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theme/theme11.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6.xml" ContentType="application/vnd.openxmlformats-officedocument.theme+xml"/>
  <Override PartName="/ppt/slideLayouts/slideLayout55.xml" ContentType="application/vnd.openxmlformats-officedocument.presentationml.slideLayout+xml"/>
  <Override PartName="/ppt/theme/theme17.xml" ContentType="application/vnd.openxmlformats-officedocument.theme+xml"/>
  <Override PartName="/ppt/slideLayouts/slideLayout56.xml" ContentType="application/vnd.openxmlformats-officedocument.presentationml.slideLayout+xml"/>
  <Override PartName="/ppt/theme/theme18.xml" ContentType="application/vnd.openxmlformats-officedocument.theme+xml"/>
  <Override PartName="/ppt/slideLayouts/slideLayout57.xml" ContentType="application/vnd.openxmlformats-officedocument.presentationml.slideLayout+xml"/>
  <Override PartName="/ppt/theme/theme1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8.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9.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0.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11.xml" ContentType="application/vnd.openxmlformats-officedocument.presentationml.notesSlide+xml"/>
  <Override PartName="/ppt/charts/chart22.xml" ContentType="application/vnd.openxmlformats-officedocument.drawingml.chart+xml"/>
  <Override PartName="/ppt/charts/style1.xml" ContentType="application/vnd.ms-office.chartstyle+xml"/>
  <Override PartName="/ppt/charts/colors1.xml" ContentType="application/vnd.ms-office.chartcolorstyle+xml"/>
  <Override PartName="/ppt/charts/chart23.xml" ContentType="application/vnd.openxmlformats-officedocument.drawingml.chart+xml"/>
  <Override PartName="/ppt/charts/style2.xml" ContentType="application/vnd.ms-office.chartstyle+xml"/>
  <Override PartName="/ppt/charts/colors2.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notesSlides/notesSlide12.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13.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5" r:id="rId2"/>
    <p:sldMasterId id="2147483942" r:id="rId3"/>
    <p:sldMasterId id="2147483951" r:id="rId4"/>
    <p:sldMasterId id="2147483955" r:id="rId5"/>
    <p:sldMasterId id="2147483957" r:id="rId6"/>
    <p:sldMasterId id="2147483959" r:id="rId7"/>
    <p:sldMasterId id="2147483961" r:id="rId8"/>
    <p:sldMasterId id="2147483963" r:id="rId9"/>
    <p:sldMasterId id="2147483965" r:id="rId10"/>
    <p:sldMasterId id="2147483967" r:id="rId11"/>
    <p:sldMasterId id="2147483969" r:id="rId12"/>
    <p:sldMasterId id="2147483979" r:id="rId13"/>
    <p:sldMasterId id="2147484015" r:id="rId14"/>
    <p:sldMasterId id="2147484050" r:id="rId15"/>
    <p:sldMasterId id="2147484056" r:id="rId16"/>
    <p:sldMasterId id="2147484079" r:id="rId17"/>
    <p:sldMasterId id="2147484081" r:id="rId18"/>
    <p:sldMasterId id="2147484085" r:id="rId19"/>
    <p:sldMasterId id="2147484097" r:id="rId20"/>
    <p:sldMasterId id="2147484101" r:id="rId21"/>
  </p:sldMasterIdLst>
  <p:notesMasterIdLst>
    <p:notesMasterId r:id="rId42"/>
  </p:notesMasterIdLst>
  <p:handoutMasterIdLst>
    <p:handoutMasterId r:id="rId43"/>
  </p:handoutMasterIdLst>
  <p:sldIdLst>
    <p:sldId id="3660" r:id="rId22"/>
    <p:sldId id="3665" r:id="rId23"/>
    <p:sldId id="3613" r:id="rId24"/>
    <p:sldId id="3669" r:id="rId25"/>
    <p:sldId id="3646" r:id="rId26"/>
    <p:sldId id="3647" r:id="rId27"/>
    <p:sldId id="3648" r:id="rId28"/>
    <p:sldId id="3649" r:id="rId29"/>
    <p:sldId id="3650" r:id="rId30"/>
    <p:sldId id="3651" r:id="rId31"/>
    <p:sldId id="3652" r:id="rId32"/>
    <p:sldId id="3653" r:id="rId33"/>
    <p:sldId id="3670" r:id="rId34"/>
    <p:sldId id="3625" r:id="rId35"/>
    <p:sldId id="3499" r:id="rId36"/>
    <p:sldId id="3666" r:id="rId37"/>
    <p:sldId id="3544" r:id="rId38"/>
    <p:sldId id="3661" r:id="rId39"/>
    <p:sldId id="3668" r:id="rId40"/>
    <p:sldId id="3547" r:id="rId41"/>
  </p:sldIdLst>
  <p:sldSz cx="9144000" cy="6858000" type="screen4x3"/>
  <p:notesSz cx="6807200" cy="9937750"/>
  <p:defaultTextStyle>
    <a:defPPr>
      <a:defRPr lang="zh-TW"/>
    </a:defPPr>
    <a:lvl1pPr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1pPr>
    <a:lvl2pPr marL="45720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2pPr>
    <a:lvl3pPr marL="91440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3pPr>
    <a:lvl4pPr marL="137160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4pPr>
    <a:lvl5pPr marL="182880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26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26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26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2600" kern="1200">
        <a:solidFill>
          <a:schemeClr val="tx1"/>
        </a:solidFill>
        <a:latin typeface="Times New Roman" pitchFamily="18" charset="0"/>
        <a:ea typeface="標楷體" pitchFamily="65" charset="-120"/>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75"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邱嘉盈" initials="邱嘉盈" lastIdx="1" clrIdx="0">
    <p:extLst>
      <p:ext uri="{19B8F6BF-5375-455C-9EA6-DF929625EA0E}">
        <p15:presenceInfo xmlns:p15="http://schemas.microsoft.com/office/powerpoint/2012/main" userId="S-1-5-21-2464211418-3455296151-3884722117-353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232C5D"/>
    <a:srgbClr val="4F81BD"/>
    <a:srgbClr val="D8A0AD"/>
    <a:srgbClr val="F0C8D6"/>
    <a:srgbClr val="FF7C80"/>
    <a:srgbClr val="E6E6E6"/>
    <a:srgbClr val="40B0FF"/>
    <a:srgbClr val="242C5D"/>
    <a:srgbClr val="4F4D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22" autoAdjust="0"/>
    <p:restoredTop sz="96391" autoAdjust="0"/>
  </p:normalViewPr>
  <p:slideViewPr>
    <p:cSldViewPr>
      <p:cViewPr varScale="1">
        <p:scale>
          <a:sx n="46" d="100"/>
          <a:sy n="46" d="100"/>
        </p:scale>
        <p:origin x="1709" y="3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p:scale>
          <a:sx n="50" d="100"/>
          <a:sy n="50" d="100"/>
        </p:scale>
        <p:origin x="2083" y="-422"/>
      </p:cViewPr>
      <p:guideLst>
        <p:guide orient="horz" pos="2875"/>
        <p:guide pos="2144"/>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20(&#33258;&#21205;&#20786;&#23384;).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20(&#33258;&#21205;&#20786;&#23384;).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D:\B\Kary\IR\2023\2023.05.26\IR&#24037;&#20316;&#24213;&#31295;%20Q1%20(&#33258;&#21205;&#20786;&#23384;)%20(&#33258;&#21205;&#20786;&#23384;).xlsx" TargetMode="External"/><Relationship Id="rId2" Type="http://schemas.microsoft.com/office/2011/relationships/chartColorStyle" Target="colors1.xml"/><Relationship Id="rId1" Type="http://schemas.microsoft.com/office/2011/relationships/chartStyle" Target="style1.xml"/></Relationships>
</file>

<file path=ppt/charts/_rels/chart23.xml.rels><?xml version="1.0" encoding="UTF-8" standalone="yes"?>
<Relationships xmlns="http://schemas.openxmlformats.org/package/2006/relationships"><Relationship Id="rId3" Type="http://schemas.openxmlformats.org/officeDocument/2006/relationships/oleObject" Target="file:///D:\B\Kary\IR\2023\2023.05.26\IR&#24037;&#20316;&#24213;&#31295;%20Q1%20(&#33258;&#21205;&#20786;&#23384;)%20(&#33258;&#21205;&#20786;&#23384;).xlsx" TargetMode="External"/><Relationship Id="rId2" Type="http://schemas.microsoft.com/office/2011/relationships/chartColorStyle" Target="colors2.xml"/><Relationship Id="rId1" Type="http://schemas.microsoft.com/office/2011/relationships/chartStyle" Target="style2.xml"/></Relationships>
</file>

<file path=ppt/charts/_rels/chart24.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20(&#33258;&#21205;&#20786;&#23384;).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20(&#33258;&#21205;&#20786;&#2338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B\Kary\Banking%20sector\202301\BIS.xls.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B\Kary\Banking%20sector\202301\BIS.xl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20(&#33258;&#21205;&#20786;&#2338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20(&#33258;&#21205;&#20786;&#2338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20(&#33258;&#21205;&#20786;&#2338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B\Kary\IR\2023\2023.05.26\IR&#24037;&#20316;&#24213;&#31295;%20Q1%20(&#33258;&#21205;&#20786;&#23384;)%20(&#33258;&#21205;&#20786;&#2338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rgbClr val="A50021"/>
            </a:solidFill>
            <a:ln w="12700">
              <a:solidFill>
                <a:schemeClr val="bg1"/>
              </a:solidFill>
            </a:ln>
          </c:spPr>
          <c:invertIfNegative val="0"/>
          <c:dLbls>
            <c:spPr>
              <a:noFill/>
              <a:ln>
                <a:noFill/>
              </a:ln>
              <a:effectLst/>
            </c:spPr>
            <c:txPr>
              <a:bodyPr/>
              <a:lstStyle/>
              <a:p>
                <a:pPr>
                  <a:defRPr b="1">
                    <a:solidFill>
                      <a:schemeClr val="bg1"/>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'Asset + NW'!$C$1:$D$1</c:f>
              <c:strCache>
                <c:ptCount val="2"/>
                <c:pt idx="0">
                  <c:v>YE'21</c:v>
                </c:pt>
                <c:pt idx="1">
                  <c:v>YE'22</c:v>
                </c:pt>
              </c:strCache>
            </c:strRef>
          </c:cat>
          <c:val>
            <c:numRef>
              <c:f>'Asset + NW'!$C$2:$D$2</c:f>
              <c:numCache>
                <c:formatCode>0</c:formatCode>
                <c:ptCount val="2"/>
                <c:pt idx="0">
                  <c:v>407.44176499999998</c:v>
                </c:pt>
                <c:pt idx="1">
                  <c:v>437.89709299999998</c:v>
                </c:pt>
              </c:numCache>
            </c:numRef>
          </c:val>
          <c:extLst>
            <c:ext xmlns:c16="http://schemas.microsoft.com/office/drawing/2014/chart" uri="{C3380CC4-5D6E-409C-BE32-E72D297353CC}">
              <c16:uniqueId val="{00000000-FD29-4BBB-BB78-F97A798630F7}"/>
            </c:ext>
          </c:extLst>
        </c:ser>
        <c:ser>
          <c:idx val="1"/>
          <c:order val="1"/>
          <c:spPr>
            <a:solidFill>
              <a:srgbClr val="D9D9D9"/>
            </a:solidFill>
            <a:ln w="12700">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'Asset + NW'!$C$1:$D$1</c:f>
              <c:strCache>
                <c:ptCount val="2"/>
                <c:pt idx="0">
                  <c:v>YE'21</c:v>
                </c:pt>
                <c:pt idx="1">
                  <c:v>YE'22</c:v>
                </c:pt>
              </c:strCache>
            </c:strRef>
          </c:cat>
          <c:val>
            <c:numRef>
              <c:f>'Asset + NW'!$C$3:$D$3</c:f>
              <c:numCache>
                <c:formatCode>0</c:formatCode>
                <c:ptCount val="2"/>
                <c:pt idx="0">
                  <c:v>228.35520399999999</c:v>
                </c:pt>
                <c:pt idx="1">
                  <c:v>225.375292</c:v>
                </c:pt>
              </c:numCache>
            </c:numRef>
          </c:val>
          <c:extLst>
            <c:ext xmlns:c16="http://schemas.microsoft.com/office/drawing/2014/chart" uri="{C3380CC4-5D6E-409C-BE32-E72D297353CC}">
              <c16:uniqueId val="{00000001-FD29-4BBB-BB78-F97A798630F7}"/>
            </c:ext>
          </c:extLst>
        </c:ser>
        <c:ser>
          <c:idx val="2"/>
          <c:order val="2"/>
          <c:spPr>
            <a:solidFill>
              <a:srgbClr val="919CAD"/>
            </a:solidFill>
            <a:ln w="12700">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'Asset + NW'!$C$1:$D$1</c:f>
              <c:strCache>
                <c:ptCount val="2"/>
                <c:pt idx="0">
                  <c:v>YE'21</c:v>
                </c:pt>
                <c:pt idx="1">
                  <c:v>YE'22</c:v>
                </c:pt>
              </c:strCache>
            </c:strRef>
          </c:cat>
          <c:val>
            <c:numRef>
              <c:f>'Asset + NW'!$C$4:$D$4</c:f>
              <c:numCache>
                <c:formatCode>0</c:formatCode>
                <c:ptCount val="2"/>
                <c:pt idx="0">
                  <c:v>50.890512999999999</c:v>
                </c:pt>
                <c:pt idx="1">
                  <c:v>43.829052000000004</c:v>
                </c:pt>
              </c:numCache>
            </c:numRef>
          </c:val>
          <c:extLst>
            <c:ext xmlns:c16="http://schemas.microsoft.com/office/drawing/2014/chart" uri="{C3380CC4-5D6E-409C-BE32-E72D297353CC}">
              <c16:uniqueId val="{00000002-FD29-4BBB-BB78-F97A798630F7}"/>
            </c:ext>
          </c:extLst>
        </c:ser>
        <c:ser>
          <c:idx val="3"/>
          <c:order val="3"/>
          <c:spPr>
            <a:solidFill>
              <a:srgbClr val="002060"/>
            </a:solidFill>
            <a:ln w="12700">
              <a:solidFill>
                <a:schemeClr val="bg1"/>
              </a:solidFill>
            </a:ln>
          </c:spPr>
          <c:invertIfNegative val="0"/>
          <c:dLbls>
            <c:spPr>
              <a:noFill/>
              <a:ln>
                <a:noFill/>
              </a:ln>
              <a:effectLst/>
            </c:spPr>
            <c:txPr>
              <a:bodyPr/>
              <a:lstStyle/>
              <a:p>
                <a:pPr>
                  <a:defRPr b="1">
                    <a:solidFill>
                      <a:schemeClr val="bg1"/>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'Asset + NW'!$C$1:$D$1</c:f>
              <c:strCache>
                <c:ptCount val="2"/>
                <c:pt idx="0">
                  <c:v>YE'21</c:v>
                </c:pt>
                <c:pt idx="1">
                  <c:v>YE'22</c:v>
                </c:pt>
              </c:strCache>
            </c:strRef>
          </c:cat>
          <c:val>
            <c:numRef>
              <c:f>'Asset + NW'!$C$5:$D$5</c:f>
              <c:numCache>
                <c:formatCode>0</c:formatCode>
                <c:ptCount val="2"/>
                <c:pt idx="0">
                  <c:v>36.367030999999997</c:v>
                </c:pt>
                <c:pt idx="1">
                  <c:v>33.438206000000008</c:v>
                </c:pt>
              </c:numCache>
            </c:numRef>
          </c:val>
          <c:extLst>
            <c:ext xmlns:c16="http://schemas.microsoft.com/office/drawing/2014/chart" uri="{C3380CC4-5D6E-409C-BE32-E72D297353CC}">
              <c16:uniqueId val="{00000003-FD29-4BBB-BB78-F97A798630F7}"/>
            </c:ext>
          </c:extLst>
        </c:ser>
        <c:dLbls>
          <c:showLegendKey val="0"/>
          <c:showVal val="0"/>
          <c:showCatName val="0"/>
          <c:showSerName val="0"/>
          <c:showPercent val="0"/>
          <c:showBubbleSize val="0"/>
        </c:dLbls>
        <c:gapWidth val="100"/>
        <c:overlap val="100"/>
        <c:axId val="183685888"/>
        <c:axId val="183687424"/>
      </c:barChart>
      <c:catAx>
        <c:axId val="183685888"/>
        <c:scaling>
          <c:orientation val="minMax"/>
        </c:scaling>
        <c:delete val="0"/>
        <c:axPos val="b"/>
        <c:numFmt formatCode="General" sourceLinked="0"/>
        <c:majorTickMark val="none"/>
        <c:minorTickMark val="none"/>
        <c:tickLblPos val="nextTo"/>
        <c:crossAx val="183687424"/>
        <c:crosses val="autoZero"/>
        <c:auto val="1"/>
        <c:lblAlgn val="ctr"/>
        <c:lblOffset val="100"/>
        <c:noMultiLvlLbl val="0"/>
      </c:catAx>
      <c:valAx>
        <c:axId val="183687424"/>
        <c:scaling>
          <c:orientation val="minMax"/>
        </c:scaling>
        <c:delete val="1"/>
        <c:axPos val="l"/>
        <c:numFmt formatCode="0" sourceLinked="1"/>
        <c:majorTickMark val="out"/>
        <c:minorTickMark val="none"/>
        <c:tickLblPos val="nextTo"/>
        <c:crossAx val="183685888"/>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srgbClr val="A50021"/>
              </a:solidFill>
            </a:ln>
          </c:spPr>
          <c:marker>
            <c:symbol val="square"/>
            <c:size val="7"/>
            <c:spPr>
              <a:solidFill>
                <a:srgbClr val="A50021"/>
              </a:solidFill>
              <a:ln>
                <a:noFill/>
              </a:ln>
            </c:spPr>
          </c:marker>
          <c:dLbls>
            <c:dLbl>
              <c:idx val="1"/>
              <c:layout>
                <c:manualLayout>
                  <c:x val="-5.4062773403324584E-2"/>
                  <c:y val="-6.733778069407990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59B-4361-B73A-3256EB23D5DB}"/>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'Liquity + BIS'!$B$1:$E$1</c:f>
              <c:strCache>
                <c:ptCount val="4"/>
                <c:pt idx="0">
                  <c:v>YE'2021</c:v>
                </c:pt>
                <c:pt idx="1">
                  <c:v>3/30'22</c:v>
                </c:pt>
                <c:pt idx="2">
                  <c:v>YE'2022</c:v>
                </c:pt>
                <c:pt idx="3">
                  <c:v>3/30'23</c:v>
                </c:pt>
              </c:strCache>
            </c:strRef>
          </c:cat>
          <c:val>
            <c:numRef>
              <c:f>'Liquity + BIS'!$B$8:$E$8</c:f>
              <c:numCache>
                <c:formatCode>0.00%</c:formatCode>
                <c:ptCount val="4"/>
                <c:pt idx="0">
                  <c:v>1.4221999999999999</c:v>
                </c:pt>
                <c:pt idx="1">
                  <c:v>1.3353999999999999</c:v>
                </c:pt>
                <c:pt idx="2">
                  <c:v>1.1203000000000001</c:v>
                </c:pt>
                <c:pt idx="3">
                  <c:v>1.1480999999999999</c:v>
                </c:pt>
              </c:numCache>
            </c:numRef>
          </c:val>
          <c:smooth val="0"/>
          <c:extLst>
            <c:ext xmlns:c16="http://schemas.microsoft.com/office/drawing/2014/chart" uri="{C3380CC4-5D6E-409C-BE32-E72D297353CC}">
              <c16:uniqueId val="{00000001-059B-4361-B73A-3256EB23D5DB}"/>
            </c:ext>
          </c:extLst>
        </c:ser>
        <c:dLbls>
          <c:showLegendKey val="0"/>
          <c:showVal val="0"/>
          <c:showCatName val="0"/>
          <c:showSerName val="0"/>
          <c:showPercent val="0"/>
          <c:showBubbleSize val="0"/>
        </c:dLbls>
        <c:marker val="1"/>
        <c:smooth val="0"/>
        <c:axId val="172482944"/>
        <c:axId val="172484480"/>
      </c:lineChart>
      <c:catAx>
        <c:axId val="172482944"/>
        <c:scaling>
          <c:orientation val="minMax"/>
        </c:scaling>
        <c:delete val="0"/>
        <c:axPos val="b"/>
        <c:numFmt formatCode="General" sourceLinked="0"/>
        <c:majorTickMark val="none"/>
        <c:minorTickMark val="none"/>
        <c:tickLblPos val="nextTo"/>
        <c:crossAx val="172484480"/>
        <c:crosses val="autoZero"/>
        <c:auto val="1"/>
        <c:lblAlgn val="ctr"/>
        <c:lblOffset val="100"/>
        <c:noMultiLvlLbl val="0"/>
      </c:catAx>
      <c:valAx>
        <c:axId val="172484480"/>
        <c:scaling>
          <c:orientation val="minMax"/>
          <c:max val="1.5"/>
          <c:min val="0.8"/>
        </c:scaling>
        <c:delete val="1"/>
        <c:axPos val="l"/>
        <c:numFmt formatCode="0.00%" sourceLinked="1"/>
        <c:majorTickMark val="out"/>
        <c:minorTickMark val="none"/>
        <c:tickLblPos val="nextTo"/>
        <c:crossAx val="172482944"/>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555555555555555E-2"/>
          <c:y val="4.4072315388057406E-2"/>
          <c:w val="0.93888888888888888"/>
          <c:h val="0.81239864434421427"/>
        </c:manualLayout>
      </c:layout>
      <c:lineChart>
        <c:grouping val="standard"/>
        <c:varyColors val="0"/>
        <c:ser>
          <c:idx val="0"/>
          <c:order val="0"/>
          <c:spPr>
            <a:ln>
              <a:solidFill>
                <a:srgbClr val="A50021"/>
              </a:solidFill>
            </a:ln>
          </c:spPr>
          <c:marker>
            <c:symbol val="square"/>
            <c:size val="7"/>
            <c:spPr>
              <a:solidFill>
                <a:srgbClr val="A50021"/>
              </a:solidFill>
              <a:ln>
                <a:noFill/>
              </a:ln>
            </c:spPr>
          </c:marker>
          <c:dLbls>
            <c:dLbl>
              <c:idx val="0"/>
              <c:layout>
                <c:manualLayout>
                  <c:x val="-9.0173665791776034E-2"/>
                  <c:y val="3.88635771673578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564-4B6C-9830-82CCD2B68AF1}"/>
                </c:ext>
              </c:extLst>
            </c:dLbl>
            <c:dLbl>
              <c:idx val="1"/>
              <c:layout>
                <c:manualLayout>
                  <c:x val="-9.2951662292213522E-2"/>
                  <c:y val="-5.38035035696873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564-4B6C-9830-82CCD2B68AF1}"/>
                </c:ext>
              </c:extLst>
            </c:dLbl>
            <c:dLbl>
              <c:idx val="2"/>
              <c:layout>
                <c:manualLayout>
                  <c:x val="-8.7395888013998252E-2"/>
                  <c:y val="-5.390101046529490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564-4B6C-9830-82CCD2B68AF1}"/>
                </c:ext>
              </c:extLst>
            </c:dLbl>
            <c:spPr>
              <a:noFill/>
              <a:ln>
                <a:noFill/>
              </a:ln>
              <a:effectLst/>
            </c:spPr>
            <c:txPr>
              <a:bodyPr wrap="square" lIns="38100" tIns="19050" rIns="38100" bIns="19050" anchor="ctr">
                <a:spAutoFit/>
              </a:bodyPr>
              <a:lstStyle/>
              <a:p>
                <a:pPr>
                  <a:defRPr>
                    <a:solidFill>
                      <a:srgbClr val="A50021"/>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'Liquity + BIS'!$B$1:$E$1</c:f>
              <c:strCache>
                <c:ptCount val="4"/>
                <c:pt idx="0">
                  <c:v>YE'2021</c:v>
                </c:pt>
                <c:pt idx="1">
                  <c:v>3/31'22</c:v>
                </c:pt>
                <c:pt idx="2">
                  <c:v>YE'2022</c:v>
                </c:pt>
                <c:pt idx="3">
                  <c:v>3/31'23</c:v>
                </c:pt>
              </c:strCache>
            </c:strRef>
          </c:cat>
          <c:val>
            <c:numRef>
              <c:f>'Liquity + BIS'!$B$2:$E$2</c:f>
              <c:numCache>
                <c:formatCode>0.00%</c:formatCode>
                <c:ptCount val="4"/>
                <c:pt idx="0">
                  <c:v>0.67490000000000006</c:v>
                </c:pt>
                <c:pt idx="1">
                  <c:v>0.71765322852146807</c:v>
                </c:pt>
                <c:pt idx="2">
                  <c:v>0.73119999999999996</c:v>
                </c:pt>
                <c:pt idx="3">
                  <c:v>0.74348104441681495</c:v>
                </c:pt>
              </c:numCache>
            </c:numRef>
          </c:val>
          <c:smooth val="0"/>
          <c:extLst>
            <c:ext xmlns:c16="http://schemas.microsoft.com/office/drawing/2014/chart" uri="{C3380CC4-5D6E-409C-BE32-E72D297353CC}">
              <c16:uniqueId val="{00000003-B564-4B6C-9830-82CCD2B68AF1}"/>
            </c:ext>
          </c:extLst>
        </c:ser>
        <c:ser>
          <c:idx val="1"/>
          <c:order val="1"/>
          <c:spPr>
            <a:ln>
              <a:solidFill>
                <a:schemeClr val="tx1">
                  <a:lumMod val="65000"/>
                  <a:lumOff val="35000"/>
                </a:schemeClr>
              </a:solidFill>
              <a:prstDash val="dash"/>
            </a:ln>
          </c:spPr>
          <c:marker>
            <c:spPr>
              <a:solidFill>
                <a:schemeClr val="tx1">
                  <a:lumMod val="65000"/>
                  <a:lumOff val="35000"/>
                </a:schemeClr>
              </a:solidFill>
              <a:ln>
                <a:solidFill>
                  <a:schemeClr val="tx1">
                    <a:lumMod val="65000"/>
                    <a:lumOff val="35000"/>
                  </a:schemeClr>
                </a:solidFill>
                <a:prstDash val="dash"/>
              </a:ln>
            </c:spPr>
          </c:marker>
          <c:dLbls>
            <c:dLbl>
              <c:idx val="0"/>
              <c:layout>
                <c:manualLayout>
                  <c:x val="-9.166666666666666E-2"/>
                  <c:y val="-4.74978795589482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564-4B6C-9830-82CCD2B68AF1}"/>
                </c:ext>
              </c:extLst>
            </c:dLbl>
            <c:dLbl>
              <c:idx val="1"/>
              <c:layout>
                <c:manualLayout>
                  <c:x val="-8.0555555555555561E-2"/>
                  <c:y val="3.05343511450381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564-4B6C-9830-82CCD2B68AF1}"/>
                </c:ext>
              </c:extLst>
            </c:dLbl>
            <c:dLbl>
              <c:idx val="2"/>
              <c:layout>
                <c:manualLayout>
                  <c:x val="-9.166666666666666E-2"/>
                  <c:y val="7.12468193384224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564-4B6C-9830-82CCD2B68AF1}"/>
                </c:ext>
              </c:extLst>
            </c:dLbl>
            <c:dLbl>
              <c:idx val="3"/>
              <c:layout>
                <c:manualLayout>
                  <c:x val="-7.3738160090074459E-2"/>
                  <c:y val="4.66007294100844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564-4B6C-9830-82CCD2B68AF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'Liquity + BIS'!$B$1:$E$1</c:f>
              <c:strCache>
                <c:ptCount val="4"/>
                <c:pt idx="0">
                  <c:v>YE'2021</c:v>
                </c:pt>
                <c:pt idx="1">
                  <c:v>3/31'22</c:v>
                </c:pt>
                <c:pt idx="2">
                  <c:v>YE'2022</c:v>
                </c:pt>
                <c:pt idx="3">
                  <c:v>3/31'23</c:v>
                </c:pt>
              </c:strCache>
            </c:strRef>
          </c:cat>
          <c:val>
            <c:numRef>
              <c:f>'Liquity + BIS'!$B$4:$E$4</c:f>
              <c:numCache>
                <c:formatCode>0.00%</c:formatCode>
                <c:ptCount val="4"/>
                <c:pt idx="0">
                  <c:v>0.70179999999999998</c:v>
                </c:pt>
                <c:pt idx="1">
                  <c:v>0.68817281021271004</c:v>
                </c:pt>
                <c:pt idx="2">
                  <c:v>0.71438692165899897</c:v>
                </c:pt>
                <c:pt idx="3">
                  <c:v>0.73421832017403299</c:v>
                </c:pt>
              </c:numCache>
            </c:numRef>
          </c:val>
          <c:smooth val="0"/>
          <c:extLst>
            <c:ext xmlns:c16="http://schemas.microsoft.com/office/drawing/2014/chart" uri="{C3380CC4-5D6E-409C-BE32-E72D297353CC}">
              <c16:uniqueId val="{00000007-B564-4B6C-9830-82CCD2B68AF1}"/>
            </c:ext>
          </c:extLst>
        </c:ser>
        <c:dLbls>
          <c:showLegendKey val="0"/>
          <c:showVal val="0"/>
          <c:showCatName val="0"/>
          <c:showSerName val="0"/>
          <c:showPercent val="0"/>
          <c:showBubbleSize val="0"/>
        </c:dLbls>
        <c:marker val="1"/>
        <c:smooth val="0"/>
        <c:axId val="162191232"/>
        <c:axId val="172454656"/>
      </c:lineChart>
      <c:catAx>
        <c:axId val="162191232"/>
        <c:scaling>
          <c:orientation val="minMax"/>
        </c:scaling>
        <c:delete val="0"/>
        <c:axPos val="b"/>
        <c:numFmt formatCode="General" sourceLinked="0"/>
        <c:majorTickMark val="none"/>
        <c:minorTickMark val="none"/>
        <c:tickLblPos val="nextTo"/>
        <c:crossAx val="172454656"/>
        <c:crosses val="autoZero"/>
        <c:auto val="1"/>
        <c:lblAlgn val="ctr"/>
        <c:lblOffset val="100"/>
        <c:noMultiLvlLbl val="0"/>
      </c:catAx>
      <c:valAx>
        <c:axId val="172454656"/>
        <c:scaling>
          <c:orientation val="minMax"/>
        </c:scaling>
        <c:delete val="1"/>
        <c:axPos val="l"/>
        <c:numFmt formatCode="0.00%" sourceLinked="1"/>
        <c:majorTickMark val="out"/>
        <c:minorTickMark val="none"/>
        <c:tickLblPos val="nextTo"/>
        <c:crossAx val="162191232"/>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555555555555555E-2"/>
          <c:y val="7.3260045086654513E-2"/>
          <c:w val="0.93888888888888888"/>
          <c:h val="0.78766008569694723"/>
        </c:manualLayout>
      </c:layout>
      <c:lineChart>
        <c:grouping val="standard"/>
        <c:varyColors val="0"/>
        <c:ser>
          <c:idx val="72"/>
          <c:order val="0"/>
          <c:tx>
            <c:strRef>
              <c:f>'[4]7-AQ'!$P$3</c:f>
              <c:strCache>
                <c:ptCount val="1"/>
                <c:pt idx="0">
                  <c:v>Industry</c:v>
                </c:pt>
              </c:strCache>
            </c:strRef>
          </c:tx>
          <c:spPr>
            <a:ln>
              <a:solidFill>
                <a:schemeClr val="tx1">
                  <a:lumMod val="50000"/>
                  <a:lumOff val="50000"/>
                </a:schemeClr>
              </a:solidFill>
            </a:ln>
          </c:spPr>
          <c:marker>
            <c:symbol val="square"/>
            <c:size val="7"/>
            <c:spPr>
              <a:solidFill>
                <a:schemeClr val="tx1">
                  <a:lumMod val="50000"/>
                  <a:lumOff val="50000"/>
                </a:schemeClr>
              </a:solidFill>
              <a:ln>
                <a:noFill/>
              </a:ln>
            </c:spPr>
          </c:marker>
          <c:dLbls>
            <c:dLbl>
              <c:idx val="0"/>
              <c:layout>
                <c:manualLayout>
                  <c:x val="-8.5951443569553809E-2"/>
                  <c:y val="4.903654387949818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692-4153-A444-64810C387757}"/>
                </c:ext>
              </c:extLst>
            </c:dLbl>
            <c:dLbl>
              <c:idx val="1"/>
              <c:layout>
                <c:manualLayout>
                  <c:x val="-6.6506999125109365E-2"/>
                  <c:y val="6.980013668575296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692-4153-A444-64810C387757}"/>
                </c:ext>
              </c:extLst>
            </c:dLbl>
            <c:dLbl>
              <c:idx val="2"/>
              <c:layout>
                <c:manualLayout>
                  <c:x val="-6.9284776902887132E-2"/>
                  <c:y val="5.045126001624929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692-4153-A444-64810C387757}"/>
                </c:ext>
              </c:extLst>
            </c:dLbl>
            <c:dLbl>
              <c:idx val="3"/>
              <c:layout>
                <c:manualLayout>
                  <c:x val="-6.3729221347331583E-2"/>
                  <c:y val="5.28841383734193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692-4153-A444-64810C387757}"/>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'[4]7-AQ'!$O$4:$O$7</c:f>
              <c:strCache>
                <c:ptCount val="4"/>
                <c:pt idx="0">
                  <c:v>Dec'21</c:v>
                </c:pt>
                <c:pt idx="1">
                  <c:v>Mar'22</c:v>
                </c:pt>
                <c:pt idx="2">
                  <c:v>Dec'22</c:v>
                </c:pt>
                <c:pt idx="3">
                  <c:v>Mar'23</c:v>
                </c:pt>
              </c:strCache>
            </c:strRef>
          </c:cat>
          <c:val>
            <c:numRef>
              <c:f>'[4]7-AQ'!$P$4:$P$7</c:f>
              <c:numCache>
                <c:formatCode>0.00%</c:formatCode>
                <c:ptCount val="4"/>
                <c:pt idx="0">
                  <c:v>1.7503947155590694E-3</c:v>
                </c:pt>
                <c:pt idx="1">
                  <c:v>1.6000000000000001E-3</c:v>
                </c:pt>
                <c:pt idx="2">
                  <c:v>1.4969951963763588E-3</c:v>
                </c:pt>
                <c:pt idx="3">
                  <c:v>1.5356937965434179E-3</c:v>
                </c:pt>
              </c:numCache>
            </c:numRef>
          </c:val>
          <c:smooth val="0"/>
          <c:extLst>
            <c:ext xmlns:c16="http://schemas.microsoft.com/office/drawing/2014/chart" uri="{C3380CC4-5D6E-409C-BE32-E72D297353CC}">
              <c16:uniqueId val="{00000004-6692-4153-A444-64810C387757}"/>
            </c:ext>
          </c:extLst>
        </c:ser>
        <c:ser>
          <c:idx val="73"/>
          <c:order val="1"/>
          <c:tx>
            <c:strRef>
              <c:f>'[4]7-AQ'!$Q$3</c:f>
              <c:strCache>
                <c:ptCount val="1"/>
                <c:pt idx="0">
                  <c:v>FEIB</c:v>
                </c:pt>
              </c:strCache>
            </c:strRef>
          </c:tx>
          <c:spPr>
            <a:ln>
              <a:solidFill>
                <a:srgbClr val="A50021"/>
              </a:solidFill>
            </a:ln>
          </c:spPr>
          <c:marker>
            <c:symbol val="square"/>
            <c:size val="7"/>
            <c:spPr>
              <a:solidFill>
                <a:srgbClr val="C00000"/>
              </a:solidFill>
              <a:ln>
                <a:noFill/>
              </a:ln>
            </c:spPr>
          </c:marker>
          <c:dLbls>
            <c:dLbl>
              <c:idx val="0"/>
              <c:layout>
                <c:manualLayout>
                  <c:x val="-0.10261811023622047"/>
                  <c:y val="-7.34484829979009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692-4153-A444-64810C387757}"/>
                </c:ext>
              </c:extLst>
            </c:dLbl>
            <c:dLbl>
              <c:idx val="1"/>
              <c:layout>
                <c:manualLayout>
                  <c:x val="-0.10096593547188085"/>
                  <c:y val="-0.10342664727422639"/>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692-4153-A444-64810C387757}"/>
                </c:ext>
              </c:extLst>
            </c:dLbl>
            <c:dLbl>
              <c:idx val="3"/>
              <c:layout>
                <c:manualLayout>
                  <c:x val="-7.4840332458442696E-2"/>
                  <c:y val="-7.340348863950137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692-4153-A444-64810C387757}"/>
                </c:ext>
              </c:extLst>
            </c:dLbl>
            <c:spPr>
              <a:noFill/>
              <a:ln>
                <a:noFill/>
              </a:ln>
              <a:effectLst/>
            </c:spPr>
            <c:txPr>
              <a:bodyPr/>
              <a:lstStyle/>
              <a:p>
                <a:pPr>
                  <a:defRPr>
                    <a:solidFill>
                      <a:srgbClr val="A50021"/>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'[4]7-AQ'!$O$4:$O$7</c:f>
              <c:strCache>
                <c:ptCount val="4"/>
                <c:pt idx="0">
                  <c:v>Dec'21</c:v>
                </c:pt>
                <c:pt idx="1">
                  <c:v>Mar'22</c:v>
                </c:pt>
                <c:pt idx="2">
                  <c:v>Dec'22</c:v>
                </c:pt>
                <c:pt idx="3">
                  <c:v>Mar'23</c:v>
                </c:pt>
              </c:strCache>
            </c:strRef>
          </c:cat>
          <c:val>
            <c:numRef>
              <c:f>'[4]7-AQ'!$Q$4:$Q$7</c:f>
              <c:numCache>
                <c:formatCode>0.00%</c:formatCode>
                <c:ptCount val="4"/>
                <c:pt idx="0">
                  <c:v>2.7000000000000001E-3</c:v>
                </c:pt>
                <c:pt idx="1">
                  <c:v>2.3999999999999998E-3</c:v>
                </c:pt>
                <c:pt idx="2">
                  <c:v>3.5999999999999999E-3</c:v>
                </c:pt>
                <c:pt idx="3">
                  <c:v>3.4000000000000002E-3</c:v>
                </c:pt>
              </c:numCache>
            </c:numRef>
          </c:val>
          <c:smooth val="0"/>
          <c:extLst>
            <c:ext xmlns:c16="http://schemas.microsoft.com/office/drawing/2014/chart" uri="{C3380CC4-5D6E-409C-BE32-E72D297353CC}">
              <c16:uniqueId val="{00000008-6692-4153-A444-64810C387757}"/>
            </c:ext>
          </c:extLst>
        </c:ser>
        <c:dLbls>
          <c:dLblPos val="t"/>
          <c:showLegendKey val="0"/>
          <c:showVal val="1"/>
          <c:showCatName val="0"/>
          <c:showSerName val="0"/>
          <c:showPercent val="0"/>
          <c:showBubbleSize val="0"/>
        </c:dLbls>
        <c:marker val="1"/>
        <c:smooth val="0"/>
        <c:axId val="217470848"/>
        <c:axId val="217472384"/>
      </c:lineChart>
      <c:catAx>
        <c:axId val="217470848"/>
        <c:scaling>
          <c:orientation val="minMax"/>
        </c:scaling>
        <c:delete val="0"/>
        <c:axPos val="b"/>
        <c:numFmt formatCode="General" sourceLinked="0"/>
        <c:majorTickMark val="in"/>
        <c:minorTickMark val="none"/>
        <c:tickLblPos val="nextTo"/>
        <c:crossAx val="217472384"/>
        <c:crosses val="autoZero"/>
        <c:auto val="1"/>
        <c:lblAlgn val="ctr"/>
        <c:lblOffset val="100"/>
        <c:noMultiLvlLbl val="0"/>
      </c:catAx>
      <c:valAx>
        <c:axId val="217472384"/>
        <c:scaling>
          <c:orientation val="minMax"/>
        </c:scaling>
        <c:delete val="1"/>
        <c:axPos val="l"/>
        <c:majorGridlines>
          <c:spPr>
            <a:ln>
              <a:noFill/>
            </a:ln>
          </c:spPr>
        </c:majorGridlines>
        <c:numFmt formatCode="0.00%" sourceLinked="1"/>
        <c:majorTickMark val="out"/>
        <c:minorTickMark val="none"/>
        <c:tickLblPos val="nextTo"/>
        <c:crossAx val="217470848"/>
        <c:crosses val="autoZero"/>
        <c:crossBetween val="between"/>
      </c:valAx>
    </c:plotArea>
    <c:plotVisOnly val="1"/>
    <c:dispBlanksAs val="gap"/>
    <c:showDLblsOverMax val="0"/>
  </c:chart>
  <c:spPr>
    <a:noFill/>
    <a:ln>
      <a:noFill/>
    </a:ln>
  </c:spPr>
  <c:txPr>
    <a:bodyPr/>
    <a:lstStyle/>
    <a:p>
      <a:pPr>
        <a:defRPr sz="1400"/>
      </a:pPr>
      <a:endParaRPr lang="zh-TW"/>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72"/>
          <c:order val="0"/>
          <c:tx>
            <c:strRef>
              <c:f>'[4]7-AQ'!$P$18</c:f>
              <c:strCache>
                <c:ptCount val="1"/>
                <c:pt idx="0">
                  <c:v>Industry</c:v>
                </c:pt>
              </c:strCache>
            </c:strRef>
          </c:tx>
          <c:spPr>
            <a:ln>
              <a:solidFill>
                <a:schemeClr val="tx1">
                  <a:lumMod val="50000"/>
                  <a:lumOff val="50000"/>
                </a:schemeClr>
              </a:solidFill>
            </a:ln>
          </c:spPr>
          <c:marker>
            <c:symbol val="square"/>
            <c:size val="7"/>
            <c:spPr>
              <a:solidFill>
                <a:schemeClr val="tx1">
                  <a:lumMod val="50000"/>
                  <a:lumOff val="50000"/>
                </a:schemeClr>
              </a:solidFill>
              <a:ln>
                <a:noFill/>
              </a:ln>
            </c:spPr>
          </c:marker>
          <c:dLbls>
            <c:dLbl>
              <c:idx val="0"/>
              <c:layout>
                <c:manualLayout>
                  <c:x val="-6.0951443569553808E-2"/>
                  <c:y val="-3.82240534456063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5AE-4A7E-A8B7-D646A062932F}"/>
                </c:ext>
              </c:extLst>
            </c:dLbl>
            <c:dLbl>
              <c:idx val="1"/>
              <c:layout>
                <c:manualLayout>
                  <c:x val="-6.6506999125109365E-2"/>
                  <c:y val="-8.230004493090183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5AE-4A7E-A8B7-D646A062932F}"/>
                </c:ext>
              </c:extLst>
            </c:dLbl>
            <c:dLbl>
              <c:idx val="2"/>
              <c:layout>
                <c:manualLayout>
                  <c:x val="-6.6506999125109365E-2"/>
                  <c:y val="-7.1626788333462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5AE-4A7E-A8B7-D646A062932F}"/>
                </c:ext>
              </c:extLst>
            </c:dLbl>
            <c:dLbl>
              <c:idx val="3"/>
              <c:layout>
                <c:manualLayout>
                  <c:x val="-6.855555555555555E-2"/>
                  <c:y val="-6.860985891768957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5AE-4A7E-A8B7-D646A062932F}"/>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'[4]7-AQ'!$O$19:$O$22</c:f>
              <c:strCache>
                <c:ptCount val="4"/>
                <c:pt idx="0">
                  <c:v>Dec'21</c:v>
                </c:pt>
                <c:pt idx="1">
                  <c:v>Mar'22</c:v>
                </c:pt>
                <c:pt idx="2">
                  <c:v>Dec'22</c:v>
                </c:pt>
                <c:pt idx="3">
                  <c:v>Mar'23</c:v>
                </c:pt>
              </c:strCache>
            </c:strRef>
          </c:cat>
          <c:val>
            <c:numRef>
              <c:f>'[4]7-AQ'!$P$19:$P$22</c:f>
              <c:numCache>
                <c:formatCode>0%</c:formatCode>
                <c:ptCount val="4"/>
                <c:pt idx="0">
                  <c:v>7.7323326972877195</c:v>
                </c:pt>
                <c:pt idx="1">
                  <c:v>8.14</c:v>
                </c:pt>
                <c:pt idx="2">
                  <c:v>9.0715920534651655</c:v>
                </c:pt>
                <c:pt idx="3">
                  <c:v>8.7830621536723967</c:v>
                </c:pt>
              </c:numCache>
            </c:numRef>
          </c:val>
          <c:smooth val="0"/>
          <c:extLst>
            <c:ext xmlns:c16="http://schemas.microsoft.com/office/drawing/2014/chart" uri="{C3380CC4-5D6E-409C-BE32-E72D297353CC}">
              <c16:uniqueId val="{00000004-95AE-4A7E-A8B7-D646A062932F}"/>
            </c:ext>
          </c:extLst>
        </c:ser>
        <c:ser>
          <c:idx val="73"/>
          <c:order val="1"/>
          <c:tx>
            <c:strRef>
              <c:f>'[4]7-AQ'!$Q$18</c:f>
              <c:strCache>
                <c:ptCount val="1"/>
                <c:pt idx="0">
                  <c:v>FEIB</c:v>
                </c:pt>
              </c:strCache>
            </c:strRef>
          </c:tx>
          <c:spPr>
            <a:ln>
              <a:solidFill>
                <a:srgbClr val="A50021"/>
              </a:solidFill>
            </a:ln>
          </c:spPr>
          <c:marker>
            <c:symbol val="square"/>
            <c:size val="7"/>
            <c:spPr>
              <a:solidFill>
                <a:srgbClr val="C00000"/>
              </a:solidFill>
              <a:ln>
                <a:noFill/>
              </a:ln>
            </c:spPr>
          </c:marker>
          <c:dLbls>
            <c:dLbl>
              <c:idx val="0"/>
              <c:layout>
                <c:manualLayout>
                  <c:x val="-6.5777777777777782E-2"/>
                  <c:y val="-6.42871188938112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5AE-4A7E-A8B7-D646A062932F}"/>
                </c:ext>
              </c:extLst>
            </c:dLbl>
            <c:dLbl>
              <c:idx val="1"/>
              <c:layout>
                <c:manualLayout>
                  <c:x val="-7.2632108486439195E-2"/>
                  <c:y val="7.582968599751431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5AE-4A7E-A8B7-D646A062932F}"/>
                </c:ext>
              </c:extLst>
            </c:dLbl>
            <c:dLbl>
              <c:idx val="2"/>
              <c:layout>
                <c:manualLayout>
                  <c:x val="-6.9854330708661413E-2"/>
                  <c:y val="6.57144527263120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5AE-4A7E-A8B7-D646A062932F}"/>
                </c:ext>
              </c:extLst>
            </c:dLbl>
            <c:dLbl>
              <c:idx val="3"/>
              <c:layout>
                <c:manualLayout>
                  <c:x val="-6.1520997375328082E-2"/>
                  <c:y val="9.46465943116363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5AE-4A7E-A8B7-D646A062932F}"/>
                </c:ext>
              </c:extLst>
            </c:dLbl>
            <c:spPr>
              <a:noFill/>
              <a:ln>
                <a:noFill/>
              </a:ln>
              <a:effectLst/>
            </c:spPr>
            <c:txPr>
              <a:bodyPr/>
              <a:lstStyle/>
              <a:p>
                <a:pPr>
                  <a:defRPr>
                    <a:solidFill>
                      <a:srgbClr val="A50021"/>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'[4]7-AQ'!$O$19:$O$22</c:f>
              <c:strCache>
                <c:ptCount val="4"/>
                <c:pt idx="0">
                  <c:v>Dec'21</c:v>
                </c:pt>
                <c:pt idx="1">
                  <c:v>Mar'22</c:v>
                </c:pt>
                <c:pt idx="2">
                  <c:v>Dec'22</c:v>
                </c:pt>
                <c:pt idx="3">
                  <c:v>Mar'23</c:v>
                </c:pt>
              </c:strCache>
            </c:strRef>
          </c:cat>
          <c:val>
            <c:numRef>
              <c:f>'[4]7-AQ'!$Q$19:$Q$22</c:f>
              <c:numCache>
                <c:formatCode>0%</c:formatCode>
                <c:ptCount val="4"/>
                <c:pt idx="0">
                  <c:v>4.9617000000000004</c:v>
                </c:pt>
                <c:pt idx="1">
                  <c:v>5.58</c:v>
                </c:pt>
                <c:pt idx="2">
                  <c:v>3.9163000000000001</c:v>
                </c:pt>
                <c:pt idx="3">
                  <c:v>4.1154999999999999</c:v>
                </c:pt>
              </c:numCache>
            </c:numRef>
          </c:val>
          <c:smooth val="0"/>
          <c:extLst>
            <c:ext xmlns:c16="http://schemas.microsoft.com/office/drawing/2014/chart" uri="{C3380CC4-5D6E-409C-BE32-E72D297353CC}">
              <c16:uniqueId val="{00000009-95AE-4A7E-A8B7-D646A062932F}"/>
            </c:ext>
          </c:extLst>
        </c:ser>
        <c:dLbls>
          <c:dLblPos val="t"/>
          <c:showLegendKey val="0"/>
          <c:showVal val="1"/>
          <c:showCatName val="0"/>
          <c:showSerName val="0"/>
          <c:showPercent val="0"/>
          <c:showBubbleSize val="0"/>
        </c:dLbls>
        <c:marker val="1"/>
        <c:smooth val="0"/>
        <c:axId val="217352832"/>
        <c:axId val="217362816"/>
      </c:lineChart>
      <c:catAx>
        <c:axId val="217352832"/>
        <c:scaling>
          <c:orientation val="minMax"/>
        </c:scaling>
        <c:delete val="0"/>
        <c:axPos val="b"/>
        <c:numFmt formatCode="General" sourceLinked="0"/>
        <c:majorTickMark val="in"/>
        <c:minorTickMark val="none"/>
        <c:tickLblPos val="nextTo"/>
        <c:crossAx val="217362816"/>
        <c:crosses val="autoZero"/>
        <c:auto val="1"/>
        <c:lblAlgn val="ctr"/>
        <c:lblOffset val="100"/>
        <c:noMultiLvlLbl val="0"/>
      </c:catAx>
      <c:valAx>
        <c:axId val="217362816"/>
        <c:scaling>
          <c:orientation val="minMax"/>
        </c:scaling>
        <c:delete val="1"/>
        <c:axPos val="l"/>
        <c:majorGridlines>
          <c:spPr>
            <a:ln>
              <a:noFill/>
            </a:ln>
          </c:spPr>
        </c:majorGridlines>
        <c:numFmt formatCode="0%" sourceLinked="1"/>
        <c:majorTickMark val="out"/>
        <c:minorTickMark val="none"/>
        <c:tickLblPos val="nextTo"/>
        <c:crossAx val="217352832"/>
        <c:crosses val="autoZero"/>
        <c:crossBetween val="between"/>
      </c:valAx>
    </c:plotArea>
    <c:plotVisOnly val="1"/>
    <c:dispBlanksAs val="gap"/>
    <c:showDLblsOverMax val="0"/>
  </c:chart>
  <c:spPr>
    <a:noFill/>
    <a:ln>
      <a:noFill/>
    </a:ln>
  </c:spPr>
  <c:txPr>
    <a:bodyPr/>
    <a:lstStyle/>
    <a:p>
      <a:pPr>
        <a:defRPr sz="1400"/>
      </a:pPr>
      <a:endParaRPr lang="zh-TW"/>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00000000000001E-2"/>
          <c:y val="5.3971169273599059E-2"/>
          <c:w val="0.93888888888888888"/>
          <c:h val="0.80488553051109579"/>
        </c:manualLayout>
      </c:layout>
      <c:lineChart>
        <c:grouping val="standard"/>
        <c:varyColors val="0"/>
        <c:ser>
          <c:idx val="72"/>
          <c:order val="0"/>
          <c:tx>
            <c:strRef>
              <c:f>'[4]7-AQ'!$P$31</c:f>
              <c:strCache>
                <c:ptCount val="1"/>
                <c:pt idx="0">
                  <c:v>Industry</c:v>
                </c:pt>
              </c:strCache>
            </c:strRef>
          </c:tx>
          <c:spPr>
            <a:ln>
              <a:solidFill>
                <a:schemeClr val="tx1">
                  <a:lumMod val="50000"/>
                  <a:lumOff val="50000"/>
                </a:schemeClr>
              </a:solidFill>
            </a:ln>
          </c:spPr>
          <c:marker>
            <c:symbol val="square"/>
            <c:size val="7"/>
            <c:spPr>
              <a:solidFill>
                <a:schemeClr val="tx1">
                  <a:lumMod val="50000"/>
                  <a:lumOff val="50000"/>
                </a:schemeClr>
              </a:solidFill>
              <a:ln>
                <a:noFill/>
              </a:ln>
            </c:spPr>
          </c:marker>
          <c:dLbls>
            <c:dLbl>
              <c:idx val="0"/>
              <c:layout>
                <c:manualLayout>
                  <c:x val="-0.10953690618094965"/>
                  <c:y val="-6.264409256535240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0A6-4366-9CE8-0D6F80DCD3A8}"/>
                </c:ext>
              </c:extLst>
            </c:dLbl>
            <c:dLbl>
              <c:idx val="1"/>
              <c:layout>
                <c:manualLayout>
                  <c:x val="-0.11659899048410285"/>
                  <c:y val="-7.678732466134045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0A6-4366-9CE8-0D6F80DCD3A8}"/>
                </c:ext>
              </c:extLst>
            </c:dLbl>
            <c:dLbl>
              <c:idx val="2"/>
              <c:layout>
                <c:manualLayout>
                  <c:x val="-9.5084053531823212E-2"/>
                  <c:y val="7.975541518848601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0A6-4366-9CE8-0D6F80DCD3A8}"/>
                </c:ext>
              </c:extLst>
            </c:dLbl>
            <c:dLbl>
              <c:idx val="3"/>
              <c:layout>
                <c:manualLayout>
                  <c:x val="-6.6430664916885485E-2"/>
                  <c:y val="8.036649264995721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0A6-4366-9CE8-0D6F80DCD3A8}"/>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'[4]7-AQ'!$O$32:$O$35</c:f>
              <c:strCache>
                <c:ptCount val="4"/>
                <c:pt idx="0">
                  <c:v>Dec'21</c:v>
                </c:pt>
                <c:pt idx="1">
                  <c:v>Mar'22</c:v>
                </c:pt>
                <c:pt idx="2">
                  <c:v>Dec'22</c:v>
                </c:pt>
                <c:pt idx="3">
                  <c:v>Mar'23</c:v>
                </c:pt>
              </c:strCache>
            </c:strRef>
          </c:cat>
          <c:val>
            <c:numRef>
              <c:f>'[4]7-AQ'!$P$32:$P$35</c:f>
              <c:numCache>
                <c:formatCode>0.00%</c:formatCode>
                <c:ptCount val="4"/>
                <c:pt idx="0">
                  <c:v>1.3534634292277031E-2</c:v>
                </c:pt>
                <c:pt idx="1">
                  <c:v>1.3299999999999999E-2</c:v>
                </c:pt>
                <c:pt idx="2">
                  <c:v>1.3580129727523302E-2</c:v>
                </c:pt>
                <c:pt idx="3">
                  <c:v>1.3488094064049971E-2</c:v>
                </c:pt>
              </c:numCache>
            </c:numRef>
          </c:val>
          <c:smooth val="0"/>
          <c:extLst>
            <c:ext xmlns:c16="http://schemas.microsoft.com/office/drawing/2014/chart" uri="{C3380CC4-5D6E-409C-BE32-E72D297353CC}">
              <c16:uniqueId val="{00000004-E0A6-4366-9CE8-0D6F80DCD3A8}"/>
            </c:ext>
          </c:extLst>
        </c:ser>
        <c:ser>
          <c:idx val="73"/>
          <c:order val="1"/>
          <c:tx>
            <c:strRef>
              <c:f>'[4]7-AQ'!$Q$31</c:f>
              <c:strCache>
                <c:ptCount val="1"/>
                <c:pt idx="0">
                  <c:v>FEIB</c:v>
                </c:pt>
              </c:strCache>
            </c:strRef>
          </c:tx>
          <c:spPr>
            <a:ln>
              <a:solidFill>
                <a:srgbClr val="A50021"/>
              </a:solidFill>
            </a:ln>
          </c:spPr>
          <c:marker>
            <c:symbol val="square"/>
            <c:size val="7"/>
            <c:spPr>
              <a:solidFill>
                <a:srgbClr val="C00000"/>
              </a:solidFill>
              <a:ln>
                <a:noFill/>
              </a:ln>
            </c:spPr>
          </c:marker>
          <c:dLbls>
            <c:dLbl>
              <c:idx val="0"/>
              <c:layout>
                <c:manualLayout>
                  <c:x val="-0.10897294684850663"/>
                  <c:y val="6.571447799794256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0A6-4366-9CE8-0D6F80DCD3A8}"/>
                </c:ext>
              </c:extLst>
            </c:dLbl>
            <c:dLbl>
              <c:idx val="1"/>
              <c:layout>
                <c:manualLayout>
                  <c:x val="-7.4763998250218719E-2"/>
                  <c:y val="7.54824877659523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0A6-4366-9CE8-0D6F80DCD3A8}"/>
                </c:ext>
              </c:extLst>
            </c:dLbl>
            <c:dLbl>
              <c:idx val="2"/>
              <c:layout>
                <c:manualLayout>
                  <c:x val="-0.10715418597140799"/>
                  <c:y val="-7.59216636381990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0A6-4366-9CE8-0D6F80DCD3A8}"/>
                </c:ext>
              </c:extLst>
            </c:dLbl>
            <c:dLbl>
              <c:idx val="3"/>
              <c:layout>
                <c:manualLayout>
                  <c:x val="-6.9208442694663266E-2"/>
                  <c:y val="-6.585138396162022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0A6-4366-9CE8-0D6F80DCD3A8}"/>
                </c:ext>
              </c:extLst>
            </c:dLbl>
            <c:spPr>
              <a:noFill/>
              <a:ln>
                <a:noFill/>
              </a:ln>
              <a:effectLst/>
            </c:spPr>
            <c:txPr>
              <a:bodyPr/>
              <a:lstStyle/>
              <a:p>
                <a:pPr>
                  <a:defRPr>
                    <a:solidFill>
                      <a:srgbClr val="A50021"/>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'[4]7-AQ'!$O$32:$O$35</c:f>
              <c:strCache>
                <c:ptCount val="4"/>
                <c:pt idx="0">
                  <c:v>Dec'21</c:v>
                </c:pt>
                <c:pt idx="1">
                  <c:v>Mar'22</c:v>
                </c:pt>
                <c:pt idx="2">
                  <c:v>Dec'22</c:v>
                </c:pt>
                <c:pt idx="3">
                  <c:v>Mar'23</c:v>
                </c:pt>
              </c:strCache>
            </c:strRef>
          </c:cat>
          <c:val>
            <c:numRef>
              <c:f>'[4]7-AQ'!$Q$32:$Q$35</c:f>
              <c:numCache>
                <c:formatCode>0.00%</c:formatCode>
                <c:ptCount val="4"/>
                <c:pt idx="0">
                  <c:v>1.3151775853048886E-2</c:v>
                </c:pt>
                <c:pt idx="1">
                  <c:v>1.32E-2</c:v>
                </c:pt>
                <c:pt idx="2">
                  <c:v>1.3927607964294882E-2</c:v>
                </c:pt>
                <c:pt idx="3">
                  <c:v>1.3965682617499734E-2</c:v>
                </c:pt>
              </c:numCache>
            </c:numRef>
          </c:val>
          <c:smooth val="0"/>
          <c:extLst>
            <c:ext xmlns:c16="http://schemas.microsoft.com/office/drawing/2014/chart" uri="{C3380CC4-5D6E-409C-BE32-E72D297353CC}">
              <c16:uniqueId val="{00000008-E0A6-4366-9CE8-0D6F80DCD3A8}"/>
            </c:ext>
          </c:extLst>
        </c:ser>
        <c:dLbls>
          <c:dLblPos val="t"/>
          <c:showLegendKey val="0"/>
          <c:showVal val="1"/>
          <c:showCatName val="0"/>
          <c:showSerName val="0"/>
          <c:showPercent val="0"/>
          <c:showBubbleSize val="0"/>
        </c:dLbls>
        <c:marker val="1"/>
        <c:smooth val="0"/>
        <c:axId val="217308544"/>
        <c:axId val="217314432"/>
      </c:lineChart>
      <c:catAx>
        <c:axId val="217308544"/>
        <c:scaling>
          <c:orientation val="minMax"/>
        </c:scaling>
        <c:delete val="0"/>
        <c:axPos val="b"/>
        <c:numFmt formatCode="General" sourceLinked="0"/>
        <c:majorTickMark val="in"/>
        <c:minorTickMark val="none"/>
        <c:tickLblPos val="nextTo"/>
        <c:crossAx val="217314432"/>
        <c:crosses val="autoZero"/>
        <c:auto val="1"/>
        <c:lblAlgn val="ctr"/>
        <c:lblOffset val="100"/>
        <c:noMultiLvlLbl val="0"/>
      </c:catAx>
      <c:valAx>
        <c:axId val="217314432"/>
        <c:scaling>
          <c:orientation val="minMax"/>
          <c:min val="1.2500000000000002E-2"/>
        </c:scaling>
        <c:delete val="1"/>
        <c:axPos val="l"/>
        <c:majorGridlines>
          <c:spPr>
            <a:ln>
              <a:noFill/>
            </a:ln>
          </c:spPr>
        </c:majorGridlines>
        <c:numFmt formatCode="0.00%" sourceLinked="1"/>
        <c:majorTickMark val="out"/>
        <c:minorTickMark val="none"/>
        <c:tickLblPos val="nextTo"/>
        <c:crossAx val="217308544"/>
        <c:crosses val="autoZero"/>
        <c:crossBetween val="between"/>
      </c:valAx>
    </c:plotArea>
    <c:plotVisOnly val="1"/>
    <c:dispBlanksAs val="gap"/>
    <c:showDLblsOverMax val="0"/>
  </c:chart>
  <c:spPr>
    <a:noFill/>
    <a:ln>
      <a:noFill/>
    </a:ln>
  </c:spPr>
  <c:txPr>
    <a:bodyPr/>
    <a:lstStyle/>
    <a:p>
      <a:pPr>
        <a:defRPr sz="1400"/>
      </a:pPr>
      <a:endParaRPr lang="zh-TW"/>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222222222222223E-2"/>
          <c:y val="8.987512924520799E-5"/>
          <c:w val="0.9447910472291533"/>
          <c:h val="0.83309419655876349"/>
        </c:manualLayout>
      </c:layout>
      <c:barChart>
        <c:barDir val="col"/>
        <c:grouping val="stacked"/>
        <c:varyColors val="0"/>
        <c:ser>
          <c:idx val="0"/>
          <c:order val="0"/>
          <c:spPr>
            <a:solidFill>
              <a:srgbClr val="A50021"/>
            </a:solidFill>
            <a:ln w="12700">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'Revenue Pie'!$C$1:$D$1</c:f>
              <c:strCache>
                <c:ptCount val="2"/>
                <c:pt idx="0">
                  <c:v>2021</c:v>
                </c:pt>
                <c:pt idx="1">
                  <c:v>2022</c:v>
                </c:pt>
              </c:strCache>
            </c:strRef>
          </c:cat>
          <c:val>
            <c:numRef>
              <c:f>'Revenue Pie'!$C$2:$D$2</c:f>
              <c:numCache>
                <c:formatCode>0.0</c:formatCode>
                <c:ptCount val="2"/>
                <c:pt idx="0">
                  <c:v>6.4408960000000004</c:v>
                </c:pt>
                <c:pt idx="1">
                  <c:v>7.0435530000000002</c:v>
                </c:pt>
              </c:numCache>
            </c:numRef>
          </c:val>
          <c:extLst>
            <c:ext xmlns:c16="http://schemas.microsoft.com/office/drawing/2014/chart" uri="{C3380CC4-5D6E-409C-BE32-E72D297353CC}">
              <c16:uniqueId val="{00000000-C4F9-4CCF-A7D7-40EBA6B41F90}"/>
            </c:ext>
          </c:extLst>
        </c:ser>
        <c:ser>
          <c:idx val="1"/>
          <c:order val="1"/>
          <c:spPr>
            <a:solidFill>
              <a:srgbClr val="D9D9D9"/>
            </a:solidFill>
            <a:ln w="12700">
              <a:solidFill>
                <a:schemeClr val="bg1"/>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'Revenue Pie'!$C$1:$D$1</c:f>
              <c:strCache>
                <c:ptCount val="2"/>
                <c:pt idx="0">
                  <c:v>2021</c:v>
                </c:pt>
                <c:pt idx="1">
                  <c:v>2022</c:v>
                </c:pt>
              </c:strCache>
            </c:strRef>
          </c:cat>
          <c:val>
            <c:numRef>
              <c:f>'Revenue Pie'!$C$3:$D$3</c:f>
              <c:numCache>
                <c:formatCode>0.0</c:formatCode>
                <c:ptCount val="2"/>
                <c:pt idx="0">
                  <c:v>3.1573530000000001</c:v>
                </c:pt>
                <c:pt idx="1">
                  <c:v>2.52196</c:v>
                </c:pt>
              </c:numCache>
            </c:numRef>
          </c:val>
          <c:extLst>
            <c:ext xmlns:c16="http://schemas.microsoft.com/office/drawing/2014/chart" uri="{C3380CC4-5D6E-409C-BE32-E72D297353CC}">
              <c16:uniqueId val="{00000001-C4F9-4CCF-A7D7-40EBA6B41F90}"/>
            </c:ext>
          </c:extLst>
        </c:ser>
        <c:ser>
          <c:idx val="2"/>
          <c:order val="2"/>
          <c:spPr>
            <a:solidFill>
              <a:srgbClr val="919CAD"/>
            </a:solidFill>
            <a:ln w="12700">
              <a:solidFill>
                <a:schemeClr val="bg1"/>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'Revenue Pie'!$C$1:$D$1</c:f>
              <c:strCache>
                <c:ptCount val="2"/>
                <c:pt idx="0">
                  <c:v>2021</c:v>
                </c:pt>
                <c:pt idx="1">
                  <c:v>2022</c:v>
                </c:pt>
              </c:strCache>
            </c:strRef>
          </c:cat>
          <c:val>
            <c:numRef>
              <c:f>'Revenue Pie'!$C$4:$D$4</c:f>
              <c:numCache>
                <c:formatCode>0.0</c:formatCode>
                <c:ptCount val="2"/>
                <c:pt idx="0">
                  <c:v>1.143386</c:v>
                </c:pt>
                <c:pt idx="1">
                  <c:v>1.8029489999999999</c:v>
                </c:pt>
              </c:numCache>
            </c:numRef>
          </c:val>
          <c:extLst>
            <c:ext xmlns:c16="http://schemas.microsoft.com/office/drawing/2014/chart" uri="{C3380CC4-5D6E-409C-BE32-E72D297353CC}">
              <c16:uniqueId val="{00000002-C4F9-4CCF-A7D7-40EBA6B41F90}"/>
            </c:ext>
          </c:extLst>
        </c:ser>
        <c:ser>
          <c:idx val="3"/>
          <c:order val="3"/>
          <c:spPr>
            <a:solidFill>
              <a:srgbClr val="002060"/>
            </a:solidFill>
            <a:ln w="12700">
              <a:solidFill>
                <a:schemeClr val="bg1"/>
              </a:solidFill>
            </a:ln>
          </c:spPr>
          <c:invertIfNegative val="0"/>
          <c:dLbls>
            <c:dLbl>
              <c:idx val="0"/>
              <c:layout>
                <c:manualLayout>
                  <c:x val="-0.16572504708097929"/>
                  <c:y val="5.0505050505050509E-3"/>
                </c:manualLayout>
              </c:layout>
              <c:spPr>
                <a:noFill/>
                <a:ln>
                  <a:noFill/>
                </a:ln>
                <a:effectLst/>
              </c:spPr>
              <c:txPr>
                <a:bodyPr wrap="square" lIns="38100" tIns="19050" rIns="38100" bIns="19050" anchor="ctr">
                  <a:spAutoFit/>
                </a:bodyPr>
                <a:lstStyle/>
                <a:p>
                  <a:pPr>
                    <a:defRPr b="0">
                      <a:solidFill>
                        <a:srgbClr val="002060"/>
                      </a:solidFill>
                    </a:defRPr>
                  </a:pPr>
                  <a:endParaRPr lang="zh-TW"/>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4F9-4CCF-A7D7-40EBA6B41F90}"/>
                </c:ext>
              </c:extLst>
            </c:dLbl>
            <c:dLbl>
              <c:idx val="1"/>
              <c:layout>
                <c:manualLayout>
                  <c:x val="-0.16949152542372881"/>
                  <c:y val="0"/>
                </c:manualLayout>
              </c:layout>
              <c:spPr>
                <a:noFill/>
                <a:ln>
                  <a:noFill/>
                </a:ln>
                <a:effectLst/>
              </c:spPr>
              <c:txPr>
                <a:bodyPr wrap="square" lIns="38100" tIns="19050" rIns="38100" bIns="19050" anchor="ctr">
                  <a:spAutoFit/>
                </a:bodyPr>
                <a:lstStyle/>
                <a:p>
                  <a:pPr>
                    <a:defRPr b="0">
                      <a:solidFill>
                        <a:srgbClr val="002060"/>
                      </a:solidFill>
                    </a:defRPr>
                  </a:pPr>
                  <a:endParaRPr lang="zh-TW"/>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4F9-4CCF-A7D7-40EBA6B41F90}"/>
                </c:ext>
              </c:extLst>
            </c:dLbl>
            <c:spPr>
              <a:noFill/>
              <a:ln>
                <a:noFill/>
              </a:ln>
              <a:effectLst/>
            </c:spPr>
            <c:txPr>
              <a:bodyPr wrap="square" lIns="38100" tIns="19050" rIns="38100" bIns="19050" anchor="ctr">
                <a:spAutoFit/>
              </a:bodyPr>
              <a:lstStyle/>
              <a:p>
                <a:pPr>
                  <a:defRPr b="1">
                    <a:solidFill>
                      <a:schemeClr val="bg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'Revenue Pie'!$C$1:$D$1</c:f>
              <c:strCache>
                <c:ptCount val="2"/>
                <c:pt idx="0">
                  <c:v>2021</c:v>
                </c:pt>
                <c:pt idx="1">
                  <c:v>2022</c:v>
                </c:pt>
              </c:strCache>
            </c:strRef>
          </c:cat>
          <c:val>
            <c:numRef>
              <c:f>'Revenue Pie'!$C$5:$D$5</c:f>
              <c:numCache>
                <c:formatCode>0.0</c:formatCode>
                <c:ptCount val="2"/>
                <c:pt idx="0">
                  <c:v>5.1254000000000008E-2</c:v>
                </c:pt>
                <c:pt idx="1">
                  <c:v>0.37046899999999999</c:v>
                </c:pt>
              </c:numCache>
            </c:numRef>
          </c:val>
          <c:extLst>
            <c:ext xmlns:c16="http://schemas.microsoft.com/office/drawing/2014/chart" uri="{C3380CC4-5D6E-409C-BE32-E72D297353CC}">
              <c16:uniqueId val="{00000005-C4F9-4CCF-A7D7-40EBA6B41F90}"/>
            </c:ext>
          </c:extLst>
        </c:ser>
        <c:dLbls>
          <c:dLblPos val="ctr"/>
          <c:showLegendKey val="0"/>
          <c:showVal val="1"/>
          <c:showCatName val="0"/>
          <c:showSerName val="0"/>
          <c:showPercent val="0"/>
          <c:showBubbleSize val="0"/>
        </c:dLbls>
        <c:gapWidth val="100"/>
        <c:overlap val="100"/>
        <c:axId val="183360128"/>
        <c:axId val="183378304"/>
      </c:barChart>
      <c:catAx>
        <c:axId val="183360128"/>
        <c:scaling>
          <c:orientation val="minMax"/>
        </c:scaling>
        <c:delete val="0"/>
        <c:axPos val="b"/>
        <c:numFmt formatCode="General" sourceLinked="0"/>
        <c:majorTickMark val="none"/>
        <c:minorTickMark val="none"/>
        <c:tickLblPos val="nextTo"/>
        <c:crossAx val="183378304"/>
        <c:crosses val="autoZero"/>
        <c:auto val="1"/>
        <c:lblAlgn val="ctr"/>
        <c:lblOffset val="100"/>
        <c:noMultiLvlLbl val="0"/>
      </c:catAx>
      <c:valAx>
        <c:axId val="183378304"/>
        <c:scaling>
          <c:orientation val="minMax"/>
        </c:scaling>
        <c:delete val="1"/>
        <c:axPos val="l"/>
        <c:numFmt formatCode="0.0" sourceLinked="1"/>
        <c:majorTickMark val="out"/>
        <c:minorTickMark val="none"/>
        <c:tickLblPos val="nextTo"/>
        <c:crossAx val="183360128"/>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222222222222223E-2"/>
          <c:y val="9.0037289028188256E-5"/>
          <c:w val="0.9447910472291533"/>
          <c:h val="0.83309419655876349"/>
        </c:manualLayout>
      </c:layout>
      <c:barChart>
        <c:barDir val="col"/>
        <c:grouping val="stacked"/>
        <c:varyColors val="0"/>
        <c:ser>
          <c:idx val="0"/>
          <c:order val="0"/>
          <c:spPr>
            <a:solidFill>
              <a:srgbClr val="A50021"/>
            </a:solidFill>
            <a:ln w="12700">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'Revenue Pie'!$E$1:$F$1</c:f>
              <c:strCache>
                <c:ptCount val="2"/>
                <c:pt idx="0">
                  <c:v>Y-T-Mar'22</c:v>
                </c:pt>
                <c:pt idx="1">
                  <c:v>Y-T-Mar'23</c:v>
                </c:pt>
              </c:strCache>
            </c:strRef>
          </c:cat>
          <c:val>
            <c:numRef>
              <c:f>'Revenue Pie'!$E$2:$F$2</c:f>
              <c:numCache>
                <c:formatCode>0.0</c:formatCode>
                <c:ptCount val="2"/>
                <c:pt idx="0">
                  <c:v>1.6230260000000001</c:v>
                </c:pt>
                <c:pt idx="1">
                  <c:v>1.7020040000000001</c:v>
                </c:pt>
              </c:numCache>
            </c:numRef>
          </c:val>
          <c:extLst>
            <c:ext xmlns:c16="http://schemas.microsoft.com/office/drawing/2014/chart" uri="{C3380CC4-5D6E-409C-BE32-E72D297353CC}">
              <c16:uniqueId val="{00000000-C8F5-4DB7-94D5-E8D8893C7FD9}"/>
            </c:ext>
          </c:extLst>
        </c:ser>
        <c:ser>
          <c:idx val="1"/>
          <c:order val="1"/>
          <c:spPr>
            <a:solidFill>
              <a:srgbClr val="D9D9D9"/>
            </a:solidFill>
            <a:ln w="12700">
              <a:solidFill>
                <a:schemeClr val="bg1"/>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'Revenue Pie'!$E$1:$F$1</c:f>
              <c:strCache>
                <c:ptCount val="2"/>
                <c:pt idx="0">
                  <c:v>Y-T-Mar'22</c:v>
                </c:pt>
                <c:pt idx="1">
                  <c:v>Y-T-Mar'23</c:v>
                </c:pt>
              </c:strCache>
            </c:strRef>
          </c:cat>
          <c:val>
            <c:numRef>
              <c:f>'Revenue Pie'!$E$3:$F$3</c:f>
              <c:numCache>
                <c:formatCode>0.0</c:formatCode>
                <c:ptCount val="2"/>
                <c:pt idx="0">
                  <c:v>0.66668499999999997</c:v>
                </c:pt>
                <c:pt idx="1">
                  <c:v>0.639961</c:v>
                </c:pt>
              </c:numCache>
            </c:numRef>
          </c:val>
          <c:extLst>
            <c:ext xmlns:c16="http://schemas.microsoft.com/office/drawing/2014/chart" uri="{C3380CC4-5D6E-409C-BE32-E72D297353CC}">
              <c16:uniqueId val="{00000001-C8F5-4DB7-94D5-E8D8893C7FD9}"/>
            </c:ext>
          </c:extLst>
        </c:ser>
        <c:ser>
          <c:idx val="2"/>
          <c:order val="2"/>
          <c:spPr>
            <a:solidFill>
              <a:srgbClr val="919CAD"/>
            </a:solidFill>
            <a:ln w="12700">
              <a:solidFill>
                <a:schemeClr val="bg1"/>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'Revenue Pie'!$E$1:$F$1</c:f>
              <c:strCache>
                <c:ptCount val="2"/>
                <c:pt idx="0">
                  <c:v>Y-T-Mar'22</c:v>
                </c:pt>
                <c:pt idx="1">
                  <c:v>Y-T-Mar'23</c:v>
                </c:pt>
              </c:strCache>
            </c:strRef>
          </c:cat>
          <c:val>
            <c:numRef>
              <c:f>'Revenue Pie'!$E$4:$F$4</c:f>
              <c:numCache>
                <c:formatCode>0.0</c:formatCode>
                <c:ptCount val="2"/>
                <c:pt idx="0">
                  <c:v>0.15940099999999999</c:v>
                </c:pt>
                <c:pt idx="1">
                  <c:v>0.58976700000000004</c:v>
                </c:pt>
              </c:numCache>
            </c:numRef>
          </c:val>
          <c:extLst>
            <c:ext xmlns:c16="http://schemas.microsoft.com/office/drawing/2014/chart" uri="{C3380CC4-5D6E-409C-BE32-E72D297353CC}">
              <c16:uniqueId val="{00000002-C8F5-4DB7-94D5-E8D8893C7FD9}"/>
            </c:ext>
          </c:extLst>
        </c:ser>
        <c:ser>
          <c:idx val="3"/>
          <c:order val="3"/>
          <c:spPr>
            <a:solidFill>
              <a:srgbClr val="002060"/>
            </a:solidFill>
            <a:ln w="12700">
              <a:solidFill>
                <a:schemeClr val="bg1"/>
              </a:solidFill>
            </a:ln>
          </c:spPr>
          <c:invertIfNegative val="0"/>
          <c:dLbls>
            <c:dLbl>
              <c:idx val="0"/>
              <c:layout>
                <c:manualLayout>
                  <c:x val="-0.18716624826202771"/>
                  <c:y val="1.4116360305832243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8F5-4DB7-94D5-E8D8893C7FD9}"/>
                </c:ext>
              </c:extLst>
            </c:dLbl>
            <c:dLbl>
              <c:idx val="1"/>
              <c:layout>
                <c:manualLayout>
                  <c:x val="-0.17647103407562612"/>
                  <c:y val="1.411636030583223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8F5-4DB7-94D5-E8D8893C7FD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'Revenue Pie'!$E$1:$F$1</c:f>
              <c:strCache>
                <c:ptCount val="2"/>
                <c:pt idx="0">
                  <c:v>Y-T-Mar'22</c:v>
                </c:pt>
                <c:pt idx="1">
                  <c:v>Y-T-Mar'23</c:v>
                </c:pt>
              </c:strCache>
            </c:strRef>
          </c:cat>
          <c:val>
            <c:numRef>
              <c:f>'Revenue Pie'!$E$5:$F$5</c:f>
              <c:numCache>
                <c:formatCode>0.0</c:formatCode>
                <c:ptCount val="2"/>
                <c:pt idx="0">
                  <c:v>8.7022999999999989E-2</c:v>
                </c:pt>
                <c:pt idx="1">
                  <c:v>8.7446999999999997E-2</c:v>
                </c:pt>
              </c:numCache>
            </c:numRef>
          </c:val>
          <c:extLst>
            <c:ext xmlns:c16="http://schemas.microsoft.com/office/drawing/2014/chart" uri="{C3380CC4-5D6E-409C-BE32-E72D297353CC}">
              <c16:uniqueId val="{00000003-C8F5-4DB7-94D5-E8D8893C7FD9}"/>
            </c:ext>
          </c:extLst>
        </c:ser>
        <c:dLbls>
          <c:dLblPos val="ctr"/>
          <c:showLegendKey val="0"/>
          <c:showVal val="1"/>
          <c:showCatName val="0"/>
          <c:showSerName val="0"/>
          <c:showPercent val="0"/>
          <c:showBubbleSize val="0"/>
        </c:dLbls>
        <c:gapWidth val="100"/>
        <c:overlap val="100"/>
        <c:axId val="183554432"/>
        <c:axId val="183555968"/>
      </c:barChart>
      <c:catAx>
        <c:axId val="183554432"/>
        <c:scaling>
          <c:orientation val="minMax"/>
        </c:scaling>
        <c:delete val="0"/>
        <c:axPos val="b"/>
        <c:numFmt formatCode="General" sourceLinked="0"/>
        <c:majorTickMark val="none"/>
        <c:minorTickMark val="none"/>
        <c:tickLblPos val="nextTo"/>
        <c:crossAx val="183555968"/>
        <c:crosses val="autoZero"/>
        <c:auto val="1"/>
        <c:lblAlgn val="ctr"/>
        <c:lblOffset val="100"/>
        <c:noMultiLvlLbl val="0"/>
      </c:catAx>
      <c:valAx>
        <c:axId val="183555968"/>
        <c:scaling>
          <c:orientation val="minMax"/>
        </c:scaling>
        <c:delete val="1"/>
        <c:axPos val="l"/>
        <c:numFmt formatCode="0.0" sourceLinked="1"/>
        <c:majorTickMark val="out"/>
        <c:minorTickMark val="none"/>
        <c:tickLblPos val="nextTo"/>
        <c:crossAx val="183554432"/>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A5002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Profitability!$E$1:$F$1</c:f>
              <c:strCache>
                <c:ptCount val="2"/>
                <c:pt idx="0">
                  <c:v>2021</c:v>
                </c:pt>
                <c:pt idx="1">
                  <c:v>2022</c:v>
                </c:pt>
              </c:strCache>
            </c:strRef>
          </c:cat>
          <c:val>
            <c:numRef>
              <c:f>Profitability!$E$9:$F$9</c:f>
              <c:numCache>
                <c:formatCode>0.0</c:formatCode>
                <c:ptCount val="2"/>
                <c:pt idx="0">
                  <c:v>4.1160399999999999</c:v>
                </c:pt>
                <c:pt idx="1">
                  <c:v>4.7352179999999997</c:v>
                </c:pt>
              </c:numCache>
            </c:numRef>
          </c:val>
          <c:extLst>
            <c:ext xmlns:c16="http://schemas.microsoft.com/office/drawing/2014/chart" uri="{C3380CC4-5D6E-409C-BE32-E72D297353CC}">
              <c16:uniqueId val="{00000000-10D0-48B6-A7D2-310DF7BA77FF}"/>
            </c:ext>
          </c:extLst>
        </c:ser>
        <c:dLbls>
          <c:showLegendKey val="0"/>
          <c:showVal val="0"/>
          <c:showCatName val="0"/>
          <c:showSerName val="0"/>
          <c:showPercent val="0"/>
          <c:showBubbleSize val="0"/>
        </c:dLbls>
        <c:gapWidth val="100"/>
        <c:axId val="162174080"/>
        <c:axId val="162175616"/>
      </c:barChart>
      <c:catAx>
        <c:axId val="162174080"/>
        <c:scaling>
          <c:orientation val="minMax"/>
        </c:scaling>
        <c:delete val="0"/>
        <c:axPos val="b"/>
        <c:numFmt formatCode="General" sourceLinked="0"/>
        <c:majorTickMark val="none"/>
        <c:minorTickMark val="none"/>
        <c:tickLblPos val="nextTo"/>
        <c:crossAx val="162175616"/>
        <c:crosses val="autoZero"/>
        <c:auto val="1"/>
        <c:lblAlgn val="ctr"/>
        <c:lblOffset val="100"/>
        <c:noMultiLvlLbl val="0"/>
      </c:catAx>
      <c:valAx>
        <c:axId val="162175616"/>
        <c:scaling>
          <c:orientation val="minMax"/>
          <c:min val="0"/>
        </c:scaling>
        <c:delete val="1"/>
        <c:axPos val="l"/>
        <c:numFmt formatCode="0.0" sourceLinked="1"/>
        <c:majorTickMark val="out"/>
        <c:minorTickMark val="none"/>
        <c:tickLblPos val="nextTo"/>
        <c:crossAx val="162174080"/>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A5002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Profitability!$G$1:$H$1</c:f>
              <c:strCache>
                <c:ptCount val="2"/>
                <c:pt idx="0">
                  <c:v>1Q'22</c:v>
                </c:pt>
                <c:pt idx="1">
                  <c:v>1Q'23</c:v>
                </c:pt>
              </c:strCache>
            </c:strRef>
          </c:cat>
          <c:val>
            <c:numRef>
              <c:f>Profitability!$G$9:$H$9</c:f>
              <c:numCache>
                <c:formatCode>0.0</c:formatCode>
                <c:ptCount val="2"/>
                <c:pt idx="0">
                  <c:v>0.96560699999999999</c:v>
                </c:pt>
                <c:pt idx="1">
                  <c:v>1.348714</c:v>
                </c:pt>
              </c:numCache>
            </c:numRef>
          </c:val>
          <c:extLst>
            <c:ext xmlns:c16="http://schemas.microsoft.com/office/drawing/2014/chart" uri="{C3380CC4-5D6E-409C-BE32-E72D297353CC}">
              <c16:uniqueId val="{00000000-CC10-4D21-AE4C-0A0E8AF9E4E4}"/>
            </c:ext>
          </c:extLst>
        </c:ser>
        <c:dLbls>
          <c:showLegendKey val="0"/>
          <c:showVal val="0"/>
          <c:showCatName val="0"/>
          <c:showSerName val="0"/>
          <c:showPercent val="0"/>
          <c:showBubbleSize val="0"/>
        </c:dLbls>
        <c:gapWidth val="100"/>
        <c:axId val="162174080"/>
        <c:axId val="162175616"/>
      </c:barChart>
      <c:catAx>
        <c:axId val="162174080"/>
        <c:scaling>
          <c:orientation val="minMax"/>
        </c:scaling>
        <c:delete val="0"/>
        <c:axPos val="b"/>
        <c:numFmt formatCode="General" sourceLinked="0"/>
        <c:majorTickMark val="none"/>
        <c:minorTickMark val="none"/>
        <c:tickLblPos val="nextTo"/>
        <c:crossAx val="162175616"/>
        <c:crosses val="autoZero"/>
        <c:auto val="1"/>
        <c:lblAlgn val="ctr"/>
        <c:lblOffset val="100"/>
        <c:noMultiLvlLbl val="0"/>
      </c:catAx>
      <c:valAx>
        <c:axId val="162175616"/>
        <c:scaling>
          <c:orientation val="minMax"/>
          <c:min val="0"/>
        </c:scaling>
        <c:delete val="1"/>
        <c:axPos val="l"/>
        <c:numFmt formatCode="0.0" sourceLinked="1"/>
        <c:majorTickMark val="out"/>
        <c:minorTickMark val="none"/>
        <c:tickLblPos val="nextTo"/>
        <c:crossAx val="162174080"/>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437908496732023E-2"/>
          <c:y val="9.0085513504360346E-5"/>
          <c:w val="0.76878531317223486"/>
          <c:h val="0.83309419655876349"/>
        </c:manualLayout>
      </c:layout>
      <c:barChart>
        <c:barDir val="col"/>
        <c:grouping val="stacked"/>
        <c:varyColors val="0"/>
        <c:ser>
          <c:idx val="0"/>
          <c:order val="0"/>
          <c:spPr>
            <a:solidFill>
              <a:srgbClr val="A50021"/>
            </a:solidFill>
            <a:ln w="12700">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'Fee Income'!$B$1:$C$1</c:f>
              <c:strCache>
                <c:ptCount val="2"/>
                <c:pt idx="0">
                  <c:v>2021</c:v>
                </c:pt>
                <c:pt idx="1">
                  <c:v>2022</c:v>
                </c:pt>
              </c:strCache>
            </c:strRef>
          </c:cat>
          <c:val>
            <c:numRef>
              <c:f>'Fee Income'!$B$9:$C$9</c:f>
              <c:numCache>
                <c:formatCode>0.0</c:formatCode>
                <c:ptCount val="2"/>
                <c:pt idx="0">
                  <c:v>2.5029760000000003</c:v>
                </c:pt>
                <c:pt idx="1">
                  <c:v>1.824659</c:v>
                </c:pt>
              </c:numCache>
            </c:numRef>
          </c:val>
          <c:extLst>
            <c:ext xmlns:c16="http://schemas.microsoft.com/office/drawing/2014/chart" uri="{C3380CC4-5D6E-409C-BE32-E72D297353CC}">
              <c16:uniqueId val="{00000000-1930-4E4C-83BE-1D06B229B0A7}"/>
            </c:ext>
          </c:extLst>
        </c:ser>
        <c:ser>
          <c:idx val="1"/>
          <c:order val="1"/>
          <c:spPr>
            <a:solidFill>
              <a:schemeClr val="bg1">
                <a:lumMod val="75000"/>
              </a:schemeClr>
            </a:solidFill>
            <a:ln w="12700">
              <a:solidFill>
                <a:schemeClr val="bg1"/>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'Fee Income'!$B$1:$C$1</c:f>
              <c:strCache>
                <c:ptCount val="2"/>
                <c:pt idx="0">
                  <c:v>2021</c:v>
                </c:pt>
                <c:pt idx="1">
                  <c:v>2022</c:v>
                </c:pt>
              </c:strCache>
            </c:strRef>
          </c:cat>
          <c:val>
            <c:numRef>
              <c:f>'Fee Income'!$B$10:$C$10</c:f>
              <c:numCache>
                <c:formatCode>0.0</c:formatCode>
                <c:ptCount val="2"/>
                <c:pt idx="0">
                  <c:v>0.65437699999999999</c:v>
                </c:pt>
                <c:pt idx="1">
                  <c:v>0.69730099999999995</c:v>
                </c:pt>
              </c:numCache>
            </c:numRef>
          </c:val>
          <c:extLst>
            <c:ext xmlns:c16="http://schemas.microsoft.com/office/drawing/2014/chart" uri="{C3380CC4-5D6E-409C-BE32-E72D297353CC}">
              <c16:uniqueId val="{00000001-1930-4E4C-83BE-1D06B229B0A7}"/>
            </c:ext>
          </c:extLst>
        </c:ser>
        <c:ser>
          <c:idx val="2"/>
          <c:order val="2"/>
          <c:spPr>
            <a:solidFill>
              <a:srgbClr val="002060"/>
            </a:solidFill>
            <a:ln w="12700">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'Fee Income'!$B$1:$C$1</c:f>
              <c:strCache>
                <c:ptCount val="2"/>
                <c:pt idx="0">
                  <c:v>2021</c:v>
                </c:pt>
                <c:pt idx="1">
                  <c:v>2022</c:v>
                </c:pt>
              </c:strCache>
            </c:strRef>
          </c:cat>
          <c:val>
            <c:numRef>
              <c:f>'Fee Income'!$B$11:$C$11</c:f>
              <c:numCache>
                <c:formatCode>General</c:formatCode>
                <c:ptCount val="2"/>
              </c:numCache>
            </c:numRef>
          </c:val>
          <c:extLst>
            <c:ext xmlns:c16="http://schemas.microsoft.com/office/drawing/2014/chart" uri="{C3380CC4-5D6E-409C-BE32-E72D297353CC}">
              <c16:uniqueId val="{00000002-1930-4E4C-83BE-1D06B229B0A7}"/>
            </c:ext>
          </c:extLst>
        </c:ser>
        <c:dLbls>
          <c:dLblPos val="ctr"/>
          <c:showLegendKey val="0"/>
          <c:showVal val="1"/>
          <c:showCatName val="0"/>
          <c:showSerName val="0"/>
          <c:showPercent val="0"/>
          <c:showBubbleSize val="0"/>
        </c:dLbls>
        <c:gapWidth val="100"/>
        <c:overlap val="100"/>
        <c:axId val="115904896"/>
        <c:axId val="115906432"/>
      </c:barChart>
      <c:catAx>
        <c:axId val="115904896"/>
        <c:scaling>
          <c:orientation val="minMax"/>
        </c:scaling>
        <c:delete val="0"/>
        <c:axPos val="b"/>
        <c:numFmt formatCode="General" sourceLinked="0"/>
        <c:majorTickMark val="none"/>
        <c:minorTickMark val="none"/>
        <c:tickLblPos val="nextTo"/>
        <c:crossAx val="115906432"/>
        <c:crosses val="autoZero"/>
        <c:auto val="1"/>
        <c:lblAlgn val="ctr"/>
        <c:lblOffset val="100"/>
        <c:noMultiLvlLbl val="0"/>
      </c:catAx>
      <c:valAx>
        <c:axId val="115906432"/>
        <c:scaling>
          <c:orientation val="minMax"/>
        </c:scaling>
        <c:delete val="1"/>
        <c:axPos val="l"/>
        <c:numFmt formatCode="0.0" sourceLinked="1"/>
        <c:majorTickMark val="out"/>
        <c:minorTickMark val="none"/>
        <c:tickLblPos val="nextTo"/>
        <c:crossAx val="115904896"/>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rgbClr val="A50021"/>
            </a:solidFill>
            <a:ln w="12700">
              <a:solidFill>
                <a:schemeClr val="bg1"/>
              </a:solidFill>
            </a:ln>
          </c:spPr>
          <c:invertIfNegative val="0"/>
          <c:dLbls>
            <c:spPr>
              <a:noFill/>
              <a:ln>
                <a:noFill/>
              </a:ln>
              <a:effectLst/>
            </c:spPr>
            <c:txPr>
              <a:bodyPr/>
              <a:lstStyle/>
              <a:p>
                <a:pPr>
                  <a:defRPr b="1">
                    <a:solidFill>
                      <a:schemeClr val="bg1"/>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'Asset + NW'!$E$1:$F$1</c:f>
              <c:strCache>
                <c:ptCount val="2"/>
                <c:pt idx="0">
                  <c:v>3/31'22</c:v>
                </c:pt>
                <c:pt idx="1">
                  <c:v>3/31'23</c:v>
                </c:pt>
              </c:strCache>
            </c:strRef>
          </c:cat>
          <c:val>
            <c:numRef>
              <c:f>'Asset + NW'!$E$2:$F$2</c:f>
              <c:numCache>
                <c:formatCode>0</c:formatCode>
                <c:ptCount val="2"/>
                <c:pt idx="0">
                  <c:v>430.60073799999998</c:v>
                </c:pt>
                <c:pt idx="1">
                  <c:v>462.598591</c:v>
                </c:pt>
              </c:numCache>
            </c:numRef>
          </c:val>
          <c:extLst>
            <c:ext xmlns:c16="http://schemas.microsoft.com/office/drawing/2014/chart" uri="{C3380CC4-5D6E-409C-BE32-E72D297353CC}">
              <c16:uniqueId val="{00000000-71BD-4262-80A6-07A1B201C69E}"/>
            </c:ext>
          </c:extLst>
        </c:ser>
        <c:ser>
          <c:idx val="1"/>
          <c:order val="1"/>
          <c:spPr>
            <a:solidFill>
              <a:srgbClr val="D9D9D9"/>
            </a:solidFill>
            <a:ln w="12700">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'Asset + NW'!$E$1:$F$1</c:f>
              <c:strCache>
                <c:ptCount val="2"/>
                <c:pt idx="0">
                  <c:v>3/31'22</c:v>
                </c:pt>
                <c:pt idx="1">
                  <c:v>3/31'23</c:v>
                </c:pt>
              </c:strCache>
            </c:strRef>
          </c:cat>
          <c:val>
            <c:numRef>
              <c:f>'Asset + NW'!$E$3:$F$3</c:f>
              <c:numCache>
                <c:formatCode>0</c:formatCode>
                <c:ptCount val="2"/>
                <c:pt idx="0">
                  <c:v>220.25002899999998</c:v>
                </c:pt>
                <c:pt idx="1">
                  <c:v>212.403008</c:v>
                </c:pt>
              </c:numCache>
            </c:numRef>
          </c:val>
          <c:extLst>
            <c:ext xmlns:c16="http://schemas.microsoft.com/office/drawing/2014/chart" uri="{C3380CC4-5D6E-409C-BE32-E72D297353CC}">
              <c16:uniqueId val="{00000001-71BD-4262-80A6-07A1B201C69E}"/>
            </c:ext>
          </c:extLst>
        </c:ser>
        <c:ser>
          <c:idx val="2"/>
          <c:order val="2"/>
          <c:spPr>
            <a:solidFill>
              <a:srgbClr val="919CAD"/>
            </a:solidFill>
            <a:ln w="12700">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'Asset + NW'!$E$1:$F$1</c:f>
              <c:strCache>
                <c:ptCount val="2"/>
                <c:pt idx="0">
                  <c:v>3/31'22</c:v>
                </c:pt>
                <c:pt idx="1">
                  <c:v>3/31'23</c:v>
                </c:pt>
              </c:strCache>
            </c:strRef>
          </c:cat>
          <c:val>
            <c:numRef>
              <c:f>'Asset + NW'!$E$4:$F$4</c:f>
              <c:numCache>
                <c:formatCode>0</c:formatCode>
                <c:ptCount val="2"/>
                <c:pt idx="0">
                  <c:v>44.329443000000005</c:v>
                </c:pt>
                <c:pt idx="1">
                  <c:v>54.962417000000002</c:v>
                </c:pt>
              </c:numCache>
            </c:numRef>
          </c:val>
          <c:extLst>
            <c:ext xmlns:c16="http://schemas.microsoft.com/office/drawing/2014/chart" uri="{C3380CC4-5D6E-409C-BE32-E72D297353CC}">
              <c16:uniqueId val="{00000002-71BD-4262-80A6-07A1B201C69E}"/>
            </c:ext>
          </c:extLst>
        </c:ser>
        <c:ser>
          <c:idx val="3"/>
          <c:order val="3"/>
          <c:spPr>
            <a:solidFill>
              <a:srgbClr val="002060"/>
            </a:solidFill>
            <a:ln w="12700">
              <a:solidFill>
                <a:schemeClr val="bg1"/>
              </a:solidFill>
            </a:ln>
          </c:spPr>
          <c:invertIfNegative val="0"/>
          <c:dLbls>
            <c:spPr>
              <a:noFill/>
              <a:ln>
                <a:noFill/>
              </a:ln>
              <a:effectLst/>
            </c:spPr>
            <c:txPr>
              <a:bodyPr/>
              <a:lstStyle/>
              <a:p>
                <a:pPr>
                  <a:defRPr b="1">
                    <a:solidFill>
                      <a:schemeClr val="bg1"/>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'Asset + NW'!$E$1:$F$1</c:f>
              <c:strCache>
                <c:ptCount val="2"/>
                <c:pt idx="0">
                  <c:v>3/31'22</c:v>
                </c:pt>
                <c:pt idx="1">
                  <c:v>3/31'23</c:v>
                </c:pt>
              </c:strCache>
            </c:strRef>
          </c:cat>
          <c:val>
            <c:numRef>
              <c:f>'Asset + NW'!$E$5:$F$5</c:f>
              <c:numCache>
                <c:formatCode>0</c:formatCode>
                <c:ptCount val="2"/>
                <c:pt idx="0">
                  <c:v>33.930562999999999</c:v>
                </c:pt>
                <c:pt idx="1">
                  <c:v>35.278999999999996</c:v>
                </c:pt>
              </c:numCache>
            </c:numRef>
          </c:val>
          <c:extLst>
            <c:ext xmlns:c16="http://schemas.microsoft.com/office/drawing/2014/chart" uri="{C3380CC4-5D6E-409C-BE32-E72D297353CC}">
              <c16:uniqueId val="{00000003-71BD-4262-80A6-07A1B201C69E}"/>
            </c:ext>
          </c:extLst>
        </c:ser>
        <c:dLbls>
          <c:showLegendKey val="0"/>
          <c:showVal val="0"/>
          <c:showCatName val="0"/>
          <c:showSerName val="0"/>
          <c:showPercent val="0"/>
          <c:showBubbleSize val="0"/>
        </c:dLbls>
        <c:gapWidth val="100"/>
        <c:overlap val="100"/>
        <c:axId val="183685888"/>
        <c:axId val="183687424"/>
      </c:barChart>
      <c:catAx>
        <c:axId val="183685888"/>
        <c:scaling>
          <c:orientation val="minMax"/>
        </c:scaling>
        <c:delete val="0"/>
        <c:axPos val="b"/>
        <c:numFmt formatCode="General" sourceLinked="0"/>
        <c:majorTickMark val="none"/>
        <c:minorTickMark val="none"/>
        <c:tickLblPos val="nextTo"/>
        <c:crossAx val="183687424"/>
        <c:crosses val="autoZero"/>
        <c:auto val="1"/>
        <c:lblAlgn val="ctr"/>
        <c:lblOffset val="100"/>
        <c:noMultiLvlLbl val="0"/>
      </c:catAx>
      <c:valAx>
        <c:axId val="183687424"/>
        <c:scaling>
          <c:orientation val="minMax"/>
        </c:scaling>
        <c:delete val="1"/>
        <c:axPos val="l"/>
        <c:numFmt formatCode="0" sourceLinked="1"/>
        <c:majorTickMark val="out"/>
        <c:minorTickMark val="none"/>
        <c:tickLblPos val="nextTo"/>
        <c:crossAx val="183685888"/>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437908496732023E-2"/>
          <c:y val="9.0085513504360346E-5"/>
          <c:w val="0.83852909011373578"/>
          <c:h val="0.83309419655876349"/>
        </c:manualLayout>
      </c:layout>
      <c:barChart>
        <c:barDir val="col"/>
        <c:grouping val="stacked"/>
        <c:varyColors val="0"/>
        <c:ser>
          <c:idx val="0"/>
          <c:order val="0"/>
          <c:spPr>
            <a:solidFill>
              <a:srgbClr val="A50021"/>
            </a:solidFill>
            <a:ln w="12700">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'Fee Income'!$F$1:$G$1</c:f>
              <c:strCache>
                <c:ptCount val="2"/>
                <c:pt idx="0">
                  <c:v>1Q'22</c:v>
                </c:pt>
                <c:pt idx="1">
                  <c:v>1Q'23</c:v>
                </c:pt>
              </c:strCache>
            </c:strRef>
          </c:cat>
          <c:val>
            <c:numRef>
              <c:f>'Fee Income'!$F$9:$G$9</c:f>
              <c:numCache>
                <c:formatCode>0.0</c:formatCode>
                <c:ptCount val="2"/>
                <c:pt idx="0">
                  <c:v>0.56386700000000001</c:v>
                </c:pt>
                <c:pt idx="1">
                  <c:v>0.50008399999999997</c:v>
                </c:pt>
              </c:numCache>
            </c:numRef>
          </c:val>
          <c:extLst>
            <c:ext xmlns:c16="http://schemas.microsoft.com/office/drawing/2014/chart" uri="{C3380CC4-5D6E-409C-BE32-E72D297353CC}">
              <c16:uniqueId val="{00000000-CBA4-45DA-9F33-8A514D970648}"/>
            </c:ext>
          </c:extLst>
        </c:ser>
        <c:ser>
          <c:idx val="1"/>
          <c:order val="1"/>
          <c:spPr>
            <a:solidFill>
              <a:schemeClr val="bg1">
                <a:lumMod val="75000"/>
              </a:schemeClr>
            </a:solidFill>
            <a:ln w="12700">
              <a:solidFill>
                <a:schemeClr val="bg1"/>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'Fee Income'!$F$1:$G$1</c:f>
              <c:strCache>
                <c:ptCount val="2"/>
                <c:pt idx="0">
                  <c:v>1Q'22</c:v>
                </c:pt>
                <c:pt idx="1">
                  <c:v>1Q'23</c:v>
                </c:pt>
              </c:strCache>
            </c:strRef>
          </c:cat>
          <c:val>
            <c:numRef>
              <c:f>'Fee Income'!$F$10:$G$10</c:f>
              <c:numCache>
                <c:formatCode>0.0</c:formatCode>
                <c:ptCount val="2"/>
                <c:pt idx="0">
                  <c:v>0.10281800000000001</c:v>
                </c:pt>
                <c:pt idx="1">
                  <c:v>0.139877</c:v>
                </c:pt>
              </c:numCache>
            </c:numRef>
          </c:val>
          <c:extLst>
            <c:ext xmlns:c16="http://schemas.microsoft.com/office/drawing/2014/chart" uri="{C3380CC4-5D6E-409C-BE32-E72D297353CC}">
              <c16:uniqueId val="{00000001-CBA4-45DA-9F33-8A514D970648}"/>
            </c:ext>
          </c:extLst>
        </c:ser>
        <c:ser>
          <c:idx val="2"/>
          <c:order val="2"/>
          <c:spPr>
            <a:solidFill>
              <a:srgbClr val="002060"/>
            </a:solidFill>
            <a:ln w="12700">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'Fee Income'!$F$1:$G$1</c:f>
              <c:strCache>
                <c:ptCount val="2"/>
                <c:pt idx="0">
                  <c:v>1Q'22</c:v>
                </c:pt>
                <c:pt idx="1">
                  <c:v>1Q'23</c:v>
                </c:pt>
              </c:strCache>
            </c:strRef>
          </c:cat>
          <c:val>
            <c:numRef>
              <c:f>'Fee Income'!$F$11:$G$11</c:f>
              <c:numCache>
                <c:formatCode>General</c:formatCode>
                <c:ptCount val="2"/>
              </c:numCache>
            </c:numRef>
          </c:val>
          <c:extLst>
            <c:ext xmlns:c16="http://schemas.microsoft.com/office/drawing/2014/chart" uri="{C3380CC4-5D6E-409C-BE32-E72D297353CC}">
              <c16:uniqueId val="{00000002-CBA4-45DA-9F33-8A514D970648}"/>
            </c:ext>
          </c:extLst>
        </c:ser>
        <c:dLbls>
          <c:dLblPos val="ctr"/>
          <c:showLegendKey val="0"/>
          <c:showVal val="1"/>
          <c:showCatName val="0"/>
          <c:showSerName val="0"/>
          <c:showPercent val="0"/>
          <c:showBubbleSize val="0"/>
        </c:dLbls>
        <c:gapWidth val="100"/>
        <c:overlap val="100"/>
        <c:axId val="115904896"/>
        <c:axId val="115906432"/>
      </c:barChart>
      <c:catAx>
        <c:axId val="115904896"/>
        <c:scaling>
          <c:orientation val="minMax"/>
        </c:scaling>
        <c:delete val="0"/>
        <c:axPos val="b"/>
        <c:numFmt formatCode="General" sourceLinked="0"/>
        <c:majorTickMark val="none"/>
        <c:minorTickMark val="none"/>
        <c:tickLblPos val="nextTo"/>
        <c:crossAx val="115906432"/>
        <c:crosses val="autoZero"/>
        <c:auto val="1"/>
        <c:lblAlgn val="ctr"/>
        <c:lblOffset val="100"/>
        <c:noMultiLvlLbl val="0"/>
      </c:catAx>
      <c:valAx>
        <c:axId val="115906432"/>
        <c:scaling>
          <c:orientation val="minMax"/>
        </c:scaling>
        <c:delete val="1"/>
        <c:axPos val="l"/>
        <c:numFmt formatCode="0.0" sourceLinked="1"/>
        <c:majorTickMark val="out"/>
        <c:minorTickMark val="none"/>
        <c:tickLblPos val="nextTo"/>
        <c:crossAx val="115904896"/>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555555555555555E-2"/>
          <c:y val="3.7037037037037035E-2"/>
          <c:w val="0.93888888888888888"/>
          <c:h val="0.79871937882764654"/>
        </c:manualLayout>
      </c:layout>
      <c:lineChart>
        <c:grouping val="standard"/>
        <c:varyColors val="0"/>
        <c:ser>
          <c:idx val="0"/>
          <c:order val="0"/>
          <c:spPr>
            <a:ln>
              <a:solidFill>
                <a:srgbClr val="A50021"/>
              </a:solidFill>
            </a:ln>
          </c:spPr>
          <c:marker>
            <c:symbol val="square"/>
            <c:size val="7"/>
            <c:spPr>
              <a:solidFill>
                <a:srgbClr val="A50021"/>
              </a:solidFill>
              <a:ln>
                <a:noFill/>
              </a:ln>
            </c:spPr>
          </c:marker>
          <c:dLbls>
            <c:dLbl>
              <c:idx val="0"/>
              <c:layout>
                <c:manualLayout>
                  <c:x val="-7.7010126953015012E-2"/>
                  <c:y val="-1.891537814030299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D28-4B00-B949-79FDE1D07E42}"/>
                </c:ext>
              </c:extLst>
            </c:dLbl>
            <c:dLbl>
              <c:idx val="2"/>
              <c:layout>
                <c:manualLayout>
                  <c:x val="-6.4894609692775926E-2"/>
                  <c:y val="-4.04017051060106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D28-4B00-B949-79FDE1D07E42}"/>
                </c:ext>
              </c:extLst>
            </c:dLbl>
            <c:dLbl>
              <c:idx val="3"/>
              <c:layout>
                <c:manualLayout>
                  <c:x val="-6.4894506212474612E-2"/>
                  <c:y val="-4.141261949120702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D28-4B00-B949-79FDE1D07E42}"/>
                </c:ext>
              </c:extLst>
            </c:dLbl>
            <c:spPr>
              <a:noFill/>
              <a:ln>
                <a:noFill/>
              </a:ln>
              <a:effectLst/>
            </c:spPr>
            <c:txPr>
              <a:bodyPr/>
              <a:lstStyle/>
              <a:p>
                <a:pPr>
                  <a:defRPr>
                    <a:solidFill>
                      <a:srgbClr val="A50021"/>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NIM!$X$1:$AA$1</c:f>
              <c:strCache>
                <c:ptCount val="4"/>
                <c:pt idx="0">
                  <c:v>2021</c:v>
                </c:pt>
                <c:pt idx="1">
                  <c:v>03/31'22</c:v>
                </c:pt>
                <c:pt idx="2">
                  <c:v>2022</c:v>
                </c:pt>
                <c:pt idx="3">
                  <c:v>03/31'23</c:v>
                </c:pt>
              </c:strCache>
            </c:strRef>
          </c:cat>
          <c:val>
            <c:numRef>
              <c:f>NIM!$X$2:$AA$2</c:f>
              <c:numCache>
                <c:formatCode>0.00%</c:formatCode>
                <c:ptCount val="4"/>
                <c:pt idx="0">
                  <c:v>1.49E-2</c:v>
                </c:pt>
                <c:pt idx="1">
                  <c:v>1.47E-2</c:v>
                </c:pt>
                <c:pt idx="2">
                  <c:v>1.5100000000000001E-2</c:v>
                </c:pt>
                <c:pt idx="3">
                  <c:v>1.49E-2</c:v>
                </c:pt>
              </c:numCache>
            </c:numRef>
          </c:val>
          <c:smooth val="0"/>
          <c:extLst>
            <c:ext xmlns:c16="http://schemas.microsoft.com/office/drawing/2014/chart" uri="{C3380CC4-5D6E-409C-BE32-E72D297353CC}">
              <c16:uniqueId val="{00000002-0D28-4B00-B949-79FDE1D07E42}"/>
            </c:ext>
          </c:extLst>
        </c:ser>
        <c:ser>
          <c:idx val="1"/>
          <c:order val="1"/>
          <c:spPr>
            <a:ln>
              <a:solidFill>
                <a:schemeClr val="bg1">
                  <a:lumMod val="50000"/>
                </a:schemeClr>
              </a:solidFill>
            </a:ln>
          </c:spPr>
          <c:marker>
            <c:symbol val="square"/>
            <c:size val="7"/>
            <c:spPr>
              <a:solidFill>
                <a:schemeClr val="bg1">
                  <a:lumMod val="50000"/>
                </a:schemeClr>
              </a:solidFill>
              <a:ln>
                <a:noFill/>
              </a:ln>
            </c:spPr>
          </c:marker>
          <c:dLbls>
            <c:dLbl>
              <c:idx val="3"/>
              <c:layout>
                <c:manualLayout>
                  <c:x val="-6.4894506212474612E-2"/>
                  <c:y val="3.13606460643538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D28-4B00-B949-79FDE1D07E42}"/>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NIM!$X$1:$AA$1</c:f>
              <c:strCache>
                <c:ptCount val="4"/>
                <c:pt idx="0">
                  <c:v>2021</c:v>
                </c:pt>
                <c:pt idx="1">
                  <c:v>03/31'22</c:v>
                </c:pt>
                <c:pt idx="2">
                  <c:v>2022</c:v>
                </c:pt>
                <c:pt idx="3">
                  <c:v>03/31'23</c:v>
                </c:pt>
              </c:strCache>
            </c:strRef>
          </c:cat>
          <c:val>
            <c:numRef>
              <c:f>NIM!$X$3:$AA$3</c:f>
              <c:numCache>
                <c:formatCode>0.00%</c:formatCode>
                <c:ptCount val="4"/>
                <c:pt idx="0">
                  <c:v>1.4500000000000001E-2</c:v>
                </c:pt>
                <c:pt idx="1">
                  <c:v>1.41E-2</c:v>
                </c:pt>
                <c:pt idx="2">
                  <c:v>1.3899999999999999E-2</c:v>
                </c:pt>
                <c:pt idx="3">
                  <c:v>1.2999999999999999E-2</c:v>
                </c:pt>
              </c:numCache>
            </c:numRef>
          </c:val>
          <c:smooth val="0"/>
          <c:extLst>
            <c:ext xmlns:c16="http://schemas.microsoft.com/office/drawing/2014/chart" uri="{C3380CC4-5D6E-409C-BE32-E72D297353CC}">
              <c16:uniqueId val="{00000004-0D28-4B00-B949-79FDE1D07E42}"/>
            </c:ext>
          </c:extLst>
        </c:ser>
        <c:ser>
          <c:idx val="2"/>
          <c:order val="2"/>
          <c:spPr>
            <a:ln>
              <a:solidFill>
                <a:srgbClr val="002060"/>
              </a:solidFill>
            </a:ln>
          </c:spPr>
          <c:marker>
            <c:symbol val="square"/>
            <c:size val="5"/>
            <c:spPr>
              <a:solidFill>
                <a:srgbClr val="002060"/>
              </a:solidFill>
              <a:ln>
                <a:noFill/>
              </a:ln>
            </c:spPr>
          </c:marker>
          <c:dLbls>
            <c:spPr>
              <a:noFill/>
              <a:ln>
                <a:noFill/>
              </a:ln>
              <a:effectLst/>
            </c:spPr>
            <c:txPr>
              <a:bodyPr/>
              <a:lstStyle/>
              <a:p>
                <a:pPr>
                  <a:defRPr>
                    <a:solidFill>
                      <a:srgbClr val="002060"/>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NIM!$X$1:$AA$1</c:f>
              <c:strCache>
                <c:ptCount val="4"/>
                <c:pt idx="0">
                  <c:v>2021</c:v>
                </c:pt>
                <c:pt idx="1">
                  <c:v>03/31'22</c:v>
                </c:pt>
                <c:pt idx="2">
                  <c:v>2022</c:v>
                </c:pt>
                <c:pt idx="3">
                  <c:v>03/31'23</c:v>
                </c:pt>
              </c:strCache>
            </c:strRef>
          </c:cat>
          <c:val>
            <c:numRef>
              <c:f>NIM!$X$4:$AA$4</c:f>
              <c:numCache>
                <c:formatCode>0.00%</c:formatCode>
                <c:ptCount val="4"/>
                <c:pt idx="0">
                  <c:v>1.6400000000000001E-2</c:v>
                </c:pt>
                <c:pt idx="1">
                  <c:v>1.7999999999999999E-2</c:v>
                </c:pt>
                <c:pt idx="2">
                  <c:v>3.3700000000000001E-2</c:v>
                </c:pt>
                <c:pt idx="3">
                  <c:v>3.39E-2</c:v>
                </c:pt>
              </c:numCache>
            </c:numRef>
          </c:val>
          <c:smooth val="0"/>
          <c:extLst>
            <c:ext xmlns:c16="http://schemas.microsoft.com/office/drawing/2014/chart" uri="{C3380CC4-5D6E-409C-BE32-E72D297353CC}">
              <c16:uniqueId val="{00000005-0D28-4B00-B949-79FDE1D07E42}"/>
            </c:ext>
          </c:extLst>
        </c:ser>
        <c:dLbls>
          <c:showLegendKey val="0"/>
          <c:showVal val="0"/>
          <c:showCatName val="0"/>
          <c:showSerName val="0"/>
          <c:showPercent val="0"/>
          <c:showBubbleSize val="0"/>
        </c:dLbls>
        <c:marker val="1"/>
        <c:smooth val="0"/>
        <c:axId val="155163648"/>
        <c:axId val="155177728"/>
      </c:lineChart>
      <c:catAx>
        <c:axId val="155163648"/>
        <c:scaling>
          <c:orientation val="minMax"/>
        </c:scaling>
        <c:delete val="0"/>
        <c:axPos val="b"/>
        <c:numFmt formatCode="General" sourceLinked="0"/>
        <c:majorTickMark val="none"/>
        <c:minorTickMark val="none"/>
        <c:tickLblPos val="nextTo"/>
        <c:crossAx val="155177728"/>
        <c:crosses val="autoZero"/>
        <c:auto val="1"/>
        <c:lblAlgn val="ctr"/>
        <c:lblOffset val="100"/>
        <c:noMultiLvlLbl val="0"/>
      </c:catAx>
      <c:valAx>
        <c:axId val="155177728"/>
        <c:scaling>
          <c:orientation val="minMax"/>
          <c:min val="1.0000000000000002E-2"/>
        </c:scaling>
        <c:delete val="1"/>
        <c:axPos val="l"/>
        <c:numFmt formatCode="0.00%" sourceLinked="1"/>
        <c:majorTickMark val="out"/>
        <c:minorTickMark val="none"/>
        <c:tickLblPos val="nextTo"/>
        <c:crossAx val="155163648"/>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A50021"/>
            </a:solidFill>
            <a:ln w="15875">
              <a:solidFill>
                <a:srgbClr val="A5002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'Revenue Pie'!$E$1:$F$1</c:f>
              <c:strCache>
                <c:ptCount val="2"/>
                <c:pt idx="0">
                  <c:v>Y-T-Mar'22</c:v>
                </c:pt>
                <c:pt idx="1">
                  <c:v>Y-T-Mar'23</c:v>
                </c:pt>
              </c:strCache>
            </c:strRef>
          </c:cat>
          <c:val>
            <c:numRef>
              <c:f>'Revenue Pie'!$E$16:$F$16</c:f>
              <c:numCache>
                <c:formatCode>0.0</c:formatCode>
                <c:ptCount val="2"/>
                <c:pt idx="0">
                  <c:v>0.36858099999999999</c:v>
                </c:pt>
                <c:pt idx="1">
                  <c:v>0.44780700000000001</c:v>
                </c:pt>
              </c:numCache>
            </c:numRef>
          </c:val>
          <c:extLst>
            <c:ext xmlns:c16="http://schemas.microsoft.com/office/drawing/2014/chart" uri="{C3380CC4-5D6E-409C-BE32-E72D297353CC}">
              <c16:uniqueId val="{00000000-053B-43F2-8F06-FA809943D1DE}"/>
            </c:ext>
          </c:extLst>
        </c:ser>
        <c:ser>
          <c:idx val="1"/>
          <c:order val="1"/>
          <c:spPr>
            <a:pattFill prst="wdUpDiag">
              <a:fgClr>
                <a:schemeClr val="bg1">
                  <a:lumMod val="65000"/>
                </a:schemeClr>
              </a:fgClr>
              <a:bgClr>
                <a:schemeClr val="bg1"/>
              </a:bgClr>
            </a:pattFill>
            <a:ln w="15875">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'Revenue Pie'!$E$1:$F$1</c:f>
              <c:strCache>
                <c:ptCount val="2"/>
                <c:pt idx="0">
                  <c:v>Y-T-Mar'22</c:v>
                </c:pt>
                <c:pt idx="1">
                  <c:v>Y-T-Mar'23</c:v>
                </c:pt>
              </c:strCache>
            </c:strRef>
          </c:cat>
          <c:val>
            <c:numRef>
              <c:f>'Revenue Pie'!$E$15:$F$15</c:f>
              <c:numCache>
                <c:formatCode>0.0</c:formatCode>
                <c:ptCount val="2"/>
                <c:pt idx="0">
                  <c:v>0.161494</c:v>
                </c:pt>
                <c:pt idx="1">
                  <c:v>7.6967000000000008E-2</c:v>
                </c:pt>
              </c:numCache>
            </c:numRef>
          </c:val>
          <c:extLst>
            <c:ext xmlns:c16="http://schemas.microsoft.com/office/drawing/2014/chart" uri="{C3380CC4-5D6E-409C-BE32-E72D297353CC}">
              <c16:uniqueId val="{00000001-053B-43F2-8F06-FA809943D1DE}"/>
            </c:ext>
          </c:extLst>
        </c:ser>
        <c:dLbls>
          <c:dLblPos val="ctr"/>
          <c:showLegendKey val="0"/>
          <c:showVal val="1"/>
          <c:showCatName val="0"/>
          <c:showSerName val="0"/>
          <c:showPercent val="0"/>
          <c:showBubbleSize val="0"/>
        </c:dLbls>
        <c:gapWidth val="150"/>
        <c:axId val="374877823"/>
        <c:axId val="379450207"/>
      </c:barChart>
      <c:catAx>
        <c:axId val="374877823"/>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379450207"/>
        <c:crosses val="autoZero"/>
        <c:auto val="1"/>
        <c:lblAlgn val="ctr"/>
        <c:lblOffset val="100"/>
        <c:noMultiLvlLbl val="0"/>
      </c:catAx>
      <c:valAx>
        <c:axId val="379450207"/>
        <c:scaling>
          <c:orientation val="minMax"/>
        </c:scaling>
        <c:delete val="1"/>
        <c:axPos val="l"/>
        <c:numFmt formatCode="0.0" sourceLinked="1"/>
        <c:majorTickMark val="none"/>
        <c:minorTickMark val="none"/>
        <c:tickLblPos val="nextTo"/>
        <c:crossAx val="374877823"/>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zh-TW"/>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4278215223097E-2"/>
          <c:y val="5.5555555555555552E-2"/>
          <c:w val="0.94225721784776906"/>
          <c:h val="0.79871937882764654"/>
        </c:manualLayout>
      </c:layout>
      <c:barChart>
        <c:barDir val="col"/>
        <c:grouping val="clustered"/>
        <c:varyColors val="0"/>
        <c:ser>
          <c:idx val="0"/>
          <c:order val="0"/>
          <c:spPr>
            <a:solidFill>
              <a:srgbClr val="A50021"/>
            </a:solidFill>
            <a:ln w="15875">
              <a:solidFill>
                <a:srgbClr val="A5002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'Revenue Pie'!$C$1:$D$1</c:f>
              <c:strCache>
                <c:ptCount val="2"/>
                <c:pt idx="0">
                  <c:v>2021</c:v>
                </c:pt>
                <c:pt idx="1">
                  <c:v>2022</c:v>
                </c:pt>
              </c:strCache>
            </c:strRef>
          </c:cat>
          <c:val>
            <c:numRef>
              <c:f>'Revenue Pie'!$C$16:$D$16</c:f>
              <c:numCache>
                <c:formatCode>0.0</c:formatCode>
                <c:ptCount val="2"/>
                <c:pt idx="0">
                  <c:v>1.2281569999999999</c:v>
                </c:pt>
                <c:pt idx="1">
                  <c:v>1.0366150000000001</c:v>
                </c:pt>
              </c:numCache>
            </c:numRef>
          </c:val>
          <c:extLst>
            <c:ext xmlns:c16="http://schemas.microsoft.com/office/drawing/2014/chart" uri="{C3380CC4-5D6E-409C-BE32-E72D297353CC}">
              <c16:uniqueId val="{00000000-F142-43E2-A63B-220F99F6B247}"/>
            </c:ext>
          </c:extLst>
        </c:ser>
        <c:ser>
          <c:idx val="1"/>
          <c:order val="1"/>
          <c:spPr>
            <a:pattFill prst="wdUpDiag">
              <a:fgClr>
                <a:schemeClr val="bg1">
                  <a:lumMod val="65000"/>
                </a:schemeClr>
              </a:fgClr>
              <a:bgClr>
                <a:schemeClr val="bg1"/>
              </a:bgClr>
            </a:pattFill>
            <a:ln w="15875">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'Revenue Pie'!$C$1:$D$1</c:f>
              <c:strCache>
                <c:ptCount val="2"/>
                <c:pt idx="0">
                  <c:v>2021</c:v>
                </c:pt>
                <c:pt idx="1">
                  <c:v>2022</c:v>
                </c:pt>
              </c:strCache>
            </c:strRef>
          </c:cat>
          <c:val>
            <c:numRef>
              <c:f>'Revenue Pie'!$C$15:$D$15</c:f>
              <c:numCache>
                <c:formatCode>0.0</c:formatCode>
                <c:ptCount val="2"/>
                <c:pt idx="0">
                  <c:v>0.41493900000000006</c:v>
                </c:pt>
                <c:pt idx="1">
                  <c:v>0.49251299999999998</c:v>
                </c:pt>
              </c:numCache>
            </c:numRef>
          </c:val>
          <c:extLst>
            <c:ext xmlns:c16="http://schemas.microsoft.com/office/drawing/2014/chart" uri="{C3380CC4-5D6E-409C-BE32-E72D297353CC}">
              <c16:uniqueId val="{00000001-F142-43E2-A63B-220F99F6B247}"/>
            </c:ext>
          </c:extLst>
        </c:ser>
        <c:dLbls>
          <c:dLblPos val="ctr"/>
          <c:showLegendKey val="0"/>
          <c:showVal val="1"/>
          <c:showCatName val="0"/>
          <c:showSerName val="0"/>
          <c:showPercent val="0"/>
          <c:showBubbleSize val="0"/>
        </c:dLbls>
        <c:gapWidth val="150"/>
        <c:axId val="374877823"/>
        <c:axId val="379450207"/>
      </c:barChart>
      <c:catAx>
        <c:axId val="374877823"/>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379450207"/>
        <c:crosses val="autoZero"/>
        <c:auto val="1"/>
        <c:lblAlgn val="ctr"/>
        <c:lblOffset val="100"/>
        <c:noMultiLvlLbl val="0"/>
      </c:catAx>
      <c:valAx>
        <c:axId val="379450207"/>
        <c:scaling>
          <c:orientation val="minMax"/>
        </c:scaling>
        <c:delete val="1"/>
        <c:axPos val="l"/>
        <c:numFmt formatCode="0.0" sourceLinked="1"/>
        <c:majorTickMark val="none"/>
        <c:minorTickMark val="none"/>
        <c:tickLblPos val="nextTo"/>
        <c:crossAx val="374877823"/>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zh-TW"/>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A5002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Profitability!$E$1:$F$1</c:f>
              <c:strCache>
                <c:ptCount val="2"/>
                <c:pt idx="0">
                  <c:v>2021</c:v>
                </c:pt>
                <c:pt idx="1">
                  <c:v>2022</c:v>
                </c:pt>
              </c:strCache>
            </c:strRef>
          </c:cat>
          <c:val>
            <c:numRef>
              <c:f>Profitability!$E$2:$F$2</c:f>
              <c:numCache>
                <c:formatCode>0.0</c:formatCode>
                <c:ptCount val="2"/>
                <c:pt idx="0">
                  <c:v>3.3028219999999999</c:v>
                </c:pt>
                <c:pt idx="1">
                  <c:v>4.1911160000000001</c:v>
                </c:pt>
              </c:numCache>
            </c:numRef>
          </c:val>
          <c:extLst>
            <c:ext xmlns:c16="http://schemas.microsoft.com/office/drawing/2014/chart" uri="{C3380CC4-5D6E-409C-BE32-E72D297353CC}">
              <c16:uniqueId val="{00000000-2F01-4BCF-A589-6847DADDE8A2}"/>
            </c:ext>
          </c:extLst>
        </c:ser>
        <c:dLbls>
          <c:showLegendKey val="0"/>
          <c:showVal val="0"/>
          <c:showCatName val="0"/>
          <c:showSerName val="0"/>
          <c:showPercent val="0"/>
          <c:showBubbleSize val="0"/>
        </c:dLbls>
        <c:gapWidth val="100"/>
        <c:axId val="162174080"/>
        <c:axId val="162175616"/>
      </c:barChart>
      <c:catAx>
        <c:axId val="162174080"/>
        <c:scaling>
          <c:orientation val="minMax"/>
        </c:scaling>
        <c:delete val="0"/>
        <c:axPos val="b"/>
        <c:numFmt formatCode="General" sourceLinked="0"/>
        <c:majorTickMark val="none"/>
        <c:minorTickMark val="none"/>
        <c:tickLblPos val="nextTo"/>
        <c:crossAx val="162175616"/>
        <c:crosses val="autoZero"/>
        <c:auto val="1"/>
        <c:lblAlgn val="ctr"/>
        <c:lblOffset val="100"/>
        <c:noMultiLvlLbl val="0"/>
      </c:catAx>
      <c:valAx>
        <c:axId val="162175616"/>
        <c:scaling>
          <c:orientation val="minMax"/>
          <c:min val="0"/>
        </c:scaling>
        <c:delete val="1"/>
        <c:axPos val="l"/>
        <c:numFmt formatCode="0.0" sourceLinked="1"/>
        <c:majorTickMark val="out"/>
        <c:minorTickMark val="none"/>
        <c:tickLblPos val="nextTo"/>
        <c:crossAx val="162174080"/>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864844297471669E-2"/>
          <c:y val="6.4584998619998418E-2"/>
          <c:w val="0.90545949426581718"/>
          <c:h val="0.74473299396544035"/>
        </c:manualLayout>
      </c:layout>
      <c:barChart>
        <c:barDir val="col"/>
        <c:grouping val="clustered"/>
        <c:varyColors val="0"/>
        <c:ser>
          <c:idx val="0"/>
          <c:order val="0"/>
          <c:spPr>
            <a:solidFill>
              <a:srgbClr val="A5002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Profitability!$G$1:$H$1</c:f>
              <c:strCache>
                <c:ptCount val="2"/>
                <c:pt idx="0">
                  <c:v>1Q'22</c:v>
                </c:pt>
                <c:pt idx="1">
                  <c:v>1Q'23</c:v>
                </c:pt>
              </c:strCache>
            </c:strRef>
          </c:cat>
          <c:val>
            <c:numRef>
              <c:f>Profitability!$G$2:$H$2</c:f>
              <c:numCache>
                <c:formatCode>0.0</c:formatCode>
                <c:ptCount val="2"/>
                <c:pt idx="0">
                  <c:v>0.75851999999999997</c:v>
                </c:pt>
                <c:pt idx="1">
                  <c:v>0.97787400000000002</c:v>
                </c:pt>
              </c:numCache>
            </c:numRef>
          </c:val>
          <c:extLst>
            <c:ext xmlns:c16="http://schemas.microsoft.com/office/drawing/2014/chart" uri="{C3380CC4-5D6E-409C-BE32-E72D297353CC}">
              <c16:uniqueId val="{00000000-D9D5-4777-8E5F-F1B0B18508DF}"/>
            </c:ext>
          </c:extLst>
        </c:ser>
        <c:dLbls>
          <c:showLegendKey val="0"/>
          <c:showVal val="0"/>
          <c:showCatName val="0"/>
          <c:showSerName val="0"/>
          <c:showPercent val="0"/>
          <c:showBubbleSize val="0"/>
        </c:dLbls>
        <c:gapWidth val="100"/>
        <c:axId val="162074624"/>
        <c:axId val="162076160"/>
      </c:barChart>
      <c:catAx>
        <c:axId val="162074624"/>
        <c:scaling>
          <c:orientation val="minMax"/>
        </c:scaling>
        <c:delete val="0"/>
        <c:axPos val="b"/>
        <c:numFmt formatCode="General" sourceLinked="0"/>
        <c:majorTickMark val="none"/>
        <c:minorTickMark val="none"/>
        <c:tickLblPos val="nextTo"/>
        <c:crossAx val="162076160"/>
        <c:crosses val="autoZero"/>
        <c:auto val="1"/>
        <c:lblAlgn val="ctr"/>
        <c:lblOffset val="100"/>
        <c:noMultiLvlLbl val="0"/>
      </c:catAx>
      <c:valAx>
        <c:axId val="162076160"/>
        <c:scaling>
          <c:orientation val="minMax"/>
          <c:min val="0"/>
        </c:scaling>
        <c:delete val="1"/>
        <c:axPos val="l"/>
        <c:numFmt formatCode="0.0" sourceLinked="1"/>
        <c:majorTickMark val="out"/>
        <c:minorTickMark val="none"/>
        <c:tickLblPos val="nextTo"/>
        <c:crossAx val="162074624"/>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222222222222223E-2"/>
          <c:y val="5.0925925925925923E-2"/>
          <c:w val="0.93888888888888888"/>
          <c:h val="0.79871937882764654"/>
        </c:manualLayout>
      </c:layout>
      <c:lineChart>
        <c:grouping val="standard"/>
        <c:varyColors val="0"/>
        <c:ser>
          <c:idx val="0"/>
          <c:order val="0"/>
          <c:spPr>
            <a:ln>
              <a:solidFill>
                <a:srgbClr val="A50021"/>
              </a:solidFill>
            </a:ln>
          </c:spPr>
          <c:marker>
            <c:symbol val="square"/>
            <c:size val="7"/>
            <c:spPr>
              <a:solidFill>
                <a:srgbClr val="A50021"/>
              </a:solidFill>
              <a:ln>
                <a:noFill/>
              </a:ln>
            </c:spPr>
          </c:marker>
          <c:dLbls>
            <c:dLbl>
              <c:idx val="0"/>
              <c:layout>
                <c:manualLayout>
                  <c:x val="-6.9208442694663169E-2"/>
                  <c:y val="7.15511081948089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9AE-43B0-812E-FFAFC3777016}"/>
                </c:ext>
              </c:extLst>
            </c:dLbl>
            <c:dLbl>
              <c:idx val="1"/>
              <c:layout>
                <c:manualLayout>
                  <c:x val="-8.0395941769716844E-2"/>
                  <c:y val="6.8969816272965792E-2"/>
                </c:manualLayout>
              </c:layout>
              <c:tx>
                <c:rich>
                  <a:bodyPr/>
                  <a:lstStyle/>
                  <a:p>
                    <a:fld id="{5873E76F-14A0-428C-AB78-754ABDA16E58}" type="VALUE">
                      <a:rPr lang="en-US" altLang="zh-TW" smtClean="0"/>
                      <a:pPr/>
                      <a:t>[值]</a:t>
                    </a:fld>
                    <a:r>
                      <a:rPr lang="en-US" altLang="zh-TW" dirty="0" smtClean="0"/>
                      <a:t>*</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9AE-43B0-812E-FFAFC3777016}"/>
                </c:ext>
              </c:extLst>
            </c:dLbl>
            <c:dLbl>
              <c:idx val="2"/>
              <c:layout>
                <c:manualLayout>
                  <c:x val="-6.0951349023733399E-2"/>
                  <c:y val="5.045129775444731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9AE-43B0-812E-FFAFC3777016}"/>
                </c:ext>
              </c:extLst>
            </c:dLbl>
            <c:dLbl>
              <c:idx val="3"/>
              <c:layout>
                <c:manualLayout>
                  <c:x val="-6.9214759397041928E-2"/>
                  <c:y val="-8.1226669582968841E-2"/>
                </c:manualLayout>
              </c:layout>
              <c:tx>
                <c:rich>
                  <a:bodyPr/>
                  <a:lstStyle/>
                  <a:p>
                    <a:fld id="{A947D065-3991-46E2-B972-1EA9A0D3924D}" type="VALUE">
                      <a:rPr lang="en-US" altLang="zh-TW"/>
                      <a:pPr/>
                      <a:t>[值]</a:t>
                    </a:fld>
                    <a:r>
                      <a:rPr lang="en-US" altLang="zh-TW"/>
                      <a:t>*</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9AE-43B0-812E-FFAFC3777016}"/>
                </c:ext>
              </c:extLst>
            </c:dLbl>
            <c:spPr>
              <a:noFill/>
              <a:ln>
                <a:noFill/>
              </a:ln>
              <a:effectLst/>
            </c:spPr>
            <c:txPr>
              <a:bodyPr/>
              <a:lstStyle/>
              <a:p>
                <a:pPr>
                  <a:defRPr>
                    <a:solidFill>
                      <a:srgbClr val="A50021"/>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Profitability!$E$11:$H$11</c:f>
              <c:strCache>
                <c:ptCount val="4"/>
                <c:pt idx="0">
                  <c:v>2021</c:v>
                </c:pt>
                <c:pt idx="1">
                  <c:v>1Q'22</c:v>
                </c:pt>
                <c:pt idx="2">
                  <c:v>2022</c:v>
                </c:pt>
                <c:pt idx="3">
                  <c:v>1Q'23</c:v>
                </c:pt>
              </c:strCache>
            </c:strRef>
          </c:cat>
          <c:val>
            <c:numRef>
              <c:f>Profitability!$E$17:$H$17</c:f>
              <c:numCache>
                <c:formatCode>0.00%</c:formatCode>
                <c:ptCount val="4"/>
                <c:pt idx="0">
                  <c:v>6.7100000000000007E-2</c:v>
                </c:pt>
                <c:pt idx="1">
                  <c:v>6.0400000000000002E-2</c:v>
                </c:pt>
                <c:pt idx="2">
                  <c:v>8.0100000000000005E-2</c:v>
                </c:pt>
                <c:pt idx="3">
                  <c:v>7.0400000000000004E-2</c:v>
                </c:pt>
              </c:numCache>
            </c:numRef>
          </c:val>
          <c:smooth val="0"/>
          <c:extLst>
            <c:ext xmlns:c16="http://schemas.microsoft.com/office/drawing/2014/chart" uri="{C3380CC4-5D6E-409C-BE32-E72D297353CC}">
              <c16:uniqueId val="{00000004-F9AE-43B0-812E-FFAFC3777016}"/>
            </c:ext>
          </c:extLst>
        </c:ser>
        <c:ser>
          <c:idx val="1"/>
          <c:order val="1"/>
          <c:spPr>
            <a:ln>
              <a:solidFill>
                <a:schemeClr val="tx1">
                  <a:lumMod val="50000"/>
                  <a:lumOff val="50000"/>
                </a:schemeClr>
              </a:solidFill>
            </a:ln>
          </c:spPr>
          <c:marker>
            <c:spPr>
              <a:solidFill>
                <a:schemeClr val="tx1">
                  <a:lumMod val="50000"/>
                  <a:lumOff val="50000"/>
                </a:schemeClr>
              </a:solidFill>
              <a:ln>
                <a:solidFill>
                  <a:schemeClr val="tx1">
                    <a:lumMod val="50000"/>
                    <a:lumOff val="50000"/>
                  </a:schemeClr>
                </a:solidFill>
              </a:ln>
            </c:spPr>
          </c:marker>
          <c:dLbls>
            <c:dLbl>
              <c:idx val="0"/>
              <c:layout>
                <c:manualLayout>
                  <c:x val="-6.9470761889674756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9AE-43B0-812E-FFAFC3777016}"/>
                </c:ext>
              </c:extLst>
            </c:dLbl>
            <c:dLbl>
              <c:idx val="1"/>
              <c:layout>
                <c:manualLayout>
                  <c:x val="-8.3364914267609738E-2"/>
                  <c:y val="-8.3333333333333329E-2"/>
                </c:manualLayout>
              </c:layout>
              <c:tx>
                <c:rich>
                  <a:bodyPr/>
                  <a:lstStyle/>
                  <a:p>
                    <a:fld id="{9F03F55E-27C3-4648-9906-FB93C6CF72D9}" type="VALUE">
                      <a:rPr lang="en-US" altLang="zh-TW" smtClean="0"/>
                      <a:pPr/>
                      <a:t>[值]</a:t>
                    </a:fld>
                    <a:r>
                      <a:rPr lang="en-US" altLang="zh-TW" dirty="0"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F9AE-43B0-812E-FFAFC3777016}"/>
                </c:ext>
              </c:extLst>
            </c:dLbl>
            <c:dLbl>
              <c:idx val="2"/>
              <c:layout>
                <c:manualLayout>
                  <c:x val="-7.7807253316435815E-2"/>
                  <c:y val="-6.01851851851851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9AE-43B0-812E-FFAFC3777016}"/>
                </c:ext>
              </c:extLst>
            </c:dLbl>
            <c:dLbl>
              <c:idx val="3"/>
              <c:layout>
                <c:manualLayout>
                  <c:x val="-6.6691931414087857E-2"/>
                  <c:y val="-7.8703703703703706E-2"/>
                </c:manualLayout>
              </c:layout>
              <c:tx>
                <c:rich>
                  <a:bodyPr/>
                  <a:lstStyle/>
                  <a:p>
                    <a:fld id="{07A1CE76-9D50-4457-B6EF-4D24F08EDDCE}" type="VALUE">
                      <a:rPr lang="en-US" altLang="zh-TW" smtClean="0"/>
                      <a:pPr/>
                      <a:t>[值]</a:t>
                    </a:fld>
                    <a:r>
                      <a:rPr lang="en-US" altLang="zh-TW" dirty="0"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F9AE-43B0-812E-FFAFC377701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Profitability!$E$11:$H$11</c:f>
              <c:strCache>
                <c:ptCount val="4"/>
                <c:pt idx="0">
                  <c:v>2021</c:v>
                </c:pt>
                <c:pt idx="1">
                  <c:v>1Q'22</c:v>
                </c:pt>
                <c:pt idx="2">
                  <c:v>2022</c:v>
                </c:pt>
                <c:pt idx="3">
                  <c:v>1Q'23</c:v>
                </c:pt>
              </c:strCache>
            </c:strRef>
          </c:cat>
          <c:val>
            <c:numRef>
              <c:f>Profitability!$E$18:$H$18</c:f>
              <c:numCache>
                <c:formatCode>0.00%</c:formatCode>
                <c:ptCount val="4"/>
                <c:pt idx="0">
                  <c:v>8.0799999999999997E-2</c:v>
                </c:pt>
                <c:pt idx="1">
                  <c:v>8.4500000000000006E-2</c:v>
                </c:pt>
                <c:pt idx="2">
                  <c:v>9.2399999999999996E-2</c:v>
                </c:pt>
                <c:pt idx="3">
                  <c:v>0.1169</c:v>
                </c:pt>
              </c:numCache>
            </c:numRef>
          </c:val>
          <c:smooth val="0"/>
          <c:extLst>
            <c:ext xmlns:c16="http://schemas.microsoft.com/office/drawing/2014/chart" uri="{C3380CC4-5D6E-409C-BE32-E72D297353CC}">
              <c16:uniqueId val="{00000008-F9AE-43B0-812E-FFAFC3777016}"/>
            </c:ext>
          </c:extLst>
        </c:ser>
        <c:dLbls>
          <c:showLegendKey val="0"/>
          <c:showVal val="0"/>
          <c:showCatName val="0"/>
          <c:showSerName val="0"/>
          <c:showPercent val="0"/>
          <c:showBubbleSize val="0"/>
        </c:dLbls>
        <c:marker val="1"/>
        <c:smooth val="0"/>
        <c:axId val="161799552"/>
        <c:axId val="162141312"/>
      </c:lineChart>
      <c:catAx>
        <c:axId val="161799552"/>
        <c:scaling>
          <c:orientation val="minMax"/>
        </c:scaling>
        <c:delete val="0"/>
        <c:axPos val="b"/>
        <c:numFmt formatCode="General" sourceLinked="0"/>
        <c:majorTickMark val="none"/>
        <c:minorTickMark val="none"/>
        <c:tickLblPos val="nextTo"/>
        <c:crossAx val="162141312"/>
        <c:crosses val="autoZero"/>
        <c:auto val="1"/>
        <c:lblAlgn val="ctr"/>
        <c:lblOffset val="100"/>
        <c:noMultiLvlLbl val="0"/>
      </c:catAx>
      <c:valAx>
        <c:axId val="162141312"/>
        <c:scaling>
          <c:orientation val="minMax"/>
          <c:min val="0"/>
        </c:scaling>
        <c:delete val="1"/>
        <c:axPos val="l"/>
        <c:numFmt formatCode="0.00%" sourceLinked="1"/>
        <c:majorTickMark val="out"/>
        <c:minorTickMark val="none"/>
        <c:tickLblPos val="nextTo"/>
        <c:crossAx val="161799552"/>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666666666666664E-2"/>
          <c:y val="5.5555555555555552E-2"/>
          <c:w val="0.93888888888888888"/>
          <c:h val="0.79871937882764654"/>
        </c:manualLayout>
      </c:layout>
      <c:lineChart>
        <c:grouping val="standard"/>
        <c:varyColors val="0"/>
        <c:ser>
          <c:idx val="0"/>
          <c:order val="0"/>
          <c:spPr>
            <a:ln>
              <a:solidFill>
                <a:srgbClr val="A50021"/>
              </a:solidFill>
            </a:ln>
          </c:spPr>
          <c:marker>
            <c:symbol val="square"/>
            <c:size val="7"/>
            <c:spPr>
              <a:solidFill>
                <a:srgbClr val="A50021"/>
              </a:solidFill>
              <a:ln>
                <a:noFill/>
              </a:ln>
            </c:spPr>
          </c:marker>
          <c:dLbls>
            <c:dLbl>
              <c:idx val="0"/>
              <c:layout>
                <c:manualLayout>
                  <c:x val="-7.4763998250218719E-2"/>
                  <c:y val="6.692147856517935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A6D-4E27-9A92-1DA3DD744F2D}"/>
                </c:ext>
              </c:extLst>
            </c:dLbl>
            <c:dLbl>
              <c:idx val="1"/>
              <c:layout>
                <c:manualLayout>
                  <c:x val="-7.7618110236220478E-2"/>
                  <c:y val="6.4340186643336253E-2"/>
                </c:manualLayout>
              </c:layout>
              <c:tx>
                <c:rich>
                  <a:bodyPr/>
                  <a:lstStyle/>
                  <a:p>
                    <a:fld id="{22C093C0-845C-41D2-8C0E-4F397F94E7A8}" type="VALUE">
                      <a:rPr lang="en-US" altLang="zh-TW" smtClean="0"/>
                      <a:pPr/>
                      <a:t>[值]</a:t>
                    </a:fld>
                    <a:r>
                      <a:rPr lang="en-US" altLang="zh-TW" dirty="0" smtClean="0"/>
                      <a:t>*</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EA6D-4E27-9A92-1DA3DD744F2D}"/>
                </c:ext>
              </c:extLst>
            </c:dLbl>
            <c:dLbl>
              <c:idx val="2"/>
              <c:layout>
                <c:manualLayout>
                  <c:x val="-7.2062554680664914E-2"/>
                  <c:y val="5.508092738407698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A6D-4E27-9A92-1DA3DD744F2D}"/>
                </c:ext>
              </c:extLst>
            </c:dLbl>
            <c:dLbl>
              <c:idx val="3"/>
              <c:layout>
                <c:manualLayout>
                  <c:x val="-7.7541776027996598E-2"/>
                  <c:y val="-6.7337780694079946E-2"/>
                </c:manualLayout>
              </c:layout>
              <c:tx>
                <c:rich>
                  <a:bodyPr/>
                  <a:lstStyle/>
                  <a:p>
                    <a:fld id="{FDBB5920-7E07-4BE1-A2EE-8BA418083B7D}" type="VALUE">
                      <a:rPr lang="en-US" altLang="zh-TW" smtClean="0"/>
                      <a:pPr/>
                      <a:t>[值]</a:t>
                    </a:fld>
                    <a:r>
                      <a:rPr lang="en-US" altLang="zh-TW" dirty="0" smtClean="0"/>
                      <a:t>*</a:t>
                    </a:r>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EA6D-4E27-9A92-1DA3DD744F2D}"/>
                </c:ext>
              </c:extLst>
            </c:dLbl>
            <c:spPr>
              <a:noFill/>
              <a:ln>
                <a:noFill/>
              </a:ln>
              <a:effectLst/>
            </c:spPr>
            <c:txPr>
              <a:bodyPr/>
              <a:lstStyle/>
              <a:p>
                <a:pPr>
                  <a:defRPr>
                    <a:solidFill>
                      <a:srgbClr val="A50021"/>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Profitability!$E$11:$H$11</c:f>
              <c:strCache>
                <c:ptCount val="4"/>
                <c:pt idx="0">
                  <c:v>2021</c:v>
                </c:pt>
                <c:pt idx="1">
                  <c:v>1Q'22</c:v>
                </c:pt>
                <c:pt idx="2">
                  <c:v>2022</c:v>
                </c:pt>
                <c:pt idx="3">
                  <c:v>1Q'23</c:v>
                </c:pt>
              </c:strCache>
            </c:strRef>
          </c:cat>
          <c:val>
            <c:numRef>
              <c:f>Profitability!$E$13:$H$13</c:f>
              <c:numCache>
                <c:formatCode>0.00%</c:formatCode>
                <c:ptCount val="4"/>
                <c:pt idx="0">
                  <c:v>4.7000000000000002E-3</c:v>
                </c:pt>
                <c:pt idx="1">
                  <c:v>4.0000000000000001E-3</c:v>
                </c:pt>
                <c:pt idx="2">
                  <c:v>5.7000000000000002E-3</c:v>
                </c:pt>
                <c:pt idx="3">
                  <c:v>5.1999999999999998E-3</c:v>
                </c:pt>
              </c:numCache>
            </c:numRef>
          </c:val>
          <c:smooth val="0"/>
          <c:extLst>
            <c:ext xmlns:c16="http://schemas.microsoft.com/office/drawing/2014/chart" uri="{C3380CC4-5D6E-409C-BE32-E72D297353CC}">
              <c16:uniqueId val="{00000004-EA6D-4E27-9A92-1DA3DD744F2D}"/>
            </c:ext>
          </c:extLst>
        </c:ser>
        <c:ser>
          <c:idx val="1"/>
          <c:order val="1"/>
          <c:spPr>
            <a:ln>
              <a:solidFill>
                <a:schemeClr val="tx1">
                  <a:lumMod val="50000"/>
                  <a:lumOff val="50000"/>
                </a:schemeClr>
              </a:solidFill>
            </a:ln>
          </c:spPr>
          <c:marker>
            <c:spPr>
              <a:solidFill>
                <a:schemeClr val="tx1">
                  <a:lumMod val="50000"/>
                  <a:lumOff val="50000"/>
                </a:schemeClr>
              </a:solidFill>
              <a:ln>
                <a:solidFill>
                  <a:schemeClr val="tx1">
                    <a:lumMod val="50000"/>
                    <a:lumOff val="50000"/>
                  </a:schemeClr>
                </a:solidFill>
              </a:ln>
            </c:spPr>
          </c:marker>
          <c:dLbls>
            <c:dLbl>
              <c:idx val="0"/>
              <c:layout>
                <c:manualLayout>
                  <c:x val="-8.3333333333333356E-2"/>
                  <c:y val="-6.94444444444444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A6D-4E27-9A92-1DA3DD744F2D}"/>
                </c:ext>
              </c:extLst>
            </c:dLbl>
            <c:dLbl>
              <c:idx val="1"/>
              <c:layout>
                <c:manualLayout>
                  <c:x val="-8.0555555555555602E-2"/>
                  <c:y val="-8.7962962962962965E-2"/>
                </c:manualLayout>
              </c:layout>
              <c:tx>
                <c:rich>
                  <a:bodyPr/>
                  <a:lstStyle/>
                  <a:p>
                    <a:fld id="{310556D4-B4FB-4992-8F9B-DAE10D054BD1}" type="VALUE">
                      <a:rPr lang="en-US" altLang="zh-TW" smtClean="0"/>
                      <a:pPr/>
                      <a:t>[值]</a:t>
                    </a:fld>
                    <a:r>
                      <a:rPr lang="en-US" altLang="zh-TW" dirty="0"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EA6D-4E27-9A92-1DA3DD744F2D}"/>
                </c:ext>
              </c:extLst>
            </c:dLbl>
            <c:dLbl>
              <c:idx val="2"/>
              <c:layout>
                <c:manualLayout>
                  <c:x val="-0.1"/>
                  <c:y val="-8.333333333333335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A6D-4E27-9A92-1DA3DD744F2D}"/>
                </c:ext>
              </c:extLst>
            </c:dLbl>
            <c:dLbl>
              <c:idx val="3"/>
              <c:layout>
                <c:manualLayout>
                  <c:x val="-8.611111111111111E-2"/>
                  <c:y val="-6.0185185185185196E-2"/>
                </c:manualLayout>
              </c:layout>
              <c:tx>
                <c:rich>
                  <a:bodyPr/>
                  <a:lstStyle/>
                  <a:p>
                    <a:fld id="{23D53D2F-5391-44DC-B065-01141D3DC229}" type="VALUE">
                      <a:rPr lang="en-US" altLang="zh-TW" smtClean="0"/>
                      <a:pPr/>
                      <a:t>[值]</a:t>
                    </a:fld>
                    <a:r>
                      <a:rPr lang="en-US" altLang="zh-TW" dirty="0"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EA6D-4E27-9A92-1DA3DD744F2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Profitability!$E$11:$H$11</c:f>
              <c:strCache>
                <c:ptCount val="4"/>
                <c:pt idx="0">
                  <c:v>2021</c:v>
                </c:pt>
                <c:pt idx="1">
                  <c:v>1Q'22</c:v>
                </c:pt>
                <c:pt idx="2">
                  <c:v>2022</c:v>
                </c:pt>
                <c:pt idx="3">
                  <c:v>1Q'23</c:v>
                </c:pt>
              </c:strCache>
            </c:strRef>
          </c:cat>
          <c:val>
            <c:numRef>
              <c:f>Profitability!$E$14:$H$14</c:f>
              <c:numCache>
                <c:formatCode>0.00%</c:formatCode>
                <c:ptCount val="4"/>
                <c:pt idx="0">
                  <c:v>5.8716021591018299E-3</c:v>
                </c:pt>
                <c:pt idx="1">
                  <c:v>6.0000000000000001E-3</c:v>
                </c:pt>
                <c:pt idx="2">
                  <c:v>6.4000000000000003E-3</c:v>
                </c:pt>
                <c:pt idx="3">
                  <c:v>7.9000000000000008E-3</c:v>
                </c:pt>
              </c:numCache>
            </c:numRef>
          </c:val>
          <c:smooth val="0"/>
          <c:extLst>
            <c:ext xmlns:c16="http://schemas.microsoft.com/office/drawing/2014/chart" uri="{C3380CC4-5D6E-409C-BE32-E72D297353CC}">
              <c16:uniqueId val="{00000008-EA6D-4E27-9A92-1DA3DD744F2D}"/>
            </c:ext>
          </c:extLst>
        </c:ser>
        <c:dLbls>
          <c:showLegendKey val="0"/>
          <c:showVal val="0"/>
          <c:showCatName val="0"/>
          <c:showSerName val="0"/>
          <c:showPercent val="0"/>
          <c:showBubbleSize val="0"/>
        </c:dLbls>
        <c:marker val="1"/>
        <c:smooth val="0"/>
        <c:axId val="160680192"/>
        <c:axId val="161783808"/>
      </c:lineChart>
      <c:catAx>
        <c:axId val="160680192"/>
        <c:scaling>
          <c:orientation val="minMax"/>
        </c:scaling>
        <c:delete val="0"/>
        <c:axPos val="b"/>
        <c:numFmt formatCode="General" sourceLinked="0"/>
        <c:majorTickMark val="none"/>
        <c:minorTickMark val="none"/>
        <c:tickLblPos val="nextTo"/>
        <c:crossAx val="161783808"/>
        <c:crosses val="autoZero"/>
        <c:auto val="1"/>
        <c:lblAlgn val="ctr"/>
        <c:lblOffset val="100"/>
        <c:noMultiLvlLbl val="0"/>
      </c:catAx>
      <c:valAx>
        <c:axId val="161783808"/>
        <c:scaling>
          <c:orientation val="minMax"/>
        </c:scaling>
        <c:delete val="1"/>
        <c:axPos val="l"/>
        <c:numFmt formatCode="0.00%" sourceLinked="1"/>
        <c:majorTickMark val="out"/>
        <c:minorTickMark val="none"/>
        <c:tickLblPos val="nextTo"/>
        <c:crossAx val="160680192"/>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3.888888888888889E-2"/>
          <c:y val="5.0925925925925923E-2"/>
          <c:w val="0.93888888888888888"/>
          <c:h val="0.79871937882764654"/>
        </c:manualLayout>
      </c:layout>
      <c:barChart>
        <c:barDir val="col"/>
        <c:grouping val="stacked"/>
        <c:varyColors val="0"/>
        <c:ser>
          <c:idx val="0"/>
          <c:order val="0"/>
          <c:spPr>
            <a:solidFill>
              <a:srgbClr val="A50021"/>
            </a:solidFill>
            <a:ln w="12700">
              <a:solidFill>
                <a:schemeClr val="bg1"/>
              </a:solidFill>
            </a:ln>
          </c:spPr>
          <c:invertIfNegative val="0"/>
          <c:dLbls>
            <c:spPr>
              <a:noFill/>
              <a:ln>
                <a:noFill/>
              </a:ln>
              <a:effectLst/>
            </c:spPr>
            <c:txPr>
              <a:bodyPr/>
              <a:lstStyle/>
              <a:p>
                <a:pPr>
                  <a:defRPr b="1">
                    <a:solidFill>
                      <a:schemeClr val="bg1"/>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'Liquity + BIS'!$B$1:$E$1</c:f>
              <c:strCache>
                <c:ptCount val="4"/>
                <c:pt idx="0">
                  <c:v>YE'2021</c:v>
                </c:pt>
                <c:pt idx="1">
                  <c:v>3/30'22</c:v>
                </c:pt>
                <c:pt idx="2">
                  <c:v>YE'2022</c:v>
                </c:pt>
                <c:pt idx="3">
                  <c:v>3/30'23</c:v>
                </c:pt>
              </c:strCache>
            </c:strRef>
          </c:cat>
          <c:val>
            <c:numRef>
              <c:f>'Liquity + BIS'!$B$12:$E$12</c:f>
              <c:numCache>
                <c:formatCode>0.00%</c:formatCode>
                <c:ptCount val="4"/>
                <c:pt idx="0">
                  <c:v>0.113</c:v>
                </c:pt>
                <c:pt idx="1">
                  <c:v>0.1104</c:v>
                </c:pt>
                <c:pt idx="2">
                  <c:v>0.1226</c:v>
                </c:pt>
                <c:pt idx="3">
                  <c:v>0.1198</c:v>
                </c:pt>
              </c:numCache>
            </c:numRef>
          </c:val>
          <c:extLst>
            <c:ext xmlns:c16="http://schemas.microsoft.com/office/drawing/2014/chart" uri="{C3380CC4-5D6E-409C-BE32-E72D297353CC}">
              <c16:uniqueId val="{00000000-8E3B-4DB2-9FB8-4A1033DEB718}"/>
            </c:ext>
          </c:extLst>
        </c:ser>
        <c:ser>
          <c:idx val="1"/>
          <c:order val="1"/>
          <c:spPr>
            <a:solidFill>
              <a:schemeClr val="bg1">
                <a:lumMod val="75000"/>
              </a:schemeClr>
            </a:solidFill>
            <a:ln w="12700">
              <a:solidFill>
                <a:schemeClr val="bg1"/>
              </a:solidFill>
            </a:ln>
          </c:spPr>
          <c:invertIfNegative val="0"/>
          <c:cat>
            <c:strRef>
              <c:f>'Liquity + BIS'!$B$1:$E$1</c:f>
              <c:strCache>
                <c:ptCount val="4"/>
                <c:pt idx="0">
                  <c:v>YE'2021</c:v>
                </c:pt>
                <c:pt idx="1">
                  <c:v>3/30'22</c:v>
                </c:pt>
                <c:pt idx="2">
                  <c:v>YE'2022</c:v>
                </c:pt>
                <c:pt idx="3">
                  <c:v>3/30'23</c:v>
                </c:pt>
              </c:strCache>
            </c:strRef>
          </c:cat>
          <c:val>
            <c:numRef>
              <c:f>'Liquity + BIS'!$B$13:$E$13</c:f>
              <c:numCache>
                <c:formatCode>0.00%</c:formatCode>
                <c:ptCount val="4"/>
                <c:pt idx="0">
                  <c:v>2.650000000000001E-2</c:v>
                </c:pt>
                <c:pt idx="1">
                  <c:v>0.03</c:v>
                </c:pt>
                <c:pt idx="2">
                  <c:v>2.6399999999999993E-2</c:v>
                </c:pt>
                <c:pt idx="3">
                  <c:v>2.6000000000000009E-2</c:v>
                </c:pt>
              </c:numCache>
            </c:numRef>
          </c:val>
          <c:extLst>
            <c:ext xmlns:c16="http://schemas.microsoft.com/office/drawing/2014/chart" uri="{C3380CC4-5D6E-409C-BE32-E72D297353CC}">
              <c16:uniqueId val="{00000001-8E3B-4DB2-9FB8-4A1033DEB718}"/>
            </c:ext>
          </c:extLst>
        </c:ser>
        <c:dLbls>
          <c:showLegendKey val="0"/>
          <c:showVal val="0"/>
          <c:showCatName val="0"/>
          <c:showSerName val="0"/>
          <c:showPercent val="0"/>
          <c:showBubbleSize val="0"/>
        </c:dLbls>
        <c:gapWidth val="100"/>
        <c:overlap val="100"/>
        <c:axId val="183610752"/>
        <c:axId val="183899264"/>
      </c:barChart>
      <c:catAx>
        <c:axId val="183610752"/>
        <c:scaling>
          <c:orientation val="minMax"/>
        </c:scaling>
        <c:delete val="0"/>
        <c:axPos val="b"/>
        <c:numFmt formatCode="General" sourceLinked="0"/>
        <c:majorTickMark val="none"/>
        <c:minorTickMark val="none"/>
        <c:tickLblPos val="nextTo"/>
        <c:crossAx val="183899264"/>
        <c:crosses val="autoZero"/>
        <c:auto val="1"/>
        <c:lblAlgn val="ctr"/>
        <c:lblOffset val="100"/>
        <c:noMultiLvlLbl val="0"/>
      </c:catAx>
      <c:valAx>
        <c:axId val="183899264"/>
        <c:scaling>
          <c:orientation val="minMax"/>
        </c:scaling>
        <c:delete val="1"/>
        <c:axPos val="l"/>
        <c:numFmt formatCode="0.00%" sourceLinked="1"/>
        <c:majorTickMark val="out"/>
        <c:minorTickMark val="none"/>
        <c:tickLblPos val="nextTo"/>
        <c:crossAx val="183610752"/>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srgbClr val="A50021"/>
              </a:solidFill>
            </a:ln>
          </c:spPr>
          <c:marker>
            <c:symbol val="square"/>
            <c:size val="7"/>
            <c:spPr>
              <a:solidFill>
                <a:srgbClr val="A50021"/>
              </a:solidFill>
              <a:ln>
                <a:noFill/>
              </a:ln>
            </c:spPr>
          </c:marker>
          <c:dLbls>
            <c:dLbl>
              <c:idx val="0"/>
              <c:layout>
                <c:manualLayout>
                  <c:x val="-8.101038255173855E-2"/>
                  <c:y val="7.507543815087626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B33-4AAE-A32F-C3FB49D4DAB4}"/>
                </c:ext>
              </c:extLst>
            </c:dLbl>
            <c:dLbl>
              <c:idx val="1"/>
              <c:layout>
                <c:manualLayout>
                  <c:x val="-8.0611339511764565E-2"/>
                  <c:y val="6.16943527220387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B33-4AAE-A32F-C3FB49D4DAB4}"/>
                </c:ext>
              </c:extLst>
            </c:dLbl>
            <c:dLbl>
              <c:idx val="2"/>
              <c:layout>
                <c:manualLayout>
                  <c:x val="-8.9859940073862554E-2"/>
                  <c:y val="6.647328761324189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B33-4AAE-A32F-C3FB49D4DAB4}"/>
                </c:ext>
              </c:extLst>
            </c:dLbl>
            <c:dLbl>
              <c:idx val="3"/>
              <c:layout>
                <c:manualLayout>
                  <c:x val="-7.9395396371913687E-2"/>
                  <c:y val="5.357006180679028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B33-4AAE-A32F-C3FB49D4DAB4}"/>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'Liquity + BIS'!$B$1:$E$1</c:f>
              <c:strCache>
                <c:ptCount val="4"/>
                <c:pt idx="0">
                  <c:v>YE'2021</c:v>
                </c:pt>
                <c:pt idx="1">
                  <c:v>3/30'22</c:v>
                </c:pt>
                <c:pt idx="2">
                  <c:v>YE'2022</c:v>
                </c:pt>
                <c:pt idx="3">
                  <c:v>3/30'23</c:v>
                </c:pt>
              </c:strCache>
            </c:strRef>
          </c:cat>
          <c:val>
            <c:numRef>
              <c:f>'Liquity + BIS'!$B$16:$E$16</c:f>
              <c:numCache>
                <c:formatCode>0.00%</c:formatCode>
                <c:ptCount val="4"/>
                <c:pt idx="0">
                  <c:v>0.1087</c:v>
                </c:pt>
                <c:pt idx="1">
                  <c:v>0.1041</c:v>
                </c:pt>
                <c:pt idx="2">
                  <c:v>0.1163</c:v>
                </c:pt>
                <c:pt idx="3">
                  <c:v>0.1137</c:v>
                </c:pt>
              </c:numCache>
            </c:numRef>
          </c:val>
          <c:smooth val="0"/>
          <c:extLst>
            <c:ext xmlns:c16="http://schemas.microsoft.com/office/drawing/2014/chart" uri="{C3380CC4-5D6E-409C-BE32-E72D297353CC}">
              <c16:uniqueId val="{00000004-9B33-4AAE-A32F-C3FB49D4DAB4}"/>
            </c:ext>
          </c:extLst>
        </c:ser>
        <c:ser>
          <c:idx val="1"/>
          <c:order val="1"/>
          <c:cat>
            <c:strRef>
              <c:f>'Liquity + BIS'!$B$1:$E$1</c:f>
              <c:strCache>
                <c:ptCount val="4"/>
                <c:pt idx="0">
                  <c:v>YE'2021</c:v>
                </c:pt>
                <c:pt idx="1">
                  <c:v>3/30'22</c:v>
                </c:pt>
                <c:pt idx="2">
                  <c:v>YE'2022</c:v>
                </c:pt>
                <c:pt idx="3">
                  <c:v>3/30'23</c:v>
                </c:pt>
              </c:strCache>
            </c:strRef>
          </c:cat>
          <c:val>
            <c:numRef>
              <c:f>'Liquity + BIS'!#REF!</c:f>
              <c:numCache>
                <c:formatCode>General</c:formatCode>
                <c:ptCount val="1"/>
                <c:pt idx="0">
                  <c:v>1</c:v>
                </c:pt>
              </c:numCache>
            </c:numRef>
          </c:val>
          <c:smooth val="0"/>
          <c:extLst>
            <c:ext xmlns:c16="http://schemas.microsoft.com/office/drawing/2014/chart" uri="{C3380CC4-5D6E-409C-BE32-E72D297353CC}">
              <c16:uniqueId val="{00000005-9B33-4AAE-A32F-C3FB49D4DAB4}"/>
            </c:ext>
          </c:extLst>
        </c:ser>
        <c:dLbls>
          <c:showLegendKey val="0"/>
          <c:showVal val="0"/>
          <c:showCatName val="0"/>
          <c:showSerName val="0"/>
          <c:showPercent val="0"/>
          <c:showBubbleSize val="0"/>
        </c:dLbls>
        <c:marker val="1"/>
        <c:smooth val="0"/>
        <c:axId val="183923456"/>
        <c:axId val="183924992"/>
      </c:lineChart>
      <c:lineChart>
        <c:grouping val="standard"/>
        <c:varyColors val="0"/>
        <c:ser>
          <c:idx val="2"/>
          <c:order val="2"/>
          <c:spPr>
            <a:ln>
              <a:solidFill>
                <a:srgbClr val="002060"/>
              </a:solidFill>
            </a:ln>
          </c:spPr>
          <c:marker>
            <c:symbol val="square"/>
            <c:size val="7"/>
            <c:spPr>
              <a:solidFill>
                <a:srgbClr val="002060"/>
              </a:solidFill>
              <a:ln>
                <a:noFill/>
              </a:ln>
            </c:spPr>
          </c:marker>
          <c:dLbls>
            <c:dLbl>
              <c:idx val="0"/>
              <c:layout>
                <c:manualLayout>
                  <c:x val="-6.8535825545171333E-2"/>
                  <c:y val="-4.73118279569892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AF5-4D77-B2D5-626ED486545F}"/>
                </c:ext>
              </c:extLst>
            </c:dLbl>
            <c:dLbl>
              <c:idx val="1"/>
              <c:layout>
                <c:manualLayout>
                  <c:x val="-5.6074766355140242E-2"/>
                  <c:y val="-4.73118279569892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AF5-4D77-B2D5-626ED486545F}"/>
                </c:ext>
              </c:extLst>
            </c:dLbl>
            <c:dLbl>
              <c:idx val="2"/>
              <c:layout>
                <c:manualLayout>
                  <c:x val="-6.5420560747663545E-2"/>
                  <c:y val="-3.8709677419354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AF5-4D77-B2D5-626ED486545F}"/>
                </c:ext>
              </c:extLst>
            </c:dLbl>
            <c:dLbl>
              <c:idx val="3"/>
              <c:layout>
                <c:manualLayout>
                  <c:x val="-5.2959501557632398E-2"/>
                  <c:y val="-4.30107526881720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AF5-4D77-B2D5-626ED486545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'Liquity + BIS'!$B$1:$E$1</c:f>
              <c:strCache>
                <c:ptCount val="4"/>
                <c:pt idx="0">
                  <c:v>YE'2021</c:v>
                </c:pt>
                <c:pt idx="1">
                  <c:v>3/30'22</c:v>
                </c:pt>
                <c:pt idx="2">
                  <c:v>YE'2022</c:v>
                </c:pt>
                <c:pt idx="3">
                  <c:v>3/30'23</c:v>
                </c:pt>
              </c:strCache>
            </c:strRef>
          </c:cat>
          <c:val>
            <c:numRef>
              <c:f>'Liquity + BIS'!$B$17:$E$17</c:f>
              <c:numCache>
                <c:formatCode>_-* #,##0_-;\-* #,##0_-;_-* "-"??_-;_-@_-</c:formatCode>
                <c:ptCount val="4"/>
                <c:pt idx="0">
                  <c:v>47</c:v>
                </c:pt>
                <c:pt idx="1">
                  <c:v>47.91</c:v>
                </c:pt>
                <c:pt idx="2">
                  <c:v>55</c:v>
                </c:pt>
                <c:pt idx="3">
                  <c:v>54.555999999999997</c:v>
                </c:pt>
              </c:numCache>
            </c:numRef>
          </c:val>
          <c:smooth val="0"/>
          <c:extLst>
            <c:ext xmlns:c16="http://schemas.microsoft.com/office/drawing/2014/chart" uri="{C3380CC4-5D6E-409C-BE32-E72D297353CC}">
              <c16:uniqueId val="{00000006-9B33-4AAE-A32F-C3FB49D4DAB4}"/>
            </c:ext>
          </c:extLst>
        </c:ser>
        <c:ser>
          <c:idx val="3"/>
          <c:order val="3"/>
          <c:spPr>
            <a:ln>
              <a:solidFill>
                <a:schemeClr val="tx1">
                  <a:lumMod val="50000"/>
                  <a:lumOff val="50000"/>
                </a:schemeClr>
              </a:solidFill>
            </a:ln>
          </c:spPr>
          <c:marker>
            <c:symbol val="square"/>
            <c:size val="7"/>
            <c:spPr>
              <a:solidFill>
                <a:schemeClr val="tx1">
                  <a:lumMod val="50000"/>
                  <a:lumOff val="50000"/>
                </a:schemeClr>
              </a:solidFill>
            </c:spPr>
          </c:marker>
          <c:dLbls>
            <c:dLbl>
              <c:idx val="0"/>
              <c:layout>
                <c:manualLayout>
                  <c:x val="-7.7881619937694699E-2"/>
                  <c:y val="-6.45161290322581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AF5-4D77-B2D5-626ED486545F}"/>
                </c:ext>
              </c:extLst>
            </c:dLbl>
            <c:dLbl>
              <c:idx val="1"/>
              <c:layout>
                <c:manualLayout>
                  <c:x val="-6.8535825545171403E-2"/>
                  <c:y val="-5.59139784946236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AF5-4D77-B2D5-626ED486545F}"/>
                </c:ext>
              </c:extLst>
            </c:dLbl>
            <c:dLbl>
              <c:idx val="2"/>
              <c:layout>
                <c:manualLayout>
                  <c:x val="-6.5420560747663545E-2"/>
                  <c:y val="-5.59139784946236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AF5-4D77-B2D5-626ED486545F}"/>
                </c:ext>
              </c:extLst>
            </c:dLbl>
            <c:dLbl>
              <c:idx val="3"/>
              <c:layout>
                <c:manualLayout>
                  <c:x val="-6.5420560747663545E-2"/>
                  <c:y val="-6.02150537634408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AF5-4D77-B2D5-626ED486545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'Liquity + BIS'!$B$1:$E$1</c:f>
              <c:strCache>
                <c:ptCount val="4"/>
                <c:pt idx="0">
                  <c:v>YE'2021</c:v>
                </c:pt>
                <c:pt idx="1">
                  <c:v>3/30'22</c:v>
                </c:pt>
                <c:pt idx="2">
                  <c:v>YE'2022</c:v>
                </c:pt>
                <c:pt idx="3">
                  <c:v>3/30'23</c:v>
                </c:pt>
              </c:strCache>
            </c:strRef>
          </c:cat>
          <c:val>
            <c:numRef>
              <c:f>'Liquity + BIS'!$B$18:$E$18</c:f>
              <c:numCache>
                <c:formatCode>_-* #,##0_-;\-* #,##0_-;_-* "-"??_-;_-@_-</c:formatCode>
                <c:ptCount val="4"/>
                <c:pt idx="0">
                  <c:v>429</c:v>
                </c:pt>
                <c:pt idx="1">
                  <c:v>460.30799999999999</c:v>
                </c:pt>
                <c:pt idx="2">
                  <c:v>459</c:v>
                </c:pt>
                <c:pt idx="3">
                  <c:v>479.75599999999997</c:v>
                </c:pt>
              </c:numCache>
            </c:numRef>
          </c:val>
          <c:smooth val="0"/>
          <c:extLst>
            <c:ext xmlns:c16="http://schemas.microsoft.com/office/drawing/2014/chart" uri="{C3380CC4-5D6E-409C-BE32-E72D297353CC}">
              <c16:uniqueId val="{00000007-9B33-4AAE-A32F-C3FB49D4DAB4}"/>
            </c:ext>
          </c:extLst>
        </c:ser>
        <c:dLbls>
          <c:showLegendKey val="0"/>
          <c:showVal val="0"/>
          <c:showCatName val="0"/>
          <c:showSerName val="0"/>
          <c:showPercent val="0"/>
          <c:showBubbleSize val="0"/>
        </c:dLbls>
        <c:marker val="1"/>
        <c:smooth val="0"/>
        <c:axId val="1577239056"/>
        <c:axId val="1577224912"/>
      </c:lineChart>
      <c:catAx>
        <c:axId val="183923456"/>
        <c:scaling>
          <c:orientation val="minMax"/>
        </c:scaling>
        <c:delete val="0"/>
        <c:axPos val="b"/>
        <c:numFmt formatCode="General" sourceLinked="0"/>
        <c:majorTickMark val="none"/>
        <c:minorTickMark val="none"/>
        <c:tickLblPos val="nextTo"/>
        <c:crossAx val="183924992"/>
        <c:crosses val="autoZero"/>
        <c:auto val="1"/>
        <c:lblAlgn val="ctr"/>
        <c:lblOffset val="100"/>
        <c:noMultiLvlLbl val="0"/>
      </c:catAx>
      <c:valAx>
        <c:axId val="183924992"/>
        <c:scaling>
          <c:orientation val="minMax"/>
          <c:max val="0.2"/>
        </c:scaling>
        <c:delete val="0"/>
        <c:axPos val="l"/>
        <c:numFmt formatCode="0%" sourceLinked="0"/>
        <c:majorTickMark val="none"/>
        <c:minorTickMark val="none"/>
        <c:tickLblPos val="nextTo"/>
        <c:crossAx val="183923456"/>
        <c:crosses val="autoZero"/>
        <c:crossBetween val="between"/>
        <c:majorUnit val="5.000000000000001E-2"/>
      </c:valAx>
      <c:valAx>
        <c:axId val="1577224912"/>
        <c:scaling>
          <c:orientation val="minMax"/>
        </c:scaling>
        <c:delete val="0"/>
        <c:axPos val="r"/>
        <c:numFmt formatCode="#,##0_);[Red]\(#,##0\)" sourceLinked="0"/>
        <c:majorTickMark val="none"/>
        <c:minorTickMark val="none"/>
        <c:tickLblPos val="nextTo"/>
        <c:crossAx val="1577239056"/>
        <c:crosses val="max"/>
        <c:crossBetween val="between"/>
        <c:majorUnit val="100"/>
      </c:valAx>
      <c:catAx>
        <c:axId val="1577239056"/>
        <c:scaling>
          <c:orientation val="minMax"/>
        </c:scaling>
        <c:delete val="1"/>
        <c:axPos val="b"/>
        <c:numFmt formatCode="General" sourceLinked="1"/>
        <c:majorTickMark val="out"/>
        <c:minorTickMark val="none"/>
        <c:tickLblPos val="nextTo"/>
        <c:crossAx val="1577224912"/>
        <c:crosses val="autoZero"/>
        <c:auto val="1"/>
        <c:lblAlgn val="ctr"/>
        <c:lblOffset val="100"/>
        <c:noMultiLvlLbl val="0"/>
      </c:catAx>
    </c:plotArea>
    <c:plotVisOnly val="1"/>
    <c:dispBlanksAs val="gap"/>
    <c:showDLblsOverMax val="0"/>
  </c:chart>
  <c:txPr>
    <a:bodyPr/>
    <a:lstStyle/>
    <a:p>
      <a:pPr>
        <a:defRPr sz="1400"/>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703513281919454E-2"/>
          <c:y val="4.9862884786460518E-2"/>
          <c:w val="0.92459297343616109"/>
          <c:h val="0.91783380018674132"/>
        </c:manualLayout>
      </c:layout>
      <c:barChart>
        <c:barDir val="col"/>
        <c:grouping val="stacked"/>
        <c:varyColors val="0"/>
        <c:ser>
          <c:idx val="0"/>
          <c:order val="0"/>
          <c:spPr>
            <a:solidFill>
              <a:srgbClr val="A50021"/>
            </a:solidFill>
            <a:ln w="12700">
              <a:solidFill>
                <a:schemeClr val="bg1"/>
              </a:solidFill>
            </a:ln>
          </c:spPr>
          <c:invertIfNegative val="0"/>
          <c:dLbls>
            <c:spPr>
              <a:noFill/>
              <a:ln>
                <a:noFill/>
              </a:ln>
              <a:effectLst/>
            </c:spPr>
            <c:txPr>
              <a:bodyPr/>
              <a:lstStyle/>
              <a:p>
                <a:pPr>
                  <a:defRPr b="1">
                    <a:solidFill>
                      <a:schemeClr val="bg1"/>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'Asset + NW'!$C$1:$D$1</c:f>
              <c:strCache>
                <c:ptCount val="2"/>
                <c:pt idx="0">
                  <c:v>YE'21</c:v>
                </c:pt>
                <c:pt idx="1">
                  <c:v>YE'22</c:v>
                </c:pt>
              </c:strCache>
            </c:strRef>
          </c:cat>
          <c:val>
            <c:numRef>
              <c:f>'Asset + NW'!$C$8:$D$8</c:f>
              <c:numCache>
                <c:formatCode>0</c:formatCode>
                <c:ptCount val="2"/>
                <c:pt idx="0">
                  <c:v>35.596057999999999</c:v>
                </c:pt>
                <c:pt idx="1">
                  <c:v>40.997763999999997</c:v>
                </c:pt>
              </c:numCache>
            </c:numRef>
          </c:val>
          <c:extLst>
            <c:ext xmlns:c16="http://schemas.microsoft.com/office/drawing/2014/chart" uri="{C3380CC4-5D6E-409C-BE32-E72D297353CC}">
              <c16:uniqueId val="{00000000-F735-406C-9E02-19C037717995}"/>
            </c:ext>
          </c:extLst>
        </c:ser>
        <c:ser>
          <c:idx val="1"/>
          <c:order val="1"/>
          <c:spPr>
            <a:solidFill>
              <a:schemeClr val="bg1">
                <a:lumMod val="50000"/>
              </a:schemeClr>
            </a:solidFill>
            <a:ln>
              <a:solidFill>
                <a:schemeClr val="bg1"/>
              </a:solidFill>
            </a:ln>
          </c:spPr>
          <c:invertIfNegative val="0"/>
          <c:dLbls>
            <c:spPr>
              <a:noFill/>
              <a:ln>
                <a:noFill/>
              </a:ln>
              <a:effectLst/>
            </c:spPr>
            <c:txPr>
              <a:bodyPr/>
              <a:lstStyle/>
              <a:p>
                <a:pPr>
                  <a:defRPr b="1">
                    <a:solidFill>
                      <a:schemeClr val="bg1"/>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'Asset + NW'!$C$1:$D$1</c:f>
              <c:strCache>
                <c:ptCount val="2"/>
                <c:pt idx="0">
                  <c:v>YE'21</c:v>
                </c:pt>
                <c:pt idx="1">
                  <c:v>YE'22</c:v>
                </c:pt>
              </c:strCache>
            </c:strRef>
          </c:cat>
          <c:val>
            <c:numRef>
              <c:f>'Asset + NW'!$C$9:$D$9</c:f>
              <c:numCache>
                <c:formatCode>0</c:formatCode>
                <c:ptCount val="2"/>
                <c:pt idx="0">
                  <c:v>14.087051000000001</c:v>
                </c:pt>
                <c:pt idx="1">
                  <c:v>15.680441</c:v>
                </c:pt>
              </c:numCache>
            </c:numRef>
          </c:val>
          <c:extLst>
            <c:ext xmlns:c16="http://schemas.microsoft.com/office/drawing/2014/chart" uri="{C3380CC4-5D6E-409C-BE32-E72D297353CC}">
              <c16:uniqueId val="{00000001-F735-406C-9E02-19C037717995}"/>
            </c:ext>
          </c:extLst>
        </c:ser>
        <c:ser>
          <c:idx val="2"/>
          <c:order val="2"/>
          <c:spPr>
            <a:solidFill>
              <a:srgbClr val="002060"/>
            </a:solidFill>
            <a:ln>
              <a:solidFill>
                <a:schemeClr val="bg1"/>
              </a:solidFill>
            </a:ln>
          </c:spPr>
          <c:invertIfNegative val="0"/>
          <c:cat>
            <c:strRef>
              <c:f>'Asset + NW'!$C$1:$D$1</c:f>
              <c:strCache>
                <c:ptCount val="2"/>
                <c:pt idx="0">
                  <c:v>YE'21</c:v>
                </c:pt>
                <c:pt idx="1">
                  <c:v>YE'22</c:v>
                </c:pt>
              </c:strCache>
            </c:strRef>
          </c:cat>
          <c:val>
            <c:numRef>
              <c:f>'Asset + NW'!$C$10:$D$10</c:f>
              <c:numCache>
                <c:formatCode>0</c:formatCode>
                <c:ptCount val="2"/>
                <c:pt idx="0">
                  <c:v>1.8842000000000001E-2</c:v>
                </c:pt>
                <c:pt idx="1">
                  <c:v>-1.7058720000000001</c:v>
                </c:pt>
              </c:numCache>
            </c:numRef>
          </c:val>
          <c:extLst>
            <c:ext xmlns:c16="http://schemas.microsoft.com/office/drawing/2014/chart" uri="{C3380CC4-5D6E-409C-BE32-E72D297353CC}">
              <c16:uniqueId val="{00000002-F735-406C-9E02-19C037717995}"/>
            </c:ext>
          </c:extLst>
        </c:ser>
        <c:dLbls>
          <c:showLegendKey val="0"/>
          <c:showVal val="0"/>
          <c:showCatName val="0"/>
          <c:showSerName val="0"/>
          <c:showPercent val="0"/>
          <c:showBubbleSize val="0"/>
        </c:dLbls>
        <c:gapWidth val="100"/>
        <c:overlap val="100"/>
        <c:axId val="183734272"/>
        <c:axId val="183735808"/>
      </c:barChart>
      <c:catAx>
        <c:axId val="183734272"/>
        <c:scaling>
          <c:orientation val="minMax"/>
        </c:scaling>
        <c:delete val="0"/>
        <c:axPos val="b"/>
        <c:numFmt formatCode="General" sourceLinked="0"/>
        <c:majorTickMark val="none"/>
        <c:minorTickMark val="none"/>
        <c:tickLblPos val="nextTo"/>
        <c:crossAx val="183735808"/>
        <c:crosses val="autoZero"/>
        <c:auto val="1"/>
        <c:lblAlgn val="ctr"/>
        <c:lblOffset val="100"/>
        <c:noMultiLvlLbl val="0"/>
      </c:catAx>
      <c:valAx>
        <c:axId val="183735808"/>
        <c:scaling>
          <c:orientation val="minMax"/>
        </c:scaling>
        <c:delete val="1"/>
        <c:axPos val="l"/>
        <c:numFmt formatCode="0" sourceLinked="1"/>
        <c:majorTickMark val="out"/>
        <c:minorTickMark val="none"/>
        <c:tickLblPos val="nextTo"/>
        <c:crossAx val="183734272"/>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666666666666664E-2"/>
          <c:y val="0.25774779322391889"/>
          <c:w val="0.93888888888888888"/>
          <c:h val="0.54910920857161194"/>
        </c:manualLayout>
      </c:layout>
      <c:lineChart>
        <c:grouping val="standard"/>
        <c:varyColors val="0"/>
        <c:ser>
          <c:idx val="0"/>
          <c:order val="0"/>
          <c:tx>
            <c:strRef>
              <c:f>'Tier 1'!$H$12</c:f>
              <c:strCache>
                <c:ptCount val="1"/>
                <c:pt idx="0">
                  <c:v>Industry</c:v>
                </c:pt>
              </c:strCache>
            </c:strRef>
          </c:tx>
          <c:spPr>
            <a:ln>
              <a:solidFill>
                <a:schemeClr val="bg1">
                  <a:lumMod val="50000"/>
                </a:schemeClr>
              </a:solidFill>
            </a:ln>
          </c:spPr>
          <c:marker>
            <c:symbol val="square"/>
            <c:size val="5"/>
            <c:spPr>
              <a:solidFill>
                <a:schemeClr val="bg1">
                  <a:lumMod val="50000"/>
                </a:schemeClr>
              </a:solidFill>
              <a:ln>
                <a:solidFill>
                  <a:schemeClr val="bg1">
                    <a:lumMod val="50000"/>
                  </a:schemeClr>
                </a:solidFill>
              </a:ln>
            </c:spPr>
          </c:marker>
          <c:dLbls>
            <c:dLbl>
              <c:idx val="0"/>
              <c:layout>
                <c:manualLayout>
                  <c:x val="-6.3888888888888884E-2"/>
                  <c:y val="-6.94444444444444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C32-4052-ADEE-2E3511EA4E34}"/>
                </c:ext>
              </c:extLst>
            </c:dLbl>
            <c:dLbl>
              <c:idx val="1"/>
              <c:layout>
                <c:manualLayout>
                  <c:x val="-6.1111111111111109E-2"/>
                  <c:y val="-6.01851851851851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C32-4052-ADEE-2E3511EA4E34}"/>
                </c:ext>
              </c:extLst>
            </c:dLbl>
            <c:dLbl>
              <c:idx val="2"/>
              <c:layout>
                <c:manualLayout>
                  <c:x val="-6.1111111111111213E-2"/>
                  <c:y val="8.108177967115812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C32-4052-ADEE-2E3511EA4E34}"/>
                </c:ext>
              </c:extLst>
            </c:dLbl>
            <c:dLbl>
              <c:idx val="3"/>
              <c:layout>
                <c:manualLayout>
                  <c:x val="-5.8333333333333334E-2"/>
                  <c:y val="-6.018518518518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32-4052-ADEE-2E3511EA4E3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'Tier 1'!$K$6:$M$6</c:f>
              <c:numCache>
                <c:formatCode>General</c:formatCode>
                <c:ptCount val="3"/>
                <c:pt idx="0">
                  <c:v>2020</c:v>
                </c:pt>
                <c:pt idx="1">
                  <c:v>2021</c:v>
                </c:pt>
                <c:pt idx="2">
                  <c:v>2022</c:v>
                </c:pt>
              </c:numCache>
            </c:numRef>
          </c:cat>
          <c:val>
            <c:numRef>
              <c:f>'Tier 1'!$K$12:$M$12</c:f>
              <c:numCache>
                <c:formatCode>0.00_);[Red]\(0.00\)</c:formatCode>
                <c:ptCount val="3"/>
                <c:pt idx="0">
                  <c:v>11.8</c:v>
                </c:pt>
                <c:pt idx="1">
                  <c:v>11.89</c:v>
                </c:pt>
                <c:pt idx="2">
                  <c:v>11.05</c:v>
                </c:pt>
              </c:numCache>
            </c:numRef>
          </c:val>
          <c:smooth val="0"/>
          <c:extLst>
            <c:ext xmlns:c16="http://schemas.microsoft.com/office/drawing/2014/chart" uri="{C3380CC4-5D6E-409C-BE32-E72D297353CC}">
              <c16:uniqueId val="{00000004-5C32-4052-ADEE-2E3511EA4E34}"/>
            </c:ext>
          </c:extLst>
        </c:ser>
        <c:ser>
          <c:idx val="1"/>
          <c:order val="1"/>
          <c:tx>
            <c:strRef>
              <c:f>'Tier 1'!$H$13</c:f>
              <c:strCache>
                <c:ptCount val="1"/>
                <c:pt idx="0">
                  <c:v>FEIB</c:v>
                </c:pt>
              </c:strCache>
            </c:strRef>
          </c:tx>
          <c:spPr>
            <a:ln>
              <a:solidFill>
                <a:srgbClr val="C00000"/>
              </a:solidFill>
            </a:ln>
          </c:spPr>
          <c:marker>
            <c:symbol val="square"/>
            <c:size val="5"/>
            <c:spPr>
              <a:solidFill>
                <a:srgbClr val="C00000"/>
              </a:solidFill>
              <a:ln>
                <a:solidFill>
                  <a:srgbClr val="C00000"/>
                </a:solidFill>
              </a:ln>
            </c:spPr>
          </c:marker>
          <c:dLbls>
            <c:dLbl>
              <c:idx val="0"/>
              <c:layout>
                <c:manualLayout>
                  <c:x val="-4.1666666666666664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C32-4052-ADEE-2E3511EA4E34}"/>
                </c:ext>
              </c:extLst>
            </c:dLbl>
            <c:dLbl>
              <c:idx val="1"/>
              <c:layout>
                <c:manualLayout>
                  <c:x val="-4.7222222222222221E-2"/>
                  <c:y val="6.01851851851851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C32-4052-ADEE-2E3511EA4E34}"/>
                </c:ext>
              </c:extLst>
            </c:dLbl>
            <c:dLbl>
              <c:idx val="2"/>
              <c:layout>
                <c:manualLayout>
                  <c:x val="-5.8333333333333334E-2"/>
                  <c:y val="-6.60249383720652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C32-4052-ADEE-2E3511EA4E34}"/>
                </c:ext>
              </c:extLst>
            </c:dLbl>
            <c:dLbl>
              <c:idx val="3"/>
              <c:layout>
                <c:manualLayout>
                  <c:x val="-4.1666666666666664E-2"/>
                  <c:y val="6.018518518518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C32-4052-ADEE-2E3511EA4E34}"/>
                </c:ext>
              </c:extLst>
            </c:dLbl>
            <c:spPr>
              <a:noFill/>
              <a:ln>
                <a:noFill/>
              </a:ln>
              <a:effectLst/>
            </c:spPr>
            <c:txPr>
              <a:bodyPr/>
              <a:lstStyle/>
              <a:p>
                <a:pPr>
                  <a:defRPr>
                    <a:solidFill>
                      <a:srgbClr val="C00000"/>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'Tier 1'!$K$6:$M$6</c:f>
              <c:numCache>
                <c:formatCode>General</c:formatCode>
                <c:ptCount val="3"/>
                <c:pt idx="0">
                  <c:v>2020</c:v>
                </c:pt>
                <c:pt idx="1">
                  <c:v>2021</c:v>
                </c:pt>
                <c:pt idx="2">
                  <c:v>2022</c:v>
                </c:pt>
              </c:numCache>
            </c:numRef>
          </c:cat>
          <c:val>
            <c:numRef>
              <c:f>'Tier 1'!$K$13:$M$13</c:f>
              <c:numCache>
                <c:formatCode>0.00_);[Red]\(0.00\)</c:formatCode>
                <c:ptCount val="3"/>
                <c:pt idx="0">
                  <c:v>11.03</c:v>
                </c:pt>
                <c:pt idx="1">
                  <c:v>10.87</c:v>
                </c:pt>
                <c:pt idx="2">
                  <c:v>11.63</c:v>
                </c:pt>
              </c:numCache>
            </c:numRef>
          </c:val>
          <c:smooth val="0"/>
          <c:extLst>
            <c:ext xmlns:c16="http://schemas.microsoft.com/office/drawing/2014/chart" uri="{C3380CC4-5D6E-409C-BE32-E72D297353CC}">
              <c16:uniqueId val="{00000009-5C32-4052-ADEE-2E3511EA4E34}"/>
            </c:ext>
          </c:extLst>
        </c:ser>
        <c:dLbls>
          <c:showLegendKey val="0"/>
          <c:showVal val="0"/>
          <c:showCatName val="0"/>
          <c:showSerName val="0"/>
          <c:showPercent val="0"/>
          <c:showBubbleSize val="0"/>
        </c:dLbls>
        <c:marker val="1"/>
        <c:smooth val="0"/>
        <c:axId val="468857984"/>
        <c:axId val="468859520"/>
      </c:lineChart>
      <c:catAx>
        <c:axId val="468857984"/>
        <c:scaling>
          <c:orientation val="minMax"/>
        </c:scaling>
        <c:delete val="0"/>
        <c:axPos val="b"/>
        <c:numFmt formatCode="General" sourceLinked="1"/>
        <c:majorTickMark val="in"/>
        <c:minorTickMark val="none"/>
        <c:tickLblPos val="nextTo"/>
        <c:crossAx val="468859520"/>
        <c:crosses val="autoZero"/>
        <c:auto val="1"/>
        <c:lblAlgn val="ctr"/>
        <c:lblOffset val="100"/>
        <c:noMultiLvlLbl val="0"/>
      </c:catAx>
      <c:valAx>
        <c:axId val="468859520"/>
        <c:scaling>
          <c:orientation val="minMax"/>
          <c:min val="10"/>
        </c:scaling>
        <c:delete val="1"/>
        <c:axPos val="l"/>
        <c:numFmt formatCode="0.00_);[Red]\(0.00\)" sourceLinked="1"/>
        <c:majorTickMark val="out"/>
        <c:minorTickMark val="none"/>
        <c:tickLblPos val="nextTo"/>
        <c:crossAx val="468857984"/>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BIS!$BR$6</c:f>
              <c:strCache>
                <c:ptCount val="1"/>
                <c:pt idx="0">
                  <c:v>Industry</c:v>
                </c:pt>
              </c:strCache>
            </c:strRef>
          </c:tx>
          <c:spPr>
            <a:ln>
              <a:solidFill>
                <a:schemeClr val="bg1">
                  <a:lumMod val="50000"/>
                </a:schemeClr>
              </a:solidFill>
            </a:ln>
          </c:spPr>
          <c:marker>
            <c:symbol val="square"/>
            <c:size val="5"/>
            <c:spPr>
              <a:solidFill>
                <a:schemeClr val="bg1">
                  <a:lumMod val="50000"/>
                </a:schemeClr>
              </a:solidFill>
              <a:ln>
                <a:noFill/>
              </a:ln>
            </c:spPr>
          </c:marker>
          <c:dLbls>
            <c:dLbl>
              <c:idx val="0"/>
              <c:layout>
                <c:manualLayout>
                  <c:x val="-6.4708913674120253E-2"/>
                  <c:y val="-6.888431804434053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36E-41AD-891B-77567C3CB3C2}"/>
                </c:ext>
              </c:extLst>
            </c:dLbl>
            <c:dLbl>
              <c:idx val="1"/>
              <c:layout>
                <c:manualLayout>
                  <c:x val="-8.1648798476849485E-2"/>
                  <c:y val="-7.13392866232073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36E-41AD-891B-77567C3CB3C2}"/>
                </c:ext>
              </c:extLst>
            </c:dLbl>
            <c:dLbl>
              <c:idx val="2"/>
              <c:layout>
                <c:manualLayout>
                  <c:x val="-7.2222322324125954E-2"/>
                  <c:y val="9.19680950526114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36E-41AD-891B-77567C3CB3C2}"/>
                </c:ext>
              </c:extLst>
            </c:dLbl>
            <c:dLbl>
              <c:idx val="3"/>
              <c:layout>
                <c:manualLayout>
                  <c:x val="-6.7124332570556944E-2"/>
                  <c:y val="-4.629629629629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6E-41AD-891B-77567C3CB3C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BIS!$CB$5:$CD$5</c:f>
              <c:numCache>
                <c:formatCode>General</c:formatCode>
                <c:ptCount val="3"/>
                <c:pt idx="0">
                  <c:v>2020</c:v>
                </c:pt>
                <c:pt idx="1">
                  <c:v>2021</c:v>
                </c:pt>
                <c:pt idx="2">
                  <c:v>2022</c:v>
                </c:pt>
              </c:numCache>
            </c:numRef>
          </c:cat>
          <c:val>
            <c:numRef>
              <c:f>BIS!$CB$6:$CD$6</c:f>
              <c:numCache>
                <c:formatCode>#,##0.00_ </c:formatCode>
                <c:ptCount val="3"/>
                <c:pt idx="0">
                  <c:v>14.8</c:v>
                </c:pt>
                <c:pt idx="1">
                  <c:v>14.74</c:v>
                </c:pt>
                <c:pt idx="2">
                  <c:v>14.65</c:v>
                </c:pt>
              </c:numCache>
            </c:numRef>
          </c:val>
          <c:smooth val="0"/>
          <c:extLst>
            <c:ext xmlns:c16="http://schemas.microsoft.com/office/drawing/2014/chart" uri="{C3380CC4-5D6E-409C-BE32-E72D297353CC}">
              <c16:uniqueId val="{00000004-F36E-41AD-891B-77567C3CB3C2}"/>
            </c:ext>
          </c:extLst>
        </c:ser>
        <c:ser>
          <c:idx val="1"/>
          <c:order val="1"/>
          <c:tx>
            <c:strRef>
              <c:f>BIS!$BR$7</c:f>
              <c:strCache>
                <c:ptCount val="1"/>
                <c:pt idx="0">
                  <c:v>FEIB</c:v>
                </c:pt>
              </c:strCache>
            </c:strRef>
          </c:tx>
          <c:marker>
            <c:symbol val="none"/>
          </c:marker>
          <c:cat>
            <c:numRef>
              <c:f>BIS!$CB$5:$CD$5</c:f>
              <c:numCache>
                <c:formatCode>General</c:formatCode>
                <c:ptCount val="3"/>
                <c:pt idx="0">
                  <c:v>2020</c:v>
                </c:pt>
                <c:pt idx="1">
                  <c:v>2021</c:v>
                </c:pt>
                <c:pt idx="2">
                  <c:v>2022</c:v>
                </c:pt>
              </c:numCache>
            </c:numRef>
          </c:cat>
          <c:val>
            <c:numRef>
              <c:f>BIS!$CB$7:$CD$7</c:f>
              <c:numCache>
                <c:formatCode>General</c:formatCode>
                <c:ptCount val="3"/>
              </c:numCache>
            </c:numRef>
          </c:val>
          <c:smooth val="0"/>
          <c:extLst>
            <c:ext xmlns:c16="http://schemas.microsoft.com/office/drawing/2014/chart" uri="{C3380CC4-5D6E-409C-BE32-E72D297353CC}">
              <c16:uniqueId val="{00000005-F36E-41AD-891B-77567C3CB3C2}"/>
            </c:ext>
          </c:extLst>
        </c:ser>
        <c:ser>
          <c:idx val="2"/>
          <c:order val="2"/>
          <c:tx>
            <c:strRef>
              <c:f>BIS!$BR$8</c:f>
              <c:strCache>
                <c:ptCount val="1"/>
                <c:pt idx="0">
                  <c:v>FEIB</c:v>
                </c:pt>
              </c:strCache>
            </c:strRef>
          </c:tx>
          <c:spPr>
            <a:ln>
              <a:solidFill>
                <a:srgbClr val="C00000"/>
              </a:solidFill>
            </a:ln>
          </c:spPr>
          <c:marker>
            <c:symbol val="square"/>
            <c:size val="5"/>
            <c:spPr>
              <a:solidFill>
                <a:srgbClr val="C00000"/>
              </a:solidFill>
              <a:ln>
                <a:noFill/>
              </a:ln>
            </c:spPr>
          </c:marker>
          <c:dLbls>
            <c:dLbl>
              <c:idx val="0"/>
              <c:layout>
                <c:manualLayout>
                  <c:x val="-6.6940064986155914E-2"/>
                  <c:y val="-5.09259259259259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36E-41AD-891B-77567C3CB3C2}"/>
                </c:ext>
              </c:extLst>
            </c:dLbl>
            <c:dLbl>
              <c:idx val="1"/>
              <c:layout>
                <c:manualLayout>
                  <c:x val="-8.02378421232815E-2"/>
                  <c:y val="-6.94444444444443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36E-41AD-891B-77567C3CB3C2}"/>
                </c:ext>
              </c:extLst>
            </c:dLbl>
            <c:dLbl>
              <c:idx val="2"/>
              <c:layout>
                <c:manualLayout>
                  <c:x val="-8.0511000198201774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36E-41AD-891B-77567C3CB3C2}"/>
                </c:ext>
              </c:extLst>
            </c:dLbl>
            <c:dLbl>
              <c:idx val="3"/>
              <c:layout>
                <c:manualLayout>
                  <c:x val="-7.322654462242574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36E-41AD-891B-77567C3CB3C2}"/>
                </c:ext>
              </c:extLst>
            </c:dLbl>
            <c:spPr>
              <a:noFill/>
              <a:ln>
                <a:noFill/>
              </a:ln>
              <a:effectLst/>
            </c:spPr>
            <c:txPr>
              <a:bodyPr/>
              <a:lstStyle/>
              <a:p>
                <a:pPr>
                  <a:defRPr>
                    <a:solidFill>
                      <a:srgbClr val="C00000"/>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BIS!$CB$5:$CD$5</c:f>
              <c:numCache>
                <c:formatCode>General</c:formatCode>
                <c:ptCount val="3"/>
                <c:pt idx="0">
                  <c:v>2020</c:v>
                </c:pt>
                <c:pt idx="1">
                  <c:v>2021</c:v>
                </c:pt>
                <c:pt idx="2">
                  <c:v>2022</c:v>
                </c:pt>
              </c:numCache>
            </c:numRef>
          </c:cat>
          <c:val>
            <c:numRef>
              <c:f>BIS!$CB$8:$CD$8</c:f>
              <c:numCache>
                <c:formatCode>#,##0.00_ </c:formatCode>
                <c:ptCount val="3"/>
                <c:pt idx="0">
                  <c:v>14.1</c:v>
                </c:pt>
                <c:pt idx="1">
                  <c:v>13.95</c:v>
                </c:pt>
                <c:pt idx="2">
                  <c:v>14.9</c:v>
                </c:pt>
              </c:numCache>
            </c:numRef>
          </c:val>
          <c:smooth val="0"/>
          <c:extLst>
            <c:ext xmlns:c16="http://schemas.microsoft.com/office/drawing/2014/chart" uri="{C3380CC4-5D6E-409C-BE32-E72D297353CC}">
              <c16:uniqueId val="{0000000A-F36E-41AD-891B-77567C3CB3C2}"/>
            </c:ext>
          </c:extLst>
        </c:ser>
        <c:dLbls>
          <c:showLegendKey val="0"/>
          <c:showVal val="0"/>
          <c:showCatName val="0"/>
          <c:showSerName val="0"/>
          <c:showPercent val="0"/>
          <c:showBubbleSize val="0"/>
        </c:dLbls>
        <c:marker val="1"/>
        <c:smooth val="0"/>
        <c:axId val="469051648"/>
        <c:axId val="469079552"/>
      </c:lineChart>
      <c:catAx>
        <c:axId val="469051648"/>
        <c:scaling>
          <c:orientation val="minMax"/>
        </c:scaling>
        <c:delete val="0"/>
        <c:axPos val="b"/>
        <c:numFmt formatCode="General" sourceLinked="1"/>
        <c:majorTickMark val="in"/>
        <c:minorTickMark val="none"/>
        <c:tickLblPos val="nextTo"/>
        <c:crossAx val="469079552"/>
        <c:crosses val="autoZero"/>
        <c:auto val="1"/>
        <c:lblAlgn val="ctr"/>
        <c:lblOffset val="100"/>
        <c:noMultiLvlLbl val="0"/>
      </c:catAx>
      <c:valAx>
        <c:axId val="469079552"/>
        <c:scaling>
          <c:orientation val="minMax"/>
          <c:min val="13.5"/>
        </c:scaling>
        <c:delete val="1"/>
        <c:axPos val="l"/>
        <c:numFmt formatCode="#,##0.00_ " sourceLinked="1"/>
        <c:majorTickMark val="out"/>
        <c:minorTickMark val="none"/>
        <c:tickLblPos val="nextTo"/>
        <c:crossAx val="469051648"/>
        <c:crosses val="autoZero"/>
        <c:crossBetween val="between"/>
      </c:valAx>
    </c:plotArea>
    <c:plotVisOnly val="1"/>
    <c:dispBlanksAs val="gap"/>
    <c:showDLblsOverMax val="0"/>
  </c:chart>
  <c:spPr>
    <a:ln>
      <a:noFill/>
    </a:ln>
  </c:spPr>
  <c:txPr>
    <a:bodyPr/>
    <a:lstStyle/>
    <a:p>
      <a:pPr>
        <a:defRPr sz="1400"/>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703513281919454E-2"/>
          <c:y val="4.9862884786460518E-2"/>
          <c:w val="0.92459297343616109"/>
          <c:h val="0.91783380018674132"/>
        </c:manualLayout>
      </c:layout>
      <c:barChart>
        <c:barDir val="col"/>
        <c:grouping val="stacked"/>
        <c:varyColors val="0"/>
        <c:ser>
          <c:idx val="0"/>
          <c:order val="0"/>
          <c:spPr>
            <a:solidFill>
              <a:srgbClr val="A50021"/>
            </a:solidFill>
            <a:ln w="12700">
              <a:solidFill>
                <a:schemeClr val="bg1"/>
              </a:solidFill>
            </a:ln>
          </c:spPr>
          <c:invertIfNegative val="0"/>
          <c:dLbls>
            <c:spPr>
              <a:noFill/>
              <a:ln>
                <a:noFill/>
              </a:ln>
              <a:effectLst/>
            </c:spPr>
            <c:txPr>
              <a:bodyPr/>
              <a:lstStyle/>
              <a:p>
                <a:pPr>
                  <a:defRPr b="1">
                    <a:solidFill>
                      <a:schemeClr val="bg1"/>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'Asset + NW'!$E$1:$F$1</c:f>
              <c:strCache>
                <c:ptCount val="2"/>
                <c:pt idx="0">
                  <c:v>3/31'22</c:v>
                </c:pt>
                <c:pt idx="1">
                  <c:v>3/31'23</c:v>
                </c:pt>
              </c:strCache>
            </c:strRef>
          </c:cat>
          <c:val>
            <c:numRef>
              <c:f>'Asset + NW'!$E$8:$F$8</c:f>
              <c:numCache>
                <c:formatCode>0</c:formatCode>
                <c:ptCount val="2"/>
                <c:pt idx="0">
                  <c:v>35.596057999999999</c:v>
                </c:pt>
                <c:pt idx="1">
                  <c:v>40.997763999999997</c:v>
                </c:pt>
              </c:numCache>
            </c:numRef>
          </c:val>
          <c:extLst>
            <c:ext xmlns:c16="http://schemas.microsoft.com/office/drawing/2014/chart" uri="{C3380CC4-5D6E-409C-BE32-E72D297353CC}">
              <c16:uniqueId val="{00000000-C80F-44BA-8250-7FBD9B2FEBF4}"/>
            </c:ext>
          </c:extLst>
        </c:ser>
        <c:ser>
          <c:idx val="1"/>
          <c:order val="1"/>
          <c:spPr>
            <a:solidFill>
              <a:schemeClr val="bg1">
                <a:lumMod val="50000"/>
              </a:schemeClr>
            </a:solidFill>
            <a:ln>
              <a:solidFill>
                <a:schemeClr val="bg1"/>
              </a:solidFill>
            </a:ln>
          </c:spPr>
          <c:invertIfNegative val="0"/>
          <c:dLbls>
            <c:spPr>
              <a:noFill/>
              <a:ln>
                <a:noFill/>
              </a:ln>
              <a:effectLst/>
            </c:spPr>
            <c:txPr>
              <a:bodyPr/>
              <a:lstStyle/>
              <a:p>
                <a:pPr>
                  <a:defRPr b="1">
                    <a:solidFill>
                      <a:schemeClr val="bg1"/>
                    </a:solidFil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'Asset + NW'!$E$1:$F$1</c:f>
              <c:strCache>
                <c:ptCount val="2"/>
                <c:pt idx="0">
                  <c:v>3/31'22</c:v>
                </c:pt>
                <c:pt idx="1">
                  <c:v>3/31'23</c:v>
                </c:pt>
              </c:strCache>
            </c:strRef>
          </c:cat>
          <c:val>
            <c:numRef>
              <c:f>'Asset + NW'!$E$9:$F$9</c:f>
              <c:numCache>
                <c:formatCode>0</c:formatCode>
                <c:ptCount val="2"/>
                <c:pt idx="0">
                  <c:v>14.747764999999999</c:v>
                </c:pt>
                <c:pt idx="1">
                  <c:v>16.523596999999999</c:v>
                </c:pt>
              </c:numCache>
            </c:numRef>
          </c:val>
          <c:extLst>
            <c:ext xmlns:c16="http://schemas.microsoft.com/office/drawing/2014/chart" uri="{C3380CC4-5D6E-409C-BE32-E72D297353CC}">
              <c16:uniqueId val="{00000001-C80F-44BA-8250-7FBD9B2FEBF4}"/>
            </c:ext>
          </c:extLst>
        </c:ser>
        <c:ser>
          <c:idx val="2"/>
          <c:order val="2"/>
          <c:spPr>
            <a:solidFill>
              <a:srgbClr val="002060"/>
            </a:solidFill>
            <a:ln>
              <a:solidFill>
                <a:schemeClr val="bg1"/>
              </a:solidFill>
            </a:ln>
          </c:spPr>
          <c:invertIfNegative val="0"/>
          <c:cat>
            <c:strRef>
              <c:f>'Asset + NW'!$E$1:$F$1</c:f>
              <c:strCache>
                <c:ptCount val="2"/>
                <c:pt idx="0">
                  <c:v>3/31'22</c:v>
                </c:pt>
                <c:pt idx="1">
                  <c:v>3/31'23</c:v>
                </c:pt>
              </c:strCache>
            </c:strRef>
          </c:cat>
          <c:val>
            <c:numRef>
              <c:f>'Asset + NW'!$E$10:$F$10</c:f>
              <c:numCache>
                <c:formatCode>0</c:formatCode>
                <c:ptCount val="2"/>
                <c:pt idx="0">
                  <c:v>-0.62024900000000005</c:v>
                </c:pt>
                <c:pt idx="1">
                  <c:v>-1.2486619999999999</c:v>
                </c:pt>
              </c:numCache>
            </c:numRef>
          </c:val>
          <c:extLst>
            <c:ext xmlns:c16="http://schemas.microsoft.com/office/drawing/2014/chart" uri="{C3380CC4-5D6E-409C-BE32-E72D297353CC}">
              <c16:uniqueId val="{00000002-C80F-44BA-8250-7FBD9B2FEBF4}"/>
            </c:ext>
          </c:extLst>
        </c:ser>
        <c:dLbls>
          <c:showLegendKey val="0"/>
          <c:showVal val="0"/>
          <c:showCatName val="0"/>
          <c:showSerName val="0"/>
          <c:showPercent val="0"/>
          <c:showBubbleSize val="0"/>
        </c:dLbls>
        <c:gapWidth val="100"/>
        <c:overlap val="100"/>
        <c:axId val="183734272"/>
        <c:axId val="183735808"/>
      </c:barChart>
      <c:catAx>
        <c:axId val="183734272"/>
        <c:scaling>
          <c:orientation val="minMax"/>
        </c:scaling>
        <c:delete val="0"/>
        <c:axPos val="b"/>
        <c:numFmt formatCode="General" sourceLinked="0"/>
        <c:majorTickMark val="none"/>
        <c:minorTickMark val="none"/>
        <c:tickLblPos val="nextTo"/>
        <c:crossAx val="183735808"/>
        <c:crosses val="autoZero"/>
        <c:auto val="1"/>
        <c:lblAlgn val="ctr"/>
        <c:lblOffset val="100"/>
        <c:noMultiLvlLbl val="0"/>
      </c:catAx>
      <c:valAx>
        <c:axId val="183735808"/>
        <c:scaling>
          <c:orientation val="minMax"/>
        </c:scaling>
        <c:delete val="1"/>
        <c:axPos val="l"/>
        <c:numFmt formatCode="0" sourceLinked="1"/>
        <c:majorTickMark val="out"/>
        <c:minorTickMark val="none"/>
        <c:tickLblPos val="nextTo"/>
        <c:crossAx val="183734272"/>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54341348804242E-3"/>
          <c:y val="8.3537838213108388E-3"/>
          <c:w val="0.94142306166713086"/>
          <c:h val="0.83309419655876349"/>
        </c:manualLayout>
      </c:layout>
      <c:barChart>
        <c:barDir val="col"/>
        <c:grouping val="stacked"/>
        <c:varyColors val="0"/>
        <c:ser>
          <c:idx val="0"/>
          <c:order val="0"/>
          <c:spPr>
            <a:solidFill>
              <a:srgbClr val="A50021"/>
            </a:solidFill>
            <a:ln w="12700">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Loan!$J$1:$K$1</c:f>
              <c:strCache>
                <c:ptCount val="2"/>
                <c:pt idx="0">
                  <c:v>3/31'22</c:v>
                </c:pt>
                <c:pt idx="1">
                  <c:v>3/31'23</c:v>
                </c:pt>
              </c:strCache>
            </c:strRef>
          </c:cat>
          <c:val>
            <c:numRef>
              <c:f>Loan!$J$2:$K$2</c:f>
              <c:numCache>
                <c:formatCode>0</c:formatCode>
                <c:ptCount val="2"/>
                <c:pt idx="0">
                  <c:v>91.252450999999979</c:v>
                </c:pt>
                <c:pt idx="1">
                  <c:v>104.04115899999998</c:v>
                </c:pt>
              </c:numCache>
            </c:numRef>
          </c:val>
          <c:extLst xmlns:c15="http://schemas.microsoft.com/office/drawing/2012/chart">
            <c:ext xmlns:c16="http://schemas.microsoft.com/office/drawing/2014/chart" uri="{C3380CC4-5D6E-409C-BE32-E72D297353CC}">
              <c16:uniqueId val="{00000000-3B6B-4D8D-80D7-5EC4E2A76BD4}"/>
            </c:ext>
          </c:extLst>
        </c:ser>
        <c:ser>
          <c:idx val="1"/>
          <c:order val="1"/>
          <c:spPr>
            <a:solidFill>
              <a:srgbClr val="D4C4B5"/>
            </a:solidFill>
            <a:ln w="12700">
              <a:solidFill>
                <a:schemeClr val="bg1"/>
              </a:solidFill>
            </a:ln>
          </c:spPr>
          <c:invertIfNegative val="0"/>
          <c:dLbls>
            <c:spPr>
              <a:noFill/>
              <a:ln>
                <a:noFill/>
              </a:ln>
              <a:effectLst/>
            </c:spPr>
            <c:txPr>
              <a:bodyPr wrap="square" lIns="38100" tIns="19050" rIns="38100" bIns="19050" anchor="ctr">
                <a:spAutoFit/>
              </a:bodyPr>
              <a:lstStyle/>
              <a:p>
                <a:pPr>
                  <a:defRPr b="0">
                    <a:solidFill>
                      <a:schemeClr val="tx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Loan!$J$1:$K$1</c:f>
              <c:strCache>
                <c:ptCount val="2"/>
                <c:pt idx="0">
                  <c:v>3/31'22</c:v>
                </c:pt>
                <c:pt idx="1">
                  <c:v>3/31'23</c:v>
                </c:pt>
              </c:strCache>
            </c:strRef>
          </c:cat>
          <c:val>
            <c:numRef>
              <c:f>Loan!$J$3:$K$3</c:f>
              <c:numCache>
                <c:formatCode>0</c:formatCode>
                <c:ptCount val="2"/>
                <c:pt idx="0">
                  <c:v>52.463231</c:v>
                </c:pt>
                <c:pt idx="1">
                  <c:v>64.497247000000002</c:v>
                </c:pt>
              </c:numCache>
            </c:numRef>
          </c:val>
          <c:extLst>
            <c:ext xmlns:c16="http://schemas.microsoft.com/office/drawing/2014/chart" uri="{C3380CC4-5D6E-409C-BE32-E72D297353CC}">
              <c16:uniqueId val="{00000001-3B6B-4D8D-80D7-5EC4E2A76BD4}"/>
            </c:ext>
          </c:extLst>
        </c:ser>
        <c:ser>
          <c:idx val="2"/>
          <c:order val="2"/>
          <c:spPr>
            <a:solidFill>
              <a:srgbClr val="D9D9D9"/>
            </a:solidFill>
            <a:ln w="12700">
              <a:solidFill>
                <a:schemeClr val="bg1"/>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Loan!$J$1:$K$1</c:f>
              <c:strCache>
                <c:ptCount val="2"/>
                <c:pt idx="0">
                  <c:v>3/31'22</c:v>
                </c:pt>
                <c:pt idx="1">
                  <c:v>3/31'23</c:v>
                </c:pt>
              </c:strCache>
            </c:strRef>
          </c:cat>
          <c:val>
            <c:numRef>
              <c:f>Loan!$J$4:$K$4</c:f>
              <c:numCache>
                <c:formatCode>0</c:formatCode>
                <c:ptCount val="2"/>
                <c:pt idx="0">
                  <c:v>55.862000000000002</c:v>
                </c:pt>
                <c:pt idx="1">
                  <c:v>57.963000000000001</c:v>
                </c:pt>
              </c:numCache>
            </c:numRef>
          </c:val>
          <c:extLst>
            <c:ext xmlns:c16="http://schemas.microsoft.com/office/drawing/2014/chart" uri="{C3380CC4-5D6E-409C-BE32-E72D297353CC}">
              <c16:uniqueId val="{00000002-3B6B-4D8D-80D7-5EC4E2A76BD4}"/>
            </c:ext>
          </c:extLst>
        </c:ser>
        <c:ser>
          <c:idx val="3"/>
          <c:order val="3"/>
          <c:spPr>
            <a:solidFill>
              <a:srgbClr val="919CAD"/>
            </a:solidFill>
            <a:ln w="12700">
              <a:solidFill>
                <a:schemeClr val="bg1"/>
              </a:solidFill>
            </a:ln>
          </c:spPr>
          <c:invertIfNegative val="0"/>
          <c:dLbls>
            <c:spPr>
              <a:noFill/>
              <a:ln>
                <a:noFill/>
              </a:ln>
              <a:effectLst/>
            </c:spPr>
            <c:txPr>
              <a:bodyPr/>
              <a:lstStyle/>
              <a:p>
                <a:pPr>
                  <a:defRPr b="0">
                    <a:solidFill>
                      <a:schemeClr val="tx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Loan!$J$1:$K$1</c:f>
              <c:strCache>
                <c:ptCount val="2"/>
                <c:pt idx="0">
                  <c:v>3/31'22</c:v>
                </c:pt>
                <c:pt idx="1">
                  <c:v>3/31'23</c:v>
                </c:pt>
              </c:strCache>
            </c:strRef>
          </c:cat>
          <c:val>
            <c:numRef>
              <c:f>Loan!$J$5:$K$5</c:f>
              <c:numCache>
                <c:formatCode>0</c:formatCode>
                <c:ptCount val="2"/>
                <c:pt idx="0">
                  <c:v>143.464</c:v>
                </c:pt>
                <c:pt idx="1">
                  <c:v>145.79300000000001</c:v>
                </c:pt>
              </c:numCache>
            </c:numRef>
          </c:val>
          <c:extLst>
            <c:ext xmlns:c16="http://schemas.microsoft.com/office/drawing/2014/chart" uri="{C3380CC4-5D6E-409C-BE32-E72D297353CC}">
              <c16:uniqueId val="{00000003-3B6B-4D8D-80D7-5EC4E2A76BD4}"/>
            </c:ext>
          </c:extLst>
        </c:ser>
        <c:ser>
          <c:idx val="4"/>
          <c:order val="4"/>
          <c:spPr>
            <a:solidFill>
              <a:srgbClr val="00206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Loan!$J$1:$K$1</c:f>
              <c:strCache>
                <c:ptCount val="2"/>
                <c:pt idx="0">
                  <c:v>3/31'22</c:v>
                </c:pt>
                <c:pt idx="1">
                  <c:v>3/31'23</c:v>
                </c:pt>
              </c:strCache>
            </c:strRef>
          </c:cat>
          <c:val>
            <c:numRef>
              <c:f>Loan!$J$6:$K$6</c:f>
              <c:numCache>
                <c:formatCode>0</c:formatCode>
                <c:ptCount val="2"/>
                <c:pt idx="0">
                  <c:v>93.320232999999973</c:v>
                </c:pt>
                <c:pt idx="1">
                  <c:v>96.855822000000003</c:v>
                </c:pt>
              </c:numCache>
            </c:numRef>
          </c:val>
          <c:extLst>
            <c:ext xmlns:c16="http://schemas.microsoft.com/office/drawing/2014/chart" uri="{C3380CC4-5D6E-409C-BE32-E72D297353CC}">
              <c16:uniqueId val="{00000004-3B6B-4D8D-80D7-5EC4E2A76BD4}"/>
            </c:ext>
          </c:extLst>
        </c:ser>
        <c:dLbls>
          <c:dLblPos val="ctr"/>
          <c:showLegendKey val="0"/>
          <c:showVal val="1"/>
          <c:showCatName val="0"/>
          <c:showSerName val="0"/>
          <c:showPercent val="0"/>
          <c:showBubbleSize val="0"/>
        </c:dLbls>
        <c:gapWidth val="100"/>
        <c:overlap val="100"/>
        <c:axId val="184117504"/>
        <c:axId val="184133888"/>
        <c:extLst/>
      </c:barChart>
      <c:catAx>
        <c:axId val="184117504"/>
        <c:scaling>
          <c:orientation val="minMax"/>
        </c:scaling>
        <c:delete val="0"/>
        <c:axPos val="b"/>
        <c:numFmt formatCode="General" sourceLinked="0"/>
        <c:majorTickMark val="none"/>
        <c:minorTickMark val="none"/>
        <c:tickLblPos val="nextTo"/>
        <c:crossAx val="184133888"/>
        <c:crosses val="autoZero"/>
        <c:auto val="1"/>
        <c:lblAlgn val="ctr"/>
        <c:lblOffset val="100"/>
        <c:noMultiLvlLbl val="0"/>
      </c:catAx>
      <c:valAx>
        <c:axId val="184133888"/>
        <c:scaling>
          <c:orientation val="minMax"/>
        </c:scaling>
        <c:delete val="1"/>
        <c:axPos val="l"/>
        <c:numFmt formatCode="0" sourceLinked="1"/>
        <c:majorTickMark val="out"/>
        <c:minorTickMark val="none"/>
        <c:tickLblPos val="nextTo"/>
        <c:crossAx val="184117504"/>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543859649122807E-3"/>
          <c:y val="4.391160782321565E-3"/>
          <c:w val="0.94142306166713086"/>
          <c:h val="0.83309419655876349"/>
        </c:manualLayout>
      </c:layout>
      <c:barChart>
        <c:barDir val="col"/>
        <c:grouping val="stacked"/>
        <c:varyColors val="0"/>
        <c:ser>
          <c:idx val="0"/>
          <c:order val="0"/>
          <c:spPr>
            <a:solidFill>
              <a:srgbClr val="A50021"/>
            </a:solidFill>
            <a:ln w="12700">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Loan!$H$1:$I$1</c:f>
              <c:strCache>
                <c:ptCount val="2"/>
                <c:pt idx="0">
                  <c:v>YE'21</c:v>
                </c:pt>
                <c:pt idx="1">
                  <c:v>YE'22</c:v>
                </c:pt>
              </c:strCache>
            </c:strRef>
          </c:cat>
          <c:val>
            <c:numRef>
              <c:f>Loan!$H$2:$I$2</c:f>
              <c:numCache>
                <c:formatCode>0</c:formatCode>
                <c:ptCount val="2"/>
                <c:pt idx="0">
                  <c:v>81.227118000000004</c:v>
                </c:pt>
                <c:pt idx="1">
                  <c:v>88.412055000000024</c:v>
                </c:pt>
              </c:numCache>
            </c:numRef>
          </c:val>
          <c:extLst xmlns:c15="http://schemas.microsoft.com/office/drawing/2012/chart">
            <c:ext xmlns:c16="http://schemas.microsoft.com/office/drawing/2014/chart" uri="{C3380CC4-5D6E-409C-BE32-E72D297353CC}">
              <c16:uniqueId val="{00000000-989E-4F4B-BBD5-6A4D076F5D0E}"/>
            </c:ext>
          </c:extLst>
        </c:ser>
        <c:ser>
          <c:idx val="1"/>
          <c:order val="1"/>
          <c:spPr>
            <a:solidFill>
              <a:srgbClr val="D4C4B5"/>
            </a:solidFill>
            <a:ln w="12700">
              <a:solidFill>
                <a:schemeClr val="bg1"/>
              </a:solidFill>
            </a:ln>
          </c:spPr>
          <c:invertIfNegative val="0"/>
          <c:dLbls>
            <c:spPr>
              <a:noFill/>
              <a:ln>
                <a:noFill/>
              </a:ln>
              <a:effectLst/>
            </c:spPr>
            <c:txPr>
              <a:bodyPr wrap="square" lIns="38100" tIns="19050" rIns="38100" bIns="19050" anchor="ctr">
                <a:spAutoFit/>
              </a:bodyPr>
              <a:lstStyle/>
              <a:p>
                <a:pPr>
                  <a:defRPr b="0">
                    <a:solidFill>
                      <a:schemeClr val="tx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Loan!$H$1:$I$1</c:f>
              <c:strCache>
                <c:ptCount val="2"/>
                <c:pt idx="0">
                  <c:v>YE'21</c:v>
                </c:pt>
                <c:pt idx="1">
                  <c:v>YE'22</c:v>
                </c:pt>
              </c:strCache>
            </c:strRef>
          </c:cat>
          <c:val>
            <c:numRef>
              <c:f>Loan!$H$3:$I$3</c:f>
              <c:numCache>
                <c:formatCode>0</c:formatCode>
                <c:ptCount val="2"/>
                <c:pt idx="0">
                  <c:v>44.622999999999998</c:v>
                </c:pt>
                <c:pt idx="1">
                  <c:v>60.103999999999999</c:v>
                </c:pt>
              </c:numCache>
            </c:numRef>
          </c:val>
          <c:extLst>
            <c:ext xmlns:c16="http://schemas.microsoft.com/office/drawing/2014/chart" uri="{C3380CC4-5D6E-409C-BE32-E72D297353CC}">
              <c16:uniqueId val="{00000001-989E-4F4B-BBD5-6A4D076F5D0E}"/>
            </c:ext>
          </c:extLst>
        </c:ser>
        <c:ser>
          <c:idx val="2"/>
          <c:order val="2"/>
          <c:spPr>
            <a:solidFill>
              <a:srgbClr val="D9D9D9"/>
            </a:solidFill>
            <a:ln w="12700">
              <a:solidFill>
                <a:schemeClr val="bg1"/>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Loan!$H$1:$I$1</c:f>
              <c:strCache>
                <c:ptCount val="2"/>
                <c:pt idx="0">
                  <c:v>YE'21</c:v>
                </c:pt>
                <c:pt idx="1">
                  <c:v>YE'22</c:v>
                </c:pt>
              </c:strCache>
            </c:strRef>
          </c:cat>
          <c:val>
            <c:numRef>
              <c:f>Loan!$H$4:$I$4</c:f>
              <c:numCache>
                <c:formatCode>0</c:formatCode>
                <c:ptCount val="2"/>
                <c:pt idx="0">
                  <c:v>50.222999999999999</c:v>
                </c:pt>
                <c:pt idx="1">
                  <c:v>54.247999999999998</c:v>
                </c:pt>
              </c:numCache>
            </c:numRef>
          </c:val>
          <c:extLst>
            <c:ext xmlns:c16="http://schemas.microsoft.com/office/drawing/2014/chart" uri="{C3380CC4-5D6E-409C-BE32-E72D297353CC}">
              <c16:uniqueId val="{00000002-989E-4F4B-BBD5-6A4D076F5D0E}"/>
            </c:ext>
          </c:extLst>
        </c:ser>
        <c:ser>
          <c:idx val="3"/>
          <c:order val="3"/>
          <c:spPr>
            <a:solidFill>
              <a:srgbClr val="919CAD"/>
            </a:solidFill>
            <a:ln w="12700">
              <a:solidFill>
                <a:schemeClr val="bg1"/>
              </a:solidFill>
            </a:ln>
          </c:spPr>
          <c:invertIfNegative val="0"/>
          <c:dLbls>
            <c:spPr>
              <a:noFill/>
              <a:ln>
                <a:noFill/>
              </a:ln>
              <a:effectLst/>
            </c:spPr>
            <c:txPr>
              <a:bodyPr/>
              <a:lstStyle/>
              <a:p>
                <a:pPr>
                  <a:defRPr b="0">
                    <a:solidFill>
                      <a:schemeClr val="tx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Loan!$H$1:$I$1</c:f>
              <c:strCache>
                <c:ptCount val="2"/>
                <c:pt idx="0">
                  <c:v>YE'21</c:v>
                </c:pt>
                <c:pt idx="1">
                  <c:v>YE'22</c:v>
                </c:pt>
              </c:strCache>
            </c:strRef>
          </c:cat>
          <c:val>
            <c:numRef>
              <c:f>Loan!$H$5:$I$5</c:f>
              <c:numCache>
                <c:formatCode>0</c:formatCode>
                <c:ptCount val="2"/>
                <c:pt idx="0">
                  <c:v>143.648</c:v>
                </c:pt>
                <c:pt idx="1">
                  <c:v>145.79300000000001</c:v>
                </c:pt>
              </c:numCache>
            </c:numRef>
          </c:val>
          <c:extLst>
            <c:ext xmlns:c16="http://schemas.microsoft.com/office/drawing/2014/chart" uri="{C3380CC4-5D6E-409C-BE32-E72D297353CC}">
              <c16:uniqueId val="{00000003-989E-4F4B-BBD5-6A4D076F5D0E}"/>
            </c:ext>
          </c:extLst>
        </c:ser>
        <c:ser>
          <c:idx val="4"/>
          <c:order val="4"/>
          <c:spPr>
            <a:solidFill>
              <a:srgbClr val="00206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Loan!$H$1:$I$1</c:f>
              <c:strCache>
                <c:ptCount val="2"/>
                <c:pt idx="0">
                  <c:v>YE'21</c:v>
                </c:pt>
                <c:pt idx="1">
                  <c:v>YE'22</c:v>
                </c:pt>
              </c:strCache>
            </c:strRef>
          </c:cat>
          <c:val>
            <c:numRef>
              <c:f>Loan!$H$6:$I$6</c:f>
              <c:numCache>
                <c:formatCode>0</c:formatCode>
                <c:ptCount val="2"/>
                <c:pt idx="0">
                  <c:v>93.150581999999957</c:v>
                </c:pt>
                <c:pt idx="1">
                  <c:v>95.525269000000023</c:v>
                </c:pt>
              </c:numCache>
            </c:numRef>
          </c:val>
          <c:extLst>
            <c:ext xmlns:c16="http://schemas.microsoft.com/office/drawing/2014/chart" uri="{C3380CC4-5D6E-409C-BE32-E72D297353CC}">
              <c16:uniqueId val="{00000004-989E-4F4B-BBD5-6A4D076F5D0E}"/>
            </c:ext>
          </c:extLst>
        </c:ser>
        <c:dLbls>
          <c:dLblPos val="ctr"/>
          <c:showLegendKey val="0"/>
          <c:showVal val="1"/>
          <c:showCatName val="0"/>
          <c:showSerName val="0"/>
          <c:showPercent val="0"/>
          <c:showBubbleSize val="0"/>
        </c:dLbls>
        <c:gapWidth val="100"/>
        <c:overlap val="100"/>
        <c:axId val="184117504"/>
        <c:axId val="184133888"/>
        <c:extLst/>
      </c:barChart>
      <c:catAx>
        <c:axId val="184117504"/>
        <c:scaling>
          <c:orientation val="minMax"/>
        </c:scaling>
        <c:delete val="0"/>
        <c:axPos val="b"/>
        <c:numFmt formatCode="General" sourceLinked="0"/>
        <c:majorTickMark val="none"/>
        <c:minorTickMark val="none"/>
        <c:tickLblPos val="nextTo"/>
        <c:crossAx val="184133888"/>
        <c:crosses val="autoZero"/>
        <c:auto val="1"/>
        <c:lblAlgn val="ctr"/>
        <c:lblOffset val="100"/>
        <c:noMultiLvlLbl val="0"/>
      </c:catAx>
      <c:valAx>
        <c:axId val="184133888"/>
        <c:scaling>
          <c:orientation val="minMax"/>
        </c:scaling>
        <c:delete val="1"/>
        <c:axPos val="l"/>
        <c:numFmt formatCode="0" sourceLinked="1"/>
        <c:majorTickMark val="out"/>
        <c:minorTickMark val="none"/>
        <c:tickLblPos val="nextTo"/>
        <c:crossAx val="184117504"/>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777777777777776E-2"/>
          <c:y val="0"/>
          <c:w val="0.93888888888888888"/>
          <c:h val="0.83309417536521158"/>
        </c:manualLayout>
      </c:layout>
      <c:barChart>
        <c:barDir val="col"/>
        <c:grouping val="stacked"/>
        <c:varyColors val="0"/>
        <c:ser>
          <c:idx val="0"/>
          <c:order val="0"/>
          <c:spPr>
            <a:solidFill>
              <a:srgbClr val="A50021"/>
            </a:solidFill>
            <a:ln w="12700">
              <a:solidFill>
                <a:schemeClr val="bg1"/>
              </a:solidFill>
            </a:ln>
          </c:spPr>
          <c:invertIfNegative val="0"/>
          <c:dLbls>
            <c:dLbl>
              <c:idx val="0"/>
              <c:layout/>
              <c:tx>
                <c:rich>
                  <a:bodyPr/>
                  <a:lstStyle/>
                  <a:p>
                    <a:r>
                      <a:rPr lang="en-US" altLang="zh-TW" dirty="0" smtClean="0"/>
                      <a:t>42%</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D5A-4676-BA9D-5B2B46048AFA}"/>
                </c:ext>
              </c:extLst>
            </c:dLbl>
            <c:dLbl>
              <c:idx val="1"/>
              <c:layout/>
              <c:tx>
                <c:rich>
                  <a:bodyPr/>
                  <a:lstStyle/>
                  <a:p>
                    <a:r>
                      <a:rPr lang="en-US" altLang="zh-TW" smtClean="0"/>
                      <a:t>42%</a:t>
                    </a:r>
                    <a:endParaRPr lang="en-US" altLang="zh-TW"/>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D5A-4676-BA9D-5B2B46048AFA}"/>
                </c:ext>
              </c:extLst>
            </c:dLbl>
            <c:spPr>
              <a:noFill/>
              <a:ln>
                <a:noFill/>
              </a:ln>
              <a:effectLst/>
            </c:spPr>
            <c:txPr>
              <a:bodyPr/>
              <a:lstStyle/>
              <a:p>
                <a:pPr>
                  <a:defRPr b="1">
                    <a:solidFill>
                      <a:schemeClr val="bg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Deposit!$B$1:$C$1</c:f>
              <c:strCache>
                <c:ptCount val="2"/>
                <c:pt idx="0">
                  <c:v>YE'21</c:v>
                </c:pt>
                <c:pt idx="1">
                  <c:v>YE'22</c:v>
                </c:pt>
              </c:strCache>
            </c:strRef>
          </c:cat>
          <c:val>
            <c:numRef>
              <c:f>Deposit!$B$2:$C$2</c:f>
              <c:numCache>
                <c:formatCode>_-* #,##0_-;\-* #,##0_-;_-* "-"??_-;_-@_-</c:formatCode>
                <c:ptCount val="2"/>
                <c:pt idx="0">
                  <c:v>260.38718590999997</c:v>
                </c:pt>
                <c:pt idx="1">
                  <c:v>253.765844926</c:v>
                </c:pt>
              </c:numCache>
            </c:numRef>
          </c:val>
          <c:extLst>
            <c:ext xmlns:c16="http://schemas.microsoft.com/office/drawing/2014/chart" uri="{C3380CC4-5D6E-409C-BE32-E72D297353CC}">
              <c16:uniqueId val="{00000000-3D5A-4676-BA9D-5B2B46048AFA}"/>
            </c:ext>
          </c:extLst>
        </c:ser>
        <c:ser>
          <c:idx val="1"/>
          <c:order val="1"/>
          <c:spPr>
            <a:solidFill>
              <a:srgbClr val="D9D9D9"/>
            </a:solidFill>
            <a:ln w="12700">
              <a:solidFill>
                <a:schemeClr val="bg1"/>
              </a:solidFill>
            </a:ln>
          </c:spPr>
          <c:invertIfNegative val="0"/>
          <c:dLbls>
            <c:dLbl>
              <c:idx val="0"/>
              <c:layout/>
              <c:tx>
                <c:rich>
                  <a:bodyPr/>
                  <a:lstStyle/>
                  <a:p>
                    <a:r>
                      <a:rPr lang="en-US" altLang="zh-TW" smtClean="0"/>
                      <a:t>34%</a:t>
                    </a:r>
                    <a:endParaRPr lang="en-US" altLang="zh-TW"/>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D5A-4676-BA9D-5B2B46048AFA}"/>
                </c:ext>
              </c:extLst>
            </c:dLbl>
            <c:dLbl>
              <c:idx val="1"/>
              <c:layout/>
              <c:tx>
                <c:rich>
                  <a:bodyPr/>
                  <a:lstStyle/>
                  <a:p>
                    <a:r>
                      <a:rPr lang="en-US" altLang="zh-TW" smtClean="0"/>
                      <a:t>36%</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D5A-4676-BA9D-5B2B46048AF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Deposit!$B$1:$C$1</c:f>
              <c:strCache>
                <c:ptCount val="2"/>
                <c:pt idx="0">
                  <c:v>YE'21</c:v>
                </c:pt>
                <c:pt idx="1">
                  <c:v>YE'22</c:v>
                </c:pt>
              </c:strCache>
            </c:strRef>
          </c:cat>
          <c:val>
            <c:numRef>
              <c:f>Deposit!$B$3:$C$3</c:f>
              <c:numCache>
                <c:formatCode>_-* #,##0_-;\-* #,##0_-;_-* "-"??_-;_-@_-</c:formatCode>
                <c:ptCount val="2"/>
                <c:pt idx="0">
                  <c:v>205.937592301</c:v>
                </c:pt>
                <c:pt idx="1">
                  <c:v>220.66580031199999</c:v>
                </c:pt>
              </c:numCache>
            </c:numRef>
          </c:val>
          <c:extLst>
            <c:ext xmlns:c16="http://schemas.microsoft.com/office/drawing/2014/chart" uri="{C3380CC4-5D6E-409C-BE32-E72D297353CC}">
              <c16:uniqueId val="{00000001-3D5A-4676-BA9D-5B2B46048AFA}"/>
            </c:ext>
          </c:extLst>
        </c:ser>
        <c:ser>
          <c:idx val="2"/>
          <c:order val="2"/>
          <c:spPr>
            <a:solidFill>
              <a:srgbClr val="919CAD"/>
            </a:solidFill>
            <a:ln w="12700">
              <a:solidFill>
                <a:schemeClr val="bg1"/>
              </a:solidFill>
            </a:ln>
          </c:spPr>
          <c:invertIfNegative val="0"/>
          <c:dLbls>
            <c:dLbl>
              <c:idx val="0"/>
              <c:layout/>
              <c:tx>
                <c:rich>
                  <a:bodyPr/>
                  <a:lstStyle/>
                  <a:p>
                    <a:r>
                      <a:rPr lang="en-US" altLang="zh-TW" smtClean="0"/>
                      <a:t>11%</a:t>
                    </a:r>
                    <a:endParaRPr lang="en-US" altLang="zh-TW"/>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D5A-4676-BA9D-5B2B46048AFA}"/>
                </c:ext>
              </c:extLst>
            </c:dLbl>
            <c:dLbl>
              <c:idx val="1"/>
              <c:layout/>
              <c:tx>
                <c:rich>
                  <a:bodyPr/>
                  <a:lstStyle/>
                  <a:p>
                    <a:r>
                      <a:rPr lang="en-US" altLang="zh-TW" smtClean="0"/>
                      <a:t>9%</a:t>
                    </a:r>
                    <a:endParaRPr lang="en-US" altLang="zh-TW"/>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3D5A-4676-BA9D-5B2B46048AF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Deposit!$B$1:$C$1</c:f>
              <c:strCache>
                <c:ptCount val="2"/>
                <c:pt idx="0">
                  <c:v>YE'21</c:v>
                </c:pt>
                <c:pt idx="1">
                  <c:v>YE'22</c:v>
                </c:pt>
              </c:strCache>
            </c:strRef>
          </c:cat>
          <c:val>
            <c:numRef>
              <c:f>Deposit!$B$4:$C$4</c:f>
              <c:numCache>
                <c:formatCode>_-* #,##0_-;\-* #,##0_-;_-* "-"??_-;_-@_-</c:formatCode>
                <c:ptCount val="2"/>
                <c:pt idx="0">
                  <c:v>67.144586042</c:v>
                </c:pt>
                <c:pt idx="1">
                  <c:v>54.965863824000003</c:v>
                </c:pt>
              </c:numCache>
            </c:numRef>
          </c:val>
          <c:extLst>
            <c:ext xmlns:c16="http://schemas.microsoft.com/office/drawing/2014/chart" uri="{C3380CC4-5D6E-409C-BE32-E72D297353CC}">
              <c16:uniqueId val="{00000002-3D5A-4676-BA9D-5B2B46048AFA}"/>
            </c:ext>
          </c:extLst>
        </c:ser>
        <c:ser>
          <c:idx val="3"/>
          <c:order val="3"/>
          <c:spPr>
            <a:solidFill>
              <a:srgbClr val="002060"/>
            </a:solidFill>
            <a:ln>
              <a:solidFill>
                <a:schemeClr val="bg1"/>
              </a:solidFill>
            </a:ln>
          </c:spPr>
          <c:invertIfNegative val="0"/>
          <c:dLbls>
            <c:dLbl>
              <c:idx val="0"/>
              <c:layout/>
              <c:tx>
                <c:rich>
                  <a:bodyPr/>
                  <a:lstStyle/>
                  <a:p>
                    <a:r>
                      <a:rPr lang="en-US" altLang="zh-TW" smtClean="0"/>
                      <a:t>13%</a:t>
                    </a:r>
                    <a:endParaRPr lang="en-US" altLang="zh-TW"/>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D5A-4676-BA9D-5B2B46048AFA}"/>
                </c:ext>
              </c:extLst>
            </c:dLbl>
            <c:dLbl>
              <c:idx val="1"/>
              <c:layout/>
              <c:tx>
                <c:rich>
                  <a:bodyPr/>
                  <a:lstStyle/>
                  <a:p>
                    <a:r>
                      <a:rPr lang="en-US" altLang="zh-TW" smtClean="0"/>
                      <a:t>13%</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3D5A-4676-BA9D-5B2B46048AFA}"/>
                </c:ext>
              </c:extLst>
            </c:dLbl>
            <c:spPr>
              <a:noFill/>
              <a:ln>
                <a:noFill/>
              </a:ln>
              <a:effectLst/>
            </c:spPr>
            <c:txPr>
              <a:bodyPr/>
              <a:lstStyle/>
              <a:p>
                <a:pPr>
                  <a:defRPr b="1">
                    <a:solidFill>
                      <a:schemeClr val="bg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Deposit!$B$1:$C$1</c:f>
              <c:strCache>
                <c:ptCount val="2"/>
                <c:pt idx="0">
                  <c:v>YE'21</c:v>
                </c:pt>
                <c:pt idx="1">
                  <c:v>YE'22</c:v>
                </c:pt>
              </c:strCache>
            </c:strRef>
          </c:cat>
          <c:val>
            <c:numRef>
              <c:f>Deposit!$B$5:$C$5</c:f>
              <c:numCache>
                <c:formatCode>_-* #,##0_-;\-* #,##0_-;_-* "-"??_-;_-@_-</c:formatCode>
                <c:ptCount val="2"/>
                <c:pt idx="0">
                  <c:v>78.637310746999972</c:v>
                </c:pt>
                <c:pt idx="1">
                  <c:v>78.026371938000096</c:v>
                </c:pt>
              </c:numCache>
            </c:numRef>
          </c:val>
          <c:extLst>
            <c:ext xmlns:c16="http://schemas.microsoft.com/office/drawing/2014/chart" uri="{C3380CC4-5D6E-409C-BE32-E72D297353CC}">
              <c16:uniqueId val="{00000003-3D5A-4676-BA9D-5B2B46048AFA}"/>
            </c:ext>
          </c:extLst>
        </c:ser>
        <c:dLbls>
          <c:dLblPos val="ctr"/>
          <c:showLegendKey val="0"/>
          <c:showVal val="1"/>
          <c:showCatName val="0"/>
          <c:showSerName val="0"/>
          <c:showPercent val="0"/>
          <c:showBubbleSize val="0"/>
        </c:dLbls>
        <c:gapWidth val="100"/>
        <c:overlap val="100"/>
        <c:axId val="184659968"/>
        <c:axId val="184661504"/>
      </c:barChart>
      <c:catAx>
        <c:axId val="184659968"/>
        <c:scaling>
          <c:orientation val="minMax"/>
        </c:scaling>
        <c:delete val="0"/>
        <c:axPos val="b"/>
        <c:numFmt formatCode="General" sourceLinked="0"/>
        <c:majorTickMark val="none"/>
        <c:minorTickMark val="none"/>
        <c:tickLblPos val="nextTo"/>
        <c:crossAx val="184661504"/>
        <c:crosses val="autoZero"/>
        <c:auto val="1"/>
        <c:lblAlgn val="ctr"/>
        <c:lblOffset val="100"/>
        <c:noMultiLvlLbl val="0"/>
      </c:catAx>
      <c:valAx>
        <c:axId val="184661504"/>
        <c:scaling>
          <c:orientation val="minMax"/>
        </c:scaling>
        <c:delete val="1"/>
        <c:axPos val="l"/>
        <c:numFmt formatCode="_-* #,##0_-;\-* #,##0_-;_-* &quot;-&quot;??_-;_-@_-" sourceLinked="1"/>
        <c:majorTickMark val="out"/>
        <c:minorTickMark val="none"/>
        <c:tickLblPos val="nextTo"/>
        <c:crossAx val="184659968"/>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777777777777776E-2"/>
          <c:y val="4.1666666666666664E-2"/>
          <c:w val="0.93888888888888888"/>
          <c:h val="0.83309419655876349"/>
        </c:manualLayout>
      </c:layout>
      <c:barChart>
        <c:barDir val="col"/>
        <c:grouping val="stacked"/>
        <c:varyColors val="0"/>
        <c:ser>
          <c:idx val="0"/>
          <c:order val="0"/>
          <c:spPr>
            <a:solidFill>
              <a:srgbClr val="A50021"/>
            </a:solidFill>
            <a:ln w="12700">
              <a:solidFill>
                <a:schemeClr val="bg1"/>
              </a:solidFill>
            </a:ln>
          </c:spPr>
          <c:invertIfNegative val="0"/>
          <c:dLbls>
            <c:dLbl>
              <c:idx val="0"/>
              <c:layout/>
              <c:tx>
                <c:rich>
                  <a:bodyPr/>
                  <a:lstStyle/>
                  <a:p>
                    <a:r>
                      <a:rPr lang="en-US" altLang="zh-TW" smtClean="0"/>
                      <a:t>42%</a:t>
                    </a:r>
                    <a:endParaRPr lang="en-US" altLang="zh-TW"/>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631-4730-A97E-8F27932B62E5}"/>
                </c:ext>
              </c:extLst>
            </c:dLbl>
            <c:dLbl>
              <c:idx val="1"/>
              <c:layout/>
              <c:tx>
                <c:rich>
                  <a:bodyPr/>
                  <a:lstStyle/>
                  <a:p>
                    <a:r>
                      <a:rPr lang="en-US" altLang="zh-TW" smtClean="0"/>
                      <a:t>43%</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631-4730-A97E-8F27932B62E5}"/>
                </c:ext>
              </c:extLst>
            </c:dLbl>
            <c:spPr>
              <a:noFill/>
              <a:ln>
                <a:noFill/>
              </a:ln>
              <a:effectLst/>
            </c:spPr>
            <c:txPr>
              <a:bodyPr/>
              <a:lstStyle/>
              <a:p>
                <a:pPr>
                  <a:defRPr b="1">
                    <a:solidFill>
                      <a:schemeClr val="bg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Deposit!$D$1:$E$1</c:f>
              <c:strCache>
                <c:ptCount val="2"/>
                <c:pt idx="0">
                  <c:v>3/31'22</c:v>
                </c:pt>
                <c:pt idx="1">
                  <c:v>3/31'23</c:v>
                </c:pt>
              </c:strCache>
            </c:strRef>
          </c:cat>
          <c:val>
            <c:numRef>
              <c:f>Deposit!$D$2:$E$2</c:f>
              <c:numCache>
                <c:formatCode>_-* #,##0_-;\-* #,##0_-;_-* "-"??_-;_-@_-</c:formatCode>
                <c:ptCount val="2"/>
                <c:pt idx="0">
                  <c:v>256.143927072</c:v>
                </c:pt>
                <c:pt idx="1">
                  <c:v>269.515535339</c:v>
                </c:pt>
              </c:numCache>
            </c:numRef>
          </c:val>
          <c:extLst>
            <c:ext xmlns:c16="http://schemas.microsoft.com/office/drawing/2014/chart" uri="{C3380CC4-5D6E-409C-BE32-E72D297353CC}">
              <c16:uniqueId val="{00000000-3631-4730-A97E-8F27932B62E5}"/>
            </c:ext>
          </c:extLst>
        </c:ser>
        <c:ser>
          <c:idx val="1"/>
          <c:order val="1"/>
          <c:spPr>
            <a:solidFill>
              <a:srgbClr val="D9D9D9"/>
            </a:solidFill>
            <a:ln w="12700">
              <a:solidFill>
                <a:schemeClr val="bg1"/>
              </a:solidFill>
            </a:ln>
          </c:spPr>
          <c:invertIfNegative val="0"/>
          <c:dLbls>
            <c:dLbl>
              <c:idx val="0"/>
              <c:layout/>
              <c:tx>
                <c:rich>
                  <a:bodyPr/>
                  <a:lstStyle/>
                  <a:p>
                    <a:r>
                      <a:rPr lang="en-US" altLang="zh-TW" smtClean="0"/>
                      <a:t>34%</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631-4730-A97E-8F27932B62E5}"/>
                </c:ext>
              </c:extLst>
            </c:dLbl>
            <c:dLbl>
              <c:idx val="1"/>
              <c:layout/>
              <c:tx>
                <c:rich>
                  <a:bodyPr/>
                  <a:lstStyle/>
                  <a:p>
                    <a:r>
                      <a:rPr lang="en-US" altLang="zh-TW" smtClean="0"/>
                      <a:t>36%</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631-4730-A97E-8F27932B62E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Deposit!$D$1:$E$1</c:f>
              <c:strCache>
                <c:ptCount val="2"/>
                <c:pt idx="0">
                  <c:v>3/31'22</c:v>
                </c:pt>
                <c:pt idx="1">
                  <c:v>3/31'23</c:v>
                </c:pt>
              </c:strCache>
            </c:strRef>
          </c:cat>
          <c:val>
            <c:numRef>
              <c:f>Deposit!$D$3:$E$3</c:f>
              <c:numCache>
                <c:formatCode>_-* #,##0_-;\-* #,##0_-;_-* "-"??_-;_-@_-</c:formatCode>
                <c:ptCount val="2"/>
                <c:pt idx="0">
                  <c:v>206.84688220300001</c:v>
                </c:pt>
                <c:pt idx="1">
                  <c:v>226.903612697</c:v>
                </c:pt>
              </c:numCache>
            </c:numRef>
          </c:val>
          <c:extLst>
            <c:ext xmlns:c16="http://schemas.microsoft.com/office/drawing/2014/chart" uri="{C3380CC4-5D6E-409C-BE32-E72D297353CC}">
              <c16:uniqueId val="{00000001-3631-4730-A97E-8F27932B62E5}"/>
            </c:ext>
          </c:extLst>
        </c:ser>
        <c:ser>
          <c:idx val="2"/>
          <c:order val="2"/>
          <c:spPr>
            <a:solidFill>
              <a:srgbClr val="919CAD"/>
            </a:solidFill>
            <a:ln w="12700">
              <a:solidFill>
                <a:schemeClr val="bg1"/>
              </a:solidFill>
            </a:ln>
          </c:spPr>
          <c:invertIfNegative val="0"/>
          <c:dLbls>
            <c:dLbl>
              <c:idx val="0"/>
              <c:layout/>
              <c:tx>
                <c:rich>
                  <a:bodyPr/>
                  <a:lstStyle/>
                  <a:p>
                    <a:r>
                      <a:rPr lang="en-US" altLang="zh-TW" smtClean="0"/>
                      <a:t>11%</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631-4730-A97E-8F27932B62E5}"/>
                </c:ext>
              </c:extLst>
            </c:dLbl>
            <c:dLbl>
              <c:idx val="1"/>
              <c:layout/>
              <c:tx>
                <c:rich>
                  <a:bodyPr/>
                  <a:lstStyle/>
                  <a:p>
                    <a:r>
                      <a:rPr lang="en-US" altLang="zh-TW" dirty="0" smtClean="0"/>
                      <a:t>8%</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3631-4730-A97E-8F27932B62E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Deposit!$D$1:$E$1</c:f>
              <c:strCache>
                <c:ptCount val="2"/>
                <c:pt idx="0">
                  <c:v>3/31'22</c:v>
                </c:pt>
                <c:pt idx="1">
                  <c:v>3/31'23</c:v>
                </c:pt>
              </c:strCache>
            </c:strRef>
          </c:cat>
          <c:val>
            <c:numRef>
              <c:f>Deposit!$D$4:$E$4</c:f>
              <c:numCache>
                <c:formatCode>_-* #,##0_-;\-* #,##0_-;_-* "-"??_-;_-@_-</c:formatCode>
                <c:ptCount val="2"/>
                <c:pt idx="0">
                  <c:v>67.817534737000003</c:v>
                </c:pt>
                <c:pt idx="1">
                  <c:v>53.978691374999997</c:v>
                </c:pt>
              </c:numCache>
            </c:numRef>
          </c:val>
          <c:extLst>
            <c:ext xmlns:c16="http://schemas.microsoft.com/office/drawing/2014/chart" uri="{C3380CC4-5D6E-409C-BE32-E72D297353CC}">
              <c16:uniqueId val="{00000002-3631-4730-A97E-8F27932B62E5}"/>
            </c:ext>
          </c:extLst>
        </c:ser>
        <c:ser>
          <c:idx val="3"/>
          <c:order val="3"/>
          <c:spPr>
            <a:solidFill>
              <a:srgbClr val="002060"/>
            </a:solidFill>
            <a:ln>
              <a:solidFill>
                <a:schemeClr val="bg1"/>
              </a:solidFill>
            </a:ln>
          </c:spPr>
          <c:invertIfNegative val="0"/>
          <c:dLbls>
            <c:dLbl>
              <c:idx val="0"/>
              <c:layout/>
              <c:tx>
                <c:rich>
                  <a:bodyPr/>
                  <a:lstStyle/>
                  <a:p>
                    <a:r>
                      <a:rPr lang="en-US" altLang="zh-TW" smtClean="0"/>
                      <a:t>13%</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631-4730-A97E-8F27932B62E5}"/>
                </c:ext>
              </c:extLst>
            </c:dLbl>
            <c:dLbl>
              <c:idx val="1"/>
              <c:layout/>
              <c:tx>
                <c:rich>
                  <a:bodyPr/>
                  <a:lstStyle/>
                  <a:p>
                    <a:r>
                      <a:rPr lang="en-US" altLang="zh-TW" smtClean="0"/>
                      <a:t>13%</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3631-4730-A97E-8F27932B62E5}"/>
                </c:ext>
              </c:extLst>
            </c:dLbl>
            <c:spPr>
              <a:noFill/>
              <a:ln>
                <a:noFill/>
              </a:ln>
              <a:effectLst/>
            </c:spPr>
            <c:txPr>
              <a:bodyPr/>
              <a:lstStyle/>
              <a:p>
                <a:pPr>
                  <a:defRPr b="1">
                    <a:solidFill>
                      <a:schemeClr val="bg1"/>
                    </a:solidFil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Deposit!$D$1:$E$1</c:f>
              <c:strCache>
                <c:ptCount val="2"/>
                <c:pt idx="0">
                  <c:v>3/31'22</c:v>
                </c:pt>
                <c:pt idx="1">
                  <c:v>3/31'23</c:v>
                </c:pt>
              </c:strCache>
            </c:strRef>
          </c:cat>
          <c:val>
            <c:numRef>
              <c:f>Deposit!$D$5:$E$5</c:f>
              <c:numCache>
                <c:formatCode>_-* #,##0_-;\-* #,##0_-;_-* "-"??_-;_-@_-</c:formatCode>
                <c:ptCount val="2"/>
                <c:pt idx="0">
                  <c:v>77.550059987999944</c:v>
                </c:pt>
                <c:pt idx="1">
                  <c:v>80.695125588999986</c:v>
                </c:pt>
              </c:numCache>
            </c:numRef>
          </c:val>
          <c:extLst>
            <c:ext xmlns:c16="http://schemas.microsoft.com/office/drawing/2014/chart" uri="{C3380CC4-5D6E-409C-BE32-E72D297353CC}">
              <c16:uniqueId val="{00000003-3631-4730-A97E-8F27932B62E5}"/>
            </c:ext>
          </c:extLst>
        </c:ser>
        <c:dLbls>
          <c:dLblPos val="ctr"/>
          <c:showLegendKey val="0"/>
          <c:showVal val="1"/>
          <c:showCatName val="0"/>
          <c:showSerName val="0"/>
          <c:showPercent val="0"/>
          <c:showBubbleSize val="0"/>
        </c:dLbls>
        <c:gapWidth val="100"/>
        <c:overlap val="100"/>
        <c:axId val="184659968"/>
        <c:axId val="184661504"/>
      </c:barChart>
      <c:catAx>
        <c:axId val="184659968"/>
        <c:scaling>
          <c:orientation val="minMax"/>
        </c:scaling>
        <c:delete val="0"/>
        <c:axPos val="b"/>
        <c:numFmt formatCode="General" sourceLinked="0"/>
        <c:majorTickMark val="none"/>
        <c:minorTickMark val="none"/>
        <c:tickLblPos val="nextTo"/>
        <c:crossAx val="184661504"/>
        <c:crosses val="autoZero"/>
        <c:auto val="1"/>
        <c:lblAlgn val="ctr"/>
        <c:lblOffset val="100"/>
        <c:noMultiLvlLbl val="0"/>
      </c:catAx>
      <c:valAx>
        <c:axId val="184661504"/>
        <c:scaling>
          <c:orientation val="minMax"/>
        </c:scaling>
        <c:delete val="1"/>
        <c:axPos val="l"/>
        <c:numFmt formatCode="_-* #,##0_-;\-* #,##0_-;_-* &quot;-&quot;??_-;_-@_-" sourceLinked="1"/>
        <c:majorTickMark val="out"/>
        <c:minorTickMark val="none"/>
        <c:tickLblPos val="nextTo"/>
        <c:crossAx val="184659968"/>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555555555555555E-2"/>
          <c:y val="0.12775872714080747"/>
          <c:w val="0.93888888888888888"/>
          <c:h val="0.69935915250024416"/>
        </c:manualLayout>
      </c:layout>
      <c:lineChart>
        <c:grouping val="standard"/>
        <c:varyColors val="0"/>
        <c:ser>
          <c:idx val="0"/>
          <c:order val="0"/>
          <c:spPr>
            <a:ln>
              <a:solidFill>
                <a:srgbClr val="A50021"/>
              </a:solidFill>
            </a:ln>
          </c:spPr>
          <c:marker>
            <c:symbol val="square"/>
            <c:size val="7"/>
            <c:spPr>
              <a:solidFill>
                <a:srgbClr val="A50021"/>
              </a:solidFill>
              <a:ln>
                <a:noFill/>
              </a:ln>
            </c:spPr>
          </c:marker>
          <c:dLbls>
            <c:dLbl>
              <c:idx val="1"/>
              <c:layout>
                <c:manualLayout>
                  <c:x val="-5.4062773403324584E-2"/>
                  <c:y val="-6.733778069407990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DC1-4E71-9943-4BF8A8E6895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'Liquity + BIS'!$B$1:$E$1</c:f>
              <c:strCache>
                <c:ptCount val="4"/>
                <c:pt idx="0">
                  <c:v>YE'2021</c:v>
                </c:pt>
                <c:pt idx="1">
                  <c:v>3/30'22</c:v>
                </c:pt>
                <c:pt idx="2">
                  <c:v>YE'2022</c:v>
                </c:pt>
                <c:pt idx="3">
                  <c:v>3/30'23</c:v>
                </c:pt>
              </c:strCache>
            </c:strRef>
          </c:cat>
          <c:val>
            <c:numRef>
              <c:f>'Liquity + BIS'!$B$10:$E$10</c:f>
              <c:numCache>
                <c:formatCode>0.00%</c:formatCode>
                <c:ptCount val="4"/>
                <c:pt idx="0">
                  <c:v>0.37019036967387475</c:v>
                </c:pt>
                <c:pt idx="1">
                  <c:v>0.3793129236182603</c:v>
                </c:pt>
                <c:pt idx="2">
                  <c:v>0.3312398578547161</c:v>
                </c:pt>
                <c:pt idx="3">
                  <c:v>0.30293635106517147</c:v>
                </c:pt>
              </c:numCache>
            </c:numRef>
          </c:val>
          <c:smooth val="0"/>
          <c:extLst>
            <c:ext xmlns:c16="http://schemas.microsoft.com/office/drawing/2014/chart" uri="{C3380CC4-5D6E-409C-BE32-E72D297353CC}">
              <c16:uniqueId val="{00000001-ADC1-4E71-9943-4BF8A8E6895C}"/>
            </c:ext>
          </c:extLst>
        </c:ser>
        <c:dLbls>
          <c:showLegendKey val="0"/>
          <c:showVal val="0"/>
          <c:showCatName val="0"/>
          <c:showSerName val="0"/>
          <c:showPercent val="0"/>
          <c:showBubbleSize val="0"/>
        </c:dLbls>
        <c:marker val="1"/>
        <c:smooth val="0"/>
        <c:axId val="183596544"/>
        <c:axId val="183598080"/>
      </c:lineChart>
      <c:catAx>
        <c:axId val="183596544"/>
        <c:scaling>
          <c:orientation val="minMax"/>
        </c:scaling>
        <c:delete val="0"/>
        <c:axPos val="b"/>
        <c:numFmt formatCode="General" sourceLinked="0"/>
        <c:majorTickMark val="none"/>
        <c:minorTickMark val="none"/>
        <c:tickLblPos val="nextTo"/>
        <c:crossAx val="183598080"/>
        <c:crosses val="autoZero"/>
        <c:auto val="1"/>
        <c:lblAlgn val="ctr"/>
        <c:lblOffset val="100"/>
        <c:noMultiLvlLbl val="0"/>
      </c:catAx>
      <c:valAx>
        <c:axId val="183598080"/>
        <c:scaling>
          <c:orientation val="minMax"/>
          <c:min val="0.15000000000000002"/>
        </c:scaling>
        <c:delete val="1"/>
        <c:axPos val="l"/>
        <c:numFmt formatCode="0.00%" sourceLinked="1"/>
        <c:majorTickMark val="out"/>
        <c:minorTickMark val="none"/>
        <c:tickLblPos val="nextTo"/>
        <c:crossAx val="183596544"/>
        <c:crosses val="autoZero"/>
        <c:crossBetween val="between"/>
      </c:valAx>
    </c:plotArea>
    <c:plotVisOnly val="1"/>
    <c:dispBlanksAs val="gap"/>
    <c:showDLblsOverMax val="0"/>
  </c:chart>
  <c:txPr>
    <a:bodyPr/>
    <a:lstStyle/>
    <a:p>
      <a:pPr>
        <a:defRPr sz="1400"/>
      </a:pPr>
      <a:endParaRPr lang="zh-TW"/>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15" y="5"/>
            <a:ext cx="2949573"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9" tIns="45193" rIns="90399" bIns="45193" numCol="1" anchor="t" anchorCtr="0" compatLnSpc="1">
            <a:prstTxWarp prst="textNoShape">
              <a:avLst/>
            </a:prstTxWarp>
          </a:bodyPr>
          <a:lstStyle>
            <a:lvl1pPr defTabSz="911489">
              <a:defRPr sz="1200"/>
            </a:lvl1pPr>
          </a:lstStyle>
          <a:p>
            <a:pPr>
              <a:defRPr/>
            </a:pPr>
            <a:endParaRPr lang="en-US" altLang="zh-TW" dirty="0"/>
          </a:p>
        </p:txBody>
      </p:sp>
      <p:sp>
        <p:nvSpPr>
          <p:cNvPr id="64515" name="Rectangle 3"/>
          <p:cNvSpPr>
            <a:spLocks noGrp="1" noChangeArrowheads="1"/>
          </p:cNvSpPr>
          <p:nvPr>
            <p:ph type="dt" sz="quarter" idx="1"/>
          </p:nvPr>
        </p:nvSpPr>
        <p:spPr bwMode="auto">
          <a:xfrm>
            <a:off x="3857639" y="5"/>
            <a:ext cx="2949573"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9" tIns="45193" rIns="90399" bIns="45193" numCol="1" anchor="t" anchorCtr="0" compatLnSpc="1">
            <a:prstTxWarp prst="textNoShape">
              <a:avLst/>
            </a:prstTxWarp>
          </a:bodyPr>
          <a:lstStyle>
            <a:lvl1pPr algn="r" defTabSz="911489">
              <a:defRPr sz="1200"/>
            </a:lvl1pPr>
          </a:lstStyle>
          <a:p>
            <a:pPr>
              <a:defRPr/>
            </a:pPr>
            <a:endParaRPr lang="en-US" altLang="zh-TW" dirty="0"/>
          </a:p>
        </p:txBody>
      </p:sp>
      <p:sp>
        <p:nvSpPr>
          <p:cNvPr id="64516" name="Rectangle 4"/>
          <p:cNvSpPr>
            <a:spLocks noGrp="1" noChangeArrowheads="1"/>
          </p:cNvSpPr>
          <p:nvPr>
            <p:ph type="ftr" sz="quarter" idx="2"/>
          </p:nvPr>
        </p:nvSpPr>
        <p:spPr bwMode="auto">
          <a:xfrm>
            <a:off x="15" y="9440943"/>
            <a:ext cx="2949573"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9" tIns="45193" rIns="90399" bIns="45193" numCol="1" anchor="b" anchorCtr="0" compatLnSpc="1">
            <a:prstTxWarp prst="textNoShape">
              <a:avLst/>
            </a:prstTxWarp>
          </a:bodyPr>
          <a:lstStyle>
            <a:lvl1pPr defTabSz="911489">
              <a:defRPr sz="1200"/>
            </a:lvl1pPr>
          </a:lstStyle>
          <a:p>
            <a:pPr>
              <a:defRPr/>
            </a:pPr>
            <a:endParaRPr lang="en-US" altLang="zh-TW" dirty="0"/>
          </a:p>
        </p:txBody>
      </p:sp>
      <p:sp>
        <p:nvSpPr>
          <p:cNvPr id="64517" name="Rectangle 5"/>
          <p:cNvSpPr>
            <a:spLocks noGrp="1" noChangeArrowheads="1"/>
          </p:cNvSpPr>
          <p:nvPr>
            <p:ph type="sldNum" sz="quarter" idx="3"/>
          </p:nvPr>
        </p:nvSpPr>
        <p:spPr bwMode="auto">
          <a:xfrm>
            <a:off x="3857639" y="9440943"/>
            <a:ext cx="2949573"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9" tIns="45193" rIns="90399" bIns="45193" numCol="1" anchor="b" anchorCtr="0" compatLnSpc="1">
            <a:prstTxWarp prst="textNoShape">
              <a:avLst/>
            </a:prstTxWarp>
          </a:bodyPr>
          <a:lstStyle>
            <a:lvl1pPr algn="r" defTabSz="911489">
              <a:defRPr sz="1200"/>
            </a:lvl1pPr>
          </a:lstStyle>
          <a:p>
            <a:pPr>
              <a:defRPr/>
            </a:pPr>
            <a:fld id="{7F498D9C-63E6-4185-ADE4-C02433334199}" type="slidenum">
              <a:rPr lang="en-US" altLang="zh-TW"/>
              <a:pPr>
                <a:defRPr/>
              </a:pPr>
              <a:t>‹#›</a:t>
            </a:fld>
            <a:endParaRPr lang="en-US" altLang="zh-TW" dirty="0"/>
          </a:p>
        </p:txBody>
      </p:sp>
    </p:spTree>
    <p:extLst>
      <p:ext uri="{BB962C8B-B14F-4D97-AF65-F5344CB8AC3E}">
        <p14:creationId xmlns:p14="http://schemas.microsoft.com/office/powerpoint/2010/main" val="366565385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15" y="5"/>
            <a:ext cx="2949573"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9" tIns="45193" rIns="90399" bIns="45193" numCol="1" anchor="t" anchorCtr="0" compatLnSpc="1">
            <a:prstTxWarp prst="textNoShape">
              <a:avLst/>
            </a:prstTxWarp>
          </a:bodyPr>
          <a:lstStyle>
            <a:lvl1pPr defTabSz="911489">
              <a:defRPr sz="1200"/>
            </a:lvl1pPr>
          </a:lstStyle>
          <a:p>
            <a:pPr>
              <a:defRPr/>
            </a:pPr>
            <a:endParaRPr lang="en-US" altLang="zh-TW" dirty="0"/>
          </a:p>
        </p:txBody>
      </p:sp>
      <p:sp>
        <p:nvSpPr>
          <p:cNvPr id="54275" name="Rectangle 3"/>
          <p:cNvSpPr>
            <a:spLocks noGrp="1" noChangeArrowheads="1"/>
          </p:cNvSpPr>
          <p:nvPr>
            <p:ph type="dt" idx="1"/>
          </p:nvPr>
        </p:nvSpPr>
        <p:spPr bwMode="auto">
          <a:xfrm>
            <a:off x="3857639" y="5"/>
            <a:ext cx="2949573"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9" tIns="45193" rIns="90399" bIns="45193" numCol="1" anchor="t" anchorCtr="0" compatLnSpc="1">
            <a:prstTxWarp prst="textNoShape">
              <a:avLst/>
            </a:prstTxWarp>
          </a:bodyPr>
          <a:lstStyle>
            <a:lvl1pPr algn="r" defTabSz="911489">
              <a:defRPr sz="1200"/>
            </a:lvl1pPr>
          </a:lstStyle>
          <a:p>
            <a:pPr>
              <a:defRPr/>
            </a:pPr>
            <a:endParaRPr lang="en-US" altLang="zh-TW" dirty="0"/>
          </a:p>
        </p:txBody>
      </p:sp>
      <p:sp>
        <p:nvSpPr>
          <p:cNvPr id="21508" name="Rectangle 4"/>
          <p:cNvSpPr>
            <a:spLocks noGrp="1" noRot="1" noChangeAspect="1" noChangeArrowheads="1" noTextEdit="1"/>
          </p:cNvSpPr>
          <p:nvPr>
            <p:ph type="sldImg" idx="2"/>
          </p:nvPr>
        </p:nvSpPr>
        <p:spPr bwMode="auto">
          <a:xfrm>
            <a:off x="920750" y="744538"/>
            <a:ext cx="4975225"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908054" y="4722069"/>
            <a:ext cx="4991100" cy="446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9" tIns="45193" rIns="90399" bIns="45193"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4278" name="Rectangle 6"/>
          <p:cNvSpPr>
            <a:spLocks noGrp="1" noChangeArrowheads="1"/>
          </p:cNvSpPr>
          <p:nvPr>
            <p:ph type="ftr" sz="quarter" idx="4"/>
          </p:nvPr>
        </p:nvSpPr>
        <p:spPr bwMode="auto">
          <a:xfrm>
            <a:off x="15" y="9440943"/>
            <a:ext cx="2949573"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9" tIns="45193" rIns="90399" bIns="45193" numCol="1" anchor="b" anchorCtr="0" compatLnSpc="1">
            <a:prstTxWarp prst="textNoShape">
              <a:avLst/>
            </a:prstTxWarp>
          </a:bodyPr>
          <a:lstStyle>
            <a:lvl1pPr defTabSz="911489">
              <a:defRPr sz="1200"/>
            </a:lvl1pPr>
          </a:lstStyle>
          <a:p>
            <a:pPr>
              <a:defRPr/>
            </a:pPr>
            <a:endParaRPr lang="en-US" altLang="zh-TW" dirty="0"/>
          </a:p>
        </p:txBody>
      </p:sp>
      <p:sp>
        <p:nvSpPr>
          <p:cNvPr id="54279" name="Rectangle 7"/>
          <p:cNvSpPr>
            <a:spLocks noGrp="1" noChangeArrowheads="1"/>
          </p:cNvSpPr>
          <p:nvPr>
            <p:ph type="sldNum" sz="quarter" idx="5"/>
          </p:nvPr>
        </p:nvSpPr>
        <p:spPr bwMode="auto">
          <a:xfrm>
            <a:off x="3857639" y="9440943"/>
            <a:ext cx="2949573"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99" tIns="45193" rIns="90399" bIns="45193" numCol="1" anchor="b" anchorCtr="0" compatLnSpc="1">
            <a:prstTxWarp prst="textNoShape">
              <a:avLst/>
            </a:prstTxWarp>
          </a:bodyPr>
          <a:lstStyle>
            <a:lvl1pPr algn="r" defTabSz="911489">
              <a:defRPr sz="1200"/>
            </a:lvl1pPr>
          </a:lstStyle>
          <a:p>
            <a:pPr>
              <a:defRPr/>
            </a:pPr>
            <a:fld id="{FF1070EC-39B0-4B27-90BB-0A9B01F3BE26}" type="slidenum">
              <a:rPr lang="en-US" altLang="zh-TW"/>
              <a:pPr>
                <a:defRPr/>
              </a:pPr>
              <a:t>‹#›</a:t>
            </a:fld>
            <a:endParaRPr lang="en-US" altLang="zh-TW" dirty="0"/>
          </a:p>
        </p:txBody>
      </p:sp>
    </p:spTree>
    <p:extLst>
      <p:ext uri="{BB962C8B-B14F-4D97-AF65-F5344CB8AC3E}">
        <p14:creationId xmlns:p14="http://schemas.microsoft.com/office/powerpoint/2010/main" val="269281894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標楷體" pitchFamily="65"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標楷體" pitchFamily="65"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標楷體" pitchFamily="65"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標楷體" pitchFamily="65"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標楷體"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0" y="744538"/>
            <a:ext cx="4975225" cy="3730625"/>
          </a:xfrm>
        </p:spPr>
      </p:sp>
      <p:sp>
        <p:nvSpPr>
          <p:cNvPr id="4" name="投影片編號版面配置區 3"/>
          <p:cNvSpPr>
            <a:spLocks noGrp="1"/>
          </p:cNvSpPr>
          <p:nvPr>
            <p:ph type="sldNum" sz="quarter" idx="10"/>
          </p:nvPr>
        </p:nvSpPr>
        <p:spPr/>
        <p:txBody>
          <a:bodyPr/>
          <a:lstStyle/>
          <a:p>
            <a:pPr>
              <a:defRPr/>
            </a:pPr>
            <a:fld id="{FF1070EC-39B0-4B27-90BB-0A9B01F3BE26}" type="slidenum">
              <a:rPr lang="en-US" altLang="zh-TW" smtClean="0">
                <a:solidFill>
                  <a:prstClr val="black"/>
                </a:solidFill>
              </a:rPr>
              <a:pPr>
                <a:defRPr/>
              </a:pPr>
              <a:t>1</a:t>
            </a:fld>
            <a:endParaRPr lang="en-US" altLang="zh-TW" dirty="0">
              <a:solidFill>
                <a:prstClr val="black"/>
              </a:solidFill>
            </a:endParaRPr>
          </a:p>
        </p:txBody>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240575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pPr marL="0" marR="0" lvl="0" indent="0" algn="r" defTabSz="910316" rtl="0" eaLnBrk="1" fontAlgn="base" latinLnBrk="0" hangingPunct="1">
              <a:lnSpc>
                <a:spcPct val="100000"/>
              </a:lnSpc>
              <a:spcBef>
                <a:spcPct val="0"/>
              </a:spcBef>
              <a:spcAft>
                <a:spcPct val="0"/>
              </a:spcAft>
              <a:buClrTx/>
              <a:buSzTx/>
              <a:buFontTx/>
              <a:buNone/>
              <a:tabLst/>
              <a:defRPr/>
            </a:pPr>
            <a:fld id="{95737091-CEEE-4BA4-9670-84B2E6529F56}" type="slidenum">
              <a:rPr kumimoji="1" lang="zh-TW" altLang="en-US" sz="12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rPr>
              <a:pPr marL="0" marR="0" lvl="0" indent="0" algn="r" defTabSz="910316" rtl="0" eaLnBrk="1" fontAlgn="base" latinLnBrk="0" hangingPunct="1">
                <a:lnSpc>
                  <a:spcPct val="100000"/>
                </a:lnSpc>
                <a:spcBef>
                  <a:spcPct val="0"/>
                </a:spcBef>
                <a:spcAft>
                  <a:spcPct val="0"/>
                </a:spcAft>
                <a:buClrTx/>
                <a:buSzTx/>
                <a:buFontTx/>
                <a:buNone/>
                <a:tabLst/>
                <a:defRPr/>
              </a:pPr>
              <a:t>10</a:t>
            </a:fld>
            <a:endParaRPr kumimoji="1" lang="zh-TW" altLang="en-US" sz="12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endParaRPr>
          </a:p>
        </p:txBody>
      </p:sp>
      <p:sp>
        <p:nvSpPr>
          <p:cNvPr id="7" name="投影片編號版面配置區 3"/>
          <p:cNvSpPr txBox="1">
            <a:spLocks/>
          </p:cNvSpPr>
          <p:nvPr/>
        </p:nvSpPr>
        <p:spPr bwMode="auto">
          <a:xfrm>
            <a:off x="3852238" y="9430387"/>
            <a:ext cx="2945446" cy="496253"/>
          </a:xfrm>
          <a:prstGeom prst="rect">
            <a:avLst/>
          </a:prstGeom>
          <a:noFill/>
          <a:ln w="9525">
            <a:noFill/>
            <a:miter lim="800000"/>
            <a:headEnd/>
            <a:tailEnd/>
          </a:ln>
        </p:spPr>
        <p:txBody>
          <a:bodyPr vert="horz" wrap="square" lIns="91561" tIns="45780" rIns="91561" bIns="45780" numCol="1" anchor="b" anchorCtr="0" compatLnSpc="1">
            <a:prstTxWarp prst="textNoShape">
              <a:avLst/>
            </a:prstTxWarp>
          </a:bodyPr>
          <a:lstStyle>
            <a:defPPr>
              <a:defRPr lang="zh-TW"/>
            </a:defPPr>
            <a:lvl1pPr algn="r" rtl="0" eaLnBrk="1" fontAlgn="base" hangingPunct="1">
              <a:spcBef>
                <a:spcPct val="0"/>
              </a:spcBef>
              <a:spcAft>
                <a:spcPct val="0"/>
              </a:spcAft>
              <a:defRPr kumimoji="1" sz="1200" kern="1200">
                <a:solidFill>
                  <a:schemeClr val="tx1"/>
                </a:solidFill>
                <a:latin typeface="Times New Roman" pitchFamily="18" charset="0"/>
                <a:ea typeface="新細明體" pitchFamily="18" charset="-120"/>
                <a:cs typeface="+mn-cs"/>
              </a:defRPr>
            </a:lvl1pPr>
            <a:lvl2pPr marL="45720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9144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371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18288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286000" algn="l" defTabSz="914400" rtl="0" eaLnBrk="1" latinLnBrk="0" hangingPunct="1">
              <a:defRPr kern="1200">
                <a:solidFill>
                  <a:schemeClr val="tx1"/>
                </a:solidFill>
                <a:latin typeface="Arial" charset="0"/>
                <a:ea typeface="新細明體" pitchFamily="18" charset="-120"/>
                <a:cs typeface="+mn-cs"/>
              </a:defRPr>
            </a:lvl6pPr>
            <a:lvl7pPr marL="2743200" algn="l" defTabSz="914400" rtl="0" eaLnBrk="1" latinLnBrk="0" hangingPunct="1">
              <a:defRPr kern="1200">
                <a:solidFill>
                  <a:schemeClr val="tx1"/>
                </a:solidFill>
                <a:latin typeface="Arial" charset="0"/>
                <a:ea typeface="新細明體" pitchFamily="18" charset="-120"/>
                <a:cs typeface="+mn-cs"/>
              </a:defRPr>
            </a:lvl7pPr>
            <a:lvl8pPr marL="3200400" algn="l" defTabSz="914400" rtl="0" eaLnBrk="1" latinLnBrk="0" hangingPunct="1">
              <a:defRPr kern="1200">
                <a:solidFill>
                  <a:schemeClr val="tx1"/>
                </a:solidFill>
                <a:latin typeface="Arial" charset="0"/>
                <a:ea typeface="新細明體" pitchFamily="18" charset="-120"/>
                <a:cs typeface="+mn-cs"/>
              </a:defRPr>
            </a:lvl8pPr>
            <a:lvl9pPr marL="3657600" algn="l" defTabSz="914400" rtl="0" eaLnBrk="1" latinLnBrk="0" hangingPunct="1">
              <a:defRPr kern="1200">
                <a:solidFill>
                  <a:schemeClr val="tx1"/>
                </a:solidFill>
                <a:latin typeface="Arial" charset="0"/>
                <a:ea typeface="新細明體" pitchFamily="18" charset="-120"/>
                <a:cs typeface="+mn-cs"/>
              </a:defRPr>
            </a:lvl9pPr>
          </a:lstStyle>
          <a:p>
            <a:pPr marL="0" marR="0" lvl="0" indent="0" algn="r" defTabSz="913211" rtl="0" eaLnBrk="1" fontAlgn="base" latinLnBrk="0" hangingPunct="1">
              <a:lnSpc>
                <a:spcPct val="100000"/>
              </a:lnSpc>
              <a:spcBef>
                <a:spcPct val="0"/>
              </a:spcBef>
              <a:spcAft>
                <a:spcPct val="0"/>
              </a:spcAft>
              <a:buClrTx/>
              <a:buSzTx/>
              <a:buFontTx/>
              <a:buNone/>
              <a:tabLst/>
              <a:defRPr/>
            </a:pPr>
            <a:fld id="{95737091-CEEE-4BA4-9670-84B2E6529F56}" type="slidenum">
              <a:rPr kumimoji="1" lang="zh-TW" altLang="en-US" sz="1200" b="0" i="0" u="none" strike="noStrike" kern="1200" cap="none" spc="0" normalizeH="0" baseline="0" noProof="0">
                <a:ln>
                  <a:noFill/>
                </a:ln>
                <a:solidFill>
                  <a:prstClr val="black"/>
                </a:solidFill>
                <a:effectLst/>
                <a:uLnTx/>
                <a:uFillTx/>
                <a:latin typeface="Times New Roman" pitchFamily="18" charset="0"/>
                <a:ea typeface="新細明體" pitchFamily="18" charset="-120"/>
                <a:cs typeface="+mn-cs"/>
              </a:rPr>
              <a:pPr marL="0" marR="0" lvl="0" indent="0" algn="r" defTabSz="913211" rtl="0" eaLnBrk="1" fontAlgn="base" latinLnBrk="0" hangingPunct="1">
                <a:lnSpc>
                  <a:spcPct val="100000"/>
                </a:lnSpc>
                <a:spcBef>
                  <a:spcPct val="0"/>
                </a:spcBef>
                <a:spcAft>
                  <a:spcPct val="0"/>
                </a:spcAft>
                <a:buClrTx/>
                <a:buSzTx/>
                <a:buFontTx/>
                <a:buNone/>
                <a:tabLst/>
                <a:defRPr/>
              </a:pPr>
              <a:t>10</a:t>
            </a:fld>
            <a:endParaRPr kumimoji="1" lang="zh-TW" altLang="en-US" sz="1200" b="0" i="0" u="none" strike="noStrike" kern="1200" cap="none" spc="0" normalizeH="0" baseline="0" noProof="0">
              <a:ln>
                <a:noFill/>
              </a:ln>
              <a:solidFill>
                <a:prstClr val="black"/>
              </a:solidFill>
              <a:effectLst/>
              <a:uLnTx/>
              <a:uFillTx/>
              <a:latin typeface="Times New Roman" pitchFamily="18" charset="0"/>
              <a:ea typeface="新細明體" pitchFamily="18" charset="-120"/>
              <a:cs typeface="+mn-cs"/>
            </a:endParaRPr>
          </a:p>
        </p:txBody>
      </p:sp>
      <p:sp>
        <p:nvSpPr>
          <p:cNvPr id="3" name="備忘稿版面配置區 2"/>
          <p:cNvSpPr>
            <a:spLocks noGrp="1"/>
          </p:cNvSpPr>
          <p:nvPr>
            <p:ph type="body" idx="1"/>
          </p:nvPr>
        </p:nvSpPr>
        <p:spPr/>
        <p:txBody>
          <a:bodyPr/>
          <a:lstStyle/>
          <a:p>
            <a:r>
              <a:rPr lang="en-US" altLang="zh-TW" dirty="0" smtClean="0"/>
              <a:t>1. LCY 1Q’22</a:t>
            </a:r>
            <a:r>
              <a:rPr lang="en-US" altLang="zh-TW" baseline="0" dirty="0" smtClean="0"/>
              <a:t> </a:t>
            </a:r>
            <a:r>
              <a:rPr lang="zh-TW" altLang="en-US" baseline="0" dirty="0" smtClean="0"/>
              <a:t>平均存款成本</a:t>
            </a:r>
            <a:r>
              <a:rPr lang="en-US" altLang="zh-TW" baseline="0" dirty="0" smtClean="0"/>
              <a:t>: 0.44%-&gt;1.09% </a:t>
            </a:r>
            <a:r>
              <a:rPr lang="zh-TW" altLang="en-US" baseline="0" dirty="0" smtClean="0"/>
              <a:t>增加 </a:t>
            </a:r>
            <a:r>
              <a:rPr lang="en-US" altLang="zh-TW" baseline="0" dirty="0" smtClean="0"/>
              <a:t>0.65% </a:t>
            </a:r>
          </a:p>
          <a:p>
            <a:r>
              <a:rPr lang="en-US" altLang="zh-TW" baseline="0" dirty="0" smtClean="0"/>
              <a:t>    LCY 1Q’22 </a:t>
            </a:r>
            <a:r>
              <a:rPr lang="zh-TW" altLang="en-US" baseline="0" dirty="0" smtClean="0"/>
              <a:t>平均放款利率</a:t>
            </a:r>
            <a:r>
              <a:rPr lang="en-US" altLang="zh-TW" baseline="0" dirty="0" smtClean="0"/>
              <a:t>: 1.85% -&gt; 2.39% </a:t>
            </a:r>
            <a:r>
              <a:rPr lang="zh-TW" altLang="en-US" baseline="0" dirty="0" smtClean="0"/>
              <a:t>增加 </a:t>
            </a:r>
            <a:r>
              <a:rPr lang="en-US" altLang="zh-TW" baseline="0" dirty="0" smtClean="0"/>
              <a:t>0.50%</a:t>
            </a:r>
          </a:p>
          <a:p>
            <a:r>
              <a:rPr lang="en-US" altLang="zh-TW" baseline="0" dirty="0" smtClean="0"/>
              <a:t>2. LCY TD/ (LCY TD + DD) : 68% -&gt; 73%</a:t>
            </a:r>
          </a:p>
          <a:p>
            <a:r>
              <a:rPr lang="en-US" altLang="zh-TW" baseline="0" dirty="0" smtClean="0"/>
              <a:t>3. LCY Loan/ (LCY + FCY Loan) : 86% -&gt; 87%</a:t>
            </a:r>
            <a:endParaRPr lang="zh-TW" altLang="en-US" dirty="0"/>
          </a:p>
        </p:txBody>
      </p:sp>
    </p:spTree>
    <p:extLst>
      <p:ext uri="{BB962C8B-B14F-4D97-AF65-F5344CB8AC3E}">
        <p14:creationId xmlns:p14="http://schemas.microsoft.com/office/powerpoint/2010/main" val="262476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pPr marL="0" marR="0" lvl="0" indent="0" algn="r" defTabSz="910316" rtl="0" eaLnBrk="1" fontAlgn="base" latinLnBrk="0" hangingPunct="1">
              <a:lnSpc>
                <a:spcPct val="100000"/>
              </a:lnSpc>
              <a:spcBef>
                <a:spcPct val="0"/>
              </a:spcBef>
              <a:spcAft>
                <a:spcPct val="0"/>
              </a:spcAft>
              <a:buClrTx/>
              <a:buSzTx/>
              <a:buFontTx/>
              <a:buNone/>
              <a:tabLst/>
              <a:defRPr/>
            </a:pPr>
            <a:fld id="{FF1070EC-39B0-4B27-90BB-0A9B01F3BE26}" type="slidenum">
              <a:rPr kumimoji="1" lang="en-US" altLang="zh-TW" sz="12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rPr>
              <a:pPr marL="0" marR="0" lvl="0" indent="0" algn="r" defTabSz="910316" rtl="0" eaLnBrk="1" fontAlgn="base" latinLnBrk="0" hangingPunct="1">
                <a:lnSpc>
                  <a:spcPct val="100000"/>
                </a:lnSpc>
                <a:spcBef>
                  <a:spcPct val="0"/>
                </a:spcBef>
                <a:spcAft>
                  <a:spcPct val="0"/>
                </a:spcAft>
                <a:buClrTx/>
                <a:buSzTx/>
                <a:buFontTx/>
                <a:buNone/>
                <a:tabLst/>
                <a:defRPr/>
              </a:pPr>
              <a:t>11</a:t>
            </a:fld>
            <a:endParaRPr kumimoji="1" lang="en-US" altLang="zh-TW" sz="1200" b="0" i="0" u="none" strike="noStrike" kern="1200" cap="none" spc="0" normalizeH="0" baseline="0" noProof="0" dirty="0">
              <a:ln>
                <a:noFill/>
              </a:ln>
              <a:solidFill>
                <a:prstClr val="black"/>
              </a:solidFill>
              <a:effectLst/>
              <a:uLnTx/>
              <a:uFillTx/>
              <a:latin typeface="Times New Roman" pitchFamily="18" charset="0"/>
              <a:ea typeface="標楷體" pitchFamily="65" charset="-120"/>
              <a:cs typeface="+mn-cs"/>
            </a:endParaRPr>
          </a:p>
        </p:txBody>
      </p:sp>
      <p:sp>
        <p:nvSpPr>
          <p:cNvPr id="3" name="備忘稿版面配置區 2"/>
          <p:cNvSpPr>
            <a:spLocks noGrp="1"/>
          </p:cNvSpPr>
          <p:nvPr>
            <p:ph type="body" sz="quarter" idx="11"/>
          </p:nvPr>
        </p:nvSpPr>
        <p:spPr/>
        <p:txBody>
          <a:bodyPr/>
          <a:lstStyle/>
          <a:p>
            <a:r>
              <a:rPr lang="en-US" altLang="zh-TW" dirty="0" smtClean="0"/>
              <a:t>Eco-green</a:t>
            </a:r>
            <a:r>
              <a:rPr lang="en-US" altLang="zh-TW" baseline="0" dirty="0" smtClean="0"/>
              <a:t> (</a:t>
            </a:r>
            <a:r>
              <a:rPr lang="zh-TW" altLang="en-US" baseline="0" dirty="0" smtClean="0"/>
              <a:t>中文</a:t>
            </a:r>
            <a:r>
              <a:rPr lang="en-US" altLang="zh-TW" baseline="0" dirty="0" smtClean="0"/>
              <a:t>) </a:t>
            </a:r>
            <a:r>
              <a:rPr lang="zh-TW" altLang="en-US" baseline="0" dirty="0" smtClean="0"/>
              <a:t>預先提存 放款</a:t>
            </a:r>
            <a:r>
              <a:rPr lang="en-US" altLang="zh-TW" baseline="0" dirty="0" smtClean="0"/>
              <a:t>0.6bn, 2022</a:t>
            </a:r>
            <a:r>
              <a:rPr lang="zh-TW" altLang="en-US" baseline="0" dirty="0" smtClean="0"/>
              <a:t>年提</a:t>
            </a:r>
            <a:r>
              <a:rPr lang="en-US" altLang="zh-TW" baseline="0" dirty="0" smtClean="0"/>
              <a:t>0.3bn, 2023</a:t>
            </a:r>
            <a:r>
              <a:rPr lang="zh-TW" altLang="en-US" baseline="0" dirty="0" smtClean="0"/>
              <a:t>再提</a:t>
            </a:r>
            <a:r>
              <a:rPr lang="en-US" altLang="zh-TW" baseline="0" dirty="0" smtClean="0"/>
              <a:t>0.3bn, </a:t>
            </a:r>
            <a:r>
              <a:rPr lang="zh-TW" altLang="en-US" baseline="0" dirty="0" smtClean="0"/>
              <a:t>預定</a:t>
            </a:r>
            <a:r>
              <a:rPr lang="en-US" altLang="zh-TW" baseline="0" dirty="0" smtClean="0"/>
              <a:t>4’23 </a:t>
            </a:r>
            <a:r>
              <a:rPr lang="zh-TW" altLang="en-US" baseline="0" dirty="0" smtClean="0"/>
              <a:t>全部</a:t>
            </a:r>
            <a:r>
              <a:rPr lang="en-US" altLang="zh-TW" baseline="0" dirty="0" smtClean="0"/>
              <a:t>write-off, </a:t>
            </a:r>
            <a:r>
              <a:rPr lang="zh-TW" altLang="en-US" baseline="0" dirty="0" smtClean="0"/>
              <a:t>所以</a:t>
            </a:r>
            <a:r>
              <a:rPr lang="en-US" altLang="zh-TW" baseline="0" dirty="0" smtClean="0"/>
              <a:t>1Q’23</a:t>
            </a:r>
            <a:r>
              <a:rPr lang="zh-TW" altLang="en-US" baseline="0" dirty="0" smtClean="0"/>
              <a:t>已先提</a:t>
            </a:r>
            <a:r>
              <a:rPr lang="en-US" altLang="zh-TW" baseline="0" dirty="0" smtClean="0"/>
              <a:t>0.2bn</a:t>
            </a:r>
          </a:p>
        </p:txBody>
      </p:sp>
    </p:spTree>
    <p:extLst>
      <p:ext uri="{BB962C8B-B14F-4D97-AF65-F5344CB8AC3E}">
        <p14:creationId xmlns:p14="http://schemas.microsoft.com/office/powerpoint/2010/main" val="121882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pPr marL="0" marR="0" lvl="0" indent="0" algn="r" defTabSz="910316" rtl="0" eaLnBrk="1" fontAlgn="base" latinLnBrk="0" hangingPunct="1">
              <a:lnSpc>
                <a:spcPct val="100000"/>
              </a:lnSpc>
              <a:spcBef>
                <a:spcPct val="0"/>
              </a:spcBef>
              <a:spcAft>
                <a:spcPct val="0"/>
              </a:spcAft>
              <a:buClrTx/>
              <a:buSzTx/>
              <a:buFontTx/>
              <a:buNone/>
              <a:tabLst/>
              <a:defRPr/>
            </a:pPr>
            <a:fld id="{95737091-CEEE-4BA4-9670-84B2E6529F56}" type="slidenum">
              <a:rPr kumimoji="1" lang="zh-TW" altLang="en-US" sz="12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rPr>
              <a:pPr marL="0" marR="0" lvl="0" indent="0" algn="r" defTabSz="910316" rtl="0" eaLnBrk="1" fontAlgn="base" latinLnBrk="0" hangingPunct="1">
                <a:lnSpc>
                  <a:spcPct val="100000"/>
                </a:lnSpc>
                <a:spcBef>
                  <a:spcPct val="0"/>
                </a:spcBef>
                <a:spcAft>
                  <a:spcPct val="0"/>
                </a:spcAft>
                <a:buClrTx/>
                <a:buSzTx/>
                <a:buFontTx/>
                <a:buNone/>
                <a:tabLst/>
                <a:defRPr/>
              </a:pPr>
              <a:t>12</a:t>
            </a:fld>
            <a:endParaRPr kumimoji="1" lang="zh-TW" altLang="en-US" sz="12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endParaRPr>
          </a:p>
        </p:txBody>
      </p:sp>
      <p:sp>
        <p:nvSpPr>
          <p:cNvPr id="7" name="投影片編號版面配置區 3"/>
          <p:cNvSpPr txBox="1">
            <a:spLocks/>
          </p:cNvSpPr>
          <p:nvPr/>
        </p:nvSpPr>
        <p:spPr bwMode="auto">
          <a:xfrm>
            <a:off x="3852238" y="9430387"/>
            <a:ext cx="2945446" cy="496253"/>
          </a:xfrm>
          <a:prstGeom prst="rect">
            <a:avLst/>
          </a:prstGeom>
          <a:noFill/>
          <a:ln w="9525">
            <a:noFill/>
            <a:miter lim="800000"/>
            <a:headEnd/>
            <a:tailEnd/>
          </a:ln>
        </p:spPr>
        <p:txBody>
          <a:bodyPr vert="horz" wrap="square" lIns="91561" tIns="45780" rIns="91561" bIns="45780" numCol="1" anchor="b" anchorCtr="0" compatLnSpc="1">
            <a:prstTxWarp prst="textNoShape">
              <a:avLst/>
            </a:prstTxWarp>
          </a:bodyPr>
          <a:lstStyle>
            <a:defPPr>
              <a:defRPr lang="zh-TW"/>
            </a:defPPr>
            <a:lvl1pPr algn="r" rtl="0" eaLnBrk="1" fontAlgn="base" hangingPunct="1">
              <a:spcBef>
                <a:spcPct val="0"/>
              </a:spcBef>
              <a:spcAft>
                <a:spcPct val="0"/>
              </a:spcAft>
              <a:defRPr kumimoji="1" sz="1200" kern="1200">
                <a:solidFill>
                  <a:schemeClr val="tx1"/>
                </a:solidFill>
                <a:latin typeface="Times New Roman" pitchFamily="18" charset="0"/>
                <a:ea typeface="新細明體" pitchFamily="18" charset="-120"/>
                <a:cs typeface="+mn-cs"/>
              </a:defRPr>
            </a:lvl1pPr>
            <a:lvl2pPr marL="45720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9144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371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18288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286000" algn="l" defTabSz="914400" rtl="0" eaLnBrk="1" latinLnBrk="0" hangingPunct="1">
              <a:defRPr kern="1200">
                <a:solidFill>
                  <a:schemeClr val="tx1"/>
                </a:solidFill>
                <a:latin typeface="Arial" charset="0"/>
                <a:ea typeface="新細明體" pitchFamily="18" charset="-120"/>
                <a:cs typeface="+mn-cs"/>
              </a:defRPr>
            </a:lvl6pPr>
            <a:lvl7pPr marL="2743200" algn="l" defTabSz="914400" rtl="0" eaLnBrk="1" latinLnBrk="0" hangingPunct="1">
              <a:defRPr kern="1200">
                <a:solidFill>
                  <a:schemeClr val="tx1"/>
                </a:solidFill>
                <a:latin typeface="Arial" charset="0"/>
                <a:ea typeface="新細明體" pitchFamily="18" charset="-120"/>
                <a:cs typeface="+mn-cs"/>
              </a:defRPr>
            </a:lvl7pPr>
            <a:lvl8pPr marL="3200400" algn="l" defTabSz="914400" rtl="0" eaLnBrk="1" latinLnBrk="0" hangingPunct="1">
              <a:defRPr kern="1200">
                <a:solidFill>
                  <a:schemeClr val="tx1"/>
                </a:solidFill>
                <a:latin typeface="Arial" charset="0"/>
                <a:ea typeface="新細明體" pitchFamily="18" charset="-120"/>
                <a:cs typeface="+mn-cs"/>
              </a:defRPr>
            </a:lvl8pPr>
            <a:lvl9pPr marL="3657600" algn="l" defTabSz="914400" rtl="0" eaLnBrk="1" latinLnBrk="0" hangingPunct="1">
              <a:defRPr kern="1200">
                <a:solidFill>
                  <a:schemeClr val="tx1"/>
                </a:solidFill>
                <a:latin typeface="Arial" charset="0"/>
                <a:ea typeface="新細明體" pitchFamily="18" charset="-120"/>
                <a:cs typeface="+mn-cs"/>
              </a:defRPr>
            </a:lvl9pPr>
          </a:lstStyle>
          <a:p>
            <a:pPr marL="0" marR="0" lvl="0" indent="0" algn="r" defTabSz="913211" rtl="0" eaLnBrk="1" fontAlgn="base" latinLnBrk="0" hangingPunct="1">
              <a:lnSpc>
                <a:spcPct val="100000"/>
              </a:lnSpc>
              <a:spcBef>
                <a:spcPct val="0"/>
              </a:spcBef>
              <a:spcAft>
                <a:spcPct val="0"/>
              </a:spcAft>
              <a:buClrTx/>
              <a:buSzTx/>
              <a:buFontTx/>
              <a:buNone/>
              <a:tabLst/>
              <a:defRPr/>
            </a:pPr>
            <a:fld id="{95737091-CEEE-4BA4-9670-84B2E6529F56}" type="slidenum">
              <a:rPr kumimoji="1" lang="zh-TW" altLang="en-US" sz="1200" b="0" i="0" u="none" strike="noStrike" kern="1200" cap="none" spc="0" normalizeH="0" baseline="0" noProof="0">
                <a:ln>
                  <a:noFill/>
                </a:ln>
                <a:solidFill>
                  <a:prstClr val="black"/>
                </a:solidFill>
                <a:effectLst/>
                <a:uLnTx/>
                <a:uFillTx/>
                <a:latin typeface="Times New Roman" pitchFamily="18" charset="0"/>
                <a:ea typeface="新細明體" pitchFamily="18" charset="-120"/>
                <a:cs typeface="+mn-cs"/>
              </a:rPr>
              <a:pPr marL="0" marR="0" lvl="0" indent="0" algn="r" defTabSz="913211" rtl="0" eaLnBrk="1" fontAlgn="base" latinLnBrk="0" hangingPunct="1">
                <a:lnSpc>
                  <a:spcPct val="100000"/>
                </a:lnSpc>
                <a:spcBef>
                  <a:spcPct val="0"/>
                </a:spcBef>
                <a:spcAft>
                  <a:spcPct val="0"/>
                </a:spcAft>
                <a:buClrTx/>
                <a:buSzTx/>
                <a:buFontTx/>
                <a:buNone/>
                <a:tabLst/>
                <a:defRPr/>
              </a:pPr>
              <a:t>12</a:t>
            </a:fld>
            <a:endParaRPr kumimoji="1" lang="zh-TW" altLang="en-US" sz="1200" b="0" i="0" u="none" strike="noStrike" kern="1200" cap="none" spc="0" normalizeH="0" baseline="0" noProof="0">
              <a:ln>
                <a:noFill/>
              </a:ln>
              <a:solidFill>
                <a:prstClr val="black"/>
              </a:solidFill>
              <a:effectLst/>
              <a:uLnTx/>
              <a:uFillTx/>
              <a:latin typeface="Times New Roman" pitchFamily="18" charset="0"/>
              <a:ea typeface="新細明體" pitchFamily="18" charset="-120"/>
              <a:cs typeface="+mn-cs"/>
            </a:endParaRPr>
          </a:p>
        </p:txBody>
      </p:sp>
      <p:sp>
        <p:nvSpPr>
          <p:cNvPr id="3" name="備忘稿版面配置區 2"/>
          <p:cNvSpPr>
            <a:spLocks noGrp="1"/>
          </p:cNvSpPr>
          <p:nvPr>
            <p:ph type="body" idx="1"/>
          </p:nvPr>
        </p:nvSpPr>
        <p:spPr/>
        <p:txBody>
          <a:bodyPr/>
          <a:lstStyle/>
          <a:p>
            <a:r>
              <a:rPr lang="en-US" altLang="zh-TW" dirty="0" smtClean="0"/>
              <a:t>ROA:</a:t>
            </a:r>
            <a:r>
              <a:rPr lang="zh-TW" altLang="en-US" dirty="0" smtClean="0"/>
              <a:t>增加壞帳準備打呆</a:t>
            </a:r>
            <a:r>
              <a:rPr lang="en-US" altLang="zh-TW" dirty="0" smtClean="0"/>
              <a:t>, </a:t>
            </a:r>
            <a:r>
              <a:rPr lang="zh-TW" altLang="en-US" dirty="0" smtClean="0"/>
              <a:t>一時的</a:t>
            </a:r>
            <a:endParaRPr lang="en-US" altLang="zh-TW" dirty="0" smtClean="0"/>
          </a:p>
          <a:p>
            <a:r>
              <a:rPr lang="en-US" altLang="zh-TW" dirty="0" smtClean="0"/>
              <a:t>ROE:</a:t>
            </a:r>
            <a:r>
              <a:rPr lang="zh-TW" altLang="en-US" dirty="0" smtClean="0"/>
              <a:t>增資股本增加</a:t>
            </a:r>
            <a:r>
              <a:rPr lang="en-US" altLang="zh-TW" dirty="0" smtClean="0"/>
              <a:t>15%</a:t>
            </a:r>
            <a:endParaRPr lang="zh-TW" altLang="en-US" dirty="0"/>
          </a:p>
        </p:txBody>
      </p:sp>
    </p:spTree>
    <p:extLst>
      <p:ext uri="{BB962C8B-B14F-4D97-AF65-F5344CB8AC3E}">
        <p14:creationId xmlns:p14="http://schemas.microsoft.com/office/powerpoint/2010/main" val="3610546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pPr marL="0" marR="0" lvl="0" indent="0" algn="r" defTabSz="910316" rtl="0" eaLnBrk="1" fontAlgn="base" latinLnBrk="0" hangingPunct="1">
              <a:lnSpc>
                <a:spcPct val="100000"/>
              </a:lnSpc>
              <a:spcBef>
                <a:spcPct val="0"/>
              </a:spcBef>
              <a:spcAft>
                <a:spcPct val="0"/>
              </a:spcAft>
              <a:buClrTx/>
              <a:buSzTx/>
              <a:buFontTx/>
              <a:buNone/>
              <a:tabLst/>
              <a:defRPr/>
            </a:pPr>
            <a:fld id="{95737091-CEEE-4BA4-9670-84B2E6529F56}" type="slidenum">
              <a:rPr kumimoji="1" lang="zh-TW" altLang="en-US" sz="12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rPr>
              <a:pPr marL="0" marR="0" lvl="0" indent="0" algn="r" defTabSz="910316" rtl="0" eaLnBrk="1" fontAlgn="base" latinLnBrk="0" hangingPunct="1">
                <a:lnSpc>
                  <a:spcPct val="100000"/>
                </a:lnSpc>
                <a:spcBef>
                  <a:spcPct val="0"/>
                </a:spcBef>
                <a:spcAft>
                  <a:spcPct val="0"/>
                </a:spcAft>
                <a:buClrTx/>
                <a:buSzTx/>
                <a:buFontTx/>
                <a:buNone/>
                <a:tabLst/>
                <a:defRPr/>
              </a:pPr>
              <a:t>13</a:t>
            </a:fld>
            <a:endParaRPr kumimoji="1" lang="zh-TW" altLang="en-US" sz="12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endParaRPr>
          </a:p>
        </p:txBody>
      </p:sp>
      <p:sp>
        <p:nvSpPr>
          <p:cNvPr id="7" name="投影片編號版面配置區 3"/>
          <p:cNvSpPr txBox="1">
            <a:spLocks/>
          </p:cNvSpPr>
          <p:nvPr/>
        </p:nvSpPr>
        <p:spPr bwMode="auto">
          <a:xfrm>
            <a:off x="3852238" y="9431895"/>
            <a:ext cx="2945446" cy="496332"/>
          </a:xfrm>
          <a:prstGeom prst="rect">
            <a:avLst/>
          </a:prstGeom>
          <a:noFill/>
          <a:ln w="9525">
            <a:noFill/>
            <a:miter lim="800000"/>
            <a:headEnd/>
            <a:tailEnd/>
          </a:ln>
        </p:spPr>
        <p:txBody>
          <a:bodyPr vert="horz" wrap="square" lIns="91561" tIns="45780" rIns="91561" bIns="45780" numCol="1" anchor="b" anchorCtr="0" compatLnSpc="1">
            <a:prstTxWarp prst="textNoShape">
              <a:avLst/>
            </a:prstTxWarp>
          </a:bodyPr>
          <a:lstStyle>
            <a:defPPr>
              <a:defRPr lang="zh-TW"/>
            </a:defPPr>
            <a:lvl1pPr algn="r" rtl="0" eaLnBrk="1" fontAlgn="base" hangingPunct="1">
              <a:spcBef>
                <a:spcPct val="0"/>
              </a:spcBef>
              <a:spcAft>
                <a:spcPct val="0"/>
              </a:spcAft>
              <a:defRPr kumimoji="1" sz="1200" kern="1200">
                <a:solidFill>
                  <a:schemeClr val="tx1"/>
                </a:solidFill>
                <a:latin typeface="Times New Roman" pitchFamily="18" charset="0"/>
                <a:ea typeface="新細明體" pitchFamily="18" charset="-120"/>
                <a:cs typeface="+mn-cs"/>
              </a:defRPr>
            </a:lvl1pPr>
            <a:lvl2pPr marL="45720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9144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371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18288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286000" algn="l" defTabSz="914400" rtl="0" eaLnBrk="1" latinLnBrk="0" hangingPunct="1">
              <a:defRPr kern="1200">
                <a:solidFill>
                  <a:schemeClr val="tx1"/>
                </a:solidFill>
                <a:latin typeface="Arial" charset="0"/>
                <a:ea typeface="新細明體" pitchFamily="18" charset="-120"/>
                <a:cs typeface="+mn-cs"/>
              </a:defRPr>
            </a:lvl6pPr>
            <a:lvl7pPr marL="2743200" algn="l" defTabSz="914400" rtl="0" eaLnBrk="1" latinLnBrk="0" hangingPunct="1">
              <a:defRPr kern="1200">
                <a:solidFill>
                  <a:schemeClr val="tx1"/>
                </a:solidFill>
                <a:latin typeface="Arial" charset="0"/>
                <a:ea typeface="新細明體" pitchFamily="18" charset="-120"/>
                <a:cs typeface="+mn-cs"/>
              </a:defRPr>
            </a:lvl7pPr>
            <a:lvl8pPr marL="3200400" algn="l" defTabSz="914400" rtl="0" eaLnBrk="1" latinLnBrk="0" hangingPunct="1">
              <a:defRPr kern="1200">
                <a:solidFill>
                  <a:schemeClr val="tx1"/>
                </a:solidFill>
                <a:latin typeface="Arial" charset="0"/>
                <a:ea typeface="新細明體" pitchFamily="18" charset="-120"/>
                <a:cs typeface="+mn-cs"/>
              </a:defRPr>
            </a:lvl8pPr>
            <a:lvl9pPr marL="3657600" algn="l" defTabSz="914400" rtl="0" eaLnBrk="1" latinLnBrk="0" hangingPunct="1">
              <a:defRPr kern="1200">
                <a:solidFill>
                  <a:schemeClr val="tx1"/>
                </a:solidFill>
                <a:latin typeface="Arial" charset="0"/>
                <a:ea typeface="新細明體" pitchFamily="18" charset="-120"/>
                <a:cs typeface="+mn-cs"/>
              </a:defRPr>
            </a:lvl9pPr>
          </a:lstStyle>
          <a:p>
            <a:pPr marL="0" marR="0" lvl="0" indent="0" algn="r" defTabSz="913211" rtl="0" eaLnBrk="1" fontAlgn="base" latinLnBrk="0" hangingPunct="1">
              <a:lnSpc>
                <a:spcPct val="100000"/>
              </a:lnSpc>
              <a:spcBef>
                <a:spcPct val="0"/>
              </a:spcBef>
              <a:spcAft>
                <a:spcPct val="0"/>
              </a:spcAft>
              <a:buClrTx/>
              <a:buSzTx/>
              <a:buFontTx/>
              <a:buNone/>
              <a:tabLst/>
              <a:defRPr/>
            </a:pPr>
            <a:fld id="{95737091-CEEE-4BA4-9670-84B2E6529F56}" type="slidenum">
              <a:rPr kumimoji="1" lang="zh-TW" altLang="en-US" sz="1200" b="0" i="0" u="none" strike="noStrike" kern="1200" cap="none" spc="0" normalizeH="0" baseline="0" noProof="0">
                <a:ln>
                  <a:noFill/>
                </a:ln>
                <a:solidFill>
                  <a:prstClr val="black"/>
                </a:solidFill>
                <a:effectLst/>
                <a:uLnTx/>
                <a:uFillTx/>
                <a:latin typeface="Times New Roman" pitchFamily="18" charset="0"/>
                <a:ea typeface="新細明體" pitchFamily="18" charset="-120"/>
                <a:cs typeface="+mn-cs"/>
              </a:rPr>
              <a:pPr marL="0" marR="0" lvl="0" indent="0" algn="r" defTabSz="913211" rtl="0" eaLnBrk="1" fontAlgn="base" latinLnBrk="0" hangingPunct="1">
                <a:lnSpc>
                  <a:spcPct val="100000"/>
                </a:lnSpc>
                <a:spcBef>
                  <a:spcPct val="0"/>
                </a:spcBef>
                <a:spcAft>
                  <a:spcPct val="0"/>
                </a:spcAft>
                <a:buClrTx/>
                <a:buSzTx/>
                <a:buFontTx/>
                <a:buNone/>
                <a:tabLst/>
                <a:defRPr/>
              </a:pPr>
              <a:t>13</a:t>
            </a:fld>
            <a:endParaRPr kumimoji="1" lang="zh-TW" altLang="en-US" sz="1200" b="0" i="0" u="none" strike="noStrike" kern="1200" cap="none" spc="0" normalizeH="0" baseline="0" noProof="0">
              <a:ln>
                <a:noFill/>
              </a:ln>
              <a:solidFill>
                <a:prstClr val="black"/>
              </a:solidFill>
              <a:effectLst/>
              <a:uLnTx/>
              <a:uFillTx/>
              <a:latin typeface="Times New Roman" pitchFamily="18" charset="0"/>
              <a:ea typeface="新細明體" pitchFamily="18" charset="-120"/>
              <a:cs typeface="+mn-cs"/>
            </a:endParaRPr>
          </a:p>
        </p:txBody>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452564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5737091-CEEE-4BA4-9670-84B2E6529F56}" type="slidenum">
              <a:rPr lang="zh-TW" altLang="en-US" smtClean="0">
                <a:solidFill>
                  <a:prstClr val="black"/>
                </a:solidFill>
              </a:rPr>
              <a:pPr/>
              <a:t>14</a:t>
            </a:fld>
            <a:endParaRPr lang="zh-TW" altLang="en-US">
              <a:solidFill>
                <a:prstClr val="black"/>
              </a:solidFill>
            </a:endParaRPr>
          </a:p>
        </p:txBody>
      </p:sp>
    </p:spTree>
    <p:extLst>
      <p:ext uri="{BB962C8B-B14F-4D97-AF65-F5344CB8AC3E}">
        <p14:creationId xmlns:p14="http://schemas.microsoft.com/office/powerpoint/2010/main" val="2696908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0" y="744538"/>
            <a:ext cx="4975225" cy="3730625"/>
          </a:xfrm>
        </p:spPr>
      </p:sp>
      <p:sp>
        <p:nvSpPr>
          <p:cNvPr id="4" name="投影片編號版面配置區 3"/>
          <p:cNvSpPr>
            <a:spLocks noGrp="1"/>
          </p:cNvSpPr>
          <p:nvPr>
            <p:ph type="sldNum" sz="quarter" idx="10"/>
          </p:nvPr>
        </p:nvSpPr>
        <p:spPr/>
        <p:txBody>
          <a:bodyPr/>
          <a:lstStyle/>
          <a:p>
            <a:pPr marL="0" marR="0" lvl="0" indent="0" algn="r" defTabSz="911408" rtl="0" eaLnBrk="1" fontAlgn="base" latinLnBrk="0" hangingPunct="1">
              <a:lnSpc>
                <a:spcPct val="100000"/>
              </a:lnSpc>
              <a:spcBef>
                <a:spcPct val="0"/>
              </a:spcBef>
              <a:spcAft>
                <a:spcPct val="0"/>
              </a:spcAft>
              <a:buClrTx/>
              <a:buSzTx/>
              <a:buFontTx/>
              <a:buNone/>
              <a:tabLst/>
              <a:defRPr/>
            </a:pPr>
            <a:fld id="{95737091-CEEE-4BA4-9670-84B2E6529F56}" type="slidenum">
              <a:rPr kumimoji="1" lang="zh-TW" altLang="en-US" sz="1200" b="0" i="0" u="none" strike="noStrike" kern="1200" cap="none" spc="0" normalizeH="0" baseline="0" noProof="0" smtClean="0">
                <a:ln>
                  <a:noFill/>
                </a:ln>
                <a:solidFill>
                  <a:prstClr val="black"/>
                </a:solidFill>
                <a:effectLst/>
                <a:uLnTx/>
                <a:uFillTx/>
                <a:latin typeface="Times New Roman" pitchFamily="18" charset="0"/>
                <a:ea typeface="標楷體" pitchFamily="65" charset="-120"/>
                <a:cs typeface="+mn-cs"/>
              </a:rPr>
              <a:pPr marL="0" marR="0" lvl="0" indent="0" algn="r" defTabSz="911408" rtl="0" eaLnBrk="1" fontAlgn="base" latinLnBrk="0" hangingPunct="1">
                <a:lnSpc>
                  <a:spcPct val="100000"/>
                </a:lnSpc>
                <a:spcBef>
                  <a:spcPct val="0"/>
                </a:spcBef>
                <a:spcAft>
                  <a:spcPct val="0"/>
                </a:spcAft>
                <a:buClrTx/>
                <a:buSzTx/>
                <a:buFontTx/>
                <a:buNone/>
                <a:tabLst/>
                <a:defRPr/>
              </a:pPr>
              <a:t>15</a:t>
            </a:fld>
            <a:endParaRPr kumimoji="1" lang="zh-TW" altLang="en-US" sz="12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endParaRPr>
          </a:p>
        </p:txBody>
      </p:sp>
      <p:sp>
        <p:nvSpPr>
          <p:cNvPr id="5" name="備忘稿版面配置區 2"/>
          <p:cNvSpPr>
            <a:spLocks noGrp="1"/>
          </p:cNvSpPr>
          <p:nvPr>
            <p:ph type="body" idx="3"/>
          </p:nvPr>
        </p:nvSpPr>
        <p:spPr>
          <a:xfrm>
            <a:off x="908053" y="4722824"/>
            <a:ext cx="4991100" cy="4470398"/>
          </a:xfrm>
          <a:ln w="9525">
            <a:solidFill>
              <a:schemeClr val="tx1"/>
            </a:solidFill>
          </a:ln>
        </p:spPr>
        <p:txBody>
          <a:bodyPr/>
          <a:lstStyle/>
          <a:p>
            <a:pPr marL="0" lvl="1" indent="355600" algn="just" eaLnBrk="1" hangingPunct="1">
              <a:lnSpc>
                <a:spcPts val="2600"/>
              </a:lnSpc>
              <a:spcBef>
                <a:spcPts val="0"/>
              </a:spcBef>
              <a:defRPr/>
            </a:pPr>
            <a:endParaRPr lang="zh-TW" altLang="en-US" sz="1600" dirty="0">
              <a:latin typeface="+mn-lt"/>
            </a:endParaRPr>
          </a:p>
        </p:txBody>
      </p:sp>
    </p:spTree>
    <p:extLst>
      <p:ext uri="{BB962C8B-B14F-4D97-AF65-F5344CB8AC3E}">
        <p14:creationId xmlns:p14="http://schemas.microsoft.com/office/powerpoint/2010/main" val="1040170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endParaRPr lang="en-US" altLang="zh-TW" dirty="0"/>
          </a:p>
        </p:txBody>
      </p:sp>
      <p:sp>
        <p:nvSpPr>
          <p:cNvPr id="5" name="投影片編號版面配置區 4"/>
          <p:cNvSpPr>
            <a:spLocks noGrp="1"/>
          </p:cNvSpPr>
          <p:nvPr>
            <p:ph type="sldNum" sz="quarter" idx="11"/>
          </p:nvPr>
        </p:nvSpPr>
        <p:spPr/>
        <p:txBody>
          <a:bodyPr/>
          <a:lstStyle/>
          <a:p>
            <a:pPr>
              <a:defRPr/>
            </a:pPr>
            <a:fld id="{FF1070EC-39B0-4B27-90BB-0A9B01F3BE26}" type="slidenum">
              <a:rPr lang="en-US" altLang="zh-TW" smtClean="0"/>
              <a:pPr>
                <a:defRPr/>
              </a:pPr>
              <a:t>17</a:t>
            </a:fld>
            <a:endParaRPr lang="en-US" altLang="zh-TW" dirty="0"/>
          </a:p>
        </p:txBody>
      </p:sp>
    </p:spTree>
    <p:extLst>
      <p:ext uri="{BB962C8B-B14F-4D97-AF65-F5344CB8AC3E}">
        <p14:creationId xmlns:p14="http://schemas.microsoft.com/office/powerpoint/2010/main" val="3391539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endParaRPr lang="en-US" altLang="zh-TW" dirty="0"/>
          </a:p>
        </p:txBody>
      </p:sp>
      <p:sp>
        <p:nvSpPr>
          <p:cNvPr id="5" name="投影片編號版面配置區 4"/>
          <p:cNvSpPr>
            <a:spLocks noGrp="1"/>
          </p:cNvSpPr>
          <p:nvPr>
            <p:ph type="sldNum" sz="quarter" idx="11"/>
          </p:nvPr>
        </p:nvSpPr>
        <p:spPr/>
        <p:txBody>
          <a:bodyPr/>
          <a:lstStyle/>
          <a:p>
            <a:pPr>
              <a:defRPr/>
            </a:pPr>
            <a:fld id="{FF1070EC-39B0-4B27-90BB-0A9B01F3BE26}" type="slidenum">
              <a:rPr lang="en-US" altLang="zh-TW" smtClean="0"/>
              <a:pPr>
                <a:defRPr/>
              </a:pPr>
              <a:t>18</a:t>
            </a:fld>
            <a:endParaRPr lang="en-US" altLang="zh-TW" dirty="0"/>
          </a:p>
        </p:txBody>
      </p:sp>
    </p:spTree>
    <p:extLst>
      <p:ext uri="{BB962C8B-B14F-4D97-AF65-F5344CB8AC3E}">
        <p14:creationId xmlns:p14="http://schemas.microsoft.com/office/powerpoint/2010/main" val="901377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fld id="{95737091-CEEE-4BA4-9670-84B2E6529F56}" type="slidenum">
              <a:rPr lang="zh-TW" altLang="en-US" smtClean="0">
                <a:solidFill>
                  <a:prstClr val="black"/>
                </a:solidFill>
              </a:rPr>
              <a:pPr/>
              <a:t>19</a:t>
            </a:fld>
            <a:endParaRPr lang="zh-TW" altLang="en-US">
              <a:solidFill>
                <a:prstClr val="black"/>
              </a:solidFill>
            </a:endParaRPr>
          </a:p>
        </p:txBody>
      </p:sp>
      <p:sp>
        <p:nvSpPr>
          <p:cNvPr id="3" name="備忘稿版面配置區 2"/>
          <p:cNvSpPr>
            <a:spLocks noGrp="1"/>
          </p:cNvSpPr>
          <p:nvPr>
            <p:ph type="body" sz="quarter" idx="11"/>
          </p:nvPr>
        </p:nvSpPr>
        <p:spPr/>
        <p:txBody>
          <a:bodyPr/>
          <a:lstStyle/>
          <a:p>
            <a:endParaRPr lang="zh-TW" altLang="en-US"/>
          </a:p>
        </p:txBody>
      </p:sp>
    </p:spTree>
    <p:extLst>
      <p:ext uri="{BB962C8B-B14F-4D97-AF65-F5344CB8AC3E}">
        <p14:creationId xmlns:p14="http://schemas.microsoft.com/office/powerpoint/2010/main" val="1557806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pPr>
              <a:defRPr/>
            </a:pPr>
            <a:endParaRPr lang="en-US" altLang="zh-TW" dirty="0"/>
          </a:p>
        </p:txBody>
      </p:sp>
      <p:sp>
        <p:nvSpPr>
          <p:cNvPr id="5" name="投影片編號版面配置區 4"/>
          <p:cNvSpPr>
            <a:spLocks noGrp="1"/>
          </p:cNvSpPr>
          <p:nvPr>
            <p:ph type="sldNum" sz="quarter" idx="11"/>
          </p:nvPr>
        </p:nvSpPr>
        <p:spPr/>
        <p:txBody>
          <a:bodyPr/>
          <a:lstStyle/>
          <a:p>
            <a:pPr>
              <a:defRPr/>
            </a:pPr>
            <a:fld id="{FF1070EC-39B0-4B27-90BB-0A9B01F3BE26}" type="slidenum">
              <a:rPr lang="en-US" altLang="zh-TW" smtClean="0"/>
              <a:pPr>
                <a:defRPr/>
              </a:pPr>
              <a:t>20</a:t>
            </a:fld>
            <a:endParaRPr lang="en-US" altLang="zh-TW" dirty="0"/>
          </a:p>
        </p:txBody>
      </p:sp>
    </p:spTree>
    <p:extLst>
      <p:ext uri="{BB962C8B-B14F-4D97-AF65-F5344CB8AC3E}">
        <p14:creationId xmlns:p14="http://schemas.microsoft.com/office/powerpoint/2010/main" val="204745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buClr>
                <a:srgbClr val="C00000"/>
              </a:buClr>
            </a:pPr>
            <a:endParaRPr lang="en-US" altLang="zh-CN" dirty="0" smtClean="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37091-CEEE-4BA4-9670-84B2E6529F56}"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28364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20750" y="744538"/>
            <a:ext cx="4975225" cy="3730625"/>
          </a:xfrm>
        </p:spPr>
      </p:sp>
      <p:sp>
        <p:nvSpPr>
          <p:cNvPr id="4" name="投影片編號版面配置區 3"/>
          <p:cNvSpPr>
            <a:spLocks noGrp="1"/>
          </p:cNvSpPr>
          <p:nvPr>
            <p:ph type="sldNum" sz="quarter" idx="10"/>
          </p:nvPr>
        </p:nvSpPr>
        <p:spPr/>
        <p:txBody>
          <a:bodyPr/>
          <a:lstStyle/>
          <a:p>
            <a:pPr marL="0" marR="0" lvl="0" indent="0" algn="r" defTabSz="911408" rtl="0" eaLnBrk="1" fontAlgn="base" latinLnBrk="0" hangingPunct="1">
              <a:lnSpc>
                <a:spcPct val="100000"/>
              </a:lnSpc>
              <a:spcBef>
                <a:spcPct val="0"/>
              </a:spcBef>
              <a:spcAft>
                <a:spcPct val="0"/>
              </a:spcAft>
              <a:buClrTx/>
              <a:buSzTx/>
              <a:buFontTx/>
              <a:buNone/>
              <a:tabLst/>
              <a:defRPr/>
            </a:pPr>
            <a:fld id="{95737091-CEEE-4BA4-9670-84B2E6529F56}" type="slidenum">
              <a:rPr kumimoji="1" lang="zh-TW" altLang="en-US" sz="1200" b="0" i="0" u="none" strike="noStrike" kern="1200" cap="none" spc="0" normalizeH="0" baseline="0" noProof="0" smtClean="0">
                <a:ln>
                  <a:noFill/>
                </a:ln>
                <a:solidFill>
                  <a:prstClr val="black"/>
                </a:solidFill>
                <a:effectLst/>
                <a:uLnTx/>
                <a:uFillTx/>
                <a:latin typeface="Times New Roman" pitchFamily="18" charset="0"/>
                <a:ea typeface="標楷體" pitchFamily="65" charset="-120"/>
                <a:cs typeface="+mn-cs"/>
              </a:rPr>
              <a:pPr marL="0" marR="0" lvl="0" indent="0" algn="r" defTabSz="911408" rtl="0" eaLnBrk="1" fontAlgn="base" latinLnBrk="0" hangingPunct="1">
                <a:lnSpc>
                  <a:spcPct val="100000"/>
                </a:lnSpc>
                <a:spcBef>
                  <a:spcPct val="0"/>
                </a:spcBef>
                <a:spcAft>
                  <a:spcPct val="0"/>
                </a:spcAft>
                <a:buClrTx/>
                <a:buSzTx/>
                <a:buFontTx/>
                <a:buNone/>
                <a:tabLst/>
                <a:defRPr/>
              </a:pPr>
              <a:t>3</a:t>
            </a:fld>
            <a:endParaRPr kumimoji="1" lang="zh-TW" altLang="en-US" sz="12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endParaRPr>
          </a:p>
        </p:txBody>
      </p:sp>
      <p:sp>
        <p:nvSpPr>
          <p:cNvPr id="5" name="備忘稿版面配置區 2"/>
          <p:cNvSpPr>
            <a:spLocks noGrp="1"/>
          </p:cNvSpPr>
          <p:nvPr>
            <p:ph type="body" idx="3"/>
          </p:nvPr>
        </p:nvSpPr>
        <p:spPr>
          <a:xfrm>
            <a:off x="908053" y="4722824"/>
            <a:ext cx="4991100" cy="4470398"/>
          </a:xfrm>
          <a:ln w="9525">
            <a:solidFill>
              <a:schemeClr val="tx1"/>
            </a:solidFill>
          </a:ln>
        </p:spPr>
        <p:txBody>
          <a:bodyPr/>
          <a:lstStyle/>
          <a:p>
            <a:pPr marL="0" lvl="1" indent="355600" algn="just" eaLnBrk="1" hangingPunct="1">
              <a:lnSpc>
                <a:spcPts val="2600"/>
              </a:lnSpc>
              <a:spcBef>
                <a:spcPts val="0"/>
              </a:spcBef>
              <a:defRPr/>
            </a:pPr>
            <a:endParaRPr lang="zh-TW" altLang="en-US" sz="1600" dirty="0">
              <a:latin typeface="+mn-lt"/>
            </a:endParaRPr>
          </a:p>
        </p:txBody>
      </p:sp>
    </p:spTree>
    <p:extLst>
      <p:ext uri="{BB962C8B-B14F-4D97-AF65-F5344CB8AC3E}">
        <p14:creationId xmlns:p14="http://schemas.microsoft.com/office/powerpoint/2010/main" val="1822605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pPr marL="0" marR="0" lvl="0" indent="0" algn="r" defTabSz="910316" rtl="0" eaLnBrk="1" fontAlgn="base" latinLnBrk="0" hangingPunct="1">
              <a:lnSpc>
                <a:spcPct val="100000"/>
              </a:lnSpc>
              <a:spcBef>
                <a:spcPct val="0"/>
              </a:spcBef>
              <a:spcAft>
                <a:spcPct val="0"/>
              </a:spcAft>
              <a:buClrTx/>
              <a:buSzTx/>
              <a:buFontTx/>
              <a:buNone/>
              <a:tabLst/>
              <a:defRPr/>
            </a:pPr>
            <a:fld id="{95737091-CEEE-4BA4-9670-84B2E6529F56}" type="slidenum">
              <a:rPr kumimoji="1" lang="zh-TW" altLang="en-US" sz="12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rPr>
              <a:pPr marL="0" marR="0" lvl="0" indent="0" algn="r" defTabSz="910316" rtl="0" eaLnBrk="1" fontAlgn="base" latinLnBrk="0" hangingPunct="1">
                <a:lnSpc>
                  <a:spcPct val="100000"/>
                </a:lnSpc>
                <a:spcBef>
                  <a:spcPct val="0"/>
                </a:spcBef>
                <a:spcAft>
                  <a:spcPct val="0"/>
                </a:spcAft>
                <a:buClrTx/>
                <a:buSzTx/>
                <a:buFontTx/>
                <a:buNone/>
                <a:tabLst/>
                <a:defRPr/>
              </a:pPr>
              <a:t>4</a:t>
            </a:fld>
            <a:endParaRPr kumimoji="1" lang="zh-TW" altLang="en-US" sz="12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endParaRPr>
          </a:p>
        </p:txBody>
      </p:sp>
      <p:sp>
        <p:nvSpPr>
          <p:cNvPr id="5" name="備忘稿版面配置區 4"/>
          <p:cNvSpPr>
            <a:spLocks noGrp="1"/>
          </p:cNvSpPr>
          <p:nvPr>
            <p:ph type="body" sz="quarter" idx="11"/>
          </p:nvPr>
        </p:nvSpPr>
        <p:spPr/>
        <p:txBody>
          <a:bodyPr/>
          <a:lstStyle/>
          <a:p>
            <a:endParaRPr lang="zh-TW" altLang="en-US" dirty="0"/>
          </a:p>
        </p:txBody>
      </p:sp>
    </p:spTree>
    <p:extLst>
      <p:ext uri="{BB962C8B-B14F-4D97-AF65-F5344CB8AC3E}">
        <p14:creationId xmlns:p14="http://schemas.microsoft.com/office/powerpoint/2010/main" val="292498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pPr marL="0" marR="0" lvl="0" indent="0" algn="r" defTabSz="910316" rtl="0" eaLnBrk="1" fontAlgn="base" latinLnBrk="0" hangingPunct="1">
              <a:lnSpc>
                <a:spcPct val="100000"/>
              </a:lnSpc>
              <a:spcBef>
                <a:spcPct val="0"/>
              </a:spcBef>
              <a:spcAft>
                <a:spcPct val="0"/>
              </a:spcAft>
              <a:buClrTx/>
              <a:buSzTx/>
              <a:buFontTx/>
              <a:buNone/>
              <a:tabLst/>
              <a:defRPr/>
            </a:pPr>
            <a:fld id="{95737091-CEEE-4BA4-9670-84B2E6529F56}" type="slidenum">
              <a:rPr kumimoji="1" lang="zh-TW" altLang="en-US" sz="12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rPr>
              <a:pPr marL="0" marR="0" lvl="0" indent="0" algn="r" defTabSz="910316" rtl="0" eaLnBrk="1" fontAlgn="base" latinLnBrk="0" hangingPunct="1">
                <a:lnSpc>
                  <a:spcPct val="100000"/>
                </a:lnSpc>
                <a:spcBef>
                  <a:spcPct val="0"/>
                </a:spcBef>
                <a:spcAft>
                  <a:spcPct val="0"/>
                </a:spcAft>
                <a:buClrTx/>
                <a:buSzTx/>
                <a:buFontTx/>
                <a:buNone/>
                <a:tabLst/>
                <a:defRPr/>
              </a:pPr>
              <a:t>5</a:t>
            </a:fld>
            <a:endParaRPr kumimoji="1" lang="zh-TW" altLang="en-US" sz="12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endParaRPr>
          </a:p>
        </p:txBody>
      </p:sp>
      <p:sp>
        <p:nvSpPr>
          <p:cNvPr id="5" name="備忘稿版面配置區 4"/>
          <p:cNvSpPr>
            <a:spLocks noGrp="1"/>
          </p:cNvSpPr>
          <p:nvPr>
            <p:ph type="body" sz="quarter" idx="11"/>
          </p:nvPr>
        </p:nvSpPr>
        <p:spPr/>
        <p:txBody>
          <a:bodyPr/>
          <a:lstStyle/>
          <a:p>
            <a:endParaRPr lang="zh-TW" altLang="en-US" dirty="0"/>
          </a:p>
        </p:txBody>
      </p:sp>
    </p:spTree>
    <p:extLst>
      <p:ext uri="{BB962C8B-B14F-4D97-AF65-F5344CB8AC3E}">
        <p14:creationId xmlns:p14="http://schemas.microsoft.com/office/powerpoint/2010/main" val="3632029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pPr marL="0" marR="0" lvl="0" indent="0" algn="r" defTabSz="910316" rtl="0" eaLnBrk="1" fontAlgn="base" latinLnBrk="0" hangingPunct="1">
              <a:lnSpc>
                <a:spcPct val="100000"/>
              </a:lnSpc>
              <a:spcBef>
                <a:spcPct val="0"/>
              </a:spcBef>
              <a:spcAft>
                <a:spcPct val="0"/>
              </a:spcAft>
              <a:buClrTx/>
              <a:buSzTx/>
              <a:buFontTx/>
              <a:buNone/>
              <a:tabLst/>
              <a:defRPr/>
            </a:pPr>
            <a:fld id="{95737091-CEEE-4BA4-9670-84B2E6529F56}" type="slidenum">
              <a:rPr kumimoji="1" lang="zh-TW" altLang="en-US" sz="12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rPr>
              <a:pPr marL="0" marR="0" lvl="0" indent="0" algn="r" defTabSz="910316" rtl="0" eaLnBrk="1" fontAlgn="base" latinLnBrk="0" hangingPunct="1">
                <a:lnSpc>
                  <a:spcPct val="100000"/>
                </a:lnSpc>
                <a:spcBef>
                  <a:spcPct val="0"/>
                </a:spcBef>
                <a:spcAft>
                  <a:spcPct val="0"/>
                </a:spcAft>
                <a:buClrTx/>
                <a:buSzTx/>
                <a:buFontTx/>
                <a:buNone/>
                <a:tabLst/>
                <a:defRPr/>
              </a:pPr>
              <a:t>6</a:t>
            </a:fld>
            <a:endParaRPr kumimoji="1" lang="zh-TW" altLang="en-US" sz="12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endParaRPr>
          </a:p>
        </p:txBody>
      </p:sp>
      <p:sp>
        <p:nvSpPr>
          <p:cNvPr id="5" name="備忘稿版面配置區 4"/>
          <p:cNvSpPr>
            <a:spLocks noGrp="1"/>
          </p:cNvSpPr>
          <p:nvPr>
            <p:ph type="body" sz="quarter" idx="11"/>
          </p:nvPr>
        </p:nvSpPr>
        <p:spPr/>
        <p:txBody>
          <a:bodyPr/>
          <a:lstStyle/>
          <a:p>
            <a:endParaRPr lang="zh-TW" altLang="en-US"/>
          </a:p>
        </p:txBody>
      </p:sp>
    </p:spTree>
    <p:extLst>
      <p:ext uri="{BB962C8B-B14F-4D97-AF65-F5344CB8AC3E}">
        <p14:creationId xmlns:p14="http://schemas.microsoft.com/office/powerpoint/2010/main" val="3283437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37091-CEEE-4BA4-9670-84B2E6529F56}" type="slidenum">
              <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5" name="備忘稿版面配置區 4"/>
          <p:cNvSpPr>
            <a:spLocks noGrp="1"/>
          </p:cNvSpPr>
          <p:nvPr>
            <p:ph type="body" sz="quarter" idx="11"/>
          </p:nvPr>
        </p:nvSpPr>
        <p:spPr/>
        <p:txBody>
          <a:bodyPr/>
          <a:lstStyle/>
          <a:p>
            <a:endParaRPr lang="zh-TW" altLang="en-US" dirty="0"/>
          </a:p>
        </p:txBody>
      </p:sp>
    </p:spTree>
    <p:extLst>
      <p:ext uri="{BB962C8B-B14F-4D97-AF65-F5344CB8AC3E}">
        <p14:creationId xmlns:p14="http://schemas.microsoft.com/office/powerpoint/2010/main" val="381449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5" name="備忘稿版面配置區 4"/>
          <p:cNvSpPr>
            <a:spLocks noGrp="1"/>
          </p:cNvSpPr>
          <p:nvPr>
            <p:ph type="body" sz="quarter" idx="11"/>
          </p:nvPr>
        </p:nvSpPr>
        <p:spPr/>
        <p:txBody>
          <a:bodyPr/>
          <a:lstStyle/>
          <a:p>
            <a:endParaRPr lang="zh-TW" altLang="en-US"/>
          </a:p>
        </p:txBody>
      </p:sp>
    </p:spTree>
    <p:extLst>
      <p:ext uri="{BB962C8B-B14F-4D97-AF65-F5344CB8AC3E}">
        <p14:creationId xmlns:p14="http://schemas.microsoft.com/office/powerpoint/2010/main" val="396184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4" name="投影片編號版面配置區 3"/>
          <p:cNvSpPr>
            <a:spLocks noGrp="1"/>
          </p:cNvSpPr>
          <p:nvPr>
            <p:ph type="sldNum" sz="quarter" idx="10"/>
          </p:nvPr>
        </p:nvSpPr>
        <p:spPr/>
        <p:txBody>
          <a:bodyPr/>
          <a:lstStyle/>
          <a:p>
            <a:pPr marL="0" marR="0" lvl="0" indent="0" algn="r" defTabSz="910316" rtl="0" eaLnBrk="1" fontAlgn="base" latinLnBrk="0" hangingPunct="1">
              <a:lnSpc>
                <a:spcPct val="100000"/>
              </a:lnSpc>
              <a:spcBef>
                <a:spcPct val="0"/>
              </a:spcBef>
              <a:spcAft>
                <a:spcPct val="0"/>
              </a:spcAft>
              <a:buClrTx/>
              <a:buSzTx/>
              <a:buFontTx/>
              <a:buNone/>
              <a:tabLst/>
              <a:defRPr/>
            </a:pPr>
            <a:fld id="{FF1070EC-39B0-4B27-90BB-0A9B01F3BE26}" type="slidenum">
              <a:rPr kumimoji="1" lang="en-US" altLang="zh-TW" sz="12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rPr>
              <a:pPr marL="0" marR="0" lvl="0" indent="0" algn="r" defTabSz="910316" rtl="0" eaLnBrk="1" fontAlgn="base" latinLnBrk="0" hangingPunct="1">
                <a:lnSpc>
                  <a:spcPct val="100000"/>
                </a:lnSpc>
                <a:spcBef>
                  <a:spcPct val="0"/>
                </a:spcBef>
                <a:spcAft>
                  <a:spcPct val="0"/>
                </a:spcAft>
                <a:buClrTx/>
                <a:buSzTx/>
                <a:buFontTx/>
                <a:buNone/>
                <a:tabLst/>
                <a:defRPr/>
              </a:pPr>
              <a:t>9</a:t>
            </a:fld>
            <a:endParaRPr kumimoji="1" lang="en-US" altLang="zh-TW" sz="1200" b="0" i="0" u="none" strike="noStrike" kern="1200" cap="none" spc="0" normalizeH="0" baseline="0" noProof="0" dirty="0">
              <a:ln>
                <a:noFill/>
              </a:ln>
              <a:solidFill>
                <a:prstClr val="black"/>
              </a:solidFill>
              <a:effectLst/>
              <a:uLnTx/>
              <a:uFillTx/>
              <a:latin typeface="Times New Roman" pitchFamily="18" charset="0"/>
              <a:ea typeface="標楷體" pitchFamily="65" charset="-120"/>
              <a:cs typeface="+mn-cs"/>
            </a:endParaRPr>
          </a:p>
        </p:txBody>
      </p:sp>
      <p:sp>
        <p:nvSpPr>
          <p:cNvPr id="3" name="備忘稿版面配置區 2"/>
          <p:cNvSpPr>
            <a:spLocks noGrp="1"/>
          </p:cNvSpPr>
          <p:nvPr>
            <p:ph type="body" sz="quarter" idx="1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Cost income ratio: 1Q’22: 62.38%;</a:t>
            </a:r>
            <a:r>
              <a:rPr lang="en-US" altLang="zh-TW" baseline="0" dirty="0" smtClean="0"/>
              <a:t> 1Q’23: 55.86%</a:t>
            </a:r>
            <a:r>
              <a:rPr lang="en-US" altLang="zh-TW" dirty="0" smtClean="0"/>
              <a:t> </a:t>
            </a:r>
            <a:endParaRPr lang="zh-TW" altLang="en-US" dirty="0" smtClean="0"/>
          </a:p>
        </p:txBody>
      </p:sp>
    </p:spTree>
    <p:extLst>
      <p:ext uri="{BB962C8B-B14F-4D97-AF65-F5344CB8AC3E}">
        <p14:creationId xmlns:p14="http://schemas.microsoft.com/office/powerpoint/2010/main" val="466493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3" name="Picture 3" descr="圖片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0"/>
            <a:ext cx="1206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6475425" y="76200"/>
            <a:ext cx="25923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600">
                <a:solidFill>
                  <a:schemeClr val="tx1"/>
                </a:solidFill>
                <a:latin typeface="Times New Roman" pitchFamily="18" charset="0"/>
                <a:ea typeface="標楷體" pitchFamily="65" charset="-120"/>
              </a:defRPr>
            </a:lvl1pPr>
            <a:lvl2pPr marL="742950" indent="-285750" eaLnBrk="0" hangingPunct="0">
              <a:defRPr kumimoji="1" sz="2600">
                <a:solidFill>
                  <a:schemeClr val="tx1"/>
                </a:solidFill>
                <a:latin typeface="Times New Roman" pitchFamily="18" charset="0"/>
                <a:ea typeface="標楷體" pitchFamily="65" charset="-120"/>
              </a:defRPr>
            </a:lvl2pPr>
            <a:lvl3pPr marL="1143000" indent="-228600" eaLnBrk="0" hangingPunct="0">
              <a:defRPr kumimoji="1" sz="2600">
                <a:solidFill>
                  <a:schemeClr val="tx1"/>
                </a:solidFill>
                <a:latin typeface="Times New Roman" pitchFamily="18" charset="0"/>
                <a:ea typeface="標楷體" pitchFamily="65" charset="-120"/>
              </a:defRPr>
            </a:lvl3pPr>
            <a:lvl4pPr marL="1600200" indent="-228600" eaLnBrk="0" hangingPunct="0">
              <a:defRPr kumimoji="1" sz="2600">
                <a:solidFill>
                  <a:schemeClr val="tx1"/>
                </a:solidFill>
                <a:latin typeface="Times New Roman" pitchFamily="18" charset="0"/>
                <a:ea typeface="標楷體" pitchFamily="65" charset="-120"/>
              </a:defRPr>
            </a:lvl4pPr>
            <a:lvl5pPr marL="2057400" indent="-228600" eaLnBrk="0" hangingPunct="0">
              <a:defRPr kumimoji="1" sz="26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6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6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6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600">
                <a:solidFill>
                  <a:schemeClr val="tx1"/>
                </a:solidFill>
                <a:latin typeface="Times New Roman" pitchFamily="18" charset="0"/>
                <a:ea typeface="標楷體" pitchFamily="65" charset="-120"/>
              </a:defRPr>
            </a:lvl9pPr>
          </a:lstStyle>
          <a:p>
            <a:pPr algn="r">
              <a:spcBef>
                <a:spcPct val="30000"/>
              </a:spcBef>
              <a:defRPr/>
            </a:pPr>
            <a:r>
              <a:rPr kumimoji="0" lang="en-GB" altLang="zh-CN" sz="1600" b="1" dirty="0">
                <a:latin typeface="Arial" charset="0"/>
                <a:ea typeface="SimSun" pitchFamily="2" charset="-122"/>
              </a:rPr>
              <a:t>Private and Confidential </a:t>
            </a:r>
          </a:p>
        </p:txBody>
      </p:sp>
      <p:sp>
        <p:nvSpPr>
          <p:cNvPr id="5" name="Text Box 5"/>
          <p:cNvSpPr txBox="1">
            <a:spLocks noChangeArrowheads="1"/>
          </p:cNvSpPr>
          <p:nvPr/>
        </p:nvSpPr>
        <p:spPr bwMode="auto">
          <a:xfrm>
            <a:off x="1143000" y="6400800"/>
            <a:ext cx="7086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600">
                <a:solidFill>
                  <a:schemeClr val="tx1"/>
                </a:solidFill>
                <a:latin typeface="Times New Roman" pitchFamily="18" charset="0"/>
                <a:ea typeface="標楷體" pitchFamily="65" charset="-120"/>
              </a:defRPr>
            </a:lvl1pPr>
            <a:lvl2pPr marL="742950" indent="-285750" eaLnBrk="0" hangingPunct="0">
              <a:defRPr kumimoji="1" sz="2600">
                <a:solidFill>
                  <a:schemeClr val="tx1"/>
                </a:solidFill>
                <a:latin typeface="Times New Roman" pitchFamily="18" charset="0"/>
                <a:ea typeface="標楷體" pitchFamily="65" charset="-120"/>
              </a:defRPr>
            </a:lvl2pPr>
            <a:lvl3pPr marL="1143000" indent="-228600" eaLnBrk="0" hangingPunct="0">
              <a:defRPr kumimoji="1" sz="2600">
                <a:solidFill>
                  <a:schemeClr val="tx1"/>
                </a:solidFill>
                <a:latin typeface="Times New Roman" pitchFamily="18" charset="0"/>
                <a:ea typeface="標楷體" pitchFamily="65" charset="-120"/>
              </a:defRPr>
            </a:lvl3pPr>
            <a:lvl4pPr marL="1600200" indent="-228600" eaLnBrk="0" hangingPunct="0">
              <a:defRPr kumimoji="1" sz="2600">
                <a:solidFill>
                  <a:schemeClr val="tx1"/>
                </a:solidFill>
                <a:latin typeface="Times New Roman" pitchFamily="18" charset="0"/>
                <a:ea typeface="標楷體" pitchFamily="65" charset="-120"/>
              </a:defRPr>
            </a:lvl4pPr>
            <a:lvl5pPr marL="2057400" indent="-228600" eaLnBrk="0" hangingPunct="0">
              <a:defRPr kumimoji="1" sz="26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6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6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6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600">
                <a:solidFill>
                  <a:schemeClr val="tx1"/>
                </a:solidFill>
                <a:latin typeface="Times New Roman" pitchFamily="18" charset="0"/>
                <a:ea typeface="標楷體" pitchFamily="65" charset="-120"/>
              </a:defRPr>
            </a:lvl9pPr>
          </a:lstStyle>
          <a:p>
            <a:pPr>
              <a:defRPr/>
            </a:pPr>
            <a:r>
              <a:rPr kumimoji="0" lang="en-US" altLang="zh-CN" sz="800" b="1" dirty="0">
                <a:solidFill>
                  <a:schemeClr val="accent2"/>
                </a:solidFill>
                <a:latin typeface="Arial" charset="0"/>
                <a:ea typeface="SimSun" pitchFamily="2" charset="-122"/>
              </a:rPr>
              <a:t>Disclaimer: The information contained in this document is prepared exclusively  for use during the presentation and should not be used for any other purpose.  Far Eastern International Bank accepts no liability whatsoever with respect to the use of this document or its contents. </a:t>
            </a:r>
            <a:endParaRPr kumimoji="0" lang="en-GB" altLang="zh-CN" sz="800" b="1" dirty="0">
              <a:solidFill>
                <a:schemeClr val="accent2"/>
              </a:solidFill>
              <a:latin typeface="Arial" charset="0"/>
              <a:ea typeface="SimSun" pitchFamily="2" charset="-122"/>
            </a:endParaRPr>
          </a:p>
        </p:txBody>
      </p:sp>
      <p:graphicFrame>
        <p:nvGraphicFramePr>
          <p:cNvPr id="6" name="Object 6"/>
          <p:cNvGraphicFramePr>
            <a:graphicFrameLocks/>
          </p:cNvGraphicFramePr>
          <p:nvPr/>
        </p:nvGraphicFramePr>
        <p:xfrm>
          <a:off x="1600200" y="1628775"/>
          <a:ext cx="838200" cy="782638"/>
        </p:xfrm>
        <a:graphic>
          <a:graphicData uri="http://schemas.openxmlformats.org/presentationml/2006/ole">
            <mc:AlternateContent xmlns:mc="http://schemas.openxmlformats.org/markup-compatibility/2006">
              <mc:Choice xmlns:v="urn:schemas-microsoft-com:vml" Requires="v">
                <p:oleObj spid="_x0000_s77903" name="點陣圖影像" r:id="rId4" imgW="2788732" imgH="2714402" progId="Paint.Picture">
                  <p:embed/>
                </p:oleObj>
              </mc:Choice>
              <mc:Fallback>
                <p:oleObj name="點陣圖影像" r:id="rId4" imgW="2788732" imgH="2714402" progId="Paint.Picture">
                  <p:embed/>
                  <p:pic>
                    <p:nvPicPr>
                      <p:cNvPr id="0" name=""/>
                      <p:cNvPicPr>
                        <a:picLocks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1628775"/>
                        <a:ext cx="838200"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7"/>
          <p:cNvSpPr>
            <a:spLocks noChangeArrowheads="1"/>
          </p:cNvSpPr>
          <p:nvPr/>
        </p:nvSpPr>
        <p:spPr bwMode="auto">
          <a:xfrm>
            <a:off x="2362200" y="1447800"/>
            <a:ext cx="50292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kumimoji="1" sz="2400">
                <a:solidFill>
                  <a:schemeClr val="tx1"/>
                </a:solidFill>
                <a:latin typeface="Times New Roman" pitchFamily="18" charset="0"/>
                <a:ea typeface="標楷體" pitchFamily="65" charset="-120"/>
              </a:defRPr>
            </a:lvl1pPr>
            <a:lvl2pPr>
              <a:defRPr kumimoji="1" sz="2400">
                <a:solidFill>
                  <a:schemeClr val="tx1"/>
                </a:solidFill>
                <a:latin typeface="Times New Roman" pitchFamily="18" charset="0"/>
                <a:ea typeface="標楷體" pitchFamily="65" charset="-120"/>
              </a:defRPr>
            </a:lvl2pPr>
            <a:lvl3pPr>
              <a:defRPr kumimoji="1" sz="2400">
                <a:solidFill>
                  <a:schemeClr val="tx1"/>
                </a:solidFill>
                <a:latin typeface="Times New Roman" pitchFamily="18" charset="0"/>
                <a:ea typeface="標楷體" pitchFamily="65" charset="-120"/>
              </a:defRPr>
            </a:lvl3pPr>
            <a:lvl4pPr>
              <a:defRPr kumimoji="1" sz="2400">
                <a:solidFill>
                  <a:schemeClr val="tx1"/>
                </a:solidFill>
                <a:latin typeface="Times New Roman" pitchFamily="18" charset="0"/>
                <a:ea typeface="標楷體" pitchFamily="65" charset="-120"/>
              </a:defRPr>
            </a:lvl4pPr>
            <a:lvl5pPr>
              <a:defRPr kumimoji="1" sz="2400">
                <a:solidFill>
                  <a:schemeClr val="tx1"/>
                </a:solidFill>
                <a:latin typeface="Times New Roman" pitchFamily="18" charset="0"/>
                <a:ea typeface="標楷體" pitchFamily="65" charset="-120"/>
              </a:defRPr>
            </a:lvl5pPr>
            <a:lvl6pPr marL="457200" fontAlgn="base">
              <a:spcBef>
                <a:spcPct val="0"/>
              </a:spcBef>
              <a:spcAft>
                <a:spcPct val="0"/>
              </a:spcAft>
              <a:defRPr kumimoji="1" sz="2400">
                <a:solidFill>
                  <a:schemeClr val="tx1"/>
                </a:solidFill>
                <a:latin typeface="Times New Roman" pitchFamily="18" charset="0"/>
                <a:ea typeface="標楷體" pitchFamily="65" charset="-120"/>
              </a:defRPr>
            </a:lvl6pPr>
            <a:lvl7pPr marL="914400" fontAlgn="base">
              <a:spcBef>
                <a:spcPct val="0"/>
              </a:spcBef>
              <a:spcAft>
                <a:spcPct val="0"/>
              </a:spcAft>
              <a:defRPr kumimoji="1" sz="2400">
                <a:solidFill>
                  <a:schemeClr val="tx1"/>
                </a:solidFill>
                <a:latin typeface="Times New Roman" pitchFamily="18" charset="0"/>
                <a:ea typeface="標楷體" pitchFamily="65" charset="-120"/>
              </a:defRPr>
            </a:lvl7pPr>
            <a:lvl8pPr marL="1371600" fontAlgn="base">
              <a:spcBef>
                <a:spcPct val="0"/>
              </a:spcBef>
              <a:spcAft>
                <a:spcPct val="0"/>
              </a:spcAft>
              <a:defRPr kumimoji="1" sz="2400">
                <a:solidFill>
                  <a:schemeClr val="tx1"/>
                </a:solidFill>
                <a:latin typeface="Times New Roman" pitchFamily="18" charset="0"/>
                <a:ea typeface="標楷體" pitchFamily="65" charset="-120"/>
              </a:defRPr>
            </a:lvl8pPr>
            <a:lvl9pPr marL="1828800" fontAlgn="base">
              <a:spcBef>
                <a:spcPct val="0"/>
              </a:spcBef>
              <a:spcAft>
                <a:spcPct val="0"/>
              </a:spcAft>
              <a:defRPr kumimoji="1" sz="2400">
                <a:solidFill>
                  <a:schemeClr val="tx1"/>
                </a:solidFill>
                <a:latin typeface="Times New Roman" pitchFamily="18" charset="0"/>
                <a:ea typeface="標楷體" pitchFamily="65" charset="-120"/>
              </a:defRPr>
            </a:lvl9pPr>
          </a:lstStyle>
          <a:p>
            <a:pPr algn="ctr">
              <a:defRPr/>
            </a:pPr>
            <a:r>
              <a:rPr lang="zh-TW" altLang="en-US" sz="4400" b="1">
                <a:latin typeface="標楷體" pitchFamily="65" charset="-120"/>
              </a:rPr>
              <a:t>遠東國際商業銀行</a:t>
            </a:r>
          </a:p>
          <a:p>
            <a:pPr algn="ctr">
              <a:defRPr/>
            </a:pPr>
            <a:r>
              <a:rPr lang="zh-TW" altLang="en-US" sz="2000" b="1">
                <a:latin typeface="Verdana" pitchFamily="34" charset="0"/>
              </a:rPr>
              <a:t> </a:t>
            </a:r>
            <a:r>
              <a:rPr lang="en-US" altLang="zh-TW" b="1" dirty="0">
                <a:latin typeface="Arial" charset="0"/>
              </a:rPr>
              <a:t>Far  Eastern  International  Bank</a:t>
            </a:r>
          </a:p>
        </p:txBody>
      </p:sp>
      <p:sp>
        <p:nvSpPr>
          <p:cNvPr id="25708546" name="Rectangle 2"/>
          <p:cNvSpPr>
            <a:spLocks noGrp="1" noChangeArrowheads="1"/>
          </p:cNvSpPr>
          <p:nvPr>
            <p:ph type="subTitle" idx="1"/>
          </p:nvPr>
        </p:nvSpPr>
        <p:spPr>
          <a:xfrm>
            <a:off x="1371600" y="3886200"/>
            <a:ext cx="6400800" cy="1752600"/>
          </a:xfrm>
        </p:spPr>
        <p:txBody>
          <a:bodyPr/>
          <a:lstStyle>
            <a:lvl1pPr marL="0" indent="0" algn="ctr">
              <a:buFontTx/>
              <a:buNone/>
              <a:defRPr b="0">
                <a:solidFill>
                  <a:srgbClr val="000099"/>
                </a:solidFill>
              </a:defRPr>
            </a:lvl1pPr>
          </a:lstStyle>
          <a:p>
            <a:pPr lvl="0"/>
            <a:r>
              <a:rPr lang="zh-TW" altLang="en-US" noProof="0"/>
              <a:t>按一下以編輯母片副標題樣式</a:t>
            </a:r>
          </a:p>
          <a:p>
            <a:pPr lvl="0"/>
            <a:r>
              <a:rPr lang="en-US" altLang="zh-TW" noProof="0"/>
              <a:t>(</a:t>
            </a:r>
            <a:r>
              <a:rPr lang="zh-TW" altLang="en-US" noProof="0"/>
              <a:t>簡報字型請選擇</a:t>
            </a:r>
            <a:r>
              <a:rPr lang="en-US" altLang="zh-TW" noProof="0"/>
              <a:t>ARIAL)</a:t>
            </a:r>
          </a:p>
        </p:txBody>
      </p:sp>
    </p:spTree>
    <p:extLst>
      <p:ext uri="{BB962C8B-B14F-4D97-AF65-F5344CB8AC3E}">
        <p14:creationId xmlns:p14="http://schemas.microsoft.com/office/powerpoint/2010/main" val="247345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sldNum" sz="quarter" idx="10"/>
          </p:nvPr>
        </p:nvSpPr>
        <p:spPr>
          <a:ln/>
        </p:spPr>
        <p:txBody>
          <a:bodyPr/>
          <a:lstStyle>
            <a:lvl1pPr>
              <a:defRPr/>
            </a:lvl1pPr>
          </a:lstStyle>
          <a:p>
            <a:pPr>
              <a:defRPr/>
            </a:pPr>
            <a:fld id="{F33D7355-9EF5-4619-888B-74F49A4804C9}" type="slidenum">
              <a:rPr lang="en-US" altLang="zh-TW"/>
              <a:pPr>
                <a:defRPr/>
              </a:pPr>
              <a:t>‹#›</a:t>
            </a:fld>
            <a:endParaRPr lang="en-US" altLang="zh-TW" dirty="0"/>
          </a:p>
        </p:txBody>
      </p:sp>
    </p:spTree>
    <p:extLst>
      <p:ext uri="{BB962C8B-B14F-4D97-AF65-F5344CB8AC3E}">
        <p14:creationId xmlns:p14="http://schemas.microsoft.com/office/powerpoint/2010/main" val="23537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457200"/>
            <a:ext cx="1943100" cy="56388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457200"/>
            <a:ext cx="5676900" cy="56388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sldNum" sz="quarter" idx="10"/>
          </p:nvPr>
        </p:nvSpPr>
        <p:spPr>
          <a:ln/>
        </p:spPr>
        <p:txBody>
          <a:bodyPr/>
          <a:lstStyle>
            <a:lvl1pPr>
              <a:defRPr/>
            </a:lvl1pPr>
          </a:lstStyle>
          <a:p>
            <a:pPr>
              <a:defRPr/>
            </a:pPr>
            <a:fld id="{CBB04319-1502-4024-98BB-CBF8661A91D7}" type="slidenum">
              <a:rPr lang="en-US" altLang="zh-TW"/>
              <a:pPr>
                <a:defRPr/>
              </a:pPr>
              <a:t>‹#›</a:t>
            </a:fld>
            <a:endParaRPr lang="en-US" altLang="zh-TW" dirty="0"/>
          </a:p>
        </p:txBody>
      </p:sp>
    </p:spTree>
    <p:extLst>
      <p:ext uri="{BB962C8B-B14F-4D97-AF65-F5344CB8AC3E}">
        <p14:creationId xmlns:p14="http://schemas.microsoft.com/office/powerpoint/2010/main" val="3701480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03"/>
            <a:ext cx="7772400" cy="1470025"/>
          </a:xfrm>
          <a:prstGeom prst="rect">
            <a:avLst/>
          </a:prstGeo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1"/>
          <p:cNvSpPr>
            <a:spLocks noGrp="1"/>
          </p:cNvSpPr>
          <p:nvPr>
            <p:ph type="dt" sz="half" idx="10"/>
          </p:nvPr>
        </p:nvSpPr>
        <p:spPr/>
        <p:txBody>
          <a:bodyPr/>
          <a:lstStyle>
            <a:lvl1pPr>
              <a:defRPr/>
            </a:lvl1pPr>
          </a:lstStyle>
          <a:p>
            <a:pPr>
              <a:defRPr/>
            </a:pPr>
            <a:endParaRPr lang="en-US" altLang="zh-TW" dirty="0"/>
          </a:p>
        </p:txBody>
      </p:sp>
      <p:sp>
        <p:nvSpPr>
          <p:cNvPr id="5" name="頁尾版面配置區 2"/>
          <p:cNvSpPr>
            <a:spLocks noGrp="1"/>
          </p:cNvSpPr>
          <p:nvPr>
            <p:ph type="ftr" sz="quarter" idx="11"/>
          </p:nvPr>
        </p:nvSpPr>
        <p:spPr/>
        <p:txBody>
          <a:bodyPr/>
          <a:lstStyle>
            <a:lvl1pPr>
              <a:defRPr/>
            </a:lvl1pPr>
          </a:lstStyle>
          <a:p>
            <a:pPr>
              <a:defRPr/>
            </a:pPr>
            <a:endParaRPr lang="en-US" altLang="zh-TW" dirty="0"/>
          </a:p>
        </p:txBody>
      </p:sp>
      <p:sp>
        <p:nvSpPr>
          <p:cNvPr id="6" name="投影片編號版面配置區 3"/>
          <p:cNvSpPr>
            <a:spLocks noGrp="1"/>
          </p:cNvSpPr>
          <p:nvPr>
            <p:ph type="sldNum" sz="quarter" idx="12"/>
          </p:nvPr>
        </p:nvSpPr>
        <p:spPr/>
        <p:txBody>
          <a:bodyPr/>
          <a:lstStyle>
            <a:lvl1pPr>
              <a:defRPr/>
            </a:lvl1pPr>
          </a:lstStyle>
          <a:p>
            <a:pPr>
              <a:defRPr/>
            </a:pPr>
            <a:fld id="{10F1B662-AA76-4E8D-B210-F62F0D024DEC}" type="slidenum">
              <a:rPr lang="en-US" altLang="zh-TW"/>
              <a:pPr>
                <a:defRPr/>
              </a:pPr>
              <a:t>‹#›</a:t>
            </a:fld>
            <a:endParaRPr lang="en-US" altLang="zh-TW" dirty="0"/>
          </a:p>
        </p:txBody>
      </p:sp>
    </p:spTree>
    <p:extLst>
      <p:ext uri="{BB962C8B-B14F-4D97-AF65-F5344CB8AC3E}">
        <p14:creationId xmlns:p14="http://schemas.microsoft.com/office/powerpoint/2010/main" val="774191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a:xfrm>
            <a:off x="457200" y="1600206"/>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1"/>
          <p:cNvSpPr>
            <a:spLocks noGrp="1"/>
          </p:cNvSpPr>
          <p:nvPr>
            <p:ph type="dt" sz="half" idx="10"/>
          </p:nvPr>
        </p:nvSpPr>
        <p:spPr/>
        <p:txBody>
          <a:bodyPr/>
          <a:lstStyle>
            <a:lvl1pPr>
              <a:defRPr/>
            </a:lvl1pPr>
          </a:lstStyle>
          <a:p>
            <a:pPr>
              <a:defRPr/>
            </a:pPr>
            <a:endParaRPr lang="en-US" altLang="zh-TW" dirty="0"/>
          </a:p>
        </p:txBody>
      </p:sp>
      <p:sp>
        <p:nvSpPr>
          <p:cNvPr id="5" name="頁尾版面配置區 2"/>
          <p:cNvSpPr>
            <a:spLocks noGrp="1"/>
          </p:cNvSpPr>
          <p:nvPr>
            <p:ph type="ftr" sz="quarter" idx="11"/>
          </p:nvPr>
        </p:nvSpPr>
        <p:spPr/>
        <p:txBody>
          <a:bodyPr/>
          <a:lstStyle>
            <a:lvl1pPr>
              <a:defRPr/>
            </a:lvl1pPr>
          </a:lstStyle>
          <a:p>
            <a:pPr>
              <a:defRPr/>
            </a:pPr>
            <a:endParaRPr lang="en-US" altLang="zh-TW" dirty="0"/>
          </a:p>
        </p:txBody>
      </p:sp>
      <p:sp>
        <p:nvSpPr>
          <p:cNvPr id="6" name="投影片編號版面配置區 3"/>
          <p:cNvSpPr>
            <a:spLocks noGrp="1"/>
          </p:cNvSpPr>
          <p:nvPr>
            <p:ph type="sldNum" sz="quarter" idx="12"/>
          </p:nvPr>
        </p:nvSpPr>
        <p:spPr/>
        <p:txBody>
          <a:bodyPr/>
          <a:lstStyle>
            <a:lvl1pPr>
              <a:defRPr/>
            </a:lvl1pPr>
          </a:lstStyle>
          <a:p>
            <a:pPr>
              <a:defRPr/>
            </a:pPr>
            <a:fld id="{20DE6774-E9F6-47C2-97C4-FF41B825BDF6}" type="slidenum">
              <a:rPr lang="en-US" altLang="zh-TW"/>
              <a:pPr>
                <a:defRPr/>
              </a:pPr>
              <a:t>‹#›</a:t>
            </a:fld>
            <a:endParaRPr lang="en-US" altLang="zh-TW" dirty="0"/>
          </a:p>
        </p:txBody>
      </p:sp>
    </p:spTree>
    <p:extLst>
      <p:ext uri="{BB962C8B-B14F-4D97-AF65-F5344CB8AC3E}">
        <p14:creationId xmlns:p14="http://schemas.microsoft.com/office/powerpoint/2010/main" val="1569959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78"/>
            <a:ext cx="7772400" cy="1362075"/>
          </a:xfrm>
          <a:prstGeom prst="rect">
            <a:avLst/>
          </a:prstGeo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1"/>
          <p:cNvSpPr>
            <a:spLocks noGrp="1"/>
          </p:cNvSpPr>
          <p:nvPr>
            <p:ph type="dt" sz="half" idx="10"/>
          </p:nvPr>
        </p:nvSpPr>
        <p:spPr/>
        <p:txBody>
          <a:bodyPr/>
          <a:lstStyle>
            <a:lvl1pPr>
              <a:defRPr/>
            </a:lvl1pPr>
          </a:lstStyle>
          <a:p>
            <a:pPr>
              <a:defRPr/>
            </a:pPr>
            <a:endParaRPr lang="en-US" altLang="zh-TW" dirty="0"/>
          </a:p>
        </p:txBody>
      </p:sp>
      <p:sp>
        <p:nvSpPr>
          <p:cNvPr id="5" name="頁尾版面配置區 2"/>
          <p:cNvSpPr>
            <a:spLocks noGrp="1"/>
          </p:cNvSpPr>
          <p:nvPr>
            <p:ph type="ftr" sz="quarter" idx="11"/>
          </p:nvPr>
        </p:nvSpPr>
        <p:spPr/>
        <p:txBody>
          <a:bodyPr/>
          <a:lstStyle>
            <a:lvl1pPr>
              <a:defRPr/>
            </a:lvl1pPr>
          </a:lstStyle>
          <a:p>
            <a:pPr>
              <a:defRPr/>
            </a:pPr>
            <a:endParaRPr lang="en-US" altLang="zh-TW" dirty="0"/>
          </a:p>
        </p:txBody>
      </p:sp>
      <p:sp>
        <p:nvSpPr>
          <p:cNvPr id="6" name="投影片編號版面配置區 3"/>
          <p:cNvSpPr>
            <a:spLocks noGrp="1"/>
          </p:cNvSpPr>
          <p:nvPr>
            <p:ph type="sldNum" sz="quarter" idx="12"/>
          </p:nvPr>
        </p:nvSpPr>
        <p:spPr/>
        <p:txBody>
          <a:bodyPr/>
          <a:lstStyle>
            <a:lvl1pPr>
              <a:defRPr/>
            </a:lvl1pPr>
          </a:lstStyle>
          <a:p>
            <a:pPr>
              <a:defRPr/>
            </a:pPr>
            <a:fld id="{459F4F71-6C63-4B58-A830-54B2E7AF96C9}" type="slidenum">
              <a:rPr lang="en-US" altLang="zh-TW"/>
              <a:pPr>
                <a:defRPr/>
              </a:pPr>
              <a:t>‹#›</a:t>
            </a:fld>
            <a:endParaRPr lang="en-US" altLang="zh-TW" dirty="0"/>
          </a:p>
        </p:txBody>
      </p:sp>
    </p:spTree>
    <p:extLst>
      <p:ext uri="{BB962C8B-B14F-4D97-AF65-F5344CB8AC3E}">
        <p14:creationId xmlns:p14="http://schemas.microsoft.com/office/powerpoint/2010/main" val="387737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內容版面配置區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1"/>
          <p:cNvSpPr>
            <a:spLocks noGrp="1"/>
          </p:cNvSpPr>
          <p:nvPr>
            <p:ph type="dt" sz="half" idx="10"/>
          </p:nvPr>
        </p:nvSpPr>
        <p:spPr/>
        <p:txBody>
          <a:bodyPr/>
          <a:lstStyle>
            <a:lvl1pPr>
              <a:defRPr/>
            </a:lvl1pPr>
          </a:lstStyle>
          <a:p>
            <a:pPr>
              <a:defRPr/>
            </a:pPr>
            <a:endParaRPr lang="en-US" altLang="zh-TW" dirty="0"/>
          </a:p>
        </p:txBody>
      </p:sp>
      <p:sp>
        <p:nvSpPr>
          <p:cNvPr id="6" name="頁尾版面配置區 2"/>
          <p:cNvSpPr>
            <a:spLocks noGrp="1"/>
          </p:cNvSpPr>
          <p:nvPr>
            <p:ph type="ftr" sz="quarter" idx="11"/>
          </p:nvPr>
        </p:nvSpPr>
        <p:spPr/>
        <p:txBody>
          <a:bodyPr/>
          <a:lstStyle>
            <a:lvl1pPr>
              <a:defRPr/>
            </a:lvl1pPr>
          </a:lstStyle>
          <a:p>
            <a:pPr>
              <a:defRPr/>
            </a:pPr>
            <a:endParaRPr lang="en-US" altLang="zh-TW" dirty="0"/>
          </a:p>
        </p:txBody>
      </p:sp>
      <p:sp>
        <p:nvSpPr>
          <p:cNvPr id="7" name="投影片編號版面配置區 3"/>
          <p:cNvSpPr>
            <a:spLocks noGrp="1"/>
          </p:cNvSpPr>
          <p:nvPr>
            <p:ph type="sldNum" sz="quarter" idx="12"/>
          </p:nvPr>
        </p:nvSpPr>
        <p:spPr/>
        <p:txBody>
          <a:bodyPr/>
          <a:lstStyle>
            <a:lvl1pPr>
              <a:defRPr/>
            </a:lvl1pPr>
          </a:lstStyle>
          <a:p>
            <a:pPr>
              <a:defRPr/>
            </a:pPr>
            <a:fld id="{99DE66E2-FEEA-4858-8F2B-4F950168CD56}" type="slidenum">
              <a:rPr lang="en-US" altLang="zh-TW"/>
              <a:pPr>
                <a:defRPr/>
              </a:pPr>
              <a:t>‹#›</a:t>
            </a:fld>
            <a:endParaRPr lang="en-US" altLang="zh-TW" dirty="0"/>
          </a:p>
        </p:txBody>
      </p:sp>
    </p:spTree>
    <p:extLst>
      <p:ext uri="{BB962C8B-B14F-4D97-AF65-F5344CB8AC3E}">
        <p14:creationId xmlns:p14="http://schemas.microsoft.com/office/powerpoint/2010/main" val="3534477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4"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4"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1"/>
          <p:cNvSpPr>
            <a:spLocks noGrp="1"/>
          </p:cNvSpPr>
          <p:nvPr>
            <p:ph type="dt" sz="half" idx="10"/>
          </p:nvPr>
        </p:nvSpPr>
        <p:spPr/>
        <p:txBody>
          <a:bodyPr/>
          <a:lstStyle>
            <a:lvl1pPr>
              <a:defRPr/>
            </a:lvl1pPr>
          </a:lstStyle>
          <a:p>
            <a:pPr>
              <a:defRPr/>
            </a:pPr>
            <a:endParaRPr lang="en-US" altLang="zh-TW" dirty="0"/>
          </a:p>
        </p:txBody>
      </p:sp>
      <p:sp>
        <p:nvSpPr>
          <p:cNvPr id="8" name="頁尾版面配置區 2"/>
          <p:cNvSpPr>
            <a:spLocks noGrp="1"/>
          </p:cNvSpPr>
          <p:nvPr>
            <p:ph type="ftr" sz="quarter" idx="11"/>
          </p:nvPr>
        </p:nvSpPr>
        <p:spPr/>
        <p:txBody>
          <a:bodyPr/>
          <a:lstStyle>
            <a:lvl1pPr>
              <a:defRPr/>
            </a:lvl1pPr>
          </a:lstStyle>
          <a:p>
            <a:pPr>
              <a:defRPr/>
            </a:pPr>
            <a:endParaRPr lang="en-US" altLang="zh-TW" dirty="0"/>
          </a:p>
        </p:txBody>
      </p:sp>
      <p:sp>
        <p:nvSpPr>
          <p:cNvPr id="9" name="投影片編號版面配置區 3"/>
          <p:cNvSpPr>
            <a:spLocks noGrp="1"/>
          </p:cNvSpPr>
          <p:nvPr>
            <p:ph type="sldNum" sz="quarter" idx="12"/>
          </p:nvPr>
        </p:nvSpPr>
        <p:spPr/>
        <p:txBody>
          <a:bodyPr/>
          <a:lstStyle>
            <a:lvl1pPr>
              <a:defRPr/>
            </a:lvl1pPr>
          </a:lstStyle>
          <a:p>
            <a:pPr>
              <a:defRPr/>
            </a:pPr>
            <a:fld id="{F4B7EE28-5726-48B9-8229-077A9D32BAFA}" type="slidenum">
              <a:rPr lang="en-US" altLang="zh-TW"/>
              <a:pPr>
                <a:defRPr/>
              </a:pPr>
              <a:t>‹#›</a:t>
            </a:fld>
            <a:endParaRPr lang="en-US" altLang="zh-TW" dirty="0"/>
          </a:p>
        </p:txBody>
      </p:sp>
    </p:spTree>
    <p:extLst>
      <p:ext uri="{BB962C8B-B14F-4D97-AF65-F5344CB8AC3E}">
        <p14:creationId xmlns:p14="http://schemas.microsoft.com/office/powerpoint/2010/main" val="1768419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日期版面配置區 1"/>
          <p:cNvSpPr>
            <a:spLocks noGrp="1"/>
          </p:cNvSpPr>
          <p:nvPr>
            <p:ph type="dt" sz="half" idx="10"/>
          </p:nvPr>
        </p:nvSpPr>
        <p:spPr/>
        <p:txBody>
          <a:bodyPr/>
          <a:lstStyle>
            <a:lvl1pPr>
              <a:defRPr/>
            </a:lvl1pPr>
          </a:lstStyle>
          <a:p>
            <a:pPr>
              <a:defRPr/>
            </a:pPr>
            <a:endParaRPr lang="en-US" altLang="zh-TW" dirty="0"/>
          </a:p>
        </p:txBody>
      </p:sp>
      <p:sp>
        <p:nvSpPr>
          <p:cNvPr id="4" name="頁尾版面配置區 2"/>
          <p:cNvSpPr>
            <a:spLocks noGrp="1"/>
          </p:cNvSpPr>
          <p:nvPr>
            <p:ph type="ftr" sz="quarter" idx="11"/>
          </p:nvPr>
        </p:nvSpPr>
        <p:spPr/>
        <p:txBody>
          <a:bodyPr/>
          <a:lstStyle>
            <a:lvl1pPr>
              <a:defRPr/>
            </a:lvl1pPr>
          </a:lstStyle>
          <a:p>
            <a:pPr>
              <a:defRPr/>
            </a:pPr>
            <a:endParaRPr lang="en-US" altLang="zh-TW" dirty="0"/>
          </a:p>
        </p:txBody>
      </p:sp>
      <p:sp>
        <p:nvSpPr>
          <p:cNvPr id="5" name="投影片編號版面配置區 3"/>
          <p:cNvSpPr>
            <a:spLocks noGrp="1"/>
          </p:cNvSpPr>
          <p:nvPr>
            <p:ph type="sldNum" sz="quarter" idx="12"/>
          </p:nvPr>
        </p:nvSpPr>
        <p:spPr/>
        <p:txBody>
          <a:bodyPr/>
          <a:lstStyle>
            <a:lvl1pPr>
              <a:defRPr/>
            </a:lvl1pPr>
          </a:lstStyle>
          <a:p>
            <a:pPr>
              <a:defRPr/>
            </a:pPr>
            <a:fld id="{3D13A003-38C1-4B9D-926E-36039C221D2A}" type="slidenum">
              <a:rPr lang="en-US" altLang="zh-TW"/>
              <a:pPr>
                <a:defRPr/>
              </a:pPr>
              <a:t>‹#›</a:t>
            </a:fld>
            <a:endParaRPr lang="en-US" altLang="zh-TW" dirty="0"/>
          </a:p>
        </p:txBody>
      </p:sp>
    </p:spTree>
    <p:extLst>
      <p:ext uri="{BB962C8B-B14F-4D97-AF65-F5344CB8AC3E}">
        <p14:creationId xmlns:p14="http://schemas.microsoft.com/office/powerpoint/2010/main" val="2597425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endParaRPr lang="en-US" altLang="zh-TW" dirty="0"/>
          </a:p>
        </p:txBody>
      </p:sp>
      <p:sp>
        <p:nvSpPr>
          <p:cNvPr id="3" name="頁尾版面配置區 2"/>
          <p:cNvSpPr>
            <a:spLocks noGrp="1"/>
          </p:cNvSpPr>
          <p:nvPr>
            <p:ph type="ftr" sz="quarter" idx="11"/>
          </p:nvPr>
        </p:nvSpPr>
        <p:spPr/>
        <p:txBody>
          <a:bodyPr/>
          <a:lstStyle>
            <a:lvl1pPr>
              <a:defRPr/>
            </a:lvl1pPr>
          </a:lstStyle>
          <a:p>
            <a:pPr>
              <a:defRPr/>
            </a:pPr>
            <a:endParaRPr lang="en-US" altLang="zh-TW" dirty="0"/>
          </a:p>
        </p:txBody>
      </p:sp>
      <p:sp>
        <p:nvSpPr>
          <p:cNvPr id="4" name="投影片編號版面配置區 3"/>
          <p:cNvSpPr>
            <a:spLocks noGrp="1"/>
          </p:cNvSpPr>
          <p:nvPr>
            <p:ph type="sldNum" sz="quarter" idx="12"/>
          </p:nvPr>
        </p:nvSpPr>
        <p:spPr/>
        <p:txBody>
          <a:bodyPr/>
          <a:lstStyle>
            <a:lvl1pPr>
              <a:defRPr/>
            </a:lvl1pPr>
          </a:lstStyle>
          <a:p>
            <a:pPr>
              <a:defRPr/>
            </a:pPr>
            <a:fld id="{3E15F3BB-9823-4AA5-B63E-11B9C888B342}" type="slidenum">
              <a:rPr lang="en-US" altLang="zh-TW"/>
              <a:pPr>
                <a:defRPr/>
              </a:pPr>
              <a:t>‹#›</a:t>
            </a:fld>
            <a:endParaRPr lang="en-US" altLang="zh-TW" dirty="0"/>
          </a:p>
        </p:txBody>
      </p:sp>
    </p:spTree>
    <p:extLst>
      <p:ext uri="{BB962C8B-B14F-4D97-AF65-F5344CB8AC3E}">
        <p14:creationId xmlns:p14="http://schemas.microsoft.com/office/powerpoint/2010/main" val="4198967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a:prstGeom prst="rect">
            <a:avLst/>
          </a:prstGeo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3" y="27306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1"/>
          <p:cNvSpPr>
            <a:spLocks noGrp="1"/>
          </p:cNvSpPr>
          <p:nvPr>
            <p:ph type="dt" sz="half" idx="10"/>
          </p:nvPr>
        </p:nvSpPr>
        <p:spPr/>
        <p:txBody>
          <a:bodyPr/>
          <a:lstStyle>
            <a:lvl1pPr>
              <a:defRPr/>
            </a:lvl1pPr>
          </a:lstStyle>
          <a:p>
            <a:pPr>
              <a:defRPr/>
            </a:pPr>
            <a:endParaRPr lang="en-US" altLang="zh-TW" dirty="0"/>
          </a:p>
        </p:txBody>
      </p:sp>
      <p:sp>
        <p:nvSpPr>
          <p:cNvPr id="6" name="頁尾版面配置區 2"/>
          <p:cNvSpPr>
            <a:spLocks noGrp="1"/>
          </p:cNvSpPr>
          <p:nvPr>
            <p:ph type="ftr" sz="quarter" idx="11"/>
          </p:nvPr>
        </p:nvSpPr>
        <p:spPr/>
        <p:txBody>
          <a:bodyPr/>
          <a:lstStyle>
            <a:lvl1pPr>
              <a:defRPr/>
            </a:lvl1pPr>
          </a:lstStyle>
          <a:p>
            <a:pPr>
              <a:defRPr/>
            </a:pPr>
            <a:endParaRPr lang="en-US" altLang="zh-TW" dirty="0"/>
          </a:p>
        </p:txBody>
      </p:sp>
      <p:sp>
        <p:nvSpPr>
          <p:cNvPr id="7" name="投影片編號版面配置區 3"/>
          <p:cNvSpPr>
            <a:spLocks noGrp="1"/>
          </p:cNvSpPr>
          <p:nvPr>
            <p:ph type="sldNum" sz="quarter" idx="12"/>
          </p:nvPr>
        </p:nvSpPr>
        <p:spPr/>
        <p:txBody>
          <a:bodyPr/>
          <a:lstStyle>
            <a:lvl1pPr>
              <a:defRPr/>
            </a:lvl1pPr>
          </a:lstStyle>
          <a:p>
            <a:pPr>
              <a:defRPr/>
            </a:pPr>
            <a:fld id="{35FC98FA-770D-4930-ABCC-8E2D157F4ADA}" type="slidenum">
              <a:rPr lang="en-US" altLang="zh-TW"/>
              <a:pPr>
                <a:defRPr/>
              </a:pPr>
              <a:t>‹#›</a:t>
            </a:fld>
            <a:endParaRPr lang="en-US" altLang="zh-TW" dirty="0"/>
          </a:p>
        </p:txBody>
      </p:sp>
    </p:spTree>
    <p:extLst>
      <p:ext uri="{BB962C8B-B14F-4D97-AF65-F5344CB8AC3E}">
        <p14:creationId xmlns:p14="http://schemas.microsoft.com/office/powerpoint/2010/main" val="99277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sldNum" sz="quarter" idx="10"/>
          </p:nvPr>
        </p:nvSpPr>
        <p:spPr>
          <a:ln/>
        </p:spPr>
        <p:txBody>
          <a:bodyPr/>
          <a:lstStyle>
            <a:lvl1pPr>
              <a:defRPr/>
            </a:lvl1pPr>
          </a:lstStyle>
          <a:p>
            <a:pPr>
              <a:defRPr/>
            </a:pPr>
            <a:fld id="{A2F5ABCF-9E0B-46EF-9F97-8D6673AC4944}" type="slidenum">
              <a:rPr lang="en-US" altLang="zh-TW"/>
              <a:pPr>
                <a:defRPr/>
              </a:pPr>
              <a:t>‹#›</a:t>
            </a:fld>
            <a:endParaRPr lang="en-US" altLang="zh-TW" dirty="0"/>
          </a:p>
        </p:txBody>
      </p:sp>
    </p:spTree>
    <p:extLst>
      <p:ext uri="{BB962C8B-B14F-4D97-AF65-F5344CB8AC3E}">
        <p14:creationId xmlns:p14="http://schemas.microsoft.com/office/powerpoint/2010/main" val="3431780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1"/>
          <p:cNvSpPr>
            <a:spLocks noGrp="1"/>
          </p:cNvSpPr>
          <p:nvPr>
            <p:ph type="dt" sz="half" idx="10"/>
          </p:nvPr>
        </p:nvSpPr>
        <p:spPr/>
        <p:txBody>
          <a:bodyPr/>
          <a:lstStyle>
            <a:lvl1pPr>
              <a:defRPr/>
            </a:lvl1pPr>
          </a:lstStyle>
          <a:p>
            <a:pPr>
              <a:defRPr/>
            </a:pPr>
            <a:endParaRPr lang="en-US" altLang="zh-TW" dirty="0"/>
          </a:p>
        </p:txBody>
      </p:sp>
      <p:sp>
        <p:nvSpPr>
          <p:cNvPr id="6" name="頁尾版面配置區 2"/>
          <p:cNvSpPr>
            <a:spLocks noGrp="1"/>
          </p:cNvSpPr>
          <p:nvPr>
            <p:ph type="ftr" sz="quarter" idx="11"/>
          </p:nvPr>
        </p:nvSpPr>
        <p:spPr/>
        <p:txBody>
          <a:bodyPr/>
          <a:lstStyle>
            <a:lvl1pPr>
              <a:defRPr/>
            </a:lvl1pPr>
          </a:lstStyle>
          <a:p>
            <a:pPr>
              <a:defRPr/>
            </a:pPr>
            <a:endParaRPr lang="en-US" altLang="zh-TW" dirty="0"/>
          </a:p>
        </p:txBody>
      </p:sp>
      <p:sp>
        <p:nvSpPr>
          <p:cNvPr id="7" name="投影片編號版面配置區 3"/>
          <p:cNvSpPr>
            <a:spLocks noGrp="1"/>
          </p:cNvSpPr>
          <p:nvPr>
            <p:ph type="sldNum" sz="quarter" idx="12"/>
          </p:nvPr>
        </p:nvSpPr>
        <p:spPr/>
        <p:txBody>
          <a:bodyPr/>
          <a:lstStyle>
            <a:lvl1pPr>
              <a:defRPr/>
            </a:lvl1pPr>
          </a:lstStyle>
          <a:p>
            <a:pPr>
              <a:defRPr/>
            </a:pPr>
            <a:fld id="{4D16AF66-EBE6-41FF-A45F-923BC399D309}" type="slidenum">
              <a:rPr lang="en-US" altLang="zh-TW"/>
              <a:pPr>
                <a:defRPr/>
              </a:pPr>
              <a:t>‹#›</a:t>
            </a:fld>
            <a:endParaRPr lang="en-US" altLang="zh-TW" dirty="0"/>
          </a:p>
        </p:txBody>
      </p:sp>
    </p:spTree>
    <p:extLst>
      <p:ext uri="{BB962C8B-B14F-4D97-AF65-F5344CB8AC3E}">
        <p14:creationId xmlns:p14="http://schemas.microsoft.com/office/powerpoint/2010/main" val="2753141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457200" y="1600206"/>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1"/>
          <p:cNvSpPr>
            <a:spLocks noGrp="1"/>
          </p:cNvSpPr>
          <p:nvPr>
            <p:ph type="dt" sz="half" idx="10"/>
          </p:nvPr>
        </p:nvSpPr>
        <p:spPr/>
        <p:txBody>
          <a:bodyPr/>
          <a:lstStyle>
            <a:lvl1pPr>
              <a:defRPr/>
            </a:lvl1pPr>
          </a:lstStyle>
          <a:p>
            <a:pPr>
              <a:defRPr/>
            </a:pPr>
            <a:endParaRPr lang="en-US" altLang="zh-TW" dirty="0"/>
          </a:p>
        </p:txBody>
      </p:sp>
      <p:sp>
        <p:nvSpPr>
          <p:cNvPr id="5" name="頁尾版面配置區 2"/>
          <p:cNvSpPr>
            <a:spLocks noGrp="1"/>
          </p:cNvSpPr>
          <p:nvPr>
            <p:ph type="ftr" sz="quarter" idx="11"/>
          </p:nvPr>
        </p:nvSpPr>
        <p:spPr/>
        <p:txBody>
          <a:bodyPr/>
          <a:lstStyle>
            <a:lvl1pPr>
              <a:defRPr/>
            </a:lvl1pPr>
          </a:lstStyle>
          <a:p>
            <a:pPr>
              <a:defRPr/>
            </a:pPr>
            <a:endParaRPr lang="en-US" altLang="zh-TW" dirty="0"/>
          </a:p>
        </p:txBody>
      </p:sp>
      <p:sp>
        <p:nvSpPr>
          <p:cNvPr id="6" name="投影片編號版面配置區 3"/>
          <p:cNvSpPr>
            <a:spLocks noGrp="1"/>
          </p:cNvSpPr>
          <p:nvPr>
            <p:ph type="sldNum" sz="quarter" idx="12"/>
          </p:nvPr>
        </p:nvSpPr>
        <p:spPr/>
        <p:txBody>
          <a:bodyPr/>
          <a:lstStyle>
            <a:lvl1pPr>
              <a:defRPr/>
            </a:lvl1pPr>
          </a:lstStyle>
          <a:p>
            <a:pPr>
              <a:defRPr/>
            </a:pPr>
            <a:fld id="{2EC8AFAF-85FE-4D9D-AB1D-0AB885BADDA7}" type="slidenum">
              <a:rPr lang="en-US" altLang="zh-TW"/>
              <a:pPr>
                <a:defRPr/>
              </a:pPr>
              <a:t>‹#›</a:t>
            </a:fld>
            <a:endParaRPr lang="en-US" altLang="zh-TW" dirty="0"/>
          </a:p>
        </p:txBody>
      </p:sp>
    </p:spTree>
    <p:extLst>
      <p:ext uri="{BB962C8B-B14F-4D97-AF65-F5344CB8AC3E}">
        <p14:creationId xmlns:p14="http://schemas.microsoft.com/office/powerpoint/2010/main" val="755189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9"/>
            <a:ext cx="2057400" cy="5851525"/>
          </a:xfrm>
          <a:prstGeom prst="rect">
            <a:avLst/>
          </a:prstGeo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49"/>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1"/>
          <p:cNvSpPr>
            <a:spLocks noGrp="1"/>
          </p:cNvSpPr>
          <p:nvPr>
            <p:ph type="dt" sz="half" idx="10"/>
          </p:nvPr>
        </p:nvSpPr>
        <p:spPr/>
        <p:txBody>
          <a:bodyPr/>
          <a:lstStyle>
            <a:lvl1pPr>
              <a:defRPr/>
            </a:lvl1pPr>
          </a:lstStyle>
          <a:p>
            <a:pPr>
              <a:defRPr/>
            </a:pPr>
            <a:endParaRPr lang="en-US" altLang="zh-TW" dirty="0"/>
          </a:p>
        </p:txBody>
      </p:sp>
      <p:sp>
        <p:nvSpPr>
          <p:cNvPr id="5" name="頁尾版面配置區 2"/>
          <p:cNvSpPr>
            <a:spLocks noGrp="1"/>
          </p:cNvSpPr>
          <p:nvPr>
            <p:ph type="ftr" sz="quarter" idx="11"/>
          </p:nvPr>
        </p:nvSpPr>
        <p:spPr/>
        <p:txBody>
          <a:bodyPr/>
          <a:lstStyle>
            <a:lvl1pPr>
              <a:defRPr/>
            </a:lvl1pPr>
          </a:lstStyle>
          <a:p>
            <a:pPr>
              <a:defRPr/>
            </a:pPr>
            <a:endParaRPr lang="en-US" altLang="zh-TW" dirty="0"/>
          </a:p>
        </p:txBody>
      </p:sp>
      <p:sp>
        <p:nvSpPr>
          <p:cNvPr id="6" name="投影片編號版面配置區 3"/>
          <p:cNvSpPr>
            <a:spLocks noGrp="1"/>
          </p:cNvSpPr>
          <p:nvPr>
            <p:ph type="sldNum" sz="quarter" idx="12"/>
          </p:nvPr>
        </p:nvSpPr>
        <p:spPr/>
        <p:txBody>
          <a:bodyPr/>
          <a:lstStyle>
            <a:lvl1pPr>
              <a:defRPr/>
            </a:lvl1pPr>
          </a:lstStyle>
          <a:p>
            <a:pPr>
              <a:defRPr/>
            </a:pPr>
            <a:fld id="{B6E745B4-CC9B-4F3D-8A8F-1113AE360653}" type="slidenum">
              <a:rPr lang="en-US" altLang="zh-TW"/>
              <a:pPr>
                <a:defRPr/>
              </a:pPr>
              <a:t>‹#›</a:t>
            </a:fld>
            <a:endParaRPr lang="en-US" altLang="zh-TW" dirty="0"/>
          </a:p>
        </p:txBody>
      </p:sp>
    </p:spTree>
    <p:extLst>
      <p:ext uri="{BB962C8B-B14F-4D97-AF65-F5344CB8AC3E}">
        <p14:creationId xmlns:p14="http://schemas.microsoft.com/office/powerpoint/2010/main" val="296523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矩形 7"/>
          <p:cNvSpPr/>
          <p:nvPr userDrawn="1"/>
        </p:nvSpPr>
        <p:spPr>
          <a:xfrm>
            <a:off x="0" y="1422400"/>
            <a:ext cx="9144000" cy="5435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kumimoji="0" lang="zh-TW" altLang="en-US" sz="1800">
              <a:solidFill>
                <a:srgbClr val="FFFFFF"/>
              </a:solidFill>
            </a:endParaRPr>
          </a:p>
        </p:txBody>
      </p:sp>
      <p:pic>
        <p:nvPicPr>
          <p:cNvPr id="9" name="圖片 8" descr="feib-logo2.png"/>
          <p:cNvPicPr>
            <a:picLocks noChangeAspect="1"/>
          </p:cNvPicPr>
          <p:nvPr userDrawn="1"/>
        </p:nvPicPr>
        <p:blipFill>
          <a:blip r:embed="rId2" cstate="print">
            <a:duotone>
              <a:schemeClr val="bg2">
                <a:shade val="45000"/>
                <a:satMod val="135000"/>
              </a:schemeClr>
              <a:prstClr val="white"/>
            </a:duotone>
            <a:lum bright="40000"/>
          </a:blip>
          <a:srcRect r="76644"/>
          <a:stretch>
            <a:fillRect/>
          </a:stretch>
        </p:blipFill>
        <p:spPr>
          <a:xfrm>
            <a:off x="4455886" y="2263611"/>
            <a:ext cx="5399310" cy="5086456"/>
          </a:xfrm>
          <a:prstGeom prst="rect">
            <a:avLst/>
          </a:prstGeom>
          <a:effectLst>
            <a:outerShdw blurRad="50800" dist="38100" dir="8100000" algn="tr" rotWithShape="0">
              <a:prstClr val="black">
                <a:alpha val="15000"/>
              </a:prstClr>
            </a:outerShdw>
          </a:effectLst>
        </p:spPr>
      </p:pic>
      <p:pic>
        <p:nvPicPr>
          <p:cNvPr id="27652" name="圖片 6" descr="FEIB-LOGO.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955" y="360363"/>
            <a:ext cx="364331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588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a:xfrm>
            <a:off x="7010400" y="6520269"/>
            <a:ext cx="2133600" cy="365125"/>
          </a:xfrm>
        </p:spPr>
        <p:txBody>
          <a:bodyPr/>
          <a:lstStyle>
            <a:lvl1pPr>
              <a:defRPr sz="1400" smtClean="0">
                <a:latin typeface="+mn-lt"/>
              </a:defRPr>
            </a:lvl1pPr>
          </a:lstStyle>
          <a:p>
            <a:pPr>
              <a:defRPr/>
            </a:pPr>
            <a:fld id="{1646EF19-CD2D-4AAA-AA12-936A7DEB1B40}" type="slidenum">
              <a:rPr lang="zh-TW" altLang="en-US">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208045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7" name="投影片編號版面配置區 5"/>
          <p:cNvSpPr>
            <a:spLocks noGrp="1"/>
          </p:cNvSpPr>
          <p:nvPr>
            <p:ph type="sldNum" sz="quarter" idx="4"/>
          </p:nvPr>
        </p:nvSpPr>
        <p:spPr>
          <a:xfrm>
            <a:off x="7010400" y="6520269"/>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kumimoji="0" sz="1400">
                <a:latin typeface="Arial" panose="020B0604020202020204" pitchFamily="34" charset="0"/>
                <a:cs typeface="Arial" panose="020B0604020202020204" pitchFamily="34" charset="0"/>
              </a:defRPr>
            </a:lvl1pPr>
          </a:lstStyle>
          <a:p>
            <a:pPr>
              <a:defRPr/>
            </a:pPr>
            <a:fld id="{1230E905-5906-4280-8926-B9101B61D261}" type="slidenum">
              <a:rPr lang="zh-TW" altLang="en-US" smtClean="0">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2682875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7" name="投影片編號版面配置區 5"/>
          <p:cNvSpPr>
            <a:spLocks noGrp="1"/>
          </p:cNvSpPr>
          <p:nvPr>
            <p:ph type="sldNum" sz="quarter" idx="4"/>
          </p:nvPr>
        </p:nvSpPr>
        <p:spPr>
          <a:xfrm>
            <a:off x="7010400" y="6520269"/>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kumimoji="0" sz="1400">
                <a:latin typeface="Arial" panose="020B0604020202020204" pitchFamily="34" charset="0"/>
                <a:cs typeface="Arial" panose="020B0604020202020204" pitchFamily="34" charset="0"/>
              </a:defRPr>
            </a:lvl1pPr>
          </a:lstStyle>
          <a:p>
            <a:pPr>
              <a:defRPr/>
            </a:pPr>
            <a:fld id="{1230E905-5906-4280-8926-B9101B61D261}" type="slidenum">
              <a:rPr lang="zh-TW" altLang="en-US" smtClean="0">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2900999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投影片編號版面配置區 5"/>
          <p:cNvSpPr txBox="1">
            <a:spLocks noChangeAspect="1"/>
          </p:cNvSpPr>
          <p:nvPr userDrawn="1"/>
        </p:nvSpPr>
        <p:spPr bwMode="auto">
          <a:xfrm>
            <a:off x="8666444" y="6432348"/>
            <a:ext cx="233280" cy="215463"/>
          </a:xfrm>
          <a:prstGeom prst="rect">
            <a:avLst/>
          </a:prstGeom>
          <a:solidFill>
            <a:srgbClr val="A50021"/>
          </a:solidFill>
          <a:ln w="19050">
            <a:solidFill>
              <a:schemeClr val="bg1"/>
            </a:solidFill>
          </a:ln>
          <a:extLst/>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a:t>
            </a:fld>
            <a:endParaRPr lang="en-US" altLang="zh-TW" sz="1400" b="1" dirty="0">
              <a:solidFill>
                <a:prstClr val="white"/>
              </a:solidFill>
              <a:latin typeface="Calibri"/>
            </a:endParaRPr>
          </a:p>
        </p:txBody>
      </p:sp>
    </p:spTree>
    <p:extLst>
      <p:ext uri="{BB962C8B-B14F-4D97-AF65-F5344CB8AC3E}">
        <p14:creationId xmlns:p14="http://schemas.microsoft.com/office/powerpoint/2010/main" val="1131193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3" name="投影片編號版面配置區 5"/>
          <p:cNvSpPr txBox="1">
            <a:spLocks noChangeAspect="1"/>
          </p:cNvSpPr>
          <p:nvPr userDrawn="1"/>
        </p:nvSpPr>
        <p:spPr bwMode="auto">
          <a:xfrm>
            <a:off x="8524550" y="6400816"/>
            <a:ext cx="233280" cy="215463"/>
          </a:xfrm>
          <a:prstGeom prst="rect">
            <a:avLst/>
          </a:prstGeom>
          <a:solidFill>
            <a:schemeClr val="accent2"/>
          </a:solidFill>
          <a:ln w="19050">
            <a:solidFill>
              <a:schemeClr val="bg1"/>
            </a:solidFill>
          </a:ln>
          <a:extLst/>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a:t>
            </a:fld>
            <a:endParaRPr lang="en-US" altLang="zh-TW" sz="1400" b="1" dirty="0">
              <a:solidFill>
                <a:prstClr val="white"/>
              </a:solidFill>
              <a:latin typeface="Calibri"/>
            </a:endParaRPr>
          </a:p>
        </p:txBody>
      </p:sp>
    </p:spTree>
    <p:extLst>
      <p:ext uri="{BB962C8B-B14F-4D97-AF65-F5344CB8AC3E}">
        <p14:creationId xmlns:p14="http://schemas.microsoft.com/office/powerpoint/2010/main" val="2389425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3" name="投影片編號版面配置區 5"/>
          <p:cNvSpPr txBox="1">
            <a:spLocks noChangeAspect="1"/>
          </p:cNvSpPr>
          <p:nvPr userDrawn="1"/>
        </p:nvSpPr>
        <p:spPr bwMode="auto">
          <a:xfrm>
            <a:off x="8524550" y="6400816"/>
            <a:ext cx="233280" cy="215463"/>
          </a:xfrm>
          <a:prstGeom prst="rect">
            <a:avLst/>
          </a:prstGeom>
          <a:solidFill>
            <a:schemeClr val="accent2"/>
          </a:solidFill>
          <a:ln w="19050">
            <a:solidFill>
              <a:schemeClr val="bg1"/>
            </a:solidFill>
          </a:ln>
          <a:extLst/>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a:t>
            </a:fld>
            <a:endParaRPr lang="en-US" altLang="zh-TW" sz="1400" b="1" dirty="0">
              <a:solidFill>
                <a:prstClr val="white"/>
              </a:solidFill>
              <a:latin typeface="Calibri"/>
            </a:endParaRPr>
          </a:p>
        </p:txBody>
      </p:sp>
    </p:spTree>
    <p:extLst>
      <p:ext uri="{BB962C8B-B14F-4D97-AF65-F5344CB8AC3E}">
        <p14:creationId xmlns:p14="http://schemas.microsoft.com/office/powerpoint/2010/main" val="316404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78"/>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sldNum" sz="quarter" idx="10"/>
          </p:nvPr>
        </p:nvSpPr>
        <p:spPr>
          <a:ln/>
        </p:spPr>
        <p:txBody>
          <a:bodyPr/>
          <a:lstStyle>
            <a:lvl1pPr>
              <a:defRPr/>
            </a:lvl1pPr>
          </a:lstStyle>
          <a:p>
            <a:pPr>
              <a:defRPr/>
            </a:pPr>
            <a:fld id="{217711E8-B100-413B-A589-60C542E74664}" type="slidenum">
              <a:rPr lang="en-US" altLang="zh-TW"/>
              <a:pPr>
                <a:defRPr/>
              </a:pPr>
              <a:t>‹#›</a:t>
            </a:fld>
            <a:endParaRPr lang="en-US" altLang="zh-TW" dirty="0"/>
          </a:p>
        </p:txBody>
      </p:sp>
    </p:spTree>
    <p:extLst>
      <p:ext uri="{BB962C8B-B14F-4D97-AF65-F5344CB8AC3E}">
        <p14:creationId xmlns:p14="http://schemas.microsoft.com/office/powerpoint/2010/main" val="1190265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3" name="投影片編號版面配置區 5"/>
          <p:cNvSpPr txBox="1">
            <a:spLocks noChangeAspect="1"/>
          </p:cNvSpPr>
          <p:nvPr userDrawn="1"/>
        </p:nvSpPr>
        <p:spPr bwMode="auto">
          <a:xfrm>
            <a:off x="8524550" y="6400816"/>
            <a:ext cx="233280" cy="215463"/>
          </a:xfrm>
          <a:prstGeom prst="rect">
            <a:avLst/>
          </a:prstGeom>
          <a:solidFill>
            <a:schemeClr val="accent2"/>
          </a:solidFill>
          <a:ln w="19050">
            <a:solidFill>
              <a:schemeClr val="bg1"/>
            </a:solidFill>
          </a:ln>
          <a:extLst/>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a:t>
            </a:fld>
            <a:endParaRPr lang="en-US" altLang="zh-TW" sz="1400" b="1" dirty="0">
              <a:solidFill>
                <a:prstClr val="white"/>
              </a:solidFill>
              <a:latin typeface="Calibri"/>
            </a:endParaRPr>
          </a:p>
        </p:txBody>
      </p:sp>
    </p:spTree>
    <p:extLst>
      <p:ext uri="{BB962C8B-B14F-4D97-AF65-F5344CB8AC3E}">
        <p14:creationId xmlns:p14="http://schemas.microsoft.com/office/powerpoint/2010/main" val="1010710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3" name="投影片編號版面配置區 5"/>
          <p:cNvSpPr txBox="1">
            <a:spLocks noChangeAspect="1"/>
          </p:cNvSpPr>
          <p:nvPr userDrawn="1"/>
        </p:nvSpPr>
        <p:spPr bwMode="auto">
          <a:xfrm>
            <a:off x="8524550" y="6400816"/>
            <a:ext cx="233280" cy="215463"/>
          </a:xfrm>
          <a:prstGeom prst="rect">
            <a:avLst/>
          </a:prstGeom>
          <a:solidFill>
            <a:schemeClr val="accent2"/>
          </a:solidFill>
          <a:ln w="19050">
            <a:solidFill>
              <a:schemeClr val="bg1"/>
            </a:solidFill>
          </a:ln>
          <a:extLst/>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a:t>
            </a:fld>
            <a:endParaRPr lang="en-US" altLang="zh-TW" sz="1400" b="1" dirty="0">
              <a:solidFill>
                <a:prstClr val="white"/>
              </a:solidFill>
              <a:latin typeface="Calibri"/>
            </a:endParaRPr>
          </a:p>
        </p:txBody>
      </p:sp>
    </p:spTree>
    <p:extLst>
      <p:ext uri="{BB962C8B-B14F-4D97-AF65-F5344CB8AC3E}">
        <p14:creationId xmlns:p14="http://schemas.microsoft.com/office/powerpoint/2010/main" val="971884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3" name="投影片編號版面配置區 5"/>
          <p:cNvSpPr txBox="1">
            <a:spLocks noChangeAspect="1"/>
          </p:cNvSpPr>
          <p:nvPr userDrawn="1"/>
        </p:nvSpPr>
        <p:spPr bwMode="auto">
          <a:xfrm>
            <a:off x="8666444" y="6432348"/>
            <a:ext cx="233280" cy="215463"/>
          </a:xfrm>
          <a:prstGeom prst="rect">
            <a:avLst/>
          </a:prstGeom>
          <a:solidFill>
            <a:srgbClr val="A50021"/>
          </a:solidFill>
          <a:ln w="19050">
            <a:solidFill>
              <a:schemeClr val="bg1"/>
            </a:solidFill>
          </a:ln>
          <a:extLst/>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a:t>
            </a:fld>
            <a:endParaRPr lang="en-US" altLang="zh-TW" sz="1400" b="1" dirty="0">
              <a:solidFill>
                <a:prstClr val="white"/>
              </a:solidFill>
              <a:latin typeface="Calibri"/>
            </a:endParaRPr>
          </a:p>
        </p:txBody>
      </p:sp>
    </p:spTree>
    <p:extLst>
      <p:ext uri="{BB962C8B-B14F-4D97-AF65-F5344CB8AC3E}">
        <p14:creationId xmlns:p14="http://schemas.microsoft.com/office/powerpoint/2010/main" val="2827034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624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78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3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457200" y="6356360"/>
            <a:ext cx="2133600" cy="365125"/>
          </a:xfrm>
          <a:prstGeom prst="rect">
            <a:avLst/>
          </a:prstGeom>
        </p:spPr>
        <p:txBody>
          <a:bodyPr/>
          <a:lstStyle/>
          <a:p>
            <a:fld id="{B000E504-5280-44E7-8D65-98D84B4DC551}" type="datetimeFigureOut">
              <a:rPr lang="zh-TW" altLang="en-US" smtClean="0">
                <a:solidFill>
                  <a:prstClr val="black">
                    <a:tint val="75000"/>
                  </a:prstClr>
                </a:solidFill>
              </a:rPr>
              <a:pPr/>
              <a:t>2023/5/26</a:t>
            </a:fld>
            <a:endParaRPr lang="zh-TW" altLang="en-US">
              <a:solidFill>
                <a:prstClr val="black">
                  <a:tint val="75000"/>
                </a:prstClr>
              </a:solidFill>
            </a:endParaRPr>
          </a:p>
        </p:txBody>
      </p:sp>
      <p:sp>
        <p:nvSpPr>
          <p:cNvPr id="5" name="頁尾版面配置區 4"/>
          <p:cNvSpPr>
            <a:spLocks noGrp="1"/>
          </p:cNvSpPr>
          <p:nvPr>
            <p:ph type="ftr" sz="quarter" idx="11"/>
          </p:nvPr>
        </p:nvSpPr>
        <p:spPr>
          <a:xfrm>
            <a:off x="3124200" y="6356360"/>
            <a:ext cx="2895600" cy="365125"/>
          </a:xfrm>
          <a:prstGeom prst="rect">
            <a:avLst/>
          </a:prstGeom>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a:xfrm>
            <a:off x="6553200" y="6356360"/>
            <a:ext cx="2133600" cy="365125"/>
          </a:xfrm>
          <a:prstGeom prst="rect">
            <a:avLst/>
          </a:prstGeom>
        </p:spPr>
        <p:txBody>
          <a:bodyPr/>
          <a:lstStyle/>
          <a:p>
            <a:fld id="{4778CDDD-11DF-46A5-9518-F88888823A2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36338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3" name="投影片編號版面配置區 5"/>
          <p:cNvSpPr txBox="1">
            <a:spLocks noChangeAspect="1"/>
          </p:cNvSpPr>
          <p:nvPr userDrawn="1"/>
        </p:nvSpPr>
        <p:spPr bwMode="auto">
          <a:xfrm>
            <a:off x="8666444" y="6432376"/>
            <a:ext cx="233280" cy="215463"/>
          </a:xfrm>
          <a:prstGeom prst="rect">
            <a:avLst/>
          </a:prstGeom>
          <a:solidFill>
            <a:srgbClr val="A50021"/>
          </a:solidFill>
          <a:ln w="19050">
            <a:solidFill>
              <a:schemeClr val="bg1"/>
            </a:solidFill>
          </a:ln>
          <a:extLst/>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a:t>
            </a:fld>
            <a:endParaRPr lang="en-US" altLang="zh-TW" sz="1400" b="1" dirty="0">
              <a:solidFill>
                <a:prstClr val="white"/>
              </a:solidFill>
              <a:latin typeface="Calibri"/>
            </a:endParaRPr>
          </a:p>
        </p:txBody>
      </p:sp>
    </p:spTree>
    <p:extLst>
      <p:ext uri="{BB962C8B-B14F-4D97-AF65-F5344CB8AC3E}">
        <p14:creationId xmlns:p14="http://schemas.microsoft.com/office/powerpoint/2010/main" val="67992117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66185"/>
            <a:ext cx="7886700" cy="1325033"/>
          </a:xfrm>
          <a:prstGeom prst="rect">
            <a:avLst/>
          </a:prstGeom>
        </p:spPr>
        <p:txBody>
          <a:bodyPr/>
          <a:lstStyle/>
          <a:p>
            <a:r>
              <a:rPr lang="zh-CN" altLang="en-US" smtClean="0"/>
              <a:t>单击此处编辑母版标题样式</a:t>
            </a:r>
            <a:endParaRPr lang="zh-CN" altLang="en-US"/>
          </a:p>
        </p:txBody>
      </p:sp>
      <p:sp>
        <p:nvSpPr>
          <p:cNvPr id="3" name="投影片編號版面配置區 5"/>
          <p:cNvSpPr txBox="1">
            <a:spLocks noChangeAspect="1"/>
          </p:cNvSpPr>
          <p:nvPr userDrawn="1"/>
        </p:nvSpPr>
        <p:spPr bwMode="auto">
          <a:xfrm>
            <a:off x="8666444" y="6432366"/>
            <a:ext cx="233280" cy="215463"/>
          </a:xfrm>
          <a:prstGeom prst="rect">
            <a:avLst/>
          </a:prstGeom>
          <a:solidFill>
            <a:srgbClr val="A50021"/>
          </a:solidFill>
          <a:ln w="19050">
            <a:solidFill>
              <a:schemeClr val="bg1"/>
            </a:solidFill>
          </a:ln>
          <a:extLst/>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a:t>
            </a:fld>
            <a:endParaRPr lang="en-US" altLang="zh-TW" sz="1400" b="1" dirty="0">
              <a:solidFill>
                <a:prstClr val="white"/>
              </a:solidFill>
              <a:latin typeface="Calibri"/>
            </a:endParaRPr>
          </a:p>
        </p:txBody>
      </p:sp>
    </p:spTree>
    <p:extLst>
      <p:ext uri="{BB962C8B-B14F-4D97-AF65-F5344CB8AC3E}">
        <p14:creationId xmlns:p14="http://schemas.microsoft.com/office/powerpoint/2010/main" val="280401965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标题和内容">
    <p:bg>
      <p:bgPr>
        <a:solidFill>
          <a:schemeClr val="bg1"/>
        </a:solidFill>
        <a:effectLst/>
      </p:bgPr>
    </p:bg>
    <p:spTree>
      <p:nvGrpSpPr>
        <p:cNvPr id="1" name=""/>
        <p:cNvGrpSpPr/>
        <p:nvPr/>
      </p:nvGrpSpPr>
      <p:grpSpPr>
        <a:xfrm>
          <a:off x="0" y="0"/>
          <a:ext cx="0" cy="0"/>
          <a:chOff x="0" y="0"/>
          <a:chExt cx="0" cy="0"/>
        </a:xfrm>
      </p:grpSpPr>
      <p:sp>
        <p:nvSpPr>
          <p:cNvPr id="2" name="投影片編號版面配置區 5"/>
          <p:cNvSpPr txBox="1">
            <a:spLocks noChangeAspect="1"/>
          </p:cNvSpPr>
          <p:nvPr userDrawn="1"/>
        </p:nvSpPr>
        <p:spPr bwMode="auto">
          <a:xfrm>
            <a:off x="8666444" y="6432376"/>
            <a:ext cx="233280" cy="215463"/>
          </a:xfrm>
          <a:prstGeom prst="rect">
            <a:avLst/>
          </a:prstGeom>
          <a:solidFill>
            <a:srgbClr val="A50021"/>
          </a:solidFill>
          <a:ln w="19050">
            <a:solidFill>
              <a:schemeClr val="bg1"/>
            </a:solidFill>
          </a:ln>
          <a:extLst/>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a:t>
            </a:fld>
            <a:endParaRPr lang="en-US" altLang="zh-TW" sz="1400" b="1" dirty="0">
              <a:solidFill>
                <a:prstClr val="white"/>
              </a:solidFill>
              <a:latin typeface="Calibri"/>
            </a:endParaRPr>
          </a:p>
        </p:txBody>
      </p:sp>
    </p:spTree>
    <p:extLst>
      <p:ext uri="{BB962C8B-B14F-4D97-AF65-F5344CB8AC3E}">
        <p14:creationId xmlns:p14="http://schemas.microsoft.com/office/powerpoint/2010/main" val="117494615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0616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sldNum" sz="quarter" idx="10"/>
          </p:nvPr>
        </p:nvSpPr>
        <p:spPr>
          <a:ln/>
        </p:spPr>
        <p:txBody>
          <a:bodyPr/>
          <a:lstStyle>
            <a:lvl1pPr>
              <a:defRPr/>
            </a:lvl1pPr>
          </a:lstStyle>
          <a:p>
            <a:pPr>
              <a:defRPr/>
            </a:pPr>
            <a:fld id="{8739F51D-3E61-48B3-82E0-4BAE973A8E74}" type="slidenum">
              <a:rPr lang="en-US" altLang="zh-TW"/>
              <a:pPr>
                <a:defRPr/>
              </a:pPr>
              <a:t>‹#›</a:t>
            </a:fld>
            <a:endParaRPr lang="en-US" altLang="zh-TW" dirty="0"/>
          </a:p>
        </p:txBody>
      </p:sp>
    </p:spTree>
    <p:extLst>
      <p:ext uri="{BB962C8B-B14F-4D97-AF65-F5344CB8AC3E}">
        <p14:creationId xmlns:p14="http://schemas.microsoft.com/office/powerpoint/2010/main" val="1207254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11583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95792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2465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07577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17530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lIns="72823" tIns="36411" rIns="72823" bIns="36411"/>
          <a:lstStyle/>
          <a:p>
            <a:fld id="{E3AD87B8-9A4B-45E2-BBE5-FB86ADE287A3}" type="datetimeFigureOut">
              <a:rPr kumimoji="0" lang="zh-CN" altLang="en-US" sz="1800" smtClean="0">
                <a:solidFill>
                  <a:prstClr val="black"/>
                </a:solidFill>
                <a:latin typeface="Calibri" panose="020F0502020204030204" pitchFamily="34" charset="0"/>
                <a:ea typeface="宋体" panose="02010600030101010101" pitchFamily="2" charset="-122"/>
              </a:rPr>
              <a:pPr/>
              <a:t>2023/5/26</a:t>
            </a:fld>
            <a:endParaRPr kumimoji="0" lang="zh-CN" altLang="en-US" sz="1800">
              <a:solidFill>
                <a:prstClr val="black"/>
              </a:solidFill>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lIns="72823" tIns="36411" rIns="72823" bIns="36411"/>
          <a:lstStyle/>
          <a:p>
            <a:endParaRPr kumimoji="0" lang="zh-CN" altLang="en-US" sz="1800">
              <a:solidFill>
                <a:prstClr val="black"/>
              </a:solidFill>
              <a:latin typeface="Calibri" panose="020F050202020403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lIns="72823" tIns="36411" rIns="72823" bIns="36411"/>
          <a:lstStyle/>
          <a:p>
            <a:fld id="{37AAA611-6692-4583-86AB-5AB9B972BD46}" type="slidenum">
              <a:rPr kumimoji="0" lang="zh-CN" altLang="en-US" sz="1800" smtClean="0">
                <a:solidFill>
                  <a:prstClr val="black"/>
                </a:solidFill>
                <a:latin typeface="Calibri" panose="020F0502020204030204" pitchFamily="34" charset="0"/>
                <a:ea typeface="宋体" panose="02010600030101010101" pitchFamily="2" charset="-122"/>
              </a:rPr>
              <a:pPr/>
              <a:t>‹#›</a:t>
            </a:fld>
            <a:endParaRPr kumimoji="0" lang="zh-CN" altLang="en-US" sz="18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9359930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66519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995750"/>
      </p:ext>
    </p:extLst>
  </p:cSld>
  <p:clrMapOvr>
    <a:masterClrMapping/>
  </p:clrMapOvr>
  <mc:AlternateContent xmlns:mc="http://schemas.openxmlformats.org/markup-compatibility/2006" xmlns:p14="http://schemas.microsoft.com/office/powerpoint/2010/main">
    <mc:Choice Requires="p14">
      <p:transition spd="slow" p14:dur="5000" advClick="0" advTm="0">
        <p:random/>
      </p:transition>
    </mc:Choice>
    <mc:Fallback xmlns="">
      <p:transition spd="slow" advClick="0" advTm="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1"/>
          <p:cNvGrpSpPr/>
          <p:nvPr userDrawn="1"/>
        </p:nvGrpSpPr>
        <p:grpSpPr>
          <a:xfrm>
            <a:off x="274642" y="163513"/>
            <a:ext cx="547776" cy="882860"/>
            <a:chOff x="366189" y="163513"/>
            <a:chExt cx="730368" cy="882860"/>
          </a:xfrm>
        </p:grpSpPr>
        <p:sp>
          <p:nvSpPr>
            <p:cNvPr id="5" name="任意多边形 9"/>
            <p:cNvSpPr>
              <a:spLocks/>
            </p:cNvSpPr>
            <p:nvPr userDrawn="1"/>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fontAlgn="auto">
                <a:spcBef>
                  <a:spcPts val="0"/>
                </a:spcBef>
                <a:spcAft>
                  <a:spcPts val="0"/>
                </a:spcAft>
              </a:pPr>
              <a:endParaRPr kumimoji="0" lang="zh-CN" altLang="en-US" sz="1800" dirty="0">
                <a:solidFill>
                  <a:prstClr val="black"/>
                </a:solidFill>
                <a:latin typeface="印品黑体" panose="00000500000000000000" pitchFamily="2" charset="-122"/>
                <a:ea typeface="宋体"/>
              </a:endParaRPr>
            </a:p>
          </p:txBody>
        </p:sp>
        <p:cxnSp>
          <p:nvCxnSpPr>
            <p:cNvPr id="6" name="直接连接符 11"/>
            <p:cNvCxnSpPr>
              <a:cxnSpLocks noChangeShapeType="1"/>
            </p:cNvCxnSpPr>
            <p:nvPr userDrawn="1"/>
          </p:nvCxnSpPr>
          <p:spPr bwMode="auto">
            <a:xfrm flipH="1">
              <a:off x="758419" y="442914"/>
              <a:ext cx="338138" cy="395287"/>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sp>
          <p:nvSpPr>
            <p:cNvPr id="7" name="文本框 12"/>
            <p:cNvSpPr txBox="1">
              <a:spLocks noChangeArrowheads="1"/>
            </p:cNvSpPr>
            <p:nvPr userDrawn="1"/>
          </p:nvSpPr>
          <p:spPr bwMode="auto">
            <a:xfrm>
              <a:off x="366189" y="215376"/>
              <a:ext cx="5905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auto">
                <a:lnSpc>
                  <a:spcPct val="100000"/>
                </a:lnSpc>
                <a:spcBef>
                  <a:spcPct val="0"/>
                </a:spcBef>
                <a:spcAft>
                  <a:spcPts val="0"/>
                </a:spcAft>
                <a:buFont typeface="Arial" panose="020B0604020202020204" pitchFamily="34" charset="0"/>
                <a:buNone/>
              </a:pPr>
              <a:r>
                <a:rPr kumimoji="0" lang="en-US" altLang="zh-CN" sz="2400" b="1" dirty="0">
                  <a:solidFill>
                    <a:srgbClr val="132F55"/>
                  </a:solidFill>
                  <a:latin typeface="印品黑体" panose="00000500000000000000" pitchFamily="2" charset="-122"/>
                  <a:ea typeface="印品黑体" panose="00000500000000000000" pitchFamily="2" charset="-122"/>
                </a:rPr>
                <a:t>02</a:t>
              </a:r>
              <a:endParaRPr kumimoji="0" lang="zh-CN" altLang="en-US" sz="2400" b="1" dirty="0">
                <a:solidFill>
                  <a:srgbClr val="132F55"/>
                </a:solidFill>
                <a:latin typeface="印品黑体" panose="00000500000000000000" pitchFamily="2" charset="-122"/>
                <a:ea typeface="印品黑体" panose="00000500000000000000" pitchFamily="2" charset="-122"/>
              </a:endParaRPr>
            </a:p>
          </p:txBody>
        </p:sp>
      </p:grpSp>
      <p:cxnSp>
        <p:nvCxnSpPr>
          <p:cNvPr id="8" name="直接连接符 14"/>
          <p:cNvCxnSpPr>
            <a:cxnSpLocks noChangeShapeType="1"/>
          </p:cNvCxnSpPr>
          <p:nvPr userDrawn="1"/>
        </p:nvCxnSpPr>
        <p:spPr bwMode="auto">
          <a:xfrm>
            <a:off x="298850" y="873125"/>
            <a:ext cx="8539163" cy="0"/>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pic>
        <p:nvPicPr>
          <p:cNvPr id="9" name="文本框 1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59319" y="603250"/>
            <a:ext cx="104179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0" name="文本框 9"/>
          <p:cNvSpPr txBox="1"/>
          <p:nvPr userDrawn="1"/>
        </p:nvSpPr>
        <p:spPr>
          <a:xfrm>
            <a:off x="822418" y="407990"/>
            <a:ext cx="1811714" cy="369332"/>
          </a:xfrm>
          <a:prstGeom prst="rect">
            <a:avLst/>
          </a:prstGeom>
          <a:noFill/>
        </p:spPr>
        <p:txBody>
          <a:bodyPr wrap="none" rtlCol="0">
            <a:spAutoFit/>
          </a:bodyPr>
          <a:lstStyle/>
          <a:p>
            <a:pPr fontAlgn="auto">
              <a:spcBef>
                <a:spcPts val="0"/>
              </a:spcBef>
              <a:spcAft>
                <a:spcPts val="0"/>
              </a:spcAft>
            </a:pPr>
            <a:r>
              <a:rPr kumimoji="0" lang="zh-CN" altLang="en-US" sz="1800" b="1" dirty="0">
                <a:solidFill>
                  <a:prstClr val="white"/>
                </a:solidFill>
                <a:latin typeface="印品黑体" panose="00000500000000000000" pitchFamily="2" charset="-122"/>
                <a:ea typeface="印品黑体" panose="00000500000000000000" pitchFamily="2" charset="-122"/>
              </a:rPr>
              <a:t>添加您要的题目</a:t>
            </a:r>
          </a:p>
        </p:txBody>
      </p:sp>
    </p:spTree>
    <p:extLst>
      <p:ext uri="{BB962C8B-B14F-4D97-AF65-F5344CB8AC3E}">
        <p14:creationId xmlns:p14="http://schemas.microsoft.com/office/powerpoint/2010/main" val="953476812"/>
      </p:ext>
    </p:extLst>
  </p:cSld>
  <p:clrMapOvr>
    <a:masterClrMapping/>
  </p:clrMapOvr>
  <mc:AlternateContent xmlns:mc="http://schemas.openxmlformats.org/markup-compatibility/2006" xmlns:p14="http://schemas.microsoft.com/office/powerpoint/2010/main">
    <mc:Choice Requires="p14">
      <p:transition spd="slow" p14:dur="5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2" name="组合 1"/>
          <p:cNvGrpSpPr/>
          <p:nvPr userDrawn="1"/>
        </p:nvGrpSpPr>
        <p:grpSpPr>
          <a:xfrm>
            <a:off x="274642" y="163513"/>
            <a:ext cx="547776" cy="882860"/>
            <a:chOff x="366189" y="163513"/>
            <a:chExt cx="730368" cy="882860"/>
          </a:xfrm>
        </p:grpSpPr>
        <p:sp>
          <p:nvSpPr>
            <p:cNvPr id="7" name="任意多边形 9"/>
            <p:cNvSpPr>
              <a:spLocks/>
            </p:cNvSpPr>
            <p:nvPr userDrawn="1"/>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fontAlgn="auto">
                <a:spcBef>
                  <a:spcPts val="0"/>
                </a:spcBef>
                <a:spcAft>
                  <a:spcPts val="0"/>
                </a:spcAft>
              </a:pPr>
              <a:endParaRPr kumimoji="0" lang="zh-CN" altLang="en-US" sz="1800" dirty="0">
                <a:solidFill>
                  <a:prstClr val="black"/>
                </a:solidFill>
                <a:latin typeface="印品黑体" panose="00000500000000000000" pitchFamily="2" charset="-122"/>
                <a:ea typeface="宋体"/>
              </a:endParaRPr>
            </a:p>
          </p:txBody>
        </p:sp>
        <p:cxnSp>
          <p:nvCxnSpPr>
            <p:cNvPr id="8" name="直接连接符 11"/>
            <p:cNvCxnSpPr>
              <a:cxnSpLocks noChangeShapeType="1"/>
            </p:cNvCxnSpPr>
            <p:nvPr userDrawn="1"/>
          </p:nvCxnSpPr>
          <p:spPr bwMode="auto">
            <a:xfrm flipH="1">
              <a:off x="758419" y="442914"/>
              <a:ext cx="338138" cy="395287"/>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sp>
          <p:nvSpPr>
            <p:cNvPr id="9" name="文本框 12"/>
            <p:cNvSpPr txBox="1">
              <a:spLocks noChangeArrowheads="1"/>
            </p:cNvSpPr>
            <p:nvPr userDrawn="1"/>
          </p:nvSpPr>
          <p:spPr bwMode="auto">
            <a:xfrm>
              <a:off x="366189" y="215376"/>
              <a:ext cx="5905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auto">
                <a:lnSpc>
                  <a:spcPct val="100000"/>
                </a:lnSpc>
                <a:spcBef>
                  <a:spcPct val="0"/>
                </a:spcBef>
                <a:spcAft>
                  <a:spcPts val="0"/>
                </a:spcAft>
                <a:buFont typeface="Arial" panose="020B0604020202020204" pitchFamily="34" charset="0"/>
                <a:buNone/>
              </a:pPr>
              <a:r>
                <a:rPr kumimoji="0" lang="en-US" altLang="zh-CN" sz="2400" b="1" dirty="0">
                  <a:solidFill>
                    <a:srgbClr val="132F55"/>
                  </a:solidFill>
                  <a:latin typeface="印品黑体" panose="00000500000000000000" pitchFamily="2" charset="-122"/>
                  <a:ea typeface="印品黑体" panose="00000500000000000000" pitchFamily="2" charset="-122"/>
                </a:rPr>
                <a:t>03</a:t>
              </a:r>
              <a:endParaRPr kumimoji="0" lang="zh-CN" altLang="en-US" sz="2400" b="1" dirty="0">
                <a:solidFill>
                  <a:srgbClr val="132F55"/>
                </a:solidFill>
                <a:latin typeface="印品黑体" panose="00000500000000000000" pitchFamily="2" charset="-122"/>
                <a:ea typeface="印品黑体" panose="00000500000000000000" pitchFamily="2" charset="-122"/>
              </a:endParaRPr>
            </a:p>
          </p:txBody>
        </p:sp>
      </p:grpSp>
      <p:cxnSp>
        <p:nvCxnSpPr>
          <p:cNvPr id="10" name="直接连接符 14"/>
          <p:cNvCxnSpPr>
            <a:cxnSpLocks noChangeShapeType="1"/>
          </p:cNvCxnSpPr>
          <p:nvPr userDrawn="1"/>
        </p:nvCxnSpPr>
        <p:spPr bwMode="auto">
          <a:xfrm>
            <a:off x="298850" y="873125"/>
            <a:ext cx="8539163" cy="0"/>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pic>
        <p:nvPicPr>
          <p:cNvPr id="11" name="文本框 1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59319" y="603250"/>
            <a:ext cx="104179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2" name="文本框 11"/>
          <p:cNvSpPr txBox="1"/>
          <p:nvPr userDrawn="1"/>
        </p:nvSpPr>
        <p:spPr>
          <a:xfrm>
            <a:off x="822418" y="407990"/>
            <a:ext cx="1811714" cy="369332"/>
          </a:xfrm>
          <a:prstGeom prst="rect">
            <a:avLst/>
          </a:prstGeom>
          <a:noFill/>
        </p:spPr>
        <p:txBody>
          <a:bodyPr wrap="none" rtlCol="0">
            <a:spAutoFit/>
          </a:bodyPr>
          <a:lstStyle/>
          <a:p>
            <a:pPr fontAlgn="auto">
              <a:spcBef>
                <a:spcPts val="0"/>
              </a:spcBef>
              <a:spcAft>
                <a:spcPts val="0"/>
              </a:spcAft>
            </a:pPr>
            <a:r>
              <a:rPr kumimoji="0" lang="zh-CN" altLang="en-US" sz="1800" b="1" dirty="0">
                <a:solidFill>
                  <a:prstClr val="white"/>
                </a:solidFill>
                <a:latin typeface="印品黑体" panose="00000500000000000000" pitchFamily="2" charset="-122"/>
                <a:ea typeface="印品黑体" panose="00000500000000000000" pitchFamily="2" charset="-122"/>
              </a:rPr>
              <a:t>添加您要的题目</a:t>
            </a:r>
          </a:p>
        </p:txBody>
      </p:sp>
    </p:spTree>
    <p:extLst>
      <p:ext uri="{BB962C8B-B14F-4D97-AF65-F5344CB8AC3E}">
        <p14:creationId xmlns:p14="http://schemas.microsoft.com/office/powerpoint/2010/main" val="3060752767"/>
      </p:ext>
    </p:extLst>
  </p:cSld>
  <p:clrMapOvr>
    <a:masterClrMapping/>
  </p:clrMapOvr>
  <mc:AlternateContent xmlns:mc="http://schemas.openxmlformats.org/markup-compatibility/2006" xmlns:p14="http://schemas.microsoft.com/office/powerpoint/2010/main">
    <mc:Choice Requires="p14">
      <p:transition spd="slow" p14:dur="5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sldNum" sz="quarter" idx="10"/>
          </p:nvPr>
        </p:nvSpPr>
        <p:spPr>
          <a:ln/>
        </p:spPr>
        <p:txBody>
          <a:bodyPr/>
          <a:lstStyle>
            <a:lvl1pPr>
              <a:defRPr/>
            </a:lvl1pPr>
          </a:lstStyle>
          <a:p>
            <a:pPr>
              <a:defRPr/>
            </a:pPr>
            <a:fld id="{FB407B2B-2AF5-4DE1-A600-8125857E1943}" type="slidenum">
              <a:rPr lang="en-US" altLang="zh-TW"/>
              <a:pPr>
                <a:defRPr/>
              </a:pPr>
              <a:t>‹#›</a:t>
            </a:fld>
            <a:endParaRPr lang="en-US" altLang="zh-TW" dirty="0"/>
          </a:p>
        </p:txBody>
      </p:sp>
    </p:spTree>
    <p:extLst>
      <p:ext uri="{BB962C8B-B14F-4D97-AF65-F5344CB8AC3E}">
        <p14:creationId xmlns:p14="http://schemas.microsoft.com/office/powerpoint/2010/main" val="4923262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grpSp>
        <p:nvGrpSpPr>
          <p:cNvPr id="2" name="组合 1"/>
          <p:cNvGrpSpPr/>
          <p:nvPr userDrawn="1"/>
        </p:nvGrpSpPr>
        <p:grpSpPr>
          <a:xfrm>
            <a:off x="274642" y="163513"/>
            <a:ext cx="547776" cy="882860"/>
            <a:chOff x="366189" y="163513"/>
            <a:chExt cx="730368" cy="882860"/>
          </a:xfrm>
        </p:grpSpPr>
        <p:sp>
          <p:nvSpPr>
            <p:cNvPr id="7" name="任意多边形 9"/>
            <p:cNvSpPr>
              <a:spLocks/>
            </p:cNvSpPr>
            <p:nvPr userDrawn="1"/>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fontAlgn="auto">
                <a:spcBef>
                  <a:spcPts val="0"/>
                </a:spcBef>
                <a:spcAft>
                  <a:spcPts val="0"/>
                </a:spcAft>
              </a:pPr>
              <a:endParaRPr kumimoji="0" lang="zh-CN" altLang="en-US" sz="1800" dirty="0">
                <a:solidFill>
                  <a:prstClr val="black"/>
                </a:solidFill>
                <a:latin typeface="印品黑体" panose="00000500000000000000" pitchFamily="2" charset="-122"/>
                <a:ea typeface="宋体"/>
              </a:endParaRPr>
            </a:p>
          </p:txBody>
        </p:sp>
        <p:cxnSp>
          <p:nvCxnSpPr>
            <p:cNvPr id="8" name="直接连接符 11"/>
            <p:cNvCxnSpPr>
              <a:cxnSpLocks noChangeShapeType="1"/>
            </p:cNvCxnSpPr>
            <p:nvPr userDrawn="1"/>
          </p:nvCxnSpPr>
          <p:spPr bwMode="auto">
            <a:xfrm flipH="1">
              <a:off x="758419" y="442914"/>
              <a:ext cx="338138" cy="395287"/>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sp>
          <p:nvSpPr>
            <p:cNvPr id="9" name="文本框 12"/>
            <p:cNvSpPr txBox="1">
              <a:spLocks noChangeArrowheads="1"/>
            </p:cNvSpPr>
            <p:nvPr userDrawn="1"/>
          </p:nvSpPr>
          <p:spPr bwMode="auto">
            <a:xfrm>
              <a:off x="366189" y="215376"/>
              <a:ext cx="5905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auto">
                <a:lnSpc>
                  <a:spcPct val="100000"/>
                </a:lnSpc>
                <a:spcBef>
                  <a:spcPct val="0"/>
                </a:spcBef>
                <a:spcAft>
                  <a:spcPts val="0"/>
                </a:spcAft>
                <a:buFont typeface="Arial" panose="020B0604020202020204" pitchFamily="34" charset="0"/>
                <a:buNone/>
              </a:pPr>
              <a:r>
                <a:rPr kumimoji="0" lang="en-US" altLang="zh-CN" sz="2400" b="1" dirty="0">
                  <a:solidFill>
                    <a:srgbClr val="132F55"/>
                  </a:solidFill>
                  <a:latin typeface="印品黑体" panose="00000500000000000000" pitchFamily="2" charset="-122"/>
                  <a:ea typeface="印品黑体" panose="00000500000000000000" pitchFamily="2" charset="-122"/>
                </a:rPr>
                <a:t>04</a:t>
              </a:r>
              <a:endParaRPr kumimoji="0" lang="zh-CN" altLang="en-US" sz="2400" b="1" dirty="0">
                <a:solidFill>
                  <a:srgbClr val="132F55"/>
                </a:solidFill>
                <a:latin typeface="印品黑体" panose="00000500000000000000" pitchFamily="2" charset="-122"/>
                <a:ea typeface="印品黑体" panose="00000500000000000000" pitchFamily="2" charset="-122"/>
              </a:endParaRPr>
            </a:p>
          </p:txBody>
        </p:sp>
      </p:grpSp>
      <p:cxnSp>
        <p:nvCxnSpPr>
          <p:cNvPr id="10" name="直接连接符 14"/>
          <p:cNvCxnSpPr>
            <a:cxnSpLocks noChangeShapeType="1"/>
          </p:cNvCxnSpPr>
          <p:nvPr userDrawn="1"/>
        </p:nvCxnSpPr>
        <p:spPr bwMode="auto">
          <a:xfrm>
            <a:off x="298850" y="873125"/>
            <a:ext cx="8539163" cy="0"/>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pic>
        <p:nvPicPr>
          <p:cNvPr id="11" name="文本框 1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59319" y="603250"/>
            <a:ext cx="104179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2" name="文本框 11"/>
          <p:cNvSpPr txBox="1"/>
          <p:nvPr userDrawn="1"/>
        </p:nvSpPr>
        <p:spPr>
          <a:xfrm>
            <a:off x="822418" y="407990"/>
            <a:ext cx="1811714" cy="369332"/>
          </a:xfrm>
          <a:prstGeom prst="rect">
            <a:avLst/>
          </a:prstGeom>
          <a:noFill/>
        </p:spPr>
        <p:txBody>
          <a:bodyPr wrap="none" rtlCol="0">
            <a:spAutoFit/>
          </a:bodyPr>
          <a:lstStyle/>
          <a:p>
            <a:pPr fontAlgn="auto">
              <a:spcBef>
                <a:spcPts val="0"/>
              </a:spcBef>
              <a:spcAft>
                <a:spcPts val="0"/>
              </a:spcAft>
            </a:pPr>
            <a:r>
              <a:rPr kumimoji="0" lang="zh-CN" altLang="en-US" sz="1800" b="1" dirty="0">
                <a:solidFill>
                  <a:prstClr val="white"/>
                </a:solidFill>
                <a:latin typeface="印品黑体" panose="00000500000000000000" pitchFamily="2" charset="-122"/>
                <a:ea typeface="印品黑体" panose="00000500000000000000" pitchFamily="2" charset="-122"/>
              </a:rPr>
              <a:t>添加您要的题目</a:t>
            </a:r>
          </a:p>
        </p:txBody>
      </p:sp>
    </p:spTree>
    <p:extLst>
      <p:ext uri="{BB962C8B-B14F-4D97-AF65-F5344CB8AC3E}">
        <p14:creationId xmlns:p14="http://schemas.microsoft.com/office/powerpoint/2010/main" val="3677938452"/>
      </p:ext>
    </p:extLst>
  </p:cSld>
  <p:clrMapOvr>
    <a:masterClrMapping/>
  </p:clrMapOvr>
  <mc:AlternateContent xmlns:mc="http://schemas.openxmlformats.org/markup-compatibility/2006" xmlns:p14="http://schemas.microsoft.com/office/powerpoint/2010/main">
    <mc:Choice Requires="p14">
      <p:transition spd="slow" p14:dur="5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044046"/>
      </p:ext>
    </p:extLst>
  </p:cSld>
  <p:clrMapOvr>
    <a:masterClrMapping/>
  </p:clrMapOvr>
  <mc:AlternateContent xmlns:mc="http://schemas.openxmlformats.org/markup-compatibility/2006" xmlns:p14="http://schemas.microsoft.com/office/powerpoint/2010/main">
    <mc:Choice Requires="p14">
      <p:transition spd="slow" p14:dur="5000" advClick="0" advTm="0">
        <p:random/>
      </p:transition>
    </mc:Choice>
    <mc:Fallback xmlns="">
      <p:transition spd="slow" advClick="0" advTm="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1"/>
          <p:cNvGrpSpPr/>
          <p:nvPr userDrawn="1"/>
        </p:nvGrpSpPr>
        <p:grpSpPr>
          <a:xfrm>
            <a:off x="274642" y="163513"/>
            <a:ext cx="547776" cy="882860"/>
            <a:chOff x="366189" y="163513"/>
            <a:chExt cx="730368" cy="882860"/>
          </a:xfrm>
        </p:grpSpPr>
        <p:sp>
          <p:nvSpPr>
            <p:cNvPr id="5" name="任意多边形 9"/>
            <p:cNvSpPr>
              <a:spLocks/>
            </p:cNvSpPr>
            <p:nvPr userDrawn="1"/>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fontAlgn="auto">
                <a:spcBef>
                  <a:spcPts val="0"/>
                </a:spcBef>
                <a:spcAft>
                  <a:spcPts val="0"/>
                </a:spcAft>
              </a:pPr>
              <a:endParaRPr kumimoji="0" lang="zh-CN" altLang="en-US" sz="1800" dirty="0">
                <a:solidFill>
                  <a:prstClr val="black"/>
                </a:solidFill>
                <a:latin typeface="印品黑体" panose="00000500000000000000" pitchFamily="2" charset="-122"/>
                <a:ea typeface="宋体"/>
              </a:endParaRPr>
            </a:p>
          </p:txBody>
        </p:sp>
        <p:cxnSp>
          <p:nvCxnSpPr>
            <p:cNvPr id="6" name="直接连接符 11"/>
            <p:cNvCxnSpPr>
              <a:cxnSpLocks noChangeShapeType="1"/>
            </p:cNvCxnSpPr>
            <p:nvPr userDrawn="1"/>
          </p:nvCxnSpPr>
          <p:spPr bwMode="auto">
            <a:xfrm flipH="1">
              <a:off x="758419" y="442914"/>
              <a:ext cx="338138" cy="395287"/>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sp>
          <p:nvSpPr>
            <p:cNvPr id="7" name="文本框 12"/>
            <p:cNvSpPr txBox="1">
              <a:spLocks noChangeArrowheads="1"/>
            </p:cNvSpPr>
            <p:nvPr userDrawn="1"/>
          </p:nvSpPr>
          <p:spPr bwMode="auto">
            <a:xfrm>
              <a:off x="366189" y="215376"/>
              <a:ext cx="5905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auto">
                <a:lnSpc>
                  <a:spcPct val="100000"/>
                </a:lnSpc>
                <a:spcBef>
                  <a:spcPct val="0"/>
                </a:spcBef>
                <a:spcAft>
                  <a:spcPts val="0"/>
                </a:spcAft>
                <a:buFont typeface="Arial" panose="020B0604020202020204" pitchFamily="34" charset="0"/>
                <a:buNone/>
              </a:pPr>
              <a:r>
                <a:rPr kumimoji="0" lang="en-US" altLang="zh-CN" sz="2400" b="1" dirty="0">
                  <a:solidFill>
                    <a:srgbClr val="132F55"/>
                  </a:solidFill>
                  <a:latin typeface="印品黑体" panose="00000500000000000000" pitchFamily="2" charset="-122"/>
                  <a:ea typeface="印品黑体" panose="00000500000000000000" pitchFamily="2" charset="-122"/>
                </a:rPr>
                <a:t>02</a:t>
              </a:r>
              <a:endParaRPr kumimoji="0" lang="zh-CN" altLang="en-US" sz="2400" b="1" dirty="0">
                <a:solidFill>
                  <a:srgbClr val="132F55"/>
                </a:solidFill>
                <a:latin typeface="印品黑体" panose="00000500000000000000" pitchFamily="2" charset="-122"/>
                <a:ea typeface="印品黑体" panose="00000500000000000000" pitchFamily="2" charset="-122"/>
              </a:endParaRPr>
            </a:p>
          </p:txBody>
        </p:sp>
      </p:grpSp>
      <p:cxnSp>
        <p:nvCxnSpPr>
          <p:cNvPr id="8" name="直接连接符 14"/>
          <p:cNvCxnSpPr>
            <a:cxnSpLocks noChangeShapeType="1"/>
          </p:cNvCxnSpPr>
          <p:nvPr userDrawn="1"/>
        </p:nvCxnSpPr>
        <p:spPr bwMode="auto">
          <a:xfrm>
            <a:off x="298847" y="873125"/>
            <a:ext cx="8539163" cy="0"/>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pic>
        <p:nvPicPr>
          <p:cNvPr id="9" name="文本框 1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59316" y="603250"/>
            <a:ext cx="104179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0" name="文本框 9"/>
          <p:cNvSpPr txBox="1"/>
          <p:nvPr userDrawn="1"/>
        </p:nvSpPr>
        <p:spPr>
          <a:xfrm>
            <a:off x="822418" y="407990"/>
            <a:ext cx="1811714" cy="369332"/>
          </a:xfrm>
          <a:prstGeom prst="rect">
            <a:avLst/>
          </a:prstGeom>
          <a:noFill/>
        </p:spPr>
        <p:txBody>
          <a:bodyPr wrap="none" rtlCol="0">
            <a:spAutoFit/>
          </a:bodyPr>
          <a:lstStyle/>
          <a:p>
            <a:pPr fontAlgn="auto">
              <a:spcBef>
                <a:spcPts val="0"/>
              </a:spcBef>
              <a:spcAft>
                <a:spcPts val="0"/>
              </a:spcAft>
            </a:pPr>
            <a:r>
              <a:rPr kumimoji="0" lang="zh-CN" altLang="en-US" sz="1800" b="1" dirty="0">
                <a:solidFill>
                  <a:prstClr val="white"/>
                </a:solidFill>
                <a:latin typeface="印品黑体" panose="00000500000000000000" pitchFamily="2" charset="-122"/>
                <a:ea typeface="印品黑体" panose="00000500000000000000" pitchFamily="2" charset="-122"/>
              </a:rPr>
              <a:t>添加您要的题目</a:t>
            </a:r>
          </a:p>
        </p:txBody>
      </p:sp>
    </p:spTree>
    <p:extLst>
      <p:ext uri="{BB962C8B-B14F-4D97-AF65-F5344CB8AC3E}">
        <p14:creationId xmlns:p14="http://schemas.microsoft.com/office/powerpoint/2010/main" val="437179367"/>
      </p:ext>
    </p:extLst>
  </p:cSld>
  <p:clrMapOvr>
    <a:masterClrMapping/>
  </p:clrMapOvr>
  <mc:AlternateContent xmlns:mc="http://schemas.openxmlformats.org/markup-compatibility/2006" xmlns:p14="http://schemas.microsoft.com/office/powerpoint/2010/main">
    <mc:Choice Requires="p14">
      <p:transition spd="slow" p14:dur="5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2" name="组合 1"/>
          <p:cNvGrpSpPr/>
          <p:nvPr userDrawn="1"/>
        </p:nvGrpSpPr>
        <p:grpSpPr>
          <a:xfrm>
            <a:off x="274642" y="163513"/>
            <a:ext cx="547776" cy="882860"/>
            <a:chOff x="366189" y="163513"/>
            <a:chExt cx="730368" cy="882860"/>
          </a:xfrm>
        </p:grpSpPr>
        <p:sp>
          <p:nvSpPr>
            <p:cNvPr id="7" name="任意多边形 9"/>
            <p:cNvSpPr>
              <a:spLocks/>
            </p:cNvSpPr>
            <p:nvPr userDrawn="1"/>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fontAlgn="auto">
                <a:spcBef>
                  <a:spcPts val="0"/>
                </a:spcBef>
                <a:spcAft>
                  <a:spcPts val="0"/>
                </a:spcAft>
              </a:pPr>
              <a:endParaRPr kumimoji="0" lang="zh-CN" altLang="en-US" sz="1800" dirty="0">
                <a:solidFill>
                  <a:prstClr val="black"/>
                </a:solidFill>
                <a:latin typeface="印品黑体" panose="00000500000000000000" pitchFamily="2" charset="-122"/>
                <a:ea typeface="宋体"/>
              </a:endParaRPr>
            </a:p>
          </p:txBody>
        </p:sp>
        <p:cxnSp>
          <p:nvCxnSpPr>
            <p:cNvPr id="8" name="直接连接符 11"/>
            <p:cNvCxnSpPr>
              <a:cxnSpLocks noChangeShapeType="1"/>
            </p:cNvCxnSpPr>
            <p:nvPr userDrawn="1"/>
          </p:nvCxnSpPr>
          <p:spPr bwMode="auto">
            <a:xfrm flipH="1">
              <a:off x="758419" y="442914"/>
              <a:ext cx="338138" cy="395287"/>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sp>
          <p:nvSpPr>
            <p:cNvPr id="9" name="文本框 12"/>
            <p:cNvSpPr txBox="1">
              <a:spLocks noChangeArrowheads="1"/>
            </p:cNvSpPr>
            <p:nvPr userDrawn="1"/>
          </p:nvSpPr>
          <p:spPr bwMode="auto">
            <a:xfrm>
              <a:off x="366189" y="215376"/>
              <a:ext cx="5905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auto">
                <a:lnSpc>
                  <a:spcPct val="100000"/>
                </a:lnSpc>
                <a:spcBef>
                  <a:spcPct val="0"/>
                </a:spcBef>
                <a:spcAft>
                  <a:spcPts val="0"/>
                </a:spcAft>
                <a:buFont typeface="Arial" panose="020B0604020202020204" pitchFamily="34" charset="0"/>
                <a:buNone/>
              </a:pPr>
              <a:r>
                <a:rPr kumimoji="0" lang="en-US" altLang="zh-CN" sz="2400" b="1" dirty="0">
                  <a:solidFill>
                    <a:srgbClr val="132F55"/>
                  </a:solidFill>
                  <a:latin typeface="印品黑体" panose="00000500000000000000" pitchFamily="2" charset="-122"/>
                  <a:ea typeface="印品黑体" panose="00000500000000000000" pitchFamily="2" charset="-122"/>
                </a:rPr>
                <a:t>03</a:t>
              </a:r>
              <a:endParaRPr kumimoji="0" lang="zh-CN" altLang="en-US" sz="2400" b="1" dirty="0">
                <a:solidFill>
                  <a:srgbClr val="132F55"/>
                </a:solidFill>
                <a:latin typeface="印品黑体" panose="00000500000000000000" pitchFamily="2" charset="-122"/>
                <a:ea typeface="印品黑体" panose="00000500000000000000" pitchFamily="2" charset="-122"/>
              </a:endParaRPr>
            </a:p>
          </p:txBody>
        </p:sp>
      </p:grpSp>
      <p:cxnSp>
        <p:nvCxnSpPr>
          <p:cNvPr id="10" name="直接连接符 14"/>
          <p:cNvCxnSpPr>
            <a:cxnSpLocks noChangeShapeType="1"/>
          </p:cNvCxnSpPr>
          <p:nvPr userDrawn="1"/>
        </p:nvCxnSpPr>
        <p:spPr bwMode="auto">
          <a:xfrm>
            <a:off x="298847" y="873125"/>
            <a:ext cx="8539163" cy="0"/>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pic>
        <p:nvPicPr>
          <p:cNvPr id="11" name="文本框 1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59316" y="603250"/>
            <a:ext cx="104179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2" name="文本框 11"/>
          <p:cNvSpPr txBox="1"/>
          <p:nvPr userDrawn="1"/>
        </p:nvSpPr>
        <p:spPr>
          <a:xfrm>
            <a:off x="822418" y="407990"/>
            <a:ext cx="1811714" cy="369332"/>
          </a:xfrm>
          <a:prstGeom prst="rect">
            <a:avLst/>
          </a:prstGeom>
          <a:noFill/>
        </p:spPr>
        <p:txBody>
          <a:bodyPr wrap="none" rtlCol="0">
            <a:spAutoFit/>
          </a:bodyPr>
          <a:lstStyle/>
          <a:p>
            <a:pPr fontAlgn="auto">
              <a:spcBef>
                <a:spcPts val="0"/>
              </a:spcBef>
              <a:spcAft>
                <a:spcPts val="0"/>
              </a:spcAft>
            </a:pPr>
            <a:r>
              <a:rPr kumimoji="0" lang="zh-CN" altLang="en-US" sz="1800" b="1" dirty="0">
                <a:solidFill>
                  <a:prstClr val="white"/>
                </a:solidFill>
                <a:latin typeface="印品黑体" panose="00000500000000000000" pitchFamily="2" charset="-122"/>
                <a:ea typeface="印品黑体" panose="00000500000000000000" pitchFamily="2" charset="-122"/>
              </a:rPr>
              <a:t>添加您要的题目</a:t>
            </a:r>
          </a:p>
        </p:txBody>
      </p:sp>
    </p:spTree>
    <p:extLst>
      <p:ext uri="{BB962C8B-B14F-4D97-AF65-F5344CB8AC3E}">
        <p14:creationId xmlns:p14="http://schemas.microsoft.com/office/powerpoint/2010/main" val="2011593312"/>
      </p:ext>
    </p:extLst>
  </p:cSld>
  <p:clrMapOvr>
    <a:masterClrMapping/>
  </p:clrMapOvr>
  <mc:AlternateContent xmlns:mc="http://schemas.openxmlformats.org/markup-compatibility/2006" xmlns:p14="http://schemas.microsoft.com/office/powerpoint/2010/main">
    <mc:Choice Requires="p14">
      <p:transition spd="slow" p14:dur="5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grpSp>
        <p:nvGrpSpPr>
          <p:cNvPr id="2" name="组合 1"/>
          <p:cNvGrpSpPr/>
          <p:nvPr userDrawn="1"/>
        </p:nvGrpSpPr>
        <p:grpSpPr>
          <a:xfrm>
            <a:off x="274642" y="163513"/>
            <a:ext cx="547776" cy="882860"/>
            <a:chOff x="366189" y="163513"/>
            <a:chExt cx="730368" cy="882860"/>
          </a:xfrm>
        </p:grpSpPr>
        <p:sp>
          <p:nvSpPr>
            <p:cNvPr id="7" name="任意多边形 9"/>
            <p:cNvSpPr>
              <a:spLocks/>
            </p:cNvSpPr>
            <p:nvPr userDrawn="1"/>
          </p:nvSpPr>
          <p:spPr bwMode="auto">
            <a:xfrm>
              <a:off x="407988" y="163513"/>
              <a:ext cx="619125" cy="630237"/>
            </a:xfrm>
            <a:custGeom>
              <a:avLst/>
              <a:gdLst>
                <a:gd name="T0" fmla="*/ 318220 w 619265"/>
                <a:gd name="T1" fmla="*/ 0 h 630260"/>
                <a:gd name="T2" fmla="*/ 611433 w 619265"/>
                <a:gd name="T3" fmla="*/ 194354 h 630260"/>
                <a:gd name="T4" fmla="*/ 619265 w 619265"/>
                <a:gd name="T5" fmla="*/ 219585 h 630260"/>
                <a:gd name="T6" fmla="*/ 256918 w 619265"/>
                <a:gd name="T7" fmla="*/ 630260 h 630260"/>
                <a:gd name="T8" fmla="*/ 254088 w 619265"/>
                <a:gd name="T9" fmla="*/ 629975 h 630260"/>
                <a:gd name="T10" fmla="*/ 0 w 619265"/>
                <a:gd name="T11" fmla="*/ 318220 h 630260"/>
                <a:gd name="T12" fmla="*/ 318220 w 619265"/>
                <a:gd name="T13" fmla="*/ 0 h 630260"/>
              </a:gdLst>
              <a:ahLst/>
              <a:cxnLst>
                <a:cxn ang="0">
                  <a:pos x="T0" y="T1"/>
                </a:cxn>
                <a:cxn ang="0">
                  <a:pos x="T2" y="T3"/>
                </a:cxn>
                <a:cxn ang="0">
                  <a:pos x="T4" y="T5"/>
                </a:cxn>
                <a:cxn ang="0">
                  <a:pos x="T6" y="T7"/>
                </a:cxn>
                <a:cxn ang="0">
                  <a:pos x="T8" y="T9"/>
                </a:cxn>
                <a:cxn ang="0">
                  <a:pos x="T10" y="T11"/>
                </a:cxn>
                <a:cxn ang="0">
                  <a:pos x="T12" y="T13"/>
                </a:cxn>
              </a:cxnLst>
              <a:rect l="0" t="0" r="r" b="b"/>
              <a:pathLst>
                <a:path w="619265" h="630260">
                  <a:moveTo>
                    <a:pt x="318220" y="0"/>
                  </a:moveTo>
                  <a:cubicBezTo>
                    <a:pt x="450031" y="0"/>
                    <a:pt x="563124" y="80141"/>
                    <a:pt x="611433" y="194354"/>
                  </a:cubicBezTo>
                  <a:lnTo>
                    <a:pt x="619265" y="219585"/>
                  </a:lnTo>
                  <a:lnTo>
                    <a:pt x="256918" y="630260"/>
                  </a:lnTo>
                  <a:lnTo>
                    <a:pt x="254088" y="629975"/>
                  </a:lnTo>
                  <a:cubicBezTo>
                    <a:pt x="109080" y="600302"/>
                    <a:pt x="0" y="472000"/>
                    <a:pt x="0" y="318220"/>
                  </a:cubicBezTo>
                  <a:cubicBezTo>
                    <a:pt x="0" y="142472"/>
                    <a:pt x="142472" y="0"/>
                    <a:pt x="318220" y="0"/>
                  </a:cubicBezTo>
                  <a:close/>
                </a:path>
              </a:pathLst>
            </a:custGeom>
            <a:solidFill>
              <a:schemeClr val="bg1">
                <a:alpha val="8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fontAlgn="auto">
                <a:spcBef>
                  <a:spcPts val="0"/>
                </a:spcBef>
                <a:spcAft>
                  <a:spcPts val="0"/>
                </a:spcAft>
              </a:pPr>
              <a:endParaRPr kumimoji="0" lang="zh-CN" altLang="en-US" sz="1800" dirty="0">
                <a:solidFill>
                  <a:prstClr val="black"/>
                </a:solidFill>
                <a:latin typeface="印品黑体" panose="00000500000000000000" pitchFamily="2" charset="-122"/>
                <a:ea typeface="宋体"/>
              </a:endParaRPr>
            </a:p>
          </p:txBody>
        </p:sp>
        <p:cxnSp>
          <p:nvCxnSpPr>
            <p:cNvPr id="8" name="直接连接符 11"/>
            <p:cNvCxnSpPr>
              <a:cxnSpLocks noChangeShapeType="1"/>
            </p:cNvCxnSpPr>
            <p:nvPr userDrawn="1"/>
          </p:nvCxnSpPr>
          <p:spPr bwMode="auto">
            <a:xfrm flipH="1">
              <a:off x="758419" y="442914"/>
              <a:ext cx="338138" cy="395287"/>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sp>
          <p:nvSpPr>
            <p:cNvPr id="9" name="文本框 12"/>
            <p:cNvSpPr txBox="1">
              <a:spLocks noChangeArrowheads="1"/>
            </p:cNvSpPr>
            <p:nvPr userDrawn="1"/>
          </p:nvSpPr>
          <p:spPr bwMode="auto">
            <a:xfrm>
              <a:off x="366189" y="215376"/>
              <a:ext cx="5905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auto">
                <a:lnSpc>
                  <a:spcPct val="100000"/>
                </a:lnSpc>
                <a:spcBef>
                  <a:spcPct val="0"/>
                </a:spcBef>
                <a:spcAft>
                  <a:spcPts val="0"/>
                </a:spcAft>
                <a:buFont typeface="Arial" panose="020B0604020202020204" pitchFamily="34" charset="0"/>
                <a:buNone/>
              </a:pPr>
              <a:r>
                <a:rPr kumimoji="0" lang="en-US" altLang="zh-CN" sz="2400" b="1" dirty="0">
                  <a:solidFill>
                    <a:srgbClr val="132F55"/>
                  </a:solidFill>
                  <a:latin typeface="印品黑体" panose="00000500000000000000" pitchFamily="2" charset="-122"/>
                  <a:ea typeface="印品黑体" panose="00000500000000000000" pitchFamily="2" charset="-122"/>
                </a:rPr>
                <a:t>04</a:t>
              </a:r>
              <a:endParaRPr kumimoji="0" lang="zh-CN" altLang="en-US" sz="2400" b="1" dirty="0">
                <a:solidFill>
                  <a:srgbClr val="132F55"/>
                </a:solidFill>
                <a:latin typeface="印品黑体" panose="00000500000000000000" pitchFamily="2" charset="-122"/>
                <a:ea typeface="印品黑体" panose="00000500000000000000" pitchFamily="2" charset="-122"/>
              </a:endParaRPr>
            </a:p>
          </p:txBody>
        </p:sp>
      </p:grpSp>
      <p:cxnSp>
        <p:nvCxnSpPr>
          <p:cNvPr id="10" name="直接连接符 14"/>
          <p:cNvCxnSpPr>
            <a:cxnSpLocks noChangeShapeType="1"/>
          </p:cNvCxnSpPr>
          <p:nvPr userDrawn="1"/>
        </p:nvCxnSpPr>
        <p:spPr bwMode="auto">
          <a:xfrm>
            <a:off x="298847" y="873125"/>
            <a:ext cx="8539163" cy="0"/>
          </a:xfrm>
          <a:prstGeom prst="line">
            <a:avLst/>
          </a:prstGeom>
          <a:noFill/>
          <a:ln w="6350" cmpd="sng">
            <a:solidFill>
              <a:schemeClr val="bg1">
                <a:alpha val="50000"/>
              </a:schemeClr>
            </a:solidFill>
            <a:round/>
            <a:headEnd/>
            <a:tailEnd/>
          </a:ln>
          <a:extLst>
            <a:ext uri="{909E8E84-426E-40DD-AFC4-6F175D3DCCD1}">
              <a14:hiddenFill xmlns:a14="http://schemas.microsoft.com/office/drawing/2010/main">
                <a:noFill/>
              </a14:hiddenFill>
            </a:ext>
          </a:extLst>
        </p:spPr>
      </p:cxnSp>
      <p:pic>
        <p:nvPicPr>
          <p:cNvPr id="11" name="文本框 15"/>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59316" y="603250"/>
            <a:ext cx="104179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2" name="文本框 11"/>
          <p:cNvSpPr txBox="1"/>
          <p:nvPr userDrawn="1"/>
        </p:nvSpPr>
        <p:spPr>
          <a:xfrm>
            <a:off x="822418" y="407990"/>
            <a:ext cx="1811714" cy="369332"/>
          </a:xfrm>
          <a:prstGeom prst="rect">
            <a:avLst/>
          </a:prstGeom>
          <a:noFill/>
        </p:spPr>
        <p:txBody>
          <a:bodyPr wrap="none" rtlCol="0">
            <a:spAutoFit/>
          </a:bodyPr>
          <a:lstStyle/>
          <a:p>
            <a:pPr fontAlgn="auto">
              <a:spcBef>
                <a:spcPts val="0"/>
              </a:spcBef>
              <a:spcAft>
                <a:spcPts val="0"/>
              </a:spcAft>
            </a:pPr>
            <a:r>
              <a:rPr kumimoji="0" lang="zh-CN" altLang="en-US" sz="1800" b="1" dirty="0">
                <a:solidFill>
                  <a:prstClr val="white"/>
                </a:solidFill>
                <a:latin typeface="印品黑体" panose="00000500000000000000" pitchFamily="2" charset="-122"/>
                <a:ea typeface="印品黑体" panose="00000500000000000000" pitchFamily="2" charset="-122"/>
              </a:rPr>
              <a:t>添加您要的题目</a:t>
            </a:r>
          </a:p>
        </p:txBody>
      </p:sp>
    </p:spTree>
    <p:extLst>
      <p:ext uri="{BB962C8B-B14F-4D97-AF65-F5344CB8AC3E}">
        <p14:creationId xmlns:p14="http://schemas.microsoft.com/office/powerpoint/2010/main" val="975713710"/>
      </p:ext>
    </p:extLst>
  </p:cSld>
  <p:clrMapOvr>
    <a:masterClrMapping/>
  </p:clrMapOvr>
  <mc:AlternateContent xmlns:mc="http://schemas.openxmlformats.org/markup-compatibility/2006" xmlns:p14="http://schemas.microsoft.com/office/powerpoint/2010/main">
    <mc:Choice Requires="p14">
      <p:transition spd="slow" p14:dur="50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3" name="投影片編號版面配置區 5"/>
          <p:cNvSpPr txBox="1">
            <a:spLocks noChangeAspect="1"/>
          </p:cNvSpPr>
          <p:nvPr userDrawn="1"/>
        </p:nvSpPr>
        <p:spPr bwMode="auto">
          <a:xfrm>
            <a:off x="8666444" y="6432366"/>
            <a:ext cx="233280" cy="215463"/>
          </a:xfrm>
          <a:prstGeom prst="rect">
            <a:avLst/>
          </a:prstGeom>
          <a:solidFill>
            <a:srgbClr val="A50021"/>
          </a:solidFill>
          <a:ln w="19050">
            <a:solidFill>
              <a:schemeClr val="bg1"/>
            </a:solidFill>
          </a:ln>
          <a:extLst/>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a:t>
            </a:fld>
            <a:endParaRPr lang="en-US" altLang="zh-TW" sz="1400" b="1" dirty="0">
              <a:solidFill>
                <a:prstClr val="white"/>
              </a:solidFill>
              <a:latin typeface="Calibri"/>
            </a:endParaRPr>
          </a:p>
        </p:txBody>
      </p:sp>
    </p:spTree>
    <p:extLst>
      <p:ext uri="{BB962C8B-B14F-4D97-AF65-F5344CB8AC3E}">
        <p14:creationId xmlns:p14="http://schemas.microsoft.com/office/powerpoint/2010/main" val="21904431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3" name="投影片編號版面配置區 5"/>
          <p:cNvSpPr txBox="1">
            <a:spLocks noChangeAspect="1"/>
          </p:cNvSpPr>
          <p:nvPr userDrawn="1"/>
        </p:nvSpPr>
        <p:spPr bwMode="auto">
          <a:xfrm>
            <a:off x="8666444" y="6432366"/>
            <a:ext cx="233280" cy="215463"/>
          </a:xfrm>
          <a:prstGeom prst="rect">
            <a:avLst/>
          </a:prstGeom>
          <a:solidFill>
            <a:srgbClr val="A50021"/>
          </a:solidFill>
          <a:ln w="19050">
            <a:solidFill>
              <a:schemeClr val="bg1"/>
            </a:solidFill>
          </a:ln>
          <a:extLst/>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a:t>
            </a:fld>
            <a:endParaRPr lang="en-US" altLang="zh-TW" sz="1400" b="1" dirty="0">
              <a:solidFill>
                <a:prstClr val="white"/>
              </a:solidFill>
              <a:latin typeface="Calibri"/>
            </a:endParaRPr>
          </a:p>
        </p:txBody>
      </p:sp>
    </p:spTree>
    <p:extLst>
      <p:ext uri="{BB962C8B-B14F-4D97-AF65-F5344CB8AC3E}">
        <p14:creationId xmlns:p14="http://schemas.microsoft.com/office/powerpoint/2010/main" val="392989402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3" name="投影片編號版面配置區 5"/>
          <p:cNvSpPr txBox="1">
            <a:spLocks noChangeAspect="1"/>
          </p:cNvSpPr>
          <p:nvPr userDrawn="1"/>
        </p:nvSpPr>
        <p:spPr bwMode="auto">
          <a:xfrm>
            <a:off x="8666444" y="6432404"/>
            <a:ext cx="233280" cy="215463"/>
          </a:xfrm>
          <a:prstGeom prst="rect">
            <a:avLst/>
          </a:prstGeom>
          <a:solidFill>
            <a:srgbClr val="A50021"/>
          </a:solidFill>
          <a:ln w="19050">
            <a:solidFill>
              <a:schemeClr val="bg1"/>
            </a:solidFill>
          </a:ln>
          <a:extLst/>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a:t>
            </a:fld>
            <a:endParaRPr lang="en-US" altLang="zh-TW" sz="1400" b="1" dirty="0">
              <a:solidFill>
                <a:prstClr val="white"/>
              </a:solidFill>
              <a:latin typeface="Calibri"/>
            </a:endParaRPr>
          </a:p>
        </p:txBody>
      </p:sp>
    </p:spTree>
    <p:extLst>
      <p:ext uri="{BB962C8B-B14F-4D97-AF65-F5344CB8AC3E}">
        <p14:creationId xmlns:p14="http://schemas.microsoft.com/office/powerpoint/2010/main" val="239165457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3" name="投影片編號版面配置區 5"/>
          <p:cNvSpPr txBox="1">
            <a:spLocks noChangeAspect="1"/>
          </p:cNvSpPr>
          <p:nvPr userDrawn="1"/>
        </p:nvSpPr>
        <p:spPr bwMode="auto">
          <a:xfrm>
            <a:off x="8666444" y="6432366"/>
            <a:ext cx="233280" cy="215463"/>
          </a:xfrm>
          <a:prstGeom prst="rect">
            <a:avLst/>
          </a:prstGeom>
          <a:solidFill>
            <a:srgbClr val="A50021"/>
          </a:solidFill>
          <a:ln w="19050">
            <a:solidFill>
              <a:schemeClr val="bg1"/>
            </a:solidFill>
          </a:ln>
          <a:extLst/>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a:t>
            </a:fld>
            <a:endParaRPr lang="en-US" altLang="zh-TW" sz="1400" b="1" dirty="0">
              <a:solidFill>
                <a:prstClr val="white"/>
              </a:solidFill>
              <a:latin typeface="Calibri"/>
            </a:endParaRPr>
          </a:p>
        </p:txBody>
      </p:sp>
    </p:spTree>
    <p:extLst>
      <p:ext uri="{BB962C8B-B14F-4D97-AF65-F5344CB8AC3E}">
        <p14:creationId xmlns:p14="http://schemas.microsoft.com/office/powerpoint/2010/main" val="370654450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投影片編號版面配置區 5"/>
          <p:cNvSpPr>
            <a:spLocks noGrp="1"/>
          </p:cNvSpPr>
          <p:nvPr>
            <p:ph type="sldNum" sz="quarter" idx="10"/>
          </p:nvPr>
        </p:nvSpPr>
        <p:spPr>
          <a:xfrm>
            <a:off x="7010400" y="6520259"/>
            <a:ext cx="2133600" cy="365125"/>
          </a:xfrm>
          <a:prstGeom prst="rect">
            <a:avLst/>
          </a:prstGeom>
        </p:spPr>
        <p:txBody>
          <a:bodyPr/>
          <a:lstStyle>
            <a:lvl1pPr>
              <a:defRPr/>
            </a:lvl1pPr>
          </a:lstStyle>
          <a:p>
            <a:pPr>
              <a:defRPr/>
            </a:pPr>
            <a:fld id="{E44C46D7-1771-415C-B3D3-4EA3270E836B}" type="slidenum">
              <a:rPr lang="en-US" altLang="zh-TW">
                <a:solidFill>
                  <a:srgbClr val="000000"/>
                </a:solidFill>
              </a:rPr>
              <a:pPr>
                <a:defRPr/>
              </a:pPr>
              <a:t>‹#›</a:t>
            </a:fld>
            <a:endParaRPr lang="en-US" altLang="zh-TW" dirty="0">
              <a:solidFill>
                <a:srgbClr val="000000"/>
              </a:solidFill>
            </a:endParaRPr>
          </a:p>
        </p:txBody>
      </p:sp>
      <p:sp>
        <p:nvSpPr>
          <p:cNvPr id="3" name="投影片編號版面配置區 5"/>
          <p:cNvSpPr txBox="1">
            <a:spLocks noChangeAspect="1"/>
          </p:cNvSpPr>
          <p:nvPr userDrawn="1"/>
        </p:nvSpPr>
        <p:spPr bwMode="auto">
          <a:xfrm>
            <a:off x="8666444" y="6432366"/>
            <a:ext cx="233280" cy="215463"/>
          </a:xfrm>
          <a:prstGeom prst="rect">
            <a:avLst/>
          </a:prstGeom>
          <a:solidFill>
            <a:srgbClr val="A50021"/>
          </a:solidFill>
          <a:ln w="19050">
            <a:solidFill>
              <a:schemeClr val="bg1"/>
            </a:solidFill>
          </a:ln>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a:t>
            </a:fld>
            <a:endParaRPr lang="en-US" altLang="zh-TW" sz="1400" b="1" dirty="0">
              <a:solidFill>
                <a:prstClr val="white"/>
              </a:solidFill>
              <a:latin typeface="Calibri"/>
            </a:endParaRPr>
          </a:p>
        </p:txBody>
      </p:sp>
    </p:spTree>
    <p:extLst>
      <p:ext uri="{BB962C8B-B14F-4D97-AF65-F5344CB8AC3E}">
        <p14:creationId xmlns:p14="http://schemas.microsoft.com/office/powerpoint/2010/main" val="2811357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sldNum" sz="quarter" idx="10"/>
          </p:nvPr>
        </p:nvSpPr>
        <p:spPr>
          <a:ln/>
        </p:spPr>
        <p:txBody>
          <a:bodyPr/>
          <a:lstStyle>
            <a:lvl1pPr>
              <a:defRPr/>
            </a:lvl1pPr>
          </a:lstStyle>
          <a:p>
            <a:pPr>
              <a:defRPr/>
            </a:pPr>
            <a:fld id="{D8FB411B-5645-4BF5-AC04-4A55D93855D1}" type="slidenum">
              <a:rPr lang="en-US" altLang="zh-TW"/>
              <a:pPr>
                <a:defRPr/>
              </a:pPr>
              <a:t>‹#›</a:t>
            </a:fld>
            <a:endParaRPr lang="en-US" altLang="zh-TW" dirty="0"/>
          </a:p>
        </p:txBody>
      </p:sp>
    </p:spTree>
    <p:extLst>
      <p:ext uri="{BB962C8B-B14F-4D97-AF65-F5344CB8AC3E}">
        <p14:creationId xmlns:p14="http://schemas.microsoft.com/office/powerpoint/2010/main" val="27677529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3" name="投影片編號版面配置區 5"/>
          <p:cNvSpPr txBox="1">
            <a:spLocks noChangeAspect="1"/>
          </p:cNvSpPr>
          <p:nvPr userDrawn="1"/>
        </p:nvSpPr>
        <p:spPr bwMode="auto">
          <a:xfrm>
            <a:off x="8666444" y="6432366"/>
            <a:ext cx="233280" cy="215463"/>
          </a:xfrm>
          <a:prstGeom prst="rect">
            <a:avLst/>
          </a:prstGeom>
          <a:solidFill>
            <a:srgbClr val="A50021"/>
          </a:solidFill>
          <a:ln w="19050">
            <a:solidFill>
              <a:schemeClr val="bg1"/>
            </a:solidFill>
          </a:ln>
          <a:extLst/>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a:t>
            </a:fld>
            <a:endParaRPr lang="en-US" altLang="zh-TW" sz="1400" b="1" dirty="0">
              <a:solidFill>
                <a:prstClr val="white"/>
              </a:solidFill>
              <a:latin typeface="Calibri"/>
            </a:endParaRPr>
          </a:p>
        </p:txBody>
      </p:sp>
    </p:spTree>
    <p:extLst>
      <p:ext uri="{BB962C8B-B14F-4D97-AF65-F5344CB8AC3E}">
        <p14:creationId xmlns:p14="http://schemas.microsoft.com/office/powerpoint/2010/main" val="199072037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66185"/>
            <a:ext cx="7886700" cy="132503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1057075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投影片編號版面配置區 5"/>
          <p:cNvSpPr>
            <a:spLocks noGrp="1"/>
          </p:cNvSpPr>
          <p:nvPr>
            <p:ph type="sldNum" sz="quarter" idx="10"/>
          </p:nvPr>
        </p:nvSpPr>
        <p:spPr>
          <a:xfrm>
            <a:off x="7010400" y="6520259"/>
            <a:ext cx="2133600" cy="365125"/>
          </a:xfrm>
          <a:prstGeom prst="rect">
            <a:avLst/>
          </a:prstGeom>
        </p:spPr>
        <p:txBody>
          <a:bodyPr/>
          <a:lstStyle>
            <a:lvl1pPr>
              <a:defRPr/>
            </a:lvl1pPr>
          </a:lstStyle>
          <a:p>
            <a:pPr>
              <a:defRPr/>
            </a:pPr>
            <a:fld id="{E44C46D7-1771-415C-B3D3-4EA3270E836B}" type="slidenum">
              <a:rPr lang="en-US" altLang="zh-TW">
                <a:solidFill>
                  <a:srgbClr val="000000"/>
                </a:solidFill>
              </a:rPr>
              <a:pPr>
                <a:defRPr/>
              </a:pPr>
              <a:t>‹#›</a:t>
            </a:fld>
            <a:endParaRPr lang="en-US" altLang="zh-TW" dirty="0">
              <a:solidFill>
                <a:srgbClr val="000000"/>
              </a:solidFill>
            </a:endParaRPr>
          </a:p>
        </p:txBody>
      </p:sp>
      <p:sp>
        <p:nvSpPr>
          <p:cNvPr id="3" name="投影片編號版面配置區 5"/>
          <p:cNvSpPr txBox="1">
            <a:spLocks noChangeAspect="1"/>
          </p:cNvSpPr>
          <p:nvPr userDrawn="1"/>
        </p:nvSpPr>
        <p:spPr bwMode="auto">
          <a:xfrm>
            <a:off x="8666444" y="6432366"/>
            <a:ext cx="233280" cy="215463"/>
          </a:xfrm>
          <a:prstGeom prst="rect">
            <a:avLst/>
          </a:prstGeom>
          <a:solidFill>
            <a:srgbClr val="A50021"/>
          </a:solidFill>
          <a:ln w="19050">
            <a:solidFill>
              <a:schemeClr val="bg1"/>
            </a:solidFill>
          </a:ln>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a:t>
            </a:fld>
            <a:endParaRPr lang="en-US" altLang="zh-TW" sz="1400" b="1" dirty="0">
              <a:solidFill>
                <a:prstClr val="white"/>
              </a:solidFill>
              <a:latin typeface="Calibri"/>
            </a:endParaRPr>
          </a:p>
        </p:txBody>
      </p:sp>
    </p:spTree>
    <p:extLst>
      <p:ext uri="{BB962C8B-B14F-4D97-AF65-F5344CB8AC3E}">
        <p14:creationId xmlns:p14="http://schemas.microsoft.com/office/powerpoint/2010/main" val="336466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2A40946-9ECA-4558-9280-FDBD5AD9E32A}" type="slidenum">
              <a:rPr lang="en-US" altLang="zh-TW"/>
              <a:pPr>
                <a:defRPr/>
              </a:pPr>
              <a:t>‹#›</a:t>
            </a:fld>
            <a:endParaRPr lang="en-US" altLang="zh-TW" dirty="0"/>
          </a:p>
        </p:txBody>
      </p:sp>
    </p:spTree>
    <p:extLst>
      <p:ext uri="{BB962C8B-B14F-4D97-AF65-F5344CB8AC3E}">
        <p14:creationId xmlns:p14="http://schemas.microsoft.com/office/powerpoint/2010/main" val="321105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3"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sldNum" sz="quarter" idx="10"/>
          </p:nvPr>
        </p:nvSpPr>
        <p:spPr>
          <a:ln/>
        </p:spPr>
        <p:txBody>
          <a:bodyPr/>
          <a:lstStyle>
            <a:lvl1pPr>
              <a:defRPr/>
            </a:lvl1pPr>
          </a:lstStyle>
          <a:p>
            <a:pPr>
              <a:defRPr/>
            </a:pPr>
            <a:fld id="{116F677C-F6F6-4C36-897F-BD09D4C77213}" type="slidenum">
              <a:rPr lang="en-US" altLang="zh-TW"/>
              <a:pPr>
                <a:defRPr/>
              </a:pPr>
              <a:t>‹#›</a:t>
            </a:fld>
            <a:endParaRPr lang="en-US" altLang="zh-TW" dirty="0"/>
          </a:p>
        </p:txBody>
      </p:sp>
    </p:spTree>
    <p:extLst>
      <p:ext uri="{BB962C8B-B14F-4D97-AF65-F5344CB8AC3E}">
        <p14:creationId xmlns:p14="http://schemas.microsoft.com/office/powerpoint/2010/main" val="5292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sldNum" sz="quarter" idx="10"/>
          </p:nvPr>
        </p:nvSpPr>
        <p:spPr>
          <a:ln/>
        </p:spPr>
        <p:txBody>
          <a:bodyPr/>
          <a:lstStyle>
            <a:lvl1pPr>
              <a:defRPr/>
            </a:lvl1pPr>
          </a:lstStyle>
          <a:p>
            <a:pPr>
              <a:defRPr/>
            </a:pPr>
            <a:fld id="{EE417B96-BCE4-4405-91D2-88BC501D7AE7}" type="slidenum">
              <a:rPr lang="en-US" altLang="zh-TW"/>
              <a:pPr>
                <a:defRPr/>
              </a:pPr>
              <a:t>‹#›</a:t>
            </a:fld>
            <a:endParaRPr lang="en-US" altLang="zh-TW" dirty="0"/>
          </a:p>
        </p:txBody>
      </p:sp>
    </p:spTree>
    <p:extLst>
      <p:ext uri="{BB962C8B-B14F-4D97-AF65-F5344CB8AC3E}">
        <p14:creationId xmlns:p14="http://schemas.microsoft.com/office/powerpoint/2010/main" val="397924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0.xml"/><Relationship Id="rId1" Type="http://schemas.openxmlformats.org/officeDocument/2006/relationships/slideLayout" Target="../slideLayouts/slideLayout3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1.xml"/><Relationship Id="rId1" Type="http://schemas.openxmlformats.org/officeDocument/2006/relationships/slideLayout" Target="../slideLayouts/slideLayout3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4.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4.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theme" Target="../theme/theme14.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7.png"/><Relationship Id="rId5" Type="http://schemas.openxmlformats.org/officeDocument/2006/relationships/theme" Target="../theme/theme15.xml"/><Relationship Id="rId4" Type="http://schemas.openxmlformats.org/officeDocument/2006/relationships/slideLayout" Target="../slideLayouts/slideLayout5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7.png"/><Relationship Id="rId5" Type="http://schemas.openxmlformats.org/officeDocument/2006/relationships/theme" Target="../theme/theme16.xml"/><Relationship Id="rId4" Type="http://schemas.openxmlformats.org/officeDocument/2006/relationships/slideLayout" Target="../slideLayouts/slideLayout54.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7.xml"/><Relationship Id="rId1" Type="http://schemas.openxmlformats.org/officeDocument/2006/relationships/slideLayout" Target="../slideLayouts/slideLayout55.xml"/><Relationship Id="rId4" Type="http://schemas.openxmlformats.org/officeDocument/2006/relationships/image" Target="../media/image9.jpe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8.xml"/><Relationship Id="rId1" Type="http://schemas.openxmlformats.org/officeDocument/2006/relationships/slideLayout" Target="../slideLayouts/slideLayout56.xml"/><Relationship Id="rId4" Type="http://schemas.openxmlformats.org/officeDocument/2006/relationships/image" Target="../media/image9.jpe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9.xml"/><Relationship Id="rId1" Type="http://schemas.openxmlformats.org/officeDocument/2006/relationships/slideLayout" Target="../slideLayouts/slideLayout57.xml"/><Relationship Id="rId4" Type="http://schemas.openxmlformats.org/officeDocument/2006/relationships/image" Target="../media/image9.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image" Target="../media/image4.jpeg"/></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5" Type="http://schemas.openxmlformats.org/officeDocument/2006/relationships/image" Target="../media/image4.jpeg"/><Relationship Id="rId4" Type="http://schemas.openxmlformats.org/officeDocument/2006/relationships/theme" Target="../theme/theme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8.xml"/><Relationship Id="rId1" Type="http://schemas.openxmlformats.org/officeDocument/2006/relationships/slideLayout" Target="../slideLayouts/slideLayout2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4572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2051" name="Rectangle 3"/>
          <p:cNvSpPr>
            <a:spLocks noGrp="1" noChangeArrowheads="1"/>
          </p:cNvSpPr>
          <p:nvPr>
            <p:ph type="body" idx="1"/>
          </p:nvPr>
        </p:nvSpPr>
        <p:spPr bwMode="auto">
          <a:xfrm>
            <a:off x="685800" y="14478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25707524" name="Rectangle 4"/>
          <p:cNvSpPr>
            <a:spLocks noGrp="1" noChangeArrowheads="1"/>
          </p:cNvSpPr>
          <p:nvPr>
            <p:ph type="sldNum" sz="quarter" idx="4"/>
          </p:nvPr>
        </p:nvSpPr>
        <p:spPr bwMode="auto">
          <a:xfrm>
            <a:off x="8534400" y="64008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E434FEE-1BF8-4B40-9703-FD8F28F2A85B}" type="slidenum">
              <a:rPr lang="en-US" altLang="zh-TW"/>
              <a:pPr>
                <a:defRPr/>
              </a:pPr>
              <a:t>‹#›</a:t>
            </a:fld>
            <a:endParaRPr lang="en-US" altLang="zh-TW" dirty="0"/>
          </a:p>
        </p:txBody>
      </p:sp>
      <p:pic>
        <p:nvPicPr>
          <p:cNvPr id="2053" name="Picture 5" descr="圖片 5"/>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76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4" name="Object 6"/>
          <p:cNvGraphicFramePr>
            <a:graphicFrameLocks/>
          </p:cNvGraphicFramePr>
          <p:nvPr/>
        </p:nvGraphicFramePr>
        <p:xfrm>
          <a:off x="8297868" y="6334203"/>
          <a:ext cx="388937" cy="371475"/>
        </p:xfrm>
        <a:graphic>
          <a:graphicData uri="http://schemas.openxmlformats.org/presentationml/2006/ole">
            <mc:AlternateContent xmlns:mc="http://schemas.openxmlformats.org/markup-compatibility/2006">
              <mc:Choice xmlns:v="urn:schemas-microsoft-com:vml" Requires="v">
                <p:oleObj spid="_x0000_s75861" name="點陣圖影像" r:id="rId15" imgW="2788732" imgH="2714402" progId="Paint.Picture">
                  <p:embed/>
                </p:oleObj>
              </mc:Choice>
              <mc:Fallback>
                <p:oleObj name="點陣圖影像" r:id="rId15" imgW="2788732" imgH="2714402" progId="Paint.Picture">
                  <p:embed/>
                  <p:pic>
                    <p:nvPicPr>
                      <p:cNvPr id="0" name="Object 6"/>
                      <p:cNvPicPr>
                        <a:picLocks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7868" y="6334203"/>
                        <a:ext cx="38893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5" name="Picture 7" descr="BD21305_"/>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2938" y="1144666"/>
            <a:ext cx="84582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3"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kumimoji="1" sz="4000" b="1">
          <a:solidFill>
            <a:schemeClr val="tx1"/>
          </a:solidFill>
          <a:latin typeface="+mj-lt"/>
          <a:ea typeface="+mj-ea"/>
          <a:cs typeface="+mj-cs"/>
        </a:defRPr>
      </a:lvl1pPr>
      <a:lvl2pPr algn="ctr" rtl="0" eaLnBrk="0" fontAlgn="base" hangingPunct="0">
        <a:spcBef>
          <a:spcPct val="0"/>
        </a:spcBef>
        <a:spcAft>
          <a:spcPct val="0"/>
        </a:spcAft>
        <a:defRPr kumimoji="1" sz="4000" b="1">
          <a:solidFill>
            <a:schemeClr val="tx1"/>
          </a:solidFill>
          <a:latin typeface="Arial" charset="0"/>
          <a:ea typeface="標楷體" pitchFamily="65" charset="-120"/>
        </a:defRPr>
      </a:lvl2pPr>
      <a:lvl3pPr algn="ctr" rtl="0" eaLnBrk="0" fontAlgn="base" hangingPunct="0">
        <a:spcBef>
          <a:spcPct val="0"/>
        </a:spcBef>
        <a:spcAft>
          <a:spcPct val="0"/>
        </a:spcAft>
        <a:defRPr kumimoji="1" sz="4000" b="1">
          <a:solidFill>
            <a:schemeClr val="tx1"/>
          </a:solidFill>
          <a:latin typeface="Arial" charset="0"/>
          <a:ea typeface="標楷體" pitchFamily="65" charset="-120"/>
        </a:defRPr>
      </a:lvl3pPr>
      <a:lvl4pPr algn="ctr" rtl="0" eaLnBrk="0" fontAlgn="base" hangingPunct="0">
        <a:spcBef>
          <a:spcPct val="0"/>
        </a:spcBef>
        <a:spcAft>
          <a:spcPct val="0"/>
        </a:spcAft>
        <a:defRPr kumimoji="1" sz="4000" b="1">
          <a:solidFill>
            <a:schemeClr val="tx1"/>
          </a:solidFill>
          <a:latin typeface="Arial" charset="0"/>
          <a:ea typeface="標楷體" pitchFamily="65" charset="-120"/>
        </a:defRPr>
      </a:lvl4pPr>
      <a:lvl5pPr algn="ctr" rtl="0" eaLnBrk="0" fontAlgn="base" hangingPunct="0">
        <a:spcBef>
          <a:spcPct val="0"/>
        </a:spcBef>
        <a:spcAft>
          <a:spcPct val="0"/>
        </a:spcAft>
        <a:defRPr kumimoji="1" sz="4000" b="1">
          <a:solidFill>
            <a:schemeClr val="tx1"/>
          </a:solidFill>
          <a:latin typeface="Arial" charset="0"/>
          <a:ea typeface="標楷體" pitchFamily="65" charset="-120"/>
        </a:defRPr>
      </a:lvl5pPr>
      <a:lvl6pPr marL="457200" algn="ctr" rtl="0" fontAlgn="base">
        <a:spcBef>
          <a:spcPct val="0"/>
        </a:spcBef>
        <a:spcAft>
          <a:spcPct val="0"/>
        </a:spcAft>
        <a:defRPr kumimoji="1" sz="4000" b="1">
          <a:solidFill>
            <a:schemeClr val="tx1"/>
          </a:solidFill>
          <a:latin typeface="Arial" charset="0"/>
          <a:ea typeface="標楷體" pitchFamily="65" charset="-120"/>
        </a:defRPr>
      </a:lvl6pPr>
      <a:lvl7pPr marL="914400" algn="ctr" rtl="0" fontAlgn="base">
        <a:spcBef>
          <a:spcPct val="0"/>
        </a:spcBef>
        <a:spcAft>
          <a:spcPct val="0"/>
        </a:spcAft>
        <a:defRPr kumimoji="1" sz="4000" b="1">
          <a:solidFill>
            <a:schemeClr val="tx1"/>
          </a:solidFill>
          <a:latin typeface="Arial" charset="0"/>
          <a:ea typeface="標楷體" pitchFamily="65" charset="-120"/>
        </a:defRPr>
      </a:lvl7pPr>
      <a:lvl8pPr marL="1371600" algn="ctr" rtl="0" fontAlgn="base">
        <a:spcBef>
          <a:spcPct val="0"/>
        </a:spcBef>
        <a:spcAft>
          <a:spcPct val="0"/>
        </a:spcAft>
        <a:defRPr kumimoji="1" sz="4000" b="1">
          <a:solidFill>
            <a:schemeClr val="tx1"/>
          </a:solidFill>
          <a:latin typeface="Arial" charset="0"/>
          <a:ea typeface="標楷體" pitchFamily="65" charset="-120"/>
        </a:defRPr>
      </a:lvl8pPr>
      <a:lvl9pPr marL="1828800" algn="ctr" rtl="0" fontAlgn="base">
        <a:spcBef>
          <a:spcPct val="0"/>
        </a:spcBef>
        <a:spcAft>
          <a:spcPct val="0"/>
        </a:spcAft>
        <a:defRPr kumimoji="1" sz="4000" b="1">
          <a:solidFill>
            <a:schemeClr val="tx1"/>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accent2"/>
          </a:solidFill>
          <a:latin typeface="+mn-lt"/>
          <a:ea typeface="+mn-ea"/>
        </a:defRPr>
      </a:lvl2pPr>
      <a:lvl3pPr marL="1143000" indent="-228600" algn="l" rtl="0" eaLnBrk="0" fontAlgn="base" hangingPunct="0">
        <a:spcBef>
          <a:spcPct val="20000"/>
        </a:spcBef>
        <a:spcAft>
          <a:spcPct val="0"/>
        </a:spcAft>
        <a:buChar char="•"/>
        <a:defRPr kumimoji="1" sz="2400" b="1">
          <a:solidFill>
            <a:schemeClr val="accent2"/>
          </a:solidFill>
          <a:latin typeface="+mn-lt"/>
          <a:ea typeface="+mn-ea"/>
        </a:defRPr>
      </a:lvl3pPr>
      <a:lvl4pPr marL="1600200" indent="-228600" algn="l" rtl="0" eaLnBrk="0" fontAlgn="base" hangingPunct="0">
        <a:spcBef>
          <a:spcPct val="20000"/>
        </a:spcBef>
        <a:spcAft>
          <a:spcPct val="0"/>
        </a:spcAft>
        <a:buChar char="–"/>
        <a:defRPr kumimoji="1" sz="2000" b="1">
          <a:solidFill>
            <a:schemeClr val="accent2"/>
          </a:solidFill>
          <a:latin typeface="+mn-lt"/>
          <a:ea typeface="+mn-ea"/>
        </a:defRPr>
      </a:lvl4pPr>
      <a:lvl5pPr marL="2057400" indent="-228600" algn="l" rtl="0" eaLnBrk="0" fontAlgn="base" hangingPunct="0">
        <a:spcBef>
          <a:spcPct val="20000"/>
        </a:spcBef>
        <a:spcAft>
          <a:spcPct val="0"/>
        </a:spcAft>
        <a:buChar char="»"/>
        <a:defRPr kumimoji="1" sz="2000" b="1">
          <a:solidFill>
            <a:schemeClr val="accent2"/>
          </a:solidFill>
          <a:latin typeface="+mn-lt"/>
          <a:ea typeface="+mn-ea"/>
        </a:defRPr>
      </a:lvl5pPr>
      <a:lvl6pPr marL="2514600" indent="-228600" algn="l" rtl="0" fontAlgn="base">
        <a:spcBef>
          <a:spcPct val="20000"/>
        </a:spcBef>
        <a:spcAft>
          <a:spcPct val="0"/>
        </a:spcAft>
        <a:buChar char="»"/>
        <a:defRPr kumimoji="1" sz="2000" b="1">
          <a:solidFill>
            <a:schemeClr val="accent2"/>
          </a:solidFill>
          <a:latin typeface="+mn-lt"/>
          <a:ea typeface="+mn-ea"/>
        </a:defRPr>
      </a:lvl6pPr>
      <a:lvl7pPr marL="2971800" indent="-228600" algn="l" rtl="0" fontAlgn="base">
        <a:spcBef>
          <a:spcPct val="20000"/>
        </a:spcBef>
        <a:spcAft>
          <a:spcPct val="0"/>
        </a:spcAft>
        <a:buChar char="»"/>
        <a:defRPr kumimoji="1" sz="2000" b="1">
          <a:solidFill>
            <a:schemeClr val="accent2"/>
          </a:solidFill>
          <a:latin typeface="+mn-lt"/>
          <a:ea typeface="+mn-ea"/>
        </a:defRPr>
      </a:lvl7pPr>
      <a:lvl8pPr marL="3429000" indent="-228600" algn="l" rtl="0" fontAlgn="base">
        <a:spcBef>
          <a:spcPct val="20000"/>
        </a:spcBef>
        <a:spcAft>
          <a:spcPct val="0"/>
        </a:spcAft>
        <a:buChar char="»"/>
        <a:defRPr kumimoji="1" sz="2000" b="1">
          <a:solidFill>
            <a:schemeClr val="accent2"/>
          </a:solidFill>
          <a:latin typeface="+mn-lt"/>
          <a:ea typeface="+mn-ea"/>
        </a:defRPr>
      </a:lvl8pPr>
      <a:lvl9pPr marL="3886200" indent="-228600" algn="l" rtl="0" fontAlgn="base">
        <a:spcBef>
          <a:spcPct val="20000"/>
        </a:spcBef>
        <a:spcAft>
          <a:spcPct val="0"/>
        </a:spcAft>
        <a:buChar char="»"/>
        <a:defRPr kumimoji="1" sz="2000" b="1">
          <a:solidFill>
            <a:schemeClr val="accent2"/>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投影片編號版面配置區 5"/>
          <p:cNvSpPr>
            <a:spLocks noGrp="1"/>
          </p:cNvSpPr>
          <p:nvPr>
            <p:ph type="sldNum" sz="quarter" idx="4"/>
          </p:nvPr>
        </p:nvSpPr>
        <p:spPr>
          <a:xfrm>
            <a:off x="7010400" y="6520269"/>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kumimoji="0" sz="1400">
                <a:latin typeface="Arial" panose="020B0604020202020204" pitchFamily="34" charset="0"/>
                <a:cs typeface="Arial" panose="020B0604020202020204" pitchFamily="34" charset="0"/>
              </a:defRPr>
            </a:lvl1pPr>
          </a:lstStyle>
          <a:p>
            <a:pPr fontAlgn="auto">
              <a:spcBef>
                <a:spcPts val="0"/>
              </a:spcBef>
              <a:spcAft>
                <a:spcPts val="0"/>
              </a:spcAft>
              <a:defRPr/>
            </a:pPr>
            <a:fld id="{1230E905-5906-4280-8926-B9101B61D261}" type="slidenum">
              <a:rPr lang="zh-TW" altLang="en-US" smtClean="0">
                <a:solidFill>
                  <a:prstClr val="black"/>
                </a:solidFill>
                <a:ea typeface="新細明體"/>
              </a:rPr>
              <a:pPr fontAlgn="auto">
                <a:spcBef>
                  <a:spcPts val="0"/>
                </a:spcBef>
                <a:spcAft>
                  <a:spcPts val="0"/>
                </a:spcAft>
                <a:defRPr/>
              </a:pPr>
              <a:t>‹#›</a:t>
            </a:fld>
            <a:endParaRPr lang="en-US" altLang="zh-TW" dirty="0">
              <a:solidFill>
                <a:prstClr val="black"/>
              </a:solidFill>
              <a:ea typeface="新細明體"/>
            </a:endParaRPr>
          </a:p>
        </p:txBody>
      </p:sp>
      <p:sp>
        <p:nvSpPr>
          <p:cNvPr id="8" name="矩形 7"/>
          <p:cNvSpPr/>
          <p:nvPr/>
        </p:nvSpPr>
        <p:spPr>
          <a:xfrm>
            <a:off x="0" y="0"/>
            <a:ext cx="9144000" cy="871538"/>
          </a:xfrm>
          <a:prstGeom prst="rect">
            <a:avLst/>
          </a:prstGeom>
          <a:gradFill flip="none" rotWithShape="1">
            <a:gsLst>
              <a:gs pos="0">
                <a:schemeClr val="bg1">
                  <a:lumMod val="75000"/>
                  <a:tint val="66000"/>
                  <a:satMod val="160000"/>
                </a:schemeClr>
              </a:gs>
              <a:gs pos="18000">
                <a:schemeClr val="bg1">
                  <a:lumMod val="75000"/>
                  <a:tint val="44500"/>
                  <a:satMod val="160000"/>
                </a:schemeClr>
              </a:gs>
              <a:gs pos="100000">
                <a:schemeClr val="bg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0" fontAlgn="auto" hangingPunct="0">
              <a:spcBef>
                <a:spcPts val="0"/>
              </a:spcBef>
              <a:spcAft>
                <a:spcPts val="0"/>
              </a:spcAft>
            </a:pPr>
            <a:endParaRPr kumimoji="0" lang="en-US" altLang="zh-TW" sz="3200" b="1" dirty="0">
              <a:solidFill>
                <a:prstClr val="black"/>
              </a:solidFill>
              <a:latin typeface="標楷體" pitchFamily="65" charset="-120"/>
              <a:ea typeface="標楷體" pitchFamily="65" charset="-120"/>
              <a:cs typeface="Times New Roman" pitchFamily="18" charset="0"/>
            </a:endParaRPr>
          </a:p>
        </p:txBody>
      </p:sp>
      <p:pic>
        <p:nvPicPr>
          <p:cNvPr id="5" name="圖片 6" descr="FEIB-LOGO.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21" y="173782"/>
            <a:ext cx="2360287" cy="5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204582"/>
      </p:ext>
    </p:extLst>
  </p:cSld>
  <p:clrMap bg1="lt1" tx1="dk1" bg2="lt2" tx2="dk2" accent1="accent1" accent2="accent2" accent3="accent3" accent4="accent4" accent5="accent5" accent6="accent6" hlink="hlink" folHlink="folHlink"/>
  <p:sldLayoutIdLst>
    <p:sldLayoutId id="21474839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投影片編號版面配置區 5"/>
          <p:cNvSpPr>
            <a:spLocks noGrp="1"/>
          </p:cNvSpPr>
          <p:nvPr>
            <p:ph type="sldNum" sz="quarter" idx="4"/>
          </p:nvPr>
        </p:nvSpPr>
        <p:spPr>
          <a:xfrm>
            <a:off x="7010400" y="6520269"/>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kumimoji="0" sz="1400">
                <a:latin typeface="Arial" panose="020B0604020202020204" pitchFamily="34" charset="0"/>
                <a:cs typeface="Arial" panose="020B0604020202020204" pitchFamily="34" charset="0"/>
              </a:defRPr>
            </a:lvl1pPr>
          </a:lstStyle>
          <a:p>
            <a:pPr fontAlgn="auto">
              <a:spcBef>
                <a:spcPts val="0"/>
              </a:spcBef>
              <a:spcAft>
                <a:spcPts val="0"/>
              </a:spcAft>
              <a:defRPr/>
            </a:pPr>
            <a:fld id="{1230E905-5906-4280-8926-B9101B61D261}" type="slidenum">
              <a:rPr lang="zh-TW" altLang="en-US" smtClean="0">
                <a:solidFill>
                  <a:prstClr val="black"/>
                </a:solidFill>
                <a:ea typeface="新細明體"/>
              </a:rPr>
              <a:pPr fontAlgn="auto">
                <a:spcBef>
                  <a:spcPts val="0"/>
                </a:spcBef>
                <a:spcAft>
                  <a:spcPts val="0"/>
                </a:spcAft>
                <a:defRPr/>
              </a:pPr>
              <a:t>‹#›</a:t>
            </a:fld>
            <a:endParaRPr lang="en-US" altLang="zh-TW" dirty="0">
              <a:solidFill>
                <a:prstClr val="black"/>
              </a:solidFill>
              <a:ea typeface="新細明體"/>
            </a:endParaRPr>
          </a:p>
        </p:txBody>
      </p:sp>
      <p:pic>
        <p:nvPicPr>
          <p:cNvPr id="5" name="圖片 6" descr="FEIB-LOGO.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21" y="173782"/>
            <a:ext cx="2360287" cy="5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接點 5"/>
          <p:cNvCxnSpPr/>
          <p:nvPr/>
        </p:nvCxnSpPr>
        <p:spPr>
          <a:xfrm>
            <a:off x="0" y="863715"/>
            <a:ext cx="6336000" cy="0"/>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620132"/>
      </p:ext>
    </p:extLst>
  </p:cSld>
  <p:clrMap bg1="lt1" tx1="dk1" bg2="lt2" tx2="dk2" accent1="accent1" accent2="accent2" accent3="accent3" accent4="accent4" accent5="accent5" accent6="accent6" hlink="hlink" folHlink="folHlink"/>
  <p:sldLayoutIdLst>
    <p:sldLayoutId id="21474839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圖片 6" descr="FEIB-LOGO.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955" y="360363"/>
            <a:ext cx="364331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00443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投影片編號版面配置區 5"/>
          <p:cNvSpPr>
            <a:spLocks noGrp="1"/>
          </p:cNvSpPr>
          <p:nvPr>
            <p:ph type="sldNum" sz="quarter" idx="4"/>
          </p:nvPr>
        </p:nvSpPr>
        <p:spPr>
          <a:xfrm>
            <a:off x="7010400" y="6520297"/>
            <a:ext cx="2133600" cy="365125"/>
          </a:xfrm>
          <a:prstGeom prst="rect">
            <a:avLst/>
          </a:prstGeom>
        </p:spPr>
        <p:txBody>
          <a:bodyPr vert="horz" wrap="square" lIns="91274" tIns="45636" rIns="91274" bIns="45636" numCol="1" anchor="t" anchorCtr="0" compatLnSpc="1">
            <a:prstTxWarp prst="textNoShape">
              <a:avLst/>
            </a:prstTxWarp>
          </a:bodyPr>
          <a:lstStyle>
            <a:lvl1pPr algn="r" eaLnBrk="0" hangingPunct="0">
              <a:defRPr kumimoji="0" sz="1400">
                <a:latin typeface="Arial" panose="020B0604020202020204" pitchFamily="34" charset="0"/>
                <a:cs typeface="Arial" panose="020B0604020202020204" pitchFamily="34" charset="0"/>
              </a:defRPr>
            </a:lvl1pPr>
          </a:lstStyle>
          <a:p>
            <a:pPr fontAlgn="auto">
              <a:spcBef>
                <a:spcPts val="0"/>
              </a:spcBef>
              <a:spcAft>
                <a:spcPts val="0"/>
              </a:spcAft>
              <a:defRPr/>
            </a:pPr>
            <a:fld id="{1230E905-5906-4280-8926-B9101B61D261}" type="slidenum">
              <a:rPr lang="zh-TW" altLang="en-US" smtClean="0">
                <a:solidFill>
                  <a:prstClr val="black"/>
                </a:solidFill>
                <a:ea typeface="新細明體"/>
              </a:rPr>
              <a:pPr fontAlgn="auto">
                <a:spcBef>
                  <a:spcPts val="0"/>
                </a:spcBef>
                <a:spcAft>
                  <a:spcPts val="0"/>
                </a:spcAft>
                <a:defRPr/>
              </a:pPr>
              <a:t>‹#›</a:t>
            </a:fld>
            <a:endParaRPr lang="en-US" altLang="zh-TW" dirty="0">
              <a:solidFill>
                <a:prstClr val="black"/>
              </a:solidFill>
              <a:ea typeface="新細明體"/>
            </a:endParaRPr>
          </a:p>
        </p:txBody>
      </p:sp>
      <p:cxnSp>
        <p:nvCxnSpPr>
          <p:cNvPr id="6" name="直線接點 5"/>
          <p:cNvCxnSpPr/>
          <p:nvPr/>
        </p:nvCxnSpPr>
        <p:spPr>
          <a:xfrm>
            <a:off x="0" y="863715"/>
            <a:ext cx="6336000" cy="0"/>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pic>
        <p:nvPicPr>
          <p:cNvPr id="8" name="圖片 6" descr="FEIB-LOGO.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2193" y="170485"/>
            <a:ext cx="2360287" cy="5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148281"/>
      </p:ext>
    </p:extLst>
  </p:cSld>
  <p:clrMap bg1="lt1" tx1="dk1" bg2="lt2" tx2="dk2" accent1="accent1" accent2="accent2" accent3="accent3" accent4="accent4" accent5="accent5" accent6="accent6" hlink="hlink" folHlink="folHlink"/>
  <p:sldLayoutIdLst>
    <p:sldLayoutId id="2147483980" r:id="rId1"/>
    <p:sldLayoutId id="2147484095" r:id="rId2"/>
  </p:sldLayoutIdLst>
  <p:txStyles>
    <p:titleStyle>
      <a:lvl1pPr algn="ctr" defTabSz="912768" rtl="0" eaLnBrk="1" latinLnBrk="0" hangingPunct="1">
        <a:spcBef>
          <a:spcPct val="0"/>
        </a:spcBef>
        <a:buNone/>
        <a:defRPr sz="4400" kern="1200">
          <a:solidFill>
            <a:schemeClr val="tx1"/>
          </a:solidFill>
          <a:latin typeface="+mj-lt"/>
          <a:ea typeface="+mj-ea"/>
          <a:cs typeface="+mj-cs"/>
        </a:defRPr>
      </a:lvl1pPr>
    </p:titleStyle>
    <p:bodyStyle>
      <a:lvl1pPr marL="342284" indent="-342284" algn="l" defTabSz="91276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23" indent="-285239" algn="l" defTabSz="91276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956" indent="-228183" algn="l" defTabSz="91276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339"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3725"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096"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480"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2864"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243"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2768" rtl="0" eaLnBrk="1" latinLnBrk="0" hangingPunct="1">
        <a:defRPr sz="1800" kern="1200">
          <a:solidFill>
            <a:schemeClr val="tx1"/>
          </a:solidFill>
          <a:latin typeface="+mn-lt"/>
          <a:ea typeface="+mn-ea"/>
          <a:cs typeface="+mn-cs"/>
        </a:defRPr>
      </a:lvl1pPr>
      <a:lvl2pPr marL="456383" algn="l" defTabSz="912768" rtl="0" eaLnBrk="1" latinLnBrk="0" hangingPunct="1">
        <a:defRPr sz="1800" kern="1200">
          <a:solidFill>
            <a:schemeClr val="tx1"/>
          </a:solidFill>
          <a:latin typeface="+mn-lt"/>
          <a:ea typeface="+mn-ea"/>
          <a:cs typeface="+mn-cs"/>
        </a:defRPr>
      </a:lvl2pPr>
      <a:lvl3pPr marL="912768" algn="l" defTabSz="912768" rtl="0" eaLnBrk="1" latinLnBrk="0" hangingPunct="1">
        <a:defRPr sz="1800" kern="1200">
          <a:solidFill>
            <a:schemeClr val="tx1"/>
          </a:solidFill>
          <a:latin typeface="+mn-lt"/>
          <a:ea typeface="+mn-ea"/>
          <a:cs typeface="+mn-cs"/>
        </a:defRPr>
      </a:lvl3pPr>
      <a:lvl4pPr marL="1369140" algn="l" defTabSz="912768" rtl="0" eaLnBrk="1" latinLnBrk="0" hangingPunct="1">
        <a:defRPr sz="1800" kern="1200">
          <a:solidFill>
            <a:schemeClr val="tx1"/>
          </a:solidFill>
          <a:latin typeface="+mn-lt"/>
          <a:ea typeface="+mn-ea"/>
          <a:cs typeface="+mn-cs"/>
        </a:defRPr>
      </a:lvl4pPr>
      <a:lvl5pPr marL="1825525" algn="l" defTabSz="912768" rtl="0" eaLnBrk="1" latinLnBrk="0" hangingPunct="1">
        <a:defRPr sz="1800" kern="1200">
          <a:solidFill>
            <a:schemeClr val="tx1"/>
          </a:solidFill>
          <a:latin typeface="+mn-lt"/>
          <a:ea typeface="+mn-ea"/>
          <a:cs typeface="+mn-cs"/>
        </a:defRPr>
      </a:lvl5pPr>
      <a:lvl6pPr marL="2281910" algn="l" defTabSz="912768" rtl="0" eaLnBrk="1" latinLnBrk="0" hangingPunct="1">
        <a:defRPr sz="1800" kern="1200">
          <a:solidFill>
            <a:schemeClr val="tx1"/>
          </a:solidFill>
          <a:latin typeface="+mn-lt"/>
          <a:ea typeface="+mn-ea"/>
          <a:cs typeface="+mn-cs"/>
        </a:defRPr>
      </a:lvl6pPr>
      <a:lvl7pPr marL="2738289" algn="l" defTabSz="912768" rtl="0" eaLnBrk="1" latinLnBrk="0" hangingPunct="1">
        <a:defRPr sz="1800" kern="1200">
          <a:solidFill>
            <a:schemeClr val="tx1"/>
          </a:solidFill>
          <a:latin typeface="+mn-lt"/>
          <a:ea typeface="+mn-ea"/>
          <a:cs typeface="+mn-cs"/>
        </a:defRPr>
      </a:lvl7pPr>
      <a:lvl8pPr marL="3194675" algn="l" defTabSz="912768" rtl="0" eaLnBrk="1" latinLnBrk="0" hangingPunct="1">
        <a:defRPr sz="1800" kern="1200">
          <a:solidFill>
            <a:schemeClr val="tx1"/>
          </a:solidFill>
          <a:latin typeface="+mn-lt"/>
          <a:ea typeface="+mn-ea"/>
          <a:cs typeface="+mn-cs"/>
        </a:defRPr>
      </a:lvl8pPr>
      <a:lvl9pPr marL="3651051" algn="l" defTabSz="912768"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投影片編號版面配置區 5"/>
          <p:cNvSpPr txBox="1">
            <a:spLocks noChangeAspect="1"/>
          </p:cNvSpPr>
          <p:nvPr userDrawn="1"/>
        </p:nvSpPr>
        <p:spPr bwMode="auto">
          <a:xfrm>
            <a:off x="8666444" y="6432376"/>
            <a:ext cx="233280" cy="215463"/>
          </a:xfrm>
          <a:prstGeom prst="rect">
            <a:avLst/>
          </a:prstGeom>
          <a:solidFill>
            <a:srgbClr val="A50021"/>
          </a:solidFill>
          <a:ln w="19050">
            <a:solidFill>
              <a:schemeClr val="bg1"/>
            </a:solidFill>
          </a:ln>
          <a:extLst/>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a:t>
            </a:fld>
            <a:endParaRPr lang="en-US" altLang="zh-TW" sz="1400" b="1" dirty="0">
              <a:solidFill>
                <a:prstClr val="white"/>
              </a:solidFill>
              <a:latin typeface="Calibri"/>
            </a:endParaRPr>
          </a:p>
        </p:txBody>
      </p:sp>
    </p:spTree>
    <p:extLst>
      <p:ext uri="{BB962C8B-B14F-4D97-AF65-F5344CB8AC3E}">
        <p14:creationId xmlns:p14="http://schemas.microsoft.com/office/powerpoint/2010/main" val="3002929297"/>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1" r:id="rId5"/>
    <p:sldLayoutId id="2147484022" r:id="rId6"/>
    <p:sldLayoutId id="2147484023" r:id="rId7"/>
    <p:sldLayoutId id="2147484024" r:id="rId8"/>
    <p:sldLayoutId id="2147484025" r:id="rId9"/>
  </p:sldLayoutIdLst>
  <p:timing>
    <p:tnLst>
      <p:par>
        <p:cTn id="1" dur="indefinite" restart="never" nodeType="tmRoot"/>
      </p:par>
    </p:tnLst>
  </p:timing>
  <p:txStyles>
    <p:titleStyle>
      <a:lvl1pPr algn="l" defTabSz="728228"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182057" indent="-182057" algn="l" defTabSz="728228" rtl="0" eaLnBrk="1" latinLnBrk="0" hangingPunct="1">
        <a:lnSpc>
          <a:spcPct val="90000"/>
        </a:lnSpc>
        <a:spcBef>
          <a:spcPts val="796"/>
        </a:spcBef>
        <a:buFont typeface="Arial" panose="020B0604020202020204" pitchFamily="34" charset="0"/>
        <a:buChar char="•"/>
        <a:defRPr sz="2200" kern="1200">
          <a:solidFill>
            <a:schemeClr val="tx1"/>
          </a:solidFill>
          <a:latin typeface="+mn-lt"/>
          <a:ea typeface="+mn-ea"/>
          <a:cs typeface="+mn-cs"/>
        </a:defRPr>
      </a:lvl1pPr>
      <a:lvl2pPr marL="546171" indent="-182057" algn="l" defTabSz="728228" rtl="0" eaLnBrk="1" latinLnBrk="0" hangingPunct="1">
        <a:lnSpc>
          <a:spcPct val="90000"/>
        </a:lnSpc>
        <a:spcBef>
          <a:spcPts val="398"/>
        </a:spcBef>
        <a:buFont typeface="Arial" panose="020B0604020202020204" pitchFamily="34" charset="0"/>
        <a:buChar char="•"/>
        <a:defRPr sz="1900" kern="1200">
          <a:solidFill>
            <a:schemeClr val="tx1"/>
          </a:solidFill>
          <a:latin typeface="+mn-lt"/>
          <a:ea typeface="+mn-ea"/>
          <a:cs typeface="+mn-cs"/>
        </a:defRPr>
      </a:lvl2pPr>
      <a:lvl3pPr marL="910285" indent="-182057" algn="l" defTabSz="728228" rtl="0" eaLnBrk="1" latinLnBrk="0" hangingPunct="1">
        <a:lnSpc>
          <a:spcPct val="90000"/>
        </a:lnSpc>
        <a:spcBef>
          <a:spcPts val="398"/>
        </a:spcBef>
        <a:buFont typeface="Arial" panose="020B0604020202020204" pitchFamily="34" charset="0"/>
        <a:buChar char="•"/>
        <a:defRPr sz="1600" kern="1200">
          <a:solidFill>
            <a:schemeClr val="tx1"/>
          </a:solidFill>
          <a:latin typeface="+mn-lt"/>
          <a:ea typeface="+mn-ea"/>
          <a:cs typeface="+mn-cs"/>
        </a:defRPr>
      </a:lvl3pPr>
      <a:lvl4pPr marL="1274399"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mn-lt"/>
          <a:ea typeface="+mn-ea"/>
          <a:cs typeface="+mn-cs"/>
        </a:defRPr>
      </a:lvl4pPr>
      <a:lvl5pPr marL="1638513"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mn-lt"/>
          <a:ea typeface="+mn-ea"/>
          <a:cs typeface="+mn-cs"/>
        </a:defRPr>
      </a:lvl5pPr>
      <a:lvl6pPr marL="2002627"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mn-lt"/>
          <a:ea typeface="+mn-ea"/>
          <a:cs typeface="+mn-cs"/>
        </a:defRPr>
      </a:lvl6pPr>
      <a:lvl7pPr marL="2366742"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mn-lt"/>
          <a:ea typeface="+mn-ea"/>
          <a:cs typeface="+mn-cs"/>
        </a:defRPr>
      </a:lvl7pPr>
      <a:lvl8pPr marL="2730856"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mn-lt"/>
          <a:ea typeface="+mn-ea"/>
          <a:cs typeface="+mn-cs"/>
        </a:defRPr>
      </a:lvl8pPr>
      <a:lvl9pPr marL="3094970" indent="-182057" algn="l" defTabSz="728228" rtl="0" eaLnBrk="1" latinLnBrk="0" hangingPunct="1">
        <a:lnSpc>
          <a:spcPct val="90000"/>
        </a:lnSpc>
        <a:spcBef>
          <a:spcPts val="398"/>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728228" rtl="0" eaLnBrk="1" latinLnBrk="0" hangingPunct="1">
        <a:defRPr sz="1400" kern="1200">
          <a:solidFill>
            <a:schemeClr val="tx1"/>
          </a:solidFill>
          <a:latin typeface="+mn-lt"/>
          <a:ea typeface="+mn-ea"/>
          <a:cs typeface="+mn-cs"/>
        </a:defRPr>
      </a:lvl1pPr>
      <a:lvl2pPr marL="364114" algn="l" defTabSz="728228" rtl="0" eaLnBrk="1" latinLnBrk="0" hangingPunct="1">
        <a:defRPr sz="1400" kern="1200">
          <a:solidFill>
            <a:schemeClr val="tx1"/>
          </a:solidFill>
          <a:latin typeface="+mn-lt"/>
          <a:ea typeface="+mn-ea"/>
          <a:cs typeface="+mn-cs"/>
        </a:defRPr>
      </a:lvl2pPr>
      <a:lvl3pPr marL="728228" algn="l" defTabSz="728228" rtl="0" eaLnBrk="1" latinLnBrk="0" hangingPunct="1">
        <a:defRPr sz="1400" kern="1200">
          <a:solidFill>
            <a:schemeClr val="tx1"/>
          </a:solidFill>
          <a:latin typeface="+mn-lt"/>
          <a:ea typeface="+mn-ea"/>
          <a:cs typeface="+mn-cs"/>
        </a:defRPr>
      </a:lvl3pPr>
      <a:lvl4pPr marL="1092342" algn="l" defTabSz="728228" rtl="0" eaLnBrk="1" latinLnBrk="0" hangingPunct="1">
        <a:defRPr sz="1400" kern="1200">
          <a:solidFill>
            <a:schemeClr val="tx1"/>
          </a:solidFill>
          <a:latin typeface="+mn-lt"/>
          <a:ea typeface="+mn-ea"/>
          <a:cs typeface="+mn-cs"/>
        </a:defRPr>
      </a:lvl4pPr>
      <a:lvl5pPr marL="1456456" algn="l" defTabSz="728228" rtl="0" eaLnBrk="1" latinLnBrk="0" hangingPunct="1">
        <a:defRPr sz="1400" kern="1200">
          <a:solidFill>
            <a:schemeClr val="tx1"/>
          </a:solidFill>
          <a:latin typeface="+mn-lt"/>
          <a:ea typeface="+mn-ea"/>
          <a:cs typeface="+mn-cs"/>
        </a:defRPr>
      </a:lvl5pPr>
      <a:lvl6pPr marL="1820570" algn="l" defTabSz="728228" rtl="0" eaLnBrk="1" latinLnBrk="0" hangingPunct="1">
        <a:defRPr sz="1400" kern="1200">
          <a:solidFill>
            <a:schemeClr val="tx1"/>
          </a:solidFill>
          <a:latin typeface="+mn-lt"/>
          <a:ea typeface="+mn-ea"/>
          <a:cs typeface="+mn-cs"/>
        </a:defRPr>
      </a:lvl6pPr>
      <a:lvl7pPr marL="2184684" algn="l" defTabSz="728228" rtl="0" eaLnBrk="1" latinLnBrk="0" hangingPunct="1">
        <a:defRPr sz="1400" kern="1200">
          <a:solidFill>
            <a:schemeClr val="tx1"/>
          </a:solidFill>
          <a:latin typeface="+mn-lt"/>
          <a:ea typeface="+mn-ea"/>
          <a:cs typeface="+mn-cs"/>
        </a:defRPr>
      </a:lvl7pPr>
      <a:lvl8pPr marL="2548799" algn="l" defTabSz="728228" rtl="0" eaLnBrk="1" latinLnBrk="0" hangingPunct="1">
        <a:defRPr sz="1400" kern="1200">
          <a:solidFill>
            <a:schemeClr val="tx1"/>
          </a:solidFill>
          <a:latin typeface="+mn-lt"/>
          <a:ea typeface="+mn-ea"/>
          <a:cs typeface="+mn-cs"/>
        </a:defRPr>
      </a:lvl8pPr>
      <a:lvl9pPr marL="2912913" algn="l" defTabSz="728228" rtl="0" eaLnBrk="1" latinLnBrk="0" hangingPunct="1">
        <a:defRPr sz="1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fontAlgn="auto">
              <a:spcBef>
                <a:spcPts val="0"/>
              </a:spcBef>
              <a:spcAft>
                <a:spcPts val="0"/>
              </a:spcAft>
            </a:pPr>
            <a:fld id="{A4E37400-0646-4690-B3CD-AFE7E0746041}" type="datetimeFigureOut">
              <a:rPr kumimoji="0" lang="zh-CN" altLang="en-US" smtClean="0">
                <a:solidFill>
                  <a:prstClr val="black">
                    <a:tint val="75000"/>
                  </a:prstClr>
                </a:solidFill>
                <a:ea typeface="宋体"/>
              </a:rPr>
              <a:pPr fontAlgn="auto">
                <a:spcBef>
                  <a:spcPts val="0"/>
                </a:spcBef>
                <a:spcAft>
                  <a:spcPts val="0"/>
                </a:spcAft>
              </a:pPr>
              <a:t>2023/5/26</a:t>
            </a:fld>
            <a:endParaRPr kumimoji="0" lang="zh-CN" altLang="en-US" dirty="0">
              <a:solidFill>
                <a:prstClr val="black">
                  <a:tint val="75000"/>
                </a:prstClr>
              </a:solidFill>
              <a:ea typeface="宋体"/>
            </a:endParaRPr>
          </a:p>
        </p:txBody>
      </p:sp>
      <p:sp>
        <p:nvSpPr>
          <p:cNvPr id="5" name="页脚占位符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fontAlgn="auto">
              <a:spcBef>
                <a:spcPts val="0"/>
              </a:spcBef>
              <a:spcAft>
                <a:spcPts val="0"/>
              </a:spcAft>
            </a:pPr>
            <a:endParaRPr kumimoji="0" lang="zh-CN" altLang="en-US" dirty="0">
              <a:solidFill>
                <a:prstClr val="black">
                  <a:tint val="75000"/>
                </a:prstClr>
              </a:solidFill>
              <a:ea typeface="宋体"/>
            </a:endParaRPr>
          </a:p>
        </p:txBody>
      </p:sp>
      <p:sp>
        <p:nvSpPr>
          <p:cNvPr id="6" name="灯片编号占位符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fontAlgn="auto">
              <a:spcBef>
                <a:spcPts val="0"/>
              </a:spcBef>
              <a:spcAft>
                <a:spcPts val="0"/>
              </a:spcAft>
            </a:pPr>
            <a:fld id="{7543FE73-A404-45C1-B77A-6DB3BD9EA953}" type="slidenum">
              <a:rPr kumimoji="0" lang="zh-CN" altLang="en-US" smtClean="0">
                <a:solidFill>
                  <a:prstClr val="black">
                    <a:tint val="75000"/>
                  </a:prstClr>
                </a:solidFill>
                <a:ea typeface="宋体"/>
              </a:rPr>
              <a:pPr fontAlgn="auto">
                <a:spcBef>
                  <a:spcPts val="0"/>
                </a:spcBef>
                <a:spcAft>
                  <a:spcPts val="0"/>
                </a:spcAft>
              </a:pPr>
              <a:t>‹#›</a:t>
            </a:fld>
            <a:endParaRPr kumimoji="0" lang="zh-CN" altLang="en-US" dirty="0">
              <a:solidFill>
                <a:prstClr val="black">
                  <a:tint val="75000"/>
                </a:prstClr>
              </a:solidFill>
              <a:ea typeface="宋体"/>
            </a:endParaRPr>
          </a:p>
        </p:txBody>
      </p:sp>
      <p:pic>
        <p:nvPicPr>
          <p:cNvPr id="7" name="图片 6"/>
          <p:cNvPicPr>
            <a:picLocks noChangeAspect="1"/>
          </p:cNvPicPr>
          <p:nvPr/>
        </p:nvPicPr>
        <p:blipFill>
          <a:blip r:embed="rId6">
            <a:lum bright="-10000" contrast="8000"/>
          </a:blip>
          <a:stretch>
            <a:fillRect/>
          </a:stretch>
        </p:blipFill>
        <p:spPr>
          <a:xfrm>
            <a:off x="3" y="0"/>
            <a:ext cx="9144793" cy="6864044"/>
          </a:xfrm>
          <a:prstGeom prst="rect">
            <a:avLst/>
          </a:prstGeom>
        </p:spPr>
      </p:pic>
    </p:spTree>
    <p:extLst>
      <p:ext uri="{BB962C8B-B14F-4D97-AF65-F5344CB8AC3E}">
        <p14:creationId xmlns:p14="http://schemas.microsoft.com/office/powerpoint/2010/main" val="2326203285"/>
      </p:ext>
    </p:extLst>
  </p:cSld>
  <p:clrMap bg1="lt1" tx1="dk1" bg2="lt2" tx2="dk2" accent1="accent1" accent2="accent2" accent3="accent3" accent4="accent4" accent5="accent5" accent6="accent6" hlink="hlink" folHlink="folHlink"/>
  <p:sldLayoutIdLst>
    <p:sldLayoutId id="2147484051" r:id="rId1"/>
    <p:sldLayoutId id="2147484053" r:id="rId2"/>
    <p:sldLayoutId id="2147484054" r:id="rId3"/>
    <p:sldLayoutId id="2147484055" r:id="rId4"/>
  </p:sldLayoutIdLst>
  <mc:AlternateContent xmlns:mc="http://schemas.openxmlformats.org/markup-compatibility/2006" xmlns:p14="http://schemas.microsoft.com/office/powerpoint/2010/main">
    <mc:Choice Requires="p14">
      <p:transition spd="slow" p14:dur="5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pPr fontAlgn="auto">
              <a:spcBef>
                <a:spcPts val="0"/>
              </a:spcBef>
              <a:spcAft>
                <a:spcPts val="0"/>
              </a:spcAft>
            </a:pPr>
            <a:fld id="{A4E37400-0646-4690-B3CD-AFE7E0746041}" type="datetimeFigureOut">
              <a:rPr kumimoji="0" lang="zh-CN" altLang="en-US" smtClean="0">
                <a:solidFill>
                  <a:prstClr val="black">
                    <a:tint val="75000"/>
                  </a:prstClr>
                </a:solidFill>
                <a:ea typeface="宋体"/>
              </a:rPr>
              <a:pPr fontAlgn="auto">
                <a:spcBef>
                  <a:spcPts val="0"/>
                </a:spcBef>
                <a:spcAft>
                  <a:spcPts val="0"/>
                </a:spcAft>
              </a:pPr>
              <a:t>2023/5/26</a:t>
            </a:fld>
            <a:endParaRPr kumimoji="0" lang="zh-CN" altLang="en-US" dirty="0">
              <a:solidFill>
                <a:prstClr val="black">
                  <a:tint val="75000"/>
                </a:prstClr>
              </a:solidFill>
              <a:ea typeface="宋体"/>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pPr fontAlgn="auto">
              <a:spcBef>
                <a:spcPts val="0"/>
              </a:spcBef>
              <a:spcAft>
                <a:spcPts val="0"/>
              </a:spcAft>
            </a:pPr>
            <a:endParaRPr kumimoji="0" lang="zh-CN" altLang="en-US" dirty="0">
              <a:solidFill>
                <a:prstClr val="black">
                  <a:tint val="75000"/>
                </a:prstClr>
              </a:solidFill>
              <a:ea typeface="宋体"/>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pPr fontAlgn="auto">
              <a:spcBef>
                <a:spcPts val="0"/>
              </a:spcBef>
              <a:spcAft>
                <a:spcPts val="0"/>
              </a:spcAft>
            </a:pPr>
            <a:fld id="{7543FE73-A404-45C1-B77A-6DB3BD9EA953}" type="slidenum">
              <a:rPr kumimoji="0" lang="zh-CN" altLang="en-US" smtClean="0">
                <a:solidFill>
                  <a:prstClr val="black">
                    <a:tint val="75000"/>
                  </a:prstClr>
                </a:solidFill>
                <a:ea typeface="宋体"/>
              </a:rPr>
              <a:pPr fontAlgn="auto">
                <a:spcBef>
                  <a:spcPts val="0"/>
                </a:spcBef>
                <a:spcAft>
                  <a:spcPts val="0"/>
                </a:spcAft>
              </a:pPr>
              <a:t>‹#›</a:t>
            </a:fld>
            <a:endParaRPr kumimoji="0" lang="zh-CN" altLang="en-US" dirty="0">
              <a:solidFill>
                <a:prstClr val="black">
                  <a:tint val="75000"/>
                </a:prstClr>
              </a:solidFill>
              <a:ea typeface="宋体"/>
            </a:endParaRPr>
          </a:p>
        </p:txBody>
      </p:sp>
      <p:pic>
        <p:nvPicPr>
          <p:cNvPr id="7" name="图片 6"/>
          <p:cNvPicPr>
            <a:picLocks noChangeAspect="1"/>
          </p:cNvPicPr>
          <p:nvPr/>
        </p:nvPicPr>
        <p:blipFill>
          <a:blip r:embed="rId6">
            <a:lum bright="-10000" contrast="8000"/>
          </a:blip>
          <a:stretch>
            <a:fillRect/>
          </a:stretch>
        </p:blipFill>
        <p:spPr>
          <a:xfrm>
            <a:off x="0" y="0"/>
            <a:ext cx="9144793" cy="6864044"/>
          </a:xfrm>
          <a:prstGeom prst="rect">
            <a:avLst/>
          </a:prstGeom>
        </p:spPr>
      </p:pic>
    </p:spTree>
    <p:extLst>
      <p:ext uri="{BB962C8B-B14F-4D97-AF65-F5344CB8AC3E}">
        <p14:creationId xmlns:p14="http://schemas.microsoft.com/office/powerpoint/2010/main" val="1943785515"/>
      </p:ext>
    </p:extLst>
  </p:cSld>
  <p:clrMap bg1="lt1" tx1="dk1" bg2="lt2" tx2="dk2" accent1="accent1" accent2="accent2" accent3="accent3" accent4="accent4" accent5="accent5" accent6="accent6" hlink="hlink" folHlink="folHlink"/>
  <p:sldLayoutIdLst>
    <p:sldLayoutId id="2147484057" r:id="rId1"/>
    <p:sldLayoutId id="2147484059" r:id="rId2"/>
    <p:sldLayoutId id="2147484060" r:id="rId3"/>
    <p:sldLayoutId id="2147484061" r:id="rId4"/>
  </p:sldLayoutIdLst>
  <mc:AlternateContent xmlns:mc="http://schemas.openxmlformats.org/markup-compatibility/2006" xmlns:p14="http://schemas.microsoft.com/office/powerpoint/2010/main">
    <mc:Choice Requires="p14">
      <p:transition spd="slow" p14:dur="5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投影片編號版面配置區 5"/>
          <p:cNvSpPr>
            <a:spLocks noGrp="1"/>
          </p:cNvSpPr>
          <p:nvPr>
            <p:ph type="sldNum" sz="quarter" idx="4"/>
          </p:nvPr>
        </p:nvSpPr>
        <p:spPr>
          <a:xfrm>
            <a:off x="7010400" y="6520287"/>
            <a:ext cx="2133600" cy="365125"/>
          </a:xfrm>
          <a:prstGeom prst="rect">
            <a:avLst/>
          </a:prstGeom>
        </p:spPr>
        <p:txBody>
          <a:bodyPr vert="horz" wrap="square" lIns="91274" tIns="45636" rIns="91274" bIns="45636" numCol="1" anchor="t" anchorCtr="0" compatLnSpc="1">
            <a:prstTxWarp prst="textNoShape">
              <a:avLst/>
            </a:prstTxWarp>
          </a:bodyPr>
          <a:lstStyle>
            <a:lvl1pPr algn="r" eaLnBrk="0" hangingPunct="0">
              <a:defRPr kumimoji="0" sz="1400">
                <a:latin typeface="Arial" panose="020B0604020202020204" pitchFamily="34" charset="0"/>
                <a:cs typeface="Arial" panose="020B0604020202020204" pitchFamily="34" charset="0"/>
              </a:defRPr>
            </a:lvl1pPr>
          </a:lstStyle>
          <a:p>
            <a:pPr fontAlgn="auto">
              <a:spcBef>
                <a:spcPts val="0"/>
              </a:spcBef>
              <a:spcAft>
                <a:spcPts val="0"/>
              </a:spcAft>
              <a:defRPr/>
            </a:pPr>
            <a:fld id="{1230E905-5906-4280-8926-B9101B61D261}" type="slidenum">
              <a:rPr lang="zh-TW" altLang="en-US" smtClean="0">
                <a:solidFill>
                  <a:prstClr val="black"/>
                </a:solidFill>
                <a:ea typeface="新細明體"/>
              </a:rPr>
              <a:pPr fontAlgn="auto">
                <a:spcBef>
                  <a:spcPts val="0"/>
                </a:spcBef>
                <a:spcAft>
                  <a:spcPts val="0"/>
                </a:spcAft>
                <a:defRPr/>
              </a:pPr>
              <a:t>‹#›</a:t>
            </a:fld>
            <a:endParaRPr lang="en-US" altLang="zh-TW" dirty="0">
              <a:solidFill>
                <a:prstClr val="black"/>
              </a:solidFill>
              <a:ea typeface="新細明體"/>
            </a:endParaRPr>
          </a:p>
        </p:txBody>
      </p:sp>
      <p:cxnSp>
        <p:nvCxnSpPr>
          <p:cNvPr id="6" name="直線接點 5"/>
          <p:cNvCxnSpPr/>
          <p:nvPr/>
        </p:nvCxnSpPr>
        <p:spPr>
          <a:xfrm>
            <a:off x="0" y="863715"/>
            <a:ext cx="6336000" cy="0"/>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pic>
        <p:nvPicPr>
          <p:cNvPr id="9" name="圖片 6" descr="FEIB-LOGO.jp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7155" y="170485"/>
            <a:ext cx="2360287" cy="5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28851" y="105367"/>
            <a:ext cx="622860" cy="699896"/>
          </a:xfrm>
          <a:prstGeom prst="rect">
            <a:avLst/>
          </a:prstGeom>
        </p:spPr>
      </p:pic>
    </p:spTree>
    <p:extLst>
      <p:ext uri="{BB962C8B-B14F-4D97-AF65-F5344CB8AC3E}">
        <p14:creationId xmlns:p14="http://schemas.microsoft.com/office/powerpoint/2010/main" val="460813009"/>
      </p:ext>
    </p:extLst>
  </p:cSld>
  <p:clrMap bg1="lt1" tx1="dk1" bg2="lt2" tx2="dk2" accent1="accent1" accent2="accent2" accent3="accent3" accent4="accent4" accent5="accent5" accent6="accent6" hlink="hlink" folHlink="folHlink"/>
  <p:sldLayoutIdLst>
    <p:sldLayoutId id="2147484080" r:id="rId1"/>
  </p:sldLayoutIdLst>
  <p:timing>
    <p:tnLst>
      <p:par>
        <p:cTn id="1" dur="indefinite" restart="never" nodeType="tmRoot"/>
      </p:par>
    </p:tnLst>
  </p:timing>
  <p:txStyles>
    <p:titleStyle>
      <a:lvl1pPr algn="ctr" defTabSz="912768" rtl="0" eaLnBrk="1" latinLnBrk="0" hangingPunct="1">
        <a:spcBef>
          <a:spcPct val="0"/>
        </a:spcBef>
        <a:buNone/>
        <a:defRPr sz="4400" kern="1200">
          <a:solidFill>
            <a:schemeClr val="tx1"/>
          </a:solidFill>
          <a:latin typeface="+mj-lt"/>
          <a:ea typeface="+mj-ea"/>
          <a:cs typeface="+mj-cs"/>
        </a:defRPr>
      </a:lvl1pPr>
    </p:titleStyle>
    <p:bodyStyle>
      <a:lvl1pPr marL="342284" indent="-342284" algn="l" defTabSz="91276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23" indent="-285239" algn="l" defTabSz="91276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956" indent="-228183" algn="l" defTabSz="91276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339"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3725"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096"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480"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2864"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243"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2768" rtl="0" eaLnBrk="1" latinLnBrk="0" hangingPunct="1">
        <a:defRPr sz="1800" kern="1200">
          <a:solidFill>
            <a:schemeClr val="tx1"/>
          </a:solidFill>
          <a:latin typeface="+mn-lt"/>
          <a:ea typeface="+mn-ea"/>
          <a:cs typeface="+mn-cs"/>
        </a:defRPr>
      </a:lvl1pPr>
      <a:lvl2pPr marL="456383" algn="l" defTabSz="912768" rtl="0" eaLnBrk="1" latinLnBrk="0" hangingPunct="1">
        <a:defRPr sz="1800" kern="1200">
          <a:solidFill>
            <a:schemeClr val="tx1"/>
          </a:solidFill>
          <a:latin typeface="+mn-lt"/>
          <a:ea typeface="+mn-ea"/>
          <a:cs typeface="+mn-cs"/>
        </a:defRPr>
      </a:lvl2pPr>
      <a:lvl3pPr marL="912768" algn="l" defTabSz="912768" rtl="0" eaLnBrk="1" latinLnBrk="0" hangingPunct="1">
        <a:defRPr sz="1800" kern="1200">
          <a:solidFill>
            <a:schemeClr val="tx1"/>
          </a:solidFill>
          <a:latin typeface="+mn-lt"/>
          <a:ea typeface="+mn-ea"/>
          <a:cs typeface="+mn-cs"/>
        </a:defRPr>
      </a:lvl3pPr>
      <a:lvl4pPr marL="1369140" algn="l" defTabSz="912768" rtl="0" eaLnBrk="1" latinLnBrk="0" hangingPunct="1">
        <a:defRPr sz="1800" kern="1200">
          <a:solidFill>
            <a:schemeClr val="tx1"/>
          </a:solidFill>
          <a:latin typeface="+mn-lt"/>
          <a:ea typeface="+mn-ea"/>
          <a:cs typeface="+mn-cs"/>
        </a:defRPr>
      </a:lvl4pPr>
      <a:lvl5pPr marL="1825525" algn="l" defTabSz="912768" rtl="0" eaLnBrk="1" latinLnBrk="0" hangingPunct="1">
        <a:defRPr sz="1800" kern="1200">
          <a:solidFill>
            <a:schemeClr val="tx1"/>
          </a:solidFill>
          <a:latin typeface="+mn-lt"/>
          <a:ea typeface="+mn-ea"/>
          <a:cs typeface="+mn-cs"/>
        </a:defRPr>
      </a:lvl5pPr>
      <a:lvl6pPr marL="2281910" algn="l" defTabSz="912768" rtl="0" eaLnBrk="1" latinLnBrk="0" hangingPunct="1">
        <a:defRPr sz="1800" kern="1200">
          <a:solidFill>
            <a:schemeClr val="tx1"/>
          </a:solidFill>
          <a:latin typeface="+mn-lt"/>
          <a:ea typeface="+mn-ea"/>
          <a:cs typeface="+mn-cs"/>
        </a:defRPr>
      </a:lvl6pPr>
      <a:lvl7pPr marL="2738289" algn="l" defTabSz="912768" rtl="0" eaLnBrk="1" latinLnBrk="0" hangingPunct="1">
        <a:defRPr sz="1800" kern="1200">
          <a:solidFill>
            <a:schemeClr val="tx1"/>
          </a:solidFill>
          <a:latin typeface="+mn-lt"/>
          <a:ea typeface="+mn-ea"/>
          <a:cs typeface="+mn-cs"/>
        </a:defRPr>
      </a:lvl7pPr>
      <a:lvl8pPr marL="3194675" algn="l" defTabSz="912768" rtl="0" eaLnBrk="1" latinLnBrk="0" hangingPunct="1">
        <a:defRPr sz="1800" kern="1200">
          <a:solidFill>
            <a:schemeClr val="tx1"/>
          </a:solidFill>
          <a:latin typeface="+mn-lt"/>
          <a:ea typeface="+mn-ea"/>
          <a:cs typeface="+mn-cs"/>
        </a:defRPr>
      </a:lvl8pPr>
      <a:lvl9pPr marL="3651051" algn="l" defTabSz="912768"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投影片編號版面配置區 5"/>
          <p:cNvSpPr>
            <a:spLocks noGrp="1"/>
          </p:cNvSpPr>
          <p:nvPr>
            <p:ph type="sldNum" sz="quarter" idx="4"/>
          </p:nvPr>
        </p:nvSpPr>
        <p:spPr>
          <a:xfrm>
            <a:off x="7010400" y="6520287"/>
            <a:ext cx="2133600" cy="365125"/>
          </a:xfrm>
          <a:prstGeom prst="rect">
            <a:avLst/>
          </a:prstGeom>
        </p:spPr>
        <p:txBody>
          <a:bodyPr vert="horz" wrap="square" lIns="91274" tIns="45636" rIns="91274" bIns="45636" numCol="1" anchor="t" anchorCtr="0" compatLnSpc="1">
            <a:prstTxWarp prst="textNoShape">
              <a:avLst/>
            </a:prstTxWarp>
          </a:bodyPr>
          <a:lstStyle>
            <a:lvl1pPr algn="r" eaLnBrk="0" hangingPunct="0">
              <a:defRPr kumimoji="0" sz="1400">
                <a:latin typeface="Arial" panose="020B0604020202020204" pitchFamily="34" charset="0"/>
                <a:cs typeface="Arial" panose="020B0604020202020204" pitchFamily="34" charset="0"/>
              </a:defRPr>
            </a:lvl1pPr>
          </a:lstStyle>
          <a:p>
            <a:pPr fontAlgn="auto">
              <a:spcBef>
                <a:spcPts val="0"/>
              </a:spcBef>
              <a:spcAft>
                <a:spcPts val="0"/>
              </a:spcAft>
              <a:defRPr/>
            </a:pPr>
            <a:fld id="{1230E905-5906-4280-8926-B9101B61D261}" type="slidenum">
              <a:rPr lang="zh-TW" altLang="en-US" smtClean="0">
                <a:solidFill>
                  <a:prstClr val="black"/>
                </a:solidFill>
                <a:ea typeface="新細明體"/>
              </a:rPr>
              <a:pPr fontAlgn="auto">
                <a:spcBef>
                  <a:spcPts val="0"/>
                </a:spcBef>
                <a:spcAft>
                  <a:spcPts val="0"/>
                </a:spcAft>
                <a:defRPr/>
              </a:pPr>
              <a:t>‹#›</a:t>
            </a:fld>
            <a:endParaRPr lang="en-US" altLang="zh-TW" dirty="0">
              <a:solidFill>
                <a:prstClr val="black"/>
              </a:solidFill>
              <a:ea typeface="新細明體"/>
            </a:endParaRPr>
          </a:p>
        </p:txBody>
      </p:sp>
      <p:cxnSp>
        <p:nvCxnSpPr>
          <p:cNvPr id="6" name="直線接點 5"/>
          <p:cNvCxnSpPr/>
          <p:nvPr/>
        </p:nvCxnSpPr>
        <p:spPr>
          <a:xfrm>
            <a:off x="0" y="863715"/>
            <a:ext cx="6336000" cy="0"/>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pic>
        <p:nvPicPr>
          <p:cNvPr id="11" name="圖片 6" descr="FEIB-LOGO.jp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7155" y="170485"/>
            <a:ext cx="2360287" cy="5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28851" y="105367"/>
            <a:ext cx="622860" cy="699896"/>
          </a:xfrm>
          <a:prstGeom prst="rect">
            <a:avLst/>
          </a:prstGeom>
        </p:spPr>
      </p:pic>
    </p:spTree>
    <p:extLst>
      <p:ext uri="{BB962C8B-B14F-4D97-AF65-F5344CB8AC3E}">
        <p14:creationId xmlns:p14="http://schemas.microsoft.com/office/powerpoint/2010/main" val="1075847445"/>
      </p:ext>
    </p:extLst>
  </p:cSld>
  <p:clrMap bg1="lt1" tx1="dk1" bg2="lt2" tx2="dk2" accent1="accent1" accent2="accent2" accent3="accent3" accent4="accent4" accent5="accent5" accent6="accent6" hlink="hlink" folHlink="folHlink"/>
  <p:sldLayoutIdLst>
    <p:sldLayoutId id="2147484082" r:id="rId1"/>
  </p:sldLayoutIdLst>
  <p:timing>
    <p:tnLst>
      <p:par>
        <p:cTn id="1" dur="indefinite" restart="never" nodeType="tmRoot"/>
      </p:par>
    </p:tnLst>
  </p:timing>
  <p:txStyles>
    <p:titleStyle>
      <a:lvl1pPr algn="ctr" defTabSz="912768" rtl="0" eaLnBrk="1" latinLnBrk="0" hangingPunct="1">
        <a:spcBef>
          <a:spcPct val="0"/>
        </a:spcBef>
        <a:buNone/>
        <a:defRPr sz="4400" kern="1200">
          <a:solidFill>
            <a:schemeClr val="tx1"/>
          </a:solidFill>
          <a:latin typeface="+mj-lt"/>
          <a:ea typeface="+mj-ea"/>
          <a:cs typeface="+mj-cs"/>
        </a:defRPr>
      </a:lvl1pPr>
    </p:titleStyle>
    <p:bodyStyle>
      <a:lvl1pPr marL="342284" indent="-342284" algn="l" defTabSz="91276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23" indent="-285239" algn="l" defTabSz="91276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956" indent="-228183" algn="l" defTabSz="91276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339"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3725"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096"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480"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2864"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243"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2768" rtl="0" eaLnBrk="1" latinLnBrk="0" hangingPunct="1">
        <a:defRPr sz="1800" kern="1200">
          <a:solidFill>
            <a:schemeClr val="tx1"/>
          </a:solidFill>
          <a:latin typeface="+mn-lt"/>
          <a:ea typeface="+mn-ea"/>
          <a:cs typeface="+mn-cs"/>
        </a:defRPr>
      </a:lvl1pPr>
      <a:lvl2pPr marL="456383" algn="l" defTabSz="912768" rtl="0" eaLnBrk="1" latinLnBrk="0" hangingPunct="1">
        <a:defRPr sz="1800" kern="1200">
          <a:solidFill>
            <a:schemeClr val="tx1"/>
          </a:solidFill>
          <a:latin typeface="+mn-lt"/>
          <a:ea typeface="+mn-ea"/>
          <a:cs typeface="+mn-cs"/>
        </a:defRPr>
      </a:lvl2pPr>
      <a:lvl3pPr marL="912768" algn="l" defTabSz="912768" rtl="0" eaLnBrk="1" latinLnBrk="0" hangingPunct="1">
        <a:defRPr sz="1800" kern="1200">
          <a:solidFill>
            <a:schemeClr val="tx1"/>
          </a:solidFill>
          <a:latin typeface="+mn-lt"/>
          <a:ea typeface="+mn-ea"/>
          <a:cs typeface="+mn-cs"/>
        </a:defRPr>
      </a:lvl3pPr>
      <a:lvl4pPr marL="1369140" algn="l" defTabSz="912768" rtl="0" eaLnBrk="1" latinLnBrk="0" hangingPunct="1">
        <a:defRPr sz="1800" kern="1200">
          <a:solidFill>
            <a:schemeClr val="tx1"/>
          </a:solidFill>
          <a:latin typeface="+mn-lt"/>
          <a:ea typeface="+mn-ea"/>
          <a:cs typeface="+mn-cs"/>
        </a:defRPr>
      </a:lvl4pPr>
      <a:lvl5pPr marL="1825525" algn="l" defTabSz="912768" rtl="0" eaLnBrk="1" latinLnBrk="0" hangingPunct="1">
        <a:defRPr sz="1800" kern="1200">
          <a:solidFill>
            <a:schemeClr val="tx1"/>
          </a:solidFill>
          <a:latin typeface="+mn-lt"/>
          <a:ea typeface="+mn-ea"/>
          <a:cs typeface="+mn-cs"/>
        </a:defRPr>
      </a:lvl5pPr>
      <a:lvl6pPr marL="2281910" algn="l" defTabSz="912768" rtl="0" eaLnBrk="1" latinLnBrk="0" hangingPunct="1">
        <a:defRPr sz="1800" kern="1200">
          <a:solidFill>
            <a:schemeClr val="tx1"/>
          </a:solidFill>
          <a:latin typeface="+mn-lt"/>
          <a:ea typeface="+mn-ea"/>
          <a:cs typeface="+mn-cs"/>
        </a:defRPr>
      </a:lvl6pPr>
      <a:lvl7pPr marL="2738289" algn="l" defTabSz="912768" rtl="0" eaLnBrk="1" latinLnBrk="0" hangingPunct="1">
        <a:defRPr sz="1800" kern="1200">
          <a:solidFill>
            <a:schemeClr val="tx1"/>
          </a:solidFill>
          <a:latin typeface="+mn-lt"/>
          <a:ea typeface="+mn-ea"/>
          <a:cs typeface="+mn-cs"/>
        </a:defRPr>
      </a:lvl7pPr>
      <a:lvl8pPr marL="3194675" algn="l" defTabSz="912768" rtl="0" eaLnBrk="1" latinLnBrk="0" hangingPunct="1">
        <a:defRPr sz="1800" kern="1200">
          <a:solidFill>
            <a:schemeClr val="tx1"/>
          </a:solidFill>
          <a:latin typeface="+mn-lt"/>
          <a:ea typeface="+mn-ea"/>
          <a:cs typeface="+mn-cs"/>
        </a:defRPr>
      </a:lvl8pPr>
      <a:lvl9pPr marL="3651051" algn="l" defTabSz="912768"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投影片編號版面配置區 5"/>
          <p:cNvSpPr>
            <a:spLocks noGrp="1"/>
          </p:cNvSpPr>
          <p:nvPr>
            <p:ph type="sldNum" sz="quarter" idx="4"/>
          </p:nvPr>
        </p:nvSpPr>
        <p:spPr>
          <a:xfrm>
            <a:off x="7010400" y="6520325"/>
            <a:ext cx="2133600" cy="365125"/>
          </a:xfrm>
          <a:prstGeom prst="rect">
            <a:avLst/>
          </a:prstGeom>
        </p:spPr>
        <p:txBody>
          <a:bodyPr vert="horz" wrap="square" lIns="91274" tIns="45636" rIns="91274" bIns="45636" numCol="1" anchor="t" anchorCtr="0" compatLnSpc="1">
            <a:prstTxWarp prst="textNoShape">
              <a:avLst/>
            </a:prstTxWarp>
          </a:bodyPr>
          <a:lstStyle>
            <a:lvl1pPr algn="r" eaLnBrk="0" hangingPunct="0">
              <a:defRPr kumimoji="0" sz="1400">
                <a:latin typeface="Arial" panose="020B0604020202020204" pitchFamily="34" charset="0"/>
                <a:cs typeface="Arial" panose="020B0604020202020204" pitchFamily="34" charset="0"/>
              </a:defRPr>
            </a:lvl1pPr>
          </a:lstStyle>
          <a:p>
            <a:pPr fontAlgn="auto">
              <a:spcBef>
                <a:spcPts val="0"/>
              </a:spcBef>
              <a:spcAft>
                <a:spcPts val="0"/>
              </a:spcAft>
              <a:defRPr/>
            </a:pPr>
            <a:fld id="{1230E905-5906-4280-8926-B9101B61D261}" type="slidenum">
              <a:rPr lang="zh-TW" altLang="en-US" smtClean="0">
                <a:solidFill>
                  <a:prstClr val="black"/>
                </a:solidFill>
                <a:ea typeface="新細明體"/>
              </a:rPr>
              <a:pPr fontAlgn="auto">
                <a:spcBef>
                  <a:spcPts val="0"/>
                </a:spcBef>
                <a:spcAft>
                  <a:spcPts val="0"/>
                </a:spcAft>
                <a:defRPr/>
              </a:pPr>
              <a:t>‹#›</a:t>
            </a:fld>
            <a:endParaRPr lang="en-US" altLang="zh-TW" dirty="0">
              <a:solidFill>
                <a:prstClr val="black"/>
              </a:solidFill>
              <a:ea typeface="新細明體"/>
            </a:endParaRPr>
          </a:p>
        </p:txBody>
      </p:sp>
      <p:cxnSp>
        <p:nvCxnSpPr>
          <p:cNvPr id="6" name="直線接點 5"/>
          <p:cNvCxnSpPr/>
          <p:nvPr/>
        </p:nvCxnSpPr>
        <p:spPr>
          <a:xfrm>
            <a:off x="0" y="863715"/>
            <a:ext cx="6336000" cy="0"/>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pic>
        <p:nvPicPr>
          <p:cNvPr id="11" name="圖片 6" descr="FEIB-LOGO.jp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7155" y="170485"/>
            <a:ext cx="2360287" cy="5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28851" y="105367"/>
            <a:ext cx="622860" cy="699896"/>
          </a:xfrm>
          <a:prstGeom prst="rect">
            <a:avLst/>
          </a:prstGeom>
        </p:spPr>
      </p:pic>
    </p:spTree>
    <p:extLst>
      <p:ext uri="{BB962C8B-B14F-4D97-AF65-F5344CB8AC3E}">
        <p14:creationId xmlns:p14="http://schemas.microsoft.com/office/powerpoint/2010/main" val="3473607661"/>
      </p:ext>
    </p:extLst>
  </p:cSld>
  <p:clrMap bg1="lt1" tx1="dk1" bg2="lt2" tx2="dk2" accent1="accent1" accent2="accent2" accent3="accent3" accent4="accent4" accent5="accent5" accent6="accent6" hlink="hlink" folHlink="folHlink"/>
  <p:sldLayoutIdLst>
    <p:sldLayoutId id="2147484086" r:id="rId1"/>
  </p:sldLayoutIdLst>
  <p:txStyles>
    <p:titleStyle>
      <a:lvl1pPr algn="ctr" defTabSz="912768" rtl="0" eaLnBrk="1" latinLnBrk="0" hangingPunct="1">
        <a:spcBef>
          <a:spcPct val="0"/>
        </a:spcBef>
        <a:buNone/>
        <a:defRPr sz="4400" kern="1200">
          <a:solidFill>
            <a:schemeClr val="tx1"/>
          </a:solidFill>
          <a:latin typeface="+mj-lt"/>
          <a:ea typeface="+mj-ea"/>
          <a:cs typeface="+mj-cs"/>
        </a:defRPr>
      </a:lvl1pPr>
    </p:titleStyle>
    <p:bodyStyle>
      <a:lvl1pPr marL="342284" indent="-342284" algn="l" defTabSz="91276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23" indent="-285239" algn="l" defTabSz="91276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956" indent="-228183" algn="l" defTabSz="91276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339"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3725"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096"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480"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2864"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243"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2768" rtl="0" eaLnBrk="1" latinLnBrk="0" hangingPunct="1">
        <a:defRPr sz="1800" kern="1200">
          <a:solidFill>
            <a:schemeClr val="tx1"/>
          </a:solidFill>
          <a:latin typeface="+mn-lt"/>
          <a:ea typeface="+mn-ea"/>
          <a:cs typeface="+mn-cs"/>
        </a:defRPr>
      </a:lvl1pPr>
      <a:lvl2pPr marL="456383" algn="l" defTabSz="912768" rtl="0" eaLnBrk="1" latinLnBrk="0" hangingPunct="1">
        <a:defRPr sz="1800" kern="1200">
          <a:solidFill>
            <a:schemeClr val="tx1"/>
          </a:solidFill>
          <a:latin typeface="+mn-lt"/>
          <a:ea typeface="+mn-ea"/>
          <a:cs typeface="+mn-cs"/>
        </a:defRPr>
      </a:lvl2pPr>
      <a:lvl3pPr marL="912768" algn="l" defTabSz="912768" rtl="0" eaLnBrk="1" latinLnBrk="0" hangingPunct="1">
        <a:defRPr sz="1800" kern="1200">
          <a:solidFill>
            <a:schemeClr val="tx1"/>
          </a:solidFill>
          <a:latin typeface="+mn-lt"/>
          <a:ea typeface="+mn-ea"/>
          <a:cs typeface="+mn-cs"/>
        </a:defRPr>
      </a:lvl3pPr>
      <a:lvl4pPr marL="1369140" algn="l" defTabSz="912768" rtl="0" eaLnBrk="1" latinLnBrk="0" hangingPunct="1">
        <a:defRPr sz="1800" kern="1200">
          <a:solidFill>
            <a:schemeClr val="tx1"/>
          </a:solidFill>
          <a:latin typeface="+mn-lt"/>
          <a:ea typeface="+mn-ea"/>
          <a:cs typeface="+mn-cs"/>
        </a:defRPr>
      </a:lvl4pPr>
      <a:lvl5pPr marL="1825525" algn="l" defTabSz="912768" rtl="0" eaLnBrk="1" latinLnBrk="0" hangingPunct="1">
        <a:defRPr sz="1800" kern="1200">
          <a:solidFill>
            <a:schemeClr val="tx1"/>
          </a:solidFill>
          <a:latin typeface="+mn-lt"/>
          <a:ea typeface="+mn-ea"/>
          <a:cs typeface="+mn-cs"/>
        </a:defRPr>
      </a:lvl5pPr>
      <a:lvl6pPr marL="2281910" algn="l" defTabSz="912768" rtl="0" eaLnBrk="1" latinLnBrk="0" hangingPunct="1">
        <a:defRPr sz="1800" kern="1200">
          <a:solidFill>
            <a:schemeClr val="tx1"/>
          </a:solidFill>
          <a:latin typeface="+mn-lt"/>
          <a:ea typeface="+mn-ea"/>
          <a:cs typeface="+mn-cs"/>
        </a:defRPr>
      </a:lvl6pPr>
      <a:lvl7pPr marL="2738289" algn="l" defTabSz="912768" rtl="0" eaLnBrk="1" latinLnBrk="0" hangingPunct="1">
        <a:defRPr sz="1800" kern="1200">
          <a:solidFill>
            <a:schemeClr val="tx1"/>
          </a:solidFill>
          <a:latin typeface="+mn-lt"/>
          <a:ea typeface="+mn-ea"/>
          <a:cs typeface="+mn-cs"/>
        </a:defRPr>
      </a:lvl7pPr>
      <a:lvl8pPr marL="3194675" algn="l" defTabSz="912768" rtl="0" eaLnBrk="1" latinLnBrk="0" hangingPunct="1">
        <a:defRPr sz="1800" kern="1200">
          <a:solidFill>
            <a:schemeClr val="tx1"/>
          </a:solidFill>
          <a:latin typeface="+mn-lt"/>
          <a:ea typeface="+mn-ea"/>
          <a:cs typeface="+mn-cs"/>
        </a:defRPr>
      </a:lvl8pPr>
      <a:lvl9pPr marL="3651051" algn="l" defTabSz="91276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圖片 6" descr="FEIB-LOGO.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65973" y="184150"/>
            <a:ext cx="2124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 y="6692900"/>
            <a:ext cx="7199313" cy="179388"/>
          </a:xfrm>
          <a:prstGeom prst="rect">
            <a:avLst/>
          </a:prstGeom>
          <a:solidFill>
            <a:srgbClr val="BF2B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Times New Roman" pitchFamily="18" charset="0"/>
                <a:ea typeface="標楷體" pitchFamily="65" charset="-120"/>
              </a:defRPr>
            </a:lvl1pPr>
            <a:lvl2pPr marL="742950" indent="-285750">
              <a:defRPr kumimoji="1" sz="2400">
                <a:solidFill>
                  <a:schemeClr val="tx1"/>
                </a:solidFill>
                <a:latin typeface="Times New Roman" pitchFamily="18" charset="0"/>
                <a:ea typeface="標楷體" pitchFamily="65" charset="-120"/>
              </a:defRPr>
            </a:lvl2pPr>
            <a:lvl3pPr marL="1143000" indent="-228600">
              <a:defRPr kumimoji="1" sz="2400">
                <a:solidFill>
                  <a:schemeClr val="tx1"/>
                </a:solidFill>
                <a:latin typeface="Times New Roman" pitchFamily="18" charset="0"/>
                <a:ea typeface="標楷體" pitchFamily="65" charset="-120"/>
              </a:defRPr>
            </a:lvl3pPr>
            <a:lvl4pPr marL="1600200" indent="-228600">
              <a:defRPr kumimoji="1" sz="2400">
                <a:solidFill>
                  <a:schemeClr val="tx1"/>
                </a:solidFill>
                <a:latin typeface="Times New Roman" pitchFamily="18" charset="0"/>
                <a:ea typeface="標楷體" pitchFamily="65" charset="-120"/>
              </a:defRPr>
            </a:lvl4pPr>
            <a:lvl5pPr marL="2057400" indent="-228600">
              <a:defRPr kumimoji="1" sz="2400">
                <a:solidFill>
                  <a:schemeClr val="tx1"/>
                </a:solidFill>
                <a:latin typeface="Times New Roman" pitchFamily="18" charset="0"/>
                <a:ea typeface="標楷體" pitchFamily="65" charset="-120"/>
              </a:defRPr>
            </a:lvl5pPr>
            <a:lvl6pPr marL="2514600" indent="-228600" fontAlgn="base">
              <a:spcBef>
                <a:spcPct val="0"/>
              </a:spcBef>
              <a:spcAft>
                <a:spcPct val="0"/>
              </a:spcAft>
              <a:defRPr kumimoji="1" sz="2400">
                <a:solidFill>
                  <a:schemeClr val="tx1"/>
                </a:solidFill>
                <a:latin typeface="Times New Roman" pitchFamily="18" charset="0"/>
                <a:ea typeface="標楷體" pitchFamily="65" charset="-120"/>
              </a:defRPr>
            </a:lvl6pPr>
            <a:lvl7pPr marL="2971800" indent="-228600" fontAlgn="base">
              <a:spcBef>
                <a:spcPct val="0"/>
              </a:spcBef>
              <a:spcAft>
                <a:spcPct val="0"/>
              </a:spcAft>
              <a:defRPr kumimoji="1" sz="2400">
                <a:solidFill>
                  <a:schemeClr val="tx1"/>
                </a:solidFill>
                <a:latin typeface="Times New Roman" pitchFamily="18" charset="0"/>
                <a:ea typeface="標楷體" pitchFamily="65" charset="-120"/>
              </a:defRPr>
            </a:lvl7pPr>
            <a:lvl8pPr marL="3429000" indent="-228600" fontAlgn="base">
              <a:spcBef>
                <a:spcPct val="0"/>
              </a:spcBef>
              <a:spcAft>
                <a:spcPct val="0"/>
              </a:spcAft>
              <a:defRPr kumimoji="1" sz="2400">
                <a:solidFill>
                  <a:schemeClr val="tx1"/>
                </a:solidFill>
                <a:latin typeface="Times New Roman" pitchFamily="18" charset="0"/>
                <a:ea typeface="標楷體" pitchFamily="65" charset="-120"/>
              </a:defRPr>
            </a:lvl8pPr>
            <a:lvl9pPr marL="3886200" indent="-228600" fontAlgn="base">
              <a:spcBef>
                <a:spcPct val="0"/>
              </a:spcBef>
              <a:spcAft>
                <a:spcPct val="0"/>
              </a:spcAft>
              <a:defRPr kumimoji="1" sz="2400">
                <a:solidFill>
                  <a:schemeClr val="tx1"/>
                </a:solidFill>
                <a:latin typeface="Times New Roman" pitchFamily="18" charset="0"/>
                <a:ea typeface="標楷體" pitchFamily="65" charset="-120"/>
              </a:defRPr>
            </a:lvl9pPr>
          </a:lstStyle>
          <a:p>
            <a:pPr algn="ctr">
              <a:defRPr/>
            </a:pPr>
            <a:endParaRPr kumimoji="0" lang="zh-TW" altLang="zh-TW" sz="1800">
              <a:solidFill>
                <a:srgbClr val="FFFFFF"/>
              </a:solidFill>
            </a:endParaRPr>
          </a:p>
        </p:txBody>
      </p:sp>
      <p:pic>
        <p:nvPicPr>
          <p:cNvPr id="10" name="圖片 9" descr="feib-logo21.png"/>
          <p:cNvPicPr>
            <a:picLocks noChangeAspect="1"/>
          </p:cNvPicPr>
          <p:nvPr/>
        </p:nvPicPr>
        <p:blipFill>
          <a:blip r:embed="rId14" cstate="print">
            <a:duotone>
              <a:schemeClr val="bg2">
                <a:shade val="45000"/>
                <a:satMod val="135000"/>
              </a:schemeClr>
              <a:prstClr val="white"/>
            </a:duotone>
          </a:blip>
          <a:srcRect r="77045"/>
          <a:stretch>
            <a:fillRect/>
          </a:stretch>
        </p:blipFill>
        <p:spPr>
          <a:xfrm>
            <a:off x="3309265" y="890025"/>
            <a:ext cx="6734628" cy="6455141"/>
          </a:xfrm>
          <a:prstGeom prst="rect">
            <a:avLst/>
          </a:prstGeom>
        </p:spPr>
      </p:pic>
      <p:sp>
        <p:nvSpPr>
          <p:cNvPr id="11" name="日期版面配置區 1"/>
          <p:cNvSpPr>
            <a:spLocks noGrp="1"/>
          </p:cNvSpPr>
          <p:nvPr>
            <p:ph type="dt" sz="half" idx="2"/>
          </p:nvPr>
        </p:nvSpPr>
        <p:spPr>
          <a:xfrm>
            <a:off x="457200" y="6356428"/>
            <a:ext cx="2133600" cy="365125"/>
          </a:xfrm>
          <a:prstGeom prst="rect">
            <a:avLst/>
          </a:prstGeom>
        </p:spPr>
        <p:txBody>
          <a:bodyPr vert="horz" wrap="square" lIns="91440" tIns="45720" rIns="91440" bIns="45720" numCol="1" anchor="t" anchorCtr="0" compatLnSpc="1">
            <a:prstTxWarp prst="textNoShape">
              <a:avLst/>
            </a:prstTxWarp>
          </a:bodyPr>
          <a:lstStyle>
            <a:lvl1pPr>
              <a:defRPr kumimoji="0" sz="1800"/>
            </a:lvl1pPr>
          </a:lstStyle>
          <a:p>
            <a:pPr>
              <a:defRPr/>
            </a:pPr>
            <a:endParaRPr lang="en-US" altLang="zh-TW" dirty="0"/>
          </a:p>
        </p:txBody>
      </p:sp>
      <p:sp>
        <p:nvSpPr>
          <p:cNvPr id="12" name="頁尾版面配置區 2"/>
          <p:cNvSpPr>
            <a:spLocks noGrp="1"/>
          </p:cNvSpPr>
          <p:nvPr>
            <p:ph type="ftr" sz="quarter" idx="3"/>
          </p:nvPr>
        </p:nvSpPr>
        <p:spPr>
          <a:xfrm>
            <a:off x="3124200" y="6356428"/>
            <a:ext cx="2895600" cy="365125"/>
          </a:xfrm>
          <a:prstGeom prst="rect">
            <a:avLst/>
          </a:prstGeom>
        </p:spPr>
        <p:txBody>
          <a:bodyPr vert="horz" wrap="square" lIns="91440" tIns="45720" rIns="91440" bIns="45720" numCol="1" anchor="t" anchorCtr="0" compatLnSpc="1">
            <a:prstTxWarp prst="textNoShape">
              <a:avLst/>
            </a:prstTxWarp>
          </a:bodyPr>
          <a:lstStyle>
            <a:lvl1pPr>
              <a:defRPr kumimoji="0" sz="1800"/>
            </a:lvl1pPr>
          </a:lstStyle>
          <a:p>
            <a:pPr>
              <a:defRPr/>
            </a:pPr>
            <a:endParaRPr lang="en-US" altLang="zh-TW" dirty="0"/>
          </a:p>
        </p:txBody>
      </p:sp>
      <p:sp>
        <p:nvSpPr>
          <p:cNvPr id="13" name="投影片編號版面配置區 3"/>
          <p:cNvSpPr>
            <a:spLocks noGrp="1"/>
          </p:cNvSpPr>
          <p:nvPr>
            <p:ph type="sldNum" sz="quarter" idx="4"/>
          </p:nvPr>
        </p:nvSpPr>
        <p:spPr>
          <a:xfrm>
            <a:off x="6553200" y="6356428"/>
            <a:ext cx="2133600" cy="365125"/>
          </a:xfrm>
          <a:prstGeom prst="rect">
            <a:avLst/>
          </a:prstGeom>
        </p:spPr>
        <p:txBody>
          <a:bodyPr vert="horz" wrap="square" lIns="91440" tIns="45720" rIns="91440" bIns="45720" numCol="1" anchor="t" anchorCtr="0" compatLnSpc="1">
            <a:prstTxWarp prst="textNoShape">
              <a:avLst/>
            </a:prstTxWarp>
          </a:bodyPr>
          <a:lstStyle>
            <a:lvl1pPr algn="r">
              <a:defRPr kumimoji="0" sz="1800"/>
            </a:lvl1pPr>
          </a:lstStyle>
          <a:p>
            <a:pPr>
              <a:defRPr/>
            </a:pPr>
            <a:fld id="{ADA0F9F3-75F1-4FC6-99E7-CC756917A110}" type="slidenum">
              <a:rPr lang="en-US" altLang="zh-TW"/>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Times New Roman" pitchFamily="18" charset="0"/>
          <a:ea typeface="標楷體" pitchFamily="65" charset="-120"/>
        </a:defRPr>
      </a:lvl2pPr>
      <a:lvl3pPr algn="ctr" rtl="0" eaLnBrk="0" fontAlgn="base" hangingPunct="0">
        <a:spcBef>
          <a:spcPct val="0"/>
        </a:spcBef>
        <a:spcAft>
          <a:spcPct val="0"/>
        </a:spcAft>
        <a:defRPr kumimoji="1" sz="4400">
          <a:solidFill>
            <a:schemeClr val="tx1"/>
          </a:solidFill>
          <a:latin typeface="Times New Roman" pitchFamily="18" charset="0"/>
          <a:ea typeface="標楷體" pitchFamily="65" charset="-120"/>
        </a:defRPr>
      </a:lvl3pPr>
      <a:lvl4pPr algn="ctr" rtl="0" eaLnBrk="0" fontAlgn="base" hangingPunct="0">
        <a:spcBef>
          <a:spcPct val="0"/>
        </a:spcBef>
        <a:spcAft>
          <a:spcPct val="0"/>
        </a:spcAft>
        <a:defRPr kumimoji="1" sz="4400">
          <a:solidFill>
            <a:schemeClr val="tx1"/>
          </a:solidFill>
          <a:latin typeface="Times New Roman" pitchFamily="18" charset="0"/>
          <a:ea typeface="標楷體" pitchFamily="65" charset="-120"/>
        </a:defRPr>
      </a:lvl4pPr>
      <a:lvl5pPr algn="ctr" rtl="0" eaLnBrk="0" fontAlgn="base" hangingPunct="0">
        <a:spcBef>
          <a:spcPct val="0"/>
        </a:spcBef>
        <a:spcAft>
          <a:spcPct val="0"/>
        </a:spcAft>
        <a:defRPr kumimoji="1" sz="4400">
          <a:solidFill>
            <a:schemeClr val="tx1"/>
          </a:solidFill>
          <a:latin typeface="Times New Roman" pitchFamily="18" charset="0"/>
          <a:ea typeface="標楷體" pitchFamily="65" charset="-120"/>
        </a:defRPr>
      </a:lvl5pPr>
      <a:lvl6pPr marL="457200" algn="ctr" rtl="0" fontAlgn="base">
        <a:spcBef>
          <a:spcPct val="0"/>
        </a:spcBef>
        <a:spcAft>
          <a:spcPct val="0"/>
        </a:spcAft>
        <a:defRPr kumimoji="1" sz="4400">
          <a:solidFill>
            <a:schemeClr val="tx1"/>
          </a:solidFill>
          <a:latin typeface="Times New Roman" pitchFamily="18" charset="0"/>
          <a:ea typeface="標楷體" pitchFamily="65" charset="-120"/>
        </a:defRPr>
      </a:lvl6pPr>
      <a:lvl7pPr marL="914400" algn="ctr" rtl="0" fontAlgn="base">
        <a:spcBef>
          <a:spcPct val="0"/>
        </a:spcBef>
        <a:spcAft>
          <a:spcPct val="0"/>
        </a:spcAft>
        <a:defRPr kumimoji="1" sz="4400">
          <a:solidFill>
            <a:schemeClr val="tx1"/>
          </a:solidFill>
          <a:latin typeface="Times New Roman" pitchFamily="18" charset="0"/>
          <a:ea typeface="標楷體" pitchFamily="65" charset="-120"/>
        </a:defRPr>
      </a:lvl7pPr>
      <a:lvl8pPr marL="1371600" algn="ctr" rtl="0" fontAlgn="base">
        <a:spcBef>
          <a:spcPct val="0"/>
        </a:spcBef>
        <a:spcAft>
          <a:spcPct val="0"/>
        </a:spcAft>
        <a:defRPr kumimoji="1" sz="4400">
          <a:solidFill>
            <a:schemeClr val="tx1"/>
          </a:solidFill>
          <a:latin typeface="Times New Roman" pitchFamily="18" charset="0"/>
          <a:ea typeface="標楷體" pitchFamily="65" charset="-120"/>
        </a:defRPr>
      </a:lvl8pPr>
      <a:lvl9pPr marL="1828800" algn="ctr" rtl="0" fontAlgn="base">
        <a:spcBef>
          <a:spcPct val="0"/>
        </a:spcBef>
        <a:spcAft>
          <a:spcPct val="0"/>
        </a:spcAft>
        <a:defRPr kumimoji="1" sz="4400">
          <a:solidFill>
            <a:schemeClr val="tx1"/>
          </a:solidFill>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Font typeface="Arial" charset="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投影片編號版面配置區 5"/>
          <p:cNvSpPr>
            <a:spLocks noGrp="1"/>
          </p:cNvSpPr>
          <p:nvPr>
            <p:ph type="sldNum" sz="quarter" idx="4"/>
          </p:nvPr>
        </p:nvSpPr>
        <p:spPr>
          <a:xfrm>
            <a:off x="7010400" y="6520287"/>
            <a:ext cx="2133600" cy="365125"/>
          </a:xfrm>
          <a:prstGeom prst="rect">
            <a:avLst/>
          </a:prstGeom>
        </p:spPr>
        <p:txBody>
          <a:bodyPr vert="horz" wrap="square" lIns="91274" tIns="45636" rIns="91274" bIns="45636" numCol="1" anchor="t" anchorCtr="0" compatLnSpc="1">
            <a:prstTxWarp prst="textNoShape">
              <a:avLst/>
            </a:prstTxWarp>
          </a:bodyPr>
          <a:lstStyle>
            <a:lvl1pPr algn="r" eaLnBrk="0" hangingPunct="0">
              <a:defRPr kumimoji="0" sz="1400">
                <a:latin typeface="Arial" panose="020B0604020202020204" pitchFamily="34" charset="0"/>
                <a:cs typeface="Arial" panose="020B0604020202020204" pitchFamily="34" charset="0"/>
              </a:defRPr>
            </a:lvl1pPr>
          </a:lstStyle>
          <a:p>
            <a:pPr fontAlgn="auto">
              <a:spcBef>
                <a:spcPts val="0"/>
              </a:spcBef>
              <a:spcAft>
                <a:spcPts val="0"/>
              </a:spcAft>
              <a:defRPr/>
            </a:pPr>
            <a:fld id="{1230E905-5906-4280-8926-B9101B61D261}" type="slidenum">
              <a:rPr lang="zh-TW" altLang="en-US" smtClean="0">
                <a:solidFill>
                  <a:prstClr val="black"/>
                </a:solidFill>
                <a:ea typeface="新細明體"/>
              </a:rPr>
              <a:pPr fontAlgn="auto">
                <a:spcBef>
                  <a:spcPts val="0"/>
                </a:spcBef>
                <a:spcAft>
                  <a:spcPts val="0"/>
                </a:spcAft>
                <a:defRPr/>
              </a:pPr>
              <a:t>‹#›</a:t>
            </a:fld>
            <a:endParaRPr lang="en-US" altLang="zh-TW" dirty="0">
              <a:solidFill>
                <a:prstClr val="black"/>
              </a:solidFill>
              <a:ea typeface="新細明體"/>
            </a:endParaRPr>
          </a:p>
        </p:txBody>
      </p:sp>
      <p:cxnSp>
        <p:nvCxnSpPr>
          <p:cNvPr id="6" name="直線接點 5"/>
          <p:cNvCxnSpPr/>
          <p:nvPr/>
        </p:nvCxnSpPr>
        <p:spPr>
          <a:xfrm>
            <a:off x="0" y="863715"/>
            <a:ext cx="6336000" cy="0"/>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pic>
        <p:nvPicPr>
          <p:cNvPr id="8" name="圖片 6" descr="FEIB-LOGO.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2193" y="170485"/>
            <a:ext cx="2360287" cy="5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380996"/>
      </p:ext>
    </p:extLst>
  </p:cSld>
  <p:clrMap bg1="lt1" tx1="dk1" bg2="lt2" tx2="dk2" accent1="accent1" accent2="accent2" accent3="accent3" accent4="accent4" accent5="accent5" accent6="accent6" hlink="hlink" folHlink="folHlink"/>
  <p:sldLayoutIdLst>
    <p:sldLayoutId id="2147484098" r:id="rId1"/>
    <p:sldLayoutId id="2147484100" r:id="rId2"/>
  </p:sldLayoutIdLst>
  <p:timing>
    <p:tnLst>
      <p:par>
        <p:cTn id="1" dur="indefinite" restart="never" nodeType="tmRoot"/>
      </p:par>
    </p:tnLst>
  </p:timing>
  <p:txStyles>
    <p:titleStyle>
      <a:lvl1pPr algn="ctr" defTabSz="912768" rtl="0" eaLnBrk="1" latinLnBrk="0" hangingPunct="1">
        <a:spcBef>
          <a:spcPct val="0"/>
        </a:spcBef>
        <a:buNone/>
        <a:defRPr sz="4400" kern="1200">
          <a:solidFill>
            <a:schemeClr val="tx1"/>
          </a:solidFill>
          <a:latin typeface="+mj-lt"/>
          <a:ea typeface="+mj-ea"/>
          <a:cs typeface="+mj-cs"/>
        </a:defRPr>
      </a:lvl1pPr>
    </p:titleStyle>
    <p:bodyStyle>
      <a:lvl1pPr marL="342284" indent="-342284" algn="l" defTabSz="91276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23" indent="-285239" algn="l" defTabSz="91276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956" indent="-228183" algn="l" defTabSz="91276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339"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3725"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096"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480"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2864"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243"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2768" rtl="0" eaLnBrk="1" latinLnBrk="0" hangingPunct="1">
        <a:defRPr sz="1800" kern="1200">
          <a:solidFill>
            <a:schemeClr val="tx1"/>
          </a:solidFill>
          <a:latin typeface="+mn-lt"/>
          <a:ea typeface="+mn-ea"/>
          <a:cs typeface="+mn-cs"/>
        </a:defRPr>
      </a:lvl1pPr>
      <a:lvl2pPr marL="456383" algn="l" defTabSz="912768" rtl="0" eaLnBrk="1" latinLnBrk="0" hangingPunct="1">
        <a:defRPr sz="1800" kern="1200">
          <a:solidFill>
            <a:schemeClr val="tx1"/>
          </a:solidFill>
          <a:latin typeface="+mn-lt"/>
          <a:ea typeface="+mn-ea"/>
          <a:cs typeface="+mn-cs"/>
        </a:defRPr>
      </a:lvl2pPr>
      <a:lvl3pPr marL="912768" algn="l" defTabSz="912768" rtl="0" eaLnBrk="1" latinLnBrk="0" hangingPunct="1">
        <a:defRPr sz="1800" kern="1200">
          <a:solidFill>
            <a:schemeClr val="tx1"/>
          </a:solidFill>
          <a:latin typeface="+mn-lt"/>
          <a:ea typeface="+mn-ea"/>
          <a:cs typeface="+mn-cs"/>
        </a:defRPr>
      </a:lvl3pPr>
      <a:lvl4pPr marL="1369140" algn="l" defTabSz="912768" rtl="0" eaLnBrk="1" latinLnBrk="0" hangingPunct="1">
        <a:defRPr sz="1800" kern="1200">
          <a:solidFill>
            <a:schemeClr val="tx1"/>
          </a:solidFill>
          <a:latin typeface="+mn-lt"/>
          <a:ea typeface="+mn-ea"/>
          <a:cs typeface="+mn-cs"/>
        </a:defRPr>
      </a:lvl4pPr>
      <a:lvl5pPr marL="1825525" algn="l" defTabSz="912768" rtl="0" eaLnBrk="1" latinLnBrk="0" hangingPunct="1">
        <a:defRPr sz="1800" kern="1200">
          <a:solidFill>
            <a:schemeClr val="tx1"/>
          </a:solidFill>
          <a:latin typeface="+mn-lt"/>
          <a:ea typeface="+mn-ea"/>
          <a:cs typeface="+mn-cs"/>
        </a:defRPr>
      </a:lvl5pPr>
      <a:lvl6pPr marL="2281910" algn="l" defTabSz="912768" rtl="0" eaLnBrk="1" latinLnBrk="0" hangingPunct="1">
        <a:defRPr sz="1800" kern="1200">
          <a:solidFill>
            <a:schemeClr val="tx1"/>
          </a:solidFill>
          <a:latin typeface="+mn-lt"/>
          <a:ea typeface="+mn-ea"/>
          <a:cs typeface="+mn-cs"/>
        </a:defRPr>
      </a:lvl6pPr>
      <a:lvl7pPr marL="2738289" algn="l" defTabSz="912768" rtl="0" eaLnBrk="1" latinLnBrk="0" hangingPunct="1">
        <a:defRPr sz="1800" kern="1200">
          <a:solidFill>
            <a:schemeClr val="tx1"/>
          </a:solidFill>
          <a:latin typeface="+mn-lt"/>
          <a:ea typeface="+mn-ea"/>
          <a:cs typeface="+mn-cs"/>
        </a:defRPr>
      </a:lvl7pPr>
      <a:lvl8pPr marL="3194675" algn="l" defTabSz="912768" rtl="0" eaLnBrk="1" latinLnBrk="0" hangingPunct="1">
        <a:defRPr sz="1800" kern="1200">
          <a:solidFill>
            <a:schemeClr val="tx1"/>
          </a:solidFill>
          <a:latin typeface="+mn-lt"/>
          <a:ea typeface="+mn-ea"/>
          <a:cs typeface="+mn-cs"/>
        </a:defRPr>
      </a:lvl8pPr>
      <a:lvl9pPr marL="3651051" algn="l" defTabSz="912768"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投影片編號版面配置區 5"/>
          <p:cNvSpPr>
            <a:spLocks noGrp="1"/>
          </p:cNvSpPr>
          <p:nvPr>
            <p:ph type="sldNum" sz="quarter" idx="4"/>
          </p:nvPr>
        </p:nvSpPr>
        <p:spPr>
          <a:xfrm>
            <a:off x="7010400" y="6520287"/>
            <a:ext cx="2133600" cy="365125"/>
          </a:xfrm>
          <a:prstGeom prst="rect">
            <a:avLst/>
          </a:prstGeom>
        </p:spPr>
        <p:txBody>
          <a:bodyPr vert="horz" wrap="square" lIns="91274" tIns="45636" rIns="91274" bIns="45636" numCol="1" anchor="t" anchorCtr="0" compatLnSpc="1">
            <a:prstTxWarp prst="textNoShape">
              <a:avLst/>
            </a:prstTxWarp>
          </a:bodyPr>
          <a:lstStyle>
            <a:lvl1pPr algn="r" eaLnBrk="0" hangingPunct="0">
              <a:defRPr kumimoji="0" sz="1400">
                <a:latin typeface="Arial" panose="020B0604020202020204" pitchFamily="34" charset="0"/>
                <a:cs typeface="Arial" panose="020B0604020202020204" pitchFamily="34" charset="0"/>
              </a:defRPr>
            </a:lvl1pPr>
          </a:lstStyle>
          <a:p>
            <a:pPr fontAlgn="auto">
              <a:spcBef>
                <a:spcPts val="0"/>
              </a:spcBef>
              <a:spcAft>
                <a:spcPts val="0"/>
              </a:spcAft>
              <a:defRPr/>
            </a:pPr>
            <a:fld id="{1230E905-5906-4280-8926-B9101B61D261}" type="slidenum">
              <a:rPr lang="zh-TW" altLang="en-US" smtClean="0">
                <a:solidFill>
                  <a:prstClr val="black"/>
                </a:solidFill>
                <a:ea typeface="新細明體"/>
              </a:rPr>
              <a:pPr fontAlgn="auto">
                <a:spcBef>
                  <a:spcPts val="0"/>
                </a:spcBef>
                <a:spcAft>
                  <a:spcPts val="0"/>
                </a:spcAft>
                <a:defRPr/>
              </a:pPr>
              <a:t>‹#›</a:t>
            </a:fld>
            <a:endParaRPr lang="en-US" altLang="zh-TW" dirty="0">
              <a:solidFill>
                <a:prstClr val="black"/>
              </a:solidFill>
              <a:ea typeface="新細明體"/>
            </a:endParaRPr>
          </a:p>
        </p:txBody>
      </p:sp>
      <p:cxnSp>
        <p:nvCxnSpPr>
          <p:cNvPr id="6" name="直線接點 5"/>
          <p:cNvCxnSpPr/>
          <p:nvPr/>
        </p:nvCxnSpPr>
        <p:spPr>
          <a:xfrm>
            <a:off x="0" y="863715"/>
            <a:ext cx="6336000" cy="0"/>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pic>
        <p:nvPicPr>
          <p:cNvPr id="8" name="圖片 6" descr="FEIB-LOGO.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2193" y="170485"/>
            <a:ext cx="2360287" cy="5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53434"/>
      </p:ext>
    </p:extLst>
  </p:cSld>
  <p:clrMap bg1="lt1" tx1="dk1" bg2="lt2" tx2="dk2" accent1="accent1" accent2="accent2" accent3="accent3" accent4="accent4" accent5="accent5" accent6="accent6" hlink="hlink" folHlink="folHlink"/>
  <p:sldLayoutIdLst>
    <p:sldLayoutId id="2147484102" r:id="rId1"/>
    <p:sldLayoutId id="2147484104" r:id="rId2"/>
    <p:sldLayoutId id="2147484105" r:id="rId3"/>
  </p:sldLayoutIdLst>
  <p:txStyles>
    <p:titleStyle>
      <a:lvl1pPr algn="ctr" defTabSz="912768" rtl="0" eaLnBrk="1" latinLnBrk="0" hangingPunct="1">
        <a:spcBef>
          <a:spcPct val="0"/>
        </a:spcBef>
        <a:buNone/>
        <a:defRPr sz="4400" kern="1200">
          <a:solidFill>
            <a:schemeClr val="tx1"/>
          </a:solidFill>
          <a:latin typeface="+mj-lt"/>
          <a:ea typeface="+mj-ea"/>
          <a:cs typeface="+mj-cs"/>
        </a:defRPr>
      </a:lvl1pPr>
    </p:titleStyle>
    <p:bodyStyle>
      <a:lvl1pPr marL="342284" indent="-342284" algn="l" defTabSz="91276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623" indent="-285239" algn="l" defTabSz="91276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956" indent="-228183" algn="l" defTabSz="91276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339"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3725"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0096"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480"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2864"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243" indent="-228183" algn="l" defTabSz="91276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2768" rtl="0" eaLnBrk="1" latinLnBrk="0" hangingPunct="1">
        <a:defRPr sz="1800" kern="1200">
          <a:solidFill>
            <a:schemeClr val="tx1"/>
          </a:solidFill>
          <a:latin typeface="+mn-lt"/>
          <a:ea typeface="+mn-ea"/>
          <a:cs typeface="+mn-cs"/>
        </a:defRPr>
      </a:lvl1pPr>
      <a:lvl2pPr marL="456383" algn="l" defTabSz="912768" rtl="0" eaLnBrk="1" latinLnBrk="0" hangingPunct="1">
        <a:defRPr sz="1800" kern="1200">
          <a:solidFill>
            <a:schemeClr val="tx1"/>
          </a:solidFill>
          <a:latin typeface="+mn-lt"/>
          <a:ea typeface="+mn-ea"/>
          <a:cs typeface="+mn-cs"/>
        </a:defRPr>
      </a:lvl2pPr>
      <a:lvl3pPr marL="912768" algn="l" defTabSz="912768" rtl="0" eaLnBrk="1" latinLnBrk="0" hangingPunct="1">
        <a:defRPr sz="1800" kern="1200">
          <a:solidFill>
            <a:schemeClr val="tx1"/>
          </a:solidFill>
          <a:latin typeface="+mn-lt"/>
          <a:ea typeface="+mn-ea"/>
          <a:cs typeface="+mn-cs"/>
        </a:defRPr>
      </a:lvl3pPr>
      <a:lvl4pPr marL="1369140" algn="l" defTabSz="912768" rtl="0" eaLnBrk="1" latinLnBrk="0" hangingPunct="1">
        <a:defRPr sz="1800" kern="1200">
          <a:solidFill>
            <a:schemeClr val="tx1"/>
          </a:solidFill>
          <a:latin typeface="+mn-lt"/>
          <a:ea typeface="+mn-ea"/>
          <a:cs typeface="+mn-cs"/>
        </a:defRPr>
      </a:lvl4pPr>
      <a:lvl5pPr marL="1825525" algn="l" defTabSz="912768" rtl="0" eaLnBrk="1" latinLnBrk="0" hangingPunct="1">
        <a:defRPr sz="1800" kern="1200">
          <a:solidFill>
            <a:schemeClr val="tx1"/>
          </a:solidFill>
          <a:latin typeface="+mn-lt"/>
          <a:ea typeface="+mn-ea"/>
          <a:cs typeface="+mn-cs"/>
        </a:defRPr>
      </a:lvl5pPr>
      <a:lvl6pPr marL="2281910" algn="l" defTabSz="912768" rtl="0" eaLnBrk="1" latinLnBrk="0" hangingPunct="1">
        <a:defRPr sz="1800" kern="1200">
          <a:solidFill>
            <a:schemeClr val="tx1"/>
          </a:solidFill>
          <a:latin typeface="+mn-lt"/>
          <a:ea typeface="+mn-ea"/>
          <a:cs typeface="+mn-cs"/>
        </a:defRPr>
      </a:lvl6pPr>
      <a:lvl7pPr marL="2738289" algn="l" defTabSz="912768" rtl="0" eaLnBrk="1" latinLnBrk="0" hangingPunct="1">
        <a:defRPr sz="1800" kern="1200">
          <a:solidFill>
            <a:schemeClr val="tx1"/>
          </a:solidFill>
          <a:latin typeface="+mn-lt"/>
          <a:ea typeface="+mn-ea"/>
          <a:cs typeface="+mn-cs"/>
        </a:defRPr>
      </a:lvl7pPr>
      <a:lvl8pPr marL="3194675" algn="l" defTabSz="912768" rtl="0" eaLnBrk="1" latinLnBrk="0" hangingPunct="1">
        <a:defRPr sz="1800" kern="1200">
          <a:solidFill>
            <a:schemeClr val="tx1"/>
          </a:solidFill>
          <a:latin typeface="+mn-lt"/>
          <a:ea typeface="+mn-ea"/>
          <a:cs typeface="+mn-cs"/>
        </a:defRPr>
      </a:lvl8pPr>
      <a:lvl9pPr marL="3651051" algn="l" defTabSz="91276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投影片編號版面配置區 5"/>
          <p:cNvSpPr>
            <a:spLocks noGrp="1"/>
          </p:cNvSpPr>
          <p:nvPr>
            <p:ph type="sldNum" sz="quarter" idx="4"/>
          </p:nvPr>
        </p:nvSpPr>
        <p:spPr>
          <a:xfrm>
            <a:off x="7010400" y="6520269"/>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kumimoji="0" sz="1400">
                <a:latin typeface="+mn-lt"/>
              </a:defRPr>
            </a:lvl1pPr>
          </a:lstStyle>
          <a:p>
            <a:pPr>
              <a:defRPr/>
            </a:pPr>
            <a:fld id="{1230E905-5906-4280-8926-B9101B61D261}" type="slidenum">
              <a:rPr lang="zh-TW" altLang="en-US" smtClean="0">
                <a:solidFill>
                  <a:srgbClr val="000000"/>
                </a:solidFill>
                <a:ea typeface="新細明體" pitchFamily="18" charset="-120"/>
              </a:rPr>
              <a:pPr>
                <a:defRPr/>
              </a:pPr>
              <a:t>‹#›</a:t>
            </a:fld>
            <a:endParaRPr lang="en-US" altLang="zh-TW" dirty="0">
              <a:solidFill>
                <a:srgbClr val="000000"/>
              </a:solidFill>
              <a:ea typeface="新細明體" pitchFamily="18" charset="-120"/>
            </a:endParaRPr>
          </a:p>
        </p:txBody>
      </p:sp>
      <p:pic>
        <p:nvPicPr>
          <p:cNvPr id="14345" name="圖片 6" descr="FEIB-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5940" y="184150"/>
            <a:ext cx="2124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68797"/>
      </p:ext>
    </p:extLst>
  </p:cSld>
  <p:clrMap bg1="lt1" tx1="dk1" bg2="lt2" tx2="dk2" accent1="accent1" accent2="accent2" accent3="accent3" accent4="accent4" accent5="accent5" accent6="accent6" hlink="hlink" folHlink="folHlink"/>
  <p:sldLayoutIdLst>
    <p:sldLayoutId id="2147483943" r:id="rId1"/>
    <p:sldLayoutId id="2147483944" r:id="rId2"/>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pitchFamily="18" charset="-120"/>
        </a:defRPr>
      </a:lvl2pPr>
      <a:lvl3pPr algn="ctr" rtl="0" fontAlgn="base">
        <a:spcBef>
          <a:spcPct val="0"/>
        </a:spcBef>
        <a:spcAft>
          <a:spcPct val="0"/>
        </a:spcAft>
        <a:defRPr kumimoji="1" sz="4400">
          <a:solidFill>
            <a:schemeClr val="tx2"/>
          </a:solidFill>
          <a:latin typeface="Arial" charset="0"/>
          <a:ea typeface="新細明體" pitchFamily="18" charset="-120"/>
        </a:defRPr>
      </a:lvl3pPr>
      <a:lvl4pPr algn="ctr" rtl="0" fontAlgn="base">
        <a:spcBef>
          <a:spcPct val="0"/>
        </a:spcBef>
        <a:spcAft>
          <a:spcPct val="0"/>
        </a:spcAft>
        <a:defRPr kumimoji="1" sz="4400">
          <a:solidFill>
            <a:schemeClr val="tx2"/>
          </a:solidFill>
          <a:latin typeface="Arial" charset="0"/>
          <a:ea typeface="新細明體" pitchFamily="18" charset="-120"/>
        </a:defRPr>
      </a:lvl4pPr>
      <a:lvl5pPr algn="ctr" rtl="0" fontAlgn="base">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投影片編號版面配置區 5"/>
          <p:cNvSpPr>
            <a:spLocks noGrp="1"/>
          </p:cNvSpPr>
          <p:nvPr>
            <p:ph type="sldNum" sz="quarter" idx="4"/>
          </p:nvPr>
        </p:nvSpPr>
        <p:spPr>
          <a:xfrm>
            <a:off x="7010400" y="6520269"/>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kumimoji="0" sz="1400">
                <a:latin typeface="Arial" panose="020B0604020202020204" pitchFamily="34" charset="0"/>
                <a:cs typeface="Arial" panose="020B0604020202020204" pitchFamily="34" charset="0"/>
              </a:defRPr>
            </a:lvl1pPr>
          </a:lstStyle>
          <a:p>
            <a:pPr fontAlgn="auto">
              <a:spcBef>
                <a:spcPts val="0"/>
              </a:spcBef>
              <a:spcAft>
                <a:spcPts val="0"/>
              </a:spcAft>
              <a:defRPr/>
            </a:pPr>
            <a:fld id="{1230E905-5906-4280-8926-B9101B61D261}" type="slidenum">
              <a:rPr lang="zh-TW" altLang="en-US" smtClean="0">
                <a:solidFill>
                  <a:prstClr val="black"/>
                </a:solidFill>
                <a:ea typeface="新細明體"/>
              </a:rPr>
              <a:pPr fontAlgn="auto">
                <a:spcBef>
                  <a:spcPts val="0"/>
                </a:spcBef>
                <a:spcAft>
                  <a:spcPts val="0"/>
                </a:spcAft>
                <a:defRPr/>
              </a:pPr>
              <a:t>‹#›</a:t>
            </a:fld>
            <a:endParaRPr lang="en-US" altLang="zh-TW" dirty="0">
              <a:solidFill>
                <a:prstClr val="black"/>
              </a:solidFill>
              <a:ea typeface="新細明體"/>
            </a:endParaRPr>
          </a:p>
        </p:txBody>
      </p:sp>
      <p:sp>
        <p:nvSpPr>
          <p:cNvPr id="8" name="矩形 7"/>
          <p:cNvSpPr/>
          <p:nvPr/>
        </p:nvSpPr>
        <p:spPr>
          <a:xfrm>
            <a:off x="1" y="0"/>
            <a:ext cx="8056563" cy="871538"/>
          </a:xfrm>
          <a:prstGeom prst="rect">
            <a:avLst/>
          </a:prstGeom>
          <a:gradFill flip="none" rotWithShape="1">
            <a:gsLst>
              <a:gs pos="0">
                <a:schemeClr val="bg1">
                  <a:lumMod val="75000"/>
                  <a:tint val="66000"/>
                  <a:satMod val="160000"/>
                </a:schemeClr>
              </a:gs>
              <a:gs pos="18000">
                <a:schemeClr val="bg1">
                  <a:lumMod val="75000"/>
                  <a:tint val="44500"/>
                  <a:satMod val="160000"/>
                </a:schemeClr>
              </a:gs>
              <a:gs pos="100000">
                <a:schemeClr val="bg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0" fontAlgn="auto" hangingPunct="0">
              <a:spcBef>
                <a:spcPts val="0"/>
              </a:spcBef>
              <a:spcAft>
                <a:spcPts val="0"/>
              </a:spcAft>
            </a:pPr>
            <a:endParaRPr kumimoji="0" lang="en-US" altLang="zh-TW" sz="3200" b="1" dirty="0">
              <a:solidFill>
                <a:prstClr val="black"/>
              </a:solidFill>
              <a:latin typeface="標楷體" pitchFamily="65" charset="-120"/>
              <a:ea typeface="標楷體" pitchFamily="65" charset="-120"/>
              <a:cs typeface="Times New Roman" pitchFamily="18" charset="0"/>
            </a:endParaRPr>
          </a:p>
        </p:txBody>
      </p:sp>
      <p:pic>
        <p:nvPicPr>
          <p:cNvPr id="9" name="圖片 6" descr="FEIB-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5940" y="184150"/>
            <a:ext cx="2124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751045"/>
      </p:ext>
    </p:extLst>
  </p:cSld>
  <p:clrMap bg1="lt1" tx1="dk1" bg2="lt2" tx2="dk2" accent1="accent1" accent2="accent2" accent3="accent3" accent4="accent4" accent5="accent5" accent6="accent6" hlink="hlink" folHlink="folHlink"/>
  <p:sldLayoutIdLst>
    <p:sldLayoutId id="214748395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投影片編號版面配置區 5"/>
          <p:cNvSpPr>
            <a:spLocks noGrp="1"/>
          </p:cNvSpPr>
          <p:nvPr>
            <p:ph type="sldNum" sz="quarter" idx="4"/>
          </p:nvPr>
        </p:nvSpPr>
        <p:spPr>
          <a:xfrm>
            <a:off x="7010400" y="6520269"/>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kumimoji="0" sz="1400">
                <a:latin typeface="Arial" panose="020B0604020202020204" pitchFamily="34" charset="0"/>
                <a:cs typeface="Arial" panose="020B0604020202020204" pitchFamily="34" charset="0"/>
              </a:defRPr>
            </a:lvl1pPr>
          </a:lstStyle>
          <a:p>
            <a:pPr fontAlgn="auto">
              <a:spcBef>
                <a:spcPts val="0"/>
              </a:spcBef>
              <a:spcAft>
                <a:spcPts val="0"/>
              </a:spcAft>
              <a:defRPr/>
            </a:pPr>
            <a:fld id="{1230E905-5906-4280-8926-B9101B61D261}" type="slidenum">
              <a:rPr lang="zh-TW" altLang="en-US" smtClean="0">
                <a:solidFill>
                  <a:prstClr val="black"/>
                </a:solidFill>
                <a:ea typeface="新細明體"/>
              </a:rPr>
              <a:pPr fontAlgn="auto">
                <a:spcBef>
                  <a:spcPts val="0"/>
                </a:spcBef>
                <a:spcAft>
                  <a:spcPts val="0"/>
                </a:spcAft>
                <a:defRPr/>
              </a:pPr>
              <a:t>‹#›</a:t>
            </a:fld>
            <a:endParaRPr lang="en-US" altLang="zh-TW" dirty="0">
              <a:solidFill>
                <a:prstClr val="black"/>
              </a:solidFill>
              <a:ea typeface="新細明體"/>
            </a:endParaRPr>
          </a:p>
        </p:txBody>
      </p:sp>
      <p:sp>
        <p:nvSpPr>
          <p:cNvPr id="8" name="矩形 7"/>
          <p:cNvSpPr/>
          <p:nvPr/>
        </p:nvSpPr>
        <p:spPr>
          <a:xfrm>
            <a:off x="1" y="0"/>
            <a:ext cx="8056563" cy="871538"/>
          </a:xfrm>
          <a:prstGeom prst="rect">
            <a:avLst/>
          </a:prstGeom>
          <a:gradFill flip="none" rotWithShape="1">
            <a:gsLst>
              <a:gs pos="0">
                <a:schemeClr val="bg1">
                  <a:lumMod val="75000"/>
                  <a:tint val="66000"/>
                  <a:satMod val="160000"/>
                </a:schemeClr>
              </a:gs>
              <a:gs pos="18000">
                <a:schemeClr val="bg1">
                  <a:lumMod val="75000"/>
                  <a:tint val="44500"/>
                  <a:satMod val="160000"/>
                </a:schemeClr>
              </a:gs>
              <a:gs pos="100000">
                <a:schemeClr val="bg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0" fontAlgn="auto" hangingPunct="0">
              <a:spcBef>
                <a:spcPts val="0"/>
              </a:spcBef>
              <a:spcAft>
                <a:spcPts val="0"/>
              </a:spcAft>
            </a:pPr>
            <a:endParaRPr kumimoji="0" lang="en-US" altLang="zh-TW" sz="3200" b="1" dirty="0">
              <a:solidFill>
                <a:prstClr val="black"/>
              </a:solidFill>
              <a:latin typeface="標楷體" pitchFamily="65" charset="-120"/>
              <a:ea typeface="標楷體" pitchFamily="65" charset="-120"/>
              <a:cs typeface="Times New Roman" pitchFamily="18" charset="0"/>
            </a:endParaRPr>
          </a:p>
        </p:txBody>
      </p:sp>
      <p:pic>
        <p:nvPicPr>
          <p:cNvPr id="5" name="圖片 6" descr="FEIB-LOGO.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21" y="173782"/>
            <a:ext cx="2360287" cy="5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385858"/>
      </p:ext>
    </p:extLst>
  </p:cSld>
  <p:clrMap bg1="lt1" tx1="dk1" bg2="lt2" tx2="dk2" accent1="accent1" accent2="accent2" accent3="accent3" accent4="accent4" accent5="accent5" accent6="accent6" hlink="hlink" folHlink="folHlink"/>
  <p:sldLayoutIdLst>
    <p:sldLayoutId id="21474839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投影片編號版面配置區 5"/>
          <p:cNvSpPr>
            <a:spLocks noGrp="1"/>
          </p:cNvSpPr>
          <p:nvPr>
            <p:ph type="sldNum" sz="quarter" idx="4"/>
          </p:nvPr>
        </p:nvSpPr>
        <p:spPr>
          <a:xfrm>
            <a:off x="7010400" y="6520269"/>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kumimoji="0" sz="1400">
                <a:latin typeface="Arial" panose="020B0604020202020204" pitchFamily="34" charset="0"/>
                <a:cs typeface="Arial" panose="020B0604020202020204" pitchFamily="34" charset="0"/>
              </a:defRPr>
            </a:lvl1pPr>
          </a:lstStyle>
          <a:p>
            <a:pPr fontAlgn="auto">
              <a:spcBef>
                <a:spcPts val="0"/>
              </a:spcBef>
              <a:spcAft>
                <a:spcPts val="0"/>
              </a:spcAft>
              <a:defRPr/>
            </a:pPr>
            <a:fld id="{1230E905-5906-4280-8926-B9101B61D261}" type="slidenum">
              <a:rPr lang="zh-TW" altLang="en-US" smtClean="0">
                <a:solidFill>
                  <a:prstClr val="black"/>
                </a:solidFill>
                <a:ea typeface="新細明體"/>
              </a:rPr>
              <a:pPr fontAlgn="auto">
                <a:spcBef>
                  <a:spcPts val="0"/>
                </a:spcBef>
                <a:spcAft>
                  <a:spcPts val="0"/>
                </a:spcAft>
                <a:defRPr/>
              </a:pPr>
              <a:t>‹#›</a:t>
            </a:fld>
            <a:endParaRPr lang="en-US" altLang="zh-TW" dirty="0">
              <a:solidFill>
                <a:prstClr val="black"/>
              </a:solidFill>
              <a:ea typeface="新細明體"/>
            </a:endParaRPr>
          </a:p>
        </p:txBody>
      </p:sp>
      <p:sp>
        <p:nvSpPr>
          <p:cNvPr id="8" name="矩形 7"/>
          <p:cNvSpPr/>
          <p:nvPr/>
        </p:nvSpPr>
        <p:spPr>
          <a:xfrm>
            <a:off x="0" y="0"/>
            <a:ext cx="9144000" cy="871538"/>
          </a:xfrm>
          <a:prstGeom prst="rect">
            <a:avLst/>
          </a:prstGeom>
          <a:gradFill flip="none" rotWithShape="1">
            <a:gsLst>
              <a:gs pos="0">
                <a:schemeClr val="bg1">
                  <a:lumMod val="75000"/>
                  <a:tint val="66000"/>
                  <a:satMod val="160000"/>
                </a:schemeClr>
              </a:gs>
              <a:gs pos="18000">
                <a:schemeClr val="bg1">
                  <a:lumMod val="75000"/>
                  <a:tint val="44500"/>
                  <a:satMod val="160000"/>
                </a:schemeClr>
              </a:gs>
              <a:gs pos="100000">
                <a:schemeClr val="bg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0" fontAlgn="auto" hangingPunct="0">
              <a:spcBef>
                <a:spcPts val="0"/>
              </a:spcBef>
              <a:spcAft>
                <a:spcPts val="0"/>
              </a:spcAft>
            </a:pPr>
            <a:endParaRPr kumimoji="0" lang="en-US" altLang="zh-TW" sz="3200" b="1" dirty="0">
              <a:solidFill>
                <a:prstClr val="black"/>
              </a:solidFill>
              <a:latin typeface="標楷體" pitchFamily="65" charset="-120"/>
              <a:ea typeface="標楷體" pitchFamily="65" charset="-120"/>
              <a:cs typeface="Times New Roman" pitchFamily="18" charset="0"/>
            </a:endParaRPr>
          </a:p>
        </p:txBody>
      </p:sp>
      <p:pic>
        <p:nvPicPr>
          <p:cNvPr id="5" name="圖片 6" descr="FEIB-LOGO.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21" y="173782"/>
            <a:ext cx="2360287" cy="5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340631"/>
      </p:ext>
    </p:extLst>
  </p:cSld>
  <p:clrMap bg1="lt1" tx1="dk1" bg2="lt2" tx2="dk2" accent1="accent1" accent2="accent2" accent3="accent3" accent4="accent4" accent5="accent5" accent6="accent6" hlink="hlink" folHlink="folHlink"/>
  <p:sldLayoutIdLst>
    <p:sldLayoutId id="214748395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投影片編號版面配置區 5"/>
          <p:cNvSpPr>
            <a:spLocks noGrp="1"/>
          </p:cNvSpPr>
          <p:nvPr>
            <p:ph type="sldNum" sz="quarter" idx="4"/>
          </p:nvPr>
        </p:nvSpPr>
        <p:spPr>
          <a:xfrm>
            <a:off x="7010400" y="6520269"/>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kumimoji="0" sz="1400">
                <a:latin typeface="Arial" panose="020B0604020202020204" pitchFamily="34" charset="0"/>
                <a:cs typeface="Arial" panose="020B0604020202020204" pitchFamily="34" charset="0"/>
              </a:defRPr>
            </a:lvl1pPr>
          </a:lstStyle>
          <a:p>
            <a:pPr fontAlgn="auto">
              <a:spcBef>
                <a:spcPts val="0"/>
              </a:spcBef>
              <a:spcAft>
                <a:spcPts val="0"/>
              </a:spcAft>
              <a:defRPr/>
            </a:pPr>
            <a:fld id="{1230E905-5906-4280-8926-B9101B61D261}" type="slidenum">
              <a:rPr lang="zh-TW" altLang="en-US" smtClean="0">
                <a:solidFill>
                  <a:prstClr val="black"/>
                </a:solidFill>
                <a:ea typeface="新細明體"/>
              </a:rPr>
              <a:pPr fontAlgn="auto">
                <a:spcBef>
                  <a:spcPts val="0"/>
                </a:spcBef>
                <a:spcAft>
                  <a:spcPts val="0"/>
                </a:spcAft>
                <a:defRPr/>
              </a:pPr>
              <a:t>‹#›</a:t>
            </a:fld>
            <a:endParaRPr lang="en-US" altLang="zh-TW" dirty="0">
              <a:solidFill>
                <a:prstClr val="black"/>
              </a:solidFill>
              <a:ea typeface="新細明體"/>
            </a:endParaRPr>
          </a:p>
        </p:txBody>
      </p:sp>
      <p:sp>
        <p:nvSpPr>
          <p:cNvPr id="8" name="矩形 7"/>
          <p:cNvSpPr/>
          <p:nvPr/>
        </p:nvSpPr>
        <p:spPr>
          <a:xfrm>
            <a:off x="0" y="0"/>
            <a:ext cx="9144000" cy="871538"/>
          </a:xfrm>
          <a:prstGeom prst="rect">
            <a:avLst/>
          </a:prstGeom>
          <a:gradFill flip="none" rotWithShape="1">
            <a:gsLst>
              <a:gs pos="0">
                <a:schemeClr val="bg1">
                  <a:lumMod val="75000"/>
                  <a:tint val="66000"/>
                  <a:satMod val="160000"/>
                </a:schemeClr>
              </a:gs>
              <a:gs pos="18000">
                <a:schemeClr val="bg1">
                  <a:lumMod val="75000"/>
                  <a:tint val="44500"/>
                  <a:satMod val="160000"/>
                </a:schemeClr>
              </a:gs>
              <a:gs pos="100000">
                <a:schemeClr val="bg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0" fontAlgn="auto" hangingPunct="0">
              <a:spcBef>
                <a:spcPts val="0"/>
              </a:spcBef>
              <a:spcAft>
                <a:spcPts val="0"/>
              </a:spcAft>
            </a:pPr>
            <a:endParaRPr kumimoji="0" lang="en-US" altLang="zh-TW" sz="3200" b="1" dirty="0">
              <a:solidFill>
                <a:prstClr val="black"/>
              </a:solidFill>
              <a:latin typeface="標楷體" pitchFamily="65" charset="-120"/>
              <a:ea typeface="標楷體" pitchFamily="65" charset="-120"/>
              <a:cs typeface="Times New Roman" pitchFamily="18" charset="0"/>
            </a:endParaRPr>
          </a:p>
        </p:txBody>
      </p:sp>
      <p:pic>
        <p:nvPicPr>
          <p:cNvPr id="5" name="圖片 6" descr="FEIB-LOGO.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21" y="173782"/>
            <a:ext cx="2360287" cy="5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17128"/>
      </p:ext>
    </p:extLst>
  </p:cSld>
  <p:clrMap bg1="lt1" tx1="dk1" bg2="lt2" tx2="dk2" accent1="accent1" accent2="accent2" accent3="accent3" accent4="accent4" accent5="accent5" accent6="accent6" hlink="hlink" folHlink="folHlink"/>
  <p:sldLayoutIdLst>
    <p:sldLayoutId id="214748396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投影片編號版面配置區 5"/>
          <p:cNvSpPr>
            <a:spLocks noGrp="1"/>
          </p:cNvSpPr>
          <p:nvPr>
            <p:ph type="sldNum" sz="quarter" idx="4"/>
          </p:nvPr>
        </p:nvSpPr>
        <p:spPr>
          <a:xfrm>
            <a:off x="7010400" y="6520269"/>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kumimoji="0" sz="1400">
                <a:latin typeface="Arial" panose="020B0604020202020204" pitchFamily="34" charset="0"/>
                <a:cs typeface="Arial" panose="020B0604020202020204" pitchFamily="34" charset="0"/>
              </a:defRPr>
            </a:lvl1pPr>
          </a:lstStyle>
          <a:p>
            <a:pPr fontAlgn="auto">
              <a:spcBef>
                <a:spcPts val="0"/>
              </a:spcBef>
              <a:spcAft>
                <a:spcPts val="0"/>
              </a:spcAft>
              <a:defRPr/>
            </a:pPr>
            <a:fld id="{1230E905-5906-4280-8926-B9101B61D261}" type="slidenum">
              <a:rPr lang="zh-TW" altLang="en-US" smtClean="0">
                <a:solidFill>
                  <a:prstClr val="black"/>
                </a:solidFill>
                <a:ea typeface="新細明體"/>
              </a:rPr>
              <a:pPr fontAlgn="auto">
                <a:spcBef>
                  <a:spcPts val="0"/>
                </a:spcBef>
                <a:spcAft>
                  <a:spcPts val="0"/>
                </a:spcAft>
                <a:defRPr/>
              </a:pPr>
              <a:t>‹#›</a:t>
            </a:fld>
            <a:endParaRPr lang="en-US" altLang="zh-TW" dirty="0">
              <a:solidFill>
                <a:prstClr val="black"/>
              </a:solidFill>
              <a:ea typeface="新細明體"/>
            </a:endParaRPr>
          </a:p>
        </p:txBody>
      </p:sp>
      <p:sp>
        <p:nvSpPr>
          <p:cNvPr id="8" name="矩形 7"/>
          <p:cNvSpPr/>
          <p:nvPr/>
        </p:nvSpPr>
        <p:spPr>
          <a:xfrm>
            <a:off x="0" y="0"/>
            <a:ext cx="9144000" cy="871538"/>
          </a:xfrm>
          <a:prstGeom prst="rect">
            <a:avLst/>
          </a:prstGeom>
          <a:gradFill flip="none" rotWithShape="1">
            <a:gsLst>
              <a:gs pos="0">
                <a:schemeClr val="bg1">
                  <a:lumMod val="75000"/>
                  <a:tint val="66000"/>
                  <a:satMod val="160000"/>
                </a:schemeClr>
              </a:gs>
              <a:gs pos="18000">
                <a:schemeClr val="bg1">
                  <a:lumMod val="75000"/>
                  <a:tint val="44500"/>
                  <a:satMod val="160000"/>
                </a:schemeClr>
              </a:gs>
              <a:gs pos="100000">
                <a:schemeClr val="bg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0" fontAlgn="auto" hangingPunct="0">
              <a:spcBef>
                <a:spcPts val="0"/>
              </a:spcBef>
              <a:spcAft>
                <a:spcPts val="0"/>
              </a:spcAft>
            </a:pPr>
            <a:endParaRPr kumimoji="0" lang="en-US" altLang="zh-TW" sz="3200" b="1" dirty="0">
              <a:solidFill>
                <a:prstClr val="black"/>
              </a:solidFill>
              <a:latin typeface="標楷體" pitchFamily="65" charset="-120"/>
              <a:ea typeface="標楷體" pitchFamily="65" charset="-120"/>
              <a:cs typeface="Times New Roman" pitchFamily="18" charset="0"/>
            </a:endParaRPr>
          </a:p>
        </p:txBody>
      </p:sp>
      <p:pic>
        <p:nvPicPr>
          <p:cNvPr id="5" name="圖片 6" descr="FEIB-LOGO.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21" y="173782"/>
            <a:ext cx="2360287" cy="5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571295"/>
      </p:ext>
    </p:extLst>
  </p:cSld>
  <p:clrMap bg1="lt1" tx1="dk1" bg2="lt2" tx2="dk2" accent1="accent1" accent2="accent2" accent3="accent3" accent4="accent4" accent5="accent5" accent6="accent6" hlink="hlink" folHlink="folHlink"/>
  <p:sldLayoutIdLst>
    <p:sldLayoutId id="21474839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投影片編號版面配置區 5"/>
          <p:cNvSpPr>
            <a:spLocks noGrp="1"/>
          </p:cNvSpPr>
          <p:nvPr>
            <p:ph type="sldNum" sz="quarter" idx="4"/>
          </p:nvPr>
        </p:nvSpPr>
        <p:spPr>
          <a:xfrm>
            <a:off x="7010400" y="6520269"/>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kumimoji="0" sz="1400">
                <a:latin typeface="Arial" panose="020B0604020202020204" pitchFamily="34" charset="0"/>
                <a:cs typeface="Arial" panose="020B0604020202020204" pitchFamily="34" charset="0"/>
              </a:defRPr>
            </a:lvl1pPr>
          </a:lstStyle>
          <a:p>
            <a:pPr fontAlgn="auto">
              <a:spcBef>
                <a:spcPts val="0"/>
              </a:spcBef>
              <a:spcAft>
                <a:spcPts val="0"/>
              </a:spcAft>
              <a:defRPr/>
            </a:pPr>
            <a:fld id="{1230E905-5906-4280-8926-B9101B61D261}" type="slidenum">
              <a:rPr lang="zh-TW" altLang="en-US" smtClean="0">
                <a:solidFill>
                  <a:prstClr val="black"/>
                </a:solidFill>
                <a:ea typeface="新細明體"/>
              </a:rPr>
              <a:pPr fontAlgn="auto">
                <a:spcBef>
                  <a:spcPts val="0"/>
                </a:spcBef>
                <a:spcAft>
                  <a:spcPts val="0"/>
                </a:spcAft>
                <a:defRPr/>
              </a:pPr>
              <a:t>‹#›</a:t>
            </a:fld>
            <a:endParaRPr lang="en-US" altLang="zh-TW" dirty="0">
              <a:solidFill>
                <a:prstClr val="black"/>
              </a:solidFill>
              <a:ea typeface="新細明體"/>
            </a:endParaRPr>
          </a:p>
        </p:txBody>
      </p:sp>
      <p:sp>
        <p:nvSpPr>
          <p:cNvPr id="8" name="矩形 7"/>
          <p:cNvSpPr/>
          <p:nvPr/>
        </p:nvSpPr>
        <p:spPr>
          <a:xfrm>
            <a:off x="0" y="0"/>
            <a:ext cx="9144000" cy="871538"/>
          </a:xfrm>
          <a:prstGeom prst="rect">
            <a:avLst/>
          </a:prstGeom>
          <a:gradFill flip="none" rotWithShape="1">
            <a:gsLst>
              <a:gs pos="0">
                <a:schemeClr val="bg1">
                  <a:lumMod val="75000"/>
                  <a:tint val="66000"/>
                  <a:satMod val="160000"/>
                </a:schemeClr>
              </a:gs>
              <a:gs pos="18000">
                <a:schemeClr val="bg1">
                  <a:lumMod val="75000"/>
                  <a:tint val="44500"/>
                  <a:satMod val="160000"/>
                </a:schemeClr>
              </a:gs>
              <a:gs pos="100000">
                <a:schemeClr val="bg1"/>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eaLnBrk="0" fontAlgn="auto" hangingPunct="0">
              <a:spcBef>
                <a:spcPts val="0"/>
              </a:spcBef>
              <a:spcAft>
                <a:spcPts val="0"/>
              </a:spcAft>
            </a:pPr>
            <a:endParaRPr kumimoji="0" lang="en-US" altLang="zh-TW" sz="3200" b="1" dirty="0">
              <a:solidFill>
                <a:prstClr val="black"/>
              </a:solidFill>
              <a:latin typeface="標楷體" pitchFamily="65" charset="-120"/>
              <a:ea typeface="標楷體" pitchFamily="65" charset="-120"/>
              <a:cs typeface="Times New Roman" pitchFamily="18" charset="0"/>
            </a:endParaRPr>
          </a:p>
        </p:txBody>
      </p:sp>
      <p:pic>
        <p:nvPicPr>
          <p:cNvPr id="5" name="圖片 6" descr="FEIB-LOGO.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21" y="173782"/>
            <a:ext cx="2360287" cy="52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52101"/>
      </p:ext>
    </p:extLst>
  </p:cSld>
  <p:clrMap bg1="lt1" tx1="dk1" bg2="lt2" tx2="dk2" accent1="accent1" accent2="accent2" accent3="accent3" accent4="accent4" accent5="accent5" accent6="accent6" hlink="hlink" folHlink="folHlink"/>
  <p:sldLayoutIdLst>
    <p:sldLayoutId id="21474839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0.xml"/><Relationship Id="rId1" Type="http://schemas.openxmlformats.org/officeDocument/2006/relationships/slideLayout" Target="../slideLayouts/slideLayout58.xml"/><Relationship Id="rId5" Type="http://schemas.openxmlformats.org/officeDocument/2006/relationships/chart" Target="../charts/chart21.xml"/><Relationship Id="rId4" Type="http://schemas.openxmlformats.org/officeDocument/2006/relationships/chart" Target="../charts/char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58.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1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2.xml"/><Relationship Id="rId1" Type="http://schemas.openxmlformats.org/officeDocument/2006/relationships/slideLayout" Target="../slideLayouts/slideLayout58.xml"/><Relationship Id="rId4" Type="http://schemas.openxmlformats.org/officeDocument/2006/relationships/chart" Target="../charts/chart27.xml"/></Relationships>
</file>

<file path=ppt/slides/_rels/slide1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3.xml"/><Relationship Id="rId1" Type="http://schemas.openxmlformats.org/officeDocument/2006/relationships/slideLayout" Target="../slideLayouts/slideLayout58.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7.xml"/><Relationship Id="rId5" Type="http://schemas.microsoft.com/office/2007/relationships/hdphoto" Target="../media/hdphoto1.wdp"/><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7.xml"/><Relationship Id="rId1" Type="http://schemas.openxmlformats.org/officeDocument/2006/relationships/vmlDrawing" Target="../drawings/vmlDrawing3.vml"/><Relationship Id="rId5" Type="http://schemas.openxmlformats.org/officeDocument/2006/relationships/image" Target="../media/image28.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wmf"/><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wmf"/><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58.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58.xml"/><Relationship Id="rId5" Type="http://schemas.openxmlformats.org/officeDocument/2006/relationships/chart" Target="../charts/chart11.xml"/><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58.xml"/><Relationship Id="rId5" Type="http://schemas.openxmlformats.org/officeDocument/2006/relationships/chart" Target="../charts/chart14.xml"/><Relationship Id="rId4" Type="http://schemas.openxmlformats.org/officeDocument/2006/relationships/chart" Target="../charts/char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58.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9406" y="5319210"/>
            <a:ext cx="2347999" cy="515491"/>
          </a:xfrm>
          <a:prstGeom prst="rect">
            <a:avLst/>
          </a:prstGeom>
        </p:spPr>
      </p:pic>
      <p:sp>
        <p:nvSpPr>
          <p:cNvPr id="22" name="文字方塊 21"/>
          <p:cNvSpPr txBox="1">
            <a:spLocks noChangeArrowheads="1"/>
          </p:cNvSpPr>
          <p:nvPr/>
        </p:nvSpPr>
        <p:spPr bwMode="auto">
          <a:xfrm>
            <a:off x="6421245" y="5850081"/>
            <a:ext cx="1482665" cy="36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39" tIns="45669" rIns="91339" bIns="45669">
            <a:spAutoFit/>
          </a:bodyPr>
          <a:lstStyle>
            <a:defPPr>
              <a:defRPr lang="zh-TW"/>
            </a:defPPr>
            <a:lvl1pPr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1pPr>
            <a:lvl2pPr marL="456383"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2pPr>
            <a:lvl3pPr marL="912768"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3pPr>
            <a:lvl4pPr marL="136914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4pPr>
            <a:lvl5pPr marL="1825525"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5pPr>
            <a:lvl6pPr marL="2281910" algn="l" defTabSz="912768" rtl="0" eaLnBrk="1" latinLnBrk="0" hangingPunct="1">
              <a:defRPr kumimoji="1" sz="2600" kern="1200">
                <a:solidFill>
                  <a:schemeClr val="tx1"/>
                </a:solidFill>
                <a:latin typeface="Times New Roman" pitchFamily="18" charset="0"/>
                <a:ea typeface="標楷體" pitchFamily="65" charset="-120"/>
                <a:cs typeface="+mn-cs"/>
              </a:defRPr>
            </a:lvl6pPr>
            <a:lvl7pPr marL="2738289" algn="l" defTabSz="912768" rtl="0" eaLnBrk="1" latinLnBrk="0" hangingPunct="1">
              <a:defRPr kumimoji="1" sz="2600" kern="1200">
                <a:solidFill>
                  <a:schemeClr val="tx1"/>
                </a:solidFill>
                <a:latin typeface="Times New Roman" pitchFamily="18" charset="0"/>
                <a:ea typeface="標楷體" pitchFamily="65" charset="-120"/>
                <a:cs typeface="+mn-cs"/>
              </a:defRPr>
            </a:lvl7pPr>
            <a:lvl8pPr marL="3194675" algn="l" defTabSz="912768" rtl="0" eaLnBrk="1" latinLnBrk="0" hangingPunct="1">
              <a:defRPr kumimoji="1" sz="2600" kern="1200">
                <a:solidFill>
                  <a:schemeClr val="tx1"/>
                </a:solidFill>
                <a:latin typeface="Times New Roman" pitchFamily="18" charset="0"/>
                <a:ea typeface="標楷體" pitchFamily="65" charset="-120"/>
                <a:cs typeface="+mn-cs"/>
              </a:defRPr>
            </a:lvl8pPr>
            <a:lvl9pPr marL="3651051" algn="l" defTabSz="912768" rtl="0" eaLnBrk="1" latinLnBrk="0" hangingPunct="1">
              <a:defRPr kumimoji="1" sz="2600" kern="1200">
                <a:solidFill>
                  <a:schemeClr val="tx1"/>
                </a:solidFill>
                <a:latin typeface="Times New Roman" pitchFamily="18" charset="0"/>
                <a:ea typeface="標楷體" pitchFamily="65" charset="-120"/>
                <a:cs typeface="+mn-cs"/>
              </a:defRPr>
            </a:lvl9pPr>
          </a:lstStyle>
          <a:p>
            <a:pPr algn="ctr" eaLnBrk="0" fontAlgn="auto" hangingPunct="0">
              <a:spcBef>
                <a:spcPts val="0"/>
              </a:spcBef>
              <a:spcAft>
                <a:spcPts val="0"/>
              </a:spcAft>
            </a:pPr>
            <a:r>
              <a:rPr kumimoji="0" lang="en-US" altLang="zh-TW" sz="1800" dirty="0" smtClean="0">
                <a:solidFill>
                  <a:prstClr val="black"/>
                </a:solidFill>
                <a:latin typeface="+mn-lt"/>
                <a:ea typeface="微軟正黑體" panose="020B0604030504040204" pitchFamily="34" charset="-120"/>
                <a:cs typeface="Arial" panose="020B0604020202020204" pitchFamily="34" charset="0"/>
              </a:rPr>
              <a:t>5/26’2023</a:t>
            </a:r>
            <a:endParaRPr kumimoji="0" lang="zh-TW" altLang="en-US" sz="1800" dirty="0">
              <a:solidFill>
                <a:prstClr val="black"/>
              </a:solidFill>
              <a:latin typeface="+mn-lt"/>
              <a:ea typeface="微軟正黑體" panose="020B0604030504040204" pitchFamily="34" charset="-120"/>
              <a:cs typeface="Arial" panose="020B0604020202020204" pitchFamily="34" charset="0"/>
            </a:endParaRPr>
          </a:p>
        </p:txBody>
      </p:sp>
      <p:grpSp>
        <p:nvGrpSpPr>
          <p:cNvPr id="24" name="群組 23"/>
          <p:cNvGrpSpPr/>
          <p:nvPr/>
        </p:nvGrpSpPr>
        <p:grpSpPr>
          <a:xfrm>
            <a:off x="6337264" y="2317441"/>
            <a:ext cx="1465606" cy="461665"/>
            <a:chOff x="6585692" y="2303875"/>
            <a:chExt cx="1465606" cy="461665"/>
          </a:xfrm>
        </p:grpSpPr>
        <p:sp>
          <p:nvSpPr>
            <p:cNvPr id="25" name="Text Box 6"/>
            <p:cNvSpPr txBox="1">
              <a:spLocks noChangeArrowheads="1"/>
            </p:cNvSpPr>
            <p:nvPr/>
          </p:nvSpPr>
          <p:spPr bwMode="auto">
            <a:xfrm>
              <a:off x="6649343" y="2303875"/>
              <a:ext cx="1302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zh-TW"/>
              </a:defPPr>
              <a:lvl1pPr algn="ctr" fontAlgn="auto">
                <a:spcBef>
                  <a:spcPts val="0"/>
                </a:spcBef>
                <a:spcAft>
                  <a:spcPts val="0"/>
                </a:spcAft>
                <a:defRPr kumimoji="0" sz="3200">
                  <a:solidFill>
                    <a:prstClr val="black"/>
                  </a:solidFill>
                  <a:latin typeface="微軟正黑體" panose="020B0604030504040204" pitchFamily="34" charset="-120"/>
                  <a:ea typeface="微軟正黑體" panose="020B0604030504040204" pitchFamily="34" charset="-120"/>
                  <a:cs typeface="Arial" panose="020B0604020202020204" pitchFamily="34" charset="0"/>
                </a:defRPr>
              </a:lvl1pPr>
              <a:lvl2pPr marL="742950" indent="-285750">
                <a:defRPr>
                  <a:latin typeface="Calibri" pitchFamily="34" charset="0"/>
                  <a:ea typeface="新細明體" pitchFamily="18" charset="-120"/>
                </a:defRPr>
              </a:lvl2pPr>
              <a:lvl3pPr marL="1143000" indent="-228600">
                <a:defRPr>
                  <a:latin typeface="Calibri" pitchFamily="34" charset="0"/>
                  <a:ea typeface="新細明體" pitchFamily="18" charset="-120"/>
                </a:defRPr>
              </a:lvl3pPr>
              <a:lvl4pPr marL="1600200" indent="-228600">
                <a:defRPr>
                  <a:latin typeface="Calibri" pitchFamily="34" charset="0"/>
                  <a:ea typeface="新細明體" pitchFamily="18" charset="-120"/>
                </a:defRPr>
              </a:lvl4pPr>
              <a:lvl5pPr marL="2057400" indent="-228600">
                <a:defRPr>
                  <a:latin typeface="Calibri" pitchFamily="34" charset="0"/>
                  <a:ea typeface="新細明體" pitchFamily="18" charset="-120"/>
                </a:defRPr>
              </a:lvl5pPr>
              <a:lvl6pPr marL="2514600" indent="-228600" fontAlgn="base">
                <a:spcBef>
                  <a:spcPct val="0"/>
                </a:spcBef>
                <a:spcAft>
                  <a:spcPct val="0"/>
                </a:spcAft>
                <a:defRPr>
                  <a:latin typeface="Calibri" pitchFamily="34" charset="0"/>
                  <a:ea typeface="新細明體" pitchFamily="18" charset="-120"/>
                </a:defRPr>
              </a:lvl6pPr>
              <a:lvl7pPr marL="2971800" indent="-228600" fontAlgn="base">
                <a:spcBef>
                  <a:spcPct val="0"/>
                </a:spcBef>
                <a:spcAft>
                  <a:spcPct val="0"/>
                </a:spcAft>
                <a:defRPr>
                  <a:latin typeface="Calibri" pitchFamily="34" charset="0"/>
                  <a:ea typeface="新細明體" pitchFamily="18" charset="-120"/>
                </a:defRPr>
              </a:lvl7pPr>
              <a:lvl8pPr marL="3429000" indent="-228600" fontAlgn="base">
                <a:spcBef>
                  <a:spcPct val="0"/>
                </a:spcBef>
                <a:spcAft>
                  <a:spcPct val="0"/>
                </a:spcAft>
                <a:defRPr>
                  <a:latin typeface="Calibri" pitchFamily="34" charset="0"/>
                  <a:ea typeface="新細明體" pitchFamily="18" charset="-120"/>
                </a:defRPr>
              </a:lvl8pPr>
              <a:lvl9pPr marL="3886200" indent="-228600" fontAlgn="base">
                <a:spcBef>
                  <a:spcPct val="0"/>
                </a:spcBef>
                <a:spcAft>
                  <a:spcPct val="0"/>
                </a:spcAft>
                <a:defRPr>
                  <a:latin typeface="Calibri" pitchFamily="34" charset="0"/>
                  <a:ea typeface="新細明體" pitchFamily="18" charset="-120"/>
                </a:defRPr>
              </a:lvl9pPr>
            </a:lstStyle>
            <a:p>
              <a:r>
                <a:rPr lang="en-US" altLang="zh-TW" sz="2400" dirty="0" smtClean="0">
                  <a:solidFill>
                    <a:schemeClr val="tx1"/>
                  </a:solidFill>
                  <a:latin typeface="+mn-lt"/>
                </a:rPr>
                <a:t>1Q’2023</a:t>
              </a:r>
              <a:endParaRPr lang="en-US" altLang="zh-CN" sz="2400" dirty="0">
                <a:solidFill>
                  <a:schemeClr val="tx1"/>
                </a:solidFill>
                <a:latin typeface="+mn-lt"/>
              </a:endParaRPr>
            </a:p>
          </p:txBody>
        </p:sp>
        <p:sp>
          <p:nvSpPr>
            <p:cNvPr id="26" name="矩形 25"/>
            <p:cNvSpPr/>
            <p:nvPr/>
          </p:nvSpPr>
          <p:spPr>
            <a:xfrm rot="5400000">
              <a:off x="6488639" y="2499671"/>
              <a:ext cx="266105"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rot="5400000">
              <a:off x="7882245" y="2499671"/>
              <a:ext cx="266105" cy="7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 name="群組 9"/>
          <p:cNvGrpSpPr>
            <a:grpSpLocks noChangeAspect="1"/>
          </p:cNvGrpSpPr>
          <p:nvPr/>
        </p:nvGrpSpPr>
        <p:grpSpPr>
          <a:xfrm>
            <a:off x="-18509" y="-344135"/>
            <a:ext cx="5126094" cy="7238520"/>
            <a:chOff x="-24641" y="-981490"/>
            <a:chExt cx="5551682" cy="7839490"/>
          </a:xfrm>
        </p:grpSpPr>
        <p:sp>
          <p:nvSpPr>
            <p:cNvPr id="17" name="矩形 16"/>
            <p:cNvSpPr/>
            <p:nvPr/>
          </p:nvSpPr>
          <p:spPr>
            <a:xfrm>
              <a:off x="206515" y="4638805"/>
              <a:ext cx="2655296" cy="1625510"/>
            </a:xfrm>
            <a:prstGeom prst="rect">
              <a:avLst/>
            </a:prstGeom>
            <a:solidFill>
              <a:srgbClr val="23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41" y="-981490"/>
              <a:ext cx="5551682" cy="7839490"/>
            </a:xfrm>
            <a:prstGeom prst="rect">
              <a:avLst/>
            </a:prstGeom>
          </p:spPr>
        </p:pic>
        <p:sp>
          <p:nvSpPr>
            <p:cNvPr id="6" name="矩形 5"/>
            <p:cNvSpPr/>
            <p:nvPr/>
          </p:nvSpPr>
          <p:spPr>
            <a:xfrm>
              <a:off x="206515" y="-756465"/>
              <a:ext cx="3240360" cy="990110"/>
            </a:xfrm>
            <a:prstGeom prst="rect">
              <a:avLst/>
            </a:prstGeom>
            <a:solidFill>
              <a:srgbClr val="23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476544" y="5669678"/>
              <a:ext cx="1350151" cy="594637"/>
            </a:xfrm>
            <a:prstGeom prst="rect">
              <a:avLst/>
            </a:prstGeom>
            <a:solidFill>
              <a:srgbClr val="24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1523018" y="5989144"/>
              <a:ext cx="2039822" cy="223165"/>
            </a:xfrm>
            <a:prstGeom prst="rect">
              <a:avLst/>
            </a:prstGeom>
            <a:solidFill>
              <a:srgbClr val="242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矩形 1"/>
          <p:cNvSpPr/>
          <p:nvPr/>
        </p:nvSpPr>
        <p:spPr>
          <a:xfrm>
            <a:off x="-82565" y="-419320"/>
            <a:ext cx="5247075" cy="395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6043185" y="1555698"/>
            <a:ext cx="2017762" cy="502702"/>
          </a:xfrm>
          <a:prstGeom prst="rect">
            <a:avLst/>
          </a:prstGeom>
        </p:spPr>
        <p:txBody>
          <a:bodyPr wrap="square">
            <a:spAutoFit/>
          </a:bodyPr>
          <a:lstStyle/>
          <a:p>
            <a:pPr algn="ctr">
              <a:lnSpc>
                <a:spcPts val="3200"/>
              </a:lnSpc>
              <a:spcBef>
                <a:spcPts val="0"/>
              </a:spcBef>
              <a:spcAft>
                <a:spcPts val="0"/>
              </a:spcAft>
            </a:pPr>
            <a:r>
              <a:rPr lang="zh-TW" altLang="en-US" sz="2800" dirty="0">
                <a:latin typeface="微軟正黑體" panose="020B0604030504040204" pitchFamily="34" charset="-120"/>
                <a:ea typeface="微軟正黑體" panose="020B0604030504040204" pitchFamily="34" charset="-120"/>
              </a:rPr>
              <a:t>法人說明會 </a:t>
            </a:r>
          </a:p>
        </p:txBody>
      </p:sp>
    </p:spTree>
    <p:extLst>
      <p:ext uri="{BB962C8B-B14F-4D97-AF65-F5344CB8AC3E}">
        <p14:creationId xmlns:p14="http://schemas.microsoft.com/office/powerpoint/2010/main" val="1384456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群組 35"/>
          <p:cNvGrpSpPr/>
          <p:nvPr/>
        </p:nvGrpSpPr>
        <p:grpSpPr>
          <a:xfrm>
            <a:off x="8285595" y="2511271"/>
            <a:ext cx="900100" cy="338554"/>
            <a:chOff x="3803738" y="2332310"/>
            <a:chExt cx="768717" cy="408775"/>
          </a:xfrm>
        </p:grpSpPr>
        <p:sp>
          <p:nvSpPr>
            <p:cNvPr id="47" name="文字方塊 46"/>
            <p:cNvSpPr txBox="1"/>
            <p:nvPr/>
          </p:nvSpPr>
          <p:spPr>
            <a:xfrm>
              <a:off x="3875651" y="2381375"/>
              <a:ext cx="612000" cy="324000"/>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48" name="矩形 47"/>
            <p:cNvSpPr/>
            <p:nvPr/>
          </p:nvSpPr>
          <p:spPr>
            <a:xfrm>
              <a:off x="3803738" y="2332310"/>
              <a:ext cx="768717" cy="408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-4.0</a:t>
              </a:r>
              <a:r>
                <a:rPr kumimoji="1" lang="en-US" altLang="zh-TW" sz="1400" b="1" i="0" u="none" strike="noStrike" kern="1200" cap="none" spc="0" normalizeH="0" baseline="0" noProof="0" dirty="0" smtClean="0">
                  <a:ln>
                    <a:noFill/>
                  </a:ln>
                  <a:solidFill>
                    <a:prstClr val="white"/>
                  </a:solidFill>
                  <a:effectLst/>
                  <a:uLnTx/>
                  <a:uFillTx/>
                  <a:latin typeface="Calibri"/>
                  <a:ea typeface="標楷體" pitchFamily="65" charset="-120"/>
                  <a:cs typeface="+mn-cs"/>
                </a:rPr>
                <a:t>%</a:t>
              </a:r>
              <a:endParaRPr kumimoji="1" lang="zh-TW" altLang="en-US" sz="14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sp>
        <p:nvSpPr>
          <p:cNvPr id="49" name="文字方塊 48"/>
          <p:cNvSpPr txBox="1"/>
          <p:nvPr/>
        </p:nvSpPr>
        <p:spPr>
          <a:xfrm>
            <a:off x="8440994" y="2234984"/>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smtClean="0">
                <a:ln>
                  <a:noFill/>
                </a:ln>
                <a:solidFill>
                  <a:prstClr val="black"/>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51" name="文字方塊 50"/>
          <p:cNvSpPr txBox="1"/>
          <p:nvPr/>
        </p:nvSpPr>
        <p:spPr>
          <a:xfrm>
            <a:off x="8403092" y="4796757"/>
            <a:ext cx="740908" cy="307777"/>
          </a:xfrm>
          <a:prstGeom prst="rect">
            <a:avLst/>
          </a:prstGeom>
          <a:noFill/>
        </p:spPr>
        <p:txBody>
          <a:bodyPr wrap="none" rtlCol="0">
            <a:spAutoFit/>
          </a:bodyPr>
          <a:lstStyle/>
          <a:p>
            <a:r>
              <a:rPr lang="en-US" altLang="zh-TW" sz="1400" dirty="0" smtClean="0">
                <a:solidFill>
                  <a:srgbClr val="A50021"/>
                </a:solidFill>
                <a:latin typeface="+mn-lt"/>
              </a:rPr>
              <a:t>(11.3%)</a:t>
            </a:r>
            <a:endParaRPr lang="zh-TW" altLang="en-US" sz="1400" dirty="0">
              <a:solidFill>
                <a:srgbClr val="A50021"/>
              </a:solidFill>
              <a:latin typeface="+mn-lt"/>
            </a:endParaRPr>
          </a:p>
        </p:txBody>
      </p:sp>
      <p:cxnSp>
        <p:nvCxnSpPr>
          <p:cNvPr id="53" name="直線接點 52"/>
          <p:cNvCxnSpPr/>
          <p:nvPr/>
        </p:nvCxnSpPr>
        <p:spPr>
          <a:xfrm>
            <a:off x="4749768" y="1015806"/>
            <a:ext cx="0" cy="527360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文字方塊 55"/>
          <p:cNvSpPr txBox="1"/>
          <p:nvPr/>
        </p:nvSpPr>
        <p:spPr>
          <a:xfrm>
            <a:off x="5158443" y="2839067"/>
            <a:ext cx="412292"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1400" dirty="0" smtClean="0">
                <a:solidFill>
                  <a:prstClr val="black"/>
                </a:solidFill>
                <a:latin typeface="Calibri"/>
              </a:rPr>
              <a:t>3.2</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59" name="文字方塊 58"/>
          <p:cNvSpPr txBox="1"/>
          <p:nvPr/>
        </p:nvSpPr>
        <p:spPr>
          <a:xfrm>
            <a:off x="6102170" y="3348752"/>
            <a:ext cx="412292"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smtClean="0">
                <a:ln>
                  <a:noFill/>
                </a:ln>
                <a:solidFill>
                  <a:prstClr val="black"/>
                </a:solidFill>
                <a:effectLst/>
                <a:uLnTx/>
                <a:uFillTx/>
                <a:latin typeface="Calibri"/>
                <a:ea typeface="標楷體" pitchFamily="65" charset="-120"/>
                <a:cs typeface="+mn-cs"/>
              </a:rPr>
              <a:t>2.5</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grpSp>
        <p:nvGrpSpPr>
          <p:cNvPr id="60" name="群組 59"/>
          <p:cNvGrpSpPr/>
          <p:nvPr/>
        </p:nvGrpSpPr>
        <p:grpSpPr>
          <a:xfrm>
            <a:off x="5865779" y="2281089"/>
            <a:ext cx="900100" cy="338554"/>
            <a:chOff x="3803738" y="2332310"/>
            <a:chExt cx="768717" cy="408775"/>
          </a:xfrm>
        </p:grpSpPr>
        <p:sp>
          <p:nvSpPr>
            <p:cNvPr id="61" name="文字方塊 60"/>
            <p:cNvSpPr txBox="1"/>
            <p:nvPr/>
          </p:nvSpPr>
          <p:spPr>
            <a:xfrm>
              <a:off x="3875651" y="2381375"/>
              <a:ext cx="612000" cy="324000"/>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62" name="矩形 61"/>
            <p:cNvSpPr/>
            <p:nvPr/>
          </p:nvSpPr>
          <p:spPr>
            <a:xfrm>
              <a:off x="3803738" y="2332310"/>
              <a:ext cx="768717" cy="408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-20.1%</a:t>
              </a:r>
              <a:endParaRPr kumimoji="1" lang="zh-TW" altLang="en-US" sz="14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sp>
        <p:nvSpPr>
          <p:cNvPr id="63" name="文字方塊 62"/>
          <p:cNvSpPr txBox="1"/>
          <p:nvPr/>
        </p:nvSpPr>
        <p:spPr>
          <a:xfrm>
            <a:off x="6021178" y="1981356"/>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smtClean="0">
                <a:ln>
                  <a:noFill/>
                </a:ln>
                <a:solidFill>
                  <a:prstClr val="black"/>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graphicFrame>
        <p:nvGraphicFramePr>
          <p:cNvPr id="40" name="圖表 39">
            <a:extLst>
              <a:ext uri="{FF2B5EF4-FFF2-40B4-BE49-F238E27FC236}">
                <a16:creationId xmlns:a16="http://schemas.microsoft.com/office/drawing/2014/main" id="{00000000-0008-0000-1000-000002000000}"/>
              </a:ext>
            </a:extLst>
          </p:cNvPr>
          <p:cNvGraphicFramePr>
            <a:graphicFrameLocks/>
          </p:cNvGraphicFramePr>
          <p:nvPr>
            <p:extLst/>
          </p:nvPr>
        </p:nvGraphicFramePr>
        <p:xfrm>
          <a:off x="4677441" y="2996302"/>
          <a:ext cx="2549332" cy="31712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圖表 45">
            <a:extLst>
              <a:ext uri="{FF2B5EF4-FFF2-40B4-BE49-F238E27FC236}">
                <a16:creationId xmlns:a16="http://schemas.microsoft.com/office/drawing/2014/main" id="{00000000-0008-0000-1000-000002000000}"/>
              </a:ext>
            </a:extLst>
          </p:cNvPr>
          <p:cNvGraphicFramePr>
            <a:graphicFrameLocks/>
          </p:cNvGraphicFramePr>
          <p:nvPr>
            <p:extLst/>
          </p:nvPr>
        </p:nvGraphicFramePr>
        <p:xfrm>
          <a:off x="6549770" y="3609336"/>
          <a:ext cx="2275823" cy="2435196"/>
        </p:xfrm>
        <a:graphic>
          <a:graphicData uri="http://schemas.openxmlformats.org/drawingml/2006/chart">
            <c:chart xmlns:c="http://schemas.openxmlformats.org/drawingml/2006/chart" xmlns:r="http://schemas.openxmlformats.org/officeDocument/2006/relationships" r:id="rId4"/>
          </a:graphicData>
        </a:graphic>
      </p:graphicFrame>
      <p:sp>
        <p:nvSpPr>
          <p:cNvPr id="54" name="文字方塊 53"/>
          <p:cNvSpPr txBox="1"/>
          <p:nvPr/>
        </p:nvSpPr>
        <p:spPr>
          <a:xfrm>
            <a:off x="6973685" y="3602572"/>
            <a:ext cx="412292"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smtClean="0">
                <a:ln>
                  <a:noFill/>
                </a:ln>
                <a:solidFill>
                  <a:prstClr val="black"/>
                </a:solidFill>
                <a:effectLst/>
                <a:uLnTx/>
                <a:uFillTx/>
                <a:latin typeface="Calibri"/>
                <a:ea typeface="標楷體" pitchFamily="65" charset="-120"/>
                <a:cs typeface="+mn-cs"/>
              </a:rPr>
              <a:t>0.7</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58" name="文字方塊 57"/>
          <p:cNvSpPr txBox="1"/>
          <p:nvPr/>
        </p:nvSpPr>
        <p:spPr>
          <a:xfrm>
            <a:off x="7906751" y="3686716"/>
            <a:ext cx="482559" cy="3111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smtClean="0">
                <a:ln>
                  <a:noFill/>
                </a:ln>
                <a:solidFill>
                  <a:prstClr val="black"/>
                </a:solidFill>
                <a:effectLst/>
                <a:uLnTx/>
                <a:uFillTx/>
                <a:latin typeface="Calibri"/>
                <a:ea typeface="標楷體" pitchFamily="65" charset="-120"/>
                <a:cs typeface="+mn-cs"/>
              </a:rPr>
              <a:t>0.6</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64" name="文字方塊 63"/>
          <p:cNvSpPr txBox="1"/>
          <p:nvPr/>
        </p:nvSpPr>
        <p:spPr>
          <a:xfrm>
            <a:off x="8403092" y="4049158"/>
            <a:ext cx="721672" cy="307777"/>
          </a:xfrm>
          <a:prstGeom prst="rect">
            <a:avLst/>
          </a:prstGeom>
          <a:noFill/>
        </p:spPr>
        <p:txBody>
          <a:bodyPr wrap="none" rtlCol="0">
            <a:spAutoFit/>
          </a:bodyPr>
          <a:lstStyle/>
          <a:p>
            <a:r>
              <a:rPr lang="en-US" altLang="zh-TW" sz="1400" dirty="0" smtClean="0">
                <a:solidFill>
                  <a:srgbClr val="0070C0"/>
                </a:solidFill>
                <a:latin typeface="+mn-lt"/>
              </a:rPr>
              <a:t>+36.0%</a:t>
            </a:r>
            <a:endParaRPr lang="zh-TW" altLang="en-US" sz="1400" dirty="0">
              <a:solidFill>
                <a:srgbClr val="0070C0"/>
              </a:solidFill>
              <a:latin typeface="+mn-lt"/>
            </a:endParaRPr>
          </a:p>
        </p:txBody>
      </p:sp>
      <p:grpSp>
        <p:nvGrpSpPr>
          <p:cNvPr id="41" name="群組 40"/>
          <p:cNvGrpSpPr/>
          <p:nvPr/>
        </p:nvGrpSpPr>
        <p:grpSpPr>
          <a:xfrm>
            <a:off x="928439" y="6012415"/>
            <a:ext cx="2687494" cy="307777"/>
            <a:chOff x="5083726" y="6123948"/>
            <a:chExt cx="2687494" cy="307777"/>
          </a:xfrm>
        </p:grpSpPr>
        <p:sp>
          <p:nvSpPr>
            <p:cNvPr id="42" name="文字方塊 41"/>
            <p:cNvSpPr txBox="1"/>
            <p:nvPr/>
          </p:nvSpPr>
          <p:spPr>
            <a:xfrm>
              <a:off x="6109385" y="6123948"/>
              <a:ext cx="859531" cy="307777"/>
            </a:xfrm>
            <a:prstGeom prst="rect">
              <a:avLst/>
            </a:prstGeom>
            <a:noFill/>
          </p:spPr>
          <p:txBody>
            <a:bodyPr wrap="none" rtlCol="0">
              <a:spAutoFit/>
            </a:bodyPr>
            <a:lstStyle/>
            <a:p>
              <a:pPr marL="273050" marR="0" lvl="0" indent="-273050" algn="l" defTabSz="914400" rtl="0" eaLnBrk="1" fontAlgn="base" latinLnBrk="0" hangingPunct="1">
                <a:lnSpc>
                  <a:spcPct val="100000"/>
                </a:lnSpc>
                <a:spcBef>
                  <a:spcPct val="0"/>
                </a:spcBef>
                <a:spcAft>
                  <a:spcPct val="0"/>
                </a:spcAft>
                <a:buClr>
                  <a:prstClr val="white">
                    <a:lumMod val="50000"/>
                  </a:prstClr>
                </a:buClr>
                <a:buSzTx/>
                <a:buFont typeface="Wingdings" panose="05000000000000000000" pitchFamily="2" charset="2"/>
                <a:buChar char="n"/>
                <a:tabLst/>
                <a:defRPr/>
              </a:pPr>
              <a:r>
                <a:rPr kumimoji="1" lang="en-US" altLang="zh-TW" sz="1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 </a:t>
              </a:r>
              <a:r>
                <a:rPr kumimoji="1" lang="zh-TW" altLang="en-US" sz="1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台幣</a:t>
              </a:r>
              <a:endParaRPr kumimoji="1" lang="zh-TW" altLang="en-US" sz="1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43" name="文字方塊 42"/>
            <p:cNvSpPr txBox="1"/>
            <p:nvPr/>
          </p:nvSpPr>
          <p:spPr>
            <a:xfrm>
              <a:off x="5083726" y="6123948"/>
              <a:ext cx="1039067" cy="307777"/>
            </a:xfrm>
            <a:prstGeom prst="rect">
              <a:avLst/>
            </a:prstGeom>
            <a:noFill/>
          </p:spPr>
          <p:txBody>
            <a:bodyPr wrap="none" rtlCol="0">
              <a:spAutoFit/>
            </a:bodyPr>
            <a:lstStyle/>
            <a:p>
              <a:pPr marL="273050" marR="0" lvl="0" indent="-273050" algn="l" defTabSz="914400" rtl="0" eaLnBrk="1" fontAlgn="base" latinLnBrk="0" hangingPunct="1">
                <a:lnSpc>
                  <a:spcPct val="100000"/>
                </a:lnSpc>
                <a:spcBef>
                  <a:spcPct val="0"/>
                </a:spcBef>
                <a:spcAft>
                  <a:spcPct val="0"/>
                </a:spcAft>
                <a:buClr>
                  <a:srgbClr val="A50021"/>
                </a:buClr>
                <a:buSzTx/>
                <a:buFont typeface="Wingdings" panose="05000000000000000000" pitchFamily="2" charset="2"/>
                <a:buChar char="n"/>
                <a:tabLst/>
                <a:defRPr/>
              </a:pPr>
              <a:r>
                <a:rPr kumimoji="1" lang="en-US" altLang="zh-TW" sz="1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 </a:t>
              </a:r>
              <a:r>
                <a:rPr kumimoji="1" lang="zh-TW" altLang="en-US" sz="1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台外幣</a:t>
              </a:r>
              <a:endParaRPr kumimoji="1" lang="zh-TW" altLang="en-US" sz="1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44" name="文字方塊 43"/>
            <p:cNvSpPr txBox="1"/>
            <p:nvPr/>
          </p:nvSpPr>
          <p:spPr>
            <a:xfrm>
              <a:off x="6951765" y="6123948"/>
              <a:ext cx="819455" cy="307777"/>
            </a:xfrm>
            <a:prstGeom prst="rect">
              <a:avLst/>
            </a:prstGeom>
            <a:noFill/>
          </p:spPr>
          <p:txBody>
            <a:bodyPr wrap="none" rtlCol="0">
              <a:spAutoFit/>
            </a:bodyPr>
            <a:lstStyle/>
            <a:p>
              <a:pPr marL="273050" marR="0" lvl="0" indent="-273050" algn="l" defTabSz="914400" rtl="0" eaLnBrk="1" fontAlgn="base" latinLnBrk="0" hangingPunct="1">
                <a:lnSpc>
                  <a:spcPct val="100000"/>
                </a:lnSpc>
                <a:spcBef>
                  <a:spcPct val="0"/>
                </a:spcBef>
                <a:spcAft>
                  <a:spcPct val="0"/>
                </a:spcAft>
                <a:buClr>
                  <a:srgbClr val="002060"/>
                </a:buClr>
                <a:buSzTx/>
                <a:buFont typeface="Wingdings" panose="05000000000000000000" pitchFamily="2" charset="2"/>
                <a:buChar char="n"/>
                <a:tabLst/>
                <a:defRPr/>
              </a:pPr>
              <a:r>
                <a:rPr kumimoji="1" lang="zh-TW" altLang="en-US" sz="14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外幣</a:t>
              </a:r>
              <a:endParaRPr kumimoji="1" lang="zh-TW" altLang="en-US" sz="1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grpSp>
      <p:graphicFrame>
        <p:nvGraphicFramePr>
          <p:cNvPr id="45" name="圖表 44">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243100973"/>
              </p:ext>
            </p:extLst>
          </p:nvPr>
        </p:nvGraphicFramePr>
        <p:xfrm>
          <a:off x="161092" y="1645134"/>
          <a:ext cx="4438650" cy="4394361"/>
        </p:xfrm>
        <a:graphic>
          <a:graphicData uri="http://schemas.openxmlformats.org/drawingml/2006/chart">
            <c:chart xmlns:c="http://schemas.openxmlformats.org/drawingml/2006/chart" xmlns:r="http://schemas.openxmlformats.org/officeDocument/2006/relationships" r:id="rId5"/>
          </a:graphicData>
        </a:graphic>
      </p:graphicFrame>
      <p:sp>
        <p:nvSpPr>
          <p:cNvPr id="35" name="文字方塊 34"/>
          <p:cNvSpPr txBox="1"/>
          <p:nvPr/>
        </p:nvSpPr>
        <p:spPr>
          <a:xfrm>
            <a:off x="6733466" y="5702117"/>
            <a:ext cx="1008546" cy="307777"/>
          </a:xfrm>
          <a:prstGeom prst="rect">
            <a:avLst/>
          </a:prstGeom>
          <a:solidFill>
            <a:schemeClr val="bg1"/>
          </a:solidFill>
        </p:spPr>
        <p:txBody>
          <a:bodyPr wrap="none" rtlCol="0">
            <a:spAutoFit/>
          </a:bodyPr>
          <a:lstStyle/>
          <a:p>
            <a:r>
              <a:rPr lang="en-US" altLang="zh-TW" sz="1400" dirty="0" smtClean="0">
                <a:latin typeface="+mj-lt"/>
              </a:rPr>
              <a:t>Y-T-Mar’22</a:t>
            </a:r>
            <a:endParaRPr lang="zh-TW" altLang="en-US" sz="1400" dirty="0">
              <a:latin typeface="+mj-lt"/>
            </a:endParaRPr>
          </a:p>
        </p:txBody>
      </p:sp>
      <p:sp>
        <p:nvSpPr>
          <p:cNvPr id="37" name="文字方塊 36"/>
          <p:cNvSpPr txBox="1"/>
          <p:nvPr/>
        </p:nvSpPr>
        <p:spPr>
          <a:xfrm>
            <a:off x="7678293" y="5708881"/>
            <a:ext cx="1008546" cy="307777"/>
          </a:xfrm>
          <a:prstGeom prst="rect">
            <a:avLst/>
          </a:prstGeom>
          <a:solidFill>
            <a:schemeClr val="bg1"/>
          </a:solidFill>
        </p:spPr>
        <p:txBody>
          <a:bodyPr wrap="none" rtlCol="0">
            <a:spAutoFit/>
          </a:bodyPr>
          <a:lstStyle/>
          <a:p>
            <a:r>
              <a:rPr lang="en-US" altLang="zh-TW" sz="1400" dirty="0" smtClean="0">
                <a:latin typeface="+mj-lt"/>
              </a:rPr>
              <a:t>Y-T-Mar’23</a:t>
            </a:r>
            <a:endParaRPr lang="zh-TW" altLang="en-US" sz="1400" dirty="0">
              <a:latin typeface="+mj-lt"/>
            </a:endParaRPr>
          </a:p>
        </p:txBody>
      </p:sp>
      <p:sp>
        <p:nvSpPr>
          <p:cNvPr id="38" name="文字方塊 37"/>
          <p:cNvSpPr txBox="1"/>
          <p:nvPr/>
        </p:nvSpPr>
        <p:spPr>
          <a:xfrm>
            <a:off x="3593860" y="5394340"/>
            <a:ext cx="755335" cy="307777"/>
          </a:xfrm>
          <a:prstGeom prst="rect">
            <a:avLst/>
          </a:prstGeom>
          <a:solidFill>
            <a:schemeClr val="bg1"/>
          </a:solidFill>
        </p:spPr>
        <p:txBody>
          <a:bodyPr wrap="none" rtlCol="0">
            <a:spAutoFit/>
          </a:bodyPr>
          <a:lstStyle/>
          <a:p>
            <a:r>
              <a:rPr lang="en-US" altLang="zh-TW" sz="1400" dirty="0" smtClean="0">
                <a:latin typeface="+mj-lt"/>
              </a:rPr>
              <a:t>3/31’23</a:t>
            </a:r>
            <a:endParaRPr lang="zh-TW" altLang="en-US" sz="1400" dirty="0">
              <a:latin typeface="+mj-lt"/>
            </a:endParaRPr>
          </a:p>
        </p:txBody>
      </p:sp>
      <p:sp>
        <p:nvSpPr>
          <p:cNvPr id="39" name="文字方塊 38"/>
          <p:cNvSpPr txBox="1"/>
          <p:nvPr/>
        </p:nvSpPr>
        <p:spPr>
          <a:xfrm>
            <a:off x="1478190" y="5389745"/>
            <a:ext cx="755335" cy="307777"/>
          </a:xfrm>
          <a:prstGeom prst="rect">
            <a:avLst/>
          </a:prstGeom>
          <a:solidFill>
            <a:schemeClr val="bg1"/>
          </a:solidFill>
        </p:spPr>
        <p:txBody>
          <a:bodyPr wrap="none" rtlCol="0">
            <a:spAutoFit/>
          </a:bodyPr>
          <a:lstStyle/>
          <a:p>
            <a:r>
              <a:rPr lang="en-US" altLang="zh-TW" sz="1400" dirty="0" smtClean="0">
                <a:latin typeface="+mj-lt"/>
              </a:rPr>
              <a:t>3/31’22</a:t>
            </a:r>
            <a:endParaRPr lang="zh-TW" altLang="en-US" sz="1400" dirty="0">
              <a:latin typeface="+mj-lt"/>
            </a:endParaRPr>
          </a:p>
        </p:txBody>
      </p:sp>
      <p:sp>
        <p:nvSpPr>
          <p:cNvPr id="50" name="矩形 68">
            <a:extLst>
              <a:ext uri="{FF2B5EF4-FFF2-40B4-BE49-F238E27FC236}">
                <a16:creationId xmlns:a16="http://schemas.microsoft.com/office/drawing/2014/main" id="{F63A1A2C-40DE-45C8-A503-045308834745}"/>
              </a:ext>
            </a:extLst>
          </p:cNvPr>
          <p:cNvSpPr/>
          <p:nvPr/>
        </p:nvSpPr>
        <p:spPr>
          <a:xfrm>
            <a:off x="313942" y="1055609"/>
            <a:ext cx="1800000" cy="432000"/>
          </a:xfrm>
          <a:prstGeom prst="rect">
            <a:avLst/>
          </a:prstGeom>
          <a:noFill/>
          <a:ln w="25400" cap="flat" cmpd="sng" algn="ctr">
            <a:noFill/>
            <a:prstDash val="solid"/>
          </a:ln>
          <a:effectLst/>
        </p:spPr>
        <p:txBody>
          <a:bodyPr rtlCol="0" anchor="ctr"/>
          <a:lstStyle/>
          <a:p>
            <a:pPr marL="285750" marR="0" lvl="0" indent="-285750" algn="l" defTabSz="914400" rtl="0" eaLnBrk="1" fontAlgn="base" latinLnBrk="0" hangingPunct="1">
              <a:lnSpc>
                <a:spcPct val="100000"/>
              </a:lnSpc>
              <a:spcBef>
                <a:spcPts val="300"/>
              </a:spcBef>
              <a:spcAft>
                <a:spcPts val="200"/>
              </a:spcAft>
              <a:buClr>
                <a:srgbClr val="A50021"/>
              </a:buClr>
              <a:buSzPct val="80000"/>
              <a:buFont typeface="Wingdings" panose="05000000000000000000" pitchFamily="2" charset="2"/>
              <a:buChar char="n"/>
              <a:tabLst/>
              <a:defRPr/>
            </a:pPr>
            <a:r>
              <a:rPr kumimoji="1" lang="zh-TW" altLang="en-US" sz="1800" b="1"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mn-cs"/>
              </a:rPr>
              <a:t>存放利差</a:t>
            </a:r>
            <a:endParaRPr kumimoji="1" lang="zh-CN" altLang="en-US"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p:txBody>
      </p:sp>
      <p:grpSp>
        <p:nvGrpSpPr>
          <p:cNvPr id="52" name="群組 51"/>
          <p:cNvGrpSpPr/>
          <p:nvPr/>
        </p:nvGrpSpPr>
        <p:grpSpPr>
          <a:xfrm>
            <a:off x="5308728" y="6012415"/>
            <a:ext cx="2672925" cy="276999"/>
            <a:chOff x="83189" y="5720108"/>
            <a:chExt cx="2982915" cy="289020"/>
          </a:xfrm>
          <a:noFill/>
        </p:grpSpPr>
        <p:sp>
          <p:nvSpPr>
            <p:cNvPr id="55" name="文字方塊 54"/>
            <p:cNvSpPr txBox="1"/>
            <p:nvPr/>
          </p:nvSpPr>
          <p:spPr>
            <a:xfrm>
              <a:off x="83189" y="5720108"/>
              <a:ext cx="1551458" cy="289019"/>
            </a:xfrm>
            <a:prstGeom prst="rect">
              <a:avLst/>
            </a:prstGeom>
            <a:grp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
                  <a:srgbClr val="A50021"/>
                </a:buClr>
                <a:buSzTx/>
                <a:buFont typeface="Wingdings" panose="05000000000000000000" pitchFamily="2" charset="2"/>
                <a:buChar char="n"/>
                <a:tabLst/>
                <a:defRPr/>
              </a:pPr>
              <a:r>
                <a:rPr kumimoji="1"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個人金融</a:t>
              </a:r>
              <a:endPar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sp>
          <p:nvSpPr>
            <p:cNvPr id="65" name="文字方塊 64"/>
            <p:cNvSpPr txBox="1"/>
            <p:nvPr/>
          </p:nvSpPr>
          <p:spPr>
            <a:xfrm>
              <a:off x="1851076" y="5720108"/>
              <a:ext cx="1215028" cy="289020"/>
            </a:xfrm>
            <a:prstGeom prst="rect">
              <a:avLst/>
            </a:prstGeom>
            <a:grpFill/>
          </p:spPr>
          <p:txBody>
            <a:bodyPr wrap="none" rtlCol="0">
              <a:spAutoFit/>
            </a:bodyPr>
            <a:lstStyle/>
            <a:p>
              <a:pPr marL="285750" marR="0" lvl="0" indent="-285750" algn="l" defTabSz="914400" rtl="0" eaLnBrk="1" fontAlgn="base" latinLnBrk="0" hangingPunct="1">
                <a:lnSpc>
                  <a:spcPct val="100000"/>
                </a:lnSpc>
                <a:spcBef>
                  <a:spcPct val="0"/>
                </a:spcBef>
                <a:spcAft>
                  <a:spcPct val="0"/>
                </a:spcAft>
                <a:buClr>
                  <a:prstClr val="black">
                    <a:lumMod val="50000"/>
                    <a:lumOff val="50000"/>
                  </a:prstClr>
                </a:buClr>
                <a:buSzTx/>
                <a:buFont typeface="Wingdings" panose="05000000000000000000" pitchFamily="2" charset="2"/>
                <a:buChar char="n"/>
                <a:tabLst/>
                <a:defRPr/>
              </a:pPr>
              <a:r>
                <a:rPr kumimoji="1"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rPr>
                <a:t>企業金融</a:t>
              </a:r>
              <a:endPar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endParaRPr>
            </a:p>
          </p:txBody>
        </p:sp>
      </p:grpSp>
      <p:sp>
        <p:nvSpPr>
          <p:cNvPr id="66" name="矩形 65"/>
          <p:cNvSpPr/>
          <p:nvPr/>
        </p:nvSpPr>
        <p:spPr>
          <a:xfrm>
            <a:off x="4749770" y="996740"/>
            <a:ext cx="1800000" cy="432000"/>
          </a:xfrm>
          <a:prstGeom prst="rect">
            <a:avLst/>
          </a:prstGeom>
          <a:noFill/>
          <a:ln w="25400" cap="flat" cmpd="sng" algn="ctr">
            <a:noFill/>
            <a:prstDash val="solid"/>
          </a:ln>
          <a:effectLst/>
        </p:spPr>
        <p:txBody>
          <a:bodyPr rtlCol="0" anchor="ctr"/>
          <a:lstStyle/>
          <a:p>
            <a:pPr marL="285750" marR="0" lvl="0" indent="-285750" algn="l" defTabSz="914400" rtl="0" eaLnBrk="1" fontAlgn="base" latinLnBrk="0" hangingPunct="1">
              <a:lnSpc>
                <a:spcPct val="100000"/>
              </a:lnSpc>
              <a:spcBef>
                <a:spcPts val="300"/>
              </a:spcBef>
              <a:spcAft>
                <a:spcPts val="200"/>
              </a:spcAft>
              <a:buClr>
                <a:srgbClr val="A50021"/>
              </a:buClr>
              <a:buSzPct val="80000"/>
              <a:buFont typeface="Wingdings" panose="05000000000000000000" pitchFamily="2" charset="2"/>
              <a:buChar char="n"/>
              <a:tabLst/>
              <a:defRPr/>
            </a:pPr>
            <a:r>
              <a:rPr kumimoji="1" lang="zh-TW" altLang="en-US"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手續費收入</a:t>
            </a:r>
          </a:p>
        </p:txBody>
      </p:sp>
      <p:sp>
        <p:nvSpPr>
          <p:cNvPr id="68" name="矩形 61">
            <a:extLst>
              <a:ext uri="{FF2B5EF4-FFF2-40B4-BE49-F238E27FC236}">
                <a16:creationId xmlns:a16="http://schemas.microsoft.com/office/drawing/2014/main" id="{A806E05D-CDB3-486B-8487-F9A119B84659}"/>
              </a:ext>
            </a:extLst>
          </p:cNvPr>
          <p:cNvSpPr/>
          <p:nvPr/>
        </p:nvSpPr>
        <p:spPr>
          <a:xfrm>
            <a:off x="4807842" y="1322004"/>
            <a:ext cx="1031051"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
                <a:srgbClr val="A50021"/>
              </a:buClr>
              <a:buSzPct val="80000"/>
              <a:buFontTx/>
              <a:buNone/>
              <a:tabLst/>
              <a:defRPr/>
            </a:pPr>
            <a:r>
              <a:rPr kumimoji="1" lang="en-US" altLang="zh-CN"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新臺幣十億元</a:t>
            </a:r>
            <a:r>
              <a:rPr kumimoji="1" lang="en-US" altLang="zh-TW"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p:txBody>
      </p:sp>
      <p:sp>
        <p:nvSpPr>
          <p:cNvPr id="70" name="Text Box 6"/>
          <p:cNvSpPr txBox="1">
            <a:spLocks noChangeArrowheads="1"/>
          </p:cNvSpPr>
          <p:nvPr/>
        </p:nvSpPr>
        <p:spPr bwMode="auto">
          <a:xfrm>
            <a:off x="39747" y="128387"/>
            <a:ext cx="6242443" cy="6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6" rIns="91274" bIns="45636">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anose="020B0604020202020204" pitchFamily="34" charset="0"/>
              </a:rPr>
              <a:t>存放利差 </a:t>
            </a:r>
            <a:r>
              <a:rPr kumimoji="0" lang="en-US" altLang="zh-TW" sz="36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anose="020B0604020202020204" pitchFamily="34" charset="0"/>
              </a:rPr>
              <a:t>&amp; </a:t>
            </a:r>
            <a:r>
              <a:rPr kumimoji="0" lang="zh-TW" altLang="en-US" sz="36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anose="020B0604020202020204" pitchFamily="34" charset="0"/>
              </a:rPr>
              <a:t>手續費收入</a:t>
            </a:r>
            <a:endParaRPr kumimoji="0" lang="zh-TW" altLang="en-US" sz="3600" b="0" i="0" u="none" strike="noStrike" kern="1200" cap="none" spc="0" normalizeH="0" baseline="0" noProof="0" dirty="0">
              <a:ln>
                <a:noFill/>
              </a:ln>
              <a:solidFill>
                <a:prstClr val="black"/>
              </a:solidFill>
              <a:effectLst/>
              <a:uLnTx/>
              <a:uFillTx/>
              <a:latin typeface="Calibri"/>
              <a:ea typeface="標楷體" pitchFamily="65" charset="-120"/>
              <a:cs typeface="Arial" panose="020B0604020202020204" pitchFamily="34" charset="0"/>
            </a:endParaRPr>
          </a:p>
        </p:txBody>
      </p:sp>
      <p:sp>
        <p:nvSpPr>
          <p:cNvPr id="67" name="文字方塊 60">
            <a:extLst>
              <a:ext uri="{FF2B5EF4-FFF2-40B4-BE49-F238E27FC236}">
                <a16:creationId xmlns:a16="http://schemas.microsoft.com/office/drawing/2014/main" id="{C794679D-A50F-4507-8AF1-556740EF8BCE}"/>
              </a:ext>
            </a:extLst>
          </p:cNvPr>
          <p:cNvSpPr txBox="1"/>
          <p:nvPr/>
        </p:nvSpPr>
        <p:spPr>
          <a:xfrm>
            <a:off x="0" y="6606714"/>
            <a:ext cx="22767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資料來源：</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合併數字</a:t>
            </a:r>
            <a:endPar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963195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圖表 46">
            <a:extLst>
              <a:ext uri="{FF2B5EF4-FFF2-40B4-BE49-F238E27FC236}">
                <a16:creationId xmlns:a16="http://schemas.microsoft.com/office/drawing/2014/main" id="{00000000-0008-0000-0700-00000A000000}"/>
              </a:ext>
            </a:extLst>
          </p:cNvPr>
          <p:cNvGraphicFramePr>
            <a:graphicFrameLocks/>
          </p:cNvGraphicFramePr>
          <p:nvPr>
            <p:extLst/>
          </p:nvPr>
        </p:nvGraphicFramePr>
        <p:xfrm>
          <a:off x="2264993" y="3761981"/>
          <a:ext cx="2342596" cy="18853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圖表 44">
            <a:extLst>
              <a:ext uri="{FF2B5EF4-FFF2-40B4-BE49-F238E27FC236}">
                <a16:creationId xmlns:a16="http://schemas.microsoft.com/office/drawing/2014/main" id="{00000000-0008-0000-0700-00000A000000}"/>
              </a:ext>
            </a:extLst>
          </p:cNvPr>
          <p:cNvGraphicFramePr>
            <a:graphicFrameLocks/>
          </p:cNvGraphicFramePr>
          <p:nvPr>
            <p:extLst/>
          </p:nvPr>
        </p:nvGraphicFramePr>
        <p:xfrm>
          <a:off x="-101010" y="2889175"/>
          <a:ext cx="2585603"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1"/>
          <p:cNvSpPr>
            <a:spLocks/>
          </p:cNvSpPr>
          <p:nvPr/>
        </p:nvSpPr>
        <p:spPr bwMode="auto">
          <a:xfrm>
            <a:off x="116505" y="188640"/>
            <a:ext cx="7543648" cy="60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540000" bIns="0"/>
          <a:lstStyle>
            <a:lvl1pPr defTabSz="1008063" eaLnBrk="0" hangingPunct="0">
              <a:defRPr kumimoji="1">
                <a:solidFill>
                  <a:schemeClr val="tx1"/>
                </a:solidFill>
                <a:latin typeface="Times New Roman" pitchFamily="18" charset="0"/>
                <a:ea typeface="新細明體" charset="-120"/>
              </a:defRPr>
            </a:lvl1pPr>
            <a:lvl2pPr marL="742950" indent="-285750" defTabSz="1008063" eaLnBrk="0" hangingPunct="0">
              <a:defRPr kumimoji="1">
                <a:solidFill>
                  <a:schemeClr val="tx1"/>
                </a:solidFill>
                <a:latin typeface="Times New Roman" pitchFamily="18" charset="0"/>
                <a:ea typeface="新細明體" charset="-120"/>
              </a:defRPr>
            </a:lvl2pPr>
            <a:lvl3pPr marL="1143000" indent="-228600" defTabSz="1008063" eaLnBrk="0" hangingPunct="0">
              <a:defRPr kumimoji="1">
                <a:solidFill>
                  <a:schemeClr val="tx1"/>
                </a:solidFill>
                <a:latin typeface="Times New Roman" pitchFamily="18" charset="0"/>
                <a:ea typeface="新細明體" charset="-120"/>
              </a:defRPr>
            </a:lvl3pPr>
            <a:lvl4pPr marL="1600200" indent="-228600" defTabSz="1008063" eaLnBrk="0" hangingPunct="0">
              <a:defRPr kumimoji="1">
                <a:solidFill>
                  <a:schemeClr val="tx1"/>
                </a:solidFill>
                <a:latin typeface="Times New Roman" pitchFamily="18" charset="0"/>
                <a:ea typeface="新細明體" charset="-120"/>
              </a:defRPr>
            </a:lvl4pPr>
            <a:lvl5pPr marL="2057400" indent="-228600" defTabSz="1008063" eaLnBrk="0" hangingPunct="0">
              <a:defRPr kumimoji="1">
                <a:solidFill>
                  <a:schemeClr val="tx1"/>
                </a:solidFill>
                <a:latin typeface="Times New Roman" pitchFamily="18" charset="0"/>
                <a:ea typeface="新細明體" charset="-120"/>
              </a:defRPr>
            </a:lvl5pPr>
            <a:lvl6pPr marL="25146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6pPr>
            <a:lvl7pPr marL="29718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7pPr>
            <a:lvl8pPr marL="34290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8pPr>
            <a:lvl9pPr marL="38862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9pPr>
          </a:lstStyle>
          <a:p>
            <a:pPr marL="0" marR="0" lvl="0" indent="0" algn="l" defTabSz="1008063" rtl="0" eaLnBrk="0" fontAlgn="auto" latinLnBrk="0" hangingPunct="0">
              <a:lnSpc>
                <a:spcPct val="100000"/>
              </a:lnSpc>
              <a:spcBef>
                <a:spcPts val="0"/>
              </a:spcBef>
              <a:spcAft>
                <a:spcPts val="0"/>
              </a:spcAft>
              <a:buClrTx/>
              <a:buSzTx/>
              <a:buFontTx/>
              <a:buNone/>
              <a:tabLst/>
              <a:defRPr/>
            </a:pPr>
            <a:endParaRPr kumimoji="0" lang="zh-TW" altLang="en-US" sz="34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endParaRPr>
          </a:p>
        </p:txBody>
      </p:sp>
      <p:grpSp>
        <p:nvGrpSpPr>
          <p:cNvPr id="43" name="群組 42"/>
          <p:cNvGrpSpPr/>
          <p:nvPr/>
        </p:nvGrpSpPr>
        <p:grpSpPr>
          <a:xfrm>
            <a:off x="5723032" y="2386588"/>
            <a:ext cx="900100" cy="338554"/>
            <a:chOff x="3797292" y="2324687"/>
            <a:chExt cx="768717" cy="408776"/>
          </a:xfrm>
        </p:grpSpPr>
        <p:sp>
          <p:nvSpPr>
            <p:cNvPr id="60" name="文字方塊 59"/>
            <p:cNvSpPr txBox="1"/>
            <p:nvPr/>
          </p:nvSpPr>
          <p:spPr>
            <a:xfrm>
              <a:off x="3875651" y="2367859"/>
              <a:ext cx="591360" cy="337513"/>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61" name="矩形 60"/>
            <p:cNvSpPr/>
            <p:nvPr/>
          </p:nvSpPr>
          <p:spPr>
            <a:xfrm>
              <a:off x="3797292" y="2324687"/>
              <a:ext cx="768717" cy="40877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+26.9%</a:t>
              </a:r>
              <a:endParaRPr kumimoji="1" lang="zh-TW" altLang="en-US" sz="16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sp>
        <p:nvSpPr>
          <p:cNvPr id="63" name="文字方塊 62"/>
          <p:cNvSpPr txBox="1"/>
          <p:nvPr/>
        </p:nvSpPr>
        <p:spPr>
          <a:xfrm>
            <a:off x="5889716" y="2114566"/>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smtClean="0">
                <a:ln>
                  <a:noFill/>
                </a:ln>
                <a:solidFill>
                  <a:prstClr val="black"/>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cxnSp>
        <p:nvCxnSpPr>
          <p:cNvPr id="106" name="直線接點 105"/>
          <p:cNvCxnSpPr/>
          <p:nvPr/>
        </p:nvCxnSpPr>
        <p:spPr>
          <a:xfrm>
            <a:off x="4607589" y="1170565"/>
            <a:ext cx="0" cy="527360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1588518" y="2448572"/>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smtClean="0">
                <a:ln>
                  <a:noFill/>
                </a:ln>
                <a:solidFill>
                  <a:srgbClr val="0070C0"/>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srgbClr val="0070C0"/>
              </a:solidFill>
              <a:effectLst/>
              <a:uLnTx/>
              <a:uFillTx/>
              <a:latin typeface="Calibri"/>
              <a:ea typeface="標楷體" pitchFamily="65" charset="-120"/>
              <a:cs typeface="+mn-cs"/>
            </a:endParaRPr>
          </a:p>
        </p:txBody>
      </p:sp>
      <p:sp>
        <p:nvSpPr>
          <p:cNvPr id="71" name="右大括弧 70"/>
          <p:cNvSpPr/>
          <p:nvPr/>
        </p:nvSpPr>
        <p:spPr>
          <a:xfrm>
            <a:off x="738213" y="3338991"/>
            <a:ext cx="222182" cy="1188236"/>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6" name="文字方塊 85"/>
          <p:cNvSpPr txBox="1"/>
          <p:nvPr/>
        </p:nvSpPr>
        <p:spPr>
          <a:xfrm>
            <a:off x="928840" y="3847464"/>
            <a:ext cx="447558" cy="338554"/>
          </a:xfrm>
          <a:prstGeom prst="rect">
            <a:avLst/>
          </a:prstGeom>
          <a:noFill/>
        </p:spPr>
        <p:txBody>
          <a:bodyPr wrap="none" rtlCol="0">
            <a:spAutoFit/>
          </a:bodyPr>
          <a:lstStyle/>
          <a:p>
            <a:r>
              <a:rPr lang="en-US" altLang="zh-TW" sz="1600" b="1" dirty="0" smtClean="0">
                <a:solidFill>
                  <a:srgbClr val="0070C0"/>
                </a:solidFill>
                <a:latin typeface="+mn-lt"/>
              </a:rPr>
              <a:t>0.8</a:t>
            </a:r>
            <a:endParaRPr lang="zh-TW" altLang="en-US" sz="1600" b="1" dirty="0">
              <a:solidFill>
                <a:srgbClr val="0070C0"/>
              </a:solidFill>
              <a:latin typeface="+mn-lt"/>
            </a:endParaRPr>
          </a:p>
        </p:txBody>
      </p:sp>
      <p:grpSp>
        <p:nvGrpSpPr>
          <p:cNvPr id="40" name="群組 39"/>
          <p:cNvGrpSpPr/>
          <p:nvPr/>
        </p:nvGrpSpPr>
        <p:grpSpPr>
          <a:xfrm>
            <a:off x="1464191" y="2717970"/>
            <a:ext cx="900100" cy="338554"/>
            <a:chOff x="3803738" y="2332310"/>
            <a:chExt cx="768717" cy="408775"/>
          </a:xfrm>
        </p:grpSpPr>
        <p:sp>
          <p:nvSpPr>
            <p:cNvPr id="41" name="文字方塊 40"/>
            <p:cNvSpPr txBox="1"/>
            <p:nvPr/>
          </p:nvSpPr>
          <p:spPr>
            <a:xfrm>
              <a:off x="3875651" y="2381375"/>
              <a:ext cx="612000" cy="324000"/>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42" name="矩形 41"/>
            <p:cNvSpPr/>
            <p:nvPr/>
          </p:nvSpPr>
          <p:spPr>
            <a:xfrm>
              <a:off x="3803738" y="2332310"/>
              <a:ext cx="768717" cy="408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-33.1</a:t>
              </a:r>
              <a:r>
                <a:rPr kumimoji="1" lang="en-US" altLang="zh-TW" sz="1400" b="1" i="0" u="none" strike="noStrike" kern="1200" cap="none" spc="0" normalizeH="0" baseline="0" noProof="0" dirty="0" smtClean="0">
                  <a:ln>
                    <a:noFill/>
                  </a:ln>
                  <a:solidFill>
                    <a:prstClr val="white"/>
                  </a:solidFill>
                  <a:effectLst/>
                  <a:uLnTx/>
                  <a:uFillTx/>
                  <a:latin typeface="Calibri"/>
                  <a:ea typeface="標楷體" pitchFamily="65" charset="-120"/>
                  <a:cs typeface="+mn-cs"/>
                </a:rPr>
                <a:t>%</a:t>
              </a:r>
              <a:endParaRPr kumimoji="1" lang="zh-TW" altLang="en-US" sz="14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sp>
        <p:nvSpPr>
          <p:cNvPr id="72" name="文字方塊 71"/>
          <p:cNvSpPr txBox="1"/>
          <p:nvPr/>
        </p:nvSpPr>
        <p:spPr>
          <a:xfrm>
            <a:off x="926595" y="3693575"/>
            <a:ext cx="449803" cy="307777"/>
          </a:xfrm>
          <a:prstGeom prst="rect">
            <a:avLst/>
          </a:prstGeom>
          <a:noFill/>
        </p:spPr>
        <p:txBody>
          <a:bodyPr wrap="none" rtlCol="0">
            <a:spAutoFit/>
          </a:bodyPr>
          <a:lstStyle/>
          <a:p>
            <a:r>
              <a:rPr lang="en-US" altLang="zh-TW" sz="1400" dirty="0" smtClean="0">
                <a:solidFill>
                  <a:srgbClr val="0070C0"/>
                </a:solidFill>
                <a:latin typeface="+mn-lt"/>
              </a:rPr>
              <a:t>Net</a:t>
            </a:r>
            <a:endParaRPr lang="zh-TW" altLang="en-US" sz="1400" dirty="0">
              <a:solidFill>
                <a:srgbClr val="0070C0"/>
              </a:solidFill>
              <a:latin typeface="+mn-lt"/>
            </a:endParaRPr>
          </a:p>
        </p:txBody>
      </p:sp>
      <p:sp>
        <p:nvSpPr>
          <p:cNvPr id="8" name="矩形 7"/>
          <p:cNvSpPr/>
          <p:nvPr/>
        </p:nvSpPr>
        <p:spPr>
          <a:xfrm>
            <a:off x="1565550" y="2573940"/>
            <a:ext cx="80738" cy="699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05" name="群組 104"/>
          <p:cNvGrpSpPr/>
          <p:nvPr/>
        </p:nvGrpSpPr>
        <p:grpSpPr>
          <a:xfrm>
            <a:off x="7803553" y="2379930"/>
            <a:ext cx="900100" cy="338554"/>
            <a:chOff x="3797292" y="2341416"/>
            <a:chExt cx="768717" cy="408776"/>
          </a:xfrm>
        </p:grpSpPr>
        <p:sp>
          <p:nvSpPr>
            <p:cNvPr id="107" name="文字方塊 106"/>
            <p:cNvSpPr txBox="1"/>
            <p:nvPr/>
          </p:nvSpPr>
          <p:spPr>
            <a:xfrm>
              <a:off x="3875651" y="2381372"/>
              <a:ext cx="612000" cy="323999"/>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108" name="矩形 107"/>
            <p:cNvSpPr/>
            <p:nvPr/>
          </p:nvSpPr>
          <p:spPr>
            <a:xfrm>
              <a:off x="3797292" y="2341416"/>
              <a:ext cx="768717" cy="40877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1" i="0" u="none" strike="noStrike" kern="1200" cap="none" spc="0" normalizeH="0" baseline="0" noProof="0" dirty="0" smtClean="0">
                  <a:ln>
                    <a:noFill/>
                  </a:ln>
                  <a:solidFill>
                    <a:prstClr val="white"/>
                  </a:solidFill>
                  <a:effectLst/>
                  <a:uLnTx/>
                  <a:uFillTx/>
                  <a:latin typeface="Calibri"/>
                  <a:ea typeface="標楷體" pitchFamily="65" charset="-120"/>
                  <a:cs typeface="+mn-cs"/>
                </a:rPr>
                <a:t>+</a:t>
              </a:r>
              <a:r>
                <a:rPr kumimoji="1" lang="en-US" altLang="zh-TW"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30.2</a:t>
              </a:r>
              <a:r>
                <a:rPr kumimoji="1" lang="en-US" altLang="zh-TW" sz="1400" b="1" i="0" u="none" strike="noStrike" kern="1200" cap="none" spc="0" normalizeH="0" baseline="0" noProof="0" dirty="0" smtClean="0">
                  <a:ln>
                    <a:noFill/>
                  </a:ln>
                  <a:solidFill>
                    <a:prstClr val="white"/>
                  </a:solidFill>
                  <a:effectLst/>
                  <a:uLnTx/>
                  <a:uFillTx/>
                  <a:latin typeface="Calibri"/>
                  <a:ea typeface="標楷體" pitchFamily="65" charset="-120"/>
                  <a:cs typeface="+mn-cs"/>
                </a:rPr>
                <a:t>%</a:t>
              </a:r>
              <a:endParaRPr kumimoji="1" lang="zh-TW" altLang="en-US" sz="14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sp>
        <p:nvSpPr>
          <p:cNvPr id="109" name="文字方塊 108"/>
          <p:cNvSpPr txBox="1"/>
          <p:nvPr/>
        </p:nvSpPr>
        <p:spPr>
          <a:xfrm>
            <a:off x="7970237" y="2094053"/>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smtClean="0">
                <a:ln>
                  <a:noFill/>
                </a:ln>
                <a:solidFill>
                  <a:prstClr val="black"/>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115" name="右大括弧 114"/>
          <p:cNvSpPr/>
          <p:nvPr/>
        </p:nvSpPr>
        <p:spPr>
          <a:xfrm>
            <a:off x="1944109" y="3664777"/>
            <a:ext cx="154178" cy="679762"/>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srgbClr val="0070C0"/>
              </a:solidFill>
            </a:endParaRPr>
          </a:p>
        </p:txBody>
      </p:sp>
      <p:sp>
        <p:nvSpPr>
          <p:cNvPr id="116" name="文字方塊 115"/>
          <p:cNvSpPr txBox="1"/>
          <p:nvPr/>
        </p:nvSpPr>
        <p:spPr>
          <a:xfrm>
            <a:off x="2090875" y="3879718"/>
            <a:ext cx="447558" cy="338554"/>
          </a:xfrm>
          <a:prstGeom prst="rect">
            <a:avLst/>
          </a:prstGeom>
          <a:noFill/>
        </p:spPr>
        <p:txBody>
          <a:bodyPr wrap="none" rtlCol="0">
            <a:spAutoFit/>
          </a:bodyPr>
          <a:lstStyle/>
          <a:p>
            <a:r>
              <a:rPr lang="en-US" altLang="zh-TW" sz="1600" b="1" dirty="0" smtClean="0">
                <a:solidFill>
                  <a:srgbClr val="0070C0"/>
                </a:solidFill>
                <a:latin typeface="+mn-lt"/>
              </a:rPr>
              <a:t>0.5</a:t>
            </a:r>
            <a:endParaRPr lang="zh-TW" altLang="en-US" sz="1600" b="1" dirty="0">
              <a:solidFill>
                <a:srgbClr val="0070C0"/>
              </a:solidFill>
              <a:latin typeface="+mn-lt"/>
            </a:endParaRPr>
          </a:p>
        </p:txBody>
      </p:sp>
      <p:sp>
        <p:nvSpPr>
          <p:cNvPr id="117" name="文字方塊 116"/>
          <p:cNvSpPr txBox="1"/>
          <p:nvPr/>
        </p:nvSpPr>
        <p:spPr>
          <a:xfrm>
            <a:off x="2096525" y="3716738"/>
            <a:ext cx="449803" cy="307777"/>
          </a:xfrm>
          <a:prstGeom prst="rect">
            <a:avLst/>
          </a:prstGeom>
          <a:noFill/>
        </p:spPr>
        <p:txBody>
          <a:bodyPr wrap="none" rtlCol="0">
            <a:spAutoFit/>
          </a:bodyPr>
          <a:lstStyle/>
          <a:p>
            <a:r>
              <a:rPr lang="en-US" altLang="zh-TW" sz="1400" dirty="0" smtClean="0">
                <a:solidFill>
                  <a:srgbClr val="0070C0"/>
                </a:solidFill>
                <a:latin typeface="+mn-lt"/>
              </a:rPr>
              <a:t>Net</a:t>
            </a:r>
            <a:endParaRPr lang="zh-TW" altLang="en-US" sz="1400" dirty="0">
              <a:solidFill>
                <a:srgbClr val="0070C0"/>
              </a:solidFill>
              <a:latin typeface="+mn-lt"/>
            </a:endParaRPr>
          </a:p>
        </p:txBody>
      </p:sp>
      <p:sp>
        <p:nvSpPr>
          <p:cNvPr id="118" name="文字方塊 117"/>
          <p:cNvSpPr txBox="1"/>
          <p:nvPr/>
        </p:nvSpPr>
        <p:spPr>
          <a:xfrm>
            <a:off x="3739110" y="2447157"/>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smtClean="0">
                <a:ln>
                  <a:noFill/>
                </a:ln>
                <a:solidFill>
                  <a:srgbClr val="0070C0"/>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srgbClr val="0070C0"/>
              </a:solidFill>
              <a:effectLst/>
              <a:uLnTx/>
              <a:uFillTx/>
              <a:latin typeface="Calibri"/>
              <a:ea typeface="標楷體" pitchFamily="65" charset="-120"/>
              <a:cs typeface="+mn-cs"/>
            </a:endParaRPr>
          </a:p>
        </p:txBody>
      </p:sp>
      <p:grpSp>
        <p:nvGrpSpPr>
          <p:cNvPr id="119" name="群組 118"/>
          <p:cNvGrpSpPr/>
          <p:nvPr/>
        </p:nvGrpSpPr>
        <p:grpSpPr>
          <a:xfrm>
            <a:off x="3614783" y="2716555"/>
            <a:ext cx="900100" cy="338554"/>
            <a:chOff x="3803738" y="2332310"/>
            <a:chExt cx="768717" cy="408775"/>
          </a:xfrm>
        </p:grpSpPr>
        <p:sp>
          <p:nvSpPr>
            <p:cNvPr id="120" name="文字方塊 119"/>
            <p:cNvSpPr txBox="1"/>
            <p:nvPr/>
          </p:nvSpPr>
          <p:spPr>
            <a:xfrm>
              <a:off x="3875651" y="2381375"/>
              <a:ext cx="612000" cy="324000"/>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122" name="矩形 121"/>
            <p:cNvSpPr/>
            <p:nvPr/>
          </p:nvSpPr>
          <p:spPr>
            <a:xfrm>
              <a:off x="3803738" y="2332310"/>
              <a:ext cx="768717" cy="408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+79.1</a:t>
              </a:r>
              <a:r>
                <a:rPr kumimoji="1" lang="en-US" altLang="zh-TW" sz="1400" b="1" i="0" u="none" strike="noStrike" kern="1200" cap="none" spc="0" normalizeH="0" baseline="0" noProof="0" dirty="0" smtClean="0">
                  <a:ln>
                    <a:noFill/>
                  </a:ln>
                  <a:solidFill>
                    <a:prstClr val="white"/>
                  </a:solidFill>
                  <a:effectLst/>
                  <a:uLnTx/>
                  <a:uFillTx/>
                  <a:latin typeface="Calibri"/>
                  <a:ea typeface="標楷體" pitchFamily="65" charset="-120"/>
                  <a:cs typeface="+mn-cs"/>
                </a:rPr>
                <a:t>%</a:t>
              </a:r>
              <a:endParaRPr kumimoji="1" lang="zh-TW" altLang="en-US" sz="14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sp>
        <p:nvSpPr>
          <p:cNvPr id="123" name="矩形 122"/>
          <p:cNvSpPr/>
          <p:nvPr/>
        </p:nvSpPr>
        <p:spPr>
          <a:xfrm>
            <a:off x="3716142" y="2572525"/>
            <a:ext cx="80738" cy="699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右大括弧 47"/>
          <p:cNvSpPr/>
          <p:nvPr/>
        </p:nvSpPr>
        <p:spPr>
          <a:xfrm>
            <a:off x="3021656" y="4316041"/>
            <a:ext cx="143756" cy="464821"/>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srgbClr val="0070C0"/>
              </a:solidFill>
            </a:endParaRPr>
          </a:p>
        </p:txBody>
      </p:sp>
      <p:sp>
        <p:nvSpPr>
          <p:cNvPr id="49" name="文字方塊 48"/>
          <p:cNvSpPr txBox="1"/>
          <p:nvPr/>
        </p:nvSpPr>
        <p:spPr>
          <a:xfrm>
            <a:off x="3158000" y="4485601"/>
            <a:ext cx="447558" cy="338554"/>
          </a:xfrm>
          <a:prstGeom prst="rect">
            <a:avLst/>
          </a:prstGeom>
          <a:noFill/>
        </p:spPr>
        <p:txBody>
          <a:bodyPr wrap="none" rtlCol="0">
            <a:spAutoFit/>
          </a:bodyPr>
          <a:lstStyle/>
          <a:p>
            <a:r>
              <a:rPr lang="en-US" altLang="zh-TW" sz="1600" b="1" dirty="0" smtClean="0">
                <a:solidFill>
                  <a:srgbClr val="0070C0"/>
                </a:solidFill>
                <a:latin typeface="+mn-lt"/>
              </a:rPr>
              <a:t>0.2</a:t>
            </a:r>
            <a:endParaRPr lang="zh-TW" altLang="en-US" sz="1600" b="1" dirty="0">
              <a:solidFill>
                <a:srgbClr val="0070C0"/>
              </a:solidFill>
              <a:latin typeface="+mn-lt"/>
            </a:endParaRPr>
          </a:p>
        </p:txBody>
      </p:sp>
      <p:sp>
        <p:nvSpPr>
          <p:cNvPr id="50" name="文字方塊 49"/>
          <p:cNvSpPr txBox="1"/>
          <p:nvPr/>
        </p:nvSpPr>
        <p:spPr>
          <a:xfrm>
            <a:off x="3163650" y="4322621"/>
            <a:ext cx="449803" cy="307777"/>
          </a:xfrm>
          <a:prstGeom prst="rect">
            <a:avLst/>
          </a:prstGeom>
          <a:noFill/>
        </p:spPr>
        <p:txBody>
          <a:bodyPr wrap="none" rtlCol="0">
            <a:spAutoFit/>
          </a:bodyPr>
          <a:lstStyle/>
          <a:p>
            <a:r>
              <a:rPr lang="en-US" altLang="zh-TW" sz="1400" dirty="0" smtClean="0">
                <a:solidFill>
                  <a:srgbClr val="0070C0"/>
                </a:solidFill>
                <a:latin typeface="+mn-lt"/>
              </a:rPr>
              <a:t>Net</a:t>
            </a:r>
            <a:endParaRPr lang="zh-TW" altLang="en-US" sz="1400" dirty="0">
              <a:solidFill>
                <a:srgbClr val="0070C0"/>
              </a:solidFill>
              <a:latin typeface="+mn-lt"/>
            </a:endParaRPr>
          </a:p>
        </p:txBody>
      </p:sp>
      <p:sp>
        <p:nvSpPr>
          <p:cNvPr id="51" name="右大括弧 50"/>
          <p:cNvSpPr/>
          <p:nvPr/>
        </p:nvSpPr>
        <p:spPr>
          <a:xfrm>
            <a:off x="4056020" y="4057803"/>
            <a:ext cx="128449" cy="920336"/>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srgbClr val="0070C0"/>
              </a:solidFill>
            </a:endParaRPr>
          </a:p>
        </p:txBody>
      </p:sp>
      <p:sp>
        <p:nvSpPr>
          <p:cNvPr id="52" name="文字方塊 51"/>
          <p:cNvSpPr txBox="1"/>
          <p:nvPr/>
        </p:nvSpPr>
        <p:spPr>
          <a:xfrm>
            <a:off x="4179478" y="4475236"/>
            <a:ext cx="447558" cy="338554"/>
          </a:xfrm>
          <a:prstGeom prst="rect">
            <a:avLst/>
          </a:prstGeom>
          <a:noFill/>
        </p:spPr>
        <p:txBody>
          <a:bodyPr wrap="none" rtlCol="0">
            <a:spAutoFit/>
          </a:bodyPr>
          <a:lstStyle/>
          <a:p>
            <a:r>
              <a:rPr lang="en-US" altLang="zh-TW" sz="1600" b="1" dirty="0" smtClean="0">
                <a:solidFill>
                  <a:srgbClr val="0070C0"/>
                </a:solidFill>
                <a:latin typeface="+mn-lt"/>
              </a:rPr>
              <a:t>0.4</a:t>
            </a:r>
            <a:endParaRPr lang="zh-TW" altLang="en-US" sz="1600" b="1" dirty="0">
              <a:solidFill>
                <a:srgbClr val="0070C0"/>
              </a:solidFill>
              <a:latin typeface="+mn-lt"/>
            </a:endParaRPr>
          </a:p>
        </p:txBody>
      </p:sp>
      <p:sp>
        <p:nvSpPr>
          <p:cNvPr id="57" name="文字方塊 56"/>
          <p:cNvSpPr txBox="1"/>
          <p:nvPr/>
        </p:nvSpPr>
        <p:spPr>
          <a:xfrm>
            <a:off x="4185128" y="4312256"/>
            <a:ext cx="449803" cy="307777"/>
          </a:xfrm>
          <a:prstGeom prst="rect">
            <a:avLst/>
          </a:prstGeom>
          <a:noFill/>
        </p:spPr>
        <p:txBody>
          <a:bodyPr wrap="none" rtlCol="0">
            <a:spAutoFit/>
          </a:bodyPr>
          <a:lstStyle/>
          <a:p>
            <a:r>
              <a:rPr lang="en-US" altLang="zh-TW" sz="1400" dirty="0" smtClean="0">
                <a:solidFill>
                  <a:srgbClr val="0070C0"/>
                </a:solidFill>
                <a:latin typeface="+mn-lt"/>
              </a:rPr>
              <a:t>Net</a:t>
            </a:r>
            <a:endParaRPr lang="zh-TW" altLang="en-US" sz="1400" dirty="0">
              <a:solidFill>
                <a:srgbClr val="0070C0"/>
              </a:solidFill>
              <a:latin typeface="+mn-lt"/>
            </a:endParaRPr>
          </a:p>
        </p:txBody>
      </p:sp>
      <p:graphicFrame>
        <p:nvGraphicFramePr>
          <p:cNvPr id="58" name="圖表 57">
            <a:extLst>
              <a:ext uri="{FF2B5EF4-FFF2-40B4-BE49-F238E27FC236}">
                <a16:creationId xmlns:a16="http://schemas.microsoft.com/office/drawing/2014/main" id="{00000000-0008-0000-0300-000004000000}"/>
              </a:ext>
            </a:extLst>
          </p:cNvPr>
          <p:cNvGraphicFramePr>
            <a:graphicFrameLocks/>
          </p:cNvGraphicFramePr>
          <p:nvPr>
            <p:extLst/>
          </p:nvPr>
        </p:nvGraphicFramePr>
        <p:xfrm>
          <a:off x="4587984" y="2803077"/>
          <a:ext cx="2183276" cy="28543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5" name="圖表 64">
            <a:extLst>
              <a:ext uri="{FF2B5EF4-FFF2-40B4-BE49-F238E27FC236}">
                <a16:creationId xmlns:a16="http://schemas.microsoft.com/office/drawing/2014/main" id="{00000000-0008-0000-0300-000006000000}"/>
              </a:ext>
            </a:extLst>
          </p:cNvPr>
          <p:cNvGraphicFramePr>
            <a:graphicFrameLocks/>
          </p:cNvGraphicFramePr>
          <p:nvPr>
            <p:extLst/>
          </p:nvPr>
        </p:nvGraphicFramePr>
        <p:xfrm>
          <a:off x="6700117" y="3363026"/>
          <a:ext cx="2108486" cy="2328401"/>
        </p:xfrm>
        <a:graphic>
          <a:graphicData uri="http://schemas.openxmlformats.org/drawingml/2006/chart">
            <c:chart xmlns:c="http://schemas.openxmlformats.org/drawingml/2006/chart" xmlns:r="http://schemas.openxmlformats.org/officeDocument/2006/relationships" r:id="rId6"/>
          </a:graphicData>
        </a:graphic>
      </p:graphicFrame>
      <p:sp>
        <p:nvSpPr>
          <p:cNvPr id="59" name="文字方塊 58"/>
          <p:cNvSpPr txBox="1"/>
          <p:nvPr/>
        </p:nvSpPr>
        <p:spPr>
          <a:xfrm>
            <a:off x="6787922" y="5318179"/>
            <a:ext cx="1008546" cy="307777"/>
          </a:xfrm>
          <a:prstGeom prst="rect">
            <a:avLst/>
          </a:prstGeom>
          <a:solidFill>
            <a:schemeClr val="bg1"/>
          </a:solidFill>
        </p:spPr>
        <p:txBody>
          <a:bodyPr wrap="none" rtlCol="0">
            <a:spAutoFit/>
          </a:bodyPr>
          <a:lstStyle/>
          <a:p>
            <a:r>
              <a:rPr lang="en-US" altLang="zh-TW" sz="1400" dirty="0" smtClean="0">
                <a:latin typeface="+mj-lt"/>
              </a:rPr>
              <a:t>Y-T-Mar’22</a:t>
            </a:r>
            <a:endParaRPr lang="zh-TW" altLang="en-US" sz="1400" dirty="0">
              <a:latin typeface="+mj-lt"/>
            </a:endParaRPr>
          </a:p>
        </p:txBody>
      </p:sp>
      <p:sp>
        <p:nvSpPr>
          <p:cNvPr id="62" name="文字方塊 61"/>
          <p:cNvSpPr txBox="1"/>
          <p:nvPr/>
        </p:nvSpPr>
        <p:spPr>
          <a:xfrm>
            <a:off x="7791491" y="5324598"/>
            <a:ext cx="1008546" cy="307777"/>
          </a:xfrm>
          <a:prstGeom prst="rect">
            <a:avLst/>
          </a:prstGeom>
          <a:solidFill>
            <a:schemeClr val="bg1"/>
          </a:solidFill>
        </p:spPr>
        <p:txBody>
          <a:bodyPr wrap="none" rtlCol="0">
            <a:spAutoFit/>
          </a:bodyPr>
          <a:lstStyle/>
          <a:p>
            <a:r>
              <a:rPr lang="en-US" altLang="zh-TW" sz="1400" dirty="0" smtClean="0">
                <a:latin typeface="+mj-lt"/>
              </a:rPr>
              <a:t>Y-T-Mar’23</a:t>
            </a:r>
            <a:endParaRPr lang="zh-TW" altLang="en-US" sz="1400" dirty="0">
              <a:latin typeface="+mj-lt"/>
            </a:endParaRPr>
          </a:p>
        </p:txBody>
      </p:sp>
      <p:sp>
        <p:nvSpPr>
          <p:cNvPr id="64" name="Text Box 6">
            <a:extLst>
              <a:ext uri="{FF2B5EF4-FFF2-40B4-BE49-F238E27FC236}">
                <a16:creationId xmlns:a16="http://schemas.microsoft.com/office/drawing/2014/main" id="{741F5305-060D-4213-8A00-772153E96F0E}"/>
              </a:ext>
            </a:extLst>
          </p:cNvPr>
          <p:cNvSpPr txBox="1">
            <a:spLocks noChangeArrowheads="1"/>
          </p:cNvSpPr>
          <p:nvPr/>
        </p:nvSpPr>
        <p:spPr bwMode="auto">
          <a:xfrm>
            <a:off x="115947" y="128387"/>
            <a:ext cx="2591875" cy="6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6" rIns="91274" bIns="45636">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marL="0" marR="0" lvl="0" indent="0" algn="l" defTabSz="1008063" rtl="0" eaLnBrk="0" fontAlgn="base" latinLnBrk="0" hangingPunct="0">
              <a:lnSpc>
                <a:spcPct val="100000"/>
              </a:lnSpc>
              <a:spcBef>
                <a:spcPct val="0"/>
              </a:spcBef>
              <a:spcAft>
                <a:spcPct val="0"/>
              </a:spcAft>
              <a:buClrTx/>
              <a:buSzTx/>
              <a:buFontTx/>
              <a:buNone/>
              <a:tabLst/>
              <a:defRPr/>
            </a:pPr>
            <a:r>
              <a:rPr kumimoji="0" lang="zh-TW" altLang="en-US"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charset="0"/>
              </a:rPr>
              <a:t>獲利能力</a:t>
            </a:r>
          </a:p>
        </p:txBody>
      </p:sp>
      <p:sp>
        <p:nvSpPr>
          <p:cNvPr id="66" name="矩形 65"/>
          <p:cNvSpPr/>
          <p:nvPr/>
        </p:nvSpPr>
        <p:spPr>
          <a:xfrm>
            <a:off x="115947" y="1133745"/>
            <a:ext cx="1800000" cy="432000"/>
          </a:xfrm>
          <a:prstGeom prst="rect">
            <a:avLst/>
          </a:prstGeom>
          <a:noFill/>
          <a:ln w="25400" cap="flat" cmpd="sng" algn="ctr">
            <a:noFill/>
            <a:prstDash val="solid"/>
          </a:ln>
          <a:effectLst/>
        </p:spPr>
        <p:txBody>
          <a:bodyPr rtlCol="0" anchor="ctr"/>
          <a:lstStyle/>
          <a:p>
            <a:pPr marL="285750" marR="0" lvl="0" indent="-285750" algn="l" defTabSz="914400" rtl="0" eaLnBrk="1" fontAlgn="base" latinLnBrk="0" hangingPunct="1">
              <a:lnSpc>
                <a:spcPct val="100000"/>
              </a:lnSpc>
              <a:spcBef>
                <a:spcPts val="300"/>
              </a:spcBef>
              <a:spcAft>
                <a:spcPts val="200"/>
              </a:spcAft>
              <a:buClr>
                <a:srgbClr val="A50021"/>
              </a:buClr>
              <a:buSzPct val="80000"/>
              <a:buFont typeface="Wingdings" panose="05000000000000000000" pitchFamily="2" charset="2"/>
              <a:buChar char="n"/>
              <a:tabLst/>
              <a:defRPr/>
            </a:pPr>
            <a:r>
              <a:rPr kumimoji="1" lang="zh-TW" altLang="en-US" sz="1800" b="1"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mn-cs"/>
              </a:rPr>
              <a:t>提存費用</a:t>
            </a:r>
            <a:endParaRPr kumimoji="1" lang="zh-CN" altLang="en-US"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p:txBody>
      </p:sp>
      <p:sp>
        <p:nvSpPr>
          <p:cNvPr id="67" name="矩形 61">
            <a:extLst>
              <a:ext uri="{FF2B5EF4-FFF2-40B4-BE49-F238E27FC236}">
                <a16:creationId xmlns:a16="http://schemas.microsoft.com/office/drawing/2014/main" id="{A806E05D-CDB3-486B-8487-F9A119B84659}"/>
              </a:ext>
            </a:extLst>
          </p:cNvPr>
          <p:cNvSpPr/>
          <p:nvPr/>
        </p:nvSpPr>
        <p:spPr>
          <a:xfrm>
            <a:off x="117098" y="1517594"/>
            <a:ext cx="1031051"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
                <a:srgbClr val="A50021"/>
              </a:buClr>
              <a:buSzPct val="80000"/>
              <a:buFontTx/>
              <a:buNone/>
              <a:tabLst/>
              <a:defRPr/>
            </a:pPr>
            <a:r>
              <a:rPr kumimoji="1" lang="en-US" altLang="zh-CN"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新臺幣十億元</a:t>
            </a:r>
            <a:r>
              <a:rPr kumimoji="1" lang="en-US" altLang="zh-TW"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p:txBody>
      </p:sp>
      <p:sp>
        <p:nvSpPr>
          <p:cNvPr id="68" name="文字方塊 47">
            <a:extLst>
              <a:ext uri="{FF2B5EF4-FFF2-40B4-BE49-F238E27FC236}">
                <a16:creationId xmlns:a16="http://schemas.microsoft.com/office/drawing/2014/main" id="{6A0F52BA-EA31-4F31-AC5E-E22D77F2163A}"/>
              </a:ext>
            </a:extLst>
          </p:cNvPr>
          <p:cNvSpPr txBox="1"/>
          <p:nvPr/>
        </p:nvSpPr>
        <p:spPr>
          <a:xfrm>
            <a:off x="4799584" y="1004744"/>
            <a:ext cx="2123861" cy="707716"/>
          </a:xfrm>
          <a:prstGeom prst="rect">
            <a:avLst/>
          </a:prstGeom>
          <a:noFill/>
          <a:ln w="25400" cap="flat" cmpd="sng" algn="ctr">
            <a:noFill/>
            <a:prstDash val="solid"/>
          </a:ln>
          <a:effectLst/>
        </p:spPr>
        <p:txBody>
          <a:bodyPr rtlCol="0" anchor="ctr"/>
          <a:lstStyle>
            <a:defPPr>
              <a:defRPr lang="zh-TW"/>
            </a:defPPr>
            <a:lvl1pPr marL="285750" indent="-285750" algn="ctr">
              <a:spcBef>
                <a:spcPts val="300"/>
              </a:spcBef>
              <a:spcAft>
                <a:spcPts val="200"/>
              </a:spcAft>
              <a:buClr>
                <a:srgbClr val="A50021"/>
              </a:buClr>
              <a:buSzPct val="80000"/>
              <a:buFont typeface="Wingdings" panose="05000000000000000000" pitchFamily="2" charset="2"/>
              <a:buChar char="n"/>
              <a:defRPr sz="2000">
                <a:latin typeface="+mn-lt"/>
                <a:ea typeface="微軟正黑體" panose="020B0604030504040204" pitchFamily="34" charset="-120"/>
              </a:defRPr>
            </a:lvl1pPr>
          </a:lstStyle>
          <a:p>
            <a:pPr marL="285750" marR="0" lvl="0" indent="-285750" algn="l" defTabSz="914400" rtl="0" eaLnBrk="1" fontAlgn="base" latinLnBrk="0" hangingPunct="1">
              <a:lnSpc>
                <a:spcPct val="100000"/>
              </a:lnSpc>
              <a:spcBef>
                <a:spcPts val="300"/>
              </a:spcBef>
              <a:spcAft>
                <a:spcPts val="200"/>
              </a:spcAft>
              <a:buClr>
                <a:srgbClr val="A50021"/>
              </a:buClr>
              <a:buSzPct val="80000"/>
              <a:buFont typeface="Wingdings" panose="05000000000000000000" pitchFamily="2" charset="2"/>
              <a:buChar char="n"/>
              <a:tabLst/>
              <a:defRPr/>
            </a:pPr>
            <a:r>
              <a:rPr kumimoji="1" lang="zh-TW" altLang="en-US"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稅前盈餘</a:t>
            </a:r>
          </a:p>
        </p:txBody>
      </p:sp>
      <p:sp>
        <p:nvSpPr>
          <p:cNvPr id="70" name="矩形 148">
            <a:extLst>
              <a:ext uri="{FF2B5EF4-FFF2-40B4-BE49-F238E27FC236}">
                <a16:creationId xmlns:a16="http://schemas.microsoft.com/office/drawing/2014/main" id="{57E416B2-8D24-46CE-9A07-BEDD43F7046B}"/>
              </a:ext>
            </a:extLst>
          </p:cNvPr>
          <p:cNvSpPr/>
          <p:nvPr/>
        </p:nvSpPr>
        <p:spPr>
          <a:xfrm>
            <a:off x="4823005" y="1472589"/>
            <a:ext cx="1031051"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
                <a:srgbClr val="A50021"/>
              </a:buClr>
              <a:buSzPct val="80000"/>
              <a:buFontTx/>
              <a:buNone/>
              <a:tabLst/>
              <a:defRPr/>
            </a:pPr>
            <a:r>
              <a:rPr kumimoji="1" lang="en-US" altLang="zh-CN"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新臺幣十億元</a:t>
            </a:r>
            <a:r>
              <a:rPr kumimoji="1" lang="en-US" altLang="zh-TW"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p:txBody>
      </p:sp>
      <p:grpSp>
        <p:nvGrpSpPr>
          <p:cNvPr id="73" name="群組 72"/>
          <p:cNvGrpSpPr/>
          <p:nvPr/>
        </p:nvGrpSpPr>
        <p:grpSpPr>
          <a:xfrm>
            <a:off x="303609" y="5933207"/>
            <a:ext cx="3621016" cy="285937"/>
            <a:chOff x="1144879" y="6361356"/>
            <a:chExt cx="3621016" cy="285937"/>
          </a:xfrm>
        </p:grpSpPr>
        <p:grpSp>
          <p:nvGrpSpPr>
            <p:cNvPr id="74" name="群組 73"/>
            <p:cNvGrpSpPr/>
            <p:nvPr/>
          </p:nvGrpSpPr>
          <p:grpSpPr>
            <a:xfrm>
              <a:off x="1144879" y="6361356"/>
              <a:ext cx="2327958" cy="285937"/>
              <a:chOff x="1001388" y="5738210"/>
              <a:chExt cx="2023136" cy="390020"/>
            </a:xfrm>
          </p:grpSpPr>
          <p:sp>
            <p:nvSpPr>
              <p:cNvPr id="76" name="文字方塊 75"/>
              <p:cNvSpPr txBox="1"/>
              <p:nvPr/>
            </p:nvSpPr>
            <p:spPr>
              <a:xfrm>
                <a:off x="1001388" y="5750401"/>
                <a:ext cx="1615661" cy="377829"/>
              </a:xfrm>
              <a:prstGeom prst="rect">
                <a:avLst/>
              </a:prstGeom>
              <a:solidFill>
                <a:schemeClr val="bg1"/>
              </a:solid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
                    <a:srgbClr val="A50021"/>
                  </a:buClr>
                  <a:buSzTx/>
                  <a:buFont typeface="Wingdings" panose="05000000000000000000" pitchFamily="2" charset="2"/>
                  <a:buChar char="n"/>
                  <a:tabLst/>
                  <a:defRPr/>
                </a:pPr>
                <a:r>
                  <a:rPr kumimoji="1"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提存費用</a:t>
                </a:r>
                <a:endPar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77" name="文字方塊 76"/>
              <p:cNvSpPr txBox="1"/>
              <p:nvPr/>
            </p:nvSpPr>
            <p:spPr>
              <a:xfrm>
                <a:off x="2078326" y="5738210"/>
                <a:ext cx="946198" cy="377829"/>
              </a:xfrm>
              <a:prstGeom prst="rect">
                <a:avLst/>
              </a:prstGeom>
              <a:solidFill>
                <a:schemeClr val="bg1"/>
              </a:solidFill>
            </p:spPr>
            <p:txBody>
              <a:bodyPr wrap="none" rtlCol="0">
                <a:spAutoFit/>
              </a:bodyPr>
              <a:lstStyle/>
              <a:p>
                <a:pPr marL="285750" marR="0" lvl="0" indent="-285750" algn="l" defTabSz="914400" rtl="0" eaLnBrk="1" fontAlgn="base" latinLnBrk="0" hangingPunct="1">
                  <a:lnSpc>
                    <a:spcPct val="100000"/>
                  </a:lnSpc>
                  <a:spcBef>
                    <a:spcPct val="0"/>
                  </a:spcBef>
                  <a:spcAft>
                    <a:spcPct val="0"/>
                  </a:spcAft>
                  <a:buClr>
                    <a:srgbClr val="D9D9D9"/>
                  </a:buClr>
                  <a:buSzTx/>
                  <a:buFont typeface="Wingdings" panose="05000000000000000000" pitchFamily="2" charset="2"/>
                  <a:buChar char="n"/>
                  <a:tabLst/>
                  <a:defRPr/>
                </a:pPr>
                <a:r>
                  <a:rPr kumimoji="1"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壞帳收回</a:t>
                </a:r>
                <a:endPar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sp>
          <p:nvSpPr>
            <p:cNvPr id="75" name="文字方塊 74"/>
            <p:cNvSpPr txBox="1"/>
            <p:nvPr/>
          </p:nvSpPr>
          <p:spPr>
            <a:xfrm>
              <a:off x="3523247" y="6370293"/>
              <a:ext cx="1242648" cy="276999"/>
            </a:xfrm>
            <a:prstGeom prst="rect">
              <a:avLst/>
            </a:prstGeom>
            <a:solidFill>
              <a:schemeClr val="bg1"/>
            </a:solidFill>
          </p:spPr>
          <p:txBody>
            <a:bodyPr wrap="none" rtlCol="0">
              <a:spAutoFit/>
            </a:bodyPr>
            <a:lstStyle/>
            <a:p>
              <a:pPr marL="285750" marR="0" lvl="0" indent="-285750" algn="l" defTabSz="914400" rtl="0" eaLnBrk="1" fontAlgn="base" latinLnBrk="0" hangingPunct="1">
                <a:lnSpc>
                  <a:spcPct val="100000"/>
                </a:lnSpc>
                <a:spcBef>
                  <a:spcPct val="0"/>
                </a:spcBef>
                <a:spcAft>
                  <a:spcPct val="0"/>
                </a:spcAft>
                <a:buClr>
                  <a:srgbClr val="0070C0"/>
                </a:buClr>
                <a:buSzTx/>
                <a:buFont typeface="Wingdings" panose="05000000000000000000" pitchFamily="2" charset="2"/>
                <a:buChar char="n"/>
                <a:tabLst/>
                <a:defRPr/>
              </a:pPr>
              <a:r>
                <a:rPr kumimoji="1"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淨提存費用</a:t>
              </a:r>
              <a:endPar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sp>
        <p:nvSpPr>
          <p:cNvPr id="78" name="文字方塊 60">
            <a:extLst>
              <a:ext uri="{FF2B5EF4-FFF2-40B4-BE49-F238E27FC236}">
                <a16:creationId xmlns:a16="http://schemas.microsoft.com/office/drawing/2014/main" id="{C794679D-A50F-4507-8AF1-556740EF8BCE}"/>
              </a:ext>
            </a:extLst>
          </p:cNvPr>
          <p:cNvSpPr txBox="1"/>
          <p:nvPr/>
        </p:nvSpPr>
        <p:spPr>
          <a:xfrm>
            <a:off x="0" y="6606714"/>
            <a:ext cx="22767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資料來源：</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合併數字</a:t>
            </a:r>
            <a:endPar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967251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圖表 14">
            <a:extLst>
              <a:ext uri="{FF2B5EF4-FFF2-40B4-BE49-F238E27FC236}">
                <a16:creationId xmlns:a16="http://schemas.microsoft.com/office/drawing/2014/main" id="{00000000-0008-0000-0300-000003000000}"/>
              </a:ext>
            </a:extLst>
          </p:cNvPr>
          <p:cNvGraphicFramePr>
            <a:graphicFrameLocks/>
          </p:cNvGraphicFramePr>
          <p:nvPr>
            <p:extLst/>
          </p:nvPr>
        </p:nvGraphicFramePr>
        <p:xfrm>
          <a:off x="4556660" y="2689518"/>
          <a:ext cx="457026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圖表 28">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985463174"/>
              </p:ext>
            </p:extLst>
          </p:nvPr>
        </p:nvGraphicFramePr>
        <p:xfrm>
          <a:off x="-14819" y="266028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文字方塊 13"/>
          <p:cNvSpPr txBox="1"/>
          <p:nvPr/>
        </p:nvSpPr>
        <p:spPr>
          <a:xfrm>
            <a:off x="1270664" y="5086998"/>
            <a:ext cx="1008546" cy="307777"/>
          </a:xfrm>
          <a:prstGeom prst="rect">
            <a:avLst/>
          </a:prstGeom>
          <a:solidFill>
            <a:schemeClr val="bg1"/>
          </a:solidFill>
        </p:spPr>
        <p:txBody>
          <a:bodyPr wrap="none" rtlCol="0">
            <a:spAutoFit/>
          </a:bodyPr>
          <a:lstStyle/>
          <a:p>
            <a:r>
              <a:rPr lang="en-US" altLang="zh-TW" sz="1400" dirty="0" smtClean="0">
                <a:latin typeface="+mj-lt"/>
              </a:rPr>
              <a:t>Y-T-Mar’22</a:t>
            </a:r>
            <a:endParaRPr lang="zh-TW" altLang="en-US" sz="1400" dirty="0">
              <a:latin typeface="+mj-lt"/>
            </a:endParaRPr>
          </a:p>
        </p:txBody>
      </p:sp>
      <p:sp>
        <p:nvSpPr>
          <p:cNvPr id="17" name="文字方塊 16"/>
          <p:cNvSpPr txBox="1"/>
          <p:nvPr/>
        </p:nvSpPr>
        <p:spPr>
          <a:xfrm>
            <a:off x="3497215" y="5086997"/>
            <a:ext cx="1008546" cy="307777"/>
          </a:xfrm>
          <a:prstGeom prst="rect">
            <a:avLst/>
          </a:prstGeom>
          <a:solidFill>
            <a:schemeClr val="bg1"/>
          </a:solidFill>
        </p:spPr>
        <p:txBody>
          <a:bodyPr wrap="none" rtlCol="0">
            <a:spAutoFit/>
          </a:bodyPr>
          <a:lstStyle/>
          <a:p>
            <a:r>
              <a:rPr lang="en-US" altLang="zh-TW" sz="1400" dirty="0" smtClean="0">
                <a:latin typeface="+mj-lt"/>
              </a:rPr>
              <a:t>Y-T-Mar’23</a:t>
            </a:r>
            <a:endParaRPr lang="zh-TW" altLang="en-US" sz="1400" dirty="0">
              <a:latin typeface="+mj-lt"/>
            </a:endParaRPr>
          </a:p>
        </p:txBody>
      </p:sp>
      <p:sp>
        <p:nvSpPr>
          <p:cNvPr id="25" name="文字方塊 24"/>
          <p:cNvSpPr txBox="1"/>
          <p:nvPr/>
        </p:nvSpPr>
        <p:spPr>
          <a:xfrm>
            <a:off x="7947375" y="5086996"/>
            <a:ext cx="1008546" cy="307777"/>
          </a:xfrm>
          <a:prstGeom prst="rect">
            <a:avLst/>
          </a:prstGeom>
          <a:solidFill>
            <a:schemeClr val="bg1"/>
          </a:solidFill>
        </p:spPr>
        <p:txBody>
          <a:bodyPr wrap="none" rtlCol="0">
            <a:spAutoFit/>
          </a:bodyPr>
          <a:lstStyle/>
          <a:p>
            <a:r>
              <a:rPr lang="en-US" altLang="zh-TW" sz="1400" dirty="0" smtClean="0">
                <a:latin typeface="+mj-lt"/>
              </a:rPr>
              <a:t>Y-T-Mar’23</a:t>
            </a:r>
            <a:endParaRPr lang="zh-TW" altLang="en-US" sz="1400" dirty="0">
              <a:latin typeface="+mj-lt"/>
            </a:endParaRPr>
          </a:p>
        </p:txBody>
      </p:sp>
      <p:sp>
        <p:nvSpPr>
          <p:cNvPr id="26" name="文字方塊 25"/>
          <p:cNvSpPr txBox="1"/>
          <p:nvPr/>
        </p:nvSpPr>
        <p:spPr>
          <a:xfrm>
            <a:off x="5797912" y="5086995"/>
            <a:ext cx="1008546" cy="307777"/>
          </a:xfrm>
          <a:prstGeom prst="rect">
            <a:avLst/>
          </a:prstGeom>
          <a:solidFill>
            <a:schemeClr val="bg1"/>
          </a:solidFill>
        </p:spPr>
        <p:txBody>
          <a:bodyPr wrap="none" rtlCol="0">
            <a:spAutoFit/>
          </a:bodyPr>
          <a:lstStyle/>
          <a:p>
            <a:r>
              <a:rPr lang="en-US" altLang="zh-TW" sz="1400" dirty="0" smtClean="0">
                <a:latin typeface="+mj-lt"/>
              </a:rPr>
              <a:t>Y-T-Mar’22</a:t>
            </a:r>
            <a:endParaRPr lang="zh-TW" altLang="en-US" sz="1400" dirty="0">
              <a:latin typeface="+mj-lt"/>
            </a:endParaRPr>
          </a:p>
        </p:txBody>
      </p:sp>
      <p:sp>
        <p:nvSpPr>
          <p:cNvPr id="27" name="矩形 15">
            <a:extLst>
              <a:ext uri="{FF2B5EF4-FFF2-40B4-BE49-F238E27FC236}">
                <a16:creationId xmlns:a16="http://schemas.microsoft.com/office/drawing/2014/main" id="{720C3A7D-5DF0-4C4E-9B60-E4B4F7D7DF68}"/>
              </a:ext>
            </a:extLst>
          </p:cNvPr>
          <p:cNvSpPr/>
          <p:nvPr/>
        </p:nvSpPr>
        <p:spPr>
          <a:xfrm>
            <a:off x="287123" y="2003825"/>
            <a:ext cx="2089033" cy="369332"/>
          </a:xfrm>
          <a:prstGeom prst="rect">
            <a:avLst/>
          </a:prstGeom>
        </p:spPr>
        <p:txBody>
          <a:bodyPr wrap="none">
            <a:spAutoFit/>
          </a:bodyPr>
          <a:lstStyle/>
          <a:p>
            <a:pPr marL="285750" marR="0" lvl="0" indent="-285750" algn="l" defTabSz="914400" rtl="0" eaLnBrk="1" fontAlgn="base" latinLnBrk="0" hangingPunct="1">
              <a:lnSpc>
                <a:spcPct val="100000"/>
              </a:lnSpc>
              <a:spcBef>
                <a:spcPct val="0"/>
              </a:spcBef>
              <a:spcAft>
                <a:spcPct val="0"/>
              </a:spcAft>
              <a:buClr>
                <a:srgbClr val="A50021"/>
              </a:buClr>
              <a:buSzPct val="80000"/>
              <a:buFont typeface="Wingdings" panose="05000000000000000000" pitchFamily="2" charset="2"/>
              <a:buChar char="n"/>
              <a:tabLst/>
              <a:defRPr/>
            </a:pPr>
            <a:r>
              <a:rPr kumimoji="1" lang="zh-TW" altLang="en-US" sz="1800" b="1"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mn-cs"/>
              </a:rPr>
              <a:t>稅前資產</a:t>
            </a:r>
            <a:r>
              <a:rPr kumimoji="1" lang="zh-TW" altLang="en-US"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報酬率</a:t>
            </a:r>
            <a:endParaRPr kumimoji="1" lang="en-US" altLang="zh-TW"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p:txBody>
      </p:sp>
      <p:sp>
        <p:nvSpPr>
          <p:cNvPr id="28" name="矩形 12">
            <a:extLst>
              <a:ext uri="{FF2B5EF4-FFF2-40B4-BE49-F238E27FC236}">
                <a16:creationId xmlns:a16="http://schemas.microsoft.com/office/drawing/2014/main" id="{977B41C3-F8E0-4319-A08C-1F878E7A0A86}"/>
              </a:ext>
            </a:extLst>
          </p:cNvPr>
          <p:cNvSpPr/>
          <p:nvPr/>
        </p:nvSpPr>
        <p:spPr>
          <a:xfrm>
            <a:off x="4645657" y="1998105"/>
            <a:ext cx="2550698" cy="369332"/>
          </a:xfrm>
          <a:prstGeom prst="rect">
            <a:avLst/>
          </a:prstGeom>
        </p:spPr>
        <p:txBody>
          <a:bodyPr wrap="none">
            <a:spAutoFit/>
          </a:bodyPr>
          <a:lstStyle/>
          <a:p>
            <a:pPr marL="285750" marR="0" lvl="0" indent="-285750" algn="l" defTabSz="914400" rtl="0" eaLnBrk="1" fontAlgn="base" latinLnBrk="0" hangingPunct="1">
              <a:lnSpc>
                <a:spcPct val="100000"/>
              </a:lnSpc>
              <a:spcBef>
                <a:spcPct val="0"/>
              </a:spcBef>
              <a:spcAft>
                <a:spcPct val="0"/>
              </a:spcAft>
              <a:buClr>
                <a:srgbClr val="A50021"/>
              </a:buClr>
              <a:buSzPct val="80000"/>
              <a:buFont typeface="Wingdings" panose="05000000000000000000" pitchFamily="2" charset="2"/>
              <a:buChar char="n"/>
              <a:tabLst/>
              <a:defRPr/>
            </a:pPr>
            <a:r>
              <a:rPr kumimoji="1" lang="zh-TW" altLang="en-US" sz="1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稅前股東權益</a:t>
            </a:r>
            <a:r>
              <a:rPr kumimoji="1"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報酬率</a:t>
            </a:r>
            <a:endParaRPr kumimoji="1"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30" name="Text Box 6">
            <a:extLst>
              <a:ext uri="{FF2B5EF4-FFF2-40B4-BE49-F238E27FC236}">
                <a16:creationId xmlns:a16="http://schemas.microsoft.com/office/drawing/2014/main" id="{741F5305-060D-4213-8A00-772153E96F0E}"/>
              </a:ext>
            </a:extLst>
          </p:cNvPr>
          <p:cNvSpPr txBox="1">
            <a:spLocks noChangeArrowheads="1"/>
          </p:cNvSpPr>
          <p:nvPr/>
        </p:nvSpPr>
        <p:spPr bwMode="auto">
          <a:xfrm>
            <a:off x="115947" y="128387"/>
            <a:ext cx="2591875" cy="6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6" rIns="91274" bIns="45636">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marL="0" marR="0" lvl="0" indent="0" algn="l" defTabSz="1008063" rtl="0" eaLnBrk="0" fontAlgn="base" latinLnBrk="0" hangingPunct="0">
              <a:lnSpc>
                <a:spcPct val="100000"/>
              </a:lnSpc>
              <a:spcBef>
                <a:spcPct val="0"/>
              </a:spcBef>
              <a:spcAft>
                <a:spcPct val="0"/>
              </a:spcAft>
              <a:buClrTx/>
              <a:buSzTx/>
              <a:buFontTx/>
              <a:buNone/>
              <a:tabLst/>
              <a:defRPr/>
            </a:pPr>
            <a:r>
              <a:rPr kumimoji="0" lang="zh-TW" altLang="en-US" sz="36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charset="0"/>
              </a:rPr>
              <a:t>淨獲利</a:t>
            </a:r>
            <a:r>
              <a:rPr kumimoji="0" lang="zh-TW" altLang="en-US"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charset="0"/>
              </a:rPr>
              <a:t>能力</a:t>
            </a:r>
          </a:p>
        </p:txBody>
      </p:sp>
      <p:sp>
        <p:nvSpPr>
          <p:cNvPr id="31" name="文字方塊 30"/>
          <p:cNvSpPr txBox="1"/>
          <p:nvPr/>
        </p:nvSpPr>
        <p:spPr>
          <a:xfrm>
            <a:off x="-31470" y="6334520"/>
            <a:ext cx="40529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smtClean="0">
                <a:ln>
                  <a:noFill/>
                </a:ln>
                <a:solidFill>
                  <a:prstClr val="black"/>
                </a:solidFill>
                <a:effectLst/>
                <a:uLnTx/>
                <a:uFillTx/>
                <a:latin typeface="Calibri"/>
                <a:ea typeface="宋体"/>
                <a:cs typeface="Arial" panose="020B0604020202020204" pitchFamily="34" charset="0"/>
              </a:rPr>
              <a:t>* </a:t>
            </a:r>
            <a:r>
              <a:rPr kumimoji="0" lang="zh-TW" altLang="en-US" sz="1000" b="0" i="0" u="none" strike="noStrike" kern="1200" cap="none" spc="0" normalizeH="0" baseline="0" noProof="0" dirty="0" smtClean="0">
                <a:ln>
                  <a:noFill/>
                </a:ln>
                <a:solidFill>
                  <a:prstClr val="black"/>
                </a:solidFill>
                <a:effectLst/>
                <a:uLnTx/>
                <a:uFillTx/>
                <a:latin typeface="Calibri"/>
                <a:ea typeface="宋体"/>
                <a:cs typeface="Arial" panose="020B0604020202020204" pitchFamily="34" charset="0"/>
              </a:rPr>
              <a:t>年化後數字</a:t>
            </a:r>
            <a:endParaRPr kumimoji="0" lang="zh-TW" altLang="en-US" sz="1000" b="0" i="0" u="none" strike="noStrike" kern="1200" cap="none" spc="0" normalizeH="0" baseline="0" noProof="0" dirty="0">
              <a:ln>
                <a:noFill/>
              </a:ln>
              <a:solidFill>
                <a:prstClr val="black"/>
              </a:solidFill>
              <a:effectLst/>
              <a:uLnTx/>
              <a:uFillTx/>
              <a:latin typeface="Calibri"/>
              <a:ea typeface="新細明體"/>
              <a:cs typeface="Arial" panose="020B0604020202020204" pitchFamily="34" charset="0"/>
            </a:endParaRPr>
          </a:p>
        </p:txBody>
      </p:sp>
      <p:sp>
        <p:nvSpPr>
          <p:cNvPr id="32" name="文字方塊 21">
            <a:extLst>
              <a:ext uri="{FF2B5EF4-FFF2-40B4-BE49-F238E27FC236}">
                <a16:creationId xmlns:a16="http://schemas.microsoft.com/office/drawing/2014/main" id="{B816EF50-8EBE-4683-8601-B751FE38E327}"/>
              </a:ext>
            </a:extLst>
          </p:cNvPr>
          <p:cNvSpPr txBox="1"/>
          <p:nvPr/>
        </p:nvSpPr>
        <p:spPr>
          <a:xfrm>
            <a:off x="-63515" y="6502781"/>
            <a:ext cx="2276745" cy="246221"/>
          </a:xfrm>
          <a:prstGeom prst="rect">
            <a:avLst/>
          </a:prstGeom>
          <a:noFill/>
        </p:spPr>
        <p:txBody>
          <a:bodyPr wrap="square" rtlCol="0">
            <a:spAutoFit/>
          </a:bodyPr>
          <a:lstStyle>
            <a:defPPr>
              <a:defRPr lang="zh-TW"/>
            </a:defPPr>
            <a:lvl1pPr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1pPr>
            <a:lvl2pPr marL="456383"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2pPr>
            <a:lvl3pPr marL="912768"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3pPr>
            <a:lvl4pPr marL="136914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4pPr>
            <a:lvl5pPr marL="1825525"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5pPr>
            <a:lvl6pPr marL="2281910" algn="l" defTabSz="912768" rtl="0" eaLnBrk="1" latinLnBrk="0" hangingPunct="1">
              <a:defRPr kumimoji="1" sz="2600" kern="1200">
                <a:solidFill>
                  <a:schemeClr val="tx1"/>
                </a:solidFill>
                <a:latin typeface="Times New Roman" pitchFamily="18" charset="0"/>
                <a:ea typeface="標楷體" pitchFamily="65" charset="-120"/>
                <a:cs typeface="+mn-cs"/>
              </a:defRPr>
            </a:lvl6pPr>
            <a:lvl7pPr marL="2738289" algn="l" defTabSz="912768" rtl="0" eaLnBrk="1" latinLnBrk="0" hangingPunct="1">
              <a:defRPr kumimoji="1" sz="2600" kern="1200">
                <a:solidFill>
                  <a:schemeClr val="tx1"/>
                </a:solidFill>
                <a:latin typeface="Times New Roman" pitchFamily="18" charset="0"/>
                <a:ea typeface="標楷體" pitchFamily="65" charset="-120"/>
                <a:cs typeface="+mn-cs"/>
              </a:defRPr>
            </a:lvl7pPr>
            <a:lvl8pPr marL="3194675" algn="l" defTabSz="912768" rtl="0" eaLnBrk="1" latinLnBrk="0" hangingPunct="1">
              <a:defRPr kumimoji="1" sz="2600" kern="1200">
                <a:solidFill>
                  <a:schemeClr val="tx1"/>
                </a:solidFill>
                <a:latin typeface="Times New Roman" pitchFamily="18" charset="0"/>
                <a:ea typeface="標楷體" pitchFamily="65" charset="-120"/>
                <a:cs typeface="+mn-cs"/>
              </a:defRPr>
            </a:lvl8pPr>
            <a:lvl9pPr marL="3651051" algn="l" defTabSz="912768" rtl="0" eaLnBrk="1" latinLnBrk="0" hangingPunct="1">
              <a:defRPr kumimoji="1" sz="2600" kern="1200">
                <a:solidFill>
                  <a:schemeClr val="tx1"/>
                </a:solidFill>
                <a:latin typeface="Times New Roman" pitchFamily="18" charset="0"/>
                <a:ea typeface="標楷體" pitchFamily="65" charset="-120"/>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資料來源：</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合併數字 </a:t>
            </a:r>
            <a:r>
              <a:rPr kumimoji="0" lang="en-US" altLang="zh-TW"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a:t>
            </a: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 金管會報告</a:t>
            </a:r>
          </a:p>
        </p:txBody>
      </p:sp>
      <p:sp>
        <p:nvSpPr>
          <p:cNvPr id="33" name="文字方塊 22">
            <a:extLst>
              <a:ext uri="{FF2B5EF4-FFF2-40B4-BE49-F238E27FC236}">
                <a16:creationId xmlns:a16="http://schemas.microsoft.com/office/drawing/2014/main" id="{70BC02C1-038E-4D50-B42D-BA0DCD99CB0C}"/>
              </a:ext>
            </a:extLst>
          </p:cNvPr>
          <p:cNvSpPr txBox="1"/>
          <p:nvPr/>
        </p:nvSpPr>
        <p:spPr>
          <a:xfrm>
            <a:off x="-63515" y="6658701"/>
            <a:ext cx="2591780" cy="246221"/>
          </a:xfrm>
          <a:prstGeom prst="rect">
            <a:avLst/>
          </a:prstGeom>
          <a:noFill/>
        </p:spPr>
        <p:txBody>
          <a:bodyPr wrap="square" rtlCol="0">
            <a:spAutoFit/>
          </a:bodyPr>
          <a:lstStyle>
            <a:defPPr>
              <a:defRPr lang="zh-TW"/>
            </a:defPPr>
            <a:lvl1pPr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1pPr>
            <a:lvl2pPr marL="456383"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2pPr>
            <a:lvl3pPr marL="912768"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3pPr>
            <a:lvl4pPr marL="136914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4pPr>
            <a:lvl5pPr marL="1825525"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5pPr>
            <a:lvl6pPr marL="2281910" algn="l" defTabSz="912768" rtl="0" eaLnBrk="1" latinLnBrk="0" hangingPunct="1">
              <a:defRPr kumimoji="1" sz="2600" kern="1200">
                <a:solidFill>
                  <a:schemeClr val="tx1"/>
                </a:solidFill>
                <a:latin typeface="Times New Roman" pitchFamily="18" charset="0"/>
                <a:ea typeface="標楷體" pitchFamily="65" charset="-120"/>
                <a:cs typeface="+mn-cs"/>
              </a:defRPr>
            </a:lvl6pPr>
            <a:lvl7pPr marL="2738289" algn="l" defTabSz="912768" rtl="0" eaLnBrk="1" latinLnBrk="0" hangingPunct="1">
              <a:defRPr kumimoji="1" sz="2600" kern="1200">
                <a:solidFill>
                  <a:schemeClr val="tx1"/>
                </a:solidFill>
                <a:latin typeface="Times New Roman" pitchFamily="18" charset="0"/>
                <a:ea typeface="標楷體" pitchFamily="65" charset="-120"/>
                <a:cs typeface="+mn-cs"/>
              </a:defRPr>
            </a:lvl7pPr>
            <a:lvl8pPr marL="3194675" algn="l" defTabSz="912768" rtl="0" eaLnBrk="1" latinLnBrk="0" hangingPunct="1">
              <a:defRPr kumimoji="1" sz="2600" kern="1200">
                <a:solidFill>
                  <a:schemeClr val="tx1"/>
                </a:solidFill>
                <a:latin typeface="Times New Roman" pitchFamily="18" charset="0"/>
                <a:ea typeface="標楷體" pitchFamily="65" charset="-120"/>
                <a:cs typeface="+mn-cs"/>
              </a:defRPr>
            </a:lvl8pPr>
            <a:lvl9pPr marL="3651051" algn="l" defTabSz="912768" rtl="0" eaLnBrk="1" latinLnBrk="0" hangingPunct="1">
              <a:defRPr kumimoji="1" sz="2600" kern="1200">
                <a:solidFill>
                  <a:schemeClr val="tx1"/>
                </a:solidFill>
                <a:latin typeface="Times New Roman" pitchFamily="18" charset="0"/>
                <a:ea typeface="標楷體" pitchFamily="65" charset="-120"/>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同業：</a:t>
            </a:r>
            <a:r>
              <a:rPr kumimoji="0" lang="en-US" altLang="zh-TW"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38</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家</a:t>
            </a: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商業銀行</a:t>
            </a:r>
            <a:r>
              <a:rPr kumimoji="0" lang="en-US" altLang="zh-TW"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a:t>
            </a: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不包含輸出入銀行</a:t>
            </a:r>
            <a:r>
              <a:rPr kumimoji="0" lang="en-US" altLang="zh-TW"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a:t>
            </a:r>
            <a:endPar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endParaRPr>
          </a:p>
        </p:txBody>
      </p:sp>
      <p:grpSp>
        <p:nvGrpSpPr>
          <p:cNvPr id="34" name="群組 16">
            <a:extLst>
              <a:ext uri="{FF2B5EF4-FFF2-40B4-BE49-F238E27FC236}">
                <a16:creationId xmlns:a16="http://schemas.microsoft.com/office/drawing/2014/main" id="{54DB4F73-9FA1-4372-B6C6-1E9651741730}"/>
              </a:ext>
            </a:extLst>
          </p:cNvPr>
          <p:cNvGrpSpPr/>
          <p:nvPr/>
        </p:nvGrpSpPr>
        <p:grpSpPr>
          <a:xfrm>
            <a:off x="3634207" y="5784115"/>
            <a:ext cx="1910567" cy="284435"/>
            <a:chOff x="3167840" y="6031854"/>
            <a:chExt cx="1572961" cy="284435"/>
          </a:xfrm>
        </p:grpSpPr>
        <p:sp>
          <p:nvSpPr>
            <p:cNvPr id="35" name="文字方塊 17">
              <a:extLst>
                <a:ext uri="{FF2B5EF4-FFF2-40B4-BE49-F238E27FC236}">
                  <a16:creationId xmlns:a16="http://schemas.microsoft.com/office/drawing/2014/main" id="{3CCD9F26-DDEC-4CE0-8683-AAD4D62F643B}"/>
                </a:ext>
              </a:extLst>
            </p:cNvPr>
            <p:cNvSpPr txBox="1"/>
            <p:nvPr/>
          </p:nvSpPr>
          <p:spPr>
            <a:xfrm>
              <a:off x="3167840" y="6039290"/>
              <a:ext cx="611306" cy="276999"/>
            </a:xfrm>
            <a:prstGeom prst="rect">
              <a:avLst/>
            </a:prstGeom>
            <a:noFill/>
          </p:spPr>
          <p:txBody>
            <a:bodyPr wrap="none" rtlCol="0">
              <a:spAutoFit/>
            </a:bodyPr>
            <a:lstStyle/>
            <a:p>
              <a:pPr marL="514350" marR="0" lvl="0" indent="-514350" algn="l"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en-US" altLang="zh-TW" sz="1200" b="0" i="0" u="none" strike="noStrike" kern="1200" cap="none" spc="0" normalizeH="0" baseline="0" noProof="0" dirty="0">
                  <a:ln>
                    <a:noFill/>
                  </a:ln>
                  <a:solidFill>
                    <a:prstClr val="white">
                      <a:lumMod val="50000"/>
                    </a:prstClr>
                  </a:solidFill>
                  <a:effectLst/>
                  <a:uLnTx/>
                  <a:uFillTx/>
                  <a:latin typeface="Times New Roman" pitchFamily="18" charset="0"/>
                  <a:ea typeface="標楷體" pitchFamily="65" charset="-120"/>
                  <a:cs typeface="+mn-cs"/>
                </a:rPr>
                <a:t> </a:t>
              </a:r>
              <a:endParaRPr kumimoji="1" lang="zh-TW" altLang="en-US" sz="1200" b="0" i="0" u="none" strike="noStrike" kern="1200" cap="none" spc="0" normalizeH="0" baseline="0" noProof="0" dirty="0">
                <a:ln>
                  <a:noFill/>
                </a:ln>
                <a:solidFill>
                  <a:prstClr val="white">
                    <a:lumMod val="50000"/>
                  </a:prstClr>
                </a:solidFill>
                <a:effectLst/>
                <a:uLnTx/>
                <a:uFillTx/>
                <a:latin typeface="Times New Roman" pitchFamily="18" charset="0"/>
                <a:ea typeface="標楷體" pitchFamily="65" charset="-120"/>
                <a:cs typeface="+mn-cs"/>
              </a:endParaRPr>
            </a:p>
          </p:txBody>
        </p:sp>
        <p:sp>
          <p:nvSpPr>
            <p:cNvPr id="36" name="文字方塊 19">
              <a:extLst>
                <a:ext uri="{FF2B5EF4-FFF2-40B4-BE49-F238E27FC236}">
                  <a16:creationId xmlns:a16="http://schemas.microsoft.com/office/drawing/2014/main" id="{866B0596-1032-430A-A7F9-6B0D955F66F3}"/>
                </a:ext>
              </a:extLst>
            </p:cNvPr>
            <p:cNvSpPr txBox="1"/>
            <p:nvPr/>
          </p:nvSpPr>
          <p:spPr>
            <a:xfrm>
              <a:off x="3390985" y="6031855"/>
              <a:ext cx="40542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同業</a:t>
              </a:r>
            </a:p>
          </p:txBody>
        </p:sp>
        <p:sp>
          <p:nvSpPr>
            <p:cNvPr id="37" name="文字方塊 23">
              <a:extLst>
                <a:ext uri="{FF2B5EF4-FFF2-40B4-BE49-F238E27FC236}">
                  <a16:creationId xmlns:a16="http://schemas.microsoft.com/office/drawing/2014/main" id="{674E9552-9AB1-4E59-B8F9-47E788866D44}"/>
                </a:ext>
              </a:extLst>
            </p:cNvPr>
            <p:cNvSpPr txBox="1"/>
            <p:nvPr/>
          </p:nvSpPr>
          <p:spPr>
            <a:xfrm>
              <a:off x="4103438" y="6039290"/>
              <a:ext cx="563795" cy="276999"/>
            </a:xfrm>
            <a:prstGeom prst="rect">
              <a:avLst/>
            </a:prstGeom>
            <a:noFill/>
          </p:spPr>
          <p:txBody>
            <a:bodyPr wrap="non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en-US" altLang="zh-TW" sz="1200" b="0" i="0" u="none" strike="noStrike" kern="1200" cap="none" spc="0" normalizeH="0" baseline="0" noProof="0" dirty="0">
                  <a:ln>
                    <a:noFill/>
                  </a:ln>
                  <a:solidFill>
                    <a:srgbClr val="A50021"/>
                  </a:solidFill>
                  <a:effectLst/>
                  <a:uLnTx/>
                  <a:uFillTx/>
                  <a:latin typeface="Times New Roman" pitchFamily="18" charset="0"/>
                  <a:ea typeface="標楷體" pitchFamily="65" charset="-120"/>
                  <a:cs typeface="+mn-cs"/>
                </a:rPr>
                <a:t> </a:t>
              </a:r>
              <a:endParaRPr kumimoji="1" lang="zh-TW" altLang="en-US" sz="1200" b="0" i="0" u="none" strike="noStrike" kern="1200" cap="none" spc="0" normalizeH="0" baseline="0" noProof="0" dirty="0">
                <a:ln>
                  <a:noFill/>
                </a:ln>
                <a:solidFill>
                  <a:srgbClr val="A50021"/>
                </a:solidFill>
                <a:effectLst/>
                <a:uLnTx/>
                <a:uFillTx/>
                <a:latin typeface="Times New Roman" pitchFamily="18" charset="0"/>
                <a:ea typeface="標楷體" pitchFamily="65" charset="-120"/>
                <a:cs typeface="+mn-cs"/>
              </a:endParaRPr>
            </a:p>
          </p:txBody>
        </p:sp>
        <p:sp>
          <p:nvSpPr>
            <p:cNvPr id="38" name="文字方塊 24">
              <a:extLst>
                <a:ext uri="{FF2B5EF4-FFF2-40B4-BE49-F238E27FC236}">
                  <a16:creationId xmlns:a16="http://schemas.microsoft.com/office/drawing/2014/main" id="{BE32C6B5-2C0C-45F9-90B4-EA7B3C1E3985}"/>
                </a:ext>
              </a:extLst>
            </p:cNvPr>
            <p:cNvSpPr txBox="1"/>
            <p:nvPr/>
          </p:nvSpPr>
          <p:spPr>
            <a:xfrm>
              <a:off x="4335375" y="6031854"/>
              <a:ext cx="40542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本行</a:t>
              </a:r>
            </a:p>
          </p:txBody>
        </p:sp>
      </p:grpSp>
    </p:spTree>
    <p:extLst>
      <p:ext uri="{BB962C8B-B14F-4D97-AF65-F5344CB8AC3E}">
        <p14:creationId xmlns:p14="http://schemas.microsoft.com/office/powerpoint/2010/main" val="1797274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5816182" y="1661346"/>
            <a:ext cx="800219"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14.04%</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23" name="文字方塊 23">
            <a:extLst>
              <a:ext uri="{FF2B5EF4-FFF2-40B4-BE49-F238E27FC236}">
                <a16:creationId xmlns:a16="http://schemas.microsoft.com/office/drawing/2014/main" id="{74AC44DD-549A-4D19-B1F6-9AB9FF9A00AC}"/>
              </a:ext>
            </a:extLst>
          </p:cNvPr>
          <p:cNvSpPr txBox="1"/>
          <p:nvPr/>
        </p:nvSpPr>
        <p:spPr>
          <a:xfrm>
            <a:off x="4767870" y="1637526"/>
            <a:ext cx="800219"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13.95%</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21" name="文字方塊 23">
            <a:extLst>
              <a:ext uri="{FF2B5EF4-FFF2-40B4-BE49-F238E27FC236}">
                <a16:creationId xmlns:a16="http://schemas.microsoft.com/office/drawing/2014/main" id="{74AC44DD-549A-4D19-B1F6-9AB9FF9A00AC}"/>
              </a:ext>
            </a:extLst>
          </p:cNvPr>
          <p:cNvSpPr txBox="1"/>
          <p:nvPr/>
        </p:nvSpPr>
        <p:spPr>
          <a:xfrm>
            <a:off x="6911387" y="1522253"/>
            <a:ext cx="800219"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14.90%</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graphicFrame>
        <p:nvGraphicFramePr>
          <p:cNvPr id="32" name="圖表 31">
            <a:extLst>
              <a:ext uri="{FF2B5EF4-FFF2-40B4-BE49-F238E27FC236}">
                <a16:creationId xmlns:a16="http://schemas.microsoft.com/office/drawing/2014/main" id="{00000000-0008-0000-0600-000009000000}"/>
              </a:ext>
            </a:extLst>
          </p:cNvPr>
          <p:cNvGraphicFramePr>
            <a:graphicFrameLocks/>
          </p:cNvGraphicFramePr>
          <p:nvPr>
            <p:extLst/>
          </p:nvPr>
        </p:nvGraphicFramePr>
        <p:xfrm>
          <a:off x="4441790" y="1604350"/>
          <a:ext cx="4572000" cy="2472161"/>
        </p:xfrm>
        <a:graphic>
          <a:graphicData uri="http://schemas.openxmlformats.org/drawingml/2006/chart">
            <c:chart xmlns:c="http://schemas.openxmlformats.org/drawingml/2006/chart" xmlns:r="http://schemas.openxmlformats.org/officeDocument/2006/relationships" r:id="rId3"/>
          </a:graphicData>
        </a:graphic>
      </p:graphicFrame>
      <p:sp>
        <p:nvSpPr>
          <p:cNvPr id="33" name="文字方塊 32"/>
          <p:cNvSpPr txBox="1"/>
          <p:nvPr/>
        </p:nvSpPr>
        <p:spPr>
          <a:xfrm>
            <a:off x="7980475" y="1522253"/>
            <a:ext cx="800219"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14.58%</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graphicFrame>
        <p:nvGraphicFramePr>
          <p:cNvPr id="27" name="圖表 26">
            <a:extLst>
              <a:ext uri="{FF2B5EF4-FFF2-40B4-BE49-F238E27FC236}">
                <a16:creationId xmlns:a16="http://schemas.microsoft.com/office/drawing/2014/main" id="{00000000-0008-0000-0600-00000A000000}"/>
              </a:ext>
            </a:extLst>
          </p:cNvPr>
          <p:cNvGraphicFramePr>
            <a:graphicFrameLocks/>
          </p:cNvGraphicFramePr>
          <p:nvPr>
            <p:extLst/>
          </p:nvPr>
        </p:nvGraphicFramePr>
        <p:xfrm>
          <a:off x="333505" y="1465749"/>
          <a:ext cx="4076700" cy="2618915"/>
        </p:xfrm>
        <a:graphic>
          <a:graphicData uri="http://schemas.openxmlformats.org/drawingml/2006/chart">
            <c:chart xmlns:c="http://schemas.openxmlformats.org/drawingml/2006/chart" xmlns:r="http://schemas.openxmlformats.org/officeDocument/2006/relationships" r:id="rId4"/>
          </a:graphicData>
        </a:graphic>
      </p:graphicFrame>
      <p:sp>
        <p:nvSpPr>
          <p:cNvPr id="3" name="文字方塊 2"/>
          <p:cNvSpPr txBox="1"/>
          <p:nvPr/>
        </p:nvSpPr>
        <p:spPr>
          <a:xfrm>
            <a:off x="3862346" y="-981490"/>
            <a:ext cx="755335" cy="307777"/>
          </a:xfrm>
          <a:prstGeom prst="rect">
            <a:avLst/>
          </a:prstGeom>
          <a:noFill/>
        </p:spPr>
        <p:txBody>
          <a:bodyPr wrap="none" rtlCol="0">
            <a:spAutoFit/>
          </a:bodyPr>
          <a:lstStyle/>
          <a:p>
            <a:r>
              <a:rPr lang="en-US" altLang="zh-TW" sz="1400" dirty="0" smtClean="0">
                <a:latin typeface="+mn-lt"/>
              </a:rPr>
              <a:t>3/31’22</a:t>
            </a:r>
            <a:endParaRPr lang="zh-TW" altLang="en-US" sz="1400" dirty="0">
              <a:latin typeface="+mn-lt"/>
            </a:endParaRPr>
          </a:p>
        </p:txBody>
      </p:sp>
      <p:sp>
        <p:nvSpPr>
          <p:cNvPr id="4" name="文字方塊 3"/>
          <p:cNvSpPr txBox="1"/>
          <p:nvPr/>
        </p:nvSpPr>
        <p:spPr>
          <a:xfrm>
            <a:off x="1626798" y="3740119"/>
            <a:ext cx="755335" cy="307777"/>
          </a:xfrm>
          <a:prstGeom prst="rect">
            <a:avLst/>
          </a:prstGeom>
          <a:solidFill>
            <a:schemeClr val="bg1"/>
          </a:solidFill>
        </p:spPr>
        <p:txBody>
          <a:bodyPr wrap="none" rtlCol="0">
            <a:spAutoFit/>
          </a:bodyPr>
          <a:lstStyle/>
          <a:p>
            <a:r>
              <a:rPr lang="en-US" altLang="zh-TW" sz="1400" dirty="0" smtClean="0">
                <a:latin typeface="+mj-lt"/>
              </a:rPr>
              <a:t>3/31’22</a:t>
            </a:r>
            <a:endParaRPr lang="zh-TW" altLang="en-US" sz="1400" dirty="0">
              <a:latin typeface="+mj-lt"/>
            </a:endParaRPr>
          </a:p>
        </p:txBody>
      </p:sp>
      <p:sp>
        <p:nvSpPr>
          <p:cNvPr id="39" name="文字方塊 38"/>
          <p:cNvSpPr txBox="1"/>
          <p:nvPr/>
        </p:nvSpPr>
        <p:spPr>
          <a:xfrm>
            <a:off x="3115774" y="3731671"/>
            <a:ext cx="755335" cy="307777"/>
          </a:xfrm>
          <a:prstGeom prst="rect">
            <a:avLst/>
          </a:prstGeom>
          <a:solidFill>
            <a:schemeClr val="bg1"/>
          </a:solidFill>
        </p:spPr>
        <p:txBody>
          <a:bodyPr wrap="none" rtlCol="0">
            <a:spAutoFit/>
          </a:bodyPr>
          <a:lstStyle/>
          <a:p>
            <a:r>
              <a:rPr lang="en-US" altLang="zh-TW" sz="1400" dirty="0" smtClean="0">
                <a:latin typeface="+mj-lt"/>
              </a:rPr>
              <a:t>3/31’23</a:t>
            </a:r>
            <a:endParaRPr lang="zh-TW" altLang="en-US" sz="1400" dirty="0">
              <a:latin typeface="+mj-lt"/>
            </a:endParaRPr>
          </a:p>
        </p:txBody>
      </p:sp>
      <p:sp>
        <p:nvSpPr>
          <p:cNvPr id="40" name="文字方塊 39"/>
          <p:cNvSpPr txBox="1"/>
          <p:nvPr/>
        </p:nvSpPr>
        <p:spPr>
          <a:xfrm>
            <a:off x="5821288" y="3786967"/>
            <a:ext cx="755335" cy="307777"/>
          </a:xfrm>
          <a:prstGeom prst="rect">
            <a:avLst/>
          </a:prstGeom>
          <a:solidFill>
            <a:schemeClr val="bg1"/>
          </a:solidFill>
        </p:spPr>
        <p:txBody>
          <a:bodyPr wrap="none" rtlCol="0">
            <a:spAutoFit/>
          </a:bodyPr>
          <a:lstStyle/>
          <a:p>
            <a:r>
              <a:rPr lang="en-US" altLang="zh-TW" sz="1400" dirty="0" smtClean="0">
                <a:latin typeface="+mj-lt"/>
              </a:rPr>
              <a:t>3/31’22</a:t>
            </a:r>
            <a:endParaRPr lang="zh-TW" altLang="en-US" sz="1400" dirty="0">
              <a:latin typeface="+mj-lt"/>
            </a:endParaRPr>
          </a:p>
        </p:txBody>
      </p:sp>
      <p:sp>
        <p:nvSpPr>
          <p:cNvPr id="42" name="文字方塊 41"/>
          <p:cNvSpPr txBox="1"/>
          <p:nvPr/>
        </p:nvSpPr>
        <p:spPr>
          <a:xfrm>
            <a:off x="7980475" y="3786966"/>
            <a:ext cx="755335" cy="307777"/>
          </a:xfrm>
          <a:prstGeom prst="rect">
            <a:avLst/>
          </a:prstGeom>
          <a:solidFill>
            <a:schemeClr val="bg1"/>
          </a:solidFill>
        </p:spPr>
        <p:txBody>
          <a:bodyPr wrap="none" rtlCol="0">
            <a:spAutoFit/>
          </a:bodyPr>
          <a:lstStyle/>
          <a:p>
            <a:r>
              <a:rPr lang="en-US" altLang="zh-TW" sz="1400" dirty="0" smtClean="0">
                <a:latin typeface="+mj-lt"/>
              </a:rPr>
              <a:t>3/31’23</a:t>
            </a:r>
            <a:endParaRPr lang="zh-TW" altLang="en-US" sz="1400" dirty="0">
              <a:latin typeface="+mj-lt"/>
            </a:endParaRPr>
          </a:p>
        </p:txBody>
      </p:sp>
      <p:sp>
        <p:nvSpPr>
          <p:cNvPr id="46" name="文字方塊 45"/>
          <p:cNvSpPr txBox="1"/>
          <p:nvPr/>
        </p:nvSpPr>
        <p:spPr>
          <a:xfrm>
            <a:off x="341314" y="4593661"/>
            <a:ext cx="497930" cy="276999"/>
          </a:xfrm>
          <a:prstGeom prst="rect">
            <a:avLst/>
          </a:prstGeom>
          <a:noFill/>
        </p:spPr>
        <p:txBody>
          <a:bodyPr wrap="square" rtlCol="0">
            <a:spAutoFit/>
          </a:bodyPr>
          <a:lstStyle/>
          <a:p>
            <a:pPr algn="ctr" fontAlgn="auto">
              <a:spcBef>
                <a:spcPts val="0"/>
              </a:spcBef>
              <a:spcAft>
                <a:spcPts val="0"/>
              </a:spcAft>
            </a:pPr>
            <a:r>
              <a:rPr kumimoji="0" lang="en-US" altLang="zh-CN" sz="1200" dirty="0" smtClean="0">
                <a:solidFill>
                  <a:prstClr val="black"/>
                </a:solidFill>
                <a:latin typeface="Calibri"/>
                <a:ea typeface="宋体"/>
              </a:rPr>
              <a:t>(%)</a:t>
            </a:r>
            <a:endParaRPr kumimoji="0" lang="zh-TW" altLang="en-US" sz="1200" dirty="0">
              <a:solidFill>
                <a:prstClr val="black"/>
              </a:solidFill>
              <a:latin typeface="Calibri"/>
              <a:ea typeface="新細明體"/>
            </a:endParaRPr>
          </a:p>
        </p:txBody>
      </p:sp>
      <p:sp>
        <p:nvSpPr>
          <p:cNvPr id="47" name="文字方塊 46"/>
          <p:cNvSpPr txBox="1"/>
          <p:nvPr/>
        </p:nvSpPr>
        <p:spPr>
          <a:xfrm>
            <a:off x="4682466" y="4592161"/>
            <a:ext cx="497930" cy="276999"/>
          </a:xfrm>
          <a:prstGeom prst="rect">
            <a:avLst/>
          </a:prstGeom>
          <a:noFill/>
        </p:spPr>
        <p:txBody>
          <a:bodyPr wrap="square" rtlCol="0">
            <a:spAutoFit/>
          </a:bodyPr>
          <a:lstStyle/>
          <a:p>
            <a:pPr algn="ctr" fontAlgn="auto">
              <a:spcBef>
                <a:spcPts val="0"/>
              </a:spcBef>
              <a:spcAft>
                <a:spcPts val="0"/>
              </a:spcAft>
            </a:pPr>
            <a:r>
              <a:rPr kumimoji="0" lang="en-US" altLang="zh-CN" sz="1200" dirty="0" smtClean="0">
                <a:solidFill>
                  <a:prstClr val="black"/>
                </a:solidFill>
                <a:latin typeface="Calibri"/>
                <a:ea typeface="宋体"/>
              </a:rPr>
              <a:t>(%)</a:t>
            </a:r>
            <a:endParaRPr kumimoji="0" lang="zh-TW" altLang="en-US" sz="1200" dirty="0">
              <a:solidFill>
                <a:prstClr val="black"/>
              </a:solidFill>
              <a:latin typeface="Calibri"/>
              <a:ea typeface="新細明體"/>
            </a:endParaRPr>
          </a:p>
        </p:txBody>
      </p:sp>
      <p:graphicFrame>
        <p:nvGraphicFramePr>
          <p:cNvPr id="52" name="圖表 51"/>
          <p:cNvGraphicFramePr>
            <a:graphicFrameLocks/>
          </p:cNvGraphicFramePr>
          <p:nvPr>
            <p:extLst>
              <p:ext uri="{D42A27DB-BD31-4B8C-83A1-F6EECF244321}">
                <p14:modId xmlns:p14="http://schemas.microsoft.com/office/powerpoint/2010/main" val="2930433888"/>
              </p:ext>
            </p:extLst>
          </p:nvPr>
        </p:nvGraphicFramePr>
        <p:xfrm>
          <a:off x="258988" y="4180955"/>
          <a:ext cx="4164418" cy="23910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3" name="圖表 52"/>
          <p:cNvGraphicFramePr>
            <a:graphicFrameLocks/>
          </p:cNvGraphicFramePr>
          <p:nvPr>
            <p:extLst>
              <p:ext uri="{D42A27DB-BD31-4B8C-83A1-F6EECF244321}">
                <p14:modId xmlns:p14="http://schemas.microsoft.com/office/powerpoint/2010/main" val="400031231"/>
              </p:ext>
            </p:extLst>
          </p:nvPr>
        </p:nvGraphicFramePr>
        <p:xfrm>
          <a:off x="4765335" y="4644494"/>
          <a:ext cx="4162425" cy="1866419"/>
        </p:xfrm>
        <a:graphic>
          <a:graphicData uri="http://schemas.openxmlformats.org/drawingml/2006/chart">
            <c:chart xmlns:c="http://schemas.openxmlformats.org/drawingml/2006/chart" xmlns:r="http://schemas.openxmlformats.org/officeDocument/2006/relationships" r:id="rId6"/>
          </a:graphicData>
        </a:graphic>
      </p:graphicFrame>
      <p:cxnSp>
        <p:nvCxnSpPr>
          <p:cNvPr id="60" name="直線接點 59"/>
          <p:cNvCxnSpPr/>
          <p:nvPr/>
        </p:nvCxnSpPr>
        <p:spPr>
          <a:xfrm flipH="1">
            <a:off x="4517672" y="973315"/>
            <a:ext cx="6637" cy="519673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35497" y="0"/>
            <a:ext cx="4221468" cy="871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marL="0" marR="0" lvl="0" indent="0" algn="l" defTabSz="1008063" rtl="0" eaLnBrk="0" fontAlgn="base" latinLnBrk="0" hangingPunct="0">
              <a:lnSpc>
                <a:spcPct val="100000"/>
              </a:lnSpc>
              <a:spcBef>
                <a:spcPct val="0"/>
              </a:spcBef>
              <a:spcAft>
                <a:spcPct val="0"/>
              </a:spcAft>
              <a:buClrTx/>
              <a:buSzTx/>
              <a:buFontTx/>
              <a:buNone/>
              <a:tabLst/>
              <a:defRPr/>
            </a:pPr>
            <a:r>
              <a:rPr kumimoji="0" lang="zh-TW" altLang="en-US"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charset="0"/>
              </a:rPr>
              <a:t>資本適足性</a:t>
            </a:r>
          </a:p>
        </p:txBody>
      </p:sp>
      <p:sp>
        <p:nvSpPr>
          <p:cNvPr id="43" name="矩形 42"/>
          <p:cNvSpPr/>
          <p:nvPr/>
        </p:nvSpPr>
        <p:spPr>
          <a:xfrm>
            <a:off x="161510" y="979534"/>
            <a:ext cx="3837525" cy="369332"/>
          </a:xfrm>
          <a:prstGeom prst="rect">
            <a:avLst/>
          </a:prstGeom>
        </p:spPr>
        <p:txBody>
          <a:bodyPr wrap="square">
            <a:spAutoFit/>
          </a:bodyPr>
          <a:lstStyle/>
          <a:p>
            <a:pPr marL="285750" marR="0" lvl="0" indent="-285750" algn="l" defTabSz="914400" rtl="0" eaLnBrk="1" fontAlgn="base" latinLnBrk="0" hangingPunct="1">
              <a:lnSpc>
                <a:spcPct val="100000"/>
              </a:lnSpc>
              <a:spcBef>
                <a:spcPct val="0"/>
              </a:spcBef>
              <a:spcAft>
                <a:spcPct val="0"/>
              </a:spcAft>
              <a:buClr>
                <a:srgbClr val="A50021"/>
              </a:buClr>
              <a:buSzPct val="80000"/>
              <a:buFont typeface="Wingdings" panose="05000000000000000000" pitchFamily="2" charset="2"/>
              <a:buChar char="n"/>
              <a:tabLst/>
              <a:defRPr/>
            </a:pPr>
            <a:r>
              <a:rPr kumimoji="1"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普通股權益資本</a:t>
            </a:r>
            <a:r>
              <a:rPr kumimoji="1" lang="zh-TW" altLang="en-US" sz="1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比率</a:t>
            </a:r>
            <a:r>
              <a:rPr kumimoji="1" lang="en-US" altLang="zh-TW" sz="1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800" b="1"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個體數</a:t>
            </a:r>
            <a:r>
              <a:rPr kumimoji="1"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p:txBody>
      </p:sp>
      <p:sp>
        <p:nvSpPr>
          <p:cNvPr id="44" name="矩形 43"/>
          <p:cNvSpPr/>
          <p:nvPr/>
        </p:nvSpPr>
        <p:spPr>
          <a:xfrm>
            <a:off x="4778934" y="979534"/>
            <a:ext cx="3337677" cy="369332"/>
          </a:xfrm>
          <a:prstGeom prst="rect">
            <a:avLst/>
          </a:prstGeom>
        </p:spPr>
        <p:txBody>
          <a:bodyPr wrap="square">
            <a:spAutoFit/>
          </a:bodyPr>
          <a:lstStyle/>
          <a:p>
            <a:pPr marL="285750" marR="0" lvl="0" indent="-285750" algn="l" defTabSz="914400" rtl="0" eaLnBrk="1" fontAlgn="base" latinLnBrk="0" hangingPunct="1">
              <a:lnSpc>
                <a:spcPct val="100000"/>
              </a:lnSpc>
              <a:spcBef>
                <a:spcPct val="0"/>
              </a:spcBef>
              <a:spcAft>
                <a:spcPct val="0"/>
              </a:spcAft>
              <a:buClr>
                <a:srgbClr val="A50021"/>
              </a:buClr>
              <a:buSzPct val="80000"/>
              <a:buFont typeface="Wingdings" panose="05000000000000000000" pitchFamily="2" charset="2"/>
              <a:buChar char="n"/>
              <a:tabLst/>
              <a:defRPr/>
            </a:pPr>
            <a:r>
              <a:rPr kumimoji="1" lang="zh-TW" altLang="en-US"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資本適</a:t>
            </a:r>
            <a:r>
              <a:rPr kumimoji="1" lang="zh-TW" altLang="en-US" sz="1800" b="1"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mn-cs"/>
              </a:rPr>
              <a:t>足率</a:t>
            </a:r>
            <a:r>
              <a:rPr kumimoji="1" lang="en-US" altLang="zh-TW" sz="1800" b="1"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mn-cs"/>
              </a:rPr>
              <a:t>(</a:t>
            </a:r>
            <a:r>
              <a:rPr kumimoji="1" lang="zh-TW" altLang="en-US" sz="1800" b="1"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mn-cs"/>
              </a:rPr>
              <a:t>個體數</a:t>
            </a:r>
            <a:r>
              <a:rPr kumimoji="1" lang="en-US" altLang="zh-TW" sz="1800" b="1"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mn-cs"/>
              </a:rPr>
              <a:t>)</a:t>
            </a:r>
            <a:endParaRPr kumimoji="1" lang="en-US" altLang="zh-TW"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p:txBody>
      </p:sp>
      <p:sp>
        <p:nvSpPr>
          <p:cNvPr id="45" name="矩形 61">
            <a:extLst>
              <a:ext uri="{FF2B5EF4-FFF2-40B4-BE49-F238E27FC236}">
                <a16:creationId xmlns:a16="http://schemas.microsoft.com/office/drawing/2014/main" id="{A806E05D-CDB3-486B-8487-F9A119B84659}"/>
              </a:ext>
            </a:extLst>
          </p:cNvPr>
          <p:cNvSpPr/>
          <p:nvPr/>
        </p:nvSpPr>
        <p:spPr>
          <a:xfrm>
            <a:off x="3497654" y="1310550"/>
            <a:ext cx="1031051"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
                <a:srgbClr val="A50021"/>
              </a:buClr>
              <a:buSzPct val="80000"/>
              <a:buFontTx/>
              <a:buNone/>
              <a:tabLst/>
              <a:defRPr/>
            </a:pPr>
            <a:r>
              <a:rPr kumimoji="1" lang="en-US" altLang="zh-CN"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新臺幣十億元</a:t>
            </a:r>
            <a:r>
              <a:rPr kumimoji="1" lang="en-US" altLang="zh-TW"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p:txBody>
      </p:sp>
      <p:grpSp>
        <p:nvGrpSpPr>
          <p:cNvPr id="48" name="群組 47"/>
          <p:cNvGrpSpPr/>
          <p:nvPr/>
        </p:nvGrpSpPr>
        <p:grpSpPr>
          <a:xfrm>
            <a:off x="162011" y="4081702"/>
            <a:ext cx="4486098" cy="477645"/>
            <a:chOff x="78789" y="5945901"/>
            <a:chExt cx="4027165" cy="477645"/>
          </a:xfrm>
        </p:grpSpPr>
        <p:grpSp>
          <p:nvGrpSpPr>
            <p:cNvPr id="49" name="群組 48"/>
            <p:cNvGrpSpPr/>
            <p:nvPr/>
          </p:nvGrpSpPr>
          <p:grpSpPr>
            <a:xfrm>
              <a:off x="84504" y="5945901"/>
              <a:ext cx="4021450" cy="263200"/>
              <a:chOff x="1505683" y="6252922"/>
              <a:chExt cx="4021450" cy="263200"/>
            </a:xfrm>
          </p:grpSpPr>
          <p:sp>
            <p:nvSpPr>
              <p:cNvPr id="51" name="文字方塊 50"/>
              <p:cNvSpPr txBox="1"/>
              <p:nvPr/>
            </p:nvSpPr>
            <p:spPr>
              <a:xfrm>
                <a:off x="1505683" y="6252922"/>
                <a:ext cx="2270044" cy="261610"/>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
                    <a:srgbClr val="A50021"/>
                  </a:buClr>
                  <a:buSzTx/>
                  <a:buFont typeface="Wingdings" panose="05000000000000000000" pitchFamily="2" charset="2"/>
                  <a:buChar char="n"/>
                  <a:tabLst/>
                  <a:defRPr/>
                </a:pPr>
                <a:r>
                  <a:rPr kumimoji="1" lang="zh-TW" altLang="en-US" sz="11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普通股權益占風險性資產之比率 </a:t>
                </a:r>
              </a:p>
            </p:txBody>
          </p:sp>
          <p:sp>
            <p:nvSpPr>
              <p:cNvPr id="61" name="文字方塊 60"/>
              <p:cNvSpPr txBox="1"/>
              <p:nvPr/>
            </p:nvSpPr>
            <p:spPr>
              <a:xfrm>
                <a:off x="3536387" y="6254512"/>
                <a:ext cx="1990746" cy="261610"/>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
                    <a:srgbClr val="919CAD"/>
                  </a:buClr>
                  <a:buSzTx/>
                  <a:buFont typeface="Wingdings" panose="05000000000000000000" pitchFamily="2" charset="2"/>
                  <a:buChar char="n"/>
                  <a:tabLst/>
                  <a:defRPr/>
                </a:pPr>
                <a:r>
                  <a:rPr kumimoji="1" lang="zh-TW" altLang="en-US" sz="11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加權風險性資產總額</a:t>
                </a:r>
              </a:p>
            </p:txBody>
          </p:sp>
        </p:grpSp>
        <p:sp>
          <p:nvSpPr>
            <p:cNvPr id="50" name="文字方塊 49"/>
            <p:cNvSpPr txBox="1"/>
            <p:nvPr/>
          </p:nvSpPr>
          <p:spPr>
            <a:xfrm>
              <a:off x="78789" y="6161936"/>
              <a:ext cx="1485165" cy="261610"/>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
                  <a:srgbClr val="002060"/>
                </a:buClr>
                <a:buSzTx/>
                <a:buFont typeface="Wingdings" panose="05000000000000000000" pitchFamily="2" charset="2"/>
                <a:buChar char="n"/>
                <a:tabLst/>
                <a:defRPr/>
              </a:pPr>
              <a:r>
                <a:rPr kumimoji="1" lang="zh-TW" altLang="en-US" sz="11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普通股權益</a:t>
              </a:r>
            </a:p>
          </p:txBody>
        </p:sp>
      </p:grpSp>
      <p:grpSp>
        <p:nvGrpSpPr>
          <p:cNvPr id="62" name="群組 15">
            <a:extLst>
              <a:ext uri="{FF2B5EF4-FFF2-40B4-BE49-F238E27FC236}">
                <a16:creationId xmlns:a16="http://schemas.microsoft.com/office/drawing/2014/main" id="{302CAB5F-2986-4CCA-A66B-A5CA4BC86E1B}"/>
              </a:ext>
            </a:extLst>
          </p:cNvPr>
          <p:cNvGrpSpPr/>
          <p:nvPr/>
        </p:nvGrpSpPr>
        <p:grpSpPr>
          <a:xfrm>
            <a:off x="5102837" y="4077609"/>
            <a:ext cx="3255305" cy="276999"/>
            <a:chOff x="5247075" y="6132736"/>
            <a:chExt cx="3255305" cy="276999"/>
          </a:xfrm>
        </p:grpSpPr>
        <p:sp>
          <p:nvSpPr>
            <p:cNvPr id="63" name="文字方塊 17">
              <a:extLst>
                <a:ext uri="{FF2B5EF4-FFF2-40B4-BE49-F238E27FC236}">
                  <a16:creationId xmlns:a16="http://schemas.microsoft.com/office/drawing/2014/main" id="{CFDFAEE2-474E-4F5F-A7E5-F8CF91C98424}"/>
                </a:ext>
              </a:extLst>
            </p:cNvPr>
            <p:cNvSpPr txBox="1"/>
            <p:nvPr/>
          </p:nvSpPr>
          <p:spPr>
            <a:xfrm>
              <a:off x="5247075" y="6132736"/>
              <a:ext cx="1576072" cy="276999"/>
            </a:xfrm>
            <a:prstGeom prst="rect">
              <a:avLst/>
            </a:prstGeom>
            <a:noFill/>
          </p:spPr>
          <p:txBody>
            <a:bodyPr wrap="none" rtlCol="0">
              <a:spAutoFit/>
            </a:bodyPr>
            <a:lstStyle/>
            <a:p>
              <a:pPr marL="273050" marR="0" lvl="0" indent="-273050" algn="l" defTabSz="914400" rtl="0" eaLnBrk="1" fontAlgn="base" latinLnBrk="0" hangingPunct="1">
                <a:lnSpc>
                  <a:spcPct val="100000"/>
                </a:lnSpc>
                <a:spcBef>
                  <a:spcPct val="0"/>
                </a:spcBef>
                <a:spcAft>
                  <a:spcPct val="0"/>
                </a:spcAft>
                <a:buClr>
                  <a:srgbClr val="A50021"/>
                </a:buClr>
                <a:buSzPct val="80000"/>
                <a:buFont typeface="Wingdings" panose="05000000000000000000" pitchFamily="2" charset="2"/>
                <a:buChar char="n"/>
                <a:tabLst/>
                <a:defRPr/>
              </a:pPr>
              <a:r>
                <a:rPr kumimoji="1"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第一類資本比率</a:t>
              </a:r>
            </a:p>
          </p:txBody>
        </p:sp>
        <p:sp>
          <p:nvSpPr>
            <p:cNvPr id="64" name="文字方塊 20">
              <a:extLst>
                <a:ext uri="{FF2B5EF4-FFF2-40B4-BE49-F238E27FC236}">
                  <a16:creationId xmlns:a16="http://schemas.microsoft.com/office/drawing/2014/main" id="{95AAB499-598E-454F-B1B5-598EB6C829B2}"/>
                </a:ext>
              </a:extLst>
            </p:cNvPr>
            <p:cNvSpPr txBox="1"/>
            <p:nvPr/>
          </p:nvSpPr>
          <p:spPr>
            <a:xfrm>
              <a:off x="6964780" y="6132736"/>
              <a:ext cx="1537600" cy="276999"/>
            </a:xfrm>
            <a:prstGeom prst="rect">
              <a:avLst/>
            </a:prstGeom>
            <a:noFill/>
          </p:spPr>
          <p:txBody>
            <a:bodyPr wrap="none" rtlCol="0">
              <a:spAutoFit/>
            </a:bodyPr>
            <a:lstStyle>
              <a:defPPr>
                <a:defRPr lang="zh-TW"/>
              </a:defPPr>
              <a:lvl1pPr marL="273050" indent="-273050">
                <a:buClr>
                  <a:srgbClr val="A50021"/>
                </a:buClr>
                <a:buFont typeface="Wingdings" panose="05000000000000000000" pitchFamily="2" charset="2"/>
                <a:buChar char="n"/>
                <a:defRPr sz="1400">
                  <a:solidFill>
                    <a:prstClr val="black"/>
                  </a:solidFill>
                  <a:latin typeface="微軟正黑體" panose="020B0604030504040204" pitchFamily="34" charset="-120"/>
                  <a:ea typeface="微軟正黑體" panose="020B0604030504040204" pitchFamily="34" charset="-120"/>
                </a:defRPr>
              </a:lvl1pPr>
            </a:lstStyle>
            <a:p>
              <a:pPr marL="273050" marR="0" lvl="0" indent="-273050" algn="l" defTabSz="914400" rtl="0" eaLnBrk="1" fontAlgn="base" latinLnBrk="0" hangingPunct="1">
                <a:lnSpc>
                  <a:spcPct val="100000"/>
                </a:lnSpc>
                <a:spcBef>
                  <a:spcPct val="0"/>
                </a:spcBef>
                <a:spcAft>
                  <a:spcPct val="0"/>
                </a:spcAft>
                <a:buClr>
                  <a:prstClr val="black">
                    <a:lumMod val="50000"/>
                    <a:lumOff val="50000"/>
                  </a:prstClr>
                </a:buClr>
                <a:buSzPct val="80000"/>
                <a:buFont typeface="Wingdings" panose="05000000000000000000" pitchFamily="2" charset="2"/>
                <a:buChar char="n"/>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第二類資本比率</a:t>
              </a:r>
            </a:p>
          </p:txBody>
        </p:sp>
      </p:grpSp>
      <p:grpSp>
        <p:nvGrpSpPr>
          <p:cNvPr id="65" name="群組 16">
            <a:extLst>
              <a:ext uri="{FF2B5EF4-FFF2-40B4-BE49-F238E27FC236}">
                <a16:creationId xmlns:a16="http://schemas.microsoft.com/office/drawing/2014/main" id="{54DB4F73-9FA1-4372-B6C6-1E9651741730}"/>
              </a:ext>
            </a:extLst>
          </p:cNvPr>
          <p:cNvGrpSpPr/>
          <p:nvPr/>
        </p:nvGrpSpPr>
        <p:grpSpPr>
          <a:xfrm>
            <a:off x="3646208" y="6412573"/>
            <a:ext cx="1910567" cy="284435"/>
            <a:chOff x="3167840" y="6031854"/>
            <a:chExt cx="1572961" cy="284435"/>
          </a:xfrm>
        </p:grpSpPr>
        <p:sp>
          <p:nvSpPr>
            <p:cNvPr id="66" name="文字方塊 17">
              <a:extLst>
                <a:ext uri="{FF2B5EF4-FFF2-40B4-BE49-F238E27FC236}">
                  <a16:creationId xmlns:a16="http://schemas.microsoft.com/office/drawing/2014/main" id="{3CCD9F26-DDEC-4CE0-8683-AAD4D62F643B}"/>
                </a:ext>
              </a:extLst>
            </p:cNvPr>
            <p:cNvSpPr txBox="1"/>
            <p:nvPr/>
          </p:nvSpPr>
          <p:spPr>
            <a:xfrm>
              <a:off x="3167840" y="6039290"/>
              <a:ext cx="611306" cy="276999"/>
            </a:xfrm>
            <a:prstGeom prst="rect">
              <a:avLst/>
            </a:prstGeom>
            <a:noFill/>
          </p:spPr>
          <p:txBody>
            <a:bodyPr wrap="none" rtlCol="0">
              <a:spAutoFit/>
            </a:bodyPr>
            <a:lstStyle/>
            <a:p>
              <a:pPr marL="514350" marR="0" lvl="0" indent="-514350" algn="l"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en-US" altLang="zh-TW" sz="1200" b="0" i="0" u="none" strike="noStrike" kern="1200" cap="none" spc="0" normalizeH="0" baseline="0" noProof="0" dirty="0">
                  <a:ln>
                    <a:noFill/>
                  </a:ln>
                  <a:solidFill>
                    <a:prstClr val="white">
                      <a:lumMod val="50000"/>
                    </a:prstClr>
                  </a:solidFill>
                  <a:effectLst/>
                  <a:uLnTx/>
                  <a:uFillTx/>
                  <a:latin typeface="Times New Roman" pitchFamily="18" charset="0"/>
                  <a:ea typeface="標楷體" pitchFamily="65" charset="-120"/>
                  <a:cs typeface="+mn-cs"/>
                </a:rPr>
                <a:t> </a:t>
              </a:r>
              <a:endParaRPr kumimoji="1" lang="zh-TW" altLang="en-US" sz="1200" b="0" i="0" u="none" strike="noStrike" kern="1200" cap="none" spc="0" normalizeH="0" baseline="0" noProof="0" dirty="0">
                <a:ln>
                  <a:noFill/>
                </a:ln>
                <a:solidFill>
                  <a:prstClr val="white">
                    <a:lumMod val="50000"/>
                  </a:prstClr>
                </a:solidFill>
                <a:effectLst/>
                <a:uLnTx/>
                <a:uFillTx/>
                <a:latin typeface="Times New Roman" pitchFamily="18" charset="0"/>
                <a:ea typeface="標楷體" pitchFamily="65" charset="-120"/>
                <a:cs typeface="+mn-cs"/>
              </a:endParaRPr>
            </a:p>
          </p:txBody>
        </p:sp>
        <p:sp>
          <p:nvSpPr>
            <p:cNvPr id="67" name="文字方塊 19">
              <a:extLst>
                <a:ext uri="{FF2B5EF4-FFF2-40B4-BE49-F238E27FC236}">
                  <a16:creationId xmlns:a16="http://schemas.microsoft.com/office/drawing/2014/main" id="{866B0596-1032-430A-A7F9-6B0D955F66F3}"/>
                </a:ext>
              </a:extLst>
            </p:cNvPr>
            <p:cNvSpPr txBox="1"/>
            <p:nvPr/>
          </p:nvSpPr>
          <p:spPr>
            <a:xfrm>
              <a:off x="3390985" y="6031855"/>
              <a:ext cx="40542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同業</a:t>
              </a:r>
            </a:p>
          </p:txBody>
        </p:sp>
        <p:sp>
          <p:nvSpPr>
            <p:cNvPr id="68" name="文字方塊 23">
              <a:extLst>
                <a:ext uri="{FF2B5EF4-FFF2-40B4-BE49-F238E27FC236}">
                  <a16:creationId xmlns:a16="http://schemas.microsoft.com/office/drawing/2014/main" id="{674E9552-9AB1-4E59-B8F9-47E788866D44}"/>
                </a:ext>
              </a:extLst>
            </p:cNvPr>
            <p:cNvSpPr txBox="1"/>
            <p:nvPr/>
          </p:nvSpPr>
          <p:spPr>
            <a:xfrm>
              <a:off x="4103438" y="6039290"/>
              <a:ext cx="563795" cy="276999"/>
            </a:xfrm>
            <a:prstGeom prst="rect">
              <a:avLst/>
            </a:prstGeom>
            <a:noFill/>
          </p:spPr>
          <p:txBody>
            <a:bodyPr wrap="non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en-US" altLang="zh-TW" sz="1200" b="0" i="0" u="none" strike="noStrike" kern="1200" cap="none" spc="0" normalizeH="0" baseline="0" noProof="0" dirty="0">
                  <a:ln>
                    <a:noFill/>
                  </a:ln>
                  <a:solidFill>
                    <a:srgbClr val="A50021"/>
                  </a:solidFill>
                  <a:effectLst/>
                  <a:uLnTx/>
                  <a:uFillTx/>
                  <a:latin typeface="Times New Roman" pitchFamily="18" charset="0"/>
                  <a:ea typeface="標楷體" pitchFamily="65" charset="-120"/>
                  <a:cs typeface="+mn-cs"/>
                </a:rPr>
                <a:t> </a:t>
              </a:r>
              <a:endParaRPr kumimoji="1" lang="zh-TW" altLang="en-US" sz="1200" b="0" i="0" u="none" strike="noStrike" kern="1200" cap="none" spc="0" normalizeH="0" baseline="0" noProof="0" dirty="0">
                <a:ln>
                  <a:noFill/>
                </a:ln>
                <a:solidFill>
                  <a:srgbClr val="A50021"/>
                </a:solidFill>
                <a:effectLst/>
                <a:uLnTx/>
                <a:uFillTx/>
                <a:latin typeface="Times New Roman" pitchFamily="18" charset="0"/>
                <a:ea typeface="標楷體" pitchFamily="65" charset="-120"/>
                <a:cs typeface="+mn-cs"/>
              </a:endParaRPr>
            </a:p>
          </p:txBody>
        </p:sp>
        <p:sp>
          <p:nvSpPr>
            <p:cNvPr id="69" name="文字方塊 24">
              <a:extLst>
                <a:ext uri="{FF2B5EF4-FFF2-40B4-BE49-F238E27FC236}">
                  <a16:creationId xmlns:a16="http://schemas.microsoft.com/office/drawing/2014/main" id="{BE32C6B5-2C0C-45F9-90B4-EA7B3C1E3985}"/>
                </a:ext>
              </a:extLst>
            </p:cNvPr>
            <p:cNvSpPr txBox="1"/>
            <p:nvPr/>
          </p:nvSpPr>
          <p:spPr>
            <a:xfrm>
              <a:off x="4335375" y="6031854"/>
              <a:ext cx="40542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本行</a:t>
              </a:r>
            </a:p>
          </p:txBody>
        </p:sp>
      </p:grpSp>
      <p:sp>
        <p:nvSpPr>
          <p:cNvPr id="70" name="文字方塊 21">
            <a:extLst>
              <a:ext uri="{FF2B5EF4-FFF2-40B4-BE49-F238E27FC236}">
                <a16:creationId xmlns:a16="http://schemas.microsoft.com/office/drawing/2014/main" id="{B816EF50-8EBE-4683-8601-B751FE38E327}"/>
              </a:ext>
            </a:extLst>
          </p:cNvPr>
          <p:cNvSpPr txBox="1"/>
          <p:nvPr/>
        </p:nvSpPr>
        <p:spPr>
          <a:xfrm>
            <a:off x="-6365" y="6510913"/>
            <a:ext cx="2276745" cy="246221"/>
          </a:xfrm>
          <a:prstGeom prst="rect">
            <a:avLst/>
          </a:prstGeom>
          <a:noFill/>
        </p:spPr>
        <p:txBody>
          <a:bodyPr wrap="square" rtlCol="0">
            <a:spAutoFit/>
          </a:bodyPr>
          <a:lstStyle>
            <a:defPPr>
              <a:defRPr lang="zh-TW"/>
            </a:defPPr>
            <a:lvl1pPr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1pPr>
            <a:lvl2pPr marL="456383"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2pPr>
            <a:lvl3pPr marL="912768"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3pPr>
            <a:lvl4pPr marL="136914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4pPr>
            <a:lvl5pPr marL="1825525"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5pPr>
            <a:lvl6pPr marL="2281910" algn="l" defTabSz="912768" rtl="0" eaLnBrk="1" latinLnBrk="0" hangingPunct="1">
              <a:defRPr kumimoji="1" sz="2600" kern="1200">
                <a:solidFill>
                  <a:schemeClr val="tx1"/>
                </a:solidFill>
                <a:latin typeface="Times New Roman" pitchFamily="18" charset="0"/>
                <a:ea typeface="標楷體" pitchFamily="65" charset="-120"/>
                <a:cs typeface="+mn-cs"/>
              </a:defRPr>
            </a:lvl6pPr>
            <a:lvl7pPr marL="2738289" algn="l" defTabSz="912768" rtl="0" eaLnBrk="1" latinLnBrk="0" hangingPunct="1">
              <a:defRPr kumimoji="1" sz="2600" kern="1200">
                <a:solidFill>
                  <a:schemeClr val="tx1"/>
                </a:solidFill>
                <a:latin typeface="Times New Roman" pitchFamily="18" charset="0"/>
                <a:ea typeface="標楷體" pitchFamily="65" charset="-120"/>
                <a:cs typeface="+mn-cs"/>
              </a:defRPr>
            </a:lvl7pPr>
            <a:lvl8pPr marL="3194675" algn="l" defTabSz="912768" rtl="0" eaLnBrk="1" latinLnBrk="0" hangingPunct="1">
              <a:defRPr kumimoji="1" sz="2600" kern="1200">
                <a:solidFill>
                  <a:schemeClr val="tx1"/>
                </a:solidFill>
                <a:latin typeface="Times New Roman" pitchFamily="18" charset="0"/>
                <a:ea typeface="標楷體" pitchFamily="65" charset="-120"/>
                <a:cs typeface="+mn-cs"/>
              </a:defRPr>
            </a:lvl8pPr>
            <a:lvl9pPr marL="3651051" algn="l" defTabSz="912768" rtl="0" eaLnBrk="1" latinLnBrk="0" hangingPunct="1">
              <a:defRPr kumimoji="1" sz="2600" kern="1200">
                <a:solidFill>
                  <a:schemeClr val="tx1"/>
                </a:solidFill>
                <a:latin typeface="Times New Roman" pitchFamily="18" charset="0"/>
                <a:ea typeface="標楷體" pitchFamily="65" charset="-120"/>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資料來源：</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合併數字 </a:t>
            </a:r>
            <a:r>
              <a:rPr kumimoji="0" lang="en-US" altLang="zh-TW"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a:t>
            </a: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 金管會報告</a:t>
            </a:r>
          </a:p>
        </p:txBody>
      </p:sp>
      <p:sp>
        <p:nvSpPr>
          <p:cNvPr id="71" name="文字方塊 22">
            <a:extLst>
              <a:ext uri="{FF2B5EF4-FFF2-40B4-BE49-F238E27FC236}">
                <a16:creationId xmlns:a16="http://schemas.microsoft.com/office/drawing/2014/main" id="{70BC02C1-038E-4D50-B42D-BA0DCD99CB0C}"/>
              </a:ext>
            </a:extLst>
          </p:cNvPr>
          <p:cNvSpPr txBox="1"/>
          <p:nvPr/>
        </p:nvSpPr>
        <p:spPr>
          <a:xfrm>
            <a:off x="-6366" y="6660584"/>
            <a:ext cx="3279649" cy="246221"/>
          </a:xfrm>
          <a:prstGeom prst="rect">
            <a:avLst/>
          </a:prstGeom>
          <a:noFill/>
        </p:spPr>
        <p:txBody>
          <a:bodyPr wrap="square" rtlCol="0">
            <a:spAutoFit/>
          </a:bodyPr>
          <a:lstStyle>
            <a:defPPr>
              <a:defRPr lang="zh-TW"/>
            </a:defPPr>
            <a:lvl1pPr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1pPr>
            <a:lvl2pPr marL="456383"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2pPr>
            <a:lvl3pPr marL="912768"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3pPr>
            <a:lvl4pPr marL="136914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4pPr>
            <a:lvl5pPr marL="1825525"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5pPr>
            <a:lvl6pPr marL="2281910" algn="l" defTabSz="912768" rtl="0" eaLnBrk="1" latinLnBrk="0" hangingPunct="1">
              <a:defRPr kumimoji="1" sz="2600" kern="1200">
                <a:solidFill>
                  <a:schemeClr val="tx1"/>
                </a:solidFill>
                <a:latin typeface="Times New Roman" pitchFamily="18" charset="0"/>
                <a:ea typeface="標楷體" pitchFamily="65" charset="-120"/>
                <a:cs typeface="+mn-cs"/>
              </a:defRPr>
            </a:lvl6pPr>
            <a:lvl7pPr marL="2738289" algn="l" defTabSz="912768" rtl="0" eaLnBrk="1" latinLnBrk="0" hangingPunct="1">
              <a:defRPr kumimoji="1" sz="2600" kern="1200">
                <a:solidFill>
                  <a:schemeClr val="tx1"/>
                </a:solidFill>
                <a:latin typeface="Times New Roman" pitchFamily="18" charset="0"/>
                <a:ea typeface="標楷體" pitchFamily="65" charset="-120"/>
                <a:cs typeface="+mn-cs"/>
              </a:defRPr>
            </a:lvl7pPr>
            <a:lvl8pPr marL="3194675" algn="l" defTabSz="912768" rtl="0" eaLnBrk="1" latinLnBrk="0" hangingPunct="1">
              <a:defRPr kumimoji="1" sz="2600" kern="1200">
                <a:solidFill>
                  <a:schemeClr val="tx1"/>
                </a:solidFill>
                <a:latin typeface="Times New Roman" pitchFamily="18" charset="0"/>
                <a:ea typeface="標楷體" pitchFamily="65" charset="-120"/>
                <a:cs typeface="+mn-cs"/>
              </a:defRPr>
            </a:lvl8pPr>
            <a:lvl9pPr marL="3651051" algn="l" defTabSz="912768" rtl="0" eaLnBrk="1" latinLnBrk="0" hangingPunct="1">
              <a:defRPr kumimoji="1" sz="2600" kern="1200">
                <a:solidFill>
                  <a:schemeClr val="tx1"/>
                </a:solidFill>
                <a:latin typeface="Times New Roman" pitchFamily="18" charset="0"/>
                <a:ea typeface="標楷體" pitchFamily="65" charset="-120"/>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同業：</a:t>
            </a:r>
            <a:r>
              <a:rPr kumimoji="0" lang="en-US" altLang="zh-TW"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35</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家</a:t>
            </a: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商業銀行</a:t>
            </a:r>
            <a:r>
              <a:rPr kumimoji="0" lang="en-US" altLang="zh-TW"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a:t>
            </a: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不包含輸出入</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銀行</a:t>
            </a:r>
            <a:r>
              <a:rPr kumimoji="0" lang="zh-TW" altLang="en-US" sz="1000" dirty="0" smtClean="0">
                <a:solidFill>
                  <a:prstClr val="black"/>
                </a:solidFill>
                <a:latin typeface="Calibri"/>
                <a:ea typeface="微軟正黑體" panose="020B0604030504040204" pitchFamily="34" charset="-120"/>
                <a:cs typeface="Arial" panose="020B0604020202020204" pitchFamily="34" charset="0"/>
              </a:rPr>
              <a:t>及純網銀</a:t>
            </a:r>
            <a:r>
              <a:rPr kumimoji="0" lang="en-US" altLang="zh-TW"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a:t>
            </a:r>
            <a:endPar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100351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1519" y="1061736"/>
            <a:ext cx="6930771" cy="453266"/>
          </a:xfrm>
          <a:prstGeom prst="rect">
            <a:avLst/>
          </a:prstGeom>
        </p:spPr>
        <p:txBody>
          <a:bodyPr wrap="square">
            <a:spAutoFit/>
          </a:bodyPr>
          <a:lstStyle/>
          <a:p>
            <a:pPr marL="452438" indent="-363538">
              <a:lnSpc>
                <a:spcPts val="3000"/>
              </a:lnSpc>
              <a:spcBef>
                <a:spcPts val="600"/>
              </a:spcBef>
              <a:buClr>
                <a:srgbClr val="A50021"/>
              </a:buClr>
              <a:buSzPct val="80000"/>
              <a:buFont typeface="Wingdings" panose="05000000000000000000" pitchFamily="2" charset="2"/>
              <a:buChar char="n"/>
            </a:pPr>
            <a:r>
              <a:rPr lang="zh-TW" altLang="en-US" sz="2200" dirty="0" smtClean="0">
                <a:latin typeface="+mn-lt"/>
                <a:ea typeface="微軟正黑體" panose="020B0604030504040204" pitchFamily="34" charset="-120"/>
                <a:cs typeface="Arial" panose="020B0604020202020204" pitchFamily="34" charset="0"/>
              </a:rPr>
              <a:t>惠譽於</a:t>
            </a:r>
            <a:r>
              <a:rPr lang="en-US" altLang="zh-TW" sz="2200" dirty="0" smtClean="0">
                <a:latin typeface="+mn-lt"/>
                <a:ea typeface="微軟正黑體" panose="020B0604030504040204" pitchFamily="34" charset="-120"/>
                <a:cs typeface="Arial" panose="020B0604020202020204" pitchFamily="34" charset="0"/>
              </a:rPr>
              <a:t>3/31’23</a:t>
            </a:r>
            <a:r>
              <a:rPr lang="zh-TW" altLang="en-US" sz="2200" dirty="0" smtClean="0">
                <a:latin typeface="+mn-lt"/>
                <a:ea typeface="微軟正黑體" panose="020B0604030504040204" pitchFamily="34" charset="-120"/>
                <a:cs typeface="Times New Roman" panose="02020603050405020304" pitchFamily="18" charset="0"/>
              </a:rPr>
              <a:t>確認</a:t>
            </a:r>
            <a:r>
              <a:rPr lang="zh-TW" altLang="en-US" sz="2200" dirty="0">
                <a:latin typeface="+mn-lt"/>
                <a:ea typeface="微軟正黑體" panose="020B0604030504040204" pitchFamily="34" charset="-120"/>
                <a:cs typeface="Times New Roman" panose="02020603050405020304" pitchFamily="18" charset="0"/>
              </a:rPr>
              <a:t>遠銀評</a:t>
            </a:r>
            <a:r>
              <a:rPr lang="zh-TW" altLang="en-US" sz="2200" dirty="0" smtClean="0">
                <a:latin typeface="+mn-lt"/>
                <a:ea typeface="微軟正黑體" panose="020B0604030504040204" pitchFamily="34" charset="-120"/>
                <a:cs typeface="Times New Roman" panose="02020603050405020304" pitchFamily="18" charset="0"/>
              </a:rPr>
              <a:t>等維持不變。</a:t>
            </a:r>
            <a:endParaRPr lang="zh-TW" altLang="zh-TW" sz="2200" dirty="0">
              <a:latin typeface="+mn-lt"/>
              <a:ea typeface="微軟正黑體" panose="020B0604030504040204" pitchFamily="34" charset="-120"/>
              <a:cs typeface="Arial" panose="020B0604020202020204" pitchFamily="34" charset="0"/>
            </a:endParaRPr>
          </a:p>
        </p:txBody>
      </p:sp>
      <p:sp>
        <p:nvSpPr>
          <p:cNvPr id="10" name="矩形 9"/>
          <p:cNvSpPr/>
          <p:nvPr/>
        </p:nvSpPr>
        <p:spPr>
          <a:xfrm>
            <a:off x="340363" y="1635984"/>
            <a:ext cx="3066865" cy="430887"/>
          </a:xfrm>
          <a:prstGeom prst="rect">
            <a:avLst/>
          </a:prstGeom>
        </p:spPr>
        <p:txBody>
          <a:bodyPr wrap="none">
            <a:spAutoFit/>
          </a:bodyPr>
          <a:lstStyle/>
          <a:p>
            <a:pPr marL="365125" indent="-365125" fontAlgn="auto">
              <a:spcBef>
                <a:spcPts val="0"/>
              </a:spcBef>
              <a:spcAft>
                <a:spcPts val="0"/>
              </a:spcAft>
              <a:buClr>
                <a:srgbClr val="A50021"/>
              </a:buClr>
              <a:buSzPct val="80000"/>
              <a:buFont typeface="Wingdings" panose="05000000000000000000" pitchFamily="2" charset="2"/>
              <a:buChar char="n"/>
            </a:pPr>
            <a:r>
              <a:rPr kumimoji="0" lang="zh-TW" altLang="en-US" sz="2200" dirty="0" smtClean="0">
                <a:solidFill>
                  <a:prstClr val="black"/>
                </a:solidFill>
                <a:latin typeface="+mn-lt"/>
                <a:ea typeface="微軟正黑體" panose="020B0604030504040204" pitchFamily="34" charset="-120"/>
                <a:cs typeface="Times New Roman" panose="02020603050405020304" pitchFamily="18" charset="0"/>
              </a:rPr>
              <a:t>遠銀</a:t>
            </a:r>
            <a:r>
              <a:rPr kumimoji="0" lang="en-US" altLang="zh-TW" sz="2200" dirty="0" smtClean="0">
                <a:solidFill>
                  <a:prstClr val="black"/>
                </a:solidFill>
                <a:latin typeface="+mn-lt"/>
                <a:ea typeface="微軟正黑體" panose="020B0604030504040204" pitchFamily="34" charset="-120"/>
                <a:cs typeface="Calibri" panose="020F0502020204030204" pitchFamily="34" charset="0"/>
              </a:rPr>
              <a:t>2023 </a:t>
            </a:r>
            <a:r>
              <a:rPr kumimoji="0" lang="zh-TW" altLang="en-US" sz="2200" dirty="0" smtClean="0">
                <a:solidFill>
                  <a:prstClr val="black"/>
                </a:solidFill>
                <a:latin typeface="+mn-lt"/>
                <a:ea typeface="微軟正黑體" panose="020B0604030504040204" pitchFamily="34" charset="-120"/>
                <a:cs typeface="Calibri" panose="020F0502020204030204" pitchFamily="34" charset="0"/>
              </a:rPr>
              <a:t>評等結果</a:t>
            </a:r>
            <a:r>
              <a:rPr kumimoji="0" lang="en-US" altLang="zh-TW" sz="2200" dirty="0" smtClean="0">
                <a:solidFill>
                  <a:prstClr val="black"/>
                </a:solidFill>
                <a:latin typeface="+mn-lt"/>
                <a:ea typeface="微軟正黑體" panose="020B0604030504040204" pitchFamily="34" charset="-120"/>
                <a:cs typeface="Calibri" panose="020F0502020204030204" pitchFamily="34" charset="0"/>
              </a:rPr>
              <a:t>:</a:t>
            </a:r>
            <a:endParaRPr kumimoji="0" lang="zh-TW" altLang="en-US" sz="2200" dirty="0">
              <a:solidFill>
                <a:prstClr val="black"/>
              </a:solidFill>
              <a:latin typeface="+mn-lt"/>
              <a:ea typeface="微軟正黑體" panose="020B0604030504040204" pitchFamily="34" charset="-120"/>
              <a:cs typeface="Calibri" panose="020F0502020204030204" pitchFamily="34" charset="0"/>
            </a:endParaRPr>
          </a:p>
        </p:txBody>
      </p:sp>
      <p:sp>
        <p:nvSpPr>
          <p:cNvPr id="12" name="矩形 11"/>
          <p:cNvSpPr/>
          <p:nvPr/>
        </p:nvSpPr>
        <p:spPr>
          <a:xfrm>
            <a:off x="5030670" y="1690818"/>
            <a:ext cx="4095455" cy="4473019"/>
          </a:xfrm>
          <a:prstGeom prst="rect">
            <a:avLst/>
          </a:prstGeom>
        </p:spPr>
        <p:txBody>
          <a:bodyPr wrap="square">
            <a:spAutoFit/>
          </a:bodyPr>
          <a:lstStyle/>
          <a:p>
            <a:pPr marL="355600" indent="-355600">
              <a:buClr>
                <a:srgbClr val="A50021"/>
              </a:buClr>
              <a:buSzPct val="80000"/>
              <a:buFont typeface="Wingdings" panose="05000000000000000000" pitchFamily="2" charset="2"/>
              <a:buChar char="n"/>
            </a:pPr>
            <a:r>
              <a:rPr lang="zh-TW" altLang="en-US" sz="2400" dirty="0">
                <a:latin typeface="+mn-lt"/>
                <a:ea typeface="微軟正黑體" panose="020B0604030504040204" pitchFamily="34" charset="-120"/>
                <a:cs typeface="Times New Roman" panose="02020603050405020304" pitchFamily="18" charset="0"/>
              </a:rPr>
              <a:t>評等理由</a:t>
            </a:r>
            <a:endParaRPr lang="en-US" altLang="zh-TW" sz="2400" dirty="0">
              <a:latin typeface="+mn-lt"/>
              <a:ea typeface="微軟正黑體" panose="020B0604030504040204" pitchFamily="34" charset="-120"/>
              <a:cs typeface="Times New Roman" panose="02020603050405020304" pitchFamily="18" charset="0"/>
            </a:endParaRPr>
          </a:p>
          <a:p>
            <a:pPr marL="723900" lvl="1" indent="-368300">
              <a:lnSpc>
                <a:spcPts val="2600"/>
              </a:lnSpc>
              <a:spcBef>
                <a:spcPts val="1800"/>
              </a:spcBef>
              <a:buClr>
                <a:srgbClr val="A50021"/>
              </a:buClr>
              <a:buSzPct val="80000"/>
              <a:buFont typeface="Wingdings" panose="05000000000000000000" pitchFamily="2" charset="2"/>
              <a:buChar char="n"/>
            </a:pPr>
            <a:r>
              <a:rPr lang="zh-TW" altLang="en-US" sz="2200" dirty="0">
                <a:latin typeface="+mn-lt"/>
                <a:ea typeface="微軟正黑體" panose="020B0604030504040204" pitchFamily="34" charset="-120"/>
                <a:cs typeface="Times New Roman" panose="02020603050405020304" pitchFamily="18" charset="0"/>
              </a:rPr>
              <a:t>穩定的信用體質</a:t>
            </a:r>
            <a:endParaRPr lang="en-US" altLang="zh-TW" sz="2200" dirty="0">
              <a:latin typeface="+mn-lt"/>
              <a:ea typeface="微軟正黑體" panose="020B0604030504040204" pitchFamily="34" charset="-120"/>
              <a:cs typeface="Times New Roman" panose="02020603050405020304" pitchFamily="18" charset="0"/>
            </a:endParaRPr>
          </a:p>
          <a:p>
            <a:pPr marL="1180285" lvl="2" indent="-368300">
              <a:lnSpc>
                <a:spcPts val="2600"/>
              </a:lnSpc>
              <a:spcBef>
                <a:spcPts val="1200"/>
              </a:spcBef>
              <a:buClr>
                <a:srgbClr val="A50021"/>
              </a:buClr>
              <a:buSzPct val="80000"/>
              <a:buFont typeface="Wingdings" panose="05000000000000000000" pitchFamily="2" charset="2"/>
              <a:buChar char="n"/>
            </a:pPr>
            <a:r>
              <a:rPr lang="zh-TW" altLang="en-US" sz="1800" dirty="0">
                <a:solidFill>
                  <a:srgbClr val="000000"/>
                </a:solidFill>
                <a:latin typeface="+mn-lt"/>
                <a:ea typeface="微軟正黑體" panose="020B0604030504040204" pitchFamily="34" charset="-120"/>
              </a:rPr>
              <a:t>適中的風險胃納</a:t>
            </a:r>
            <a:endParaRPr lang="en-US" altLang="zh-TW" sz="1800" dirty="0">
              <a:solidFill>
                <a:srgbClr val="000000"/>
              </a:solidFill>
              <a:latin typeface="+mn-lt"/>
              <a:ea typeface="微軟正黑體" panose="020B0604030504040204" pitchFamily="34" charset="-120"/>
            </a:endParaRPr>
          </a:p>
          <a:p>
            <a:pPr marL="1180285" lvl="2" indent="-368300">
              <a:lnSpc>
                <a:spcPts val="2600"/>
              </a:lnSpc>
              <a:spcBef>
                <a:spcPts val="1200"/>
              </a:spcBef>
              <a:buClr>
                <a:srgbClr val="A50021"/>
              </a:buClr>
              <a:buSzPct val="80000"/>
              <a:buFont typeface="Wingdings" panose="05000000000000000000" pitchFamily="2" charset="2"/>
              <a:buChar char="n"/>
            </a:pPr>
            <a:r>
              <a:rPr lang="zh-TW" altLang="en-US" sz="1800" dirty="0">
                <a:solidFill>
                  <a:srgbClr val="000000"/>
                </a:solidFill>
                <a:latin typeface="+mn-lt"/>
                <a:ea typeface="微軟正黑體" panose="020B0604030504040204" pitchFamily="34" charset="-120"/>
              </a:rPr>
              <a:t>適切的損失吸收</a:t>
            </a:r>
            <a:r>
              <a:rPr lang="zh-TW" altLang="en-US" sz="1800" dirty="0" smtClean="0">
                <a:solidFill>
                  <a:srgbClr val="000000"/>
                </a:solidFill>
                <a:latin typeface="+mn-lt"/>
                <a:ea typeface="微軟正黑體" panose="020B0604030504040204" pitchFamily="34" charset="-120"/>
              </a:rPr>
              <a:t>緩衝</a:t>
            </a:r>
            <a:endParaRPr lang="en-US" altLang="zh-TW" sz="1800" dirty="0" smtClean="0">
              <a:solidFill>
                <a:srgbClr val="000000"/>
              </a:solidFill>
              <a:latin typeface="+mn-lt"/>
              <a:ea typeface="微軟正黑體" panose="020B0604030504040204" pitchFamily="34" charset="-120"/>
            </a:endParaRPr>
          </a:p>
          <a:p>
            <a:pPr marL="1180285" lvl="2" indent="-368300">
              <a:lnSpc>
                <a:spcPts val="2600"/>
              </a:lnSpc>
              <a:spcBef>
                <a:spcPts val="1200"/>
              </a:spcBef>
              <a:buClr>
                <a:srgbClr val="A50021"/>
              </a:buClr>
              <a:buSzPct val="80000"/>
              <a:buFont typeface="Wingdings" panose="05000000000000000000" pitchFamily="2" charset="2"/>
              <a:buChar char="n"/>
            </a:pPr>
            <a:endParaRPr lang="zh-TW" altLang="en-US" dirty="0">
              <a:latin typeface="+mn-lt"/>
              <a:ea typeface="微軟正黑體" panose="020B0604030504040204" pitchFamily="34" charset="-120"/>
            </a:endParaRPr>
          </a:p>
          <a:p>
            <a:pPr marL="715963" lvl="2" indent="-266700" fontAlgn="auto">
              <a:lnSpc>
                <a:spcPts val="1800"/>
              </a:lnSpc>
              <a:spcBef>
                <a:spcPts val="1800"/>
              </a:spcBef>
              <a:spcAft>
                <a:spcPts val="0"/>
              </a:spcAft>
              <a:buClr>
                <a:srgbClr val="A50021"/>
              </a:buClr>
              <a:buSzPct val="80000"/>
              <a:buFont typeface="Wingdings" panose="05000000000000000000" pitchFamily="2" charset="2"/>
              <a:buChar char="n"/>
              <a:tabLst>
                <a:tab pos="630238" algn="l"/>
              </a:tabLst>
            </a:pPr>
            <a:r>
              <a:rPr kumimoji="0" lang="zh-TW" altLang="en-US" sz="2200" dirty="0" smtClean="0">
                <a:solidFill>
                  <a:prstClr val="black"/>
                </a:solidFill>
                <a:latin typeface="+mn-lt"/>
                <a:ea typeface="微軟正黑體" panose="020B0604030504040204" pitchFamily="34" charset="-120"/>
                <a:cs typeface="Times New Roman" panose="02020603050405020304" pitchFamily="18" charset="0"/>
              </a:rPr>
              <a:t>臺灣</a:t>
            </a:r>
            <a:r>
              <a:rPr kumimoji="0" lang="zh-TW" altLang="en-US" sz="2200" dirty="0">
                <a:solidFill>
                  <a:prstClr val="black"/>
                </a:solidFill>
                <a:latin typeface="+mn-lt"/>
                <a:ea typeface="微軟正黑體" panose="020B0604030504040204" pitchFamily="34" charset="-120"/>
                <a:cs typeface="Times New Roman" panose="02020603050405020304" pitchFamily="18" charset="0"/>
              </a:rPr>
              <a:t>穩定的營業環境</a:t>
            </a:r>
          </a:p>
          <a:p>
            <a:pPr marL="990600" lvl="2" indent="-273050" fontAlgn="auto">
              <a:spcBef>
                <a:spcPts val="1200"/>
              </a:spcBef>
              <a:spcAft>
                <a:spcPts val="0"/>
              </a:spcAft>
              <a:buClr>
                <a:srgbClr val="A50021"/>
              </a:buClr>
              <a:buSzPct val="80000"/>
              <a:buFont typeface="Wingdings" panose="05000000000000000000" pitchFamily="2" charset="2"/>
              <a:buChar char="n"/>
            </a:pPr>
            <a:r>
              <a:rPr kumimoji="0" lang="zh-TW" altLang="en-US" sz="1800" dirty="0" smtClean="0">
                <a:solidFill>
                  <a:prstClr val="black"/>
                </a:solidFill>
                <a:latin typeface="+mn-lt"/>
                <a:ea typeface="微軟正黑體" panose="020B0604030504040204" pitchFamily="34" charset="-120"/>
                <a:cs typeface="Times New Roman" panose="02020603050405020304" pitchFamily="18" charset="0"/>
              </a:rPr>
              <a:t>惠譽預估台灣</a:t>
            </a:r>
            <a:r>
              <a:rPr kumimoji="0" lang="en-US" altLang="zh-TW" sz="1800" dirty="0" smtClean="0">
                <a:solidFill>
                  <a:prstClr val="black"/>
                </a:solidFill>
                <a:latin typeface="+mn-lt"/>
                <a:ea typeface="微軟正黑體" panose="020B0604030504040204" pitchFamily="34" charset="-120"/>
                <a:cs typeface="Times New Roman" panose="02020603050405020304" pitchFamily="18" charset="0"/>
              </a:rPr>
              <a:t> GDP </a:t>
            </a:r>
            <a:r>
              <a:rPr kumimoji="0" lang="zh-TW" altLang="en-US" sz="1800" dirty="0" smtClean="0">
                <a:solidFill>
                  <a:prstClr val="black"/>
                </a:solidFill>
                <a:latin typeface="+mn-lt"/>
                <a:ea typeface="微軟正黑體" panose="020B0604030504040204" pitchFamily="34" charset="-120"/>
                <a:cs typeface="Times New Roman" panose="02020603050405020304" pitchFamily="18" charset="0"/>
              </a:rPr>
              <a:t>成長率</a:t>
            </a:r>
            <a:r>
              <a:rPr kumimoji="0" lang="en-US" altLang="zh-TW" sz="2000" dirty="0" smtClean="0">
                <a:solidFill>
                  <a:prstClr val="black"/>
                </a:solidFill>
                <a:latin typeface="+mn-lt"/>
                <a:ea typeface="微軟正黑體" panose="020B0604030504040204" pitchFamily="34" charset="-120"/>
                <a:cs typeface="Times New Roman" panose="02020603050405020304" pitchFamily="18" charset="0"/>
              </a:rPr>
              <a:t>:</a:t>
            </a:r>
            <a:endParaRPr kumimoji="0" lang="en-US" altLang="zh-TW" sz="2000" dirty="0">
              <a:solidFill>
                <a:prstClr val="black"/>
              </a:solidFill>
              <a:latin typeface="+mn-lt"/>
              <a:ea typeface="微軟正黑體" panose="020B0604030504040204" pitchFamily="34" charset="-120"/>
              <a:cs typeface="Times New Roman" panose="02020603050405020304" pitchFamily="18" charset="0"/>
            </a:endParaRPr>
          </a:p>
          <a:p>
            <a:pPr marL="1431925" lvl="3" indent="-365125" fontAlgn="auto">
              <a:spcBef>
                <a:spcPts val="600"/>
              </a:spcBef>
              <a:spcAft>
                <a:spcPts val="0"/>
              </a:spcAft>
              <a:buClr>
                <a:srgbClr val="A50021"/>
              </a:buClr>
              <a:buSzPct val="80000"/>
              <a:buFont typeface="Wingdings" panose="05000000000000000000" pitchFamily="2" charset="2"/>
              <a:buChar char="n"/>
            </a:pPr>
            <a:r>
              <a:rPr kumimoji="0" lang="en-US" altLang="zh-TW" sz="1800" dirty="0" smtClean="0">
                <a:solidFill>
                  <a:prstClr val="black"/>
                </a:solidFill>
                <a:latin typeface="+mn-lt"/>
                <a:ea typeface="微軟正黑體" panose="020B0604030504040204" pitchFamily="34" charset="-120"/>
                <a:cs typeface="Times New Roman" panose="02020603050405020304" pitchFamily="18" charset="0"/>
              </a:rPr>
              <a:t>2.5% in 2022</a:t>
            </a:r>
          </a:p>
          <a:p>
            <a:pPr marL="1431925" lvl="3" indent="-365125" fontAlgn="auto">
              <a:spcBef>
                <a:spcPts val="600"/>
              </a:spcBef>
              <a:spcAft>
                <a:spcPts val="0"/>
              </a:spcAft>
              <a:buClr>
                <a:srgbClr val="A50021"/>
              </a:buClr>
              <a:buSzPct val="80000"/>
              <a:buFont typeface="Wingdings" panose="05000000000000000000" pitchFamily="2" charset="2"/>
              <a:buChar char="n"/>
            </a:pPr>
            <a:r>
              <a:rPr kumimoji="0" lang="en-US" altLang="zh-TW" sz="1800" dirty="0" smtClean="0">
                <a:solidFill>
                  <a:prstClr val="black"/>
                </a:solidFill>
                <a:latin typeface="+mn-lt"/>
                <a:ea typeface="微軟正黑體" panose="020B0604030504040204" pitchFamily="34" charset="-120"/>
                <a:cs typeface="Times New Roman" panose="02020603050405020304" pitchFamily="18" charset="0"/>
              </a:rPr>
              <a:t>2.0% in 2023</a:t>
            </a:r>
          </a:p>
          <a:p>
            <a:pPr marL="1431925" lvl="3" indent="-365125" fontAlgn="auto">
              <a:spcBef>
                <a:spcPts val="600"/>
              </a:spcBef>
              <a:spcAft>
                <a:spcPts val="0"/>
              </a:spcAft>
              <a:buClr>
                <a:srgbClr val="A50021"/>
              </a:buClr>
              <a:buSzPct val="80000"/>
              <a:buFont typeface="Wingdings" panose="05000000000000000000" pitchFamily="2" charset="2"/>
              <a:buChar char="n"/>
            </a:pPr>
            <a:r>
              <a:rPr kumimoji="0" lang="en-US" altLang="zh-TW" sz="1800" dirty="0" smtClean="0">
                <a:solidFill>
                  <a:prstClr val="black"/>
                </a:solidFill>
                <a:latin typeface="+mn-lt"/>
                <a:ea typeface="微軟正黑體" panose="020B0604030504040204" pitchFamily="34" charset="-120"/>
                <a:cs typeface="Times New Roman" panose="02020603050405020304" pitchFamily="18" charset="0"/>
              </a:rPr>
              <a:t>2.5% in 2024</a:t>
            </a:r>
            <a:endParaRPr kumimoji="0" lang="en-US" altLang="zh-TW" sz="1800" dirty="0">
              <a:solidFill>
                <a:prstClr val="black"/>
              </a:solidFill>
              <a:latin typeface="+mn-lt"/>
              <a:ea typeface="微軟正黑體" panose="020B0604030504040204" pitchFamily="34" charset="-120"/>
              <a:cs typeface="Times New Roman" panose="02020603050405020304" pitchFamily="18"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428613799"/>
              </p:ext>
            </p:extLst>
          </p:nvPr>
        </p:nvGraphicFramePr>
        <p:xfrm>
          <a:off x="805941" y="5478405"/>
          <a:ext cx="4081093" cy="1097280"/>
        </p:xfrm>
        <a:graphic>
          <a:graphicData uri="http://schemas.openxmlformats.org/drawingml/2006/table">
            <a:tbl>
              <a:tblPr firstRow="1" bandRow="1"/>
              <a:tblGrid>
                <a:gridCol w="2460914">
                  <a:extLst>
                    <a:ext uri="{9D8B030D-6E8A-4147-A177-3AD203B41FA5}">
                      <a16:colId xmlns:a16="http://schemas.microsoft.com/office/drawing/2014/main" val="3071523160"/>
                    </a:ext>
                  </a:extLst>
                </a:gridCol>
                <a:gridCol w="1620179">
                  <a:extLst>
                    <a:ext uri="{9D8B030D-6E8A-4147-A177-3AD203B41FA5}">
                      <a16:colId xmlns:a16="http://schemas.microsoft.com/office/drawing/2014/main" val="1679037290"/>
                    </a:ext>
                  </a:extLst>
                </a:gridCol>
              </a:tblGrid>
              <a:tr h="21985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spcBef>
                          <a:spcPts val="600"/>
                        </a:spcBef>
                      </a:pPr>
                      <a:r>
                        <a:rPr lang="zh-TW" altLang="en-US"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外國貨幣長期 </a:t>
                      </a:r>
                      <a:r>
                        <a:rPr lang="en-US" altLang="zh-TW"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IDR </a:t>
                      </a:r>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i="0" u="none" strike="noStrike" kern="1200" baseline="0" dirty="0" smtClean="0">
                          <a:solidFill>
                            <a:schemeClr val="tx1"/>
                          </a:solidFill>
                          <a:latin typeface="+mn-lt"/>
                          <a:ea typeface="微軟正黑體" panose="020B0604030504040204" pitchFamily="34" charset="-120"/>
                          <a:cs typeface="Times New Roman" panose="02020603050405020304" pitchFamily="18" charset="0"/>
                        </a:rPr>
                        <a:t>AA</a:t>
                      </a:r>
                      <a:endParaRPr lang="zh-TW" altLang="en-US" sz="1800" b="0" dirty="0">
                        <a:solidFill>
                          <a:schemeClr val="tx1"/>
                        </a:solidFill>
                        <a:latin typeface="+mn-lt"/>
                        <a:ea typeface="微軟正黑體" panose="020B0604030504040204" pitchFamily="34" charset="-120"/>
                        <a:cs typeface="Times New Roman" panose="02020603050405020304" pitchFamily="18" charset="0"/>
                      </a:endParaRPr>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484271909"/>
                  </a:ext>
                </a:extLst>
              </a:tr>
              <a:tr h="21985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zh-TW" altLang="en-US" sz="1800" b="1" dirty="0" smtClean="0">
                          <a:solidFill>
                            <a:schemeClr val="bg1"/>
                          </a:solidFill>
                          <a:latin typeface="微軟正黑體" panose="020B0604030504040204" pitchFamily="34" charset="-120"/>
                          <a:ea typeface="微軟正黑體" panose="020B0604030504040204" pitchFamily="34" charset="-120"/>
                        </a:rPr>
                        <a:t>本國貨幣長期 </a:t>
                      </a:r>
                      <a:r>
                        <a:rPr lang="en-US" altLang="zh-TW" sz="1800" b="1" dirty="0" smtClean="0">
                          <a:solidFill>
                            <a:schemeClr val="bg1"/>
                          </a:solidFill>
                          <a:latin typeface="微軟正黑體" panose="020B0604030504040204" pitchFamily="34" charset="-120"/>
                          <a:ea typeface="微軟正黑體" panose="020B0604030504040204" pitchFamily="34" charset="-120"/>
                        </a:rPr>
                        <a:t>IDR </a:t>
                      </a:r>
                      <a:endParaRPr lang="zh-TW" altLang="en-US" sz="1800" b="1" dirty="0">
                        <a:solidFill>
                          <a:schemeClr val="bg1"/>
                        </a:solidFill>
                        <a:latin typeface="微軟正黑體" panose="020B0604030504040204" pitchFamily="34" charset="-120"/>
                        <a:ea typeface="微軟正黑體" panose="020B0604030504040204" pitchFamily="34" charset="-120"/>
                      </a:endParaRPr>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i="0" u="none" strike="noStrike" kern="1200" baseline="0" dirty="0" smtClean="0">
                          <a:solidFill>
                            <a:schemeClr val="tx1"/>
                          </a:solidFill>
                          <a:latin typeface="+mn-lt"/>
                          <a:ea typeface="微軟正黑體" panose="020B0604030504040204" pitchFamily="34" charset="-120"/>
                          <a:cs typeface="Times New Roman" panose="02020603050405020304" pitchFamily="18" charset="0"/>
                        </a:rPr>
                        <a:t>AA(twn) </a:t>
                      </a:r>
                      <a:endParaRPr lang="zh-TW" altLang="en-US" sz="1800" b="0" dirty="0">
                        <a:solidFill>
                          <a:schemeClr val="tx1"/>
                        </a:solidFill>
                        <a:latin typeface="+mn-lt"/>
                        <a:ea typeface="微軟正黑體" panose="020B0604030504040204" pitchFamily="34" charset="-120"/>
                        <a:cs typeface="Times New Roman" panose="02020603050405020304" pitchFamily="18" charset="0"/>
                      </a:endParaRPr>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3815413311"/>
                  </a:ext>
                </a:extLst>
              </a:tr>
              <a:tr h="26430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i="0" u="none" strike="noStrike" kern="1200" baseline="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國家上限 </a:t>
                      </a:r>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5002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TW" sz="1800" b="0" dirty="0" smtClean="0">
                          <a:solidFill>
                            <a:schemeClr val="tx1"/>
                          </a:solidFill>
                          <a:latin typeface="+mn-lt"/>
                          <a:ea typeface="微軟正黑體" panose="020B0604030504040204" pitchFamily="34" charset="-120"/>
                          <a:cs typeface="Times New Roman" panose="02020603050405020304" pitchFamily="18" charset="0"/>
                        </a:rPr>
                        <a:t>AAA</a:t>
                      </a:r>
                      <a:endParaRPr lang="zh-TW" altLang="en-US" sz="1800" b="0" dirty="0">
                        <a:solidFill>
                          <a:schemeClr val="tx1"/>
                        </a:solidFill>
                        <a:latin typeface="+mn-lt"/>
                        <a:ea typeface="微軟正黑體" panose="020B0604030504040204" pitchFamily="34" charset="-120"/>
                        <a:cs typeface="Times New Roman" panose="02020603050405020304" pitchFamily="18" charset="0"/>
                      </a:endParaRPr>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454527750"/>
                  </a:ext>
                </a:extLst>
              </a:tr>
            </a:tbl>
          </a:graphicData>
        </a:graphic>
      </p:graphicFrame>
      <p:sp>
        <p:nvSpPr>
          <p:cNvPr id="14" name="矩形 13"/>
          <p:cNvSpPr/>
          <p:nvPr/>
        </p:nvSpPr>
        <p:spPr>
          <a:xfrm>
            <a:off x="340363" y="4963343"/>
            <a:ext cx="2971497" cy="430887"/>
          </a:xfrm>
          <a:prstGeom prst="rect">
            <a:avLst/>
          </a:prstGeom>
        </p:spPr>
        <p:txBody>
          <a:bodyPr wrap="square">
            <a:spAutoFit/>
          </a:bodyPr>
          <a:lstStyle/>
          <a:p>
            <a:pPr marL="365125" indent="-365125" fontAlgn="auto">
              <a:spcBef>
                <a:spcPts val="0"/>
              </a:spcBef>
              <a:spcAft>
                <a:spcPts val="0"/>
              </a:spcAft>
              <a:buClr>
                <a:srgbClr val="A50021"/>
              </a:buClr>
              <a:buSzPct val="80000"/>
              <a:buFont typeface="Wingdings" panose="05000000000000000000" pitchFamily="2" charset="2"/>
              <a:buChar char="n"/>
            </a:pPr>
            <a:r>
              <a:rPr kumimoji="0" lang="zh-TW" altLang="en-US" sz="2200" dirty="0">
                <a:solidFill>
                  <a:prstClr val="black"/>
                </a:solidFill>
                <a:latin typeface="+mn-lt"/>
                <a:ea typeface="微軟正黑體" panose="020B0604030504040204" pitchFamily="34" charset="-120"/>
                <a:cs typeface="Times New Roman" panose="02020603050405020304" pitchFamily="18" charset="0"/>
              </a:rPr>
              <a:t>主權</a:t>
            </a:r>
            <a:r>
              <a:rPr kumimoji="0" lang="zh-TW" altLang="en-US" sz="2200" dirty="0" smtClean="0">
                <a:solidFill>
                  <a:prstClr val="black"/>
                </a:solidFill>
                <a:latin typeface="+mn-lt"/>
                <a:ea typeface="微軟正黑體" panose="020B0604030504040204" pitchFamily="34" charset="-120"/>
                <a:cs typeface="Times New Roman" panose="02020603050405020304" pitchFamily="18" charset="0"/>
              </a:rPr>
              <a:t>風險評等</a:t>
            </a:r>
            <a:r>
              <a:rPr kumimoji="0" lang="en-US" altLang="zh-TW" sz="2200" dirty="0" smtClean="0">
                <a:solidFill>
                  <a:prstClr val="black"/>
                </a:solidFill>
                <a:latin typeface="+mn-lt"/>
                <a:ea typeface="微軟正黑體" panose="020B0604030504040204" pitchFamily="34" charset="-120"/>
                <a:cs typeface="Times New Roman" panose="02020603050405020304" pitchFamily="18" charset="0"/>
              </a:rPr>
              <a:t>:</a:t>
            </a:r>
            <a:endParaRPr kumimoji="0" lang="zh-TW" altLang="en-US" sz="2200" dirty="0">
              <a:solidFill>
                <a:prstClr val="black"/>
              </a:solidFill>
              <a:latin typeface="+mn-lt"/>
              <a:ea typeface="微軟正黑體" panose="020B0604030504040204" pitchFamily="34" charset="-120"/>
              <a:cs typeface="Times New Roman" panose="02020603050405020304" pitchFamily="18" charset="0"/>
            </a:endParaRPr>
          </a:p>
        </p:txBody>
      </p:sp>
      <p:sp>
        <p:nvSpPr>
          <p:cNvPr id="9" name="文字方塊 8"/>
          <p:cNvSpPr txBox="1"/>
          <p:nvPr/>
        </p:nvSpPr>
        <p:spPr>
          <a:xfrm>
            <a:off x="60165" y="98630"/>
            <a:ext cx="3071675" cy="646331"/>
          </a:xfrm>
          <a:prstGeom prst="rect">
            <a:avLst/>
          </a:prstGeom>
          <a:noFill/>
        </p:spPr>
        <p:txBody>
          <a:bodyPr wrap="none" rtlCol="0">
            <a:spAutoFit/>
          </a:bodyPr>
          <a:lstStyle/>
          <a:p>
            <a:pPr>
              <a:buClr>
                <a:srgbClr val="A50021"/>
              </a:buClr>
              <a:buSzPct val="80000"/>
            </a:pPr>
            <a:r>
              <a:rPr lang="en-US" altLang="zh-TW" sz="3600" dirty="0" smtClean="0">
                <a:latin typeface="+mn-lt"/>
                <a:ea typeface="微軟正黑體" panose="020B0604030504040204" pitchFamily="34" charset="-120"/>
                <a:cs typeface="Times New Roman" panose="02020603050405020304" pitchFamily="18" charset="0"/>
              </a:rPr>
              <a:t>2023 </a:t>
            </a:r>
            <a:r>
              <a:rPr lang="zh-TW" altLang="en-US" sz="3600" dirty="0" smtClean="0">
                <a:latin typeface="+mn-lt"/>
                <a:ea typeface="微軟正黑體" panose="020B0604030504040204" pitchFamily="34" charset="-120"/>
                <a:cs typeface="Times New Roman" panose="02020603050405020304" pitchFamily="18" charset="0"/>
              </a:rPr>
              <a:t>信用評</a:t>
            </a:r>
            <a:r>
              <a:rPr lang="zh-TW" altLang="en-US" sz="3600" dirty="0">
                <a:latin typeface="+mn-lt"/>
                <a:ea typeface="微軟正黑體" panose="020B0604030504040204" pitchFamily="34" charset="-120"/>
                <a:cs typeface="Times New Roman" panose="02020603050405020304" pitchFamily="18" charset="0"/>
              </a:rPr>
              <a:t>等</a:t>
            </a:r>
          </a:p>
        </p:txBody>
      </p:sp>
      <p:graphicFrame>
        <p:nvGraphicFramePr>
          <p:cNvPr id="16" name="表格 15"/>
          <p:cNvGraphicFramePr>
            <a:graphicFrameLocks noGrp="1"/>
          </p:cNvGraphicFramePr>
          <p:nvPr>
            <p:extLst>
              <p:ext uri="{D42A27DB-BD31-4B8C-83A1-F6EECF244321}">
                <p14:modId xmlns:p14="http://schemas.microsoft.com/office/powerpoint/2010/main" val="499646566"/>
              </p:ext>
            </p:extLst>
          </p:nvPr>
        </p:nvGraphicFramePr>
        <p:xfrm>
          <a:off x="801548" y="2097218"/>
          <a:ext cx="4085487" cy="2705750"/>
        </p:xfrm>
        <a:graphic>
          <a:graphicData uri="http://schemas.openxmlformats.org/drawingml/2006/table">
            <a:tbl>
              <a:tblPr firstRow="1" bandRow="1">
                <a:tableStyleId>{5C22544A-7EE6-4342-B048-85BDC9FD1C3A}</a:tableStyleId>
              </a:tblPr>
              <a:tblGrid>
                <a:gridCol w="2465307">
                  <a:extLst>
                    <a:ext uri="{9D8B030D-6E8A-4147-A177-3AD203B41FA5}">
                      <a16:colId xmlns:a16="http://schemas.microsoft.com/office/drawing/2014/main" val="3071523160"/>
                    </a:ext>
                  </a:extLst>
                </a:gridCol>
                <a:gridCol w="1620180">
                  <a:extLst>
                    <a:ext uri="{9D8B030D-6E8A-4147-A177-3AD203B41FA5}">
                      <a16:colId xmlns:a16="http://schemas.microsoft.com/office/drawing/2014/main" val="1679037290"/>
                    </a:ext>
                  </a:extLst>
                </a:gridCol>
              </a:tblGrid>
              <a:tr h="327639">
                <a:tc>
                  <a:txBody>
                    <a:bodyPr/>
                    <a:lstStyle/>
                    <a:p>
                      <a:r>
                        <a:rPr lang="zh-TW" altLang="en-US"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個別實力評等 </a:t>
                      </a:r>
                      <a:endParaRPr lang="zh-TW"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002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smtClean="0">
                          <a:solidFill>
                            <a:schemeClr val="tx1"/>
                          </a:solidFill>
                          <a:latin typeface="+mn-lt"/>
                          <a:cs typeface="Times New Roman" panose="02020603050405020304" pitchFamily="18" charset="0"/>
                        </a:rPr>
                        <a:t>bbb</a:t>
                      </a:r>
                      <a:endParaRPr lang="zh-TW" altLang="en-US" sz="1800" b="0" dirty="0" smtClean="0">
                        <a:solidFill>
                          <a:schemeClr val="tx1"/>
                        </a:solidFill>
                        <a:latin typeface="+mn-lt"/>
                        <a:cs typeface="Times New Roman" panose="02020603050405020304" pitchFamily="18"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11559764"/>
                  </a:ext>
                </a:extLst>
              </a:tr>
              <a:tr h="327639">
                <a:tc>
                  <a:txBody>
                    <a:bodyPr/>
                    <a:lstStyle/>
                    <a:p>
                      <a:r>
                        <a:rPr lang="zh-TW" altLang="en-US" sz="1800" b="1" dirty="0" smtClean="0">
                          <a:solidFill>
                            <a:schemeClr val="bg1"/>
                          </a:solidFill>
                          <a:latin typeface="微軟正黑體" panose="020B0604030504040204" pitchFamily="34" charset="-120"/>
                          <a:ea typeface="微軟正黑體" panose="020B0604030504040204" pitchFamily="34" charset="-120"/>
                        </a:rPr>
                        <a:t>外國貨幣長期 </a:t>
                      </a:r>
                      <a:r>
                        <a:rPr lang="en-US" altLang="zh-TW" sz="1800" b="1" dirty="0" smtClean="0">
                          <a:solidFill>
                            <a:schemeClr val="bg1"/>
                          </a:solidFill>
                          <a:latin typeface="微軟正黑體" panose="020B0604030504040204" pitchFamily="34" charset="-120"/>
                          <a:ea typeface="微軟正黑體" panose="020B0604030504040204" pitchFamily="34" charset="-120"/>
                        </a:rPr>
                        <a:t>IDR </a:t>
                      </a:r>
                      <a:endParaRPr lang="zh-TW" altLang="en-US"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002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i="0" u="none" strike="noStrike" kern="1200" baseline="0" dirty="0" smtClean="0">
                          <a:solidFill>
                            <a:schemeClr val="dk1"/>
                          </a:solidFill>
                          <a:latin typeface="+mn-lt"/>
                          <a:ea typeface="+mn-ea"/>
                          <a:cs typeface="Times New Roman" panose="02020603050405020304" pitchFamily="18" charset="0"/>
                        </a:rPr>
                        <a:t>BBB</a:t>
                      </a:r>
                      <a:endParaRPr lang="zh-TW" altLang="en-US" sz="1800" dirty="0">
                        <a:latin typeface="+mn-lt"/>
                        <a:cs typeface="Times New Roman" panose="02020603050405020304" pitchFamily="18"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84271909"/>
                  </a:ext>
                </a:extLst>
              </a:tr>
              <a:tr h="327639">
                <a:tc>
                  <a:txBody>
                    <a:bodyPr/>
                    <a:lstStyle/>
                    <a:p>
                      <a:r>
                        <a:rPr lang="zh-TW" altLang="en-US" sz="1800" b="1" dirty="0" smtClean="0">
                          <a:solidFill>
                            <a:schemeClr val="bg1"/>
                          </a:solidFill>
                          <a:latin typeface="微軟正黑體" panose="020B0604030504040204" pitchFamily="34" charset="-120"/>
                          <a:ea typeface="微軟正黑體" panose="020B0604030504040204" pitchFamily="34" charset="-120"/>
                        </a:rPr>
                        <a:t>外國貨幣短期 </a:t>
                      </a:r>
                      <a:r>
                        <a:rPr lang="en-US" altLang="zh-TW" sz="1800" b="1" dirty="0" smtClean="0">
                          <a:solidFill>
                            <a:schemeClr val="bg1"/>
                          </a:solidFill>
                          <a:latin typeface="微軟正黑體" panose="020B0604030504040204" pitchFamily="34" charset="-120"/>
                          <a:ea typeface="微軟正黑體" panose="020B0604030504040204" pitchFamily="34" charset="-120"/>
                        </a:rPr>
                        <a:t>IDR </a:t>
                      </a:r>
                      <a:endParaRPr lang="zh-TW" altLang="en-US"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002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dirty="0" smtClean="0">
                          <a:latin typeface="+mn-lt"/>
                          <a:cs typeface="Times New Roman" panose="02020603050405020304" pitchFamily="18" charset="0"/>
                        </a:rPr>
                        <a:t>F3</a:t>
                      </a:r>
                      <a:endParaRPr lang="zh-TW" altLang="en-US" sz="1800" b="0" dirty="0" smtClean="0">
                        <a:latin typeface="+mn-lt"/>
                        <a:cs typeface="Times New Roman" panose="02020603050405020304" pitchFamily="18"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08875591"/>
                  </a:ext>
                </a:extLst>
              </a:tr>
              <a:tr h="438475">
                <a:tc>
                  <a:txBody>
                    <a:bodyPr/>
                    <a:lstStyle/>
                    <a:p>
                      <a:pPr marL="88900" marR="0" indent="-88900" algn="l" defTabSz="914400" rtl="0" eaLnBrk="1" fontAlgn="auto" latinLnBrk="0" hangingPunct="1">
                        <a:lnSpc>
                          <a:spcPct val="100000"/>
                        </a:lnSpc>
                        <a:spcBef>
                          <a:spcPts val="0"/>
                        </a:spcBef>
                        <a:spcAft>
                          <a:spcPts val="0"/>
                        </a:spcAft>
                        <a:buClrTx/>
                        <a:buSzTx/>
                        <a:buFontTx/>
                        <a:buNone/>
                        <a:tabLst/>
                        <a:defRPr/>
                      </a:pPr>
                      <a:r>
                        <a:rPr lang="zh-TW" altLang="en-US"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國內長期評等</a:t>
                      </a:r>
                      <a:endParaRPr lang="zh-TW"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002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i="0" u="none" strike="noStrike" kern="1200" baseline="0" dirty="0" smtClean="0">
                          <a:solidFill>
                            <a:schemeClr val="dk1"/>
                          </a:solidFill>
                          <a:latin typeface="+mn-lt"/>
                          <a:ea typeface="+mn-ea"/>
                          <a:cs typeface="Times New Roman" panose="02020603050405020304" pitchFamily="18" charset="0"/>
                        </a:rPr>
                        <a:t>A+(twn) </a:t>
                      </a:r>
                      <a:endParaRPr lang="zh-TW" altLang="en-US" sz="1800" dirty="0">
                        <a:latin typeface="+mn-lt"/>
                        <a:cs typeface="Times New Roman" panose="02020603050405020304" pitchFamily="18"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15413311"/>
                  </a:ext>
                </a:extLst>
              </a:tr>
              <a:tr h="438475">
                <a:tc>
                  <a:txBody>
                    <a:bodyPr/>
                    <a:lstStyle/>
                    <a:p>
                      <a:pPr marL="88900" marR="0" indent="-88900" algn="l" defTabSz="914400" rtl="0" eaLnBrk="1" fontAlgn="auto" latinLnBrk="0" hangingPunct="1">
                        <a:lnSpc>
                          <a:spcPct val="100000"/>
                        </a:lnSpc>
                        <a:spcBef>
                          <a:spcPts val="0"/>
                        </a:spcBef>
                        <a:spcAft>
                          <a:spcPts val="0"/>
                        </a:spcAft>
                        <a:buClrTx/>
                        <a:buSzTx/>
                        <a:buFontTx/>
                        <a:buNone/>
                        <a:tabLst/>
                        <a:defRPr/>
                      </a:pPr>
                      <a:r>
                        <a:rPr lang="zh-TW" altLang="en-US" sz="1800" b="1" i="0" u="none" strike="noStrike" kern="1200" baseline="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國內短期評等</a:t>
                      </a:r>
                      <a:endParaRPr lang="zh-TW" altLang="en-US"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002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i="0" u="none" strike="noStrike" kern="1200" baseline="0" dirty="0" smtClean="0">
                          <a:solidFill>
                            <a:schemeClr val="dk1"/>
                          </a:solidFill>
                          <a:latin typeface="+mn-lt"/>
                          <a:ea typeface="+mn-ea"/>
                          <a:cs typeface="Times New Roman" panose="02020603050405020304" pitchFamily="18" charset="0"/>
                        </a:rPr>
                        <a:t>F1(twn) </a:t>
                      </a:r>
                      <a:endParaRPr lang="zh-TW" altLang="en-US" sz="1800" dirty="0">
                        <a:latin typeface="+mn-lt"/>
                        <a:cs typeface="Times New Roman" panose="02020603050405020304" pitchFamily="18"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66384399"/>
                  </a:ext>
                </a:extLst>
              </a:tr>
              <a:tr h="3276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bg1"/>
                          </a:solidFill>
                          <a:latin typeface="微軟正黑體" panose="020B0604030504040204" pitchFamily="34" charset="-120"/>
                          <a:ea typeface="微軟正黑體" panose="020B0604030504040204" pitchFamily="34" charset="-120"/>
                        </a:rPr>
                        <a:t>政府支援評等</a:t>
                      </a:r>
                      <a:endParaRPr lang="zh-TW" altLang="en-US"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0021"/>
                    </a:solidFill>
                  </a:tcPr>
                </a:tc>
                <a:tc>
                  <a:txBody>
                    <a:bodyPr/>
                    <a:lstStyle/>
                    <a:p>
                      <a:pPr algn="ctr"/>
                      <a:r>
                        <a:rPr lang="en-US" altLang="zh-TW" sz="1800" dirty="0" smtClean="0">
                          <a:latin typeface="+mn-lt"/>
                          <a:cs typeface="Times New Roman" panose="02020603050405020304" pitchFamily="18" charset="0"/>
                        </a:rPr>
                        <a:t>b+</a:t>
                      </a:r>
                      <a:endParaRPr lang="zh-TW" altLang="en-US" sz="1800" dirty="0">
                        <a:latin typeface="+mn-lt"/>
                        <a:cs typeface="Times New Roman" panose="02020603050405020304" pitchFamily="18"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54527750"/>
                  </a:ext>
                </a:extLst>
              </a:tr>
              <a:tr h="3276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展望</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A5002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0" i="0" u="none" strike="noStrike" kern="1200" baseline="0" dirty="0" smtClean="0">
                          <a:solidFill>
                            <a:schemeClr val="dk1"/>
                          </a:solidFill>
                          <a:latin typeface="+mn-lt"/>
                          <a:ea typeface="+mn-ea"/>
                          <a:cs typeface="Times New Roman" panose="02020603050405020304" pitchFamily="18" charset="0"/>
                        </a:rPr>
                        <a:t>Stable</a:t>
                      </a:r>
                      <a:endParaRPr lang="zh-TW" altLang="en-US" sz="1800" dirty="0">
                        <a:latin typeface="+mn-lt"/>
                        <a:cs typeface="Times New Roman" panose="02020603050405020304" pitchFamily="18"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71817638"/>
                  </a:ext>
                </a:extLst>
              </a:tr>
            </a:tbl>
          </a:graphicData>
        </a:graphic>
      </p:graphicFrame>
    </p:spTree>
    <p:extLst>
      <p:ext uri="{BB962C8B-B14F-4D97-AF65-F5344CB8AC3E}">
        <p14:creationId xmlns:p14="http://schemas.microsoft.com/office/powerpoint/2010/main" val="647224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p:cNvGrpSpPr/>
          <p:nvPr/>
        </p:nvGrpSpPr>
        <p:grpSpPr>
          <a:xfrm>
            <a:off x="2061018" y="2539955"/>
            <a:ext cx="569309" cy="370710"/>
            <a:chOff x="9840297" y="3859695"/>
            <a:chExt cx="569309" cy="370710"/>
          </a:xfrm>
        </p:grpSpPr>
        <p:sp>
          <p:nvSpPr>
            <p:cNvPr id="92" name="Freeform 33"/>
            <p:cNvSpPr>
              <a:spLocks/>
            </p:cNvSpPr>
            <p:nvPr/>
          </p:nvSpPr>
          <p:spPr bwMode="auto">
            <a:xfrm>
              <a:off x="9840297" y="3859695"/>
              <a:ext cx="569309" cy="33761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3" name="Freeform 34"/>
            <p:cNvSpPr>
              <a:spLocks/>
            </p:cNvSpPr>
            <p:nvPr/>
          </p:nvSpPr>
          <p:spPr bwMode="auto">
            <a:xfrm>
              <a:off x="10290448" y="3932513"/>
              <a:ext cx="52959" cy="297892"/>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4" name="Freeform 35"/>
            <p:cNvSpPr>
              <a:spLocks/>
            </p:cNvSpPr>
            <p:nvPr/>
          </p:nvSpPr>
          <p:spPr bwMode="auto">
            <a:xfrm>
              <a:off x="10204390" y="4018571"/>
              <a:ext cx="52959" cy="211834"/>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5" name="Freeform 36"/>
            <p:cNvSpPr>
              <a:spLocks/>
            </p:cNvSpPr>
            <p:nvPr/>
          </p:nvSpPr>
          <p:spPr bwMode="auto">
            <a:xfrm>
              <a:off x="10118332" y="4018571"/>
              <a:ext cx="52959" cy="211834"/>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6" name="Freeform 37"/>
            <p:cNvSpPr>
              <a:spLocks/>
            </p:cNvSpPr>
            <p:nvPr/>
          </p:nvSpPr>
          <p:spPr bwMode="auto">
            <a:xfrm>
              <a:off x="10032273" y="3985472"/>
              <a:ext cx="52959" cy="244933"/>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7" name="Freeform 38"/>
            <p:cNvSpPr>
              <a:spLocks/>
            </p:cNvSpPr>
            <p:nvPr/>
          </p:nvSpPr>
          <p:spPr bwMode="auto">
            <a:xfrm>
              <a:off x="9946215" y="4071529"/>
              <a:ext cx="52959" cy="158876"/>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8" name="Freeform 39"/>
            <p:cNvSpPr>
              <a:spLocks/>
            </p:cNvSpPr>
            <p:nvPr/>
          </p:nvSpPr>
          <p:spPr bwMode="auto">
            <a:xfrm>
              <a:off x="9860157" y="4144347"/>
              <a:ext cx="52959" cy="8605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9" name="Freeform 40"/>
            <p:cNvSpPr>
              <a:spLocks/>
            </p:cNvSpPr>
            <p:nvPr/>
          </p:nvSpPr>
          <p:spPr bwMode="auto">
            <a:xfrm>
              <a:off x="9840297" y="3859695"/>
              <a:ext cx="569309" cy="33761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0" name="Freeform 41"/>
            <p:cNvSpPr>
              <a:spLocks/>
            </p:cNvSpPr>
            <p:nvPr/>
          </p:nvSpPr>
          <p:spPr bwMode="auto">
            <a:xfrm>
              <a:off x="10290448" y="3932513"/>
              <a:ext cx="52959" cy="297892"/>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1" name="Freeform 42"/>
            <p:cNvSpPr>
              <a:spLocks/>
            </p:cNvSpPr>
            <p:nvPr/>
          </p:nvSpPr>
          <p:spPr bwMode="auto">
            <a:xfrm>
              <a:off x="10204390" y="4018571"/>
              <a:ext cx="52959" cy="211834"/>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2" name="Freeform 43"/>
            <p:cNvSpPr>
              <a:spLocks/>
            </p:cNvSpPr>
            <p:nvPr/>
          </p:nvSpPr>
          <p:spPr bwMode="auto">
            <a:xfrm>
              <a:off x="10118332" y="4018571"/>
              <a:ext cx="52959" cy="211834"/>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Freeform 44"/>
            <p:cNvSpPr>
              <a:spLocks/>
            </p:cNvSpPr>
            <p:nvPr/>
          </p:nvSpPr>
          <p:spPr bwMode="auto">
            <a:xfrm>
              <a:off x="10032273" y="3985472"/>
              <a:ext cx="52959" cy="244933"/>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Freeform 45"/>
            <p:cNvSpPr>
              <a:spLocks/>
            </p:cNvSpPr>
            <p:nvPr/>
          </p:nvSpPr>
          <p:spPr bwMode="auto">
            <a:xfrm>
              <a:off x="9946215" y="4071529"/>
              <a:ext cx="52959" cy="158876"/>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Freeform 46"/>
            <p:cNvSpPr>
              <a:spLocks/>
            </p:cNvSpPr>
            <p:nvPr/>
          </p:nvSpPr>
          <p:spPr bwMode="auto">
            <a:xfrm>
              <a:off x="9860157" y="4144347"/>
              <a:ext cx="52959" cy="8605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grpSp>
      <p:cxnSp>
        <p:nvCxnSpPr>
          <p:cNvPr id="3" name="直線接點 2"/>
          <p:cNvCxnSpPr/>
          <p:nvPr/>
        </p:nvCxnSpPr>
        <p:spPr>
          <a:xfrm>
            <a:off x="2776858" y="2423870"/>
            <a:ext cx="0" cy="61852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2843630" y="2456135"/>
            <a:ext cx="4255637" cy="553998"/>
          </a:xfrm>
          <a:prstGeom prst="rect">
            <a:avLst/>
          </a:prstGeom>
        </p:spPr>
        <p:txBody>
          <a:bodyPr wrap="square">
            <a:spAutoFit/>
          </a:bodyPr>
          <a:lstStyle/>
          <a:p>
            <a:pPr>
              <a:buClr>
                <a:srgbClr val="A50021"/>
              </a:buClr>
              <a:buSzPct val="80000"/>
            </a:pPr>
            <a:r>
              <a:rPr lang="en-US" altLang="zh-TW" sz="3000" dirty="0" smtClean="0">
                <a:solidFill>
                  <a:schemeClr val="bg1"/>
                </a:solidFill>
                <a:latin typeface="+mn-lt"/>
                <a:ea typeface="微軟正黑體" panose="020B0604030504040204" pitchFamily="34" charset="-120"/>
              </a:rPr>
              <a:t>2023</a:t>
            </a:r>
            <a:r>
              <a:rPr lang="zh-TW" altLang="en-US" sz="3000" dirty="0" smtClean="0">
                <a:solidFill>
                  <a:schemeClr val="bg1"/>
                </a:solidFill>
                <a:latin typeface="+mn-lt"/>
                <a:ea typeface="微軟正黑體" panose="020B0604030504040204" pitchFamily="34" charset="-120"/>
              </a:rPr>
              <a:t> </a:t>
            </a:r>
            <a:r>
              <a:rPr lang="en-US" altLang="zh-TW" sz="3000" dirty="0" smtClean="0">
                <a:solidFill>
                  <a:schemeClr val="bg1"/>
                </a:solidFill>
                <a:latin typeface="+mn-lt"/>
                <a:ea typeface="微軟正黑體" panose="020B0604030504040204" pitchFamily="34" charset="-120"/>
              </a:rPr>
              <a:t>Financial </a:t>
            </a:r>
            <a:r>
              <a:rPr lang="en-US" altLang="zh-TW" sz="3000" dirty="0">
                <a:solidFill>
                  <a:schemeClr val="bg1"/>
                </a:solidFill>
                <a:latin typeface="+mn-lt"/>
                <a:ea typeface="微軟正黑體" panose="020B0604030504040204" pitchFamily="34" charset="-120"/>
              </a:rPr>
              <a:t>Highlights</a:t>
            </a:r>
          </a:p>
        </p:txBody>
      </p:sp>
      <p:sp>
        <p:nvSpPr>
          <p:cNvPr id="122" name="圆角矩形 23">
            <a:extLst>
              <a:ext uri="{FF2B5EF4-FFF2-40B4-BE49-F238E27FC236}">
                <a16:creationId xmlns:a16="http://schemas.microsoft.com/office/drawing/2014/main" id="{3B32643A-D6B1-42D2-9145-98576D0ECFCA}"/>
              </a:ext>
            </a:extLst>
          </p:cNvPr>
          <p:cNvSpPr/>
          <p:nvPr/>
        </p:nvSpPr>
        <p:spPr>
          <a:xfrm>
            <a:off x="2072782" y="2438890"/>
            <a:ext cx="5040000" cy="936000"/>
          </a:xfrm>
          <a:prstGeom prst="roundRect">
            <a:avLst>
              <a:gd name="adj" fmla="val 24030"/>
            </a:avLst>
          </a:prstGeom>
          <a:solidFill>
            <a:srgbClr val="BFBFBF"/>
          </a:solidFill>
          <a:ln w="22225" cap="flat" cmpd="sng" algn="ctr">
            <a:noFill/>
            <a:prstDash val="solid"/>
            <a:miter lim="800000"/>
          </a:ln>
          <a:effectLst/>
        </p:spPr>
        <p:txBody>
          <a:bodyPr lIns="86689" tIns="43345" rIns="86689" bIns="4334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27"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FZHei-B01S" panose="02010601030101010101" pitchFamily="2" charset="-122"/>
            </a:endParaRPr>
          </a:p>
        </p:txBody>
      </p:sp>
      <p:grpSp>
        <p:nvGrpSpPr>
          <p:cNvPr id="123" name="群組 122"/>
          <p:cNvGrpSpPr/>
          <p:nvPr/>
        </p:nvGrpSpPr>
        <p:grpSpPr>
          <a:xfrm>
            <a:off x="2213418" y="2692355"/>
            <a:ext cx="569309" cy="370710"/>
            <a:chOff x="9840297" y="3859695"/>
            <a:chExt cx="569309" cy="370710"/>
          </a:xfrm>
        </p:grpSpPr>
        <p:sp>
          <p:nvSpPr>
            <p:cNvPr id="124" name="Freeform 33"/>
            <p:cNvSpPr>
              <a:spLocks/>
            </p:cNvSpPr>
            <p:nvPr/>
          </p:nvSpPr>
          <p:spPr bwMode="auto">
            <a:xfrm>
              <a:off x="9840297" y="3859695"/>
              <a:ext cx="569309" cy="33761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Freeform 34"/>
            <p:cNvSpPr>
              <a:spLocks/>
            </p:cNvSpPr>
            <p:nvPr/>
          </p:nvSpPr>
          <p:spPr bwMode="auto">
            <a:xfrm>
              <a:off x="10290448" y="3932513"/>
              <a:ext cx="52959" cy="297892"/>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Freeform 35"/>
            <p:cNvSpPr>
              <a:spLocks/>
            </p:cNvSpPr>
            <p:nvPr/>
          </p:nvSpPr>
          <p:spPr bwMode="auto">
            <a:xfrm>
              <a:off x="10204390" y="4018571"/>
              <a:ext cx="52959" cy="211834"/>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Freeform 36"/>
            <p:cNvSpPr>
              <a:spLocks/>
            </p:cNvSpPr>
            <p:nvPr/>
          </p:nvSpPr>
          <p:spPr bwMode="auto">
            <a:xfrm>
              <a:off x="10118332" y="4018571"/>
              <a:ext cx="52959" cy="211834"/>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Freeform 37"/>
            <p:cNvSpPr>
              <a:spLocks/>
            </p:cNvSpPr>
            <p:nvPr/>
          </p:nvSpPr>
          <p:spPr bwMode="auto">
            <a:xfrm>
              <a:off x="10032273" y="3985472"/>
              <a:ext cx="52959" cy="244933"/>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Freeform 38"/>
            <p:cNvSpPr>
              <a:spLocks/>
            </p:cNvSpPr>
            <p:nvPr/>
          </p:nvSpPr>
          <p:spPr bwMode="auto">
            <a:xfrm>
              <a:off x="9946215" y="4071529"/>
              <a:ext cx="52959" cy="158876"/>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Freeform 39"/>
            <p:cNvSpPr>
              <a:spLocks/>
            </p:cNvSpPr>
            <p:nvPr/>
          </p:nvSpPr>
          <p:spPr bwMode="auto">
            <a:xfrm>
              <a:off x="9860157" y="4144347"/>
              <a:ext cx="52959" cy="8605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Freeform 40"/>
            <p:cNvSpPr>
              <a:spLocks/>
            </p:cNvSpPr>
            <p:nvPr/>
          </p:nvSpPr>
          <p:spPr bwMode="auto">
            <a:xfrm>
              <a:off x="9840297" y="3859695"/>
              <a:ext cx="569309" cy="33761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Freeform 41"/>
            <p:cNvSpPr>
              <a:spLocks/>
            </p:cNvSpPr>
            <p:nvPr/>
          </p:nvSpPr>
          <p:spPr bwMode="auto">
            <a:xfrm>
              <a:off x="10290448" y="3932513"/>
              <a:ext cx="52959" cy="297892"/>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Freeform 42"/>
            <p:cNvSpPr>
              <a:spLocks/>
            </p:cNvSpPr>
            <p:nvPr/>
          </p:nvSpPr>
          <p:spPr bwMode="auto">
            <a:xfrm>
              <a:off x="10204390" y="4018571"/>
              <a:ext cx="52959" cy="211834"/>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Freeform 43"/>
            <p:cNvSpPr>
              <a:spLocks/>
            </p:cNvSpPr>
            <p:nvPr/>
          </p:nvSpPr>
          <p:spPr bwMode="auto">
            <a:xfrm>
              <a:off x="10118332" y="4018571"/>
              <a:ext cx="52959" cy="211834"/>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Freeform 44"/>
            <p:cNvSpPr>
              <a:spLocks/>
            </p:cNvSpPr>
            <p:nvPr/>
          </p:nvSpPr>
          <p:spPr bwMode="auto">
            <a:xfrm>
              <a:off x="10032273" y="3985472"/>
              <a:ext cx="52959" cy="244933"/>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Freeform 45"/>
            <p:cNvSpPr>
              <a:spLocks/>
            </p:cNvSpPr>
            <p:nvPr/>
          </p:nvSpPr>
          <p:spPr bwMode="auto">
            <a:xfrm>
              <a:off x="9946215" y="4071529"/>
              <a:ext cx="52959" cy="158876"/>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Freeform 46"/>
            <p:cNvSpPr>
              <a:spLocks/>
            </p:cNvSpPr>
            <p:nvPr/>
          </p:nvSpPr>
          <p:spPr bwMode="auto">
            <a:xfrm>
              <a:off x="9860157" y="4144347"/>
              <a:ext cx="52959" cy="8605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grpSp>
      <p:cxnSp>
        <p:nvCxnSpPr>
          <p:cNvPr id="138" name="直線接點 137"/>
          <p:cNvCxnSpPr/>
          <p:nvPr/>
        </p:nvCxnSpPr>
        <p:spPr>
          <a:xfrm>
            <a:off x="2929258" y="2576270"/>
            <a:ext cx="0" cy="61852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0" name="群組 139"/>
          <p:cNvGrpSpPr/>
          <p:nvPr/>
        </p:nvGrpSpPr>
        <p:grpSpPr>
          <a:xfrm>
            <a:off x="2083300" y="3986855"/>
            <a:ext cx="569309" cy="370710"/>
            <a:chOff x="9840297" y="3859695"/>
            <a:chExt cx="569309" cy="370710"/>
          </a:xfrm>
        </p:grpSpPr>
        <p:sp>
          <p:nvSpPr>
            <p:cNvPr id="141" name="Freeform 33"/>
            <p:cNvSpPr>
              <a:spLocks/>
            </p:cNvSpPr>
            <p:nvPr/>
          </p:nvSpPr>
          <p:spPr bwMode="auto">
            <a:xfrm>
              <a:off x="9840297" y="3859695"/>
              <a:ext cx="569309" cy="33761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Freeform 34"/>
            <p:cNvSpPr>
              <a:spLocks/>
            </p:cNvSpPr>
            <p:nvPr/>
          </p:nvSpPr>
          <p:spPr bwMode="auto">
            <a:xfrm>
              <a:off x="10290448" y="3932513"/>
              <a:ext cx="52959" cy="297892"/>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Freeform 35"/>
            <p:cNvSpPr>
              <a:spLocks/>
            </p:cNvSpPr>
            <p:nvPr/>
          </p:nvSpPr>
          <p:spPr bwMode="auto">
            <a:xfrm>
              <a:off x="10204390" y="4018571"/>
              <a:ext cx="52959" cy="211834"/>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Freeform 36"/>
            <p:cNvSpPr>
              <a:spLocks/>
            </p:cNvSpPr>
            <p:nvPr/>
          </p:nvSpPr>
          <p:spPr bwMode="auto">
            <a:xfrm>
              <a:off x="10118332" y="4018571"/>
              <a:ext cx="52959" cy="211834"/>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Freeform 37"/>
            <p:cNvSpPr>
              <a:spLocks/>
            </p:cNvSpPr>
            <p:nvPr/>
          </p:nvSpPr>
          <p:spPr bwMode="auto">
            <a:xfrm>
              <a:off x="10032273" y="3985472"/>
              <a:ext cx="52959" cy="244933"/>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Freeform 38"/>
            <p:cNvSpPr>
              <a:spLocks/>
            </p:cNvSpPr>
            <p:nvPr/>
          </p:nvSpPr>
          <p:spPr bwMode="auto">
            <a:xfrm>
              <a:off x="9946215" y="4071529"/>
              <a:ext cx="52959" cy="158876"/>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Freeform 39"/>
            <p:cNvSpPr>
              <a:spLocks/>
            </p:cNvSpPr>
            <p:nvPr/>
          </p:nvSpPr>
          <p:spPr bwMode="auto">
            <a:xfrm>
              <a:off x="9860157" y="4144347"/>
              <a:ext cx="52959" cy="8605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Freeform 40"/>
            <p:cNvSpPr>
              <a:spLocks/>
            </p:cNvSpPr>
            <p:nvPr/>
          </p:nvSpPr>
          <p:spPr bwMode="auto">
            <a:xfrm>
              <a:off x="9840297" y="3859695"/>
              <a:ext cx="569309" cy="33761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Freeform 41"/>
            <p:cNvSpPr>
              <a:spLocks/>
            </p:cNvSpPr>
            <p:nvPr/>
          </p:nvSpPr>
          <p:spPr bwMode="auto">
            <a:xfrm>
              <a:off x="10290448" y="3932513"/>
              <a:ext cx="52959" cy="297892"/>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Freeform 42"/>
            <p:cNvSpPr>
              <a:spLocks/>
            </p:cNvSpPr>
            <p:nvPr/>
          </p:nvSpPr>
          <p:spPr bwMode="auto">
            <a:xfrm>
              <a:off x="10204390" y="4018571"/>
              <a:ext cx="52959" cy="211834"/>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Freeform 43"/>
            <p:cNvSpPr>
              <a:spLocks/>
            </p:cNvSpPr>
            <p:nvPr/>
          </p:nvSpPr>
          <p:spPr bwMode="auto">
            <a:xfrm>
              <a:off x="10118332" y="4018571"/>
              <a:ext cx="52959" cy="211834"/>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Freeform 44"/>
            <p:cNvSpPr>
              <a:spLocks/>
            </p:cNvSpPr>
            <p:nvPr/>
          </p:nvSpPr>
          <p:spPr bwMode="auto">
            <a:xfrm>
              <a:off x="10032273" y="3985472"/>
              <a:ext cx="52959" cy="244933"/>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Freeform 45"/>
            <p:cNvSpPr>
              <a:spLocks/>
            </p:cNvSpPr>
            <p:nvPr/>
          </p:nvSpPr>
          <p:spPr bwMode="auto">
            <a:xfrm>
              <a:off x="9946215" y="4071529"/>
              <a:ext cx="52959" cy="158876"/>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Freeform 46"/>
            <p:cNvSpPr>
              <a:spLocks/>
            </p:cNvSpPr>
            <p:nvPr/>
          </p:nvSpPr>
          <p:spPr bwMode="auto">
            <a:xfrm>
              <a:off x="9860157" y="4144347"/>
              <a:ext cx="52959" cy="8605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grpSp>
      <p:cxnSp>
        <p:nvCxnSpPr>
          <p:cNvPr id="159" name="直線接點 158"/>
          <p:cNvCxnSpPr/>
          <p:nvPr/>
        </p:nvCxnSpPr>
        <p:spPr>
          <a:xfrm>
            <a:off x="2799140" y="4008150"/>
            <a:ext cx="0" cy="61852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0" name="矩形 159"/>
          <p:cNvSpPr/>
          <p:nvPr/>
        </p:nvSpPr>
        <p:spPr>
          <a:xfrm>
            <a:off x="2865912" y="4040415"/>
            <a:ext cx="4255637" cy="553998"/>
          </a:xfrm>
          <a:prstGeom prst="rect">
            <a:avLst/>
          </a:prstGeom>
        </p:spPr>
        <p:txBody>
          <a:bodyPr wrap="square">
            <a:spAutoFit/>
          </a:bodyPr>
          <a:lstStyle/>
          <a:p>
            <a:pPr>
              <a:buClr>
                <a:srgbClr val="A50021"/>
              </a:buClr>
              <a:buSzPct val="80000"/>
            </a:pPr>
            <a:r>
              <a:rPr lang="en-US" altLang="zh-TW" sz="3000" dirty="0" smtClean="0">
                <a:solidFill>
                  <a:schemeClr val="bg1"/>
                </a:solidFill>
                <a:latin typeface="+mn-lt"/>
                <a:ea typeface="微軟正黑體" panose="020B0604030504040204" pitchFamily="34" charset="-120"/>
              </a:rPr>
              <a:t>2023</a:t>
            </a:r>
            <a:r>
              <a:rPr lang="zh-TW" altLang="en-US" sz="3000" dirty="0" smtClean="0">
                <a:solidFill>
                  <a:schemeClr val="bg1"/>
                </a:solidFill>
                <a:latin typeface="+mn-lt"/>
                <a:ea typeface="微軟正黑體" panose="020B0604030504040204" pitchFamily="34" charset="-120"/>
              </a:rPr>
              <a:t> </a:t>
            </a:r>
            <a:r>
              <a:rPr lang="en-US" altLang="zh-TW" sz="3000" dirty="0" smtClean="0">
                <a:solidFill>
                  <a:schemeClr val="bg1"/>
                </a:solidFill>
                <a:latin typeface="+mn-lt"/>
                <a:ea typeface="微軟正黑體" panose="020B0604030504040204" pitchFamily="34" charset="-120"/>
              </a:rPr>
              <a:t>Financial </a:t>
            </a:r>
            <a:r>
              <a:rPr lang="en-US" altLang="zh-TW" sz="3000" dirty="0">
                <a:solidFill>
                  <a:schemeClr val="bg1"/>
                </a:solidFill>
                <a:latin typeface="+mn-lt"/>
                <a:ea typeface="微軟正黑體" panose="020B0604030504040204" pitchFamily="34" charset="-120"/>
              </a:rPr>
              <a:t>Highlights</a:t>
            </a:r>
          </a:p>
        </p:txBody>
      </p:sp>
      <p:sp>
        <p:nvSpPr>
          <p:cNvPr id="161" name="圆角矩形 23">
            <a:extLst>
              <a:ext uri="{FF2B5EF4-FFF2-40B4-BE49-F238E27FC236}">
                <a16:creationId xmlns:a16="http://schemas.microsoft.com/office/drawing/2014/main" id="{3B32643A-D6B1-42D2-9145-98576D0ECFCA}"/>
              </a:ext>
            </a:extLst>
          </p:cNvPr>
          <p:cNvSpPr/>
          <p:nvPr/>
        </p:nvSpPr>
        <p:spPr>
          <a:xfrm>
            <a:off x="2117787" y="4023170"/>
            <a:ext cx="5040000" cy="936000"/>
          </a:xfrm>
          <a:prstGeom prst="roundRect">
            <a:avLst>
              <a:gd name="adj" fmla="val 24030"/>
            </a:avLst>
          </a:prstGeom>
          <a:solidFill>
            <a:srgbClr val="002060"/>
          </a:solidFill>
          <a:ln w="22225" cap="flat" cmpd="sng" algn="ctr">
            <a:noFill/>
            <a:prstDash val="solid"/>
            <a:miter lim="800000"/>
          </a:ln>
          <a:effectLst/>
        </p:spPr>
        <p:txBody>
          <a:bodyPr lIns="86689" tIns="43345" rIns="86689" bIns="4334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27"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FZHei-B01S" panose="02010601030101010101" pitchFamily="2" charset="-122"/>
            </a:endParaRPr>
          </a:p>
        </p:txBody>
      </p:sp>
      <p:cxnSp>
        <p:nvCxnSpPr>
          <p:cNvPr id="178" name="直線接點 177"/>
          <p:cNvCxnSpPr/>
          <p:nvPr/>
        </p:nvCxnSpPr>
        <p:spPr>
          <a:xfrm>
            <a:off x="2951540" y="4181332"/>
            <a:ext cx="0" cy="61852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群組 15"/>
          <p:cNvGrpSpPr/>
          <p:nvPr/>
        </p:nvGrpSpPr>
        <p:grpSpPr>
          <a:xfrm>
            <a:off x="2324009" y="4250407"/>
            <a:ext cx="537801" cy="477106"/>
            <a:chOff x="10147056" y="6245262"/>
            <a:chExt cx="537801" cy="477106"/>
          </a:xfrm>
        </p:grpSpPr>
        <p:sp>
          <p:nvSpPr>
            <p:cNvPr id="34" name="Freeform 44"/>
            <p:cNvSpPr>
              <a:spLocks/>
            </p:cNvSpPr>
            <p:nvPr/>
          </p:nvSpPr>
          <p:spPr bwMode="auto">
            <a:xfrm>
              <a:off x="10630747" y="6301826"/>
              <a:ext cx="54110" cy="49428"/>
            </a:xfrm>
            <a:custGeom>
              <a:avLst/>
              <a:gdLst>
                <a:gd name="T0" fmla="*/ 28 w 44"/>
                <a:gd name="T1" fmla="*/ 11 h 40"/>
                <a:gd name="T2" fmla="*/ 0 w 44"/>
                <a:gd name="T3" fmla="*/ 18 h 40"/>
                <a:gd name="T4" fmla="*/ 31 w 44"/>
                <a:gd name="T5" fmla="*/ 40 h 40"/>
                <a:gd name="T6" fmla="*/ 28 w 44"/>
                <a:gd name="T7" fmla="*/ 11 h 40"/>
              </a:gdLst>
              <a:ahLst/>
              <a:cxnLst>
                <a:cxn ang="0">
                  <a:pos x="T0" y="T1"/>
                </a:cxn>
                <a:cxn ang="0">
                  <a:pos x="T2" y="T3"/>
                </a:cxn>
                <a:cxn ang="0">
                  <a:pos x="T4" y="T5"/>
                </a:cxn>
                <a:cxn ang="0">
                  <a:pos x="T6" y="T7"/>
                </a:cxn>
              </a:cxnLst>
              <a:rect l="0" t="0" r="r" b="b"/>
              <a:pathLst>
                <a:path w="44" h="40">
                  <a:moveTo>
                    <a:pt x="28" y="11"/>
                  </a:moveTo>
                  <a:cubicBezTo>
                    <a:pt x="13" y="0"/>
                    <a:pt x="0" y="18"/>
                    <a:pt x="0" y="18"/>
                  </a:cubicBezTo>
                  <a:cubicBezTo>
                    <a:pt x="31" y="40"/>
                    <a:pt x="31" y="40"/>
                    <a:pt x="31" y="40"/>
                  </a:cubicBezTo>
                  <a:cubicBezTo>
                    <a:pt x="31" y="40"/>
                    <a:pt x="44" y="22"/>
                    <a:pt x="28"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35" name="Freeform 45"/>
            <p:cNvSpPr>
              <a:spLocks/>
            </p:cNvSpPr>
            <p:nvPr/>
          </p:nvSpPr>
          <p:spPr bwMode="auto">
            <a:xfrm>
              <a:off x="10495472" y="6334084"/>
              <a:ext cx="165973" cy="204994"/>
            </a:xfrm>
            <a:custGeom>
              <a:avLst/>
              <a:gdLst>
                <a:gd name="T0" fmla="*/ 187 w 319"/>
                <a:gd name="T1" fmla="*/ 85 h 394"/>
                <a:gd name="T2" fmla="*/ 156 w 319"/>
                <a:gd name="T3" fmla="*/ 125 h 394"/>
                <a:gd name="T4" fmla="*/ 104 w 319"/>
                <a:gd name="T5" fmla="*/ 198 h 394"/>
                <a:gd name="T6" fmla="*/ 0 w 319"/>
                <a:gd name="T7" fmla="*/ 342 h 394"/>
                <a:gd name="T8" fmla="*/ 74 w 319"/>
                <a:gd name="T9" fmla="*/ 394 h 394"/>
                <a:gd name="T10" fmla="*/ 104 w 319"/>
                <a:gd name="T11" fmla="*/ 352 h 394"/>
                <a:gd name="T12" fmla="*/ 130 w 319"/>
                <a:gd name="T13" fmla="*/ 314 h 394"/>
                <a:gd name="T14" fmla="*/ 156 w 319"/>
                <a:gd name="T15" fmla="*/ 276 h 394"/>
                <a:gd name="T16" fmla="*/ 319 w 319"/>
                <a:gd name="T17" fmla="*/ 52 h 394"/>
                <a:gd name="T18" fmla="*/ 248 w 319"/>
                <a:gd name="T19" fmla="*/ 0 h 394"/>
                <a:gd name="T20" fmla="*/ 187 w 319"/>
                <a:gd name="T21" fmla="*/ 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94">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36" name="Freeform 46"/>
            <p:cNvSpPr>
              <a:spLocks/>
            </p:cNvSpPr>
            <p:nvPr/>
          </p:nvSpPr>
          <p:spPr bwMode="auto">
            <a:xfrm>
              <a:off x="10147056" y="6245262"/>
              <a:ext cx="410509" cy="477106"/>
            </a:xfrm>
            <a:custGeom>
              <a:avLst/>
              <a:gdLst>
                <a:gd name="T0" fmla="*/ 312 w 334"/>
                <a:gd name="T1" fmla="*/ 348 h 388"/>
                <a:gd name="T2" fmla="*/ 293 w 334"/>
                <a:gd name="T3" fmla="*/ 366 h 388"/>
                <a:gd name="T4" fmla="*/ 40 w 334"/>
                <a:gd name="T5" fmla="*/ 366 h 388"/>
                <a:gd name="T6" fmla="*/ 22 w 334"/>
                <a:gd name="T7" fmla="*/ 348 h 388"/>
                <a:gd name="T8" fmla="*/ 22 w 334"/>
                <a:gd name="T9" fmla="*/ 41 h 388"/>
                <a:gd name="T10" fmla="*/ 40 w 334"/>
                <a:gd name="T11" fmla="*/ 23 h 388"/>
                <a:gd name="T12" fmla="*/ 293 w 334"/>
                <a:gd name="T13" fmla="*/ 23 h 388"/>
                <a:gd name="T14" fmla="*/ 312 w 334"/>
                <a:gd name="T15" fmla="*/ 41 h 388"/>
                <a:gd name="T16" fmla="*/ 312 w 334"/>
                <a:gd name="T17" fmla="*/ 140 h 388"/>
                <a:gd name="T18" fmla="*/ 334 w 334"/>
                <a:gd name="T19" fmla="*/ 109 h 388"/>
                <a:gd name="T20" fmla="*/ 334 w 334"/>
                <a:gd name="T21" fmla="*/ 21 h 388"/>
                <a:gd name="T22" fmla="*/ 313 w 334"/>
                <a:gd name="T23" fmla="*/ 0 h 388"/>
                <a:gd name="T24" fmla="*/ 21 w 334"/>
                <a:gd name="T25" fmla="*/ 0 h 388"/>
                <a:gd name="T26" fmla="*/ 0 w 334"/>
                <a:gd name="T27" fmla="*/ 21 h 388"/>
                <a:gd name="T28" fmla="*/ 0 w 334"/>
                <a:gd name="T29" fmla="*/ 368 h 388"/>
                <a:gd name="T30" fmla="*/ 21 w 334"/>
                <a:gd name="T31" fmla="*/ 388 h 388"/>
                <a:gd name="T32" fmla="*/ 313 w 334"/>
                <a:gd name="T33" fmla="*/ 388 h 388"/>
                <a:gd name="T34" fmla="*/ 334 w 334"/>
                <a:gd name="T35" fmla="*/ 368 h 388"/>
                <a:gd name="T36" fmla="*/ 334 w 334"/>
                <a:gd name="T37" fmla="*/ 223 h 388"/>
                <a:gd name="T38" fmla="*/ 312 w 334"/>
                <a:gd name="T39" fmla="*/ 254 h 388"/>
                <a:gd name="T40" fmla="*/ 312 w 334"/>
                <a:gd name="T41" fmla="*/ 34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88">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37" name="Freeform 47"/>
            <p:cNvSpPr>
              <a:spLocks/>
            </p:cNvSpPr>
            <p:nvPr/>
          </p:nvSpPr>
          <p:spPr bwMode="auto">
            <a:xfrm>
              <a:off x="10477262" y="6521910"/>
              <a:ext cx="48907" cy="55671"/>
            </a:xfrm>
            <a:custGeom>
              <a:avLst/>
              <a:gdLst>
                <a:gd name="T0" fmla="*/ 21 w 94"/>
                <a:gd name="T1" fmla="*/ 0 h 107"/>
                <a:gd name="T2" fmla="*/ 0 w 94"/>
                <a:gd name="T3" fmla="*/ 107 h 107"/>
                <a:gd name="T4" fmla="*/ 94 w 94"/>
                <a:gd name="T5" fmla="*/ 52 h 107"/>
                <a:gd name="T6" fmla="*/ 21 w 94"/>
                <a:gd name="T7" fmla="*/ 0 h 107"/>
              </a:gdLst>
              <a:ahLst/>
              <a:cxnLst>
                <a:cxn ang="0">
                  <a:pos x="T0" y="T1"/>
                </a:cxn>
                <a:cxn ang="0">
                  <a:pos x="T2" y="T3"/>
                </a:cxn>
                <a:cxn ang="0">
                  <a:pos x="T4" y="T5"/>
                </a:cxn>
                <a:cxn ang="0">
                  <a:pos x="T6" y="T7"/>
                </a:cxn>
              </a:cxnLst>
              <a:rect l="0" t="0" r="r" b="b"/>
              <a:pathLst>
                <a:path w="94" h="107">
                  <a:moveTo>
                    <a:pt x="21" y="0"/>
                  </a:moveTo>
                  <a:lnTo>
                    <a:pt x="0" y="107"/>
                  </a:lnTo>
                  <a:lnTo>
                    <a:pt x="94" y="52"/>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38" name="Rectangle 48"/>
            <p:cNvSpPr>
              <a:spLocks noChangeArrowheads="1"/>
            </p:cNvSpPr>
            <p:nvPr/>
          </p:nvSpPr>
          <p:spPr bwMode="auto">
            <a:xfrm>
              <a:off x="10227522" y="6614001"/>
              <a:ext cx="164932" cy="249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39" name="Rectangle 49"/>
            <p:cNvSpPr>
              <a:spLocks noChangeArrowheads="1"/>
            </p:cNvSpPr>
            <p:nvPr/>
          </p:nvSpPr>
          <p:spPr bwMode="auto">
            <a:xfrm>
              <a:off x="10227522" y="6558850"/>
              <a:ext cx="164932" cy="244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40" name="Rectangle 50"/>
            <p:cNvSpPr>
              <a:spLocks noChangeArrowheads="1"/>
            </p:cNvSpPr>
            <p:nvPr/>
          </p:nvSpPr>
          <p:spPr bwMode="auto">
            <a:xfrm>
              <a:off x="10227522" y="6505781"/>
              <a:ext cx="164932" cy="23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41" name="Rectangle 51"/>
            <p:cNvSpPr>
              <a:spLocks noChangeArrowheads="1"/>
            </p:cNvSpPr>
            <p:nvPr/>
          </p:nvSpPr>
          <p:spPr bwMode="auto">
            <a:xfrm>
              <a:off x="10227522" y="6450629"/>
              <a:ext cx="164932" cy="23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42" name="Rectangle 52"/>
            <p:cNvSpPr>
              <a:spLocks noChangeArrowheads="1"/>
            </p:cNvSpPr>
            <p:nvPr/>
          </p:nvSpPr>
          <p:spPr bwMode="auto">
            <a:xfrm>
              <a:off x="10227522" y="6395478"/>
              <a:ext cx="164932" cy="244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43" name="Rectangle 53"/>
            <p:cNvSpPr>
              <a:spLocks noChangeArrowheads="1"/>
            </p:cNvSpPr>
            <p:nvPr/>
          </p:nvSpPr>
          <p:spPr bwMode="auto">
            <a:xfrm>
              <a:off x="10227522" y="6339808"/>
              <a:ext cx="164932" cy="249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grpSp>
      <p:sp>
        <p:nvSpPr>
          <p:cNvPr id="69" name="矩形 68"/>
          <p:cNvSpPr/>
          <p:nvPr/>
        </p:nvSpPr>
        <p:spPr>
          <a:xfrm>
            <a:off x="3085760" y="2607736"/>
            <a:ext cx="4006240" cy="584775"/>
          </a:xfrm>
          <a:prstGeom prst="rect">
            <a:avLst/>
          </a:prstGeom>
        </p:spPr>
        <p:txBody>
          <a:bodyPr wrap="square">
            <a:spAutoFit/>
          </a:bodyPr>
          <a:lstStyle/>
          <a:p>
            <a:pPr>
              <a:buClr>
                <a:srgbClr val="A50021"/>
              </a:buClr>
              <a:buSzPct val="80000"/>
            </a:pPr>
            <a:r>
              <a:rPr lang="zh-TW" altLang="en-US" sz="3200" b="1" dirty="0">
                <a:solidFill>
                  <a:schemeClr val="bg1"/>
                </a:solidFill>
                <a:latin typeface="微軟正黑體" panose="020B0604030504040204" pitchFamily="34" charset="-120"/>
                <a:ea typeface="微軟正黑體" panose="020B0604030504040204" pitchFamily="34" charset="-120"/>
              </a:rPr>
              <a:t>財務概況</a:t>
            </a:r>
          </a:p>
        </p:txBody>
      </p:sp>
      <p:sp>
        <p:nvSpPr>
          <p:cNvPr id="70" name="矩形 69"/>
          <p:cNvSpPr/>
          <p:nvPr/>
        </p:nvSpPr>
        <p:spPr>
          <a:xfrm>
            <a:off x="3096529" y="4166017"/>
            <a:ext cx="2646878" cy="584775"/>
          </a:xfrm>
          <a:prstGeom prst="rect">
            <a:avLst/>
          </a:prstGeom>
        </p:spPr>
        <p:txBody>
          <a:bodyPr wrap="none">
            <a:spAutoFit/>
          </a:bodyPr>
          <a:lstStyle/>
          <a:p>
            <a:pPr>
              <a:buClr>
                <a:prstClr val="white">
                  <a:lumMod val="75000"/>
                </a:prstClr>
              </a:buClr>
              <a:buSzPct val="80000"/>
            </a:pPr>
            <a:r>
              <a:rPr lang="zh-TW" altLang="en-US" sz="3200" b="1" dirty="0">
                <a:solidFill>
                  <a:schemeClr val="bg1"/>
                </a:solidFill>
                <a:latin typeface="微軟正黑體" panose="020B0604030504040204" pitchFamily="34" charset="-120"/>
                <a:ea typeface="微軟正黑體" panose="020B0604030504040204" pitchFamily="34" charset="-120"/>
              </a:rPr>
              <a:t>未來經營策略</a:t>
            </a:r>
          </a:p>
        </p:txBody>
      </p:sp>
      <p:sp>
        <p:nvSpPr>
          <p:cNvPr id="71" name="矩形 70"/>
          <p:cNvSpPr/>
          <p:nvPr/>
        </p:nvSpPr>
        <p:spPr>
          <a:xfrm>
            <a:off x="110405" y="127374"/>
            <a:ext cx="2031325" cy="646331"/>
          </a:xfrm>
          <a:prstGeom prst="rect">
            <a:avLst/>
          </a:prstGeom>
        </p:spPr>
        <p:txBody>
          <a:bodyPr wrap="none">
            <a:spAutoFit/>
          </a:bodyPr>
          <a:lstStyle/>
          <a:p>
            <a:pPr eaLnBrk="0" fontAlgn="auto" hangingPunct="0">
              <a:spcBef>
                <a:spcPts val="0"/>
              </a:spcBef>
              <a:spcAft>
                <a:spcPts val="0"/>
              </a:spcAft>
            </a:pPr>
            <a:r>
              <a:rPr kumimoji="0" lang="zh-TW" altLang="en-US" sz="3600" dirty="0" smtClean="0">
                <a:latin typeface="微軟正黑體" panose="020B0604030504040204" pitchFamily="34" charset="-120"/>
                <a:ea typeface="微軟正黑體" panose="020B0604030504040204" pitchFamily="34" charset="-120"/>
                <a:cs typeface="Arial" panose="020B0604020202020204" pitchFamily="34" charset="0"/>
              </a:rPr>
              <a:t>內容大綱</a:t>
            </a:r>
            <a:endParaRPr kumimoji="0" lang="zh-TW" altLang="en-US" sz="3600"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192701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1895" y="172390"/>
            <a:ext cx="2031325" cy="646331"/>
          </a:xfrm>
          <a:prstGeom prst="rect">
            <a:avLst/>
          </a:prstGeom>
        </p:spPr>
        <p:txBody>
          <a:bodyPr wrap="none">
            <a:spAutoFit/>
          </a:bodyPr>
          <a:lstStyle/>
          <a:p>
            <a:pPr eaLnBrk="0" fontAlgn="auto" hangingPunct="0">
              <a:spcBef>
                <a:spcPts val="0"/>
              </a:spcBef>
              <a:spcAft>
                <a:spcPts val="0"/>
              </a:spcAft>
              <a:buClr>
                <a:schemeClr val="accent4">
                  <a:lumMod val="75000"/>
                </a:schemeClr>
              </a:buClr>
              <a:buSzPct val="60000"/>
            </a:pPr>
            <a:r>
              <a:rPr kumimoji="0" lang="zh-TW" altLang="en-US" sz="3600" dirty="0">
                <a:latin typeface="微軟正黑體" panose="020B0604030504040204" pitchFamily="34" charset="-120"/>
                <a:ea typeface="微軟正黑體" panose="020B0604030504040204" pitchFamily="34" charset="-120"/>
                <a:cs typeface="Arial" panose="020B0604020202020204" pitchFamily="34" charset="0"/>
              </a:rPr>
              <a:t>營運策略</a:t>
            </a:r>
            <a:endParaRPr kumimoji="0" lang="en-US" altLang="zh-TW" sz="36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96" name="矩形 295"/>
          <p:cNvSpPr/>
          <p:nvPr/>
        </p:nvSpPr>
        <p:spPr>
          <a:xfrm>
            <a:off x="4932040" y="4640146"/>
            <a:ext cx="1852298" cy="1579920"/>
          </a:xfrm>
          <a:prstGeom prst="rect">
            <a:avLst/>
          </a:prstGeom>
        </p:spPr>
        <p:txBody>
          <a:bodyPr wrap="square">
            <a:spAutoFit/>
          </a:bodyPr>
          <a:lstStyle/>
          <a:p>
            <a:pPr marL="266700" indent="-266700" defTabSz="457200" fontAlgn="auto">
              <a:lnSpc>
                <a:spcPts val="2400"/>
              </a:lnSpc>
              <a:spcBef>
                <a:spcPts val="0"/>
              </a:spcBef>
              <a:spcAft>
                <a:spcPts val="0"/>
              </a:spcAft>
              <a:buClr>
                <a:srgbClr val="0070C0"/>
              </a:buClr>
              <a:buSzPct val="70000"/>
              <a:buFont typeface="Wingdings" panose="05000000000000000000" pitchFamily="2" charset="2"/>
              <a:buChar char="n"/>
              <a:tabLst>
                <a:tab pos="361950" algn="l"/>
              </a:tabLst>
              <a:defRPr/>
            </a:pPr>
            <a:r>
              <a:rPr lang="zh-TW" altLang="en-US" sz="1800" dirty="0">
                <a:solidFill>
                  <a:prstClr val="black"/>
                </a:solidFill>
                <a:latin typeface="+mn-lt"/>
                <a:ea typeface="微軟正黑體" panose="020B0604030504040204" pitchFamily="34" charset="-120"/>
              </a:rPr>
              <a:t>公司治理</a:t>
            </a:r>
            <a:r>
              <a:rPr lang="zh-TW" altLang="en-US" sz="1800" dirty="0" smtClean="0">
                <a:solidFill>
                  <a:prstClr val="black"/>
                </a:solidFill>
                <a:latin typeface="+mn-lt"/>
                <a:ea typeface="微軟正黑體" panose="020B0604030504040204" pitchFamily="34" charset="-120"/>
              </a:rPr>
              <a:t>評鑑</a:t>
            </a:r>
            <a:endParaRPr lang="en-US" altLang="zh-TW" sz="1800" dirty="0" smtClean="0">
              <a:solidFill>
                <a:prstClr val="black"/>
              </a:solidFill>
              <a:latin typeface="+mn-lt"/>
              <a:ea typeface="微軟正黑體" panose="020B0604030504040204" pitchFamily="34" charset="-120"/>
            </a:endParaRPr>
          </a:p>
          <a:p>
            <a:pPr marL="441325" lvl="1" indent="-166688" defTabSz="457200" fontAlgn="auto">
              <a:lnSpc>
                <a:spcPts val="2400"/>
              </a:lnSpc>
              <a:spcBef>
                <a:spcPts val="1200"/>
              </a:spcBef>
              <a:spcAft>
                <a:spcPts val="0"/>
              </a:spcAft>
              <a:buClr>
                <a:srgbClr val="0070C0"/>
              </a:buClr>
              <a:buSzPct val="70000"/>
              <a:buFont typeface="Wingdings" panose="05000000000000000000" pitchFamily="2" charset="2"/>
              <a:buChar char="n"/>
              <a:defRPr/>
            </a:pPr>
            <a:r>
              <a:rPr kumimoji="0" lang="zh-TW" altLang="en-US" sz="1400" kern="0" dirty="0" smtClean="0">
                <a:latin typeface="+mn-lt"/>
                <a:ea typeface="微軟正黑體" panose="020B0604030504040204" pitchFamily="34" charset="-120"/>
                <a:cs typeface="Times New Roman" panose="02020603050405020304" pitchFamily="18" charset="0"/>
              </a:rPr>
              <a:t>前</a:t>
            </a:r>
            <a:r>
              <a:rPr kumimoji="0" lang="en-US" altLang="zh-TW" sz="1400" kern="0" dirty="0" smtClean="0">
                <a:latin typeface="+mn-lt"/>
                <a:ea typeface="微軟正黑體" panose="020B0604030504040204" pitchFamily="34" charset="-120"/>
                <a:cs typeface="Times New Roman" panose="02020603050405020304" pitchFamily="18" charset="0"/>
              </a:rPr>
              <a:t> </a:t>
            </a:r>
            <a:r>
              <a:rPr kumimoji="0" lang="en-US" altLang="zh-TW" sz="3600" kern="0" dirty="0">
                <a:solidFill>
                  <a:srgbClr val="A50021"/>
                </a:solidFill>
                <a:latin typeface="+mn-lt"/>
                <a:ea typeface="微軟正黑體" panose="020B0604030504040204" pitchFamily="34" charset="-120"/>
                <a:cs typeface="Times New Roman" panose="02020603050405020304" pitchFamily="18" charset="0"/>
              </a:rPr>
              <a:t>5</a:t>
            </a:r>
            <a:r>
              <a:rPr kumimoji="0" lang="en-US" altLang="zh-TW" sz="1400" kern="0" dirty="0">
                <a:latin typeface="+mn-lt"/>
                <a:ea typeface="微軟正黑體" panose="020B0604030504040204" pitchFamily="34" charset="-120"/>
                <a:cs typeface="Times New Roman" panose="02020603050405020304" pitchFamily="18" charset="0"/>
              </a:rPr>
              <a:t>% </a:t>
            </a:r>
            <a:endParaRPr kumimoji="0" lang="en-US" altLang="zh-TW" sz="1400" kern="0" dirty="0" smtClean="0">
              <a:latin typeface="+mn-lt"/>
              <a:ea typeface="微軟正黑體" panose="020B0604030504040204" pitchFamily="34" charset="-120"/>
              <a:cs typeface="Times New Roman" panose="02020603050405020304" pitchFamily="18" charset="0"/>
            </a:endParaRPr>
          </a:p>
          <a:p>
            <a:pPr marL="274637" lvl="1" defTabSz="457200" fontAlgn="auto">
              <a:lnSpc>
                <a:spcPts val="2400"/>
              </a:lnSpc>
              <a:spcBef>
                <a:spcPts val="1200"/>
              </a:spcBef>
              <a:spcAft>
                <a:spcPts val="0"/>
              </a:spcAft>
              <a:buClr>
                <a:srgbClr val="0070C0"/>
              </a:buClr>
              <a:buSzPct val="70000"/>
              <a:defRPr/>
            </a:pPr>
            <a:r>
              <a:rPr kumimoji="0" lang="zh-TW" altLang="en-US" sz="1400" kern="0" dirty="0">
                <a:latin typeface="+mn-lt"/>
                <a:ea typeface="微軟正黑體" panose="020B0604030504040204" pitchFamily="34" charset="-120"/>
                <a:cs typeface="Times New Roman" panose="02020603050405020304" pitchFamily="18" charset="0"/>
              </a:rPr>
              <a:t> </a:t>
            </a:r>
            <a:r>
              <a:rPr kumimoji="0" lang="zh-TW" altLang="en-US" sz="1400" kern="0" dirty="0" smtClean="0">
                <a:latin typeface="+mn-lt"/>
                <a:ea typeface="微軟正黑體" panose="020B0604030504040204" pitchFamily="34" charset="-120"/>
                <a:cs typeface="Times New Roman" panose="02020603050405020304" pitchFamily="18" charset="0"/>
              </a:rPr>
              <a:t>   </a:t>
            </a:r>
            <a:r>
              <a:rPr kumimoji="0" lang="en-US" altLang="zh-TW" sz="1400" kern="0" dirty="0" smtClean="0">
                <a:latin typeface="+mn-lt"/>
                <a:ea typeface="微軟正黑體" panose="020B0604030504040204" pitchFamily="34" charset="-120"/>
                <a:cs typeface="Times New Roman" panose="02020603050405020304" pitchFamily="18" charset="0"/>
              </a:rPr>
              <a:t>-</a:t>
            </a:r>
            <a:r>
              <a:rPr kumimoji="0" lang="zh-TW" altLang="en-US" sz="1400" kern="0" dirty="0" smtClean="0">
                <a:latin typeface="+mn-lt"/>
                <a:ea typeface="微軟正黑體" panose="020B0604030504040204" pitchFamily="34" charset="-120"/>
                <a:cs typeface="Times New Roman" panose="02020603050405020304" pitchFamily="18" charset="0"/>
              </a:rPr>
              <a:t>上市公司組</a:t>
            </a:r>
            <a:endParaRPr kumimoji="0" lang="en-US" altLang="zh-TW" sz="1400" kern="0" dirty="0" smtClean="0">
              <a:latin typeface="+mn-lt"/>
              <a:ea typeface="微軟正黑體" panose="020B0604030504040204" pitchFamily="34" charset="-120"/>
              <a:cs typeface="Times New Roman" panose="02020603050405020304" pitchFamily="18" charset="0"/>
            </a:endParaRPr>
          </a:p>
          <a:p>
            <a:pPr marL="447675" lvl="1" indent="-190500" defTabSz="457200" fontAlgn="auto">
              <a:lnSpc>
                <a:spcPts val="2000"/>
              </a:lnSpc>
              <a:spcBef>
                <a:spcPts val="0"/>
              </a:spcBef>
              <a:spcAft>
                <a:spcPts val="0"/>
              </a:spcAft>
              <a:buClr>
                <a:srgbClr val="0070C0"/>
              </a:buClr>
              <a:buSzPct val="70000"/>
              <a:defRPr/>
            </a:pPr>
            <a:r>
              <a:rPr kumimoji="0" lang="en-US" altLang="zh-TW" sz="1400" kern="0" dirty="0" smtClean="0">
                <a:latin typeface="+mn-lt"/>
                <a:ea typeface="微軟正黑體" panose="020B0604030504040204" pitchFamily="34" charset="-120"/>
                <a:cs typeface="Times New Roman" panose="02020603050405020304" pitchFamily="18" charset="0"/>
              </a:rPr>
              <a:t>    </a:t>
            </a:r>
            <a:endParaRPr kumimoji="0" lang="en-US" altLang="zh-TW" sz="1400" kern="0" dirty="0">
              <a:latin typeface="+mn-lt"/>
              <a:ea typeface="微軟正黑體" panose="020B0604030504040204" pitchFamily="34" charset="-120"/>
              <a:cs typeface="Times New Roman" panose="02020603050405020304" pitchFamily="18" charset="0"/>
            </a:endParaRPr>
          </a:p>
        </p:txBody>
      </p:sp>
      <p:pic>
        <p:nvPicPr>
          <p:cNvPr id="297" name="Picture 2" descr="IMG_47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4144418"/>
            <a:ext cx="1535555" cy="2171235"/>
          </a:xfrm>
          <a:prstGeom prst="rect">
            <a:avLst/>
          </a:prstGeom>
          <a:ln>
            <a:noFill/>
          </a:ln>
          <a:effectLst>
            <a:outerShdw blurRad="292100" dist="381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76545" y="1088740"/>
            <a:ext cx="2640803" cy="492443"/>
          </a:xfrm>
          <a:prstGeom prst="rect">
            <a:avLst/>
          </a:prstGeom>
        </p:spPr>
        <p:txBody>
          <a:bodyPr wrap="square">
            <a:spAutoFit/>
          </a:bodyPr>
          <a:lstStyle/>
          <a:p>
            <a:pPr>
              <a:buClr>
                <a:schemeClr val="accent4">
                  <a:lumMod val="75000"/>
                </a:schemeClr>
              </a:buClr>
              <a:buSzPct val="60000"/>
            </a:pPr>
            <a:r>
              <a:rPr lang="zh-TW" altLang="en-US" b="1" dirty="0">
                <a:solidFill>
                  <a:srgbClr val="4F81BD"/>
                </a:solidFill>
                <a:latin typeface="+mn-lt"/>
                <a:ea typeface="微軟正黑體" panose="020B0604030504040204" pitchFamily="34" charset="-120"/>
              </a:rPr>
              <a:t>穩健增長</a:t>
            </a:r>
          </a:p>
        </p:txBody>
      </p:sp>
      <p:sp>
        <p:nvSpPr>
          <p:cNvPr id="7" name="文字方塊 6"/>
          <p:cNvSpPr txBox="1"/>
          <p:nvPr/>
        </p:nvSpPr>
        <p:spPr>
          <a:xfrm>
            <a:off x="4887035" y="4045103"/>
            <a:ext cx="2102103" cy="492443"/>
          </a:xfrm>
          <a:prstGeom prst="rect">
            <a:avLst/>
          </a:prstGeom>
          <a:noFill/>
        </p:spPr>
        <p:txBody>
          <a:bodyPr wrap="square" rtlCol="0">
            <a:spAutoFit/>
          </a:bodyPr>
          <a:lstStyle/>
          <a:p>
            <a:r>
              <a:rPr lang="en-US" altLang="zh-TW" b="1" dirty="0">
                <a:solidFill>
                  <a:srgbClr val="4F81BD"/>
                </a:solidFill>
                <a:latin typeface="+mn-lt"/>
                <a:ea typeface="微軟正黑體" panose="020B0604030504040204" pitchFamily="34" charset="-120"/>
                <a:cs typeface="Arial" charset="0"/>
              </a:rPr>
              <a:t>ESG </a:t>
            </a:r>
            <a:r>
              <a:rPr lang="zh-TW" altLang="en-US" b="1" dirty="0">
                <a:solidFill>
                  <a:srgbClr val="4F81BD"/>
                </a:solidFill>
                <a:latin typeface="+mn-lt"/>
                <a:ea typeface="微軟正黑體" panose="020B0604030504040204" pitchFamily="34" charset="-120"/>
                <a:cs typeface="Arial" charset="0"/>
              </a:rPr>
              <a:t>使命</a:t>
            </a:r>
          </a:p>
        </p:txBody>
      </p:sp>
      <p:sp>
        <p:nvSpPr>
          <p:cNvPr id="294" name="矩形 293"/>
          <p:cNvSpPr/>
          <p:nvPr/>
        </p:nvSpPr>
        <p:spPr>
          <a:xfrm>
            <a:off x="419902" y="4061682"/>
            <a:ext cx="1518364" cy="492443"/>
          </a:xfrm>
          <a:prstGeom prst="rect">
            <a:avLst/>
          </a:prstGeom>
        </p:spPr>
        <p:txBody>
          <a:bodyPr wrap="none">
            <a:spAutoFit/>
          </a:bodyPr>
          <a:lstStyle/>
          <a:p>
            <a:pPr>
              <a:buClr>
                <a:schemeClr val="accent4">
                  <a:lumMod val="75000"/>
                </a:schemeClr>
              </a:buClr>
              <a:buSzPct val="60000"/>
            </a:pPr>
            <a:r>
              <a:rPr lang="zh-TW" altLang="en-US" b="1" dirty="0">
                <a:solidFill>
                  <a:srgbClr val="4F81BD"/>
                </a:solidFill>
                <a:latin typeface="+mn-lt"/>
                <a:ea typeface="微軟正黑體" panose="020B0604030504040204" pitchFamily="34" charset="-120"/>
              </a:rPr>
              <a:t>海外布局</a:t>
            </a:r>
          </a:p>
        </p:txBody>
      </p:sp>
      <p:sp>
        <p:nvSpPr>
          <p:cNvPr id="340" name="矩形 339"/>
          <p:cNvSpPr/>
          <p:nvPr/>
        </p:nvSpPr>
        <p:spPr>
          <a:xfrm>
            <a:off x="566555" y="4535151"/>
            <a:ext cx="2931496" cy="374461"/>
          </a:xfrm>
          <a:prstGeom prst="rect">
            <a:avLst/>
          </a:prstGeom>
          <a:noFill/>
        </p:spPr>
        <p:txBody>
          <a:bodyPr wrap="square">
            <a:spAutoFit/>
          </a:bodyPr>
          <a:lstStyle/>
          <a:p>
            <a:pPr marL="285750" indent="-285750">
              <a:lnSpc>
                <a:spcPts val="2200"/>
              </a:lnSpc>
              <a:buClr>
                <a:srgbClr val="0070C0"/>
              </a:buClr>
              <a:buSzPct val="80000"/>
              <a:buFont typeface="Wingdings" panose="05000000000000000000" pitchFamily="2" charset="2"/>
              <a:buChar char="n"/>
            </a:pPr>
            <a:r>
              <a:rPr lang="zh-TW" altLang="en-US" sz="1800" dirty="0">
                <a:solidFill>
                  <a:prstClr val="black"/>
                </a:solidFill>
                <a:latin typeface="+mn-lt"/>
                <a:ea typeface="微軟正黑體" panose="020B0604030504040204" pitchFamily="34" charset="-120"/>
              </a:rPr>
              <a:t>海外淨收益</a:t>
            </a:r>
            <a:r>
              <a:rPr lang="en-US" altLang="zh-TW" sz="1800" dirty="0">
                <a:solidFill>
                  <a:prstClr val="black"/>
                </a:solidFill>
                <a:latin typeface="+mn-lt"/>
                <a:ea typeface="微軟正黑體" panose="020B0604030504040204" pitchFamily="34" charset="-120"/>
              </a:rPr>
              <a:t>/</a:t>
            </a:r>
            <a:r>
              <a:rPr lang="zh-TW" altLang="en-US" sz="1800" dirty="0">
                <a:solidFill>
                  <a:prstClr val="black"/>
                </a:solidFill>
                <a:latin typeface="+mn-lt"/>
                <a:ea typeface="微軟正黑體" panose="020B0604030504040204" pitchFamily="34" charset="-120"/>
              </a:rPr>
              <a:t>全行淨收益</a:t>
            </a:r>
          </a:p>
        </p:txBody>
      </p:sp>
      <p:grpSp>
        <p:nvGrpSpPr>
          <p:cNvPr id="342" name="群組 341"/>
          <p:cNvGrpSpPr/>
          <p:nvPr/>
        </p:nvGrpSpPr>
        <p:grpSpPr>
          <a:xfrm>
            <a:off x="611560" y="5071108"/>
            <a:ext cx="3099448" cy="1598252"/>
            <a:chOff x="399564" y="1404211"/>
            <a:chExt cx="4537902" cy="2340000"/>
          </a:xfrm>
        </p:grpSpPr>
        <p:sp>
          <p:nvSpPr>
            <p:cNvPr id="343" name="Freeform 559"/>
            <p:cNvSpPr>
              <a:spLocks/>
            </p:cNvSpPr>
            <p:nvPr/>
          </p:nvSpPr>
          <p:spPr bwMode="auto">
            <a:xfrm>
              <a:off x="2462399" y="2135010"/>
              <a:ext cx="57931" cy="85835"/>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44" name="Freeform 560"/>
            <p:cNvSpPr>
              <a:spLocks/>
            </p:cNvSpPr>
            <p:nvPr/>
          </p:nvSpPr>
          <p:spPr bwMode="auto">
            <a:xfrm>
              <a:off x="2511935" y="2063615"/>
              <a:ext cx="98230" cy="181296"/>
            </a:xfrm>
            <a:custGeom>
              <a:avLst/>
              <a:gdLst>
                <a:gd name="T0" fmla="*/ 2147483647 w 96"/>
                <a:gd name="T1" fmla="*/ 2147483647 h 184"/>
                <a:gd name="T2" fmla="*/ 2147483647 w 96"/>
                <a:gd name="T3" fmla="*/ 2147483647 h 184"/>
                <a:gd name="T4" fmla="*/ 2147483647 w 96"/>
                <a:gd name="T5" fmla="*/ 2147483647 h 184"/>
                <a:gd name="T6" fmla="*/ 2147483647 w 96"/>
                <a:gd name="T7" fmla="*/ 2147483647 h 184"/>
                <a:gd name="T8" fmla="*/ 2147483647 w 96"/>
                <a:gd name="T9" fmla="*/ 2147483647 h 184"/>
                <a:gd name="T10" fmla="*/ 2147483647 w 96"/>
                <a:gd name="T11" fmla="*/ 2147483647 h 184"/>
                <a:gd name="T12" fmla="*/ 2147483647 w 96"/>
                <a:gd name="T13" fmla="*/ 2147483647 h 184"/>
                <a:gd name="T14" fmla="*/ 2147483647 w 96"/>
                <a:gd name="T15" fmla="*/ 2147483647 h 184"/>
                <a:gd name="T16" fmla="*/ 2147483647 w 96"/>
                <a:gd name="T17" fmla="*/ 2147483647 h 184"/>
                <a:gd name="T18" fmla="*/ 2147483647 w 96"/>
                <a:gd name="T19" fmla="*/ 2147483647 h 184"/>
                <a:gd name="T20" fmla="*/ 2147483647 w 96"/>
                <a:gd name="T21" fmla="*/ 2147483647 h 184"/>
                <a:gd name="T22" fmla="*/ 2147483647 w 96"/>
                <a:gd name="T23" fmla="*/ 2147483647 h 184"/>
                <a:gd name="T24" fmla="*/ 2147483647 w 96"/>
                <a:gd name="T25" fmla="*/ 2147483647 h 184"/>
                <a:gd name="T26" fmla="*/ 2147483647 w 96"/>
                <a:gd name="T27" fmla="*/ 2147483647 h 184"/>
                <a:gd name="T28" fmla="*/ 2147483647 w 96"/>
                <a:gd name="T29" fmla="*/ 2147483647 h 184"/>
                <a:gd name="T30" fmla="*/ 0 w 96"/>
                <a:gd name="T31" fmla="*/ 2147483647 h 184"/>
                <a:gd name="T32" fmla="*/ 0 w 96"/>
                <a:gd name="T33" fmla="*/ 2147483647 h 184"/>
                <a:gd name="T34" fmla="*/ 0 w 96"/>
                <a:gd name="T35" fmla="*/ 2147483647 h 184"/>
                <a:gd name="T36" fmla="*/ 0 w 96"/>
                <a:gd name="T37" fmla="*/ 2147483647 h 184"/>
                <a:gd name="T38" fmla="*/ 0 w 96"/>
                <a:gd name="T39" fmla="*/ 2147483647 h 184"/>
                <a:gd name="T40" fmla="*/ 2147483647 w 96"/>
                <a:gd name="T41" fmla="*/ 2147483647 h 184"/>
                <a:gd name="T42" fmla="*/ 2147483647 w 96"/>
                <a:gd name="T43" fmla="*/ 0 h 184"/>
                <a:gd name="T44" fmla="*/ 2147483647 w 96"/>
                <a:gd name="T45" fmla="*/ 0 h 184"/>
                <a:gd name="T46" fmla="*/ 2147483647 w 96"/>
                <a:gd name="T47" fmla="*/ 0 h 184"/>
                <a:gd name="T48" fmla="*/ 2147483647 w 96"/>
                <a:gd name="T49" fmla="*/ 2147483647 h 184"/>
                <a:gd name="T50" fmla="*/ 2147483647 w 96"/>
                <a:gd name="T51" fmla="*/ 2147483647 h 184"/>
                <a:gd name="T52" fmla="*/ 2147483647 w 96"/>
                <a:gd name="T53" fmla="*/ 2147483647 h 184"/>
                <a:gd name="T54" fmla="*/ 2147483647 w 96"/>
                <a:gd name="T55" fmla="*/ 2147483647 h 184"/>
                <a:gd name="T56" fmla="*/ 2147483647 w 96"/>
                <a:gd name="T57" fmla="*/ 2147483647 h 184"/>
                <a:gd name="T58" fmla="*/ 2147483647 w 96"/>
                <a:gd name="T59" fmla="*/ 2147483647 h 184"/>
                <a:gd name="T60" fmla="*/ 2147483647 w 96"/>
                <a:gd name="T61" fmla="*/ 2147483647 h 184"/>
                <a:gd name="T62" fmla="*/ 2147483647 w 96"/>
                <a:gd name="T63" fmla="*/ 2147483647 h 184"/>
                <a:gd name="T64" fmla="*/ 2147483647 w 96"/>
                <a:gd name="T65" fmla="*/ 2147483647 h 184"/>
                <a:gd name="T66" fmla="*/ 2147483647 w 96"/>
                <a:gd name="T67" fmla="*/ 2147483647 h 184"/>
                <a:gd name="T68" fmla="*/ 2147483647 w 96"/>
                <a:gd name="T69" fmla="*/ 2147483647 h 184"/>
                <a:gd name="T70" fmla="*/ 2147483647 w 96"/>
                <a:gd name="T71" fmla="*/ 2147483647 h 184"/>
                <a:gd name="T72" fmla="*/ 2147483647 w 96"/>
                <a:gd name="T73" fmla="*/ 2147483647 h 184"/>
                <a:gd name="T74" fmla="*/ 2147483647 w 96"/>
                <a:gd name="T75" fmla="*/ 2147483647 h 184"/>
                <a:gd name="T76" fmla="*/ 2147483647 w 96"/>
                <a:gd name="T77" fmla="*/ 2147483647 h 184"/>
                <a:gd name="T78" fmla="*/ 2147483647 w 96"/>
                <a:gd name="T79" fmla="*/ 2147483647 h 184"/>
                <a:gd name="T80" fmla="*/ 2147483647 w 96"/>
                <a:gd name="T81" fmla="*/ 2147483647 h 184"/>
                <a:gd name="T82" fmla="*/ 2147483647 w 96"/>
                <a:gd name="T83" fmla="*/ 2147483647 h 184"/>
                <a:gd name="T84" fmla="*/ 2147483647 w 96"/>
                <a:gd name="T85" fmla="*/ 2147483647 h 184"/>
                <a:gd name="T86" fmla="*/ 2147483647 w 96"/>
                <a:gd name="T87" fmla="*/ 2147483647 h 184"/>
                <a:gd name="T88" fmla="*/ 2147483647 w 96"/>
                <a:gd name="T89" fmla="*/ 2147483647 h 184"/>
                <a:gd name="T90" fmla="*/ 2147483647 w 96"/>
                <a:gd name="T91" fmla="*/ 2147483647 h 184"/>
                <a:gd name="T92" fmla="*/ 2147483647 w 96"/>
                <a:gd name="T93" fmla="*/ 2147483647 h 184"/>
                <a:gd name="T94" fmla="*/ 2147483647 w 96"/>
                <a:gd name="T95" fmla="*/ 2147483647 h 184"/>
                <a:gd name="T96" fmla="*/ 2147483647 w 96"/>
                <a:gd name="T97" fmla="*/ 2147483647 h 184"/>
                <a:gd name="T98" fmla="*/ 2147483647 w 96"/>
                <a:gd name="T99" fmla="*/ 2147483647 h 184"/>
                <a:gd name="T100" fmla="*/ 2147483647 w 96"/>
                <a:gd name="T101" fmla="*/ 2147483647 h 184"/>
                <a:gd name="T102" fmla="*/ 2147483647 w 96"/>
                <a:gd name="T103" fmla="*/ 2147483647 h 184"/>
                <a:gd name="T104" fmla="*/ 2147483647 w 96"/>
                <a:gd name="T105" fmla="*/ 2147483647 h 184"/>
                <a:gd name="T106" fmla="*/ 2147483647 w 96"/>
                <a:gd name="T107" fmla="*/ 2147483647 h 184"/>
                <a:gd name="T108" fmla="*/ 2147483647 w 96"/>
                <a:gd name="T109" fmla="*/ 2147483647 h 184"/>
                <a:gd name="T110" fmla="*/ 2147483647 w 96"/>
                <a:gd name="T111" fmla="*/ 2147483647 h 184"/>
                <a:gd name="T112" fmla="*/ 2147483647 w 96"/>
                <a:gd name="T113" fmla="*/ 2147483647 h 184"/>
                <a:gd name="T114" fmla="*/ 2147483647 w 96"/>
                <a:gd name="T115" fmla="*/ 2147483647 h 184"/>
                <a:gd name="T116" fmla="*/ 2147483647 w 96"/>
                <a:gd name="T117" fmla="*/ 2147483647 h 184"/>
                <a:gd name="T118" fmla="*/ 2147483647 w 96"/>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84"/>
                <a:gd name="T182" fmla="*/ 96 w 96"/>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84">
                  <a:moveTo>
                    <a:pt x="16" y="144"/>
                  </a:moveTo>
                  <a:lnTo>
                    <a:pt x="24" y="136"/>
                  </a:lnTo>
                  <a:lnTo>
                    <a:pt x="24" y="128"/>
                  </a:lnTo>
                  <a:lnTo>
                    <a:pt x="16" y="128"/>
                  </a:lnTo>
                  <a:lnTo>
                    <a:pt x="24" y="120"/>
                  </a:lnTo>
                  <a:lnTo>
                    <a:pt x="40" y="112"/>
                  </a:lnTo>
                  <a:lnTo>
                    <a:pt x="40" y="104"/>
                  </a:lnTo>
                  <a:lnTo>
                    <a:pt x="40" y="96"/>
                  </a:lnTo>
                  <a:lnTo>
                    <a:pt x="32" y="88"/>
                  </a:lnTo>
                  <a:lnTo>
                    <a:pt x="24" y="88"/>
                  </a:lnTo>
                  <a:lnTo>
                    <a:pt x="16" y="88"/>
                  </a:lnTo>
                  <a:lnTo>
                    <a:pt x="16" y="80"/>
                  </a:lnTo>
                  <a:lnTo>
                    <a:pt x="16" y="64"/>
                  </a:lnTo>
                  <a:lnTo>
                    <a:pt x="8" y="64"/>
                  </a:lnTo>
                  <a:lnTo>
                    <a:pt x="8" y="72"/>
                  </a:lnTo>
                  <a:lnTo>
                    <a:pt x="0" y="64"/>
                  </a:lnTo>
                  <a:lnTo>
                    <a:pt x="0" y="48"/>
                  </a:lnTo>
                  <a:lnTo>
                    <a:pt x="0" y="40"/>
                  </a:lnTo>
                  <a:lnTo>
                    <a:pt x="0" y="32"/>
                  </a:lnTo>
                  <a:lnTo>
                    <a:pt x="0" y="24"/>
                  </a:lnTo>
                  <a:lnTo>
                    <a:pt x="8" y="16"/>
                  </a:lnTo>
                  <a:lnTo>
                    <a:pt x="16" y="0"/>
                  </a:lnTo>
                  <a:lnTo>
                    <a:pt x="24" y="0"/>
                  </a:lnTo>
                  <a:lnTo>
                    <a:pt x="32" y="0"/>
                  </a:lnTo>
                  <a:lnTo>
                    <a:pt x="24" y="16"/>
                  </a:lnTo>
                  <a:lnTo>
                    <a:pt x="32" y="24"/>
                  </a:lnTo>
                  <a:lnTo>
                    <a:pt x="40" y="16"/>
                  </a:lnTo>
                  <a:lnTo>
                    <a:pt x="56" y="24"/>
                  </a:lnTo>
                  <a:lnTo>
                    <a:pt x="48" y="32"/>
                  </a:lnTo>
                  <a:lnTo>
                    <a:pt x="48" y="40"/>
                  </a:lnTo>
                  <a:lnTo>
                    <a:pt x="40" y="56"/>
                  </a:lnTo>
                  <a:lnTo>
                    <a:pt x="48" y="64"/>
                  </a:lnTo>
                  <a:lnTo>
                    <a:pt x="56" y="64"/>
                  </a:lnTo>
                  <a:lnTo>
                    <a:pt x="64" y="88"/>
                  </a:lnTo>
                  <a:lnTo>
                    <a:pt x="72" y="96"/>
                  </a:lnTo>
                  <a:lnTo>
                    <a:pt x="80" y="112"/>
                  </a:lnTo>
                  <a:lnTo>
                    <a:pt x="80" y="120"/>
                  </a:lnTo>
                  <a:lnTo>
                    <a:pt x="80" y="128"/>
                  </a:lnTo>
                  <a:lnTo>
                    <a:pt x="88" y="128"/>
                  </a:lnTo>
                  <a:lnTo>
                    <a:pt x="96" y="128"/>
                  </a:lnTo>
                  <a:lnTo>
                    <a:pt x="96" y="144"/>
                  </a:lnTo>
                  <a:lnTo>
                    <a:pt x="88" y="152"/>
                  </a:lnTo>
                  <a:lnTo>
                    <a:pt x="88" y="160"/>
                  </a:lnTo>
                  <a:lnTo>
                    <a:pt x="96" y="160"/>
                  </a:lnTo>
                  <a:lnTo>
                    <a:pt x="88" y="160"/>
                  </a:lnTo>
                  <a:lnTo>
                    <a:pt x="72" y="168"/>
                  </a:lnTo>
                  <a:lnTo>
                    <a:pt x="56" y="168"/>
                  </a:lnTo>
                  <a:lnTo>
                    <a:pt x="48" y="176"/>
                  </a:lnTo>
                  <a:lnTo>
                    <a:pt x="40" y="168"/>
                  </a:lnTo>
                  <a:lnTo>
                    <a:pt x="32" y="176"/>
                  </a:lnTo>
                  <a:lnTo>
                    <a:pt x="24" y="176"/>
                  </a:lnTo>
                  <a:lnTo>
                    <a:pt x="16" y="176"/>
                  </a:lnTo>
                  <a:lnTo>
                    <a:pt x="16" y="184"/>
                  </a:lnTo>
                  <a:lnTo>
                    <a:pt x="8" y="184"/>
                  </a:lnTo>
                  <a:lnTo>
                    <a:pt x="8" y="176"/>
                  </a:lnTo>
                  <a:lnTo>
                    <a:pt x="24" y="168"/>
                  </a:lnTo>
                  <a:lnTo>
                    <a:pt x="32" y="152"/>
                  </a:lnTo>
                  <a:lnTo>
                    <a:pt x="24" y="152"/>
                  </a:lnTo>
                  <a:lnTo>
                    <a:pt x="16" y="152"/>
                  </a:lnTo>
                  <a:lnTo>
                    <a:pt x="16" y="14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45" name="Freeform 561"/>
            <p:cNvSpPr>
              <a:spLocks/>
            </p:cNvSpPr>
            <p:nvPr/>
          </p:nvSpPr>
          <p:spPr bwMode="auto">
            <a:xfrm>
              <a:off x="3260835" y="1428277"/>
              <a:ext cx="230043" cy="274351"/>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46" name="Freeform 562"/>
            <p:cNvSpPr>
              <a:spLocks/>
            </p:cNvSpPr>
            <p:nvPr/>
          </p:nvSpPr>
          <p:spPr bwMode="auto">
            <a:xfrm>
              <a:off x="2462399" y="2135010"/>
              <a:ext cx="57931" cy="85835"/>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47" name="Freeform 563"/>
            <p:cNvSpPr>
              <a:spLocks/>
            </p:cNvSpPr>
            <p:nvPr/>
          </p:nvSpPr>
          <p:spPr bwMode="auto">
            <a:xfrm>
              <a:off x="3260835" y="1428277"/>
              <a:ext cx="230043" cy="274351"/>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48" name="Freeform 564"/>
            <p:cNvSpPr>
              <a:spLocks/>
            </p:cNvSpPr>
            <p:nvPr/>
          </p:nvSpPr>
          <p:spPr bwMode="auto">
            <a:xfrm>
              <a:off x="3147493" y="3116093"/>
              <a:ext cx="82278" cy="173274"/>
            </a:xfrm>
            <a:custGeom>
              <a:avLst/>
              <a:gdLst>
                <a:gd name="T0" fmla="*/ 0 w 80"/>
                <a:gd name="T1" fmla="*/ 2147483647 h 176"/>
                <a:gd name="T2" fmla="*/ 0 w 80"/>
                <a:gd name="T3" fmla="*/ 2147483647 h 176"/>
                <a:gd name="T4" fmla="*/ 2147483647 w 80"/>
                <a:gd name="T5" fmla="*/ 2147483647 h 176"/>
                <a:gd name="T6" fmla="*/ 2147483647 w 80"/>
                <a:gd name="T7" fmla="*/ 2147483647 h 176"/>
                <a:gd name="T8" fmla="*/ 2147483647 w 80"/>
                <a:gd name="T9" fmla="*/ 2147483647 h 176"/>
                <a:gd name="T10" fmla="*/ 2147483647 w 80"/>
                <a:gd name="T11" fmla="*/ 2147483647 h 176"/>
                <a:gd name="T12" fmla="*/ 2147483647 w 80"/>
                <a:gd name="T13" fmla="*/ 2147483647 h 176"/>
                <a:gd name="T14" fmla="*/ 2147483647 w 80"/>
                <a:gd name="T15" fmla="*/ 2147483647 h 176"/>
                <a:gd name="T16" fmla="*/ 2147483647 w 80"/>
                <a:gd name="T17" fmla="*/ 0 h 176"/>
                <a:gd name="T18" fmla="*/ 2147483647 w 80"/>
                <a:gd name="T19" fmla="*/ 2147483647 h 176"/>
                <a:gd name="T20" fmla="*/ 2147483647 w 80"/>
                <a:gd name="T21" fmla="*/ 2147483647 h 176"/>
                <a:gd name="T22" fmla="*/ 2147483647 w 80"/>
                <a:gd name="T23" fmla="*/ 2147483647 h 176"/>
                <a:gd name="T24" fmla="*/ 2147483647 w 80"/>
                <a:gd name="T25" fmla="*/ 2147483647 h 176"/>
                <a:gd name="T26" fmla="*/ 2147483647 w 80"/>
                <a:gd name="T27" fmla="*/ 2147483647 h 176"/>
                <a:gd name="T28" fmla="*/ 2147483647 w 80"/>
                <a:gd name="T29" fmla="*/ 2147483647 h 176"/>
                <a:gd name="T30" fmla="*/ 0 w 80"/>
                <a:gd name="T31" fmla="*/ 2147483647 h 176"/>
                <a:gd name="T32" fmla="*/ 0 w 80"/>
                <a:gd name="T33" fmla="*/ 2147483647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76"/>
                <a:gd name="T53" fmla="*/ 80 w 80"/>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76">
                  <a:moveTo>
                    <a:pt x="0" y="144"/>
                  </a:moveTo>
                  <a:lnTo>
                    <a:pt x="0" y="128"/>
                  </a:lnTo>
                  <a:lnTo>
                    <a:pt x="8" y="112"/>
                  </a:lnTo>
                  <a:lnTo>
                    <a:pt x="16" y="88"/>
                  </a:lnTo>
                  <a:lnTo>
                    <a:pt x="8" y="56"/>
                  </a:lnTo>
                  <a:lnTo>
                    <a:pt x="16" y="48"/>
                  </a:lnTo>
                  <a:lnTo>
                    <a:pt x="32" y="40"/>
                  </a:lnTo>
                  <a:lnTo>
                    <a:pt x="48" y="16"/>
                  </a:lnTo>
                  <a:lnTo>
                    <a:pt x="72" y="0"/>
                  </a:lnTo>
                  <a:lnTo>
                    <a:pt x="80" y="16"/>
                  </a:lnTo>
                  <a:lnTo>
                    <a:pt x="80" y="40"/>
                  </a:lnTo>
                  <a:lnTo>
                    <a:pt x="80" y="56"/>
                  </a:lnTo>
                  <a:lnTo>
                    <a:pt x="48" y="168"/>
                  </a:lnTo>
                  <a:lnTo>
                    <a:pt x="32" y="168"/>
                  </a:lnTo>
                  <a:lnTo>
                    <a:pt x="16" y="176"/>
                  </a:lnTo>
                  <a:lnTo>
                    <a:pt x="0" y="160"/>
                  </a:lnTo>
                  <a:lnTo>
                    <a:pt x="0" y="14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49" name="Freeform 565"/>
            <p:cNvSpPr>
              <a:spLocks/>
            </p:cNvSpPr>
            <p:nvPr/>
          </p:nvSpPr>
          <p:spPr bwMode="auto">
            <a:xfrm>
              <a:off x="3631088" y="2848963"/>
              <a:ext cx="24348" cy="32087"/>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50" name="Freeform 566"/>
            <p:cNvSpPr>
              <a:spLocks/>
            </p:cNvSpPr>
            <p:nvPr/>
          </p:nvSpPr>
          <p:spPr bwMode="auto">
            <a:xfrm>
              <a:off x="4008895" y="2707776"/>
              <a:ext cx="24348" cy="24066"/>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51" name="Freeform 567"/>
            <p:cNvSpPr>
              <a:spLocks/>
            </p:cNvSpPr>
            <p:nvPr/>
          </p:nvSpPr>
          <p:spPr bwMode="auto">
            <a:xfrm>
              <a:off x="3631088" y="2848963"/>
              <a:ext cx="24348" cy="32087"/>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52" name="Freeform 568"/>
            <p:cNvSpPr>
              <a:spLocks/>
            </p:cNvSpPr>
            <p:nvPr/>
          </p:nvSpPr>
          <p:spPr bwMode="auto">
            <a:xfrm>
              <a:off x="4008895" y="2707776"/>
              <a:ext cx="24348" cy="24066"/>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53" name="Freeform 569"/>
            <p:cNvSpPr>
              <a:spLocks/>
            </p:cNvSpPr>
            <p:nvPr/>
          </p:nvSpPr>
          <p:spPr bwMode="auto">
            <a:xfrm>
              <a:off x="4156661" y="2637183"/>
              <a:ext cx="16792" cy="47329"/>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54" name="Freeform 570"/>
            <p:cNvSpPr>
              <a:spLocks/>
            </p:cNvSpPr>
            <p:nvPr/>
          </p:nvSpPr>
          <p:spPr bwMode="auto">
            <a:xfrm>
              <a:off x="4280079" y="2519260"/>
              <a:ext cx="24347" cy="31286"/>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55" name="Freeform 571"/>
            <p:cNvSpPr>
              <a:spLocks/>
            </p:cNvSpPr>
            <p:nvPr/>
          </p:nvSpPr>
          <p:spPr bwMode="auto">
            <a:xfrm>
              <a:off x="4156661" y="2637183"/>
              <a:ext cx="16792" cy="47329"/>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56" name="Freeform 572"/>
            <p:cNvSpPr>
              <a:spLocks/>
            </p:cNvSpPr>
            <p:nvPr/>
          </p:nvSpPr>
          <p:spPr bwMode="auto">
            <a:xfrm>
              <a:off x="4280079" y="2519260"/>
              <a:ext cx="24347" cy="31286"/>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57" name="Freeform 573"/>
            <p:cNvSpPr>
              <a:spLocks/>
            </p:cNvSpPr>
            <p:nvPr/>
          </p:nvSpPr>
          <p:spPr bwMode="auto">
            <a:xfrm>
              <a:off x="4312823" y="2338767"/>
              <a:ext cx="180508" cy="188515"/>
            </a:xfrm>
            <a:custGeom>
              <a:avLst/>
              <a:gdLst>
                <a:gd name="T0" fmla="*/ 0 w 176"/>
                <a:gd name="T1" fmla="*/ 2147483647 h 192"/>
                <a:gd name="T2" fmla="*/ 2147483647 w 176"/>
                <a:gd name="T3" fmla="*/ 2147483647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2147483647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0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2147483647 w 176"/>
                <a:gd name="T65" fmla="*/ 2147483647 h 192"/>
                <a:gd name="T66" fmla="*/ 0 w 176"/>
                <a:gd name="T67" fmla="*/ 2147483647 h 192"/>
                <a:gd name="T68" fmla="*/ 0 w 17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92"/>
                <a:gd name="T107" fmla="*/ 176 w 176"/>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92">
                  <a:moveTo>
                    <a:pt x="0" y="160"/>
                  </a:moveTo>
                  <a:lnTo>
                    <a:pt x="24" y="152"/>
                  </a:lnTo>
                  <a:lnTo>
                    <a:pt x="40" y="152"/>
                  </a:lnTo>
                  <a:lnTo>
                    <a:pt x="72" y="128"/>
                  </a:lnTo>
                  <a:lnTo>
                    <a:pt x="88" y="120"/>
                  </a:lnTo>
                  <a:lnTo>
                    <a:pt x="96" y="104"/>
                  </a:lnTo>
                  <a:lnTo>
                    <a:pt x="104" y="72"/>
                  </a:lnTo>
                  <a:lnTo>
                    <a:pt x="104" y="48"/>
                  </a:lnTo>
                  <a:lnTo>
                    <a:pt x="112" y="32"/>
                  </a:lnTo>
                  <a:lnTo>
                    <a:pt x="112" y="8"/>
                  </a:lnTo>
                  <a:lnTo>
                    <a:pt x="120" y="0"/>
                  </a:lnTo>
                  <a:lnTo>
                    <a:pt x="136" y="8"/>
                  </a:lnTo>
                  <a:lnTo>
                    <a:pt x="160" y="16"/>
                  </a:lnTo>
                  <a:lnTo>
                    <a:pt x="176" y="16"/>
                  </a:lnTo>
                  <a:lnTo>
                    <a:pt x="160" y="32"/>
                  </a:lnTo>
                  <a:lnTo>
                    <a:pt x="144" y="40"/>
                  </a:lnTo>
                  <a:lnTo>
                    <a:pt x="136" y="56"/>
                  </a:lnTo>
                  <a:lnTo>
                    <a:pt x="120" y="40"/>
                  </a:lnTo>
                  <a:lnTo>
                    <a:pt x="104" y="64"/>
                  </a:lnTo>
                  <a:lnTo>
                    <a:pt x="120" y="88"/>
                  </a:lnTo>
                  <a:lnTo>
                    <a:pt x="112" y="112"/>
                  </a:lnTo>
                  <a:lnTo>
                    <a:pt x="104" y="128"/>
                  </a:lnTo>
                  <a:lnTo>
                    <a:pt x="104" y="152"/>
                  </a:lnTo>
                  <a:lnTo>
                    <a:pt x="96" y="160"/>
                  </a:lnTo>
                  <a:lnTo>
                    <a:pt x="88" y="160"/>
                  </a:lnTo>
                  <a:lnTo>
                    <a:pt x="80" y="160"/>
                  </a:lnTo>
                  <a:lnTo>
                    <a:pt x="64" y="160"/>
                  </a:lnTo>
                  <a:lnTo>
                    <a:pt x="56" y="160"/>
                  </a:lnTo>
                  <a:lnTo>
                    <a:pt x="40" y="176"/>
                  </a:lnTo>
                  <a:lnTo>
                    <a:pt x="40" y="168"/>
                  </a:lnTo>
                  <a:lnTo>
                    <a:pt x="32" y="176"/>
                  </a:lnTo>
                  <a:lnTo>
                    <a:pt x="24" y="176"/>
                  </a:lnTo>
                  <a:lnTo>
                    <a:pt x="8" y="192"/>
                  </a:lnTo>
                  <a:lnTo>
                    <a:pt x="0" y="168"/>
                  </a:lnTo>
                  <a:lnTo>
                    <a:pt x="0" y="16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58" name="Freeform 574"/>
            <p:cNvSpPr>
              <a:spLocks/>
            </p:cNvSpPr>
            <p:nvPr/>
          </p:nvSpPr>
          <p:spPr bwMode="auto">
            <a:xfrm>
              <a:off x="4436240" y="2166295"/>
              <a:ext cx="32744" cy="149208"/>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59" name="Freeform 575"/>
            <p:cNvSpPr>
              <a:spLocks/>
            </p:cNvSpPr>
            <p:nvPr/>
          </p:nvSpPr>
          <p:spPr bwMode="auto">
            <a:xfrm>
              <a:off x="4764513" y="3516388"/>
              <a:ext cx="90674" cy="102680"/>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60" name="Freeform 576"/>
            <p:cNvSpPr>
              <a:spLocks/>
            </p:cNvSpPr>
            <p:nvPr/>
          </p:nvSpPr>
          <p:spPr bwMode="auto">
            <a:xfrm>
              <a:off x="4436240" y="2166295"/>
              <a:ext cx="32744" cy="149208"/>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61" name="Freeform 577"/>
            <p:cNvSpPr>
              <a:spLocks/>
            </p:cNvSpPr>
            <p:nvPr/>
          </p:nvSpPr>
          <p:spPr bwMode="auto">
            <a:xfrm>
              <a:off x="4764513" y="3516388"/>
              <a:ext cx="90674" cy="102680"/>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62" name="Freeform 578"/>
            <p:cNvSpPr>
              <a:spLocks/>
            </p:cNvSpPr>
            <p:nvPr/>
          </p:nvSpPr>
          <p:spPr bwMode="auto">
            <a:xfrm>
              <a:off x="4846792" y="3422532"/>
              <a:ext cx="66327" cy="101879"/>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63" name="Freeform 579"/>
            <p:cNvSpPr>
              <a:spLocks/>
            </p:cNvSpPr>
            <p:nvPr/>
          </p:nvSpPr>
          <p:spPr bwMode="auto">
            <a:xfrm>
              <a:off x="4065988" y="3108071"/>
              <a:ext cx="518018" cy="377031"/>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64" name="Freeform 580"/>
            <p:cNvSpPr>
              <a:spLocks/>
            </p:cNvSpPr>
            <p:nvPr/>
          </p:nvSpPr>
          <p:spPr bwMode="auto">
            <a:xfrm>
              <a:off x="4846792" y="3422532"/>
              <a:ext cx="66327" cy="101879"/>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65" name="Freeform 581"/>
            <p:cNvSpPr>
              <a:spLocks/>
            </p:cNvSpPr>
            <p:nvPr/>
          </p:nvSpPr>
          <p:spPr bwMode="auto">
            <a:xfrm>
              <a:off x="4065988" y="3108071"/>
              <a:ext cx="518018" cy="377031"/>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66" name="Freeform 582"/>
            <p:cNvSpPr>
              <a:spLocks/>
            </p:cNvSpPr>
            <p:nvPr/>
          </p:nvSpPr>
          <p:spPr bwMode="auto">
            <a:xfrm>
              <a:off x="4477378" y="3509168"/>
              <a:ext cx="41139" cy="54549"/>
            </a:xfrm>
            <a:custGeom>
              <a:avLst/>
              <a:gdLst>
                <a:gd name="T0" fmla="*/ 0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2147483647 w 40"/>
                <a:gd name="T13" fmla="*/ 0 h 56"/>
                <a:gd name="T14" fmla="*/ 2147483647 w 40"/>
                <a:gd name="T15" fmla="*/ 2147483647 h 56"/>
                <a:gd name="T16" fmla="*/ 0 w 40"/>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6"/>
                <a:gd name="T29" fmla="*/ 40 w 4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6">
                  <a:moveTo>
                    <a:pt x="0" y="8"/>
                  </a:moveTo>
                  <a:lnTo>
                    <a:pt x="8" y="32"/>
                  </a:lnTo>
                  <a:lnTo>
                    <a:pt x="8" y="48"/>
                  </a:lnTo>
                  <a:lnTo>
                    <a:pt x="24" y="56"/>
                  </a:lnTo>
                  <a:lnTo>
                    <a:pt x="32" y="40"/>
                  </a:lnTo>
                  <a:lnTo>
                    <a:pt x="40" y="16"/>
                  </a:lnTo>
                  <a:lnTo>
                    <a:pt x="40" y="0"/>
                  </a:lnTo>
                  <a:lnTo>
                    <a:pt x="24" y="8"/>
                  </a:lnTo>
                  <a:lnTo>
                    <a:pt x="0"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67" name="Freeform 583"/>
            <p:cNvSpPr>
              <a:spLocks/>
            </p:cNvSpPr>
            <p:nvPr/>
          </p:nvSpPr>
          <p:spPr bwMode="auto">
            <a:xfrm>
              <a:off x="3844340" y="2896291"/>
              <a:ext cx="131814" cy="133966"/>
            </a:xfrm>
            <a:custGeom>
              <a:avLst/>
              <a:gdLst>
                <a:gd name="T0" fmla="*/ 0 w 128"/>
                <a:gd name="T1" fmla="*/ 0 h 136"/>
                <a:gd name="T2" fmla="*/ 2147483647 w 128"/>
                <a:gd name="T3" fmla="*/ 0 h 136"/>
                <a:gd name="T4" fmla="*/ 2147483647 w 128"/>
                <a:gd name="T5" fmla="*/ 2147483647 h 136"/>
                <a:gd name="T6" fmla="*/ 2147483647 w 128"/>
                <a:gd name="T7" fmla="*/ 2147483647 h 136"/>
                <a:gd name="T8" fmla="*/ 2147483647 w 128"/>
                <a:gd name="T9" fmla="*/ 2147483647 h 136"/>
                <a:gd name="T10" fmla="*/ 2147483647 w 128"/>
                <a:gd name="T11" fmla="*/ 2147483647 h 136"/>
                <a:gd name="T12" fmla="*/ 2147483647 w 128"/>
                <a:gd name="T13" fmla="*/ 2147483647 h 136"/>
                <a:gd name="T14" fmla="*/ 2147483647 w 128"/>
                <a:gd name="T15" fmla="*/ 2147483647 h 136"/>
                <a:gd name="T16" fmla="*/ 2147483647 w 128"/>
                <a:gd name="T17" fmla="*/ 2147483647 h 136"/>
                <a:gd name="T18" fmla="*/ 2147483647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0 w 128"/>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36"/>
                <a:gd name="T53" fmla="*/ 128 w 128"/>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36">
                  <a:moveTo>
                    <a:pt x="0" y="0"/>
                  </a:moveTo>
                  <a:lnTo>
                    <a:pt x="16" y="0"/>
                  </a:lnTo>
                  <a:lnTo>
                    <a:pt x="32" y="24"/>
                  </a:lnTo>
                  <a:lnTo>
                    <a:pt x="48" y="32"/>
                  </a:lnTo>
                  <a:lnTo>
                    <a:pt x="64" y="40"/>
                  </a:lnTo>
                  <a:lnTo>
                    <a:pt x="96" y="72"/>
                  </a:lnTo>
                  <a:lnTo>
                    <a:pt x="104" y="80"/>
                  </a:lnTo>
                  <a:lnTo>
                    <a:pt x="120" y="104"/>
                  </a:lnTo>
                  <a:lnTo>
                    <a:pt x="128" y="128"/>
                  </a:lnTo>
                  <a:lnTo>
                    <a:pt x="112" y="136"/>
                  </a:lnTo>
                  <a:lnTo>
                    <a:pt x="88" y="120"/>
                  </a:lnTo>
                  <a:lnTo>
                    <a:pt x="64" y="104"/>
                  </a:lnTo>
                  <a:lnTo>
                    <a:pt x="48" y="72"/>
                  </a:lnTo>
                  <a:lnTo>
                    <a:pt x="40" y="64"/>
                  </a:lnTo>
                  <a:lnTo>
                    <a:pt x="24" y="48"/>
                  </a:lnTo>
                  <a:lnTo>
                    <a:pt x="8" y="32"/>
                  </a:lnTo>
                  <a:lnTo>
                    <a:pt x="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68" name="Freeform 584"/>
            <p:cNvSpPr>
              <a:spLocks/>
            </p:cNvSpPr>
            <p:nvPr/>
          </p:nvSpPr>
          <p:spPr bwMode="auto">
            <a:xfrm>
              <a:off x="4017292" y="2873028"/>
              <a:ext cx="122578" cy="133164"/>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69" name="Freeform 585"/>
            <p:cNvSpPr>
              <a:spLocks/>
            </p:cNvSpPr>
            <p:nvPr/>
          </p:nvSpPr>
          <p:spPr bwMode="auto">
            <a:xfrm>
              <a:off x="4296031" y="2966884"/>
              <a:ext cx="238440" cy="125945"/>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70" name="Freeform 586"/>
            <p:cNvSpPr>
              <a:spLocks/>
            </p:cNvSpPr>
            <p:nvPr/>
          </p:nvSpPr>
          <p:spPr bwMode="auto">
            <a:xfrm>
              <a:off x="4017292" y="2873028"/>
              <a:ext cx="122578" cy="133164"/>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71" name="Freeform 587"/>
            <p:cNvSpPr>
              <a:spLocks/>
            </p:cNvSpPr>
            <p:nvPr/>
          </p:nvSpPr>
          <p:spPr bwMode="auto">
            <a:xfrm>
              <a:off x="4296031" y="2966884"/>
              <a:ext cx="238440" cy="125945"/>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72" name="Freeform 588"/>
            <p:cNvSpPr>
              <a:spLocks/>
            </p:cNvSpPr>
            <p:nvPr/>
          </p:nvSpPr>
          <p:spPr bwMode="auto">
            <a:xfrm>
              <a:off x="4148265" y="2731842"/>
              <a:ext cx="73882" cy="93856"/>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73" name="Freeform 589"/>
            <p:cNvSpPr>
              <a:spLocks/>
            </p:cNvSpPr>
            <p:nvPr/>
          </p:nvSpPr>
          <p:spPr bwMode="auto">
            <a:xfrm>
              <a:off x="4181009" y="2841743"/>
              <a:ext cx="57930" cy="46527"/>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74" name="Freeform 590"/>
            <p:cNvSpPr>
              <a:spLocks/>
            </p:cNvSpPr>
            <p:nvPr/>
          </p:nvSpPr>
          <p:spPr bwMode="auto">
            <a:xfrm>
              <a:off x="4151624" y="2731842"/>
              <a:ext cx="73882" cy="93856"/>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75" name="Freeform 591"/>
            <p:cNvSpPr>
              <a:spLocks/>
            </p:cNvSpPr>
            <p:nvPr/>
          </p:nvSpPr>
          <p:spPr bwMode="auto">
            <a:xfrm>
              <a:off x="4181009" y="2841743"/>
              <a:ext cx="57930" cy="46527"/>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76" name="Freeform 592"/>
            <p:cNvSpPr>
              <a:spLocks/>
            </p:cNvSpPr>
            <p:nvPr/>
          </p:nvSpPr>
          <p:spPr bwMode="auto">
            <a:xfrm>
              <a:off x="4139870" y="2943622"/>
              <a:ext cx="74722" cy="86638"/>
            </a:xfrm>
            <a:custGeom>
              <a:avLst/>
              <a:gdLst>
                <a:gd name="T0" fmla="*/ 2147483647 w 72"/>
                <a:gd name="T1" fmla="*/ 2147483647 h 88"/>
                <a:gd name="T2" fmla="*/ 2147483647 w 72"/>
                <a:gd name="T3" fmla="*/ 2147483647 h 88"/>
                <a:gd name="T4" fmla="*/ 0 w 72"/>
                <a:gd name="T5" fmla="*/ 2147483647 h 88"/>
                <a:gd name="T6" fmla="*/ 0 w 72"/>
                <a:gd name="T7" fmla="*/ 2147483647 h 88"/>
                <a:gd name="T8" fmla="*/ 2147483647 w 72"/>
                <a:gd name="T9" fmla="*/ 2147483647 h 88"/>
                <a:gd name="T10" fmla="*/ 2147483647 w 72"/>
                <a:gd name="T11" fmla="*/ 2147483647 h 88"/>
                <a:gd name="T12" fmla="*/ 2147483647 w 72"/>
                <a:gd name="T13" fmla="*/ 2147483647 h 88"/>
                <a:gd name="T14" fmla="*/ 2147483647 w 72"/>
                <a:gd name="T15" fmla="*/ 0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88"/>
                <a:gd name="T74" fmla="*/ 72 w 72"/>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88">
                  <a:moveTo>
                    <a:pt x="8" y="88"/>
                  </a:moveTo>
                  <a:lnTo>
                    <a:pt x="8" y="72"/>
                  </a:lnTo>
                  <a:lnTo>
                    <a:pt x="0" y="56"/>
                  </a:lnTo>
                  <a:lnTo>
                    <a:pt x="0" y="48"/>
                  </a:lnTo>
                  <a:lnTo>
                    <a:pt x="16" y="16"/>
                  </a:lnTo>
                  <a:lnTo>
                    <a:pt x="24" y="8"/>
                  </a:lnTo>
                  <a:lnTo>
                    <a:pt x="40" y="8"/>
                  </a:lnTo>
                  <a:lnTo>
                    <a:pt x="72" y="0"/>
                  </a:lnTo>
                  <a:lnTo>
                    <a:pt x="72" y="8"/>
                  </a:lnTo>
                  <a:lnTo>
                    <a:pt x="56" y="8"/>
                  </a:lnTo>
                  <a:lnTo>
                    <a:pt x="32" y="16"/>
                  </a:lnTo>
                  <a:lnTo>
                    <a:pt x="24" y="32"/>
                  </a:lnTo>
                  <a:lnTo>
                    <a:pt x="56" y="32"/>
                  </a:lnTo>
                  <a:lnTo>
                    <a:pt x="56" y="40"/>
                  </a:lnTo>
                  <a:lnTo>
                    <a:pt x="48" y="48"/>
                  </a:lnTo>
                  <a:lnTo>
                    <a:pt x="40" y="56"/>
                  </a:lnTo>
                  <a:lnTo>
                    <a:pt x="56" y="72"/>
                  </a:lnTo>
                  <a:lnTo>
                    <a:pt x="64" y="88"/>
                  </a:lnTo>
                  <a:lnTo>
                    <a:pt x="48" y="88"/>
                  </a:lnTo>
                  <a:lnTo>
                    <a:pt x="32" y="72"/>
                  </a:lnTo>
                  <a:lnTo>
                    <a:pt x="24" y="56"/>
                  </a:lnTo>
                  <a:lnTo>
                    <a:pt x="24" y="80"/>
                  </a:lnTo>
                  <a:lnTo>
                    <a:pt x="24" y="88"/>
                  </a:lnTo>
                  <a:lnTo>
                    <a:pt x="8" y="8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77" name="Freeform 593"/>
            <p:cNvSpPr>
              <a:spLocks/>
            </p:cNvSpPr>
            <p:nvPr/>
          </p:nvSpPr>
          <p:spPr bwMode="auto">
            <a:xfrm>
              <a:off x="3967757" y="3045500"/>
              <a:ext cx="139370" cy="31286"/>
            </a:xfrm>
            <a:custGeom>
              <a:avLst/>
              <a:gdLst>
                <a:gd name="T0" fmla="*/ 0 w 136"/>
                <a:gd name="T1" fmla="*/ 0 h 32"/>
                <a:gd name="T2" fmla="*/ 2147483647 w 136"/>
                <a:gd name="T3" fmla="*/ 0 h 32"/>
                <a:gd name="T4" fmla="*/ 2147483647 w 136"/>
                <a:gd name="T5" fmla="*/ 0 h 32"/>
                <a:gd name="T6" fmla="*/ 2147483647 w 136"/>
                <a:gd name="T7" fmla="*/ 0 h 32"/>
                <a:gd name="T8" fmla="*/ 2147483647 w 136"/>
                <a:gd name="T9" fmla="*/ 2147483647 h 32"/>
                <a:gd name="T10" fmla="*/ 2147483647 w 136"/>
                <a:gd name="T11" fmla="*/ 2147483647 h 32"/>
                <a:gd name="T12" fmla="*/ 2147483647 w 136"/>
                <a:gd name="T13" fmla="*/ 2147483647 h 32"/>
                <a:gd name="T14" fmla="*/ 2147483647 w 136"/>
                <a:gd name="T15" fmla="*/ 2147483647 h 32"/>
                <a:gd name="T16" fmla="*/ 2147483647 w 136"/>
                <a:gd name="T17" fmla="*/ 2147483647 h 32"/>
                <a:gd name="T18" fmla="*/ 2147483647 w 136"/>
                <a:gd name="T19" fmla="*/ 2147483647 h 32"/>
                <a:gd name="T20" fmla="*/ 0 w 136"/>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2"/>
                <a:gd name="T35" fmla="*/ 136 w 13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2">
                  <a:moveTo>
                    <a:pt x="0" y="0"/>
                  </a:moveTo>
                  <a:lnTo>
                    <a:pt x="40" y="0"/>
                  </a:lnTo>
                  <a:lnTo>
                    <a:pt x="64" y="0"/>
                  </a:lnTo>
                  <a:lnTo>
                    <a:pt x="80" y="0"/>
                  </a:lnTo>
                  <a:lnTo>
                    <a:pt x="96" y="8"/>
                  </a:lnTo>
                  <a:lnTo>
                    <a:pt x="128" y="16"/>
                  </a:lnTo>
                  <a:lnTo>
                    <a:pt x="136" y="32"/>
                  </a:lnTo>
                  <a:lnTo>
                    <a:pt x="104" y="24"/>
                  </a:lnTo>
                  <a:lnTo>
                    <a:pt x="80" y="24"/>
                  </a:lnTo>
                  <a:lnTo>
                    <a:pt x="32" y="16"/>
                  </a:lnTo>
                  <a:lnTo>
                    <a:pt x="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78" name="Freeform 594"/>
            <p:cNvSpPr>
              <a:spLocks/>
            </p:cNvSpPr>
            <p:nvPr/>
          </p:nvSpPr>
          <p:spPr bwMode="auto">
            <a:xfrm>
              <a:off x="1821804" y="2212823"/>
              <a:ext cx="82278" cy="94659"/>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79" name="Freeform 595"/>
            <p:cNvSpPr>
              <a:spLocks/>
            </p:cNvSpPr>
            <p:nvPr/>
          </p:nvSpPr>
          <p:spPr bwMode="auto">
            <a:xfrm>
              <a:off x="1476738" y="2668469"/>
              <a:ext cx="147766" cy="39307"/>
            </a:xfrm>
            <a:custGeom>
              <a:avLst/>
              <a:gdLst>
                <a:gd name="T0" fmla="*/ 2147483647 w 144"/>
                <a:gd name="T1" fmla="*/ 2147483647 h 40"/>
                <a:gd name="T2" fmla="*/ 2147483647 w 144"/>
                <a:gd name="T3" fmla="*/ 0 h 40"/>
                <a:gd name="T4" fmla="*/ 2147483647 w 144"/>
                <a:gd name="T5" fmla="*/ 0 h 40"/>
                <a:gd name="T6" fmla="*/ 2147483647 w 144"/>
                <a:gd name="T7" fmla="*/ 2147483647 h 40"/>
                <a:gd name="T8" fmla="*/ 2147483647 w 144"/>
                <a:gd name="T9" fmla="*/ 2147483647 h 40"/>
                <a:gd name="T10" fmla="*/ 2147483647 w 144"/>
                <a:gd name="T11" fmla="*/ 2147483647 h 40"/>
                <a:gd name="T12" fmla="*/ 2147483647 w 144"/>
                <a:gd name="T13" fmla="*/ 2147483647 h 40"/>
                <a:gd name="T14" fmla="*/ 2147483647 w 144"/>
                <a:gd name="T15" fmla="*/ 2147483647 h 40"/>
                <a:gd name="T16" fmla="*/ 2147483647 w 144"/>
                <a:gd name="T17" fmla="*/ 2147483647 h 40"/>
                <a:gd name="T18" fmla="*/ 2147483647 w 144"/>
                <a:gd name="T19" fmla="*/ 2147483647 h 40"/>
                <a:gd name="T20" fmla="*/ 2147483647 w 144"/>
                <a:gd name="T21" fmla="*/ 2147483647 h 40"/>
                <a:gd name="T22" fmla="*/ 2147483647 w 144"/>
                <a:gd name="T23" fmla="*/ 2147483647 h 40"/>
                <a:gd name="T24" fmla="*/ 2147483647 w 144"/>
                <a:gd name="T25" fmla="*/ 2147483647 h 40"/>
                <a:gd name="T26" fmla="*/ 2147483647 w 144"/>
                <a:gd name="T27" fmla="*/ 2147483647 h 40"/>
                <a:gd name="T28" fmla="*/ 0 w 144"/>
                <a:gd name="T29" fmla="*/ 2147483647 h 40"/>
                <a:gd name="T30" fmla="*/ 2147483647 w 1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40"/>
                <a:gd name="T50" fmla="*/ 144 w 14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40">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80" name="Freeform 596"/>
            <p:cNvSpPr>
              <a:spLocks/>
            </p:cNvSpPr>
            <p:nvPr/>
          </p:nvSpPr>
          <p:spPr bwMode="auto">
            <a:xfrm>
              <a:off x="1624504" y="2715799"/>
              <a:ext cx="89835" cy="23263"/>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81" name="Freeform 597"/>
            <p:cNvSpPr>
              <a:spLocks/>
            </p:cNvSpPr>
            <p:nvPr/>
          </p:nvSpPr>
          <p:spPr bwMode="auto">
            <a:xfrm>
              <a:off x="1821804" y="2212823"/>
              <a:ext cx="82278" cy="94659"/>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82" name="Freeform 598"/>
            <p:cNvSpPr>
              <a:spLocks/>
            </p:cNvSpPr>
            <p:nvPr/>
          </p:nvSpPr>
          <p:spPr bwMode="auto">
            <a:xfrm>
              <a:off x="1624504" y="2715799"/>
              <a:ext cx="89835" cy="23263"/>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83" name="Freeform 599"/>
            <p:cNvSpPr>
              <a:spLocks/>
            </p:cNvSpPr>
            <p:nvPr/>
          </p:nvSpPr>
          <p:spPr bwMode="auto">
            <a:xfrm>
              <a:off x="2742817" y="2448667"/>
              <a:ext cx="41139" cy="24066"/>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84" name="Freeform 600"/>
            <p:cNvSpPr>
              <a:spLocks/>
            </p:cNvSpPr>
            <p:nvPr/>
          </p:nvSpPr>
          <p:spPr bwMode="auto">
            <a:xfrm>
              <a:off x="2701678" y="2401339"/>
              <a:ext cx="16792" cy="32087"/>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85" name="Freeform 601"/>
            <p:cNvSpPr>
              <a:spLocks/>
            </p:cNvSpPr>
            <p:nvPr/>
          </p:nvSpPr>
          <p:spPr bwMode="auto">
            <a:xfrm>
              <a:off x="2742817" y="2448667"/>
              <a:ext cx="41139" cy="24066"/>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86" name="Freeform 602"/>
            <p:cNvSpPr>
              <a:spLocks/>
            </p:cNvSpPr>
            <p:nvPr/>
          </p:nvSpPr>
          <p:spPr bwMode="auto">
            <a:xfrm>
              <a:off x="2701678" y="2401339"/>
              <a:ext cx="16792" cy="32087"/>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87" name="Freeform 603"/>
            <p:cNvSpPr>
              <a:spLocks/>
            </p:cNvSpPr>
            <p:nvPr/>
          </p:nvSpPr>
          <p:spPr bwMode="auto">
            <a:xfrm>
              <a:off x="2694122" y="2370053"/>
              <a:ext cx="24348" cy="24066"/>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88" name="Freeform 604"/>
            <p:cNvSpPr>
              <a:spLocks/>
            </p:cNvSpPr>
            <p:nvPr/>
          </p:nvSpPr>
          <p:spPr bwMode="auto">
            <a:xfrm>
              <a:off x="3121466" y="2464712"/>
              <a:ext cx="24347" cy="8021"/>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89" name="Freeform 605"/>
            <p:cNvSpPr>
              <a:spLocks/>
            </p:cNvSpPr>
            <p:nvPr/>
          </p:nvSpPr>
          <p:spPr bwMode="auto">
            <a:xfrm>
              <a:off x="2694122" y="2370053"/>
              <a:ext cx="24348" cy="24066"/>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90" name="Freeform 606"/>
            <p:cNvSpPr>
              <a:spLocks/>
            </p:cNvSpPr>
            <p:nvPr/>
          </p:nvSpPr>
          <p:spPr bwMode="auto">
            <a:xfrm>
              <a:off x="3121466" y="2464712"/>
              <a:ext cx="24347" cy="8021"/>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91" name="Rectangle 607"/>
            <p:cNvSpPr>
              <a:spLocks noChangeArrowheads="1"/>
            </p:cNvSpPr>
            <p:nvPr/>
          </p:nvSpPr>
          <p:spPr bwMode="auto">
            <a:xfrm>
              <a:off x="3046743" y="2582634"/>
              <a:ext cx="0" cy="0"/>
            </a:xfrm>
            <a:prstGeom prst="rect">
              <a:avLst/>
            </a:prstGeom>
            <a:solidFill>
              <a:schemeClr val="bg1">
                <a:lumMod val="85000"/>
              </a:schemeClr>
            </a:solidFill>
            <a:ln w="6350">
              <a:no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1219170" rtl="0" eaLnBrk="1" fontAlgn="auto" latinLnBrk="0" hangingPunct="1">
                <a:lnSpc>
                  <a:spcPct val="100000"/>
                </a:lnSpc>
                <a:spcBef>
                  <a:spcPct val="5000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mn-lt"/>
                <a:ea typeface="微軟正黑體" panose="020B0604030504040204" pitchFamily="34" charset="-120"/>
              </a:endParaRPr>
            </a:p>
          </p:txBody>
        </p:sp>
        <p:sp>
          <p:nvSpPr>
            <p:cNvPr id="392" name="Freeform 608"/>
            <p:cNvSpPr>
              <a:spLocks/>
            </p:cNvSpPr>
            <p:nvPr/>
          </p:nvSpPr>
          <p:spPr bwMode="auto">
            <a:xfrm>
              <a:off x="2931722" y="2394118"/>
              <a:ext cx="238440" cy="85836"/>
            </a:xfrm>
            <a:custGeom>
              <a:avLst/>
              <a:gdLst>
                <a:gd name="T0" fmla="*/ 2147483647 w 232"/>
                <a:gd name="T1" fmla="*/ 2147483647 h 88"/>
                <a:gd name="T2" fmla="*/ 2147483647 w 232"/>
                <a:gd name="T3" fmla="*/ 2147483647 h 88"/>
                <a:gd name="T4" fmla="*/ 2147483647 w 232"/>
                <a:gd name="T5" fmla="*/ 2147483647 h 88"/>
                <a:gd name="T6" fmla="*/ 2147483647 w 232"/>
                <a:gd name="T7" fmla="*/ 2147483647 h 88"/>
                <a:gd name="T8" fmla="*/ 2147483647 w 232"/>
                <a:gd name="T9" fmla="*/ 2147483647 h 88"/>
                <a:gd name="T10" fmla="*/ 2147483647 w 232"/>
                <a:gd name="T11" fmla="*/ 2147483647 h 88"/>
                <a:gd name="T12" fmla="*/ 2147483647 w 232"/>
                <a:gd name="T13" fmla="*/ 2147483647 h 88"/>
                <a:gd name="T14" fmla="*/ 2147483647 w 232"/>
                <a:gd name="T15" fmla="*/ 2147483647 h 88"/>
                <a:gd name="T16" fmla="*/ 2147483647 w 232"/>
                <a:gd name="T17" fmla="*/ 2147483647 h 88"/>
                <a:gd name="T18" fmla="*/ 2147483647 w 232"/>
                <a:gd name="T19" fmla="*/ 0 h 88"/>
                <a:gd name="T20" fmla="*/ 2147483647 w 232"/>
                <a:gd name="T21" fmla="*/ 0 h 88"/>
                <a:gd name="T22" fmla="*/ 2147483647 w 232"/>
                <a:gd name="T23" fmla="*/ 0 h 88"/>
                <a:gd name="T24" fmla="*/ 2147483647 w 232"/>
                <a:gd name="T25" fmla="*/ 2147483647 h 88"/>
                <a:gd name="T26" fmla="*/ 2147483647 w 232"/>
                <a:gd name="T27" fmla="*/ 2147483647 h 88"/>
                <a:gd name="T28" fmla="*/ 2147483647 w 232"/>
                <a:gd name="T29" fmla="*/ 2147483647 h 88"/>
                <a:gd name="T30" fmla="*/ 2147483647 w 232"/>
                <a:gd name="T31" fmla="*/ 0 h 88"/>
                <a:gd name="T32" fmla="*/ 2147483647 w 232"/>
                <a:gd name="T33" fmla="*/ 0 h 88"/>
                <a:gd name="T34" fmla="*/ 2147483647 w 232"/>
                <a:gd name="T35" fmla="*/ 0 h 88"/>
                <a:gd name="T36" fmla="*/ 2147483647 w 232"/>
                <a:gd name="T37" fmla="*/ 0 h 88"/>
                <a:gd name="T38" fmla="*/ 2147483647 w 232"/>
                <a:gd name="T39" fmla="*/ 0 h 88"/>
                <a:gd name="T40" fmla="*/ 2147483647 w 232"/>
                <a:gd name="T41" fmla="*/ 2147483647 h 88"/>
                <a:gd name="T42" fmla="*/ 2147483647 w 232"/>
                <a:gd name="T43" fmla="*/ 2147483647 h 88"/>
                <a:gd name="T44" fmla="*/ 2147483647 w 232"/>
                <a:gd name="T45" fmla="*/ 2147483647 h 88"/>
                <a:gd name="T46" fmla="*/ 2147483647 w 232"/>
                <a:gd name="T47" fmla="*/ 2147483647 h 88"/>
                <a:gd name="T48" fmla="*/ 2147483647 w 232"/>
                <a:gd name="T49" fmla="*/ 2147483647 h 88"/>
                <a:gd name="T50" fmla="*/ 0 w 232"/>
                <a:gd name="T51" fmla="*/ 2147483647 h 88"/>
                <a:gd name="T52" fmla="*/ 2147483647 w 232"/>
                <a:gd name="T53" fmla="*/ 2147483647 h 88"/>
                <a:gd name="T54" fmla="*/ 2147483647 w 232"/>
                <a:gd name="T55" fmla="*/ 2147483647 h 88"/>
                <a:gd name="T56" fmla="*/ 2147483647 w 232"/>
                <a:gd name="T57" fmla="*/ 2147483647 h 88"/>
                <a:gd name="T58" fmla="*/ 2147483647 w 232"/>
                <a:gd name="T59" fmla="*/ 2147483647 h 88"/>
                <a:gd name="T60" fmla="*/ 2147483647 w 232"/>
                <a:gd name="T61" fmla="*/ 2147483647 h 88"/>
                <a:gd name="T62" fmla="*/ 2147483647 w 232"/>
                <a:gd name="T63" fmla="*/ 2147483647 h 88"/>
                <a:gd name="T64" fmla="*/ 2147483647 w 232"/>
                <a:gd name="T65" fmla="*/ 2147483647 h 88"/>
                <a:gd name="T66" fmla="*/ 2147483647 w 232"/>
                <a:gd name="T67" fmla="*/ 2147483647 h 88"/>
                <a:gd name="T68" fmla="*/ 2147483647 w 232"/>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88"/>
                <a:gd name="T107" fmla="*/ 232 w 232"/>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88">
                  <a:moveTo>
                    <a:pt x="136" y="80"/>
                  </a:moveTo>
                  <a:lnTo>
                    <a:pt x="144" y="80"/>
                  </a:lnTo>
                  <a:lnTo>
                    <a:pt x="184" y="80"/>
                  </a:lnTo>
                  <a:lnTo>
                    <a:pt x="208" y="72"/>
                  </a:lnTo>
                  <a:lnTo>
                    <a:pt x="224" y="72"/>
                  </a:lnTo>
                  <a:lnTo>
                    <a:pt x="232" y="72"/>
                  </a:lnTo>
                  <a:lnTo>
                    <a:pt x="232" y="64"/>
                  </a:lnTo>
                  <a:lnTo>
                    <a:pt x="232" y="32"/>
                  </a:lnTo>
                  <a:lnTo>
                    <a:pt x="216" y="8"/>
                  </a:lnTo>
                  <a:lnTo>
                    <a:pt x="208" y="0"/>
                  </a:lnTo>
                  <a:lnTo>
                    <a:pt x="200" y="0"/>
                  </a:lnTo>
                  <a:lnTo>
                    <a:pt x="192" y="0"/>
                  </a:lnTo>
                  <a:lnTo>
                    <a:pt x="176" y="8"/>
                  </a:lnTo>
                  <a:lnTo>
                    <a:pt x="160" y="8"/>
                  </a:lnTo>
                  <a:lnTo>
                    <a:pt x="152" y="8"/>
                  </a:lnTo>
                  <a:lnTo>
                    <a:pt x="136" y="0"/>
                  </a:lnTo>
                  <a:lnTo>
                    <a:pt x="128" y="0"/>
                  </a:lnTo>
                  <a:lnTo>
                    <a:pt x="96" y="0"/>
                  </a:lnTo>
                  <a:lnTo>
                    <a:pt x="88" y="0"/>
                  </a:lnTo>
                  <a:lnTo>
                    <a:pt x="72" y="0"/>
                  </a:lnTo>
                  <a:lnTo>
                    <a:pt x="64" y="8"/>
                  </a:lnTo>
                  <a:lnTo>
                    <a:pt x="48" y="16"/>
                  </a:lnTo>
                  <a:lnTo>
                    <a:pt x="40" y="8"/>
                  </a:lnTo>
                  <a:lnTo>
                    <a:pt x="32" y="24"/>
                  </a:lnTo>
                  <a:lnTo>
                    <a:pt x="16" y="24"/>
                  </a:lnTo>
                  <a:lnTo>
                    <a:pt x="0" y="32"/>
                  </a:lnTo>
                  <a:lnTo>
                    <a:pt x="8" y="48"/>
                  </a:lnTo>
                  <a:lnTo>
                    <a:pt x="16" y="64"/>
                  </a:lnTo>
                  <a:lnTo>
                    <a:pt x="24" y="80"/>
                  </a:lnTo>
                  <a:lnTo>
                    <a:pt x="56" y="80"/>
                  </a:lnTo>
                  <a:lnTo>
                    <a:pt x="64" y="80"/>
                  </a:lnTo>
                  <a:lnTo>
                    <a:pt x="88" y="88"/>
                  </a:lnTo>
                  <a:lnTo>
                    <a:pt x="104" y="80"/>
                  </a:lnTo>
                  <a:lnTo>
                    <a:pt x="120" y="88"/>
                  </a:lnTo>
                  <a:lnTo>
                    <a:pt x="136" y="8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93" name="Freeform 609"/>
            <p:cNvSpPr>
              <a:spLocks/>
            </p:cNvSpPr>
            <p:nvPr/>
          </p:nvSpPr>
          <p:spPr bwMode="auto">
            <a:xfrm>
              <a:off x="3046743" y="2464712"/>
              <a:ext cx="90674" cy="78615"/>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0 w 88"/>
                <a:gd name="T25" fmla="*/ 2147483647 h 80"/>
                <a:gd name="T26" fmla="*/ 2147483647 w 88"/>
                <a:gd name="T27" fmla="*/ 2147483647 h 80"/>
                <a:gd name="T28" fmla="*/ 2147483647 w 88"/>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80"/>
                <a:gd name="T47" fmla="*/ 88 w 88"/>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94" name="Freeform 610"/>
            <p:cNvSpPr>
              <a:spLocks/>
            </p:cNvSpPr>
            <p:nvPr/>
          </p:nvSpPr>
          <p:spPr bwMode="auto">
            <a:xfrm>
              <a:off x="3030791" y="2527283"/>
              <a:ext cx="65487" cy="55352"/>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56"/>
                <a:gd name="T50" fmla="*/ 64 w 64"/>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95" name="Freeform 611"/>
            <p:cNvSpPr>
              <a:spLocks/>
            </p:cNvSpPr>
            <p:nvPr/>
          </p:nvSpPr>
          <p:spPr bwMode="auto">
            <a:xfrm>
              <a:off x="3046743" y="2464712"/>
              <a:ext cx="90674" cy="78615"/>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2147483647 w 88"/>
                <a:gd name="T25" fmla="*/ 2147483647 h 80"/>
                <a:gd name="T26" fmla="*/ 0 w 88"/>
                <a:gd name="T27" fmla="*/ 2147483647 h 80"/>
                <a:gd name="T28" fmla="*/ 2147483647 w 88"/>
                <a:gd name="T29" fmla="*/ 2147483647 h 80"/>
                <a:gd name="T30" fmla="*/ 2147483647 w 88"/>
                <a:gd name="T31" fmla="*/ 2147483647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96" name="Freeform 612"/>
            <p:cNvSpPr>
              <a:spLocks/>
            </p:cNvSpPr>
            <p:nvPr/>
          </p:nvSpPr>
          <p:spPr bwMode="auto">
            <a:xfrm>
              <a:off x="3030791" y="2527283"/>
              <a:ext cx="65487" cy="55352"/>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0 h 56"/>
                <a:gd name="T42" fmla="*/ 2147483647 w 64"/>
                <a:gd name="T43" fmla="*/ 0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0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56"/>
                <a:gd name="T119" fmla="*/ 64 w 64"/>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97" name="Freeform 613"/>
            <p:cNvSpPr>
              <a:spLocks/>
            </p:cNvSpPr>
            <p:nvPr/>
          </p:nvSpPr>
          <p:spPr bwMode="auto">
            <a:xfrm>
              <a:off x="3260835" y="2637183"/>
              <a:ext cx="65487" cy="39307"/>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98" name="Freeform 614"/>
            <p:cNvSpPr>
              <a:spLocks/>
            </p:cNvSpPr>
            <p:nvPr/>
          </p:nvSpPr>
          <p:spPr bwMode="auto">
            <a:xfrm>
              <a:off x="3269231" y="2653228"/>
              <a:ext cx="98230" cy="109900"/>
            </a:xfrm>
            <a:custGeom>
              <a:avLst/>
              <a:gdLst>
                <a:gd name="T0" fmla="*/ 2147483647 w 96"/>
                <a:gd name="T1" fmla="*/ 2147483647 h 112"/>
                <a:gd name="T2" fmla="*/ 2147483647 w 96"/>
                <a:gd name="T3" fmla="*/ 2147483647 h 112"/>
                <a:gd name="T4" fmla="*/ 2147483647 w 96"/>
                <a:gd name="T5" fmla="*/ 2147483647 h 112"/>
                <a:gd name="T6" fmla="*/ 0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2147483647 h 112"/>
                <a:gd name="T16" fmla="*/ 2147483647 w 96"/>
                <a:gd name="T17" fmla="*/ 2147483647 h 112"/>
                <a:gd name="T18" fmla="*/ 2147483647 w 96"/>
                <a:gd name="T19" fmla="*/ 2147483647 h 112"/>
                <a:gd name="T20" fmla="*/ 2147483647 w 96"/>
                <a:gd name="T21" fmla="*/ 0 h 112"/>
                <a:gd name="T22" fmla="*/ 2147483647 w 96"/>
                <a:gd name="T23" fmla="*/ 0 h 112"/>
                <a:gd name="T24" fmla="*/ 2147483647 w 96"/>
                <a:gd name="T25" fmla="*/ 0 h 112"/>
                <a:gd name="T26" fmla="*/ 2147483647 w 96"/>
                <a:gd name="T27" fmla="*/ 2147483647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12"/>
                <a:gd name="T44" fmla="*/ 96 w 96"/>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12">
                  <a:moveTo>
                    <a:pt x="40" y="24"/>
                  </a:moveTo>
                  <a:lnTo>
                    <a:pt x="40" y="48"/>
                  </a:lnTo>
                  <a:lnTo>
                    <a:pt x="16" y="64"/>
                  </a:lnTo>
                  <a:lnTo>
                    <a:pt x="0" y="72"/>
                  </a:lnTo>
                  <a:lnTo>
                    <a:pt x="8" y="80"/>
                  </a:lnTo>
                  <a:lnTo>
                    <a:pt x="16" y="112"/>
                  </a:lnTo>
                  <a:lnTo>
                    <a:pt x="48" y="88"/>
                  </a:lnTo>
                  <a:lnTo>
                    <a:pt x="72" y="56"/>
                  </a:lnTo>
                  <a:lnTo>
                    <a:pt x="80" y="40"/>
                  </a:lnTo>
                  <a:lnTo>
                    <a:pt x="96" y="24"/>
                  </a:lnTo>
                  <a:lnTo>
                    <a:pt x="64" y="0"/>
                  </a:lnTo>
                  <a:lnTo>
                    <a:pt x="56" y="0"/>
                  </a:lnTo>
                  <a:lnTo>
                    <a:pt x="48" y="0"/>
                  </a:lnTo>
                  <a:lnTo>
                    <a:pt x="40"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399" name="Freeform 615"/>
            <p:cNvSpPr>
              <a:spLocks/>
            </p:cNvSpPr>
            <p:nvPr/>
          </p:nvSpPr>
          <p:spPr bwMode="auto">
            <a:xfrm>
              <a:off x="3145813" y="2723821"/>
              <a:ext cx="139370" cy="78615"/>
            </a:xfrm>
            <a:custGeom>
              <a:avLst/>
              <a:gdLst>
                <a:gd name="T0" fmla="*/ 2147483647 w 136"/>
                <a:gd name="T1" fmla="*/ 0 h 80"/>
                <a:gd name="T2" fmla="*/ 2147483647 w 136"/>
                <a:gd name="T3" fmla="*/ 2147483647 h 80"/>
                <a:gd name="T4" fmla="*/ 2147483647 w 136"/>
                <a:gd name="T5" fmla="*/ 2147483647 h 80"/>
                <a:gd name="T6" fmla="*/ 2147483647 w 136"/>
                <a:gd name="T7" fmla="*/ 2147483647 h 80"/>
                <a:gd name="T8" fmla="*/ 0 w 136"/>
                <a:gd name="T9" fmla="*/ 2147483647 h 80"/>
                <a:gd name="T10" fmla="*/ 2147483647 w 136"/>
                <a:gd name="T11" fmla="*/ 2147483647 h 80"/>
                <a:gd name="T12" fmla="*/ 2147483647 w 136"/>
                <a:gd name="T13" fmla="*/ 2147483647 h 80"/>
                <a:gd name="T14" fmla="*/ 2147483647 w 136"/>
                <a:gd name="T15" fmla="*/ 2147483647 h 80"/>
                <a:gd name="T16" fmla="*/ 2147483647 w 136"/>
                <a:gd name="T17" fmla="*/ 2147483647 h 80"/>
                <a:gd name="T18" fmla="*/ 2147483647 w 136"/>
                <a:gd name="T19" fmla="*/ 2147483647 h 80"/>
                <a:gd name="T20" fmla="*/ 2147483647 w 136"/>
                <a:gd name="T21" fmla="*/ 2147483647 h 80"/>
                <a:gd name="T22" fmla="*/ 2147483647 w 136"/>
                <a:gd name="T23" fmla="*/ 2147483647 h 80"/>
                <a:gd name="T24" fmla="*/ 2147483647 w 136"/>
                <a:gd name="T25" fmla="*/ 2147483647 h 80"/>
                <a:gd name="T26" fmla="*/ 2147483647 w 13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80"/>
                <a:gd name="T44" fmla="*/ 136 w 13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80">
                  <a:moveTo>
                    <a:pt x="120" y="0"/>
                  </a:moveTo>
                  <a:lnTo>
                    <a:pt x="72" y="16"/>
                  </a:lnTo>
                  <a:lnTo>
                    <a:pt x="56" y="24"/>
                  </a:lnTo>
                  <a:lnTo>
                    <a:pt x="16" y="24"/>
                  </a:lnTo>
                  <a:lnTo>
                    <a:pt x="0" y="32"/>
                  </a:lnTo>
                  <a:lnTo>
                    <a:pt x="8" y="48"/>
                  </a:lnTo>
                  <a:lnTo>
                    <a:pt x="24" y="80"/>
                  </a:lnTo>
                  <a:lnTo>
                    <a:pt x="48" y="72"/>
                  </a:lnTo>
                  <a:lnTo>
                    <a:pt x="64" y="72"/>
                  </a:lnTo>
                  <a:lnTo>
                    <a:pt x="80" y="56"/>
                  </a:lnTo>
                  <a:lnTo>
                    <a:pt x="104" y="48"/>
                  </a:lnTo>
                  <a:lnTo>
                    <a:pt x="136" y="40"/>
                  </a:lnTo>
                  <a:lnTo>
                    <a:pt x="128" y="8"/>
                  </a:lnTo>
                  <a:lnTo>
                    <a:pt x="12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00" name="Freeform 616"/>
            <p:cNvSpPr>
              <a:spLocks/>
            </p:cNvSpPr>
            <p:nvPr/>
          </p:nvSpPr>
          <p:spPr bwMode="auto">
            <a:xfrm>
              <a:off x="3046743" y="2543326"/>
              <a:ext cx="263627" cy="211779"/>
            </a:xfrm>
            <a:custGeom>
              <a:avLst/>
              <a:gdLst>
                <a:gd name="T0" fmla="*/ 2147483647 w 256"/>
                <a:gd name="T1" fmla="*/ 2147483647 h 216"/>
                <a:gd name="T2" fmla="*/ 2147483647 w 256"/>
                <a:gd name="T3" fmla="*/ 2147483647 h 216"/>
                <a:gd name="T4" fmla="*/ 2147483647 w 256"/>
                <a:gd name="T5" fmla="*/ 2147483647 h 216"/>
                <a:gd name="T6" fmla="*/ 2147483647 w 256"/>
                <a:gd name="T7" fmla="*/ 2147483647 h 216"/>
                <a:gd name="T8" fmla="*/ 2147483647 w 256"/>
                <a:gd name="T9" fmla="*/ 2147483647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0 h 216"/>
                <a:gd name="T26" fmla="*/ 2147483647 w 256"/>
                <a:gd name="T27" fmla="*/ 0 h 216"/>
                <a:gd name="T28" fmla="*/ 2147483647 w 256"/>
                <a:gd name="T29" fmla="*/ 0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0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16"/>
                <a:gd name="T101" fmla="*/ 256 w 25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16">
                  <a:moveTo>
                    <a:pt x="256" y="136"/>
                  </a:moveTo>
                  <a:lnTo>
                    <a:pt x="224" y="128"/>
                  </a:lnTo>
                  <a:lnTo>
                    <a:pt x="208" y="112"/>
                  </a:lnTo>
                  <a:lnTo>
                    <a:pt x="216" y="96"/>
                  </a:lnTo>
                  <a:lnTo>
                    <a:pt x="208" y="96"/>
                  </a:lnTo>
                  <a:lnTo>
                    <a:pt x="192" y="88"/>
                  </a:lnTo>
                  <a:lnTo>
                    <a:pt x="184" y="64"/>
                  </a:lnTo>
                  <a:lnTo>
                    <a:pt x="168" y="48"/>
                  </a:lnTo>
                  <a:lnTo>
                    <a:pt x="160" y="48"/>
                  </a:lnTo>
                  <a:lnTo>
                    <a:pt x="144" y="40"/>
                  </a:lnTo>
                  <a:lnTo>
                    <a:pt x="112" y="32"/>
                  </a:lnTo>
                  <a:lnTo>
                    <a:pt x="104" y="24"/>
                  </a:lnTo>
                  <a:lnTo>
                    <a:pt x="64" y="0"/>
                  </a:lnTo>
                  <a:lnTo>
                    <a:pt x="48" y="0"/>
                  </a:lnTo>
                  <a:lnTo>
                    <a:pt x="40" y="0"/>
                  </a:lnTo>
                  <a:lnTo>
                    <a:pt x="24" y="8"/>
                  </a:lnTo>
                  <a:lnTo>
                    <a:pt x="32" y="24"/>
                  </a:lnTo>
                  <a:lnTo>
                    <a:pt x="32" y="32"/>
                  </a:lnTo>
                  <a:lnTo>
                    <a:pt x="16" y="32"/>
                  </a:lnTo>
                  <a:lnTo>
                    <a:pt x="8" y="40"/>
                  </a:lnTo>
                  <a:lnTo>
                    <a:pt x="0" y="40"/>
                  </a:lnTo>
                  <a:lnTo>
                    <a:pt x="8" y="56"/>
                  </a:lnTo>
                  <a:lnTo>
                    <a:pt x="40" y="112"/>
                  </a:lnTo>
                  <a:lnTo>
                    <a:pt x="56" y="128"/>
                  </a:lnTo>
                  <a:lnTo>
                    <a:pt x="64" y="152"/>
                  </a:lnTo>
                  <a:lnTo>
                    <a:pt x="72" y="184"/>
                  </a:lnTo>
                  <a:lnTo>
                    <a:pt x="96" y="208"/>
                  </a:lnTo>
                  <a:lnTo>
                    <a:pt x="96" y="216"/>
                  </a:lnTo>
                  <a:lnTo>
                    <a:pt x="112" y="208"/>
                  </a:lnTo>
                  <a:lnTo>
                    <a:pt x="152" y="208"/>
                  </a:lnTo>
                  <a:lnTo>
                    <a:pt x="168" y="200"/>
                  </a:lnTo>
                  <a:lnTo>
                    <a:pt x="216" y="184"/>
                  </a:lnTo>
                  <a:lnTo>
                    <a:pt x="256" y="13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01" name="Freeform 617"/>
            <p:cNvSpPr>
              <a:spLocks/>
            </p:cNvSpPr>
            <p:nvPr/>
          </p:nvSpPr>
          <p:spPr bwMode="auto">
            <a:xfrm>
              <a:off x="3269231" y="2676490"/>
              <a:ext cx="41139" cy="47330"/>
            </a:xfrm>
            <a:custGeom>
              <a:avLst/>
              <a:gdLst>
                <a:gd name="T0" fmla="*/ 0 w 40"/>
                <a:gd name="T1" fmla="*/ 2147483647 h 48"/>
                <a:gd name="T2" fmla="*/ 2147483647 w 40"/>
                <a:gd name="T3" fmla="*/ 2147483647 h 48"/>
                <a:gd name="T4" fmla="*/ 2147483647 w 40"/>
                <a:gd name="T5" fmla="*/ 2147483647 h 48"/>
                <a:gd name="T6" fmla="*/ 2147483647 w 40"/>
                <a:gd name="T7" fmla="*/ 0 h 48"/>
                <a:gd name="T8" fmla="*/ 0 w 40"/>
                <a:gd name="T9" fmla="*/ 2147483647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0" y="48"/>
                  </a:moveTo>
                  <a:lnTo>
                    <a:pt x="16" y="40"/>
                  </a:lnTo>
                  <a:lnTo>
                    <a:pt x="40" y="24"/>
                  </a:lnTo>
                  <a:lnTo>
                    <a:pt x="40" y="0"/>
                  </a:lnTo>
                  <a:lnTo>
                    <a:pt x="0" y="4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02" name="Freeform 618"/>
            <p:cNvSpPr>
              <a:spLocks/>
            </p:cNvSpPr>
            <p:nvPr/>
          </p:nvSpPr>
          <p:spPr bwMode="auto">
            <a:xfrm>
              <a:off x="3096279" y="2464712"/>
              <a:ext cx="131813" cy="125142"/>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03" name="Freeform 619"/>
            <p:cNvSpPr>
              <a:spLocks/>
            </p:cNvSpPr>
            <p:nvPr/>
          </p:nvSpPr>
          <p:spPr bwMode="auto">
            <a:xfrm>
              <a:off x="3260835" y="2637183"/>
              <a:ext cx="65487" cy="39307"/>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04" name="Freeform 620"/>
            <p:cNvSpPr>
              <a:spLocks/>
            </p:cNvSpPr>
            <p:nvPr/>
          </p:nvSpPr>
          <p:spPr bwMode="auto">
            <a:xfrm>
              <a:off x="3096279" y="2464712"/>
              <a:ext cx="131813" cy="125142"/>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05" name="Freeform 621"/>
            <p:cNvSpPr>
              <a:spLocks/>
            </p:cNvSpPr>
            <p:nvPr/>
          </p:nvSpPr>
          <p:spPr bwMode="auto">
            <a:xfrm>
              <a:off x="3170161" y="2425404"/>
              <a:ext cx="246835" cy="219801"/>
            </a:xfrm>
            <a:custGeom>
              <a:avLst/>
              <a:gdLst>
                <a:gd name="T0" fmla="*/ 2147483647 w 240"/>
                <a:gd name="T1" fmla="*/ 2147483647 h 224"/>
                <a:gd name="T2" fmla="*/ 2147483647 w 240"/>
                <a:gd name="T3" fmla="*/ 2147483647 h 224"/>
                <a:gd name="T4" fmla="*/ 2147483647 w 240"/>
                <a:gd name="T5" fmla="*/ 2147483647 h 224"/>
                <a:gd name="T6" fmla="*/ 2147483647 w 240"/>
                <a:gd name="T7" fmla="*/ 2147483647 h 224"/>
                <a:gd name="T8" fmla="*/ 2147483647 w 240"/>
                <a:gd name="T9" fmla="*/ 2147483647 h 224"/>
                <a:gd name="T10" fmla="*/ 2147483647 w 240"/>
                <a:gd name="T11" fmla="*/ 2147483647 h 224"/>
                <a:gd name="T12" fmla="*/ 2147483647 w 240"/>
                <a:gd name="T13" fmla="*/ 2147483647 h 224"/>
                <a:gd name="T14" fmla="*/ 2147483647 w 240"/>
                <a:gd name="T15" fmla="*/ 2147483647 h 224"/>
                <a:gd name="T16" fmla="*/ 2147483647 w 240"/>
                <a:gd name="T17" fmla="*/ 2147483647 h 224"/>
                <a:gd name="T18" fmla="*/ 2147483647 w 240"/>
                <a:gd name="T19" fmla="*/ 2147483647 h 224"/>
                <a:gd name="T20" fmla="*/ 2147483647 w 240"/>
                <a:gd name="T21" fmla="*/ 2147483647 h 224"/>
                <a:gd name="T22" fmla="*/ 2147483647 w 240"/>
                <a:gd name="T23" fmla="*/ 2147483647 h 224"/>
                <a:gd name="T24" fmla="*/ 2147483647 w 240"/>
                <a:gd name="T25" fmla="*/ 2147483647 h 224"/>
                <a:gd name="T26" fmla="*/ 2147483647 w 240"/>
                <a:gd name="T27" fmla="*/ 2147483647 h 224"/>
                <a:gd name="T28" fmla="*/ 2147483647 w 240"/>
                <a:gd name="T29" fmla="*/ 2147483647 h 224"/>
                <a:gd name="T30" fmla="*/ 2147483647 w 240"/>
                <a:gd name="T31" fmla="*/ 2147483647 h 224"/>
                <a:gd name="T32" fmla="*/ 2147483647 w 240"/>
                <a:gd name="T33" fmla="*/ 2147483647 h 224"/>
                <a:gd name="T34" fmla="*/ 2147483647 w 240"/>
                <a:gd name="T35" fmla="*/ 2147483647 h 224"/>
                <a:gd name="T36" fmla="*/ 2147483647 w 240"/>
                <a:gd name="T37" fmla="*/ 2147483647 h 224"/>
                <a:gd name="T38" fmla="*/ 2147483647 w 240"/>
                <a:gd name="T39" fmla="*/ 0 h 224"/>
                <a:gd name="T40" fmla="*/ 2147483647 w 240"/>
                <a:gd name="T41" fmla="*/ 2147483647 h 224"/>
                <a:gd name="T42" fmla="*/ 2147483647 w 240"/>
                <a:gd name="T43" fmla="*/ 2147483647 h 224"/>
                <a:gd name="T44" fmla="*/ 0 w 240"/>
                <a:gd name="T45" fmla="*/ 0 h 224"/>
                <a:gd name="T46" fmla="*/ 0 w 240"/>
                <a:gd name="T47" fmla="*/ 2147483647 h 224"/>
                <a:gd name="T48" fmla="*/ 0 w 240"/>
                <a:gd name="T49" fmla="*/ 2147483647 h 224"/>
                <a:gd name="T50" fmla="*/ 2147483647 w 240"/>
                <a:gd name="T51" fmla="*/ 2147483647 h 224"/>
                <a:gd name="T52" fmla="*/ 2147483647 w 240"/>
                <a:gd name="T53" fmla="*/ 2147483647 h 224"/>
                <a:gd name="T54" fmla="*/ 2147483647 w 240"/>
                <a:gd name="T55" fmla="*/ 2147483647 h 224"/>
                <a:gd name="T56" fmla="*/ 2147483647 w 240"/>
                <a:gd name="T57" fmla="*/ 2147483647 h 224"/>
                <a:gd name="T58" fmla="*/ 2147483647 w 240"/>
                <a:gd name="T59" fmla="*/ 2147483647 h 224"/>
                <a:gd name="T60" fmla="*/ 2147483647 w 240"/>
                <a:gd name="T61" fmla="*/ 2147483647 h 224"/>
                <a:gd name="T62" fmla="*/ 2147483647 w 240"/>
                <a:gd name="T63" fmla="*/ 2147483647 h 224"/>
                <a:gd name="T64" fmla="*/ 2147483647 w 240"/>
                <a:gd name="T65" fmla="*/ 2147483647 h 224"/>
                <a:gd name="T66" fmla="*/ 2147483647 w 240"/>
                <a:gd name="T67" fmla="*/ 2147483647 h 224"/>
                <a:gd name="T68" fmla="*/ 2147483647 w 240"/>
                <a:gd name="T69" fmla="*/ 2147483647 h 224"/>
                <a:gd name="T70" fmla="*/ 2147483647 w 240"/>
                <a:gd name="T71" fmla="*/ 2147483647 h 224"/>
                <a:gd name="T72" fmla="*/ 2147483647 w 240"/>
                <a:gd name="T73" fmla="*/ 2147483647 h 224"/>
                <a:gd name="T74" fmla="*/ 2147483647 w 240"/>
                <a:gd name="T75" fmla="*/ 2147483647 h 224"/>
                <a:gd name="T76" fmla="*/ 2147483647 w 240"/>
                <a:gd name="T77" fmla="*/ 2147483647 h 224"/>
                <a:gd name="T78" fmla="*/ 2147483647 w 240"/>
                <a:gd name="T79" fmla="*/ 2147483647 h 224"/>
                <a:gd name="T80" fmla="*/ 2147483647 w 240"/>
                <a:gd name="T81" fmla="*/ 2147483647 h 224"/>
                <a:gd name="T82" fmla="*/ 2147483647 w 240"/>
                <a:gd name="T83" fmla="*/ 2147483647 h 224"/>
                <a:gd name="T84" fmla="*/ 2147483647 w 240"/>
                <a:gd name="T85" fmla="*/ 2147483647 h 224"/>
                <a:gd name="T86" fmla="*/ 2147483647 w 240"/>
                <a:gd name="T87" fmla="*/ 2147483647 h 224"/>
                <a:gd name="T88" fmla="*/ 2147483647 w 240"/>
                <a:gd name="T89" fmla="*/ 2147483647 h 224"/>
                <a:gd name="T90" fmla="*/ 2147483647 w 240"/>
                <a:gd name="T91" fmla="*/ 2147483647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24"/>
                <a:gd name="T140" fmla="*/ 240 w 240"/>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24">
                  <a:moveTo>
                    <a:pt x="208" y="152"/>
                  </a:moveTo>
                  <a:lnTo>
                    <a:pt x="216" y="128"/>
                  </a:lnTo>
                  <a:lnTo>
                    <a:pt x="200" y="120"/>
                  </a:lnTo>
                  <a:lnTo>
                    <a:pt x="200" y="104"/>
                  </a:lnTo>
                  <a:lnTo>
                    <a:pt x="208" y="88"/>
                  </a:lnTo>
                  <a:lnTo>
                    <a:pt x="208" y="48"/>
                  </a:lnTo>
                  <a:lnTo>
                    <a:pt x="192" y="48"/>
                  </a:lnTo>
                  <a:lnTo>
                    <a:pt x="176" y="32"/>
                  </a:lnTo>
                  <a:lnTo>
                    <a:pt x="160" y="24"/>
                  </a:lnTo>
                  <a:lnTo>
                    <a:pt x="144" y="24"/>
                  </a:lnTo>
                  <a:lnTo>
                    <a:pt x="120" y="32"/>
                  </a:lnTo>
                  <a:lnTo>
                    <a:pt x="120" y="40"/>
                  </a:lnTo>
                  <a:lnTo>
                    <a:pt x="104" y="48"/>
                  </a:lnTo>
                  <a:lnTo>
                    <a:pt x="88" y="48"/>
                  </a:lnTo>
                  <a:lnTo>
                    <a:pt x="72" y="40"/>
                  </a:lnTo>
                  <a:lnTo>
                    <a:pt x="56" y="40"/>
                  </a:lnTo>
                  <a:lnTo>
                    <a:pt x="56" y="24"/>
                  </a:lnTo>
                  <a:lnTo>
                    <a:pt x="48" y="16"/>
                  </a:lnTo>
                  <a:lnTo>
                    <a:pt x="48" y="8"/>
                  </a:lnTo>
                  <a:lnTo>
                    <a:pt x="40" y="0"/>
                  </a:lnTo>
                  <a:lnTo>
                    <a:pt x="24" y="16"/>
                  </a:lnTo>
                  <a:lnTo>
                    <a:pt x="8" y="8"/>
                  </a:lnTo>
                  <a:lnTo>
                    <a:pt x="0" y="0"/>
                  </a:lnTo>
                  <a:lnTo>
                    <a:pt x="0" y="32"/>
                  </a:lnTo>
                  <a:lnTo>
                    <a:pt x="0" y="40"/>
                  </a:lnTo>
                  <a:lnTo>
                    <a:pt x="16" y="64"/>
                  </a:lnTo>
                  <a:lnTo>
                    <a:pt x="16" y="80"/>
                  </a:lnTo>
                  <a:lnTo>
                    <a:pt x="16" y="96"/>
                  </a:lnTo>
                  <a:lnTo>
                    <a:pt x="40" y="120"/>
                  </a:lnTo>
                  <a:lnTo>
                    <a:pt x="48" y="136"/>
                  </a:lnTo>
                  <a:lnTo>
                    <a:pt x="56" y="152"/>
                  </a:lnTo>
                  <a:lnTo>
                    <a:pt x="56" y="144"/>
                  </a:lnTo>
                  <a:lnTo>
                    <a:pt x="72" y="160"/>
                  </a:lnTo>
                  <a:lnTo>
                    <a:pt x="88" y="176"/>
                  </a:lnTo>
                  <a:lnTo>
                    <a:pt x="112" y="192"/>
                  </a:lnTo>
                  <a:lnTo>
                    <a:pt x="136" y="200"/>
                  </a:lnTo>
                  <a:lnTo>
                    <a:pt x="152" y="192"/>
                  </a:lnTo>
                  <a:lnTo>
                    <a:pt x="168" y="208"/>
                  </a:lnTo>
                  <a:lnTo>
                    <a:pt x="208" y="224"/>
                  </a:lnTo>
                  <a:lnTo>
                    <a:pt x="216" y="224"/>
                  </a:lnTo>
                  <a:lnTo>
                    <a:pt x="216" y="208"/>
                  </a:lnTo>
                  <a:lnTo>
                    <a:pt x="240" y="200"/>
                  </a:lnTo>
                  <a:lnTo>
                    <a:pt x="232" y="184"/>
                  </a:lnTo>
                  <a:lnTo>
                    <a:pt x="232" y="176"/>
                  </a:lnTo>
                  <a:lnTo>
                    <a:pt x="216" y="160"/>
                  </a:lnTo>
                  <a:lnTo>
                    <a:pt x="208" y="15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06" name="Freeform 622"/>
            <p:cNvSpPr>
              <a:spLocks/>
            </p:cNvSpPr>
            <p:nvPr/>
          </p:nvSpPr>
          <p:spPr bwMode="auto">
            <a:xfrm>
              <a:off x="3384252" y="2472733"/>
              <a:ext cx="213252" cy="187713"/>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2147483647 h 192"/>
                <a:gd name="T24" fmla="*/ 2147483647 w 208"/>
                <a:gd name="T25" fmla="*/ 0 h 192"/>
                <a:gd name="T26" fmla="*/ 2147483647 w 208"/>
                <a:gd name="T27" fmla="*/ 0 h 192"/>
                <a:gd name="T28" fmla="*/ 2147483647 w 208"/>
                <a:gd name="T29" fmla="*/ 0 h 192"/>
                <a:gd name="T30" fmla="*/ 2147483647 w 208"/>
                <a:gd name="T31" fmla="*/ 2147483647 h 192"/>
                <a:gd name="T32" fmla="*/ 2147483647 w 208"/>
                <a:gd name="T33" fmla="*/ 2147483647 h 192"/>
                <a:gd name="T34" fmla="*/ 2147483647 w 208"/>
                <a:gd name="T35" fmla="*/ 2147483647 h 192"/>
                <a:gd name="T36" fmla="*/ 2147483647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0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2147483647 w 208"/>
                <a:gd name="T67" fmla="*/ 2147483647 h 192"/>
                <a:gd name="T68" fmla="*/ 2147483647 w 208"/>
                <a:gd name="T69" fmla="*/ 2147483647 h 192"/>
                <a:gd name="T70" fmla="*/ 2147483647 w 208"/>
                <a:gd name="T71" fmla="*/ 2147483647 h 192"/>
                <a:gd name="T72" fmla="*/ 2147483647 w 208"/>
                <a:gd name="T73" fmla="*/ 2147483647 h 192"/>
                <a:gd name="T74" fmla="*/ 2147483647 w 208"/>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192"/>
                <a:gd name="T116" fmla="*/ 208 w 208"/>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192">
                  <a:moveTo>
                    <a:pt x="112" y="184"/>
                  </a:moveTo>
                  <a:lnTo>
                    <a:pt x="128" y="176"/>
                  </a:lnTo>
                  <a:lnTo>
                    <a:pt x="120" y="160"/>
                  </a:lnTo>
                  <a:lnTo>
                    <a:pt x="112" y="144"/>
                  </a:lnTo>
                  <a:lnTo>
                    <a:pt x="120" y="136"/>
                  </a:lnTo>
                  <a:lnTo>
                    <a:pt x="136" y="136"/>
                  </a:lnTo>
                  <a:lnTo>
                    <a:pt x="160" y="96"/>
                  </a:lnTo>
                  <a:lnTo>
                    <a:pt x="168" y="80"/>
                  </a:lnTo>
                  <a:lnTo>
                    <a:pt x="176" y="64"/>
                  </a:lnTo>
                  <a:lnTo>
                    <a:pt x="168" y="56"/>
                  </a:lnTo>
                  <a:lnTo>
                    <a:pt x="168" y="32"/>
                  </a:lnTo>
                  <a:lnTo>
                    <a:pt x="208" y="24"/>
                  </a:lnTo>
                  <a:lnTo>
                    <a:pt x="192" y="0"/>
                  </a:lnTo>
                  <a:lnTo>
                    <a:pt x="176" y="0"/>
                  </a:lnTo>
                  <a:lnTo>
                    <a:pt x="152" y="0"/>
                  </a:lnTo>
                  <a:lnTo>
                    <a:pt x="128" y="8"/>
                  </a:lnTo>
                  <a:lnTo>
                    <a:pt x="128" y="24"/>
                  </a:lnTo>
                  <a:lnTo>
                    <a:pt x="120" y="40"/>
                  </a:lnTo>
                  <a:lnTo>
                    <a:pt x="112" y="48"/>
                  </a:lnTo>
                  <a:lnTo>
                    <a:pt x="112" y="56"/>
                  </a:lnTo>
                  <a:lnTo>
                    <a:pt x="104" y="72"/>
                  </a:lnTo>
                  <a:lnTo>
                    <a:pt x="80" y="80"/>
                  </a:lnTo>
                  <a:lnTo>
                    <a:pt x="72" y="88"/>
                  </a:lnTo>
                  <a:lnTo>
                    <a:pt x="56" y="112"/>
                  </a:lnTo>
                  <a:lnTo>
                    <a:pt x="32" y="112"/>
                  </a:lnTo>
                  <a:lnTo>
                    <a:pt x="16" y="104"/>
                  </a:lnTo>
                  <a:lnTo>
                    <a:pt x="0" y="104"/>
                  </a:lnTo>
                  <a:lnTo>
                    <a:pt x="8" y="112"/>
                  </a:lnTo>
                  <a:lnTo>
                    <a:pt x="24" y="128"/>
                  </a:lnTo>
                  <a:lnTo>
                    <a:pt x="24" y="136"/>
                  </a:lnTo>
                  <a:lnTo>
                    <a:pt x="32" y="152"/>
                  </a:lnTo>
                  <a:lnTo>
                    <a:pt x="8" y="160"/>
                  </a:lnTo>
                  <a:lnTo>
                    <a:pt x="8" y="176"/>
                  </a:lnTo>
                  <a:lnTo>
                    <a:pt x="32" y="168"/>
                  </a:lnTo>
                  <a:lnTo>
                    <a:pt x="72" y="168"/>
                  </a:lnTo>
                  <a:lnTo>
                    <a:pt x="88" y="192"/>
                  </a:lnTo>
                  <a:lnTo>
                    <a:pt x="96" y="192"/>
                  </a:lnTo>
                  <a:lnTo>
                    <a:pt x="112" y="18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07" name="Freeform 623"/>
            <p:cNvSpPr>
              <a:spLocks/>
            </p:cNvSpPr>
            <p:nvPr/>
          </p:nvSpPr>
          <p:spPr bwMode="auto">
            <a:xfrm>
              <a:off x="3474927" y="2487975"/>
              <a:ext cx="377809" cy="377031"/>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2147483647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2147483647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
                <a:gd name="T109" fmla="*/ 0 h 384"/>
                <a:gd name="T110" fmla="*/ 368 w 368"/>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08" name="Freeform 624"/>
            <p:cNvSpPr>
              <a:spLocks/>
            </p:cNvSpPr>
            <p:nvPr/>
          </p:nvSpPr>
          <p:spPr bwMode="auto">
            <a:xfrm>
              <a:off x="3375857" y="2448667"/>
              <a:ext cx="188904" cy="133966"/>
            </a:xfrm>
            <a:custGeom>
              <a:avLst/>
              <a:gdLst>
                <a:gd name="T0" fmla="*/ 2147483647 w 184"/>
                <a:gd name="T1" fmla="*/ 2147483647 h 136"/>
                <a:gd name="T2" fmla="*/ 2147483647 w 184"/>
                <a:gd name="T3" fmla="*/ 2147483647 h 136"/>
                <a:gd name="T4" fmla="*/ 2147483647 w 184"/>
                <a:gd name="T5" fmla="*/ 2147483647 h 136"/>
                <a:gd name="T6" fmla="*/ 2147483647 w 184"/>
                <a:gd name="T7" fmla="*/ 0 h 136"/>
                <a:gd name="T8" fmla="*/ 2147483647 w 184"/>
                <a:gd name="T9" fmla="*/ 2147483647 h 136"/>
                <a:gd name="T10" fmla="*/ 2147483647 w 184"/>
                <a:gd name="T11" fmla="*/ 2147483647 h 136"/>
                <a:gd name="T12" fmla="*/ 2147483647 w 184"/>
                <a:gd name="T13" fmla="*/ 2147483647 h 136"/>
                <a:gd name="T14" fmla="*/ 2147483647 w 184"/>
                <a:gd name="T15" fmla="*/ 2147483647 h 136"/>
                <a:gd name="T16" fmla="*/ 2147483647 w 184"/>
                <a:gd name="T17" fmla="*/ 2147483647 h 136"/>
                <a:gd name="T18" fmla="*/ 2147483647 w 184"/>
                <a:gd name="T19" fmla="*/ 2147483647 h 136"/>
                <a:gd name="T20" fmla="*/ 2147483647 w 184"/>
                <a:gd name="T21" fmla="*/ 2147483647 h 136"/>
                <a:gd name="T22" fmla="*/ 2147483647 w 184"/>
                <a:gd name="T23" fmla="*/ 2147483647 h 136"/>
                <a:gd name="T24" fmla="*/ 2147483647 w 184"/>
                <a:gd name="T25" fmla="*/ 2147483647 h 136"/>
                <a:gd name="T26" fmla="*/ 2147483647 w 184"/>
                <a:gd name="T27" fmla="*/ 2147483647 h 136"/>
                <a:gd name="T28" fmla="*/ 2147483647 w 184"/>
                <a:gd name="T29" fmla="*/ 2147483647 h 136"/>
                <a:gd name="T30" fmla="*/ 2147483647 w 184"/>
                <a:gd name="T31" fmla="*/ 2147483647 h 136"/>
                <a:gd name="T32" fmla="*/ 0 w 184"/>
                <a:gd name="T33" fmla="*/ 2147483647 h 136"/>
                <a:gd name="T34" fmla="*/ 0 w 184"/>
                <a:gd name="T35" fmla="*/ 2147483647 h 136"/>
                <a:gd name="T36" fmla="*/ 2147483647 w 184"/>
                <a:gd name="T37" fmla="*/ 2147483647 h 136"/>
                <a:gd name="T38" fmla="*/ 2147483647 w 184"/>
                <a:gd name="T39" fmla="*/ 2147483647 h 136"/>
                <a:gd name="T40" fmla="*/ 2147483647 w 184"/>
                <a:gd name="T41" fmla="*/ 2147483647 h 136"/>
                <a:gd name="T42" fmla="*/ 2147483647 w 184"/>
                <a:gd name="T43" fmla="*/ 2147483647 h 136"/>
                <a:gd name="T44" fmla="*/ 2147483647 w 184"/>
                <a:gd name="T45" fmla="*/ 2147483647 h 136"/>
                <a:gd name="T46" fmla="*/ 2147483647 w 184"/>
                <a:gd name="T47" fmla="*/ 2147483647 h 136"/>
                <a:gd name="T48" fmla="*/ 2147483647 w 184"/>
                <a:gd name="T49" fmla="*/ 2147483647 h 136"/>
                <a:gd name="T50" fmla="*/ 2147483647 w 184"/>
                <a:gd name="T51" fmla="*/ 2147483647 h 136"/>
                <a:gd name="T52" fmla="*/ 2147483647 w 184"/>
                <a:gd name="T53" fmla="*/ 2147483647 h 136"/>
                <a:gd name="T54" fmla="*/ 2147483647 w 184"/>
                <a:gd name="T55" fmla="*/ 2147483647 h 136"/>
                <a:gd name="T56" fmla="*/ 2147483647 w 184"/>
                <a:gd name="T57" fmla="*/ 2147483647 h 136"/>
                <a:gd name="T58" fmla="*/ 2147483647 w 184"/>
                <a:gd name="T59" fmla="*/ 2147483647 h 136"/>
                <a:gd name="T60" fmla="*/ 2147483647 w 184"/>
                <a:gd name="T61" fmla="*/ 2147483647 h 136"/>
                <a:gd name="T62" fmla="*/ 2147483647 w 184"/>
                <a:gd name="T63" fmla="*/ 2147483647 h 136"/>
                <a:gd name="T64" fmla="*/ 2147483647 w 184"/>
                <a:gd name="T65" fmla="*/ 2147483647 h 136"/>
                <a:gd name="T66" fmla="*/ 2147483647 w 184"/>
                <a:gd name="T67" fmla="*/ 2147483647 h 136"/>
                <a:gd name="T68" fmla="*/ 2147483647 w 184"/>
                <a:gd name="T69" fmla="*/ 2147483647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6"/>
                <a:gd name="T107" fmla="*/ 184 w 184"/>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36">
                  <a:moveTo>
                    <a:pt x="168" y="8"/>
                  </a:moveTo>
                  <a:lnTo>
                    <a:pt x="152" y="16"/>
                  </a:lnTo>
                  <a:lnTo>
                    <a:pt x="144" y="16"/>
                  </a:lnTo>
                  <a:lnTo>
                    <a:pt x="136" y="0"/>
                  </a:lnTo>
                  <a:lnTo>
                    <a:pt x="120" y="8"/>
                  </a:lnTo>
                  <a:lnTo>
                    <a:pt x="112" y="16"/>
                  </a:lnTo>
                  <a:lnTo>
                    <a:pt x="96" y="24"/>
                  </a:lnTo>
                  <a:lnTo>
                    <a:pt x="88" y="16"/>
                  </a:lnTo>
                  <a:lnTo>
                    <a:pt x="80" y="16"/>
                  </a:lnTo>
                  <a:lnTo>
                    <a:pt x="64" y="8"/>
                  </a:lnTo>
                  <a:lnTo>
                    <a:pt x="56" y="32"/>
                  </a:lnTo>
                  <a:lnTo>
                    <a:pt x="40" y="40"/>
                  </a:lnTo>
                  <a:lnTo>
                    <a:pt x="32" y="48"/>
                  </a:lnTo>
                  <a:lnTo>
                    <a:pt x="16" y="40"/>
                  </a:lnTo>
                  <a:lnTo>
                    <a:pt x="8" y="40"/>
                  </a:lnTo>
                  <a:lnTo>
                    <a:pt x="8" y="64"/>
                  </a:lnTo>
                  <a:lnTo>
                    <a:pt x="0" y="80"/>
                  </a:lnTo>
                  <a:lnTo>
                    <a:pt x="0" y="96"/>
                  </a:lnTo>
                  <a:lnTo>
                    <a:pt x="16" y="104"/>
                  </a:lnTo>
                  <a:lnTo>
                    <a:pt x="8" y="128"/>
                  </a:lnTo>
                  <a:lnTo>
                    <a:pt x="24" y="128"/>
                  </a:lnTo>
                  <a:lnTo>
                    <a:pt x="40" y="136"/>
                  </a:lnTo>
                  <a:lnTo>
                    <a:pt x="64" y="136"/>
                  </a:lnTo>
                  <a:lnTo>
                    <a:pt x="80" y="112"/>
                  </a:lnTo>
                  <a:lnTo>
                    <a:pt x="88" y="104"/>
                  </a:lnTo>
                  <a:lnTo>
                    <a:pt x="112" y="96"/>
                  </a:lnTo>
                  <a:lnTo>
                    <a:pt x="120" y="80"/>
                  </a:lnTo>
                  <a:lnTo>
                    <a:pt x="120" y="72"/>
                  </a:lnTo>
                  <a:lnTo>
                    <a:pt x="128" y="64"/>
                  </a:lnTo>
                  <a:lnTo>
                    <a:pt x="136" y="48"/>
                  </a:lnTo>
                  <a:lnTo>
                    <a:pt x="136" y="32"/>
                  </a:lnTo>
                  <a:lnTo>
                    <a:pt x="160" y="24"/>
                  </a:lnTo>
                  <a:lnTo>
                    <a:pt x="184" y="24"/>
                  </a:lnTo>
                  <a:lnTo>
                    <a:pt x="176" y="8"/>
                  </a:lnTo>
                  <a:lnTo>
                    <a:pt x="168"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09" name="Freeform 625"/>
            <p:cNvSpPr>
              <a:spLocks/>
            </p:cNvSpPr>
            <p:nvPr/>
          </p:nvSpPr>
          <p:spPr bwMode="auto">
            <a:xfrm>
              <a:off x="3794804" y="2597876"/>
              <a:ext cx="156161" cy="345746"/>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2147483647 h 352"/>
                <a:gd name="T12" fmla="*/ 2147483647 w 152"/>
                <a:gd name="T13" fmla="*/ 2147483647 h 352"/>
                <a:gd name="T14" fmla="*/ 2147483647 w 152"/>
                <a:gd name="T15" fmla="*/ 2147483647 h 352"/>
                <a:gd name="T16" fmla="*/ 2147483647 w 152"/>
                <a:gd name="T17" fmla="*/ 2147483647 h 352"/>
                <a:gd name="T18" fmla="*/ 2147483647 w 152"/>
                <a:gd name="T19" fmla="*/ 0 h 352"/>
                <a:gd name="T20" fmla="*/ 2147483647 w 152"/>
                <a:gd name="T21" fmla="*/ 0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0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2147483647 h 352"/>
                <a:gd name="T58" fmla="*/ 2147483647 w 152"/>
                <a:gd name="T59" fmla="*/ 2147483647 h 352"/>
                <a:gd name="T60" fmla="*/ 2147483647 w 152"/>
                <a:gd name="T61" fmla="*/ 2147483647 h 352"/>
                <a:gd name="T62" fmla="*/ 2147483647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10" name="Freeform 626"/>
            <p:cNvSpPr>
              <a:spLocks/>
            </p:cNvSpPr>
            <p:nvPr/>
          </p:nvSpPr>
          <p:spPr bwMode="auto">
            <a:xfrm>
              <a:off x="3474927" y="2487975"/>
              <a:ext cx="377809" cy="377031"/>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0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0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2147483647 w 368"/>
                <a:gd name="T73" fmla="*/ 2147483647 h 384"/>
                <a:gd name="T74" fmla="*/ 2147483647 w 368"/>
                <a:gd name="T75" fmla="*/ 2147483647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384"/>
                <a:gd name="T116" fmla="*/ 368 w 368"/>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11" name="Freeform 627"/>
            <p:cNvSpPr>
              <a:spLocks/>
            </p:cNvSpPr>
            <p:nvPr/>
          </p:nvSpPr>
          <p:spPr bwMode="auto">
            <a:xfrm>
              <a:off x="3794804" y="2597876"/>
              <a:ext cx="156161" cy="345746"/>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0 h 352"/>
                <a:gd name="T12" fmla="*/ 2147483647 w 152"/>
                <a:gd name="T13" fmla="*/ 2147483647 h 352"/>
                <a:gd name="T14" fmla="*/ 2147483647 w 152"/>
                <a:gd name="T15" fmla="*/ 2147483647 h 352"/>
                <a:gd name="T16" fmla="*/ 0 w 152"/>
                <a:gd name="T17" fmla="*/ 2147483647 h 352"/>
                <a:gd name="T18" fmla="*/ 2147483647 w 152"/>
                <a:gd name="T19" fmla="*/ 2147483647 h 352"/>
                <a:gd name="T20" fmla="*/ 2147483647 w 152"/>
                <a:gd name="T21" fmla="*/ 2147483647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2147483647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0 h 352"/>
                <a:gd name="T58" fmla="*/ 2147483647 w 152"/>
                <a:gd name="T59" fmla="*/ 2147483647 h 352"/>
                <a:gd name="T60" fmla="*/ 2147483647 w 152"/>
                <a:gd name="T61" fmla="*/ 2147483647 h 352"/>
                <a:gd name="T62" fmla="*/ 0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12" name="Freeform 628"/>
            <p:cNvSpPr>
              <a:spLocks/>
            </p:cNvSpPr>
            <p:nvPr/>
          </p:nvSpPr>
          <p:spPr bwMode="auto">
            <a:xfrm>
              <a:off x="3868688" y="2699755"/>
              <a:ext cx="99070" cy="109900"/>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13" name="Freeform 629"/>
            <p:cNvSpPr>
              <a:spLocks/>
            </p:cNvSpPr>
            <p:nvPr/>
          </p:nvSpPr>
          <p:spPr bwMode="auto">
            <a:xfrm>
              <a:off x="3729318" y="2629162"/>
              <a:ext cx="65487" cy="55351"/>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6"/>
                <a:gd name="T44" fmla="*/ 64 w 6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14" name="Freeform 630"/>
            <p:cNvSpPr>
              <a:spLocks/>
            </p:cNvSpPr>
            <p:nvPr/>
          </p:nvSpPr>
          <p:spPr bwMode="auto">
            <a:xfrm>
              <a:off x="3868688" y="2699755"/>
              <a:ext cx="99070" cy="109900"/>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15" name="Freeform 631"/>
            <p:cNvSpPr>
              <a:spLocks/>
            </p:cNvSpPr>
            <p:nvPr/>
          </p:nvSpPr>
          <p:spPr bwMode="auto">
            <a:xfrm>
              <a:off x="3729318" y="2629162"/>
              <a:ext cx="65487" cy="55351"/>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56"/>
                <a:gd name="T47" fmla="*/ 64 w 6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16" name="Freeform 632"/>
            <p:cNvSpPr>
              <a:spLocks/>
            </p:cNvSpPr>
            <p:nvPr/>
          </p:nvSpPr>
          <p:spPr bwMode="auto">
            <a:xfrm>
              <a:off x="2857839" y="2110944"/>
              <a:ext cx="82278" cy="55351"/>
            </a:xfrm>
            <a:custGeom>
              <a:avLst/>
              <a:gdLst>
                <a:gd name="T0" fmla="*/ 2147483647 w 80"/>
                <a:gd name="T1" fmla="*/ 2147483647 h 56"/>
                <a:gd name="T2" fmla="*/ 2147483647 w 80"/>
                <a:gd name="T3" fmla="*/ 2147483647 h 56"/>
                <a:gd name="T4" fmla="*/ 2147483647 w 80"/>
                <a:gd name="T5" fmla="*/ 0 h 56"/>
                <a:gd name="T6" fmla="*/ 2147483647 w 80"/>
                <a:gd name="T7" fmla="*/ 2147483647 h 56"/>
                <a:gd name="T8" fmla="*/ 2147483647 w 80"/>
                <a:gd name="T9" fmla="*/ 0 h 56"/>
                <a:gd name="T10" fmla="*/ 2147483647 w 80"/>
                <a:gd name="T11" fmla="*/ 0 h 56"/>
                <a:gd name="T12" fmla="*/ 2147483647 w 80"/>
                <a:gd name="T13" fmla="*/ 2147483647 h 56"/>
                <a:gd name="T14" fmla="*/ 2147483647 w 80"/>
                <a:gd name="T15" fmla="*/ 2147483647 h 56"/>
                <a:gd name="T16" fmla="*/ 0 w 80"/>
                <a:gd name="T17" fmla="*/ 2147483647 h 56"/>
                <a:gd name="T18" fmla="*/ 2147483647 w 80"/>
                <a:gd name="T19" fmla="*/ 2147483647 h 56"/>
                <a:gd name="T20" fmla="*/ 2147483647 w 80"/>
                <a:gd name="T21" fmla="*/ 2147483647 h 56"/>
                <a:gd name="T22" fmla="*/ 2147483647 w 80"/>
                <a:gd name="T23" fmla="*/ 2147483647 h 56"/>
                <a:gd name="T24" fmla="*/ 2147483647 w 80"/>
                <a:gd name="T25" fmla="*/ 2147483647 h 56"/>
                <a:gd name="T26" fmla="*/ 2147483647 w 80"/>
                <a:gd name="T27" fmla="*/ 2147483647 h 56"/>
                <a:gd name="T28" fmla="*/ 2147483647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2147483647 w 80"/>
                <a:gd name="T39" fmla="*/ 2147483647 h 56"/>
                <a:gd name="T40" fmla="*/ 2147483647 w 80"/>
                <a:gd name="T41" fmla="*/ 2147483647 h 56"/>
                <a:gd name="T42" fmla="*/ 2147483647 w 8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56"/>
                <a:gd name="T68" fmla="*/ 80 w 8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56">
                  <a:moveTo>
                    <a:pt x="80" y="16"/>
                  </a:moveTo>
                  <a:lnTo>
                    <a:pt x="72" y="8"/>
                  </a:lnTo>
                  <a:lnTo>
                    <a:pt x="64" y="0"/>
                  </a:lnTo>
                  <a:lnTo>
                    <a:pt x="56" y="8"/>
                  </a:lnTo>
                  <a:lnTo>
                    <a:pt x="40" y="0"/>
                  </a:lnTo>
                  <a:lnTo>
                    <a:pt x="24" y="0"/>
                  </a:lnTo>
                  <a:lnTo>
                    <a:pt x="8" y="8"/>
                  </a:lnTo>
                  <a:lnTo>
                    <a:pt x="8" y="24"/>
                  </a:lnTo>
                  <a:lnTo>
                    <a:pt x="0" y="24"/>
                  </a:lnTo>
                  <a:lnTo>
                    <a:pt x="8" y="24"/>
                  </a:lnTo>
                  <a:lnTo>
                    <a:pt x="16" y="32"/>
                  </a:lnTo>
                  <a:lnTo>
                    <a:pt x="24" y="32"/>
                  </a:lnTo>
                  <a:lnTo>
                    <a:pt x="32" y="40"/>
                  </a:lnTo>
                  <a:lnTo>
                    <a:pt x="24" y="48"/>
                  </a:lnTo>
                  <a:lnTo>
                    <a:pt x="32" y="48"/>
                  </a:lnTo>
                  <a:lnTo>
                    <a:pt x="40" y="56"/>
                  </a:lnTo>
                  <a:lnTo>
                    <a:pt x="48" y="56"/>
                  </a:lnTo>
                  <a:lnTo>
                    <a:pt x="56" y="48"/>
                  </a:lnTo>
                  <a:lnTo>
                    <a:pt x="64" y="48"/>
                  </a:lnTo>
                  <a:lnTo>
                    <a:pt x="64" y="40"/>
                  </a:lnTo>
                  <a:lnTo>
                    <a:pt x="72" y="32"/>
                  </a:lnTo>
                  <a:lnTo>
                    <a:pt x="80"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17" name="Freeform 633"/>
            <p:cNvSpPr>
              <a:spLocks/>
            </p:cNvSpPr>
            <p:nvPr/>
          </p:nvSpPr>
          <p:spPr bwMode="auto">
            <a:xfrm>
              <a:off x="2898977" y="2040351"/>
              <a:ext cx="57931" cy="47329"/>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18" name="Freeform 634"/>
            <p:cNvSpPr>
              <a:spLocks/>
            </p:cNvSpPr>
            <p:nvPr/>
          </p:nvSpPr>
          <p:spPr bwMode="auto">
            <a:xfrm>
              <a:off x="2890583" y="2118966"/>
              <a:ext cx="123418" cy="101879"/>
            </a:xfrm>
            <a:custGeom>
              <a:avLst/>
              <a:gdLst>
                <a:gd name="T0" fmla="*/ 2147483647 w 120"/>
                <a:gd name="T1" fmla="*/ 2147483647 h 104"/>
                <a:gd name="T2" fmla="*/ 2147483647 w 120"/>
                <a:gd name="T3" fmla="*/ 2147483647 h 104"/>
                <a:gd name="T4" fmla="*/ 2147483647 w 120"/>
                <a:gd name="T5" fmla="*/ 2147483647 h 104"/>
                <a:gd name="T6" fmla="*/ 2147483647 w 120"/>
                <a:gd name="T7" fmla="*/ 2147483647 h 104"/>
                <a:gd name="T8" fmla="*/ 2147483647 w 120"/>
                <a:gd name="T9" fmla="*/ 0 h 104"/>
                <a:gd name="T10" fmla="*/ 2147483647 w 120"/>
                <a:gd name="T11" fmla="*/ 2147483647 h 104"/>
                <a:gd name="T12" fmla="*/ 2147483647 w 120"/>
                <a:gd name="T13" fmla="*/ 2147483647 h 104"/>
                <a:gd name="T14" fmla="*/ 2147483647 w 120"/>
                <a:gd name="T15" fmla="*/ 2147483647 h 104"/>
                <a:gd name="T16" fmla="*/ 2147483647 w 120"/>
                <a:gd name="T17" fmla="*/ 2147483647 h 104"/>
                <a:gd name="T18" fmla="*/ 2147483647 w 120"/>
                <a:gd name="T19" fmla="*/ 2147483647 h 104"/>
                <a:gd name="T20" fmla="*/ 2147483647 w 120"/>
                <a:gd name="T21" fmla="*/ 2147483647 h 104"/>
                <a:gd name="T22" fmla="*/ 2147483647 w 120"/>
                <a:gd name="T23" fmla="*/ 2147483647 h 104"/>
                <a:gd name="T24" fmla="*/ 2147483647 w 120"/>
                <a:gd name="T25" fmla="*/ 2147483647 h 104"/>
                <a:gd name="T26" fmla="*/ 2147483647 w 120"/>
                <a:gd name="T27" fmla="*/ 2147483647 h 104"/>
                <a:gd name="T28" fmla="*/ 2147483647 w 120"/>
                <a:gd name="T29" fmla="*/ 2147483647 h 104"/>
                <a:gd name="T30" fmla="*/ 0 w 120"/>
                <a:gd name="T31" fmla="*/ 2147483647 h 104"/>
                <a:gd name="T32" fmla="*/ 2147483647 w 120"/>
                <a:gd name="T33" fmla="*/ 2147483647 h 104"/>
                <a:gd name="T34" fmla="*/ 2147483647 w 120"/>
                <a:gd name="T35" fmla="*/ 2147483647 h 104"/>
                <a:gd name="T36" fmla="*/ 2147483647 w 120"/>
                <a:gd name="T37" fmla="*/ 2147483647 h 104"/>
                <a:gd name="T38" fmla="*/ 2147483647 w 120"/>
                <a:gd name="T39" fmla="*/ 2147483647 h 104"/>
                <a:gd name="T40" fmla="*/ 2147483647 w 120"/>
                <a:gd name="T41" fmla="*/ 2147483647 h 104"/>
                <a:gd name="T42" fmla="*/ 2147483647 w 120"/>
                <a:gd name="T43" fmla="*/ 2147483647 h 104"/>
                <a:gd name="T44" fmla="*/ 2147483647 w 120"/>
                <a:gd name="T45" fmla="*/ 2147483647 h 104"/>
                <a:gd name="T46" fmla="*/ 2147483647 w 120"/>
                <a:gd name="T47" fmla="*/ 2147483647 h 104"/>
                <a:gd name="T48" fmla="*/ 2147483647 w 120"/>
                <a:gd name="T49" fmla="*/ 2147483647 h 104"/>
                <a:gd name="T50" fmla="*/ 2147483647 w 120"/>
                <a:gd name="T51" fmla="*/ 2147483647 h 104"/>
                <a:gd name="T52" fmla="*/ 2147483647 w 120"/>
                <a:gd name="T53" fmla="*/ 2147483647 h 104"/>
                <a:gd name="T54" fmla="*/ 2147483647 w 120"/>
                <a:gd name="T55" fmla="*/ 214748364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04"/>
                <a:gd name="T86" fmla="*/ 120 w 120"/>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04">
                  <a:moveTo>
                    <a:pt x="120" y="56"/>
                  </a:moveTo>
                  <a:lnTo>
                    <a:pt x="112" y="40"/>
                  </a:lnTo>
                  <a:lnTo>
                    <a:pt x="96" y="8"/>
                  </a:lnTo>
                  <a:lnTo>
                    <a:pt x="80" y="8"/>
                  </a:lnTo>
                  <a:lnTo>
                    <a:pt x="72" y="0"/>
                  </a:lnTo>
                  <a:lnTo>
                    <a:pt x="56" y="8"/>
                  </a:lnTo>
                  <a:lnTo>
                    <a:pt x="48" y="8"/>
                  </a:lnTo>
                  <a:lnTo>
                    <a:pt x="40" y="24"/>
                  </a:lnTo>
                  <a:lnTo>
                    <a:pt x="32" y="32"/>
                  </a:lnTo>
                  <a:lnTo>
                    <a:pt x="32" y="40"/>
                  </a:lnTo>
                  <a:lnTo>
                    <a:pt x="24" y="40"/>
                  </a:lnTo>
                  <a:lnTo>
                    <a:pt x="16" y="48"/>
                  </a:lnTo>
                  <a:lnTo>
                    <a:pt x="8" y="48"/>
                  </a:lnTo>
                  <a:lnTo>
                    <a:pt x="8" y="56"/>
                  </a:lnTo>
                  <a:lnTo>
                    <a:pt x="8" y="72"/>
                  </a:lnTo>
                  <a:lnTo>
                    <a:pt x="0" y="80"/>
                  </a:lnTo>
                  <a:lnTo>
                    <a:pt x="8" y="88"/>
                  </a:lnTo>
                  <a:lnTo>
                    <a:pt x="8" y="96"/>
                  </a:lnTo>
                  <a:lnTo>
                    <a:pt x="16" y="96"/>
                  </a:lnTo>
                  <a:lnTo>
                    <a:pt x="32" y="96"/>
                  </a:lnTo>
                  <a:lnTo>
                    <a:pt x="56" y="104"/>
                  </a:lnTo>
                  <a:lnTo>
                    <a:pt x="80" y="104"/>
                  </a:lnTo>
                  <a:lnTo>
                    <a:pt x="96" y="104"/>
                  </a:lnTo>
                  <a:lnTo>
                    <a:pt x="104" y="80"/>
                  </a:lnTo>
                  <a:lnTo>
                    <a:pt x="112" y="80"/>
                  </a:lnTo>
                  <a:lnTo>
                    <a:pt x="104" y="64"/>
                  </a:lnTo>
                  <a:lnTo>
                    <a:pt x="120" y="64"/>
                  </a:lnTo>
                  <a:lnTo>
                    <a:pt x="120" y="5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19" name="Freeform 635"/>
            <p:cNvSpPr>
              <a:spLocks/>
            </p:cNvSpPr>
            <p:nvPr/>
          </p:nvSpPr>
          <p:spPr bwMode="auto">
            <a:xfrm>
              <a:off x="2866235" y="2071636"/>
              <a:ext cx="99070" cy="55352"/>
            </a:xfrm>
            <a:custGeom>
              <a:avLst/>
              <a:gdLst>
                <a:gd name="T0" fmla="*/ 2147483647 w 96"/>
                <a:gd name="T1" fmla="*/ 2147483647 h 56"/>
                <a:gd name="T2" fmla="*/ 2147483647 w 96"/>
                <a:gd name="T3" fmla="*/ 2147483647 h 56"/>
                <a:gd name="T4" fmla="*/ 2147483647 w 96"/>
                <a:gd name="T5" fmla="*/ 2147483647 h 56"/>
                <a:gd name="T6" fmla="*/ 2147483647 w 96"/>
                <a:gd name="T7" fmla="*/ 2147483647 h 56"/>
                <a:gd name="T8" fmla="*/ 2147483647 w 96"/>
                <a:gd name="T9" fmla="*/ 2147483647 h 56"/>
                <a:gd name="T10" fmla="*/ 2147483647 w 96"/>
                <a:gd name="T11" fmla="*/ 2147483647 h 56"/>
                <a:gd name="T12" fmla="*/ 2147483647 w 96"/>
                <a:gd name="T13" fmla="*/ 2147483647 h 56"/>
                <a:gd name="T14" fmla="*/ 2147483647 w 96"/>
                <a:gd name="T15" fmla="*/ 2147483647 h 56"/>
                <a:gd name="T16" fmla="*/ 2147483647 w 96"/>
                <a:gd name="T17" fmla="*/ 2147483647 h 56"/>
                <a:gd name="T18" fmla="*/ 2147483647 w 96"/>
                <a:gd name="T19" fmla="*/ 2147483647 h 56"/>
                <a:gd name="T20" fmla="*/ 2147483647 w 96"/>
                <a:gd name="T21" fmla="*/ 2147483647 h 56"/>
                <a:gd name="T22" fmla="*/ 2147483647 w 96"/>
                <a:gd name="T23" fmla="*/ 0 h 56"/>
                <a:gd name="T24" fmla="*/ 2147483647 w 96"/>
                <a:gd name="T25" fmla="*/ 2147483647 h 56"/>
                <a:gd name="T26" fmla="*/ 2147483647 w 96"/>
                <a:gd name="T27" fmla="*/ 2147483647 h 56"/>
                <a:gd name="T28" fmla="*/ 2147483647 w 96"/>
                <a:gd name="T29" fmla="*/ 2147483647 h 56"/>
                <a:gd name="T30" fmla="*/ 2147483647 w 96"/>
                <a:gd name="T31" fmla="*/ 2147483647 h 56"/>
                <a:gd name="T32" fmla="*/ 0 w 96"/>
                <a:gd name="T33" fmla="*/ 2147483647 h 56"/>
                <a:gd name="T34" fmla="*/ 0 w 96"/>
                <a:gd name="T35" fmla="*/ 2147483647 h 56"/>
                <a:gd name="T36" fmla="*/ 2147483647 w 96"/>
                <a:gd name="T37" fmla="*/ 2147483647 h 56"/>
                <a:gd name="T38" fmla="*/ 2147483647 w 96"/>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56"/>
                <a:gd name="T62" fmla="*/ 96 w 9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56">
                  <a:moveTo>
                    <a:pt x="32" y="40"/>
                  </a:moveTo>
                  <a:lnTo>
                    <a:pt x="48" y="48"/>
                  </a:lnTo>
                  <a:lnTo>
                    <a:pt x="56" y="40"/>
                  </a:lnTo>
                  <a:lnTo>
                    <a:pt x="64" y="48"/>
                  </a:lnTo>
                  <a:lnTo>
                    <a:pt x="72" y="56"/>
                  </a:lnTo>
                  <a:lnTo>
                    <a:pt x="80" y="56"/>
                  </a:lnTo>
                  <a:lnTo>
                    <a:pt x="96" y="48"/>
                  </a:lnTo>
                  <a:lnTo>
                    <a:pt x="88" y="40"/>
                  </a:lnTo>
                  <a:lnTo>
                    <a:pt x="80" y="24"/>
                  </a:lnTo>
                  <a:lnTo>
                    <a:pt x="80" y="16"/>
                  </a:lnTo>
                  <a:lnTo>
                    <a:pt x="64" y="8"/>
                  </a:lnTo>
                  <a:lnTo>
                    <a:pt x="56" y="0"/>
                  </a:lnTo>
                  <a:lnTo>
                    <a:pt x="40" y="8"/>
                  </a:lnTo>
                  <a:lnTo>
                    <a:pt x="32" y="24"/>
                  </a:lnTo>
                  <a:lnTo>
                    <a:pt x="16" y="16"/>
                  </a:lnTo>
                  <a:lnTo>
                    <a:pt x="8" y="16"/>
                  </a:lnTo>
                  <a:lnTo>
                    <a:pt x="0" y="32"/>
                  </a:lnTo>
                  <a:lnTo>
                    <a:pt x="0" y="48"/>
                  </a:lnTo>
                  <a:lnTo>
                    <a:pt x="16" y="40"/>
                  </a:lnTo>
                  <a:lnTo>
                    <a:pt x="32" y="4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20" name="Freeform 636"/>
            <p:cNvSpPr>
              <a:spLocks/>
            </p:cNvSpPr>
            <p:nvPr/>
          </p:nvSpPr>
          <p:spPr bwMode="auto">
            <a:xfrm>
              <a:off x="2388517" y="2802435"/>
              <a:ext cx="99070" cy="70593"/>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2147483647 h 72"/>
                <a:gd name="T14" fmla="*/ 2147483647 w 96"/>
                <a:gd name="T15" fmla="*/ 2147483647 h 72"/>
                <a:gd name="T16" fmla="*/ 2147483647 w 96"/>
                <a:gd name="T17" fmla="*/ 2147483647 h 72"/>
                <a:gd name="T18" fmla="*/ 2147483647 w 96"/>
                <a:gd name="T19" fmla="*/ 2147483647 h 72"/>
                <a:gd name="T20" fmla="*/ 2147483647 w 96"/>
                <a:gd name="T21" fmla="*/ 2147483647 h 72"/>
                <a:gd name="T22" fmla="*/ 2147483647 w 96"/>
                <a:gd name="T23" fmla="*/ 2147483647 h 72"/>
                <a:gd name="T24" fmla="*/ 2147483647 w 96"/>
                <a:gd name="T25" fmla="*/ 2147483647 h 72"/>
                <a:gd name="T26" fmla="*/ 2147483647 w 96"/>
                <a:gd name="T27" fmla="*/ 0 h 72"/>
                <a:gd name="T28" fmla="*/ 2147483647 w 96"/>
                <a:gd name="T29" fmla="*/ 0 h 72"/>
                <a:gd name="T30" fmla="*/ 2147483647 w 96"/>
                <a:gd name="T31" fmla="*/ 2147483647 h 72"/>
                <a:gd name="T32" fmla="*/ 2147483647 w 96"/>
                <a:gd name="T33" fmla="*/ 2147483647 h 72"/>
                <a:gd name="T34" fmla="*/ 2147483647 w 96"/>
                <a:gd name="T35" fmla="*/ 2147483647 h 72"/>
                <a:gd name="T36" fmla="*/ 0 w 96"/>
                <a:gd name="T37" fmla="*/ 2147483647 h 72"/>
                <a:gd name="T38" fmla="*/ 2147483647 w 96"/>
                <a:gd name="T39" fmla="*/ 2147483647 h 72"/>
                <a:gd name="T40" fmla="*/ 2147483647 w 96"/>
                <a:gd name="T41" fmla="*/ 2147483647 h 72"/>
                <a:gd name="T42" fmla="*/ 2147483647 w 96"/>
                <a:gd name="T43" fmla="*/ 2147483647 h 72"/>
                <a:gd name="T44" fmla="*/ 2147483647 w 96"/>
                <a:gd name="T45" fmla="*/ 2147483647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2"/>
                <a:gd name="T71" fmla="*/ 96 w 9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2">
                  <a:moveTo>
                    <a:pt x="40" y="40"/>
                  </a:moveTo>
                  <a:lnTo>
                    <a:pt x="56" y="40"/>
                  </a:lnTo>
                  <a:lnTo>
                    <a:pt x="64" y="56"/>
                  </a:lnTo>
                  <a:lnTo>
                    <a:pt x="72" y="64"/>
                  </a:lnTo>
                  <a:lnTo>
                    <a:pt x="80" y="72"/>
                  </a:lnTo>
                  <a:lnTo>
                    <a:pt x="88" y="72"/>
                  </a:lnTo>
                  <a:lnTo>
                    <a:pt x="96" y="64"/>
                  </a:lnTo>
                  <a:lnTo>
                    <a:pt x="96" y="48"/>
                  </a:lnTo>
                  <a:lnTo>
                    <a:pt x="96" y="32"/>
                  </a:lnTo>
                  <a:lnTo>
                    <a:pt x="88" y="16"/>
                  </a:lnTo>
                  <a:lnTo>
                    <a:pt x="80" y="8"/>
                  </a:lnTo>
                  <a:lnTo>
                    <a:pt x="64" y="8"/>
                  </a:lnTo>
                  <a:lnTo>
                    <a:pt x="48" y="8"/>
                  </a:lnTo>
                  <a:lnTo>
                    <a:pt x="32" y="0"/>
                  </a:lnTo>
                  <a:lnTo>
                    <a:pt x="24" y="0"/>
                  </a:lnTo>
                  <a:lnTo>
                    <a:pt x="24" y="8"/>
                  </a:lnTo>
                  <a:lnTo>
                    <a:pt x="24" y="16"/>
                  </a:lnTo>
                  <a:lnTo>
                    <a:pt x="16" y="16"/>
                  </a:lnTo>
                  <a:lnTo>
                    <a:pt x="0" y="24"/>
                  </a:lnTo>
                  <a:lnTo>
                    <a:pt x="8" y="24"/>
                  </a:lnTo>
                  <a:lnTo>
                    <a:pt x="24" y="56"/>
                  </a:lnTo>
                  <a:lnTo>
                    <a:pt x="32" y="48"/>
                  </a:lnTo>
                  <a:lnTo>
                    <a:pt x="40" y="4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21" name="Freeform 637"/>
            <p:cNvSpPr>
              <a:spLocks/>
            </p:cNvSpPr>
            <p:nvPr/>
          </p:nvSpPr>
          <p:spPr bwMode="auto">
            <a:xfrm>
              <a:off x="2364169" y="2755106"/>
              <a:ext cx="82278" cy="54549"/>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0 h 56"/>
                <a:gd name="T20" fmla="*/ 2147483647 w 80"/>
                <a:gd name="T21" fmla="*/ 0 h 56"/>
                <a:gd name="T22" fmla="*/ 2147483647 w 80"/>
                <a:gd name="T23" fmla="*/ 0 h 56"/>
                <a:gd name="T24" fmla="*/ 0 w 80"/>
                <a:gd name="T25" fmla="*/ 2147483647 h 56"/>
                <a:gd name="T26" fmla="*/ 2147483647 w 80"/>
                <a:gd name="T27" fmla="*/ 2147483647 h 56"/>
                <a:gd name="T28" fmla="*/ 2147483647 w 80"/>
                <a:gd name="T29" fmla="*/ 2147483647 h 56"/>
                <a:gd name="T30" fmla="*/ 2147483647 w 80"/>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56"/>
                <a:gd name="T50" fmla="*/ 80 w 8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22" name="Freeform 638"/>
            <p:cNvSpPr>
              <a:spLocks/>
            </p:cNvSpPr>
            <p:nvPr/>
          </p:nvSpPr>
          <p:spPr bwMode="auto">
            <a:xfrm>
              <a:off x="2898977" y="2040351"/>
              <a:ext cx="57931" cy="47329"/>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2147483647 w 56"/>
                <a:gd name="T15" fmla="*/ 0 h 48"/>
                <a:gd name="T16" fmla="*/ 0 w 56"/>
                <a:gd name="T17" fmla="*/ 2147483647 h 48"/>
                <a:gd name="T18" fmla="*/ 0 w 56"/>
                <a:gd name="T19" fmla="*/ 2147483647 h 48"/>
                <a:gd name="T20" fmla="*/ 0 w 56"/>
                <a:gd name="T21" fmla="*/ 2147483647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48"/>
                <a:gd name="T50" fmla="*/ 56 w 5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23" name="Freeform 639"/>
            <p:cNvSpPr>
              <a:spLocks/>
            </p:cNvSpPr>
            <p:nvPr/>
          </p:nvSpPr>
          <p:spPr bwMode="auto">
            <a:xfrm>
              <a:off x="2364169" y="2755106"/>
              <a:ext cx="82278" cy="54549"/>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2147483647 h 56"/>
                <a:gd name="T20" fmla="*/ 2147483647 w 80"/>
                <a:gd name="T21" fmla="*/ 2147483647 h 56"/>
                <a:gd name="T22" fmla="*/ 2147483647 w 80"/>
                <a:gd name="T23" fmla="*/ 0 h 56"/>
                <a:gd name="T24" fmla="*/ 2147483647 w 80"/>
                <a:gd name="T25" fmla="*/ 0 h 56"/>
                <a:gd name="T26" fmla="*/ 2147483647 w 80"/>
                <a:gd name="T27" fmla="*/ 0 h 56"/>
                <a:gd name="T28" fmla="*/ 0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56"/>
                <a:gd name="T59" fmla="*/ 80 w 8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24" name="Freeform 640"/>
            <p:cNvSpPr>
              <a:spLocks/>
            </p:cNvSpPr>
            <p:nvPr/>
          </p:nvSpPr>
          <p:spPr bwMode="auto">
            <a:xfrm>
              <a:off x="2372565" y="2613919"/>
              <a:ext cx="156161" cy="164450"/>
            </a:xfrm>
            <a:custGeom>
              <a:avLst/>
              <a:gdLst>
                <a:gd name="T0" fmla="*/ 2147483647 w 152"/>
                <a:gd name="T1" fmla="*/ 2147483647 h 168"/>
                <a:gd name="T2" fmla="*/ 2147483647 w 152"/>
                <a:gd name="T3" fmla="*/ 2147483647 h 168"/>
                <a:gd name="T4" fmla="*/ 2147483647 w 152"/>
                <a:gd name="T5" fmla="*/ 2147483647 h 168"/>
                <a:gd name="T6" fmla="*/ 2147483647 w 152"/>
                <a:gd name="T7" fmla="*/ 2147483647 h 168"/>
                <a:gd name="T8" fmla="*/ 2147483647 w 152"/>
                <a:gd name="T9" fmla="*/ 2147483647 h 168"/>
                <a:gd name="T10" fmla="*/ 2147483647 w 152"/>
                <a:gd name="T11" fmla="*/ 2147483647 h 168"/>
                <a:gd name="T12" fmla="*/ 2147483647 w 152"/>
                <a:gd name="T13" fmla="*/ 2147483647 h 168"/>
                <a:gd name="T14" fmla="*/ 2147483647 w 152"/>
                <a:gd name="T15" fmla="*/ 2147483647 h 168"/>
                <a:gd name="T16" fmla="*/ 2147483647 w 152"/>
                <a:gd name="T17" fmla="*/ 2147483647 h 168"/>
                <a:gd name="T18" fmla="*/ 2147483647 w 152"/>
                <a:gd name="T19" fmla="*/ 2147483647 h 168"/>
                <a:gd name="T20" fmla="*/ 2147483647 w 152"/>
                <a:gd name="T21" fmla="*/ 2147483647 h 168"/>
                <a:gd name="T22" fmla="*/ 2147483647 w 152"/>
                <a:gd name="T23" fmla="*/ 0 h 168"/>
                <a:gd name="T24" fmla="*/ 2147483647 w 152"/>
                <a:gd name="T25" fmla="*/ 2147483647 h 168"/>
                <a:gd name="T26" fmla="*/ 2147483647 w 152"/>
                <a:gd name="T27" fmla="*/ 2147483647 h 168"/>
                <a:gd name="T28" fmla="*/ 2147483647 w 152"/>
                <a:gd name="T29" fmla="*/ 2147483647 h 168"/>
                <a:gd name="T30" fmla="*/ 2147483647 w 152"/>
                <a:gd name="T31" fmla="*/ 2147483647 h 168"/>
                <a:gd name="T32" fmla="*/ 2147483647 w 152"/>
                <a:gd name="T33" fmla="*/ 2147483647 h 168"/>
                <a:gd name="T34" fmla="*/ 0 w 152"/>
                <a:gd name="T35" fmla="*/ 2147483647 h 168"/>
                <a:gd name="T36" fmla="*/ 2147483647 w 152"/>
                <a:gd name="T37" fmla="*/ 2147483647 h 168"/>
                <a:gd name="T38" fmla="*/ 2147483647 w 152"/>
                <a:gd name="T39" fmla="*/ 2147483647 h 168"/>
                <a:gd name="T40" fmla="*/ 0 w 152"/>
                <a:gd name="T41" fmla="*/ 2147483647 h 168"/>
                <a:gd name="T42" fmla="*/ 2147483647 w 152"/>
                <a:gd name="T43" fmla="*/ 2147483647 h 168"/>
                <a:gd name="T44" fmla="*/ 2147483647 w 152"/>
                <a:gd name="T45" fmla="*/ 214748364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24" y="144"/>
                  </a:moveTo>
                  <a:lnTo>
                    <a:pt x="40" y="152"/>
                  </a:lnTo>
                  <a:lnTo>
                    <a:pt x="48" y="160"/>
                  </a:lnTo>
                  <a:lnTo>
                    <a:pt x="56" y="168"/>
                  </a:lnTo>
                  <a:lnTo>
                    <a:pt x="72" y="152"/>
                  </a:lnTo>
                  <a:lnTo>
                    <a:pt x="80" y="160"/>
                  </a:lnTo>
                  <a:lnTo>
                    <a:pt x="136" y="160"/>
                  </a:lnTo>
                  <a:lnTo>
                    <a:pt x="152" y="152"/>
                  </a:lnTo>
                  <a:lnTo>
                    <a:pt x="144" y="144"/>
                  </a:lnTo>
                  <a:lnTo>
                    <a:pt x="128" y="32"/>
                  </a:lnTo>
                  <a:lnTo>
                    <a:pt x="144" y="32"/>
                  </a:lnTo>
                  <a:lnTo>
                    <a:pt x="104" y="0"/>
                  </a:lnTo>
                  <a:lnTo>
                    <a:pt x="104" y="16"/>
                  </a:lnTo>
                  <a:lnTo>
                    <a:pt x="64" y="16"/>
                  </a:lnTo>
                  <a:lnTo>
                    <a:pt x="64" y="48"/>
                  </a:lnTo>
                  <a:lnTo>
                    <a:pt x="56" y="56"/>
                  </a:lnTo>
                  <a:lnTo>
                    <a:pt x="48" y="80"/>
                  </a:lnTo>
                  <a:lnTo>
                    <a:pt x="0" y="80"/>
                  </a:lnTo>
                  <a:lnTo>
                    <a:pt x="8" y="104"/>
                  </a:lnTo>
                  <a:lnTo>
                    <a:pt x="8" y="136"/>
                  </a:lnTo>
                  <a:lnTo>
                    <a:pt x="0" y="144"/>
                  </a:lnTo>
                  <a:lnTo>
                    <a:pt x="16" y="144"/>
                  </a:lnTo>
                  <a:lnTo>
                    <a:pt x="24" y="14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25" name="Freeform 641"/>
            <p:cNvSpPr>
              <a:spLocks/>
            </p:cNvSpPr>
            <p:nvPr/>
          </p:nvSpPr>
          <p:spPr bwMode="auto">
            <a:xfrm>
              <a:off x="2907374" y="2550546"/>
              <a:ext cx="147766" cy="133966"/>
            </a:xfrm>
            <a:custGeom>
              <a:avLst/>
              <a:gdLst>
                <a:gd name="T0" fmla="*/ 0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0 h 136"/>
                <a:gd name="T28" fmla="*/ 2147483647 w 144"/>
                <a:gd name="T29" fmla="*/ 2147483647 h 136"/>
                <a:gd name="T30" fmla="*/ 2147483647 w 144"/>
                <a:gd name="T31" fmla="*/ 2147483647 h 136"/>
                <a:gd name="T32" fmla="*/ 2147483647 w 144"/>
                <a:gd name="T33" fmla="*/ 0 h 136"/>
                <a:gd name="T34" fmla="*/ 2147483647 w 144"/>
                <a:gd name="T35" fmla="*/ 2147483647 h 136"/>
                <a:gd name="T36" fmla="*/ 2147483647 w 144"/>
                <a:gd name="T37" fmla="*/ 0 h 136"/>
                <a:gd name="T38" fmla="*/ 2147483647 w 144"/>
                <a:gd name="T39" fmla="*/ 0 h 136"/>
                <a:gd name="T40" fmla="*/ 2147483647 w 144"/>
                <a:gd name="T41" fmla="*/ 2147483647 h 136"/>
                <a:gd name="T42" fmla="*/ 0 w 144"/>
                <a:gd name="T43" fmla="*/ 2147483647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36"/>
                <a:gd name="T68" fmla="*/ 144 w 14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36">
                  <a:moveTo>
                    <a:pt x="0" y="16"/>
                  </a:moveTo>
                  <a:lnTo>
                    <a:pt x="8" y="32"/>
                  </a:lnTo>
                  <a:lnTo>
                    <a:pt x="8" y="40"/>
                  </a:lnTo>
                  <a:lnTo>
                    <a:pt x="8" y="136"/>
                  </a:lnTo>
                  <a:lnTo>
                    <a:pt x="16" y="136"/>
                  </a:lnTo>
                  <a:lnTo>
                    <a:pt x="120" y="136"/>
                  </a:lnTo>
                  <a:lnTo>
                    <a:pt x="136" y="128"/>
                  </a:lnTo>
                  <a:lnTo>
                    <a:pt x="144" y="120"/>
                  </a:lnTo>
                  <a:lnTo>
                    <a:pt x="136" y="88"/>
                  </a:lnTo>
                  <a:lnTo>
                    <a:pt x="120" y="56"/>
                  </a:lnTo>
                  <a:lnTo>
                    <a:pt x="96" y="32"/>
                  </a:lnTo>
                  <a:lnTo>
                    <a:pt x="128" y="48"/>
                  </a:lnTo>
                  <a:lnTo>
                    <a:pt x="136" y="32"/>
                  </a:lnTo>
                  <a:lnTo>
                    <a:pt x="120" y="0"/>
                  </a:lnTo>
                  <a:lnTo>
                    <a:pt x="112" y="8"/>
                  </a:lnTo>
                  <a:lnTo>
                    <a:pt x="88" y="8"/>
                  </a:lnTo>
                  <a:lnTo>
                    <a:pt x="80" y="0"/>
                  </a:lnTo>
                  <a:lnTo>
                    <a:pt x="48" y="8"/>
                  </a:lnTo>
                  <a:lnTo>
                    <a:pt x="24" y="0"/>
                  </a:lnTo>
                  <a:lnTo>
                    <a:pt x="8" y="0"/>
                  </a:lnTo>
                  <a:lnTo>
                    <a:pt x="8" y="8"/>
                  </a:lnTo>
                  <a:lnTo>
                    <a:pt x="0"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26" name="Freeform 642"/>
            <p:cNvSpPr>
              <a:spLocks/>
            </p:cNvSpPr>
            <p:nvPr/>
          </p:nvSpPr>
          <p:spPr bwMode="auto">
            <a:xfrm>
              <a:off x="2710073" y="2527283"/>
              <a:ext cx="214091" cy="196537"/>
            </a:xfrm>
            <a:custGeom>
              <a:avLst/>
              <a:gdLst>
                <a:gd name="T0" fmla="*/ 2147483647 w 208"/>
                <a:gd name="T1" fmla="*/ 2147483647 h 200"/>
                <a:gd name="T2" fmla="*/ 2147483647 w 208"/>
                <a:gd name="T3" fmla="*/ 2147483647 h 200"/>
                <a:gd name="T4" fmla="*/ 2147483647 w 208"/>
                <a:gd name="T5" fmla="*/ 2147483647 h 200"/>
                <a:gd name="T6" fmla="*/ 0 w 208"/>
                <a:gd name="T7" fmla="*/ 2147483647 h 200"/>
                <a:gd name="T8" fmla="*/ 0 w 208"/>
                <a:gd name="T9" fmla="*/ 2147483647 h 200"/>
                <a:gd name="T10" fmla="*/ 2147483647 w 208"/>
                <a:gd name="T11" fmla="*/ 2147483647 h 200"/>
                <a:gd name="T12" fmla="*/ 2147483647 w 208"/>
                <a:gd name="T13" fmla="*/ 2147483647 h 200"/>
                <a:gd name="T14" fmla="*/ 2147483647 w 208"/>
                <a:gd name="T15" fmla="*/ 2147483647 h 200"/>
                <a:gd name="T16" fmla="*/ 2147483647 w 208"/>
                <a:gd name="T17" fmla="*/ 2147483647 h 200"/>
                <a:gd name="T18" fmla="*/ 2147483647 w 208"/>
                <a:gd name="T19" fmla="*/ 2147483647 h 200"/>
                <a:gd name="T20" fmla="*/ 2147483647 w 208"/>
                <a:gd name="T21" fmla="*/ 2147483647 h 200"/>
                <a:gd name="T22" fmla="*/ 2147483647 w 208"/>
                <a:gd name="T23" fmla="*/ 2147483647 h 200"/>
                <a:gd name="T24" fmla="*/ 2147483647 w 208"/>
                <a:gd name="T25" fmla="*/ 2147483647 h 200"/>
                <a:gd name="T26" fmla="*/ 2147483647 w 208"/>
                <a:gd name="T27" fmla="*/ 2147483647 h 200"/>
                <a:gd name="T28" fmla="*/ 2147483647 w 208"/>
                <a:gd name="T29" fmla="*/ 2147483647 h 200"/>
                <a:gd name="T30" fmla="*/ 2147483647 w 208"/>
                <a:gd name="T31" fmla="*/ 2147483647 h 200"/>
                <a:gd name="T32" fmla="*/ 2147483647 w 208"/>
                <a:gd name="T33" fmla="*/ 2147483647 h 200"/>
                <a:gd name="T34" fmla="*/ 2147483647 w 208"/>
                <a:gd name="T35" fmla="*/ 2147483647 h 200"/>
                <a:gd name="T36" fmla="*/ 2147483647 w 208"/>
                <a:gd name="T37" fmla="*/ 2147483647 h 200"/>
                <a:gd name="T38" fmla="*/ 2147483647 w 208"/>
                <a:gd name="T39" fmla="*/ 2147483647 h 200"/>
                <a:gd name="T40" fmla="*/ 2147483647 w 208"/>
                <a:gd name="T41" fmla="*/ 2147483647 h 200"/>
                <a:gd name="T42" fmla="*/ 2147483647 w 208"/>
                <a:gd name="T43" fmla="*/ 2147483647 h 200"/>
                <a:gd name="T44" fmla="*/ 2147483647 w 208"/>
                <a:gd name="T45" fmla="*/ 2147483647 h 200"/>
                <a:gd name="T46" fmla="*/ 2147483647 w 208"/>
                <a:gd name="T47" fmla="*/ 2147483647 h 200"/>
                <a:gd name="T48" fmla="*/ 2147483647 w 208"/>
                <a:gd name="T49" fmla="*/ 2147483647 h 200"/>
                <a:gd name="T50" fmla="*/ 2147483647 w 208"/>
                <a:gd name="T51" fmla="*/ 2147483647 h 200"/>
                <a:gd name="T52" fmla="*/ 2147483647 w 208"/>
                <a:gd name="T53" fmla="*/ 2147483647 h 200"/>
                <a:gd name="T54" fmla="*/ 2147483647 w 208"/>
                <a:gd name="T55" fmla="*/ 2147483647 h 200"/>
                <a:gd name="T56" fmla="*/ 2147483647 w 208"/>
                <a:gd name="T57" fmla="*/ 2147483647 h 200"/>
                <a:gd name="T58" fmla="*/ 2147483647 w 208"/>
                <a:gd name="T59" fmla="*/ 2147483647 h 200"/>
                <a:gd name="T60" fmla="*/ 2147483647 w 208"/>
                <a:gd name="T61" fmla="*/ 2147483647 h 200"/>
                <a:gd name="T62" fmla="*/ 2147483647 w 208"/>
                <a:gd name="T63" fmla="*/ 0 h 200"/>
                <a:gd name="T64" fmla="*/ 2147483647 w 208"/>
                <a:gd name="T65" fmla="*/ 2147483647 h 200"/>
                <a:gd name="T66" fmla="*/ 2147483647 w 208"/>
                <a:gd name="T67" fmla="*/ 2147483647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00"/>
                <a:gd name="T104" fmla="*/ 208 w 208"/>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00">
                  <a:moveTo>
                    <a:pt x="16" y="24"/>
                  </a:moveTo>
                  <a:lnTo>
                    <a:pt x="8" y="32"/>
                  </a:lnTo>
                  <a:lnTo>
                    <a:pt x="8" y="40"/>
                  </a:lnTo>
                  <a:lnTo>
                    <a:pt x="0" y="48"/>
                  </a:lnTo>
                  <a:lnTo>
                    <a:pt x="0" y="112"/>
                  </a:lnTo>
                  <a:lnTo>
                    <a:pt x="24" y="136"/>
                  </a:lnTo>
                  <a:lnTo>
                    <a:pt x="32" y="136"/>
                  </a:lnTo>
                  <a:lnTo>
                    <a:pt x="64" y="144"/>
                  </a:lnTo>
                  <a:lnTo>
                    <a:pt x="72" y="152"/>
                  </a:lnTo>
                  <a:lnTo>
                    <a:pt x="88" y="144"/>
                  </a:lnTo>
                  <a:lnTo>
                    <a:pt x="184" y="192"/>
                  </a:lnTo>
                  <a:lnTo>
                    <a:pt x="192" y="200"/>
                  </a:lnTo>
                  <a:lnTo>
                    <a:pt x="192" y="184"/>
                  </a:lnTo>
                  <a:lnTo>
                    <a:pt x="200" y="184"/>
                  </a:lnTo>
                  <a:lnTo>
                    <a:pt x="208" y="160"/>
                  </a:lnTo>
                  <a:lnTo>
                    <a:pt x="200" y="160"/>
                  </a:lnTo>
                  <a:lnTo>
                    <a:pt x="200" y="64"/>
                  </a:lnTo>
                  <a:lnTo>
                    <a:pt x="200" y="56"/>
                  </a:lnTo>
                  <a:lnTo>
                    <a:pt x="192" y="40"/>
                  </a:lnTo>
                  <a:lnTo>
                    <a:pt x="200" y="32"/>
                  </a:lnTo>
                  <a:lnTo>
                    <a:pt x="200" y="24"/>
                  </a:lnTo>
                  <a:lnTo>
                    <a:pt x="192" y="16"/>
                  </a:lnTo>
                  <a:lnTo>
                    <a:pt x="176" y="8"/>
                  </a:lnTo>
                  <a:lnTo>
                    <a:pt x="160" y="8"/>
                  </a:lnTo>
                  <a:lnTo>
                    <a:pt x="136" y="16"/>
                  </a:lnTo>
                  <a:lnTo>
                    <a:pt x="136" y="32"/>
                  </a:lnTo>
                  <a:lnTo>
                    <a:pt x="112" y="40"/>
                  </a:lnTo>
                  <a:lnTo>
                    <a:pt x="96" y="24"/>
                  </a:lnTo>
                  <a:lnTo>
                    <a:pt x="88" y="16"/>
                  </a:lnTo>
                  <a:lnTo>
                    <a:pt x="80" y="8"/>
                  </a:lnTo>
                  <a:lnTo>
                    <a:pt x="48" y="8"/>
                  </a:lnTo>
                  <a:lnTo>
                    <a:pt x="32" y="0"/>
                  </a:lnTo>
                  <a:lnTo>
                    <a:pt x="32" y="8"/>
                  </a:lnTo>
                  <a:lnTo>
                    <a:pt x="16"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27" name="Freeform 643"/>
            <p:cNvSpPr>
              <a:spLocks/>
            </p:cNvSpPr>
            <p:nvPr/>
          </p:nvSpPr>
          <p:spPr bwMode="auto">
            <a:xfrm>
              <a:off x="2685727" y="2464712"/>
              <a:ext cx="57090" cy="101879"/>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4"/>
                <a:gd name="T65" fmla="*/ 56 w 56"/>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28" name="Freeform 644"/>
            <p:cNvSpPr>
              <a:spLocks/>
            </p:cNvSpPr>
            <p:nvPr/>
          </p:nvSpPr>
          <p:spPr bwMode="auto">
            <a:xfrm>
              <a:off x="2421261" y="2487975"/>
              <a:ext cx="156161" cy="11792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29" name="Freeform 645"/>
            <p:cNvSpPr>
              <a:spLocks/>
            </p:cNvSpPr>
            <p:nvPr/>
          </p:nvSpPr>
          <p:spPr bwMode="auto">
            <a:xfrm>
              <a:off x="2685727" y="2464712"/>
              <a:ext cx="57090" cy="101879"/>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2147483647 w 5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104"/>
                <a:gd name="T68" fmla="*/ 56 w 5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30" name="Freeform 646"/>
            <p:cNvSpPr>
              <a:spLocks/>
            </p:cNvSpPr>
            <p:nvPr/>
          </p:nvSpPr>
          <p:spPr bwMode="auto">
            <a:xfrm>
              <a:off x="2421261" y="2487975"/>
              <a:ext cx="156161" cy="11792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31" name="Freeform 647"/>
            <p:cNvSpPr>
              <a:spLocks/>
            </p:cNvSpPr>
            <p:nvPr/>
          </p:nvSpPr>
          <p:spPr bwMode="auto">
            <a:xfrm>
              <a:off x="2372565" y="2605898"/>
              <a:ext cx="106626" cy="86638"/>
            </a:xfrm>
            <a:custGeom>
              <a:avLst/>
              <a:gdLst>
                <a:gd name="T0" fmla="*/ 2147483647 w 104"/>
                <a:gd name="T1" fmla="*/ 2147483647 h 88"/>
                <a:gd name="T2" fmla="*/ 2147483647 w 104"/>
                <a:gd name="T3" fmla="*/ 2147483647 h 88"/>
                <a:gd name="T4" fmla="*/ 2147483647 w 104"/>
                <a:gd name="T5" fmla="*/ 2147483647 h 88"/>
                <a:gd name="T6" fmla="*/ 2147483647 w 104"/>
                <a:gd name="T7" fmla="*/ 2147483647 h 88"/>
                <a:gd name="T8" fmla="*/ 2147483647 w 104"/>
                <a:gd name="T9" fmla="*/ 2147483647 h 88"/>
                <a:gd name="T10" fmla="*/ 2147483647 w 104"/>
                <a:gd name="T11" fmla="*/ 0 h 88"/>
                <a:gd name="T12" fmla="*/ 2147483647 w 104"/>
                <a:gd name="T13" fmla="*/ 0 h 88"/>
                <a:gd name="T14" fmla="*/ 2147483647 w 104"/>
                <a:gd name="T15" fmla="*/ 2147483647 h 88"/>
                <a:gd name="T16" fmla="*/ 2147483647 w 104"/>
                <a:gd name="T17" fmla="*/ 2147483647 h 88"/>
                <a:gd name="T18" fmla="*/ 0 w 104"/>
                <a:gd name="T19" fmla="*/ 2147483647 h 88"/>
                <a:gd name="T20" fmla="*/ 2147483647 w 104"/>
                <a:gd name="T21" fmla="*/ 2147483647 h 88"/>
                <a:gd name="T22" fmla="*/ 2147483647 w 104"/>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88"/>
                <a:gd name="T38" fmla="*/ 104 w 10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88">
                  <a:moveTo>
                    <a:pt x="56" y="64"/>
                  </a:moveTo>
                  <a:lnTo>
                    <a:pt x="64" y="56"/>
                  </a:lnTo>
                  <a:lnTo>
                    <a:pt x="64" y="24"/>
                  </a:lnTo>
                  <a:lnTo>
                    <a:pt x="104" y="24"/>
                  </a:lnTo>
                  <a:lnTo>
                    <a:pt x="104" y="8"/>
                  </a:lnTo>
                  <a:lnTo>
                    <a:pt x="104" y="0"/>
                  </a:lnTo>
                  <a:lnTo>
                    <a:pt x="48" y="0"/>
                  </a:lnTo>
                  <a:lnTo>
                    <a:pt x="40" y="8"/>
                  </a:lnTo>
                  <a:lnTo>
                    <a:pt x="16" y="48"/>
                  </a:lnTo>
                  <a:lnTo>
                    <a:pt x="0" y="88"/>
                  </a:lnTo>
                  <a:lnTo>
                    <a:pt x="48" y="88"/>
                  </a:lnTo>
                  <a:lnTo>
                    <a:pt x="56" y="6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32" name="Freeform 648"/>
            <p:cNvSpPr>
              <a:spLocks/>
            </p:cNvSpPr>
            <p:nvPr/>
          </p:nvSpPr>
          <p:spPr bwMode="auto">
            <a:xfrm>
              <a:off x="2380121" y="2802435"/>
              <a:ext cx="32744" cy="23263"/>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2147483647 w 32"/>
                <a:gd name="T11" fmla="*/ 2147483647 h 24"/>
                <a:gd name="T12" fmla="*/ 2147483647 w 32"/>
                <a:gd name="T13" fmla="*/ 2147483647 h 24"/>
                <a:gd name="T14" fmla="*/ 2147483647 w 32"/>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4"/>
                <a:gd name="T26" fmla="*/ 32 w 3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4">
                  <a:moveTo>
                    <a:pt x="32" y="16"/>
                  </a:moveTo>
                  <a:lnTo>
                    <a:pt x="32" y="8"/>
                  </a:lnTo>
                  <a:lnTo>
                    <a:pt x="32" y="0"/>
                  </a:lnTo>
                  <a:lnTo>
                    <a:pt x="24" y="0"/>
                  </a:lnTo>
                  <a:lnTo>
                    <a:pt x="0" y="8"/>
                  </a:lnTo>
                  <a:lnTo>
                    <a:pt x="8" y="24"/>
                  </a:lnTo>
                  <a:lnTo>
                    <a:pt x="24" y="16"/>
                  </a:lnTo>
                  <a:lnTo>
                    <a:pt x="32"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33" name="Freeform 649"/>
            <p:cNvSpPr>
              <a:spLocks/>
            </p:cNvSpPr>
            <p:nvPr/>
          </p:nvSpPr>
          <p:spPr bwMode="auto">
            <a:xfrm>
              <a:off x="2874631" y="2668469"/>
              <a:ext cx="213252" cy="251889"/>
            </a:xfrm>
            <a:custGeom>
              <a:avLst/>
              <a:gdLst>
                <a:gd name="T0" fmla="*/ 2147483647 w 208"/>
                <a:gd name="T1" fmla="*/ 2147483647 h 256"/>
                <a:gd name="T2" fmla="*/ 2147483647 w 208"/>
                <a:gd name="T3" fmla="*/ 2147483647 h 256"/>
                <a:gd name="T4" fmla="*/ 2147483647 w 208"/>
                <a:gd name="T5" fmla="*/ 2147483647 h 256"/>
                <a:gd name="T6" fmla="*/ 2147483647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2147483647 h 256"/>
                <a:gd name="T16" fmla="*/ 2147483647 w 208"/>
                <a:gd name="T17" fmla="*/ 2147483647 h 256"/>
                <a:gd name="T18" fmla="*/ 0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2147483647 w 208"/>
                <a:gd name="T59" fmla="*/ 2147483647 h 256"/>
                <a:gd name="T60" fmla="*/ 2147483647 w 208"/>
                <a:gd name="T61" fmla="*/ 2147483647 h 256"/>
                <a:gd name="T62" fmla="*/ 2147483647 w 208"/>
                <a:gd name="T63" fmla="*/ 2147483647 h 256"/>
                <a:gd name="T64" fmla="*/ 2147483647 w 208"/>
                <a:gd name="T65" fmla="*/ 2147483647 h 256"/>
                <a:gd name="T66" fmla="*/ 2147483647 w 208"/>
                <a:gd name="T67" fmla="*/ 2147483647 h 256"/>
                <a:gd name="T68" fmla="*/ 2147483647 w 208"/>
                <a:gd name="T69" fmla="*/ 2147483647 h 256"/>
                <a:gd name="T70" fmla="*/ 2147483647 w 208"/>
                <a:gd name="T71" fmla="*/ 0 h 256"/>
                <a:gd name="T72" fmla="*/ 2147483647 w 208"/>
                <a:gd name="T73" fmla="*/ 2147483647 h 256"/>
                <a:gd name="T74" fmla="*/ 2147483647 w 20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256"/>
                <a:gd name="T116" fmla="*/ 208 w 20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256">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34" name="Freeform 650"/>
            <p:cNvSpPr>
              <a:spLocks/>
            </p:cNvSpPr>
            <p:nvPr/>
          </p:nvSpPr>
          <p:spPr bwMode="auto">
            <a:xfrm>
              <a:off x="2479191" y="2833721"/>
              <a:ext cx="82278" cy="70593"/>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0 h 72"/>
                <a:gd name="T10" fmla="*/ 2147483647 w 80"/>
                <a:gd name="T11" fmla="*/ 0 h 72"/>
                <a:gd name="T12" fmla="*/ 2147483647 w 80"/>
                <a:gd name="T13" fmla="*/ 0 h 72"/>
                <a:gd name="T14" fmla="*/ 2147483647 w 80"/>
                <a:gd name="T15" fmla="*/ 0 h 72"/>
                <a:gd name="T16" fmla="*/ 2147483647 w 80"/>
                <a:gd name="T17" fmla="*/ 0 h 72"/>
                <a:gd name="T18" fmla="*/ 2147483647 w 80"/>
                <a:gd name="T19" fmla="*/ 2147483647 h 72"/>
                <a:gd name="T20" fmla="*/ 2147483647 w 80"/>
                <a:gd name="T21" fmla="*/ 2147483647 h 72"/>
                <a:gd name="T22" fmla="*/ 0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2147483647 h 72"/>
                <a:gd name="T32" fmla="*/ 2147483647 w 80"/>
                <a:gd name="T33" fmla="*/ 2147483647 h 72"/>
                <a:gd name="T34" fmla="*/ 2147483647 w 80"/>
                <a:gd name="T35" fmla="*/ 2147483647 h 72"/>
                <a:gd name="T36" fmla="*/ 2147483647 w 80"/>
                <a:gd name="T37" fmla="*/ 2147483647 h 72"/>
                <a:gd name="T38" fmla="*/ 2147483647 w 80"/>
                <a:gd name="T39" fmla="*/ 2147483647 h 72"/>
                <a:gd name="T40" fmla="*/ 2147483647 w 80"/>
                <a:gd name="T41" fmla="*/ 2147483647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2"/>
                <a:gd name="T65" fmla="*/ 80 w 8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2">
                  <a:moveTo>
                    <a:pt x="72" y="40"/>
                  </a:moveTo>
                  <a:lnTo>
                    <a:pt x="80" y="24"/>
                  </a:lnTo>
                  <a:lnTo>
                    <a:pt x="72" y="8"/>
                  </a:lnTo>
                  <a:lnTo>
                    <a:pt x="48" y="8"/>
                  </a:lnTo>
                  <a:lnTo>
                    <a:pt x="40" y="0"/>
                  </a:lnTo>
                  <a:lnTo>
                    <a:pt x="32" y="0"/>
                  </a:lnTo>
                  <a:lnTo>
                    <a:pt x="24" y="0"/>
                  </a:lnTo>
                  <a:lnTo>
                    <a:pt x="16" y="0"/>
                  </a:lnTo>
                  <a:lnTo>
                    <a:pt x="8" y="0"/>
                  </a:lnTo>
                  <a:lnTo>
                    <a:pt x="8" y="16"/>
                  </a:lnTo>
                  <a:lnTo>
                    <a:pt x="8" y="32"/>
                  </a:lnTo>
                  <a:lnTo>
                    <a:pt x="0" y="40"/>
                  </a:lnTo>
                  <a:lnTo>
                    <a:pt x="8" y="40"/>
                  </a:lnTo>
                  <a:lnTo>
                    <a:pt x="8" y="56"/>
                  </a:lnTo>
                  <a:lnTo>
                    <a:pt x="16" y="64"/>
                  </a:lnTo>
                  <a:lnTo>
                    <a:pt x="16" y="72"/>
                  </a:lnTo>
                  <a:lnTo>
                    <a:pt x="32" y="72"/>
                  </a:lnTo>
                  <a:lnTo>
                    <a:pt x="64" y="64"/>
                  </a:lnTo>
                  <a:lnTo>
                    <a:pt x="72" y="64"/>
                  </a:lnTo>
                  <a:lnTo>
                    <a:pt x="72" y="48"/>
                  </a:lnTo>
                  <a:lnTo>
                    <a:pt x="72" y="4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35" name="Freeform 651"/>
            <p:cNvSpPr>
              <a:spLocks/>
            </p:cNvSpPr>
            <p:nvPr/>
          </p:nvSpPr>
          <p:spPr bwMode="auto">
            <a:xfrm>
              <a:off x="2438053" y="2856984"/>
              <a:ext cx="57090" cy="47329"/>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2147483647 h 48"/>
                <a:gd name="T10" fmla="*/ 2147483647 w 56"/>
                <a:gd name="T11" fmla="*/ 0 h 48"/>
                <a:gd name="T12" fmla="*/ 2147483647 w 56"/>
                <a:gd name="T13" fmla="*/ 2147483647 h 48"/>
                <a:gd name="T14" fmla="*/ 2147483647 w 56"/>
                <a:gd name="T15" fmla="*/ 2147483647 h 48"/>
                <a:gd name="T16" fmla="*/ 0 w 56"/>
                <a:gd name="T17" fmla="*/ 2147483647 h 48"/>
                <a:gd name="T18" fmla="*/ 2147483647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48" y="32"/>
                  </a:moveTo>
                  <a:lnTo>
                    <a:pt x="48" y="16"/>
                  </a:lnTo>
                  <a:lnTo>
                    <a:pt x="40" y="16"/>
                  </a:lnTo>
                  <a:lnTo>
                    <a:pt x="32" y="16"/>
                  </a:lnTo>
                  <a:lnTo>
                    <a:pt x="24" y="8"/>
                  </a:lnTo>
                  <a:lnTo>
                    <a:pt x="16" y="0"/>
                  </a:lnTo>
                  <a:lnTo>
                    <a:pt x="16" y="8"/>
                  </a:lnTo>
                  <a:lnTo>
                    <a:pt x="8" y="16"/>
                  </a:lnTo>
                  <a:lnTo>
                    <a:pt x="0" y="24"/>
                  </a:lnTo>
                  <a:lnTo>
                    <a:pt x="8" y="24"/>
                  </a:lnTo>
                  <a:lnTo>
                    <a:pt x="40" y="48"/>
                  </a:lnTo>
                  <a:lnTo>
                    <a:pt x="56" y="48"/>
                  </a:lnTo>
                  <a:lnTo>
                    <a:pt x="56" y="40"/>
                  </a:lnTo>
                  <a:lnTo>
                    <a:pt x="48" y="3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36" name="Freeform 652"/>
            <p:cNvSpPr>
              <a:spLocks/>
            </p:cNvSpPr>
            <p:nvPr/>
          </p:nvSpPr>
          <p:spPr bwMode="auto">
            <a:xfrm>
              <a:off x="2412865" y="2841743"/>
              <a:ext cx="41139" cy="39307"/>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0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37" name="Freeform 653"/>
            <p:cNvSpPr>
              <a:spLocks/>
            </p:cNvSpPr>
            <p:nvPr/>
          </p:nvSpPr>
          <p:spPr bwMode="auto">
            <a:xfrm>
              <a:off x="2383480" y="2802435"/>
              <a:ext cx="32744" cy="23263"/>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0 w 32"/>
                <a:gd name="T11" fmla="*/ 2147483647 h 24"/>
                <a:gd name="T12" fmla="*/ 2147483647 w 32"/>
                <a:gd name="T13" fmla="*/ 2147483647 h 24"/>
                <a:gd name="T14" fmla="*/ 2147483647 w 32"/>
                <a:gd name="T15" fmla="*/ 2147483647 h 24"/>
                <a:gd name="T16" fmla="*/ 2147483647 w 3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32" y="16"/>
                  </a:moveTo>
                  <a:lnTo>
                    <a:pt x="32" y="8"/>
                  </a:lnTo>
                  <a:lnTo>
                    <a:pt x="32" y="0"/>
                  </a:lnTo>
                  <a:lnTo>
                    <a:pt x="24" y="0"/>
                  </a:lnTo>
                  <a:lnTo>
                    <a:pt x="0" y="8"/>
                  </a:lnTo>
                  <a:lnTo>
                    <a:pt x="8" y="24"/>
                  </a:lnTo>
                  <a:lnTo>
                    <a:pt x="24" y="16"/>
                  </a:lnTo>
                  <a:lnTo>
                    <a:pt x="32"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38" name="Freeform 654"/>
            <p:cNvSpPr>
              <a:spLocks/>
            </p:cNvSpPr>
            <p:nvPr/>
          </p:nvSpPr>
          <p:spPr bwMode="auto">
            <a:xfrm>
              <a:off x="2416222" y="2841743"/>
              <a:ext cx="41139" cy="39307"/>
            </a:xfrm>
            <a:custGeom>
              <a:avLst/>
              <a:gdLst>
                <a:gd name="T0" fmla="*/ 2147483647 w 40"/>
                <a:gd name="T1" fmla="*/ 2147483647 h 40"/>
                <a:gd name="T2" fmla="*/ 2147483647 w 40"/>
                <a:gd name="T3" fmla="*/ 2147483647 h 40"/>
                <a:gd name="T4" fmla="*/ 2147483647 w 40"/>
                <a:gd name="T5" fmla="*/ 2147483647 h 40"/>
                <a:gd name="T6" fmla="*/ 2147483647 w 40"/>
                <a:gd name="T7" fmla="*/ 0 h 40"/>
                <a:gd name="T8" fmla="*/ 2147483647 w 40"/>
                <a:gd name="T9" fmla="*/ 0 h 40"/>
                <a:gd name="T10" fmla="*/ 2147483647 w 40"/>
                <a:gd name="T11" fmla="*/ 2147483647 h 40"/>
                <a:gd name="T12" fmla="*/ 0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39" name="Freeform 655"/>
            <p:cNvSpPr>
              <a:spLocks/>
            </p:cNvSpPr>
            <p:nvPr/>
          </p:nvSpPr>
          <p:spPr bwMode="auto">
            <a:xfrm>
              <a:off x="2479191" y="2605898"/>
              <a:ext cx="840" cy="8021"/>
            </a:xfrm>
            <a:custGeom>
              <a:avLst/>
              <a:gdLst>
                <a:gd name="T0" fmla="*/ 0 w 1942"/>
                <a:gd name="T1" fmla="*/ 0 h 8"/>
                <a:gd name="T2" fmla="*/ 0 w 1942"/>
                <a:gd name="T3" fmla="*/ 2147483647 h 8"/>
                <a:gd name="T4" fmla="*/ 0 w 1942"/>
                <a:gd name="T5" fmla="*/ 0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0"/>
                  </a:moveTo>
                  <a:lnTo>
                    <a:pt x="0" y="8"/>
                  </a:lnTo>
                  <a:lnTo>
                    <a:pt x="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40" name="Freeform 656"/>
            <p:cNvSpPr>
              <a:spLocks/>
            </p:cNvSpPr>
            <p:nvPr/>
          </p:nvSpPr>
          <p:spPr bwMode="auto">
            <a:xfrm>
              <a:off x="2479191" y="2464712"/>
              <a:ext cx="263627" cy="259109"/>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2147483647 w 257"/>
                <a:gd name="T39" fmla="*/ 2147483647 h 264"/>
                <a:gd name="T40" fmla="*/ 2147483647 w 257"/>
                <a:gd name="T41" fmla="*/ 2147483647 h 264"/>
                <a:gd name="T42" fmla="*/ 2147483647 w 257"/>
                <a:gd name="T43" fmla="*/ 2147483647 h 264"/>
                <a:gd name="T44" fmla="*/ 2147483647 w 257"/>
                <a:gd name="T45" fmla="*/ 0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0 w 257"/>
                <a:gd name="T73" fmla="*/ 2147483647 h 264"/>
                <a:gd name="T74" fmla="*/ 0 w 257"/>
                <a:gd name="T75" fmla="*/ 2147483647 h 264"/>
                <a:gd name="T76" fmla="*/ 0 w 257"/>
                <a:gd name="T77" fmla="*/ 2147483647 h 264"/>
                <a:gd name="T78" fmla="*/ 2147483647 w 257"/>
                <a:gd name="T79" fmla="*/ 2147483647 h 2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264"/>
                <a:gd name="T122" fmla="*/ 257 w 257"/>
                <a:gd name="T123" fmla="*/ 264 h 2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41" name="Rectangle 657"/>
            <p:cNvSpPr>
              <a:spLocks noChangeArrowheads="1"/>
            </p:cNvSpPr>
            <p:nvPr/>
          </p:nvSpPr>
          <p:spPr bwMode="auto">
            <a:xfrm>
              <a:off x="2479191" y="2605898"/>
              <a:ext cx="0" cy="8021"/>
            </a:xfrm>
            <a:prstGeom prst="rect">
              <a:avLst/>
            </a:prstGeom>
            <a:solidFill>
              <a:schemeClr val="bg1">
                <a:lumMod val="85000"/>
              </a:schemeClr>
            </a:solidFill>
            <a:ln w="6350">
              <a:no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1219170" rtl="0" eaLnBrk="1" fontAlgn="auto" latinLnBrk="0" hangingPunct="1">
                <a:lnSpc>
                  <a:spcPct val="100000"/>
                </a:lnSpc>
                <a:spcBef>
                  <a:spcPct val="5000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mn-lt"/>
                <a:ea typeface="微軟正黑體" panose="020B0604030504040204" pitchFamily="34" charset="-120"/>
              </a:endParaRPr>
            </a:p>
          </p:txBody>
        </p:sp>
        <p:sp>
          <p:nvSpPr>
            <p:cNvPr id="442" name="Freeform 658"/>
            <p:cNvSpPr>
              <a:spLocks/>
            </p:cNvSpPr>
            <p:nvPr/>
          </p:nvSpPr>
          <p:spPr bwMode="auto">
            <a:xfrm>
              <a:off x="2479191" y="2464712"/>
              <a:ext cx="263627" cy="259109"/>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0 w 257"/>
                <a:gd name="T39" fmla="*/ 2147483647 h 264"/>
                <a:gd name="T40" fmla="*/ 0 w 257"/>
                <a:gd name="T41" fmla="*/ 2147483647 h 264"/>
                <a:gd name="T42" fmla="*/ 2147483647 w 257"/>
                <a:gd name="T43" fmla="*/ 2147483647 h 264"/>
                <a:gd name="T44" fmla="*/ 2147483647 w 257"/>
                <a:gd name="T45" fmla="*/ 2147483647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2147483647 w 257"/>
                <a:gd name="T73" fmla="*/ 2147483647 h 264"/>
                <a:gd name="T74" fmla="*/ 2147483647 w 257"/>
                <a:gd name="T75" fmla="*/ 2147483647 h 264"/>
                <a:gd name="T76" fmla="*/ 2147483647 w 257"/>
                <a:gd name="T77" fmla="*/ 2147483647 h 264"/>
                <a:gd name="T78" fmla="*/ 2147483647 w 257"/>
                <a:gd name="T79" fmla="*/ 2147483647 h 264"/>
                <a:gd name="T80" fmla="*/ 0 w 257"/>
                <a:gd name="T81" fmla="*/ 2147483647 h 264"/>
                <a:gd name="T82" fmla="*/ 0 w 257"/>
                <a:gd name="T83" fmla="*/ 214748364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264"/>
                <a:gd name="T128" fmla="*/ 257 w 257"/>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43" name="Freeform 659"/>
            <p:cNvSpPr>
              <a:spLocks/>
            </p:cNvSpPr>
            <p:nvPr/>
          </p:nvSpPr>
          <p:spPr bwMode="auto">
            <a:xfrm>
              <a:off x="2495143" y="2448667"/>
              <a:ext cx="8395" cy="803"/>
            </a:xfrm>
            <a:custGeom>
              <a:avLst/>
              <a:gdLst>
                <a:gd name="T0" fmla="*/ 2147483647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8" y="0"/>
                  </a:moveTo>
                  <a:lnTo>
                    <a:pt x="0" y="0"/>
                  </a:lnTo>
                  <a:lnTo>
                    <a:pt x="8"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44" name="Freeform 660"/>
            <p:cNvSpPr>
              <a:spLocks/>
            </p:cNvSpPr>
            <p:nvPr/>
          </p:nvSpPr>
          <p:spPr bwMode="auto">
            <a:xfrm>
              <a:off x="2503538" y="2394118"/>
              <a:ext cx="8395" cy="803"/>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45" name="Rectangle 661"/>
            <p:cNvSpPr>
              <a:spLocks noChangeArrowheads="1"/>
            </p:cNvSpPr>
            <p:nvPr/>
          </p:nvSpPr>
          <p:spPr bwMode="auto">
            <a:xfrm>
              <a:off x="2495143" y="2448667"/>
              <a:ext cx="8395" cy="0"/>
            </a:xfrm>
            <a:prstGeom prst="rect">
              <a:avLst/>
            </a:prstGeom>
            <a:solidFill>
              <a:schemeClr val="bg1">
                <a:lumMod val="85000"/>
              </a:schemeClr>
            </a:solidFill>
            <a:ln w="6350">
              <a:no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1219170" rtl="0" eaLnBrk="1" fontAlgn="auto" latinLnBrk="0" hangingPunct="1">
                <a:lnSpc>
                  <a:spcPct val="100000"/>
                </a:lnSpc>
                <a:spcBef>
                  <a:spcPct val="5000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mn-lt"/>
                <a:ea typeface="微軟正黑體" panose="020B0604030504040204" pitchFamily="34" charset="-120"/>
              </a:endParaRPr>
            </a:p>
          </p:txBody>
        </p:sp>
        <p:sp>
          <p:nvSpPr>
            <p:cNvPr id="446" name="Freeform 662"/>
            <p:cNvSpPr>
              <a:spLocks/>
            </p:cNvSpPr>
            <p:nvPr/>
          </p:nvSpPr>
          <p:spPr bwMode="auto">
            <a:xfrm>
              <a:off x="2503538" y="2394118"/>
              <a:ext cx="8395" cy="803"/>
            </a:xfrm>
            <a:custGeom>
              <a:avLst/>
              <a:gdLst>
                <a:gd name="T0" fmla="*/ 0 w 8"/>
                <a:gd name="T1" fmla="*/ 0 h 1943"/>
                <a:gd name="T2" fmla="*/ 0 w 8"/>
                <a:gd name="T3" fmla="*/ 0 h 1943"/>
                <a:gd name="T4" fmla="*/ 2147483647 w 8"/>
                <a:gd name="T5" fmla="*/ 0 h 1943"/>
                <a:gd name="T6" fmla="*/ 0 w 8"/>
                <a:gd name="T7" fmla="*/ 0 h 1943"/>
                <a:gd name="T8" fmla="*/ 0 60000 65536"/>
                <a:gd name="T9" fmla="*/ 0 60000 65536"/>
                <a:gd name="T10" fmla="*/ 0 60000 65536"/>
                <a:gd name="T11" fmla="*/ 0 60000 65536"/>
                <a:gd name="T12" fmla="*/ 0 w 8"/>
                <a:gd name="T13" fmla="*/ 0 h 1943"/>
                <a:gd name="T14" fmla="*/ 8 w 8"/>
                <a:gd name="T15" fmla="*/ 1943 h 1943"/>
              </a:gdLst>
              <a:ahLst/>
              <a:cxnLst>
                <a:cxn ang="T8">
                  <a:pos x="T0" y="T1"/>
                </a:cxn>
                <a:cxn ang="T9">
                  <a:pos x="T2" y="T3"/>
                </a:cxn>
                <a:cxn ang="T10">
                  <a:pos x="T4" y="T5"/>
                </a:cxn>
                <a:cxn ang="T11">
                  <a:pos x="T6" y="T7"/>
                </a:cxn>
              </a:cxnLst>
              <a:rect l="T12" t="T13" r="T14" b="T15"/>
              <a:pathLst>
                <a:path w="8" h="1943">
                  <a:moveTo>
                    <a:pt x="0" y="0"/>
                  </a:moveTo>
                  <a:lnTo>
                    <a:pt x="0" y="0"/>
                  </a:lnTo>
                  <a:lnTo>
                    <a:pt x="8" y="0"/>
                  </a:lnTo>
                  <a:lnTo>
                    <a:pt x="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47" name="Freeform 663"/>
            <p:cNvSpPr>
              <a:spLocks/>
            </p:cNvSpPr>
            <p:nvPr/>
          </p:nvSpPr>
          <p:spPr bwMode="auto">
            <a:xfrm>
              <a:off x="2470795" y="2362031"/>
              <a:ext cx="156161" cy="117923"/>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0 h 120"/>
                <a:gd name="T12" fmla="*/ 2147483647 w 152"/>
                <a:gd name="T13" fmla="*/ 0 h 120"/>
                <a:gd name="T14" fmla="*/ 2147483647 w 152"/>
                <a:gd name="T15" fmla="*/ 0 h 120"/>
                <a:gd name="T16" fmla="*/ 2147483647 w 152"/>
                <a:gd name="T17" fmla="*/ 0 h 120"/>
                <a:gd name="T18" fmla="*/ 0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2147483647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2147483647 w 152"/>
                <a:gd name="T39" fmla="*/ 2147483647 h 120"/>
                <a:gd name="T40" fmla="*/ 2147483647 w 152"/>
                <a:gd name="T41" fmla="*/ 2147483647 h 120"/>
                <a:gd name="T42" fmla="*/ 2147483647 w 152"/>
                <a:gd name="T43" fmla="*/ 2147483647 h 120"/>
                <a:gd name="T44" fmla="*/ 2147483647 w 152"/>
                <a:gd name="T45" fmla="*/ 2147483647 h 120"/>
                <a:gd name="T46" fmla="*/ 2147483647 w 152"/>
                <a:gd name="T47" fmla="*/ 2147483647 h 120"/>
                <a:gd name="T48" fmla="*/ 2147483647 w 152"/>
                <a:gd name="T49" fmla="*/ 2147483647 h 120"/>
                <a:gd name="T50" fmla="*/ 2147483647 w 152"/>
                <a:gd name="T51" fmla="*/ 2147483647 h 120"/>
                <a:gd name="T52" fmla="*/ 2147483647 w 152"/>
                <a:gd name="T53" fmla="*/ 2147483647 h 120"/>
                <a:gd name="T54" fmla="*/ 2147483647 w 152"/>
                <a:gd name="T55" fmla="*/ 2147483647 h 120"/>
                <a:gd name="T56" fmla="*/ 2147483647 w 152"/>
                <a:gd name="T57" fmla="*/ 2147483647 h 120"/>
                <a:gd name="T58" fmla="*/ 2147483647 w 152"/>
                <a:gd name="T59" fmla="*/ 2147483647 h 120"/>
                <a:gd name="T60" fmla="*/ 2147483647 w 152"/>
                <a:gd name="T61" fmla="*/ 2147483647 h 120"/>
                <a:gd name="T62" fmla="*/ 2147483647 w 152"/>
                <a:gd name="T63" fmla="*/ 2147483647 h 120"/>
                <a:gd name="T64" fmla="*/ 2147483647 w 152"/>
                <a:gd name="T65" fmla="*/ 2147483647 h 120"/>
                <a:gd name="T66" fmla="*/ 2147483647 w 152"/>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36" y="16"/>
                  </a:moveTo>
                  <a:lnTo>
                    <a:pt x="128" y="16"/>
                  </a:lnTo>
                  <a:lnTo>
                    <a:pt x="112" y="16"/>
                  </a:lnTo>
                  <a:lnTo>
                    <a:pt x="104" y="16"/>
                  </a:lnTo>
                  <a:lnTo>
                    <a:pt x="96" y="8"/>
                  </a:lnTo>
                  <a:lnTo>
                    <a:pt x="48" y="0"/>
                  </a:lnTo>
                  <a:lnTo>
                    <a:pt x="24" y="0"/>
                  </a:lnTo>
                  <a:lnTo>
                    <a:pt x="16" y="0"/>
                  </a:lnTo>
                  <a:lnTo>
                    <a:pt x="8" y="0"/>
                  </a:lnTo>
                  <a:lnTo>
                    <a:pt x="0" y="8"/>
                  </a:lnTo>
                  <a:lnTo>
                    <a:pt x="8" y="32"/>
                  </a:lnTo>
                  <a:lnTo>
                    <a:pt x="16" y="24"/>
                  </a:lnTo>
                  <a:lnTo>
                    <a:pt x="32" y="24"/>
                  </a:lnTo>
                  <a:lnTo>
                    <a:pt x="32" y="32"/>
                  </a:lnTo>
                  <a:lnTo>
                    <a:pt x="40" y="32"/>
                  </a:lnTo>
                  <a:lnTo>
                    <a:pt x="32" y="48"/>
                  </a:lnTo>
                  <a:lnTo>
                    <a:pt x="32" y="64"/>
                  </a:lnTo>
                  <a:lnTo>
                    <a:pt x="24" y="80"/>
                  </a:lnTo>
                  <a:lnTo>
                    <a:pt x="24" y="88"/>
                  </a:lnTo>
                  <a:lnTo>
                    <a:pt x="32" y="88"/>
                  </a:lnTo>
                  <a:lnTo>
                    <a:pt x="24" y="88"/>
                  </a:lnTo>
                  <a:lnTo>
                    <a:pt x="24" y="96"/>
                  </a:lnTo>
                  <a:lnTo>
                    <a:pt x="24" y="104"/>
                  </a:lnTo>
                  <a:lnTo>
                    <a:pt x="32" y="104"/>
                  </a:lnTo>
                  <a:lnTo>
                    <a:pt x="48" y="120"/>
                  </a:lnTo>
                  <a:lnTo>
                    <a:pt x="72" y="112"/>
                  </a:lnTo>
                  <a:lnTo>
                    <a:pt x="96" y="104"/>
                  </a:lnTo>
                  <a:lnTo>
                    <a:pt x="104" y="88"/>
                  </a:lnTo>
                  <a:lnTo>
                    <a:pt x="120" y="72"/>
                  </a:lnTo>
                  <a:lnTo>
                    <a:pt x="120" y="64"/>
                  </a:lnTo>
                  <a:lnTo>
                    <a:pt x="128" y="40"/>
                  </a:lnTo>
                  <a:lnTo>
                    <a:pt x="152" y="24"/>
                  </a:lnTo>
                  <a:lnTo>
                    <a:pt x="144" y="24"/>
                  </a:lnTo>
                  <a:lnTo>
                    <a:pt x="136"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48" name="Freeform 664"/>
            <p:cNvSpPr>
              <a:spLocks/>
            </p:cNvSpPr>
            <p:nvPr/>
          </p:nvSpPr>
          <p:spPr bwMode="auto">
            <a:xfrm>
              <a:off x="2470795" y="2386097"/>
              <a:ext cx="41139" cy="78615"/>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0 h 80"/>
                <a:gd name="T20" fmla="*/ 2147483647 w 40"/>
                <a:gd name="T21" fmla="*/ 0 h 80"/>
                <a:gd name="T22" fmla="*/ 2147483647 w 40"/>
                <a:gd name="T23" fmla="*/ 0 h 80"/>
                <a:gd name="T24" fmla="*/ 2147483647 w 40"/>
                <a:gd name="T25" fmla="*/ 2147483647 h 80"/>
                <a:gd name="T26" fmla="*/ 0 w 40"/>
                <a:gd name="T27" fmla="*/ 2147483647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2147483647 w 40"/>
                <a:gd name="T39" fmla="*/ 2147483647 h 80"/>
                <a:gd name="T40" fmla="*/ 2147483647 w 40"/>
                <a:gd name="T41" fmla="*/ 2147483647 h 80"/>
                <a:gd name="T42" fmla="*/ 2147483647 w 40"/>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80"/>
                <a:gd name="T68" fmla="*/ 40 w 4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80">
                  <a:moveTo>
                    <a:pt x="24" y="64"/>
                  </a:move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49" name="Freeform 665"/>
            <p:cNvSpPr>
              <a:spLocks/>
            </p:cNvSpPr>
            <p:nvPr/>
          </p:nvSpPr>
          <p:spPr bwMode="auto">
            <a:xfrm>
              <a:off x="2503538" y="2394118"/>
              <a:ext cx="8395" cy="31286"/>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50" name="Freeform 666"/>
            <p:cNvSpPr>
              <a:spLocks/>
            </p:cNvSpPr>
            <p:nvPr/>
          </p:nvSpPr>
          <p:spPr bwMode="auto">
            <a:xfrm>
              <a:off x="2470795" y="2386097"/>
              <a:ext cx="41139" cy="78615"/>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2147483647 h 80"/>
                <a:gd name="T20" fmla="*/ 2147483647 w 40"/>
                <a:gd name="T21" fmla="*/ 2147483647 h 80"/>
                <a:gd name="T22" fmla="*/ 2147483647 w 40"/>
                <a:gd name="T23" fmla="*/ 0 h 80"/>
                <a:gd name="T24" fmla="*/ 2147483647 w 40"/>
                <a:gd name="T25" fmla="*/ 0 h 80"/>
                <a:gd name="T26" fmla="*/ 2147483647 w 40"/>
                <a:gd name="T27" fmla="*/ 0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0 w 40"/>
                <a:gd name="T39" fmla="*/ 2147483647 h 80"/>
                <a:gd name="T40" fmla="*/ 2147483647 w 40"/>
                <a:gd name="T41" fmla="*/ 2147483647 h 80"/>
                <a:gd name="T42" fmla="*/ 2147483647 w 40"/>
                <a:gd name="T43" fmla="*/ 2147483647 h 80"/>
                <a:gd name="T44" fmla="*/ 2147483647 w 40"/>
                <a:gd name="T45" fmla="*/ 2147483647 h 80"/>
                <a:gd name="T46" fmla="*/ 2147483647 w 40"/>
                <a:gd name="T47" fmla="*/ 2147483647 h 80"/>
                <a:gd name="T48" fmla="*/ 2147483647 w 40"/>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0"/>
                <a:gd name="T77" fmla="*/ 40 w 40"/>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0">
                  <a:moveTo>
                    <a:pt x="24" y="64"/>
                  </a:moveTo>
                  <a:lnTo>
                    <a:pt x="24" y="64"/>
                  </a:ln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51" name="Freeform 667"/>
            <p:cNvSpPr>
              <a:spLocks/>
            </p:cNvSpPr>
            <p:nvPr/>
          </p:nvSpPr>
          <p:spPr bwMode="auto">
            <a:xfrm>
              <a:off x="2503538" y="2394118"/>
              <a:ext cx="8395" cy="31286"/>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52" name="Freeform 668"/>
            <p:cNvSpPr>
              <a:spLocks/>
            </p:cNvSpPr>
            <p:nvPr/>
          </p:nvSpPr>
          <p:spPr bwMode="auto">
            <a:xfrm>
              <a:off x="2495143" y="2448667"/>
              <a:ext cx="1679" cy="16045"/>
            </a:xfrm>
            <a:custGeom>
              <a:avLst/>
              <a:gdLst>
                <a:gd name="T0" fmla="*/ 0 w 1942"/>
                <a:gd name="T1" fmla="*/ 0 h 16"/>
                <a:gd name="T2" fmla="*/ 0 w 1942"/>
                <a:gd name="T3" fmla="*/ 2147483647 h 16"/>
                <a:gd name="T4" fmla="*/ 0 w 1942"/>
                <a:gd name="T5" fmla="*/ 2147483647 h 16"/>
                <a:gd name="T6" fmla="*/ 0 w 1942"/>
                <a:gd name="T7" fmla="*/ 2147483647 h 16"/>
                <a:gd name="T8" fmla="*/ 0 w 1942"/>
                <a:gd name="T9" fmla="*/ 0 h 16"/>
                <a:gd name="T10" fmla="*/ 0 60000 65536"/>
                <a:gd name="T11" fmla="*/ 0 60000 65536"/>
                <a:gd name="T12" fmla="*/ 0 60000 65536"/>
                <a:gd name="T13" fmla="*/ 0 60000 65536"/>
                <a:gd name="T14" fmla="*/ 0 60000 65536"/>
                <a:gd name="T15" fmla="*/ 0 w 1942"/>
                <a:gd name="T16" fmla="*/ 0 h 16"/>
                <a:gd name="T17" fmla="*/ 1942 w 1942"/>
                <a:gd name="T18" fmla="*/ 16 h 16"/>
              </a:gdLst>
              <a:ahLst/>
              <a:cxnLst>
                <a:cxn ang="T10">
                  <a:pos x="T0" y="T1"/>
                </a:cxn>
                <a:cxn ang="T11">
                  <a:pos x="T2" y="T3"/>
                </a:cxn>
                <a:cxn ang="T12">
                  <a:pos x="T4" y="T5"/>
                </a:cxn>
                <a:cxn ang="T13">
                  <a:pos x="T6" y="T7"/>
                </a:cxn>
                <a:cxn ang="T14">
                  <a:pos x="T8" y="T9"/>
                </a:cxn>
              </a:cxnLst>
              <a:rect l="T15" t="T16" r="T17" b="T18"/>
              <a:pathLst>
                <a:path w="1942" h="16">
                  <a:moveTo>
                    <a:pt x="0" y="0"/>
                  </a:moveTo>
                  <a:lnTo>
                    <a:pt x="0" y="8"/>
                  </a:lnTo>
                  <a:lnTo>
                    <a:pt x="0" y="16"/>
                  </a:lnTo>
                  <a:lnTo>
                    <a:pt x="0" y="8"/>
                  </a:lnTo>
                  <a:lnTo>
                    <a:pt x="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53" name="Freeform 669"/>
            <p:cNvSpPr>
              <a:spLocks/>
            </p:cNvSpPr>
            <p:nvPr/>
          </p:nvSpPr>
          <p:spPr bwMode="auto">
            <a:xfrm>
              <a:off x="2495143" y="2425404"/>
              <a:ext cx="8395" cy="15241"/>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54" name="Freeform 670"/>
            <p:cNvSpPr>
              <a:spLocks/>
            </p:cNvSpPr>
            <p:nvPr/>
          </p:nvSpPr>
          <p:spPr bwMode="auto">
            <a:xfrm>
              <a:off x="2495143" y="2440646"/>
              <a:ext cx="1679" cy="8021"/>
            </a:xfrm>
            <a:custGeom>
              <a:avLst/>
              <a:gdLst>
                <a:gd name="T0" fmla="*/ 0 w 1942"/>
                <a:gd name="T1" fmla="*/ 2147483647 h 8"/>
                <a:gd name="T2" fmla="*/ 0 w 1942"/>
                <a:gd name="T3" fmla="*/ 0 h 8"/>
                <a:gd name="T4" fmla="*/ 0 w 1942"/>
                <a:gd name="T5" fmla="*/ 2147483647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8"/>
                  </a:moveTo>
                  <a:lnTo>
                    <a:pt x="0" y="0"/>
                  </a:lnTo>
                  <a:lnTo>
                    <a:pt x="0"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55" name="Freeform 671"/>
            <p:cNvSpPr>
              <a:spLocks/>
            </p:cNvSpPr>
            <p:nvPr/>
          </p:nvSpPr>
          <p:spPr bwMode="auto">
            <a:xfrm>
              <a:off x="2495143" y="2425404"/>
              <a:ext cx="8395" cy="15241"/>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56" name="Freeform 672"/>
            <p:cNvSpPr>
              <a:spLocks/>
            </p:cNvSpPr>
            <p:nvPr/>
          </p:nvSpPr>
          <p:spPr bwMode="auto">
            <a:xfrm>
              <a:off x="2495143" y="2440646"/>
              <a:ext cx="1679" cy="8021"/>
            </a:xfrm>
            <a:custGeom>
              <a:avLst/>
              <a:gdLst>
                <a:gd name="T0" fmla="*/ 0 w 1942"/>
                <a:gd name="T1" fmla="*/ 2147483647 h 8"/>
                <a:gd name="T2" fmla="*/ 0 w 1942"/>
                <a:gd name="T3" fmla="*/ 0 h 8"/>
                <a:gd name="T4" fmla="*/ 0 w 1942"/>
                <a:gd name="T5" fmla="*/ 2147483647 h 8"/>
                <a:gd name="T6" fmla="*/ 0 w 1942"/>
                <a:gd name="T7" fmla="*/ 2147483647 h 8"/>
                <a:gd name="T8" fmla="*/ 0 60000 65536"/>
                <a:gd name="T9" fmla="*/ 0 60000 65536"/>
                <a:gd name="T10" fmla="*/ 0 60000 65536"/>
                <a:gd name="T11" fmla="*/ 0 60000 65536"/>
                <a:gd name="T12" fmla="*/ 0 w 1942"/>
                <a:gd name="T13" fmla="*/ 0 h 8"/>
                <a:gd name="T14" fmla="*/ 1942 w 1942"/>
                <a:gd name="T15" fmla="*/ 8 h 8"/>
              </a:gdLst>
              <a:ahLst/>
              <a:cxnLst>
                <a:cxn ang="T8">
                  <a:pos x="T0" y="T1"/>
                </a:cxn>
                <a:cxn ang="T9">
                  <a:pos x="T2" y="T3"/>
                </a:cxn>
                <a:cxn ang="T10">
                  <a:pos x="T4" y="T5"/>
                </a:cxn>
                <a:cxn ang="T11">
                  <a:pos x="T6" y="T7"/>
                </a:cxn>
              </a:cxnLst>
              <a:rect l="T12" t="T13" r="T14" b="T15"/>
              <a:pathLst>
                <a:path w="1942" h="8">
                  <a:moveTo>
                    <a:pt x="0" y="8"/>
                  </a:moveTo>
                  <a:lnTo>
                    <a:pt x="0" y="0"/>
                  </a:lnTo>
                  <a:lnTo>
                    <a:pt x="0"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57" name="Freeform 673"/>
            <p:cNvSpPr>
              <a:spLocks/>
            </p:cNvSpPr>
            <p:nvPr/>
          </p:nvSpPr>
          <p:spPr bwMode="auto">
            <a:xfrm>
              <a:off x="3244043" y="2464712"/>
              <a:ext cx="8395" cy="8021"/>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58" name="Freeform 674"/>
            <p:cNvSpPr>
              <a:spLocks/>
            </p:cNvSpPr>
            <p:nvPr/>
          </p:nvSpPr>
          <p:spPr bwMode="auto">
            <a:xfrm>
              <a:off x="3219696" y="2440646"/>
              <a:ext cx="8395" cy="16045"/>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59" name="Freeform 675"/>
            <p:cNvSpPr>
              <a:spLocks/>
            </p:cNvSpPr>
            <p:nvPr/>
          </p:nvSpPr>
          <p:spPr bwMode="auto">
            <a:xfrm>
              <a:off x="3244043" y="2464712"/>
              <a:ext cx="8395" cy="8021"/>
            </a:xfrm>
            <a:custGeom>
              <a:avLst/>
              <a:gdLst>
                <a:gd name="T0" fmla="*/ 0 w 8"/>
                <a:gd name="T1" fmla="*/ 0 h 8"/>
                <a:gd name="T2" fmla="*/ 2147483647 w 8"/>
                <a:gd name="T3" fmla="*/ 2147483647 h 8"/>
                <a:gd name="T4" fmla="*/ 2147483647 w 8"/>
                <a:gd name="T5" fmla="*/ 2147483647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8"/>
                  </a:lnTo>
                  <a:lnTo>
                    <a:pt x="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60" name="Freeform 676"/>
            <p:cNvSpPr>
              <a:spLocks/>
            </p:cNvSpPr>
            <p:nvPr/>
          </p:nvSpPr>
          <p:spPr bwMode="auto">
            <a:xfrm>
              <a:off x="3219696" y="2440646"/>
              <a:ext cx="8395" cy="16045"/>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61" name="Freeform 677"/>
            <p:cNvSpPr>
              <a:spLocks/>
            </p:cNvSpPr>
            <p:nvPr/>
          </p:nvSpPr>
          <p:spPr bwMode="auto">
            <a:xfrm>
              <a:off x="3893875" y="2684513"/>
              <a:ext cx="98230" cy="149208"/>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2147483647 h 152"/>
                <a:gd name="T26" fmla="*/ 0 w 96"/>
                <a:gd name="T27" fmla="*/ 2147483647 h 152"/>
                <a:gd name="T28" fmla="*/ 2147483647 w 96"/>
                <a:gd name="T29" fmla="*/ 2147483647 h 152"/>
                <a:gd name="T30" fmla="*/ 2147483647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52"/>
                <a:gd name="T83" fmla="*/ 96 w 9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62" name="Freeform 678"/>
            <p:cNvSpPr>
              <a:spLocks/>
            </p:cNvSpPr>
            <p:nvPr/>
          </p:nvSpPr>
          <p:spPr bwMode="auto">
            <a:xfrm>
              <a:off x="3926618" y="2668469"/>
              <a:ext cx="90674" cy="180494"/>
            </a:xfrm>
            <a:custGeom>
              <a:avLst/>
              <a:gdLst>
                <a:gd name="T0" fmla="*/ 2147483647 w 88"/>
                <a:gd name="T1" fmla="*/ 0 h 184"/>
                <a:gd name="T2" fmla="*/ 0 w 88"/>
                <a:gd name="T3" fmla="*/ 0 h 184"/>
                <a:gd name="T4" fmla="*/ 0 w 88"/>
                <a:gd name="T5" fmla="*/ 2147483647 h 184"/>
                <a:gd name="T6" fmla="*/ 2147483647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0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184"/>
                <a:gd name="T86" fmla="*/ 88 w 88"/>
                <a:gd name="T87" fmla="*/ 184 h 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63" name="Freeform 679"/>
            <p:cNvSpPr>
              <a:spLocks/>
            </p:cNvSpPr>
            <p:nvPr/>
          </p:nvSpPr>
          <p:spPr bwMode="auto">
            <a:xfrm>
              <a:off x="3893875" y="2684513"/>
              <a:ext cx="98230" cy="149208"/>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0 h 152"/>
                <a:gd name="T26" fmla="*/ 2147483647 w 96"/>
                <a:gd name="T27" fmla="*/ 2147483647 h 152"/>
                <a:gd name="T28" fmla="*/ 0 w 96"/>
                <a:gd name="T29" fmla="*/ 2147483647 h 152"/>
                <a:gd name="T30" fmla="*/ 0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2147483647 w 96"/>
                <a:gd name="T55" fmla="*/ 2147483647 h 152"/>
                <a:gd name="T56" fmla="*/ 2147483647 w 96"/>
                <a:gd name="T57" fmla="*/ 2147483647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52"/>
                <a:gd name="T89" fmla="*/ 96 w 96"/>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64" name="Freeform 680"/>
            <p:cNvSpPr>
              <a:spLocks/>
            </p:cNvSpPr>
            <p:nvPr/>
          </p:nvSpPr>
          <p:spPr bwMode="auto">
            <a:xfrm>
              <a:off x="3929976" y="2668469"/>
              <a:ext cx="90674" cy="180494"/>
            </a:xfrm>
            <a:custGeom>
              <a:avLst/>
              <a:gdLst>
                <a:gd name="T0" fmla="*/ 2147483647 w 88"/>
                <a:gd name="T1" fmla="*/ 0 h 184"/>
                <a:gd name="T2" fmla="*/ 0 w 88"/>
                <a:gd name="T3" fmla="*/ 0 h 184"/>
                <a:gd name="T4" fmla="*/ 0 w 88"/>
                <a:gd name="T5" fmla="*/ 2147483647 h 184"/>
                <a:gd name="T6" fmla="*/ 0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2147483647 h 184"/>
                <a:gd name="T56" fmla="*/ 2147483647 w 88"/>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84"/>
                <a:gd name="T89" fmla="*/ 88 w 88"/>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65" name="Freeform 681"/>
            <p:cNvSpPr>
              <a:spLocks/>
            </p:cNvSpPr>
            <p:nvPr/>
          </p:nvSpPr>
          <p:spPr bwMode="auto">
            <a:xfrm>
              <a:off x="3631088" y="2574612"/>
              <a:ext cx="106626" cy="47329"/>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48"/>
                <a:gd name="T38" fmla="*/ 104 w 10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66" name="Freeform 682"/>
            <p:cNvSpPr>
              <a:spLocks/>
            </p:cNvSpPr>
            <p:nvPr/>
          </p:nvSpPr>
          <p:spPr bwMode="auto">
            <a:xfrm>
              <a:off x="3556365" y="2181538"/>
              <a:ext cx="789201" cy="526239"/>
            </a:xfrm>
            <a:custGeom>
              <a:avLst/>
              <a:gdLst>
                <a:gd name="T0" fmla="*/ 2147483647 w 768"/>
                <a:gd name="T1" fmla="*/ 2147483647 h 536"/>
                <a:gd name="T2" fmla="*/ 2147483647 w 768"/>
                <a:gd name="T3" fmla="*/ 0 h 536"/>
                <a:gd name="T4" fmla="*/ 2147483647 w 768"/>
                <a:gd name="T5" fmla="*/ 2147483647 h 536"/>
                <a:gd name="T6" fmla="*/ 2147483647 w 768"/>
                <a:gd name="T7" fmla="*/ 2147483647 h 536"/>
                <a:gd name="T8" fmla="*/ 2147483647 w 768"/>
                <a:gd name="T9" fmla="*/ 2147483647 h 536"/>
                <a:gd name="T10" fmla="*/ 2147483647 w 768"/>
                <a:gd name="T11" fmla="*/ 2147483647 h 536"/>
                <a:gd name="T12" fmla="*/ 2147483647 w 768"/>
                <a:gd name="T13" fmla="*/ 2147483647 h 536"/>
                <a:gd name="T14" fmla="*/ 2147483647 w 768"/>
                <a:gd name="T15" fmla="*/ 2147483647 h 536"/>
                <a:gd name="T16" fmla="*/ 2147483647 w 768"/>
                <a:gd name="T17" fmla="*/ 2147483647 h 536"/>
                <a:gd name="T18" fmla="*/ 2147483647 w 768"/>
                <a:gd name="T19" fmla="*/ 2147483647 h 536"/>
                <a:gd name="T20" fmla="*/ 2147483647 w 768"/>
                <a:gd name="T21" fmla="*/ 2147483647 h 536"/>
                <a:gd name="T22" fmla="*/ 2147483647 w 768"/>
                <a:gd name="T23" fmla="*/ 2147483647 h 536"/>
                <a:gd name="T24" fmla="*/ 2147483647 w 768"/>
                <a:gd name="T25" fmla="*/ 2147483647 h 536"/>
                <a:gd name="T26" fmla="*/ 2147483647 w 768"/>
                <a:gd name="T27" fmla="*/ 2147483647 h 536"/>
                <a:gd name="T28" fmla="*/ 0 w 768"/>
                <a:gd name="T29" fmla="*/ 2147483647 h 536"/>
                <a:gd name="T30" fmla="*/ 0 w 768"/>
                <a:gd name="T31" fmla="*/ 2147483647 h 536"/>
                <a:gd name="T32" fmla="*/ 2147483647 w 768"/>
                <a:gd name="T33" fmla="*/ 2147483647 h 536"/>
                <a:gd name="T34" fmla="*/ 2147483647 w 768"/>
                <a:gd name="T35" fmla="*/ 2147483647 h 536"/>
                <a:gd name="T36" fmla="*/ 2147483647 w 768"/>
                <a:gd name="T37" fmla="*/ 2147483647 h 536"/>
                <a:gd name="T38" fmla="*/ 2147483647 w 768"/>
                <a:gd name="T39" fmla="*/ 2147483647 h 536"/>
                <a:gd name="T40" fmla="*/ 2147483647 w 768"/>
                <a:gd name="T41" fmla="*/ 2147483647 h 536"/>
                <a:gd name="T42" fmla="*/ 2147483647 w 768"/>
                <a:gd name="T43" fmla="*/ 2147483647 h 536"/>
                <a:gd name="T44" fmla="*/ 2147483647 w 768"/>
                <a:gd name="T45" fmla="*/ 2147483647 h 536"/>
                <a:gd name="T46" fmla="*/ 2147483647 w 768"/>
                <a:gd name="T47" fmla="*/ 2147483647 h 536"/>
                <a:gd name="T48" fmla="*/ 2147483647 w 768"/>
                <a:gd name="T49" fmla="*/ 2147483647 h 536"/>
                <a:gd name="T50" fmla="*/ 2147483647 w 768"/>
                <a:gd name="T51" fmla="*/ 2147483647 h 536"/>
                <a:gd name="T52" fmla="*/ 2147483647 w 768"/>
                <a:gd name="T53" fmla="*/ 2147483647 h 536"/>
                <a:gd name="T54" fmla="*/ 2147483647 w 768"/>
                <a:gd name="T55" fmla="*/ 2147483647 h 536"/>
                <a:gd name="T56" fmla="*/ 2147483647 w 768"/>
                <a:gd name="T57" fmla="*/ 2147483647 h 536"/>
                <a:gd name="T58" fmla="*/ 2147483647 w 768"/>
                <a:gd name="T59" fmla="*/ 2147483647 h 536"/>
                <a:gd name="T60" fmla="*/ 2147483647 w 768"/>
                <a:gd name="T61" fmla="*/ 2147483647 h 536"/>
                <a:gd name="T62" fmla="*/ 2147483647 w 768"/>
                <a:gd name="T63" fmla="*/ 2147483647 h 536"/>
                <a:gd name="T64" fmla="*/ 2147483647 w 768"/>
                <a:gd name="T65" fmla="*/ 2147483647 h 536"/>
                <a:gd name="T66" fmla="*/ 2147483647 w 768"/>
                <a:gd name="T67" fmla="*/ 2147483647 h 536"/>
                <a:gd name="T68" fmla="*/ 2147483647 w 768"/>
                <a:gd name="T69" fmla="*/ 2147483647 h 536"/>
                <a:gd name="T70" fmla="*/ 2147483647 w 768"/>
                <a:gd name="T71" fmla="*/ 2147483647 h 536"/>
                <a:gd name="T72" fmla="*/ 2147483647 w 768"/>
                <a:gd name="T73" fmla="*/ 2147483647 h 536"/>
                <a:gd name="T74" fmla="*/ 2147483647 w 768"/>
                <a:gd name="T75" fmla="*/ 2147483647 h 536"/>
                <a:gd name="T76" fmla="*/ 2147483647 w 768"/>
                <a:gd name="T77" fmla="*/ 2147483647 h 536"/>
                <a:gd name="T78" fmla="*/ 2147483647 w 768"/>
                <a:gd name="T79" fmla="*/ 2147483647 h 536"/>
                <a:gd name="T80" fmla="*/ 2147483647 w 768"/>
                <a:gd name="T81" fmla="*/ 2147483647 h 536"/>
                <a:gd name="T82" fmla="*/ 2147483647 w 768"/>
                <a:gd name="T83" fmla="*/ 2147483647 h 536"/>
                <a:gd name="T84" fmla="*/ 2147483647 w 768"/>
                <a:gd name="T85" fmla="*/ 2147483647 h 536"/>
                <a:gd name="T86" fmla="*/ 2147483647 w 768"/>
                <a:gd name="T87" fmla="*/ 2147483647 h 536"/>
                <a:gd name="T88" fmla="*/ 2147483647 w 768"/>
                <a:gd name="T89" fmla="*/ 2147483647 h 536"/>
                <a:gd name="T90" fmla="*/ 2147483647 w 768"/>
                <a:gd name="T91" fmla="*/ 2147483647 h 536"/>
                <a:gd name="T92" fmla="*/ 2147483647 w 768"/>
                <a:gd name="T93" fmla="*/ 2147483647 h 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8"/>
                <a:gd name="T142" fmla="*/ 0 h 536"/>
                <a:gd name="T143" fmla="*/ 768 w 768"/>
                <a:gd name="T144" fmla="*/ 536 h 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8" h="536">
                  <a:moveTo>
                    <a:pt x="744" y="152"/>
                  </a:moveTo>
                  <a:lnTo>
                    <a:pt x="768" y="96"/>
                  </a:lnTo>
                  <a:lnTo>
                    <a:pt x="720" y="96"/>
                  </a:lnTo>
                  <a:lnTo>
                    <a:pt x="712" y="80"/>
                  </a:lnTo>
                  <a:lnTo>
                    <a:pt x="680" y="72"/>
                  </a:lnTo>
                  <a:lnTo>
                    <a:pt x="640" y="0"/>
                  </a:lnTo>
                  <a:lnTo>
                    <a:pt x="600" y="0"/>
                  </a:lnTo>
                  <a:lnTo>
                    <a:pt x="592" y="16"/>
                  </a:lnTo>
                  <a:lnTo>
                    <a:pt x="568" y="64"/>
                  </a:lnTo>
                  <a:lnTo>
                    <a:pt x="544" y="64"/>
                  </a:lnTo>
                  <a:lnTo>
                    <a:pt x="536" y="72"/>
                  </a:lnTo>
                  <a:lnTo>
                    <a:pt x="544" y="72"/>
                  </a:lnTo>
                  <a:lnTo>
                    <a:pt x="536" y="72"/>
                  </a:lnTo>
                  <a:lnTo>
                    <a:pt x="528" y="88"/>
                  </a:lnTo>
                  <a:lnTo>
                    <a:pt x="528" y="104"/>
                  </a:lnTo>
                  <a:lnTo>
                    <a:pt x="568" y="112"/>
                  </a:lnTo>
                  <a:lnTo>
                    <a:pt x="576" y="128"/>
                  </a:lnTo>
                  <a:lnTo>
                    <a:pt x="536" y="136"/>
                  </a:lnTo>
                  <a:lnTo>
                    <a:pt x="512" y="152"/>
                  </a:lnTo>
                  <a:lnTo>
                    <a:pt x="480" y="160"/>
                  </a:lnTo>
                  <a:lnTo>
                    <a:pt x="472" y="192"/>
                  </a:lnTo>
                  <a:lnTo>
                    <a:pt x="432" y="192"/>
                  </a:lnTo>
                  <a:lnTo>
                    <a:pt x="384" y="224"/>
                  </a:lnTo>
                  <a:lnTo>
                    <a:pt x="344" y="200"/>
                  </a:lnTo>
                  <a:lnTo>
                    <a:pt x="296" y="200"/>
                  </a:lnTo>
                  <a:lnTo>
                    <a:pt x="264" y="160"/>
                  </a:lnTo>
                  <a:lnTo>
                    <a:pt x="208" y="144"/>
                  </a:lnTo>
                  <a:lnTo>
                    <a:pt x="208" y="104"/>
                  </a:lnTo>
                  <a:lnTo>
                    <a:pt x="184" y="96"/>
                  </a:lnTo>
                  <a:lnTo>
                    <a:pt x="176" y="88"/>
                  </a:lnTo>
                  <a:lnTo>
                    <a:pt x="176" y="96"/>
                  </a:lnTo>
                  <a:lnTo>
                    <a:pt x="176" y="88"/>
                  </a:lnTo>
                  <a:lnTo>
                    <a:pt x="168" y="88"/>
                  </a:lnTo>
                  <a:lnTo>
                    <a:pt x="168" y="96"/>
                  </a:lnTo>
                  <a:lnTo>
                    <a:pt x="168" y="88"/>
                  </a:lnTo>
                  <a:lnTo>
                    <a:pt x="152" y="96"/>
                  </a:lnTo>
                  <a:lnTo>
                    <a:pt x="144" y="120"/>
                  </a:lnTo>
                  <a:lnTo>
                    <a:pt x="112" y="112"/>
                  </a:lnTo>
                  <a:lnTo>
                    <a:pt x="104" y="152"/>
                  </a:lnTo>
                  <a:lnTo>
                    <a:pt x="80" y="160"/>
                  </a:lnTo>
                  <a:lnTo>
                    <a:pt x="72" y="208"/>
                  </a:lnTo>
                  <a:lnTo>
                    <a:pt x="56" y="224"/>
                  </a:lnTo>
                  <a:lnTo>
                    <a:pt x="32" y="240"/>
                  </a:lnTo>
                  <a:lnTo>
                    <a:pt x="0" y="248"/>
                  </a:lnTo>
                  <a:lnTo>
                    <a:pt x="0" y="264"/>
                  </a:lnTo>
                  <a:lnTo>
                    <a:pt x="8" y="272"/>
                  </a:lnTo>
                  <a:lnTo>
                    <a:pt x="8" y="280"/>
                  </a:lnTo>
                  <a:lnTo>
                    <a:pt x="0" y="288"/>
                  </a:lnTo>
                  <a:lnTo>
                    <a:pt x="8" y="296"/>
                  </a:lnTo>
                  <a:lnTo>
                    <a:pt x="24" y="296"/>
                  </a:lnTo>
                  <a:lnTo>
                    <a:pt x="32" y="312"/>
                  </a:lnTo>
                  <a:lnTo>
                    <a:pt x="48" y="312"/>
                  </a:lnTo>
                  <a:lnTo>
                    <a:pt x="72" y="312"/>
                  </a:lnTo>
                  <a:lnTo>
                    <a:pt x="80" y="320"/>
                  </a:lnTo>
                  <a:lnTo>
                    <a:pt x="64" y="344"/>
                  </a:lnTo>
                  <a:lnTo>
                    <a:pt x="64" y="360"/>
                  </a:lnTo>
                  <a:lnTo>
                    <a:pt x="56" y="368"/>
                  </a:lnTo>
                  <a:lnTo>
                    <a:pt x="64" y="384"/>
                  </a:lnTo>
                  <a:lnTo>
                    <a:pt x="88" y="392"/>
                  </a:lnTo>
                  <a:lnTo>
                    <a:pt x="80" y="400"/>
                  </a:lnTo>
                  <a:lnTo>
                    <a:pt x="88" y="400"/>
                  </a:lnTo>
                  <a:lnTo>
                    <a:pt x="120" y="408"/>
                  </a:lnTo>
                  <a:lnTo>
                    <a:pt x="144" y="424"/>
                  </a:lnTo>
                  <a:lnTo>
                    <a:pt x="168" y="424"/>
                  </a:lnTo>
                  <a:lnTo>
                    <a:pt x="176" y="432"/>
                  </a:lnTo>
                  <a:lnTo>
                    <a:pt x="184" y="432"/>
                  </a:lnTo>
                  <a:lnTo>
                    <a:pt x="192" y="440"/>
                  </a:lnTo>
                  <a:lnTo>
                    <a:pt x="208" y="440"/>
                  </a:lnTo>
                  <a:lnTo>
                    <a:pt x="224" y="440"/>
                  </a:lnTo>
                  <a:lnTo>
                    <a:pt x="240" y="424"/>
                  </a:lnTo>
                  <a:lnTo>
                    <a:pt x="256" y="416"/>
                  </a:lnTo>
                  <a:lnTo>
                    <a:pt x="272" y="416"/>
                  </a:lnTo>
                  <a:lnTo>
                    <a:pt x="288" y="424"/>
                  </a:lnTo>
                  <a:lnTo>
                    <a:pt x="296" y="424"/>
                  </a:lnTo>
                  <a:lnTo>
                    <a:pt x="304" y="432"/>
                  </a:lnTo>
                  <a:lnTo>
                    <a:pt x="312" y="448"/>
                  </a:lnTo>
                  <a:lnTo>
                    <a:pt x="304" y="472"/>
                  </a:lnTo>
                  <a:lnTo>
                    <a:pt x="304" y="480"/>
                  </a:lnTo>
                  <a:lnTo>
                    <a:pt x="312" y="488"/>
                  </a:lnTo>
                  <a:lnTo>
                    <a:pt x="320" y="496"/>
                  </a:lnTo>
                  <a:lnTo>
                    <a:pt x="320" y="504"/>
                  </a:lnTo>
                  <a:lnTo>
                    <a:pt x="344" y="512"/>
                  </a:lnTo>
                  <a:lnTo>
                    <a:pt x="336" y="520"/>
                  </a:lnTo>
                  <a:lnTo>
                    <a:pt x="360" y="512"/>
                  </a:lnTo>
                  <a:lnTo>
                    <a:pt x="360" y="496"/>
                  </a:lnTo>
                  <a:lnTo>
                    <a:pt x="400" y="496"/>
                  </a:lnTo>
                  <a:lnTo>
                    <a:pt x="416" y="512"/>
                  </a:lnTo>
                  <a:lnTo>
                    <a:pt x="424" y="520"/>
                  </a:lnTo>
                  <a:lnTo>
                    <a:pt x="432" y="520"/>
                  </a:lnTo>
                  <a:lnTo>
                    <a:pt x="456" y="536"/>
                  </a:lnTo>
                  <a:lnTo>
                    <a:pt x="456" y="520"/>
                  </a:lnTo>
                  <a:lnTo>
                    <a:pt x="488" y="512"/>
                  </a:lnTo>
                  <a:lnTo>
                    <a:pt x="496" y="504"/>
                  </a:lnTo>
                  <a:lnTo>
                    <a:pt x="504" y="504"/>
                  </a:lnTo>
                  <a:lnTo>
                    <a:pt x="512" y="504"/>
                  </a:lnTo>
                  <a:lnTo>
                    <a:pt x="528" y="496"/>
                  </a:lnTo>
                  <a:lnTo>
                    <a:pt x="544" y="488"/>
                  </a:lnTo>
                  <a:lnTo>
                    <a:pt x="568" y="472"/>
                  </a:lnTo>
                  <a:lnTo>
                    <a:pt x="576" y="456"/>
                  </a:lnTo>
                  <a:lnTo>
                    <a:pt x="584" y="440"/>
                  </a:lnTo>
                  <a:lnTo>
                    <a:pt x="600" y="416"/>
                  </a:lnTo>
                  <a:lnTo>
                    <a:pt x="600" y="400"/>
                  </a:lnTo>
                  <a:lnTo>
                    <a:pt x="592" y="392"/>
                  </a:lnTo>
                  <a:lnTo>
                    <a:pt x="600" y="384"/>
                  </a:lnTo>
                  <a:lnTo>
                    <a:pt x="592" y="368"/>
                  </a:lnTo>
                  <a:lnTo>
                    <a:pt x="576" y="328"/>
                  </a:lnTo>
                  <a:lnTo>
                    <a:pt x="576" y="320"/>
                  </a:lnTo>
                  <a:lnTo>
                    <a:pt x="592" y="304"/>
                  </a:lnTo>
                  <a:lnTo>
                    <a:pt x="608" y="296"/>
                  </a:lnTo>
                  <a:lnTo>
                    <a:pt x="608" y="288"/>
                  </a:lnTo>
                  <a:lnTo>
                    <a:pt x="584" y="288"/>
                  </a:lnTo>
                  <a:lnTo>
                    <a:pt x="576" y="288"/>
                  </a:lnTo>
                  <a:lnTo>
                    <a:pt x="568" y="288"/>
                  </a:lnTo>
                  <a:lnTo>
                    <a:pt x="560" y="272"/>
                  </a:lnTo>
                  <a:lnTo>
                    <a:pt x="552" y="264"/>
                  </a:lnTo>
                  <a:lnTo>
                    <a:pt x="568" y="256"/>
                  </a:lnTo>
                  <a:lnTo>
                    <a:pt x="584" y="248"/>
                  </a:lnTo>
                  <a:lnTo>
                    <a:pt x="600" y="232"/>
                  </a:lnTo>
                  <a:lnTo>
                    <a:pt x="608" y="232"/>
                  </a:lnTo>
                  <a:lnTo>
                    <a:pt x="600" y="248"/>
                  </a:lnTo>
                  <a:lnTo>
                    <a:pt x="608" y="256"/>
                  </a:lnTo>
                  <a:lnTo>
                    <a:pt x="616" y="256"/>
                  </a:lnTo>
                  <a:lnTo>
                    <a:pt x="640" y="248"/>
                  </a:lnTo>
                  <a:lnTo>
                    <a:pt x="656" y="256"/>
                  </a:lnTo>
                  <a:lnTo>
                    <a:pt x="664" y="272"/>
                  </a:lnTo>
                  <a:lnTo>
                    <a:pt x="664" y="280"/>
                  </a:lnTo>
                  <a:lnTo>
                    <a:pt x="664" y="304"/>
                  </a:lnTo>
                  <a:lnTo>
                    <a:pt x="656" y="328"/>
                  </a:lnTo>
                  <a:lnTo>
                    <a:pt x="672" y="328"/>
                  </a:lnTo>
                  <a:lnTo>
                    <a:pt x="688" y="320"/>
                  </a:lnTo>
                  <a:lnTo>
                    <a:pt x="696" y="312"/>
                  </a:lnTo>
                  <a:lnTo>
                    <a:pt x="704" y="304"/>
                  </a:lnTo>
                  <a:lnTo>
                    <a:pt x="688" y="272"/>
                  </a:lnTo>
                  <a:lnTo>
                    <a:pt x="688" y="264"/>
                  </a:lnTo>
                  <a:lnTo>
                    <a:pt x="688" y="248"/>
                  </a:lnTo>
                  <a:lnTo>
                    <a:pt x="688" y="240"/>
                  </a:lnTo>
                  <a:lnTo>
                    <a:pt x="680" y="224"/>
                  </a:lnTo>
                  <a:lnTo>
                    <a:pt x="688" y="216"/>
                  </a:lnTo>
                  <a:lnTo>
                    <a:pt x="704" y="200"/>
                  </a:lnTo>
                  <a:lnTo>
                    <a:pt x="720" y="200"/>
                  </a:lnTo>
                  <a:lnTo>
                    <a:pt x="728" y="160"/>
                  </a:lnTo>
                  <a:lnTo>
                    <a:pt x="744" y="15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67" name="Freeform 683"/>
            <p:cNvSpPr>
              <a:spLocks/>
            </p:cNvSpPr>
            <p:nvPr/>
          </p:nvSpPr>
          <p:spPr bwMode="auto">
            <a:xfrm>
              <a:off x="3737714" y="2205603"/>
              <a:ext cx="410552" cy="195735"/>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68" name="Freeform 684"/>
            <p:cNvSpPr>
              <a:spLocks/>
            </p:cNvSpPr>
            <p:nvPr/>
          </p:nvSpPr>
          <p:spPr bwMode="auto">
            <a:xfrm>
              <a:off x="3631088" y="2574612"/>
              <a:ext cx="106626" cy="47329"/>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69" name="Freeform 685"/>
            <p:cNvSpPr>
              <a:spLocks/>
            </p:cNvSpPr>
            <p:nvPr/>
          </p:nvSpPr>
          <p:spPr bwMode="auto">
            <a:xfrm>
              <a:off x="3737714" y="2205603"/>
              <a:ext cx="410552" cy="195735"/>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70" name="Freeform 686"/>
            <p:cNvSpPr>
              <a:spLocks/>
            </p:cNvSpPr>
            <p:nvPr/>
          </p:nvSpPr>
          <p:spPr bwMode="auto">
            <a:xfrm>
              <a:off x="2857839" y="1733913"/>
              <a:ext cx="140209" cy="291195"/>
            </a:xfrm>
            <a:custGeom>
              <a:avLst/>
              <a:gdLst>
                <a:gd name="T0" fmla="*/ 2147483647 w 136"/>
                <a:gd name="T1" fmla="*/ 2147483647 h 296"/>
                <a:gd name="T2" fmla="*/ 2147483647 w 136"/>
                <a:gd name="T3" fmla="*/ 2147483647 h 296"/>
                <a:gd name="T4" fmla="*/ 2147483647 w 136"/>
                <a:gd name="T5" fmla="*/ 2147483647 h 296"/>
                <a:gd name="T6" fmla="*/ 2147483647 w 136"/>
                <a:gd name="T7" fmla="*/ 2147483647 h 296"/>
                <a:gd name="T8" fmla="*/ 2147483647 w 136"/>
                <a:gd name="T9" fmla="*/ 2147483647 h 296"/>
                <a:gd name="T10" fmla="*/ 2147483647 w 136"/>
                <a:gd name="T11" fmla="*/ 2147483647 h 296"/>
                <a:gd name="T12" fmla="*/ 2147483647 w 136"/>
                <a:gd name="T13" fmla="*/ 2147483647 h 296"/>
                <a:gd name="T14" fmla="*/ 2147483647 w 136"/>
                <a:gd name="T15" fmla="*/ 2147483647 h 296"/>
                <a:gd name="T16" fmla="*/ 2147483647 w 136"/>
                <a:gd name="T17" fmla="*/ 2147483647 h 296"/>
                <a:gd name="T18" fmla="*/ 2147483647 w 136"/>
                <a:gd name="T19" fmla="*/ 2147483647 h 296"/>
                <a:gd name="T20" fmla="*/ 2147483647 w 136"/>
                <a:gd name="T21" fmla="*/ 2147483647 h 296"/>
                <a:gd name="T22" fmla="*/ 2147483647 w 136"/>
                <a:gd name="T23" fmla="*/ 2147483647 h 296"/>
                <a:gd name="T24" fmla="*/ 2147483647 w 136"/>
                <a:gd name="T25" fmla="*/ 2147483647 h 296"/>
                <a:gd name="T26" fmla="*/ 2147483647 w 136"/>
                <a:gd name="T27" fmla="*/ 2147483647 h 296"/>
                <a:gd name="T28" fmla="*/ 2147483647 w 136"/>
                <a:gd name="T29" fmla="*/ 2147483647 h 296"/>
                <a:gd name="T30" fmla="*/ 2147483647 w 136"/>
                <a:gd name="T31" fmla="*/ 2147483647 h 296"/>
                <a:gd name="T32" fmla="*/ 2147483647 w 136"/>
                <a:gd name="T33" fmla="*/ 2147483647 h 296"/>
                <a:gd name="T34" fmla="*/ 2147483647 w 136"/>
                <a:gd name="T35" fmla="*/ 0 h 296"/>
                <a:gd name="T36" fmla="*/ 2147483647 w 136"/>
                <a:gd name="T37" fmla="*/ 0 h 296"/>
                <a:gd name="T38" fmla="*/ 2147483647 w 136"/>
                <a:gd name="T39" fmla="*/ 2147483647 h 296"/>
                <a:gd name="T40" fmla="*/ 2147483647 w 136"/>
                <a:gd name="T41" fmla="*/ 2147483647 h 296"/>
                <a:gd name="T42" fmla="*/ 2147483647 w 136"/>
                <a:gd name="T43" fmla="*/ 2147483647 h 296"/>
                <a:gd name="T44" fmla="*/ 2147483647 w 136"/>
                <a:gd name="T45" fmla="*/ 2147483647 h 296"/>
                <a:gd name="T46" fmla="*/ 2147483647 w 136"/>
                <a:gd name="T47" fmla="*/ 2147483647 h 296"/>
                <a:gd name="T48" fmla="*/ 2147483647 w 136"/>
                <a:gd name="T49" fmla="*/ 2147483647 h 296"/>
                <a:gd name="T50" fmla="*/ 2147483647 w 136"/>
                <a:gd name="T51" fmla="*/ 2147483647 h 296"/>
                <a:gd name="T52" fmla="*/ 2147483647 w 136"/>
                <a:gd name="T53" fmla="*/ 2147483647 h 296"/>
                <a:gd name="T54" fmla="*/ 0 w 136"/>
                <a:gd name="T55" fmla="*/ 2147483647 h 296"/>
                <a:gd name="T56" fmla="*/ 2147483647 w 136"/>
                <a:gd name="T57" fmla="*/ 2147483647 h 296"/>
                <a:gd name="T58" fmla="*/ 2147483647 w 136"/>
                <a:gd name="T59" fmla="*/ 2147483647 h 296"/>
                <a:gd name="T60" fmla="*/ 2147483647 w 136"/>
                <a:gd name="T61" fmla="*/ 2147483647 h 296"/>
                <a:gd name="T62" fmla="*/ 2147483647 w 136"/>
                <a:gd name="T63" fmla="*/ 2147483647 h 296"/>
                <a:gd name="T64" fmla="*/ 2147483647 w 136"/>
                <a:gd name="T65" fmla="*/ 2147483647 h 296"/>
                <a:gd name="T66" fmla="*/ 2147483647 w 136"/>
                <a:gd name="T67" fmla="*/ 2147483647 h 296"/>
                <a:gd name="T68" fmla="*/ 2147483647 w 136"/>
                <a:gd name="T69" fmla="*/ 2147483647 h 296"/>
                <a:gd name="T70" fmla="*/ 2147483647 w 136"/>
                <a:gd name="T71" fmla="*/ 2147483647 h 296"/>
                <a:gd name="T72" fmla="*/ 2147483647 w 136"/>
                <a:gd name="T73" fmla="*/ 2147483647 h 296"/>
                <a:gd name="T74" fmla="*/ 2147483647 w 136"/>
                <a:gd name="T75" fmla="*/ 2147483647 h 296"/>
                <a:gd name="T76" fmla="*/ 2147483647 w 136"/>
                <a:gd name="T77" fmla="*/ 2147483647 h 296"/>
                <a:gd name="T78" fmla="*/ 2147483647 w 136"/>
                <a:gd name="T79" fmla="*/ 2147483647 h 296"/>
                <a:gd name="T80" fmla="*/ 2147483647 w 136"/>
                <a:gd name="T81" fmla="*/ 2147483647 h 296"/>
                <a:gd name="T82" fmla="*/ 2147483647 w 136"/>
                <a:gd name="T83" fmla="*/ 2147483647 h 296"/>
                <a:gd name="T84" fmla="*/ 2147483647 w 136"/>
                <a:gd name="T85" fmla="*/ 2147483647 h 296"/>
                <a:gd name="T86" fmla="*/ 2147483647 w 136"/>
                <a:gd name="T87" fmla="*/ 2147483647 h 296"/>
                <a:gd name="T88" fmla="*/ 2147483647 w 136"/>
                <a:gd name="T89" fmla="*/ 2147483647 h 296"/>
                <a:gd name="T90" fmla="*/ 2147483647 w 136"/>
                <a:gd name="T91" fmla="*/ 2147483647 h 296"/>
                <a:gd name="T92" fmla="*/ 2147483647 w 136"/>
                <a:gd name="T93" fmla="*/ 2147483647 h 296"/>
                <a:gd name="T94" fmla="*/ 2147483647 w 136"/>
                <a:gd name="T95" fmla="*/ 2147483647 h 296"/>
                <a:gd name="T96" fmla="*/ 2147483647 w 136"/>
                <a:gd name="T97" fmla="*/ 2147483647 h 296"/>
                <a:gd name="T98" fmla="*/ 2147483647 w 136"/>
                <a:gd name="T99" fmla="*/ 2147483647 h 296"/>
                <a:gd name="T100" fmla="*/ 2147483647 w 136"/>
                <a:gd name="T101" fmla="*/ 2147483647 h 296"/>
                <a:gd name="T102" fmla="*/ 2147483647 w 136"/>
                <a:gd name="T103" fmla="*/ 2147483647 h 296"/>
                <a:gd name="T104" fmla="*/ 2147483647 w 136"/>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296"/>
                <a:gd name="T161" fmla="*/ 136 w 13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296">
                  <a:moveTo>
                    <a:pt x="136" y="216"/>
                  </a:moveTo>
                  <a:lnTo>
                    <a:pt x="128" y="216"/>
                  </a:lnTo>
                  <a:lnTo>
                    <a:pt x="120" y="208"/>
                  </a:lnTo>
                  <a:lnTo>
                    <a:pt x="128" y="184"/>
                  </a:lnTo>
                  <a:lnTo>
                    <a:pt x="120" y="176"/>
                  </a:lnTo>
                  <a:lnTo>
                    <a:pt x="120" y="168"/>
                  </a:lnTo>
                  <a:lnTo>
                    <a:pt x="120" y="160"/>
                  </a:lnTo>
                  <a:lnTo>
                    <a:pt x="112" y="152"/>
                  </a:lnTo>
                  <a:lnTo>
                    <a:pt x="120" y="144"/>
                  </a:lnTo>
                  <a:lnTo>
                    <a:pt x="112" y="104"/>
                  </a:lnTo>
                  <a:lnTo>
                    <a:pt x="120" y="80"/>
                  </a:lnTo>
                  <a:lnTo>
                    <a:pt x="112" y="64"/>
                  </a:lnTo>
                  <a:lnTo>
                    <a:pt x="104" y="56"/>
                  </a:lnTo>
                  <a:lnTo>
                    <a:pt x="104" y="40"/>
                  </a:lnTo>
                  <a:lnTo>
                    <a:pt x="104" y="32"/>
                  </a:lnTo>
                  <a:lnTo>
                    <a:pt x="112" y="24"/>
                  </a:lnTo>
                  <a:lnTo>
                    <a:pt x="112" y="8"/>
                  </a:lnTo>
                  <a:lnTo>
                    <a:pt x="96" y="0"/>
                  </a:lnTo>
                  <a:lnTo>
                    <a:pt x="80" y="0"/>
                  </a:lnTo>
                  <a:lnTo>
                    <a:pt x="72" y="8"/>
                  </a:lnTo>
                  <a:lnTo>
                    <a:pt x="64" y="32"/>
                  </a:lnTo>
                  <a:lnTo>
                    <a:pt x="48" y="40"/>
                  </a:lnTo>
                  <a:lnTo>
                    <a:pt x="32" y="40"/>
                  </a:lnTo>
                  <a:lnTo>
                    <a:pt x="24" y="40"/>
                  </a:lnTo>
                  <a:lnTo>
                    <a:pt x="16" y="32"/>
                  </a:lnTo>
                  <a:lnTo>
                    <a:pt x="8" y="24"/>
                  </a:lnTo>
                  <a:lnTo>
                    <a:pt x="8" y="32"/>
                  </a:lnTo>
                  <a:lnTo>
                    <a:pt x="0" y="32"/>
                  </a:lnTo>
                  <a:lnTo>
                    <a:pt x="8" y="40"/>
                  </a:lnTo>
                  <a:lnTo>
                    <a:pt x="16" y="48"/>
                  </a:lnTo>
                  <a:lnTo>
                    <a:pt x="24" y="56"/>
                  </a:lnTo>
                  <a:lnTo>
                    <a:pt x="32" y="56"/>
                  </a:lnTo>
                  <a:lnTo>
                    <a:pt x="40" y="72"/>
                  </a:lnTo>
                  <a:lnTo>
                    <a:pt x="40" y="88"/>
                  </a:lnTo>
                  <a:lnTo>
                    <a:pt x="40" y="104"/>
                  </a:lnTo>
                  <a:lnTo>
                    <a:pt x="40" y="112"/>
                  </a:lnTo>
                  <a:lnTo>
                    <a:pt x="40" y="120"/>
                  </a:lnTo>
                  <a:lnTo>
                    <a:pt x="40" y="136"/>
                  </a:lnTo>
                  <a:lnTo>
                    <a:pt x="40" y="144"/>
                  </a:lnTo>
                  <a:lnTo>
                    <a:pt x="48" y="144"/>
                  </a:lnTo>
                  <a:lnTo>
                    <a:pt x="56" y="160"/>
                  </a:lnTo>
                  <a:lnTo>
                    <a:pt x="40" y="192"/>
                  </a:lnTo>
                  <a:lnTo>
                    <a:pt x="16" y="208"/>
                  </a:lnTo>
                  <a:lnTo>
                    <a:pt x="8" y="232"/>
                  </a:lnTo>
                  <a:lnTo>
                    <a:pt x="8" y="264"/>
                  </a:lnTo>
                  <a:lnTo>
                    <a:pt x="16" y="280"/>
                  </a:lnTo>
                  <a:lnTo>
                    <a:pt x="24" y="288"/>
                  </a:lnTo>
                  <a:lnTo>
                    <a:pt x="32" y="296"/>
                  </a:lnTo>
                  <a:lnTo>
                    <a:pt x="48" y="296"/>
                  </a:lnTo>
                  <a:lnTo>
                    <a:pt x="80" y="288"/>
                  </a:lnTo>
                  <a:lnTo>
                    <a:pt x="88" y="288"/>
                  </a:lnTo>
                  <a:lnTo>
                    <a:pt x="136" y="232"/>
                  </a:lnTo>
                  <a:lnTo>
                    <a:pt x="136" y="2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71" name="Freeform 687"/>
            <p:cNvSpPr>
              <a:spLocks/>
            </p:cNvSpPr>
            <p:nvPr/>
          </p:nvSpPr>
          <p:spPr bwMode="auto">
            <a:xfrm>
              <a:off x="3006445" y="2197581"/>
              <a:ext cx="7556" cy="8021"/>
            </a:xfrm>
            <a:custGeom>
              <a:avLst/>
              <a:gdLst>
                <a:gd name="T0" fmla="*/ 2147483647 w 8"/>
                <a:gd name="T1" fmla="*/ 2147483647 h 8"/>
                <a:gd name="T2" fmla="*/ 0 w 8"/>
                <a:gd name="T3" fmla="*/ 0 h 8"/>
                <a:gd name="T4" fmla="*/ 0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0" y="0"/>
                  </a:lnTo>
                  <a:lnTo>
                    <a:pt x="0" y="8"/>
                  </a:lnTo>
                  <a:lnTo>
                    <a:pt x="8"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72" name="Freeform 688"/>
            <p:cNvSpPr>
              <a:spLocks/>
            </p:cNvSpPr>
            <p:nvPr/>
          </p:nvSpPr>
          <p:spPr bwMode="auto">
            <a:xfrm>
              <a:off x="2948513" y="1404211"/>
              <a:ext cx="1988953" cy="1021193"/>
            </a:xfrm>
            <a:custGeom>
              <a:avLst/>
              <a:gdLst>
                <a:gd name="T0" fmla="*/ 2147483647 w 1936"/>
                <a:gd name="T1" fmla="*/ 2147483647 h 1040"/>
                <a:gd name="T2" fmla="*/ 2147483647 w 1936"/>
                <a:gd name="T3" fmla="*/ 2147483647 h 1040"/>
                <a:gd name="T4" fmla="*/ 2147483647 w 1936"/>
                <a:gd name="T5" fmla="*/ 2147483647 h 1040"/>
                <a:gd name="T6" fmla="*/ 2147483647 w 1936"/>
                <a:gd name="T7" fmla="*/ 2147483647 h 1040"/>
                <a:gd name="T8" fmla="*/ 2147483647 w 1936"/>
                <a:gd name="T9" fmla="*/ 2147483647 h 1040"/>
                <a:gd name="T10" fmla="*/ 2147483647 w 1936"/>
                <a:gd name="T11" fmla="*/ 2147483647 h 1040"/>
                <a:gd name="T12" fmla="*/ 2147483647 w 1936"/>
                <a:gd name="T13" fmla="*/ 2147483647 h 1040"/>
                <a:gd name="T14" fmla="*/ 2147483647 w 1936"/>
                <a:gd name="T15" fmla="*/ 2147483647 h 1040"/>
                <a:gd name="T16" fmla="*/ 2147483647 w 1936"/>
                <a:gd name="T17" fmla="*/ 2147483647 h 1040"/>
                <a:gd name="T18" fmla="*/ 2147483647 w 1936"/>
                <a:gd name="T19" fmla="*/ 2147483647 h 1040"/>
                <a:gd name="T20" fmla="*/ 2147483647 w 1936"/>
                <a:gd name="T21" fmla="*/ 2147483647 h 1040"/>
                <a:gd name="T22" fmla="*/ 2147483647 w 1936"/>
                <a:gd name="T23" fmla="*/ 2147483647 h 1040"/>
                <a:gd name="T24" fmla="*/ 2147483647 w 1936"/>
                <a:gd name="T25" fmla="*/ 2147483647 h 1040"/>
                <a:gd name="T26" fmla="*/ 2147483647 w 1936"/>
                <a:gd name="T27" fmla="*/ 2147483647 h 1040"/>
                <a:gd name="T28" fmla="*/ 2147483647 w 1936"/>
                <a:gd name="T29" fmla="*/ 2147483647 h 1040"/>
                <a:gd name="T30" fmla="*/ 2147483647 w 1936"/>
                <a:gd name="T31" fmla="*/ 2147483647 h 1040"/>
                <a:gd name="T32" fmla="*/ 2147483647 w 1936"/>
                <a:gd name="T33" fmla="*/ 2147483647 h 1040"/>
                <a:gd name="T34" fmla="*/ 2147483647 w 1936"/>
                <a:gd name="T35" fmla="*/ 2147483647 h 1040"/>
                <a:gd name="T36" fmla="*/ 2147483647 w 1936"/>
                <a:gd name="T37" fmla="*/ 2147483647 h 1040"/>
                <a:gd name="T38" fmla="*/ 2147483647 w 1936"/>
                <a:gd name="T39" fmla="*/ 2147483647 h 1040"/>
                <a:gd name="T40" fmla="*/ 2147483647 w 1936"/>
                <a:gd name="T41" fmla="*/ 2147483647 h 1040"/>
                <a:gd name="T42" fmla="*/ 2147483647 w 1936"/>
                <a:gd name="T43" fmla="*/ 2147483647 h 1040"/>
                <a:gd name="T44" fmla="*/ 2147483647 w 1936"/>
                <a:gd name="T45" fmla="*/ 2147483647 h 1040"/>
                <a:gd name="T46" fmla="*/ 2147483647 w 1936"/>
                <a:gd name="T47" fmla="*/ 2147483647 h 1040"/>
                <a:gd name="T48" fmla="*/ 2147483647 w 1936"/>
                <a:gd name="T49" fmla="*/ 2147483647 h 1040"/>
                <a:gd name="T50" fmla="*/ 2147483647 w 1936"/>
                <a:gd name="T51" fmla="*/ 2147483647 h 1040"/>
                <a:gd name="T52" fmla="*/ 2147483647 w 1936"/>
                <a:gd name="T53" fmla="*/ 2147483647 h 1040"/>
                <a:gd name="T54" fmla="*/ 2147483647 w 1936"/>
                <a:gd name="T55" fmla="*/ 2147483647 h 1040"/>
                <a:gd name="T56" fmla="*/ 2147483647 w 1936"/>
                <a:gd name="T57" fmla="*/ 2147483647 h 1040"/>
                <a:gd name="T58" fmla="*/ 2147483647 w 1936"/>
                <a:gd name="T59" fmla="*/ 2147483647 h 1040"/>
                <a:gd name="T60" fmla="*/ 2147483647 w 1936"/>
                <a:gd name="T61" fmla="*/ 2147483647 h 1040"/>
                <a:gd name="T62" fmla="*/ 2147483647 w 1936"/>
                <a:gd name="T63" fmla="*/ 2147483647 h 1040"/>
                <a:gd name="T64" fmla="*/ 2147483647 w 1936"/>
                <a:gd name="T65" fmla="*/ 2147483647 h 1040"/>
                <a:gd name="T66" fmla="*/ 2147483647 w 1936"/>
                <a:gd name="T67" fmla="*/ 2147483647 h 1040"/>
                <a:gd name="T68" fmla="*/ 2147483647 w 1936"/>
                <a:gd name="T69" fmla="*/ 2147483647 h 1040"/>
                <a:gd name="T70" fmla="*/ 2147483647 w 1936"/>
                <a:gd name="T71" fmla="*/ 2147483647 h 1040"/>
                <a:gd name="T72" fmla="*/ 2147483647 w 1936"/>
                <a:gd name="T73" fmla="*/ 2147483647 h 1040"/>
                <a:gd name="T74" fmla="*/ 2147483647 w 1936"/>
                <a:gd name="T75" fmla="*/ 2147483647 h 1040"/>
                <a:gd name="T76" fmla="*/ 2147483647 w 1936"/>
                <a:gd name="T77" fmla="*/ 2147483647 h 1040"/>
                <a:gd name="T78" fmla="*/ 2147483647 w 1936"/>
                <a:gd name="T79" fmla="*/ 2147483647 h 1040"/>
                <a:gd name="T80" fmla="*/ 2147483647 w 1936"/>
                <a:gd name="T81" fmla="*/ 2147483647 h 1040"/>
                <a:gd name="T82" fmla="*/ 2147483647 w 1936"/>
                <a:gd name="T83" fmla="*/ 2147483647 h 1040"/>
                <a:gd name="T84" fmla="*/ 2147483647 w 1936"/>
                <a:gd name="T85" fmla="*/ 2147483647 h 1040"/>
                <a:gd name="T86" fmla="*/ 2147483647 w 1936"/>
                <a:gd name="T87" fmla="*/ 2147483647 h 1040"/>
                <a:gd name="T88" fmla="*/ 2147483647 w 1936"/>
                <a:gd name="T89" fmla="*/ 2147483647 h 1040"/>
                <a:gd name="T90" fmla="*/ 2147483647 w 1936"/>
                <a:gd name="T91" fmla="*/ 2147483647 h 1040"/>
                <a:gd name="T92" fmla="*/ 2147483647 w 1936"/>
                <a:gd name="T93" fmla="*/ 2147483647 h 1040"/>
                <a:gd name="T94" fmla="*/ 2147483647 w 1936"/>
                <a:gd name="T95" fmla="*/ 2147483647 h 1040"/>
                <a:gd name="T96" fmla="*/ 2147483647 w 1936"/>
                <a:gd name="T97" fmla="*/ 2147483647 h 1040"/>
                <a:gd name="T98" fmla="*/ 2147483647 w 1936"/>
                <a:gd name="T99" fmla="*/ 2147483647 h 1040"/>
                <a:gd name="T100" fmla="*/ 2147483647 w 1936"/>
                <a:gd name="T101" fmla="*/ 2147483647 h 1040"/>
                <a:gd name="T102" fmla="*/ 2147483647 w 1936"/>
                <a:gd name="T103" fmla="*/ 2147483647 h 1040"/>
                <a:gd name="T104" fmla="*/ 2147483647 w 1936"/>
                <a:gd name="T105" fmla="*/ 2147483647 h 1040"/>
                <a:gd name="T106" fmla="*/ 2147483647 w 1936"/>
                <a:gd name="T107" fmla="*/ 2147483647 h 1040"/>
                <a:gd name="T108" fmla="*/ 2147483647 w 1936"/>
                <a:gd name="T109" fmla="*/ 2147483647 h 1040"/>
                <a:gd name="T110" fmla="*/ 2147483647 w 1936"/>
                <a:gd name="T111" fmla="*/ 2147483647 h 1040"/>
                <a:gd name="T112" fmla="*/ 2147483647 w 1936"/>
                <a:gd name="T113" fmla="*/ 2147483647 h 1040"/>
                <a:gd name="T114" fmla="*/ 2147483647 w 1936"/>
                <a:gd name="T115" fmla="*/ 2147483647 h 1040"/>
                <a:gd name="T116" fmla="*/ 2147483647 w 1936"/>
                <a:gd name="T117" fmla="*/ 2147483647 h 1040"/>
                <a:gd name="T118" fmla="*/ 2147483647 w 1936"/>
                <a:gd name="T119" fmla="*/ 2147483647 h 1040"/>
                <a:gd name="T120" fmla="*/ 2147483647 w 1936"/>
                <a:gd name="T121" fmla="*/ 2147483647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6"/>
                <a:gd name="T184" fmla="*/ 0 h 1040"/>
                <a:gd name="T185" fmla="*/ 1936 w 1936"/>
                <a:gd name="T186" fmla="*/ 1040 h 1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36" h="1040">
                  <a:moveTo>
                    <a:pt x="1928" y="504"/>
                  </a:moveTo>
                  <a:lnTo>
                    <a:pt x="1936" y="384"/>
                  </a:lnTo>
                  <a:lnTo>
                    <a:pt x="1920" y="376"/>
                  </a:lnTo>
                  <a:lnTo>
                    <a:pt x="1912" y="376"/>
                  </a:lnTo>
                  <a:lnTo>
                    <a:pt x="1896" y="360"/>
                  </a:lnTo>
                  <a:lnTo>
                    <a:pt x="1880" y="352"/>
                  </a:lnTo>
                  <a:lnTo>
                    <a:pt x="1856" y="352"/>
                  </a:lnTo>
                  <a:lnTo>
                    <a:pt x="1840" y="344"/>
                  </a:lnTo>
                  <a:lnTo>
                    <a:pt x="1824" y="344"/>
                  </a:lnTo>
                  <a:lnTo>
                    <a:pt x="1816" y="344"/>
                  </a:lnTo>
                  <a:lnTo>
                    <a:pt x="1824" y="376"/>
                  </a:lnTo>
                  <a:lnTo>
                    <a:pt x="1808" y="384"/>
                  </a:lnTo>
                  <a:lnTo>
                    <a:pt x="1792" y="376"/>
                  </a:lnTo>
                  <a:lnTo>
                    <a:pt x="1784" y="360"/>
                  </a:lnTo>
                  <a:lnTo>
                    <a:pt x="1784" y="352"/>
                  </a:lnTo>
                  <a:lnTo>
                    <a:pt x="1760" y="352"/>
                  </a:lnTo>
                  <a:lnTo>
                    <a:pt x="1752" y="360"/>
                  </a:lnTo>
                  <a:lnTo>
                    <a:pt x="1728" y="352"/>
                  </a:lnTo>
                  <a:lnTo>
                    <a:pt x="1704" y="352"/>
                  </a:lnTo>
                  <a:lnTo>
                    <a:pt x="1696" y="360"/>
                  </a:lnTo>
                  <a:lnTo>
                    <a:pt x="1680" y="344"/>
                  </a:lnTo>
                  <a:lnTo>
                    <a:pt x="1680" y="320"/>
                  </a:lnTo>
                  <a:lnTo>
                    <a:pt x="1656" y="304"/>
                  </a:lnTo>
                  <a:lnTo>
                    <a:pt x="1616" y="304"/>
                  </a:lnTo>
                  <a:lnTo>
                    <a:pt x="1576" y="304"/>
                  </a:lnTo>
                  <a:lnTo>
                    <a:pt x="1576" y="296"/>
                  </a:lnTo>
                  <a:lnTo>
                    <a:pt x="1568" y="288"/>
                  </a:lnTo>
                  <a:lnTo>
                    <a:pt x="1544" y="272"/>
                  </a:lnTo>
                  <a:lnTo>
                    <a:pt x="1544" y="256"/>
                  </a:lnTo>
                  <a:lnTo>
                    <a:pt x="1448" y="232"/>
                  </a:lnTo>
                  <a:lnTo>
                    <a:pt x="1448" y="240"/>
                  </a:lnTo>
                  <a:lnTo>
                    <a:pt x="1424" y="256"/>
                  </a:lnTo>
                  <a:lnTo>
                    <a:pt x="1432" y="280"/>
                  </a:lnTo>
                  <a:lnTo>
                    <a:pt x="1408" y="288"/>
                  </a:lnTo>
                  <a:lnTo>
                    <a:pt x="1392" y="288"/>
                  </a:lnTo>
                  <a:lnTo>
                    <a:pt x="1368" y="280"/>
                  </a:lnTo>
                  <a:lnTo>
                    <a:pt x="1360" y="288"/>
                  </a:lnTo>
                  <a:lnTo>
                    <a:pt x="1344" y="280"/>
                  </a:lnTo>
                  <a:lnTo>
                    <a:pt x="1328" y="272"/>
                  </a:lnTo>
                  <a:lnTo>
                    <a:pt x="1328" y="296"/>
                  </a:lnTo>
                  <a:lnTo>
                    <a:pt x="1312" y="312"/>
                  </a:lnTo>
                  <a:lnTo>
                    <a:pt x="1296" y="288"/>
                  </a:lnTo>
                  <a:lnTo>
                    <a:pt x="1280" y="264"/>
                  </a:lnTo>
                  <a:lnTo>
                    <a:pt x="1296" y="240"/>
                  </a:lnTo>
                  <a:lnTo>
                    <a:pt x="1296" y="224"/>
                  </a:lnTo>
                  <a:lnTo>
                    <a:pt x="1280" y="208"/>
                  </a:lnTo>
                  <a:lnTo>
                    <a:pt x="1264" y="200"/>
                  </a:lnTo>
                  <a:lnTo>
                    <a:pt x="1248" y="200"/>
                  </a:lnTo>
                  <a:lnTo>
                    <a:pt x="1240" y="192"/>
                  </a:lnTo>
                  <a:lnTo>
                    <a:pt x="1224" y="184"/>
                  </a:lnTo>
                  <a:lnTo>
                    <a:pt x="1216" y="200"/>
                  </a:lnTo>
                  <a:lnTo>
                    <a:pt x="1208" y="216"/>
                  </a:lnTo>
                  <a:lnTo>
                    <a:pt x="1168" y="216"/>
                  </a:lnTo>
                  <a:lnTo>
                    <a:pt x="1152" y="208"/>
                  </a:lnTo>
                  <a:lnTo>
                    <a:pt x="1144" y="192"/>
                  </a:lnTo>
                  <a:lnTo>
                    <a:pt x="1112" y="192"/>
                  </a:lnTo>
                  <a:lnTo>
                    <a:pt x="1088" y="208"/>
                  </a:lnTo>
                  <a:lnTo>
                    <a:pt x="1088" y="192"/>
                  </a:lnTo>
                  <a:lnTo>
                    <a:pt x="1072" y="176"/>
                  </a:lnTo>
                  <a:lnTo>
                    <a:pt x="1056" y="176"/>
                  </a:lnTo>
                  <a:lnTo>
                    <a:pt x="1040" y="192"/>
                  </a:lnTo>
                  <a:lnTo>
                    <a:pt x="1016" y="208"/>
                  </a:lnTo>
                  <a:lnTo>
                    <a:pt x="992" y="224"/>
                  </a:lnTo>
                  <a:lnTo>
                    <a:pt x="1008" y="200"/>
                  </a:lnTo>
                  <a:lnTo>
                    <a:pt x="1024" y="192"/>
                  </a:lnTo>
                  <a:lnTo>
                    <a:pt x="1048" y="152"/>
                  </a:lnTo>
                  <a:lnTo>
                    <a:pt x="1064" y="136"/>
                  </a:lnTo>
                  <a:lnTo>
                    <a:pt x="1080" y="112"/>
                  </a:lnTo>
                  <a:lnTo>
                    <a:pt x="1072" y="72"/>
                  </a:lnTo>
                  <a:lnTo>
                    <a:pt x="1040" y="48"/>
                  </a:lnTo>
                  <a:lnTo>
                    <a:pt x="1016" y="40"/>
                  </a:lnTo>
                  <a:lnTo>
                    <a:pt x="1016" y="32"/>
                  </a:lnTo>
                  <a:lnTo>
                    <a:pt x="1000" y="0"/>
                  </a:lnTo>
                  <a:lnTo>
                    <a:pt x="968" y="0"/>
                  </a:lnTo>
                  <a:lnTo>
                    <a:pt x="936" y="32"/>
                  </a:lnTo>
                  <a:lnTo>
                    <a:pt x="928" y="64"/>
                  </a:lnTo>
                  <a:lnTo>
                    <a:pt x="888" y="88"/>
                  </a:lnTo>
                  <a:lnTo>
                    <a:pt x="864" y="72"/>
                  </a:lnTo>
                  <a:lnTo>
                    <a:pt x="824" y="88"/>
                  </a:lnTo>
                  <a:lnTo>
                    <a:pt x="784" y="112"/>
                  </a:lnTo>
                  <a:lnTo>
                    <a:pt x="760" y="136"/>
                  </a:lnTo>
                  <a:lnTo>
                    <a:pt x="752" y="184"/>
                  </a:lnTo>
                  <a:lnTo>
                    <a:pt x="688" y="200"/>
                  </a:lnTo>
                  <a:lnTo>
                    <a:pt x="680" y="216"/>
                  </a:lnTo>
                  <a:lnTo>
                    <a:pt x="680" y="256"/>
                  </a:lnTo>
                  <a:lnTo>
                    <a:pt x="672" y="248"/>
                  </a:lnTo>
                  <a:lnTo>
                    <a:pt x="648" y="240"/>
                  </a:lnTo>
                  <a:lnTo>
                    <a:pt x="632" y="264"/>
                  </a:lnTo>
                  <a:lnTo>
                    <a:pt x="624" y="256"/>
                  </a:lnTo>
                  <a:lnTo>
                    <a:pt x="624" y="248"/>
                  </a:lnTo>
                  <a:lnTo>
                    <a:pt x="608" y="232"/>
                  </a:lnTo>
                  <a:lnTo>
                    <a:pt x="600" y="232"/>
                  </a:lnTo>
                  <a:lnTo>
                    <a:pt x="592" y="256"/>
                  </a:lnTo>
                  <a:lnTo>
                    <a:pt x="592" y="280"/>
                  </a:lnTo>
                  <a:lnTo>
                    <a:pt x="592" y="312"/>
                  </a:lnTo>
                  <a:lnTo>
                    <a:pt x="584" y="320"/>
                  </a:lnTo>
                  <a:lnTo>
                    <a:pt x="576" y="304"/>
                  </a:lnTo>
                  <a:lnTo>
                    <a:pt x="584" y="272"/>
                  </a:lnTo>
                  <a:lnTo>
                    <a:pt x="576" y="248"/>
                  </a:lnTo>
                  <a:lnTo>
                    <a:pt x="576" y="232"/>
                  </a:lnTo>
                  <a:lnTo>
                    <a:pt x="552" y="224"/>
                  </a:lnTo>
                  <a:lnTo>
                    <a:pt x="528" y="224"/>
                  </a:lnTo>
                  <a:lnTo>
                    <a:pt x="512" y="280"/>
                  </a:lnTo>
                  <a:lnTo>
                    <a:pt x="504" y="288"/>
                  </a:lnTo>
                  <a:lnTo>
                    <a:pt x="496" y="304"/>
                  </a:lnTo>
                  <a:lnTo>
                    <a:pt x="504" y="320"/>
                  </a:lnTo>
                  <a:lnTo>
                    <a:pt x="504" y="344"/>
                  </a:lnTo>
                  <a:lnTo>
                    <a:pt x="504" y="352"/>
                  </a:lnTo>
                  <a:lnTo>
                    <a:pt x="528" y="376"/>
                  </a:lnTo>
                  <a:lnTo>
                    <a:pt x="512" y="400"/>
                  </a:lnTo>
                  <a:lnTo>
                    <a:pt x="488" y="376"/>
                  </a:lnTo>
                  <a:lnTo>
                    <a:pt x="456" y="352"/>
                  </a:lnTo>
                  <a:lnTo>
                    <a:pt x="432" y="352"/>
                  </a:lnTo>
                  <a:lnTo>
                    <a:pt x="416" y="352"/>
                  </a:lnTo>
                  <a:lnTo>
                    <a:pt x="416" y="376"/>
                  </a:lnTo>
                  <a:lnTo>
                    <a:pt x="408" y="384"/>
                  </a:lnTo>
                  <a:lnTo>
                    <a:pt x="392" y="376"/>
                  </a:lnTo>
                  <a:lnTo>
                    <a:pt x="376" y="384"/>
                  </a:lnTo>
                  <a:lnTo>
                    <a:pt x="360" y="392"/>
                  </a:lnTo>
                  <a:lnTo>
                    <a:pt x="344" y="392"/>
                  </a:lnTo>
                  <a:lnTo>
                    <a:pt x="336" y="384"/>
                  </a:lnTo>
                  <a:lnTo>
                    <a:pt x="320" y="392"/>
                  </a:lnTo>
                  <a:lnTo>
                    <a:pt x="296" y="408"/>
                  </a:lnTo>
                  <a:lnTo>
                    <a:pt x="264" y="424"/>
                  </a:lnTo>
                  <a:lnTo>
                    <a:pt x="256" y="424"/>
                  </a:lnTo>
                  <a:lnTo>
                    <a:pt x="248" y="448"/>
                  </a:lnTo>
                  <a:lnTo>
                    <a:pt x="240" y="448"/>
                  </a:lnTo>
                  <a:lnTo>
                    <a:pt x="224" y="432"/>
                  </a:lnTo>
                  <a:lnTo>
                    <a:pt x="232" y="424"/>
                  </a:lnTo>
                  <a:lnTo>
                    <a:pt x="240" y="416"/>
                  </a:lnTo>
                  <a:lnTo>
                    <a:pt x="240" y="400"/>
                  </a:lnTo>
                  <a:lnTo>
                    <a:pt x="224" y="392"/>
                  </a:lnTo>
                  <a:lnTo>
                    <a:pt x="216" y="392"/>
                  </a:lnTo>
                  <a:lnTo>
                    <a:pt x="200" y="392"/>
                  </a:lnTo>
                  <a:lnTo>
                    <a:pt x="208" y="408"/>
                  </a:lnTo>
                  <a:lnTo>
                    <a:pt x="208" y="432"/>
                  </a:lnTo>
                  <a:lnTo>
                    <a:pt x="216" y="448"/>
                  </a:lnTo>
                  <a:lnTo>
                    <a:pt x="208" y="472"/>
                  </a:lnTo>
                  <a:lnTo>
                    <a:pt x="200" y="464"/>
                  </a:lnTo>
                  <a:lnTo>
                    <a:pt x="184" y="464"/>
                  </a:lnTo>
                  <a:lnTo>
                    <a:pt x="176" y="472"/>
                  </a:lnTo>
                  <a:lnTo>
                    <a:pt x="160" y="480"/>
                  </a:lnTo>
                  <a:lnTo>
                    <a:pt x="152" y="488"/>
                  </a:lnTo>
                  <a:lnTo>
                    <a:pt x="168" y="520"/>
                  </a:lnTo>
                  <a:lnTo>
                    <a:pt x="160" y="512"/>
                  </a:lnTo>
                  <a:lnTo>
                    <a:pt x="136" y="512"/>
                  </a:lnTo>
                  <a:lnTo>
                    <a:pt x="120" y="504"/>
                  </a:lnTo>
                  <a:lnTo>
                    <a:pt x="120" y="512"/>
                  </a:lnTo>
                  <a:lnTo>
                    <a:pt x="128" y="528"/>
                  </a:lnTo>
                  <a:lnTo>
                    <a:pt x="136" y="536"/>
                  </a:lnTo>
                  <a:lnTo>
                    <a:pt x="128" y="544"/>
                  </a:lnTo>
                  <a:lnTo>
                    <a:pt x="104" y="528"/>
                  </a:lnTo>
                  <a:lnTo>
                    <a:pt x="96" y="520"/>
                  </a:lnTo>
                  <a:lnTo>
                    <a:pt x="96" y="512"/>
                  </a:lnTo>
                  <a:lnTo>
                    <a:pt x="88" y="488"/>
                  </a:lnTo>
                  <a:lnTo>
                    <a:pt x="96" y="480"/>
                  </a:lnTo>
                  <a:lnTo>
                    <a:pt x="96" y="472"/>
                  </a:lnTo>
                  <a:lnTo>
                    <a:pt x="80" y="464"/>
                  </a:lnTo>
                  <a:lnTo>
                    <a:pt x="64" y="448"/>
                  </a:lnTo>
                  <a:lnTo>
                    <a:pt x="56" y="440"/>
                  </a:lnTo>
                  <a:lnTo>
                    <a:pt x="64" y="440"/>
                  </a:lnTo>
                  <a:lnTo>
                    <a:pt x="72" y="448"/>
                  </a:lnTo>
                  <a:lnTo>
                    <a:pt x="88" y="448"/>
                  </a:lnTo>
                  <a:lnTo>
                    <a:pt x="96" y="464"/>
                  </a:lnTo>
                  <a:lnTo>
                    <a:pt x="128" y="472"/>
                  </a:lnTo>
                  <a:lnTo>
                    <a:pt x="152" y="464"/>
                  </a:lnTo>
                  <a:lnTo>
                    <a:pt x="168" y="456"/>
                  </a:lnTo>
                  <a:lnTo>
                    <a:pt x="176" y="432"/>
                  </a:lnTo>
                  <a:lnTo>
                    <a:pt x="144" y="400"/>
                  </a:lnTo>
                  <a:lnTo>
                    <a:pt x="120" y="384"/>
                  </a:lnTo>
                  <a:lnTo>
                    <a:pt x="104" y="368"/>
                  </a:lnTo>
                  <a:lnTo>
                    <a:pt x="80" y="360"/>
                  </a:lnTo>
                  <a:lnTo>
                    <a:pt x="72" y="360"/>
                  </a:lnTo>
                  <a:lnTo>
                    <a:pt x="72" y="344"/>
                  </a:lnTo>
                  <a:lnTo>
                    <a:pt x="56" y="344"/>
                  </a:lnTo>
                  <a:lnTo>
                    <a:pt x="40" y="344"/>
                  </a:lnTo>
                  <a:lnTo>
                    <a:pt x="32" y="352"/>
                  </a:lnTo>
                  <a:lnTo>
                    <a:pt x="16" y="368"/>
                  </a:lnTo>
                  <a:lnTo>
                    <a:pt x="16" y="376"/>
                  </a:lnTo>
                  <a:lnTo>
                    <a:pt x="16" y="384"/>
                  </a:lnTo>
                  <a:lnTo>
                    <a:pt x="8" y="392"/>
                  </a:lnTo>
                  <a:lnTo>
                    <a:pt x="16" y="400"/>
                  </a:lnTo>
                  <a:lnTo>
                    <a:pt x="24" y="408"/>
                  </a:lnTo>
                  <a:lnTo>
                    <a:pt x="32" y="424"/>
                  </a:lnTo>
                  <a:lnTo>
                    <a:pt x="16" y="448"/>
                  </a:lnTo>
                  <a:lnTo>
                    <a:pt x="32" y="488"/>
                  </a:lnTo>
                  <a:lnTo>
                    <a:pt x="24" y="496"/>
                  </a:lnTo>
                  <a:lnTo>
                    <a:pt x="32" y="504"/>
                  </a:lnTo>
                  <a:lnTo>
                    <a:pt x="24" y="504"/>
                  </a:lnTo>
                  <a:lnTo>
                    <a:pt x="32" y="512"/>
                  </a:lnTo>
                  <a:lnTo>
                    <a:pt x="32" y="520"/>
                  </a:lnTo>
                  <a:lnTo>
                    <a:pt x="40" y="528"/>
                  </a:lnTo>
                  <a:lnTo>
                    <a:pt x="32" y="544"/>
                  </a:lnTo>
                  <a:lnTo>
                    <a:pt x="40" y="560"/>
                  </a:lnTo>
                  <a:lnTo>
                    <a:pt x="48" y="560"/>
                  </a:lnTo>
                  <a:lnTo>
                    <a:pt x="48" y="568"/>
                  </a:lnTo>
                  <a:lnTo>
                    <a:pt x="0" y="624"/>
                  </a:lnTo>
                  <a:lnTo>
                    <a:pt x="8" y="624"/>
                  </a:lnTo>
                  <a:lnTo>
                    <a:pt x="16" y="632"/>
                  </a:lnTo>
                  <a:lnTo>
                    <a:pt x="16" y="648"/>
                  </a:lnTo>
                  <a:lnTo>
                    <a:pt x="8" y="648"/>
                  </a:lnTo>
                  <a:lnTo>
                    <a:pt x="8" y="656"/>
                  </a:lnTo>
                  <a:lnTo>
                    <a:pt x="8" y="672"/>
                  </a:lnTo>
                  <a:lnTo>
                    <a:pt x="8" y="680"/>
                  </a:lnTo>
                  <a:lnTo>
                    <a:pt x="0" y="712"/>
                  </a:lnTo>
                  <a:lnTo>
                    <a:pt x="8" y="728"/>
                  </a:lnTo>
                  <a:lnTo>
                    <a:pt x="24" y="736"/>
                  </a:lnTo>
                  <a:lnTo>
                    <a:pt x="40" y="744"/>
                  </a:lnTo>
                  <a:lnTo>
                    <a:pt x="56" y="776"/>
                  </a:lnTo>
                  <a:lnTo>
                    <a:pt x="64" y="784"/>
                  </a:lnTo>
                  <a:lnTo>
                    <a:pt x="64" y="792"/>
                  </a:lnTo>
                  <a:lnTo>
                    <a:pt x="48" y="800"/>
                  </a:lnTo>
                  <a:lnTo>
                    <a:pt x="56" y="816"/>
                  </a:lnTo>
                  <a:lnTo>
                    <a:pt x="64" y="816"/>
                  </a:lnTo>
                  <a:lnTo>
                    <a:pt x="72" y="816"/>
                  </a:lnTo>
                  <a:lnTo>
                    <a:pt x="88" y="832"/>
                  </a:lnTo>
                  <a:lnTo>
                    <a:pt x="136" y="856"/>
                  </a:lnTo>
                  <a:lnTo>
                    <a:pt x="144" y="856"/>
                  </a:lnTo>
                  <a:lnTo>
                    <a:pt x="136" y="872"/>
                  </a:lnTo>
                  <a:lnTo>
                    <a:pt x="128" y="880"/>
                  </a:lnTo>
                  <a:lnTo>
                    <a:pt x="120" y="888"/>
                  </a:lnTo>
                  <a:lnTo>
                    <a:pt x="112" y="896"/>
                  </a:lnTo>
                  <a:lnTo>
                    <a:pt x="128" y="896"/>
                  </a:lnTo>
                  <a:lnTo>
                    <a:pt x="120" y="912"/>
                  </a:lnTo>
                  <a:lnTo>
                    <a:pt x="104" y="928"/>
                  </a:lnTo>
                  <a:lnTo>
                    <a:pt x="120" y="944"/>
                  </a:lnTo>
                  <a:lnTo>
                    <a:pt x="144" y="952"/>
                  </a:lnTo>
                  <a:lnTo>
                    <a:pt x="160" y="976"/>
                  </a:lnTo>
                  <a:lnTo>
                    <a:pt x="160" y="984"/>
                  </a:lnTo>
                  <a:lnTo>
                    <a:pt x="168" y="992"/>
                  </a:lnTo>
                  <a:lnTo>
                    <a:pt x="184" y="992"/>
                  </a:lnTo>
                  <a:lnTo>
                    <a:pt x="192" y="1000"/>
                  </a:lnTo>
                  <a:lnTo>
                    <a:pt x="200" y="1016"/>
                  </a:lnTo>
                  <a:lnTo>
                    <a:pt x="200" y="1024"/>
                  </a:lnTo>
                  <a:lnTo>
                    <a:pt x="208" y="1032"/>
                  </a:lnTo>
                  <a:lnTo>
                    <a:pt x="224" y="1032"/>
                  </a:lnTo>
                  <a:lnTo>
                    <a:pt x="240" y="1024"/>
                  </a:lnTo>
                  <a:lnTo>
                    <a:pt x="248" y="1032"/>
                  </a:lnTo>
                  <a:lnTo>
                    <a:pt x="248" y="1040"/>
                  </a:lnTo>
                  <a:lnTo>
                    <a:pt x="256" y="1024"/>
                  </a:lnTo>
                  <a:lnTo>
                    <a:pt x="272" y="1008"/>
                  </a:lnTo>
                  <a:lnTo>
                    <a:pt x="256" y="976"/>
                  </a:lnTo>
                  <a:lnTo>
                    <a:pt x="224" y="936"/>
                  </a:lnTo>
                  <a:lnTo>
                    <a:pt x="240" y="912"/>
                  </a:lnTo>
                  <a:lnTo>
                    <a:pt x="256" y="904"/>
                  </a:lnTo>
                  <a:lnTo>
                    <a:pt x="256" y="896"/>
                  </a:lnTo>
                  <a:lnTo>
                    <a:pt x="256" y="904"/>
                  </a:lnTo>
                  <a:lnTo>
                    <a:pt x="256" y="896"/>
                  </a:lnTo>
                  <a:lnTo>
                    <a:pt x="240" y="888"/>
                  </a:lnTo>
                  <a:lnTo>
                    <a:pt x="256" y="856"/>
                  </a:lnTo>
                  <a:lnTo>
                    <a:pt x="296" y="840"/>
                  </a:lnTo>
                  <a:lnTo>
                    <a:pt x="328" y="832"/>
                  </a:lnTo>
                  <a:lnTo>
                    <a:pt x="352" y="848"/>
                  </a:lnTo>
                  <a:lnTo>
                    <a:pt x="376" y="840"/>
                  </a:lnTo>
                  <a:lnTo>
                    <a:pt x="400" y="848"/>
                  </a:lnTo>
                  <a:lnTo>
                    <a:pt x="432" y="840"/>
                  </a:lnTo>
                  <a:lnTo>
                    <a:pt x="424" y="816"/>
                  </a:lnTo>
                  <a:lnTo>
                    <a:pt x="440" y="784"/>
                  </a:lnTo>
                  <a:lnTo>
                    <a:pt x="488" y="760"/>
                  </a:lnTo>
                  <a:lnTo>
                    <a:pt x="536" y="752"/>
                  </a:lnTo>
                  <a:lnTo>
                    <a:pt x="568" y="792"/>
                  </a:lnTo>
                  <a:lnTo>
                    <a:pt x="608" y="776"/>
                  </a:lnTo>
                  <a:lnTo>
                    <a:pt x="624" y="776"/>
                  </a:lnTo>
                  <a:lnTo>
                    <a:pt x="640" y="808"/>
                  </a:lnTo>
                  <a:lnTo>
                    <a:pt x="656" y="848"/>
                  </a:lnTo>
                  <a:lnTo>
                    <a:pt x="696" y="848"/>
                  </a:lnTo>
                  <a:lnTo>
                    <a:pt x="728" y="864"/>
                  </a:lnTo>
                  <a:lnTo>
                    <a:pt x="760" y="864"/>
                  </a:lnTo>
                  <a:lnTo>
                    <a:pt x="760" y="888"/>
                  </a:lnTo>
                  <a:lnTo>
                    <a:pt x="768" y="888"/>
                  </a:lnTo>
                  <a:lnTo>
                    <a:pt x="776" y="872"/>
                  </a:lnTo>
                  <a:lnTo>
                    <a:pt x="808" y="856"/>
                  </a:lnTo>
                  <a:lnTo>
                    <a:pt x="848" y="848"/>
                  </a:lnTo>
                  <a:lnTo>
                    <a:pt x="880" y="864"/>
                  </a:lnTo>
                  <a:lnTo>
                    <a:pt x="896" y="840"/>
                  </a:lnTo>
                  <a:lnTo>
                    <a:pt x="912" y="824"/>
                  </a:lnTo>
                  <a:lnTo>
                    <a:pt x="960" y="840"/>
                  </a:lnTo>
                  <a:lnTo>
                    <a:pt x="976" y="856"/>
                  </a:lnTo>
                  <a:lnTo>
                    <a:pt x="1016" y="856"/>
                  </a:lnTo>
                  <a:lnTo>
                    <a:pt x="1040" y="880"/>
                  </a:lnTo>
                  <a:lnTo>
                    <a:pt x="1104" y="864"/>
                  </a:lnTo>
                  <a:lnTo>
                    <a:pt x="1128" y="872"/>
                  </a:lnTo>
                  <a:lnTo>
                    <a:pt x="1136" y="864"/>
                  </a:lnTo>
                  <a:lnTo>
                    <a:pt x="1160" y="864"/>
                  </a:lnTo>
                  <a:lnTo>
                    <a:pt x="1184" y="816"/>
                  </a:lnTo>
                  <a:lnTo>
                    <a:pt x="1192" y="800"/>
                  </a:lnTo>
                  <a:lnTo>
                    <a:pt x="1232" y="800"/>
                  </a:lnTo>
                  <a:lnTo>
                    <a:pt x="1272" y="872"/>
                  </a:lnTo>
                  <a:lnTo>
                    <a:pt x="1304" y="880"/>
                  </a:lnTo>
                  <a:lnTo>
                    <a:pt x="1312" y="896"/>
                  </a:lnTo>
                  <a:lnTo>
                    <a:pt x="1360" y="888"/>
                  </a:lnTo>
                  <a:lnTo>
                    <a:pt x="1336" y="952"/>
                  </a:lnTo>
                  <a:lnTo>
                    <a:pt x="1320" y="952"/>
                  </a:lnTo>
                  <a:lnTo>
                    <a:pt x="1304" y="1000"/>
                  </a:lnTo>
                  <a:lnTo>
                    <a:pt x="1312" y="1000"/>
                  </a:lnTo>
                  <a:lnTo>
                    <a:pt x="1320" y="1000"/>
                  </a:lnTo>
                  <a:lnTo>
                    <a:pt x="1328" y="992"/>
                  </a:lnTo>
                  <a:lnTo>
                    <a:pt x="1344" y="1000"/>
                  </a:lnTo>
                  <a:lnTo>
                    <a:pt x="1368" y="976"/>
                  </a:lnTo>
                  <a:lnTo>
                    <a:pt x="1384" y="960"/>
                  </a:lnTo>
                  <a:lnTo>
                    <a:pt x="1416" y="920"/>
                  </a:lnTo>
                  <a:lnTo>
                    <a:pt x="1432" y="888"/>
                  </a:lnTo>
                  <a:lnTo>
                    <a:pt x="1432" y="856"/>
                  </a:lnTo>
                  <a:lnTo>
                    <a:pt x="1440" y="808"/>
                  </a:lnTo>
                  <a:lnTo>
                    <a:pt x="1440" y="792"/>
                  </a:lnTo>
                  <a:lnTo>
                    <a:pt x="1424" y="776"/>
                  </a:lnTo>
                  <a:lnTo>
                    <a:pt x="1400" y="792"/>
                  </a:lnTo>
                  <a:lnTo>
                    <a:pt x="1384" y="784"/>
                  </a:lnTo>
                  <a:lnTo>
                    <a:pt x="1376" y="768"/>
                  </a:lnTo>
                  <a:lnTo>
                    <a:pt x="1368" y="768"/>
                  </a:lnTo>
                  <a:lnTo>
                    <a:pt x="1376" y="760"/>
                  </a:lnTo>
                  <a:lnTo>
                    <a:pt x="1400" y="736"/>
                  </a:lnTo>
                  <a:lnTo>
                    <a:pt x="1416" y="720"/>
                  </a:lnTo>
                  <a:lnTo>
                    <a:pt x="1416" y="712"/>
                  </a:lnTo>
                  <a:lnTo>
                    <a:pt x="1472" y="656"/>
                  </a:lnTo>
                  <a:lnTo>
                    <a:pt x="1488" y="656"/>
                  </a:lnTo>
                  <a:lnTo>
                    <a:pt x="1528" y="656"/>
                  </a:lnTo>
                  <a:lnTo>
                    <a:pt x="1544" y="648"/>
                  </a:lnTo>
                  <a:lnTo>
                    <a:pt x="1568" y="656"/>
                  </a:lnTo>
                  <a:lnTo>
                    <a:pt x="1568" y="672"/>
                  </a:lnTo>
                  <a:lnTo>
                    <a:pt x="1608" y="664"/>
                  </a:lnTo>
                  <a:lnTo>
                    <a:pt x="1616" y="664"/>
                  </a:lnTo>
                  <a:lnTo>
                    <a:pt x="1608" y="656"/>
                  </a:lnTo>
                  <a:lnTo>
                    <a:pt x="1616" y="632"/>
                  </a:lnTo>
                  <a:lnTo>
                    <a:pt x="1624" y="608"/>
                  </a:lnTo>
                  <a:lnTo>
                    <a:pt x="1648" y="592"/>
                  </a:lnTo>
                  <a:lnTo>
                    <a:pt x="1680" y="600"/>
                  </a:lnTo>
                  <a:lnTo>
                    <a:pt x="1688" y="616"/>
                  </a:lnTo>
                  <a:lnTo>
                    <a:pt x="1704" y="600"/>
                  </a:lnTo>
                  <a:lnTo>
                    <a:pt x="1736" y="576"/>
                  </a:lnTo>
                  <a:lnTo>
                    <a:pt x="1736" y="608"/>
                  </a:lnTo>
                  <a:lnTo>
                    <a:pt x="1712" y="632"/>
                  </a:lnTo>
                  <a:lnTo>
                    <a:pt x="1696" y="640"/>
                  </a:lnTo>
                  <a:lnTo>
                    <a:pt x="1680" y="664"/>
                  </a:lnTo>
                  <a:lnTo>
                    <a:pt x="1664" y="680"/>
                  </a:lnTo>
                  <a:lnTo>
                    <a:pt x="1648" y="696"/>
                  </a:lnTo>
                  <a:lnTo>
                    <a:pt x="1640" y="696"/>
                  </a:lnTo>
                  <a:lnTo>
                    <a:pt x="1624" y="744"/>
                  </a:lnTo>
                  <a:lnTo>
                    <a:pt x="1640" y="840"/>
                  </a:lnTo>
                  <a:lnTo>
                    <a:pt x="1664" y="808"/>
                  </a:lnTo>
                  <a:lnTo>
                    <a:pt x="1672" y="800"/>
                  </a:lnTo>
                  <a:lnTo>
                    <a:pt x="1680" y="784"/>
                  </a:lnTo>
                  <a:lnTo>
                    <a:pt x="1688" y="768"/>
                  </a:lnTo>
                  <a:lnTo>
                    <a:pt x="1704" y="760"/>
                  </a:lnTo>
                  <a:lnTo>
                    <a:pt x="1704" y="744"/>
                  </a:lnTo>
                  <a:lnTo>
                    <a:pt x="1712" y="736"/>
                  </a:lnTo>
                  <a:lnTo>
                    <a:pt x="1720" y="704"/>
                  </a:lnTo>
                  <a:lnTo>
                    <a:pt x="1720" y="696"/>
                  </a:lnTo>
                  <a:lnTo>
                    <a:pt x="1704" y="696"/>
                  </a:lnTo>
                  <a:lnTo>
                    <a:pt x="1720" y="656"/>
                  </a:lnTo>
                  <a:lnTo>
                    <a:pt x="1728" y="648"/>
                  </a:lnTo>
                  <a:lnTo>
                    <a:pt x="1744" y="640"/>
                  </a:lnTo>
                  <a:lnTo>
                    <a:pt x="1752" y="640"/>
                  </a:lnTo>
                  <a:lnTo>
                    <a:pt x="1760" y="648"/>
                  </a:lnTo>
                  <a:lnTo>
                    <a:pt x="1784" y="624"/>
                  </a:lnTo>
                  <a:lnTo>
                    <a:pt x="1808" y="648"/>
                  </a:lnTo>
                  <a:lnTo>
                    <a:pt x="1816" y="624"/>
                  </a:lnTo>
                  <a:lnTo>
                    <a:pt x="1832" y="624"/>
                  </a:lnTo>
                  <a:lnTo>
                    <a:pt x="1856" y="592"/>
                  </a:lnTo>
                  <a:lnTo>
                    <a:pt x="1888" y="576"/>
                  </a:lnTo>
                  <a:lnTo>
                    <a:pt x="1904" y="576"/>
                  </a:lnTo>
                  <a:lnTo>
                    <a:pt x="1920" y="584"/>
                  </a:lnTo>
                  <a:lnTo>
                    <a:pt x="1920" y="576"/>
                  </a:lnTo>
                  <a:lnTo>
                    <a:pt x="1920" y="560"/>
                  </a:lnTo>
                  <a:lnTo>
                    <a:pt x="1912" y="536"/>
                  </a:lnTo>
                  <a:lnTo>
                    <a:pt x="1896" y="520"/>
                  </a:lnTo>
                  <a:lnTo>
                    <a:pt x="1912" y="512"/>
                  </a:lnTo>
                  <a:lnTo>
                    <a:pt x="1928" y="50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73" name="Freeform 689"/>
            <p:cNvSpPr>
              <a:spLocks/>
            </p:cNvSpPr>
            <p:nvPr/>
          </p:nvSpPr>
          <p:spPr bwMode="auto">
            <a:xfrm>
              <a:off x="3252439" y="2464712"/>
              <a:ext cx="41139" cy="8021"/>
            </a:xfrm>
            <a:custGeom>
              <a:avLst/>
              <a:gdLst>
                <a:gd name="T0" fmla="*/ 2147483647 w 40"/>
                <a:gd name="T1" fmla="*/ 2147483647 h 8"/>
                <a:gd name="T2" fmla="*/ 2147483647 w 40"/>
                <a:gd name="T3" fmla="*/ 2147483647 h 8"/>
                <a:gd name="T4" fmla="*/ 2147483647 w 40"/>
                <a:gd name="T5" fmla="*/ 0 h 8"/>
                <a:gd name="T6" fmla="*/ 0 w 40"/>
                <a:gd name="T7" fmla="*/ 2147483647 h 8"/>
                <a:gd name="T8" fmla="*/ 2147483647 w 40"/>
                <a:gd name="T9" fmla="*/ 2147483647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8" y="8"/>
                  </a:moveTo>
                  <a:lnTo>
                    <a:pt x="24" y="8"/>
                  </a:lnTo>
                  <a:lnTo>
                    <a:pt x="40" y="0"/>
                  </a:lnTo>
                  <a:lnTo>
                    <a:pt x="0" y="8"/>
                  </a:lnTo>
                  <a:lnTo>
                    <a:pt x="8"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74" name="Freeform 690"/>
            <p:cNvSpPr>
              <a:spLocks/>
            </p:cNvSpPr>
            <p:nvPr/>
          </p:nvSpPr>
          <p:spPr bwMode="auto">
            <a:xfrm>
              <a:off x="3195348" y="2135010"/>
              <a:ext cx="533970" cy="360987"/>
            </a:xfrm>
            <a:custGeom>
              <a:avLst/>
              <a:gdLst>
                <a:gd name="T0" fmla="*/ 2147483647 w 520"/>
                <a:gd name="T1" fmla="*/ 2147483647 h 368"/>
                <a:gd name="T2" fmla="*/ 2147483647 w 520"/>
                <a:gd name="T3" fmla="*/ 2147483647 h 368"/>
                <a:gd name="T4" fmla="*/ 2147483647 w 520"/>
                <a:gd name="T5" fmla="*/ 2147483647 h 368"/>
                <a:gd name="T6" fmla="*/ 2147483647 w 520"/>
                <a:gd name="T7" fmla="*/ 2147483647 h 368"/>
                <a:gd name="T8" fmla="*/ 2147483647 w 520"/>
                <a:gd name="T9" fmla="*/ 2147483647 h 368"/>
                <a:gd name="T10" fmla="*/ 2147483647 w 520"/>
                <a:gd name="T11" fmla="*/ 2147483647 h 368"/>
                <a:gd name="T12" fmla="*/ 2147483647 w 520"/>
                <a:gd name="T13" fmla="*/ 2147483647 h 368"/>
                <a:gd name="T14" fmla="*/ 2147483647 w 520"/>
                <a:gd name="T15" fmla="*/ 2147483647 h 368"/>
                <a:gd name="T16" fmla="*/ 2147483647 w 520"/>
                <a:gd name="T17" fmla="*/ 2147483647 h 368"/>
                <a:gd name="T18" fmla="*/ 2147483647 w 520"/>
                <a:gd name="T19" fmla="*/ 2147483647 h 368"/>
                <a:gd name="T20" fmla="*/ 2147483647 w 520"/>
                <a:gd name="T21" fmla="*/ 2147483647 h 368"/>
                <a:gd name="T22" fmla="*/ 2147483647 w 520"/>
                <a:gd name="T23" fmla="*/ 2147483647 h 368"/>
                <a:gd name="T24" fmla="*/ 2147483647 w 520"/>
                <a:gd name="T25" fmla="*/ 2147483647 h 368"/>
                <a:gd name="T26" fmla="*/ 2147483647 w 520"/>
                <a:gd name="T27" fmla="*/ 2147483647 h 368"/>
                <a:gd name="T28" fmla="*/ 2147483647 w 520"/>
                <a:gd name="T29" fmla="*/ 2147483647 h 368"/>
                <a:gd name="T30" fmla="*/ 0 w 520"/>
                <a:gd name="T31" fmla="*/ 2147483647 h 368"/>
                <a:gd name="T32" fmla="*/ 2147483647 w 520"/>
                <a:gd name="T33" fmla="*/ 2147483647 h 368"/>
                <a:gd name="T34" fmla="*/ 2147483647 w 520"/>
                <a:gd name="T35" fmla="*/ 2147483647 h 368"/>
                <a:gd name="T36" fmla="*/ 2147483647 w 520"/>
                <a:gd name="T37" fmla="*/ 2147483647 h 368"/>
                <a:gd name="T38" fmla="*/ 2147483647 w 520"/>
                <a:gd name="T39" fmla="*/ 2147483647 h 368"/>
                <a:gd name="T40" fmla="*/ 2147483647 w 520"/>
                <a:gd name="T41" fmla="*/ 2147483647 h 368"/>
                <a:gd name="T42" fmla="*/ 2147483647 w 520"/>
                <a:gd name="T43" fmla="*/ 2147483647 h 368"/>
                <a:gd name="T44" fmla="*/ 2147483647 w 520"/>
                <a:gd name="T45" fmla="*/ 2147483647 h 368"/>
                <a:gd name="T46" fmla="*/ 2147483647 w 520"/>
                <a:gd name="T47" fmla="*/ 2147483647 h 368"/>
                <a:gd name="T48" fmla="*/ 2147483647 w 520"/>
                <a:gd name="T49" fmla="*/ 2147483647 h 368"/>
                <a:gd name="T50" fmla="*/ 2147483647 w 520"/>
                <a:gd name="T51" fmla="*/ 2147483647 h 368"/>
                <a:gd name="T52" fmla="*/ 2147483647 w 520"/>
                <a:gd name="T53" fmla="*/ 2147483647 h 368"/>
                <a:gd name="T54" fmla="*/ 2147483647 w 520"/>
                <a:gd name="T55" fmla="*/ 2147483647 h 368"/>
                <a:gd name="T56" fmla="*/ 2147483647 w 520"/>
                <a:gd name="T57" fmla="*/ 2147483647 h 368"/>
                <a:gd name="T58" fmla="*/ 2147483647 w 520"/>
                <a:gd name="T59" fmla="*/ 2147483647 h 368"/>
                <a:gd name="T60" fmla="*/ 2147483647 w 520"/>
                <a:gd name="T61" fmla="*/ 2147483647 h 368"/>
                <a:gd name="T62" fmla="*/ 2147483647 w 520"/>
                <a:gd name="T63" fmla="*/ 2147483647 h 368"/>
                <a:gd name="T64" fmla="*/ 2147483647 w 520"/>
                <a:gd name="T65" fmla="*/ 2147483647 h 368"/>
                <a:gd name="T66" fmla="*/ 2147483647 w 520"/>
                <a:gd name="T67" fmla="*/ 2147483647 h 368"/>
                <a:gd name="T68" fmla="*/ 2147483647 w 520"/>
                <a:gd name="T69" fmla="*/ 2147483647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68"/>
                <a:gd name="T107" fmla="*/ 520 w 520"/>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368">
                  <a:moveTo>
                    <a:pt x="360" y="320"/>
                  </a:moveTo>
                  <a:lnTo>
                    <a:pt x="352" y="312"/>
                  </a:lnTo>
                  <a:lnTo>
                    <a:pt x="352" y="296"/>
                  </a:lnTo>
                  <a:lnTo>
                    <a:pt x="384" y="288"/>
                  </a:lnTo>
                  <a:lnTo>
                    <a:pt x="408" y="272"/>
                  </a:lnTo>
                  <a:lnTo>
                    <a:pt x="424" y="256"/>
                  </a:lnTo>
                  <a:lnTo>
                    <a:pt x="432" y="208"/>
                  </a:lnTo>
                  <a:lnTo>
                    <a:pt x="456" y="200"/>
                  </a:lnTo>
                  <a:lnTo>
                    <a:pt x="464" y="160"/>
                  </a:lnTo>
                  <a:lnTo>
                    <a:pt x="496" y="168"/>
                  </a:lnTo>
                  <a:lnTo>
                    <a:pt x="504" y="144"/>
                  </a:lnTo>
                  <a:lnTo>
                    <a:pt x="520" y="136"/>
                  </a:lnTo>
                  <a:lnTo>
                    <a:pt x="520" y="120"/>
                  </a:lnTo>
                  <a:lnTo>
                    <a:pt x="488" y="112"/>
                  </a:lnTo>
                  <a:lnTo>
                    <a:pt x="456" y="96"/>
                  </a:lnTo>
                  <a:lnTo>
                    <a:pt x="416" y="96"/>
                  </a:lnTo>
                  <a:lnTo>
                    <a:pt x="400" y="56"/>
                  </a:lnTo>
                  <a:lnTo>
                    <a:pt x="384" y="24"/>
                  </a:lnTo>
                  <a:lnTo>
                    <a:pt x="368" y="24"/>
                  </a:lnTo>
                  <a:lnTo>
                    <a:pt x="328" y="40"/>
                  </a:lnTo>
                  <a:lnTo>
                    <a:pt x="296" y="0"/>
                  </a:lnTo>
                  <a:lnTo>
                    <a:pt x="248" y="16"/>
                  </a:lnTo>
                  <a:lnTo>
                    <a:pt x="200" y="32"/>
                  </a:lnTo>
                  <a:lnTo>
                    <a:pt x="184" y="64"/>
                  </a:lnTo>
                  <a:lnTo>
                    <a:pt x="192" y="96"/>
                  </a:lnTo>
                  <a:lnTo>
                    <a:pt x="160" y="96"/>
                  </a:lnTo>
                  <a:lnTo>
                    <a:pt x="136" y="96"/>
                  </a:lnTo>
                  <a:lnTo>
                    <a:pt x="112" y="96"/>
                  </a:lnTo>
                  <a:lnTo>
                    <a:pt x="88" y="80"/>
                  </a:lnTo>
                  <a:lnTo>
                    <a:pt x="56" y="88"/>
                  </a:lnTo>
                  <a:lnTo>
                    <a:pt x="16" y="104"/>
                  </a:lnTo>
                  <a:lnTo>
                    <a:pt x="0" y="136"/>
                  </a:lnTo>
                  <a:lnTo>
                    <a:pt x="16" y="152"/>
                  </a:lnTo>
                  <a:lnTo>
                    <a:pt x="24" y="168"/>
                  </a:lnTo>
                  <a:lnTo>
                    <a:pt x="56" y="168"/>
                  </a:lnTo>
                  <a:lnTo>
                    <a:pt x="80" y="168"/>
                  </a:lnTo>
                  <a:lnTo>
                    <a:pt x="104" y="200"/>
                  </a:lnTo>
                  <a:lnTo>
                    <a:pt x="80" y="200"/>
                  </a:lnTo>
                  <a:lnTo>
                    <a:pt x="64" y="200"/>
                  </a:lnTo>
                  <a:lnTo>
                    <a:pt x="56" y="208"/>
                  </a:lnTo>
                  <a:lnTo>
                    <a:pt x="64" y="240"/>
                  </a:lnTo>
                  <a:lnTo>
                    <a:pt x="80" y="256"/>
                  </a:lnTo>
                  <a:lnTo>
                    <a:pt x="80" y="288"/>
                  </a:lnTo>
                  <a:lnTo>
                    <a:pt x="96" y="304"/>
                  </a:lnTo>
                  <a:lnTo>
                    <a:pt x="96" y="336"/>
                  </a:lnTo>
                  <a:lnTo>
                    <a:pt x="96" y="328"/>
                  </a:lnTo>
                  <a:lnTo>
                    <a:pt x="120" y="320"/>
                  </a:lnTo>
                  <a:lnTo>
                    <a:pt x="136" y="320"/>
                  </a:lnTo>
                  <a:lnTo>
                    <a:pt x="152" y="328"/>
                  </a:lnTo>
                  <a:lnTo>
                    <a:pt x="168" y="344"/>
                  </a:lnTo>
                  <a:lnTo>
                    <a:pt x="184" y="344"/>
                  </a:lnTo>
                  <a:lnTo>
                    <a:pt x="184" y="360"/>
                  </a:lnTo>
                  <a:lnTo>
                    <a:pt x="192" y="360"/>
                  </a:lnTo>
                  <a:lnTo>
                    <a:pt x="208" y="368"/>
                  </a:lnTo>
                  <a:lnTo>
                    <a:pt x="216" y="360"/>
                  </a:lnTo>
                  <a:lnTo>
                    <a:pt x="232" y="352"/>
                  </a:lnTo>
                  <a:lnTo>
                    <a:pt x="240" y="328"/>
                  </a:lnTo>
                  <a:lnTo>
                    <a:pt x="256" y="336"/>
                  </a:lnTo>
                  <a:lnTo>
                    <a:pt x="264" y="336"/>
                  </a:lnTo>
                  <a:lnTo>
                    <a:pt x="272" y="344"/>
                  </a:lnTo>
                  <a:lnTo>
                    <a:pt x="288" y="336"/>
                  </a:lnTo>
                  <a:lnTo>
                    <a:pt x="296" y="328"/>
                  </a:lnTo>
                  <a:lnTo>
                    <a:pt x="312" y="320"/>
                  </a:lnTo>
                  <a:lnTo>
                    <a:pt x="320" y="336"/>
                  </a:lnTo>
                  <a:lnTo>
                    <a:pt x="328" y="336"/>
                  </a:lnTo>
                  <a:lnTo>
                    <a:pt x="344" y="328"/>
                  </a:lnTo>
                  <a:lnTo>
                    <a:pt x="352" y="328"/>
                  </a:lnTo>
                  <a:lnTo>
                    <a:pt x="352" y="336"/>
                  </a:lnTo>
                  <a:lnTo>
                    <a:pt x="360" y="328"/>
                  </a:lnTo>
                  <a:lnTo>
                    <a:pt x="360" y="32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75" name="Freeform 691"/>
            <p:cNvSpPr>
              <a:spLocks/>
            </p:cNvSpPr>
            <p:nvPr/>
          </p:nvSpPr>
          <p:spPr bwMode="auto">
            <a:xfrm>
              <a:off x="3228092" y="2456690"/>
              <a:ext cx="15953" cy="8021"/>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76" name="Freeform 692"/>
            <p:cNvSpPr>
              <a:spLocks/>
            </p:cNvSpPr>
            <p:nvPr/>
          </p:nvSpPr>
          <p:spPr bwMode="auto">
            <a:xfrm>
              <a:off x="2800748" y="2268173"/>
              <a:ext cx="8395" cy="802"/>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77" name="Freeform 693"/>
            <p:cNvSpPr>
              <a:spLocks/>
            </p:cNvSpPr>
            <p:nvPr/>
          </p:nvSpPr>
          <p:spPr bwMode="auto">
            <a:xfrm>
              <a:off x="3228092" y="2456690"/>
              <a:ext cx="15953" cy="8021"/>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78" name="Rectangle 694"/>
            <p:cNvSpPr>
              <a:spLocks noChangeArrowheads="1"/>
            </p:cNvSpPr>
            <p:nvPr/>
          </p:nvSpPr>
          <p:spPr bwMode="auto">
            <a:xfrm>
              <a:off x="2800748" y="2268173"/>
              <a:ext cx="8395" cy="0"/>
            </a:xfrm>
            <a:prstGeom prst="rect">
              <a:avLst/>
            </a:prstGeom>
            <a:solidFill>
              <a:schemeClr val="bg1">
                <a:lumMod val="85000"/>
              </a:schemeClr>
            </a:solidFill>
            <a:ln w="6350">
              <a:no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1219170" rtl="0" eaLnBrk="1" fontAlgn="auto" latinLnBrk="0" hangingPunct="1">
                <a:lnSpc>
                  <a:spcPct val="100000"/>
                </a:lnSpc>
                <a:spcBef>
                  <a:spcPct val="5000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mn-lt"/>
                <a:ea typeface="微軟正黑體" panose="020B0604030504040204" pitchFamily="34" charset="-120"/>
              </a:endParaRPr>
            </a:p>
          </p:txBody>
        </p:sp>
        <p:sp>
          <p:nvSpPr>
            <p:cNvPr id="479" name="Freeform 695"/>
            <p:cNvSpPr>
              <a:spLocks/>
            </p:cNvSpPr>
            <p:nvPr/>
          </p:nvSpPr>
          <p:spPr bwMode="auto">
            <a:xfrm>
              <a:off x="2710073" y="2268173"/>
              <a:ext cx="99070" cy="39307"/>
            </a:xfrm>
            <a:custGeom>
              <a:avLst/>
              <a:gdLst>
                <a:gd name="T0" fmla="*/ 2147483647 w 96"/>
                <a:gd name="T1" fmla="*/ 2147483647 h 40"/>
                <a:gd name="T2" fmla="*/ 2147483647 w 96"/>
                <a:gd name="T3" fmla="*/ 2147483647 h 40"/>
                <a:gd name="T4" fmla="*/ 2147483647 w 96"/>
                <a:gd name="T5" fmla="*/ 2147483647 h 40"/>
                <a:gd name="T6" fmla="*/ 2147483647 w 96"/>
                <a:gd name="T7" fmla="*/ 0 h 40"/>
                <a:gd name="T8" fmla="*/ 2147483647 w 96"/>
                <a:gd name="T9" fmla="*/ 0 h 40"/>
                <a:gd name="T10" fmla="*/ 2147483647 w 96"/>
                <a:gd name="T11" fmla="*/ 0 h 40"/>
                <a:gd name="T12" fmla="*/ 2147483647 w 96"/>
                <a:gd name="T13" fmla="*/ 0 h 40"/>
                <a:gd name="T14" fmla="*/ 2147483647 w 96"/>
                <a:gd name="T15" fmla="*/ 2147483647 h 40"/>
                <a:gd name="T16" fmla="*/ 2147483647 w 96"/>
                <a:gd name="T17" fmla="*/ 2147483647 h 40"/>
                <a:gd name="T18" fmla="*/ 2147483647 w 96"/>
                <a:gd name="T19" fmla="*/ 2147483647 h 40"/>
                <a:gd name="T20" fmla="*/ 2147483647 w 96"/>
                <a:gd name="T21" fmla="*/ 2147483647 h 40"/>
                <a:gd name="T22" fmla="*/ 2147483647 w 96"/>
                <a:gd name="T23" fmla="*/ 2147483647 h 40"/>
                <a:gd name="T24" fmla="*/ 2147483647 w 96"/>
                <a:gd name="T25" fmla="*/ 2147483647 h 40"/>
                <a:gd name="T26" fmla="*/ 2147483647 w 96"/>
                <a:gd name="T27" fmla="*/ 2147483647 h 40"/>
                <a:gd name="T28" fmla="*/ 2147483647 w 96"/>
                <a:gd name="T29" fmla="*/ 2147483647 h 40"/>
                <a:gd name="T30" fmla="*/ 0 w 96"/>
                <a:gd name="T31" fmla="*/ 2147483647 h 40"/>
                <a:gd name="T32" fmla="*/ 2147483647 w 96"/>
                <a:gd name="T33" fmla="*/ 2147483647 h 40"/>
                <a:gd name="T34" fmla="*/ 2147483647 w 96"/>
                <a:gd name="T35" fmla="*/ 2147483647 h 40"/>
                <a:gd name="T36" fmla="*/ 2147483647 w 96"/>
                <a:gd name="T37" fmla="*/ 2147483647 h 40"/>
                <a:gd name="T38" fmla="*/ 2147483647 w 96"/>
                <a:gd name="T39" fmla="*/ 2147483647 h 40"/>
                <a:gd name="T40" fmla="*/ 2147483647 w 96"/>
                <a:gd name="T41" fmla="*/ 2147483647 h 40"/>
                <a:gd name="T42" fmla="*/ 2147483647 w 96"/>
                <a:gd name="T43" fmla="*/ 2147483647 h 40"/>
                <a:gd name="T44" fmla="*/ 2147483647 w 96"/>
                <a:gd name="T45" fmla="*/ 2147483647 h 40"/>
                <a:gd name="T46" fmla="*/ 2147483647 w 96"/>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0"/>
                <a:gd name="T74" fmla="*/ 96 w 9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0">
                  <a:moveTo>
                    <a:pt x="96" y="24"/>
                  </a:moveTo>
                  <a:lnTo>
                    <a:pt x="96" y="16"/>
                  </a:lnTo>
                  <a:lnTo>
                    <a:pt x="96" y="8"/>
                  </a:lnTo>
                  <a:lnTo>
                    <a:pt x="96" y="0"/>
                  </a:lnTo>
                  <a:lnTo>
                    <a:pt x="88" y="0"/>
                  </a:lnTo>
                  <a:lnTo>
                    <a:pt x="72" y="0"/>
                  </a:lnTo>
                  <a:lnTo>
                    <a:pt x="56" y="0"/>
                  </a:lnTo>
                  <a:lnTo>
                    <a:pt x="56" y="8"/>
                  </a:lnTo>
                  <a:lnTo>
                    <a:pt x="48" y="8"/>
                  </a:lnTo>
                  <a:lnTo>
                    <a:pt x="48" y="16"/>
                  </a:lnTo>
                  <a:lnTo>
                    <a:pt x="48" y="24"/>
                  </a:lnTo>
                  <a:lnTo>
                    <a:pt x="40" y="24"/>
                  </a:lnTo>
                  <a:lnTo>
                    <a:pt x="24" y="24"/>
                  </a:lnTo>
                  <a:lnTo>
                    <a:pt x="16" y="24"/>
                  </a:lnTo>
                  <a:lnTo>
                    <a:pt x="8" y="24"/>
                  </a:lnTo>
                  <a:lnTo>
                    <a:pt x="0" y="24"/>
                  </a:lnTo>
                  <a:lnTo>
                    <a:pt x="8" y="32"/>
                  </a:lnTo>
                  <a:lnTo>
                    <a:pt x="16" y="40"/>
                  </a:lnTo>
                  <a:lnTo>
                    <a:pt x="24" y="40"/>
                  </a:lnTo>
                  <a:lnTo>
                    <a:pt x="40" y="40"/>
                  </a:lnTo>
                  <a:lnTo>
                    <a:pt x="56" y="40"/>
                  </a:lnTo>
                  <a:lnTo>
                    <a:pt x="72" y="40"/>
                  </a:lnTo>
                  <a:lnTo>
                    <a:pt x="88" y="32"/>
                  </a:lnTo>
                  <a:lnTo>
                    <a:pt x="96"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80" name="Freeform 696"/>
            <p:cNvSpPr>
              <a:spLocks/>
            </p:cNvSpPr>
            <p:nvPr/>
          </p:nvSpPr>
          <p:spPr bwMode="auto">
            <a:xfrm>
              <a:off x="2528726" y="2220845"/>
              <a:ext cx="165397" cy="165252"/>
            </a:xfrm>
            <a:custGeom>
              <a:avLst/>
              <a:gdLst>
                <a:gd name="T0" fmla="*/ 2147483647 w 161"/>
                <a:gd name="T1" fmla="*/ 2147483647 h 168"/>
                <a:gd name="T2" fmla="*/ 2147483647 w 161"/>
                <a:gd name="T3" fmla="*/ 2147483647 h 168"/>
                <a:gd name="T4" fmla="*/ 2147483647 w 161"/>
                <a:gd name="T5" fmla="*/ 2147483647 h 168"/>
                <a:gd name="T6" fmla="*/ 2147483647 w 161"/>
                <a:gd name="T7" fmla="*/ 2147483647 h 168"/>
                <a:gd name="T8" fmla="*/ 2147483647 w 161"/>
                <a:gd name="T9" fmla="*/ 2147483647 h 168"/>
                <a:gd name="T10" fmla="*/ 2147483647 w 161"/>
                <a:gd name="T11" fmla="*/ 2147483647 h 168"/>
                <a:gd name="T12" fmla="*/ 2147483647 w 161"/>
                <a:gd name="T13" fmla="*/ 2147483647 h 168"/>
                <a:gd name="T14" fmla="*/ 2147483647 w 161"/>
                <a:gd name="T15" fmla="*/ 2147483647 h 168"/>
                <a:gd name="T16" fmla="*/ 2147483647 w 161"/>
                <a:gd name="T17" fmla="*/ 2147483647 h 168"/>
                <a:gd name="T18" fmla="*/ 2147483647 w 161"/>
                <a:gd name="T19" fmla="*/ 2147483647 h 168"/>
                <a:gd name="T20" fmla="*/ 2147483647 w 161"/>
                <a:gd name="T21" fmla="*/ 2147483647 h 168"/>
                <a:gd name="T22" fmla="*/ 2147483647 w 161"/>
                <a:gd name="T23" fmla="*/ 2147483647 h 168"/>
                <a:gd name="T24" fmla="*/ 2147483647 w 161"/>
                <a:gd name="T25" fmla="*/ 2147483647 h 168"/>
                <a:gd name="T26" fmla="*/ 2147483647 w 161"/>
                <a:gd name="T27" fmla="*/ 2147483647 h 168"/>
                <a:gd name="T28" fmla="*/ 2147483647 w 161"/>
                <a:gd name="T29" fmla="*/ 2147483647 h 168"/>
                <a:gd name="T30" fmla="*/ 2147483647 w 161"/>
                <a:gd name="T31" fmla="*/ 2147483647 h 168"/>
                <a:gd name="T32" fmla="*/ 2147483647 w 161"/>
                <a:gd name="T33" fmla="*/ 0 h 168"/>
                <a:gd name="T34" fmla="*/ 2147483647 w 161"/>
                <a:gd name="T35" fmla="*/ 2147483647 h 168"/>
                <a:gd name="T36" fmla="*/ 2147483647 w 161"/>
                <a:gd name="T37" fmla="*/ 2147483647 h 168"/>
                <a:gd name="T38" fmla="*/ 2147483647 w 161"/>
                <a:gd name="T39" fmla="*/ 2147483647 h 168"/>
                <a:gd name="T40" fmla="*/ 2147483647 w 161"/>
                <a:gd name="T41" fmla="*/ 2147483647 h 168"/>
                <a:gd name="T42" fmla="*/ 2147483647 w 161"/>
                <a:gd name="T43" fmla="*/ 2147483647 h 168"/>
                <a:gd name="T44" fmla="*/ 2147483647 w 161"/>
                <a:gd name="T45" fmla="*/ 2147483647 h 168"/>
                <a:gd name="T46" fmla="*/ 2147483647 w 161"/>
                <a:gd name="T47" fmla="*/ 2147483647 h 168"/>
                <a:gd name="T48" fmla="*/ 2147483647 w 161"/>
                <a:gd name="T49" fmla="*/ 2147483647 h 168"/>
                <a:gd name="T50" fmla="*/ 2147483647 w 161"/>
                <a:gd name="T51" fmla="*/ 2147483647 h 168"/>
                <a:gd name="T52" fmla="*/ 2147483647 w 161"/>
                <a:gd name="T53" fmla="*/ 2147483647 h 168"/>
                <a:gd name="T54" fmla="*/ 2147483647 w 161"/>
                <a:gd name="T55" fmla="*/ 2147483647 h 168"/>
                <a:gd name="T56" fmla="*/ 2147483647 w 161"/>
                <a:gd name="T57" fmla="*/ 2147483647 h 168"/>
                <a:gd name="T58" fmla="*/ 0 w 161"/>
                <a:gd name="T59" fmla="*/ 2147483647 h 168"/>
                <a:gd name="T60" fmla="*/ 0 w 161"/>
                <a:gd name="T61" fmla="*/ 2147483647 h 168"/>
                <a:gd name="T62" fmla="*/ 2147483647 w 161"/>
                <a:gd name="T63" fmla="*/ 2147483647 h 168"/>
                <a:gd name="T64" fmla="*/ 2147483647 w 161"/>
                <a:gd name="T65" fmla="*/ 2147483647 h 168"/>
                <a:gd name="T66" fmla="*/ 2147483647 w 161"/>
                <a:gd name="T67" fmla="*/ 2147483647 h 168"/>
                <a:gd name="T68" fmla="*/ 2147483647 w 161"/>
                <a:gd name="T69" fmla="*/ 2147483647 h 168"/>
                <a:gd name="T70" fmla="*/ 2147483647 w 161"/>
                <a:gd name="T71" fmla="*/ 2147483647 h 168"/>
                <a:gd name="T72" fmla="*/ 2147483647 w 161"/>
                <a:gd name="T73" fmla="*/ 2147483647 h 168"/>
                <a:gd name="T74" fmla="*/ 2147483647 w 161"/>
                <a:gd name="T75" fmla="*/ 2147483647 h 168"/>
                <a:gd name="T76" fmla="*/ 2147483647 w 161"/>
                <a:gd name="T77" fmla="*/ 2147483647 h 168"/>
                <a:gd name="T78" fmla="*/ 2147483647 w 161"/>
                <a:gd name="T79" fmla="*/ 2147483647 h 168"/>
                <a:gd name="T80" fmla="*/ 2147483647 w 161"/>
                <a:gd name="T81" fmla="*/ 2147483647 h 168"/>
                <a:gd name="T82" fmla="*/ 2147483647 w 161"/>
                <a:gd name="T83" fmla="*/ 2147483647 h 168"/>
                <a:gd name="T84" fmla="*/ 2147483647 w 161"/>
                <a:gd name="T85" fmla="*/ 2147483647 h 168"/>
                <a:gd name="T86" fmla="*/ 2147483647 w 161"/>
                <a:gd name="T87" fmla="*/ 2147483647 h 168"/>
                <a:gd name="T88" fmla="*/ 2147483647 w 161"/>
                <a:gd name="T89" fmla="*/ 2147483647 h 168"/>
                <a:gd name="T90" fmla="*/ 2147483647 w 161"/>
                <a:gd name="T91" fmla="*/ 2147483647 h 168"/>
                <a:gd name="T92" fmla="*/ 2147483647 w 161"/>
                <a:gd name="T93" fmla="*/ 2147483647 h 168"/>
                <a:gd name="T94" fmla="*/ 2147483647 w 161"/>
                <a:gd name="T95" fmla="*/ 2147483647 h 168"/>
                <a:gd name="T96" fmla="*/ 2147483647 w 161"/>
                <a:gd name="T97" fmla="*/ 2147483647 h 168"/>
                <a:gd name="T98" fmla="*/ 2147483647 w 161"/>
                <a:gd name="T99" fmla="*/ 2147483647 h 168"/>
                <a:gd name="T100" fmla="*/ 2147483647 w 161"/>
                <a:gd name="T101" fmla="*/ 2147483647 h 168"/>
                <a:gd name="T102" fmla="*/ 2147483647 w 161"/>
                <a:gd name="T103" fmla="*/ 2147483647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8"/>
                <a:gd name="T158" fmla="*/ 161 w 161"/>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8">
                  <a:moveTo>
                    <a:pt x="145" y="120"/>
                  </a:moveTo>
                  <a:lnTo>
                    <a:pt x="153" y="112"/>
                  </a:lnTo>
                  <a:lnTo>
                    <a:pt x="153" y="104"/>
                  </a:lnTo>
                  <a:lnTo>
                    <a:pt x="145" y="96"/>
                  </a:lnTo>
                  <a:lnTo>
                    <a:pt x="137" y="96"/>
                  </a:lnTo>
                  <a:lnTo>
                    <a:pt x="137" y="88"/>
                  </a:lnTo>
                  <a:lnTo>
                    <a:pt x="153" y="72"/>
                  </a:lnTo>
                  <a:lnTo>
                    <a:pt x="153" y="56"/>
                  </a:lnTo>
                  <a:lnTo>
                    <a:pt x="161" y="48"/>
                  </a:lnTo>
                  <a:lnTo>
                    <a:pt x="153" y="40"/>
                  </a:lnTo>
                  <a:lnTo>
                    <a:pt x="145" y="40"/>
                  </a:lnTo>
                  <a:lnTo>
                    <a:pt x="128" y="32"/>
                  </a:lnTo>
                  <a:lnTo>
                    <a:pt x="120" y="24"/>
                  </a:lnTo>
                  <a:lnTo>
                    <a:pt x="112" y="24"/>
                  </a:lnTo>
                  <a:lnTo>
                    <a:pt x="104" y="16"/>
                  </a:lnTo>
                  <a:lnTo>
                    <a:pt x="96" y="8"/>
                  </a:lnTo>
                  <a:lnTo>
                    <a:pt x="96" y="0"/>
                  </a:lnTo>
                  <a:lnTo>
                    <a:pt x="88" y="8"/>
                  </a:lnTo>
                  <a:lnTo>
                    <a:pt x="80" y="24"/>
                  </a:lnTo>
                  <a:lnTo>
                    <a:pt x="72" y="24"/>
                  </a:lnTo>
                  <a:lnTo>
                    <a:pt x="64" y="40"/>
                  </a:lnTo>
                  <a:lnTo>
                    <a:pt x="48" y="40"/>
                  </a:lnTo>
                  <a:lnTo>
                    <a:pt x="48" y="32"/>
                  </a:lnTo>
                  <a:lnTo>
                    <a:pt x="40" y="32"/>
                  </a:lnTo>
                  <a:lnTo>
                    <a:pt x="40" y="40"/>
                  </a:lnTo>
                  <a:lnTo>
                    <a:pt x="40" y="48"/>
                  </a:lnTo>
                  <a:lnTo>
                    <a:pt x="32" y="48"/>
                  </a:lnTo>
                  <a:lnTo>
                    <a:pt x="24" y="48"/>
                  </a:lnTo>
                  <a:lnTo>
                    <a:pt x="16" y="48"/>
                  </a:lnTo>
                  <a:lnTo>
                    <a:pt x="0" y="56"/>
                  </a:lnTo>
                  <a:lnTo>
                    <a:pt x="0" y="64"/>
                  </a:lnTo>
                  <a:lnTo>
                    <a:pt x="16" y="72"/>
                  </a:lnTo>
                  <a:lnTo>
                    <a:pt x="32" y="72"/>
                  </a:lnTo>
                  <a:lnTo>
                    <a:pt x="32" y="80"/>
                  </a:lnTo>
                  <a:lnTo>
                    <a:pt x="40" y="88"/>
                  </a:lnTo>
                  <a:lnTo>
                    <a:pt x="40" y="104"/>
                  </a:lnTo>
                  <a:lnTo>
                    <a:pt x="48" y="104"/>
                  </a:lnTo>
                  <a:lnTo>
                    <a:pt x="48" y="120"/>
                  </a:lnTo>
                  <a:lnTo>
                    <a:pt x="40" y="152"/>
                  </a:lnTo>
                  <a:lnTo>
                    <a:pt x="48" y="160"/>
                  </a:lnTo>
                  <a:lnTo>
                    <a:pt x="56" y="160"/>
                  </a:lnTo>
                  <a:lnTo>
                    <a:pt x="72" y="160"/>
                  </a:lnTo>
                  <a:lnTo>
                    <a:pt x="80" y="160"/>
                  </a:lnTo>
                  <a:lnTo>
                    <a:pt x="88" y="168"/>
                  </a:lnTo>
                  <a:lnTo>
                    <a:pt x="96" y="168"/>
                  </a:lnTo>
                  <a:lnTo>
                    <a:pt x="104" y="152"/>
                  </a:lnTo>
                  <a:lnTo>
                    <a:pt x="112" y="152"/>
                  </a:lnTo>
                  <a:lnTo>
                    <a:pt x="128" y="152"/>
                  </a:lnTo>
                  <a:lnTo>
                    <a:pt x="153" y="136"/>
                  </a:lnTo>
                  <a:lnTo>
                    <a:pt x="161" y="136"/>
                  </a:lnTo>
                  <a:lnTo>
                    <a:pt x="153" y="128"/>
                  </a:lnTo>
                  <a:lnTo>
                    <a:pt x="145" y="12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81" name="Freeform 697"/>
            <p:cNvSpPr>
              <a:spLocks/>
            </p:cNvSpPr>
            <p:nvPr/>
          </p:nvSpPr>
          <p:spPr bwMode="auto">
            <a:xfrm>
              <a:off x="2677331" y="2307482"/>
              <a:ext cx="156161" cy="141186"/>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0 w 152"/>
                <a:gd name="T17" fmla="*/ 2147483647 h 144"/>
                <a:gd name="T18" fmla="*/ 2147483647 w 152"/>
                <a:gd name="T19" fmla="*/ 2147483647 h 144"/>
                <a:gd name="T20" fmla="*/ 2147483647 w 152"/>
                <a:gd name="T21" fmla="*/ 2147483647 h 144"/>
                <a:gd name="T22" fmla="*/ 2147483647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144"/>
                <a:gd name="T95" fmla="*/ 152 w 152"/>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82" name="Freeform 698"/>
            <p:cNvSpPr>
              <a:spLocks/>
            </p:cNvSpPr>
            <p:nvPr/>
          </p:nvSpPr>
          <p:spPr bwMode="auto">
            <a:xfrm>
              <a:off x="2659699" y="2142229"/>
              <a:ext cx="124257" cy="149208"/>
            </a:xfrm>
            <a:custGeom>
              <a:avLst/>
              <a:gdLst>
                <a:gd name="T0" fmla="*/ 2147483647 w 121"/>
                <a:gd name="T1" fmla="*/ 2147483647 h 152"/>
                <a:gd name="T2" fmla="*/ 2147483647 w 121"/>
                <a:gd name="T3" fmla="*/ 2147483647 h 152"/>
                <a:gd name="T4" fmla="*/ 2147483647 w 121"/>
                <a:gd name="T5" fmla="*/ 2147483647 h 152"/>
                <a:gd name="T6" fmla="*/ 2147483647 w 121"/>
                <a:gd name="T7" fmla="*/ 2147483647 h 152"/>
                <a:gd name="T8" fmla="*/ 2147483647 w 121"/>
                <a:gd name="T9" fmla="*/ 2147483647 h 152"/>
                <a:gd name="T10" fmla="*/ 2147483647 w 121"/>
                <a:gd name="T11" fmla="*/ 2147483647 h 152"/>
                <a:gd name="T12" fmla="*/ 2147483647 w 121"/>
                <a:gd name="T13" fmla="*/ 2147483647 h 152"/>
                <a:gd name="T14" fmla="*/ 2147483647 w 121"/>
                <a:gd name="T15" fmla="*/ 2147483647 h 152"/>
                <a:gd name="T16" fmla="*/ 0 w 121"/>
                <a:gd name="T17" fmla="*/ 2147483647 h 152"/>
                <a:gd name="T18" fmla="*/ 2147483647 w 121"/>
                <a:gd name="T19" fmla="*/ 2147483647 h 152"/>
                <a:gd name="T20" fmla="*/ 2147483647 w 121"/>
                <a:gd name="T21" fmla="*/ 2147483647 h 152"/>
                <a:gd name="T22" fmla="*/ 2147483647 w 121"/>
                <a:gd name="T23" fmla="*/ 2147483647 h 152"/>
                <a:gd name="T24" fmla="*/ 2147483647 w 121"/>
                <a:gd name="T25" fmla="*/ 2147483647 h 152"/>
                <a:gd name="T26" fmla="*/ 2147483647 w 121"/>
                <a:gd name="T27" fmla="*/ 2147483647 h 152"/>
                <a:gd name="T28" fmla="*/ 2147483647 w 121"/>
                <a:gd name="T29" fmla="*/ 2147483647 h 152"/>
                <a:gd name="T30" fmla="*/ 2147483647 w 121"/>
                <a:gd name="T31" fmla="*/ 2147483647 h 152"/>
                <a:gd name="T32" fmla="*/ 2147483647 w 121"/>
                <a:gd name="T33" fmla="*/ 2147483647 h 152"/>
                <a:gd name="T34" fmla="*/ 2147483647 w 121"/>
                <a:gd name="T35" fmla="*/ 2147483647 h 152"/>
                <a:gd name="T36" fmla="*/ 2147483647 w 121"/>
                <a:gd name="T37" fmla="*/ 2147483647 h 152"/>
                <a:gd name="T38" fmla="*/ 2147483647 w 121"/>
                <a:gd name="T39" fmla="*/ 2147483647 h 152"/>
                <a:gd name="T40" fmla="*/ 2147483647 w 121"/>
                <a:gd name="T41" fmla="*/ 2147483647 h 152"/>
                <a:gd name="T42" fmla="*/ 2147483647 w 121"/>
                <a:gd name="T43" fmla="*/ 2147483647 h 152"/>
                <a:gd name="T44" fmla="*/ 2147483647 w 121"/>
                <a:gd name="T45" fmla="*/ 2147483647 h 152"/>
                <a:gd name="T46" fmla="*/ 2147483647 w 121"/>
                <a:gd name="T47" fmla="*/ 2147483647 h 152"/>
                <a:gd name="T48" fmla="*/ 2147483647 w 121"/>
                <a:gd name="T49" fmla="*/ 2147483647 h 152"/>
                <a:gd name="T50" fmla="*/ 2147483647 w 121"/>
                <a:gd name="T51" fmla="*/ 2147483647 h 152"/>
                <a:gd name="T52" fmla="*/ 2147483647 w 121"/>
                <a:gd name="T53" fmla="*/ 2147483647 h 152"/>
                <a:gd name="T54" fmla="*/ 2147483647 w 121"/>
                <a:gd name="T55" fmla="*/ 2147483647 h 152"/>
                <a:gd name="T56" fmla="*/ 2147483647 w 121"/>
                <a:gd name="T57" fmla="*/ 2147483647 h 152"/>
                <a:gd name="T58" fmla="*/ 2147483647 w 121"/>
                <a:gd name="T59" fmla="*/ 2147483647 h 152"/>
                <a:gd name="T60" fmla="*/ 2147483647 w 121"/>
                <a:gd name="T61" fmla="*/ 2147483647 h 152"/>
                <a:gd name="T62" fmla="*/ 2147483647 w 121"/>
                <a:gd name="T63" fmla="*/ 2147483647 h 152"/>
                <a:gd name="T64" fmla="*/ 2147483647 w 121"/>
                <a:gd name="T65" fmla="*/ 2147483647 h 152"/>
                <a:gd name="T66" fmla="*/ 2147483647 w 121"/>
                <a:gd name="T67" fmla="*/ 2147483647 h 152"/>
                <a:gd name="T68" fmla="*/ 2147483647 w 121"/>
                <a:gd name="T69" fmla="*/ 2147483647 h 152"/>
                <a:gd name="T70" fmla="*/ 2147483647 w 121"/>
                <a:gd name="T71" fmla="*/ 2147483647 h 152"/>
                <a:gd name="T72" fmla="*/ 2147483647 w 121"/>
                <a:gd name="T73" fmla="*/ 2147483647 h 152"/>
                <a:gd name="T74" fmla="*/ 2147483647 w 121"/>
                <a:gd name="T75" fmla="*/ 2147483647 h 152"/>
                <a:gd name="T76" fmla="*/ 2147483647 w 121"/>
                <a:gd name="T77" fmla="*/ 2147483647 h 152"/>
                <a:gd name="T78" fmla="*/ 2147483647 w 121"/>
                <a:gd name="T79" fmla="*/ 2147483647 h 152"/>
                <a:gd name="T80" fmla="*/ 2147483647 w 121"/>
                <a:gd name="T81" fmla="*/ 2147483647 h 152"/>
                <a:gd name="T82" fmla="*/ 2147483647 w 121"/>
                <a:gd name="T83" fmla="*/ 2147483647 h 152"/>
                <a:gd name="T84" fmla="*/ 2147483647 w 121"/>
                <a:gd name="T85" fmla="*/ 2147483647 h 152"/>
                <a:gd name="T86" fmla="*/ 2147483647 w 121"/>
                <a:gd name="T87" fmla="*/ 2147483647 h 152"/>
                <a:gd name="T88" fmla="*/ 2147483647 w 121"/>
                <a:gd name="T89" fmla="*/ 2147483647 h 152"/>
                <a:gd name="T90" fmla="*/ 2147483647 w 121"/>
                <a:gd name="T91" fmla="*/ 0 h 152"/>
                <a:gd name="T92" fmla="*/ 2147483647 w 121"/>
                <a:gd name="T93" fmla="*/ 2147483647 h 152"/>
                <a:gd name="T94" fmla="*/ 2147483647 w 121"/>
                <a:gd name="T95" fmla="*/ 2147483647 h 152"/>
                <a:gd name="T96" fmla="*/ 2147483647 w 121"/>
                <a:gd name="T97" fmla="*/ 2147483647 h 152"/>
                <a:gd name="T98" fmla="*/ 2147483647 w 121"/>
                <a:gd name="T99" fmla="*/ 2147483647 h 152"/>
                <a:gd name="T100" fmla="*/ 2147483647 w 121"/>
                <a:gd name="T101" fmla="*/ 2147483647 h 152"/>
                <a:gd name="T102" fmla="*/ 2147483647 w 121"/>
                <a:gd name="T103" fmla="*/ 2147483647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52"/>
                <a:gd name="T158" fmla="*/ 121 w 121"/>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52">
                  <a:moveTo>
                    <a:pt x="25" y="40"/>
                  </a:moveTo>
                  <a:lnTo>
                    <a:pt x="17" y="48"/>
                  </a:lnTo>
                  <a:lnTo>
                    <a:pt x="17" y="64"/>
                  </a:lnTo>
                  <a:lnTo>
                    <a:pt x="9" y="72"/>
                  </a:lnTo>
                  <a:lnTo>
                    <a:pt x="9" y="80"/>
                  </a:lnTo>
                  <a:lnTo>
                    <a:pt x="9" y="88"/>
                  </a:lnTo>
                  <a:lnTo>
                    <a:pt x="9" y="96"/>
                  </a:lnTo>
                  <a:lnTo>
                    <a:pt x="9" y="104"/>
                  </a:lnTo>
                  <a:lnTo>
                    <a:pt x="0" y="112"/>
                  </a:lnTo>
                  <a:lnTo>
                    <a:pt x="17" y="120"/>
                  </a:lnTo>
                  <a:lnTo>
                    <a:pt x="25" y="120"/>
                  </a:lnTo>
                  <a:lnTo>
                    <a:pt x="33" y="128"/>
                  </a:lnTo>
                  <a:lnTo>
                    <a:pt x="25" y="136"/>
                  </a:lnTo>
                  <a:lnTo>
                    <a:pt x="25" y="152"/>
                  </a:lnTo>
                  <a:lnTo>
                    <a:pt x="33" y="152"/>
                  </a:lnTo>
                  <a:lnTo>
                    <a:pt x="41" y="152"/>
                  </a:lnTo>
                  <a:lnTo>
                    <a:pt x="49" y="152"/>
                  </a:lnTo>
                  <a:lnTo>
                    <a:pt x="57" y="152"/>
                  </a:lnTo>
                  <a:lnTo>
                    <a:pt x="65" y="152"/>
                  </a:lnTo>
                  <a:lnTo>
                    <a:pt x="73" y="152"/>
                  </a:lnTo>
                  <a:lnTo>
                    <a:pt x="89" y="152"/>
                  </a:lnTo>
                  <a:lnTo>
                    <a:pt x="97" y="152"/>
                  </a:lnTo>
                  <a:lnTo>
                    <a:pt x="97" y="144"/>
                  </a:lnTo>
                  <a:lnTo>
                    <a:pt x="97" y="136"/>
                  </a:lnTo>
                  <a:lnTo>
                    <a:pt x="105" y="136"/>
                  </a:lnTo>
                  <a:lnTo>
                    <a:pt x="105" y="128"/>
                  </a:lnTo>
                  <a:lnTo>
                    <a:pt x="97" y="112"/>
                  </a:lnTo>
                  <a:lnTo>
                    <a:pt x="89" y="104"/>
                  </a:lnTo>
                  <a:lnTo>
                    <a:pt x="81" y="104"/>
                  </a:lnTo>
                  <a:lnTo>
                    <a:pt x="89" y="96"/>
                  </a:lnTo>
                  <a:lnTo>
                    <a:pt x="97" y="96"/>
                  </a:lnTo>
                  <a:lnTo>
                    <a:pt x="105" y="88"/>
                  </a:lnTo>
                  <a:lnTo>
                    <a:pt x="113" y="88"/>
                  </a:lnTo>
                  <a:lnTo>
                    <a:pt x="121" y="88"/>
                  </a:lnTo>
                  <a:lnTo>
                    <a:pt x="121" y="72"/>
                  </a:lnTo>
                  <a:lnTo>
                    <a:pt x="113" y="56"/>
                  </a:lnTo>
                  <a:lnTo>
                    <a:pt x="113" y="48"/>
                  </a:lnTo>
                  <a:lnTo>
                    <a:pt x="113" y="40"/>
                  </a:lnTo>
                  <a:lnTo>
                    <a:pt x="113" y="32"/>
                  </a:lnTo>
                  <a:lnTo>
                    <a:pt x="113" y="24"/>
                  </a:lnTo>
                  <a:lnTo>
                    <a:pt x="97" y="16"/>
                  </a:lnTo>
                  <a:lnTo>
                    <a:pt x="81" y="24"/>
                  </a:lnTo>
                  <a:lnTo>
                    <a:pt x="73" y="16"/>
                  </a:lnTo>
                  <a:lnTo>
                    <a:pt x="73" y="8"/>
                  </a:lnTo>
                  <a:lnTo>
                    <a:pt x="57" y="8"/>
                  </a:lnTo>
                  <a:lnTo>
                    <a:pt x="49" y="0"/>
                  </a:lnTo>
                  <a:lnTo>
                    <a:pt x="49" y="8"/>
                  </a:lnTo>
                  <a:lnTo>
                    <a:pt x="41" y="24"/>
                  </a:lnTo>
                  <a:lnTo>
                    <a:pt x="41" y="32"/>
                  </a:lnTo>
                  <a:lnTo>
                    <a:pt x="33" y="32"/>
                  </a:lnTo>
                  <a:lnTo>
                    <a:pt x="25" y="32"/>
                  </a:lnTo>
                  <a:lnTo>
                    <a:pt x="25" y="4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83" name="Freeform 699"/>
            <p:cNvSpPr>
              <a:spLocks/>
            </p:cNvSpPr>
            <p:nvPr/>
          </p:nvSpPr>
          <p:spPr bwMode="auto">
            <a:xfrm>
              <a:off x="2635352" y="2174317"/>
              <a:ext cx="50375" cy="54549"/>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0 w 49"/>
                <a:gd name="T31" fmla="*/ 2147483647 h 56"/>
                <a:gd name="T32" fmla="*/ 2147483647 w 49"/>
                <a:gd name="T33" fmla="*/ 2147483647 h 56"/>
                <a:gd name="T34" fmla="*/ 2147483647 w 49"/>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6"/>
                <a:gd name="T56" fmla="*/ 49 w 49"/>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84" name="Freeform 700"/>
            <p:cNvSpPr>
              <a:spLocks/>
            </p:cNvSpPr>
            <p:nvPr/>
          </p:nvSpPr>
          <p:spPr bwMode="auto">
            <a:xfrm>
              <a:off x="2677331" y="2307482"/>
              <a:ext cx="156161" cy="141186"/>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0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2147483647 w 152"/>
                <a:gd name="T21" fmla="*/ 2147483647 h 144"/>
                <a:gd name="T22" fmla="*/ 0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2147483647 h 144"/>
                <a:gd name="T62" fmla="*/ 2147483647 w 152"/>
                <a:gd name="T63" fmla="*/ 2147483647 h 144"/>
                <a:gd name="T64" fmla="*/ 2147483647 w 152"/>
                <a:gd name="T65" fmla="*/ 2147483647 h 144"/>
                <a:gd name="T66" fmla="*/ 2147483647 w 152"/>
                <a:gd name="T67" fmla="*/ 0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44"/>
                <a:gd name="T104" fmla="*/ 152 w 152"/>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85" name="Freeform 701"/>
            <p:cNvSpPr>
              <a:spLocks/>
            </p:cNvSpPr>
            <p:nvPr/>
          </p:nvSpPr>
          <p:spPr bwMode="auto">
            <a:xfrm>
              <a:off x="2635352" y="2174317"/>
              <a:ext cx="50375" cy="54549"/>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0 h 56"/>
                <a:gd name="T24" fmla="*/ 2147483647 w 49"/>
                <a:gd name="T25" fmla="*/ 2147483647 h 56"/>
                <a:gd name="T26" fmla="*/ 2147483647 w 49"/>
                <a:gd name="T27" fmla="*/ 2147483647 h 56"/>
                <a:gd name="T28" fmla="*/ 2147483647 w 49"/>
                <a:gd name="T29" fmla="*/ 2147483647 h 56"/>
                <a:gd name="T30" fmla="*/ 2147483647 w 49"/>
                <a:gd name="T31" fmla="*/ 2147483647 h 56"/>
                <a:gd name="T32" fmla="*/ 0 w 49"/>
                <a:gd name="T33" fmla="*/ 2147483647 h 56"/>
                <a:gd name="T34" fmla="*/ 2147483647 w 49"/>
                <a:gd name="T35" fmla="*/ 2147483647 h 56"/>
                <a:gd name="T36" fmla="*/ 2147483647 w 49"/>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56"/>
                <a:gd name="T59" fmla="*/ 49 w 49"/>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86" name="Freeform 702"/>
            <p:cNvSpPr>
              <a:spLocks/>
            </p:cNvSpPr>
            <p:nvPr/>
          </p:nvSpPr>
          <p:spPr bwMode="auto">
            <a:xfrm>
              <a:off x="2850283" y="2394118"/>
              <a:ext cx="81439" cy="78615"/>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0 w 80"/>
                <a:gd name="T17" fmla="*/ 2147483647 h 80"/>
                <a:gd name="T18" fmla="*/ 2147483647 w 80"/>
                <a:gd name="T19" fmla="*/ 2147483647 h 80"/>
                <a:gd name="T20" fmla="*/ 2147483647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0"/>
                <a:gd name="T74" fmla="*/ 80 w 80"/>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87" name="Freeform 703"/>
            <p:cNvSpPr>
              <a:spLocks/>
            </p:cNvSpPr>
            <p:nvPr/>
          </p:nvSpPr>
          <p:spPr bwMode="auto">
            <a:xfrm>
              <a:off x="2651303" y="1687386"/>
              <a:ext cx="338349" cy="384251"/>
            </a:xfrm>
            <a:custGeom>
              <a:avLst/>
              <a:gdLst>
                <a:gd name="T0" fmla="*/ 2147483647 w 329"/>
                <a:gd name="T1" fmla="*/ 2147483647 h 392"/>
                <a:gd name="T2" fmla="*/ 2147483647 w 329"/>
                <a:gd name="T3" fmla="*/ 2147483647 h 392"/>
                <a:gd name="T4" fmla="*/ 2147483647 w 329"/>
                <a:gd name="T5" fmla="*/ 2147483647 h 392"/>
                <a:gd name="T6" fmla="*/ 2147483647 w 329"/>
                <a:gd name="T7" fmla="*/ 2147483647 h 392"/>
                <a:gd name="T8" fmla="*/ 2147483647 w 329"/>
                <a:gd name="T9" fmla="*/ 2147483647 h 392"/>
                <a:gd name="T10" fmla="*/ 2147483647 w 329"/>
                <a:gd name="T11" fmla="*/ 2147483647 h 392"/>
                <a:gd name="T12" fmla="*/ 2147483647 w 329"/>
                <a:gd name="T13" fmla="*/ 2147483647 h 392"/>
                <a:gd name="T14" fmla="*/ 2147483647 w 329"/>
                <a:gd name="T15" fmla="*/ 2147483647 h 392"/>
                <a:gd name="T16" fmla="*/ 2147483647 w 329"/>
                <a:gd name="T17" fmla="*/ 2147483647 h 392"/>
                <a:gd name="T18" fmla="*/ 2147483647 w 329"/>
                <a:gd name="T19" fmla="*/ 2147483647 h 392"/>
                <a:gd name="T20" fmla="*/ 2147483647 w 329"/>
                <a:gd name="T21" fmla="*/ 2147483647 h 392"/>
                <a:gd name="T22" fmla="*/ 2147483647 w 329"/>
                <a:gd name="T23" fmla="*/ 2147483647 h 392"/>
                <a:gd name="T24" fmla="*/ 2147483647 w 329"/>
                <a:gd name="T25" fmla="*/ 2147483647 h 392"/>
                <a:gd name="T26" fmla="*/ 2147483647 w 329"/>
                <a:gd name="T27" fmla="*/ 2147483647 h 392"/>
                <a:gd name="T28" fmla="*/ 2147483647 w 329"/>
                <a:gd name="T29" fmla="*/ 2147483647 h 392"/>
                <a:gd name="T30" fmla="*/ 2147483647 w 329"/>
                <a:gd name="T31" fmla="*/ 2147483647 h 392"/>
                <a:gd name="T32" fmla="*/ 2147483647 w 329"/>
                <a:gd name="T33" fmla="*/ 2147483647 h 392"/>
                <a:gd name="T34" fmla="*/ 2147483647 w 329"/>
                <a:gd name="T35" fmla="*/ 2147483647 h 392"/>
                <a:gd name="T36" fmla="*/ 2147483647 w 329"/>
                <a:gd name="T37" fmla="*/ 2147483647 h 392"/>
                <a:gd name="T38" fmla="*/ 2147483647 w 329"/>
                <a:gd name="T39" fmla="*/ 2147483647 h 392"/>
                <a:gd name="T40" fmla="*/ 2147483647 w 329"/>
                <a:gd name="T41" fmla="*/ 2147483647 h 392"/>
                <a:gd name="T42" fmla="*/ 2147483647 w 329"/>
                <a:gd name="T43" fmla="*/ 2147483647 h 392"/>
                <a:gd name="T44" fmla="*/ 2147483647 w 329"/>
                <a:gd name="T45" fmla="*/ 2147483647 h 392"/>
                <a:gd name="T46" fmla="*/ 2147483647 w 329"/>
                <a:gd name="T47" fmla="*/ 2147483647 h 392"/>
                <a:gd name="T48" fmla="*/ 2147483647 w 329"/>
                <a:gd name="T49" fmla="*/ 2147483647 h 392"/>
                <a:gd name="T50" fmla="*/ 2147483647 w 329"/>
                <a:gd name="T51" fmla="*/ 2147483647 h 392"/>
                <a:gd name="T52" fmla="*/ 2147483647 w 329"/>
                <a:gd name="T53" fmla="*/ 2147483647 h 392"/>
                <a:gd name="T54" fmla="*/ 2147483647 w 329"/>
                <a:gd name="T55" fmla="*/ 2147483647 h 392"/>
                <a:gd name="T56" fmla="*/ 2147483647 w 329"/>
                <a:gd name="T57" fmla="*/ 2147483647 h 392"/>
                <a:gd name="T58" fmla="*/ 2147483647 w 329"/>
                <a:gd name="T59" fmla="*/ 2147483647 h 392"/>
                <a:gd name="T60" fmla="*/ 2147483647 w 329"/>
                <a:gd name="T61" fmla="*/ 2147483647 h 392"/>
                <a:gd name="T62" fmla="*/ 2147483647 w 329"/>
                <a:gd name="T63" fmla="*/ 2147483647 h 392"/>
                <a:gd name="T64" fmla="*/ 2147483647 w 329"/>
                <a:gd name="T65" fmla="*/ 2147483647 h 392"/>
                <a:gd name="T66" fmla="*/ 2147483647 w 329"/>
                <a:gd name="T67" fmla="*/ 2147483647 h 392"/>
                <a:gd name="T68" fmla="*/ 2147483647 w 329"/>
                <a:gd name="T69" fmla="*/ 2147483647 h 392"/>
                <a:gd name="T70" fmla="*/ 2147483647 w 329"/>
                <a:gd name="T71" fmla="*/ 2147483647 h 392"/>
                <a:gd name="T72" fmla="*/ 2147483647 w 329"/>
                <a:gd name="T73" fmla="*/ 2147483647 h 392"/>
                <a:gd name="T74" fmla="*/ 2147483647 w 329"/>
                <a:gd name="T75" fmla="*/ 2147483647 h 392"/>
                <a:gd name="T76" fmla="*/ 0 w 329"/>
                <a:gd name="T77" fmla="*/ 2147483647 h 392"/>
                <a:gd name="T78" fmla="*/ 2147483647 w 329"/>
                <a:gd name="T79" fmla="*/ 2147483647 h 392"/>
                <a:gd name="T80" fmla="*/ 2147483647 w 329"/>
                <a:gd name="T81" fmla="*/ 2147483647 h 392"/>
                <a:gd name="T82" fmla="*/ 2147483647 w 329"/>
                <a:gd name="T83" fmla="*/ 2147483647 h 392"/>
                <a:gd name="T84" fmla="*/ 2147483647 w 329"/>
                <a:gd name="T85" fmla="*/ 2147483647 h 392"/>
                <a:gd name="T86" fmla="*/ 2147483647 w 329"/>
                <a:gd name="T87" fmla="*/ 2147483647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9"/>
                <a:gd name="T133" fmla="*/ 0 h 392"/>
                <a:gd name="T134" fmla="*/ 329 w 329"/>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9" h="392">
                  <a:moveTo>
                    <a:pt x="89" y="352"/>
                  </a:moveTo>
                  <a:lnTo>
                    <a:pt x="97" y="344"/>
                  </a:lnTo>
                  <a:lnTo>
                    <a:pt x="97" y="328"/>
                  </a:lnTo>
                  <a:lnTo>
                    <a:pt x="97" y="320"/>
                  </a:lnTo>
                  <a:lnTo>
                    <a:pt x="105" y="312"/>
                  </a:lnTo>
                  <a:lnTo>
                    <a:pt x="97" y="304"/>
                  </a:lnTo>
                  <a:lnTo>
                    <a:pt x="89" y="280"/>
                  </a:lnTo>
                  <a:lnTo>
                    <a:pt x="97" y="264"/>
                  </a:lnTo>
                  <a:lnTo>
                    <a:pt x="97" y="248"/>
                  </a:lnTo>
                  <a:lnTo>
                    <a:pt x="105" y="240"/>
                  </a:lnTo>
                  <a:lnTo>
                    <a:pt x="121" y="240"/>
                  </a:lnTo>
                  <a:lnTo>
                    <a:pt x="121" y="224"/>
                  </a:lnTo>
                  <a:lnTo>
                    <a:pt x="113" y="216"/>
                  </a:lnTo>
                  <a:lnTo>
                    <a:pt x="121" y="200"/>
                  </a:lnTo>
                  <a:lnTo>
                    <a:pt x="129" y="176"/>
                  </a:lnTo>
                  <a:lnTo>
                    <a:pt x="137" y="176"/>
                  </a:lnTo>
                  <a:lnTo>
                    <a:pt x="145" y="152"/>
                  </a:lnTo>
                  <a:lnTo>
                    <a:pt x="153" y="144"/>
                  </a:lnTo>
                  <a:lnTo>
                    <a:pt x="145" y="128"/>
                  </a:lnTo>
                  <a:lnTo>
                    <a:pt x="153" y="120"/>
                  </a:lnTo>
                  <a:lnTo>
                    <a:pt x="161" y="112"/>
                  </a:lnTo>
                  <a:lnTo>
                    <a:pt x="169" y="112"/>
                  </a:lnTo>
                  <a:lnTo>
                    <a:pt x="177" y="96"/>
                  </a:lnTo>
                  <a:lnTo>
                    <a:pt x="185" y="96"/>
                  </a:lnTo>
                  <a:lnTo>
                    <a:pt x="193" y="96"/>
                  </a:lnTo>
                  <a:lnTo>
                    <a:pt x="193" y="88"/>
                  </a:lnTo>
                  <a:lnTo>
                    <a:pt x="201" y="80"/>
                  </a:lnTo>
                  <a:lnTo>
                    <a:pt x="209" y="80"/>
                  </a:lnTo>
                  <a:lnTo>
                    <a:pt x="209" y="72"/>
                  </a:lnTo>
                  <a:lnTo>
                    <a:pt x="217" y="80"/>
                  </a:lnTo>
                  <a:lnTo>
                    <a:pt x="225" y="88"/>
                  </a:lnTo>
                  <a:lnTo>
                    <a:pt x="233" y="88"/>
                  </a:lnTo>
                  <a:lnTo>
                    <a:pt x="249" y="88"/>
                  </a:lnTo>
                  <a:lnTo>
                    <a:pt x="265" y="80"/>
                  </a:lnTo>
                  <a:lnTo>
                    <a:pt x="273" y="56"/>
                  </a:lnTo>
                  <a:lnTo>
                    <a:pt x="281" y="48"/>
                  </a:lnTo>
                  <a:lnTo>
                    <a:pt x="297" y="48"/>
                  </a:lnTo>
                  <a:lnTo>
                    <a:pt x="313" y="56"/>
                  </a:lnTo>
                  <a:lnTo>
                    <a:pt x="313" y="72"/>
                  </a:lnTo>
                  <a:lnTo>
                    <a:pt x="305" y="80"/>
                  </a:lnTo>
                  <a:lnTo>
                    <a:pt x="313" y="72"/>
                  </a:lnTo>
                  <a:lnTo>
                    <a:pt x="305" y="80"/>
                  </a:lnTo>
                  <a:lnTo>
                    <a:pt x="321" y="64"/>
                  </a:lnTo>
                  <a:lnTo>
                    <a:pt x="329" y="56"/>
                  </a:lnTo>
                  <a:lnTo>
                    <a:pt x="321" y="48"/>
                  </a:lnTo>
                  <a:lnTo>
                    <a:pt x="321" y="40"/>
                  </a:lnTo>
                  <a:lnTo>
                    <a:pt x="329" y="24"/>
                  </a:lnTo>
                  <a:lnTo>
                    <a:pt x="321" y="16"/>
                  </a:lnTo>
                  <a:lnTo>
                    <a:pt x="305" y="0"/>
                  </a:lnTo>
                  <a:lnTo>
                    <a:pt x="289" y="16"/>
                  </a:lnTo>
                  <a:lnTo>
                    <a:pt x="273" y="8"/>
                  </a:lnTo>
                  <a:lnTo>
                    <a:pt x="265" y="8"/>
                  </a:lnTo>
                  <a:lnTo>
                    <a:pt x="249" y="8"/>
                  </a:lnTo>
                  <a:lnTo>
                    <a:pt x="233" y="24"/>
                  </a:lnTo>
                  <a:lnTo>
                    <a:pt x="225" y="24"/>
                  </a:lnTo>
                  <a:lnTo>
                    <a:pt x="217" y="24"/>
                  </a:lnTo>
                  <a:lnTo>
                    <a:pt x="209" y="32"/>
                  </a:lnTo>
                  <a:lnTo>
                    <a:pt x="201" y="32"/>
                  </a:lnTo>
                  <a:lnTo>
                    <a:pt x="193" y="56"/>
                  </a:lnTo>
                  <a:lnTo>
                    <a:pt x="169" y="56"/>
                  </a:lnTo>
                  <a:lnTo>
                    <a:pt x="161" y="80"/>
                  </a:lnTo>
                  <a:lnTo>
                    <a:pt x="161" y="88"/>
                  </a:lnTo>
                  <a:lnTo>
                    <a:pt x="145" y="88"/>
                  </a:lnTo>
                  <a:lnTo>
                    <a:pt x="129" y="112"/>
                  </a:lnTo>
                  <a:lnTo>
                    <a:pt x="129" y="128"/>
                  </a:lnTo>
                  <a:lnTo>
                    <a:pt x="113" y="152"/>
                  </a:lnTo>
                  <a:lnTo>
                    <a:pt x="105" y="168"/>
                  </a:lnTo>
                  <a:lnTo>
                    <a:pt x="97" y="184"/>
                  </a:lnTo>
                  <a:lnTo>
                    <a:pt x="89" y="200"/>
                  </a:lnTo>
                  <a:lnTo>
                    <a:pt x="65" y="240"/>
                  </a:lnTo>
                  <a:lnTo>
                    <a:pt x="49" y="256"/>
                  </a:lnTo>
                  <a:lnTo>
                    <a:pt x="33" y="264"/>
                  </a:lnTo>
                  <a:lnTo>
                    <a:pt x="25" y="280"/>
                  </a:lnTo>
                  <a:lnTo>
                    <a:pt x="17" y="288"/>
                  </a:lnTo>
                  <a:lnTo>
                    <a:pt x="8" y="296"/>
                  </a:lnTo>
                  <a:lnTo>
                    <a:pt x="8" y="304"/>
                  </a:lnTo>
                  <a:lnTo>
                    <a:pt x="0" y="320"/>
                  </a:lnTo>
                  <a:lnTo>
                    <a:pt x="0" y="336"/>
                  </a:lnTo>
                  <a:lnTo>
                    <a:pt x="8" y="352"/>
                  </a:lnTo>
                  <a:lnTo>
                    <a:pt x="8" y="368"/>
                  </a:lnTo>
                  <a:lnTo>
                    <a:pt x="8" y="384"/>
                  </a:lnTo>
                  <a:lnTo>
                    <a:pt x="25" y="392"/>
                  </a:lnTo>
                  <a:lnTo>
                    <a:pt x="41" y="392"/>
                  </a:lnTo>
                  <a:lnTo>
                    <a:pt x="65" y="376"/>
                  </a:lnTo>
                  <a:lnTo>
                    <a:pt x="73" y="368"/>
                  </a:lnTo>
                  <a:lnTo>
                    <a:pt x="81" y="368"/>
                  </a:lnTo>
                  <a:lnTo>
                    <a:pt x="81" y="376"/>
                  </a:lnTo>
                  <a:lnTo>
                    <a:pt x="81" y="368"/>
                  </a:lnTo>
                  <a:lnTo>
                    <a:pt x="89" y="35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88" name="Freeform 704"/>
            <p:cNvSpPr>
              <a:spLocks/>
            </p:cNvSpPr>
            <p:nvPr/>
          </p:nvSpPr>
          <p:spPr bwMode="auto">
            <a:xfrm>
              <a:off x="2734422" y="1766001"/>
              <a:ext cx="164557" cy="369010"/>
            </a:xfrm>
            <a:custGeom>
              <a:avLst/>
              <a:gdLst>
                <a:gd name="T0" fmla="*/ 2147483647 w 160"/>
                <a:gd name="T1" fmla="*/ 2147483647 h 376"/>
                <a:gd name="T2" fmla="*/ 2147483647 w 160"/>
                <a:gd name="T3" fmla="*/ 2147483647 h 376"/>
                <a:gd name="T4" fmla="*/ 2147483647 w 160"/>
                <a:gd name="T5" fmla="*/ 2147483647 h 376"/>
                <a:gd name="T6" fmla="*/ 2147483647 w 160"/>
                <a:gd name="T7" fmla="*/ 2147483647 h 376"/>
                <a:gd name="T8" fmla="*/ 2147483647 w 160"/>
                <a:gd name="T9" fmla="*/ 0 h 376"/>
                <a:gd name="T10" fmla="*/ 2147483647 w 160"/>
                <a:gd name="T11" fmla="*/ 2147483647 h 376"/>
                <a:gd name="T12" fmla="*/ 2147483647 w 160"/>
                <a:gd name="T13" fmla="*/ 2147483647 h 376"/>
                <a:gd name="T14" fmla="*/ 2147483647 w 160"/>
                <a:gd name="T15" fmla="*/ 2147483647 h 376"/>
                <a:gd name="T16" fmla="*/ 2147483647 w 160"/>
                <a:gd name="T17" fmla="*/ 2147483647 h 376"/>
                <a:gd name="T18" fmla="*/ 2147483647 w 160"/>
                <a:gd name="T19" fmla="*/ 2147483647 h 376"/>
                <a:gd name="T20" fmla="*/ 2147483647 w 160"/>
                <a:gd name="T21" fmla="*/ 2147483647 h 376"/>
                <a:gd name="T22" fmla="*/ 2147483647 w 160"/>
                <a:gd name="T23" fmla="*/ 2147483647 h 376"/>
                <a:gd name="T24" fmla="*/ 2147483647 w 160"/>
                <a:gd name="T25" fmla="*/ 2147483647 h 376"/>
                <a:gd name="T26" fmla="*/ 2147483647 w 160"/>
                <a:gd name="T27" fmla="*/ 2147483647 h 376"/>
                <a:gd name="T28" fmla="*/ 2147483647 w 160"/>
                <a:gd name="T29" fmla="*/ 2147483647 h 376"/>
                <a:gd name="T30" fmla="*/ 2147483647 w 160"/>
                <a:gd name="T31" fmla="*/ 2147483647 h 376"/>
                <a:gd name="T32" fmla="*/ 2147483647 w 160"/>
                <a:gd name="T33" fmla="*/ 2147483647 h 376"/>
                <a:gd name="T34" fmla="*/ 2147483647 w 160"/>
                <a:gd name="T35" fmla="*/ 2147483647 h 376"/>
                <a:gd name="T36" fmla="*/ 0 w 160"/>
                <a:gd name="T37" fmla="*/ 2147483647 h 376"/>
                <a:gd name="T38" fmla="*/ 2147483647 w 160"/>
                <a:gd name="T39" fmla="*/ 2147483647 h 376"/>
                <a:gd name="T40" fmla="*/ 2147483647 w 160"/>
                <a:gd name="T41" fmla="*/ 2147483647 h 376"/>
                <a:gd name="T42" fmla="*/ 2147483647 w 160"/>
                <a:gd name="T43" fmla="*/ 2147483647 h 376"/>
                <a:gd name="T44" fmla="*/ 2147483647 w 160"/>
                <a:gd name="T45" fmla="*/ 2147483647 h 376"/>
                <a:gd name="T46" fmla="*/ 2147483647 w 160"/>
                <a:gd name="T47" fmla="*/ 2147483647 h 376"/>
                <a:gd name="T48" fmla="*/ 2147483647 w 160"/>
                <a:gd name="T49" fmla="*/ 2147483647 h 376"/>
                <a:gd name="T50" fmla="*/ 2147483647 w 160"/>
                <a:gd name="T51" fmla="*/ 2147483647 h 376"/>
                <a:gd name="T52" fmla="*/ 2147483647 w 160"/>
                <a:gd name="T53" fmla="*/ 2147483647 h 376"/>
                <a:gd name="T54" fmla="*/ 2147483647 w 160"/>
                <a:gd name="T55" fmla="*/ 2147483647 h 376"/>
                <a:gd name="T56" fmla="*/ 2147483647 w 160"/>
                <a:gd name="T57" fmla="*/ 2147483647 h 376"/>
                <a:gd name="T58" fmla="*/ 2147483647 w 160"/>
                <a:gd name="T59" fmla="*/ 2147483647 h 376"/>
                <a:gd name="T60" fmla="*/ 2147483647 w 160"/>
                <a:gd name="T61" fmla="*/ 2147483647 h 376"/>
                <a:gd name="T62" fmla="*/ 2147483647 w 160"/>
                <a:gd name="T63" fmla="*/ 2147483647 h 376"/>
                <a:gd name="T64" fmla="*/ 2147483647 w 160"/>
                <a:gd name="T65" fmla="*/ 2147483647 h 376"/>
                <a:gd name="T66" fmla="*/ 2147483647 w 160"/>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376"/>
                <a:gd name="T104" fmla="*/ 160 w 160"/>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376">
                  <a:moveTo>
                    <a:pt x="160" y="88"/>
                  </a:moveTo>
                  <a:lnTo>
                    <a:pt x="160" y="80"/>
                  </a:lnTo>
                  <a:lnTo>
                    <a:pt x="160" y="72"/>
                  </a:lnTo>
                  <a:lnTo>
                    <a:pt x="160" y="56"/>
                  </a:lnTo>
                  <a:lnTo>
                    <a:pt x="160" y="40"/>
                  </a:lnTo>
                  <a:lnTo>
                    <a:pt x="152" y="24"/>
                  </a:lnTo>
                  <a:lnTo>
                    <a:pt x="144" y="24"/>
                  </a:lnTo>
                  <a:lnTo>
                    <a:pt x="136" y="16"/>
                  </a:lnTo>
                  <a:lnTo>
                    <a:pt x="128" y="8"/>
                  </a:lnTo>
                  <a:lnTo>
                    <a:pt x="120" y="0"/>
                  </a:lnTo>
                  <a:lnTo>
                    <a:pt x="112" y="8"/>
                  </a:lnTo>
                  <a:lnTo>
                    <a:pt x="112" y="16"/>
                  </a:lnTo>
                  <a:lnTo>
                    <a:pt x="104" y="16"/>
                  </a:lnTo>
                  <a:lnTo>
                    <a:pt x="96" y="16"/>
                  </a:lnTo>
                  <a:lnTo>
                    <a:pt x="88" y="32"/>
                  </a:lnTo>
                  <a:lnTo>
                    <a:pt x="80" y="32"/>
                  </a:lnTo>
                  <a:lnTo>
                    <a:pt x="72" y="40"/>
                  </a:lnTo>
                  <a:lnTo>
                    <a:pt x="64" y="48"/>
                  </a:lnTo>
                  <a:lnTo>
                    <a:pt x="72" y="64"/>
                  </a:lnTo>
                  <a:lnTo>
                    <a:pt x="64" y="72"/>
                  </a:lnTo>
                  <a:lnTo>
                    <a:pt x="56" y="96"/>
                  </a:lnTo>
                  <a:lnTo>
                    <a:pt x="48" y="96"/>
                  </a:lnTo>
                  <a:lnTo>
                    <a:pt x="40" y="120"/>
                  </a:lnTo>
                  <a:lnTo>
                    <a:pt x="32" y="136"/>
                  </a:lnTo>
                  <a:lnTo>
                    <a:pt x="40" y="144"/>
                  </a:lnTo>
                  <a:lnTo>
                    <a:pt x="40" y="160"/>
                  </a:lnTo>
                  <a:lnTo>
                    <a:pt x="24" y="160"/>
                  </a:lnTo>
                  <a:lnTo>
                    <a:pt x="16" y="168"/>
                  </a:lnTo>
                  <a:lnTo>
                    <a:pt x="16" y="184"/>
                  </a:lnTo>
                  <a:lnTo>
                    <a:pt x="8" y="200"/>
                  </a:lnTo>
                  <a:lnTo>
                    <a:pt x="16" y="224"/>
                  </a:lnTo>
                  <a:lnTo>
                    <a:pt x="24" y="232"/>
                  </a:lnTo>
                  <a:lnTo>
                    <a:pt x="16" y="240"/>
                  </a:lnTo>
                  <a:lnTo>
                    <a:pt x="16" y="248"/>
                  </a:lnTo>
                  <a:lnTo>
                    <a:pt x="16" y="264"/>
                  </a:lnTo>
                  <a:lnTo>
                    <a:pt x="8" y="272"/>
                  </a:lnTo>
                  <a:lnTo>
                    <a:pt x="0" y="288"/>
                  </a:lnTo>
                  <a:lnTo>
                    <a:pt x="0" y="296"/>
                  </a:lnTo>
                  <a:lnTo>
                    <a:pt x="8" y="312"/>
                  </a:lnTo>
                  <a:lnTo>
                    <a:pt x="8" y="328"/>
                  </a:lnTo>
                  <a:lnTo>
                    <a:pt x="16" y="352"/>
                  </a:lnTo>
                  <a:lnTo>
                    <a:pt x="16" y="360"/>
                  </a:lnTo>
                  <a:lnTo>
                    <a:pt x="24" y="368"/>
                  </a:lnTo>
                  <a:lnTo>
                    <a:pt x="24" y="376"/>
                  </a:lnTo>
                  <a:lnTo>
                    <a:pt x="40" y="376"/>
                  </a:lnTo>
                  <a:lnTo>
                    <a:pt x="40" y="368"/>
                  </a:lnTo>
                  <a:lnTo>
                    <a:pt x="48" y="360"/>
                  </a:lnTo>
                  <a:lnTo>
                    <a:pt x="64" y="360"/>
                  </a:lnTo>
                  <a:lnTo>
                    <a:pt x="72" y="344"/>
                  </a:lnTo>
                  <a:lnTo>
                    <a:pt x="72" y="312"/>
                  </a:lnTo>
                  <a:lnTo>
                    <a:pt x="72" y="296"/>
                  </a:lnTo>
                  <a:lnTo>
                    <a:pt x="80" y="296"/>
                  </a:lnTo>
                  <a:lnTo>
                    <a:pt x="96" y="288"/>
                  </a:lnTo>
                  <a:lnTo>
                    <a:pt x="96" y="272"/>
                  </a:lnTo>
                  <a:lnTo>
                    <a:pt x="88" y="256"/>
                  </a:lnTo>
                  <a:lnTo>
                    <a:pt x="80" y="248"/>
                  </a:lnTo>
                  <a:lnTo>
                    <a:pt x="80" y="224"/>
                  </a:lnTo>
                  <a:lnTo>
                    <a:pt x="80" y="200"/>
                  </a:lnTo>
                  <a:lnTo>
                    <a:pt x="96" y="184"/>
                  </a:lnTo>
                  <a:lnTo>
                    <a:pt x="104" y="176"/>
                  </a:lnTo>
                  <a:lnTo>
                    <a:pt x="128" y="160"/>
                  </a:lnTo>
                  <a:lnTo>
                    <a:pt x="136" y="144"/>
                  </a:lnTo>
                  <a:lnTo>
                    <a:pt x="128" y="136"/>
                  </a:lnTo>
                  <a:lnTo>
                    <a:pt x="136" y="120"/>
                  </a:lnTo>
                  <a:lnTo>
                    <a:pt x="152" y="104"/>
                  </a:lnTo>
                  <a:lnTo>
                    <a:pt x="160" y="112"/>
                  </a:lnTo>
                  <a:lnTo>
                    <a:pt x="160" y="104"/>
                  </a:lnTo>
                  <a:lnTo>
                    <a:pt x="160" y="8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89" name="Freeform 705"/>
            <p:cNvSpPr>
              <a:spLocks/>
            </p:cNvSpPr>
            <p:nvPr/>
          </p:nvSpPr>
          <p:spPr bwMode="auto">
            <a:xfrm>
              <a:off x="2874631" y="2197581"/>
              <a:ext cx="238440" cy="149208"/>
            </a:xfrm>
            <a:custGeom>
              <a:avLst/>
              <a:gdLst>
                <a:gd name="T0" fmla="*/ 2147483647 w 232"/>
                <a:gd name="T1" fmla="*/ 2147483647 h 152"/>
                <a:gd name="T2" fmla="*/ 2147483647 w 232"/>
                <a:gd name="T3" fmla="*/ 2147483647 h 152"/>
                <a:gd name="T4" fmla="*/ 2147483647 w 232"/>
                <a:gd name="T5" fmla="*/ 2147483647 h 152"/>
                <a:gd name="T6" fmla="*/ 2147483647 w 232"/>
                <a:gd name="T7" fmla="*/ 2147483647 h 152"/>
                <a:gd name="T8" fmla="*/ 2147483647 w 232"/>
                <a:gd name="T9" fmla="*/ 2147483647 h 152"/>
                <a:gd name="T10" fmla="*/ 2147483647 w 232"/>
                <a:gd name="T11" fmla="*/ 2147483647 h 152"/>
                <a:gd name="T12" fmla="*/ 2147483647 w 232"/>
                <a:gd name="T13" fmla="*/ 2147483647 h 152"/>
                <a:gd name="T14" fmla="*/ 2147483647 w 232"/>
                <a:gd name="T15" fmla="*/ 2147483647 h 152"/>
                <a:gd name="T16" fmla="*/ 2147483647 w 232"/>
                <a:gd name="T17" fmla="*/ 2147483647 h 152"/>
                <a:gd name="T18" fmla="*/ 2147483647 w 232"/>
                <a:gd name="T19" fmla="*/ 2147483647 h 152"/>
                <a:gd name="T20" fmla="*/ 2147483647 w 232"/>
                <a:gd name="T21" fmla="*/ 2147483647 h 152"/>
                <a:gd name="T22" fmla="*/ 2147483647 w 232"/>
                <a:gd name="T23" fmla="*/ 0 h 152"/>
                <a:gd name="T24" fmla="*/ 2147483647 w 232"/>
                <a:gd name="T25" fmla="*/ 0 h 152"/>
                <a:gd name="T26" fmla="*/ 2147483647 w 232"/>
                <a:gd name="T27" fmla="*/ 2147483647 h 152"/>
                <a:gd name="T28" fmla="*/ 2147483647 w 232"/>
                <a:gd name="T29" fmla="*/ 2147483647 h 152"/>
                <a:gd name="T30" fmla="*/ 2147483647 w 232"/>
                <a:gd name="T31" fmla="*/ 2147483647 h 152"/>
                <a:gd name="T32" fmla="*/ 2147483647 w 232"/>
                <a:gd name="T33" fmla="*/ 2147483647 h 152"/>
                <a:gd name="T34" fmla="*/ 2147483647 w 232"/>
                <a:gd name="T35" fmla="*/ 2147483647 h 152"/>
                <a:gd name="T36" fmla="*/ 2147483647 w 232"/>
                <a:gd name="T37" fmla="*/ 2147483647 h 152"/>
                <a:gd name="T38" fmla="*/ 2147483647 w 232"/>
                <a:gd name="T39" fmla="*/ 2147483647 h 152"/>
                <a:gd name="T40" fmla="*/ 2147483647 w 232"/>
                <a:gd name="T41" fmla="*/ 2147483647 h 152"/>
                <a:gd name="T42" fmla="*/ 2147483647 w 232"/>
                <a:gd name="T43" fmla="*/ 2147483647 h 152"/>
                <a:gd name="T44" fmla="*/ 0 w 232"/>
                <a:gd name="T45" fmla="*/ 2147483647 h 152"/>
                <a:gd name="T46" fmla="*/ 0 w 232"/>
                <a:gd name="T47" fmla="*/ 2147483647 h 152"/>
                <a:gd name="T48" fmla="*/ 2147483647 w 232"/>
                <a:gd name="T49" fmla="*/ 2147483647 h 152"/>
                <a:gd name="T50" fmla="*/ 2147483647 w 232"/>
                <a:gd name="T51" fmla="*/ 2147483647 h 152"/>
                <a:gd name="T52" fmla="*/ 2147483647 w 232"/>
                <a:gd name="T53" fmla="*/ 2147483647 h 152"/>
                <a:gd name="T54" fmla="*/ 2147483647 w 232"/>
                <a:gd name="T55" fmla="*/ 2147483647 h 152"/>
                <a:gd name="T56" fmla="*/ 2147483647 w 232"/>
                <a:gd name="T57" fmla="*/ 2147483647 h 152"/>
                <a:gd name="T58" fmla="*/ 2147483647 w 232"/>
                <a:gd name="T59" fmla="*/ 2147483647 h 152"/>
                <a:gd name="T60" fmla="*/ 2147483647 w 232"/>
                <a:gd name="T61" fmla="*/ 2147483647 h 152"/>
                <a:gd name="T62" fmla="*/ 2147483647 w 232"/>
                <a:gd name="T63" fmla="*/ 2147483647 h 152"/>
                <a:gd name="T64" fmla="*/ 2147483647 w 232"/>
                <a:gd name="T65" fmla="*/ 2147483647 h 152"/>
                <a:gd name="T66" fmla="*/ 2147483647 w 232"/>
                <a:gd name="T67" fmla="*/ 2147483647 h 152"/>
                <a:gd name="T68" fmla="*/ 2147483647 w 232"/>
                <a:gd name="T69" fmla="*/ 2147483647 h 152"/>
                <a:gd name="T70" fmla="*/ 2147483647 w 232"/>
                <a:gd name="T71" fmla="*/ 2147483647 h 152"/>
                <a:gd name="T72" fmla="*/ 2147483647 w 232"/>
                <a:gd name="T73" fmla="*/ 2147483647 h 152"/>
                <a:gd name="T74" fmla="*/ 2147483647 w 232"/>
                <a:gd name="T75" fmla="*/ 2147483647 h 152"/>
                <a:gd name="T76" fmla="*/ 2147483647 w 232"/>
                <a:gd name="T77" fmla="*/ 2147483647 h 152"/>
                <a:gd name="T78" fmla="*/ 2147483647 w 232"/>
                <a:gd name="T79" fmla="*/ 2147483647 h 152"/>
                <a:gd name="T80" fmla="*/ 2147483647 w 232"/>
                <a:gd name="T81" fmla="*/ 2147483647 h 152"/>
                <a:gd name="T82" fmla="*/ 2147483647 w 232"/>
                <a:gd name="T83" fmla="*/ 2147483647 h 152"/>
                <a:gd name="T84" fmla="*/ 2147483647 w 232"/>
                <a:gd name="T85" fmla="*/ 2147483647 h 152"/>
                <a:gd name="T86" fmla="*/ 2147483647 w 232"/>
                <a:gd name="T87" fmla="*/ 2147483647 h 152"/>
                <a:gd name="T88" fmla="*/ 2147483647 w 232"/>
                <a:gd name="T89" fmla="*/ 214748364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152"/>
                <a:gd name="T137" fmla="*/ 232 w 232"/>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152">
                  <a:moveTo>
                    <a:pt x="216" y="88"/>
                  </a:moveTo>
                  <a:lnTo>
                    <a:pt x="224" y="88"/>
                  </a:lnTo>
                  <a:lnTo>
                    <a:pt x="232" y="64"/>
                  </a:lnTo>
                  <a:lnTo>
                    <a:pt x="232" y="56"/>
                  </a:lnTo>
                  <a:lnTo>
                    <a:pt x="208" y="48"/>
                  </a:lnTo>
                  <a:lnTo>
                    <a:pt x="192" y="40"/>
                  </a:lnTo>
                  <a:lnTo>
                    <a:pt x="184" y="40"/>
                  </a:lnTo>
                  <a:lnTo>
                    <a:pt x="168" y="32"/>
                  </a:lnTo>
                  <a:lnTo>
                    <a:pt x="160" y="16"/>
                  </a:lnTo>
                  <a:lnTo>
                    <a:pt x="136" y="8"/>
                  </a:lnTo>
                  <a:lnTo>
                    <a:pt x="128" y="8"/>
                  </a:lnTo>
                  <a:lnTo>
                    <a:pt x="128" y="0"/>
                  </a:lnTo>
                  <a:lnTo>
                    <a:pt x="120" y="0"/>
                  </a:lnTo>
                  <a:lnTo>
                    <a:pt x="112" y="24"/>
                  </a:lnTo>
                  <a:lnTo>
                    <a:pt x="96" y="24"/>
                  </a:lnTo>
                  <a:lnTo>
                    <a:pt x="72" y="24"/>
                  </a:lnTo>
                  <a:lnTo>
                    <a:pt x="48" y="16"/>
                  </a:lnTo>
                  <a:lnTo>
                    <a:pt x="32" y="16"/>
                  </a:lnTo>
                  <a:lnTo>
                    <a:pt x="24" y="16"/>
                  </a:lnTo>
                  <a:lnTo>
                    <a:pt x="24" y="32"/>
                  </a:lnTo>
                  <a:lnTo>
                    <a:pt x="16" y="40"/>
                  </a:lnTo>
                  <a:lnTo>
                    <a:pt x="8" y="64"/>
                  </a:lnTo>
                  <a:lnTo>
                    <a:pt x="0" y="64"/>
                  </a:lnTo>
                  <a:lnTo>
                    <a:pt x="0" y="72"/>
                  </a:lnTo>
                  <a:lnTo>
                    <a:pt x="8" y="80"/>
                  </a:lnTo>
                  <a:lnTo>
                    <a:pt x="16" y="88"/>
                  </a:lnTo>
                  <a:lnTo>
                    <a:pt x="48" y="80"/>
                  </a:lnTo>
                  <a:lnTo>
                    <a:pt x="72" y="80"/>
                  </a:lnTo>
                  <a:lnTo>
                    <a:pt x="96" y="96"/>
                  </a:lnTo>
                  <a:lnTo>
                    <a:pt x="104" y="112"/>
                  </a:lnTo>
                  <a:lnTo>
                    <a:pt x="88" y="120"/>
                  </a:lnTo>
                  <a:lnTo>
                    <a:pt x="88" y="136"/>
                  </a:lnTo>
                  <a:lnTo>
                    <a:pt x="96" y="136"/>
                  </a:lnTo>
                  <a:lnTo>
                    <a:pt x="104" y="128"/>
                  </a:lnTo>
                  <a:lnTo>
                    <a:pt x="120" y="120"/>
                  </a:lnTo>
                  <a:lnTo>
                    <a:pt x="136" y="120"/>
                  </a:lnTo>
                  <a:lnTo>
                    <a:pt x="144" y="128"/>
                  </a:lnTo>
                  <a:lnTo>
                    <a:pt x="136" y="136"/>
                  </a:lnTo>
                  <a:lnTo>
                    <a:pt x="152" y="152"/>
                  </a:lnTo>
                  <a:lnTo>
                    <a:pt x="184" y="136"/>
                  </a:lnTo>
                  <a:lnTo>
                    <a:pt x="168" y="128"/>
                  </a:lnTo>
                  <a:lnTo>
                    <a:pt x="176" y="112"/>
                  </a:lnTo>
                  <a:lnTo>
                    <a:pt x="200" y="112"/>
                  </a:lnTo>
                  <a:lnTo>
                    <a:pt x="208" y="104"/>
                  </a:lnTo>
                  <a:lnTo>
                    <a:pt x="216" y="8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90" name="Freeform 706"/>
            <p:cNvSpPr>
              <a:spLocks/>
            </p:cNvSpPr>
            <p:nvPr/>
          </p:nvSpPr>
          <p:spPr bwMode="auto">
            <a:xfrm>
              <a:off x="3014000" y="2197581"/>
              <a:ext cx="25187" cy="15241"/>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24" y="16"/>
                  </a:moveTo>
                  <a:lnTo>
                    <a:pt x="8" y="0"/>
                  </a:lnTo>
                  <a:lnTo>
                    <a:pt x="0" y="8"/>
                  </a:lnTo>
                  <a:lnTo>
                    <a:pt x="24"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91" name="Freeform 707"/>
            <p:cNvSpPr>
              <a:spLocks/>
            </p:cNvSpPr>
            <p:nvPr/>
          </p:nvSpPr>
          <p:spPr bwMode="auto">
            <a:xfrm>
              <a:off x="2850283" y="2394118"/>
              <a:ext cx="81439" cy="78615"/>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2147483647 w 80"/>
                <a:gd name="T49" fmla="*/ 2147483647 h 80"/>
                <a:gd name="T50" fmla="*/ 2147483647 w 80"/>
                <a:gd name="T51" fmla="*/ 2147483647 h 80"/>
                <a:gd name="T52" fmla="*/ 2147483647 w 80"/>
                <a:gd name="T53" fmla="*/ 2147483647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0"/>
                <a:gd name="T83" fmla="*/ 80 w 80"/>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92" name="Freeform 708"/>
            <p:cNvSpPr>
              <a:spLocks/>
            </p:cNvSpPr>
            <p:nvPr/>
          </p:nvSpPr>
          <p:spPr bwMode="auto">
            <a:xfrm>
              <a:off x="3014000" y="2197581"/>
              <a:ext cx="25187" cy="15241"/>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2147483647 w 24"/>
                <a:gd name="T9" fmla="*/ 2147483647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16"/>
                  </a:moveTo>
                  <a:lnTo>
                    <a:pt x="8" y="0"/>
                  </a:lnTo>
                  <a:lnTo>
                    <a:pt x="0" y="8"/>
                  </a:lnTo>
                  <a:lnTo>
                    <a:pt x="24"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93" name="Freeform 709"/>
            <p:cNvSpPr>
              <a:spLocks/>
            </p:cNvSpPr>
            <p:nvPr/>
          </p:nvSpPr>
          <p:spPr bwMode="auto">
            <a:xfrm>
              <a:off x="2850283" y="2276197"/>
              <a:ext cx="130974" cy="85835"/>
            </a:xfrm>
            <a:custGeom>
              <a:avLst/>
              <a:gdLst>
                <a:gd name="T0" fmla="*/ 2147483647 w 128"/>
                <a:gd name="T1" fmla="*/ 2147483647 h 88"/>
                <a:gd name="T2" fmla="*/ 2147483647 w 128"/>
                <a:gd name="T3" fmla="*/ 2147483647 h 88"/>
                <a:gd name="T4" fmla="*/ 2147483647 w 128"/>
                <a:gd name="T5" fmla="*/ 2147483647 h 88"/>
                <a:gd name="T6" fmla="*/ 2147483647 w 128"/>
                <a:gd name="T7" fmla="*/ 0 h 88"/>
                <a:gd name="T8" fmla="*/ 2147483647 w 128"/>
                <a:gd name="T9" fmla="*/ 0 h 88"/>
                <a:gd name="T10" fmla="*/ 2147483647 w 128"/>
                <a:gd name="T11" fmla="*/ 2147483647 h 88"/>
                <a:gd name="T12" fmla="*/ 2147483647 w 128"/>
                <a:gd name="T13" fmla="*/ 0 h 88"/>
                <a:gd name="T14" fmla="*/ 2147483647 w 128"/>
                <a:gd name="T15" fmla="*/ 2147483647 h 88"/>
                <a:gd name="T16" fmla="*/ 2147483647 w 128"/>
                <a:gd name="T17" fmla="*/ 2147483647 h 88"/>
                <a:gd name="T18" fmla="*/ 0 w 128"/>
                <a:gd name="T19" fmla="*/ 2147483647 h 88"/>
                <a:gd name="T20" fmla="*/ 2147483647 w 128"/>
                <a:gd name="T21" fmla="*/ 2147483647 h 88"/>
                <a:gd name="T22" fmla="*/ 2147483647 w 128"/>
                <a:gd name="T23" fmla="*/ 2147483647 h 88"/>
                <a:gd name="T24" fmla="*/ 2147483647 w 128"/>
                <a:gd name="T25" fmla="*/ 2147483647 h 88"/>
                <a:gd name="T26" fmla="*/ 2147483647 w 128"/>
                <a:gd name="T27" fmla="*/ 2147483647 h 88"/>
                <a:gd name="T28" fmla="*/ 2147483647 w 128"/>
                <a:gd name="T29" fmla="*/ 2147483647 h 88"/>
                <a:gd name="T30" fmla="*/ 2147483647 w 128"/>
                <a:gd name="T31" fmla="*/ 2147483647 h 88"/>
                <a:gd name="T32" fmla="*/ 2147483647 w 128"/>
                <a:gd name="T33" fmla="*/ 2147483647 h 88"/>
                <a:gd name="T34" fmla="*/ 2147483647 w 128"/>
                <a:gd name="T35" fmla="*/ 2147483647 h 88"/>
                <a:gd name="T36" fmla="*/ 2147483647 w 128"/>
                <a:gd name="T37" fmla="*/ 214748364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88"/>
                <a:gd name="T59" fmla="*/ 128 w 12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88">
                  <a:moveTo>
                    <a:pt x="112" y="40"/>
                  </a:moveTo>
                  <a:lnTo>
                    <a:pt x="128" y="32"/>
                  </a:lnTo>
                  <a:lnTo>
                    <a:pt x="120" y="16"/>
                  </a:lnTo>
                  <a:lnTo>
                    <a:pt x="96" y="0"/>
                  </a:lnTo>
                  <a:lnTo>
                    <a:pt x="72" y="0"/>
                  </a:lnTo>
                  <a:lnTo>
                    <a:pt x="40" y="8"/>
                  </a:lnTo>
                  <a:lnTo>
                    <a:pt x="32" y="0"/>
                  </a:lnTo>
                  <a:lnTo>
                    <a:pt x="24" y="24"/>
                  </a:lnTo>
                  <a:lnTo>
                    <a:pt x="16" y="40"/>
                  </a:lnTo>
                  <a:lnTo>
                    <a:pt x="0" y="40"/>
                  </a:lnTo>
                  <a:lnTo>
                    <a:pt x="32" y="80"/>
                  </a:lnTo>
                  <a:lnTo>
                    <a:pt x="40" y="80"/>
                  </a:lnTo>
                  <a:lnTo>
                    <a:pt x="64" y="80"/>
                  </a:lnTo>
                  <a:lnTo>
                    <a:pt x="88" y="80"/>
                  </a:lnTo>
                  <a:lnTo>
                    <a:pt x="112" y="88"/>
                  </a:lnTo>
                  <a:lnTo>
                    <a:pt x="112" y="64"/>
                  </a:lnTo>
                  <a:lnTo>
                    <a:pt x="120" y="56"/>
                  </a:lnTo>
                  <a:lnTo>
                    <a:pt x="112" y="56"/>
                  </a:lnTo>
                  <a:lnTo>
                    <a:pt x="112" y="4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94" name="Freeform 710"/>
            <p:cNvSpPr>
              <a:spLocks/>
            </p:cNvSpPr>
            <p:nvPr/>
          </p:nvSpPr>
          <p:spPr bwMode="auto">
            <a:xfrm>
              <a:off x="2850283" y="2315504"/>
              <a:ext cx="32744" cy="39307"/>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95" name="Freeform 711"/>
            <p:cNvSpPr>
              <a:spLocks/>
            </p:cNvSpPr>
            <p:nvPr/>
          </p:nvSpPr>
          <p:spPr bwMode="auto">
            <a:xfrm>
              <a:off x="2742817" y="2228866"/>
              <a:ext cx="90674" cy="47330"/>
            </a:xfrm>
            <a:custGeom>
              <a:avLst/>
              <a:gdLst>
                <a:gd name="T0" fmla="*/ 2147483647 w 88"/>
                <a:gd name="T1" fmla="*/ 2147483647 h 48"/>
                <a:gd name="T2" fmla="*/ 2147483647 w 88"/>
                <a:gd name="T3" fmla="*/ 2147483647 h 48"/>
                <a:gd name="T4" fmla="*/ 2147483647 w 88"/>
                <a:gd name="T5" fmla="*/ 2147483647 h 48"/>
                <a:gd name="T6" fmla="*/ 2147483647 w 88"/>
                <a:gd name="T7" fmla="*/ 2147483647 h 48"/>
                <a:gd name="T8" fmla="*/ 2147483647 w 88"/>
                <a:gd name="T9" fmla="*/ 2147483647 h 48"/>
                <a:gd name="T10" fmla="*/ 2147483647 w 88"/>
                <a:gd name="T11" fmla="*/ 2147483647 h 48"/>
                <a:gd name="T12" fmla="*/ 2147483647 w 88"/>
                <a:gd name="T13" fmla="*/ 2147483647 h 48"/>
                <a:gd name="T14" fmla="*/ 2147483647 w 88"/>
                <a:gd name="T15" fmla="*/ 2147483647 h 48"/>
                <a:gd name="T16" fmla="*/ 2147483647 w 88"/>
                <a:gd name="T17" fmla="*/ 2147483647 h 48"/>
                <a:gd name="T18" fmla="*/ 2147483647 w 88"/>
                <a:gd name="T19" fmla="*/ 0 h 48"/>
                <a:gd name="T20" fmla="*/ 2147483647 w 88"/>
                <a:gd name="T21" fmla="*/ 0 h 48"/>
                <a:gd name="T22" fmla="*/ 2147483647 w 88"/>
                <a:gd name="T23" fmla="*/ 0 h 48"/>
                <a:gd name="T24" fmla="*/ 2147483647 w 88"/>
                <a:gd name="T25" fmla="*/ 2147483647 h 48"/>
                <a:gd name="T26" fmla="*/ 2147483647 w 88"/>
                <a:gd name="T27" fmla="*/ 2147483647 h 48"/>
                <a:gd name="T28" fmla="*/ 0 w 88"/>
                <a:gd name="T29" fmla="*/ 2147483647 h 48"/>
                <a:gd name="T30" fmla="*/ 2147483647 w 88"/>
                <a:gd name="T31" fmla="*/ 2147483647 h 48"/>
                <a:gd name="T32" fmla="*/ 2147483647 w 88"/>
                <a:gd name="T33" fmla="*/ 2147483647 h 48"/>
                <a:gd name="T34" fmla="*/ 2147483647 w 88"/>
                <a:gd name="T35" fmla="*/ 2147483647 h 48"/>
                <a:gd name="T36" fmla="*/ 2147483647 w 88"/>
                <a:gd name="T37" fmla="*/ 2147483647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8"/>
                <a:gd name="T59" fmla="*/ 88 w 88"/>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8">
                  <a:moveTo>
                    <a:pt x="40" y="40"/>
                  </a:moveTo>
                  <a:lnTo>
                    <a:pt x="56" y="40"/>
                  </a:lnTo>
                  <a:lnTo>
                    <a:pt x="64" y="40"/>
                  </a:lnTo>
                  <a:lnTo>
                    <a:pt x="64" y="48"/>
                  </a:lnTo>
                  <a:lnTo>
                    <a:pt x="80" y="40"/>
                  </a:lnTo>
                  <a:lnTo>
                    <a:pt x="80" y="32"/>
                  </a:lnTo>
                  <a:lnTo>
                    <a:pt x="88" y="24"/>
                  </a:lnTo>
                  <a:lnTo>
                    <a:pt x="72" y="16"/>
                  </a:lnTo>
                  <a:lnTo>
                    <a:pt x="56" y="8"/>
                  </a:lnTo>
                  <a:lnTo>
                    <a:pt x="40" y="0"/>
                  </a:lnTo>
                  <a:lnTo>
                    <a:pt x="32" y="0"/>
                  </a:lnTo>
                  <a:lnTo>
                    <a:pt x="24" y="0"/>
                  </a:lnTo>
                  <a:lnTo>
                    <a:pt x="16" y="8"/>
                  </a:lnTo>
                  <a:lnTo>
                    <a:pt x="8" y="8"/>
                  </a:lnTo>
                  <a:lnTo>
                    <a:pt x="0" y="16"/>
                  </a:lnTo>
                  <a:lnTo>
                    <a:pt x="8" y="16"/>
                  </a:lnTo>
                  <a:lnTo>
                    <a:pt x="16" y="24"/>
                  </a:lnTo>
                  <a:lnTo>
                    <a:pt x="24" y="40"/>
                  </a:lnTo>
                  <a:lnTo>
                    <a:pt x="40" y="4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96" name="Freeform 712"/>
            <p:cNvSpPr>
              <a:spLocks/>
            </p:cNvSpPr>
            <p:nvPr/>
          </p:nvSpPr>
          <p:spPr bwMode="auto">
            <a:xfrm>
              <a:off x="2800748" y="2276197"/>
              <a:ext cx="82278" cy="47329"/>
            </a:xfrm>
            <a:custGeom>
              <a:avLst/>
              <a:gdLst>
                <a:gd name="T0" fmla="*/ 2147483647 w 80"/>
                <a:gd name="T1" fmla="*/ 0 h 48"/>
                <a:gd name="T2" fmla="*/ 2147483647 w 80"/>
                <a:gd name="T3" fmla="*/ 0 h 48"/>
                <a:gd name="T4" fmla="*/ 2147483647 w 80"/>
                <a:gd name="T5" fmla="*/ 2147483647 h 48"/>
                <a:gd name="T6" fmla="*/ 2147483647 w 80"/>
                <a:gd name="T7" fmla="*/ 2147483647 h 48"/>
                <a:gd name="T8" fmla="*/ 2147483647 w 80"/>
                <a:gd name="T9" fmla="*/ 2147483647 h 48"/>
                <a:gd name="T10" fmla="*/ 2147483647 w 80"/>
                <a:gd name="T11" fmla="*/ 2147483647 h 48"/>
                <a:gd name="T12" fmla="*/ 2147483647 w 80"/>
                <a:gd name="T13" fmla="*/ 2147483647 h 48"/>
                <a:gd name="T14" fmla="*/ 0 w 80"/>
                <a:gd name="T15" fmla="*/ 2147483647 h 48"/>
                <a:gd name="T16" fmla="*/ 0 w 80"/>
                <a:gd name="T17" fmla="*/ 2147483647 h 48"/>
                <a:gd name="T18" fmla="*/ 2147483647 w 80"/>
                <a:gd name="T19" fmla="*/ 2147483647 h 48"/>
                <a:gd name="T20" fmla="*/ 2147483647 w 80"/>
                <a:gd name="T21" fmla="*/ 2147483647 h 48"/>
                <a:gd name="T22" fmla="*/ 2147483647 w 80"/>
                <a:gd name="T23" fmla="*/ 2147483647 h 48"/>
                <a:gd name="T24" fmla="*/ 2147483647 w 80"/>
                <a:gd name="T25" fmla="*/ 2147483647 h 48"/>
                <a:gd name="T26" fmla="*/ 2147483647 w 80"/>
                <a:gd name="T27" fmla="*/ 2147483647 h 48"/>
                <a:gd name="T28" fmla="*/ 2147483647 w 80"/>
                <a:gd name="T29" fmla="*/ 0 h 48"/>
                <a:gd name="T30" fmla="*/ 2147483647 w 80"/>
                <a:gd name="T31" fmla="*/ 0 h 48"/>
                <a:gd name="T32" fmla="*/ 2147483647 w 8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48"/>
                <a:gd name="T53" fmla="*/ 80 w 8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48">
                  <a:moveTo>
                    <a:pt x="56" y="0"/>
                  </a:moveTo>
                  <a:lnTo>
                    <a:pt x="48" y="0"/>
                  </a:lnTo>
                  <a:lnTo>
                    <a:pt x="32" y="8"/>
                  </a:lnTo>
                  <a:lnTo>
                    <a:pt x="24" y="8"/>
                  </a:lnTo>
                  <a:lnTo>
                    <a:pt x="16" y="8"/>
                  </a:lnTo>
                  <a:lnTo>
                    <a:pt x="8" y="8"/>
                  </a:lnTo>
                  <a:lnTo>
                    <a:pt x="8" y="16"/>
                  </a:lnTo>
                  <a:lnTo>
                    <a:pt x="0" y="24"/>
                  </a:lnTo>
                  <a:lnTo>
                    <a:pt x="0" y="32"/>
                  </a:lnTo>
                  <a:lnTo>
                    <a:pt x="16" y="40"/>
                  </a:lnTo>
                  <a:lnTo>
                    <a:pt x="32" y="48"/>
                  </a:lnTo>
                  <a:lnTo>
                    <a:pt x="48" y="40"/>
                  </a:lnTo>
                  <a:lnTo>
                    <a:pt x="64" y="40"/>
                  </a:lnTo>
                  <a:lnTo>
                    <a:pt x="72" y="24"/>
                  </a:lnTo>
                  <a:lnTo>
                    <a:pt x="80" y="0"/>
                  </a:lnTo>
                  <a:lnTo>
                    <a:pt x="72" y="0"/>
                  </a:lnTo>
                  <a:lnTo>
                    <a:pt x="56"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97" name="Freeform 713"/>
            <p:cNvSpPr>
              <a:spLocks/>
            </p:cNvSpPr>
            <p:nvPr/>
          </p:nvSpPr>
          <p:spPr bwMode="auto">
            <a:xfrm>
              <a:off x="2809143" y="2252131"/>
              <a:ext cx="73882" cy="32087"/>
            </a:xfrm>
            <a:custGeom>
              <a:avLst/>
              <a:gdLst>
                <a:gd name="T0" fmla="*/ 2147483647 w 72"/>
                <a:gd name="T1" fmla="*/ 2147483647 h 32"/>
                <a:gd name="T2" fmla="*/ 2147483647 w 72"/>
                <a:gd name="T3" fmla="*/ 0 h 32"/>
                <a:gd name="T4" fmla="*/ 2147483647 w 72"/>
                <a:gd name="T5" fmla="*/ 2147483647 h 32"/>
                <a:gd name="T6" fmla="*/ 2147483647 w 72"/>
                <a:gd name="T7" fmla="*/ 2147483647 h 32"/>
                <a:gd name="T8" fmla="*/ 0 w 72"/>
                <a:gd name="T9" fmla="*/ 2147483647 h 32"/>
                <a:gd name="T10" fmla="*/ 0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2"/>
                <a:gd name="T53" fmla="*/ 72 w 7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98" name="Freeform 714"/>
            <p:cNvSpPr>
              <a:spLocks/>
            </p:cNvSpPr>
            <p:nvPr/>
          </p:nvSpPr>
          <p:spPr bwMode="auto">
            <a:xfrm>
              <a:off x="2850283" y="2315504"/>
              <a:ext cx="32744" cy="39307"/>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499" name="Freeform 715"/>
            <p:cNvSpPr>
              <a:spLocks/>
            </p:cNvSpPr>
            <p:nvPr/>
          </p:nvSpPr>
          <p:spPr bwMode="auto">
            <a:xfrm>
              <a:off x="2809143" y="2252131"/>
              <a:ext cx="73882" cy="32087"/>
            </a:xfrm>
            <a:custGeom>
              <a:avLst/>
              <a:gdLst>
                <a:gd name="T0" fmla="*/ 2147483647 w 72"/>
                <a:gd name="T1" fmla="*/ 2147483647 h 32"/>
                <a:gd name="T2" fmla="*/ 2147483647 w 72"/>
                <a:gd name="T3" fmla="*/ 0 h 32"/>
                <a:gd name="T4" fmla="*/ 2147483647 w 72"/>
                <a:gd name="T5" fmla="*/ 0 h 32"/>
                <a:gd name="T6" fmla="*/ 2147483647 w 72"/>
                <a:gd name="T7" fmla="*/ 2147483647 h 32"/>
                <a:gd name="T8" fmla="*/ 2147483647 w 72"/>
                <a:gd name="T9" fmla="*/ 2147483647 h 32"/>
                <a:gd name="T10" fmla="*/ 0 w 72"/>
                <a:gd name="T11" fmla="*/ 2147483647 h 32"/>
                <a:gd name="T12" fmla="*/ 0 w 72"/>
                <a:gd name="T13" fmla="*/ 2147483647 h 32"/>
                <a:gd name="T14" fmla="*/ 0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2147483647 w 72"/>
                <a:gd name="T35" fmla="*/ 2147483647 h 32"/>
                <a:gd name="T36" fmla="*/ 2147483647 w 7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00" name="Freeform 716"/>
            <p:cNvSpPr>
              <a:spLocks/>
            </p:cNvSpPr>
            <p:nvPr/>
          </p:nvSpPr>
          <p:spPr bwMode="auto">
            <a:xfrm>
              <a:off x="2883026" y="2354811"/>
              <a:ext cx="89834" cy="70593"/>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0 h 72"/>
                <a:gd name="T44" fmla="*/ 2147483647 w 88"/>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72"/>
                <a:gd name="T71" fmla="*/ 88 w 8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01" name="Freeform 717"/>
            <p:cNvSpPr>
              <a:spLocks/>
            </p:cNvSpPr>
            <p:nvPr/>
          </p:nvSpPr>
          <p:spPr bwMode="auto">
            <a:xfrm>
              <a:off x="2825095" y="2315504"/>
              <a:ext cx="65487" cy="109900"/>
            </a:xfrm>
            <a:custGeom>
              <a:avLst/>
              <a:gdLst>
                <a:gd name="T0" fmla="*/ 2147483647 w 64"/>
                <a:gd name="T1" fmla="*/ 2147483647 h 112"/>
                <a:gd name="T2" fmla="*/ 2147483647 w 64"/>
                <a:gd name="T3" fmla="*/ 2147483647 h 112"/>
                <a:gd name="T4" fmla="*/ 2147483647 w 64"/>
                <a:gd name="T5" fmla="*/ 2147483647 h 112"/>
                <a:gd name="T6" fmla="*/ 2147483647 w 64"/>
                <a:gd name="T7" fmla="*/ 2147483647 h 112"/>
                <a:gd name="T8" fmla="*/ 2147483647 w 64"/>
                <a:gd name="T9" fmla="*/ 2147483647 h 112"/>
                <a:gd name="T10" fmla="*/ 2147483647 w 64"/>
                <a:gd name="T11" fmla="*/ 2147483647 h 112"/>
                <a:gd name="T12" fmla="*/ 2147483647 w 64"/>
                <a:gd name="T13" fmla="*/ 2147483647 h 112"/>
                <a:gd name="T14" fmla="*/ 2147483647 w 64"/>
                <a:gd name="T15" fmla="*/ 2147483647 h 112"/>
                <a:gd name="T16" fmla="*/ 2147483647 w 64"/>
                <a:gd name="T17" fmla="*/ 2147483647 h 112"/>
                <a:gd name="T18" fmla="*/ 2147483647 w 64"/>
                <a:gd name="T19" fmla="*/ 2147483647 h 112"/>
                <a:gd name="T20" fmla="*/ 2147483647 w 64"/>
                <a:gd name="T21" fmla="*/ 0 h 112"/>
                <a:gd name="T22" fmla="*/ 2147483647 w 64"/>
                <a:gd name="T23" fmla="*/ 2147483647 h 112"/>
                <a:gd name="T24" fmla="*/ 2147483647 w 64"/>
                <a:gd name="T25" fmla="*/ 2147483647 h 112"/>
                <a:gd name="T26" fmla="*/ 2147483647 w 64"/>
                <a:gd name="T27" fmla="*/ 2147483647 h 112"/>
                <a:gd name="T28" fmla="*/ 2147483647 w 64"/>
                <a:gd name="T29" fmla="*/ 2147483647 h 112"/>
                <a:gd name="T30" fmla="*/ 2147483647 w 64"/>
                <a:gd name="T31" fmla="*/ 2147483647 h 112"/>
                <a:gd name="T32" fmla="*/ 0 w 64"/>
                <a:gd name="T33" fmla="*/ 2147483647 h 112"/>
                <a:gd name="T34" fmla="*/ 2147483647 w 64"/>
                <a:gd name="T35" fmla="*/ 2147483647 h 112"/>
                <a:gd name="T36" fmla="*/ 2147483647 w 64"/>
                <a:gd name="T37" fmla="*/ 2147483647 h 112"/>
                <a:gd name="T38" fmla="*/ 2147483647 w 64"/>
                <a:gd name="T39" fmla="*/ 2147483647 h 112"/>
                <a:gd name="T40" fmla="*/ 2147483647 w 64"/>
                <a:gd name="T41" fmla="*/ 2147483647 h 112"/>
                <a:gd name="T42" fmla="*/ 2147483647 w 64"/>
                <a:gd name="T43" fmla="*/ 21474836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12"/>
                <a:gd name="T68" fmla="*/ 64 w 6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12">
                  <a:moveTo>
                    <a:pt x="40" y="96"/>
                  </a:moveTo>
                  <a:lnTo>
                    <a:pt x="56" y="88"/>
                  </a:lnTo>
                  <a:lnTo>
                    <a:pt x="64" y="88"/>
                  </a:lnTo>
                  <a:lnTo>
                    <a:pt x="64" y="80"/>
                  </a:lnTo>
                  <a:lnTo>
                    <a:pt x="56" y="72"/>
                  </a:lnTo>
                  <a:lnTo>
                    <a:pt x="64" y="56"/>
                  </a:lnTo>
                  <a:lnTo>
                    <a:pt x="56" y="48"/>
                  </a:lnTo>
                  <a:lnTo>
                    <a:pt x="56" y="40"/>
                  </a:lnTo>
                  <a:lnTo>
                    <a:pt x="56" y="32"/>
                  </a:lnTo>
                  <a:lnTo>
                    <a:pt x="32" y="16"/>
                  </a:lnTo>
                  <a:lnTo>
                    <a:pt x="24" y="0"/>
                  </a:lnTo>
                  <a:lnTo>
                    <a:pt x="8" y="8"/>
                  </a:lnTo>
                  <a:lnTo>
                    <a:pt x="16" y="16"/>
                  </a:lnTo>
                  <a:lnTo>
                    <a:pt x="16" y="24"/>
                  </a:lnTo>
                  <a:lnTo>
                    <a:pt x="16" y="40"/>
                  </a:lnTo>
                  <a:lnTo>
                    <a:pt x="8" y="56"/>
                  </a:lnTo>
                  <a:lnTo>
                    <a:pt x="0" y="72"/>
                  </a:lnTo>
                  <a:lnTo>
                    <a:pt x="16" y="88"/>
                  </a:lnTo>
                  <a:lnTo>
                    <a:pt x="16" y="96"/>
                  </a:lnTo>
                  <a:lnTo>
                    <a:pt x="24" y="112"/>
                  </a:lnTo>
                  <a:lnTo>
                    <a:pt x="32" y="104"/>
                  </a:lnTo>
                  <a:lnTo>
                    <a:pt x="40" y="9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02" name="Freeform 718"/>
            <p:cNvSpPr>
              <a:spLocks/>
            </p:cNvSpPr>
            <p:nvPr/>
          </p:nvSpPr>
          <p:spPr bwMode="auto">
            <a:xfrm>
              <a:off x="2768005" y="2299459"/>
              <a:ext cx="73882" cy="86638"/>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2147483647 w 72"/>
                <a:gd name="T11" fmla="*/ 2147483647 h 88"/>
                <a:gd name="T12" fmla="*/ 2147483647 w 72"/>
                <a:gd name="T13" fmla="*/ 0 h 88"/>
                <a:gd name="T14" fmla="*/ 2147483647 w 72"/>
                <a:gd name="T15" fmla="*/ 2147483647 h 88"/>
                <a:gd name="T16" fmla="*/ 0 w 72"/>
                <a:gd name="T17" fmla="*/ 2147483647 h 88"/>
                <a:gd name="T18" fmla="*/ 0 w 72"/>
                <a:gd name="T19" fmla="*/ 2147483647 h 88"/>
                <a:gd name="T20" fmla="*/ 0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8"/>
                <a:gd name="T53" fmla="*/ 72 w 72"/>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8">
                  <a:moveTo>
                    <a:pt x="72" y="56"/>
                  </a:moveTo>
                  <a:lnTo>
                    <a:pt x="72" y="40"/>
                  </a:lnTo>
                  <a:lnTo>
                    <a:pt x="72" y="32"/>
                  </a:lnTo>
                  <a:lnTo>
                    <a:pt x="64" y="24"/>
                  </a:lnTo>
                  <a:lnTo>
                    <a:pt x="48" y="16"/>
                  </a:lnTo>
                  <a:lnTo>
                    <a:pt x="32" y="8"/>
                  </a:lnTo>
                  <a:lnTo>
                    <a:pt x="32" y="0"/>
                  </a:lnTo>
                  <a:lnTo>
                    <a:pt x="16" y="8"/>
                  </a:lnTo>
                  <a:lnTo>
                    <a:pt x="0" y="8"/>
                  </a:lnTo>
                  <a:lnTo>
                    <a:pt x="0" y="24"/>
                  </a:lnTo>
                  <a:lnTo>
                    <a:pt x="0" y="32"/>
                  </a:lnTo>
                  <a:lnTo>
                    <a:pt x="8" y="32"/>
                  </a:lnTo>
                  <a:lnTo>
                    <a:pt x="24" y="48"/>
                  </a:lnTo>
                  <a:lnTo>
                    <a:pt x="32" y="72"/>
                  </a:lnTo>
                  <a:lnTo>
                    <a:pt x="56" y="88"/>
                  </a:lnTo>
                  <a:lnTo>
                    <a:pt x="64" y="72"/>
                  </a:lnTo>
                  <a:lnTo>
                    <a:pt x="72" y="5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03" name="Freeform 719"/>
            <p:cNvSpPr>
              <a:spLocks/>
            </p:cNvSpPr>
            <p:nvPr/>
          </p:nvSpPr>
          <p:spPr bwMode="auto">
            <a:xfrm>
              <a:off x="2850283" y="2135010"/>
              <a:ext cx="40299" cy="23263"/>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04" name="Freeform 720"/>
            <p:cNvSpPr>
              <a:spLocks/>
            </p:cNvSpPr>
            <p:nvPr/>
          </p:nvSpPr>
          <p:spPr bwMode="auto">
            <a:xfrm>
              <a:off x="2883026" y="2354811"/>
              <a:ext cx="89834" cy="70593"/>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2147483647 h 72"/>
                <a:gd name="T44" fmla="*/ 2147483647 w 88"/>
                <a:gd name="T45" fmla="*/ 2147483647 h 72"/>
                <a:gd name="T46" fmla="*/ 2147483647 w 88"/>
                <a:gd name="T47" fmla="*/ 2147483647 h 72"/>
                <a:gd name="T48" fmla="*/ 2147483647 w 88"/>
                <a:gd name="T49" fmla="*/ 0 h 72"/>
                <a:gd name="T50" fmla="*/ 2147483647 w 88"/>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72"/>
                <a:gd name="T80" fmla="*/ 88 w 88"/>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05" name="Freeform 721"/>
            <p:cNvSpPr>
              <a:spLocks/>
            </p:cNvSpPr>
            <p:nvPr/>
          </p:nvSpPr>
          <p:spPr bwMode="auto">
            <a:xfrm>
              <a:off x="2850283" y="2135010"/>
              <a:ext cx="40299" cy="23263"/>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06" name="Freeform 722"/>
            <p:cNvSpPr>
              <a:spLocks/>
            </p:cNvSpPr>
            <p:nvPr/>
          </p:nvSpPr>
          <p:spPr bwMode="auto">
            <a:xfrm>
              <a:off x="2775561" y="2150252"/>
              <a:ext cx="123417" cy="109900"/>
            </a:xfrm>
            <a:custGeom>
              <a:avLst/>
              <a:gdLst>
                <a:gd name="T0" fmla="*/ 0 w 120"/>
                <a:gd name="T1" fmla="*/ 2147483647 h 112"/>
                <a:gd name="T2" fmla="*/ 0 w 120"/>
                <a:gd name="T3" fmla="*/ 2147483647 h 112"/>
                <a:gd name="T4" fmla="*/ 0 w 120"/>
                <a:gd name="T5" fmla="*/ 2147483647 h 112"/>
                <a:gd name="T6" fmla="*/ 2147483647 w 120"/>
                <a:gd name="T7" fmla="*/ 2147483647 h 112"/>
                <a:gd name="T8" fmla="*/ 2147483647 w 120"/>
                <a:gd name="T9" fmla="*/ 2147483647 h 112"/>
                <a:gd name="T10" fmla="*/ 2147483647 w 120"/>
                <a:gd name="T11" fmla="*/ 2147483647 h 112"/>
                <a:gd name="T12" fmla="*/ 2147483647 w 120"/>
                <a:gd name="T13" fmla="*/ 2147483647 h 112"/>
                <a:gd name="T14" fmla="*/ 2147483647 w 120"/>
                <a:gd name="T15" fmla="*/ 2147483647 h 112"/>
                <a:gd name="T16" fmla="*/ 2147483647 w 120"/>
                <a:gd name="T17" fmla="*/ 2147483647 h 112"/>
                <a:gd name="T18" fmla="*/ 2147483647 w 120"/>
                <a:gd name="T19" fmla="*/ 2147483647 h 112"/>
                <a:gd name="T20" fmla="*/ 2147483647 w 120"/>
                <a:gd name="T21" fmla="*/ 2147483647 h 112"/>
                <a:gd name="T22" fmla="*/ 2147483647 w 120"/>
                <a:gd name="T23" fmla="*/ 2147483647 h 112"/>
                <a:gd name="T24" fmla="*/ 2147483647 w 120"/>
                <a:gd name="T25" fmla="*/ 2147483647 h 112"/>
                <a:gd name="T26" fmla="*/ 2147483647 w 120"/>
                <a:gd name="T27" fmla="*/ 2147483647 h 112"/>
                <a:gd name="T28" fmla="*/ 2147483647 w 120"/>
                <a:gd name="T29" fmla="*/ 2147483647 h 112"/>
                <a:gd name="T30" fmla="*/ 2147483647 w 120"/>
                <a:gd name="T31" fmla="*/ 2147483647 h 112"/>
                <a:gd name="T32" fmla="*/ 2147483647 w 120"/>
                <a:gd name="T33" fmla="*/ 2147483647 h 112"/>
                <a:gd name="T34" fmla="*/ 2147483647 w 120"/>
                <a:gd name="T35" fmla="*/ 2147483647 h 112"/>
                <a:gd name="T36" fmla="*/ 2147483647 w 120"/>
                <a:gd name="T37" fmla="*/ 2147483647 h 112"/>
                <a:gd name="T38" fmla="*/ 2147483647 w 120"/>
                <a:gd name="T39" fmla="*/ 2147483647 h 112"/>
                <a:gd name="T40" fmla="*/ 2147483647 w 120"/>
                <a:gd name="T41" fmla="*/ 2147483647 h 112"/>
                <a:gd name="T42" fmla="*/ 2147483647 w 120"/>
                <a:gd name="T43" fmla="*/ 2147483647 h 112"/>
                <a:gd name="T44" fmla="*/ 2147483647 w 120"/>
                <a:gd name="T45" fmla="*/ 0 h 112"/>
                <a:gd name="T46" fmla="*/ 2147483647 w 120"/>
                <a:gd name="T47" fmla="*/ 0 h 112"/>
                <a:gd name="T48" fmla="*/ 2147483647 w 120"/>
                <a:gd name="T49" fmla="*/ 0 h 112"/>
                <a:gd name="T50" fmla="*/ 2147483647 w 120"/>
                <a:gd name="T51" fmla="*/ 2147483647 h 112"/>
                <a:gd name="T52" fmla="*/ 0 w 120"/>
                <a:gd name="T53" fmla="*/ 2147483647 h 112"/>
                <a:gd name="T54" fmla="*/ 0 w 120"/>
                <a:gd name="T55" fmla="*/ 2147483647 h 112"/>
                <a:gd name="T56" fmla="*/ 0 w 120"/>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0" y="32"/>
                  </a:moveTo>
                  <a:lnTo>
                    <a:pt x="0" y="40"/>
                  </a:lnTo>
                  <a:lnTo>
                    <a:pt x="0" y="48"/>
                  </a:lnTo>
                  <a:lnTo>
                    <a:pt x="8" y="64"/>
                  </a:lnTo>
                  <a:lnTo>
                    <a:pt x="8" y="80"/>
                  </a:lnTo>
                  <a:lnTo>
                    <a:pt x="24" y="88"/>
                  </a:lnTo>
                  <a:lnTo>
                    <a:pt x="40" y="96"/>
                  </a:lnTo>
                  <a:lnTo>
                    <a:pt x="56" y="104"/>
                  </a:lnTo>
                  <a:lnTo>
                    <a:pt x="72" y="112"/>
                  </a:lnTo>
                  <a:lnTo>
                    <a:pt x="88" y="112"/>
                  </a:lnTo>
                  <a:lnTo>
                    <a:pt x="96" y="112"/>
                  </a:lnTo>
                  <a:lnTo>
                    <a:pt x="104" y="112"/>
                  </a:lnTo>
                  <a:lnTo>
                    <a:pt x="112" y="88"/>
                  </a:lnTo>
                  <a:lnTo>
                    <a:pt x="120" y="80"/>
                  </a:lnTo>
                  <a:lnTo>
                    <a:pt x="120" y="64"/>
                  </a:lnTo>
                  <a:lnTo>
                    <a:pt x="120" y="56"/>
                  </a:lnTo>
                  <a:lnTo>
                    <a:pt x="112" y="48"/>
                  </a:lnTo>
                  <a:lnTo>
                    <a:pt x="120" y="40"/>
                  </a:lnTo>
                  <a:lnTo>
                    <a:pt x="120" y="24"/>
                  </a:lnTo>
                  <a:lnTo>
                    <a:pt x="112" y="8"/>
                  </a:lnTo>
                  <a:lnTo>
                    <a:pt x="104" y="8"/>
                  </a:lnTo>
                  <a:lnTo>
                    <a:pt x="80" y="8"/>
                  </a:lnTo>
                  <a:lnTo>
                    <a:pt x="72" y="0"/>
                  </a:lnTo>
                  <a:lnTo>
                    <a:pt x="56" y="0"/>
                  </a:lnTo>
                  <a:lnTo>
                    <a:pt x="48" y="0"/>
                  </a:lnTo>
                  <a:lnTo>
                    <a:pt x="16" y="8"/>
                  </a:lnTo>
                  <a:lnTo>
                    <a:pt x="0" y="16"/>
                  </a:lnTo>
                  <a:lnTo>
                    <a:pt x="0" y="24"/>
                  </a:lnTo>
                  <a:lnTo>
                    <a:pt x="0" y="3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07" name="Freeform 723"/>
            <p:cNvSpPr>
              <a:spLocks/>
            </p:cNvSpPr>
            <p:nvPr/>
          </p:nvSpPr>
          <p:spPr bwMode="auto">
            <a:xfrm>
              <a:off x="2668935" y="2291438"/>
              <a:ext cx="57931" cy="32087"/>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0 w 56"/>
                <a:gd name="T11" fmla="*/ 2147483647 h 32"/>
                <a:gd name="T12" fmla="*/ 0 w 56"/>
                <a:gd name="T13" fmla="*/ 2147483647 h 32"/>
                <a:gd name="T14" fmla="*/ 2147483647 w 56"/>
                <a:gd name="T15" fmla="*/ 2147483647 h 32"/>
                <a:gd name="T16" fmla="*/ 2147483647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2"/>
                <a:gd name="T41" fmla="*/ 56 w 5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08" name="Freeform 724"/>
            <p:cNvSpPr>
              <a:spLocks/>
            </p:cNvSpPr>
            <p:nvPr/>
          </p:nvSpPr>
          <p:spPr bwMode="auto">
            <a:xfrm>
              <a:off x="2694122" y="2087681"/>
              <a:ext cx="40299" cy="62571"/>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0 h 64"/>
                <a:gd name="T16" fmla="*/ 2147483647 w 40"/>
                <a:gd name="T17" fmla="*/ 2147483647 h 64"/>
                <a:gd name="T18" fmla="*/ 2147483647 w 40"/>
                <a:gd name="T19" fmla="*/ 2147483647 h 64"/>
                <a:gd name="T20" fmla="*/ 0 w 40"/>
                <a:gd name="T21" fmla="*/ 2147483647 h 64"/>
                <a:gd name="T22" fmla="*/ 0 w 40"/>
                <a:gd name="T23" fmla="*/ 2147483647 h 64"/>
                <a:gd name="T24" fmla="*/ 2147483647 w 40"/>
                <a:gd name="T25" fmla="*/ 2147483647 h 64"/>
                <a:gd name="T26" fmla="*/ 2147483647 w 40"/>
                <a:gd name="T27" fmla="*/ 2147483647 h 64"/>
                <a:gd name="T28" fmla="*/ 2147483647 w 40"/>
                <a:gd name="T29" fmla="*/ 2147483647 h 64"/>
                <a:gd name="T30" fmla="*/ 2147483647 w 40"/>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4"/>
                <a:gd name="T50" fmla="*/ 40 w 4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4">
                  <a:moveTo>
                    <a:pt x="24" y="64"/>
                  </a:moveTo>
                  <a:lnTo>
                    <a:pt x="24" y="48"/>
                  </a:lnTo>
                  <a:lnTo>
                    <a:pt x="24" y="32"/>
                  </a:lnTo>
                  <a:lnTo>
                    <a:pt x="32" y="32"/>
                  </a:lnTo>
                  <a:lnTo>
                    <a:pt x="40" y="24"/>
                  </a:lnTo>
                  <a:lnTo>
                    <a:pt x="32" y="24"/>
                  </a:lnTo>
                  <a:lnTo>
                    <a:pt x="32" y="16"/>
                  </a:lnTo>
                  <a:lnTo>
                    <a:pt x="32" y="0"/>
                  </a:lnTo>
                  <a:lnTo>
                    <a:pt x="16" y="8"/>
                  </a:lnTo>
                  <a:lnTo>
                    <a:pt x="8" y="8"/>
                  </a:lnTo>
                  <a:lnTo>
                    <a:pt x="0" y="24"/>
                  </a:lnTo>
                  <a:lnTo>
                    <a:pt x="0" y="40"/>
                  </a:lnTo>
                  <a:lnTo>
                    <a:pt x="8" y="48"/>
                  </a:lnTo>
                  <a:lnTo>
                    <a:pt x="16" y="64"/>
                  </a:lnTo>
                  <a:lnTo>
                    <a:pt x="16" y="56"/>
                  </a:lnTo>
                  <a:lnTo>
                    <a:pt x="24" y="6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09" name="Freeform 725"/>
            <p:cNvSpPr>
              <a:spLocks/>
            </p:cNvSpPr>
            <p:nvPr/>
          </p:nvSpPr>
          <p:spPr bwMode="auto">
            <a:xfrm>
              <a:off x="2626957" y="2212823"/>
              <a:ext cx="41978" cy="39307"/>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0 h 40"/>
                <a:gd name="T24" fmla="*/ 0 w 41"/>
                <a:gd name="T25" fmla="*/ 2147483647 h 40"/>
                <a:gd name="T26" fmla="*/ 0 w 41"/>
                <a:gd name="T27" fmla="*/ 2147483647 h 40"/>
                <a:gd name="T28" fmla="*/ 2147483647 w 41"/>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10" name="Freeform 726"/>
            <p:cNvSpPr>
              <a:spLocks/>
            </p:cNvSpPr>
            <p:nvPr/>
          </p:nvSpPr>
          <p:spPr bwMode="auto">
            <a:xfrm>
              <a:off x="2668935" y="2291438"/>
              <a:ext cx="57931" cy="32087"/>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2147483647 w 56"/>
                <a:gd name="T11" fmla="*/ 0 h 32"/>
                <a:gd name="T12" fmla="*/ 2147483647 w 56"/>
                <a:gd name="T13" fmla="*/ 0 h 32"/>
                <a:gd name="T14" fmla="*/ 0 w 56"/>
                <a:gd name="T15" fmla="*/ 2147483647 h 32"/>
                <a:gd name="T16" fmla="*/ 0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2147483647 w 56"/>
                <a:gd name="T27" fmla="*/ 2147483647 h 32"/>
                <a:gd name="T28" fmla="*/ 2147483647 w 56"/>
                <a:gd name="T29" fmla="*/ 2147483647 h 32"/>
                <a:gd name="T30" fmla="*/ 2147483647 w 56"/>
                <a:gd name="T31" fmla="*/ 2147483647 h 32"/>
                <a:gd name="T32" fmla="*/ 2147483647 w 56"/>
                <a:gd name="T33" fmla="*/ 2147483647 h 32"/>
                <a:gd name="T34" fmla="*/ 2147483647 w 56"/>
                <a:gd name="T35" fmla="*/ 2147483647 h 32"/>
                <a:gd name="T36" fmla="*/ 2147483647 w 56"/>
                <a:gd name="T37" fmla="*/ 2147483647 h 32"/>
                <a:gd name="T38" fmla="*/ 2147483647 w 56"/>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32"/>
                <a:gd name="T62" fmla="*/ 56 w 56"/>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11" name="Freeform 727"/>
            <p:cNvSpPr>
              <a:spLocks/>
            </p:cNvSpPr>
            <p:nvPr/>
          </p:nvSpPr>
          <p:spPr bwMode="auto">
            <a:xfrm>
              <a:off x="2626957" y="2212823"/>
              <a:ext cx="41978" cy="39307"/>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0 h 40"/>
                <a:gd name="T28" fmla="*/ 0 w 41"/>
                <a:gd name="T29" fmla="*/ 2147483647 h 40"/>
                <a:gd name="T30" fmla="*/ 0 w 41"/>
                <a:gd name="T31" fmla="*/ 2147483647 h 40"/>
                <a:gd name="T32" fmla="*/ 0 w 41"/>
                <a:gd name="T33" fmla="*/ 2147483647 h 40"/>
                <a:gd name="T34" fmla="*/ 2147483647 w 4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12" name="Freeform 728"/>
            <p:cNvSpPr>
              <a:spLocks/>
            </p:cNvSpPr>
            <p:nvPr/>
          </p:nvSpPr>
          <p:spPr bwMode="auto">
            <a:xfrm>
              <a:off x="2594213" y="2660447"/>
              <a:ext cx="206535" cy="149208"/>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0 h 152"/>
                <a:gd name="T28" fmla="*/ 2147483647 w 201"/>
                <a:gd name="T29" fmla="*/ 2147483647 h 152"/>
                <a:gd name="T30" fmla="*/ 2147483647 w 201"/>
                <a:gd name="T31" fmla="*/ 2147483647 h 152"/>
                <a:gd name="T32" fmla="*/ 2147483647 w 201"/>
                <a:gd name="T33" fmla="*/ 2147483647 h 152"/>
                <a:gd name="T34" fmla="*/ 2147483647 w 201"/>
                <a:gd name="T35" fmla="*/ 2147483647 h 152"/>
                <a:gd name="T36" fmla="*/ 2147483647 w 201"/>
                <a:gd name="T37" fmla="*/ 2147483647 h 152"/>
                <a:gd name="T38" fmla="*/ 0 w 201"/>
                <a:gd name="T39" fmla="*/ 2147483647 h 152"/>
                <a:gd name="T40" fmla="*/ 2147483647 w 201"/>
                <a:gd name="T41" fmla="*/ 2147483647 h 152"/>
                <a:gd name="T42" fmla="*/ 2147483647 w 201"/>
                <a:gd name="T43" fmla="*/ 2147483647 h 152"/>
                <a:gd name="T44" fmla="*/ 2147483647 w 201"/>
                <a:gd name="T45" fmla="*/ 2147483647 h 152"/>
                <a:gd name="T46" fmla="*/ 2147483647 w 201"/>
                <a:gd name="T47" fmla="*/ 2147483647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152"/>
                <a:gd name="T74" fmla="*/ 201 w 201"/>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13" name="Freeform 729"/>
            <p:cNvSpPr>
              <a:spLocks/>
            </p:cNvSpPr>
            <p:nvPr/>
          </p:nvSpPr>
          <p:spPr bwMode="auto">
            <a:xfrm>
              <a:off x="2429656" y="2645205"/>
              <a:ext cx="214091" cy="188515"/>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0 h 192"/>
                <a:gd name="T24" fmla="*/ 2147483647 w 208"/>
                <a:gd name="T25" fmla="*/ 0 h 192"/>
                <a:gd name="T26" fmla="*/ 2147483647 w 208"/>
                <a:gd name="T27" fmla="*/ 2147483647 h 192"/>
                <a:gd name="T28" fmla="*/ 2147483647 w 208"/>
                <a:gd name="T29" fmla="*/ 2147483647 h 192"/>
                <a:gd name="T30" fmla="*/ 2147483647 w 208"/>
                <a:gd name="T31" fmla="*/ 2147483647 h 192"/>
                <a:gd name="T32" fmla="*/ 2147483647 w 208"/>
                <a:gd name="T33" fmla="*/ 2147483647 h 192"/>
                <a:gd name="T34" fmla="*/ 2147483647 w 208"/>
                <a:gd name="T35" fmla="*/ 2147483647 h 192"/>
                <a:gd name="T36" fmla="*/ 0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2147483647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92"/>
                <a:gd name="T101" fmla="*/ 208 w 208"/>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92">
                  <a:moveTo>
                    <a:pt x="96" y="176"/>
                  </a:moveTo>
                  <a:lnTo>
                    <a:pt x="112" y="160"/>
                  </a:lnTo>
                  <a:lnTo>
                    <a:pt x="128" y="144"/>
                  </a:lnTo>
                  <a:lnTo>
                    <a:pt x="152" y="128"/>
                  </a:lnTo>
                  <a:lnTo>
                    <a:pt x="160" y="128"/>
                  </a:lnTo>
                  <a:lnTo>
                    <a:pt x="176" y="128"/>
                  </a:lnTo>
                  <a:lnTo>
                    <a:pt x="200" y="128"/>
                  </a:lnTo>
                  <a:lnTo>
                    <a:pt x="208" y="112"/>
                  </a:lnTo>
                  <a:lnTo>
                    <a:pt x="208" y="80"/>
                  </a:lnTo>
                  <a:lnTo>
                    <a:pt x="200" y="80"/>
                  </a:lnTo>
                  <a:lnTo>
                    <a:pt x="192" y="72"/>
                  </a:lnTo>
                  <a:lnTo>
                    <a:pt x="88" y="0"/>
                  </a:lnTo>
                  <a:lnTo>
                    <a:pt x="72" y="0"/>
                  </a:lnTo>
                  <a:lnTo>
                    <a:pt x="88" y="112"/>
                  </a:lnTo>
                  <a:lnTo>
                    <a:pt x="96" y="120"/>
                  </a:lnTo>
                  <a:lnTo>
                    <a:pt x="80" y="128"/>
                  </a:lnTo>
                  <a:lnTo>
                    <a:pt x="24" y="128"/>
                  </a:lnTo>
                  <a:lnTo>
                    <a:pt x="16" y="120"/>
                  </a:lnTo>
                  <a:lnTo>
                    <a:pt x="0" y="136"/>
                  </a:lnTo>
                  <a:lnTo>
                    <a:pt x="8" y="152"/>
                  </a:lnTo>
                  <a:lnTo>
                    <a:pt x="16" y="168"/>
                  </a:lnTo>
                  <a:lnTo>
                    <a:pt x="8" y="168"/>
                  </a:lnTo>
                  <a:lnTo>
                    <a:pt x="24" y="168"/>
                  </a:lnTo>
                  <a:lnTo>
                    <a:pt x="40" y="168"/>
                  </a:lnTo>
                  <a:lnTo>
                    <a:pt x="48" y="176"/>
                  </a:lnTo>
                  <a:lnTo>
                    <a:pt x="56" y="192"/>
                  </a:lnTo>
                  <a:lnTo>
                    <a:pt x="64" y="192"/>
                  </a:lnTo>
                  <a:lnTo>
                    <a:pt x="72" y="192"/>
                  </a:lnTo>
                  <a:lnTo>
                    <a:pt x="80" y="192"/>
                  </a:lnTo>
                  <a:lnTo>
                    <a:pt x="88" y="192"/>
                  </a:lnTo>
                  <a:lnTo>
                    <a:pt x="96" y="192"/>
                  </a:lnTo>
                  <a:lnTo>
                    <a:pt x="96" y="184"/>
                  </a:lnTo>
                  <a:lnTo>
                    <a:pt x="96" y="17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14" name="Freeform 730"/>
            <p:cNvSpPr>
              <a:spLocks/>
            </p:cNvSpPr>
            <p:nvPr/>
          </p:nvSpPr>
          <p:spPr bwMode="auto">
            <a:xfrm>
              <a:off x="3129022" y="2817677"/>
              <a:ext cx="123418" cy="165252"/>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0 w 120"/>
                <a:gd name="T25" fmla="*/ 2147483647 h 168"/>
                <a:gd name="T26" fmla="*/ 0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0 h 168"/>
                <a:gd name="T40" fmla="*/ 2147483647 w 120"/>
                <a:gd name="T41" fmla="*/ 214748364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68"/>
                <a:gd name="T65" fmla="*/ 120 w 120"/>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15" name="Freeform 731"/>
            <p:cNvSpPr>
              <a:spLocks/>
            </p:cNvSpPr>
            <p:nvPr/>
          </p:nvSpPr>
          <p:spPr bwMode="auto">
            <a:xfrm>
              <a:off x="2594213" y="2660447"/>
              <a:ext cx="206535" cy="149208"/>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2147483647 h 152"/>
                <a:gd name="T28" fmla="*/ 2147483647 w 201"/>
                <a:gd name="T29" fmla="*/ 2147483647 h 152"/>
                <a:gd name="T30" fmla="*/ 2147483647 w 201"/>
                <a:gd name="T31" fmla="*/ 0 h 152"/>
                <a:gd name="T32" fmla="*/ 2147483647 w 201"/>
                <a:gd name="T33" fmla="*/ 2147483647 h 152"/>
                <a:gd name="T34" fmla="*/ 2147483647 w 201"/>
                <a:gd name="T35" fmla="*/ 2147483647 h 152"/>
                <a:gd name="T36" fmla="*/ 2147483647 w 201"/>
                <a:gd name="T37" fmla="*/ 2147483647 h 152"/>
                <a:gd name="T38" fmla="*/ 2147483647 w 201"/>
                <a:gd name="T39" fmla="*/ 2147483647 h 152"/>
                <a:gd name="T40" fmla="*/ 2147483647 w 201"/>
                <a:gd name="T41" fmla="*/ 2147483647 h 152"/>
                <a:gd name="T42" fmla="*/ 2147483647 w 201"/>
                <a:gd name="T43" fmla="*/ 2147483647 h 152"/>
                <a:gd name="T44" fmla="*/ 0 w 201"/>
                <a:gd name="T45" fmla="*/ 2147483647 h 152"/>
                <a:gd name="T46" fmla="*/ 2147483647 w 201"/>
                <a:gd name="T47" fmla="*/ 2147483647 h 152"/>
                <a:gd name="T48" fmla="*/ 2147483647 w 201"/>
                <a:gd name="T49" fmla="*/ 2147483647 h 152"/>
                <a:gd name="T50" fmla="*/ 2147483647 w 201"/>
                <a:gd name="T51" fmla="*/ 2147483647 h 152"/>
                <a:gd name="T52" fmla="*/ 2147483647 w 201"/>
                <a:gd name="T53" fmla="*/ 2147483647 h 152"/>
                <a:gd name="T54" fmla="*/ 2147483647 w 201"/>
                <a:gd name="T55" fmla="*/ 2147483647 h 152"/>
                <a:gd name="T56" fmla="*/ 2147483647 w 201"/>
                <a:gd name="T57" fmla="*/ 2147483647 h 152"/>
                <a:gd name="T58" fmla="*/ 2147483647 w 201"/>
                <a:gd name="T59" fmla="*/ 2147483647 h 152"/>
                <a:gd name="T60" fmla="*/ 2147483647 w 201"/>
                <a:gd name="T61" fmla="*/ 2147483647 h 152"/>
                <a:gd name="T62" fmla="*/ 2147483647 w 201"/>
                <a:gd name="T63" fmla="*/ 2147483647 h 152"/>
                <a:gd name="T64" fmla="*/ 2147483647 w 201"/>
                <a:gd name="T65" fmla="*/ 2147483647 h 152"/>
                <a:gd name="T66" fmla="*/ 2147483647 w 201"/>
                <a:gd name="T67" fmla="*/ 2147483647 h 152"/>
                <a:gd name="T68" fmla="*/ 2147483647 w 201"/>
                <a:gd name="T69" fmla="*/ 2147483647 h 152"/>
                <a:gd name="T70" fmla="*/ 2147483647 w 201"/>
                <a:gd name="T71" fmla="*/ 2147483647 h 152"/>
                <a:gd name="T72" fmla="*/ 2147483647 w 201"/>
                <a:gd name="T73" fmla="*/ 2147483647 h 152"/>
                <a:gd name="T74" fmla="*/ 2147483647 w 201"/>
                <a:gd name="T75" fmla="*/ 2147483647 h 152"/>
                <a:gd name="T76" fmla="*/ 2147483647 w 201"/>
                <a:gd name="T77" fmla="*/ 2147483647 h 152"/>
                <a:gd name="T78" fmla="*/ 2147483647 w 201"/>
                <a:gd name="T79" fmla="*/ 2147483647 h 152"/>
                <a:gd name="T80" fmla="*/ 2147483647 w 201"/>
                <a:gd name="T81" fmla="*/ 2147483647 h 152"/>
                <a:gd name="T82" fmla="*/ 2147483647 w 201"/>
                <a:gd name="T83" fmla="*/ 2147483647 h 152"/>
                <a:gd name="T84" fmla="*/ 2147483647 w 201"/>
                <a:gd name="T85" fmla="*/ 0 h 152"/>
                <a:gd name="T86" fmla="*/ 2147483647 w 201"/>
                <a:gd name="T87" fmla="*/ 2147483647 h 152"/>
                <a:gd name="T88" fmla="*/ 2147483647 w 201"/>
                <a:gd name="T89" fmla="*/ 2147483647 h 152"/>
                <a:gd name="T90" fmla="*/ 2147483647 w 201"/>
                <a:gd name="T91" fmla="*/ 2147483647 h 152"/>
                <a:gd name="T92" fmla="*/ 2147483647 w 201"/>
                <a:gd name="T93" fmla="*/ 2147483647 h 152"/>
                <a:gd name="T94" fmla="*/ 2147483647 w 201"/>
                <a:gd name="T95" fmla="*/ 2147483647 h 152"/>
                <a:gd name="T96" fmla="*/ 2147483647 w 201"/>
                <a:gd name="T97" fmla="*/ 2147483647 h 152"/>
                <a:gd name="T98" fmla="*/ 0 w 201"/>
                <a:gd name="T99" fmla="*/ 2147483647 h 152"/>
                <a:gd name="T100" fmla="*/ 2147483647 w 201"/>
                <a:gd name="T101" fmla="*/ 2147483647 h 152"/>
                <a:gd name="T102" fmla="*/ 2147483647 w 201"/>
                <a:gd name="T103" fmla="*/ 2147483647 h 152"/>
                <a:gd name="T104" fmla="*/ 2147483647 w 201"/>
                <a:gd name="T105" fmla="*/ 2147483647 h 152"/>
                <a:gd name="T106" fmla="*/ 2147483647 w 201"/>
                <a:gd name="T107" fmla="*/ 2147483647 h 152"/>
                <a:gd name="T108" fmla="*/ 2147483647 w 201"/>
                <a:gd name="T109" fmla="*/ 2147483647 h 1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52"/>
                <a:gd name="T167" fmla="*/ 201 w 201"/>
                <a:gd name="T168" fmla="*/ 152 h 1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16" name="Freeform 732"/>
            <p:cNvSpPr>
              <a:spLocks/>
            </p:cNvSpPr>
            <p:nvPr/>
          </p:nvSpPr>
          <p:spPr bwMode="auto">
            <a:xfrm>
              <a:off x="3129022" y="2817677"/>
              <a:ext cx="123418" cy="165252"/>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2147483647 w 120"/>
                <a:gd name="T25" fmla="*/ 2147483647 h 168"/>
                <a:gd name="T26" fmla="*/ 0 w 120"/>
                <a:gd name="T27" fmla="*/ 2147483647 h 168"/>
                <a:gd name="T28" fmla="*/ 0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2147483647 h 168"/>
                <a:gd name="T40" fmla="*/ 2147483647 w 120"/>
                <a:gd name="T41" fmla="*/ 0 h 168"/>
                <a:gd name="T42" fmla="*/ 2147483647 w 120"/>
                <a:gd name="T43" fmla="*/ 214748364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68"/>
                <a:gd name="T68" fmla="*/ 120 w 120"/>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17" name="Freeform 733"/>
            <p:cNvSpPr>
              <a:spLocks/>
            </p:cNvSpPr>
            <p:nvPr/>
          </p:nvSpPr>
          <p:spPr bwMode="auto">
            <a:xfrm>
              <a:off x="2775561" y="2809655"/>
              <a:ext cx="16792" cy="63373"/>
            </a:xfrm>
            <a:custGeom>
              <a:avLst/>
              <a:gdLst>
                <a:gd name="T0" fmla="*/ 2147483647 w 16"/>
                <a:gd name="T1" fmla="*/ 0 h 64"/>
                <a:gd name="T2" fmla="*/ 2147483647 w 16"/>
                <a:gd name="T3" fmla="*/ 2147483647 h 64"/>
                <a:gd name="T4" fmla="*/ 0 w 16"/>
                <a:gd name="T5" fmla="*/ 2147483647 h 64"/>
                <a:gd name="T6" fmla="*/ 0 w 16"/>
                <a:gd name="T7" fmla="*/ 2147483647 h 64"/>
                <a:gd name="T8" fmla="*/ 2147483647 w 16"/>
                <a:gd name="T9" fmla="*/ 2147483647 h 64"/>
                <a:gd name="T10" fmla="*/ 2147483647 w 16"/>
                <a:gd name="T11" fmla="*/ 2147483647 h 64"/>
                <a:gd name="T12" fmla="*/ 2147483647 w 16"/>
                <a:gd name="T13" fmla="*/ 0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16" y="24"/>
                  </a:lnTo>
                  <a:lnTo>
                    <a:pt x="0" y="32"/>
                  </a:lnTo>
                  <a:lnTo>
                    <a:pt x="0" y="40"/>
                  </a:lnTo>
                  <a:lnTo>
                    <a:pt x="8" y="64"/>
                  </a:lnTo>
                  <a:lnTo>
                    <a:pt x="16" y="64"/>
                  </a:lnTo>
                  <a:lnTo>
                    <a:pt x="8"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18" name="Freeform 734"/>
            <p:cNvSpPr>
              <a:spLocks/>
            </p:cNvSpPr>
            <p:nvPr/>
          </p:nvSpPr>
          <p:spPr bwMode="auto">
            <a:xfrm>
              <a:off x="2775561" y="2809655"/>
              <a:ext cx="16792" cy="6337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19" name="Freeform 735"/>
            <p:cNvSpPr>
              <a:spLocks/>
            </p:cNvSpPr>
            <p:nvPr/>
          </p:nvSpPr>
          <p:spPr bwMode="auto">
            <a:xfrm>
              <a:off x="2775561" y="2809655"/>
              <a:ext cx="16792" cy="6337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20" name="Freeform 736"/>
            <p:cNvSpPr>
              <a:spLocks/>
            </p:cNvSpPr>
            <p:nvPr/>
          </p:nvSpPr>
          <p:spPr bwMode="auto">
            <a:xfrm>
              <a:off x="2768005" y="2668469"/>
              <a:ext cx="130974" cy="204560"/>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0 h 208"/>
                <a:gd name="T24" fmla="*/ 2147483647 w 128"/>
                <a:gd name="T25" fmla="*/ 2147483647 h 208"/>
                <a:gd name="T26" fmla="*/ 2147483647 w 128"/>
                <a:gd name="T27" fmla="*/ 2147483647 h 208"/>
                <a:gd name="T28" fmla="*/ 2147483647 w 128"/>
                <a:gd name="T29" fmla="*/ 2147483647 h 208"/>
                <a:gd name="T30" fmla="*/ 2147483647 w 128"/>
                <a:gd name="T31" fmla="*/ 2147483647 h 208"/>
                <a:gd name="T32" fmla="*/ 0 w 128"/>
                <a:gd name="T33" fmla="*/ 2147483647 h 208"/>
                <a:gd name="T34" fmla="*/ 2147483647 w 128"/>
                <a:gd name="T35" fmla="*/ 2147483647 h 208"/>
                <a:gd name="T36" fmla="*/ 0 w 128"/>
                <a:gd name="T37" fmla="*/ 2147483647 h 208"/>
                <a:gd name="T38" fmla="*/ 2147483647 w 128"/>
                <a:gd name="T39" fmla="*/ 2147483647 h 208"/>
                <a:gd name="T40" fmla="*/ 2147483647 w 128"/>
                <a:gd name="T41" fmla="*/ 2147483647 h 208"/>
                <a:gd name="T42" fmla="*/ 2147483647 w 128"/>
                <a:gd name="T43" fmla="*/ 2147483647 h 208"/>
                <a:gd name="T44" fmla="*/ 2147483647 w 128"/>
                <a:gd name="T45" fmla="*/ 2147483647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208"/>
                <a:gd name="T71" fmla="*/ 128 w 128"/>
                <a:gd name="T72" fmla="*/ 208 h 2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lnTo>
                    <a:pt x="24" y="20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21" name="Freeform 737"/>
            <p:cNvSpPr>
              <a:spLocks/>
            </p:cNvSpPr>
            <p:nvPr/>
          </p:nvSpPr>
          <p:spPr bwMode="auto">
            <a:xfrm>
              <a:off x="2768005" y="2668469"/>
              <a:ext cx="130974" cy="204560"/>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22" name="Freeform 738"/>
            <p:cNvSpPr>
              <a:spLocks/>
            </p:cNvSpPr>
            <p:nvPr/>
          </p:nvSpPr>
          <p:spPr bwMode="auto">
            <a:xfrm>
              <a:off x="2768005" y="2668469"/>
              <a:ext cx="130974" cy="204560"/>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23" name="Freeform 739"/>
            <p:cNvSpPr>
              <a:spLocks/>
            </p:cNvSpPr>
            <p:nvPr/>
          </p:nvSpPr>
          <p:spPr bwMode="auto">
            <a:xfrm>
              <a:off x="2809143" y="3242038"/>
              <a:ext cx="204856" cy="180494"/>
            </a:xfrm>
            <a:custGeom>
              <a:avLst/>
              <a:gdLst>
                <a:gd name="T0" fmla="*/ 2147483647 w 200"/>
                <a:gd name="T1" fmla="*/ 2147483647 h 184"/>
                <a:gd name="T2" fmla="*/ 2147483647 w 200"/>
                <a:gd name="T3" fmla="*/ 2147483647 h 184"/>
                <a:gd name="T4" fmla="*/ 2147483647 w 200"/>
                <a:gd name="T5" fmla="*/ 0 h 184"/>
                <a:gd name="T6" fmla="*/ 2147483647 w 200"/>
                <a:gd name="T7" fmla="*/ 2147483647 h 184"/>
                <a:gd name="T8" fmla="*/ 2147483647 w 200"/>
                <a:gd name="T9" fmla="*/ 2147483647 h 184"/>
                <a:gd name="T10" fmla="*/ 2147483647 w 200"/>
                <a:gd name="T11" fmla="*/ 2147483647 h 184"/>
                <a:gd name="T12" fmla="*/ 2147483647 w 200"/>
                <a:gd name="T13" fmla="*/ 2147483647 h 184"/>
                <a:gd name="T14" fmla="*/ 2147483647 w 200"/>
                <a:gd name="T15" fmla="*/ 2147483647 h 184"/>
                <a:gd name="T16" fmla="*/ 2147483647 w 200"/>
                <a:gd name="T17" fmla="*/ 2147483647 h 184"/>
                <a:gd name="T18" fmla="*/ 2147483647 w 200"/>
                <a:gd name="T19" fmla="*/ 2147483647 h 184"/>
                <a:gd name="T20" fmla="*/ 2147483647 w 200"/>
                <a:gd name="T21" fmla="*/ 2147483647 h 184"/>
                <a:gd name="T22" fmla="*/ 2147483647 w 200"/>
                <a:gd name="T23" fmla="*/ 2147483647 h 184"/>
                <a:gd name="T24" fmla="*/ 2147483647 w 200"/>
                <a:gd name="T25" fmla="*/ 2147483647 h 184"/>
                <a:gd name="T26" fmla="*/ 2147483647 w 200"/>
                <a:gd name="T27" fmla="*/ 2147483647 h 184"/>
                <a:gd name="T28" fmla="*/ 0 w 200"/>
                <a:gd name="T29" fmla="*/ 2147483647 h 184"/>
                <a:gd name="T30" fmla="*/ 0 w 200"/>
                <a:gd name="T31" fmla="*/ 2147483647 h 184"/>
                <a:gd name="T32" fmla="*/ 2147483647 w 200"/>
                <a:gd name="T33" fmla="*/ 2147483647 h 184"/>
                <a:gd name="T34" fmla="*/ 2147483647 w 200"/>
                <a:gd name="T35" fmla="*/ 2147483647 h 184"/>
                <a:gd name="T36" fmla="*/ 2147483647 w 200"/>
                <a:gd name="T37" fmla="*/ 2147483647 h 184"/>
                <a:gd name="T38" fmla="*/ 2147483647 w 200"/>
                <a:gd name="T39" fmla="*/ 2147483647 h 184"/>
                <a:gd name="T40" fmla="*/ 2147483647 w 200"/>
                <a:gd name="T41" fmla="*/ 2147483647 h 184"/>
                <a:gd name="T42" fmla="*/ 2147483647 w 200"/>
                <a:gd name="T43" fmla="*/ 2147483647 h 184"/>
                <a:gd name="T44" fmla="*/ 2147483647 w 200"/>
                <a:gd name="T45" fmla="*/ 2147483647 h 184"/>
                <a:gd name="T46" fmla="*/ 2147483647 w 200"/>
                <a:gd name="T47" fmla="*/ 2147483647 h 184"/>
                <a:gd name="T48" fmla="*/ 2147483647 w 200"/>
                <a:gd name="T49" fmla="*/ 2147483647 h 184"/>
                <a:gd name="T50" fmla="*/ 2147483647 w 200"/>
                <a:gd name="T51" fmla="*/ 2147483647 h 184"/>
                <a:gd name="T52" fmla="*/ 2147483647 w 200"/>
                <a:gd name="T53" fmla="*/ 214748364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184"/>
                <a:gd name="T83" fmla="*/ 200 w 200"/>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184">
                  <a:moveTo>
                    <a:pt x="192" y="8"/>
                  </a:moveTo>
                  <a:lnTo>
                    <a:pt x="184" y="8"/>
                  </a:lnTo>
                  <a:lnTo>
                    <a:pt x="160" y="0"/>
                  </a:lnTo>
                  <a:lnTo>
                    <a:pt x="136" y="24"/>
                  </a:lnTo>
                  <a:lnTo>
                    <a:pt x="104" y="48"/>
                  </a:lnTo>
                  <a:lnTo>
                    <a:pt x="88" y="48"/>
                  </a:lnTo>
                  <a:lnTo>
                    <a:pt x="64" y="64"/>
                  </a:lnTo>
                  <a:lnTo>
                    <a:pt x="56" y="64"/>
                  </a:lnTo>
                  <a:lnTo>
                    <a:pt x="48" y="56"/>
                  </a:lnTo>
                  <a:lnTo>
                    <a:pt x="40" y="40"/>
                  </a:lnTo>
                  <a:lnTo>
                    <a:pt x="40" y="48"/>
                  </a:lnTo>
                  <a:lnTo>
                    <a:pt x="40" y="40"/>
                  </a:lnTo>
                  <a:lnTo>
                    <a:pt x="32" y="96"/>
                  </a:lnTo>
                  <a:lnTo>
                    <a:pt x="24" y="96"/>
                  </a:lnTo>
                  <a:lnTo>
                    <a:pt x="0" y="88"/>
                  </a:lnTo>
                  <a:lnTo>
                    <a:pt x="0" y="96"/>
                  </a:lnTo>
                  <a:lnTo>
                    <a:pt x="8" y="112"/>
                  </a:lnTo>
                  <a:lnTo>
                    <a:pt x="16" y="144"/>
                  </a:lnTo>
                  <a:lnTo>
                    <a:pt x="16" y="160"/>
                  </a:lnTo>
                  <a:lnTo>
                    <a:pt x="32" y="184"/>
                  </a:lnTo>
                  <a:lnTo>
                    <a:pt x="64" y="176"/>
                  </a:lnTo>
                  <a:lnTo>
                    <a:pt x="96" y="168"/>
                  </a:lnTo>
                  <a:lnTo>
                    <a:pt x="128" y="168"/>
                  </a:lnTo>
                  <a:lnTo>
                    <a:pt x="184" y="104"/>
                  </a:lnTo>
                  <a:lnTo>
                    <a:pt x="200" y="64"/>
                  </a:lnTo>
                  <a:lnTo>
                    <a:pt x="192" y="64"/>
                  </a:lnTo>
                  <a:lnTo>
                    <a:pt x="192"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24" name="Freeform 740"/>
            <p:cNvSpPr>
              <a:spLocks/>
            </p:cNvSpPr>
            <p:nvPr/>
          </p:nvSpPr>
          <p:spPr bwMode="auto">
            <a:xfrm>
              <a:off x="2850283" y="3186686"/>
              <a:ext cx="122578" cy="11792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25" name="Freeform 741"/>
            <p:cNvSpPr>
              <a:spLocks/>
            </p:cNvSpPr>
            <p:nvPr/>
          </p:nvSpPr>
          <p:spPr bwMode="auto">
            <a:xfrm>
              <a:off x="2981257" y="3092829"/>
              <a:ext cx="140209" cy="211779"/>
            </a:xfrm>
            <a:custGeom>
              <a:avLst/>
              <a:gdLst>
                <a:gd name="T0" fmla="*/ 2147483647 w 136"/>
                <a:gd name="T1" fmla="*/ 2147483647 h 216"/>
                <a:gd name="T2" fmla="*/ 2147483647 w 136"/>
                <a:gd name="T3" fmla="*/ 2147483647 h 216"/>
                <a:gd name="T4" fmla="*/ 2147483647 w 136"/>
                <a:gd name="T5" fmla="*/ 2147483647 h 216"/>
                <a:gd name="T6" fmla="*/ 2147483647 w 136"/>
                <a:gd name="T7" fmla="*/ 2147483647 h 216"/>
                <a:gd name="T8" fmla="*/ 2147483647 w 136"/>
                <a:gd name="T9" fmla="*/ 2147483647 h 216"/>
                <a:gd name="T10" fmla="*/ 2147483647 w 136"/>
                <a:gd name="T11" fmla="*/ 2147483647 h 216"/>
                <a:gd name="T12" fmla="*/ 2147483647 w 136"/>
                <a:gd name="T13" fmla="*/ 2147483647 h 216"/>
                <a:gd name="T14" fmla="*/ 2147483647 w 136"/>
                <a:gd name="T15" fmla="*/ 2147483647 h 216"/>
                <a:gd name="T16" fmla="*/ 2147483647 w 136"/>
                <a:gd name="T17" fmla="*/ 2147483647 h 216"/>
                <a:gd name="T18" fmla="*/ 0 w 136"/>
                <a:gd name="T19" fmla="*/ 2147483647 h 216"/>
                <a:gd name="T20" fmla="*/ 2147483647 w 136"/>
                <a:gd name="T21" fmla="*/ 2147483647 h 216"/>
                <a:gd name="T22" fmla="*/ 0 w 136"/>
                <a:gd name="T23" fmla="*/ 2147483647 h 216"/>
                <a:gd name="T24" fmla="*/ 2147483647 w 136"/>
                <a:gd name="T25" fmla="*/ 2147483647 h 216"/>
                <a:gd name="T26" fmla="*/ 2147483647 w 136"/>
                <a:gd name="T27" fmla="*/ 2147483647 h 216"/>
                <a:gd name="T28" fmla="*/ 2147483647 w 136"/>
                <a:gd name="T29" fmla="*/ 2147483647 h 216"/>
                <a:gd name="T30" fmla="*/ 2147483647 w 136"/>
                <a:gd name="T31" fmla="*/ 2147483647 h 216"/>
                <a:gd name="T32" fmla="*/ 2147483647 w 136"/>
                <a:gd name="T33" fmla="*/ 2147483647 h 216"/>
                <a:gd name="T34" fmla="*/ 2147483647 w 136"/>
                <a:gd name="T35" fmla="*/ 2147483647 h 216"/>
                <a:gd name="T36" fmla="*/ 2147483647 w 136"/>
                <a:gd name="T37" fmla="*/ 2147483647 h 216"/>
                <a:gd name="T38" fmla="*/ 2147483647 w 136"/>
                <a:gd name="T39" fmla="*/ 2147483647 h 216"/>
                <a:gd name="T40" fmla="*/ 2147483647 w 136"/>
                <a:gd name="T41" fmla="*/ 2147483647 h 216"/>
                <a:gd name="T42" fmla="*/ 2147483647 w 136"/>
                <a:gd name="T43" fmla="*/ 2147483647 h 216"/>
                <a:gd name="T44" fmla="*/ 2147483647 w 136"/>
                <a:gd name="T45" fmla="*/ 2147483647 h 216"/>
                <a:gd name="T46" fmla="*/ 2147483647 w 136"/>
                <a:gd name="T47" fmla="*/ 2147483647 h 216"/>
                <a:gd name="T48" fmla="*/ 2147483647 w 136"/>
                <a:gd name="T49" fmla="*/ 2147483647 h 216"/>
                <a:gd name="T50" fmla="*/ 2147483647 w 136"/>
                <a:gd name="T51" fmla="*/ 2147483647 h 216"/>
                <a:gd name="T52" fmla="*/ 2147483647 w 136"/>
                <a:gd name="T53" fmla="*/ 2147483647 h 216"/>
                <a:gd name="T54" fmla="*/ 2147483647 w 136"/>
                <a:gd name="T55" fmla="*/ 2147483647 h 216"/>
                <a:gd name="T56" fmla="*/ 2147483647 w 136"/>
                <a:gd name="T57" fmla="*/ 2147483647 h 216"/>
                <a:gd name="T58" fmla="*/ 2147483647 w 136"/>
                <a:gd name="T59" fmla="*/ 0 h 216"/>
                <a:gd name="T60" fmla="*/ 2147483647 w 136"/>
                <a:gd name="T61" fmla="*/ 2147483647 h 216"/>
                <a:gd name="T62" fmla="*/ 2147483647 w 136"/>
                <a:gd name="T63" fmla="*/ 2147483647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16"/>
                <a:gd name="T98" fmla="*/ 136 w 136"/>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16">
                  <a:moveTo>
                    <a:pt x="88" y="8"/>
                  </a:moveTo>
                  <a:lnTo>
                    <a:pt x="64" y="16"/>
                  </a:lnTo>
                  <a:lnTo>
                    <a:pt x="64" y="32"/>
                  </a:lnTo>
                  <a:lnTo>
                    <a:pt x="72" y="56"/>
                  </a:lnTo>
                  <a:lnTo>
                    <a:pt x="72" y="64"/>
                  </a:lnTo>
                  <a:lnTo>
                    <a:pt x="64" y="72"/>
                  </a:lnTo>
                  <a:lnTo>
                    <a:pt x="56" y="64"/>
                  </a:lnTo>
                  <a:lnTo>
                    <a:pt x="48" y="56"/>
                  </a:lnTo>
                  <a:lnTo>
                    <a:pt x="32" y="48"/>
                  </a:lnTo>
                  <a:lnTo>
                    <a:pt x="0" y="64"/>
                  </a:lnTo>
                  <a:lnTo>
                    <a:pt x="8" y="64"/>
                  </a:lnTo>
                  <a:lnTo>
                    <a:pt x="0" y="64"/>
                  </a:lnTo>
                  <a:lnTo>
                    <a:pt x="32" y="80"/>
                  </a:lnTo>
                  <a:lnTo>
                    <a:pt x="32" y="96"/>
                  </a:lnTo>
                  <a:lnTo>
                    <a:pt x="32" y="112"/>
                  </a:lnTo>
                  <a:lnTo>
                    <a:pt x="24" y="144"/>
                  </a:lnTo>
                  <a:lnTo>
                    <a:pt x="16" y="160"/>
                  </a:lnTo>
                  <a:lnTo>
                    <a:pt x="24" y="160"/>
                  </a:lnTo>
                  <a:lnTo>
                    <a:pt x="24" y="216"/>
                  </a:lnTo>
                  <a:lnTo>
                    <a:pt x="32" y="216"/>
                  </a:lnTo>
                  <a:lnTo>
                    <a:pt x="32" y="208"/>
                  </a:lnTo>
                  <a:lnTo>
                    <a:pt x="64" y="184"/>
                  </a:lnTo>
                  <a:lnTo>
                    <a:pt x="72" y="160"/>
                  </a:lnTo>
                  <a:lnTo>
                    <a:pt x="64" y="128"/>
                  </a:lnTo>
                  <a:lnTo>
                    <a:pt x="80" y="104"/>
                  </a:lnTo>
                  <a:lnTo>
                    <a:pt x="120" y="80"/>
                  </a:lnTo>
                  <a:lnTo>
                    <a:pt x="128" y="64"/>
                  </a:lnTo>
                  <a:lnTo>
                    <a:pt x="136" y="48"/>
                  </a:lnTo>
                  <a:lnTo>
                    <a:pt x="128" y="16"/>
                  </a:lnTo>
                  <a:lnTo>
                    <a:pt x="128" y="0"/>
                  </a:lnTo>
                  <a:lnTo>
                    <a:pt x="120" y="8"/>
                  </a:lnTo>
                  <a:lnTo>
                    <a:pt x="88"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26" name="Freeform 742"/>
            <p:cNvSpPr>
              <a:spLocks/>
            </p:cNvSpPr>
            <p:nvPr/>
          </p:nvSpPr>
          <p:spPr bwMode="auto">
            <a:xfrm>
              <a:off x="2981257" y="2974907"/>
              <a:ext cx="131814" cy="133164"/>
            </a:xfrm>
            <a:custGeom>
              <a:avLst/>
              <a:gdLst>
                <a:gd name="T0" fmla="*/ 2147483647 w 128"/>
                <a:gd name="T1" fmla="*/ 2147483647 h 136"/>
                <a:gd name="T2" fmla="*/ 2147483647 w 128"/>
                <a:gd name="T3" fmla="*/ 0 h 136"/>
                <a:gd name="T4" fmla="*/ 2147483647 w 128"/>
                <a:gd name="T5" fmla="*/ 0 h 136"/>
                <a:gd name="T6" fmla="*/ 2147483647 w 128"/>
                <a:gd name="T7" fmla="*/ 2147483647 h 136"/>
                <a:gd name="T8" fmla="*/ 2147483647 w 128"/>
                <a:gd name="T9" fmla="*/ 2147483647 h 136"/>
                <a:gd name="T10" fmla="*/ 2147483647 w 128"/>
                <a:gd name="T11" fmla="*/ 2147483647 h 136"/>
                <a:gd name="T12" fmla="*/ 2147483647 w 128"/>
                <a:gd name="T13" fmla="*/ 0 h 136"/>
                <a:gd name="T14" fmla="*/ 0 w 128"/>
                <a:gd name="T15" fmla="*/ 0 h 136"/>
                <a:gd name="T16" fmla="*/ 2147483647 w 128"/>
                <a:gd name="T17" fmla="*/ 2147483647 h 136"/>
                <a:gd name="T18" fmla="*/ 0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2147483647 w 128"/>
                <a:gd name="T33" fmla="*/ 2147483647 h 136"/>
                <a:gd name="T34" fmla="*/ 2147483647 w 128"/>
                <a:gd name="T35" fmla="*/ 2147483647 h 136"/>
                <a:gd name="T36" fmla="*/ 2147483647 w 128"/>
                <a:gd name="T37" fmla="*/ 2147483647 h 136"/>
                <a:gd name="T38" fmla="*/ 2147483647 w 128"/>
                <a:gd name="T39" fmla="*/ 2147483647 h 136"/>
                <a:gd name="T40" fmla="*/ 2147483647 w 128"/>
                <a:gd name="T41" fmla="*/ 2147483647 h 136"/>
                <a:gd name="T42" fmla="*/ 2147483647 w 128"/>
                <a:gd name="T43" fmla="*/ 2147483647 h 136"/>
                <a:gd name="T44" fmla="*/ 2147483647 w 128"/>
                <a:gd name="T45" fmla="*/ 2147483647 h 136"/>
                <a:gd name="T46" fmla="*/ 2147483647 w 128"/>
                <a:gd name="T47" fmla="*/ 2147483647 h 136"/>
                <a:gd name="T48" fmla="*/ 2147483647 w 128"/>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36"/>
                <a:gd name="T77" fmla="*/ 128 w 128"/>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36">
                  <a:moveTo>
                    <a:pt x="96" y="24"/>
                  </a:moveTo>
                  <a:lnTo>
                    <a:pt x="56" y="0"/>
                  </a:lnTo>
                  <a:lnTo>
                    <a:pt x="48" y="0"/>
                  </a:lnTo>
                  <a:lnTo>
                    <a:pt x="48" y="8"/>
                  </a:lnTo>
                  <a:lnTo>
                    <a:pt x="48" y="16"/>
                  </a:lnTo>
                  <a:lnTo>
                    <a:pt x="32" y="16"/>
                  </a:lnTo>
                  <a:lnTo>
                    <a:pt x="24" y="0"/>
                  </a:lnTo>
                  <a:lnTo>
                    <a:pt x="0" y="0"/>
                  </a:lnTo>
                  <a:lnTo>
                    <a:pt x="8" y="32"/>
                  </a:lnTo>
                  <a:lnTo>
                    <a:pt x="0" y="40"/>
                  </a:lnTo>
                  <a:lnTo>
                    <a:pt x="8" y="72"/>
                  </a:lnTo>
                  <a:lnTo>
                    <a:pt x="16" y="96"/>
                  </a:lnTo>
                  <a:lnTo>
                    <a:pt x="32" y="104"/>
                  </a:lnTo>
                  <a:lnTo>
                    <a:pt x="56" y="104"/>
                  </a:lnTo>
                  <a:lnTo>
                    <a:pt x="56" y="112"/>
                  </a:lnTo>
                  <a:lnTo>
                    <a:pt x="64" y="136"/>
                  </a:lnTo>
                  <a:lnTo>
                    <a:pt x="88" y="128"/>
                  </a:lnTo>
                  <a:lnTo>
                    <a:pt x="120" y="128"/>
                  </a:lnTo>
                  <a:lnTo>
                    <a:pt x="128" y="120"/>
                  </a:lnTo>
                  <a:lnTo>
                    <a:pt x="120" y="112"/>
                  </a:lnTo>
                  <a:lnTo>
                    <a:pt x="120" y="72"/>
                  </a:lnTo>
                  <a:lnTo>
                    <a:pt x="112" y="56"/>
                  </a:lnTo>
                  <a:lnTo>
                    <a:pt x="120" y="48"/>
                  </a:lnTo>
                  <a:lnTo>
                    <a:pt x="96" y="32"/>
                  </a:lnTo>
                  <a:lnTo>
                    <a:pt x="96"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27" name="Freeform 743"/>
            <p:cNvSpPr>
              <a:spLocks/>
            </p:cNvSpPr>
            <p:nvPr/>
          </p:nvSpPr>
          <p:spPr bwMode="auto">
            <a:xfrm>
              <a:off x="2751213" y="3037478"/>
              <a:ext cx="156161" cy="149208"/>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2147483647 w 152"/>
                <a:gd name="T33" fmla="*/ 0 h 152"/>
                <a:gd name="T34" fmla="*/ 2147483647 w 152"/>
                <a:gd name="T35" fmla="*/ 0 h 152"/>
                <a:gd name="T36" fmla="*/ 0 w 152"/>
                <a:gd name="T37" fmla="*/ 2147483647 h 152"/>
                <a:gd name="T38" fmla="*/ 2147483647 w 152"/>
                <a:gd name="T39" fmla="*/ 2147483647 h 152"/>
                <a:gd name="T40" fmla="*/ 2147483647 w 152"/>
                <a:gd name="T41" fmla="*/ 2147483647 h 152"/>
                <a:gd name="T42" fmla="*/ 0 w 152"/>
                <a:gd name="T43" fmla="*/ 2147483647 h 152"/>
                <a:gd name="T44" fmla="*/ 0 w 152"/>
                <a:gd name="T45" fmla="*/ 2147483647 h 152"/>
                <a:gd name="T46" fmla="*/ 2147483647 w 152"/>
                <a:gd name="T47" fmla="*/ 2147483647 h 152"/>
                <a:gd name="T48" fmla="*/ 2147483647 w 152"/>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52"/>
                <a:gd name="T77" fmla="*/ 152 w 152"/>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52">
                  <a:moveTo>
                    <a:pt x="16" y="144"/>
                  </a:moveTo>
                  <a:lnTo>
                    <a:pt x="72" y="144"/>
                  </a:lnTo>
                  <a:lnTo>
                    <a:pt x="80" y="152"/>
                  </a:lnTo>
                  <a:lnTo>
                    <a:pt x="112" y="152"/>
                  </a:lnTo>
                  <a:lnTo>
                    <a:pt x="136" y="144"/>
                  </a:lnTo>
                  <a:lnTo>
                    <a:pt x="128" y="128"/>
                  </a:lnTo>
                  <a:lnTo>
                    <a:pt x="128" y="88"/>
                  </a:lnTo>
                  <a:lnTo>
                    <a:pt x="152" y="80"/>
                  </a:lnTo>
                  <a:lnTo>
                    <a:pt x="152" y="64"/>
                  </a:lnTo>
                  <a:lnTo>
                    <a:pt x="144" y="64"/>
                  </a:lnTo>
                  <a:lnTo>
                    <a:pt x="152" y="64"/>
                  </a:lnTo>
                  <a:lnTo>
                    <a:pt x="128" y="64"/>
                  </a:lnTo>
                  <a:lnTo>
                    <a:pt x="120" y="16"/>
                  </a:lnTo>
                  <a:lnTo>
                    <a:pt x="96" y="16"/>
                  </a:lnTo>
                  <a:lnTo>
                    <a:pt x="80" y="24"/>
                  </a:lnTo>
                  <a:lnTo>
                    <a:pt x="72" y="24"/>
                  </a:lnTo>
                  <a:lnTo>
                    <a:pt x="48" y="0"/>
                  </a:lnTo>
                  <a:lnTo>
                    <a:pt x="16" y="0"/>
                  </a:lnTo>
                  <a:lnTo>
                    <a:pt x="0" y="8"/>
                  </a:lnTo>
                  <a:lnTo>
                    <a:pt x="8" y="56"/>
                  </a:lnTo>
                  <a:lnTo>
                    <a:pt x="16" y="80"/>
                  </a:lnTo>
                  <a:lnTo>
                    <a:pt x="0" y="112"/>
                  </a:lnTo>
                  <a:lnTo>
                    <a:pt x="0" y="144"/>
                  </a:lnTo>
                  <a:lnTo>
                    <a:pt x="8" y="136"/>
                  </a:lnTo>
                  <a:lnTo>
                    <a:pt x="16" y="14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28" name="Freeform 744"/>
            <p:cNvSpPr>
              <a:spLocks/>
            </p:cNvSpPr>
            <p:nvPr/>
          </p:nvSpPr>
          <p:spPr bwMode="auto">
            <a:xfrm>
              <a:off x="2751213" y="2896291"/>
              <a:ext cx="238440" cy="227823"/>
            </a:xfrm>
            <a:custGeom>
              <a:avLst/>
              <a:gdLst>
                <a:gd name="T0" fmla="*/ 2147483647 w 232"/>
                <a:gd name="T1" fmla="*/ 2147483647 h 232"/>
                <a:gd name="T2" fmla="*/ 2147483647 w 232"/>
                <a:gd name="T3" fmla="*/ 2147483647 h 232"/>
                <a:gd name="T4" fmla="*/ 2147483647 w 232"/>
                <a:gd name="T5" fmla="*/ 2147483647 h 232"/>
                <a:gd name="T6" fmla="*/ 2147483647 w 232"/>
                <a:gd name="T7" fmla="*/ 2147483647 h 232"/>
                <a:gd name="T8" fmla="*/ 2147483647 w 232"/>
                <a:gd name="T9" fmla="*/ 2147483647 h 232"/>
                <a:gd name="T10" fmla="*/ 2147483647 w 232"/>
                <a:gd name="T11" fmla="*/ 2147483647 h 232"/>
                <a:gd name="T12" fmla="*/ 0 w 232"/>
                <a:gd name="T13" fmla="*/ 2147483647 h 232"/>
                <a:gd name="T14" fmla="*/ 0 w 232"/>
                <a:gd name="T15" fmla="*/ 2147483647 h 232"/>
                <a:gd name="T16" fmla="*/ 2147483647 w 232"/>
                <a:gd name="T17" fmla="*/ 2147483647 h 232"/>
                <a:gd name="T18" fmla="*/ 2147483647 w 232"/>
                <a:gd name="T19" fmla="*/ 2147483647 h 232"/>
                <a:gd name="T20" fmla="*/ 2147483647 w 232"/>
                <a:gd name="T21" fmla="*/ 2147483647 h 232"/>
                <a:gd name="T22" fmla="*/ 2147483647 w 232"/>
                <a:gd name="T23" fmla="*/ 2147483647 h 232"/>
                <a:gd name="T24" fmla="*/ 2147483647 w 232"/>
                <a:gd name="T25" fmla="*/ 2147483647 h 232"/>
                <a:gd name="T26" fmla="*/ 2147483647 w 232"/>
                <a:gd name="T27" fmla="*/ 2147483647 h 232"/>
                <a:gd name="T28" fmla="*/ 2147483647 w 232"/>
                <a:gd name="T29" fmla="*/ 2147483647 h 232"/>
                <a:gd name="T30" fmla="*/ 2147483647 w 232"/>
                <a:gd name="T31" fmla="*/ 2147483647 h 232"/>
                <a:gd name="T32" fmla="*/ 2147483647 w 232"/>
                <a:gd name="T33" fmla="*/ 2147483647 h 232"/>
                <a:gd name="T34" fmla="*/ 2147483647 w 232"/>
                <a:gd name="T35" fmla="*/ 2147483647 h 232"/>
                <a:gd name="T36" fmla="*/ 2147483647 w 232"/>
                <a:gd name="T37" fmla="*/ 2147483647 h 232"/>
                <a:gd name="T38" fmla="*/ 2147483647 w 232"/>
                <a:gd name="T39" fmla="*/ 2147483647 h 232"/>
                <a:gd name="T40" fmla="*/ 2147483647 w 232"/>
                <a:gd name="T41" fmla="*/ 2147483647 h 232"/>
                <a:gd name="T42" fmla="*/ 2147483647 w 232"/>
                <a:gd name="T43" fmla="*/ 2147483647 h 232"/>
                <a:gd name="T44" fmla="*/ 2147483647 w 232"/>
                <a:gd name="T45" fmla="*/ 2147483647 h 232"/>
                <a:gd name="T46" fmla="*/ 2147483647 w 232"/>
                <a:gd name="T47" fmla="*/ 2147483647 h 232"/>
                <a:gd name="T48" fmla="*/ 2147483647 w 232"/>
                <a:gd name="T49" fmla="*/ 2147483647 h 232"/>
                <a:gd name="T50" fmla="*/ 2147483647 w 232"/>
                <a:gd name="T51" fmla="*/ 2147483647 h 232"/>
                <a:gd name="T52" fmla="*/ 2147483647 w 232"/>
                <a:gd name="T53" fmla="*/ 2147483647 h 232"/>
                <a:gd name="T54" fmla="*/ 2147483647 w 232"/>
                <a:gd name="T55" fmla="*/ 2147483647 h 232"/>
                <a:gd name="T56" fmla="*/ 2147483647 w 232"/>
                <a:gd name="T57" fmla="*/ 2147483647 h 232"/>
                <a:gd name="T58" fmla="*/ 2147483647 w 232"/>
                <a:gd name="T59" fmla="*/ 2147483647 h 232"/>
                <a:gd name="T60" fmla="*/ 2147483647 w 232"/>
                <a:gd name="T61" fmla="*/ 2147483647 h 232"/>
                <a:gd name="T62" fmla="*/ 2147483647 w 232"/>
                <a:gd name="T63" fmla="*/ 2147483647 h 232"/>
                <a:gd name="T64" fmla="*/ 2147483647 w 232"/>
                <a:gd name="T65" fmla="*/ 0 h 232"/>
                <a:gd name="T66" fmla="*/ 2147483647 w 232"/>
                <a:gd name="T67" fmla="*/ 0 h 232"/>
                <a:gd name="T68" fmla="*/ 2147483647 w 232"/>
                <a:gd name="T69" fmla="*/ 2147483647 h 232"/>
                <a:gd name="T70" fmla="*/ 2147483647 w 232"/>
                <a:gd name="T71" fmla="*/ 0 h 232"/>
                <a:gd name="T72" fmla="*/ 2147483647 w 232"/>
                <a:gd name="T73" fmla="*/ 2147483647 h 232"/>
                <a:gd name="T74" fmla="*/ 2147483647 w 232"/>
                <a:gd name="T75" fmla="*/ 2147483647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232"/>
                <a:gd name="T116" fmla="*/ 232 w 232"/>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232">
                  <a:moveTo>
                    <a:pt x="80" y="24"/>
                  </a:moveTo>
                  <a:lnTo>
                    <a:pt x="72" y="72"/>
                  </a:lnTo>
                  <a:lnTo>
                    <a:pt x="56" y="80"/>
                  </a:lnTo>
                  <a:lnTo>
                    <a:pt x="40" y="112"/>
                  </a:lnTo>
                  <a:lnTo>
                    <a:pt x="24" y="128"/>
                  </a:lnTo>
                  <a:lnTo>
                    <a:pt x="8" y="128"/>
                  </a:lnTo>
                  <a:lnTo>
                    <a:pt x="0" y="136"/>
                  </a:lnTo>
                  <a:lnTo>
                    <a:pt x="0" y="152"/>
                  </a:lnTo>
                  <a:lnTo>
                    <a:pt x="16" y="144"/>
                  </a:lnTo>
                  <a:lnTo>
                    <a:pt x="48" y="144"/>
                  </a:lnTo>
                  <a:lnTo>
                    <a:pt x="72" y="168"/>
                  </a:lnTo>
                  <a:lnTo>
                    <a:pt x="80" y="168"/>
                  </a:lnTo>
                  <a:lnTo>
                    <a:pt x="96" y="160"/>
                  </a:lnTo>
                  <a:lnTo>
                    <a:pt x="120" y="160"/>
                  </a:lnTo>
                  <a:lnTo>
                    <a:pt x="128" y="208"/>
                  </a:lnTo>
                  <a:lnTo>
                    <a:pt x="152" y="208"/>
                  </a:lnTo>
                  <a:lnTo>
                    <a:pt x="168" y="208"/>
                  </a:lnTo>
                  <a:lnTo>
                    <a:pt x="192" y="224"/>
                  </a:lnTo>
                  <a:lnTo>
                    <a:pt x="216" y="232"/>
                  </a:lnTo>
                  <a:lnTo>
                    <a:pt x="216" y="224"/>
                  </a:lnTo>
                  <a:lnTo>
                    <a:pt x="208" y="208"/>
                  </a:lnTo>
                  <a:lnTo>
                    <a:pt x="208" y="200"/>
                  </a:lnTo>
                  <a:lnTo>
                    <a:pt x="216" y="176"/>
                  </a:lnTo>
                  <a:lnTo>
                    <a:pt x="224" y="168"/>
                  </a:lnTo>
                  <a:lnTo>
                    <a:pt x="216" y="144"/>
                  </a:lnTo>
                  <a:lnTo>
                    <a:pt x="216" y="120"/>
                  </a:lnTo>
                  <a:lnTo>
                    <a:pt x="208" y="96"/>
                  </a:lnTo>
                  <a:lnTo>
                    <a:pt x="216" y="72"/>
                  </a:lnTo>
                  <a:lnTo>
                    <a:pt x="232" y="40"/>
                  </a:lnTo>
                  <a:lnTo>
                    <a:pt x="232" y="16"/>
                  </a:lnTo>
                  <a:lnTo>
                    <a:pt x="224" y="8"/>
                  </a:lnTo>
                  <a:lnTo>
                    <a:pt x="200" y="8"/>
                  </a:lnTo>
                  <a:lnTo>
                    <a:pt x="192" y="0"/>
                  </a:lnTo>
                  <a:lnTo>
                    <a:pt x="160" y="0"/>
                  </a:lnTo>
                  <a:lnTo>
                    <a:pt x="128" y="8"/>
                  </a:lnTo>
                  <a:lnTo>
                    <a:pt x="104" y="0"/>
                  </a:lnTo>
                  <a:lnTo>
                    <a:pt x="80" y="8"/>
                  </a:lnTo>
                  <a:lnTo>
                    <a:pt x="80"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29" name="Freeform 745"/>
            <p:cNvSpPr>
              <a:spLocks/>
            </p:cNvSpPr>
            <p:nvPr/>
          </p:nvSpPr>
          <p:spPr bwMode="auto">
            <a:xfrm>
              <a:off x="3022395" y="2739062"/>
              <a:ext cx="188904" cy="173274"/>
            </a:xfrm>
            <a:custGeom>
              <a:avLst/>
              <a:gdLst>
                <a:gd name="T0" fmla="*/ 2147483647 w 184"/>
                <a:gd name="T1" fmla="*/ 2147483647 h 176"/>
                <a:gd name="T2" fmla="*/ 2147483647 w 184"/>
                <a:gd name="T3" fmla="*/ 2147483647 h 176"/>
                <a:gd name="T4" fmla="*/ 2147483647 w 184"/>
                <a:gd name="T5" fmla="*/ 2147483647 h 176"/>
                <a:gd name="T6" fmla="*/ 2147483647 w 184"/>
                <a:gd name="T7" fmla="*/ 2147483647 h 176"/>
                <a:gd name="T8" fmla="*/ 2147483647 w 184"/>
                <a:gd name="T9" fmla="*/ 2147483647 h 176"/>
                <a:gd name="T10" fmla="*/ 2147483647 w 184"/>
                <a:gd name="T11" fmla="*/ 2147483647 h 176"/>
                <a:gd name="T12" fmla="*/ 2147483647 w 184"/>
                <a:gd name="T13" fmla="*/ 2147483647 h 176"/>
                <a:gd name="T14" fmla="*/ 2147483647 w 184"/>
                <a:gd name="T15" fmla="*/ 2147483647 h 176"/>
                <a:gd name="T16" fmla="*/ 2147483647 w 184"/>
                <a:gd name="T17" fmla="*/ 2147483647 h 176"/>
                <a:gd name="T18" fmla="*/ 2147483647 w 184"/>
                <a:gd name="T19" fmla="*/ 2147483647 h 176"/>
                <a:gd name="T20" fmla="*/ 2147483647 w 184"/>
                <a:gd name="T21" fmla="*/ 2147483647 h 176"/>
                <a:gd name="T22" fmla="*/ 2147483647 w 184"/>
                <a:gd name="T23" fmla="*/ 2147483647 h 176"/>
                <a:gd name="T24" fmla="*/ 2147483647 w 184"/>
                <a:gd name="T25" fmla="*/ 2147483647 h 176"/>
                <a:gd name="T26" fmla="*/ 2147483647 w 184"/>
                <a:gd name="T27" fmla="*/ 2147483647 h 176"/>
                <a:gd name="T28" fmla="*/ 2147483647 w 184"/>
                <a:gd name="T29" fmla="*/ 0 h 176"/>
                <a:gd name="T30" fmla="*/ 2147483647 w 184"/>
                <a:gd name="T31" fmla="*/ 0 h 176"/>
                <a:gd name="T32" fmla="*/ 2147483647 w 184"/>
                <a:gd name="T33" fmla="*/ 2147483647 h 176"/>
                <a:gd name="T34" fmla="*/ 2147483647 w 184"/>
                <a:gd name="T35" fmla="*/ 2147483647 h 176"/>
                <a:gd name="T36" fmla="*/ 2147483647 w 184"/>
                <a:gd name="T37" fmla="*/ 2147483647 h 176"/>
                <a:gd name="T38" fmla="*/ 2147483647 w 184"/>
                <a:gd name="T39" fmla="*/ 2147483647 h 176"/>
                <a:gd name="T40" fmla="*/ 2147483647 w 184"/>
                <a:gd name="T41" fmla="*/ 2147483647 h 176"/>
                <a:gd name="T42" fmla="*/ 0 w 184"/>
                <a:gd name="T43" fmla="*/ 2147483647 h 176"/>
                <a:gd name="T44" fmla="*/ 0 w 184"/>
                <a:gd name="T45" fmla="*/ 2147483647 h 176"/>
                <a:gd name="T46" fmla="*/ 2147483647 w 184"/>
                <a:gd name="T47" fmla="*/ 2147483647 h 176"/>
                <a:gd name="T48" fmla="*/ 2147483647 w 184"/>
                <a:gd name="T49" fmla="*/ 2147483647 h 176"/>
                <a:gd name="T50" fmla="*/ 2147483647 w 184"/>
                <a:gd name="T51" fmla="*/ 2147483647 h 176"/>
                <a:gd name="T52" fmla="*/ 2147483647 w 184"/>
                <a:gd name="T53" fmla="*/ 2147483647 h 176"/>
                <a:gd name="T54" fmla="*/ 2147483647 w 184"/>
                <a:gd name="T55" fmla="*/ 2147483647 h 176"/>
                <a:gd name="T56" fmla="*/ 2147483647 w 184"/>
                <a:gd name="T57" fmla="*/ 2147483647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76"/>
                <a:gd name="T89" fmla="*/ 184 w 184"/>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76">
                  <a:moveTo>
                    <a:pt x="88" y="176"/>
                  </a:moveTo>
                  <a:lnTo>
                    <a:pt x="96" y="176"/>
                  </a:lnTo>
                  <a:lnTo>
                    <a:pt x="104" y="176"/>
                  </a:lnTo>
                  <a:lnTo>
                    <a:pt x="112" y="176"/>
                  </a:lnTo>
                  <a:lnTo>
                    <a:pt x="128" y="168"/>
                  </a:lnTo>
                  <a:lnTo>
                    <a:pt x="152" y="160"/>
                  </a:lnTo>
                  <a:lnTo>
                    <a:pt x="184" y="128"/>
                  </a:lnTo>
                  <a:lnTo>
                    <a:pt x="160" y="120"/>
                  </a:lnTo>
                  <a:lnTo>
                    <a:pt x="128" y="104"/>
                  </a:lnTo>
                  <a:lnTo>
                    <a:pt x="120" y="96"/>
                  </a:lnTo>
                  <a:lnTo>
                    <a:pt x="136" y="88"/>
                  </a:lnTo>
                  <a:lnTo>
                    <a:pt x="128" y="80"/>
                  </a:lnTo>
                  <a:lnTo>
                    <a:pt x="96" y="32"/>
                  </a:lnTo>
                  <a:lnTo>
                    <a:pt x="80" y="24"/>
                  </a:lnTo>
                  <a:lnTo>
                    <a:pt x="64" y="0"/>
                  </a:lnTo>
                  <a:lnTo>
                    <a:pt x="56" y="0"/>
                  </a:lnTo>
                  <a:lnTo>
                    <a:pt x="48" y="8"/>
                  </a:lnTo>
                  <a:lnTo>
                    <a:pt x="40" y="56"/>
                  </a:lnTo>
                  <a:lnTo>
                    <a:pt x="32" y="80"/>
                  </a:lnTo>
                  <a:lnTo>
                    <a:pt x="16" y="96"/>
                  </a:lnTo>
                  <a:lnTo>
                    <a:pt x="8" y="120"/>
                  </a:lnTo>
                  <a:lnTo>
                    <a:pt x="0" y="120"/>
                  </a:lnTo>
                  <a:lnTo>
                    <a:pt x="0" y="128"/>
                  </a:lnTo>
                  <a:lnTo>
                    <a:pt x="16" y="144"/>
                  </a:lnTo>
                  <a:lnTo>
                    <a:pt x="24" y="152"/>
                  </a:lnTo>
                  <a:lnTo>
                    <a:pt x="32" y="160"/>
                  </a:lnTo>
                  <a:lnTo>
                    <a:pt x="32" y="168"/>
                  </a:lnTo>
                  <a:lnTo>
                    <a:pt x="48" y="168"/>
                  </a:lnTo>
                  <a:lnTo>
                    <a:pt x="88" y="17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30" name="Freeform 746"/>
            <p:cNvSpPr>
              <a:spLocks/>
            </p:cNvSpPr>
            <p:nvPr/>
          </p:nvSpPr>
          <p:spPr bwMode="auto">
            <a:xfrm>
              <a:off x="3030791" y="2904314"/>
              <a:ext cx="106626" cy="117923"/>
            </a:xfrm>
            <a:custGeom>
              <a:avLst/>
              <a:gdLst>
                <a:gd name="T0" fmla="*/ 2147483647 w 104"/>
                <a:gd name="T1" fmla="*/ 2147483647 h 120"/>
                <a:gd name="T2" fmla="*/ 2147483647 w 104"/>
                <a:gd name="T3" fmla="*/ 2147483647 h 120"/>
                <a:gd name="T4" fmla="*/ 2147483647 w 104"/>
                <a:gd name="T5" fmla="*/ 2147483647 h 120"/>
                <a:gd name="T6" fmla="*/ 2147483647 w 104"/>
                <a:gd name="T7" fmla="*/ 2147483647 h 120"/>
                <a:gd name="T8" fmla="*/ 2147483647 w 104"/>
                <a:gd name="T9" fmla="*/ 2147483647 h 120"/>
                <a:gd name="T10" fmla="*/ 2147483647 w 104"/>
                <a:gd name="T11" fmla="*/ 2147483647 h 120"/>
                <a:gd name="T12" fmla="*/ 2147483647 w 104"/>
                <a:gd name="T13" fmla="*/ 0 h 120"/>
                <a:gd name="T14" fmla="*/ 2147483647 w 104"/>
                <a:gd name="T15" fmla="*/ 0 h 120"/>
                <a:gd name="T16" fmla="*/ 2147483647 w 104"/>
                <a:gd name="T17" fmla="*/ 0 h 120"/>
                <a:gd name="T18" fmla="*/ 0 w 104"/>
                <a:gd name="T19" fmla="*/ 2147483647 h 120"/>
                <a:gd name="T20" fmla="*/ 2147483647 w 104"/>
                <a:gd name="T21" fmla="*/ 2147483647 h 120"/>
                <a:gd name="T22" fmla="*/ 2147483647 w 104"/>
                <a:gd name="T23" fmla="*/ 2147483647 h 120"/>
                <a:gd name="T24" fmla="*/ 0 w 104"/>
                <a:gd name="T25" fmla="*/ 2147483647 h 120"/>
                <a:gd name="T26" fmla="*/ 2147483647 w 104"/>
                <a:gd name="T27" fmla="*/ 2147483647 h 120"/>
                <a:gd name="T28" fmla="*/ 2147483647 w 104"/>
                <a:gd name="T29" fmla="*/ 2147483647 h 120"/>
                <a:gd name="T30" fmla="*/ 2147483647 w 104"/>
                <a:gd name="T31" fmla="*/ 2147483647 h 120"/>
                <a:gd name="T32" fmla="*/ 2147483647 w 104"/>
                <a:gd name="T33" fmla="*/ 2147483647 h 120"/>
                <a:gd name="T34" fmla="*/ 2147483647 w 104"/>
                <a:gd name="T35" fmla="*/ 2147483647 h 120"/>
                <a:gd name="T36" fmla="*/ 2147483647 w 104"/>
                <a:gd name="T37" fmla="*/ 2147483647 h 120"/>
                <a:gd name="T38" fmla="*/ 2147483647 w 104"/>
                <a:gd name="T39" fmla="*/ 2147483647 h 120"/>
                <a:gd name="T40" fmla="*/ 2147483647 w 104"/>
                <a:gd name="T41" fmla="*/ 2147483647 h 120"/>
                <a:gd name="T42" fmla="*/ 2147483647 w 104"/>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20"/>
                <a:gd name="T68" fmla="*/ 104 w 10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20">
                  <a:moveTo>
                    <a:pt x="96" y="24"/>
                  </a:moveTo>
                  <a:lnTo>
                    <a:pt x="104" y="16"/>
                  </a:lnTo>
                  <a:lnTo>
                    <a:pt x="104" y="8"/>
                  </a:lnTo>
                  <a:lnTo>
                    <a:pt x="96" y="8"/>
                  </a:lnTo>
                  <a:lnTo>
                    <a:pt x="88" y="8"/>
                  </a:lnTo>
                  <a:lnTo>
                    <a:pt x="80" y="8"/>
                  </a:lnTo>
                  <a:lnTo>
                    <a:pt x="40" y="0"/>
                  </a:lnTo>
                  <a:lnTo>
                    <a:pt x="24" y="0"/>
                  </a:lnTo>
                  <a:lnTo>
                    <a:pt x="16" y="0"/>
                  </a:lnTo>
                  <a:lnTo>
                    <a:pt x="0" y="8"/>
                  </a:lnTo>
                  <a:lnTo>
                    <a:pt x="8" y="16"/>
                  </a:lnTo>
                  <a:lnTo>
                    <a:pt x="8" y="32"/>
                  </a:lnTo>
                  <a:lnTo>
                    <a:pt x="0" y="48"/>
                  </a:lnTo>
                  <a:lnTo>
                    <a:pt x="8" y="72"/>
                  </a:lnTo>
                  <a:lnTo>
                    <a:pt x="48" y="96"/>
                  </a:lnTo>
                  <a:lnTo>
                    <a:pt x="48" y="104"/>
                  </a:lnTo>
                  <a:lnTo>
                    <a:pt x="72" y="120"/>
                  </a:lnTo>
                  <a:lnTo>
                    <a:pt x="72" y="112"/>
                  </a:lnTo>
                  <a:lnTo>
                    <a:pt x="88" y="88"/>
                  </a:lnTo>
                  <a:lnTo>
                    <a:pt x="104" y="80"/>
                  </a:lnTo>
                  <a:lnTo>
                    <a:pt x="96" y="64"/>
                  </a:lnTo>
                  <a:lnTo>
                    <a:pt x="96"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31" name="Freeform 747"/>
            <p:cNvSpPr>
              <a:spLocks/>
            </p:cNvSpPr>
            <p:nvPr/>
          </p:nvSpPr>
          <p:spPr bwMode="auto">
            <a:xfrm>
              <a:off x="2915769" y="3155400"/>
              <a:ext cx="98231" cy="94659"/>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0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40" y="24"/>
                  </a:moveTo>
                  <a:lnTo>
                    <a:pt x="24" y="32"/>
                  </a:lnTo>
                  <a:lnTo>
                    <a:pt x="8" y="32"/>
                  </a:lnTo>
                  <a:lnTo>
                    <a:pt x="0" y="32"/>
                  </a:lnTo>
                  <a:lnTo>
                    <a:pt x="8" y="32"/>
                  </a:lnTo>
                  <a:lnTo>
                    <a:pt x="16" y="48"/>
                  </a:lnTo>
                  <a:lnTo>
                    <a:pt x="24" y="64"/>
                  </a:lnTo>
                  <a:lnTo>
                    <a:pt x="32" y="64"/>
                  </a:lnTo>
                  <a:lnTo>
                    <a:pt x="40" y="80"/>
                  </a:lnTo>
                  <a:lnTo>
                    <a:pt x="56" y="88"/>
                  </a:lnTo>
                  <a:lnTo>
                    <a:pt x="80" y="96"/>
                  </a:lnTo>
                  <a:lnTo>
                    <a:pt x="88" y="80"/>
                  </a:lnTo>
                  <a:lnTo>
                    <a:pt x="96" y="48"/>
                  </a:lnTo>
                  <a:lnTo>
                    <a:pt x="96" y="32"/>
                  </a:lnTo>
                  <a:lnTo>
                    <a:pt x="96" y="16"/>
                  </a:lnTo>
                  <a:lnTo>
                    <a:pt x="64" y="0"/>
                  </a:lnTo>
                  <a:lnTo>
                    <a:pt x="56" y="8"/>
                  </a:lnTo>
                  <a:lnTo>
                    <a:pt x="40"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32" name="Freeform 748"/>
            <p:cNvSpPr>
              <a:spLocks/>
            </p:cNvSpPr>
            <p:nvPr/>
          </p:nvSpPr>
          <p:spPr bwMode="auto">
            <a:xfrm>
              <a:off x="2883026" y="2912336"/>
              <a:ext cx="172112" cy="274351"/>
            </a:xfrm>
            <a:custGeom>
              <a:avLst/>
              <a:gdLst>
                <a:gd name="T0" fmla="*/ 2147483647 w 168"/>
                <a:gd name="T1" fmla="*/ 2147483647 h 280"/>
                <a:gd name="T2" fmla="*/ 2147483647 w 168"/>
                <a:gd name="T3" fmla="*/ 2147483647 h 280"/>
                <a:gd name="T4" fmla="*/ 2147483647 w 168"/>
                <a:gd name="T5" fmla="*/ 2147483647 h 280"/>
                <a:gd name="T6" fmla="*/ 2147483647 w 168"/>
                <a:gd name="T7" fmla="*/ 2147483647 h 280"/>
                <a:gd name="T8" fmla="*/ 2147483647 w 168"/>
                <a:gd name="T9" fmla="*/ 2147483647 h 280"/>
                <a:gd name="T10" fmla="*/ 2147483647 w 168"/>
                <a:gd name="T11" fmla="*/ 2147483647 h 280"/>
                <a:gd name="T12" fmla="*/ 2147483647 w 168"/>
                <a:gd name="T13" fmla="*/ 2147483647 h 280"/>
                <a:gd name="T14" fmla="*/ 2147483647 w 168"/>
                <a:gd name="T15" fmla="*/ 2147483647 h 280"/>
                <a:gd name="T16" fmla="*/ 2147483647 w 168"/>
                <a:gd name="T17" fmla="*/ 2147483647 h 280"/>
                <a:gd name="T18" fmla="*/ 2147483647 w 168"/>
                <a:gd name="T19" fmla="*/ 2147483647 h 280"/>
                <a:gd name="T20" fmla="*/ 2147483647 w 168"/>
                <a:gd name="T21" fmla="*/ 2147483647 h 280"/>
                <a:gd name="T22" fmla="*/ 2147483647 w 168"/>
                <a:gd name="T23" fmla="*/ 2147483647 h 280"/>
                <a:gd name="T24" fmla="*/ 2147483647 w 168"/>
                <a:gd name="T25" fmla="*/ 2147483647 h 280"/>
                <a:gd name="T26" fmla="*/ 2147483647 w 168"/>
                <a:gd name="T27" fmla="*/ 2147483647 h 280"/>
                <a:gd name="T28" fmla="*/ 2147483647 w 168"/>
                <a:gd name="T29" fmla="*/ 2147483647 h 280"/>
                <a:gd name="T30" fmla="*/ 0 w 168"/>
                <a:gd name="T31" fmla="*/ 2147483647 h 280"/>
                <a:gd name="T32" fmla="*/ 0 w 168"/>
                <a:gd name="T33" fmla="*/ 2147483647 h 280"/>
                <a:gd name="T34" fmla="*/ 2147483647 w 168"/>
                <a:gd name="T35" fmla="*/ 2147483647 h 280"/>
                <a:gd name="T36" fmla="*/ 2147483647 w 168"/>
                <a:gd name="T37" fmla="*/ 2147483647 h 280"/>
                <a:gd name="T38" fmla="*/ 2147483647 w 168"/>
                <a:gd name="T39" fmla="*/ 2147483647 h 280"/>
                <a:gd name="T40" fmla="*/ 2147483647 w 168"/>
                <a:gd name="T41" fmla="*/ 2147483647 h 280"/>
                <a:gd name="T42" fmla="*/ 2147483647 w 168"/>
                <a:gd name="T43" fmla="*/ 2147483647 h 280"/>
                <a:gd name="T44" fmla="*/ 2147483647 w 168"/>
                <a:gd name="T45" fmla="*/ 2147483647 h 280"/>
                <a:gd name="T46" fmla="*/ 2147483647 w 168"/>
                <a:gd name="T47" fmla="*/ 2147483647 h 280"/>
                <a:gd name="T48" fmla="*/ 2147483647 w 168"/>
                <a:gd name="T49" fmla="*/ 2147483647 h 280"/>
                <a:gd name="T50" fmla="*/ 2147483647 w 168"/>
                <a:gd name="T51" fmla="*/ 2147483647 h 280"/>
                <a:gd name="T52" fmla="*/ 2147483647 w 168"/>
                <a:gd name="T53" fmla="*/ 2147483647 h 280"/>
                <a:gd name="T54" fmla="*/ 2147483647 w 168"/>
                <a:gd name="T55" fmla="*/ 2147483647 h 280"/>
                <a:gd name="T56" fmla="*/ 2147483647 w 168"/>
                <a:gd name="T57" fmla="*/ 2147483647 h 280"/>
                <a:gd name="T58" fmla="*/ 2147483647 w 168"/>
                <a:gd name="T59" fmla="*/ 2147483647 h 280"/>
                <a:gd name="T60" fmla="*/ 2147483647 w 168"/>
                <a:gd name="T61" fmla="*/ 2147483647 h 280"/>
                <a:gd name="T62" fmla="*/ 2147483647 w 168"/>
                <a:gd name="T63" fmla="*/ 2147483647 h 280"/>
                <a:gd name="T64" fmla="*/ 2147483647 w 168"/>
                <a:gd name="T65" fmla="*/ 2147483647 h 280"/>
                <a:gd name="T66" fmla="*/ 2147483647 w 168"/>
                <a:gd name="T67" fmla="*/ 2147483647 h 280"/>
                <a:gd name="T68" fmla="*/ 2147483647 w 168"/>
                <a:gd name="T69" fmla="*/ 2147483647 h 280"/>
                <a:gd name="T70" fmla="*/ 2147483647 w 168"/>
                <a:gd name="T71" fmla="*/ 2147483647 h 280"/>
                <a:gd name="T72" fmla="*/ 2147483647 w 168"/>
                <a:gd name="T73" fmla="*/ 2147483647 h 280"/>
                <a:gd name="T74" fmla="*/ 2147483647 w 168"/>
                <a:gd name="T75" fmla="*/ 2147483647 h 280"/>
                <a:gd name="T76" fmla="*/ 2147483647 w 168"/>
                <a:gd name="T77" fmla="*/ 2147483647 h 280"/>
                <a:gd name="T78" fmla="*/ 2147483647 w 168"/>
                <a:gd name="T79" fmla="*/ 2147483647 h 280"/>
                <a:gd name="T80" fmla="*/ 2147483647 w 168"/>
                <a:gd name="T81" fmla="*/ 2147483647 h 280"/>
                <a:gd name="T82" fmla="*/ 2147483647 w 168"/>
                <a:gd name="T83" fmla="*/ 2147483647 h 280"/>
                <a:gd name="T84" fmla="*/ 2147483647 w 168"/>
                <a:gd name="T85" fmla="*/ 2147483647 h 280"/>
                <a:gd name="T86" fmla="*/ 2147483647 w 168"/>
                <a:gd name="T87" fmla="*/ 2147483647 h 280"/>
                <a:gd name="T88" fmla="*/ 2147483647 w 168"/>
                <a:gd name="T89" fmla="*/ 2147483647 h 280"/>
                <a:gd name="T90" fmla="*/ 2147483647 w 168"/>
                <a:gd name="T91" fmla="*/ 2147483647 h 280"/>
                <a:gd name="T92" fmla="*/ 2147483647 w 168"/>
                <a:gd name="T93" fmla="*/ 2147483647 h 280"/>
                <a:gd name="T94" fmla="*/ 2147483647 w 168"/>
                <a:gd name="T95" fmla="*/ 2147483647 h 280"/>
                <a:gd name="T96" fmla="*/ 2147483647 w 168"/>
                <a:gd name="T97" fmla="*/ 2147483647 h 280"/>
                <a:gd name="T98" fmla="*/ 2147483647 w 168"/>
                <a:gd name="T99" fmla="*/ 2147483647 h 280"/>
                <a:gd name="T100" fmla="*/ 2147483647 w 168"/>
                <a:gd name="T101" fmla="*/ 2147483647 h 280"/>
                <a:gd name="T102" fmla="*/ 2147483647 w 168"/>
                <a:gd name="T103" fmla="*/ 2147483647 h 280"/>
                <a:gd name="T104" fmla="*/ 2147483647 w 168"/>
                <a:gd name="T105" fmla="*/ 0 h 280"/>
                <a:gd name="T106" fmla="*/ 2147483647 w 168"/>
                <a:gd name="T107" fmla="*/ 0 h 280"/>
                <a:gd name="T108" fmla="*/ 2147483647 w 168"/>
                <a:gd name="T109" fmla="*/ 2147483647 h 280"/>
                <a:gd name="T110" fmla="*/ 2147483647 w 168"/>
                <a:gd name="T111" fmla="*/ 0 h 280"/>
                <a:gd name="T112" fmla="*/ 2147483647 w 168"/>
                <a:gd name="T113" fmla="*/ 2147483647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80"/>
                <a:gd name="T173" fmla="*/ 168 w 168"/>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80">
                  <a:moveTo>
                    <a:pt x="104" y="24"/>
                  </a:moveTo>
                  <a:lnTo>
                    <a:pt x="88" y="56"/>
                  </a:lnTo>
                  <a:lnTo>
                    <a:pt x="80" y="80"/>
                  </a:lnTo>
                  <a:lnTo>
                    <a:pt x="88" y="104"/>
                  </a:lnTo>
                  <a:lnTo>
                    <a:pt x="88" y="128"/>
                  </a:lnTo>
                  <a:lnTo>
                    <a:pt x="96" y="152"/>
                  </a:lnTo>
                  <a:lnTo>
                    <a:pt x="88" y="160"/>
                  </a:lnTo>
                  <a:lnTo>
                    <a:pt x="80" y="184"/>
                  </a:lnTo>
                  <a:lnTo>
                    <a:pt x="80" y="192"/>
                  </a:lnTo>
                  <a:lnTo>
                    <a:pt x="88" y="208"/>
                  </a:lnTo>
                  <a:lnTo>
                    <a:pt x="88" y="216"/>
                  </a:lnTo>
                  <a:lnTo>
                    <a:pt x="64" y="208"/>
                  </a:lnTo>
                  <a:lnTo>
                    <a:pt x="40" y="192"/>
                  </a:lnTo>
                  <a:lnTo>
                    <a:pt x="24" y="192"/>
                  </a:lnTo>
                  <a:lnTo>
                    <a:pt x="24" y="208"/>
                  </a:lnTo>
                  <a:lnTo>
                    <a:pt x="0" y="216"/>
                  </a:lnTo>
                  <a:lnTo>
                    <a:pt x="0" y="256"/>
                  </a:lnTo>
                  <a:lnTo>
                    <a:pt x="8" y="272"/>
                  </a:lnTo>
                  <a:lnTo>
                    <a:pt x="24" y="272"/>
                  </a:lnTo>
                  <a:lnTo>
                    <a:pt x="32" y="280"/>
                  </a:lnTo>
                  <a:lnTo>
                    <a:pt x="24" y="280"/>
                  </a:lnTo>
                  <a:lnTo>
                    <a:pt x="32" y="280"/>
                  </a:lnTo>
                  <a:lnTo>
                    <a:pt x="40" y="280"/>
                  </a:lnTo>
                  <a:lnTo>
                    <a:pt x="56" y="280"/>
                  </a:lnTo>
                  <a:lnTo>
                    <a:pt x="72" y="272"/>
                  </a:lnTo>
                  <a:lnTo>
                    <a:pt x="88" y="256"/>
                  </a:lnTo>
                  <a:lnTo>
                    <a:pt x="96" y="248"/>
                  </a:lnTo>
                  <a:lnTo>
                    <a:pt x="128" y="232"/>
                  </a:lnTo>
                  <a:lnTo>
                    <a:pt x="144" y="240"/>
                  </a:lnTo>
                  <a:lnTo>
                    <a:pt x="152" y="248"/>
                  </a:lnTo>
                  <a:lnTo>
                    <a:pt x="160" y="256"/>
                  </a:lnTo>
                  <a:lnTo>
                    <a:pt x="168" y="248"/>
                  </a:lnTo>
                  <a:lnTo>
                    <a:pt x="168" y="240"/>
                  </a:lnTo>
                  <a:lnTo>
                    <a:pt x="160" y="216"/>
                  </a:lnTo>
                  <a:lnTo>
                    <a:pt x="160" y="200"/>
                  </a:lnTo>
                  <a:lnTo>
                    <a:pt x="152" y="176"/>
                  </a:lnTo>
                  <a:lnTo>
                    <a:pt x="152" y="168"/>
                  </a:lnTo>
                  <a:lnTo>
                    <a:pt x="128" y="168"/>
                  </a:lnTo>
                  <a:lnTo>
                    <a:pt x="112" y="160"/>
                  </a:lnTo>
                  <a:lnTo>
                    <a:pt x="104" y="136"/>
                  </a:lnTo>
                  <a:lnTo>
                    <a:pt x="96" y="104"/>
                  </a:lnTo>
                  <a:lnTo>
                    <a:pt x="104" y="96"/>
                  </a:lnTo>
                  <a:lnTo>
                    <a:pt x="96" y="64"/>
                  </a:lnTo>
                  <a:lnTo>
                    <a:pt x="120" y="64"/>
                  </a:lnTo>
                  <a:lnTo>
                    <a:pt x="128" y="80"/>
                  </a:lnTo>
                  <a:lnTo>
                    <a:pt x="144" y="80"/>
                  </a:lnTo>
                  <a:lnTo>
                    <a:pt x="144" y="72"/>
                  </a:lnTo>
                  <a:lnTo>
                    <a:pt x="144" y="64"/>
                  </a:lnTo>
                  <a:lnTo>
                    <a:pt x="152" y="64"/>
                  </a:lnTo>
                  <a:lnTo>
                    <a:pt x="144" y="40"/>
                  </a:lnTo>
                  <a:lnTo>
                    <a:pt x="152" y="24"/>
                  </a:lnTo>
                  <a:lnTo>
                    <a:pt x="152" y="8"/>
                  </a:lnTo>
                  <a:lnTo>
                    <a:pt x="144" y="0"/>
                  </a:lnTo>
                  <a:lnTo>
                    <a:pt x="136" y="0"/>
                  </a:lnTo>
                  <a:lnTo>
                    <a:pt x="112" y="8"/>
                  </a:lnTo>
                  <a:lnTo>
                    <a:pt x="104" y="0"/>
                  </a:lnTo>
                  <a:lnTo>
                    <a:pt x="104"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33" name="Freeform 749"/>
            <p:cNvSpPr>
              <a:spLocks/>
            </p:cNvSpPr>
            <p:nvPr/>
          </p:nvSpPr>
          <p:spPr bwMode="auto">
            <a:xfrm>
              <a:off x="2528726" y="2771149"/>
              <a:ext cx="98230" cy="70593"/>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lnTo>
                    <a:pt x="72" y="5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34" name="Freeform 750"/>
            <p:cNvSpPr>
              <a:spLocks/>
            </p:cNvSpPr>
            <p:nvPr/>
          </p:nvSpPr>
          <p:spPr bwMode="auto">
            <a:xfrm>
              <a:off x="2843567" y="3186686"/>
              <a:ext cx="122578" cy="11792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35" name="Freeform 751"/>
            <p:cNvSpPr>
              <a:spLocks/>
            </p:cNvSpPr>
            <p:nvPr/>
          </p:nvSpPr>
          <p:spPr bwMode="auto">
            <a:xfrm>
              <a:off x="2528726" y="2771149"/>
              <a:ext cx="98230" cy="70593"/>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36" name="Freeform 752"/>
            <p:cNvSpPr>
              <a:spLocks/>
            </p:cNvSpPr>
            <p:nvPr/>
          </p:nvSpPr>
          <p:spPr bwMode="auto">
            <a:xfrm>
              <a:off x="2528726" y="2771149"/>
              <a:ext cx="98230" cy="70593"/>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37" name="Freeform 753"/>
            <p:cNvSpPr>
              <a:spLocks/>
            </p:cNvSpPr>
            <p:nvPr/>
          </p:nvSpPr>
          <p:spPr bwMode="auto">
            <a:xfrm>
              <a:off x="2594213" y="2825698"/>
              <a:ext cx="8395" cy="803"/>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38" name="Freeform 754"/>
            <p:cNvSpPr>
              <a:spLocks/>
            </p:cNvSpPr>
            <p:nvPr/>
          </p:nvSpPr>
          <p:spPr bwMode="auto">
            <a:xfrm>
              <a:off x="2594213" y="2825698"/>
              <a:ext cx="8395" cy="803"/>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39" name="Freeform 755"/>
            <p:cNvSpPr>
              <a:spLocks/>
            </p:cNvSpPr>
            <p:nvPr/>
          </p:nvSpPr>
          <p:spPr bwMode="auto">
            <a:xfrm>
              <a:off x="2594213" y="2825698"/>
              <a:ext cx="8395" cy="803"/>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40" name="Freeform 756"/>
            <p:cNvSpPr>
              <a:spLocks/>
            </p:cNvSpPr>
            <p:nvPr/>
          </p:nvSpPr>
          <p:spPr bwMode="auto">
            <a:xfrm>
              <a:off x="2553073" y="2825698"/>
              <a:ext cx="49536" cy="70593"/>
            </a:xfrm>
            <a:custGeom>
              <a:avLst/>
              <a:gdLst>
                <a:gd name="T0" fmla="*/ 2147483647 w 48"/>
                <a:gd name="T1" fmla="*/ 2147483647 h 72"/>
                <a:gd name="T2" fmla="*/ 2147483647 w 48"/>
                <a:gd name="T3" fmla="*/ 0 h 72"/>
                <a:gd name="T4" fmla="*/ 2147483647 w 48"/>
                <a:gd name="T5" fmla="*/ 0 h 72"/>
                <a:gd name="T6" fmla="*/ 0 w 48"/>
                <a:gd name="T7" fmla="*/ 0 h 72"/>
                <a:gd name="T8" fmla="*/ 0 w 48"/>
                <a:gd name="T9" fmla="*/ 2147483647 h 72"/>
                <a:gd name="T10" fmla="*/ 2147483647 w 48"/>
                <a:gd name="T11" fmla="*/ 2147483647 h 72"/>
                <a:gd name="T12" fmla="*/ 0 w 48"/>
                <a:gd name="T13" fmla="*/ 2147483647 h 72"/>
                <a:gd name="T14" fmla="*/ 0 w 48"/>
                <a:gd name="T15" fmla="*/ 2147483647 h 72"/>
                <a:gd name="T16" fmla="*/ 0 w 48"/>
                <a:gd name="T17" fmla="*/ 2147483647 h 72"/>
                <a:gd name="T18" fmla="*/ 2147483647 w 48"/>
                <a:gd name="T19" fmla="*/ 2147483647 h 72"/>
                <a:gd name="T20" fmla="*/ 2147483647 w 48"/>
                <a:gd name="T21" fmla="*/ 2147483647 h 72"/>
                <a:gd name="T22" fmla="*/ 2147483647 w 48"/>
                <a:gd name="T23" fmla="*/ 2147483647 h 72"/>
                <a:gd name="T24" fmla="*/ 2147483647 w 48"/>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72"/>
                <a:gd name="T41" fmla="*/ 48 w 4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72">
                  <a:moveTo>
                    <a:pt x="40" y="8"/>
                  </a:moveTo>
                  <a:lnTo>
                    <a:pt x="40" y="0"/>
                  </a:lnTo>
                  <a:lnTo>
                    <a:pt x="24" y="0"/>
                  </a:lnTo>
                  <a:lnTo>
                    <a:pt x="0" y="0"/>
                  </a:lnTo>
                  <a:lnTo>
                    <a:pt x="0" y="16"/>
                  </a:lnTo>
                  <a:lnTo>
                    <a:pt x="8" y="32"/>
                  </a:lnTo>
                  <a:lnTo>
                    <a:pt x="0" y="48"/>
                  </a:lnTo>
                  <a:lnTo>
                    <a:pt x="0" y="56"/>
                  </a:lnTo>
                  <a:lnTo>
                    <a:pt x="0" y="72"/>
                  </a:lnTo>
                  <a:lnTo>
                    <a:pt x="24" y="72"/>
                  </a:lnTo>
                  <a:lnTo>
                    <a:pt x="48" y="64"/>
                  </a:lnTo>
                  <a:lnTo>
                    <a:pt x="40" y="24"/>
                  </a:lnTo>
                  <a:lnTo>
                    <a:pt x="40"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41" name="Freeform 757"/>
            <p:cNvSpPr>
              <a:spLocks/>
            </p:cNvSpPr>
            <p:nvPr/>
          </p:nvSpPr>
          <p:spPr bwMode="auto">
            <a:xfrm>
              <a:off x="2626957" y="2778369"/>
              <a:ext cx="157001" cy="133966"/>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2147483647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0 w 153"/>
                <a:gd name="T37" fmla="*/ 2147483647 h 136"/>
                <a:gd name="T38" fmla="*/ 0 w 153"/>
                <a:gd name="T39" fmla="*/ 2147483647 h 136"/>
                <a:gd name="T40" fmla="*/ 2147483647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6"/>
                <a:gd name="T80" fmla="*/ 153 w 153"/>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42" name="Freeform 758"/>
            <p:cNvSpPr>
              <a:spLocks/>
            </p:cNvSpPr>
            <p:nvPr/>
          </p:nvSpPr>
          <p:spPr bwMode="auto">
            <a:xfrm>
              <a:off x="2783957" y="2825698"/>
              <a:ext cx="164557" cy="94659"/>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0 h 96"/>
                <a:gd name="T38" fmla="*/ 2147483647 w 160"/>
                <a:gd name="T39" fmla="*/ 2147483647 h 96"/>
                <a:gd name="T40" fmla="*/ 2147483647 w 160"/>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96"/>
                <a:gd name="T65" fmla="*/ 160 w 1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43" name="Freeform 759"/>
            <p:cNvSpPr>
              <a:spLocks/>
            </p:cNvSpPr>
            <p:nvPr/>
          </p:nvSpPr>
          <p:spPr bwMode="auto">
            <a:xfrm>
              <a:off x="2626957" y="2778369"/>
              <a:ext cx="157001" cy="133966"/>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0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2147483647 w 153"/>
                <a:gd name="T37" fmla="*/ 2147483647 h 136"/>
                <a:gd name="T38" fmla="*/ 0 w 153"/>
                <a:gd name="T39" fmla="*/ 2147483647 h 136"/>
                <a:gd name="T40" fmla="*/ 0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2147483647 w 153"/>
                <a:gd name="T53" fmla="*/ 2147483647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36"/>
                <a:gd name="T83" fmla="*/ 153 w 153"/>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44" name="Freeform 760"/>
            <p:cNvSpPr>
              <a:spLocks/>
            </p:cNvSpPr>
            <p:nvPr/>
          </p:nvSpPr>
          <p:spPr bwMode="auto">
            <a:xfrm>
              <a:off x="2783957" y="2825698"/>
              <a:ext cx="164557" cy="94659"/>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2147483647 h 96"/>
                <a:gd name="T38" fmla="*/ 2147483647 w 160"/>
                <a:gd name="T39" fmla="*/ 0 h 96"/>
                <a:gd name="T40" fmla="*/ 2147483647 w 160"/>
                <a:gd name="T41" fmla="*/ 2147483647 h 96"/>
                <a:gd name="T42" fmla="*/ 2147483647 w 160"/>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96"/>
                <a:gd name="T68" fmla="*/ 160 w 160"/>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45" name="Freeform 761"/>
            <p:cNvSpPr>
              <a:spLocks/>
            </p:cNvSpPr>
            <p:nvPr/>
          </p:nvSpPr>
          <p:spPr bwMode="auto">
            <a:xfrm>
              <a:off x="2734422" y="2912336"/>
              <a:ext cx="99070" cy="117923"/>
            </a:xfrm>
            <a:custGeom>
              <a:avLst/>
              <a:gdLst>
                <a:gd name="T0" fmla="*/ 2147483647 w 96"/>
                <a:gd name="T1" fmla="*/ 2147483647 h 120"/>
                <a:gd name="T2" fmla="*/ 2147483647 w 96"/>
                <a:gd name="T3" fmla="*/ 2147483647 h 120"/>
                <a:gd name="T4" fmla="*/ 2147483647 w 96"/>
                <a:gd name="T5" fmla="*/ 2147483647 h 120"/>
                <a:gd name="T6" fmla="*/ 2147483647 w 96"/>
                <a:gd name="T7" fmla="*/ 2147483647 h 120"/>
                <a:gd name="T8" fmla="*/ 2147483647 w 96"/>
                <a:gd name="T9" fmla="*/ 2147483647 h 120"/>
                <a:gd name="T10" fmla="*/ 2147483647 w 96"/>
                <a:gd name="T11" fmla="*/ 0 h 120"/>
                <a:gd name="T12" fmla="*/ 2147483647 w 96"/>
                <a:gd name="T13" fmla="*/ 0 h 120"/>
                <a:gd name="T14" fmla="*/ 2147483647 w 96"/>
                <a:gd name="T15" fmla="*/ 2147483647 h 120"/>
                <a:gd name="T16" fmla="*/ 2147483647 w 96"/>
                <a:gd name="T17" fmla="*/ 2147483647 h 120"/>
                <a:gd name="T18" fmla="*/ 2147483647 w 96"/>
                <a:gd name="T19" fmla="*/ 2147483647 h 120"/>
                <a:gd name="T20" fmla="*/ 2147483647 w 96"/>
                <a:gd name="T21" fmla="*/ 2147483647 h 120"/>
                <a:gd name="T22" fmla="*/ 2147483647 w 96"/>
                <a:gd name="T23" fmla="*/ 2147483647 h 120"/>
                <a:gd name="T24" fmla="*/ 2147483647 w 96"/>
                <a:gd name="T25" fmla="*/ 2147483647 h 120"/>
                <a:gd name="T26" fmla="*/ 2147483647 w 96"/>
                <a:gd name="T27" fmla="*/ 2147483647 h 120"/>
                <a:gd name="T28" fmla="*/ 2147483647 w 96"/>
                <a:gd name="T29" fmla="*/ 2147483647 h 120"/>
                <a:gd name="T30" fmla="*/ 2147483647 w 96"/>
                <a:gd name="T31" fmla="*/ 2147483647 h 120"/>
                <a:gd name="T32" fmla="*/ 2147483647 w 96"/>
                <a:gd name="T33" fmla="*/ 2147483647 h 120"/>
                <a:gd name="T34" fmla="*/ 0 w 96"/>
                <a:gd name="T35" fmla="*/ 2147483647 h 120"/>
                <a:gd name="T36" fmla="*/ 2147483647 w 96"/>
                <a:gd name="T37" fmla="*/ 2147483647 h 120"/>
                <a:gd name="T38" fmla="*/ 2147483647 w 96"/>
                <a:gd name="T39" fmla="*/ 2147483647 h 120"/>
                <a:gd name="T40" fmla="*/ 2147483647 w 96"/>
                <a:gd name="T41" fmla="*/ 2147483647 h 120"/>
                <a:gd name="T42" fmla="*/ 2147483647 w 96"/>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20"/>
                <a:gd name="T68" fmla="*/ 96 w 9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20">
                  <a:moveTo>
                    <a:pt x="40" y="112"/>
                  </a:moveTo>
                  <a:lnTo>
                    <a:pt x="56" y="96"/>
                  </a:lnTo>
                  <a:lnTo>
                    <a:pt x="72" y="64"/>
                  </a:lnTo>
                  <a:lnTo>
                    <a:pt x="88" y="56"/>
                  </a:lnTo>
                  <a:lnTo>
                    <a:pt x="96" y="8"/>
                  </a:lnTo>
                  <a:lnTo>
                    <a:pt x="88" y="0"/>
                  </a:lnTo>
                  <a:lnTo>
                    <a:pt x="72" y="0"/>
                  </a:lnTo>
                  <a:lnTo>
                    <a:pt x="56" y="8"/>
                  </a:lnTo>
                  <a:lnTo>
                    <a:pt x="48" y="16"/>
                  </a:lnTo>
                  <a:lnTo>
                    <a:pt x="40" y="24"/>
                  </a:lnTo>
                  <a:lnTo>
                    <a:pt x="32" y="24"/>
                  </a:lnTo>
                  <a:lnTo>
                    <a:pt x="32" y="32"/>
                  </a:lnTo>
                  <a:lnTo>
                    <a:pt x="40" y="40"/>
                  </a:lnTo>
                  <a:lnTo>
                    <a:pt x="32" y="56"/>
                  </a:lnTo>
                  <a:lnTo>
                    <a:pt x="32" y="80"/>
                  </a:lnTo>
                  <a:lnTo>
                    <a:pt x="16" y="80"/>
                  </a:lnTo>
                  <a:lnTo>
                    <a:pt x="8" y="88"/>
                  </a:lnTo>
                  <a:lnTo>
                    <a:pt x="0" y="96"/>
                  </a:lnTo>
                  <a:lnTo>
                    <a:pt x="8" y="104"/>
                  </a:lnTo>
                  <a:lnTo>
                    <a:pt x="16" y="120"/>
                  </a:lnTo>
                  <a:lnTo>
                    <a:pt x="24" y="112"/>
                  </a:lnTo>
                  <a:lnTo>
                    <a:pt x="40" y="11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46" name="Freeform 762"/>
            <p:cNvSpPr>
              <a:spLocks/>
            </p:cNvSpPr>
            <p:nvPr/>
          </p:nvSpPr>
          <p:spPr bwMode="auto">
            <a:xfrm>
              <a:off x="2710073" y="2935599"/>
              <a:ext cx="65487" cy="70593"/>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47" name="Freeform 763"/>
            <p:cNvSpPr>
              <a:spLocks/>
            </p:cNvSpPr>
            <p:nvPr/>
          </p:nvSpPr>
          <p:spPr bwMode="auto">
            <a:xfrm>
              <a:off x="2694122" y="2809655"/>
              <a:ext cx="98231" cy="125945"/>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2147483647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0 w 96"/>
                <a:gd name="T31" fmla="*/ 2147483647 h 128"/>
                <a:gd name="T32" fmla="*/ 2147483647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lnTo>
                    <a:pt x="96" y="11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48" name="Freeform 764"/>
            <p:cNvSpPr>
              <a:spLocks/>
            </p:cNvSpPr>
            <p:nvPr/>
          </p:nvSpPr>
          <p:spPr bwMode="auto">
            <a:xfrm>
              <a:off x="2710073" y="2935599"/>
              <a:ext cx="65487" cy="70593"/>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49" name="Freeform 765"/>
            <p:cNvSpPr>
              <a:spLocks/>
            </p:cNvSpPr>
            <p:nvPr/>
          </p:nvSpPr>
          <p:spPr bwMode="auto">
            <a:xfrm>
              <a:off x="2694122" y="2809655"/>
              <a:ext cx="98231" cy="125945"/>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50" name="Freeform 766"/>
            <p:cNvSpPr>
              <a:spLocks/>
            </p:cNvSpPr>
            <p:nvPr/>
          </p:nvSpPr>
          <p:spPr bwMode="auto">
            <a:xfrm>
              <a:off x="2694122" y="2809655"/>
              <a:ext cx="98231" cy="125945"/>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51" name="Freeform 767"/>
            <p:cNvSpPr>
              <a:spLocks/>
            </p:cNvSpPr>
            <p:nvPr/>
          </p:nvSpPr>
          <p:spPr bwMode="auto">
            <a:xfrm>
              <a:off x="2602608" y="2802435"/>
              <a:ext cx="32744" cy="78615"/>
            </a:xfrm>
            <a:custGeom>
              <a:avLst/>
              <a:gdLst>
                <a:gd name="T0" fmla="*/ 2147483647 w 32"/>
                <a:gd name="T1" fmla="*/ 2147483647 h 80"/>
                <a:gd name="T2" fmla="*/ 2147483647 w 32"/>
                <a:gd name="T3" fmla="*/ 2147483647 h 80"/>
                <a:gd name="T4" fmla="*/ 2147483647 w 32"/>
                <a:gd name="T5" fmla="*/ 2147483647 h 80"/>
                <a:gd name="T6" fmla="*/ 2147483647 w 32"/>
                <a:gd name="T7" fmla="*/ 0 h 80"/>
                <a:gd name="T8" fmla="*/ 2147483647 w 32"/>
                <a:gd name="T9" fmla="*/ 2147483647 h 80"/>
                <a:gd name="T10" fmla="*/ 2147483647 w 32"/>
                <a:gd name="T11" fmla="*/ 2147483647 h 80"/>
                <a:gd name="T12" fmla="*/ 0 w 32"/>
                <a:gd name="T13" fmla="*/ 2147483647 h 80"/>
                <a:gd name="T14" fmla="*/ 0 w 32"/>
                <a:gd name="T15" fmla="*/ 2147483647 h 80"/>
                <a:gd name="T16" fmla="*/ 2147483647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0"/>
                <a:gd name="T41" fmla="*/ 32 w 3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52" name="Freeform 768"/>
            <p:cNvSpPr>
              <a:spLocks/>
            </p:cNvSpPr>
            <p:nvPr/>
          </p:nvSpPr>
          <p:spPr bwMode="auto">
            <a:xfrm>
              <a:off x="2594213" y="2825698"/>
              <a:ext cx="24347" cy="62571"/>
            </a:xfrm>
            <a:custGeom>
              <a:avLst/>
              <a:gdLst>
                <a:gd name="T0" fmla="*/ 2147483647 w 24"/>
                <a:gd name="T1" fmla="*/ 2147483647 h 64"/>
                <a:gd name="T2" fmla="*/ 2147483647 w 24"/>
                <a:gd name="T3" fmla="*/ 0 h 64"/>
                <a:gd name="T4" fmla="*/ 0 w 24"/>
                <a:gd name="T5" fmla="*/ 0 h 64"/>
                <a:gd name="T6" fmla="*/ 0 w 24"/>
                <a:gd name="T7" fmla="*/ 2147483647 h 64"/>
                <a:gd name="T8" fmla="*/ 0 w 24"/>
                <a:gd name="T9" fmla="*/ 2147483647 h 64"/>
                <a:gd name="T10" fmla="*/ 2147483647 w 24"/>
                <a:gd name="T11" fmla="*/ 2147483647 h 64"/>
                <a:gd name="T12" fmla="*/ 2147483647 w 24"/>
                <a:gd name="T13" fmla="*/ 2147483647 h 64"/>
                <a:gd name="T14" fmla="*/ 2147483647 w 24"/>
                <a:gd name="T15" fmla="*/ 2147483647 h 64"/>
                <a:gd name="T16" fmla="*/ 2147483647 w 2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4"/>
                <a:gd name="T29" fmla="*/ 24 w 2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4">
                  <a:moveTo>
                    <a:pt x="8" y="8"/>
                  </a:moveTo>
                  <a:lnTo>
                    <a:pt x="8" y="0"/>
                  </a:lnTo>
                  <a:lnTo>
                    <a:pt x="0" y="0"/>
                  </a:lnTo>
                  <a:lnTo>
                    <a:pt x="0" y="8"/>
                  </a:lnTo>
                  <a:lnTo>
                    <a:pt x="0" y="24"/>
                  </a:lnTo>
                  <a:lnTo>
                    <a:pt x="8" y="64"/>
                  </a:lnTo>
                  <a:lnTo>
                    <a:pt x="24" y="56"/>
                  </a:lnTo>
                  <a:lnTo>
                    <a:pt x="16" y="40"/>
                  </a:lnTo>
                  <a:lnTo>
                    <a:pt x="8"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53" name="Freeform 769"/>
            <p:cNvSpPr>
              <a:spLocks/>
            </p:cNvSpPr>
            <p:nvPr/>
          </p:nvSpPr>
          <p:spPr bwMode="auto">
            <a:xfrm>
              <a:off x="2602608" y="2802435"/>
              <a:ext cx="32744" cy="78615"/>
            </a:xfrm>
            <a:custGeom>
              <a:avLst/>
              <a:gdLst>
                <a:gd name="T0" fmla="*/ 2147483647 w 32"/>
                <a:gd name="T1" fmla="*/ 2147483647 h 80"/>
                <a:gd name="T2" fmla="*/ 2147483647 w 32"/>
                <a:gd name="T3" fmla="*/ 2147483647 h 80"/>
                <a:gd name="T4" fmla="*/ 2147483647 w 32"/>
                <a:gd name="T5" fmla="*/ 2147483647 h 80"/>
                <a:gd name="T6" fmla="*/ 2147483647 w 32"/>
                <a:gd name="T7" fmla="*/ 2147483647 h 80"/>
                <a:gd name="T8" fmla="*/ 2147483647 w 32"/>
                <a:gd name="T9" fmla="*/ 0 h 80"/>
                <a:gd name="T10" fmla="*/ 2147483647 w 32"/>
                <a:gd name="T11" fmla="*/ 2147483647 h 80"/>
                <a:gd name="T12" fmla="*/ 2147483647 w 32"/>
                <a:gd name="T13" fmla="*/ 2147483647 h 80"/>
                <a:gd name="T14" fmla="*/ 0 w 32"/>
                <a:gd name="T15" fmla="*/ 2147483647 h 80"/>
                <a:gd name="T16" fmla="*/ 0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2147483647 w 32"/>
                <a:gd name="T27" fmla="*/ 2147483647 h 80"/>
                <a:gd name="T28" fmla="*/ 2147483647 w 32"/>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80"/>
                <a:gd name="T47" fmla="*/ 32 w 3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54" name="Freeform 770"/>
            <p:cNvSpPr>
              <a:spLocks/>
            </p:cNvSpPr>
            <p:nvPr/>
          </p:nvSpPr>
          <p:spPr bwMode="auto">
            <a:xfrm>
              <a:off x="2594213" y="2825698"/>
              <a:ext cx="24347" cy="62571"/>
            </a:xfrm>
            <a:custGeom>
              <a:avLst/>
              <a:gdLst>
                <a:gd name="T0" fmla="*/ 2147483647 w 24"/>
                <a:gd name="T1" fmla="*/ 2147483647 h 64"/>
                <a:gd name="T2" fmla="*/ 2147483647 w 24"/>
                <a:gd name="T3" fmla="*/ 0 h 64"/>
                <a:gd name="T4" fmla="*/ 0 w 24"/>
                <a:gd name="T5" fmla="*/ 0 h 64"/>
                <a:gd name="T6" fmla="*/ 0 w 24"/>
                <a:gd name="T7" fmla="*/ 0 h 64"/>
                <a:gd name="T8" fmla="*/ 0 w 24"/>
                <a:gd name="T9" fmla="*/ 2147483647 h 64"/>
                <a:gd name="T10" fmla="*/ 0 w 24"/>
                <a:gd name="T11" fmla="*/ 2147483647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4"/>
                <a:gd name="T32" fmla="*/ 24 w 2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4">
                  <a:moveTo>
                    <a:pt x="8" y="8"/>
                  </a:moveTo>
                  <a:lnTo>
                    <a:pt x="8" y="0"/>
                  </a:lnTo>
                  <a:lnTo>
                    <a:pt x="0" y="0"/>
                  </a:lnTo>
                  <a:lnTo>
                    <a:pt x="0" y="8"/>
                  </a:lnTo>
                  <a:lnTo>
                    <a:pt x="0" y="24"/>
                  </a:lnTo>
                  <a:lnTo>
                    <a:pt x="8" y="64"/>
                  </a:lnTo>
                  <a:lnTo>
                    <a:pt x="24" y="56"/>
                  </a:lnTo>
                  <a:lnTo>
                    <a:pt x="16" y="40"/>
                  </a:lnTo>
                  <a:lnTo>
                    <a:pt x="8" y="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55" name="Freeform 771"/>
            <p:cNvSpPr>
              <a:spLocks/>
            </p:cNvSpPr>
            <p:nvPr/>
          </p:nvSpPr>
          <p:spPr bwMode="auto">
            <a:xfrm>
              <a:off x="2742817" y="3171445"/>
              <a:ext cx="172953" cy="164449"/>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0 h 168"/>
                <a:gd name="T36" fmla="*/ 2147483647 w 168"/>
                <a:gd name="T37" fmla="*/ 2147483647 h 168"/>
                <a:gd name="T38" fmla="*/ 0 w 168"/>
                <a:gd name="T39" fmla="*/ 2147483647 h 168"/>
                <a:gd name="T40" fmla="*/ 2147483647 w 168"/>
                <a:gd name="T41" fmla="*/ 2147483647 h 168"/>
                <a:gd name="T42" fmla="*/ 2147483647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
                <a:gd name="T79" fmla="*/ 0 h 168"/>
                <a:gd name="T80" fmla="*/ 168 w 168"/>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56" name="Freeform 772"/>
            <p:cNvSpPr>
              <a:spLocks/>
            </p:cNvSpPr>
            <p:nvPr/>
          </p:nvSpPr>
          <p:spPr bwMode="auto">
            <a:xfrm>
              <a:off x="2602608" y="2723821"/>
              <a:ext cx="41139" cy="47329"/>
            </a:xfrm>
            <a:custGeom>
              <a:avLst/>
              <a:gdLst>
                <a:gd name="T0" fmla="*/ 0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0 w 40"/>
                <a:gd name="T11" fmla="*/ 2147483647 h 48"/>
                <a:gd name="T12" fmla="*/ 0 60000 65536"/>
                <a:gd name="T13" fmla="*/ 0 60000 65536"/>
                <a:gd name="T14" fmla="*/ 0 60000 65536"/>
                <a:gd name="T15" fmla="*/ 0 60000 65536"/>
                <a:gd name="T16" fmla="*/ 0 60000 65536"/>
                <a:gd name="T17" fmla="*/ 0 60000 65536"/>
                <a:gd name="T18" fmla="*/ 0 w 40"/>
                <a:gd name="T19" fmla="*/ 0 h 48"/>
                <a:gd name="T20" fmla="*/ 40 w 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0" h="48">
                  <a:moveTo>
                    <a:pt x="0" y="48"/>
                  </a:moveTo>
                  <a:lnTo>
                    <a:pt x="16" y="48"/>
                  </a:lnTo>
                  <a:lnTo>
                    <a:pt x="40" y="40"/>
                  </a:lnTo>
                  <a:lnTo>
                    <a:pt x="40" y="32"/>
                  </a:lnTo>
                  <a:lnTo>
                    <a:pt x="40" y="0"/>
                  </a:lnTo>
                  <a:lnTo>
                    <a:pt x="0" y="4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57" name="Freeform 774"/>
            <p:cNvSpPr>
              <a:spLocks/>
            </p:cNvSpPr>
            <p:nvPr/>
          </p:nvSpPr>
          <p:spPr bwMode="auto">
            <a:xfrm>
              <a:off x="2742817" y="3171445"/>
              <a:ext cx="172953" cy="164449"/>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2147483647 h 168"/>
                <a:gd name="T36" fmla="*/ 2147483647 w 168"/>
                <a:gd name="T37" fmla="*/ 2147483647 h 168"/>
                <a:gd name="T38" fmla="*/ 2147483647 w 168"/>
                <a:gd name="T39" fmla="*/ 0 h 168"/>
                <a:gd name="T40" fmla="*/ 2147483647 w 168"/>
                <a:gd name="T41" fmla="*/ 2147483647 h 168"/>
                <a:gd name="T42" fmla="*/ 0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2147483647 w 168"/>
                <a:gd name="T53" fmla="*/ 2147483647 h 168"/>
                <a:gd name="T54" fmla="*/ 2147483647 w 168"/>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8"/>
                <a:gd name="T86" fmla="*/ 168 w 168"/>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solidFill>
              <a:schemeClr val="bg1">
                <a:lumMod val="85000"/>
              </a:schemeClr>
            </a:solidFill>
            <a:ln w="6350"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58" name="Freeform 775"/>
            <p:cNvSpPr>
              <a:spLocks/>
            </p:cNvSpPr>
            <p:nvPr/>
          </p:nvSpPr>
          <p:spPr bwMode="auto">
            <a:xfrm>
              <a:off x="399564" y="1685782"/>
              <a:ext cx="353461" cy="462866"/>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59" name="Freeform 777"/>
            <p:cNvSpPr>
              <a:spLocks/>
            </p:cNvSpPr>
            <p:nvPr/>
          </p:nvSpPr>
          <p:spPr bwMode="auto">
            <a:xfrm>
              <a:off x="967117" y="2268173"/>
              <a:ext cx="747221" cy="369010"/>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0 h 376"/>
                <a:gd name="T50" fmla="*/ 2147483647 w 728"/>
                <a:gd name="T51" fmla="*/ 2147483647 h 376"/>
                <a:gd name="T52" fmla="*/ 2147483647 w 728"/>
                <a:gd name="T53" fmla="*/ 2147483647 h 376"/>
                <a:gd name="T54" fmla="*/ 2147483647 w 728"/>
                <a:gd name="T55" fmla="*/ 2147483647 h 376"/>
                <a:gd name="T56" fmla="*/ 0 w 728"/>
                <a:gd name="T57" fmla="*/ 2147483647 h 376"/>
                <a:gd name="T58" fmla="*/ 2147483647 w 728"/>
                <a:gd name="T59" fmla="*/ 2147483647 h 376"/>
                <a:gd name="T60" fmla="*/ 2147483647 w 728"/>
                <a:gd name="T61" fmla="*/ 2147483647 h 376"/>
                <a:gd name="T62" fmla="*/ 2147483647 w 728"/>
                <a:gd name="T63" fmla="*/ 2147483647 h 376"/>
                <a:gd name="T64" fmla="*/ 2147483647 w 728"/>
                <a:gd name="T65" fmla="*/ 2147483647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8"/>
                <a:gd name="T100" fmla="*/ 0 h 376"/>
                <a:gd name="T101" fmla="*/ 728 w 728"/>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60" name="Freeform 779"/>
            <p:cNvSpPr>
              <a:spLocks/>
            </p:cNvSpPr>
            <p:nvPr/>
          </p:nvSpPr>
          <p:spPr bwMode="auto">
            <a:xfrm>
              <a:off x="967117" y="2268173"/>
              <a:ext cx="747221" cy="369010"/>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2147483647 h 376"/>
                <a:gd name="T50" fmla="*/ 2147483647 w 728"/>
                <a:gd name="T51" fmla="*/ 0 h 376"/>
                <a:gd name="T52" fmla="*/ 2147483647 w 728"/>
                <a:gd name="T53" fmla="*/ 2147483647 h 376"/>
                <a:gd name="T54" fmla="*/ 2147483647 w 728"/>
                <a:gd name="T55" fmla="*/ 2147483647 h 376"/>
                <a:gd name="T56" fmla="*/ 2147483647 w 728"/>
                <a:gd name="T57" fmla="*/ 2147483647 h 376"/>
                <a:gd name="T58" fmla="*/ 0 w 728"/>
                <a:gd name="T59" fmla="*/ 2147483647 h 376"/>
                <a:gd name="T60" fmla="*/ 2147483647 w 728"/>
                <a:gd name="T61" fmla="*/ 2147483647 h 376"/>
                <a:gd name="T62" fmla="*/ 2147483647 w 728"/>
                <a:gd name="T63" fmla="*/ 2147483647 h 376"/>
                <a:gd name="T64" fmla="*/ 2147483647 w 728"/>
                <a:gd name="T65" fmla="*/ 2147483647 h 376"/>
                <a:gd name="T66" fmla="*/ 2147483647 w 728"/>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8"/>
                <a:gd name="T103" fmla="*/ 0 h 376"/>
                <a:gd name="T104" fmla="*/ 728 w 728"/>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61" name="Freeform 780"/>
            <p:cNvSpPr>
              <a:spLocks/>
            </p:cNvSpPr>
            <p:nvPr/>
          </p:nvSpPr>
          <p:spPr bwMode="auto">
            <a:xfrm>
              <a:off x="1443155" y="2771149"/>
              <a:ext cx="57931" cy="54549"/>
            </a:xfrm>
            <a:custGeom>
              <a:avLst/>
              <a:gdLst>
                <a:gd name="T0" fmla="*/ 2147483647 w 56"/>
                <a:gd name="T1" fmla="*/ 2147483647 h 56"/>
                <a:gd name="T2" fmla="*/ 2147483647 w 56"/>
                <a:gd name="T3" fmla="*/ 2147483647 h 56"/>
                <a:gd name="T4" fmla="*/ 2147483647 w 56"/>
                <a:gd name="T5" fmla="*/ 0 h 56"/>
                <a:gd name="T6" fmla="*/ 2147483647 w 56"/>
                <a:gd name="T7" fmla="*/ 2147483647 h 56"/>
                <a:gd name="T8" fmla="*/ 0 w 56"/>
                <a:gd name="T9" fmla="*/ 2147483647 h 56"/>
                <a:gd name="T10" fmla="*/ 2147483647 w 56"/>
                <a:gd name="T11" fmla="*/ 2147483647 h 56"/>
                <a:gd name="T12" fmla="*/ 2147483647 w 56"/>
                <a:gd name="T13" fmla="*/ 2147483647 h 56"/>
                <a:gd name="T14" fmla="*/ 2147483647 w 56"/>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6"/>
                <a:gd name="T26" fmla="*/ 56 w 5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6">
                  <a:moveTo>
                    <a:pt x="56" y="56"/>
                  </a:moveTo>
                  <a:lnTo>
                    <a:pt x="56" y="48"/>
                  </a:lnTo>
                  <a:lnTo>
                    <a:pt x="56" y="0"/>
                  </a:lnTo>
                  <a:lnTo>
                    <a:pt x="32" y="16"/>
                  </a:lnTo>
                  <a:lnTo>
                    <a:pt x="0" y="24"/>
                  </a:lnTo>
                  <a:lnTo>
                    <a:pt x="24" y="56"/>
                  </a:lnTo>
                  <a:lnTo>
                    <a:pt x="40" y="56"/>
                  </a:lnTo>
                  <a:lnTo>
                    <a:pt x="56" y="56"/>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62" name="Freeform 781"/>
            <p:cNvSpPr>
              <a:spLocks/>
            </p:cNvSpPr>
            <p:nvPr/>
          </p:nvSpPr>
          <p:spPr bwMode="auto">
            <a:xfrm>
              <a:off x="1468342" y="2825698"/>
              <a:ext cx="48695" cy="31286"/>
            </a:xfrm>
            <a:custGeom>
              <a:avLst/>
              <a:gdLst>
                <a:gd name="T0" fmla="*/ 2147483647 w 48"/>
                <a:gd name="T1" fmla="*/ 0 h 32"/>
                <a:gd name="T2" fmla="*/ 2147483647 w 48"/>
                <a:gd name="T3" fmla="*/ 0 h 32"/>
                <a:gd name="T4" fmla="*/ 0 w 48"/>
                <a:gd name="T5" fmla="*/ 0 h 32"/>
                <a:gd name="T6" fmla="*/ 2147483647 w 48"/>
                <a:gd name="T7" fmla="*/ 2147483647 h 32"/>
                <a:gd name="T8" fmla="*/ 2147483647 w 48"/>
                <a:gd name="T9" fmla="*/ 2147483647 h 32"/>
                <a:gd name="T10" fmla="*/ 2147483647 w 48"/>
                <a:gd name="T11" fmla="*/ 2147483647 h 32"/>
                <a:gd name="T12" fmla="*/ 2147483647 w 48"/>
                <a:gd name="T13" fmla="*/ 0 h 32"/>
                <a:gd name="T14" fmla="*/ 0 60000 65536"/>
                <a:gd name="T15" fmla="*/ 0 60000 65536"/>
                <a:gd name="T16" fmla="*/ 0 60000 65536"/>
                <a:gd name="T17" fmla="*/ 0 60000 65536"/>
                <a:gd name="T18" fmla="*/ 0 60000 65536"/>
                <a:gd name="T19" fmla="*/ 0 60000 65536"/>
                <a:gd name="T20" fmla="*/ 0 60000 65536"/>
                <a:gd name="T21" fmla="*/ 0 w 48"/>
                <a:gd name="T22" fmla="*/ 0 h 32"/>
                <a:gd name="T23" fmla="*/ 48 w 4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2">
                  <a:moveTo>
                    <a:pt x="32" y="0"/>
                  </a:moveTo>
                  <a:lnTo>
                    <a:pt x="16" y="0"/>
                  </a:lnTo>
                  <a:lnTo>
                    <a:pt x="0" y="0"/>
                  </a:lnTo>
                  <a:lnTo>
                    <a:pt x="8" y="8"/>
                  </a:lnTo>
                  <a:lnTo>
                    <a:pt x="40" y="32"/>
                  </a:lnTo>
                  <a:lnTo>
                    <a:pt x="48" y="16"/>
                  </a:lnTo>
                  <a:lnTo>
                    <a:pt x="32" y="0"/>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63" name="Freeform 782"/>
            <p:cNvSpPr>
              <a:spLocks/>
            </p:cNvSpPr>
            <p:nvPr/>
          </p:nvSpPr>
          <p:spPr bwMode="auto">
            <a:xfrm>
              <a:off x="1509482" y="2841743"/>
              <a:ext cx="73882" cy="31286"/>
            </a:xfrm>
            <a:custGeom>
              <a:avLst/>
              <a:gdLst>
                <a:gd name="T0" fmla="*/ 2147483647 w 72"/>
                <a:gd name="T1" fmla="*/ 2147483647 h 32"/>
                <a:gd name="T2" fmla="*/ 2147483647 w 72"/>
                <a:gd name="T3" fmla="*/ 2147483647 h 32"/>
                <a:gd name="T4" fmla="*/ 2147483647 w 72"/>
                <a:gd name="T5" fmla="*/ 2147483647 h 32"/>
                <a:gd name="T6" fmla="*/ 2147483647 w 72"/>
                <a:gd name="T7" fmla="*/ 0 h 32"/>
                <a:gd name="T8" fmla="*/ 0 w 72"/>
                <a:gd name="T9" fmla="*/ 2147483647 h 32"/>
                <a:gd name="T10" fmla="*/ 2147483647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32"/>
                <a:gd name="T41" fmla="*/ 72 w 7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32">
                  <a:moveTo>
                    <a:pt x="56" y="8"/>
                  </a:moveTo>
                  <a:lnTo>
                    <a:pt x="40" y="8"/>
                  </a:lnTo>
                  <a:lnTo>
                    <a:pt x="8" y="8"/>
                  </a:lnTo>
                  <a:lnTo>
                    <a:pt x="8" y="0"/>
                  </a:lnTo>
                  <a:lnTo>
                    <a:pt x="0" y="16"/>
                  </a:lnTo>
                  <a:lnTo>
                    <a:pt x="16" y="32"/>
                  </a:lnTo>
                  <a:lnTo>
                    <a:pt x="24" y="32"/>
                  </a:lnTo>
                  <a:lnTo>
                    <a:pt x="32" y="24"/>
                  </a:lnTo>
                  <a:lnTo>
                    <a:pt x="40" y="16"/>
                  </a:lnTo>
                  <a:lnTo>
                    <a:pt x="56" y="16"/>
                  </a:lnTo>
                  <a:lnTo>
                    <a:pt x="64" y="32"/>
                  </a:lnTo>
                  <a:lnTo>
                    <a:pt x="72" y="16"/>
                  </a:lnTo>
                  <a:lnTo>
                    <a:pt x="56" y="8"/>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64" name="Freeform 783"/>
            <p:cNvSpPr>
              <a:spLocks/>
            </p:cNvSpPr>
            <p:nvPr/>
          </p:nvSpPr>
          <p:spPr bwMode="auto">
            <a:xfrm>
              <a:off x="1558177" y="2809655"/>
              <a:ext cx="156161" cy="157230"/>
            </a:xfrm>
            <a:custGeom>
              <a:avLst/>
              <a:gdLst>
                <a:gd name="T0" fmla="*/ 2147483647 w 152"/>
                <a:gd name="T1" fmla="*/ 2147483647 h 160"/>
                <a:gd name="T2" fmla="*/ 2147483647 w 152"/>
                <a:gd name="T3" fmla="*/ 2147483647 h 160"/>
                <a:gd name="T4" fmla="*/ 2147483647 w 152"/>
                <a:gd name="T5" fmla="*/ 2147483647 h 160"/>
                <a:gd name="T6" fmla="*/ 2147483647 w 152"/>
                <a:gd name="T7" fmla="*/ 2147483647 h 160"/>
                <a:gd name="T8" fmla="*/ 2147483647 w 152"/>
                <a:gd name="T9" fmla="*/ 2147483647 h 160"/>
                <a:gd name="T10" fmla="*/ 2147483647 w 152"/>
                <a:gd name="T11" fmla="*/ 2147483647 h 160"/>
                <a:gd name="T12" fmla="*/ 2147483647 w 152"/>
                <a:gd name="T13" fmla="*/ 2147483647 h 160"/>
                <a:gd name="T14" fmla="*/ 2147483647 w 152"/>
                <a:gd name="T15" fmla="*/ 2147483647 h 160"/>
                <a:gd name="T16" fmla="*/ 2147483647 w 152"/>
                <a:gd name="T17" fmla="*/ 0 h 160"/>
                <a:gd name="T18" fmla="*/ 2147483647 w 152"/>
                <a:gd name="T19" fmla="*/ 2147483647 h 160"/>
                <a:gd name="T20" fmla="*/ 2147483647 w 152"/>
                <a:gd name="T21" fmla="*/ 2147483647 h 160"/>
                <a:gd name="T22" fmla="*/ 2147483647 w 152"/>
                <a:gd name="T23" fmla="*/ 2147483647 h 160"/>
                <a:gd name="T24" fmla="*/ 2147483647 w 152"/>
                <a:gd name="T25" fmla="*/ 2147483647 h 160"/>
                <a:gd name="T26" fmla="*/ 2147483647 w 152"/>
                <a:gd name="T27" fmla="*/ 2147483647 h 160"/>
                <a:gd name="T28" fmla="*/ 2147483647 w 152"/>
                <a:gd name="T29" fmla="*/ 2147483647 h 160"/>
                <a:gd name="T30" fmla="*/ 2147483647 w 152"/>
                <a:gd name="T31" fmla="*/ 2147483647 h 160"/>
                <a:gd name="T32" fmla="*/ 2147483647 w 152"/>
                <a:gd name="T33" fmla="*/ 2147483647 h 160"/>
                <a:gd name="T34" fmla="*/ 2147483647 w 152"/>
                <a:gd name="T35" fmla="*/ 2147483647 h 160"/>
                <a:gd name="T36" fmla="*/ 2147483647 w 152"/>
                <a:gd name="T37" fmla="*/ 2147483647 h 160"/>
                <a:gd name="T38" fmla="*/ 2147483647 w 152"/>
                <a:gd name="T39" fmla="*/ 2147483647 h 160"/>
                <a:gd name="T40" fmla="*/ 0 w 152"/>
                <a:gd name="T41" fmla="*/ 2147483647 h 160"/>
                <a:gd name="T42" fmla="*/ 2147483647 w 152"/>
                <a:gd name="T43" fmla="*/ 2147483647 h 160"/>
                <a:gd name="T44" fmla="*/ 2147483647 w 152"/>
                <a:gd name="T45" fmla="*/ 2147483647 h 160"/>
                <a:gd name="T46" fmla="*/ 2147483647 w 152"/>
                <a:gd name="T47" fmla="*/ 2147483647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160"/>
                <a:gd name="T74" fmla="*/ 152 w 152"/>
                <a:gd name="T75" fmla="*/ 160 h 1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2" h="160">
                  <a:moveTo>
                    <a:pt x="152" y="136"/>
                  </a:moveTo>
                  <a:lnTo>
                    <a:pt x="152" y="104"/>
                  </a:lnTo>
                  <a:lnTo>
                    <a:pt x="144" y="88"/>
                  </a:lnTo>
                  <a:lnTo>
                    <a:pt x="144" y="80"/>
                  </a:lnTo>
                  <a:lnTo>
                    <a:pt x="128" y="80"/>
                  </a:lnTo>
                  <a:lnTo>
                    <a:pt x="88" y="64"/>
                  </a:lnTo>
                  <a:lnTo>
                    <a:pt x="80" y="40"/>
                  </a:lnTo>
                  <a:lnTo>
                    <a:pt x="80" y="8"/>
                  </a:lnTo>
                  <a:lnTo>
                    <a:pt x="96" y="0"/>
                  </a:lnTo>
                  <a:lnTo>
                    <a:pt x="72" y="8"/>
                  </a:lnTo>
                  <a:lnTo>
                    <a:pt x="56" y="16"/>
                  </a:lnTo>
                  <a:lnTo>
                    <a:pt x="48" y="32"/>
                  </a:lnTo>
                  <a:lnTo>
                    <a:pt x="40" y="40"/>
                  </a:lnTo>
                  <a:lnTo>
                    <a:pt x="24" y="48"/>
                  </a:lnTo>
                  <a:lnTo>
                    <a:pt x="16" y="64"/>
                  </a:lnTo>
                  <a:lnTo>
                    <a:pt x="16" y="72"/>
                  </a:lnTo>
                  <a:lnTo>
                    <a:pt x="24" y="88"/>
                  </a:lnTo>
                  <a:lnTo>
                    <a:pt x="24" y="104"/>
                  </a:lnTo>
                  <a:lnTo>
                    <a:pt x="24" y="120"/>
                  </a:lnTo>
                  <a:lnTo>
                    <a:pt x="8" y="128"/>
                  </a:lnTo>
                  <a:lnTo>
                    <a:pt x="0" y="136"/>
                  </a:lnTo>
                  <a:lnTo>
                    <a:pt x="32" y="152"/>
                  </a:lnTo>
                  <a:lnTo>
                    <a:pt x="48" y="160"/>
                  </a:lnTo>
                  <a:lnTo>
                    <a:pt x="152" y="136"/>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65" name="Freeform 784"/>
            <p:cNvSpPr>
              <a:spLocks/>
            </p:cNvSpPr>
            <p:nvPr/>
          </p:nvSpPr>
          <p:spPr bwMode="auto">
            <a:xfrm>
              <a:off x="1607712" y="2943622"/>
              <a:ext cx="106626" cy="70593"/>
            </a:xfrm>
            <a:custGeom>
              <a:avLst/>
              <a:gdLst>
                <a:gd name="T0" fmla="*/ 0 w 104"/>
                <a:gd name="T1" fmla="*/ 2147483647 h 72"/>
                <a:gd name="T2" fmla="*/ 2147483647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0 h 72"/>
                <a:gd name="T22" fmla="*/ 0 w 104"/>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24" y="40"/>
                  </a:lnTo>
                  <a:lnTo>
                    <a:pt x="32" y="48"/>
                  </a:lnTo>
                  <a:lnTo>
                    <a:pt x="48" y="48"/>
                  </a:lnTo>
                  <a:lnTo>
                    <a:pt x="56" y="64"/>
                  </a:lnTo>
                  <a:lnTo>
                    <a:pt x="64" y="56"/>
                  </a:lnTo>
                  <a:lnTo>
                    <a:pt x="56" y="64"/>
                  </a:lnTo>
                  <a:lnTo>
                    <a:pt x="64" y="72"/>
                  </a:lnTo>
                  <a:lnTo>
                    <a:pt x="72" y="24"/>
                  </a:lnTo>
                  <a:lnTo>
                    <a:pt x="72" y="8"/>
                  </a:lnTo>
                  <a:lnTo>
                    <a:pt x="104" y="0"/>
                  </a:lnTo>
                  <a:lnTo>
                    <a:pt x="0" y="24"/>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66" name="Freeform 785"/>
            <p:cNvSpPr>
              <a:spLocks/>
            </p:cNvSpPr>
            <p:nvPr/>
          </p:nvSpPr>
          <p:spPr bwMode="auto">
            <a:xfrm>
              <a:off x="1607712" y="2943622"/>
              <a:ext cx="106626" cy="70593"/>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67" name="Freeform 786"/>
            <p:cNvSpPr>
              <a:spLocks/>
            </p:cNvSpPr>
            <p:nvPr/>
          </p:nvSpPr>
          <p:spPr bwMode="auto">
            <a:xfrm>
              <a:off x="1607712" y="2943622"/>
              <a:ext cx="106626" cy="70593"/>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68" name="Freeform 787"/>
            <p:cNvSpPr>
              <a:spLocks/>
            </p:cNvSpPr>
            <p:nvPr/>
          </p:nvSpPr>
          <p:spPr bwMode="auto">
            <a:xfrm>
              <a:off x="1789060" y="2856984"/>
              <a:ext cx="65487" cy="86638"/>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8"/>
                <a:gd name="T53" fmla="*/ 64 w 6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69" name="Freeform 788"/>
            <p:cNvSpPr>
              <a:spLocks/>
            </p:cNvSpPr>
            <p:nvPr/>
          </p:nvSpPr>
          <p:spPr bwMode="auto">
            <a:xfrm>
              <a:off x="1878895" y="2888270"/>
              <a:ext cx="41139" cy="47330"/>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2147483647 w 40"/>
                <a:gd name="T11" fmla="*/ 0 h 48"/>
                <a:gd name="T12" fmla="*/ 0 w 40"/>
                <a:gd name="T13" fmla="*/ 2147483647 h 48"/>
                <a:gd name="T14" fmla="*/ 2147483647 w 40"/>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8" y="32"/>
                  </a:moveTo>
                  <a:lnTo>
                    <a:pt x="8" y="48"/>
                  </a:lnTo>
                  <a:lnTo>
                    <a:pt x="24" y="40"/>
                  </a:lnTo>
                  <a:lnTo>
                    <a:pt x="40" y="16"/>
                  </a:lnTo>
                  <a:lnTo>
                    <a:pt x="16" y="0"/>
                  </a:lnTo>
                  <a:lnTo>
                    <a:pt x="8" y="0"/>
                  </a:lnTo>
                  <a:lnTo>
                    <a:pt x="0" y="16"/>
                  </a:lnTo>
                  <a:lnTo>
                    <a:pt x="8" y="32"/>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70" name="Freeform 789"/>
            <p:cNvSpPr>
              <a:spLocks/>
            </p:cNvSpPr>
            <p:nvPr/>
          </p:nvSpPr>
          <p:spPr bwMode="auto">
            <a:xfrm>
              <a:off x="1789060" y="2856984"/>
              <a:ext cx="65487" cy="86638"/>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2147483647 w 64"/>
                <a:gd name="T35" fmla="*/ 2147483647 h 88"/>
                <a:gd name="T36" fmla="*/ 2147483647 w 64"/>
                <a:gd name="T37" fmla="*/ 2147483647 h 88"/>
                <a:gd name="T38" fmla="*/ 2147483647 w 64"/>
                <a:gd name="T39" fmla="*/ 2147483647 h 88"/>
                <a:gd name="T40" fmla="*/ 2147483647 w 64"/>
                <a:gd name="T41" fmla="*/ 2147483647 h 88"/>
                <a:gd name="T42" fmla="*/ 2147483647 w 64"/>
                <a:gd name="T43" fmla="*/ 2147483647 h 88"/>
                <a:gd name="T44" fmla="*/ 2147483647 w 64"/>
                <a:gd name="T45" fmla="*/ 2147483647 h 88"/>
                <a:gd name="T46" fmla="*/ 2147483647 w 64"/>
                <a:gd name="T47" fmla="*/ 2147483647 h 88"/>
                <a:gd name="T48" fmla="*/ 2147483647 w 64"/>
                <a:gd name="T49" fmla="*/ 0 h 88"/>
                <a:gd name="T50" fmla="*/ 2147483647 w 64"/>
                <a:gd name="T51" fmla="*/ 2147483647 h 88"/>
                <a:gd name="T52" fmla="*/ 0 w 64"/>
                <a:gd name="T53" fmla="*/ 2147483647 h 88"/>
                <a:gd name="T54" fmla="*/ 2147483647 w 64"/>
                <a:gd name="T55" fmla="*/ 2147483647 h 88"/>
                <a:gd name="T56" fmla="*/ 2147483647 w 64"/>
                <a:gd name="T57" fmla="*/ 2147483647 h 88"/>
                <a:gd name="T58" fmla="*/ 2147483647 w 64"/>
                <a:gd name="T59" fmla="*/ 2147483647 h 88"/>
                <a:gd name="T60" fmla="*/ 2147483647 w 64"/>
                <a:gd name="T61" fmla="*/ 2147483647 h 88"/>
                <a:gd name="T62" fmla="*/ 2147483647 w 64"/>
                <a:gd name="T63" fmla="*/ 2147483647 h 88"/>
                <a:gd name="T64" fmla="*/ 2147483647 w 64"/>
                <a:gd name="T65" fmla="*/ 2147483647 h 88"/>
                <a:gd name="T66" fmla="*/ 2147483647 w 64"/>
                <a:gd name="T67" fmla="*/ 2147483647 h 88"/>
                <a:gd name="T68" fmla="*/ 2147483647 w 64"/>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88"/>
                <a:gd name="T107" fmla="*/ 64 w 64"/>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71" name="Freeform 790"/>
            <p:cNvSpPr>
              <a:spLocks/>
            </p:cNvSpPr>
            <p:nvPr/>
          </p:nvSpPr>
          <p:spPr bwMode="auto">
            <a:xfrm>
              <a:off x="1878895" y="2888270"/>
              <a:ext cx="41139" cy="47330"/>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0 h 48"/>
                <a:gd name="T12" fmla="*/ 2147483647 w 40"/>
                <a:gd name="T13" fmla="*/ 0 h 48"/>
                <a:gd name="T14" fmla="*/ 0 w 40"/>
                <a:gd name="T15" fmla="*/ 2147483647 h 48"/>
                <a:gd name="T16" fmla="*/ 2147483647 w 40"/>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8"/>
                <a:gd name="T29" fmla="*/ 40 w 4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8">
                  <a:moveTo>
                    <a:pt x="8" y="32"/>
                  </a:moveTo>
                  <a:lnTo>
                    <a:pt x="8" y="48"/>
                  </a:lnTo>
                  <a:lnTo>
                    <a:pt x="24" y="40"/>
                  </a:lnTo>
                  <a:lnTo>
                    <a:pt x="40" y="16"/>
                  </a:lnTo>
                  <a:lnTo>
                    <a:pt x="16" y="0"/>
                  </a:lnTo>
                  <a:lnTo>
                    <a:pt x="8" y="0"/>
                  </a:lnTo>
                  <a:lnTo>
                    <a:pt x="0" y="16"/>
                  </a:lnTo>
                  <a:lnTo>
                    <a:pt x="8" y="32"/>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72" name="Freeform 791"/>
            <p:cNvSpPr>
              <a:spLocks/>
            </p:cNvSpPr>
            <p:nvPr/>
          </p:nvSpPr>
          <p:spPr bwMode="auto">
            <a:xfrm>
              <a:off x="1632899" y="3242038"/>
              <a:ext cx="254392" cy="502173"/>
            </a:xfrm>
            <a:custGeom>
              <a:avLst/>
              <a:gdLst>
                <a:gd name="T0" fmla="*/ 2147483647 w 248"/>
                <a:gd name="T1" fmla="*/ 2147483647 h 512"/>
                <a:gd name="T2" fmla="*/ 2147483647 w 248"/>
                <a:gd name="T3" fmla="*/ 2147483647 h 512"/>
                <a:gd name="T4" fmla="*/ 2147483647 w 248"/>
                <a:gd name="T5" fmla="*/ 2147483647 h 512"/>
                <a:gd name="T6" fmla="*/ 2147483647 w 248"/>
                <a:gd name="T7" fmla="*/ 2147483647 h 512"/>
                <a:gd name="T8" fmla="*/ 2147483647 w 248"/>
                <a:gd name="T9" fmla="*/ 2147483647 h 512"/>
                <a:gd name="T10" fmla="*/ 2147483647 w 248"/>
                <a:gd name="T11" fmla="*/ 2147483647 h 512"/>
                <a:gd name="T12" fmla="*/ 2147483647 w 248"/>
                <a:gd name="T13" fmla="*/ 2147483647 h 512"/>
                <a:gd name="T14" fmla="*/ 2147483647 w 248"/>
                <a:gd name="T15" fmla="*/ 2147483647 h 512"/>
                <a:gd name="T16" fmla="*/ 2147483647 w 248"/>
                <a:gd name="T17" fmla="*/ 2147483647 h 512"/>
                <a:gd name="T18" fmla="*/ 2147483647 w 248"/>
                <a:gd name="T19" fmla="*/ 2147483647 h 512"/>
                <a:gd name="T20" fmla="*/ 2147483647 w 248"/>
                <a:gd name="T21" fmla="*/ 2147483647 h 512"/>
                <a:gd name="T22" fmla="*/ 2147483647 w 248"/>
                <a:gd name="T23" fmla="*/ 2147483647 h 512"/>
                <a:gd name="T24" fmla="*/ 2147483647 w 248"/>
                <a:gd name="T25" fmla="*/ 2147483647 h 512"/>
                <a:gd name="T26" fmla="*/ 2147483647 w 248"/>
                <a:gd name="T27" fmla="*/ 2147483647 h 512"/>
                <a:gd name="T28" fmla="*/ 2147483647 w 248"/>
                <a:gd name="T29" fmla="*/ 0 h 512"/>
                <a:gd name="T30" fmla="*/ 2147483647 w 248"/>
                <a:gd name="T31" fmla="*/ 0 h 512"/>
                <a:gd name="T32" fmla="*/ 2147483647 w 248"/>
                <a:gd name="T33" fmla="*/ 2147483647 h 512"/>
                <a:gd name="T34" fmla="*/ 2147483647 w 248"/>
                <a:gd name="T35" fmla="*/ 0 h 512"/>
                <a:gd name="T36" fmla="*/ 2147483647 w 248"/>
                <a:gd name="T37" fmla="*/ 0 h 512"/>
                <a:gd name="T38" fmla="*/ 2147483647 w 248"/>
                <a:gd name="T39" fmla="*/ 2147483647 h 512"/>
                <a:gd name="T40" fmla="*/ 2147483647 w 248"/>
                <a:gd name="T41" fmla="*/ 2147483647 h 512"/>
                <a:gd name="T42" fmla="*/ 2147483647 w 248"/>
                <a:gd name="T43" fmla="*/ 2147483647 h 512"/>
                <a:gd name="T44" fmla="*/ 2147483647 w 248"/>
                <a:gd name="T45" fmla="*/ 2147483647 h 512"/>
                <a:gd name="T46" fmla="*/ 2147483647 w 248"/>
                <a:gd name="T47" fmla="*/ 2147483647 h 512"/>
                <a:gd name="T48" fmla="*/ 2147483647 w 248"/>
                <a:gd name="T49" fmla="*/ 2147483647 h 512"/>
                <a:gd name="T50" fmla="*/ 2147483647 w 248"/>
                <a:gd name="T51" fmla="*/ 2147483647 h 512"/>
                <a:gd name="T52" fmla="*/ 2147483647 w 248"/>
                <a:gd name="T53" fmla="*/ 2147483647 h 512"/>
                <a:gd name="T54" fmla="*/ 2147483647 w 248"/>
                <a:gd name="T55" fmla="*/ 2147483647 h 512"/>
                <a:gd name="T56" fmla="*/ 2147483647 w 248"/>
                <a:gd name="T57" fmla="*/ 2147483647 h 512"/>
                <a:gd name="T58" fmla="*/ 2147483647 w 248"/>
                <a:gd name="T59" fmla="*/ 2147483647 h 512"/>
                <a:gd name="T60" fmla="*/ 2147483647 w 248"/>
                <a:gd name="T61" fmla="*/ 2147483647 h 512"/>
                <a:gd name="T62" fmla="*/ 2147483647 w 248"/>
                <a:gd name="T63" fmla="*/ 2147483647 h 512"/>
                <a:gd name="T64" fmla="*/ 0 w 248"/>
                <a:gd name="T65" fmla="*/ 2147483647 h 512"/>
                <a:gd name="T66" fmla="*/ 2147483647 w 248"/>
                <a:gd name="T67" fmla="*/ 2147483647 h 512"/>
                <a:gd name="T68" fmla="*/ 2147483647 w 248"/>
                <a:gd name="T69" fmla="*/ 2147483647 h 512"/>
                <a:gd name="T70" fmla="*/ 2147483647 w 248"/>
                <a:gd name="T71" fmla="*/ 2147483647 h 512"/>
                <a:gd name="T72" fmla="*/ 2147483647 w 248"/>
                <a:gd name="T73" fmla="*/ 2147483647 h 512"/>
                <a:gd name="T74" fmla="*/ 2147483647 w 248"/>
                <a:gd name="T75" fmla="*/ 2147483647 h 512"/>
                <a:gd name="T76" fmla="*/ 2147483647 w 248"/>
                <a:gd name="T77" fmla="*/ 2147483647 h 512"/>
                <a:gd name="T78" fmla="*/ 2147483647 w 248"/>
                <a:gd name="T79" fmla="*/ 2147483647 h 512"/>
                <a:gd name="T80" fmla="*/ 2147483647 w 248"/>
                <a:gd name="T81" fmla="*/ 2147483647 h 512"/>
                <a:gd name="T82" fmla="*/ 2147483647 w 248"/>
                <a:gd name="T83" fmla="*/ 2147483647 h 512"/>
                <a:gd name="T84" fmla="*/ 2147483647 w 248"/>
                <a:gd name="T85" fmla="*/ 2147483647 h 512"/>
                <a:gd name="T86" fmla="*/ 2147483647 w 248"/>
                <a:gd name="T87" fmla="*/ 2147483647 h 512"/>
                <a:gd name="T88" fmla="*/ 2147483647 w 248"/>
                <a:gd name="T89" fmla="*/ 2147483647 h 512"/>
                <a:gd name="T90" fmla="*/ 2147483647 w 248"/>
                <a:gd name="T91" fmla="*/ 2147483647 h 512"/>
                <a:gd name="T92" fmla="*/ 2147483647 w 248"/>
                <a:gd name="T93" fmla="*/ 2147483647 h 512"/>
                <a:gd name="T94" fmla="*/ 2147483647 w 248"/>
                <a:gd name="T95" fmla="*/ 2147483647 h 512"/>
                <a:gd name="T96" fmla="*/ 2147483647 w 248"/>
                <a:gd name="T97" fmla="*/ 2147483647 h 512"/>
                <a:gd name="T98" fmla="*/ 2147483647 w 248"/>
                <a:gd name="T99" fmla="*/ 2147483647 h 512"/>
                <a:gd name="T100" fmla="*/ 2147483647 w 248"/>
                <a:gd name="T101" fmla="*/ 2147483647 h 512"/>
                <a:gd name="T102" fmla="*/ 2147483647 w 248"/>
                <a:gd name="T103" fmla="*/ 2147483647 h 512"/>
                <a:gd name="T104" fmla="*/ 2147483647 w 248"/>
                <a:gd name="T105" fmla="*/ 2147483647 h 512"/>
                <a:gd name="T106" fmla="*/ 2147483647 w 248"/>
                <a:gd name="T107" fmla="*/ 2147483647 h 512"/>
                <a:gd name="T108" fmla="*/ 2147483647 w 248"/>
                <a:gd name="T109" fmla="*/ 2147483647 h 512"/>
                <a:gd name="T110" fmla="*/ 2147483647 w 248"/>
                <a:gd name="T111" fmla="*/ 2147483647 h 512"/>
                <a:gd name="T112" fmla="*/ 2147483647 w 248"/>
                <a:gd name="T113" fmla="*/ 2147483647 h 512"/>
                <a:gd name="T114" fmla="*/ 2147483647 w 248"/>
                <a:gd name="T115" fmla="*/ 2147483647 h 512"/>
                <a:gd name="T116" fmla="*/ 2147483647 w 248"/>
                <a:gd name="T117" fmla="*/ 2147483647 h 512"/>
                <a:gd name="T118" fmla="*/ 2147483647 w 248"/>
                <a:gd name="T119" fmla="*/ 2147483647 h 512"/>
                <a:gd name="T120" fmla="*/ 2147483647 w 248"/>
                <a:gd name="T121" fmla="*/ 2147483647 h 512"/>
                <a:gd name="T122" fmla="*/ 2147483647 w 248"/>
                <a:gd name="T123" fmla="*/ 2147483647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512"/>
                <a:gd name="T188" fmla="*/ 248 w 248"/>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512">
                  <a:moveTo>
                    <a:pt x="192" y="144"/>
                  </a:moveTo>
                  <a:lnTo>
                    <a:pt x="192" y="128"/>
                  </a:lnTo>
                  <a:lnTo>
                    <a:pt x="200" y="112"/>
                  </a:lnTo>
                  <a:lnTo>
                    <a:pt x="232" y="88"/>
                  </a:lnTo>
                  <a:lnTo>
                    <a:pt x="240" y="80"/>
                  </a:lnTo>
                  <a:lnTo>
                    <a:pt x="248" y="56"/>
                  </a:lnTo>
                  <a:lnTo>
                    <a:pt x="248" y="48"/>
                  </a:lnTo>
                  <a:lnTo>
                    <a:pt x="232" y="56"/>
                  </a:lnTo>
                  <a:lnTo>
                    <a:pt x="208" y="72"/>
                  </a:lnTo>
                  <a:lnTo>
                    <a:pt x="192" y="64"/>
                  </a:lnTo>
                  <a:lnTo>
                    <a:pt x="192" y="40"/>
                  </a:lnTo>
                  <a:lnTo>
                    <a:pt x="184" y="32"/>
                  </a:lnTo>
                  <a:lnTo>
                    <a:pt x="160" y="24"/>
                  </a:lnTo>
                  <a:lnTo>
                    <a:pt x="144" y="16"/>
                  </a:lnTo>
                  <a:lnTo>
                    <a:pt x="136" y="0"/>
                  </a:lnTo>
                  <a:lnTo>
                    <a:pt x="120" y="0"/>
                  </a:lnTo>
                  <a:lnTo>
                    <a:pt x="112" y="8"/>
                  </a:lnTo>
                  <a:lnTo>
                    <a:pt x="96" y="0"/>
                  </a:lnTo>
                  <a:lnTo>
                    <a:pt x="88" y="0"/>
                  </a:lnTo>
                  <a:lnTo>
                    <a:pt x="80" y="8"/>
                  </a:lnTo>
                  <a:lnTo>
                    <a:pt x="80" y="24"/>
                  </a:lnTo>
                  <a:lnTo>
                    <a:pt x="64" y="40"/>
                  </a:lnTo>
                  <a:lnTo>
                    <a:pt x="64" y="64"/>
                  </a:lnTo>
                  <a:lnTo>
                    <a:pt x="56" y="80"/>
                  </a:lnTo>
                  <a:lnTo>
                    <a:pt x="48" y="128"/>
                  </a:lnTo>
                  <a:lnTo>
                    <a:pt x="48" y="168"/>
                  </a:lnTo>
                  <a:lnTo>
                    <a:pt x="24" y="224"/>
                  </a:lnTo>
                  <a:lnTo>
                    <a:pt x="24" y="280"/>
                  </a:lnTo>
                  <a:lnTo>
                    <a:pt x="24" y="304"/>
                  </a:lnTo>
                  <a:lnTo>
                    <a:pt x="16" y="336"/>
                  </a:lnTo>
                  <a:lnTo>
                    <a:pt x="24" y="352"/>
                  </a:lnTo>
                  <a:lnTo>
                    <a:pt x="16" y="416"/>
                  </a:lnTo>
                  <a:lnTo>
                    <a:pt x="0" y="440"/>
                  </a:lnTo>
                  <a:lnTo>
                    <a:pt x="8" y="464"/>
                  </a:lnTo>
                  <a:lnTo>
                    <a:pt x="16" y="488"/>
                  </a:lnTo>
                  <a:lnTo>
                    <a:pt x="80" y="512"/>
                  </a:lnTo>
                  <a:lnTo>
                    <a:pt x="64" y="496"/>
                  </a:lnTo>
                  <a:lnTo>
                    <a:pt x="56" y="472"/>
                  </a:lnTo>
                  <a:lnTo>
                    <a:pt x="64" y="448"/>
                  </a:lnTo>
                  <a:lnTo>
                    <a:pt x="80" y="424"/>
                  </a:lnTo>
                  <a:lnTo>
                    <a:pt x="88" y="416"/>
                  </a:lnTo>
                  <a:lnTo>
                    <a:pt x="96" y="392"/>
                  </a:lnTo>
                  <a:lnTo>
                    <a:pt x="88" y="384"/>
                  </a:lnTo>
                  <a:lnTo>
                    <a:pt x="80" y="368"/>
                  </a:lnTo>
                  <a:lnTo>
                    <a:pt x="96" y="344"/>
                  </a:lnTo>
                  <a:lnTo>
                    <a:pt x="112" y="328"/>
                  </a:lnTo>
                  <a:lnTo>
                    <a:pt x="120" y="304"/>
                  </a:lnTo>
                  <a:lnTo>
                    <a:pt x="120" y="296"/>
                  </a:lnTo>
                  <a:lnTo>
                    <a:pt x="112" y="296"/>
                  </a:lnTo>
                  <a:lnTo>
                    <a:pt x="112" y="288"/>
                  </a:lnTo>
                  <a:lnTo>
                    <a:pt x="136" y="280"/>
                  </a:lnTo>
                  <a:lnTo>
                    <a:pt x="144" y="264"/>
                  </a:lnTo>
                  <a:lnTo>
                    <a:pt x="152" y="248"/>
                  </a:lnTo>
                  <a:lnTo>
                    <a:pt x="192" y="232"/>
                  </a:lnTo>
                  <a:lnTo>
                    <a:pt x="200" y="224"/>
                  </a:lnTo>
                  <a:lnTo>
                    <a:pt x="208" y="224"/>
                  </a:lnTo>
                  <a:lnTo>
                    <a:pt x="216" y="200"/>
                  </a:lnTo>
                  <a:lnTo>
                    <a:pt x="208" y="184"/>
                  </a:lnTo>
                  <a:lnTo>
                    <a:pt x="192" y="176"/>
                  </a:lnTo>
                  <a:lnTo>
                    <a:pt x="208" y="176"/>
                  </a:lnTo>
                  <a:lnTo>
                    <a:pt x="192" y="168"/>
                  </a:lnTo>
                  <a:lnTo>
                    <a:pt x="192" y="144"/>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73" name="Freeform 792"/>
            <p:cNvSpPr>
              <a:spLocks/>
            </p:cNvSpPr>
            <p:nvPr/>
          </p:nvSpPr>
          <p:spPr bwMode="auto">
            <a:xfrm>
              <a:off x="1772269" y="3210751"/>
              <a:ext cx="115022" cy="101879"/>
            </a:xfrm>
            <a:custGeom>
              <a:avLst/>
              <a:gdLst>
                <a:gd name="T0" fmla="*/ 2147483647 w 112"/>
                <a:gd name="T1" fmla="*/ 0 h 104"/>
                <a:gd name="T2" fmla="*/ 0 w 112"/>
                <a:gd name="T3" fmla="*/ 2147483647 h 104"/>
                <a:gd name="T4" fmla="*/ 0 w 112"/>
                <a:gd name="T5" fmla="*/ 2147483647 h 104"/>
                <a:gd name="T6" fmla="*/ 2147483647 w 112"/>
                <a:gd name="T7" fmla="*/ 2147483647 h 104"/>
                <a:gd name="T8" fmla="*/ 2147483647 w 112"/>
                <a:gd name="T9" fmla="*/ 2147483647 h 104"/>
                <a:gd name="T10" fmla="*/ 2147483647 w 112"/>
                <a:gd name="T11" fmla="*/ 2147483647 h 104"/>
                <a:gd name="T12" fmla="*/ 2147483647 w 112"/>
                <a:gd name="T13" fmla="*/ 2147483647 h 104"/>
                <a:gd name="T14" fmla="*/ 2147483647 w 112"/>
                <a:gd name="T15" fmla="*/ 2147483647 h 104"/>
                <a:gd name="T16" fmla="*/ 2147483647 w 112"/>
                <a:gd name="T17" fmla="*/ 2147483647 h 104"/>
                <a:gd name="T18" fmla="*/ 2147483647 w 112"/>
                <a:gd name="T19" fmla="*/ 2147483647 h 104"/>
                <a:gd name="T20" fmla="*/ 2147483647 w 112"/>
                <a:gd name="T21" fmla="*/ 2147483647 h 104"/>
                <a:gd name="T22" fmla="*/ 2147483647 w 112"/>
                <a:gd name="T23" fmla="*/ 2147483647 h 104"/>
                <a:gd name="T24" fmla="*/ 2147483647 w 112"/>
                <a:gd name="T25" fmla="*/ 2147483647 h 104"/>
                <a:gd name="T26" fmla="*/ 2147483647 w 112"/>
                <a:gd name="T27" fmla="*/ 2147483647 h 104"/>
                <a:gd name="T28" fmla="*/ 2147483647 w 112"/>
                <a:gd name="T29" fmla="*/ 2147483647 h 104"/>
                <a:gd name="T30" fmla="*/ 2147483647 w 112"/>
                <a:gd name="T31" fmla="*/ 2147483647 h 104"/>
                <a:gd name="T32" fmla="*/ 2147483647 w 112"/>
                <a:gd name="T33" fmla="*/ 2147483647 h 104"/>
                <a:gd name="T34" fmla="*/ 2147483647 w 112"/>
                <a:gd name="T35" fmla="*/ 0 h 104"/>
                <a:gd name="T36" fmla="*/ 2147483647 w 112"/>
                <a:gd name="T37" fmla="*/ 0 h 104"/>
                <a:gd name="T38" fmla="*/ 2147483647 w 112"/>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04"/>
                <a:gd name="T62" fmla="*/ 112 w 112"/>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04">
                  <a:moveTo>
                    <a:pt x="32" y="0"/>
                  </a:moveTo>
                  <a:lnTo>
                    <a:pt x="0" y="24"/>
                  </a:lnTo>
                  <a:lnTo>
                    <a:pt x="0" y="32"/>
                  </a:lnTo>
                  <a:lnTo>
                    <a:pt x="8" y="48"/>
                  </a:lnTo>
                  <a:lnTo>
                    <a:pt x="24" y="56"/>
                  </a:lnTo>
                  <a:lnTo>
                    <a:pt x="48" y="64"/>
                  </a:lnTo>
                  <a:lnTo>
                    <a:pt x="56" y="72"/>
                  </a:lnTo>
                  <a:lnTo>
                    <a:pt x="56" y="96"/>
                  </a:lnTo>
                  <a:lnTo>
                    <a:pt x="72" y="104"/>
                  </a:lnTo>
                  <a:lnTo>
                    <a:pt x="96" y="88"/>
                  </a:lnTo>
                  <a:lnTo>
                    <a:pt x="112" y="80"/>
                  </a:lnTo>
                  <a:lnTo>
                    <a:pt x="104" y="72"/>
                  </a:lnTo>
                  <a:lnTo>
                    <a:pt x="104" y="56"/>
                  </a:lnTo>
                  <a:lnTo>
                    <a:pt x="96" y="56"/>
                  </a:lnTo>
                  <a:lnTo>
                    <a:pt x="80" y="32"/>
                  </a:lnTo>
                  <a:lnTo>
                    <a:pt x="72" y="24"/>
                  </a:lnTo>
                  <a:lnTo>
                    <a:pt x="56" y="8"/>
                  </a:lnTo>
                  <a:lnTo>
                    <a:pt x="56" y="0"/>
                  </a:lnTo>
                  <a:lnTo>
                    <a:pt x="48" y="0"/>
                  </a:lnTo>
                  <a:lnTo>
                    <a:pt x="32" y="0"/>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74" name="Freeform 793"/>
            <p:cNvSpPr>
              <a:spLocks/>
            </p:cNvSpPr>
            <p:nvPr/>
          </p:nvSpPr>
          <p:spPr bwMode="auto">
            <a:xfrm>
              <a:off x="1829360" y="3351939"/>
              <a:ext cx="66327" cy="78615"/>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75" name="Freeform 794"/>
            <p:cNvSpPr>
              <a:spLocks/>
            </p:cNvSpPr>
            <p:nvPr/>
          </p:nvSpPr>
          <p:spPr bwMode="auto">
            <a:xfrm>
              <a:off x="1681594" y="3084807"/>
              <a:ext cx="147766" cy="165252"/>
            </a:xfrm>
            <a:custGeom>
              <a:avLst/>
              <a:gdLst>
                <a:gd name="T0" fmla="*/ 2147483647 w 144"/>
                <a:gd name="T1" fmla="*/ 2147483647 h 168"/>
                <a:gd name="T2" fmla="*/ 2147483647 w 144"/>
                <a:gd name="T3" fmla="*/ 2147483647 h 168"/>
                <a:gd name="T4" fmla="*/ 2147483647 w 144"/>
                <a:gd name="T5" fmla="*/ 2147483647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2147483647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0 h 168"/>
                <a:gd name="T28" fmla="*/ 2147483647 w 144"/>
                <a:gd name="T29" fmla="*/ 2147483647 h 168"/>
                <a:gd name="T30" fmla="*/ 0 w 144"/>
                <a:gd name="T31" fmla="*/ 2147483647 h 168"/>
                <a:gd name="T32" fmla="*/ 2147483647 w 144"/>
                <a:gd name="T33" fmla="*/ 2147483647 h 168"/>
                <a:gd name="T34" fmla="*/ 2147483647 w 144"/>
                <a:gd name="T35" fmla="*/ 2147483647 h 168"/>
                <a:gd name="T36" fmla="*/ 0 w 144"/>
                <a:gd name="T37" fmla="*/ 2147483647 h 168"/>
                <a:gd name="T38" fmla="*/ 0 w 144"/>
                <a:gd name="T39" fmla="*/ 2147483647 h 168"/>
                <a:gd name="T40" fmla="*/ 2147483647 w 144"/>
                <a:gd name="T41" fmla="*/ 2147483647 h 168"/>
                <a:gd name="T42" fmla="*/ 2147483647 w 144"/>
                <a:gd name="T43" fmla="*/ 2147483647 h 168"/>
                <a:gd name="T44" fmla="*/ 2147483647 w 144"/>
                <a:gd name="T45" fmla="*/ 2147483647 h 168"/>
                <a:gd name="T46" fmla="*/ 2147483647 w 144"/>
                <a:gd name="T47" fmla="*/ 2147483647 h 168"/>
                <a:gd name="T48" fmla="*/ 2147483647 w 144"/>
                <a:gd name="T49" fmla="*/ 2147483647 h 168"/>
                <a:gd name="T50" fmla="*/ 2147483647 w 144"/>
                <a:gd name="T51" fmla="*/ 2147483647 h 168"/>
                <a:gd name="T52" fmla="*/ 2147483647 w 144"/>
                <a:gd name="T53" fmla="*/ 2147483647 h 168"/>
                <a:gd name="T54" fmla="*/ 2147483647 w 144"/>
                <a:gd name="T55" fmla="*/ 2147483647 h 168"/>
                <a:gd name="T56" fmla="*/ 2147483647 w 144"/>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68"/>
                <a:gd name="T89" fmla="*/ 144 w 144"/>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68">
                  <a:moveTo>
                    <a:pt x="88" y="160"/>
                  </a:moveTo>
                  <a:lnTo>
                    <a:pt x="88" y="152"/>
                  </a:lnTo>
                  <a:lnTo>
                    <a:pt x="120" y="128"/>
                  </a:lnTo>
                  <a:lnTo>
                    <a:pt x="136" y="128"/>
                  </a:lnTo>
                  <a:lnTo>
                    <a:pt x="144" y="128"/>
                  </a:lnTo>
                  <a:lnTo>
                    <a:pt x="144" y="104"/>
                  </a:lnTo>
                  <a:lnTo>
                    <a:pt x="144" y="88"/>
                  </a:lnTo>
                  <a:lnTo>
                    <a:pt x="120" y="80"/>
                  </a:lnTo>
                  <a:lnTo>
                    <a:pt x="112" y="72"/>
                  </a:lnTo>
                  <a:lnTo>
                    <a:pt x="112" y="56"/>
                  </a:lnTo>
                  <a:lnTo>
                    <a:pt x="88" y="40"/>
                  </a:lnTo>
                  <a:lnTo>
                    <a:pt x="64" y="32"/>
                  </a:lnTo>
                  <a:lnTo>
                    <a:pt x="56" y="8"/>
                  </a:lnTo>
                  <a:lnTo>
                    <a:pt x="32" y="0"/>
                  </a:lnTo>
                  <a:lnTo>
                    <a:pt x="16" y="16"/>
                  </a:lnTo>
                  <a:lnTo>
                    <a:pt x="0" y="16"/>
                  </a:lnTo>
                  <a:lnTo>
                    <a:pt x="8" y="32"/>
                  </a:lnTo>
                  <a:lnTo>
                    <a:pt x="8" y="64"/>
                  </a:lnTo>
                  <a:lnTo>
                    <a:pt x="0" y="88"/>
                  </a:lnTo>
                  <a:lnTo>
                    <a:pt x="0" y="104"/>
                  </a:lnTo>
                  <a:lnTo>
                    <a:pt x="16" y="112"/>
                  </a:lnTo>
                  <a:lnTo>
                    <a:pt x="8" y="128"/>
                  </a:lnTo>
                  <a:lnTo>
                    <a:pt x="24" y="160"/>
                  </a:lnTo>
                  <a:lnTo>
                    <a:pt x="32" y="168"/>
                  </a:lnTo>
                  <a:lnTo>
                    <a:pt x="40" y="160"/>
                  </a:lnTo>
                  <a:lnTo>
                    <a:pt x="48" y="160"/>
                  </a:lnTo>
                  <a:lnTo>
                    <a:pt x="64" y="168"/>
                  </a:lnTo>
                  <a:lnTo>
                    <a:pt x="72" y="160"/>
                  </a:lnTo>
                  <a:lnTo>
                    <a:pt x="88" y="160"/>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76" name="Freeform 795"/>
            <p:cNvSpPr>
              <a:spLocks/>
            </p:cNvSpPr>
            <p:nvPr/>
          </p:nvSpPr>
          <p:spPr bwMode="auto">
            <a:xfrm>
              <a:off x="1632899" y="2896291"/>
              <a:ext cx="501226" cy="510196"/>
            </a:xfrm>
            <a:custGeom>
              <a:avLst/>
              <a:gdLst>
                <a:gd name="T0" fmla="*/ 2147483647 w 488"/>
                <a:gd name="T1" fmla="*/ 2147483647 h 520"/>
                <a:gd name="T2" fmla="*/ 2147483647 w 488"/>
                <a:gd name="T3" fmla="*/ 2147483647 h 520"/>
                <a:gd name="T4" fmla="*/ 2147483647 w 488"/>
                <a:gd name="T5" fmla="*/ 2147483647 h 520"/>
                <a:gd name="T6" fmla="*/ 2147483647 w 488"/>
                <a:gd name="T7" fmla="*/ 2147483647 h 520"/>
                <a:gd name="T8" fmla="*/ 2147483647 w 488"/>
                <a:gd name="T9" fmla="*/ 2147483647 h 520"/>
                <a:gd name="T10" fmla="*/ 2147483647 w 488"/>
                <a:gd name="T11" fmla="*/ 2147483647 h 520"/>
                <a:gd name="T12" fmla="*/ 2147483647 w 488"/>
                <a:gd name="T13" fmla="*/ 2147483647 h 520"/>
                <a:gd name="T14" fmla="*/ 2147483647 w 488"/>
                <a:gd name="T15" fmla="*/ 2147483647 h 520"/>
                <a:gd name="T16" fmla="*/ 2147483647 w 488"/>
                <a:gd name="T17" fmla="*/ 2147483647 h 520"/>
                <a:gd name="T18" fmla="*/ 2147483647 w 488"/>
                <a:gd name="T19" fmla="*/ 2147483647 h 520"/>
                <a:gd name="T20" fmla="*/ 2147483647 w 488"/>
                <a:gd name="T21" fmla="*/ 2147483647 h 520"/>
                <a:gd name="T22" fmla="*/ 2147483647 w 488"/>
                <a:gd name="T23" fmla="*/ 2147483647 h 520"/>
                <a:gd name="T24" fmla="*/ 2147483647 w 488"/>
                <a:gd name="T25" fmla="*/ 2147483647 h 520"/>
                <a:gd name="T26" fmla="*/ 2147483647 w 488"/>
                <a:gd name="T27" fmla="*/ 2147483647 h 520"/>
                <a:gd name="T28" fmla="*/ 2147483647 w 488"/>
                <a:gd name="T29" fmla="*/ 2147483647 h 520"/>
                <a:gd name="T30" fmla="*/ 2147483647 w 488"/>
                <a:gd name="T31" fmla="*/ 2147483647 h 520"/>
                <a:gd name="T32" fmla="*/ 2147483647 w 488"/>
                <a:gd name="T33" fmla="*/ 2147483647 h 520"/>
                <a:gd name="T34" fmla="*/ 2147483647 w 488"/>
                <a:gd name="T35" fmla="*/ 2147483647 h 520"/>
                <a:gd name="T36" fmla="*/ 2147483647 w 488"/>
                <a:gd name="T37" fmla="*/ 2147483647 h 520"/>
                <a:gd name="T38" fmla="*/ 2147483647 w 488"/>
                <a:gd name="T39" fmla="*/ 2147483647 h 520"/>
                <a:gd name="T40" fmla="*/ 2147483647 w 488"/>
                <a:gd name="T41" fmla="*/ 2147483647 h 520"/>
                <a:gd name="T42" fmla="*/ 2147483647 w 488"/>
                <a:gd name="T43" fmla="*/ 2147483647 h 520"/>
                <a:gd name="T44" fmla="*/ 2147483647 w 488"/>
                <a:gd name="T45" fmla="*/ 2147483647 h 520"/>
                <a:gd name="T46" fmla="*/ 2147483647 w 488"/>
                <a:gd name="T47" fmla="*/ 0 h 520"/>
                <a:gd name="T48" fmla="*/ 2147483647 w 488"/>
                <a:gd name="T49" fmla="*/ 2147483647 h 520"/>
                <a:gd name="T50" fmla="*/ 2147483647 w 488"/>
                <a:gd name="T51" fmla="*/ 2147483647 h 520"/>
                <a:gd name="T52" fmla="*/ 2147483647 w 488"/>
                <a:gd name="T53" fmla="*/ 2147483647 h 520"/>
                <a:gd name="T54" fmla="*/ 2147483647 w 488"/>
                <a:gd name="T55" fmla="*/ 2147483647 h 520"/>
                <a:gd name="T56" fmla="*/ 2147483647 w 488"/>
                <a:gd name="T57" fmla="*/ 2147483647 h 520"/>
                <a:gd name="T58" fmla="*/ 2147483647 w 488"/>
                <a:gd name="T59" fmla="*/ 2147483647 h 520"/>
                <a:gd name="T60" fmla="*/ 0 w 488"/>
                <a:gd name="T61" fmla="*/ 2147483647 h 520"/>
                <a:gd name="T62" fmla="*/ 2147483647 w 488"/>
                <a:gd name="T63" fmla="*/ 2147483647 h 520"/>
                <a:gd name="T64" fmla="*/ 2147483647 w 488"/>
                <a:gd name="T65" fmla="*/ 2147483647 h 520"/>
                <a:gd name="T66" fmla="*/ 2147483647 w 488"/>
                <a:gd name="T67" fmla="*/ 2147483647 h 520"/>
                <a:gd name="T68" fmla="*/ 2147483647 w 488"/>
                <a:gd name="T69" fmla="*/ 2147483647 h 520"/>
                <a:gd name="T70" fmla="*/ 2147483647 w 488"/>
                <a:gd name="T71" fmla="*/ 2147483647 h 520"/>
                <a:gd name="T72" fmla="*/ 2147483647 w 488"/>
                <a:gd name="T73" fmla="*/ 2147483647 h 520"/>
                <a:gd name="T74" fmla="*/ 2147483647 w 488"/>
                <a:gd name="T75" fmla="*/ 2147483647 h 520"/>
                <a:gd name="T76" fmla="*/ 2147483647 w 488"/>
                <a:gd name="T77" fmla="*/ 2147483647 h 5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8"/>
                <a:gd name="T118" fmla="*/ 0 h 520"/>
                <a:gd name="T119" fmla="*/ 488 w 488"/>
                <a:gd name="T120" fmla="*/ 520 h 5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8" h="520">
                  <a:moveTo>
                    <a:pt x="248" y="400"/>
                  </a:moveTo>
                  <a:lnTo>
                    <a:pt x="248" y="408"/>
                  </a:lnTo>
                  <a:lnTo>
                    <a:pt x="240" y="432"/>
                  </a:lnTo>
                  <a:lnTo>
                    <a:pt x="232" y="440"/>
                  </a:lnTo>
                  <a:lnTo>
                    <a:pt x="200" y="464"/>
                  </a:lnTo>
                  <a:lnTo>
                    <a:pt x="208" y="464"/>
                  </a:lnTo>
                  <a:lnTo>
                    <a:pt x="200" y="464"/>
                  </a:lnTo>
                  <a:lnTo>
                    <a:pt x="216" y="472"/>
                  </a:lnTo>
                  <a:lnTo>
                    <a:pt x="232" y="480"/>
                  </a:lnTo>
                  <a:lnTo>
                    <a:pt x="248" y="496"/>
                  </a:lnTo>
                  <a:lnTo>
                    <a:pt x="256" y="520"/>
                  </a:lnTo>
                  <a:lnTo>
                    <a:pt x="264" y="504"/>
                  </a:lnTo>
                  <a:lnTo>
                    <a:pt x="280" y="488"/>
                  </a:lnTo>
                  <a:lnTo>
                    <a:pt x="296" y="472"/>
                  </a:lnTo>
                  <a:lnTo>
                    <a:pt x="312" y="416"/>
                  </a:lnTo>
                  <a:lnTo>
                    <a:pt x="328" y="392"/>
                  </a:lnTo>
                  <a:lnTo>
                    <a:pt x="368" y="368"/>
                  </a:lnTo>
                  <a:lnTo>
                    <a:pt x="400" y="360"/>
                  </a:lnTo>
                  <a:lnTo>
                    <a:pt x="408" y="360"/>
                  </a:lnTo>
                  <a:lnTo>
                    <a:pt x="416" y="344"/>
                  </a:lnTo>
                  <a:lnTo>
                    <a:pt x="416" y="328"/>
                  </a:lnTo>
                  <a:lnTo>
                    <a:pt x="432" y="304"/>
                  </a:lnTo>
                  <a:lnTo>
                    <a:pt x="432" y="296"/>
                  </a:lnTo>
                  <a:lnTo>
                    <a:pt x="440" y="232"/>
                  </a:lnTo>
                  <a:lnTo>
                    <a:pt x="448" y="224"/>
                  </a:lnTo>
                  <a:lnTo>
                    <a:pt x="488" y="176"/>
                  </a:lnTo>
                  <a:lnTo>
                    <a:pt x="488" y="160"/>
                  </a:lnTo>
                  <a:lnTo>
                    <a:pt x="480" y="136"/>
                  </a:lnTo>
                  <a:lnTo>
                    <a:pt x="456" y="128"/>
                  </a:lnTo>
                  <a:lnTo>
                    <a:pt x="424" y="104"/>
                  </a:lnTo>
                  <a:lnTo>
                    <a:pt x="384" y="104"/>
                  </a:lnTo>
                  <a:lnTo>
                    <a:pt x="368" y="96"/>
                  </a:lnTo>
                  <a:lnTo>
                    <a:pt x="360" y="88"/>
                  </a:lnTo>
                  <a:lnTo>
                    <a:pt x="328" y="72"/>
                  </a:lnTo>
                  <a:lnTo>
                    <a:pt x="304" y="56"/>
                  </a:lnTo>
                  <a:lnTo>
                    <a:pt x="296" y="40"/>
                  </a:lnTo>
                  <a:lnTo>
                    <a:pt x="288" y="8"/>
                  </a:lnTo>
                  <a:lnTo>
                    <a:pt x="280" y="8"/>
                  </a:lnTo>
                  <a:lnTo>
                    <a:pt x="264" y="32"/>
                  </a:lnTo>
                  <a:lnTo>
                    <a:pt x="248" y="40"/>
                  </a:lnTo>
                  <a:lnTo>
                    <a:pt x="224" y="40"/>
                  </a:lnTo>
                  <a:lnTo>
                    <a:pt x="216" y="40"/>
                  </a:lnTo>
                  <a:lnTo>
                    <a:pt x="192" y="48"/>
                  </a:lnTo>
                  <a:lnTo>
                    <a:pt x="184" y="48"/>
                  </a:lnTo>
                  <a:lnTo>
                    <a:pt x="168" y="40"/>
                  </a:lnTo>
                  <a:lnTo>
                    <a:pt x="176" y="16"/>
                  </a:lnTo>
                  <a:lnTo>
                    <a:pt x="168" y="0"/>
                  </a:lnTo>
                  <a:lnTo>
                    <a:pt x="160" y="0"/>
                  </a:lnTo>
                  <a:lnTo>
                    <a:pt x="160" y="8"/>
                  </a:lnTo>
                  <a:lnTo>
                    <a:pt x="144" y="16"/>
                  </a:lnTo>
                  <a:lnTo>
                    <a:pt x="112" y="16"/>
                  </a:lnTo>
                  <a:lnTo>
                    <a:pt x="120" y="32"/>
                  </a:lnTo>
                  <a:lnTo>
                    <a:pt x="128" y="48"/>
                  </a:lnTo>
                  <a:lnTo>
                    <a:pt x="88" y="56"/>
                  </a:lnTo>
                  <a:lnTo>
                    <a:pt x="80" y="48"/>
                  </a:lnTo>
                  <a:lnTo>
                    <a:pt x="48" y="56"/>
                  </a:lnTo>
                  <a:lnTo>
                    <a:pt x="48" y="72"/>
                  </a:lnTo>
                  <a:lnTo>
                    <a:pt x="40" y="120"/>
                  </a:lnTo>
                  <a:lnTo>
                    <a:pt x="32" y="112"/>
                  </a:lnTo>
                  <a:lnTo>
                    <a:pt x="32" y="120"/>
                  </a:lnTo>
                  <a:lnTo>
                    <a:pt x="16" y="128"/>
                  </a:lnTo>
                  <a:lnTo>
                    <a:pt x="0" y="152"/>
                  </a:lnTo>
                  <a:lnTo>
                    <a:pt x="0" y="176"/>
                  </a:lnTo>
                  <a:lnTo>
                    <a:pt x="16" y="192"/>
                  </a:lnTo>
                  <a:lnTo>
                    <a:pt x="40" y="184"/>
                  </a:lnTo>
                  <a:lnTo>
                    <a:pt x="40" y="208"/>
                  </a:lnTo>
                  <a:lnTo>
                    <a:pt x="48" y="208"/>
                  </a:lnTo>
                  <a:lnTo>
                    <a:pt x="64" y="208"/>
                  </a:lnTo>
                  <a:lnTo>
                    <a:pt x="80" y="192"/>
                  </a:lnTo>
                  <a:lnTo>
                    <a:pt x="104" y="200"/>
                  </a:lnTo>
                  <a:lnTo>
                    <a:pt x="112" y="224"/>
                  </a:lnTo>
                  <a:lnTo>
                    <a:pt x="136" y="232"/>
                  </a:lnTo>
                  <a:lnTo>
                    <a:pt x="160" y="248"/>
                  </a:lnTo>
                  <a:lnTo>
                    <a:pt x="160" y="264"/>
                  </a:lnTo>
                  <a:lnTo>
                    <a:pt x="168" y="272"/>
                  </a:lnTo>
                  <a:lnTo>
                    <a:pt x="192" y="280"/>
                  </a:lnTo>
                  <a:lnTo>
                    <a:pt x="192" y="296"/>
                  </a:lnTo>
                  <a:lnTo>
                    <a:pt x="192" y="320"/>
                  </a:lnTo>
                  <a:lnTo>
                    <a:pt x="248" y="400"/>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77" name="Freeform 796"/>
            <p:cNvSpPr>
              <a:spLocks/>
            </p:cNvSpPr>
            <p:nvPr/>
          </p:nvSpPr>
          <p:spPr bwMode="auto">
            <a:xfrm>
              <a:off x="1829360" y="3210751"/>
              <a:ext cx="57931" cy="78615"/>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w 56"/>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80"/>
                <a:gd name="T29" fmla="*/ 56 w 56"/>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80">
                  <a:moveTo>
                    <a:pt x="0" y="0"/>
                  </a:moveTo>
                  <a:lnTo>
                    <a:pt x="0" y="8"/>
                  </a:lnTo>
                  <a:lnTo>
                    <a:pt x="16" y="24"/>
                  </a:lnTo>
                  <a:lnTo>
                    <a:pt x="24" y="32"/>
                  </a:lnTo>
                  <a:lnTo>
                    <a:pt x="40" y="56"/>
                  </a:lnTo>
                  <a:lnTo>
                    <a:pt x="48" y="64"/>
                  </a:lnTo>
                  <a:lnTo>
                    <a:pt x="48" y="72"/>
                  </a:lnTo>
                  <a:lnTo>
                    <a:pt x="56" y="80"/>
                  </a:lnTo>
                  <a:lnTo>
                    <a:pt x="0" y="0"/>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78" name="Freeform 797"/>
            <p:cNvSpPr>
              <a:spLocks/>
            </p:cNvSpPr>
            <p:nvPr/>
          </p:nvSpPr>
          <p:spPr bwMode="auto">
            <a:xfrm>
              <a:off x="1829360" y="3351939"/>
              <a:ext cx="66327" cy="78615"/>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79" name="Freeform 798"/>
            <p:cNvSpPr>
              <a:spLocks/>
            </p:cNvSpPr>
            <p:nvPr/>
          </p:nvSpPr>
          <p:spPr bwMode="auto">
            <a:xfrm>
              <a:off x="1829360" y="3210751"/>
              <a:ext cx="57931" cy="78615"/>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80" name="Freeform 799"/>
            <p:cNvSpPr>
              <a:spLocks/>
            </p:cNvSpPr>
            <p:nvPr/>
          </p:nvSpPr>
          <p:spPr bwMode="auto">
            <a:xfrm>
              <a:off x="1829360" y="3210751"/>
              <a:ext cx="57931" cy="78615"/>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81" name="Freeform 800"/>
            <p:cNvSpPr>
              <a:spLocks/>
            </p:cNvSpPr>
            <p:nvPr/>
          </p:nvSpPr>
          <p:spPr bwMode="auto">
            <a:xfrm>
              <a:off x="1837756" y="2881050"/>
              <a:ext cx="49536" cy="54549"/>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6"/>
                <a:gd name="T38" fmla="*/ 48 w 48"/>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82" name="Freeform 801"/>
            <p:cNvSpPr>
              <a:spLocks/>
            </p:cNvSpPr>
            <p:nvPr/>
          </p:nvSpPr>
          <p:spPr bwMode="auto">
            <a:xfrm>
              <a:off x="1640456" y="2809655"/>
              <a:ext cx="172953" cy="141989"/>
            </a:xfrm>
            <a:custGeom>
              <a:avLst/>
              <a:gdLst>
                <a:gd name="T0" fmla="*/ 2147483647 w 168"/>
                <a:gd name="T1" fmla="*/ 2147483647 h 144"/>
                <a:gd name="T2" fmla="*/ 2147483647 w 168"/>
                <a:gd name="T3" fmla="*/ 2147483647 h 144"/>
                <a:gd name="T4" fmla="*/ 2147483647 w 168"/>
                <a:gd name="T5" fmla="*/ 2147483647 h 144"/>
                <a:gd name="T6" fmla="*/ 2147483647 w 168"/>
                <a:gd name="T7" fmla="*/ 2147483647 h 144"/>
                <a:gd name="T8" fmla="*/ 2147483647 w 168"/>
                <a:gd name="T9" fmla="*/ 2147483647 h 144"/>
                <a:gd name="T10" fmla="*/ 2147483647 w 168"/>
                <a:gd name="T11" fmla="*/ 2147483647 h 144"/>
                <a:gd name="T12" fmla="*/ 2147483647 w 168"/>
                <a:gd name="T13" fmla="*/ 2147483647 h 144"/>
                <a:gd name="T14" fmla="*/ 2147483647 w 168"/>
                <a:gd name="T15" fmla="*/ 2147483647 h 144"/>
                <a:gd name="T16" fmla="*/ 2147483647 w 168"/>
                <a:gd name="T17" fmla="*/ 2147483647 h 144"/>
                <a:gd name="T18" fmla="*/ 2147483647 w 168"/>
                <a:gd name="T19" fmla="*/ 2147483647 h 144"/>
                <a:gd name="T20" fmla="*/ 2147483647 w 168"/>
                <a:gd name="T21" fmla="*/ 2147483647 h 144"/>
                <a:gd name="T22" fmla="*/ 2147483647 w 168"/>
                <a:gd name="T23" fmla="*/ 2147483647 h 144"/>
                <a:gd name="T24" fmla="*/ 2147483647 w 168"/>
                <a:gd name="T25" fmla="*/ 0 h 144"/>
                <a:gd name="T26" fmla="*/ 0 w 168"/>
                <a:gd name="T27" fmla="*/ 2147483647 h 144"/>
                <a:gd name="T28" fmla="*/ 0 w 168"/>
                <a:gd name="T29" fmla="*/ 2147483647 h 144"/>
                <a:gd name="T30" fmla="*/ 2147483647 w 168"/>
                <a:gd name="T31" fmla="*/ 2147483647 h 144"/>
                <a:gd name="T32" fmla="*/ 2147483647 w 168"/>
                <a:gd name="T33" fmla="*/ 2147483647 h 144"/>
                <a:gd name="T34" fmla="*/ 2147483647 w 168"/>
                <a:gd name="T35" fmla="*/ 2147483647 h 144"/>
                <a:gd name="T36" fmla="*/ 2147483647 w 168"/>
                <a:gd name="T37" fmla="*/ 2147483647 h 144"/>
                <a:gd name="T38" fmla="*/ 2147483647 w 168"/>
                <a:gd name="T39" fmla="*/ 2147483647 h 144"/>
                <a:gd name="T40" fmla="*/ 2147483647 w 168"/>
                <a:gd name="T41" fmla="*/ 2147483647 h 144"/>
                <a:gd name="T42" fmla="*/ 2147483647 w 168"/>
                <a:gd name="T43" fmla="*/ 2147483647 h 144"/>
                <a:gd name="T44" fmla="*/ 2147483647 w 168"/>
                <a:gd name="T45" fmla="*/ 2147483647 h 144"/>
                <a:gd name="T46" fmla="*/ 2147483647 w 168"/>
                <a:gd name="T47" fmla="*/ 2147483647 h 144"/>
                <a:gd name="T48" fmla="*/ 2147483647 w 168"/>
                <a:gd name="T49" fmla="*/ 2147483647 h 144"/>
                <a:gd name="T50" fmla="*/ 2147483647 w 168"/>
                <a:gd name="T51" fmla="*/ 2147483647 h 144"/>
                <a:gd name="T52" fmla="*/ 2147483647 w 168"/>
                <a:gd name="T53" fmla="*/ 2147483647 h 144"/>
                <a:gd name="T54" fmla="*/ 2147483647 w 168"/>
                <a:gd name="T55" fmla="*/ 2147483647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44"/>
                <a:gd name="T86" fmla="*/ 168 w 168"/>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44">
                  <a:moveTo>
                    <a:pt x="152" y="88"/>
                  </a:moveTo>
                  <a:lnTo>
                    <a:pt x="144" y="72"/>
                  </a:lnTo>
                  <a:lnTo>
                    <a:pt x="152" y="64"/>
                  </a:lnTo>
                  <a:lnTo>
                    <a:pt x="168" y="48"/>
                  </a:lnTo>
                  <a:lnTo>
                    <a:pt x="152" y="40"/>
                  </a:lnTo>
                  <a:lnTo>
                    <a:pt x="152" y="32"/>
                  </a:lnTo>
                  <a:lnTo>
                    <a:pt x="128" y="24"/>
                  </a:lnTo>
                  <a:lnTo>
                    <a:pt x="88" y="24"/>
                  </a:lnTo>
                  <a:lnTo>
                    <a:pt x="64" y="24"/>
                  </a:lnTo>
                  <a:lnTo>
                    <a:pt x="64" y="16"/>
                  </a:lnTo>
                  <a:lnTo>
                    <a:pt x="40" y="8"/>
                  </a:lnTo>
                  <a:lnTo>
                    <a:pt x="24" y="16"/>
                  </a:lnTo>
                  <a:lnTo>
                    <a:pt x="16" y="0"/>
                  </a:lnTo>
                  <a:lnTo>
                    <a:pt x="0" y="8"/>
                  </a:lnTo>
                  <a:lnTo>
                    <a:pt x="0" y="40"/>
                  </a:lnTo>
                  <a:lnTo>
                    <a:pt x="8" y="64"/>
                  </a:lnTo>
                  <a:lnTo>
                    <a:pt x="48" y="80"/>
                  </a:lnTo>
                  <a:lnTo>
                    <a:pt x="64" y="80"/>
                  </a:lnTo>
                  <a:lnTo>
                    <a:pt x="64" y="88"/>
                  </a:lnTo>
                  <a:lnTo>
                    <a:pt x="72" y="104"/>
                  </a:lnTo>
                  <a:lnTo>
                    <a:pt x="72" y="136"/>
                  </a:lnTo>
                  <a:lnTo>
                    <a:pt x="80" y="144"/>
                  </a:lnTo>
                  <a:lnTo>
                    <a:pt x="120" y="136"/>
                  </a:lnTo>
                  <a:lnTo>
                    <a:pt x="112" y="120"/>
                  </a:lnTo>
                  <a:lnTo>
                    <a:pt x="104" y="104"/>
                  </a:lnTo>
                  <a:lnTo>
                    <a:pt x="136" y="104"/>
                  </a:lnTo>
                  <a:lnTo>
                    <a:pt x="152" y="96"/>
                  </a:lnTo>
                  <a:lnTo>
                    <a:pt x="152" y="88"/>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83" name="Freeform 802"/>
            <p:cNvSpPr>
              <a:spLocks/>
            </p:cNvSpPr>
            <p:nvPr/>
          </p:nvSpPr>
          <p:spPr bwMode="auto">
            <a:xfrm>
              <a:off x="1525434" y="2966884"/>
              <a:ext cx="164557" cy="219801"/>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0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0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224"/>
                <a:gd name="T92" fmla="*/ 160 w 160"/>
                <a:gd name="T93" fmla="*/ 224 h 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224">
                  <a:moveTo>
                    <a:pt x="152" y="136"/>
                  </a:move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84" name="Freeform 803"/>
            <p:cNvSpPr>
              <a:spLocks/>
            </p:cNvSpPr>
            <p:nvPr/>
          </p:nvSpPr>
          <p:spPr bwMode="auto">
            <a:xfrm>
              <a:off x="1837756" y="2881050"/>
              <a:ext cx="49536" cy="54549"/>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2147483647 w 48"/>
                <a:gd name="T25" fmla="*/ 2147483647 h 56"/>
                <a:gd name="T26" fmla="*/ 2147483647 w 48"/>
                <a:gd name="T27" fmla="*/ 2147483647 h 56"/>
                <a:gd name="T28" fmla="*/ 2147483647 w 48"/>
                <a:gd name="T29" fmla="*/ 2147483647 h 56"/>
                <a:gd name="T30" fmla="*/ 2147483647 w 48"/>
                <a:gd name="T31" fmla="*/ 2147483647 h 56"/>
                <a:gd name="T32" fmla="*/ 2147483647 w 48"/>
                <a:gd name="T33" fmla="*/ 2147483647 h 56"/>
                <a:gd name="T34" fmla="*/ 2147483647 w 48"/>
                <a:gd name="T35" fmla="*/ 2147483647 h 56"/>
                <a:gd name="T36" fmla="*/ 2147483647 w 48"/>
                <a:gd name="T37" fmla="*/ 0 h 56"/>
                <a:gd name="T38" fmla="*/ 2147483647 w 48"/>
                <a:gd name="T39" fmla="*/ 2147483647 h 56"/>
                <a:gd name="T40" fmla="*/ 0 w 48"/>
                <a:gd name="T41" fmla="*/ 2147483647 h 56"/>
                <a:gd name="T42" fmla="*/ 2147483647 w 48"/>
                <a:gd name="T43" fmla="*/ 2147483647 h 56"/>
                <a:gd name="T44" fmla="*/ 2147483647 w 48"/>
                <a:gd name="T45" fmla="*/ 2147483647 h 56"/>
                <a:gd name="T46" fmla="*/ 2147483647 w 48"/>
                <a:gd name="T47" fmla="*/ 2147483647 h 56"/>
                <a:gd name="T48" fmla="*/ 2147483647 w 48"/>
                <a:gd name="T49" fmla="*/ 2147483647 h 56"/>
                <a:gd name="T50" fmla="*/ 2147483647 w 48"/>
                <a:gd name="T51" fmla="*/ 2147483647 h 56"/>
                <a:gd name="T52" fmla="*/ 2147483647 w 48"/>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56"/>
                <a:gd name="T83" fmla="*/ 48 w 48"/>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85" name="Freeform 804"/>
            <p:cNvSpPr>
              <a:spLocks/>
            </p:cNvSpPr>
            <p:nvPr/>
          </p:nvSpPr>
          <p:spPr bwMode="auto">
            <a:xfrm>
              <a:off x="1525434" y="2966884"/>
              <a:ext cx="164557" cy="219801"/>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2147483647 h 224"/>
                <a:gd name="T26" fmla="*/ 2147483647 w 160"/>
                <a:gd name="T27" fmla="*/ 0 h 224"/>
                <a:gd name="T28" fmla="*/ 2147483647 w 160"/>
                <a:gd name="T29" fmla="*/ 0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2147483647 w 160"/>
                <a:gd name="T39" fmla="*/ 2147483647 h 224"/>
                <a:gd name="T40" fmla="*/ 2147483647 w 160"/>
                <a:gd name="T41" fmla="*/ 2147483647 h 224"/>
                <a:gd name="T42" fmla="*/ 0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2147483647 w 160"/>
                <a:gd name="T61" fmla="*/ 2147483647 h 224"/>
                <a:gd name="T62" fmla="*/ 2147483647 w 160"/>
                <a:gd name="T63" fmla="*/ 2147483647 h 224"/>
                <a:gd name="T64" fmla="*/ 2147483647 w 160"/>
                <a:gd name="T65" fmla="*/ 2147483647 h 224"/>
                <a:gd name="T66" fmla="*/ 2147483647 w 160"/>
                <a:gd name="T67" fmla="*/ 2147483647 h 224"/>
                <a:gd name="T68" fmla="*/ 2147483647 w 160"/>
                <a:gd name="T69" fmla="*/ 2147483647 h 224"/>
                <a:gd name="T70" fmla="*/ 2147483647 w 160"/>
                <a:gd name="T71" fmla="*/ 2147483647 h 224"/>
                <a:gd name="T72" fmla="*/ 2147483647 w 160"/>
                <a:gd name="T73" fmla="*/ 2147483647 h 224"/>
                <a:gd name="T74" fmla="*/ 2147483647 w 160"/>
                <a:gd name="T75" fmla="*/ 2147483647 h 224"/>
                <a:gd name="T76" fmla="*/ 2147483647 w 160"/>
                <a:gd name="T77" fmla="*/ 2147483647 h 224"/>
                <a:gd name="T78" fmla="*/ 2147483647 w 160"/>
                <a:gd name="T79" fmla="*/ 2147483647 h 224"/>
                <a:gd name="T80" fmla="*/ 2147483647 w 160"/>
                <a:gd name="T81" fmla="*/ 2147483647 h 224"/>
                <a:gd name="T82" fmla="*/ 2147483647 w 160"/>
                <a:gd name="T83" fmla="*/ 2147483647 h 224"/>
                <a:gd name="T84" fmla="*/ 2147483647 w 160"/>
                <a:gd name="T85" fmla="*/ 2147483647 h 224"/>
                <a:gd name="T86" fmla="*/ 2147483647 w 160"/>
                <a:gd name="T87" fmla="*/ 2147483647 h 224"/>
                <a:gd name="T88" fmla="*/ 2147483647 w 160"/>
                <a:gd name="T89" fmla="*/ 0 h 224"/>
                <a:gd name="T90" fmla="*/ 2147483647 w 160"/>
                <a:gd name="T91" fmla="*/ 0 h 224"/>
                <a:gd name="T92" fmla="*/ 2147483647 w 160"/>
                <a:gd name="T93" fmla="*/ 2147483647 h 224"/>
                <a:gd name="T94" fmla="*/ 2147483647 w 160"/>
                <a:gd name="T95" fmla="*/ 2147483647 h 224"/>
                <a:gd name="T96" fmla="*/ 2147483647 w 160"/>
                <a:gd name="T97" fmla="*/ 2147483647 h 224"/>
                <a:gd name="T98" fmla="*/ 2147483647 w 160"/>
                <a:gd name="T99" fmla="*/ 2147483647 h 224"/>
                <a:gd name="T100" fmla="*/ 2147483647 w 160"/>
                <a:gd name="T101" fmla="*/ 2147483647 h 224"/>
                <a:gd name="T102" fmla="*/ 2147483647 w 160"/>
                <a:gd name="T103" fmla="*/ 2147483647 h 224"/>
                <a:gd name="T104" fmla="*/ 0 w 160"/>
                <a:gd name="T105" fmla="*/ 2147483647 h 224"/>
                <a:gd name="T106" fmla="*/ 2147483647 w 160"/>
                <a:gd name="T107" fmla="*/ 2147483647 h 224"/>
                <a:gd name="T108" fmla="*/ 2147483647 w 160"/>
                <a:gd name="T109" fmla="*/ 2147483647 h 224"/>
                <a:gd name="T110" fmla="*/ 2147483647 w 160"/>
                <a:gd name="T111" fmla="*/ 2147483647 h 224"/>
                <a:gd name="T112" fmla="*/ 2147483647 w 160"/>
                <a:gd name="T113" fmla="*/ 2147483647 h 224"/>
                <a:gd name="T114" fmla="*/ 2147483647 w 160"/>
                <a:gd name="T115" fmla="*/ 2147483647 h 224"/>
                <a:gd name="T116" fmla="*/ 2147483647 w 160"/>
                <a:gd name="T117" fmla="*/ 2147483647 h 224"/>
                <a:gd name="T118" fmla="*/ 2147483647 w 160"/>
                <a:gd name="T119" fmla="*/ 2147483647 h 224"/>
                <a:gd name="T120" fmla="*/ 2147483647 w 160"/>
                <a:gd name="T121" fmla="*/ 2147483647 h 224"/>
                <a:gd name="T122" fmla="*/ 2147483647 w 160"/>
                <a:gd name="T123" fmla="*/ 2147483647 h 224"/>
                <a:gd name="T124" fmla="*/ 2147483647 w 160"/>
                <a:gd name="T125" fmla="*/ 2147483647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
                <a:gd name="T190" fmla="*/ 0 h 224"/>
                <a:gd name="T191" fmla="*/ 160 w 160"/>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 h="224">
                  <a:moveTo>
                    <a:pt x="152" y="136"/>
                  </a:move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86" name="Freeform 805"/>
            <p:cNvSpPr>
              <a:spLocks/>
            </p:cNvSpPr>
            <p:nvPr/>
          </p:nvSpPr>
          <p:spPr bwMode="auto">
            <a:xfrm>
              <a:off x="1542226" y="2943622"/>
              <a:ext cx="65487" cy="78615"/>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87" name="Freeform 806"/>
            <p:cNvSpPr>
              <a:spLocks/>
            </p:cNvSpPr>
            <p:nvPr/>
          </p:nvSpPr>
          <p:spPr bwMode="auto">
            <a:xfrm>
              <a:off x="1427204" y="2763128"/>
              <a:ext cx="73882" cy="31286"/>
            </a:xfrm>
            <a:custGeom>
              <a:avLst/>
              <a:gdLst>
                <a:gd name="T0" fmla="*/ 2147483647 w 72"/>
                <a:gd name="T1" fmla="*/ 2147483647 h 32"/>
                <a:gd name="T2" fmla="*/ 2147483647 w 72"/>
                <a:gd name="T3" fmla="*/ 0 h 32"/>
                <a:gd name="T4" fmla="*/ 2147483647 w 72"/>
                <a:gd name="T5" fmla="*/ 0 h 32"/>
                <a:gd name="T6" fmla="*/ 0 w 72"/>
                <a:gd name="T7" fmla="*/ 2147483647 h 32"/>
                <a:gd name="T8" fmla="*/ 0 w 72"/>
                <a:gd name="T9" fmla="*/ 2147483647 h 32"/>
                <a:gd name="T10" fmla="*/ 2147483647 w 72"/>
                <a:gd name="T11" fmla="*/ 2147483647 h 32"/>
                <a:gd name="T12" fmla="*/ 2147483647 w 72"/>
                <a:gd name="T13" fmla="*/ 2147483647 h 32"/>
                <a:gd name="T14" fmla="*/ 2147483647 w 7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32"/>
                <a:gd name="T26" fmla="*/ 72 w 7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32">
                  <a:moveTo>
                    <a:pt x="72" y="8"/>
                  </a:moveTo>
                  <a:lnTo>
                    <a:pt x="32" y="0"/>
                  </a:lnTo>
                  <a:lnTo>
                    <a:pt x="16" y="0"/>
                  </a:lnTo>
                  <a:lnTo>
                    <a:pt x="0" y="8"/>
                  </a:lnTo>
                  <a:lnTo>
                    <a:pt x="0" y="24"/>
                  </a:lnTo>
                  <a:lnTo>
                    <a:pt x="16" y="32"/>
                  </a:lnTo>
                  <a:lnTo>
                    <a:pt x="48" y="24"/>
                  </a:lnTo>
                  <a:lnTo>
                    <a:pt x="72" y="8"/>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88" name="Freeform 807"/>
            <p:cNvSpPr>
              <a:spLocks/>
            </p:cNvSpPr>
            <p:nvPr/>
          </p:nvSpPr>
          <p:spPr bwMode="auto">
            <a:xfrm>
              <a:off x="1386064" y="2739062"/>
              <a:ext cx="57090" cy="47330"/>
            </a:xfrm>
            <a:custGeom>
              <a:avLst/>
              <a:gdLst>
                <a:gd name="T0" fmla="*/ 2147483647 w 56"/>
                <a:gd name="T1" fmla="*/ 2147483647 h 48"/>
                <a:gd name="T2" fmla="*/ 2147483647 w 56"/>
                <a:gd name="T3" fmla="*/ 2147483647 h 48"/>
                <a:gd name="T4" fmla="*/ 2147483647 w 56"/>
                <a:gd name="T5" fmla="*/ 0 h 48"/>
                <a:gd name="T6" fmla="*/ 2147483647 w 56"/>
                <a:gd name="T7" fmla="*/ 0 h 48"/>
                <a:gd name="T8" fmla="*/ 2147483647 w 56"/>
                <a:gd name="T9" fmla="*/ 2147483647 h 48"/>
                <a:gd name="T10" fmla="*/ 2147483647 w 56"/>
                <a:gd name="T11" fmla="*/ 2147483647 h 48"/>
                <a:gd name="T12" fmla="*/ 2147483647 w 56"/>
                <a:gd name="T13" fmla="*/ 2147483647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56" y="24"/>
                  </a:moveTo>
                  <a:lnTo>
                    <a:pt x="40" y="16"/>
                  </a:lnTo>
                  <a:lnTo>
                    <a:pt x="40" y="0"/>
                  </a:lnTo>
                  <a:lnTo>
                    <a:pt x="24" y="0"/>
                  </a:lnTo>
                  <a:lnTo>
                    <a:pt x="16" y="8"/>
                  </a:lnTo>
                  <a:lnTo>
                    <a:pt x="24" y="24"/>
                  </a:lnTo>
                  <a:lnTo>
                    <a:pt x="8" y="24"/>
                  </a:lnTo>
                  <a:lnTo>
                    <a:pt x="0" y="32"/>
                  </a:lnTo>
                  <a:lnTo>
                    <a:pt x="0" y="40"/>
                  </a:lnTo>
                  <a:lnTo>
                    <a:pt x="0" y="48"/>
                  </a:lnTo>
                  <a:lnTo>
                    <a:pt x="24" y="48"/>
                  </a:lnTo>
                  <a:lnTo>
                    <a:pt x="40" y="48"/>
                  </a:lnTo>
                  <a:lnTo>
                    <a:pt x="40" y="32"/>
                  </a:lnTo>
                  <a:lnTo>
                    <a:pt x="56" y="24"/>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89" name="Freeform 808"/>
            <p:cNvSpPr>
              <a:spLocks/>
            </p:cNvSpPr>
            <p:nvPr/>
          </p:nvSpPr>
          <p:spPr bwMode="auto">
            <a:xfrm>
              <a:off x="1065346" y="2535305"/>
              <a:ext cx="394600" cy="243065"/>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0 h 248"/>
                <a:gd name="T48" fmla="*/ 0 w 384"/>
                <a:gd name="T49" fmla="*/ 0 h 248"/>
                <a:gd name="T50" fmla="*/ 2147483647 w 384"/>
                <a:gd name="T51" fmla="*/ 2147483647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248"/>
                <a:gd name="T167" fmla="*/ 384 w 384"/>
                <a:gd name="T168" fmla="*/ 248 h 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90" name="Freeform 809"/>
            <p:cNvSpPr>
              <a:spLocks/>
            </p:cNvSpPr>
            <p:nvPr/>
          </p:nvSpPr>
          <p:spPr bwMode="auto">
            <a:xfrm>
              <a:off x="1542226" y="2943622"/>
              <a:ext cx="65487" cy="78615"/>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91" name="Freeform 810"/>
            <p:cNvSpPr>
              <a:spLocks/>
            </p:cNvSpPr>
            <p:nvPr/>
          </p:nvSpPr>
          <p:spPr bwMode="auto">
            <a:xfrm>
              <a:off x="1065346" y="2535305"/>
              <a:ext cx="394600" cy="243065"/>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0 w 384"/>
                <a:gd name="T51" fmla="*/ 0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2147483647 w 384"/>
                <a:gd name="T111" fmla="*/ 2147483647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4"/>
                <a:gd name="T169" fmla="*/ 0 h 248"/>
                <a:gd name="T170" fmla="*/ 384 w 384"/>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sp>
          <p:nvSpPr>
            <p:cNvPr id="592" name="Freeform 778"/>
            <p:cNvSpPr>
              <a:spLocks/>
            </p:cNvSpPr>
            <p:nvPr/>
          </p:nvSpPr>
          <p:spPr bwMode="auto">
            <a:xfrm>
              <a:off x="756384" y="1655298"/>
              <a:ext cx="1109918" cy="730798"/>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2147483647 w 1080"/>
                <a:gd name="T123" fmla="*/ 2147483647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0"/>
                <a:gd name="T187" fmla="*/ 0 h 744"/>
                <a:gd name="T188" fmla="*/ 1080 w 1080"/>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solidFill>
              <a:schemeClr val="bg1">
                <a:lumMod val="85000"/>
              </a:schemeClr>
            </a:solidFill>
            <a:ln w="3175" cmpd="sng">
              <a:noFill/>
              <a:miter lim="800000"/>
              <a:headEnd/>
              <a:tailEnd/>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smtClean="0">
                <a:ln>
                  <a:noFill/>
                </a:ln>
                <a:solidFill>
                  <a:prstClr val="black"/>
                </a:solidFill>
                <a:effectLst/>
                <a:uLnTx/>
                <a:uFillTx/>
                <a:latin typeface="+mn-lt"/>
                <a:ea typeface="微軟正黑體" panose="020B0604030504040204" pitchFamily="34" charset="-120"/>
              </a:endParaRPr>
            </a:p>
          </p:txBody>
        </p:sp>
      </p:grpSp>
      <p:sp>
        <p:nvSpPr>
          <p:cNvPr id="339" name="弧形 338"/>
          <p:cNvSpPr/>
          <p:nvPr/>
        </p:nvSpPr>
        <p:spPr>
          <a:xfrm rot="8385254">
            <a:off x="1726049" y="5232780"/>
            <a:ext cx="1277405" cy="414210"/>
          </a:xfrm>
          <a:prstGeom prst="arc">
            <a:avLst>
              <a:gd name="adj1" fmla="val 16200000"/>
              <a:gd name="adj2" fmla="val 21476822"/>
            </a:avLst>
          </a:prstGeom>
          <a:ln w="38100">
            <a:solidFill>
              <a:srgbClr val="A50021"/>
            </a:solidFill>
            <a:headEnd type="stealth" w="lg" len="lg"/>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ea typeface="微軟正黑體" panose="020B0604030504040204" pitchFamily="34" charset="-120"/>
            </a:endParaRPr>
          </a:p>
        </p:txBody>
      </p:sp>
      <p:sp>
        <p:nvSpPr>
          <p:cNvPr id="593" name="文字方塊 592"/>
          <p:cNvSpPr txBox="1"/>
          <p:nvPr/>
        </p:nvSpPr>
        <p:spPr>
          <a:xfrm>
            <a:off x="1037817" y="5648597"/>
            <a:ext cx="910827" cy="461665"/>
          </a:xfrm>
          <a:prstGeom prst="rect">
            <a:avLst/>
          </a:prstGeom>
          <a:noFill/>
        </p:spPr>
        <p:txBody>
          <a:bodyPr wrap="none" rtlCol="0">
            <a:spAutoFit/>
          </a:bodyPr>
          <a:lstStyle/>
          <a:p>
            <a:r>
              <a:rPr lang="en-US" altLang="zh-TW" sz="2400" dirty="0" smtClean="0">
                <a:latin typeface="+mn-lt"/>
                <a:ea typeface="微軟正黑體" panose="020B0604030504040204" pitchFamily="34" charset="-120"/>
              </a:rPr>
              <a:t>20.6</a:t>
            </a:r>
            <a:r>
              <a:rPr lang="en-US" altLang="zh-TW" sz="2000" dirty="0" smtClean="0">
                <a:latin typeface="+mn-lt"/>
                <a:ea typeface="微軟正黑體" panose="020B0604030504040204" pitchFamily="34" charset="-120"/>
              </a:rPr>
              <a:t>%</a:t>
            </a:r>
            <a:endParaRPr lang="zh-TW" altLang="en-US" sz="2000" dirty="0">
              <a:latin typeface="+mn-lt"/>
              <a:ea typeface="微軟正黑體" panose="020B0604030504040204" pitchFamily="34" charset="-120"/>
            </a:endParaRPr>
          </a:p>
        </p:txBody>
      </p:sp>
      <p:sp>
        <p:nvSpPr>
          <p:cNvPr id="594" name="文字方塊 593"/>
          <p:cNvSpPr txBox="1"/>
          <p:nvPr/>
        </p:nvSpPr>
        <p:spPr>
          <a:xfrm>
            <a:off x="2418513" y="5061000"/>
            <a:ext cx="1186543" cy="646331"/>
          </a:xfrm>
          <a:prstGeom prst="rect">
            <a:avLst/>
          </a:prstGeom>
          <a:noFill/>
        </p:spPr>
        <p:txBody>
          <a:bodyPr wrap="none" rtlCol="0">
            <a:spAutoFit/>
          </a:bodyPr>
          <a:lstStyle/>
          <a:p>
            <a:r>
              <a:rPr lang="en-US" altLang="zh-TW" sz="3600" dirty="0" smtClean="0">
                <a:solidFill>
                  <a:srgbClr val="A50021"/>
                </a:solidFill>
                <a:latin typeface="+mn-lt"/>
                <a:ea typeface="微軟正黑體" panose="020B0604030504040204" pitchFamily="34" charset="-120"/>
              </a:rPr>
              <a:t>24.2</a:t>
            </a:r>
            <a:r>
              <a:rPr lang="en-US" altLang="zh-TW" sz="2000" dirty="0" smtClean="0">
                <a:latin typeface="+mn-lt"/>
                <a:ea typeface="微軟正黑體" panose="020B0604030504040204" pitchFamily="34" charset="-120"/>
              </a:rPr>
              <a:t>%</a:t>
            </a:r>
            <a:endParaRPr lang="zh-TW" altLang="en-US" sz="2000" dirty="0">
              <a:latin typeface="+mn-lt"/>
              <a:ea typeface="微軟正黑體" panose="020B0604030504040204" pitchFamily="34" charset="-120"/>
            </a:endParaRPr>
          </a:p>
        </p:txBody>
      </p:sp>
      <p:sp>
        <p:nvSpPr>
          <p:cNvPr id="595" name="文字方塊 594"/>
          <p:cNvSpPr txBox="1"/>
          <p:nvPr/>
        </p:nvSpPr>
        <p:spPr>
          <a:xfrm>
            <a:off x="1203378" y="6177606"/>
            <a:ext cx="550151" cy="307777"/>
          </a:xfrm>
          <a:prstGeom prst="rect">
            <a:avLst/>
          </a:prstGeom>
          <a:noFill/>
        </p:spPr>
        <p:txBody>
          <a:bodyPr wrap="none" rtlCol="0">
            <a:spAutoFit/>
          </a:bodyPr>
          <a:lstStyle/>
          <a:p>
            <a:r>
              <a:rPr lang="en-US" altLang="zh-TW" sz="1400" dirty="0" smtClean="0">
                <a:solidFill>
                  <a:schemeClr val="tx1">
                    <a:lumMod val="75000"/>
                    <a:lumOff val="25000"/>
                  </a:schemeClr>
                </a:solidFill>
                <a:latin typeface="+mn-lt"/>
                <a:ea typeface="微軟正黑體" panose="020B0604030504040204" pitchFamily="34" charset="-120"/>
              </a:rPr>
              <a:t>2021</a:t>
            </a:r>
            <a:endParaRPr lang="zh-TW" altLang="en-US" sz="1400" dirty="0">
              <a:solidFill>
                <a:schemeClr val="tx1">
                  <a:lumMod val="75000"/>
                  <a:lumOff val="25000"/>
                </a:schemeClr>
              </a:solidFill>
              <a:latin typeface="+mn-lt"/>
              <a:ea typeface="微軟正黑體" panose="020B0604030504040204" pitchFamily="34" charset="-120"/>
            </a:endParaRPr>
          </a:p>
        </p:txBody>
      </p:sp>
      <p:sp>
        <p:nvSpPr>
          <p:cNvPr id="596" name="文字方塊 595"/>
          <p:cNvSpPr txBox="1"/>
          <p:nvPr/>
        </p:nvSpPr>
        <p:spPr>
          <a:xfrm>
            <a:off x="2688543" y="6154849"/>
            <a:ext cx="740908" cy="307777"/>
          </a:xfrm>
          <a:prstGeom prst="rect">
            <a:avLst/>
          </a:prstGeom>
          <a:noFill/>
        </p:spPr>
        <p:txBody>
          <a:bodyPr wrap="none" rtlCol="0">
            <a:spAutoFit/>
          </a:bodyPr>
          <a:lstStyle/>
          <a:p>
            <a:r>
              <a:rPr lang="en-US" altLang="zh-TW" sz="1400" dirty="0" smtClean="0">
                <a:solidFill>
                  <a:schemeClr val="tx1">
                    <a:lumMod val="75000"/>
                    <a:lumOff val="25000"/>
                  </a:schemeClr>
                </a:solidFill>
                <a:latin typeface="+mn-lt"/>
                <a:ea typeface="微軟正黑體" panose="020B0604030504040204" pitchFamily="34" charset="-120"/>
              </a:rPr>
              <a:t>2023(F)</a:t>
            </a:r>
            <a:endParaRPr lang="zh-TW" altLang="en-US" sz="1400" dirty="0">
              <a:solidFill>
                <a:schemeClr val="tx1">
                  <a:lumMod val="75000"/>
                  <a:lumOff val="25000"/>
                </a:schemeClr>
              </a:solidFill>
              <a:latin typeface="+mn-lt"/>
              <a:ea typeface="微軟正黑體" panose="020B0604030504040204" pitchFamily="34" charset="-120"/>
            </a:endParaRPr>
          </a:p>
        </p:txBody>
      </p:sp>
      <p:sp>
        <p:nvSpPr>
          <p:cNvPr id="5" name="矩形 4"/>
          <p:cNvSpPr/>
          <p:nvPr/>
        </p:nvSpPr>
        <p:spPr>
          <a:xfrm>
            <a:off x="4816262" y="1088740"/>
            <a:ext cx="1518364" cy="492443"/>
          </a:xfrm>
          <a:prstGeom prst="rect">
            <a:avLst/>
          </a:prstGeom>
        </p:spPr>
        <p:txBody>
          <a:bodyPr wrap="none">
            <a:spAutoFit/>
          </a:bodyPr>
          <a:lstStyle/>
          <a:p>
            <a:pPr>
              <a:buClr>
                <a:schemeClr val="accent4">
                  <a:lumMod val="75000"/>
                </a:schemeClr>
              </a:buClr>
              <a:buSzPct val="60000"/>
            </a:pPr>
            <a:r>
              <a:rPr lang="zh-TW" altLang="en-US" b="1" dirty="0">
                <a:solidFill>
                  <a:srgbClr val="4F81BD"/>
                </a:solidFill>
                <a:latin typeface="+mn-lt"/>
                <a:ea typeface="微軟正黑體" panose="020B0604030504040204" pitchFamily="34" charset="-120"/>
              </a:rPr>
              <a:t>數位創新</a:t>
            </a:r>
          </a:p>
        </p:txBody>
      </p:sp>
      <p:sp>
        <p:nvSpPr>
          <p:cNvPr id="336" name="矩形 335"/>
          <p:cNvSpPr/>
          <p:nvPr/>
        </p:nvSpPr>
        <p:spPr>
          <a:xfrm>
            <a:off x="5199607" y="3059467"/>
            <a:ext cx="3827888" cy="1113253"/>
          </a:xfrm>
          <a:prstGeom prst="rect">
            <a:avLst/>
          </a:prstGeom>
        </p:spPr>
        <p:txBody>
          <a:bodyPr wrap="square">
            <a:spAutoFit/>
          </a:bodyPr>
          <a:lstStyle/>
          <a:p>
            <a:pPr marR="0" lvl="0" defTabSz="914400" rtl="0" eaLnBrk="1" fontAlgn="base" latinLnBrk="0" hangingPunct="1">
              <a:lnSpc>
                <a:spcPct val="107142"/>
              </a:lnSpc>
              <a:spcBef>
                <a:spcPts val="0"/>
              </a:spcBef>
              <a:spcAft>
                <a:spcPts val="0"/>
              </a:spcAft>
              <a:buClr>
                <a:srgbClr val="0070C0"/>
              </a:buClr>
              <a:buSzPct val="80000"/>
              <a:tabLst>
                <a:tab pos="457200" algn="l"/>
              </a:tabLst>
              <a:defRPr/>
            </a:pPr>
            <a:r>
              <a:rPr lang="en-US" altLang="zh-TW" sz="2000" dirty="0" smtClean="0">
                <a:solidFill>
                  <a:prstClr val="black"/>
                </a:solidFill>
                <a:latin typeface="+mn-lt"/>
                <a:ea typeface="微軟正黑體" panose="020B0604030504040204" pitchFamily="34" charset="-120"/>
                <a:cs typeface="Arial" panose="020B0604020202020204" pitchFamily="34" charset="0"/>
                <a:sym typeface="Microsoft JhengHei"/>
              </a:rPr>
              <a:t>~ NT</a:t>
            </a:r>
            <a:r>
              <a:rPr lang="en-US" altLang="zh-TW" sz="2000" dirty="0">
                <a:solidFill>
                  <a:prstClr val="black"/>
                </a:solidFill>
                <a:latin typeface="+mn-lt"/>
                <a:ea typeface="微軟正黑體" panose="020B0604030504040204" pitchFamily="34" charset="-120"/>
                <a:cs typeface="Arial" panose="020B0604020202020204" pitchFamily="34" charset="0"/>
                <a:sym typeface="Microsoft JhengHei"/>
              </a:rPr>
              <a:t>$ </a:t>
            </a:r>
            <a:r>
              <a:rPr lang="en-US" altLang="zh-TW" sz="4600" dirty="0" smtClean="0">
                <a:solidFill>
                  <a:srgbClr val="A50021"/>
                </a:solidFill>
                <a:latin typeface="+mn-lt"/>
                <a:ea typeface="微軟正黑體" panose="020B0604030504040204" pitchFamily="34" charset="-120"/>
                <a:cs typeface="Arial" panose="020B0604020202020204" pitchFamily="34" charset="0"/>
                <a:sym typeface="Microsoft JhengHei"/>
              </a:rPr>
              <a:t>12</a:t>
            </a:r>
            <a:r>
              <a:rPr lang="en-US" altLang="zh-TW" sz="2000" b="1" dirty="0" smtClean="0">
                <a:solidFill>
                  <a:srgbClr val="855FCC"/>
                </a:solidFill>
                <a:latin typeface="+mn-lt"/>
                <a:ea typeface="微軟正黑體" panose="020B0604030504040204" pitchFamily="34" charset="-120"/>
                <a:cs typeface="Arial" panose="020B0604020202020204" pitchFamily="34" charset="0"/>
                <a:sym typeface="Microsoft JhengHei"/>
              </a:rPr>
              <a:t> </a:t>
            </a:r>
            <a:r>
              <a:rPr lang="en-US" altLang="zh-TW" sz="2000" dirty="0" smtClean="0">
                <a:latin typeface="+mn-lt"/>
                <a:ea typeface="微軟正黑體" panose="020B0604030504040204" pitchFamily="34" charset="-120"/>
                <a:cs typeface="Arial" panose="020B0604020202020204" pitchFamily="34" charset="0"/>
                <a:sym typeface="Microsoft JhengHei"/>
              </a:rPr>
              <a:t>Bn</a:t>
            </a:r>
            <a:r>
              <a:rPr lang="en-US" altLang="zh-TW" sz="2000" dirty="0" smtClean="0">
                <a:solidFill>
                  <a:prstClr val="black"/>
                </a:solidFill>
                <a:latin typeface="+mn-lt"/>
                <a:ea typeface="微軟正黑體" panose="020B0604030504040204" pitchFamily="34" charset="-120"/>
                <a:cs typeface="Arial" panose="020B0604020202020204" pitchFamily="34" charset="0"/>
                <a:sym typeface="Microsoft JhengHei"/>
              </a:rPr>
              <a:t>. </a:t>
            </a:r>
            <a:r>
              <a:rPr lang="en-US" altLang="zh-TW" sz="1400" dirty="0" smtClean="0">
                <a:solidFill>
                  <a:prstClr val="black"/>
                </a:solidFill>
                <a:latin typeface="+mn-lt"/>
                <a:ea typeface="微軟正黑體" panose="020B0604030504040204" pitchFamily="34" charset="-120"/>
                <a:cs typeface="Arial" panose="020B0604020202020204" pitchFamily="34" charset="0"/>
                <a:sym typeface="Microsoft JhengHei"/>
              </a:rPr>
              <a:t>(</a:t>
            </a:r>
            <a:r>
              <a:rPr lang="en-US" altLang="zh-TW" sz="2000" dirty="0" smtClean="0">
                <a:solidFill>
                  <a:prstClr val="black"/>
                </a:solidFill>
                <a:latin typeface="+mn-lt"/>
                <a:ea typeface="微軟正黑體" panose="020B0604030504040204" pitchFamily="34" charset="-120"/>
                <a:cs typeface="Arial" panose="020B0604020202020204" pitchFamily="34" charset="0"/>
                <a:sym typeface="Microsoft JhengHei"/>
              </a:rPr>
              <a:t>~</a:t>
            </a:r>
            <a:r>
              <a:rPr lang="en-US" altLang="zh-TW" sz="2800" dirty="0" smtClean="0">
                <a:solidFill>
                  <a:srgbClr val="A50021"/>
                </a:solidFill>
                <a:latin typeface="+mn-lt"/>
                <a:ea typeface="微軟正黑體" panose="020B0604030504040204" pitchFamily="34" charset="-120"/>
                <a:cs typeface="Arial" panose="020B0604020202020204" pitchFamily="34" charset="0"/>
                <a:sym typeface="Microsoft JhengHei"/>
              </a:rPr>
              <a:t>2</a:t>
            </a:r>
            <a:r>
              <a:rPr lang="en-US" altLang="zh-TW" sz="1400" dirty="0" smtClean="0">
                <a:solidFill>
                  <a:prstClr val="black"/>
                </a:solidFill>
                <a:latin typeface="+mn-lt"/>
                <a:ea typeface="微軟正黑體" panose="020B0604030504040204" pitchFamily="34" charset="-120"/>
                <a:cs typeface="Arial" panose="020B0604020202020204" pitchFamily="34" charset="0"/>
                <a:sym typeface="Microsoft JhengHei"/>
              </a:rPr>
              <a:t>%</a:t>
            </a:r>
            <a:r>
              <a:rPr lang="zh-TW" altLang="en-US" sz="1400" dirty="0" smtClean="0">
                <a:solidFill>
                  <a:prstClr val="black"/>
                </a:solidFill>
                <a:latin typeface="+mn-lt"/>
                <a:ea typeface="微軟正黑體" panose="020B0604030504040204" pitchFamily="34" charset="-120"/>
                <a:cs typeface="Arial" panose="020B0604020202020204" pitchFamily="34" charset="0"/>
                <a:sym typeface="Microsoft JhengHei"/>
              </a:rPr>
              <a:t>占總存款比率</a:t>
            </a:r>
            <a:r>
              <a:rPr lang="en-US" altLang="zh-TW" sz="2000" dirty="0" smtClean="0">
                <a:solidFill>
                  <a:prstClr val="black"/>
                </a:solidFill>
                <a:latin typeface="+mn-lt"/>
                <a:ea typeface="微軟正黑體" panose="020B0604030504040204" pitchFamily="34" charset="-120"/>
                <a:cs typeface="Arial" panose="020B0604020202020204" pitchFamily="34" charset="0"/>
                <a:sym typeface="Microsoft JhengHei"/>
              </a:rPr>
              <a:t>)</a:t>
            </a:r>
            <a:endParaRPr lang="en-US" altLang="zh-TW" sz="2000" dirty="0">
              <a:solidFill>
                <a:prstClr val="black"/>
              </a:solidFill>
              <a:latin typeface="+mn-lt"/>
              <a:ea typeface="微軟正黑體" panose="020B0604030504040204" pitchFamily="34" charset="-120"/>
              <a:cs typeface="Microsoft JhengHei"/>
              <a:sym typeface="Microsoft JhengHei"/>
            </a:endParaRPr>
          </a:p>
          <a:p>
            <a:pPr marL="0" marR="0" lvl="0" indent="0" algn="ctr" defTabSz="914400" rtl="0" eaLnBrk="1" fontAlgn="base" latinLnBrk="0" hangingPunct="1">
              <a:lnSpc>
                <a:spcPct val="107142"/>
              </a:lnSpc>
              <a:spcBef>
                <a:spcPts val="0"/>
              </a:spcBef>
              <a:spcAft>
                <a:spcPts val="0"/>
              </a:spcAft>
              <a:buClr>
                <a:srgbClr val="FFFFFF"/>
              </a:buClr>
              <a:buSzPts val="1400"/>
              <a:buFontTx/>
              <a:buNone/>
              <a:tabLst/>
              <a:defRPr/>
            </a:pPr>
            <a:endParaRPr kumimoji="1" lang="en-US" altLang="zh-TW" sz="1600" i="0" u="none" strike="noStrike" kern="1200" cap="none" spc="0" normalizeH="0" baseline="0" noProof="0" dirty="0" smtClean="0">
              <a:ln>
                <a:noFill/>
              </a:ln>
              <a:solidFill>
                <a:prstClr val="black"/>
              </a:solidFill>
              <a:effectLst/>
              <a:uLnTx/>
              <a:uFillTx/>
              <a:latin typeface="+mn-lt"/>
              <a:ea typeface="微軟正黑體" panose="020B0604030504040204" pitchFamily="34" charset="-120"/>
              <a:cs typeface="Microsoft JhengHei"/>
              <a:sym typeface="Microsoft JhengHei"/>
            </a:endParaRPr>
          </a:p>
        </p:txBody>
      </p:sp>
      <p:sp>
        <p:nvSpPr>
          <p:cNvPr id="337" name="文字方塊 336"/>
          <p:cNvSpPr txBox="1"/>
          <p:nvPr/>
        </p:nvSpPr>
        <p:spPr>
          <a:xfrm>
            <a:off x="7587335" y="3184870"/>
            <a:ext cx="1087862"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200" b="0" i="0" u="none" strike="noStrike" kern="1200" cap="none" spc="0" normalizeH="0" baseline="0" noProof="0" dirty="0" smtClean="0">
                <a:ln>
                  <a:noFill/>
                </a:ln>
                <a:effectLst/>
                <a:uLnTx/>
                <a:uFillTx/>
                <a:latin typeface="+mn-lt"/>
                <a:ea typeface="微軟正黑體" panose="020B0604030504040204" pitchFamily="34" charset="-120"/>
                <a:cs typeface="Calibri" panose="020F0502020204030204" pitchFamily="34" charset="0"/>
              </a:rPr>
              <a:t>(As at Mar.’23)</a:t>
            </a:r>
            <a:endParaRPr kumimoji="1" lang="zh-TW" altLang="en-US" sz="1200" b="0" i="0" u="none" strike="noStrike" kern="1200" cap="none" spc="0" normalizeH="0" baseline="0" noProof="0" dirty="0">
              <a:ln>
                <a:noFill/>
              </a:ln>
              <a:effectLst/>
              <a:uLnTx/>
              <a:uFillTx/>
              <a:latin typeface="+mn-lt"/>
              <a:ea typeface="微軟正黑體" panose="020B0604030504040204" pitchFamily="34" charset="-120"/>
              <a:cs typeface="Calibri" panose="020F0502020204030204" pitchFamily="34" charset="0"/>
            </a:endParaRPr>
          </a:p>
        </p:txBody>
      </p:sp>
      <p:pic>
        <p:nvPicPr>
          <p:cNvPr id="4" name="圖片 3"/>
          <p:cNvPicPr>
            <a:picLocks noChangeAspect="1"/>
          </p:cNvPicPr>
          <p:nvPr/>
        </p:nvPicPr>
        <p:blipFill>
          <a:blip r:embed="rId3"/>
          <a:stretch>
            <a:fillRect/>
          </a:stretch>
        </p:blipFill>
        <p:spPr>
          <a:xfrm>
            <a:off x="5448057" y="1410405"/>
            <a:ext cx="2518776" cy="1585896"/>
          </a:xfrm>
          <a:prstGeom prst="rect">
            <a:avLst/>
          </a:prstGeom>
        </p:spPr>
      </p:pic>
      <p:cxnSp>
        <p:nvCxnSpPr>
          <p:cNvPr id="313" name="直線接點 312"/>
          <p:cNvCxnSpPr/>
          <p:nvPr/>
        </p:nvCxnSpPr>
        <p:spPr>
          <a:xfrm>
            <a:off x="4572000" y="1184566"/>
            <a:ext cx="0" cy="527360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 name="直線接點 313"/>
          <p:cNvCxnSpPr/>
          <p:nvPr/>
        </p:nvCxnSpPr>
        <p:spPr>
          <a:xfrm>
            <a:off x="94633" y="3851114"/>
            <a:ext cx="8752842" cy="5854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41" name="圖片 340"/>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4700"/>
                    </a14:imgEffect>
                    <a14:imgEffect>
                      <a14:saturation sat="33000"/>
                    </a14:imgEffect>
                  </a14:imgLayer>
                </a14:imgProps>
              </a:ext>
            </a:extLst>
          </a:blip>
          <a:stretch>
            <a:fillRect/>
          </a:stretch>
        </p:blipFill>
        <p:spPr>
          <a:xfrm>
            <a:off x="654438" y="1676198"/>
            <a:ext cx="2822171" cy="1420088"/>
          </a:xfrm>
          <a:prstGeom prst="rect">
            <a:avLst/>
          </a:prstGeom>
        </p:spPr>
      </p:pic>
      <p:sp>
        <p:nvSpPr>
          <p:cNvPr id="332" name="矩形 331"/>
          <p:cNvSpPr/>
          <p:nvPr/>
        </p:nvSpPr>
        <p:spPr>
          <a:xfrm>
            <a:off x="566555" y="2894444"/>
            <a:ext cx="2797561" cy="646331"/>
          </a:xfrm>
          <a:prstGeom prst="rect">
            <a:avLst/>
          </a:prstGeom>
        </p:spPr>
        <p:txBody>
          <a:bodyPr wrap="none">
            <a:spAutoFit/>
          </a:bodyPr>
          <a:lstStyle/>
          <a:p>
            <a:pPr marL="266700" indent="-266700">
              <a:buClr>
                <a:srgbClr val="0070C0"/>
              </a:buClr>
              <a:buSzPct val="80000"/>
              <a:buFont typeface="Wingdings" panose="05000000000000000000" pitchFamily="2" charset="2"/>
              <a:buChar char="n"/>
            </a:pPr>
            <a:r>
              <a:rPr lang="zh-TW" altLang="en-US" sz="1400" dirty="0">
                <a:latin typeface="+mn-lt"/>
                <a:ea typeface="微軟正黑體" panose="020B0604030504040204" pitchFamily="34" charset="-120"/>
                <a:cs typeface="Arial" panose="020B0604020202020204" pitchFamily="34" charset="0"/>
              </a:rPr>
              <a:t>資本適足率</a:t>
            </a:r>
            <a:r>
              <a:rPr lang="en-US" altLang="zh-CN" sz="1400" dirty="0" smtClean="0">
                <a:latin typeface="+mn-lt"/>
                <a:ea typeface="微軟正黑體" panose="020B0604030504040204" pitchFamily="34" charset="-120"/>
                <a:cs typeface="Arial" panose="020B0604020202020204" pitchFamily="34" charset="0"/>
              </a:rPr>
              <a:t>:</a:t>
            </a:r>
            <a:r>
              <a:rPr lang="en-US" altLang="zh-CN" sz="2000" dirty="0" smtClean="0">
                <a:latin typeface="+mn-lt"/>
                <a:ea typeface="微軟正黑體" panose="020B0604030504040204" pitchFamily="34" charset="-120"/>
                <a:cs typeface="Arial" panose="020B0604020202020204" pitchFamily="34" charset="0"/>
              </a:rPr>
              <a:t> </a:t>
            </a:r>
            <a:r>
              <a:rPr lang="en-US" altLang="zh-CN" sz="3600" dirty="0" smtClean="0">
                <a:solidFill>
                  <a:srgbClr val="A50021"/>
                </a:solidFill>
                <a:latin typeface="+mn-lt"/>
                <a:ea typeface="微軟正黑體" panose="020B0604030504040204" pitchFamily="34" charset="-120"/>
                <a:cs typeface="Arial" panose="020B0604020202020204" pitchFamily="34" charset="0"/>
              </a:rPr>
              <a:t>14.90 </a:t>
            </a:r>
            <a:r>
              <a:rPr lang="en-US" altLang="zh-CN" sz="2000" dirty="0" smtClean="0">
                <a:latin typeface="+mn-lt"/>
                <a:ea typeface="微軟正黑體" panose="020B0604030504040204" pitchFamily="34" charset="-120"/>
                <a:cs typeface="Arial" panose="020B0604020202020204" pitchFamily="34" charset="0"/>
              </a:rPr>
              <a:t>%</a:t>
            </a:r>
            <a:endParaRPr lang="en-US" altLang="zh-CN" sz="2000" dirty="0">
              <a:latin typeface="+mn-lt"/>
              <a:ea typeface="微軟正黑體" panose="020B0604030504040204" pitchFamily="34" charset="-120"/>
              <a:cs typeface="Arial" panose="020B0604020202020204" pitchFamily="34" charset="0"/>
            </a:endParaRPr>
          </a:p>
        </p:txBody>
      </p:sp>
      <p:sp>
        <p:nvSpPr>
          <p:cNvPr id="333" name="矩形 332"/>
          <p:cNvSpPr/>
          <p:nvPr/>
        </p:nvSpPr>
        <p:spPr>
          <a:xfrm>
            <a:off x="563716" y="1923068"/>
            <a:ext cx="3536546" cy="646331"/>
          </a:xfrm>
          <a:prstGeom prst="rect">
            <a:avLst/>
          </a:prstGeom>
        </p:spPr>
        <p:txBody>
          <a:bodyPr wrap="none">
            <a:spAutoFit/>
          </a:bodyPr>
          <a:lstStyle/>
          <a:p>
            <a:pPr marL="266700" indent="-266700">
              <a:buClr>
                <a:srgbClr val="0070C0"/>
              </a:buClr>
              <a:buSzPct val="80000"/>
              <a:buFont typeface="Wingdings" panose="05000000000000000000" pitchFamily="2" charset="2"/>
              <a:buChar char="n"/>
            </a:pPr>
            <a:r>
              <a:rPr lang="zh-TW" altLang="en-US" sz="1400" dirty="0">
                <a:latin typeface="+mn-lt"/>
                <a:ea typeface="微軟正黑體" panose="020B0604030504040204" pitchFamily="34" charset="-120"/>
                <a:cs typeface="Arial" panose="020B0604020202020204" pitchFamily="34" charset="0"/>
              </a:rPr>
              <a:t>普通股權益資本比率</a:t>
            </a:r>
            <a:r>
              <a:rPr lang="en-US" altLang="zh-CN" sz="2000" dirty="0" smtClean="0">
                <a:latin typeface="+mn-lt"/>
                <a:ea typeface="微軟正黑體" panose="020B0604030504040204" pitchFamily="34" charset="-120"/>
                <a:cs typeface="Arial" panose="020B0604020202020204" pitchFamily="34" charset="0"/>
              </a:rPr>
              <a:t>: </a:t>
            </a:r>
            <a:r>
              <a:rPr lang="en-US" altLang="zh-CN" sz="3600" dirty="0" smtClean="0">
                <a:solidFill>
                  <a:srgbClr val="A50021"/>
                </a:solidFill>
                <a:latin typeface="+mn-lt"/>
                <a:ea typeface="微軟正黑體" panose="020B0604030504040204" pitchFamily="34" charset="-120"/>
                <a:cs typeface="Arial" panose="020B0604020202020204" pitchFamily="34" charset="0"/>
              </a:rPr>
              <a:t>11.63 </a:t>
            </a:r>
            <a:r>
              <a:rPr lang="en-US" altLang="zh-CN" sz="2000" dirty="0" smtClean="0">
                <a:latin typeface="+mn-lt"/>
                <a:ea typeface="微軟正黑體" panose="020B0604030504040204" pitchFamily="34" charset="-120"/>
                <a:cs typeface="Arial" panose="020B0604020202020204" pitchFamily="34" charset="0"/>
              </a:rPr>
              <a:t>%</a:t>
            </a:r>
            <a:endParaRPr lang="en-US" altLang="zh-CN" sz="2000" dirty="0">
              <a:latin typeface="+mn-lt"/>
              <a:ea typeface="微軟正黑體" panose="020B0604030504040204" pitchFamily="34" charset="-120"/>
              <a:cs typeface="Arial" panose="020B0604020202020204" pitchFamily="34" charset="0"/>
            </a:endParaRPr>
          </a:p>
        </p:txBody>
      </p:sp>
      <p:sp>
        <p:nvSpPr>
          <p:cNvPr id="335" name="矩形 334"/>
          <p:cNvSpPr/>
          <p:nvPr/>
        </p:nvSpPr>
        <p:spPr>
          <a:xfrm>
            <a:off x="4662010" y="2802319"/>
            <a:ext cx="3141985" cy="446661"/>
          </a:xfrm>
          <a:prstGeom prst="rect">
            <a:avLst/>
          </a:prstGeom>
        </p:spPr>
        <p:txBody>
          <a:bodyPr wrap="square">
            <a:spAutoFit/>
          </a:bodyPr>
          <a:lstStyle/>
          <a:p>
            <a:pPr marL="533400" marR="0" lvl="1" indent="-263525" defTabSz="914400" rtl="0" eaLnBrk="1" fontAlgn="base" latinLnBrk="0" hangingPunct="1">
              <a:lnSpc>
                <a:spcPts val="3000"/>
              </a:lnSpc>
              <a:spcBef>
                <a:spcPts val="1200"/>
              </a:spcBef>
              <a:spcAft>
                <a:spcPct val="0"/>
              </a:spcAft>
              <a:buClr>
                <a:srgbClr val="0070C0"/>
              </a:buClr>
              <a:buSzPct val="70000"/>
              <a:buFont typeface="Wingdings" panose="05000000000000000000" pitchFamily="2" charset="2"/>
              <a:buChar char="n"/>
              <a:tabLst/>
              <a:defRPr/>
            </a:pPr>
            <a:r>
              <a:rPr lang="en-US" altLang="zh-TW" sz="2000" dirty="0" err="1" smtClean="0">
                <a:latin typeface="+mn-lt"/>
                <a:ea typeface="微軟正黑體" panose="020B0604030504040204" pitchFamily="34" charset="-120"/>
                <a:cs typeface="Arial" panose="020B0604020202020204" pitchFamily="34" charset="0"/>
              </a:rPr>
              <a:t>Bankee</a:t>
            </a:r>
            <a:r>
              <a:rPr lang="en-US" altLang="zh-TW" sz="2000" dirty="0" smtClean="0">
                <a:latin typeface="+mn-lt"/>
                <a:ea typeface="微軟正黑體" panose="020B0604030504040204" pitchFamily="34" charset="-120"/>
                <a:cs typeface="Arial" panose="020B0604020202020204" pitchFamily="34" charset="0"/>
              </a:rPr>
              <a:t> </a:t>
            </a:r>
            <a:r>
              <a:rPr lang="zh-TW" altLang="en-US" sz="2000" dirty="0" smtClean="0">
                <a:latin typeface="+mn-lt"/>
                <a:ea typeface="微軟正黑體" panose="020B0604030504040204" pitchFamily="34" charset="-120"/>
                <a:cs typeface="Arial" panose="020B0604020202020204" pitchFamily="34" charset="0"/>
              </a:rPr>
              <a:t>數位存款</a:t>
            </a:r>
            <a:endParaRPr lang="zh-TW" altLang="en-US" sz="2000" dirty="0">
              <a:latin typeface="+mn-lt"/>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453500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p:cNvGrpSpPr/>
          <p:nvPr/>
        </p:nvGrpSpPr>
        <p:grpSpPr>
          <a:xfrm>
            <a:off x="2568349" y="3260035"/>
            <a:ext cx="569309" cy="370710"/>
            <a:chOff x="9840297" y="3859695"/>
            <a:chExt cx="569309" cy="370710"/>
          </a:xfrm>
        </p:grpSpPr>
        <p:sp>
          <p:nvSpPr>
            <p:cNvPr id="10" name="Freeform 33"/>
            <p:cNvSpPr>
              <a:spLocks/>
            </p:cNvSpPr>
            <p:nvPr/>
          </p:nvSpPr>
          <p:spPr bwMode="auto">
            <a:xfrm>
              <a:off x="9840297" y="3859695"/>
              <a:ext cx="569309" cy="33761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 name="Freeform 34"/>
            <p:cNvSpPr>
              <a:spLocks/>
            </p:cNvSpPr>
            <p:nvPr/>
          </p:nvSpPr>
          <p:spPr bwMode="auto">
            <a:xfrm>
              <a:off x="10290448" y="3932513"/>
              <a:ext cx="52959" cy="297892"/>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 name="Freeform 35"/>
            <p:cNvSpPr>
              <a:spLocks/>
            </p:cNvSpPr>
            <p:nvPr/>
          </p:nvSpPr>
          <p:spPr bwMode="auto">
            <a:xfrm>
              <a:off x="10204390" y="4018571"/>
              <a:ext cx="52959" cy="211834"/>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 name="Freeform 36"/>
            <p:cNvSpPr>
              <a:spLocks/>
            </p:cNvSpPr>
            <p:nvPr/>
          </p:nvSpPr>
          <p:spPr bwMode="auto">
            <a:xfrm>
              <a:off x="10118332" y="4018571"/>
              <a:ext cx="52959" cy="211834"/>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 name="Freeform 37"/>
            <p:cNvSpPr>
              <a:spLocks/>
            </p:cNvSpPr>
            <p:nvPr/>
          </p:nvSpPr>
          <p:spPr bwMode="auto">
            <a:xfrm>
              <a:off x="10032273" y="3985472"/>
              <a:ext cx="52959" cy="244933"/>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 name="Freeform 38"/>
            <p:cNvSpPr>
              <a:spLocks/>
            </p:cNvSpPr>
            <p:nvPr/>
          </p:nvSpPr>
          <p:spPr bwMode="auto">
            <a:xfrm>
              <a:off x="9946215" y="4071529"/>
              <a:ext cx="52959" cy="158876"/>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 name="Freeform 39"/>
            <p:cNvSpPr>
              <a:spLocks/>
            </p:cNvSpPr>
            <p:nvPr/>
          </p:nvSpPr>
          <p:spPr bwMode="auto">
            <a:xfrm>
              <a:off x="9860157" y="4144347"/>
              <a:ext cx="52959" cy="8605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 name="Freeform 40"/>
            <p:cNvSpPr>
              <a:spLocks/>
            </p:cNvSpPr>
            <p:nvPr/>
          </p:nvSpPr>
          <p:spPr bwMode="auto">
            <a:xfrm>
              <a:off x="9840297" y="3859695"/>
              <a:ext cx="569309" cy="33761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 name="Freeform 41"/>
            <p:cNvSpPr>
              <a:spLocks/>
            </p:cNvSpPr>
            <p:nvPr/>
          </p:nvSpPr>
          <p:spPr bwMode="auto">
            <a:xfrm>
              <a:off x="10290448" y="3932513"/>
              <a:ext cx="52959" cy="297892"/>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 name="Freeform 42"/>
            <p:cNvSpPr>
              <a:spLocks/>
            </p:cNvSpPr>
            <p:nvPr/>
          </p:nvSpPr>
          <p:spPr bwMode="auto">
            <a:xfrm>
              <a:off x="10204390" y="4018571"/>
              <a:ext cx="52959" cy="211834"/>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 name="Freeform 43"/>
            <p:cNvSpPr>
              <a:spLocks/>
            </p:cNvSpPr>
            <p:nvPr/>
          </p:nvSpPr>
          <p:spPr bwMode="auto">
            <a:xfrm>
              <a:off x="10118332" y="4018571"/>
              <a:ext cx="52959" cy="211834"/>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 name="Freeform 44"/>
            <p:cNvSpPr>
              <a:spLocks/>
            </p:cNvSpPr>
            <p:nvPr/>
          </p:nvSpPr>
          <p:spPr bwMode="auto">
            <a:xfrm>
              <a:off x="10032273" y="3985472"/>
              <a:ext cx="52959" cy="244933"/>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 name="Freeform 45"/>
            <p:cNvSpPr>
              <a:spLocks/>
            </p:cNvSpPr>
            <p:nvPr/>
          </p:nvSpPr>
          <p:spPr bwMode="auto">
            <a:xfrm>
              <a:off x="9946215" y="4071529"/>
              <a:ext cx="52959" cy="158876"/>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 name="Freeform 46"/>
            <p:cNvSpPr>
              <a:spLocks/>
            </p:cNvSpPr>
            <p:nvPr/>
          </p:nvSpPr>
          <p:spPr bwMode="auto">
            <a:xfrm>
              <a:off x="9860157" y="4144347"/>
              <a:ext cx="52959" cy="8605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grpSp>
      <p:cxnSp>
        <p:nvCxnSpPr>
          <p:cNvPr id="26" name="直線接點 25"/>
          <p:cNvCxnSpPr/>
          <p:nvPr/>
        </p:nvCxnSpPr>
        <p:spPr>
          <a:xfrm>
            <a:off x="3284189" y="3143950"/>
            <a:ext cx="0" cy="61852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350961" y="3176215"/>
            <a:ext cx="4255637" cy="553998"/>
          </a:xfrm>
          <a:prstGeom prst="rect">
            <a:avLst/>
          </a:prstGeom>
        </p:spPr>
        <p:txBody>
          <a:bodyPr wrap="square">
            <a:spAutoFit/>
          </a:bodyPr>
          <a:lstStyle/>
          <a:p>
            <a:pPr>
              <a:buClr>
                <a:srgbClr val="A50021"/>
              </a:buClr>
              <a:buSzPct val="80000"/>
            </a:pPr>
            <a:r>
              <a:rPr lang="en-US" altLang="zh-TW" sz="3000" dirty="0" smtClean="0">
                <a:solidFill>
                  <a:schemeClr val="bg1"/>
                </a:solidFill>
                <a:latin typeface="+mn-lt"/>
                <a:ea typeface="微軟正黑體" panose="020B0604030504040204" pitchFamily="34" charset="-120"/>
              </a:rPr>
              <a:t>2023</a:t>
            </a:r>
            <a:r>
              <a:rPr lang="zh-TW" altLang="en-US" sz="3000" dirty="0" smtClean="0">
                <a:solidFill>
                  <a:schemeClr val="bg1"/>
                </a:solidFill>
                <a:latin typeface="+mn-lt"/>
                <a:ea typeface="微軟正黑體" panose="020B0604030504040204" pitchFamily="34" charset="-120"/>
              </a:rPr>
              <a:t> </a:t>
            </a:r>
            <a:r>
              <a:rPr lang="en-US" altLang="zh-TW" sz="3000" dirty="0" smtClean="0">
                <a:solidFill>
                  <a:schemeClr val="bg1"/>
                </a:solidFill>
                <a:latin typeface="+mn-lt"/>
                <a:ea typeface="微軟正黑體" panose="020B0604030504040204" pitchFamily="34" charset="-120"/>
              </a:rPr>
              <a:t>Financial </a:t>
            </a:r>
            <a:r>
              <a:rPr lang="en-US" altLang="zh-TW" sz="3000" dirty="0">
                <a:solidFill>
                  <a:schemeClr val="bg1"/>
                </a:solidFill>
                <a:latin typeface="+mn-lt"/>
                <a:ea typeface="微軟正黑體" panose="020B0604030504040204" pitchFamily="34" charset="-120"/>
              </a:rPr>
              <a:t>Highlights</a:t>
            </a:r>
          </a:p>
        </p:txBody>
      </p:sp>
      <p:sp>
        <p:nvSpPr>
          <p:cNvPr id="28" name="圆角矩形 23">
            <a:extLst>
              <a:ext uri="{FF2B5EF4-FFF2-40B4-BE49-F238E27FC236}">
                <a16:creationId xmlns:a16="http://schemas.microsoft.com/office/drawing/2014/main" id="{3B32643A-D6B1-42D2-9145-98576D0ECFCA}"/>
              </a:ext>
            </a:extLst>
          </p:cNvPr>
          <p:cNvSpPr/>
          <p:nvPr/>
        </p:nvSpPr>
        <p:spPr>
          <a:xfrm>
            <a:off x="2580113" y="3158970"/>
            <a:ext cx="3983774" cy="936000"/>
          </a:xfrm>
          <a:prstGeom prst="roundRect">
            <a:avLst>
              <a:gd name="adj" fmla="val 24030"/>
            </a:avLst>
          </a:prstGeom>
          <a:solidFill>
            <a:srgbClr val="002060"/>
          </a:solidFill>
          <a:ln w="22225" cap="flat" cmpd="sng" algn="ctr">
            <a:noFill/>
            <a:prstDash val="solid"/>
            <a:miter lim="800000"/>
          </a:ln>
          <a:effectLst/>
        </p:spPr>
        <p:txBody>
          <a:bodyPr lIns="86689" tIns="43345" rIns="86689" bIns="4334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27"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FZHei-B01S" panose="02010601030101010101" pitchFamily="2" charset="-122"/>
            </a:endParaRPr>
          </a:p>
        </p:txBody>
      </p:sp>
      <p:cxnSp>
        <p:nvCxnSpPr>
          <p:cNvPr id="45" name="直線接點 44"/>
          <p:cNvCxnSpPr/>
          <p:nvPr/>
        </p:nvCxnSpPr>
        <p:spPr>
          <a:xfrm>
            <a:off x="3436589" y="3296350"/>
            <a:ext cx="0" cy="61852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391980" y="3353793"/>
            <a:ext cx="1933910" cy="523220"/>
          </a:xfrm>
          <a:prstGeom prst="rect">
            <a:avLst/>
          </a:prstGeom>
        </p:spPr>
        <p:txBody>
          <a:bodyPr wrap="square">
            <a:spAutoFit/>
          </a:bodyPr>
          <a:lstStyle/>
          <a:p>
            <a:pPr>
              <a:buClr>
                <a:prstClr val="white">
                  <a:lumMod val="75000"/>
                </a:prstClr>
              </a:buClr>
              <a:buSzPct val="80000"/>
            </a:pPr>
            <a:r>
              <a:rPr lang="zh-TW" altLang="en-US" sz="2800" b="1" dirty="0">
                <a:solidFill>
                  <a:schemeClr val="bg1"/>
                </a:solidFill>
                <a:latin typeface="微軟正黑體" panose="020B0604030504040204" pitchFamily="34" charset="-120"/>
                <a:ea typeface="微軟正黑體" panose="020B0604030504040204" pitchFamily="34" charset="-120"/>
              </a:rPr>
              <a:t>附錄</a:t>
            </a:r>
          </a:p>
        </p:txBody>
      </p:sp>
      <p:sp>
        <p:nvSpPr>
          <p:cNvPr id="9" name="Freeform 77"/>
          <p:cNvSpPr>
            <a:spLocks noEditPoints="1"/>
          </p:cNvSpPr>
          <p:nvPr/>
        </p:nvSpPr>
        <p:spPr bwMode="auto">
          <a:xfrm>
            <a:off x="2767368" y="3353793"/>
            <a:ext cx="450050" cy="532144"/>
          </a:xfrm>
          <a:custGeom>
            <a:avLst/>
            <a:gdLst>
              <a:gd name="T0" fmla="*/ 10 w 154"/>
              <a:gd name="T1" fmla="*/ 0 h 192"/>
              <a:gd name="T2" fmla="*/ 0 w 154"/>
              <a:gd name="T3" fmla="*/ 182 h 192"/>
              <a:gd name="T4" fmla="*/ 144 w 154"/>
              <a:gd name="T5" fmla="*/ 192 h 192"/>
              <a:gd name="T6" fmla="*/ 154 w 154"/>
              <a:gd name="T7" fmla="*/ 10 h 192"/>
              <a:gd name="T8" fmla="*/ 48 w 154"/>
              <a:gd name="T9" fmla="*/ 29 h 192"/>
              <a:gd name="T10" fmla="*/ 102 w 154"/>
              <a:gd name="T11" fmla="*/ 26 h 192"/>
              <a:gd name="T12" fmla="*/ 106 w 154"/>
              <a:gd name="T13" fmla="*/ 32 h 192"/>
              <a:gd name="T14" fmla="*/ 51 w 154"/>
              <a:gd name="T15" fmla="*/ 35 h 192"/>
              <a:gd name="T16" fmla="*/ 48 w 154"/>
              <a:gd name="T17" fmla="*/ 29 h 192"/>
              <a:gd name="T18" fmla="*/ 29 w 154"/>
              <a:gd name="T19" fmla="*/ 54 h 192"/>
              <a:gd name="T20" fmla="*/ 128 w 154"/>
              <a:gd name="T21" fmla="*/ 58 h 192"/>
              <a:gd name="T22" fmla="*/ 125 w 154"/>
              <a:gd name="T23" fmla="*/ 61 h 192"/>
              <a:gd name="T24" fmla="*/ 26 w 154"/>
              <a:gd name="T25" fmla="*/ 58 h 192"/>
              <a:gd name="T26" fmla="*/ 29 w 154"/>
              <a:gd name="T27" fmla="*/ 77 h 192"/>
              <a:gd name="T28" fmla="*/ 128 w 154"/>
              <a:gd name="T29" fmla="*/ 80 h 192"/>
              <a:gd name="T30" fmla="*/ 125 w 154"/>
              <a:gd name="T31" fmla="*/ 83 h 192"/>
              <a:gd name="T32" fmla="*/ 26 w 154"/>
              <a:gd name="T33" fmla="*/ 80 h 192"/>
              <a:gd name="T34" fmla="*/ 29 w 154"/>
              <a:gd name="T35" fmla="*/ 96 h 192"/>
              <a:gd name="T36" fmla="*/ 128 w 154"/>
              <a:gd name="T37" fmla="*/ 99 h 192"/>
              <a:gd name="T38" fmla="*/ 125 w 154"/>
              <a:gd name="T39" fmla="*/ 102 h 192"/>
              <a:gd name="T40" fmla="*/ 26 w 154"/>
              <a:gd name="T41" fmla="*/ 99 h 192"/>
              <a:gd name="T42" fmla="*/ 29 w 154"/>
              <a:gd name="T43" fmla="*/ 115 h 192"/>
              <a:gd name="T44" fmla="*/ 128 w 154"/>
              <a:gd name="T45" fmla="*/ 118 h 192"/>
              <a:gd name="T46" fmla="*/ 125 w 154"/>
              <a:gd name="T47" fmla="*/ 122 h 192"/>
              <a:gd name="T48" fmla="*/ 26 w 154"/>
              <a:gd name="T49" fmla="*/ 118 h 192"/>
              <a:gd name="T50" fmla="*/ 26 w 154"/>
              <a:gd name="T51" fmla="*/ 141 h 192"/>
              <a:gd name="T52" fmla="*/ 125 w 154"/>
              <a:gd name="T53" fmla="*/ 138 h 192"/>
              <a:gd name="T54" fmla="*/ 128 w 154"/>
              <a:gd name="T55" fmla="*/ 141 h 192"/>
              <a:gd name="T56" fmla="*/ 29 w 154"/>
              <a:gd name="T57" fmla="*/ 144 h 192"/>
              <a:gd name="T58" fmla="*/ 126 w 154"/>
              <a:gd name="T59" fmla="*/ 165 h 192"/>
              <a:gd name="T60" fmla="*/ 111 w 154"/>
              <a:gd name="T61" fmla="*/ 165 h 192"/>
              <a:gd name="T62" fmla="*/ 95 w 154"/>
              <a:gd name="T63" fmla="*/ 161 h 192"/>
              <a:gd name="T64" fmla="*/ 90 w 154"/>
              <a:gd name="T65" fmla="*/ 166 h 192"/>
              <a:gd name="T66" fmla="*/ 93 w 154"/>
              <a:gd name="T67" fmla="*/ 154 h 192"/>
              <a:gd name="T68" fmla="*/ 102 w 154"/>
              <a:gd name="T69" fmla="*/ 160 h 192"/>
              <a:gd name="T70" fmla="*/ 118 w 154"/>
              <a:gd name="T71" fmla="*/ 157 h 192"/>
              <a:gd name="T72" fmla="*/ 126 w 154"/>
              <a:gd name="T73" fmla="*/ 16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92">
                <a:moveTo>
                  <a:pt x="144" y="0"/>
                </a:moveTo>
                <a:cubicBezTo>
                  <a:pt x="10" y="0"/>
                  <a:pt x="10" y="0"/>
                  <a:pt x="10" y="0"/>
                </a:cubicBezTo>
                <a:cubicBezTo>
                  <a:pt x="4" y="0"/>
                  <a:pt x="0" y="4"/>
                  <a:pt x="0" y="10"/>
                </a:cubicBezTo>
                <a:cubicBezTo>
                  <a:pt x="0" y="182"/>
                  <a:pt x="0" y="182"/>
                  <a:pt x="0" y="182"/>
                </a:cubicBezTo>
                <a:cubicBezTo>
                  <a:pt x="0" y="188"/>
                  <a:pt x="4" y="192"/>
                  <a:pt x="10" y="192"/>
                </a:cubicBezTo>
                <a:cubicBezTo>
                  <a:pt x="144" y="192"/>
                  <a:pt x="144" y="192"/>
                  <a:pt x="144" y="192"/>
                </a:cubicBezTo>
                <a:cubicBezTo>
                  <a:pt x="149" y="192"/>
                  <a:pt x="154" y="188"/>
                  <a:pt x="154" y="182"/>
                </a:cubicBezTo>
                <a:cubicBezTo>
                  <a:pt x="154" y="10"/>
                  <a:pt x="154" y="10"/>
                  <a:pt x="154" y="10"/>
                </a:cubicBezTo>
                <a:cubicBezTo>
                  <a:pt x="154" y="4"/>
                  <a:pt x="149" y="0"/>
                  <a:pt x="144" y="0"/>
                </a:cubicBezTo>
                <a:close/>
                <a:moveTo>
                  <a:pt x="48" y="29"/>
                </a:moveTo>
                <a:cubicBezTo>
                  <a:pt x="48" y="27"/>
                  <a:pt x="49" y="26"/>
                  <a:pt x="51" y="26"/>
                </a:cubicBezTo>
                <a:cubicBezTo>
                  <a:pt x="102" y="26"/>
                  <a:pt x="102" y="26"/>
                  <a:pt x="102" y="26"/>
                </a:cubicBezTo>
                <a:cubicBezTo>
                  <a:pt x="104" y="26"/>
                  <a:pt x="106" y="27"/>
                  <a:pt x="106" y="29"/>
                </a:cubicBezTo>
                <a:cubicBezTo>
                  <a:pt x="106" y="32"/>
                  <a:pt x="106" y="32"/>
                  <a:pt x="106" y="32"/>
                </a:cubicBezTo>
                <a:cubicBezTo>
                  <a:pt x="106" y="34"/>
                  <a:pt x="104" y="35"/>
                  <a:pt x="102" y="35"/>
                </a:cubicBezTo>
                <a:cubicBezTo>
                  <a:pt x="51" y="35"/>
                  <a:pt x="51" y="35"/>
                  <a:pt x="51" y="35"/>
                </a:cubicBezTo>
                <a:cubicBezTo>
                  <a:pt x="49" y="35"/>
                  <a:pt x="48" y="34"/>
                  <a:pt x="48" y="32"/>
                </a:cubicBezTo>
                <a:lnTo>
                  <a:pt x="48" y="29"/>
                </a:lnTo>
                <a:close/>
                <a:moveTo>
                  <a:pt x="26" y="58"/>
                </a:moveTo>
                <a:cubicBezTo>
                  <a:pt x="26" y="56"/>
                  <a:pt x="27" y="54"/>
                  <a:pt x="29" y="54"/>
                </a:cubicBezTo>
                <a:cubicBezTo>
                  <a:pt x="125" y="54"/>
                  <a:pt x="125" y="54"/>
                  <a:pt x="125" y="54"/>
                </a:cubicBezTo>
                <a:cubicBezTo>
                  <a:pt x="127" y="54"/>
                  <a:pt x="128" y="56"/>
                  <a:pt x="128" y="58"/>
                </a:cubicBezTo>
                <a:cubicBezTo>
                  <a:pt x="128" y="58"/>
                  <a:pt x="128" y="58"/>
                  <a:pt x="128" y="58"/>
                </a:cubicBezTo>
                <a:cubicBezTo>
                  <a:pt x="128" y="59"/>
                  <a:pt x="127" y="61"/>
                  <a:pt x="125" y="61"/>
                </a:cubicBezTo>
                <a:cubicBezTo>
                  <a:pt x="29" y="61"/>
                  <a:pt x="29" y="61"/>
                  <a:pt x="29" y="61"/>
                </a:cubicBezTo>
                <a:cubicBezTo>
                  <a:pt x="27" y="61"/>
                  <a:pt x="26" y="59"/>
                  <a:pt x="26" y="58"/>
                </a:cubicBezTo>
                <a:close/>
                <a:moveTo>
                  <a:pt x="26" y="80"/>
                </a:moveTo>
                <a:cubicBezTo>
                  <a:pt x="26" y="78"/>
                  <a:pt x="27" y="77"/>
                  <a:pt x="29" y="77"/>
                </a:cubicBezTo>
                <a:cubicBezTo>
                  <a:pt x="125" y="77"/>
                  <a:pt x="125" y="77"/>
                  <a:pt x="125" y="77"/>
                </a:cubicBezTo>
                <a:cubicBezTo>
                  <a:pt x="127" y="77"/>
                  <a:pt x="128" y="78"/>
                  <a:pt x="128" y="80"/>
                </a:cubicBezTo>
                <a:cubicBezTo>
                  <a:pt x="128" y="80"/>
                  <a:pt x="128" y="80"/>
                  <a:pt x="128" y="80"/>
                </a:cubicBezTo>
                <a:cubicBezTo>
                  <a:pt x="128" y="82"/>
                  <a:pt x="127" y="83"/>
                  <a:pt x="125" y="83"/>
                </a:cubicBezTo>
                <a:cubicBezTo>
                  <a:pt x="29" y="83"/>
                  <a:pt x="29" y="83"/>
                  <a:pt x="29" y="83"/>
                </a:cubicBezTo>
                <a:cubicBezTo>
                  <a:pt x="27" y="83"/>
                  <a:pt x="26" y="82"/>
                  <a:pt x="26" y="80"/>
                </a:cubicBezTo>
                <a:close/>
                <a:moveTo>
                  <a:pt x="26" y="99"/>
                </a:moveTo>
                <a:cubicBezTo>
                  <a:pt x="26" y="97"/>
                  <a:pt x="27" y="96"/>
                  <a:pt x="29" y="96"/>
                </a:cubicBezTo>
                <a:cubicBezTo>
                  <a:pt x="125" y="96"/>
                  <a:pt x="125" y="96"/>
                  <a:pt x="125" y="96"/>
                </a:cubicBezTo>
                <a:cubicBezTo>
                  <a:pt x="127" y="96"/>
                  <a:pt x="128" y="97"/>
                  <a:pt x="128" y="99"/>
                </a:cubicBezTo>
                <a:cubicBezTo>
                  <a:pt x="128" y="99"/>
                  <a:pt x="128" y="99"/>
                  <a:pt x="128" y="99"/>
                </a:cubicBezTo>
                <a:cubicBezTo>
                  <a:pt x="128" y="101"/>
                  <a:pt x="127" y="102"/>
                  <a:pt x="125" y="102"/>
                </a:cubicBezTo>
                <a:cubicBezTo>
                  <a:pt x="29" y="102"/>
                  <a:pt x="29" y="102"/>
                  <a:pt x="29" y="102"/>
                </a:cubicBezTo>
                <a:cubicBezTo>
                  <a:pt x="27" y="102"/>
                  <a:pt x="26" y="101"/>
                  <a:pt x="26" y="99"/>
                </a:cubicBezTo>
                <a:close/>
                <a:moveTo>
                  <a:pt x="26" y="118"/>
                </a:moveTo>
                <a:cubicBezTo>
                  <a:pt x="26" y="117"/>
                  <a:pt x="27" y="115"/>
                  <a:pt x="29" y="115"/>
                </a:cubicBezTo>
                <a:cubicBezTo>
                  <a:pt x="125" y="115"/>
                  <a:pt x="125" y="115"/>
                  <a:pt x="125" y="115"/>
                </a:cubicBezTo>
                <a:cubicBezTo>
                  <a:pt x="127" y="115"/>
                  <a:pt x="128" y="117"/>
                  <a:pt x="128" y="118"/>
                </a:cubicBezTo>
                <a:cubicBezTo>
                  <a:pt x="128" y="118"/>
                  <a:pt x="128" y="118"/>
                  <a:pt x="128" y="118"/>
                </a:cubicBezTo>
                <a:cubicBezTo>
                  <a:pt x="128" y="120"/>
                  <a:pt x="127" y="122"/>
                  <a:pt x="125" y="122"/>
                </a:cubicBezTo>
                <a:cubicBezTo>
                  <a:pt x="29" y="122"/>
                  <a:pt x="29" y="122"/>
                  <a:pt x="29" y="122"/>
                </a:cubicBezTo>
                <a:cubicBezTo>
                  <a:pt x="27" y="122"/>
                  <a:pt x="26" y="120"/>
                  <a:pt x="26" y="118"/>
                </a:cubicBezTo>
                <a:close/>
                <a:moveTo>
                  <a:pt x="26" y="141"/>
                </a:moveTo>
                <a:cubicBezTo>
                  <a:pt x="26" y="141"/>
                  <a:pt x="26" y="141"/>
                  <a:pt x="26" y="141"/>
                </a:cubicBezTo>
                <a:cubicBezTo>
                  <a:pt x="26" y="139"/>
                  <a:pt x="27" y="138"/>
                  <a:pt x="29" y="138"/>
                </a:cubicBezTo>
                <a:cubicBezTo>
                  <a:pt x="125" y="138"/>
                  <a:pt x="125" y="138"/>
                  <a:pt x="125" y="138"/>
                </a:cubicBezTo>
                <a:cubicBezTo>
                  <a:pt x="127" y="138"/>
                  <a:pt x="128" y="139"/>
                  <a:pt x="128" y="141"/>
                </a:cubicBezTo>
                <a:cubicBezTo>
                  <a:pt x="128" y="141"/>
                  <a:pt x="128" y="141"/>
                  <a:pt x="128" y="141"/>
                </a:cubicBezTo>
                <a:cubicBezTo>
                  <a:pt x="128" y="143"/>
                  <a:pt x="127" y="144"/>
                  <a:pt x="125" y="144"/>
                </a:cubicBezTo>
                <a:cubicBezTo>
                  <a:pt x="29" y="144"/>
                  <a:pt x="29" y="144"/>
                  <a:pt x="29" y="144"/>
                </a:cubicBezTo>
                <a:cubicBezTo>
                  <a:pt x="27" y="144"/>
                  <a:pt x="26" y="143"/>
                  <a:pt x="26" y="141"/>
                </a:cubicBezTo>
                <a:close/>
                <a:moveTo>
                  <a:pt x="126" y="165"/>
                </a:moveTo>
                <a:cubicBezTo>
                  <a:pt x="123" y="163"/>
                  <a:pt x="123" y="163"/>
                  <a:pt x="118" y="163"/>
                </a:cubicBezTo>
                <a:cubicBezTo>
                  <a:pt x="116" y="163"/>
                  <a:pt x="114" y="164"/>
                  <a:pt x="111" y="165"/>
                </a:cubicBezTo>
                <a:cubicBezTo>
                  <a:pt x="109" y="165"/>
                  <a:pt x="106" y="166"/>
                  <a:pt x="102" y="166"/>
                </a:cubicBezTo>
                <a:cubicBezTo>
                  <a:pt x="97" y="166"/>
                  <a:pt x="96" y="163"/>
                  <a:pt x="95" y="161"/>
                </a:cubicBezTo>
                <a:cubicBezTo>
                  <a:pt x="94" y="160"/>
                  <a:pt x="94" y="160"/>
                  <a:pt x="93" y="160"/>
                </a:cubicBezTo>
                <a:cubicBezTo>
                  <a:pt x="90" y="160"/>
                  <a:pt x="90" y="166"/>
                  <a:pt x="90" y="166"/>
                </a:cubicBezTo>
                <a:cubicBezTo>
                  <a:pt x="83" y="166"/>
                  <a:pt x="83" y="166"/>
                  <a:pt x="83" y="166"/>
                </a:cubicBezTo>
                <a:cubicBezTo>
                  <a:pt x="83" y="162"/>
                  <a:pt x="85" y="154"/>
                  <a:pt x="93" y="154"/>
                </a:cubicBezTo>
                <a:cubicBezTo>
                  <a:pt x="98" y="154"/>
                  <a:pt x="100" y="157"/>
                  <a:pt x="100" y="159"/>
                </a:cubicBezTo>
                <a:cubicBezTo>
                  <a:pt x="101" y="160"/>
                  <a:pt x="101" y="160"/>
                  <a:pt x="102" y="160"/>
                </a:cubicBezTo>
                <a:cubicBezTo>
                  <a:pt x="105" y="160"/>
                  <a:pt x="107" y="159"/>
                  <a:pt x="109" y="159"/>
                </a:cubicBezTo>
                <a:cubicBezTo>
                  <a:pt x="112" y="158"/>
                  <a:pt x="115" y="157"/>
                  <a:pt x="118" y="157"/>
                </a:cubicBezTo>
                <a:cubicBezTo>
                  <a:pt x="125" y="157"/>
                  <a:pt x="126" y="157"/>
                  <a:pt x="130" y="161"/>
                </a:cubicBezTo>
                <a:lnTo>
                  <a:pt x="126" y="1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9" name="矩形 28"/>
          <p:cNvSpPr/>
          <p:nvPr/>
        </p:nvSpPr>
        <p:spPr>
          <a:xfrm>
            <a:off x="110405" y="127374"/>
            <a:ext cx="2031325" cy="646331"/>
          </a:xfrm>
          <a:prstGeom prst="rect">
            <a:avLst/>
          </a:prstGeom>
        </p:spPr>
        <p:txBody>
          <a:bodyPr wrap="none">
            <a:spAutoFit/>
          </a:bodyPr>
          <a:lstStyle/>
          <a:p>
            <a:pPr eaLnBrk="0" fontAlgn="auto" hangingPunct="0">
              <a:spcBef>
                <a:spcPts val="0"/>
              </a:spcBef>
              <a:spcAft>
                <a:spcPts val="0"/>
              </a:spcAft>
            </a:pPr>
            <a:r>
              <a:rPr kumimoji="0" lang="zh-TW" altLang="en-US" sz="3600" dirty="0" smtClean="0">
                <a:latin typeface="微軟正黑體" panose="020B0604030504040204" pitchFamily="34" charset="-120"/>
                <a:ea typeface="微軟正黑體" panose="020B0604030504040204" pitchFamily="34" charset="-120"/>
                <a:cs typeface="Arial" panose="020B0604020202020204" pitchFamily="34" charset="0"/>
              </a:rPr>
              <a:t>內容大綱</a:t>
            </a:r>
            <a:endParaRPr kumimoji="0" lang="zh-TW" altLang="en-US" sz="3600"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50123571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p:cNvGrpSpPr/>
          <p:nvPr/>
        </p:nvGrpSpPr>
        <p:grpSpPr>
          <a:xfrm>
            <a:off x="2568349" y="3260035"/>
            <a:ext cx="569309" cy="370710"/>
            <a:chOff x="9840297" y="3859695"/>
            <a:chExt cx="569309" cy="370710"/>
          </a:xfrm>
        </p:grpSpPr>
        <p:sp>
          <p:nvSpPr>
            <p:cNvPr id="10" name="Freeform 33"/>
            <p:cNvSpPr>
              <a:spLocks/>
            </p:cNvSpPr>
            <p:nvPr/>
          </p:nvSpPr>
          <p:spPr bwMode="auto">
            <a:xfrm>
              <a:off x="9840297" y="3859695"/>
              <a:ext cx="569309" cy="33761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 name="Freeform 34"/>
            <p:cNvSpPr>
              <a:spLocks/>
            </p:cNvSpPr>
            <p:nvPr/>
          </p:nvSpPr>
          <p:spPr bwMode="auto">
            <a:xfrm>
              <a:off x="10290448" y="3932513"/>
              <a:ext cx="52959" cy="297892"/>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 name="Freeform 35"/>
            <p:cNvSpPr>
              <a:spLocks/>
            </p:cNvSpPr>
            <p:nvPr/>
          </p:nvSpPr>
          <p:spPr bwMode="auto">
            <a:xfrm>
              <a:off x="10204390" y="4018571"/>
              <a:ext cx="52959" cy="211834"/>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 name="Freeform 36"/>
            <p:cNvSpPr>
              <a:spLocks/>
            </p:cNvSpPr>
            <p:nvPr/>
          </p:nvSpPr>
          <p:spPr bwMode="auto">
            <a:xfrm>
              <a:off x="10118332" y="4018571"/>
              <a:ext cx="52959" cy="211834"/>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 name="Freeform 37"/>
            <p:cNvSpPr>
              <a:spLocks/>
            </p:cNvSpPr>
            <p:nvPr/>
          </p:nvSpPr>
          <p:spPr bwMode="auto">
            <a:xfrm>
              <a:off x="10032273" y="3985472"/>
              <a:ext cx="52959" cy="244933"/>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 name="Freeform 38"/>
            <p:cNvSpPr>
              <a:spLocks/>
            </p:cNvSpPr>
            <p:nvPr/>
          </p:nvSpPr>
          <p:spPr bwMode="auto">
            <a:xfrm>
              <a:off x="9946215" y="4071529"/>
              <a:ext cx="52959" cy="158876"/>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 name="Freeform 39"/>
            <p:cNvSpPr>
              <a:spLocks/>
            </p:cNvSpPr>
            <p:nvPr/>
          </p:nvSpPr>
          <p:spPr bwMode="auto">
            <a:xfrm>
              <a:off x="9860157" y="4144347"/>
              <a:ext cx="52959" cy="8605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 name="Freeform 40"/>
            <p:cNvSpPr>
              <a:spLocks/>
            </p:cNvSpPr>
            <p:nvPr/>
          </p:nvSpPr>
          <p:spPr bwMode="auto">
            <a:xfrm>
              <a:off x="9840297" y="3859695"/>
              <a:ext cx="569309" cy="33761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 name="Freeform 41"/>
            <p:cNvSpPr>
              <a:spLocks/>
            </p:cNvSpPr>
            <p:nvPr/>
          </p:nvSpPr>
          <p:spPr bwMode="auto">
            <a:xfrm>
              <a:off x="10290448" y="3932513"/>
              <a:ext cx="52959" cy="297892"/>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 name="Freeform 42"/>
            <p:cNvSpPr>
              <a:spLocks/>
            </p:cNvSpPr>
            <p:nvPr/>
          </p:nvSpPr>
          <p:spPr bwMode="auto">
            <a:xfrm>
              <a:off x="10204390" y="4018571"/>
              <a:ext cx="52959" cy="211834"/>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 name="Freeform 43"/>
            <p:cNvSpPr>
              <a:spLocks/>
            </p:cNvSpPr>
            <p:nvPr/>
          </p:nvSpPr>
          <p:spPr bwMode="auto">
            <a:xfrm>
              <a:off x="10118332" y="4018571"/>
              <a:ext cx="52959" cy="211834"/>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 name="Freeform 44"/>
            <p:cNvSpPr>
              <a:spLocks/>
            </p:cNvSpPr>
            <p:nvPr/>
          </p:nvSpPr>
          <p:spPr bwMode="auto">
            <a:xfrm>
              <a:off x="10032273" y="3985472"/>
              <a:ext cx="52959" cy="244933"/>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 name="Freeform 45"/>
            <p:cNvSpPr>
              <a:spLocks/>
            </p:cNvSpPr>
            <p:nvPr/>
          </p:nvSpPr>
          <p:spPr bwMode="auto">
            <a:xfrm>
              <a:off x="9946215" y="4071529"/>
              <a:ext cx="52959" cy="158876"/>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 name="Freeform 46"/>
            <p:cNvSpPr>
              <a:spLocks/>
            </p:cNvSpPr>
            <p:nvPr/>
          </p:nvSpPr>
          <p:spPr bwMode="auto">
            <a:xfrm>
              <a:off x="9860157" y="4144347"/>
              <a:ext cx="52959" cy="8605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grpSp>
      <p:cxnSp>
        <p:nvCxnSpPr>
          <p:cNvPr id="26" name="直線接點 25"/>
          <p:cNvCxnSpPr/>
          <p:nvPr/>
        </p:nvCxnSpPr>
        <p:spPr>
          <a:xfrm>
            <a:off x="3284189" y="3143950"/>
            <a:ext cx="0" cy="61852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350961" y="3176215"/>
            <a:ext cx="4255637" cy="553998"/>
          </a:xfrm>
          <a:prstGeom prst="rect">
            <a:avLst/>
          </a:prstGeom>
        </p:spPr>
        <p:txBody>
          <a:bodyPr wrap="square">
            <a:spAutoFit/>
          </a:bodyPr>
          <a:lstStyle/>
          <a:p>
            <a:pPr>
              <a:buClr>
                <a:srgbClr val="A50021"/>
              </a:buClr>
              <a:buSzPct val="80000"/>
            </a:pPr>
            <a:r>
              <a:rPr lang="en-US" altLang="zh-TW" sz="3000" dirty="0" smtClean="0">
                <a:solidFill>
                  <a:schemeClr val="bg1"/>
                </a:solidFill>
                <a:latin typeface="+mn-lt"/>
                <a:ea typeface="微軟正黑體" panose="020B0604030504040204" pitchFamily="34" charset="-120"/>
              </a:rPr>
              <a:t>2023</a:t>
            </a:r>
            <a:r>
              <a:rPr lang="zh-TW" altLang="en-US" sz="3000" dirty="0" smtClean="0">
                <a:solidFill>
                  <a:schemeClr val="bg1"/>
                </a:solidFill>
                <a:latin typeface="+mn-lt"/>
                <a:ea typeface="微軟正黑體" panose="020B0604030504040204" pitchFamily="34" charset="-120"/>
              </a:rPr>
              <a:t> </a:t>
            </a:r>
            <a:r>
              <a:rPr lang="en-US" altLang="zh-TW" sz="3000" dirty="0" smtClean="0">
                <a:solidFill>
                  <a:schemeClr val="bg1"/>
                </a:solidFill>
                <a:latin typeface="+mn-lt"/>
                <a:ea typeface="微軟正黑體" panose="020B0604030504040204" pitchFamily="34" charset="-120"/>
              </a:rPr>
              <a:t>Financial </a:t>
            </a:r>
            <a:r>
              <a:rPr lang="en-US" altLang="zh-TW" sz="3000" dirty="0">
                <a:solidFill>
                  <a:schemeClr val="bg1"/>
                </a:solidFill>
                <a:latin typeface="+mn-lt"/>
                <a:ea typeface="微軟正黑體" panose="020B0604030504040204" pitchFamily="34" charset="-120"/>
              </a:rPr>
              <a:t>Highlights</a:t>
            </a:r>
          </a:p>
        </p:txBody>
      </p:sp>
      <p:cxnSp>
        <p:nvCxnSpPr>
          <p:cNvPr id="45" name="直線接點 44"/>
          <p:cNvCxnSpPr/>
          <p:nvPr/>
        </p:nvCxnSpPr>
        <p:spPr>
          <a:xfrm>
            <a:off x="3436589" y="3296350"/>
            <a:ext cx="0" cy="61852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3934550" y="3355830"/>
            <a:ext cx="1933910" cy="523220"/>
          </a:xfrm>
          <a:prstGeom prst="rect">
            <a:avLst/>
          </a:prstGeom>
        </p:spPr>
        <p:txBody>
          <a:bodyPr wrap="square">
            <a:spAutoFit/>
          </a:bodyPr>
          <a:lstStyle/>
          <a:p>
            <a:pPr>
              <a:buClr>
                <a:prstClr val="white">
                  <a:lumMod val="75000"/>
                </a:prstClr>
              </a:buClr>
              <a:buSzPct val="80000"/>
            </a:pPr>
            <a:r>
              <a:rPr lang="en-US" altLang="zh-TW" sz="2800" b="1" dirty="0" smtClean="0">
                <a:solidFill>
                  <a:schemeClr val="bg1"/>
                </a:solidFill>
                <a:latin typeface="微軟正黑體" panose="020B0604030504040204" pitchFamily="34" charset="-120"/>
                <a:ea typeface="微軟正黑體" panose="020B0604030504040204" pitchFamily="34" charset="-120"/>
              </a:rPr>
              <a:t>Appendix</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sp>
        <p:nvSpPr>
          <p:cNvPr id="9" name="Freeform 77"/>
          <p:cNvSpPr>
            <a:spLocks noEditPoints="1"/>
          </p:cNvSpPr>
          <p:nvPr/>
        </p:nvSpPr>
        <p:spPr bwMode="auto">
          <a:xfrm>
            <a:off x="2767368" y="3353793"/>
            <a:ext cx="450050" cy="532144"/>
          </a:xfrm>
          <a:custGeom>
            <a:avLst/>
            <a:gdLst>
              <a:gd name="T0" fmla="*/ 10 w 154"/>
              <a:gd name="T1" fmla="*/ 0 h 192"/>
              <a:gd name="T2" fmla="*/ 0 w 154"/>
              <a:gd name="T3" fmla="*/ 182 h 192"/>
              <a:gd name="T4" fmla="*/ 144 w 154"/>
              <a:gd name="T5" fmla="*/ 192 h 192"/>
              <a:gd name="T6" fmla="*/ 154 w 154"/>
              <a:gd name="T7" fmla="*/ 10 h 192"/>
              <a:gd name="T8" fmla="*/ 48 w 154"/>
              <a:gd name="T9" fmla="*/ 29 h 192"/>
              <a:gd name="T10" fmla="*/ 102 w 154"/>
              <a:gd name="T11" fmla="*/ 26 h 192"/>
              <a:gd name="T12" fmla="*/ 106 w 154"/>
              <a:gd name="T13" fmla="*/ 32 h 192"/>
              <a:gd name="T14" fmla="*/ 51 w 154"/>
              <a:gd name="T15" fmla="*/ 35 h 192"/>
              <a:gd name="T16" fmla="*/ 48 w 154"/>
              <a:gd name="T17" fmla="*/ 29 h 192"/>
              <a:gd name="T18" fmla="*/ 29 w 154"/>
              <a:gd name="T19" fmla="*/ 54 h 192"/>
              <a:gd name="T20" fmla="*/ 128 w 154"/>
              <a:gd name="T21" fmla="*/ 58 h 192"/>
              <a:gd name="T22" fmla="*/ 125 w 154"/>
              <a:gd name="T23" fmla="*/ 61 h 192"/>
              <a:gd name="T24" fmla="*/ 26 w 154"/>
              <a:gd name="T25" fmla="*/ 58 h 192"/>
              <a:gd name="T26" fmla="*/ 29 w 154"/>
              <a:gd name="T27" fmla="*/ 77 h 192"/>
              <a:gd name="T28" fmla="*/ 128 w 154"/>
              <a:gd name="T29" fmla="*/ 80 h 192"/>
              <a:gd name="T30" fmla="*/ 125 w 154"/>
              <a:gd name="T31" fmla="*/ 83 h 192"/>
              <a:gd name="T32" fmla="*/ 26 w 154"/>
              <a:gd name="T33" fmla="*/ 80 h 192"/>
              <a:gd name="T34" fmla="*/ 29 w 154"/>
              <a:gd name="T35" fmla="*/ 96 h 192"/>
              <a:gd name="T36" fmla="*/ 128 w 154"/>
              <a:gd name="T37" fmla="*/ 99 h 192"/>
              <a:gd name="T38" fmla="*/ 125 w 154"/>
              <a:gd name="T39" fmla="*/ 102 h 192"/>
              <a:gd name="T40" fmla="*/ 26 w 154"/>
              <a:gd name="T41" fmla="*/ 99 h 192"/>
              <a:gd name="T42" fmla="*/ 29 w 154"/>
              <a:gd name="T43" fmla="*/ 115 h 192"/>
              <a:gd name="T44" fmla="*/ 128 w 154"/>
              <a:gd name="T45" fmla="*/ 118 h 192"/>
              <a:gd name="T46" fmla="*/ 125 w 154"/>
              <a:gd name="T47" fmla="*/ 122 h 192"/>
              <a:gd name="T48" fmla="*/ 26 w 154"/>
              <a:gd name="T49" fmla="*/ 118 h 192"/>
              <a:gd name="T50" fmla="*/ 26 w 154"/>
              <a:gd name="T51" fmla="*/ 141 h 192"/>
              <a:gd name="T52" fmla="*/ 125 w 154"/>
              <a:gd name="T53" fmla="*/ 138 h 192"/>
              <a:gd name="T54" fmla="*/ 128 w 154"/>
              <a:gd name="T55" fmla="*/ 141 h 192"/>
              <a:gd name="T56" fmla="*/ 29 w 154"/>
              <a:gd name="T57" fmla="*/ 144 h 192"/>
              <a:gd name="T58" fmla="*/ 126 w 154"/>
              <a:gd name="T59" fmla="*/ 165 h 192"/>
              <a:gd name="T60" fmla="*/ 111 w 154"/>
              <a:gd name="T61" fmla="*/ 165 h 192"/>
              <a:gd name="T62" fmla="*/ 95 w 154"/>
              <a:gd name="T63" fmla="*/ 161 h 192"/>
              <a:gd name="T64" fmla="*/ 90 w 154"/>
              <a:gd name="T65" fmla="*/ 166 h 192"/>
              <a:gd name="T66" fmla="*/ 93 w 154"/>
              <a:gd name="T67" fmla="*/ 154 h 192"/>
              <a:gd name="T68" fmla="*/ 102 w 154"/>
              <a:gd name="T69" fmla="*/ 160 h 192"/>
              <a:gd name="T70" fmla="*/ 118 w 154"/>
              <a:gd name="T71" fmla="*/ 157 h 192"/>
              <a:gd name="T72" fmla="*/ 126 w 154"/>
              <a:gd name="T73" fmla="*/ 16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92">
                <a:moveTo>
                  <a:pt x="144" y="0"/>
                </a:moveTo>
                <a:cubicBezTo>
                  <a:pt x="10" y="0"/>
                  <a:pt x="10" y="0"/>
                  <a:pt x="10" y="0"/>
                </a:cubicBezTo>
                <a:cubicBezTo>
                  <a:pt x="4" y="0"/>
                  <a:pt x="0" y="4"/>
                  <a:pt x="0" y="10"/>
                </a:cubicBezTo>
                <a:cubicBezTo>
                  <a:pt x="0" y="182"/>
                  <a:pt x="0" y="182"/>
                  <a:pt x="0" y="182"/>
                </a:cubicBezTo>
                <a:cubicBezTo>
                  <a:pt x="0" y="188"/>
                  <a:pt x="4" y="192"/>
                  <a:pt x="10" y="192"/>
                </a:cubicBezTo>
                <a:cubicBezTo>
                  <a:pt x="144" y="192"/>
                  <a:pt x="144" y="192"/>
                  <a:pt x="144" y="192"/>
                </a:cubicBezTo>
                <a:cubicBezTo>
                  <a:pt x="149" y="192"/>
                  <a:pt x="154" y="188"/>
                  <a:pt x="154" y="182"/>
                </a:cubicBezTo>
                <a:cubicBezTo>
                  <a:pt x="154" y="10"/>
                  <a:pt x="154" y="10"/>
                  <a:pt x="154" y="10"/>
                </a:cubicBezTo>
                <a:cubicBezTo>
                  <a:pt x="154" y="4"/>
                  <a:pt x="149" y="0"/>
                  <a:pt x="144" y="0"/>
                </a:cubicBezTo>
                <a:close/>
                <a:moveTo>
                  <a:pt x="48" y="29"/>
                </a:moveTo>
                <a:cubicBezTo>
                  <a:pt x="48" y="27"/>
                  <a:pt x="49" y="26"/>
                  <a:pt x="51" y="26"/>
                </a:cubicBezTo>
                <a:cubicBezTo>
                  <a:pt x="102" y="26"/>
                  <a:pt x="102" y="26"/>
                  <a:pt x="102" y="26"/>
                </a:cubicBezTo>
                <a:cubicBezTo>
                  <a:pt x="104" y="26"/>
                  <a:pt x="106" y="27"/>
                  <a:pt x="106" y="29"/>
                </a:cubicBezTo>
                <a:cubicBezTo>
                  <a:pt x="106" y="32"/>
                  <a:pt x="106" y="32"/>
                  <a:pt x="106" y="32"/>
                </a:cubicBezTo>
                <a:cubicBezTo>
                  <a:pt x="106" y="34"/>
                  <a:pt x="104" y="35"/>
                  <a:pt x="102" y="35"/>
                </a:cubicBezTo>
                <a:cubicBezTo>
                  <a:pt x="51" y="35"/>
                  <a:pt x="51" y="35"/>
                  <a:pt x="51" y="35"/>
                </a:cubicBezTo>
                <a:cubicBezTo>
                  <a:pt x="49" y="35"/>
                  <a:pt x="48" y="34"/>
                  <a:pt x="48" y="32"/>
                </a:cubicBezTo>
                <a:lnTo>
                  <a:pt x="48" y="29"/>
                </a:lnTo>
                <a:close/>
                <a:moveTo>
                  <a:pt x="26" y="58"/>
                </a:moveTo>
                <a:cubicBezTo>
                  <a:pt x="26" y="56"/>
                  <a:pt x="27" y="54"/>
                  <a:pt x="29" y="54"/>
                </a:cubicBezTo>
                <a:cubicBezTo>
                  <a:pt x="125" y="54"/>
                  <a:pt x="125" y="54"/>
                  <a:pt x="125" y="54"/>
                </a:cubicBezTo>
                <a:cubicBezTo>
                  <a:pt x="127" y="54"/>
                  <a:pt x="128" y="56"/>
                  <a:pt x="128" y="58"/>
                </a:cubicBezTo>
                <a:cubicBezTo>
                  <a:pt x="128" y="58"/>
                  <a:pt x="128" y="58"/>
                  <a:pt x="128" y="58"/>
                </a:cubicBezTo>
                <a:cubicBezTo>
                  <a:pt x="128" y="59"/>
                  <a:pt x="127" y="61"/>
                  <a:pt x="125" y="61"/>
                </a:cubicBezTo>
                <a:cubicBezTo>
                  <a:pt x="29" y="61"/>
                  <a:pt x="29" y="61"/>
                  <a:pt x="29" y="61"/>
                </a:cubicBezTo>
                <a:cubicBezTo>
                  <a:pt x="27" y="61"/>
                  <a:pt x="26" y="59"/>
                  <a:pt x="26" y="58"/>
                </a:cubicBezTo>
                <a:close/>
                <a:moveTo>
                  <a:pt x="26" y="80"/>
                </a:moveTo>
                <a:cubicBezTo>
                  <a:pt x="26" y="78"/>
                  <a:pt x="27" y="77"/>
                  <a:pt x="29" y="77"/>
                </a:cubicBezTo>
                <a:cubicBezTo>
                  <a:pt x="125" y="77"/>
                  <a:pt x="125" y="77"/>
                  <a:pt x="125" y="77"/>
                </a:cubicBezTo>
                <a:cubicBezTo>
                  <a:pt x="127" y="77"/>
                  <a:pt x="128" y="78"/>
                  <a:pt x="128" y="80"/>
                </a:cubicBezTo>
                <a:cubicBezTo>
                  <a:pt x="128" y="80"/>
                  <a:pt x="128" y="80"/>
                  <a:pt x="128" y="80"/>
                </a:cubicBezTo>
                <a:cubicBezTo>
                  <a:pt x="128" y="82"/>
                  <a:pt x="127" y="83"/>
                  <a:pt x="125" y="83"/>
                </a:cubicBezTo>
                <a:cubicBezTo>
                  <a:pt x="29" y="83"/>
                  <a:pt x="29" y="83"/>
                  <a:pt x="29" y="83"/>
                </a:cubicBezTo>
                <a:cubicBezTo>
                  <a:pt x="27" y="83"/>
                  <a:pt x="26" y="82"/>
                  <a:pt x="26" y="80"/>
                </a:cubicBezTo>
                <a:close/>
                <a:moveTo>
                  <a:pt x="26" y="99"/>
                </a:moveTo>
                <a:cubicBezTo>
                  <a:pt x="26" y="97"/>
                  <a:pt x="27" y="96"/>
                  <a:pt x="29" y="96"/>
                </a:cubicBezTo>
                <a:cubicBezTo>
                  <a:pt x="125" y="96"/>
                  <a:pt x="125" y="96"/>
                  <a:pt x="125" y="96"/>
                </a:cubicBezTo>
                <a:cubicBezTo>
                  <a:pt x="127" y="96"/>
                  <a:pt x="128" y="97"/>
                  <a:pt x="128" y="99"/>
                </a:cubicBezTo>
                <a:cubicBezTo>
                  <a:pt x="128" y="99"/>
                  <a:pt x="128" y="99"/>
                  <a:pt x="128" y="99"/>
                </a:cubicBezTo>
                <a:cubicBezTo>
                  <a:pt x="128" y="101"/>
                  <a:pt x="127" y="102"/>
                  <a:pt x="125" y="102"/>
                </a:cubicBezTo>
                <a:cubicBezTo>
                  <a:pt x="29" y="102"/>
                  <a:pt x="29" y="102"/>
                  <a:pt x="29" y="102"/>
                </a:cubicBezTo>
                <a:cubicBezTo>
                  <a:pt x="27" y="102"/>
                  <a:pt x="26" y="101"/>
                  <a:pt x="26" y="99"/>
                </a:cubicBezTo>
                <a:close/>
                <a:moveTo>
                  <a:pt x="26" y="118"/>
                </a:moveTo>
                <a:cubicBezTo>
                  <a:pt x="26" y="117"/>
                  <a:pt x="27" y="115"/>
                  <a:pt x="29" y="115"/>
                </a:cubicBezTo>
                <a:cubicBezTo>
                  <a:pt x="125" y="115"/>
                  <a:pt x="125" y="115"/>
                  <a:pt x="125" y="115"/>
                </a:cubicBezTo>
                <a:cubicBezTo>
                  <a:pt x="127" y="115"/>
                  <a:pt x="128" y="117"/>
                  <a:pt x="128" y="118"/>
                </a:cubicBezTo>
                <a:cubicBezTo>
                  <a:pt x="128" y="118"/>
                  <a:pt x="128" y="118"/>
                  <a:pt x="128" y="118"/>
                </a:cubicBezTo>
                <a:cubicBezTo>
                  <a:pt x="128" y="120"/>
                  <a:pt x="127" y="122"/>
                  <a:pt x="125" y="122"/>
                </a:cubicBezTo>
                <a:cubicBezTo>
                  <a:pt x="29" y="122"/>
                  <a:pt x="29" y="122"/>
                  <a:pt x="29" y="122"/>
                </a:cubicBezTo>
                <a:cubicBezTo>
                  <a:pt x="27" y="122"/>
                  <a:pt x="26" y="120"/>
                  <a:pt x="26" y="118"/>
                </a:cubicBezTo>
                <a:close/>
                <a:moveTo>
                  <a:pt x="26" y="141"/>
                </a:moveTo>
                <a:cubicBezTo>
                  <a:pt x="26" y="141"/>
                  <a:pt x="26" y="141"/>
                  <a:pt x="26" y="141"/>
                </a:cubicBezTo>
                <a:cubicBezTo>
                  <a:pt x="26" y="139"/>
                  <a:pt x="27" y="138"/>
                  <a:pt x="29" y="138"/>
                </a:cubicBezTo>
                <a:cubicBezTo>
                  <a:pt x="125" y="138"/>
                  <a:pt x="125" y="138"/>
                  <a:pt x="125" y="138"/>
                </a:cubicBezTo>
                <a:cubicBezTo>
                  <a:pt x="127" y="138"/>
                  <a:pt x="128" y="139"/>
                  <a:pt x="128" y="141"/>
                </a:cubicBezTo>
                <a:cubicBezTo>
                  <a:pt x="128" y="141"/>
                  <a:pt x="128" y="141"/>
                  <a:pt x="128" y="141"/>
                </a:cubicBezTo>
                <a:cubicBezTo>
                  <a:pt x="128" y="143"/>
                  <a:pt x="127" y="144"/>
                  <a:pt x="125" y="144"/>
                </a:cubicBezTo>
                <a:cubicBezTo>
                  <a:pt x="29" y="144"/>
                  <a:pt x="29" y="144"/>
                  <a:pt x="29" y="144"/>
                </a:cubicBezTo>
                <a:cubicBezTo>
                  <a:pt x="27" y="144"/>
                  <a:pt x="26" y="143"/>
                  <a:pt x="26" y="141"/>
                </a:cubicBezTo>
                <a:close/>
                <a:moveTo>
                  <a:pt x="126" y="165"/>
                </a:moveTo>
                <a:cubicBezTo>
                  <a:pt x="123" y="163"/>
                  <a:pt x="123" y="163"/>
                  <a:pt x="118" y="163"/>
                </a:cubicBezTo>
                <a:cubicBezTo>
                  <a:pt x="116" y="163"/>
                  <a:pt x="114" y="164"/>
                  <a:pt x="111" y="165"/>
                </a:cubicBezTo>
                <a:cubicBezTo>
                  <a:pt x="109" y="165"/>
                  <a:pt x="106" y="166"/>
                  <a:pt x="102" y="166"/>
                </a:cubicBezTo>
                <a:cubicBezTo>
                  <a:pt x="97" y="166"/>
                  <a:pt x="96" y="163"/>
                  <a:pt x="95" y="161"/>
                </a:cubicBezTo>
                <a:cubicBezTo>
                  <a:pt x="94" y="160"/>
                  <a:pt x="94" y="160"/>
                  <a:pt x="93" y="160"/>
                </a:cubicBezTo>
                <a:cubicBezTo>
                  <a:pt x="90" y="160"/>
                  <a:pt x="90" y="166"/>
                  <a:pt x="90" y="166"/>
                </a:cubicBezTo>
                <a:cubicBezTo>
                  <a:pt x="83" y="166"/>
                  <a:pt x="83" y="166"/>
                  <a:pt x="83" y="166"/>
                </a:cubicBezTo>
                <a:cubicBezTo>
                  <a:pt x="83" y="162"/>
                  <a:pt x="85" y="154"/>
                  <a:pt x="93" y="154"/>
                </a:cubicBezTo>
                <a:cubicBezTo>
                  <a:pt x="98" y="154"/>
                  <a:pt x="100" y="157"/>
                  <a:pt x="100" y="159"/>
                </a:cubicBezTo>
                <a:cubicBezTo>
                  <a:pt x="101" y="160"/>
                  <a:pt x="101" y="160"/>
                  <a:pt x="102" y="160"/>
                </a:cubicBezTo>
                <a:cubicBezTo>
                  <a:pt x="105" y="160"/>
                  <a:pt x="107" y="159"/>
                  <a:pt x="109" y="159"/>
                </a:cubicBezTo>
                <a:cubicBezTo>
                  <a:pt x="112" y="158"/>
                  <a:pt x="115" y="157"/>
                  <a:pt x="118" y="157"/>
                </a:cubicBezTo>
                <a:cubicBezTo>
                  <a:pt x="125" y="157"/>
                  <a:pt x="126" y="157"/>
                  <a:pt x="130" y="161"/>
                </a:cubicBezTo>
                <a:lnTo>
                  <a:pt x="126" y="1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2186560592"/>
              </p:ext>
            </p:extLst>
          </p:nvPr>
        </p:nvGraphicFramePr>
        <p:xfrm>
          <a:off x="656565" y="1012025"/>
          <a:ext cx="7667625" cy="5734050"/>
        </p:xfrm>
        <a:graphic>
          <a:graphicData uri="http://schemas.openxmlformats.org/presentationml/2006/ole">
            <mc:AlternateContent xmlns:mc="http://schemas.openxmlformats.org/markup-compatibility/2006">
              <mc:Choice xmlns:v="urn:schemas-microsoft-com:vml" Requires="v">
                <p:oleObj spid="_x0000_s78903" name="工作表" r:id="rId4" imgW="7667541" imgH="5734235" progId="Excel.Sheet.12">
                  <p:embed/>
                </p:oleObj>
              </mc:Choice>
              <mc:Fallback>
                <p:oleObj name="工作表" r:id="rId4" imgW="7667541" imgH="5734235" progId="Excel.Sheet.12">
                  <p:embed/>
                  <p:pic>
                    <p:nvPicPr>
                      <p:cNvPr id="0" name=""/>
                      <p:cNvPicPr/>
                      <p:nvPr/>
                    </p:nvPicPr>
                    <p:blipFill>
                      <a:blip r:embed="rId5"/>
                      <a:stretch>
                        <a:fillRect/>
                      </a:stretch>
                    </p:blipFill>
                    <p:spPr>
                      <a:xfrm>
                        <a:off x="656565" y="1012025"/>
                        <a:ext cx="7667625" cy="5734050"/>
                      </a:xfrm>
                      <a:prstGeom prst="rect">
                        <a:avLst/>
                      </a:prstGeom>
                    </p:spPr>
                  </p:pic>
                </p:oleObj>
              </mc:Fallback>
            </mc:AlternateContent>
          </a:graphicData>
        </a:graphic>
      </p:graphicFrame>
      <p:sp>
        <p:nvSpPr>
          <p:cNvPr id="28" name="矩形 27"/>
          <p:cNvSpPr/>
          <p:nvPr/>
        </p:nvSpPr>
        <p:spPr>
          <a:xfrm>
            <a:off x="110266" y="8620"/>
            <a:ext cx="3321369" cy="871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lvl="0">
              <a:defRPr/>
            </a:pPr>
            <a:r>
              <a:rPr lang="zh-TW" altLang="en-US" sz="3600" dirty="0">
                <a:solidFill>
                  <a:prstClr val="black"/>
                </a:solidFill>
                <a:latin typeface="微軟正黑體" panose="020B0604030504040204" pitchFamily="34" charset="-120"/>
                <a:ea typeface="微軟正黑體" panose="020B0604030504040204" pitchFamily="34" charset="-120"/>
                <a:cs typeface="Arial" charset="0"/>
              </a:rPr>
              <a:t>財務數據摘要</a:t>
            </a:r>
          </a:p>
        </p:txBody>
      </p:sp>
    </p:spTree>
    <p:extLst>
      <p:ext uri="{BB962C8B-B14F-4D97-AF65-F5344CB8AC3E}">
        <p14:creationId xmlns:p14="http://schemas.microsoft.com/office/powerpoint/2010/main" val="223531149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8082390" y="6264315"/>
            <a:ext cx="1170130" cy="495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 name="投影片編號版面配置區 5"/>
          <p:cNvSpPr txBox="1">
            <a:spLocks noChangeAspect="1"/>
          </p:cNvSpPr>
          <p:nvPr/>
        </p:nvSpPr>
        <p:spPr bwMode="auto">
          <a:xfrm>
            <a:off x="8666444" y="6432366"/>
            <a:ext cx="233280" cy="215463"/>
          </a:xfrm>
          <a:prstGeom prst="rect">
            <a:avLst/>
          </a:prstGeom>
          <a:solidFill>
            <a:srgbClr val="A50021"/>
          </a:solidFill>
          <a:ln w="19050">
            <a:solidFill>
              <a:schemeClr val="bg1"/>
            </a:solidFill>
          </a:ln>
          <a:extLst/>
        </p:spPr>
        <p:txBody>
          <a:bodyPr lIns="0" tIns="0" rIns="0" bIns="0" anchor="ctr"/>
          <a:lstStyle>
            <a:defPPr>
              <a:defRPr lang="zh-TW"/>
            </a:defPPr>
            <a:lvl1pPr algn="ctr" rtl="0" eaLnBrk="0" fontAlgn="base" hangingPunct="0">
              <a:spcBef>
                <a:spcPct val="0"/>
              </a:spcBef>
              <a:spcAft>
                <a:spcPct val="0"/>
              </a:spcAft>
              <a:defRPr kern="1200">
                <a:solidFill>
                  <a:schemeClr val="tx1"/>
                </a:solidFill>
                <a:latin typeface="Arial" charset="0"/>
                <a:ea typeface="新細明體" pitchFamily="18" charset="-120"/>
                <a:cs typeface="+mn-cs"/>
              </a:defRPr>
            </a:lvl1pPr>
            <a:lvl2pPr marL="742950" indent="-285750" algn="ctr" rtl="0" eaLnBrk="0" fontAlgn="base" hangingPunct="0">
              <a:spcBef>
                <a:spcPct val="0"/>
              </a:spcBef>
              <a:spcAft>
                <a:spcPct val="0"/>
              </a:spcAft>
              <a:defRPr kern="1200">
                <a:solidFill>
                  <a:schemeClr val="tx1"/>
                </a:solidFill>
                <a:latin typeface="Arial" charset="0"/>
                <a:ea typeface="新細明體" pitchFamily="18" charset="-120"/>
                <a:cs typeface="+mn-cs"/>
              </a:defRPr>
            </a:lvl2pPr>
            <a:lvl3pPr marL="11430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3pPr>
            <a:lvl4pPr marL="16002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4pPr>
            <a:lvl5pPr marL="2057400" indent="-228600" algn="ctr" rtl="0" eaLnBrk="0" fontAlgn="base" hangingPunct="0">
              <a:spcBef>
                <a:spcPct val="0"/>
              </a:spcBef>
              <a:spcAft>
                <a:spcPct val="0"/>
              </a:spcAft>
              <a:defRPr kern="1200">
                <a:solidFill>
                  <a:schemeClr val="tx1"/>
                </a:solidFill>
                <a:latin typeface="Arial" charset="0"/>
                <a:ea typeface="新細明體" pitchFamily="18" charset="-120"/>
                <a:cs typeface="+mn-cs"/>
              </a:defRPr>
            </a:lvl5pPr>
            <a:lvl6pPr marL="25146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6pPr>
            <a:lvl7pPr marL="29718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7pPr>
            <a:lvl8pPr marL="34290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8pPr>
            <a:lvl9pPr marL="3886200" indent="-228600" algn="ctr" defTabSz="914400" rtl="0" eaLnBrk="0" fontAlgn="base" latinLnBrk="0" hangingPunct="0">
              <a:spcBef>
                <a:spcPct val="0"/>
              </a:spcBef>
              <a:spcAft>
                <a:spcPct val="0"/>
              </a:spcAft>
              <a:defRPr kern="1200">
                <a:solidFill>
                  <a:schemeClr val="tx1"/>
                </a:solidFill>
                <a:latin typeface="Arial" charset="0"/>
                <a:ea typeface="新細明體" pitchFamily="18" charset="-120"/>
                <a:cs typeface="+mn-cs"/>
              </a:defRPr>
            </a:lvl9pPr>
          </a:lstStyle>
          <a:p>
            <a:fld id="{D9D765F3-223D-4062-815E-C516191AC009}" type="slidenum">
              <a:rPr lang="zh-TW" altLang="en-US" sz="1200" b="1" smtClean="0">
                <a:solidFill>
                  <a:prstClr val="white"/>
                </a:solidFill>
                <a:latin typeface="Calibri"/>
              </a:rPr>
              <a:pPr/>
              <a:t>19</a:t>
            </a:fld>
            <a:endParaRPr lang="en-US" altLang="zh-TW" sz="1400" b="1" dirty="0">
              <a:solidFill>
                <a:prstClr val="white"/>
              </a:solidFill>
              <a:latin typeface="Calibri"/>
            </a:endParaRPr>
          </a:p>
        </p:txBody>
      </p:sp>
      <p:sp>
        <p:nvSpPr>
          <p:cNvPr id="7" name="矩形 6"/>
          <p:cNvSpPr/>
          <p:nvPr/>
        </p:nvSpPr>
        <p:spPr>
          <a:xfrm>
            <a:off x="4284585" y="2528504"/>
            <a:ext cx="257112" cy="504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284585" y="2528504"/>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5400000">
            <a:off x="5208497" y="3490078"/>
            <a:ext cx="2170282"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V="1">
            <a:off x="4284585" y="4194541"/>
            <a:ext cx="257112" cy="3428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V="1">
            <a:off x="4284585" y="4451653"/>
            <a:ext cx="1971191" cy="247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28"/>
          <p:cNvSpPr txBox="1"/>
          <p:nvPr/>
        </p:nvSpPr>
        <p:spPr>
          <a:xfrm>
            <a:off x="2591780" y="3242506"/>
            <a:ext cx="301044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zh-CN"/>
            </a:defPPr>
            <a:lvl1pPr defTabSz="685800" fontAlgn="base">
              <a:spcBef>
                <a:spcPct val="0"/>
              </a:spcBef>
              <a:spcAft>
                <a:spcPct val="0"/>
              </a:spcAft>
              <a:defRPr sz="2700">
                <a:solidFill>
                  <a:schemeClr val="tx1">
                    <a:lumMod val="75000"/>
                    <a:lumOff val="25000"/>
                  </a:schemeClr>
                </a:solidFill>
                <a:latin typeface="Agency FB" pitchFamily="34" charset="0"/>
                <a:ea typeface="宋体" pitchFamily="2" charset="-122"/>
                <a:cs typeface="宋体" pitchFamily="2" charset="-122"/>
              </a:defRPr>
            </a:lvl1pPr>
            <a:lvl2pPr fontAlgn="base">
              <a:spcBef>
                <a:spcPct val="0"/>
              </a:spcBef>
              <a:spcAft>
                <a:spcPct val="0"/>
              </a:spcAft>
              <a:defRPr>
                <a:latin typeface="Arial" pitchFamily="34" charset="0"/>
                <a:ea typeface="宋体" pitchFamily="2" charset="-122"/>
                <a:cs typeface="宋体" pitchFamily="2" charset="-122"/>
              </a:defRPr>
            </a:lvl2pPr>
            <a:lvl3pPr fontAlgn="base">
              <a:spcBef>
                <a:spcPct val="0"/>
              </a:spcBef>
              <a:spcAft>
                <a:spcPct val="0"/>
              </a:spcAft>
              <a:defRPr>
                <a:latin typeface="Arial" pitchFamily="34" charset="0"/>
                <a:ea typeface="宋体" pitchFamily="2" charset="-122"/>
                <a:cs typeface="宋体" pitchFamily="2" charset="-122"/>
              </a:defRPr>
            </a:lvl3pPr>
            <a:lvl4pPr fontAlgn="base">
              <a:spcBef>
                <a:spcPct val="0"/>
              </a:spcBef>
              <a:spcAft>
                <a:spcPct val="0"/>
              </a:spcAft>
              <a:defRPr>
                <a:latin typeface="Arial" pitchFamily="34" charset="0"/>
                <a:ea typeface="宋体" pitchFamily="2" charset="-122"/>
                <a:cs typeface="宋体" pitchFamily="2" charset="-122"/>
              </a:defRPr>
            </a:lvl4pPr>
            <a:lvl5pPr fontAlgn="base">
              <a:spcBef>
                <a:spcPct val="0"/>
              </a:spcBef>
              <a:spcAft>
                <a:spcPct val="0"/>
              </a:spcAft>
              <a:defRPr>
                <a:latin typeface="Arial" pitchFamily="34" charset="0"/>
                <a:ea typeface="宋体" pitchFamily="2" charset="-122"/>
                <a:cs typeface="宋体" pitchFamily="2" charset="-122"/>
              </a:defRPr>
            </a:lvl5pPr>
            <a:lvl6pPr fontAlgn="base">
              <a:spcBef>
                <a:spcPct val="0"/>
              </a:spcBef>
              <a:spcAft>
                <a:spcPct val="0"/>
              </a:spcAft>
              <a:defRPr>
                <a:latin typeface="Arial" pitchFamily="34" charset="0"/>
                <a:ea typeface="宋体" pitchFamily="2" charset="-122"/>
                <a:cs typeface="宋体" pitchFamily="2" charset="-122"/>
              </a:defRPr>
            </a:lvl6pPr>
            <a:lvl7pPr fontAlgn="base">
              <a:spcBef>
                <a:spcPct val="0"/>
              </a:spcBef>
              <a:spcAft>
                <a:spcPct val="0"/>
              </a:spcAft>
              <a:defRPr>
                <a:latin typeface="Arial" pitchFamily="34" charset="0"/>
                <a:ea typeface="宋体" pitchFamily="2" charset="-122"/>
                <a:cs typeface="宋体" pitchFamily="2" charset="-122"/>
              </a:defRPr>
            </a:lvl7pPr>
            <a:lvl8pPr fontAlgn="base">
              <a:spcBef>
                <a:spcPct val="0"/>
              </a:spcBef>
              <a:spcAft>
                <a:spcPct val="0"/>
              </a:spcAft>
              <a:defRPr>
                <a:latin typeface="Arial" pitchFamily="34" charset="0"/>
                <a:ea typeface="宋体" pitchFamily="2" charset="-122"/>
                <a:cs typeface="宋体" pitchFamily="2" charset="-122"/>
              </a:defRPr>
            </a:lvl8pPr>
            <a:lvl9pPr fontAlgn="base">
              <a:spcBef>
                <a:spcPct val="0"/>
              </a:spcBef>
              <a:spcAft>
                <a:spcPct val="0"/>
              </a:spcAft>
              <a:defRPr>
                <a:latin typeface="Arial" pitchFamily="34" charset="0"/>
                <a:ea typeface="宋体" pitchFamily="2" charset="-122"/>
                <a:cs typeface="宋体" pitchFamily="2" charset="-122"/>
              </a:defRPr>
            </a:lvl9pPr>
          </a:lstStyle>
          <a:p>
            <a:pPr algn="r"/>
            <a:r>
              <a:rPr lang="zh-TW" altLang="en-US" sz="4800" b="1" dirty="0" smtClean="0">
                <a:solidFill>
                  <a:srgbClr val="3F3F3F"/>
                </a:solidFill>
                <a:latin typeface="微软雅黑" panose="020B0503020204020204" pitchFamily="34" charset="-122"/>
                <a:ea typeface="微软雅黑" panose="020B0503020204020204" pitchFamily="34" charset="-122"/>
              </a:rPr>
              <a:t>感 謝 聆 聽</a:t>
            </a:r>
            <a:endParaRPr lang="zh-CN" altLang="en-US" sz="4800" b="1" dirty="0">
              <a:solidFill>
                <a:srgbClr val="3F3F3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75154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47"/>
          <p:cNvSpPr/>
          <p:nvPr/>
        </p:nvSpPr>
        <p:spPr>
          <a:xfrm rot="5400000">
            <a:off x="4197088" y="453921"/>
            <a:ext cx="712800" cy="2309211"/>
          </a:xfrm>
          <a:prstGeom prst="roundRect">
            <a:avLst>
              <a:gd name="adj" fmla="val 7741"/>
            </a:avLst>
          </a:prstGeom>
          <a:solidFill>
            <a:schemeClr val="bg1"/>
          </a:solidFill>
          <a:ln w="9525" cap="flat" cmpd="sng" algn="ctr">
            <a:solidFill>
              <a:schemeClr val="bg1">
                <a:lumMod val="85000"/>
              </a:schemeClr>
            </a:solidFill>
            <a:prstDash val="solid"/>
          </a:ln>
          <a:effectLst>
            <a:outerShdw blurRad="355600" dist="152400" dir="2700000" algn="tl" rotWithShape="0">
              <a:prstClr val="black">
                <a:alpha val="40000"/>
              </a:prstClr>
            </a:outerShdw>
          </a:effectLst>
        </p:spPr>
        <p:txBody>
          <a:bodyPr lIns="72562" tIns="36281" rIns="72562" bIns="36281" rtlCol="0" anchor="ctr"/>
          <a:lstStyle/>
          <a:p>
            <a:pPr marL="0" marR="0" lvl="0" indent="0" algn="ctr" defTabSz="725622"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Calibri"/>
              <a:ea typeface="宋体"/>
              <a:cs typeface="+mn-cs"/>
            </a:endParaRPr>
          </a:p>
        </p:txBody>
      </p:sp>
      <p:sp>
        <p:nvSpPr>
          <p:cNvPr id="57" name="矩形 56"/>
          <p:cNvSpPr/>
          <p:nvPr/>
        </p:nvSpPr>
        <p:spPr>
          <a:xfrm>
            <a:off x="142527" y="11803"/>
            <a:ext cx="6589713" cy="871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marL="0" marR="0" lvl="0" indent="0" algn="l" defTabSz="1008063" rtl="0" eaLnBrk="0" fontAlgn="base" latinLnBrk="0" hangingPunct="0">
              <a:lnSpc>
                <a:spcPct val="100000"/>
              </a:lnSpc>
              <a:spcBef>
                <a:spcPct val="0"/>
              </a:spcBef>
              <a:spcAft>
                <a:spcPct val="0"/>
              </a:spcAft>
              <a:buClrTx/>
              <a:buSzTx/>
              <a:buFontTx/>
              <a:buNone/>
              <a:tabLst/>
              <a:defRPr/>
            </a:pPr>
            <a:r>
              <a:rPr kumimoji="0" lang="zh-CN" altLang="en-US"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charset="0"/>
              </a:rPr>
              <a:t>遠東集團事業</a:t>
            </a:r>
            <a:endParaRPr kumimoji="0" lang="zh-TW" altLang="en-US"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charset="0"/>
            </a:endParaRPr>
          </a:p>
        </p:txBody>
      </p:sp>
      <p:sp>
        <p:nvSpPr>
          <p:cNvPr id="58" name="文字方塊 90"/>
          <p:cNvSpPr txBox="1">
            <a:spLocks noChangeArrowheads="1"/>
          </p:cNvSpPr>
          <p:nvPr/>
        </p:nvSpPr>
        <p:spPr bwMode="auto">
          <a:xfrm>
            <a:off x="495300" y="3183595"/>
            <a:ext cx="1479550" cy="201612"/>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845" tIns="41422" rIns="82845" bIns="41422" anchor="ctr"/>
          <a:lstStyle>
            <a:defPPr>
              <a:defRPr lang="zh-TW"/>
            </a:defPPr>
            <a:lvl1pPr marL="0" marR="0" lvl="0" indent="0" algn="ctr" defTabSz="912813" eaLnBrk="1" fontAlgn="auto" latinLnBrk="0" hangingPunct="1">
              <a:lnSpc>
                <a:spcPct val="100000"/>
              </a:lnSpc>
              <a:spcBef>
                <a:spcPts val="0"/>
              </a:spcBef>
              <a:spcAft>
                <a:spcPts val="0"/>
              </a:spcAft>
              <a:buClrTx/>
              <a:buSzTx/>
              <a:buFontTx/>
              <a:buNone/>
              <a:tabLst/>
              <a:defRPr kumimoji="0" sz="1000" kern="0">
                <a:solidFill>
                  <a:schemeClr val="bg1"/>
                </a:solidFill>
                <a:latin typeface="+mn-lt"/>
              </a:defRPr>
            </a:lvl1pPr>
            <a:lvl2pPr marL="673100" indent="-258763" defTabSz="912813" eaLnBrk="0" hangingPunct="0">
              <a:defRPr>
                <a:ea typeface="新細明體" pitchFamily="18" charset="-120"/>
              </a:defRPr>
            </a:lvl2pPr>
            <a:lvl3pPr marL="1035050" indent="-206375" defTabSz="912813" eaLnBrk="0" hangingPunct="0">
              <a:defRPr>
                <a:ea typeface="新細明體" pitchFamily="18" charset="-120"/>
              </a:defRPr>
            </a:lvl3pPr>
            <a:lvl4pPr marL="1449388" indent="-206375" defTabSz="912813" eaLnBrk="0" hangingPunct="0">
              <a:defRPr>
                <a:ea typeface="新細明體" pitchFamily="18" charset="-120"/>
              </a:defRPr>
            </a:lvl4pPr>
            <a:lvl5pPr marL="1863725" indent="-206375" defTabSz="912813" eaLnBrk="0" hangingPunct="0">
              <a:defRPr>
                <a:ea typeface="新細明體" pitchFamily="18" charset="-120"/>
              </a:defRPr>
            </a:lvl5pPr>
            <a:lvl6pPr marL="2320925" indent="-206375" defTabSz="912813" eaLnBrk="0" fontAlgn="base" hangingPunct="0">
              <a:spcBef>
                <a:spcPct val="0"/>
              </a:spcBef>
              <a:spcAft>
                <a:spcPct val="0"/>
              </a:spcAft>
              <a:defRPr>
                <a:ea typeface="新細明體" pitchFamily="18" charset="-120"/>
              </a:defRPr>
            </a:lvl6pPr>
            <a:lvl7pPr marL="2778125" indent="-206375" defTabSz="912813" eaLnBrk="0" fontAlgn="base" hangingPunct="0">
              <a:spcBef>
                <a:spcPct val="0"/>
              </a:spcBef>
              <a:spcAft>
                <a:spcPct val="0"/>
              </a:spcAft>
              <a:defRPr>
                <a:ea typeface="新細明體" pitchFamily="18" charset="-120"/>
              </a:defRPr>
            </a:lvl7pPr>
            <a:lvl8pPr marL="3235325" indent="-206375" defTabSz="912813" eaLnBrk="0" fontAlgn="base" hangingPunct="0">
              <a:spcBef>
                <a:spcPct val="0"/>
              </a:spcBef>
              <a:spcAft>
                <a:spcPct val="0"/>
              </a:spcAft>
              <a:defRPr>
                <a:ea typeface="新細明體" pitchFamily="18" charset="-120"/>
              </a:defRPr>
            </a:lvl8pPr>
            <a:lvl9pPr marL="3692525" indent="-206375" defTabSz="912813" eaLnBrk="0" fontAlgn="base" hangingPunct="0">
              <a:spcBef>
                <a:spcPct val="0"/>
              </a:spcBef>
              <a:spcAft>
                <a:spcPct val="0"/>
              </a:spcAft>
              <a:defRPr>
                <a:ea typeface="新細明體" pitchFamily="18" charset="-12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石化能源事業</a:t>
            </a:r>
            <a:endParaRPr kumimoji="0" lang="en-US" altLang="zh-TW" sz="10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pic>
        <p:nvPicPr>
          <p:cNvPr id="59" name="Picture 15" descr="bn_2013011500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825" y="2600983"/>
            <a:ext cx="1477963" cy="58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 name="群組 59"/>
          <p:cNvGrpSpPr/>
          <p:nvPr/>
        </p:nvGrpSpPr>
        <p:grpSpPr>
          <a:xfrm>
            <a:off x="2154244" y="2591457"/>
            <a:ext cx="1490656" cy="1737643"/>
            <a:chOff x="2154244" y="2705100"/>
            <a:chExt cx="1490656" cy="1737643"/>
          </a:xfrm>
        </p:grpSpPr>
        <p:pic>
          <p:nvPicPr>
            <p:cNvPr id="61" name="Picture 96" descr="bn_2013011500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4637" y="2715460"/>
              <a:ext cx="1480263" cy="65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文字方塊 90"/>
            <p:cNvSpPr txBox="1">
              <a:spLocks noChangeArrowheads="1"/>
            </p:cNvSpPr>
            <p:nvPr/>
          </p:nvSpPr>
          <p:spPr bwMode="auto">
            <a:xfrm>
              <a:off x="2154244" y="3297090"/>
              <a:ext cx="1480263" cy="201600"/>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845" tIns="41422" rIns="82845" bIns="41422" anchor="ctr"/>
            <a:lstStyle>
              <a:lvl1pPr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035050" indent="-206375"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聚酯</a:t>
              </a:r>
              <a:r>
                <a:rPr kumimoji="0" lang="zh-CN" altLang="en-US" sz="10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化纖事業</a:t>
              </a:r>
              <a:endParaRPr kumimoji="0" lang="en-US" altLang="zh-TW" sz="10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63" name="Rectangle 71"/>
            <p:cNvSpPr>
              <a:spLocks noChangeArrowheads="1"/>
            </p:cNvSpPr>
            <p:nvPr/>
          </p:nvSpPr>
          <p:spPr bwMode="auto">
            <a:xfrm>
              <a:off x="2163152" y="2705100"/>
              <a:ext cx="1480263" cy="1737643"/>
            </a:xfrm>
            <a:prstGeom prst="rect">
              <a:avLst/>
            </a:prstGeom>
            <a:noFill/>
            <a:ln w="15875">
              <a:solidFill>
                <a:srgbClr val="ABABAB"/>
              </a:solidFill>
              <a:miter lim="800000"/>
              <a:headEnd/>
              <a:tailEnd/>
            </a:ln>
            <a:extLst>
              <a:ext uri="{909E8E84-426E-40DD-AFC4-6F175D3DCCD1}">
                <a14:hiddenFill xmlns:a14="http://schemas.microsoft.com/office/drawing/2010/main">
                  <a:solidFill>
                    <a:srgbClr val="FFFFFF"/>
                  </a:solidFill>
                </a14:hiddenFill>
              </a:ext>
            </a:extLst>
          </p:spPr>
          <p:txBody>
            <a:bodyPr lIns="82845" tIns="828446" rIns="82845" bIns="41422"/>
            <a:lstStyle>
              <a:lvl1pPr marL="311150" indent="-311150"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14300" indent="-114300"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en-US" altLang="zh-TW"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38</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家</a:t>
              </a:r>
              <a:r>
                <a:rPr kumimoji="0" lang="zh-TW"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公司</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CN"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遍佈</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台灣</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中國、</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越南</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及美國</a:t>
              </a:r>
              <a:endParaRPr kumimoji="0" lang="en-US" altLang="zh-TW"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集團</a:t>
              </a:r>
              <a:r>
                <a:rPr kumimoji="0" lang="zh-CN"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聚酯聚合年產能</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超過</a:t>
              </a:r>
              <a:r>
                <a:rPr kumimoji="0" lang="en-US" altLang="zh-CN"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272</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萬</a:t>
              </a:r>
              <a:r>
                <a:rPr kumimoji="0" lang="zh-CN"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噸，為全球</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前</a:t>
              </a:r>
              <a:r>
                <a:rPr kumimoji="0" lang="zh-TW"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三</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大</a:t>
              </a:r>
              <a:r>
                <a:rPr kumimoji="0" lang="zh-CN"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聚酯製造商</a:t>
              </a:r>
              <a:endParaRPr kumimoji="0" lang="en-US" altLang="zh-TW"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275"/>
                </a:spcBef>
                <a:spcAft>
                  <a:spcPts val="0"/>
                </a:spcAft>
                <a:buClr>
                  <a:srgbClr val="FF0000"/>
                </a:buClr>
                <a:buSzTx/>
                <a:buFont typeface="Arial" charset="0"/>
                <a:buChar char="–"/>
                <a:tabLst/>
                <a:defRPr/>
              </a:pPr>
              <a:endParaRPr kumimoji="0" lang="en-US" altLang="zh-TW" sz="7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grpSp>
      <p:sp>
        <p:nvSpPr>
          <p:cNvPr id="64" name="Rectangle 71"/>
          <p:cNvSpPr>
            <a:spLocks noChangeArrowheads="1"/>
          </p:cNvSpPr>
          <p:nvPr/>
        </p:nvSpPr>
        <p:spPr bwMode="auto">
          <a:xfrm>
            <a:off x="503238" y="2591457"/>
            <a:ext cx="1480263" cy="1737643"/>
          </a:xfrm>
          <a:prstGeom prst="rect">
            <a:avLst/>
          </a:prstGeom>
          <a:noFill/>
          <a:ln w="15875">
            <a:solidFill>
              <a:srgbClr val="ABABAB"/>
            </a:solidFill>
            <a:miter lim="800000"/>
            <a:headEnd/>
            <a:tailEnd/>
          </a:ln>
          <a:extLst>
            <a:ext uri="{909E8E84-426E-40DD-AFC4-6F175D3DCCD1}">
              <a14:hiddenFill xmlns:a14="http://schemas.microsoft.com/office/drawing/2010/main">
                <a:solidFill>
                  <a:srgbClr val="FFFFFF"/>
                </a:solidFill>
              </a14:hiddenFill>
            </a:ext>
          </a:extLst>
        </p:spPr>
        <p:txBody>
          <a:bodyPr lIns="82845" tIns="828446" rIns="82845" bIns="41422"/>
          <a:lstStyle>
            <a:lvl1pPr marL="311150" indent="-311150"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14300" indent="-114300"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en-US" altLang="zh-CN"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11</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家公司，位於</a:t>
            </a:r>
            <a:r>
              <a:rPr kumimoji="0" lang="zh-CN"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台灣及中國</a:t>
            </a:r>
            <a:endParaRPr kumimoji="0" lang="en-US" altLang="zh-TW"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zh-CN"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亞東</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石化</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於海峽兩岸均設有</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純</a:t>
            </a:r>
            <a:r>
              <a:rPr kumimoji="0" lang="zh-CN"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對苯二甲</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酸</a:t>
            </a:r>
            <a:r>
              <a:rPr kumimoji="0" lang="en-US" altLang="zh-CN"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(PTA</a:t>
            </a:r>
            <a:r>
              <a:rPr kumimoji="0" lang="en-US" altLang="zh-CN"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生產線，</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年產能</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達</a:t>
            </a:r>
            <a:r>
              <a:rPr kumimoji="0" lang="en-US" altLang="zh-TW"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275</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萬噸</a:t>
            </a:r>
            <a:endParaRPr kumimoji="0" lang="en-US" altLang="zh-TW"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nvGrpSpPr>
          <p:cNvPr id="65" name="Group 127"/>
          <p:cNvGrpSpPr>
            <a:grpSpLocks/>
          </p:cNvGrpSpPr>
          <p:nvPr/>
        </p:nvGrpSpPr>
        <p:grpSpPr bwMode="auto">
          <a:xfrm>
            <a:off x="5480050" y="2589870"/>
            <a:ext cx="1489075" cy="1739242"/>
            <a:chOff x="3494" y="1415"/>
            <a:chExt cx="1003" cy="1174"/>
          </a:xfrm>
        </p:grpSpPr>
        <p:pic>
          <p:nvPicPr>
            <p:cNvPr id="66" name="Picture 98" descr="bn_2013052800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6" y="1421"/>
              <a:ext cx="997" cy="417"/>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7" name="文字方塊 90"/>
            <p:cNvSpPr txBox="1">
              <a:spLocks noChangeArrowheads="1"/>
            </p:cNvSpPr>
            <p:nvPr/>
          </p:nvSpPr>
          <p:spPr bwMode="auto">
            <a:xfrm>
              <a:off x="3494" y="1815"/>
              <a:ext cx="997" cy="136"/>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845" tIns="41422" rIns="82845" bIns="41422" anchor="ctr"/>
            <a:lstStyle>
              <a:lvl1pPr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035050" indent="-206375"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百貨零售事業</a:t>
              </a:r>
              <a:endParaRPr kumimoji="0" lang="en-US" altLang="zh-TW" sz="10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68" name="Rectangle 77"/>
            <p:cNvSpPr>
              <a:spLocks noChangeArrowheads="1"/>
            </p:cNvSpPr>
            <p:nvPr/>
          </p:nvSpPr>
          <p:spPr bwMode="auto">
            <a:xfrm>
              <a:off x="3500" y="1415"/>
              <a:ext cx="997" cy="1174"/>
            </a:xfrm>
            <a:prstGeom prst="rect">
              <a:avLst/>
            </a:prstGeom>
            <a:noFill/>
            <a:ln w="15875">
              <a:solidFill>
                <a:srgbClr val="ABABAB"/>
              </a:solidFill>
              <a:miter lim="800000"/>
              <a:headEnd/>
              <a:tailEnd/>
            </a:ln>
            <a:extLst>
              <a:ext uri="{909E8E84-426E-40DD-AFC4-6F175D3DCCD1}">
                <a14:hiddenFill xmlns:a14="http://schemas.microsoft.com/office/drawing/2010/main">
                  <a:solidFill>
                    <a:srgbClr val="FFFFFF"/>
                  </a:solidFill>
                </a14:hiddenFill>
              </a:ext>
            </a:extLst>
          </p:spPr>
          <p:txBody>
            <a:bodyPr lIns="82845" tIns="828446" rIns="82845" bIns="41422"/>
            <a:lstStyle>
              <a:lvl1pPr marL="311150" indent="-311150"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14300" indent="-114300"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zh-CN"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營業據點橫跨海峽</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兩岸，達</a:t>
              </a:r>
              <a:r>
                <a:rPr kumimoji="0" lang="en-US" altLang="zh-CN"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47</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家門市</a:t>
              </a:r>
              <a:endParaRPr kumimoji="0" lang="en-US" altLang="zh-TW"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zh-CN" altLang="en-US" sz="800" b="0" i="0" u="none" strike="noStrike" kern="0" cap="none" spc="0" normalizeH="0" baseline="0" noProof="0" dirty="0" smtClean="0">
                  <a:ln>
                    <a:noFill/>
                  </a:ln>
                  <a:solidFill>
                    <a:prstClr val="black"/>
                  </a:solidFill>
                  <a:effectLst/>
                  <a:uLnTx/>
                  <a:uFillTx/>
                  <a:latin typeface="Calibri"/>
                  <a:ea typeface="微軟正黑體" panose="020B0604030504040204" pitchFamily="34" charset="-120"/>
                  <a:cs typeface="+mn-cs"/>
                </a:rPr>
                <a:t>總營業額已逾台幣</a:t>
              </a:r>
              <a:r>
                <a:rPr kumimoji="0" lang="en-US" altLang="zh-TW" sz="800" b="0" i="0" u="none" strike="noStrike" kern="0" cap="none" spc="0" normalizeH="0" baseline="0" noProof="0" dirty="0" smtClean="0">
                  <a:ln>
                    <a:noFill/>
                  </a:ln>
                  <a:solidFill>
                    <a:prstClr val="black"/>
                  </a:solidFill>
                  <a:effectLst/>
                  <a:uLnTx/>
                  <a:uFillTx/>
                  <a:latin typeface="Calibri"/>
                  <a:ea typeface="微軟正黑體" panose="020B0604030504040204" pitchFamily="34" charset="-120"/>
                  <a:cs typeface="+mn-cs"/>
                </a:rPr>
                <a:t>850</a:t>
              </a:r>
              <a:r>
                <a:rPr kumimoji="0" lang="zh-CN" altLang="en-US" sz="800" b="0" i="0" u="none" strike="noStrike" kern="0" cap="none" spc="0" normalizeH="0" baseline="0" noProof="0" dirty="0" smtClean="0">
                  <a:ln>
                    <a:noFill/>
                  </a:ln>
                  <a:solidFill>
                    <a:prstClr val="black"/>
                  </a:solidFill>
                  <a:effectLst/>
                  <a:uLnTx/>
                  <a:uFillTx/>
                  <a:latin typeface="Calibri"/>
                  <a:ea typeface="微軟正黑體" panose="020B0604030504040204" pitchFamily="34" charset="-120"/>
                  <a:cs typeface="+mn-cs"/>
                </a:rPr>
                <a:t>億元</a:t>
              </a:r>
              <a:r>
                <a:rPr kumimoji="0" lang="en-US" altLang="zh-TW" sz="800" b="0" i="0" u="none" strike="noStrike" kern="0" cap="none" spc="0" normalizeH="0" baseline="0" noProof="0" dirty="0" smtClean="0">
                  <a:ln>
                    <a:noFill/>
                  </a:ln>
                  <a:solidFill>
                    <a:prstClr val="black"/>
                  </a:solidFill>
                  <a:effectLst/>
                  <a:uLnTx/>
                  <a:uFillTx/>
                  <a:latin typeface="Calibri"/>
                  <a:ea typeface="微軟正黑體" panose="020B0604030504040204" pitchFamily="34" charset="-120"/>
                  <a:cs typeface="+mn-cs"/>
                </a:rPr>
                <a:t>(YTSep.’22)</a:t>
              </a:r>
              <a:endParaRPr kumimoji="0" lang="en-US" altLang="zh-TW" sz="800" b="0" i="0" u="none" strike="noStrike" kern="0" cap="none" spc="0" normalizeH="0" baseline="0" noProof="0" dirty="0">
                <a:ln>
                  <a:noFill/>
                </a:ln>
                <a:solidFill>
                  <a:prstClr val="black"/>
                </a:solidFill>
                <a:effectLst/>
                <a:uLnTx/>
                <a:uFillTx/>
                <a:latin typeface="Calibri"/>
                <a:ea typeface="微軟正黑體" panose="020B0604030504040204" pitchFamily="34" charset="-120"/>
                <a:cs typeface="+mn-cs"/>
              </a:endParaRPr>
            </a:p>
          </p:txBody>
        </p:sp>
      </p:grpSp>
      <p:grpSp>
        <p:nvGrpSpPr>
          <p:cNvPr id="69" name="Group 139"/>
          <p:cNvGrpSpPr>
            <a:grpSpLocks/>
          </p:cNvGrpSpPr>
          <p:nvPr/>
        </p:nvGrpSpPr>
        <p:grpSpPr bwMode="auto">
          <a:xfrm>
            <a:off x="7146925" y="2580345"/>
            <a:ext cx="1490663" cy="1739242"/>
            <a:chOff x="4618" y="1478"/>
            <a:chExt cx="1003" cy="1174"/>
          </a:xfrm>
        </p:grpSpPr>
        <p:pic>
          <p:nvPicPr>
            <p:cNvPr id="70" name="Picture 136" descr="1"/>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7" y="1485"/>
              <a:ext cx="988"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文字方塊 90"/>
            <p:cNvSpPr txBox="1">
              <a:spLocks noChangeArrowheads="1"/>
            </p:cNvSpPr>
            <p:nvPr/>
          </p:nvSpPr>
          <p:spPr bwMode="auto">
            <a:xfrm>
              <a:off x="4618" y="1878"/>
              <a:ext cx="997" cy="136"/>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845" tIns="41422" rIns="82845" bIns="41422" anchor="ctr"/>
            <a:lstStyle>
              <a:lvl1pPr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035050" indent="-206375"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金融服務事業</a:t>
              </a:r>
              <a:endParaRPr kumimoji="0" lang="en-US" altLang="zh-TW" sz="10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72" name="Rectangle 80"/>
            <p:cNvSpPr>
              <a:spLocks noChangeArrowheads="1"/>
            </p:cNvSpPr>
            <p:nvPr/>
          </p:nvSpPr>
          <p:spPr bwMode="auto">
            <a:xfrm>
              <a:off x="4624" y="1478"/>
              <a:ext cx="997" cy="1174"/>
            </a:xfrm>
            <a:prstGeom prst="rect">
              <a:avLst/>
            </a:prstGeom>
            <a:noFill/>
            <a:ln w="31750">
              <a:solidFill>
                <a:srgbClr val="BE050A"/>
              </a:solidFill>
              <a:prstDash val="sysDash"/>
              <a:miter lim="800000"/>
              <a:headEnd/>
              <a:tailEnd/>
            </a:ln>
            <a:extLst>
              <a:ext uri="{909E8E84-426E-40DD-AFC4-6F175D3DCCD1}">
                <a14:hiddenFill xmlns:a14="http://schemas.microsoft.com/office/drawing/2010/main">
                  <a:solidFill>
                    <a:srgbClr val="FFFFFF"/>
                  </a:solidFill>
                </a14:hiddenFill>
              </a:ext>
            </a:extLst>
          </p:spPr>
          <p:txBody>
            <a:bodyPr lIns="82845" tIns="828446" rIns="82845" bIns="41422"/>
            <a:lstStyle>
              <a:lvl1pPr marL="311150" indent="-311150"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14300" indent="-114300"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endParaRPr kumimoji="0" lang="en-US" altLang="zh-TW" sz="700" b="0"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275"/>
                </a:spcBef>
                <a:spcAft>
                  <a:spcPts val="0"/>
                </a:spcAft>
                <a:buClr>
                  <a:srgbClr val="000000"/>
                </a:buClr>
                <a:buSzTx/>
                <a:buFontTx/>
                <a:buNone/>
                <a:tabLst/>
                <a:defRPr/>
              </a:pPr>
              <a:r>
                <a:rPr kumimoji="0" lang="en-US" altLang="zh-TW" sz="700" b="0"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mn-cs"/>
                </a:rPr>
                <a:t/>
              </a:r>
              <a:br>
                <a:rPr kumimoji="0" lang="en-US" altLang="zh-TW" sz="700" b="0"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mn-cs"/>
                </a:rPr>
              </a:br>
              <a:endParaRPr kumimoji="0" lang="en-US" altLang="zh-TW" sz="700" b="0" i="0" u="none" strike="noStrike" kern="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73" name="Group 146"/>
          <p:cNvGrpSpPr>
            <a:grpSpLocks/>
          </p:cNvGrpSpPr>
          <p:nvPr/>
        </p:nvGrpSpPr>
        <p:grpSpPr bwMode="auto">
          <a:xfrm>
            <a:off x="496888" y="4593424"/>
            <a:ext cx="1487487" cy="1670891"/>
            <a:chOff x="138" y="2788"/>
            <a:chExt cx="1003" cy="1129"/>
          </a:xfrm>
        </p:grpSpPr>
        <p:pic>
          <p:nvPicPr>
            <p:cNvPr id="74" name="Picture 100" descr="bn_2013011500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 y="2794"/>
              <a:ext cx="988"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文字方塊 90"/>
            <p:cNvSpPr txBox="1">
              <a:spLocks noChangeArrowheads="1"/>
            </p:cNvSpPr>
            <p:nvPr/>
          </p:nvSpPr>
          <p:spPr bwMode="auto">
            <a:xfrm>
              <a:off x="138" y="3188"/>
              <a:ext cx="997" cy="136"/>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845" tIns="41422" rIns="82845" bIns="41422" anchor="ctr"/>
            <a:lstStyle>
              <a:lvl1pPr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035050" indent="-206375"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海陸運輸事業</a:t>
              </a:r>
              <a:endParaRPr kumimoji="0" lang="en-US" altLang="zh-TW" sz="10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76" name="Rectangle 83"/>
            <p:cNvSpPr>
              <a:spLocks noChangeArrowheads="1"/>
            </p:cNvSpPr>
            <p:nvPr/>
          </p:nvSpPr>
          <p:spPr bwMode="auto">
            <a:xfrm>
              <a:off x="144" y="2788"/>
              <a:ext cx="997" cy="1129"/>
            </a:xfrm>
            <a:prstGeom prst="rect">
              <a:avLst/>
            </a:prstGeom>
            <a:noFill/>
            <a:ln w="15875">
              <a:solidFill>
                <a:srgbClr val="ABABAB"/>
              </a:solidFill>
              <a:miter lim="800000"/>
              <a:headEnd/>
              <a:tailEnd/>
            </a:ln>
            <a:extLst>
              <a:ext uri="{909E8E84-426E-40DD-AFC4-6F175D3DCCD1}">
                <a14:hiddenFill xmlns:a14="http://schemas.microsoft.com/office/drawing/2010/main">
                  <a:solidFill>
                    <a:srgbClr val="FFFFFF"/>
                  </a:solidFill>
                </a14:hiddenFill>
              </a:ext>
            </a:extLst>
          </p:spPr>
          <p:txBody>
            <a:bodyPr lIns="82845" tIns="828446" rIns="82845" bIns="41422"/>
            <a:lstStyle>
              <a:lvl1pPr marL="311150" indent="-311150"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14300" indent="-114300"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zh-CN"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經營</a:t>
              </a:r>
              <a:r>
                <a:rPr kumimoji="0" lang="en-US" altLang="zh-TW"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14</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家公司</a:t>
              </a:r>
              <a:endParaRPr kumimoji="0" lang="en-US" altLang="zh-TW"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旗艦公司裕民航運經營船隊總數</a:t>
              </a:r>
              <a:r>
                <a:rPr kumimoji="0" lang="en-US" altLang="zh-CN"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6</a:t>
              </a:r>
              <a:r>
                <a:rPr kumimoji="0" lang="en-US" altLang="zh-TW"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6</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艘，載重量達</a:t>
              </a:r>
              <a:r>
                <a:rPr kumimoji="0" lang="en-US" altLang="zh-CN"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839</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萬噸</a:t>
              </a:r>
              <a:endParaRPr kumimoji="0" lang="en-US" altLang="zh-TW"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275"/>
                </a:spcBef>
                <a:spcAft>
                  <a:spcPts val="0"/>
                </a:spcAft>
                <a:buClr>
                  <a:srgbClr val="FF0000"/>
                </a:buClr>
                <a:buSzTx/>
                <a:buFont typeface="Arial" charset="0"/>
                <a:buChar char="–"/>
                <a:tabLst/>
                <a:defRPr/>
              </a:pPr>
              <a:endParaRPr kumimoji="0" lang="en-US" altLang="zh-TW" sz="7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77" name="Group 132"/>
          <p:cNvGrpSpPr>
            <a:grpSpLocks/>
          </p:cNvGrpSpPr>
          <p:nvPr/>
        </p:nvGrpSpPr>
        <p:grpSpPr bwMode="auto">
          <a:xfrm>
            <a:off x="2143834" y="4593425"/>
            <a:ext cx="1502654" cy="1670890"/>
            <a:chOff x="1248" y="2708"/>
            <a:chExt cx="1011" cy="1068"/>
          </a:xfrm>
        </p:grpSpPr>
        <p:pic>
          <p:nvPicPr>
            <p:cNvPr id="78" name="Picture 101" descr="bn_2013011500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62" y="2714"/>
              <a:ext cx="997"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文字方塊 90"/>
            <p:cNvSpPr txBox="1">
              <a:spLocks noChangeArrowheads="1"/>
            </p:cNvSpPr>
            <p:nvPr/>
          </p:nvSpPr>
          <p:spPr bwMode="auto">
            <a:xfrm>
              <a:off x="1255" y="3108"/>
              <a:ext cx="997" cy="136"/>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845" tIns="41422" rIns="82845" bIns="41422" anchor="ctr"/>
            <a:lstStyle>
              <a:lvl1pPr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035050" indent="-206375"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通訊網路事業</a:t>
              </a:r>
              <a:endParaRPr kumimoji="0" lang="en-US" altLang="zh-TW" sz="10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80" name="Rectangle 86"/>
            <p:cNvSpPr>
              <a:spLocks noChangeArrowheads="1"/>
            </p:cNvSpPr>
            <p:nvPr/>
          </p:nvSpPr>
          <p:spPr bwMode="auto">
            <a:xfrm>
              <a:off x="1248" y="2708"/>
              <a:ext cx="1010" cy="1068"/>
            </a:xfrm>
            <a:prstGeom prst="rect">
              <a:avLst/>
            </a:prstGeom>
            <a:noFill/>
            <a:ln w="15875">
              <a:solidFill>
                <a:srgbClr val="ABABAB"/>
              </a:solidFill>
              <a:miter lim="800000"/>
              <a:headEnd/>
              <a:tailEnd/>
            </a:ln>
            <a:extLst>
              <a:ext uri="{909E8E84-426E-40DD-AFC4-6F175D3DCCD1}">
                <a14:hiddenFill xmlns:a14="http://schemas.microsoft.com/office/drawing/2010/main">
                  <a:solidFill>
                    <a:srgbClr val="FFFFFF"/>
                  </a:solidFill>
                </a14:hiddenFill>
              </a:ext>
            </a:extLst>
          </p:spPr>
          <p:txBody>
            <a:bodyPr lIns="82845" tIns="828446" rIns="82845" bIns="41422"/>
            <a:lstStyle>
              <a:lvl1pPr marL="311150" indent="-311150"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14300" indent="-114300"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90488" marR="0" lvl="2" indent="-90488" algn="l" defTabSz="912813" rtl="0" eaLnBrk="1" fontAlgn="auto" latinLnBrk="0" hangingPunct="1">
                <a:lnSpc>
                  <a:spcPct val="100000"/>
                </a:lnSpc>
                <a:spcBef>
                  <a:spcPts val="0"/>
                </a:spcBef>
                <a:spcAft>
                  <a:spcPts val="0"/>
                </a:spcAft>
                <a:buClr>
                  <a:srgbClr val="000000"/>
                </a:buClr>
                <a:buSzTx/>
                <a:buFont typeface="Arial" charset="0"/>
                <a:buChar char="–"/>
                <a:tabLst/>
                <a:defRPr/>
              </a:pP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遠傳為</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亞洲</a:t>
              </a:r>
              <a:r>
                <a:rPr kumimoji="0" lang="zh-TW"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電信</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市場第</a:t>
              </a:r>
              <a:r>
                <a:rPr kumimoji="0" lang="zh-TW"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一個</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提供</a:t>
              </a:r>
              <a:r>
                <a:rPr kumimoji="0" lang="en-US" altLang="zh-TW"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700 / 1800 / 2600 MHz</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最佳</a:t>
              </a:r>
              <a:r>
                <a:rPr kumimoji="0" lang="zh-TW"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三頻</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服務業者</a:t>
              </a:r>
              <a:endParaRPr kumimoji="0" lang="en-US" altLang="zh-TW"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90488" marR="0" lvl="2" indent="-90488" algn="l" defTabSz="912813" rtl="0" eaLnBrk="1" fontAlgn="auto" latinLnBrk="0" hangingPunct="1">
                <a:lnSpc>
                  <a:spcPct val="100000"/>
                </a:lnSpc>
                <a:spcBef>
                  <a:spcPts val="0"/>
                </a:spcBef>
                <a:spcAft>
                  <a:spcPts val="0"/>
                </a:spcAft>
                <a:buClr>
                  <a:srgbClr val="000000"/>
                </a:buClr>
                <a:buSzTx/>
                <a:buFont typeface="Arial" charset="0"/>
                <a:buChar char="–"/>
                <a:tabLst/>
                <a:defRPr/>
              </a:pP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遠傳取得</a:t>
              </a:r>
              <a:r>
                <a:rPr kumimoji="0" lang="en-US" altLang="zh-TW"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3.5Ghz</a:t>
              </a:r>
              <a:r>
                <a:rPr kumimoji="0" lang="zh-TW"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及</a:t>
              </a:r>
              <a:r>
                <a:rPr kumimoji="0" lang="en-US" altLang="zh-TW"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28Ghz 5G</a:t>
              </a:r>
              <a:r>
                <a:rPr kumimoji="0" lang="zh-TW"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頻譜執照</a:t>
              </a:r>
            </a:p>
            <a:p>
              <a:pPr marL="90488" marR="0" lvl="2" indent="-90488" algn="l" defTabSz="912813" rtl="0" eaLnBrk="1" fontAlgn="auto" latinLnBrk="0" hangingPunct="1">
                <a:lnSpc>
                  <a:spcPct val="100000"/>
                </a:lnSpc>
                <a:spcBef>
                  <a:spcPts val="0"/>
                </a:spcBef>
                <a:spcAft>
                  <a:spcPts val="0"/>
                </a:spcAft>
                <a:buClr>
                  <a:srgbClr val="000000"/>
                </a:buClr>
                <a:buSzTx/>
                <a:buFont typeface="Arial" charset="0"/>
                <a:buChar char="–"/>
                <a:tabLst/>
                <a:defRPr/>
              </a:pP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轉投資遠通電收</a:t>
              </a:r>
              <a:r>
                <a:rPr kumimoji="0" lang="en-US" altLang="zh-TW"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用戶超過</a:t>
              </a:r>
              <a:r>
                <a:rPr kumimoji="0" lang="en-US" altLang="zh-TW"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780</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萬戶</a:t>
              </a:r>
              <a:r>
                <a:rPr kumimoji="0" lang="en-US" altLang="zh-TW"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車次超過</a:t>
              </a:r>
              <a:r>
                <a:rPr kumimoji="0" lang="en-US" altLang="zh-TW"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20</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億次</a:t>
              </a:r>
              <a:endParaRPr kumimoji="0" lang="zh-TW"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81" name="Group 148"/>
          <p:cNvGrpSpPr>
            <a:grpSpLocks/>
          </p:cNvGrpSpPr>
          <p:nvPr/>
        </p:nvGrpSpPr>
        <p:grpSpPr bwMode="auto">
          <a:xfrm>
            <a:off x="3822700" y="4593424"/>
            <a:ext cx="1489075" cy="1670891"/>
            <a:chOff x="2379" y="2788"/>
            <a:chExt cx="1003" cy="1129"/>
          </a:xfrm>
        </p:grpSpPr>
        <p:pic>
          <p:nvPicPr>
            <p:cNvPr id="82" name="Picture 102" descr="bn_20130115010"/>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86" y="2794"/>
              <a:ext cx="988"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文字方塊 90"/>
            <p:cNvSpPr txBox="1">
              <a:spLocks noChangeArrowheads="1"/>
            </p:cNvSpPr>
            <p:nvPr/>
          </p:nvSpPr>
          <p:spPr bwMode="auto">
            <a:xfrm>
              <a:off x="2379" y="3188"/>
              <a:ext cx="997" cy="136"/>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845" tIns="41422" rIns="82845" bIns="41422" anchor="ctr"/>
            <a:lstStyle>
              <a:lvl1pPr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035050" indent="-206375"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營造建築事業</a:t>
              </a:r>
              <a:endParaRPr kumimoji="0" lang="en-US" altLang="zh-TW" sz="10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84" name="Rectangle 89"/>
            <p:cNvSpPr>
              <a:spLocks noChangeArrowheads="1"/>
            </p:cNvSpPr>
            <p:nvPr/>
          </p:nvSpPr>
          <p:spPr bwMode="auto">
            <a:xfrm>
              <a:off x="2385" y="2788"/>
              <a:ext cx="997" cy="1129"/>
            </a:xfrm>
            <a:prstGeom prst="rect">
              <a:avLst/>
            </a:prstGeom>
            <a:noFill/>
            <a:ln w="15875">
              <a:solidFill>
                <a:srgbClr val="ABABAB"/>
              </a:solidFill>
              <a:miter lim="800000"/>
              <a:headEnd/>
              <a:tailEnd/>
            </a:ln>
            <a:extLst>
              <a:ext uri="{909E8E84-426E-40DD-AFC4-6F175D3DCCD1}">
                <a14:hiddenFill xmlns:a14="http://schemas.microsoft.com/office/drawing/2010/main">
                  <a:solidFill>
                    <a:srgbClr val="FFFFFF"/>
                  </a:solidFill>
                </a14:hiddenFill>
              </a:ext>
            </a:extLst>
          </p:spPr>
          <p:txBody>
            <a:bodyPr lIns="82845" tIns="828446" rIns="82845" bIns="41422"/>
            <a:lstStyle>
              <a:lvl1pPr marL="311150" indent="-311150"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14300" indent="-114300"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114300" marR="0" lvl="2" indent="-114300" algn="l" defTabSz="912813" rtl="0" eaLnBrk="1" fontAlgn="auto" latinLnBrk="0" hangingPunct="1">
                <a:lnSpc>
                  <a:spcPct val="100000"/>
                </a:lnSpc>
                <a:spcBef>
                  <a:spcPts val="0"/>
                </a:spcBef>
                <a:spcAft>
                  <a:spcPts val="0"/>
                </a:spcAft>
                <a:buClr>
                  <a:srgbClr val="000000"/>
                </a:buClr>
                <a:buSzTx/>
                <a:buFont typeface="Arial" charset="0"/>
                <a:buChar char="–"/>
                <a:tabLst/>
                <a:defRPr/>
              </a:pP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擁有</a:t>
              </a:r>
              <a:r>
                <a:rPr kumimoji="0" lang="en-US" altLang="zh-CN"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4</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家</a:t>
              </a:r>
              <a:r>
                <a:rPr kumimoji="0" lang="zh-CN"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公司</a:t>
              </a:r>
              <a:endParaRPr kumimoji="0" lang="en-US" altLang="zh-CN"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正積極</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打造</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「遠東通訊數位園區」</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及</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規劃</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宜蘭休閒度假中心</a:t>
              </a:r>
              <a:endParaRPr kumimoji="0" lang="en-US" altLang="zh-TW"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endParaRPr kumimoji="0" lang="en-US" altLang="zh-TW" sz="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85" name="Group 130"/>
          <p:cNvGrpSpPr>
            <a:grpSpLocks/>
          </p:cNvGrpSpPr>
          <p:nvPr/>
        </p:nvGrpSpPr>
        <p:grpSpPr bwMode="auto">
          <a:xfrm>
            <a:off x="5481638" y="4593424"/>
            <a:ext cx="1492250" cy="1670891"/>
            <a:chOff x="3496" y="2708"/>
            <a:chExt cx="1004" cy="1129"/>
          </a:xfrm>
        </p:grpSpPr>
        <p:pic>
          <p:nvPicPr>
            <p:cNvPr id="86" name="Picture 103" descr="bn_20130115008"/>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03" y="2714"/>
              <a:ext cx="997"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文字方塊 90"/>
            <p:cNvSpPr txBox="1">
              <a:spLocks noChangeArrowheads="1"/>
            </p:cNvSpPr>
            <p:nvPr/>
          </p:nvSpPr>
          <p:spPr bwMode="auto">
            <a:xfrm>
              <a:off x="3496" y="3108"/>
              <a:ext cx="997" cy="136"/>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845" tIns="41422" rIns="82845" bIns="41422" anchor="ctr"/>
            <a:lstStyle>
              <a:lvl1pPr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035050" indent="-206375"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en-US" altLang="en-US" sz="10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 </a:t>
              </a:r>
              <a:r>
                <a:rPr kumimoji="0" lang="zh-CN" altLang="en-US" sz="10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觀光旅館事業</a:t>
              </a:r>
              <a:endParaRPr kumimoji="0" lang="en-US" altLang="zh-TW" sz="105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88" name="Rectangle 92"/>
            <p:cNvSpPr>
              <a:spLocks noChangeArrowheads="1"/>
            </p:cNvSpPr>
            <p:nvPr/>
          </p:nvSpPr>
          <p:spPr bwMode="auto">
            <a:xfrm>
              <a:off x="3502" y="2708"/>
              <a:ext cx="997" cy="1129"/>
            </a:xfrm>
            <a:prstGeom prst="rect">
              <a:avLst/>
            </a:prstGeom>
            <a:noFill/>
            <a:ln w="15875">
              <a:solidFill>
                <a:srgbClr val="ABABAB"/>
              </a:solidFill>
              <a:miter lim="800000"/>
              <a:headEnd/>
              <a:tailEnd/>
            </a:ln>
            <a:extLst>
              <a:ext uri="{909E8E84-426E-40DD-AFC4-6F175D3DCCD1}">
                <a14:hiddenFill xmlns:a14="http://schemas.microsoft.com/office/drawing/2010/main">
                  <a:solidFill>
                    <a:srgbClr val="FFFFFF"/>
                  </a:solidFill>
                </a14:hiddenFill>
              </a:ext>
            </a:extLst>
          </p:spPr>
          <p:txBody>
            <a:bodyPr lIns="82845" tIns="828446" rIns="82845" bIns="41422"/>
            <a:lstStyle>
              <a:lvl1pPr marL="311150" indent="-311150"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14300" indent="-114300"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114300" marR="0" lvl="2" indent="-114300" algn="l" defTabSz="912813" rtl="0" eaLnBrk="1" fontAlgn="auto" latinLnBrk="0" hangingPunct="1">
                <a:lnSpc>
                  <a:spcPct val="100000"/>
                </a:lnSpc>
                <a:spcBef>
                  <a:spcPts val="0"/>
                </a:spcBef>
                <a:spcAft>
                  <a:spcPts val="0"/>
                </a:spcAft>
                <a:buClr>
                  <a:srgbClr val="000000"/>
                </a:buClr>
                <a:buSzTx/>
                <a:buFont typeface="Arial" charset="0"/>
                <a:buChar char="–"/>
                <a:tabLst/>
                <a:defRPr/>
              </a:pPr>
              <a:r>
                <a:rPr kumimoji="0" lang="zh-CN" altLang="en-US" sz="800"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香格里拉台北遠東國際大飯店</a:t>
              </a:r>
              <a:endParaRPr kumimoji="0" lang="en-US" altLang="zh-CN" sz="800"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0"/>
                </a:spcBef>
                <a:spcAft>
                  <a:spcPts val="0"/>
                </a:spcAft>
                <a:buClr>
                  <a:srgbClr val="000000"/>
                </a:buClr>
                <a:buSzTx/>
                <a:buFont typeface="Arial" charset="0"/>
                <a:buChar char="–"/>
                <a:tabLst/>
                <a:defRPr/>
              </a:pPr>
              <a:r>
                <a:rPr kumimoji="0" lang="zh-TW" altLang="en-US" sz="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台南遠東國際</a:t>
              </a:r>
              <a:r>
                <a:rPr kumimoji="0" lang="zh-TW" altLang="en-US" sz="800"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大飯店</a:t>
              </a:r>
              <a:endParaRPr kumimoji="0" lang="en-US" altLang="zh-TW" sz="800"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0"/>
                </a:spcBef>
                <a:spcAft>
                  <a:spcPts val="0"/>
                </a:spcAft>
                <a:buClr>
                  <a:srgbClr val="000000"/>
                </a:buClr>
                <a:buSzTx/>
                <a:buFont typeface="Arial" charset="0"/>
                <a:buChar char="–"/>
                <a:tabLst/>
                <a:defRPr/>
              </a:pPr>
              <a:r>
                <a:rPr kumimoji="0" lang="zh-TW" altLang="en-US" sz="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屢獲「全球</a:t>
              </a:r>
              <a:r>
                <a:rPr kumimoji="0" lang="en-US" altLang="zh-TW" sz="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500</a:t>
              </a:r>
              <a:r>
                <a:rPr kumimoji="0" lang="zh-TW" altLang="en-US" sz="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大飯店」</a:t>
              </a:r>
              <a:r>
                <a:rPr kumimoji="0" lang="zh-TW" altLang="en-US" sz="800"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等殊榮</a:t>
              </a:r>
              <a:endParaRPr kumimoji="0" lang="en-US" altLang="zh-TW" sz="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grpSp>
      <p:pic>
        <p:nvPicPr>
          <p:cNvPr id="89" name="Picture 104" descr="bn_20130115009"/>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50100" y="4602950"/>
            <a:ext cx="14811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文字方塊 90"/>
          <p:cNvSpPr txBox="1">
            <a:spLocks noChangeArrowheads="1"/>
          </p:cNvSpPr>
          <p:nvPr/>
        </p:nvSpPr>
        <p:spPr bwMode="auto">
          <a:xfrm>
            <a:off x="7148513" y="5185563"/>
            <a:ext cx="1481137" cy="201612"/>
          </a:xfrm>
          <a:prstGeom prst="rect">
            <a:avLst/>
          </a:prstGeom>
          <a:solidFill>
            <a:srgbClr val="A50021"/>
          </a:solidFill>
          <a:ln>
            <a:noFill/>
          </a:ln>
          <a:extLst/>
        </p:spPr>
        <p:txBody>
          <a:bodyPr lIns="82845" tIns="41422" rIns="82845" bIns="41422" anchor="ctr"/>
          <a:lstStyle>
            <a:lvl1pPr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035050" indent="-206375"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社會公益事業</a:t>
            </a:r>
            <a:endParaRPr kumimoji="0" lang="en-US" altLang="zh-TW" sz="10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91" name="Rectangle 95"/>
          <p:cNvSpPr>
            <a:spLocks noChangeArrowheads="1"/>
          </p:cNvSpPr>
          <p:nvPr/>
        </p:nvSpPr>
        <p:spPr bwMode="auto">
          <a:xfrm>
            <a:off x="7158038" y="4593425"/>
            <a:ext cx="1481137" cy="1670890"/>
          </a:xfrm>
          <a:prstGeom prst="rect">
            <a:avLst/>
          </a:prstGeom>
          <a:noFill/>
          <a:ln w="15875">
            <a:solidFill>
              <a:srgbClr val="ABABAB"/>
            </a:solidFill>
            <a:miter lim="800000"/>
            <a:headEnd/>
            <a:tailEnd/>
          </a:ln>
          <a:extLst>
            <a:ext uri="{909E8E84-426E-40DD-AFC4-6F175D3DCCD1}">
              <a14:hiddenFill xmlns:a14="http://schemas.microsoft.com/office/drawing/2010/main">
                <a:solidFill>
                  <a:srgbClr val="FFFFFF"/>
                </a:solidFill>
              </a14:hiddenFill>
            </a:ext>
          </a:extLst>
        </p:spPr>
        <p:txBody>
          <a:bodyPr lIns="82845" tIns="828446" rIns="82845" bIns="41422"/>
          <a:lstStyle>
            <a:lvl1pPr marL="311150" indent="-311150"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14300" indent="-114300"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元智大學</a:t>
            </a:r>
            <a:endParaRPr kumimoji="0" lang="en-US" altLang="zh-CN"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亞東科技大學</a:t>
            </a:r>
            <a:endParaRPr kumimoji="0" lang="en-US" altLang="zh-TW"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亞東</a:t>
            </a:r>
            <a:r>
              <a:rPr kumimoji="0" lang="zh-TW"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紀念</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醫院</a:t>
            </a:r>
            <a:endParaRPr kumimoji="0" lang="en-US" altLang="zh-TW"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zh-TW"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豫章</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工商</a:t>
            </a:r>
            <a:endParaRPr kumimoji="0" lang="en-US" altLang="zh-TW"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遠東聯合診所</a:t>
            </a:r>
            <a:endParaRPr kumimoji="0" lang="en-US" altLang="zh-TW"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endParaRPr kumimoji="0" lang="en-US" altLang="zh-TW" sz="8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grpSp>
        <p:nvGrpSpPr>
          <p:cNvPr id="93" name="Group 147"/>
          <p:cNvGrpSpPr>
            <a:grpSpLocks/>
          </p:cNvGrpSpPr>
          <p:nvPr/>
        </p:nvGrpSpPr>
        <p:grpSpPr bwMode="auto">
          <a:xfrm>
            <a:off x="3811588" y="2593045"/>
            <a:ext cx="1489075" cy="1738969"/>
            <a:chOff x="2371" y="1566"/>
            <a:chExt cx="1003" cy="1175"/>
          </a:xfrm>
        </p:grpSpPr>
        <p:pic>
          <p:nvPicPr>
            <p:cNvPr id="94" name="Picture 97" descr="bn_20130115003"/>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79" y="1571"/>
              <a:ext cx="988" cy="417"/>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5" name="文字方塊 90"/>
            <p:cNvSpPr txBox="1">
              <a:spLocks noChangeArrowheads="1"/>
            </p:cNvSpPr>
            <p:nvPr/>
          </p:nvSpPr>
          <p:spPr bwMode="auto">
            <a:xfrm>
              <a:off x="2371" y="1966"/>
              <a:ext cx="997" cy="136"/>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845" tIns="41422" rIns="82845" bIns="41422" anchor="ctr"/>
            <a:lstStyle>
              <a:lvl1pPr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035050" indent="-206375"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zh-CN" altLang="en-US" sz="10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水泥建材事業</a:t>
              </a:r>
              <a:endParaRPr kumimoji="0" lang="en-US" altLang="zh-TW" sz="10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96" name="Rectangle 74"/>
            <p:cNvSpPr>
              <a:spLocks noChangeArrowheads="1"/>
            </p:cNvSpPr>
            <p:nvPr/>
          </p:nvSpPr>
          <p:spPr bwMode="auto">
            <a:xfrm>
              <a:off x="2377" y="1566"/>
              <a:ext cx="997" cy="1175"/>
            </a:xfrm>
            <a:prstGeom prst="rect">
              <a:avLst/>
            </a:prstGeom>
            <a:noFill/>
            <a:ln w="15875">
              <a:solidFill>
                <a:srgbClr val="ABABAB"/>
              </a:solidFill>
              <a:miter lim="800000"/>
              <a:headEnd/>
              <a:tailEnd/>
            </a:ln>
            <a:extLst>
              <a:ext uri="{909E8E84-426E-40DD-AFC4-6F175D3DCCD1}">
                <a14:hiddenFill xmlns:a14="http://schemas.microsoft.com/office/drawing/2010/main">
                  <a:solidFill>
                    <a:srgbClr val="FFFFFF"/>
                  </a:solidFill>
                </a14:hiddenFill>
              </a:ext>
            </a:extLst>
          </p:spPr>
          <p:txBody>
            <a:bodyPr lIns="82845" tIns="828446" rIns="82845" bIns="41422"/>
            <a:lstStyle>
              <a:lvl1pPr marL="311150" indent="-311150"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14300" indent="-114300"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en-US" altLang="zh-TW"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30</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家公司</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，位於台灣及中國市場</a:t>
              </a:r>
              <a:endParaRPr kumimoji="0" lang="en-US" altLang="zh-TW"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zh-CN"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主要事業</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亞泥</a:t>
              </a:r>
              <a:r>
                <a:rPr kumimoji="0" lang="zh-CN"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年</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產</a:t>
              </a:r>
              <a:r>
                <a:rPr kumimoji="0" lang="zh-CN"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量</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已達</a:t>
              </a:r>
              <a:r>
                <a:rPr kumimoji="0" lang="en-US" altLang="zh-CN"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4,100</a:t>
              </a:r>
              <a:r>
                <a:rPr kumimoji="0" lang="zh-CN"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萬</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噸</a:t>
              </a:r>
              <a:r>
                <a:rPr kumimoji="0" lang="zh-TW" altLang="en-US"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躋身大陸水泥前十大集團</a:t>
              </a:r>
              <a:endParaRPr kumimoji="0" lang="en-US" altLang="zh-TW"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275"/>
                </a:spcBef>
                <a:spcAft>
                  <a:spcPts val="0"/>
                </a:spcAft>
                <a:buClr>
                  <a:srgbClr val="FF0000"/>
                </a:buClr>
                <a:buSzTx/>
                <a:buFont typeface="Arial" charset="0"/>
                <a:buChar char="–"/>
                <a:tabLst/>
                <a:defRPr/>
              </a:pPr>
              <a:endParaRPr kumimoji="0" lang="en-US" altLang="zh-TW" sz="7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97" name="Group 144"/>
          <p:cNvGrpSpPr>
            <a:grpSpLocks/>
          </p:cNvGrpSpPr>
          <p:nvPr/>
        </p:nvGrpSpPr>
        <p:grpSpPr bwMode="auto">
          <a:xfrm>
            <a:off x="1236663" y="1980344"/>
            <a:ext cx="6681787" cy="604765"/>
            <a:chOff x="637" y="1072"/>
            <a:chExt cx="4500" cy="409"/>
          </a:xfrm>
        </p:grpSpPr>
        <p:sp>
          <p:nvSpPr>
            <p:cNvPr id="98" name="Line 116"/>
            <p:cNvSpPr>
              <a:spLocks noChangeShapeType="1"/>
            </p:cNvSpPr>
            <p:nvPr/>
          </p:nvSpPr>
          <p:spPr bwMode="auto">
            <a:xfrm>
              <a:off x="2873" y="1072"/>
              <a:ext cx="0" cy="401"/>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99" name="Line 115"/>
            <p:cNvSpPr>
              <a:spLocks noChangeShapeType="1"/>
            </p:cNvSpPr>
            <p:nvPr/>
          </p:nvSpPr>
          <p:spPr bwMode="auto">
            <a:xfrm>
              <a:off x="637" y="1303"/>
              <a:ext cx="4500" cy="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100" name="Line 118"/>
            <p:cNvSpPr>
              <a:spLocks noChangeShapeType="1"/>
            </p:cNvSpPr>
            <p:nvPr/>
          </p:nvSpPr>
          <p:spPr bwMode="auto">
            <a:xfrm>
              <a:off x="641" y="1302"/>
              <a:ext cx="0" cy="17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101" name="Line 119"/>
            <p:cNvSpPr>
              <a:spLocks noChangeShapeType="1"/>
            </p:cNvSpPr>
            <p:nvPr/>
          </p:nvSpPr>
          <p:spPr bwMode="auto">
            <a:xfrm>
              <a:off x="1758" y="1303"/>
              <a:ext cx="0" cy="17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102" name="Line 120"/>
            <p:cNvSpPr>
              <a:spLocks noChangeShapeType="1"/>
            </p:cNvSpPr>
            <p:nvPr/>
          </p:nvSpPr>
          <p:spPr bwMode="auto">
            <a:xfrm>
              <a:off x="4006" y="1311"/>
              <a:ext cx="0" cy="17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103" name="Line 121"/>
            <p:cNvSpPr>
              <a:spLocks noChangeShapeType="1"/>
            </p:cNvSpPr>
            <p:nvPr/>
          </p:nvSpPr>
          <p:spPr bwMode="auto">
            <a:xfrm>
              <a:off x="5131" y="1298"/>
              <a:ext cx="0" cy="17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104" name="Group 140"/>
          <p:cNvGrpSpPr>
            <a:grpSpLocks/>
          </p:cNvGrpSpPr>
          <p:nvPr/>
        </p:nvGrpSpPr>
        <p:grpSpPr bwMode="auto">
          <a:xfrm>
            <a:off x="3738563" y="1386215"/>
            <a:ext cx="1724025" cy="458787"/>
            <a:chOff x="102" y="3924"/>
            <a:chExt cx="1161" cy="311"/>
          </a:xfrm>
        </p:grpSpPr>
        <p:pic>
          <p:nvPicPr>
            <p:cNvPr id="105" name="Picture 14" descr="fe logo"/>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2" y="3924"/>
              <a:ext cx="295"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5" descr="圖片 1"/>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27414" t="19310" r="39137" b="69885"/>
            <a:stretch>
              <a:fillRect/>
            </a:stretch>
          </p:blipFill>
          <p:spPr bwMode="auto">
            <a:xfrm>
              <a:off x="447" y="4012"/>
              <a:ext cx="81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7" name="Picture 57" descr="Far Eastern Int'l Bank_Apr13.wmf"/>
          <p:cNvPicPr>
            <a:picLocks noChangeAspect="1"/>
          </p:cNvPicPr>
          <p:nvPr/>
        </p:nvPicPr>
        <p:blipFill>
          <a:blip r:embed="rId15" cstate="print">
            <a:extLst>
              <a:ext uri="{28A0092B-C50C-407E-A947-70E740481C1C}">
                <a14:useLocalDpi xmlns:a14="http://schemas.microsoft.com/office/drawing/2010/main" val="0"/>
              </a:ext>
            </a:extLst>
          </a:blip>
          <a:srcRect r="76030" b="-1427"/>
          <a:stretch>
            <a:fillRect/>
          </a:stretch>
        </p:blipFill>
        <p:spPr bwMode="auto">
          <a:xfrm>
            <a:off x="7704382" y="3844044"/>
            <a:ext cx="47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Rectangle 58"/>
          <p:cNvSpPr>
            <a:spLocks noChangeArrowheads="1"/>
          </p:cNvSpPr>
          <p:nvPr/>
        </p:nvSpPr>
        <p:spPr bwMode="auto">
          <a:xfrm>
            <a:off x="7157984" y="3378359"/>
            <a:ext cx="1554476" cy="49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45" tIns="41422" rIns="82845" bIns="41422">
            <a:spAutoFit/>
          </a:bodyPr>
          <a:lstStyle>
            <a:lvl1pPr marL="311150" indent="-311150"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14300" indent="-114300"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en-US" altLang="zh-TW"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14</a:t>
            </a: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家公司，橫跨多種金融服務領域</a:t>
            </a:r>
            <a:endParaRPr kumimoji="0" lang="en-US" altLang="zh-CN"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4300" marR="0" lvl="2" indent="-114300" algn="l" defTabSz="912813" rtl="0" eaLnBrk="1" fontAlgn="auto" latinLnBrk="0" hangingPunct="1">
              <a:lnSpc>
                <a:spcPct val="100000"/>
              </a:lnSpc>
              <a:spcBef>
                <a:spcPts val="275"/>
              </a:spcBef>
              <a:spcAft>
                <a:spcPts val="0"/>
              </a:spcAft>
              <a:buClr>
                <a:srgbClr val="000000"/>
              </a:buClr>
              <a:buSzTx/>
              <a:buFont typeface="Arial" charset="0"/>
              <a:buChar char="–"/>
              <a:tabLst/>
              <a:defRPr/>
            </a:pPr>
            <a:r>
              <a:rPr kumimoji="0" lang="zh-CN" altLang="en-US" sz="800" b="0" i="0" u="none" strike="noStrike" kern="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遠東商銀為主要金融事業體</a:t>
            </a:r>
            <a:endParaRPr kumimoji="0" lang="en-US" altLang="zh-TW" sz="8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109" name="TextBox 59"/>
          <p:cNvSpPr txBox="1">
            <a:spLocks noChangeArrowheads="1"/>
          </p:cNvSpPr>
          <p:nvPr/>
        </p:nvSpPr>
        <p:spPr bwMode="auto">
          <a:xfrm>
            <a:off x="6193663" y="1269960"/>
            <a:ext cx="2687637" cy="87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616" tIns="0" rIns="32616" bIns="0">
            <a:spAutoFit/>
          </a:bodyPr>
          <a:lstStyle>
            <a:lvl1pPr marL="311150" indent="-311150" defTabSz="912813" eaLnBrk="0" hangingPunct="0">
              <a:defRPr kumimoji="1">
                <a:solidFill>
                  <a:schemeClr val="tx1"/>
                </a:solidFill>
                <a:latin typeface="Times New Roman" pitchFamily="18" charset="0"/>
                <a:ea typeface="新細明體" pitchFamily="18" charset="-120"/>
              </a:defRPr>
            </a:lvl1pPr>
            <a:lvl2pPr marL="673100" indent="-258763" defTabSz="912813" eaLnBrk="0" hangingPunct="0">
              <a:defRPr kumimoji="1">
                <a:solidFill>
                  <a:schemeClr val="tx1"/>
                </a:solidFill>
                <a:latin typeface="Times New Roman" pitchFamily="18" charset="0"/>
                <a:ea typeface="新細明體" pitchFamily="18" charset="-120"/>
              </a:defRPr>
            </a:lvl2pPr>
            <a:lvl3pPr marL="155575" indent="-155575" defTabSz="912813" eaLnBrk="0" hangingPunct="0">
              <a:defRPr kumimoji="1">
                <a:solidFill>
                  <a:schemeClr val="tx1"/>
                </a:solidFill>
                <a:latin typeface="Times New Roman" pitchFamily="18" charset="0"/>
                <a:ea typeface="新細明體" pitchFamily="18" charset="-120"/>
              </a:defRPr>
            </a:lvl3pPr>
            <a:lvl4pPr marL="1449388" indent="-206375" defTabSz="912813" eaLnBrk="0" hangingPunct="0">
              <a:defRPr kumimoji="1">
                <a:solidFill>
                  <a:schemeClr val="tx1"/>
                </a:solidFill>
                <a:latin typeface="Times New Roman" pitchFamily="18" charset="0"/>
                <a:ea typeface="新細明體" pitchFamily="18" charset="-120"/>
              </a:defRPr>
            </a:lvl4pPr>
            <a:lvl5pPr marL="1863725" indent="-206375" defTabSz="912813" eaLnBrk="0" hangingPunct="0">
              <a:defRPr kumimoji="1">
                <a:solidFill>
                  <a:schemeClr val="tx1"/>
                </a:solidFill>
                <a:latin typeface="Times New Roman" pitchFamily="18" charset="0"/>
                <a:ea typeface="新細明體" pitchFamily="18" charset="-120"/>
              </a:defRPr>
            </a:lvl5pPr>
            <a:lvl6pPr marL="23209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6pPr>
            <a:lvl7pPr marL="27781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7pPr>
            <a:lvl8pPr marL="32353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8pPr>
            <a:lvl9pPr marL="3692525" indent="-206375" defTabSz="912813" eaLnBrk="0" fontAlgn="base" hangingPunct="0">
              <a:spcBef>
                <a:spcPct val="0"/>
              </a:spcBef>
              <a:spcAft>
                <a:spcPct val="0"/>
              </a:spcAft>
              <a:defRPr kumimoji="1">
                <a:solidFill>
                  <a:schemeClr val="tx1"/>
                </a:solidFill>
                <a:latin typeface="Times New Roman" pitchFamily="18" charset="0"/>
                <a:ea typeface="新細明體" pitchFamily="18" charset="-120"/>
              </a:defRPr>
            </a:lvl9pPr>
          </a:lstStyle>
          <a:p>
            <a:pPr marL="171450" marR="0" lvl="2" indent="-171450" algn="l" defTabSz="912813" rtl="0" eaLnBrk="1" fontAlgn="base" latinLnBrk="0" hangingPunct="1">
              <a:lnSpc>
                <a:spcPct val="100000"/>
              </a:lnSpc>
              <a:spcBef>
                <a:spcPts val="175"/>
              </a:spcBef>
              <a:spcAft>
                <a:spcPct val="0"/>
              </a:spcAft>
              <a:buClr>
                <a:srgbClr val="BE050A"/>
              </a:buClr>
              <a:buSzPct val="80000"/>
              <a:buFont typeface="Wingdings" panose="05000000000000000000" pitchFamily="2" charset="2"/>
              <a:buChar char="n"/>
              <a:tabLst/>
              <a:defRPr/>
            </a:pPr>
            <a:r>
              <a:rPr kumimoji="0" lang="zh-CN"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創始於</a:t>
            </a:r>
            <a:r>
              <a:rPr kumimoji="0" lang="en-US" altLang="zh-CN"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1937</a:t>
            </a:r>
            <a:r>
              <a:rPr kumimoji="0" lang="zh-CN"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年</a:t>
            </a:r>
            <a:endParaRPr kumimoji="0" lang="en-US" altLang="zh-TW"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a:p>
            <a:pPr marL="171450" marR="0" lvl="2" indent="-171450" algn="l" defTabSz="912813" rtl="0" eaLnBrk="1" fontAlgn="base" latinLnBrk="0" hangingPunct="1">
              <a:lnSpc>
                <a:spcPct val="100000"/>
              </a:lnSpc>
              <a:spcBef>
                <a:spcPts val="175"/>
              </a:spcBef>
              <a:spcAft>
                <a:spcPct val="0"/>
              </a:spcAft>
              <a:buClr>
                <a:srgbClr val="BE050A"/>
              </a:buClr>
              <a:buSzPct val="80000"/>
              <a:buFont typeface="Wingdings" panose="05000000000000000000" pitchFamily="2" charset="2"/>
              <a:buChar char="n"/>
              <a:tabLst/>
              <a:defRPr/>
            </a:pPr>
            <a:r>
              <a:rPr kumimoji="0" lang="zh-CN"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mn-cs"/>
              </a:rPr>
              <a:t>業務範圍涵蓋</a:t>
            </a:r>
            <a:r>
              <a:rPr kumimoji="0" lang="en-US" altLang="zh-CN"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mn-cs"/>
              </a:rPr>
              <a:t>10</a:t>
            </a:r>
            <a:r>
              <a:rPr kumimoji="0" lang="zh-CN"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mn-cs"/>
              </a:rPr>
              <a:t>個主要產業</a:t>
            </a:r>
            <a:endParaRPr kumimoji="0" lang="en-US" altLang="zh-TW"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a:p>
            <a:pPr marL="171450" marR="0" lvl="2" indent="-171450" algn="l" defTabSz="912813" rtl="0" eaLnBrk="1" fontAlgn="base" latinLnBrk="0" hangingPunct="1">
              <a:lnSpc>
                <a:spcPct val="100000"/>
              </a:lnSpc>
              <a:spcBef>
                <a:spcPts val="175"/>
              </a:spcBef>
              <a:spcAft>
                <a:spcPct val="0"/>
              </a:spcAft>
              <a:buClr>
                <a:srgbClr val="BE050A"/>
              </a:buClr>
              <a:buSzPct val="80000"/>
              <a:buFont typeface="Wingdings" panose="05000000000000000000" pitchFamily="2" charset="2"/>
              <a:buChar char="n"/>
              <a:tabLst/>
              <a:defRPr/>
            </a:pPr>
            <a:r>
              <a:rPr kumimoji="0" lang="en-US" altLang="zh-CN"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mn-cs"/>
              </a:rPr>
              <a:t>9</a:t>
            </a:r>
            <a:r>
              <a:rPr kumimoji="0" lang="zh-CN"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家公開</a:t>
            </a:r>
            <a:r>
              <a:rPr kumimoji="0" lang="zh-CN"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mn-cs"/>
              </a:rPr>
              <a:t>上市公司分別於台灣及香港</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mn-cs"/>
              </a:rPr>
              <a:t>掛牌</a:t>
            </a:r>
            <a:endParaRPr kumimoji="0" lang="en-US" altLang="zh-TW"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mn-cs"/>
            </a:endParaRPr>
          </a:p>
          <a:p>
            <a:pPr marL="171450" lvl="2" indent="-171450" eaLnBrk="1" hangingPunct="1">
              <a:spcBef>
                <a:spcPts val="175"/>
              </a:spcBef>
              <a:buClr>
                <a:srgbClr val="BE050A"/>
              </a:buClr>
              <a:buSzPct val="80000"/>
              <a:buFont typeface="Wingdings" panose="05000000000000000000" pitchFamily="2" charset="2"/>
              <a:buChar char="n"/>
              <a:defRPr/>
            </a:pP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mn-cs"/>
              </a:rPr>
              <a:t>總資產</a:t>
            </a:r>
            <a:r>
              <a:rPr kumimoji="0" lang="en-US" altLang="zh-TW" sz="1000" dirty="0">
                <a:solidFill>
                  <a:prstClr val="black"/>
                </a:solidFill>
                <a:latin typeface="Calibri"/>
                <a:ea typeface="微軟正黑體" panose="020B0604030504040204" pitchFamily="34" charset="-120"/>
              </a:rPr>
              <a:t>NT$3,150 Bn. (1Q’23)</a:t>
            </a:r>
          </a:p>
          <a:p>
            <a:pPr marL="0" marR="0" lvl="2" indent="0" algn="l" defTabSz="912813" rtl="0" eaLnBrk="1" fontAlgn="base" latinLnBrk="0" hangingPunct="1">
              <a:lnSpc>
                <a:spcPct val="100000"/>
              </a:lnSpc>
              <a:spcBef>
                <a:spcPts val="175"/>
              </a:spcBef>
              <a:spcAft>
                <a:spcPct val="0"/>
              </a:spcAft>
              <a:buClr>
                <a:srgbClr val="BE050A"/>
              </a:buClr>
              <a:buSzPct val="80000"/>
              <a:buFontTx/>
              <a:buNone/>
              <a:tabLst/>
              <a:defRPr/>
            </a:pPr>
            <a:endParaRPr kumimoji="0" lang="en-GB" altLang="zh-TW"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p:txBody>
      </p:sp>
    </p:spTree>
    <p:extLst>
      <p:ext uri="{BB962C8B-B14F-4D97-AF65-F5344CB8AC3E}">
        <p14:creationId xmlns:p14="http://schemas.microsoft.com/office/powerpoint/2010/main" val="314018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496" y="0"/>
            <a:ext cx="6589713" cy="871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marL="0" lvl="2" defTabSz="1008063" eaLnBrk="0" fontAlgn="auto" hangingPunct="0">
              <a:spcBef>
                <a:spcPts val="0"/>
              </a:spcBef>
              <a:spcAft>
                <a:spcPts val="0"/>
              </a:spcAft>
              <a:defRPr/>
            </a:pPr>
            <a:r>
              <a:rPr kumimoji="0" lang="en-US" altLang="zh-TW" sz="3600" dirty="0" smtClean="0">
                <a:solidFill>
                  <a:prstClr val="black"/>
                </a:solidFill>
                <a:latin typeface="+mn-lt"/>
                <a:ea typeface="標楷體" pitchFamily="65" charset="-120"/>
                <a:cs typeface="Arial" panose="020B0604020202020204" pitchFamily="34" charset="0"/>
              </a:rPr>
              <a:t>Disclaimer</a:t>
            </a:r>
            <a:endParaRPr kumimoji="0" lang="zh-TW" altLang="en-US" sz="3600" dirty="0">
              <a:solidFill>
                <a:prstClr val="black"/>
              </a:solidFill>
              <a:latin typeface="+mn-lt"/>
              <a:ea typeface="標楷體" pitchFamily="65" charset="-120"/>
              <a:cs typeface="Arial" panose="020B0604020202020204" pitchFamily="34" charset="0"/>
            </a:endParaRPr>
          </a:p>
        </p:txBody>
      </p:sp>
      <p:sp>
        <p:nvSpPr>
          <p:cNvPr id="5" name="矩形 4"/>
          <p:cNvSpPr/>
          <p:nvPr/>
        </p:nvSpPr>
        <p:spPr>
          <a:xfrm>
            <a:off x="161510" y="937626"/>
            <a:ext cx="8602133" cy="2092881"/>
          </a:xfrm>
          <a:prstGeom prst="rect">
            <a:avLst/>
          </a:prstGeom>
        </p:spPr>
        <p:txBody>
          <a:bodyPr wrap="square">
            <a:spAutoFit/>
          </a:bodyPr>
          <a:lstStyle/>
          <a:p>
            <a:pPr marL="4763" lvl="1" algn="just">
              <a:spcBef>
                <a:spcPts val="0"/>
              </a:spcBef>
            </a:pPr>
            <a:r>
              <a:rPr lang="en-US" altLang="zh-TW" sz="1000" dirty="0">
                <a:solidFill>
                  <a:srgbClr val="000000"/>
                </a:solidFill>
                <a:latin typeface="+mn-lt"/>
              </a:rPr>
              <a:t>This presentation has been prepared by Far Eastern International Bank (the “Company”). This presentation and the materials provided herewith do not constitute an offer to sell or issue or the solicitation of an offer to buy or acquire securities of the Company in any jurisdiction or an inducement to enter into investment activity, nor may it or any part of it form the basis of or be relied on in connection with any contract or commitment whatsoever. Any decision to purchase securities in a proposed offering should be made solely on the basis of the information contained in the offering circular published in relation to such proposed offering, if any</a:t>
            </a:r>
            <a:r>
              <a:rPr lang="en-US" altLang="zh-TW" sz="1000" dirty="0" smtClean="0">
                <a:solidFill>
                  <a:srgbClr val="000000"/>
                </a:solidFill>
                <a:latin typeface="+mn-lt"/>
              </a:rPr>
              <a:t>.</a:t>
            </a:r>
          </a:p>
          <a:p>
            <a:pPr marL="4763" lvl="1" algn="just">
              <a:spcBef>
                <a:spcPts val="0"/>
              </a:spcBef>
            </a:pPr>
            <a:endParaRPr lang="en-US" altLang="zh-TW" sz="1000" dirty="0">
              <a:solidFill>
                <a:srgbClr val="000000"/>
              </a:solidFill>
              <a:latin typeface="+mn-lt"/>
            </a:endParaRPr>
          </a:p>
          <a:p>
            <a:pPr marL="4763" lvl="1" algn="just">
              <a:spcBef>
                <a:spcPts val="0"/>
              </a:spcBef>
            </a:pPr>
            <a:r>
              <a:rPr lang="en-US" altLang="zh-TW" sz="1000" dirty="0">
                <a:solidFill>
                  <a:srgbClr val="000000"/>
                </a:solidFill>
                <a:latin typeface="+mn-lt"/>
              </a:rPr>
              <a:t>The information contained in this presentation has not been independently verified. No representation, warranty or undertaking, express or implied, is made as to, and no reliance should be placed on, the fairness, accuracy, completeness or correctness of the information or the opinions contained herein. The information contained in this document should be considered in the context of the circumstances prevailing at the time and has not been, and will not be, updated to reflect material developments which may occur after the date of the presentation. All of the information contained in this presentation is based on, or derived from publicly available information, including, among other things, the Company’s consolidated financial statements published, and the presentation does not contain any material non-public information. None of the Company nor any of its affiliates advisors or representatives will be liable (in negligence or otherwise) affiliates, for any loss howsoever arising from any use of this presentation or its contents or otherwise arising in connection with the presentation.</a:t>
            </a:r>
            <a:endParaRPr lang="en-GB" altLang="zh-TW" sz="1000" dirty="0">
              <a:solidFill>
                <a:srgbClr val="000000"/>
              </a:solidFill>
              <a:latin typeface="+mn-lt"/>
            </a:endParaRPr>
          </a:p>
        </p:txBody>
      </p:sp>
    </p:spTree>
    <p:extLst>
      <p:ext uri="{BB962C8B-B14F-4D97-AF65-F5344CB8AC3E}">
        <p14:creationId xmlns:p14="http://schemas.microsoft.com/office/powerpoint/2010/main" val="1067447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p:cNvGrpSpPr/>
          <p:nvPr/>
        </p:nvGrpSpPr>
        <p:grpSpPr>
          <a:xfrm>
            <a:off x="2061018" y="2539955"/>
            <a:ext cx="569309" cy="370710"/>
            <a:chOff x="9840297" y="3859695"/>
            <a:chExt cx="569309" cy="370710"/>
          </a:xfrm>
        </p:grpSpPr>
        <p:sp>
          <p:nvSpPr>
            <p:cNvPr id="92" name="Freeform 33"/>
            <p:cNvSpPr>
              <a:spLocks/>
            </p:cNvSpPr>
            <p:nvPr/>
          </p:nvSpPr>
          <p:spPr bwMode="auto">
            <a:xfrm>
              <a:off x="9840297" y="3859695"/>
              <a:ext cx="569309" cy="33761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3" name="Freeform 34"/>
            <p:cNvSpPr>
              <a:spLocks/>
            </p:cNvSpPr>
            <p:nvPr/>
          </p:nvSpPr>
          <p:spPr bwMode="auto">
            <a:xfrm>
              <a:off x="10290448" y="3932513"/>
              <a:ext cx="52959" cy="297892"/>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4" name="Freeform 35"/>
            <p:cNvSpPr>
              <a:spLocks/>
            </p:cNvSpPr>
            <p:nvPr/>
          </p:nvSpPr>
          <p:spPr bwMode="auto">
            <a:xfrm>
              <a:off x="10204390" y="4018571"/>
              <a:ext cx="52959" cy="211834"/>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5" name="Freeform 36"/>
            <p:cNvSpPr>
              <a:spLocks/>
            </p:cNvSpPr>
            <p:nvPr/>
          </p:nvSpPr>
          <p:spPr bwMode="auto">
            <a:xfrm>
              <a:off x="10118332" y="4018571"/>
              <a:ext cx="52959" cy="211834"/>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6" name="Freeform 37"/>
            <p:cNvSpPr>
              <a:spLocks/>
            </p:cNvSpPr>
            <p:nvPr/>
          </p:nvSpPr>
          <p:spPr bwMode="auto">
            <a:xfrm>
              <a:off x="10032273" y="3985472"/>
              <a:ext cx="52959" cy="244933"/>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7" name="Freeform 38"/>
            <p:cNvSpPr>
              <a:spLocks/>
            </p:cNvSpPr>
            <p:nvPr/>
          </p:nvSpPr>
          <p:spPr bwMode="auto">
            <a:xfrm>
              <a:off x="9946215" y="4071529"/>
              <a:ext cx="52959" cy="158876"/>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8" name="Freeform 39"/>
            <p:cNvSpPr>
              <a:spLocks/>
            </p:cNvSpPr>
            <p:nvPr/>
          </p:nvSpPr>
          <p:spPr bwMode="auto">
            <a:xfrm>
              <a:off x="9860157" y="4144347"/>
              <a:ext cx="52959" cy="8605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9" name="Freeform 40"/>
            <p:cNvSpPr>
              <a:spLocks/>
            </p:cNvSpPr>
            <p:nvPr/>
          </p:nvSpPr>
          <p:spPr bwMode="auto">
            <a:xfrm>
              <a:off x="9840297" y="3859695"/>
              <a:ext cx="569309" cy="33761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0" name="Freeform 41"/>
            <p:cNvSpPr>
              <a:spLocks/>
            </p:cNvSpPr>
            <p:nvPr/>
          </p:nvSpPr>
          <p:spPr bwMode="auto">
            <a:xfrm>
              <a:off x="10290448" y="3932513"/>
              <a:ext cx="52959" cy="297892"/>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1" name="Freeform 42"/>
            <p:cNvSpPr>
              <a:spLocks/>
            </p:cNvSpPr>
            <p:nvPr/>
          </p:nvSpPr>
          <p:spPr bwMode="auto">
            <a:xfrm>
              <a:off x="10204390" y="4018571"/>
              <a:ext cx="52959" cy="211834"/>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2" name="Freeform 43"/>
            <p:cNvSpPr>
              <a:spLocks/>
            </p:cNvSpPr>
            <p:nvPr/>
          </p:nvSpPr>
          <p:spPr bwMode="auto">
            <a:xfrm>
              <a:off x="10118332" y="4018571"/>
              <a:ext cx="52959" cy="211834"/>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Freeform 44"/>
            <p:cNvSpPr>
              <a:spLocks/>
            </p:cNvSpPr>
            <p:nvPr/>
          </p:nvSpPr>
          <p:spPr bwMode="auto">
            <a:xfrm>
              <a:off x="10032273" y="3985472"/>
              <a:ext cx="52959" cy="244933"/>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Freeform 45"/>
            <p:cNvSpPr>
              <a:spLocks/>
            </p:cNvSpPr>
            <p:nvPr/>
          </p:nvSpPr>
          <p:spPr bwMode="auto">
            <a:xfrm>
              <a:off x="9946215" y="4071529"/>
              <a:ext cx="52959" cy="158876"/>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Freeform 46"/>
            <p:cNvSpPr>
              <a:spLocks/>
            </p:cNvSpPr>
            <p:nvPr/>
          </p:nvSpPr>
          <p:spPr bwMode="auto">
            <a:xfrm>
              <a:off x="9860157" y="4144347"/>
              <a:ext cx="52959" cy="8605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grpSp>
      <p:cxnSp>
        <p:nvCxnSpPr>
          <p:cNvPr id="3" name="直線接點 2"/>
          <p:cNvCxnSpPr/>
          <p:nvPr/>
        </p:nvCxnSpPr>
        <p:spPr>
          <a:xfrm>
            <a:off x="2776858" y="2423870"/>
            <a:ext cx="0" cy="61852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2843630" y="2456135"/>
            <a:ext cx="4255637" cy="553998"/>
          </a:xfrm>
          <a:prstGeom prst="rect">
            <a:avLst/>
          </a:prstGeom>
        </p:spPr>
        <p:txBody>
          <a:bodyPr wrap="square">
            <a:spAutoFit/>
          </a:bodyPr>
          <a:lstStyle/>
          <a:p>
            <a:pPr>
              <a:buClr>
                <a:srgbClr val="A50021"/>
              </a:buClr>
              <a:buSzPct val="80000"/>
            </a:pPr>
            <a:r>
              <a:rPr lang="en-US" altLang="zh-TW" sz="3000" dirty="0" smtClean="0">
                <a:solidFill>
                  <a:schemeClr val="bg1"/>
                </a:solidFill>
                <a:latin typeface="+mn-lt"/>
                <a:ea typeface="微軟正黑體" panose="020B0604030504040204" pitchFamily="34" charset="-120"/>
              </a:rPr>
              <a:t>2023</a:t>
            </a:r>
            <a:r>
              <a:rPr lang="zh-TW" altLang="en-US" sz="3000" dirty="0" smtClean="0">
                <a:solidFill>
                  <a:schemeClr val="bg1"/>
                </a:solidFill>
                <a:latin typeface="+mn-lt"/>
                <a:ea typeface="微軟正黑體" panose="020B0604030504040204" pitchFamily="34" charset="-120"/>
              </a:rPr>
              <a:t> </a:t>
            </a:r>
            <a:r>
              <a:rPr lang="en-US" altLang="zh-TW" sz="3000" dirty="0" smtClean="0">
                <a:solidFill>
                  <a:schemeClr val="bg1"/>
                </a:solidFill>
                <a:latin typeface="+mn-lt"/>
                <a:ea typeface="微軟正黑體" panose="020B0604030504040204" pitchFamily="34" charset="-120"/>
              </a:rPr>
              <a:t>Financial </a:t>
            </a:r>
            <a:r>
              <a:rPr lang="en-US" altLang="zh-TW" sz="3000" dirty="0">
                <a:solidFill>
                  <a:schemeClr val="bg1"/>
                </a:solidFill>
                <a:latin typeface="+mn-lt"/>
                <a:ea typeface="微軟正黑體" panose="020B0604030504040204" pitchFamily="34" charset="-120"/>
              </a:rPr>
              <a:t>Highlights</a:t>
            </a:r>
          </a:p>
        </p:txBody>
      </p:sp>
      <p:sp>
        <p:nvSpPr>
          <p:cNvPr id="122" name="圆角矩形 23">
            <a:extLst>
              <a:ext uri="{FF2B5EF4-FFF2-40B4-BE49-F238E27FC236}">
                <a16:creationId xmlns:a16="http://schemas.microsoft.com/office/drawing/2014/main" id="{3B32643A-D6B1-42D2-9145-98576D0ECFCA}"/>
              </a:ext>
            </a:extLst>
          </p:cNvPr>
          <p:cNvSpPr/>
          <p:nvPr/>
        </p:nvSpPr>
        <p:spPr>
          <a:xfrm>
            <a:off x="2052000" y="2438890"/>
            <a:ext cx="5040000" cy="936000"/>
          </a:xfrm>
          <a:prstGeom prst="roundRect">
            <a:avLst>
              <a:gd name="adj" fmla="val 24030"/>
            </a:avLst>
          </a:prstGeom>
          <a:solidFill>
            <a:srgbClr val="002060"/>
          </a:solidFill>
          <a:ln w="22225" cap="flat" cmpd="sng" algn="ctr">
            <a:solidFill>
              <a:srgbClr val="002060"/>
            </a:solidFill>
            <a:prstDash val="solid"/>
            <a:miter lim="800000"/>
          </a:ln>
          <a:effectLst/>
        </p:spPr>
        <p:txBody>
          <a:bodyPr lIns="86689" tIns="43345" rIns="86689" bIns="4334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27"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FZHei-B01S" panose="02010601030101010101" pitchFamily="2" charset="-122"/>
            </a:endParaRPr>
          </a:p>
        </p:txBody>
      </p:sp>
      <p:grpSp>
        <p:nvGrpSpPr>
          <p:cNvPr id="123" name="群組 122"/>
          <p:cNvGrpSpPr/>
          <p:nvPr/>
        </p:nvGrpSpPr>
        <p:grpSpPr>
          <a:xfrm>
            <a:off x="2213418" y="2692355"/>
            <a:ext cx="569309" cy="370710"/>
            <a:chOff x="9840297" y="3859695"/>
            <a:chExt cx="569309" cy="370710"/>
          </a:xfrm>
        </p:grpSpPr>
        <p:sp>
          <p:nvSpPr>
            <p:cNvPr id="124" name="Freeform 33"/>
            <p:cNvSpPr>
              <a:spLocks/>
            </p:cNvSpPr>
            <p:nvPr/>
          </p:nvSpPr>
          <p:spPr bwMode="auto">
            <a:xfrm>
              <a:off x="9840297" y="3859695"/>
              <a:ext cx="569309" cy="33761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Freeform 34"/>
            <p:cNvSpPr>
              <a:spLocks/>
            </p:cNvSpPr>
            <p:nvPr/>
          </p:nvSpPr>
          <p:spPr bwMode="auto">
            <a:xfrm>
              <a:off x="10290448" y="3932513"/>
              <a:ext cx="52959" cy="297892"/>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Freeform 35"/>
            <p:cNvSpPr>
              <a:spLocks/>
            </p:cNvSpPr>
            <p:nvPr/>
          </p:nvSpPr>
          <p:spPr bwMode="auto">
            <a:xfrm>
              <a:off x="10204390" y="4018571"/>
              <a:ext cx="52959" cy="211834"/>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Freeform 36"/>
            <p:cNvSpPr>
              <a:spLocks/>
            </p:cNvSpPr>
            <p:nvPr/>
          </p:nvSpPr>
          <p:spPr bwMode="auto">
            <a:xfrm>
              <a:off x="10118332" y="4018571"/>
              <a:ext cx="52959" cy="211834"/>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Freeform 37"/>
            <p:cNvSpPr>
              <a:spLocks/>
            </p:cNvSpPr>
            <p:nvPr/>
          </p:nvSpPr>
          <p:spPr bwMode="auto">
            <a:xfrm>
              <a:off x="10032273" y="3985472"/>
              <a:ext cx="52959" cy="244933"/>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Freeform 38"/>
            <p:cNvSpPr>
              <a:spLocks/>
            </p:cNvSpPr>
            <p:nvPr/>
          </p:nvSpPr>
          <p:spPr bwMode="auto">
            <a:xfrm>
              <a:off x="9946215" y="4071529"/>
              <a:ext cx="52959" cy="158876"/>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Freeform 39"/>
            <p:cNvSpPr>
              <a:spLocks/>
            </p:cNvSpPr>
            <p:nvPr/>
          </p:nvSpPr>
          <p:spPr bwMode="auto">
            <a:xfrm>
              <a:off x="9860157" y="4144347"/>
              <a:ext cx="52959" cy="8605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Freeform 40"/>
            <p:cNvSpPr>
              <a:spLocks/>
            </p:cNvSpPr>
            <p:nvPr/>
          </p:nvSpPr>
          <p:spPr bwMode="auto">
            <a:xfrm>
              <a:off x="9840297" y="3859695"/>
              <a:ext cx="569309" cy="33761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Freeform 41"/>
            <p:cNvSpPr>
              <a:spLocks/>
            </p:cNvSpPr>
            <p:nvPr/>
          </p:nvSpPr>
          <p:spPr bwMode="auto">
            <a:xfrm>
              <a:off x="10290448" y="3932513"/>
              <a:ext cx="52959" cy="297892"/>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Freeform 42"/>
            <p:cNvSpPr>
              <a:spLocks/>
            </p:cNvSpPr>
            <p:nvPr/>
          </p:nvSpPr>
          <p:spPr bwMode="auto">
            <a:xfrm>
              <a:off x="10204390" y="4018571"/>
              <a:ext cx="52959" cy="211834"/>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Freeform 43"/>
            <p:cNvSpPr>
              <a:spLocks/>
            </p:cNvSpPr>
            <p:nvPr/>
          </p:nvSpPr>
          <p:spPr bwMode="auto">
            <a:xfrm>
              <a:off x="10118332" y="4018571"/>
              <a:ext cx="52959" cy="211834"/>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Freeform 44"/>
            <p:cNvSpPr>
              <a:spLocks/>
            </p:cNvSpPr>
            <p:nvPr/>
          </p:nvSpPr>
          <p:spPr bwMode="auto">
            <a:xfrm>
              <a:off x="10032273" y="3985472"/>
              <a:ext cx="52959" cy="244933"/>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Freeform 45"/>
            <p:cNvSpPr>
              <a:spLocks/>
            </p:cNvSpPr>
            <p:nvPr/>
          </p:nvSpPr>
          <p:spPr bwMode="auto">
            <a:xfrm>
              <a:off x="9946215" y="4071529"/>
              <a:ext cx="52959" cy="158876"/>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Freeform 46"/>
            <p:cNvSpPr>
              <a:spLocks/>
            </p:cNvSpPr>
            <p:nvPr/>
          </p:nvSpPr>
          <p:spPr bwMode="auto">
            <a:xfrm>
              <a:off x="9860157" y="4144347"/>
              <a:ext cx="52959" cy="8605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grpSp>
      <p:cxnSp>
        <p:nvCxnSpPr>
          <p:cNvPr id="138" name="直線接點 137"/>
          <p:cNvCxnSpPr/>
          <p:nvPr/>
        </p:nvCxnSpPr>
        <p:spPr>
          <a:xfrm>
            <a:off x="2929258" y="2576270"/>
            <a:ext cx="0" cy="61852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9" name="矩形 138"/>
          <p:cNvSpPr/>
          <p:nvPr/>
        </p:nvSpPr>
        <p:spPr>
          <a:xfrm>
            <a:off x="3085760" y="2607736"/>
            <a:ext cx="4006240" cy="584775"/>
          </a:xfrm>
          <a:prstGeom prst="rect">
            <a:avLst/>
          </a:prstGeom>
        </p:spPr>
        <p:txBody>
          <a:bodyPr wrap="square">
            <a:spAutoFit/>
          </a:bodyPr>
          <a:lstStyle/>
          <a:p>
            <a:pPr>
              <a:buClr>
                <a:srgbClr val="A50021"/>
              </a:buClr>
              <a:buSzPct val="80000"/>
            </a:pPr>
            <a:r>
              <a:rPr lang="zh-TW" altLang="en-US" sz="3200" b="1" dirty="0">
                <a:solidFill>
                  <a:schemeClr val="bg1"/>
                </a:solidFill>
                <a:latin typeface="微軟正黑體" panose="020B0604030504040204" pitchFamily="34" charset="-120"/>
                <a:ea typeface="微軟正黑體" panose="020B0604030504040204" pitchFamily="34" charset="-120"/>
              </a:rPr>
              <a:t>財務概況</a:t>
            </a:r>
          </a:p>
        </p:txBody>
      </p:sp>
      <p:grpSp>
        <p:nvGrpSpPr>
          <p:cNvPr id="140" name="群組 139"/>
          <p:cNvGrpSpPr/>
          <p:nvPr/>
        </p:nvGrpSpPr>
        <p:grpSpPr>
          <a:xfrm>
            <a:off x="2083300" y="3986855"/>
            <a:ext cx="569309" cy="370710"/>
            <a:chOff x="9840297" y="3859695"/>
            <a:chExt cx="569309" cy="370710"/>
          </a:xfrm>
        </p:grpSpPr>
        <p:sp>
          <p:nvSpPr>
            <p:cNvPr id="141" name="Freeform 33"/>
            <p:cNvSpPr>
              <a:spLocks/>
            </p:cNvSpPr>
            <p:nvPr/>
          </p:nvSpPr>
          <p:spPr bwMode="auto">
            <a:xfrm>
              <a:off x="9840297" y="3859695"/>
              <a:ext cx="569309" cy="33761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Freeform 34"/>
            <p:cNvSpPr>
              <a:spLocks/>
            </p:cNvSpPr>
            <p:nvPr/>
          </p:nvSpPr>
          <p:spPr bwMode="auto">
            <a:xfrm>
              <a:off x="10290448" y="3932513"/>
              <a:ext cx="52959" cy="297892"/>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Freeform 35"/>
            <p:cNvSpPr>
              <a:spLocks/>
            </p:cNvSpPr>
            <p:nvPr/>
          </p:nvSpPr>
          <p:spPr bwMode="auto">
            <a:xfrm>
              <a:off x="10204390" y="4018571"/>
              <a:ext cx="52959" cy="211834"/>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Freeform 36"/>
            <p:cNvSpPr>
              <a:spLocks/>
            </p:cNvSpPr>
            <p:nvPr/>
          </p:nvSpPr>
          <p:spPr bwMode="auto">
            <a:xfrm>
              <a:off x="10118332" y="4018571"/>
              <a:ext cx="52959" cy="211834"/>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Freeform 37"/>
            <p:cNvSpPr>
              <a:spLocks/>
            </p:cNvSpPr>
            <p:nvPr/>
          </p:nvSpPr>
          <p:spPr bwMode="auto">
            <a:xfrm>
              <a:off x="10032273" y="3985472"/>
              <a:ext cx="52959" cy="244933"/>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Freeform 38"/>
            <p:cNvSpPr>
              <a:spLocks/>
            </p:cNvSpPr>
            <p:nvPr/>
          </p:nvSpPr>
          <p:spPr bwMode="auto">
            <a:xfrm>
              <a:off x="9946215" y="4071529"/>
              <a:ext cx="52959" cy="158876"/>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Freeform 39"/>
            <p:cNvSpPr>
              <a:spLocks/>
            </p:cNvSpPr>
            <p:nvPr/>
          </p:nvSpPr>
          <p:spPr bwMode="auto">
            <a:xfrm>
              <a:off x="9860157" y="4144347"/>
              <a:ext cx="52959" cy="8605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Freeform 40"/>
            <p:cNvSpPr>
              <a:spLocks/>
            </p:cNvSpPr>
            <p:nvPr/>
          </p:nvSpPr>
          <p:spPr bwMode="auto">
            <a:xfrm>
              <a:off x="9840297" y="3859695"/>
              <a:ext cx="569309" cy="337611"/>
            </a:xfrm>
            <a:custGeom>
              <a:avLst/>
              <a:gdLst>
                <a:gd name="T0" fmla="*/ 32 w 33"/>
                <a:gd name="T1" fmla="*/ 3 h 19"/>
                <a:gd name="T2" fmla="*/ 32 w 33"/>
                <a:gd name="T3" fmla="*/ 3 h 19"/>
                <a:gd name="T4" fmla="*/ 32 w 33"/>
                <a:gd name="T5" fmla="*/ 1 h 19"/>
                <a:gd name="T6" fmla="*/ 32 w 33"/>
                <a:gd name="T7" fmla="*/ 1 h 19"/>
                <a:gd name="T8" fmla="*/ 32 w 33"/>
                <a:gd name="T9" fmla="*/ 0 h 19"/>
                <a:gd name="T10" fmla="*/ 32 w 33"/>
                <a:gd name="T11" fmla="*/ 0 h 19"/>
                <a:gd name="T12" fmla="*/ 30 w 33"/>
                <a:gd name="T13" fmla="*/ 1 h 19"/>
                <a:gd name="T14" fmla="*/ 29 w 33"/>
                <a:gd name="T15" fmla="*/ 1 h 19"/>
                <a:gd name="T16" fmla="*/ 29 w 33"/>
                <a:gd name="T17" fmla="*/ 2 h 19"/>
                <a:gd name="T18" fmla="*/ 29 w 33"/>
                <a:gd name="T19" fmla="*/ 2 h 19"/>
                <a:gd name="T20" fmla="*/ 30 w 33"/>
                <a:gd name="T21" fmla="*/ 2 h 19"/>
                <a:gd name="T22" fmla="*/ 20 w 33"/>
                <a:gd name="T23" fmla="*/ 11 h 19"/>
                <a:gd name="T24" fmla="*/ 15 w 33"/>
                <a:gd name="T25" fmla="*/ 5 h 19"/>
                <a:gd name="T26" fmla="*/ 0 w 33"/>
                <a:gd name="T27" fmla="*/ 19 h 19"/>
                <a:gd name="T28" fmla="*/ 0 w 33"/>
                <a:gd name="T29" fmla="*/ 19 h 19"/>
                <a:gd name="T30" fmla="*/ 14 w 33"/>
                <a:gd name="T31" fmla="*/ 6 h 19"/>
                <a:gd name="T32" fmla="*/ 20 w 33"/>
                <a:gd name="T33" fmla="*/ 12 h 19"/>
                <a:gd name="T34" fmla="*/ 30 w 33"/>
                <a:gd name="T35" fmla="*/ 3 h 19"/>
                <a:gd name="T36" fmla="*/ 31 w 33"/>
                <a:gd name="T37" fmla="*/ 3 h 19"/>
                <a:gd name="T38" fmla="*/ 31 w 33"/>
                <a:gd name="T39" fmla="*/ 4 h 19"/>
                <a:gd name="T40" fmla="*/ 32 w 3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19">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Freeform 41"/>
            <p:cNvSpPr>
              <a:spLocks/>
            </p:cNvSpPr>
            <p:nvPr/>
          </p:nvSpPr>
          <p:spPr bwMode="auto">
            <a:xfrm>
              <a:off x="10290448" y="3932513"/>
              <a:ext cx="52959" cy="297892"/>
            </a:xfrm>
            <a:custGeom>
              <a:avLst/>
              <a:gdLst>
                <a:gd name="T0" fmla="*/ 0 w 8"/>
                <a:gd name="T1" fmla="*/ 11 h 45"/>
                <a:gd name="T2" fmla="*/ 0 w 8"/>
                <a:gd name="T3" fmla="*/ 45 h 45"/>
                <a:gd name="T4" fmla="*/ 8 w 8"/>
                <a:gd name="T5" fmla="*/ 45 h 45"/>
                <a:gd name="T6" fmla="*/ 8 w 8"/>
                <a:gd name="T7" fmla="*/ 0 h 45"/>
                <a:gd name="T8" fmla="*/ 0 w 8"/>
                <a:gd name="T9" fmla="*/ 11 h 45"/>
              </a:gdLst>
              <a:ahLst/>
              <a:cxnLst>
                <a:cxn ang="0">
                  <a:pos x="T0" y="T1"/>
                </a:cxn>
                <a:cxn ang="0">
                  <a:pos x="T2" y="T3"/>
                </a:cxn>
                <a:cxn ang="0">
                  <a:pos x="T4" y="T5"/>
                </a:cxn>
                <a:cxn ang="0">
                  <a:pos x="T6" y="T7"/>
                </a:cxn>
                <a:cxn ang="0">
                  <a:pos x="T8" y="T9"/>
                </a:cxn>
              </a:cxnLst>
              <a:rect l="0" t="0" r="r" b="b"/>
              <a:pathLst>
                <a:path w="8" h="45">
                  <a:moveTo>
                    <a:pt x="0" y="11"/>
                  </a:moveTo>
                  <a:lnTo>
                    <a:pt x="0" y="45"/>
                  </a:lnTo>
                  <a:lnTo>
                    <a:pt x="8" y="45"/>
                  </a:lnTo>
                  <a:lnTo>
                    <a:pt x="8"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Freeform 42"/>
            <p:cNvSpPr>
              <a:spLocks/>
            </p:cNvSpPr>
            <p:nvPr/>
          </p:nvSpPr>
          <p:spPr bwMode="auto">
            <a:xfrm>
              <a:off x="10204390" y="4018571"/>
              <a:ext cx="52959" cy="211834"/>
            </a:xfrm>
            <a:custGeom>
              <a:avLst/>
              <a:gdLst>
                <a:gd name="T0" fmla="*/ 0 w 8"/>
                <a:gd name="T1" fmla="*/ 8 h 32"/>
                <a:gd name="T2" fmla="*/ 0 w 8"/>
                <a:gd name="T3" fmla="*/ 32 h 32"/>
                <a:gd name="T4" fmla="*/ 8 w 8"/>
                <a:gd name="T5" fmla="*/ 32 h 32"/>
                <a:gd name="T6" fmla="*/ 8 w 8"/>
                <a:gd name="T7" fmla="*/ 0 h 32"/>
                <a:gd name="T8" fmla="*/ 0 w 8"/>
                <a:gd name="T9" fmla="*/ 8 h 32"/>
              </a:gdLst>
              <a:ahLst/>
              <a:cxnLst>
                <a:cxn ang="0">
                  <a:pos x="T0" y="T1"/>
                </a:cxn>
                <a:cxn ang="0">
                  <a:pos x="T2" y="T3"/>
                </a:cxn>
                <a:cxn ang="0">
                  <a:pos x="T4" y="T5"/>
                </a:cxn>
                <a:cxn ang="0">
                  <a:pos x="T6" y="T7"/>
                </a:cxn>
                <a:cxn ang="0">
                  <a:pos x="T8" y="T9"/>
                </a:cxn>
              </a:cxnLst>
              <a:rect l="0" t="0" r="r" b="b"/>
              <a:pathLst>
                <a:path w="8" h="32">
                  <a:moveTo>
                    <a:pt x="0" y="8"/>
                  </a:moveTo>
                  <a:lnTo>
                    <a:pt x="0" y="32"/>
                  </a:lnTo>
                  <a:lnTo>
                    <a:pt x="8" y="32"/>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Freeform 43"/>
            <p:cNvSpPr>
              <a:spLocks/>
            </p:cNvSpPr>
            <p:nvPr/>
          </p:nvSpPr>
          <p:spPr bwMode="auto">
            <a:xfrm>
              <a:off x="10118332" y="4018571"/>
              <a:ext cx="52959" cy="211834"/>
            </a:xfrm>
            <a:custGeom>
              <a:avLst/>
              <a:gdLst>
                <a:gd name="T0" fmla="*/ 0 w 8"/>
                <a:gd name="T1" fmla="*/ 0 h 32"/>
                <a:gd name="T2" fmla="*/ 0 w 8"/>
                <a:gd name="T3" fmla="*/ 32 h 32"/>
                <a:gd name="T4" fmla="*/ 8 w 8"/>
                <a:gd name="T5" fmla="*/ 32 h 32"/>
                <a:gd name="T6" fmla="*/ 8 w 8"/>
                <a:gd name="T7" fmla="*/ 8 h 32"/>
                <a:gd name="T8" fmla="*/ 0 w 8"/>
                <a:gd name="T9" fmla="*/ 0 h 32"/>
              </a:gdLst>
              <a:ahLst/>
              <a:cxnLst>
                <a:cxn ang="0">
                  <a:pos x="T0" y="T1"/>
                </a:cxn>
                <a:cxn ang="0">
                  <a:pos x="T2" y="T3"/>
                </a:cxn>
                <a:cxn ang="0">
                  <a:pos x="T4" y="T5"/>
                </a:cxn>
                <a:cxn ang="0">
                  <a:pos x="T6" y="T7"/>
                </a:cxn>
                <a:cxn ang="0">
                  <a:pos x="T8" y="T9"/>
                </a:cxn>
              </a:cxnLst>
              <a:rect l="0" t="0" r="r" b="b"/>
              <a:pathLst>
                <a:path w="8" h="32">
                  <a:moveTo>
                    <a:pt x="0" y="0"/>
                  </a:moveTo>
                  <a:lnTo>
                    <a:pt x="0" y="32"/>
                  </a:lnTo>
                  <a:lnTo>
                    <a:pt x="8" y="32"/>
                  </a:lnTo>
                  <a:lnTo>
                    <a:pt x="8" y="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Freeform 44"/>
            <p:cNvSpPr>
              <a:spLocks/>
            </p:cNvSpPr>
            <p:nvPr/>
          </p:nvSpPr>
          <p:spPr bwMode="auto">
            <a:xfrm>
              <a:off x="10032273" y="3985472"/>
              <a:ext cx="52959" cy="244933"/>
            </a:xfrm>
            <a:custGeom>
              <a:avLst/>
              <a:gdLst>
                <a:gd name="T0" fmla="*/ 8 w 8"/>
                <a:gd name="T1" fmla="*/ 0 h 37"/>
                <a:gd name="T2" fmla="*/ 0 w 8"/>
                <a:gd name="T3" fmla="*/ 8 h 37"/>
                <a:gd name="T4" fmla="*/ 0 w 8"/>
                <a:gd name="T5" fmla="*/ 37 h 37"/>
                <a:gd name="T6" fmla="*/ 8 w 8"/>
                <a:gd name="T7" fmla="*/ 37 h 37"/>
                <a:gd name="T8" fmla="*/ 8 w 8"/>
                <a:gd name="T9" fmla="*/ 0 h 37"/>
                <a:gd name="T10" fmla="*/ 8 w 8"/>
                <a:gd name="T11" fmla="*/ 0 h 37"/>
              </a:gdLst>
              <a:ahLst/>
              <a:cxnLst>
                <a:cxn ang="0">
                  <a:pos x="T0" y="T1"/>
                </a:cxn>
                <a:cxn ang="0">
                  <a:pos x="T2" y="T3"/>
                </a:cxn>
                <a:cxn ang="0">
                  <a:pos x="T4" y="T5"/>
                </a:cxn>
                <a:cxn ang="0">
                  <a:pos x="T6" y="T7"/>
                </a:cxn>
                <a:cxn ang="0">
                  <a:pos x="T8" y="T9"/>
                </a:cxn>
                <a:cxn ang="0">
                  <a:pos x="T10" y="T11"/>
                </a:cxn>
              </a:cxnLst>
              <a:rect l="0" t="0" r="r" b="b"/>
              <a:pathLst>
                <a:path w="8" h="37">
                  <a:moveTo>
                    <a:pt x="8" y="0"/>
                  </a:moveTo>
                  <a:lnTo>
                    <a:pt x="0" y="8"/>
                  </a:lnTo>
                  <a:lnTo>
                    <a:pt x="0" y="37"/>
                  </a:lnTo>
                  <a:lnTo>
                    <a:pt x="8" y="37"/>
                  </a:lnTo>
                  <a:lnTo>
                    <a:pt x="8" y="0"/>
                  </a:lnTo>
                  <a:lnTo>
                    <a:pt x="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Freeform 45"/>
            <p:cNvSpPr>
              <a:spLocks/>
            </p:cNvSpPr>
            <p:nvPr/>
          </p:nvSpPr>
          <p:spPr bwMode="auto">
            <a:xfrm>
              <a:off x="9946215" y="4071529"/>
              <a:ext cx="52959" cy="158876"/>
            </a:xfrm>
            <a:custGeom>
              <a:avLst/>
              <a:gdLst>
                <a:gd name="T0" fmla="*/ 0 w 8"/>
                <a:gd name="T1" fmla="*/ 8 h 24"/>
                <a:gd name="T2" fmla="*/ 0 w 8"/>
                <a:gd name="T3" fmla="*/ 24 h 24"/>
                <a:gd name="T4" fmla="*/ 8 w 8"/>
                <a:gd name="T5" fmla="*/ 24 h 24"/>
                <a:gd name="T6" fmla="*/ 8 w 8"/>
                <a:gd name="T7" fmla="*/ 0 h 24"/>
                <a:gd name="T8" fmla="*/ 0 w 8"/>
                <a:gd name="T9" fmla="*/ 8 h 24"/>
              </a:gdLst>
              <a:ahLst/>
              <a:cxnLst>
                <a:cxn ang="0">
                  <a:pos x="T0" y="T1"/>
                </a:cxn>
                <a:cxn ang="0">
                  <a:pos x="T2" y="T3"/>
                </a:cxn>
                <a:cxn ang="0">
                  <a:pos x="T4" y="T5"/>
                </a:cxn>
                <a:cxn ang="0">
                  <a:pos x="T6" y="T7"/>
                </a:cxn>
                <a:cxn ang="0">
                  <a:pos x="T8" y="T9"/>
                </a:cxn>
              </a:cxnLst>
              <a:rect l="0" t="0" r="r" b="b"/>
              <a:pathLst>
                <a:path w="8" h="24">
                  <a:moveTo>
                    <a:pt x="0" y="8"/>
                  </a:moveTo>
                  <a:lnTo>
                    <a:pt x="0" y="24"/>
                  </a:lnTo>
                  <a:lnTo>
                    <a:pt x="8" y="24"/>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Freeform 46"/>
            <p:cNvSpPr>
              <a:spLocks/>
            </p:cNvSpPr>
            <p:nvPr/>
          </p:nvSpPr>
          <p:spPr bwMode="auto">
            <a:xfrm>
              <a:off x="9860157" y="4144347"/>
              <a:ext cx="52959" cy="86058"/>
            </a:xfrm>
            <a:custGeom>
              <a:avLst/>
              <a:gdLst>
                <a:gd name="T0" fmla="*/ 0 w 8"/>
                <a:gd name="T1" fmla="*/ 8 h 13"/>
                <a:gd name="T2" fmla="*/ 0 w 8"/>
                <a:gd name="T3" fmla="*/ 13 h 13"/>
                <a:gd name="T4" fmla="*/ 8 w 8"/>
                <a:gd name="T5" fmla="*/ 13 h 13"/>
                <a:gd name="T6" fmla="*/ 8 w 8"/>
                <a:gd name="T7" fmla="*/ 0 h 13"/>
                <a:gd name="T8" fmla="*/ 0 w 8"/>
                <a:gd name="T9" fmla="*/ 8 h 13"/>
              </a:gdLst>
              <a:ahLst/>
              <a:cxnLst>
                <a:cxn ang="0">
                  <a:pos x="T0" y="T1"/>
                </a:cxn>
                <a:cxn ang="0">
                  <a:pos x="T2" y="T3"/>
                </a:cxn>
                <a:cxn ang="0">
                  <a:pos x="T4" y="T5"/>
                </a:cxn>
                <a:cxn ang="0">
                  <a:pos x="T6" y="T7"/>
                </a:cxn>
                <a:cxn ang="0">
                  <a:pos x="T8" y="T9"/>
                </a:cxn>
              </a:cxnLst>
              <a:rect l="0" t="0" r="r" b="b"/>
              <a:pathLst>
                <a:path w="8" h="13">
                  <a:moveTo>
                    <a:pt x="0" y="8"/>
                  </a:moveTo>
                  <a:lnTo>
                    <a:pt x="0" y="13"/>
                  </a:lnTo>
                  <a:lnTo>
                    <a:pt x="8" y="13"/>
                  </a:lnTo>
                  <a:lnTo>
                    <a:pt x="8" y="0"/>
                  </a:ln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B0503020204020204" pitchFamily="34" charset="-122"/>
                <a:ea typeface="微软雅黑" panose="020B0503020204020204" pitchFamily="34" charset="-122"/>
              </a:endParaRPr>
            </a:p>
          </p:txBody>
        </p:sp>
      </p:grpSp>
      <p:cxnSp>
        <p:nvCxnSpPr>
          <p:cNvPr id="159" name="直線接點 158"/>
          <p:cNvCxnSpPr/>
          <p:nvPr/>
        </p:nvCxnSpPr>
        <p:spPr>
          <a:xfrm>
            <a:off x="2799140" y="4008150"/>
            <a:ext cx="0" cy="61852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0" name="矩形 159"/>
          <p:cNvSpPr/>
          <p:nvPr/>
        </p:nvSpPr>
        <p:spPr>
          <a:xfrm>
            <a:off x="2865912" y="4040415"/>
            <a:ext cx="4255637" cy="553998"/>
          </a:xfrm>
          <a:prstGeom prst="rect">
            <a:avLst/>
          </a:prstGeom>
        </p:spPr>
        <p:txBody>
          <a:bodyPr wrap="square">
            <a:spAutoFit/>
          </a:bodyPr>
          <a:lstStyle/>
          <a:p>
            <a:pPr>
              <a:buClr>
                <a:srgbClr val="A50021"/>
              </a:buClr>
              <a:buSzPct val="80000"/>
            </a:pPr>
            <a:r>
              <a:rPr lang="en-US" altLang="zh-TW" sz="3000" dirty="0" smtClean="0">
                <a:solidFill>
                  <a:schemeClr val="bg1"/>
                </a:solidFill>
                <a:latin typeface="+mn-lt"/>
                <a:ea typeface="微軟正黑體" panose="020B0604030504040204" pitchFamily="34" charset="-120"/>
              </a:rPr>
              <a:t>2023</a:t>
            </a:r>
            <a:r>
              <a:rPr lang="zh-TW" altLang="en-US" sz="3000" dirty="0" smtClean="0">
                <a:solidFill>
                  <a:schemeClr val="bg1"/>
                </a:solidFill>
                <a:latin typeface="+mn-lt"/>
                <a:ea typeface="微軟正黑體" panose="020B0604030504040204" pitchFamily="34" charset="-120"/>
              </a:rPr>
              <a:t> </a:t>
            </a:r>
            <a:r>
              <a:rPr lang="en-US" altLang="zh-TW" sz="3000" dirty="0" smtClean="0">
                <a:solidFill>
                  <a:schemeClr val="bg1"/>
                </a:solidFill>
                <a:latin typeface="+mn-lt"/>
                <a:ea typeface="微軟正黑體" panose="020B0604030504040204" pitchFamily="34" charset="-120"/>
              </a:rPr>
              <a:t>Financial </a:t>
            </a:r>
            <a:r>
              <a:rPr lang="en-US" altLang="zh-TW" sz="3000" dirty="0">
                <a:solidFill>
                  <a:schemeClr val="bg1"/>
                </a:solidFill>
                <a:latin typeface="+mn-lt"/>
                <a:ea typeface="微軟正黑體" panose="020B0604030504040204" pitchFamily="34" charset="-120"/>
              </a:rPr>
              <a:t>Highlights</a:t>
            </a:r>
          </a:p>
        </p:txBody>
      </p:sp>
      <p:sp>
        <p:nvSpPr>
          <p:cNvPr id="161" name="圆角矩形 23">
            <a:extLst>
              <a:ext uri="{FF2B5EF4-FFF2-40B4-BE49-F238E27FC236}">
                <a16:creationId xmlns:a16="http://schemas.microsoft.com/office/drawing/2014/main" id="{3B32643A-D6B1-42D2-9145-98576D0ECFCA}"/>
              </a:ext>
            </a:extLst>
          </p:cNvPr>
          <p:cNvSpPr/>
          <p:nvPr/>
        </p:nvSpPr>
        <p:spPr>
          <a:xfrm>
            <a:off x="2097005" y="4023170"/>
            <a:ext cx="5040000" cy="936000"/>
          </a:xfrm>
          <a:prstGeom prst="roundRect">
            <a:avLst>
              <a:gd name="adj" fmla="val 24030"/>
            </a:avLst>
          </a:prstGeom>
          <a:solidFill>
            <a:srgbClr val="BFBFBF"/>
          </a:solidFill>
          <a:ln w="22225" cap="flat" cmpd="sng" algn="ctr">
            <a:noFill/>
            <a:prstDash val="solid"/>
            <a:miter lim="800000"/>
          </a:ln>
          <a:effectLst/>
        </p:spPr>
        <p:txBody>
          <a:bodyPr lIns="86689" tIns="43345" rIns="86689" bIns="4334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327"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sym typeface="FZHei-B01S" panose="02010601030101010101" pitchFamily="2" charset="-122"/>
            </a:endParaRPr>
          </a:p>
        </p:txBody>
      </p:sp>
      <p:cxnSp>
        <p:nvCxnSpPr>
          <p:cNvPr id="178" name="直線接點 177"/>
          <p:cNvCxnSpPr/>
          <p:nvPr/>
        </p:nvCxnSpPr>
        <p:spPr>
          <a:xfrm>
            <a:off x="2951540" y="4160550"/>
            <a:ext cx="0" cy="61852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3096529" y="4166017"/>
            <a:ext cx="2646878" cy="584775"/>
          </a:xfrm>
          <a:prstGeom prst="rect">
            <a:avLst/>
          </a:prstGeom>
        </p:spPr>
        <p:txBody>
          <a:bodyPr wrap="none">
            <a:spAutoFit/>
          </a:bodyPr>
          <a:lstStyle/>
          <a:p>
            <a:pPr>
              <a:buClr>
                <a:prstClr val="white">
                  <a:lumMod val="75000"/>
                </a:prstClr>
              </a:buClr>
              <a:buSzPct val="80000"/>
            </a:pPr>
            <a:r>
              <a:rPr lang="zh-TW" altLang="en-US" sz="3200" b="1" dirty="0">
                <a:solidFill>
                  <a:schemeClr val="bg1"/>
                </a:solidFill>
                <a:latin typeface="微軟正黑體" panose="020B0604030504040204" pitchFamily="34" charset="-120"/>
                <a:ea typeface="微軟正黑體" panose="020B0604030504040204" pitchFamily="34" charset="-120"/>
              </a:rPr>
              <a:t>未來經營策略</a:t>
            </a:r>
          </a:p>
        </p:txBody>
      </p:sp>
      <p:grpSp>
        <p:nvGrpSpPr>
          <p:cNvPr id="16" name="群組 15"/>
          <p:cNvGrpSpPr/>
          <p:nvPr/>
        </p:nvGrpSpPr>
        <p:grpSpPr>
          <a:xfrm>
            <a:off x="2324009" y="4229625"/>
            <a:ext cx="537801" cy="477106"/>
            <a:chOff x="10147056" y="6245262"/>
            <a:chExt cx="537801" cy="477106"/>
          </a:xfrm>
        </p:grpSpPr>
        <p:sp>
          <p:nvSpPr>
            <p:cNvPr id="34" name="Freeform 44"/>
            <p:cNvSpPr>
              <a:spLocks/>
            </p:cNvSpPr>
            <p:nvPr/>
          </p:nvSpPr>
          <p:spPr bwMode="auto">
            <a:xfrm>
              <a:off x="10630747" y="6301826"/>
              <a:ext cx="54110" cy="49428"/>
            </a:xfrm>
            <a:custGeom>
              <a:avLst/>
              <a:gdLst>
                <a:gd name="T0" fmla="*/ 28 w 44"/>
                <a:gd name="T1" fmla="*/ 11 h 40"/>
                <a:gd name="T2" fmla="*/ 0 w 44"/>
                <a:gd name="T3" fmla="*/ 18 h 40"/>
                <a:gd name="T4" fmla="*/ 31 w 44"/>
                <a:gd name="T5" fmla="*/ 40 h 40"/>
                <a:gd name="T6" fmla="*/ 28 w 44"/>
                <a:gd name="T7" fmla="*/ 11 h 40"/>
              </a:gdLst>
              <a:ahLst/>
              <a:cxnLst>
                <a:cxn ang="0">
                  <a:pos x="T0" y="T1"/>
                </a:cxn>
                <a:cxn ang="0">
                  <a:pos x="T2" y="T3"/>
                </a:cxn>
                <a:cxn ang="0">
                  <a:pos x="T4" y="T5"/>
                </a:cxn>
                <a:cxn ang="0">
                  <a:pos x="T6" y="T7"/>
                </a:cxn>
              </a:cxnLst>
              <a:rect l="0" t="0" r="r" b="b"/>
              <a:pathLst>
                <a:path w="44" h="40">
                  <a:moveTo>
                    <a:pt x="28" y="11"/>
                  </a:moveTo>
                  <a:cubicBezTo>
                    <a:pt x="13" y="0"/>
                    <a:pt x="0" y="18"/>
                    <a:pt x="0" y="18"/>
                  </a:cubicBezTo>
                  <a:cubicBezTo>
                    <a:pt x="31" y="40"/>
                    <a:pt x="31" y="40"/>
                    <a:pt x="31" y="40"/>
                  </a:cubicBezTo>
                  <a:cubicBezTo>
                    <a:pt x="31" y="40"/>
                    <a:pt x="44" y="22"/>
                    <a:pt x="28"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35" name="Freeform 45"/>
            <p:cNvSpPr>
              <a:spLocks/>
            </p:cNvSpPr>
            <p:nvPr/>
          </p:nvSpPr>
          <p:spPr bwMode="auto">
            <a:xfrm>
              <a:off x="10495472" y="6334084"/>
              <a:ext cx="165973" cy="204994"/>
            </a:xfrm>
            <a:custGeom>
              <a:avLst/>
              <a:gdLst>
                <a:gd name="T0" fmla="*/ 187 w 319"/>
                <a:gd name="T1" fmla="*/ 85 h 394"/>
                <a:gd name="T2" fmla="*/ 156 w 319"/>
                <a:gd name="T3" fmla="*/ 125 h 394"/>
                <a:gd name="T4" fmla="*/ 104 w 319"/>
                <a:gd name="T5" fmla="*/ 198 h 394"/>
                <a:gd name="T6" fmla="*/ 0 w 319"/>
                <a:gd name="T7" fmla="*/ 342 h 394"/>
                <a:gd name="T8" fmla="*/ 74 w 319"/>
                <a:gd name="T9" fmla="*/ 394 h 394"/>
                <a:gd name="T10" fmla="*/ 104 w 319"/>
                <a:gd name="T11" fmla="*/ 352 h 394"/>
                <a:gd name="T12" fmla="*/ 130 w 319"/>
                <a:gd name="T13" fmla="*/ 314 h 394"/>
                <a:gd name="T14" fmla="*/ 156 w 319"/>
                <a:gd name="T15" fmla="*/ 276 h 394"/>
                <a:gd name="T16" fmla="*/ 319 w 319"/>
                <a:gd name="T17" fmla="*/ 52 h 394"/>
                <a:gd name="T18" fmla="*/ 248 w 319"/>
                <a:gd name="T19" fmla="*/ 0 h 394"/>
                <a:gd name="T20" fmla="*/ 187 w 319"/>
                <a:gd name="T21" fmla="*/ 8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94">
                  <a:moveTo>
                    <a:pt x="187" y="85"/>
                  </a:moveTo>
                  <a:lnTo>
                    <a:pt x="156" y="125"/>
                  </a:lnTo>
                  <a:lnTo>
                    <a:pt x="104" y="198"/>
                  </a:lnTo>
                  <a:lnTo>
                    <a:pt x="0" y="342"/>
                  </a:lnTo>
                  <a:lnTo>
                    <a:pt x="74" y="394"/>
                  </a:lnTo>
                  <a:lnTo>
                    <a:pt x="104" y="352"/>
                  </a:lnTo>
                  <a:lnTo>
                    <a:pt x="130" y="314"/>
                  </a:lnTo>
                  <a:lnTo>
                    <a:pt x="156" y="276"/>
                  </a:lnTo>
                  <a:lnTo>
                    <a:pt x="319" y="52"/>
                  </a:lnTo>
                  <a:lnTo>
                    <a:pt x="248" y="0"/>
                  </a:lnTo>
                  <a:lnTo>
                    <a:pt x="187" y="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36" name="Freeform 46"/>
            <p:cNvSpPr>
              <a:spLocks/>
            </p:cNvSpPr>
            <p:nvPr/>
          </p:nvSpPr>
          <p:spPr bwMode="auto">
            <a:xfrm>
              <a:off x="10147056" y="6245262"/>
              <a:ext cx="410509" cy="477106"/>
            </a:xfrm>
            <a:custGeom>
              <a:avLst/>
              <a:gdLst>
                <a:gd name="T0" fmla="*/ 312 w 334"/>
                <a:gd name="T1" fmla="*/ 348 h 388"/>
                <a:gd name="T2" fmla="*/ 293 w 334"/>
                <a:gd name="T3" fmla="*/ 366 h 388"/>
                <a:gd name="T4" fmla="*/ 40 w 334"/>
                <a:gd name="T5" fmla="*/ 366 h 388"/>
                <a:gd name="T6" fmla="*/ 22 w 334"/>
                <a:gd name="T7" fmla="*/ 348 h 388"/>
                <a:gd name="T8" fmla="*/ 22 w 334"/>
                <a:gd name="T9" fmla="*/ 41 h 388"/>
                <a:gd name="T10" fmla="*/ 40 w 334"/>
                <a:gd name="T11" fmla="*/ 23 h 388"/>
                <a:gd name="T12" fmla="*/ 293 w 334"/>
                <a:gd name="T13" fmla="*/ 23 h 388"/>
                <a:gd name="T14" fmla="*/ 312 w 334"/>
                <a:gd name="T15" fmla="*/ 41 h 388"/>
                <a:gd name="T16" fmla="*/ 312 w 334"/>
                <a:gd name="T17" fmla="*/ 140 h 388"/>
                <a:gd name="T18" fmla="*/ 334 w 334"/>
                <a:gd name="T19" fmla="*/ 109 h 388"/>
                <a:gd name="T20" fmla="*/ 334 w 334"/>
                <a:gd name="T21" fmla="*/ 21 h 388"/>
                <a:gd name="T22" fmla="*/ 313 w 334"/>
                <a:gd name="T23" fmla="*/ 0 h 388"/>
                <a:gd name="T24" fmla="*/ 21 w 334"/>
                <a:gd name="T25" fmla="*/ 0 h 388"/>
                <a:gd name="T26" fmla="*/ 0 w 334"/>
                <a:gd name="T27" fmla="*/ 21 h 388"/>
                <a:gd name="T28" fmla="*/ 0 w 334"/>
                <a:gd name="T29" fmla="*/ 368 h 388"/>
                <a:gd name="T30" fmla="*/ 21 w 334"/>
                <a:gd name="T31" fmla="*/ 388 h 388"/>
                <a:gd name="T32" fmla="*/ 313 w 334"/>
                <a:gd name="T33" fmla="*/ 388 h 388"/>
                <a:gd name="T34" fmla="*/ 334 w 334"/>
                <a:gd name="T35" fmla="*/ 368 h 388"/>
                <a:gd name="T36" fmla="*/ 334 w 334"/>
                <a:gd name="T37" fmla="*/ 223 h 388"/>
                <a:gd name="T38" fmla="*/ 312 w 334"/>
                <a:gd name="T39" fmla="*/ 254 h 388"/>
                <a:gd name="T40" fmla="*/ 312 w 334"/>
                <a:gd name="T41" fmla="*/ 34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88">
                  <a:moveTo>
                    <a:pt x="312" y="348"/>
                  </a:moveTo>
                  <a:cubicBezTo>
                    <a:pt x="312" y="358"/>
                    <a:pt x="303" y="366"/>
                    <a:pt x="293" y="366"/>
                  </a:cubicBezTo>
                  <a:cubicBezTo>
                    <a:pt x="40" y="366"/>
                    <a:pt x="40" y="366"/>
                    <a:pt x="40" y="366"/>
                  </a:cubicBezTo>
                  <a:cubicBezTo>
                    <a:pt x="30" y="366"/>
                    <a:pt x="22" y="358"/>
                    <a:pt x="22" y="348"/>
                  </a:cubicBezTo>
                  <a:cubicBezTo>
                    <a:pt x="22" y="41"/>
                    <a:pt x="22" y="41"/>
                    <a:pt x="22" y="41"/>
                  </a:cubicBezTo>
                  <a:cubicBezTo>
                    <a:pt x="22" y="31"/>
                    <a:pt x="30" y="23"/>
                    <a:pt x="40" y="23"/>
                  </a:cubicBezTo>
                  <a:cubicBezTo>
                    <a:pt x="293" y="23"/>
                    <a:pt x="293" y="23"/>
                    <a:pt x="293" y="23"/>
                  </a:cubicBezTo>
                  <a:cubicBezTo>
                    <a:pt x="303" y="23"/>
                    <a:pt x="312" y="31"/>
                    <a:pt x="312" y="41"/>
                  </a:cubicBezTo>
                  <a:cubicBezTo>
                    <a:pt x="312" y="140"/>
                    <a:pt x="312" y="140"/>
                    <a:pt x="312" y="140"/>
                  </a:cubicBezTo>
                  <a:cubicBezTo>
                    <a:pt x="334" y="109"/>
                    <a:pt x="334" y="109"/>
                    <a:pt x="334" y="109"/>
                  </a:cubicBezTo>
                  <a:cubicBezTo>
                    <a:pt x="334" y="21"/>
                    <a:pt x="334" y="21"/>
                    <a:pt x="334" y="21"/>
                  </a:cubicBezTo>
                  <a:cubicBezTo>
                    <a:pt x="334" y="10"/>
                    <a:pt x="325" y="0"/>
                    <a:pt x="313" y="0"/>
                  </a:cubicBezTo>
                  <a:cubicBezTo>
                    <a:pt x="21" y="0"/>
                    <a:pt x="21" y="0"/>
                    <a:pt x="21" y="0"/>
                  </a:cubicBezTo>
                  <a:cubicBezTo>
                    <a:pt x="9" y="0"/>
                    <a:pt x="0" y="10"/>
                    <a:pt x="0" y="21"/>
                  </a:cubicBezTo>
                  <a:cubicBezTo>
                    <a:pt x="0" y="368"/>
                    <a:pt x="0" y="368"/>
                    <a:pt x="0" y="368"/>
                  </a:cubicBezTo>
                  <a:cubicBezTo>
                    <a:pt x="0" y="379"/>
                    <a:pt x="9" y="388"/>
                    <a:pt x="21" y="388"/>
                  </a:cubicBezTo>
                  <a:cubicBezTo>
                    <a:pt x="313" y="388"/>
                    <a:pt x="313" y="388"/>
                    <a:pt x="313" y="388"/>
                  </a:cubicBezTo>
                  <a:cubicBezTo>
                    <a:pt x="325" y="388"/>
                    <a:pt x="334" y="379"/>
                    <a:pt x="334" y="368"/>
                  </a:cubicBezTo>
                  <a:cubicBezTo>
                    <a:pt x="334" y="223"/>
                    <a:pt x="334" y="223"/>
                    <a:pt x="334" y="223"/>
                  </a:cubicBezTo>
                  <a:cubicBezTo>
                    <a:pt x="312" y="254"/>
                    <a:pt x="312" y="254"/>
                    <a:pt x="312" y="254"/>
                  </a:cubicBezTo>
                  <a:lnTo>
                    <a:pt x="312" y="3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37" name="Freeform 47"/>
            <p:cNvSpPr>
              <a:spLocks/>
            </p:cNvSpPr>
            <p:nvPr/>
          </p:nvSpPr>
          <p:spPr bwMode="auto">
            <a:xfrm>
              <a:off x="10477262" y="6521910"/>
              <a:ext cx="48907" cy="55671"/>
            </a:xfrm>
            <a:custGeom>
              <a:avLst/>
              <a:gdLst>
                <a:gd name="T0" fmla="*/ 21 w 94"/>
                <a:gd name="T1" fmla="*/ 0 h 107"/>
                <a:gd name="T2" fmla="*/ 0 w 94"/>
                <a:gd name="T3" fmla="*/ 107 h 107"/>
                <a:gd name="T4" fmla="*/ 94 w 94"/>
                <a:gd name="T5" fmla="*/ 52 h 107"/>
                <a:gd name="T6" fmla="*/ 21 w 94"/>
                <a:gd name="T7" fmla="*/ 0 h 107"/>
              </a:gdLst>
              <a:ahLst/>
              <a:cxnLst>
                <a:cxn ang="0">
                  <a:pos x="T0" y="T1"/>
                </a:cxn>
                <a:cxn ang="0">
                  <a:pos x="T2" y="T3"/>
                </a:cxn>
                <a:cxn ang="0">
                  <a:pos x="T4" y="T5"/>
                </a:cxn>
                <a:cxn ang="0">
                  <a:pos x="T6" y="T7"/>
                </a:cxn>
              </a:cxnLst>
              <a:rect l="0" t="0" r="r" b="b"/>
              <a:pathLst>
                <a:path w="94" h="107">
                  <a:moveTo>
                    <a:pt x="21" y="0"/>
                  </a:moveTo>
                  <a:lnTo>
                    <a:pt x="0" y="107"/>
                  </a:lnTo>
                  <a:lnTo>
                    <a:pt x="94" y="52"/>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38" name="Rectangle 48"/>
            <p:cNvSpPr>
              <a:spLocks noChangeArrowheads="1"/>
            </p:cNvSpPr>
            <p:nvPr/>
          </p:nvSpPr>
          <p:spPr bwMode="auto">
            <a:xfrm>
              <a:off x="10227522" y="6614001"/>
              <a:ext cx="164932" cy="249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39" name="Rectangle 49"/>
            <p:cNvSpPr>
              <a:spLocks noChangeArrowheads="1"/>
            </p:cNvSpPr>
            <p:nvPr/>
          </p:nvSpPr>
          <p:spPr bwMode="auto">
            <a:xfrm>
              <a:off x="10227522" y="6558850"/>
              <a:ext cx="164932" cy="244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40" name="Rectangle 50"/>
            <p:cNvSpPr>
              <a:spLocks noChangeArrowheads="1"/>
            </p:cNvSpPr>
            <p:nvPr/>
          </p:nvSpPr>
          <p:spPr bwMode="auto">
            <a:xfrm>
              <a:off x="10227522" y="6505781"/>
              <a:ext cx="164932" cy="23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41" name="Rectangle 51"/>
            <p:cNvSpPr>
              <a:spLocks noChangeArrowheads="1"/>
            </p:cNvSpPr>
            <p:nvPr/>
          </p:nvSpPr>
          <p:spPr bwMode="auto">
            <a:xfrm>
              <a:off x="10227522" y="6450629"/>
              <a:ext cx="164932" cy="23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42" name="Rectangle 52"/>
            <p:cNvSpPr>
              <a:spLocks noChangeArrowheads="1"/>
            </p:cNvSpPr>
            <p:nvPr/>
          </p:nvSpPr>
          <p:spPr bwMode="auto">
            <a:xfrm>
              <a:off x="10227522" y="6395478"/>
              <a:ext cx="164932" cy="244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sp>
          <p:nvSpPr>
            <p:cNvPr id="43" name="Rectangle 53"/>
            <p:cNvSpPr>
              <a:spLocks noChangeArrowheads="1"/>
            </p:cNvSpPr>
            <p:nvPr/>
          </p:nvSpPr>
          <p:spPr bwMode="auto">
            <a:xfrm>
              <a:off x="10227522" y="6339808"/>
              <a:ext cx="164932" cy="249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sz="1000">
                <a:latin typeface="微软雅黑" panose="020B0503020204020204" pitchFamily="34" charset="-122"/>
                <a:ea typeface="微软雅黑" panose="020B0503020204020204" pitchFamily="34" charset="-122"/>
              </a:endParaRPr>
            </a:p>
          </p:txBody>
        </p:sp>
      </p:grpSp>
      <p:sp>
        <p:nvSpPr>
          <p:cNvPr id="69" name="矩形 68"/>
          <p:cNvSpPr/>
          <p:nvPr/>
        </p:nvSpPr>
        <p:spPr>
          <a:xfrm>
            <a:off x="110405" y="127374"/>
            <a:ext cx="2031325" cy="646331"/>
          </a:xfrm>
          <a:prstGeom prst="rect">
            <a:avLst/>
          </a:prstGeom>
        </p:spPr>
        <p:txBody>
          <a:bodyPr wrap="none">
            <a:spAutoFit/>
          </a:bodyPr>
          <a:lstStyle/>
          <a:p>
            <a:pPr eaLnBrk="0" fontAlgn="auto" hangingPunct="0">
              <a:spcBef>
                <a:spcPts val="0"/>
              </a:spcBef>
              <a:spcAft>
                <a:spcPts val="0"/>
              </a:spcAft>
            </a:pPr>
            <a:r>
              <a:rPr kumimoji="0" lang="zh-TW" altLang="en-US" sz="3600" dirty="0" smtClean="0">
                <a:latin typeface="微軟正黑體" panose="020B0604030504040204" pitchFamily="34" charset="-120"/>
                <a:ea typeface="微軟正黑體" panose="020B0604030504040204" pitchFamily="34" charset="-120"/>
                <a:cs typeface="Arial" panose="020B0604020202020204" pitchFamily="34" charset="0"/>
              </a:rPr>
              <a:t>內容大綱</a:t>
            </a:r>
            <a:endParaRPr kumimoji="0" lang="zh-TW" altLang="en-US" sz="3600"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792799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a:spLocks/>
          </p:cNvSpPr>
          <p:nvPr/>
        </p:nvSpPr>
        <p:spPr bwMode="auto">
          <a:xfrm>
            <a:off x="124696" y="170962"/>
            <a:ext cx="6175495" cy="5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540000" bIns="0"/>
          <a:lstStyle>
            <a:lvl1pPr defTabSz="1008063" eaLnBrk="0" hangingPunct="0">
              <a:defRPr kumimoji="1">
                <a:solidFill>
                  <a:schemeClr val="tx1"/>
                </a:solidFill>
                <a:latin typeface="Times New Roman" pitchFamily="18" charset="0"/>
                <a:ea typeface="新細明體" charset="-120"/>
              </a:defRPr>
            </a:lvl1pPr>
            <a:lvl2pPr marL="742950" indent="-285750" defTabSz="1008063" eaLnBrk="0" hangingPunct="0">
              <a:defRPr kumimoji="1">
                <a:solidFill>
                  <a:schemeClr val="tx1"/>
                </a:solidFill>
                <a:latin typeface="Times New Roman" pitchFamily="18" charset="0"/>
                <a:ea typeface="新細明體" charset="-120"/>
              </a:defRPr>
            </a:lvl2pPr>
            <a:lvl3pPr marL="1143000" indent="-228600" defTabSz="1008063" eaLnBrk="0" hangingPunct="0">
              <a:defRPr kumimoji="1">
                <a:solidFill>
                  <a:schemeClr val="tx1"/>
                </a:solidFill>
                <a:latin typeface="Times New Roman" pitchFamily="18" charset="0"/>
                <a:ea typeface="新細明體" charset="-120"/>
              </a:defRPr>
            </a:lvl3pPr>
            <a:lvl4pPr marL="1600200" indent="-228600" defTabSz="1008063" eaLnBrk="0" hangingPunct="0">
              <a:defRPr kumimoji="1">
                <a:solidFill>
                  <a:schemeClr val="tx1"/>
                </a:solidFill>
                <a:latin typeface="Times New Roman" pitchFamily="18" charset="0"/>
                <a:ea typeface="新細明體" charset="-120"/>
              </a:defRPr>
            </a:lvl4pPr>
            <a:lvl5pPr marL="2057400" indent="-228600" defTabSz="1008063" eaLnBrk="0" hangingPunct="0">
              <a:defRPr kumimoji="1">
                <a:solidFill>
                  <a:schemeClr val="tx1"/>
                </a:solidFill>
                <a:latin typeface="Times New Roman" pitchFamily="18" charset="0"/>
                <a:ea typeface="新細明體" charset="-120"/>
              </a:defRPr>
            </a:lvl5pPr>
            <a:lvl6pPr marL="25146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6pPr>
            <a:lvl7pPr marL="29718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7pPr>
            <a:lvl8pPr marL="34290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8pPr>
            <a:lvl9pPr marL="38862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9pPr>
          </a:lstStyle>
          <a:p>
            <a:pPr marL="0" marR="0" lvl="0" indent="0" algn="l" defTabSz="1008063" rtl="0" eaLnBrk="0" fontAlgn="base" latinLnBrk="0" hangingPunct="0">
              <a:lnSpc>
                <a:spcPct val="100000"/>
              </a:lnSpc>
              <a:spcBef>
                <a:spcPct val="0"/>
              </a:spcBef>
              <a:spcAft>
                <a:spcPct val="0"/>
              </a:spcAft>
              <a:buClrTx/>
              <a:buSzTx/>
              <a:buFontTx/>
              <a:buNone/>
              <a:tabLst/>
              <a:defRPr/>
            </a:pPr>
            <a:endParaRPr kumimoji="1" lang="zh-TW" altLang="en-US" sz="3600" b="1" i="0" u="none" strike="noStrike" kern="1200" cap="none" spc="0" normalizeH="0" baseline="0" noProof="0" dirty="0">
              <a:ln>
                <a:noFill/>
              </a:ln>
              <a:solidFill>
                <a:prstClr val="black"/>
              </a:solidFill>
              <a:effectLst/>
              <a:uLnTx/>
              <a:uFillTx/>
              <a:latin typeface="Calibri"/>
              <a:ea typeface="標楷體" pitchFamily="65" charset="-120"/>
              <a:cs typeface="Arial" panose="020B0604020202020204" pitchFamily="34" charset="0"/>
            </a:endParaRPr>
          </a:p>
        </p:txBody>
      </p:sp>
      <p:sp>
        <p:nvSpPr>
          <p:cNvPr id="145" name="Title 1"/>
          <p:cNvSpPr>
            <a:spLocks/>
          </p:cNvSpPr>
          <p:nvPr/>
        </p:nvSpPr>
        <p:spPr bwMode="auto">
          <a:xfrm>
            <a:off x="173484" y="173820"/>
            <a:ext cx="4623541" cy="6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540000" bIns="0"/>
          <a:lstStyle>
            <a:lvl1pPr defTabSz="1008063" eaLnBrk="0" hangingPunct="0">
              <a:defRPr kumimoji="1">
                <a:solidFill>
                  <a:schemeClr val="tx1"/>
                </a:solidFill>
                <a:latin typeface="Times New Roman" pitchFamily="18" charset="0"/>
                <a:ea typeface="新細明體" charset="-120"/>
              </a:defRPr>
            </a:lvl1pPr>
            <a:lvl2pPr marL="742950" indent="-285750" defTabSz="1008063" eaLnBrk="0" hangingPunct="0">
              <a:defRPr kumimoji="1">
                <a:solidFill>
                  <a:schemeClr val="tx1"/>
                </a:solidFill>
                <a:latin typeface="Times New Roman" pitchFamily="18" charset="0"/>
                <a:ea typeface="新細明體" charset="-120"/>
              </a:defRPr>
            </a:lvl2pPr>
            <a:lvl3pPr marL="1143000" indent="-228600" defTabSz="1008063" eaLnBrk="0" hangingPunct="0">
              <a:defRPr kumimoji="1">
                <a:solidFill>
                  <a:schemeClr val="tx1"/>
                </a:solidFill>
                <a:latin typeface="Times New Roman" pitchFamily="18" charset="0"/>
                <a:ea typeface="新細明體" charset="-120"/>
              </a:defRPr>
            </a:lvl3pPr>
            <a:lvl4pPr marL="1600200" indent="-228600" defTabSz="1008063" eaLnBrk="0" hangingPunct="0">
              <a:defRPr kumimoji="1">
                <a:solidFill>
                  <a:schemeClr val="tx1"/>
                </a:solidFill>
                <a:latin typeface="Times New Roman" pitchFamily="18" charset="0"/>
                <a:ea typeface="新細明體" charset="-120"/>
              </a:defRPr>
            </a:lvl4pPr>
            <a:lvl5pPr marL="2057400" indent="-228600" defTabSz="1008063" eaLnBrk="0" hangingPunct="0">
              <a:defRPr kumimoji="1">
                <a:solidFill>
                  <a:schemeClr val="tx1"/>
                </a:solidFill>
                <a:latin typeface="Times New Roman" pitchFamily="18" charset="0"/>
                <a:ea typeface="新細明體" charset="-120"/>
              </a:defRPr>
            </a:lvl5pPr>
            <a:lvl6pPr marL="25146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6pPr>
            <a:lvl7pPr marL="29718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7pPr>
            <a:lvl8pPr marL="34290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8pPr>
            <a:lvl9pPr marL="38862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9pPr>
          </a:lstStyle>
          <a:p>
            <a:pPr lvl="0" eaLnBrk="1" hangingPunct="1">
              <a:defRPr/>
            </a:pPr>
            <a:r>
              <a:rPr kumimoji="0" lang="zh-TW" altLang="en-US" sz="3600" dirty="0">
                <a:solidFill>
                  <a:prstClr val="black"/>
                </a:solidFill>
                <a:latin typeface="Calibri"/>
                <a:ea typeface="微軟正黑體" panose="020B0604030504040204" pitchFamily="34" charset="-120"/>
                <a:cs typeface="Arial" charset="0"/>
              </a:rPr>
              <a:t>營運重點</a:t>
            </a:r>
          </a:p>
        </p:txBody>
      </p:sp>
      <p:grpSp>
        <p:nvGrpSpPr>
          <p:cNvPr id="16" name="群組 15"/>
          <p:cNvGrpSpPr/>
          <p:nvPr/>
        </p:nvGrpSpPr>
        <p:grpSpPr>
          <a:xfrm>
            <a:off x="734341" y="1051684"/>
            <a:ext cx="7438059" cy="1027166"/>
            <a:chOff x="727385" y="1051684"/>
            <a:chExt cx="7438059" cy="1027166"/>
          </a:xfrm>
        </p:grpSpPr>
        <p:grpSp>
          <p:nvGrpSpPr>
            <p:cNvPr id="12" name="群組 11"/>
            <p:cNvGrpSpPr/>
            <p:nvPr/>
          </p:nvGrpSpPr>
          <p:grpSpPr>
            <a:xfrm>
              <a:off x="727385" y="1297274"/>
              <a:ext cx="7438059" cy="781576"/>
              <a:chOff x="727385" y="1297274"/>
              <a:chExt cx="7438059" cy="781576"/>
            </a:xfrm>
          </p:grpSpPr>
          <p:sp>
            <p:nvSpPr>
              <p:cNvPr id="57" name="矩形 56"/>
              <p:cNvSpPr/>
              <p:nvPr/>
            </p:nvSpPr>
            <p:spPr>
              <a:xfrm>
                <a:off x="1141214" y="1640020"/>
                <a:ext cx="6761793" cy="369332"/>
              </a:xfrm>
              <a:prstGeom prst="rect">
                <a:avLst/>
              </a:prstGeom>
            </p:spPr>
            <p:txBody>
              <a:bodyPr wrap="square">
                <a:spAutoFit/>
              </a:bodyPr>
              <a:lstStyle/>
              <a:p>
                <a:pPr marL="285750" marR="0" lvl="0" indent="-285750" algn="l" defTabSz="914400" rtl="0" eaLnBrk="1" fontAlgn="base" latinLnBrk="0" hangingPunct="1">
                  <a:lnSpc>
                    <a:spcPct val="100000"/>
                  </a:lnSpc>
                  <a:spcBef>
                    <a:spcPct val="0"/>
                  </a:spcBef>
                  <a:spcAft>
                    <a:spcPct val="0"/>
                  </a:spcAft>
                  <a:buClr>
                    <a:srgbClr val="A50021"/>
                  </a:buClr>
                  <a:buSzPct val="80000"/>
                  <a:buFont typeface="Wingdings" panose="05000000000000000000" pitchFamily="2" charset="2"/>
                  <a:buChar char="n"/>
                  <a:tabLst/>
                  <a:defRPr/>
                </a:pPr>
                <a:r>
                  <a:rPr lang="zh-TW" altLang="en-US" sz="1800" dirty="0" smtClean="0">
                    <a:solidFill>
                      <a:prstClr val="black"/>
                    </a:solidFill>
                    <a:latin typeface="Calibri"/>
                    <a:ea typeface="微軟正黑體" panose="020B0604030504040204" pitchFamily="34" charset="-120"/>
                  </a:rPr>
                  <a:t>回復獲利動能，尤其是提存前盈餘及稅前淨利</a:t>
                </a:r>
                <a:endParaRPr lang="en-US" altLang="zh-TW" sz="1800" dirty="0" smtClean="0">
                  <a:solidFill>
                    <a:prstClr val="black"/>
                  </a:solidFill>
                  <a:latin typeface="Calibri"/>
                  <a:ea typeface="微軟正黑體" panose="020B0604030504040204" pitchFamily="34" charset="-120"/>
                </a:endParaRPr>
              </a:p>
            </p:txBody>
          </p:sp>
          <p:grpSp>
            <p:nvGrpSpPr>
              <p:cNvPr id="7" name="群組 6"/>
              <p:cNvGrpSpPr/>
              <p:nvPr/>
            </p:nvGrpSpPr>
            <p:grpSpPr>
              <a:xfrm>
                <a:off x="727385" y="1297274"/>
                <a:ext cx="7438059" cy="781576"/>
                <a:chOff x="435737" y="1454162"/>
                <a:chExt cx="7438059" cy="781576"/>
              </a:xfrm>
            </p:grpSpPr>
            <p:cxnSp>
              <p:nvCxnSpPr>
                <p:cNvPr id="5" name="直線接點 4"/>
                <p:cNvCxnSpPr/>
                <p:nvPr/>
              </p:nvCxnSpPr>
              <p:spPr>
                <a:xfrm flipH="1">
                  <a:off x="442693" y="1454162"/>
                  <a:ext cx="1237" cy="781576"/>
                </a:xfrm>
                <a:prstGeom prst="line">
                  <a:avLst/>
                </a:prstGeom>
                <a:ln w="19050">
                  <a:solidFill>
                    <a:srgbClr val="232C5D"/>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V="1">
                  <a:off x="435737" y="1454162"/>
                  <a:ext cx="7438059" cy="9171"/>
                </a:xfrm>
                <a:prstGeom prst="line">
                  <a:avLst/>
                </a:prstGeom>
                <a:ln w="19050">
                  <a:solidFill>
                    <a:srgbClr val="232C5D"/>
                  </a:solidFill>
                </a:ln>
              </p:spPr>
              <p:style>
                <a:lnRef idx="1">
                  <a:schemeClr val="accent1"/>
                </a:lnRef>
                <a:fillRef idx="0">
                  <a:schemeClr val="accent1"/>
                </a:fillRef>
                <a:effectRef idx="0">
                  <a:schemeClr val="accent1"/>
                </a:effectRef>
                <a:fontRef idx="minor">
                  <a:schemeClr val="tx1"/>
                </a:fontRef>
              </p:style>
            </p:cxnSp>
          </p:grpSp>
        </p:grpSp>
        <p:sp>
          <p:nvSpPr>
            <p:cNvPr id="24" name="矩形 23"/>
            <p:cNvSpPr/>
            <p:nvPr/>
          </p:nvSpPr>
          <p:spPr>
            <a:xfrm>
              <a:off x="1121602" y="1051684"/>
              <a:ext cx="2343153" cy="553998"/>
            </a:xfrm>
            <a:prstGeom prst="rect">
              <a:avLst/>
            </a:prstGeom>
            <a:solidFill>
              <a:schemeClr val="bg1"/>
            </a:solidFill>
          </p:spPr>
          <p:txBody>
            <a:bodyPr wrap="square">
              <a:spAutoFit/>
            </a:bodyPr>
            <a:lstStyle/>
            <a:p>
              <a:pPr>
                <a:buClr>
                  <a:srgbClr val="A50021"/>
                </a:buClr>
                <a:buSzPct val="80000"/>
              </a:pPr>
              <a:r>
                <a:rPr lang="en-US" altLang="zh-TW" sz="3000" b="1" dirty="0" smtClean="0">
                  <a:solidFill>
                    <a:srgbClr val="0070C0"/>
                  </a:solidFill>
                  <a:latin typeface="+mn-lt"/>
                  <a:ea typeface="微軟正黑體" panose="020B0604030504040204" pitchFamily="34" charset="-120"/>
                </a:rPr>
                <a:t> </a:t>
              </a:r>
              <a:r>
                <a:rPr lang="zh-TW" altLang="en-US" sz="3000" b="1" dirty="0" smtClean="0">
                  <a:solidFill>
                    <a:srgbClr val="0070C0"/>
                  </a:solidFill>
                  <a:latin typeface="+mn-lt"/>
                  <a:ea typeface="微軟正黑體" panose="020B0604030504040204" pitchFamily="34" charset="-120"/>
                </a:rPr>
                <a:t>獲利</a:t>
              </a:r>
              <a:r>
                <a:rPr lang="en-US" altLang="zh-TW" sz="3000" b="1" dirty="0" smtClean="0">
                  <a:solidFill>
                    <a:srgbClr val="0070C0"/>
                  </a:solidFill>
                  <a:latin typeface="+mn-lt"/>
                  <a:ea typeface="微軟正黑體" panose="020B0604030504040204" pitchFamily="34" charset="-120"/>
                </a:rPr>
                <a:t> </a:t>
              </a:r>
              <a:endParaRPr lang="en-US" altLang="zh-TW" sz="3000" b="1" dirty="0">
                <a:solidFill>
                  <a:srgbClr val="0070C0"/>
                </a:solidFill>
                <a:latin typeface="+mn-lt"/>
                <a:ea typeface="微軟正黑體" panose="020B0604030504040204" pitchFamily="34" charset="-120"/>
              </a:endParaRPr>
            </a:p>
          </p:txBody>
        </p:sp>
      </p:grpSp>
      <p:grpSp>
        <p:nvGrpSpPr>
          <p:cNvPr id="19" name="群組 18"/>
          <p:cNvGrpSpPr/>
          <p:nvPr/>
        </p:nvGrpSpPr>
        <p:grpSpPr>
          <a:xfrm>
            <a:off x="715655" y="2344590"/>
            <a:ext cx="7438059" cy="1045849"/>
            <a:chOff x="727385" y="2428156"/>
            <a:chExt cx="7438059" cy="1045849"/>
          </a:xfrm>
        </p:grpSpPr>
        <p:grpSp>
          <p:nvGrpSpPr>
            <p:cNvPr id="13" name="群組 12"/>
            <p:cNvGrpSpPr/>
            <p:nvPr/>
          </p:nvGrpSpPr>
          <p:grpSpPr>
            <a:xfrm>
              <a:off x="727385" y="2673746"/>
              <a:ext cx="7438059" cy="800259"/>
              <a:chOff x="727385" y="2673746"/>
              <a:chExt cx="7438059" cy="800259"/>
            </a:xfrm>
          </p:grpSpPr>
          <p:sp>
            <p:nvSpPr>
              <p:cNvPr id="26" name="矩形 25"/>
              <p:cNvSpPr/>
              <p:nvPr/>
            </p:nvSpPr>
            <p:spPr>
              <a:xfrm>
                <a:off x="1133621" y="2934784"/>
                <a:ext cx="6662439" cy="461665"/>
              </a:xfrm>
              <a:prstGeom prst="rect">
                <a:avLst/>
              </a:prstGeom>
            </p:spPr>
            <p:txBody>
              <a:bodyPr wrap="square">
                <a:spAutoFit/>
              </a:bodyPr>
              <a:lstStyle/>
              <a:p>
                <a:pPr marL="285750" lvl="0" indent="-285750">
                  <a:buClr>
                    <a:srgbClr val="A50021"/>
                  </a:buClr>
                  <a:buSzPct val="80000"/>
                  <a:buFont typeface="Wingdings" panose="05000000000000000000" pitchFamily="2" charset="2"/>
                  <a:buChar char="n"/>
                  <a:defRPr/>
                </a:pPr>
                <a:r>
                  <a:rPr lang="zh-TW" altLang="en-US" sz="1800" dirty="0">
                    <a:solidFill>
                      <a:prstClr val="black"/>
                    </a:solidFill>
                    <a:latin typeface="Calibri"/>
                    <a:ea typeface="微軟正黑體" panose="020B0604030504040204" pitchFamily="34" charset="-120"/>
                  </a:rPr>
                  <a:t>積極的中小企放款，</a:t>
                </a:r>
                <a:r>
                  <a:rPr lang="en-US" altLang="zh-TW" sz="1800" dirty="0">
                    <a:solidFill>
                      <a:prstClr val="black"/>
                    </a:solidFill>
                    <a:latin typeface="Calibri"/>
                    <a:ea typeface="微軟正黑體" panose="020B0604030504040204" pitchFamily="34" charset="-120"/>
                  </a:rPr>
                  <a:t>YOY </a:t>
                </a:r>
                <a:r>
                  <a:rPr lang="zh-TW" altLang="en-US" sz="1800" dirty="0">
                    <a:solidFill>
                      <a:prstClr val="black"/>
                    </a:solidFill>
                    <a:latin typeface="Calibri"/>
                    <a:ea typeface="微軟正黑體" panose="020B0604030504040204" pitchFamily="34" charset="-120"/>
                  </a:rPr>
                  <a:t>成長高於</a:t>
                </a:r>
                <a:r>
                  <a:rPr lang="en-US" altLang="zh-TW" sz="2400" b="1" dirty="0">
                    <a:solidFill>
                      <a:srgbClr val="A50021"/>
                    </a:solidFill>
                    <a:latin typeface="Calibri"/>
                    <a:ea typeface="微軟正黑體" panose="020B0604030504040204" pitchFamily="34" charset="-120"/>
                  </a:rPr>
                  <a:t>20%</a:t>
                </a:r>
              </a:p>
            </p:txBody>
          </p:sp>
          <p:grpSp>
            <p:nvGrpSpPr>
              <p:cNvPr id="29" name="群組 28"/>
              <p:cNvGrpSpPr/>
              <p:nvPr/>
            </p:nvGrpSpPr>
            <p:grpSpPr>
              <a:xfrm>
                <a:off x="727385" y="2673746"/>
                <a:ext cx="7438059" cy="800259"/>
                <a:chOff x="435737" y="1454162"/>
                <a:chExt cx="7438059" cy="800259"/>
              </a:xfrm>
            </p:grpSpPr>
            <p:cxnSp>
              <p:nvCxnSpPr>
                <p:cNvPr id="30" name="直線接點 29"/>
                <p:cNvCxnSpPr/>
                <p:nvPr/>
              </p:nvCxnSpPr>
              <p:spPr>
                <a:xfrm flipH="1">
                  <a:off x="442693" y="1454162"/>
                  <a:ext cx="1237" cy="800259"/>
                </a:xfrm>
                <a:prstGeom prst="line">
                  <a:avLst/>
                </a:prstGeom>
                <a:ln w="19050">
                  <a:solidFill>
                    <a:srgbClr val="232C5D"/>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flipV="1">
                  <a:off x="435737" y="1454162"/>
                  <a:ext cx="7438059" cy="9171"/>
                </a:xfrm>
                <a:prstGeom prst="line">
                  <a:avLst/>
                </a:prstGeom>
                <a:ln w="19050">
                  <a:solidFill>
                    <a:srgbClr val="232C5D"/>
                  </a:solidFill>
                </a:ln>
              </p:spPr>
              <p:style>
                <a:lnRef idx="1">
                  <a:schemeClr val="accent1"/>
                </a:lnRef>
                <a:fillRef idx="0">
                  <a:schemeClr val="accent1"/>
                </a:fillRef>
                <a:effectRef idx="0">
                  <a:schemeClr val="accent1"/>
                </a:effectRef>
                <a:fontRef idx="minor">
                  <a:schemeClr val="tx1"/>
                </a:fontRef>
              </p:style>
            </p:cxnSp>
          </p:grpSp>
        </p:grpSp>
        <p:sp>
          <p:nvSpPr>
            <p:cNvPr id="32" name="矩形 31"/>
            <p:cNvSpPr/>
            <p:nvPr/>
          </p:nvSpPr>
          <p:spPr>
            <a:xfrm>
              <a:off x="1121602" y="2428156"/>
              <a:ext cx="2343153" cy="553998"/>
            </a:xfrm>
            <a:prstGeom prst="rect">
              <a:avLst/>
            </a:prstGeom>
            <a:solidFill>
              <a:schemeClr val="bg1"/>
            </a:solidFill>
          </p:spPr>
          <p:txBody>
            <a:bodyPr wrap="square">
              <a:spAutoFit/>
            </a:bodyPr>
            <a:lstStyle/>
            <a:p>
              <a:pPr>
                <a:buClr>
                  <a:srgbClr val="A50021"/>
                </a:buClr>
                <a:buSzPct val="80000"/>
              </a:pPr>
              <a:r>
                <a:rPr lang="en-US" altLang="zh-TW" sz="3000" b="1" dirty="0" smtClean="0">
                  <a:solidFill>
                    <a:srgbClr val="0070C0"/>
                  </a:solidFill>
                  <a:latin typeface="+mn-lt"/>
                  <a:ea typeface="微軟正黑體" panose="020B0604030504040204" pitchFamily="34" charset="-120"/>
                </a:rPr>
                <a:t> </a:t>
              </a:r>
              <a:r>
                <a:rPr lang="zh-TW" altLang="en-US" sz="3000" b="1" dirty="0" smtClean="0">
                  <a:solidFill>
                    <a:srgbClr val="0070C0"/>
                  </a:solidFill>
                  <a:latin typeface="+mn-lt"/>
                  <a:ea typeface="微軟正黑體" panose="020B0604030504040204" pitchFamily="34" charset="-120"/>
                </a:rPr>
                <a:t>放款</a:t>
              </a:r>
              <a:endParaRPr lang="en-US" altLang="zh-TW" sz="3000" b="1" dirty="0">
                <a:solidFill>
                  <a:srgbClr val="0070C0"/>
                </a:solidFill>
                <a:latin typeface="+mn-lt"/>
                <a:ea typeface="微軟正黑體" panose="020B0604030504040204" pitchFamily="34" charset="-120"/>
              </a:endParaRPr>
            </a:p>
          </p:txBody>
        </p:sp>
      </p:grpSp>
      <p:grpSp>
        <p:nvGrpSpPr>
          <p:cNvPr id="14" name="群組 13"/>
          <p:cNvGrpSpPr/>
          <p:nvPr/>
        </p:nvGrpSpPr>
        <p:grpSpPr>
          <a:xfrm>
            <a:off x="734341" y="3701441"/>
            <a:ext cx="7528069" cy="1045849"/>
            <a:chOff x="729846" y="3699030"/>
            <a:chExt cx="7528069" cy="1045849"/>
          </a:xfrm>
        </p:grpSpPr>
        <p:sp>
          <p:nvSpPr>
            <p:cNvPr id="168" name="矩形 167"/>
            <p:cNvSpPr/>
            <p:nvPr/>
          </p:nvSpPr>
          <p:spPr>
            <a:xfrm>
              <a:off x="1143675" y="4289210"/>
              <a:ext cx="7114240" cy="369332"/>
            </a:xfrm>
            <a:prstGeom prst="rect">
              <a:avLst/>
            </a:prstGeom>
          </p:spPr>
          <p:txBody>
            <a:bodyPr wrap="square">
              <a:spAutoFit/>
            </a:bodyPr>
            <a:lstStyle/>
            <a:p>
              <a:pPr marL="285750" lvl="0" indent="-285750">
                <a:buClr>
                  <a:srgbClr val="A50021"/>
                </a:buClr>
                <a:buSzPct val="80000"/>
                <a:buFont typeface="Wingdings" panose="05000000000000000000" pitchFamily="2" charset="2"/>
                <a:buChar char="n"/>
                <a:defRPr/>
              </a:pPr>
              <a:r>
                <a:rPr lang="zh-TW" altLang="en-US" sz="1800" dirty="0">
                  <a:solidFill>
                    <a:prstClr val="black"/>
                  </a:solidFill>
                  <a:latin typeface="Calibri"/>
                  <a:ea typeface="微軟正黑體" panose="020B0604030504040204" pitchFamily="34" charset="-120"/>
                </a:rPr>
                <a:t>掌握升息末段，提早佈局股債市投資部位，提升資本所得及高利差</a:t>
              </a:r>
            </a:p>
          </p:txBody>
        </p:sp>
        <p:grpSp>
          <p:nvGrpSpPr>
            <p:cNvPr id="36" name="群組 35"/>
            <p:cNvGrpSpPr/>
            <p:nvPr/>
          </p:nvGrpSpPr>
          <p:grpSpPr>
            <a:xfrm>
              <a:off x="729846" y="3944620"/>
              <a:ext cx="7438059" cy="800259"/>
              <a:chOff x="435737" y="1454162"/>
              <a:chExt cx="7438059" cy="800259"/>
            </a:xfrm>
          </p:grpSpPr>
          <p:cxnSp>
            <p:nvCxnSpPr>
              <p:cNvPr id="37" name="直線接點 36"/>
              <p:cNvCxnSpPr/>
              <p:nvPr/>
            </p:nvCxnSpPr>
            <p:spPr>
              <a:xfrm flipH="1">
                <a:off x="442693" y="1454162"/>
                <a:ext cx="1237" cy="800259"/>
              </a:xfrm>
              <a:prstGeom prst="line">
                <a:avLst/>
              </a:prstGeom>
              <a:ln w="19050">
                <a:solidFill>
                  <a:srgbClr val="232C5D"/>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435737" y="1463333"/>
                <a:ext cx="7438059" cy="30665"/>
              </a:xfrm>
              <a:prstGeom prst="line">
                <a:avLst/>
              </a:prstGeom>
              <a:ln w="19050">
                <a:solidFill>
                  <a:srgbClr val="232C5D"/>
                </a:solidFill>
              </a:ln>
            </p:spPr>
            <p:style>
              <a:lnRef idx="1">
                <a:schemeClr val="accent1"/>
              </a:lnRef>
              <a:fillRef idx="0">
                <a:schemeClr val="accent1"/>
              </a:fillRef>
              <a:effectRef idx="0">
                <a:schemeClr val="accent1"/>
              </a:effectRef>
              <a:fontRef idx="minor">
                <a:schemeClr val="tx1"/>
              </a:fontRef>
            </p:style>
          </p:cxnSp>
        </p:grpSp>
        <p:sp>
          <p:nvSpPr>
            <p:cNvPr id="39" name="矩形 38"/>
            <p:cNvSpPr/>
            <p:nvPr/>
          </p:nvSpPr>
          <p:spPr>
            <a:xfrm>
              <a:off x="1124063" y="3699030"/>
              <a:ext cx="2343153" cy="553998"/>
            </a:xfrm>
            <a:prstGeom prst="rect">
              <a:avLst/>
            </a:prstGeom>
            <a:solidFill>
              <a:schemeClr val="bg1"/>
            </a:solidFill>
          </p:spPr>
          <p:txBody>
            <a:bodyPr wrap="square">
              <a:spAutoFit/>
            </a:bodyPr>
            <a:lstStyle/>
            <a:p>
              <a:pPr>
                <a:buClr>
                  <a:srgbClr val="A50021"/>
                </a:buClr>
                <a:buSzPct val="80000"/>
              </a:pPr>
              <a:r>
                <a:rPr lang="en-US" altLang="zh-TW" sz="3000" b="1" dirty="0" smtClean="0">
                  <a:solidFill>
                    <a:srgbClr val="0070C0"/>
                  </a:solidFill>
                  <a:latin typeface="+mn-lt"/>
                  <a:ea typeface="微軟正黑體" panose="020B0604030504040204" pitchFamily="34" charset="-120"/>
                </a:rPr>
                <a:t> </a:t>
              </a:r>
              <a:r>
                <a:rPr lang="zh-TW" altLang="en-US" sz="3000" b="1" dirty="0" smtClean="0">
                  <a:solidFill>
                    <a:srgbClr val="0070C0"/>
                  </a:solidFill>
                  <a:latin typeface="+mn-lt"/>
                  <a:ea typeface="微軟正黑體" panose="020B0604030504040204" pitchFamily="34" charset="-120"/>
                </a:rPr>
                <a:t>投資</a:t>
              </a:r>
              <a:endParaRPr lang="en-US" altLang="zh-TW" sz="3000" b="1" dirty="0">
                <a:solidFill>
                  <a:srgbClr val="0070C0"/>
                </a:solidFill>
                <a:latin typeface="+mn-lt"/>
                <a:ea typeface="微軟正黑體" panose="020B0604030504040204" pitchFamily="34" charset="-120"/>
              </a:endParaRPr>
            </a:p>
          </p:txBody>
        </p:sp>
      </p:grpSp>
      <p:grpSp>
        <p:nvGrpSpPr>
          <p:cNvPr id="15" name="群組 14"/>
          <p:cNvGrpSpPr/>
          <p:nvPr/>
        </p:nvGrpSpPr>
        <p:grpSpPr>
          <a:xfrm>
            <a:off x="444723" y="5120449"/>
            <a:ext cx="7817687" cy="1262331"/>
            <a:chOff x="444723" y="5120449"/>
            <a:chExt cx="7817687" cy="1262331"/>
          </a:xfrm>
        </p:grpSpPr>
        <p:sp>
          <p:nvSpPr>
            <p:cNvPr id="203" name="矩形 202"/>
            <p:cNvSpPr/>
            <p:nvPr/>
          </p:nvSpPr>
          <p:spPr>
            <a:xfrm>
              <a:off x="1138420" y="5736449"/>
              <a:ext cx="7123990" cy="646331"/>
            </a:xfrm>
            <a:prstGeom prst="rect">
              <a:avLst/>
            </a:prstGeom>
          </p:spPr>
          <p:txBody>
            <a:bodyPr wrap="square">
              <a:spAutoFit/>
            </a:bodyPr>
            <a:lstStyle/>
            <a:p>
              <a:pPr marL="285750" lvl="0" indent="-285750">
                <a:buClr>
                  <a:srgbClr val="A50021"/>
                </a:buClr>
                <a:buSzPct val="80000"/>
                <a:buFont typeface="Wingdings" panose="05000000000000000000" pitchFamily="2" charset="2"/>
                <a:buChar char="n"/>
                <a:defRPr/>
              </a:pPr>
              <a:r>
                <a:rPr lang="zh-TW" altLang="en-US" sz="1800" dirty="0">
                  <a:solidFill>
                    <a:prstClr val="black"/>
                  </a:solidFill>
                  <a:latin typeface="Calibri"/>
                  <a:ea typeface="微軟正黑體" panose="020B0604030504040204" pitchFamily="34" charset="-120"/>
                </a:rPr>
                <a:t>因應國內外總體經濟趨緩，重視風險控管，平衝獲利，改善資產品質</a:t>
              </a:r>
            </a:p>
          </p:txBody>
        </p:sp>
        <p:sp>
          <p:nvSpPr>
            <p:cNvPr id="130" name="矩形 129"/>
            <p:cNvSpPr/>
            <p:nvPr/>
          </p:nvSpPr>
          <p:spPr>
            <a:xfrm>
              <a:off x="444723" y="5412903"/>
              <a:ext cx="579237" cy="820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1" name="群組 40"/>
            <p:cNvGrpSpPr/>
            <p:nvPr/>
          </p:nvGrpSpPr>
          <p:grpSpPr>
            <a:xfrm>
              <a:off x="734341" y="5366039"/>
              <a:ext cx="7438058" cy="800259"/>
              <a:chOff x="435737" y="1454162"/>
              <a:chExt cx="7438058" cy="800259"/>
            </a:xfrm>
          </p:grpSpPr>
          <p:cxnSp>
            <p:nvCxnSpPr>
              <p:cNvPr id="42" name="直線接點 41"/>
              <p:cNvCxnSpPr/>
              <p:nvPr/>
            </p:nvCxnSpPr>
            <p:spPr>
              <a:xfrm flipH="1">
                <a:off x="442693" y="1454162"/>
                <a:ext cx="1237" cy="800259"/>
              </a:xfrm>
              <a:prstGeom prst="line">
                <a:avLst/>
              </a:prstGeom>
              <a:ln w="19050">
                <a:solidFill>
                  <a:srgbClr val="232C5D"/>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435737" y="1463333"/>
                <a:ext cx="7438058" cy="37693"/>
              </a:xfrm>
              <a:prstGeom prst="line">
                <a:avLst/>
              </a:prstGeom>
              <a:ln w="19050">
                <a:solidFill>
                  <a:srgbClr val="232C5D"/>
                </a:solidFill>
              </a:ln>
            </p:spPr>
            <p:style>
              <a:lnRef idx="1">
                <a:schemeClr val="accent1"/>
              </a:lnRef>
              <a:fillRef idx="0">
                <a:schemeClr val="accent1"/>
              </a:fillRef>
              <a:effectRef idx="0">
                <a:schemeClr val="accent1"/>
              </a:effectRef>
              <a:fontRef idx="minor">
                <a:schemeClr val="tx1"/>
              </a:fontRef>
            </p:style>
          </p:cxnSp>
        </p:grpSp>
        <p:sp>
          <p:nvSpPr>
            <p:cNvPr id="44" name="矩形 43"/>
            <p:cNvSpPr/>
            <p:nvPr/>
          </p:nvSpPr>
          <p:spPr>
            <a:xfrm>
              <a:off x="1128558" y="5120449"/>
              <a:ext cx="2343153" cy="553998"/>
            </a:xfrm>
            <a:prstGeom prst="rect">
              <a:avLst/>
            </a:prstGeom>
            <a:solidFill>
              <a:schemeClr val="bg1"/>
            </a:solidFill>
          </p:spPr>
          <p:txBody>
            <a:bodyPr wrap="square">
              <a:spAutoFit/>
            </a:bodyPr>
            <a:lstStyle/>
            <a:p>
              <a:pPr>
                <a:buClr>
                  <a:srgbClr val="A50021"/>
                </a:buClr>
                <a:buSzPct val="80000"/>
              </a:pPr>
              <a:r>
                <a:rPr lang="zh-TW" altLang="en-US" sz="3000" b="1" dirty="0" smtClean="0">
                  <a:solidFill>
                    <a:srgbClr val="0070C0"/>
                  </a:solidFill>
                  <a:latin typeface="+mn-lt"/>
                  <a:ea typeface="微軟正黑體" panose="020B0604030504040204" pitchFamily="34" charset="-120"/>
                </a:rPr>
                <a:t>風險管理</a:t>
              </a:r>
              <a:endParaRPr lang="en-US" altLang="zh-TW" sz="3000" b="1" dirty="0">
                <a:solidFill>
                  <a:srgbClr val="0070C0"/>
                </a:solidFill>
                <a:latin typeface="+mn-lt"/>
                <a:ea typeface="微軟正黑體" panose="020B0604030504040204" pitchFamily="34" charset="-120"/>
              </a:endParaRPr>
            </a:p>
          </p:txBody>
        </p:sp>
      </p:grpSp>
    </p:spTree>
    <p:extLst>
      <p:ext uri="{BB962C8B-B14F-4D97-AF65-F5344CB8AC3E}">
        <p14:creationId xmlns:p14="http://schemas.microsoft.com/office/powerpoint/2010/main" val="251920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6"/>
          <p:cNvSpPr>
            <a:spLocks noChangeShapeType="1"/>
          </p:cNvSpPr>
          <p:nvPr/>
        </p:nvSpPr>
        <p:spPr bwMode="auto">
          <a:xfrm>
            <a:off x="3249613" y="1549400"/>
            <a:ext cx="0" cy="5183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6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endParaRPr>
          </a:p>
        </p:txBody>
      </p:sp>
      <p:sp>
        <p:nvSpPr>
          <p:cNvPr id="50" name="Title 1"/>
          <p:cNvSpPr>
            <a:spLocks/>
          </p:cNvSpPr>
          <p:nvPr/>
        </p:nvSpPr>
        <p:spPr bwMode="auto">
          <a:xfrm>
            <a:off x="124696" y="170962"/>
            <a:ext cx="6175495" cy="5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540000" bIns="0"/>
          <a:lstStyle>
            <a:lvl1pPr defTabSz="1008063" eaLnBrk="0" hangingPunct="0">
              <a:defRPr kumimoji="1">
                <a:solidFill>
                  <a:schemeClr val="tx1"/>
                </a:solidFill>
                <a:latin typeface="Times New Roman" pitchFamily="18" charset="0"/>
                <a:ea typeface="新細明體" charset="-120"/>
              </a:defRPr>
            </a:lvl1pPr>
            <a:lvl2pPr marL="742950" indent="-285750" defTabSz="1008063" eaLnBrk="0" hangingPunct="0">
              <a:defRPr kumimoji="1">
                <a:solidFill>
                  <a:schemeClr val="tx1"/>
                </a:solidFill>
                <a:latin typeface="Times New Roman" pitchFamily="18" charset="0"/>
                <a:ea typeface="新細明體" charset="-120"/>
              </a:defRPr>
            </a:lvl2pPr>
            <a:lvl3pPr marL="1143000" indent="-228600" defTabSz="1008063" eaLnBrk="0" hangingPunct="0">
              <a:defRPr kumimoji="1">
                <a:solidFill>
                  <a:schemeClr val="tx1"/>
                </a:solidFill>
                <a:latin typeface="Times New Roman" pitchFamily="18" charset="0"/>
                <a:ea typeface="新細明體" charset="-120"/>
              </a:defRPr>
            </a:lvl3pPr>
            <a:lvl4pPr marL="1600200" indent="-228600" defTabSz="1008063" eaLnBrk="0" hangingPunct="0">
              <a:defRPr kumimoji="1">
                <a:solidFill>
                  <a:schemeClr val="tx1"/>
                </a:solidFill>
                <a:latin typeface="Times New Roman" pitchFamily="18" charset="0"/>
                <a:ea typeface="新細明體" charset="-120"/>
              </a:defRPr>
            </a:lvl4pPr>
            <a:lvl5pPr marL="2057400" indent="-228600" defTabSz="1008063" eaLnBrk="0" hangingPunct="0">
              <a:defRPr kumimoji="1">
                <a:solidFill>
                  <a:schemeClr val="tx1"/>
                </a:solidFill>
                <a:latin typeface="Times New Roman" pitchFamily="18" charset="0"/>
                <a:ea typeface="新細明體" charset="-120"/>
              </a:defRPr>
            </a:lvl5pPr>
            <a:lvl6pPr marL="25146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6pPr>
            <a:lvl7pPr marL="29718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7pPr>
            <a:lvl8pPr marL="34290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8pPr>
            <a:lvl9pPr marL="38862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9pPr>
          </a:lstStyle>
          <a:p>
            <a:pPr marL="0" marR="0" lvl="0" indent="0" algn="l" defTabSz="1008063" rtl="0" eaLnBrk="0" fontAlgn="base" latinLnBrk="0" hangingPunct="0">
              <a:lnSpc>
                <a:spcPct val="100000"/>
              </a:lnSpc>
              <a:spcBef>
                <a:spcPct val="0"/>
              </a:spcBef>
              <a:spcAft>
                <a:spcPct val="0"/>
              </a:spcAft>
              <a:buClrTx/>
              <a:buSzTx/>
              <a:buFontTx/>
              <a:buNone/>
              <a:tabLst/>
              <a:defRPr/>
            </a:pPr>
            <a:endParaRPr kumimoji="1" lang="zh-TW" altLang="en-US" sz="3600" b="1" i="0" u="none" strike="noStrike" kern="1200" cap="none" spc="0" normalizeH="0" baseline="0" noProof="0" dirty="0">
              <a:ln>
                <a:noFill/>
              </a:ln>
              <a:solidFill>
                <a:prstClr val="black"/>
              </a:solidFill>
              <a:effectLst/>
              <a:uLnTx/>
              <a:uFillTx/>
              <a:latin typeface="Calibri"/>
              <a:ea typeface="標楷體" pitchFamily="65" charset="-120"/>
              <a:cs typeface="Arial" panose="020B0604020202020204" pitchFamily="34" charset="0"/>
            </a:endParaRPr>
          </a:p>
        </p:txBody>
      </p:sp>
      <p:grpSp>
        <p:nvGrpSpPr>
          <p:cNvPr id="64" name="群組 63"/>
          <p:cNvGrpSpPr/>
          <p:nvPr/>
        </p:nvGrpSpPr>
        <p:grpSpPr>
          <a:xfrm>
            <a:off x="1363267" y="2417365"/>
            <a:ext cx="712819" cy="338554"/>
            <a:chOff x="3784639" y="2307606"/>
            <a:chExt cx="768717" cy="457273"/>
          </a:xfrm>
        </p:grpSpPr>
        <p:sp>
          <p:nvSpPr>
            <p:cNvPr id="65" name="文字方塊 64"/>
            <p:cNvSpPr txBox="1"/>
            <p:nvPr/>
          </p:nvSpPr>
          <p:spPr>
            <a:xfrm>
              <a:off x="3875651" y="2381378"/>
              <a:ext cx="612000" cy="324000"/>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66" name="矩形 65"/>
            <p:cNvSpPr/>
            <p:nvPr/>
          </p:nvSpPr>
          <p:spPr>
            <a:xfrm>
              <a:off x="3784639" y="2307606"/>
              <a:ext cx="768717" cy="45727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+2.4%</a:t>
              </a:r>
              <a:endParaRPr kumimoji="1" lang="zh-TW" altLang="en-US" sz="16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grpSp>
        <p:nvGrpSpPr>
          <p:cNvPr id="63" name="群組 62"/>
          <p:cNvGrpSpPr/>
          <p:nvPr/>
        </p:nvGrpSpPr>
        <p:grpSpPr>
          <a:xfrm>
            <a:off x="8012423" y="2351487"/>
            <a:ext cx="858083" cy="338554"/>
            <a:chOff x="3650228" y="2339715"/>
            <a:chExt cx="915782" cy="408776"/>
          </a:xfrm>
        </p:grpSpPr>
        <p:sp>
          <p:nvSpPr>
            <p:cNvPr id="69" name="文字方塊 68"/>
            <p:cNvSpPr txBox="1"/>
            <p:nvPr/>
          </p:nvSpPr>
          <p:spPr>
            <a:xfrm>
              <a:off x="3784466" y="2381374"/>
              <a:ext cx="703185" cy="324001"/>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70" name="矩形 69"/>
            <p:cNvSpPr/>
            <p:nvPr/>
          </p:nvSpPr>
          <p:spPr>
            <a:xfrm>
              <a:off x="3650228" y="2339715"/>
              <a:ext cx="915782" cy="40877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+1</a:t>
              </a:r>
              <a:r>
                <a:rPr kumimoji="1" lang="en-US" altLang="zh-TW"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3.2</a:t>
              </a:r>
              <a:r>
                <a:rPr kumimoji="1" lang="en-US" altLang="zh-CN"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a:t>
              </a:r>
              <a:endParaRPr kumimoji="1" lang="zh-TW" altLang="en-US" sz="16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sp>
        <p:nvSpPr>
          <p:cNvPr id="71" name="文字方塊 70"/>
          <p:cNvSpPr txBox="1"/>
          <p:nvPr/>
        </p:nvSpPr>
        <p:spPr>
          <a:xfrm>
            <a:off x="8171062" y="2087573"/>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a:ln>
                  <a:noFill/>
                </a:ln>
                <a:solidFill>
                  <a:prstClr val="black"/>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46" name="文字方塊 45"/>
          <p:cNvSpPr txBox="1"/>
          <p:nvPr/>
        </p:nvSpPr>
        <p:spPr>
          <a:xfrm>
            <a:off x="1412928" y="2117158"/>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a:ln>
                  <a:noFill/>
                </a:ln>
                <a:solidFill>
                  <a:prstClr val="black"/>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grpSp>
        <p:nvGrpSpPr>
          <p:cNvPr id="47" name="群組 46"/>
          <p:cNvGrpSpPr/>
          <p:nvPr/>
        </p:nvGrpSpPr>
        <p:grpSpPr>
          <a:xfrm>
            <a:off x="5893539" y="2553205"/>
            <a:ext cx="1035578" cy="338554"/>
            <a:chOff x="3691393" y="2348703"/>
            <a:chExt cx="984776" cy="408776"/>
          </a:xfrm>
        </p:grpSpPr>
        <p:sp>
          <p:nvSpPr>
            <p:cNvPr id="48" name="文字方塊 47"/>
            <p:cNvSpPr txBox="1"/>
            <p:nvPr/>
          </p:nvSpPr>
          <p:spPr>
            <a:xfrm>
              <a:off x="3875651" y="2381374"/>
              <a:ext cx="612000" cy="324000"/>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49" name="矩形 48"/>
            <p:cNvSpPr/>
            <p:nvPr/>
          </p:nvSpPr>
          <p:spPr>
            <a:xfrm>
              <a:off x="3691393" y="2348703"/>
              <a:ext cx="984776" cy="40877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a:t>
              </a:r>
              <a:r>
                <a:rPr kumimoji="1" lang="en-US" altLang="zh-TW"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10.6%</a:t>
              </a:r>
              <a:endParaRPr kumimoji="1" lang="zh-TW" altLang="en-US" sz="16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sp>
        <p:nvSpPr>
          <p:cNvPr id="51" name="文字方塊 50"/>
          <p:cNvSpPr txBox="1"/>
          <p:nvPr/>
        </p:nvSpPr>
        <p:spPr>
          <a:xfrm>
            <a:off x="6072537" y="2281848"/>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a:ln>
                  <a:noFill/>
                </a:ln>
                <a:solidFill>
                  <a:prstClr val="black"/>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cxnSp>
        <p:nvCxnSpPr>
          <p:cNvPr id="60" name="直線接點 59"/>
          <p:cNvCxnSpPr/>
          <p:nvPr/>
        </p:nvCxnSpPr>
        <p:spPr>
          <a:xfrm>
            <a:off x="4572000" y="1197639"/>
            <a:ext cx="0" cy="527360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8" name="群組 77"/>
          <p:cNvGrpSpPr/>
          <p:nvPr/>
        </p:nvGrpSpPr>
        <p:grpSpPr>
          <a:xfrm>
            <a:off x="3612086" y="2255915"/>
            <a:ext cx="712819" cy="338554"/>
            <a:chOff x="3805521" y="2307938"/>
            <a:chExt cx="768717" cy="457273"/>
          </a:xfrm>
        </p:grpSpPr>
        <p:sp>
          <p:nvSpPr>
            <p:cNvPr id="79" name="文字方塊 78"/>
            <p:cNvSpPr txBox="1"/>
            <p:nvPr/>
          </p:nvSpPr>
          <p:spPr>
            <a:xfrm>
              <a:off x="3875651" y="2381378"/>
              <a:ext cx="612000" cy="324000"/>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80" name="矩形 79"/>
            <p:cNvSpPr/>
            <p:nvPr/>
          </p:nvSpPr>
          <p:spPr>
            <a:xfrm>
              <a:off x="3805521" y="2307938"/>
              <a:ext cx="768717" cy="45727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5.0%</a:t>
              </a:r>
              <a:endParaRPr kumimoji="1" lang="zh-TW" altLang="en-US" sz="16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sp>
        <p:nvSpPr>
          <p:cNvPr id="83" name="文字方塊 82"/>
          <p:cNvSpPr txBox="1"/>
          <p:nvPr/>
        </p:nvSpPr>
        <p:spPr>
          <a:xfrm>
            <a:off x="3652082" y="1974071"/>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a:ln>
                  <a:noFill/>
                </a:ln>
                <a:solidFill>
                  <a:prstClr val="black"/>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59" name="文字方塊 58"/>
          <p:cNvSpPr txBox="1"/>
          <p:nvPr/>
        </p:nvSpPr>
        <p:spPr>
          <a:xfrm>
            <a:off x="365306" y="2840756"/>
            <a:ext cx="55351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723</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67" name="文字方塊 66"/>
          <p:cNvSpPr txBox="1"/>
          <p:nvPr/>
        </p:nvSpPr>
        <p:spPr>
          <a:xfrm>
            <a:off x="1446653" y="2754835"/>
            <a:ext cx="55351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741</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93" name="文字方塊 92"/>
          <p:cNvSpPr txBox="1"/>
          <p:nvPr/>
        </p:nvSpPr>
        <p:spPr>
          <a:xfrm>
            <a:off x="5041452" y="3206327"/>
            <a:ext cx="393056"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50</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98" name="文字方塊 97"/>
          <p:cNvSpPr txBox="1"/>
          <p:nvPr/>
        </p:nvSpPr>
        <p:spPr>
          <a:xfrm>
            <a:off x="6222070" y="2924112"/>
            <a:ext cx="393056"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55</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graphicFrame>
        <p:nvGraphicFramePr>
          <p:cNvPr id="54" name="圖表 53">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3651620425"/>
              </p:ext>
            </p:extLst>
          </p:nvPr>
        </p:nvGraphicFramePr>
        <p:xfrm>
          <a:off x="-63578" y="2840756"/>
          <a:ext cx="2427436" cy="3505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圖表 55">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1279992752"/>
              </p:ext>
            </p:extLst>
          </p:nvPr>
        </p:nvGraphicFramePr>
        <p:xfrm>
          <a:off x="2030427" y="2424935"/>
          <a:ext cx="2622980" cy="3919470"/>
        </p:xfrm>
        <a:graphic>
          <a:graphicData uri="http://schemas.openxmlformats.org/drawingml/2006/chart">
            <c:chart xmlns:c="http://schemas.openxmlformats.org/drawingml/2006/chart" xmlns:r="http://schemas.openxmlformats.org/officeDocument/2006/relationships" r:id="rId4"/>
          </a:graphicData>
        </a:graphic>
      </p:graphicFrame>
      <p:sp>
        <p:nvSpPr>
          <p:cNvPr id="82" name="文字方塊 81"/>
          <p:cNvSpPr txBox="1"/>
          <p:nvPr/>
        </p:nvSpPr>
        <p:spPr>
          <a:xfrm>
            <a:off x="2542296" y="2837274"/>
            <a:ext cx="55351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729</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84" name="文字方塊 83"/>
          <p:cNvSpPr txBox="1"/>
          <p:nvPr/>
        </p:nvSpPr>
        <p:spPr>
          <a:xfrm>
            <a:off x="3671278" y="2682086"/>
            <a:ext cx="55351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765</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graphicFrame>
        <p:nvGraphicFramePr>
          <p:cNvPr id="85" name="圖表 84">
            <a:extLst>
              <a:ext uri="{FF2B5EF4-FFF2-40B4-BE49-F238E27FC236}">
                <a16:creationId xmlns:a16="http://schemas.microsoft.com/office/drawing/2014/main" id="{00000000-0008-0000-0900-000003000000}"/>
              </a:ext>
            </a:extLst>
          </p:cNvPr>
          <p:cNvGraphicFramePr>
            <a:graphicFrameLocks/>
          </p:cNvGraphicFramePr>
          <p:nvPr>
            <p:extLst/>
          </p:nvPr>
        </p:nvGraphicFramePr>
        <p:xfrm>
          <a:off x="4557035" y="3026190"/>
          <a:ext cx="2558082" cy="34004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6" name="圖表 85">
            <a:extLst>
              <a:ext uri="{FF2B5EF4-FFF2-40B4-BE49-F238E27FC236}">
                <a16:creationId xmlns:a16="http://schemas.microsoft.com/office/drawing/2014/main" id="{00000000-0008-0000-0900-000005000000}"/>
              </a:ext>
            </a:extLst>
          </p:cNvPr>
          <p:cNvGraphicFramePr>
            <a:graphicFrameLocks/>
          </p:cNvGraphicFramePr>
          <p:nvPr>
            <p:extLst/>
          </p:nvPr>
        </p:nvGraphicFramePr>
        <p:xfrm>
          <a:off x="6830684" y="2520161"/>
          <a:ext cx="2249476" cy="3936069"/>
        </p:xfrm>
        <a:graphic>
          <a:graphicData uri="http://schemas.openxmlformats.org/drawingml/2006/chart">
            <c:chart xmlns:c="http://schemas.openxmlformats.org/drawingml/2006/chart" xmlns:r="http://schemas.openxmlformats.org/officeDocument/2006/relationships" r:id="rId6"/>
          </a:graphicData>
        </a:graphic>
      </p:graphicFrame>
      <p:sp>
        <p:nvSpPr>
          <p:cNvPr id="88" name="文字方塊 87"/>
          <p:cNvSpPr txBox="1"/>
          <p:nvPr/>
        </p:nvSpPr>
        <p:spPr>
          <a:xfrm>
            <a:off x="7221008" y="3206327"/>
            <a:ext cx="393056"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50</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89" name="文字方塊 88"/>
          <p:cNvSpPr txBox="1"/>
          <p:nvPr/>
        </p:nvSpPr>
        <p:spPr>
          <a:xfrm>
            <a:off x="8276418" y="2893064"/>
            <a:ext cx="393056"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56</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68" name="文字方塊 67"/>
          <p:cNvSpPr txBox="1"/>
          <p:nvPr/>
        </p:nvSpPr>
        <p:spPr>
          <a:xfrm>
            <a:off x="4688391" y="4095933"/>
            <a:ext cx="51313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0</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81" name="文字方塊 80"/>
          <p:cNvSpPr txBox="1"/>
          <p:nvPr/>
        </p:nvSpPr>
        <p:spPr>
          <a:xfrm>
            <a:off x="5830734" y="5771488"/>
            <a:ext cx="51313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-2</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87" name="文字方塊 86"/>
          <p:cNvSpPr txBox="1"/>
          <p:nvPr/>
        </p:nvSpPr>
        <p:spPr>
          <a:xfrm>
            <a:off x="6919440" y="5717669"/>
            <a:ext cx="51313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-1</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90" name="文字方塊 89"/>
          <p:cNvSpPr txBox="1"/>
          <p:nvPr/>
        </p:nvSpPr>
        <p:spPr>
          <a:xfrm>
            <a:off x="7924367" y="5724208"/>
            <a:ext cx="51313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-1</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57" name="Title 1">
            <a:extLst>
              <a:ext uri="{FF2B5EF4-FFF2-40B4-BE49-F238E27FC236}">
                <a16:creationId xmlns:a16="http://schemas.microsoft.com/office/drawing/2014/main" id="{F6A4D14F-DFC4-4BC2-B31F-0FAC215909C6}"/>
              </a:ext>
            </a:extLst>
          </p:cNvPr>
          <p:cNvSpPr>
            <a:spLocks/>
          </p:cNvSpPr>
          <p:nvPr/>
        </p:nvSpPr>
        <p:spPr bwMode="auto">
          <a:xfrm>
            <a:off x="205099" y="173819"/>
            <a:ext cx="4623541" cy="6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540000" bIns="0"/>
          <a:lstStyle>
            <a:lvl1pPr defTabSz="1008063" eaLnBrk="0" hangingPunct="0">
              <a:defRPr kumimoji="1">
                <a:solidFill>
                  <a:schemeClr val="tx1"/>
                </a:solidFill>
                <a:latin typeface="Times New Roman" pitchFamily="18" charset="0"/>
                <a:ea typeface="新細明體" charset="-120"/>
              </a:defRPr>
            </a:lvl1pPr>
            <a:lvl2pPr marL="742950" indent="-285750" defTabSz="1008063" eaLnBrk="0" hangingPunct="0">
              <a:defRPr kumimoji="1">
                <a:solidFill>
                  <a:schemeClr val="tx1"/>
                </a:solidFill>
                <a:latin typeface="Times New Roman" pitchFamily="18" charset="0"/>
                <a:ea typeface="新細明體" charset="-120"/>
              </a:defRPr>
            </a:lvl2pPr>
            <a:lvl3pPr marL="1143000" indent="-228600" defTabSz="1008063" eaLnBrk="0" hangingPunct="0">
              <a:defRPr kumimoji="1">
                <a:solidFill>
                  <a:schemeClr val="tx1"/>
                </a:solidFill>
                <a:latin typeface="Times New Roman" pitchFamily="18" charset="0"/>
                <a:ea typeface="新細明體" charset="-120"/>
              </a:defRPr>
            </a:lvl3pPr>
            <a:lvl4pPr marL="1600200" indent="-228600" defTabSz="1008063" eaLnBrk="0" hangingPunct="0">
              <a:defRPr kumimoji="1">
                <a:solidFill>
                  <a:schemeClr val="tx1"/>
                </a:solidFill>
                <a:latin typeface="Times New Roman" pitchFamily="18" charset="0"/>
                <a:ea typeface="新細明體" charset="-120"/>
              </a:defRPr>
            </a:lvl4pPr>
            <a:lvl5pPr marL="2057400" indent="-228600" defTabSz="1008063" eaLnBrk="0" hangingPunct="0">
              <a:defRPr kumimoji="1">
                <a:solidFill>
                  <a:schemeClr val="tx1"/>
                </a:solidFill>
                <a:latin typeface="Times New Roman" pitchFamily="18" charset="0"/>
                <a:ea typeface="新細明體" charset="-120"/>
              </a:defRPr>
            </a:lvl5pPr>
            <a:lvl6pPr marL="25146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6pPr>
            <a:lvl7pPr marL="29718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7pPr>
            <a:lvl8pPr marL="34290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8pPr>
            <a:lvl9pPr marL="38862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9pPr>
          </a:lstStyle>
          <a:p>
            <a:pPr marL="0" marR="0" lvl="0" indent="0" algn="l" defTabSz="1008063" rtl="0" eaLnBrk="0" fontAlgn="base" latinLnBrk="0" hangingPunct="0">
              <a:lnSpc>
                <a:spcPct val="100000"/>
              </a:lnSpc>
              <a:spcBef>
                <a:spcPct val="0"/>
              </a:spcBef>
              <a:spcAft>
                <a:spcPct val="0"/>
              </a:spcAft>
              <a:buClrTx/>
              <a:buSzTx/>
              <a:buFontTx/>
              <a:buNone/>
              <a:tabLst/>
              <a:defRPr/>
            </a:pPr>
            <a:r>
              <a:rPr kumimoji="0" lang="zh-TW" altLang="en-US"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charset="0"/>
              </a:rPr>
              <a:t>資產</a:t>
            </a:r>
            <a:r>
              <a:rPr kumimoji="0" lang="en-US" altLang="zh-TW"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charset="0"/>
              </a:rPr>
              <a:t>&amp;</a:t>
            </a:r>
            <a:r>
              <a:rPr kumimoji="0" lang="zh-TW" altLang="en-US"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charset="0"/>
              </a:rPr>
              <a:t>淨值</a:t>
            </a:r>
          </a:p>
        </p:txBody>
      </p:sp>
      <p:sp>
        <p:nvSpPr>
          <p:cNvPr id="58" name="矩形 52">
            <a:extLst>
              <a:ext uri="{FF2B5EF4-FFF2-40B4-BE49-F238E27FC236}">
                <a16:creationId xmlns:a16="http://schemas.microsoft.com/office/drawing/2014/main" id="{FEA980F2-AD11-4123-8F43-572F1132FFA1}"/>
              </a:ext>
            </a:extLst>
          </p:cNvPr>
          <p:cNvSpPr/>
          <p:nvPr/>
        </p:nvSpPr>
        <p:spPr>
          <a:xfrm>
            <a:off x="331672" y="1288185"/>
            <a:ext cx="934871" cy="369332"/>
          </a:xfrm>
          <a:prstGeom prst="rect">
            <a:avLst/>
          </a:prstGeom>
        </p:spPr>
        <p:txBody>
          <a:bodyPr wrap="none">
            <a:spAutoFit/>
          </a:bodyPr>
          <a:lstStyle/>
          <a:p>
            <a:pPr marL="285750" marR="0" lvl="0" indent="-285750" algn="l" defTabSz="914400" rtl="0" eaLnBrk="1" fontAlgn="base" latinLnBrk="0" hangingPunct="1">
              <a:lnSpc>
                <a:spcPct val="100000"/>
              </a:lnSpc>
              <a:spcBef>
                <a:spcPct val="0"/>
              </a:spcBef>
              <a:spcAft>
                <a:spcPct val="0"/>
              </a:spcAft>
              <a:buClr>
                <a:srgbClr val="A50021"/>
              </a:buClr>
              <a:buSzPct val="80000"/>
              <a:buFont typeface="Wingdings" panose="05000000000000000000" pitchFamily="2" charset="2"/>
              <a:buChar char="n"/>
              <a:tabLst/>
              <a:defRPr/>
            </a:pPr>
            <a:r>
              <a:rPr kumimoji="1" lang="zh-TW" altLang="en-US"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資產</a:t>
            </a:r>
            <a:endParaRPr kumimoji="1" lang="en-US" altLang="zh-TW"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p:txBody>
      </p:sp>
      <p:sp>
        <p:nvSpPr>
          <p:cNvPr id="92" name="矩形 51">
            <a:extLst>
              <a:ext uri="{FF2B5EF4-FFF2-40B4-BE49-F238E27FC236}">
                <a16:creationId xmlns:a16="http://schemas.microsoft.com/office/drawing/2014/main" id="{67DC9CF1-5F5F-4941-9F13-05CB19F0E32E}"/>
              </a:ext>
            </a:extLst>
          </p:cNvPr>
          <p:cNvSpPr/>
          <p:nvPr/>
        </p:nvSpPr>
        <p:spPr>
          <a:xfrm>
            <a:off x="355551" y="1593132"/>
            <a:ext cx="1200970"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
                <a:srgbClr val="A50021"/>
              </a:buClr>
              <a:buSzPct val="80000"/>
              <a:buFontTx/>
              <a:buNone/>
              <a:tabLst/>
              <a:defRPr/>
            </a:pPr>
            <a:r>
              <a:rPr kumimoji="1" lang="en-US" altLang="zh-CN" sz="12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r>
              <a:rPr kumimoji="1" lang="zh-TW" altLang="en-US" sz="12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新臺幣十億元</a:t>
            </a:r>
            <a:r>
              <a:rPr kumimoji="1" lang="en-US" altLang="zh-TW" sz="12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p>
        </p:txBody>
      </p:sp>
      <p:sp>
        <p:nvSpPr>
          <p:cNvPr id="94" name="矩形 90">
            <a:extLst>
              <a:ext uri="{FF2B5EF4-FFF2-40B4-BE49-F238E27FC236}">
                <a16:creationId xmlns:a16="http://schemas.microsoft.com/office/drawing/2014/main" id="{4E01C099-D4D5-4381-BA5B-0D6FF2F241F9}"/>
              </a:ext>
            </a:extLst>
          </p:cNvPr>
          <p:cNvSpPr/>
          <p:nvPr/>
        </p:nvSpPr>
        <p:spPr>
          <a:xfrm>
            <a:off x="5067055" y="1283424"/>
            <a:ext cx="934871" cy="369332"/>
          </a:xfrm>
          <a:prstGeom prst="rect">
            <a:avLst/>
          </a:prstGeom>
        </p:spPr>
        <p:txBody>
          <a:bodyPr wrap="none">
            <a:spAutoFit/>
          </a:bodyPr>
          <a:lstStyle/>
          <a:p>
            <a:pPr marL="285750" marR="0" lvl="0" indent="-285750" algn="l" defTabSz="914400" rtl="0" eaLnBrk="1" fontAlgn="base" latinLnBrk="0" hangingPunct="1">
              <a:lnSpc>
                <a:spcPct val="100000"/>
              </a:lnSpc>
              <a:spcBef>
                <a:spcPct val="0"/>
              </a:spcBef>
              <a:spcAft>
                <a:spcPct val="0"/>
              </a:spcAft>
              <a:buClr>
                <a:srgbClr val="A50021"/>
              </a:buClr>
              <a:buSzPct val="80000"/>
              <a:buFont typeface="Wingdings" panose="05000000000000000000" pitchFamily="2" charset="2"/>
              <a:buChar char="n"/>
              <a:tabLst/>
              <a:defRPr/>
            </a:pPr>
            <a:r>
              <a:rPr kumimoji="1" lang="zh-TW" altLang="en-US"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淨值</a:t>
            </a:r>
            <a:endParaRPr kumimoji="1" lang="en-US" altLang="zh-TW"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p:txBody>
      </p:sp>
      <p:sp>
        <p:nvSpPr>
          <p:cNvPr id="95" name="矩形 106">
            <a:extLst>
              <a:ext uri="{FF2B5EF4-FFF2-40B4-BE49-F238E27FC236}">
                <a16:creationId xmlns:a16="http://schemas.microsoft.com/office/drawing/2014/main" id="{2782B341-4889-4092-97DC-7FA596FDC1C2}"/>
              </a:ext>
            </a:extLst>
          </p:cNvPr>
          <p:cNvSpPr/>
          <p:nvPr/>
        </p:nvSpPr>
        <p:spPr>
          <a:xfrm>
            <a:off x="5048088" y="1593131"/>
            <a:ext cx="1200970"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
                <a:srgbClr val="A50021"/>
              </a:buClr>
              <a:buSzPct val="80000"/>
              <a:buFontTx/>
              <a:buNone/>
              <a:tabLst/>
              <a:defRPr/>
            </a:pPr>
            <a:r>
              <a:rPr kumimoji="1" lang="en-US" altLang="zh-CN" sz="12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r>
              <a:rPr kumimoji="1" lang="zh-TW" altLang="en-US" sz="12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新臺幣十億元</a:t>
            </a:r>
            <a:r>
              <a:rPr kumimoji="1" lang="en-US" altLang="zh-TW" sz="12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p>
        </p:txBody>
      </p:sp>
      <p:grpSp>
        <p:nvGrpSpPr>
          <p:cNvPr id="96" name="群組 47">
            <a:extLst>
              <a:ext uri="{FF2B5EF4-FFF2-40B4-BE49-F238E27FC236}">
                <a16:creationId xmlns:a16="http://schemas.microsoft.com/office/drawing/2014/main" id="{919157B0-790B-4F52-AEFE-54D593DD17B1}"/>
              </a:ext>
            </a:extLst>
          </p:cNvPr>
          <p:cNvGrpSpPr/>
          <p:nvPr/>
        </p:nvGrpSpPr>
        <p:grpSpPr>
          <a:xfrm>
            <a:off x="374343" y="6266886"/>
            <a:ext cx="3804803" cy="282375"/>
            <a:chOff x="1672699" y="6350194"/>
            <a:chExt cx="3804803" cy="282375"/>
          </a:xfrm>
        </p:grpSpPr>
        <p:sp>
          <p:nvSpPr>
            <p:cNvPr id="97" name="文字方塊 48">
              <a:extLst>
                <a:ext uri="{FF2B5EF4-FFF2-40B4-BE49-F238E27FC236}">
                  <a16:creationId xmlns:a16="http://schemas.microsoft.com/office/drawing/2014/main" id="{116FB598-8A60-4B5E-BC71-80EC3C769DAA}"/>
                </a:ext>
              </a:extLst>
            </p:cNvPr>
            <p:cNvSpPr txBox="1"/>
            <p:nvPr/>
          </p:nvSpPr>
          <p:spPr>
            <a:xfrm>
              <a:off x="1672699" y="6355570"/>
              <a:ext cx="661720" cy="276999"/>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
                  <a:srgbClr val="A50021"/>
                </a:buClr>
                <a:buSzTx/>
                <a:buFont typeface="Wingdings" panose="05000000000000000000" pitchFamily="2" charset="2"/>
                <a:buChar char="n"/>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放款</a:t>
              </a:r>
            </a:p>
          </p:txBody>
        </p:sp>
        <p:sp>
          <p:nvSpPr>
            <p:cNvPr id="99" name="文字方塊 50">
              <a:extLst>
                <a:ext uri="{FF2B5EF4-FFF2-40B4-BE49-F238E27FC236}">
                  <a16:creationId xmlns:a16="http://schemas.microsoft.com/office/drawing/2014/main" id="{B4290628-F67E-41C0-A2FB-72322034CF9E}"/>
                </a:ext>
              </a:extLst>
            </p:cNvPr>
            <p:cNvSpPr txBox="1"/>
            <p:nvPr/>
          </p:nvSpPr>
          <p:spPr>
            <a:xfrm>
              <a:off x="2338587" y="6351478"/>
              <a:ext cx="1293710" cy="276999"/>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
                  <a:srgbClr val="D9D9D9"/>
                </a:buClr>
                <a:buSzTx/>
                <a:buFont typeface="Wingdings" panose="05000000000000000000" pitchFamily="2" charset="2"/>
                <a:buChar char="n"/>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金融資產</a:t>
              </a:r>
            </a:p>
          </p:txBody>
        </p:sp>
        <p:sp>
          <p:nvSpPr>
            <p:cNvPr id="100" name="文字方塊 99">
              <a:extLst>
                <a:ext uri="{FF2B5EF4-FFF2-40B4-BE49-F238E27FC236}">
                  <a16:creationId xmlns:a16="http://schemas.microsoft.com/office/drawing/2014/main" id="{BE726915-9269-4033-98F5-292E7ACB5182}"/>
                </a:ext>
              </a:extLst>
            </p:cNvPr>
            <p:cNvSpPr txBox="1"/>
            <p:nvPr/>
          </p:nvSpPr>
          <p:spPr>
            <a:xfrm>
              <a:off x="3245000" y="6350194"/>
              <a:ext cx="1332402" cy="276999"/>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
                  <a:srgbClr val="919CAD"/>
                </a:buClr>
                <a:buSzTx/>
                <a:buFont typeface="Wingdings" panose="05000000000000000000" pitchFamily="2" charset="2"/>
                <a:buChar char="n"/>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現金</a:t>
              </a:r>
              <a:r>
                <a:rPr kumimoji="1"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&amp;</a:t>
              </a: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存款</a:t>
              </a:r>
            </a:p>
          </p:txBody>
        </p:sp>
        <p:sp>
          <p:nvSpPr>
            <p:cNvPr id="101" name="文字方塊 87">
              <a:extLst>
                <a:ext uri="{FF2B5EF4-FFF2-40B4-BE49-F238E27FC236}">
                  <a16:creationId xmlns:a16="http://schemas.microsoft.com/office/drawing/2014/main" id="{81B25979-50E4-4915-BE71-65E63C5A7BF7}"/>
                </a:ext>
              </a:extLst>
            </p:cNvPr>
            <p:cNvSpPr txBox="1"/>
            <p:nvPr/>
          </p:nvSpPr>
          <p:spPr>
            <a:xfrm>
              <a:off x="4306785" y="6353444"/>
              <a:ext cx="1170717" cy="276999"/>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
                  <a:srgbClr val="002060"/>
                </a:buClr>
                <a:buSzTx/>
                <a:buFont typeface="Wingdings" panose="05000000000000000000" pitchFamily="2" charset="2"/>
                <a:buChar char="n"/>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應收</a:t>
              </a:r>
              <a:r>
                <a:rPr kumimoji="1"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&amp;</a:t>
              </a: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其他</a:t>
              </a:r>
            </a:p>
          </p:txBody>
        </p:sp>
      </p:grpSp>
      <p:grpSp>
        <p:nvGrpSpPr>
          <p:cNvPr id="102" name="群組 88">
            <a:extLst>
              <a:ext uri="{FF2B5EF4-FFF2-40B4-BE49-F238E27FC236}">
                <a16:creationId xmlns:a16="http://schemas.microsoft.com/office/drawing/2014/main" id="{DF477E5C-76E7-4615-A910-EF305E56A067}"/>
              </a:ext>
            </a:extLst>
          </p:cNvPr>
          <p:cNvGrpSpPr/>
          <p:nvPr/>
        </p:nvGrpSpPr>
        <p:grpSpPr>
          <a:xfrm>
            <a:off x="4734641" y="6275953"/>
            <a:ext cx="3146599" cy="279023"/>
            <a:chOff x="2014861" y="6358819"/>
            <a:chExt cx="3146599" cy="279023"/>
          </a:xfrm>
        </p:grpSpPr>
        <p:sp>
          <p:nvSpPr>
            <p:cNvPr id="103" name="文字方塊 89">
              <a:extLst>
                <a:ext uri="{FF2B5EF4-FFF2-40B4-BE49-F238E27FC236}">
                  <a16:creationId xmlns:a16="http://schemas.microsoft.com/office/drawing/2014/main" id="{C8DE1317-C9DD-4468-85AE-7AAC40A3B345}"/>
                </a:ext>
              </a:extLst>
            </p:cNvPr>
            <p:cNvSpPr txBox="1"/>
            <p:nvPr/>
          </p:nvSpPr>
          <p:spPr>
            <a:xfrm>
              <a:off x="2014861" y="6358819"/>
              <a:ext cx="1902402" cy="276999"/>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
                  <a:srgbClr val="A50021"/>
                </a:buClr>
                <a:buSzTx/>
                <a:buFont typeface="Wingdings" panose="05000000000000000000" pitchFamily="2" charset="2"/>
                <a:buChar char="n"/>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股本</a:t>
              </a:r>
              <a:r>
                <a:rPr kumimoji="1"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&amp;</a:t>
              </a: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資本公積</a:t>
              </a:r>
            </a:p>
          </p:txBody>
        </p:sp>
        <p:sp>
          <p:nvSpPr>
            <p:cNvPr id="104" name="文字方塊 91">
              <a:extLst>
                <a:ext uri="{FF2B5EF4-FFF2-40B4-BE49-F238E27FC236}">
                  <a16:creationId xmlns:a16="http://schemas.microsoft.com/office/drawing/2014/main" id="{EC6AFD34-9249-4D98-ADD3-A64AAA27012C}"/>
                </a:ext>
              </a:extLst>
            </p:cNvPr>
            <p:cNvSpPr txBox="1"/>
            <p:nvPr/>
          </p:nvSpPr>
          <p:spPr>
            <a:xfrm>
              <a:off x="3568049" y="6360843"/>
              <a:ext cx="1593411" cy="276999"/>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
                  <a:srgbClr val="919CAD"/>
                </a:buClr>
                <a:buSzTx/>
                <a:buFont typeface="Wingdings" panose="05000000000000000000" pitchFamily="2" charset="2"/>
                <a:buChar char="n"/>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保留盈餘</a:t>
              </a:r>
            </a:p>
          </p:txBody>
        </p:sp>
      </p:grpSp>
      <p:sp>
        <p:nvSpPr>
          <p:cNvPr id="105" name="文字方塊 60">
            <a:extLst>
              <a:ext uri="{FF2B5EF4-FFF2-40B4-BE49-F238E27FC236}">
                <a16:creationId xmlns:a16="http://schemas.microsoft.com/office/drawing/2014/main" id="{C794679D-A50F-4507-8AF1-556740EF8BCE}"/>
              </a:ext>
            </a:extLst>
          </p:cNvPr>
          <p:cNvSpPr txBox="1"/>
          <p:nvPr/>
        </p:nvSpPr>
        <p:spPr>
          <a:xfrm>
            <a:off x="0" y="6606714"/>
            <a:ext cx="22767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資料來源：</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合併數字</a:t>
            </a:r>
            <a:r>
              <a:rPr kumimoji="0" lang="en-US" altLang="zh-TW"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 </a:t>
            </a: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自結</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數</a:t>
            </a:r>
            <a:endPar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endParaRPr>
          </a:p>
        </p:txBody>
      </p:sp>
      <p:sp>
        <p:nvSpPr>
          <p:cNvPr id="106" name="文字方塊 36">
            <a:extLst>
              <a:ext uri="{FF2B5EF4-FFF2-40B4-BE49-F238E27FC236}">
                <a16:creationId xmlns:a16="http://schemas.microsoft.com/office/drawing/2014/main" id="{CEC32D12-5BB2-40F0-BF08-5A9767727FB6}"/>
              </a:ext>
            </a:extLst>
          </p:cNvPr>
          <p:cNvSpPr txBox="1"/>
          <p:nvPr/>
        </p:nvSpPr>
        <p:spPr>
          <a:xfrm>
            <a:off x="7341851" y="6280993"/>
            <a:ext cx="1558356" cy="276999"/>
          </a:xfrm>
          <a:prstGeom prst="rect">
            <a:avLst/>
          </a:prstGeom>
          <a:noFill/>
        </p:spPr>
        <p:txBody>
          <a:bodyPr wrap="square" rtlCol="0">
            <a:spAutoFit/>
          </a:bodyPr>
          <a:lstStyle/>
          <a:p>
            <a:pPr marL="171450" marR="0" lvl="0" indent="-171450" algn="l" defTabSz="914400" rtl="0" eaLnBrk="1" fontAlgn="base" latinLnBrk="0" hangingPunct="1">
              <a:lnSpc>
                <a:spcPct val="100000"/>
              </a:lnSpc>
              <a:spcBef>
                <a:spcPct val="0"/>
              </a:spcBef>
              <a:spcAft>
                <a:spcPct val="0"/>
              </a:spcAft>
              <a:buClr>
                <a:srgbClr val="002060"/>
              </a:buClr>
              <a:buSzTx/>
              <a:buFont typeface="Wingdings" panose="05000000000000000000" pitchFamily="2" charset="2"/>
              <a:buChar char="n"/>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其他綜合損益</a:t>
            </a:r>
          </a:p>
        </p:txBody>
      </p:sp>
    </p:spTree>
    <p:extLst>
      <p:ext uri="{BB962C8B-B14F-4D97-AF65-F5344CB8AC3E}">
        <p14:creationId xmlns:p14="http://schemas.microsoft.com/office/powerpoint/2010/main" val="1987167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圖表 61">
            <a:extLst>
              <a:ext uri="{FF2B5EF4-FFF2-40B4-BE49-F238E27FC236}">
                <a16:creationId xmlns:a16="http://schemas.microsoft.com/office/drawing/2014/main" id="{00000000-0008-0000-0500-000007000000}"/>
              </a:ext>
            </a:extLst>
          </p:cNvPr>
          <p:cNvGraphicFramePr>
            <a:graphicFrameLocks/>
          </p:cNvGraphicFramePr>
          <p:nvPr>
            <p:extLst>
              <p:ext uri="{D42A27DB-BD31-4B8C-83A1-F6EECF244321}">
                <p14:modId xmlns:p14="http://schemas.microsoft.com/office/powerpoint/2010/main" val="2154193273"/>
              </p:ext>
            </p:extLst>
          </p:nvPr>
        </p:nvGraphicFramePr>
        <p:xfrm>
          <a:off x="2197245" y="2771823"/>
          <a:ext cx="2437952" cy="32048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圖表 47">
            <a:extLst>
              <a:ext uri="{FF2B5EF4-FFF2-40B4-BE49-F238E27FC236}">
                <a16:creationId xmlns:a16="http://schemas.microsoft.com/office/drawing/2014/main" id="{00000000-0008-0000-0500-000007000000}"/>
              </a:ext>
            </a:extLst>
          </p:cNvPr>
          <p:cNvGraphicFramePr>
            <a:graphicFrameLocks/>
          </p:cNvGraphicFramePr>
          <p:nvPr>
            <p:extLst/>
          </p:nvPr>
        </p:nvGraphicFramePr>
        <p:xfrm>
          <a:off x="71731" y="2701869"/>
          <a:ext cx="2340396" cy="3303727"/>
        </p:xfrm>
        <a:graphic>
          <a:graphicData uri="http://schemas.openxmlformats.org/drawingml/2006/chart">
            <c:chart xmlns:c="http://schemas.openxmlformats.org/drawingml/2006/chart" xmlns:r="http://schemas.openxmlformats.org/officeDocument/2006/relationships" r:id="rId4"/>
          </a:graphicData>
        </a:graphic>
      </p:graphicFrame>
      <p:sp>
        <p:nvSpPr>
          <p:cNvPr id="60" name="文字方塊 59"/>
          <p:cNvSpPr txBox="1"/>
          <p:nvPr/>
        </p:nvSpPr>
        <p:spPr>
          <a:xfrm>
            <a:off x="4990827" y="2625484"/>
            <a:ext cx="49725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612</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grpSp>
        <p:nvGrpSpPr>
          <p:cNvPr id="66" name="群組 65"/>
          <p:cNvGrpSpPr/>
          <p:nvPr/>
        </p:nvGrpSpPr>
        <p:grpSpPr>
          <a:xfrm>
            <a:off x="1382626" y="2286930"/>
            <a:ext cx="712819" cy="338554"/>
            <a:chOff x="3789417" y="2346189"/>
            <a:chExt cx="768717" cy="382426"/>
          </a:xfrm>
        </p:grpSpPr>
        <p:sp>
          <p:nvSpPr>
            <p:cNvPr id="67" name="文字方塊 66"/>
            <p:cNvSpPr txBox="1"/>
            <p:nvPr/>
          </p:nvSpPr>
          <p:spPr>
            <a:xfrm>
              <a:off x="3875651" y="2381376"/>
              <a:ext cx="612000" cy="324000"/>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80" name="矩形 79"/>
            <p:cNvSpPr/>
            <p:nvPr/>
          </p:nvSpPr>
          <p:spPr>
            <a:xfrm>
              <a:off x="3789417" y="2346189"/>
              <a:ext cx="768717" cy="38242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a:t>
              </a:r>
              <a:r>
                <a:rPr kumimoji="0" lang="en-US" altLang="zh-TW" sz="1600" b="1" i="0" u="none" strike="noStrike" kern="1200" cap="none" spc="0" normalizeH="0" baseline="0" noProof="0" dirty="0" smtClean="0">
                  <a:ln>
                    <a:noFill/>
                  </a:ln>
                  <a:solidFill>
                    <a:prstClr val="white"/>
                  </a:solidFill>
                  <a:effectLst/>
                  <a:uLnTx/>
                  <a:uFillTx/>
                  <a:latin typeface="Calibri"/>
                  <a:ea typeface="新細明體" panose="02020500000000000000" pitchFamily="18" charset="-120"/>
                  <a:cs typeface="+mn-cs"/>
                </a:rPr>
                <a:t>7.6</a:t>
              </a:r>
              <a:r>
                <a:rPr kumimoji="1" lang="en-US" altLang="zh-TW"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a:t>
              </a:r>
              <a:endParaRPr kumimoji="1" lang="zh-TW" altLang="en-US" sz="16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sp>
        <p:nvSpPr>
          <p:cNvPr id="92" name="文字方塊 91"/>
          <p:cNvSpPr txBox="1"/>
          <p:nvPr/>
        </p:nvSpPr>
        <p:spPr>
          <a:xfrm>
            <a:off x="1453060" y="1989496"/>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a:ln>
                  <a:noFill/>
                </a:ln>
                <a:solidFill>
                  <a:prstClr val="black"/>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grpSp>
        <p:nvGrpSpPr>
          <p:cNvPr id="116" name="群組 115"/>
          <p:cNvGrpSpPr/>
          <p:nvPr/>
        </p:nvGrpSpPr>
        <p:grpSpPr>
          <a:xfrm>
            <a:off x="8082738" y="2154338"/>
            <a:ext cx="720284" cy="338554"/>
            <a:chOff x="3797292" y="2323733"/>
            <a:chExt cx="768717" cy="408775"/>
          </a:xfrm>
        </p:grpSpPr>
        <p:sp>
          <p:nvSpPr>
            <p:cNvPr id="117" name="文字方塊 116"/>
            <p:cNvSpPr txBox="1"/>
            <p:nvPr/>
          </p:nvSpPr>
          <p:spPr>
            <a:xfrm>
              <a:off x="3875651" y="2381376"/>
              <a:ext cx="612000" cy="324000"/>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118" name="矩形 117"/>
            <p:cNvSpPr/>
            <p:nvPr/>
          </p:nvSpPr>
          <p:spPr>
            <a:xfrm>
              <a:off x="3797292" y="2323733"/>
              <a:ext cx="768717" cy="408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+3.7</a:t>
              </a:r>
              <a:r>
                <a:rPr kumimoji="1" lang="en-US" altLang="zh-TW"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a:t>
              </a:r>
              <a:endParaRPr kumimoji="1" lang="zh-TW" altLang="en-US" sz="16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sp>
        <p:nvSpPr>
          <p:cNvPr id="119" name="文字方塊 118"/>
          <p:cNvSpPr txBox="1"/>
          <p:nvPr/>
        </p:nvSpPr>
        <p:spPr>
          <a:xfrm>
            <a:off x="8123283" y="1846561"/>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a:ln>
                  <a:noFill/>
                </a:ln>
                <a:solidFill>
                  <a:prstClr val="black"/>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47" name="文字方塊 46"/>
          <p:cNvSpPr txBox="1"/>
          <p:nvPr/>
        </p:nvSpPr>
        <p:spPr>
          <a:xfrm>
            <a:off x="423386" y="2866420"/>
            <a:ext cx="49725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413</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52" name="文字方塊 51"/>
          <p:cNvSpPr txBox="1"/>
          <p:nvPr/>
        </p:nvSpPr>
        <p:spPr>
          <a:xfrm>
            <a:off x="6081764" y="2703667"/>
            <a:ext cx="586264"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607</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grpSp>
        <p:nvGrpSpPr>
          <p:cNvPr id="46" name="群組 45"/>
          <p:cNvGrpSpPr/>
          <p:nvPr/>
        </p:nvGrpSpPr>
        <p:grpSpPr>
          <a:xfrm>
            <a:off x="3509690" y="1990107"/>
            <a:ext cx="712819" cy="338554"/>
            <a:chOff x="3789417" y="2346189"/>
            <a:chExt cx="768717" cy="382426"/>
          </a:xfrm>
        </p:grpSpPr>
        <p:sp>
          <p:nvSpPr>
            <p:cNvPr id="51" name="文字方塊 50"/>
            <p:cNvSpPr txBox="1"/>
            <p:nvPr/>
          </p:nvSpPr>
          <p:spPr>
            <a:xfrm>
              <a:off x="3875651" y="2381376"/>
              <a:ext cx="612000" cy="324000"/>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58" name="矩形 57"/>
            <p:cNvSpPr/>
            <p:nvPr/>
          </p:nvSpPr>
          <p:spPr>
            <a:xfrm>
              <a:off x="3789417" y="2346189"/>
              <a:ext cx="768717" cy="38242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a:t>
              </a:r>
              <a:r>
                <a:rPr lang="en-US" altLang="zh-TW" sz="1600" b="1" dirty="0" smtClean="0">
                  <a:solidFill>
                    <a:prstClr val="white"/>
                  </a:solidFill>
                  <a:latin typeface="Calibri"/>
                </a:rPr>
                <a:t>7.5</a:t>
              </a:r>
              <a:r>
                <a:rPr kumimoji="1" lang="en-US" altLang="zh-TW"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a:t>
              </a:r>
              <a:endParaRPr kumimoji="1" lang="zh-TW" altLang="en-US" sz="16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sp>
        <p:nvSpPr>
          <p:cNvPr id="59" name="文字方塊 58"/>
          <p:cNvSpPr txBox="1"/>
          <p:nvPr/>
        </p:nvSpPr>
        <p:spPr>
          <a:xfrm>
            <a:off x="3580124" y="1692673"/>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a:ln>
                  <a:noFill/>
                </a:ln>
                <a:solidFill>
                  <a:prstClr val="black"/>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grpSp>
        <p:nvGrpSpPr>
          <p:cNvPr id="106" name="群組 105"/>
          <p:cNvGrpSpPr/>
          <p:nvPr/>
        </p:nvGrpSpPr>
        <p:grpSpPr>
          <a:xfrm>
            <a:off x="5997353" y="2286814"/>
            <a:ext cx="720284" cy="307777"/>
            <a:chOff x="3806307" y="2346835"/>
            <a:chExt cx="768717" cy="371614"/>
          </a:xfrm>
        </p:grpSpPr>
        <p:sp>
          <p:nvSpPr>
            <p:cNvPr id="107" name="文字方塊 106"/>
            <p:cNvSpPr txBox="1"/>
            <p:nvPr/>
          </p:nvSpPr>
          <p:spPr>
            <a:xfrm>
              <a:off x="3875651" y="2381376"/>
              <a:ext cx="612000" cy="324000"/>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108" name="矩形 107"/>
            <p:cNvSpPr/>
            <p:nvPr/>
          </p:nvSpPr>
          <p:spPr>
            <a:xfrm>
              <a:off x="3806307" y="2346835"/>
              <a:ext cx="768717" cy="37161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TW" sz="1400" b="1" dirty="0" smtClean="0">
                  <a:solidFill>
                    <a:prstClr val="white"/>
                  </a:solidFill>
                  <a:latin typeface="Calibri"/>
                </a:rPr>
                <a:t>-0.8</a:t>
              </a:r>
              <a:r>
                <a:rPr kumimoji="1" lang="en-US" altLang="zh-TW" sz="1400" b="1" i="0" u="none" strike="noStrike" kern="1200" cap="none" spc="0" normalizeH="0" baseline="0" noProof="0" dirty="0" smtClean="0">
                  <a:ln>
                    <a:noFill/>
                  </a:ln>
                  <a:solidFill>
                    <a:prstClr val="white"/>
                  </a:solidFill>
                  <a:effectLst/>
                  <a:uLnTx/>
                  <a:uFillTx/>
                  <a:latin typeface="Calibri"/>
                  <a:ea typeface="標楷體" pitchFamily="65" charset="-120"/>
                  <a:cs typeface="+mn-cs"/>
                </a:rPr>
                <a:t>%</a:t>
              </a:r>
              <a:endParaRPr kumimoji="1" lang="zh-TW" altLang="en-US" sz="14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sp>
        <p:nvSpPr>
          <p:cNvPr id="109" name="文字方塊 108"/>
          <p:cNvSpPr txBox="1"/>
          <p:nvPr/>
        </p:nvSpPr>
        <p:spPr>
          <a:xfrm>
            <a:off x="6048746" y="1982371"/>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a:ln>
                  <a:noFill/>
                </a:ln>
                <a:solidFill>
                  <a:prstClr val="black"/>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cxnSp>
        <p:nvCxnSpPr>
          <p:cNvPr id="49" name="直線接點 48"/>
          <p:cNvCxnSpPr/>
          <p:nvPr/>
        </p:nvCxnSpPr>
        <p:spPr>
          <a:xfrm>
            <a:off x="4572000" y="1197639"/>
            <a:ext cx="0" cy="527360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文字方塊 53"/>
          <p:cNvSpPr txBox="1"/>
          <p:nvPr/>
        </p:nvSpPr>
        <p:spPr>
          <a:xfrm>
            <a:off x="1496658" y="2684971"/>
            <a:ext cx="49725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444</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65" name="文字方塊 64"/>
          <p:cNvSpPr txBox="1"/>
          <p:nvPr/>
        </p:nvSpPr>
        <p:spPr>
          <a:xfrm>
            <a:off x="7106721" y="2653172"/>
            <a:ext cx="586264"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608</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53" name="文字方塊 52"/>
          <p:cNvSpPr txBox="1"/>
          <p:nvPr/>
        </p:nvSpPr>
        <p:spPr>
          <a:xfrm>
            <a:off x="2500851" y="2714676"/>
            <a:ext cx="49725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436</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57" name="文字方塊 56"/>
          <p:cNvSpPr txBox="1"/>
          <p:nvPr/>
        </p:nvSpPr>
        <p:spPr>
          <a:xfrm>
            <a:off x="3642956" y="2483895"/>
            <a:ext cx="49725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469</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68" name="文字方塊 67"/>
          <p:cNvSpPr txBox="1"/>
          <p:nvPr/>
        </p:nvSpPr>
        <p:spPr>
          <a:xfrm>
            <a:off x="8172727" y="2546871"/>
            <a:ext cx="586264"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631</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graphicFrame>
        <p:nvGraphicFramePr>
          <p:cNvPr id="55" name="圖表 54">
            <a:extLst>
              <a:ext uri="{FF2B5EF4-FFF2-40B4-BE49-F238E27FC236}">
                <a16:creationId xmlns:a16="http://schemas.microsoft.com/office/drawing/2014/main" id="{00000000-0008-0000-0800-000006000000}"/>
              </a:ext>
            </a:extLst>
          </p:cNvPr>
          <p:cNvGraphicFramePr>
            <a:graphicFrameLocks/>
          </p:cNvGraphicFramePr>
          <p:nvPr>
            <p:extLst>
              <p:ext uri="{D42A27DB-BD31-4B8C-83A1-F6EECF244321}">
                <p14:modId xmlns:p14="http://schemas.microsoft.com/office/powerpoint/2010/main" val="1892612787"/>
              </p:ext>
            </p:extLst>
          </p:nvPr>
        </p:nvGraphicFramePr>
        <p:xfrm>
          <a:off x="4611259" y="2708673"/>
          <a:ext cx="2355990" cy="33081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圖表 55">
            <a:extLst>
              <a:ext uri="{FF2B5EF4-FFF2-40B4-BE49-F238E27FC236}">
                <a16:creationId xmlns:a16="http://schemas.microsoft.com/office/drawing/2014/main" id="{00000000-0008-0000-0800-000006000000}"/>
              </a:ext>
            </a:extLst>
          </p:cNvPr>
          <p:cNvGraphicFramePr>
            <a:graphicFrameLocks/>
          </p:cNvGraphicFramePr>
          <p:nvPr>
            <p:extLst>
              <p:ext uri="{D42A27DB-BD31-4B8C-83A1-F6EECF244321}">
                <p14:modId xmlns:p14="http://schemas.microsoft.com/office/powerpoint/2010/main" val="1107525039"/>
              </p:ext>
            </p:extLst>
          </p:nvPr>
        </p:nvGraphicFramePr>
        <p:xfrm>
          <a:off x="6731874" y="2532270"/>
          <a:ext cx="2313116" cy="3348367"/>
        </p:xfrm>
        <a:graphic>
          <a:graphicData uri="http://schemas.openxmlformats.org/drawingml/2006/chart">
            <c:chart xmlns:c="http://schemas.openxmlformats.org/drawingml/2006/chart" xmlns:r="http://schemas.openxmlformats.org/officeDocument/2006/relationships" r:id="rId6"/>
          </a:graphicData>
        </a:graphic>
      </p:graphicFrame>
      <p:sp>
        <p:nvSpPr>
          <p:cNvPr id="70" name="Title 1">
            <a:extLst>
              <a:ext uri="{FF2B5EF4-FFF2-40B4-BE49-F238E27FC236}">
                <a16:creationId xmlns:a16="http://schemas.microsoft.com/office/drawing/2014/main" id="{DD4AAA5A-6D50-4F23-83A2-29D259D4C2BA}"/>
              </a:ext>
            </a:extLst>
          </p:cNvPr>
          <p:cNvSpPr>
            <a:spLocks/>
          </p:cNvSpPr>
          <p:nvPr/>
        </p:nvSpPr>
        <p:spPr bwMode="auto">
          <a:xfrm>
            <a:off x="219011" y="177211"/>
            <a:ext cx="4087468" cy="6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540000" bIns="0"/>
          <a:lstStyle/>
          <a:p>
            <a:pPr marL="0" marR="0" lvl="0" indent="0" algn="l" defTabSz="1008063" rtl="0" eaLnBrk="0" fontAlgn="base" latinLnBrk="0" hangingPunct="0">
              <a:lnSpc>
                <a:spcPct val="100000"/>
              </a:lnSpc>
              <a:spcBef>
                <a:spcPct val="0"/>
              </a:spcBef>
              <a:spcAft>
                <a:spcPct val="0"/>
              </a:spcAft>
              <a:buClrTx/>
              <a:buSzTx/>
              <a:buFontTx/>
              <a:buNone/>
              <a:tabLst/>
              <a:defRPr/>
            </a:pPr>
            <a:r>
              <a:rPr kumimoji="0" lang="zh-TW" altLang="en-US"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charset="0"/>
              </a:rPr>
              <a:t>放款</a:t>
            </a:r>
            <a:r>
              <a:rPr kumimoji="0" lang="en-US" altLang="zh-TW"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charset="0"/>
              </a:rPr>
              <a:t>&amp;</a:t>
            </a:r>
            <a:r>
              <a:rPr kumimoji="0" lang="zh-TW" altLang="en-US"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charset="0"/>
              </a:rPr>
              <a:t>存款</a:t>
            </a:r>
          </a:p>
        </p:txBody>
      </p:sp>
      <p:sp>
        <p:nvSpPr>
          <p:cNvPr id="73" name="矩形 63">
            <a:extLst>
              <a:ext uri="{FF2B5EF4-FFF2-40B4-BE49-F238E27FC236}">
                <a16:creationId xmlns:a16="http://schemas.microsoft.com/office/drawing/2014/main" id="{2E5528AD-9C6D-44A3-A265-D26153388B6F}"/>
              </a:ext>
            </a:extLst>
          </p:cNvPr>
          <p:cNvSpPr/>
          <p:nvPr/>
        </p:nvSpPr>
        <p:spPr>
          <a:xfrm>
            <a:off x="331672" y="1288185"/>
            <a:ext cx="1165704" cy="369332"/>
          </a:xfrm>
          <a:prstGeom prst="rect">
            <a:avLst/>
          </a:prstGeom>
        </p:spPr>
        <p:txBody>
          <a:bodyPr wrap="none">
            <a:spAutoFit/>
          </a:bodyPr>
          <a:lstStyle/>
          <a:p>
            <a:pPr marL="285750" marR="0" lvl="0" indent="-285750" algn="l" defTabSz="914400" rtl="0" eaLnBrk="1" fontAlgn="base" latinLnBrk="0" hangingPunct="1">
              <a:lnSpc>
                <a:spcPct val="100000"/>
              </a:lnSpc>
              <a:spcBef>
                <a:spcPct val="0"/>
              </a:spcBef>
              <a:spcAft>
                <a:spcPct val="0"/>
              </a:spcAft>
              <a:buClr>
                <a:srgbClr val="A50021"/>
              </a:buClr>
              <a:buSzPct val="80000"/>
              <a:buFont typeface="Wingdings" panose="05000000000000000000" pitchFamily="2" charset="2"/>
              <a:buChar char="n"/>
              <a:tabLst/>
              <a:defRPr/>
            </a:pPr>
            <a:r>
              <a:rPr kumimoji="1" lang="zh-TW" altLang="en-US"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總放款</a:t>
            </a:r>
            <a:endParaRPr kumimoji="1" lang="en-US" altLang="zh-TW"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p:txBody>
      </p:sp>
      <p:sp>
        <p:nvSpPr>
          <p:cNvPr id="74" name="矩形 126">
            <a:extLst>
              <a:ext uri="{FF2B5EF4-FFF2-40B4-BE49-F238E27FC236}">
                <a16:creationId xmlns:a16="http://schemas.microsoft.com/office/drawing/2014/main" id="{8E420990-9AE3-4EBC-92EF-08500F83B6E3}"/>
              </a:ext>
            </a:extLst>
          </p:cNvPr>
          <p:cNvSpPr/>
          <p:nvPr/>
        </p:nvSpPr>
        <p:spPr>
          <a:xfrm>
            <a:off x="358203" y="1661413"/>
            <a:ext cx="1200970"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
                <a:srgbClr val="A50021"/>
              </a:buClr>
              <a:buSzPct val="80000"/>
              <a:buFontTx/>
              <a:buNone/>
              <a:tabLst/>
              <a:defRPr/>
            </a:pPr>
            <a:r>
              <a:rPr kumimoji="1" lang="en-US" altLang="zh-CN" sz="12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r>
              <a:rPr kumimoji="1" lang="zh-TW" altLang="en-US" sz="12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新臺幣十億元</a:t>
            </a:r>
            <a:r>
              <a:rPr kumimoji="1" lang="en-US" altLang="zh-TW" sz="12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p>
        </p:txBody>
      </p:sp>
      <p:sp>
        <p:nvSpPr>
          <p:cNvPr id="75" name="矩形 114">
            <a:extLst>
              <a:ext uri="{FF2B5EF4-FFF2-40B4-BE49-F238E27FC236}">
                <a16:creationId xmlns:a16="http://schemas.microsoft.com/office/drawing/2014/main" id="{776199E4-F764-4A54-BD71-DCD779F98174}"/>
              </a:ext>
            </a:extLst>
          </p:cNvPr>
          <p:cNvSpPr/>
          <p:nvPr/>
        </p:nvSpPr>
        <p:spPr>
          <a:xfrm>
            <a:off x="5022419" y="1283424"/>
            <a:ext cx="934871" cy="369332"/>
          </a:xfrm>
          <a:prstGeom prst="rect">
            <a:avLst/>
          </a:prstGeom>
        </p:spPr>
        <p:txBody>
          <a:bodyPr wrap="none">
            <a:spAutoFit/>
          </a:bodyPr>
          <a:lstStyle/>
          <a:p>
            <a:pPr marL="285750" marR="0" lvl="0" indent="-285750" algn="l" defTabSz="914400" rtl="0" eaLnBrk="1" fontAlgn="base" latinLnBrk="0" hangingPunct="1">
              <a:lnSpc>
                <a:spcPct val="100000"/>
              </a:lnSpc>
              <a:spcBef>
                <a:spcPct val="0"/>
              </a:spcBef>
              <a:spcAft>
                <a:spcPct val="0"/>
              </a:spcAft>
              <a:buClr>
                <a:srgbClr val="A50021"/>
              </a:buClr>
              <a:buSzPct val="80000"/>
              <a:buFont typeface="Wingdings" panose="05000000000000000000" pitchFamily="2" charset="2"/>
              <a:buChar char="n"/>
              <a:tabLst/>
              <a:defRPr/>
            </a:pPr>
            <a:r>
              <a:rPr kumimoji="1" lang="zh-TW" altLang="en-US"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存款</a:t>
            </a:r>
            <a:endParaRPr kumimoji="1" lang="en-US" altLang="zh-TW"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p:txBody>
      </p:sp>
      <p:sp>
        <p:nvSpPr>
          <p:cNvPr id="76" name="矩形 126">
            <a:extLst>
              <a:ext uri="{FF2B5EF4-FFF2-40B4-BE49-F238E27FC236}">
                <a16:creationId xmlns:a16="http://schemas.microsoft.com/office/drawing/2014/main" id="{8E420990-9AE3-4EBC-92EF-08500F83B6E3}"/>
              </a:ext>
            </a:extLst>
          </p:cNvPr>
          <p:cNvSpPr/>
          <p:nvPr/>
        </p:nvSpPr>
        <p:spPr>
          <a:xfrm>
            <a:off x="5048088" y="1628800"/>
            <a:ext cx="1200970"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
                <a:srgbClr val="A50021"/>
              </a:buClr>
              <a:buSzPct val="80000"/>
              <a:buFontTx/>
              <a:buNone/>
              <a:tabLst/>
              <a:defRPr/>
            </a:pPr>
            <a:r>
              <a:rPr kumimoji="1" lang="en-US" altLang="zh-CN" sz="12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r>
              <a:rPr kumimoji="1" lang="zh-TW" altLang="en-US" sz="12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新臺幣十億元</a:t>
            </a:r>
            <a:r>
              <a:rPr kumimoji="1" lang="en-US" altLang="zh-TW" sz="12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a:t>
            </a:r>
          </a:p>
        </p:txBody>
      </p:sp>
      <p:sp>
        <p:nvSpPr>
          <p:cNvPr id="78" name="文字方塊 60">
            <a:extLst>
              <a:ext uri="{FF2B5EF4-FFF2-40B4-BE49-F238E27FC236}">
                <a16:creationId xmlns:a16="http://schemas.microsoft.com/office/drawing/2014/main" id="{C794679D-A50F-4507-8AF1-556740EF8BCE}"/>
              </a:ext>
            </a:extLst>
          </p:cNvPr>
          <p:cNvSpPr txBox="1"/>
          <p:nvPr/>
        </p:nvSpPr>
        <p:spPr>
          <a:xfrm>
            <a:off x="0" y="6606714"/>
            <a:ext cx="22767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資料來源：</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合併數字 </a:t>
            </a:r>
            <a:r>
              <a:rPr kumimoji="0" lang="en-US" altLang="zh-TW"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 </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自結數</a:t>
            </a:r>
            <a:endPar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endParaRPr>
          </a:p>
        </p:txBody>
      </p:sp>
      <p:grpSp>
        <p:nvGrpSpPr>
          <p:cNvPr id="81" name="群組 70">
            <a:extLst>
              <a:ext uri="{FF2B5EF4-FFF2-40B4-BE49-F238E27FC236}">
                <a16:creationId xmlns:a16="http://schemas.microsoft.com/office/drawing/2014/main" id="{1D9409AF-A241-4292-B8A8-B4D7974FDF48}"/>
              </a:ext>
            </a:extLst>
          </p:cNvPr>
          <p:cNvGrpSpPr/>
          <p:nvPr/>
        </p:nvGrpSpPr>
        <p:grpSpPr>
          <a:xfrm>
            <a:off x="4742701" y="5984649"/>
            <a:ext cx="4210869" cy="277668"/>
            <a:chOff x="313564" y="3621442"/>
            <a:chExt cx="4712876" cy="212401"/>
          </a:xfrm>
        </p:grpSpPr>
        <p:grpSp>
          <p:nvGrpSpPr>
            <p:cNvPr id="82" name="群組 71">
              <a:extLst>
                <a:ext uri="{FF2B5EF4-FFF2-40B4-BE49-F238E27FC236}">
                  <a16:creationId xmlns:a16="http://schemas.microsoft.com/office/drawing/2014/main" id="{BFFB7950-4955-497E-B529-4FC139B59BB8}"/>
                </a:ext>
              </a:extLst>
            </p:cNvPr>
            <p:cNvGrpSpPr/>
            <p:nvPr/>
          </p:nvGrpSpPr>
          <p:grpSpPr>
            <a:xfrm>
              <a:off x="313564" y="3621442"/>
              <a:ext cx="4712876" cy="212391"/>
              <a:chOff x="604059" y="5783850"/>
              <a:chExt cx="4699221" cy="289705"/>
            </a:xfrm>
          </p:grpSpPr>
          <p:sp>
            <p:nvSpPr>
              <p:cNvPr id="95" name="文字方塊 73">
                <a:extLst>
                  <a:ext uri="{FF2B5EF4-FFF2-40B4-BE49-F238E27FC236}">
                    <a16:creationId xmlns:a16="http://schemas.microsoft.com/office/drawing/2014/main" id="{379890CF-7637-4BC1-9378-CF97967CFBB6}"/>
                  </a:ext>
                </a:extLst>
              </p:cNvPr>
              <p:cNvSpPr txBox="1"/>
              <p:nvPr/>
            </p:nvSpPr>
            <p:spPr>
              <a:xfrm>
                <a:off x="604059" y="5784536"/>
                <a:ext cx="1267177" cy="289019"/>
              </a:xfrm>
              <a:prstGeom prst="rect">
                <a:avLst/>
              </a:prstGeom>
              <a:solidFill>
                <a:schemeClr val="bg1"/>
              </a:solid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
                    <a:srgbClr val="A50021"/>
                  </a:buClr>
                  <a:buSzTx/>
                  <a:buFont typeface="Wingdings" panose="05000000000000000000" pitchFamily="2" charset="2"/>
                  <a:buChar char="n"/>
                  <a:tabLst/>
                  <a:defRPr/>
                </a:pPr>
                <a:r>
                  <a:rPr lang="zh-TW" altLang="en-US" sz="1200" noProof="0" dirty="0" smtClean="0">
                    <a:solidFill>
                      <a:prstClr val="black"/>
                    </a:solidFill>
                    <a:latin typeface="微軟正黑體" panose="020B0604030504040204" pitchFamily="34" charset="-120"/>
                    <a:ea typeface="微軟正黑體" panose="020B0604030504040204" pitchFamily="34" charset="-120"/>
                  </a:rPr>
                  <a:t>法人</a:t>
                </a:r>
                <a:endPar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96" name="文字方塊 74">
                <a:extLst>
                  <a:ext uri="{FF2B5EF4-FFF2-40B4-BE49-F238E27FC236}">
                    <a16:creationId xmlns:a16="http://schemas.microsoft.com/office/drawing/2014/main" id="{4C3AC756-D867-4759-BC7F-63050CE5AD81}"/>
                  </a:ext>
                </a:extLst>
              </p:cNvPr>
              <p:cNvSpPr txBox="1"/>
              <p:nvPr/>
            </p:nvSpPr>
            <p:spPr>
              <a:xfrm>
                <a:off x="3853905" y="5783850"/>
                <a:ext cx="1449375" cy="289020"/>
              </a:xfrm>
              <a:prstGeom prst="rect">
                <a:avLst/>
              </a:prstGeom>
              <a:solidFill>
                <a:schemeClr val="bg1"/>
              </a:solidFill>
            </p:spPr>
            <p:txBody>
              <a:bodyPr wrap="none" rtlCol="0">
                <a:spAutoFit/>
              </a:bodyPr>
              <a:lstStyle/>
              <a:p>
                <a:pPr marL="285750" marR="0" lvl="0" indent="-285750" algn="l" defTabSz="914400" rtl="0" eaLnBrk="1" fontAlgn="base" latinLnBrk="0" hangingPunct="1">
                  <a:lnSpc>
                    <a:spcPct val="100000"/>
                  </a:lnSpc>
                  <a:spcBef>
                    <a:spcPct val="0"/>
                  </a:spcBef>
                  <a:spcAft>
                    <a:spcPct val="0"/>
                  </a:spcAft>
                  <a:buClr>
                    <a:srgbClr val="002060"/>
                  </a:buClr>
                  <a:buSzTx/>
                  <a:buFont typeface="Wingdings" panose="05000000000000000000" pitchFamily="2" charset="2"/>
                  <a:buChar char="n"/>
                  <a:tabLst/>
                  <a:defRPr/>
                </a:pPr>
                <a:r>
                  <a:rPr kumimoji="1"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政府</a:t>
                </a:r>
                <a:r>
                  <a:rPr kumimoji="1" lang="zh-TW" altLang="en-US" sz="1200" b="0" i="0" u="none" strike="noStrike" kern="1200" cap="none" spc="0" normalizeH="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1" lang="en-US" altLang="zh-TW" sz="1200" b="0" i="0" u="none" strike="noStrike" kern="1200" cap="none" spc="0" normalizeH="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&amp; </a:t>
                </a:r>
                <a:r>
                  <a:rPr kumimoji="1" lang="zh-TW" altLang="en-US" sz="1200" b="0" i="0" u="none" strike="noStrike" kern="1200" cap="none" spc="0" normalizeH="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其他</a:t>
                </a:r>
                <a:endPar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97" name="文字方塊 75">
                <a:extLst>
                  <a:ext uri="{FF2B5EF4-FFF2-40B4-BE49-F238E27FC236}">
                    <a16:creationId xmlns:a16="http://schemas.microsoft.com/office/drawing/2014/main" id="{92FBCD0B-3E6F-4D74-85EC-D470E3C6E105}"/>
                  </a:ext>
                </a:extLst>
              </p:cNvPr>
              <p:cNvSpPr txBox="1"/>
              <p:nvPr/>
            </p:nvSpPr>
            <p:spPr>
              <a:xfrm>
                <a:off x="1573283" y="5783850"/>
                <a:ext cx="1286366" cy="289020"/>
              </a:xfrm>
              <a:prstGeom prst="rect">
                <a:avLst/>
              </a:prstGeom>
              <a:solidFill>
                <a:schemeClr val="bg1"/>
              </a:solid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
                    <a:srgbClr val="D9D9D9"/>
                  </a:buClr>
                  <a:buSzTx/>
                  <a:buFont typeface="Wingdings" panose="05000000000000000000" pitchFamily="2" charset="2"/>
                  <a:buChar char="n"/>
                  <a:tabLst/>
                  <a:defRPr/>
                </a:pPr>
                <a:r>
                  <a:rPr kumimoji="1"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個人</a:t>
                </a:r>
                <a:endPar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sp>
          <p:nvSpPr>
            <p:cNvPr id="88" name="文字方塊 72">
              <a:extLst>
                <a:ext uri="{FF2B5EF4-FFF2-40B4-BE49-F238E27FC236}">
                  <a16:creationId xmlns:a16="http://schemas.microsoft.com/office/drawing/2014/main" id="{0860F8F5-9ED1-41F7-86B4-4789B028FEF1}"/>
                </a:ext>
              </a:extLst>
            </p:cNvPr>
            <p:cNvSpPr txBox="1"/>
            <p:nvPr/>
          </p:nvSpPr>
          <p:spPr>
            <a:xfrm>
              <a:off x="2277257" y="3621953"/>
              <a:ext cx="1218559" cy="211890"/>
            </a:xfrm>
            <a:prstGeom prst="rect">
              <a:avLst/>
            </a:prstGeom>
            <a:solidFill>
              <a:schemeClr val="bg1"/>
            </a:solidFill>
          </p:spPr>
          <p:txBody>
            <a:bodyPr wrap="none" rtlCol="0">
              <a:spAutoFit/>
            </a:bodyPr>
            <a:lstStyle/>
            <a:p>
              <a:pPr marL="285750" marR="0" lvl="0" indent="-285750" algn="l" defTabSz="914400" rtl="0" eaLnBrk="1" fontAlgn="base" latinLnBrk="0" hangingPunct="1">
                <a:lnSpc>
                  <a:spcPct val="100000"/>
                </a:lnSpc>
                <a:spcBef>
                  <a:spcPct val="0"/>
                </a:spcBef>
                <a:spcAft>
                  <a:spcPct val="0"/>
                </a:spcAft>
                <a:buClr>
                  <a:srgbClr val="919CAD"/>
                </a:buClr>
                <a:buSzTx/>
                <a:buFont typeface="Wingdings" panose="05000000000000000000" pitchFamily="2" charset="2"/>
                <a:buChar char="n"/>
                <a:tabLst/>
                <a:defRPr/>
              </a:pPr>
              <a:r>
                <a:rPr kumimoji="1"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金融機構</a:t>
              </a:r>
              <a:endPar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grpSp>
        <p:nvGrpSpPr>
          <p:cNvPr id="98" name="群組 97">
            <a:extLst>
              <a:ext uri="{FF2B5EF4-FFF2-40B4-BE49-F238E27FC236}">
                <a16:creationId xmlns:a16="http://schemas.microsoft.com/office/drawing/2014/main" id="{7B480DD0-5E49-4C98-BD3B-E263FA624CF2}"/>
              </a:ext>
            </a:extLst>
          </p:cNvPr>
          <p:cNvGrpSpPr/>
          <p:nvPr/>
        </p:nvGrpSpPr>
        <p:grpSpPr>
          <a:xfrm>
            <a:off x="203529" y="5903847"/>
            <a:ext cx="3280411" cy="553994"/>
            <a:chOff x="440702" y="5971954"/>
            <a:chExt cx="3280411" cy="553994"/>
          </a:xfrm>
        </p:grpSpPr>
        <p:grpSp>
          <p:nvGrpSpPr>
            <p:cNvPr id="100" name="群組 99">
              <a:extLst>
                <a:ext uri="{FF2B5EF4-FFF2-40B4-BE49-F238E27FC236}">
                  <a16:creationId xmlns:a16="http://schemas.microsoft.com/office/drawing/2014/main" id="{5472B063-3F0C-434E-BF8D-8FB1C4455137}"/>
                </a:ext>
              </a:extLst>
            </p:cNvPr>
            <p:cNvGrpSpPr/>
            <p:nvPr/>
          </p:nvGrpSpPr>
          <p:grpSpPr>
            <a:xfrm>
              <a:off x="440702" y="5971954"/>
              <a:ext cx="3280411" cy="553994"/>
              <a:chOff x="126565" y="3588974"/>
              <a:chExt cx="3671490" cy="423776"/>
            </a:xfrm>
          </p:grpSpPr>
          <p:grpSp>
            <p:nvGrpSpPr>
              <p:cNvPr id="102" name="群組 109">
                <a:extLst>
                  <a:ext uri="{FF2B5EF4-FFF2-40B4-BE49-F238E27FC236}">
                    <a16:creationId xmlns:a16="http://schemas.microsoft.com/office/drawing/2014/main" id="{8B93BBEE-24A4-495F-BC1C-EFDE4AC8DE12}"/>
                  </a:ext>
                </a:extLst>
              </p:cNvPr>
              <p:cNvGrpSpPr/>
              <p:nvPr/>
            </p:nvGrpSpPr>
            <p:grpSpPr>
              <a:xfrm>
                <a:off x="126565" y="3588974"/>
                <a:ext cx="3671490" cy="420021"/>
                <a:chOff x="417602" y="5739533"/>
                <a:chExt cx="3660851" cy="572913"/>
              </a:xfrm>
            </p:grpSpPr>
            <p:sp>
              <p:nvSpPr>
                <p:cNvPr id="105" name="文字方塊 123">
                  <a:extLst>
                    <a:ext uri="{FF2B5EF4-FFF2-40B4-BE49-F238E27FC236}">
                      <a16:creationId xmlns:a16="http://schemas.microsoft.com/office/drawing/2014/main" id="{E0D04EC7-13EF-4EB1-B3E3-4EE590BB57DF}"/>
                    </a:ext>
                  </a:extLst>
                </p:cNvPr>
                <p:cNvSpPr txBox="1"/>
                <p:nvPr/>
              </p:nvSpPr>
              <p:spPr>
                <a:xfrm>
                  <a:off x="417602" y="5739533"/>
                  <a:ext cx="1551458" cy="289019"/>
                </a:xfrm>
                <a:prstGeom prst="rect">
                  <a:avLst/>
                </a:prstGeom>
                <a:solidFill>
                  <a:schemeClr val="bg1"/>
                </a:solid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
                      <a:srgbClr val="A50021"/>
                    </a:buClr>
                    <a:buSzTx/>
                    <a:buFont typeface="Wingdings" panose="05000000000000000000" pitchFamily="2" charset="2"/>
                    <a:buChar char="n"/>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國內法人</a:t>
                  </a:r>
                </a:p>
              </p:txBody>
            </p:sp>
            <p:sp>
              <p:nvSpPr>
                <p:cNvPr id="110" name="文字方塊 124">
                  <a:extLst>
                    <a:ext uri="{FF2B5EF4-FFF2-40B4-BE49-F238E27FC236}">
                      <a16:creationId xmlns:a16="http://schemas.microsoft.com/office/drawing/2014/main" id="{C5F46181-9FB9-4B7E-8021-44FDF940B32A}"/>
                    </a:ext>
                  </a:extLst>
                </p:cNvPr>
                <p:cNvSpPr txBox="1"/>
                <p:nvPr/>
              </p:nvSpPr>
              <p:spPr>
                <a:xfrm>
                  <a:off x="2351013" y="6023427"/>
                  <a:ext cx="1386762" cy="289019"/>
                </a:xfrm>
                <a:prstGeom prst="rect">
                  <a:avLst/>
                </a:prstGeom>
                <a:solidFill>
                  <a:schemeClr val="bg1"/>
                </a:solidFill>
              </p:spPr>
              <p:txBody>
                <a:bodyPr wrap="none" rtlCol="0">
                  <a:spAutoFit/>
                </a:bodyPr>
                <a:lstStyle/>
                <a:p>
                  <a:pPr marL="285750" marR="0" lvl="0" indent="-285750" algn="l" defTabSz="914400" rtl="0" eaLnBrk="1" fontAlgn="base" latinLnBrk="0" hangingPunct="1">
                    <a:lnSpc>
                      <a:spcPct val="100000"/>
                    </a:lnSpc>
                    <a:spcBef>
                      <a:spcPct val="0"/>
                    </a:spcBef>
                    <a:spcAft>
                      <a:spcPct val="0"/>
                    </a:spcAft>
                    <a:buClr>
                      <a:srgbClr val="002060"/>
                    </a:buClr>
                    <a:buSzTx/>
                    <a:buFont typeface="Wingdings" panose="05000000000000000000" pitchFamily="2" charset="2"/>
                    <a:buChar char="n"/>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消費者貸款</a:t>
                  </a:r>
                </a:p>
              </p:txBody>
            </p:sp>
            <p:sp>
              <p:nvSpPr>
                <p:cNvPr id="111" name="文字方塊 125">
                  <a:extLst>
                    <a:ext uri="{FF2B5EF4-FFF2-40B4-BE49-F238E27FC236}">
                      <a16:creationId xmlns:a16="http://schemas.microsoft.com/office/drawing/2014/main" id="{E40A8965-B633-4BFA-A228-EFB0EB932681}"/>
                    </a:ext>
                  </a:extLst>
                </p:cNvPr>
                <p:cNvSpPr txBox="1"/>
                <p:nvPr/>
              </p:nvSpPr>
              <p:spPr>
                <a:xfrm>
                  <a:off x="3206897" y="5765545"/>
                  <a:ext cx="871556" cy="289019"/>
                </a:xfrm>
                <a:prstGeom prst="rect">
                  <a:avLst/>
                </a:prstGeom>
                <a:solidFill>
                  <a:schemeClr val="bg1"/>
                </a:solidFill>
              </p:spPr>
              <p:txBody>
                <a:bodyPr wrap="none" rtlCol="0">
                  <a:spAutoFit/>
                </a:bodyPr>
                <a:lstStyle/>
                <a:p>
                  <a:pPr marL="285750" marR="0" lvl="0" indent="-285750" algn="l" defTabSz="914400" rtl="0" eaLnBrk="1" fontAlgn="base" latinLnBrk="0" hangingPunct="1">
                    <a:lnSpc>
                      <a:spcPct val="100000"/>
                    </a:lnSpc>
                    <a:spcBef>
                      <a:spcPct val="0"/>
                    </a:spcBef>
                    <a:spcAft>
                      <a:spcPct val="0"/>
                    </a:spcAft>
                    <a:buClr>
                      <a:srgbClr val="D9D9D9"/>
                    </a:buClr>
                    <a:buSzTx/>
                    <a:buFont typeface="Wingdings" panose="05000000000000000000" pitchFamily="2" charset="2"/>
                    <a:buChar char="n"/>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海外</a:t>
                  </a:r>
                </a:p>
              </p:txBody>
            </p:sp>
          </p:grpSp>
          <p:sp>
            <p:nvSpPr>
              <p:cNvPr id="103" name="文字方塊 110">
                <a:extLst>
                  <a:ext uri="{FF2B5EF4-FFF2-40B4-BE49-F238E27FC236}">
                    <a16:creationId xmlns:a16="http://schemas.microsoft.com/office/drawing/2014/main" id="{377C09C3-74D4-4555-AE6A-5D15EA769D55}"/>
                  </a:ext>
                </a:extLst>
              </p:cNvPr>
              <p:cNvSpPr txBox="1"/>
              <p:nvPr/>
            </p:nvSpPr>
            <p:spPr>
              <a:xfrm>
                <a:off x="126565" y="3800861"/>
                <a:ext cx="1819280" cy="211889"/>
              </a:xfrm>
              <a:prstGeom prst="rect">
                <a:avLst/>
              </a:prstGeom>
              <a:solidFill>
                <a:schemeClr val="bg1"/>
              </a:solid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
                    <a:srgbClr val="919CAD"/>
                  </a:buClr>
                  <a:buSzTx/>
                  <a:buFont typeface="Wingdings" panose="05000000000000000000" pitchFamily="2" charset="2"/>
                  <a:buChar char="n"/>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房貸</a:t>
                </a:r>
                <a:r>
                  <a:rPr kumimoji="1"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1" lang="en-US" altLang="zh-TW"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不含理財型</a:t>
                </a:r>
                <a:r>
                  <a:rPr kumimoji="1" lang="en-US" altLang="zh-TW"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1" lang="zh-TW" altLang="en-US"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sp>
          <p:nvSpPr>
            <p:cNvPr id="101" name="文字方塊 100">
              <a:extLst>
                <a:ext uri="{FF2B5EF4-FFF2-40B4-BE49-F238E27FC236}">
                  <a16:creationId xmlns:a16="http://schemas.microsoft.com/office/drawing/2014/main" id="{51FD5699-2474-4B3E-AF4F-C62515E71C1F}"/>
                </a:ext>
              </a:extLst>
            </p:cNvPr>
            <p:cNvSpPr txBox="1"/>
            <p:nvPr/>
          </p:nvSpPr>
          <p:spPr>
            <a:xfrm>
              <a:off x="1678762" y="5996887"/>
              <a:ext cx="1242648" cy="276999"/>
            </a:xfrm>
            <a:prstGeom prst="rect">
              <a:avLst/>
            </a:prstGeom>
            <a:solidFill>
              <a:schemeClr val="bg1"/>
            </a:solidFill>
          </p:spPr>
          <p:txBody>
            <a:bodyPr wrap="none" rtlCol="0">
              <a:spAutoFit/>
            </a:bodyPr>
            <a:lstStyle/>
            <a:p>
              <a:pPr marL="285750" marR="0" lvl="0" indent="-285750" algn="l" defTabSz="914400" rtl="0" eaLnBrk="1" fontAlgn="base" latinLnBrk="0" hangingPunct="1">
                <a:lnSpc>
                  <a:spcPct val="100000"/>
                </a:lnSpc>
                <a:spcBef>
                  <a:spcPct val="0"/>
                </a:spcBef>
                <a:spcAft>
                  <a:spcPct val="0"/>
                </a:spcAft>
                <a:buClr>
                  <a:srgbClr val="EEECE1">
                    <a:lumMod val="75000"/>
                  </a:srgbClr>
                </a:buClr>
                <a:buSzTx/>
                <a:buFont typeface="Wingdings" panose="05000000000000000000" pitchFamily="2" charset="2"/>
                <a:buChar char="n"/>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國內中小企</a:t>
              </a:r>
            </a:p>
          </p:txBody>
        </p:sp>
      </p:grpSp>
    </p:spTree>
    <p:extLst>
      <p:ext uri="{BB962C8B-B14F-4D97-AF65-F5344CB8AC3E}">
        <p14:creationId xmlns:p14="http://schemas.microsoft.com/office/powerpoint/2010/main" val="2177660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6"/>
          <p:cNvSpPr>
            <a:spLocks noChangeShapeType="1"/>
          </p:cNvSpPr>
          <p:nvPr/>
        </p:nvSpPr>
        <p:spPr bwMode="auto">
          <a:xfrm>
            <a:off x="3249613" y="1549400"/>
            <a:ext cx="0" cy="5183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2600" b="0" i="0" u="none" strike="noStrike" kern="1200" cap="none" spc="0" normalizeH="0" baseline="0" noProof="0">
              <a:ln>
                <a:noFill/>
              </a:ln>
              <a:solidFill>
                <a:prstClr val="black"/>
              </a:solidFill>
              <a:effectLst/>
              <a:uLnTx/>
              <a:uFillTx/>
              <a:latin typeface="Times New Roman" pitchFamily="18" charset="0"/>
              <a:ea typeface="標楷體" pitchFamily="65" charset="-120"/>
              <a:cs typeface="+mn-cs"/>
            </a:endParaRPr>
          </a:p>
        </p:txBody>
      </p:sp>
      <p:graphicFrame>
        <p:nvGraphicFramePr>
          <p:cNvPr id="22" name="圖表 21">
            <a:extLst>
              <a:ext uri="{FF2B5EF4-FFF2-40B4-BE49-F238E27FC236}">
                <a16:creationId xmlns:a16="http://schemas.microsoft.com/office/drawing/2014/main" id="{00000000-0008-0000-0600-000008000000}"/>
              </a:ext>
            </a:extLst>
          </p:cNvPr>
          <p:cNvGraphicFramePr>
            <a:graphicFrameLocks/>
          </p:cNvGraphicFramePr>
          <p:nvPr>
            <p:extLst/>
          </p:nvPr>
        </p:nvGraphicFramePr>
        <p:xfrm>
          <a:off x="4461792" y="1527970"/>
          <a:ext cx="4572000" cy="23857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圖表 23">
            <a:extLst>
              <a:ext uri="{FF2B5EF4-FFF2-40B4-BE49-F238E27FC236}">
                <a16:creationId xmlns:a16="http://schemas.microsoft.com/office/drawing/2014/main" id="{00000000-0008-0000-0600-000007000000}"/>
              </a:ext>
            </a:extLst>
          </p:cNvPr>
          <p:cNvGraphicFramePr>
            <a:graphicFrameLocks/>
          </p:cNvGraphicFramePr>
          <p:nvPr>
            <p:extLst/>
          </p:nvPr>
        </p:nvGraphicFramePr>
        <p:xfrm>
          <a:off x="4477414" y="4313121"/>
          <a:ext cx="4572000" cy="2371267"/>
        </p:xfrm>
        <a:graphic>
          <a:graphicData uri="http://schemas.openxmlformats.org/drawingml/2006/chart">
            <c:chart xmlns:c="http://schemas.openxmlformats.org/drawingml/2006/chart" xmlns:r="http://schemas.openxmlformats.org/officeDocument/2006/relationships" r:id="rId4"/>
          </a:graphicData>
        </a:graphic>
      </p:graphicFrame>
      <p:sp>
        <p:nvSpPr>
          <p:cNvPr id="30" name="文字方塊 29"/>
          <p:cNvSpPr txBox="1"/>
          <p:nvPr/>
        </p:nvSpPr>
        <p:spPr>
          <a:xfrm>
            <a:off x="5822080" y="6348238"/>
            <a:ext cx="755335" cy="307777"/>
          </a:xfrm>
          <a:prstGeom prst="rect">
            <a:avLst/>
          </a:prstGeom>
          <a:solidFill>
            <a:schemeClr val="bg1"/>
          </a:solidFill>
        </p:spPr>
        <p:txBody>
          <a:bodyPr wrap="none" rtlCol="0">
            <a:spAutoFit/>
          </a:bodyPr>
          <a:lstStyle/>
          <a:p>
            <a:r>
              <a:rPr lang="en-US" altLang="zh-TW" sz="1400" dirty="0" smtClean="0">
                <a:latin typeface="+mj-lt"/>
              </a:rPr>
              <a:t>3/31’22</a:t>
            </a:r>
            <a:endParaRPr lang="zh-TW" altLang="en-US" sz="1400" dirty="0">
              <a:latin typeface="+mj-lt"/>
            </a:endParaRPr>
          </a:p>
        </p:txBody>
      </p:sp>
      <p:sp>
        <p:nvSpPr>
          <p:cNvPr id="31" name="文字方塊 30"/>
          <p:cNvSpPr txBox="1"/>
          <p:nvPr/>
        </p:nvSpPr>
        <p:spPr>
          <a:xfrm>
            <a:off x="5787135" y="3569566"/>
            <a:ext cx="755335" cy="307777"/>
          </a:xfrm>
          <a:prstGeom prst="rect">
            <a:avLst/>
          </a:prstGeom>
          <a:solidFill>
            <a:schemeClr val="bg1"/>
          </a:solidFill>
        </p:spPr>
        <p:txBody>
          <a:bodyPr wrap="none" rtlCol="0">
            <a:spAutoFit/>
          </a:bodyPr>
          <a:lstStyle/>
          <a:p>
            <a:r>
              <a:rPr lang="en-US" altLang="zh-TW" sz="1400" dirty="0" smtClean="0">
                <a:latin typeface="+mj-lt"/>
              </a:rPr>
              <a:t>3/31’22</a:t>
            </a:r>
            <a:endParaRPr lang="zh-TW" altLang="en-US" sz="1400" dirty="0">
              <a:latin typeface="+mj-lt"/>
            </a:endParaRPr>
          </a:p>
        </p:txBody>
      </p:sp>
      <p:sp>
        <p:nvSpPr>
          <p:cNvPr id="32" name="文字方塊 31"/>
          <p:cNvSpPr txBox="1"/>
          <p:nvPr/>
        </p:nvSpPr>
        <p:spPr>
          <a:xfrm>
            <a:off x="7945055" y="3569566"/>
            <a:ext cx="755335" cy="307777"/>
          </a:xfrm>
          <a:prstGeom prst="rect">
            <a:avLst/>
          </a:prstGeom>
          <a:solidFill>
            <a:schemeClr val="bg1"/>
          </a:solidFill>
        </p:spPr>
        <p:txBody>
          <a:bodyPr wrap="none" rtlCol="0">
            <a:spAutoFit/>
          </a:bodyPr>
          <a:lstStyle/>
          <a:p>
            <a:r>
              <a:rPr lang="en-US" altLang="zh-TW" sz="1400" dirty="0" smtClean="0">
                <a:latin typeface="+mj-lt"/>
              </a:rPr>
              <a:t>3/31’23</a:t>
            </a:r>
            <a:endParaRPr lang="zh-TW" altLang="en-US" sz="1400" dirty="0">
              <a:latin typeface="+mj-lt"/>
            </a:endParaRPr>
          </a:p>
        </p:txBody>
      </p:sp>
      <p:sp>
        <p:nvSpPr>
          <p:cNvPr id="33" name="文字方塊 32"/>
          <p:cNvSpPr txBox="1"/>
          <p:nvPr/>
        </p:nvSpPr>
        <p:spPr>
          <a:xfrm>
            <a:off x="7945054" y="6348237"/>
            <a:ext cx="755335" cy="307777"/>
          </a:xfrm>
          <a:prstGeom prst="rect">
            <a:avLst/>
          </a:prstGeom>
          <a:solidFill>
            <a:schemeClr val="bg1"/>
          </a:solidFill>
        </p:spPr>
        <p:txBody>
          <a:bodyPr wrap="none" rtlCol="0">
            <a:spAutoFit/>
          </a:bodyPr>
          <a:lstStyle/>
          <a:p>
            <a:r>
              <a:rPr lang="en-US" altLang="zh-TW" sz="1400" dirty="0" smtClean="0">
                <a:latin typeface="+mj-lt"/>
              </a:rPr>
              <a:t>3/31’23</a:t>
            </a:r>
            <a:endParaRPr lang="zh-TW" altLang="en-US" sz="1400" dirty="0">
              <a:latin typeface="+mj-lt"/>
            </a:endParaRPr>
          </a:p>
        </p:txBody>
      </p:sp>
      <p:graphicFrame>
        <p:nvGraphicFramePr>
          <p:cNvPr id="35" name="圖表 34">
            <a:extLst>
              <a:ext uri="{FF2B5EF4-FFF2-40B4-BE49-F238E27FC236}">
                <a16:creationId xmlns:a16="http://schemas.microsoft.com/office/drawing/2014/main" id="{00000000-0008-0000-0600-000006000000}"/>
              </a:ext>
            </a:extLst>
          </p:cNvPr>
          <p:cNvGraphicFramePr>
            <a:graphicFrameLocks/>
          </p:cNvGraphicFramePr>
          <p:nvPr>
            <p:extLst>
              <p:ext uri="{D42A27DB-BD31-4B8C-83A1-F6EECF244321}">
                <p14:modId xmlns:p14="http://schemas.microsoft.com/office/powerpoint/2010/main" val="3909145014"/>
              </p:ext>
            </p:extLst>
          </p:nvPr>
        </p:nvGraphicFramePr>
        <p:xfrm>
          <a:off x="131745" y="2257552"/>
          <a:ext cx="4305776" cy="3542863"/>
        </p:xfrm>
        <a:graphic>
          <a:graphicData uri="http://schemas.openxmlformats.org/drawingml/2006/chart">
            <c:chart xmlns:c="http://schemas.openxmlformats.org/drawingml/2006/chart" xmlns:r="http://schemas.openxmlformats.org/officeDocument/2006/relationships" r:id="rId5"/>
          </a:graphicData>
        </a:graphic>
      </p:graphicFrame>
      <p:grpSp>
        <p:nvGrpSpPr>
          <p:cNvPr id="18" name="群組 17"/>
          <p:cNvGrpSpPr/>
          <p:nvPr/>
        </p:nvGrpSpPr>
        <p:grpSpPr>
          <a:xfrm>
            <a:off x="1286635" y="5844219"/>
            <a:ext cx="2429419" cy="277000"/>
            <a:chOff x="1672698" y="6338317"/>
            <a:chExt cx="2429419" cy="277000"/>
          </a:xfrm>
        </p:grpSpPr>
        <p:sp>
          <p:nvSpPr>
            <p:cNvPr id="19" name="文字方塊 12"/>
            <p:cNvSpPr txBox="1"/>
            <p:nvPr/>
          </p:nvSpPr>
          <p:spPr>
            <a:xfrm>
              <a:off x="1672698" y="6338318"/>
              <a:ext cx="1022387" cy="276999"/>
            </a:xfrm>
            <a:prstGeom prst="rect">
              <a:avLst/>
            </a:prstGeom>
            <a:noFill/>
          </p:spPr>
          <p:txBody>
            <a:bodyPr wrap="square" rtlCol="0">
              <a:spAutoFit/>
            </a:bodyPr>
            <a:lstStyle>
              <a:defPPr>
                <a:defRPr lang="zh-TW"/>
              </a:defPPr>
              <a:lvl1pPr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1pPr>
              <a:lvl2pPr marL="456383"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2pPr>
              <a:lvl3pPr marL="912768"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3pPr>
              <a:lvl4pPr marL="136914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4pPr>
              <a:lvl5pPr marL="1825525"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5pPr>
              <a:lvl6pPr marL="2281910" algn="l" defTabSz="912768" rtl="0" eaLnBrk="1" latinLnBrk="0" hangingPunct="1">
                <a:defRPr kumimoji="1" sz="2600" kern="1200">
                  <a:solidFill>
                    <a:schemeClr val="tx1"/>
                  </a:solidFill>
                  <a:latin typeface="Times New Roman" pitchFamily="18" charset="0"/>
                  <a:ea typeface="標楷體" pitchFamily="65" charset="-120"/>
                  <a:cs typeface="+mn-cs"/>
                </a:defRPr>
              </a:lvl6pPr>
              <a:lvl7pPr marL="2738289" algn="l" defTabSz="912768" rtl="0" eaLnBrk="1" latinLnBrk="0" hangingPunct="1">
                <a:defRPr kumimoji="1" sz="2600" kern="1200">
                  <a:solidFill>
                    <a:schemeClr val="tx1"/>
                  </a:solidFill>
                  <a:latin typeface="Times New Roman" pitchFamily="18" charset="0"/>
                  <a:ea typeface="標楷體" pitchFamily="65" charset="-120"/>
                  <a:cs typeface="+mn-cs"/>
                </a:defRPr>
              </a:lvl7pPr>
              <a:lvl8pPr marL="3194675" algn="l" defTabSz="912768" rtl="0" eaLnBrk="1" latinLnBrk="0" hangingPunct="1">
                <a:defRPr kumimoji="1" sz="2600" kern="1200">
                  <a:solidFill>
                    <a:schemeClr val="tx1"/>
                  </a:solidFill>
                  <a:latin typeface="Times New Roman" pitchFamily="18" charset="0"/>
                  <a:ea typeface="標楷體" pitchFamily="65" charset="-120"/>
                  <a:cs typeface="+mn-cs"/>
                </a:defRPr>
              </a:lvl8pPr>
              <a:lvl9pPr marL="3651051" algn="l" defTabSz="912768" rtl="0" eaLnBrk="1" latinLnBrk="0" hangingPunct="1">
                <a:defRPr kumimoji="1" sz="2600" kern="1200">
                  <a:solidFill>
                    <a:schemeClr val="tx1"/>
                  </a:solidFill>
                  <a:latin typeface="Times New Roman" pitchFamily="18" charset="0"/>
                  <a:ea typeface="標楷體" pitchFamily="65" charset="-120"/>
                  <a:cs typeface="+mn-cs"/>
                </a:defRPr>
              </a:lvl9pPr>
            </a:lstStyle>
            <a:p>
              <a:pPr marL="171450" marR="0" lvl="0" indent="-171450" algn="l" defTabSz="914400" rtl="0" eaLnBrk="1" fontAlgn="base" latinLnBrk="0" hangingPunct="1">
                <a:lnSpc>
                  <a:spcPct val="100000"/>
                </a:lnSpc>
                <a:spcBef>
                  <a:spcPct val="0"/>
                </a:spcBef>
                <a:spcAft>
                  <a:spcPct val="0"/>
                </a:spcAft>
                <a:buClr>
                  <a:srgbClr val="A50021"/>
                </a:buClr>
                <a:buSzTx/>
                <a:buFont typeface="Wingdings" panose="05000000000000000000" pitchFamily="2" charset="2"/>
                <a:buChar char="n"/>
                <a:tabLst/>
                <a:defRPr/>
              </a:pPr>
              <a:r>
                <a:rPr kumimoji="1"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餘額</a:t>
              </a:r>
              <a:endPar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21" name="文字方塊 13"/>
            <p:cNvSpPr txBox="1"/>
            <p:nvPr/>
          </p:nvSpPr>
          <p:spPr>
            <a:xfrm>
              <a:off x="2808407" y="6338317"/>
              <a:ext cx="1293710" cy="276999"/>
            </a:xfrm>
            <a:prstGeom prst="rect">
              <a:avLst/>
            </a:prstGeom>
            <a:noFill/>
          </p:spPr>
          <p:txBody>
            <a:bodyPr wrap="square" rtlCol="0">
              <a:spAutoFit/>
            </a:bodyPr>
            <a:lstStyle>
              <a:defPPr>
                <a:defRPr lang="zh-TW"/>
              </a:defPPr>
              <a:lvl1pPr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1pPr>
              <a:lvl2pPr marL="456383"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2pPr>
              <a:lvl3pPr marL="912768"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3pPr>
              <a:lvl4pPr marL="136914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4pPr>
              <a:lvl5pPr marL="1825525"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5pPr>
              <a:lvl6pPr marL="2281910" algn="l" defTabSz="912768" rtl="0" eaLnBrk="1" latinLnBrk="0" hangingPunct="1">
                <a:defRPr kumimoji="1" sz="2600" kern="1200">
                  <a:solidFill>
                    <a:schemeClr val="tx1"/>
                  </a:solidFill>
                  <a:latin typeface="Times New Roman" pitchFamily="18" charset="0"/>
                  <a:ea typeface="標楷體" pitchFamily="65" charset="-120"/>
                  <a:cs typeface="+mn-cs"/>
                </a:defRPr>
              </a:lvl6pPr>
              <a:lvl7pPr marL="2738289" algn="l" defTabSz="912768" rtl="0" eaLnBrk="1" latinLnBrk="0" hangingPunct="1">
                <a:defRPr kumimoji="1" sz="2600" kern="1200">
                  <a:solidFill>
                    <a:schemeClr val="tx1"/>
                  </a:solidFill>
                  <a:latin typeface="Times New Roman" pitchFamily="18" charset="0"/>
                  <a:ea typeface="標楷體" pitchFamily="65" charset="-120"/>
                  <a:cs typeface="+mn-cs"/>
                </a:defRPr>
              </a:lvl7pPr>
              <a:lvl8pPr marL="3194675" algn="l" defTabSz="912768" rtl="0" eaLnBrk="1" latinLnBrk="0" hangingPunct="1">
                <a:defRPr kumimoji="1" sz="2600" kern="1200">
                  <a:solidFill>
                    <a:schemeClr val="tx1"/>
                  </a:solidFill>
                  <a:latin typeface="Times New Roman" pitchFamily="18" charset="0"/>
                  <a:ea typeface="標楷體" pitchFamily="65" charset="-120"/>
                  <a:cs typeface="+mn-cs"/>
                </a:defRPr>
              </a:lvl8pPr>
              <a:lvl9pPr marL="3651051" algn="l" defTabSz="912768" rtl="0" eaLnBrk="1" latinLnBrk="0" hangingPunct="1">
                <a:defRPr kumimoji="1" sz="2600" kern="1200">
                  <a:solidFill>
                    <a:schemeClr val="tx1"/>
                  </a:solidFill>
                  <a:latin typeface="Times New Roman" pitchFamily="18" charset="0"/>
                  <a:ea typeface="標楷體" pitchFamily="65" charset="-120"/>
                  <a:cs typeface="+mn-cs"/>
                </a:defRPr>
              </a:lvl9pPr>
            </a:lstStyle>
            <a:p>
              <a:pPr marL="171450" marR="0" lvl="0" indent="-171450" algn="l" defTabSz="914400" rtl="0" eaLnBrk="1" fontAlgn="base" latinLnBrk="0" hangingPunct="1">
                <a:lnSpc>
                  <a:spcPct val="100000"/>
                </a:lnSpc>
                <a:spcBef>
                  <a:spcPct val="0"/>
                </a:spcBef>
                <a:spcAft>
                  <a:spcPct val="0"/>
                </a:spcAft>
                <a:buClr>
                  <a:prstClr val="black">
                    <a:lumMod val="65000"/>
                    <a:lumOff val="35000"/>
                  </a:prstClr>
                </a:buClr>
                <a:buSzTx/>
                <a:buFont typeface="Wingdings" panose="05000000000000000000" pitchFamily="2" charset="2"/>
                <a:buChar char="n"/>
                <a:tabLst/>
                <a:defRPr/>
              </a:pPr>
              <a:r>
                <a:rPr kumimoji="1" lang="zh-TW" altLang="en-US" sz="12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t>平均餘額</a:t>
              </a:r>
              <a:endPar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grpSp>
      <p:sp>
        <p:nvSpPr>
          <p:cNvPr id="23" name="文字方塊 8">
            <a:extLst>
              <a:ext uri="{FF2B5EF4-FFF2-40B4-BE49-F238E27FC236}">
                <a16:creationId xmlns:a16="http://schemas.microsoft.com/office/drawing/2014/main" id="{0422D6C5-600D-4CF3-99A5-088589D8AE11}"/>
              </a:ext>
            </a:extLst>
          </p:cNvPr>
          <p:cNvSpPr txBox="1"/>
          <p:nvPr/>
        </p:nvSpPr>
        <p:spPr>
          <a:xfrm>
            <a:off x="-9255" y="6609477"/>
            <a:ext cx="2861810" cy="400110"/>
          </a:xfrm>
          <a:prstGeom prst="rect">
            <a:avLst/>
          </a:prstGeom>
          <a:noFill/>
        </p:spPr>
        <p:txBody>
          <a:bodyPr wrap="square" rtlCol="0">
            <a:spAutoFit/>
          </a:bodyPr>
          <a:lstStyle>
            <a:defPPr>
              <a:defRPr lang="zh-TW"/>
            </a:defPPr>
            <a:lvl1pPr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1pPr>
            <a:lvl2pPr marL="456383"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2pPr>
            <a:lvl3pPr marL="912768"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3pPr>
            <a:lvl4pPr marL="136914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4pPr>
            <a:lvl5pPr marL="1825525"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5pPr>
            <a:lvl6pPr marL="2281910" algn="l" defTabSz="912768" rtl="0" eaLnBrk="1" latinLnBrk="0" hangingPunct="1">
              <a:defRPr kumimoji="1" sz="2600" kern="1200">
                <a:solidFill>
                  <a:schemeClr val="tx1"/>
                </a:solidFill>
                <a:latin typeface="Times New Roman" pitchFamily="18" charset="0"/>
                <a:ea typeface="標楷體" pitchFamily="65" charset="-120"/>
                <a:cs typeface="+mn-cs"/>
              </a:defRPr>
            </a:lvl6pPr>
            <a:lvl7pPr marL="2738289" algn="l" defTabSz="912768" rtl="0" eaLnBrk="1" latinLnBrk="0" hangingPunct="1">
              <a:defRPr kumimoji="1" sz="2600" kern="1200">
                <a:solidFill>
                  <a:schemeClr val="tx1"/>
                </a:solidFill>
                <a:latin typeface="Times New Roman" pitchFamily="18" charset="0"/>
                <a:ea typeface="標楷體" pitchFamily="65" charset="-120"/>
                <a:cs typeface="+mn-cs"/>
              </a:defRPr>
            </a:lvl7pPr>
            <a:lvl8pPr marL="3194675" algn="l" defTabSz="912768" rtl="0" eaLnBrk="1" latinLnBrk="0" hangingPunct="1">
              <a:defRPr kumimoji="1" sz="2600" kern="1200">
                <a:solidFill>
                  <a:schemeClr val="tx1"/>
                </a:solidFill>
                <a:latin typeface="Times New Roman" pitchFamily="18" charset="0"/>
                <a:ea typeface="標楷體" pitchFamily="65" charset="-120"/>
                <a:cs typeface="+mn-cs"/>
              </a:defRPr>
            </a:lvl8pPr>
            <a:lvl9pPr marL="3651051" algn="l" defTabSz="912768" rtl="0" eaLnBrk="1" latinLnBrk="0" hangingPunct="1">
              <a:defRPr kumimoji="1" sz="2600" kern="1200">
                <a:solidFill>
                  <a:schemeClr val="tx1"/>
                </a:solidFill>
                <a:latin typeface="Times New Roman" pitchFamily="18" charset="0"/>
                <a:ea typeface="標楷體" pitchFamily="65" charset="-120"/>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資料來源：</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合併數字 </a:t>
            </a:r>
            <a:r>
              <a:rPr kumimoji="0" lang="en-US" altLang="zh-TW"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 </a:t>
            </a: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遠銀官</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網 </a:t>
            </a:r>
            <a:r>
              <a:rPr kumimoji="0" lang="en-US" altLang="zh-TW"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 </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自</a:t>
            </a: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結數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 </a:t>
            </a:r>
            <a:endPar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endParaRPr>
          </a:p>
        </p:txBody>
      </p:sp>
      <p:sp>
        <p:nvSpPr>
          <p:cNvPr id="27" name="矩形 19">
            <a:extLst>
              <a:ext uri="{FF2B5EF4-FFF2-40B4-BE49-F238E27FC236}">
                <a16:creationId xmlns:a16="http://schemas.microsoft.com/office/drawing/2014/main" id="{8635D477-F7E4-45F0-81C5-32338161D0BA}"/>
              </a:ext>
            </a:extLst>
          </p:cNvPr>
          <p:cNvSpPr/>
          <p:nvPr/>
        </p:nvSpPr>
        <p:spPr>
          <a:xfrm>
            <a:off x="4710085" y="3886024"/>
            <a:ext cx="3183882" cy="369332"/>
          </a:xfrm>
          <a:prstGeom prst="rect">
            <a:avLst/>
          </a:prstGeom>
        </p:spPr>
        <p:txBody>
          <a:bodyPr wrap="square">
            <a:spAutoFit/>
          </a:bodyPr>
          <a:lstStyle/>
          <a:p>
            <a:pPr marL="285750" marR="0" lvl="0" indent="-285750" algn="l" defTabSz="914400" rtl="0" eaLnBrk="1" fontAlgn="base" latinLnBrk="0" hangingPunct="1">
              <a:lnSpc>
                <a:spcPct val="100000"/>
              </a:lnSpc>
              <a:spcBef>
                <a:spcPct val="0"/>
              </a:spcBef>
              <a:spcAft>
                <a:spcPct val="0"/>
              </a:spcAft>
              <a:buClr>
                <a:srgbClr val="A50021"/>
              </a:buClr>
              <a:buSzPct val="80000"/>
              <a:buFont typeface="Wingdings" panose="05000000000000000000" pitchFamily="2" charset="2"/>
              <a:buChar char="n"/>
              <a:tabLst/>
              <a:defRPr/>
            </a:pPr>
            <a:r>
              <a:rPr kumimoji="1" lang="zh-TW" altLang="en-US"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流動性覆蓋率</a:t>
            </a:r>
            <a:endParaRPr kumimoji="1" lang="en-US" altLang="zh-TW"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p:txBody>
      </p:sp>
      <p:sp>
        <p:nvSpPr>
          <p:cNvPr id="28" name="矩形 15">
            <a:extLst>
              <a:ext uri="{FF2B5EF4-FFF2-40B4-BE49-F238E27FC236}">
                <a16:creationId xmlns:a16="http://schemas.microsoft.com/office/drawing/2014/main" id="{A23ED1B7-984A-47FC-A5CD-F51C3956A71C}"/>
              </a:ext>
            </a:extLst>
          </p:cNvPr>
          <p:cNvSpPr/>
          <p:nvPr/>
        </p:nvSpPr>
        <p:spPr>
          <a:xfrm>
            <a:off x="4710085" y="1180068"/>
            <a:ext cx="3183882" cy="369332"/>
          </a:xfrm>
          <a:prstGeom prst="rect">
            <a:avLst/>
          </a:prstGeom>
        </p:spPr>
        <p:txBody>
          <a:bodyPr wrap="square">
            <a:spAutoFit/>
          </a:bodyPr>
          <a:lstStyle/>
          <a:p>
            <a:pPr marL="285750" marR="0" lvl="0" indent="-285750" algn="l" defTabSz="914400" rtl="0" eaLnBrk="1" fontAlgn="base" latinLnBrk="0" hangingPunct="1">
              <a:lnSpc>
                <a:spcPct val="100000"/>
              </a:lnSpc>
              <a:spcBef>
                <a:spcPct val="0"/>
              </a:spcBef>
              <a:spcAft>
                <a:spcPct val="0"/>
              </a:spcAft>
              <a:buClr>
                <a:srgbClr val="A50021"/>
              </a:buClr>
              <a:buSzPct val="80000"/>
              <a:buFont typeface="Wingdings" panose="05000000000000000000" pitchFamily="2" charset="2"/>
              <a:buChar char="n"/>
              <a:tabLst/>
              <a:defRPr/>
            </a:pPr>
            <a:r>
              <a:rPr kumimoji="1" lang="zh-TW" altLang="en-US"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活存比</a:t>
            </a:r>
            <a:endParaRPr kumimoji="1" lang="en-US" altLang="zh-TW"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p:txBody>
      </p:sp>
      <p:sp>
        <p:nvSpPr>
          <p:cNvPr id="29" name="矩形 142">
            <a:extLst>
              <a:ext uri="{FF2B5EF4-FFF2-40B4-BE49-F238E27FC236}">
                <a16:creationId xmlns:a16="http://schemas.microsoft.com/office/drawing/2014/main" id="{742CA314-9BD9-4F8B-869A-DCFD73808602}"/>
              </a:ext>
            </a:extLst>
          </p:cNvPr>
          <p:cNvSpPr/>
          <p:nvPr/>
        </p:nvSpPr>
        <p:spPr>
          <a:xfrm>
            <a:off x="347374" y="1718810"/>
            <a:ext cx="1165704" cy="369332"/>
          </a:xfrm>
          <a:prstGeom prst="rect">
            <a:avLst/>
          </a:prstGeom>
        </p:spPr>
        <p:txBody>
          <a:bodyPr wrap="none">
            <a:spAutoFit/>
          </a:bodyPr>
          <a:lstStyle/>
          <a:p>
            <a:pPr marL="285750" marR="0" lvl="0" indent="-285750" algn="l" defTabSz="914400" rtl="0" eaLnBrk="1" fontAlgn="base" latinLnBrk="0" hangingPunct="1">
              <a:lnSpc>
                <a:spcPct val="100000"/>
              </a:lnSpc>
              <a:spcBef>
                <a:spcPct val="0"/>
              </a:spcBef>
              <a:spcAft>
                <a:spcPct val="0"/>
              </a:spcAft>
              <a:buClr>
                <a:srgbClr val="A50021"/>
              </a:buClr>
              <a:buSzPct val="80000"/>
              <a:buFont typeface="Wingdings" panose="05000000000000000000" pitchFamily="2" charset="2"/>
              <a:buChar char="n"/>
              <a:tabLst/>
              <a:defRPr/>
            </a:pPr>
            <a:r>
              <a:rPr kumimoji="1" lang="zh-TW" altLang="en-US"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存放比</a:t>
            </a:r>
            <a:endParaRPr kumimoji="1" lang="en-US" altLang="zh-TW"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p:txBody>
      </p:sp>
      <p:sp>
        <p:nvSpPr>
          <p:cNvPr id="36" name="Title 1">
            <a:extLst>
              <a:ext uri="{FF2B5EF4-FFF2-40B4-BE49-F238E27FC236}">
                <a16:creationId xmlns:a16="http://schemas.microsoft.com/office/drawing/2014/main" id="{F629363A-AC0C-4FE0-8E6A-B3C6A014A854}"/>
              </a:ext>
            </a:extLst>
          </p:cNvPr>
          <p:cNvSpPr>
            <a:spLocks/>
          </p:cNvSpPr>
          <p:nvPr/>
        </p:nvSpPr>
        <p:spPr bwMode="auto">
          <a:xfrm>
            <a:off x="197406" y="183404"/>
            <a:ext cx="6120680" cy="6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540000" bIns="0"/>
          <a:lstStyle>
            <a:defPPr>
              <a:defRPr lang="zh-TW"/>
            </a:defPPr>
            <a:lvl1pPr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1pPr>
            <a:lvl2pPr marL="456383"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2pPr>
            <a:lvl3pPr marL="912768"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3pPr>
            <a:lvl4pPr marL="136914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4pPr>
            <a:lvl5pPr marL="1825525"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5pPr>
            <a:lvl6pPr marL="2281910" algn="l" defTabSz="912768" rtl="0" eaLnBrk="1" latinLnBrk="0" hangingPunct="1">
              <a:defRPr kumimoji="1" sz="2600" kern="1200">
                <a:solidFill>
                  <a:schemeClr val="tx1"/>
                </a:solidFill>
                <a:latin typeface="Times New Roman" pitchFamily="18" charset="0"/>
                <a:ea typeface="標楷體" pitchFamily="65" charset="-120"/>
                <a:cs typeface="+mn-cs"/>
              </a:defRPr>
            </a:lvl6pPr>
            <a:lvl7pPr marL="2738289" algn="l" defTabSz="912768" rtl="0" eaLnBrk="1" latinLnBrk="0" hangingPunct="1">
              <a:defRPr kumimoji="1" sz="2600" kern="1200">
                <a:solidFill>
                  <a:schemeClr val="tx1"/>
                </a:solidFill>
                <a:latin typeface="Times New Roman" pitchFamily="18" charset="0"/>
                <a:ea typeface="標楷體" pitchFamily="65" charset="-120"/>
                <a:cs typeface="+mn-cs"/>
              </a:defRPr>
            </a:lvl7pPr>
            <a:lvl8pPr marL="3194675" algn="l" defTabSz="912768" rtl="0" eaLnBrk="1" latinLnBrk="0" hangingPunct="1">
              <a:defRPr kumimoji="1" sz="2600" kern="1200">
                <a:solidFill>
                  <a:schemeClr val="tx1"/>
                </a:solidFill>
                <a:latin typeface="Times New Roman" pitchFamily="18" charset="0"/>
                <a:ea typeface="標楷體" pitchFamily="65" charset="-120"/>
                <a:cs typeface="+mn-cs"/>
              </a:defRPr>
            </a:lvl8pPr>
            <a:lvl9pPr marL="3651051" algn="l" defTabSz="912768" rtl="0" eaLnBrk="1" latinLnBrk="0" hangingPunct="1">
              <a:defRPr kumimoji="1" sz="2600" kern="1200">
                <a:solidFill>
                  <a:schemeClr val="tx1"/>
                </a:solidFill>
                <a:latin typeface="Times New Roman" pitchFamily="18" charset="0"/>
                <a:ea typeface="標楷體" pitchFamily="65"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charset="0"/>
              </a:rPr>
              <a:t>流動性</a:t>
            </a:r>
            <a:endParaRPr kumimoji="0" lang="en-US" altLang="zh-TW"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charset="0"/>
            </a:endParaRPr>
          </a:p>
        </p:txBody>
      </p:sp>
    </p:spTree>
    <p:extLst>
      <p:ext uri="{BB962C8B-B14F-4D97-AF65-F5344CB8AC3E}">
        <p14:creationId xmlns:p14="http://schemas.microsoft.com/office/powerpoint/2010/main" val="3274254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圖表 14">
            <a:extLst>
              <a:ext uri="{FF2B5EF4-FFF2-40B4-BE49-F238E27FC236}">
                <a16:creationId xmlns:a16="http://schemas.microsoft.com/office/drawing/2014/main" id="{00000000-0008-0000-0600-000006000000}"/>
              </a:ext>
            </a:extLst>
          </p:cNvPr>
          <p:cNvGraphicFramePr>
            <a:graphicFrameLocks/>
          </p:cNvGraphicFramePr>
          <p:nvPr>
            <p:extLst>
              <p:ext uri="{D42A27DB-BD31-4B8C-83A1-F6EECF244321}">
                <p14:modId xmlns:p14="http://schemas.microsoft.com/office/powerpoint/2010/main" val="811685006"/>
              </p:ext>
            </p:extLst>
          </p:nvPr>
        </p:nvGraphicFramePr>
        <p:xfrm>
          <a:off x="14906" y="2867581"/>
          <a:ext cx="3206943" cy="26003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圖表 15">
            <a:extLst>
              <a:ext uri="{FF2B5EF4-FFF2-40B4-BE49-F238E27FC236}">
                <a16:creationId xmlns:a16="http://schemas.microsoft.com/office/drawing/2014/main" id="{00000000-0008-0000-0600-000005000000}"/>
              </a:ext>
            </a:extLst>
          </p:cNvPr>
          <p:cNvGraphicFramePr>
            <a:graphicFrameLocks/>
          </p:cNvGraphicFramePr>
          <p:nvPr>
            <p:extLst/>
          </p:nvPr>
        </p:nvGraphicFramePr>
        <p:xfrm>
          <a:off x="3033547" y="2924087"/>
          <a:ext cx="3158634" cy="26003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圖表 16">
            <a:extLst>
              <a:ext uri="{FF2B5EF4-FFF2-40B4-BE49-F238E27FC236}">
                <a16:creationId xmlns:a16="http://schemas.microsoft.com/office/drawing/2014/main" id="{00000000-0008-0000-0600-000004000000}"/>
              </a:ext>
            </a:extLst>
          </p:cNvPr>
          <p:cNvGraphicFramePr>
            <a:graphicFrameLocks/>
          </p:cNvGraphicFramePr>
          <p:nvPr>
            <p:extLst/>
          </p:nvPr>
        </p:nvGraphicFramePr>
        <p:xfrm>
          <a:off x="6067332" y="2893108"/>
          <a:ext cx="3136751" cy="2600325"/>
        </p:xfrm>
        <a:graphic>
          <a:graphicData uri="http://schemas.openxmlformats.org/drawingml/2006/chart">
            <c:chart xmlns:c="http://schemas.openxmlformats.org/drawingml/2006/chart" xmlns:r="http://schemas.openxmlformats.org/officeDocument/2006/relationships" r:id="rId5"/>
          </a:graphicData>
        </a:graphic>
      </p:graphicFrame>
      <p:sp>
        <p:nvSpPr>
          <p:cNvPr id="18" name="矩形 17"/>
          <p:cNvSpPr/>
          <p:nvPr/>
        </p:nvSpPr>
        <p:spPr>
          <a:xfrm>
            <a:off x="48749" y="0"/>
            <a:ext cx="3294856" cy="871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smtClean="0">
                <a:ln>
                  <a:noFill/>
                </a:ln>
                <a:solidFill>
                  <a:prstClr val="black"/>
                </a:solidFill>
                <a:effectLst/>
                <a:uLnTx/>
                <a:uFillTx/>
                <a:latin typeface="微軟正黑體" panose="020B0604030504040204" pitchFamily="34" charset="-120"/>
                <a:ea typeface="微軟正黑體" panose="020B0604030504040204" pitchFamily="34" charset="-120"/>
                <a:cs typeface="Arial" panose="020B0604020202020204" pitchFamily="34" charset="0"/>
              </a:rPr>
              <a:t>資產品質</a:t>
            </a:r>
            <a:endParaRPr kumimoji="1" lang="zh-TW" altLang="en-US"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0" name="矩形 19"/>
          <p:cNvSpPr/>
          <p:nvPr/>
        </p:nvSpPr>
        <p:spPr>
          <a:xfrm>
            <a:off x="116505" y="1843723"/>
            <a:ext cx="2340260" cy="432000"/>
          </a:xfrm>
          <a:prstGeom prst="rect">
            <a:avLst/>
          </a:prstGeom>
          <a:noFill/>
          <a:ln w="25400" cap="flat" cmpd="sng" algn="ctr">
            <a:noFill/>
            <a:prstDash val="solid"/>
          </a:ln>
          <a:effectLst/>
        </p:spPr>
        <p:txBody>
          <a:bodyPr rtlCol="0" anchor="ctr"/>
          <a:lstStyle/>
          <a:p>
            <a:pPr marL="285750" marR="0" lvl="0" indent="-285750" algn="l" defTabSz="914400" rtl="0" eaLnBrk="1" fontAlgn="base" latinLnBrk="0" hangingPunct="1">
              <a:lnSpc>
                <a:spcPct val="100000"/>
              </a:lnSpc>
              <a:spcBef>
                <a:spcPts val="300"/>
              </a:spcBef>
              <a:spcAft>
                <a:spcPts val="200"/>
              </a:spcAft>
              <a:buClr>
                <a:srgbClr val="A50021"/>
              </a:buClr>
              <a:buSzPct val="80000"/>
              <a:buFont typeface="Wingdings" panose="05000000000000000000" pitchFamily="2" charset="2"/>
              <a:buChar char="n"/>
              <a:tabLst/>
              <a:defRPr/>
            </a:pPr>
            <a:r>
              <a:rPr kumimoji="1" lang="zh-TW" altLang="en-US" sz="18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逾期放款比率</a:t>
            </a:r>
          </a:p>
        </p:txBody>
      </p:sp>
      <p:sp>
        <p:nvSpPr>
          <p:cNvPr id="22" name="矩形 21"/>
          <p:cNvSpPr/>
          <p:nvPr/>
        </p:nvSpPr>
        <p:spPr>
          <a:xfrm>
            <a:off x="2957531" y="1843723"/>
            <a:ext cx="2947417" cy="432000"/>
          </a:xfrm>
          <a:prstGeom prst="rect">
            <a:avLst/>
          </a:prstGeom>
          <a:noFill/>
          <a:ln w="25400" cap="flat" cmpd="sng" algn="ctr">
            <a:noFill/>
            <a:prstDash val="solid"/>
          </a:ln>
          <a:effectLst/>
        </p:spPr>
        <p:txBody>
          <a:bodyPr rtlCol="0" anchor="ctr"/>
          <a:lstStyle/>
          <a:p>
            <a:pPr marL="285750" marR="0" lvl="0" indent="-285750" algn="l" defTabSz="914400" rtl="0" eaLnBrk="1" fontAlgn="base" latinLnBrk="0" hangingPunct="1">
              <a:lnSpc>
                <a:spcPct val="100000"/>
              </a:lnSpc>
              <a:spcBef>
                <a:spcPts val="300"/>
              </a:spcBef>
              <a:spcAft>
                <a:spcPts val="200"/>
              </a:spcAft>
              <a:buClr>
                <a:srgbClr val="A50021"/>
              </a:buClr>
              <a:buSzPct val="80000"/>
              <a:buFont typeface="Wingdings" panose="05000000000000000000" pitchFamily="2" charset="2"/>
              <a:buChar char="n"/>
              <a:tabLst/>
              <a:defRPr/>
            </a:pPr>
            <a:r>
              <a:rPr kumimoji="1" lang="zh-TW" altLang="en-US" sz="18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逾放備抵呆帳覆蓋率</a:t>
            </a:r>
          </a:p>
        </p:txBody>
      </p:sp>
      <p:sp>
        <p:nvSpPr>
          <p:cNvPr id="23" name="矩形 22"/>
          <p:cNvSpPr/>
          <p:nvPr/>
        </p:nvSpPr>
        <p:spPr>
          <a:xfrm>
            <a:off x="5923034" y="1836535"/>
            <a:ext cx="3166076" cy="432000"/>
          </a:xfrm>
          <a:prstGeom prst="rect">
            <a:avLst/>
          </a:prstGeom>
          <a:noFill/>
          <a:ln w="25400" cap="flat" cmpd="sng" algn="ctr">
            <a:noFill/>
            <a:prstDash val="solid"/>
          </a:ln>
          <a:effectLst/>
        </p:spPr>
        <p:txBody>
          <a:bodyPr rtlCol="0" anchor="ctr"/>
          <a:lstStyle/>
          <a:p>
            <a:pPr marL="285750" marR="0" lvl="0" indent="-285750" algn="l" defTabSz="914400" rtl="0" eaLnBrk="1" fontAlgn="base" latinLnBrk="0" hangingPunct="1">
              <a:lnSpc>
                <a:spcPct val="100000"/>
              </a:lnSpc>
              <a:spcBef>
                <a:spcPts val="300"/>
              </a:spcBef>
              <a:spcAft>
                <a:spcPts val="200"/>
              </a:spcAft>
              <a:buClr>
                <a:srgbClr val="A50021"/>
              </a:buClr>
              <a:buSzPct val="80000"/>
              <a:buFont typeface="Wingdings" panose="05000000000000000000" pitchFamily="2" charset="2"/>
              <a:buChar char="n"/>
              <a:tabLst/>
              <a:defRPr/>
            </a:pPr>
            <a:r>
              <a:rPr kumimoji="1" lang="zh-TW" altLang="en-US" sz="18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放款覆蓋率</a:t>
            </a:r>
          </a:p>
        </p:txBody>
      </p:sp>
      <p:grpSp>
        <p:nvGrpSpPr>
          <p:cNvPr id="24" name="群組 16">
            <a:extLst>
              <a:ext uri="{FF2B5EF4-FFF2-40B4-BE49-F238E27FC236}">
                <a16:creationId xmlns:a16="http://schemas.microsoft.com/office/drawing/2014/main" id="{54DB4F73-9FA1-4372-B6C6-1E9651741730}"/>
              </a:ext>
            </a:extLst>
          </p:cNvPr>
          <p:cNvGrpSpPr/>
          <p:nvPr/>
        </p:nvGrpSpPr>
        <p:grpSpPr>
          <a:xfrm>
            <a:off x="3538414" y="5796393"/>
            <a:ext cx="1910568" cy="284435"/>
            <a:chOff x="3167840" y="6031854"/>
            <a:chExt cx="1572962" cy="284435"/>
          </a:xfrm>
        </p:grpSpPr>
        <p:sp>
          <p:nvSpPr>
            <p:cNvPr id="25" name="文字方塊 17">
              <a:extLst>
                <a:ext uri="{FF2B5EF4-FFF2-40B4-BE49-F238E27FC236}">
                  <a16:creationId xmlns:a16="http://schemas.microsoft.com/office/drawing/2014/main" id="{3CCD9F26-DDEC-4CE0-8683-AAD4D62F643B}"/>
                </a:ext>
              </a:extLst>
            </p:cNvPr>
            <p:cNvSpPr txBox="1"/>
            <p:nvPr/>
          </p:nvSpPr>
          <p:spPr>
            <a:xfrm>
              <a:off x="3167840" y="6039290"/>
              <a:ext cx="611306" cy="276999"/>
            </a:xfrm>
            <a:prstGeom prst="rect">
              <a:avLst/>
            </a:prstGeom>
            <a:noFill/>
          </p:spPr>
          <p:txBody>
            <a:bodyPr wrap="none" rtlCol="0">
              <a:spAutoFit/>
            </a:bodyPr>
            <a:lstStyle/>
            <a:p>
              <a:pPr marL="514350" marR="0" lvl="0" indent="-514350" algn="l"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en-US" altLang="zh-TW" sz="1200" b="0" i="0" u="none" strike="noStrike" kern="1200" cap="none" spc="0" normalizeH="0" baseline="0" noProof="0" dirty="0">
                  <a:ln>
                    <a:noFill/>
                  </a:ln>
                  <a:solidFill>
                    <a:prstClr val="white">
                      <a:lumMod val="50000"/>
                    </a:prstClr>
                  </a:solidFill>
                  <a:effectLst/>
                  <a:uLnTx/>
                  <a:uFillTx/>
                  <a:latin typeface="Times New Roman" pitchFamily="18" charset="0"/>
                  <a:ea typeface="標楷體" pitchFamily="65" charset="-120"/>
                  <a:cs typeface="+mn-cs"/>
                </a:rPr>
                <a:t> </a:t>
              </a:r>
              <a:endParaRPr kumimoji="1" lang="zh-TW" altLang="en-US" sz="1200" b="0" i="0" u="none" strike="noStrike" kern="1200" cap="none" spc="0" normalizeH="0" baseline="0" noProof="0" dirty="0">
                <a:ln>
                  <a:noFill/>
                </a:ln>
                <a:solidFill>
                  <a:prstClr val="white">
                    <a:lumMod val="50000"/>
                  </a:prstClr>
                </a:solidFill>
                <a:effectLst/>
                <a:uLnTx/>
                <a:uFillTx/>
                <a:latin typeface="Times New Roman" pitchFamily="18" charset="0"/>
                <a:ea typeface="標楷體" pitchFamily="65" charset="-120"/>
                <a:cs typeface="+mn-cs"/>
              </a:endParaRPr>
            </a:p>
          </p:txBody>
        </p:sp>
        <p:sp>
          <p:nvSpPr>
            <p:cNvPr id="26" name="文字方塊 19">
              <a:extLst>
                <a:ext uri="{FF2B5EF4-FFF2-40B4-BE49-F238E27FC236}">
                  <a16:creationId xmlns:a16="http://schemas.microsoft.com/office/drawing/2014/main" id="{866B0596-1032-430A-A7F9-6B0D955F66F3}"/>
                </a:ext>
              </a:extLst>
            </p:cNvPr>
            <p:cNvSpPr txBox="1"/>
            <p:nvPr/>
          </p:nvSpPr>
          <p:spPr>
            <a:xfrm>
              <a:off x="3390985" y="6031855"/>
              <a:ext cx="40542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同業</a:t>
              </a:r>
            </a:p>
          </p:txBody>
        </p:sp>
        <p:sp>
          <p:nvSpPr>
            <p:cNvPr id="29" name="文字方塊 23">
              <a:extLst>
                <a:ext uri="{FF2B5EF4-FFF2-40B4-BE49-F238E27FC236}">
                  <a16:creationId xmlns:a16="http://schemas.microsoft.com/office/drawing/2014/main" id="{674E9552-9AB1-4E59-B8F9-47E788866D44}"/>
                </a:ext>
              </a:extLst>
            </p:cNvPr>
            <p:cNvSpPr txBox="1"/>
            <p:nvPr/>
          </p:nvSpPr>
          <p:spPr>
            <a:xfrm>
              <a:off x="4103438" y="6039290"/>
              <a:ext cx="563795" cy="276999"/>
            </a:xfrm>
            <a:prstGeom prst="rect">
              <a:avLst/>
            </a:prstGeom>
            <a:noFill/>
          </p:spPr>
          <p:txBody>
            <a:bodyPr wrap="non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en-US" altLang="zh-TW" sz="1200" b="0" i="0" u="none" strike="noStrike" kern="1200" cap="none" spc="0" normalizeH="0" baseline="0" noProof="0" dirty="0">
                  <a:ln>
                    <a:noFill/>
                  </a:ln>
                  <a:solidFill>
                    <a:srgbClr val="A50021"/>
                  </a:solidFill>
                  <a:effectLst/>
                  <a:uLnTx/>
                  <a:uFillTx/>
                  <a:latin typeface="Times New Roman" pitchFamily="18" charset="0"/>
                  <a:ea typeface="標楷體" pitchFamily="65" charset="-120"/>
                  <a:cs typeface="+mn-cs"/>
                </a:rPr>
                <a:t> </a:t>
              </a:r>
              <a:endParaRPr kumimoji="1" lang="zh-TW" altLang="en-US" sz="1200" b="0" i="0" u="none" strike="noStrike" kern="1200" cap="none" spc="0" normalizeH="0" baseline="0" noProof="0" dirty="0">
                <a:ln>
                  <a:noFill/>
                </a:ln>
                <a:solidFill>
                  <a:srgbClr val="A50021"/>
                </a:solidFill>
                <a:effectLst/>
                <a:uLnTx/>
                <a:uFillTx/>
                <a:latin typeface="Times New Roman" pitchFamily="18" charset="0"/>
                <a:ea typeface="標楷體" pitchFamily="65" charset="-120"/>
                <a:cs typeface="+mn-cs"/>
              </a:endParaRPr>
            </a:p>
          </p:txBody>
        </p:sp>
        <p:sp>
          <p:nvSpPr>
            <p:cNvPr id="30" name="文字方塊 24">
              <a:extLst>
                <a:ext uri="{FF2B5EF4-FFF2-40B4-BE49-F238E27FC236}">
                  <a16:creationId xmlns:a16="http://schemas.microsoft.com/office/drawing/2014/main" id="{BE32C6B5-2C0C-45F9-90B4-EA7B3C1E3985}"/>
                </a:ext>
              </a:extLst>
            </p:cNvPr>
            <p:cNvSpPr txBox="1"/>
            <p:nvPr/>
          </p:nvSpPr>
          <p:spPr>
            <a:xfrm>
              <a:off x="4335376" y="6031854"/>
              <a:ext cx="405426"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本行</a:t>
              </a:r>
            </a:p>
          </p:txBody>
        </p:sp>
      </p:grpSp>
      <p:sp>
        <p:nvSpPr>
          <p:cNvPr id="31" name="文字方塊 21">
            <a:extLst>
              <a:ext uri="{FF2B5EF4-FFF2-40B4-BE49-F238E27FC236}">
                <a16:creationId xmlns:a16="http://schemas.microsoft.com/office/drawing/2014/main" id="{B816EF50-8EBE-4683-8601-B751FE38E327}"/>
              </a:ext>
            </a:extLst>
          </p:cNvPr>
          <p:cNvSpPr txBox="1"/>
          <p:nvPr/>
        </p:nvSpPr>
        <p:spPr>
          <a:xfrm>
            <a:off x="-63515" y="6502781"/>
            <a:ext cx="2276745" cy="246221"/>
          </a:xfrm>
          <a:prstGeom prst="rect">
            <a:avLst/>
          </a:prstGeom>
          <a:noFill/>
        </p:spPr>
        <p:txBody>
          <a:bodyPr wrap="square" rtlCol="0">
            <a:spAutoFit/>
          </a:bodyPr>
          <a:lstStyle>
            <a:defPPr>
              <a:defRPr lang="zh-TW"/>
            </a:defPPr>
            <a:lvl1pPr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1pPr>
            <a:lvl2pPr marL="456383"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2pPr>
            <a:lvl3pPr marL="912768"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3pPr>
            <a:lvl4pPr marL="136914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4pPr>
            <a:lvl5pPr marL="1825525"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5pPr>
            <a:lvl6pPr marL="2281910" algn="l" defTabSz="912768" rtl="0" eaLnBrk="1" latinLnBrk="0" hangingPunct="1">
              <a:defRPr kumimoji="1" sz="2600" kern="1200">
                <a:solidFill>
                  <a:schemeClr val="tx1"/>
                </a:solidFill>
                <a:latin typeface="Times New Roman" pitchFamily="18" charset="0"/>
                <a:ea typeface="標楷體" pitchFamily="65" charset="-120"/>
                <a:cs typeface="+mn-cs"/>
              </a:defRPr>
            </a:lvl6pPr>
            <a:lvl7pPr marL="2738289" algn="l" defTabSz="912768" rtl="0" eaLnBrk="1" latinLnBrk="0" hangingPunct="1">
              <a:defRPr kumimoji="1" sz="2600" kern="1200">
                <a:solidFill>
                  <a:schemeClr val="tx1"/>
                </a:solidFill>
                <a:latin typeface="Times New Roman" pitchFamily="18" charset="0"/>
                <a:ea typeface="標楷體" pitchFamily="65" charset="-120"/>
                <a:cs typeface="+mn-cs"/>
              </a:defRPr>
            </a:lvl7pPr>
            <a:lvl8pPr marL="3194675" algn="l" defTabSz="912768" rtl="0" eaLnBrk="1" latinLnBrk="0" hangingPunct="1">
              <a:defRPr kumimoji="1" sz="2600" kern="1200">
                <a:solidFill>
                  <a:schemeClr val="tx1"/>
                </a:solidFill>
                <a:latin typeface="Times New Roman" pitchFamily="18" charset="0"/>
                <a:ea typeface="標楷體" pitchFamily="65" charset="-120"/>
                <a:cs typeface="+mn-cs"/>
              </a:defRPr>
            </a:lvl8pPr>
            <a:lvl9pPr marL="3651051" algn="l" defTabSz="912768" rtl="0" eaLnBrk="1" latinLnBrk="0" hangingPunct="1">
              <a:defRPr kumimoji="1" sz="2600" kern="1200">
                <a:solidFill>
                  <a:schemeClr val="tx1"/>
                </a:solidFill>
                <a:latin typeface="Times New Roman" pitchFamily="18" charset="0"/>
                <a:ea typeface="標楷體" pitchFamily="65" charset="-120"/>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資料來源：</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合併數字 </a:t>
            </a:r>
            <a:r>
              <a:rPr kumimoji="0" lang="en-US" altLang="zh-TW"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a:t>
            </a: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 金管會報告</a:t>
            </a:r>
          </a:p>
        </p:txBody>
      </p:sp>
      <p:sp>
        <p:nvSpPr>
          <p:cNvPr id="32" name="文字方塊 22">
            <a:extLst>
              <a:ext uri="{FF2B5EF4-FFF2-40B4-BE49-F238E27FC236}">
                <a16:creationId xmlns:a16="http://schemas.microsoft.com/office/drawing/2014/main" id="{70BC02C1-038E-4D50-B42D-BA0DCD99CB0C}"/>
              </a:ext>
            </a:extLst>
          </p:cNvPr>
          <p:cNvSpPr txBox="1"/>
          <p:nvPr/>
        </p:nvSpPr>
        <p:spPr>
          <a:xfrm>
            <a:off x="-63515" y="6658701"/>
            <a:ext cx="2591780" cy="246221"/>
          </a:xfrm>
          <a:prstGeom prst="rect">
            <a:avLst/>
          </a:prstGeom>
          <a:noFill/>
        </p:spPr>
        <p:txBody>
          <a:bodyPr wrap="square" rtlCol="0">
            <a:spAutoFit/>
          </a:bodyPr>
          <a:lstStyle>
            <a:defPPr>
              <a:defRPr lang="zh-TW"/>
            </a:defPPr>
            <a:lvl1pPr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1pPr>
            <a:lvl2pPr marL="456383"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2pPr>
            <a:lvl3pPr marL="912768"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3pPr>
            <a:lvl4pPr marL="136914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4pPr>
            <a:lvl5pPr marL="1825525"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5pPr>
            <a:lvl6pPr marL="2281910" algn="l" defTabSz="912768" rtl="0" eaLnBrk="1" latinLnBrk="0" hangingPunct="1">
              <a:defRPr kumimoji="1" sz="2600" kern="1200">
                <a:solidFill>
                  <a:schemeClr val="tx1"/>
                </a:solidFill>
                <a:latin typeface="Times New Roman" pitchFamily="18" charset="0"/>
                <a:ea typeface="標楷體" pitchFamily="65" charset="-120"/>
                <a:cs typeface="+mn-cs"/>
              </a:defRPr>
            </a:lvl6pPr>
            <a:lvl7pPr marL="2738289" algn="l" defTabSz="912768" rtl="0" eaLnBrk="1" latinLnBrk="0" hangingPunct="1">
              <a:defRPr kumimoji="1" sz="2600" kern="1200">
                <a:solidFill>
                  <a:schemeClr val="tx1"/>
                </a:solidFill>
                <a:latin typeface="Times New Roman" pitchFamily="18" charset="0"/>
                <a:ea typeface="標楷體" pitchFamily="65" charset="-120"/>
                <a:cs typeface="+mn-cs"/>
              </a:defRPr>
            </a:lvl7pPr>
            <a:lvl8pPr marL="3194675" algn="l" defTabSz="912768" rtl="0" eaLnBrk="1" latinLnBrk="0" hangingPunct="1">
              <a:defRPr kumimoji="1" sz="2600" kern="1200">
                <a:solidFill>
                  <a:schemeClr val="tx1"/>
                </a:solidFill>
                <a:latin typeface="Times New Roman" pitchFamily="18" charset="0"/>
                <a:ea typeface="標楷體" pitchFamily="65" charset="-120"/>
                <a:cs typeface="+mn-cs"/>
              </a:defRPr>
            </a:lvl8pPr>
            <a:lvl9pPr marL="3651051" algn="l" defTabSz="912768" rtl="0" eaLnBrk="1" latinLnBrk="0" hangingPunct="1">
              <a:defRPr kumimoji="1" sz="2600" kern="1200">
                <a:solidFill>
                  <a:schemeClr val="tx1"/>
                </a:solidFill>
                <a:latin typeface="Times New Roman" pitchFamily="18" charset="0"/>
                <a:ea typeface="標楷體" pitchFamily="65" charset="-120"/>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同業：</a:t>
            </a:r>
            <a:r>
              <a:rPr kumimoji="0" lang="en-US" altLang="zh-TW"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38</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家</a:t>
            </a: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商業銀行</a:t>
            </a:r>
            <a:r>
              <a:rPr kumimoji="0" lang="en-US" altLang="zh-TW"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a:t>
            </a: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不包含輸出入銀行</a:t>
            </a:r>
            <a:r>
              <a:rPr kumimoji="0" lang="en-US" altLang="zh-TW"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a:t>
            </a:r>
            <a:endPar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47516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p:cNvSpPr>
          <p:nvPr/>
        </p:nvSpPr>
        <p:spPr bwMode="auto">
          <a:xfrm>
            <a:off x="116505" y="188640"/>
            <a:ext cx="7543648" cy="60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540000" bIns="0"/>
          <a:lstStyle>
            <a:lvl1pPr defTabSz="1008063" eaLnBrk="0" hangingPunct="0">
              <a:defRPr kumimoji="1">
                <a:solidFill>
                  <a:schemeClr val="tx1"/>
                </a:solidFill>
                <a:latin typeface="Times New Roman" pitchFamily="18" charset="0"/>
                <a:ea typeface="新細明體" charset="-120"/>
              </a:defRPr>
            </a:lvl1pPr>
            <a:lvl2pPr marL="742950" indent="-285750" defTabSz="1008063" eaLnBrk="0" hangingPunct="0">
              <a:defRPr kumimoji="1">
                <a:solidFill>
                  <a:schemeClr val="tx1"/>
                </a:solidFill>
                <a:latin typeface="Times New Roman" pitchFamily="18" charset="0"/>
                <a:ea typeface="新細明體" charset="-120"/>
              </a:defRPr>
            </a:lvl2pPr>
            <a:lvl3pPr marL="1143000" indent="-228600" defTabSz="1008063" eaLnBrk="0" hangingPunct="0">
              <a:defRPr kumimoji="1">
                <a:solidFill>
                  <a:schemeClr val="tx1"/>
                </a:solidFill>
                <a:latin typeface="Times New Roman" pitchFamily="18" charset="0"/>
                <a:ea typeface="新細明體" charset="-120"/>
              </a:defRPr>
            </a:lvl3pPr>
            <a:lvl4pPr marL="1600200" indent="-228600" defTabSz="1008063" eaLnBrk="0" hangingPunct="0">
              <a:defRPr kumimoji="1">
                <a:solidFill>
                  <a:schemeClr val="tx1"/>
                </a:solidFill>
                <a:latin typeface="Times New Roman" pitchFamily="18" charset="0"/>
                <a:ea typeface="新細明體" charset="-120"/>
              </a:defRPr>
            </a:lvl4pPr>
            <a:lvl5pPr marL="2057400" indent="-228600" defTabSz="1008063" eaLnBrk="0" hangingPunct="0">
              <a:defRPr kumimoji="1">
                <a:solidFill>
                  <a:schemeClr val="tx1"/>
                </a:solidFill>
                <a:latin typeface="Times New Roman" pitchFamily="18" charset="0"/>
                <a:ea typeface="新細明體" charset="-120"/>
              </a:defRPr>
            </a:lvl5pPr>
            <a:lvl6pPr marL="25146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6pPr>
            <a:lvl7pPr marL="29718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7pPr>
            <a:lvl8pPr marL="34290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8pPr>
            <a:lvl9pPr marL="3886200" indent="-228600" defTabSz="1008063" eaLnBrk="0" fontAlgn="base" hangingPunct="0">
              <a:spcBef>
                <a:spcPct val="0"/>
              </a:spcBef>
              <a:spcAft>
                <a:spcPct val="0"/>
              </a:spcAft>
              <a:defRPr kumimoji="1">
                <a:solidFill>
                  <a:schemeClr val="tx1"/>
                </a:solidFill>
                <a:latin typeface="Times New Roman" pitchFamily="18" charset="0"/>
                <a:ea typeface="新細明體" charset="-120"/>
              </a:defRPr>
            </a:lvl9pPr>
          </a:lstStyle>
          <a:p>
            <a:pPr marL="0" marR="0" lvl="0" indent="0" algn="l" defTabSz="1008063" rtl="0" eaLnBrk="0" fontAlgn="auto" latinLnBrk="0" hangingPunct="0">
              <a:lnSpc>
                <a:spcPct val="100000"/>
              </a:lnSpc>
              <a:spcBef>
                <a:spcPts val="0"/>
              </a:spcBef>
              <a:spcAft>
                <a:spcPts val="0"/>
              </a:spcAft>
              <a:buClrTx/>
              <a:buSzTx/>
              <a:buFontTx/>
              <a:buNone/>
              <a:tabLst/>
              <a:defRPr/>
            </a:pPr>
            <a:endParaRPr kumimoji="0" lang="zh-TW" altLang="en-US" sz="34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endParaRPr>
          </a:p>
        </p:txBody>
      </p:sp>
      <p:grpSp>
        <p:nvGrpSpPr>
          <p:cNvPr id="49" name="群組 48"/>
          <p:cNvGrpSpPr/>
          <p:nvPr/>
        </p:nvGrpSpPr>
        <p:grpSpPr>
          <a:xfrm>
            <a:off x="3380035" y="2505155"/>
            <a:ext cx="900100" cy="307777"/>
            <a:chOff x="3796641" y="2357568"/>
            <a:chExt cx="768717" cy="371614"/>
          </a:xfrm>
        </p:grpSpPr>
        <p:sp>
          <p:nvSpPr>
            <p:cNvPr id="50" name="文字方塊 49"/>
            <p:cNvSpPr txBox="1"/>
            <p:nvPr/>
          </p:nvSpPr>
          <p:spPr>
            <a:xfrm>
              <a:off x="3875651" y="2381375"/>
              <a:ext cx="612000" cy="324000"/>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51" name="矩形 50"/>
            <p:cNvSpPr/>
            <p:nvPr/>
          </p:nvSpPr>
          <p:spPr>
            <a:xfrm>
              <a:off x="3796641" y="2357568"/>
              <a:ext cx="768717" cy="37161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1" i="0" u="none" strike="noStrike" kern="1200" cap="none" spc="0" normalizeH="0" baseline="0" noProof="0" dirty="0" smtClean="0">
                  <a:ln>
                    <a:noFill/>
                  </a:ln>
                  <a:solidFill>
                    <a:prstClr val="white"/>
                  </a:solidFill>
                  <a:effectLst/>
                  <a:uLnTx/>
                  <a:uFillTx/>
                  <a:latin typeface="Calibri"/>
                  <a:ea typeface="標楷體" pitchFamily="65" charset="-120"/>
                  <a:cs typeface="+mn-cs"/>
                </a:rPr>
                <a:t>+20.0%</a:t>
              </a:r>
              <a:endParaRPr kumimoji="1" lang="zh-TW" altLang="en-US" sz="14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sp>
        <p:nvSpPr>
          <p:cNvPr id="52" name="文字方塊 51"/>
          <p:cNvSpPr txBox="1"/>
          <p:nvPr/>
        </p:nvSpPr>
        <p:spPr>
          <a:xfrm>
            <a:off x="3529111" y="2208128"/>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smtClean="0">
                <a:ln>
                  <a:noFill/>
                </a:ln>
                <a:solidFill>
                  <a:prstClr val="black"/>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73" name="文字方塊 72"/>
          <p:cNvSpPr txBox="1"/>
          <p:nvPr/>
        </p:nvSpPr>
        <p:spPr>
          <a:xfrm>
            <a:off x="384271" y="2949475"/>
            <a:ext cx="62114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10.8</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grpSp>
        <p:nvGrpSpPr>
          <p:cNvPr id="89" name="群組 88"/>
          <p:cNvGrpSpPr/>
          <p:nvPr/>
        </p:nvGrpSpPr>
        <p:grpSpPr>
          <a:xfrm>
            <a:off x="5916559" y="2514439"/>
            <a:ext cx="900100" cy="338554"/>
            <a:chOff x="3803283" y="2333294"/>
            <a:chExt cx="768717" cy="408775"/>
          </a:xfrm>
        </p:grpSpPr>
        <p:sp>
          <p:nvSpPr>
            <p:cNvPr id="91" name="文字方塊 90"/>
            <p:cNvSpPr txBox="1"/>
            <p:nvPr/>
          </p:nvSpPr>
          <p:spPr>
            <a:xfrm>
              <a:off x="3875651" y="2381372"/>
              <a:ext cx="612000" cy="323999"/>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92" name="矩形 91"/>
            <p:cNvSpPr/>
            <p:nvPr/>
          </p:nvSpPr>
          <p:spPr>
            <a:xfrm>
              <a:off x="3803283" y="2333294"/>
              <a:ext cx="768717" cy="4087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+15.0</a:t>
              </a:r>
              <a:r>
                <a:rPr kumimoji="1" lang="en-US" altLang="zh-TW" sz="1400" b="1" i="0" u="none" strike="noStrike" kern="1200" cap="none" spc="0" normalizeH="0" baseline="0" noProof="0" dirty="0" smtClean="0">
                  <a:ln>
                    <a:noFill/>
                  </a:ln>
                  <a:solidFill>
                    <a:prstClr val="white"/>
                  </a:solidFill>
                  <a:effectLst/>
                  <a:uLnTx/>
                  <a:uFillTx/>
                  <a:latin typeface="Calibri"/>
                  <a:ea typeface="標楷體" pitchFamily="65" charset="-120"/>
                  <a:cs typeface="+mn-cs"/>
                </a:rPr>
                <a:t>%</a:t>
              </a:r>
              <a:endParaRPr kumimoji="1" lang="zh-TW" altLang="en-US" sz="14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sp>
        <p:nvSpPr>
          <p:cNvPr id="94" name="文字方塊 93"/>
          <p:cNvSpPr txBox="1"/>
          <p:nvPr/>
        </p:nvSpPr>
        <p:spPr>
          <a:xfrm>
            <a:off x="6057860" y="2229023"/>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smtClean="0">
                <a:ln>
                  <a:noFill/>
                </a:ln>
                <a:solidFill>
                  <a:prstClr val="black"/>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cxnSp>
        <p:nvCxnSpPr>
          <p:cNvPr id="106" name="直線接點 105"/>
          <p:cNvCxnSpPr/>
          <p:nvPr/>
        </p:nvCxnSpPr>
        <p:spPr>
          <a:xfrm>
            <a:off x="4842030" y="1201627"/>
            <a:ext cx="0" cy="527360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文字方塊 75"/>
          <p:cNvSpPr txBox="1"/>
          <p:nvPr/>
        </p:nvSpPr>
        <p:spPr>
          <a:xfrm>
            <a:off x="1453902" y="2816598"/>
            <a:ext cx="58728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600" b="0" i="0" u="none" strike="noStrike" kern="1200" cap="none" spc="0" normalizeH="0" baseline="0" noProof="0" dirty="0" smtClean="0">
                <a:ln>
                  <a:noFill/>
                </a:ln>
                <a:solidFill>
                  <a:prstClr val="black"/>
                </a:solidFill>
                <a:effectLst/>
                <a:uLnTx/>
                <a:uFillTx/>
                <a:latin typeface="Calibri"/>
                <a:ea typeface="標楷體" pitchFamily="65" charset="-120"/>
                <a:cs typeface="+mn-cs"/>
              </a:rPr>
              <a:t>11.7</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grpSp>
        <p:nvGrpSpPr>
          <p:cNvPr id="82" name="群組 81"/>
          <p:cNvGrpSpPr/>
          <p:nvPr/>
        </p:nvGrpSpPr>
        <p:grpSpPr>
          <a:xfrm>
            <a:off x="1276125" y="2478167"/>
            <a:ext cx="900100" cy="307777"/>
            <a:chOff x="3792939" y="2357568"/>
            <a:chExt cx="768717" cy="371614"/>
          </a:xfrm>
        </p:grpSpPr>
        <p:sp>
          <p:nvSpPr>
            <p:cNvPr id="87" name="文字方塊 86"/>
            <p:cNvSpPr txBox="1"/>
            <p:nvPr/>
          </p:nvSpPr>
          <p:spPr>
            <a:xfrm>
              <a:off x="3875651" y="2381375"/>
              <a:ext cx="612000" cy="324000"/>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95" name="矩形 94"/>
            <p:cNvSpPr/>
            <p:nvPr/>
          </p:nvSpPr>
          <p:spPr>
            <a:xfrm>
              <a:off x="3792939" y="2357568"/>
              <a:ext cx="768717" cy="37161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1" i="0" u="none" strike="noStrike" kern="1200" cap="none" spc="0" normalizeH="0" baseline="0" noProof="0" dirty="0" smtClean="0">
                  <a:ln>
                    <a:noFill/>
                  </a:ln>
                  <a:solidFill>
                    <a:prstClr val="white"/>
                  </a:solidFill>
                  <a:effectLst/>
                  <a:uLnTx/>
                  <a:uFillTx/>
                  <a:latin typeface="Calibri"/>
                  <a:ea typeface="標楷體" pitchFamily="65" charset="-120"/>
                  <a:cs typeface="+mn-cs"/>
                </a:rPr>
                <a:t>+8.8%</a:t>
              </a:r>
              <a:endParaRPr kumimoji="1" lang="zh-TW" altLang="en-US" sz="14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sp>
        <p:nvSpPr>
          <p:cNvPr id="96" name="文字方塊 95"/>
          <p:cNvSpPr txBox="1"/>
          <p:nvPr/>
        </p:nvSpPr>
        <p:spPr>
          <a:xfrm>
            <a:off x="1394531" y="2224433"/>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smtClean="0">
                <a:ln>
                  <a:noFill/>
                </a:ln>
                <a:solidFill>
                  <a:prstClr val="black"/>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grpSp>
        <p:nvGrpSpPr>
          <p:cNvPr id="99" name="群組 98"/>
          <p:cNvGrpSpPr/>
          <p:nvPr/>
        </p:nvGrpSpPr>
        <p:grpSpPr>
          <a:xfrm>
            <a:off x="7834266" y="2520421"/>
            <a:ext cx="900100" cy="553998"/>
            <a:chOff x="3803283" y="2333294"/>
            <a:chExt cx="768717" cy="668905"/>
          </a:xfrm>
        </p:grpSpPr>
        <p:sp>
          <p:nvSpPr>
            <p:cNvPr id="100" name="文字方塊 99"/>
            <p:cNvSpPr txBox="1"/>
            <p:nvPr/>
          </p:nvSpPr>
          <p:spPr>
            <a:xfrm>
              <a:off x="3875651" y="2381372"/>
              <a:ext cx="612000" cy="323999"/>
            </a:xfrm>
            <a:prstGeom prst="ellipse">
              <a:avLst/>
            </a:prstGeom>
            <a:solidFill>
              <a:schemeClr val="accent1"/>
            </a:solidFill>
            <a:ln w="19050">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2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101" name="矩形 100"/>
            <p:cNvSpPr/>
            <p:nvPr/>
          </p:nvSpPr>
          <p:spPr>
            <a:xfrm>
              <a:off x="3803283" y="2333294"/>
              <a:ext cx="768717" cy="66890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600" b="1" i="0" u="none" strike="noStrike" kern="1200" cap="none" spc="0" normalizeH="0" baseline="0" noProof="0" dirty="0" smtClean="0">
                  <a:ln>
                    <a:noFill/>
                  </a:ln>
                  <a:solidFill>
                    <a:prstClr val="white"/>
                  </a:solidFill>
                  <a:effectLst/>
                  <a:uLnTx/>
                  <a:uFillTx/>
                  <a:latin typeface="Calibri"/>
                  <a:ea typeface="標楷體" pitchFamily="65" charset="-120"/>
                  <a:cs typeface="+mn-cs"/>
                </a:rPr>
                <a:t>+40.8%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1" i="0" u="none" strike="noStrike" kern="1200" cap="none" spc="0" normalizeH="0" baseline="0" noProof="0" dirty="0" smtClean="0">
                  <a:ln>
                    <a:noFill/>
                  </a:ln>
                  <a:solidFill>
                    <a:prstClr val="white"/>
                  </a:solidFill>
                  <a:effectLst/>
                  <a:uLnTx/>
                  <a:uFillTx/>
                  <a:latin typeface="Calibri"/>
                  <a:ea typeface="標楷體" pitchFamily="65" charset="-120"/>
                  <a:cs typeface="+mn-cs"/>
                </a:rPr>
                <a:t>%</a:t>
              </a:r>
              <a:endParaRPr kumimoji="1" lang="zh-TW" altLang="en-US" sz="1400" b="1" i="0" u="none" strike="noStrike" kern="1200" cap="none" spc="0" normalizeH="0" baseline="0" noProof="0" dirty="0">
                <a:ln>
                  <a:noFill/>
                </a:ln>
                <a:solidFill>
                  <a:prstClr val="white"/>
                </a:solidFill>
                <a:effectLst/>
                <a:uLnTx/>
                <a:uFillTx/>
                <a:latin typeface="Calibri"/>
                <a:ea typeface="標楷體" pitchFamily="65" charset="-120"/>
                <a:cs typeface="+mn-cs"/>
              </a:endParaRPr>
            </a:p>
          </p:txBody>
        </p:sp>
      </p:grpSp>
      <p:sp>
        <p:nvSpPr>
          <p:cNvPr id="102" name="文字方塊 101"/>
          <p:cNvSpPr txBox="1"/>
          <p:nvPr/>
        </p:nvSpPr>
        <p:spPr>
          <a:xfrm>
            <a:off x="7975567" y="2235004"/>
            <a:ext cx="617499"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1400" b="0" i="0" u="none" strike="noStrike" kern="1200" cap="none" spc="0" normalizeH="0" baseline="0" noProof="0" dirty="0" smtClean="0">
                <a:ln>
                  <a:noFill/>
                </a:ln>
                <a:solidFill>
                  <a:prstClr val="black"/>
                </a:solidFill>
                <a:effectLst/>
                <a:uLnTx/>
                <a:uFillTx/>
                <a:latin typeface="Calibri"/>
                <a:ea typeface="標楷體" pitchFamily="65" charset="-120"/>
                <a:cs typeface="+mn-cs"/>
              </a:rPr>
              <a:t>YoY</a:t>
            </a:r>
            <a:endParaRPr kumimoji="1" lang="zh-TW" altLang="en-US" sz="14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2" name="文字方塊 1"/>
          <p:cNvSpPr txBox="1"/>
          <p:nvPr/>
        </p:nvSpPr>
        <p:spPr>
          <a:xfrm>
            <a:off x="4143904" y="3663306"/>
            <a:ext cx="676788" cy="307777"/>
          </a:xfrm>
          <a:prstGeom prst="rect">
            <a:avLst/>
          </a:prstGeom>
          <a:noFill/>
        </p:spPr>
        <p:txBody>
          <a:bodyPr wrap="none" rtlCol="0">
            <a:spAutoFit/>
          </a:bodyPr>
          <a:lstStyle/>
          <a:p>
            <a:r>
              <a:rPr lang="en-US" altLang="zh-TW" sz="1400" dirty="0" smtClean="0">
                <a:solidFill>
                  <a:schemeClr val="tx2">
                    <a:lumMod val="75000"/>
                  </a:schemeClr>
                </a:solidFill>
                <a:latin typeface="+mn-lt"/>
              </a:rPr>
              <a:t>+270%</a:t>
            </a:r>
            <a:endParaRPr lang="zh-TW" altLang="en-US" sz="1400" dirty="0">
              <a:solidFill>
                <a:schemeClr val="tx2">
                  <a:lumMod val="75000"/>
                </a:schemeClr>
              </a:solidFill>
              <a:latin typeface="+mn-lt"/>
            </a:endParaRPr>
          </a:p>
        </p:txBody>
      </p:sp>
      <p:sp>
        <p:nvSpPr>
          <p:cNvPr id="93" name="文字方塊 92"/>
          <p:cNvSpPr txBox="1"/>
          <p:nvPr/>
        </p:nvSpPr>
        <p:spPr>
          <a:xfrm>
            <a:off x="4165111" y="4125025"/>
            <a:ext cx="649537" cy="307777"/>
          </a:xfrm>
          <a:prstGeom prst="rect">
            <a:avLst/>
          </a:prstGeom>
          <a:noFill/>
        </p:spPr>
        <p:txBody>
          <a:bodyPr wrap="none" rtlCol="0">
            <a:spAutoFit/>
          </a:bodyPr>
          <a:lstStyle/>
          <a:p>
            <a:r>
              <a:rPr lang="en-US" altLang="zh-TW" sz="1400" dirty="0" smtClean="0">
                <a:solidFill>
                  <a:srgbClr val="A50021"/>
                </a:solidFill>
                <a:latin typeface="+mn-lt"/>
              </a:rPr>
              <a:t>(4.0%)</a:t>
            </a:r>
            <a:endParaRPr lang="zh-TW" altLang="en-US" sz="1400" dirty="0">
              <a:solidFill>
                <a:srgbClr val="A50021"/>
              </a:solidFill>
              <a:latin typeface="+mn-lt"/>
            </a:endParaRPr>
          </a:p>
        </p:txBody>
      </p:sp>
      <p:graphicFrame>
        <p:nvGraphicFramePr>
          <p:cNvPr id="39" name="圖表 38">
            <a:extLst>
              <a:ext uri="{FF2B5EF4-FFF2-40B4-BE49-F238E27FC236}">
                <a16:creationId xmlns:a16="http://schemas.microsoft.com/office/drawing/2014/main" id="{00000000-0008-0000-0700-000006000000}"/>
              </a:ext>
            </a:extLst>
          </p:cNvPr>
          <p:cNvGraphicFramePr>
            <a:graphicFrameLocks/>
          </p:cNvGraphicFramePr>
          <p:nvPr>
            <p:extLst/>
          </p:nvPr>
        </p:nvGraphicFramePr>
        <p:xfrm>
          <a:off x="95493" y="2789122"/>
          <a:ext cx="2270616" cy="33558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圖表 39">
            <a:extLst>
              <a:ext uri="{FF2B5EF4-FFF2-40B4-BE49-F238E27FC236}">
                <a16:creationId xmlns:a16="http://schemas.microsoft.com/office/drawing/2014/main" id="{00000000-0008-0000-0700-000009000000}"/>
              </a:ext>
            </a:extLst>
          </p:cNvPr>
          <p:cNvGraphicFramePr>
            <a:graphicFrameLocks/>
          </p:cNvGraphicFramePr>
          <p:nvPr>
            <p:extLst>
              <p:ext uri="{D42A27DB-BD31-4B8C-83A1-F6EECF244321}">
                <p14:modId xmlns:p14="http://schemas.microsoft.com/office/powerpoint/2010/main" val="3547402569"/>
              </p:ext>
            </p:extLst>
          </p:nvPr>
        </p:nvGraphicFramePr>
        <p:xfrm>
          <a:off x="2107404" y="3334059"/>
          <a:ext cx="2374894" cy="2698996"/>
        </p:xfrm>
        <a:graphic>
          <a:graphicData uri="http://schemas.openxmlformats.org/drawingml/2006/chart">
            <c:chart xmlns:c="http://schemas.openxmlformats.org/drawingml/2006/chart" xmlns:r="http://schemas.openxmlformats.org/officeDocument/2006/relationships" r:id="rId4"/>
          </a:graphicData>
        </a:graphic>
      </p:graphicFrame>
      <p:sp>
        <p:nvSpPr>
          <p:cNvPr id="41" name="文字方塊 40"/>
          <p:cNvSpPr txBox="1"/>
          <p:nvPr/>
        </p:nvSpPr>
        <p:spPr>
          <a:xfrm>
            <a:off x="2492484" y="3522858"/>
            <a:ext cx="62114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1600" dirty="0" smtClean="0">
                <a:solidFill>
                  <a:prstClr val="black"/>
                </a:solidFill>
                <a:latin typeface="Calibri"/>
              </a:rPr>
              <a:t>2.5</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sp>
        <p:nvSpPr>
          <p:cNvPr id="42" name="文字方塊 41"/>
          <p:cNvSpPr txBox="1"/>
          <p:nvPr/>
        </p:nvSpPr>
        <p:spPr>
          <a:xfrm>
            <a:off x="3617339" y="3232325"/>
            <a:ext cx="62114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1600" dirty="0" smtClean="0">
                <a:solidFill>
                  <a:prstClr val="black"/>
                </a:solidFill>
                <a:latin typeface="Calibri"/>
              </a:rPr>
              <a:t>3.0</a:t>
            </a:r>
            <a:endParaRPr kumimoji="1" lang="zh-TW" altLang="en-US" sz="1600" b="0" i="0" u="none" strike="noStrike" kern="1200" cap="none" spc="0" normalizeH="0" baseline="0" noProof="0" dirty="0">
              <a:ln>
                <a:noFill/>
              </a:ln>
              <a:solidFill>
                <a:prstClr val="black"/>
              </a:solidFill>
              <a:effectLst/>
              <a:uLnTx/>
              <a:uFillTx/>
              <a:latin typeface="Calibri"/>
              <a:ea typeface="標楷體" pitchFamily="65" charset="-120"/>
              <a:cs typeface="+mn-cs"/>
            </a:endParaRPr>
          </a:p>
        </p:txBody>
      </p:sp>
      <p:graphicFrame>
        <p:nvGraphicFramePr>
          <p:cNvPr id="43" name="圖表 42">
            <a:extLst>
              <a:ext uri="{FF2B5EF4-FFF2-40B4-BE49-F238E27FC236}">
                <a16:creationId xmlns:a16="http://schemas.microsoft.com/office/drawing/2014/main" id="{00000000-0008-0000-0300-00000D000000}"/>
              </a:ext>
            </a:extLst>
          </p:cNvPr>
          <p:cNvGraphicFramePr>
            <a:graphicFrameLocks/>
          </p:cNvGraphicFramePr>
          <p:nvPr>
            <p:extLst/>
          </p:nvPr>
        </p:nvGraphicFramePr>
        <p:xfrm>
          <a:off x="4830708" y="3408347"/>
          <a:ext cx="2126557" cy="26098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圖表 43">
            <a:extLst>
              <a:ext uri="{FF2B5EF4-FFF2-40B4-BE49-F238E27FC236}">
                <a16:creationId xmlns:a16="http://schemas.microsoft.com/office/drawing/2014/main" id="{00000000-0008-0000-0300-00000D000000}"/>
              </a:ext>
            </a:extLst>
          </p:cNvPr>
          <p:cNvGraphicFramePr>
            <a:graphicFrameLocks/>
          </p:cNvGraphicFramePr>
          <p:nvPr>
            <p:extLst>
              <p:ext uri="{D42A27DB-BD31-4B8C-83A1-F6EECF244321}">
                <p14:modId xmlns:p14="http://schemas.microsoft.com/office/powerpoint/2010/main" val="1723617245"/>
              </p:ext>
            </p:extLst>
          </p:nvPr>
        </p:nvGraphicFramePr>
        <p:xfrm>
          <a:off x="6908471" y="3499914"/>
          <a:ext cx="2021064" cy="2533141"/>
        </p:xfrm>
        <a:graphic>
          <a:graphicData uri="http://schemas.openxmlformats.org/drawingml/2006/chart">
            <c:chart xmlns:c="http://schemas.openxmlformats.org/drawingml/2006/chart" xmlns:r="http://schemas.openxmlformats.org/officeDocument/2006/relationships" r:id="rId6"/>
          </a:graphicData>
        </a:graphic>
      </p:graphicFrame>
      <p:sp>
        <p:nvSpPr>
          <p:cNvPr id="3" name="文字方塊 2"/>
          <p:cNvSpPr txBox="1"/>
          <p:nvPr/>
        </p:nvSpPr>
        <p:spPr>
          <a:xfrm>
            <a:off x="6985903" y="5688648"/>
            <a:ext cx="1008546" cy="307777"/>
          </a:xfrm>
          <a:prstGeom prst="rect">
            <a:avLst/>
          </a:prstGeom>
          <a:solidFill>
            <a:schemeClr val="bg1"/>
          </a:solidFill>
        </p:spPr>
        <p:txBody>
          <a:bodyPr wrap="none" rtlCol="0">
            <a:spAutoFit/>
          </a:bodyPr>
          <a:lstStyle/>
          <a:p>
            <a:r>
              <a:rPr lang="en-US" altLang="zh-TW" sz="1400" dirty="0" smtClean="0">
                <a:latin typeface="+mj-lt"/>
              </a:rPr>
              <a:t>Y-T-Mar’22</a:t>
            </a:r>
            <a:endParaRPr lang="zh-TW" altLang="en-US" sz="1400" dirty="0">
              <a:latin typeface="+mj-lt"/>
            </a:endParaRPr>
          </a:p>
        </p:txBody>
      </p:sp>
      <p:sp>
        <p:nvSpPr>
          <p:cNvPr id="45" name="文字方塊 44"/>
          <p:cNvSpPr txBox="1"/>
          <p:nvPr/>
        </p:nvSpPr>
        <p:spPr>
          <a:xfrm>
            <a:off x="7884259" y="5688647"/>
            <a:ext cx="1008546" cy="307777"/>
          </a:xfrm>
          <a:prstGeom prst="rect">
            <a:avLst/>
          </a:prstGeom>
          <a:solidFill>
            <a:schemeClr val="bg1"/>
          </a:solidFill>
        </p:spPr>
        <p:txBody>
          <a:bodyPr wrap="none" rtlCol="0">
            <a:spAutoFit/>
          </a:bodyPr>
          <a:lstStyle/>
          <a:p>
            <a:r>
              <a:rPr lang="en-US" altLang="zh-TW" sz="1400" dirty="0" smtClean="0">
                <a:latin typeface="+mj-lt"/>
              </a:rPr>
              <a:t>Y-T-Mar’23</a:t>
            </a:r>
            <a:endParaRPr lang="zh-TW" altLang="en-US" sz="1400" dirty="0">
              <a:latin typeface="+mj-lt"/>
            </a:endParaRPr>
          </a:p>
        </p:txBody>
      </p:sp>
      <p:sp>
        <p:nvSpPr>
          <p:cNvPr id="46" name="矩形 68">
            <a:extLst>
              <a:ext uri="{FF2B5EF4-FFF2-40B4-BE49-F238E27FC236}">
                <a16:creationId xmlns:a16="http://schemas.microsoft.com/office/drawing/2014/main" id="{F63A1A2C-40DE-45C8-A503-045308834745}"/>
              </a:ext>
            </a:extLst>
          </p:cNvPr>
          <p:cNvSpPr/>
          <p:nvPr/>
        </p:nvSpPr>
        <p:spPr>
          <a:xfrm>
            <a:off x="304217" y="962111"/>
            <a:ext cx="1800000" cy="432000"/>
          </a:xfrm>
          <a:prstGeom prst="rect">
            <a:avLst/>
          </a:prstGeom>
          <a:noFill/>
          <a:ln w="25400" cap="flat" cmpd="sng" algn="ctr">
            <a:noFill/>
            <a:prstDash val="solid"/>
          </a:ln>
          <a:effectLst/>
        </p:spPr>
        <p:txBody>
          <a:bodyPr rtlCol="0" anchor="ctr"/>
          <a:lstStyle/>
          <a:p>
            <a:pPr marL="285750" marR="0" lvl="0" indent="-285750" algn="l" defTabSz="914400" rtl="0" eaLnBrk="1" fontAlgn="base" latinLnBrk="0" hangingPunct="1">
              <a:lnSpc>
                <a:spcPct val="100000"/>
              </a:lnSpc>
              <a:spcBef>
                <a:spcPts val="300"/>
              </a:spcBef>
              <a:spcAft>
                <a:spcPts val="200"/>
              </a:spcAft>
              <a:buClr>
                <a:srgbClr val="A50021"/>
              </a:buClr>
              <a:buSzPct val="80000"/>
              <a:buFont typeface="Wingdings" panose="05000000000000000000" pitchFamily="2" charset="2"/>
              <a:buChar char="n"/>
              <a:tabLst/>
              <a:defRPr/>
            </a:pPr>
            <a:r>
              <a:rPr kumimoji="1" lang="zh-TW" altLang="en-US"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rPr>
              <a:t>淨收益</a:t>
            </a:r>
            <a:endParaRPr kumimoji="1" lang="zh-CN" altLang="en-US"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p:txBody>
      </p:sp>
      <p:sp>
        <p:nvSpPr>
          <p:cNvPr id="47" name="矩形 61">
            <a:extLst>
              <a:ext uri="{FF2B5EF4-FFF2-40B4-BE49-F238E27FC236}">
                <a16:creationId xmlns:a16="http://schemas.microsoft.com/office/drawing/2014/main" id="{A806E05D-CDB3-486B-8487-F9A119B84659}"/>
              </a:ext>
            </a:extLst>
          </p:cNvPr>
          <p:cNvSpPr/>
          <p:nvPr/>
        </p:nvSpPr>
        <p:spPr>
          <a:xfrm>
            <a:off x="311219" y="1275647"/>
            <a:ext cx="1031051"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
                <a:srgbClr val="A50021"/>
              </a:buClr>
              <a:buSzPct val="80000"/>
              <a:buFontTx/>
              <a:buNone/>
              <a:tabLst/>
              <a:defRPr/>
            </a:pPr>
            <a:r>
              <a:rPr kumimoji="1" lang="en-US" altLang="zh-CN"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新臺幣十億元</a:t>
            </a:r>
            <a:r>
              <a:rPr kumimoji="1" lang="en-US" altLang="zh-TW"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p:txBody>
      </p:sp>
      <p:sp>
        <p:nvSpPr>
          <p:cNvPr id="48" name="Text Box 6">
            <a:extLst>
              <a:ext uri="{FF2B5EF4-FFF2-40B4-BE49-F238E27FC236}">
                <a16:creationId xmlns:a16="http://schemas.microsoft.com/office/drawing/2014/main" id="{741F5305-060D-4213-8A00-772153E96F0E}"/>
              </a:ext>
            </a:extLst>
          </p:cNvPr>
          <p:cNvSpPr txBox="1">
            <a:spLocks noChangeArrowheads="1"/>
          </p:cNvSpPr>
          <p:nvPr/>
        </p:nvSpPr>
        <p:spPr bwMode="auto">
          <a:xfrm>
            <a:off x="115947" y="128387"/>
            <a:ext cx="2591875" cy="64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6" rIns="91274" bIns="45636">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marL="0" marR="0" lvl="0" indent="0" algn="l" defTabSz="1008063" rtl="0" eaLnBrk="0" fontAlgn="base" latinLnBrk="0" hangingPunct="0">
              <a:lnSpc>
                <a:spcPct val="100000"/>
              </a:lnSpc>
              <a:spcBef>
                <a:spcPct val="0"/>
              </a:spcBef>
              <a:spcAft>
                <a:spcPct val="0"/>
              </a:spcAft>
              <a:buClrTx/>
              <a:buSzTx/>
              <a:buFontTx/>
              <a:buNone/>
              <a:tabLst/>
              <a:defRPr/>
            </a:pPr>
            <a:r>
              <a:rPr kumimoji="0" lang="zh-TW" altLang="en-US" sz="3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charset="0"/>
              </a:rPr>
              <a:t>獲利能力</a:t>
            </a:r>
          </a:p>
        </p:txBody>
      </p:sp>
      <p:sp>
        <p:nvSpPr>
          <p:cNvPr id="53" name="矩形 68">
            <a:extLst>
              <a:ext uri="{FF2B5EF4-FFF2-40B4-BE49-F238E27FC236}">
                <a16:creationId xmlns:a16="http://schemas.microsoft.com/office/drawing/2014/main" id="{F63A1A2C-40DE-45C8-A503-045308834745}"/>
              </a:ext>
            </a:extLst>
          </p:cNvPr>
          <p:cNvSpPr/>
          <p:nvPr/>
        </p:nvSpPr>
        <p:spPr>
          <a:xfrm>
            <a:off x="4805568" y="941695"/>
            <a:ext cx="1800000" cy="432000"/>
          </a:xfrm>
          <a:prstGeom prst="rect">
            <a:avLst/>
          </a:prstGeom>
          <a:noFill/>
          <a:ln w="25400" cap="flat" cmpd="sng" algn="ctr">
            <a:noFill/>
            <a:prstDash val="solid"/>
          </a:ln>
          <a:effectLst/>
        </p:spPr>
        <p:txBody>
          <a:bodyPr rtlCol="0" anchor="ctr"/>
          <a:lstStyle/>
          <a:p>
            <a:pPr marL="285750" marR="0" lvl="0" indent="-285750" algn="l" defTabSz="914400" rtl="0" eaLnBrk="1" fontAlgn="base" latinLnBrk="0" hangingPunct="1">
              <a:lnSpc>
                <a:spcPct val="100000"/>
              </a:lnSpc>
              <a:spcBef>
                <a:spcPts val="300"/>
              </a:spcBef>
              <a:spcAft>
                <a:spcPts val="200"/>
              </a:spcAft>
              <a:buClr>
                <a:srgbClr val="A50021"/>
              </a:buClr>
              <a:buSzPct val="80000"/>
              <a:buFont typeface="Wingdings" panose="05000000000000000000" pitchFamily="2" charset="2"/>
              <a:buChar char="n"/>
              <a:tabLst/>
              <a:defRPr/>
            </a:pPr>
            <a:r>
              <a:rPr kumimoji="1" lang="zh-TW" altLang="en-US" sz="1800" b="1"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mn-cs"/>
              </a:rPr>
              <a:t>提存前盈餘</a:t>
            </a:r>
            <a:endParaRPr kumimoji="1" lang="zh-CN" altLang="en-US" sz="1800" b="1"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mn-cs"/>
            </a:endParaRPr>
          </a:p>
        </p:txBody>
      </p:sp>
      <p:sp>
        <p:nvSpPr>
          <p:cNvPr id="55" name="矩形 61">
            <a:extLst>
              <a:ext uri="{FF2B5EF4-FFF2-40B4-BE49-F238E27FC236}">
                <a16:creationId xmlns:a16="http://schemas.microsoft.com/office/drawing/2014/main" id="{A806E05D-CDB3-486B-8487-F9A119B84659}"/>
              </a:ext>
            </a:extLst>
          </p:cNvPr>
          <p:cNvSpPr/>
          <p:nvPr/>
        </p:nvSpPr>
        <p:spPr>
          <a:xfrm>
            <a:off x="4879550" y="1263747"/>
            <a:ext cx="1031051"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
                <a:srgbClr val="A50021"/>
              </a:buClr>
              <a:buSzPct val="80000"/>
              <a:buFontTx/>
              <a:buNone/>
              <a:tabLst/>
              <a:defRPr/>
            </a:pPr>
            <a:r>
              <a:rPr kumimoji="1" lang="en-US" altLang="zh-CN"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1" lang="zh-TW" altLang="en-US"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新臺幣十億元</a:t>
            </a:r>
            <a:r>
              <a:rPr kumimoji="1" lang="en-US" altLang="zh-TW" sz="10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p:txBody>
      </p:sp>
      <p:grpSp>
        <p:nvGrpSpPr>
          <p:cNvPr id="58" name="群組 57">
            <a:extLst>
              <a:ext uri="{FF2B5EF4-FFF2-40B4-BE49-F238E27FC236}">
                <a16:creationId xmlns:a16="http://schemas.microsoft.com/office/drawing/2014/main" id="{F059369B-CAE2-4D9D-B041-282583811552}"/>
              </a:ext>
            </a:extLst>
          </p:cNvPr>
          <p:cNvGrpSpPr/>
          <p:nvPr/>
        </p:nvGrpSpPr>
        <p:grpSpPr>
          <a:xfrm>
            <a:off x="522612" y="6103156"/>
            <a:ext cx="3354941" cy="284966"/>
            <a:chOff x="313563" y="3588979"/>
            <a:chExt cx="2322479" cy="284966"/>
          </a:xfrm>
        </p:grpSpPr>
        <p:grpSp>
          <p:nvGrpSpPr>
            <p:cNvPr id="60" name="群組 59">
              <a:extLst>
                <a:ext uri="{FF2B5EF4-FFF2-40B4-BE49-F238E27FC236}">
                  <a16:creationId xmlns:a16="http://schemas.microsoft.com/office/drawing/2014/main" id="{DDEFFDC5-28C5-4017-8533-B1DB5E385013}"/>
                </a:ext>
              </a:extLst>
            </p:cNvPr>
            <p:cNvGrpSpPr/>
            <p:nvPr/>
          </p:nvGrpSpPr>
          <p:grpSpPr>
            <a:xfrm>
              <a:off x="313563" y="3588979"/>
              <a:ext cx="2322479" cy="284966"/>
              <a:chOff x="604058" y="5739534"/>
              <a:chExt cx="2315747" cy="388696"/>
            </a:xfrm>
          </p:grpSpPr>
          <p:sp>
            <p:nvSpPr>
              <p:cNvPr id="62" name="文字方塊 74">
                <a:extLst>
                  <a:ext uri="{FF2B5EF4-FFF2-40B4-BE49-F238E27FC236}">
                    <a16:creationId xmlns:a16="http://schemas.microsoft.com/office/drawing/2014/main" id="{2142EB92-81A9-40FD-B806-AAB360E755D5}"/>
                  </a:ext>
                </a:extLst>
              </p:cNvPr>
              <p:cNvSpPr txBox="1"/>
              <p:nvPr/>
            </p:nvSpPr>
            <p:spPr>
              <a:xfrm>
                <a:off x="604058" y="5739534"/>
                <a:ext cx="604071" cy="377829"/>
              </a:xfrm>
              <a:prstGeom prst="rect">
                <a:avLst/>
              </a:prstGeom>
              <a:solidFill>
                <a:schemeClr val="bg1"/>
              </a:solidFill>
            </p:spPr>
            <p:txBody>
              <a:bodyPr wrap="square" rtlCol="0">
                <a:spAutoFit/>
              </a:bodyPr>
              <a:lstStyle>
                <a:defPPr>
                  <a:defRPr lang="zh-TW"/>
                </a:defPPr>
                <a:lvl1pPr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1pPr>
                <a:lvl2pPr marL="456383"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2pPr>
                <a:lvl3pPr marL="912768"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3pPr>
                <a:lvl4pPr marL="136914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4pPr>
                <a:lvl5pPr marL="1825525"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5pPr>
                <a:lvl6pPr marL="2281910" algn="l" defTabSz="912768" rtl="0" eaLnBrk="1" latinLnBrk="0" hangingPunct="1">
                  <a:defRPr kumimoji="1" sz="2600" kern="1200">
                    <a:solidFill>
                      <a:schemeClr val="tx1"/>
                    </a:solidFill>
                    <a:latin typeface="Times New Roman" pitchFamily="18" charset="0"/>
                    <a:ea typeface="標楷體" pitchFamily="65" charset="-120"/>
                    <a:cs typeface="+mn-cs"/>
                  </a:defRPr>
                </a:lvl6pPr>
                <a:lvl7pPr marL="2738289" algn="l" defTabSz="912768" rtl="0" eaLnBrk="1" latinLnBrk="0" hangingPunct="1">
                  <a:defRPr kumimoji="1" sz="2600" kern="1200">
                    <a:solidFill>
                      <a:schemeClr val="tx1"/>
                    </a:solidFill>
                    <a:latin typeface="Times New Roman" pitchFamily="18" charset="0"/>
                    <a:ea typeface="標楷體" pitchFamily="65" charset="-120"/>
                    <a:cs typeface="+mn-cs"/>
                  </a:defRPr>
                </a:lvl7pPr>
                <a:lvl8pPr marL="3194675" algn="l" defTabSz="912768" rtl="0" eaLnBrk="1" latinLnBrk="0" hangingPunct="1">
                  <a:defRPr kumimoji="1" sz="2600" kern="1200">
                    <a:solidFill>
                      <a:schemeClr val="tx1"/>
                    </a:solidFill>
                    <a:latin typeface="Times New Roman" pitchFamily="18" charset="0"/>
                    <a:ea typeface="標楷體" pitchFamily="65" charset="-120"/>
                    <a:cs typeface="+mn-cs"/>
                  </a:defRPr>
                </a:lvl8pPr>
                <a:lvl9pPr marL="3651051" algn="l" defTabSz="912768" rtl="0" eaLnBrk="1" latinLnBrk="0" hangingPunct="1">
                  <a:defRPr kumimoji="1" sz="2600" kern="1200">
                    <a:solidFill>
                      <a:schemeClr val="tx1"/>
                    </a:solidFill>
                    <a:latin typeface="Times New Roman" pitchFamily="18" charset="0"/>
                    <a:ea typeface="標楷體" pitchFamily="65" charset="-120"/>
                    <a:cs typeface="+mn-cs"/>
                  </a:defRPr>
                </a:lvl9pPr>
              </a:lstStyle>
              <a:p>
                <a:pPr marL="180975" marR="0" lvl="0" indent="-180975" algn="l" defTabSz="914400" rtl="0" eaLnBrk="1" fontAlgn="base" latinLnBrk="0" hangingPunct="1">
                  <a:lnSpc>
                    <a:spcPct val="100000"/>
                  </a:lnSpc>
                  <a:spcBef>
                    <a:spcPct val="0"/>
                  </a:spcBef>
                  <a:spcAft>
                    <a:spcPct val="0"/>
                  </a:spcAft>
                  <a:buClr>
                    <a:srgbClr val="A50021"/>
                  </a:buClr>
                  <a:buSzTx/>
                  <a:buFont typeface="Wingdings" panose="05000000000000000000" pitchFamily="2" charset="2"/>
                  <a:buChar char="n"/>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淨利收</a:t>
                </a:r>
                <a:r>
                  <a:rPr kumimoji="1"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endPar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63" name="文字方塊 75">
                <a:extLst>
                  <a:ext uri="{FF2B5EF4-FFF2-40B4-BE49-F238E27FC236}">
                    <a16:creationId xmlns:a16="http://schemas.microsoft.com/office/drawing/2014/main" id="{4737E199-D35F-4C0F-83EF-4AE34BF2A24D}"/>
                  </a:ext>
                </a:extLst>
              </p:cNvPr>
              <p:cNvSpPr txBox="1"/>
              <p:nvPr/>
            </p:nvSpPr>
            <p:spPr>
              <a:xfrm>
                <a:off x="2508615" y="5750401"/>
                <a:ext cx="411190" cy="377829"/>
              </a:xfrm>
              <a:prstGeom prst="rect">
                <a:avLst/>
              </a:prstGeom>
              <a:solidFill>
                <a:schemeClr val="bg1"/>
              </a:solidFill>
            </p:spPr>
            <p:txBody>
              <a:bodyPr wrap="none" rtlCol="0">
                <a:spAutoFit/>
              </a:bodyPr>
              <a:lstStyle>
                <a:defPPr>
                  <a:defRPr lang="zh-TW"/>
                </a:defPPr>
                <a:lvl1pPr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1pPr>
                <a:lvl2pPr marL="456383"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2pPr>
                <a:lvl3pPr marL="912768"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3pPr>
                <a:lvl4pPr marL="136914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4pPr>
                <a:lvl5pPr marL="1825525"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5pPr>
                <a:lvl6pPr marL="2281910" algn="l" defTabSz="912768" rtl="0" eaLnBrk="1" latinLnBrk="0" hangingPunct="1">
                  <a:defRPr kumimoji="1" sz="2600" kern="1200">
                    <a:solidFill>
                      <a:schemeClr val="tx1"/>
                    </a:solidFill>
                    <a:latin typeface="Times New Roman" pitchFamily="18" charset="0"/>
                    <a:ea typeface="標楷體" pitchFamily="65" charset="-120"/>
                    <a:cs typeface="+mn-cs"/>
                  </a:defRPr>
                </a:lvl6pPr>
                <a:lvl7pPr marL="2738289" algn="l" defTabSz="912768" rtl="0" eaLnBrk="1" latinLnBrk="0" hangingPunct="1">
                  <a:defRPr kumimoji="1" sz="2600" kern="1200">
                    <a:solidFill>
                      <a:schemeClr val="tx1"/>
                    </a:solidFill>
                    <a:latin typeface="Times New Roman" pitchFamily="18" charset="0"/>
                    <a:ea typeface="標楷體" pitchFamily="65" charset="-120"/>
                    <a:cs typeface="+mn-cs"/>
                  </a:defRPr>
                </a:lvl7pPr>
                <a:lvl8pPr marL="3194675" algn="l" defTabSz="912768" rtl="0" eaLnBrk="1" latinLnBrk="0" hangingPunct="1">
                  <a:defRPr kumimoji="1" sz="2600" kern="1200">
                    <a:solidFill>
                      <a:schemeClr val="tx1"/>
                    </a:solidFill>
                    <a:latin typeface="Times New Roman" pitchFamily="18" charset="0"/>
                    <a:ea typeface="標楷體" pitchFamily="65" charset="-120"/>
                    <a:cs typeface="+mn-cs"/>
                  </a:defRPr>
                </a:lvl8pPr>
                <a:lvl9pPr marL="3651051" algn="l" defTabSz="912768" rtl="0" eaLnBrk="1" latinLnBrk="0" hangingPunct="1">
                  <a:defRPr kumimoji="1" sz="2600" kern="1200">
                    <a:solidFill>
                      <a:schemeClr val="tx1"/>
                    </a:solidFill>
                    <a:latin typeface="Times New Roman" pitchFamily="18" charset="0"/>
                    <a:ea typeface="標楷體" pitchFamily="65" charset="-120"/>
                    <a:cs typeface="+mn-cs"/>
                  </a:defRPr>
                </a:lvl9pPr>
              </a:lstStyle>
              <a:p>
                <a:pPr marL="180975" marR="0" lvl="0" indent="-180975" algn="l" defTabSz="914400" rtl="0" eaLnBrk="1" fontAlgn="base" latinLnBrk="0" hangingPunct="1">
                  <a:lnSpc>
                    <a:spcPct val="100000"/>
                  </a:lnSpc>
                  <a:spcBef>
                    <a:spcPct val="0"/>
                  </a:spcBef>
                  <a:spcAft>
                    <a:spcPct val="0"/>
                  </a:spcAft>
                  <a:buClr>
                    <a:srgbClr val="002060"/>
                  </a:buClr>
                  <a:buSzTx/>
                  <a:buFont typeface="Wingdings" panose="05000000000000000000" pitchFamily="2" charset="2"/>
                  <a:buChar char="n"/>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其他</a:t>
                </a:r>
              </a:p>
            </p:txBody>
          </p:sp>
          <p:sp>
            <p:nvSpPr>
              <p:cNvPr id="64" name="文字方塊 76">
                <a:extLst>
                  <a:ext uri="{FF2B5EF4-FFF2-40B4-BE49-F238E27FC236}">
                    <a16:creationId xmlns:a16="http://schemas.microsoft.com/office/drawing/2014/main" id="{2F80A62D-C82E-47EB-B5B1-1CCAABB9F514}"/>
                  </a:ext>
                </a:extLst>
              </p:cNvPr>
              <p:cNvSpPr txBox="1"/>
              <p:nvPr/>
            </p:nvSpPr>
            <p:spPr>
              <a:xfrm>
                <a:off x="1192023" y="5750401"/>
                <a:ext cx="572268" cy="377829"/>
              </a:xfrm>
              <a:prstGeom prst="rect">
                <a:avLst/>
              </a:prstGeom>
              <a:solidFill>
                <a:schemeClr val="bg1"/>
              </a:solidFill>
            </p:spPr>
            <p:txBody>
              <a:bodyPr wrap="none" rtlCol="0">
                <a:spAutoFit/>
              </a:bodyPr>
              <a:lstStyle>
                <a:defPPr>
                  <a:defRPr lang="zh-TW"/>
                </a:defPPr>
                <a:lvl1pPr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1pPr>
                <a:lvl2pPr marL="456383"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2pPr>
                <a:lvl3pPr marL="912768"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3pPr>
                <a:lvl4pPr marL="136914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4pPr>
                <a:lvl5pPr marL="1825525"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5pPr>
                <a:lvl6pPr marL="2281910" algn="l" defTabSz="912768" rtl="0" eaLnBrk="1" latinLnBrk="0" hangingPunct="1">
                  <a:defRPr kumimoji="1" sz="2600" kern="1200">
                    <a:solidFill>
                      <a:schemeClr val="tx1"/>
                    </a:solidFill>
                    <a:latin typeface="Times New Roman" pitchFamily="18" charset="0"/>
                    <a:ea typeface="標楷體" pitchFamily="65" charset="-120"/>
                    <a:cs typeface="+mn-cs"/>
                  </a:defRPr>
                </a:lvl6pPr>
                <a:lvl7pPr marL="2738289" algn="l" defTabSz="912768" rtl="0" eaLnBrk="1" latinLnBrk="0" hangingPunct="1">
                  <a:defRPr kumimoji="1" sz="2600" kern="1200">
                    <a:solidFill>
                      <a:schemeClr val="tx1"/>
                    </a:solidFill>
                    <a:latin typeface="Times New Roman" pitchFamily="18" charset="0"/>
                    <a:ea typeface="標楷體" pitchFamily="65" charset="-120"/>
                    <a:cs typeface="+mn-cs"/>
                  </a:defRPr>
                </a:lvl7pPr>
                <a:lvl8pPr marL="3194675" algn="l" defTabSz="912768" rtl="0" eaLnBrk="1" latinLnBrk="0" hangingPunct="1">
                  <a:defRPr kumimoji="1" sz="2600" kern="1200">
                    <a:solidFill>
                      <a:schemeClr val="tx1"/>
                    </a:solidFill>
                    <a:latin typeface="Times New Roman" pitchFamily="18" charset="0"/>
                    <a:ea typeface="標楷體" pitchFamily="65" charset="-120"/>
                    <a:cs typeface="+mn-cs"/>
                  </a:defRPr>
                </a:lvl8pPr>
                <a:lvl9pPr marL="3651051" algn="l" defTabSz="912768" rtl="0" eaLnBrk="1" latinLnBrk="0" hangingPunct="1">
                  <a:defRPr kumimoji="1" sz="2600" kern="1200">
                    <a:solidFill>
                      <a:schemeClr val="tx1"/>
                    </a:solidFill>
                    <a:latin typeface="Times New Roman" pitchFamily="18" charset="0"/>
                    <a:ea typeface="標楷體" pitchFamily="65" charset="-120"/>
                    <a:cs typeface="+mn-cs"/>
                  </a:defRPr>
                </a:lvl9pPr>
              </a:lstStyle>
              <a:p>
                <a:pPr marL="180975" marR="0" lvl="0" indent="-180975" algn="l" defTabSz="914400" rtl="0" eaLnBrk="1" fontAlgn="base" latinLnBrk="0" hangingPunct="1">
                  <a:lnSpc>
                    <a:spcPct val="100000"/>
                  </a:lnSpc>
                  <a:spcBef>
                    <a:spcPct val="0"/>
                  </a:spcBef>
                  <a:spcAft>
                    <a:spcPct val="0"/>
                  </a:spcAft>
                  <a:buClr>
                    <a:srgbClr val="D9D9D9"/>
                  </a:buClr>
                  <a:buSzTx/>
                  <a:buFont typeface="Wingdings" panose="05000000000000000000" pitchFamily="2" charset="2"/>
                  <a:buChar char="n"/>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淨手收</a:t>
                </a:r>
              </a:p>
            </p:txBody>
          </p:sp>
        </p:grpSp>
        <p:sp>
          <p:nvSpPr>
            <p:cNvPr id="61" name="文字方塊 60">
              <a:extLst>
                <a:ext uri="{FF2B5EF4-FFF2-40B4-BE49-F238E27FC236}">
                  <a16:creationId xmlns:a16="http://schemas.microsoft.com/office/drawing/2014/main" id="{5DCA604A-026F-44BD-A848-8696B7AB59FF}"/>
                </a:ext>
              </a:extLst>
            </p:cNvPr>
            <p:cNvSpPr txBox="1"/>
            <p:nvPr/>
          </p:nvSpPr>
          <p:spPr>
            <a:xfrm>
              <a:off x="1493680" y="3590032"/>
              <a:ext cx="600367" cy="276999"/>
            </a:xfrm>
            <a:prstGeom prst="rect">
              <a:avLst/>
            </a:prstGeom>
            <a:solidFill>
              <a:schemeClr val="bg1"/>
            </a:solidFill>
          </p:spPr>
          <p:txBody>
            <a:bodyPr wrap="none" rtlCol="0">
              <a:spAutoFit/>
            </a:bodyPr>
            <a:lstStyle>
              <a:defPPr>
                <a:defRPr lang="zh-TW"/>
              </a:defPPr>
              <a:lvl1pPr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1pPr>
              <a:lvl2pPr marL="456383"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2pPr>
              <a:lvl3pPr marL="912768"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3pPr>
              <a:lvl4pPr marL="1369140"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4pPr>
              <a:lvl5pPr marL="1825525" algn="l" rtl="0" fontAlgn="base">
                <a:spcBef>
                  <a:spcPct val="0"/>
                </a:spcBef>
                <a:spcAft>
                  <a:spcPct val="0"/>
                </a:spcAft>
                <a:defRPr kumimoji="1" sz="2600" kern="1200">
                  <a:solidFill>
                    <a:schemeClr val="tx1"/>
                  </a:solidFill>
                  <a:latin typeface="Times New Roman" pitchFamily="18" charset="0"/>
                  <a:ea typeface="標楷體" pitchFamily="65" charset="-120"/>
                  <a:cs typeface="+mn-cs"/>
                </a:defRPr>
              </a:lvl5pPr>
              <a:lvl6pPr marL="2281910" algn="l" defTabSz="912768" rtl="0" eaLnBrk="1" latinLnBrk="0" hangingPunct="1">
                <a:defRPr kumimoji="1" sz="2600" kern="1200">
                  <a:solidFill>
                    <a:schemeClr val="tx1"/>
                  </a:solidFill>
                  <a:latin typeface="Times New Roman" pitchFamily="18" charset="0"/>
                  <a:ea typeface="標楷體" pitchFamily="65" charset="-120"/>
                  <a:cs typeface="+mn-cs"/>
                </a:defRPr>
              </a:lvl6pPr>
              <a:lvl7pPr marL="2738289" algn="l" defTabSz="912768" rtl="0" eaLnBrk="1" latinLnBrk="0" hangingPunct="1">
                <a:defRPr kumimoji="1" sz="2600" kern="1200">
                  <a:solidFill>
                    <a:schemeClr val="tx1"/>
                  </a:solidFill>
                  <a:latin typeface="Times New Roman" pitchFamily="18" charset="0"/>
                  <a:ea typeface="標楷體" pitchFamily="65" charset="-120"/>
                  <a:cs typeface="+mn-cs"/>
                </a:defRPr>
              </a:lvl7pPr>
              <a:lvl8pPr marL="3194675" algn="l" defTabSz="912768" rtl="0" eaLnBrk="1" latinLnBrk="0" hangingPunct="1">
                <a:defRPr kumimoji="1" sz="2600" kern="1200">
                  <a:solidFill>
                    <a:schemeClr val="tx1"/>
                  </a:solidFill>
                  <a:latin typeface="Times New Roman" pitchFamily="18" charset="0"/>
                  <a:ea typeface="標楷體" pitchFamily="65" charset="-120"/>
                  <a:cs typeface="+mn-cs"/>
                </a:defRPr>
              </a:lvl8pPr>
              <a:lvl9pPr marL="3651051" algn="l" defTabSz="912768" rtl="0" eaLnBrk="1" latinLnBrk="0" hangingPunct="1">
                <a:defRPr kumimoji="1" sz="2600" kern="1200">
                  <a:solidFill>
                    <a:schemeClr val="tx1"/>
                  </a:solidFill>
                  <a:latin typeface="Times New Roman" pitchFamily="18" charset="0"/>
                  <a:ea typeface="標楷體" pitchFamily="65" charset="-120"/>
                  <a:cs typeface="+mn-cs"/>
                </a:defRPr>
              </a:lvl9pPr>
            </a:lstStyle>
            <a:p>
              <a:pPr marL="180975" marR="0" lvl="0" indent="-180975" algn="l" defTabSz="914400" rtl="0" eaLnBrk="1" fontAlgn="base" latinLnBrk="0" hangingPunct="1">
                <a:lnSpc>
                  <a:spcPct val="100000"/>
                </a:lnSpc>
                <a:spcBef>
                  <a:spcPct val="0"/>
                </a:spcBef>
                <a:spcAft>
                  <a:spcPct val="0"/>
                </a:spcAft>
                <a:buClr>
                  <a:srgbClr val="919CAD"/>
                </a:buClr>
                <a:buSzTx/>
                <a:buFont typeface="Wingdings" panose="05000000000000000000" pitchFamily="2" charset="2"/>
                <a:buChar char="n"/>
                <a:tabLst/>
                <a:defRPr/>
              </a:pPr>
              <a:r>
                <a:rPr kumimoji="1" lang="zh-TW" altLang="en-US"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金融交易</a:t>
              </a:r>
            </a:p>
          </p:txBody>
        </p:sp>
      </p:grpSp>
      <p:sp>
        <p:nvSpPr>
          <p:cNvPr id="65" name="文字方塊 60">
            <a:extLst>
              <a:ext uri="{FF2B5EF4-FFF2-40B4-BE49-F238E27FC236}">
                <a16:creationId xmlns:a16="http://schemas.microsoft.com/office/drawing/2014/main" id="{C794679D-A50F-4507-8AF1-556740EF8BCE}"/>
              </a:ext>
            </a:extLst>
          </p:cNvPr>
          <p:cNvSpPr txBox="1"/>
          <p:nvPr/>
        </p:nvSpPr>
        <p:spPr>
          <a:xfrm>
            <a:off x="0" y="6606714"/>
            <a:ext cx="22767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rPr>
              <a:t>資料來源：</a:t>
            </a:r>
            <a:r>
              <a:rPr kumimoji="0" lang="zh-TW" altLang="en-US" sz="1000" b="0" i="0" u="none" strike="noStrike" kern="1200" cap="none" spc="0" normalizeH="0" baseline="0" noProof="0" dirty="0" smtClean="0">
                <a:ln>
                  <a:noFill/>
                </a:ln>
                <a:solidFill>
                  <a:prstClr val="black"/>
                </a:solidFill>
                <a:effectLst/>
                <a:uLnTx/>
                <a:uFillTx/>
                <a:latin typeface="Calibri"/>
                <a:ea typeface="微軟正黑體" panose="020B0604030504040204" pitchFamily="34" charset="-120"/>
                <a:cs typeface="Arial" panose="020B0604020202020204" pitchFamily="34" charset="0"/>
              </a:rPr>
              <a:t>合併數字</a:t>
            </a:r>
            <a:endParaRPr kumimoji="0" lang="zh-TW" altLang="en-US" sz="1000" b="0" i="0" u="none" strike="noStrike" kern="1200" cap="none" spc="0" normalizeH="0" baseline="0" noProof="0" dirty="0">
              <a:ln>
                <a:noFill/>
              </a:ln>
              <a:solidFill>
                <a:prstClr val="black"/>
              </a:solidFill>
              <a:effectLst/>
              <a:uLnTx/>
              <a:uFillTx/>
              <a:latin typeface="Calibri"/>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666087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7_行務會議format">
  <a:themeElements>
    <a:clrScheme name="7_行務會議forma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行務會議format">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行務會議forma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行務會議forma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行務會議forma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行務會議forma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行務會議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行務會議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行務會議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4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5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自定义设计方案">
  <a:themeElements>
    <a:clrScheme name="自定义 18">
      <a:dk1>
        <a:sysClr val="windowText" lastClr="000000"/>
      </a:dk1>
      <a:lt1>
        <a:sysClr val="window" lastClr="FFFFFF"/>
      </a:lt1>
      <a:dk2>
        <a:srgbClr val="44546A"/>
      </a:dk2>
      <a:lt2>
        <a:srgbClr val="E7E6E6"/>
      </a:lt2>
      <a:accent1>
        <a:srgbClr val="55EEFB"/>
      </a:accent1>
      <a:accent2>
        <a:srgbClr val="00A7FB"/>
      </a:accent2>
      <a:accent3>
        <a:srgbClr val="006397"/>
      </a:accent3>
      <a:accent4>
        <a:srgbClr val="55EEFB"/>
      </a:accent4>
      <a:accent5>
        <a:srgbClr val="00A7FB"/>
      </a:accent5>
      <a:accent6>
        <a:srgbClr val="006397"/>
      </a:accent6>
      <a:hlink>
        <a:srgbClr val="55EEFB"/>
      </a:hlink>
      <a:folHlink>
        <a:srgbClr val="00A7FB"/>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56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9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自訂設計">
  <a:themeElements>
    <a:clrScheme name="8_自訂設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自訂設計">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自訂設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8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5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8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9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0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82475</TotalTime>
  <Words>1729</Words>
  <Application>Microsoft Office PowerPoint</Application>
  <PresentationFormat>如螢幕大小 (4:3)</PresentationFormat>
  <Paragraphs>458</Paragraphs>
  <Slides>20</Slides>
  <Notes>19</Notes>
  <HiddenSlides>0</HiddenSlides>
  <MMClips>0</MMClips>
  <ScaleCrop>false</ScaleCrop>
  <HeadingPairs>
    <vt:vector size="8" baseType="variant">
      <vt:variant>
        <vt:lpstr>使用字型</vt:lpstr>
      </vt:variant>
      <vt:variant>
        <vt:i4>14</vt:i4>
      </vt:variant>
      <vt:variant>
        <vt:lpstr>佈景主題</vt:lpstr>
      </vt:variant>
      <vt:variant>
        <vt:i4>21</vt:i4>
      </vt:variant>
      <vt:variant>
        <vt:lpstr>內嵌 OLE 伺服程式</vt:lpstr>
      </vt:variant>
      <vt:variant>
        <vt:i4>2</vt:i4>
      </vt:variant>
      <vt:variant>
        <vt:lpstr>投影片標題</vt:lpstr>
      </vt:variant>
      <vt:variant>
        <vt:i4>20</vt:i4>
      </vt:variant>
    </vt:vector>
  </HeadingPairs>
  <TitlesOfParts>
    <vt:vector size="57" baseType="lpstr">
      <vt:lpstr>FZHei-B01S</vt:lpstr>
      <vt:lpstr>微软雅黑</vt:lpstr>
      <vt:lpstr>宋体</vt:lpstr>
      <vt:lpstr>宋体</vt:lpstr>
      <vt:lpstr>印品黑体</vt:lpstr>
      <vt:lpstr>微軟正黑體</vt:lpstr>
      <vt:lpstr>微軟正黑體</vt:lpstr>
      <vt:lpstr>新細明體</vt:lpstr>
      <vt:lpstr>標楷體</vt:lpstr>
      <vt:lpstr>Arial</vt:lpstr>
      <vt:lpstr>Calibri</vt:lpstr>
      <vt:lpstr>Times New Roman</vt:lpstr>
      <vt:lpstr>Verdana</vt:lpstr>
      <vt:lpstr>Wingdings</vt:lpstr>
      <vt:lpstr>7_行務會議format</vt:lpstr>
      <vt:lpstr>8_自訂設計</vt:lpstr>
      <vt:lpstr>9_自訂設計</vt:lpstr>
      <vt:lpstr>35_自訂設計</vt:lpstr>
      <vt:lpstr>38_自訂設計</vt:lpstr>
      <vt:lpstr>39_自訂設計</vt:lpstr>
      <vt:lpstr>40_自訂設計</vt:lpstr>
      <vt:lpstr>41_自訂設計</vt:lpstr>
      <vt:lpstr>42_自訂設計</vt:lpstr>
      <vt:lpstr>43_自訂設計</vt:lpstr>
      <vt:lpstr>44_自訂設計</vt:lpstr>
      <vt:lpstr>3_Office 佈景主題</vt:lpstr>
      <vt:lpstr>45_自訂設計</vt:lpstr>
      <vt:lpstr>自定义设计方案</vt:lpstr>
      <vt:lpstr>1_Office 主题</vt:lpstr>
      <vt:lpstr>2_Office 主题</vt:lpstr>
      <vt:lpstr>56_自訂設計</vt:lpstr>
      <vt:lpstr>59_自訂設計</vt:lpstr>
      <vt:lpstr>46_自訂設計</vt:lpstr>
      <vt:lpstr>47_自訂設計</vt:lpstr>
      <vt:lpstr>48_自訂設計</vt:lpstr>
      <vt:lpstr>點陣圖影像</vt:lpstr>
      <vt:lpstr>工作表</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FEIB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Liz</dc:creator>
  <cp:lastModifiedBy>許慧娟</cp:lastModifiedBy>
  <cp:revision>9104</cp:revision>
  <cp:lastPrinted>2023-03-08T02:34:56Z</cp:lastPrinted>
  <dcterms:created xsi:type="dcterms:W3CDTF">2005-11-09T02:45:46Z</dcterms:created>
  <dcterms:modified xsi:type="dcterms:W3CDTF">2023-05-26T06:40:57Z</dcterms:modified>
</cp:coreProperties>
</file>