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2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81" r:id="rId2"/>
    <p:sldMasterId id="2147483907" r:id="rId3"/>
  </p:sldMasterIdLst>
  <p:notesMasterIdLst>
    <p:notesMasterId r:id="rId38"/>
  </p:notesMasterIdLst>
  <p:handoutMasterIdLst>
    <p:handoutMasterId r:id="rId39"/>
  </p:handoutMasterIdLst>
  <p:sldIdLst>
    <p:sldId id="914" r:id="rId4"/>
    <p:sldId id="941" r:id="rId5"/>
    <p:sldId id="942" r:id="rId6"/>
    <p:sldId id="943" r:id="rId7"/>
    <p:sldId id="944" r:id="rId8"/>
    <p:sldId id="945" r:id="rId9"/>
    <p:sldId id="946" r:id="rId10"/>
    <p:sldId id="915" r:id="rId11"/>
    <p:sldId id="916" r:id="rId12"/>
    <p:sldId id="918" r:id="rId13"/>
    <p:sldId id="917" r:id="rId14"/>
    <p:sldId id="919" r:id="rId15"/>
    <p:sldId id="920" r:id="rId16"/>
    <p:sldId id="921" r:id="rId17"/>
    <p:sldId id="922" r:id="rId18"/>
    <p:sldId id="923" r:id="rId19"/>
    <p:sldId id="924" r:id="rId20"/>
    <p:sldId id="925" r:id="rId21"/>
    <p:sldId id="926" r:id="rId22"/>
    <p:sldId id="927" r:id="rId23"/>
    <p:sldId id="947" r:id="rId24"/>
    <p:sldId id="948" r:id="rId25"/>
    <p:sldId id="949" r:id="rId26"/>
    <p:sldId id="931" r:id="rId27"/>
    <p:sldId id="932" r:id="rId28"/>
    <p:sldId id="933" r:id="rId29"/>
    <p:sldId id="934" r:id="rId30"/>
    <p:sldId id="935" r:id="rId31"/>
    <p:sldId id="936" r:id="rId32"/>
    <p:sldId id="937" r:id="rId33"/>
    <p:sldId id="938" r:id="rId34"/>
    <p:sldId id="939" r:id="rId35"/>
    <p:sldId id="940" r:id="rId36"/>
    <p:sldId id="903" r:id="rId37"/>
  </p:sldIdLst>
  <p:sldSz cx="9144000" cy="6858000" type="screen4x3"/>
  <p:notesSz cx="6797675" cy="9926638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rgbClr val="000000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rgbClr val="000000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rgbClr val="000000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rgbClr val="000000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rgbClr val="000000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rgbClr val="000000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rgbClr val="000000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rgbClr val="000000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rgbClr val="000000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3" userDrawn="1">
          <p15:clr>
            <a:srgbClr val="A4A3A4"/>
          </p15:clr>
        </p15:guide>
        <p15:guide id="2" orient="horz" pos="516">
          <p15:clr>
            <a:srgbClr val="A4A3A4"/>
          </p15:clr>
        </p15:guide>
        <p15:guide id="3" orient="horz" pos="3322" userDrawn="1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2443" userDrawn="1">
          <p15:clr>
            <a:srgbClr val="A4A3A4"/>
          </p15:clr>
        </p15:guide>
        <p15:guide id="6" orient="horz" pos="771">
          <p15:clr>
            <a:srgbClr val="A4A3A4"/>
          </p15:clr>
        </p15:guide>
        <p15:guide id="7" pos="1859">
          <p15:clr>
            <a:srgbClr val="A4A3A4"/>
          </p15:clr>
        </p15:guide>
        <p15:guide id="8" pos="272">
          <p15:clr>
            <a:srgbClr val="A4A3A4"/>
          </p15:clr>
        </p15:guide>
        <p15:guide id="9" pos="4212" userDrawn="1">
          <p15:clr>
            <a:srgbClr val="A4A3A4"/>
          </p15:clr>
        </p15:guide>
        <p15:guide id="10" pos="839" userDrawn="1">
          <p15:clr>
            <a:srgbClr val="A4A3A4"/>
          </p15:clr>
        </p15:guide>
        <p15:guide id="11" pos="55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徐　謙 (化槽事業部)" initials="徐　謙" lastIdx="1" clrIdx="0">
    <p:extLst>
      <p:ext uri="{19B8F6BF-5375-455C-9EA6-DF929625EA0E}">
        <p15:presenceInfo xmlns:p15="http://schemas.microsoft.com/office/powerpoint/2012/main" userId="徐　謙 (化槽事業部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FF00"/>
    <a:srgbClr val="FCECE7"/>
    <a:srgbClr val="F9D8CC"/>
    <a:srgbClr val="5DBA00"/>
    <a:srgbClr val="D6862D"/>
    <a:srgbClr val="FF6600"/>
    <a:srgbClr val="AC0098"/>
    <a:srgbClr val="008080"/>
    <a:srgbClr val="DB8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699" autoAdjust="0"/>
    <p:restoredTop sz="89221" autoAdjust="0"/>
  </p:normalViewPr>
  <p:slideViewPr>
    <p:cSldViewPr showGuides="1">
      <p:cViewPr varScale="1">
        <p:scale>
          <a:sx n="65" d="100"/>
          <a:sy n="65" d="100"/>
        </p:scale>
        <p:origin x="568" y="60"/>
      </p:cViewPr>
      <p:guideLst>
        <p:guide orient="horz" pos="3833"/>
        <p:guide orient="horz" pos="516"/>
        <p:guide orient="horz" pos="3322"/>
        <p:guide orient="horz" pos="799"/>
        <p:guide orient="horz" pos="2443"/>
        <p:guide orient="horz" pos="771"/>
        <p:guide pos="1859"/>
        <p:guide pos="272"/>
        <p:guide pos="4212"/>
        <p:guide pos="839"/>
        <p:guide pos="5517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50" d="100"/>
          <a:sy n="50" d="100"/>
        </p:scale>
        <p:origin x="-3012" y="-108"/>
      </p:cViewPr>
      <p:guideLst>
        <p:guide orient="horz" pos="3127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 cap="flat" cmpd="sng" algn="ctr">
          <a:solidFill>
            <a:srgbClr val="868686"/>
          </a:solidFill>
          <a:prstDash val="solid"/>
          <a:round/>
        </a:ln>
        <a:effectLst/>
        <a:sp3d contourW="9525">
          <a:contourClr>
            <a:srgbClr val="868686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1"/>
          <c:tx>
            <c:strRef>
              <c:f>工作表1!$C$1</c:f>
              <c:strCache>
                <c:ptCount val="1"/>
                <c:pt idx="0">
                  <c:v>2019 H1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856596610469424E-17"/>
                  <c:y val="-3.9759790528233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7-48EF-94FD-A46B28404A6B}"/>
                </c:ext>
              </c:extLst>
            </c:dLbl>
            <c:numFmt formatCode="&quot;$&quot;#,##0_);[Red]\(&quot;$&quot;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Tank Storage Service</c:v>
                </c:pt>
                <c:pt idx="1">
                  <c:v>Energy</c:v>
                </c:pt>
                <c:pt idx="2">
                  <c:v>Grand Total</c:v>
                </c:pt>
              </c:strCache>
            </c:strRef>
          </c:cat>
          <c:val>
            <c:numRef>
              <c:f>工作表1!$C$2:$C$4</c:f>
              <c:numCache>
                <c:formatCode>_-"$"* #,##0_-;\-"$"* #,##0_-;_-"$"* "-"??_-;_-@_-</c:formatCode>
                <c:ptCount val="3"/>
                <c:pt idx="0">
                  <c:v>233008</c:v>
                </c:pt>
                <c:pt idx="1">
                  <c:v>23590</c:v>
                </c:pt>
                <c:pt idx="2">
                  <c:v>256598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5987-48EF-94FD-A46B28404A6B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2020 H1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5.5713193220938849E-17"/>
                  <c:y val="-2.168715846994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7-48EF-94FD-A46B28404A6B}"/>
                </c:ext>
              </c:extLst>
            </c:dLbl>
            <c:dLbl>
              <c:idx val="2"/>
              <c:layout>
                <c:manualLayout>
                  <c:x val="0"/>
                  <c:y val="-5.4217896174863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7-48EF-94FD-A46B28404A6B}"/>
                </c:ext>
              </c:extLst>
            </c:dLbl>
            <c:numFmt formatCode="&quot;$&quot;#,##0_);[Red]\(&quot;$&quot;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工作表1!$A$2:$A$4</c:f>
              <c:strCache>
                <c:ptCount val="3"/>
                <c:pt idx="0">
                  <c:v>Tank Storage Service</c:v>
                </c:pt>
                <c:pt idx="1">
                  <c:v>Energy</c:v>
                </c:pt>
                <c:pt idx="2">
                  <c:v>Grand Total</c:v>
                </c:pt>
              </c:strCache>
            </c:strRef>
          </c:cat>
          <c:val>
            <c:numRef>
              <c:f>工作表1!$D$2:$D$4</c:f>
              <c:numCache>
                <c:formatCode>_-"$"* #,##0_-;\-"$"* #,##0_-;_-"$"* "-"??_-;_-@_-</c:formatCode>
                <c:ptCount val="3"/>
                <c:pt idx="0">
                  <c:v>219743</c:v>
                </c:pt>
                <c:pt idx="1">
                  <c:v>43237</c:v>
                </c:pt>
                <c:pt idx="2">
                  <c:v>262980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5987-48EF-94FD-A46B28404A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7438848"/>
        <c:axId val="167591936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工作表1!$B$1</c15:sqref>
                        </c15:formulaRef>
                      </c:ext>
                    </c:extLst>
                    <c:strCache>
                      <c:ptCount val="1"/>
                      <c:pt idx="0">
                        <c:v>107年1~6月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1" i="0" u="none" strike="noStrike" kern="1200" baseline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zh-TW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工作表1!$A$2:$A$4</c15:sqref>
                        </c15:formulaRef>
                      </c:ext>
                    </c:extLst>
                    <c:strCache>
                      <c:ptCount val="3"/>
                      <c:pt idx="0">
                        <c:v>Tank Storage Service</c:v>
                      </c:pt>
                      <c:pt idx="1">
                        <c:v>Energy</c:v>
                      </c:pt>
                      <c:pt idx="2">
                        <c:v>Grand 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工作表1!$B$2:$B$4</c15:sqref>
                        </c15:formulaRef>
                      </c:ext>
                    </c:extLst>
                    <c:numCache>
                      <c:formatCode>_-"$"* #,##0_-;\-"$"* #,##0_-;_-"$"* "-"??_-;_-@_-</c:formatCode>
                      <c:ptCount val="3"/>
                      <c:pt idx="0">
                        <c:v>203462</c:v>
                      </c:pt>
                      <c:pt idx="1">
                        <c:v>22043</c:v>
                      </c:pt>
                      <c:pt idx="2">
                        <c:v>225505</c:v>
                      </c:pt>
                    </c:numCache>
                  </c:numRef>
                </c:val>
                <c:shape val="cylinder"/>
                <c:extLst>
                  <c:ext xmlns:c16="http://schemas.microsoft.com/office/drawing/2014/chart" uri="{C3380CC4-5D6E-409C-BE32-E72D297353CC}">
                    <c16:uniqueId val="{00000000-B5D2-4331-9818-92B9F2FF71D7}"/>
                  </c:ext>
                </c:extLst>
              </c15:ser>
            </c15:filteredBarSeries>
          </c:ext>
        </c:extLst>
      </c:bar3DChart>
      <c:catAx>
        <c:axId val="16743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pPr>
            <a:endParaRPr lang="zh-TW"/>
          </a:p>
        </c:txPr>
        <c:crossAx val="167591936"/>
        <c:crosses val="autoZero"/>
        <c:auto val="1"/>
        <c:lblAlgn val="ctr"/>
        <c:lblOffset val="100"/>
        <c:noMultiLvlLbl val="0"/>
      </c:catAx>
      <c:valAx>
        <c:axId val="16759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prstDash val="solid"/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TW"/>
          </a:p>
        </c:txPr>
        <c:crossAx val="16743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zh-TW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solidFill>
            <a:srgbClr val="868686"/>
          </a:solidFill>
        </a:ln>
        <a:effectLst/>
        <a:sp3d>
          <a:contourClr>
            <a:srgbClr val="868686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工作表1!$A$2</c:f>
              <c:strCache>
                <c:ptCount val="1"/>
                <c:pt idx="0">
                  <c:v>化油槽事業處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2020H1</c:v>
                </c:pt>
              </c:strCache>
            </c:strRef>
          </c:cat>
          <c:val>
            <c:numRef>
              <c:f>工作表1!$B$2:$D$2</c:f>
              <c:numCache>
                <c:formatCode>_-"$"* #,##0_-;\-"$"* #,##0_-;_-"$"* "-"??_-;_-@_-</c:formatCode>
                <c:ptCount val="3"/>
                <c:pt idx="0">
                  <c:v>430678.21478571428</c:v>
                </c:pt>
                <c:pt idx="1">
                  <c:v>445673.24599999998</c:v>
                </c:pt>
                <c:pt idx="2">
                  <c:v>219743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B5D2-4331-9818-92B9F2FF7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7375296"/>
        <c:axId val="1827371136"/>
        <c:axId val="0"/>
      </c:bar3DChart>
      <c:catAx>
        <c:axId val="182737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pPr>
            <a:endParaRPr lang="zh-TW"/>
          </a:p>
        </c:txPr>
        <c:crossAx val="1827371136"/>
        <c:crosses val="autoZero"/>
        <c:auto val="1"/>
        <c:lblAlgn val="ctr"/>
        <c:lblOffset val="100"/>
        <c:noMultiLvlLbl val="0"/>
      </c:catAx>
      <c:valAx>
        <c:axId val="182737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TW"/>
          </a:p>
        </c:txPr>
        <c:crossAx val="182737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工作表1!$A$2</c:f>
              <c:strCache>
                <c:ptCount val="1"/>
                <c:pt idx="0">
                  <c:v>West#5</c:v>
                </c:pt>
              </c:strCache>
            </c:strRef>
          </c:tx>
          <c:invertIfNegative val="0"/>
          <c:cat>
            <c:strRef>
              <c:f>工作表1!$B$1:$K$1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2020H1</c:v>
                </c:pt>
              </c:strCache>
            </c:strRef>
          </c:cat>
          <c:val>
            <c:numRef>
              <c:f>工作表1!$B$2:$K$2</c:f>
              <c:numCache>
                <c:formatCode>_-* #,##0_-;\-* #,##0_-;_-* "-"??_-;_-@_-</c:formatCode>
                <c:ptCount val="10"/>
                <c:pt idx="0">
                  <c:v>1333725</c:v>
                </c:pt>
                <c:pt idx="1">
                  <c:v>2814381</c:v>
                </c:pt>
                <c:pt idx="2">
                  <c:v>2903312</c:v>
                </c:pt>
                <c:pt idx="3">
                  <c:v>3106522</c:v>
                </c:pt>
                <c:pt idx="4">
                  <c:v>2835990</c:v>
                </c:pt>
                <c:pt idx="5">
                  <c:v>3746241</c:v>
                </c:pt>
                <c:pt idx="6">
                  <c:v>2810494</c:v>
                </c:pt>
                <c:pt idx="7">
                  <c:v>3030795.5810000002</c:v>
                </c:pt>
                <c:pt idx="8">
                  <c:v>2452014.48</c:v>
                </c:pt>
                <c:pt idx="9">
                  <c:v>1510441.4709999999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95-4A9A-9C74-F6AF517F3C25}"/>
            </c:ext>
          </c:extLst>
        </c:ser>
        <c:ser>
          <c:idx val="1"/>
          <c:order val="1"/>
          <c:tx>
            <c:strRef>
              <c:f>工作表1!$A$3</c:f>
              <c:strCache>
                <c:ptCount val="1"/>
                <c:pt idx="0">
                  <c:v>West#2</c:v>
                </c:pt>
              </c:strCache>
            </c:strRef>
          </c:tx>
          <c:invertIfNegative val="0"/>
          <c:cat>
            <c:strRef>
              <c:f>工作表1!$B$1:$K$1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2020H1</c:v>
                </c:pt>
              </c:strCache>
            </c:strRef>
          </c:cat>
          <c:val>
            <c:numRef>
              <c:f>工作表1!$B$3:$K$3</c:f>
              <c:numCache>
                <c:formatCode>_-* #,##0_-;\-* #,##0_-;_-* "-"??_-;_-@_-</c:formatCode>
                <c:ptCount val="10"/>
                <c:pt idx="0">
                  <c:v>386987</c:v>
                </c:pt>
                <c:pt idx="1">
                  <c:v>446325</c:v>
                </c:pt>
                <c:pt idx="2">
                  <c:v>353254</c:v>
                </c:pt>
                <c:pt idx="3">
                  <c:v>465202</c:v>
                </c:pt>
                <c:pt idx="4">
                  <c:v>466751</c:v>
                </c:pt>
                <c:pt idx="5">
                  <c:v>533148</c:v>
                </c:pt>
                <c:pt idx="6">
                  <c:v>401090</c:v>
                </c:pt>
                <c:pt idx="7">
                  <c:v>425412.89599999995</c:v>
                </c:pt>
                <c:pt idx="8">
                  <c:v>388422.65200000006</c:v>
                </c:pt>
                <c:pt idx="9">
                  <c:v>192610.40300000002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95-4A9A-9C74-F6AF517F3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087552"/>
        <c:axId val="167594240"/>
      </c:barChart>
      <c:lineChart>
        <c:grouping val="standard"/>
        <c:varyColors val="0"/>
        <c:ser>
          <c:idx val="2"/>
          <c:order val="2"/>
          <c:tx>
            <c:strRef>
              <c:f>工作表1!$A$4</c:f>
              <c:strCache>
                <c:ptCount val="1"/>
                <c:pt idx="0">
                  <c:v>FTZ</c:v>
                </c:pt>
              </c:strCache>
            </c:strRef>
          </c:tx>
          <c:marker>
            <c:symbol val="square"/>
            <c:size val="13"/>
          </c:marker>
          <c:cat>
            <c:strRef>
              <c:f>工作表1!$B$1:$K$1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2020H1</c:v>
                </c:pt>
              </c:strCache>
            </c:strRef>
          </c:cat>
          <c:val>
            <c:numRef>
              <c:f>工作表1!$B$4:$K$4</c:f>
              <c:numCache>
                <c:formatCode>_-* #,##0_-;\-* #,##0_-;_-* "-"??_-;_-@_-</c:formatCode>
                <c:ptCount val="10"/>
                <c:pt idx="0">
                  <c:v>1019275.9140000001</c:v>
                </c:pt>
                <c:pt idx="1">
                  <c:v>2558620.54</c:v>
                </c:pt>
                <c:pt idx="2">
                  <c:v>2653394.8200000003</c:v>
                </c:pt>
                <c:pt idx="3">
                  <c:v>2858456.4810000001</c:v>
                </c:pt>
                <c:pt idx="4">
                  <c:v>2533928.594</c:v>
                </c:pt>
                <c:pt idx="5">
                  <c:v>3545289.6680000001</c:v>
                </c:pt>
                <c:pt idx="6">
                  <c:v>2480047.5299999998</c:v>
                </c:pt>
                <c:pt idx="7">
                  <c:v>2590414.1770000001</c:v>
                </c:pt>
                <c:pt idx="8">
                  <c:v>2018580.7920000001</c:v>
                </c:pt>
                <c:pt idx="9">
                  <c:v>1326840.621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95-4A9A-9C74-F6AF517F3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087552"/>
        <c:axId val="167594240"/>
      </c:lineChart>
      <c:catAx>
        <c:axId val="16808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zh-TW"/>
          </a:p>
        </c:txPr>
        <c:crossAx val="167594240"/>
        <c:crosses val="autoZero"/>
        <c:auto val="1"/>
        <c:lblAlgn val="ctr"/>
        <c:lblOffset val="100"/>
        <c:noMultiLvlLbl val="0"/>
      </c:catAx>
      <c:valAx>
        <c:axId val="167594240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zh-TW"/>
          </a:p>
        </c:txPr>
        <c:crossAx val="1680875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solidFill>
            <a:srgbClr val="868686"/>
          </a:solidFill>
        </a:ln>
        <a:effectLst/>
        <a:sp3d>
          <a:contourClr>
            <a:srgbClr val="868686"/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工作表1!$A$2</c:f>
              <c:strCache>
                <c:ptCount val="1"/>
                <c:pt idx="0">
                  <c:v>能源事業處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2020H1</c:v>
                </c:pt>
              </c:strCache>
            </c:strRef>
          </c:cat>
          <c:val>
            <c:numRef>
              <c:f>工作表1!$B$2:$D$2</c:f>
              <c:numCache>
                <c:formatCode>_-"$"* #,##0_-;\-"$"* #,##0_-;_-"$"* "-"??_-;_-@_-</c:formatCode>
                <c:ptCount val="3"/>
                <c:pt idx="0">
                  <c:v>45002</c:v>
                </c:pt>
                <c:pt idx="1">
                  <c:v>59552</c:v>
                </c:pt>
                <c:pt idx="2">
                  <c:v>43237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B5D2-4331-9818-92B9F2FF7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1475200"/>
        <c:axId val="129557056"/>
        <c:axId val="0"/>
      </c:bar3DChart>
      <c:catAx>
        <c:axId val="23147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+mn-cs"/>
              </a:defRPr>
            </a:pPr>
            <a:endParaRPr lang="zh-TW"/>
          </a:p>
        </c:txPr>
        <c:crossAx val="129557056"/>
        <c:crosses val="autoZero"/>
        <c:auto val="1"/>
        <c:lblAlgn val="ctr"/>
        <c:lblOffset val="100"/>
        <c:noMultiLvlLbl val="0"/>
      </c:catAx>
      <c:valAx>
        <c:axId val="12955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TW"/>
          </a:p>
        </c:txPr>
        <c:crossAx val="23147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6F1D7-428C-4C01-8E05-F686868B054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52D0378-7743-453D-A008-54EE70D983D5}">
      <dgm:prSet phldrT="[文字]" custT="1"/>
      <dgm:spPr/>
      <dgm:t>
        <a:bodyPr/>
        <a:lstStyle/>
        <a:p>
          <a:r>
            <a:rPr lang="en-US" altLang="zh-TW" sz="24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No. of Power Plant</a:t>
          </a:r>
          <a:endParaRPr lang="zh-TW" altLang="en-US" sz="24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7EF13A8-8EAA-46A4-A1F2-1464670EEB84}" type="parTrans" cxnId="{9CCE3DD0-F6BB-4B02-ADC5-9B2C4E7E650F}">
      <dgm:prSet/>
      <dgm:spPr/>
      <dgm:t>
        <a:bodyPr/>
        <a:lstStyle/>
        <a:p>
          <a:endParaRPr lang="zh-TW" altLang="en-US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4CD12F5-4D1A-436A-856D-AD15DD8A0878}" type="sibTrans" cxnId="{9CCE3DD0-F6BB-4B02-ADC5-9B2C4E7E650F}">
      <dgm:prSet/>
      <dgm:spPr/>
      <dgm:t>
        <a:bodyPr/>
        <a:lstStyle/>
        <a:p>
          <a:endParaRPr lang="zh-TW" altLang="en-US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3A295A5-0451-47DD-910F-55EB46A2301A}">
      <dgm:prSet phldrT="[文字]" custT="1"/>
      <dgm:spPr/>
      <dgm:t>
        <a:bodyPr/>
        <a:lstStyle/>
        <a:p>
          <a:r>
            <a:rPr lang="en-US" altLang="zh-TW" sz="28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</a:t>
          </a:r>
          <a:endParaRPr lang="zh-TW" altLang="en-US" sz="2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9383F52-C37B-40B5-8ADF-B5983E520F05}" type="parTrans" cxnId="{78D52B9D-17AE-4273-848F-5241E410717C}">
      <dgm:prSet/>
      <dgm:spPr/>
      <dgm:t>
        <a:bodyPr/>
        <a:lstStyle/>
        <a:p>
          <a:endParaRPr lang="zh-TW" altLang="en-US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436D2BE-FC94-42F9-A2E6-2A6CF2E4EDED}" type="sibTrans" cxnId="{78D52B9D-17AE-4273-848F-5241E410717C}">
      <dgm:prSet/>
      <dgm:spPr/>
      <dgm:t>
        <a:bodyPr/>
        <a:lstStyle/>
        <a:p>
          <a:endParaRPr lang="zh-TW" altLang="en-US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6F1F0E5-77E8-4542-B3EE-280461C1EA10}">
      <dgm:prSet phldrT="[文字]" custT="1"/>
      <dgm:spPr/>
      <dgm:t>
        <a:bodyPr/>
        <a:lstStyle/>
        <a:p>
          <a:r>
            <a:rPr lang="en-US" altLang="zh-TW" sz="28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Capacity</a:t>
          </a:r>
          <a:endParaRPr lang="zh-TW" altLang="en-US" sz="2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9A7FD45-5290-44F3-BFFB-DFC5C60D0063}" type="parTrans" cxnId="{C6C80DA4-3008-4E12-804C-27F6E417935A}">
      <dgm:prSet/>
      <dgm:spPr/>
      <dgm:t>
        <a:bodyPr/>
        <a:lstStyle/>
        <a:p>
          <a:endParaRPr lang="zh-TW" altLang="en-US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1A7342E-B83A-4B1B-92B5-FD0F84894FF6}" type="sibTrans" cxnId="{C6C80DA4-3008-4E12-804C-27F6E417935A}">
      <dgm:prSet/>
      <dgm:spPr/>
      <dgm:t>
        <a:bodyPr/>
        <a:lstStyle/>
        <a:p>
          <a:endParaRPr lang="zh-TW" altLang="en-US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AA52924-0160-4636-8BDE-CB868A3E7E71}">
      <dgm:prSet phldrT="[文字]" custT="1"/>
      <dgm:spPr/>
      <dgm:t>
        <a:bodyPr/>
        <a:lstStyle/>
        <a:p>
          <a:r>
            <a:rPr lang="en-US" altLang="zh-TW" sz="28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5.2MW</a:t>
          </a:r>
          <a:endParaRPr lang="zh-TW" altLang="en-US" sz="28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071F435-0BC6-4FE4-A40F-7D86AB2AE602}" type="parTrans" cxnId="{E8B913D3-D8A4-4EDF-A4EA-DEA0FA01A967}">
      <dgm:prSet/>
      <dgm:spPr/>
      <dgm:t>
        <a:bodyPr/>
        <a:lstStyle/>
        <a:p>
          <a:endParaRPr lang="zh-TW" altLang="en-US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2449C4D-2C36-4FF6-BF18-11DC0335D606}" type="sibTrans" cxnId="{E8B913D3-D8A4-4EDF-A4EA-DEA0FA01A967}">
      <dgm:prSet/>
      <dgm:spPr/>
      <dgm:t>
        <a:bodyPr/>
        <a:lstStyle/>
        <a:p>
          <a:endParaRPr lang="zh-TW" altLang="en-US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E594598-97F1-45C5-A169-F72E918D7BFF}" type="pres">
      <dgm:prSet presAssocID="{B726F1D7-428C-4C01-8E05-F686868B05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1100BE4-6140-42D3-BD05-25C576804D6E}" type="pres">
      <dgm:prSet presAssocID="{252D0378-7743-453D-A008-54EE70D983D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5BC69F-484E-4E34-9C73-1678AC3EE6C1}" type="pres">
      <dgm:prSet presAssocID="{252D0378-7743-453D-A008-54EE70D983D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1E2EAC-7728-45B9-9AA8-ACA36EDB2208}" type="pres">
      <dgm:prSet presAssocID="{F6F1F0E5-77E8-4542-B3EE-280461C1EA1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CB70DF-E4A3-45DC-94D7-D0141ACD1000}" type="pres">
      <dgm:prSet presAssocID="{F6F1F0E5-77E8-4542-B3EE-280461C1EA1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8B913D3-D8A4-4EDF-A4EA-DEA0FA01A967}" srcId="{F6F1F0E5-77E8-4542-B3EE-280461C1EA10}" destId="{CAA52924-0160-4636-8BDE-CB868A3E7E71}" srcOrd="0" destOrd="0" parTransId="{9071F435-0BC6-4FE4-A40F-7D86AB2AE602}" sibTransId="{C2449C4D-2C36-4FF6-BF18-11DC0335D606}"/>
    <dgm:cxn modelId="{4D4EE3CC-E27E-4E72-93C2-17920EC93BF9}" type="presOf" srcId="{CAA52924-0160-4636-8BDE-CB868A3E7E71}" destId="{6CCB70DF-E4A3-45DC-94D7-D0141ACD1000}" srcOrd="0" destOrd="0" presId="urn:microsoft.com/office/officeart/2005/8/layout/vList2"/>
    <dgm:cxn modelId="{1F803844-4879-4209-B34D-70B4340377E8}" type="presOf" srcId="{F6F1F0E5-77E8-4542-B3EE-280461C1EA10}" destId="{F51E2EAC-7728-45B9-9AA8-ACA36EDB2208}" srcOrd="0" destOrd="0" presId="urn:microsoft.com/office/officeart/2005/8/layout/vList2"/>
    <dgm:cxn modelId="{78D52B9D-17AE-4273-848F-5241E410717C}" srcId="{252D0378-7743-453D-A008-54EE70D983D5}" destId="{13A295A5-0451-47DD-910F-55EB46A2301A}" srcOrd="0" destOrd="0" parTransId="{69383F52-C37B-40B5-8ADF-B5983E520F05}" sibTransId="{1436D2BE-FC94-42F9-A2E6-2A6CF2E4EDED}"/>
    <dgm:cxn modelId="{9CCE3DD0-F6BB-4B02-ADC5-9B2C4E7E650F}" srcId="{B726F1D7-428C-4C01-8E05-F686868B054B}" destId="{252D0378-7743-453D-A008-54EE70D983D5}" srcOrd="0" destOrd="0" parTransId="{67EF13A8-8EAA-46A4-A1F2-1464670EEB84}" sibTransId="{D4CD12F5-4D1A-436A-856D-AD15DD8A0878}"/>
    <dgm:cxn modelId="{5F14E84F-A7AB-4636-88FB-5D0B99C0B279}" type="presOf" srcId="{B726F1D7-428C-4C01-8E05-F686868B054B}" destId="{9E594598-97F1-45C5-A169-F72E918D7BFF}" srcOrd="0" destOrd="0" presId="urn:microsoft.com/office/officeart/2005/8/layout/vList2"/>
    <dgm:cxn modelId="{6C695672-5510-4603-8219-CE0A89C2AC3E}" type="presOf" srcId="{252D0378-7743-453D-A008-54EE70D983D5}" destId="{51100BE4-6140-42D3-BD05-25C576804D6E}" srcOrd="0" destOrd="0" presId="urn:microsoft.com/office/officeart/2005/8/layout/vList2"/>
    <dgm:cxn modelId="{5D33617D-597F-4145-884B-1BCA78CF22D1}" type="presOf" srcId="{13A295A5-0451-47DD-910F-55EB46A2301A}" destId="{BF5BC69F-484E-4E34-9C73-1678AC3EE6C1}" srcOrd="0" destOrd="0" presId="urn:microsoft.com/office/officeart/2005/8/layout/vList2"/>
    <dgm:cxn modelId="{C6C80DA4-3008-4E12-804C-27F6E417935A}" srcId="{B726F1D7-428C-4C01-8E05-F686868B054B}" destId="{F6F1F0E5-77E8-4542-B3EE-280461C1EA10}" srcOrd="1" destOrd="0" parTransId="{C9A7FD45-5290-44F3-BFFB-DFC5C60D0063}" sibTransId="{C1A7342E-B83A-4B1B-92B5-FD0F84894FF6}"/>
    <dgm:cxn modelId="{0E61F94D-343B-407A-9979-1E922FE07884}" type="presParOf" srcId="{9E594598-97F1-45C5-A169-F72E918D7BFF}" destId="{51100BE4-6140-42D3-BD05-25C576804D6E}" srcOrd="0" destOrd="0" presId="urn:microsoft.com/office/officeart/2005/8/layout/vList2"/>
    <dgm:cxn modelId="{58CEA961-43B3-4973-B1CA-051F88C0FA08}" type="presParOf" srcId="{9E594598-97F1-45C5-A169-F72E918D7BFF}" destId="{BF5BC69F-484E-4E34-9C73-1678AC3EE6C1}" srcOrd="1" destOrd="0" presId="urn:microsoft.com/office/officeart/2005/8/layout/vList2"/>
    <dgm:cxn modelId="{9BE0B828-64C1-4E38-9562-CB2384714F3A}" type="presParOf" srcId="{9E594598-97F1-45C5-A169-F72E918D7BFF}" destId="{F51E2EAC-7728-45B9-9AA8-ACA36EDB2208}" srcOrd="2" destOrd="0" presId="urn:microsoft.com/office/officeart/2005/8/layout/vList2"/>
    <dgm:cxn modelId="{E50932FA-AFBC-4F2A-8A36-4E5034452894}" type="presParOf" srcId="{9E594598-97F1-45C5-A169-F72E918D7BFF}" destId="{6CCB70DF-E4A3-45DC-94D7-D0141ACD100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00BE4-6140-42D3-BD05-25C576804D6E}">
      <dsp:nvSpPr>
        <dsp:cNvPr id="0" name=""/>
        <dsp:cNvSpPr/>
      </dsp:nvSpPr>
      <dsp:spPr>
        <a:xfrm>
          <a:off x="0" y="20182"/>
          <a:ext cx="3095625" cy="861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No. of Power Plant</a:t>
          </a:r>
          <a:endParaRPr lang="zh-TW" altLang="en-US" sz="2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2036" y="62218"/>
        <a:ext cx="3011553" cy="777048"/>
      </dsp:txXfrm>
    </dsp:sp>
    <dsp:sp modelId="{BF5BC69F-484E-4E34-9C73-1678AC3EE6C1}">
      <dsp:nvSpPr>
        <dsp:cNvPr id="0" name=""/>
        <dsp:cNvSpPr/>
      </dsp:nvSpPr>
      <dsp:spPr>
        <a:xfrm>
          <a:off x="0" y="881302"/>
          <a:ext cx="3095625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8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8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</a:t>
          </a:r>
          <a:endParaRPr lang="zh-TW" altLang="en-US" sz="2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881302"/>
        <a:ext cx="3095625" cy="761760"/>
      </dsp:txXfrm>
    </dsp:sp>
    <dsp:sp modelId="{F51E2EAC-7728-45B9-9AA8-ACA36EDB2208}">
      <dsp:nvSpPr>
        <dsp:cNvPr id="0" name=""/>
        <dsp:cNvSpPr/>
      </dsp:nvSpPr>
      <dsp:spPr>
        <a:xfrm>
          <a:off x="0" y="1643062"/>
          <a:ext cx="3095625" cy="861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Capacity</a:t>
          </a:r>
          <a:endParaRPr lang="zh-TW" altLang="en-US" sz="2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2036" y="1685098"/>
        <a:ext cx="3011553" cy="777048"/>
      </dsp:txXfrm>
    </dsp:sp>
    <dsp:sp modelId="{6CCB70DF-E4A3-45DC-94D7-D0141ACD1000}">
      <dsp:nvSpPr>
        <dsp:cNvPr id="0" name=""/>
        <dsp:cNvSpPr/>
      </dsp:nvSpPr>
      <dsp:spPr>
        <a:xfrm>
          <a:off x="0" y="2504182"/>
          <a:ext cx="3095625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8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TW" sz="28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5.2MW</a:t>
          </a:r>
          <a:endParaRPr lang="zh-TW" altLang="en-US" sz="28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2504182"/>
        <a:ext cx="3095625" cy="76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0.24159</cdr:x>
      <cdr:y>0.07726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-392113" y="0"/>
          <a:ext cx="2019638" cy="338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umimoji="1" sz="2000" kern="1200">
              <a:solidFill>
                <a:srgbClr val="000000"/>
              </a:solidFill>
              <a:latin typeface="Arial" charset="0"/>
              <a:ea typeface="新細明體" pitchFamily="18" charset="-120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umimoji="1" sz="2000" kern="1200">
              <a:solidFill>
                <a:srgbClr val="000000"/>
              </a:solidFill>
              <a:latin typeface="Arial" charset="0"/>
              <a:ea typeface="新細明體" pitchFamily="18" charset="-120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umimoji="1" sz="2000" kern="1200">
              <a:solidFill>
                <a:srgbClr val="000000"/>
              </a:solidFill>
              <a:latin typeface="Arial" charset="0"/>
              <a:ea typeface="新細明體" pitchFamily="18" charset="-120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umimoji="1" sz="2000" kern="1200">
              <a:solidFill>
                <a:srgbClr val="000000"/>
              </a:solidFill>
              <a:latin typeface="Arial" charset="0"/>
              <a:ea typeface="新細明體" pitchFamily="18" charset="-120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umimoji="1" sz="2000" kern="1200">
              <a:solidFill>
                <a:srgbClr val="000000"/>
              </a:solidFill>
              <a:latin typeface="Arial" charset="0"/>
              <a:ea typeface="新細明體" pitchFamily="18" charset="-120"/>
              <a:cs typeface="+mn-cs"/>
            </a:defRPr>
          </a:lvl5pPr>
          <a:lvl6pPr marL="2286000" algn="l" defTabSz="914400" rtl="0" eaLnBrk="1" latinLnBrk="0" hangingPunct="1">
            <a:defRPr kumimoji="1" sz="2000" kern="1200">
              <a:solidFill>
                <a:srgbClr val="000000"/>
              </a:solidFill>
              <a:latin typeface="Arial" charset="0"/>
              <a:ea typeface="新細明體" pitchFamily="18" charset="-120"/>
              <a:cs typeface="+mn-cs"/>
            </a:defRPr>
          </a:lvl6pPr>
          <a:lvl7pPr marL="2743200" algn="l" defTabSz="914400" rtl="0" eaLnBrk="1" latinLnBrk="0" hangingPunct="1">
            <a:defRPr kumimoji="1" sz="2000" kern="1200">
              <a:solidFill>
                <a:srgbClr val="000000"/>
              </a:solidFill>
              <a:latin typeface="Arial" charset="0"/>
              <a:ea typeface="新細明體" pitchFamily="18" charset="-120"/>
              <a:cs typeface="+mn-cs"/>
            </a:defRPr>
          </a:lvl7pPr>
          <a:lvl8pPr marL="3200400" algn="l" defTabSz="914400" rtl="0" eaLnBrk="1" latinLnBrk="0" hangingPunct="1">
            <a:defRPr kumimoji="1" sz="2000" kern="1200">
              <a:solidFill>
                <a:srgbClr val="000000"/>
              </a:solidFill>
              <a:latin typeface="Arial" charset="0"/>
              <a:ea typeface="新細明體" pitchFamily="18" charset="-120"/>
              <a:cs typeface="+mn-cs"/>
            </a:defRPr>
          </a:lvl8pPr>
          <a:lvl9pPr marL="3657600" algn="l" defTabSz="914400" rtl="0" eaLnBrk="1" latinLnBrk="0" hangingPunct="1">
            <a:defRPr kumimoji="1" sz="2000" kern="1200">
              <a:solidFill>
                <a:srgbClr val="000000"/>
              </a:solidFill>
              <a:latin typeface="Arial" charset="0"/>
              <a:ea typeface="新細明體" pitchFamily="18" charset="-120"/>
              <a:cs typeface="+mn-cs"/>
            </a:defRPr>
          </a:lvl9pPr>
        </a:lstStyle>
        <a:p xmlns:a="http://schemas.openxmlformats.org/drawingml/2006/main">
          <a:pPr algn="l"/>
          <a:r>
            <a:rPr lang="zh-TW" altLang="en-US" sz="1600" b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（</a:t>
          </a:r>
          <a:r>
            <a:rPr lang="en-US" altLang="zh-TW" sz="1600" dirty="0" smtClean="0">
              <a:latin typeface="Arial" panose="020B0604020202020204" pitchFamily="34" charset="0"/>
              <a:cs typeface="Arial" panose="020B0604020202020204" pitchFamily="34" charset="0"/>
            </a:rPr>
            <a:t>NT</a:t>
          </a:r>
          <a:r>
            <a:rPr lang="en-US" altLang="zh-TW" sz="1600" b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$</a:t>
          </a:r>
          <a:r>
            <a:rPr lang="en-US" altLang="zh-TW" sz="1600" dirty="0">
              <a:latin typeface="Arial" panose="020B0604020202020204" pitchFamily="34" charset="0"/>
              <a:cs typeface="Arial" panose="020B0604020202020204" pitchFamily="34" charset="0"/>
            </a:rPr>
            <a:t>K</a:t>
          </a:r>
          <a:r>
            <a:rPr lang="zh-TW" altLang="en-US" sz="1600" b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）</a:t>
          </a:r>
          <a:endParaRPr lang="zh-TW" altLang="en-US" sz="1600" b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D24E036-6A28-47A3-9CFA-3E3E33198D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0627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1A5209E-61DD-452B-ADAE-88CAA8B295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5822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0551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60DE-0A88-40E4-8C3A-F4875E652DE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54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913DD-1F3F-4E4B-868A-AF5876BCE67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33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913DD-1F3F-4E4B-868A-AF5876BCE67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04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14" hidden="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00100" y="4762500"/>
            <a:ext cx="7543800" cy="304800"/>
          </a:xfrm>
        </p:spPr>
        <p:txBody>
          <a:bodyPr/>
          <a:lstStyle>
            <a:lvl1pPr marL="0" indent="0">
              <a:spcBef>
                <a:spcPct val="0"/>
              </a:spcBef>
              <a:defRPr sz="1900" noProof="1">
                <a:solidFill>
                  <a:srgbClr val="FFFFFF"/>
                </a:solidFill>
              </a:defRPr>
            </a:lvl1pPr>
          </a:lstStyle>
          <a:p>
            <a:r>
              <a:rPr lang="en-US" noProof="1"/>
              <a:t>Formatvorlage des Untertitelmasters durch Klicken bearbeiten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62" y="819150"/>
            <a:ext cx="3600000" cy="953786"/>
          </a:xfrm>
          <a:prstGeom prst="rect">
            <a:avLst/>
          </a:prstGeom>
        </p:spPr>
      </p:pic>
      <p:sp>
        <p:nvSpPr>
          <p:cNvPr id="16" name="Rectangle 6"/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00100" y="2765425"/>
            <a:ext cx="7543800" cy="1866900"/>
          </a:xfrm>
        </p:spPr>
        <p:txBody>
          <a:bodyPr anchor="ctr"/>
          <a:lstStyle>
            <a:lvl1pPr>
              <a:defRPr sz="4000" b="0" baseline="0"/>
            </a:lvl1pPr>
          </a:lstStyle>
          <a:p>
            <a:pPr eaLnBrk="1" hangingPunct="1"/>
            <a:r>
              <a:rPr lang="en-US" altLang="zh-TW" dirty="0" smtClean="0"/>
              <a:t>Click to edit Master title style</a:t>
            </a:r>
            <a:endParaRPr lang="en-US" altLang="zh-TW" sz="4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日期版面配置區 21"/>
          <p:cNvSpPr>
            <a:spLocks noGrp="1"/>
          </p:cNvSpPr>
          <p:nvPr>
            <p:ph type="dt" sz="half" idx="10"/>
          </p:nvPr>
        </p:nvSpPr>
        <p:spPr>
          <a:xfrm>
            <a:off x="799200" y="5589588"/>
            <a:ext cx="7543800" cy="304800"/>
          </a:xfrm>
        </p:spPr>
        <p:txBody>
          <a:bodyPr/>
          <a:lstStyle>
            <a:lvl1pPr>
              <a:defRPr sz="2000" b="0" baseline="0">
                <a:solidFill>
                  <a:schemeClr val="tx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smtClean="0"/>
              <a:t>Clicktoeditsub-titlestyle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379D-D9E7-481C-A7B9-9D6678D91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3DFF-60B3-4796-9D45-1ABBA5585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ECF76-542B-48E6-90F0-244FC6558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62738" y="565150"/>
            <a:ext cx="2089150" cy="55308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2113" y="565150"/>
            <a:ext cx="6118225" cy="55308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EB84-E176-4B31-907A-9F00D89CD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192" y="566928"/>
            <a:ext cx="8357616" cy="91440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93192" y="1719072"/>
            <a:ext cx="4105275" cy="4379976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5152" y="1719072"/>
            <a:ext cx="4106863" cy="4379976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96661-36CC-453E-9A5B-66294D986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內容版面配置區 3"/>
          <p:cNvSpPr>
            <a:spLocks noGrp="1"/>
          </p:cNvSpPr>
          <p:nvPr>
            <p:ph sz="half" idx="2"/>
          </p:nvPr>
        </p:nvSpPr>
        <p:spPr>
          <a:xfrm>
            <a:off x="392113" y="3981450"/>
            <a:ext cx="8359775" cy="211455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6" name="內容版面配置區 3"/>
          <p:cNvSpPr>
            <a:spLocks noGrp="1"/>
          </p:cNvSpPr>
          <p:nvPr>
            <p:ph sz="half" idx="12"/>
          </p:nvPr>
        </p:nvSpPr>
        <p:spPr>
          <a:xfrm>
            <a:off x="393700" y="1713600"/>
            <a:ext cx="8359775" cy="211455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投影片編號版面配置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6B25-E640-4A41-81C6-390BEFAE52AD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3" y="565150"/>
            <a:ext cx="8359775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113" y="1714500"/>
            <a:ext cx="4103687" cy="4381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4500"/>
            <a:ext cx="4103688" cy="4381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5538-A134-400A-9C77-68C9F154E75B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Clicktoeditsub-titlestyle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192" y="566928"/>
            <a:ext cx="8357616" cy="914400"/>
          </a:xfrm>
          <a:noFill/>
          <a:ln w="0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93192" y="1719072"/>
            <a:ext cx="4106863" cy="2112264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393192" y="3977640"/>
            <a:ext cx="4106863" cy="2112264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0" name="內容版面配置區 3"/>
          <p:cNvSpPr>
            <a:spLocks noGrp="1"/>
          </p:cNvSpPr>
          <p:nvPr>
            <p:ph sz="half" idx="12"/>
          </p:nvPr>
        </p:nvSpPr>
        <p:spPr>
          <a:xfrm>
            <a:off x="4645152" y="1719072"/>
            <a:ext cx="4106863" cy="4379976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A19F-F82B-46FA-99EB-1EE0E1DFB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4"/>
          </p:nvPr>
        </p:nvSpPr>
        <p:spPr>
          <a:xfrm>
            <a:off x="2032000" y="6578600"/>
            <a:ext cx="50800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192" y="566928"/>
            <a:ext cx="8357616" cy="914400"/>
          </a:xfrm>
          <a:noFill/>
          <a:ln w="0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93192" y="1719072"/>
            <a:ext cx="4106863" cy="2112264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393192" y="3977640"/>
            <a:ext cx="4106863" cy="2112264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sz="half" idx="1"/>
          </p:nvPr>
        </p:nvSpPr>
        <p:spPr>
          <a:xfrm>
            <a:off x="4645152" y="1714500"/>
            <a:ext cx="4103687" cy="2112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sz="half" idx="12"/>
          </p:nvPr>
        </p:nvSpPr>
        <p:spPr>
          <a:xfrm>
            <a:off x="4645152" y="3977640"/>
            <a:ext cx="4103687" cy="2112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7E0F-CD36-4A8B-9842-894AB941F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頁尾版面配置區 6"/>
          <p:cNvSpPr>
            <a:spLocks noGrp="1"/>
          </p:cNvSpPr>
          <p:nvPr>
            <p:ph type="ftr" sz="quarter" idx="14"/>
          </p:nvPr>
        </p:nvSpPr>
        <p:spPr>
          <a:xfrm>
            <a:off x="2032000" y="6578600"/>
            <a:ext cx="50800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/>
          <p:cNvSpPr>
            <a:spLocks noGrp="1"/>
          </p:cNvSpPr>
          <p:nvPr>
            <p:ph sz="half" idx="1"/>
          </p:nvPr>
        </p:nvSpPr>
        <p:spPr>
          <a:xfrm>
            <a:off x="4645152" y="1714500"/>
            <a:ext cx="4103687" cy="2112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192" y="566928"/>
            <a:ext cx="8357616" cy="914400"/>
          </a:xfrm>
          <a:noFill/>
          <a:ln w="0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2"/>
          <p:cNvSpPr>
            <a:spLocks noGrp="1"/>
          </p:cNvSpPr>
          <p:nvPr>
            <p:ph sz="half" idx="12"/>
          </p:nvPr>
        </p:nvSpPr>
        <p:spPr>
          <a:xfrm>
            <a:off x="4645152" y="3977640"/>
            <a:ext cx="4103687" cy="2112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392113" y="1714500"/>
            <a:ext cx="4103687" cy="4381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61E8-CDE4-452C-B2C5-9A6DEB1E4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5"/>
          </p:nvPr>
        </p:nvSpPr>
        <p:spPr>
          <a:xfrm>
            <a:off x="2032000" y="6578600"/>
            <a:ext cx="50800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baseline="0">
                <a:latin typeface="Arial" panose="020B060402020202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0" baseline="0"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>
              <a:defRPr sz="2400" b="0" baseline="0"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>
              <a:defRPr sz="2000" b="0" baseline="0"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>
              <a:defRPr sz="2000" b="0" baseline="0"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>
              <a:defRPr sz="1800" b="0" baseline="0">
                <a:latin typeface="Arial" panose="020B060402020202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71A4-9B97-4642-AC5F-419CEE00F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/>
          <p:cNvSpPr>
            <a:spLocks noGrp="1"/>
          </p:cNvSpPr>
          <p:nvPr>
            <p:ph sz="half" idx="1"/>
          </p:nvPr>
        </p:nvSpPr>
        <p:spPr>
          <a:xfrm>
            <a:off x="4645152" y="1714500"/>
            <a:ext cx="4103687" cy="2112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192" y="566928"/>
            <a:ext cx="8357616" cy="914400"/>
          </a:xfrm>
          <a:noFill/>
          <a:ln w="0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93192" y="1719072"/>
            <a:ext cx="4106863" cy="2112264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0" name="內容版面配置區 3"/>
          <p:cNvSpPr>
            <a:spLocks noGrp="1"/>
          </p:cNvSpPr>
          <p:nvPr>
            <p:ph sz="half" idx="12"/>
          </p:nvPr>
        </p:nvSpPr>
        <p:spPr>
          <a:xfrm>
            <a:off x="392113" y="3981450"/>
            <a:ext cx="8359775" cy="211455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575C-F541-4D23-8237-DE996E64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4"/>
          </p:nvPr>
        </p:nvSpPr>
        <p:spPr>
          <a:xfrm>
            <a:off x="2032000" y="6578600"/>
            <a:ext cx="50800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393192" y="3977640"/>
            <a:ext cx="4106863" cy="2112264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sz="half" idx="12"/>
          </p:nvPr>
        </p:nvSpPr>
        <p:spPr>
          <a:xfrm>
            <a:off x="4645152" y="3977640"/>
            <a:ext cx="4103687" cy="2112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內容版面配置區 3"/>
          <p:cNvSpPr>
            <a:spLocks noGrp="1"/>
          </p:cNvSpPr>
          <p:nvPr>
            <p:ph sz="half" idx="13"/>
          </p:nvPr>
        </p:nvSpPr>
        <p:spPr>
          <a:xfrm>
            <a:off x="393700" y="1713600"/>
            <a:ext cx="8359775" cy="211455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8" name="投影片編號版面配置區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60908-579A-4C3A-B600-1CFB0EC35046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Clicktoeditsub-titlestyle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93192" y="566928"/>
            <a:ext cx="8357616" cy="553212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46209-FBBE-44F6-A74E-7E11F48CF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Clicktoeditsub-titlestyle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68845-6334-4900-A772-9B9701EE669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114739"/>
          </a:xfrm>
        </p:spPr>
        <p:txBody>
          <a:bodyPr/>
          <a:lstStyle>
            <a:lvl1pPr>
              <a:defRPr>
                <a:latin typeface="+mn-lt"/>
                <a:ea typeface="微軟正黑體" pitchFamily="34" charset="-120"/>
              </a:defRPr>
            </a:lvl1pPr>
            <a:lvl2pPr>
              <a:defRPr>
                <a:latin typeface="+mn-lt"/>
                <a:ea typeface="微軟正黑體" pitchFamily="34" charset="-120"/>
              </a:defRPr>
            </a:lvl2pPr>
            <a:lvl3pPr>
              <a:defRPr>
                <a:latin typeface="+mn-lt"/>
                <a:ea typeface="微軟正黑體" pitchFamily="34" charset="-120"/>
              </a:defRPr>
            </a:lvl3pPr>
            <a:lvl4pPr>
              <a:defRPr>
                <a:latin typeface="+mn-lt"/>
                <a:ea typeface="微軟正黑體" pitchFamily="34" charset="-120"/>
              </a:defRPr>
            </a:lvl4pPr>
            <a:lvl5pPr>
              <a:defRPr>
                <a:latin typeface="+mn-lt"/>
                <a:ea typeface="微軟正黑體" pitchFamily="34" charset="-120"/>
              </a:defRPr>
            </a:lvl5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3"/>
          </p:nvPr>
        </p:nvSpPr>
        <p:spPr>
          <a:xfrm>
            <a:off x="457200" y="5400000"/>
            <a:ext cx="8229600" cy="1065600"/>
          </a:xfrm>
        </p:spPr>
        <p:txBody>
          <a:bodyPr/>
          <a:lstStyle>
            <a:lvl5pPr marL="1207008" indent="0"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23908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Clicktoeditsub-titlestyle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54D5-01AB-47B8-AB20-604F013F8FF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85457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3"/>
          </p:nvPr>
        </p:nvSpPr>
        <p:spPr>
          <a:xfrm>
            <a:off x="457200" y="5229223"/>
            <a:ext cx="8229600" cy="1342800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69908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2214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2214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Clicktoeditsub-titlestyle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54D5-01AB-47B8-AB20-604F013F8FF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sz="half" idx="13"/>
          </p:nvPr>
        </p:nvSpPr>
        <p:spPr>
          <a:xfrm>
            <a:off x="457200" y="4561200"/>
            <a:ext cx="4038600" cy="2214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9" name="內容版面配置區 3"/>
          <p:cNvSpPr>
            <a:spLocks noGrp="1"/>
          </p:cNvSpPr>
          <p:nvPr>
            <p:ph sz="half" idx="14"/>
          </p:nvPr>
        </p:nvSpPr>
        <p:spPr>
          <a:xfrm>
            <a:off x="4647600" y="4561200"/>
            <a:ext cx="4038600" cy="2214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40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14" hidden="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00100" y="4762500"/>
            <a:ext cx="7543800" cy="304800"/>
          </a:xfrm>
        </p:spPr>
        <p:txBody>
          <a:bodyPr/>
          <a:lstStyle>
            <a:lvl1pPr marL="0" indent="0">
              <a:spcBef>
                <a:spcPct val="0"/>
              </a:spcBef>
              <a:defRPr sz="1900" noProof="1">
                <a:solidFill>
                  <a:srgbClr val="FFFFFF"/>
                </a:solidFill>
              </a:defRPr>
            </a:lvl1pPr>
          </a:lstStyle>
          <a:p>
            <a:r>
              <a:rPr lang="en-US" noProof="1"/>
              <a:t>Formatvorlage des Untertitelmasters durch Klicken bearbeiten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62" y="819150"/>
            <a:ext cx="3600000" cy="953786"/>
          </a:xfrm>
          <a:prstGeom prst="rect">
            <a:avLst/>
          </a:prstGeom>
        </p:spPr>
      </p:pic>
      <p:sp>
        <p:nvSpPr>
          <p:cNvPr id="16" name="Rectangle 6"/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00100" y="2765425"/>
            <a:ext cx="7543800" cy="1866900"/>
          </a:xfrm>
        </p:spPr>
        <p:txBody>
          <a:bodyPr anchor="ctr"/>
          <a:lstStyle>
            <a:lvl1pPr>
              <a:defRPr sz="4000" b="1" baseline="0"/>
            </a:lvl1pPr>
          </a:lstStyle>
          <a:p>
            <a:pPr eaLnBrk="1" hangingPunct="1"/>
            <a:r>
              <a:rPr lang="en-US" altLang="zh-TW" dirty="0"/>
              <a:t>Click to edit Master title style</a:t>
            </a:r>
            <a:endParaRPr lang="en-US" altLang="zh-TW" sz="4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日期版面配置區 21"/>
          <p:cNvSpPr>
            <a:spLocks noGrp="1"/>
          </p:cNvSpPr>
          <p:nvPr>
            <p:ph type="dt" sz="half" idx="10"/>
          </p:nvPr>
        </p:nvSpPr>
        <p:spPr>
          <a:xfrm>
            <a:off x="799200" y="5589588"/>
            <a:ext cx="7543800" cy="304800"/>
          </a:xfr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微軟正黑體" panose="020B0604030504040204" pitchFamily="34" charset="-120"/>
                <a:cs typeface="+mn-cs"/>
              </a:rPr>
              <a:t>Clicktoeditsub-titlestyle</a:t>
            </a:r>
            <a:endParaRPr kumimoji="0" lang="en-US" sz="20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791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>
              <a:defRPr sz="2400" baseline="0"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>
              <a:defRPr sz="2000" baseline="0"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>
              <a:defRPr sz="2000" baseline="0"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>
              <a:defRPr sz="1800" baseline="0">
                <a:latin typeface="Arial" panose="020B060402020202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B671A4-9B97-4642-AC5F-419CEE00F375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605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2113" y="1714500"/>
            <a:ext cx="4103687" cy="4381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4103688" cy="4381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2A0846-7275-47CF-A744-A7138F1BE10F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741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2"/>
          </p:nvPr>
        </p:nvSpPr>
        <p:spPr>
          <a:xfrm>
            <a:off x="395288" y="1714500"/>
            <a:ext cx="4105656" cy="285292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內容版面配置區 5"/>
          <p:cNvSpPr>
            <a:spLocks noGrp="1"/>
          </p:cNvSpPr>
          <p:nvPr>
            <p:ph sz="quarter" idx="13"/>
          </p:nvPr>
        </p:nvSpPr>
        <p:spPr>
          <a:xfrm>
            <a:off x="4645152" y="1714500"/>
            <a:ext cx="4105656" cy="285292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4"/>
          </p:nvPr>
        </p:nvSpPr>
        <p:spPr>
          <a:xfrm>
            <a:off x="395288" y="4645152"/>
            <a:ext cx="8357616" cy="1453896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8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376465-2115-4058-AAF6-A4E3475D3A10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05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2113" y="1714500"/>
            <a:ext cx="4103687" cy="4381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4103688" cy="4381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A0846-7275-47CF-A744-A7138F1BE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57373-7C82-4132-82CD-8B7391D0CBE1}" type="slidenum">
              <a:rPr kumimoji="0" lang="en-US" altLang="zh-TW" sz="10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392112" y="1714500"/>
            <a:ext cx="5112000" cy="4381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sz="half" idx="11"/>
          </p:nvPr>
        </p:nvSpPr>
        <p:spPr>
          <a:xfrm>
            <a:off x="5655600" y="1713600"/>
            <a:ext cx="3096000" cy="4381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624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2"/>
          </p:nvPr>
        </p:nvSpPr>
        <p:spPr>
          <a:xfrm>
            <a:off x="395288" y="1714500"/>
            <a:ext cx="8357616" cy="285292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4"/>
          </p:nvPr>
        </p:nvSpPr>
        <p:spPr>
          <a:xfrm>
            <a:off x="395288" y="4645152"/>
            <a:ext cx="8357616" cy="1453896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B8C67B-C6E0-43F9-9B5F-3213191C44BF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869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2"/>
          </p:nvPr>
        </p:nvSpPr>
        <p:spPr>
          <a:xfrm>
            <a:off x="395288" y="1714500"/>
            <a:ext cx="8357616" cy="285292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4"/>
          </p:nvPr>
        </p:nvSpPr>
        <p:spPr>
          <a:xfrm>
            <a:off x="392400" y="4645152"/>
            <a:ext cx="4107600" cy="1453896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B8C67B-C6E0-43F9-9B5F-3213191C44BF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內容版面配置區 8"/>
          <p:cNvSpPr>
            <a:spLocks noGrp="1"/>
          </p:cNvSpPr>
          <p:nvPr>
            <p:ph sz="quarter" idx="16"/>
          </p:nvPr>
        </p:nvSpPr>
        <p:spPr>
          <a:xfrm>
            <a:off x="4647600" y="4644000"/>
            <a:ext cx="4107600" cy="1453896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9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2"/>
          </p:nvPr>
        </p:nvSpPr>
        <p:spPr>
          <a:xfrm>
            <a:off x="396000" y="3243600"/>
            <a:ext cx="8357616" cy="285292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4"/>
          </p:nvPr>
        </p:nvSpPr>
        <p:spPr>
          <a:xfrm>
            <a:off x="395288" y="1713600"/>
            <a:ext cx="8357616" cy="1453896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B8C67B-C6E0-43F9-9B5F-3213191C44BF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95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7DB2AD-8F14-417E-8A8F-B36B9B8962CE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955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A379D-D9E7-481C-A7B9-9D6678D9120F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735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6E3DFF-60B3-4796-9D45-1ABBA5585EF8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202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7ECF76-542B-48E6-90F0-244FC65581E0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309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62738" y="565150"/>
            <a:ext cx="2089150" cy="55308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2113" y="565150"/>
            <a:ext cx="6118225" cy="55308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FEB84-E176-4B31-907A-9F00D89CDE7A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898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192" y="566928"/>
            <a:ext cx="8357616" cy="91440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93192" y="1719072"/>
            <a:ext cx="4105275" cy="4379976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5152" y="1719072"/>
            <a:ext cx="4106863" cy="4379976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C96661-36CC-453E-9A5B-66294D986B5A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99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2"/>
          </p:nvPr>
        </p:nvSpPr>
        <p:spPr>
          <a:xfrm>
            <a:off x="395288" y="1714500"/>
            <a:ext cx="4105656" cy="2852928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7" name="內容版面配置區 5"/>
          <p:cNvSpPr>
            <a:spLocks noGrp="1"/>
          </p:cNvSpPr>
          <p:nvPr>
            <p:ph sz="quarter" idx="13"/>
          </p:nvPr>
        </p:nvSpPr>
        <p:spPr>
          <a:xfrm>
            <a:off x="4645152" y="1714500"/>
            <a:ext cx="4105656" cy="2852928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4"/>
          </p:nvPr>
        </p:nvSpPr>
        <p:spPr>
          <a:xfrm>
            <a:off x="395288" y="4645152"/>
            <a:ext cx="8357616" cy="1453896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8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6465-2115-4058-AAF6-A4E3475D3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3"/>
          <p:cNvSpPr>
            <a:spLocks noGrp="1"/>
          </p:cNvSpPr>
          <p:nvPr>
            <p:ph sz="half" idx="2"/>
          </p:nvPr>
        </p:nvSpPr>
        <p:spPr>
          <a:xfrm>
            <a:off x="392113" y="3981450"/>
            <a:ext cx="8359775" cy="2114550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內容版面配置區 3"/>
          <p:cNvSpPr>
            <a:spLocks noGrp="1"/>
          </p:cNvSpPr>
          <p:nvPr>
            <p:ph sz="half" idx="12"/>
          </p:nvPr>
        </p:nvSpPr>
        <p:spPr>
          <a:xfrm>
            <a:off x="393700" y="1713600"/>
            <a:ext cx="8359775" cy="2114550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投影片編號版面配置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6B25-E640-4A41-81C6-390BEFAE52AD}" type="slidenum">
              <a:rPr kumimoji="0" lang="en-US" altLang="zh-TW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63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3" y="565150"/>
            <a:ext cx="8359775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113" y="1714500"/>
            <a:ext cx="4103687" cy="4381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4500"/>
            <a:ext cx="4103688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585538-A134-400A-9C77-68C9F154E75B}" type="slidenum">
              <a:rPr kumimoji="0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6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t>Clicktoeditsub-titlestyle</a:t>
            </a:r>
            <a:endParaRPr kumimoji="0" lang="en-US" sz="19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413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192" y="566928"/>
            <a:ext cx="8357616" cy="914400"/>
          </a:xfrm>
          <a:noFill/>
          <a:ln w="0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93192" y="1719072"/>
            <a:ext cx="4106863" cy="211226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393192" y="3977640"/>
            <a:ext cx="4106863" cy="211226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10" name="內容版面配置區 3"/>
          <p:cNvSpPr>
            <a:spLocks noGrp="1"/>
          </p:cNvSpPr>
          <p:nvPr>
            <p:ph sz="half" idx="12"/>
          </p:nvPr>
        </p:nvSpPr>
        <p:spPr>
          <a:xfrm>
            <a:off x="4645152" y="1719072"/>
            <a:ext cx="4106863" cy="4379976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2A19F-F82B-46FA-99EB-1EE0E1DFB895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4"/>
          </p:nvPr>
        </p:nvSpPr>
        <p:spPr>
          <a:xfrm>
            <a:off x="2032000" y="6578600"/>
            <a:ext cx="50800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07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192" y="566928"/>
            <a:ext cx="8357616" cy="914400"/>
          </a:xfrm>
          <a:noFill/>
          <a:ln w="0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93192" y="1719072"/>
            <a:ext cx="4106863" cy="211226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393192" y="3977640"/>
            <a:ext cx="4106863" cy="211226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sz="half" idx="1"/>
          </p:nvPr>
        </p:nvSpPr>
        <p:spPr>
          <a:xfrm>
            <a:off x="4645152" y="1714500"/>
            <a:ext cx="4103687" cy="2112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sz="half" idx="12"/>
          </p:nvPr>
        </p:nvSpPr>
        <p:spPr>
          <a:xfrm>
            <a:off x="4645152" y="3977640"/>
            <a:ext cx="4103687" cy="2112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447E0F-CD36-4A8B-9842-894AB941F71D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頁尾版面配置區 6"/>
          <p:cNvSpPr>
            <a:spLocks noGrp="1"/>
          </p:cNvSpPr>
          <p:nvPr>
            <p:ph type="ftr" sz="quarter" idx="14"/>
          </p:nvPr>
        </p:nvSpPr>
        <p:spPr>
          <a:xfrm>
            <a:off x="2032000" y="6578600"/>
            <a:ext cx="50800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90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/>
          <p:cNvSpPr>
            <a:spLocks noGrp="1"/>
          </p:cNvSpPr>
          <p:nvPr>
            <p:ph sz="half" idx="1"/>
          </p:nvPr>
        </p:nvSpPr>
        <p:spPr>
          <a:xfrm>
            <a:off x="4645152" y="1714500"/>
            <a:ext cx="4103687" cy="2112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192" y="566928"/>
            <a:ext cx="8357616" cy="914400"/>
          </a:xfrm>
          <a:noFill/>
          <a:ln w="0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8" name="內容版面配置區 2"/>
          <p:cNvSpPr>
            <a:spLocks noGrp="1"/>
          </p:cNvSpPr>
          <p:nvPr>
            <p:ph sz="half" idx="12"/>
          </p:nvPr>
        </p:nvSpPr>
        <p:spPr>
          <a:xfrm>
            <a:off x="4645152" y="3977640"/>
            <a:ext cx="4103687" cy="2112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392113" y="1714500"/>
            <a:ext cx="4103687" cy="4381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2D61E8-CDE4-452C-B2C5-9A6DEB1E4076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5"/>
          </p:nvPr>
        </p:nvSpPr>
        <p:spPr>
          <a:xfrm>
            <a:off x="2032000" y="6578600"/>
            <a:ext cx="50800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46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/>
          <p:cNvSpPr>
            <a:spLocks noGrp="1"/>
          </p:cNvSpPr>
          <p:nvPr>
            <p:ph sz="half" idx="1"/>
          </p:nvPr>
        </p:nvSpPr>
        <p:spPr>
          <a:xfrm>
            <a:off x="4645152" y="1714500"/>
            <a:ext cx="4103687" cy="2112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192" y="566928"/>
            <a:ext cx="8357616" cy="914400"/>
          </a:xfrm>
          <a:noFill/>
          <a:ln w="0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93192" y="1719072"/>
            <a:ext cx="4106863" cy="211226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10" name="內容版面配置區 3"/>
          <p:cNvSpPr>
            <a:spLocks noGrp="1"/>
          </p:cNvSpPr>
          <p:nvPr>
            <p:ph sz="half" idx="12"/>
          </p:nvPr>
        </p:nvSpPr>
        <p:spPr>
          <a:xfrm>
            <a:off x="392113" y="3981450"/>
            <a:ext cx="8359775" cy="2114550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E575C-F541-4D23-8237-DE996E648554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4"/>
          </p:nvPr>
        </p:nvSpPr>
        <p:spPr>
          <a:xfrm>
            <a:off x="2032000" y="6578600"/>
            <a:ext cx="50800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676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393192" y="3977640"/>
            <a:ext cx="4106863" cy="211226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sz="half" idx="12"/>
          </p:nvPr>
        </p:nvSpPr>
        <p:spPr>
          <a:xfrm>
            <a:off x="4645152" y="3977640"/>
            <a:ext cx="4103687" cy="2112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內容版面配置區 3"/>
          <p:cNvSpPr>
            <a:spLocks noGrp="1"/>
          </p:cNvSpPr>
          <p:nvPr>
            <p:ph sz="half" idx="13"/>
          </p:nvPr>
        </p:nvSpPr>
        <p:spPr>
          <a:xfrm>
            <a:off x="393700" y="1713600"/>
            <a:ext cx="8359775" cy="2114550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8" name="投影片編號版面配置區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860908-579A-4C3A-B600-1CFB0EC35046}" type="slidenum">
              <a:rPr kumimoji="0" lang="en-US" altLang="zh-TW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t>Clicktoeditsub-titlestyle</a:t>
            </a:r>
            <a:endParaRPr kumimoji="0" lang="de-DE" sz="19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98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93192" y="566928"/>
            <a:ext cx="8357616" cy="5532120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946209-FBBE-44F6-A74E-7E11F48CFE8D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364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t>Clicktoeditsub-titlestyle</a:t>
            </a:r>
            <a:endParaRPr kumimoji="0" lang="zh-TW" altLang="en-US" sz="19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168845-6334-4900-A772-9B9701EE669B}" type="slidenum">
              <a:rPr kumimoji="0" lang="zh-TW" altLang="en-US" sz="10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114739"/>
          </a:xfrm>
        </p:spPr>
        <p:txBody>
          <a:bodyPr/>
          <a:lstStyle>
            <a:lvl1pPr>
              <a:defRPr>
                <a:latin typeface="+mn-lt"/>
                <a:ea typeface="微軟正黑體" pitchFamily="34" charset="-120"/>
              </a:defRPr>
            </a:lvl1pPr>
            <a:lvl2pPr>
              <a:defRPr>
                <a:latin typeface="+mn-lt"/>
                <a:ea typeface="微軟正黑體" pitchFamily="34" charset="-120"/>
              </a:defRPr>
            </a:lvl2pPr>
            <a:lvl3pPr>
              <a:defRPr>
                <a:latin typeface="+mn-lt"/>
                <a:ea typeface="微軟正黑體" pitchFamily="34" charset="-120"/>
              </a:defRPr>
            </a:lvl3pPr>
            <a:lvl4pPr>
              <a:defRPr>
                <a:latin typeface="+mn-lt"/>
                <a:ea typeface="微軟正黑體" pitchFamily="34" charset="-120"/>
              </a:defRPr>
            </a:lvl4pPr>
            <a:lvl5pPr>
              <a:defRPr>
                <a:latin typeface="+mn-lt"/>
                <a:ea typeface="微軟正黑體" pitchFamily="34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3"/>
          </p:nvPr>
        </p:nvSpPr>
        <p:spPr>
          <a:xfrm>
            <a:off x="457200" y="5400000"/>
            <a:ext cx="8229600" cy="1065600"/>
          </a:xfrm>
        </p:spPr>
        <p:txBody>
          <a:bodyPr/>
          <a:lstStyle>
            <a:lvl5pPr marL="1207008" indent="0">
              <a:buNone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2419223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t>Clicktoeditsub-titlestyle</a:t>
            </a:r>
            <a:endParaRPr kumimoji="0" lang="zh-TW" altLang="en-US" sz="19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D554D5-01AB-47B8-AB20-604F013F8FFA}" type="slidenum">
              <a:rPr kumimoji="0" lang="zh-TW" altLang="en-US" sz="10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854574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3"/>
          </p:nvPr>
        </p:nvSpPr>
        <p:spPr>
          <a:xfrm>
            <a:off x="457200" y="5229223"/>
            <a:ext cx="8229600" cy="1342800"/>
          </a:xfrm>
        </p:spPr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6401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57373-7C82-4132-82CD-8B7391D0CBE1}" type="slidenum">
              <a:rPr lang="en-US" altLang="zh-TW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392112" y="1714500"/>
            <a:ext cx="5112000" cy="4381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sz="half" idx="11"/>
          </p:nvPr>
        </p:nvSpPr>
        <p:spPr>
          <a:xfrm>
            <a:off x="5655600" y="1713600"/>
            <a:ext cx="3096000" cy="4381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4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2214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2214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t>Clicktoeditsub-titlestyle</a:t>
            </a:r>
            <a:endParaRPr kumimoji="0" lang="zh-TW" altLang="en-US" sz="19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D554D5-01AB-47B8-AB20-604F013F8FFA}" type="slidenum">
              <a:rPr kumimoji="0" lang="zh-TW" altLang="en-US" sz="10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sz="half" idx="13"/>
          </p:nvPr>
        </p:nvSpPr>
        <p:spPr>
          <a:xfrm>
            <a:off x="457200" y="4561200"/>
            <a:ext cx="4038600" cy="2214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9" name="內容版面配置區 3"/>
          <p:cNvSpPr>
            <a:spLocks noGrp="1"/>
          </p:cNvSpPr>
          <p:nvPr>
            <p:ph sz="half" idx="14"/>
          </p:nvPr>
        </p:nvSpPr>
        <p:spPr>
          <a:xfrm>
            <a:off x="4647600" y="4561200"/>
            <a:ext cx="4038600" cy="2214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51549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14" hidden="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00100" y="4762500"/>
            <a:ext cx="7543800" cy="304800"/>
          </a:xfrm>
        </p:spPr>
        <p:txBody>
          <a:bodyPr/>
          <a:lstStyle>
            <a:lvl1pPr marL="0" indent="0">
              <a:spcBef>
                <a:spcPct val="0"/>
              </a:spcBef>
              <a:defRPr sz="1900" noProof="1">
                <a:solidFill>
                  <a:srgbClr val="FFFFFF"/>
                </a:solidFill>
              </a:defRPr>
            </a:lvl1pPr>
          </a:lstStyle>
          <a:p>
            <a:r>
              <a:rPr lang="en-US" noProof="1"/>
              <a:t>Formatvorlage des Untertitelmasters durch Klicken bearbeiten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62" y="819150"/>
            <a:ext cx="3600000" cy="953786"/>
          </a:xfrm>
          <a:prstGeom prst="rect">
            <a:avLst/>
          </a:prstGeom>
        </p:spPr>
      </p:pic>
      <p:sp>
        <p:nvSpPr>
          <p:cNvPr id="16" name="Rectangle 6"/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00100" y="2765425"/>
            <a:ext cx="7543800" cy="1866900"/>
          </a:xfrm>
        </p:spPr>
        <p:txBody>
          <a:bodyPr anchor="ctr"/>
          <a:lstStyle>
            <a:lvl1pPr>
              <a:defRPr sz="4000" b="0" baseline="0"/>
            </a:lvl1pPr>
          </a:lstStyle>
          <a:p>
            <a:pPr eaLnBrk="1" hangingPunct="1"/>
            <a:r>
              <a:rPr lang="en-US" altLang="zh-TW" dirty="0"/>
              <a:t>Click to edit Master title style</a:t>
            </a:r>
            <a:endParaRPr lang="en-US" altLang="zh-TW" sz="4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日期版面配置區 21"/>
          <p:cNvSpPr>
            <a:spLocks noGrp="1"/>
          </p:cNvSpPr>
          <p:nvPr>
            <p:ph type="dt" sz="half" idx="10"/>
          </p:nvPr>
        </p:nvSpPr>
        <p:spPr>
          <a:xfrm>
            <a:off x="799200" y="5589588"/>
            <a:ext cx="7543800" cy="304800"/>
          </a:xfrm>
        </p:spPr>
        <p:txBody>
          <a:bodyPr/>
          <a:lstStyle>
            <a:lvl1pPr>
              <a:defRPr sz="2000" b="0" baseline="0">
                <a:solidFill>
                  <a:schemeClr val="tx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smtClean="0">
                <a:solidFill>
                  <a:prstClr val="black"/>
                </a:solidFill>
              </a:rPr>
              <a:t>Clicktoeditsub-titlestyle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baseline="0">
                <a:latin typeface="Arial" panose="020B0604020202020204" pitchFamily="34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0" baseline="0"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>
              <a:defRPr sz="2400" b="0" baseline="0"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>
              <a:defRPr sz="2000" b="0" baseline="0"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>
              <a:defRPr sz="2000" b="0" baseline="0"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>
              <a:defRPr sz="1800" b="0" baseline="0">
                <a:latin typeface="Arial" panose="020B060402020202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B671A4-9B97-4642-AC5F-419CEE00F375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19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2113" y="1714500"/>
            <a:ext cx="4103687" cy="4381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4103688" cy="4381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2A0846-7275-47CF-A744-A7138F1BE10F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29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2"/>
          </p:nvPr>
        </p:nvSpPr>
        <p:spPr>
          <a:xfrm>
            <a:off x="395288" y="1714500"/>
            <a:ext cx="4105656" cy="285292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內容版面配置區 5"/>
          <p:cNvSpPr>
            <a:spLocks noGrp="1"/>
          </p:cNvSpPr>
          <p:nvPr>
            <p:ph sz="quarter" idx="13"/>
          </p:nvPr>
        </p:nvSpPr>
        <p:spPr>
          <a:xfrm>
            <a:off x="4645152" y="1714500"/>
            <a:ext cx="4105656" cy="285292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4"/>
          </p:nvPr>
        </p:nvSpPr>
        <p:spPr>
          <a:xfrm>
            <a:off x="395288" y="4645152"/>
            <a:ext cx="8357616" cy="1453896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8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376465-2115-4058-AAF6-A4E3475D3A10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429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57373-7C82-4132-82CD-8B7391D0CBE1}" type="slidenum">
              <a:rPr kumimoji="0" lang="en-US" altLang="zh-TW" sz="10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392112" y="1714500"/>
            <a:ext cx="5112000" cy="4381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sz="half" idx="11"/>
          </p:nvPr>
        </p:nvSpPr>
        <p:spPr>
          <a:xfrm>
            <a:off x="5655600" y="1713600"/>
            <a:ext cx="3096000" cy="4381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3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2"/>
          </p:nvPr>
        </p:nvSpPr>
        <p:spPr>
          <a:xfrm>
            <a:off x="395288" y="1714500"/>
            <a:ext cx="8357616" cy="285292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4"/>
          </p:nvPr>
        </p:nvSpPr>
        <p:spPr>
          <a:xfrm>
            <a:off x="395288" y="4645152"/>
            <a:ext cx="8357616" cy="1453896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B8C67B-C6E0-43F9-9B5F-3213191C44BF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8006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2"/>
          </p:nvPr>
        </p:nvSpPr>
        <p:spPr>
          <a:xfrm>
            <a:off x="395288" y="1714500"/>
            <a:ext cx="8357616" cy="285292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4"/>
          </p:nvPr>
        </p:nvSpPr>
        <p:spPr>
          <a:xfrm>
            <a:off x="392400" y="4645152"/>
            <a:ext cx="4107600" cy="1453896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B8C67B-C6E0-43F9-9B5F-3213191C44BF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內容版面配置區 8"/>
          <p:cNvSpPr>
            <a:spLocks noGrp="1"/>
          </p:cNvSpPr>
          <p:nvPr>
            <p:ph sz="quarter" idx="16"/>
          </p:nvPr>
        </p:nvSpPr>
        <p:spPr>
          <a:xfrm>
            <a:off x="4647600" y="4644000"/>
            <a:ext cx="4107600" cy="1453896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842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2"/>
          </p:nvPr>
        </p:nvSpPr>
        <p:spPr>
          <a:xfrm>
            <a:off x="396000" y="3243600"/>
            <a:ext cx="8357616" cy="2852928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4"/>
          </p:nvPr>
        </p:nvSpPr>
        <p:spPr>
          <a:xfrm>
            <a:off x="395288" y="1713600"/>
            <a:ext cx="8357616" cy="1453896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B8C67B-C6E0-43F9-9B5F-3213191C44BF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8671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7DB2AD-8F14-417E-8A8F-B36B9B8962CE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06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2"/>
          </p:nvPr>
        </p:nvSpPr>
        <p:spPr>
          <a:xfrm>
            <a:off x="395288" y="1714500"/>
            <a:ext cx="8357616" cy="2852928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4"/>
          </p:nvPr>
        </p:nvSpPr>
        <p:spPr>
          <a:xfrm>
            <a:off x="395288" y="4645152"/>
            <a:ext cx="8357616" cy="1453896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8C67B-C6E0-43F9-9B5F-3213191C4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A379D-D9E7-481C-A7B9-9D6678D9120F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0650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6E3DFF-60B3-4796-9D45-1ABBA5585EF8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5674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7ECF76-542B-48E6-90F0-244FC65581E0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7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62738" y="565150"/>
            <a:ext cx="2089150" cy="55308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2113" y="565150"/>
            <a:ext cx="6118225" cy="55308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7FEB84-E176-4B31-907A-9F00D89CDE7A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699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192" y="566928"/>
            <a:ext cx="8357616" cy="91440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93192" y="1719072"/>
            <a:ext cx="4105275" cy="4379976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5152" y="1719072"/>
            <a:ext cx="4106863" cy="4379976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C96661-36CC-453E-9A5B-66294D986B5A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1858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內容版面配置區 3"/>
          <p:cNvSpPr>
            <a:spLocks noGrp="1"/>
          </p:cNvSpPr>
          <p:nvPr>
            <p:ph sz="half" idx="2"/>
          </p:nvPr>
        </p:nvSpPr>
        <p:spPr>
          <a:xfrm>
            <a:off x="392113" y="3981450"/>
            <a:ext cx="8359775" cy="2114550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內容版面配置區 3"/>
          <p:cNvSpPr>
            <a:spLocks noGrp="1"/>
          </p:cNvSpPr>
          <p:nvPr>
            <p:ph sz="half" idx="12"/>
          </p:nvPr>
        </p:nvSpPr>
        <p:spPr>
          <a:xfrm>
            <a:off x="393700" y="1713600"/>
            <a:ext cx="8359775" cy="2114550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投影片編號版面配置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6B25-E640-4A41-81C6-390BEFAE52AD}" type="slidenum">
              <a:rPr kumimoji="0" lang="en-US" altLang="zh-TW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1925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3" y="565150"/>
            <a:ext cx="8359775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113" y="1714500"/>
            <a:ext cx="4103687" cy="4381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4500"/>
            <a:ext cx="4103688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585538-A134-400A-9C77-68C9F154E75B}" type="slidenum">
              <a:rPr kumimoji="0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6" hidden="1"/>
          <p:cNvSpPr>
            <a:spLocks noGrp="1" noChangeArrowheads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t>Clicktoeditsub-titlestyle</a:t>
            </a:r>
            <a:endParaRPr kumimoji="0" lang="en-US" sz="19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3079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192" y="566928"/>
            <a:ext cx="8357616" cy="914400"/>
          </a:xfrm>
          <a:noFill/>
          <a:ln w="0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93192" y="1719072"/>
            <a:ext cx="4106863" cy="211226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393192" y="3977640"/>
            <a:ext cx="4106863" cy="211226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10" name="內容版面配置區 3"/>
          <p:cNvSpPr>
            <a:spLocks noGrp="1"/>
          </p:cNvSpPr>
          <p:nvPr>
            <p:ph sz="half" idx="12"/>
          </p:nvPr>
        </p:nvSpPr>
        <p:spPr>
          <a:xfrm>
            <a:off x="4645152" y="1719072"/>
            <a:ext cx="4106863" cy="4379976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2A19F-F82B-46FA-99EB-1EE0E1DFB895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4"/>
          </p:nvPr>
        </p:nvSpPr>
        <p:spPr>
          <a:xfrm>
            <a:off x="2032000" y="6578600"/>
            <a:ext cx="50800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521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192" y="566928"/>
            <a:ext cx="8357616" cy="914400"/>
          </a:xfrm>
          <a:noFill/>
          <a:ln w="0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93192" y="1719072"/>
            <a:ext cx="4106863" cy="211226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393192" y="3977640"/>
            <a:ext cx="4106863" cy="211226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sz="half" idx="1"/>
          </p:nvPr>
        </p:nvSpPr>
        <p:spPr>
          <a:xfrm>
            <a:off x="4645152" y="1714500"/>
            <a:ext cx="4103687" cy="2112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sz="half" idx="12"/>
          </p:nvPr>
        </p:nvSpPr>
        <p:spPr>
          <a:xfrm>
            <a:off x="4645152" y="3977640"/>
            <a:ext cx="4103687" cy="2112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447E0F-CD36-4A8B-9842-894AB941F71D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頁尾版面配置區 6"/>
          <p:cNvSpPr>
            <a:spLocks noGrp="1"/>
          </p:cNvSpPr>
          <p:nvPr>
            <p:ph type="ftr" sz="quarter" idx="14"/>
          </p:nvPr>
        </p:nvSpPr>
        <p:spPr>
          <a:xfrm>
            <a:off x="2032000" y="6578600"/>
            <a:ext cx="50800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723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/>
          <p:cNvSpPr>
            <a:spLocks noGrp="1"/>
          </p:cNvSpPr>
          <p:nvPr>
            <p:ph sz="half" idx="1"/>
          </p:nvPr>
        </p:nvSpPr>
        <p:spPr>
          <a:xfrm>
            <a:off x="4645152" y="1714500"/>
            <a:ext cx="4103687" cy="2112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192" y="566928"/>
            <a:ext cx="8357616" cy="914400"/>
          </a:xfrm>
          <a:noFill/>
          <a:ln w="0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8" name="內容版面配置區 2"/>
          <p:cNvSpPr>
            <a:spLocks noGrp="1"/>
          </p:cNvSpPr>
          <p:nvPr>
            <p:ph sz="half" idx="12"/>
          </p:nvPr>
        </p:nvSpPr>
        <p:spPr>
          <a:xfrm>
            <a:off x="4645152" y="3977640"/>
            <a:ext cx="4103687" cy="2112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392113" y="1714500"/>
            <a:ext cx="4103687" cy="4381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2D61E8-CDE4-452C-B2C5-9A6DEB1E4076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5"/>
          </p:nvPr>
        </p:nvSpPr>
        <p:spPr>
          <a:xfrm>
            <a:off x="2032000" y="6578600"/>
            <a:ext cx="50800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4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2"/>
          </p:nvPr>
        </p:nvSpPr>
        <p:spPr>
          <a:xfrm>
            <a:off x="395288" y="1714500"/>
            <a:ext cx="8357616" cy="2852928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4"/>
          </p:nvPr>
        </p:nvSpPr>
        <p:spPr>
          <a:xfrm>
            <a:off x="392400" y="4645152"/>
            <a:ext cx="4107600" cy="1453896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8C67B-C6E0-43F9-9B5F-3213191C4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內容版面配置區 8"/>
          <p:cNvSpPr>
            <a:spLocks noGrp="1"/>
          </p:cNvSpPr>
          <p:nvPr>
            <p:ph sz="quarter" idx="16"/>
          </p:nvPr>
        </p:nvSpPr>
        <p:spPr>
          <a:xfrm>
            <a:off x="4647600" y="4644000"/>
            <a:ext cx="4107600" cy="1453896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9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/>
          <p:cNvSpPr>
            <a:spLocks noGrp="1"/>
          </p:cNvSpPr>
          <p:nvPr>
            <p:ph sz="half" idx="1"/>
          </p:nvPr>
        </p:nvSpPr>
        <p:spPr>
          <a:xfrm>
            <a:off x="4645152" y="1714500"/>
            <a:ext cx="4103687" cy="2112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192" y="566928"/>
            <a:ext cx="8357616" cy="914400"/>
          </a:xfrm>
          <a:noFill/>
          <a:ln w="0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393192" y="1719072"/>
            <a:ext cx="4106863" cy="211226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10" name="內容版面配置區 3"/>
          <p:cNvSpPr>
            <a:spLocks noGrp="1"/>
          </p:cNvSpPr>
          <p:nvPr>
            <p:ph sz="half" idx="12"/>
          </p:nvPr>
        </p:nvSpPr>
        <p:spPr>
          <a:xfrm>
            <a:off x="392113" y="3981450"/>
            <a:ext cx="8359775" cy="2114550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E575C-F541-4D23-8237-DE996E648554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4"/>
          </p:nvPr>
        </p:nvSpPr>
        <p:spPr>
          <a:xfrm>
            <a:off x="2032000" y="6578600"/>
            <a:ext cx="50800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670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393192" y="3977640"/>
            <a:ext cx="4106863" cy="211226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sz="half" idx="12"/>
          </p:nvPr>
        </p:nvSpPr>
        <p:spPr>
          <a:xfrm>
            <a:off x="4645152" y="3977640"/>
            <a:ext cx="4103687" cy="21122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內容版面配置區 3"/>
          <p:cNvSpPr>
            <a:spLocks noGrp="1"/>
          </p:cNvSpPr>
          <p:nvPr>
            <p:ph sz="half" idx="13"/>
          </p:nvPr>
        </p:nvSpPr>
        <p:spPr>
          <a:xfrm>
            <a:off x="393700" y="1713600"/>
            <a:ext cx="8359775" cy="2114550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8" name="投影片編號版面配置區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860908-579A-4C3A-B600-1CFB0EC35046}" type="slidenum">
              <a:rPr kumimoji="0" lang="en-US" altLang="zh-TW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t>Clicktoeditsub-titlestyle</a:t>
            </a:r>
            <a:endParaRPr kumimoji="0" lang="de-DE" sz="19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3811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93192" y="566928"/>
            <a:ext cx="8357616" cy="5532120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946209-FBBE-44F6-A74E-7E11F48CFE8D}" type="slidenum">
              <a:rPr kumimoji="0" lang="en-US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8039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t>Clicktoeditsub-titlestyle</a:t>
            </a:r>
            <a:endParaRPr kumimoji="0" lang="zh-TW" altLang="en-US" sz="19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168845-6334-4900-A772-9B9701EE669B}" type="slidenum">
              <a:rPr kumimoji="0" lang="zh-TW" altLang="en-US" sz="10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114739"/>
          </a:xfrm>
        </p:spPr>
        <p:txBody>
          <a:bodyPr/>
          <a:lstStyle>
            <a:lvl1pPr>
              <a:defRPr>
                <a:latin typeface="+mn-lt"/>
                <a:ea typeface="微軟正黑體" pitchFamily="34" charset="-120"/>
              </a:defRPr>
            </a:lvl1pPr>
            <a:lvl2pPr>
              <a:defRPr>
                <a:latin typeface="+mn-lt"/>
                <a:ea typeface="微軟正黑體" pitchFamily="34" charset="-120"/>
              </a:defRPr>
            </a:lvl2pPr>
            <a:lvl3pPr>
              <a:defRPr>
                <a:latin typeface="+mn-lt"/>
                <a:ea typeface="微軟正黑體" pitchFamily="34" charset="-120"/>
              </a:defRPr>
            </a:lvl3pPr>
            <a:lvl4pPr>
              <a:defRPr>
                <a:latin typeface="+mn-lt"/>
                <a:ea typeface="微軟正黑體" pitchFamily="34" charset="-120"/>
              </a:defRPr>
            </a:lvl4pPr>
            <a:lvl5pPr>
              <a:defRPr>
                <a:latin typeface="+mn-lt"/>
                <a:ea typeface="微軟正黑體" pitchFamily="34" charset="-120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3"/>
          </p:nvPr>
        </p:nvSpPr>
        <p:spPr>
          <a:xfrm>
            <a:off x="457200" y="5400000"/>
            <a:ext cx="8229600" cy="1065600"/>
          </a:xfrm>
        </p:spPr>
        <p:txBody>
          <a:bodyPr/>
          <a:lstStyle>
            <a:lvl5pPr marL="1207008" indent="0">
              <a:buNone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</p:spTree>
    <p:extLst>
      <p:ext uri="{BB962C8B-B14F-4D97-AF65-F5344CB8AC3E}">
        <p14:creationId xmlns:p14="http://schemas.microsoft.com/office/powerpoint/2010/main" val="1632285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t>Clicktoeditsub-titlestyle</a:t>
            </a:r>
            <a:endParaRPr kumimoji="0" lang="zh-TW" altLang="en-US" sz="19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D554D5-01AB-47B8-AB20-604F013F8FFA}" type="slidenum">
              <a:rPr kumimoji="0" lang="zh-TW" altLang="en-US" sz="10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854574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3"/>
          </p:nvPr>
        </p:nvSpPr>
        <p:spPr>
          <a:xfrm>
            <a:off x="457200" y="5229223"/>
            <a:ext cx="8229600" cy="1342800"/>
          </a:xfrm>
        </p:spPr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543248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2214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2214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t>Clicktoeditsub-titlestyle</a:t>
            </a:r>
            <a:endParaRPr kumimoji="0" lang="zh-TW" altLang="en-US" sz="19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D554D5-01AB-47B8-AB20-604F013F8FFA}" type="slidenum">
              <a:rPr kumimoji="0" lang="zh-TW" altLang="en-US" sz="10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sz="half" idx="13"/>
          </p:nvPr>
        </p:nvSpPr>
        <p:spPr>
          <a:xfrm>
            <a:off x="457200" y="4561200"/>
            <a:ext cx="4038600" cy="2214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9" name="內容版面配置區 3"/>
          <p:cNvSpPr>
            <a:spLocks noGrp="1"/>
          </p:cNvSpPr>
          <p:nvPr>
            <p:ph sz="half" idx="14"/>
          </p:nvPr>
        </p:nvSpPr>
        <p:spPr>
          <a:xfrm>
            <a:off x="4647600" y="4561200"/>
            <a:ext cx="4038600" cy="2214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4949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2"/>
          </p:nvPr>
        </p:nvSpPr>
        <p:spPr>
          <a:xfrm>
            <a:off x="396000" y="3243600"/>
            <a:ext cx="8357616" cy="2852928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4"/>
          </p:nvPr>
        </p:nvSpPr>
        <p:spPr>
          <a:xfrm>
            <a:off x="395288" y="1713600"/>
            <a:ext cx="8357616" cy="1453896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8C67B-C6E0-43F9-9B5F-3213191C4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B2AD-8F14-417E-8A8F-B36B9B896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tags" Target="../tags/tag1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tags" Target="../tags/tag9.xml"/><Relationship Id="rId30" Type="http://schemas.openxmlformats.org/officeDocument/2006/relationships/tags" Target="../tags/tag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tags" Target="../tags/tag18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tags" Target="../tags/tag17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tags" Target="../tags/tag16.xml"/><Relationship Id="rId30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  <p:custDataLst>
              <p:tags r:id="rId27"/>
            </p:custDataLst>
          </p:nvPr>
        </p:nvSpPr>
        <p:spPr bwMode="auto">
          <a:xfrm>
            <a:off x="392113" y="565150"/>
            <a:ext cx="8359775" cy="914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28"/>
            </p:custDataLst>
          </p:nvPr>
        </p:nvSpPr>
        <p:spPr bwMode="auto">
          <a:xfrm>
            <a:off x="8578850" y="6578600"/>
            <a:ext cx="317500" cy="152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noProof="1">
                <a:ea typeface="+mn-ea"/>
                <a:cs typeface="+mn-cs"/>
              </a:defRPr>
            </a:lvl1pPr>
          </a:lstStyle>
          <a:p>
            <a:pPr>
              <a:defRPr/>
            </a:pPr>
            <a:fld id="{91F57373-7C82-4132-82CD-8B7391D0CBE1}" type="slidenum">
              <a:rPr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  <p:custDataLst>
              <p:tags r:id="rId29"/>
            </p:custDataLst>
          </p:nvPr>
        </p:nvSpPr>
        <p:spPr bwMode="auto">
          <a:xfrm>
            <a:off x="392113" y="1714500"/>
            <a:ext cx="8359775" cy="4381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1040" name="Rectangle 16" hidden="1"/>
          <p:cNvSpPr>
            <a:spLocks noGrp="1" noChangeArrowheads="1"/>
          </p:cNvSpPr>
          <p:nvPr>
            <p:ph type="dt" sz="half" idx="2"/>
            <p:custDataLst>
              <p:tags r:id="rId30"/>
            </p:custDataLst>
          </p:nvPr>
        </p:nvSpPr>
        <p:spPr bwMode="auto">
          <a:xfrm>
            <a:off x="800100" y="5715000"/>
            <a:ext cx="7543800" cy="304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sz="1900" noProof="1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TW" smtClean="0"/>
              <a:t>Clicktoeditsub-titlestyle</a:t>
            </a:r>
            <a:endParaRPr lang="de-DE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00" y="6354763"/>
            <a:ext cx="2604973" cy="28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D6862D">
              <a:alpha val="49804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4963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D6862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D6862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矩形 15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D6862D">
              <a:alpha val="49804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7" name="圓角矩形 16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8" name="圓角矩形 17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矩形 22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6" r:id="rId3"/>
    <p:sldLayoutId id="2147483857" r:id="rId4"/>
    <p:sldLayoutId id="2147483880" r:id="rId5"/>
    <p:sldLayoutId id="2147483858" r:id="rId6"/>
    <p:sldLayoutId id="2147483877" r:id="rId7"/>
    <p:sldLayoutId id="2147483875" r:id="rId8"/>
    <p:sldLayoutId id="2147483859" r:id="rId9"/>
    <p:sldLayoutId id="2147483860" r:id="rId10"/>
    <p:sldLayoutId id="2147483861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6" r:id="rId23"/>
    <p:sldLayoutId id="2147483878" r:id="rId24"/>
    <p:sldLayoutId id="2147483879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 baseline="0">
          <a:solidFill>
            <a:srgbClr val="000000"/>
          </a:solidFill>
          <a:latin typeface="Arial" panose="020B0604020202020204" pitchFamily="34" charset="0"/>
          <a:ea typeface="標楷體" panose="03000509000000000000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9pPr>
    </p:titleStyle>
    <p:bodyStyle>
      <a:lvl1pPr marL="2540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sz="2400" b="0" baseline="0">
          <a:solidFill>
            <a:srgbClr val="000000"/>
          </a:solidFill>
          <a:latin typeface="Arial" panose="020B0604020202020204" pitchFamily="34" charset="0"/>
          <a:ea typeface="標楷體" panose="03000509000000000000" pitchFamily="65" charset="-120"/>
          <a:cs typeface="+mn-cs"/>
        </a:defRPr>
      </a:lvl1pPr>
      <a:lvl2pPr marL="7112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2000" b="0" baseline="0">
          <a:solidFill>
            <a:srgbClr val="000000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marL="11684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b="0" baseline="0">
          <a:solidFill>
            <a:srgbClr val="000000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marL="16256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800" b="0" baseline="0">
          <a:solidFill>
            <a:srgbClr val="000000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marL="20828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 b="0" baseline="0">
          <a:solidFill>
            <a:srgbClr val="000000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25400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6pPr>
      <a:lvl7pPr marL="29972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7pPr>
      <a:lvl8pPr marL="34544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8pPr>
      <a:lvl9pPr marL="39116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  <p:custDataLst>
              <p:tags r:id="rId27"/>
            </p:custDataLst>
          </p:nvPr>
        </p:nvSpPr>
        <p:spPr bwMode="auto">
          <a:xfrm>
            <a:off x="392113" y="565150"/>
            <a:ext cx="8359775" cy="914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28"/>
            </p:custDataLst>
          </p:nvPr>
        </p:nvSpPr>
        <p:spPr bwMode="auto">
          <a:xfrm>
            <a:off x="8578850" y="6578600"/>
            <a:ext cx="317500" cy="152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noProof="1"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57373-7C82-4132-82CD-8B7391D0CBE1}" type="slidenum">
              <a:rPr kumimoji="0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  <p:custDataLst>
              <p:tags r:id="rId29"/>
            </p:custDataLst>
          </p:nvPr>
        </p:nvSpPr>
        <p:spPr bwMode="auto">
          <a:xfrm>
            <a:off x="392113" y="1714500"/>
            <a:ext cx="8359775" cy="4381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sp>
        <p:nvSpPr>
          <p:cNvPr id="1040" name="Rectangle 16" hidden="1"/>
          <p:cNvSpPr>
            <a:spLocks noGrp="1" noChangeArrowheads="1"/>
          </p:cNvSpPr>
          <p:nvPr>
            <p:ph type="dt" sz="half" idx="2"/>
            <p:custDataLst>
              <p:tags r:id="rId30"/>
            </p:custDataLst>
          </p:nvPr>
        </p:nvSpPr>
        <p:spPr bwMode="auto">
          <a:xfrm>
            <a:off x="800100" y="5715000"/>
            <a:ext cx="7543800" cy="304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sz="1900" noProof="1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t>Clicktoeditsub-titlestyle</a:t>
            </a:r>
            <a:endParaRPr kumimoji="0" lang="de-DE" sz="19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00" y="6354763"/>
            <a:ext cx="2604973" cy="28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D6862D">
              <a:alpha val="49804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4963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D6862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D6862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D6862D">
              <a:alpha val="49804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7" name="圓角矩形 16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8" name="圓角矩形 17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1" name="矩形 20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2" name="矩形 21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4" name="矩形 23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79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  <p:sldLayoutId id="2147483901" r:id="rId20"/>
    <p:sldLayoutId id="2147483902" r:id="rId21"/>
    <p:sldLayoutId id="2147483903" r:id="rId22"/>
    <p:sldLayoutId id="2147483904" r:id="rId23"/>
    <p:sldLayoutId id="2147483905" r:id="rId24"/>
    <p:sldLayoutId id="2147483906" r:id="rId2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baseline="0">
          <a:solidFill>
            <a:srgbClr val="000000"/>
          </a:solidFill>
          <a:latin typeface="Arial" panose="020B0604020202020204" pitchFamily="34" charset="0"/>
          <a:ea typeface="標楷體" panose="03000509000000000000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9pPr>
    </p:titleStyle>
    <p:bodyStyle>
      <a:lvl1pPr marL="2540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sz="2400" b="1" baseline="0">
          <a:solidFill>
            <a:srgbClr val="000000"/>
          </a:solidFill>
          <a:latin typeface="Arial" panose="020B0604020202020204" pitchFamily="34" charset="0"/>
          <a:ea typeface="標楷體" panose="03000509000000000000" pitchFamily="65" charset="-120"/>
          <a:cs typeface="+mn-cs"/>
        </a:defRPr>
      </a:lvl1pPr>
      <a:lvl2pPr marL="7112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2000" b="1" baseline="0">
          <a:solidFill>
            <a:srgbClr val="000000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marL="11684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b="1" baseline="0">
          <a:solidFill>
            <a:srgbClr val="000000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marL="16256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800" b="1" baseline="0">
          <a:solidFill>
            <a:srgbClr val="000000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marL="20828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 b="1" baseline="0">
          <a:solidFill>
            <a:srgbClr val="000000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25400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6pPr>
      <a:lvl7pPr marL="29972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7pPr>
      <a:lvl8pPr marL="34544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8pPr>
      <a:lvl9pPr marL="39116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  <p:custDataLst>
              <p:tags r:id="rId27"/>
            </p:custDataLst>
          </p:nvPr>
        </p:nvSpPr>
        <p:spPr bwMode="auto">
          <a:xfrm>
            <a:off x="392113" y="565150"/>
            <a:ext cx="8359775" cy="914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28"/>
            </p:custDataLst>
          </p:nvPr>
        </p:nvSpPr>
        <p:spPr bwMode="auto">
          <a:xfrm>
            <a:off x="8578850" y="6578600"/>
            <a:ext cx="317500" cy="152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kumimoji="0" sz="1000" noProof="1"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F57373-7C82-4132-82CD-8B7391D0CBE1}" type="slidenum">
              <a:rPr kumimoji="0" sz="10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  <p:custDataLst>
              <p:tags r:id="rId29"/>
            </p:custDataLst>
          </p:nvPr>
        </p:nvSpPr>
        <p:spPr bwMode="auto">
          <a:xfrm>
            <a:off x="392113" y="1714500"/>
            <a:ext cx="8359775" cy="4381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sp>
        <p:nvSpPr>
          <p:cNvPr id="1040" name="Rectangle 16" hidden="1"/>
          <p:cNvSpPr>
            <a:spLocks noGrp="1" noChangeArrowheads="1"/>
          </p:cNvSpPr>
          <p:nvPr>
            <p:ph type="dt" sz="half" idx="2"/>
            <p:custDataLst>
              <p:tags r:id="rId30"/>
            </p:custDataLst>
          </p:nvPr>
        </p:nvSpPr>
        <p:spPr bwMode="auto">
          <a:xfrm>
            <a:off x="800100" y="5715000"/>
            <a:ext cx="7543800" cy="304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sz="1900" noProof="1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t>Clicktoeditsub-titlestyle</a:t>
            </a:r>
            <a:endParaRPr kumimoji="0" lang="de-DE" sz="19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00" y="6354763"/>
            <a:ext cx="2604973" cy="28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D6862D">
              <a:alpha val="49804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4963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D6862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D6862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D6862D">
              <a:alpha val="49804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7" name="圓角矩形 16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 useBgFill="1">
        <p:nvSpPr>
          <p:cNvPr id="18" name="圓角矩形 17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1" name="矩形 20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2" name="矩形 21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3" name="矩形 22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4" name="矩形 23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72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  <p:sldLayoutId id="2147483926" r:id="rId19"/>
    <p:sldLayoutId id="2147483927" r:id="rId20"/>
    <p:sldLayoutId id="2147483928" r:id="rId21"/>
    <p:sldLayoutId id="2147483929" r:id="rId22"/>
    <p:sldLayoutId id="2147483930" r:id="rId23"/>
    <p:sldLayoutId id="2147483931" r:id="rId24"/>
    <p:sldLayoutId id="2147483932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 baseline="0">
          <a:solidFill>
            <a:srgbClr val="000000"/>
          </a:solidFill>
          <a:latin typeface="Arial" panose="020B0604020202020204" pitchFamily="34" charset="0"/>
          <a:ea typeface="標楷體" panose="03000509000000000000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9pPr>
    </p:titleStyle>
    <p:bodyStyle>
      <a:lvl1pPr marL="2540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sz="2400" b="0" baseline="0">
          <a:solidFill>
            <a:srgbClr val="000000"/>
          </a:solidFill>
          <a:latin typeface="Arial" panose="020B0604020202020204" pitchFamily="34" charset="0"/>
          <a:ea typeface="標楷體" panose="03000509000000000000" pitchFamily="65" charset="-120"/>
          <a:cs typeface="+mn-cs"/>
        </a:defRPr>
      </a:lvl1pPr>
      <a:lvl2pPr marL="7112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2000" b="0" baseline="0">
          <a:solidFill>
            <a:srgbClr val="000000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marL="11684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b="0" baseline="0">
          <a:solidFill>
            <a:srgbClr val="000000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marL="16256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800" b="0" baseline="0">
          <a:solidFill>
            <a:srgbClr val="000000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marL="20828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 b="0" baseline="0">
          <a:solidFill>
            <a:srgbClr val="000000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25400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6pPr>
      <a:lvl7pPr marL="29972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7pPr>
      <a:lvl8pPr marL="34544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8pPr>
      <a:lvl9pPr marL="39116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 b="0" dirty="0"/>
              <a:t>Prime Oil Chemical Service Corporation</a:t>
            </a:r>
            <a:br>
              <a:rPr lang="en-US" altLang="zh-TW" sz="3200" b="0" dirty="0"/>
            </a:br>
            <a:r>
              <a:rPr lang="en-US" altLang="zh-TW" sz="3200" b="0" dirty="0"/>
              <a:t>Press Conference</a:t>
            </a:r>
            <a:endParaRPr lang="zh-TW" altLang="en-US" sz="3200" b="0" dirty="0"/>
          </a:p>
        </p:txBody>
      </p:sp>
      <p:sp>
        <p:nvSpPr>
          <p:cNvPr id="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00100" y="5613400"/>
            <a:ext cx="7543800" cy="647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altLang="zh-TW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25, 2020</a:t>
            </a:r>
            <a:endParaRPr kumimoji="0" lang="en-US" altLang="zh-TW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內容版面配置區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63592" y="4509121"/>
            <a:ext cx="3104221" cy="206948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5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>
                <a:cs typeface="Arial" panose="020B0604020202020204" pitchFamily="34" charset="0"/>
              </a:rPr>
              <a:t>Terminal Profile</a:t>
            </a:r>
            <a:endParaRPr lang="zh-TW" altLang="en-US" b="0" dirty="0"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671A4-9B97-4642-AC5F-419CEE00F375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7951857"/>
              </p:ext>
            </p:extLst>
          </p:nvPr>
        </p:nvGraphicFramePr>
        <p:xfrm>
          <a:off x="392113" y="1714500"/>
          <a:ext cx="5112000" cy="438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382">
                <a:tc>
                  <a:txBody>
                    <a:bodyPr/>
                    <a:lstStyle/>
                    <a:p>
                      <a:pPr algn="ctr"/>
                      <a:endParaRPr lang="zh-TW" altLang="en-US" sz="1400" b="1" baseline="0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902" marR="559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aseline="0" dirty="0" smtClean="0">
                          <a:latin typeface="Arial" panose="020B0604020202020204" pitchFamily="34" charset="0"/>
                        </a:rPr>
                        <a:t>West #5</a:t>
                      </a:r>
                      <a:endParaRPr lang="zh-TW" altLang="en-US" sz="1600" baseline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aseline="0" dirty="0" smtClean="0">
                          <a:latin typeface="Arial" panose="020B0604020202020204" pitchFamily="34" charset="0"/>
                        </a:rPr>
                        <a:t>West #2</a:t>
                      </a:r>
                      <a:endParaRPr lang="zh-TW" altLang="en-US" sz="1600" baseline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3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Area (M</a:t>
                      </a:r>
                      <a:r>
                        <a:rPr kumimoji="0" lang="en-US" altLang="zh-TW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81,054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24" marR="56524" marT="46798" marB="46798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29,223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902" marR="5590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3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Number of Tanks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24" marR="56524" marT="46798" marB="46798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902" marR="5590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3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Capacity (KL)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242,200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24" marR="56524" marT="46798" marB="46798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63,450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902" marR="55902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3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Loading bays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24" marR="56524" marT="46798" marB="46798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902" marR="55902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38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Employees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524" marR="56524" marT="46798" marB="46798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902" marR="55902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76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Throughput</a:t>
                      </a:r>
                    </a:p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</a:rPr>
                        <a:t>MT/2019) 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2,452,014</a:t>
                      </a:r>
                    </a:p>
                  </a:txBody>
                  <a:tcPr marL="56524" marR="56524" marT="46798" marB="46798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altLang="zh-TW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388,423</a:t>
                      </a:r>
                    </a:p>
                  </a:txBody>
                  <a:tcPr marL="55902" marR="55902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382">
                <a:tc>
                  <a:txBody>
                    <a:bodyPr/>
                    <a:lstStyle/>
                    <a:p>
                      <a:r>
                        <a:rPr lang="en-US" altLang="zh-TW" sz="1400" baseline="0" dirty="0" smtClean="0">
                          <a:latin typeface="Arial" panose="020B0604020202020204" pitchFamily="34" charset="0"/>
                        </a:rPr>
                        <a:t>Cargos</a:t>
                      </a:r>
                      <a:endParaRPr lang="zh-TW" altLang="en-US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altLang="zh-TW" sz="1400" b="0" baseline="0" dirty="0" smtClean="0">
                          <a:latin typeface="Arial" panose="020B0604020202020204" pitchFamily="34" charset="0"/>
                        </a:rPr>
                        <a:t>Oils &amp; chemicals</a:t>
                      </a:r>
                      <a:endParaRPr lang="zh-TW" altLang="en-US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Chemicals</a:t>
                      </a:r>
                      <a:endParaRPr lang="zh-TW" altLang="en-US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764">
                <a:tc>
                  <a:txBody>
                    <a:bodyPr/>
                    <a:lstStyle/>
                    <a:p>
                      <a:r>
                        <a:rPr lang="en-US" altLang="zh-TW" sz="1400" baseline="0" dirty="0" smtClean="0">
                          <a:latin typeface="Arial" panose="020B0604020202020204" pitchFamily="34" charset="0"/>
                        </a:rPr>
                        <a:t>Key clients</a:t>
                      </a:r>
                      <a:endParaRPr lang="zh-TW" altLang="en-US" sz="1400" baseline="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altLang="zh-TW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Global oil traders, chemical manufacturers &amp; traders</a:t>
                      </a:r>
                      <a:endParaRPr lang="zh-TW" altLang="en-US" sz="1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sz="1400" baseline="0" dirty="0">
                        <a:latin typeface="Arial" panose="020B0604020202020204" pitchFamily="34" charset="0"/>
                      </a:endParaRPr>
                    </a:p>
                  </a:txBody>
                  <a:tcPr marL="55902" marR="55902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" name="內容版面配置區 12"/>
          <p:cNvPicPr>
            <a:picLocks noGrp="1" noChangeAspect="1"/>
          </p:cNvPicPr>
          <p:nvPr>
            <p:ph sz="half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238" y="2868488"/>
            <a:ext cx="3096000" cy="2064000"/>
          </a:xfrm>
        </p:spPr>
      </p:pic>
    </p:spTree>
    <p:extLst>
      <p:ext uri="{BB962C8B-B14F-4D97-AF65-F5344CB8AC3E}">
        <p14:creationId xmlns:p14="http://schemas.microsoft.com/office/powerpoint/2010/main" val="28131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/>
              <a:t>Services Offered by POCS</a:t>
            </a:r>
            <a:endParaRPr lang="zh-TW" altLang="en-US" b="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A0846-7275-47CF-A744-A7138F1BE1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745128" y="2181312"/>
            <a:ext cx="182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Storage management</a:t>
            </a:r>
            <a:endParaRPr lang="zh-TW" altLang="en-US" sz="16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26464" y="4140967"/>
            <a:ext cx="1704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Ship/</a:t>
            </a:r>
            <a:r>
              <a:rPr lang="en-US" altLang="zh-TW" sz="16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Tanker</a:t>
            </a:r>
            <a:r>
              <a:rPr lang="en-US" altLang="zh-TW" sz="16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</a:t>
            </a:r>
            <a:r>
              <a:rPr lang="en-US" altLang="zh-TW" sz="16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ruck/</a:t>
            </a:r>
            <a:r>
              <a:rPr lang="en-US" altLang="zh-TW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ISO-tank</a:t>
            </a:r>
            <a:r>
              <a:rPr lang="zh-TW" altLang="en-US" sz="16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16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discharging</a:t>
            </a:r>
            <a:endParaRPr lang="zh-TW" altLang="en-US" sz="16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2" name="Picture 12" descr="C:\Users\CLIFFHSU\AppData\Local\Microsoft\Windows\INetCache\IE\XOP8WE6U\MC900318300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199" y="4271933"/>
            <a:ext cx="1461577" cy="92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7286200" y="3161407"/>
            <a:ext cx="146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Bulk cargo loading</a:t>
            </a:r>
            <a:endParaRPr lang="zh-TW" altLang="en-US" sz="16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145001" y="5194379"/>
            <a:ext cx="1743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Warehousing</a:t>
            </a:r>
            <a:endParaRPr lang="zh-TW" altLang="en-US" sz="16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238884" y="5324515"/>
            <a:ext cx="1373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Drumming</a:t>
            </a:r>
            <a:endParaRPr lang="zh-TW" altLang="en-US" sz="16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522562" y="5519757"/>
            <a:ext cx="2251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Tanker</a:t>
            </a:r>
            <a:r>
              <a:rPr lang="en-US" altLang="zh-TW" sz="16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Truck/</a:t>
            </a:r>
            <a:r>
              <a:rPr lang="en-US" altLang="zh-TW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ISO-tank</a:t>
            </a:r>
            <a:r>
              <a:rPr lang="zh-TW" altLang="en-US" sz="16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16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loading</a:t>
            </a:r>
            <a:endParaRPr lang="zh-TW" altLang="en-US" sz="16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9" name="Picture 2" descr="C:\Users\CLIFFHSU\AppData\Local\Microsoft\Windows\INetCache\IE\XOP8WE6U\MM90033632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026" y="3006120"/>
            <a:ext cx="14001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線單箭頭接點 20"/>
          <p:cNvCxnSpPr>
            <a:stCxn id="28" idx="3"/>
            <a:endCxn id="19" idx="1"/>
          </p:cNvCxnSpPr>
          <p:nvPr/>
        </p:nvCxnSpPr>
        <p:spPr bwMode="auto">
          <a:xfrm flipV="1">
            <a:off x="4699878" y="3453795"/>
            <a:ext cx="1186148" cy="2183"/>
          </a:xfrm>
          <a:prstGeom prst="straightConnector1">
            <a:avLst/>
          </a:prstGeom>
          <a:noFill/>
          <a:ln w="76200" cmpd="sng">
            <a:solidFill>
              <a:srgbClr val="FFC000"/>
            </a:solidFill>
            <a:prstDash val="solid"/>
            <a:round/>
            <a:headEnd type="none" w="sm" len="lg"/>
            <a:tailEnd type="triangle" w="med" len="lg"/>
          </a:ln>
          <a:effectLst/>
          <a:scene3d>
            <a:camera prst="orthographicFront"/>
            <a:lightRig rig="flat" dir="t"/>
          </a:scene3d>
          <a:sp3d z="-190500" prstMaterial="plastic"/>
        </p:spPr>
      </p:cxnSp>
      <p:cxnSp>
        <p:nvCxnSpPr>
          <p:cNvPr id="22" name="直線單箭頭接點 21"/>
          <p:cNvCxnSpPr>
            <a:stCxn id="29" idx="2"/>
            <a:endCxn id="26" idx="0"/>
          </p:cNvCxnSpPr>
          <p:nvPr/>
        </p:nvCxnSpPr>
        <p:spPr bwMode="auto">
          <a:xfrm>
            <a:off x="3657472" y="4154866"/>
            <a:ext cx="0" cy="517060"/>
          </a:xfrm>
          <a:prstGeom prst="straightConnector1">
            <a:avLst/>
          </a:prstGeom>
          <a:noFill/>
          <a:ln w="76200" cmpd="sng">
            <a:solidFill>
              <a:srgbClr val="FFC000"/>
            </a:solidFill>
            <a:prstDash val="solid"/>
            <a:round/>
            <a:headEnd type="none" w="sm" len="lg"/>
            <a:tailEnd type="triangle" w="med" len="lg"/>
          </a:ln>
          <a:effectLst/>
          <a:scene3d>
            <a:camera prst="orthographicFront"/>
            <a:lightRig rig="flat" dir="t"/>
          </a:scene3d>
          <a:sp3d z="-190500" prstMaterial="plastic"/>
        </p:spPr>
      </p:cxnSp>
      <p:pic>
        <p:nvPicPr>
          <p:cNvPr id="23" name="Picture 7" descr="C:\Users\CLIFFHSU\AppData\Local\Microsoft\Windows\INetCache\IE\P8I8CJ2G\MC900356225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3718" y="4140967"/>
            <a:ext cx="1363370" cy="11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線單箭頭接點 23"/>
          <p:cNvCxnSpPr>
            <a:endCxn id="23" idx="1"/>
          </p:cNvCxnSpPr>
          <p:nvPr/>
        </p:nvCxnSpPr>
        <p:spPr bwMode="auto">
          <a:xfrm>
            <a:off x="4699672" y="4140967"/>
            <a:ext cx="544046" cy="592189"/>
          </a:xfrm>
          <a:prstGeom prst="straightConnector1">
            <a:avLst/>
          </a:prstGeom>
          <a:noFill/>
          <a:ln w="76200" cmpd="sng">
            <a:solidFill>
              <a:srgbClr val="FFC000"/>
            </a:solidFill>
            <a:prstDash val="solid"/>
            <a:round/>
            <a:headEnd type="none" w="sm" len="lg"/>
            <a:tailEnd type="triangle" w="med" len="lg"/>
          </a:ln>
          <a:effectLst/>
          <a:scene3d>
            <a:camera prst="orthographicFront"/>
            <a:lightRig rig="flat" dir="t"/>
          </a:scene3d>
          <a:sp3d z="-190500" prstMaterial="plastic"/>
        </p:spPr>
      </p:cxnSp>
      <p:cxnSp>
        <p:nvCxnSpPr>
          <p:cNvPr id="25" name="直線單箭頭接點 24"/>
          <p:cNvCxnSpPr>
            <a:stCxn id="23" idx="3"/>
            <a:endCxn id="12" idx="1"/>
          </p:cNvCxnSpPr>
          <p:nvPr/>
        </p:nvCxnSpPr>
        <p:spPr bwMode="auto">
          <a:xfrm>
            <a:off x="6607088" y="4733156"/>
            <a:ext cx="679111" cy="0"/>
          </a:xfrm>
          <a:prstGeom prst="straightConnector1">
            <a:avLst/>
          </a:prstGeom>
          <a:noFill/>
          <a:ln w="76200" cmpd="sng">
            <a:solidFill>
              <a:srgbClr val="FFC000"/>
            </a:solidFill>
            <a:prstDash val="sysDot"/>
            <a:round/>
            <a:headEnd type="none" w="sm" len="lg"/>
            <a:tailEnd type="triangle" w="med" len="lg"/>
          </a:ln>
          <a:effectLst/>
          <a:scene3d>
            <a:camera prst="orthographicFront"/>
            <a:lightRig rig="flat" dir="t"/>
          </a:scene3d>
          <a:sp3d z="-190500" prstMaterial="plastic"/>
        </p:spPr>
      </p:cxnSp>
      <p:pic>
        <p:nvPicPr>
          <p:cNvPr id="26" name="Picture 2" descr="C:\Users\CLIFFHSU\AppData\Local\Microsoft\Windows\INetCache\IE\JRVJM2YS\MC900318262[2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5952" y="4671926"/>
            <a:ext cx="1463040" cy="84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直線單箭頭接點 53"/>
          <p:cNvCxnSpPr>
            <a:endCxn id="46" idx="1"/>
          </p:cNvCxnSpPr>
          <p:nvPr/>
        </p:nvCxnSpPr>
        <p:spPr bwMode="auto">
          <a:xfrm flipV="1">
            <a:off x="4699672" y="2287478"/>
            <a:ext cx="767238" cy="479145"/>
          </a:xfrm>
          <a:prstGeom prst="straightConnector1">
            <a:avLst/>
          </a:prstGeom>
          <a:noFill/>
          <a:ln w="76200" cmpd="sng">
            <a:solidFill>
              <a:srgbClr val="FFC000"/>
            </a:solidFill>
            <a:prstDash val="solid"/>
            <a:round/>
            <a:headEnd type="none" w="sm" len="lg"/>
            <a:tailEnd type="triangle" w="med" len="lg"/>
          </a:ln>
          <a:effectLst/>
          <a:scene3d>
            <a:camera prst="orthographicFront"/>
            <a:lightRig rig="flat" dir="t"/>
          </a:scene3d>
          <a:sp3d z="-190500" prstMaterial="plastic"/>
        </p:spPr>
      </p:cxnSp>
      <p:sp>
        <p:nvSpPr>
          <p:cNvPr id="61" name="文字方塊 60"/>
          <p:cNvSpPr txBox="1"/>
          <p:nvPr/>
        </p:nvSpPr>
        <p:spPr>
          <a:xfrm>
            <a:off x="6607089" y="1719263"/>
            <a:ext cx="1609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Piping</a:t>
            </a:r>
            <a:endParaRPr lang="zh-TW" altLang="en-US" sz="16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62" name="直線單箭頭接點 61"/>
          <p:cNvCxnSpPr>
            <a:stCxn id="27" idx="3"/>
            <a:endCxn id="28" idx="1"/>
          </p:cNvCxnSpPr>
          <p:nvPr/>
        </p:nvCxnSpPr>
        <p:spPr bwMode="auto">
          <a:xfrm>
            <a:off x="1765372" y="3453795"/>
            <a:ext cx="849950" cy="2183"/>
          </a:xfrm>
          <a:prstGeom prst="straightConnector1">
            <a:avLst/>
          </a:prstGeom>
          <a:noFill/>
          <a:ln w="76200" cmpd="sng">
            <a:solidFill>
              <a:srgbClr val="FFC000"/>
            </a:solidFill>
            <a:prstDash val="solid"/>
            <a:round/>
            <a:headEnd type="none" w="sm" len="lg"/>
            <a:tailEnd type="triangle" w="med" len="lg"/>
          </a:ln>
          <a:effectLst/>
          <a:scene3d>
            <a:camera prst="orthographicFront"/>
            <a:lightRig rig="flat" dir="t"/>
          </a:scene3d>
          <a:sp3d z="-190500" prstMaterial="plastic"/>
        </p:spPr>
      </p:cxnSp>
      <p:pic>
        <p:nvPicPr>
          <p:cNvPr id="27" name="Picture 29" descr="C:\Users\CLIFFHSU\AppData\Local\Microsoft\Windows\INetCache\IE\P8I8CJ2G\MC900082329[1]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00" y="2766623"/>
            <a:ext cx="1372972" cy="137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CLIFFHSU\AppData\Local\Microsoft\Windows\INetCache\IE\P8I8CJ2G\MC900082349[1].wm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6910" y="1713600"/>
            <a:ext cx="1145012" cy="114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72" y="2766623"/>
            <a:ext cx="2084400" cy="138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113" y="1720472"/>
            <a:ext cx="8359775" cy="43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Coverage of Cargo Transportation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671A4-9B97-4642-AC5F-419CEE00F37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3" name="圖案 22"/>
          <p:cNvSpPr/>
          <p:nvPr/>
        </p:nvSpPr>
        <p:spPr>
          <a:xfrm flipV="1">
            <a:off x="4076700" y="3788911"/>
            <a:ext cx="4580577" cy="772843"/>
          </a:xfrm>
          <a:prstGeom prst="swooshArrow">
            <a:avLst>
              <a:gd name="adj1" fmla="val 16310"/>
              <a:gd name="adj2" fmla="val 3137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圖案 23"/>
          <p:cNvSpPr/>
          <p:nvPr/>
        </p:nvSpPr>
        <p:spPr>
          <a:xfrm rot="5400000">
            <a:off x="3791553" y="4074188"/>
            <a:ext cx="780497" cy="210204"/>
          </a:xfrm>
          <a:prstGeom prst="swooshArrow">
            <a:avLst>
              <a:gd name="adj1" fmla="val 16310"/>
              <a:gd name="adj2" fmla="val 3137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圖案 24"/>
          <p:cNvSpPr/>
          <p:nvPr/>
        </p:nvSpPr>
        <p:spPr>
          <a:xfrm rot="10304627">
            <a:off x="2992803" y="3867566"/>
            <a:ext cx="1124307" cy="486899"/>
          </a:xfrm>
          <a:prstGeom prst="swooshArrow">
            <a:avLst>
              <a:gd name="adj1" fmla="val 16310"/>
              <a:gd name="adj2" fmla="val 3137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圖案 25"/>
          <p:cNvSpPr/>
          <p:nvPr/>
        </p:nvSpPr>
        <p:spPr>
          <a:xfrm rot="14850276">
            <a:off x="3327545" y="3285973"/>
            <a:ext cx="757989" cy="486899"/>
          </a:xfrm>
          <a:prstGeom prst="swooshArrow">
            <a:avLst>
              <a:gd name="adj1" fmla="val 16310"/>
              <a:gd name="adj2" fmla="val 3137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圖案 26"/>
          <p:cNvSpPr/>
          <p:nvPr/>
        </p:nvSpPr>
        <p:spPr>
          <a:xfrm rot="11647335">
            <a:off x="4446112" y="2634216"/>
            <a:ext cx="741638" cy="1315951"/>
          </a:xfrm>
          <a:prstGeom prst="swooshArrow">
            <a:avLst>
              <a:gd name="adj1" fmla="val 16310"/>
              <a:gd name="adj2" fmla="val 3137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圖案 27"/>
          <p:cNvSpPr/>
          <p:nvPr/>
        </p:nvSpPr>
        <p:spPr>
          <a:xfrm rot="13886659" flipH="1">
            <a:off x="4182179" y="2657997"/>
            <a:ext cx="374123" cy="1046952"/>
          </a:xfrm>
          <a:prstGeom prst="swooshArrow">
            <a:avLst>
              <a:gd name="adj1" fmla="val 16310"/>
              <a:gd name="adj2" fmla="val 3137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圖案 28"/>
          <p:cNvSpPr/>
          <p:nvPr/>
        </p:nvSpPr>
        <p:spPr>
          <a:xfrm rot="11364705">
            <a:off x="4322974" y="1803687"/>
            <a:ext cx="453044" cy="1945478"/>
          </a:xfrm>
          <a:prstGeom prst="swooshArrow">
            <a:avLst>
              <a:gd name="adj1" fmla="val 13677"/>
              <a:gd name="adj2" fmla="val 3137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圖案 29"/>
          <p:cNvSpPr/>
          <p:nvPr/>
        </p:nvSpPr>
        <p:spPr>
          <a:xfrm rot="2429917" flipV="1">
            <a:off x="3632171" y="3148008"/>
            <a:ext cx="572754" cy="516978"/>
          </a:xfrm>
          <a:prstGeom prst="swooshArrow">
            <a:avLst>
              <a:gd name="adj1" fmla="val 16310"/>
              <a:gd name="adj2" fmla="val 3137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圖案 30"/>
          <p:cNvSpPr/>
          <p:nvPr/>
        </p:nvSpPr>
        <p:spPr>
          <a:xfrm rot="12705096" flipV="1">
            <a:off x="3857835" y="4604341"/>
            <a:ext cx="2920647" cy="659569"/>
          </a:xfrm>
          <a:prstGeom prst="swooshArrow">
            <a:avLst>
              <a:gd name="adj1" fmla="val 16310"/>
              <a:gd name="adj2" fmla="val 3137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圖案 31"/>
          <p:cNvSpPr/>
          <p:nvPr/>
        </p:nvSpPr>
        <p:spPr>
          <a:xfrm rot="17415586" flipV="1">
            <a:off x="2463808" y="4395474"/>
            <a:ext cx="2069403" cy="814006"/>
          </a:xfrm>
          <a:prstGeom prst="swooshArrow">
            <a:avLst>
              <a:gd name="adj1" fmla="val 16310"/>
              <a:gd name="adj2" fmla="val 3137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57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/>
              <a:t>Our Advantages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0" dirty="0" smtClean="0"/>
              <a:t>Own a various range of capacity and types of shore tanks to meet different needs</a:t>
            </a:r>
          </a:p>
          <a:p>
            <a:r>
              <a:rPr lang="en-US" altLang="zh-TW" b="0" dirty="0" smtClean="0"/>
              <a:t>Can provide customized services</a:t>
            </a:r>
          </a:p>
          <a:p>
            <a:r>
              <a:rPr lang="en-US" altLang="zh-TW" b="0" dirty="0" smtClean="0"/>
              <a:t>Have had 30-year experiences in handling all kinds of petrochemical cargos</a:t>
            </a:r>
          </a:p>
          <a:p>
            <a:r>
              <a:rPr lang="en-US" altLang="zh-TW" b="0" dirty="0" smtClean="0"/>
              <a:t>Offer comprehensive services by in-house staff</a:t>
            </a:r>
          </a:p>
          <a:p>
            <a:r>
              <a:rPr lang="en-US" altLang="zh-TW" b="0" dirty="0" smtClean="0"/>
              <a:t>Focus on our core business to provide the most professional services to clients</a:t>
            </a:r>
            <a:endParaRPr lang="en-US" altLang="zh-TW" b="0" dirty="0"/>
          </a:p>
        </p:txBody>
      </p:sp>
    </p:spTree>
    <p:extLst>
      <p:ext uri="{BB962C8B-B14F-4D97-AF65-F5344CB8AC3E}">
        <p14:creationId xmlns:p14="http://schemas.microsoft.com/office/powerpoint/2010/main" val="99324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Revenues of Tank Storage Service Division</a:t>
            </a:r>
            <a:endParaRPr lang="zh-TW" altLang="en-US" b="0" dirty="0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721708"/>
              </p:ext>
            </p:extLst>
          </p:nvPr>
        </p:nvGraphicFramePr>
        <p:xfrm>
          <a:off x="392113" y="1714500"/>
          <a:ext cx="8359775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671A4-9B97-4642-AC5F-419CEE00F37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3" name="文字方塊 1"/>
          <p:cNvSpPr txBox="1"/>
          <p:nvPr/>
        </p:nvSpPr>
        <p:spPr>
          <a:xfrm>
            <a:off x="392400" y="1713600"/>
            <a:ext cx="2019638" cy="338514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600" b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（</a:t>
            </a:r>
            <a:r>
              <a:rPr lang="en-US" altLang="zh-TW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altLang="zh-TW" sz="1600" b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zh-TW" altLang="en-US" sz="1600" b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）</a:t>
            </a:r>
            <a:endParaRPr lang="zh-TW" altLang="en-US" sz="1600" b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Cargo Throughput</a:t>
            </a:r>
            <a:endParaRPr lang="zh-TW" altLang="en-US" b="0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18686674"/>
              </p:ext>
            </p:extLst>
          </p:nvPr>
        </p:nvGraphicFramePr>
        <p:xfrm>
          <a:off x="395288" y="1714500"/>
          <a:ext cx="8358187" cy="285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內容版面配置區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zh-TW" sz="2000" b="0" dirty="0"/>
              <a:t>POCS has started the business of Free Trade Zone in Port of Taichung </a:t>
            </a:r>
            <a:r>
              <a:rPr lang="en-US" altLang="zh-TW" sz="2000" b="0" dirty="0" smtClean="0"/>
              <a:t>since </a:t>
            </a:r>
            <a:r>
              <a:rPr lang="en-US" altLang="zh-TW" sz="2000" b="0" dirty="0"/>
              <a:t>2007. We have offered our services to the global leading oil traders for several years. The annual cargo throughput </a:t>
            </a:r>
            <a:r>
              <a:rPr lang="en-US" altLang="zh-TW" sz="2000" b="0" dirty="0" smtClean="0"/>
              <a:t>are around </a:t>
            </a:r>
            <a:r>
              <a:rPr lang="en-US" altLang="zh-TW" sz="2000" b="0" dirty="0"/>
              <a:t>3 million m</a:t>
            </a:r>
            <a:r>
              <a:rPr lang="en-US" altLang="zh-TW" sz="2000" b="0" dirty="0" smtClean="0"/>
              <a:t>etric </a:t>
            </a:r>
            <a:r>
              <a:rPr lang="en-US" altLang="zh-TW" sz="2000" b="0" smtClean="0"/>
              <a:t>tons </a:t>
            </a:r>
            <a:r>
              <a:rPr lang="en-US" altLang="zh-TW" sz="2000" b="0" smtClean="0"/>
              <a:t>since 2012</a:t>
            </a:r>
            <a:r>
              <a:rPr lang="en-US" altLang="zh-TW" sz="2000" b="0" dirty="0"/>
              <a:t>. The throughput in </a:t>
            </a:r>
            <a:r>
              <a:rPr lang="en-US" altLang="zh-TW" sz="2000" b="0" dirty="0" smtClean="0"/>
              <a:t>2020H1 </a:t>
            </a:r>
            <a:r>
              <a:rPr lang="en-US" altLang="zh-TW" sz="2000" b="0" dirty="0"/>
              <a:t>is slightly bigger than </a:t>
            </a:r>
            <a:r>
              <a:rPr lang="en-US" altLang="zh-TW" sz="2000" b="0" dirty="0" smtClean="0"/>
              <a:t>2019H1</a:t>
            </a:r>
            <a:r>
              <a:rPr lang="en-US" altLang="zh-TW" sz="2000" b="0" dirty="0"/>
              <a:t>.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B8C67B-C6E0-43F9-9B5F-3213191C44B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/>
              <a:t>Outlook</a:t>
            </a:r>
            <a:endParaRPr lang="zh-TW" altLang="en-US" b="0" dirty="0"/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0" dirty="0" smtClean="0"/>
              <a:t>The COVID-19 pandemic has had a serious impact on the global economy. The recovery of the economy in the Asia-Pacific region is the key factor of the demand for oil products and the willingness of the clients to lease tanks. </a:t>
            </a:r>
          </a:p>
          <a:p>
            <a:r>
              <a:rPr lang="en-US" altLang="zh-TW" sz="2400" b="0" dirty="0" smtClean="0"/>
              <a:t>The tension between US and China will still affect the global petrochemicals market.</a:t>
            </a:r>
            <a:endParaRPr lang="en-US" altLang="zh-TW" sz="2400" b="0" dirty="0"/>
          </a:p>
          <a:p>
            <a:r>
              <a:rPr lang="en-US" altLang="zh-TW" sz="2400" b="0" dirty="0" smtClean="0"/>
              <a:t>The strategy of oil traders may be influenced by global oil price and market supply &amp; demand.</a:t>
            </a:r>
          </a:p>
          <a:p>
            <a:r>
              <a:rPr lang="en-US" altLang="zh-TW" sz="2400" b="0" dirty="0" smtClean="0"/>
              <a:t>The operating costs of our terminals are on the rise due to stricter relevant regulations.</a:t>
            </a:r>
          </a:p>
          <a:p>
            <a:endParaRPr lang="zh-TW" altLang="en-US" sz="2400" b="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8C67B-C6E0-43F9-9B5F-3213191C44B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altLang="zh-TW" sz="4000" dirty="0" smtClean="0"/>
              <a:t>Energy Division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825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About Energy Division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" y="1945928"/>
            <a:ext cx="8359775" cy="391864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671A4-9B97-4642-AC5F-419CEE00F3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PV Systems Status</a:t>
            </a:r>
            <a:r>
              <a:rPr lang="zh-TW" altLang="en-US" smtClean="0"/>
              <a:t> </a:t>
            </a:r>
            <a:r>
              <a:rPr lang="en-US" altLang="zh-TW" smtClean="0"/>
              <a:t>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Completed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Domestic: 12.75MWp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en-US" altLang="zh-TW" dirty="0" smtClean="0"/>
              <a:t>Overseas: 5.2MWp (Cambodia)</a:t>
            </a:r>
          </a:p>
          <a:p>
            <a:pPr lvl="1"/>
            <a:r>
              <a:rPr lang="en-US" altLang="zh-TW" dirty="0" smtClean="0"/>
              <a:t>Grand Total: 17.95MWp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41266"/>
              </p:ext>
            </p:extLst>
          </p:nvPr>
        </p:nvGraphicFramePr>
        <p:xfrm>
          <a:off x="1328400" y="2620800"/>
          <a:ext cx="7200000" cy="229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38681895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818084827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81111747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843492653"/>
                    </a:ext>
                  </a:extLst>
                </a:gridCol>
              </a:tblGrid>
              <a:tr h="5054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</a:p>
                    <a:p>
                      <a:pPr algn="ctr"/>
                      <a:r>
                        <a:rPr lang="en-US" altLang="zh-TW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zh-TW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MWp</a:t>
                      </a:r>
                      <a:r>
                        <a:rPr lang="en-US" altLang="zh-TW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</a:t>
                      </a:r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extLst>
                  <a:ext uri="{0D108BD9-81ED-4DB2-BD59-A6C34878D82A}">
                    <a16:rowId xmlns:a16="http://schemas.microsoft.com/office/drawing/2014/main" val="660368578"/>
                  </a:ext>
                </a:extLst>
              </a:tr>
              <a:tr h="292452">
                <a:tc>
                  <a:txBody>
                    <a:bodyPr/>
                    <a:lstStyle/>
                    <a:p>
                      <a:r>
                        <a:rPr lang="en-US" altLang="zh-TW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7.75</a:t>
                      </a:r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tc>
                  <a:txBody>
                    <a:bodyPr/>
                    <a:lstStyle/>
                    <a:p>
                      <a:r>
                        <a:rPr lang="en-US" altLang="zh-TW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Roof</a:t>
                      </a:r>
                      <a:r>
                        <a:rPr lang="en-US" altLang="zh-TW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-mounted</a:t>
                      </a:r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tc>
                  <a:txBody>
                    <a:bodyPr/>
                    <a:lstStyle/>
                    <a:p>
                      <a:r>
                        <a:rPr lang="en-US" altLang="zh-TW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of  Dec 31</a:t>
                      </a:r>
                      <a:r>
                        <a:rPr lang="en-US" altLang="zh-TW" sz="17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altLang="zh-TW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extLst>
                  <a:ext uri="{0D108BD9-81ED-4DB2-BD59-A6C34878D82A}">
                    <a16:rowId xmlns:a16="http://schemas.microsoft.com/office/drawing/2014/main" val="3176843805"/>
                  </a:ext>
                </a:extLst>
              </a:tr>
              <a:tr h="422841">
                <a:tc>
                  <a:txBody>
                    <a:bodyPr/>
                    <a:lstStyle/>
                    <a:p>
                      <a:r>
                        <a:rPr lang="en-US" altLang="zh-TW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3.01</a:t>
                      </a:r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tc>
                  <a:txBody>
                    <a:bodyPr/>
                    <a:lstStyle/>
                    <a:p>
                      <a:r>
                        <a:rPr lang="en-US" altLang="zh-TW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Roof</a:t>
                      </a:r>
                      <a:r>
                        <a:rPr lang="en-US" altLang="zh-TW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-mounted</a:t>
                      </a:r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tc>
                  <a:txBody>
                    <a:bodyPr/>
                    <a:lstStyle/>
                    <a:p>
                      <a:r>
                        <a:rPr lang="en-US" altLang="zh-TW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</a:t>
                      </a:r>
                      <a:r>
                        <a:rPr lang="en-US" altLang="zh-TW" sz="1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sale and purchase agreement</a:t>
                      </a:r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extLst>
                  <a:ext uri="{0D108BD9-81ED-4DB2-BD59-A6C34878D82A}">
                    <a16:rowId xmlns:a16="http://schemas.microsoft.com/office/drawing/2014/main" val="441915606"/>
                  </a:ext>
                </a:extLst>
              </a:tr>
              <a:tr h="292452">
                <a:tc>
                  <a:txBody>
                    <a:bodyPr/>
                    <a:lstStyle/>
                    <a:p>
                      <a:r>
                        <a:rPr lang="en-US" altLang="zh-TW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1.99</a:t>
                      </a:r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tc>
                  <a:txBody>
                    <a:bodyPr/>
                    <a:lstStyle/>
                    <a:p>
                      <a:r>
                        <a:rPr lang="en-US" altLang="zh-TW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</a:t>
                      </a:r>
                      <a:r>
                        <a:rPr lang="en-US" altLang="zh-TW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-mounted</a:t>
                      </a:r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tc>
                  <a:txBody>
                    <a:bodyPr/>
                    <a:lstStyle/>
                    <a:p>
                      <a:r>
                        <a:rPr lang="en-US" altLang="zh-TW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completed</a:t>
                      </a:r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extLst>
                  <a:ext uri="{0D108BD9-81ED-4DB2-BD59-A6C34878D82A}">
                    <a16:rowId xmlns:a16="http://schemas.microsoft.com/office/drawing/2014/main" val="4225907998"/>
                  </a:ext>
                </a:extLst>
              </a:tr>
              <a:tr h="29245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zh-TW" altLang="en-US" sz="1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12.75</a:t>
                      </a:r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tc>
                  <a:txBody>
                    <a:bodyPr/>
                    <a:lstStyle/>
                    <a:p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tc>
                  <a:txBody>
                    <a:bodyPr/>
                    <a:lstStyle/>
                    <a:p>
                      <a:endParaRPr lang="zh-TW" alt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592" marR="96592" marT="48296" marB="48296" anchor="ctr"/>
                </a:tc>
                <a:extLst>
                  <a:ext uri="{0D108BD9-81ED-4DB2-BD59-A6C34878D82A}">
                    <a16:rowId xmlns:a16="http://schemas.microsoft.com/office/drawing/2014/main" val="3231701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7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/>
              <a:t>Outline</a:t>
            </a:r>
            <a:endParaRPr lang="zh-TW" altLang="en-US" b="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zh-TW" b="0" dirty="0" smtClean="0"/>
              <a:t>Company Profile and Financial Snapshots</a:t>
            </a:r>
          </a:p>
          <a:p>
            <a:pPr>
              <a:spcBef>
                <a:spcPts val="0"/>
              </a:spcBef>
            </a:pPr>
            <a:endParaRPr lang="zh-TW" altLang="en-US" b="0" dirty="0" smtClean="0"/>
          </a:p>
          <a:p>
            <a:pPr>
              <a:spcBef>
                <a:spcPts val="0"/>
              </a:spcBef>
            </a:pPr>
            <a:r>
              <a:rPr lang="en-US" altLang="zh-TW" b="0" dirty="0" smtClean="0"/>
              <a:t>Tank Storage Service Division update</a:t>
            </a:r>
          </a:p>
          <a:p>
            <a:pPr>
              <a:spcBef>
                <a:spcPts val="0"/>
              </a:spcBef>
            </a:pPr>
            <a:endParaRPr lang="en-US" altLang="zh-TW" b="0" dirty="0" smtClean="0"/>
          </a:p>
          <a:p>
            <a:pPr>
              <a:spcBef>
                <a:spcPts val="0"/>
              </a:spcBef>
            </a:pPr>
            <a:r>
              <a:rPr lang="en-US" altLang="zh-TW" b="0" dirty="0" smtClean="0"/>
              <a:t>Energy Division update</a:t>
            </a:r>
          </a:p>
          <a:p>
            <a:pPr>
              <a:spcBef>
                <a:spcPts val="0"/>
              </a:spcBef>
            </a:pPr>
            <a:endParaRPr lang="en-US" altLang="zh-TW" b="0" dirty="0" smtClean="0"/>
          </a:p>
          <a:p>
            <a:pPr>
              <a:spcBef>
                <a:spcPts val="0"/>
              </a:spcBef>
            </a:pPr>
            <a:r>
              <a:rPr lang="en-US" altLang="zh-TW" b="0" dirty="0" smtClean="0"/>
              <a:t>Summary</a:t>
            </a:r>
          </a:p>
          <a:p>
            <a:pPr>
              <a:spcBef>
                <a:spcPts val="0"/>
              </a:spcBef>
            </a:pPr>
            <a:endParaRPr lang="en-US" altLang="zh-TW" b="0" dirty="0" smtClean="0"/>
          </a:p>
          <a:p>
            <a:pPr>
              <a:spcBef>
                <a:spcPts val="0"/>
              </a:spcBef>
            </a:pPr>
            <a:r>
              <a:rPr lang="en-US" altLang="zh-TW" b="0" dirty="0" smtClean="0"/>
              <a:t>Q&amp;A</a:t>
            </a:r>
          </a:p>
          <a:p>
            <a:pPr>
              <a:spcBef>
                <a:spcPts val="0"/>
              </a:spcBef>
            </a:pP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B671A4-9B97-4642-AC5F-419CEE00F375}" type="slidenum">
              <a:rPr lang="en-US" noProof="1" smtClean="0"/>
              <a:pPr lvl="0"/>
              <a:t>2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5424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PV Systems Status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Under Construction</a:t>
            </a:r>
          </a:p>
          <a:p>
            <a:pPr lvl="1"/>
            <a:r>
              <a:rPr lang="en-US" altLang="zh-TW" dirty="0" smtClean="0"/>
              <a:t>Six projects obtained in the first half of 2020; details are as below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29050"/>
              </p:ext>
            </p:extLst>
          </p:nvPr>
        </p:nvGraphicFramePr>
        <p:xfrm>
          <a:off x="1328400" y="2980800"/>
          <a:ext cx="7200000" cy="310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8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  <a:b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</a:t>
                      </a:r>
                      <a:r>
                        <a:rPr lang="en-US" altLang="zh-TW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MWp</a:t>
                      </a:r>
                      <a:r>
                        <a:rPr lang="en-US" altLang="zh-TW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complete date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11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Taoyuan</a:t>
                      </a:r>
                      <a:r>
                        <a:rPr lang="en-US" altLang="zh-TW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 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Ground-mounted</a:t>
                      </a:r>
                      <a:endParaRPr lang="en-US" altLang="zh-TW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</a:t>
                      </a:r>
                      <a:r>
                        <a:rPr lang="en-US" altLang="zh-TW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511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Taoyuan </a:t>
                      </a:r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Ground-mounted</a:t>
                      </a:r>
                      <a:endParaRPr lang="en-US" altLang="zh-TW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 </a:t>
                      </a:r>
                      <a:r>
                        <a:rPr lang="en-US" altLang="zh-TW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511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Tainan (4)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1.26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Ground-mounted</a:t>
                      </a:r>
                      <a:endParaRPr lang="en-US" altLang="zh-TW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 </a:t>
                      </a:r>
                      <a:r>
                        <a:rPr lang="en-US" altLang="zh-TW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511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Taichung (4)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1.51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Ground-mounted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 </a:t>
                      </a:r>
                      <a:r>
                        <a:rPr lang="en-US" altLang="zh-TW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4847337"/>
                  </a:ext>
                </a:extLst>
              </a:tr>
              <a:tr h="330511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Kaohsiung</a:t>
                      </a:r>
                      <a:r>
                        <a:rPr lang="en-US" altLang="zh-TW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</a:t>
                      </a:r>
                      <a:endParaRPr lang="en-US" altLang="zh-TW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Covered </a:t>
                      </a:r>
                      <a:r>
                        <a:rPr lang="en-US" altLang="zh-TW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playground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 </a:t>
                      </a:r>
                      <a:r>
                        <a:rPr lang="en-US" altLang="zh-TW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86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Kaohsiung (22)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Covered playground and Ground-mounted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 </a:t>
                      </a:r>
                      <a:r>
                        <a:rPr lang="en-US" altLang="zh-TW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51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2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Domestic PV Systems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20" name="內容版面配置區 19" descr="相關圖片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400" y="1713600"/>
            <a:ext cx="4900671" cy="4381200"/>
          </a:xfrm>
        </p:spPr>
      </p:pic>
      <p:graphicFrame>
        <p:nvGraphicFramePr>
          <p:cNvPr id="11" name="內容版面配置區 10"/>
          <p:cNvGraphicFramePr>
            <a:graphicFrameLocks noGrp="1"/>
          </p:cNvGraphicFramePr>
          <p:nvPr>
            <p:ph sz="half" idx="11"/>
            <p:extLst>
              <p:ext uri="{D42A27DB-BD31-4B8C-83A1-F6EECF244321}">
                <p14:modId xmlns:p14="http://schemas.microsoft.com/office/powerpoint/2010/main" val="2930509488"/>
              </p:ext>
            </p:extLst>
          </p:nvPr>
        </p:nvGraphicFramePr>
        <p:xfrm>
          <a:off x="5655888" y="1976400"/>
          <a:ext cx="3096000" cy="3855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</a:t>
                      </a:r>
                      <a:r>
                        <a:rPr lang="en-US" altLang="zh-TW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no. 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Taichung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Nantou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094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Yunlin</a:t>
                      </a:r>
                      <a:endParaRPr lang="zh-TW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2.494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Tainan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Kaohsiung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5.780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Pingtung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3582486"/>
                  </a:ext>
                </a:extLst>
              </a:tr>
              <a:tr h="385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Hualien</a:t>
                      </a:r>
                      <a:endParaRPr lang="zh-TW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09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zh-TW" alt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12.75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752">
                <a:tc gridSpan="3">
                  <a:txBody>
                    <a:bodyPr/>
                    <a:lstStyle/>
                    <a:p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Not inclusive of the power plant </a:t>
                      </a:r>
                    </a:p>
                    <a:p>
                      <a:r>
                        <a:rPr lang="en-US" altLang="zh-TW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 construction.</a:t>
                      </a:r>
                      <a:r>
                        <a:rPr lang="zh-TW" alt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TW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zh-TW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6029312"/>
                  </a:ext>
                </a:extLst>
              </a:tr>
            </a:tbl>
          </a:graphicData>
        </a:graphic>
      </p:graphicFrame>
      <p:sp>
        <p:nvSpPr>
          <p:cNvPr id="19" name="圓角矩形 18"/>
          <p:cNvSpPr/>
          <p:nvPr/>
        </p:nvSpPr>
        <p:spPr>
          <a:xfrm>
            <a:off x="3086835" y="5282324"/>
            <a:ext cx="900000" cy="4000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200" b="1" kern="1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Pingtung</a:t>
            </a:r>
            <a:endParaRPr lang="zh-TW" sz="1200" b="1" kern="1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1784391" y="4973840"/>
            <a:ext cx="1080000" cy="4000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200" b="1" kern="1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Kaohsiung</a:t>
            </a:r>
            <a:endParaRPr lang="zh-TW" sz="1200" b="1" kern="1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1792341" y="4499340"/>
            <a:ext cx="900000" cy="4000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200" b="1" kern="1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Tainan</a:t>
            </a:r>
            <a:endParaRPr lang="zh-TW" sz="1200" b="1" kern="1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3337932" y="3429000"/>
            <a:ext cx="900000" cy="4000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200" b="1" kern="1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Nantou</a:t>
            </a:r>
            <a:endParaRPr lang="zh-TW" sz="1200" b="1" kern="1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2398558" y="2928060"/>
            <a:ext cx="900000" cy="4000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200" b="1" kern="1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Taichung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4319409" y="3554756"/>
            <a:ext cx="900000" cy="4000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200" b="1" kern="1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Hualien</a:t>
            </a:r>
            <a:endParaRPr lang="zh-TW" sz="1200" b="1" kern="1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397194" y="3647128"/>
            <a:ext cx="900000" cy="40005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200" b="1" kern="1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Yunlin</a:t>
            </a:r>
            <a:endParaRPr lang="zh-TW" sz="1200" b="1" kern="1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2113" y="1987117"/>
            <a:ext cx="5111750" cy="3836265"/>
          </a:xfrm>
          <a:prstGeom prst="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  <a:ea typeface="Arial Unicode MS" panose="020B0604020202020204" pitchFamily="34" charset="-120"/>
                <a:cs typeface="Arial" panose="020B0604020202020204" pitchFamily="34" charset="0"/>
              </a:rPr>
              <a:t>Overseas Solar </a:t>
            </a:r>
            <a:r>
              <a:rPr lang="en-US" altLang="zh-TW" dirty="0" smtClean="0">
                <a:solidFill>
                  <a:schemeClr val="tx1"/>
                </a:solidFill>
                <a:ea typeface="Arial Unicode MS" panose="020B0604020202020204" pitchFamily="34" charset="-120"/>
                <a:cs typeface="Arial" panose="020B0604020202020204" pitchFamily="34" charset="0"/>
              </a:rPr>
              <a:t>Power Plant</a:t>
            </a:r>
            <a:r>
              <a:rPr lang="zh-TW" altLang="en-US" dirty="0">
                <a:solidFill>
                  <a:schemeClr val="tx1"/>
                </a:solidFill>
                <a:ea typeface="Arial Unicode MS" panose="020B0604020202020204" pitchFamily="34" charset="-120"/>
                <a:cs typeface="Arial" panose="020B0604020202020204" pitchFamily="34" charset="0"/>
              </a:rPr>
              <a:t>－</a:t>
            </a:r>
            <a:r>
              <a:rPr lang="en-US" altLang="zh-TW" dirty="0" smtClean="0">
                <a:solidFill>
                  <a:schemeClr val="tx1"/>
                </a:solidFill>
                <a:ea typeface="Arial Unicode MS" panose="020B0604020202020204" pitchFamily="34" charset="-120"/>
                <a:cs typeface="Arial" panose="020B0604020202020204" pitchFamily="34" charset="0"/>
              </a:rPr>
              <a:t>Cambodia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671A4-9B97-4642-AC5F-419CEE00F3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橢圓 1"/>
          <p:cNvSpPr/>
          <p:nvPr/>
        </p:nvSpPr>
        <p:spPr>
          <a:xfrm>
            <a:off x="2576538" y="3897345"/>
            <a:ext cx="841324" cy="50476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zh-TW" altLang="en-US" sz="1800" dirty="0" smtClean="0">
              <a:solidFill>
                <a:schemeClr val="tx1"/>
              </a:solidFill>
            </a:endParaRPr>
          </a:p>
        </p:txBody>
      </p:sp>
      <p:cxnSp>
        <p:nvCxnSpPr>
          <p:cNvPr id="19" name="直線單箭頭接點 18"/>
          <p:cNvCxnSpPr/>
          <p:nvPr/>
        </p:nvCxnSpPr>
        <p:spPr bwMode="auto">
          <a:xfrm flipH="1" flipV="1">
            <a:off x="3165217" y="4284095"/>
            <a:ext cx="405045" cy="708705"/>
          </a:xfrm>
          <a:prstGeom prst="straightConnector1">
            <a:avLst/>
          </a:prstGeom>
          <a:noFill/>
          <a:ln w="127000" cmpd="sng">
            <a:solidFill>
              <a:schemeClr val="accent2"/>
            </a:solidFill>
            <a:prstDash val="solid"/>
            <a:round/>
            <a:headEnd type="none" w="med" len="lg"/>
            <a:tailEnd type="triangle" w="med" len="med"/>
          </a:ln>
          <a:effectLst/>
          <a:scene3d>
            <a:camera prst="orthographicFront"/>
            <a:lightRig rig="flat" dir="t"/>
          </a:scene3d>
          <a:sp3d z="-190500" prstMaterial="plastic">
            <a:bevelT/>
          </a:sp3d>
        </p:spPr>
      </p:cxnSp>
      <p:graphicFrame>
        <p:nvGraphicFramePr>
          <p:cNvPr id="7" name="內容版面配置區 6"/>
          <p:cNvGraphicFramePr>
            <a:graphicFrameLocks noGrp="1"/>
          </p:cNvGraphicFramePr>
          <p:nvPr>
            <p:ph sz="half" idx="11"/>
            <p:extLst/>
          </p:nvPr>
        </p:nvGraphicFramePr>
        <p:xfrm>
          <a:off x="5656263" y="2262186"/>
          <a:ext cx="3095625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91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Revenues of Energy Division</a:t>
            </a:r>
            <a:endParaRPr lang="zh-TW" altLang="en-US" dirty="0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986880"/>
              </p:ext>
            </p:extLst>
          </p:nvPr>
        </p:nvGraphicFramePr>
        <p:xfrm>
          <a:off x="392113" y="1714500"/>
          <a:ext cx="8359775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671A4-9B97-4642-AC5F-419CEE00F37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smtClean="0"/>
              <a:t>Future Plans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Expand large-scale roof-mounted, ground-mounted (activity center, parking lot and outdoor aquaculture-PV coexistence), and covered playground projects.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Bid in various tenders from the government.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Evaluate the feasibility of acquiring existing solar power plants to scale up.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Evaluate overseas solar power business opportunities.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0973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51200" y="2104735"/>
            <a:ext cx="3690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Sing-Ren Junior High School, Kaohsiung</a:t>
            </a:r>
          </a:p>
        </p:txBody>
      </p:sp>
      <p:sp>
        <p:nvSpPr>
          <p:cNvPr id="8" name="矩形 7"/>
          <p:cNvSpPr/>
          <p:nvPr/>
        </p:nvSpPr>
        <p:spPr>
          <a:xfrm>
            <a:off x="658501" y="1458404"/>
            <a:ext cx="3645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Wun</a:t>
            </a:r>
            <a:r>
              <a:rPr lang="en-US" altLang="zh-TW" sz="1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-Shan Elementary School, Kaohsiung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PV </a:t>
            </a:r>
            <a:r>
              <a:rPr lang="en-US" altLang="zh-TW" dirty="0"/>
              <a:t>Project Developed (1)  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1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625" y="2115919"/>
            <a:ext cx="3578662" cy="3578662"/>
          </a:xfrm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1610" y="2753006"/>
            <a:ext cx="4096867" cy="2304488"/>
          </a:xfrm>
        </p:spPr>
      </p:pic>
    </p:spTree>
    <p:extLst>
      <p:ext uri="{BB962C8B-B14F-4D97-AF65-F5344CB8AC3E}">
        <p14:creationId xmlns:p14="http://schemas.microsoft.com/office/powerpoint/2010/main" val="5943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PV</a:t>
            </a:r>
            <a:r>
              <a:rPr lang="en-US" altLang="zh-TW" dirty="0"/>
              <a:t> Project Developed (2)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13" y="2366367"/>
            <a:ext cx="4103687" cy="3077765"/>
          </a:xfrm>
        </p:spPr>
      </p:pic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66367"/>
            <a:ext cx="4103688" cy="3077765"/>
          </a:xfrm>
        </p:spPr>
      </p:pic>
      <p:sp>
        <p:nvSpPr>
          <p:cNvPr id="7" name="矩形 6"/>
          <p:cNvSpPr/>
          <p:nvPr/>
        </p:nvSpPr>
        <p:spPr>
          <a:xfrm>
            <a:off x="392400" y="1713488"/>
            <a:ext cx="3549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Zong</a:t>
            </a:r>
            <a:r>
              <a:rPr lang="en-US" altLang="zh-TW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-Lien Industry Co., Ltd. Kaohsiung</a:t>
            </a:r>
            <a:endParaRPr lang="zh-TW" altLang="en-US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47600" y="1713488"/>
            <a:ext cx="4043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Super-Cheng Industrial Co., Ltd. Kaohsiung</a:t>
            </a:r>
          </a:p>
        </p:txBody>
      </p:sp>
    </p:spTree>
    <p:extLst>
      <p:ext uri="{BB962C8B-B14F-4D97-AF65-F5344CB8AC3E}">
        <p14:creationId xmlns:p14="http://schemas.microsoft.com/office/powerpoint/2010/main" val="20958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PV Project Developed (3) 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A0846-7275-47CF-A744-A7138F1BE1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3" descr="U:\太陽能\溱陽能源系統股份有限公司\各案場照片+相關資料\大漢技術學院\大漢完工照片\珠寶館\2018-04-03 12.29.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02" y="2371552"/>
            <a:ext cx="3990109" cy="306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:\太陽能\溱陽能源系統股份有限公司\各案場照片+相關資料\大明高中\大明高中潭子分校\大明高中潭子校區完工照片\S__30474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0215" y="2406881"/>
            <a:ext cx="3499658" cy="299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49263" y="1729642"/>
            <a:ext cx="3987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Dahan</a:t>
            </a:r>
            <a:r>
              <a:rPr lang="en-US" altLang="zh-TW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Institute of Technology</a:t>
            </a:r>
          </a:p>
          <a:p>
            <a:r>
              <a:rPr lang="en-US" altLang="zh-TW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Hualien</a:t>
            </a:r>
          </a:p>
        </p:txBody>
      </p:sp>
      <p:sp>
        <p:nvSpPr>
          <p:cNvPr id="9" name="矩形 8"/>
          <p:cNvSpPr/>
          <p:nvPr/>
        </p:nvSpPr>
        <p:spPr>
          <a:xfrm>
            <a:off x="4946373" y="1760550"/>
            <a:ext cx="3479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Ta-Ming High School</a:t>
            </a:r>
          </a:p>
          <a:p>
            <a:r>
              <a:rPr lang="en-US" altLang="zh-TW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Taichung</a:t>
            </a:r>
          </a:p>
        </p:txBody>
      </p:sp>
    </p:spTree>
    <p:extLst>
      <p:ext uri="{BB962C8B-B14F-4D97-AF65-F5344CB8AC3E}">
        <p14:creationId xmlns:p14="http://schemas.microsoft.com/office/powerpoint/2010/main" val="2095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PV Project Developed (4)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6209-FBBE-44F6-A74E-7E11F48CFE8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58266" y="1457395"/>
            <a:ext cx="3018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Veterans General Hospital- </a:t>
            </a:r>
            <a:br>
              <a:rPr lang="en-US" altLang="zh-TW" sz="1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1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Parking lot</a:t>
            </a:r>
            <a:endParaRPr lang="zh-TW" altLang="en-US" sz="1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48200" y="1576430"/>
            <a:ext cx="3018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Veterans General Hospital- </a:t>
            </a:r>
            <a:br>
              <a:rPr lang="en-US" altLang="zh-TW" sz="1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</a:br>
            <a:r>
              <a:rPr lang="en-US" altLang="zh-TW" sz="1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Dormitory Phase I &amp; II</a:t>
            </a:r>
            <a:endParaRPr lang="zh-TW" altLang="en-US" sz="1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6" y="2103726"/>
            <a:ext cx="3371380" cy="360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24379"/>
            <a:ext cx="4103688" cy="336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9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PV Project Developed (5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6209-FBBE-44F6-A74E-7E11F48CFE8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92113" y="2256901"/>
            <a:ext cx="349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Yunlin </a:t>
            </a:r>
            <a:r>
              <a:rPr lang="en-US" altLang="zh-TW" sz="1800" dirty="0" err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Gukeng</a:t>
            </a:r>
            <a:r>
              <a:rPr lang="en-US" altLang="zh-TW" sz="1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Ground-mounted</a:t>
            </a:r>
            <a:endParaRPr lang="zh-TW" altLang="en-US" sz="1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00" y="1714500"/>
            <a:ext cx="346648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4966800" y="1345168"/>
            <a:ext cx="3745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/>
              <a:t> Tainan </a:t>
            </a:r>
            <a:r>
              <a:rPr lang="en-US" altLang="zh-TW" sz="1800" dirty="0" err="1"/>
              <a:t>Liujia</a:t>
            </a:r>
            <a:r>
              <a:rPr lang="en-US" altLang="zh-TW" sz="1800" dirty="0"/>
              <a:t> </a:t>
            </a:r>
            <a:r>
              <a:rPr lang="en-US" altLang="zh-TW" sz="1800" dirty="0" smtClean="0"/>
              <a:t>Farmers Association </a:t>
            </a:r>
            <a:endParaRPr lang="zh-TW" altLang="en-US" sz="1800" dirty="0"/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626233"/>
            <a:ext cx="4103687" cy="255803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4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altLang="zh-TW" sz="4000" dirty="0"/>
              <a:t>Company Profile and Financial Snapshots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B671A4-9B97-4642-AC5F-419CEE00F375}" type="slidenum">
              <a:rPr kumimoji="0" lang="en-US" sz="10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9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PV Project Developed (6)</a:t>
            </a:r>
            <a:endParaRPr lang="zh-TW" altLang="en-US" dirty="0"/>
          </a:p>
        </p:txBody>
      </p:sp>
      <p:pic>
        <p:nvPicPr>
          <p:cNvPr id="13" name="Picture 5" descr="U:\太陽能-BESS分類\07_案場資料\匯僑-柬埔寨大成\照片檔案\20190327\IMG_8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1244" y="2357004"/>
            <a:ext cx="3657600" cy="3096491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6209-FBBE-44F6-A74E-7E11F48CFE8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92113" y="2372930"/>
            <a:ext cx="342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Tai </a:t>
            </a:r>
            <a:r>
              <a:rPr lang="en-US" altLang="zh-TW" sz="1800" dirty="0" err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Seng</a:t>
            </a:r>
            <a:r>
              <a:rPr lang="en-US" altLang="zh-TW" sz="1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Bavet</a:t>
            </a:r>
            <a:r>
              <a:rPr lang="en-US" altLang="zh-TW" sz="1800" dirty="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SEZ, Cambodia</a:t>
            </a:r>
            <a:endParaRPr lang="zh-TW" altLang="en-US" sz="1800" dirty="0">
              <a:solidFill>
                <a:schemeClr val="tx1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10" name="Picture 4" descr="U:\太陽能-BESS分類\07_案場資料\匯僑-柬埔寨大成\照片檔案\messageImage_15075207497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3" y="2742262"/>
            <a:ext cx="4103687" cy="2325976"/>
          </a:xfrm>
        </p:spPr>
      </p:pic>
    </p:spTree>
    <p:extLst>
      <p:ext uri="{BB962C8B-B14F-4D97-AF65-F5344CB8AC3E}">
        <p14:creationId xmlns:p14="http://schemas.microsoft.com/office/powerpoint/2010/main" val="8413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altLang="zh-TW" sz="4000" b="0" dirty="0"/>
              <a:t>Summary</a:t>
            </a:r>
            <a:endParaRPr lang="zh-TW" altLang="en-US" sz="40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B671A4-9B97-4642-AC5F-419CEE00F375}" type="slidenum">
              <a:rPr kumimoji="0" lang="en-US" sz="10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6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/>
              <a:t>Tank Storage Service Division</a:t>
            </a:r>
            <a:br>
              <a:rPr lang="en-US" altLang="zh-TW" b="0" dirty="0" smtClean="0"/>
            </a:br>
            <a:endParaRPr lang="zh-TW" altLang="en-US" b="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0" dirty="0" smtClean="0"/>
              <a:t>Outlook: Stable</a:t>
            </a:r>
          </a:p>
          <a:p>
            <a:r>
              <a:rPr lang="en-US" altLang="zh-TW" sz="2400" b="0" dirty="0" smtClean="0"/>
              <a:t>Goal: To earn management-oriented benefit by sustainable advancing of professional storage services</a:t>
            </a:r>
          </a:p>
          <a:p>
            <a:r>
              <a:rPr lang="en-US" altLang="zh-TW" sz="2400" b="0" dirty="0" smtClean="0"/>
              <a:t>Key Management Success Factors :</a:t>
            </a:r>
          </a:p>
          <a:p>
            <a:pPr lvl="1"/>
            <a:r>
              <a:rPr lang="en-US" altLang="zh-TW" sz="2000" b="0" dirty="0" smtClean="0"/>
              <a:t>Upgrading expertise of all staff</a:t>
            </a:r>
          </a:p>
          <a:p>
            <a:pPr lvl="1"/>
            <a:r>
              <a:rPr lang="en-US" altLang="zh-TW" sz="2000" b="0" dirty="0" smtClean="0"/>
              <a:t>Continuous upgrading of hardware and software</a:t>
            </a:r>
          </a:p>
          <a:p>
            <a:pPr lvl="1"/>
            <a:r>
              <a:rPr lang="en-US" altLang="zh-TW" sz="2000" b="0" dirty="0" smtClean="0"/>
              <a:t>Management System Optimization</a:t>
            </a:r>
          </a:p>
          <a:p>
            <a:endParaRPr lang="zh-TW" altLang="en-US" sz="24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B671A4-9B97-4642-AC5F-419CEE00F375}" type="slidenum">
              <a:rPr lang="en-US" noProof="1" smtClean="0"/>
              <a:pPr lvl="0"/>
              <a:t>32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541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/>
              <a:t>Energy Division</a:t>
            </a:r>
            <a:br>
              <a:rPr lang="en-US" altLang="zh-TW" b="0" dirty="0" smtClean="0"/>
            </a:br>
            <a:endParaRPr lang="zh-TW" altLang="en-US" b="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0" dirty="0" smtClean="0"/>
              <a:t>Outlook: the key revenue driver as installed capacity grows in the coming years</a:t>
            </a:r>
          </a:p>
          <a:p>
            <a:r>
              <a:rPr lang="en-US" altLang="zh-TW" sz="2400" b="0" dirty="0" smtClean="0"/>
              <a:t>Goal: To integrate relevant resources to create a reasonable rate of return IRR</a:t>
            </a:r>
          </a:p>
          <a:p>
            <a:r>
              <a:rPr lang="en-US" altLang="zh-TW" sz="2400" b="0" dirty="0" smtClean="0"/>
              <a:t>Key Management Success Factors:</a:t>
            </a:r>
          </a:p>
          <a:p>
            <a:pPr lvl="1"/>
            <a:r>
              <a:rPr lang="en-US" altLang="zh-TW" sz="2000" b="0" dirty="0" smtClean="0"/>
              <a:t>Proficient Project development and project management capabilities</a:t>
            </a:r>
          </a:p>
          <a:p>
            <a:pPr lvl="1"/>
            <a:r>
              <a:rPr lang="en-US" altLang="zh-TW" sz="2000" b="0" dirty="0" smtClean="0"/>
              <a:t>EPC and  PV systems maintenance management</a:t>
            </a:r>
          </a:p>
          <a:p>
            <a:pPr lvl="1"/>
            <a:r>
              <a:rPr lang="en-US" altLang="zh-TW" sz="2000" b="0" dirty="0" smtClean="0"/>
              <a:t>To develop new business opportunities in renewable energy </a:t>
            </a:r>
          </a:p>
          <a:p>
            <a:endParaRPr lang="zh-TW" altLang="en-US" sz="2400" b="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7946209-FBBE-44F6-A74E-7E11F48CFE8D}" type="slidenum">
              <a:rPr lang="en-US" noProof="1" smtClean="0"/>
              <a:pPr lvl="0"/>
              <a:t>33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6505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US" altLang="zh-TW" sz="4000" dirty="0" smtClean="0">
                <a:solidFill>
                  <a:schemeClr val="tx1"/>
                </a:solidFill>
              </a:rPr>
              <a:t>Q &amp; A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46209-FBBE-44F6-A74E-7E11F48CFE8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About POCS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717550">
              <a:buNone/>
            </a:pPr>
            <a:r>
              <a:rPr lang="en-US" altLang="zh-TW" sz="1800" b="0" spc="-30" dirty="0" smtClean="0">
                <a:solidFill>
                  <a:schemeClr val="tx1"/>
                </a:solidFill>
                <a:cs typeface="Arial" panose="020B0604020202020204" pitchFamily="34" charset="0"/>
              </a:rPr>
              <a:t>	Prime </a:t>
            </a:r>
            <a:r>
              <a:rPr lang="en-US" altLang="zh-TW" sz="1800" b="0" spc="-30" dirty="0">
                <a:solidFill>
                  <a:schemeClr val="tx1"/>
                </a:solidFill>
                <a:cs typeface="Arial" panose="020B0604020202020204" pitchFamily="34" charset="0"/>
              </a:rPr>
              <a:t>Oil Chemical Service Corporation (POCS) was founded in 1978. We are a listed company on the Taiwan Stock </a:t>
            </a:r>
            <a:r>
              <a:rPr lang="en-US" altLang="zh-TW" sz="1800" b="0" spc="-30" dirty="0" smtClean="0">
                <a:solidFill>
                  <a:schemeClr val="tx1"/>
                </a:solidFill>
                <a:cs typeface="Arial" panose="020B0604020202020204" pitchFamily="34" charset="0"/>
              </a:rPr>
              <a:t>Exchange (</a:t>
            </a:r>
            <a:r>
              <a:rPr lang="en-US" altLang="zh-TW" sz="1800" b="0" spc="-30" dirty="0">
                <a:solidFill>
                  <a:schemeClr val="tx1"/>
                </a:solidFill>
                <a:cs typeface="Arial" panose="020B0604020202020204" pitchFamily="34" charset="0"/>
              </a:rPr>
              <a:t>Stock Symbol 2904.tw). We have two main business divisions now.</a:t>
            </a:r>
          </a:p>
          <a:p>
            <a:pPr marL="0" indent="0" defTabSz="717550">
              <a:buNone/>
            </a:pPr>
            <a:r>
              <a:rPr lang="en-US" altLang="zh-TW" sz="1800" b="1" spc="-30" dirty="0" smtClean="0">
                <a:solidFill>
                  <a:schemeClr val="tx1"/>
                </a:solidFill>
                <a:cs typeface="Arial" panose="020B0604020202020204" pitchFamily="34" charset="0"/>
              </a:rPr>
              <a:t>	Tank </a:t>
            </a:r>
            <a:r>
              <a:rPr lang="en-US" altLang="zh-TW" sz="1800" b="1" spc="-30" dirty="0">
                <a:solidFill>
                  <a:schemeClr val="tx1"/>
                </a:solidFill>
                <a:cs typeface="Arial" panose="020B0604020202020204" pitchFamily="34" charset="0"/>
              </a:rPr>
              <a:t>Storage Service Division </a:t>
            </a:r>
            <a:r>
              <a:rPr lang="en-US" altLang="zh-TW" sz="1800" b="0" spc="-30" dirty="0">
                <a:solidFill>
                  <a:schemeClr val="tx1"/>
                </a:solidFill>
                <a:cs typeface="Arial" panose="020B0604020202020204" pitchFamily="34" charset="0"/>
              </a:rPr>
              <a:t>contributes the majority of the revenues. With over 30-year experience, we are the largest-scale and the most well-managed petrochemical shore tank storage service provider in Taiwan.</a:t>
            </a:r>
            <a:endParaRPr lang="zh-TW" altLang="en-US" sz="1800" b="0" dirty="0">
              <a:cs typeface="Arial" panose="020B0604020202020204" pitchFamily="34" charset="0"/>
            </a:endParaRPr>
          </a:p>
          <a:p>
            <a:pPr marL="0" indent="0" defTabSz="717550">
              <a:buNone/>
            </a:pPr>
            <a:r>
              <a:rPr lang="en-US" altLang="zh-TW" sz="1800" b="0" dirty="0" smtClean="0">
                <a:cs typeface="Arial" panose="020B0604020202020204" pitchFamily="34" charset="0"/>
              </a:rPr>
              <a:t>	Tank </a:t>
            </a:r>
            <a:r>
              <a:rPr lang="en-US" altLang="zh-TW" sz="1800" b="0" dirty="0">
                <a:cs typeface="Arial" panose="020B0604020202020204" pitchFamily="34" charset="0"/>
              </a:rPr>
              <a:t>Storage Service Division primary clients are well-known petrochemical manufacturers and traders. Our service quality has earned the trust of our clients by obtaining ISO 9001, ISO 14001, OHSAS 18001certifications and participating in CDI-T. </a:t>
            </a:r>
          </a:p>
          <a:p>
            <a:pPr marL="0" indent="0" defTabSz="717550">
              <a:buNone/>
            </a:pPr>
            <a:r>
              <a:rPr lang="en-US" altLang="zh-TW" sz="1800" b="0" dirty="0" smtClean="0">
                <a:cs typeface="Arial" panose="020B0604020202020204" pitchFamily="34" charset="0"/>
              </a:rPr>
              <a:t>	POCS </a:t>
            </a:r>
            <a:r>
              <a:rPr lang="en-US" altLang="zh-TW" sz="1800" b="0" dirty="0">
                <a:cs typeface="Arial" panose="020B0604020202020204" pitchFamily="34" charset="0"/>
              </a:rPr>
              <a:t>started its </a:t>
            </a:r>
            <a:r>
              <a:rPr lang="en-US" altLang="zh-TW" sz="1800" b="1" dirty="0">
                <a:cs typeface="Arial" panose="020B0604020202020204" pitchFamily="34" charset="0"/>
              </a:rPr>
              <a:t>Energy Division</a:t>
            </a:r>
            <a:r>
              <a:rPr lang="en-US" altLang="zh-TW" sz="1800" b="0" dirty="0">
                <a:cs typeface="Arial" panose="020B0604020202020204" pitchFamily="34" charset="0"/>
              </a:rPr>
              <a:t> in 2016. Together with our subsidiary POCS Power Co., Ltd, we look for suitable locations to build photovoltaic power generation systems as a way to collect long-term electricity sales or receive rental revenues, as our main business model. </a:t>
            </a:r>
            <a:endParaRPr lang="en-US" altLang="zh-TW" sz="18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B671A4-9B97-4642-AC5F-419CEE00F375}" type="slidenum">
              <a:rPr kumimoji="0" lang="en-US" sz="10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Sales Revenue by Division</a:t>
            </a:r>
            <a:endParaRPr lang="zh-TW" altLang="en-US" dirty="0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395288" y="1714499"/>
          <a:ext cx="8358187" cy="351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sz="quarter" idx="14"/>
          </p:nvPr>
        </p:nvSpPr>
        <p:spPr>
          <a:xfrm>
            <a:off x="395288" y="5364000"/>
            <a:ext cx="8357616" cy="734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TW" dirty="0"/>
              <a:t>Tank Storage Service Division accounts for 91% and 84% of consolidated sales revenue in 2019H1 and 2020H1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B671A4-9B97-4642-AC5F-419CEE00F375}" type="slidenum">
              <a:rPr kumimoji="0" lang="en-US" sz="10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文字方塊 1"/>
          <p:cNvSpPr txBox="1"/>
          <p:nvPr/>
        </p:nvSpPr>
        <p:spPr>
          <a:xfrm>
            <a:off x="392400" y="1713580"/>
            <a:ext cx="2019638" cy="338554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（</a:t>
            </a:r>
            <a:r>
              <a: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NTD$K</a:t>
            </a:r>
            <a:r>
              <a:rPr kumimoji="1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315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Financial </a:t>
            </a:r>
            <a:r>
              <a:rPr lang="en-US" altLang="zh-TW" dirty="0" smtClean="0"/>
              <a:t>Snapshots (1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7" name="內容版面配置區 1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61667976"/>
              </p:ext>
            </p:extLst>
          </p:nvPr>
        </p:nvGraphicFramePr>
        <p:xfrm>
          <a:off x="395288" y="1714496"/>
          <a:ext cx="8359200" cy="3514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Consolidated</a:t>
                      </a:r>
                      <a:r>
                        <a:rPr lang="en-US" altLang="zh-TW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F/S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2020H1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Sales</a:t>
                      </a:r>
                      <a:r>
                        <a:rPr lang="en-US" altLang="zh-TW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Revenue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262,980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505,225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475,680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Gross profit %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Operating Income %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 Income %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EPS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sz="quarter" idx="14"/>
          </p:nvPr>
        </p:nvSpPr>
        <p:spPr>
          <a:xfrm>
            <a:off x="395288" y="5364162"/>
            <a:ext cx="8357616" cy="734885"/>
          </a:xfrm>
        </p:spPr>
        <p:txBody>
          <a:bodyPr anchor="t"/>
          <a:lstStyle/>
          <a:p>
            <a:pPr marL="0" indent="0">
              <a:buNone/>
            </a:pPr>
            <a:r>
              <a:rPr lang="en-US" altLang="zh-TW" dirty="0"/>
              <a:t>Stable profitability and scale-up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B671A4-9B97-4642-AC5F-419CEE00F375}" type="slidenum">
              <a:rPr kumimoji="0" lang="en-US" sz="10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4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Financial </a:t>
            </a:r>
            <a:r>
              <a:rPr lang="en-US" altLang="zh-TW" dirty="0" smtClean="0"/>
              <a:t>Snapshots (2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71775802"/>
              </p:ext>
            </p:extLst>
          </p:nvPr>
        </p:nvGraphicFramePr>
        <p:xfrm>
          <a:off x="395288" y="1714497"/>
          <a:ext cx="8359200" cy="351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9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Consolidated</a:t>
                      </a:r>
                      <a:r>
                        <a:rPr lang="en-US" altLang="zh-TW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F/S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2020H1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Current assets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243,685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228,460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252,279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3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Non-current assets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1,393,918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1,196,604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1,013,512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3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assets</a:t>
                      </a:r>
                      <a:endParaRPr lang="zh-TW" altLang="en-US" sz="16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1,637,603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1,425,064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1,265,791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191">
                <a:tc>
                  <a:txBody>
                    <a:bodyPr/>
                    <a:lstStyle/>
                    <a:p>
                      <a:pPr algn="l" fontAlgn="ctr"/>
                      <a:endParaRPr lang="zh-TW" altLang="en-US" sz="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TW" altLang="en-US" sz="2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3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liabilities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420,115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241,805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194,267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3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Non-current liabilities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255,912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179,771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97,286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3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liabilities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676,027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421,576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291,553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33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Shareholders' equity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961,576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1,003,488 </a:t>
                      </a:r>
                      <a:endParaRPr lang="en-US" altLang="zh-TW" sz="1600" b="1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974,238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586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Liabilities + Shareholders' equity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1,637,603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1,425,064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+mn-cs"/>
                        </a:rPr>
                        <a:t>1,265,791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內容版面配置區 7"/>
          <p:cNvSpPr>
            <a:spLocks noGrp="1"/>
          </p:cNvSpPr>
          <p:nvPr>
            <p:ph sz="quarter" idx="14"/>
          </p:nvPr>
        </p:nvSpPr>
        <p:spPr>
          <a:xfrm>
            <a:off x="395288" y="5364000"/>
            <a:ext cx="8357616" cy="7344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The major difference of 2020H1 is the escalated installed capacity in Energy </a:t>
            </a:r>
            <a:r>
              <a:rPr lang="en-US" altLang="zh-TW" dirty="0" smtClean="0"/>
              <a:t>Division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0F6B25-E640-4A41-81C6-390BEFAE52AD}" type="slidenum">
              <a:rPr kumimoji="0" lang="en-US" altLang="zh-TW" sz="1000" b="0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標楷體" panose="03000509000000000000" pitchFamily="65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US" altLang="zh-TW" sz="4000" b="0" dirty="0"/>
              <a:t>Tank Storage Service Division</a:t>
            </a:r>
          </a:p>
        </p:txBody>
      </p:sp>
    </p:spTree>
    <p:extLst>
      <p:ext uri="{BB962C8B-B14F-4D97-AF65-F5344CB8AC3E}">
        <p14:creationId xmlns:p14="http://schemas.microsoft.com/office/powerpoint/2010/main" val="35006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About Tank Storage Service Division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671A4-9B97-4642-AC5F-419CEE00F37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" y="2235677"/>
            <a:ext cx="8359775" cy="3339146"/>
          </a:xfrm>
        </p:spPr>
      </p:pic>
    </p:spTree>
    <p:extLst>
      <p:ext uri="{BB962C8B-B14F-4D97-AF65-F5344CB8AC3E}">
        <p14:creationId xmlns:p14="http://schemas.microsoft.com/office/powerpoint/2010/main" val="812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3"/>
  <p:tag name="CFG.LAYOUT" val="Default"/>
  <p:tag name="CFG.CUSTOMERVERSION" val="3"/>
  <p:tag name="CONFIG" val="Default"/>
  <p:tag name="CFG.VERSION" val="1"/>
  <p:tag name="MAPNAME" val="Map1"/>
  <p:tag name="LICENSEKEY" val="6c64627f-c5d4-423c-8804-6e663357a7fe"/>
  <p:tag name="ML_1" val="PHI"/>
  <p:tag name="FIELD.ADDINFO.CONTENT" val="Confidential"/>
  <p:tag name="FIELD.ADDINFO.VALUE" val="Confidential"/>
  <p:tag name="FIELD.ADDINFO.COMBOINDEX" val="0"/>
  <p:tag name="FIELDS.INITIALIZED" val="1"/>
  <p:tag name="FIELD.AUTHOR.COMBOINDEX" val="-2"/>
  <p:tag name="FIELD.DIVISION.COMBOINDEX" val="-2"/>
  <p:tag name="FIELD.DATE.COMBOINDEX" val="-2"/>
  <p:tag name="FIELD.CONTENTOWNER.COMBOINDEX" val="-2"/>
  <p:tag name="FIELD.ISONUMBER.COMBOINDEX" val="-2"/>
  <p:tag name="TITLEMASTERMASTERNAME" val="TitleSlide"/>
  <p:tag name="TITLEMASTERSHAPESETGROUPCLASSNAME" val="ShapeSetGroup2"/>
  <p:tag name="TITLEMASTERCOLORSETGROUPCLASSNAME" val="ColorSetGroupLight"/>
  <p:tag name="TITLEMASTERFONTSETGROUPCLASSNAME" val="FontSetGroup2"/>
  <p:tag name="TITLEMASTERSTYLESETGROUPCLASSNAME" val="StyleSetGroup1"/>
  <p:tag name="TITLEMASTERMODIFIED" val="1"/>
  <p:tag name="SLIDEMASTERMASTERNAME" val="Slide"/>
  <p:tag name="SLIDEMASTERSHAPESETGROUPCLASSNAME" val="ShapeSetGroup2"/>
  <p:tag name="SLIDEMASTERCOLORSETGROUPCLASSNAME" val="ColorSetGroupLight"/>
  <p:tag name="SLIDEMASTERFONTSETGROUPCLASSNAME" val="FontSetGroup2"/>
  <p:tag name="SLIDEMASTERSTYLESETGROUPCLASSNAME" val="StyleSetGroup1"/>
  <p:tag name="SLIDEMASTERMODIFIED" val="1"/>
  <p:tag name="FIELD.ISONUMBER.CONTENT" val="Reference"/>
  <p:tag name="FIELD.ISONUMBER.VALUE" val="Reference"/>
  <p:tag name="FIELD.AUTHOR.CONTENT" val="Automotive Lighting"/>
  <p:tag name="FIELD.AUTHOR.VALUE" val="Automotive Lighting"/>
  <p:tag name="FIELD.DIVISION.CONTENT" val=""/>
  <p:tag name="FIELD.DIVISION.VALUE" val=""/>
  <p:tag name="FIELD.DATE.CONTENT" val="Jan. 14. 2011"/>
  <p:tag name="FIELD.DATE.VALUE" val="Jan. 14. 2011"/>
  <p:tag name="ML_UFSOK" val="5514975525485535495425545325465395405555385565645575295195375235225595654295614895304854655065094934944605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ETCLASSNAME" val="ColorSet1"/>
  <p:tag name="MLI" val="1"/>
  <p:tag name="SHAPESETGROUPCLASSNAME" val="ShapeSetGroup2"/>
  <p:tag name="COLORSETGROUPCLASSNAME" val="ColorSetGroupLight"/>
  <p:tag name="FONTSETGROUPCLASSNAME" val="FontSetGroup2"/>
  <p:tag name="SHAPECLASSPROTECTIONTYPE" val="31"/>
  <p:tag name="SHAPESETCLASSNAME" val="Slide"/>
  <p:tag name="SHAPECLASSNAME" val="PageNumber"/>
  <p:tag name="COLORS" val="-2;-2;-2;-2;SlideFooterFontColor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LargeTextBox"/>
  <p:tag name="SHAPECLASSPROTECTIONTYPE" val="0"/>
  <p:tag name="COLORS" val="-2;-2;-2;-2;SlideTextFontColor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SlideTitleFont"/>
  <p:tag name="FONTSETCLASSNAME" val="FontSet1"/>
  <p:tag name="COLORSETCLASSNAME" val="ColorSet1"/>
  <p:tag name="MLI" val="1"/>
  <p:tag name="SHAPESETGROUPCLASSNAME" val="ShapeSetGroup2"/>
  <p:tag name="SHAPESETCLASSNAME" val="TITLE"/>
  <p:tag name="COLORSETGROUPCLASSNAME" val="ColorSetGroupLight"/>
  <p:tag name="FONTSETGROUPCLASSNAME" val="FontSetGroup2"/>
  <p:tag name="SHAPECLASSNAME" val="TitleOnTitleSlide"/>
  <p:tag name="SHAPECLASSPROTECTIONTYPE" val="0"/>
  <p:tag name="COLORS" val="-2;-2;-2;-2;-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ETCLASSNAME" val="ColorSet1"/>
  <p:tag name="MLI" val="1"/>
  <p:tag name="SHAPESETGROUPCLASSNAME" val="ShapeSetGroup2"/>
  <p:tag name="COLORSETGROUPCLASSNAME" val="ColorSetGroupLight"/>
  <p:tag name="FONTSETGROUPCLASSNAME" val="FontSetGroup2"/>
  <p:tag name="SHAPECLASSPROTECTIONTYPE" val="31"/>
  <p:tag name="SHAPESETCLASSNAME" val="Slide"/>
  <p:tag name="SHAPECLASSNAME" val="PageNumber"/>
  <p:tag name="COLORS" val="-2;-2;-2;-2;SlideFooterFontColor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itleOnSlide"/>
  <p:tag name="SHAPECLASSPROTECTIONTYPE" val="0"/>
  <p:tag name="COLORS" val="-2;-2;-2;-2;SlideTitleFontColor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ETCLASSNAME" val="ColorSet1"/>
  <p:tag name="MLI" val="1"/>
  <p:tag name="SHAPESETGROUPCLASSNAME" val="ShapeSetGroup2"/>
  <p:tag name="COLORSETGROUPCLASSNAME" val="ColorSetGroupLight"/>
  <p:tag name="FONTSETGROUPCLASSNAME" val="FontSetGroup2"/>
  <p:tag name="SHAPECLASSPROTECTIONTYPE" val="31"/>
  <p:tag name="SHAPESETCLASSNAME" val="Slide"/>
  <p:tag name="SHAPECLASSNAME" val="PageNumber"/>
  <p:tag name="COLORS" val="-2;-2;-2;-2;SlideFooterFontColor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LargeTextBox"/>
  <p:tag name="SHAPECLASSPROTECTIONTYPE" val="0"/>
  <p:tag name="COLORS" val="-2;-2;-2;-2;SlideTextFontColor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itleOnSlide"/>
  <p:tag name="SHAPECLASSPROTECTIONTYPE" val="0"/>
  <p:tag name="COLORS" val="-2;-2;-2;-2;SlideTitleFontColor;-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SlideTitleFont"/>
  <p:tag name="FONTSETCLASSNAME" val="FontSet1"/>
  <p:tag name="COLORSETCLASSNAME" val="ColorSet1"/>
  <p:tag name="MLI" val="1"/>
  <p:tag name="SHAPESETGROUPCLASSNAME" val="ShapeSetGroup2"/>
  <p:tag name="SHAPESETCLASSNAME" val="TITLE"/>
  <p:tag name="COLORSETGROUPCLASSNAME" val="ColorSetGroupLight"/>
  <p:tag name="FONTSETGROUPCLASSNAME" val="FontSetGroup2"/>
  <p:tag name="SHAPECLASSNAME" val="TitleOnTitleSlide"/>
  <p:tag name="SHAPECLASSPROTECTIONTYPE" val="0"/>
  <p:tag name="COLORS" val="-2;-2;-2;-2;-1;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ETCLASSNAME" val="ColorSet1"/>
  <p:tag name="MLI" val="1"/>
  <p:tag name="SHAPESETGROUPCLASSNAME" val="ShapeSetGroup2"/>
  <p:tag name="COLORSETGROUPCLASSNAME" val="ColorSetGroupLight"/>
  <p:tag name="FONTSETGROUPCLASSNAME" val="FontSetGroup2"/>
  <p:tag name="SHAPECLASSPROTECTIONTYPE" val="31"/>
  <p:tag name="SHAPESETCLASSNAME" val="Slide"/>
  <p:tag name="SHAPECLASSNAME" val="PageNumber"/>
  <p:tag name="COLORS" val="-2;-2;-2;-2;SlideFooterFontColor;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TitleDescFontColor"/>
  <p:tag name="COLORSETCLASSNAME" val="ColorSet1"/>
  <p:tag name="SCRIPT" val="1"/>
  <p:tag name="FIELDS" val="DATE;"/>
  <p:tag name="MLI" val="1"/>
  <p:tag name="SHAPESETGROUPCLASSNAME" val="ShapeSetGroup2"/>
  <p:tag name="SHAPESETCLASSNAME" val="TITLE"/>
  <p:tag name="COLORSETGROUPCLASSNAME" val="ColorSetGroupLight"/>
  <p:tag name="FONTSETGROUPCLASSNAME" val="FontSetGroup2"/>
  <p:tag name="SHAPECLASSNAME" val="Date"/>
  <p:tag name="SHAPECLASSPROTECTIONTYPE" val="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ETCLASSNAME" val="ColorSet1"/>
  <p:tag name="MLI" val="1"/>
  <p:tag name="SHAPESETGROUPCLASSNAME" val="ShapeSetGroup2"/>
  <p:tag name="COLORSETGROUPCLASSNAME" val="ColorSetGroupLight"/>
  <p:tag name="FONTSETGROUPCLASSNAME" val="FontSetGroup2"/>
  <p:tag name="SHAPECLASSPROTECTIONTYPE" val="31"/>
  <p:tag name="SHAPESETCLASSNAME" val="Slide"/>
  <p:tag name="SHAPECLASSNAME" val="PageNumber"/>
  <p:tag name="COLORS" val="-2;-2;-2;-2;SlideFooterFontColor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LargeTextBox"/>
  <p:tag name="SHAPECLASSPROTECTIONTYPE" val="0"/>
  <p:tag name="COLORS" val="-2;-2;-2;-2;SlideTextFontColor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SlideTitleFont"/>
  <p:tag name="FONTSETCLASSNAME" val="FontSet1"/>
  <p:tag name="COLORSETCLASSNAME" val="ColorSet1"/>
  <p:tag name="MLI" val="1"/>
  <p:tag name="SHAPESETGROUPCLASSNAME" val="ShapeSetGroup2"/>
  <p:tag name="SHAPESETCLASSNAME" val="TITLE"/>
  <p:tag name="COLORSETGROUPCLASSNAME" val="ColorSetGroupLight"/>
  <p:tag name="FONTSETGROUPCLASSNAME" val="FontSetGroup2"/>
  <p:tag name="SHAPECLASSNAME" val="TitleOnTitleSlide"/>
  <p:tag name="SHAPECLASSPROTECTIONTYPE" val="0"/>
  <p:tag name="COLORS" val="-2;-2;-2;-2;-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ETCLASSNAME" val="ColorSet1"/>
  <p:tag name="MLI" val="1"/>
  <p:tag name="SHAPESETGROUPCLASSNAME" val="ShapeSetGroup2"/>
  <p:tag name="COLORSETGROUPCLASSNAME" val="ColorSetGroupLight"/>
  <p:tag name="FONTSETGROUPCLASSNAME" val="FontSetGroup2"/>
  <p:tag name="SHAPECLASSPROTECTIONTYPE" val="31"/>
  <p:tag name="SHAPESETCLASSNAME" val="Slide"/>
  <p:tag name="SHAPECLASSNAME" val="PageNumber"/>
  <p:tag name="COLORS" val="-2;-2;-2;-2;SlideFooterFontColor;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itleOnSlide"/>
  <p:tag name="SHAPECLASSPROTECTIONTYPE" val="0"/>
  <p:tag name="COLORS" val="-2;-2;-2;-2;SlideTitleFontColor;-2"/>
</p:tagLst>
</file>

<file path=ppt/theme/theme1.xml><?xml version="1.0" encoding="utf-8"?>
<a:theme xmlns:a="http://schemas.openxmlformats.org/drawingml/2006/main" name="Office 佈景主題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</a:spPr>
      <a:bodyPr anchor="ctr" anchorCtr="1"/>
      <a:lstStyle>
        <a:defPPr>
          <a:defRPr sz="1800" dirty="0" smtClean="0">
            <a:solidFill>
              <a:schemeClr val="tx1"/>
            </a:solidFill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1">
            <a:hueOff val="0"/>
            <a:satOff val="0"/>
            <a:lumOff val="0"/>
            <a:alphaOff val="0"/>
          </a:schemeClr>
        </a:fillRef>
        <a:effectRef idx="3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lnDef>
      <a:spPr bwMode="auto">
        <a:noFill/>
        <a:ln w="19050" cmpd="sng">
          <a:solidFill>
            <a:srgbClr val="808080"/>
          </a:solidFill>
          <a:prstDash val="solid"/>
          <a:round/>
          <a:headEnd type="none" w="sm" len="lg"/>
          <a:tailEnd type="none" w="sm" len="lg"/>
        </a:ln>
        <a:effectLst/>
        <a:scene3d>
          <a:camera prst="orthographicFront"/>
          <a:lightRig rig="flat" dir="t"/>
        </a:scene3d>
        <a:sp3d z="-190500" prstMaterial="plastic"/>
      </a:spPr>
      <a:bodyPr/>
      <a:lstStyle/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9EA1B2"/>
        </a:lt2>
        <a:accent1>
          <a:srgbClr val="C1E3EB"/>
        </a:accent1>
        <a:accent2>
          <a:srgbClr val="69C3DA"/>
        </a:accent2>
        <a:accent3>
          <a:srgbClr val="FFFFFF"/>
        </a:accent3>
        <a:accent4>
          <a:srgbClr val="000000"/>
        </a:accent4>
        <a:accent5>
          <a:srgbClr val="DDEFF3"/>
        </a:accent5>
        <a:accent6>
          <a:srgbClr val="5EB0C5"/>
        </a:accent6>
        <a:hlink>
          <a:srgbClr val="FFBB57"/>
        </a:hlink>
        <a:folHlink>
          <a:srgbClr val="005A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佈景主題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</a:spPr>
      <a:bodyPr anchor="ctr" anchorCtr="1"/>
      <a:lstStyle>
        <a:defPPr>
          <a:defRPr sz="1800" dirty="0" smtClean="0">
            <a:solidFill>
              <a:schemeClr val="tx1"/>
            </a:solidFill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1">
            <a:hueOff val="0"/>
            <a:satOff val="0"/>
            <a:lumOff val="0"/>
            <a:alphaOff val="0"/>
          </a:schemeClr>
        </a:fillRef>
        <a:effectRef idx="3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lnDef>
      <a:spPr bwMode="auto">
        <a:noFill/>
        <a:ln w="19050" cmpd="sng">
          <a:solidFill>
            <a:srgbClr val="808080"/>
          </a:solidFill>
          <a:prstDash val="solid"/>
          <a:round/>
          <a:headEnd type="none" w="sm" len="lg"/>
          <a:tailEnd type="none" w="sm" len="lg"/>
        </a:ln>
        <a:effectLst/>
        <a:scene3d>
          <a:camera prst="orthographicFront"/>
          <a:lightRig rig="flat" dir="t"/>
        </a:scene3d>
        <a:sp3d z="-190500" prstMaterial="plastic"/>
      </a:spPr>
      <a:bodyPr/>
      <a:lstStyle/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9EA1B2"/>
        </a:lt2>
        <a:accent1>
          <a:srgbClr val="C1E3EB"/>
        </a:accent1>
        <a:accent2>
          <a:srgbClr val="69C3DA"/>
        </a:accent2>
        <a:accent3>
          <a:srgbClr val="FFFFFF"/>
        </a:accent3>
        <a:accent4>
          <a:srgbClr val="000000"/>
        </a:accent4>
        <a:accent5>
          <a:srgbClr val="DDEFF3"/>
        </a:accent5>
        <a:accent6>
          <a:srgbClr val="5EB0C5"/>
        </a:accent6>
        <a:hlink>
          <a:srgbClr val="FFBB57"/>
        </a:hlink>
        <a:folHlink>
          <a:srgbClr val="005A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佈景主題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</a:spPr>
      <a:bodyPr anchor="ctr" anchorCtr="1"/>
      <a:lstStyle>
        <a:defPPr>
          <a:defRPr sz="1800" dirty="0" smtClean="0">
            <a:solidFill>
              <a:schemeClr val="tx1"/>
            </a:solidFill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1">
            <a:hueOff val="0"/>
            <a:satOff val="0"/>
            <a:lumOff val="0"/>
            <a:alphaOff val="0"/>
          </a:schemeClr>
        </a:fillRef>
        <a:effectRef idx="3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lnDef>
      <a:spPr bwMode="auto">
        <a:noFill/>
        <a:ln w="19050" cmpd="sng">
          <a:solidFill>
            <a:srgbClr val="808080"/>
          </a:solidFill>
          <a:prstDash val="solid"/>
          <a:round/>
          <a:headEnd type="none" w="sm" len="lg"/>
          <a:tailEnd type="none" w="sm" len="lg"/>
        </a:ln>
        <a:effectLst/>
        <a:scene3d>
          <a:camera prst="orthographicFront"/>
          <a:lightRig rig="flat" dir="t"/>
        </a:scene3d>
        <a:sp3d z="-190500" prstMaterial="plastic"/>
      </a:spPr>
      <a:bodyPr/>
      <a:lstStyle/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9EA1B2"/>
        </a:lt2>
        <a:accent1>
          <a:srgbClr val="C1E3EB"/>
        </a:accent1>
        <a:accent2>
          <a:srgbClr val="69C3DA"/>
        </a:accent2>
        <a:accent3>
          <a:srgbClr val="FFFFFF"/>
        </a:accent3>
        <a:accent4>
          <a:srgbClr val="000000"/>
        </a:accent4>
        <a:accent5>
          <a:srgbClr val="DDEFF3"/>
        </a:accent5>
        <a:accent6>
          <a:srgbClr val="5EB0C5"/>
        </a:accent6>
        <a:hlink>
          <a:srgbClr val="FFBB57"/>
        </a:hlink>
        <a:folHlink>
          <a:srgbClr val="005A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87215</TotalTime>
  <Words>944</Words>
  <Application>Microsoft Office PowerPoint</Application>
  <PresentationFormat>如螢幕大小 (4:3)</PresentationFormat>
  <Paragraphs>316</Paragraphs>
  <Slides>34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34</vt:i4>
      </vt:variant>
    </vt:vector>
  </HeadingPairs>
  <TitlesOfParts>
    <vt:vector size="48" baseType="lpstr">
      <vt:lpstr>Arial Unicode MS</vt:lpstr>
      <vt:lpstr>KaiTi</vt:lpstr>
      <vt:lpstr>微軟正黑體</vt:lpstr>
      <vt:lpstr>新細明體</vt:lpstr>
      <vt:lpstr>標楷體</vt:lpstr>
      <vt:lpstr>Arial</vt:lpstr>
      <vt:lpstr>Candara</vt:lpstr>
      <vt:lpstr>Roboto</vt:lpstr>
      <vt:lpstr>Times New Roman</vt:lpstr>
      <vt:lpstr>Verdana</vt:lpstr>
      <vt:lpstr>Wingdings</vt:lpstr>
      <vt:lpstr>Office 佈景主題</vt:lpstr>
      <vt:lpstr>1_Office 佈景主題</vt:lpstr>
      <vt:lpstr>2_Office 佈景主題</vt:lpstr>
      <vt:lpstr>Prime Oil Chemical Service Corporation Press Conference</vt:lpstr>
      <vt:lpstr>Outline</vt:lpstr>
      <vt:lpstr>PowerPoint 簡報</vt:lpstr>
      <vt:lpstr>About POCS</vt:lpstr>
      <vt:lpstr>Sales Revenue by Division</vt:lpstr>
      <vt:lpstr>Financial Snapshots (1)</vt:lpstr>
      <vt:lpstr>Financial Snapshots (2)</vt:lpstr>
      <vt:lpstr>PowerPoint 簡報</vt:lpstr>
      <vt:lpstr>About Tank Storage Service Division</vt:lpstr>
      <vt:lpstr>Terminal Profile</vt:lpstr>
      <vt:lpstr>Services Offered by POCS</vt:lpstr>
      <vt:lpstr>Coverage of Cargo Transportation</vt:lpstr>
      <vt:lpstr>Our Advantages</vt:lpstr>
      <vt:lpstr>Revenues of Tank Storage Service Division</vt:lpstr>
      <vt:lpstr>Cargo Throughput</vt:lpstr>
      <vt:lpstr>Outlook</vt:lpstr>
      <vt:lpstr>PowerPoint 簡報</vt:lpstr>
      <vt:lpstr>About Energy Division</vt:lpstr>
      <vt:lpstr>PV Systems Status (1)</vt:lpstr>
      <vt:lpstr>PV Systems Status (2)</vt:lpstr>
      <vt:lpstr>Domestic PV Systems</vt:lpstr>
      <vt:lpstr>Overseas Solar Power Plant－Cambodia </vt:lpstr>
      <vt:lpstr>Revenues of Energy Division</vt:lpstr>
      <vt:lpstr>Future Plans</vt:lpstr>
      <vt:lpstr>PV Project Developed (1)   </vt:lpstr>
      <vt:lpstr>PV Project Developed (2) </vt:lpstr>
      <vt:lpstr>PV Project Developed (3) </vt:lpstr>
      <vt:lpstr>PV Project Developed (4)</vt:lpstr>
      <vt:lpstr>PV Project Developed (5)</vt:lpstr>
      <vt:lpstr>PV Project Developed (6)</vt:lpstr>
      <vt:lpstr>PowerPoint 簡報</vt:lpstr>
      <vt:lpstr>Tank Storage Service Division </vt:lpstr>
      <vt:lpstr>Energy Division </vt:lpstr>
      <vt:lpstr>PowerPoint 簡報</vt:lpstr>
    </vt:vector>
  </TitlesOfParts>
  <Company>s.a.x. Service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 Taiwan Logistics Model Transfer Evaluation</dc:title>
  <dc:creator>CLIFFHSU</dc:creator>
  <cp:lastModifiedBy>徐　謙 (化槽事業部)</cp:lastModifiedBy>
  <cp:revision>1839</cp:revision>
  <cp:lastPrinted>2018-08-28T08:14:40Z</cp:lastPrinted>
  <dcterms:created xsi:type="dcterms:W3CDTF">2008-02-26T08:11:10Z</dcterms:created>
  <dcterms:modified xsi:type="dcterms:W3CDTF">2020-08-25T01:42:25Z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CST">
    <vt:lpwstr>Automotive Lighting</vt:lpwstr>
  </property>
  <property fmtid="{D5CDD505-2E9C-101B-9397-08002B2CF9AE}" pid="3" name="Sector">
    <vt:lpwstr/>
  </property>
  <property fmtid="{D5CDD505-2E9C-101B-9397-08002B2CF9AE}" pid="4" name="Date">
    <vt:lpwstr>Jan. 14. 2011</vt:lpwstr>
  </property>
  <property fmtid="{D5CDD505-2E9C-101B-9397-08002B2CF9AE}" pid="5" name="Right">
    <vt:lpwstr/>
  </property>
  <property fmtid="{D5CDD505-2E9C-101B-9397-08002B2CF9AE}" pid="6" name="Reference">
    <vt:lpwstr>Reference</vt:lpwstr>
  </property>
  <property fmtid="{D5CDD505-2E9C-101B-9397-08002B2CF9AE}" pid="7" name="Confidential">
    <vt:lpwstr>Confidential</vt:lpwstr>
  </property>
  <property fmtid="{D5CDD505-2E9C-101B-9397-08002B2CF9AE}" pid="8" name="CSTDocumentType">
    <vt:lpwstr/>
  </property>
</Properties>
</file>