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89" r:id="rId2"/>
    <p:sldId id="290" r:id="rId3"/>
    <p:sldId id="291" r:id="rId4"/>
    <p:sldId id="294" r:id="rId5"/>
    <p:sldId id="292" r:id="rId6"/>
    <p:sldId id="298" r:id="rId7"/>
    <p:sldId id="296" r:id="rId8"/>
    <p:sldId id="293" r:id="rId9"/>
    <p:sldId id="300" r:id="rId10"/>
    <p:sldId id="299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17" r:id="rId23"/>
  </p:sldIdLst>
  <p:sldSz cx="10080625" cy="7200900"/>
  <p:notesSz cx="6797675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60" autoAdjust="0"/>
    <p:restoredTop sz="99504" autoAdjust="0"/>
  </p:normalViewPr>
  <p:slideViewPr>
    <p:cSldViewPr>
      <p:cViewPr>
        <p:scale>
          <a:sx n="66" d="100"/>
          <a:sy n="66" d="100"/>
        </p:scale>
        <p:origin x="-1182" y="-918"/>
      </p:cViewPr>
      <p:guideLst>
        <p:guide orient="horz" pos="2268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2" tIns="45656" rIns="91312" bIns="45656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2" tIns="45656" rIns="91312" bIns="45656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2" tIns="45656" rIns="91312" bIns="45656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2" tIns="45656" rIns="91312" bIns="45656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新細明體" pitchFamily="18" charset="-120"/>
              </a:defRPr>
            </a:lvl1pPr>
          </a:lstStyle>
          <a:p>
            <a:pPr>
              <a:defRPr/>
            </a:pPr>
            <a:fld id="{EBFF37CE-33B0-414B-83AA-A13BD4360D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2915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2" tIns="45656" rIns="91312" bIns="45656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2" tIns="45656" rIns="91312" bIns="45656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5338" y="744538"/>
            <a:ext cx="520858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085" y="4715192"/>
            <a:ext cx="5437506" cy="446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2" tIns="45656" rIns="91312" bIns="456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2" tIns="45656" rIns="91312" bIns="45656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2" tIns="45656" rIns="91312" bIns="45656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新細明體" pitchFamily="18" charset="-120"/>
              </a:defRPr>
            </a:lvl1pPr>
          </a:lstStyle>
          <a:p>
            <a:pPr>
              <a:defRPr/>
            </a:pPr>
            <a:fld id="{82B78212-A975-41E8-BC10-00AFCF24216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71229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B7E9A4-D8C1-44AB-8A3B-229E3D1C6040}" type="slidenum">
              <a:rPr lang="en-US" altLang="zh-TW">
                <a:ea typeface="新細明體" charset="-120"/>
              </a:rPr>
              <a:pPr/>
              <a:t>1</a:t>
            </a:fld>
            <a:endParaRPr lang="en-US" altLang="zh-TW">
              <a:ea typeface="新細明體" charset="-120"/>
            </a:endParaRPr>
          </a:p>
        </p:txBody>
      </p:sp>
      <p:sp>
        <p:nvSpPr>
          <p:cNvPr id="6147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1B2C0FAB-CF16-4ACA-820B-CF119AC0788F}" type="slidenum">
              <a:rPr lang="en-US" altLang="zh-TW" sz="1200"/>
              <a:pPr algn="r"/>
              <a:t>1</a:t>
            </a:fld>
            <a:endParaRPr lang="en-US" altLang="zh-TW" sz="1200"/>
          </a:p>
        </p:txBody>
      </p:sp>
      <p:sp>
        <p:nvSpPr>
          <p:cNvPr id="61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10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10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11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11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12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12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13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13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14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14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15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15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16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16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17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17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18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18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19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19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9705A4-51C4-4B97-B7F4-345329203587}" type="slidenum">
              <a:rPr lang="en-US" altLang="zh-TW">
                <a:ea typeface="新細明體" charset="-120"/>
              </a:rPr>
              <a:pPr/>
              <a:t>2</a:t>
            </a:fld>
            <a:endParaRPr lang="en-US" altLang="zh-TW">
              <a:ea typeface="新細明體" charset="-120"/>
            </a:endParaRPr>
          </a:p>
        </p:txBody>
      </p:sp>
      <p:sp>
        <p:nvSpPr>
          <p:cNvPr id="7171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F73CB2D2-B2BE-4571-8BB5-76E5FD17370B}" type="slidenum">
              <a:rPr lang="en-US" altLang="zh-TW" sz="1200"/>
              <a:pPr algn="r"/>
              <a:t>2</a:t>
            </a:fld>
            <a:endParaRPr lang="en-US" altLang="zh-TW" sz="1200"/>
          </a:p>
        </p:txBody>
      </p:sp>
      <p:sp>
        <p:nvSpPr>
          <p:cNvPr id="71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20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20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21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21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dirty="0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22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22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3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3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4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4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5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5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dirty="0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6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6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7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7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8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8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2ACCB-2360-4340-BCA9-0FF73EACD2D5}" type="slidenum">
              <a:rPr lang="en-US" altLang="zh-TW">
                <a:ea typeface="新細明體" charset="-120"/>
              </a:rPr>
              <a:pPr/>
              <a:t>9</a:t>
            </a:fld>
            <a:endParaRPr lang="en-US" altLang="zh-TW">
              <a:ea typeface="新細明體" charset="-120"/>
            </a:endParaRPr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3850643" y="0"/>
            <a:ext cx="2945448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/>
          <a:lstStyle/>
          <a:p>
            <a:pPr algn="r"/>
            <a:r>
              <a:rPr lang="en-US" altLang="zh-TW" sz="1200"/>
              <a:t>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850643" y="9428800"/>
            <a:ext cx="2945448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12" tIns="45656" rIns="91312" bIns="45656" anchor="b"/>
          <a:lstStyle/>
          <a:p>
            <a:pPr algn="r"/>
            <a:fld id="{61D33F96-E62D-409F-B588-A3E5921DC6DB}" type="slidenum">
              <a:rPr lang="en-US" altLang="zh-TW" sz="1200"/>
              <a:pPr algn="r"/>
              <a:t>9</a:t>
            </a:fld>
            <a:endParaRPr lang="en-US" altLang="zh-TW" sz="1200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6925" y="744538"/>
            <a:ext cx="5207000" cy="3721100"/>
          </a:xfrm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>
              <a:ea typeface="新細明體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6047" y="2236948"/>
            <a:ext cx="8568531" cy="154352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12094" y="4080510"/>
            <a:ext cx="7056438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4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8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2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5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9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697595-ABDC-44C3-A1A8-CDDCDE9E125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C1820E-FFF3-4931-85B3-E0E38822759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057499" y="303373"/>
            <a:ext cx="2500906" cy="6450806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54785" y="303373"/>
            <a:ext cx="7334704" cy="6450806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9D6A35-02B5-4DEB-94A5-F41BCF6805D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C1EF8-9014-460B-913C-ABC584D33F5C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6300" y="4627246"/>
            <a:ext cx="8568531" cy="1430179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96300" y="3052049"/>
            <a:ext cx="8568531" cy="157519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367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8734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101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746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683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620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5569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493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8E87D0-3B6E-49CD-A194-F2C2CFFB330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54787" y="1763554"/>
            <a:ext cx="4917805" cy="499062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640602" y="1763554"/>
            <a:ext cx="4917805" cy="499062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733E0C-5382-460F-B5D9-13CED55BB56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031" y="288370"/>
            <a:ext cx="9072563" cy="120015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04031" y="1611869"/>
            <a:ext cx="4454027" cy="671750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671" indent="0">
              <a:buNone/>
              <a:defRPr sz="2200" b="1"/>
            </a:lvl2pPr>
            <a:lvl3pPr marL="987342" indent="0">
              <a:buNone/>
              <a:defRPr sz="1900" b="1"/>
            </a:lvl3pPr>
            <a:lvl4pPr marL="1481013" indent="0">
              <a:buNone/>
              <a:defRPr sz="1700" b="1"/>
            </a:lvl4pPr>
            <a:lvl5pPr marL="1974682" indent="0">
              <a:buNone/>
              <a:defRPr sz="1700" b="1"/>
            </a:lvl5pPr>
            <a:lvl6pPr marL="2468353" indent="0">
              <a:buNone/>
              <a:defRPr sz="1700" b="1"/>
            </a:lvl6pPr>
            <a:lvl7pPr marL="2962024" indent="0">
              <a:buNone/>
              <a:defRPr sz="1700" b="1"/>
            </a:lvl7pPr>
            <a:lvl8pPr marL="3455695" indent="0">
              <a:buNone/>
              <a:defRPr sz="1700" b="1"/>
            </a:lvl8pPr>
            <a:lvl9pPr marL="3949366" indent="0">
              <a:buNone/>
              <a:defRPr sz="17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031" y="2283619"/>
            <a:ext cx="4454027" cy="414885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120818" y="1611869"/>
            <a:ext cx="4455776" cy="671750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671" indent="0">
              <a:buNone/>
              <a:defRPr sz="2200" b="1"/>
            </a:lvl2pPr>
            <a:lvl3pPr marL="987342" indent="0">
              <a:buNone/>
              <a:defRPr sz="1900" b="1"/>
            </a:lvl3pPr>
            <a:lvl4pPr marL="1481013" indent="0">
              <a:buNone/>
              <a:defRPr sz="1700" b="1"/>
            </a:lvl4pPr>
            <a:lvl5pPr marL="1974682" indent="0">
              <a:buNone/>
              <a:defRPr sz="1700" b="1"/>
            </a:lvl5pPr>
            <a:lvl6pPr marL="2468353" indent="0">
              <a:buNone/>
              <a:defRPr sz="1700" b="1"/>
            </a:lvl6pPr>
            <a:lvl7pPr marL="2962024" indent="0">
              <a:buNone/>
              <a:defRPr sz="1700" b="1"/>
            </a:lvl7pPr>
            <a:lvl8pPr marL="3455695" indent="0">
              <a:buNone/>
              <a:defRPr sz="1700" b="1"/>
            </a:lvl8pPr>
            <a:lvl9pPr marL="3949366" indent="0">
              <a:buNone/>
              <a:defRPr sz="17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120818" y="2283619"/>
            <a:ext cx="4455776" cy="414885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11902-C508-42A4-BBBB-E41429B1006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4A5BE9-51BD-48F5-8C4D-BBAE759C908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52622-0769-4A07-A7B1-A7E7EFF5901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033" y="286702"/>
            <a:ext cx="3316456" cy="122015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41246" y="286704"/>
            <a:ext cx="5635349" cy="6145769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04033" y="1506857"/>
            <a:ext cx="3316456" cy="4925616"/>
          </a:xfrm>
        </p:spPr>
        <p:txBody>
          <a:bodyPr/>
          <a:lstStyle>
            <a:lvl1pPr marL="0" indent="0">
              <a:buNone/>
              <a:defRPr sz="1500"/>
            </a:lvl1pPr>
            <a:lvl2pPr marL="493671" indent="0">
              <a:buNone/>
              <a:defRPr sz="1300"/>
            </a:lvl2pPr>
            <a:lvl3pPr marL="987342" indent="0">
              <a:buNone/>
              <a:defRPr sz="1100"/>
            </a:lvl3pPr>
            <a:lvl4pPr marL="1481013" indent="0">
              <a:buNone/>
              <a:defRPr sz="1000"/>
            </a:lvl4pPr>
            <a:lvl5pPr marL="1974682" indent="0">
              <a:buNone/>
              <a:defRPr sz="1000"/>
            </a:lvl5pPr>
            <a:lvl6pPr marL="2468353" indent="0">
              <a:buNone/>
              <a:defRPr sz="1000"/>
            </a:lvl6pPr>
            <a:lvl7pPr marL="2962024" indent="0">
              <a:buNone/>
              <a:defRPr sz="1000"/>
            </a:lvl7pPr>
            <a:lvl8pPr marL="3455695" indent="0">
              <a:buNone/>
              <a:defRPr sz="1000"/>
            </a:lvl8pPr>
            <a:lvl9pPr marL="3949366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D6BE93-01A4-4B3D-832F-FFD7E635D589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5873" y="5040631"/>
            <a:ext cx="6048375" cy="59507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75873" y="643414"/>
            <a:ext cx="6048375" cy="4320540"/>
          </a:xfrm>
        </p:spPr>
        <p:txBody>
          <a:bodyPr/>
          <a:lstStyle>
            <a:lvl1pPr marL="0" indent="0">
              <a:buNone/>
              <a:defRPr sz="3500"/>
            </a:lvl1pPr>
            <a:lvl2pPr marL="493671" indent="0">
              <a:buNone/>
              <a:defRPr sz="3000"/>
            </a:lvl2pPr>
            <a:lvl3pPr marL="987342" indent="0">
              <a:buNone/>
              <a:defRPr sz="2600"/>
            </a:lvl3pPr>
            <a:lvl4pPr marL="1481013" indent="0">
              <a:buNone/>
              <a:defRPr sz="2200"/>
            </a:lvl4pPr>
            <a:lvl5pPr marL="1974682" indent="0">
              <a:buNone/>
              <a:defRPr sz="2200"/>
            </a:lvl5pPr>
            <a:lvl6pPr marL="2468353" indent="0">
              <a:buNone/>
              <a:defRPr sz="2200"/>
            </a:lvl6pPr>
            <a:lvl7pPr marL="2962024" indent="0">
              <a:buNone/>
              <a:defRPr sz="2200"/>
            </a:lvl7pPr>
            <a:lvl8pPr marL="3455695" indent="0">
              <a:buNone/>
              <a:defRPr sz="2200"/>
            </a:lvl8pPr>
            <a:lvl9pPr marL="3949366" indent="0">
              <a:buNone/>
              <a:defRPr sz="22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75873" y="5635706"/>
            <a:ext cx="6048375" cy="845105"/>
          </a:xfrm>
        </p:spPr>
        <p:txBody>
          <a:bodyPr/>
          <a:lstStyle>
            <a:lvl1pPr marL="0" indent="0">
              <a:buNone/>
              <a:defRPr sz="1500"/>
            </a:lvl1pPr>
            <a:lvl2pPr marL="493671" indent="0">
              <a:buNone/>
              <a:defRPr sz="1300"/>
            </a:lvl2pPr>
            <a:lvl3pPr marL="987342" indent="0">
              <a:buNone/>
              <a:defRPr sz="1100"/>
            </a:lvl3pPr>
            <a:lvl4pPr marL="1481013" indent="0">
              <a:buNone/>
              <a:defRPr sz="1000"/>
            </a:lvl4pPr>
            <a:lvl5pPr marL="1974682" indent="0">
              <a:buNone/>
              <a:defRPr sz="1000"/>
            </a:lvl5pPr>
            <a:lvl6pPr marL="2468353" indent="0">
              <a:buNone/>
              <a:defRPr sz="1000"/>
            </a:lvl6pPr>
            <a:lvl7pPr marL="2962024" indent="0">
              <a:buNone/>
              <a:defRPr sz="1000"/>
            </a:lvl7pPr>
            <a:lvl8pPr marL="3455695" indent="0">
              <a:buNone/>
              <a:defRPr sz="1000"/>
            </a:lvl8pPr>
            <a:lvl9pPr marL="3949366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33CAA-A2F3-48DC-9FD4-9C913B7A1F60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04031" y="288370"/>
            <a:ext cx="9072563" cy="1200150"/>
          </a:xfrm>
          <a:prstGeom prst="rect">
            <a:avLst/>
          </a:prstGeom>
        </p:spPr>
        <p:txBody>
          <a:bodyPr vert="horz" lIns="98734" tIns="49367" rIns="98734" bIns="49367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04031" y="1680212"/>
            <a:ext cx="9072563" cy="4752261"/>
          </a:xfrm>
          <a:prstGeom prst="rect">
            <a:avLst/>
          </a:prstGeom>
        </p:spPr>
        <p:txBody>
          <a:bodyPr vert="horz" lIns="98734" tIns="49367" rIns="98734" bIns="49367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04031" y="6674169"/>
            <a:ext cx="2352146" cy="383381"/>
          </a:xfrm>
          <a:prstGeom prst="rect">
            <a:avLst/>
          </a:prstGeom>
        </p:spPr>
        <p:txBody>
          <a:bodyPr vert="horz" lIns="98734" tIns="49367" rIns="98734" bIns="4936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444214" y="6674169"/>
            <a:ext cx="3192198" cy="383381"/>
          </a:xfrm>
          <a:prstGeom prst="rect">
            <a:avLst/>
          </a:prstGeom>
        </p:spPr>
        <p:txBody>
          <a:bodyPr vert="horz" lIns="98734" tIns="49367" rIns="98734" bIns="4936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224448" y="6674169"/>
            <a:ext cx="2352146" cy="383381"/>
          </a:xfrm>
          <a:prstGeom prst="rect">
            <a:avLst/>
          </a:prstGeom>
        </p:spPr>
        <p:txBody>
          <a:bodyPr vert="horz" lIns="98734" tIns="49367" rIns="98734" bIns="4936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0451BF-18FE-4C2E-BC55-C72CF6E83E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87342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253" indent="-370253" algn="l" defTabSz="98734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2216" indent="-308544" algn="l" defTabSz="98734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4177" indent="-246835" algn="l" defTabSz="987342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27848" indent="-246835" algn="l" defTabSz="98734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518" indent="-246835" algn="l" defTabSz="987342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15189" indent="-246835" algn="l" defTabSz="98734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08860" indent="-246835" algn="l" defTabSz="98734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2530" indent="-246835" algn="l" defTabSz="98734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96201" indent="-246835" algn="l" defTabSz="98734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8734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3671" algn="l" defTabSz="98734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7342" algn="l" defTabSz="98734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81013" algn="l" defTabSz="98734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682" algn="l" defTabSz="98734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68353" algn="l" defTabSz="98734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024" algn="l" defTabSz="98734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55695" algn="l" defTabSz="98734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49366" algn="l" defTabSz="98734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 lIns="98746" tIns="49373" rIns="98746" bIns="49373" anchor="b"/>
          <a:lstStyle/>
          <a:p>
            <a:pPr algn="l" eaLnBrk="1" hangingPunct="1">
              <a:defRPr/>
            </a:pPr>
            <a:r>
              <a:rPr lang="en-US" altLang="zh-TW" sz="3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ea typeface="標楷體" pitchFamily="65" charset="-120"/>
              </a:rPr>
              <a:t>    </a:t>
            </a:r>
            <a:endParaRPr lang="en-US" altLang="zh-TW" sz="3800" b="1" smtClean="0">
              <a:latin typeface="Bookman Old Style" pitchFamily="18" charset="0"/>
              <a:ea typeface="標楷體" pitchFamily="65" charset="-120"/>
            </a:endParaRPr>
          </a:p>
        </p:txBody>
      </p:sp>
      <p:sp>
        <p:nvSpPr>
          <p:cNvPr id="2051" name="副標題 7"/>
          <p:cNvSpPr>
            <a:spLocks noGrp="1"/>
          </p:cNvSpPr>
          <p:nvPr>
            <p:ph type="subTitle" idx="1"/>
          </p:nvPr>
        </p:nvSpPr>
        <p:spPr>
          <a:xfrm>
            <a:off x="1295896" y="2448322"/>
            <a:ext cx="7488832" cy="2735263"/>
          </a:xfrm>
        </p:spPr>
        <p:txBody>
          <a:bodyPr>
            <a:normAutofit fontScale="92500"/>
          </a:bodyPr>
          <a:lstStyle/>
          <a:p>
            <a:r>
              <a:rPr lang="zh-TW" altLang="en-US" sz="4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三商投資控股股份有限公司</a:t>
            </a:r>
            <a:r>
              <a:rPr lang="en-US" altLang="zh-TW" sz="4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(2905)</a:t>
            </a:r>
          </a:p>
          <a:p>
            <a:pPr eaLnBrk="1" hangingPunct="1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法人說明會</a:t>
            </a:r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endPara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en-US" altLang="zh-TW" sz="2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rPr>
              <a:t>2021.09.10</a:t>
            </a:r>
          </a:p>
          <a:p>
            <a:pPr eaLnBrk="1" hangingPunct="1"/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52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865E84-1E32-410B-93B6-23AA130B648E}" type="slidenum">
              <a:rPr lang="en-US" altLang="zh-TW">
                <a:ea typeface="新細明體" charset="-120"/>
              </a:rPr>
              <a:pPr/>
              <a:t>1</a:t>
            </a:fld>
            <a:endParaRPr lang="en-US" altLang="zh-TW">
              <a:ea typeface="新細明體" charset="-120"/>
            </a:endParaRPr>
          </a:p>
        </p:txBody>
      </p:sp>
      <p:pic>
        <p:nvPicPr>
          <p:cNvPr id="2053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AutoShape 7"/>
          <p:cNvSpPr>
            <a:spLocks noChangeArrowheads="1"/>
          </p:cNvSpPr>
          <p:nvPr/>
        </p:nvSpPr>
        <p:spPr bwMode="auto">
          <a:xfrm>
            <a:off x="1223963" y="2232025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營運概況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主要</a:t>
            </a:r>
            <a:r>
              <a:rPr lang="zh-TW" altLang="en-US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民生用品及餐飲零售</a:t>
            </a:r>
            <a:endParaRPr lang="zh-TW" altLang="en-US" sz="4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10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2016274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17" name="表格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083921"/>
              </p:ext>
            </p:extLst>
          </p:nvPr>
        </p:nvGraphicFramePr>
        <p:xfrm>
          <a:off x="935858" y="2438571"/>
          <a:ext cx="8097692" cy="4328158"/>
        </p:xfrm>
        <a:graphic>
          <a:graphicData uri="http://schemas.openxmlformats.org/drawingml/2006/table">
            <a:tbl>
              <a:tblPr/>
              <a:tblGrid>
                <a:gridCol w="1322773"/>
                <a:gridCol w="1100800"/>
                <a:gridCol w="1032809"/>
                <a:gridCol w="1026337"/>
                <a:gridCol w="1141571"/>
                <a:gridCol w="1236701"/>
                <a:gridCol w="1236701"/>
              </a:tblGrid>
              <a:tr h="3579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品  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店數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員工人數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營業面積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坪數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579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202106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202006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202106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202006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202106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202006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6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全家福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223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218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1,154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1,169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17,470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17,057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796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美廉社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789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739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3,111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2,926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22,859</a:t>
                      </a:r>
                      <a:endParaRPr lang="en-US" altLang="zh-TW" sz="20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21,516</a:t>
                      </a:r>
                      <a:endParaRPr lang="en-US" altLang="zh-TW" sz="2000" b="0" i="0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96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三商巧福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164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162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1,525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1,644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5,269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5,242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96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拿帕里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125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117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1,393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1,340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4,858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4,603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96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福勝亭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54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663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736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3,033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2,960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96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鮮五丼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188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585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523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96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品川蘭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49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68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213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267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6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BANCO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37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31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188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124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23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1,386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1,318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8,118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8,102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54,475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52,292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239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註：員工人數不含總部人員。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 eaLnBrk="1" hangingPunct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製藥業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(4119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旭富製藥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11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2016274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560881"/>
              </p:ext>
            </p:extLst>
          </p:nvPr>
        </p:nvGraphicFramePr>
        <p:xfrm>
          <a:off x="1079872" y="2160289"/>
          <a:ext cx="8352928" cy="3888437"/>
        </p:xfrm>
        <a:graphic>
          <a:graphicData uri="http://schemas.openxmlformats.org/drawingml/2006/table">
            <a:tbl>
              <a:tblPr/>
              <a:tblGrid>
                <a:gridCol w="8352928"/>
              </a:tblGrid>
              <a:tr h="555491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公司設立：</a:t>
                      </a:r>
                      <a:r>
                        <a:rPr lang="en-US" altLang="zh-TW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1987</a:t>
                      </a:r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</a:t>
                      </a:r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491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實收資本：</a:t>
                      </a:r>
                      <a:r>
                        <a:rPr lang="en-US" altLang="zh-TW" sz="2800" b="0" i="0" u="none" strike="noStrike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7.95</a:t>
                      </a:r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億元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491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員工人數：</a:t>
                      </a:r>
                      <a:r>
                        <a:rPr lang="en-US" altLang="zh-TW" sz="2800" b="0" i="0" u="none" strike="noStrike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211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(2021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491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營業項目：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491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原料藥</a:t>
                      </a:r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API（</a:t>
                      </a:r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59</a:t>
                      </a:r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%）  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491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中間</a:t>
                      </a:r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體</a:t>
                      </a:r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Intermediate（</a:t>
                      </a:r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39</a:t>
                      </a:r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%） 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491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特</a:t>
                      </a:r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用化學品 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Custom-made </a:t>
                      </a:r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chemicals（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%） 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 eaLnBrk="1" hangingPunct="1"/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營運概況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製藥業</a:t>
            </a:r>
            <a:endParaRPr lang="zh-TW" altLang="en-US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12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18002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1079872" y="2016274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製藥產業的上、中、下游 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rPr>
              <a:t>SCI’s position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  <a:cs typeface="Arial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223889" y="2736355"/>
            <a:ext cx="1008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上游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223888" y="4464546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中游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223888" y="5832698"/>
            <a:ext cx="9442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下游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024089" y="2736354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基本原料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376017" y="3384426"/>
            <a:ext cx="41044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中間體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生產原料藥之</a:t>
            </a:r>
          </a:p>
          <a:p>
            <a:pPr lvl="0" algn="ctr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中間步驟所產出之產品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448025" y="4320530"/>
            <a:ext cx="4032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原料藥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algn="ctr" eaLnBrk="1" hangingPunct="1"/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製劑中之有效成分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664048" y="5832698"/>
            <a:ext cx="36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製劑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成品藥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向下箭號 25"/>
          <p:cNvSpPr/>
          <p:nvPr/>
        </p:nvSpPr>
        <p:spPr>
          <a:xfrm flipH="1">
            <a:off x="4320232" y="4176514"/>
            <a:ext cx="72008" cy="216024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27" name="向下箭號 26"/>
          <p:cNvSpPr/>
          <p:nvPr/>
        </p:nvSpPr>
        <p:spPr>
          <a:xfrm>
            <a:off x="4320232" y="5112618"/>
            <a:ext cx="45719" cy="792088"/>
          </a:xfrm>
          <a:prstGeom prst="downArrow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AutoShape 8"/>
          <p:cNvSpPr>
            <a:spLocks/>
          </p:cNvSpPr>
          <p:nvPr/>
        </p:nvSpPr>
        <p:spPr bwMode="auto">
          <a:xfrm>
            <a:off x="6588125" y="3600450"/>
            <a:ext cx="360363" cy="1584175"/>
          </a:xfrm>
          <a:prstGeom prst="rightBracket">
            <a:avLst>
              <a:gd name="adj" fmla="val 44971"/>
            </a:avLst>
          </a:prstGeom>
          <a:noFill/>
          <a:ln w="57150" cap="sq">
            <a:solidFill>
              <a:srgbClr val="00B0F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hangingPunct="1"/>
            <a:endParaRPr lang="zh-TW" altLang="en-US" sz="3600" dirty="0"/>
          </a:p>
        </p:txBody>
      </p:sp>
      <p:sp>
        <p:nvSpPr>
          <p:cNvPr id="29" name="向下箭號 28"/>
          <p:cNvSpPr/>
          <p:nvPr/>
        </p:nvSpPr>
        <p:spPr>
          <a:xfrm>
            <a:off x="4320232" y="3168402"/>
            <a:ext cx="45719" cy="288032"/>
          </a:xfrm>
          <a:prstGeom prst="downArrow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矩形 29"/>
          <p:cNvSpPr/>
          <p:nvPr/>
        </p:nvSpPr>
        <p:spPr>
          <a:xfrm>
            <a:off x="7056536" y="4032498"/>
            <a:ext cx="20882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旭富營業範圍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 eaLnBrk="1" hangingPunct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營運概況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製藥業</a:t>
            </a:r>
            <a:endParaRPr lang="zh-TW" altLang="en-US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13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18002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543533"/>
              </p:ext>
            </p:extLst>
          </p:nvPr>
        </p:nvGraphicFramePr>
        <p:xfrm>
          <a:off x="503808" y="2088282"/>
          <a:ext cx="9001000" cy="3985375"/>
        </p:xfrm>
        <a:graphic>
          <a:graphicData uri="http://schemas.openxmlformats.org/drawingml/2006/table">
            <a:tbl>
              <a:tblPr/>
              <a:tblGrid>
                <a:gridCol w="3600401"/>
                <a:gridCol w="5400599"/>
              </a:tblGrid>
              <a:tr h="31892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主要産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品  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應  用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VA Series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癲癇、躁鬱症、偏頭痛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03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(S)-MMAA/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Duloxetine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 HCI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重鬱症、廣泛性焦慮症 、糖尿病週邊神經痛、纖維肌痛、慢性腰痛</a:t>
                      </a: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日本地區</a:t>
                      </a: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 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7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Pyrogallolaldehyde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治療帕金森氏症之中間體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2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Hydroxychloroquine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 sulfate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類風濕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性關節炎、瘧疾 、慢性多形性日光疹、慢性圓板狀紅斑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症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719">
                <a:tc>
                  <a:txBody>
                    <a:bodyPr/>
                    <a:lstStyle/>
                    <a:p>
                      <a:pPr marL="0" marR="0" indent="0" algn="l" defTabSz="98734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Pent-2 / </a:t>
                      </a:r>
                      <a:r>
                        <a:rPr lang="en-US" altLang="zh-TW" sz="1800" b="0" i="0" u="none" strike="noStrike" dirty="0" err="1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PEB.Na</a:t>
                      </a:r>
                      <a:endParaRPr lang="en-US" altLang="zh-TW" sz="1800" b="0" i="0" u="none" strike="noStrike" dirty="0" smtClean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8734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鎮定安眠用中間體及原料藥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151">
                <a:tc>
                  <a:txBody>
                    <a:bodyPr/>
                    <a:lstStyle/>
                    <a:p>
                      <a:pPr marL="0" marR="0" indent="0" algn="l" defTabSz="98734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u="none" strike="noStrike" dirty="0" err="1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Menthadienol</a:t>
                      </a:r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 , </a:t>
                      </a:r>
                      <a:r>
                        <a:rPr lang="en-US" altLang="zh-TW" sz="1800" b="0" i="0" u="none" strike="noStrike" dirty="0" err="1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Olivetol,Ethyl</a:t>
                      </a:r>
                      <a:r>
                        <a:rPr lang="en-US" altLang="zh-TW" sz="1800" b="0" i="0" u="none" strike="noStrike" baseline="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 </a:t>
                      </a:r>
                      <a:r>
                        <a:rPr lang="en-US" altLang="zh-TW" sz="1800" b="0" i="0" u="none" strike="noStrike" baseline="0" dirty="0" err="1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Olivetolate</a:t>
                      </a:r>
                      <a:endParaRPr lang="en-US" altLang="zh-TW" sz="1800" b="0" i="0" u="none" strike="noStrike" dirty="0" smtClean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kern="1200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兒童罕見癲癇以及多發性硬化症、化療引起的噁心及嘔吐 、愛滋病引起之厭食症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LPF.Na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消炎止痛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 eaLnBrk="1" hangingPunct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營運概況</a:t>
            </a:r>
            <a:r>
              <a:rPr lang="en-US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製藥業</a:t>
            </a:r>
            <a:endParaRPr lang="zh-TW" altLang="en-US" sz="4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14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18002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2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304603"/>
              </p:ext>
            </p:extLst>
          </p:nvPr>
        </p:nvGraphicFramePr>
        <p:xfrm>
          <a:off x="791841" y="2160290"/>
          <a:ext cx="8640959" cy="3857261"/>
        </p:xfrm>
        <a:graphic>
          <a:graphicData uri="http://schemas.openxmlformats.org/drawingml/2006/table">
            <a:tbl>
              <a:tblPr/>
              <a:tblGrid>
                <a:gridCol w="2592287"/>
                <a:gridCol w="1572603"/>
                <a:gridCol w="1454444"/>
                <a:gridCol w="1499785"/>
                <a:gridCol w="1521840"/>
              </a:tblGrid>
              <a:tr h="65118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產 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2021Q2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2020Q2</a:t>
                      </a:r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2020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2019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VA Series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11.83%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27.28%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26.67%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22.19%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S-MMAA / </a:t>
                      </a:r>
                      <a:r>
                        <a:rPr lang="en-US" sz="20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Dulo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13.23%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11.65%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13.65%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15.55%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PGA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　</a:t>
                      </a:r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27.07%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12.51%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11.22%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12.45%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HOCLQ Sulfate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5.36%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22.99%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20.72%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10.32%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marL="0" marR="0" indent="0" algn="l" defTabSz="98734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Pent-2 / </a:t>
                      </a:r>
                      <a:r>
                        <a:rPr lang="en-US" altLang="zh-TW" sz="20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PEB.Na</a:t>
                      </a:r>
                      <a:endParaRPr lang="en-US" altLang="zh-TW" sz="2000" b="0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　</a:t>
                      </a:r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8.03%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4.91%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6.31%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6.12%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PMDOL  / </a:t>
                      </a:r>
                      <a:r>
                        <a:rPr lang="en-US" altLang="zh-TW" sz="20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Olivetol</a:t>
                      </a:r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1.36%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3.42%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1.92%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5.84%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pPr marL="0" marR="0" indent="0" algn="l" defTabSz="98734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0" i="0" u="none" strike="noStrike" kern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LPF.Na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8734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0.40%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8734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2.02%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8734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0.20%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4.07%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3407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標楷體" pitchFamily="65" charset="-120"/>
                          <a:ea typeface="標楷體" pitchFamily="65" charset="-120"/>
                          <a:cs typeface="Arial" pitchFamily="34" charset="0"/>
                        </a:rPr>
                        <a:t>合計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67.28%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84.78%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80.69%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76.54%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b="0" i="0" u="none" strike="noStrike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資訊服務業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(2427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三商電腦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 eaLnBrk="1" hangingPunct="1"/>
            <a:endParaRPr lang="zh-TW" altLang="en-US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15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1944266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598049"/>
              </p:ext>
            </p:extLst>
          </p:nvPr>
        </p:nvGraphicFramePr>
        <p:xfrm>
          <a:off x="1295896" y="2160290"/>
          <a:ext cx="8064896" cy="4176462"/>
        </p:xfrm>
        <a:graphic>
          <a:graphicData uri="http://schemas.openxmlformats.org/drawingml/2006/table">
            <a:tbl>
              <a:tblPr/>
              <a:tblGrid>
                <a:gridCol w="8064896"/>
              </a:tblGrid>
              <a:tr h="57828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公司設立：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1976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alt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828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實收資本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18.43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</a:t>
                      </a:r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828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員工人數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778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(2021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  <a:r>
                        <a:rPr lang="en-US" altLang="zh-TW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828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" pitchFamily="2" charset="2"/>
                        </a:rPr>
                        <a:t>：</a:t>
                      </a:r>
                      <a:endParaRPr lang="zh-TW" alt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82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</a:t>
                      </a:r>
                      <a:r>
                        <a:rPr lang="zh-TW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金融自動化系統業務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678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</a:t>
                      </a:r>
                      <a:r>
                        <a:rPr lang="zh-TW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系統工程整合業務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82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營運概況</a:t>
            </a:r>
            <a:r>
              <a:rPr lang="en-US" altLang="zh-TW" sz="3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zh-TW" sz="3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金融自動化系統業務</a:t>
            </a:r>
            <a:endParaRPr lang="zh-TW" altLang="en-US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 eaLnBrk="1" hangingPunct="1"/>
            <a:endParaRPr lang="zh-TW" altLang="en-US" sz="4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16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1944266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553338"/>
              </p:ext>
            </p:extLst>
          </p:nvPr>
        </p:nvGraphicFramePr>
        <p:xfrm>
          <a:off x="899852" y="2088283"/>
          <a:ext cx="8316924" cy="2661285"/>
        </p:xfrm>
        <a:graphic>
          <a:graphicData uri="http://schemas.openxmlformats.org/drawingml/2006/table">
            <a:tbl>
              <a:tblPr/>
              <a:tblGrid>
                <a:gridCol w="8316924"/>
              </a:tblGrid>
              <a:tr h="2351404">
                <a:tc>
                  <a:txBody>
                    <a:bodyPr/>
                    <a:lstStyle/>
                    <a:p>
                      <a:pPr algn="l" rtl="0" fontAlgn="ctr">
                        <a:lnSpc>
                          <a:spcPts val="4500"/>
                        </a:lnSpc>
                        <a:buFont typeface="Wingdings" pitchFamily="2" charset="2"/>
                        <a:buChar char="u"/>
                      </a:pP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2021</a:t>
                      </a: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年隨</a:t>
                      </a: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19</a:t>
                      </a: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吋螢幕新產品的加入，</a:t>
                      </a: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ATM</a:t>
                      </a: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的汰換，</a:t>
                      </a:r>
                      <a:endParaRPr lang="en-US" altLang="zh-TW" sz="2800" kern="12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indent="0" algn="l" rtl="0" fontAlgn="ctr">
                        <a:lnSpc>
                          <a:spcPts val="4500"/>
                        </a:lnSpc>
                        <a:buFont typeface="Wingdings" pitchFamily="2" charset="2"/>
                        <a:buNone/>
                      </a:pP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將進入一個新循環，預估將持續</a:t>
                      </a: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2-3</a:t>
                      </a: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年。</a:t>
                      </a:r>
                      <a:endParaRPr lang="en-US" altLang="zh-TW" sz="2800" kern="12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457200" indent="-457200" algn="l" rtl="0" fontAlgn="ctr">
                        <a:lnSpc>
                          <a:spcPts val="4500"/>
                        </a:lnSpc>
                        <a:buFont typeface="Wingdings" pitchFamily="2" charset="2"/>
                        <a:buChar char="u"/>
                      </a:pP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維護收入持續增加。</a:t>
                      </a:r>
                      <a:endParaRPr lang="en-US" altLang="zh-TW" sz="2800" kern="12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457200" indent="-457200" algn="l" rtl="0" fontAlgn="ctr">
                        <a:lnSpc>
                          <a:spcPts val="4500"/>
                        </a:lnSpc>
                        <a:buFont typeface="Wingdings" pitchFamily="2" charset="2"/>
                        <a:buChar char="u"/>
                      </a:pP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市佔率：</a:t>
                      </a: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48%</a:t>
                      </a:r>
                    </a:p>
                    <a:p>
                      <a:pPr algn="l" rtl="0" fontAlgn="ctr">
                        <a:buFont typeface="Wingdings" pitchFamily="2" charset="2"/>
                        <a:buNone/>
                      </a:pPr>
                      <a:endParaRPr lang="zh-TW" altLang="en-US" sz="2400" b="0" i="0" u="none" strike="noStrik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營運概況</a:t>
            </a:r>
            <a:r>
              <a:rPr lang="en-US" altLang="zh-TW" sz="3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zh-TW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系統工程整合業務</a:t>
            </a:r>
            <a:endParaRPr lang="zh-TW" altLang="en-US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 eaLnBrk="1" hangingPunct="1"/>
            <a:endParaRPr lang="zh-TW" altLang="en-US" sz="4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17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1944266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156882"/>
              </p:ext>
            </p:extLst>
          </p:nvPr>
        </p:nvGraphicFramePr>
        <p:xfrm>
          <a:off x="575816" y="2088282"/>
          <a:ext cx="8856984" cy="6007110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504056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ts val="480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lang="zh-TW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台鐵</a:t>
                      </a: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TETRA</a:t>
                      </a:r>
                      <a:r>
                        <a:rPr lang="zh-TW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</a:t>
                      </a: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Terrestrial Trunked Radio</a:t>
                      </a:r>
                      <a:r>
                        <a:rPr lang="zh-TW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）系統</a:t>
                      </a: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</a:t>
                      </a:r>
                      <a:endParaRPr lang="zh-TW" alt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4485">
                <a:tc>
                  <a:txBody>
                    <a:bodyPr/>
                    <a:lstStyle/>
                    <a:p>
                      <a:pPr algn="l" rtl="0" fontAlgn="ctr">
                        <a:lnSpc>
                          <a:spcPts val="4800"/>
                        </a:lnSpc>
                        <a:buFont typeface="Wingdings" pitchFamily="2" charset="2"/>
                        <a:buChar char="u"/>
                      </a:pP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國道高速公路局</a:t>
                      </a:r>
                      <a:r>
                        <a:rPr lang="zh-TW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交</a:t>
                      </a: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控中心專用數位無線電通信系統。</a:t>
                      </a:r>
                      <a:endParaRPr lang="zh-TW" altLang="en-US" sz="2800" b="0" i="0" u="none" strike="noStrike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 rtl="0" fontAlgn="ctr">
                        <a:lnSpc>
                          <a:spcPts val="4800"/>
                        </a:lnSpc>
                        <a:buFont typeface="Wingdings" pitchFamily="2" charset="2"/>
                        <a:buChar char="u"/>
                      </a:pP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zh-TW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警用無線電通訊系統</a:t>
                      </a: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</a:t>
                      </a:r>
                      <a:endParaRPr lang="zh-TW" altLang="en-US" sz="2800" b="0" i="0" u="none" strike="noStrike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l" defTabSz="987342" rtl="0" eaLnBrk="1" fontAlgn="ctr" latinLnBrk="0" hangingPunct="1">
                        <a:lnSpc>
                          <a:spcPts val="4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u"/>
                        <a:tabLst/>
                        <a:defRPr/>
                      </a:pP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台電新</a:t>
                      </a:r>
                      <a:r>
                        <a:rPr lang="zh-TW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電費</a:t>
                      </a: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核算系統</a:t>
                      </a:r>
                      <a:r>
                        <a:rPr lang="zh-TW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</a:t>
                      </a: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NBS</a:t>
                      </a:r>
                      <a:r>
                        <a:rPr lang="zh-TW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）</a:t>
                      </a: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、新配電工程</a:t>
                      </a:r>
                      <a:r>
                        <a:rPr lang="zh-TW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系統</a:t>
                      </a:r>
                      <a:endParaRPr lang="en-US" altLang="zh-TW" sz="2800" kern="12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indent="0" algn="l" defTabSz="987342" rtl="0" eaLnBrk="1" fontAlgn="ctr" latinLnBrk="0" hangingPunct="1">
                        <a:lnSpc>
                          <a:spcPts val="4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(NDCIS)</a:t>
                      </a: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與高壓用戶服務入口網站</a:t>
                      </a:r>
                      <a:r>
                        <a:rPr lang="en-US" altLang="zh-TW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(HVCSP)</a:t>
                      </a:r>
                      <a:r>
                        <a:rPr lang="zh-TW" altLang="en-US" sz="2800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</a:t>
                      </a:r>
                      <a:endParaRPr lang="en-US" altLang="zh-TW" sz="2800" kern="12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6223">
                <a:tc>
                  <a:txBody>
                    <a:bodyPr/>
                    <a:lstStyle/>
                    <a:p>
                      <a:pPr algn="l" rtl="0" fontAlgn="ctr">
                        <a:lnSpc>
                          <a:spcPts val="4800"/>
                        </a:lnSpc>
                        <a:buFont typeface="Wingdings" pitchFamily="2" charset="2"/>
                        <a:buChar char="u"/>
                      </a:pPr>
                      <a:r>
                        <a:rPr lang="zh-TW" altLang="en-US" sz="28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新世代高頻電波監測系統建置案。</a:t>
                      </a:r>
                      <a:endParaRPr lang="zh-TW" alt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22266">
                <a:tc>
                  <a:txBody>
                    <a:bodyPr/>
                    <a:lstStyle/>
                    <a:p>
                      <a:pPr algn="l" rtl="0" fontAlgn="ctr">
                        <a:lnSpc>
                          <a:spcPts val="4500"/>
                        </a:lnSpc>
                        <a:buFont typeface="Wingdings" pitchFamily="2" charset="2"/>
                        <a:buNone/>
                      </a:pPr>
                      <a:endParaRPr lang="zh-TW" alt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6223">
                <a:tc>
                  <a:txBody>
                    <a:bodyPr/>
                    <a:lstStyle/>
                    <a:p>
                      <a:pPr algn="l" rtl="0" fontAlgn="ctr">
                        <a:buFont typeface="Wingdings" pitchFamily="2" charset="2"/>
                        <a:buChar char="u"/>
                      </a:pPr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6223">
                <a:tc>
                  <a:txBody>
                    <a:bodyPr/>
                    <a:lstStyle/>
                    <a:p>
                      <a:pPr algn="l" rtl="0" fontAlgn="ctr">
                        <a:buFont typeface="Wingdings" pitchFamily="2" charset="2"/>
                        <a:buChar char="u"/>
                      </a:pPr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6223">
                <a:tc>
                  <a:txBody>
                    <a:bodyPr/>
                    <a:lstStyle/>
                    <a:p>
                      <a:pPr algn="l" rtl="0" fontAlgn="ctr">
                        <a:buFont typeface="Wingdings" pitchFamily="2" charset="2"/>
                        <a:buNone/>
                      </a:pPr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 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>
            <a:normAutofit/>
          </a:bodyPr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營運概況</a:t>
            </a:r>
          </a:p>
          <a:p>
            <a:pPr algn="l" eaLnBrk="1" hangingPunct="1"/>
            <a:endParaRPr lang="zh-TW" altLang="en-US" sz="4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18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1944266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090423"/>
              </p:ext>
            </p:extLst>
          </p:nvPr>
        </p:nvGraphicFramePr>
        <p:xfrm>
          <a:off x="1295896" y="2160289"/>
          <a:ext cx="7704855" cy="3833816"/>
        </p:xfrm>
        <a:graphic>
          <a:graphicData uri="http://schemas.openxmlformats.org/drawingml/2006/table">
            <a:tbl>
              <a:tblPr/>
              <a:tblGrid>
                <a:gridCol w="1540971"/>
                <a:gridCol w="1540971"/>
                <a:gridCol w="1540971"/>
                <a:gridCol w="1540971"/>
                <a:gridCol w="1540971"/>
              </a:tblGrid>
              <a:tr h="45386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三商電腦</a:t>
                      </a:r>
                      <a:r>
                        <a:rPr lang="en-US" altLang="zh-TW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(2427)-</a:t>
                      </a:r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簡式合併綜合損益表</a:t>
                      </a:r>
                      <a:r>
                        <a:rPr lang="en-US" altLang="zh-TW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百萬元</a:t>
                      </a:r>
                      <a:r>
                        <a:rPr lang="en-US" altLang="zh-TW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5458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科  目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2021Q2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2020Q2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2020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2019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58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營業收入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1,464.75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1,243.23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3,021.96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3,039.68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458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營業成本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996.48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783.81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2,037.05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2,115.17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58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營業毛利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468.27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459.42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984.91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924.51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458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營業費用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411.16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405.92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871.82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869.43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58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營業利益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57.11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53.50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113.09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55.08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458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營業外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收</a:t>
                      </a:r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支</a:t>
                      </a:r>
                      <a:r>
                        <a:rPr lang="en-US" altLang="zh-TW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5.04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20.35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31.81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67.48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58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税前淨利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62.15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73.85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144.90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122.56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86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b="0" i="0" u="none" strike="noStrike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b="0" i="0" u="none" strike="noStrike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b="0" i="0" u="none" strike="noStrike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900" b="0" i="0" u="none" strike="noStrike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1007864" y="1152178"/>
            <a:ext cx="7488238" cy="503262"/>
          </a:xfrm>
        </p:spPr>
        <p:txBody>
          <a:bodyPr>
            <a:normAutofit/>
          </a:bodyPr>
          <a:lstStyle/>
          <a:p>
            <a:pPr algn="l"/>
            <a:r>
              <a:rPr lang="zh-TW" altLang="en-US" sz="2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財務資訊         </a:t>
            </a:r>
            <a:r>
              <a:rPr lang="zh-TW" altLang="en-US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三商投控</a:t>
            </a:r>
            <a:r>
              <a:rPr lang="en-US" altLang="zh-TW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簡式合併綜合損益表</a:t>
            </a:r>
            <a:r>
              <a:rPr lang="en-US" altLang="zh-TW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億元</a:t>
            </a:r>
            <a:r>
              <a:rPr lang="en-US" altLang="zh-TW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19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079872" y="1512218"/>
            <a:ext cx="7772400" cy="45719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96127"/>
              </p:ext>
            </p:extLst>
          </p:nvPr>
        </p:nvGraphicFramePr>
        <p:xfrm>
          <a:off x="1288776" y="1557937"/>
          <a:ext cx="7928000" cy="5029200"/>
        </p:xfrm>
        <a:graphic>
          <a:graphicData uri="http://schemas.openxmlformats.org/drawingml/2006/table">
            <a:tbl>
              <a:tblPr/>
              <a:tblGrid>
                <a:gridCol w="3405674"/>
                <a:gridCol w="1504832"/>
                <a:gridCol w="1660176"/>
                <a:gridCol w="1357318"/>
              </a:tblGrid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科  目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2021Q2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2020Q2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YoY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利息收入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153.36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170.09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-9.84%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保費收入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495.45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564.74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-12.27%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透過損益按公允價值衡量之金融資產及負債利益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80.05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除列按攤銷後成本衡量之金融資產利益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68.61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37.53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82.84%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銷貨收入淨額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136.14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135.35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0.58%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採用覆蓋法重分類之利益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38.35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-100.00%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96.97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46.09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110.41%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收入合計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1,030.58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992.16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3.87%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佣金費用及保險賠款與給付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407.70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341.41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19.41%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其他保險負債淨變動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259.17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381.27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-32.03%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透過損益按公允價值衡量之金融資產及負債損失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19.15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銷貨成本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92.74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88.45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4.85%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營業費用及其他支出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257.70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135.81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89.75%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支出合計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1,017.30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966.10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5.30%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繼續營業單位稅前淨利（淨損）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13.28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26.06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-49.04%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所得稅</a:t>
                      </a:r>
                      <a:r>
                        <a:rPr lang="en-US" altLang="zh-TW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費用</a:t>
                      </a:r>
                      <a:r>
                        <a:rPr lang="en-US" altLang="zh-TW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利益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17.99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(5.64)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418.87%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本期淨利（淨損）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31.27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20.42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53.13%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其他綜合損益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(6.42)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(29.67)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-78.36%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本期綜合損益總額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24.85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(9.25)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-368.51%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淨利（淨損）歸屬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母公司業主</a:t>
                      </a:r>
                    </a:p>
                  </a:txBody>
                  <a:tcPr marL="14287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15.74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9.02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74.42%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非控制權益</a:t>
                      </a:r>
                    </a:p>
                  </a:txBody>
                  <a:tcPr marL="14287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15.53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11.39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36.28%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合 計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31.27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20.42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53.13%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綜合損益總額歸屬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母公司業主</a:t>
                      </a:r>
                    </a:p>
                  </a:txBody>
                  <a:tcPr marL="14287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12.82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(4.19)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-405.90%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非控制權益</a:t>
                      </a:r>
                    </a:p>
                  </a:txBody>
                  <a:tcPr marL="14287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12.03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(5.06)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-337.56%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合 計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24.85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(9.25)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-368.51%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每股盈餘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1.83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1.05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74.29%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標題 8"/>
          <p:cNvSpPr>
            <a:spLocks noGrp="1"/>
          </p:cNvSpPr>
          <p:nvPr>
            <p:ph type="ctrTitle"/>
          </p:nvPr>
        </p:nvSpPr>
        <p:spPr>
          <a:xfrm>
            <a:off x="863848" y="4320530"/>
            <a:ext cx="8425309" cy="576064"/>
          </a:xfrm>
        </p:spPr>
        <p:txBody>
          <a:bodyPr>
            <a:noAutofit/>
          </a:bodyPr>
          <a:lstStyle/>
          <a:p>
            <a:pPr algn="l" eaLnBrk="1" hangingPunct="1">
              <a:buFont typeface="Wingdings" pitchFamily="2" charset="2"/>
              <a:buChar char="u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本簡報所揭露之財務資訊未完全經會計師審核或審閱。</a:t>
            </a:r>
            <a:b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74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 eaLnBrk="1" hangingPunct="1"/>
            <a:r>
              <a:rPr lang="zh-TW" altLang="en-US" sz="4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免責聲明</a:t>
            </a:r>
            <a:endParaRPr lang="en-US" altLang="zh-TW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endPara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75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49A12C-E7B5-45BA-AFAB-C70E419EB2BF}" type="slidenum">
              <a:rPr lang="en-US" altLang="zh-TW">
                <a:ea typeface="新細明體" charset="-120"/>
              </a:rPr>
              <a:pPr/>
              <a:t>2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3076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AutoShape 7"/>
          <p:cNvSpPr>
            <a:spLocks noChangeArrowheads="1"/>
          </p:cNvSpPr>
          <p:nvPr/>
        </p:nvSpPr>
        <p:spPr bwMode="auto">
          <a:xfrm>
            <a:off x="1223888" y="1944266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791840" y="5400650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 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863848" y="4680570"/>
            <a:ext cx="84969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本簡報中對未來的展望，反應本公司迄今對未來的看法。對於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這些看法未來若有任何改變或調整時，本公司並不負責隨時提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醒或更新。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2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63848" y="2160289"/>
            <a:ext cx="8352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本公司並未發佈財務預測，但本簡報所作有關本公司財務上、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業務上、</a:t>
            </a:r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Q&amp;A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之說明，若涉及本公司對未來公司經營與產業發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展上之見解，可能與未來實際結果存有差異。造成此差異之原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因可能包括市場需求變化、價格波動、競爭行為、國際經濟狀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況、匯率波動、上下游供應鏈等其他各種本公司所不能掌握之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風險因素。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標題 8"/>
          <p:cNvSpPr txBox="1">
            <a:spLocks/>
          </p:cNvSpPr>
          <p:nvPr/>
        </p:nvSpPr>
        <p:spPr bwMode="auto">
          <a:xfrm>
            <a:off x="863848" y="6048722"/>
            <a:ext cx="8497317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u"/>
            </a:pP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本文件不得視為買賣有價證券或其他金融商品的要約或要約之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引誘。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zh-TW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  <a:t/>
            </a:r>
            <a:br>
              <a:rPr kumimoji="1" lang="zh-TW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+mj-cs"/>
              </a:rPr>
            </a:br>
            <a:endParaRPr kumimoji="1" lang="zh-TW" alt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1007864" y="1152178"/>
            <a:ext cx="7488238" cy="503262"/>
          </a:xfrm>
        </p:spPr>
        <p:txBody>
          <a:bodyPr>
            <a:normAutofit/>
          </a:bodyPr>
          <a:lstStyle/>
          <a:p>
            <a:pPr algn="l"/>
            <a:r>
              <a:rPr lang="zh-TW" altLang="en-US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財務資訊       三商投控</a:t>
            </a:r>
            <a:r>
              <a:rPr lang="en-US" altLang="zh-TW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簡式合併綜合損益表</a:t>
            </a:r>
            <a:r>
              <a:rPr lang="en-US" altLang="zh-TW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億元</a:t>
            </a:r>
            <a:r>
              <a:rPr lang="en-US" altLang="zh-TW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20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079872" y="1512218"/>
            <a:ext cx="7772400" cy="45719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631804"/>
              </p:ext>
            </p:extLst>
          </p:nvPr>
        </p:nvGraphicFramePr>
        <p:xfrm>
          <a:off x="1079872" y="1548339"/>
          <a:ext cx="7920880" cy="5364480"/>
        </p:xfrm>
        <a:graphic>
          <a:graphicData uri="http://schemas.openxmlformats.org/drawingml/2006/table">
            <a:tbl>
              <a:tblPr/>
              <a:tblGrid>
                <a:gridCol w="3600400"/>
                <a:gridCol w="1512168"/>
                <a:gridCol w="1368152"/>
                <a:gridCol w="1440160"/>
              </a:tblGrid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  科  目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2019(</a:t>
                      </a:r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重編</a:t>
                      </a:r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利息收入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329.03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349.82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328.28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保費收入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1,070.18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1,205.09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1,281.12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透過損益按公允價值衡量之金融資產及負債利益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116.00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152.34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銷貨收入淨額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279.94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264.68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254.00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採用覆蓋法重分類之利益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30.48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132.45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兌換利益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124.24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其他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280.97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316.75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131.84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  收入合計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2,106.59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2,288.69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2,251.94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佣金費用及保險賠款與給付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701.66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711.30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737.00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其他保險負債淨變動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701.59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803.46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824.05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透過損益按公允價值衡量之金融資產及負債損失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304.27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銷貨成本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192.58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184.64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174.36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採用覆蓋法重分類之損失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102.91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兌換損失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240.83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113.67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營業費用及其他支出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238.22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305.06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215.54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  支出合計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2,074.87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2,221.04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2,255.22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繼續營業單位稅前淨利（淨損）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31.72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67.65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(3.28)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  所得稅</a:t>
                      </a:r>
                      <a:r>
                        <a:rPr lang="en-US" altLang="zh-TW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</a:t>
                      </a:r>
                      <a:r>
                        <a:rPr lang="zh-TW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費用</a:t>
                      </a:r>
                      <a:r>
                        <a:rPr lang="en-US" altLang="zh-TW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)</a:t>
                      </a:r>
                      <a:r>
                        <a:rPr lang="zh-TW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利益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(6.50)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(2.10)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8.15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本期淨利（淨損）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25.22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65.55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4.86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  其他綜合損益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(29.53)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88.15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(154.76)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本期綜合損益總額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(4.31)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153.70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(149.90)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淨利（淨損）歸屬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母公司業主</a:t>
                      </a:r>
                    </a:p>
                  </a:txBody>
                  <a:tcPr marL="14287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13.98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34.52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3.32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非控制權益</a:t>
                      </a:r>
                    </a:p>
                  </a:txBody>
                  <a:tcPr marL="14287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11.25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31.03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1.54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    合 計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25.22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65.55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4.86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綜合損益總額歸屬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母公司業主</a:t>
                      </a:r>
                    </a:p>
                  </a:txBody>
                  <a:tcPr marL="14287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0.73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74.43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(67.60)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非控制權益</a:t>
                      </a:r>
                    </a:p>
                  </a:txBody>
                  <a:tcPr marL="14287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(5.03)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79.27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(82.30)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    合 計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(4.31)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153.70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(149.90)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04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每股盈餘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(</a:t>
                      </a:r>
                      <a:r>
                        <a:rPr lang="zh-TW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元</a:t>
                      </a:r>
                      <a:r>
                        <a:rPr lang="en-US" altLang="zh-TW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1.63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4.03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0.43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1007864" y="1152178"/>
            <a:ext cx="7488238" cy="503262"/>
          </a:xfrm>
        </p:spPr>
        <p:txBody>
          <a:bodyPr>
            <a:normAutofit/>
          </a:bodyPr>
          <a:lstStyle/>
          <a:p>
            <a:pPr algn="l"/>
            <a:r>
              <a:rPr lang="zh-TW" altLang="en-US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財務資訊      三商投控</a:t>
            </a:r>
            <a:r>
              <a:rPr lang="en-US" altLang="zh-TW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簡式合併資產負債表</a:t>
            </a:r>
            <a:r>
              <a:rPr lang="en-US" altLang="zh-TW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億元</a:t>
            </a:r>
            <a:r>
              <a:rPr lang="en-US" altLang="zh-TW" sz="18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21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079872" y="1512218"/>
            <a:ext cx="7772400" cy="45719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40432" y="1869147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826457"/>
              </p:ext>
            </p:extLst>
          </p:nvPr>
        </p:nvGraphicFramePr>
        <p:xfrm>
          <a:off x="1405090" y="1677164"/>
          <a:ext cx="7270446" cy="4848435"/>
        </p:xfrm>
        <a:graphic>
          <a:graphicData uri="http://schemas.openxmlformats.org/drawingml/2006/table">
            <a:tbl>
              <a:tblPr/>
              <a:tblGrid>
                <a:gridCol w="3564130"/>
                <a:gridCol w="960546"/>
                <a:gridCol w="834158"/>
                <a:gridCol w="938428"/>
                <a:gridCol w="973184"/>
              </a:tblGrid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科  目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2021Q2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2019(</a:t>
                      </a:r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重編</a:t>
                      </a:r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現金及約當現金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1,262.69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1,482.15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964.09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690.78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貼現及放款淨額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707.07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702.76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712.66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723.86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218.39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189.33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199.04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193.90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流動資產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2,188.15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2,374.24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1,875.79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1,608.54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3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金融資產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非流動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1,134.58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1,326.01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1,497.96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1,477.72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按攤銷後成本衡量之金融資産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8,729.37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8,170.23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7,912.95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7,248.38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1,938.35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1,783.64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1,595.15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1,297.27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非流動資產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11,802.30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11,279.89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11,006.06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10,023.37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3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資產總額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13,990.45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13,654.13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12,881.85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11,631.92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3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流動負債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189.09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159.39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152.30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129.99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3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負債準備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11,804.78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11,595.33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11,028.82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10,277.24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1,513.98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1,431.27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1,223.62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936.47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非流動負債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13,318.76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13,026.60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12,252.44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11,213.71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3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負債合計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13,507.85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13,185.98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12,404.74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11,343.71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3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股本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含待分配股票股利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90.94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90.94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82.67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82.67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18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109.98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105.36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123.05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25.97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14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歸屬於母公司業主之權益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200.91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196.29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205.72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108.64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914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非控制權益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281.69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271.85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271.39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179.57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14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權益合計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482.60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468.14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477.11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/>
                        </a:rPr>
                        <a:t>288.21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07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三商投資控股股份有限公司</a:t>
            </a:r>
            <a:endParaRPr lang="zh-TW" altLang="en-US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22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1944266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315721"/>
              </p:ext>
            </p:extLst>
          </p:nvPr>
        </p:nvGraphicFramePr>
        <p:xfrm>
          <a:off x="1079872" y="2376312"/>
          <a:ext cx="8280920" cy="4763535"/>
        </p:xfrm>
        <a:graphic>
          <a:graphicData uri="http://schemas.openxmlformats.org/drawingml/2006/table">
            <a:tbl>
              <a:tblPr/>
              <a:tblGrid>
                <a:gridCol w="8280920"/>
              </a:tblGrid>
              <a:tr h="504058">
                <a:tc>
                  <a:txBody>
                    <a:bodyPr/>
                    <a:lstStyle/>
                    <a:p>
                      <a:pPr algn="l" rtl="0" fontAlgn="ctr">
                        <a:buFont typeface="Wingdings" pitchFamily="2" charset="2"/>
                        <a:buNone/>
                      </a:pPr>
                      <a:endParaRPr lang="en-US" altLang="zh-TW" sz="3200" b="0" i="0" u="none" strike="noStrike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itchFamily="34" charset="0"/>
                      </a:endParaRPr>
                    </a:p>
                    <a:p>
                      <a:pPr algn="l" rtl="0" fontAlgn="ctr">
                        <a:buFont typeface="Wingdings" pitchFamily="2" charset="2"/>
                        <a:buNone/>
                      </a:pPr>
                      <a:endParaRPr lang="en-US" altLang="zh-TW" sz="3200" b="0" i="0" u="none" strike="noStrike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itchFamily="34" charset="0"/>
                      </a:endParaRPr>
                    </a:p>
                    <a:p>
                      <a:pPr algn="l" rtl="0" fontAlgn="ctr">
                        <a:buFont typeface="Wingdings" pitchFamily="2" charset="2"/>
                        <a:buNone/>
                      </a:pPr>
                      <a:r>
                        <a:rPr lang="en-US" altLang="zh-TW" sz="32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                        </a:t>
                      </a:r>
                    </a:p>
                    <a:p>
                      <a:pPr algn="l" rtl="0" fontAlgn="ctr">
                        <a:buFont typeface="Wingdings" pitchFamily="2" charset="2"/>
                        <a:buNone/>
                      </a:pPr>
                      <a:r>
                        <a:rPr lang="en-US" altLang="zh-TW" sz="40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itchFamily="34" charset="0"/>
                        </a:rPr>
                        <a:t>                  Thanks You</a:t>
                      </a:r>
                      <a:endParaRPr lang="zh-TW" altLang="en-US" sz="40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895">
                <a:tc>
                  <a:txBody>
                    <a:bodyPr/>
                    <a:lstStyle/>
                    <a:p>
                      <a:pPr marL="0" marR="0" indent="0" algn="l" defTabSz="98734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u"/>
                        <a:tabLst/>
                        <a:defRPr/>
                      </a:pPr>
                      <a:endParaRPr lang="zh-TW" altLang="en-US" sz="28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895">
                <a:tc>
                  <a:txBody>
                    <a:bodyPr/>
                    <a:lstStyle/>
                    <a:p>
                      <a:pPr algn="l" rtl="0" fontAlgn="ctr">
                        <a:buFont typeface="Wingdings" pitchFamily="2" charset="2"/>
                        <a:buChar char="u"/>
                      </a:pPr>
                      <a:endParaRPr lang="zh-TW" altLang="en-US" sz="2800" b="0" i="0" u="none" strike="noStrik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895">
                <a:tc>
                  <a:txBody>
                    <a:bodyPr/>
                    <a:lstStyle/>
                    <a:p>
                      <a:pPr algn="l" rtl="0" fontAlgn="ctr">
                        <a:buFont typeface="Wingdings" pitchFamily="2" charset="2"/>
                        <a:buChar char="u"/>
                      </a:pPr>
                      <a:endParaRPr lang="zh-TW" altLang="en-US" sz="2800" b="0" i="0" u="none" strike="noStrik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895">
                <a:tc>
                  <a:txBody>
                    <a:bodyPr/>
                    <a:lstStyle/>
                    <a:p>
                      <a:pPr algn="l" rtl="0" fontAlgn="ctr">
                        <a:buFont typeface="Wingdings" pitchFamily="2" charset="2"/>
                        <a:buChar char="u"/>
                      </a:pPr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895">
                <a:tc>
                  <a:txBody>
                    <a:bodyPr/>
                    <a:lstStyle/>
                    <a:p>
                      <a:pPr algn="l" rtl="0" fontAlgn="ctr"/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895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2800" b="0" i="0" u="none" strike="noStrike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 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標題 8"/>
          <p:cNvSpPr>
            <a:spLocks noGrp="1"/>
          </p:cNvSpPr>
          <p:nvPr>
            <p:ph type="ctrTitle"/>
          </p:nvPr>
        </p:nvSpPr>
        <p:spPr>
          <a:xfrm>
            <a:off x="1727944" y="2664346"/>
            <a:ext cx="7489081" cy="576064"/>
          </a:xfrm>
        </p:spPr>
        <p:txBody>
          <a:bodyPr>
            <a:noAutofit/>
          </a:bodyPr>
          <a:lstStyle/>
          <a:p>
            <a:pPr algn="l" eaLnBrk="1" hangingPunct="1">
              <a:buFont typeface="Wingdings" pitchFamily="2" charset="2"/>
              <a:buChar char="u"/>
            </a:pPr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公司簡介</a:t>
            </a:r>
            <a: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 eaLnBrk="1" hangingPunct="1"/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4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 綱</a:t>
            </a: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3</a:t>
            </a:fld>
            <a:endParaRPr lang="en-US" altLang="zh-TW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963" y="2232025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7" name="標題 8"/>
          <p:cNvSpPr txBox="1">
            <a:spLocks/>
          </p:cNvSpPr>
          <p:nvPr/>
        </p:nvSpPr>
        <p:spPr bwMode="auto">
          <a:xfrm>
            <a:off x="1727944" y="3456434"/>
            <a:ext cx="8001521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buFont typeface="Wingdings" pitchFamily="2" charset="2"/>
              <a:buChar char="u"/>
            </a:pPr>
            <a:r>
              <a:rPr lang="zh-TW" altLang="en-US" kern="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營運概況</a:t>
            </a:r>
            <a:r>
              <a:rPr kumimoji="1" lang="en-US" altLang="zh-TW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/>
            </a:r>
            <a:br>
              <a:rPr kumimoji="1" lang="en-US" altLang="zh-TW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</a:br>
            <a:endParaRPr kumimoji="1" lang="zh-TW" altLang="en-US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727944" y="4248522"/>
            <a:ext cx="58317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u"/>
            </a:pPr>
            <a:r>
              <a:rPr lang="zh-TW" altLang="en-US" kern="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財務概況</a:t>
            </a:r>
            <a:r>
              <a:rPr lang="en-US" altLang="zh-TW" kern="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kern="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kern="0" dirty="0" smtClean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727944" y="5256634"/>
            <a:ext cx="58317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u"/>
            </a:pPr>
            <a:r>
              <a:rPr lang="en-US" altLang="zh-TW" kern="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rPr>
              <a:t>Thanks You</a:t>
            </a:r>
            <a:r>
              <a:rPr lang="en-US" altLang="zh-TW" kern="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kern="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kern="0" dirty="0" smtClean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 eaLnBrk="1" hangingPunct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 司 簡 介</a:t>
            </a:r>
            <a:endParaRPr lang="zh-TW" altLang="en-US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4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18002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503808" y="1944266"/>
            <a:ext cx="87849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設立：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1965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掛牌時間：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1988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2015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日轉型為投資控股公司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營業項目：一般投資業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員工人數：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17,301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(2020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實收資本：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90.94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億元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2021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Q2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：合併資產總額：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兆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3,990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億元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合併營業收入：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1,031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億元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每股淨值：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22.09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 eaLnBrk="1" hangingPunct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 司 簡 介 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sz="36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主要投資</a:t>
            </a: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5</a:t>
            </a:fld>
            <a:endParaRPr lang="en-US" altLang="zh-TW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2016274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431800" y="2088282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084625"/>
              </p:ext>
            </p:extLst>
          </p:nvPr>
        </p:nvGraphicFramePr>
        <p:xfrm>
          <a:off x="791841" y="2232298"/>
          <a:ext cx="8208911" cy="4096685"/>
        </p:xfrm>
        <a:graphic>
          <a:graphicData uri="http://schemas.openxmlformats.org/drawingml/2006/table">
            <a:tbl>
              <a:tblPr/>
              <a:tblGrid>
                <a:gridCol w="1368151"/>
                <a:gridCol w="1182683"/>
                <a:gridCol w="1211646"/>
                <a:gridCol w="1084105"/>
                <a:gridCol w="1339188"/>
                <a:gridCol w="892793"/>
                <a:gridCol w="1130345"/>
              </a:tblGrid>
              <a:tr h="91484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  目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人身保險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民生用品及     餐飲零售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製藥業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資訊服務業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 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 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248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投資家數 </a:t>
                      </a:r>
                      <a:r>
                        <a:rPr lang="zh-TW" altLang="en-US" sz="18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註</a:t>
                      </a:r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(1)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9551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投資金額    </a:t>
                      </a:r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億元</a:t>
                      </a:r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註</a:t>
                      </a:r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(2)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56 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 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 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 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 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93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506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投資金額    佔比</a:t>
                      </a:r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60%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25%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6.5%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6.5%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2%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497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註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(1)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：編入合併報表的子公司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不含紙上</a:t>
                      </a:r>
                      <a:r>
                        <a:rPr lang="zh-TW" altLang="en-US" sz="16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公司及未實際營運部份</a:t>
                      </a:r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24276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註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(2)</a:t>
                      </a:r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：本公司直接投資金額。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647824" y="1296988"/>
            <a:ext cx="9432801" cy="863600"/>
          </a:xfrm>
        </p:spPr>
        <p:txBody>
          <a:bodyPr/>
          <a:lstStyle/>
          <a:p>
            <a:pPr algn="l" eaLnBrk="1" hangingPunct="1"/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人身保險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(2867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三商人壽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8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 eaLnBrk="1" hangingPunct="1"/>
            <a:endParaRPr lang="zh-TW" altLang="en-US" sz="4000" dirty="0" smtClean="0">
              <a:latin typeface="標楷體" pitchFamily="65" charset="-120"/>
              <a:ea typeface="標楷體" pitchFamily="65" charset="-120"/>
            </a:endParaRPr>
          </a:p>
          <a:p>
            <a:pPr algn="l" eaLnBrk="1" hangingPunct="1"/>
            <a:endParaRPr lang="zh-TW" altLang="en-US" sz="36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6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1872258"/>
            <a:ext cx="7772400" cy="45719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0" y="-1152078"/>
            <a:ext cx="8856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sp>
        <p:nvSpPr>
          <p:cNvPr id="10" name="副標題 7"/>
          <p:cNvSpPr txBox="1">
            <a:spLocks/>
          </p:cNvSpPr>
          <p:nvPr/>
        </p:nvSpPr>
        <p:spPr bwMode="auto">
          <a:xfrm>
            <a:off x="719832" y="2088282"/>
            <a:ext cx="8424935" cy="4130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lnSpc>
                <a:spcPts val="38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lang="en-US" altLang="zh-TW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1993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日核准成立。</a:t>
            </a:r>
            <a:endParaRPr lang="en-US" altLang="zh-TW" sz="2800" kern="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lnSpc>
                <a:spcPts val="38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1" lang="en-US" altLang="zh-TW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2012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18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日股票掛牌上市。</a:t>
            </a:r>
            <a:endParaRPr kumimoji="1" lang="en-US" altLang="zh-TW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lnSpc>
                <a:spcPts val="38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lang="en-US" altLang="zh-TW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2020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年國內壽險公司保費收入市佔率</a:t>
            </a:r>
            <a:r>
              <a:rPr lang="en-US" altLang="zh-TW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4.22%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，排名</a:t>
            </a:r>
            <a:endParaRPr lang="en-US" altLang="zh-TW" sz="2800" kern="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lnSpc>
                <a:spcPts val="3800"/>
              </a:lnSpc>
              <a:spcBef>
                <a:spcPct val="20000"/>
              </a:spcBef>
            </a:pP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第七。</a:t>
            </a:r>
            <a:endParaRPr lang="en-US" altLang="zh-TW" sz="2800" kern="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lnSpc>
                <a:spcPts val="38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kumimoji="1" lang="en-US" altLang="zh-TW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2020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年底每股隱含價值</a:t>
            </a:r>
            <a:r>
              <a:rPr lang="en-US" altLang="zh-TW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(EV)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達</a:t>
            </a:r>
            <a:r>
              <a:rPr lang="en-US" altLang="zh-TW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49.3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元。</a:t>
            </a:r>
            <a:endParaRPr lang="en-US" altLang="zh-TW" sz="2800" kern="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lnSpc>
                <a:spcPts val="3800"/>
              </a:lnSpc>
              <a:spcBef>
                <a:spcPct val="20000"/>
              </a:spcBef>
              <a:buFont typeface="Wingdings" pitchFamily="2" charset="2"/>
              <a:buChar char="u"/>
            </a:pPr>
            <a:r>
              <a:rPr lang="en-US" altLang="zh-TW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2021.1.22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中華信用評等</a:t>
            </a:r>
            <a:r>
              <a:rPr lang="en-US" altLang="zh-TW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TW A+</a:t>
            </a:r>
            <a:r>
              <a:rPr lang="zh-TW" altLang="en-US" sz="280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800" kern="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3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896136" y="6048722"/>
            <a:ext cx="63206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一句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承諾，一生的朋友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 eaLnBrk="1" hangingPunct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營運概況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人身保險</a:t>
            </a:r>
            <a:endParaRPr lang="zh-TW" altLang="en-US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7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2016274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927085"/>
              </p:ext>
            </p:extLst>
          </p:nvPr>
        </p:nvGraphicFramePr>
        <p:xfrm>
          <a:off x="935855" y="2232296"/>
          <a:ext cx="8280920" cy="4104459"/>
        </p:xfrm>
        <a:graphic>
          <a:graphicData uri="http://schemas.openxmlformats.org/drawingml/2006/table">
            <a:tbl>
              <a:tblPr/>
              <a:tblGrid>
                <a:gridCol w="2376265"/>
                <a:gridCol w="1764195"/>
                <a:gridCol w="2070230"/>
                <a:gridCol w="2070230"/>
              </a:tblGrid>
              <a:tr h="45893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單位：億元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2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2020</a:t>
                      </a:r>
                      <a:endParaRPr lang="en-US" altLang="zh-TW" sz="22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2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2019</a:t>
                      </a:r>
                      <a:endParaRPr lang="en-US" altLang="zh-TW" sz="22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2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2018</a:t>
                      </a:r>
                      <a:endParaRPr lang="en-US" altLang="zh-TW" sz="22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93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首年度保費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275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339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366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893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續年度保費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1,060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1,146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1,201 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66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總保費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1,335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1,485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1,567 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66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淨投資</a:t>
                      </a:r>
                      <a:r>
                        <a:rPr lang="zh-TW" altLang="en-US" sz="22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損益*</a:t>
                      </a:r>
                      <a:endParaRPr lang="zh-TW" altLang="en-US" sz="22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383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397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304 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66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稅後</a:t>
                      </a:r>
                      <a:r>
                        <a:rPr lang="zh-TW" altLang="en-US" sz="22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淨利*</a:t>
                      </a:r>
                      <a:endParaRPr lang="zh-TW" altLang="en-US" sz="22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14.45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50.12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(3.12) 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6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EPS(</a:t>
                      </a:r>
                      <a:r>
                        <a:rPr lang="zh-TW" alt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稅後</a:t>
                      </a:r>
                      <a:r>
                        <a:rPr lang="en-US" altLang="zh-TW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)(</a:t>
                      </a:r>
                      <a:r>
                        <a:rPr lang="zh-TW" alt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22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)*</a:t>
                      </a:r>
                      <a:endParaRPr lang="en-US" altLang="zh-TW" sz="22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0.61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2.11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(0.14) 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66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</a:t>
                      </a:r>
                      <a:r>
                        <a:rPr lang="zh-TW" altLang="en-US" sz="22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資產</a:t>
                      </a:r>
                      <a:endParaRPr lang="zh-TW" altLang="en-US" sz="22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13,388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12,626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11,438 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66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2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股東權益</a:t>
                      </a:r>
                      <a:endParaRPr lang="zh-TW" altLang="en-US" sz="22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421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426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261 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66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每股淨值</a:t>
                      </a:r>
                      <a:r>
                        <a:rPr lang="en-US" altLang="zh-TW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2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22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en-US" altLang="zh-TW" sz="22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16.83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17.97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11.00 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文字方塊 2"/>
          <p:cNvSpPr txBox="1"/>
          <p:nvPr/>
        </p:nvSpPr>
        <p:spPr>
          <a:xfrm>
            <a:off x="863848" y="6295544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*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2020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年投資性不動產改採公允價值模式，重編追溯至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2019/1/1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財務報表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 eaLnBrk="1" hangingPunct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營運概況</a:t>
            </a:r>
            <a:r>
              <a:rPr lang="en-US" altLang="zh-TW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人身保險</a:t>
            </a:r>
            <a:endParaRPr lang="zh-TW" altLang="en-US" sz="4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8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23888" y="2016274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927595"/>
              </p:ext>
            </p:extLst>
          </p:nvPr>
        </p:nvGraphicFramePr>
        <p:xfrm>
          <a:off x="791841" y="2160292"/>
          <a:ext cx="8280920" cy="4320480"/>
        </p:xfrm>
        <a:graphic>
          <a:graphicData uri="http://schemas.openxmlformats.org/drawingml/2006/table">
            <a:tbl>
              <a:tblPr/>
              <a:tblGrid>
                <a:gridCol w="2684928"/>
                <a:gridCol w="1931360"/>
                <a:gridCol w="1980882"/>
                <a:gridCol w="1683750"/>
              </a:tblGrid>
              <a:tr h="483092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單位：億元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2021Q2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2020Q2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YoY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0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首年度保費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153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156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-1.9%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309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續年度保費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516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546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-5.5%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17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總保費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669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702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-4.7%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17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淨投資損益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194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192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1.0%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17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稅後淨利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27.47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14.48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89.7%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1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EPS(</a:t>
                      </a:r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稅後</a:t>
                      </a:r>
                      <a:r>
                        <a:rPr lang="en-US" altLang="zh-TW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)(</a:t>
                      </a:r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1.10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0.61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80.3%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17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</a:t>
                      </a:r>
                      <a:r>
                        <a:rPr lang="zh-TW" altLang="en-US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資產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13,725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12,957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5.9%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17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股東權益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442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412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7.3%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172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每股淨值</a:t>
                      </a:r>
                      <a:r>
                        <a:rPr lang="en-US" altLang="zh-TW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4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en-US" altLang="zh-TW" sz="24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17.66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400" b="0" i="0" u="none" strike="noStrike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17.38</a:t>
                      </a:r>
                      <a:endParaRPr lang="en-US" altLang="zh-TW" sz="2400" b="0" i="0" u="none" strike="noStrike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87342" rtl="0" eaLnBrk="1" fontAlgn="ctr" latinLnBrk="0" hangingPunct="1"/>
                      <a:r>
                        <a:rPr lang="en-US" altLang="zh-TW" sz="2400" b="0" i="0" u="none" strike="noStrike" kern="120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1.6%</a:t>
                      </a:r>
                      <a:endParaRPr lang="en-US" altLang="zh-TW" sz="2400" b="0" i="0" u="none" strike="noStrike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7"/>
          <p:cNvSpPr>
            <a:spLocks noGrp="1"/>
          </p:cNvSpPr>
          <p:nvPr>
            <p:ph type="subTitle" idx="1"/>
          </p:nvPr>
        </p:nvSpPr>
        <p:spPr>
          <a:xfrm>
            <a:off x="936625" y="1296988"/>
            <a:ext cx="7488238" cy="863600"/>
          </a:xfrm>
        </p:spPr>
        <p:txBody>
          <a:bodyPr/>
          <a:lstStyle/>
          <a:p>
            <a:pPr algn="l" eaLnBrk="1" hangingPunct="1"/>
            <a:r>
              <a:rPr lang="zh-TW" altLang="en-US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民生用品及餐飲零售</a:t>
            </a:r>
            <a:endParaRPr lang="zh-TW" altLang="en-US" sz="4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9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ABDE9-054F-4CCC-A107-C5952602CA6F}" type="slidenum">
              <a:rPr lang="en-US" altLang="zh-TW">
                <a:ea typeface="新細明體" charset="-120"/>
              </a:rPr>
              <a:pPr/>
              <a:t>9</a:t>
            </a:fld>
            <a:endParaRPr lang="en-US" altLang="zh-TW" dirty="0">
              <a:ea typeface="新細明體" charset="-120"/>
            </a:endParaRPr>
          </a:p>
        </p:txBody>
      </p:sp>
      <p:pic>
        <p:nvPicPr>
          <p:cNvPr id="4100" name="Picture 4" descr="index_IV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080625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1295896" y="18002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4 w 1000"/>
              <a:gd name="T3" fmla="*/ 0 h 1000"/>
              <a:gd name="T4" fmla="*/ 4803344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zh-TW" sz="2400">
                <a:latin typeface="Times New Roman" pitchFamily="18" charset="0"/>
              </a:rPr>
              <a:t>     </a:t>
            </a:r>
            <a:endParaRPr kumimoji="0" lang="zh-TW" altLang="zh-TW" sz="2400">
              <a:latin typeface="Times New Roman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1800" y="208828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990560"/>
              </p:ext>
            </p:extLst>
          </p:nvPr>
        </p:nvGraphicFramePr>
        <p:xfrm>
          <a:off x="575816" y="2016273"/>
          <a:ext cx="9000999" cy="5454608"/>
        </p:xfrm>
        <a:graphic>
          <a:graphicData uri="http://schemas.openxmlformats.org/drawingml/2006/table">
            <a:tbl>
              <a:tblPr/>
              <a:tblGrid>
                <a:gridCol w="976335"/>
                <a:gridCol w="8024664"/>
              </a:tblGrid>
              <a:tr h="549061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滿足全家大小足下穿著之需求，一次就能購足全家鞋。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9061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以「物美價廉」為經營主軸，成為顧客「幸福生活的好幫手、鄰里信賴的好朋友」。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9061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全國最大的牛肉麵連鎖店，懷念的味道，盡在三商巧福。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9061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提供台灣人們「物超所值」的「優質美食體驗」，拿坡里披薩、炸雞。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546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幸運幸福的日式豬排專賣，「福」吃得好幸福的感覺；「勝」吃日式豬排帶來好運。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4018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以「新鮮及健康」為訴求，嚴選食材，讓您每一口都可以吃到不同的感動。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9061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結合牛肉麵發源地「四川」及清燉味產地「蘭州」作為命名概念，強調純粹食材經慢</a:t>
                      </a:r>
                      <a:r>
                        <a:rPr lang="zh-TW" altLang="en-US" sz="2000" b="0" i="0" u="none" strike="noStrike" dirty="0" smtClean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火熬煮後釋放出的美味精華，甘甜湯頭搭配彈牙麵條及鮮嫩牛肉，展現精緻的牛肉麵印象。</a:t>
                      </a:r>
                    </a:p>
                    <a:p>
                      <a:pPr algn="l" fontAlgn="ctr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9061">
                <a:tc>
                  <a:txBody>
                    <a:bodyPr/>
                    <a:lstStyle/>
                    <a:p>
                      <a:pPr algn="l" fontAlgn="ctr"/>
                      <a:endParaRPr lang="zh-TW" altLang="en-US" sz="900" b="0" i="0" u="none" strike="noStrike">
                        <a:solidFill>
                          <a:srgbClr val="000000"/>
                        </a:solidFill>
                        <a:latin typeface="新細明體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9" name="Picture 2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808" y="2160290"/>
            <a:ext cx="97086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http://www.simplemart.com.tw/ec99/ushop20097/images/logo.jpg"/>
          <p:cNvPicPr>
            <a:picLocks noChangeAspect="1" noChangeArrowheads="1"/>
          </p:cNvPicPr>
          <p:nvPr/>
        </p:nvPicPr>
        <p:blipFill>
          <a:blip r:embed="rId5" cstate="print"/>
          <a:srcRect r="48780"/>
          <a:stretch>
            <a:fillRect/>
          </a:stretch>
        </p:blipFill>
        <p:spPr bwMode="auto">
          <a:xfrm>
            <a:off x="503808" y="2592338"/>
            <a:ext cx="1008112" cy="504056"/>
          </a:xfrm>
          <a:prstGeom prst="rect">
            <a:avLst/>
          </a:prstGeom>
          <a:noFill/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3808" y="3312418"/>
            <a:ext cx="100811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" descr="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3808" y="3816474"/>
            <a:ext cx="1008112" cy="432048"/>
          </a:xfrm>
          <a:prstGeom prst="rect">
            <a:avLst/>
          </a:prstGeom>
          <a:noFill/>
        </p:spPr>
      </p:pic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3808" y="5040610"/>
            <a:ext cx="100811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3808" y="5760690"/>
            <a:ext cx="100811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7" descr="http://www.tonkatsu.com.tw/images/indexLogo.jpg"/>
          <p:cNvPicPr>
            <a:picLocks noChangeAspect="1" noChangeArrowheads="1"/>
          </p:cNvPicPr>
          <p:nvPr/>
        </p:nvPicPr>
        <p:blipFill>
          <a:blip r:embed="rId10" cstate="print"/>
          <a:srcRect r="39701" b="2000"/>
          <a:stretch>
            <a:fillRect/>
          </a:stretch>
        </p:blipFill>
        <p:spPr bwMode="auto">
          <a:xfrm>
            <a:off x="503808" y="4392538"/>
            <a:ext cx="1008112" cy="50405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11987</TotalTime>
  <Words>2364</Words>
  <Application>Microsoft Office PowerPoint</Application>
  <PresentationFormat>自訂</PresentationFormat>
  <Paragraphs>895</Paragraphs>
  <Slides>22</Slides>
  <Notes>22</Notes>
  <HiddenSlides>22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3" baseType="lpstr">
      <vt:lpstr>Office 佈景主題</vt:lpstr>
      <vt:lpstr>    </vt:lpstr>
      <vt:lpstr>本簡報所揭露之財務資訊未完全經會計師審核或審閱。 </vt:lpstr>
      <vt:lpstr>公司簡介 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外食事業部</dc:title>
  <dc:creator>user</dc:creator>
  <cp:lastModifiedBy>user</cp:lastModifiedBy>
  <cp:revision>1193</cp:revision>
  <cp:lastPrinted>2021-08-23T06:14:44Z</cp:lastPrinted>
  <dcterms:created xsi:type="dcterms:W3CDTF">2014-01-15T09:20:41Z</dcterms:created>
  <dcterms:modified xsi:type="dcterms:W3CDTF">2021-09-07T06:28:36Z</dcterms:modified>
</cp:coreProperties>
</file>