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87" r:id="rId6"/>
    <p:sldId id="281" r:id="rId7"/>
    <p:sldId id="275" r:id="rId8"/>
    <p:sldId id="285" r:id="rId9"/>
    <p:sldId id="288" r:id="rId10"/>
    <p:sldId id="276" r:id="rId11"/>
    <p:sldId id="260" r:id="rId12"/>
    <p:sldId id="259" r:id="rId13"/>
    <p:sldId id="280" r:id="rId14"/>
    <p:sldId id="261" r:id="rId15"/>
    <p:sldId id="279" r:id="rId16"/>
    <p:sldId id="278" r:id="rId17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74" d="100"/>
          <a:sy n="74" d="100"/>
        </p:scale>
        <p:origin x="300" y="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dirty="0"/>
              <a:t>EPS in </a:t>
            </a:r>
            <a:r>
              <a:rPr lang="en-US" altLang="zh-TW" sz="1200" baseline="0" dirty="0" smtClean="0"/>
              <a:t>last </a:t>
            </a:r>
            <a:r>
              <a:rPr lang="en-US" altLang="zh-TW" sz="1200" baseline="0" dirty="0"/>
              <a:t>5 years (NT </a:t>
            </a:r>
            <a:r>
              <a:rPr lang="en-US" altLang="zh-TW" sz="1200" baseline="0" dirty="0" smtClean="0"/>
              <a:t>Dollar)</a:t>
            </a:r>
            <a:endParaRPr lang="zh-TW" altLang="en-US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6861329833770785E-2"/>
          <c:y val="0.19273622375291635"/>
          <c:w val="0.87990748031496058"/>
          <c:h val="0.7212423447069116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杏昌營收與EPS!$A$49:$A$54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杏昌營收與EPS!$B$49:$B$54</c:f>
              <c:numCache>
                <c:formatCode>0.00</c:formatCode>
                <c:ptCount val="6"/>
                <c:pt idx="0">
                  <c:v>5.33</c:v>
                </c:pt>
                <c:pt idx="1">
                  <c:v>6.26</c:v>
                </c:pt>
                <c:pt idx="2">
                  <c:v>6.28</c:v>
                </c:pt>
                <c:pt idx="3">
                  <c:v>6.2</c:v>
                </c:pt>
                <c:pt idx="4">
                  <c:v>5.93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5394712"/>
        <c:axId val="105395104"/>
      </c:lineChart>
      <c:catAx>
        <c:axId val="105394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395104"/>
        <c:crosses val="autoZero"/>
        <c:auto val="1"/>
        <c:lblAlgn val="ctr"/>
        <c:lblOffset val="100"/>
        <c:noMultiLvlLbl val="0"/>
      </c:catAx>
      <c:valAx>
        <c:axId val="10539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39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 smtClean="0"/>
              <a:t>Revenue</a:t>
            </a:r>
            <a:r>
              <a:rPr lang="en-US" altLang="zh-TW" baseline="0" dirty="0" smtClean="0"/>
              <a:t> </a:t>
            </a:r>
            <a:r>
              <a:rPr lang="en-US" altLang="zh-TW" baseline="0" dirty="0"/>
              <a:t>in last 5 years(NT </a:t>
            </a:r>
            <a:r>
              <a:rPr lang="en-US" altLang="zh-TW" baseline="0" dirty="0" smtClean="0"/>
              <a:t>Billion)</a:t>
            </a:r>
            <a:endParaRPr lang="zh-TW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2970034995625552E-2"/>
          <c:y val="0.19486111111111112"/>
          <c:w val="0.87258552055992999"/>
          <c:h val="0.720887649460484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杏昌營收與EPS!$A$35:$A$39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杏昌營收與EPS!$B$35:$B$39</c:f>
              <c:numCache>
                <c:formatCode>_(* #,##0.00_);_(* \(#,##0.00\);_(* "-"??_);_(@_)</c:formatCode>
                <c:ptCount val="5"/>
                <c:pt idx="0">
                  <c:v>2.38</c:v>
                </c:pt>
                <c:pt idx="1">
                  <c:v>2.65</c:v>
                </c:pt>
                <c:pt idx="2">
                  <c:v>2.69</c:v>
                </c:pt>
                <c:pt idx="3">
                  <c:v>2.74</c:v>
                </c:pt>
                <c:pt idx="4">
                  <c:v>2.83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5395888"/>
        <c:axId val="105396280"/>
      </c:lineChart>
      <c:catAx>
        <c:axId val="10539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396280"/>
        <c:crosses val="autoZero"/>
        <c:auto val="1"/>
        <c:lblAlgn val="ctr"/>
        <c:lblOffset val="100"/>
        <c:noMultiLvlLbl val="0"/>
      </c:catAx>
      <c:valAx>
        <c:axId val="10539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39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 smtClean="0"/>
              <a:t>The</a:t>
            </a:r>
            <a:r>
              <a:rPr lang="en-US" altLang="zh-TW" baseline="0" dirty="0" smtClean="0"/>
              <a:t> revenue percentage of </a:t>
            </a:r>
            <a:r>
              <a:rPr lang="en-US" altLang="zh-TW" dirty="0" smtClean="0"/>
              <a:t>2017Q3</a:t>
            </a:r>
          </a:p>
          <a:p>
            <a:pPr>
              <a:defRPr/>
            </a:pPr>
            <a:endParaRPr lang="zh-TW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The</a:t>
            </a:r>
            <a:r>
              <a:rPr lang="en-US" altLang="zh-TW" baseline="0"/>
              <a:t> revenue percentage of 2016</a:t>
            </a:r>
            <a:endParaRPr lang="zh-TW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400" dirty="0"/>
              <a:t>The</a:t>
            </a:r>
            <a:r>
              <a:rPr lang="en-US" altLang="zh-TW" sz="1400" baseline="0" dirty="0"/>
              <a:t> revenue </a:t>
            </a:r>
            <a:r>
              <a:rPr lang="en-US" altLang="zh-TW" sz="1400" baseline="0" dirty="0" smtClean="0"/>
              <a:t>breakdown </a:t>
            </a:r>
            <a:r>
              <a:rPr lang="en-US" altLang="zh-TW" sz="1400" baseline="0" dirty="0"/>
              <a:t>of 2016</a:t>
            </a:r>
            <a:endParaRPr lang="zh-TW" altLang="en-US" sz="1400" dirty="0"/>
          </a:p>
        </c:rich>
      </c:tx>
      <c:layout>
        <c:manualLayout>
          <c:xMode val="edge"/>
          <c:yMode val="edge"/>
          <c:x val="0.20078840128286415"/>
          <c:y val="2.4609668693142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8713382546116838"/>
          <c:y val="0.15243655097753997"/>
          <c:w val="0.68650120479985821"/>
          <c:h val="0.847563449022460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營收比率!$J$4:$J$6</c:f>
              <c:strCache>
                <c:ptCount val="3"/>
                <c:pt idx="0">
                  <c:v>Global Export</c:v>
                </c:pt>
                <c:pt idx="1">
                  <c:v>Bio-Medical</c:v>
                </c:pt>
                <c:pt idx="2">
                  <c:v>Apparel Retail</c:v>
                </c:pt>
              </c:strCache>
            </c:strRef>
          </c:cat>
          <c:val>
            <c:numRef>
              <c:f>營收比率!$K$4:$K$6</c:f>
              <c:numCache>
                <c:formatCode>0%</c:formatCode>
                <c:ptCount val="3"/>
                <c:pt idx="0">
                  <c:v>0.62</c:v>
                </c:pt>
                <c:pt idx="1">
                  <c:v>0.25</c:v>
                </c:pt>
                <c:pt idx="2">
                  <c:v>0.13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The revenue breakdown of 2017 Q1-Q3</a:t>
            </a:r>
            <a:endParaRPr lang="zh-TW" sz="1400" dirty="0"/>
          </a:p>
        </c:rich>
      </c:tx>
      <c:layout>
        <c:manualLayout>
          <c:xMode val="edge"/>
          <c:yMode val="edge"/>
          <c:x val="0.13049187613033889"/>
          <c:y val="2.3515905640114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22536749104380024"/>
          <c:y val="0.15606599266748139"/>
          <c:w val="0.5984171157667364"/>
          <c:h val="0.843934007332518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472686094987625"/>
                  <c:y val="4.91553407646063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營收比率!$J$20:$J$22</c:f>
              <c:strCache>
                <c:ptCount val="3"/>
                <c:pt idx="0">
                  <c:v>Global Export</c:v>
                </c:pt>
                <c:pt idx="1">
                  <c:v>Bio-Medical</c:v>
                </c:pt>
                <c:pt idx="2">
                  <c:v>Apparel Retail</c:v>
                </c:pt>
              </c:strCache>
            </c:strRef>
          </c:cat>
          <c:val>
            <c:numRef>
              <c:f>營收比率!$K$20:$K$22</c:f>
              <c:numCache>
                <c:formatCode>0%</c:formatCode>
                <c:ptCount val="3"/>
                <c:pt idx="0">
                  <c:v>0.49</c:v>
                </c:pt>
                <c:pt idx="1">
                  <c:v>0.41</c:v>
                </c:pt>
                <c:pt idx="2">
                  <c:v>0.1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/>
              <a:t>Cash</a:t>
            </a:r>
            <a:r>
              <a:rPr lang="en-US" altLang="zh-TW" baseline="0" dirty="0"/>
              <a:t> dividend </a:t>
            </a:r>
            <a:r>
              <a:rPr lang="en-US" altLang="zh-TW" baseline="0" dirty="0" smtClean="0"/>
              <a:t> </a:t>
            </a:r>
            <a:r>
              <a:rPr lang="en-US" altLang="zh-TW" baseline="0" dirty="0"/>
              <a:t>and cash dividend yield </a:t>
            </a:r>
            <a:r>
              <a:rPr lang="en-US" altLang="zh-TW" baseline="0" dirty="0" smtClean="0"/>
              <a:t>rate in last 5 years</a:t>
            </a:r>
            <a:endParaRPr lang="zh-TW" altLang="en-US" dirty="0"/>
          </a:p>
        </c:rich>
      </c:tx>
      <c:layout>
        <c:manualLayout>
          <c:xMode val="edge"/>
          <c:yMode val="edge"/>
          <c:x val="0.29367511695768567"/>
          <c:y val="2.69449592982599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歷年股利!$B$24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歷年股利!$A$25:$A$29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歷年股利!$B$25:$B$29</c:f>
            </c:numRef>
          </c:val>
        </c:ser>
        <c:ser>
          <c:idx val="1"/>
          <c:order val="1"/>
          <c:tx>
            <c:strRef>
              <c:f>歷年股利!$C$24</c:f>
              <c:strCache>
                <c:ptCount val="1"/>
                <c:pt idx="0">
                  <c:v>Cash Dividend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歷年股利!$A$25:$A$29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歷年股利!$C$25:$C$29</c:f>
              <c:numCache>
                <c:formatCode>0.00</c:formatCode>
                <c:ptCount val="5"/>
                <c:pt idx="0">
                  <c:v>0.6</c:v>
                </c:pt>
                <c:pt idx="1">
                  <c:v>0.7</c:v>
                </c:pt>
                <c:pt idx="2">
                  <c:v>0.9</c:v>
                </c:pt>
                <c:pt idx="3">
                  <c:v>0.5</c:v>
                </c:pt>
                <c:pt idx="4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196168"/>
        <c:axId val="105196560"/>
      </c:barChart>
      <c:lineChart>
        <c:grouping val="standard"/>
        <c:varyColors val="0"/>
        <c:ser>
          <c:idx val="2"/>
          <c:order val="2"/>
          <c:tx>
            <c:strRef>
              <c:f>歷年股利!$D$24</c:f>
              <c:strCache>
                <c:ptCount val="1"/>
                <c:pt idx="0">
                  <c:v> Cash Dividend Yield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歷年股利!$A$25:$A$29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歷年股利!$D$25:$D$29</c:f>
              <c:numCache>
                <c:formatCode>0.00%</c:formatCode>
                <c:ptCount val="5"/>
                <c:pt idx="0">
                  <c:v>4.58E-2</c:v>
                </c:pt>
                <c:pt idx="1">
                  <c:v>6.2399999999999997E-2</c:v>
                </c:pt>
                <c:pt idx="2">
                  <c:v>7.4200000000000002E-2</c:v>
                </c:pt>
                <c:pt idx="3">
                  <c:v>3.7199999999999997E-2</c:v>
                </c:pt>
                <c:pt idx="4">
                  <c:v>3.5499999999999997E-2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97344"/>
        <c:axId val="105196952"/>
      </c:lineChart>
      <c:catAx>
        <c:axId val="1051961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196560"/>
        <c:crosses val="autoZero"/>
        <c:auto val="1"/>
        <c:lblAlgn val="ctr"/>
        <c:lblOffset val="100"/>
        <c:noMultiLvlLbl val="0"/>
      </c:catAx>
      <c:valAx>
        <c:axId val="10519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196168"/>
        <c:crosses val="autoZero"/>
        <c:crossBetween val="between"/>
      </c:valAx>
      <c:valAx>
        <c:axId val="105196952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197344"/>
        <c:crosses val="max"/>
        <c:crossBetween val="between"/>
      </c:valAx>
      <c:catAx>
        <c:axId val="10519734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0519695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3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48" tIns="45774" rIns="91548" bIns="45774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48" tIns="45774" rIns="91548" bIns="45774" rtlCol="0"/>
          <a:lstStyle>
            <a:lvl1pPr algn="r" latinLnBrk="0">
              <a:defRPr lang="zh-TW" sz="1200"/>
            </a:lvl1pPr>
          </a:lstStyle>
          <a:p>
            <a:fld id="{6DCC9987-AE10-4685-9B5B-4577F1D5BB4C}" type="datetimeFigureOut">
              <a:rPr lang="zh-TW" altLang="en-US"/>
              <a:pPr/>
              <a:t>2017/12/18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8" tIns="45774" rIns="91548" bIns="45774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48" tIns="45774" rIns="91548" bIns="45774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1548" tIns="45774" rIns="91548" bIns="45774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548" tIns="45774" rIns="91548" bIns="45774" rtlCol="0" anchor="b"/>
          <a:lstStyle>
            <a:lvl1pPr algn="r" latinLnBrk="0">
              <a:defRPr lang="zh-TW" sz="1200"/>
            </a:lvl1pPr>
          </a:lstStyle>
          <a:p>
            <a:fld id="{77D8454A-404F-4DF1-8F43-7DDF83BF3B63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5483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1008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8281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zh-TW" smtClean="0"/>
              <a:pPr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3794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altLang="zh-TW" smtClean="0"/>
              <a:pPr/>
              <a:t>10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7337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altLang="zh-TW" smtClean="0"/>
              <a:pPr/>
              <a:t>11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8337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altLang="zh-TW" smtClean="0"/>
              <a:pPr/>
              <a:t>13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0821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altLang="zh-TW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51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zh-TW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 latinLnBrk="0">
              <a:defRPr lang="zh-TW"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 latinLnBrk="0">
              <a:spcBef>
                <a:spcPts val="0"/>
              </a:spcBef>
              <a:buNone/>
              <a:defRPr lang="zh-TW"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zh-TW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 latinLnBrk="0">
              <a:defRPr lang="zh-TW" sz="1000"/>
            </a:lvl1pPr>
          </a:lstStyle>
          <a:p>
            <a:fld id="{2970A345-1A95-4768-98FA-6812DA78DB78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 latinLnBrk="0">
              <a:defRPr lang="zh-TW" sz="1100"/>
            </a:lvl1pPr>
          </a:lstStyle>
          <a:p>
            <a:r>
              <a:rPr lang="zh-TW" smtClean="0"/>
              <a:t>公司商標位置</a:t>
            </a:r>
            <a:endParaRPr lang="zh-TW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 latinLnBrk="0">
              <a:defRPr lang="zh-TW"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66A8-F44E-4EEE-86FB-E689A8B2BFD6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公司商標位置</a:t>
            </a: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9621-7947-4FC1-93DA-83A31649D938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公司商標位置</a:t>
            </a: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8557-022E-458F-B54C-ADE000CDE10D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 smtClean="0"/>
              <a:t>公司商標位置</a:t>
            </a:r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頁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eaLnBrk="1" latinLnBrk="0" hangingPunct="1"/>
            <a:endParaRPr kumimoji="0" lang="zh-TW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F90FF373-533D-4542-A3D1-58E8B6DF036A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zh-TW" smtClean="0"/>
              <a:t>公司商標位置</a:t>
            </a: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 latinLnBrk="0">
              <a:buNone/>
              <a:defRPr lang="zh-TW"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 latinLnBrk="0">
              <a:defRPr lang="zh-TW" sz="26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 latinLnBrk="0">
              <a:defRPr lang="zh-TW" sz="26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BDF7-32E9-409E-BE05-4B5A6F4036CF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 smtClean="0"/>
              <a:t>公司商標位置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 latinLnBrk="0">
              <a:defRPr lang="zh-TW"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zh-TW" sz="1600" b="0">
                <a:solidFill>
                  <a:schemeClr val="tx1"/>
                </a:solidFill>
              </a:defRPr>
            </a:lvl1pPr>
            <a:lvl2pPr>
              <a:buNone/>
              <a:defRPr lang="zh-TW" sz="2000" b="1"/>
            </a:lvl2pPr>
            <a:lvl3pPr>
              <a:buNone/>
              <a:defRPr lang="zh-TW" sz="1800" b="1"/>
            </a:lvl3pPr>
            <a:lvl4pPr>
              <a:buNone/>
              <a:defRPr lang="zh-TW" sz="1600" b="1"/>
            </a:lvl4pPr>
            <a:lvl5pPr>
              <a:buNone/>
              <a:defRPr lang="zh-TW"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zh-TW" sz="1600" b="0">
                <a:solidFill>
                  <a:schemeClr val="tx1"/>
                </a:solidFill>
              </a:defRPr>
            </a:lvl1pPr>
            <a:lvl2pPr>
              <a:buNone/>
              <a:defRPr lang="zh-TW" sz="2000" b="1"/>
            </a:lvl2pPr>
            <a:lvl3pPr>
              <a:buNone/>
              <a:defRPr lang="zh-TW" sz="1800" b="1"/>
            </a:lvl3pPr>
            <a:lvl4pPr>
              <a:buNone/>
              <a:defRPr lang="zh-TW" sz="1600" b="1"/>
            </a:lvl4pPr>
            <a:lvl5pPr>
              <a:buNone/>
              <a:defRPr lang="zh-TW"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 latinLnBrk="0">
              <a:defRPr lang="zh-TW" sz="2400"/>
            </a:lvl1pPr>
            <a:lvl2pPr algn="l">
              <a:defRPr lang="zh-TW" sz="2000"/>
            </a:lvl2pPr>
            <a:lvl3pPr algn="l">
              <a:defRPr lang="zh-TW" sz="1800"/>
            </a:lvl3pPr>
            <a:lvl4pPr algn="l">
              <a:defRPr lang="zh-TW" sz="1600"/>
            </a:lvl4pPr>
            <a:lvl5pPr algn="l">
              <a:defRPr lang="zh-TW"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4A6-C89F-4529-9C2A-44F457461A9C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 smtClean="0"/>
              <a:t>公司商標位置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306A-CC42-4DFE-A837-480FEBD1AE79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 smtClean="0"/>
              <a:t>公司商標位置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9617-685F-40E6-B3D5-B4BF5183C4D7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 smtClean="0"/>
              <a:t>公司商標位置</a:t>
            </a:r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 latinLnBrk="0">
              <a:spcBef>
                <a:spcPts val="0"/>
              </a:spcBef>
              <a:buNone/>
              <a:defRPr lang="zh-TW"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zh-TW" sz="1400"/>
            </a:lvl1pPr>
            <a:lvl2pPr>
              <a:buNone/>
              <a:defRPr lang="zh-TW" sz="1200"/>
            </a:lvl2pPr>
            <a:lvl3pPr>
              <a:buNone/>
              <a:defRPr lang="zh-TW" sz="1000"/>
            </a:lvl3pPr>
            <a:lvl4pPr>
              <a:buNone/>
              <a:defRPr lang="zh-TW" sz="900"/>
            </a:lvl4pPr>
            <a:lvl5pPr>
              <a:buNone/>
              <a:defRPr lang="zh-TW"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 latinLnBrk="0">
              <a:spcBef>
                <a:spcPts val="0"/>
              </a:spcBef>
              <a:defRPr lang="zh-TW" sz="3000"/>
            </a:lvl1pPr>
            <a:lvl2pPr>
              <a:defRPr lang="zh-TW" sz="26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zh-TW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D60-4647-4226-9CE0-FA6A04E5AFE0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 smtClean="0"/>
              <a:t>公司商標位置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 latinLnBrk="0">
              <a:buNone/>
              <a:defRPr lang="zh-TW"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 latinLnBrk="0">
              <a:buNone/>
              <a:defRPr lang="zh-TW"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zh-T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1400"/>
            </a:lvl1pPr>
            <a:lvl2pPr>
              <a:defRPr lang="zh-TW" sz="1200"/>
            </a:lvl2pPr>
            <a:lvl3pPr>
              <a:defRPr lang="zh-TW" sz="1000"/>
            </a:lvl3pPr>
            <a:lvl4pPr>
              <a:defRPr lang="zh-TW" sz="900"/>
            </a:lvl4pPr>
            <a:lvl5pPr>
              <a:defRPr lang="zh-TW"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588A-DB09-4419-B902-F1F74B0CFD3F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TW" smtClean="0"/>
              <a:t>公司商標位置</a:t>
            </a:r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zh-TW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/>
              <a:t>按一下以編輯母片標題樣式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/>
              <a:t>按一下以編輯母片文字樣式</a:t>
            </a:r>
          </a:p>
          <a:p>
            <a:pPr lvl="1" eaLnBrk="1" latinLnBrk="0" hangingPunct="1"/>
            <a:r>
              <a:rPr kumimoji="0" lang="zh-TW"/>
              <a:t>第二層</a:t>
            </a:r>
          </a:p>
          <a:p>
            <a:pPr lvl="2" eaLnBrk="1" latinLnBrk="0" hangingPunct="1"/>
            <a:r>
              <a:rPr kumimoji="0" lang="zh-TW"/>
              <a:t>第三層</a:t>
            </a:r>
          </a:p>
          <a:p>
            <a:pPr lvl="3" eaLnBrk="1" latinLnBrk="0" hangingPunct="1"/>
            <a:r>
              <a:rPr kumimoji="0" lang="zh-TW"/>
              <a:t>第四層</a:t>
            </a:r>
          </a:p>
          <a:p>
            <a:pPr lvl="4" eaLnBrk="1" latinLnBrk="0" hangingPunct="1"/>
            <a:r>
              <a:rPr kumimoji="0" lang="zh-TW"/>
              <a:t>第五層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zh-TW" sz="1000" b="0">
                <a:solidFill>
                  <a:schemeClr val="tx1"/>
                </a:solidFill>
              </a:defRPr>
            </a:lvl1pPr>
          </a:lstStyle>
          <a:p>
            <a:fld id="{6AB9B4E1-41C2-4404-AEB6-507D202E9D31}" type="datetime1">
              <a:rPr lang="zh-TW" altLang="en-US" smtClean="0"/>
              <a:t>2017/12/18</a:t>
            </a:fld>
            <a:endParaRPr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zh-TW" sz="1000">
                <a:solidFill>
                  <a:schemeClr val="tx1"/>
                </a:solidFill>
              </a:defRPr>
            </a:lvl1pPr>
          </a:lstStyle>
          <a:p>
            <a:r>
              <a:rPr lang="zh-TW" smtClean="0"/>
              <a:t>公司商標位置</a:t>
            </a:r>
            <a:endParaRPr lang="zh-TW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lang="zh-TW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lang="zh-TW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lang="zh-TW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lang="zh-TW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zh-TW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18" Type="http://schemas.openxmlformats.org/officeDocument/2006/relationships/image" Target="../media/image17.jpeg"/><Relationship Id="rId26" Type="http://schemas.openxmlformats.org/officeDocument/2006/relationships/image" Target="../media/image24.png"/><Relationship Id="rId3" Type="http://schemas.openxmlformats.org/officeDocument/2006/relationships/image" Target="../media/image4.jpeg"/><Relationship Id="rId21" Type="http://schemas.openxmlformats.org/officeDocument/2006/relationships/image" Target="../media/image20.jpeg"/><Relationship Id="rId7" Type="http://schemas.openxmlformats.org/officeDocument/2006/relationships/image" Target="../media/image8.JPG"/><Relationship Id="rId12" Type="http://schemas.openxmlformats.org/officeDocument/2006/relationships/image" Target="../media/image12.jpeg"/><Relationship Id="rId17" Type="http://schemas.openxmlformats.org/officeDocument/2006/relationships/image" Target="../media/image16.jpeg"/><Relationship Id="rId25" Type="http://schemas.microsoft.com/office/2007/relationships/hdphoto" Target="../media/hdphoto2.wdp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microsoft.com/office/2007/relationships/hdphoto" Target="../media/hdphoto1.wdp"/><Relationship Id="rId24" Type="http://schemas.openxmlformats.org/officeDocument/2006/relationships/image" Target="../media/image23.png"/><Relationship Id="rId5" Type="http://schemas.openxmlformats.org/officeDocument/2006/relationships/image" Target="../media/image6.jpeg"/><Relationship Id="rId15" Type="http://schemas.openxmlformats.org/officeDocument/2006/relationships/image" Target="../media/image2.png"/><Relationship Id="rId23" Type="http://schemas.openxmlformats.org/officeDocument/2006/relationships/image" Target="../media/image22.jpeg"/><Relationship Id="rId10" Type="http://schemas.openxmlformats.org/officeDocument/2006/relationships/image" Target="../media/image11.png"/><Relationship Id="rId19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Relationship Id="rId22" Type="http://schemas.openxmlformats.org/officeDocument/2006/relationships/image" Target="../media/image21.jpeg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r>
              <a:rPr lang="en-US" altLang="zh-TW" sz="3200" dirty="0" smtClean="0"/>
              <a:t>Investor Conference</a:t>
            </a:r>
          </a:p>
          <a:p>
            <a:pPr algn="ctr"/>
            <a:endParaRPr lang="en-US" altLang="zh-TW" dirty="0" smtClean="0"/>
          </a:p>
          <a:p>
            <a:endParaRPr lang="zh-TW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Collin </a:t>
            </a:r>
            <a:r>
              <a:rPr lang="en-US" altLang="zh-TW" dirty="0" err="1" smtClean="0"/>
              <a:t>Co.,Ltd</a:t>
            </a:r>
            <a:r>
              <a:rPr lang="en-US" altLang="zh-TW" dirty="0" smtClean="0"/>
              <a:t>.(2906)</a:t>
            </a:r>
            <a:br>
              <a:rPr lang="en-US" altLang="zh-TW" dirty="0" smtClean="0"/>
            </a:br>
            <a:r>
              <a:rPr lang="en-US" altLang="zh-TW" sz="1600" dirty="0" smtClean="0"/>
              <a:t>More than satisfaction </a:t>
            </a:r>
            <a:endParaRPr lang="zh-TW" altLang="en-US" sz="1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59199"/>
            <a:ext cx="951058" cy="95105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444208" y="6165304"/>
            <a:ext cx="1245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Dec.22.2017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401588" y="19946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                           In NTD 1000</a:t>
            </a:r>
            <a:endParaRPr lang="zh-TW" altLang="en-US" sz="1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6021288"/>
            <a:ext cx="576064" cy="576064"/>
          </a:xfrm>
          <a:prstGeom prst="rect">
            <a:avLst/>
          </a:prstGeom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147248" cy="1104106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Collins Group –</a:t>
            </a:r>
            <a:r>
              <a:rPr lang="en-US" altLang="zh-TW" sz="2400" dirty="0" smtClean="0"/>
              <a:t>Consolidated P&amp;L </a:t>
            </a:r>
            <a:endParaRPr lang="zh-TW" altLang="en-US" sz="2400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646134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12582" y="1289765"/>
            <a:ext cx="72437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Per </a:t>
            </a:r>
            <a:r>
              <a:rPr lang="en-US" altLang="zh-TW" sz="1400" dirty="0" smtClean="0"/>
              <a:t>reviewed  </a:t>
            </a:r>
            <a:r>
              <a:rPr lang="en-US" altLang="zh-TW" sz="1400" dirty="0"/>
              <a:t>financial report as of Sept. 30, </a:t>
            </a:r>
            <a:r>
              <a:rPr lang="en-US" altLang="zh-TW" sz="1400" dirty="0" smtClean="0"/>
              <a:t>2017,Collins Group </a:t>
            </a:r>
            <a:r>
              <a:rPr lang="en-US" altLang="zh-TW" sz="1400" dirty="0"/>
              <a:t>operation revenue had reached </a:t>
            </a:r>
            <a:r>
              <a:rPr lang="en-US" altLang="zh-TW" sz="1400" dirty="0" smtClean="0"/>
              <a:t>NTD5.45 </a:t>
            </a:r>
            <a:r>
              <a:rPr lang="en-US" altLang="zh-TW" sz="1400" dirty="0"/>
              <a:t>billion, resulting in an EPS of </a:t>
            </a:r>
            <a:r>
              <a:rPr lang="en-US" altLang="zh-TW" sz="1400" dirty="0" smtClean="0"/>
              <a:t>NTD0.12. </a:t>
            </a:r>
            <a:r>
              <a:rPr lang="en-US" altLang="zh-TW" sz="1400" dirty="0"/>
              <a:t>Per internal financial report as of Nov. 30, 2017, the operation revenue had been </a:t>
            </a:r>
            <a:r>
              <a:rPr lang="en-US" altLang="zh-TW" sz="1400" dirty="0" smtClean="0"/>
              <a:t>NTD6.5 </a:t>
            </a:r>
            <a:r>
              <a:rPr lang="en-US" altLang="zh-TW" sz="1400" dirty="0"/>
              <a:t>billion, achieving </a:t>
            </a:r>
            <a:r>
              <a:rPr lang="en-US" altLang="zh-TW" sz="1400" dirty="0" smtClean="0"/>
              <a:t>a11.38% </a:t>
            </a:r>
            <a:r>
              <a:rPr lang="en-US" altLang="zh-TW" sz="1400" dirty="0"/>
              <a:t>year-to-year growth. 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endParaRPr lang="en-US" altLang="zh-TW" sz="1400" dirty="0" smtClean="0"/>
          </a:p>
          <a:p>
            <a:endParaRPr lang="zh-TW" altLang="en-US" sz="1400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96286"/>
              </p:ext>
            </p:extLst>
          </p:nvPr>
        </p:nvGraphicFramePr>
        <p:xfrm>
          <a:off x="712582" y="2420888"/>
          <a:ext cx="7099778" cy="3096343"/>
        </p:xfrm>
        <a:graphic>
          <a:graphicData uri="http://schemas.openxmlformats.org/drawingml/2006/table">
            <a:tbl>
              <a:tblPr/>
              <a:tblGrid>
                <a:gridCol w="1839026"/>
                <a:gridCol w="1497259"/>
                <a:gridCol w="1269416"/>
                <a:gridCol w="1403681"/>
                <a:gridCol w="1090396"/>
              </a:tblGrid>
              <a:tr h="2255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Item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2016.1~12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2016.1~9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2017.1~9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Var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E0B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B592"/>
                    </a:solidFill>
                  </a:tcPr>
                </a:tc>
              </a:tr>
              <a:tr h="4306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Operating Revenue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6,625,768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4,806,468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5,451,645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</a:tr>
              <a:tr h="225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Gross Profit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1,488,330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1,062,789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1,246,748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</a:tr>
              <a:tr h="3280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Gross Profit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</a:tr>
              <a:tr h="635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Non-Operating Income and expenses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(20,204)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(52,670)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(21,308)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</a:tr>
              <a:tr h="225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Net Income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196,253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53,047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119,362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</a:tr>
              <a:tr h="799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Net Income Attributable to Owners of Parent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96,891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dist" rtl="0" fontAlgn="auto"/>
                      <a:r>
                        <a:rPr lang="zh-TW" altLang="en-US" sz="1400" dirty="0">
                          <a:latin typeface="+mj-ea"/>
                          <a:ea typeface="+mj-ea"/>
                        </a:rPr>
                        <a:t>           </a:t>
                      </a:r>
                      <a:r>
                        <a:rPr lang="en-US" altLang="zh-TW" sz="1400" dirty="0">
                          <a:latin typeface="+mj-ea"/>
                          <a:ea typeface="+mj-ea"/>
                        </a:rPr>
                        <a:t>10,667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25,682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5DC"/>
                    </a:solidFill>
                  </a:tcPr>
                </a:tc>
              </a:tr>
              <a:tr h="2255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EPS(NT dollar)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202548"/>
              </p:ext>
            </p:extLst>
          </p:nvPr>
        </p:nvGraphicFramePr>
        <p:xfrm>
          <a:off x="4211960" y="2204864"/>
          <a:ext cx="5158507" cy="345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509" y="6021288"/>
            <a:ext cx="576064" cy="57606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11</a:t>
            </a:fld>
            <a:endParaRPr lang="zh-TW" altLang="en-US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893205"/>
              </p:ext>
            </p:extLst>
          </p:nvPr>
        </p:nvGraphicFramePr>
        <p:xfrm>
          <a:off x="179512" y="1988840"/>
          <a:ext cx="4235975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504140"/>
              </p:ext>
            </p:extLst>
          </p:nvPr>
        </p:nvGraphicFramePr>
        <p:xfrm>
          <a:off x="323528" y="2276872"/>
          <a:ext cx="41868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674591"/>
              </p:ext>
            </p:extLst>
          </p:nvPr>
        </p:nvGraphicFramePr>
        <p:xfrm>
          <a:off x="4279085" y="2276872"/>
          <a:ext cx="43924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/>
              <a:t>Revenue breakdown by operations</a:t>
            </a:r>
            <a:endParaRPr lang="zh-TW" altLang="en-US" sz="28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646134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12</a:t>
            </a:fld>
            <a:endParaRPr lang="zh-TW" altLang="en-US"/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518331"/>
              </p:ext>
            </p:extLst>
          </p:nvPr>
        </p:nvGraphicFramePr>
        <p:xfrm>
          <a:off x="251520" y="1384213"/>
          <a:ext cx="7635240" cy="471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6021288"/>
            <a:ext cx="576064" cy="5760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Dividend Distributed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646134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0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172200"/>
            <a:ext cx="576064" cy="57606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13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Export Business: </a:t>
            </a:r>
            <a:r>
              <a:rPr lang="en-US" altLang="zh-TW" sz="2000" dirty="0" smtClean="0"/>
              <a:t>To enhance the abilities of  R&amp;D of  products , keep exploring emerging markets and seeking the opportunities to develop E-commerce development.</a:t>
            </a:r>
          </a:p>
          <a:p>
            <a:r>
              <a:rPr lang="en-US" altLang="zh-TW" dirty="0" smtClean="0"/>
              <a:t>Fashion Retail: </a:t>
            </a:r>
            <a:r>
              <a:rPr lang="en-US" altLang="zh-TW" sz="2000" dirty="0" smtClean="0"/>
              <a:t>To provide wide range of product mix for customers , continue to review the profitability of each sales location and promote the new brands by advertising and commercials </a:t>
            </a:r>
            <a:r>
              <a:rPr lang="en-US" altLang="zh-TW" dirty="0" smtClean="0"/>
              <a:t>.  </a:t>
            </a:r>
          </a:p>
          <a:p>
            <a:r>
              <a:rPr lang="en-US" altLang="zh-TW" dirty="0" smtClean="0"/>
              <a:t>Bio-Medical Business: </a:t>
            </a:r>
            <a:r>
              <a:rPr lang="en-US" altLang="zh-TW" sz="2000" dirty="0" smtClean="0"/>
              <a:t>Beside intensively expanding the bio-Medical business ,we will also make our best effort to probe the potential businesses.    </a:t>
            </a:r>
            <a:endParaRPr lang="zh-TW" altLang="en-US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Strategy and  Development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646134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9323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This report is based on information the company obtains </a:t>
            </a:r>
            <a:r>
              <a:rPr lang="en-US" altLang="zh-TW" sz="2400" dirty="0" smtClean="0"/>
              <a:t>from existing </a:t>
            </a:r>
            <a:r>
              <a:rPr lang="en-US" altLang="zh-TW" sz="2400" dirty="0"/>
              <a:t>sources </a:t>
            </a:r>
            <a:r>
              <a:rPr lang="en-US" altLang="zh-TW" sz="2400" dirty="0" smtClean="0"/>
              <a:t>. Some </a:t>
            </a:r>
            <a:r>
              <a:rPr lang="en-US" altLang="zh-TW" sz="2400" dirty="0"/>
              <a:t>information may be affected by </a:t>
            </a:r>
            <a:r>
              <a:rPr lang="en-US" altLang="zh-TW" sz="2400" dirty="0" smtClean="0"/>
              <a:t>uncertain factors resulting in the discrepancy between original plans and future prospects</a:t>
            </a:r>
            <a:r>
              <a:rPr lang="zh-TW" altLang="en-US" sz="2400" dirty="0" smtClean="0"/>
              <a:t>。</a:t>
            </a:r>
            <a:endParaRPr lang="en-US" altLang="zh-TW" sz="2400" dirty="0"/>
          </a:p>
          <a:p>
            <a:r>
              <a:rPr lang="en-US" altLang="zh-TW" sz="2400" dirty="0"/>
              <a:t>The </a:t>
            </a:r>
            <a:r>
              <a:rPr lang="en-US" altLang="zh-TW" sz="2400" dirty="0" smtClean="0"/>
              <a:t>adjustment or change will </a:t>
            </a:r>
            <a:r>
              <a:rPr lang="en-US" altLang="zh-TW" sz="2400" dirty="0"/>
              <a:t>be </a:t>
            </a:r>
            <a:r>
              <a:rPr lang="en-US" altLang="zh-TW" sz="2400" dirty="0" smtClean="0"/>
              <a:t>notified on  Market Observation </a:t>
            </a:r>
            <a:r>
              <a:rPr lang="en-US" altLang="zh-TW" sz="2400" dirty="0"/>
              <a:t>Post System(MOPS</a:t>
            </a:r>
            <a:r>
              <a:rPr lang="en-US" altLang="zh-TW" sz="2400" dirty="0" smtClean="0"/>
              <a:t>).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5884168"/>
            <a:ext cx="576064" cy="57606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14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Disclaim</a:t>
            </a:r>
            <a:endParaRPr lang="zh-TW" altLang="en-US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646134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5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64008" indent="0">
              <a:buNone/>
            </a:pPr>
            <a:r>
              <a:rPr lang="zh-TW" altLang="en-US" dirty="0" smtClean="0"/>
              <a:t>                            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829" y="2669982"/>
            <a:ext cx="4316342" cy="151803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769" y="5923896"/>
            <a:ext cx="576064" cy="57606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646134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28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Company Profile</a:t>
            </a:r>
          </a:p>
          <a:p>
            <a:r>
              <a:rPr lang="en-US" altLang="zh-TW" dirty="0" smtClean="0"/>
              <a:t>Core Business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Financial Result</a:t>
            </a:r>
          </a:p>
          <a:p>
            <a:r>
              <a:rPr lang="en-US" altLang="zh-TW" dirty="0" smtClean="0"/>
              <a:t>Strategy and Development</a:t>
            </a:r>
          </a:p>
          <a:p>
            <a:r>
              <a:rPr lang="en-US" altLang="zh-TW" dirty="0"/>
              <a:t>Q</a:t>
            </a:r>
            <a:r>
              <a:rPr lang="en-US" altLang="zh-TW" dirty="0" smtClean="0"/>
              <a:t>&amp;A</a:t>
            </a:r>
          </a:p>
          <a:p>
            <a:r>
              <a:rPr lang="en-US" altLang="zh-TW" dirty="0" smtClean="0"/>
              <a:t>Disclaimer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40" y="6036042"/>
            <a:ext cx="576064" cy="57606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2</a:t>
            </a:fld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827584" y="593477"/>
            <a:ext cx="6563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Index</a:t>
            </a:r>
            <a:endParaRPr lang="zh-TW" altLang="en-US" sz="40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717985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Established: May, 1969</a:t>
            </a:r>
          </a:p>
          <a:p>
            <a:r>
              <a:rPr lang="en-US" altLang="zh-TW" sz="2400" dirty="0" smtClean="0"/>
              <a:t>Stock Listed: Since Dec., 1989 </a:t>
            </a:r>
          </a:p>
          <a:p>
            <a:r>
              <a:rPr lang="en-US" altLang="zh-TW" sz="2400" dirty="0" smtClean="0"/>
              <a:t>Capital: NTD2.02 Billion</a:t>
            </a:r>
          </a:p>
          <a:p>
            <a:r>
              <a:rPr lang="en-US" altLang="zh-TW" sz="2400" dirty="0"/>
              <a:t>B</a:t>
            </a:r>
            <a:r>
              <a:rPr lang="en-US" altLang="zh-TW" sz="2400" dirty="0" smtClean="0"/>
              <a:t>ook Value: NTD13.93 / share  </a:t>
            </a:r>
          </a:p>
          <a:p>
            <a:r>
              <a:rPr lang="en-US" altLang="zh-TW" sz="2400" dirty="0" smtClean="0"/>
              <a:t>Employee Number: 498 </a:t>
            </a:r>
          </a:p>
          <a:p>
            <a:r>
              <a:rPr lang="en-US" altLang="zh-TW" sz="2400" dirty="0" smtClean="0"/>
              <a:t>Chairman: Lee, </a:t>
            </a:r>
            <a:r>
              <a:rPr lang="en-US" altLang="zh-TW" sz="2400" dirty="0" err="1" smtClean="0"/>
              <a:t>Hsi</a:t>
            </a:r>
            <a:r>
              <a:rPr lang="en-US" altLang="zh-TW" sz="2400" dirty="0" smtClean="0"/>
              <a:t>-Lu </a:t>
            </a:r>
          </a:p>
          <a:p>
            <a:r>
              <a:rPr lang="en-US" altLang="zh-TW" sz="2400" dirty="0" smtClean="0"/>
              <a:t>CEO: Lee, Chung-Liang</a:t>
            </a:r>
          </a:p>
          <a:p>
            <a:r>
              <a:rPr lang="en-US" altLang="zh-TW" sz="2400" dirty="0" smtClean="0"/>
              <a:t>Core Businesses: Export Business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Fashion Retail</a:t>
            </a:r>
            <a:r>
              <a:rPr lang="zh-TW" altLang="en-US" sz="2400" dirty="0" smtClean="0"/>
              <a:t> 、</a:t>
            </a:r>
            <a:r>
              <a:rPr lang="en-US" altLang="zh-TW" sz="2400" dirty="0" smtClean="0"/>
              <a:t>Bio-Medical Business</a:t>
            </a:r>
            <a:r>
              <a:rPr lang="zh-TW" altLang="en-US" sz="2400" dirty="0" smtClean="0"/>
              <a:t> </a:t>
            </a:r>
            <a:r>
              <a:rPr lang="en-US" altLang="zh-TW" sz="2000" dirty="0" smtClean="0"/>
              <a:t>( as of up to date)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877" y="6172200"/>
            <a:ext cx="576064" cy="57606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Company profile</a:t>
            </a:r>
            <a:endParaRPr lang="zh-TW" altLang="en-US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717985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Export Business </a:t>
            </a:r>
            <a:r>
              <a:rPr lang="en-US" altLang="zh-TW" sz="2400" dirty="0" smtClean="0"/>
              <a:t>– Main Product Categories </a:t>
            </a:r>
            <a:endParaRPr lang="zh-TW" altLang="en-US" sz="2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4</a:t>
            </a:fld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438843" y="1284734"/>
            <a:ext cx="1515458" cy="181588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Houseware</a:t>
            </a:r>
            <a:r>
              <a:rPr lang="zh-TW" altLang="en-US" sz="1400" dirty="0" smtClean="0"/>
              <a:t>、</a:t>
            </a:r>
            <a:r>
              <a:rPr lang="en-US" altLang="zh-TW" sz="1400" dirty="0" smtClean="0"/>
              <a:t>Giftware</a:t>
            </a:r>
            <a:r>
              <a:rPr lang="zh-TW" altLang="en-US" sz="1400" dirty="0" smtClean="0"/>
              <a:t>、</a:t>
            </a:r>
            <a:r>
              <a:rPr lang="en-US" altLang="zh-TW" sz="1400" dirty="0" smtClean="0"/>
              <a:t>Tool Sets</a:t>
            </a:r>
            <a:r>
              <a:rPr lang="zh-TW" altLang="en-US" sz="1400" dirty="0" smtClean="0"/>
              <a:t>、</a:t>
            </a:r>
            <a:r>
              <a:rPr lang="en-US" altLang="zh-TW" sz="1400" dirty="0" smtClean="0"/>
              <a:t>BBQ &amp; Grills</a:t>
            </a:r>
            <a:r>
              <a:rPr lang="zh-TW" altLang="en-US" sz="1400" dirty="0" smtClean="0"/>
              <a:t>、</a:t>
            </a:r>
            <a:r>
              <a:rPr lang="en-US" altLang="zh-TW" sz="1400" dirty="0" smtClean="0"/>
              <a:t>PVC products</a:t>
            </a:r>
            <a:r>
              <a:rPr lang="zh-TW" altLang="en-US" sz="1400" dirty="0" smtClean="0"/>
              <a:t>、</a:t>
            </a:r>
            <a:r>
              <a:rPr lang="en-US" altLang="zh-TW" sz="1400" dirty="0" smtClean="0"/>
              <a:t>Sporting goods, Electric appliances</a:t>
            </a:r>
            <a:endParaRPr lang="zh-TW" altLang="en-US" sz="1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67724" y="3335577"/>
            <a:ext cx="1504933" cy="7386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X’mas</a:t>
            </a:r>
            <a:r>
              <a:rPr lang="en-US" altLang="zh-TW" sz="1400" dirty="0" smtClean="0"/>
              <a:t> trees </a:t>
            </a:r>
            <a:r>
              <a:rPr lang="zh-TW" altLang="en-US" sz="1400" dirty="0"/>
              <a:t>、 </a:t>
            </a:r>
            <a:r>
              <a:rPr lang="en-US" altLang="zh-TW" sz="1400" dirty="0" smtClean="0"/>
              <a:t> lightings &amp; decorations</a:t>
            </a:r>
            <a:endParaRPr lang="zh-TW" altLang="en-US" sz="1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67725" y="4485324"/>
            <a:ext cx="1504933" cy="7386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Indoor &amp; Outdoor furniture</a:t>
            </a:r>
            <a:endParaRPr lang="zh-TW" altLang="en-US" sz="1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67724" y="5618985"/>
            <a:ext cx="1504933" cy="30777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Garment</a:t>
            </a:r>
            <a:endParaRPr lang="zh-TW" altLang="en-US" sz="1400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50" y="3349646"/>
            <a:ext cx="1168148" cy="979063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74" y="4423233"/>
            <a:ext cx="1168148" cy="108001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36" y="1145066"/>
            <a:ext cx="925089" cy="984154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26" y="1174330"/>
            <a:ext cx="993168" cy="964910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58" y="3323566"/>
            <a:ext cx="1175217" cy="1005143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01" y="4485324"/>
            <a:ext cx="1286120" cy="937689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6" y="3391622"/>
            <a:ext cx="1244275" cy="2081818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67" y="5594367"/>
            <a:ext cx="909080" cy="1212107"/>
          </a:xfrm>
          <a:prstGeom prst="rect">
            <a:avLst/>
          </a:prstGeom>
        </p:spPr>
      </p:pic>
      <p:pic>
        <p:nvPicPr>
          <p:cNvPr id="41" name="圖片 40" descr="C:\Users\user\Desktop\CK #1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000" b="82875" l="8000" r="89000">
                        <a14:backgroundMark x1="4667" y1="32250" x2="4667" y2="32250"/>
                        <a14:backgroundMark x1="36000" y1="87125" x2="36000" y2="87125"/>
                        <a14:backgroundMark x1="93167" y1="71875" x2="93167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0" t="24909" r="7032" b="12412"/>
          <a:stretch/>
        </p:blipFill>
        <p:spPr bwMode="auto">
          <a:xfrm>
            <a:off x="3197103" y="5761894"/>
            <a:ext cx="1085998" cy="865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56" y="1248658"/>
            <a:ext cx="1162840" cy="933911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11" y="1174330"/>
            <a:ext cx="1324019" cy="935790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75" y="2271823"/>
            <a:ext cx="1036496" cy="822927"/>
          </a:xfrm>
          <a:prstGeom prst="rect">
            <a:avLst/>
          </a:prstGeom>
        </p:spPr>
      </p:pic>
      <p:cxnSp>
        <p:nvCxnSpPr>
          <p:cNvPr id="46" name="直線接點 45"/>
          <p:cNvCxnSpPr/>
          <p:nvPr/>
        </p:nvCxnSpPr>
        <p:spPr>
          <a:xfrm>
            <a:off x="792407" y="1073283"/>
            <a:ext cx="745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9630" y="6219454"/>
            <a:ext cx="594340" cy="5943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83" y="4423233"/>
            <a:ext cx="1575309" cy="10502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43" y="2383221"/>
            <a:ext cx="1193974" cy="7331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21" y="1201963"/>
            <a:ext cx="1024963" cy="9545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09" y="3313178"/>
            <a:ext cx="1721483" cy="96812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64" y="2239489"/>
            <a:ext cx="1038083" cy="8921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24" y="2239489"/>
            <a:ext cx="1402266" cy="88358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70" y="2192675"/>
            <a:ext cx="510695" cy="115697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93" y="2182569"/>
            <a:ext cx="478748" cy="1102982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891" b="98157" l="7598" r="89991">
                        <a14:foregroundMark x1="32302" y1="18771" x2="32302" y2="18771"/>
                        <a14:foregroundMark x1="37489" y1="19863" x2="37489" y2="19863"/>
                        <a14:foregroundMark x1="56369" y1="18908" x2="56369" y2="18908"/>
                        <a14:foregroundMark x1="50000" y1="18567" x2="50000" y2="18567"/>
                        <a14:foregroundMark x1="38444" y1="15154" x2="38444" y2="15154"/>
                        <a14:foregroundMark x1="40946" y1="18430" x2="40946" y2="18430"/>
                        <a14:foregroundMark x1="44177" y1="19249" x2="44177" y2="19249"/>
                        <a14:foregroundMark x1="46997" y1="19659" x2="46997" y2="19659"/>
                        <a14:foregroundMark x1="52593" y1="19659" x2="52593" y2="19659"/>
                        <a14:foregroundMark x1="60646" y1="18294" x2="60646" y2="18294"/>
                        <a14:foregroundMark x1="64058" y1="19386" x2="64058" y2="19386"/>
                        <a14:foregroundMark x1="67516" y1="18157" x2="67516" y2="18157"/>
                        <a14:foregroundMark x1="69472" y1="18294" x2="69472" y2="18294"/>
                        <a14:foregroundMark x1="72066" y1="17679" x2="72066" y2="17679"/>
                        <a14:foregroundMark x1="76024" y1="18294" x2="76024" y2="18294"/>
                        <a14:foregroundMark x1="69472" y1="21092" x2="69472" y2="21092"/>
                        <a14:foregroundMark x1="73021" y1="20614" x2="73021" y2="20614"/>
                        <a14:foregroundMark x1="28116" y1="19386" x2="28116" y2="19386"/>
                        <a14:foregroundMark x1="26342" y1="15631" x2="26342" y2="15631"/>
                        <a14:foregroundMark x1="29982" y1="16382" x2="29982" y2="16382"/>
                        <a14:foregroundMark x1="32939" y1="17338" x2="32939" y2="17338"/>
                        <a14:foregroundMark x1="33530" y1="14676" x2="33530" y2="14676"/>
                        <a14:foregroundMark x1="27298" y1="12218" x2="27298" y2="12218"/>
                        <a14:foregroundMark x1="47179" y1="14198" x2="47179" y2="14198"/>
                        <a14:foregroundMark x1="65105" y1="15154" x2="65105" y2="15154"/>
                        <a14:foregroundMark x1="59145" y1="18567" x2="59145" y2="18567"/>
                        <a14:foregroundMark x1="55096" y1="22321" x2="55096" y2="22321"/>
                        <a14:foregroundMark x1="75432" y1="16860" x2="75432" y2="16860"/>
                        <a14:foregroundMark x1="74795" y1="20478" x2="74795" y2="20478"/>
                        <a14:foregroundMark x1="74568" y1="15904" x2="74568" y2="15904"/>
                        <a14:foregroundMark x1="72930" y1="14061" x2="72930" y2="14061"/>
                        <a14:foregroundMark x1="69472" y1="15631" x2="69472" y2="15631"/>
                        <a14:foregroundMark x1="66652" y1="16109" x2="66652" y2="16109"/>
                        <a14:foregroundMark x1="67607" y1="15017" x2="67607" y2="15017"/>
                        <a14:foregroundMark x1="27480" y1="17816" x2="27480" y2="17816"/>
                        <a14:foregroundMark x1="26570" y1="20341" x2="26570" y2="20341"/>
                        <a14:foregroundMark x1="29572" y1="20478" x2="29572" y2="20478"/>
                        <a14:foregroundMark x1="32712" y1="20751" x2="32712" y2="20751"/>
                        <a14:foregroundMark x1="34486" y1="22048" x2="34486" y2="22048"/>
                        <a14:foregroundMark x1="35214" y1="19386" x2="35214" y2="19386"/>
                        <a14:foregroundMark x1="35942" y1="17201" x2="35942" y2="17201"/>
                        <a14:foregroundMark x1="39263" y1="17065" x2="39263" y2="17065"/>
                        <a14:foregroundMark x1="39490" y1="21229" x2="39490" y2="21229"/>
                        <a14:foregroundMark x1="41993" y1="17201" x2="41993" y2="17201"/>
                        <a14:foregroundMark x1="43631" y1="17201" x2="43631" y2="17201"/>
                        <a14:foregroundMark x1="46997" y1="18157" x2="46997" y2="18157"/>
                        <a14:foregroundMark x1="45723" y1="19386" x2="45723" y2="19386"/>
                        <a14:foregroundMark x1="45405" y1="16587" x2="45405" y2="16587"/>
                        <a14:foregroundMark x1="41993" y1="21843" x2="41993" y2="21843"/>
                        <a14:foregroundMark x1="44586" y1="22048" x2="44586" y2="22048"/>
                        <a14:foregroundMark x1="42812" y1="16246" x2="42812" y2="16246"/>
                        <a14:foregroundMark x1="47088" y1="16587" x2="47088" y2="16587"/>
                        <a14:foregroundMark x1="49181" y1="16724" x2="49181" y2="16724"/>
                        <a14:foregroundMark x1="48772" y1="18567" x2="48772" y2="18567"/>
                        <a14:foregroundMark x1="49682" y1="21706" x2="49682" y2="21706"/>
                        <a14:foregroundMark x1="51365" y1="21843" x2="51365" y2="21843"/>
                        <a14:foregroundMark x1="53958" y1="16587" x2="53958" y2="16587"/>
                        <a14:foregroundMark x1="54914" y1="19386" x2="54914" y2="19386"/>
                        <a14:foregroundMark x1="56233" y1="16860" x2="56233" y2="16860"/>
                        <a14:foregroundMark x1="55505" y1="16246" x2="55505" y2="16246"/>
                        <a14:foregroundMark x1="58235" y1="16246" x2="58235" y2="16246"/>
                        <a14:foregroundMark x1="59691" y1="17065" x2="59691" y2="17065"/>
                        <a14:foregroundMark x1="59600" y1="21570" x2="59600" y2="21570"/>
                        <a14:foregroundMark x1="62375" y1="21570" x2="62375" y2="21570"/>
                        <a14:foregroundMark x1="63012" y1="16246" x2="63012" y2="16246"/>
                        <a14:foregroundMark x1="71156" y1="15017" x2="71156" y2="15017"/>
                        <a14:foregroundMark x1="75114" y1="14198" x2="75114" y2="14198"/>
                        <a14:foregroundMark x1="66470" y1="14676" x2="66470" y2="14676"/>
                        <a14:foregroundMark x1="60009" y1="15768" x2="60009" y2="15768"/>
                        <a14:foregroundMark x1="61374" y1="15631" x2="61374" y2="15631"/>
                        <a14:foregroundMark x1="34167" y1="16109" x2="34167" y2="16109"/>
                        <a14:foregroundMark x1="29163" y1="14403" x2="29163" y2="14403"/>
                        <a14:foregroundMark x1="26024" y1="18430" x2="26024" y2="18430"/>
                        <a14:foregroundMark x1="26661" y1="21570" x2="26661" y2="21570"/>
                        <a14:foregroundMark x1="26342" y1="16860" x2="26342" y2="16860"/>
                        <a14:foregroundMark x1="27389" y1="13720" x2="27389" y2="13720"/>
                        <a14:foregroundMark x1="47907" y1="15768" x2="47907" y2="15768"/>
                        <a14:foregroundMark x1="49591" y1="14061" x2="49591" y2="14061"/>
                        <a14:foregroundMark x1="50955" y1="15290" x2="50955" y2="15290"/>
                        <a14:foregroundMark x1="29254" y1="13106" x2="29254" y2="13106"/>
                        <a14:foregroundMark x1="31893" y1="13584" x2="31893" y2="13584"/>
                        <a14:foregroundMark x1="25842" y1="19863" x2="25842" y2="19863"/>
                        <a14:foregroundMark x1="44268" y1="16724" x2="44268" y2="16724"/>
                        <a14:foregroundMark x1="52093" y1="15495" x2="52093" y2="15495"/>
                        <a14:foregroundMark x1="55505" y1="15290" x2="55505" y2="15290"/>
                        <a14:foregroundMark x1="45814" y1="14061" x2="45814" y2="14061"/>
                        <a14:foregroundMark x1="48863" y1="13720" x2="48863" y2="13720"/>
                        <a14:foregroundMark x1="50955" y1="13311" x2="50955" y2="13311"/>
                        <a14:foregroundMark x1="51774" y1="13720" x2="51774" y2="13720"/>
                        <a14:foregroundMark x1="45405" y1="14403" x2="45405" y2="14403"/>
                        <a14:foregroundMark x1="76251" y1="14198" x2="76251" y2="14198"/>
                        <a14:foregroundMark x1="74067" y1="12628" x2="74067" y2="12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1019" r="13775" b="1570"/>
          <a:stretch/>
        </p:blipFill>
        <p:spPr>
          <a:xfrm>
            <a:off x="5630711" y="5738125"/>
            <a:ext cx="957513" cy="833600"/>
          </a:xfrm>
          <a:prstGeom prst="rect">
            <a:avLst/>
          </a:prstGeom>
        </p:spPr>
      </p:pic>
      <p:pic>
        <p:nvPicPr>
          <p:cNvPr id="49" name="圖片 48"/>
          <p:cNvPicPr/>
          <p:nvPr/>
        </p:nvPicPr>
        <p:blipFill rotWithShape="1">
          <a:blip r:embed="rId26"/>
          <a:srcRect l="26949" t="9191" r="28981" b="17569"/>
          <a:stretch/>
        </p:blipFill>
        <p:spPr bwMode="auto">
          <a:xfrm>
            <a:off x="6803892" y="5579511"/>
            <a:ext cx="869778" cy="1161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圖片 4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6151" r="12988" b="2596"/>
          <a:stretch/>
        </p:blipFill>
        <p:spPr>
          <a:xfrm>
            <a:off x="4317562" y="5694322"/>
            <a:ext cx="1088699" cy="9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b="1" dirty="0"/>
              <a:t>Major buyers: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64008" indent="0">
              <a:buNone/>
            </a:pPr>
            <a:r>
              <a:rPr lang="zh-TW" altLang="en-US" dirty="0"/>
              <a:t> </a:t>
            </a:r>
            <a:endParaRPr lang="en-US" altLang="zh-TW" dirty="0"/>
          </a:p>
          <a:p>
            <a:pPr marL="64008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b="1" dirty="0" smtClean="0"/>
          </a:p>
          <a:p>
            <a:r>
              <a:rPr lang="en-US" altLang="zh-TW" b="1" dirty="0" smtClean="0"/>
              <a:t>Oversea </a:t>
            </a:r>
            <a:r>
              <a:rPr lang="en-US" altLang="zh-TW" b="1" dirty="0"/>
              <a:t>b</a:t>
            </a:r>
            <a:r>
              <a:rPr lang="en-US" altLang="zh-TW" b="1" dirty="0" smtClean="0"/>
              <a:t>ranches</a:t>
            </a:r>
            <a:r>
              <a:rPr lang="en-US" altLang="zh-TW" dirty="0"/>
              <a:t>: </a:t>
            </a:r>
            <a:endParaRPr lang="en-US" altLang="zh-TW" dirty="0" smtClean="0"/>
          </a:p>
          <a:p>
            <a:pPr marL="64008" indent="0">
              <a:buNone/>
            </a:pPr>
            <a:r>
              <a:rPr lang="en-US" altLang="zh-TW" dirty="0" smtClean="0"/>
              <a:t>  </a:t>
            </a:r>
            <a:r>
              <a:rPr lang="en-US" altLang="zh-TW" sz="2800" dirty="0" smtClean="0"/>
              <a:t>USA</a:t>
            </a:r>
            <a:r>
              <a:rPr lang="zh-TW" altLang="en-US" sz="2800" dirty="0"/>
              <a:t>、</a:t>
            </a:r>
            <a:r>
              <a:rPr lang="en-US" altLang="zh-TW" sz="2800" dirty="0"/>
              <a:t>Canada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Mexico 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China </a:t>
            </a:r>
            <a:r>
              <a:rPr lang="en-US" altLang="zh-TW" sz="2400" dirty="0" smtClean="0"/>
              <a:t>(Hong Kong</a:t>
            </a:r>
            <a:r>
              <a:rPr lang="zh-TW" altLang="en-US" sz="2400" dirty="0" smtClean="0"/>
              <a:t> 、 </a:t>
            </a:r>
            <a:endParaRPr lang="en-US" altLang="zh-TW" sz="2400" dirty="0" smtClean="0"/>
          </a:p>
          <a:p>
            <a:pPr marL="64008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Shenzhen</a:t>
            </a:r>
            <a:r>
              <a:rPr lang="zh-TW" altLang="en-US" sz="2400" dirty="0" smtClean="0"/>
              <a:t> 、</a:t>
            </a:r>
            <a:r>
              <a:rPr lang="en-US" altLang="zh-TW" sz="2400" dirty="0" smtClean="0"/>
              <a:t>Shanghai)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Viet Nam </a:t>
            </a:r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Export Business – </a:t>
            </a:r>
            <a:r>
              <a:rPr lang="en-US" altLang="zh-TW" sz="2400" dirty="0" smtClean="0"/>
              <a:t>Buyers and Branches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5</a:t>
            </a:fld>
            <a:endParaRPr lang="zh-TW" altLang="en-US"/>
          </a:p>
        </p:txBody>
      </p:sp>
      <p:pic>
        <p:nvPicPr>
          <p:cNvPr id="5" name="圖片 2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5" y="3165920"/>
            <a:ext cx="2024904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57" y="3165404"/>
            <a:ext cx="1727160" cy="4321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9" y="2252650"/>
            <a:ext cx="1635485" cy="558047"/>
          </a:xfrm>
          <a:prstGeom prst="rect">
            <a:avLst/>
          </a:prstGeom>
        </p:spPr>
      </p:pic>
      <p:pic>
        <p:nvPicPr>
          <p:cNvPr id="8" name="Picture 5" descr="https://upload.wikimedia.org/wikipedia/commons/thumb/2/20/Kmart_logo.svg/1024px-Kmart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16" y="2080806"/>
            <a:ext cx="729891" cy="7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g.logoinlogo.com/120724090744-Walm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84" y="2105097"/>
            <a:ext cx="1230261" cy="6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tse4.mm.bing.net/th?id=OIP.2hE_vRst_Fu1tBl1dTKpOgEsBc&amp;pid=15.1&amp;P=0&amp;w=336&amp;h=1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34" y="3088595"/>
            <a:ext cx="1667631" cy="51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7997" y="3750044"/>
            <a:ext cx="1088507" cy="88661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3911" y="3831883"/>
            <a:ext cx="831698" cy="864966"/>
          </a:xfrm>
          <a:prstGeom prst="rect">
            <a:avLst/>
          </a:prstGeom>
        </p:spPr>
      </p:pic>
      <p:pic>
        <p:nvPicPr>
          <p:cNvPr id="13" name="Picture 2" descr="「fred meyer inc dba kroger」的圖片搜尋結果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26" y="3777583"/>
            <a:ext cx="995623" cy="7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圖片搜尋結果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01" y="3910024"/>
            <a:ext cx="1084040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「bj's wholesale」的圖片搜尋結果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14" y="3918696"/>
            <a:ext cx="947749" cy="6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72" y="2308203"/>
            <a:ext cx="1403547" cy="27509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4557" y="2005272"/>
            <a:ext cx="786292" cy="786292"/>
          </a:xfrm>
          <a:prstGeom prst="rect">
            <a:avLst/>
          </a:prstGeom>
        </p:spPr>
      </p:pic>
      <p:cxnSp>
        <p:nvCxnSpPr>
          <p:cNvPr id="31" name="直線接點 30"/>
          <p:cNvCxnSpPr/>
          <p:nvPr/>
        </p:nvCxnSpPr>
        <p:spPr>
          <a:xfrm>
            <a:off x="717985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圖片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52" y="3014201"/>
            <a:ext cx="1040819" cy="73584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9630" y="6219454"/>
            <a:ext cx="594340" cy="5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0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92128" y="1237615"/>
            <a:ext cx="7896296" cy="1170665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en-US" altLang="zh-TW" sz="1400" dirty="0" smtClean="0">
                <a:latin typeface="+mj-lt"/>
              </a:rPr>
              <a:t>Collins has carried G2000 apparel of Hong Kong since 1989 and received a strong reputation of the brand. In 2013, we started to cooperate with </a:t>
            </a:r>
            <a:r>
              <a:rPr lang="en-US" altLang="zh-TW" sz="1400" dirty="0" err="1" smtClean="0">
                <a:latin typeface="+mj-lt"/>
              </a:rPr>
              <a:t>Hyungji</a:t>
            </a:r>
            <a:r>
              <a:rPr lang="en-US" altLang="zh-TW" sz="1400" dirty="0" smtClean="0">
                <a:latin typeface="+mj-lt"/>
              </a:rPr>
              <a:t> Group to develop Korea fashion brands in Taiwan. Now our fashion franchise business covers 90 shops and counters .  </a:t>
            </a:r>
          </a:p>
          <a:p>
            <a:pPr marL="64008" indent="0">
              <a:buNone/>
            </a:pPr>
            <a:endParaRPr lang="en-US" altLang="zh-TW" sz="1400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6091436"/>
            <a:ext cx="576064" cy="57606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1520" y="267494"/>
            <a:ext cx="8568952" cy="110410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Fashion Life Business – </a:t>
            </a:r>
            <a:r>
              <a:rPr lang="en-US" altLang="zh-TW" sz="2700" dirty="0" smtClean="0"/>
              <a:t>Brand introduction</a:t>
            </a:r>
            <a:endParaRPr lang="zh-TW" altLang="en-US" sz="27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492128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內容版面配置區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13" y="2490462"/>
            <a:ext cx="2189568" cy="386497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6" y="2498378"/>
            <a:ext cx="2180598" cy="384914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462690" y="3205594"/>
            <a:ext cx="338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“G2000” is a Hong Kong base brand. It’s the best choice for urban clothing, offering high qualities and values to satisfy the needs  of young white- collared men and women.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475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7</a:t>
            </a:fld>
            <a:endParaRPr lang="zh-TW" altLang="en-US"/>
          </a:p>
        </p:txBody>
      </p:sp>
      <p:cxnSp>
        <p:nvCxnSpPr>
          <p:cNvPr id="4" name="直線接點 3"/>
          <p:cNvCxnSpPr/>
          <p:nvPr/>
        </p:nvCxnSpPr>
        <p:spPr>
          <a:xfrm>
            <a:off x="492128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00024" y="1512644"/>
            <a:ext cx="4258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en-US" altLang="zh-TW" sz="1600" dirty="0" smtClean="0"/>
              <a:t>“Chatelaine” </a:t>
            </a:r>
            <a:r>
              <a:rPr lang="en-US" altLang="zh-TW" sz="1600" dirty="0"/>
              <a:t>is from </a:t>
            </a:r>
            <a:r>
              <a:rPr lang="en-US" altLang="zh-TW" sz="1600" dirty="0" smtClean="0"/>
              <a:t>Korea. </a:t>
            </a:r>
            <a:r>
              <a:rPr lang="en-US" altLang="zh-TW" sz="1600" dirty="0"/>
              <a:t>The </a:t>
            </a:r>
            <a:r>
              <a:rPr lang="en-US" altLang="zh-TW" sz="1600" dirty="0" smtClean="0"/>
              <a:t>concepts </a:t>
            </a:r>
            <a:r>
              <a:rPr lang="en-US" altLang="zh-TW" sz="1600" dirty="0"/>
              <a:t>of design focus on French </a:t>
            </a:r>
            <a:r>
              <a:rPr lang="en-US" altLang="zh-TW" sz="1600" dirty="0" smtClean="0"/>
              <a:t>style and </a:t>
            </a:r>
            <a:r>
              <a:rPr lang="en-US" altLang="zh-TW" sz="1600" dirty="0"/>
              <a:t>casual look . It’s for women </a:t>
            </a:r>
            <a:r>
              <a:rPr lang="en-US" altLang="zh-TW" sz="1600" dirty="0" smtClean="0"/>
              <a:t>who deems themselves chic </a:t>
            </a:r>
            <a:r>
              <a:rPr lang="en-US" altLang="zh-TW" sz="1600" dirty="0"/>
              <a:t>and fashionable. </a:t>
            </a:r>
          </a:p>
        </p:txBody>
      </p:sp>
      <p:pic>
        <p:nvPicPr>
          <p:cNvPr id="6" name="內容版面配置區 5"/>
          <p:cNvPicPr>
            <a:picLocks/>
          </p:cNvPicPr>
          <p:nvPr/>
        </p:nvPicPr>
        <p:blipFill rotWithShape="1">
          <a:blip r:embed="rId2"/>
          <a:srcRect l="28334" t="41298" r="48855" b="19485"/>
          <a:stretch/>
        </p:blipFill>
        <p:spPr bwMode="auto">
          <a:xfrm>
            <a:off x="4769963" y="1376085"/>
            <a:ext cx="1876723" cy="2367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/>
          <p:cNvPicPr/>
          <p:nvPr/>
        </p:nvPicPr>
        <p:blipFill rotWithShape="1">
          <a:blip r:embed="rId3"/>
          <a:srcRect l="64686" t="19929" r="3738" b="20463"/>
          <a:stretch/>
        </p:blipFill>
        <p:spPr bwMode="auto">
          <a:xfrm>
            <a:off x="6757809" y="1363077"/>
            <a:ext cx="1738535" cy="2367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/>
          <p:cNvPicPr/>
          <p:nvPr/>
        </p:nvPicPr>
        <p:blipFill rotWithShape="1">
          <a:blip r:embed="rId4"/>
          <a:srcRect l="25378" t="21609" r="50238" b="27900"/>
          <a:stretch/>
        </p:blipFill>
        <p:spPr bwMode="auto">
          <a:xfrm>
            <a:off x="431817" y="3589914"/>
            <a:ext cx="1872615" cy="290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115" y="3656948"/>
            <a:ext cx="1882418" cy="28846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738474" y="4032413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“Wild Roses”  is women’s brand for exercise wear, suitable for hiking ,yoga and travel. Its colorful, functional and technical designs give every woman a healthy breathe and confident living. </a:t>
            </a:r>
            <a:endParaRPr lang="zh-TW" altLang="en-US" sz="1600" dirty="0"/>
          </a:p>
        </p:txBody>
      </p:sp>
      <p:sp>
        <p:nvSpPr>
          <p:cNvPr id="13" name="標題 3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40960" cy="110410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Fashion Life Business – </a:t>
            </a:r>
            <a:r>
              <a:rPr lang="en-US" altLang="zh-TW" sz="2700" dirty="0" smtClean="0"/>
              <a:t>Brand introduction</a:t>
            </a:r>
            <a:endParaRPr lang="zh-TW" altLang="en-US" sz="27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630" y="6219454"/>
            <a:ext cx="594340" cy="5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8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104106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/>
              <a:t>Bio-Medical Business- </a:t>
            </a:r>
            <a:r>
              <a:rPr lang="en-US" altLang="zh-TW" sz="2700" dirty="0" smtClean="0"/>
              <a:t>Hi-Clearance Inc. </a:t>
            </a:r>
            <a:endParaRPr lang="zh-TW" altLang="en-US" sz="27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8</a:t>
            </a:fld>
            <a:endParaRPr lang="zh-TW" altLang="en-US"/>
          </a:p>
        </p:txBody>
      </p:sp>
      <p:cxnSp>
        <p:nvCxnSpPr>
          <p:cNvPr id="4" name="直線接點 3"/>
          <p:cNvCxnSpPr/>
          <p:nvPr/>
        </p:nvCxnSpPr>
        <p:spPr>
          <a:xfrm>
            <a:off x="827584" y="1196752"/>
            <a:ext cx="745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14086" y="1346141"/>
            <a:ext cx="7381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Since June, 2016, Collins has taken controlling power over Hi-Clearance Inc., an OTC firm.  Hi-Clearance is operating in distribution of medical equipment and bio-chemical reagents and medical management services. Its main products and services are below:</a:t>
            </a:r>
            <a:endParaRPr lang="zh-TW" altLang="en-US" sz="1400" dirty="0"/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40" y="2506194"/>
            <a:ext cx="1227595" cy="28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45" y="2315527"/>
            <a:ext cx="1506922" cy="101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7779"/>
            <a:ext cx="1242863" cy="104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7" descr="DSC0798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07" y="5474444"/>
            <a:ext cx="1511938" cy="113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94" y="2292439"/>
            <a:ext cx="1636066" cy="10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5" descr="E36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8" y="3535244"/>
            <a:ext cx="1360761" cy="13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文字方塊 51"/>
          <p:cNvSpPr txBox="1"/>
          <p:nvPr/>
        </p:nvSpPr>
        <p:spPr>
          <a:xfrm>
            <a:off x="3594557" y="34458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3" name="圖片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2494" y="3513126"/>
            <a:ext cx="646232" cy="371888"/>
          </a:xfrm>
          <a:prstGeom prst="rect">
            <a:avLst/>
          </a:prstGeom>
        </p:spPr>
      </p:pic>
      <p:sp>
        <p:nvSpPr>
          <p:cNvPr id="65" name="橢圓形圖說文字 64"/>
          <p:cNvSpPr/>
          <p:nvPr/>
        </p:nvSpPr>
        <p:spPr>
          <a:xfrm>
            <a:off x="5357241" y="4261400"/>
            <a:ext cx="1638888" cy="368528"/>
          </a:xfrm>
          <a:prstGeom prst="wedgeEllipseCallout">
            <a:avLst>
              <a:gd name="adj1" fmla="val 69857"/>
              <a:gd name="adj2" fmla="val -1227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Hemodialysis</a:t>
            </a:r>
            <a:endParaRPr lang="zh-TW" altLang="en-US" sz="1200" dirty="0"/>
          </a:p>
        </p:txBody>
      </p:sp>
      <p:sp>
        <p:nvSpPr>
          <p:cNvPr id="66" name="橢圓形圖說文字 65"/>
          <p:cNvSpPr/>
          <p:nvPr/>
        </p:nvSpPr>
        <p:spPr>
          <a:xfrm>
            <a:off x="4553584" y="4812418"/>
            <a:ext cx="1980005" cy="368528"/>
          </a:xfrm>
          <a:prstGeom prst="wedgeEllipseCallout">
            <a:avLst>
              <a:gd name="adj1" fmla="val 38890"/>
              <a:gd name="adj2" fmla="val 1009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00" dirty="0" smtClean="0"/>
              <a:t>Homecare Devices </a:t>
            </a:r>
            <a:endParaRPr lang="zh-TW" altLang="en-US" sz="1000" dirty="0"/>
          </a:p>
        </p:txBody>
      </p:sp>
      <p:sp>
        <p:nvSpPr>
          <p:cNvPr id="67" name="橢圓形圖說文字 66"/>
          <p:cNvSpPr/>
          <p:nvPr/>
        </p:nvSpPr>
        <p:spPr>
          <a:xfrm>
            <a:off x="4701890" y="3671254"/>
            <a:ext cx="1334835" cy="414881"/>
          </a:xfrm>
          <a:prstGeom prst="wedgeEllipseCallout">
            <a:avLst>
              <a:gd name="adj1" fmla="val 40997"/>
              <a:gd name="adj2" fmla="val -1009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00"/>
              <a:t>Cardiology &amp; Radiology</a:t>
            </a:r>
            <a:endParaRPr lang="zh-TW" altLang="en-US" sz="1000" dirty="0"/>
          </a:p>
        </p:txBody>
      </p:sp>
      <p:sp>
        <p:nvSpPr>
          <p:cNvPr id="68" name="橢圓形圖說文字 67"/>
          <p:cNvSpPr/>
          <p:nvPr/>
        </p:nvSpPr>
        <p:spPr>
          <a:xfrm>
            <a:off x="3132254" y="3620669"/>
            <a:ext cx="1287907" cy="433989"/>
          </a:xfrm>
          <a:prstGeom prst="wedgeEllipseCallout">
            <a:avLst>
              <a:gd name="adj1" fmla="val -42363"/>
              <a:gd name="adj2" fmla="val -10649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Dentistry</a:t>
            </a:r>
            <a:endParaRPr lang="zh-TW" altLang="en-US" sz="1200" dirty="0"/>
          </a:p>
        </p:txBody>
      </p:sp>
      <p:sp>
        <p:nvSpPr>
          <p:cNvPr id="69" name="橢圓形圖說文字 68"/>
          <p:cNvSpPr/>
          <p:nvPr/>
        </p:nvSpPr>
        <p:spPr>
          <a:xfrm>
            <a:off x="1991480" y="4299806"/>
            <a:ext cx="1491602" cy="425338"/>
          </a:xfrm>
          <a:prstGeom prst="wedgeEllipseCallout">
            <a:avLst>
              <a:gd name="adj1" fmla="val -46271"/>
              <a:gd name="adj2" fmla="val -112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Respiratory &amp; Sleeping</a:t>
            </a:r>
            <a:endParaRPr lang="zh-TW" altLang="en-US" sz="1200" dirty="0"/>
          </a:p>
        </p:txBody>
      </p:sp>
      <p:sp>
        <p:nvSpPr>
          <p:cNvPr id="70" name="橢圓形圖說文字 69"/>
          <p:cNvSpPr/>
          <p:nvPr/>
        </p:nvSpPr>
        <p:spPr>
          <a:xfrm>
            <a:off x="2876689" y="4881256"/>
            <a:ext cx="1580304" cy="368528"/>
          </a:xfrm>
          <a:prstGeom prst="wedgeEllipseCallout">
            <a:avLst>
              <a:gd name="adj1" fmla="val -51800"/>
              <a:gd name="adj2" fmla="val 939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Consultancy</a:t>
            </a:r>
            <a:endParaRPr lang="zh-TW" altLang="en-US" sz="1200" dirty="0"/>
          </a:p>
        </p:txBody>
      </p:sp>
      <p:pic>
        <p:nvPicPr>
          <p:cNvPr id="71" name="圖片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8768" y="6175785"/>
            <a:ext cx="576064" cy="576064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3531693" y="4048734"/>
            <a:ext cx="1776937" cy="832611"/>
          </a:xfrm>
          <a:prstGeom prst="ellipse">
            <a:avLst/>
          </a:prstGeom>
          <a:ln w="7620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400" dirty="0" smtClean="0"/>
              <a:t>Bio-Medical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8818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400" dirty="0" smtClean="0"/>
              <a:t>Per review financial report as of Sept. 30, 2017, Hi-Clearance’s operation revenue had reached NTD2.2 </a:t>
            </a:r>
            <a:r>
              <a:rPr lang="en-US" altLang="zh-TW" sz="1400" dirty="0"/>
              <a:t>b</a:t>
            </a:r>
            <a:r>
              <a:rPr lang="en-US" altLang="zh-TW" sz="1400" dirty="0" smtClean="0"/>
              <a:t>illion, resulting in an EPS of NTD5.09. Per internal financial report as of Nov. 30, 2017, the operation revenue had been NTD2.7 billion, achieving a 5.53% year-to-year growth. </a:t>
            </a:r>
            <a:endParaRPr lang="zh-TW" altLang="en-US" sz="1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768" y="6036568"/>
            <a:ext cx="576064" cy="57606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altLang="zh-TW" smtClean="0"/>
              <a:pPr/>
              <a:t>9</a:t>
            </a:fld>
            <a:endParaRPr lang="zh-TW" altLang="en-US"/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541531"/>
              </p:ext>
            </p:extLst>
          </p:nvPr>
        </p:nvGraphicFramePr>
        <p:xfrm>
          <a:off x="4860032" y="2852936"/>
          <a:ext cx="3672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直線接點 10"/>
          <p:cNvCxnSpPr/>
          <p:nvPr/>
        </p:nvCxnSpPr>
        <p:spPr>
          <a:xfrm>
            <a:off x="492128" y="1196752"/>
            <a:ext cx="76328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104106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/>
              <a:t>Bio-Medical Business- </a:t>
            </a:r>
            <a:r>
              <a:rPr lang="en-US" altLang="zh-TW" sz="2700" dirty="0" smtClean="0"/>
              <a:t>Hi-Clearance Inc. </a:t>
            </a:r>
            <a:endParaRPr lang="zh-TW" altLang="en-US" sz="2700" dirty="0"/>
          </a:p>
        </p:txBody>
      </p:sp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294661"/>
              </p:ext>
            </p:extLst>
          </p:nvPr>
        </p:nvGraphicFramePr>
        <p:xfrm>
          <a:off x="492128" y="2924944"/>
          <a:ext cx="40798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86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028708-D649-45A9-B2DD-28FDCDA387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768</Words>
  <Application>Microsoft Office PowerPoint</Application>
  <PresentationFormat>如螢幕大小 (4:3)</PresentationFormat>
  <Paragraphs>147</Paragraphs>
  <Slides>15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Calibri</vt:lpstr>
      <vt:lpstr>Century Gothic</vt:lpstr>
      <vt:lpstr>Verdana</vt:lpstr>
      <vt:lpstr>Wingdings 2</vt:lpstr>
      <vt:lpstr>神韻</vt:lpstr>
      <vt:lpstr>Collin Co.,Ltd.(2906) More than satisfaction </vt:lpstr>
      <vt:lpstr>PowerPoint 簡報</vt:lpstr>
      <vt:lpstr>Company profile</vt:lpstr>
      <vt:lpstr>Export Business – Main Product Categories </vt:lpstr>
      <vt:lpstr>Export Business – Buyers and Branches</vt:lpstr>
      <vt:lpstr>Fashion Life Business – Brand introduction</vt:lpstr>
      <vt:lpstr>Fashion Life Business – Brand introduction</vt:lpstr>
      <vt:lpstr>Bio-Medical Business- Hi-Clearance Inc. </vt:lpstr>
      <vt:lpstr>Bio-Medical Business- Hi-Clearance Inc. </vt:lpstr>
      <vt:lpstr>Collins Group –Consolidated P&amp;L </vt:lpstr>
      <vt:lpstr>Revenue breakdown by operations</vt:lpstr>
      <vt:lpstr>Dividend Distributed</vt:lpstr>
      <vt:lpstr>Strategy and  Development</vt:lpstr>
      <vt:lpstr>Disclaim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2017-08-01T03:11:39Z</dcterms:created>
  <dcterms:modified xsi:type="dcterms:W3CDTF">2017-12-18T06:01:11Z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