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03" r:id="rId3"/>
    <p:sldId id="276" r:id="rId4"/>
    <p:sldId id="278" r:id="rId5"/>
    <p:sldId id="343" r:id="rId6"/>
    <p:sldId id="305" r:id="rId7"/>
    <p:sldId id="319" r:id="rId8"/>
    <p:sldId id="335" r:id="rId9"/>
    <p:sldId id="321" r:id="rId10"/>
    <p:sldId id="322" r:id="rId11"/>
    <p:sldId id="333" r:id="rId12"/>
    <p:sldId id="334" r:id="rId13"/>
    <p:sldId id="324" r:id="rId14"/>
    <p:sldId id="336" r:id="rId15"/>
    <p:sldId id="332" r:id="rId16"/>
    <p:sldId id="338" r:id="rId17"/>
    <p:sldId id="337" r:id="rId18"/>
    <p:sldId id="313" r:id="rId19"/>
    <p:sldId id="315" r:id="rId20"/>
    <p:sldId id="344" r:id="rId21"/>
    <p:sldId id="296" r:id="rId22"/>
    <p:sldId id="340" r:id="rId23"/>
    <p:sldId id="341" r:id="rId24"/>
    <p:sldId id="342" r:id="rId25"/>
    <p:sldId id="339" r:id="rId26"/>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6228"/>
    <a:srgbClr val="97B953"/>
    <a:srgbClr val="F2F2F2"/>
    <a:srgbClr val="EBF1DE"/>
    <a:srgbClr val="4F81BD"/>
    <a:srgbClr val="B3CC82"/>
    <a:srgbClr val="A5C26A"/>
    <a:srgbClr val="F9383B"/>
    <a:srgbClr val="F1F1F1"/>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54" autoAdjust="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0F82498-5946-47CD-B578-E6F4B15840C1}" type="doc">
      <dgm:prSet loTypeId="urn:microsoft.com/office/officeart/2009/layout/CircleArrowProcess" loCatId="process" qsTypeId="urn:microsoft.com/office/officeart/2005/8/quickstyle/3d2" qsCatId="3D" csTypeId="urn:microsoft.com/office/officeart/2005/8/colors/accent3_4" csCatId="accent3" phldr="1"/>
      <dgm:spPr/>
      <dgm:t>
        <a:bodyPr/>
        <a:lstStyle/>
        <a:p>
          <a:endParaRPr lang="zh-TW" altLang="en-US"/>
        </a:p>
      </dgm:t>
    </dgm:pt>
    <dgm:pt modelId="{EB81D237-0B77-479C-BDE5-A7409E01A254}">
      <dgm:prSet phldrT="[文字]"/>
      <dgm:spPr/>
      <dgm:t>
        <a:bodyPr/>
        <a:lstStyle/>
        <a:p>
          <a:r>
            <a:rPr lang="en-US" altLang="zh-TW" dirty="0" smtClean="0">
              <a:latin typeface="+mn-lt"/>
              <a:ea typeface="微軟正黑體" panose="020B0604030504040204" pitchFamily="34" charset="-120"/>
            </a:rPr>
            <a:t>Core Business</a:t>
          </a:r>
          <a:endParaRPr lang="zh-TW" altLang="en-US" dirty="0">
            <a:latin typeface="+mn-lt"/>
            <a:ea typeface="微軟正黑體" panose="020B0604030504040204" pitchFamily="34" charset="-120"/>
          </a:endParaRPr>
        </a:p>
      </dgm:t>
    </dgm:pt>
    <dgm:pt modelId="{D92D4728-8794-4E15-B0D5-DECD96854AB0}" type="parTrans" cxnId="{321EA915-6B2F-4B03-A149-78F0449A6E2D}">
      <dgm:prSet/>
      <dgm:spPr/>
      <dgm:t>
        <a:bodyPr/>
        <a:lstStyle/>
        <a:p>
          <a:endParaRPr lang="zh-TW" altLang="en-US">
            <a:latin typeface="+mn-lt"/>
          </a:endParaRPr>
        </a:p>
      </dgm:t>
    </dgm:pt>
    <dgm:pt modelId="{CC6DE097-C3C6-4013-A1FF-610E9212C6B0}" type="sibTrans" cxnId="{321EA915-6B2F-4B03-A149-78F0449A6E2D}">
      <dgm:prSet/>
      <dgm:spPr/>
      <dgm:t>
        <a:bodyPr/>
        <a:lstStyle/>
        <a:p>
          <a:endParaRPr lang="zh-TW" altLang="en-US">
            <a:latin typeface="+mn-lt"/>
          </a:endParaRPr>
        </a:p>
      </dgm:t>
    </dgm:pt>
    <dgm:pt modelId="{C1FFBDE8-7B37-4E2A-857F-B2BF20D45003}">
      <dgm:prSet phldrT="[文字]"/>
      <dgm:spPr/>
      <dgm:t>
        <a:bodyPr/>
        <a:lstStyle/>
        <a:p>
          <a:r>
            <a:rPr lang="en-US" altLang="zh-TW" dirty="0" smtClean="0">
              <a:latin typeface="+mn-lt"/>
              <a:ea typeface="微軟正黑體" panose="020B0604030504040204" pitchFamily="34" charset="-120"/>
            </a:rPr>
            <a:t>Tourism</a:t>
          </a:r>
          <a:endParaRPr lang="zh-TW" altLang="en-US" dirty="0">
            <a:latin typeface="+mn-lt"/>
            <a:ea typeface="微軟正黑體" panose="020B0604030504040204" pitchFamily="34" charset="-120"/>
          </a:endParaRPr>
        </a:p>
      </dgm:t>
    </dgm:pt>
    <dgm:pt modelId="{4D1B826E-5CE5-4EDE-BDB6-49BA3470E6C8}" type="parTrans" cxnId="{0500221C-391A-4619-9C24-606097D554E5}">
      <dgm:prSet/>
      <dgm:spPr/>
      <dgm:t>
        <a:bodyPr/>
        <a:lstStyle/>
        <a:p>
          <a:endParaRPr lang="zh-TW" altLang="en-US">
            <a:latin typeface="+mn-lt"/>
          </a:endParaRPr>
        </a:p>
      </dgm:t>
    </dgm:pt>
    <dgm:pt modelId="{717066EA-7338-4CB7-91AD-25757DFBEA37}" type="sibTrans" cxnId="{0500221C-391A-4619-9C24-606097D554E5}">
      <dgm:prSet/>
      <dgm:spPr/>
      <dgm:t>
        <a:bodyPr/>
        <a:lstStyle/>
        <a:p>
          <a:endParaRPr lang="zh-TW" altLang="en-US">
            <a:latin typeface="+mn-lt"/>
          </a:endParaRPr>
        </a:p>
      </dgm:t>
    </dgm:pt>
    <dgm:pt modelId="{A1372D74-627F-4A18-A7F8-A1CA3D577FA5}">
      <dgm:prSet phldrT="[文字]"/>
      <dgm:spPr/>
      <dgm:t>
        <a:bodyPr/>
        <a:lstStyle/>
        <a:p>
          <a:r>
            <a:rPr lang="en-US" altLang="zh-TW" dirty="0" smtClean="0">
              <a:latin typeface="+mn-lt"/>
              <a:ea typeface="微軟正黑體" panose="020B0604030504040204" pitchFamily="34" charset="-120"/>
            </a:rPr>
            <a:t>Land Asset</a:t>
          </a:r>
          <a:endParaRPr lang="zh-TW" altLang="en-US" dirty="0">
            <a:latin typeface="+mn-lt"/>
            <a:ea typeface="微軟正黑體" panose="020B0604030504040204" pitchFamily="34" charset="-120"/>
          </a:endParaRPr>
        </a:p>
      </dgm:t>
    </dgm:pt>
    <dgm:pt modelId="{6B2ACAB3-4F55-4D32-985B-F2996852361B}" type="parTrans" cxnId="{1D8897F5-7100-468F-AFD1-B722456AD083}">
      <dgm:prSet/>
      <dgm:spPr/>
      <dgm:t>
        <a:bodyPr/>
        <a:lstStyle/>
        <a:p>
          <a:endParaRPr lang="zh-TW" altLang="en-US">
            <a:latin typeface="+mn-lt"/>
          </a:endParaRPr>
        </a:p>
      </dgm:t>
    </dgm:pt>
    <dgm:pt modelId="{DACA8FB4-38F0-424A-9ACA-6404A65B2A13}" type="sibTrans" cxnId="{1D8897F5-7100-468F-AFD1-B722456AD083}">
      <dgm:prSet/>
      <dgm:spPr/>
      <dgm:t>
        <a:bodyPr/>
        <a:lstStyle/>
        <a:p>
          <a:endParaRPr lang="zh-TW" altLang="en-US">
            <a:latin typeface="+mn-lt"/>
          </a:endParaRPr>
        </a:p>
      </dgm:t>
    </dgm:pt>
    <dgm:pt modelId="{8C572ECB-1675-4235-B641-889D33329001}" type="pres">
      <dgm:prSet presAssocID="{00F82498-5946-47CD-B578-E6F4B15840C1}" presName="Name0" presStyleCnt="0">
        <dgm:presLayoutVars>
          <dgm:chMax val="7"/>
          <dgm:chPref val="7"/>
          <dgm:dir/>
          <dgm:animLvl val="lvl"/>
        </dgm:presLayoutVars>
      </dgm:prSet>
      <dgm:spPr/>
      <dgm:t>
        <a:bodyPr/>
        <a:lstStyle/>
        <a:p>
          <a:endParaRPr lang="zh-TW" altLang="en-US"/>
        </a:p>
      </dgm:t>
    </dgm:pt>
    <dgm:pt modelId="{EAA51DD1-405A-4B98-81D4-850EDDA0C355}" type="pres">
      <dgm:prSet presAssocID="{EB81D237-0B77-479C-BDE5-A7409E01A254}" presName="Accent1" presStyleCnt="0"/>
      <dgm:spPr/>
      <dgm:t>
        <a:bodyPr/>
        <a:lstStyle/>
        <a:p>
          <a:endParaRPr lang="zh-TW" altLang="en-US"/>
        </a:p>
      </dgm:t>
    </dgm:pt>
    <dgm:pt modelId="{C1D0D946-9DBC-4C85-8DC3-4B8FBA02692D}" type="pres">
      <dgm:prSet presAssocID="{EB81D237-0B77-479C-BDE5-A7409E01A254}" presName="Accent" presStyleLbl="node1" presStyleIdx="0" presStyleCnt="3"/>
      <dgm:spPr/>
      <dgm:t>
        <a:bodyPr/>
        <a:lstStyle/>
        <a:p>
          <a:endParaRPr lang="zh-TW" altLang="en-US"/>
        </a:p>
      </dgm:t>
    </dgm:pt>
    <dgm:pt modelId="{C3DAFBFC-52E5-4160-B110-DA563B2270AC}" type="pres">
      <dgm:prSet presAssocID="{EB81D237-0B77-479C-BDE5-A7409E01A254}" presName="Parent1" presStyleLbl="revTx" presStyleIdx="0" presStyleCnt="3">
        <dgm:presLayoutVars>
          <dgm:chMax val="1"/>
          <dgm:chPref val="1"/>
          <dgm:bulletEnabled val="1"/>
        </dgm:presLayoutVars>
      </dgm:prSet>
      <dgm:spPr/>
      <dgm:t>
        <a:bodyPr/>
        <a:lstStyle/>
        <a:p>
          <a:endParaRPr lang="zh-TW" altLang="en-US"/>
        </a:p>
      </dgm:t>
    </dgm:pt>
    <dgm:pt modelId="{3AD82F44-3FEB-4F29-96E5-600D1F6D7837}" type="pres">
      <dgm:prSet presAssocID="{C1FFBDE8-7B37-4E2A-857F-B2BF20D45003}" presName="Accent2" presStyleCnt="0"/>
      <dgm:spPr/>
      <dgm:t>
        <a:bodyPr/>
        <a:lstStyle/>
        <a:p>
          <a:endParaRPr lang="zh-TW" altLang="en-US"/>
        </a:p>
      </dgm:t>
    </dgm:pt>
    <dgm:pt modelId="{205B9996-D8E2-4EED-B982-52090855CD91}" type="pres">
      <dgm:prSet presAssocID="{C1FFBDE8-7B37-4E2A-857F-B2BF20D45003}" presName="Accent" presStyleLbl="node1" presStyleIdx="1" presStyleCnt="3"/>
      <dgm:spPr/>
      <dgm:t>
        <a:bodyPr/>
        <a:lstStyle/>
        <a:p>
          <a:endParaRPr lang="zh-TW" altLang="en-US"/>
        </a:p>
      </dgm:t>
    </dgm:pt>
    <dgm:pt modelId="{AF2C9C91-DE7F-42EF-A2D8-CEF11E973B77}" type="pres">
      <dgm:prSet presAssocID="{C1FFBDE8-7B37-4E2A-857F-B2BF20D45003}" presName="Parent2" presStyleLbl="revTx" presStyleIdx="1" presStyleCnt="3">
        <dgm:presLayoutVars>
          <dgm:chMax val="1"/>
          <dgm:chPref val="1"/>
          <dgm:bulletEnabled val="1"/>
        </dgm:presLayoutVars>
      </dgm:prSet>
      <dgm:spPr/>
      <dgm:t>
        <a:bodyPr/>
        <a:lstStyle/>
        <a:p>
          <a:endParaRPr lang="zh-TW" altLang="en-US"/>
        </a:p>
      </dgm:t>
    </dgm:pt>
    <dgm:pt modelId="{AA7373FD-0B40-4849-B4CA-4AC5CA4C5B8E}" type="pres">
      <dgm:prSet presAssocID="{A1372D74-627F-4A18-A7F8-A1CA3D577FA5}" presName="Accent3" presStyleCnt="0"/>
      <dgm:spPr/>
      <dgm:t>
        <a:bodyPr/>
        <a:lstStyle/>
        <a:p>
          <a:endParaRPr lang="zh-TW" altLang="en-US"/>
        </a:p>
      </dgm:t>
    </dgm:pt>
    <dgm:pt modelId="{C0B9EBDB-3B16-435E-BBA7-5AFC08F2FB98}" type="pres">
      <dgm:prSet presAssocID="{A1372D74-627F-4A18-A7F8-A1CA3D577FA5}" presName="Accent" presStyleLbl="node1" presStyleIdx="2" presStyleCnt="3"/>
      <dgm:spPr/>
      <dgm:t>
        <a:bodyPr/>
        <a:lstStyle/>
        <a:p>
          <a:endParaRPr lang="zh-TW" altLang="en-US"/>
        </a:p>
      </dgm:t>
    </dgm:pt>
    <dgm:pt modelId="{23B8A397-BF63-4063-94A9-7CAC9FFE6899}" type="pres">
      <dgm:prSet presAssocID="{A1372D74-627F-4A18-A7F8-A1CA3D577FA5}" presName="Parent3" presStyleLbl="revTx" presStyleIdx="2" presStyleCnt="3">
        <dgm:presLayoutVars>
          <dgm:chMax val="1"/>
          <dgm:chPref val="1"/>
          <dgm:bulletEnabled val="1"/>
        </dgm:presLayoutVars>
      </dgm:prSet>
      <dgm:spPr/>
      <dgm:t>
        <a:bodyPr/>
        <a:lstStyle/>
        <a:p>
          <a:endParaRPr lang="zh-TW" altLang="en-US"/>
        </a:p>
      </dgm:t>
    </dgm:pt>
  </dgm:ptLst>
  <dgm:cxnLst>
    <dgm:cxn modelId="{F6B9E186-45B1-40D4-AF30-6311DF32EFB2}" type="presOf" srcId="{C1FFBDE8-7B37-4E2A-857F-B2BF20D45003}" destId="{AF2C9C91-DE7F-42EF-A2D8-CEF11E973B77}" srcOrd="0" destOrd="0" presId="urn:microsoft.com/office/officeart/2009/layout/CircleArrowProcess"/>
    <dgm:cxn modelId="{321EA915-6B2F-4B03-A149-78F0449A6E2D}" srcId="{00F82498-5946-47CD-B578-E6F4B15840C1}" destId="{EB81D237-0B77-479C-BDE5-A7409E01A254}" srcOrd="0" destOrd="0" parTransId="{D92D4728-8794-4E15-B0D5-DECD96854AB0}" sibTransId="{CC6DE097-C3C6-4013-A1FF-610E9212C6B0}"/>
    <dgm:cxn modelId="{0500221C-391A-4619-9C24-606097D554E5}" srcId="{00F82498-5946-47CD-B578-E6F4B15840C1}" destId="{C1FFBDE8-7B37-4E2A-857F-B2BF20D45003}" srcOrd="1" destOrd="0" parTransId="{4D1B826E-5CE5-4EDE-BDB6-49BA3470E6C8}" sibTransId="{717066EA-7338-4CB7-91AD-25757DFBEA37}"/>
    <dgm:cxn modelId="{51CE73F5-8EB5-4900-9EDE-B73208A96469}" type="presOf" srcId="{EB81D237-0B77-479C-BDE5-A7409E01A254}" destId="{C3DAFBFC-52E5-4160-B110-DA563B2270AC}" srcOrd="0" destOrd="0" presId="urn:microsoft.com/office/officeart/2009/layout/CircleArrowProcess"/>
    <dgm:cxn modelId="{B116E75C-3FBD-4498-BB98-4AF6CD137423}" type="presOf" srcId="{A1372D74-627F-4A18-A7F8-A1CA3D577FA5}" destId="{23B8A397-BF63-4063-94A9-7CAC9FFE6899}" srcOrd="0" destOrd="0" presId="urn:microsoft.com/office/officeart/2009/layout/CircleArrowProcess"/>
    <dgm:cxn modelId="{922BEEFE-44F2-45C8-A97B-61F5CE650C80}" type="presOf" srcId="{00F82498-5946-47CD-B578-E6F4B15840C1}" destId="{8C572ECB-1675-4235-B641-889D33329001}" srcOrd="0" destOrd="0" presId="urn:microsoft.com/office/officeart/2009/layout/CircleArrowProcess"/>
    <dgm:cxn modelId="{1D8897F5-7100-468F-AFD1-B722456AD083}" srcId="{00F82498-5946-47CD-B578-E6F4B15840C1}" destId="{A1372D74-627F-4A18-A7F8-A1CA3D577FA5}" srcOrd="2" destOrd="0" parTransId="{6B2ACAB3-4F55-4D32-985B-F2996852361B}" sibTransId="{DACA8FB4-38F0-424A-9ACA-6404A65B2A13}"/>
    <dgm:cxn modelId="{4377BC06-C1C3-421C-896E-BD6E9C79E7D4}" type="presParOf" srcId="{8C572ECB-1675-4235-B641-889D33329001}" destId="{EAA51DD1-405A-4B98-81D4-850EDDA0C355}" srcOrd="0" destOrd="0" presId="urn:microsoft.com/office/officeart/2009/layout/CircleArrowProcess"/>
    <dgm:cxn modelId="{0760F207-C303-46B0-A3FD-888FC03FFFEC}" type="presParOf" srcId="{EAA51DD1-405A-4B98-81D4-850EDDA0C355}" destId="{C1D0D946-9DBC-4C85-8DC3-4B8FBA02692D}" srcOrd="0" destOrd="0" presId="urn:microsoft.com/office/officeart/2009/layout/CircleArrowProcess"/>
    <dgm:cxn modelId="{40AE0ABE-8374-4E3B-84D1-79AEE89F6B09}" type="presParOf" srcId="{8C572ECB-1675-4235-B641-889D33329001}" destId="{C3DAFBFC-52E5-4160-B110-DA563B2270AC}" srcOrd="1" destOrd="0" presId="urn:microsoft.com/office/officeart/2009/layout/CircleArrowProcess"/>
    <dgm:cxn modelId="{1F6258F3-03A1-4E06-B0EC-433F5C56DBB0}" type="presParOf" srcId="{8C572ECB-1675-4235-B641-889D33329001}" destId="{3AD82F44-3FEB-4F29-96E5-600D1F6D7837}" srcOrd="2" destOrd="0" presId="urn:microsoft.com/office/officeart/2009/layout/CircleArrowProcess"/>
    <dgm:cxn modelId="{0FB90DFC-E9FB-4BF1-B25E-1B378CB725B6}" type="presParOf" srcId="{3AD82F44-3FEB-4F29-96E5-600D1F6D7837}" destId="{205B9996-D8E2-4EED-B982-52090855CD91}" srcOrd="0" destOrd="0" presId="urn:microsoft.com/office/officeart/2009/layout/CircleArrowProcess"/>
    <dgm:cxn modelId="{7B698DCD-C624-4E43-A724-722E1C8051C7}" type="presParOf" srcId="{8C572ECB-1675-4235-B641-889D33329001}" destId="{AF2C9C91-DE7F-42EF-A2D8-CEF11E973B77}" srcOrd="3" destOrd="0" presId="urn:microsoft.com/office/officeart/2009/layout/CircleArrowProcess"/>
    <dgm:cxn modelId="{10F25909-8478-46AF-BFD8-9C186AB72F88}" type="presParOf" srcId="{8C572ECB-1675-4235-B641-889D33329001}" destId="{AA7373FD-0B40-4849-B4CA-4AC5CA4C5B8E}" srcOrd="4" destOrd="0" presId="urn:microsoft.com/office/officeart/2009/layout/CircleArrowProcess"/>
    <dgm:cxn modelId="{971562F0-7F47-4577-8F27-7F3D0CE8B9C2}" type="presParOf" srcId="{AA7373FD-0B40-4849-B4CA-4AC5CA4C5B8E}" destId="{C0B9EBDB-3B16-435E-BBA7-5AFC08F2FB98}" srcOrd="0" destOrd="0" presId="urn:microsoft.com/office/officeart/2009/layout/CircleArrowProcess"/>
    <dgm:cxn modelId="{8DFB66B1-8906-41DC-93E5-A7C8F12E4498}" type="presParOf" srcId="{8C572ECB-1675-4235-B641-889D33329001}" destId="{23B8A397-BF63-4063-94A9-7CAC9FFE689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1" qsCatId="simple" csTypeId="urn:microsoft.com/office/officeart/2005/8/colors/colorful2#1" csCatId="colorful" phldr="1"/>
      <dgm:spPr/>
    </dgm:pt>
    <dgm:pt modelId="{77AF15ED-F058-4A0B-B979-9880C6062DF0}">
      <dgm:prSet phldrT="[Text]" custT="1"/>
      <dgm:spPr/>
      <dgm:t>
        <a:bodyPr lIns="73152" tIns="274320" rIns="73152"/>
        <a:lstStyle/>
        <a:p>
          <a:pPr algn="l"/>
          <a:r>
            <a:rPr lang="en-US" altLang="en-US" sz="1500" b="1" u="sng" dirty="0">
              <a:latin typeface="+mj-lt"/>
              <a:ea typeface="微軟正黑體" panose="020B0604030504040204" charset="-120"/>
            </a:rPr>
            <a:t>DAXI TEA FACTORY</a:t>
          </a:r>
        </a:p>
        <a:p>
          <a:pPr algn="l"/>
          <a:r>
            <a:rPr lang="en-US" altLang="zh-TW" sz="1500" dirty="0" smtClean="0">
              <a:latin typeface="+mj-lt"/>
              <a:ea typeface="+mn-ea"/>
            </a:rPr>
            <a:t>9.8</a:t>
          </a:r>
          <a:r>
            <a:rPr lang="en-US" altLang="zh-TW" sz="1500" dirty="0" smtClean="0">
              <a:latin typeface="+mj-lt"/>
            </a:rPr>
            <a:t> </a:t>
          </a:r>
          <a:r>
            <a:rPr lang="en-US" altLang="zh-TW" sz="1500" dirty="0">
              <a:latin typeface="+mj-lt"/>
            </a:rPr>
            <a:t>ha</a:t>
          </a:r>
          <a:endParaRPr lang="en-US" sz="1500" dirty="0">
            <a:latin typeface="+mj-lt"/>
            <a:ea typeface="微軟正黑體" panose="020B0604030504040204" charset="-12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l"/>
          <a:r>
            <a:rPr lang="en-US" altLang="en-US" sz="1500" b="1" u="sng" dirty="0">
              <a:latin typeface="+mj-lt"/>
              <a:ea typeface="微軟正黑體" panose="020B0604030504040204" charset="-120"/>
            </a:rPr>
            <a:t>TONGLUO TEA FACTORY</a:t>
          </a:r>
        </a:p>
        <a:p>
          <a:pPr algn="l"/>
          <a:r>
            <a:rPr lang="en-US" altLang="zh-TW" sz="1500" dirty="0" smtClean="0">
              <a:latin typeface="+mj-lt"/>
              <a:ea typeface="+mn-ea"/>
            </a:rPr>
            <a:t>15.9 </a:t>
          </a:r>
          <a:r>
            <a:rPr lang="en-US" altLang="zh-TW" sz="1500" dirty="0">
              <a:latin typeface="+mj-lt"/>
              <a:ea typeface="+mn-ea"/>
            </a:rPr>
            <a:t>ha</a:t>
          </a:r>
          <a:endParaRPr lang="en-US" sz="1500" dirty="0">
            <a:latin typeface="+mj-lt"/>
            <a:ea typeface="微軟正黑體" panose="020B0604030504040204" charset="-12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476E4177-EF8D-419E-AB8A-93E66CC82482}">
      <dgm:prSet phldrT="[Text]" custT="1"/>
      <dgm:spPr>
        <a:solidFill>
          <a:schemeClr val="accent6">
            <a:lumMod val="75000"/>
          </a:schemeClr>
        </a:solidFill>
      </dgm:spPr>
      <dgm:t>
        <a:bodyPr lIns="73152" tIns="274320" rIns="73152"/>
        <a:lstStyle/>
        <a:p>
          <a:pPr algn="l"/>
          <a:r>
            <a:rPr lang="en-US" altLang="zh-TW" sz="1500" b="1" u="sng" dirty="0">
              <a:latin typeface="+mj-lt"/>
              <a:ea typeface="微軟正黑體" panose="020B0604030504040204" charset="-120"/>
            </a:rPr>
            <a:t>XIONGKONGTEA GARDEN </a:t>
          </a:r>
          <a:r>
            <a:rPr lang="en-US" altLang="zh-TW" sz="1500" dirty="0" smtClean="0">
              <a:latin typeface="+mj-lt"/>
              <a:ea typeface="+mn-ea"/>
            </a:rPr>
            <a:t>165.8 ha</a:t>
          </a:r>
          <a:endParaRPr lang="en-US" sz="1500" dirty="0">
            <a:latin typeface="+mj-lt"/>
            <a:ea typeface="微軟正黑體" panose="020B0604030504040204" charset="-120"/>
          </a:endParaRP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5DD0A7D4-5781-4819-AF33-C5CE25A2D297}">
      <dgm:prSet phldrT="[Text]" custT="1"/>
      <dgm:spPr/>
      <dgm:t>
        <a:bodyPr lIns="73152" tIns="274320" rIns="73152"/>
        <a:lstStyle/>
        <a:p>
          <a:pPr algn="l"/>
          <a:r>
            <a:rPr lang="en-US" altLang="en-US" sz="1500" b="1" u="sng" dirty="0">
              <a:latin typeface="+mj-lt"/>
              <a:ea typeface="微軟正黑體" panose="020B0604030504040204" charset="-120"/>
            </a:rPr>
            <a:t>DALIAO HISTORICAL HOUSE</a:t>
          </a:r>
        </a:p>
        <a:p>
          <a:pPr algn="l"/>
          <a:r>
            <a:rPr lang="en-US" altLang="zh-TW" sz="1500" dirty="0" smtClean="0">
              <a:latin typeface="+mj-lt"/>
              <a:ea typeface="+mn-ea"/>
            </a:rPr>
            <a:t>2.7 </a:t>
          </a:r>
          <a:r>
            <a:rPr lang="en-US" altLang="zh-TW" sz="1500" dirty="0">
              <a:latin typeface="+mj-lt"/>
              <a:ea typeface="+mn-ea"/>
            </a:rPr>
            <a:t>ha</a:t>
          </a:r>
          <a:endParaRPr lang="en-US" sz="1500" dirty="0">
            <a:latin typeface="+mj-lt"/>
            <a:ea typeface="微軟正黑體" panose="020B0604030504040204" charset="-120"/>
          </a:endParaRPr>
        </a:p>
      </dgm:t>
    </dgm:pt>
    <dgm:pt modelId="{FD53903F-8A86-4D24-917A-36748269F973}" type="sibTrans" cxnId="{7417CC53-98FE-43F4-BF56-8508FB7DA803}">
      <dgm:prSet/>
      <dgm:spPr/>
      <dgm:t>
        <a:bodyPr/>
        <a:lstStyle/>
        <a:p>
          <a:endParaRPr lang="en-US"/>
        </a:p>
      </dgm:t>
    </dgm:pt>
    <dgm:pt modelId="{05B7C26E-C389-4346-849B-05526EF2C457}" type="parTrans" cxnId="{7417CC53-98FE-43F4-BF56-8508FB7DA803}">
      <dgm:prSet/>
      <dgm:spPr/>
      <dgm:t>
        <a:bodyPr/>
        <a:lstStyle/>
        <a:p>
          <a:endParaRPr lang="en-US"/>
        </a:p>
      </dgm:t>
    </dgm:pt>
    <dgm:pt modelId="{C20F2834-7A4B-463C-ABDE-12FFE93933A3}">
      <dgm:prSet phldrT="[Text]" custT="1"/>
      <dgm:spPr/>
      <dgm:t>
        <a:bodyPr lIns="73152" tIns="274320" rIns="73152"/>
        <a:lstStyle/>
        <a:p>
          <a:pPr algn="l"/>
          <a:r>
            <a:rPr lang="en-US" altLang="zh-TW" sz="1500" b="1" u="sng" dirty="0">
              <a:latin typeface="+mj-lt"/>
              <a:ea typeface="微軟正黑體" panose="020B0604030504040204" charset="-120"/>
            </a:rPr>
            <a:t>ANTIQUE ASSAM TEA FARM</a:t>
          </a:r>
        </a:p>
        <a:p>
          <a:pPr algn="l"/>
          <a:r>
            <a:rPr lang="en-US" altLang="zh-TW" sz="1500" dirty="0" smtClean="0">
              <a:latin typeface="+mj-lt"/>
              <a:ea typeface="微軟正黑體" panose="020B0604030504040204" charset="-120"/>
            </a:rPr>
            <a:t>3.7 </a:t>
          </a:r>
          <a:r>
            <a:rPr lang="en-US" altLang="zh-TW" sz="1500" dirty="0">
              <a:latin typeface="+mj-lt"/>
              <a:ea typeface="微軟正黑體" panose="020B0604030504040204" charset="-120"/>
            </a:rPr>
            <a:t>ha</a:t>
          </a:r>
          <a:endParaRPr lang="en-US" sz="1500" dirty="0">
            <a:latin typeface="+mj-lt"/>
            <a:ea typeface="微軟正黑體" panose="020B0604030504040204" charset="-120"/>
          </a:endParaRPr>
        </a:p>
      </dgm:t>
    </dgm:pt>
    <dgm:pt modelId="{CAE5F0D1-5C6A-4BF8-ACC0-DB67084C99C7}" type="sibTrans" cxnId="{4C839C11-576D-4F8B-A506-F28B1DFFF881}">
      <dgm:prSet/>
      <dgm:spPr/>
      <dgm:t>
        <a:bodyPr/>
        <a:lstStyle/>
        <a:p>
          <a:endParaRPr lang="en-US"/>
        </a:p>
      </dgm:t>
    </dgm:pt>
    <dgm:pt modelId="{BCFE97E8-F389-4CB9-AF67-54F99688D24C}" type="parTrans" cxnId="{4C839C11-576D-4F8B-A506-F28B1DFFF881}">
      <dgm:prSet/>
      <dgm:spPr/>
      <dgm:t>
        <a:bodyPr/>
        <a:lstStyle/>
        <a:p>
          <a:endParaRPr lang="en-US"/>
        </a:p>
      </dgm:t>
    </dgm:pt>
    <dgm:pt modelId="{C7115F45-B180-4983-B201-B7EDBC8D43E2}">
      <dgm:prSet phldrT="[Text]" custT="1"/>
      <dgm:spPr/>
      <dgm:t>
        <a:bodyPr lIns="73152" tIns="274320" rIns="73152"/>
        <a:lstStyle/>
        <a:p>
          <a:pPr algn="l"/>
          <a:r>
            <a:rPr lang="en-US" altLang="zh-TW" sz="1500" b="1" u="sng" dirty="0">
              <a:latin typeface="+mj-lt"/>
              <a:ea typeface="微軟正黑體" panose="020B0604030504040204" charset="-120"/>
            </a:rPr>
            <a:t>LUGAO COFFEE GARDEN</a:t>
          </a:r>
        </a:p>
        <a:p>
          <a:pPr algn="l"/>
          <a:r>
            <a:rPr lang="en-US" altLang="zh-TW" sz="1500" dirty="0" smtClean="0">
              <a:latin typeface="+mj-lt"/>
              <a:ea typeface="+mn-ea"/>
            </a:rPr>
            <a:t>7.8 ha</a:t>
          </a:r>
          <a:endParaRPr lang="en-US" sz="1500" b="1" u="sng" dirty="0">
            <a:latin typeface="+mj-lt"/>
            <a:ea typeface="微軟正黑體" panose="020B0604030504040204" charset="-120"/>
          </a:endParaRPr>
        </a:p>
      </dgm:t>
    </dgm:pt>
    <dgm:pt modelId="{9E9D0EB8-D522-4850-83A5-B4154458CA0E}" type="parTrans" cxnId="{E76555F1-5586-4FAE-91FA-207A2BABF515}">
      <dgm:prSet/>
      <dgm:spPr/>
      <dgm:t>
        <a:bodyPr/>
        <a:lstStyle/>
        <a:p>
          <a:endParaRPr lang="zh-TW" altLang="en-US"/>
        </a:p>
      </dgm:t>
    </dgm:pt>
    <dgm:pt modelId="{2292D855-27EE-48E6-B4CE-9F467EB66576}" type="sibTrans" cxnId="{E76555F1-5586-4FAE-91FA-207A2BABF515}">
      <dgm:prSet/>
      <dgm:spPr/>
      <dgm:t>
        <a:bodyPr/>
        <a:lstStyle/>
        <a:p>
          <a:endParaRPr lang="zh-TW" alt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custScaleX="99876"/>
      <dgm:spPr>
        <a:solidFill>
          <a:schemeClr val="accent6">
            <a:lumMod val="40000"/>
            <a:lumOff val="60000"/>
            <a:alpha val="89804"/>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6" custScaleX="97426" custScaleY="78218" custLinFactNeighborX="-8746" custLinFactNeighborY="-17117">
        <dgm:presLayoutVars>
          <dgm:bulletEnabled val="1"/>
        </dgm:presLayoutVars>
      </dgm:prSet>
      <dgm:spPr/>
      <dgm:t>
        <a:bodyPr/>
        <a:lstStyle/>
        <a:p>
          <a:endParaRPr lang="zh-TW" altLang="en-US"/>
        </a:p>
      </dgm:t>
    </dgm:pt>
    <dgm:pt modelId="{2E2B4276-DB06-4C66-80FF-919CDE10A5FE}" type="pres">
      <dgm:prSet presAssocID="{476E4177-EF8D-419E-AB8A-93E66CC82482}" presName="invisiNode" presStyleLbl="node1" presStyleIdx="0" presStyleCnt="6"/>
      <dgm:spPr/>
    </dgm:pt>
    <dgm:pt modelId="{C43EB61A-2E04-409F-8F87-79F190ED3CE0}" type="pres">
      <dgm:prSet presAssocID="{476E4177-EF8D-419E-AB8A-93E66CC82482}" presName="imagNode" presStyleLbl="fgImgPlace1" presStyleIdx="0" presStyleCnt="6" custLinFactNeighborX="-7144" custLinFactNeighborY="-4949"/>
      <dgm:spPr>
        <a:blipFill rotWithShape="1">
          <a:blip xmlns:r="http://schemas.openxmlformats.org/officeDocument/2006/relationships" r:embed="rId1"/>
          <a:stretch>
            <a:fillRect/>
          </a:stretch>
        </a:blipFill>
      </dgm:spPr>
    </dgm:pt>
    <dgm:pt modelId="{3DB5F289-A8C3-40D5-8393-8636D9BFFD29}" type="pres">
      <dgm:prSet presAssocID="{A91F7A1B-DD1E-4B26-839C-2A5EF0A403AD}" presName="sibTrans" presStyleLbl="sibTrans2D1" presStyleIdx="0" presStyleCnt="0"/>
      <dgm:spPr/>
      <dgm:t>
        <a:bodyPr/>
        <a:lstStyle/>
        <a:p>
          <a:endParaRPr lang="zh-TW" alt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6" custScaleY="78218" custLinFactNeighborX="-6136" custLinFactNeighborY="-17117">
        <dgm:presLayoutVars>
          <dgm:bulletEnabled val="1"/>
        </dgm:presLayoutVars>
      </dgm:prSet>
      <dgm:spPr/>
      <dgm:t>
        <a:bodyPr/>
        <a:lstStyle/>
        <a:p>
          <a:endParaRPr lang="zh-TW" altLang="en-US"/>
        </a:p>
      </dgm:t>
    </dgm:pt>
    <dgm:pt modelId="{BBFA0B92-8C45-4EAA-A200-A78384D846A7}" type="pres">
      <dgm:prSet presAssocID="{5DD0A7D4-5781-4819-AF33-C5CE25A2D297}" presName="invisiNode" presStyleLbl="node1" presStyleIdx="1" presStyleCnt="6"/>
      <dgm:spPr/>
    </dgm:pt>
    <dgm:pt modelId="{BF646D7A-C7D0-4489-A68F-61F32B7DB0C6}" type="pres">
      <dgm:prSet presAssocID="{5DD0A7D4-5781-4819-AF33-C5CE25A2D297}" presName="imagNode" presStyleLbl="fgImgPlace1" presStyleIdx="1" presStyleCnt="6" custLinFactNeighborX="-6136" custLinFactNeighborY="-494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dgm:spPr>
    </dgm:pt>
    <dgm:pt modelId="{CAAEED2F-AC44-4514-84C2-160FDC42F579}" type="pres">
      <dgm:prSet presAssocID="{FD53903F-8A86-4D24-917A-36748269F973}" presName="sibTrans" presStyleLbl="sibTrans2D1" presStyleIdx="0" presStyleCnt="0"/>
      <dgm:spPr/>
      <dgm:t>
        <a:bodyPr/>
        <a:lstStyle/>
        <a:p>
          <a:endParaRPr lang="zh-TW" alt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6" custScaleY="78218" custLinFactNeighborX="-8889" custLinFactNeighborY="-17117">
        <dgm:presLayoutVars>
          <dgm:bulletEnabled val="1"/>
        </dgm:presLayoutVars>
      </dgm:prSet>
      <dgm:spPr/>
      <dgm:t>
        <a:bodyPr/>
        <a:lstStyle/>
        <a:p>
          <a:endParaRPr lang="zh-TW" altLang="en-US"/>
        </a:p>
      </dgm:t>
    </dgm:pt>
    <dgm:pt modelId="{9666B65F-B8AB-44AD-8F33-AF566667E781}" type="pres">
      <dgm:prSet presAssocID="{77AF15ED-F058-4A0B-B979-9880C6062DF0}" presName="invisiNode" presStyleLbl="node1" presStyleIdx="2" presStyleCnt="6"/>
      <dgm:spPr/>
    </dgm:pt>
    <dgm:pt modelId="{41BC1ABA-1F87-4B1E-94EC-41724CD12655}" type="pres">
      <dgm:prSet presAssocID="{77AF15ED-F058-4A0B-B979-9880C6062DF0}" presName="imagNode" presStyleLbl="fgImgPlace1" presStyleIdx="2" presStyleCnt="6" custLinFactNeighborX="-3527" custLinFactNeighborY="-494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1000" r="-41000"/>
          </a:stretch>
        </a:blipFill>
      </dgm:spPr>
    </dgm:pt>
    <dgm:pt modelId="{A9D6457D-CBBF-4A28-8C38-C3F75EA43CF1}" type="pres">
      <dgm:prSet presAssocID="{E3B236AA-E864-46E4-BC91-F2D73633FEA4}" presName="sibTrans" presStyleLbl="sibTrans2D1" presStyleIdx="0" presStyleCnt="0"/>
      <dgm:spPr/>
      <dgm:t>
        <a:bodyPr/>
        <a:lstStyle/>
        <a:p>
          <a:endParaRPr lang="zh-TW" alt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6" custScaleY="78218" custLinFactNeighborX="-4092" custLinFactNeighborY="-17117">
        <dgm:presLayoutVars>
          <dgm:bulletEnabled val="1"/>
        </dgm:presLayoutVars>
      </dgm:prSet>
      <dgm:spPr/>
      <dgm:t>
        <a:bodyPr/>
        <a:lstStyle/>
        <a:p>
          <a:endParaRPr lang="zh-TW" altLang="en-US"/>
        </a:p>
      </dgm:t>
    </dgm:pt>
    <dgm:pt modelId="{928528D1-DD5F-4687-9BFE-878C43D23D5D}" type="pres">
      <dgm:prSet presAssocID="{5DF8D196-4D3D-4940-9F32-682169997D7A}" presName="invisiNode" presStyleLbl="node1" presStyleIdx="3" presStyleCnt="6"/>
      <dgm:spPr/>
    </dgm:pt>
    <dgm:pt modelId="{D88C7409-AB93-4FE3-A61D-F51EE8A4B008}" type="pres">
      <dgm:prSet presAssocID="{5DF8D196-4D3D-4940-9F32-682169997D7A}" presName="imagNode" presStyleLbl="fgImgPlace1" presStyleIdx="3" presStyleCnt="6" custLinFactNeighborX="-4647" custLinFactNeighborY="-494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1000" r="-11000"/>
          </a:stretch>
        </a:blipFill>
      </dgm:spPr>
    </dgm:pt>
    <dgm:pt modelId="{CA6E58D0-F06D-4082-9183-0F2955E6C631}" type="pres">
      <dgm:prSet presAssocID="{90C1E242-23BD-452C-B222-DCFA2D4DAE3B}" presName="sibTrans" presStyleLbl="sibTrans2D1" presStyleIdx="0" presStyleCnt="0"/>
      <dgm:spPr/>
      <dgm:t>
        <a:bodyPr/>
        <a:lstStyle/>
        <a:p>
          <a:endParaRPr lang="zh-TW" alt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6" custScaleY="78218" custLinFactNeighborX="1134" custLinFactNeighborY="-17117">
        <dgm:presLayoutVars>
          <dgm:bulletEnabled val="1"/>
        </dgm:presLayoutVars>
      </dgm:prSet>
      <dgm:spPr/>
      <dgm:t>
        <a:bodyPr/>
        <a:lstStyle/>
        <a:p>
          <a:endParaRPr lang="zh-TW" altLang="en-US"/>
        </a:p>
      </dgm:t>
    </dgm:pt>
    <dgm:pt modelId="{AF8C36F4-A127-4733-8CAC-70994BB842F2}" type="pres">
      <dgm:prSet presAssocID="{C20F2834-7A4B-463C-ABDE-12FFE93933A3}" presName="invisiNode" presStyleLbl="node1" presStyleIdx="4" presStyleCnt="6"/>
      <dgm:spPr/>
    </dgm:pt>
    <dgm:pt modelId="{B68F94D2-D73D-420A-802B-DFDC9BE4ED4C}" type="pres">
      <dgm:prSet presAssocID="{C20F2834-7A4B-463C-ABDE-12FFE93933A3}" presName="imagNode" presStyleLbl="fgImgPlace1" presStyleIdx="4" presStyleCnt="6" custScaleX="103711" custScaleY="101308" custLinFactNeighborX="2663" custLinFactNeighborY="-4295"/>
      <dgm:spPr>
        <a:blipFill rotWithShape="1">
          <a:blip xmlns:r="http://schemas.openxmlformats.org/officeDocument/2006/relationships" r:embed="rId5"/>
          <a:stretch>
            <a:fillRect/>
          </a:stretch>
        </a:blipFill>
      </dgm:spPr>
    </dgm:pt>
    <dgm:pt modelId="{457BDABD-B109-4E53-BAC6-96C6F4E0F45A}" type="pres">
      <dgm:prSet presAssocID="{CAE5F0D1-5C6A-4BF8-ACC0-DB67084C99C7}" presName="sibTrans" presStyleLbl="sibTrans2D1" presStyleIdx="0" presStyleCnt="0"/>
      <dgm:spPr/>
      <dgm:t>
        <a:bodyPr/>
        <a:lstStyle/>
        <a:p>
          <a:endParaRPr lang="zh-TW" altLang="en-US"/>
        </a:p>
      </dgm:t>
    </dgm:pt>
    <dgm:pt modelId="{191E0DA2-ACC1-479A-BA90-E0F34769FD2D}" type="pres">
      <dgm:prSet presAssocID="{C7115F45-B180-4983-B201-B7EDBC8D43E2}" presName="compNode" presStyleCnt="0"/>
      <dgm:spPr/>
    </dgm:pt>
    <dgm:pt modelId="{EF3F7C62-47D4-4DE1-98D1-68F2C3B86012}" type="pres">
      <dgm:prSet presAssocID="{C7115F45-B180-4983-B201-B7EDBC8D43E2}" presName="node" presStyleLbl="node1" presStyleIdx="5" presStyleCnt="6" custScaleX="117498" custScaleY="78218" custLinFactNeighborX="2875" custLinFactNeighborY="-17117">
        <dgm:presLayoutVars>
          <dgm:bulletEnabled val="1"/>
        </dgm:presLayoutVars>
      </dgm:prSet>
      <dgm:spPr/>
      <dgm:t>
        <a:bodyPr/>
        <a:lstStyle/>
        <a:p>
          <a:endParaRPr lang="zh-TW" altLang="en-US"/>
        </a:p>
      </dgm:t>
    </dgm:pt>
    <dgm:pt modelId="{EB820623-C704-4D26-AA35-46CB1B41EAFB}" type="pres">
      <dgm:prSet presAssocID="{C7115F45-B180-4983-B201-B7EDBC8D43E2}" presName="invisiNode" presStyleLbl="node1" presStyleIdx="5" presStyleCnt="6"/>
      <dgm:spPr/>
    </dgm:pt>
    <dgm:pt modelId="{77F89A3E-46B5-432D-9106-F156E94CED82}" type="pres">
      <dgm:prSet presAssocID="{C7115F45-B180-4983-B201-B7EDBC8D43E2}" presName="imagNode" presStyleLbl="fgImgPlace1" presStyleIdx="5" presStyleCnt="6" custScaleY="101308" custLinFactNeighborX="5542" custLinFactNeighborY="-4295"/>
      <dgm:spPr>
        <a:blipFill rotWithShape="1">
          <a:blip xmlns:r="http://schemas.openxmlformats.org/officeDocument/2006/relationships" r:embed="rId6"/>
          <a:stretch>
            <a:fillRect/>
          </a:stretch>
        </a:blipFill>
      </dgm:spPr>
    </dgm:pt>
  </dgm:ptLst>
  <dgm:cxnLst>
    <dgm:cxn modelId="{A52B43CB-1AD5-4543-B46D-EE45C2FE0512}" type="presOf" srcId="{476E4177-EF8D-419E-AB8A-93E66CC82482}" destId="{2572025E-E8B8-4F94-94D0-DC22D7F762FB}" srcOrd="0" destOrd="0" presId="urn:microsoft.com/office/officeart/2005/8/layout/pList2#1"/>
    <dgm:cxn modelId="{FD36EC0D-CEB7-4A22-8F2A-06A81C34A97B}" type="presOf" srcId="{5DD0A7D4-5781-4819-AF33-C5CE25A2D297}" destId="{E4B0666F-2CF1-4C21-A251-46E6EBFF7C1D}"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4C839C11-576D-4F8B-A506-F28B1DFFF881}" srcId="{AA690160-D328-4B69-A035-90D3C82FA0A6}" destId="{C20F2834-7A4B-463C-ABDE-12FFE93933A3}" srcOrd="4" destOrd="0" parTransId="{BCFE97E8-F389-4CB9-AF67-54F99688D24C}" sibTransId="{CAE5F0D1-5C6A-4BF8-ACC0-DB67084C99C7}"/>
    <dgm:cxn modelId="{03511651-0629-4DCC-AFFD-6EDEF8CB41E7}" type="presOf" srcId="{FD53903F-8A86-4D24-917A-36748269F973}" destId="{CAAEED2F-AC44-4514-84C2-160FDC42F579}" srcOrd="0" destOrd="0" presId="urn:microsoft.com/office/officeart/2005/8/layout/pList2#1"/>
    <dgm:cxn modelId="{6B2B4A61-775F-48D7-BA25-1FF52C8B2AF6}" type="presOf" srcId="{A91F7A1B-DD1E-4B26-839C-2A5EF0A403AD}" destId="{3DB5F289-A8C3-40D5-8393-8636D9BFFD29}" srcOrd="0" destOrd="0" presId="urn:microsoft.com/office/officeart/2005/8/layout/pList2#1"/>
    <dgm:cxn modelId="{7417CC53-98FE-43F4-BF56-8508FB7DA803}" srcId="{AA690160-D328-4B69-A035-90D3C82FA0A6}" destId="{5DD0A7D4-5781-4819-AF33-C5CE25A2D297}" srcOrd="1" destOrd="0" parTransId="{05B7C26E-C389-4346-849B-05526EF2C457}" sibTransId="{FD53903F-8A86-4D24-917A-36748269F973}"/>
    <dgm:cxn modelId="{B20CCB76-B9CD-4B32-892D-C1D0987FCD5C}" type="presOf" srcId="{90C1E242-23BD-452C-B222-DCFA2D4DAE3B}" destId="{CA6E58D0-F06D-4082-9183-0F2955E6C631}" srcOrd="0" destOrd="0" presId="urn:microsoft.com/office/officeart/2005/8/layout/pList2#1"/>
    <dgm:cxn modelId="{A4160102-C470-4E9B-863C-800EAE238BAC}" type="presOf" srcId="{CAE5F0D1-5C6A-4BF8-ACC0-DB67084C99C7}" destId="{457BDABD-B109-4E53-BAC6-96C6F4E0F45A}" srcOrd="0" destOrd="0" presId="urn:microsoft.com/office/officeart/2005/8/layout/pList2#1"/>
    <dgm:cxn modelId="{75CA4B49-ED7D-4D22-A5B6-4369EC07236E}" type="presOf" srcId="{5DF8D196-4D3D-4940-9F32-682169997D7A}" destId="{87B5BDBA-3C7A-41F1-8C33-F13937A84B36}" srcOrd="0" destOrd="0" presId="urn:microsoft.com/office/officeart/2005/8/layout/pList2#1"/>
    <dgm:cxn modelId="{0B754E1D-A702-4DB4-9CCF-E9E0A96FA28E}" type="presOf" srcId="{E3B236AA-E864-46E4-BC91-F2D73633FEA4}" destId="{A9D6457D-CBBF-4A28-8C38-C3F75EA43CF1}" srcOrd="0" destOrd="0" presId="urn:microsoft.com/office/officeart/2005/8/layout/pList2#1"/>
    <dgm:cxn modelId="{B249BF6B-FF4E-4C8F-BFCF-46572EEC33FB}" type="presOf" srcId="{AA690160-D328-4B69-A035-90D3C82FA0A6}" destId="{9E4DC8AD-1AC7-4E53-B32C-25202AFDB195}" srcOrd="0" destOrd="0" presId="urn:microsoft.com/office/officeart/2005/8/layout/pList2#1"/>
    <dgm:cxn modelId="{A9BCB7D2-F3F7-4EA8-81BF-CF85519F0006}" type="presOf" srcId="{C7115F45-B180-4983-B201-B7EDBC8D43E2}" destId="{EF3F7C62-47D4-4DE1-98D1-68F2C3B86012}" srcOrd="0" destOrd="0" presId="urn:microsoft.com/office/officeart/2005/8/layout/pList2#1"/>
    <dgm:cxn modelId="{F599BAFC-0F7B-418C-BEDC-0E0DEC482A17}" type="presOf" srcId="{C20F2834-7A4B-463C-ABDE-12FFE93933A3}" destId="{9B706799-997B-4F74-B652-58B58A51EA58}" srcOrd="0" destOrd="0" presId="urn:microsoft.com/office/officeart/2005/8/layout/pList2#1"/>
    <dgm:cxn modelId="{E76555F1-5586-4FAE-91FA-207A2BABF515}" srcId="{AA690160-D328-4B69-A035-90D3C82FA0A6}" destId="{C7115F45-B180-4983-B201-B7EDBC8D43E2}" srcOrd="5" destOrd="0" parTransId="{9E9D0EB8-D522-4850-83A5-B4154458CA0E}" sibTransId="{2292D855-27EE-48E6-B4CE-9F467EB66576}"/>
    <dgm:cxn modelId="{9A40B199-C1E6-4AA6-9486-07915ED7CAE7}" srcId="{AA690160-D328-4B69-A035-90D3C82FA0A6}" destId="{476E4177-EF8D-419E-AB8A-93E66CC82482}" srcOrd="0" destOrd="0" parTransId="{50A25A56-CEA1-40EB-822C-18475EA4B47A}" sibTransId="{A91F7A1B-DD1E-4B26-839C-2A5EF0A403AD}"/>
    <dgm:cxn modelId="{8C583B4B-CE31-434F-BBC0-F69B66AB41AE}" type="presOf" srcId="{77AF15ED-F058-4A0B-B979-9880C6062DF0}" destId="{5284ED54-4761-44DA-8086-D5FD397A1C95}" srcOrd="0" destOrd="0" presId="urn:microsoft.com/office/officeart/2005/8/layout/pList2#1"/>
    <dgm:cxn modelId="{CD3B69F4-72CF-49E2-8926-8FD63E771977}" srcId="{AA690160-D328-4B69-A035-90D3C82FA0A6}" destId="{77AF15ED-F058-4A0B-B979-9880C6062DF0}" srcOrd="2" destOrd="0" parTransId="{0DF2CDB2-0880-4047-8447-A17EAE7580E4}" sibTransId="{E3B236AA-E864-46E4-BC91-F2D73633FEA4}"/>
    <dgm:cxn modelId="{1BB1BE83-C141-4EC9-98C7-4712BEF68CA0}" type="presParOf" srcId="{9E4DC8AD-1AC7-4E53-B32C-25202AFDB195}" destId="{ACBF4AF3-FAB8-444C-81AB-52C89640E279}" srcOrd="0" destOrd="0" presId="urn:microsoft.com/office/officeart/2005/8/layout/pList2#1"/>
    <dgm:cxn modelId="{8E075F49-9FC8-4E56-A718-02D28A566450}" type="presParOf" srcId="{9E4DC8AD-1AC7-4E53-B32C-25202AFDB195}" destId="{78248EF9-FFBB-4EB0-94C4-16A1D0A1A170}" srcOrd="1" destOrd="0" presId="urn:microsoft.com/office/officeart/2005/8/layout/pList2#1"/>
    <dgm:cxn modelId="{3EFB2401-10CE-4A8A-B418-AE666886905B}" type="presParOf" srcId="{78248EF9-FFBB-4EB0-94C4-16A1D0A1A170}" destId="{CC8831C0-DF59-484B-83B2-A708366B3EB6}" srcOrd="0" destOrd="0" presId="urn:microsoft.com/office/officeart/2005/8/layout/pList2#1"/>
    <dgm:cxn modelId="{168FD159-7BE4-40E2-94BB-3E65F38C764E}" type="presParOf" srcId="{CC8831C0-DF59-484B-83B2-A708366B3EB6}" destId="{2572025E-E8B8-4F94-94D0-DC22D7F762FB}" srcOrd="0" destOrd="0" presId="urn:microsoft.com/office/officeart/2005/8/layout/pList2#1"/>
    <dgm:cxn modelId="{8A83B3FA-CBC6-41FC-A7BA-25331A6A5BD6}" type="presParOf" srcId="{CC8831C0-DF59-484B-83B2-A708366B3EB6}" destId="{2E2B4276-DB06-4C66-80FF-919CDE10A5FE}" srcOrd="1" destOrd="0" presId="urn:microsoft.com/office/officeart/2005/8/layout/pList2#1"/>
    <dgm:cxn modelId="{7C90A908-481F-4EBF-A5EC-F144DD0B9D54}" type="presParOf" srcId="{CC8831C0-DF59-484B-83B2-A708366B3EB6}" destId="{C43EB61A-2E04-409F-8F87-79F190ED3CE0}" srcOrd="2" destOrd="0" presId="urn:microsoft.com/office/officeart/2005/8/layout/pList2#1"/>
    <dgm:cxn modelId="{C9A526EC-5E51-45D5-8107-6C4DD23CF186}" type="presParOf" srcId="{78248EF9-FFBB-4EB0-94C4-16A1D0A1A170}" destId="{3DB5F289-A8C3-40D5-8393-8636D9BFFD29}" srcOrd="1" destOrd="0" presId="urn:microsoft.com/office/officeart/2005/8/layout/pList2#1"/>
    <dgm:cxn modelId="{EFD19CFC-E0C2-4CF5-8827-4D1A215DED2A}" type="presParOf" srcId="{78248EF9-FFBB-4EB0-94C4-16A1D0A1A170}" destId="{0C509E44-86D3-42D8-94FF-9B9788BAB857}" srcOrd="2" destOrd="0" presId="urn:microsoft.com/office/officeart/2005/8/layout/pList2#1"/>
    <dgm:cxn modelId="{FCBF8714-88B3-4F6D-93FA-6888D48EC957}" type="presParOf" srcId="{0C509E44-86D3-42D8-94FF-9B9788BAB857}" destId="{E4B0666F-2CF1-4C21-A251-46E6EBFF7C1D}" srcOrd="0" destOrd="0" presId="urn:microsoft.com/office/officeart/2005/8/layout/pList2#1"/>
    <dgm:cxn modelId="{168C438D-B0DB-4E07-BE38-D57D6A2AC2B2}" type="presParOf" srcId="{0C509E44-86D3-42D8-94FF-9B9788BAB857}" destId="{BBFA0B92-8C45-4EAA-A200-A78384D846A7}" srcOrd="1" destOrd="0" presId="urn:microsoft.com/office/officeart/2005/8/layout/pList2#1"/>
    <dgm:cxn modelId="{F57AA75B-A8DB-4411-946E-C344F9DF445A}" type="presParOf" srcId="{0C509E44-86D3-42D8-94FF-9B9788BAB857}" destId="{BF646D7A-C7D0-4489-A68F-61F32B7DB0C6}" srcOrd="2" destOrd="0" presId="urn:microsoft.com/office/officeart/2005/8/layout/pList2#1"/>
    <dgm:cxn modelId="{E25F4296-8A97-410E-B4F0-BA7CBDD9BA7E}" type="presParOf" srcId="{78248EF9-FFBB-4EB0-94C4-16A1D0A1A170}" destId="{CAAEED2F-AC44-4514-84C2-160FDC42F579}" srcOrd="3" destOrd="0" presId="urn:microsoft.com/office/officeart/2005/8/layout/pList2#1"/>
    <dgm:cxn modelId="{1126E2E2-94CD-4439-8AEF-D897919F66FF}" type="presParOf" srcId="{78248EF9-FFBB-4EB0-94C4-16A1D0A1A170}" destId="{3617A269-0CD9-4948-9932-FA1AD12DE27E}" srcOrd="4" destOrd="0" presId="urn:microsoft.com/office/officeart/2005/8/layout/pList2#1"/>
    <dgm:cxn modelId="{7B349158-34B8-4AB9-B873-1A7F519D8381}" type="presParOf" srcId="{3617A269-0CD9-4948-9932-FA1AD12DE27E}" destId="{5284ED54-4761-44DA-8086-D5FD397A1C95}" srcOrd="0" destOrd="0" presId="urn:microsoft.com/office/officeart/2005/8/layout/pList2#1"/>
    <dgm:cxn modelId="{4D0401AC-AE46-4FCD-8FD8-108E340CBAFF}" type="presParOf" srcId="{3617A269-0CD9-4948-9932-FA1AD12DE27E}" destId="{9666B65F-B8AB-44AD-8F33-AF566667E781}" srcOrd="1" destOrd="0" presId="urn:microsoft.com/office/officeart/2005/8/layout/pList2#1"/>
    <dgm:cxn modelId="{EE98EBE2-0296-44DB-A92D-71AA2C2D25EF}" type="presParOf" srcId="{3617A269-0CD9-4948-9932-FA1AD12DE27E}" destId="{41BC1ABA-1F87-4B1E-94EC-41724CD12655}" srcOrd="2" destOrd="0" presId="urn:microsoft.com/office/officeart/2005/8/layout/pList2#1"/>
    <dgm:cxn modelId="{6C0E4789-33FE-4628-B79F-E65B46F8A58A}" type="presParOf" srcId="{78248EF9-FFBB-4EB0-94C4-16A1D0A1A170}" destId="{A9D6457D-CBBF-4A28-8C38-C3F75EA43CF1}" srcOrd="5" destOrd="0" presId="urn:microsoft.com/office/officeart/2005/8/layout/pList2#1"/>
    <dgm:cxn modelId="{F133F41C-7CDB-4260-9653-9628EEDE299E}" type="presParOf" srcId="{78248EF9-FFBB-4EB0-94C4-16A1D0A1A170}" destId="{CDFA4098-C274-4C84-9513-F0698696D98A}" srcOrd="6" destOrd="0" presId="urn:microsoft.com/office/officeart/2005/8/layout/pList2#1"/>
    <dgm:cxn modelId="{0B40CA3A-8748-4CB8-BD7E-D7B3DB8563ED}" type="presParOf" srcId="{CDFA4098-C274-4C84-9513-F0698696D98A}" destId="{87B5BDBA-3C7A-41F1-8C33-F13937A84B36}" srcOrd="0" destOrd="0" presId="urn:microsoft.com/office/officeart/2005/8/layout/pList2#1"/>
    <dgm:cxn modelId="{11BD9716-7E4C-419C-8F55-89B2DE84553F}" type="presParOf" srcId="{CDFA4098-C274-4C84-9513-F0698696D98A}" destId="{928528D1-DD5F-4687-9BFE-878C43D23D5D}" srcOrd="1" destOrd="0" presId="urn:microsoft.com/office/officeart/2005/8/layout/pList2#1"/>
    <dgm:cxn modelId="{729E8604-99F1-486F-A5EC-C0E53BFF9D82}" type="presParOf" srcId="{CDFA4098-C274-4C84-9513-F0698696D98A}" destId="{D88C7409-AB93-4FE3-A61D-F51EE8A4B008}" srcOrd="2" destOrd="0" presId="urn:microsoft.com/office/officeart/2005/8/layout/pList2#1"/>
    <dgm:cxn modelId="{B42061C8-03A7-4892-A5B9-CC3C5D6A932F}" type="presParOf" srcId="{78248EF9-FFBB-4EB0-94C4-16A1D0A1A170}" destId="{CA6E58D0-F06D-4082-9183-0F2955E6C631}" srcOrd="7" destOrd="0" presId="urn:microsoft.com/office/officeart/2005/8/layout/pList2#1"/>
    <dgm:cxn modelId="{548B0ED9-C697-4282-93F0-2299E49BBEF3}" type="presParOf" srcId="{78248EF9-FFBB-4EB0-94C4-16A1D0A1A170}" destId="{8AC8F713-1879-4B70-BB31-C5C195E24471}" srcOrd="8" destOrd="0" presId="urn:microsoft.com/office/officeart/2005/8/layout/pList2#1"/>
    <dgm:cxn modelId="{623E70F9-431A-4285-BA78-18BF4E8E11D2}" type="presParOf" srcId="{8AC8F713-1879-4B70-BB31-C5C195E24471}" destId="{9B706799-997B-4F74-B652-58B58A51EA58}" srcOrd="0" destOrd="0" presId="urn:microsoft.com/office/officeart/2005/8/layout/pList2#1"/>
    <dgm:cxn modelId="{F4E6D551-7C19-481E-8AA0-C169D0A002CC}" type="presParOf" srcId="{8AC8F713-1879-4B70-BB31-C5C195E24471}" destId="{AF8C36F4-A127-4733-8CAC-70994BB842F2}" srcOrd="1" destOrd="0" presId="urn:microsoft.com/office/officeart/2005/8/layout/pList2#1"/>
    <dgm:cxn modelId="{16A1C860-6DCE-443D-8BA5-30F6AAD9CA44}" type="presParOf" srcId="{8AC8F713-1879-4B70-BB31-C5C195E24471}" destId="{B68F94D2-D73D-420A-802B-DFDC9BE4ED4C}" srcOrd="2" destOrd="0" presId="urn:microsoft.com/office/officeart/2005/8/layout/pList2#1"/>
    <dgm:cxn modelId="{3D2B50EB-0F4E-4D1C-B9BA-862346F001CE}" type="presParOf" srcId="{78248EF9-FFBB-4EB0-94C4-16A1D0A1A170}" destId="{457BDABD-B109-4E53-BAC6-96C6F4E0F45A}" srcOrd="9" destOrd="0" presId="urn:microsoft.com/office/officeart/2005/8/layout/pList2#1"/>
    <dgm:cxn modelId="{56DFF605-A9BF-45A2-8DFD-CD66927C323F}" type="presParOf" srcId="{78248EF9-FFBB-4EB0-94C4-16A1D0A1A170}" destId="{191E0DA2-ACC1-479A-BA90-E0F34769FD2D}" srcOrd="10" destOrd="0" presId="urn:microsoft.com/office/officeart/2005/8/layout/pList2#1"/>
    <dgm:cxn modelId="{AE3CFE19-3EDE-42BD-84AE-63C41B50E17B}" type="presParOf" srcId="{191E0DA2-ACC1-479A-BA90-E0F34769FD2D}" destId="{EF3F7C62-47D4-4DE1-98D1-68F2C3B86012}" srcOrd="0" destOrd="0" presId="urn:microsoft.com/office/officeart/2005/8/layout/pList2#1"/>
    <dgm:cxn modelId="{EEC1FF33-B705-44B4-80FF-A139E4000F78}" type="presParOf" srcId="{191E0DA2-ACC1-479A-BA90-E0F34769FD2D}" destId="{EB820623-C704-4D26-AA35-46CB1B41EAFB}" srcOrd="1" destOrd="0" presId="urn:microsoft.com/office/officeart/2005/8/layout/pList2#1"/>
    <dgm:cxn modelId="{BAF4B846-22BA-4DF3-9749-94D3D2830198}" type="presParOf" srcId="{191E0DA2-ACC1-479A-BA90-E0F34769FD2D}" destId="{77F89A3E-46B5-432D-9106-F156E94CED82}"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0D946-9DBC-4C85-8DC3-4B8FBA02692D}">
      <dsp:nvSpPr>
        <dsp:cNvPr id="0" name=""/>
        <dsp:cNvSpPr/>
      </dsp:nvSpPr>
      <dsp:spPr>
        <a:xfrm>
          <a:off x="1395882" y="622942"/>
          <a:ext cx="2415688" cy="2416056"/>
        </a:xfrm>
        <a:prstGeom prst="circularArrow">
          <a:avLst>
            <a:gd name="adj1" fmla="val 10980"/>
            <a:gd name="adj2" fmla="val 1142322"/>
            <a:gd name="adj3" fmla="val 4500000"/>
            <a:gd name="adj4" fmla="val 10800000"/>
            <a:gd name="adj5" fmla="val 125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DAFBFC-52E5-4160-B110-DA563B2270AC}">
      <dsp:nvSpPr>
        <dsp:cNvPr id="0" name=""/>
        <dsp:cNvSpPr/>
      </dsp:nvSpPr>
      <dsp:spPr>
        <a:xfrm>
          <a:off x="1929828" y="1495211"/>
          <a:ext cx="1342351" cy="67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altLang="zh-TW" sz="2200" kern="1200" dirty="0" smtClean="0">
              <a:latin typeface="+mn-lt"/>
              <a:ea typeface="微軟正黑體" panose="020B0604030504040204" pitchFamily="34" charset="-120"/>
            </a:rPr>
            <a:t>Core Business</a:t>
          </a:r>
          <a:endParaRPr lang="zh-TW" altLang="en-US" sz="2200" kern="1200" dirty="0">
            <a:latin typeface="+mn-lt"/>
            <a:ea typeface="微軟正黑體" panose="020B0604030504040204" pitchFamily="34" charset="-120"/>
          </a:endParaRPr>
        </a:p>
      </dsp:txBody>
      <dsp:txXfrm>
        <a:off x="1929828" y="1495211"/>
        <a:ext cx="1342351" cy="671015"/>
      </dsp:txXfrm>
    </dsp:sp>
    <dsp:sp modelId="{205B9996-D8E2-4EED-B982-52090855CD91}">
      <dsp:nvSpPr>
        <dsp:cNvPr id="0" name=""/>
        <dsp:cNvSpPr/>
      </dsp:nvSpPr>
      <dsp:spPr>
        <a:xfrm>
          <a:off x="724933" y="2011145"/>
          <a:ext cx="2415688" cy="2416056"/>
        </a:xfrm>
        <a:prstGeom prst="leftCircularArrow">
          <a:avLst>
            <a:gd name="adj1" fmla="val 10980"/>
            <a:gd name="adj2" fmla="val 1142322"/>
            <a:gd name="adj3" fmla="val 6300000"/>
            <a:gd name="adj4" fmla="val 18900000"/>
            <a:gd name="adj5" fmla="val 12500"/>
          </a:avLst>
        </a:prstGeom>
        <a:gradFill rotWithShape="0">
          <a:gsLst>
            <a:gs pos="0">
              <a:schemeClr val="accent3">
                <a:shade val="50000"/>
                <a:hueOff val="178370"/>
                <a:satOff val="-2846"/>
                <a:lumOff val="27405"/>
                <a:alphaOff val="0"/>
                <a:shade val="51000"/>
                <a:satMod val="130000"/>
              </a:schemeClr>
            </a:gs>
            <a:gs pos="80000">
              <a:schemeClr val="accent3">
                <a:shade val="50000"/>
                <a:hueOff val="178370"/>
                <a:satOff val="-2846"/>
                <a:lumOff val="27405"/>
                <a:alphaOff val="0"/>
                <a:shade val="93000"/>
                <a:satMod val="130000"/>
              </a:schemeClr>
            </a:gs>
            <a:gs pos="100000">
              <a:schemeClr val="accent3">
                <a:shade val="50000"/>
                <a:hueOff val="178370"/>
                <a:satOff val="-2846"/>
                <a:lumOff val="274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2C9C91-DE7F-42EF-A2D8-CEF11E973B77}">
      <dsp:nvSpPr>
        <dsp:cNvPr id="0" name=""/>
        <dsp:cNvSpPr/>
      </dsp:nvSpPr>
      <dsp:spPr>
        <a:xfrm>
          <a:off x="1261601" y="2891445"/>
          <a:ext cx="1342351" cy="67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altLang="zh-TW" sz="2200" kern="1200" dirty="0" smtClean="0">
              <a:latin typeface="+mn-lt"/>
              <a:ea typeface="微軟正黑體" panose="020B0604030504040204" pitchFamily="34" charset="-120"/>
            </a:rPr>
            <a:t>Tourism</a:t>
          </a:r>
          <a:endParaRPr lang="zh-TW" altLang="en-US" sz="2200" kern="1200" dirty="0">
            <a:latin typeface="+mn-lt"/>
            <a:ea typeface="微軟正黑體" panose="020B0604030504040204" pitchFamily="34" charset="-120"/>
          </a:endParaRPr>
        </a:p>
      </dsp:txBody>
      <dsp:txXfrm>
        <a:off x="1261601" y="2891445"/>
        <a:ext cx="1342351" cy="671015"/>
      </dsp:txXfrm>
    </dsp:sp>
    <dsp:sp modelId="{C0B9EBDB-3B16-435E-BBA7-5AFC08F2FB98}">
      <dsp:nvSpPr>
        <dsp:cNvPr id="0" name=""/>
        <dsp:cNvSpPr/>
      </dsp:nvSpPr>
      <dsp:spPr>
        <a:xfrm>
          <a:off x="1567815" y="3565471"/>
          <a:ext cx="2075450" cy="2076282"/>
        </a:xfrm>
        <a:prstGeom prst="blockArc">
          <a:avLst>
            <a:gd name="adj1" fmla="val 13500000"/>
            <a:gd name="adj2" fmla="val 10800000"/>
            <a:gd name="adj3" fmla="val 12740"/>
          </a:avLst>
        </a:prstGeom>
        <a:gradFill rotWithShape="0">
          <a:gsLst>
            <a:gs pos="0">
              <a:schemeClr val="accent3">
                <a:shade val="50000"/>
                <a:hueOff val="178370"/>
                <a:satOff val="-2846"/>
                <a:lumOff val="27405"/>
                <a:alphaOff val="0"/>
                <a:shade val="51000"/>
                <a:satMod val="130000"/>
              </a:schemeClr>
            </a:gs>
            <a:gs pos="80000">
              <a:schemeClr val="accent3">
                <a:shade val="50000"/>
                <a:hueOff val="178370"/>
                <a:satOff val="-2846"/>
                <a:lumOff val="27405"/>
                <a:alphaOff val="0"/>
                <a:shade val="93000"/>
                <a:satMod val="130000"/>
              </a:schemeClr>
            </a:gs>
            <a:gs pos="100000">
              <a:schemeClr val="accent3">
                <a:shade val="50000"/>
                <a:hueOff val="178370"/>
                <a:satOff val="-2846"/>
                <a:lumOff val="274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B8A397-BF63-4063-94A9-7CAC9FFE6899}">
      <dsp:nvSpPr>
        <dsp:cNvPr id="0" name=""/>
        <dsp:cNvSpPr/>
      </dsp:nvSpPr>
      <dsp:spPr>
        <a:xfrm>
          <a:off x="1933004" y="4289686"/>
          <a:ext cx="1342351" cy="671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altLang="zh-TW" sz="2200" kern="1200" dirty="0" smtClean="0">
              <a:latin typeface="+mn-lt"/>
              <a:ea typeface="微軟正黑體" panose="020B0604030504040204" pitchFamily="34" charset="-120"/>
            </a:rPr>
            <a:t>Land Asset</a:t>
          </a:r>
          <a:endParaRPr lang="zh-TW" altLang="en-US" sz="2200" kern="1200" dirty="0">
            <a:latin typeface="+mn-lt"/>
            <a:ea typeface="微軟正黑體" panose="020B0604030504040204" pitchFamily="34" charset="-120"/>
          </a:endParaRPr>
        </a:p>
      </dsp:txBody>
      <dsp:txXfrm>
        <a:off x="1933004" y="4289686"/>
        <a:ext cx="1342351" cy="671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DDA0EC6-843E-43A1-8D98-F663077E50A5}" type="datetimeFigureOut">
              <a:rPr lang="zh-TW" altLang="en-US" smtClean="0"/>
              <a:t>2021/4/19</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1E4793E-47D4-4897-9566-D2DD95C823BC}" type="slidenum">
              <a:rPr lang="zh-TW" altLang="en-US" smtClean="0"/>
              <a:t>‹#›</a:t>
            </a:fld>
            <a:endParaRPr lang="zh-TW" altLang="en-US"/>
          </a:p>
        </p:txBody>
      </p:sp>
    </p:spTree>
    <p:extLst>
      <p:ext uri="{BB962C8B-B14F-4D97-AF65-F5344CB8AC3E}">
        <p14:creationId xmlns:p14="http://schemas.microsoft.com/office/powerpoint/2010/main" val="2864268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endParaRPr lang="zh-TW" altLang="en-US" dirty="0"/>
          </a:p>
        </p:txBody>
      </p:sp>
      <p:sp>
        <p:nvSpPr>
          <p:cNvPr id="4" name="投影片編號版面配置區 3"/>
          <p:cNvSpPr>
            <a:spLocks noGrp="1"/>
          </p:cNvSpPr>
          <p:nvPr>
            <p:ph type="sldNum" sz="quarter" idx="5"/>
          </p:nvPr>
        </p:nvSpPr>
        <p:spPr/>
        <p:txBody>
          <a:bodyPr/>
          <a:lstStyle/>
          <a:p>
            <a:fld id="{D1E4793E-47D4-4897-9566-D2DD95C823BC}" type="slidenum">
              <a:rPr lang="zh-TW" altLang="en-US" smtClean="0"/>
              <a:t>7</a:t>
            </a:fld>
            <a:endParaRPr lang="zh-TW" altLang="en-US"/>
          </a:p>
        </p:txBody>
      </p:sp>
    </p:spTree>
    <p:extLst>
      <p:ext uri="{BB962C8B-B14F-4D97-AF65-F5344CB8AC3E}">
        <p14:creationId xmlns:p14="http://schemas.microsoft.com/office/powerpoint/2010/main" val="407537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6778AB8A-8B66-4B71-91F6-2DD03D75190A}" type="slidenum">
              <a:rPr lang="en-US" altLang="zh-TW" smtClean="0"/>
              <a:pPr/>
              <a:t>24</a:t>
            </a:fld>
            <a:endParaRPr lang="en-US" altLang="zh-TW"/>
          </a:p>
        </p:txBody>
      </p:sp>
      <p:sp>
        <p:nvSpPr>
          <p:cNvPr id="5" name="頁尾版面配置區 4"/>
          <p:cNvSpPr>
            <a:spLocks noGrp="1"/>
          </p:cNvSpPr>
          <p:nvPr>
            <p:ph type="ftr" sz="quarter" idx="11"/>
          </p:nvPr>
        </p:nvSpPr>
        <p:spPr/>
        <p:txBody>
          <a:bodyPr/>
          <a:lstStyle/>
          <a:p>
            <a:endParaRPr lang="en-US" altLang="zh-TW"/>
          </a:p>
        </p:txBody>
      </p:sp>
    </p:spTree>
    <p:extLst>
      <p:ext uri="{BB962C8B-B14F-4D97-AF65-F5344CB8AC3E}">
        <p14:creationId xmlns:p14="http://schemas.microsoft.com/office/powerpoint/2010/main" val="19212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6778AB8A-8B66-4B71-91F6-2DD03D75190A}" type="slidenum">
              <a:rPr lang="en-US" altLang="zh-TW" smtClean="0"/>
              <a:pPr/>
              <a:t>25</a:t>
            </a:fld>
            <a:endParaRPr lang="en-US" altLang="zh-TW"/>
          </a:p>
        </p:txBody>
      </p:sp>
      <p:sp>
        <p:nvSpPr>
          <p:cNvPr id="5" name="頁尾版面配置區 4"/>
          <p:cNvSpPr>
            <a:spLocks noGrp="1"/>
          </p:cNvSpPr>
          <p:nvPr>
            <p:ph type="ftr" sz="quarter" idx="11"/>
          </p:nvPr>
        </p:nvSpPr>
        <p:spPr/>
        <p:txBody>
          <a:bodyPr/>
          <a:lstStyle/>
          <a:p>
            <a:endParaRPr lang="en-US" altLang="zh-TW"/>
          </a:p>
        </p:txBody>
      </p:sp>
    </p:spTree>
    <p:extLst>
      <p:ext uri="{BB962C8B-B14F-4D97-AF65-F5344CB8AC3E}">
        <p14:creationId xmlns:p14="http://schemas.microsoft.com/office/powerpoint/2010/main" val="415544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1E4793E-47D4-4897-9566-D2DD95C823BC}" type="slidenum">
              <a:rPr lang="zh-TW" altLang="en-US" smtClean="0"/>
              <a:t>9</a:t>
            </a:fld>
            <a:endParaRPr lang="zh-TW" altLang="en-US"/>
          </a:p>
        </p:txBody>
      </p:sp>
    </p:spTree>
    <p:extLst>
      <p:ext uri="{BB962C8B-B14F-4D97-AF65-F5344CB8AC3E}">
        <p14:creationId xmlns:p14="http://schemas.microsoft.com/office/powerpoint/2010/main" val="174962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E4793E-47D4-4897-9566-D2DD95C823BC}" type="slidenum">
              <a:rPr lang="zh-TW" altLang="en-US" smtClean="0"/>
              <a:t>10</a:t>
            </a:fld>
            <a:endParaRPr lang="zh-TW" altLang="en-US"/>
          </a:p>
        </p:txBody>
      </p:sp>
    </p:spTree>
    <p:extLst>
      <p:ext uri="{BB962C8B-B14F-4D97-AF65-F5344CB8AC3E}">
        <p14:creationId xmlns:p14="http://schemas.microsoft.com/office/powerpoint/2010/main" val="68230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E4793E-47D4-4897-9566-D2DD95C823BC}" type="slidenum">
              <a:rPr lang="zh-TW" altLang="en-US" smtClean="0"/>
              <a:t>11</a:t>
            </a:fld>
            <a:endParaRPr lang="zh-TW" altLang="en-US"/>
          </a:p>
        </p:txBody>
      </p:sp>
    </p:spTree>
    <p:extLst>
      <p:ext uri="{BB962C8B-B14F-4D97-AF65-F5344CB8AC3E}">
        <p14:creationId xmlns:p14="http://schemas.microsoft.com/office/powerpoint/2010/main" val="4010811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E4793E-47D4-4897-9566-D2DD95C823BC}" type="slidenum">
              <a:rPr lang="zh-TW" altLang="en-US" smtClean="0"/>
              <a:t>12</a:t>
            </a:fld>
            <a:endParaRPr lang="zh-TW" altLang="en-US"/>
          </a:p>
        </p:txBody>
      </p:sp>
    </p:spTree>
    <p:extLst>
      <p:ext uri="{BB962C8B-B14F-4D97-AF65-F5344CB8AC3E}">
        <p14:creationId xmlns:p14="http://schemas.microsoft.com/office/powerpoint/2010/main" val="62907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1E4793E-47D4-4897-9566-D2DD95C823BC}" type="slidenum">
              <a:rPr lang="zh-TW" altLang="en-US" smtClean="0"/>
              <a:t>15</a:t>
            </a:fld>
            <a:endParaRPr lang="zh-TW" altLang="en-US"/>
          </a:p>
        </p:txBody>
      </p:sp>
    </p:spTree>
    <p:extLst>
      <p:ext uri="{BB962C8B-B14F-4D97-AF65-F5344CB8AC3E}">
        <p14:creationId xmlns:p14="http://schemas.microsoft.com/office/powerpoint/2010/main" val="57980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D1E4793E-47D4-4897-9566-D2DD95C823BC}" type="slidenum">
              <a:rPr lang="zh-TW" altLang="en-US" smtClean="0"/>
              <a:t>21</a:t>
            </a:fld>
            <a:endParaRPr lang="zh-TW" altLang="en-US"/>
          </a:p>
        </p:txBody>
      </p:sp>
    </p:spTree>
    <p:extLst>
      <p:ext uri="{BB962C8B-B14F-4D97-AF65-F5344CB8AC3E}">
        <p14:creationId xmlns:p14="http://schemas.microsoft.com/office/powerpoint/2010/main" val="826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D1E4793E-47D4-4897-9566-D2DD95C823BC}" type="slidenum">
              <a:rPr lang="zh-TW" altLang="en-US" smtClean="0"/>
              <a:t>22</a:t>
            </a:fld>
            <a:endParaRPr lang="zh-TW" altLang="en-US"/>
          </a:p>
        </p:txBody>
      </p:sp>
    </p:spTree>
    <p:extLst>
      <p:ext uri="{BB962C8B-B14F-4D97-AF65-F5344CB8AC3E}">
        <p14:creationId xmlns:p14="http://schemas.microsoft.com/office/powerpoint/2010/main" val="113439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1E4793E-47D4-4897-9566-D2DD95C823BC}" type="slidenum">
              <a:rPr lang="zh-TW" altLang="en-US" smtClean="0"/>
              <a:t>23</a:t>
            </a:fld>
            <a:endParaRPr lang="zh-TW" altLang="en-US"/>
          </a:p>
        </p:txBody>
      </p:sp>
    </p:spTree>
    <p:extLst>
      <p:ext uri="{BB962C8B-B14F-4D97-AF65-F5344CB8AC3E}">
        <p14:creationId xmlns:p14="http://schemas.microsoft.com/office/powerpoint/2010/main" val="3405978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296707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126935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2615738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413920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cxnSp>
        <p:nvCxnSpPr>
          <p:cNvPr id="9" name="直線接點 8"/>
          <p:cNvCxnSpPr/>
          <p:nvPr userDrawn="1"/>
        </p:nvCxnSpPr>
        <p:spPr>
          <a:xfrm>
            <a:off x="0" y="908720"/>
            <a:ext cx="9144000" cy="0"/>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userDrawn="1">
            <p:ph type="title"/>
          </p:nvPr>
        </p:nvSpPr>
        <p:spPr>
          <a:xfrm>
            <a:off x="481832" y="96606"/>
            <a:ext cx="8229600" cy="812114"/>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p:cNvSpPr>
            <a:spLocks noGrp="1"/>
          </p:cNvSpPr>
          <p:nvPr userDrawn="1">
            <p:ph idx="1"/>
          </p:nvPr>
        </p:nvSpPr>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fld id="{D71A92A4-E57E-4251-A9A2-6331260BC53F}" type="datetimeFigureOut">
              <a:rPr lang="zh-TW" altLang="en-US" smtClean="0"/>
              <a:t>2021/4/19</a:t>
            </a:fld>
            <a:endParaRPr lang="zh-TW" altLang="en-US"/>
          </a:p>
        </p:txBody>
      </p:sp>
      <p:sp>
        <p:nvSpPr>
          <p:cNvPr id="5" name="頁尾版面配置區 4"/>
          <p:cNvSpPr>
            <a:spLocks noGrp="1"/>
          </p:cNvSpPr>
          <p:nvPr userDrawn="1">
            <p:ph type="ftr" sz="quarter" idx="11"/>
          </p:nvPr>
        </p:nvSpPr>
        <p:spPr/>
        <p:txBody>
          <a:bodyPr/>
          <a:lstStyle/>
          <a:p>
            <a:endParaRPr lang="zh-TW" altLang="en-US"/>
          </a:p>
        </p:txBody>
      </p:sp>
      <p:sp>
        <p:nvSpPr>
          <p:cNvPr id="6" name="投影片編號版面配置區 5"/>
          <p:cNvSpPr>
            <a:spLocks noGrp="1"/>
          </p:cNvSpPr>
          <p:nvPr userDrawn="1">
            <p:ph type="sldNum" sz="quarter" idx="12"/>
          </p:nvPr>
        </p:nvSpPr>
        <p:spPr/>
        <p:txBody>
          <a:bodyPr/>
          <a:lstStyle/>
          <a:p>
            <a:fld id="{CE81AC0D-EB2D-47CB-A275-288B8545C5B6}" type="slidenum">
              <a:rPr lang="zh-TW" altLang="en-US" smtClean="0"/>
              <a:t>‹#›</a:t>
            </a:fld>
            <a:endParaRPr lang="zh-TW" alt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8514" y="142344"/>
            <a:ext cx="707619" cy="65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54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userDrawn="1">
            <p:ph type="title"/>
          </p:nvPr>
        </p:nvSpPr>
        <p:spPr>
          <a:xfrm>
            <a:off x="481832" y="96606"/>
            <a:ext cx="8229600" cy="812114"/>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p:cNvSpPr>
            <a:spLocks noGrp="1"/>
          </p:cNvSpPr>
          <p:nvPr userDrawn="1">
            <p:ph idx="1"/>
          </p:nvPr>
        </p:nvSpPr>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userDrawn="1">
            <p:ph type="dt" sz="half" idx="10"/>
          </p:nvPr>
        </p:nvSpPr>
        <p:spPr/>
        <p:txBody>
          <a:bodyPr/>
          <a:lstStyle/>
          <a:p>
            <a:fld id="{D71A92A4-E57E-4251-A9A2-6331260BC53F}" type="datetimeFigureOut">
              <a:rPr lang="zh-TW" altLang="en-US" smtClean="0"/>
              <a:t>2021/4/19</a:t>
            </a:fld>
            <a:endParaRPr lang="zh-TW" altLang="en-US"/>
          </a:p>
        </p:txBody>
      </p:sp>
      <p:sp>
        <p:nvSpPr>
          <p:cNvPr id="5" name="頁尾版面配置區 4"/>
          <p:cNvSpPr>
            <a:spLocks noGrp="1"/>
          </p:cNvSpPr>
          <p:nvPr userDrawn="1">
            <p:ph type="ftr" sz="quarter" idx="11"/>
          </p:nvPr>
        </p:nvSpPr>
        <p:spPr/>
        <p:txBody>
          <a:bodyPr/>
          <a:lstStyle/>
          <a:p>
            <a:endParaRPr lang="zh-TW" altLang="en-US"/>
          </a:p>
        </p:txBody>
      </p:sp>
      <p:sp>
        <p:nvSpPr>
          <p:cNvPr id="6" name="投影片編號版面配置區 5"/>
          <p:cNvSpPr>
            <a:spLocks noGrp="1"/>
          </p:cNvSpPr>
          <p:nvPr userDrawn="1">
            <p:ph type="sldNum" sz="quarter" idx="12"/>
          </p:nvPr>
        </p:nvSpPr>
        <p:spPr/>
        <p:txBody>
          <a:bodyPr/>
          <a:lstStyle/>
          <a:p>
            <a:fld id="{CE81AC0D-EB2D-47CB-A275-288B8545C5B6}" type="slidenum">
              <a:rPr lang="zh-TW" altLang="en-US" smtClean="0"/>
              <a:t>‹#›</a:t>
            </a:fld>
            <a:endParaRPr lang="zh-TW" altLang="en-US"/>
          </a:p>
        </p:txBody>
      </p:sp>
      <p:cxnSp>
        <p:nvCxnSpPr>
          <p:cNvPr id="13" name="直線接點 12"/>
          <p:cNvCxnSpPr/>
          <p:nvPr userDrawn="1"/>
        </p:nvCxnSpPr>
        <p:spPr>
          <a:xfrm>
            <a:off x="0" y="908720"/>
            <a:ext cx="9144000" cy="0"/>
          </a:xfrm>
          <a:prstGeom prst="line">
            <a:avLst/>
          </a:prstGeom>
          <a:ln w="254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68514" y="142344"/>
            <a:ext cx="707619" cy="65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66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379792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937429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326877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17939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394946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71A92A4-E57E-4251-A9A2-6331260BC53F}" type="datetimeFigureOut">
              <a:rPr lang="zh-TW" altLang="en-US" smtClean="0"/>
              <a:t>2021/4/19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4138496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A92A4-E57E-4251-A9A2-6331260BC53F}" type="datetimeFigureOut">
              <a:rPr lang="zh-TW" altLang="en-US" smtClean="0"/>
              <a:t>2021/4/19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1AC0D-EB2D-47CB-A275-288B8545C5B6}" type="slidenum">
              <a:rPr lang="zh-TW" altLang="en-US" smtClean="0"/>
              <a:t>‹#›</a:t>
            </a:fld>
            <a:endParaRPr lang="zh-TW" altLang="en-US"/>
          </a:p>
        </p:txBody>
      </p:sp>
    </p:spTree>
    <p:extLst>
      <p:ext uri="{BB962C8B-B14F-4D97-AF65-F5344CB8AC3E}">
        <p14:creationId xmlns:p14="http://schemas.microsoft.com/office/powerpoint/2010/main" val="177818920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png"/><Relationship Id="rId26" Type="http://schemas.openxmlformats.org/officeDocument/2006/relationships/image" Target="../media/image36.jpe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jpe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jpeg"/><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24" Type="http://schemas.openxmlformats.org/officeDocument/2006/relationships/image" Target="../media/image34.jpe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jpeg"/><Relationship Id="rId28" Type="http://schemas.openxmlformats.org/officeDocument/2006/relationships/image" Target="../media/image38.jpe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jpeg"/><Relationship Id="rId27"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www.ttch.com.tw/"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0"/>
            <a:ext cx="1232299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51520" y="836712"/>
            <a:ext cx="3456384" cy="1138773"/>
          </a:xfrm>
          <a:prstGeom prst="rect">
            <a:avLst/>
          </a:prstGeom>
          <a:noFill/>
        </p:spPr>
        <p:txBody>
          <a:bodyPr wrap="square" rtlCol="0">
            <a:spAutoFit/>
          </a:bodyPr>
          <a:lstStyle/>
          <a:p>
            <a:r>
              <a:rPr lang="en-US" altLang="zh-TW" sz="2400" b="1"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Taiwan Tea Corp. </a:t>
            </a:r>
            <a:r>
              <a:rPr lang="en-US" altLang="zh-TW" sz="2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2021 </a:t>
            </a:r>
          </a:p>
          <a:p>
            <a:endParaRPr lang="en-US" altLang="zh-TW" sz="2400"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b="1" dirty="0" smtClean="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QIC Taiwan CEO Week</a:t>
            </a:r>
            <a:endParaRPr lang="en-US" altLang="zh-TW" b="1" dirty="0">
              <a:solidFill>
                <a:schemeClr val="accent3">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副標題 2"/>
          <p:cNvSpPr>
            <a:spLocks noGrp="1"/>
          </p:cNvSpPr>
          <p:nvPr>
            <p:ph type="subTitle" idx="1"/>
          </p:nvPr>
        </p:nvSpPr>
        <p:spPr>
          <a:xfrm>
            <a:off x="0" y="2564904"/>
            <a:ext cx="2326877" cy="648072"/>
          </a:xfrm>
        </p:spPr>
        <p:txBody>
          <a:bodyPr>
            <a:noAutofit/>
          </a:bodyPr>
          <a:lstStyle/>
          <a:p>
            <a:r>
              <a:rPr lang="en-US" altLang="zh-TW" sz="2400" b="1" dirty="0" smtClean="0">
                <a:solidFill>
                  <a:schemeClr val="accent3">
                    <a:lumMod val="50000"/>
                  </a:schemeClr>
                </a:solidFill>
                <a:latin typeface="+mj-lt"/>
                <a:ea typeface="微軟正黑體" panose="020B0604030504040204" pitchFamily="34" charset="-120"/>
              </a:rPr>
              <a:t>April </a:t>
            </a:r>
            <a:r>
              <a:rPr lang="en-US" altLang="zh-TW" sz="2400" b="1" dirty="0">
                <a:solidFill>
                  <a:schemeClr val="accent3">
                    <a:lumMod val="50000"/>
                  </a:schemeClr>
                </a:solidFill>
                <a:latin typeface="+mj-lt"/>
                <a:ea typeface="微軟正黑體" panose="020B0604030504040204" pitchFamily="34" charset="-120"/>
              </a:rPr>
              <a:t>| Taipei</a:t>
            </a:r>
            <a:endParaRPr lang="zh-TW" altLang="en-US" sz="2400" b="1" dirty="0">
              <a:solidFill>
                <a:schemeClr val="accent3">
                  <a:lumMod val="50000"/>
                </a:schemeClr>
              </a:solidFill>
              <a:latin typeface="+mj-lt"/>
              <a:ea typeface="微軟正黑體" panose="020B0604030504040204" pitchFamily="34" charset="-120"/>
            </a:endParaRPr>
          </a:p>
        </p:txBody>
      </p:sp>
    </p:spTree>
    <p:extLst>
      <p:ext uri="{BB962C8B-B14F-4D97-AF65-F5344CB8AC3E}">
        <p14:creationId xmlns:p14="http://schemas.microsoft.com/office/powerpoint/2010/main" val="1102294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mj-lt"/>
                <a:ea typeface="微軟正黑體" panose="020B0604030504040204" charset="-120"/>
              </a:rPr>
              <a:t>Business Highlight-</a:t>
            </a:r>
            <a:r>
              <a:rPr lang="en-US" altLang="zh-TW" sz="4000" dirty="0" err="1">
                <a:latin typeface="+mj-lt"/>
                <a:ea typeface="微軟正黑體" panose="020B0604030504040204" charset="-120"/>
              </a:rPr>
              <a:t>Laupi</a:t>
            </a:r>
            <a:r>
              <a:rPr lang="en-US" altLang="zh-TW" sz="4000" dirty="0">
                <a:latin typeface="+mj-lt"/>
                <a:ea typeface="微軟正黑體" panose="020B0604030504040204" charset="-120"/>
              </a:rPr>
              <a:t> Tea Farm </a:t>
            </a:r>
            <a:endParaRPr lang="zh-TW" altLang="en-US" sz="4000" dirty="0">
              <a:latin typeface="+mj-lt"/>
            </a:endParaRPr>
          </a:p>
        </p:txBody>
      </p:sp>
      <p:grpSp>
        <p:nvGrpSpPr>
          <p:cNvPr id="5" name="群組 4"/>
          <p:cNvGrpSpPr/>
          <p:nvPr/>
        </p:nvGrpSpPr>
        <p:grpSpPr>
          <a:xfrm>
            <a:off x="512218" y="1008828"/>
            <a:ext cx="8401056" cy="5782039"/>
            <a:chOff x="777531" y="361493"/>
            <a:chExt cx="9453701" cy="6838508"/>
          </a:xfrm>
        </p:grpSpPr>
        <p:grpSp>
          <p:nvGrpSpPr>
            <p:cNvPr id="6" name="群組 5"/>
            <p:cNvGrpSpPr/>
            <p:nvPr/>
          </p:nvGrpSpPr>
          <p:grpSpPr>
            <a:xfrm>
              <a:off x="2929605" y="361493"/>
              <a:ext cx="4356134" cy="6838508"/>
              <a:chOff x="-19270967" y="-45354240"/>
              <a:chExt cx="41239116" cy="64739521"/>
            </a:xfrm>
          </p:grpSpPr>
          <p:pic>
            <p:nvPicPr>
              <p:cNvPr id="58" name="Picture 3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75" t="-1" r="7959" b="14739"/>
              <a:stretch>
                <a:fillRect/>
              </a:stretch>
            </p:blipFill>
            <p:spPr bwMode="auto">
              <a:xfrm>
                <a:off x="3853639" y="10614440"/>
                <a:ext cx="15392400" cy="877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75" r="7959" b="15479"/>
              <a:stretch>
                <a:fillRect/>
              </a:stretch>
            </p:blipFill>
            <p:spPr bwMode="auto">
              <a:xfrm>
                <a:off x="-9599929" y="10690640"/>
                <a:ext cx="15392400" cy="869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567" r="7959" b="16395"/>
              <a:stretch>
                <a:fillRect/>
              </a:stretch>
            </p:blipFill>
            <p:spPr bwMode="auto">
              <a:xfrm>
                <a:off x="-19270967" y="10784825"/>
                <a:ext cx="12156948" cy="860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3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875" r="2658" b="8073"/>
              <a:stretch>
                <a:fillRect/>
              </a:stretch>
            </p:blipFill>
            <p:spPr bwMode="auto">
              <a:xfrm>
                <a:off x="5606239" y="3313752"/>
                <a:ext cx="16361910" cy="945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75" r="7959" b="8073"/>
              <a:stretch>
                <a:fillRect/>
              </a:stretch>
            </p:blipFill>
            <p:spPr bwMode="auto">
              <a:xfrm>
                <a:off x="-8279129" y="3478852"/>
                <a:ext cx="15392400" cy="945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874" r="7959" b="8073"/>
              <a:stretch>
                <a:fillRect/>
              </a:stretch>
            </p:blipFill>
            <p:spPr bwMode="auto">
              <a:xfrm>
                <a:off x="-19270967" y="3643952"/>
                <a:ext cx="12466582" cy="945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875" r="4255" b="7991"/>
              <a:stretch>
                <a:fillRect/>
              </a:stretch>
            </p:blipFill>
            <p:spPr bwMode="auto">
              <a:xfrm>
                <a:off x="5898339" y="-3934251"/>
                <a:ext cx="1606981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875" r="7959" b="7991"/>
              <a:stretch>
                <a:fillRect/>
              </a:stretch>
            </p:blipFill>
            <p:spPr bwMode="auto">
              <a:xfrm>
                <a:off x="-7567929" y="-3858051"/>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665" r="7959" b="7991"/>
              <a:stretch>
                <a:fillRect/>
              </a:stretch>
            </p:blipFill>
            <p:spPr bwMode="auto">
              <a:xfrm>
                <a:off x="-19270967" y="-3921551"/>
                <a:ext cx="13419081"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8"/>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875" r="10629" b="7991"/>
              <a:stretch>
                <a:fillRect/>
              </a:stretch>
            </p:blipFill>
            <p:spPr bwMode="auto">
              <a:xfrm>
                <a:off x="7064025" y="-10915518"/>
                <a:ext cx="14904124"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9"/>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875" r="7959" b="7991"/>
              <a:stretch>
                <a:fillRect/>
              </a:stretch>
            </p:blipFill>
            <p:spPr bwMode="auto">
              <a:xfrm>
                <a:off x="-6696158" y="-10930032"/>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0"/>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014" r="7958" b="7991"/>
              <a:stretch>
                <a:fillRect/>
              </a:stretch>
            </p:blipFill>
            <p:spPr bwMode="auto">
              <a:xfrm>
                <a:off x="-19270966" y="-10944546"/>
                <a:ext cx="13721165"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7"/>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875" r="11660" b="7991"/>
              <a:stretch>
                <a:fillRect/>
              </a:stretch>
            </p:blipFill>
            <p:spPr bwMode="auto">
              <a:xfrm>
                <a:off x="7252710" y="-17904802"/>
                <a:ext cx="14715439"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6"/>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7875" r="7959" b="7991"/>
              <a:stretch>
                <a:fillRect/>
              </a:stretch>
            </p:blipFill>
            <p:spPr bwMode="auto">
              <a:xfrm>
                <a:off x="-6368332" y="-17853667"/>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2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2886" r="7959" b="7991"/>
              <a:stretch>
                <a:fillRect/>
              </a:stretch>
            </p:blipFill>
            <p:spPr bwMode="auto">
              <a:xfrm>
                <a:off x="-19270965" y="-18035431"/>
                <a:ext cx="14475908"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875" r="13257" b="7991"/>
              <a:stretch>
                <a:fillRect/>
              </a:stretch>
            </p:blipFill>
            <p:spPr bwMode="auto">
              <a:xfrm>
                <a:off x="7544640" y="-25609911"/>
                <a:ext cx="14423509"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3"/>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7875" r="7959" b="7991"/>
              <a:stretch>
                <a:fillRect/>
              </a:stretch>
            </p:blipFill>
            <p:spPr bwMode="auto">
              <a:xfrm>
                <a:off x="-6239239" y="-25346240"/>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4"/>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2214" r="7959" b="7991"/>
              <a:stretch>
                <a:fillRect/>
              </a:stretch>
            </p:blipFill>
            <p:spPr bwMode="auto">
              <a:xfrm>
                <a:off x="-19270966" y="-25143040"/>
                <a:ext cx="14598999"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21"/>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7875" r="15054" b="7991"/>
              <a:stretch>
                <a:fillRect/>
              </a:stretch>
            </p:blipFill>
            <p:spPr bwMode="auto">
              <a:xfrm>
                <a:off x="7873233" y="-32549160"/>
                <a:ext cx="14094916"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20"/>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875" r="7959" b="7991"/>
              <a:stretch>
                <a:fillRect/>
              </a:stretch>
            </p:blipFill>
            <p:spPr bwMode="auto">
              <a:xfrm>
                <a:off x="-6044654" y="-32715846"/>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9"/>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0673" r="7959" b="7991"/>
              <a:stretch>
                <a:fillRect/>
              </a:stretch>
            </p:blipFill>
            <p:spPr bwMode="auto">
              <a:xfrm>
                <a:off x="-19270966" y="-32759389"/>
                <a:ext cx="14880669"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16"/>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7875" r="7959" b="7991"/>
              <a:stretch>
                <a:fillRect/>
              </a:stretch>
            </p:blipFill>
            <p:spPr bwMode="auto">
              <a:xfrm>
                <a:off x="6575749" y="-39558135"/>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7"/>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7875" r="7959" b="7991"/>
              <a:stretch>
                <a:fillRect/>
              </a:stretch>
            </p:blipFill>
            <p:spPr bwMode="auto">
              <a:xfrm>
                <a:off x="-6940809" y="-39576916"/>
                <a:ext cx="15392400"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18"/>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1446" r="7960" b="7991"/>
              <a:stretch>
                <a:fillRect/>
              </a:stretch>
            </p:blipFill>
            <p:spPr bwMode="auto">
              <a:xfrm>
                <a:off x="-19270966" y="-39562402"/>
                <a:ext cx="14739257" cy="946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15"/>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7875" t="8381" r="12409" b="7991"/>
              <a:stretch>
                <a:fillRect/>
              </a:stretch>
            </p:blipFill>
            <p:spPr bwMode="auto">
              <a:xfrm>
                <a:off x="7389676" y="-45354240"/>
                <a:ext cx="14578473" cy="860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14"/>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7875" t="8680" r="7959" b="7992"/>
              <a:stretch>
                <a:fillRect/>
              </a:stretch>
            </p:blipFill>
            <p:spPr bwMode="auto">
              <a:xfrm>
                <a:off x="-6259863" y="-45354240"/>
                <a:ext cx="15392400" cy="857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13"/>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7875" t="6947" r="7959" b="7992"/>
              <a:stretch>
                <a:fillRect/>
              </a:stretch>
            </p:blipFill>
            <p:spPr bwMode="auto">
              <a:xfrm>
                <a:off x="-19270965" y="-45354240"/>
                <a:ext cx="15392400" cy="875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群組 6"/>
            <p:cNvGrpSpPr/>
            <p:nvPr/>
          </p:nvGrpSpPr>
          <p:grpSpPr>
            <a:xfrm>
              <a:off x="3605213" y="709613"/>
              <a:ext cx="3871912" cy="6124575"/>
              <a:chOff x="3605213" y="709613"/>
              <a:chExt cx="3871912" cy="6124575"/>
            </a:xfrm>
          </p:grpSpPr>
          <p:sp>
            <p:nvSpPr>
              <p:cNvPr id="55" name="手繪多邊形 54"/>
              <p:cNvSpPr/>
              <p:nvPr/>
            </p:nvSpPr>
            <p:spPr>
              <a:xfrm>
                <a:off x="3605213" y="4100513"/>
                <a:ext cx="2033587" cy="2733675"/>
              </a:xfrm>
              <a:custGeom>
                <a:avLst/>
                <a:gdLst>
                  <a:gd name="connsiteX0" fmla="*/ 0 w 2033587"/>
                  <a:gd name="connsiteY0" fmla="*/ 314325 h 2733675"/>
                  <a:gd name="connsiteX1" fmla="*/ 0 w 2033587"/>
                  <a:gd name="connsiteY1" fmla="*/ 314325 h 2733675"/>
                  <a:gd name="connsiteX2" fmla="*/ 57150 w 2033587"/>
                  <a:gd name="connsiteY2" fmla="*/ 295275 h 2733675"/>
                  <a:gd name="connsiteX3" fmla="*/ 76200 w 2033587"/>
                  <a:gd name="connsiteY3" fmla="*/ 290512 h 2733675"/>
                  <a:gd name="connsiteX4" fmla="*/ 90487 w 2033587"/>
                  <a:gd name="connsiteY4" fmla="*/ 285750 h 2733675"/>
                  <a:gd name="connsiteX5" fmla="*/ 128587 w 2033587"/>
                  <a:gd name="connsiteY5" fmla="*/ 285750 h 2733675"/>
                  <a:gd name="connsiteX6" fmla="*/ 1547812 w 2033587"/>
                  <a:gd name="connsiteY6" fmla="*/ 0 h 2733675"/>
                  <a:gd name="connsiteX7" fmla="*/ 1814512 w 2033587"/>
                  <a:gd name="connsiteY7" fmla="*/ 223837 h 2733675"/>
                  <a:gd name="connsiteX8" fmla="*/ 1809750 w 2033587"/>
                  <a:gd name="connsiteY8" fmla="*/ 714375 h 2733675"/>
                  <a:gd name="connsiteX9" fmla="*/ 2033587 w 2033587"/>
                  <a:gd name="connsiteY9" fmla="*/ 714375 h 2733675"/>
                  <a:gd name="connsiteX10" fmla="*/ 1719262 w 2033587"/>
                  <a:gd name="connsiteY10" fmla="*/ 2733675 h 27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587" h="2733675">
                    <a:moveTo>
                      <a:pt x="0" y="314325"/>
                    </a:moveTo>
                    <a:lnTo>
                      <a:pt x="0" y="314325"/>
                    </a:lnTo>
                    <a:cubicBezTo>
                      <a:pt x="19050" y="307975"/>
                      <a:pt x="37669" y="300146"/>
                      <a:pt x="57150" y="295275"/>
                    </a:cubicBezTo>
                    <a:cubicBezTo>
                      <a:pt x="63500" y="293687"/>
                      <a:pt x="69906" y="292310"/>
                      <a:pt x="76200" y="290512"/>
                    </a:cubicBezTo>
                    <a:cubicBezTo>
                      <a:pt x="81027" y="289133"/>
                      <a:pt x="85488" y="286204"/>
                      <a:pt x="90487" y="285750"/>
                    </a:cubicBezTo>
                    <a:cubicBezTo>
                      <a:pt x="103135" y="284600"/>
                      <a:pt x="115887" y="285750"/>
                      <a:pt x="128587" y="285750"/>
                    </a:cubicBezTo>
                    <a:lnTo>
                      <a:pt x="1547812" y="0"/>
                    </a:lnTo>
                    <a:lnTo>
                      <a:pt x="1814512" y="223837"/>
                    </a:lnTo>
                    <a:cubicBezTo>
                      <a:pt x="1812925" y="387350"/>
                      <a:pt x="1811337" y="550862"/>
                      <a:pt x="1809750" y="714375"/>
                    </a:cubicBezTo>
                    <a:lnTo>
                      <a:pt x="2033587" y="714375"/>
                    </a:lnTo>
                    <a:lnTo>
                      <a:pt x="1719262" y="2733675"/>
                    </a:lnTo>
                  </a:path>
                </a:pathLst>
              </a:custGeom>
              <a:noFill/>
              <a:ln w="44450" cap="sq">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手繪多邊形 55"/>
              <p:cNvSpPr/>
              <p:nvPr/>
            </p:nvSpPr>
            <p:spPr>
              <a:xfrm>
                <a:off x="4572000" y="709613"/>
                <a:ext cx="1485899" cy="3495675"/>
              </a:xfrm>
              <a:custGeom>
                <a:avLst/>
                <a:gdLst>
                  <a:gd name="connsiteX0" fmla="*/ 85725 w 304800"/>
                  <a:gd name="connsiteY0" fmla="*/ 0 h 2047875"/>
                  <a:gd name="connsiteX1" fmla="*/ 0 w 304800"/>
                  <a:gd name="connsiteY1" fmla="*/ 1262062 h 2047875"/>
                  <a:gd name="connsiteX2" fmla="*/ 304800 w 304800"/>
                  <a:gd name="connsiteY2" fmla="*/ 1285875 h 2047875"/>
                  <a:gd name="connsiteX3" fmla="*/ 90488 w 304800"/>
                  <a:gd name="connsiteY3" fmla="*/ 2047875 h 2047875"/>
                  <a:gd name="connsiteX0-1" fmla="*/ 1266824 w 1485899"/>
                  <a:gd name="connsiteY0-2" fmla="*/ 0 h 3495675"/>
                  <a:gd name="connsiteX1-3" fmla="*/ 1181099 w 1485899"/>
                  <a:gd name="connsiteY1-4" fmla="*/ 1262062 h 3495675"/>
                  <a:gd name="connsiteX2-5" fmla="*/ 1485899 w 1485899"/>
                  <a:gd name="connsiteY2-6" fmla="*/ 1285875 h 3495675"/>
                  <a:gd name="connsiteX3-7" fmla="*/ 0 w 1485899"/>
                  <a:gd name="connsiteY3-8" fmla="*/ 3495675 h 3495675"/>
                  <a:gd name="connsiteX0-9" fmla="*/ 1266824 w 1485899"/>
                  <a:gd name="connsiteY0-10" fmla="*/ 0 h 3495675"/>
                  <a:gd name="connsiteX1-11" fmla="*/ 1181099 w 1485899"/>
                  <a:gd name="connsiteY1-12" fmla="*/ 1262062 h 3495675"/>
                  <a:gd name="connsiteX2-13" fmla="*/ 1485899 w 1485899"/>
                  <a:gd name="connsiteY2-14" fmla="*/ 1285875 h 3495675"/>
                  <a:gd name="connsiteX3-15" fmla="*/ 1228725 w 1485899"/>
                  <a:gd name="connsiteY3-16" fmla="*/ 2071687 h 3495675"/>
                  <a:gd name="connsiteX4" fmla="*/ 0 w 1485899"/>
                  <a:gd name="connsiteY4" fmla="*/ 3495675 h 3495675"/>
                  <a:gd name="connsiteX0-17" fmla="*/ 1266824 w 1485899"/>
                  <a:gd name="connsiteY0-18" fmla="*/ 0 h 3495675"/>
                  <a:gd name="connsiteX1-19" fmla="*/ 1181099 w 1485899"/>
                  <a:gd name="connsiteY1-20" fmla="*/ 1262062 h 3495675"/>
                  <a:gd name="connsiteX2-21" fmla="*/ 1485899 w 1485899"/>
                  <a:gd name="connsiteY2-22" fmla="*/ 1285875 h 3495675"/>
                  <a:gd name="connsiteX3-23" fmla="*/ 1228725 w 1485899"/>
                  <a:gd name="connsiteY3-24" fmla="*/ 2071687 h 3495675"/>
                  <a:gd name="connsiteX4-25" fmla="*/ 395288 w 1485899"/>
                  <a:gd name="connsiteY4-26" fmla="*/ 2909887 h 3495675"/>
                  <a:gd name="connsiteX5" fmla="*/ 0 w 1485899"/>
                  <a:gd name="connsiteY5" fmla="*/ 3495675 h 3495675"/>
                  <a:gd name="connsiteX0-27" fmla="*/ 1266824 w 1485899"/>
                  <a:gd name="connsiteY0-28" fmla="*/ 0 h 3495675"/>
                  <a:gd name="connsiteX1-29" fmla="*/ 1181099 w 1485899"/>
                  <a:gd name="connsiteY1-30" fmla="*/ 1262062 h 3495675"/>
                  <a:gd name="connsiteX2-31" fmla="*/ 1485899 w 1485899"/>
                  <a:gd name="connsiteY2-32" fmla="*/ 1285875 h 3495675"/>
                  <a:gd name="connsiteX3-33" fmla="*/ 1228725 w 1485899"/>
                  <a:gd name="connsiteY3-34" fmla="*/ 2071687 h 3495675"/>
                  <a:gd name="connsiteX4-35" fmla="*/ 823913 w 1485899"/>
                  <a:gd name="connsiteY4-36" fmla="*/ 2609850 h 3495675"/>
                  <a:gd name="connsiteX5-37" fmla="*/ 395288 w 1485899"/>
                  <a:gd name="connsiteY5-38" fmla="*/ 2909887 h 3495675"/>
                  <a:gd name="connsiteX6" fmla="*/ 0 w 1485899"/>
                  <a:gd name="connsiteY6" fmla="*/ 3495675 h 3495675"/>
                  <a:gd name="connsiteX0-39" fmla="*/ 1266824 w 1485899"/>
                  <a:gd name="connsiteY0-40" fmla="*/ 0 h 3495675"/>
                  <a:gd name="connsiteX1-41" fmla="*/ 1181099 w 1485899"/>
                  <a:gd name="connsiteY1-42" fmla="*/ 1262062 h 3495675"/>
                  <a:gd name="connsiteX2-43" fmla="*/ 1485899 w 1485899"/>
                  <a:gd name="connsiteY2-44" fmla="*/ 1285875 h 3495675"/>
                  <a:gd name="connsiteX3-45" fmla="*/ 1228725 w 1485899"/>
                  <a:gd name="connsiteY3-46" fmla="*/ 2071687 h 3495675"/>
                  <a:gd name="connsiteX4-47" fmla="*/ 823913 w 1485899"/>
                  <a:gd name="connsiteY4-48" fmla="*/ 2609850 h 3495675"/>
                  <a:gd name="connsiteX5-49" fmla="*/ 395288 w 1485899"/>
                  <a:gd name="connsiteY5-50" fmla="*/ 2909887 h 3495675"/>
                  <a:gd name="connsiteX6-51" fmla="*/ 0 w 1485899"/>
                  <a:gd name="connsiteY6-52" fmla="*/ 3495675 h 3495675"/>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37" y="connsiteY5-38"/>
                  </a:cxn>
                  <a:cxn ang="0">
                    <a:pos x="connsiteX6-51" y="connsiteY6-52"/>
                  </a:cxn>
                </a:cxnLst>
                <a:rect l="l" t="t" r="r" b="b"/>
                <a:pathLst>
                  <a:path w="1485899" h="3495675">
                    <a:moveTo>
                      <a:pt x="1266824" y="0"/>
                    </a:moveTo>
                    <a:lnTo>
                      <a:pt x="1181099" y="1262062"/>
                    </a:lnTo>
                    <a:lnTo>
                      <a:pt x="1485899" y="1285875"/>
                    </a:lnTo>
                    <a:lnTo>
                      <a:pt x="1228725" y="2071687"/>
                    </a:lnTo>
                    <a:cubicBezTo>
                      <a:pt x="1122363" y="2265362"/>
                      <a:pt x="962819" y="2470150"/>
                      <a:pt x="823913" y="2609850"/>
                    </a:cubicBezTo>
                    <a:cubicBezTo>
                      <a:pt x="685007" y="2749550"/>
                      <a:pt x="536575" y="2735262"/>
                      <a:pt x="395288" y="2909887"/>
                    </a:cubicBezTo>
                    <a:lnTo>
                      <a:pt x="0" y="3495675"/>
                    </a:lnTo>
                  </a:path>
                </a:pathLst>
              </a:custGeom>
              <a:noFill/>
              <a:ln w="44450" cap="sq">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手繪多邊形 56"/>
              <p:cNvSpPr/>
              <p:nvPr/>
            </p:nvSpPr>
            <p:spPr>
              <a:xfrm>
                <a:off x="5157788" y="3776663"/>
                <a:ext cx="2319337" cy="328612"/>
              </a:xfrm>
              <a:custGeom>
                <a:avLst/>
                <a:gdLst>
                  <a:gd name="connsiteX0" fmla="*/ 0 w 2319337"/>
                  <a:gd name="connsiteY0" fmla="*/ 328612 h 328612"/>
                  <a:gd name="connsiteX1" fmla="*/ 0 w 2319337"/>
                  <a:gd name="connsiteY1" fmla="*/ 328612 h 328612"/>
                  <a:gd name="connsiteX2" fmla="*/ 52387 w 2319337"/>
                  <a:gd name="connsiteY2" fmla="*/ 300037 h 328612"/>
                  <a:gd name="connsiteX3" fmla="*/ 90487 w 2319337"/>
                  <a:gd name="connsiteY3" fmla="*/ 285750 h 328612"/>
                  <a:gd name="connsiteX4" fmla="*/ 104775 w 2319337"/>
                  <a:gd name="connsiteY4" fmla="*/ 276225 h 328612"/>
                  <a:gd name="connsiteX5" fmla="*/ 400050 w 2319337"/>
                  <a:gd name="connsiteY5" fmla="*/ 0 h 328612"/>
                  <a:gd name="connsiteX6" fmla="*/ 504825 w 2319337"/>
                  <a:gd name="connsiteY6" fmla="*/ 0 h 328612"/>
                  <a:gd name="connsiteX7" fmla="*/ 576262 w 2319337"/>
                  <a:gd name="connsiteY7" fmla="*/ 76200 h 328612"/>
                  <a:gd name="connsiteX8" fmla="*/ 2319337 w 2319337"/>
                  <a:gd name="connsiteY8" fmla="*/ 285750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337" h="328612">
                    <a:moveTo>
                      <a:pt x="0" y="328612"/>
                    </a:moveTo>
                    <a:lnTo>
                      <a:pt x="0" y="328612"/>
                    </a:lnTo>
                    <a:cubicBezTo>
                      <a:pt x="80776" y="270915"/>
                      <a:pt x="-96" y="322530"/>
                      <a:pt x="52387" y="300037"/>
                    </a:cubicBezTo>
                    <a:cubicBezTo>
                      <a:pt x="95304" y="281644"/>
                      <a:pt x="30101" y="297826"/>
                      <a:pt x="90487" y="285750"/>
                    </a:cubicBezTo>
                    <a:lnTo>
                      <a:pt x="104775" y="276225"/>
                    </a:lnTo>
                    <a:lnTo>
                      <a:pt x="400050" y="0"/>
                    </a:lnTo>
                    <a:lnTo>
                      <a:pt x="504825" y="0"/>
                    </a:lnTo>
                    <a:lnTo>
                      <a:pt x="576262" y="76200"/>
                    </a:lnTo>
                    <a:lnTo>
                      <a:pt x="2319337" y="285750"/>
                    </a:lnTo>
                  </a:path>
                </a:pathLst>
              </a:custGeom>
              <a:noFill/>
              <a:ln w="44450" cap="sq">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手繪多邊形 8"/>
            <p:cNvSpPr/>
            <p:nvPr/>
          </p:nvSpPr>
          <p:spPr>
            <a:xfrm>
              <a:off x="3362649" y="419100"/>
              <a:ext cx="3819861" cy="6644036"/>
            </a:xfrm>
            <a:custGeom>
              <a:avLst/>
              <a:gdLst>
                <a:gd name="connsiteX0" fmla="*/ 2500313 w 2800350"/>
                <a:gd name="connsiteY0" fmla="*/ 0 h 2343150"/>
                <a:gd name="connsiteX1" fmla="*/ 0 w 2800350"/>
                <a:gd name="connsiteY1" fmla="*/ 2233613 h 2343150"/>
                <a:gd name="connsiteX2" fmla="*/ 80963 w 2800350"/>
                <a:gd name="connsiteY2" fmla="*/ 2228850 h 2343150"/>
                <a:gd name="connsiteX3" fmla="*/ 2700338 w 2800350"/>
                <a:gd name="connsiteY3" fmla="*/ 2343150 h 2343150"/>
                <a:gd name="connsiteX4" fmla="*/ 2743200 w 2800350"/>
                <a:gd name="connsiteY4" fmla="*/ 2319338 h 2343150"/>
                <a:gd name="connsiteX5" fmla="*/ 2771775 w 2800350"/>
                <a:gd name="connsiteY5" fmla="*/ 2286000 h 2343150"/>
                <a:gd name="connsiteX6" fmla="*/ 2795588 w 2800350"/>
                <a:gd name="connsiteY6" fmla="*/ 2252663 h 2343150"/>
                <a:gd name="connsiteX7" fmla="*/ 2800350 w 2800350"/>
                <a:gd name="connsiteY7" fmla="*/ 2233613 h 2343150"/>
                <a:gd name="connsiteX8" fmla="*/ 2500313 w 2800350"/>
                <a:gd name="connsiteY8" fmla="*/ 0 h 2343150"/>
                <a:gd name="connsiteX0-1" fmla="*/ 2529697 w 2877880"/>
                <a:gd name="connsiteY0-2" fmla="*/ 0 h 5767387"/>
                <a:gd name="connsiteX1-3" fmla="*/ 29384 w 2877880"/>
                <a:gd name="connsiteY1-4" fmla="*/ 2233613 h 5767387"/>
                <a:gd name="connsiteX2-5" fmla="*/ 110347 w 2877880"/>
                <a:gd name="connsiteY2-6" fmla="*/ 2228850 h 5767387"/>
                <a:gd name="connsiteX3-7" fmla="*/ 1453372 w 2877880"/>
                <a:gd name="connsiteY3-8" fmla="*/ 5767387 h 5767387"/>
                <a:gd name="connsiteX4-9" fmla="*/ 2772584 w 2877880"/>
                <a:gd name="connsiteY4-10" fmla="*/ 2319338 h 5767387"/>
                <a:gd name="connsiteX5-11" fmla="*/ 2801159 w 2877880"/>
                <a:gd name="connsiteY5-12" fmla="*/ 2286000 h 5767387"/>
                <a:gd name="connsiteX6-13" fmla="*/ 2824972 w 2877880"/>
                <a:gd name="connsiteY6-14" fmla="*/ 2252663 h 5767387"/>
                <a:gd name="connsiteX7-15" fmla="*/ 2829734 w 2877880"/>
                <a:gd name="connsiteY7-16" fmla="*/ 2233613 h 5767387"/>
                <a:gd name="connsiteX8-17" fmla="*/ 2529697 w 2877880"/>
                <a:gd name="connsiteY8-18" fmla="*/ 0 h 5767387"/>
                <a:gd name="connsiteX0-19" fmla="*/ 3702321 w 4050504"/>
                <a:gd name="connsiteY0-20" fmla="*/ 0 h 5935987"/>
                <a:gd name="connsiteX1-21" fmla="*/ 1202008 w 4050504"/>
                <a:gd name="connsiteY1-22" fmla="*/ 2233613 h 5935987"/>
                <a:gd name="connsiteX2-23" fmla="*/ 25671 w 4050504"/>
                <a:gd name="connsiteY2-24" fmla="*/ 5815012 h 5935987"/>
                <a:gd name="connsiteX3-25" fmla="*/ 2625996 w 4050504"/>
                <a:gd name="connsiteY3-26" fmla="*/ 5767387 h 5935987"/>
                <a:gd name="connsiteX4-27" fmla="*/ 3945208 w 4050504"/>
                <a:gd name="connsiteY4-28" fmla="*/ 2319338 h 5935987"/>
                <a:gd name="connsiteX5-29" fmla="*/ 3973783 w 4050504"/>
                <a:gd name="connsiteY5-30" fmla="*/ 2286000 h 5935987"/>
                <a:gd name="connsiteX6-31" fmla="*/ 3997596 w 4050504"/>
                <a:gd name="connsiteY6-32" fmla="*/ 2252663 h 5935987"/>
                <a:gd name="connsiteX7-33" fmla="*/ 4002358 w 4050504"/>
                <a:gd name="connsiteY7-34" fmla="*/ 2233613 h 5935987"/>
                <a:gd name="connsiteX8-35" fmla="*/ 3702321 w 4050504"/>
                <a:gd name="connsiteY8-36" fmla="*/ 0 h 5935987"/>
                <a:gd name="connsiteX0-37" fmla="*/ 3691559 w 4039742"/>
                <a:gd name="connsiteY0-38" fmla="*/ 0 h 6056406"/>
                <a:gd name="connsiteX1-39" fmla="*/ 1191246 w 4039742"/>
                <a:gd name="connsiteY1-40" fmla="*/ 2233613 h 6056406"/>
                <a:gd name="connsiteX2-41" fmla="*/ 14909 w 4039742"/>
                <a:gd name="connsiteY2-42" fmla="*/ 5815012 h 6056406"/>
                <a:gd name="connsiteX3-43" fmla="*/ 667371 w 4039742"/>
                <a:gd name="connsiteY3-44" fmla="*/ 5734050 h 6056406"/>
                <a:gd name="connsiteX4-45" fmla="*/ 2615234 w 4039742"/>
                <a:gd name="connsiteY4-46" fmla="*/ 5767387 h 6056406"/>
                <a:gd name="connsiteX5-47" fmla="*/ 3934446 w 4039742"/>
                <a:gd name="connsiteY5-48" fmla="*/ 2319338 h 6056406"/>
                <a:gd name="connsiteX6-49" fmla="*/ 3963021 w 4039742"/>
                <a:gd name="connsiteY6-50" fmla="*/ 2286000 h 6056406"/>
                <a:gd name="connsiteX7-51" fmla="*/ 3986834 w 4039742"/>
                <a:gd name="connsiteY7-52" fmla="*/ 2252663 h 6056406"/>
                <a:gd name="connsiteX8-53" fmla="*/ 3991596 w 4039742"/>
                <a:gd name="connsiteY8-54" fmla="*/ 2233613 h 6056406"/>
                <a:gd name="connsiteX9" fmla="*/ 3691559 w 4039742"/>
                <a:gd name="connsiteY9" fmla="*/ 0 h 6056406"/>
                <a:gd name="connsiteX0-55" fmla="*/ 3689373 w 4037556"/>
                <a:gd name="connsiteY0-56" fmla="*/ 0 h 6094240"/>
                <a:gd name="connsiteX1-57" fmla="*/ 1189060 w 4037556"/>
                <a:gd name="connsiteY1-58" fmla="*/ 2233613 h 6094240"/>
                <a:gd name="connsiteX2-59" fmla="*/ 12723 w 4037556"/>
                <a:gd name="connsiteY2-60" fmla="*/ 5815012 h 6094240"/>
                <a:gd name="connsiteX3-61" fmla="*/ 665185 w 4037556"/>
                <a:gd name="connsiteY3-62" fmla="*/ 5734050 h 6094240"/>
                <a:gd name="connsiteX4-63" fmla="*/ 1970110 w 4037556"/>
                <a:gd name="connsiteY4-64" fmla="*/ 5938837 h 6094240"/>
                <a:gd name="connsiteX5-65" fmla="*/ 2613048 w 4037556"/>
                <a:gd name="connsiteY5-66" fmla="*/ 5767387 h 6094240"/>
                <a:gd name="connsiteX6-67" fmla="*/ 3932260 w 4037556"/>
                <a:gd name="connsiteY6-68" fmla="*/ 2319338 h 6094240"/>
                <a:gd name="connsiteX7-69" fmla="*/ 3960835 w 4037556"/>
                <a:gd name="connsiteY7-70" fmla="*/ 2286000 h 6094240"/>
                <a:gd name="connsiteX8-71" fmla="*/ 3984648 w 4037556"/>
                <a:gd name="connsiteY8-72" fmla="*/ 2252663 h 6094240"/>
                <a:gd name="connsiteX9-73" fmla="*/ 3989410 w 4037556"/>
                <a:gd name="connsiteY9-74" fmla="*/ 2233613 h 6094240"/>
                <a:gd name="connsiteX10" fmla="*/ 3689373 w 4037556"/>
                <a:gd name="connsiteY10" fmla="*/ 0 h 6094240"/>
                <a:gd name="connsiteX0-75" fmla="*/ 3689373 w 4037556"/>
                <a:gd name="connsiteY0-76" fmla="*/ 0 h 6094240"/>
                <a:gd name="connsiteX1-77" fmla="*/ 1189060 w 4037556"/>
                <a:gd name="connsiteY1-78" fmla="*/ 2233613 h 6094240"/>
                <a:gd name="connsiteX2-79" fmla="*/ 12723 w 4037556"/>
                <a:gd name="connsiteY2-80" fmla="*/ 5815012 h 6094240"/>
                <a:gd name="connsiteX3-81" fmla="*/ 665185 w 4037556"/>
                <a:gd name="connsiteY3-82" fmla="*/ 5734050 h 6094240"/>
                <a:gd name="connsiteX4-83" fmla="*/ 1970110 w 4037556"/>
                <a:gd name="connsiteY4-84" fmla="*/ 5938837 h 6094240"/>
                <a:gd name="connsiteX5-85" fmla="*/ 2613048 w 4037556"/>
                <a:gd name="connsiteY5-86" fmla="*/ 5767387 h 6094240"/>
                <a:gd name="connsiteX6-87" fmla="*/ 3932260 w 4037556"/>
                <a:gd name="connsiteY6-88" fmla="*/ 2319338 h 6094240"/>
                <a:gd name="connsiteX7-89" fmla="*/ 3960835 w 4037556"/>
                <a:gd name="connsiteY7-90" fmla="*/ 2286000 h 6094240"/>
                <a:gd name="connsiteX8-91" fmla="*/ 3984648 w 4037556"/>
                <a:gd name="connsiteY8-92" fmla="*/ 2252663 h 6094240"/>
                <a:gd name="connsiteX9-93" fmla="*/ 3989410 w 4037556"/>
                <a:gd name="connsiteY9-94" fmla="*/ 2233613 h 6094240"/>
                <a:gd name="connsiteX10-95" fmla="*/ 3689373 w 4037556"/>
                <a:gd name="connsiteY10-96" fmla="*/ 0 h 6094240"/>
                <a:gd name="connsiteX0-97" fmla="*/ 3689373 w 4037556"/>
                <a:gd name="connsiteY0-98" fmla="*/ 0 h 6179636"/>
                <a:gd name="connsiteX1-99" fmla="*/ 1189060 w 4037556"/>
                <a:gd name="connsiteY1-100" fmla="*/ 2233613 h 6179636"/>
                <a:gd name="connsiteX2-101" fmla="*/ 12723 w 4037556"/>
                <a:gd name="connsiteY2-102" fmla="*/ 5815012 h 6179636"/>
                <a:gd name="connsiteX3-103" fmla="*/ 665185 w 4037556"/>
                <a:gd name="connsiteY3-104" fmla="*/ 5734050 h 6179636"/>
                <a:gd name="connsiteX4-105" fmla="*/ 1970110 w 4037556"/>
                <a:gd name="connsiteY4-106" fmla="*/ 5938837 h 6179636"/>
                <a:gd name="connsiteX5-107" fmla="*/ 2198710 w 4037556"/>
                <a:gd name="connsiteY5-108" fmla="*/ 6138862 h 6179636"/>
                <a:gd name="connsiteX6-109" fmla="*/ 2613048 w 4037556"/>
                <a:gd name="connsiteY6-110" fmla="*/ 5767387 h 6179636"/>
                <a:gd name="connsiteX7-111" fmla="*/ 3932260 w 4037556"/>
                <a:gd name="connsiteY7-112" fmla="*/ 2319338 h 6179636"/>
                <a:gd name="connsiteX8-113" fmla="*/ 3960835 w 4037556"/>
                <a:gd name="connsiteY8-114" fmla="*/ 2286000 h 6179636"/>
                <a:gd name="connsiteX9-115" fmla="*/ 3984648 w 4037556"/>
                <a:gd name="connsiteY9-116" fmla="*/ 2252663 h 6179636"/>
                <a:gd name="connsiteX10-117" fmla="*/ 3989410 w 4037556"/>
                <a:gd name="connsiteY10-118" fmla="*/ 2233613 h 6179636"/>
                <a:gd name="connsiteX11" fmla="*/ 3689373 w 4037556"/>
                <a:gd name="connsiteY11" fmla="*/ 0 h 6179636"/>
                <a:gd name="connsiteX0-119" fmla="*/ 3689373 w 4037556"/>
                <a:gd name="connsiteY0-120" fmla="*/ 0 h 6173928"/>
                <a:gd name="connsiteX1-121" fmla="*/ 1189060 w 4037556"/>
                <a:gd name="connsiteY1-122" fmla="*/ 2233613 h 6173928"/>
                <a:gd name="connsiteX2-123" fmla="*/ 12723 w 4037556"/>
                <a:gd name="connsiteY2-124" fmla="*/ 5815012 h 6173928"/>
                <a:gd name="connsiteX3-125" fmla="*/ 665185 w 4037556"/>
                <a:gd name="connsiteY3-126" fmla="*/ 5734050 h 6173928"/>
                <a:gd name="connsiteX4-127" fmla="*/ 1970110 w 4037556"/>
                <a:gd name="connsiteY4-128" fmla="*/ 5938837 h 6173928"/>
                <a:gd name="connsiteX5-129" fmla="*/ 1965348 w 4037556"/>
                <a:gd name="connsiteY5-130" fmla="*/ 6115049 h 6173928"/>
                <a:gd name="connsiteX6-131" fmla="*/ 2198710 w 4037556"/>
                <a:gd name="connsiteY6-132" fmla="*/ 6138862 h 6173928"/>
                <a:gd name="connsiteX7-133" fmla="*/ 2613048 w 4037556"/>
                <a:gd name="connsiteY7-134" fmla="*/ 5767387 h 6173928"/>
                <a:gd name="connsiteX8-135" fmla="*/ 3932260 w 4037556"/>
                <a:gd name="connsiteY8-136" fmla="*/ 2319338 h 6173928"/>
                <a:gd name="connsiteX9-137" fmla="*/ 3960835 w 4037556"/>
                <a:gd name="connsiteY9-138" fmla="*/ 2286000 h 6173928"/>
                <a:gd name="connsiteX10-139" fmla="*/ 3984648 w 4037556"/>
                <a:gd name="connsiteY10-140" fmla="*/ 2252663 h 6173928"/>
                <a:gd name="connsiteX11-141" fmla="*/ 3989410 w 4037556"/>
                <a:gd name="connsiteY11-142" fmla="*/ 2233613 h 6173928"/>
                <a:gd name="connsiteX12" fmla="*/ 3689373 w 4037556"/>
                <a:gd name="connsiteY12" fmla="*/ 0 h 6173928"/>
                <a:gd name="connsiteX0-143" fmla="*/ 3677767 w 4025950"/>
                <a:gd name="connsiteY0-144" fmla="*/ 0 h 6173928"/>
                <a:gd name="connsiteX1-145" fmla="*/ 786929 w 4025950"/>
                <a:gd name="connsiteY1-146" fmla="*/ 2830513 h 6173928"/>
                <a:gd name="connsiteX2-147" fmla="*/ 1117 w 4025950"/>
                <a:gd name="connsiteY2-148" fmla="*/ 5815012 h 6173928"/>
                <a:gd name="connsiteX3-149" fmla="*/ 653579 w 4025950"/>
                <a:gd name="connsiteY3-150" fmla="*/ 5734050 h 6173928"/>
                <a:gd name="connsiteX4-151" fmla="*/ 1958504 w 4025950"/>
                <a:gd name="connsiteY4-152" fmla="*/ 5938837 h 6173928"/>
                <a:gd name="connsiteX5-153" fmla="*/ 1953742 w 4025950"/>
                <a:gd name="connsiteY5-154" fmla="*/ 6115049 h 6173928"/>
                <a:gd name="connsiteX6-155" fmla="*/ 2187104 w 4025950"/>
                <a:gd name="connsiteY6-156" fmla="*/ 6138862 h 6173928"/>
                <a:gd name="connsiteX7-157" fmla="*/ 2601442 w 4025950"/>
                <a:gd name="connsiteY7-158" fmla="*/ 5767387 h 6173928"/>
                <a:gd name="connsiteX8-159" fmla="*/ 3920654 w 4025950"/>
                <a:gd name="connsiteY8-160" fmla="*/ 2319338 h 6173928"/>
                <a:gd name="connsiteX9-161" fmla="*/ 3949229 w 4025950"/>
                <a:gd name="connsiteY9-162" fmla="*/ 2286000 h 6173928"/>
                <a:gd name="connsiteX10-163" fmla="*/ 3973042 w 4025950"/>
                <a:gd name="connsiteY10-164" fmla="*/ 2252663 h 6173928"/>
                <a:gd name="connsiteX11-165" fmla="*/ 3977804 w 4025950"/>
                <a:gd name="connsiteY11-166" fmla="*/ 2233613 h 6173928"/>
                <a:gd name="connsiteX12-167" fmla="*/ 3677767 w 4025950"/>
                <a:gd name="connsiteY12-168" fmla="*/ 0 h 6173928"/>
                <a:gd name="connsiteX0-169" fmla="*/ 3677767 w 4025950"/>
                <a:gd name="connsiteY0-170" fmla="*/ 0 h 6173928"/>
                <a:gd name="connsiteX1-171" fmla="*/ 1440979 w 4025950"/>
                <a:gd name="connsiteY1-172" fmla="*/ 1720849 h 6173928"/>
                <a:gd name="connsiteX2-173" fmla="*/ 786929 w 4025950"/>
                <a:gd name="connsiteY2-174" fmla="*/ 2830513 h 6173928"/>
                <a:gd name="connsiteX3-175" fmla="*/ 1117 w 4025950"/>
                <a:gd name="connsiteY3-176" fmla="*/ 5815012 h 6173928"/>
                <a:gd name="connsiteX4-177" fmla="*/ 653579 w 4025950"/>
                <a:gd name="connsiteY4-178" fmla="*/ 5734050 h 6173928"/>
                <a:gd name="connsiteX5-179" fmla="*/ 1958504 w 4025950"/>
                <a:gd name="connsiteY5-180" fmla="*/ 5938837 h 6173928"/>
                <a:gd name="connsiteX6-181" fmla="*/ 1953742 w 4025950"/>
                <a:gd name="connsiteY6-182" fmla="*/ 6115049 h 6173928"/>
                <a:gd name="connsiteX7-183" fmla="*/ 2187104 w 4025950"/>
                <a:gd name="connsiteY7-184" fmla="*/ 6138862 h 6173928"/>
                <a:gd name="connsiteX8-185" fmla="*/ 2601442 w 4025950"/>
                <a:gd name="connsiteY8-186" fmla="*/ 5767387 h 6173928"/>
                <a:gd name="connsiteX9-187" fmla="*/ 3920654 w 4025950"/>
                <a:gd name="connsiteY9-188" fmla="*/ 2319338 h 6173928"/>
                <a:gd name="connsiteX10-189" fmla="*/ 3949229 w 4025950"/>
                <a:gd name="connsiteY10-190" fmla="*/ 2286000 h 6173928"/>
                <a:gd name="connsiteX11-191" fmla="*/ 3973042 w 4025950"/>
                <a:gd name="connsiteY11-192" fmla="*/ 2252663 h 6173928"/>
                <a:gd name="connsiteX12-193" fmla="*/ 3977804 w 4025950"/>
                <a:gd name="connsiteY12-194" fmla="*/ 2233613 h 6173928"/>
                <a:gd name="connsiteX13" fmla="*/ 3677767 w 4025950"/>
                <a:gd name="connsiteY13" fmla="*/ 0 h 6173928"/>
                <a:gd name="connsiteX0-195" fmla="*/ 3677767 w 4025950"/>
                <a:gd name="connsiteY0-196" fmla="*/ 19777 h 6193705"/>
                <a:gd name="connsiteX1-197" fmla="*/ 2133129 w 4025950"/>
                <a:gd name="connsiteY1-198" fmla="*/ 889726 h 6193705"/>
                <a:gd name="connsiteX2-199" fmla="*/ 1440979 w 4025950"/>
                <a:gd name="connsiteY2-200" fmla="*/ 1740626 h 6193705"/>
                <a:gd name="connsiteX3-201" fmla="*/ 786929 w 4025950"/>
                <a:gd name="connsiteY3-202" fmla="*/ 2850290 h 6193705"/>
                <a:gd name="connsiteX4-203" fmla="*/ 1117 w 4025950"/>
                <a:gd name="connsiteY4-204" fmla="*/ 5834789 h 6193705"/>
                <a:gd name="connsiteX5-205" fmla="*/ 653579 w 4025950"/>
                <a:gd name="connsiteY5-206" fmla="*/ 5753827 h 6193705"/>
                <a:gd name="connsiteX6-207" fmla="*/ 1958504 w 4025950"/>
                <a:gd name="connsiteY6-208" fmla="*/ 5958614 h 6193705"/>
                <a:gd name="connsiteX7-209" fmla="*/ 1953742 w 4025950"/>
                <a:gd name="connsiteY7-210" fmla="*/ 6134826 h 6193705"/>
                <a:gd name="connsiteX8-211" fmla="*/ 2187104 w 4025950"/>
                <a:gd name="connsiteY8-212" fmla="*/ 6158639 h 6193705"/>
                <a:gd name="connsiteX9-213" fmla="*/ 2601442 w 4025950"/>
                <a:gd name="connsiteY9-214" fmla="*/ 5787164 h 6193705"/>
                <a:gd name="connsiteX10-215" fmla="*/ 3920654 w 4025950"/>
                <a:gd name="connsiteY10-216" fmla="*/ 2339115 h 6193705"/>
                <a:gd name="connsiteX11-217" fmla="*/ 3949229 w 4025950"/>
                <a:gd name="connsiteY11-218" fmla="*/ 2305777 h 6193705"/>
                <a:gd name="connsiteX12-219" fmla="*/ 3973042 w 4025950"/>
                <a:gd name="connsiteY12-220" fmla="*/ 2272440 h 6193705"/>
                <a:gd name="connsiteX13-221" fmla="*/ 3977804 w 4025950"/>
                <a:gd name="connsiteY13-222" fmla="*/ 2253390 h 6193705"/>
                <a:gd name="connsiteX14" fmla="*/ 3677767 w 4025950"/>
                <a:gd name="connsiteY14" fmla="*/ 19777 h 6193705"/>
                <a:gd name="connsiteX0-223" fmla="*/ 3677767 w 4025950"/>
                <a:gd name="connsiteY0-224" fmla="*/ 19777 h 6193705"/>
                <a:gd name="connsiteX1-225" fmla="*/ 2133129 w 4025950"/>
                <a:gd name="connsiteY1-226" fmla="*/ 889726 h 6193705"/>
                <a:gd name="connsiteX2-227" fmla="*/ 2129954 w 4025950"/>
                <a:gd name="connsiteY2-228" fmla="*/ 1010377 h 6193705"/>
                <a:gd name="connsiteX3-229" fmla="*/ 1440979 w 4025950"/>
                <a:gd name="connsiteY3-230" fmla="*/ 1740626 h 6193705"/>
                <a:gd name="connsiteX4-231" fmla="*/ 786929 w 4025950"/>
                <a:gd name="connsiteY4-232" fmla="*/ 2850290 h 6193705"/>
                <a:gd name="connsiteX5-233" fmla="*/ 1117 w 4025950"/>
                <a:gd name="connsiteY5-234" fmla="*/ 5834789 h 6193705"/>
                <a:gd name="connsiteX6-235" fmla="*/ 653579 w 4025950"/>
                <a:gd name="connsiteY6-236" fmla="*/ 5753827 h 6193705"/>
                <a:gd name="connsiteX7-237" fmla="*/ 1958504 w 4025950"/>
                <a:gd name="connsiteY7-238" fmla="*/ 5958614 h 6193705"/>
                <a:gd name="connsiteX8-239" fmla="*/ 1953742 w 4025950"/>
                <a:gd name="connsiteY8-240" fmla="*/ 6134826 h 6193705"/>
                <a:gd name="connsiteX9-241" fmla="*/ 2187104 w 4025950"/>
                <a:gd name="connsiteY9-242" fmla="*/ 6158639 h 6193705"/>
                <a:gd name="connsiteX10-243" fmla="*/ 2601442 w 4025950"/>
                <a:gd name="connsiteY10-244" fmla="*/ 5787164 h 6193705"/>
                <a:gd name="connsiteX11-245" fmla="*/ 3920654 w 4025950"/>
                <a:gd name="connsiteY11-246" fmla="*/ 2339115 h 6193705"/>
                <a:gd name="connsiteX12-247" fmla="*/ 3949229 w 4025950"/>
                <a:gd name="connsiteY12-248" fmla="*/ 2305777 h 6193705"/>
                <a:gd name="connsiteX13-249" fmla="*/ 3973042 w 4025950"/>
                <a:gd name="connsiteY13-250" fmla="*/ 2272440 h 6193705"/>
                <a:gd name="connsiteX14-251" fmla="*/ 3977804 w 4025950"/>
                <a:gd name="connsiteY14-252" fmla="*/ 2253390 h 6193705"/>
                <a:gd name="connsiteX15" fmla="*/ 3677767 w 4025950"/>
                <a:gd name="connsiteY15" fmla="*/ 19777 h 6193705"/>
                <a:gd name="connsiteX0-253" fmla="*/ 3677767 w 4025950"/>
                <a:gd name="connsiteY0-254" fmla="*/ 45007 h 6218935"/>
                <a:gd name="connsiteX1-255" fmla="*/ 2390304 w 4025950"/>
                <a:gd name="connsiteY1-256" fmla="*/ 810182 h 6218935"/>
                <a:gd name="connsiteX2-257" fmla="*/ 2133129 w 4025950"/>
                <a:gd name="connsiteY2-258" fmla="*/ 914956 h 6218935"/>
                <a:gd name="connsiteX3-259" fmla="*/ 2129954 w 4025950"/>
                <a:gd name="connsiteY3-260" fmla="*/ 1035607 h 6218935"/>
                <a:gd name="connsiteX4-261" fmla="*/ 1440979 w 4025950"/>
                <a:gd name="connsiteY4-262" fmla="*/ 1765856 h 6218935"/>
                <a:gd name="connsiteX5-263" fmla="*/ 786929 w 4025950"/>
                <a:gd name="connsiteY5-264" fmla="*/ 2875520 h 6218935"/>
                <a:gd name="connsiteX6-265" fmla="*/ 1117 w 4025950"/>
                <a:gd name="connsiteY6-266" fmla="*/ 5860019 h 6218935"/>
                <a:gd name="connsiteX7-267" fmla="*/ 653579 w 4025950"/>
                <a:gd name="connsiteY7-268" fmla="*/ 5779057 h 6218935"/>
                <a:gd name="connsiteX8-269" fmla="*/ 1958504 w 4025950"/>
                <a:gd name="connsiteY8-270" fmla="*/ 5983844 h 6218935"/>
                <a:gd name="connsiteX9-271" fmla="*/ 1953742 w 4025950"/>
                <a:gd name="connsiteY9-272" fmla="*/ 6160056 h 6218935"/>
                <a:gd name="connsiteX10-273" fmla="*/ 2187104 w 4025950"/>
                <a:gd name="connsiteY10-274" fmla="*/ 6183869 h 6218935"/>
                <a:gd name="connsiteX11-275" fmla="*/ 2601442 w 4025950"/>
                <a:gd name="connsiteY11-276" fmla="*/ 5812394 h 6218935"/>
                <a:gd name="connsiteX12-277" fmla="*/ 3920654 w 4025950"/>
                <a:gd name="connsiteY12-278" fmla="*/ 2364345 h 6218935"/>
                <a:gd name="connsiteX13-279" fmla="*/ 3949229 w 4025950"/>
                <a:gd name="connsiteY13-280" fmla="*/ 2331007 h 6218935"/>
                <a:gd name="connsiteX14-281" fmla="*/ 3973042 w 4025950"/>
                <a:gd name="connsiteY14-282" fmla="*/ 2297670 h 6218935"/>
                <a:gd name="connsiteX15-283" fmla="*/ 3977804 w 4025950"/>
                <a:gd name="connsiteY15-284" fmla="*/ 2278620 h 6218935"/>
                <a:gd name="connsiteX16" fmla="*/ 3677767 w 4025950"/>
                <a:gd name="connsiteY16" fmla="*/ 45007 h 6218935"/>
                <a:gd name="connsiteX0-285" fmla="*/ 3677767 w 4025950"/>
                <a:gd name="connsiteY0-286" fmla="*/ 96912 h 6270840"/>
                <a:gd name="connsiteX1-287" fmla="*/ 2993554 w 4025950"/>
                <a:gd name="connsiteY1-288" fmla="*/ 496962 h 6270840"/>
                <a:gd name="connsiteX2-289" fmla="*/ 2390304 w 4025950"/>
                <a:gd name="connsiteY2-290" fmla="*/ 862087 h 6270840"/>
                <a:gd name="connsiteX3-291" fmla="*/ 2133129 w 4025950"/>
                <a:gd name="connsiteY3-292" fmla="*/ 966861 h 6270840"/>
                <a:gd name="connsiteX4-293" fmla="*/ 2129954 w 4025950"/>
                <a:gd name="connsiteY4-294" fmla="*/ 1087512 h 6270840"/>
                <a:gd name="connsiteX5-295" fmla="*/ 1440979 w 4025950"/>
                <a:gd name="connsiteY5-296" fmla="*/ 1817761 h 6270840"/>
                <a:gd name="connsiteX6-297" fmla="*/ 786929 w 4025950"/>
                <a:gd name="connsiteY6-298" fmla="*/ 2927425 h 6270840"/>
                <a:gd name="connsiteX7-299" fmla="*/ 1117 w 4025950"/>
                <a:gd name="connsiteY7-300" fmla="*/ 5911924 h 6270840"/>
                <a:gd name="connsiteX8-301" fmla="*/ 653579 w 4025950"/>
                <a:gd name="connsiteY8-302" fmla="*/ 5830962 h 6270840"/>
                <a:gd name="connsiteX9-303" fmla="*/ 1958504 w 4025950"/>
                <a:gd name="connsiteY9-304" fmla="*/ 6035749 h 6270840"/>
                <a:gd name="connsiteX10-305" fmla="*/ 1953742 w 4025950"/>
                <a:gd name="connsiteY10-306" fmla="*/ 6211961 h 6270840"/>
                <a:gd name="connsiteX11-307" fmla="*/ 2187104 w 4025950"/>
                <a:gd name="connsiteY11-308" fmla="*/ 6235774 h 6270840"/>
                <a:gd name="connsiteX12-309" fmla="*/ 2601442 w 4025950"/>
                <a:gd name="connsiteY12-310" fmla="*/ 5864299 h 6270840"/>
                <a:gd name="connsiteX13-311" fmla="*/ 3920654 w 4025950"/>
                <a:gd name="connsiteY13-312" fmla="*/ 2416250 h 6270840"/>
                <a:gd name="connsiteX14-313" fmla="*/ 3949229 w 4025950"/>
                <a:gd name="connsiteY14-314" fmla="*/ 2382912 h 6270840"/>
                <a:gd name="connsiteX15-315" fmla="*/ 3973042 w 4025950"/>
                <a:gd name="connsiteY15-316" fmla="*/ 2349575 h 6270840"/>
                <a:gd name="connsiteX16-317" fmla="*/ 3977804 w 4025950"/>
                <a:gd name="connsiteY16-318" fmla="*/ 2330525 h 6270840"/>
                <a:gd name="connsiteX17" fmla="*/ 3677767 w 4025950"/>
                <a:gd name="connsiteY17" fmla="*/ 96912 h 6270840"/>
                <a:gd name="connsiteX0-319" fmla="*/ 3677767 w 4025950"/>
                <a:gd name="connsiteY0-320" fmla="*/ 96912 h 6270840"/>
                <a:gd name="connsiteX1-321" fmla="*/ 2993554 w 4025950"/>
                <a:gd name="connsiteY1-322" fmla="*/ 496962 h 6270840"/>
                <a:gd name="connsiteX2-323" fmla="*/ 2793529 w 4025950"/>
                <a:gd name="connsiteY2-324" fmla="*/ 496962 h 6270840"/>
                <a:gd name="connsiteX3-325" fmla="*/ 2390304 w 4025950"/>
                <a:gd name="connsiteY3-326" fmla="*/ 862087 h 6270840"/>
                <a:gd name="connsiteX4-327" fmla="*/ 2133129 w 4025950"/>
                <a:gd name="connsiteY4-328" fmla="*/ 966861 h 6270840"/>
                <a:gd name="connsiteX5-329" fmla="*/ 2129954 w 4025950"/>
                <a:gd name="connsiteY5-330" fmla="*/ 1087512 h 6270840"/>
                <a:gd name="connsiteX6-331" fmla="*/ 1440979 w 4025950"/>
                <a:gd name="connsiteY6-332" fmla="*/ 1817761 h 6270840"/>
                <a:gd name="connsiteX7-333" fmla="*/ 786929 w 4025950"/>
                <a:gd name="connsiteY7-334" fmla="*/ 2927425 h 6270840"/>
                <a:gd name="connsiteX8-335" fmla="*/ 1117 w 4025950"/>
                <a:gd name="connsiteY8-336" fmla="*/ 5911924 h 6270840"/>
                <a:gd name="connsiteX9-337" fmla="*/ 653579 w 4025950"/>
                <a:gd name="connsiteY9-338" fmla="*/ 5830962 h 6270840"/>
                <a:gd name="connsiteX10-339" fmla="*/ 1958504 w 4025950"/>
                <a:gd name="connsiteY10-340" fmla="*/ 6035749 h 6270840"/>
                <a:gd name="connsiteX11-341" fmla="*/ 1953742 w 4025950"/>
                <a:gd name="connsiteY11-342" fmla="*/ 6211961 h 6270840"/>
                <a:gd name="connsiteX12-343" fmla="*/ 2187104 w 4025950"/>
                <a:gd name="connsiteY12-344" fmla="*/ 6235774 h 6270840"/>
                <a:gd name="connsiteX13-345" fmla="*/ 2601442 w 4025950"/>
                <a:gd name="connsiteY13-346" fmla="*/ 5864299 h 6270840"/>
                <a:gd name="connsiteX14-347" fmla="*/ 3920654 w 4025950"/>
                <a:gd name="connsiteY14-348" fmla="*/ 2416250 h 6270840"/>
                <a:gd name="connsiteX15-349" fmla="*/ 3949229 w 4025950"/>
                <a:gd name="connsiteY15-350" fmla="*/ 2382912 h 6270840"/>
                <a:gd name="connsiteX16-351" fmla="*/ 3973042 w 4025950"/>
                <a:gd name="connsiteY16-352" fmla="*/ 2349575 h 6270840"/>
                <a:gd name="connsiteX17-353" fmla="*/ 3977804 w 4025950"/>
                <a:gd name="connsiteY17-354" fmla="*/ 2330525 h 6270840"/>
                <a:gd name="connsiteX18" fmla="*/ 3677767 w 4025950"/>
                <a:gd name="connsiteY18" fmla="*/ 96912 h 6270840"/>
                <a:gd name="connsiteX0-355" fmla="*/ 3677767 w 4025950"/>
                <a:gd name="connsiteY0-356" fmla="*/ 96912 h 6270840"/>
                <a:gd name="connsiteX1-357" fmla="*/ 2993554 w 4025950"/>
                <a:gd name="connsiteY1-358" fmla="*/ 496962 h 6270840"/>
                <a:gd name="connsiteX2-359" fmla="*/ 2793529 w 4025950"/>
                <a:gd name="connsiteY2-360" fmla="*/ 496962 h 6270840"/>
                <a:gd name="connsiteX3-361" fmla="*/ 2390304 w 4025950"/>
                <a:gd name="connsiteY3-362" fmla="*/ 862087 h 6270840"/>
                <a:gd name="connsiteX4-363" fmla="*/ 2133129 w 4025950"/>
                <a:gd name="connsiteY4-364" fmla="*/ 966861 h 6270840"/>
                <a:gd name="connsiteX5-365" fmla="*/ 2129954 w 4025950"/>
                <a:gd name="connsiteY5-366" fmla="*/ 1087512 h 6270840"/>
                <a:gd name="connsiteX6-367" fmla="*/ 1440979 w 4025950"/>
                <a:gd name="connsiteY6-368" fmla="*/ 1817761 h 6270840"/>
                <a:gd name="connsiteX7-369" fmla="*/ 786929 w 4025950"/>
                <a:gd name="connsiteY7-370" fmla="*/ 2927425 h 6270840"/>
                <a:gd name="connsiteX8-371" fmla="*/ 1117 w 4025950"/>
                <a:gd name="connsiteY8-372" fmla="*/ 5911924 h 6270840"/>
                <a:gd name="connsiteX9-373" fmla="*/ 653579 w 4025950"/>
                <a:gd name="connsiteY9-374" fmla="*/ 5830962 h 6270840"/>
                <a:gd name="connsiteX10-375" fmla="*/ 1958504 w 4025950"/>
                <a:gd name="connsiteY10-376" fmla="*/ 6035749 h 6270840"/>
                <a:gd name="connsiteX11-377" fmla="*/ 1953742 w 4025950"/>
                <a:gd name="connsiteY11-378" fmla="*/ 6211961 h 6270840"/>
                <a:gd name="connsiteX12-379" fmla="*/ 2187104 w 4025950"/>
                <a:gd name="connsiteY12-380" fmla="*/ 6235774 h 6270840"/>
                <a:gd name="connsiteX13-381" fmla="*/ 2601442 w 4025950"/>
                <a:gd name="connsiteY13-382" fmla="*/ 5864299 h 6270840"/>
                <a:gd name="connsiteX14-383" fmla="*/ 3920654 w 4025950"/>
                <a:gd name="connsiteY14-384" fmla="*/ 2416250 h 6270840"/>
                <a:gd name="connsiteX15-385" fmla="*/ 3949229 w 4025950"/>
                <a:gd name="connsiteY15-386" fmla="*/ 2382912 h 6270840"/>
                <a:gd name="connsiteX16-387" fmla="*/ 3973042 w 4025950"/>
                <a:gd name="connsiteY16-388" fmla="*/ 2349575 h 6270840"/>
                <a:gd name="connsiteX17-389" fmla="*/ 3977804 w 4025950"/>
                <a:gd name="connsiteY17-390" fmla="*/ 2330525 h 6270840"/>
                <a:gd name="connsiteX18-391" fmla="*/ 3599979 w 4025950"/>
                <a:gd name="connsiteY18-392" fmla="*/ 1014487 h 6270840"/>
                <a:gd name="connsiteX19" fmla="*/ 3677767 w 4025950"/>
                <a:gd name="connsiteY19" fmla="*/ 96912 h 6270840"/>
                <a:gd name="connsiteX0-393" fmla="*/ 3677767 w 4025950"/>
                <a:gd name="connsiteY0-394" fmla="*/ 96912 h 6270840"/>
                <a:gd name="connsiteX1-395" fmla="*/ 2993554 w 4025950"/>
                <a:gd name="connsiteY1-396" fmla="*/ 496962 h 6270840"/>
                <a:gd name="connsiteX2-397" fmla="*/ 2793529 w 4025950"/>
                <a:gd name="connsiteY2-398" fmla="*/ 496962 h 6270840"/>
                <a:gd name="connsiteX3-399" fmla="*/ 2390304 w 4025950"/>
                <a:gd name="connsiteY3-400" fmla="*/ 862087 h 6270840"/>
                <a:gd name="connsiteX4-401" fmla="*/ 2133129 w 4025950"/>
                <a:gd name="connsiteY4-402" fmla="*/ 966861 h 6270840"/>
                <a:gd name="connsiteX5-403" fmla="*/ 2129954 w 4025950"/>
                <a:gd name="connsiteY5-404" fmla="*/ 1087512 h 6270840"/>
                <a:gd name="connsiteX6-405" fmla="*/ 1440979 w 4025950"/>
                <a:gd name="connsiteY6-406" fmla="*/ 1817761 h 6270840"/>
                <a:gd name="connsiteX7-407" fmla="*/ 786929 w 4025950"/>
                <a:gd name="connsiteY7-408" fmla="*/ 2927425 h 6270840"/>
                <a:gd name="connsiteX8-409" fmla="*/ 1117 w 4025950"/>
                <a:gd name="connsiteY8-410" fmla="*/ 5911924 h 6270840"/>
                <a:gd name="connsiteX9-411" fmla="*/ 653579 w 4025950"/>
                <a:gd name="connsiteY9-412" fmla="*/ 5830962 h 6270840"/>
                <a:gd name="connsiteX10-413" fmla="*/ 1958504 w 4025950"/>
                <a:gd name="connsiteY10-414" fmla="*/ 6035749 h 6270840"/>
                <a:gd name="connsiteX11-415" fmla="*/ 1953742 w 4025950"/>
                <a:gd name="connsiteY11-416" fmla="*/ 6211961 h 6270840"/>
                <a:gd name="connsiteX12-417" fmla="*/ 2187104 w 4025950"/>
                <a:gd name="connsiteY12-418" fmla="*/ 6235774 h 6270840"/>
                <a:gd name="connsiteX13-419" fmla="*/ 2601442 w 4025950"/>
                <a:gd name="connsiteY13-420" fmla="*/ 5864299 h 6270840"/>
                <a:gd name="connsiteX14-421" fmla="*/ 3920654 w 4025950"/>
                <a:gd name="connsiteY14-422" fmla="*/ 2416250 h 6270840"/>
                <a:gd name="connsiteX15-423" fmla="*/ 3949229 w 4025950"/>
                <a:gd name="connsiteY15-424" fmla="*/ 2382912 h 6270840"/>
                <a:gd name="connsiteX16-425" fmla="*/ 3973042 w 4025950"/>
                <a:gd name="connsiteY16-426" fmla="*/ 2349575 h 6270840"/>
                <a:gd name="connsiteX17-427" fmla="*/ 3587279 w 4025950"/>
                <a:gd name="connsiteY17-428" fmla="*/ 1873325 h 6270840"/>
                <a:gd name="connsiteX18-429" fmla="*/ 3599979 w 4025950"/>
                <a:gd name="connsiteY18-430" fmla="*/ 1014487 h 6270840"/>
                <a:gd name="connsiteX19-431" fmla="*/ 3677767 w 4025950"/>
                <a:gd name="connsiteY19-432" fmla="*/ 96912 h 6270840"/>
                <a:gd name="connsiteX0-433" fmla="*/ 3677767 w 4025950"/>
                <a:gd name="connsiteY0-434" fmla="*/ 96912 h 6270840"/>
                <a:gd name="connsiteX1-435" fmla="*/ 2993554 w 4025950"/>
                <a:gd name="connsiteY1-436" fmla="*/ 496962 h 6270840"/>
                <a:gd name="connsiteX2-437" fmla="*/ 2793529 w 4025950"/>
                <a:gd name="connsiteY2-438" fmla="*/ 496962 h 6270840"/>
                <a:gd name="connsiteX3-439" fmla="*/ 2390304 w 4025950"/>
                <a:gd name="connsiteY3-440" fmla="*/ 862087 h 6270840"/>
                <a:gd name="connsiteX4-441" fmla="*/ 2133129 w 4025950"/>
                <a:gd name="connsiteY4-442" fmla="*/ 966861 h 6270840"/>
                <a:gd name="connsiteX5-443" fmla="*/ 2129954 w 4025950"/>
                <a:gd name="connsiteY5-444" fmla="*/ 1087512 h 6270840"/>
                <a:gd name="connsiteX6-445" fmla="*/ 1440979 w 4025950"/>
                <a:gd name="connsiteY6-446" fmla="*/ 1817761 h 6270840"/>
                <a:gd name="connsiteX7-447" fmla="*/ 786929 w 4025950"/>
                <a:gd name="connsiteY7-448" fmla="*/ 2927425 h 6270840"/>
                <a:gd name="connsiteX8-449" fmla="*/ 1117 w 4025950"/>
                <a:gd name="connsiteY8-450" fmla="*/ 5911924 h 6270840"/>
                <a:gd name="connsiteX9-451" fmla="*/ 653579 w 4025950"/>
                <a:gd name="connsiteY9-452" fmla="*/ 5830962 h 6270840"/>
                <a:gd name="connsiteX10-453" fmla="*/ 1958504 w 4025950"/>
                <a:gd name="connsiteY10-454" fmla="*/ 6035749 h 6270840"/>
                <a:gd name="connsiteX11-455" fmla="*/ 1953742 w 4025950"/>
                <a:gd name="connsiteY11-456" fmla="*/ 6211961 h 6270840"/>
                <a:gd name="connsiteX12-457" fmla="*/ 2187104 w 4025950"/>
                <a:gd name="connsiteY12-458" fmla="*/ 6235774 h 6270840"/>
                <a:gd name="connsiteX13-459" fmla="*/ 2601442 w 4025950"/>
                <a:gd name="connsiteY13-460" fmla="*/ 5864299 h 6270840"/>
                <a:gd name="connsiteX14-461" fmla="*/ 3920654 w 4025950"/>
                <a:gd name="connsiteY14-462" fmla="*/ 2416250 h 6270840"/>
                <a:gd name="connsiteX15-463" fmla="*/ 3949229 w 4025950"/>
                <a:gd name="connsiteY15-464" fmla="*/ 2382912 h 6270840"/>
                <a:gd name="connsiteX16-465" fmla="*/ 3973042 w 4025950"/>
                <a:gd name="connsiteY16-466" fmla="*/ 2349575 h 6270840"/>
                <a:gd name="connsiteX17-467" fmla="*/ 3587279 w 4025950"/>
                <a:gd name="connsiteY17-468" fmla="*/ 1873325 h 6270840"/>
                <a:gd name="connsiteX18-469" fmla="*/ 3599979 w 4025950"/>
                <a:gd name="connsiteY18-470" fmla="*/ 1014487 h 6270840"/>
                <a:gd name="connsiteX19-471" fmla="*/ 3677767 w 4025950"/>
                <a:gd name="connsiteY19-472" fmla="*/ 96912 h 6270840"/>
                <a:gd name="connsiteX0-473" fmla="*/ 3677767 w 4025950"/>
                <a:gd name="connsiteY0-474" fmla="*/ 96912 h 6270840"/>
                <a:gd name="connsiteX1-475" fmla="*/ 2993554 w 4025950"/>
                <a:gd name="connsiteY1-476" fmla="*/ 496962 h 6270840"/>
                <a:gd name="connsiteX2-477" fmla="*/ 2793529 w 4025950"/>
                <a:gd name="connsiteY2-478" fmla="*/ 496962 h 6270840"/>
                <a:gd name="connsiteX3-479" fmla="*/ 2390304 w 4025950"/>
                <a:gd name="connsiteY3-480" fmla="*/ 862087 h 6270840"/>
                <a:gd name="connsiteX4-481" fmla="*/ 2133129 w 4025950"/>
                <a:gd name="connsiteY4-482" fmla="*/ 966861 h 6270840"/>
                <a:gd name="connsiteX5-483" fmla="*/ 2129954 w 4025950"/>
                <a:gd name="connsiteY5-484" fmla="*/ 1087512 h 6270840"/>
                <a:gd name="connsiteX6-485" fmla="*/ 1440979 w 4025950"/>
                <a:gd name="connsiteY6-486" fmla="*/ 1817761 h 6270840"/>
                <a:gd name="connsiteX7-487" fmla="*/ 786929 w 4025950"/>
                <a:gd name="connsiteY7-488" fmla="*/ 2927425 h 6270840"/>
                <a:gd name="connsiteX8-489" fmla="*/ 1117 w 4025950"/>
                <a:gd name="connsiteY8-490" fmla="*/ 5911924 h 6270840"/>
                <a:gd name="connsiteX9-491" fmla="*/ 653579 w 4025950"/>
                <a:gd name="connsiteY9-492" fmla="*/ 5830962 h 6270840"/>
                <a:gd name="connsiteX10-493" fmla="*/ 1958504 w 4025950"/>
                <a:gd name="connsiteY10-494" fmla="*/ 6035749 h 6270840"/>
                <a:gd name="connsiteX11-495" fmla="*/ 1953742 w 4025950"/>
                <a:gd name="connsiteY11-496" fmla="*/ 6211961 h 6270840"/>
                <a:gd name="connsiteX12-497" fmla="*/ 2187104 w 4025950"/>
                <a:gd name="connsiteY12-498" fmla="*/ 6235774 h 6270840"/>
                <a:gd name="connsiteX13-499" fmla="*/ 2601442 w 4025950"/>
                <a:gd name="connsiteY13-500" fmla="*/ 5864299 h 6270840"/>
                <a:gd name="connsiteX14-501" fmla="*/ 3920654 w 4025950"/>
                <a:gd name="connsiteY14-502" fmla="*/ 2416250 h 6270840"/>
                <a:gd name="connsiteX15-503" fmla="*/ 3949229 w 4025950"/>
                <a:gd name="connsiteY15-504" fmla="*/ 2382912 h 6270840"/>
                <a:gd name="connsiteX16-505" fmla="*/ 3973042 w 4025950"/>
                <a:gd name="connsiteY16-506" fmla="*/ 2349575 h 6270840"/>
                <a:gd name="connsiteX17-507" fmla="*/ 3587279 w 4025950"/>
                <a:gd name="connsiteY17-508" fmla="*/ 1873325 h 6270840"/>
                <a:gd name="connsiteX18-509" fmla="*/ 3599979 w 4025950"/>
                <a:gd name="connsiteY18-510" fmla="*/ 1014487 h 6270840"/>
                <a:gd name="connsiteX19-511" fmla="*/ 3677767 w 4025950"/>
                <a:gd name="connsiteY19-512" fmla="*/ 96912 h 6270840"/>
                <a:gd name="connsiteX0-513" fmla="*/ 3677767 w 4025950"/>
                <a:gd name="connsiteY0-514" fmla="*/ 0 h 6173928"/>
                <a:gd name="connsiteX1-515" fmla="*/ 2993554 w 4025950"/>
                <a:gd name="connsiteY1-516" fmla="*/ 400050 h 6173928"/>
                <a:gd name="connsiteX2-517" fmla="*/ 2793529 w 4025950"/>
                <a:gd name="connsiteY2-518" fmla="*/ 400050 h 6173928"/>
                <a:gd name="connsiteX3-519" fmla="*/ 2390304 w 4025950"/>
                <a:gd name="connsiteY3-520" fmla="*/ 765175 h 6173928"/>
                <a:gd name="connsiteX4-521" fmla="*/ 2133129 w 4025950"/>
                <a:gd name="connsiteY4-522" fmla="*/ 869949 h 6173928"/>
                <a:gd name="connsiteX5-523" fmla="*/ 2129954 w 4025950"/>
                <a:gd name="connsiteY5-524" fmla="*/ 990600 h 6173928"/>
                <a:gd name="connsiteX6-525" fmla="*/ 1440979 w 4025950"/>
                <a:gd name="connsiteY6-526" fmla="*/ 1720849 h 6173928"/>
                <a:gd name="connsiteX7-527" fmla="*/ 786929 w 4025950"/>
                <a:gd name="connsiteY7-528" fmla="*/ 2830513 h 6173928"/>
                <a:gd name="connsiteX8-529" fmla="*/ 1117 w 4025950"/>
                <a:gd name="connsiteY8-530" fmla="*/ 5815012 h 6173928"/>
                <a:gd name="connsiteX9-531" fmla="*/ 653579 w 4025950"/>
                <a:gd name="connsiteY9-532" fmla="*/ 5734050 h 6173928"/>
                <a:gd name="connsiteX10-533" fmla="*/ 1958504 w 4025950"/>
                <a:gd name="connsiteY10-534" fmla="*/ 5938837 h 6173928"/>
                <a:gd name="connsiteX11-535" fmla="*/ 1953742 w 4025950"/>
                <a:gd name="connsiteY11-536" fmla="*/ 6115049 h 6173928"/>
                <a:gd name="connsiteX12-537" fmla="*/ 2187104 w 4025950"/>
                <a:gd name="connsiteY12-538" fmla="*/ 6138862 h 6173928"/>
                <a:gd name="connsiteX13-539" fmla="*/ 2601442 w 4025950"/>
                <a:gd name="connsiteY13-540" fmla="*/ 5767387 h 6173928"/>
                <a:gd name="connsiteX14-541" fmla="*/ 3920654 w 4025950"/>
                <a:gd name="connsiteY14-542" fmla="*/ 2319338 h 6173928"/>
                <a:gd name="connsiteX15-543" fmla="*/ 3949229 w 4025950"/>
                <a:gd name="connsiteY15-544" fmla="*/ 2286000 h 6173928"/>
                <a:gd name="connsiteX16-545" fmla="*/ 3973042 w 4025950"/>
                <a:gd name="connsiteY16-546" fmla="*/ 2252663 h 6173928"/>
                <a:gd name="connsiteX17-547" fmla="*/ 3587279 w 4025950"/>
                <a:gd name="connsiteY17-548" fmla="*/ 1776413 h 6173928"/>
                <a:gd name="connsiteX18-549" fmla="*/ 3599979 w 4025950"/>
                <a:gd name="connsiteY18-550" fmla="*/ 917575 h 6173928"/>
                <a:gd name="connsiteX19-551" fmla="*/ 3677767 w 4025950"/>
                <a:gd name="connsiteY19-552" fmla="*/ 0 h 6173928"/>
                <a:gd name="connsiteX0-553" fmla="*/ 3677767 w 4025950"/>
                <a:gd name="connsiteY0-554" fmla="*/ 0 h 6173928"/>
                <a:gd name="connsiteX1-555" fmla="*/ 2993554 w 4025950"/>
                <a:gd name="connsiteY1-556" fmla="*/ 400050 h 6173928"/>
                <a:gd name="connsiteX2-557" fmla="*/ 2793529 w 4025950"/>
                <a:gd name="connsiteY2-558" fmla="*/ 400050 h 6173928"/>
                <a:gd name="connsiteX3-559" fmla="*/ 2390304 w 4025950"/>
                <a:gd name="connsiteY3-560" fmla="*/ 765175 h 6173928"/>
                <a:gd name="connsiteX4-561" fmla="*/ 2133129 w 4025950"/>
                <a:gd name="connsiteY4-562" fmla="*/ 869949 h 6173928"/>
                <a:gd name="connsiteX5-563" fmla="*/ 2129954 w 4025950"/>
                <a:gd name="connsiteY5-564" fmla="*/ 990600 h 6173928"/>
                <a:gd name="connsiteX6-565" fmla="*/ 1440979 w 4025950"/>
                <a:gd name="connsiteY6-566" fmla="*/ 1720849 h 6173928"/>
                <a:gd name="connsiteX7-567" fmla="*/ 786929 w 4025950"/>
                <a:gd name="connsiteY7-568" fmla="*/ 2830513 h 6173928"/>
                <a:gd name="connsiteX8-569" fmla="*/ 1117 w 4025950"/>
                <a:gd name="connsiteY8-570" fmla="*/ 5815012 h 6173928"/>
                <a:gd name="connsiteX9-571" fmla="*/ 653579 w 4025950"/>
                <a:gd name="connsiteY9-572" fmla="*/ 5734050 h 6173928"/>
                <a:gd name="connsiteX10-573" fmla="*/ 1958504 w 4025950"/>
                <a:gd name="connsiteY10-574" fmla="*/ 5938837 h 6173928"/>
                <a:gd name="connsiteX11-575" fmla="*/ 1953742 w 4025950"/>
                <a:gd name="connsiteY11-576" fmla="*/ 6115049 h 6173928"/>
                <a:gd name="connsiteX12-577" fmla="*/ 2187104 w 4025950"/>
                <a:gd name="connsiteY12-578" fmla="*/ 6138862 h 6173928"/>
                <a:gd name="connsiteX13-579" fmla="*/ 2601442 w 4025950"/>
                <a:gd name="connsiteY13-580" fmla="*/ 5767387 h 6173928"/>
                <a:gd name="connsiteX14-581" fmla="*/ 3920654 w 4025950"/>
                <a:gd name="connsiteY14-582" fmla="*/ 2319338 h 6173928"/>
                <a:gd name="connsiteX15-583" fmla="*/ 3949229 w 4025950"/>
                <a:gd name="connsiteY15-584" fmla="*/ 2286000 h 6173928"/>
                <a:gd name="connsiteX16-585" fmla="*/ 3973042 w 4025950"/>
                <a:gd name="connsiteY16-586" fmla="*/ 2252663 h 6173928"/>
                <a:gd name="connsiteX17-587" fmla="*/ 3587279 w 4025950"/>
                <a:gd name="connsiteY17-588" fmla="*/ 1776413 h 6173928"/>
                <a:gd name="connsiteX18-589" fmla="*/ 3599979 w 4025950"/>
                <a:gd name="connsiteY18-590" fmla="*/ 917575 h 6173928"/>
                <a:gd name="connsiteX19-591" fmla="*/ 3677767 w 4025950"/>
                <a:gd name="connsiteY19-592" fmla="*/ 0 h 6173928"/>
                <a:gd name="connsiteX0-593" fmla="*/ 3677767 w 4025950"/>
                <a:gd name="connsiteY0-594" fmla="*/ 0 h 6173928"/>
                <a:gd name="connsiteX1-595" fmla="*/ 2993554 w 4025950"/>
                <a:gd name="connsiteY1-596" fmla="*/ 400050 h 6173928"/>
                <a:gd name="connsiteX2-597" fmla="*/ 2793529 w 4025950"/>
                <a:gd name="connsiteY2-598" fmla="*/ 400050 h 6173928"/>
                <a:gd name="connsiteX3-599" fmla="*/ 2390304 w 4025950"/>
                <a:gd name="connsiteY3-600" fmla="*/ 765175 h 6173928"/>
                <a:gd name="connsiteX4-601" fmla="*/ 2133129 w 4025950"/>
                <a:gd name="connsiteY4-602" fmla="*/ 869949 h 6173928"/>
                <a:gd name="connsiteX5-603" fmla="*/ 2129954 w 4025950"/>
                <a:gd name="connsiteY5-604" fmla="*/ 990600 h 6173928"/>
                <a:gd name="connsiteX6-605" fmla="*/ 1440979 w 4025950"/>
                <a:gd name="connsiteY6-606" fmla="*/ 1720849 h 6173928"/>
                <a:gd name="connsiteX7-607" fmla="*/ 786929 w 4025950"/>
                <a:gd name="connsiteY7-608" fmla="*/ 2830513 h 6173928"/>
                <a:gd name="connsiteX8-609" fmla="*/ 1117 w 4025950"/>
                <a:gd name="connsiteY8-610" fmla="*/ 5815012 h 6173928"/>
                <a:gd name="connsiteX9-611" fmla="*/ 653579 w 4025950"/>
                <a:gd name="connsiteY9-612" fmla="*/ 5734050 h 6173928"/>
                <a:gd name="connsiteX10-613" fmla="*/ 1958504 w 4025950"/>
                <a:gd name="connsiteY10-614" fmla="*/ 5938837 h 6173928"/>
                <a:gd name="connsiteX11-615" fmla="*/ 1953742 w 4025950"/>
                <a:gd name="connsiteY11-616" fmla="*/ 6115049 h 6173928"/>
                <a:gd name="connsiteX12-617" fmla="*/ 2187104 w 4025950"/>
                <a:gd name="connsiteY12-618" fmla="*/ 6138862 h 6173928"/>
                <a:gd name="connsiteX13-619" fmla="*/ 2601442 w 4025950"/>
                <a:gd name="connsiteY13-620" fmla="*/ 5767387 h 6173928"/>
                <a:gd name="connsiteX14-621" fmla="*/ 3920654 w 4025950"/>
                <a:gd name="connsiteY14-622" fmla="*/ 2319338 h 6173928"/>
                <a:gd name="connsiteX15-623" fmla="*/ 3949229 w 4025950"/>
                <a:gd name="connsiteY15-624" fmla="*/ 2286000 h 6173928"/>
                <a:gd name="connsiteX16-625" fmla="*/ 3973042 w 4025950"/>
                <a:gd name="connsiteY16-626" fmla="*/ 2252663 h 6173928"/>
                <a:gd name="connsiteX17-627" fmla="*/ 3587279 w 4025950"/>
                <a:gd name="connsiteY17-628" fmla="*/ 1776413 h 6173928"/>
                <a:gd name="connsiteX18-629" fmla="*/ 3599979 w 4025950"/>
                <a:gd name="connsiteY18-630" fmla="*/ 917575 h 6173928"/>
                <a:gd name="connsiteX19-631" fmla="*/ 3677767 w 4025950"/>
                <a:gd name="connsiteY19-632" fmla="*/ 0 h 6173928"/>
                <a:gd name="connsiteX0-633" fmla="*/ 3677868 w 4026051"/>
                <a:gd name="connsiteY0-634" fmla="*/ 0 h 6173928"/>
                <a:gd name="connsiteX1-635" fmla="*/ 2993655 w 4026051"/>
                <a:gd name="connsiteY1-636" fmla="*/ 400050 h 6173928"/>
                <a:gd name="connsiteX2-637" fmla="*/ 2793630 w 4026051"/>
                <a:gd name="connsiteY2-638" fmla="*/ 400050 h 6173928"/>
                <a:gd name="connsiteX3-639" fmla="*/ 2390405 w 4026051"/>
                <a:gd name="connsiteY3-640" fmla="*/ 765175 h 6173928"/>
                <a:gd name="connsiteX4-641" fmla="*/ 2133230 w 4026051"/>
                <a:gd name="connsiteY4-642" fmla="*/ 869949 h 6173928"/>
                <a:gd name="connsiteX5-643" fmla="*/ 2130055 w 4026051"/>
                <a:gd name="connsiteY5-644" fmla="*/ 990600 h 6173928"/>
                <a:gd name="connsiteX6-645" fmla="*/ 1441080 w 4026051"/>
                <a:gd name="connsiteY6-646" fmla="*/ 1720849 h 6173928"/>
                <a:gd name="connsiteX7-647" fmla="*/ 787030 w 4026051"/>
                <a:gd name="connsiteY7-648" fmla="*/ 2830513 h 6173928"/>
                <a:gd name="connsiteX8-649" fmla="*/ 793380 w 4026051"/>
                <a:gd name="connsiteY8-650" fmla="*/ 3184525 h 6173928"/>
                <a:gd name="connsiteX9-651" fmla="*/ 1218 w 4026051"/>
                <a:gd name="connsiteY9-652" fmla="*/ 5815012 h 6173928"/>
                <a:gd name="connsiteX10-653" fmla="*/ 653680 w 4026051"/>
                <a:gd name="connsiteY10-654" fmla="*/ 5734050 h 6173928"/>
                <a:gd name="connsiteX11-655" fmla="*/ 1958605 w 4026051"/>
                <a:gd name="connsiteY11-656" fmla="*/ 5938837 h 6173928"/>
                <a:gd name="connsiteX12-657" fmla="*/ 1953843 w 4026051"/>
                <a:gd name="connsiteY12-658" fmla="*/ 6115049 h 6173928"/>
                <a:gd name="connsiteX13-659" fmla="*/ 2187205 w 4026051"/>
                <a:gd name="connsiteY13-660" fmla="*/ 6138862 h 6173928"/>
                <a:gd name="connsiteX14-661" fmla="*/ 2601543 w 4026051"/>
                <a:gd name="connsiteY14-662" fmla="*/ 5767387 h 6173928"/>
                <a:gd name="connsiteX15-663" fmla="*/ 3920755 w 4026051"/>
                <a:gd name="connsiteY15-664" fmla="*/ 2319338 h 6173928"/>
                <a:gd name="connsiteX16-665" fmla="*/ 3949330 w 4026051"/>
                <a:gd name="connsiteY16-666" fmla="*/ 2286000 h 6173928"/>
                <a:gd name="connsiteX17-667" fmla="*/ 3973143 w 4026051"/>
                <a:gd name="connsiteY17-668" fmla="*/ 2252663 h 6173928"/>
                <a:gd name="connsiteX18-669" fmla="*/ 3587380 w 4026051"/>
                <a:gd name="connsiteY18-670" fmla="*/ 1776413 h 6173928"/>
                <a:gd name="connsiteX19-671" fmla="*/ 3600080 w 4026051"/>
                <a:gd name="connsiteY19-672" fmla="*/ 917575 h 6173928"/>
                <a:gd name="connsiteX20" fmla="*/ 3677868 w 4026051"/>
                <a:gd name="connsiteY20" fmla="*/ 0 h 6173928"/>
                <a:gd name="connsiteX0-673" fmla="*/ 3677868 w 4026051"/>
                <a:gd name="connsiteY0-674" fmla="*/ 0 h 6173928"/>
                <a:gd name="connsiteX1-675" fmla="*/ 2993655 w 4026051"/>
                <a:gd name="connsiteY1-676" fmla="*/ 400050 h 6173928"/>
                <a:gd name="connsiteX2-677" fmla="*/ 2793630 w 4026051"/>
                <a:gd name="connsiteY2-678" fmla="*/ 400050 h 6173928"/>
                <a:gd name="connsiteX3-679" fmla="*/ 2390405 w 4026051"/>
                <a:gd name="connsiteY3-680" fmla="*/ 765175 h 6173928"/>
                <a:gd name="connsiteX4-681" fmla="*/ 2133230 w 4026051"/>
                <a:gd name="connsiteY4-682" fmla="*/ 869949 h 6173928"/>
                <a:gd name="connsiteX5-683" fmla="*/ 2130055 w 4026051"/>
                <a:gd name="connsiteY5-684" fmla="*/ 990600 h 6173928"/>
                <a:gd name="connsiteX6-685" fmla="*/ 1441080 w 4026051"/>
                <a:gd name="connsiteY6-686" fmla="*/ 1720849 h 6173928"/>
                <a:gd name="connsiteX7-687" fmla="*/ 787030 w 4026051"/>
                <a:gd name="connsiteY7-688" fmla="*/ 2830513 h 6173928"/>
                <a:gd name="connsiteX8-689" fmla="*/ 723531 w 4026051"/>
                <a:gd name="connsiteY8-690" fmla="*/ 3162300 h 6173928"/>
                <a:gd name="connsiteX9-691" fmla="*/ 793380 w 4026051"/>
                <a:gd name="connsiteY9-692" fmla="*/ 3184525 h 6173928"/>
                <a:gd name="connsiteX10-693" fmla="*/ 1218 w 4026051"/>
                <a:gd name="connsiteY10-694" fmla="*/ 5815012 h 6173928"/>
                <a:gd name="connsiteX11-695" fmla="*/ 653680 w 4026051"/>
                <a:gd name="connsiteY11-696" fmla="*/ 5734050 h 6173928"/>
                <a:gd name="connsiteX12-697" fmla="*/ 1958605 w 4026051"/>
                <a:gd name="connsiteY12-698" fmla="*/ 5938837 h 6173928"/>
                <a:gd name="connsiteX13-699" fmla="*/ 1953843 w 4026051"/>
                <a:gd name="connsiteY13-700" fmla="*/ 6115049 h 6173928"/>
                <a:gd name="connsiteX14-701" fmla="*/ 2187205 w 4026051"/>
                <a:gd name="connsiteY14-702" fmla="*/ 6138862 h 6173928"/>
                <a:gd name="connsiteX15-703" fmla="*/ 2601543 w 4026051"/>
                <a:gd name="connsiteY15-704" fmla="*/ 5767387 h 6173928"/>
                <a:gd name="connsiteX16-705" fmla="*/ 3920755 w 4026051"/>
                <a:gd name="connsiteY16-706" fmla="*/ 2319338 h 6173928"/>
                <a:gd name="connsiteX17-707" fmla="*/ 3949330 w 4026051"/>
                <a:gd name="connsiteY17-708" fmla="*/ 2286000 h 6173928"/>
                <a:gd name="connsiteX18-709" fmla="*/ 3973143 w 4026051"/>
                <a:gd name="connsiteY18-710" fmla="*/ 2252663 h 6173928"/>
                <a:gd name="connsiteX19-711" fmla="*/ 3587380 w 4026051"/>
                <a:gd name="connsiteY19-712" fmla="*/ 1776413 h 6173928"/>
                <a:gd name="connsiteX20-713" fmla="*/ 3600080 w 4026051"/>
                <a:gd name="connsiteY20-714" fmla="*/ 917575 h 6173928"/>
                <a:gd name="connsiteX21" fmla="*/ 3677868 w 4026051"/>
                <a:gd name="connsiteY21" fmla="*/ 0 h 6173928"/>
                <a:gd name="connsiteX0-715" fmla="*/ 3677868 w 4026051"/>
                <a:gd name="connsiteY0-716" fmla="*/ 0 h 6173928"/>
                <a:gd name="connsiteX1-717" fmla="*/ 2993655 w 4026051"/>
                <a:gd name="connsiteY1-718" fmla="*/ 400050 h 6173928"/>
                <a:gd name="connsiteX2-719" fmla="*/ 2793630 w 4026051"/>
                <a:gd name="connsiteY2-720" fmla="*/ 400050 h 6173928"/>
                <a:gd name="connsiteX3-721" fmla="*/ 2390405 w 4026051"/>
                <a:gd name="connsiteY3-722" fmla="*/ 765175 h 6173928"/>
                <a:gd name="connsiteX4-723" fmla="*/ 2133230 w 4026051"/>
                <a:gd name="connsiteY4-724" fmla="*/ 869949 h 6173928"/>
                <a:gd name="connsiteX5-725" fmla="*/ 2130055 w 4026051"/>
                <a:gd name="connsiteY5-726" fmla="*/ 990600 h 6173928"/>
                <a:gd name="connsiteX6-727" fmla="*/ 1441080 w 4026051"/>
                <a:gd name="connsiteY6-728" fmla="*/ 1720849 h 6173928"/>
                <a:gd name="connsiteX7-729" fmla="*/ 787030 w 4026051"/>
                <a:gd name="connsiteY7-730" fmla="*/ 2830513 h 6173928"/>
                <a:gd name="connsiteX8-731" fmla="*/ 723531 w 4026051"/>
                <a:gd name="connsiteY8-732" fmla="*/ 3162300 h 6173928"/>
                <a:gd name="connsiteX9-733" fmla="*/ 793380 w 4026051"/>
                <a:gd name="connsiteY9-734" fmla="*/ 3184525 h 6173928"/>
                <a:gd name="connsiteX10-735" fmla="*/ 1218 w 4026051"/>
                <a:gd name="connsiteY10-736" fmla="*/ 5815012 h 6173928"/>
                <a:gd name="connsiteX11-737" fmla="*/ 653680 w 4026051"/>
                <a:gd name="connsiteY11-738" fmla="*/ 5734050 h 6173928"/>
                <a:gd name="connsiteX12-739" fmla="*/ 1958605 w 4026051"/>
                <a:gd name="connsiteY12-740" fmla="*/ 5938837 h 6173928"/>
                <a:gd name="connsiteX13-741" fmla="*/ 1953843 w 4026051"/>
                <a:gd name="connsiteY13-742" fmla="*/ 6115049 h 6173928"/>
                <a:gd name="connsiteX14-743" fmla="*/ 2187205 w 4026051"/>
                <a:gd name="connsiteY14-744" fmla="*/ 6138862 h 6173928"/>
                <a:gd name="connsiteX15-745" fmla="*/ 2601543 w 4026051"/>
                <a:gd name="connsiteY15-746" fmla="*/ 5767387 h 6173928"/>
                <a:gd name="connsiteX16-747" fmla="*/ 3920755 w 4026051"/>
                <a:gd name="connsiteY16-748" fmla="*/ 2319338 h 6173928"/>
                <a:gd name="connsiteX17-749" fmla="*/ 3949330 w 4026051"/>
                <a:gd name="connsiteY17-750" fmla="*/ 2286000 h 6173928"/>
                <a:gd name="connsiteX18-751" fmla="*/ 3973143 w 4026051"/>
                <a:gd name="connsiteY18-752" fmla="*/ 2252663 h 6173928"/>
                <a:gd name="connsiteX19-753" fmla="*/ 3587380 w 4026051"/>
                <a:gd name="connsiteY19-754" fmla="*/ 1776413 h 6173928"/>
                <a:gd name="connsiteX20-755" fmla="*/ 3600080 w 4026051"/>
                <a:gd name="connsiteY20-756" fmla="*/ 917575 h 6173928"/>
                <a:gd name="connsiteX21-757" fmla="*/ 3677868 w 4026051"/>
                <a:gd name="connsiteY21-758" fmla="*/ 0 h 6173928"/>
                <a:gd name="connsiteX0-759" fmla="*/ 3677868 w 4026051"/>
                <a:gd name="connsiteY0-760" fmla="*/ 0 h 6173928"/>
                <a:gd name="connsiteX1-761" fmla="*/ 2993655 w 4026051"/>
                <a:gd name="connsiteY1-762" fmla="*/ 400050 h 6173928"/>
                <a:gd name="connsiteX2-763" fmla="*/ 2793630 w 4026051"/>
                <a:gd name="connsiteY2-764" fmla="*/ 400050 h 6173928"/>
                <a:gd name="connsiteX3-765" fmla="*/ 2390405 w 4026051"/>
                <a:gd name="connsiteY3-766" fmla="*/ 765175 h 6173928"/>
                <a:gd name="connsiteX4-767" fmla="*/ 2133230 w 4026051"/>
                <a:gd name="connsiteY4-768" fmla="*/ 869949 h 6173928"/>
                <a:gd name="connsiteX5-769" fmla="*/ 2130055 w 4026051"/>
                <a:gd name="connsiteY5-770" fmla="*/ 990600 h 6173928"/>
                <a:gd name="connsiteX6-771" fmla="*/ 1441080 w 4026051"/>
                <a:gd name="connsiteY6-772" fmla="*/ 1720849 h 6173928"/>
                <a:gd name="connsiteX7-773" fmla="*/ 787030 w 4026051"/>
                <a:gd name="connsiteY7-774" fmla="*/ 2830513 h 6173928"/>
                <a:gd name="connsiteX8-775" fmla="*/ 723531 w 4026051"/>
                <a:gd name="connsiteY8-776" fmla="*/ 3162300 h 6173928"/>
                <a:gd name="connsiteX9-777" fmla="*/ 793380 w 4026051"/>
                <a:gd name="connsiteY9-778" fmla="*/ 3184525 h 6173928"/>
                <a:gd name="connsiteX10-779" fmla="*/ 1218 w 4026051"/>
                <a:gd name="connsiteY10-780" fmla="*/ 5815012 h 6173928"/>
                <a:gd name="connsiteX11-781" fmla="*/ 653680 w 4026051"/>
                <a:gd name="connsiteY11-782" fmla="*/ 5734050 h 6173928"/>
                <a:gd name="connsiteX12-783" fmla="*/ 1958605 w 4026051"/>
                <a:gd name="connsiteY12-784" fmla="*/ 5938837 h 6173928"/>
                <a:gd name="connsiteX13-785" fmla="*/ 1953843 w 4026051"/>
                <a:gd name="connsiteY13-786" fmla="*/ 6115049 h 6173928"/>
                <a:gd name="connsiteX14-787" fmla="*/ 2187205 w 4026051"/>
                <a:gd name="connsiteY14-788" fmla="*/ 6138862 h 6173928"/>
                <a:gd name="connsiteX15-789" fmla="*/ 2601543 w 4026051"/>
                <a:gd name="connsiteY15-790" fmla="*/ 5767387 h 6173928"/>
                <a:gd name="connsiteX16-791" fmla="*/ 3920755 w 4026051"/>
                <a:gd name="connsiteY16-792" fmla="*/ 2319338 h 6173928"/>
                <a:gd name="connsiteX17-793" fmla="*/ 3949330 w 4026051"/>
                <a:gd name="connsiteY17-794" fmla="*/ 2286000 h 6173928"/>
                <a:gd name="connsiteX18-795" fmla="*/ 3973143 w 4026051"/>
                <a:gd name="connsiteY18-796" fmla="*/ 2252663 h 6173928"/>
                <a:gd name="connsiteX19-797" fmla="*/ 3587380 w 4026051"/>
                <a:gd name="connsiteY19-798" fmla="*/ 1776413 h 6173928"/>
                <a:gd name="connsiteX20-799" fmla="*/ 3600080 w 4026051"/>
                <a:gd name="connsiteY20-800" fmla="*/ 917575 h 6173928"/>
                <a:gd name="connsiteX21-801" fmla="*/ 3677868 w 4026051"/>
                <a:gd name="connsiteY21-802" fmla="*/ 0 h 6173928"/>
                <a:gd name="connsiteX0-803" fmla="*/ 3676958 w 4025141"/>
                <a:gd name="connsiteY0-804" fmla="*/ 0 h 6173928"/>
                <a:gd name="connsiteX1-805" fmla="*/ 2992745 w 4025141"/>
                <a:gd name="connsiteY1-806" fmla="*/ 400050 h 6173928"/>
                <a:gd name="connsiteX2-807" fmla="*/ 2792720 w 4025141"/>
                <a:gd name="connsiteY2-808" fmla="*/ 400050 h 6173928"/>
                <a:gd name="connsiteX3-809" fmla="*/ 2389495 w 4025141"/>
                <a:gd name="connsiteY3-810" fmla="*/ 765175 h 6173928"/>
                <a:gd name="connsiteX4-811" fmla="*/ 2132320 w 4025141"/>
                <a:gd name="connsiteY4-812" fmla="*/ 869949 h 6173928"/>
                <a:gd name="connsiteX5-813" fmla="*/ 2129145 w 4025141"/>
                <a:gd name="connsiteY5-814" fmla="*/ 990600 h 6173928"/>
                <a:gd name="connsiteX6-815" fmla="*/ 1440170 w 4025141"/>
                <a:gd name="connsiteY6-816" fmla="*/ 1720849 h 6173928"/>
                <a:gd name="connsiteX7-817" fmla="*/ 786120 w 4025141"/>
                <a:gd name="connsiteY7-818" fmla="*/ 2830513 h 6173928"/>
                <a:gd name="connsiteX8-819" fmla="*/ 722621 w 4025141"/>
                <a:gd name="connsiteY8-820" fmla="*/ 3162300 h 6173928"/>
                <a:gd name="connsiteX9-821" fmla="*/ 792470 w 4025141"/>
                <a:gd name="connsiteY9-822" fmla="*/ 3184525 h 6173928"/>
                <a:gd name="connsiteX10-823" fmla="*/ 570221 w 4025141"/>
                <a:gd name="connsiteY10-824" fmla="*/ 4089400 h 6173928"/>
                <a:gd name="connsiteX11-825" fmla="*/ 308 w 4025141"/>
                <a:gd name="connsiteY11-826" fmla="*/ 5815012 h 6173928"/>
                <a:gd name="connsiteX12-827" fmla="*/ 652770 w 4025141"/>
                <a:gd name="connsiteY12-828" fmla="*/ 5734050 h 6173928"/>
                <a:gd name="connsiteX13-829" fmla="*/ 1957695 w 4025141"/>
                <a:gd name="connsiteY13-830" fmla="*/ 5938837 h 6173928"/>
                <a:gd name="connsiteX14-831" fmla="*/ 1952933 w 4025141"/>
                <a:gd name="connsiteY14-832" fmla="*/ 6115049 h 6173928"/>
                <a:gd name="connsiteX15-833" fmla="*/ 2186295 w 4025141"/>
                <a:gd name="connsiteY15-834" fmla="*/ 6138862 h 6173928"/>
                <a:gd name="connsiteX16-835" fmla="*/ 2600633 w 4025141"/>
                <a:gd name="connsiteY16-836" fmla="*/ 5767387 h 6173928"/>
                <a:gd name="connsiteX17-837" fmla="*/ 3919845 w 4025141"/>
                <a:gd name="connsiteY17-838" fmla="*/ 2319338 h 6173928"/>
                <a:gd name="connsiteX18-839" fmla="*/ 3948420 w 4025141"/>
                <a:gd name="connsiteY18-840" fmla="*/ 2286000 h 6173928"/>
                <a:gd name="connsiteX19-841" fmla="*/ 3972233 w 4025141"/>
                <a:gd name="connsiteY19-842" fmla="*/ 2252663 h 6173928"/>
                <a:gd name="connsiteX20-843" fmla="*/ 3586470 w 4025141"/>
                <a:gd name="connsiteY20-844" fmla="*/ 1776413 h 6173928"/>
                <a:gd name="connsiteX21-845" fmla="*/ 3599170 w 4025141"/>
                <a:gd name="connsiteY21-846" fmla="*/ 917575 h 6173928"/>
                <a:gd name="connsiteX22" fmla="*/ 3676958 w 4025141"/>
                <a:gd name="connsiteY22" fmla="*/ 0 h 6173928"/>
                <a:gd name="connsiteX0-847" fmla="*/ 3676958 w 4025141"/>
                <a:gd name="connsiteY0-848" fmla="*/ 0 h 6173928"/>
                <a:gd name="connsiteX1-849" fmla="*/ 2992745 w 4025141"/>
                <a:gd name="connsiteY1-850" fmla="*/ 400050 h 6173928"/>
                <a:gd name="connsiteX2-851" fmla="*/ 2792720 w 4025141"/>
                <a:gd name="connsiteY2-852" fmla="*/ 400050 h 6173928"/>
                <a:gd name="connsiteX3-853" fmla="*/ 2389495 w 4025141"/>
                <a:gd name="connsiteY3-854" fmla="*/ 765175 h 6173928"/>
                <a:gd name="connsiteX4-855" fmla="*/ 2132320 w 4025141"/>
                <a:gd name="connsiteY4-856" fmla="*/ 869949 h 6173928"/>
                <a:gd name="connsiteX5-857" fmla="*/ 2129145 w 4025141"/>
                <a:gd name="connsiteY5-858" fmla="*/ 990600 h 6173928"/>
                <a:gd name="connsiteX6-859" fmla="*/ 1440170 w 4025141"/>
                <a:gd name="connsiteY6-860" fmla="*/ 1720849 h 6173928"/>
                <a:gd name="connsiteX7-861" fmla="*/ 786120 w 4025141"/>
                <a:gd name="connsiteY7-862" fmla="*/ 2830513 h 6173928"/>
                <a:gd name="connsiteX8-863" fmla="*/ 722621 w 4025141"/>
                <a:gd name="connsiteY8-864" fmla="*/ 3162300 h 6173928"/>
                <a:gd name="connsiteX9-865" fmla="*/ 792470 w 4025141"/>
                <a:gd name="connsiteY9-866" fmla="*/ 3184525 h 6173928"/>
                <a:gd name="connsiteX10-867" fmla="*/ 570221 w 4025141"/>
                <a:gd name="connsiteY10-868" fmla="*/ 4089400 h 6173928"/>
                <a:gd name="connsiteX11-869" fmla="*/ 308 w 4025141"/>
                <a:gd name="connsiteY11-870" fmla="*/ 5815012 h 6173928"/>
                <a:gd name="connsiteX12-871" fmla="*/ 652770 w 4025141"/>
                <a:gd name="connsiteY12-872" fmla="*/ 5734050 h 6173928"/>
                <a:gd name="connsiteX13-873" fmla="*/ 1957695 w 4025141"/>
                <a:gd name="connsiteY13-874" fmla="*/ 5938837 h 6173928"/>
                <a:gd name="connsiteX14-875" fmla="*/ 1952933 w 4025141"/>
                <a:gd name="connsiteY14-876" fmla="*/ 6115049 h 6173928"/>
                <a:gd name="connsiteX15-877" fmla="*/ 2186295 w 4025141"/>
                <a:gd name="connsiteY15-878" fmla="*/ 6138862 h 6173928"/>
                <a:gd name="connsiteX16-879" fmla="*/ 2600633 w 4025141"/>
                <a:gd name="connsiteY16-880" fmla="*/ 5767387 h 6173928"/>
                <a:gd name="connsiteX17-881" fmla="*/ 3919845 w 4025141"/>
                <a:gd name="connsiteY17-882" fmla="*/ 2319338 h 6173928"/>
                <a:gd name="connsiteX18-883" fmla="*/ 3948420 w 4025141"/>
                <a:gd name="connsiteY18-884" fmla="*/ 2286000 h 6173928"/>
                <a:gd name="connsiteX19-885" fmla="*/ 3972233 w 4025141"/>
                <a:gd name="connsiteY19-886" fmla="*/ 2252663 h 6173928"/>
                <a:gd name="connsiteX20-887" fmla="*/ 3586470 w 4025141"/>
                <a:gd name="connsiteY20-888" fmla="*/ 1776413 h 6173928"/>
                <a:gd name="connsiteX21-889" fmla="*/ 3599170 w 4025141"/>
                <a:gd name="connsiteY21-890" fmla="*/ 917575 h 6173928"/>
                <a:gd name="connsiteX22-891" fmla="*/ 3676958 w 4025141"/>
                <a:gd name="connsiteY22-892" fmla="*/ 0 h 6173928"/>
                <a:gd name="connsiteX0-893" fmla="*/ 3676958 w 4025141"/>
                <a:gd name="connsiteY0-894" fmla="*/ 0 h 6173928"/>
                <a:gd name="connsiteX1-895" fmla="*/ 2992745 w 4025141"/>
                <a:gd name="connsiteY1-896" fmla="*/ 400050 h 6173928"/>
                <a:gd name="connsiteX2-897" fmla="*/ 2792720 w 4025141"/>
                <a:gd name="connsiteY2-898" fmla="*/ 400050 h 6173928"/>
                <a:gd name="connsiteX3-899" fmla="*/ 2389495 w 4025141"/>
                <a:gd name="connsiteY3-900" fmla="*/ 765175 h 6173928"/>
                <a:gd name="connsiteX4-901" fmla="*/ 2132320 w 4025141"/>
                <a:gd name="connsiteY4-902" fmla="*/ 869949 h 6173928"/>
                <a:gd name="connsiteX5-903" fmla="*/ 2129145 w 4025141"/>
                <a:gd name="connsiteY5-904" fmla="*/ 990600 h 6173928"/>
                <a:gd name="connsiteX6-905" fmla="*/ 1440170 w 4025141"/>
                <a:gd name="connsiteY6-906" fmla="*/ 1720849 h 6173928"/>
                <a:gd name="connsiteX7-907" fmla="*/ 786120 w 4025141"/>
                <a:gd name="connsiteY7-908" fmla="*/ 2830513 h 6173928"/>
                <a:gd name="connsiteX8-909" fmla="*/ 722621 w 4025141"/>
                <a:gd name="connsiteY8-910" fmla="*/ 3162300 h 6173928"/>
                <a:gd name="connsiteX9-911" fmla="*/ 792470 w 4025141"/>
                <a:gd name="connsiteY9-912" fmla="*/ 3184525 h 6173928"/>
                <a:gd name="connsiteX10-913" fmla="*/ 494021 w 4025141"/>
                <a:gd name="connsiteY10-914" fmla="*/ 3937000 h 6173928"/>
                <a:gd name="connsiteX11-915" fmla="*/ 570221 w 4025141"/>
                <a:gd name="connsiteY11-916" fmla="*/ 4089400 h 6173928"/>
                <a:gd name="connsiteX12-917" fmla="*/ 308 w 4025141"/>
                <a:gd name="connsiteY12-918" fmla="*/ 5815012 h 6173928"/>
                <a:gd name="connsiteX13-919" fmla="*/ 652770 w 4025141"/>
                <a:gd name="connsiteY13-920" fmla="*/ 5734050 h 6173928"/>
                <a:gd name="connsiteX14-921" fmla="*/ 1957695 w 4025141"/>
                <a:gd name="connsiteY14-922" fmla="*/ 5938837 h 6173928"/>
                <a:gd name="connsiteX15-923" fmla="*/ 1952933 w 4025141"/>
                <a:gd name="connsiteY15-924" fmla="*/ 6115049 h 6173928"/>
                <a:gd name="connsiteX16-925" fmla="*/ 2186295 w 4025141"/>
                <a:gd name="connsiteY16-926" fmla="*/ 6138862 h 6173928"/>
                <a:gd name="connsiteX17-927" fmla="*/ 2600633 w 4025141"/>
                <a:gd name="connsiteY17-928" fmla="*/ 5767387 h 6173928"/>
                <a:gd name="connsiteX18-929" fmla="*/ 3919845 w 4025141"/>
                <a:gd name="connsiteY18-930" fmla="*/ 2319338 h 6173928"/>
                <a:gd name="connsiteX19-931" fmla="*/ 3948420 w 4025141"/>
                <a:gd name="connsiteY19-932" fmla="*/ 2286000 h 6173928"/>
                <a:gd name="connsiteX20-933" fmla="*/ 3972233 w 4025141"/>
                <a:gd name="connsiteY20-934" fmla="*/ 2252663 h 6173928"/>
                <a:gd name="connsiteX21-935" fmla="*/ 3586470 w 4025141"/>
                <a:gd name="connsiteY21-936" fmla="*/ 1776413 h 6173928"/>
                <a:gd name="connsiteX22-937" fmla="*/ 3599170 w 4025141"/>
                <a:gd name="connsiteY22-938" fmla="*/ 917575 h 6173928"/>
                <a:gd name="connsiteX23" fmla="*/ 3676958 w 4025141"/>
                <a:gd name="connsiteY23" fmla="*/ 0 h 6173928"/>
                <a:gd name="connsiteX0-939" fmla="*/ 3676958 w 4025141"/>
                <a:gd name="connsiteY0-940" fmla="*/ 0 h 6173928"/>
                <a:gd name="connsiteX1-941" fmla="*/ 2992745 w 4025141"/>
                <a:gd name="connsiteY1-942" fmla="*/ 400050 h 6173928"/>
                <a:gd name="connsiteX2-943" fmla="*/ 2792720 w 4025141"/>
                <a:gd name="connsiteY2-944" fmla="*/ 400050 h 6173928"/>
                <a:gd name="connsiteX3-945" fmla="*/ 2389495 w 4025141"/>
                <a:gd name="connsiteY3-946" fmla="*/ 765175 h 6173928"/>
                <a:gd name="connsiteX4-947" fmla="*/ 2132320 w 4025141"/>
                <a:gd name="connsiteY4-948" fmla="*/ 869949 h 6173928"/>
                <a:gd name="connsiteX5-949" fmla="*/ 2129145 w 4025141"/>
                <a:gd name="connsiteY5-950" fmla="*/ 990600 h 6173928"/>
                <a:gd name="connsiteX6-951" fmla="*/ 1440170 w 4025141"/>
                <a:gd name="connsiteY6-952" fmla="*/ 1720849 h 6173928"/>
                <a:gd name="connsiteX7-953" fmla="*/ 786120 w 4025141"/>
                <a:gd name="connsiteY7-954" fmla="*/ 2830513 h 6173928"/>
                <a:gd name="connsiteX8-955" fmla="*/ 722621 w 4025141"/>
                <a:gd name="connsiteY8-956" fmla="*/ 3162300 h 6173928"/>
                <a:gd name="connsiteX9-957" fmla="*/ 792470 w 4025141"/>
                <a:gd name="connsiteY9-958" fmla="*/ 3184525 h 6173928"/>
                <a:gd name="connsiteX10-959" fmla="*/ 494021 w 4025141"/>
                <a:gd name="connsiteY10-960" fmla="*/ 3937000 h 6173928"/>
                <a:gd name="connsiteX11-961" fmla="*/ 570221 w 4025141"/>
                <a:gd name="connsiteY11-962" fmla="*/ 4089400 h 6173928"/>
                <a:gd name="connsiteX12-963" fmla="*/ 308 w 4025141"/>
                <a:gd name="connsiteY12-964" fmla="*/ 5815012 h 6173928"/>
                <a:gd name="connsiteX13-965" fmla="*/ 652770 w 4025141"/>
                <a:gd name="connsiteY13-966" fmla="*/ 5734050 h 6173928"/>
                <a:gd name="connsiteX14-967" fmla="*/ 1957695 w 4025141"/>
                <a:gd name="connsiteY14-968" fmla="*/ 5938837 h 6173928"/>
                <a:gd name="connsiteX15-969" fmla="*/ 1952933 w 4025141"/>
                <a:gd name="connsiteY15-970" fmla="*/ 6115049 h 6173928"/>
                <a:gd name="connsiteX16-971" fmla="*/ 2186295 w 4025141"/>
                <a:gd name="connsiteY16-972" fmla="*/ 6138862 h 6173928"/>
                <a:gd name="connsiteX17-973" fmla="*/ 2600633 w 4025141"/>
                <a:gd name="connsiteY17-974" fmla="*/ 5767387 h 6173928"/>
                <a:gd name="connsiteX18-975" fmla="*/ 3919845 w 4025141"/>
                <a:gd name="connsiteY18-976" fmla="*/ 2319338 h 6173928"/>
                <a:gd name="connsiteX19-977" fmla="*/ 3948420 w 4025141"/>
                <a:gd name="connsiteY19-978" fmla="*/ 2286000 h 6173928"/>
                <a:gd name="connsiteX20-979" fmla="*/ 3972233 w 4025141"/>
                <a:gd name="connsiteY20-980" fmla="*/ 2252663 h 6173928"/>
                <a:gd name="connsiteX21-981" fmla="*/ 3586470 w 4025141"/>
                <a:gd name="connsiteY21-982" fmla="*/ 1776413 h 6173928"/>
                <a:gd name="connsiteX22-983" fmla="*/ 3599170 w 4025141"/>
                <a:gd name="connsiteY22-984" fmla="*/ 917575 h 6173928"/>
                <a:gd name="connsiteX23-985" fmla="*/ 3676958 w 4025141"/>
                <a:gd name="connsiteY23-986" fmla="*/ 0 h 6173928"/>
                <a:gd name="connsiteX0-987" fmla="*/ 3676958 w 4025141"/>
                <a:gd name="connsiteY0-988" fmla="*/ 0 h 6173928"/>
                <a:gd name="connsiteX1-989" fmla="*/ 2992745 w 4025141"/>
                <a:gd name="connsiteY1-990" fmla="*/ 400050 h 6173928"/>
                <a:gd name="connsiteX2-991" fmla="*/ 2792720 w 4025141"/>
                <a:gd name="connsiteY2-992" fmla="*/ 400050 h 6173928"/>
                <a:gd name="connsiteX3-993" fmla="*/ 2389495 w 4025141"/>
                <a:gd name="connsiteY3-994" fmla="*/ 765175 h 6173928"/>
                <a:gd name="connsiteX4-995" fmla="*/ 2132320 w 4025141"/>
                <a:gd name="connsiteY4-996" fmla="*/ 869949 h 6173928"/>
                <a:gd name="connsiteX5-997" fmla="*/ 2129145 w 4025141"/>
                <a:gd name="connsiteY5-998" fmla="*/ 990600 h 6173928"/>
                <a:gd name="connsiteX6-999" fmla="*/ 1440170 w 4025141"/>
                <a:gd name="connsiteY6-1000" fmla="*/ 1720849 h 6173928"/>
                <a:gd name="connsiteX7-1001" fmla="*/ 786120 w 4025141"/>
                <a:gd name="connsiteY7-1002" fmla="*/ 2830513 h 6173928"/>
                <a:gd name="connsiteX8-1003" fmla="*/ 722621 w 4025141"/>
                <a:gd name="connsiteY8-1004" fmla="*/ 3162300 h 6173928"/>
                <a:gd name="connsiteX9-1005" fmla="*/ 792470 w 4025141"/>
                <a:gd name="connsiteY9-1006" fmla="*/ 3184525 h 6173928"/>
                <a:gd name="connsiteX10-1007" fmla="*/ 494021 w 4025141"/>
                <a:gd name="connsiteY10-1008" fmla="*/ 3937000 h 6173928"/>
                <a:gd name="connsiteX11-1009" fmla="*/ 570221 w 4025141"/>
                <a:gd name="connsiteY11-1010" fmla="*/ 4089400 h 6173928"/>
                <a:gd name="connsiteX12-1011" fmla="*/ 308 w 4025141"/>
                <a:gd name="connsiteY12-1012" fmla="*/ 5815012 h 6173928"/>
                <a:gd name="connsiteX13-1013" fmla="*/ 652770 w 4025141"/>
                <a:gd name="connsiteY13-1014" fmla="*/ 5734050 h 6173928"/>
                <a:gd name="connsiteX14-1015" fmla="*/ 1957695 w 4025141"/>
                <a:gd name="connsiteY14-1016" fmla="*/ 5938837 h 6173928"/>
                <a:gd name="connsiteX15-1017" fmla="*/ 1952933 w 4025141"/>
                <a:gd name="connsiteY15-1018" fmla="*/ 6115049 h 6173928"/>
                <a:gd name="connsiteX16-1019" fmla="*/ 2186295 w 4025141"/>
                <a:gd name="connsiteY16-1020" fmla="*/ 6138862 h 6173928"/>
                <a:gd name="connsiteX17-1021" fmla="*/ 2600633 w 4025141"/>
                <a:gd name="connsiteY17-1022" fmla="*/ 5767387 h 6173928"/>
                <a:gd name="connsiteX18-1023" fmla="*/ 3919845 w 4025141"/>
                <a:gd name="connsiteY18-1024" fmla="*/ 2319338 h 6173928"/>
                <a:gd name="connsiteX19-1025" fmla="*/ 3948420 w 4025141"/>
                <a:gd name="connsiteY19-1026" fmla="*/ 2286000 h 6173928"/>
                <a:gd name="connsiteX20-1027" fmla="*/ 3972233 w 4025141"/>
                <a:gd name="connsiteY20-1028" fmla="*/ 2252663 h 6173928"/>
                <a:gd name="connsiteX21-1029" fmla="*/ 3586470 w 4025141"/>
                <a:gd name="connsiteY21-1030" fmla="*/ 1776413 h 6173928"/>
                <a:gd name="connsiteX22-1031" fmla="*/ 3599170 w 4025141"/>
                <a:gd name="connsiteY22-1032" fmla="*/ 917575 h 6173928"/>
                <a:gd name="connsiteX23-1033" fmla="*/ 3676958 w 4025141"/>
                <a:gd name="connsiteY23-1034" fmla="*/ 0 h 6173928"/>
                <a:gd name="connsiteX0-1035" fmla="*/ 3676958 w 4025141"/>
                <a:gd name="connsiteY0-1036" fmla="*/ 0 h 6173928"/>
                <a:gd name="connsiteX1-1037" fmla="*/ 2992745 w 4025141"/>
                <a:gd name="connsiteY1-1038" fmla="*/ 400050 h 6173928"/>
                <a:gd name="connsiteX2-1039" fmla="*/ 2792720 w 4025141"/>
                <a:gd name="connsiteY2-1040" fmla="*/ 400050 h 6173928"/>
                <a:gd name="connsiteX3-1041" fmla="*/ 2389495 w 4025141"/>
                <a:gd name="connsiteY3-1042" fmla="*/ 765175 h 6173928"/>
                <a:gd name="connsiteX4-1043" fmla="*/ 2132320 w 4025141"/>
                <a:gd name="connsiteY4-1044" fmla="*/ 869949 h 6173928"/>
                <a:gd name="connsiteX5-1045" fmla="*/ 2129145 w 4025141"/>
                <a:gd name="connsiteY5-1046" fmla="*/ 990600 h 6173928"/>
                <a:gd name="connsiteX6-1047" fmla="*/ 1440170 w 4025141"/>
                <a:gd name="connsiteY6-1048" fmla="*/ 1720849 h 6173928"/>
                <a:gd name="connsiteX7-1049" fmla="*/ 786120 w 4025141"/>
                <a:gd name="connsiteY7-1050" fmla="*/ 2830513 h 6173928"/>
                <a:gd name="connsiteX8-1051" fmla="*/ 722621 w 4025141"/>
                <a:gd name="connsiteY8-1052" fmla="*/ 3162300 h 6173928"/>
                <a:gd name="connsiteX9-1053" fmla="*/ 792470 w 4025141"/>
                <a:gd name="connsiteY9-1054" fmla="*/ 3184525 h 6173928"/>
                <a:gd name="connsiteX10-1055" fmla="*/ 494021 w 4025141"/>
                <a:gd name="connsiteY10-1056" fmla="*/ 3937000 h 6173928"/>
                <a:gd name="connsiteX11-1057" fmla="*/ 570221 w 4025141"/>
                <a:gd name="connsiteY11-1058" fmla="*/ 4089400 h 6173928"/>
                <a:gd name="connsiteX12-1059" fmla="*/ 308 w 4025141"/>
                <a:gd name="connsiteY12-1060" fmla="*/ 5815012 h 6173928"/>
                <a:gd name="connsiteX13-1061" fmla="*/ 652770 w 4025141"/>
                <a:gd name="connsiteY13-1062" fmla="*/ 5734050 h 6173928"/>
                <a:gd name="connsiteX14-1063" fmla="*/ 1957695 w 4025141"/>
                <a:gd name="connsiteY14-1064" fmla="*/ 5938837 h 6173928"/>
                <a:gd name="connsiteX15-1065" fmla="*/ 1952933 w 4025141"/>
                <a:gd name="connsiteY15-1066" fmla="*/ 6115049 h 6173928"/>
                <a:gd name="connsiteX16-1067" fmla="*/ 2186295 w 4025141"/>
                <a:gd name="connsiteY16-1068" fmla="*/ 6138862 h 6173928"/>
                <a:gd name="connsiteX17-1069" fmla="*/ 2600633 w 4025141"/>
                <a:gd name="connsiteY17-1070" fmla="*/ 5767387 h 6173928"/>
                <a:gd name="connsiteX18-1071" fmla="*/ 3919845 w 4025141"/>
                <a:gd name="connsiteY18-1072" fmla="*/ 2319338 h 6173928"/>
                <a:gd name="connsiteX19-1073" fmla="*/ 3948420 w 4025141"/>
                <a:gd name="connsiteY19-1074" fmla="*/ 2286000 h 6173928"/>
                <a:gd name="connsiteX20-1075" fmla="*/ 3972233 w 4025141"/>
                <a:gd name="connsiteY20-1076" fmla="*/ 2252663 h 6173928"/>
                <a:gd name="connsiteX21-1077" fmla="*/ 3586470 w 4025141"/>
                <a:gd name="connsiteY21-1078" fmla="*/ 1776413 h 6173928"/>
                <a:gd name="connsiteX22-1079" fmla="*/ 3599170 w 4025141"/>
                <a:gd name="connsiteY22-1080" fmla="*/ 917575 h 6173928"/>
                <a:gd name="connsiteX23-1081" fmla="*/ 3676958 w 4025141"/>
                <a:gd name="connsiteY23-1082" fmla="*/ 0 h 6173928"/>
                <a:gd name="connsiteX0-1083" fmla="*/ 3676958 w 4025141"/>
                <a:gd name="connsiteY0-1084" fmla="*/ 0 h 6173928"/>
                <a:gd name="connsiteX1-1085" fmla="*/ 2992745 w 4025141"/>
                <a:gd name="connsiteY1-1086" fmla="*/ 400050 h 6173928"/>
                <a:gd name="connsiteX2-1087" fmla="*/ 2792720 w 4025141"/>
                <a:gd name="connsiteY2-1088" fmla="*/ 400050 h 6173928"/>
                <a:gd name="connsiteX3-1089" fmla="*/ 2389495 w 4025141"/>
                <a:gd name="connsiteY3-1090" fmla="*/ 765175 h 6173928"/>
                <a:gd name="connsiteX4-1091" fmla="*/ 2132320 w 4025141"/>
                <a:gd name="connsiteY4-1092" fmla="*/ 869949 h 6173928"/>
                <a:gd name="connsiteX5-1093" fmla="*/ 2129145 w 4025141"/>
                <a:gd name="connsiteY5-1094" fmla="*/ 990600 h 6173928"/>
                <a:gd name="connsiteX6-1095" fmla="*/ 1440170 w 4025141"/>
                <a:gd name="connsiteY6-1096" fmla="*/ 1720849 h 6173928"/>
                <a:gd name="connsiteX7-1097" fmla="*/ 786120 w 4025141"/>
                <a:gd name="connsiteY7-1098" fmla="*/ 2830513 h 6173928"/>
                <a:gd name="connsiteX8-1099" fmla="*/ 722621 w 4025141"/>
                <a:gd name="connsiteY8-1100" fmla="*/ 3162300 h 6173928"/>
                <a:gd name="connsiteX9-1101" fmla="*/ 792470 w 4025141"/>
                <a:gd name="connsiteY9-1102" fmla="*/ 3184525 h 6173928"/>
                <a:gd name="connsiteX10-1103" fmla="*/ 643246 w 4025141"/>
                <a:gd name="connsiteY10-1104" fmla="*/ 3419475 h 6173928"/>
                <a:gd name="connsiteX11-1105" fmla="*/ 494021 w 4025141"/>
                <a:gd name="connsiteY11-1106" fmla="*/ 3937000 h 6173928"/>
                <a:gd name="connsiteX12-1107" fmla="*/ 570221 w 4025141"/>
                <a:gd name="connsiteY12-1108" fmla="*/ 4089400 h 6173928"/>
                <a:gd name="connsiteX13-1109" fmla="*/ 308 w 4025141"/>
                <a:gd name="connsiteY13-1110" fmla="*/ 5815012 h 6173928"/>
                <a:gd name="connsiteX14-1111" fmla="*/ 652770 w 4025141"/>
                <a:gd name="connsiteY14-1112" fmla="*/ 5734050 h 6173928"/>
                <a:gd name="connsiteX15-1113" fmla="*/ 1957695 w 4025141"/>
                <a:gd name="connsiteY15-1114" fmla="*/ 5938837 h 6173928"/>
                <a:gd name="connsiteX16-1115" fmla="*/ 1952933 w 4025141"/>
                <a:gd name="connsiteY16-1116" fmla="*/ 6115049 h 6173928"/>
                <a:gd name="connsiteX17-1117" fmla="*/ 2186295 w 4025141"/>
                <a:gd name="connsiteY17-1118" fmla="*/ 6138862 h 6173928"/>
                <a:gd name="connsiteX18-1119" fmla="*/ 2600633 w 4025141"/>
                <a:gd name="connsiteY18-1120" fmla="*/ 5767387 h 6173928"/>
                <a:gd name="connsiteX19-1121" fmla="*/ 3919845 w 4025141"/>
                <a:gd name="connsiteY19-1122" fmla="*/ 2319338 h 6173928"/>
                <a:gd name="connsiteX20-1123" fmla="*/ 3948420 w 4025141"/>
                <a:gd name="connsiteY20-1124" fmla="*/ 2286000 h 6173928"/>
                <a:gd name="connsiteX21-1125" fmla="*/ 3972233 w 4025141"/>
                <a:gd name="connsiteY21-1126" fmla="*/ 2252663 h 6173928"/>
                <a:gd name="connsiteX22-1127" fmla="*/ 3586470 w 4025141"/>
                <a:gd name="connsiteY22-1128" fmla="*/ 1776413 h 6173928"/>
                <a:gd name="connsiteX23-1129" fmla="*/ 3599170 w 4025141"/>
                <a:gd name="connsiteY23-1130" fmla="*/ 917575 h 6173928"/>
                <a:gd name="connsiteX24" fmla="*/ 3676958 w 4025141"/>
                <a:gd name="connsiteY24" fmla="*/ 0 h 6173928"/>
                <a:gd name="connsiteX0-1131" fmla="*/ 3676958 w 4025141"/>
                <a:gd name="connsiteY0-1132" fmla="*/ 0 h 6173928"/>
                <a:gd name="connsiteX1-1133" fmla="*/ 2992745 w 4025141"/>
                <a:gd name="connsiteY1-1134" fmla="*/ 400050 h 6173928"/>
                <a:gd name="connsiteX2-1135" fmla="*/ 2792720 w 4025141"/>
                <a:gd name="connsiteY2-1136" fmla="*/ 400050 h 6173928"/>
                <a:gd name="connsiteX3-1137" fmla="*/ 2389495 w 4025141"/>
                <a:gd name="connsiteY3-1138" fmla="*/ 765175 h 6173928"/>
                <a:gd name="connsiteX4-1139" fmla="*/ 2132320 w 4025141"/>
                <a:gd name="connsiteY4-1140" fmla="*/ 869949 h 6173928"/>
                <a:gd name="connsiteX5-1141" fmla="*/ 2129145 w 4025141"/>
                <a:gd name="connsiteY5-1142" fmla="*/ 990600 h 6173928"/>
                <a:gd name="connsiteX6-1143" fmla="*/ 1440170 w 4025141"/>
                <a:gd name="connsiteY6-1144" fmla="*/ 1720849 h 6173928"/>
                <a:gd name="connsiteX7-1145" fmla="*/ 786120 w 4025141"/>
                <a:gd name="connsiteY7-1146" fmla="*/ 2830513 h 6173928"/>
                <a:gd name="connsiteX8-1147" fmla="*/ 722621 w 4025141"/>
                <a:gd name="connsiteY8-1148" fmla="*/ 3162300 h 6173928"/>
                <a:gd name="connsiteX9-1149" fmla="*/ 792470 w 4025141"/>
                <a:gd name="connsiteY9-1150" fmla="*/ 3184525 h 6173928"/>
                <a:gd name="connsiteX10-1151" fmla="*/ 779771 w 4025141"/>
                <a:gd name="connsiteY10-1152" fmla="*/ 3394075 h 6173928"/>
                <a:gd name="connsiteX11-1153" fmla="*/ 643246 w 4025141"/>
                <a:gd name="connsiteY11-1154" fmla="*/ 3419475 h 6173928"/>
                <a:gd name="connsiteX12-1155" fmla="*/ 494021 w 4025141"/>
                <a:gd name="connsiteY12-1156" fmla="*/ 3937000 h 6173928"/>
                <a:gd name="connsiteX13-1157" fmla="*/ 570221 w 4025141"/>
                <a:gd name="connsiteY13-1158" fmla="*/ 4089400 h 6173928"/>
                <a:gd name="connsiteX14-1159" fmla="*/ 308 w 4025141"/>
                <a:gd name="connsiteY14-1160" fmla="*/ 5815012 h 6173928"/>
                <a:gd name="connsiteX15-1161" fmla="*/ 652770 w 4025141"/>
                <a:gd name="connsiteY15-1162" fmla="*/ 5734050 h 6173928"/>
                <a:gd name="connsiteX16-1163" fmla="*/ 1957695 w 4025141"/>
                <a:gd name="connsiteY16-1164" fmla="*/ 5938837 h 6173928"/>
                <a:gd name="connsiteX17-1165" fmla="*/ 1952933 w 4025141"/>
                <a:gd name="connsiteY17-1166" fmla="*/ 6115049 h 6173928"/>
                <a:gd name="connsiteX18-1167" fmla="*/ 2186295 w 4025141"/>
                <a:gd name="connsiteY18-1168" fmla="*/ 6138862 h 6173928"/>
                <a:gd name="connsiteX19-1169" fmla="*/ 2600633 w 4025141"/>
                <a:gd name="connsiteY19-1170" fmla="*/ 5767387 h 6173928"/>
                <a:gd name="connsiteX20-1171" fmla="*/ 3919845 w 4025141"/>
                <a:gd name="connsiteY20-1172" fmla="*/ 2319338 h 6173928"/>
                <a:gd name="connsiteX21-1173" fmla="*/ 3948420 w 4025141"/>
                <a:gd name="connsiteY21-1174" fmla="*/ 2286000 h 6173928"/>
                <a:gd name="connsiteX22-1175" fmla="*/ 3972233 w 4025141"/>
                <a:gd name="connsiteY22-1176" fmla="*/ 2252663 h 6173928"/>
                <a:gd name="connsiteX23-1177" fmla="*/ 3586470 w 4025141"/>
                <a:gd name="connsiteY23-1178" fmla="*/ 1776413 h 6173928"/>
                <a:gd name="connsiteX24-1179" fmla="*/ 3599170 w 4025141"/>
                <a:gd name="connsiteY24-1180" fmla="*/ 917575 h 6173928"/>
                <a:gd name="connsiteX25" fmla="*/ 3676958 w 4025141"/>
                <a:gd name="connsiteY25" fmla="*/ 0 h 6173928"/>
                <a:gd name="connsiteX0-1181" fmla="*/ 3676958 w 4025141"/>
                <a:gd name="connsiteY0-1182" fmla="*/ 0 h 6173928"/>
                <a:gd name="connsiteX1-1183" fmla="*/ 2992745 w 4025141"/>
                <a:gd name="connsiteY1-1184" fmla="*/ 400050 h 6173928"/>
                <a:gd name="connsiteX2-1185" fmla="*/ 2792720 w 4025141"/>
                <a:gd name="connsiteY2-1186" fmla="*/ 400050 h 6173928"/>
                <a:gd name="connsiteX3-1187" fmla="*/ 2389495 w 4025141"/>
                <a:gd name="connsiteY3-1188" fmla="*/ 765175 h 6173928"/>
                <a:gd name="connsiteX4-1189" fmla="*/ 2132320 w 4025141"/>
                <a:gd name="connsiteY4-1190" fmla="*/ 869949 h 6173928"/>
                <a:gd name="connsiteX5-1191" fmla="*/ 2129145 w 4025141"/>
                <a:gd name="connsiteY5-1192" fmla="*/ 990600 h 6173928"/>
                <a:gd name="connsiteX6-1193" fmla="*/ 1440170 w 4025141"/>
                <a:gd name="connsiteY6-1194" fmla="*/ 1720849 h 6173928"/>
                <a:gd name="connsiteX7-1195" fmla="*/ 786120 w 4025141"/>
                <a:gd name="connsiteY7-1196" fmla="*/ 2830513 h 6173928"/>
                <a:gd name="connsiteX8-1197" fmla="*/ 722621 w 4025141"/>
                <a:gd name="connsiteY8-1198" fmla="*/ 3162300 h 6173928"/>
                <a:gd name="connsiteX9-1199" fmla="*/ 792470 w 4025141"/>
                <a:gd name="connsiteY9-1200" fmla="*/ 3184525 h 6173928"/>
                <a:gd name="connsiteX10-1201" fmla="*/ 779771 w 4025141"/>
                <a:gd name="connsiteY10-1202" fmla="*/ 3394075 h 6173928"/>
                <a:gd name="connsiteX11-1203" fmla="*/ 643246 w 4025141"/>
                <a:gd name="connsiteY11-1204" fmla="*/ 3419475 h 6173928"/>
                <a:gd name="connsiteX12-1205" fmla="*/ 494021 w 4025141"/>
                <a:gd name="connsiteY12-1206" fmla="*/ 3937000 h 6173928"/>
                <a:gd name="connsiteX13-1207" fmla="*/ 570221 w 4025141"/>
                <a:gd name="connsiteY13-1208" fmla="*/ 4089400 h 6173928"/>
                <a:gd name="connsiteX14-1209" fmla="*/ 308 w 4025141"/>
                <a:gd name="connsiteY14-1210" fmla="*/ 5815012 h 6173928"/>
                <a:gd name="connsiteX15-1211" fmla="*/ 652770 w 4025141"/>
                <a:gd name="connsiteY15-1212" fmla="*/ 5734050 h 6173928"/>
                <a:gd name="connsiteX16-1213" fmla="*/ 1957695 w 4025141"/>
                <a:gd name="connsiteY16-1214" fmla="*/ 5938837 h 6173928"/>
                <a:gd name="connsiteX17-1215" fmla="*/ 1952933 w 4025141"/>
                <a:gd name="connsiteY17-1216" fmla="*/ 6115049 h 6173928"/>
                <a:gd name="connsiteX18-1217" fmla="*/ 2186295 w 4025141"/>
                <a:gd name="connsiteY18-1218" fmla="*/ 6138862 h 6173928"/>
                <a:gd name="connsiteX19-1219" fmla="*/ 2600633 w 4025141"/>
                <a:gd name="connsiteY19-1220" fmla="*/ 5767387 h 6173928"/>
                <a:gd name="connsiteX20-1221" fmla="*/ 3919845 w 4025141"/>
                <a:gd name="connsiteY20-1222" fmla="*/ 2319338 h 6173928"/>
                <a:gd name="connsiteX21-1223" fmla="*/ 3948420 w 4025141"/>
                <a:gd name="connsiteY21-1224" fmla="*/ 2286000 h 6173928"/>
                <a:gd name="connsiteX22-1225" fmla="*/ 3972233 w 4025141"/>
                <a:gd name="connsiteY22-1226" fmla="*/ 2252663 h 6173928"/>
                <a:gd name="connsiteX23-1227" fmla="*/ 3586470 w 4025141"/>
                <a:gd name="connsiteY23-1228" fmla="*/ 1776413 h 6173928"/>
                <a:gd name="connsiteX24-1229" fmla="*/ 3599170 w 4025141"/>
                <a:gd name="connsiteY24-1230" fmla="*/ 917575 h 6173928"/>
                <a:gd name="connsiteX25-1231" fmla="*/ 3676958 w 4025141"/>
                <a:gd name="connsiteY25-1232" fmla="*/ 0 h 6173928"/>
                <a:gd name="connsiteX0-1233" fmla="*/ 3676958 w 4025141"/>
                <a:gd name="connsiteY0-1234" fmla="*/ 0 h 6173928"/>
                <a:gd name="connsiteX1-1235" fmla="*/ 2992745 w 4025141"/>
                <a:gd name="connsiteY1-1236" fmla="*/ 400050 h 6173928"/>
                <a:gd name="connsiteX2-1237" fmla="*/ 2792720 w 4025141"/>
                <a:gd name="connsiteY2-1238" fmla="*/ 400050 h 6173928"/>
                <a:gd name="connsiteX3-1239" fmla="*/ 2389495 w 4025141"/>
                <a:gd name="connsiteY3-1240" fmla="*/ 765175 h 6173928"/>
                <a:gd name="connsiteX4-1241" fmla="*/ 2132320 w 4025141"/>
                <a:gd name="connsiteY4-1242" fmla="*/ 869949 h 6173928"/>
                <a:gd name="connsiteX5-1243" fmla="*/ 2129145 w 4025141"/>
                <a:gd name="connsiteY5-1244" fmla="*/ 990600 h 6173928"/>
                <a:gd name="connsiteX6-1245" fmla="*/ 1440170 w 4025141"/>
                <a:gd name="connsiteY6-1246" fmla="*/ 1720849 h 6173928"/>
                <a:gd name="connsiteX7-1247" fmla="*/ 786120 w 4025141"/>
                <a:gd name="connsiteY7-1248" fmla="*/ 2830513 h 6173928"/>
                <a:gd name="connsiteX8-1249" fmla="*/ 722621 w 4025141"/>
                <a:gd name="connsiteY8-1250" fmla="*/ 3162300 h 6173928"/>
                <a:gd name="connsiteX9-1251" fmla="*/ 792470 w 4025141"/>
                <a:gd name="connsiteY9-1252" fmla="*/ 3184525 h 6173928"/>
                <a:gd name="connsiteX10-1253" fmla="*/ 779771 w 4025141"/>
                <a:gd name="connsiteY10-1254" fmla="*/ 3394075 h 6173928"/>
                <a:gd name="connsiteX11-1255" fmla="*/ 643246 w 4025141"/>
                <a:gd name="connsiteY11-1256" fmla="*/ 3419475 h 6173928"/>
                <a:gd name="connsiteX12-1257" fmla="*/ 494021 w 4025141"/>
                <a:gd name="connsiteY12-1258" fmla="*/ 3937000 h 6173928"/>
                <a:gd name="connsiteX13-1259" fmla="*/ 570221 w 4025141"/>
                <a:gd name="connsiteY13-1260" fmla="*/ 4089400 h 6173928"/>
                <a:gd name="connsiteX14-1261" fmla="*/ 308 w 4025141"/>
                <a:gd name="connsiteY14-1262" fmla="*/ 5815012 h 6173928"/>
                <a:gd name="connsiteX15-1263" fmla="*/ 652770 w 4025141"/>
                <a:gd name="connsiteY15-1264" fmla="*/ 5734050 h 6173928"/>
                <a:gd name="connsiteX16-1265" fmla="*/ 1957695 w 4025141"/>
                <a:gd name="connsiteY16-1266" fmla="*/ 5938837 h 6173928"/>
                <a:gd name="connsiteX17-1267" fmla="*/ 1952933 w 4025141"/>
                <a:gd name="connsiteY17-1268" fmla="*/ 6115049 h 6173928"/>
                <a:gd name="connsiteX18-1269" fmla="*/ 2186295 w 4025141"/>
                <a:gd name="connsiteY18-1270" fmla="*/ 6138862 h 6173928"/>
                <a:gd name="connsiteX19-1271" fmla="*/ 2600633 w 4025141"/>
                <a:gd name="connsiteY19-1272" fmla="*/ 5767387 h 6173928"/>
                <a:gd name="connsiteX20-1273" fmla="*/ 3919845 w 4025141"/>
                <a:gd name="connsiteY20-1274" fmla="*/ 2319338 h 6173928"/>
                <a:gd name="connsiteX21-1275" fmla="*/ 3948420 w 4025141"/>
                <a:gd name="connsiteY21-1276" fmla="*/ 2286000 h 6173928"/>
                <a:gd name="connsiteX22-1277" fmla="*/ 3972233 w 4025141"/>
                <a:gd name="connsiteY22-1278" fmla="*/ 2252663 h 6173928"/>
                <a:gd name="connsiteX23-1279" fmla="*/ 3586470 w 4025141"/>
                <a:gd name="connsiteY23-1280" fmla="*/ 1776413 h 6173928"/>
                <a:gd name="connsiteX24-1281" fmla="*/ 3599170 w 4025141"/>
                <a:gd name="connsiteY24-1282" fmla="*/ 917575 h 6173928"/>
                <a:gd name="connsiteX25-1283" fmla="*/ 3676958 w 4025141"/>
                <a:gd name="connsiteY25-1284" fmla="*/ 0 h 6173928"/>
                <a:gd name="connsiteX0-1285" fmla="*/ 3679067 w 4027250"/>
                <a:gd name="connsiteY0-1286" fmla="*/ 0 h 6173928"/>
                <a:gd name="connsiteX1-1287" fmla="*/ 2994854 w 4027250"/>
                <a:gd name="connsiteY1-1288" fmla="*/ 400050 h 6173928"/>
                <a:gd name="connsiteX2-1289" fmla="*/ 2794829 w 4027250"/>
                <a:gd name="connsiteY2-1290" fmla="*/ 400050 h 6173928"/>
                <a:gd name="connsiteX3-1291" fmla="*/ 2391604 w 4027250"/>
                <a:gd name="connsiteY3-1292" fmla="*/ 765175 h 6173928"/>
                <a:gd name="connsiteX4-1293" fmla="*/ 2134429 w 4027250"/>
                <a:gd name="connsiteY4-1294" fmla="*/ 869949 h 6173928"/>
                <a:gd name="connsiteX5-1295" fmla="*/ 2131254 w 4027250"/>
                <a:gd name="connsiteY5-1296" fmla="*/ 990600 h 6173928"/>
                <a:gd name="connsiteX6-1297" fmla="*/ 1442279 w 4027250"/>
                <a:gd name="connsiteY6-1298" fmla="*/ 1720849 h 6173928"/>
                <a:gd name="connsiteX7-1299" fmla="*/ 788229 w 4027250"/>
                <a:gd name="connsiteY7-1300" fmla="*/ 2830513 h 6173928"/>
                <a:gd name="connsiteX8-1301" fmla="*/ 724730 w 4027250"/>
                <a:gd name="connsiteY8-1302" fmla="*/ 3162300 h 6173928"/>
                <a:gd name="connsiteX9-1303" fmla="*/ 794579 w 4027250"/>
                <a:gd name="connsiteY9-1304" fmla="*/ 3184525 h 6173928"/>
                <a:gd name="connsiteX10-1305" fmla="*/ 781880 w 4027250"/>
                <a:gd name="connsiteY10-1306" fmla="*/ 3394075 h 6173928"/>
                <a:gd name="connsiteX11-1307" fmla="*/ 645355 w 4027250"/>
                <a:gd name="connsiteY11-1308" fmla="*/ 3419475 h 6173928"/>
                <a:gd name="connsiteX12-1309" fmla="*/ 496130 w 4027250"/>
                <a:gd name="connsiteY12-1310" fmla="*/ 3937000 h 6173928"/>
                <a:gd name="connsiteX13-1311" fmla="*/ 572330 w 4027250"/>
                <a:gd name="connsiteY13-1312" fmla="*/ 4089400 h 6173928"/>
                <a:gd name="connsiteX14-1313" fmla="*/ 2417 w 4027250"/>
                <a:gd name="connsiteY14-1314" fmla="*/ 5815012 h 6173928"/>
                <a:gd name="connsiteX15-1315" fmla="*/ 378655 w 4027250"/>
                <a:gd name="connsiteY15-1316" fmla="*/ 5759450 h 6173928"/>
                <a:gd name="connsiteX16-1317" fmla="*/ 654879 w 4027250"/>
                <a:gd name="connsiteY16-1318" fmla="*/ 5734050 h 6173928"/>
                <a:gd name="connsiteX17-1319" fmla="*/ 1959804 w 4027250"/>
                <a:gd name="connsiteY17-1320" fmla="*/ 5938837 h 6173928"/>
                <a:gd name="connsiteX18-1321" fmla="*/ 1955042 w 4027250"/>
                <a:gd name="connsiteY18-1322" fmla="*/ 6115049 h 6173928"/>
                <a:gd name="connsiteX19-1323" fmla="*/ 2188404 w 4027250"/>
                <a:gd name="connsiteY19-1324" fmla="*/ 6138862 h 6173928"/>
                <a:gd name="connsiteX20-1325" fmla="*/ 2602742 w 4027250"/>
                <a:gd name="connsiteY20-1326" fmla="*/ 5767387 h 6173928"/>
                <a:gd name="connsiteX21-1327" fmla="*/ 3921954 w 4027250"/>
                <a:gd name="connsiteY21-1328" fmla="*/ 2319338 h 6173928"/>
                <a:gd name="connsiteX22-1329" fmla="*/ 3950529 w 4027250"/>
                <a:gd name="connsiteY22-1330" fmla="*/ 2286000 h 6173928"/>
                <a:gd name="connsiteX23-1331" fmla="*/ 3974342 w 4027250"/>
                <a:gd name="connsiteY23-1332" fmla="*/ 2252663 h 6173928"/>
                <a:gd name="connsiteX24-1333" fmla="*/ 3588579 w 4027250"/>
                <a:gd name="connsiteY24-1334" fmla="*/ 1776413 h 6173928"/>
                <a:gd name="connsiteX25-1335" fmla="*/ 3601279 w 4027250"/>
                <a:gd name="connsiteY25-1336" fmla="*/ 917575 h 6173928"/>
                <a:gd name="connsiteX26" fmla="*/ 3679067 w 4027250"/>
                <a:gd name="connsiteY26" fmla="*/ 0 h 6173928"/>
                <a:gd name="connsiteX0-1337" fmla="*/ 3678899 w 4027082"/>
                <a:gd name="connsiteY0-1338" fmla="*/ 0 h 6173928"/>
                <a:gd name="connsiteX1-1339" fmla="*/ 2994686 w 4027082"/>
                <a:gd name="connsiteY1-1340" fmla="*/ 400050 h 6173928"/>
                <a:gd name="connsiteX2-1341" fmla="*/ 2794661 w 4027082"/>
                <a:gd name="connsiteY2-1342" fmla="*/ 400050 h 6173928"/>
                <a:gd name="connsiteX3-1343" fmla="*/ 2391436 w 4027082"/>
                <a:gd name="connsiteY3-1344" fmla="*/ 765175 h 6173928"/>
                <a:gd name="connsiteX4-1345" fmla="*/ 2134261 w 4027082"/>
                <a:gd name="connsiteY4-1346" fmla="*/ 869949 h 6173928"/>
                <a:gd name="connsiteX5-1347" fmla="*/ 2131086 w 4027082"/>
                <a:gd name="connsiteY5-1348" fmla="*/ 990600 h 6173928"/>
                <a:gd name="connsiteX6-1349" fmla="*/ 1442111 w 4027082"/>
                <a:gd name="connsiteY6-1350" fmla="*/ 1720849 h 6173928"/>
                <a:gd name="connsiteX7-1351" fmla="*/ 788061 w 4027082"/>
                <a:gd name="connsiteY7-1352" fmla="*/ 2830513 h 6173928"/>
                <a:gd name="connsiteX8-1353" fmla="*/ 724562 w 4027082"/>
                <a:gd name="connsiteY8-1354" fmla="*/ 3162300 h 6173928"/>
                <a:gd name="connsiteX9-1355" fmla="*/ 794411 w 4027082"/>
                <a:gd name="connsiteY9-1356" fmla="*/ 3184525 h 6173928"/>
                <a:gd name="connsiteX10-1357" fmla="*/ 781712 w 4027082"/>
                <a:gd name="connsiteY10-1358" fmla="*/ 3394075 h 6173928"/>
                <a:gd name="connsiteX11-1359" fmla="*/ 645187 w 4027082"/>
                <a:gd name="connsiteY11-1360" fmla="*/ 3419475 h 6173928"/>
                <a:gd name="connsiteX12-1361" fmla="*/ 495962 w 4027082"/>
                <a:gd name="connsiteY12-1362" fmla="*/ 3937000 h 6173928"/>
                <a:gd name="connsiteX13-1363" fmla="*/ 572162 w 4027082"/>
                <a:gd name="connsiteY13-1364" fmla="*/ 4089400 h 6173928"/>
                <a:gd name="connsiteX14-1365" fmla="*/ 2249 w 4027082"/>
                <a:gd name="connsiteY14-1366" fmla="*/ 5815012 h 6173928"/>
                <a:gd name="connsiteX15-1367" fmla="*/ 378487 w 4027082"/>
                <a:gd name="connsiteY15-1368" fmla="*/ 5759450 h 6173928"/>
                <a:gd name="connsiteX16-1369" fmla="*/ 495962 w 4027082"/>
                <a:gd name="connsiteY16-1370" fmla="*/ 5826125 h 6173928"/>
                <a:gd name="connsiteX17-1371" fmla="*/ 654711 w 4027082"/>
                <a:gd name="connsiteY17-1372" fmla="*/ 5734050 h 6173928"/>
                <a:gd name="connsiteX18-1373" fmla="*/ 1959636 w 4027082"/>
                <a:gd name="connsiteY18-1374" fmla="*/ 5938837 h 6173928"/>
                <a:gd name="connsiteX19-1375" fmla="*/ 1954874 w 4027082"/>
                <a:gd name="connsiteY19-1376" fmla="*/ 6115049 h 6173928"/>
                <a:gd name="connsiteX20-1377" fmla="*/ 2188236 w 4027082"/>
                <a:gd name="connsiteY20-1378" fmla="*/ 6138862 h 6173928"/>
                <a:gd name="connsiteX21-1379" fmla="*/ 2602574 w 4027082"/>
                <a:gd name="connsiteY21-1380" fmla="*/ 5767387 h 6173928"/>
                <a:gd name="connsiteX22-1381" fmla="*/ 3921786 w 4027082"/>
                <a:gd name="connsiteY22-1382" fmla="*/ 2319338 h 6173928"/>
                <a:gd name="connsiteX23-1383" fmla="*/ 3950361 w 4027082"/>
                <a:gd name="connsiteY23-1384" fmla="*/ 2286000 h 6173928"/>
                <a:gd name="connsiteX24-1385" fmla="*/ 3974174 w 4027082"/>
                <a:gd name="connsiteY24-1386" fmla="*/ 2252663 h 6173928"/>
                <a:gd name="connsiteX25-1387" fmla="*/ 3588411 w 4027082"/>
                <a:gd name="connsiteY25-1388" fmla="*/ 1776413 h 6173928"/>
                <a:gd name="connsiteX26-1389" fmla="*/ 3601111 w 4027082"/>
                <a:gd name="connsiteY26-1390" fmla="*/ 917575 h 6173928"/>
                <a:gd name="connsiteX27" fmla="*/ 3678899 w 4027082"/>
                <a:gd name="connsiteY27" fmla="*/ 0 h 6173928"/>
                <a:gd name="connsiteX0-1391" fmla="*/ 3678899 w 4027082"/>
                <a:gd name="connsiteY0-1392" fmla="*/ 0 h 6173928"/>
                <a:gd name="connsiteX1-1393" fmla="*/ 2994686 w 4027082"/>
                <a:gd name="connsiteY1-1394" fmla="*/ 400050 h 6173928"/>
                <a:gd name="connsiteX2-1395" fmla="*/ 2794661 w 4027082"/>
                <a:gd name="connsiteY2-1396" fmla="*/ 400050 h 6173928"/>
                <a:gd name="connsiteX3-1397" fmla="*/ 2391436 w 4027082"/>
                <a:gd name="connsiteY3-1398" fmla="*/ 765175 h 6173928"/>
                <a:gd name="connsiteX4-1399" fmla="*/ 2134261 w 4027082"/>
                <a:gd name="connsiteY4-1400" fmla="*/ 869949 h 6173928"/>
                <a:gd name="connsiteX5-1401" fmla="*/ 2131086 w 4027082"/>
                <a:gd name="connsiteY5-1402" fmla="*/ 990600 h 6173928"/>
                <a:gd name="connsiteX6-1403" fmla="*/ 1442111 w 4027082"/>
                <a:gd name="connsiteY6-1404" fmla="*/ 1720849 h 6173928"/>
                <a:gd name="connsiteX7-1405" fmla="*/ 788061 w 4027082"/>
                <a:gd name="connsiteY7-1406" fmla="*/ 2830513 h 6173928"/>
                <a:gd name="connsiteX8-1407" fmla="*/ 724562 w 4027082"/>
                <a:gd name="connsiteY8-1408" fmla="*/ 3162300 h 6173928"/>
                <a:gd name="connsiteX9-1409" fmla="*/ 794411 w 4027082"/>
                <a:gd name="connsiteY9-1410" fmla="*/ 3184525 h 6173928"/>
                <a:gd name="connsiteX10-1411" fmla="*/ 781712 w 4027082"/>
                <a:gd name="connsiteY10-1412" fmla="*/ 3394075 h 6173928"/>
                <a:gd name="connsiteX11-1413" fmla="*/ 645187 w 4027082"/>
                <a:gd name="connsiteY11-1414" fmla="*/ 3419475 h 6173928"/>
                <a:gd name="connsiteX12-1415" fmla="*/ 495962 w 4027082"/>
                <a:gd name="connsiteY12-1416" fmla="*/ 3937000 h 6173928"/>
                <a:gd name="connsiteX13-1417" fmla="*/ 572162 w 4027082"/>
                <a:gd name="connsiteY13-1418" fmla="*/ 4089400 h 6173928"/>
                <a:gd name="connsiteX14-1419" fmla="*/ 2249 w 4027082"/>
                <a:gd name="connsiteY14-1420" fmla="*/ 5815012 h 6173928"/>
                <a:gd name="connsiteX15-1421" fmla="*/ 378487 w 4027082"/>
                <a:gd name="connsiteY15-1422" fmla="*/ 5759450 h 6173928"/>
                <a:gd name="connsiteX16-1423" fmla="*/ 495962 w 4027082"/>
                <a:gd name="connsiteY16-1424" fmla="*/ 5826125 h 6173928"/>
                <a:gd name="connsiteX17-1425" fmla="*/ 654711 w 4027082"/>
                <a:gd name="connsiteY17-1426" fmla="*/ 5734050 h 6173928"/>
                <a:gd name="connsiteX18-1427" fmla="*/ 1959636 w 4027082"/>
                <a:gd name="connsiteY18-1428" fmla="*/ 5938837 h 6173928"/>
                <a:gd name="connsiteX19-1429" fmla="*/ 1954874 w 4027082"/>
                <a:gd name="connsiteY19-1430" fmla="*/ 6115049 h 6173928"/>
                <a:gd name="connsiteX20-1431" fmla="*/ 2188236 w 4027082"/>
                <a:gd name="connsiteY20-1432" fmla="*/ 6138862 h 6173928"/>
                <a:gd name="connsiteX21-1433" fmla="*/ 2602574 w 4027082"/>
                <a:gd name="connsiteY21-1434" fmla="*/ 5767387 h 6173928"/>
                <a:gd name="connsiteX22-1435" fmla="*/ 3921786 w 4027082"/>
                <a:gd name="connsiteY22-1436" fmla="*/ 2319338 h 6173928"/>
                <a:gd name="connsiteX23-1437" fmla="*/ 3950361 w 4027082"/>
                <a:gd name="connsiteY23-1438" fmla="*/ 2286000 h 6173928"/>
                <a:gd name="connsiteX24-1439" fmla="*/ 3974174 w 4027082"/>
                <a:gd name="connsiteY24-1440" fmla="*/ 2252663 h 6173928"/>
                <a:gd name="connsiteX25-1441" fmla="*/ 3588411 w 4027082"/>
                <a:gd name="connsiteY25-1442" fmla="*/ 1776413 h 6173928"/>
                <a:gd name="connsiteX26-1443" fmla="*/ 3601111 w 4027082"/>
                <a:gd name="connsiteY26-1444" fmla="*/ 917575 h 6173928"/>
                <a:gd name="connsiteX27-1445" fmla="*/ 3678899 w 4027082"/>
                <a:gd name="connsiteY27-1446" fmla="*/ 0 h 6173928"/>
                <a:gd name="connsiteX0-1447" fmla="*/ 3682052 w 4030235"/>
                <a:gd name="connsiteY0-1448" fmla="*/ 0 h 6173928"/>
                <a:gd name="connsiteX1-1449" fmla="*/ 2997839 w 4030235"/>
                <a:gd name="connsiteY1-1450" fmla="*/ 400050 h 6173928"/>
                <a:gd name="connsiteX2-1451" fmla="*/ 2797814 w 4030235"/>
                <a:gd name="connsiteY2-1452" fmla="*/ 400050 h 6173928"/>
                <a:gd name="connsiteX3-1453" fmla="*/ 2394589 w 4030235"/>
                <a:gd name="connsiteY3-1454" fmla="*/ 765175 h 6173928"/>
                <a:gd name="connsiteX4-1455" fmla="*/ 2137414 w 4030235"/>
                <a:gd name="connsiteY4-1456" fmla="*/ 869949 h 6173928"/>
                <a:gd name="connsiteX5-1457" fmla="*/ 2134239 w 4030235"/>
                <a:gd name="connsiteY5-1458" fmla="*/ 990600 h 6173928"/>
                <a:gd name="connsiteX6-1459" fmla="*/ 1445264 w 4030235"/>
                <a:gd name="connsiteY6-1460" fmla="*/ 1720849 h 6173928"/>
                <a:gd name="connsiteX7-1461" fmla="*/ 791214 w 4030235"/>
                <a:gd name="connsiteY7-1462" fmla="*/ 2830513 h 6173928"/>
                <a:gd name="connsiteX8-1463" fmla="*/ 727715 w 4030235"/>
                <a:gd name="connsiteY8-1464" fmla="*/ 3162300 h 6173928"/>
                <a:gd name="connsiteX9-1465" fmla="*/ 797564 w 4030235"/>
                <a:gd name="connsiteY9-1466" fmla="*/ 3184525 h 6173928"/>
                <a:gd name="connsiteX10-1467" fmla="*/ 784865 w 4030235"/>
                <a:gd name="connsiteY10-1468" fmla="*/ 3394075 h 6173928"/>
                <a:gd name="connsiteX11-1469" fmla="*/ 648340 w 4030235"/>
                <a:gd name="connsiteY11-1470" fmla="*/ 3419475 h 6173928"/>
                <a:gd name="connsiteX12-1471" fmla="*/ 499115 w 4030235"/>
                <a:gd name="connsiteY12-1472" fmla="*/ 3937000 h 6173928"/>
                <a:gd name="connsiteX13-1473" fmla="*/ 575315 w 4030235"/>
                <a:gd name="connsiteY13-1474" fmla="*/ 4089400 h 6173928"/>
                <a:gd name="connsiteX14-1475" fmla="*/ 2227 w 4030235"/>
                <a:gd name="connsiteY14-1476" fmla="*/ 5843587 h 6173928"/>
                <a:gd name="connsiteX15-1477" fmla="*/ 381640 w 4030235"/>
                <a:gd name="connsiteY15-1478" fmla="*/ 5759450 h 6173928"/>
                <a:gd name="connsiteX16-1479" fmla="*/ 499115 w 4030235"/>
                <a:gd name="connsiteY16-1480" fmla="*/ 5826125 h 6173928"/>
                <a:gd name="connsiteX17-1481" fmla="*/ 657864 w 4030235"/>
                <a:gd name="connsiteY17-1482" fmla="*/ 5734050 h 6173928"/>
                <a:gd name="connsiteX18-1483" fmla="*/ 1962789 w 4030235"/>
                <a:gd name="connsiteY18-1484" fmla="*/ 5938837 h 6173928"/>
                <a:gd name="connsiteX19-1485" fmla="*/ 1958027 w 4030235"/>
                <a:gd name="connsiteY19-1486" fmla="*/ 6115049 h 6173928"/>
                <a:gd name="connsiteX20-1487" fmla="*/ 2191389 w 4030235"/>
                <a:gd name="connsiteY20-1488" fmla="*/ 6138862 h 6173928"/>
                <a:gd name="connsiteX21-1489" fmla="*/ 2605727 w 4030235"/>
                <a:gd name="connsiteY21-1490" fmla="*/ 5767387 h 6173928"/>
                <a:gd name="connsiteX22-1491" fmla="*/ 3924939 w 4030235"/>
                <a:gd name="connsiteY22-1492" fmla="*/ 2319338 h 6173928"/>
                <a:gd name="connsiteX23-1493" fmla="*/ 3953514 w 4030235"/>
                <a:gd name="connsiteY23-1494" fmla="*/ 2286000 h 6173928"/>
                <a:gd name="connsiteX24-1495" fmla="*/ 3977327 w 4030235"/>
                <a:gd name="connsiteY24-1496" fmla="*/ 2252663 h 6173928"/>
                <a:gd name="connsiteX25-1497" fmla="*/ 3591564 w 4030235"/>
                <a:gd name="connsiteY25-1498" fmla="*/ 1776413 h 6173928"/>
                <a:gd name="connsiteX26-1499" fmla="*/ 3604264 w 4030235"/>
                <a:gd name="connsiteY26-1500" fmla="*/ 917575 h 6173928"/>
                <a:gd name="connsiteX27-1501" fmla="*/ 3682052 w 4030235"/>
                <a:gd name="connsiteY27-1502" fmla="*/ 0 h 6173928"/>
                <a:gd name="connsiteX0-1503" fmla="*/ 3743380 w 4091563"/>
                <a:gd name="connsiteY0-1504" fmla="*/ 0 h 6173928"/>
                <a:gd name="connsiteX1-1505" fmla="*/ 3059167 w 4091563"/>
                <a:gd name="connsiteY1-1506" fmla="*/ 400050 h 6173928"/>
                <a:gd name="connsiteX2-1507" fmla="*/ 2859142 w 4091563"/>
                <a:gd name="connsiteY2-1508" fmla="*/ 400050 h 6173928"/>
                <a:gd name="connsiteX3-1509" fmla="*/ 2455917 w 4091563"/>
                <a:gd name="connsiteY3-1510" fmla="*/ 765175 h 6173928"/>
                <a:gd name="connsiteX4-1511" fmla="*/ 2198742 w 4091563"/>
                <a:gd name="connsiteY4-1512" fmla="*/ 869949 h 6173928"/>
                <a:gd name="connsiteX5-1513" fmla="*/ 2195567 w 4091563"/>
                <a:gd name="connsiteY5-1514" fmla="*/ 990600 h 6173928"/>
                <a:gd name="connsiteX6-1515" fmla="*/ 1506592 w 4091563"/>
                <a:gd name="connsiteY6-1516" fmla="*/ 1720849 h 6173928"/>
                <a:gd name="connsiteX7-1517" fmla="*/ 852542 w 4091563"/>
                <a:gd name="connsiteY7-1518" fmla="*/ 2830513 h 6173928"/>
                <a:gd name="connsiteX8-1519" fmla="*/ 789043 w 4091563"/>
                <a:gd name="connsiteY8-1520" fmla="*/ 3162300 h 6173928"/>
                <a:gd name="connsiteX9-1521" fmla="*/ 858892 w 4091563"/>
                <a:gd name="connsiteY9-1522" fmla="*/ 3184525 h 6173928"/>
                <a:gd name="connsiteX10-1523" fmla="*/ 846193 w 4091563"/>
                <a:gd name="connsiteY10-1524" fmla="*/ 3394075 h 6173928"/>
                <a:gd name="connsiteX11-1525" fmla="*/ 709668 w 4091563"/>
                <a:gd name="connsiteY11-1526" fmla="*/ 3419475 h 6173928"/>
                <a:gd name="connsiteX12-1527" fmla="*/ 560443 w 4091563"/>
                <a:gd name="connsiteY12-1528" fmla="*/ 3937000 h 6173928"/>
                <a:gd name="connsiteX13-1529" fmla="*/ 636643 w 4091563"/>
                <a:gd name="connsiteY13-1530" fmla="*/ 4089400 h 6173928"/>
                <a:gd name="connsiteX14-1531" fmla="*/ 63555 w 4091563"/>
                <a:gd name="connsiteY14-1532" fmla="*/ 5843587 h 6173928"/>
                <a:gd name="connsiteX15-1533" fmla="*/ 442968 w 4091563"/>
                <a:gd name="connsiteY15-1534" fmla="*/ 5759450 h 6173928"/>
                <a:gd name="connsiteX16-1535" fmla="*/ 560443 w 4091563"/>
                <a:gd name="connsiteY16-1536" fmla="*/ 5826125 h 6173928"/>
                <a:gd name="connsiteX17-1537" fmla="*/ 719192 w 4091563"/>
                <a:gd name="connsiteY17-1538" fmla="*/ 5734050 h 6173928"/>
                <a:gd name="connsiteX18-1539" fmla="*/ 2024117 w 4091563"/>
                <a:gd name="connsiteY18-1540" fmla="*/ 5938837 h 6173928"/>
                <a:gd name="connsiteX19-1541" fmla="*/ 2019355 w 4091563"/>
                <a:gd name="connsiteY19-1542" fmla="*/ 6115049 h 6173928"/>
                <a:gd name="connsiteX20-1543" fmla="*/ 2252717 w 4091563"/>
                <a:gd name="connsiteY20-1544" fmla="*/ 6138862 h 6173928"/>
                <a:gd name="connsiteX21-1545" fmla="*/ 2667055 w 4091563"/>
                <a:gd name="connsiteY21-1546" fmla="*/ 5767387 h 6173928"/>
                <a:gd name="connsiteX22-1547" fmla="*/ 3986267 w 4091563"/>
                <a:gd name="connsiteY22-1548" fmla="*/ 2319338 h 6173928"/>
                <a:gd name="connsiteX23-1549" fmla="*/ 4014842 w 4091563"/>
                <a:gd name="connsiteY23-1550" fmla="*/ 2286000 h 6173928"/>
                <a:gd name="connsiteX24-1551" fmla="*/ 4038655 w 4091563"/>
                <a:gd name="connsiteY24-1552" fmla="*/ 2252663 h 6173928"/>
                <a:gd name="connsiteX25-1553" fmla="*/ 3652892 w 4091563"/>
                <a:gd name="connsiteY25-1554" fmla="*/ 1776413 h 6173928"/>
                <a:gd name="connsiteX26-1555" fmla="*/ 3665592 w 4091563"/>
                <a:gd name="connsiteY26-1556" fmla="*/ 917575 h 6173928"/>
                <a:gd name="connsiteX27-1557" fmla="*/ 3743380 w 4091563"/>
                <a:gd name="connsiteY27-1558" fmla="*/ 0 h 6173928"/>
                <a:gd name="connsiteX0-1559" fmla="*/ 3692246 w 4040429"/>
                <a:gd name="connsiteY0-1560" fmla="*/ 0 h 6173928"/>
                <a:gd name="connsiteX1-1561" fmla="*/ 3008033 w 4040429"/>
                <a:gd name="connsiteY1-1562" fmla="*/ 400050 h 6173928"/>
                <a:gd name="connsiteX2-1563" fmla="*/ 2808008 w 4040429"/>
                <a:gd name="connsiteY2-1564" fmla="*/ 400050 h 6173928"/>
                <a:gd name="connsiteX3-1565" fmla="*/ 2404783 w 4040429"/>
                <a:gd name="connsiteY3-1566" fmla="*/ 765175 h 6173928"/>
                <a:gd name="connsiteX4-1567" fmla="*/ 2147608 w 4040429"/>
                <a:gd name="connsiteY4-1568" fmla="*/ 869949 h 6173928"/>
                <a:gd name="connsiteX5-1569" fmla="*/ 2144433 w 4040429"/>
                <a:gd name="connsiteY5-1570" fmla="*/ 990600 h 6173928"/>
                <a:gd name="connsiteX6-1571" fmla="*/ 1455458 w 4040429"/>
                <a:gd name="connsiteY6-1572" fmla="*/ 1720849 h 6173928"/>
                <a:gd name="connsiteX7-1573" fmla="*/ 801408 w 4040429"/>
                <a:gd name="connsiteY7-1574" fmla="*/ 2830513 h 6173928"/>
                <a:gd name="connsiteX8-1575" fmla="*/ 737909 w 4040429"/>
                <a:gd name="connsiteY8-1576" fmla="*/ 3162300 h 6173928"/>
                <a:gd name="connsiteX9-1577" fmla="*/ 807758 w 4040429"/>
                <a:gd name="connsiteY9-1578" fmla="*/ 3184525 h 6173928"/>
                <a:gd name="connsiteX10-1579" fmla="*/ 795059 w 4040429"/>
                <a:gd name="connsiteY10-1580" fmla="*/ 3394075 h 6173928"/>
                <a:gd name="connsiteX11-1581" fmla="*/ 658534 w 4040429"/>
                <a:gd name="connsiteY11-1582" fmla="*/ 3419475 h 6173928"/>
                <a:gd name="connsiteX12-1583" fmla="*/ 509309 w 4040429"/>
                <a:gd name="connsiteY12-1584" fmla="*/ 3937000 h 6173928"/>
                <a:gd name="connsiteX13-1585" fmla="*/ 585509 w 4040429"/>
                <a:gd name="connsiteY13-1586" fmla="*/ 4089400 h 6173928"/>
                <a:gd name="connsiteX14-1587" fmla="*/ 12421 w 4040429"/>
                <a:gd name="connsiteY14-1588" fmla="*/ 5843587 h 6173928"/>
                <a:gd name="connsiteX15-1589" fmla="*/ 391834 w 4040429"/>
                <a:gd name="connsiteY15-1590" fmla="*/ 5759450 h 6173928"/>
                <a:gd name="connsiteX16-1591" fmla="*/ 509309 w 4040429"/>
                <a:gd name="connsiteY16-1592" fmla="*/ 5826125 h 6173928"/>
                <a:gd name="connsiteX17-1593" fmla="*/ 668058 w 4040429"/>
                <a:gd name="connsiteY17-1594" fmla="*/ 5734050 h 6173928"/>
                <a:gd name="connsiteX18-1595" fmla="*/ 1972983 w 4040429"/>
                <a:gd name="connsiteY18-1596" fmla="*/ 5938837 h 6173928"/>
                <a:gd name="connsiteX19-1597" fmla="*/ 1968221 w 4040429"/>
                <a:gd name="connsiteY19-1598" fmla="*/ 6115049 h 6173928"/>
                <a:gd name="connsiteX20-1599" fmla="*/ 2201583 w 4040429"/>
                <a:gd name="connsiteY20-1600" fmla="*/ 6138862 h 6173928"/>
                <a:gd name="connsiteX21-1601" fmla="*/ 2615921 w 4040429"/>
                <a:gd name="connsiteY21-1602" fmla="*/ 5767387 h 6173928"/>
                <a:gd name="connsiteX22-1603" fmla="*/ 3935133 w 4040429"/>
                <a:gd name="connsiteY22-1604" fmla="*/ 2319338 h 6173928"/>
                <a:gd name="connsiteX23-1605" fmla="*/ 3963708 w 4040429"/>
                <a:gd name="connsiteY23-1606" fmla="*/ 2286000 h 6173928"/>
                <a:gd name="connsiteX24-1607" fmla="*/ 3987521 w 4040429"/>
                <a:gd name="connsiteY24-1608" fmla="*/ 2252663 h 6173928"/>
                <a:gd name="connsiteX25-1609" fmla="*/ 3601758 w 4040429"/>
                <a:gd name="connsiteY25-1610" fmla="*/ 1776413 h 6173928"/>
                <a:gd name="connsiteX26-1611" fmla="*/ 3614458 w 4040429"/>
                <a:gd name="connsiteY26-1612" fmla="*/ 917575 h 6173928"/>
                <a:gd name="connsiteX27-1613" fmla="*/ 3692246 w 4040429"/>
                <a:gd name="connsiteY27-1614" fmla="*/ 0 h 6173928"/>
                <a:gd name="connsiteX0-1615" fmla="*/ 3709912 w 4058095"/>
                <a:gd name="connsiteY0-1616" fmla="*/ 0 h 6173928"/>
                <a:gd name="connsiteX1-1617" fmla="*/ 3025699 w 4058095"/>
                <a:gd name="connsiteY1-1618" fmla="*/ 400050 h 6173928"/>
                <a:gd name="connsiteX2-1619" fmla="*/ 2825674 w 4058095"/>
                <a:gd name="connsiteY2-1620" fmla="*/ 400050 h 6173928"/>
                <a:gd name="connsiteX3-1621" fmla="*/ 2422449 w 4058095"/>
                <a:gd name="connsiteY3-1622" fmla="*/ 765175 h 6173928"/>
                <a:gd name="connsiteX4-1623" fmla="*/ 2165274 w 4058095"/>
                <a:gd name="connsiteY4-1624" fmla="*/ 869949 h 6173928"/>
                <a:gd name="connsiteX5-1625" fmla="*/ 2162099 w 4058095"/>
                <a:gd name="connsiteY5-1626" fmla="*/ 990600 h 6173928"/>
                <a:gd name="connsiteX6-1627" fmla="*/ 1473124 w 4058095"/>
                <a:gd name="connsiteY6-1628" fmla="*/ 1720849 h 6173928"/>
                <a:gd name="connsiteX7-1629" fmla="*/ 819074 w 4058095"/>
                <a:gd name="connsiteY7-1630" fmla="*/ 2830513 h 6173928"/>
                <a:gd name="connsiteX8-1631" fmla="*/ 755575 w 4058095"/>
                <a:gd name="connsiteY8-1632" fmla="*/ 3162300 h 6173928"/>
                <a:gd name="connsiteX9-1633" fmla="*/ 825424 w 4058095"/>
                <a:gd name="connsiteY9-1634" fmla="*/ 3184525 h 6173928"/>
                <a:gd name="connsiteX10-1635" fmla="*/ 812725 w 4058095"/>
                <a:gd name="connsiteY10-1636" fmla="*/ 3394075 h 6173928"/>
                <a:gd name="connsiteX11-1637" fmla="*/ 676200 w 4058095"/>
                <a:gd name="connsiteY11-1638" fmla="*/ 3419475 h 6173928"/>
                <a:gd name="connsiteX12-1639" fmla="*/ 526975 w 4058095"/>
                <a:gd name="connsiteY12-1640" fmla="*/ 3937000 h 6173928"/>
                <a:gd name="connsiteX13-1641" fmla="*/ 603175 w 4058095"/>
                <a:gd name="connsiteY13-1642" fmla="*/ 4089400 h 6173928"/>
                <a:gd name="connsiteX14-1643" fmla="*/ 88826 w 4058095"/>
                <a:gd name="connsiteY14-1644" fmla="*/ 5327650 h 6173928"/>
                <a:gd name="connsiteX15-1645" fmla="*/ 30087 w 4058095"/>
                <a:gd name="connsiteY15-1646" fmla="*/ 5843587 h 6173928"/>
                <a:gd name="connsiteX16-1647" fmla="*/ 409500 w 4058095"/>
                <a:gd name="connsiteY16-1648" fmla="*/ 5759450 h 6173928"/>
                <a:gd name="connsiteX17-1649" fmla="*/ 526975 w 4058095"/>
                <a:gd name="connsiteY17-1650" fmla="*/ 5826125 h 6173928"/>
                <a:gd name="connsiteX18-1651" fmla="*/ 685724 w 4058095"/>
                <a:gd name="connsiteY18-1652" fmla="*/ 5734050 h 6173928"/>
                <a:gd name="connsiteX19-1653" fmla="*/ 1990649 w 4058095"/>
                <a:gd name="connsiteY19-1654" fmla="*/ 5938837 h 6173928"/>
                <a:gd name="connsiteX20-1655" fmla="*/ 1985887 w 4058095"/>
                <a:gd name="connsiteY20-1656" fmla="*/ 6115049 h 6173928"/>
                <a:gd name="connsiteX21-1657" fmla="*/ 2219249 w 4058095"/>
                <a:gd name="connsiteY21-1658" fmla="*/ 6138862 h 6173928"/>
                <a:gd name="connsiteX22-1659" fmla="*/ 2633587 w 4058095"/>
                <a:gd name="connsiteY22-1660" fmla="*/ 5767387 h 6173928"/>
                <a:gd name="connsiteX23-1661" fmla="*/ 3952799 w 4058095"/>
                <a:gd name="connsiteY23-1662" fmla="*/ 2319338 h 6173928"/>
                <a:gd name="connsiteX24-1663" fmla="*/ 3981374 w 4058095"/>
                <a:gd name="connsiteY24-1664" fmla="*/ 2286000 h 6173928"/>
                <a:gd name="connsiteX25-1665" fmla="*/ 4005187 w 4058095"/>
                <a:gd name="connsiteY25-1666" fmla="*/ 2252663 h 6173928"/>
                <a:gd name="connsiteX26-1667" fmla="*/ 3619424 w 4058095"/>
                <a:gd name="connsiteY26-1668" fmla="*/ 1776413 h 6173928"/>
                <a:gd name="connsiteX27-1669" fmla="*/ 3632124 w 4058095"/>
                <a:gd name="connsiteY27-1670" fmla="*/ 917575 h 6173928"/>
                <a:gd name="connsiteX28" fmla="*/ 3709912 w 4058095"/>
                <a:gd name="connsiteY28" fmla="*/ 0 h 6173928"/>
                <a:gd name="connsiteX0-1671" fmla="*/ 3689230 w 4037413"/>
                <a:gd name="connsiteY0-1672" fmla="*/ 0 h 6173928"/>
                <a:gd name="connsiteX1-1673" fmla="*/ 3005017 w 4037413"/>
                <a:gd name="connsiteY1-1674" fmla="*/ 400050 h 6173928"/>
                <a:gd name="connsiteX2-1675" fmla="*/ 2804992 w 4037413"/>
                <a:gd name="connsiteY2-1676" fmla="*/ 400050 h 6173928"/>
                <a:gd name="connsiteX3-1677" fmla="*/ 2401767 w 4037413"/>
                <a:gd name="connsiteY3-1678" fmla="*/ 765175 h 6173928"/>
                <a:gd name="connsiteX4-1679" fmla="*/ 2144592 w 4037413"/>
                <a:gd name="connsiteY4-1680" fmla="*/ 869949 h 6173928"/>
                <a:gd name="connsiteX5-1681" fmla="*/ 2141417 w 4037413"/>
                <a:gd name="connsiteY5-1682" fmla="*/ 990600 h 6173928"/>
                <a:gd name="connsiteX6-1683" fmla="*/ 1452442 w 4037413"/>
                <a:gd name="connsiteY6-1684" fmla="*/ 1720849 h 6173928"/>
                <a:gd name="connsiteX7-1685" fmla="*/ 798392 w 4037413"/>
                <a:gd name="connsiteY7-1686" fmla="*/ 2830513 h 6173928"/>
                <a:gd name="connsiteX8-1687" fmla="*/ 734893 w 4037413"/>
                <a:gd name="connsiteY8-1688" fmla="*/ 3162300 h 6173928"/>
                <a:gd name="connsiteX9-1689" fmla="*/ 804742 w 4037413"/>
                <a:gd name="connsiteY9-1690" fmla="*/ 3184525 h 6173928"/>
                <a:gd name="connsiteX10-1691" fmla="*/ 792043 w 4037413"/>
                <a:gd name="connsiteY10-1692" fmla="*/ 3394075 h 6173928"/>
                <a:gd name="connsiteX11-1693" fmla="*/ 655518 w 4037413"/>
                <a:gd name="connsiteY11-1694" fmla="*/ 3419475 h 6173928"/>
                <a:gd name="connsiteX12-1695" fmla="*/ 506293 w 4037413"/>
                <a:gd name="connsiteY12-1696" fmla="*/ 3937000 h 6173928"/>
                <a:gd name="connsiteX13-1697" fmla="*/ 582493 w 4037413"/>
                <a:gd name="connsiteY13-1698" fmla="*/ 4089400 h 6173928"/>
                <a:gd name="connsiteX14-1699" fmla="*/ 68144 w 4037413"/>
                <a:gd name="connsiteY14-1700" fmla="*/ 5327650 h 6173928"/>
                <a:gd name="connsiteX15-1701" fmla="*/ 9405 w 4037413"/>
                <a:gd name="connsiteY15-1702" fmla="*/ 5843587 h 6173928"/>
                <a:gd name="connsiteX16-1703" fmla="*/ 388818 w 4037413"/>
                <a:gd name="connsiteY16-1704" fmla="*/ 5759450 h 6173928"/>
                <a:gd name="connsiteX17-1705" fmla="*/ 506293 w 4037413"/>
                <a:gd name="connsiteY17-1706" fmla="*/ 5826125 h 6173928"/>
                <a:gd name="connsiteX18-1707" fmla="*/ 665042 w 4037413"/>
                <a:gd name="connsiteY18-1708" fmla="*/ 5734050 h 6173928"/>
                <a:gd name="connsiteX19-1709" fmla="*/ 1969967 w 4037413"/>
                <a:gd name="connsiteY19-1710" fmla="*/ 5938837 h 6173928"/>
                <a:gd name="connsiteX20-1711" fmla="*/ 1965205 w 4037413"/>
                <a:gd name="connsiteY20-1712" fmla="*/ 6115049 h 6173928"/>
                <a:gd name="connsiteX21-1713" fmla="*/ 2198567 w 4037413"/>
                <a:gd name="connsiteY21-1714" fmla="*/ 6138862 h 6173928"/>
                <a:gd name="connsiteX22-1715" fmla="*/ 2612905 w 4037413"/>
                <a:gd name="connsiteY22-1716" fmla="*/ 5767387 h 6173928"/>
                <a:gd name="connsiteX23-1717" fmla="*/ 3932117 w 4037413"/>
                <a:gd name="connsiteY23-1718" fmla="*/ 2319338 h 6173928"/>
                <a:gd name="connsiteX24-1719" fmla="*/ 3960692 w 4037413"/>
                <a:gd name="connsiteY24-1720" fmla="*/ 2286000 h 6173928"/>
                <a:gd name="connsiteX25-1721" fmla="*/ 3984505 w 4037413"/>
                <a:gd name="connsiteY25-1722" fmla="*/ 2252663 h 6173928"/>
                <a:gd name="connsiteX26-1723" fmla="*/ 3598742 w 4037413"/>
                <a:gd name="connsiteY26-1724" fmla="*/ 1776413 h 6173928"/>
                <a:gd name="connsiteX27-1725" fmla="*/ 3611442 w 4037413"/>
                <a:gd name="connsiteY27-1726" fmla="*/ 917575 h 6173928"/>
                <a:gd name="connsiteX28-1727" fmla="*/ 3689230 w 4037413"/>
                <a:gd name="connsiteY28-1728" fmla="*/ 0 h 6173928"/>
                <a:gd name="connsiteX0-1729" fmla="*/ 3681085 w 4029268"/>
                <a:gd name="connsiteY0-1730" fmla="*/ 0 h 6173928"/>
                <a:gd name="connsiteX1-1731" fmla="*/ 2996872 w 4029268"/>
                <a:gd name="connsiteY1-1732" fmla="*/ 400050 h 6173928"/>
                <a:gd name="connsiteX2-1733" fmla="*/ 2796847 w 4029268"/>
                <a:gd name="connsiteY2-1734" fmla="*/ 400050 h 6173928"/>
                <a:gd name="connsiteX3-1735" fmla="*/ 2393622 w 4029268"/>
                <a:gd name="connsiteY3-1736" fmla="*/ 765175 h 6173928"/>
                <a:gd name="connsiteX4-1737" fmla="*/ 2136447 w 4029268"/>
                <a:gd name="connsiteY4-1738" fmla="*/ 869949 h 6173928"/>
                <a:gd name="connsiteX5-1739" fmla="*/ 2133272 w 4029268"/>
                <a:gd name="connsiteY5-1740" fmla="*/ 990600 h 6173928"/>
                <a:gd name="connsiteX6-1741" fmla="*/ 1444297 w 4029268"/>
                <a:gd name="connsiteY6-1742" fmla="*/ 1720849 h 6173928"/>
                <a:gd name="connsiteX7-1743" fmla="*/ 790247 w 4029268"/>
                <a:gd name="connsiteY7-1744" fmla="*/ 2830513 h 6173928"/>
                <a:gd name="connsiteX8-1745" fmla="*/ 726748 w 4029268"/>
                <a:gd name="connsiteY8-1746" fmla="*/ 3162300 h 6173928"/>
                <a:gd name="connsiteX9-1747" fmla="*/ 796597 w 4029268"/>
                <a:gd name="connsiteY9-1748" fmla="*/ 3184525 h 6173928"/>
                <a:gd name="connsiteX10-1749" fmla="*/ 783898 w 4029268"/>
                <a:gd name="connsiteY10-1750" fmla="*/ 3394075 h 6173928"/>
                <a:gd name="connsiteX11-1751" fmla="*/ 647373 w 4029268"/>
                <a:gd name="connsiteY11-1752" fmla="*/ 3419475 h 6173928"/>
                <a:gd name="connsiteX12-1753" fmla="*/ 498148 w 4029268"/>
                <a:gd name="connsiteY12-1754" fmla="*/ 3937000 h 6173928"/>
                <a:gd name="connsiteX13-1755" fmla="*/ 574348 w 4029268"/>
                <a:gd name="connsiteY13-1756" fmla="*/ 4089400 h 6173928"/>
                <a:gd name="connsiteX14-1757" fmla="*/ 59999 w 4029268"/>
                <a:gd name="connsiteY14-1758" fmla="*/ 5327650 h 6173928"/>
                <a:gd name="connsiteX15-1759" fmla="*/ 1260 w 4029268"/>
                <a:gd name="connsiteY15-1760" fmla="*/ 5843587 h 6173928"/>
                <a:gd name="connsiteX16-1761" fmla="*/ 380673 w 4029268"/>
                <a:gd name="connsiteY16-1762" fmla="*/ 5759450 h 6173928"/>
                <a:gd name="connsiteX17-1763" fmla="*/ 498148 w 4029268"/>
                <a:gd name="connsiteY17-1764" fmla="*/ 5826125 h 6173928"/>
                <a:gd name="connsiteX18-1765" fmla="*/ 656897 w 4029268"/>
                <a:gd name="connsiteY18-1766" fmla="*/ 5734050 h 6173928"/>
                <a:gd name="connsiteX19-1767" fmla="*/ 1961822 w 4029268"/>
                <a:gd name="connsiteY19-1768" fmla="*/ 5938837 h 6173928"/>
                <a:gd name="connsiteX20-1769" fmla="*/ 1957060 w 4029268"/>
                <a:gd name="connsiteY20-1770" fmla="*/ 6115049 h 6173928"/>
                <a:gd name="connsiteX21-1771" fmla="*/ 2190422 w 4029268"/>
                <a:gd name="connsiteY21-1772" fmla="*/ 6138862 h 6173928"/>
                <a:gd name="connsiteX22-1773" fmla="*/ 2604760 w 4029268"/>
                <a:gd name="connsiteY22-1774" fmla="*/ 5767387 h 6173928"/>
                <a:gd name="connsiteX23-1775" fmla="*/ 3923972 w 4029268"/>
                <a:gd name="connsiteY23-1776" fmla="*/ 2319338 h 6173928"/>
                <a:gd name="connsiteX24-1777" fmla="*/ 3952547 w 4029268"/>
                <a:gd name="connsiteY24-1778" fmla="*/ 2286000 h 6173928"/>
                <a:gd name="connsiteX25-1779" fmla="*/ 3976360 w 4029268"/>
                <a:gd name="connsiteY25-1780" fmla="*/ 2252663 h 6173928"/>
                <a:gd name="connsiteX26-1781" fmla="*/ 3590597 w 4029268"/>
                <a:gd name="connsiteY26-1782" fmla="*/ 1776413 h 6173928"/>
                <a:gd name="connsiteX27-1783" fmla="*/ 3603297 w 4029268"/>
                <a:gd name="connsiteY27-1784" fmla="*/ 917575 h 6173928"/>
                <a:gd name="connsiteX28-1785" fmla="*/ 3681085 w 4029268"/>
                <a:gd name="connsiteY28-1786" fmla="*/ 0 h 6173928"/>
                <a:gd name="connsiteX0-1787" fmla="*/ 3681085 w 4029268"/>
                <a:gd name="connsiteY0-1788" fmla="*/ 0 h 6173928"/>
                <a:gd name="connsiteX1-1789" fmla="*/ 2996872 w 4029268"/>
                <a:gd name="connsiteY1-1790" fmla="*/ 400050 h 6173928"/>
                <a:gd name="connsiteX2-1791" fmla="*/ 2796847 w 4029268"/>
                <a:gd name="connsiteY2-1792" fmla="*/ 400050 h 6173928"/>
                <a:gd name="connsiteX3-1793" fmla="*/ 2393622 w 4029268"/>
                <a:gd name="connsiteY3-1794" fmla="*/ 765175 h 6173928"/>
                <a:gd name="connsiteX4-1795" fmla="*/ 2136447 w 4029268"/>
                <a:gd name="connsiteY4-1796" fmla="*/ 869949 h 6173928"/>
                <a:gd name="connsiteX5-1797" fmla="*/ 2133272 w 4029268"/>
                <a:gd name="connsiteY5-1798" fmla="*/ 990600 h 6173928"/>
                <a:gd name="connsiteX6-1799" fmla="*/ 1444297 w 4029268"/>
                <a:gd name="connsiteY6-1800" fmla="*/ 1720849 h 6173928"/>
                <a:gd name="connsiteX7-1801" fmla="*/ 790247 w 4029268"/>
                <a:gd name="connsiteY7-1802" fmla="*/ 2830513 h 6173928"/>
                <a:gd name="connsiteX8-1803" fmla="*/ 726748 w 4029268"/>
                <a:gd name="connsiteY8-1804" fmla="*/ 3162300 h 6173928"/>
                <a:gd name="connsiteX9-1805" fmla="*/ 796597 w 4029268"/>
                <a:gd name="connsiteY9-1806" fmla="*/ 3184525 h 6173928"/>
                <a:gd name="connsiteX10-1807" fmla="*/ 783898 w 4029268"/>
                <a:gd name="connsiteY10-1808" fmla="*/ 3394075 h 6173928"/>
                <a:gd name="connsiteX11-1809" fmla="*/ 647373 w 4029268"/>
                <a:gd name="connsiteY11-1810" fmla="*/ 3419475 h 6173928"/>
                <a:gd name="connsiteX12-1811" fmla="*/ 498148 w 4029268"/>
                <a:gd name="connsiteY12-1812" fmla="*/ 3937000 h 6173928"/>
                <a:gd name="connsiteX13-1813" fmla="*/ 574348 w 4029268"/>
                <a:gd name="connsiteY13-1814" fmla="*/ 4089400 h 6173928"/>
                <a:gd name="connsiteX14-1815" fmla="*/ 485448 w 4029268"/>
                <a:gd name="connsiteY14-1816" fmla="*/ 4905375 h 6173928"/>
                <a:gd name="connsiteX15-1817" fmla="*/ 59999 w 4029268"/>
                <a:gd name="connsiteY15-1818" fmla="*/ 5327650 h 6173928"/>
                <a:gd name="connsiteX16-1819" fmla="*/ 1260 w 4029268"/>
                <a:gd name="connsiteY16-1820" fmla="*/ 5843587 h 6173928"/>
                <a:gd name="connsiteX17-1821" fmla="*/ 380673 w 4029268"/>
                <a:gd name="connsiteY17-1822" fmla="*/ 5759450 h 6173928"/>
                <a:gd name="connsiteX18-1823" fmla="*/ 498148 w 4029268"/>
                <a:gd name="connsiteY18-1824" fmla="*/ 5826125 h 6173928"/>
                <a:gd name="connsiteX19-1825" fmla="*/ 656897 w 4029268"/>
                <a:gd name="connsiteY19-1826" fmla="*/ 5734050 h 6173928"/>
                <a:gd name="connsiteX20-1827" fmla="*/ 1961822 w 4029268"/>
                <a:gd name="connsiteY20-1828" fmla="*/ 5938837 h 6173928"/>
                <a:gd name="connsiteX21-1829" fmla="*/ 1957060 w 4029268"/>
                <a:gd name="connsiteY21-1830" fmla="*/ 6115049 h 6173928"/>
                <a:gd name="connsiteX22-1831" fmla="*/ 2190422 w 4029268"/>
                <a:gd name="connsiteY22-1832" fmla="*/ 6138862 h 6173928"/>
                <a:gd name="connsiteX23-1833" fmla="*/ 2604760 w 4029268"/>
                <a:gd name="connsiteY23-1834" fmla="*/ 5767387 h 6173928"/>
                <a:gd name="connsiteX24-1835" fmla="*/ 3923972 w 4029268"/>
                <a:gd name="connsiteY24-1836" fmla="*/ 2319338 h 6173928"/>
                <a:gd name="connsiteX25-1837" fmla="*/ 3952547 w 4029268"/>
                <a:gd name="connsiteY25-1838" fmla="*/ 2286000 h 6173928"/>
                <a:gd name="connsiteX26-1839" fmla="*/ 3976360 w 4029268"/>
                <a:gd name="connsiteY26-1840" fmla="*/ 2252663 h 6173928"/>
                <a:gd name="connsiteX27-1841" fmla="*/ 3590597 w 4029268"/>
                <a:gd name="connsiteY27-1842" fmla="*/ 1776413 h 6173928"/>
                <a:gd name="connsiteX28-1843" fmla="*/ 3603297 w 4029268"/>
                <a:gd name="connsiteY28-1844" fmla="*/ 917575 h 6173928"/>
                <a:gd name="connsiteX29" fmla="*/ 3681085 w 4029268"/>
                <a:gd name="connsiteY29" fmla="*/ 0 h 6173928"/>
                <a:gd name="connsiteX0-1845" fmla="*/ 3681085 w 4029268"/>
                <a:gd name="connsiteY0-1846" fmla="*/ 0 h 6173928"/>
                <a:gd name="connsiteX1-1847" fmla="*/ 2996872 w 4029268"/>
                <a:gd name="connsiteY1-1848" fmla="*/ 400050 h 6173928"/>
                <a:gd name="connsiteX2-1849" fmla="*/ 2796847 w 4029268"/>
                <a:gd name="connsiteY2-1850" fmla="*/ 400050 h 6173928"/>
                <a:gd name="connsiteX3-1851" fmla="*/ 2393622 w 4029268"/>
                <a:gd name="connsiteY3-1852" fmla="*/ 765175 h 6173928"/>
                <a:gd name="connsiteX4-1853" fmla="*/ 2136447 w 4029268"/>
                <a:gd name="connsiteY4-1854" fmla="*/ 869949 h 6173928"/>
                <a:gd name="connsiteX5-1855" fmla="*/ 2133272 w 4029268"/>
                <a:gd name="connsiteY5-1856" fmla="*/ 990600 h 6173928"/>
                <a:gd name="connsiteX6-1857" fmla="*/ 1444297 w 4029268"/>
                <a:gd name="connsiteY6-1858" fmla="*/ 1720849 h 6173928"/>
                <a:gd name="connsiteX7-1859" fmla="*/ 790247 w 4029268"/>
                <a:gd name="connsiteY7-1860" fmla="*/ 2830513 h 6173928"/>
                <a:gd name="connsiteX8-1861" fmla="*/ 726748 w 4029268"/>
                <a:gd name="connsiteY8-1862" fmla="*/ 3162300 h 6173928"/>
                <a:gd name="connsiteX9-1863" fmla="*/ 796597 w 4029268"/>
                <a:gd name="connsiteY9-1864" fmla="*/ 3184525 h 6173928"/>
                <a:gd name="connsiteX10-1865" fmla="*/ 783898 w 4029268"/>
                <a:gd name="connsiteY10-1866" fmla="*/ 3394075 h 6173928"/>
                <a:gd name="connsiteX11-1867" fmla="*/ 647373 w 4029268"/>
                <a:gd name="connsiteY11-1868" fmla="*/ 3419475 h 6173928"/>
                <a:gd name="connsiteX12-1869" fmla="*/ 498148 w 4029268"/>
                <a:gd name="connsiteY12-1870" fmla="*/ 3937000 h 6173928"/>
                <a:gd name="connsiteX13-1871" fmla="*/ 574348 w 4029268"/>
                <a:gd name="connsiteY13-1872" fmla="*/ 4089400 h 6173928"/>
                <a:gd name="connsiteX14-1873" fmla="*/ 485448 w 4029268"/>
                <a:gd name="connsiteY14-1874" fmla="*/ 4905375 h 6173928"/>
                <a:gd name="connsiteX15-1875" fmla="*/ 288598 w 4029268"/>
                <a:gd name="connsiteY15-1876" fmla="*/ 4991100 h 6173928"/>
                <a:gd name="connsiteX16-1877" fmla="*/ 59999 w 4029268"/>
                <a:gd name="connsiteY16-1878" fmla="*/ 5327650 h 6173928"/>
                <a:gd name="connsiteX17-1879" fmla="*/ 1260 w 4029268"/>
                <a:gd name="connsiteY17-1880" fmla="*/ 5843587 h 6173928"/>
                <a:gd name="connsiteX18-1881" fmla="*/ 380673 w 4029268"/>
                <a:gd name="connsiteY18-1882" fmla="*/ 5759450 h 6173928"/>
                <a:gd name="connsiteX19-1883" fmla="*/ 498148 w 4029268"/>
                <a:gd name="connsiteY19-1884" fmla="*/ 5826125 h 6173928"/>
                <a:gd name="connsiteX20-1885" fmla="*/ 656897 w 4029268"/>
                <a:gd name="connsiteY20-1886" fmla="*/ 5734050 h 6173928"/>
                <a:gd name="connsiteX21-1887" fmla="*/ 1961822 w 4029268"/>
                <a:gd name="connsiteY21-1888" fmla="*/ 5938837 h 6173928"/>
                <a:gd name="connsiteX22-1889" fmla="*/ 1957060 w 4029268"/>
                <a:gd name="connsiteY22-1890" fmla="*/ 6115049 h 6173928"/>
                <a:gd name="connsiteX23-1891" fmla="*/ 2190422 w 4029268"/>
                <a:gd name="connsiteY23-1892" fmla="*/ 6138862 h 6173928"/>
                <a:gd name="connsiteX24-1893" fmla="*/ 2604760 w 4029268"/>
                <a:gd name="connsiteY24-1894" fmla="*/ 5767387 h 6173928"/>
                <a:gd name="connsiteX25-1895" fmla="*/ 3923972 w 4029268"/>
                <a:gd name="connsiteY25-1896" fmla="*/ 2319338 h 6173928"/>
                <a:gd name="connsiteX26-1897" fmla="*/ 3952547 w 4029268"/>
                <a:gd name="connsiteY26-1898" fmla="*/ 2286000 h 6173928"/>
                <a:gd name="connsiteX27-1899" fmla="*/ 3976360 w 4029268"/>
                <a:gd name="connsiteY27-1900" fmla="*/ 2252663 h 6173928"/>
                <a:gd name="connsiteX28-1901" fmla="*/ 3590597 w 4029268"/>
                <a:gd name="connsiteY28-1902" fmla="*/ 1776413 h 6173928"/>
                <a:gd name="connsiteX29-1903" fmla="*/ 3603297 w 4029268"/>
                <a:gd name="connsiteY29-1904" fmla="*/ 917575 h 6173928"/>
                <a:gd name="connsiteX30" fmla="*/ 3681085 w 4029268"/>
                <a:gd name="connsiteY30" fmla="*/ 0 h 6173928"/>
                <a:gd name="connsiteX0-1905" fmla="*/ 3681085 w 4029268"/>
                <a:gd name="connsiteY0-1906" fmla="*/ 0 h 6173928"/>
                <a:gd name="connsiteX1-1907" fmla="*/ 2996872 w 4029268"/>
                <a:gd name="connsiteY1-1908" fmla="*/ 400050 h 6173928"/>
                <a:gd name="connsiteX2-1909" fmla="*/ 2796847 w 4029268"/>
                <a:gd name="connsiteY2-1910" fmla="*/ 400050 h 6173928"/>
                <a:gd name="connsiteX3-1911" fmla="*/ 2393622 w 4029268"/>
                <a:gd name="connsiteY3-1912" fmla="*/ 765175 h 6173928"/>
                <a:gd name="connsiteX4-1913" fmla="*/ 2136447 w 4029268"/>
                <a:gd name="connsiteY4-1914" fmla="*/ 869949 h 6173928"/>
                <a:gd name="connsiteX5-1915" fmla="*/ 2133272 w 4029268"/>
                <a:gd name="connsiteY5-1916" fmla="*/ 990600 h 6173928"/>
                <a:gd name="connsiteX6-1917" fmla="*/ 1444297 w 4029268"/>
                <a:gd name="connsiteY6-1918" fmla="*/ 1720849 h 6173928"/>
                <a:gd name="connsiteX7-1919" fmla="*/ 790247 w 4029268"/>
                <a:gd name="connsiteY7-1920" fmla="*/ 2830513 h 6173928"/>
                <a:gd name="connsiteX8-1921" fmla="*/ 726748 w 4029268"/>
                <a:gd name="connsiteY8-1922" fmla="*/ 3162300 h 6173928"/>
                <a:gd name="connsiteX9-1923" fmla="*/ 796597 w 4029268"/>
                <a:gd name="connsiteY9-1924" fmla="*/ 3184525 h 6173928"/>
                <a:gd name="connsiteX10-1925" fmla="*/ 783898 w 4029268"/>
                <a:gd name="connsiteY10-1926" fmla="*/ 3394075 h 6173928"/>
                <a:gd name="connsiteX11-1927" fmla="*/ 647373 w 4029268"/>
                <a:gd name="connsiteY11-1928" fmla="*/ 3419475 h 6173928"/>
                <a:gd name="connsiteX12-1929" fmla="*/ 498148 w 4029268"/>
                <a:gd name="connsiteY12-1930" fmla="*/ 3937000 h 6173928"/>
                <a:gd name="connsiteX13-1931" fmla="*/ 574348 w 4029268"/>
                <a:gd name="connsiteY13-1932" fmla="*/ 4089400 h 6173928"/>
                <a:gd name="connsiteX14-1933" fmla="*/ 485448 w 4029268"/>
                <a:gd name="connsiteY14-1934" fmla="*/ 4905375 h 6173928"/>
                <a:gd name="connsiteX15-1935" fmla="*/ 288598 w 4029268"/>
                <a:gd name="connsiteY15-1936" fmla="*/ 4991100 h 6173928"/>
                <a:gd name="connsiteX16-1937" fmla="*/ 206048 w 4029268"/>
                <a:gd name="connsiteY16-1938" fmla="*/ 5238750 h 6173928"/>
                <a:gd name="connsiteX17-1939" fmla="*/ 59999 w 4029268"/>
                <a:gd name="connsiteY17-1940" fmla="*/ 5327650 h 6173928"/>
                <a:gd name="connsiteX18-1941" fmla="*/ 1260 w 4029268"/>
                <a:gd name="connsiteY18-1942" fmla="*/ 5843587 h 6173928"/>
                <a:gd name="connsiteX19-1943" fmla="*/ 380673 w 4029268"/>
                <a:gd name="connsiteY19-1944" fmla="*/ 5759450 h 6173928"/>
                <a:gd name="connsiteX20-1945" fmla="*/ 498148 w 4029268"/>
                <a:gd name="connsiteY20-1946" fmla="*/ 5826125 h 6173928"/>
                <a:gd name="connsiteX21-1947" fmla="*/ 656897 w 4029268"/>
                <a:gd name="connsiteY21-1948" fmla="*/ 5734050 h 6173928"/>
                <a:gd name="connsiteX22-1949" fmla="*/ 1961822 w 4029268"/>
                <a:gd name="connsiteY22-1950" fmla="*/ 5938837 h 6173928"/>
                <a:gd name="connsiteX23-1951" fmla="*/ 1957060 w 4029268"/>
                <a:gd name="connsiteY23-1952" fmla="*/ 6115049 h 6173928"/>
                <a:gd name="connsiteX24-1953" fmla="*/ 2190422 w 4029268"/>
                <a:gd name="connsiteY24-1954" fmla="*/ 6138862 h 6173928"/>
                <a:gd name="connsiteX25-1955" fmla="*/ 2604760 w 4029268"/>
                <a:gd name="connsiteY25-1956" fmla="*/ 5767387 h 6173928"/>
                <a:gd name="connsiteX26-1957" fmla="*/ 3923972 w 4029268"/>
                <a:gd name="connsiteY26-1958" fmla="*/ 2319338 h 6173928"/>
                <a:gd name="connsiteX27-1959" fmla="*/ 3952547 w 4029268"/>
                <a:gd name="connsiteY27-1960" fmla="*/ 2286000 h 6173928"/>
                <a:gd name="connsiteX28-1961" fmla="*/ 3976360 w 4029268"/>
                <a:gd name="connsiteY28-1962" fmla="*/ 2252663 h 6173928"/>
                <a:gd name="connsiteX29-1963" fmla="*/ 3590597 w 4029268"/>
                <a:gd name="connsiteY29-1964" fmla="*/ 1776413 h 6173928"/>
                <a:gd name="connsiteX30-1965" fmla="*/ 3603297 w 4029268"/>
                <a:gd name="connsiteY30-1966" fmla="*/ 917575 h 6173928"/>
                <a:gd name="connsiteX31" fmla="*/ 3681085 w 4029268"/>
                <a:gd name="connsiteY31" fmla="*/ 0 h 6173928"/>
                <a:gd name="connsiteX0-1967" fmla="*/ 3681085 w 4029268"/>
                <a:gd name="connsiteY0-1968" fmla="*/ 0 h 6173928"/>
                <a:gd name="connsiteX1-1969" fmla="*/ 2996872 w 4029268"/>
                <a:gd name="connsiteY1-1970" fmla="*/ 400050 h 6173928"/>
                <a:gd name="connsiteX2-1971" fmla="*/ 2796847 w 4029268"/>
                <a:gd name="connsiteY2-1972" fmla="*/ 400050 h 6173928"/>
                <a:gd name="connsiteX3-1973" fmla="*/ 2393622 w 4029268"/>
                <a:gd name="connsiteY3-1974" fmla="*/ 765175 h 6173928"/>
                <a:gd name="connsiteX4-1975" fmla="*/ 2136447 w 4029268"/>
                <a:gd name="connsiteY4-1976" fmla="*/ 869949 h 6173928"/>
                <a:gd name="connsiteX5-1977" fmla="*/ 2133272 w 4029268"/>
                <a:gd name="connsiteY5-1978" fmla="*/ 990600 h 6173928"/>
                <a:gd name="connsiteX6-1979" fmla="*/ 1444297 w 4029268"/>
                <a:gd name="connsiteY6-1980" fmla="*/ 1720849 h 6173928"/>
                <a:gd name="connsiteX7-1981" fmla="*/ 790247 w 4029268"/>
                <a:gd name="connsiteY7-1982" fmla="*/ 2830513 h 6173928"/>
                <a:gd name="connsiteX8-1983" fmla="*/ 726748 w 4029268"/>
                <a:gd name="connsiteY8-1984" fmla="*/ 3162300 h 6173928"/>
                <a:gd name="connsiteX9-1985" fmla="*/ 796597 w 4029268"/>
                <a:gd name="connsiteY9-1986" fmla="*/ 3184525 h 6173928"/>
                <a:gd name="connsiteX10-1987" fmla="*/ 783898 w 4029268"/>
                <a:gd name="connsiteY10-1988" fmla="*/ 3394075 h 6173928"/>
                <a:gd name="connsiteX11-1989" fmla="*/ 647373 w 4029268"/>
                <a:gd name="connsiteY11-1990" fmla="*/ 3419475 h 6173928"/>
                <a:gd name="connsiteX12-1991" fmla="*/ 498148 w 4029268"/>
                <a:gd name="connsiteY12-1992" fmla="*/ 3937000 h 6173928"/>
                <a:gd name="connsiteX13-1993" fmla="*/ 574348 w 4029268"/>
                <a:gd name="connsiteY13-1994" fmla="*/ 4089400 h 6173928"/>
                <a:gd name="connsiteX14-1995" fmla="*/ 485448 w 4029268"/>
                <a:gd name="connsiteY14-1996" fmla="*/ 4905375 h 6173928"/>
                <a:gd name="connsiteX15-1997" fmla="*/ 288598 w 4029268"/>
                <a:gd name="connsiteY15-1998" fmla="*/ 4991100 h 6173928"/>
                <a:gd name="connsiteX16-1999" fmla="*/ 206048 w 4029268"/>
                <a:gd name="connsiteY16-2000" fmla="*/ 5238750 h 6173928"/>
                <a:gd name="connsiteX17-2001" fmla="*/ 59999 w 4029268"/>
                <a:gd name="connsiteY17-2002" fmla="*/ 5327650 h 6173928"/>
                <a:gd name="connsiteX18-2003" fmla="*/ 1260 w 4029268"/>
                <a:gd name="connsiteY18-2004" fmla="*/ 5843587 h 6173928"/>
                <a:gd name="connsiteX19-2005" fmla="*/ 380673 w 4029268"/>
                <a:gd name="connsiteY19-2006" fmla="*/ 5759450 h 6173928"/>
                <a:gd name="connsiteX20-2007" fmla="*/ 498148 w 4029268"/>
                <a:gd name="connsiteY20-2008" fmla="*/ 5826125 h 6173928"/>
                <a:gd name="connsiteX21-2009" fmla="*/ 656897 w 4029268"/>
                <a:gd name="connsiteY21-2010" fmla="*/ 5734050 h 6173928"/>
                <a:gd name="connsiteX22-2011" fmla="*/ 1961822 w 4029268"/>
                <a:gd name="connsiteY22-2012" fmla="*/ 5938837 h 6173928"/>
                <a:gd name="connsiteX23-2013" fmla="*/ 1957060 w 4029268"/>
                <a:gd name="connsiteY23-2014" fmla="*/ 6115049 h 6173928"/>
                <a:gd name="connsiteX24-2015" fmla="*/ 2190422 w 4029268"/>
                <a:gd name="connsiteY24-2016" fmla="*/ 6138862 h 6173928"/>
                <a:gd name="connsiteX25-2017" fmla="*/ 2604760 w 4029268"/>
                <a:gd name="connsiteY25-2018" fmla="*/ 5767387 h 6173928"/>
                <a:gd name="connsiteX26-2019" fmla="*/ 3923972 w 4029268"/>
                <a:gd name="connsiteY26-2020" fmla="*/ 2319338 h 6173928"/>
                <a:gd name="connsiteX27-2021" fmla="*/ 3952547 w 4029268"/>
                <a:gd name="connsiteY27-2022" fmla="*/ 2286000 h 6173928"/>
                <a:gd name="connsiteX28-2023" fmla="*/ 3976360 w 4029268"/>
                <a:gd name="connsiteY28-2024" fmla="*/ 2252663 h 6173928"/>
                <a:gd name="connsiteX29-2025" fmla="*/ 3590597 w 4029268"/>
                <a:gd name="connsiteY29-2026" fmla="*/ 1776413 h 6173928"/>
                <a:gd name="connsiteX30-2027" fmla="*/ 3603297 w 4029268"/>
                <a:gd name="connsiteY30-2028" fmla="*/ 917575 h 6173928"/>
                <a:gd name="connsiteX31-2029" fmla="*/ 3681085 w 4029268"/>
                <a:gd name="connsiteY31-2030" fmla="*/ 0 h 6173928"/>
                <a:gd name="connsiteX0-2031" fmla="*/ 3681085 w 4029268"/>
                <a:gd name="connsiteY0-2032" fmla="*/ 0 h 6449262"/>
                <a:gd name="connsiteX1-2033" fmla="*/ 2996872 w 4029268"/>
                <a:gd name="connsiteY1-2034" fmla="*/ 400050 h 6449262"/>
                <a:gd name="connsiteX2-2035" fmla="*/ 2796847 w 4029268"/>
                <a:gd name="connsiteY2-2036" fmla="*/ 400050 h 6449262"/>
                <a:gd name="connsiteX3-2037" fmla="*/ 2393622 w 4029268"/>
                <a:gd name="connsiteY3-2038" fmla="*/ 765175 h 6449262"/>
                <a:gd name="connsiteX4-2039" fmla="*/ 2136447 w 4029268"/>
                <a:gd name="connsiteY4-2040" fmla="*/ 869949 h 6449262"/>
                <a:gd name="connsiteX5-2041" fmla="*/ 2133272 w 4029268"/>
                <a:gd name="connsiteY5-2042" fmla="*/ 990600 h 6449262"/>
                <a:gd name="connsiteX6-2043" fmla="*/ 1444297 w 4029268"/>
                <a:gd name="connsiteY6-2044" fmla="*/ 1720849 h 6449262"/>
                <a:gd name="connsiteX7-2045" fmla="*/ 790247 w 4029268"/>
                <a:gd name="connsiteY7-2046" fmla="*/ 2830513 h 6449262"/>
                <a:gd name="connsiteX8-2047" fmla="*/ 726748 w 4029268"/>
                <a:gd name="connsiteY8-2048" fmla="*/ 3162300 h 6449262"/>
                <a:gd name="connsiteX9-2049" fmla="*/ 796597 w 4029268"/>
                <a:gd name="connsiteY9-2050" fmla="*/ 3184525 h 6449262"/>
                <a:gd name="connsiteX10-2051" fmla="*/ 783898 w 4029268"/>
                <a:gd name="connsiteY10-2052" fmla="*/ 3394075 h 6449262"/>
                <a:gd name="connsiteX11-2053" fmla="*/ 647373 w 4029268"/>
                <a:gd name="connsiteY11-2054" fmla="*/ 3419475 h 6449262"/>
                <a:gd name="connsiteX12-2055" fmla="*/ 498148 w 4029268"/>
                <a:gd name="connsiteY12-2056" fmla="*/ 3937000 h 6449262"/>
                <a:gd name="connsiteX13-2057" fmla="*/ 574348 w 4029268"/>
                <a:gd name="connsiteY13-2058" fmla="*/ 4089400 h 6449262"/>
                <a:gd name="connsiteX14-2059" fmla="*/ 485448 w 4029268"/>
                <a:gd name="connsiteY14-2060" fmla="*/ 4905375 h 6449262"/>
                <a:gd name="connsiteX15-2061" fmla="*/ 288598 w 4029268"/>
                <a:gd name="connsiteY15-2062" fmla="*/ 4991100 h 6449262"/>
                <a:gd name="connsiteX16-2063" fmla="*/ 206048 w 4029268"/>
                <a:gd name="connsiteY16-2064" fmla="*/ 5238750 h 6449262"/>
                <a:gd name="connsiteX17-2065" fmla="*/ 59999 w 4029268"/>
                <a:gd name="connsiteY17-2066" fmla="*/ 5327650 h 6449262"/>
                <a:gd name="connsiteX18-2067" fmla="*/ 1260 w 4029268"/>
                <a:gd name="connsiteY18-2068" fmla="*/ 5843587 h 6449262"/>
                <a:gd name="connsiteX19-2069" fmla="*/ 380673 w 4029268"/>
                <a:gd name="connsiteY19-2070" fmla="*/ 5759450 h 6449262"/>
                <a:gd name="connsiteX20-2071" fmla="*/ 498148 w 4029268"/>
                <a:gd name="connsiteY20-2072" fmla="*/ 5826125 h 6449262"/>
                <a:gd name="connsiteX21-2073" fmla="*/ 656897 w 4029268"/>
                <a:gd name="connsiteY21-2074" fmla="*/ 5734050 h 6449262"/>
                <a:gd name="connsiteX22-2075" fmla="*/ 1961822 w 4029268"/>
                <a:gd name="connsiteY22-2076" fmla="*/ 5938837 h 6449262"/>
                <a:gd name="connsiteX23-2077" fmla="*/ 1957060 w 4029268"/>
                <a:gd name="connsiteY23-2078" fmla="*/ 6115049 h 6449262"/>
                <a:gd name="connsiteX24-2079" fmla="*/ 2190422 w 4029268"/>
                <a:gd name="connsiteY24-2080" fmla="*/ 6138862 h 6449262"/>
                <a:gd name="connsiteX25-2081" fmla="*/ 2422198 w 4029268"/>
                <a:gd name="connsiteY25-2082" fmla="*/ 6442075 h 6449262"/>
                <a:gd name="connsiteX26-2083" fmla="*/ 2604760 w 4029268"/>
                <a:gd name="connsiteY26-2084" fmla="*/ 5767387 h 6449262"/>
                <a:gd name="connsiteX27-2085" fmla="*/ 3923972 w 4029268"/>
                <a:gd name="connsiteY27-2086" fmla="*/ 2319338 h 6449262"/>
                <a:gd name="connsiteX28-2087" fmla="*/ 3952547 w 4029268"/>
                <a:gd name="connsiteY28-2088" fmla="*/ 2286000 h 6449262"/>
                <a:gd name="connsiteX29-2089" fmla="*/ 3976360 w 4029268"/>
                <a:gd name="connsiteY29-2090" fmla="*/ 2252663 h 6449262"/>
                <a:gd name="connsiteX30-2091" fmla="*/ 3590597 w 4029268"/>
                <a:gd name="connsiteY30-2092" fmla="*/ 1776413 h 6449262"/>
                <a:gd name="connsiteX31-2093" fmla="*/ 3603297 w 4029268"/>
                <a:gd name="connsiteY31-2094" fmla="*/ 917575 h 6449262"/>
                <a:gd name="connsiteX32" fmla="*/ 3681085 w 4029268"/>
                <a:gd name="connsiteY32" fmla="*/ 0 h 6449262"/>
                <a:gd name="connsiteX0-2095" fmla="*/ 3681085 w 4029268"/>
                <a:gd name="connsiteY0-2096" fmla="*/ 0 h 6636534"/>
                <a:gd name="connsiteX1-2097" fmla="*/ 2996872 w 4029268"/>
                <a:gd name="connsiteY1-2098" fmla="*/ 400050 h 6636534"/>
                <a:gd name="connsiteX2-2099" fmla="*/ 2796847 w 4029268"/>
                <a:gd name="connsiteY2-2100" fmla="*/ 400050 h 6636534"/>
                <a:gd name="connsiteX3-2101" fmla="*/ 2393622 w 4029268"/>
                <a:gd name="connsiteY3-2102" fmla="*/ 765175 h 6636534"/>
                <a:gd name="connsiteX4-2103" fmla="*/ 2136447 w 4029268"/>
                <a:gd name="connsiteY4-2104" fmla="*/ 869949 h 6636534"/>
                <a:gd name="connsiteX5-2105" fmla="*/ 2133272 w 4029268"/>
                <a:gd name="connsiteY5-2106" fmla="*/ 990600 h 6636534"/>
                <a:gd name="connsiteX6-2107" fmla="*/ 1444297 w 4029268"/>
                <a:gd name="connsiteY6-2108" fmla="*/ 1720849 h 6636534"/>
                <a:gd name="connsiteX7-2109" fmla="*/ 790247 w 4029268"/>
                <a:gd name="connsiteY7-2110" fmla="*/ 2830513 h 6636534"/>
                <a:gd name="connsiteX8-2111" fmla="*/ 726748 w 4029268"/>
                <a:gd name="connsiteY8-2112" fmla="*/ 3162300 h 6636534"/>
                <a:gd name="connsiteX9-2113" fmla="*/ 796597 w 4029268"/>
                <a:gd name="connsiteY9-2114" fmla="*/ 3184525 h 6636534"/>
                <a:gd name="connsiteX10-2115" fmla="*/ 783898 w 4029268"/>
                <a:gd name="connsiteY10-2116" fmla="*/ 3394075 h 6636534"/>
                <a:gd name="connsiteX11-2117" fmla="*/ 647373 w 4029268"/>
                <a:gd name="connsiteY11-2118" fmla="*/ 3419475 h 6636534"/>
                <a:gd name="connsiteX12-2119" fmla="*/ 498148 w 4029268"/>
                <a:gd name="connsiteY12-2120" fmla="*/ 3937000 h 6636534"/>
                <a:gd name="connsiteX13-2121" fmla="*/ 574348 w 4029268"/>
                <a:gd name="connsiteY13-2122" fmla="*/ 4089400 h 6636534"/>
                <a:gd name="connsiteX14-2123" fmla="*/ 485448 w 4029268"/>
                <a:gd name="connsiteY14-2124" fmla="*/ 4905375 h 6636534"/>
                <a:gd name="connsiteX15-2125" fmla="*/ 288598 w 4029268"/>
                <a:gd name="connsiteY15-2126" fmla="*/ 4991100 h 6636534"/>
                <a:gd name="connsiteX16-2127" fmla="*/ 206048 w 4029268"/>
                <a:gd name="connsiteY16-2128" fmla="*/ 5238750 h 6636534"/>
                <a:gd name="connsiteX17-2129" fmla="*/ 59999 w 4029268"/>
                <a:gd name="connsiteY17-2130" fmla="*/ 5327650 h 6636534"/>
                <a:gd name="connsiteX18-2131" fmla="*/ 1260 w 4029268"/>
                <a:gd name="connsiteY18-2132" fmla="*/ 5843587 h 6636534"/>
                <a:gd name="connsiteX19-2133" fmla="*/ 380673 w 4029268"/>
                <a:gd name="connsiteY19-2134" fmla="*/ 5759450 h 6636534"/>
                <a:gd name="connsiteX20-2135" fmla="*/ 498148 w 4029268"/>
                <a:gd name="connsiteY20-2136" fmla="*/ 5826125 h 6636534"/>
                <a:gd name="connsiteX21-2137" fmla="*/ 656897 w 4029268"/>
                <a:gd name="connsiteY21-2138" fmla="*/ 5734050 h 6636534"/>
                <a:gd name="connsiteX22-2139" fmla="*/ 1961822 w 4029268"/>
                <a:gd name="connsiteY22-2140" fmla="*/ 5938837 h 6636534"/>
                <a:gd name="connsiteX23-2141" fmla="*/ 1957060 w 4029268"/>
                <a:gd name="connsiteY23-2142" fmla="*/ 6115049 h 6636534"/>
                <a:gd name="connsiteX24-2143" fmla="*/ 2190422 w 4029268"/>
                <a:gd name="connsiteY24-2144" fmla="*/ 6138862 h 6636534"/>
                <a:gd name="connsiteX25-2145" fmla="*/ 2206298 w 4029268"/>
                <a:gd name="connsiteY25-2146" fmla="*/ 6626225 h 6636534"/>
                <a:gd name="connsiteX26-2147" fmla="*/ 2422198 w 4029268"/>
                <a:gd name="connsiteY26-2148" fmla="*/ 6442075 h 6636534"/>
                <a:gd name="connsiteX27-2149" fmla="*/ 2604760 w 4029268"/>
                <a:gd name="connsiteY27-2150" fmla="*/ 5767387 h 6636534"/>
                <a:gd name="connsiteX28-2151" fmla="*/ 3923972 w 4029268"/>
                <a:gd name="connsiteY28-2152" fmla="*/ 2319338 h 6636534"/>
                <a:gd name="connsiteX29-2153" fmla="*/ 3952547 w 4029268"/>
                <a:gd name="connsiteY29-2154" fmla="*/ 2286000 h 6636534"/>
                <a:gd name="connsiteX30-2155" fmla="*/ 3976360 w 4029268"/>
                <a:gd name="connsiteY30-2156" fmla="*/ 2252663 h 6636534"/>
                <a:gd name="connsiteX31-2157" fmla="*/ 3590597 w 4029268"/>
                <a:gd name="connsiteY31-2158" fmla="*/ 1776413 h 6636534"/>
                <a:gd name="connsiteX32-2159" fmla="*/ 3603297 w 4029268"/>
                <a:gd name="connsiteY32-2160" fmla="*/ 917575 h 6636534"/>
                <a:gd name="connsiteX33" fmla="*/ 3681085 w 4029268"/>
                <a:gd name="connsiteY33" fmla="*/ 0 h 6636534"/>
                <a:gd name="connsiteX0-2161" fmla="*/ 3681085 w 4029268"/>
                <a:gd name="connsiteY0-2162" fmla="*/ 0 h 6626599"/>
                <a:gd name="connsiteX1-2163" fmla="*/ 2996872 w 4029268"/>
                <a:gd name="connsiteY1-2164" fmla="*/ 400050 h 6626599"/>
                <a:gd name="connsiteX2-2165" fmla="*/ 2796847 w 4029268"/>
                <a:gd name="connsiteY2-2166" fmla="*/ 400050 h 6626599"/>
                <a:gd name="connsiteX3-2167" fmla="*/ 2393622 w 4029268"/>
                <a:gd name="connsiteY3-2168" fmla="*/ 765175 h 6626599"/>
                <a:gd name="connsiteX4-2169" fmla="*/ 2136447 w 4029268"/>
                <a:gd name="connsiteY4-2170" fmla="*/ 869949 h 6626599"/>
                <a:gd name="connsiteX5-2171" fmla="*/ 2133272 w 4029268"/>
                <a:gd name="connsiteY5-2172" fmla="*/ 990600 h 6626599"/>
                <a:gd name="connsiteX6-2173" fmla="*/ 1444297 w 4029268"/>
                <a:gd name="connsiteY6-2174" fmla="*/ 1720849 h 6626599"/>
                <a:gd name="connsiteX7-2175" fmla="*/ 790247 w 4029268"/>
                <a:gd name="connsiteY7-2176" fmla="*/ 2830513 h 6626599"/>
                <a:gd name="connsiteX8-2177" fmla="*/ 726748 w 4029268"/>
                <a:gd name="connsiteY8-2178" fmla="*/ 3162300 h 6626599"/>
                <a:gd name="connsiteX9-2179" fmla="*/ 796597 w 4029268"/>
                <a:gd name="connsiteY9-2180" fmla="*/ 3184525 h 6626599"/>
                <a:gd name="connsiteX10-2181" fmla="*/ 783898 w 4029268"/>
                <a:gd name="connsiteY10-2182" fmla="*/ 3394075 h 6626599"/>
                <a:gd name="connsiteX11-2183" fmla="*/ 647373 w 4029268"/>
                <a:gd name="connsiteY11-2184" fmla="*/ 3419475 h 6626599"/>
                <a:gd name="connsiteX12-2185" fmla="*/ 498148 w 4029268"/>
                <a:gd name="connsiteY12-2186" fmla="*/ 3937000 h 6626599"/>
                <a:gd name="connsiteX13-2187" fmla="*/ 574348 w 4029268"/>
                <a:gd name="connsiteY13-2188" fmla="*/ 4089400 h 6626599"/>
                <a:gd name="connsiteX14-2189" fmla="*/ 485448 w 4029268"/>
                <a:gd name="connsiteY14-2190" fmla="*/ 4905375 h 6626599"/>
                <a:gd name="connsiteX15-2191" fmla="*/ 288598 w 4029268"/>
                <a:gd name="connsiteY15-2192" fmla="*/ 4991100 h 6626599"/>
                <a:gd name="connsiteX16-2193" fmla="*/ 206048 w 4029268"/>
                <a:gd name="connsiteY16-2194" fmla="*/ 5238750 h 6626599"/>
                <a:gd name="connsiteX17-2195" fmla="*/ 59999 w 4029268"/>
                <a:gd name="connsiteY17-2196" fmla="*/ 5327650 h 6626599"/>
                <a:gd name="connsiteX18-2197" fmla="*/ 1260 w 4029268"/>
                <a:gd name="connsiteY18-2198" fmla="*/ 5843587 h 6626599"/>
                <a:gd name="connsiteX19-2199" fmla="*/ 380673 w 4029268"/>
                <a:gd name="connsiteY19-2200" fmla="*/ 5759450 h 6626599"/>
                <a:gd name="connsiteX20-2201" fmla="*/ 498148 w 4029268"/>
                <a:gd name="connsiteY20-2202" fmla="*/ 5826125 h 6626599"/>
                <a:gd name="connsiteX21-2203" fmla="*/ 656897 w 4029268"/>
                <a:gd name="connsiteY21-2204" fmla="*/ 5734050 h 6626599"/>
                <a:gd name="connsiteX22-2205" fmla="*/ 1961822 w 4029268"/>
                <a:gd name="connsiteY22-2206" fmla="*/ 5938837 h 6626599"/>
                <a:gd name="connsiteX23-2207" fmla="*/ 1957060 w 4029268"/>
                <a:gd name="connsiteY23-2208" fmla="*/ 6115049 h 6626599"/>
                <a:gd name="connsiteX24-2209" fmla="*/ 2190422 w 4029268"/>
                <a:gd name="connsiteY24-2210" fmla="*/ 6138862 h 6626599"/>
                <a:gd name="connsiteX25-2211" fmla="*/ 2161848 w 4029268"/>
                <a:gd name="connsiteY25-2212" fmla="*/ 6413500 h 6626599"/>
                <a:gd name="connsiteX26-2213" fmla="*/ 2206298 w 4029268"/>
                <a:gd name="connsiteY26-2214" fmla="*/ 6626225 h 6626599"/>
                <a:gd name="connsiteX27-2215" fmla="*/ 2422198 w 4029268"/>
                <a:gd name="connsiteY27-2216" fmla="*/ 6442075 h 6626599"/>
                <a:gd name="connsiteX28-2217" fmla="*/ 2604760 w 4029268"/>
                <a:gd name="connsiteY28-2218" fmla="*/ 5767387 h 6626599"/>
                <a:gd name="connsiteX29-2219" fmla="*/ 3923972 w 4029268"/>
                <a:gd name="connsiteY29-2220" fmla="*/ 2319338 h 6626599"/>
                <a:gd name="connsiteX30-2221" fmla="*/ 3952547 w 4029268"/>
                <a:gd name="connsiteY30-2222" fmla="*/ 2286000 h 6626599"/>
                <a:gd name="connsiteX31-2223" fmla="*/ 3976360 w 4029268"/>
                <a:gd name="connsiteY31-2224" fmla="*/ 2252663 h 6626599"/>
                <a:gd name="connsiteX32-2225" fmla="*/ 3590597 w 4029268"/>
                <a:gd name="connsiteY32-2226" fmla="*/ 1776413 h 6626599"/>
                <a:gd name="connsiteX33-2227" fmla="*/ 3603297 w 4029268"/>
                <a:gd name="connsiteY33-2228" fmla="*/ 917575 h 6626599"/>
                <a:gd name="connsiteX34" fmla="*/ 3681085 w 4029268"/>
                <a:gd name="connsiteY34" fmla="*/ 0 h 6626599"/>
                <a:gd name="connsiteX0-2229" fmla="*/ 3681085 w 4029268"/>
                <a:gd name="connsiteY0-2230" fmla="*/ 0 h 6626599"/>
                <a:gd name="connsiteX1-2231" fmla="*/ 2996872 w 4029268"/>
                <a:gd name="connsiteY1-2232" fmla="*/ 400050 h 6626599"/>
                <a:gd name="connsiteX2-2233" fmla="*/ 2796847 w 4029268"/>
                <a:gd name="connsiteY2-2234" fmla="*/ 400050 h 6626599"/>
                <a:gd name="connsiteX3-2235" fmla="*/ 2393622 w 4029268"/>
                <a:gd name="connsiteY3-2236" fmla="*/ 765175 h 6626599"/>
                <a:gd name="connsiteX4-2237" fmla="*/ 2136447 w 4029268"/>
                <a:gd name="connsiteY4-2238" fmla="*/ 869949 h 6626599"/>
                <a:gd name="connsiteX5-2239" fmla="*/ 2133272 w 4029268"/>
                <a:gd name="connsiteY5-2240" fmla="*/ 990600 h 6626599"/>
                <a:gd name="connsiteX6-2241" fmla="*/ 1444297 w 4029268"/>
                <a:gd name="connsiteY6-2242" fmla="*/ 1720849 h 6626599"/>
                <a:gd name="connsiteX7-2243" fmla="*/ 790247 w 4029268"/>
                <a:gd name="connsiteY7-2244" fmla="*/ 2830513 h 6626599"/>
                <a:gd name="connsiteX8-2245" fmla="*/ 726748 w 4029268"/>
                <a:gd name="connsiteY8-2246" fmla="*/ 3162300 h 6626599"/>
                <a:gd name="connsiteX9-2247" fmla="*/ 796597 w 4029268"/>
                <a:gd name="connsiteY9-2248" fmla="*/ 3184525 h 6626599"/>
                <a:gd name="connsiteX10-2249" fmla="*/ 783898 w 4029268"/>
                <a:gd name="connsiteY10-2250" fmla="*/ 3394075 h 6626599"/>
                <a:gd name="connsiteX11-2251" fmla="*/ 647373 w 4029268"/>
                <a:gd name="connsiteY11-2252" fmla="*/ 3419475 h 6626599"/>
                <a:gd name="connsiteX12-2253" fmla="*/ 498148 w 4029268"/>
                <a:gd name="connsiteY12-2254" fmla="*/ 3937000 h 6626599"/>
                <a:gd name="connsiteX13-2255" fmla="*/ 574348 w 4029268"/>
                <a:gd name="connsiteY13-2256" fmla="*/ 4089400 h 6626599"/>
                <a:gd name="connsiteX14-2257" fmla="*/ 485448 w 4029268"/>
                <a:gd name="connsiteY14-2258" fmla="*/ 4905375 h 6626599"/>
                <a:gd name="connsiteX15-2259" fmla="*/ 288598 w 4029268"/>
                <a:gd name="connsiteY15-2260" fmla="*/ 4991100 h 6626599"/>
                <a:gd name="connsiteX16-2261" fmla="*/ 206048 w 4029268"/>
                <a:gd name="connsiteY16-2262" fmla="*/ 5238750 h 6626599"/>
                <a:gd name="connsiteX17-2263" fmla="*/ 59999 w 4029268"/>
                <a:gd name="connsiteY17-2264" fmla="*/ 5327650 h 6626599"/>
                <a:gd name="connsiteX18-2265" fmla="*/ 1260 w 4029268"/>
                <a:gd name="connsiteY18-2266" fmla="*/ 5843587 h 6626599"/>
                <a:gd name="connsiteX19-2267" fmla="*/ 380673 w 4029268"/>
                <a:gd name="connsiteY19-2268" fmla="*/ 5759450 h 6626599"/>
                <a:gd name="connsiteX20-2269" fmla="*/ 498148 w 4029268"/>
                <a:gd name="connsiteY20-2270" fmla="*/ 5826125 h 6626599"/>
                <a:gd name="connsiteX21-2271" fmla="*/ 656897 w 4029268"/>
                <a:gd name="connsiteY21-2272" fmla="*/ 5734050 h 6626599"/>
                <a:gd name="connsiteX22-2273" fmla="*/ 1961822 w 4029268"/>
                <a:gd name="connsiteY22-2274" fmla="*/ 5938837 h 6626599"/>
                <a:gd name="connsiteX23-2275" fmla="*/ 1957060 w 4029268"/>
                <a:gd name="connsiteY23-2276" fmla="*/ 6115049 h 6626599"/>
                <a:gd name="connsiteX24-2277" fmla="*/ 2190422 w 4029268"/>
                <a:gd name="connsiteY24-2278" fmla="*/ 6138862 h 6626599"/>
                <a:gd name="connsiteX25-2279" fmla="*/ 2107873 w 4029268"/>
                <a:gd name="connsiteY25-2280" fmla="*/ 6423025 h 6626599"/>
                <a:gd name="connsiteX26-2281" fmla="*/ 2206298 w 4029268"/>
                <a:gd name="connsiteY26-2282" fmla="*/ 6626225 h 6626599"/>
                <a:gd name="connsiteX27-2283" fmla="*/ 2422198 w 4029268"/>
                <a:gd name="connsiteY27-2284" fmla="*/ 6442075 h 6626599"/>
                <a:gd name="connsiteX28-2285" fmla="*/ 2604760 w 4029268"/>
                <a:gd name="connsiteY28-2286" fmla="*/ 5767387 h 6626599"/>
                <a:gd name="connsiteX29-2287" fmla="*/ 3923972 w 4029268"/>
                <a:gd name="connsiteY29-2288" fmla="*/ 2319338 h 6626599"/>
                <a:gd name="connsiteX30-2289" fmla="*/ 3952547 w 4029268"/>
                <a:gd name="connsiteY30-2290" fmla="*/ 2286000 h 6626599"/>
                <a:gd name="connsiteX31-2291" fmla="*/ 3976360 w 4029268"/>
                <a:gd name="connsiteY31-2292" fmla="*/ 2252663 h 6626599"/>
                <a:gd name="connsiteX32-2293" fmla="*/ 3590597 w 4029268"/>
                <a:gd name="connsiteY32-2294" fmla="*/ 1776413 h 6626599"/>
                <a:gd name="connsiteX33-2295" fmla="*/ 3603297 w 4029268"/>
                <a:gd name="connsiteY33-2296" fmla="*/ 917575 h 6626599"/>
                <a:gd name="connsiteX34-2297" fmla="*/ 3681085 w 4029268"/>
                <a:gd name="connsiteY34-2298" fmla="*/ 0 h 6626599"/>
                <a:gd name="connsiteX0-2299" fmla="*/ 3681085 w 4029268"/>
                <a:gd name="connsiteY0-2300" fmla="*/ 0 h 6642427"/>
                <a:gd name="connsiteX1-2301" fmla="*/ 2996872 w 4029268"/>
                <a:gd name="connsiteY1-2302" fmla="*/ 400050 h 6642427"/>
                <a:gd name="connsiteX2-2303" fmla="*/ 2796847 w 4029268"/>
                <a:gd name="connsiteY2-2304" fmla="*/ 400050 h 6642427"/>
                <a:gd name="connsiteX3-2305" fmla="*/ 2393622 w 4029268"/>
                <a:gd name="connsiteY3-2306" fmla="*/ 765175 h 6642427"/>
                <a:gd name="connsiteX4-2307" fmla="*/ 2136447 w 4029268"/>
                <a:gd name="connsiteY4-2308" fmla="*/ 869949 h 6642427"/>
                <a:gd name="connsiteX5-2309" fmla="*/ 2133272 w 4029268"/>
                <a:gd name="connsiteY5-2310" fmla="*/ 990600 h 6642427"/>
                <a:gd name="connsiteX6-2311" fmla="*/ 1444297 w 4029268"/>
                <a:gd name="connsiteY6-2312" fmla="*/ 1720849 h 6642427"/>
                <a:gd name="connsiteX7-2313" fmla="*/ 790247 w 4029268"/>
                <a:gd name="connsiteY7-2314" fmla="*/ 2830513 h 6642427"/>
                <a:gd name="connsiteX8-2315" fmla="*/ 726748 w 4029268"/>
                <a:gd name="connsiteY8-2316" fmla="*/ 3162300 h 6642427"/>
                <a:gd name="connsiteX9-2317" fmla="*/ 796597 w 4029268"/>
                <a:gd name="connsiteY9-2318" fmla="*/ 3184525 h 6642427"/>
                <a:gd name="connsiteX10-2319" fmla="*/ 783898 w 4029268"/>
                <a:gd name="connsiteY10-2320" fmla="*/ 3394075 h 6642427"/>
                <a:gd name="connsiteX11-2321" fmla="*/ 647373 w 4029268"/>
                <a:gd name="connsiteY11-2322" fmla="*/ 3419475 h 6642427"/>
                <a:gd name="connsiteX12-2323" fmla="*/ 498148 w 4029268"/>
                <a:gd name="connsiteY12-2324" fmla="*/ 3937000 h 6642427"/>
                <a:gd name="connsiteX13-2325" fmla="*/ 574348 w 4029268"/>
                <a:gd name="connsiteY13-2326" fmla="*/ 4089400 h 6642427"/>
                <a:gd name="connsiteX14-2327" fmla="*/ 485448 w 4029268"/>
                <a:gd name="connsiteY14-2328" fmla="*/ 4905375 h 6642427"/>
                <a:gd name="connsiteX15-2329" fmla="*/ 288598 w 4029268"/>
                <a:gd name="connsiteY15-2330" fmla="*/ 4991100 h 6642427"/>
                <a:gd name="connsiteX16-2331" fmla="*/ 206048 w 4029268"/>
                <a:gd name="connsiteY16-2332" fmla="*/ 5238750 h 6642427"/>
                <a:gd name="connsiteX17-2333" fmla="*/ 59999 w 4029268"/>
                <a:gd name="connsiteY17-2334" fmla="*/ 5327650 h 6642427"/>
                <a:gd name="connsiteX18-2335" fmla="*/ 1260 w 4029268"/>
                <a:gd name="connsiteY18-2336" fmla="*/ 5843587 h 6642427"/>
                <a:gd name="connsiteX19-2337" fmla="*/ 380673 w 4029268"/>
                <a:gd name="connsiteY19-2338" fmla="*/ 5759450 h 6642427"/>
                <a:gd name="connsiteX20-2339" fmla="*/ 498148 w 4029268"/>
                <a:gd name="connsiteY20-2340" fmla="*/ 5826125 h 6642427"/>
                <a:gd name="connsiteX21-2341" fmla="*/ 656897 w 4029268"/>
                <a:gd name="connsiteY21-2342" fmla="*/ 5734050 h 6642427"/>
                <a:gd name="connsiteX22-2343" fmla="*/ 1961822 w 4029268"/>
                <a:gd name="connsiteY22-2344" fmla="*/ 5938837 h 6642427"/>
                <a:gd name="connsiteX23-2345" fmla="*/ 1957060 w 4029268"/>
                <a:gd name="connsiteY23-2346" fmla="*/ 6115049 h 6642427"/>
                <a:gd name="connsiteX24-2347" fmla="*/ 2190422 w 4029268"/>
                <a:gd name="connsiteY24-2348" fmla="*/ 6138862 h 6642427"/>
                <a:gd name="connsiteX25-2349" fmla="*/ 2107873 w 4029268"/>
                <a:gd name="connsiteY25-2350" fmla="*/ 6423025 h 6642427"/>
                <a:gd name="connsiteX26-2351" fmla="*/ 2238048 w 4029268"/>
                <a:gd name="connsiteY26-2352" fmla="*/ 6642100 h 6642427"/>
                <a:gd name="connsiteX27-2353" fmla="*/ 2422198 w 4029268"/>
                <a:gd name="connsiteY27-2354" fmla="*/ 6442075 h 6642427"/>
                <a:gd name="connsiteX28-2355" fmla="*/ 2604760 w 4029268"/>
                <a:gd name="connsiteY28-2356" fmla="*/ 5767387 h 6642427"/>
                <a:gd name="connsiteX29-2357" fmla="*/ 3923972 w 4029268"/>
                <a:gd name="connsiteY29-2358" fmla="*/ 2319338 h 6642427"/>
                <a:gd name="connsiteX30-2359" fmla="*/ 3952547 w 4029268"/>
                <a:gd name="connsiteY30-2360" fmla="*/ 2286000 h 6642427"/>
                <a:gd name="connsiteX31-2361" fmla="*/ 3976360 w 4029268"/>
                <a:gd name="connsiteY31-2362" fmla="*/ 2252663 h 6642427"/>
                <a:gd name="connsiteX32-2363" fmla="*/ 3590597 w 4029268"/>
                <a:gd name="connsiteY32-2364" fmla="*/ 1776413 h 6642427"/>
                <a:gd name="connsiteX33-2365" fmla="*/ 3603297 w 4029268"/>
                <a:gd name="connsiteY33-2366" fmla="*/ 917575 h 6642427"/>
                <a:gd name="connsiteX34-2367" fmla="*/ 3681085 w 4029268"/>
                <a:gd name="connsiteY34-2368" fmla="*/ 0 h 6642427"/>
                <a:gd name="connsiteX0-2369" fmla="*/ 3681085 w 4029268"/>
                <a:gd name="connsiteY0-2370" fmla="*/ 0 h 6644036"/>
                <a:gd name="connsiteX1-2371" fmla="*/ 2996872 w 4029268"/>
                <a:gd name="connsiteY1-2372" fmla="*/ 400050 h 6644036"/>
                <a:gd name="connsiteX2-2373" fmla="*/ 2796847 w 4029268"/>
                <a:gd name="connsiteY2-2374" fmla="*/ 400050 h 6644036"/>
                <a:gd name="connsiteX3-2375" fmla="*/ 2393622 w 4029268"/>
                <a:gd name="connsiteY3-2376" fmla="*/ 765175 h 6644036"/>
                <a:gd name="connsiteX4-2377" fmla="*/ 2136447 w 4029268"/>
                <a:gd name="connsiteY4-2378" fmla="*/ 869949 h 6644036"/>
                <a:gd name="connsiteX5-2379" fmla="*/ 2133272 w 4029268"/>
                <a:gd name="connsiteY5-2380" fmla="*/ 990600 h 6644036"/>
                <a:gd name="connsiteX6-2381" fmla="*/ 1444297 w 4029268"/>
                <a:gd name="connsiteY6-2382" fmla="*/ 1720849 h 6644036"/>
                <a:gd name="connsiteX7-2383" fmla="*/ 790247 w 4029268"/>
                <a:gd name="connsiteY7-2384" fmla="*/ 2830513 h 6644036"/>
                <a:gd name="connsiteX8-2385" fmla="*/ 726748 w 4029268"/>
                <a:gd name="connsiteY8-2386" fmla="*/ 3162300 h 6644036"/>
                <a:gd name="connsiteX9-2387" fmla="*/ 796597 w 4029268"/>
                <a:gd name="connsiteY9-2388" fmla="*/ 3184525 h 6644036"/>
                <a:gd name="connsiteX10-2389" fmla="*/ 783898 w 4029268"/>
                <a:gd name="connsiteY10-2390" fmla="*/ 3394075 h 6644036"/>
                <a:gd name="connsiteX11-2391" fmla="*/ 647373 w 4029268"/>
                <a:gd name="connsiteY11-2392" fmla="*/ 3419475 h 6644036"/>
                <a:gd name="connsiteX12-2393" fmla="*/ 498148 w 4029268"/>
                <a:gd name="connsiteY12-2394" fmla="*/ 3937000 h 6644036"/>
                <a:gd name="connsiteX13-2395" fmla="*/ 574348 w 4029268"/>
                <a:gd name="connsiteY13-2396" fmla="*/ 4089400 h 6644036"/>
                <a:gd name="connsiteX14-2397" fmla="*/ 485448 w 4029268"/>
                <a:gd name="connsiteY14-2398" fmla="*/ 4905375 h 6644036"/>
                <a:gd name="connsiteX15-2399" fmla="*/ 288598 w 4029268"/>
                <a:gd name="connsiteY15-2400" fmla="*/ 4991100 h 6644036"/>
                <a:gd name="connsiteX16-2401" fmla="*/ 206048 w 4029268"/>
                <a:gd name="connsiteY16-2402" fmla="*/ 5238750 h 6644036"/>
                <a:gd name="connsiteX17-2403" fmla="*/ 59999 w 4029268"/>
                <a:gd name="connsiteY17-2404" fmla="*/ 5327650 h 6644036"/>
                <a:gd name="connsiteX18-2405" fmla="*/ 1260 w 4029268"/>
                <a:gd name="connsiteY18-2406" fmla="*/ 5843587 h 6644036"/>
                <a:gd name="connsiteX19-2407" fmla="*/ 380673 w 4029268"/>
                <a:gd name="connsiteY19-2408" fmla="*/ 5759450 h 6644036"/>
                <a:gd name="connsiteX20-2409" fmla="*/ 498148 w 4029268"/>
                <a:gd name="connsiteY20-2410" fmla="*/ 5826125 h 6644036"/>
                <a:gd name="connsiteX21-2411" fmla="*/ 656897 w 4029268"/>
                <a:gd name="connsiteY21-2412" fmla="*/ 5734050 h 6644036"/>
                <a:gd name="connsiteX22-2413" fmla="*/ 1961822 w 4029268"/>
                <a:gd name="connsiteY22-2414" fmla="*/ 5938837 h 6644036"/>
                <a:gd name="connsiteX23-2415" fmla="*/ 1957060 w 4029268"/>
                <a:gd name="connsiteY23-2416" fmla="*/ 6115049 h 6644036"/>
                <a:gd name="connsiteX24-2417" fmla="*/ 2190422 w 4029268"/>
                <a:gd name="connsiteY24-2418" fmla="*/ 6138862 h 6644036"/>
                <a:gd name="connsiteX25-2419" fmla="*/ 2107873 w 4029268"/>
                <a:gd name="connsiteY25-2420" fmla="*/ 6423025 h 6644036"/>
                <a:gd name="connsiteX26-2421" fmla="*/ 2238048 w 4029268"/>
                <a:gd name="connsiteY26-2422" fmla="*/ 6642100 h 6644036"/>
                <a:gd name="connsiteX27-2423" fmla="*/ 2320598 w 4029268"/>
                <a:gd name="connsiteY27-2424" fmla="*/ 6486526 h 6644036"/>
                <a:gd name="connsiteX28-2425" fmla="*/ 2422198 w 4029268"/>
                <a:gd name="connsiteY28-2426" fmla="*/ 6442075 h 6644036"/>
                <a:gd name="connsiteX29-2427" fmla="*/ 2604760 w 4029268"/>
                <a:gd name="connsiteY29-2428" fmla="*/ 5767387 h 6644036"/>
                <a:gd name="connsiteX30-2429" fmla="*/ 3923972 w 4029268"/>
                <a:gd name="connsiteY30-2430" fmla="*/ 2319338 h 6644036"/>
                <a:gd name="connsiteX31-2431" fmla="*/ 3952547 w 4029268"/>
                <a:gd name="connsiteY31-2432" fmla="*/ 2286000 h 6644036"/>
                <a:gd name="connsiteX32-2433" fmla="*/ 3976360 w 4029268"/>
                <a:gd name="connsiteY32-2434" fmla="*/ 2252663 h 6644036"/>
                <a:gd name="connsiteX33-2435" fmla="*/ 3590597 w 4029268"/>
                <a:gd name="connsiteY33-2436" fmla="*/ 1776413 h 6644036"/>
                <a:gd name="connsiteX34-2437" fmla="*/ 3603297 w 4029268"/>
                <a:gd name="connsiteY34-2438" fmla="*/ 917575 h 6644036"/>
                <a:gd name="connsiteX35" fmla="*/ 3681085 w 4029268"/>
                <a:gd name="connsiteY35" fmla="*/ 0 h 6644036"/>
                <a:gd name="connsiteX0-2439" fmla="*/ 3681085 w 4029268"/>
                <a:gd name="connsiteY0-2440" fmla="*/ 0 h 6644036"/>
                <a:gd name="connsiteX1-2441" fmla="*/ 2996872 w 4029268"/>
                <a:gd name="connsiteY1-2442" fmla="*/ 400050 h 6644036"/>
                <a:gd name="connsiteX2-2443" fmla="*/ 2796847 w 4029268"/>
                <a:gd name="connsiteY2-2444" fmla="*/ 400050 h 6644036"/>
                <a:gd name="connsiteX3-2445" fmla="*/ 2393622 w 4029268"/>
                <a:gd name="connsiteY3-2446" fmla="*/ 765175 h 6644036"/>
                <a:gd name="connsiteX4-2447" fmla="*/ 2136447 w 4029268"/>
                <a:gd name="connsiteY4-2448" fmla="*/ 869949 h 6644036"/>
                <a:gd name="connsiteX5-2449" fmla="*/ 2133272 w 4029268"/>
                <a:gd name="connsiteY5-2450" fmla="*/ 990600 h 6644036"/>
                <a:gd name="connsiteX6-2451" fmla="*/ 1444297 w 4029268"/>
                <a:gd name="connsiteY6-2452" fmla="*/ 1720849 h 6644036"/>
                <a:gd name="connsiteX7-2453" fmla="*/ 790247 w 4029268"/>
                <a:gd name="connsiteY7-2454" fmla="*/ 2830513 h 6644036"/>
                <a:gd name="connsiteX8-2455" fmla="*/ 726748 w 4029268"/>
                <a:gd name="connsiteY8-2456" fmla="*/ 3162300 h 6644036"/>
                <a:gd name="connsiteX9-2457" fmla="*/ 796597 w 4029268"/>
                <a:gd name="connsiteY9-2458" fmla="*/ 3184525 h 6644036"/>
                <a:gd name="connsiteX10-2459" fmla="*/ 783898 w 4029268"/>
                <a:gd name="connsiteY10-2460" fmla="*/ 3394075 h 6644036"/>
                <a:gd name="connsiteX11-2461" fmla="*/ 647373 w 4029268"/>
                <a:gd name="connsiteY11-2462" fmla="*/ 3419475 h 6644036"/>
                <a:gd name="connsiteX12-2463" fmla="*/ 498148 w 4029268"/>
                <a:gd name="connsiteY12-2464" fmla="*/ 3937000 h 6644036"/>
                <a:gd name="connsiteX13-2465" fmla="*/ 574348 w 4029268"/>
                <a:gd name="connsiteY13-2466" fmla="*/ 4089400 h 6644036"/>
                <a:gd name="connsiteX14-2467" fmla="*/ 485448 w 4029268"/>
                <a:gd name="connsiteY14-2468" fmla="*/ 4905375 h 6644036"/>
                <a:gd name="connsiteX15-2469" fmla="*/ 288598 w 4029268"/>
                <a:gd name="connsiteY15-2470" fmla="*/ 4991100 h 6644036"/>
                <a:gd name="connsiteX16-2471" fmla="*/ 206048 w 4029268"/>
                <a:gd name="connsiteY16-2472" fmla="*/ 5238750 h 6644036"/>
                <a:gd name="connsiteX17-2473" fmla="*/ 59999 w 4029268"/>
                <a:gd name="connsiteY17-2474" fmla="*/ 5327650 h 6644036"/>
                <a:gd name="connsiteX18-2475" fmla="*/ 1260 w 4029268"/>
                <a:gd name="connsiteY18-2476" fmla="*/ 5843587 h 6644036"/>
                <a:gd name="connsiteX19-2477" fmla="*/ 380673 w 4029268"/>
                <a:gd name="connsiteY19-2478" fmla="*/ 5759450 h 6644036"/>
                <a:gd name="connsiteX20-2479" fmla="*/ 498148 w 4029268"/>
                <a:gd name="connsiteY20-2480" fmla="*/ 5826125 h 6644036"/>
                <a:gd name="connsiteX21-2481" fmla="*/ 656897 w 4029268"/>
                <a:gd name="connsiteY21-2482" fmla="*/ 5734050 h 6644036"/>
                <a:gd name="connsiteX22-2483" fmla="*/ 1961822 w 4029268"/>
                <a:gd name="connsiteY22-2484" fmla="*/ 5938837 h 6644036"/>
                <a:gd name="connsiteX23-2485" fmla="*/ 1957060 w 4029268"/>
                <a:gd name="connsiteY23-2486" fmla="*/ 6115049 h 6644036"/>
                <a:gd name="connsiteX24-2487" fmla="*/ 2190422 w 4029268"/>
                <a:gd name="connsiteY24-2488" fmla="*/ 6138862 h 6644036"/>
                <a:gd name="connsiteX25-2489" fmla="*/ 2107873 w 4029268"/>
                <a:gd name="connsiteY25-2490" fmla="*/ 6423025 h 6644036"/>
                <a:gd name="connsiteX26-2491" fmla="*/ 2238048 w 4029268"/>
                <a:gd name="connsiteY26-2492" fmla="*/ 6642100 h 6644036"/>
                <a:gd name="connsiteX27-2493" fmla="*/ 2320598 w 4029268"/>
                <a:gd name="connsiteY27-2494" fmla="*/ 6486526 h 6644036"/>
                <a:gd name="connsiteX28-2495" fmla="*/ 2422198 w 4029268"/>
                <a:gd name="connsiteY28-2496" fmla="*/ 6442075 h 6644036"/>
                <a:gd name="connsiteX29-2497" fmla="*/ 2428548 w 4029268"/>
                <a:gd name="connsiteY29-2498" fmla="*/ 5842000 h 6644036"/>
                <a:gd name="connsiteX30-2499" fmla="*/ 2604760 w 4029268"/>
                <a:gd name="connsiteY30-2500" fmla="*/ 5767387 h 6644036"/>
                <a:gd name="connsiteX31-2501" fmla="*/ 3923972 w 4029268"/>
                <a:gd name="connsiteY31-2502" fmla="*/ 2319338 h 6644036"/>
                <a:gd name="connsiteX32-2503" fmla="*/ 3952547 w 4029268"/>
                <a:gd name="connsiteY32-2504" fmla="*/ 2286000 h 6644036"/>
                <a:gd name="connsiteX33-2505" fmla="*/ 3976360 w 4029268"/>
                <a:gd name="connsiteY33-2506" fmla="*/ 2252663 h 6644036"/>
                <a:gd name="connsiteX34-2507" fmla="*/ 3590597 w 4029268"/>
                <a:gd name="connsiteY34-2508" fmla="*/ 1776413 h 6644036"/>
                <a:gd name="connsiteX35-2509" fmla="*/ 3603297 w 4029268"/>
                <a:gd name="connsiteY35-2510" fmla="*/ 917575 h 6644036"/>
                <a:gd name="connsiteX36" fmla="*/ 3681085 w 4029268"/>
                <a:gd name="connsiteY36" fmla="*/ 0 h 6644036"/>
                <a:gd name="connsiteX0-2511" fmla="*/ 3681085 w 4029268"/>
                <a:gd name="connsiteY0-2512" fmla="*/ 0 h 6644036"/>
                <a:gd name="connsiteX1-2513" fmla="*/ 2996872 w 4029268"/>
                <a:gd name="connsiteY1-2514" fmla="*/ 400050 h 6644036"/>
                <a:gd name="connsiteX2-2515" fmla="*/ 2796847 w 4029268"/>
                <a:gd name="connsiteY2-2516" fmla="*/ 400050 h 6644036"/>
                <a:gd name="connsiteX3-2517" fmla="*/ 2393622 w 4029268"/>
                <a:gd name="connsiteY3-2518" fmla="*/ 765175 h 6644036"/>
                <a:gd name="connsiteX4-2519" fmla="*/ 2136447 w 4029268"/>
                <a:gd name="connsiteY4-2520" fmla="*/ 869949 h 6644036"/>
                <a:gd name="connsiteX5-2521" fmla="*/ 2133272 w 4029268"/>
                <a:gd name="connsiteY5-2522" fmla="*/ 990600 h 6644036"/>
                <a:gd name="connsiteX6-2523" fmla="*/ 1444297 w 4029268"/>
                <a:gd name="connsiteY6-2524" fmla="*/ 1720849 h 6644036"/>
                <a:gd name="connsiteX7-2525" fmla="*/ 790247 w 4029268"/>
                <a:gd name="connsiteY7-2526" fmla="*/ 2830513 h 6644036"/>
                <a:gd name="connsiteX8-2527" fmla="*/ 726748 w 4029268"/>
                <a:gd name="connsiteY8-2528" fmla="*/ 3162300 h 6644036"/>
                <a:gd name="connsiteX9-2529" fmla="*/ 796597 w 4029268"/>
                <a:gd name="connsiteY9-2530" fmla="*/ 3184525 h 6644036"/>
                <a:gd name="connsiteX10-2531" fmla="*/ 783898 w 4029268"/>
                <a:gd name="connsiteY10-2532" fmla="*/ 3394075 h 6644036"/>
                <a:gd name="connsiteX11-2533" fmla="*/ 647373 w 4029268"/>
                <a:gd name="connsiteY11-2534" fmla="*/ 3419475 h 6644036"/>
                <a:gd name="connsiteX12-2535" fmla="*/ 498148 w 4029268"/>
                <a:gd name="connsiteY12-2536" fmla="*/ 3937000 h 6644036"/>
                <a:gd name="connsiteX13-2537" fmla="*/ 574348 w 4029268"/>
                <a:gd name="connsiteY13-2538" fmla="*/ 4089400 h 6644036"/>
                <a:gd name="connsiteX14-2539" fmla="*/ 485448 w 4029268"/>
                <a:gd name="connsiteY14-2540" fmla="*/ 4905375 h 6644036"/>
                <a:gd name="connsiteX15-2541" fmla="*/ 288598 w 4029268"/>
                <a:gd name="connsiteY15-2542" fmla="*/ 4991100 h 6644036"/>
                <a:gd name="connsiteX16-2543" fmla="*/ 206048 w 4029268"/>
                <a:gd name="connsiteY16-2544" fmla="*/ 5238750 h 6644036"/>
                <a:gd name="connsiteX17-2545" fmla="*/ 59999 w 4029268"/>
                <a:gd name="connsiteY17-2546" fmla="*/ 5327650 h 6644036"/>
                <a:gd name="connsiteX18-2547" fmla="*/ 1260 w 4029268"/>
                <a:gd name="connsiteY18-2548" fmla="*/ 5843587 h 6644036"/>
                <a:gd name="connsiteX19-2549" fmla="*/ 380673 w 4029268"/>
                <a:gd name="connsiteY19-2550" fmla="*/ 5759450 h 6644036"/>
                <a:gd name="connsiteX20-2551" fmla="*/ 498148 w 4029268"/>
                <a:gd name="connsiteY20-2552" fmla="*/ 5826125 h 6644036"/>
                <a:gd name="connsiteX21-2553" fmla="*/ 656897 w 4029268"/>
                <a:gd name="connsiteY21-2554" fmla="*/ 5734050 h 6644036"/>
                <a:gd name="connsiteX22-2555" fmla="*/ 1961822 w 4029268"/>
                <a:gd name="connsiteY22-2556" fmla="*/ 5938837 h 6644036"/>
                <a:gd name="connsiteX23-2557" fmla="*/ 1957060 w 4029268"/>
                <a:gd name="connsiteY23-2558" fmla="*/ 6115049 h 6644036"/>
                <a:gd name="connsiteX24-2559" fmla="*/ 2190422 w 4029268"/>
                <a:gd name="connsiteY24-2560" fmla="*/ 6138862 h 6644036"/>
                <a:gd name="connsiteX25-2561" fmla="*/ 2107873 w 4029268"/>
                <a:gd name="connsiteY25-2562" fmla="*/ 6423025 h 6644036"/>
                <a:gd name="connsiteX26-2563" fmla="*/ 2238048 w 4029268"/>
                <a:gd name="connsiteY26-2564" fmla="*/ 6642100 h 6644036"/>
                <a:gd name="connsiteX27-2565" fmla="*/ 2320598 w 4029268"/>
                <a:gd name="connsiteY27-2566" fmla="*/ 6486526 h 6644036"/>
                <a:gd name="connsiteX28-2567" fmla="*/ 2422198 w 4029268"/>
                <a:gd name="connsiteY28-2568" fmla="*/ 6442075 h 6644036"/>
                <a:gd name="connsiteX29-2569" fmla="*/ 2472998 w 4029268"/>
                <a:gd name="connsiteY29-2570" fmla="*/ 6261100 h 6644036"/>
                <a:gd name="connsiteX30-2571" fmla="*/ 2428548 w 4029268"/>
                <a:gd name="connsiteY30-2572" fmla="*/ 5842000 h 6644036"/>
                <a:gd name="connsiteX31-2573" fmla="*/ 2604760 w 4029268"/>
                <a:gd name="connsiteY31-2574" fmla="*/ 5767387 h 6644036"/>
                <a:gd name="connsiteX32-2575" fmla="*/ 3923972 w 4029268"/>
                <a:gd name="connsiteY32-2576" fmla="*/ 2319338 h 6644036"/>
                <a:gd name="connsiteX33-2577" fmla="*/ 3952547 w 4029268"/>
                <a:gd name="connsiteY33-2578" fmla="*/ 2286000 h 6644036"/>
                <a:gd name="connsiteX34-2579" fmla="*/ 3976360 w 4029268"/>
                <a:gd name="connsiteY34-2580" fmla="*/ 2252663 h 6644036"/>
                <a:gd name="connsiteX35-2581" fmla="*/ 3590597 w 4029268"/>
                <a:gd name="connsiteY35-2582" fmla="*/ 1776413 h 6644036"/>
                <a:gd name="connsiteX36-2583" fmla="*/ 3603297 w 4029268"/>
                <a:gd name="connsiteY36-2584" fmla="*/ 917575 h 6644036"/>
                <a:gd name="connsiteX37" fmla="*/ 3681085 w 4029268"/>
                <a:gd name="connsiteY37" fmla="*/ 0 h 6644036"/>
                <a:gd name="connsiteX0-2585" fmla="*/ 3681085 w 4029268"/>
                <a:gd name="connsiteY0-2586" fmla="*/ 0 h 6644036"/>
                <a:gd name="connsiteX1-2587" fmla="*/ 2996872 w 4029268"/>
                <a:gd name="connsiteY1-2588" fmla="*/ 400050 h 6644036"/>
                <a:gd name="connsiteX2-2589" fmla="*/ 2796847 w 4029268"/>
                <a:gd name="connsiteY2-2590" fmla="*/ 400050 h 6644036"/>
                <a:gd name="connsiteX3-2591" fmla="*/ 2393622 w 4029268"/>
                <a:gd name="connsiteY3-2592" fmla="*/ 765175 h 6644036"/>
                <a:gd name="connsiteX4-2593" fmla="*/ 2136447 w 4029268"/>
                <a:gd name="connsiteY4-2594" fmla="*/ 869949 h 6644036"/>
                <a:gd name="connsiteX5-2595" fmla="*/ 2133272 w 4029268"/>
                <a:gd name="connsiteY5-2596" fmla="*/ 990600 h 6644036"/>
                <a:gd name="connsiteX6-2597" fmla="*/ 1444297 w 4029268"/>
                <a:gd name="connsiteY6-2598" fmla="*/ 1720849 h 6644036"/>
                <a:gd name="connsiteX7-2599" fmla="*/ 790247 w 4029268"/>
                <a:gd name="connsiteY7-2600" fmla="*/ 2830513 h 6644036"/>
                <a:gd name="connsiteX8-2601" fmla="*/ 726748 w 4029268"/>
                <a:gd name="connsiteY8-2602" fmla="*/ 3162300 h 6644036"/>
                <a:gd name="connsiteX9-2603" fmla="*/ 796597 w 4029268"/>
                <a:gd name="connsiteY9-2604" fmla="*/ 3184525 h 6644036"/>
                <a:gd name="connsiteX10-2605" fmla="*/ 783898 w 4029268"/>
                <a:gd name="connsiteY10-2606" fmla="*/ 3394075 h 6644036"/>
                <a:gd name="connsiteX11-2607" fmla="*/ 647373 w 4029268"/>
                <a:gd name="connsiteY11-2608" fmla="*/ 3419475 h 6644036"/>
                <a:gd name="connsiteX12-2609" fmla="*/ 498148 w 4029268"/>
                <a:gd name="connsiteY12-2610" fmla="*/ 3937000 h 6644036"/>
                <a:gd name="connsiteX13-2611" fmla="*/ 574348 w 4029268"/>
                <a:gd name="connsiteY13-2612" fmla="*/ 4089400 h 6644036"/>
                <a:gd name="connsiteX14-2613" fmla="*/ 485448 w 4029268"/>
                <a:gd name="connsiteY14-2614" fmla="*/ 4905375 h 6644036"/>
                <a:gd name="connsiteX15-2615" fmla="*/ 288598 w 4029268"/>
                <a:gd name="connsiteY15-2616" fmla="*/ 4991100 h 6644036"/>
                <a:gd name="connsiteX16-2617" fmla="*/ 206048 w 4029268"/>
                <a:gd name="connsiteY16-2618" fmla="*/ 5238750 h 6644036"/>
                <a:gd name="connsiteX17-2619" fmla="*/ 59999 w 4029268"/>
                <a:gd name="connsiteY17-2620" fmla="*/ 5327650 h 6644036"/>
                <a:gd name="connsiteX18-2621" fmla="*/ 1260 w 4029268"/>
                <a:gd name="connsiteY18-2622" fmla="*/ 5843587 h 6644036"/>
                <a:gd name="connsiteX19-2623" fmla="*/ 380673 w 4029268"/>
                <a:gd name="connsiteY19-2624" fmla="*/ 5759450 h 6644036"/>
                <a:gd name="connsiteX20-2625" fmla="*/ 498148 w 4029268"/>
                <a:gd name="connsiteY20-2626" fmla="*/ 5826125 h 6644036"/>
                <a:gd name="connsiteX21-2627" fmla="*/ 656897 w 4029268"/>
                <a:gd name="connsiteY21-2628" fmla="*/ 5734050 h 6644036"/>
                <a:gd name="connsiteX22-2629" fmla="*/ 1961822 w 4029268"/>
                <a:gd name="connsiteY22-2630" fmla="*/ 5938837 h 6644036"/>
                <a:gd name="connsiteX23-2631" fmla="*/ 1957060 w 4029268"/>
                <a:gd name="connsiteY23-2632" fmla="*/ 6115049 h 6644036"/>
                <a:gd name="connsiteX24-2633" fmla="*/ 2190422 w 4029268"/>
                <a:gd name="connsiteY24-2634" fmla="*/ 6138862 h 6644036"/>
                <a:gd name="connsiteX25-2635" fmla="*/ 2107873 w 4029268"/>
                <a:gd name="connsiteY25-2636" fmla="*/ 6423025 h 6644036"/>
                <a:gd name="connsiteX26-2637" fmla="*/ 2238048 w 4029268"/>
                <a:gd name="connsiteY26-2638" fmla="*/ 6642100 h 6644036"/>
                <a:gd name="connsiteX27-2639" fmla="*/ 2320598 w 4029268"/>
                <a:gd name="connsiteY27-2640" fmla="*/ 6486526 h 6644036"/>
                <a:gd name="connsiteX28-2641" fmla="*/ 2422198 w 4029268"/>
                <a:gd name="connsiteY28-2642" fmla="*/ 6442075 h 6644036"/>
                <a:gd name="connsiteX29-2643" fmla="*/ 2472998 w 4029268"/>
                <a:gd name="connsiteY29-2644" fmla="*/ 6261100 h 6644036"/>
                <a:gd name="connsiteX30-2645" fmla="*/ 2428548 w 4029268"/>
                <a:gd name="connsiteY30-2646" fmla="*/ 5842000 h 6644036"/>
                <a:gd name="connsiteX31-2647" fmla="*/ 2604760 w 4029268"/>
                <a:gd name="connsiteY31-2648" fmla="*/ 5767387 h 6644036"/>
                <a:gd name="connsiteX32-2649" fmla="*/ 3923972 w 4029268"/>
                <a:gd name="connsiteY32-2650" fmla="*/ 2319338 h 6644036"/>
                <a:gd name="connsiteX33-2651" fmla="*/ 3952547 w 4029268"/>
                <a:gd name="connsiteY33-2652" fmla="*/ 2286000 h 6644036"/>
                <a:gd name="connsiteX34-2653" fmla="*/ 3976360 w 4029268"/>
                <a:gd name="connsiteY34-2654" fmla="*/ 2252663 h 6644036"/>
                <a:gd name="connsiteX35-2655" fmla="*/ 3590597 w 4029268"/>
                <a:gd name="connsiteY35-2656" fmla="*/ 1776413 h 6644036"/>
                <a:gd name="connsiteX36-2657" fmla="*/ 3603297 w 4029268"/>
                <a:gd name="connsiteY36-2658" fmla="*/ 917575 h 6644036"/>
                <a:gd name="connsiteX37-2659" fmla="*/ 3681085 w 4029268"/>
                <a:gd name="connsiteY37-2660" fmla="*/ 0 h 6644036"/>
                <a:gd name="connsiteX0-2661" fmla="*/ 3681085 w 4029268"/>
                <a:gd name="connsiteY0-2662" fmla="*/ 0 h 6644036"/>
                <a:gd name="connsiteX1-2663" fmla="*/ 2996872 w 4029268"/>
                <a:gd name="connsiteY1-2664" fmla="*/ 400050 h 6644036"/>
                <a:gd name="connsiteX2-2665" fmla="*/ 2796847 w 4029268"/>
                <a:gd name="connsiteY2-2666" fmla="*/ 400050 h 6644036"/>
                <a:gd name="connsiteX3-2667" fmla="*/ 2393622 w 4029268"/>
                <a:gd name="connsiteY3-2668" fmla="*/ 765175 h 6644036"/>
                <a:gd name="connsiteX4-2669" fmla="*/ 2136447 w 4029268"/>
                <a:gd name="connsiteY4-2670" fmla="*/ 869949 h 6644036"/>
                <a:gd name="connsiteX5-2671" fmla="*/ 2133272 w 4029268"/>
                <a:gd name="connsiteY5-2672" fmla="*/ 990600 h 6644036"/>
                <a:gd name="connsiteX6-2673" fmla="*/ 1444297 w 4029268"/>
                <a:gd name="connsiteY6-2674" fmla="*/ 1720849 h 6644036"/>
                <a:gd name="connsiteX7-2675" fmla="*/ 790247 w 4029268"/>
                <a:gd name="connsiteY7-2676" fmla="*/ 2830513 h 6644036"/>
                <a:gd name="connsiteX8-2677" fmla="*/ 726748 w 4029268"/>
                <a:gd name="connsiteY8-2678" fmla="*/ 3162300 h 6644036"/>
                <a:gd name="connsiteX9-2679" fmla="*/ 796597 w 4029268"/>
                <a:gd name="connsiteY9-2680" fmla="*/ 3184525 h 6644036"/>
                <a:gd name="connsiteX10-2681" fmla="*/ 783898 w 4029268"/>
                <a:gd name="connsiteY10-2682" fmla="*/ 3394075 h 6644036"/>
                <a:gd name="connsiteX11-2683" fmla="*/ 647373 w 4029268"/>
                <a:gd name="connsiteY11-2684" fmla="*/ 3419475 h 6644036"/>
                <a:gd name="connsiteX12-2685" fmla="*/ 498148 w 4029268"/>
                <a:gd name="connsiteY12-2686" fmla="*/ 3937000 h 6644036"/>
                <a:gd name="connsiteX13-2687" fmla="*/ 574348 w 4029268"/>
                <a:gd name="connsiteY13-2688" fmla="*/ 4089400 h 6644036"/>
                <a:gd name="connsiteX14-2689" fmla="*/ 485448 w 4029268"/>
                <a:gd name="connsiteY14-2690" fmla="*/ 4905375 h 6644036"/>
                <a:gd name="connsiteX15-2691" fmla="*/ 288598 w 4029268"/>
                <a:gd name="connsiteY15-2692" fmla="*/ 4991100 h 6644036"/>
                <a:gd name="connsiteX16-2693" fmla="*/ 206048 w 4029268"/>
                <a:gd name="connsiteY16-2694" fmla="*/ 5238750 h 6644036"/>
                <a:gd name="connsiteX17-2695" fmla="*/ 59999 w 4029268"/>
                <a:gd name="connsiteY17-2696" fmla="*/ 5327650 h 6644036"/>
                <a:gd name="connsiteX18-2697" fmla="*/ 1260 w 4029268"/>
                <a:gd name="connsiteY18-2698" fmla="*/ 5843587 h 6644036"/>
                <a:gd name="connsiteX19-2699" fmla="*/ 380673 w 4029268"/>
                <a:gd name="connsiteY19-2700" fmla="*/ 5759450 h 6644036"/>
                <a:gd name="connsiteX20-2701" fmla="*/ 498148 w 4029268"/>
                <a:gd name="connsiteY20-2702" fmla="*/ 5826125 h 6644036"/>
                <a:gd name="connsiteX21-2703" fmla="*/ 656897 w 4029268"/>
                <a:gd name="connsiteY21-2704" fmla="*/ 5734050 h 6644036"/>
                <a:gd name="connsiteX22-2705" fmla="*/ 1961822 w 4029268"/>
                <a:gd name="connsiteY22-2706" fmla="*/ 5938837 h 6644036"/>
                <a:gd name="connsiteX23-2707" fmla="*/ 1957060 w 4029268"/>
                <a:gd name="connsiteY23-2708" fmla="*/ 6115049 h 6644036"/>
                <a:gd name="connsiteX24-2709" fmla="*/ 2190422 w 4029268"/>
                <a:gd name="connsiteY24-2710" fmla="*/ 6138862 h 6644036"/>
                <a:gd name="connsiteX25-2711" fmla="*/ 2107873 w 4029268"/>
                <a:gd name="connsiteY25-2712" fmla="*/ 6423025 h 6644036"/>
                <a:gd name="connsiteX26-2713" fmla="*/ 2238048 w 4029268"/>
                <a:gd name="connsiteY26-2714" fmla="*/ 6642100 h 6644036"/>
                <a:gd name="connsiteX27-2715" fmla="*/ 2320598 w 4029268"/>
                <a:gd name="connsiteY27-2716" fmla="*/ 6486526 h 6644036"/>
                <a:gd name="connsiteX28-2717" fmla="*/ 2422198 w 4029268"/>
                <a:gd name="connsiteY28-2718" fmla="*/ 6442075 h 6644036"/>
                <a:gd name="connsiteX29-2719" fmla="*/ 2472998 w 4029268"/>
                <a:gd name="connsiteY29-2720" fmla="*/ 6261100 h 6644036"/>
                <a:gd name="connsiteX30-2721" fmla="*/ 2428548 w 4029268"/>
                <a:gd name="connsiteY30-2722" fmla="*/ 5842000 h 6644036"/>
                <a:gd name="connsiteX31-2723" fmla="*/ 2604760 w 4029268"/>
                <a:gd name="connsiteY31-2724" fmla="*/ 5767387 h 6644036"/>
                <a:gd name="connsiteX32-2725" fmla="*/ 3923972 w 4029268"/>
                <a:gd name="connsiteY32-2726" fmla="*/ 2319338 h 6644036"/>
                <a:gd name="connsiteX33-2727" fmla="*/ 3952547 w 4029268"/>
                <a:gd name="connsiteY33-2728" fmla="*/ 2286000 h 6644036"/>
                <a:gd name="connsiteX34-2729" fmla="*/ 3976360 w 4029268"/>
                <a:gd name="connsiteY34-2730" fmla="*/ 2252663 h 6644036"/>
                <a:gd name="connsiteX35-2731" fmla="*/ 3590597 w 4029268"/>
                <a:gd name="connsiteY35-2732" fmla="*/ 1776413 h 6644036"/>
                <a:gd name="connsiteX36-2733" fmla="*/ 3603297 w 4029268"/>
                <a:gd name="connsiteY36-2734" fmla="*/ 917575 h 6644036"/>
                <a:gd name="connsiteX37-2735" fmla="*/ 3681085 w 4029268"/>
                <a:gd name="connsiteY37-2736" fmla="*/ 0 h 6644036"/>
                <a:gd name="connsiteX0-2737" fmla="*/ 3681085 w 4014627"/>
                <a:gd name="connsiteY0-2738" fmla="*/ 0 h 6644036"/>
                <a:gd name="connsiteX1-2739" fmla="*/ 2996872 w 4014627"/>
                <a:gd name="connsiteY1-2740" fmla="*/ 400050 h 6644036"/>
                <a:gd name="connsiteX2-2741" fmla="*/ 2796847 w 4014627"/>
                <a:gd name="connsiteY2-2742" fmla="*/ 400050 h 6644036"/>
                <a:gd name="connsiteX3-2743" fmla="*/ 2393622 w 4014627"/>
                <a:gd name="connsiteY3-2744" fmla="*/ 765175 h 6644036"/>
                <a:gd name="connsiteX4-2745" fmla="*/ 2136447 w 4014627"/>
                <a:gd name="connsiteY4-2746" fmla="*/ 869949 h 6644036"/>
                <a:gd name="connsiteX5-2747" fmla="*/ 2133272 w 4014627"/>
                <a:gd name="connsiteY5-2748" fmla="*/ 990600 h 6644036"/>
                <a:gd name="connsiteX6-2749" fmla="*/ 1444297 w 4014627"/>
                <a:gd name="connsiteY6-2750" fmla="*/ 1720849 h 6644036"/>
                <a:gd name="connsiteX7-2751" fmla="*/ 790247 w 4014627"/>
                <a:gd name="connsiteY7-2752" fmla="*/ 2830513 h 6644036"/>
                <a:gd name="connsiteX8-2753" fmla="*/ 726748 w 4014627"/>
                <a:gd name="connsiteY8-2754" fmla="*/ 3162300 h 6644036"/>
                <a:gd name="connsiteX9-2755" fmla="*/ 796597 w 4014627"/>
                <a:gd name="connsiteY9-2756" fmla="*/ 3184525 h 6644036"/>
                <a:gd name="connsiteX10-2757" fmla="*/ 783898 w 4014627"/>
                <a:gd name="connsiteY10-2758" fmla="*/ 3394075 h 6644036"/>
                <a:gd name="connsiteX11-2759" fmla="*/ 647373 w 4014627"/>
                <a:gd name="connsiteY11-2760" fmla="*/ 3419475 h 6644036"/>
                <a:gd name="connsiteX12-2761" fmla="*/ 498148 w 4014627"/>
                <a:gd name="connsiteY12-2762" fmla="*/ 3937000 h 6644036"/>
                <a:gd name="connsiteX13-2763" fmla="*/ 574348 w 4014627"/>
                <a:gd name="connsiteY13-2764" fmla="*/ 4089400 h 6644036"/>
                <a:gd name="connsiteX14-2765" fmla="*/ 485448 w 4014627"/>
                <a:gd name="connsiteY14-2766" fmla="*/ 4905375 h 6644036"/>
                <a:gd name="connsiteX15-2767" fmla="*/ 288598 w 4014627"/>
                <a:gd name="connsiteY15-2768" fmla="*/ 4991100 h 6644036"/>
                <a:gd name="connsiteX16-2769" fmla="*/ 206048 w 4014627"/>
                <a:gd name="connsiteY16-2770" fmla="*/ 5238750 h 6644036"/>
                <a:gd name="connsiteX17-2771" fmla="*/ 59999 w 4014627"/>
                <a:gd name="connsiteY17-2772" fmla="*/ 5327650 h 6644036"/>
                <a:gd name="connsiteX18-2773" fmla="*/ 1260 w 4014627"/>
                <a:gd name="connsiteY18-2774" fmla="*/ 5843587 h 6644036"/>
                <a:gd name="connsiteX19-2775" fmla="*/ 380673 w 4014627"/>
                <a:gd name="connsiteY19-2776" fmla="*/ 5759450 h 6644036"/>
                <a:gd name="connsiteX20-2777" fmla="*/ 498148 w 4014627"/>
                <a:gd name="connsiteY20-2778" fmla="*/ 5826125 h 6644036"/>
                <a:gd name="connsiteX21-2779" fmla="*/ 656897 w 4014627"/>
                <a:gd name="connsiteY21-2780" fmla="*/ 5734050 h 6644036"/>
                <a:gd name="connsiteX22-2781" fmla="*/ 1961822 w 4014627"/>
                <a:gd name="connsiteY22-2782" fmla="*/ 5938837 h 6644036"/>
                <a:gd name="connsiteX23-2783" fmla="*/ 1957060 w 4014627"/>
                <a:gd name="connsiteY23-2784" fmla="*/ 6115049 h 6644036"/>
                <a:gd name="connsiteX24-2785" fmla="*/ 2190422 w 4014627"/>
                <a:gd name="connsiteY24-2786" fmla="*/ 6138862 h 6644036"/>
                <a:gd name="connsiteX25-2787" fmla="*/ 2107873 w 4014627"/>
                <a:gd name="connsiteY25-2788" fmla="*/ 6423025 h 6644036"/>
                <a:gd name="connsiteX26-2789" fmla="*/ 2238048 w 4014627"/>
                <a:gd name="connsiteY26-2790" fmla="*/ 6642100 h 6644036"/>
                <a:gd name="connsiteX27-2791" fmla="*/ 2320598 w 4014627"/>
                <a:gd name="connsiteY27-2792" fmla="*/ 6486526 h 6644036"/>
                <a:gd name="connsiteX28-2793" fmla="*/ 2422198 w 4014627"/>
                <a:gd name="connsiteY28-2794" fmla="*/ 6442075 h 6644036"/>
                <a:gd name="connsiteX29-2795" fmla="*/ 2472998 w 4014627"/>
                <a:gd name="connsiteY29-2796" fmla="*/ 6261100 h 6644036"/>
                <a:gd name="connsiteX30-2797" fmla="*/ 2428548 w 4014627"/>
                <a:gd name="connsiteY30-2798" fmla="*/ 5842000 h 6644036"/>
                <a:gd name="connsiteX31-2799" fmla="*/ 2604760 w 4014627"/>
                <a:gd name="connsiteY31-2800" fmla="*/ 5767387 h 6644036"/>
                <a:gd name="connsiteX32-2801" fmla="*/ 2803198 w 4014627"/>
                <a:gd name="connsiteY32-2802" fmla="*/ 4727575 h 6644036"/>
                <a:gd name="connsiteX33-2803" fmla="*/ 3923972 w 4014627"/>
                <a:gd name="connsiteY33-2804" fmla="*/ 2319338 h 6644036"/>
                <a:gd name="connsiteX34-2805" fmla="*/ 3952547 w 4014627"/>
                <a:gd name="connsiteY34-2806" fmla="*/ 2286000 h 6644036"/>
                <a:gd name="connsiteX35-2807" fmla="*/ 3976360 w 4014627"/>
                <a:gd name="connsiteY35-2808" fmla="*/ 2252663 h 6644036"/>
                <a:gd name="connsiteX36-2809" fmla="*/ 3590597 w 4014627"/>
                <a:gd name="connsiteY36-2810" fmla="*/ 1776413 h 6644036"/>
                <a:gd name="connsiteX37-2811" fmla="*/ 3603297 w 4014627"/>
                <a:gd name="connsiteY37-2812" fmla="*/ 917575 h 6644036"/>
                <a:gd name="connsiteX38" fmla="*/ 3681085 w 4014627"/>
                <a:gd name="connsiteY38" fmla="*/ 0 h 6644036"/>
                <a:gd name="connsiteX0-2813" fmla="*/ 3681085 w 3976360"/>
                <a:gd name="connsiteY0-2814" fmla="*/ 0 h 6644036"/>
                <a:gd name="connsiteX1-2815" fmla="*/ 2996872 w 3976360"/>
                <a:gd name="connsiteY1-2816" fmla="*/ 400050 h 6644036"/>
                <a:gd name="connsiteX2-2817" fmla="*/ 2796847 w 3976360"/>
                <a:gd name="connsiteY2-2818" fmla="*/ 400050 h 6644036"/>
                <a:gd name="connsiteX3-2819" fmla="*/ 2393622 w 3976360"/>
                <a:gd name="connsiteY3-2820" fmla="*/ 765175 h 6644036"/>
                <a:gd name="connsiteX4-2821" fmla="*/ 2136447 w 3976360"/>
                <a:gd name="connsiteY4-2822" fmla="*/ 869949 h 6644036"/>
                <a:gd name="connsiteX5-2823" fmla="*/ 2133272 w 3976360"/>
                <a:gd name="connsiteY5-2824" fmla="*/ 990600 h 6644036"/>
                <a:gd name="connsiteX6-2825" fmla="*/ 1444297 w 3976360"/>
                <a:gd name="connsiteY6-2826" fmla="*/ 1720849 h 6644036"/>
                <a:gd name="connsiteX7-2827" fmla="*/ 790247 w 3976360"/>
                <a:gd name="connsiteY7-2828" fmla="*/ 2830513 h 6644036"/>
                <a:gd name="connsiteX8-2829" fmla="*/ 726748 w 3976360"/>
                <a:gd name="connsiteY8-2830" fmla="*/ 3162300 h 6644036"/>
                <a:gd name="connsiteX9-2831" fmla="*/ 796597 w 3976360"/>
                <a:gd name="connsiteY9-2832" fmla="*/ 3184525 h 6644036"/>
                <a:gd name="connsiteX10-2833" fmla="*/ 783898 w 3976360"/>
                <a:gd name="connsiteY10-2834" fmla="*/ 3394075 h 6644036"/>
                <a:gd name="connsiteX11-2835" fmla="*/ 647373 w 3976360"/>
                <a:gd name="connsiteY11-2836" fmla="*/ 3419475 h 6644036"/>
                <a:gd name="connsiteX12-2837" fmla="*/ 498148 w 3976360"/>
                <a:gd name="connsiteY12-2838" fmla="*/ 3937000 h 6644036"/>
                <a:gd name="connsiteX13-2839" fmla="*/ 574348 w 3976360"/>
                <a:gd name="connsiteY13-2840" fmla="*/ 4089400 h 6644036"/>
                <a:gd name="connsiteX14-2841" fmla="*/ 485448 w 3976360"/>
                <a:gd name="connsiteY14-2842" fmla="*/ 4905375 h 6644036"/>
                <a:gd name="connsiteX15-2843" fmla="*/ 288598 w 3976360"/>
                <a:gd name="connsiteY15-2844" fmla="*/ 4991100 h 6644036"/>
                <a:gd name="connsiteX16-2845" fmla="*/ 206048 w 3976360"/>
                <a:gd name="connsiteY16-2846" fmla="*/ 5238750 h 6644036"/>
                <a:gd name="connsiteX17-2847" fmla="*/ 59999 w 3976360"/>
                <a:gd name="connsiteY17-2848" fmla="*/ 5327650 h 6644036"/>
                <a:gd name="connsiteX18-2849" fmla="*/ 1260 w 3976360"/>
                <a:gd name="connsiteY18-2850" fmla="*/ 5843587 h 6644036"/>
                <a:gd name="connsiteX19-2851" fmla="*/ 380673 w 3976360"/>
                <a:gd name="connsiteY19-2852" fmla="*/ 5759450 h 6644036"/>
                <a:gd name="connsiteX20-2853" fmla="*/ 498148 w 3976360"/>
                <a:gd name="connsiteY20-2854" fmla="*/ 5826125 h 6644036"/>
                <a:gd name="connsiteX21-2855" fmla="*/ 656897 w 3976360"/>
                <a:gd name="connsiteY21-2856" fmla="*/ 5734050 h 6644036"/>
                <a:gd name="connsiteX22-2857" fmla="*/ 1961822 w 3976360"/>
                <a:gd name="connsiteY22-2858" fmla="*/ 5938837 h 6644036"/>
                <a:gd name="connsiteX23-2859" fmla="*/ 1957060 w 3976360"/>
                <a:gd name="connsiteY23-2860" fmla="*/ 6115049 h 6644036"/>
                <a:gd name="connsiteX24-2861" fmla="*/ 2190422 w 3976360"/>
                <a:gd name="connsiteY24-2862" fmla="*/ 6138862 h 6644036"/>
                <a:gd name="connsiteX25-2863" fmla="*/ 2107873 w 3976360"/>
                <a:gd name="connsiteY25-2864" fmla="*/ 6423025 h 6644036"/>
                <a:gd name="connsiteX26-2865" fmla="*/ 2238048 w 3976360"/>
                <a:gd name="connsiteY26-2866" fmla="*/ 6642100 h 6644036"/>
                <a:gd name="connsiteX27-2867" fmla="*/ 2320598 w 3976360"/>
                <a:gd name="connsiteY27-2868" fmla="*/ 6486526 h 6644036"/>
                <a:gd name="connsiteX28-2869" fmla="*/ 2422198 w 3976360"/>
                <a:gd name="connsiteY28-2870" fmla="*/ 6442075 h 6644036"/>
                <a:gd name="connsiteX29-2871" fmla="*/ 2472998 w 3976360"/>
                <a:gd name="connsiteY29-2872" fmla="*/ 6261100 h 6644036"/>
                <a:gd name="connsiteX30-2873" fmla="*/ 2428548 w 3976360"/>
                <a:gd name="connsiteY30-2874" fmla="*/ 5842000 h 6644036"/>
                <a:gd name="connsiteX31-2875" fmla="*/ 2604760 w 3976360"/>
                <a:gd name="connsiteY31-2876" fmla="*/ 5767387 h 6644036"/>
                <a:gd name="connsiteX32-2877" fmla="*/ 2803198 w 3976360"/>
                <a:gd name="connsiteY32-2878" fmla="*/ 4727575 h 6644036"/>
                <a:gd name="connsiteX33-2879" fmla="*/ 3539799 w 3976360"/>
                <a:gd name="connsiteY33-2880" fmla="*/ 3940175 h 6644036"/>
                <a:gd name="connsiteX34-2881" fmla="*/ 3923972 w 3976360"/>
                <a:gd name="connsiteY34-2882" fmla="*/ 2319338 h 6644036"/>
                <a:gd name="connsiteX35-2883" fmla="*/ 3952547 w 3976360"/>
                <a:gd name="connsiteY35-2884" fmla="*/ 2286000 h 6644036"/>
                <a:gd name="connsiteX36-2885" fmla="*/ 3976360 w 3976360"/>
                <a:gd name="connsiteY36-2886" fmla="*/ 2252663 h 6644036"/>
                <a:gd name="connsiteX37-2887" fmla="*/ 3590597 w 3976360"/>
                <a:gd name="connsiteY37-2888" fmla="*/ 1776413 h 6644036"/>
                <a:gd name="connsiteX38-2889" fmla="*/ 3603297 w 3976360"/>
                <a:gd name="connsiteY38-2890" fmla="*/ 917575 h 6644036"/>
                <a:gd name="connsiteX39" fmla="*/ 3681085 w 3976360"/>
                <a:gd name="connsiteY39" fmla="*/ 0 h 6644036"/>
                <a:gd name="connsiteX0-2891" fmla="*/ 3681085 w 3976360"/>
                <a:gd name="connsiteY0-2892" fmla="*/ 0 h 6644036"/>
                <a:gd name="connsiteX1-2893" fmla="*/ 2996872 w 3976360"/>
                <a:gd name="connsiteY1-2894" fmla="*/ 400050 h 6644036"/>
                <a:gd name="connsiteX2-2895" fmla="*/ 2796847 w 3976360"/>
                <a:gd name="connsiteY2-2896" fmla="*/ 400050 h 6644036"/>
                <a:gd name="connsiteX3-2897" fmla="*/ 2393622 w 3976360"/>
                <a:gd name="connsiteY3-2898" fmla="*/ 765175 h 6644036"/>
                <a:gd name="connsiteX4-2899" fmla="*/ 2136447 w 3976360"/>
                <a:gd name="connsiteY4-2900" fmla="*/ 869949 h 6644036"/>
                <a:gd name="connsiteX5-2901" fmla="*/ 2133272 w 3976360"/>
                <a:gd name="connsiteY5-2902" fmla="*/ 990600 h 6644036"/>
                <a:gd name="connsiteX6-2903" fmla="*/ 1444297 w 3976360"/>
                <a:gd name="connsiteY6-2904" fmla="*/ 1720849 h 6644036"/>
                <a:gd name="connsiteX7-2905" fmla="*/ 790247 w 3976360"/>
                <a:gd name="connsiteY7-2906" fmla="*/ 2830513 h 6644036"/>
                <a:gd name="connsiteX8-2907" fmla="*/ 726748 w 3976360"/>
                <a:gd name="connsiteY8-2908" fmla="*/ 3162300 h 6644036"/>
                <a:gd name="connsiteX9-2909" fmla="*/ 796597 w 3976360"/>
                <a:gd name="connsiteY9-2910" fmla="*/ 3184525 h 6644036"/>
                <a:gd name="connsiteX10-2911" fmla="*/ 783898 w 3976360"/>
                <a:gd name="connsiteY10-2912" fmla="*/ 3394075 h 6644036"/>
                <a:gd name="connsiteX11-2913" fmla="*/ 647373 w 3976360"/>
                <a:gd name="connsiteY11-2914" fmla="*/ 3419475 h 6644036"/>
                <a:gd name="connsiteX12-2915" fmla="*/ 498148 w 3976360"/>
                <a:gd name="connsiteY12-2916" fmla="*/ 3937000 h 6644036"/>
                <a:gd name="connsiteX13-2917" fmla="*/ 574348 w 3976360"/>
                <a:gd name="connsiteY13-2918" fmla="*/ 4089400 h 6644036"/>
                <a:gd name="connsiteX14-2919" fmla="*/ 485448 w 3976360"/>
                <a:gd name="connsiteY14-2920" fmla="*/ 4905375 h 6644036"/>
                <a:gd name="connsiteX15-2921" fmla="*/ 288598 w 3976360"/>
                <a:gd name="connsiteY15-2922" fmla="*/ 4991100 h 6644036"/>
                <a:gd name="connsiteX16-2923" fmla="*/ 206048 w 3976360"/>
                <a:gd name="connsiteY16-2924" fmla="*/ 5238750 h 6644036"/>
                <a:gd name="connsiteX17-2925" fmla="*/ 59999 w 3976360"/>
                <a:gd name="connsiteY17-2926" fmla="*/ 5327650 h 6644036"/>
                <a:gd name="connsiteX18-2927" fmla="*/ 1260 w 3976360"/>
                <a:gd name="connsiteY18-2928" fmla="*/ 5843587 h 6644036"/>
                <a:gd name="connsiteX19-2929" fmla="*/ 380673 w 3976360"/>
                <a:gd name="connsiteY19-2930" fmla="*/ 5759450 h 6644036"/>
                <a:gd name="connsiteX20-2931" fmla="*/ 498148 w 3976360"/>
                <a:gd name="connsiteY20-2932" fmla="*/ 5826125 h 6644036"/>
                <a:gd name="connsiteX21-2933" fmla="*/ 656897 w 3976360"/>
                <a:gd name="connsiteY21-2934" fmla="*/ 5734050 h 6644036"/>
                <a:gd name="connsiteX22-2935" fmla="*/ 1961822 w 3976360"/>
                <a:gd name="connsiteY22-2936" fmla="*/ 5938837 h 6644036"/>
                <a:gd name="connsiteX23-2937" fmla="*/ 1957060 w 3976360"/>
                <a:gd name="connsiteY23-2938" fmla="*/ 6115049 h 6644036"/>
                <a:gd name="connsiteX24-2939" fmla="*/ 2190422 w 3976360"/>
                <a:gd name="connsiteY24-2940" fmla="*/ 6138862 h 6644036"/>
                <a:gd name="connsiteX25-2941" fmla="*/ 2107873 w 3976360"/>
                <a:gd name="connsiteY25-2942" fmla="*/ 6423025 h 6644036"/>
                <a:gd name="connsiteX26-2943" fmla="*/ 2238048 w 3976360"/>
                <a:gd name="connsiteY26-2944" fmla="*/ 6642100 h 6644036"/>
                <a:gd name="connsiteX27-2945" fmla="*/ 2320598 w 3976360"/>
                <a:gd name="connsiteY27-2946" fmla="*/ 6486526 h 6644036"/>
                <a:gd name="connsiteX28-2947" fmla="*/ 2422198 w 3976360"/>
                <a:gd name="connsiteY28-2948" fmla="*/ 6442075 h 6644036"/>
                <a:gd name="connsiteX29-2949" fmla="*/ 2472998 w 3976360"/>
                <a:gd name="connsiteY29-2950" fmla="*/ 6261100 h 6644036"/>
                <a:gd name="connsiteX30-2951" fmla="*/ 2428548 w 3976360"/>
                <a:gd name="connsiteY30-2952" fmla="*/ 5842000 h 6644036"/>
                <a:gd name="connsiteX31-2953" fmla="*/ 2604760 w 3976360"/>
                <a:gd name="connsiteY31-2954" fmla="*/ 5767387 h 6644036"/>
                <a:gd name="connsiteX32-2955" fmla="*/ 2803198 w 3976360"/>
                <a:gd name="connsiteY32-2956" fmla="*/ 4727575 h 6644036"/>
                <a:gd name="connsiteX33-2957" fmla="*/ 3539799 w 3976360"/>
                <a:gd name="connsiteY33-2958" fmla="*/ 3940175 h 6644036"/>
                <a:gd name="connsiteX34-2959" fmla="*/ 3923972 w 3976360"/>
                <a:gd name="connsiteY34-2960" fmla="*/ 2319338 h 6644036"/>
                <a:gd name="connsiteX35-2961" fmla="*/ 3952547 w 3976360"/>
                <a:gd name="connsiteY35-2962" fmla="*/ 2286000 h 6644036"/>
                <a:gd name="connsiteX36-2963" fmla="*/ 3976360 w 3976360"/>
                <a:gd name="connsiteY36-2964" fmla="*/ 2252663 h 6644036"/>
                <a:gd name="connsiteX37-2965" fmla="*/ 3590597 w 3976360"/>
                <a:gd name="connsiteY37-2966" fmla="*/ 1776413 h 6644036"/>
                <a:gd name="connsiteX38-2967" fmla="*/ 3603297 w 3976360"/>
                <a:gd name="connsiteY38-2968" fmla="*/ 917575 h 6644036"/>
                <a:gd name="connsiteX39-2969" fmla="*/ 3681085 w 3976360"/>
                <a:gd name="connsiteY39-2970" fmla="*/ 0 h 6644036"/>
                <a:gd name="connsiteX0-2971" fmla="*/ 3681085 w 3976360"/>
                <a:gd name="connsiteY0-2972" fmla="*/ 0 h 6644036"/>
                <a:gd name="connsiteX1-2973" fmla="*/ 2996872 w 3976360"/>
                <a:gd name="connsiteY1-2974" fmla="*/ 400050 h 6644036"/>
                <a:gd name="connsiteX2-2975" fmla="*/ 2796847 w 3976360"/>
                <a:gd name="connsiteY2-2976" fmla="*/ 400050 h 6644036"/>
                <a:gd name="connsiteX3-2977" fmla="*/ 2393622 w 3976360"/>
                <a:gd name="connsiteY3-2978" fmla="*/ 765175 h 6644036"/>
                <a:gd name="connsiteX4-2979" fmla="*/ 2136447 w 3976360"/>
                <a:gd name="connsiteY4-2980" fmla="*/ 869949 h 6644036"/>
                <a:gd name="connsiteX5-2981" fmla="*/ 2133272 w 3976360"/>
                <a:gd name="connsiteY5-2982" fmla="*/ 990600 h 6644036"/>
                <a:gd name="connsiteX6-2983" fmla="*/ 1444297 w 3976360"/>
                <a:gd name="connsiteY6-2984" fmla="*/ 1720849 h 6644036"/>
                <a:gd name="connsiteX7-2985" fmla="*/ 790247 w 3976360"/>
                <a:gd name="connsiteY7-2986" fmla="*/ 2830513 h 6644036"/>
                <a:gd name="connsiteX8-2987" fmla="*/ 726748 w 3976360"/>
                <a:gd name="connsiteY8-2988" fmla="*/ 3162300 h 6644036"/>
                <a:gd name="connsiteX9-2989" fmla="*/ 796597 w 3976360"/>
                <a:gd name="connsiteY9-2990" fmla="*/ 3184525 h 6644036"/>
                <a:gd name="connsiteX10-2991" fmla="*/ 783898 w 3976360"/>
                <a:gd name="connsiteY10-2992" fmla="*/ 3394075 h 6644036"/>
                <a:gd name="connsiteX11-2993" fmla="*/ 647373 w 3976360"/>
                <a:gd name="connsiteY11-2994" fmla="*/ 3419475 h 6644036"/>
                <a:gd name="connsiteX12-2995" fmla="*/ 498148 w 3976360"/>
                <a:gd name="connsiteY12-2996" fmla="*/ 3937000 h 6644036"/>
                <a:gd name="connsiteX13-2997" fmla="*/ 574348 w 3976360"/>
                <a:gd name="connsiteY13-2998" fmla="*/ 4089400 h 6644036"/>
                <a:gd name="connsiteX14-2999" fmla="*/ 485448 w 3976360"/>
                <a:gd name="connsiteY14-3000" fmla="*/ 4905375 h 6644036"/>
                <a:gd name="connsiteX15-3001" fmla="*/ 288598 w 3976360"/>
                <a:gd name="connsiteY15-3002" fmla="*/ 4991100 h 6644036"/>
                <a:gd name="connsiteX16-3003" fmla="*/ 206048 w 3976360"/>
                <a:gd name="connsiteY16-3004" fmla="*/ 5238750 h 6644036"/>
                <a:gd name="connsiteX17-3005" fmla="*/ 59999 w 3976360"/>
                <a:gd name="connsiteY17-3006" fmla="*/ 5327650 h 6644036"/>
                <a:gd name="connsiteX18-3007" fmla="*/ 1260 w 3976360"/>
                <a:gd name="connsiteY18-3008" fmla="*/ 5843587 h 6644036"/>
                <a:gd name="connsiteX19-3009" fmla="*/ 380673 w 3976360"/>
                <a:gd name="connsiteY19-3010" fmla="*/ 5759450 h 6644036"/>
                <a:gd name="connsiteX20-3011" fmla="*/ 498148 w 3976360"/>
                <a:gd name="connsiteY20-3012" fmla="*/ 5826125 h 6644036"/>
                <a:gd name="connsiteX21-3013" fmla="*/ 656897 w 3976360"/>
                <a:gd name="connsiteY21-3014" fmla="*/ 5734050 h 6644036"/>
                <a:gd name="connsiteX22-3015" fmla="*/ 1961822 w 3976360"/>
                <a:gd name="connsiteY22-3016" fmla="*/ 5938837 h 6644036"/>
                <a:gd name="connsiteX23-3017" fmla="*/ 1957060 w 3976360"/>
                <a:gd name="connsiteY23-3018" fmla="*/ 6115049 h 6644036"/>
                <a:gd name="connsiteX24-3019" fmla="*/ 2190422 w 3976360"/>
                <a:gd name="connsiteY24-3020" fmla="*/ 6138862 h 6644036"/>
                <a:gd name="connsiteX25-3021" fmla="*/ 2107873 w 3976360"/>
                <a:gd name="connsiteY25-3022" fmla="*/ 6423025 h 6644036"/>
                <a:gd name="connsiteX26-3023" fmla="*/ 2238048 w 3976360"/>
                <a:gd name="connsiteY26-3024" fmla="*/ 6642100 h 6644036"/>
                <a:gd name="connsiteX27-3025" fmla="*/ 2320598 w 3976360"/>
                <a:gd name="connsiteY27-3026" fmla="*/ 6486526 h 6644036"/>
                <a:gd name="connsiteX28-3027" fmla="*/ 2422198 w 3976360"/>
                <a:gd name="connsiteY28-3028" fmla="*/ 6442075 h 6644036"/>
                <a:gd name="connsiteX29-3029" fmla="*/ 2472998 w 3976360"/>
                <a:gd name="connsiteY29-3030" fmla="*/ 6261100 h 6644036"/>
                <a:gd name="connsiteX30-3031" fmla="*/ 2428548 w 3976360"/>
                <a:gd name="connsiteY30-3032" fmla="*/ 5842000 h 6644036"/>
                <a:gd name="connsiteX31-3033" fmla="*/ 2604760 w 3976360"/>
                <a:gd name="connsiteY31-3034" fmla="*/ 5767387 h 6644036"/>
                <a:gd name="connsiteX32-3035" fmla="*/ 2803198 w 3976360"/>
                <a:gd name="connsiteY32-3036" fmla="*/ 4727575 h 6644036"/>
                <a:gd name="connsiteX33-3037" fmla="*/ 3479474 w 3976360"/>
                <a:gd name="connsiteY33-3038" fmla="*/ 4035425 h 6644036"/>
                <a:gd name="connsiteX34-3039" fmla="*/ 3923972 w 3976360"/>
                <a:gd name="connsiteY34-3040" fmla="*/ 2319338 h 6644036"/>
                <a:gd name="connsiteX35-3041" fmla="*/ 3952547 w 3976360"/>
                <a:gd name="connsiteY35-3042" fmla="*/ 2286000 h 6644036"/>
                <a:gd name="connsiteX36-3043" fmla="*/ 3976360 w 3976360"/>
                <a:gd name="connsiteY36-3044" fmla="*/ 2252663 h 6644036"/>
                <a:gd name="connsiteX37-3045" fmla="*/ 3590597 w 3976360"/>
                <a:gd name="connsiteY37-3046" fmla="*/ 1776413 h 6644036"/>
                <a:gd name="connsiteX38-3047" fmla="*/ 3603297 w 3976360"/>
                <a:gd name="connsiteY38-3048" fmla="*/ 917575 h 6644036"/>
                <a:gd name="connsiteX39-3049" fmla="*/ 3681085 w 3976360"/>
                <a:gd name="connsiteY39-3050" fmla="*/ 0 h 6644036"/>
                <a:gd name="connsiteX0-3051" fmla="*/ 3681085 w 3976360"/>
                <a:gd name="connsiteY0-3052" fmla="*/ 0 h 6644036"/>
                <a:gd name="connsiteX1-3053" fmla="*/ 2996872 w 3976360"/>
                <a:gd name="connsiteY1-3054" fmla="*/ 400050 h 6644036"/>
                <a:gd name="connsiteX2-3055" fmla="*/ 2796847 w 3976360"/>
                <a:gd name="connsiteY2-3056" fmla="*/ 400050 h 6644036"/>
                <a:gd name="connsiteX3-3057" fmla="*/ 2393622 w 3976360"/>
                <a:gd name="connsiteY3-3058" fmla="*/ 765175 h 6644036"/>
                <a:gd name="connsiteX4-3059" fmla="*/ 2136447 w 3976360"/>
                <a:gd name="connsiteY4-3060" fmla="*/ 869949 h 6644036"/>
                <a:gd name="connsiteX5-3061" fmla="*/ 2133272 w 3976360"/>
                <a:gd name="connsiteY5-3062" fmla="*/ 990600 h 6644036"/>
                <a:gd name="connsiteX6-3063" fmla="*/ 1444297 w 3976360"/>
                <a:gd name="connsiteY6-3064" fmla="*/ 1720849 h 6644036"/>
                <a:gd name="connsiteX7-3065" fmla="*/ 790247 w 3976360"/>
                <a:gd name="connsiteY7-3066" fmla="*/ 2830513 h 6644036"/>
                <a:gd name="connsiteX8-3067" fmla="*/ 726748 w 3976360"/>
                <a:gd name="connsiteY8-3068" fmla="*/ 3162300 h 6644036"/>
                <a:gd name="connsiteX9-3069" fmla="*/ 796597 w 3976360"/>
                <a:gd name="connsiteY9-3070" fmla="*/ 3184525 h 6644036"/>
                <a:gd name="connsiteX10-3071" fmla="*/ 783898 w 3976360"/>
                <a:gd name="connsiteY10-3072" fmla="*/ 3394075 h 6644036"/>
                <a:gd name="connsiteX11-3073" fmla="*/ 647373 w 3976360"/>
                <a:gd name="connsiteY11-3074" fmla="*/ 3419475 h 6644036"/>
                <a:gd name="connsiteX12-3075" fmla="*/ 498148 w 3976360"/>
                <a:gd name="connsiteY12-3076" fmla="*/ 3937000 h 6644036"/>
                <a:gd name="connsiteX13-3077" fmla="*/ 574348 w 3976360"/>
                <a:gd name="connsiteY13-3078" fmla="*/ 4089400 h 6644036"/>
                <a:gd name="connsiteX14-3079" fmla="*/ 485448 w 3976360"/>
                <a:gd name="connsiteY14-3080" fmla="*/ 4905375 h 6644036"/>
                <a:gd name="connsiteX15-3081" fmla="*/ 288598 w 3976360"/>
                <a:gd name="connsiteY15-3082" fmla="*/ 4991100 h 6644036"/>
                <a:gd name="connsiteX16-3083" fmla="*/ 206048 w 3976360"/>
                <a:gd name="connsiteY16-3084" fmla="*/ 5238750 h 6644036"/>
                <a:gd name="connsiteX17-3085" fmla="*/ 59999 w 3976360"/>
                <a:gd name="connsiteY17-3086" fmla="*/ 5327650 h 6644036"/>
                <a:gd name="connsiteX18-3087" fmla="*/ 1260 w 3976360"/>
                <a:gd name="connsiteY18-3088" fmla="*/ 5843587 h 6644036"/>
                <a:gd name="connsiteX19-3089" fmla="*/ 380673 w 3976360"/>
                <a:gd name="connsiteY19-3090" fmla="*/ 5759450 h 6644036"/>
                <a:gd name="connsiteX20-3091" fmla="*/ 498148 w 3976360"/>
                <a:gd name="connsiteY20-3092" fmla="*/ 5826125 h 6644036"/>
                <a:gd name="connsiteX21-3093" fmla="*/ 656897 w 3976360"/>
                <a:gd name="connsiteY21-3094" fmla="*/ 5734050 h 6644036"/>
                <a:gd name="connsiteX22-3095" fmla="*/ 1961822 w 3976360"/>
                <a:gd name="connsiteY22-3096" fmla="*/ 5938837 h 6644036"/>
                <a:gd name="connsiteX23-3097" fmla="*/ 1957060 w 3976360"/>
                <a:gd name="connsiteY23-3098" fmla="*/ 6115049 h 6644036"/>
                <a:gd name="connsiteX24-3099" fmla="*/ 2190422 w 3976360"/>
                <a:gd name="connsiteY24-3100" fmla="*/ 6138862 h 6644036"/>
                <a:gd name="connsiteX25-3101" fmla="*/ 2107873 w 3976360"/>
                <a:gd name="connsiteY25-3102" fmla="*/ 6423025 h 6644036"/>
                <a:gd name="connsiteX26-3103" fmla="*/ 2238048 w 3976360"/>
                <a:gd name="connsiteY26-3104" fmla="*/ 6642100 h 6644036"/>
                <a:gd name="connsiteX27-3105" fmla="*/ 2320598 w 3976360"/>
                <a:gd name="connsiteY27-3106" fmla="*/ 6486526 h 6644036"/>
                <a:gd name="connsiteX28-3107" fmla="*/ 2422198 w 3976360"/>
                <a:gd name="connsiteY28-3108" fmla="*/ 6442075 h 6644036"/>
                <a:gd name="connsiteX29-3109" fmla="*/ 2472998 w 3976360"/>
                <a:gd name="connsiteY29-3110" fmla="*/ 6261100 h 6644036"/>
                <a:gd name="connsiteX30-3111" fmla="*/ 2428548 w 3976360"/>
                <a:gd name="connsiteY30-3112" fmla="*/ 5842000 h 6644036"/>
                <a:gd name="connsiteX31-3113" fmla="*/ 2604760 w 3976360"/>
                <a:gd name="connsiteY31-3114" fmla="*/ 5767387 h 6644036"/>
                <a:gd name="connsiteX32-3115" fmla="*/ 2803198 w 3976360"/>
                <a:gd name="connsiteY32-3116" fmla="*/ 4727575 h 6644036"/>
                <a:gd name="connsiteX33-3117" fmla="*/ 3479474 w 3976360"/>
                <a:gd name="connsiteY33-3118" fmla="*/ 4035425 h 6644036"/>
                <a:gd name="connsiteX34-3119" fmla="*/ 3527099 w 3976360"/>
                <a:gd name="connsiteY34-3120" fmla="*/ 3013075 h 6644036"/>
                <a:gd name="connsiteX35-3121" fmla="*/ 3923972 w 3976360"/>
                <a:gd name="connsiteY35-3122" fmla="*/ 2319338 h 6644036"/>
                <a:gd name="connsiteX36-3123" fmla="*/ 3952547 w 3976360"/>
                <a:gd name="connsiteY36-3124" fmla="*/ 2286000 h 6644036"/>
                <a:gd name="connsiteX37-3125" fmla="*/ 3976360 w 3976360"/>
                <a:gd name="connsiteY37-3126" fmla="*/ 2252663 h 6644036"/>
                <a:gd name="connsiteX38-3127" fmla="*/ 3590597 w 3976360"/>
                <a:gd name="connsiteY38-3128" fmla="*/ 1776413 h 6644036"/>
                <a:gd name="connsiteX39-3129" fmla="*/ 3603297 w 3976360"/>
                <a:gd name="connsiteY39-3130" fmla="*/ 917575 h 6644036"/>
                <a:gd name="connsiteX40" fmla="*/ 3681085 w 3976360"/>
                <a:gd name="connsiteY40" fmla="*/ 0 h 6644036"/>
                <a:gd name="connsiteX0-3131" fmla="*/ 3681085 w 3973153"/>
                <a:gd name="connsiteY0-3132" fmla="*/ 0 h 6644036"/>
                <a:gd name="connsiteX1-3133" fmla="*/ 2996872 w 3973153"/>
                <a:gd name="connsiteY1-3134" fmla="*/ 400050 h 6644036"/>
                <a:gd name="connsiteX2-3135" fmla="*/ 2796847 w 3973153"/>
                <a:gd name="connsiteY2-3136" fmla="*/ 400050 h 6644036"/>
                <a:gd name="connsiteX3-3137" fmla="*/ 2393622 w 3973153"/>
                <a:gd name="connsiteY3-3138" fmla="*/ 765175 h 6644036"/>
                <a:gd name="connsiteX4-3139" fmla="*/ 2136447 w 3973153"/>
                <a:gd name="connsiteY4-3140" fmla="*/ 869949 h 6644036"/>
                <a:gd name="connsiteX5-3141" fmla="*/ 2133272 w 3973153"/>
                <a:gd name="connsiteY5-3142" fmla="*/ 990600 h 6644036"/>
                <a:gd name="connsiteX6-3143" fmla="*/ 1444297 w 3973153"/>
                <a:gd name="connsiteY6-3144" fmla="*/ 1720849 h 6644036"/>
                <a:gd name="connsiteX7-3145" fmla="*/ 790247 w 3973153"/>
                <a:gd name="connsiteY7-3146" fmla="*/ 2830513 h 6644036"/>
                <a:gd name="connsiteX8-3147" fmla="*/ 726748 w 3973153"/>
                <a:gd name="connsiteY8-3148" fmla="*/ 3162300 h 6644036"/>
                <a:gd name="connsiteX9-3149" fmla="*/ 796597 w 3973153"/>
                <a:gd name="connsiteY9-3150" fmla="*/ 3184525 h 6644036"/>
                <a:gd name="connsiteX10-3151" fmla="*/ 783898 w 3973153"/>
                <a:gd name="connsiteY10-3152" fmla="*/ 3394075 h 6644036"/>
                <a:gd name="connsiteX11-3153" fmla="*/ 647373 w 3973153"/>
                <a:gd name="connsiteY11-3154" fmla="*/ 3419475 h 6644036"/>
                <a:gd name="connsiteX12-3155" fmla="*/ 498148 w 3973153"/>
                <a:gd name="connsiteY12-3156" fmla="*/ 3937000 h 6644036"/>
                <a:gd name="connsiteX13-3157" fmla="*/ 574348 w 3973153"/>
                <a:gd name="connsiteY13-3158" fmla="*/ 4089400 h 6644036"/>
                <a:gd name="connsiteX14-3159" fmla="*/ 485448 w 3973153"/>
                <a:gd name="connsiteY14-3160" fmla="*/ 4905375 h 6644036"/>
                <a:gd name="connsiteX15-3161" fmla="*/ 288598 w 3973153"/>
                <a:gd name="connsiteY15-3162" fmla="*/ 4991100 h 6644036"/>
                <a:gd name="connsiteX16-3163" fmla="*/ 206048 w 3973153"/>
                <a:gd name="connsiteY16-3164" fmla="*/ 5238750 h 6644036"/>
                <a:gd name="connsiteX17-3165" fmla="*/ 59999 w 3973153"/>
                <a:gd name="connsiteY17-3166" fmla="*/ 5327650 h 6644036"/>
                <a:gd name="connsiteX18-3167" fmla="*/ 1260 w 3973153"/>
                <a:gd name="connsiteY18-3168" fmla="*/ 5843587 h 6644036"/>
                <a:gd name="connsiteX19-3169" fmla="*/ 380673 w 3973153"/>
                <a:gd name="connsiteY19-3170" fmla="*/ 5759450 h 6644036"/>
                <a:gd name="connsiteX20-3171" fmla="*/ 498148 w 3973153"/>
                <a:gd name="connsiteY20-3172" fmla="*/ 5826125 h 6644036"/>
                <a:gd name="connsiteX21-3173" fmla="*/ 656897 w 3973153"/>
                <a:gd name="connsiteY21-3174" fmla="*/ 5734050 h 6644036"/>
                <a:gd name="connsiteX22-3175" fmla="*/ 1961822 w 3973153"/>
                <a:gd name="connsiteY22-3176" fmla="*/ 5938837 h 6644036"/>
                <a:gd name="connsiteX23-3177" fmla="*/ 1957060 w 3973153"/>
                <a:gd name="connsiteY23-3178" fmla="*/ 6115049 h 6644036"/>
                <a:gd name="connsiteX24-3179" fmla="*/ 2190422 w 3973153"/>
                <a:gd name="connsiteY24-3180" fmla="*/ 6138862 h 6644036"/>
                <a:gd name="connsiteX25-3181" fmla="*/ 2107873 w 3973153"/>
                <a:gd name="connsiteY25-3182" fmla="*/ 6423025 h 6644036"/>
                <a:gd name="connsiteX26-3183" fmla="*/ 2238048 w 3973153"/>
                <a:gd name="connsiteY26-3184" fmla="*/ 6642100 h 6644036"/>
                <a:gd name="connsiteX27-3185" fmla="*/ 2320598 w 3973153"/>
                <a:gd name="connsiteY27-3186" fmla="*/ 6486526 h 6644036"/>
                <a:gd name="connsiteX28-3187" fmla="*/ 2422198 w 3973153"/>
                <a:gd name="connsiteY28-3188" fmla="*/ 6442075 h 6644036"/>
                <a:gd name="connsiteX29-3189" fmla="*/ 2472998 w 3973153"/>
                <a:gd name="connsiteY29-3190" fmla="*/ 6261100 h 6644036"/>
                <a:gd name="connsiteX30-3191" fmla="*/ 2428548 w 3973153"/>
                <a:gd name="connsiteY30-3192" fmla="*/ 5842000 h 6644036"/>
                <a:gd name="connsiteX31-3193" fmla="*/ 2604760 w 3973153"/>
                <a:gd name="connsiteY31-3194" fmla="*/ 5767387 h 6644036"/>
                <a:gd name="connsiteX32-3195" fmla="*/ 2803198 w 3973153"/>
                <a:gd name="connsiteY32-3196" fmla="*/ 4727575 h 6644036"/>
                <a:gd name="connsiteX33-3197" fmla="*/ 3479474 w 3973153"/>
                <a:gd name="connsiteY33-3198" fmla="*/ 4035425 h 6644036"/>
                <a:gd name="connsiteX34-3199" fmla="*/ 3527099 w 3973153"/>
                <a:gd name="connsiteY34-3200" fmla="*/ 3013075 h 6644036"/>
                <a:gd name="connsiteX35-3201" fmla="*/ 3923972 w 3973153"/>
                <a:gd name="connsiteY35-3202" fmla="*/ 2319338 h 6644036"/>
                <a:gd name="connsiteX36-3203" fmla="*/ 3952547 w 3973153"/>
                <a:gd name="connsiteY36-3204" fmla="*/ 2286000 h 6644036"/>
                <a:gd name="connsiteX37-3205" fmla="*/ 3792210 w 3973153"/>
                <a:gd name="connsiteY37-3206" fmla="*/ 2132013 h 6644036"/>
                <a:gd name="connsiteX38-3207" fmla="*/ 3590597 w 3973153"/>
                <a:gd name="connsiteY38-3208" fmla="*/ 1776413 h 6644036"/>
                <a:gd name="connsiteX39-3209" fmla="*/ 3603297 w 3973153"/>
                <a:gd name="connsiteY39-3210" fmla="*/ 917575 h 6644036"/>
                <a:gd name="connsiteX40-3211" fmla="*/ 3681085 w 3973153"/>
                <a:gd name="connsiteY40-3212" fmla="*/ 0 h 6644036"/>
                <a:gd name="connsiteX0-3213" fmla="*/ 3681085 w 3958267"/>
                <a:gd name="connsiteY0-3214" fmla="*/ 0 h 6644036"/>
                <a:gd name="connsiteX1-3215" fmla="*/ 2996872 w 3958267"/>
                <a:gd name="connsiteY1-3216" fmla="*/ 400050 h 6644036"/>
                <a:gd name="connsiteX2-3217" fmla="*/ 2796847 w 3958267"/>
                <a:gd name="connsiteY2-3218" fmla="*/ 400050 h 6644036"/>
                <a:gd name="connsiteX3-3219" fmla="*/ 2393622 w 3958267"/>
                <a:gd name="connsiteY3-3220" fmla="*/ 765175 h 6644036"/>
                <a:gd name="connsiteX4-3221" fmla="*/ 2136447 w 3958267"/>
                <a:gd name="connsiteY4-3222" fmla="*/ 869949 h 6644036"/>
                <a:gd name="connsiteX5-3223" fmla="*/ 2133272 w 3958267"/>
                <a:gd name="connsiteY5-3224" fmla="*/ 990600 h 6644036"/>
                <a:gd name="connsiteX6-3225" fmla="*/ 1444297 w 3958267"/>
                <a:gd name="connsiteY6-3226" fmla="*/ 1720849 h 6644036"/>
                <a:gd name="connsiteX7-3227" fmla="*/ 790247 w 3958267"/>
                <a:gd name="connsiteY7-3228" fmla="*/ 2830513 h 6644036"/>
                <a:gd name="connsiteX8-3229" fmla="*/ 726748 w 3958267"/>
                <a:gd name="connsiteY8-3230" fmla="*/ 3162300 h 6644036"/>
                <a:gd name="connsiteX9-3231" fmla="*/ 796597 w 3958267"/>
                <a:gd name="connsiteY9-3232" fmla="*/ 3184525 h 6644036"/>
                <a:gd name="connsiteX10-3233" fmla="*/ 783898 w 3958267"/>
                <a:gd name="connsiteY10-3234" fmla="*/ 3394075 h 6644036"/>
                <a:gd name="connsiteX11-3235" fmla="*/ 647373 w 3958267"/>
                <a:gd name="connsiteY11-3236" fmla="*/ 3419475 h 6644036"/>
                <a:gd name="connsiteX12-3237" fmla="*/ 498148 w 3958267"/>
                <a:gd name="connsiteY12-3238" fmla="*/ 3937000 h 6644036"/>
                <a:gd name="connsiteX13-3239" fmla="*/ 574348 w 3958267"/>
                <a:gd name="connsiteY13-3240" fmla="*/ 4089400 h 6644036"/>
                <a:gd name="connsiteX14-3241" fmla="*/ 485448 w 3958267"/>
                <a:gd name="connsiteY14-3242" fmla="*/ 4905375 h 6644036"/>
                <a:gd name="connsiteX15-3243" fmla="*/ 288598 w 3958267"/>
                <a:gd name="connsiteY15-3244" fmla="*/ 4991100 h 6644036"/>
                <a:gd name="connsiteX16-3245" fmla="*/ 206048 w 3958267"/>
                <a:gd name="connsiteY16-3246" fmla="*/ 5238750 h 6644036"/>
                <a:gd name="connsiteX17-3247" fmla="*/ 59999 w 3958267"/>
                <a:gd name="connsiteY17-3248" fmla="*/ 5327650 h 6644036"/>
                <a:gd name="connsiteX18-3249" fmla="*/ 1260 w 3958267"/>
                <a:gd name="connsiteY18-3250" fmla="*/ 5843587 h 6644036"/>
                <a:gd name="connsiteX19-3251" fmla="*/ 380673 w 3958267"/>
                <a:gd name="connsiteY19-3252" fmla="*/ 5759450 h 6644036"/>
                <a:gd name="connsiteX20-3253" fmla="*/ 498148 w 3958267"/>
                <a:gd name="connsiteY20-3254" fmla="*/ 5826125 h 6644036"/>
                <a:gd name="connsiteX21-3255" fmla="*/ 656897 w 3958267"/>
                <a:gd name="connsiteY21-3256" fmla="*/ 5734050 h 6644036"/>
                <a:gd name="connsiteX22-3257" fmla="*/ 1961822 w 3958267"/>
                <a:gd name="connsiteY22-3258" fmla="*/ 5938837 h 6644036"/>
                <a:gd name="connsiteX23-3259" fmla="*/ 1957060 w 3958267"/>
                <a:gd name="connsiteY23-3260" fmla="*/ 6115049 h 6644036"/>
                <a:gd name="connsiteX24-3261" fmla="*/ 2190422 w 3958267"/>
                <a:gd name="connsiteY24-3262" fmla="*/ 6138862 h 6644036"/>
                <a:gd name="connsiteX25-3263" fmla="*/ 2107873 w 3958267"/>
                <a:gd name="connsiteY25-3264" fmla="*/ 6423025 h 6644036"/>
                <a:gd name="connsiteX26-3265" fmla="*/ 2238048 w 3958267"/>
                <a:gd name="connsiteY26-3266" fmla="*/ 6642100 h 6644036"/>
                <a:gd name="connsiteX27-3267" fmla="*/ 2320598 w 3958267"/>
                <a:gd name="connsiteY27-3268" fmla="*/ 6486526 h 6644036"/>
                <a:gd name="connsiteX28-3269" fmla="*/ 2422198 w 3958267"/>
                <a:gd name="connsiteY28-3270" fmla="*/ 6442075 h 6644036"/>
                <a:gd name="connsiteX29-3271" fmla="*/ 2472998 w 3958267"/>
                <a:gd name="connsiteY29-3272" fmla="*/ 6261100 h 6644036"/>
                <a:gd name="connsiteX30-3273" fmla="*/ 2428548 w 3958267"/>
                <a:gd name="connsiteY30-3274" fmla="*/ 5842000 h 6644036"/>
                <a:gd name="connsiteX31-3275" fmla="*/ 2604760 w 3958267"/>
                <a:gd name="connsiteY31-3276" fmla="*/ 5767387 h 6644036"/>
                <a:gd name="connsiteX32-3277" fmla="*/ 2803198 w 3958267"/>
                <a:gd name="connsiteY32-3278" fmla="*/ 4727575 h 6644036"/>
                <a:gd name="connsiteX33-3279" fmla="*/ 3479474 w 3958267"/>
                <a:gd name="connsiteY33-3280" fmla="*/ 4035425 h 6644036"/>
                <a:gd name="connsiteX34-3281" fmla="*/ 3527099 w 3958267"/>
                <a:gd name="connsiteY34-3282" fmla="*/ 3013075 h 6644036"/>
                <a:gd name="connsiteX35-3283" fmla="*/ 3952547 w 3958267"/>
                <a:gd name="connsiteY35-3284" fmla="*/ 2286000 h 6644036"/>
                <a:gd name="connsiteX36-3285" fmla="*/ 3792210 w 3958267"/>
                <a:gd name="connsiteY36-3286" fmla="*/ 2132013 h 6644036"/>
                <a:gd name="connsiteX37-3287" fmla="*/ 3590597 w 3958267"/>
                <a:gd name="connsiteY37-3288" fmla="*/ 1776413 h 6644036"/>
                <a:gd name="connsiteX38-3289" fmla="*/ 3603297 w 3958267"/>
                <a:gd name="connsiteY38-3290" fmla="*/ 917575 h 6644036"/>
                <a:gd name="connsiteX39-3291" fmla="*/ 3681085 w 3958267"/>
                <a:gd name="connsiteY39-3292" fmla="*/ 0 h 6644036"/>
                <a:gd name="connsiteX0-3293" fmla="*/ 3681085 w 3831206"/>
                <a:gd name="connsiteY0-3294" fmla="*/ 0 h 6644036"/>
                <a:gd name="connsiteX1-3295" fmla="*/ 2996872 w 3831206"/>
                <a:gd name="connsiteY1-3296" fmla="*/ 400050 h 6644036"/>
                <a:gd name="connsiteX2-3297" fmla="*/ 2796847 w 3831206"/>
                <a:gd name="connsiteY2-3298" fmla="*/ 400050 h 6644036"/>
                <a:gd name="connsiteX3-3299" fmla="*/ 2393622 w 3831206"/>
                <a:gd name="connsiteY3-3300" fmla="*/ 765175 h 6644036"/>
                <a:gd name="connsiteX4-3301" fmla="*/ 2136447 w 3831206"/>
                <a:gd name="connsiteY4-3302" fmla="*/ 869949 h 6644036"/>
                <a:gd name="connsiteX5-3303" fmla="*/ 2133272 w 3831206"/>
                <a:gd name="connsiteY5-3304" fmla="*/ 990600 h 6644036"/>
                <a:gd name="connsiteX6-3305" fmla="*/ 1444297 w 3831206"/>
                <a:gd name="connsiteY6-3306" fmla="*/ 1720849 h 6644036"/>
                <a:gd name="connsiteX7-3307" fmla="*/ 790247 w 3831206"/>
                <a:gd name="connsiteY7-3308" fmla="*/ 2830513 h 6644036"/>
                <a:gd name="connsiteX8-3309" fmla="*/ 726748 w 3831206"/>
                <a:gd name="connsiteY8-3310" fmla="*/ 3162300 h 6644036"/>
                <a:gd name="connsiteX9-3311" fmla="*/ 796597 w 3831206"/>
                <a:gd name="connsiteY9-3312" fmla="*/ 3184525 h 6644036"/>
                <a:gd name="connsiteX10-3313" fmla="*/ 783898 w 3831206"/>
                <a:gd name="connsiteY10-3314" fmla="*/ 3394075 h 6644036"/>
                <a:gd name="connsiteX11-3315" fmla="*/ 647373 w 3831206"/>
                <a:gd name="connsiteY11-3316" fmla="*/ 3419475 h 6644036"/>
                <a:gd name="connsiteX12-3317" fmla="*/ 498148 w 3831206"/>
                <a:gd name="connsiteY12-3318" fmla="*/ 3937000 h 6644036"/>
                <a:gd name="connsiteX13-3319" fmla="*/ 574348 w 3831206"/>
                <a:gd name="connsiteY13-3320" fmla="*/ 4089400 h 6644036"/>
                <a:gd name="connsiteX14-3321" fmla="*/ 485448 w 3831206"/>
                <a:gd name="connsiteY14-3322" fmla="*/ 4905375 h 6644036"/>
                <a:gd name="connsiteX15-3323" fmla="*/ 288598 w 3831206"/>
                <a:gd name="connsiteY15-3324" fmla="*/ 4991100 h 6644036"/>
                <a:gd name="connsiteX16-3325" fmla="*/ 206048 w 3831206"/>
                <a:gd name="connsiteY16-3326" fmla="*/ 5238750 h 6644036"/>
                <a:gd name="connsiteX17-3327" fmla="*/ 59999 w 3831206"/>
                <a:gd name="connsiteY17-3328" fmla="*/ 5327650 h 6644036"/>
                <a:gd name="connsiteX18-3329" fmla="*/ 1260 w 3831206"/>
                <a:gd name="connsiteY18-3330" fmla="*/ 5843587 h 6644036"/>
                <a:gd name="connsiteX19-3331" fmla="*/ 380673 w 3831206"/>
                <a:gd name="connsiteY19-3332" fmla="*/ 5759450 h 6644036"/>
                <a:gd name="connsiteX20-3333" fmla="*/ 498148 w 3831206"/>
                <a:gd name="connsiteY20-3334" fmla="*/ 5826125 h 6644036"/>
                <a:gd name="connsiteX21-3335" fmla="*/ 656897 w 3831206"/>
                <a:gd name="connsiteY21-3336" fmla="*/ 5734050 h 6644036"/>
                <a:gd name="connsiteX22-3337" fmla="*/ 1961822 w 3831206"/>
                <a:gd name="connsiteY22-3338" fmla="*/ 5938837 h 6644036"/>
                <a:gd name="connsiteX23-3339" fmla="*/ 1957060 w 3831206"/>
                <a:gd name="connsiteY23-3340" fmla="*/ 6115049 h 6644036"/>
                <a:gd name="connsiteX24-3341" fmla="*/ 2190422 w 3831206"/>
                <a:gd name="connsiteY24-3342" fmla="*/ 6138862 h 6644036"/>
                <a:gd name="connsiteX25-3343" fmla="*/ 2107873 w 3831206"/>
                <a:gd name="connsiteY25-3344" fmla="*/ 6423025 h 6644036"/>
                <a:gd name="connsiteX26-3345" fmla="*/ 2238048 w 3831206"/>
                <a:gd name="connsiteY26-3346" fmla="*/ 6642100 h 6644036"/>
                <a:gd name="connsiteX27-3347" fmla="*/ 2320598 w 3831206"/>
                <a:gd name="connsiteY27-3348" fmla="*/ 6486526 h 6644036"/>
                <a:gd name="connsiteX28-3349" fmla="*/ 2422198 w 3831206"/>
                <a:gd name="connsiteY28-3350" fmla="*/ 6442075 h 6644036"/>
                <a:gd name="connsiteX29-3351" fmla="*/ 2472998 w 3831206"/>
                <a:gd name="connsiteY29-3352" fmla="*/ 6261100 h 6644036"/>
                <a:gd name="connsiteX30-3353" fmla="*/ 2428548 w 3831206"/>
                <a:gd name="connsiteY30-3354" fmla="*/ 5842000 h 6644036"/>
                <a:gd name="connsiteX31-3355" fmla="*/ 2604760 w 3831206"/>
                <a:gd name="connsiteY31-3356" fmla="*/ 5767387 h 6644036"/>
                <a:gd name="connsiteX32-3357" fmla="*/ 2803198 w 3831206"/>
                <a:gd name="connsiteY32-3358" fmla="*/ 4727575 h 6644036"/>
                <a:gd name="connsiteX33-3359" fmla="*/ 3479474 w 3831206"/>
                <a:gd name="connsiteY33-3360" fmla="*/ 4035425 h 6644036"/>
                <a:gd name="connsiteX34-3361" fmla="*/ 3527099 w 3831206"/>
                <a:gd name="connsiteY34-3362" fmla="*/ 3013075 h 6644036"/>
                <a:gd name="connsiteX35-3363" fmla="*/ 3819197 w 3831206"/>
                <a:gd name="connsiteY35-3364" fmla="*/ 2457450 h 6644036"/>
                <a:gd name="connsiteX36-3365" fmla="*/ 3792210 w 3831206"/>
                <a:gd name="connsiteY36-3366" fmla="*/ 2132013 h 6644036"/>
                <a:gd name="connsiteX37-3367" fmla="*/ 3590597 w 3831206"/>
                <a:gd name="connsiteY37-3368" fmla="*/ 1776413 h 6644036"/>
                <a:gd name="connsiteX38-3369" fmla="*/ 3603297 w 3831206"/>
                <a:gd name="connsiteY38-3370" fmla="*/ 917575 h 6644036"/>
                <a:gd name="connsiteX39-3371" fmla="*/ 3681085 w 3831206"/>
                <a:gd name="connsiteY39-3372" fmla="*/ 0 h 6644036"/>
                <a:gd name="connsiteX0-3373" fmla="*/ 3681085 w 3819595"/>
                <a:gd name="connsiteY0-3374" fmla="*/ 0 h 6644036"/>
                <a:gd name="connsiteX1-3375" fmla="*/ 2996872 w 3819595"/>
                <a:gd name="connsiteY1-3376" fmla="*/ 400050 h 6644036"/>
                <a:gd name="connsiteX2-3377" fmla="*/ 2796847 w 3819595"/>
                <a:gd name="connsiteY2-3378" fmla="*/ 400050 h 6644036"/>
                <a:gd name="connsiteX3-3379" fmla="*/ 2393622 w 3819595"/>
                <a:gd name="connsiteY3-3380" fmla="*/ 765175 h 6644036"/>
                <a:gd name="connsiteX4-3381" fmla="*/ 2136447 w 3819595"/>
                <a:gd name="connsiteY4-3382" fmla="*/ 869949 h 6644036"/>
                <a:gd name="connsiteX5-3383" fmla="*/ 2133272 w 3819595"/>
                <a:gd name="connsiteY5-3384" fmla="*/ 990600 h 6644036"/>
                <a:gd name="connsiteX6-3385" fmla="*/ 1444297 w 3819595"/>
                <a:gd name="connsiteY6-3386" fmla="*/ 1720849 h 6644036"/>
                <a:gd name="connsiteX7-3387" fmla="*/ 790247 w 3819595"/>
                <a:gd name="connsiteY7-3388" fmla="*/ 2830513 h 6644036"/>
                <a:gd name="connsiteX8-3389" fmla="*/ 726748 w 3819595"/>
                <a:gd name="connsiteY8-3390" fmla="*/ 3162300 h 6644036"/>
                <a:gd name="connsiteX9-3391" fmla="*/ 796597 w 3819595"/>
                <a:gd name="connsiteY9-3392" fmla="*/ 3184525 h 6644036"/>
                <a:gd name="connsiteX10-3393" fmla="*/ 783898 w 3819595"/>
                <a:gd name="connsiteY10-3394" fmla="*/ 3394075 h 6644036"/>
                <a:gd name="connsiteX11-3395" fmla="*/ 647373 w 3819595"/>
                <a:gd name="connsiteY11-3396" fmla="*/ 3419475 h 6644036"/>
                <a:gd name="connsiteX12-3397" fmla="*/ 498148 w 3819595"/>
                <a:gd name="connsiteY12-3398" fmla="*/ 3937000 h 6644036"/>
                <a:gd name="connsiteX13-3399" fmla="*/ 574348 w 3819595"/>
                <a:gd name="connsiteY13-3400" fmla="*/ 4089400 h 6644036"/>
                <a:gd name="connsiteX14-3401" fmla="*/ 485448 w 3819595"/>
                <a:gd name="connsiteY14-3402" fmla="*/ 4905375 h 6644036"/>
                <a:gd name="connsiteX15-3403" fmla="*/ 288598 w 3819595"/>
                <a:gd name="connsiteY15-3404" fmla="*/ 4991100 h 6644036"/>
                <a:gd name="connsiteX16-3405" fmla="*/ 206048 w 3819595"/>
                <a:gd name="connsiteY16-3406" fmla="*/ 5238750 h 6644036"/>
                <a:gd name="connsiteX17-3407" fmla="*/ 59999 w 3819595"/>
                <a:gd name="connsiteY17-3408" fmla="*/ 5327650 h 6644036"/>
                <a:gd name="connsiteX18-3409" fmla="*/ 1260 w 3819595"/>
                <a:gd name="connsiteY18-3410" fmla="*/ 5843587 h 6644036"/>
                <a:gd name="connsiteX19-3411" fmla="*/ 380673 w 3819595"/>
                <a:gd name="connsiteY19-3412" fmla="*/ 5759450 h 6644036"/>
                <a:gd name="connsiteX20-3413" fmla="*/ 498148 w 3819595"/>
                <a:gd name="connsiteY20-3414" fmla="*/ 5826125 h 6644036"/>
                <a:gd name="connsiteX21-3415" fmla="*/ 656897 w 3819595"/>
                <a:gd name="connsiteY21-3416" fmla="*/ 5734050 h 6644036"/>
                <a:gd name="connsiteX22-3417" fmla="*/ 1961822 w 3819595"/>
                <a:gd name="connsiteY22-3418" fmla="*/ 5938837 h 6644036"/>
                <a:gd name="connsiteX23-3419" fmla="*/ 1957060 w 3819595"/>
                <a:gd name="connsiteY23-3420" fmla="*/ 6115049 h 6644036"/>
                <a:gd name="connsiteX24-3421" fmla="*/ 2190422 w 3819595"/>
                <a:gd name="connsiteY24-3422" fmla="*/ 6138862 h 6644036"/>
                <a:gd name="connsiteX25-3423" fmla="*/ 2107873 w 3819595"/>
                <a:gd name="connsiteY25-3424" fmla="*/ 6423025 h 6644036"/>
                <a:gd name="connsiteX26-3425" fmla="*/ 2238048 w 3819595"/>
                <a:gd name="connsiteY26-3426" fmla="*/ 6642100 h 6644036"/>
                <a:gd name="connsiteX27-3427" fmla="*/ 2320598 w 3819595"/>
                <a:gd name="connsiteY27-3428" fmla="*/ 6486526 h 6644036"/>
                <a:gd name="connsiteX28-3429" fmla="*/ 2422198 w 3819595"/>
                <a:gd name="connsiteY28-3430" fmla="*/ 6442075 h 6644036"/>
                <a:gd name="connsiteX29-3431" fmla="*/ 2472998 w 3819595"/>
                <a:gd name="connsiteY29-3432" fmla="*/ 6261100 h 6644036"/>
                <a:gd name="connsiteX30-3433" fmla="*/ 2428548 w 3819595"/>
                <a:gd name="connsiteY30-3434" fmla="*/ 5842000 h 6644036"/>
                <a:gd name="connsiteX31-3435" fmla="*/ 2604760 w 3819595"/>
                <a:gd name="connsiteY31-3436" fmla="*/ 5767387 h 6644036"/>
                <a:gd name="connsiteX32-3437" fmla="*/ 2803198 w 3819595"/>
                <a:gd name="connsiteY32-3438" fmla="*/ 4727575 h 6644036"/>
                <a:gd name="connsiteX33-3439" fmla="*/ 3479474 w 3819595"/>
                <a:gd name="connsiteY33-3440" fmla="*/ 4035425 h 6644036"/>
                <a:gd name="connsiteX34-3441" fmla="*/ 3527099 w 3819595"/>
                <a:gd name="connsiteY34-3442" fmla="*/ 3013075 h 6644036"/>
                <a:gd name="connsiteX35-3443" fmla="*/ 3819197 w 3819595"/>
                <a:gd name="connsiteY35-3444" fmla="*/ 2457450 h 6644036"/>
                <a:gd name="connsiteX36-3445" fmla="*/ 3590597 w 3819595"/>
                <a:gd name="connsiteY36-3446" fmla="*/ 1776413 h 6644036"/>
                <a:gd name="connsiteX37-3447" fmla="*/ 3603297 w 3819595"/>
                <a:gd name="connsiteY37-3448" fmla="*/ 917575 h 6644036"/>
                <a:gd name="connsiteX38-3449" fmla="*/ 3681085 w 3819595"/>
                <a:gd name="connsiteY38-3450" fmla="*/ 0 h 6644036"/>
                <a:gd name="connsiteX0-3451" fmla="*/ 3681085 w 3819861"/>
                <a:gd name="connsiteY0-3452" fmla="*/ 0 h 6644036"/>
                <a:gd name="connsiteX1-3453" fmla="*/ 2996872 w 3819861"/>
                <a:gd name="connsiteY1-3454" fmla="*/ 400050 h 6644036"/>
                <a:gd name="connsiteX2-3455" fmla="*/ 2796847 w 3819861"/>
                <a:gd name="connsiteY2-3456" fmla="*/ 400050 h 6644036"/>
                <a:gd name="connsiteX3-3457" fmla="*/ 2393622 w 3819861"/>
                <a:gd name="connsiteY3-3458" fmla="*/ 765175 h 6644036"/>
                <a:gd name="connsiteX4-3459" fmla="*/ 2136447 w 3819861"/>
                <a:gd name="connsiteY4-3460" fmla="*/ 869949 h 6644036"/>
                <a:gd name="connsiteX5-3461" fmla="*/ 2133272 w 3819861"/>
                <a:gd name="connsiteY5-3462" fmla="*/ 990600 h 6644036"/>
                <a:gd name="connsiteX6-3463" fmla="*/ 1444297 w 3819861"/>
                <a:gd name="connsiteY6-3464" fmla="*/ 1720849 h 6644036"/>
                <a:gd name="connsiteX7-3465" fmla="*/ 790247 w 3819861"/>
                <a:gd name="connsiteY7-3466" fmla="*/ 2830513 h 6644036"/>
                <a:gd name="connsiteX8-3467" fmla="*/ 726748 w 3819861"/>
                <a:gd name="connsiteY8-3468" fmla="*/ 3162300 h 6644036"/>
                <a:gd name="connsiteX9-3469" fmla="*/ 796597 w 3819861"/>
                <a:gd name="connsiteY9-3470" fmla="*/ 3184525 h 6644036"/>
                <a:gd name="connsiteX10-3471" fmla="*/ 783898 w 3819861"/>
                <a:gd name="connsiteY10-3472" fmla="*/ 3394075 h 6644036"/>
                <a:gd name="connsiteX11-3473" fmla="*/ 647373 w 3819861"/>
                <a:gd name="connsiteY11-3474" fmla="*/ 3419475 h 6644036"/>
                <a:gd name="connsiteX12-3475" fmla="*/ 498148 w 3819861"/>
                <a:gd name="connsiteY12-3476" fmla="*/ 3937000 h 6644036"/>
                <a:gd name="connsiteX13-3477" fmla="*/ 574348 w 3819861"/>
                <a:gd name="connsiteY13-3478" fmla="*/ 4089400 h 6644036"/>
                <a:gd name="connsiteX14-3479" fmla="*/ 485448 w 3819861"/>
                <a:gd name="connsiteY14-3480" fmla="*/ 4905375 h 6644036"/>
                <a:gd name="connsiteX15-3481" fmla="*/ 288598 w 3819861"/>
                <a:gd name="connsiteY15-3482" fmla="*/ 4991100 h 6644036"/>
                <a:gd name="connsiteX16-3483" fmla="*/ 206048 w 3819861"/>
                <a:gd name="connsiteY16-3484" fmla="*/ 5238750 h 6644036"/>
                <a:gd name="connsiteX17-3485" fmla="*/ 59999 w 3819861"/>
                <a:gd name="connsiteY17-3486" fmla="*/ 5327650 h 6644036"/>
                <a:gd name="connsiteX18-3487" fmla="*/ 1260 w 3819861"/>
                <a:gd name="connsiteY18-3488" fmla="*/ 5843587 h 6644036"/>
                <a:gd name="connsiteX19-3489" fmla="*/ 380673 w 3819861"/>
                <a:gd name="connsiteY19-3490" fmla="*/ 5759450 h 6644036"/>
                <a:gd name="connsiteX20-3491" fmla="*/ 498148 w 3819861"/>
                <a:gd name="connsiteY20-3492" fmla="*/ 5826125 h 6644036"/>
                <a:gd name="connsiteX21-3493" fmla="*/ 656897 w 3819861"/>
                <a:gd name="connsiteY21-3494" fmla="*/ 5734050 h 6644036"/>
                <a:gd name="connsiteX22-3495" fmla="*/ 1961822 w 3819861"/>
                <a:gd name="connsiteY22-3496" fmla="*/ 5938837 h 6644036"/>
                <a:gd name="connsiteX23-3497" fmla="*/ 1957060 w 3819861"/>
                <a:gd name="connsiteY23-3498" fmla="*/ 6115049 h 6644036"/>
                <a:gd name="connsiteX24-3499" fmla="*/ 2190422 w 3819861"/>
                <a:gd name="connsiteY24-3500" fmla="*/ 6138862 h 6644036"/>
                <a:gd name="connsiteX25-3501" fmla="*/ 2107873 w 3819861"/>
                <a:gd name="connsiteY25-3502" fmla="*/ 6423025 h 6644036"/>
                <a:gd name="connsiteX26-3503" fmla="*/ 2238048 w 3819861"/>
                <a:gd name="connsiteY26-3504" fmla="*/ 6642100 h 6644036"/>
                <a:gd name="connsiteX27-3505" fmla="*/ 2320598 w 3819861"/>
                <a:gd name="connsiteY27-3506" fmla="*/ 6486526 h 6644036"/>
                <a:gd name="connsiteX28-3507" fmla="*/ 2422198 w 3819861"/>
                <a:gd name="connsiteY28-3508" fmla="*/ 6442075 h 6644036"/>
                <a:gd name="connsiteX29-3509" fmla="*/ 2472998 w 3819861"/>
                <a:gd name="connsiteY29-3510" fmla="*/ 6261100 h 6644036"/>
                <a:gd name="connsiteX30-3511" fmla="*/ 2428548 w 3819861"/>
                <a:gd name="connsiteY30-3512" fmla="*/ 5842000 h 6644036"/>
                <a:gd name="connsiteX31-3513" fmla="*/ 2604760 w 3819861"/>
                <a:gd name="connsiteY31-3514" fmla="*/ 5767387 h 6644036"/>
                <a:gd name="connsiteX32-3515" fmla="*/ 2803198 w 3819861"/>
                <a:gd name="connsiteY32-3516" fmla="*/ 4727575 h 6644036"/>
                <a:gd name="connsiteX33-3517" fmla="*/ 3479474 w 3819861"/>
                <a:gd name="connsiteY33-3518" fmla="*/ 4035425 h 6644036"/>
                <a:gd name="connsiteX34-3519" fmla="*/ 3527099 w 3819861"/>
                <a:gd name="connsiteY34-3520" fmla="*/ 3013075 h 6644036"/>
                <a:gd name="connsiteX35-3521" fmla="*/ 3819197 w 3819861"/>
                <a:gd name="connsiteY35-3522" fmla="*/ 2457450 h 6644036"/>
                <a:gd name="connsiteX36-3523" fmla="*/ 3590597 w 3819861"/>
                <a:gd name="connsiteY36-3524" fmla="*/ 1776413 h 6644036"/>
                <a:gd name="connsiteX37-3525" fmla="*/ 3603297 w 3819861"/>
                <a:gd name="connsiteY37-3526" fmla="*/ 917575 h 6644036"/>
                <a:gd name="connsiteX38-3527" fmla="*/ 3681085 w 3819861"/>
                <a:gd name="connsiteY38-3528" fmla="*/ 0 h 66440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73" y="connsiteY9-74"/>
                </a:cxn>
                <a:cxn ang="0">
                  <a:pos x="connsiteX10-95" y="connsiteY10-96"/>
                </a:cxn>
                <a:cxn ang="0">
                  <a:pos x="connsiteX11-141" y="connsiteY11-142"/>
                </a:cxn>
                <a:cxn ang="0">
                  <a:pos x="connsiteX12-167" y="connsiteY12-168"/>
                </a:cxn>
                <a:cxn ang="0">
                  <a:pos x="connsiteX13-221" y="connsiteY13-222"/>
                </a:cxn>
                <a:cxn ang="0">
                  <a:pos x="connsiteX14-251" y="connsiteY14-252"/>
                </a:cxn>
                <a:cxn ang="0">
                  <a:pos x="connsiteX15-283" y="connsiteY15-284"/>
                </a:cxn>
                <a:cxn ang="0">
                  <a:pos x="connsiteX16-317" y="connsiteY16-318"/>
                </a:cxn>
                <a:cxn ang="0">
                  <a:pos x="connsiteX17-353" y="connsiteY17-354"/>
                </a:cxn>
                <a:cxn ang="0">
                  <a:pos x="connsiteX18-391" y="connsiteY18-392"/>
                </a:cxn>
                <a:cxn ang="0">
                  <a:pos x="connsiteX19-431" y="connsiteY19-432"/>
                </a:cxn>
                <a:cxn ang="0">
                  <a:pos x="connsiteX20-713" y="connsiteY20-714"/>
                </a:cxn>
                <a:cxn ang="0">
                  <a:pos x="connsiteX21-757" y="connsiteY21-758"/>
                </a:cxn>
                <a:cxn ang="0">
                  <a:pos x="connsiteX22-891" y="connsiteY22-892"/>
                </a:cxn>
                <a:cxn ang="0">
                  <a:pos x="connsiteX23-985" y="connsiteY23-986"/>
                </a:cxn>
                <a:cxn ang="0">
                  <a:pos x="connsiteX24-1179" y="connsiteY24-1180"/>
                </a:cxn>
                <a:cxn ang="0">
                  <a:pos x="connsiteX25-1231" y="connsiteY25-1232"/>
                </a:cxn>
                <a:cxn ang="0">
                  <a:pos x="connsiteX26-1389" y="connsiteY26-1390"/>
                </a:cxn>
                <a:cxn ang="0">
                  <a:pos x="connsiteX27-1445" y="connsiteY27-1446"/>
                </a:cxn>
                <a:cxn ang="0">
                  <a:pos x="connsiteX28-1727" y="connsiteY28-1728"/>
                </a:cxn>
                <a:cxn ang="0">
                  <a:pos x="connsiteX29-1903" y="connsiteY29-1904"/>
                </a:cxn>
                <a:cxn ang="0">
                  <a:pos x="connsiteX30-1965" y="connsiteY30-1966"/>
                </a:cxn>
                <a:cxn ang="0">
                  <a:pos x="connsiteX31-2029" y="connsiteY31-2030"/>
                </a:cxn>
                <a:cxn ang="0">
                  <a:pos x="connsiteX32-2159" y="connsiteY32-2160"/>
                </a:cxn>
                <a:cxn ang="0">
                  <a:pos x="connsiteX33-2227" y="connsiteY33-2228"/>
                </a:cxn>
                <a:cxn ang="0">
                  <a:pos x="connsiteX34-2297" y="connsiteY34-2298"/>
                </a:cxn>
                <a:cxn ang="0">
                  <a:pos x="connsiteX35-2509" y="connsiteY35-2510"/>
                </a:cxn>
                <a:cxn ang="0">
                  <a:pos x="connsiteX36-2583" y="connsiteY36-2584"/>
                </a:cxn>
                <a:cxn ang="0">
                  <a:pos x="connsiteX37-2659" y="connsiteY37-2660"/>
                </a:cxn>
                <a:cxn ang="0">
                  <a:pos x="connsiteX38-2889" y="connsiteY38-2890"/>
                </a:cxn>
              </a:cxnLst>
              <a:rect l="l" t="t" r="r" b="b"/>
              <a:pathLst>
                <a:path w="3819861" h="6644036">
                  <a:moveTo>
                    <a:pt x="3681085" y="0"/>
                  </a:moveTo>
                  <a:cubicBezTo>
                    <a:pt x="3422323" y="138377"/>
                    <a:pt x="3211449" y="272521"/>
                    <a:pt x="2996872" y="400050"/>
                  </a:cubicBezTo>
                  <a:cubicBezTo>
                    <a:pt x="2857966" y="482071"/>
                    <a:pt x="2897389" y="339196"/>
                    <a:pt x="2796847" y="400050"/>
                  </a:cubicBezTo>
                  <a:cubicBezTo>
                    <a:pt x="2696305" y="460904"/>
                    <a:pt x="2512155" y="702204"/>
                    <a:pt x="2393622" y="765175"/>
                  </a:cubicBezTo>
                  <a:cubicBezTo>
                    <a:pt x="2275089" y="828146"/>
                    <a:pt x="2165551" y="826557"/>
                    <a:pt x="2136447" y="869949"/>
                  </a:cubicBezTo>
                  <a:cubicBezTo>
                    <a:pt x="2135653" y="971549"/>
                    <a:pt x="2162905" y="937683"/>
                    <a:pt x="2133272" y="990600"/>
                  </a:cubicBezTo>
                  <a:cubicBezTo>
                    <a:pt x="2017914" y="1132417"/>
                    <a:pt x="1655434" y="1404672"/>
                    <a:pt x="1444297" y="1720849"/>
                  </a:cubicBezTo>
                  <a:lnTo>
                    <a:pt x="790247" y="2830513"/>
                  </a:lnTo>
                  <a:cubicBezTo>
                    <a:pt x="747385" y="3042180"/>
                    <a:pt x="725690" y="3103298"/>
                    <a:pt x="726748" y="3162300"/>
                  </a:cubicBezTo>
                  <a:cubicBezTo>
                    <a:pt x="727806" y="3221302"/>
                    <a:pt x="793951" y="3167062"/>
                    <a:pt x="796597" y="3184525"/>
                  </a:cubicBezTo>
                  <a:cubicBezTo>
                    <a:pt x="799243" y="3201988"/>
                    <a:pt x="808769" y="3354917"/>
                    <a:pt x="783898" y="3394075"/>
                  </a:cubicBezTo>
                  <a:cubicBezTo>
                    <a:pt x="759027" y="3433233"/>
                    <a:pt x="770669" y="3412596"/>
                    <a:pt x="647373" y="3419475"/>
                  </a:cubicBezTo>
                  <a:cubicBezTo>
                    <a:pt x="606627" y="3531129"/>
                    <a:pt x="524606" y="3814233"/>
                    <a:pt x="498148" y="3937000"/>
                  </a:cubicBezTo>
                  <a:cubicBezTo>
                    <a:pt x="534132" y="4062412"/>
                    <a:pt x="520638" y="3974835"/>
                    <a:pt x="574348" y="4089400"/>
                  </a:cubicBezTo>
                  <a:cubicBezTo>
                    <a:pt x="524606" y="4261379"/>
                    <a:pt x="571173" y="4699000"/>
                    <a:pt x="485448" y="4905375"/>
                  </a:cubicBezTo>
                  <a:cubicBezTo>
                    <a:pt x="451581" y="5065183"/>
                    <a:pt x="359506" y="4920721"/>
                    <a:pt x="288598" y="4991100"/>
                  </a:cubicBezTo>
                  <a:cubicBezTo>
                    <a:pt x="236211" y="5029729"/>
                    <a:pt x="244148" y="5182658"/>
                    <a:pt x="206048" y="5238750"/>
                  </a:cubicBezTo>
                  <a:cubicBezTo>
                    <a:pt x="167948" y="5294842"/>
                    <a:pt x="94660" y="5254360"/>
                    <a:pt x="59999" y="5327650"/>
                  </a:cubicBezTo>
                  <a:cubicBezTo>
                    <a:pt x="8934" y="5620014"/>
                    <a:pt x="-4561" y="5733520"/>
                    <a:pt x="1260" y="5843587"/>
                  </a:cubicBezTo>
                  <a:cubicBezTo>
                    <a:pt x="5994" y="5933104"/>
                    <a:pt x="296800" y="5774531"/>
                    <a:pt x="380673" y="5759450"/>
                  </a:cubicBezTo>
                  <a:cubicBezTo>
                    <a:pt x="464546" y="5744369"/>
                    <a:pt x="452111" y="5830358"/>
                    <a:pt x="498148" y="5826125"/>
                  </a:cubicBezTo>
                  <a:cubicBezTo>
                    <a:pt x="544185" y="5821892"/>
                    <a:pt x="570114" y="5765006"/>
                    <a:pt x="656897" y="5734050"/>
                  </a:cubicBezTo>
                  <a:lnTo>
                    <a:pt x="1961822" y="5938837"/>
                  </a:lnTo>
                  <a:cubicBezTo>
                    <a:pt x="2203916" y="5987256"/>
                    <a:pt x="1918960" y="6081712"/>
                    <a:pt x="1957060" y="6115049"/>
                  </a:cubicBezTo>
                  <a:cubicBezTo>
                    <a:pt x="1995160" y="6148386"/>
                    <a:pt x="2148882" y="6091766"/>
                    <a:pt x="2190422" y="6138862"/>
                  </a:cubicBezTo>
                  <a:cubicBezTo>
                    <a:pt x="2231962" y="6185958"/>
                    <a:pt x="2105227" y="6341798"/>
                    <a:pt x="2107873" y="6423025"/>
                  </a:cubicBezTo>
                  <a:cubicBezTo>
                    <a:pt x="2110519" y="6504252"/>
                    <a:pt x="2196773" y="6621992"/>
                    <a:pt x="2238048" y="6642100"/>
                  </a:cubicBezTo>
                  <a:cubicBezTo>
                    <a:pt x="2279323" y="6662209"/>
                    <a:pt x="2289906" y="6519863"/>
                    <a:pt x="2320598" y="6486526"/>
                  </a:cubicBezTo>
                  <a:cubicBezTo>
                    <a:pt x="2351290" y="6453189"/>
                    <a:pt x="2404206" y="6479646"/>
                    <a:pt x="2422198" y="6442075"/>
                  </a:cubicBezTo>
                  <a:cubicBezTo>
                    <a:pt x="2440190" y="6404504"/>
                    <a:pt x="2471940" y="6361112"/>
                    <a:pt x="2472998" y="6261100"/>
                  </a:cubicBezTo>
                  <a:cubicBezTo>
                    <a:pt x="2474056" y="6161088"/>
                    <a:pt x="2399179" y="5924285"/>
                    <a:pt x="2428548" y="5842000"/>
                  </a:cubicBezTo>
                  <a:cubicBezTo>
                    <a:pt x="2483317" y="5791465"/>
                    <a:pt x="2520094" y="5827976"/>
                    <a:pt x="2604760" y="5767387"/>
                  </a:cubicBezTo>
                  <a:cubicBezTo>
                    <a:pt x="2704772" y="5572125"/>
                    <a:pt x="2583329" y="5302250"/>
                    <a:pt x="2803198" y="4727575"/>
                  </a:cubicBezTo>
                  <a:cubicBezTo>
                    <a:pt x="2916175" y="4375415"/>
                    <a:pt x="3172028" y="4265348"/>
                    <a:pt x="3479474" y="4035425"/>
                  </a:cubicBezTo>
                  <a:cubicBezTo>
                    <a:pt x="3623407" y="3821642"/>
                    <a:pt x="3448254" y="3304646"/>
                    <a:pt x="3527099" y="3013075"/>
                  </a:cubicBezTo>
                  <a:cubicBezTo>
                    <a:pt x="3605944" y="2721504"/>
                    <a:pt x="3808614" y="2663560"/>
                    <a:pt x="3819197" y="2457450"/>
                  </a:cubicBezTo>
                  <a:cubicBezTo>
                    <a:pt x="3829780" y="2251340"/>
                    <a:pt x="3712305" y="2036234"/>
                    <a:pt x="3590597" y="1776413"/>
                  </a:cubicBezTo>
                  <a:cubicBezTo>
                    <a:pt x="3423380" y="1286934"/>
                    <a:pt x="3437139" y="1540404"/>
                    <a:pt x="3603297" y="917575"/>
                  </a:cubicBezTo>
                  <a:lnTo>
                    <a:pt x="3681085" y="0"/>
                  </a:lnTo>
                  <a:close/>
                </a:path>
              </a:pathLst>
            </a:custGeom>
            <a:noFill/>
            <a:ln w="44450" cap="sq">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p:cNvGrpSpPr/>
            <p:nvPr/>
          </p:nvGrpSpPr>
          <p:grpSpPr>
            <a:xfrm>
              <a:off x="2752725" y="1278696"/>
              <a:ext cx="2386948" cy="1435204"/>
              <a:chOff x="2752725" y="1278696"/>
              <a:chExt cx="2386948" cy="1435204"/>
            </a:xfrm>
          </p:grpSpPr>
          <p:sp>
            <p:nvSpPr>
              <p:cNvPr id="53" name="手繪多邊形 52"/>
              <p:cNvSpPr/>
              <p:nvPr/>
            </p:nvSpPr>
            <p:spPr>
              <a:xfrm>
                <a:off x="2755137" y="1278696"/>
                <a:ext cx="2384536" cy="1435204"/>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9050" cap="rnd">
                <a:solidFill>
                  <a:schemeClr val="bg1"/>
                </a:solidFill>
                <a:tailEnd type="oval"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54" name="手繪多邊形 53"/>
              <p:cNvSpPr/>
              <p:nvPr/>
            </p:nvSpPr>
            <p:spPr>
              <a:xfrm>
                <a:off x="2752725" y="1278696"/>
                <a:ext cx="176213" cy="0"/>
              </a:xfrm>
              <a:custGeom>
                <a:avLst/>
                <a:gdLst>
                  <a:gd name="connsiteX0" fmla="*/ 0 w 176213"/>
                  <a:gd name="connsiteY0" fmla="*/ 0 h 0"/>
                  <a:gd name="connsiteX1" fmla="*/ 176213 w 176213"/>
                  <a:gd name="connsiteY1" fmla="*/ 0 h 0"/>
                </a:gdLst>
                <a:ahLst/>
                <a:cxnLst>
                  <a:cxn ang="0">
                    <a:pos x="connsiteX0" y="connsiteY0"/>
                  </a:cxn>
                  <a:cxn ang="0">
                    <a:pos x="connsiteX1" y="connsiteY1"/>
                  </a:cxn>
                </a:cxnLst>
                <a:rect l="l" t="t" r="r" b="b"/>
                <a:pathLst>
                  <a:path w="176213">
                    <a:moveTo>
                      <a:pt x="0" y="0"/>
                    </a:moveTo>
                    <a:lnTo>
                      <a:pt x="176213" y="0"/>
                    </a:lnTo>
                  </a:path>
                </a:pathLst>
              </a:custGeom>
              <a:noFill/>
              <a:ln w="19050" cap="rnd">
                <a:solidFill>
                  <a:srgbClr val="97B953"/>
                </a:solidFill>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grpSp>
        <p:grpSp>
          <p:nvGrpSpPr>
            <p:cNvPr id="11" name="群組 10"/>
            <p:cNvGrpSpPr/>
            <p:nvPr/>
          </p:nvGrpSpPr>
          <p:grpSpPr>
            <a:xfrm>
              <a:off x="5974062" y="4656911"/>
              <a:ext cx="4257170" cy="1306330"/>
              <a:chOff x="5974062" y="4656911"/>
              <a:chExt cx="4257170" cy="1306330"/>
            </a:xfrm>
          </p:grpSpPr>
          <p:grpSp>
            <p:nvGrpSpPr>
              <p:cNvPr id="49" name="群組 48"/>
              <p:cNvGrpSpPr/>
              <p:nvPr/>
            </p:nvGrpSpPr>
            <p:grpSpPr>
              <a:xfrm>
                <a:off x="5974062" y="4656911"/>
                <a:ext cx="4257170" cy="1306330"/>
                <a:chOff x="-1641471" y="720380"/>
                <a:chExt cx="4257170" cy="1306330"/>
              </a:xfrm>
            </p:grpSpPr>
            <p:sp>
              <p:nvSpPr>
                <p:cNvPr id="51" name="AutoShape 13"/>
                <p:cNvSpPr>
                  <a:spLocks noChangeArrowheads="1"/>
                </p:cNvSpPr>
                <p:nvPr/>
              </p:nvSpPr>
              <p:spPr bwMode="auto">
                <a:xfrm>
                  <a:off x="464510" y="1357094"/>
                  <a:ext cx="2151189" cy="669616"/>
                </a:xfrm>
                <a:prstGeom prst="roundRect">
                  <a:avLst>
                    <a:gd name="adj" fmla="val 16667"/>
                  </a:avLst>
                </a:prstGeom>
                <a:solidFill>
                  <a:schemeClr val="bg2">
                    <a:lumMod val="10000"/>
                    <a:lumOff val="90000"/>
                  </a:schemeClr>
                </a:solidFill>
                <a:ln w="44450" cmpd="dbl">
                  <a:solidFill>
                    <a:srgbClr val="97B953"/>
                  </a:solidFill>
                  <a:round/>
                </a:ln>
                <a:effectLst/>
              </p:spPr>
              <p:txBody>
                <a:bodyPr wrap="square" lIns="72000" tIns="54000" rIns="72000" bIns="54000" anchor="ctr">
                  <a:spAutoFit/>
                </a:bodyPr>
                <a:lstStyle/>
                <a:p>
                  <a:pPr algn="ctr" eaLnBrk="0" hangingPunct="0">
                    <a:spcAft>
                      <a:spcPts val="526"/>
                    </a:spcAft>
                  </a:pPr>
                  <a:r>
                    <a:rPr sz="1200" b="1" dirty="0">
                      <a:solidFill>
                        <a:sysClr val="windowText" lastClr="000000"/>
                      </a:solidFill>
                      <a:latin typeface="+mj-lt"/>
                      <a:ea typeface="微軟正黑體" panose="020B0604030504040204" charset="-120"/>
                      <a:cs typeface="Times New Roman" panose="02020603050405020304" pitchFamily="18" charset="0"/>
                      <a:sym typeface="+mn-ea"/>
                    </a:rPr>
                    <a:t>Tea Area [Phase </a:t>
                  </a:r>
                  <a:r>
                    <a:rPr lang="en-US" sz="1200" b="1" dirty="0">
                      <a:solidFill>
                        <a:sysClr val="windowText" lastClr="000000"/>
                      </a:solidFill>
                      <a:latin typeface="+mj-lt"/>
                      <a:ea typeface="微軟正黑體" panose="020B0604030504040204" charset="-120"/>
                      <a:cs typeface="Times New Roman" panose="02020603050405020304" pitchFamily="18" charset="0"/>
                      <a:sym typeface="+mn-ea"/>
                    </a:rPr>
                    <a:t>3</a:t>
                  </a:r>
                  <a:r>
                    <a:rPr sz="1200" b="1" dirty="0">
                      <a:solidFill>
                        <a:sysClr val="windowText" lastClr="000000"/>
                      </a:solidFill>
                      <a:latin typeface="+mj-lt"/>
                      <a:ea typeface="微軟正黑體" panose="020B0604030504040204" charset="-120"/>
                      <a:cs typeface="Times New Roman" panose="02020603050405020304" pitchFamily="18" charset="0"/>
                      <a:sym typeface="+mn-ea"/>
                    </a:rPr>
                    <a:t>] </a:t>
                  </a:r>
                  <a:endParaRPr lang="en-US" altLang="zh-TW" sz="1100" b="1" dirty="0">
                    <a:solidFill>
                      <a:sysClr val="windowText" lastClr="000000"/>
                    </a:solidFill>
                    <a:latin typeface="+mj-lt"/>
                    <a:ea typeface="微軟正黑體" panose="020B0604030504040204" charset="-120"/>
                  </a:endParaRPr>
                </a:p>
                <a:p>
                  <a:pPr algn="ctr" eaLnBrk="0" hangingPunct="0"/>
                  <a:r>
                    <a:rPr sz="1000" b="1" dirty="0">
                      <a:solidFill>
                        <a:sysClr val="windowText" lastClr="000000"/>
                      </a:solidFill>
                      <a:latin typeface="+mj-lt"/>
                      <a:ea typeface="微軟正黑體" panose="020B0604030504040204" charset="-120"/>
                      <a:cs typeface="Times New Roman" panose="02020603050405020304" pitchFamily="18" charset="0"/>
                      <a:sym typeface="+mn-ea"/>
                    </a:rPr>
                    <a:t>(</a:t>
                  </a:r>
                  <a:r>
                    <a:rPr lang="en-US" sz="1000" b="1" dirty="0">
                      <a:solidFill>
                        <a:sysClr val="windowText" lastClr="000000"/>
                      </a:solidFill>
                      <a:latin typeface="+mj-lt"/>
                      <a:ea typeface="微軟正黑體" panose="020B0604030504040204" charset="-120"/>
                      <a:cs typeface="Times New Roman" panose="02020603050405020304" pitchFamily="18" charset="0"/>
                      <a:sym typeface="+mn-ea"/>
                    </a:rPr>
                    <a:t>C</a:t>
                  </a:r>
                  <a:r>
                    <a:rPr sz="1000" b="1" dirty="0">
                      <a:solidFill>
                        <a:sysClr val="windowText" lastClr="000000"/>
                      </a:solidFill>
                      <a:latin typeface="+mj-lt"/>
                      <a:ea typeface="微軟正黑體" panose="020B0604030504040204" charset="-120"/>
                      <a:cs typeface="Times New Roman" panose="02020603050405020304" pitchFamily="18" charset="0"/>
                      <a:sym typeface="+mn-ea"/>
                    </a:rPr>
                    <a:t>ultivated area </a:t>
                  </a:r>
                  <a:r>
                    <a:rPr lang="en-US" sz="1000" b="1" dirty="0" smtClean="0">
                      <a:solidFill>
                        <a:sysClr val="windowText" lastClr="000000"/>
                      </a:solidFill>
                      <a:latin typeface="+mj-lt"/>
                      <a:ea typeface="微軟正黑體" panose="020B0604030504040204" charset="-120"/>
                      <a:cs typeface="Times New Roman" panose="02020603050405020304" pitchFamily="18" charset="0"/>
                      <a:sym typeface="+mn-ea"/>
                    </a:rPr>
                    <a:t>105</a:t>
                  </a:r>
                  <a:r>
                    <a:rPr sz="1000" b="1" dirty="0" smtClean="0">
                      <a:solidFill>
                        <a:sysClr val="windowText" lastClr="000000"/>
                      </a:solidFill>
                      <a:latin typeface="+mj-lt"/>
                      <a:ea typeface="微軟正黑體" panose="020B0604030504040204" charset="-120"/>
                      <a:cs typeface="Times New Roman" panose="02020603050405020304" pitchFamily="18" charset="0"/>
                      <a:sym typeface="+mn-ea"/>
                    </a:rPr>
                    <a:t> </a:t>
                  </a:r>
                  <a:r>
                    <a:rPr sz="1000" b="1" dirty="0">
                      <a:solidFill>
                        <a:sysClr val="windowText" lastClr="000000"/>
                      </a:solidFill>
                      <a:latin typeface="+mj-lt"/>
                      <a:ea typeface="微軟正黑體" panose="020B0604030504040204" charset="-120"/>
                      <a:cs typeface="Times New Roman" panose="02020603050405020304" pitchFamily="18" charset="0"/>
                      <a:sym typeface="+mn-ea"/>
                    </a:rPr>
                    <a:t>hectares)</a:t>
                  </a:r>
                  <a:endParaRPr lang="zh-TW" altLang="en-US" sz="1200" b="1" dirty="0">
                    <a:solidFill>
                      <a:sysClr val="windowText" lastClr="000000"/>
                    </a:solidFill>
                    <a:latin typeface="+mj-lt"/>
                    <a:ea typeface="微軟正黑體" panose="020B0604030504040204" charset="-120"/>
                  </a:endParaRPr>
                </a:p>
              </p:txBody>
            </p:sp>
            <p:sp>
              <p:nvSpPr>
                <p:cNvPr id="52" name="手繪多邊形 51"/>
                <p:cNvSpPr/>
                <p:nvPr/>
              </p:nvSpPr>
              <p:spPr>
                <a:xfrm flipH="1" flipV="1">
                  <a:off x="-1641471" y="720380"/>
                  <a:ext cx="2307649" cy="917085"/>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9050" cap="rnd">
                  <a:solidFill>
                    <a:schemeClr val="bg1"/>
                  </a:solidFill>
                  <a:tailEnd type="oval"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grpSp>
          <p:sp>
            <p:nvSpPr>
              <p:cNvPr id="50" name="手繪多邊形 49"/>
              <p:cNvSpPr/>
              <p:nvPr/>
            </p:nvSpPr>
            <p:spPr>
              <a:xfrm>
                <a:off x="7285739" y="5577198"/>
                <a:ext cx="995974" cy="75641"/>
              </a:xfrm>
              <a:custGeom>
                <a:avLst/>
                <a:gdLst>
                  <a:gd name="connsiteX0" fmla="*/ 0 w 176213"/>
                  <a:gd name="connsiteY0" fmla="*/ 0 h 0"/>
                  <a:gd name="connsiteX1" fmla="*/ 176213 w 176213"/>
                  <a:gd name="connsiteY1" fmla="*/ 0 h 0"/>
                </a:gdLst>
                <a:ahLst/>
                <a:cxnLst>
                  <a:cxn ang="0">
                    <a:pos x="connsiteX0" y="connsiteY0"/>
                  </a:cxn>
                  <a:cxn ang="0">
                    <a:pos x="connsiteX1" y="connsiteY1"/>
                  </a:cxn>
                </a:cxnLst>
                <a:rect l="l" t="t" r="r" b="b"/>
                <a:pathLst>
                  <a:path w="176213">
                    <a:moveTo>
                      <a:pt x="0" y="0"/>
                    </a:moveTo>
                    <a:lnTo>
                      <a:pt x="176213" y="0"/>
                    </a:lnTo>
                  </a:path>
                </a:pathLst>
              </a:custGeom>
              <a:noFill/>
              <a:ln w="19050" cap="rnd">
                <a:solidFill>
                  <a:srgbClr val="97B953"/>
                </a:solidFill>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grpSp>
        <p:grpSp>
          <p:nvGrpSpPr>
            <p:cNvPr id="12" name="群組 11"/>
            <p:cNvGrpSpPr/>
            <p:nvPr/>
          </p:nvGrpSpPr>
          <p:grpSpPr>
            <a:xfrm>
              <a:off x="2594232" y="5300530"/>
              <a:ext cx="2169894" cy="1246434"/>
              <a:chOff x="2594232" y="5300530"/>
              <a:chExt cx="2169894" cy="1246434"/>
            </a:xfrm>
          </p:grpSpPr>
          <p:sp>
            <p:nvSpPr>
              <p:cNvPr id="47" name="手繪多邊形 46"/>
              <p:cNvSpPr/>
              <p:nvPr/>
            </p:nvSpPr>
            <p:spPr>
              <a:xfrm flipV="1">
                <a:off x="2594232" y="5300530"/>
                <a:ext cx="2169894" cy="1203943"/>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9050" cap="rnd">
                <a:solidFill>
                  <a:schemeClr val="bg1"/>
                </a:solidFill>
                <a:tailEnd type="oval"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48" name="手繪多邊形 47"/>
              <p:cNvSpPr/>
              <p:nvPr/>
            </p:nvSpPr>
            <p:spPr>
              <a:xfrm>
                <a:off x="2594232" y="6501245"/>
                <a:ext cx="334706" cy="45719"/>
              </a:xfrm>
              <a:custGeom>
                <a:avLst/>
                <a:gdLst>
                  <a:gd name="connsiteX0" fmla="*/ 0 w 176213"/>
                  <a:gd name="connsiteY0" fmla="*/ 0 h 0"/>
                  <a:gd name="connsiteX1" fmla="*/ 176213 w 176213"/>
                  <a:gd name="connsiteY1" fmla="*/ 0 h 0"/>
                </a:gdLst>
                <a:ahLst/>
                <a:cxnLst>
                  <a:cxn ang="0">
                    <a:pos x="connsiteX0" y="connsiteY0"/>
                  </a:cxn>
                  <a:cxn ang="0">
                    <a:pos x="connsiteX1" y="connsiteY1"/>
                  </a:cxn>
                </a:cxnLst>
                <a:rect l="l" t="t" r="r" b="b"/>
                <a:pathLst>
                  <a:path w="176213">
                    <a:moveTo>
                      <a:pt x="0" y="0"/>
                    </a:moveTo>
                    <a:lnTo>
                      <a:pt x="176213" y="0"/>
                    </a:lnTo>
                  </a:path>
                </a:pathLst>
              </a:custGeom>
              <a:noFill/>
              <a:ln w="19050" cap="rnd">
                <a:solidFill>
                  <a:srgbClr val="97B953"/>
                </a:solidFill>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grpSp>
        <p:grpSp>
          <p:nvGrpSpPr>
            <p:cNvPr id="13" name="群組 12"/>
            <p:cNvGrpSpPr/>
            <p:nvPr/>
          </p:nvGrpSpPr>
          <p:grpSpPr>
            <a:xfrm>
              <a:off x="6212749" y="1540669"/>
              <a:ext cx="2219257" cy="1439909"/>
              <a:chOff x="6212749" y="1540669"/>
              <a:chExt cx="2219257" cy="1439909"/>
            </a:xfrm>
          </p:grpSpPr>
          <p:sp>
            <p:nvSpPr>
              <p:cNvPr id="45" name="手繪多邊形 44"/>
              <p:cNvSpPr/>
              <p:nvPr/>
            </p:nvSpPr>
            <p:spPr>
              <a:xfrm flipH="1">
                <a:off x="6212749" y="1545374"/>
                <a:ext cx="2202381" cy="1435204"/>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9050" cap="rnd">
                <a:solidFill>
                  <a:schemeClr val="bg1"/>
                </a:solidFill>
                <a:tailEnd type="oval"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46" name="手繪多邊形 45"/>
              <p:cNvSpPr/>
              <p:nvPr/>
            </p:nvSpPr>
            <p:spPr>
              <a:xfrm>
                <a:off x="7284244" y="1540669"/>
                <a:ext cx="1147762" cy="164306"/>
              </a:xfrm>
              <a:custGeom>
                <a:avLst/>
                <a:gdLst>
                  <a:gd name="connsiteX0" fmla="*/ 1147762 w 1147762"/>
                  <a:gd name="connsiteY0" fmla="*/ 0 h 164306"/>
                  <a:gd name="connsiteX1" fmla="*/ 142875 w 1147762"/>
                  <a:gd name="connsiteY1" fmla="*/ 0 h 164306"/>
                  <a:gd name="connsiteX2" fmla="*/ 0 w 1147762"/>
                  <a:gd name="connsiteY2" fmla="*/ 164306 h 164306"/>
                </a:gdLst>
                <a:ahLst/>
                <a:cxnLst>
                  <a:cxn ang="0">
                    <a:pos x="connsiteX0" y="connsiteY0"/>
                  </a:cxn>
                  <a:cxn ang="0">
                    <a:pos x="connsiteX1" y="connsiteY1"/>
                  </a:cxn>
                  <a:cxn ang="0">
                    <a:pos x="connsiteX2" y="connsiteY2"/>
                  </a:cxn>
                </a:cxnLst>
                <a:rect l="l" t="t" r="r" b="b"/>
                <a:pathLst>
                  <a:path w="1147762" h="164306">
                    <a:moveTo>
                      <a:pt x="1147762" y="0"/>
                    </a:moveTo>
                    <a:lnTo>
                      <a:pt x="142875" y="0"/>
                    </a:lnTo>
                    <a:lnTo>
                      <a:pt x="0" y="164306"/>
                    </a:lnTo>
                  </a:path>
                </a:pathLst>
              </a:custGeom>
              <a:noFill/>
              <a:ln w="19050" cap="rnd">
                <a:solidFill>
                  <a:srgbClr val="97B953"/>
                </a:solidFill>
                <a:tailEnd type="non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grpSp>
        <p:sp>
          <p:nvSpPr>
            <p:cNvPr id="14" name="矩形 13"/>
            <p:cNvSpPr/>
            <p:nvPr/>
          </p:nvSpPr>
          <p:spPr>
            <a:xfrm>
              <a:off x="7452794" y="6289808"/>
              <a:ext cx="2778436" cy="831787"/>
            </a:xfrm>
            <a:prstGeom prst="rect">
              <a:avLst/>
            </a:prstGeom>
            <a:noFill/>
            <a:ln w="50800" cmpd="thickThi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spcAft>
                  <a:spcPts val="526"/>
                </a:spcAft>
              </a:pPr>
              <a:r>
                <a:rPr lang="zh-TW" altLang="en-US" sz="1200" b="1" dirty="0">
                  <a:solidFill>
                    <a:schemeClr val="tx1"/>
                  </a:solidFill>
                  <a:latin typeface="+mj-lt"/>
                  <a:ea typeface="微軟正黑體" panose="020B0604030504040204" charset="-120"/>
                </a:rPr>
                <a:t>La</a:t>
              </a:r>
              <a:r>
                <a:rPr lang="en-US" altLang="zh-TW" sz="1200" b="1" dirty="0">
                  <a:solidFill>
                    <a:schemeClr val="tx1"/>
                  </a:solidFill>
                  <a:latin typeface="+mj-lt"/>
                  <a:ea typeface="微軟正黑體" panose="020B0604030504040204" charset="-120"/>
                </a:rPr>
                <a:t>u</a:t>
              </a:r>
              <a:r>
                <a:rPr lang="zh-TW" altLang="en-US" sz="1200" b="1" dirty="0">
                  <a:solidFill>
                    <a:schemeClr val="tx1"/>
                  </a:solidFill>
                  <a:latin typeface="+mj-lt"/>
                  <a:ea typeface="微軟正黑體" panose="020B0604030504040204" charset="-120"/>
                </a:rPr>
                <a:t>pi </a:t>
              </a:r>
              <a:r>
                <a:rPr lang="en-US" altLang="zh-TW" sz="1200" b="1" dirty="0">
                  <a:solidFill>
                    <a:schemeClr val="tx1"/>
                  </a:solidFill>
                  <a:latin typeface="+mj-lt"/>
                  <a:ea typeface="微軟正黑體" panose="020B0604030504040204" charset="-120"/>
                </a:rPr>
                <a:t>Tea </a:t>
              </a:r>
              <a:r>
                <a:rPr lang="zh-TW" altLang="en-US" sz="1200" b="1" dirty="0" smtClean="0">
                  <a:solidFill>
                    <a:schemeClr val="tx1"/>
                  </a:solidFill>
                  <a:latin typeface="+mj-lt"/>
                  <a:ea typeface="微軟正黑體" panose="020B0604030504040204" charset="-120"/>
                </a:rPr>
                <a:t>Farm</a:t>
              </a:r>
              <a:endParaRPr lang="zh-TW" altLang="en-US" sz="1200" b="1" dirty="0">
                <a:solidFill>
                  <a:schemeClr val="tx1"/>
                </a:solidFill>
                <a:latin typeface="+mj-lt"/>
                <a:ea typeface="微軟正黑體" panose="020B0604030504040204" charset="-120"/>
              </a:endParaRPr>
            </a:p>
            <a:p>
              <a:pPr eaLnBrk="0" hangingPunct="0">
                <a:spcAft>
                  <a:spcPts val="526"/>
                </a:spcAft>
              </a:pPr>
              <a:r>
                <a:rPr lang="zh-TW" altLang="en-US" sz="1200" b="1" dirty="0">
                  <a:solidFill>
                    <a:schemeClr val="tx1"/>
                  </a:solidFill>
                  <a:latin typeface="+mj-lt"/>
                  <a:ea typeface="微軟正黑體" panose="020B0604030504040204" charset="-120"/>
                </a:rPr>
                <a:t>The total planting area </a:t>
              </a:r>
              <a:r>
                <a:rPr lang="zh-TW" altLang="en-US" sz="1200" b="1" dirty="0" smtClean="0">
                  <a:solidFill>
                    <a:schemeClr val="tx1"/>
                  </a:solidFill>
                  <a:latin typeface="+mj-lt"/>
                  <a:ea typeface="微軟正黑體" panose="020B0604030504040204" charset="-120"/>
                </a:rPr>
                <a:t>4</a:t>
              </a:r>
              <a:r>
                <a:rPr lang="en-US" altLang="zh-TW" sz="1200" b="1" dirty="0" smtClean="0">
                  <a:solidFill>
                    <a:schemeClr val="tx1"/>
                  </a:solidFill>
                  <a:latin typeface="+mj-lt"/>
                  <a:ea typeface="微軟正黑體" panose="020B0604030504040204" charset="-120"/>
                </a:rPr>
                <a:t>52 </a:t>
              </a:r>
              <a:r>
                <a:rPr lang="zh-TW" altLang="en-US" sz="1200" b="1" dirty="0" smtClean="0">
                  <a:solidFill>
                    <a:schemeClr val="tx1"/>
                  </a:solidFill>
                  <a:latin typeface="+mj-lt"/>
                  <a:ea typeface="微軟正黑體" panose="020B0604030504040204" charset="-120"/>
                </a:rPr>
                <a:t>hectares</a:t>
              </a:r>
              <a:endParaRPr lang="zh-TW" altLang="en-US" sz="1200" b="1" dirty="0">
                <a:solidFill>
                  <a:schemeClr val="tx1"/>
                </a:solidFill>
                <a:latin typeface="+mj-lt"/>
                <a:ea typeface="微軟正黑體" panose="020B0604030504040204" charset="-120"/>
              </a:endParaRPr>
            </a:p>
          </p:txBody>
        </p:sp>
        <p:grpSp>
          <p:nvGrpSpPr>
            <p:cNvPr id="15" name="群組 14"/>
            <p:cNvGrpSpPr/>
            <p:nvPr/>
          </p:nvGrpSpPr>
          <p:grpSpPr>
            <a:xfrm>
              <a:off x="778134" y="2381997"/>
              <a:ext cx="3584316" cy="1304178"/>
              <a:chOff x="778134" y="2581480"/>
              <a:chExt cx="3584316" cy="1304178"/>
            </a:xfrm>
          </p:grpSpPr>
          <p:grpSp>
            <p:nvGrpSpPr>
              <p:cNvPr id="41" name="群組 40"/>
              <p:cNvGrpSpPr/>
              <p:nvPr/>
            </p:nvGrpSpPr>
            <p:grpSpPr>
              <a:xfrm>
                <a:off x="778134" y="2581480"/>
                <a:ext cx="3584316" cy="1304178"/>
                <a:chOff x="594172" y="1499730"/>
                <a:chExt cx="3584316" cy="1304178"/>
              </a:xfrm>
            </p:grpSpPr>
            <p:sp>
              <p:nvSpPr>
                <p:cNvPr id="43" name="AutoShape 13"/>
                <p:cNvSpPr>
                  <a:spLocks noChangeArrowheads="1"/>
                </p:cNvSpPr>
                <p:nvPr/>
              </p:nvSpPr>
              <p:spPr bwMode="auto">
                <a:xfrm>
                  <a:off x="594172" y="1499730"/>
                  <a:ext cx="1888107" cy="384345"/>
                </a:xfrm>
                <a:prstGeom prst="roundRect">
                  <a:avLst>
                    <a:gd name="adj" fmla="val 16667"/>
                  </a:avLst>
                </a:prstGeom>
                <a:solidFill>
                  <a:srgbClr val="FFFFCC">
                    <a:alpha val="34902"/>
                  </a:srgbClr>
                </a:solidFill>
                <a:ln w="44450" cmpd="dbl">
                  <a:solidFill>
                    <a:schemeClr val="tx1"/>
                  </a:solidFill>
                  <a:round/>
                </a:ln>
                <a:effectLst/>
              </p:spPr>
              <p:txBody>
                <a:bodyPr wrap="square" lIns="72000" tIns="54000" rIns="72000" bIns="54000" anchor="ctr">
                  <a:spAutoFit/>
                </a:bodyPr>
                <a:lstStyle/>
                <a:p>
                  <a:pPr algn="ctr" eaLnBrk="0" hangingPunct="0"/>
                  <a:r>
                    <a:rPr sz="1200" b="1" dirty="0">
                      <a:solidFill>
                        <a:schemeClr val="tx1">
                          <a:lumMod val="75000"/>
                          <a:lumOff val="25000"/>
                        </a:schemeClr>
                      </a:solidFill>
                      <a:latin typeface="+mj-lt"/>
                      <a:ea typeface="微軟正黑體" panose="020B0604030504040204" charset="-120"/>
                    </a:rPr>
                    <a:t>Ping</a:t>
                  </a:r>
                  <a:r>
                    <a:rPr lang="en-US" sz="1200" b="1" dirty="0">
                      <a:solidFill>
                        <a:schemeClr val="tx1">
                          <a:lumMod val="75000"/>
                          <a:lumOff val="25000"/>
                        </a:schemeClr>
                      </a:solidFill>
                      <a:latin typeface="+mj-lt"/>
                      <a:ea typeface="微軟正黑體" panose="020B0604030504040204" charset="-120"/>
                    </a:rPr>
                    <a:t>do</a:t>
                  </a:r>
                  <a:r>
                    <a:rPr sz="1200" b="1" dirty="0">
                      <a:solidFill>
                        <a:schemeClr val="tx1">
                          <a:lumMod val="75000"/>
                          <a:lumOff val="25000"/>
                        </a:schemeClr>
                      </a:solidFill>
                      <a:latin typeface="+mj-lt"/>
                      <a:ea typeface="微軟正黑體" panose="020B0604030504040204" charset="-120"/>
                    </a:rPr>
                    <a:t>ng Branch </a:t>
                  </a:r>
                  <a:r>
                    <a:rPr lang="en-US" sz="1200" b="1" dirty="0">
                      <a:solidFill>
                        <a:schemeClr val="tx1">
                          <a:lumMod val="75000"/>
                          <a:lumOff val="25000"/>
                        </a:schemeClr>
                      </a:solidFill>
                      <a:latin typeface="+mj-lt"/>
                      <a:ea typeface="微軟正黑體" panose="020B0604030504040204" charset="-120"/>
                    </a:rPr>
                    <a:t>Office </a:t>
                  </a:r>
                  <a:endParaRPr sz="1200" b="1" dirty="0">
                    <a:solidFill>
                      <a:schemeClr val="tx1">
                        <a:lumMod val="75000"/>
                        <a:lumOff val="25000"/>
                      </a:schemeClr>
                    </a:solidFill>
                    <a:latin typeface="+mj-lt"/>
                    <a:ea typeface="微軟正黑體" panose="020B0604030504040204" charset="-120"/>
                  </a:endParaRPr>
                </a:p>
              </p:txBody>
            </p:sp>
            <p:sp>
              <p:nvSpPr>
                <p:cNvPr id="44" name="手繪多邊形 43"/>
                <p:cNvSpPr/>
                <p:nvPr/>
              </p:nvSpPr>
              <p:spPr>
                <a:xfrm>
                  <a:off x="2482277" y="1637466"/>
                  <a:ext cx="1696211" cy="1166442"/>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5875" cap="rnd">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333FF"/>
                    </a:solidFill>
                  </a:endParaRPr>
                </a:p>
              </p:txBody>
            </p:sp>
          </p:grpSp>
          <p:sp>
            <p:nvSpPr>
              <p:cNvPr id="42" name="手繪多邊形 41"/>
              <p:cNvSpPr/>
              <p:nvPr/>
            </p:nvSpPr>
            <p:spPr>
              <a:xfrm>
                <a:off x="2933700" y="2717800"/>
                <a:ext cx="1428750" cy="1167858"/>
              </a:xfrm>
              <a:custGeom>
                <a:avLst/>
                <a:gdLst>
                  <a:gd name="connsiteX0" fmla="*/ 0 w 1428750"/>
                  <a:gd name="connsiteY0" fmla="*/ 0 h 952500"/>
                  <a:gd name="connsiteX1" fmla="*/ 501650 w 1428750"/>
                  <a:gd name="connsiteY1" fmla="*/ 0 h 952500"/>
                  <a:gd name="connsiteX2" fmla="*/ 1428750 w 1428750"/>
                  <a:gd name="connsiteY2" fmla="*/ 952500 h 952500"/>
                </a:gdLst>
                <a:ahLst/>
                <a:cxnLst>
                  <a:cxn ang="0">
                    <a:pos x="connsiteX0" y="connsiteY0"/>
                  </a:cxn>
                  <a:cxn ang="0">
                    <a:pos x="connsiteX1" y="connsiteY1"/>
                  </a:cxn>
                  <a:cxn ang="0">
                    <a:pos x="connsiteX2" y="connsiteY2"/>
                  </a:cxn>
                </a:cxnLst>
                <a:rect l="l" t="t" r="r" b="b"/>
                <a:pathLst>
                  <a:path w="1428750" h="952500">
                    <a:moveTo>
                      <a:pt x="0" y="0"/>
                    </a:moveTo>
                    <a:lnTo>
                      <a:pt x="501650" y="0"/>
                    </a:lnTo>
                    <a:lnTo>
                      <a:pt x="1428750" y="952500"/>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p:cNvGrpSpPr/>
            <p:nvPr/>
          </p:nvGrpSpPr>
          <p:grpSpPr>
            <a:xfrm>
              <a:off x="1026220" y="3623954"/>
              <a:ext cx="3256855" cy="384345"/>
              <a:chOff x="1026220" y="3323886"/>
              <a:chExt cx="3256855" cy="384345"/>
            </a:xfrm>
          </p:grpSpPr>
          <p:grpSp>
            <p:nvGrpSpPr>
              <p:cNvPr id="37" name="群組 36"/>
              <p:cNvGrpSpPr/>
              <p:nvPr/>
            </p:nvGrpSpPr>
            <p:grpSpPr>
              <a:xfrm>
                <a:off x="1026220" y="3323886"/>
                <a:ext cx="3244156" cy="384345"/>
                <a:chOff x="854300" y="1499731"/>
                <a:chExt cx="3244156" cy="384345"/>
              </a:xfrm>
            </p:grpSpPr>
            <p:sp>
              <p:nvSpPr>
                <p:cNvPr id="39" name="AutoShape 13"/>
                <p:cNvSpPr>
                  <a:spLocks noChangeArrowheads="1"/>
                </p:cNvSpPr>
                <p:nvPr/>
              </p:nvSpPr>
              <p:spPr bwMode="auto">
                <a:xfrm>
                  <a:off x="854300" y="1499731"/>
                  <a:ext cx="1627979" cy="384345"/>
                </a:xfrm>
                <a:prstGeom prst="roundRect">
                  <a:avLst>
                    <a:gd name="adj" fmla="val 16667"/>
                  </a:avLst>
                </a:prstGeom>
                <a:solidFill>
                  <a:srgbClr val="FFFFCC">
                    <a:alpha val="34902"/>
                  </a:srgbClr>
                </a:solidFill>
                <a:ln w="44450" cmpd="dbl">
                  <a:solidFill>
                    <a:schemeClr val="tx1"/>
                  </a:solidFill>
                  <a:round/>
                </a:ln>
                <a:effectLst/>
              </p:spPr>
              <p:txBody>
                <a:bodyPr wrap="square" lIns="72000" tIns="54000" rIns="72000" bIns="54000" anchor="ctr">
                  <a:spAutoFit/>
                </a:bodyPr>
                <a:lstStyle/>
                <a:p>
                  <a:pPr algn="ctr" eaLnBrk="0" hangingPunct="0"/>
                  <a:r>
                    <a:rPr lang="en-US" altLang="zh-TW" sz="1200" b="1" dirty="0">
                      <a:solidFill>
                        <a:schemeClr val="tx1">
                          <a:lumMod val="75000"/>
                          <a:lumOff val="25000"/>
                        </a:schemeClr>
                      </a:solidFill>
                      <a:latin typeface="+mj-lt"/>
                      <a:ea typeface="微軟正黑體" panose="020B0604030504040204" charset="-120"/>
                    </a:rPr>
                    <a:t>Tea Tree Nursery</a:t>
                  </a:r>
                </a:p>
              </p:txBody>
            </p:sp>
            <p:sp>
              <p:nvSpPr>
                <p:cNvPr id="40" name="手繪多邊形 39"/>
                <p:cNvSpPr/>
                <p:nvPr/>
              </p:nvSpPr>
              <p:spPr>
                <a:xfrm>
                  <a:off x="2482278" y="1637466"/>
                  <a:ext cx="1616178" cy="118161"/>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5875" cap="rnd">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333FF"/>
                    </a:solidFill>
                  </a:endParaRPr>
                </a:p>
              </p:txBody>
            </p:sp>
          </p:grpSp>
          <p:sp>
            <p:nvSpPr>
              <p:cNvPr id="38" name="手繪多邊形 37"/>
              <p:cNvSpPr/>
              <p:nvPr/>
            </p:nvSpPr>
            <p:spPr>
              <a:xfrm>
                <a:off x="2928938" y="3459957"/>
                <a:ext cx="1354137" cy="119826"/>
              </a:xfrm>
              <a:custGeom>
                <a:avLst/>
                <a:gdLst>
                  <a:gd name="connsiteX0" fmla="*/ 0 w 1385887"/>
                  <a:gd name="connsiteY0" fmla="*/ 0 h 423863"/>
                  <a:gd name="connsiteX1" fmla="*/ 492918 w 1385887"/>
                  <a:gd name="connsiteY1" fmla="*/ 0 h 423863"/>
                  <a:gd name="connsiteX2" fmla="*/ 1385887 w 1385887"/>
                  <a:gd name="connsiteY2" fmla="*/ 423863 h 423863"/>
                </a:gdLst>
                <a:ahLst/>
                <a:cxnLst>
                  <a:cxn ang="0">
                    <a:pos x="connsiteX0" y="connsiteY0"/>
                  </a:cxn>
                  <a:cxn ang="0">
                    <a:pos x="connsiteX1" y="connsiteY1"/>
                  </a:cxn>
                  <a:cxn ang="0">
                    <a:pos x="connsiteX2" y="connsiteY2"/>
                  </a:cxn>
                </a:cxnLst>
                <a:rect l="l" t="t" r="r" b="b"/>
                <a:pathLst>
                  <a:path w="1385887" h="423863">
                    <a:moveTo>
                      <a:pt x="0" y="0"/>
                    </a:moveTo>
                    <a:lnTo>
                      <a:pt x="492918" y="0"/>
                    </a:lnTo>
                    <a:lnTo>
                      <a:pt x="1385887" y="423863"/>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p:cNvGrpSpPr/>
            <p:nvPr/>
          </p:nvGrpSpPr>
          <p:grpSpPr>
            <a:xfrm>
              <a:off x="1026220" y="3976687"/>
              <a:ext cx="3031429" cy="619709"/>
              <a:chOff x="1026220" y="3676619"/>
              <a:chExt cx="3031429" cy="619709"/>
            </a:xfrm>
          </p:grpSpPr>
          <p:grpSp>
            <p:nvGrpSpPr>
              <p:cNvPr id="33" name="群組 32"/>
              <p:cNvGrpSpPr/>
              <p:nvPr/>
            </p:nvGrpSpPr>
            <p:grpSpPr>
              <a:xfrm>
                <a:off x="1026220" y="3676619"/>
                <a:ext cx="3029048" cy="619709"/>
                <a:chOff x="841836" y="1264364"/>
                <a:chExt cx="3029048" cy="619709"/>
              </a:xfrm>
            </p:grpSpPr>
            <p:sp>
              <p:nvSpPr>
                <p:cNvPr id="35" name="AutoShape 13"/>
                <p:cNvSpPr>
                  <a:spLocks noChangeArrowheads="1"/>
                </p:cNvSpPr>
                <p:nvPr/>
              </p:nvSpPr>
              <p:spPr bwMode="auto">
                <a:xfrm>
                  <a:off x="841836" y="1499728"/>
                  <a:ext cx="1640443" cy="384345"/>
                </a:xfrm>
                <a:prstGeom prst="roundRect">
                  <a:avLst>
                    <a:gd name="adj" fmla="val 16667"/>
                  </a:avLst>
                </a:prstGeom>
                <a:solidFill>
                  <a:srgbClr val="FFFFCC">
                    <a:alpha val="34902"/>
                  </a:srgbClr>
                </a:solidFill>
                <a:ln w="44450" cmpd="dbl">
                  <a:solidFill>
                    <a:schemeClr val="tx1"/>
                  </a:solidFill>
                  <a:round/>
                </a:ln>
                <a:effectLst/>
              </p:spPr>
              <p:txBody>
                <a:bodyPr wrap="square" lIns="72000" tIns="54000" rIns="72000" bIns="54000" anchor="ctr">
                  <a:spAutoFit/>
                </a:bodyPr>
                <a:lstStyle/>
                <a:p>
                  <a:pPr algn="ctr" eaLnBrk="0" hangingPunct="0"/>
                  <a:r>
                    <a:rPr lang="en-US" altLang="zh-TW" sz="1200" b="1" dirty="0">
                      <a:solidFill>
                        <a:schemeClr val="tx1">
                          <a:lumMod val="75000"/>
                          <a:lumOff val="25000"/>
                        </a:schemeClr>
                      </a:solidFill>
                      <a:latin typeface="+mj-lt"/>
                      <a:ea typeface="微軟正黑體" panose="020B0604030504040204" charset="-120"/>
                    </a:rPr>
                    <a:t>Tea Factory</a:t>
                  </a:r>
                </a:p>
              </p:txBody>
            </p:sp>
            <p:sp>
              <p:nvSpPr>
                <p:cNvPr id="36" name="手繪多邊形 35"/>
                <p:cNvSpPr/>
                <p:nvPr/>
              </p:nvSpPr>
              <p:spPr>
                <a:xfrm flipV="1">
                  <a:off x="2482277" y="1264364"/>
                  <a:ext cx="1388607" cy="373101"/>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5875" cap="rnd">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333FF"/>
                    </a:solidFill>
                  </a:endParaRPr>
                </a:p>
              </p:txBody>
            </p:sp>
          </p:grpSp>
          <p:sp>
            <p:nvSpPr>
              <p:cNvPr id="34" name="手繪多邊形 33"/>
              <p:cNvSpPr/>
              <p:nvPr/>
            </p:nvSpPr>
            <p:spPr>
              <a:xfrm>
                <a:off x="2931318" y="3679002"/>
                <a:ext cx="1126331" cy="369124"/>
              </a:xfrm>
              <a:custGeom>
                <a:avLst/>
                <a:gdLst>
                  <a:gd name="connsiteX0" fmla="*/ 0 w 1116806"/>
                  <a:gd name="connsiteY0" fmla="*/ 78581 h 78581"/>
                  <a:gd name="connsiteX1" fmla="*/ 359569 w 1116806"/>
                  <a:gd name="connsiteY1" fmla="*/ 78581 h 78581"/>
                  <a:gd name="connsiteX2" fmla="*/ 1116806 w 1116806"/>
                  <a:gd name="connsiteY2" fmla="*/ 0 h 78581"/>
                </a:gdLst>
                <a:ahLst/>
                <a:cxnLst>
                  <a:cxn ang="0">
                    <a:pos x="connsiteX0" y="connsiteY0"/>
                  </a:cxn>
                  <a:cxn ang="0">
                    <a:pos x="connsiteX1" y="connsiteY1"/>
                  </a:cxn>
                  <a:cxn ang="0">
                    <a:pos x="connsiteX2" y="connsiteY2"/>
                  </a:cxn>
                </a:cxnLst>
                <a:rect l="l" t="t" r="r" b="b"/>
                <a:pathLst>
                  <a:path w="1116806" h="78581">
                    <a:moveTo>
                      <a:pt x="0" y="78581"/>
                    </a:moveTo>
                    <a:lnTo>
                      <a:pt x="359569" y="78581"/>
                    </a:lnTo>
                    <a:lnTo>
                      <a:pt x="1116806" y="0"/>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1026220" y="4188619"/>
              <a:ext cx="2945705" cy="1012591"/>
              <a:chOff x="1026220" y="3888551"/>
              <a:chExt cx="2945705" cy="1012591"/>
            </a:xfrm>
          </p:grpSpPr>
          <p:grpSp>
            <p:nvGrpSpPr>
              <p:cNvPr id="29" name="群組 28"/>
              <p:cNvGrpSpPr/>
              <p:nvPr/>
            </p:nvGrpSpPr>
            <p:grpSpPr>
              <a:xfrm>
                <a:off x="1026220" y="3890932"/>
                <a:ext cx="2940943" cy="1010210"/>
                <a:chOff x="841836" y="873866"/>
                <a:chExt cx="2940943" cy="1010210"/>
              </a:xfrm>
            </p:grpSpPr>
            <p:sp>
              <p:nvSpPr>
                <p:cNvPr id="31" name="AutoShape 13"/>
                <p:cNvSpPr>
                  <a:spLocks noChangeArrowheads="1"/>
                </p:cNvSpPr>
                <p:nvPr/>
              </p:nvSpPr>
              <p:spPr bwMode="auto">
                <a:xfrm>
                  <a:off x="841836" y="1499731"/>
                  <a:ext cx="1640443" cy="384345"/>
                </a:xfrm>
                <a:prstGeom prst="roundRect">
                  <a:avLst>
                    <a:gd name="adj" fmla="val 16667"/>
                  </a:avLst>
                </a:prstGeom>
                <a:solidFill>
                  <a:srgbClr val="FFFFCC">
                    <a:alpha val="34902"/>
                  </a:srgbClr>
                </a:solidFill>
                <a:ln w="44450" cmpd="dbl">
                  <a:solidFill>
                    <a:schemeClr val="tx1"/>
                  </a:solidFill>
                  <a:round/>
                </a:ln>
                <a:effectLst/>
              </p:spPr>
              <p:txBody>
                <a:bodyPr wrap="square" lIns="72000" tIns="54000" rIns="72000" bIns="54000" anchor="ctr">
                  <a:spAutoFit/>
                </a:bodyPr>
                <a:lstStyle/>
                <a:p>
                  <a:pPr algn="ctr" eaLnBrk="0" hangingPunct="0"/>
                  <a:r>
                    <a:rPr lang="en-US" altLang="zh-TW" sz="1200" b="1" dirty="0">
                      <a:solidFill>
                        <a:schemeClr val="tx1">
                          <a:lumMod val="75000"/>
                          <a:lumOff val="25000"/>
                        </a:schemeClr>
                      </a:solidFill>
                      <a:latin typeface="+mj-lt"/>
                      <a:ea typeface="微軟正黑體" panose="020B0604030504040204" charset="-120"/>
                    </a:rPr>
                    <a:t>Warehouse</a:t>
                  </a:r>
                </a:p>
              </p:txBody>
            </p:sp>
            <p:sp>
              <p:nvSpPr>
                <p:cNvPr id="32" name="手繪多邊形 31"/>
                <p:cNvSpPr/>
                <p:nvPr/>
              </p:nvSpPr>
              <p:spPr>
                <a:xfrm flipV="1">
                  <a:off x="2482278" y="873866"/>
                  <a:ext cx="1300501" cy="763600"/>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5875" cap="rnd">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333FF"/>
                    </a:solidFill>
                  </a:endParaRPr>
                </a:p>
              </p:txBody>
            </p:sp>
          </p:grpSp>
          <p:sp>
            <p:nvSpPr>
              <p:cNvPr id="30" name="手繪多邊形 29"/>
              <p:cNvSpPr/>
              <p:nvPr/>
            </p:nvSpPr>
            <p:spPr>
              <a:xfrm>
                <a:off x="2931319" y="3888551"/>
                <a:ext cx="1040606" cy="766793"/>
              </a:xfrm>
              <a:custGeom>
                <a:avLst/>
                <a:gdLst>
                  <a:gd name="connsiteX0" fmla="*/ 0 w 1038225"/>
                  <a:gd name="connsiteY0" fmla="*/ 447675 h 450056"/>
                  <a:gd name="connsiteX1" fmla="*/ 330994 w 1038225"/>
                  <a:gd name="connsiteY1" fmla="*/ 450056 h 450056"/>
                  <a:gd name="connsiteX2" fmla="*/ 1038225 w 1038225"/>
                  <a:gd name="connsiteY2" fmla="*/ 0 h 450056"/>
                </a:gdLst>
                <a:ahLst/>
                <a:cxnLst>
                  <a:cxn ang="0">
                    <a:pos x="connsiteX0" y="connsiteY0"/>
                  </a:cxn>
                  <a:cxn ang="0">
                    <a:pos x="connsiteX1" y="connsiteY1"/>
                  </a:cxn>
                  <a:cxn ang="0">
                    <a:pos x="connsiteX2" y="connsiteY2"/>
                  </a:cxn>
                </a:cxnLst>
                <a:rect l="l" t="t" r="r" b="b"/>
                <a:pathLst>
                  <a:path w="1038225" h="450056">
                    <a:moveTo>
                      <a:pt x="0" y="447675"/>
                    </a:moveTo>
                    <a:lnTo>
                      <a:pt x="330994" y="450056"/>
                    </a:lnTo>
                    <a:lnTo>
                      <a:pt x="1038225" y="0"/>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p:cNvGrpSpPr/>
            <p:nvPr/>
          </p:nvGrpSpPr>
          <p:grpSpPr>
            <a:xfrm>
              <a:off x="5705474" y="3219450"/>
              <a:ext cx="4393301" cy="748350"/>
              <a:chOff x="5705474" y="3219450"/>
              <a:chExt cx="4393301" cy="748350"/>
            </a:xfrm>
          </p:grpSpPr>
          <p:grpSp>
            <p:nvGrpSpPr>
              <p:cNvPr id="25" name="群組 24"/>
              <p:cNvGrpSpPr/>
              <p:nvPr/>
            </p:nvGrpSpPr>
            <p:grpSpPr>
              <a:xfrm>
                <a:off x="5705474" y="3219450"/>
                <a:ext cx="4393301" cy="748350"/>
                <a:chOff x="-1244701" y="1135616"/>
                <a:chExt cx="4393301" cy="748350"/>
              </a:xfrm>
            </p:grpSpPr>
            <p:sp>
              <p:nvSpPr>
                <p:cNvPr id="27" name="AutoShape 13"/>
                <p:cNvSpPr>
                  <a:spLocks noChangeArrowheads="1"/>
                </p:cNvSpPr>
                <p:nvPr/>
              </p:nvSpPr>
              <p:spPr bwMode="auto">
                <a:xfrm>
                  <a:off x="1129759" y="1499621"/>
                  <a:ext cx="2018841" cy="384345"/>
                </a:xfrm>
                <a:prstGeom prst="roundRect">
                  <a:avLst>
                    <a:gd name="adj" fmla="val 16667"/>
                  </a:avLst>
                </a:prstGeom>
                <a:solidFill>
                  <a:srgbClr val="FFFFCC">
                    <a:alpha val="34902"/>
                  </a:srgbClr>
                </a:solidFill>
                <a:ln w="44450" cmpd="dbl">
                  <a:solidFill>
                    <a:schemeClr val="tx1"/>
                  </a:solidFill>
                  <a:round/>
                </a:ln>
                <a:effectLst/>
              </p:spPr>
              <p:txBody>
                <a:bodyPr wrap="square" lIns="72000" tIns="54000" rIns="72000" bIns="54000" anchor="ctr">
                  <a:spAutoFit/>
                </a:bodyPr>
                <a:lstStyle/>
                <a:p>
                  <a:pPr algn="ctr" eaLnBrk="0" hangingPunct="0"/>
                  <a:r>
                    <a:rPr lang="zh-TW" altLang="en-US" sz="1200" b="1" dirty="0">
                      <a:solidFill>
                        <a:schemeClr val="tx1">
                          <a:lumMod val="75000"/>
                          <a:lumOff val="25000"/>
                        </a:schemeClr>
                      </a:solidFill>
                      <a:latin typeface="+mj-lt"/>
                      <a:ea typeface="微軟正黑體" panose="020B0604030504040204" charset="-120"/>
                    </a:rPr>
                    <a:t>Temporary Tea Factory</a:t>
                  </a:r>
                </a:p>
              </p:txBody>
            </p:sp>
            <p:sp>
              <p:nvSpPr>
                <p:cNvPr id="28" name="手繪多邊形 27"/>
                <p:cNvSpPr/>
                <p:nvPr/>
              </p:nvSpPr>
              <p:spPr>
                <a:xfrm flipH="1" flipV="1">
                  <a:off x="-1244701" y="1135616"/>
                  <a:ext cx="2374567" cy="501850"/>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5875" cap="rnd">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333FF"/>
                    </a:solidFill>
                  </a:endParaRPr>
                </a:p>
              </p:txBody>
            </p:sp>
          </p:grpSp>
          <p:sp>
            <p:nvSpPr>
              <p:cNvPr id="26" name="手繪多邊形 25"/>
              <p:cNvSpPr/>
              <p:nvPr/>
            </p:nvSpPr>
            <p:spPr>
              <a:xfrm>
                <a:off x="5705475" y="3219450"/>
                <a:ext cx="1576388" cy="502444"/>
              </a:xfrm>
              <a:custGeom>
                <a:avLst/>
                <a:gdLst>
                  <a:gd name="connsiteX0" fmla="*/ 1576388 w 1576388"/>
                  <a:gd name="connsiteY0" fmla="*/ 502444 h 502444"/>
                  <a:gd name="connsiteX1" fmla="*/ 1312069 w 1576388"/>
                  <a:gd name="connsiteY1" fmla="*/ 502444 h 502444"/>
                  <a:gd name="connsiteX2" fmla="*/ 0 w 1576388"/>
                  <a:gd name="connsiteY2" fmla="*/ 0 h 502444"/>
                </a:gdLst>
                <a:ahLst/>
                <a:cxnLst>
                  <a:cxn ang="0">
                    <a:pos x="connsiteX0" y="connsiteY0"/>
                  </a:cxn>
                  <a:cxn ang="0">
                    <a:pos x="connsiteX1" y="connsiteY1"/>
                  </a:cxn>
                  <a:cxn ang="0">
                    <a:pos x="connsiteX2" y="connsiteY2"/>
                  </a:cxn>
                </a:cxnLst>
                <a:rect l="l" t="t" r="r" b="b"/>
                <a:pathLst>
                  <a:path w="1576388" h="502444">
                    <a:moveTo>
                      <a:pt x="1576388" y="502444"/>
                    </a:moveTo>
                    <a:lnTo>
                      <a:pt x="1312069" y="502444"/>
                    </a:lnTo>
                    <a:lnTo>
                      <a:pt x="0" y="0"/>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p:cNvGrpSpPr/>
            <p:nvPr/>
          </p:nvGrpSpPr>
          <p:grpSpPr>
            <a:xfrm>
              <a:off x="777531" y="3090448"/>
              <a:ext cx="3584919" cy="667165"/>
              <a:chOff x="768081" y="3323924"/>
              <a:chExt cx="3584919" cy="667165"/>
            </a:xfrm>
          </p:grpSpPr>
          <p:grpSp>
            <p:nvGrpSpPr>
              <p:cNvPr id="21" name="群組 20"/>
              <p:cNvGrpSpPr/>
              <p:nvPr/>
            </p:nvGrpSpPr>
            <p:grpSpPr>
              <a:xfrm>
                <a:off x="768081" y="3323924"/>
                <a:ext cx="3584919" cy="667165"/>
                <a:chOff x="596161" y="1499769"/>
                <a:chExt cx="3584919" cy="667165"/>
              </a:xfrm>
            </p:grpSpPr>
            <p:sp>
              <p:nvSpPr>
                <p:cNvPr id="23" name="AutoShape 13"/>
                <p:cNvSpPr>
                  <a:spLocks noChangeArrowheads="1"/>
                </p:cNvSpPr>
                <p:nvPr/>
              </p:nvSpPr>
              <p:spPr bwMode="auto">
                <a:xfrm>
                  <a:off x="596161" y="1499769"/>
                  <a:ext cx="1886248" cy="384345"/>
                </a:xfrm>
                <a:prstGeom prst="roundRect">
                  <a:avLst>
                    <a:gd name="adj" fmla="val 16667"/>
                  </a:avLst>
                </a:prstGeom>
                <a:solidFill>
                  <a:srgbClr val="FFFFCC">
                    <a:alpha val="34902"/>
                  </a:srgbClr>
                </a:solidFill>
                <a:ln w="44450" cmpd="dbl">
                  <a:solidFill>
                    <a:schemeClr val="tx1"/>
                  </a:solidFill>
                  <a:round/>
                </a:ln>
                <a:effectLst/>
              </p:spPr>
              <p:txBody>
                <a:bodyPr wrap="square" lIns="72000" tIns="54000" rIns="72000" bIns="54000" anchor="ctr">
                  <a:spAutoFit/>
                </a:bodyPr>
                <a:lstStyle/>
                <a:p>
                  <a:pPr algn="ctr" eaLnBrk="0" hangingPunct="0"/>
                  <a:r>
                    <a:rPr lang="zh-TW" altLang="en-US" sz="1200" b="1" dirty="0">
                      <a:solidFill>
                        <a:schemeClr val="tx1">
                          <a:lumMod val="75000"/>
                          <a:lumOff val="25000"/>
                        </a:schemeClr>
                      </a:solidFill>
                      <a:latin typeface="+mj-lt"/>
                      <a:ea typeface="微軟正黑體" panose="020B0604030504040204" charset="-120"/>
                    </a:rPr>
                    <a:t>Dormitory Phase II</a:t>
                  </a:r>
                </a:p>
              </p:txBody>
            </p:sp>
            <p:sp>
              <p:nvSpPr>
                <p:cNvPr id="24" name="手繪多邊形 23"/>
                <p:cNvSpPr/>
                <p:nvPr/>
              </p:nvSpPr>
              <p:spPr>
                <a:xfrm>
                  <a:off x="2482278" y="1637466"/>
                  <a:ext cx="1698802" cy="529468"/>
                </a:xfrm>
                <a:custGeom>
                  <a:avLst/>
                  <a:gdLst>
                    <a:gd name="connsiteX0" fmla="*/ 0 w 1540934"/>
                    <a:gd name="connsiteY0" fmla="*/ 0 h 237066"/>
                    <a:gd name="connsiteX1" fmla="*/ 694267 w 1540934"/>
                    <a:gd name="connsiteY1" fmla="*/ 0 h 237066"/>
                    <a:gd name="connsiteX2" fmla="*/ 1540934 w 1540934"/>
                    <a:gd name="connsiteY2" fmla="*/ 237066 h 237066"/>
                  </a:gdLst>
                  <a:ahLst/>
                  <a:cxnLst>
                    <a:cxn ang="0">
                      <a:pos x="connsiteX0" y="connsiteY0"/>
                    </a:cxn>
                    <a:cxn ang="0">
                      <a:pos x="connsiteX1" y="connsiteY1"/>
                    </a:cxn>
                    <a:cxn ang="0">
                      <a:pos x="connsiteX2" y="connsiteY2"/>
                    </a:cxn>
                  </a:cxnLst>
                  <a:rect l="l" t="t" r="r" b="b"/>
                  <a:pathLst>
                    <a:path w="1540934" h="237066">
                      <a:moveTo>
                        <a:pt x="0" y="0"/>
                      </a:moveTo>
                      <a:lnTo>
                        <a:pt x="694267" y="0"/>
                      </a:lnTo>
                      <a:lnTo>
                        <a:pt x="1540934" y="237066"/>
                      </a:lnTo>
                    </a:path>
                  </a:pathLst>
                </a:custGeom>
                <a:noFill/>
                <a:ln w="15875" cap="rnd">
                  <a:solidFill>
                    <a:schemeClr val="tx1"/>
                  </a:solidFill>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3333FF"/>
                    </a:solidFill>
                  </a:endParaRPr>
                </a:p>
              </p:txBody>
            </p:sp>
          </p:grpSp>
          <p:sp>
            <p:nvSpPr>
              <p:cNvPr id="22" name="手繪多邊形 21"/>
              <p:cNvSpPr/>
              <p:nvPr/>
            </p:nvSpPr>
            <p:spPr>
              <a:xfrm>
                <a:off x="2928938" y="3459957"/>
                <a:ext cx="1416918" cy="528750"/>
              </a:xfrm>
              <a:custGeom>
                <a:avLst/>
                <a:gdLst>
                  <a:gd name="connsiteX0" fmla="*/ 0 w 1385887"/>
                  <a:gd name="connsiteY0" fmla="*/ 0 h 423863"/>
                  <a:gd name="connsiteX1" fmla="*/ 492918 w 1385887"/>
                  <a:gd name="connsiteY1" fmla="*/ 0 h 423863"/>
                  <a:gd name="connsiteX2" fmla="*/ 1385887 w 1385887"/>
                  <a:gd name="connsiteY2" fmla="*/ 423863 h 423863"/>
                </a:gdLst>
                <a:ahLst/>
                <a:cxnLst>
                  <a:cxn ang="0">
                    <a:pos x="connsiteX0" y="connsiteY0"/>
                  </a:cxn>
                  <a:cxn ang="0">
                    <a:pos x="connsiteX1" y="connsiteY1"/>
                  </a:cxn>
                  <a:cxn ang="0">
                    <a:pos x="connsiteX2" y="connsiteY2"/>
                  </a:cxn>
                </a:cxnLst>
                <a:rect l="l" t="t" r="r" b="b"/>
                <a:pathLst>
                  <a:path w="1385887" h="423863">
                    <a:moveTo>
                      <a:pt x="0" y="0"/>
                    </a:moveTo>
                    <a:lnTo>
                      <a:pt x="492918" y="0"/>
                    </a:lnTo>
                    <a:lnTo>
                      <a:pt x="1385887" y="423863"/>
                    </a:ln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85" name="AutoShape 13"/>
          <p:cNvSpPr>
            <a:spLocks noChangeArrowheads="1"/>
          </p:cNvSpPr>
          <p:nvPr/>
        </p:nvSpPr>
        <p:spPr bwMode="auto">
          <a:xfrm>
            <a:off x="291587" y="1489538"/>
            <a:ext cx="1976494" cy="551267"/>
          </a:xfrm>
          <a:prstGeom prst="roundRect">
            <a:avLst>
              <a:gd name="adj" fmla="val 16667"/>
            </a:avLst>
          </a:prstGeom>
          <a:solidFill>
            <a:schemeClr val="bg2">
              <a:lumMod val="10000"/>
              <a:lumOff val="90000"/>
            </a:schemeClr>
          </a:solidFill>
          <a:ln w="44450" cmpd="dbl">
            <a:solidFill>
              <a:srgbClr val="97B953"/>
            </a:solidFill>
            <a:round/>
          </a:ln>
          <a:effectLst/>
        </p:spPr>
        <p:txBody>
          <a:bodyPr wrap="square" lIns="63108" tIns="47331" rIns="63108" bIns="47331" anchor="ctr">
            <a:spAutoFit/>
          </a:bodyPr>
          <a:lstStyle/>
          <a:p>
            <a:pPr algn="ctr" eaLnBrk="0" hangingPunct="0">
              <a:spcAft>
                <a:spcPts val="526"/>
              </a:spcAft>
            </a:pPr>
            <a:r>
              <a:rPr sz="1200" b="1" dirty="0">
                <a:solidFill>
                  <a:sysClr val="windowText" lastClr="000000"/>
                </a:solidFill>
                <a:latin typeface="+mj-lt"/>
                <a:ea typeface="微軟正黑體" panose="020B0604030504040204" charset="-120"/>
                <a:cs typeface="Times New Roman" panose="02020603050405020304" pitchFamily="18" charset="0"/>
                <a:sym typeface="+mn-ea"/>
              </a:rPr>
              <a:t>Tea Area [Phase </a:t>
            </a:r>
            <a:r>
              <a:rPr lang="en-US" sz="1200" b="1" dirty="0">
                <a:solidFill>
                  <a:sysClr val="windowText" lastClr="000000"/>
                </a:solidFill>
                <a:latin typeface="+mj-lt"/>
                <a:ea typeface="微軟正黑體" panose="020B0604030504040204" charset="-120"/>
                <a:cs typeface="Times New Roman" panose="02020603050405020304" pitchFamily="18" charset="0"/>
                <a:sym typeface="+mn-ea"/>
              </a:rPr>
              <a:t>1</a:t>
            </a:r>
            <a:r>
              <a:rPr sz="1200" b="1" dirty="0">
                <a:solidFill>
                  <a:sysClr val="windowText" lastClr="000000"/>
                </a:solidFill>
                <a:latin typeface="+mj-lt"/>
                <a:ea typeface="微軟正黑體" panose="020B0604030504040204" charset="-120"/>
                <a:cs typeface="Times New Roman" panose="02020603050405020304" pitchFamily="18" charset="0"/>
                <a:sym typeface="+mn-ea"/>
              </a:rPr>
              <a:t>] </a:t>
            </a:r>
            <a:endParaRPr lang="en-US" altLang="zh-TW" sz="1200" b="1" dirty="0">
              <a:solidFill>
                <a:sysClr val="windowText" lastClr="000000"/>
              </a:solidFill>
              <a:latin typeface="+mj-lt"/>
              <a:ea typeface="微軟正黑體" panose="020B0604030504040204" charset="-120"/>
            </a:endParaRPr>
          </a:p>
          <a:p>
            <a:pPr algn="ctr" eaLnBrk="0" hangingPunct="0"/>
            <a:r>
              <a:rPr sz="1000" b="1" dirty="0">
                <a:solidFill>
                  <a:sysClr val="windowText" lastClr="000000"/>
                </a:solidFill>
                <a:latin typeface="+mj-lt"/>
                <a:ea typeface="微軟正黑體" panose="020B0604030504040204" charset="-120"/>
                <a:cs typeface="Times New Roman" panose="02020603050405020304" pitchFamily="18" charset="0"/>
                <a:sym typeface="+mn-ea"/>
              </a:rPr>
              <a:t>(</a:t>
            </a:r>
            <a:r>
              <a:rPr lang="en-US" sz="1000" b="1" dirty="0">
                <a:solidFill>
                  <a:sysClr val="windowText" lastClr="000000"/>
                </a:solidFill>
                <a:latin typeface="+mj-lt"/>
                <a:ea typeface="微軟正黑體" panose="020B0604030504040204" charset="-120"/>
                <a:cs typeface="Times New Roman" panose="02020603050405020304" pitchFamily="18" charset="0"/>
                <a:sym typeface="+mn-ea"/>
              </a:rPr>
              <a:t>C</a:t>
            </a:r>
            <a:r>
              <a:rPr sz="1000" b="1" dirty="0">
                <a:solidFill>
                  <a:sysClr val="windowText" lastClr="000000"/>
                </a:solidFill>
                <a:latin typeface="+mj-lt"/>
                <a:ea typeface="微軟正黑體" panose="020B0604030504040204" charset="-120"/>
                <a:cs typeface="Times New Roman" panose="02020603050405020304" pitchFamily="18" charset="0"/>
                <a:sym typeface="+mn-ea"/>
              </a:rPr>
              <a:t>ultivated area </a:t>
            </a:r>
            <a:r>
              <a:rPr lang="en-US" sz="1000" b="1" dirty="0" smtClean="0">
                <a:solidFill>
                  <a:sysClr val="windowText" lastClr="000000"/>
                </a:solidFill>
                <a:latin typeface="+mj-lt"/>
                <a:ea typeface="微軟正黑體" panose="020B0604030504040204" charset="-120"/>
                <a:cs typeface="Times New Roman" panose="02020603050405020304" pitchFamily="18" charset="0"/>
                <a:sym typeface="+mn-ea"/>
              </a:rPr>
              <a:t>111 </a:t>
            </a:r>
            <a:r>
              <a:rPr sz="1000" b="1" dirty="0">
                <a:solidFill>
                  <a:sysClr val="windowText" lastClr="000000"/>
                </a:solidFill>
                <a:latin typeface="+mj-lt"/>
                <a:ea typeface="微軟正黑體" panose="020B0604030504040204" charset="-120"/>
                <a:cs typeface="Times New Roman" panose="02020603050405020304" pitchFamily="18" charset="0"/>
                <a:sym typeface="+mn-ea"/>
              </a:rPr>
              <a:t>hectares)</a:t>
            </a:r>
            <a:endParaRPr lang="zh-TW" altLang="en-US" sz="1200" b="1" dirty="0">
              <a:solidFill>
                <a:sysClr val="windowText" lastClr="000000"/>
              </a:solidFill>
              <a:latin typeface="+mj-lt"/>
              <a:ea typeface="微軟正黑體" panose="020B0604030504040204" charset="-120"/>
            </a:endParaRPr>
          </a:p>
        </p:txBody>
      </p:sp>
      <p:sp>
        <p:nvSpPr>
          <p:cNvPr id="86" name="AutoShape 13"/>
          <p:cNvSpPr>
            <a:spLocks noChangeArrowheads="1"/>
          </p:cNvSpPr>
          <p:nvPr/>
        </p:nvSpPr>
        <p:spPr bwMode="auto">
          <a:xfrm>
            <a:off x="6970593" y="1726210"/>
            <a:ext cx="1957152" cy="551267"/>
          </a:xfrm>
          <a:prstGeom prst="roundRect">
            <a:avLst>
              <a:gd name="adj" fmla="val 16667"/>
            </a:avLst>
          </a:prstGeom>
          <a:solidFill>
            <a:schemeClr val="bg2">
              <a:lumMod val="10000"/>
              <a:lumOff val="90000"/>
            </a:schemeClr>
          </a:solidFill>
          <a:ln w="44450" cmpd="dbl">
            <a:solidFill>
              <a:srgbClr val="97B953"/>
            </a:solidFill>
            <a:round/>
          </a:ln>
          <a:effectLst/>
        </p:spPr>
        <p:txBody>
          <a:bodyPr wrap="square" lIns="63108" tIns="47331" rIns="63108" bIns="47331" anchor="ctr">
            <a:spAutoFit/>
          </a:bodyPr>
          <a:lstStyle/>
          <a:p>
            <a:pPr algn="ctr" eaLnBrk="0" hangingPunct="0">
              <a:spcAft>
                <a:spcPts val="526"/>
              </a:spcAft>
            </a:pPr>
            <a:r>
              <a:rPr sz="1200" b="1" dirty="0">
                <a:solidFill>
                  <a:sysClr val="windowText" lastClr="000000"/>
                </a:solidFill>
                <a:latin typeface="+mj-lt"/>
                <a:ea typeface="微軟正黑體" panose="020B0604030504040204" charset="-120"/>
                <a:cs typeface="Times New Roman" panose="02020603050405020304" pitchFamily="18" charset="0"/>
                <a:sym typeface="+mn-ea"/>
              </a:rPr>
              <a:t>Tea Area [Phase </a:t>
            </a:r>
            <a:r>
              <a:rPr lang="en-US" sz="1200" b="1" dirty="0">
                <a:solidFill>
                  <a:sysClr val="windowText" lastClr="000000"/>
                </a:solidFill>
                <a:latin typeface="+mj-lt"/>
                <a:ea typeface="微軟正黑體" panose="020B0604030504040204" charset="-120"/>
                <a:cs typeface="Times New Roman" panose="02020603050405020304" pitchFamily="18" charset="0"/>
                <a:sym typeface="+mn-ea"/>
              </a:rPr>
              <a:t>2</a:t>
            </a:r>
            <a:r>
              <a:rPr sz="1200" b="1" dirty="0">
                <a:solidFill>
                  <a:sysClr val="windowText" lastClr="000000"/>
                </a:solidFill>
                <a:latin typeface="+mj-lt"/>
                <a:ea typeface="微軟正黑體" panose="020B0604030504040204" charset="-120"/>
                <a:cs typeface="Times New Roman" panose="02020603050405020304" pitchFamily="18" charset="0"/>
                <a:sym typeface="+mn-ea"/>
              </a:rPr>
              <a:t>] </a:t>
            </a:r>
            <a:endParaRPr lang="en-US" altLang="zh-TW" sz="1100" b="1" dirty="0">
              <a:solidFill>
                <a:sysClr val="windowText" lastClr="000000"/>
              </a:solidFill>
              <a:latin typeface="+mj-lt"/>
              <a:ea typeface="微軟正黑體" panose="020B0604030504040204" charset="-120"/>
            </a:endParaRPr>
          </a:p>
          <a:p>
            <a:pPr algn="ctr" eaLnBrk="0" hangingPunct="0"/>
            <a:r>
              <a:rPr sz="1000" b="1" dirty="0">
                <a:solidFill>
                  <a:sysClr val="windowText" lastClr="000000"/>
                </a:solidFill>
                <a:latin typeface="+mj-lt"/>
                <a:ea typeface="微軟正黑體" panose="020B0604030504040204" charset="-120"/>
                <a:cs typeface="Times New Roman" panose="02020603050405020304" pitchFamily="18" charset="0"/>
                <a:sym typeface="+mn-ea"/>
              </a:rPr>
              <a:t>(</a:t>
            </a:r>
            <a:r>
              <a:rPr lang="en-US" sz="1000" b="1" dirty="0">
                <a:solidFill>
                  <a:sysClr val="windowText" lastClr="000000"/>
                </a:solidFill>
                <a:latin typeface="+mj-lt"/>
                <a:ea typeface="微軟正黑體" panose="020B0604030504040204" charset="-120"/>
                <a:cs typeface="Times New Roman" panose="02020603050405020304" pitchFamily="18" charset="0"/>
                <a:sym typeface="+mn-ea"/>
              </a:rPr>
              <a:t>C</a:t>
            </a:r>
            <a:r>
              <a:rPr sz="1000" b="1" dirty="0">
                <a:solidFill>
                  <a:sysClr val="windowText" lastClr="000000"/>
                </a:solidFill>
                <a:latin typeface="+mj-lt"/>
                <a:ea typeface="微軟正黑體" panose="020B0604030504040204" charset="-120"/>
                <a:cs typeface="Times New Roman" panose="02020603050405020304" pitchFamily="18" charset="0"/>
                <a:sym typeface="+mn-ea"/>
              </a:rPr>
              <a:t>ultivated area </a:t>
            </a:r>
            <a:r>
              <a:rPr lang="en-US" sz="1000" b="1" dirty="0" smtClean="0">
                <a:solidFill>
                  <a:sysClr val="windowText" lastClr="000000"/>
                </a:solidFill>
                <a:latin typeface="+mj-lt"/>
                <a:ea typeface="微軟正黑體" panose="020B0604030504040204" charset="-120"/>
                <a:cs typeface="Times New Roman" panose="02020603050405020304" pitchFamily="18" charset="0"/>
                <a:sym typeface="+mn-ea"/>
              </a:rPr>
              <a:t>126.5 </a:t>
            </a:r>
            <a:r>
              <a:rPr sz="1000" b="1" dirty="0">
                <a:solidFill>
                  <a:sysClr val="windowText" lastClr="000000"/>
                </a:solidFill>
                <a:latin typeface="+mj-lt"/>
                <a:ea typeface="微軟正黑體" panose="020B0604030504040204" charset="-120"/>
                <a:cs typeface="Times New Roman" panose="02020603050405020304" pitchFamily="18" charset="0"/>
                <a:sym typeface="+mn-ea"/>
              </a:rPr>
              <a:t>hectares)</a:t>
            </a:r>
            <a:endParaRPr lang="zh-TW" altLang="en-US" sz="1200" b="1" dirty="0">
              <a:solidFill>
                <a:sysClr val="windowText" lastClr="000000"/>
              </a:solidFill>
              <a:latin typeface="+mj-lt"/>
              <a:ea typeface="微軟正黑體" panose="020B0604030504040204" charset="-120"/>
            </a:endParaRPr>
          </a:p>
        </p:txBody>
      </p:sp>
      <p:sp>
        <p:nvSpPr>
          <p:cNvPr id="87" name="AutoShape 13"/>
          <p:cNvSpPr>
            <a:spLocks noChangeArrowheads="1"/>
          </p:cNvSpPr>
          <p:nvPr/>
        </p:nvSpPr>
        <p:spPr bwMode="auto">
          <a:xfrm>
            <a:off x="291587" y="5837305"/>
            <a:ext cx="1975892" cy="551267"/>
          </a:xfrm>
          <a:prstGeom prst="roundRect">
            <a:avLst>
              <a:gd name="adj" fmla="val 16667"/>
            </a:avLst>
          </a:prstGeom>
          <a:solidFill>
            <a:schemeClr val="bg2">
              <a:lumMod val="10000"/>
              <a:lumOff val="90000"/>
            </a:schemeClr>
          </a:solidFill>
          <a:ln w="44450" cmpd="dbl">
            <a:solidFill>
              <a:srgbClr val="97B953"/>
            </a:solidFill>
            <a:round/>
          </a:ln>
          <a:effectLst/>
        </p:spPr>
        <p:txBody>
          <a:bodyPr wrap="square" lIns="63108" tIns="47331" rIns="63108" bIns="47331" anchor="ctr">
            <a:spAutoFit/>
          </a:bodyPr>
          <a:lstStyle/>
          <a:p>
            <a:pPr algn="ctr" eaLnBrk="0" hangingPunct="0">
              <a:spcAft>
                <a:spcPts val="526"/>
              </a:spcAft>
            </a:pPr>
            <a:r>
              <a:rPr sz="1200" b="1" dirty="0">
                <a:solidFill>
                  <a:sysClr val="windowText" lastClr="000000"/>
                </a:solidFill>
                <a:latin typeface="+mj-lt"/>
                <a:ea typeface="微軟正黑體" panose="020B0604030504040204" charset="-120"/>
                <a:cs typeface="Times New Roman" panose="02020603050405020304" pitchFamily="18" charset="0"/>
                <a:sym typeface="+mn-ea"/>
              </a:rPr>
              <a:t>Tea Area [Phase </a:t>
            </a:r>
            <a:r>
              <a:rPr lang="en-US" sz="1200" b="1" dirty="0">
                <a:solidFill>
                  <a:sysClr val="windowText" lastClr="000000"/>
                </a:solidFill>
                <a:latin typeface="+mj-lt"/>
                <a:ea typeface="微軟正黑體" panose="020B0604030504040204" charset="-120"/>
                <a:cs typeface="Times New Roman" panose="02020603050405020304" pitchFamily="18" charset="0"/>
                <a:sym typeface="+mn-ea"/>
              </a:rPr>
              <a:t>4</a:t>
            </a:r>
            <a:r>
              <a:rPr sz="1200" b="1" dirty="0">
                <a:solidFill>
                  <a:sysClr val="windowText" lastClr="000000"/>
                </a:solidFill>
                <a:latin typeface="+mj-lt"/>
                <a:ea typeface="微軟正黑體" panose="020B0604030504040204" charset="-120"/>
                <a:cs typeface="Times New Roman" panose="02020603050405020304" pitchFamily="18" charset="0"/>
                <a:sym typeface="+mn-ea"/>
              </a:rPr>
              <a:t>] </a:t>
            </a:r>
            <a:endParaRPr lang="en-US" altLang="zh-TW" sz="1100" b="1" dirty="0">
              <a:solidFill>
                <a:sysClr val="windowText" lastClr="000000"/>
              </a:solidFill>
              <a:latin typeface="+mj-lt"/>
              <a:ea typeface="微軟正黑體" panose="020B0604030504040204" charset="-120"/>
            </a:endParaRPr>
          </a:p>
          <a:p>
            <a:pPr algn="ctr" eaLnBrk="0" hangingPunct="0"/>
            <a:r>
              <a:rPr sz="1000" b="1" dirty="0">
                <a:solidFill>
                  <a:sysClr val="windowText" lastClr="000000"/>
                </a:solidFill>
                <a:latin typeface="+mj-lt"/>
                <a:ea typeface="微軟正黑體" panose="020B0604030504040204" charset="-120"/>
                <a:cs typeface="Times New Roman" panose="02020603050405020304" pitchFamily="18" charset="0"/>
                <a:sym typeface="+mn-ea"/>
              </a:rPr>
              <a:t>(</a:t>
            </a:r>
            <a:r>
              <a:rPr lang="en-US" sz="1000" b="1" dirty="0">
                <a:solidFill>
                  <a:sysClr val="windowText" lastClr="000000"/>
                </a:solidFill>
                <a:latin typeface="+mj-lt"/>
                <a:ea typeface="微軟正黑體" panose="020B0604030504040204" charset="-120"/>
                <a:cs typeface="Times New Roman" panose="02020603050405020304" pitchFamily="18" charset="0"/>
                <a:sym typeface="+mn-ea"/>
              </a:rPr>
              <a:t>C</a:t>
            </a:r>
            <a:r>
              <a:rPr sz="1000" b="1" dirty="0">
                <a:solidFill>
                  <a:sysClr val="windowText" lastClr="000000"/>
                </a:solidFill>
                <a:latin typeface="+mj-lt"/>
                <a:ea typeface="微軟正黑體" panose="020B0604030504040204" charset="-120"/>
                <a:cs typeface="Times New Roman" panose="02020603050405020304" pitchFamily="18" charset="0"/>
                <a:sym typeface="+mn-ea"/>
              </a:rPr>
              <a:t>ultivated area </a:t>
            </a:r>
            <a:r>
              <a:rPr lang="en-US" sz="1000" b="1" dirty="0" smtClean="0">
                <a:solidFill>
                  <a:sysClr val="windowText" lastClr="000000"/>
                </a:solidFill>
                <a:latin typeface="+mj-lt"/>
                <a:ea typeface="微軟正黑體" panose="020B0604030504040204" charset="-120"/>
                <a:cs typeface="Times New Roman" panose="02020603050405020304" pitchFamily="18" charset="0"/>
                <a:sym typeface="+mn-ea"/>
              </a:rPr>
              <a:t>109.5</a:t>
            </a:r>
            <a:r>
              <a:rPr sz="1000" b="1" dirty="0" smtClean="0">
                <a:solidFill>
                  <a:sysClr val="windowText" lastClr="000000"/>
                </a:solidFill>
                <a:latin typeface="+mj-lt"/>
                <a:ea typeface="微軟正黑體" panose="020B0604030504040204" charset="-120"/>
                <a:cs typeface="Times New Roman" panose="02020603050405020304" pitchFamily="18" charset="0"/>
                <a:sym typeface="+mn-ea"/>
              </a:rPr>
              <a:t> </a:t>
            </a:r>
            <a:r>
              <a:rPr sz="1000" b="1" dirty="0">
                <a:solidFill>
                  <a:sysClr val="windowText" lastClr="000000"/>
                </a:solidFill>
                <a:latin typeface="+mj-lt"/>
                <a:ea typeface="微軟正黑體" panose="020B0604030504040204" charset="-120"/>
                <a:cs typeface="Times New Roman" panose="02020603050405020304" pitchFamily="18" charset="0"/>
                <a:sym typeface="+mn-ea"/>
              </a:rPr>
              <a:t>hectares)</a:t>
            </a:r>
            <a:endParaRPr lang="zh-TW" altLang="en-US" sz="1200" b="1" dirty="0">
              <a:solidFill>
                <a:sysClr val="windowText" lastClr="000000"/>
              </a:solidFill>
              <a:latin typeface="+mj-lt"/>
              <a:ea typeface="微軟正黑體" panose="020B0604030504040204" charset="-120"/>
            </a:endParaRPr>
          </a:p>
        </p:txBody>
      </p:sp>
    </p:spTree>
    <p:extLst>
      <p:ext uri="{BB962C8B-B14F-4D97-AF65-F5344CB8AC3E}">
        <p14:creationId xmlns:p14="http://schemas.microsoft.com/office/powerpoint/2010/main" val="359874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err="1">
                <a:latin typeface="+mj-lt"/>
                <a:ea typeface="微軟正黑體" panose="020B0604030504040204" charset="-120"/>
              </a:rPr>
              <a:t>Laupi</a:t>
            </a:r>
            <a:r>
              <a:rPr lang="en-US" altLang="zh-TW" sz="4000" dirty="0">
                <a:latin typeface="+mj-lt"/>
                <a:ea typeface="微軟正黑體" panose="020B0604030504040204" charset="-120"/>
              </a:rPr>
              <a:t> Tea Farm </a:t>
            </a:r>
            <a:r>
              <a:rPr lang="en-US" altLang="zh-TW" sz="4000" dirty="0" smtClean="0">
                <a:latin typeface="+mj-lt"/>
                <a:ea typeface="微軟正黑體" panose="020B0604030504040204" charset="-120"/>
              </a:rPr>
              <a:t>Facilities </a:t>
            </a:r>
            <a:endParaRPr lang="zh-TW" altLang="en-US" sz="4000" dirty="0">
              <a:latin typeface="+mj-lt"/>
            </a:endParaRPr>
          </a:p>
        </p:txBody>
      </p:sp>
      <p:pic>
        <p:nvPicPr>
          <p:cNvPr id="88" name="Picture 3" descr="C:\Users\liclic.lee\Documents\董事會簡報-老埤農場茶區發展\13010393042103.jpg">
            <a:extLst>
              <a:ext uri="{FF2B5EF4-FFF2-40B4-BE49-F238E27FC236}">
                <a16:creationId xmlns:a16="http://schemas.microsoft.com/office/drawing/2014/main" xmlns="" id="{7BC2CA8B-3C5C-4471-B3AB-6187DA9376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35"/>
          <a:stretch>
            <a:fillRect/>
          </a:stretch>
        </p:blipFill>
        <p:spPr bwMode="auto">
          <a:xfrm>
            <a:off x="528803" y="3861341"/>
            <a:ext cx="3653757" cy="26772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9" name="Picture 2" descr="C:\Users\liclic.lee\Documents\董事會簡報-老埤農場茶區發展\13010326034534.jpg">
            <a:extLst>
              <a:ext uri="{FF2B5EF4-FFF2-40B4-BE49-F238E27FC236}">
                <a16:creationId xmlns:a16="http://schemas.microsoft.com/office/drawing/2014/main" xmlns="" id="{B0344F43-98BF-4220-A6A6-18A968B3B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702" y="1007674"/>
            <a:ext cx="3710324" cy="30118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0" name="Picture 2" descr="C:\Users\liclic.lee\Documents\董事會簡報-老埤農場茶區發展\13010325572406.jpg">
            <a:extLst>
              <a:ext uri="{FF2B5EF4-FFF2-40B4-BE49-F238E27FC236}">
                <a16:creationId xmlns:a16="http://schemas.microsoft.com/office/drawing/2014/main" xmlns="" id="{8A4DC7BE-9199-4457-ACD9-8D52911615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3058" y="1007674"/>
            <a:ext cx="3710324" cy="30118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1" name="Picture 2" descr="E:\36-內埔老埤農場\專案文件\圖檔\JPG\現況-基地現勘-1060220~22\1060220\IMG_1702.jpg">
            <a:extLst>
              <a:ext uri="{FF2B5EF4-FFF2-40B4-BE49-F238E27FC236}">
                <a16:creationId xmlns:a16="http://schemas.microsoft.com/office/drawing/2014/main" xmlns="" id="{15EA2D7C-D44A-4799-81C8-5FC2C99AD1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1967" y="3885517"/>
            <a:ext cx="3298065" cy="26772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 name="Picture 5" descr="C:\Users\liclic.lee\Documents\董事會簡報-老埤農場茶區發展\13010371397085.jpg">
            <a:extLst>
              <a:ext uri="{FF2B5EF4-FFF2-40B4-BE49-F238E27FC236}">
                <a16:creationId xmlns:a16="http://schemas.microsoft.com/office/drawing/2014/main" xmlns="" id="{6704F004-B836-4E36-8DED-2F71DED99BD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8107"/>
          <a:stretch>
            <a:fillRect/>
          </a:stretch>
        </p:blipFill>
        <p:spPr bwMode="auto">
          <a:xfrm>
            <a:off x="2300950" y="5413761"/>
            <a:ext cx="3058340" cy="133860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3" name="AutoShape 13">
            <a:extLst>
              <a:ext uri="{FF2B5EF4-FFF2-40B4-BE49-F238E27FC236}">
                <a16:creationId xmlns:a16="http://schemas.microsoft.com/office/drawing/2014/main" xmlns="" id="{8436C4EB-4298-4582-9EA5-82D8086C827D}"/>
              </a:ext>
            </a:extLst>
          </p:cNvPr>
          <p:cNvSpPr>
            <a:spLocks noChangeArrowheads="1"/>
          </p:cNvSpPr>
          <p:nvPr/>
        </p:nvSpPr>
        <p:spPr bwMode="auto">
          <a:xfrm>
            <a:off x="528842" y="972865"/>
            <a:ext cx="2081835" cy="582423"/>
          </a:xfrm>
          <a:prstGeom prst="roundRect">
            <a:avLst>
              <a:gd name="adj" fmla="val 16667"/>
            </a:avLst>
          </a:prstGeom>
          <a:solidFill>
            <a:schemeClr val="accent3">
              <a:lumMod val="50000"/>
              <a:alpha val="74902"/>
            </a:schemeClr>
          </a:solidFill>
          <a:ln w="57150" cmpd="dbl">
            <a:solidFill>
              <a:schemeClr val="bg1"/>
            </a:solidFill>
            <a:round/>
          </a:ln>
          <a:effectLst/>
        </p:spPr>
        <p:txBody>
          <a:bodyPr wrap="square" lIns="63075" tIns="47305" rIns="63075" bIns="47305" anchor="ctr">
            <a:spAutoFit/>
          </a:bodyPr>
          <a:lstStyle/>
          <a:p>
            <a:pPr algn="ctr" eaLnBrk="0" hangingPunct="0"/>
            <a:r>
              <a:rPr lang="en-US" altLang="zh-TW" sz="1400" b="1" dirty="0">
                <a:solidFill>
                  <a:schemeClr val="bg1"/>
                </a:solidFill>
                <a:latin typeface="+mj-lt"/>
                <a:ea typeface="微軟正黑體" panose="020B0604030504040204" charset="-120"/>
              </a:rPr>
              <a:t>Pingdong Branch Office/Laupi Tea Farm </a:t>
            </a:r>
          </a:p>
        </p:txBody>
      </p:sp>
      <p:sp>
        <p:nvSpPr>
          <p:cNvPr id="94" name="AutoShape 13">
            <a:extLst>
              <a:ext uri="{FF2B5EF4-FFF2-40B4-BE49-F238E27FC236}">
                <a16:creationId xmlns:a16="http://schemas.microsoft.com/office/drawing/2014/main" xmlns="" id="{0DBFFCEF-26D3-42FB-887B-656B27C9C11A}"/>
              </a:ext>
            </a:extLst>
          </p:cNvPr>
          <p:cNvSpPr>
            <a:spLocks noChangeArrowheads="1"/>
          </p:cNvSpPr>
          <p:nvPr/>
        </p:nvSpPr>
        <p:spPr bwMode="auto">
          <a:xfrm>
            <a:off x="4854323" y="972865"/>
            <a:ext cx="1607802" cy="582423"/>
          </a:xfrm>
          <a:prstGeom prst="roundRect">
            <a:avLst>
              <a:gd name="adj" fmla="val 16667"/>
            </a:avLst>
          </a:prstGeom>
          <a:solidFill>
            <a:schemeClr val="accent3">
              <a:lumMod val="50000"/>
              <a:alpha val="74902"/>
            </a:schemeClr>
          </a:solidFill>
          <a:ln w="57150" cmpd="dbl">
            <a:solidFill>
              <a:schemeClr val="bg1"/>
            </a:solidFill>
            <a:round/>
          </a:ln>
          <a:effectLst/>
        </p:spPr>
        <p:txBody>
          <a:bodyPr wrap="square" lIns="63075" tIns="47305" rIns="63075" bIns="47305" anchor="ctr">
            <a:spAutoFit/>
          </a:bodyPr>
          <a:lstStyle/>
          <a:p>
            <a:pPr algn="ctr" eaLnBrk="0" hangingPunct="0"/>
            <a:r>
              <a:rPr lang="zh-TW" altLang="en-US" sz="1400" b="1" dirty="0">
                <a:solidFill>
                  <a:schemeClr val="bg1"/>
                </a:solidFill>
                <a:latin typeface="+mj-lt"/>
                <a:ea typeface="微軟正黑體" panose="020B0604030504040204" charset="-120"/>
              </a:rPr>
              <a:t>La</a:t>
            </a:r>
            <a:r>
              <a:rPr lang="en-US" altLang="zh-TW" sz="1400" b="1" dirty="0">
                <a:solidFill>
                  <a:schemeClr val="bg1"/>
                </a:solidFill>
                <a:latin typeface="+mj-lt"/>
                <a:ea typeface="微軟正黑體" panose="020B0604030504040204" charset="-120"/>
              </a:rPr>
              <a:t>u</a:t>
            </a:r>
            <a:r>
              <a:rPr lang="zh-TW" altLang="en-US" sz="1400" b="1" dirty="0">
                <a:solidFill>
                  <a:schemeClr val="bg1"/>
                </a:solidFill>
                <a:latin typeface="+mj-lt"/>
                <a:ea typeface="微軟正黑體" panose="020B0604030504040204" charset="-120"/>
              </a:rPr>
              <a:t>pi </a:t>
            </a:r>
            <a:r>
              <a:rPr lang="en-US" altLang="zh-TW" sz="1400" b="1" dirty="0">
                <a:solidFill>
                  <a:schemeClr val="bg1"/>
                </a:solidFill>
                <a:latin typeface="+mj-lt"/>
                <a:ea typeface="微軟正黑體" panose="020B0604030504040204" charset="-120"/>
              </a:rPr>
              <a:t>Tea Farm </a:t>
            </a:r>
            <a:r>
              <a:rPr lang="zh-TW" altLang="en-US" sz="1400" b="1" dirty="0">
                <a:solidFill>
                  <a:schemeClr val="bg1"/>
                </a:solidFill>
                <a:latin typeface="+mj-lt"/>
                <a:ea typeface="微軟正黑體" panose="020B0604030504040204" charset="-120"/>
              </a:rPr>
              <a:t>Dormitory Phase II</a:t>
            </a:r>
          </a:p>
        </p:txBody>
      </p:sp>
      <p:sp>
        <p:nvSpPr>
          <p:cNvPr id="95" name="AutoShape 13">
            <a:extLst>
              <a:ext uri="{FF2B5EF4-FFF2-40B4-BE49-F238E27FC236}">
                <a16:creationId xmlns:a16="http://schemas.microsoft.com/office/drawing/2014/main" xmlns="" id="{6D1BBE76-0164-4E19-95F0-FD5AD4470E31}"/>
              </a:ext>
            </a:extLst>
          </p:cNvPr>
          <p:cNvSpPr>
            <a:spLocks noChangeArrowheads="1"/>
          </p:cNvSpPr>
          <p:nvPr/>
        </p:nvSpPr>
        <p:spPr bwMode="auto">
          <a:xfrm>
            <a:off x="4983013" y="4016091"/>
            <a:ext cx="1560019" cy="344060"/>
          </a:xfrm>
          <a:prstGeom prst="roundRect">
            <a:avLst>
              <a:gd name="adj" fmla="val 16667"/>
            </a:avLst>
          </a:prstGeom>
          <a:solidFill>
            <a:schemeClr val="accent3">
              <a:lumMod val="50000"/>
              <a:alpha val="74902"/>
            </a:schemeClr>
          </a:solidFill>
          <a:ln w="57150" cmpd="dbl">
            <a:solidFill>
              <a:schemeClr val="bg1"/>
            </a:solidFill>
            <a:round/>
          </a:ln>
          <a:effectLst/>
        </p:spPr>
        <p:txBody>
          <a:bodyPr wrap="square" lIns="63075" tIns="47305" rIns="63075" bIns="47305" anchor="ctr">
            <a:spAutoFit/>
          </a:bodyPr>
          <a:lstStyle/>
          <a:p>
            <a:pPr algn="ctr" eaLnBrk="0" hangingPunct="0"/>
            <a:r>
              <a:rPr lang="en-US" altLang="zh-TW" sz="1400" b="1" dirty="0">
                <a:solidFill>
                  <a:schemeClr val="bg1"/>
                </a:solidFill>
                <a:latin typeface="+mj-lt"/>
                <a:ea typeface="微軟正黑體" panose="020B0604030504040204" charset="-120"/>
              </a:rPr>
              <a:t>Tea Tree Nursery</a:t>
            </a:r>
          </a:p>
        </p:txBody>
      </p:sp>
      <p:sp>
        <p:nvSpPr>
          <p:cNvPr id="96" name="AutoShape 13">
            <a:extLst>
              <a:ext uri="{FF2B5EF4-FFF2-40B4-BE49-F238E27FC236}">
                <a16:creationId xmlns:a16="http://schemas.microsoft.com/office/drawing/2014/main" xmlns="" id="{B9503D6A-A46A-467D-91BC-DE9D29FC74E1}"/>
              </a:ext>
            </a:extLst>
          </p:cNvPr>
          <p:cNvSpPr>
            <a:spLocks noChangeArrowheads="1"/>
          </p:cNvSpPr>
          <p:nvPr/>
        </p:nvSpPr>
        <p:spPr bwMode="auto">
          <a:xfrm>
            <a:off x="516896" y="4004610"/>
            <a:ext cx="1682735" cy="582423"/>
          </a:xfrm>
          <a:prstGeom prst="roundRect">
            <a:avLst>
              <a:gd name="adj" fmla="val 16667"/>
            </a:avLst>
          </a:prstGeom>
          <a:solidFill>
            <a:schemeClr val="accent3">
              <a:lumMod val="50000"/>
              <a:alpha val="74902"/>
            </a:schemeClr>
          </a:solidFill>
          <a:ln w="57150" cmpd="dbl">
            <a:solidFill>
              <a:schemeClr val="bg1"/>
            </a:solidFill>
            <a:round/>
          </a:ln>
          <a:effectLst/>
        </p:spPr>
        <p:txBody>
          <a:bodyPr wrap="square" lIns="63075" tIns="47305" rIns="63075" bIns="47305" anchor="ctr">
            <a:spAutoFit/>
          </a:bodyPr>
          <a:lstStyle/>
          <a:p>
            <a:pPr algn="ctr" eaLnBrk="0" hangingPunct="0"/>
            <a:r>
              <a:rPr lang="zh-TW" altLang="en-US" sz="1400" b="1" dirty="0">
                <a:solidFill>
                  <a:schemeClr val="bg1"/>
                </a:solidFill>
                <a:latin typeface="+mj-lt"/>
                <a:ea typeface="微軟正黑體" panose="020B0604030504040204" charset="-120"/>
              </a:rPr>
              <a:t>La</a:t>
            </a:r>
            <a:r>
              <a:rPr lang="en-US" altLang="zh-TW" sz="1400" b="1" dirty="0">
                <a:solidFill>
                  <a:schemeClr val="bg1"/>
                </a:solidFill>
                <a:latin typeface="+mj-lt"/>
                <a:ea typeface="微軟正黑體" panose="020B0604030504040204" charset="-120"/>
              </a:rPr>
              <a:t>u</a:t>
            </a:r>
            <a:r>
              <a:rPr lang="zh-TW" altLang="en-US" sz="1400" b="1" dirty="0">
                <a:solidFill>
                  <a:schemeClr val="bg1"/>
                </a:solidFill>
                <a:latin typeface="+mj-lt"/>
                <a:ea typeface="微軟正黑體" panose="020B0604030504040204" charset="-120"/>
              </a:rPr>
              <a:t>pi Temporary Tea Factory</a:t>
            </a:r>
          </a:p>
        </p:txBody>
      </p:sp>
    </p:spTree>
    <p:extLst>
      <p:ext uri="{BB962C8B-B14F-4D97-AF65-F5344CB8AC3E}">
        <p14:creationId xmlns:p14="http://schemas.microsoft.com/office/powerpoint/2010/main" val="2592330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err="1">
                <a:latin typeface="+mj-lt"/>
                <a:ea typeface="微軟正黑體" panose="020B0604030504040204" charset="-120"/>
              </a:rPr>
              <a:t>Laupi</a:t>
            </a:r>
            <a:r>
              <a:rPr lang="en-US" altLang="zh-TW" sz="4000" dirty="0">
                <a:latin typeface="+mj-lt"/>
                <a:ea typeface="微軟正黑體" panose="020B0604030504040204" charset="-120"/>
              </a:rPr>
              <a:t> Tea Farm </a:t>
            </a:r>
            <a:r>
              <a:rPr lang="en-US" altLang="zh-TW" sz="4000" dirty="0" smtClean="0">
                <a:latin typeface="+mj-lt"/>
                <a:ea typeface="微軟正黑體" panose="020B0604030504040204" charset="-120"/>
              </a:rPr>
              <a:t>Facilities </a:t>
            </a:r>
            <a:endParaRPr lang="zh-TW" altLang="en-US" sz="4000" dirty="0">
              <a:latin typeface="+mj-lt"/>
            </a:endParaRPr>
          </a:p>
        </p:txBody>
      </p:sp>
      <p:pic>
        <p:nvPicPr>
          <p:cNvPr id="13" name="Picture 4" descr="E:\36-內埔老埤農場\專案文件\圖檔\JPG\工程-老埤倉庫-1090327\55705599.dec6dd8789c8d7b68946814d98dd57e5.20032706.jpg">
            <a:extLst>
              <a:ext uri="{FF2B5EF4-FFF2-40B4-BE49-F238E27FC236}">
                <a16:creationId xmlns:a16="http://schemas.microsoft.com/office/drawing/2014/main" xmlns="" id="{107D7009-E7D9-4F61-A7EE-49694B41E46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336"/>
          <a:stretch>
            <a:fillRect/>
          </a:stretch>
        </p:blipFill>
        <p:spPr bwMode="auto">
          <a:xfrm>
            <a:off x="1219073" y="3861048"/>
            <a:ext cx="3431249" cy="24527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Picture 3" descr="J:\備份\03-空拍機\老埤農場空拍\老埤農場2019年度  空拍\1080827-茶廠空拍\茶廠空照12.JPG">
            <a:extLst>
              <a:ext uri="{FF2B5EF4-FFF2-40B4-BE49-F238E27FC236}">
                <a16:creationId xmlns:a16="http://schemas.microsoft.com/office/drawing/2014/main" xmlns="" id="{56227B43-1EDF-4754-9E4E-87C8E73BBC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60" r="7010"/>
          <a:stretch>
            <a:fillRect/>
          </a:stretch>
        </p:blipFill>
        <p:spPr bwMode="auto">
          <a:xfrm>
            <a:off x="1219073" y="940085"/>
            <a:ext cx="3064895" cy="260689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5" name="AutoShape 13">
            <a:extLst>
              <a:ext uri="{FF2B5EF4-FFF2-40B4-BE49-F238E27FC236}">
                <a16:creationId xmlns:a16="http://schemas.microsoft.com/office/drawing/2014/main" xmlns="" id="{D7D91869-063F-4E65-95CF-C15F3D5DB82F}"/>
              </a:ext>
            </a:extLst>
          </p:cNvPr>
          <p:cNvSpPr>
            <a:spLocks noChangeArrowheads="1"/>
          </p:cNvSpPr>
          <p:nvPr/>
        </p:nvSpPr>
        <p:spPr bwMode="auto">
          <a:xfrm>
            <a:off x="1303337" y="983756"/>
            <a:ext cx="1540471" cy="358975"/>
          </a:xfrm>
          <a:prstGeom prst="roundRect">
            <a:avLst>
              <a:gd name="adj" fmla="val 16667"/>
            </a:avLst>
          </a:prstGeom>
          <a:solidFill>
            <a:schemeClr val="accent3">
              <a:lumMod val="50000"/>
              <a:alpha val="74902"/>
            </a:schemeClr>
          </a:solidFill>
          <a:ln w="57150" cmpd="dbl">
            <a:solidFill>
              <a:schemeClr val="bg1"/>
            </a:solidFill>
            <a:round/>
          </a:ln>
          <a:effectLst/>
        </p:spPr>
        <p:txBody>
          <a:bodyPr wrap="square" lIns="71975" tIns="53980" rIns="71975" bIns="53980" anchor="ctr">
            <a:spAutoFit/>
          </a:bodyPr>
          <a:lstStyle/>
          <a:p>
            <a:pPr algn="ctr" eaLnBrk="0" hangingPunct="0"/>
            <a:r>
              <a:rPr lang="en-US" altLang="zh-TW" sz="1400" b="1" dirty="0">
                <a:solidFill>
                  <a:schemeClr val="bg1"/>
                </a:solidFill>
                <a:latin typeface="+mj-lt"/>
                <a:ea typeface="微軟正黑體" panose="020B0604030504040204" charset="-120"/>
              </a:rPr>
              <a:t>Laupi Tea Factory</a:t>
            </a:r>
          </a:p>
        </p:txBody>
      </p:sp>
      <p:sp>
        <p:nvSpPr>
          <p:cNvPr id="16" name="AutoShape 13">
            <a:extLst>
              <a:ext uri="{FF2B5EF4-FFF2-40B4-BE49-F238E27FC236}">
                <a16:creationId xmlns:a16="http://schemas.microsoft.com/office/drawing/2014/main" xmlns="" id="{A4AC4EBB-6809-4B25-907D-8E294F1D3240}"/>
              </a:ext>
            </a:extLst>
          </p:cNvPr>
          <p:cNvSpPr>
            <a:spLocks noChangeArrowheads="1"/>
          </p:cNvSpPr>
          <p:nvPr/>
        </p:nvSpPr>
        <p:spPr bwMode="auto">
          <a:xfrm>
            <a:off x="1266833" y="3872374"/>
            <a:ext cx="1638753" cy="358975"/>
          </a:xfrm>
          <a:prstGeom prst="roundRect">
            <a:avLst>
              <a:gd name="adj" fmla="val 16667"/>
            </a:avLst>
          </a:prstGeom>
          <a:solidFill>
            <a:schemeClr val="accent3">
              <a:lumMod val="50000"/>
              <a:alpha val="74902"/>
            </a:schemeClr>
          </a:solidFill>
          <a:ln w="57150" cmpd="dbl">
            <a:solidFill>
              <a:schemeClr val="bg1"/>
            </a:solidFill>
            <a:round/>
          </a:ln>
          <a:effectLst/>
        </p:spPr>
        <p:txBody>
          <a:bodyPr wrap="square" lIns="71975" tIns="53980" rIns="71975" bIns="53980" anchor="ctr">
            <a:spAutoFit/>
          </a:bodyPr>
          <a:lstStyle/>
          <a:p>
            <a:pPr algn="ctr" eaLnBrk="0" hangingPunct="0"/>
            <a:r>
              <a:rPr lang="en-US" altLang="zh-TW" sz="1400" b="1" dirty="0">
                <a:solidFill>
                  <a:schemeClr val="bg1"/>
                </a:solidFill>
                <a:latin typeface="+mj-lt"/>
                <a:ea typeface="微軟正黑體" panose="020B0604030504040204" charset="-120"/>
              </a:rPr>
              <a:t>Laupi Warehouse</a:t>
            </a:r>
          </a:p>
        </p:txBody>
      </p:sp>
      <p:pic>
        <p:nvPicPr>
          <p:cNvPr id="17" name="Picture 3" descr="C:\Users\liclic.lee\Documents\董事會簡報-老埤農場茶區發展\13010327948198.jpg">
            <a:extLst>
              <a:ext uri="{FF2B5EF4-FFF2-40B4-BE49-F238E27FC236}">
                <a16:creationId xmlns:a16="http://schemas.microsoft.com/office/drawing/2014/main" xmlns="" id="{7A4242C6-18A8-441E-BC8C-76C8C9CA87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451"/>
          <a:stretch>
            <a:fillRect/>
          </a:stretch>
        </p:blipFill>
        <p:spPr bwMode="auto">
          <a:xfrm>
            <a:off x="4393335" y="992742"/>
            <a:ext cx="3781539" cy="258027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8" name="Picture 4" descr="C:\Users\liclic.lee\Documents\董事會簡報-老埤農場茶區發展\13010328334126.jpg">
            <a:extLst>
              <a:ext uri="{FF2B5EF4-FFF2-40B4-BE49-F238E27FC236}">
                <a16:creationId xmlns:a16="http://schemas.microsoft.com/office/drawing/2014/main" xmlns="" id="{45160177-A3C0-4FB8-93AC-5DE2923322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840" y="3861048"/>
            <a:ext cx="3396246" cy="27088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 name="投影片編號版面配置區 6">
            <a:extLst>
              <a:ext uri="{FF2B5EF4-FFF2-40B4-BE49-F238E27FC236}">
                <a16:creationId xmlns:a16="http://schemas.microsoft.com/office/drawing/2014/main" xmlns="" id="{94397B34-5BF1-4E1B-8EE4-4B85721C5922}"/>
              </a:ext>
            </a:extLst>
          </p:cNvPr>
          <p:cNvSpPr>
            <a:spLocks noGrp="1"/>
          </p:cNvSpPr>
          <p:nvPr>
            <p:ph type="sldNum" sz="quarter" idx="12"/>
          </p:nvPr>
        </p:nvSpPr>
        <p:spPr>
          <a:xfrm>
            <a:off x="6553200" y="6356350"/>
            <a:ext cx="2133600" cy="365125"/>
          </a:xfrm>
        </p:spPr>
        <p:txBody>
          <a:bodyPr/>
          <a:lstStyle/>
          <a:p>
            <a:fld id="{E7AD4EBB-4127-4CA3-968A-4AF5F2E4D2D5}" type="slidenum">
              <a:rPr lang="en-US" altLang="zh-TW" smtClean="0"/>
              <a:t>12</a:t>
            </a:fld>
            <a:endParaRPr lang="en-US" altLang="zh-TW"/>
          </a:p>
        </p:txBody>
      </p:sp>
    </p:spTree>
    <p:extLst>
      <p:ext uri="{BB962C8B-B14F-4D97-AF65-F5344CB8AC3E}">
        <p14:creationId xmlns:p14="http://schemas.microsoft.com/office/powerpoint/2010/main" val="152484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96606"/>
            <a:ext cx="8229600" cy="812114"/>
          </a:xfrm>
        </p:spPr>
        <p:txBody>
          <a:bodyPr>
            <a:normAutofit/>
          </a:bodyPr>
          <a:lstStyle/>
          <a:p>
            <a:r>
              <a:rPr lang="en-US" altLang="zh-TW" sz="4000" dirty="0" smtClean="0">
                <a:latin typeface="+mj-lt"/>
                <a:ea typeface="微軟正黑體" panose="020B0604030504040204" charset="-120"/>
              </a:rPr>
              <a:t>Automated Tea </a:t>
            </a:r>
            <a:r>
              <a:rPr lang="zh-TW" altLang="en-US" sz="4000" dirty="0" smtClean="0">
                <a:latin typeface="+mj-lt"/>
                <a:ea typeface="微軟正黑體" panose="020B0604030504040204" charset="-120"/>
              </a:rPr>
              <a:t>production </a:t>
            </a:r>
            <a:r>
              <a:rPr lang="zh-TW" altLang="en-US" sz="4000" dirty="0">
                <a:latin typeface="+mj-lt"/>
                <a:ea typeface="微軟正黑體" panose="020B0604030504040204" charset="-120"/>
              </a:rPr>
              <a:t>line</a:t>
            </a:r>
            <a:endParaRPr lang="zh-TW" altLang="en-US" sz="4000" dirty="0">
              <a:latin typeface="+mj-lt"/>
            </a:endParaRPr>
          </a:p>
        </p:txBody>
      </p:sp>
      <p:grpSp>
        <p:nvGrpSpPr>
          <p:cNvPr id="5" name="群組 4"/>
          <p:cNvGrpSpPr/>
          <p:nvPr/>
        </p:nvGrpSpPr>
        <p:grpSpPr>
          <a:xfrm>
            <a:off x="271497" y="1007504"/>
            <a:ext cx="8597289" cy="5758165"/>
            <a:chOff x="517764" y="809927"/>
            <a:chExt cx="11151649" cy="5944775"/>
          </a:xfrm>
        </p:grpSpPr>
        <p:pic>
          <p:nvPicPr>
            <p:cNvPr id="6" name="圖片 5"/>
            <p:cNvPicPr>
              <a:picLocks noChangeAspect="1"/>
            </p:cNvPicPr>
            <p:nvPr/>
          </p:nvPicPr>
          <p:blipFill rotWithShape="1">
            <a:blip r:embed="rId2" cstate="print">
              <a:extLst>
                <a:ext uri="{28A0092B-C50C-407E-A947-70E740481C1C}">
                  <a14:useLocalDpi xmlns:a14="http://schemas.microsoft.com/office/drawing/2010/main" val="0"/>
                </a:ext>
              </a:extLst>
            </a:blip>
            <a:srcRect t="35239"/>
            <a:stretch>
              <a:fillRect/>
            </a:stretch>
          </p:blipFill>
          <p:spPr>
            <a:xfrm>
              <a:off x="517764" y="809927"/>
              <a:ext cx="3108531" cy="2685375"/>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2903" y="962461"/>
              <a:ext cx="3337314" cy="2501856"/>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606" y="962461"/>
              <a:ext cx="3335807" cy="2501855"/>
            </a:xfrm>
            <a:prstGeom prst="rect">
              <a:avLst/>
            </a:prstGeom>
          </p:spPr>
        </p:pic>
        <p:pic>
          <p:nvPicPr>
            <p:cNvPr id="9" name="圖片 8"/>
            <p:cNvPicPr>
              <a:picLocks noChangeAspect="1"/>
            </p:cNvPicPr>
            <p:nvPr/>
          </p:nvPicPr>
          <p:blipFill rotWithShape="1">
            <a:blip r:embed="rId5" cstate="print">
              <a:extLst>
                <a:ext uri="{28A0092B-C50C-407E-A947-70E740481C1C}">
                  <a14:useLocalDpi xmlns:a14="http://schemas.microsoft.com/office/drawing/2010/main" val="0"/>
                </a:ext>
              </a:extLst>
            </a:blip>
            <a:srcRect l="25279"/>
            <a:stretch>
              <a:fillRect/>
            </a:stretch>
          </p:blipFill>
          <p:spPr>
            <a:xfrm rot="5400000">
              <a:off x="8863745" y="3931064"/>
              <a:ext cx="2500619" cy="2509970"/>
            </a:xfrm>
            <a:prstGeom prst="rect">
              <a:avLst/>
            </a:prstGeom>
          </p:spPr>
        </p:pic>
        <p:pic>
          <p:nvPicPr>
            <p:cNvPr id="10" name="圖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5214" y="3934503"/>
              <a:ext cx="3335808" cy="2501856"/>
            </a:xfrm>
            <a:prstGeom prst="rect">
              <a:avLst/>
            </a:prstGeom>
          </p:spPr>
        </p:pic>
        <p:pic>
          <p:nvPicPr>
            <p:cNvPr id="11" name="圖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764" y="3933372"/>
              <a:ext cx="3337315" cy="2502986"/>
            </a:xfrm>
            <a:prstGeom prst="rect">
              <a:avLst/>
            </a:prstGeom>
          </p:spPr>
        </p:pic>
        <p:sp>
          <p:nvSpPr>
            <p:cNvPr id="12" name="文字方塊 11"/>
            <p:cNvSpPr txBox="1"/>
            <p:nvPr/>
          </p:nvSpPr>
          <p:spPr>
            <a:xfrm>
              <a:off x="967988" y="3490012"/>
              <a:ext cx="2270236" cy="317751"/>
            </a:xfrm>
            <a:prstGeom prst="rect">
              <a:avLst/>
            </a:prstGeom>
            <a:noFill/>
          </p:spPr>
          <p:txBody>
            <a:bodyPr wrap="none" rtlCol="0">
              <a:spAutoFit/>
            </a:bodyPr>
            <a:lstStyle/>
            <a:p>
              <a:r>
                <a:rPr lang="en-US" altLang="zh-TW" sz="1400" b="1" dirty="0">
                  <a:latin typeface="+mj-lt"/>
                  <a:ea typeface="微軟正黑體" panose="020B0604030504040204" charset="-120"/>
                </a:rPr>
                <a:t>Gathering Tea Leaves</a:t>
              </a:r>
            </a:p>
          </p:txBody>
        </p:sp>
        <p:sp>
          <p:nvSpPr>
            <p:cNvPr id="13" name="文字方塊 12"/>
            <p:cNvSpPr txBox="1"/>
            <p:nvPr/>
          </p:nvSpPr>
          <p:spPr>
            <a:xfrm>
              <a:off x="1599838" y="6425778"/>
              <a:ext cx="874710" cy="317751"/>
            </a:xfrm>
            <a:prstGeom prst="rect">
              <a:avLst/>
            </a:prstGeom>
            <a:noFill/>
          </p:spPr>
          <p:txBody>
            <a:bodyPr wrap="none" rtlCol="0">
              <a:spAutoFit/>
            </a:bodyPr>
            <a:lstStyle/>
            <a:p>
              <a:r>
                <a:rPr lang="en-US" altLang="zh-TW" sz="1400" b="1" dirty="0">
                  <a:latin typeface="+mj-lt"/>
                  <a:ea typeface="微軟正黑體" panose="020B0604030504040204" charset="-120"/>
                </a:rPr>
                <a:t>Drying</a:t>
              </a:r>
            </a:p>
          </p:txBody>
        </p:sp>
        <p:sp>
          <p:nvSpPr>
            <p:cNvPr id="14" name="文字方塊 13"/>
            <p:cNvSpPr txBox="1"/>
            <p:nvPr/>
          </p:nvSpPr>
          <p:spPr>
            <a:xfrm>
              <a:off x="5729387" y="6425778"/>
              <a:ext cx="833125" cy="317751"/>
            </a:xfrm>
            <a:prstGeom prst="rect">
              <a:avLst/>
            </a:prstGeom>
            <a:noFill/>
          </p:spPr>
          <p:txBody>
            <a:bodyPr wrap="none" rtlCol="0">
              <a:spAutoFit/>
            </a:bodyPr>
            <a:lstStyle/>
            <a:p>
              <a:r>
                <a:rPr lang="en-US" sz="1400" b="1" dirty="0">
                  <a:latin typeface="+mj-lt"/>
                  <a:ea typeface="微軟正黑體" panose="020B0604030504040204" charset="-120"/>
                </a:rPr>
                <a:t>Frying</a:t>
              </a:r>
            </a:p>
          </p:txBody>
        </p:sp>
        <p:sp>
          <p:nvSpPr>
            <p:cNvPr id="15" name="文字方塊 14"/>
            <p:cNvSpPr txBox="1"/>
            <p:nvPr/>
          </p:nvSpPr>
          <p:spPr>
            <a:xfrm>
              <a:off x="9415775" y="6436951"/>
              <a:ext cx="1344293" cy="317751"/>
            </a:xfrm>
            <a:prstGeom prst="rect">
              <a:avLst/>
            </a:prstGeom>
            <a:noFill/>
          </p:spPr>
          <p:txBody>
            <a:bodyPr wrap="none" rtlCol="0">
              <a:spAutoFit/>
            </a:bodyPr>
            <a:lstStyle/>
            <a:p>
              <a:r>
                <a:rPr lang="en-US" altLang="zh-TW" sz="1400" b="1" dirty="0">
                  <a:latin typeface="+mj-lt"/>
                  <a:ea typeface="微軟正黑體" panose="020B0604030504040204" charset="-120"/>
                </a:rPr>
                <a:t>Fermenting</a:t>
              </a:r>
            </a:p>
          </p:txBody>
        </p:sp>
        <p:sp>
          <p:nvSpPr>
            <p:cNvPr id="16" name="文字方塊 15"/>
            <p:cNvSpPr txBox="1"/>
            <p:nvPr/>
          </p:nvSpPr>
          <p:spPr>
            <a:xfrm>
              <a:off x="9645293" y="3482644"/>
              <a:ext cx="900825" cy="317751"/>
            </a:xfrm>
            <a:prstGeom prst="rect">
              <a:avLst/>
            </a:prstGeom>
            <a:noFill/>
          </p:spPr>
          <p:txBody>
            <a:bodyPr wrap="none" rtlCol="0">
              <a:spAutoFit/>
            </a:bodyPr>
            <a:lstStyle/>
            <a:p>
              <a:r>
                <a:rPr lang="en-US" sz="1400" b="1" dirty="0">
                  <a:latin typeface="+mj-lt"/>
                  <a:ea typeface="微軟正黑體" panose="020B0604030504040204" charset="-120"/>
                </a:rPr>
                <a:t>Rolling</a:t>
              </a:r>
            </a:p>
          </p:txBody>
        </p:sp>
        <p:sp>
          <p:nvSpPr>
            <p:cNvPr id="17" name="文字方塊 16"/>
            <p:cNvSpPr txBox="1"/>
            <p:nvPr/>
          </p:nvSpPr>
          <p:spPr>
            <a:xfrm>
              <a:off x="5538880" y="3482644"/>
              <a:ext cx="1208474" cy="317751"/>
            </a:xfrm>
            <a:prstGeom prst="rect">
              <a:avLst/>
            </a:prstGeom>
            <a:noFill/>
          </p:spPr>
          <p:txBody>
            <a:bodyPr wrap="none" rtlCol="0">
              <a:spAutoFit/>
            </a:bodyPr>
            <a:lstStyle/>
            <a:p>
              <a:r>
                <a:rPr lang="en-US" sz="1400" b="1" dirty="0">
                  <a:latin typeface="+mj-lt"/>
                  <a:ea typeface="微軟正黑體" panose="020B0604030504040204" charset="-120"/>
                </a:rPr>
                <a:t>Withering</a:t>
              </a:r>
            </a:p>
          </p:txBody>
        </p:sp>
      </p:grpSp>
    </p:spTree>
    <p:extLst>
      <p:ext uri="{BB962C8B-B14F-4D97-AF65-F5344CB8AC3E}">
        <p14:creationId xmlns:p14="http://schemas.microsoft.com/office/powerpoint/2010/main" val="265571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3928"/>
            <a:ext cx="10369152" cy="690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179512" y="476672"/>
            <a:ext cx="3600400" cy="707886"/>
          </a:xfrm>
          <a:prstGeom prst="rect">
            <a:avLst/>
          </a:prstGeom>
          <a:noFill/>
        </p:spPr>
        <p:txBody>
          <a:bodyPr wrap="square" rtlCol="0">
            <a:spAutoFit/>
          </a:bodyPr>
          <a:lstStyle/>
          <a:p>
            <a:r>
              <a:rPr lang="en-US" altLang="zh-TW" sz="4000" b="1" dirty="0" smtClean="0">
                <a:solidFill>
                  <a:schemeClr val="accent3">
                    <a:lumMod val="20000"/>
                    <a:lumOff val="80000"/>
                  </a:schemeClr>
                </a:solidFill>
              </a:rPr>
              <a:t>Tourist Farm</a:t>
            </a:r>
            <a:endParaRPr lang="zh-TW" altLang="en-US" sz="4000" b="1" dirty="0">
              <a:solidFill>
                <a:schemeClr val="accent3">
                  <a:lumMod val="20000"/>
                  <a:lumOff val="80000"/>
                </a:schemeClr>
              </a:solidFill>
            </a:endParaRPr>
          </a:p>
        </p:txBody>
      </p:sp>
    </p:spTree>
    <p:extLst>
      <p:ext uri="{BB962C8B-B14F-4D97-AF65-F5344CB8AC3E}">
        <p14:creationId xmlns:p14="http://schemas.microsoft.com/office/powerpoint/2010/main" val="164864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96606"/>
            <a:ext cx="8229600" cy="812114"/>
          </a:xfrm>
        </p:spPr>
        <p:txBody>
          <a:bodyPr>
            <a:noAutofit/>
          </a:bodyPr>
          <a:lstStyle/>
          <a:p>
            <a:r>
              <a:rPr lang="en-US" altLang="zh-TW" sz="3600" dirty="0" smtClean="0">
                <a:latin typeface="+mj-lt"/>
              </a:rPr>
              <a:t>Recreational Business Highlights</a:t>
            </a:r>
            <a:endParaRPr lang="zh-TW" altLang="en-US" sz="3600" dirty="0">
              <a:latin typeface="+mj-lt"/>
            </a:endParaRPr>
          </a:p>
        </p:txBody>
      </p:sp>
      <p:sp>
        <p:nvSpPr>
          <p:cNvPr id="8" name="投影片編號版面配置區 7"/>
          <p:cNvSpPr>
            <a:spLocks noGrp="1"/>
          </p:cNvSpPr>
          <p:nvPr>
            <p:ph type="sldNum" sz="quarter" idx="12"/>
          </p:nvPr>
        </p:nvSpPr>
        <p:spPr>
          <a:xfrm>
            <a:off x="6553200" y="6356350"/>
            <a:ext cx="2133600" cy="365125"/>
          </a:xfrm>
        </p:spPr>
        <p:txBody>
          <a:bodyPr/>
          <a:lstStyle/>
          <a:p>
            <a:fld id="{6F4EBB59-EF07-4C77-A552-0F88411859CD}" type="slidenum">
              <a:rPr lang="en-US" altLang="zh-TW" smtClean="0"/>
              <a:t>15</a:t>
            </a:fld>
            <a:endParaRPr lang="en-US" altLang="zh-TW"/>
          </a:p>
        </p:txBody>
      </p:sp>
      <p:graphicFrame>
        <p:nvGraphicFramePr>
          <p:cNvPr id="10" name="Diagram 10">
            <a:extLst>
              <a:ext uri="{FF2B5EF4-FFF2-40B4-BE49-F238E27FC236}">
                <a16:creationId xmlns:a16="http://schemas.microsoft.com/office/drawing/2014/main" xmlns="" id="{F283720B-E930-42D7-849B-279776A2FAE4}"/>
              </a:ext>
            </a:extLst>
          </p:cNvPr>
          <p:cNvGraphicFramePr/>
          <p:nvPr>
            <p:extLst>
              <p:ext uri="{D42A27DB-BD31-4B8C-83A1-F6EECF244321}">
                <p14:modId xmlns:p14="http://schemas.microsoft.com/office/powerpoint/2010/main" val="807694437"/>
              </p:ext>
            </p:extLst>
          </p:nvPr>
        </p:nvGraphicFramePr>
        <p:xfrm>
          <a:off x="367532" y="980728"/>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176660800"/>
              </p:ext>
            </p:extLst>
          </p:nvPr>
        </p:nvGraphicFramePr>
        <p:xfrm>
          <a:off x="617520" y="4797152"/>
          <a:ext cx="7908960" cy="1635509"/>
        </p:xfrm>
        <a:graphic>
          <a:graphicData uri="http://schemas.openxmlformats.org/drawingml/2006/table">
            <a:tbl>
              <a:tblPr>
                <a:tableStyleId>{5C22544A-7EE6-4342-B048-85BDC9FD1C3A}</a:tableStyleId>
              </a:tblPr>
              <a:tblGrid>
                <a:gridCol w="2275704">
                  <a:extLst>
                    <a:ext uri="{9D8B030D-6E8A-4147-A177-3AD203B41FA5}">
                      <a16:colId xmlns:a16="http://schemas.microsoft.com/office/drawing/2014/main" xmlns="" val="20000"/>
                    </a:ext>
                  </a:extLst>
                </a:gridCol>
                <a:gridCol w="1472097">
                  <a:extLst>
                    <a:ext uri="{9D8B030D-6E8A-4147-A177-3AD203B41FA5}">
                      <a16:colId xmlns:a16="http://schemas.microsoft.com/office/drawing/2014/main" xmlns="" val="20001"/>
                    </a:ext>
                  </a:extLst>
                </a:gridCol>
                <a:gridCol w="1520424">
                  <a:extLst>
                    <a:ext uri="{9D8B030D-6E8A-4147-A177-3AD203B41FA5}">
                      <a16:colId xmlns:a16="http://schemas.microsoft.com/office/drawing/2014/main" xmlns="" val="20002"/>
                    </a:ext>
                  </a:extLst>
                </a:gridCol>
                <a:gridCol w="1278543">
                  <a:extLst>
                    <a:ext uri="{9D8B030D-6E8A-4147-A177-3AD203B41FA5}">
                      <a16:colId xmlns:a16="http://schemas.microsoft.com/office/drawing/2014/main" xmlns="" val="20003"/>
                    </a:ext>
                  </a:extLst>
                </a:gridCol>
                <a:gridCol w="1362192">
                  <a:extLst>
                    <a:ext uri="{9D8B030D-6E8A-4147-A177-3AD203B41FA5}">
                      <a16:colId xmlns:a16="http://schemas.microsoft.com/office/drawing/2014/main" xmlns="" val="20004"/>
                    </a:ext>
                  </a:extLst>
                </a:gridCol>
              </a:tblGrid>
              <a:tr h="2073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1300" u="none" strike="noStrike" dirty="0">
                          <a:effectLst/>
                          <a:latin typeface="+mj-lt"/>
                          <a:ea typeface="+mn-ea"/>
                        </a:rPr>
                        <a:t>Recreation </a:t>
                      </a:r>
                      <a:r>
                        <a:rPr lang="en-US" altLang="zh-TW" sz="1300" b="0" i="0" u="none" strike="noStrike" dirty="0">
                          <a:solidFill>
                            <a:srgbClr val="000000"/>
                          </a:solidFill>
                          <a:effectLst/>
                          <a:latin typeface="+mj-lt"/>
                          <a:ea typeface="+mn-ea"/>
                        </a:rPr>
                        <a:t>Operating revenue</a:t>
                      </a:r>
                      <a:endParaRPr lang="zh-TW" altLang="en-US" sz="1300" u="none" strike="noStrike" dirty="0">
                        <a:effectLst/>
                        <a:latin typeface="+mj-lt"/>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latin typeface="+mj-lt"/>
                          <a:ea typeface="+mn-ea"/>
                        </a:rPr>
                        <a:t>(</a:t>
                      </a:r>
                      <a:r>
                        <a:rPr lang="en-US" altLang="zh-TW" sz="1200" u="none" strike="noStrike" dirty="0" err="1">
                          <a:effectLst/>
                          <a:latin typeface="+mj-lt"/>
                          <a:ea typeface="+mn-ea"/>
                        </a:rPr>
                        <a:t>Unit:NT$Thousand</a:t>
                      </a:r>
                      <a:r>
                        <a:rPr lang="en-US" altLang="zh-TW" sz="1200" u="none" strike="noStrike" dirty="0">
                          <a:effectLst/>
                          <a:latin typeface="+mj-lt"/>
                          <a:ea typeface="+mn-ea"/>
                        </a:rPr>
                        <a:t>)</a:t>
                      </a:r>
                      <a:endParaRPr lang="zh-TW" altLang="en-US" sz="12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en-US" altLang="zh-TW" sz="1300" u="none" strike="noStrike" dirty="0" smtClean="0">
                          <a:effectLst/>
                          <a:latin typeface="+mj-lt"/>
                          <a:ea typeface="+mn-ea"/>
                        </a:rPr>
                        <a:t>2020</a:t>
                      </a:r>
                      <a:endParaRPr lang="en-US" altLang="zh-TW"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en-US" altLang="zh-TW" sz="1300" u="none" strike="noStrike" dirty="0" smtClean="0">
                          <a:effectLst/>
                          <a:latin typeface="+mj-lt"/>
                          <a:ea typeface="+mn-ea"/>
                        </a:rPr>
                        <a:t>2019</a:t>
                      </a:r>
                      <a:endParaRPr lang="en-US" altLang="zh-TW"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en-US" altLang="zh-TW" sz="1300" u="none" strike="noStrike" dirty="0" err="1">
                          <a:effectLst/>
                          <a:latin typeface="+mj-lt"/>
                          <a:ea typeface="+mn-ea"/>
                        </a:rPr>
                        <a:t>YoY</a:t>
                      </a:r>
                      <a:endParaRPr lang="zh-TW" altLang="en-US"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fontAlgn="ctr"/>
                      <a:r>
                        <a:rPr lang="en-US" altLang="zh-TW" sz="1300" u="none" strike="noStrike" dirty="0" err="1">
                          <a:effectLst/>
                          <a:latin typeface="+mj-lt"/>
                          <a:ea typeface="+mn-ea"/>
                        </a:rPr>
                        <a:t>YoY</a:t>
                      </a:r>
                      <a:r>
                        <a:rPr lang="en-US" altLang="zh-TW" sz="1300" u="none" strike="noStrike" dirty="0">
                          <a:effectLst/>
                          <a:latin typeface="+mj-lt"/>
                          <a:ea typeface="+mn-ea"/>
                        </a:rPr>
                        <a:t>(%)</a:t>
                      </a:r>
                      <a:endParaRPr lang="zh-TW" altLang="en-US"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0002"/>
                  </a:ext>
                </a:extLst>
              </a:tr>
              <a:tr h="207338">
                <a:tc>
                  <a:txBody>
                    <a:bodyPr/>
                    <a:lstStyle/>
                    <a:p>
                      <a:pPr algn="l" fontAlgn="ctr"/>
                      <a:r>
                        <a:rPr lang="en-US" altLang="zh-TW" sz="1300" u="none" strike="noStrike" dirty="0">
                          <a:effectLst/>
                          <a:latin typeface="+mj-lt"/>
                          <a:ea typeface="+mn-ea"/>
                        </a:rPr>
                        <a:t>Xiongkong Tea Garden</a:t>
                      </a:r>
                      <a:endParaRPr lang="en-US" altLang="zh-TW"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dirty="0">
                          <a:solidFill>
                            <a:srgbClr val="000000"/>
                          </a:solidFill>
                          <a:effectLst/>
                          <a:latin typeface="+mn-lt"/>
                        </a:rPr>
                        <a:t>17,852</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dirty="0">
                          <a:solidFill>
                            <a:srgbClr val="000000"/>
                          </a:solidFill>
                          <a:effectLst/>
                          <a:latin typeface="+mn-lt"/>
                        </a:rPr>
                        <a:t>10,294</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a:solidFill>
                            <a:srgbClr val="000000"/>
                          </a:solidFill>
                          <a:effectLst/>
                          <a:latin typeface="+mn-lt"/>
                        </a:rPr>
                        <a:t>7,558</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a:solidFill>
                            <a:srgbClr val="000000"/>
                          </a:solidFill>
                          <a:effectLst/>
                          <a:latin typeface="+mn-lt"/>
                        </a:rPr>
                        <a:t>73%</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07338">
                <a:tc>
                  <a:txBody>
                    <a:bodyPr/>
                    <a:lstStyle/>
                    <a:p>
                      <a:pPr algn="l" fontAlgn="ctr"/>
                      <a:r>
                        <a:rPr lang="en-US" altLang="zh-TW" sz="1300" u="none" strike="noStrike" dirty="0" err="1">
                          <a:effectLst/>
                          <a:latin typeface="+mj-lt"/>
                          <a:ea typeface="+mn-ea"/>
                        </a:rPr>
                        <a:t>Daliao</a:t>
                      </a:r>
                      <a:r>
                        <a:rPr lang="en-US" altLang="zh-TW" sz="1300" u="none" strike="noStrike" dirty="0">
                          <a:effectLst/>
                          <a:latin typeface="+mj-lt"/>
                          <a:ea typeface="+mn-ea"/>
                        </a:rPr>
                        <a:t> Historical House</a:t>
                      </a:r>
                      <a:endParaRPr lang="en-US" altLang="zh-TW"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dirty="0">
                          <a:solidFill>
                            <a:srgbClr val="000000"/>
                          </a:solidFill>
                          <a:effectLst/>
                          <a:latin typeface="+mn-lt"/>
                        </a:rPr>
                        <a:t>2,806</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dirty="0">
                          <a:solidFill>
                            <a:srgbClr val="000000"/>
                          </a:solidFill>
                          <a:effectLst/>
                          <a:latin typeface="+mn-lt"/>
                        </a:rPr>
                        <a:t>2,624</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dirty="0">
                          <a:solidFill>
                            <a:srgbClr val="000000"/>
                          </a:solidFill>
                          <a:effectLst/>
                          <a:latin typeface="+mn-lt"/>
                        </a:rPr>
                        <a:t>181</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a:solidFill>
                            <a:srgbClr val="000000"/>
                          </a:solidFill>
                          <a:effectLst/>
                          <a:latin typeface="+mn-lt"/>
                        </a:rPr>
                        <a:t>7%</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07338">
                <a:tc>
                  <a:txBody>
                    <a:bodyPr/>
                    <a:lstStyle/>
                    <a:p>
                      <a:pPr algn="l" fontAlgn="ctr"/>
                      <a:r>
                        <a:rPr lang="en-US" altLang="zh-TW" sz="1300" u="none" strike="noStrike">
                          <a:effectLst/>
                          <a:latin typeface="+mj-lt"/>
                          <a:ea typeface="+mn-ea"/>
                        </a:rPr>
                        <a:t>Daxi Tea Factory</a:t>
                      </a:r>
                      <a:endParaRPr lang="en-US" altLang="zh-TW" sz="1300" b="0" i="0" u="none" strike="noStrike">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34,926</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34,414</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dirty="0">
                          <a:solidFill>
                            <a:srgbClr val="000000"/>
                          </a:solidFill>
                          <a:effectLst/>
                          <a:latin typeface="+mn-lt"/>
                        </a:rPr>
                        <a:t>512</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a:solidFill>
                            <a:srgbClr val="000000"/>
                          </a:solidFill>
                          <a:effectLst/>
                          <a:latin typeface="+mn-lt"/>
                        </a:rPr>
                        <a:t>1%</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207338">
                <a:tc>
                  <a:txBody>
                    <a:bodyPr/>
                    <a:lstStyle/>
                    <a:p>
                      <a:pPr algn="l" fontAlgn="ctr"/>
                      <a:r>
                        <a:rPr lang="en-US" altLang="zh-TW" sz="1300" u="none" strike="noStrike" dirty="0" err="1">
                          <a:effectLst/>
                          <a:latin typeface="+mj-lt"/>
                          <a:ea typeface="+mn-ea"/>
                        </a:rPr>
                        <a:t>Tongluo</a:t>
                      </a:r>
                      <a:r>
                        <a:rPr lang="en-US" altLang="zh-TW" sz="1300" u="none" strike="noStrike" dirty="0">
                          <a:effectLst/>
                          <a:latin typeface="+mj-lt"/>
                          <a:ea typeface="+mn-ea"/>
                        </a:rPr>
                        <a:t> Tea Factory</a:t>
                      </a:r>
                      <a:endParaRPr lang="en-US" altLang="zh-TW" sz="1300" b="0" i="0" u="none" strike="noStrike" dirty="0">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18,465</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15,021</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dirty="0">
                          <a:solidFill>
                            <a:srgbClr val="000000"/>
                          </a:solidFill>
                          <a:effectLst/>
                          <a:latin typeface="+mn-lt"/>
                        </a:rPr>
                        <a:t>3,444</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dirty="0">
                          <a:solidFill>
                            <a:srgbClr val="000000"/>
                          </a:solidFill>
                          <a:effectLst/>
                          <a:latin typeface="+mn-lt"/>
                        </a:rPr>
                        <a:t>23%</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207338">
                <a:tc>
                  <a:txBody>
                    <a:bodyPr/>
                    <a:lstStyle/>
                    <a:p>
                      <a:pPr algn="l" fontAlgn="ctr"/>
                      <a:r>
                        <a:rPr lang="en-US" altLang="zh-TW" sz="1300" u="none" strike="noStrike">
                          <a:effectLst/>
                          <a:latin typeface="+mj-lt"/>
                          <a:ea typeface="+mn-ea"/>
                        </a:rPr>
                        <a:t>Antique Tea Factory</a:t>
                      </a:r>
                      <a:endParaRPr lang="en-US" altLang="zh-TW" sz="1300" b="0" i="0" u="none" strike="noStrike">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58,237</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67,628</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a:solidFill>
                            <a:srgbClr val="000000"/>
                          </a:solidFill>
                          <a:effectLst/>
                          <a:latin typeface="+mn-lt"/>
                        </a:rPr>
                        <a:t>-9,390</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dirty="0">
                          <a:solidFill>
                            <a:srgbClr val="000000"/>
                          </a:solidFill>
                          <a:effectLst/>
                          <a:latin typeface="+mn-lt"/>
                        </a:rPr>
                        <a:t>-14%</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207338">
                <a:tc>
                  <a:txBody>
                    <a:bodyPr/>
                    <a:lstStyle/>
                    <a:p>
                      <a:pPr algn="l" fontAlgn="ctr"/>
                      <a:r>
                        <a:rPr lang="en-US" altLang="zh-TW" sz="1300" u="none" strike="noStrike">
                          <a:effectLst/>
                          <a:latin typeface="+mj-lt"/>
                          <a:ea typeface="+mn-ea"/>
                        </a:rPr>
                        <a:t>Lugao Coffee Garden</a:t>
                      </a:r>
                      <a:endParaRPr lang="en-US" altLang="zh-TW" sz="1300" b="0" i="0" u="none" strike="noStrike">
                        <a:effectLst/>
                        <a:latin typeface="+mj-lt"/>
                        <a:ea typeface="+mn-ea"/>
                      </a:endParaRPr>
                    </a:p>
                  </a:txBody>
                  <a:tcPr marL="36000" marR="36000" marT="863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31,074</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zh-TW" sz="1300" b="0" i="0" u="none" strike="noStrike">
                          <a:solidFill>
                            <a:srgbClr val="000000"/>
                          </a:solidFill>
                          <a:effectLst/>
                          <a:latin typeface="+mn-lt"/>
                        </a:rPr>
                        <a:t>7,575</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a:solidFill>
                            <a:srgbClr val="000000"/>
                          </a:solidFill>
                          <a:effectLst/>
                          <a:latin typeface="+mn-lt"/>
                        </a:rPr>
                        <a:t>23,500</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ctr"/>
                      <a:r>
                        <a:rPr lang="en-US" altLang="zh-TW" sz="1300" b="0" i="0" u="none" strike="noStrike" dirty="0">
                          <a:solidFill>
                            <a:srgbClr val="000000"/>
                          </a:solidFill>
                          <a:effectLst/>
                          <a:latin typeface="+mn-lt"/>
                        </a:rPr>
                        <a:t>310%</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9938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96606"/>
            <a:ext cx="8229600" cy="740106"/>
          </a:xfrm>
        </p:spPr>
        <p:txBody>
          <a:bodyPr>
            <a:noAutofit/>
          </a:bodyPr>
          <a:lstStyle/>
          <a:p>
            <a:r>
              <a:rPr lang="en-US" altLang="zh-TW" sz="3200" dirty="0" smtClean="0"/>
              <a:t>Leisure Business Outlook</a:t>
            </a:r>
            <a:endParaRPr lang="zh-TW" altLang="en-US" sz="3200" dirty="0"/>
          </a:p>
        </p:txBody>
      </p:sp>
      <p:sp>
        <p:nvSpPr>
          <p:cNvPr id="5" name="圓角矩形 4"/>
          <p:cNvSpPr/>
          <p:nvPr/>
        </p:nvSpPr>
        <p:spPr>
          <a:xfrm>
            <a:off x="1509521" y="1349828"/>
            <a:ext cx="6878903" cy="1935156"/>
          </a:xfrm>
          <a:prstGeom prst="roundRect">
            <a:avLst>
              <a:gd name="adj" fmla="val 3453"/>
            </a:avLst>
          </a:prstGeom>
          <a:solidFill>
            <a:schemeClr val="bg1"/>
          </a:solidFill>
          <a:ln w="7620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317249" indent="-158625">
              <a:spcBef>
                <a:spcPts val="526"/>
              </a:spcBef>
              <a:spcAft>
                <a:spcPts val="526"/>
              </a:spcAft>
            </a:pP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E</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stablish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new leisure farms in line with current business operation </a:t>
            </a:r>
            <a:endParaRPr lang="zh-TW" altLang="en-US" sz="1600" spc="88" dirty="0">
              <a:solidFill>
                <a:schemeClr val="tx1">
                  <a:lumMod val="65000"/>
                  <a:lumOff val="35000"/>
                </a:schemeClr>
              </a:solidFill>
              <a:latin typeface="+mj-lt"/>
              <a:ea typeface="微軟正黑體" panose="020B0604030504040204" pitchFamily="34" charset="-120"/>
              <a:cs typeface="Arial" panose="020B0604020202020204" pitchFamily="34" charset="0"/>
            </a:endParaRPr>
          </a:p>
          <a:p>
            <a:pPr marL="311683" indent="-153059">
              <a:spcBef>
                <a:spcPts val="526"/>
              </a:spcBef>
              <a:spcAft>
                <a:spcPts val="526"/>
              </a:spcAft>
            </a:pP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By applying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for leisure farm operating permit to speed up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transformation for current farm facilities</a:t>
            </a:r>
            <a:endPar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endParaRPr>
          </a:p>
          <a:p>
            <a:pPr marL="311683" indent="-153059">
              <a:spcBef>
                <a:spcPts val="526"/>
              </a:spcBef>
              <a:spcAft>
                <a:spcPts val="526"/>
              </a:spcAft>
            </a:pP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Consolidate the newly approved leisure farm into the TTC leisure franchise</a:t>
            </a:r>
            <a:endPar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endParaRPr>
          </a:p>
        </p:txBody>
      </p:sp>
      <p:grpSp>
        <p:nvGrpSpPr>
          <p:cNvPr id="9" name="群組 8"/>
          <p:cNvGrpSpPr/>
          <p:nvPr/>
        </p:nvGrpSpPr>
        <p:grpSpPr>
          <a:xfrm>
            <a:off x="1509521" y="964103"/>
            <a:ext cx="4948763" cy="386904"/>
            <a:chOff x="5651500" y="2095757"/>
            <a:chExt cx="3363739" cy="526084"/>
          </a:xfrm>
        </p:grpSpPr>
        <p:sp>
          <p:nvSpPr>
            <p:cNvPr id="10" name="圓角矩形 9"/>
            <p:cNvSpPr/>
            <p:nvPr/>
          </p:nvSpPr>
          <p:spPr>
            <a:xfrm>
              <a:off x="5651500" y="2096531"/>
              <a:ext cx="3347515" cy="523713"/>
            </a:xfrm>
            <a:prstGeom prst="roundRect">
              <a:avLst/>
            </a:prstGeom>
            <a:solidFill>
              <a:srgbClr val="EAEAEA"/>
            </a:solidFill>
            <a:ln w="12700" cmpd="sng">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1" name="圓角矩形 10"/>
            <p:cNvSpPr/>
            <p:nvPr/>
          </p:nvSpPr>
          <p:spPr>
            <a:xfrm>
              <a:off x="5667725" y="2095757"/>
              <a:ext cx="3347514" cy="526084"/>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chorCtr="0">
              <a:spAutoFit/>
            </a:bodyPr>
            <a:lstStyle/>
            <a:p>
              <a:pPr>
                <a:spcAft>
                  <a:spcPts val="526"/>
                </a:spcAft>
              </a:pPr>
              <a:r>
                <a:rPr lang="en-US" altLang="zh-TW" b="1" dirty="0">
                  <a:solidFill>
                    <a:schemeClr val="tx1">
                      <a:lumMod val="85000"/>
                      <a:lumOff val="15000"/>
                    </a:schemeClr>
                  </a:solidFill>
                  <a:latin typeface="+mj-lt"/>
                  <a:ea typeface="微軟正黑體" panose="020B0604030504040204" pitchFamily="34" charset="-120"/>
                </a:rPr>
                <a:t>To develop tea farm leisure industry</a:t>
              </a:r>
            </a:p>
          </p:txBody>
        </p:sp>
      </p:grpSp>
      <p:sp>
        <p:nvSpPr>
          <p:cNvPr id="12" name="圓角矩形 11"/>
          <p:cNvSpPr/>
          <p:nvPr/>
        </p:nvSpPr>
        <p:spPr>
          <a:xfrm>
            <a:off x="152916" y="3848577"/>
            <a:ext cx="1107331" cy="2521060"/>
          </a:xfrm>
          <a:prstGeom prst="roundRect">
            <a:avLst/>
          </a:prstGeom>
          <a:solidFill>
            <a:srgbClr val="EAEAEA"/>
          </a:solidFill>
          <a:ln w="12700" cmpd="sng">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sz="2800"/>
          </a:p>
        </p:txBody>
      </p:sp>
      <p:sp>
        <p:nvSpPr>
          <p:cNvPr id="13" name="圓角矩形 12"/>
          <p:cNvSpPr/>
          <p:nvPr/>
        </p:nvSpPr>
        <p:spPr>
          <a:xfrm>
            <a:off x="138928" y="4836692"/>
            <a:ext cx="1107331" cy="544830"/>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spcAft>
                <a:spcPts val="526"/>
              </a:spcAft>
            </a:pPr>
            <a:r>
              <a:rPr lang="en-US" altLang="zh-TW" sz="1600" spc="-88" dirty="0">
                <a:solidFill>
                  <a:schemeClr val="tx1">
                    <a:lumMod val="75000"/>
                    <a:lumOff val="25000"/>
                  </a:schemeClr>
                </a:solidFill>
                <a:effectLst>
                  <a:outerShdw blurRad="38100" dist="38100" dir="2700000" algn="tl">
                    <a:srgbClr val="000000">
                      <a:alpha val="43137"/>
                    </a:srgbClr>
                  </a:outerShdw>
                </a:effectLst>
                <a:latin typeface="+mj-lt"/>
                <a:ea typeface="微軟正黑體" panose="020B0604030504040204" pitchFamily="34" charset="-120"/>
              </a:rPr>
              <a:t>Leisure Industry</a:t>
            </a:r>
          </a:p>
        </p:txBody>
      </p:sp>
      <p:sp>
        <p:nvSpPr>
          <p:cNvPr id="14" name="圓角矩形 13"/>
          <p:cNvSpPr/>
          <p:nvPr/>
        </p:nvSpPr>
        <p:spPr>
          <a:xfrm>
            <a:off x="1509521" y="3888270"/>
            <a:ext cx="6236038" cy="713569"/>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r>
              <a:rPr lang="en-US" altLang="zh-TW" sz="1200" b="1" dirty="0">
                <a:solidFill>
                  <a:schemeClr val="tx1">
                    <a:lumMod val="85000"/>
                    <a:lumOff val="15000"/>
                  </a:schemeClr>
                </a:solidFill>
                <a:latin typeface="+mj-lt"/>
                <a:ea typeface="微軟正黑體" panose="020B0604030504040204" pitchFamily="34" charset="-120"/>
              </a:rPr>
              <a:t>New Leisure </a:t>
            </a:r>
          </a:p>
          <a:p>
            <a:pPr marL="158625">
              <a:spcAft>
                <a:spcPts val="526"/>
              </a:spcAft>
            </a:pPr>
            <a:r>
              <a:rPr lang="en-US" altLang="zh-TW" sz="1200" b="1" dirty="0">
                <a:solidFill>
                  <a:schemeClr val="tx1">
                    <a:lumMod val="85000"/>
                    <a:lumOff val="15000"/>
                  </a:schemeClr>
                </a:solidFill>
                <a:latin typeface="+mj-lt"/>
                <a:ea typeface="微軟正黑體" panose="020B0604030504040204" pitchFamily="34" charset="-120"/>
              </a:rPr>
              <a:t>Farm / Pasture</a:t>
            </a:r>
          </a:p>
        </p:txBody>
      </p:sp>
      <p:sp>
        <p:nvSpPr>
          <p:cNvPr id="15" name="圓角矩形 14"/>
          <p:cNvSpPr/>
          <p:nvPr/>
        </p:nvSpPr>
        <p:spPr>
          <a:xfrm>
            <a:off x="3149864" y="3964044"/>
            <a:ext cx="1422641" cy="582554"/>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r>
              <a:rPr lang="en-US" altLang="zh-TW" sz="1000" dirty="0" err="1">
                <a:solidFill>
                  <a:schemeClr val="tx1">
                    <a:lumMod val="65000"/>
                    <a:lumOff val="35000"/>
                  </a:schemeClr>
                </a:solidFill>
                <a:latin typeface="+mj-lt"/>
                <a:ea typeface="微軟正黑體" panose="020B0604030504040204" pitchFamily="34" charset="-120"/>
              </a:rPr>
              <a:t>Xiongong</a:t>
            </a:r>
            <a:r>
              <a:rPr lang="en-US" altLang="zh-TW" sz="1000" dirty="0">
                <a:solidFill>
                  <a:schemeClr val="tx1">
                    <a:lumMod val="65000"/>
                    <a:lumOff val="35000"/>
                  </a:schemeClr>
                </a:solidFill>
                <a:latin typeface="+mj-lt"/>
                <a:ea typeface="微軟正黑體" panose="020B0604030504040204" pitchFamily="34" charset="-120"/>
              </a:rPr>
              <a:t> second leisure farm</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a:solidFill>
                  <a:schemeClr val="tx1">
                    <a:lumMod val="65000"/>
                    <a:lumOff val="35000"/>
                  </a:schemeClr>
                </a:solidFill>
                <a:latin typeface="+mj-lt"/>
                <a:ea typeface="微軟正黑體" panose="020B0604030504040204" pitchFamily="34" charset="-120"/>
              </a:rPr>
              <a:t>( camping area )</a:t>
            </a:r>
          </a:p>
        </p:txBody>
      </p:sp>
      <p:sp>
        <p:nvSpPr>
          <p:cNvPr id="16" name="圓角矩形 15"/>
          <p:cNvSpPr/>
          <p:nvPr/>
        </p:nvSpPr>
        <p:spPr>
          <a:xfrm>
            <a:off x="4789197" y="4023267"/>
            <a:ext cx="1281463" cy="443573"/>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Daxi</a:t>
            </a:r>
            <a:r>
              <a:rPr lang="zh-TW" altLang="en-US" sz="1000" dirty="0">
                <a:solidFill>
                  <a:schemeClr val="tx1">
                    <a:lumMod val="65000"/>
                    <a:lumOff val="35000"/>
                  </a:schemeClr>
                </a:solidFill>
                <a:latin typeface="+mj-lt"/>
                <a:ea typeface="微軟正黑體" panose="020B0604030504040204" pitchFamily="34" charset="-120"/>
              </a:rPr>
              <a:t> </a:t>
            </a:r>
            <a:r>
              <a:rPr lang="en-US" altLang="zh-TW" sz="1000" dirty="0">
                <a:solidFill>
                  <a:schemeClr val="tx1">
                    <a:lumMod val="65000"/>
                    <a:lumOff val="35000"/>
                  </a:schemeClr>
                </a:solidFill>
                <a:latin typeface="+mj-lt"/>
                <a:ea typeface="微軟正黑體" panose="020B0604030504040204" pitchFamily="34" charset="-120"/>
              </a:rPr>
              <a:t>leisure farm</a:t>
            </a:r>
          </a:p>
        </p:txBody>
      </p:sp>
      <p:sp>
        <p:nvSpPr>
          <p:cNvPr id="17" name="圓角矩形 16"/>
          <p:cNvSpPr/>
          <p:nvPr/>
        </p:nvSpPr>
        <p:spPr>
          <a:xfrm>
            <a:off x="1509521" y="4786735"/>
            <a:ext cx="5082412" cy="712551"/>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spcAft>
                <a:spcPts val="526"/>
              </a:spcAft>
            </a:pPr>
            <a:r>
              <a:rPr lang="en-US" altLang="zh-TW" sz="1200" b="1" dirty="0">
                <a:solidFill>
                  <a:schemeClr val="tx1">
                    <a:lumMod val="85000"/>
                    <a:lumOff val="15000"/>
                  </a:schemeClr>
                </a:solidFill>
                <a:latin typeface="+mj-lt"/>
                <a:ea typeface="微軟正黑體" panose="020B0604030504040204" pitchFamily="34" charset="-120"/>
              </a:rPr>
              <a:t>Farm</a:t>
            </a:r>
            <a:br>
              <a:rPr lang="en-US" altLang="zh-TW" sz="1200" b="1" dirty="0">
                <a:solidFill>
                  <a:schemeClr val="tx1">
                    <a:lumMod val="85000"/>
                    <a:lumOff val="15000"/>
                  </a:schemeClr>
                </a:solidFill>
                <a:latin typeface="+mj-lt"/>
                <a:ea typeface="微軟正黑體" panose="020B0604030504040204" pitchFamily="34" charset="-120"/>
              </a:rPr>
            </a:br>
            <a:r>
              <a:rPr lang="en-US" altLang="zh-TW" sz="1200" b="1" dirty="0">
                <a:solidFill>
                  <a:schemeClr val="tx1">
                    <a:lumMod val="85000"/>
                    <a:lumOff val="15000"/>
                  </a:schemeClr>
                </a:solidFill>
                <a:latin typeface="+mj-lt"/>
                <a:ea typeface="微軟正黑體" panose="020B0604030504040204" pitchFamily="34" charset="-120"/>
              </a:rPr>
              <a:t>Transformation</a:t>
            </a:r>
          </a:p>
        </p:txBody>
      </p:sp>
      <p:sp>
        <p:nvSpPr>
          <p:cNvPr id="18" name="圓角矩形 17"/>
          <p:cNvSpPr/>
          <p:nvPr/>
        </p:nvSpPr>
        <p:spPr>
          <a:xfrm>
            <a:off x="3399135" y="4863634"/>
            <a:ext cx="1281463" cy="582554"/>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Miaoli</a:t>
            </a:r>
            <a:r>
              <a:rPr lang="en-US" altLang="zh-TW" sz="1000" dirty="0">
                <a:solidFill>
                  <a:schemeClr val="tx1">
                    <a:lumMod val="65000"/>
                    <a:lumOff val="35000"/>
                  </a:schemeClr>
                </a:solidFill>
                <a:latin typeface="+mj-lt"/>
                <a:ea typeface="微軟正黑體" panose="020B0604030504040204" pitchFamily="34" charset="-120"/>
              </a:rPr>
              <a:t> </a:t>
            </a:r>
            <a:r>
              <a:rPr lang="en-US" altLang="zh-TW" sz="1000" dirty="0" err="1">
                <a:solidFill>
                  <a:schemeClr val="tx1">
                    <a:lumMod val="65000"/>
                    <a:lumOff val="35000"/>
                  </a:schemeClr>
                </a:solidFill>
                <a:latin typeface="+mj-lt"/>
                <a:ea typeface="微軟正黑體" panose="020B0604030504040204" pitchFamily="34" charset="-120"/>
              </a:rPr>
              <a:t>Tongluo</a:t>
            </a:r>
            <a:r>
              <a:rPr lang="en-US" altLang="zh-TW" sz="1000" dirty="0">
                <a:solidFill>
                  <a:schemeClr val="tx1">
                    <a:lumMod val="65000"/>
                    <a:lumOff val="35000"/>
                  </a:schemeClr>
                </a:solidFill>
                <a:latin typeface="+mj-lt"/>
                <a:ea typeface="微軟正黑體" panose="020B0604030504040204" pitchFamily="34" charset="-120"/>
              </a:rPr>
              <a:t> leisure farm expansion</a:t>
            </a:r>
          </a:p>
        </p:txBody>
      </p:sp>
      <p:sp>
        <p:nvSpPr>
          <p:cNvPr id="19" name="圓角矩形 18"/>
          <p:cNvSpPr/>
          <p:nvPr/>
        </p:nvSpPr>
        <p:spPr>
          <a:xfrm>
            <a:off x="4791485" y="4863634"/>
            <a:ext cx="1433501" cy="582554"/>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a:solidFill>
                  <a:schemeClr val="tx1">
                    <a:lumMod val="65000"/>
                    <a:lumOff val="35000"/>
                  </a:schemeClr>
                </a:solidFill>
                <a:latin typeface="+mj-lt"/>
                <a:ea typeface="微軟正黑體" panose="020B0604030504040204" pitchFamily="34" charset="-120"/>
              </a:rPr>
              <a:t>Turn </a:t>
            </a:r>
            <a:r>
              <a:rPr lang="en-US" altLang="zh-TW" sz="1000" dirty="0" err="1">
                <a:solidFill>
                  <a:schemeClr val="tx1">
                    <a:lumMod val="65000"/>
                    <a:lumOff val="35000"/>
                  </a:schemeClr>
                </a:solidFill>
                <a:latin typeface="+mj-lt"/>
                <a:ea typeface="微軟正黑體" panose="020B0604030504040204" pitchFamily="34" charset="-120"/>
              </a:rPr>
              <a:t>Lugao</a:t>
            </a:r>
            <a:r>
              <a:rPr lang="en-US" altLang="zh-TW" sz="1000" dirty="0">
                <a:solidFill>
                  <a:schemeClr val="tx1">
                    <a:lumMod val="65000"/>
                    <a:lumOff val="35000"/>
                  </a:schemeClr>
                </a:solidFill>
                <a:latin typeface="+mj-lt"/>
                <a:ea typeface="微軟正黑體" panose="020B0604030504040204" pitchFamily="34" charset="-120"/>
              </a:rPr>
              <a:t> coffee garden to </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err="1">
                <a:solidFill>
                  <a:schemeClr val="tx1">
                    <a:lumMod val="65000"/>
                    <a:lumOff val="35000"/>
                  </a:schemeClr>
                </a:solidFill>
                <a:latin typeface="+mj-lt"/>
                <a:ea typeface="微軟正黑體" panose="020B0604030504040204" pitchFamily="34" charset="-120"/>
              </a:rPr>
              <a:t>Lugao</a:t>
            </a:r>
            <a:r>
              <a:rPr lang="en-US" altLang="zh-TW" sz="1000" dirty="0">
                <a:solidFill>
                  <a:schemeClr val="tx1">
                    <a:lumMod val="65000"/>
                    <a:lumOff val="35000"/>
                  </a:schemeClr>
                </a:solidFill>
                <a:latin typeface="+mj-lt"/>
                <a:ea typeface="微軟正黑體" panose="020B0604030504040204" pitchFamily="34" charset="-120"/>
              </a:rPr>
              <a:t> leisure farm</a:t>
            </a:r>
          </a:p>
        </p:txBody>
      </p:sp>
      <p:sp>
        <p:nvSpPr>
          <p:cNvPr id="20" name="圓角矩形 19"/>
          <p:cNvSpPr/>
          <p:nvPr/>
        </p:nvSpPr>
        <p:spPr>
          <a:xfrm>
            <a:off x="1509521" y="5669113"/>
            <a:ext cx="7439507" cy="755288"/>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r>
              <a:rPr lang="en-US" altLang="zh-TW" sz="1200" b="1" dirty="0">
                <a:solidFill>
                  <a:schemeClr val="tx1">
                    <a:lumMod val="85000"/>
                    <a:lumOff val="15000"/>
                  </a:schemeClr>
                </a:solidFill>
                <a:latin typeface="+mj-lt"/>
                <a:ea typeface="微軟正黑體" panose="020B0604030504040204" pitchFamily="34" charset="-120"/>
              </a:rPr>
              <a:t>Leisure Farm</a:t>
            </a:r>
            <a:br>
              <a:rPr lang="en-US" altLang="zh-TW" sz="1200" b="1" dirty="0">
                <a:solidFill>
                  <a:schemeClr val="tx1">
                    <a:lumMod val="85000"/>
                    <a:lumOff val="15000"/>
                  </a:schemeClr>
                </a:solidFill>
                <a:latin typeface="+mj-lt"/>
                <a:ea typeface="微軟正黑體" panose="020B0604030504040204" pitchFamily="34" charset="-120"/>
              </a:rPr>
            </a:br>
            <a:r>
              <a:rPr lang="en-US" altLang="zh-TW" sz="1200" b="1" dirty="0">
                <a:solidFill>
                  <a:schemeClr val="tx1">
                    <a:lumMod val="85000"/>
                    <a:lumOff val="15000"/>
                  </a:schemeClr>
                </a:solidFill>
                <a:latin typeface="+mj-lt"/>
                <a:ea typeface="微軟正黑體" panose="020B0604030504040204" pitchFamily="34" charset="-120"/>
              </a:rPr>
              <a:t>Registered</a:t>
            </a:r>
            <a:br>
              <a:rPr lang="en-US" altLang="zh-TW" sz="1200" b="1" dirty="0">
                <a:solidFill>
                  <a:schemeClr val="tx1">
                    <a:lumMod val="85000"/>
                    <a:lumOff val="15000"/>
                  </a:schemeClr>
                </a:solidFill>
                <a:latin typeface="+mj-lt"/>
                <a:ea typeface="微軟正黑體" panose="020B0604030504040204" pitchFamily="34" charset="-120"/>
              </a:rPr>
            </a:br>
            <a:r>
              <a:rPr lang="en-US" altLang="zh-TW" sz="1200" b="1" dirty="0">
                <a:solidFill>
                  <a:schemeClr val="tx1">
                    <a:lumMod val="85000"/>
                    <a:lumOff val="15000"/>
                  </a:schemeClr>
                </a:solidFill>
                <a:latin typeface="+mj-lt"/>
                <a:ea typeface="微軟正黑體" panose="020B0604030504040204" pitchFamily="34" charset="-120"/>
              </a:rPr>
              <a:t>and Operated</a:t>
            </a:r>
          </a:p>
        </p:txBody>
      </p:sp>
      <p:sp>
        <p:nvSpPr>
          <p:cNvPr id="21" name="圓角矩形 20"/>
          <p:cNvSpPr/>
          <p:nvPr/>
        </p:nvSpPr>
        <p:spPr>
          <a:xfrm>
            <a:off x="3428402" y="5744888"/>
            <a:ext cx="1252197" cy="598560"/>
          </a:xfrm>
          <a:prstGeom prst="roundRect">
            <a:avLst/>
          </a:prstGeom>
          <a:noFill/>
          <a:ln w="1905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algn="ctr">
              <a:spcAft>
                <a:spcPts val="526"/>
              </a:spcAft>
            </a:pPr>
            <a:r>
              <a:rPr lang="en-US" altLang="zh-TW" sz="1000" b="1" dirty="0" err="1">
                <a:solidFill>
                  <a:schemeClr val="tx1">
                    <a:lumMod val="65000"/>
                    <a:lumOff val="35000"/>
                  </a:schemeClr>
                </a:solidFill>
                <a:latin typeface="+mj-lt"/>
                <a:ea typeface="微軟正黑體" panose="020B0604030504040204" pitchFamily="34" charset="-120"/>
              </a:rPr>
              <a:t>Xiongong</a:t>
            </a:r>
            <a:r>
              <a:rPr lang="en-US" altLang="zh-TW" sz="1000" b="1" dirty="0">
                <a:solidFill>
                  <a:schemeClr val="tx1">
                    <a:lumMod val="65000"/>
                    <a:lumOff val="35000"/>
                  </a:schemeClr>
                </a:solidFill>
                <a:latin typeface="+mj-lt"/>
                <a:ea typeface="微軟正黑體" panose="020B0604030504040204" pitchFamily="34" charset="-120"/>
              </a:rPr>
              <a:t> leisure farm</a:t>
            </a:r>
          </a:p>
        </p:txBody>
      </p:sp>
      <p:sp>
        <p:nvSpPr>
          <p:cNvPr id="22" name="圓角矩形 21"/>
          <p:cNvSpPr/>
          <p:nvPr/>
        </p:nvSpPr>
        <p:spPr>
          <a:xfrm>
            <a:off x="4791485" y="5744888"/>
            <a:ext cx="1433501" cy="598560"/>
          </a:xfrm>
          <a:prstGeom prst="roundRect">
            <a:avLst/>
          </a:prstGeom>
          <a:noFill/>
          <a:ln w="19050"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algn="ctr">
              <a:spcAft>
                <a:spcPts val="526"/>
              </a:spcAft>
            </a:pPr>
            <a:r>
              <a:rPr lang="en-US" altLang="zh-TW" sz="1000" b="1" dirty="0" err="1">
                <a:solidFill>
                  <a:schemeClr val="tx1">
                    <a:lumMod val="65000"/>
                    <a:lumOff val="35000"/>
                  </a:schemeClr>
                </a:solidFill>
                <a:latin typeface="+mj-lt"/>
                <a:ea typeface="微軟正黑體" panose="020B0604030504040204" pitchFamily="34" charset="-120"/>
              </a:rPr>
              <a:t>Shihmen</a:t>
            </a:r>
            <a:r>
              <a:rPr lang="zh-TW" altLang="en-US" sz="1000" b="1" dirty="0">
                <a:solidFill>
                  <a:schemeClr val="tx1">
                    <a:lumMod val="65000"/>
                    <a:lumOff val="35000"/>
                  </a:schemeClr>
                </a:solidFill>
                <a:latin typeface="+mj-lt"/>
                <a:ea typeface="微軟正黑體" panose="020B0604030504040204" pitchFamily="34" charset="-120"/>
              </a:rPr>
              <a:t> </a:t>
            </a:r>
            <a:r>
              <a:rPr lang="en-US" altLang="zh-TW" sz="1000" b="1" dirty="0">
                <a:solidFill>
                  <a:schemeClr val="tx1">
                    <a:lumMod val="65000"/>
                    <a:lumOff val="35000"/>
                  </a:schemeClr>
                </a:solidFill>
                <a:latin typeface="+mj-lt"/>
                <a:ea typeface="微軟正黑體" panose="020B0604030504040204" pitchFamily="34" charset="-120"/>
              </a:rPr>
              <a:t>leisure farm</a:t>
            </a:r>
          </a:p>
        </p:txBody>
      </p:sp>
      <p:sp>
        <p:nvSpPr>
          <p:cNvPr id="23" name="圓角矩形 22"/>
          <p:cNvSpPr/>
          <p:nvPr/>
        </p:nvSpPr>
        <p:spPr>
          <a:xfrm>
            <a:off x="6461616" y="5672137"/>
            <a:ext cx="2333990" cy="368942"/>
          </a:xfrm>
          <a:prstGeom prst="roundRect">
            <a:avLst>
              <a:gd name="adj" fmla="val 11124"/>
            </a:avLst>
          </a:prstGeom>
          <a:noFill/>
          <a:ln w="76200" cap="rnd" cmpd="dbl">
            <a:noFill/>
          </a:ln>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noAutofit/>
          </a:bodyPr>
          <a:lstStyle/>
          <a:p>
            <a:pPr marL="158625">
              <a:spcAft>
                <a:spcPts val="526"/>
              </a:spcAft>
            </a:pPr>
            <a:r>
              <a:rPr lang="en-US" altLang="zh-TW" sz="1200" spc="-88" dirty="0">
                <a:solidFill>
                  <a:schemeClr val="tx1">
                    <a:lumMod val="85000"/>
                    <a:lumOff val="15000"/>
                  </a:schemeClr>
                </a:solidFill>
                <a:latin typeface="+mj-lt"/>
                <a:ea typeface="微軟正黑體" panose="020B0604030504040204" pitchFamily="34" charset="-120"/>
              </a:rPr>
              <a:t>Building License Permitted</a:t>
            </a:r>
          </a:p>
        </p:txBody>
      </p:sp>
      <p:sp>
        <p:nvSpPr>
          <p:cNvPr id="24" name="圓角矩形 23"/>
          <p:cNvSpPr/>
          <p:nvPr/>
        </p:nvSpPr>
        <p:spPr>
          <a:xfrm>
            <a:off x="6429541" y="5931085"/>
            <a:ext cx="1074621" cy="412688"/>
          </a:xfrm>
          <a:prstGeom prst="roundRect">
            <a:avLst/>
          </a:prstGeom>
          <a:noFill/>
          <a:ln w="19050" cap="rnd">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Xiongong</a:t>
            </a:r>
            <a:r>
              <a:rPr lang="en-US" altLang="zh-TW" sz="1000" dirty="0">
                <a:solidFill>
                  <a:schemeClr val="tx1">
                    <a:lumMod val="65000"/>
                    <a:lumOff val="35000"/>
                  </a:schemeClr>
                </a:solidFill>
                <a:latin typeface="+mj-lt"/>
                <a:ea typeface="微軟正黑體" panose="020B0604030504040204" pitchFamily="34" charset="-120"/>
              </a:rPr>
              <a:t> tea factory</a:t>
            </a:r>
          </a:p>
        </p:txBody>
      </p:sp>
      <p:sp>
        <p:nvSpPr>
          <p:cNvPr id="25" name="圓角矩形 24"/>
          <p:cNvSpPr/>
          <p:nvPr/>
        </p:nvSpPr>
        <p:spPr>
          <a:xfrm>
            <a:off x="7569321" y="5930759"/>
            <a:ext cx="1291818" cy="412688"/>
          </a:xfrm>
          <a:prstGeom prst="roundRect">
            <a:avLst/>
          </a:prstGeom>
          <a:noFill/>
          <a:ln w="19050" cap="rnd">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Zhuwei</a:t>
            </a:r>
            <a:r>
              <a:rPr lang="en-US" altLang="zh-TW" sz="1000" dirty="0">
                <a:solidFill>
                  <a:schemeClr val="tx1">
                    <a:lumMod val="65000"/>
                    <a:lumOff val="35000"/>
                  </a:schemeClr>
                </a:solidFill>
                <a:latin typeface="+mj-lt"/>
                <a:ea typeface="微軟正黑體" panose="020B0604030504040204" pitchFamily="34" charset="-120"/>
              </a:rPr>
              <a:t> agricultural facility</a:t>
            </a:r>
          </a:p>
        </p:txBody>
      </p:sp>
      <p:sp>
        <p:nvSpPr>
          <p:cNvPr id="26" name="圓角矩形 25"/>
          <p:cNvSpPr/>
          <p:nvPr/>
        </p:nvSpPr>
        <p:spPr>
          <a:xfrm>
            <a:off x="6234063" y="4023267"/>
            <a:ext cx="1394549" cy="443573"/>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Shuitou</a:t>
            </a:r>
            <a:r>
              <a:rPr lang="zh-TW" altLang="en-US" sz="1000" dirty="0">
                <a:solidFill>
                  <a:schemeClr val="tx1">
                    <a:lumMod val="65000"/>
                    <a:lumOff val="35000"/>
                  </a:schemeClr>
                </a:solidFill>
                <a:latin typeface="+mj-lt"/>
                <a:ea typeface="微軟正黑體" panose="020B0604030504040204" pitchFamily="34" charset="-120"/>
              </a:rPr>
              <a:t> </a:t>
            </a:r>
            <a:r>
              <a:rPr lang="en-US" altLang="zh-TW" sz="1000" dirty="0">
                <a:solidFill>
                  <a:schemeClr val="tx1">
                    <a:lumMod val="65000"/>
                    <a:lumOff val="35000"/>
                  </a:schemeClr>
                </a:solidFill>
                <a:latin typeface="+mj-lt"/>
                <a:ea typeface="微軟正黑體" panose="020B0604030504040204" pitchFamily="34" charset="-120"/>
              </a:rPr>
              <a:t>farm</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a:solidFill>
                  <a:schemeClr val="tx1">
                    <a:lumMod val="65000"/>
                    <a:lumOff val="35000"/>
                  </a:schemeClr>
                </a:solidFill>
                <a:latin typeface="+mj-lt"/>
                <a:ea typeface="微軟正黑體" panose="020B0604030504040204" pitchFamily="34" charset="-120"/>
              </a:rPr>
              <a:t>( pasture )</a:t>
            </a:r>
          </a:p>
        </p:txBody>
      </p:sp>
    </p:spTree>
    <p:extLst>
      <p:ext uri="{BB962C8B-B14F-4D97-AF65-F5344CB8AC3E}">
        <p14:creationId xmlns:p14="http://schemas.microsoft.com/office/powerpoint/2010/main" val="1881238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571"/>
            <a:ext cx="9180512" cy="725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79512" y="476672"/>
            <a:ext cx="4320480" cy="707886"/>
          </a:xfrm>
          <a:prstGeom prst="rect">
            <a:avLst/>
          </a:prstGeom>
          <a:noFill/>
        </p:spPr>
        <p:txBody>
          <a:bodyPr wrap="square" rtlCol="0">
            <a:spAutoFit/>
          </a:bodyPr>
          <a:lstStyle/>
          <a:p>
            <a:r>
              <a:rPr lang="en-US" altLang="zh-TW" sz="4000" b="1" dirty="0" smtClean="0">
                <a:solidFill>
                  <a:schemeClr val="accent5">
                    <a:lumMod val="50000"/>
                  </a:schemeClr>
                </a:solidFill>
              </a:rPr>
              <a:t>Land Development</a:t>
            </a:r>
            <a:endParaRPr lang="zh-TW" altLang="en-US" sz="4000" b="1" dirty="0">
              <a:solidFill>
                <a:schemeClr val="accent5">
                  <a:lumMod val="50000"/>
                </a:schemeClr>
              </a:solidFill>
            </a:endParaRPr>
          </a:p>
        </p:txBody>
      </p:sp>
    </p:spTree>
    <p:extLst>
      <p:ext uri="{BB962C8B-B14F-4D97-AF65-F5344CB8AC3E}">
        <p14:creationId xmlns:p14="http://schemas.microsoft.com/office/powerpoint/2010/main" val="240642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6528" y="96606"/>
            <a:ext cx="9972080" cy="812114"/>
          </a:xfrm>
        </p:spPr>
        <p:txBody>
          <a:bodyPr>
            <a:noAutofit/>
          </a:bodyPr>
          <a:lstStyle/>
          <a:p>
            <a:r>
              <a:rPr lang="en-US" altLang="zh-TW" sz="3200" dirty="0">
                <a:latin typeface="+mj-lt"/>
              </a:rPr>
              <a:t>Land </a:t>
            </a:r>
            <a:r>
              <a:rPr lang="en-US" altLang="zh-TW" sz="3200" dirty="0" smtClean="0">
                <a:latin typeface="+mj-lt"/>
              </a:rPr>
              <a:t>Development - Selected cases</a:t>
            </a:r>
            <a:endParaRPr lang="en-US" altLang="zh-TW" sz="3200" dirty="0">
              <a:latin typeface="+mj-lt"/>
            </a:endParaRPr>
          </a:p>
        </p:txBody>
      </p:sp>
      <p:grpSp>
        <p:nvGrpSpPr>
          <p:cNvPr id="4" name="群組 3"/>
          <p:cNvGrpSpPr/>
          <p:nvPr/>
        </p:nvGrpSpPr>
        <p:grpSpPr>
          <a:xfrm>
            <a:off x="342964" y="3359887"/>
            <a:ext cx="2664705" cy="2618552"/>
            <a:chOff x="-2896824" y="3452245"/>
            <a:chExt cx="3116225" cy="2887075"/>
          </a:xfrm>
        </p:grpSpPr>
        <p:sp>
          <p:nvSpPr>
            <p:cNvPr id="5" name="橢圓 4"/>
            <p:cNvSpPr/>
            <p:nvPr/>
          </p:nvSpPr>
          <p:spPr>
            <a:xfrm>
              <a:off x="-2772736" y="3452245"/>
              <a:ext cx="2887075" cy="2887075"/>
            </a:xfrm>
            <a:prstGeom prst="ellipse">
              <a:avLst/>
            </a:prstGeom>
            <a:gradFill flip="none" rotWithShape="1">
              <a:gsLst>
                <a:gs pos="0">
                  <a:schemeClr val="bg1"/>
                </a:gs>
                <a:gs pos="100000">
                  <a:schemeClr val="bg1">
                    <a:lumMod val="85000"/>
                  </a:schemeClr>
                </a:gs>
              </a:gsLst>
              <a:lin ang="2700000" scaled="1"/>
              <a:tileRect/>
            </a:gradFill>
            <a:ln w="254000">
              <a:gradFill flip="none" rotWithShape="1">
                <a:gsLst>
                  <a:gs pos="0">
                    <a:schemeClr val="bg1">
                      <a:lumMod val="50000"/>
                    </a:schemeClr>
                  </a:gs>
                  <a:gs pos="100000">
                    <a:schemeClr val="bg1">
                      <a:lumMod val="9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2896824" y="3840005"/>
              <a:ext cx="3116225" cy="1996284"/>
            </a:xfrm>
            <a:prstGeom prst="roundRect">
              <a:avLst>
                <a:gd name="adj" fmla="val 23866"/>
              </a:avLst>
            </a:prstGeom>
            <a:noFill/>
            <a:ln cap="rnd">
              <a:noFill/>
            </a:ln>
            <a:effectLst>
              <a:outerShdw blurRad="50800" dist="38100" dir="2700000" algn="tl" rotWithShape="0">
                <a:prstClr val="black">
                  <a:alpha val="4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spcAft>
                  <a:spcPts val="1052"/>
                </a:spcAft>
              </a:pPr>
              <a:r>
                <a:rPr lang="en-US" altLang="zh-TW" sz="2800" b="1" u="sng" dirty="0">
                  <a:solidFill>
                    <a:schemeClr val="tx1">
                      <a:lumMod val="85000"/>
                      <a:lumOff val="15000"/>
                    </a:schemeClr>
                  </a:solidFill>
                  <a:latin typeface="+mj-lt"/>
                  <a:ea typeface="微軟正黑體" panose="020B0604030504040204" pitchFamily="34" charset="-120"/>
                </a:rPr>
                <a:t>Land Development</a:t>
              </a:r>
              <a:endParaRPr lang="en-US" altLang="zh-TW" sz="2400" b="1" u="sng" dirty="0">
                <a:solidFill>
                  <a:schemeClr val="tx1">
                    <a:lumMod val="85000"/>
                    <a:lumOff val="15000"/>
                  </a:schemeClr>
                </a:solidFill>
                <a:latin typeface="+mj-lt"/>
                <a:ea typeface="微軟正黑體" panose="020B0604030504040204" pitchFamily="34" charset="-120"/>
              </a:endParaRPr>
            </a:p>
            <a:p>
              <a:pPr algn="ctr">
                <a:spcAft>
                  <a:spcPts val="1052"/>
                </a:spcAft>
              </a:pPr>
              <a:r>
                <a:rPr lang="en-US" altLang="zh-TW" sz="1600" spc="263" dirty="0">
                  <a:solidFill>
                    <a:schemeClr val="tx1">
                      <a:lumMod val="75000"/>
                      <a:lumOff val="25000"/>
                    </a:schemeClr>
                  </a:solidFill>
                  <a:latin typeface="+mj-lt"/>
                  <a:ea typeface="微軟正黑體" panose="020B0604030504040204" pitchFamily="34" charset="-120"/>
                </a:rPr>
                <a:t>Increase asset value</a:t>
              </a:r>
              <a:endParaRPr lang="zh-TW" altLang="en-US" sz="2000" spc="263" dirty="0">
                <a:solidFill>
                  <a:schemeClr val="tx1">
                    <a:lumMod val="75000"/>
                    <a:lumOff val="25000"/>
                  </a:schemeClr>
                </a:solidFill>
                <a:latin typeface="+mj-lt"/>
                <a:ea typeface="微軟正黑體" panose="020B0604030504040204" pitchFamily="34" charset="-120"/>
              </a:endParaRPr>
            </a:p>
          </p:txBody>
        </p:sp>
      </p:grpSp>
      <p:grpSp>
        <p:nvGrpSpPr>
          <p:cNvPr id="7" name="群組 6"/>
          <p:cNvGrpSpPr/>
          <p:nvPr/>
        </p:nvGrpSpPr>
        <p:grpSpPr>
          <a:xfrm>
            <a:off x="1351908" y="994170"/>
            <a:ext cx="1913721" cy="1406463"/>
            <a:chOff x="2438125" y="1130612"/>
            <a:chExt cx="2237990" cy="1550691"/>
          </a:xfrm>
        </p:grpSpPr>
        <p:sp>
          <p:nvSpPr>
            <p:cNvPr id="8" name="橢圓 7"/>
            <p:cNvSpPr/>
            <p:nvPr/>
          </p:nvSpPr>
          <p:spPr>
            <a:xfrm>
              <a:off x="2735154" y="1427639"/>
              <a:ext cx="956635" cy="956635"/>
            </a:xfrm>
            <a:prstGeom prst="ellipse">
              <a:avLst/>
            </a:prstGeom>
            <a:solidFill>
              <a:schemeClr val="bg1"/>
            </a:solidFill>
            <a:ln w="25400">
              <a:solidFill>
                <a:schemeClr val="bg1">
                  <a:lumMod val="65000"/>
                  <a:alpha val="30000"/>
                </a:schemeClr>
              </a:solidFill>
            </a:ln>
            <a:effectLst>
              <a:glow rad="1270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US" altLang="zh-TW" sz="1100" b="1" dirty="0">
                  <a:solidFill>
                    <a:schemeClr val="tx1">
                      <a:lumMod val="65000"/>
                      <a:lumOff val="35000"/>
                    </a:schemeClr>
                  </a:solidFill>
                  <a:latin typeface="+mj-lt"/>
                  <a:ea typeface="微軟正黑體" panose="020B0604030504040204" pitchFamily="34" charset="-120"/>
                </a:rPr>
                <a:t>Commercial</a:t>
              </a:r>
            </a:p>
            <a:p>
              <a:pPr algn="ctr"/>
              <a:r>
                <a:rPr lang="en-US" altLang="zh-TW" sz="1100" b="1" dirty="0">
                  <a:solidFill>
                    <a:schemeClr val="tx1">
                      <a:lumMod val="65000"/>
                      <a:lumOff val="35000"/>
                    </a:schemeClr>
                  </a:solidFill>
                  <a:latin typeface="+mj-lt"/>
                  <a:ea typeface="微軟正黑體" panose="020B0604030504040204" pitchFamily="34" charset="-120"/>
                </a:rPr>
                <a:t>Park</a:t>
              </a:r>
              <a:endParaRPr lang="zh-TW" altLang="en-US" sz="1100" b="1" dirty="0">
                <a:solidFill>
                  <a:schemeClr val="tx1">
                    <a:lumMod val="65000"/>
                    <a:lumOff val="35000"/>
                  </a:schemeClr>
                </a:solidFill>
                <a:latin typeface="+mj-lt"/>
                <a:ea typeface="微軟正黑體" panose="020B0604030504040204" pitchFamily="34" charset="-120"/>
              </a:endParaRPr>
            </a:p>
          </p:txBody>
        </p:sp>
        <p:sp>
          <p:nvSpPr>
            <p:cNvPr id="9" name="橢圓 8"/>
            <p:cNvSpPr/>
            <p:nvPr/>
          </p:nvSpPr>
          <p:spPr>
            <a:xfrm>
              <a:off x="2595381" y="1287866"/>
              <a:ext cx="1236183" cy="1236183"/>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rot="10800000">
              <a:off x="2438125" y="1130612"/>
              <a:ext cx="1550691" cy="1550691"/>
            </a:xfrm>
            <a:prstGeom prst="ellipse">
              <a:avLst/>
            </a:prstGeom>
            <a:noFill/>
            <a:ln w="19050">
              <a:gradFill flip="none" rotWithShape="1">
                <a:gsLst>
                  <a:gs pos="0">
                    <a:schemeClr val="tx1"/>
                  </a:gs>
                  <a:gs pos="50000">
                    <a:schemeClr val="bg1"/>
                  </a:gs>
                  <a:gs pos="100000">
                    <a:schemeClr val="bg1"/>
                  </a:gs>
                </a:gsLst>
                <a:lin ang="8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p:cNvCxnSpPr>
              <a:stCxn id="9" idx="6"/>
            </p:cNvCxnSpPr>
            <p:nvPr/>
          </p:nvCxnSpPr>
          <p:spPr>
            <a:xfrm flipV="1">
              <a:off x="3831564" y="1905956"/>
              <a:ext cx="685800" cy="2"/>
            </a:xfrm>
            <a:prstGeom prst="line">
              <a:avLst/>
            </a:prstGeom>
            <a:noFill/>
            <a:ln w="317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2" name="橢圓 11"/>
            <p:cNvSpPr/>
            <p:nvPr/>
          </p:nvSpPr>
          <p:spPr>
            <a:xfrm>
              <a:off x="4523715" y="1829758"/>
              <a:ext cx="152400" cy="152400"/>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p:cNvGrpSpPr/>
          <p:nvPr/>
        </p:nvGrpSpPr>
        <p:grpSpPr>
          <a:xfrm>
            <a:off x="2142575" y="2131231"/>
            <a:ext cx="1913721" cy="1406463"/>
            <a:chOff x="2438125" y="1130612"/>
            <a:chExt cx="2237990" cy="1550691"/>
          </a:xfrm>
        </p:grpSpPr>
        <p:sp>
          <p:nvSpPr>
            <p:cNvPr id="14" name="橢圓 13"/>
            <p:cNvSpPr/>
            <p:nvPr/>
          </p:nvSpPr>
          <p:spPr>
            <a:xfrm>
              <a:off x="2735154" y="1427639"/>
              <a:ext cx="956635" cy="956635"/>
            </a:xfrm>
            <a:prstGeom prst="ellipse">
              <a:avLst/>
            </a:prstGeom>
            <a:solidFill>
              <a:schemeClr val="bg1"/>
            </a:solidFill>
            <a:ln w="25400">
              <a:solidFill>
                <a:schemeClr val="bg1">
                  <a:lumMod val="65000"/>
                  <a:alpha val="30000"/>
                </a:schemeClr>
              </a:solidFill>
            </a:ln>
            <a:effectLst>
              <a:glow rad="1270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US" altLang="zh-TW" sz="1100" b="1" dirty="0">
                  <a:solidFill>
                    <a:schemeClr val="tx1">
                      <a:lumMod val="65000"/>
                      <a:lumOff val="35000"/>
                    </a:schemeClr>
                  </a:solidFill>
                  <a:latin typeface="+mj-lt"/>
                  <a:ea typeface="微軟正黑體" panose="020B0604030504040204" pitchFamily="34" charset="-120"/>
                </a:rPr>
                <a:t>Residential</a:t>
              </a:r>
            </a:p>
            <a:p>
              <a:pPr algn="ctr"/>
              <a:r>
                <a:rPr lang="en-US" altLang="zh-TW" sz="1100" b="1" dirty="0">
                  <a:solidFill>
                    <a:schemeClr val="tx1">
                      <a:lumMod val="65000"/>
                      <a:lumOff val="35000"/>
                    </a:schemeClr>
                  </a:solidFill>
                  <a:latin typeface="+mj-lt"/>
                  <a:ea typeface="微軟正黑體" panose="020B0604030504040204" pitchFamily="34" charset="-120"/>
                </a:rPr>
                <a:t>Project</a:t>
              </a:r>
              <a:endParaRPr lang="zh-TW" altLang="en-US" sz="1100" b="1" dirty="0">
                <a:solidFill>
                  <a:schemeClr val="tx1">
                    <a:lumMod val="65000"/>
                    <a:lumOff val="35000"/>
                  </a:schemeClr>
                </a:solidFill>
                <a:latin typeface="+mj-lt"/>
                <a:ea typeface="微軟正黑體" panose="020B0604030504040204" pitchFamily="34" charset="-120"/>
              </a:endParaRPr>
            </a:p>
          </p:txBody>
        </p:sp>
        <p:sp>
          <p:nvSpPr>
            <p:cNvPr id="15" name="橢圓 14"/>
            <p:cNvSpPr/>
            <p:nvPr/>
          </p:nvSpPr>
          <p:spPr>
            <a:xfrm>
              <a:off x="2595381" y="1287866"/>
              <a:ext cx="1236183" cy="1236183"/>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rot="10800000">
              <a:off x="2438125" y="1130612"/>
              <a:ext cx="1550691" cy="1550691"/>
            </a:xfrm>
            <a:prstGeom prst="ellipse">
              <a:avLst/>
            </a:prstGeom>
            <a:noFill/>
            <a:ln w="19050">
              <a:gradFill flip="none" rotWithShape="1">
                <a:gsLst>
                  <a:gs pos="0">
                    <a:schemeClr val="tx1"/>
                  </a:gs>
                  <a:gs pos="50000">
                    <a:schemeClr val="bg1"/>
                  </a:gs>
                  <a:gs pos="100000">
                    <a:schemeClr val="bg1"/>
                  </a:gs>
                </a:gsLst>
                <a:lin ang="19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接點 16"/>
            <p:cNvCxnSpPr>
              <a:stCxn id="15" idx="6"/>
            </p:cNvCxnSpPr>
            <p:nvPr/>
          </p:nvCxnSpPr>
          <p:spPr>
            <a:xfrm flipV="1">
              <a:off x="3831564" y="1905956"/>
              <a:ext cx="685800" cy="2"/>
            </a:xfrm>
            <a:prstGeom prst="line">
              <a:avLst/>
            </a:prstGeom>
            <a:noFill/>
            <a:ln w="317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橢圓 17"/>
            <p:cNvSpPr/>
            <p:nvPr/>
          </p:nvSpPr>
          <p:spPr>
            <a:xfrm>
              <a:off x="4523715" y="1829758"/>
              <a:ext cx="152400" cy="152400"/>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p:cNvGrpSpPr/>
          <p:nvPr/>
        </p:nvGrpSpPr>
        <p:grpSpPr>
          <a:xfrm>
            <a:off x="2969117" y="3222970"/>
            <a:ext cx="1913721" cy="1406463"/>
            <a:chOff x="2438125" y="1130612"/>
            <a:chExt cx="2237990" cy="1550691"/>
          </a:xfrm>
        </p:grpSpPr>
        <p:sp>
          <p:nvSpPr>
            <p:cNvPr id="20" name="橢圓 19"/>
            <p:cNvSpPr/>
            <p:nvPr/>
          </p:nvSpPr>
          <p:spPr>
            <a:xfrm>
              <a:off x="2735154" y="1433233"/>
              <a:ext cx="956635" cy="956634"/>
            </a:xfrm>
            <a:prstGeom prst="ellipse">
              <a:avLst/>
            </a:prstGeom>
            <a:solidFill>
              <a:schemeClr val="bg1"/>
            </a:solidFill>
            <a:ln w="25400">
              <a:solidFill>
                <a:schemeClr val="bg1">
                  <a:lumMod val="65000"/>
                  <a:alpha val="30000"/>
                </a:schemeClr>
              </a:solidFill>
            </a:ln>
            <a:effectLst>
              <a:glow rad="1270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US" altLang="zh-TW" sz="900" b="1" dirty="0">
                  <a:solidFill>
                    <a:schemeClr val="tx1">
                      <a:lumMod val="65000"/>
                      <a:lumOff val="35000"/>
                    </a:schemeClr>
                  </a:solidFill>
                  <a:latin typeface="+mj-lt"/>
                  <a:ea typeface="微軟正黑體" panose="020B0604030504040204" pitchFamily="34" charset="-120"/>
                </a:rPr>
                <a:t>Commercial Park</a:t>
              </a:r>
              <a:br>
                <a:rPr lang="en-US" altLang="zh-TW" sz="900" b="1" dirty="0">
                  <a:solidFill>
                    <a:schemeClr val="tx1">
                      <a:lumMod val="65000"/>
                      <a:lumOff val="35000"/>
                    </a:schemeClr>
                  </a:solidFill>
                  <a:latin typeface="+mj-lt"/>
                  <a:ea typeface="微軟正黑體" panose="020B0604030504040204" pitchFamily="34" charset="-120"/>
                </a:rPr>
              </a:br>
              <a:r>
                <a:rPr lang="en-US" altLang="zh-TW" sz="900" b="1" dirty="0">
                  <a:solidFill>
                    <a:schemeClr val="tx1">
                      <a:lumMod val="65000"/>
                      <a:lumOff val="35000"/>
                    </a:schemeClr>
                  </a:solidFill>
                  <a:latin typeface="+mj-lt"/>
                  <a:ea typeface="微軟正黑體" panose="020B0604030504040204" pitchFamily="34" charset="-120"/>
                </a:rPr>
                <a:t>Exhibition Hall/Hotel</a:t>
              </a:r>
              <a:endParaRPr lang="zh-TW" altLang="en-US" sz="900" b="1" dirty="0">
                <a:solidFill>
                  <a:schemeClr val="tx1">
                    <a:lumMod val="65000"/>
                    <a:lumOff val="35000"/>
                  </a:schemeClr>
                </a:solidFill>
                <a:latin typeface="+mj-lt"/>
                <a:ea typeface="微軟正黑體" panose="020B0604030504040204" pitchFamily="34" charset="-120"/>
              </a:endParaRPr>
            </a:p>
          </p:txBody>
        </p:sp>
        <p:sp>
          <p:nvSpPr>
            <p:cNvPr id="21" name="橢圓 20"/>
            <p:cNvSpPr/>
            <p:nvPr/>
          </p:nvSpPr>
          <p:spPr>
            <a:xfrm>
              <a:off x="2595381" y="1287866"/>
              <a:ext cx="1236183" cy="1236183"/>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rot="10800000">
              <a:off x="2438125" y="1130612"/>
              <a:ext cx="1550691" cy="1550691"/>
            </a:xfrm>
            <a:prstGeom prst="ellipse">
              <a:avLst/>
            </a:prstGeom>
            <a:noFill/>
            <a:ln w="19050">
              <a:gradFill flip="none" rotWithShape="1">
                <a:gsLst>
                  <a:gs pos="0">
                    <a:schemeClr val="tx1"/>
                  </a:gs>
                  <a:gs pos="50000">
                    <a:schemeClr val="bg1"/>
                  </a:gs>
                  <a:gs pos="100000">
                    <a:schemeClr val="bg1"/>
                  </a:gs>
                </a:gsLst>
                <a:lin ang="8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接點 22"/>
            <p:cNvCxnSpPr>
              <a:stCxn id="21" idx="6"/>
            </p:cNvCxnSpPr>
            <p:nvPr/>
          </p:nvCxnSpPr>
          <p:spPr>
            <a:xfrm flipV="1">
              <a:off x="3831564" y="1905956"/>
              <a:ext cx="685800" cy="2"/>
            </a:xfrm>
            <a:prstGeom prst="line">
              <a:avLst/>
            </a:prstGeom>
            <a:noFill/>
            <a:ln w="317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橢圓 23"/>
            <p:cNvSpPr/>
            <p:nvPr/>
          </p:nvSpPr>
          <p:spPr>
            <a:xfrm>
              <a:off x="4523715" y="1829758"/>
              <a:ext cx="152400" cy="152400"/>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5" name="群組 24"/>
          <p:cNvGrpSpPr/>
          <p:nvPr/>
        </p:nvGrpSpPr>
        <p:grpSpPr>
          <a:xfrm>
            <a:off x="3773276" y="4340960"/>
            <a:ext cx="1913721" cy="1406463"/>
            <a:chOff x="2438125" y="1130612"/>
            <a:chExt cx="2237990" cy="1550691"/>
          </a:xfrm>
        </p:grpSpPr>
        <p:sp>
          <p:nvSpPr>
            <p:cNvPr id="26" name="橢圓 25"/>
            <p:cNvSpPr/>
            <p:nvPr/>
          </p:nvSpPr>
          <p:spPr>
            <a:xfrm>
              <a:off x="2735154" y="1427639"/>
              <a:ext cx="956635" cy="956635"/>
            </a:xfrm>
            <a:prstGeom prst="ellipse">
              <a:avLst/>
            </a:prstGeom>
            <a:solidFill>
              <a:schemeClr val="bg1"/>
            </a:solidFill>
            <a:ln w="25400">
              <a:solidFill>
                <a:schemeClr val="bg1">
                  <a:lumMod val="65000"/>
                  <a:alpha val="30000"/>
                </a:schemeClr>
              </a:solidFill>
            </a:ln>
            <a:effectLst>
              <a:glow rad="1270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US" altLang="zh-TW" sz="1100" b="1" dirty="0">
                  <a:solidFill>
                    <a:schemeClr val="tx1">
                      <a:lumMod val="65000"/>
                      <a:lumOff val="35000"/>
                    </a:schemeClr>
                  </a:solidFill>
                  <a:latin typeface="+mj-lt"/>
                  <a:ea typeface="微軟正黑體" panose="020B0604030504040204" pitchFamily="34" charset="-120"/>
                </a:rPr>
                <a:t>Recreational</a:t>
              </a:r>
            </a:p>
            <a:p>
              <a:pPr algn="ctr"/>
              <a:r>
                <a:rPr lang="en-US" altLang="zh-TW" sz="1100" b="1" dirty="0">
                  <a:solidFill>
                    <a:schemeClr val="tx1">
                      <a:lumMod val="65000"/>
                      <a:lumOff val="35000"/>
                    </a:schemeClr>
                  </a:solidFill>
                  <a:latin typeface="+mj-lt"/>
                  <a:ea typeface="微軟正黑體" panose="020B0604030504040204" pitchFamily="34" charset="-120"/>
                </a:rPr>
                <a:t>Park</a:t>
              </a:r>
              <a:endParaRPr lang="zh-TW" altLang="en-US" sz="1100" b="1" dirty="0">
                <a:solidFill>
                  <a:schemeClr val="tx1">
                    <a:lumMod val="65000"/>
                    <a:lumOff val="35000"/>
                  </a:schemeClr>
                </a:solidFill>
                <a:latin typeface="+mj-lt"/>
                <a:ea typeface="微軟正黑體" panose="020B0604030504040204" pitchFamily="34" charset="-120"/>
              </a:endParaRPr>
            </a:p>
          </p:txBody>
        </p:sp>
        <p:sp>
          <p:nvSpPr>
            <p:cNvPr id="27" name="橢圓 26"/>
            <p:cNvSpPr/>
            <p:nvPr/>
          </p:nvSpPr>
          <p:spPr>
            <a:xfrm>
              <a:off x="2595381" y="1287866"/>
              <a:ext cx="1236183" cy="1236183"/>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rot="10800000">
              <a:off x="2438125" y="1130612"/>
              <a:ext cx="1550691" cy="1550691"/>
            </a:xfrm>
            <a:prstGeom prst="ellipse">
              <a:avLst/>
            </a:prstGeom>
            <a:noFill/>
            <a:ln w="19050">
              <a:gradFill flip="none" rotWithShape="1">
                <a:gsLst>
                  <a:gs pos="0">
                    <a:schemeClr val="tx1"/>
                  </a:gs>
                  <a:gs pos="50000">
                    <a:schemeClr val="bg1"/>
                  </a:gs>
                  <a:gs pos="100000">
                    <a:schemeClr val="bg1"/>
                  </a:gs>
                </a:gsLst>
                <a:lin ang="192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a:stCxn id="27" idx="6"/>
            </p:cNvCxnSpPr>
            <p:nvPr/>
          </p:nvCxnSpPr>
          <p:spPr>
            <a:xfrm flipV="1">
              <a:off x="3831564" y="1905956"/>
              <a:ext cx="685800" cy="2"/>
            </a:xfrm>
            <a:prstGeom prst="line">
              <a:avLst/>
            </a:prstGeom>
            <a:noFill/>
            <a:ln w="317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0" name="橢圓 29"/>
            <p:cNvSpPr/>
            <p:nvPr/>
          </p:nvSpPr>
          <p:spPr>
            <a:xfrm>
              <a:off x="4523715" y="1829758"/>
              <a:ext cx="152400" cy="152400"/>
            </a:xfrm>
            <a:prstGeom prst="ellipse">
              <a:avLst/>
            </a:prstGeom>
            <a:noFill/>
            <a:ln w="57150">
              <a:solidFill>
                <a:schemeClr val="bg1">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1" name="圓角矩形 30"/>
          <p:cNvSpPr/>
          <p:nvPr/>
        </p:nvSpPr>
        <p:spPr>
          <a:xfrm>
            <a:off x="6461615" y="5652850"/>
            <a:ext cx="2042216" cy="962650"/>
          </a:xfrm>
          <a:prstGeom prst="roundRect">
            <a:avLst/>
          </a:prstGeom>
          <a:solidFill>
            <a:schemeClr val="bg1">
              <a:lumMod val="95000"/>
            </a:schemeClr>
          </a:solidFill>
          <a:ln w="12700" cmpd="sng">
            <a:noFill/>
            <a:prstDash val="solid"/>
          </a:ln>
          <a:effectLst>
            <a:outerShdw blurRad="76200" dir="18900000" sy="23000" kx="-1200000" algn="bl" rotWithShape="0">
              <a:prstClr val="black">
                <a:alpha val="2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sp>
        <p:nvSpPr>
          <p:cNvPr id="32" name="圓角矩形 31"/>
          <p:cNvSpPr/>
          <p:nvPr/>
        </p:nvSpPr>
        <p:spPr>
          <a:xfrm>
            <a:off x="6705269" y="5751571"/>
            <a:ext cx="2438731" cy="802619"/>
          </a:xfrm>
          <a:prstGeom prst="roundRect">
            <a:avLst/>
          </a:prstGeom>
          <a:no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spAutoFit/>
          </a:bodyPr>
          <a:lstStyle/>
          <a:p>
            <a:pPr algn="just">
              <a:spcBef>
                <a:spcPts val="263"/>
              </a:spcBef>
              <a:spcAft>
                <a:spcPts val="263"/>
              </a:spcAft>
            </a:pP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Profession consulting</a:t>
            </a:r>
          </a:p>
          <a:p>
            <a:pPr algn="just">
              <a:spcBef>
                <a:spcPts val="263"/>
              </a:spcBef>
              <a:spcAft>
                <a:spcPts val="263"/>
              </a:spcAft>
            </a:pP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Potential cases selection</a:t>
            </a:r>
          </a:p>
          <a:p>
            <a:pPr algn="just">
              <a:spcBef>
                <a:spcPts val="263"/>
              </a:spcBef>
              <a:spcAft>
                <a:spcPts val="263"/>
              </a:spcAft>
            </a:pP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Financial investment</a:t>
            </a:r>
          </a:p>
        </p:txBody>
      </p:sp>
      <p:sp>
        <p:nvSpPr>
          <p:cNvPr id="33" name="圓角矩形 32"/>
          <p:cNvSpPr/>
          <p:nvPr/>
        </p:nvSpPr>
        <p:spPr>
          <a:xfrm>
            <a:off x="5816579" y="4554226"/>
            <a:ext cx="3055925" cy="962650"/>
          </a:xfrm>
          <a:prstGeom prst="roundRect">
            <a:avLst/>
          </a:prstGeom>
          <a:solidFill>
            <a:schemeClr val="bg1">
              <a:lumMod val="95000"/>
            </a:schemeClr>
          </a:solidFill>
          <a:ln w="12700" cmpd="sng">
            <a:noFill/>
            <a:prstDash val="solid"/>
          </a:ln>
          <a:effectLst>
            <a:outerShdw blurRad="76200" dir="18900000" sy="23000" kx="-1200000" algn="bl" rotWithShape="0">
              <a:prstClr val="black">
                <a:alpha val="2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sp>
        <p:nvSpPr>
          <p:cNvPr id="34" name="圓角矩形 33"/>
          <p:cNvSpPr/>
          <p:nvPr/>
        </p:nvSpPr>
        <p:spPr>
          <a:xfrm>
            <a:off x="4964815" y="3444874"/>
            <a:ext cx="3614527" cy="962650"/>
          </a:xfrm>
          <a:prstGeom prst="roundRect">
            <a:avLst/>
          </a:prstGeom>
          <a:solidFill>
            <a:schemeClr val="bg1">
              <a:lumMod val="95000"/>
            </a:schemeClr>
          </a:solidFill>
          <a:ln w="12700" cmpd="sng">
            <a:noFill/>
            <a:prstDash val="solid"/>
          </a:ln>
          <a:effectLst>
            <a:outerShdw blurRad="76200" dir="18900000" sy="23000" kx="-1200000" algn="bl" rotWithShape="0">
              <a:prstClr val="black">
                <a:alpha val="2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grpSp>
        <p:nvGrpSpPr>
          <p:cNvPr id="35" name="群組 34"/>
          <p:cNvGrpSpPr/>
          <p:nvPr/>
        </p:nvGrpSpPr>
        <p:grpSpPr>
          <a:xfrm>
            <a:off x="7853537" y="3347775"/>
            <a:ext cx="374218" cy="396924"/>
            <a:chOff x="6356047" y="2800777"/>
            <a:chExt cx="865596" cy="865596"/>
          </a:xfrm>
        </p:grpSpPr>
        <p:sp>
          <p:nvSpPr>
            <p:cNvPr id="36" name="橢圓 35"/>
            <p:cNvSpPr/>
            <p:nvPr/>
          </p:nvSpPr>
          <p:spPr>
            <a:xfrm>
              <a:off x="6356047" y="2800777"/>
              <a:ext cx="865596" cy="8655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手繪多邊形 36"/>
            <p:cNvSpPr/>
            <p:nvPr/>
          </p:nvSpPr>
          <p:spPr>
            <a:xfrm>
              <a:off x="6572218" y="3079769"/>
              <a:ext cx="442912" cy="300037"/>
            </a:xfrm>
            <a:custGeom>
              <a:avLst/>
              <a:gdLst>
                <a:gd name="connsiteX0" fmla="*/ 0 w 442912"/>
                <a:gd name="connsiteY0" fmla="*/ 157162 h 300037"/>
                <a:gd name="connsiteX1" fmla="*/ 142875 w 442912"/>
                <a:gd name="connsiteY1" fmla="*/ 300037 h 300037"/>
                <a:gd name="connsiteX2" fmla="*/ 442912 w 442912"/>
                <a:gd name="connsiteY2" fmla="*/ 0 h 300037"/>
              </a:gdLst>
              <a:ahLst/>
              <a:cxnLst>
                <a:cxn ang="0">
                  <a:pos x="connsiteX0" y="connsiteY0"/>
                </a:cxn>
                <a:cxn ang="0">
                  <a:pos x="connsiteX1" y="connsiteY1"/>
                </a:cxn>
                <a:cxn ang="0">
                  <a:pos x="connsiteX2" y="connsiteY2"/>
                </a:cxn>
              </a:cxnLst>
              <a:rect l="l" t="t" r="r" b="b"/>
              <a:pathLst>
                <a:path w="442912" h="300037">
                  <a:moveTo>
                    <a:pt x="0" y="157162"/>
                  </a:moveTo>
                  <a:lnTo>
                    <a:pt x="142875" y="300037"/>
                  </a:lnTo>
                  <a:lnTo>
                    <a:pt x="442912" y="0"/>
                  </a:lnTo>
                </a:path>
              </a:pathLst>
            </a:custGeom>
            <a:noFill/>
            <a:ln w="57150" cap="flat">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8" name="圓角矩形 37"/>
          <p:cNvSpPr/>
          <p:nvPr/>
        </p:nvSpPr>
        <p:spPr>
          <a:xfrm>
            <a:off x="4160656" y="2336384"/>
            <a:ext cx="3597654" cy="962650"/>
          </a:xfrm>
          <a:prstGeom prst="roundRect">
            <a:avLst/>
          </a:prstGeom>
          <a:solidFill>
            <a:schemeClr val="bg1">
              <a:lumMod val="95000"/>
            </a:schemeClr>
          </a:solidFill>
          <a:ln w="12700" cmpd="sng">
            <a:noFill/>
            <a:prstDash val="solid"/>
          </a:ln>
          <a:effectLst>
            <a:outerShdw blurRad="76200" dir="18900000" sy="23000" kx="-1200000" algn="bl" rotWithShape="0">
              <a:prstClr val="black">
                <a:alpha val="2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grpSp>
        <p:nvGrpSpPr>
          <p:cNvPr id="39" name="群組 38"/>
          <p:cNvGrpSpPr/>
          <p:nvPr/>
        </p:nvGrpSpPr>
        <p:grpSpPr>
          <a:xfrm>
            <a:off x="6657944" y="2204864"/>
            <a:ext cx="374218" cy="396924"/>
            <a:chOff x="6356047" y="2800777"/>
            <a:chExt cx="865596" cy="865596"/>
          </a:xfrm>
        </p:grpSpPr>
        <p:sp>
          <p:nvSpPr>
            <p:cNvPr id="40" name="橢圓 39"/>
            <p:cNvSpPr/>
            <p:nvPr/>
          </p:nvSpPr>
          <p:spPr>
            <a:xfrm>
              <a:off x="6356047" y="2800777"/>
              <a:ext cx="865596" cy="8655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手繪多邊形 40"/>
            <p:cNvSpPr/>
            <p:nvPr/>
          </p:nvSpPr>
          <p:spPr>
            <a:xfrm>
              <a:off x="6572218" y="3079769"/>
              <a:ext cx="442912" cy="300037"/>
            </a:xfrm>
            <a:custGeom>
              <a:avLst/>
              <a:gdLst>
                <a:gd name="connsiteX0" fmla="*/ 0 w 442912"/>
                <a:gd name="connsiteY0" fmla="*/ 157162 h 300037"/>
                <a:gd name="connsiteX1" fmla="*/ 142875 w 442912"/>
                <a:gd name="connsiteY1" fmla="*/ 300037 h 300037"/>
                <a:gd name="connsiteX2" fmla="*/ 442912 w 442912"/>
                <a:gd name="connsiteY2" fmla="*/ 0 h 300037"/>
              </a:gdLst>
              <a:ahLst/>
              <a:cxnLst>
                <a:cxn ang="0">
                  <a:pos x="connsiteX0" y="connsiteY0"/>
                </a:cxn>
                <a:cxn ang="0">
                  <a:pos x="connsiteX1" y="connsiteY1"/>
                </a:cxn>
                <a:cxn ang="0">
                  <a:pos x="connsiteX2" y="connsiteY2"/>
                </a:cxn>
              </a:cxnLst>
              <a:rect l="l" t="t" r="r" b="b"/>
              <a:pathLst>
                <a:path w="442912" h="300037">
                  <a:moveTo>
                    <a:pt x="0" y="157162"/>
                  </a:moveTo>
                  <a:lnTo>
                    <a:pt x="142875" y="300037"/>
                  </a:lnTo>
                  <a:lnTo>
                    <a:pt x="442912" y="0"/>
                  </a:lnTo>
                </a:path>
              </a:pathLst>
            </a:custGeom>
            <a:noFill/>
            <a:ln w="57150" cap="flat">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2" name="圓角矩形 41"/>
          <p:cNvSpPr/>
          <p:nvPr/>
        </p:nvSpPr>
        <p:spPr>
          <a:xfrm>
            <a:off x="3399135" y="1170206"/>
            <a:ext cx="3525150" cy="962650"/>
          </a:xfrm>
          <a:prstGeom prst="roundRect">
            <a:avLst/>
          </a:prstGeom>
          <a:solidFill>
            <a:schemeClr val="bg1">
              <a:lumMod val="95000"/>
            </a:schemeClr>
          </a:solidFill>
          <a:ln w="12700" cmpd="sng">
            <a:noFill/>
            <a:prstDash val="solid"/>
          </a:ln>
          <a:effectLst>
            <a:outerShdw blurRad="76200" dir="18900000" sy="23000" kx="-1200000" algn="bl" rotWithShape="0">
              <a:prstClr val="black">
                <a:alpha val="2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grpSp>
        <p:nvGrpSpPr>
          <p:cNvPr id="43" name="群組 42"/>
          <p:cNvGrpSpPr/>
          <p:nvPr/>
        </p:nvGrpSpPr>
        <p:grpSpPr>
          <a:xfrm>
            <a:off x="5900368" y="1017613"/>
            <a:ext cx="374218" cy="396924"/>
            <a:chOff x="6356047" y="2800777"/>
            <a:chExt cx="865596" cy="865596"/>
          </a:xfrm>
        </p:grpSpPr>
        <p:sp>
          <p:nvSpPr>
            <p:cNvPr id="44" name="橢圓 43"/>
            <p:cNvSpPr/>
            <p:nvPr/>
          </p:nvSpPr>
          <p:spPr>
            <a:xfrm>
              <a:off x="6356047" y="2800777"/>
              <a:ext cx="865596" cy="8655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手繪多邊形 44"/>
            <p:cNvSpPr/>
            <p:nvPr/>
          </p:nvSpPr>
          <p:spPr>
            <a:xfrm>
              <a:off x="6572218" y="3079769"/>
              <a:ext cx="442912" cy="300037"/>
            </a:xfrm>
            <a:custGeom>
              <a:avLst/>
              <a:gdLst>
                <a:gd name="connsiteX0" fmla="*/ 0 w 442912"/>
                <a:gd name="connsiteY0" fmla="*/ 157162 h 300037"/>
                <a:gd name="connsiteX1" fmla="*/ 142875 w 442912"/>
                <a:gd name="connsiteY1" fmla="*/ 300037 h 300037"/>
                <a:gd name="connsiteX2" fmla="*/ 442912 w 442912"/>
                <a:gd name="connsiteY2" fmla="*/ 0 h 300037"/>
              </a:gdLst>
              <a:ahLst/>
              <a:cxnLst>
                <a:cxn ang="0">
                  <a:pos x="connsiteX0" y="connsiteY0"/>
                </a:cxn>
                <a:cxn ang="0">
                  <a:pos x="connsiteX1" y="connsiteY1"/>
                </a:cxn>
                <a:cxn ang="0">
                  <a:pos x="connsiteX2" y="connsiteY2"/>
                </a:cxn>
              </a:cxnLst>
              <a:rect l="l" t="t" r="r" b="b"/>
              <a:pathLst>
                <a:path w="442912" h="300037">
                  <a:moveTo>
                    <a:pt x="0" y="157162"/>
                  </a:moveTo>
                  <a:lnTo>
                    <a:pt x="142875" y="300037"/>
                  </a:lnTo>
                  <a:lnTo>
                    <a:pt x="442912" y="0"/>
                  </a:lnTo>
                </a:path>
              </a:pathLst>
            </a:custGeom>
            <a:noFill/>
            <a:ln w="57150" cap="flat">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6" name="圓角矩形 45"/>
          <p:cNvSpPr/>
          <p:nvPr/>
        </p:nvSpPr>
        <p:spPr>
          <a:xfrm>
            <a:off x="3399135" y="1268760"/>
            <a:ext cx="3781091" cy="760142"/>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spAutoFit/>
          </a:bodyPr>
          <a:lstStyle/>
          <a:p>
            <a:pPr>
              <a:spcAft>
                <a:spcPts val="263"/>
              </a:spcAft>
            </a:pP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TTC </a:t>
            </a:r>
            <a:r>
              <a:rPr lang="en-US" altLang="zh-TW" sz="1100" b="1" dirty="0" err="1">
                <a:solidFill>
                  <a:schemeClr val="tx1">
                    <a:lumMod val="65000"/>
                    <a:lumOff val="35000"/>
                  </a:schemeClr>
                </a:solidFill>
                <a:latin typeface="+mj-lt"/>
                <a:ea typeface="微軟正黑體" panose="020B0604030504040204" pitchFamily="34" charset="-120"/>
                <a:cs typeface="Arial" panose="020B0604020202020204" pitchFamily="34" charset="0"/>
              </a:rPr>
              <a:t>Sanyi</a:t>
            </a: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 Industrial/</a:t>
            </a:r>
            <a:r>
              <a:rPr lang="en-US" altLang="zh-TW" sz="1100" b="1" dirty="0" err="1">
                <a:solidFill>
                  <a:schemeClr val="tx1">
                    <a:lumMod val="65000"/>
                    <a:lumOff val="35000"/>
                  </a:schemeClr>
                </a:solidFill>
                <a:latin typeface="+mj-lt"/>
                <a:ea typeface="微軟正黑體" panose="020B0604030504040204" pitchFamily="34" charset="-120"/>
                <a:cs typeface="Arial" panose="020B0604020202020204" pitchFamily="34" charset="0"/>
              </a:rPr>
              <a:t>Commercia</a:t>
            </a: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 Park</a:t>
            </a: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2008,  acquired development permission</a:t>
            </a:r>
            <a:endParaRPr lang="en-US" altLang="zh-TW" sz="900" spc="351" dirty="0">
              <a:solidFill>
                <a:schemeClr val="tx1">
                  <a:lumMod val="65000"/>
                  <a:lumOff val="35000"/>
                </a:schemeClr>
              </a:solidFill>
              <a:latin typeface="+mj-lt"/>
              <a:ea typeface="微軟正黑體" panose="020B0604030504040204" pitchFamily="34" charset="-120"/>
            </a:endParaRP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2010,  completed water conservation and land preparation</a:t>
            </a: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2010,  completed revising land functional zone</a:t>
            </a:r>
            <a:endParaRPr lang="zh-TW" altLang="en-US" sz="900" b="1" dirty="0">
              <a:solidFill>
                <a:schemeClr val="tx1">
                  <a:lumMod val="65000"/>
                  <a:lumOff val="35000"/>
                </a:schemeClr>
              </a:solidFill>
              <a:latin typeface="+mj-lt"/>
              <a:ea typeface="微軟正黑體" panose="020B0604030504040204" pitchFamily="34" charset="-120"/>
            </a:endParaRPr>
          </a:p>
        </p:txBody>
      </p:sp>
      <p:grpSp>
        <p:nvGrpSpPr>
          <p:cNvPr id="47" name="群組 46"/>
          <p:cNvGrpSpPr/>
          <p:nvPr/>
        </p:nvGrpSpPr>
        <p:grpSpPr>
          <a:xfrm>
            <a:off x="4625041" y="5262897"/>
            <a:ext cx="1326007" cy="1406463"/>
            <a:chOff x="5408728" y="5703186"/>
            <a:chExt cx="1550691" cy="1550691"/>
          </a:xfrm>
        </p:grpSpPr>
        <p:sp>
          <p:nvSpPr>
            <p:cNvPr id="48" name="橢圓 47"/>
            <p:cNvSpPr/>
            <p:nvPr/>
          </p:nvSpPr>
          <p:spPr>
            <a:xfrm>
              <a:off x="5705757" y="6000213"/>
              <a:ext cx="956634" cy="956634"/>
            </a:xfrm>
            <a:prstGeom prst="ellipse">
              <a:avLst/>
            </a:prstGeom>
            <a:solidFill>
              <a:schemeClr val="bg1"/>
            </a:solidFill>
            <a:ln w="25400">
              <a:solidFill>
                <a:schemeClr val="bg1">
                  <a:lumMod val="65000"/>
                  <a:alpha val="30000"/>
                </a:schemeClr>
              </a:solidFill>
            </a:ln>
            <a:effectLst>
              <a:glow rad="1270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US" altLang="zh-TW" sz="900" b="1" dirty="0">
                  <a:solidFill>
                    <a:schemeClr val="tx1">
                      <a:lumMod val="65000"/>
                      <a:lumOff val="35000"/>
                    </a:schemeClr>
                  </a:solidFill>
                  <a:latin typeface="+mj-lt"/>
                  <a:ea typeface="微軟正黑體" panose="020B0604030504040204" pitchFamily="34" charset="-120"/>
                </a:rPr>
                <a:t>Development Projects </a:t>
              </a:r>
            </a:p>
            <a:p>
              <a:pPr algn="ctr"/>
              <a:r>
                <a:rPr lang="en-US" altLang="zh-TW" sz="900" b="1" dirty="0">
                  <a:solidFill>
                    <a:schemeClr val="tx1">
                      <a:lumMod val="65000"/>
                      <a:lumOff val="35000"/>
                    </a:schemeClr>
                  </a:solidFill>
                  <a:latin typeface="+mj-lt"/>
                  <a:ea typeface="微軟正黑體" panose="020B0604030504040204" pitchFamily="34" charset="-120"/>
                </a:rPr>
                <a:t>of Next Year</a:t>
              </a:r>
              <a:endParaRPr lang="zh-TW" altLang="en-US" sz="900" b="1" dirty="0">
                <a:solidFill>
                  <a:schemeClr val="tx1">
                    <a:lumMod val="65000"/>
                    <a:lumOff val="35000"/>
                  </a:schemeClr>
                </a:solidFill>
                <a:latin typeface="+mj-lt"/>
                <a:ea typeface="微軟正黑體" panose="020B0604030504040204" pitchFamily="34" charset="-120"/>
              </a:endParaRPr>
            </a:p>
          </p:txBody>
        </p:sp>
        <p:sp>
          <p:nvSpPr>
            <p:cNvPr id="49" name="橢圓 48"/>
            <p:cNvSpPr/>
            <p:nvPr/>
          </p:nvSpPr>
          <p:spPr>
            <a:xfrm>
              <a:off x="5565984" y="5860440"/>
              <a:ext cx="1236183" cy="1236183"/>
            </a:xfrm>
            <a:prstGeom prst="ellipse">
              <a:avLst/>
            </a:prstGeom>
            <a:noFill/>
            <a:ln w="50800">
              <a:solidFill>
                <a:schemeClr val="bg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p:cNvSpPr/>
            <p:nvPr/>
          </p:nvSpPr>
          <p:spPr>
            <a:xfrm rot="10800000">
              <a:off x="5408728" y="5703186"/>
              <a:ext cx="1550691" cy="1550691"/>
            </a:xfrm>
            <a:prstGeom prst="ellipse">
              <a:avLst/>
            </a:prstGeom>
            <a:noFill/>
            <a:ln w="19050">
              <a:gradFill flip="none" rotWithShape="1">
                <a:gsLst>
                  <a:gs pos="0">
                    <a:schemeClr val="tx1"/>
                  </a:gs>
                  <a:gs pos="50000">
                    <a:schemeClr val="bg1"/>
                  </a:gs>
                  <a:gs pos="100000">
                    <a:schemeClr val="bg1"/>
                  </a:gs>
                </a:gsLst>
                <a:lin ang="8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1" name="Picture 18" descr="C:\Users\liclic.lee\Downloads\right-arrow-continue-icon-png-6.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5866" y="5795673"/>
            <a:ext cx="691566" cy="630017"/>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群組 51"/>
          <p:cNvGrpSpPr/>
          <p:nvPr/>
        </p:nvGrpSpPr>
        <p:grpSpPr>
          <a:xfrm>
            <a:off x="233285" y="5467463"/>
            <a:ext cx="3687123" cy="1123038"/>
            <a:chOff x="620078" y="6183538"/>
            <a:chExt cx="3213503" cy="1238201"/>
          </a:xfrm>
        </p:grpSpPr>
        <p:sp>
          <p:nvSpPr>
            <p:cNvPr id="53" name="圓角矩形 52"/>
            <p:cNvSpPr/>
            <p:nvPr/>
          </p:nvSpPr>
          <p:spPr>
            <a:xfrm>
              <a:off x="740829" y="6183538"/>
              <a:ext cx="3092752" cy="1238201"/>
            </a:xfrm>
            <a:prstGeom prst="roundRect">
              <a:avLst/>
            </a:prstGeom>
            <a:no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just">
                <a:spcBef>
                  <a:spcPts val="526"/>
                </a:spcBef>
                <a:spcAft>
                  <a:spcPts val="526"/>
                </a:spcAft>
              </a:pPr>
              <a:r>
                <a:rPr lang="en-US" altLang="zh-TW" sz="1100" b="1" dirty="0">
                  <a:solidFill>
                    <a:schemeClr val="tx1">
                      <a:lumMod val="75000"/>
                      <a:lumOff val="25000"/>
                    </a:schemeClr>
                  </a:solidFill>
                  <a:latin typeface="+mj-lt"/>
                  <a:ea typeface="微軟正黑體" panose="020B0604030504040204" pitchFamily="34" charset="-120"/>
                  <a:cs typeface="Arial" panose="020B0604020202020204" pitchFamily="34" charset="0"/>
                </a:rPr>
                <a:t>Land asset vitalization is our main goal from 2007</a:t>
              </a:r>
            </a:p>
            <a:p>
              <a:pPr algn="just">
                <a:spcBef>
                  <a:spcPts val="526"/>
                </a:spcBef>
                <a:spcAft>
                  <a:spcPts val="526"/>
                </a:spcAft>
              </a:pPr>
              <a:r>
                <a:rPr lang="en-US" altLang="zh-TW" sz="1100" b="1" dirty="0">
                  <a:solidFill>
                    <a:schemeClr val="tx1">
                      <a:lumMod val="75000"/>
                      <a:lumOff val="25000"/>
                    </a:schemeClr>
                  </a:solidFill>
                  <a:latin typeface="+mj-lt"/>
                  <a:ea typeface="微軟正黑體" panose="020B0604030504040204" pitchFamily="34" charset="-120"/>
                  <a:cs typeface="Arial" panose="020B0604020202020204" pitchFamily="34" charset="0"/>
                </a:rPr>
                <a:t>Developed large land cases step into constructing and operating phases</a:t>
              </a:r>
            </a:p>
            <a:p>
              <a:pPr algn="just">
                <a:spcBef>
                  <a:spcPts val="526"/>
                </a:spcBef>
                <a:spcAft>
                  <a:spcPts val="526"/>
                </a:spcAft>
              </a:pPr>
              <a:r>
                <a:rPr lang="en-US" altLang="zh-TW" sz="1100" b="1" dirty="0">
                  <a:solidFill>
                    <a:schemeClr val="tx1">
                      <a:lumMod val="75000"/>
                      <a:lumOff val="25000"/>
                    </a:schemeClr>
                  </a:solidFill>
                  <a:latin typeface="+mj-lt"/>
                  <a:ea typeface="微軟正黑體" panose="020B0604030504040204" pitchFamily="34" charset="-120"/>
                  <a:cs typeface="Arial" panose="020B0604020202020204" pitchFamily="34" charset="0"/>
                </a:rPr>
                <a:t>Select potential land to develop in 2021</a:t>
              </a:r>
            </a:p>
          </p:txBody>
        </p:sp>
        <p:pic>
          <p:nvPicPr>
            <p:cNvPr id="54" name="Picture 6" descr="「icon project」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15" y="6279402"/>
              <a:ext cx="187285" cy="18728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icon project」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8" y="6628472"/>
              <a:ext cx="187285" cy="18728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con project」的圖片搜尋結果"/>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15" y="7160235"/>
              <a:ext cx="187285" cy="187285"/>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圓角矩形 56"/>
          <p:cNvSpPr/>
          <p:nvPr/>
        </p:nvSpPr>
        <p:spPr>
          <a:xfrm>
            <a:off x="5032622" y="3546173"/>
            <a:ext cx="3600561" cy="760054"/>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spAutoFit/>
          </a:bodyPr>
          <a:lstStyle/>
          <a:p>
            <a:pPr>
              <a:spcBef>
                <a:spcPts val="526"/>
              </a:spcBef>
              <a:spcAft>
                <a:spcPts val="263"/>
              </a:spcAft>
            </a:pPr>
            <a:r>
              <a:rPr lang="en-US" altLang="zh-TW" sz="1100" b="1" dirty="0" err="1">
                <a:solidFill>
                  <a:schemeClr val="tx1">
                    <a:lumMod val="65000"/>
                    <a:lumOff val="35000"/>
                  </a:schemeClr>
                </a:solidFill>
                <a:latin typeface="+mj-lt"/>
                <a:ea typeface="微軟正黑體" panose="020B0604030504040204" pitchFamily="34" charset="-120"/>
                <a:cs typeface="Arial" panose="020B0604020202020204" pitchFamily="34" charset="0"/>
              </a:rPr>
              <a:t>Miaoli</a:t>
            </a: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 </a:t>
            </a:r>
            <a:r>
              <a:rPr lang="en-US" altLang="zh-TW" sz="1100" b="1" dirty="0" err="1">
                <a:solidFill>
                  <a:schemeClr val="tx1">
                    <a:lumMod val="65000"/>
                    <a:lumOff val="35000"/>
                  </a:schemeClr>
                </a:solidFill>
                <a:latin typeface="+mj-lt"/>
                <a:ea typeface="微軟正黑體" panose="020B0604030504040204" pitchFamily="34" charset="-120"/>
                <a:cs typeface="Arial" panose="020B0604020202020204" pitchFamily="34" charset="0"/>
              </a:rPr>
              <a:t>Tongluo</a:t>
            </a: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 Industrial/Commercial Park</a:t>
            </a:r>
          </a:p>
          <a:p>
            <a:pPr marL="77921" lvl="2"/>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2014,  acquired development permission</a:t>
            </a:r>
            <a:endParaRPr lang="en-US" altLang="zh-TW" sz="900" spc="351" dirty="0">
              <a:solidFill>
                <a:schemeClr val="tx1">
                  <a:lumMod val="65000"/>
                  <a:lumOff val="35000"/>
                </a:schemeClr>
              </a:solidFill>
              <a:latin typeface="+mj-lt"/>
              <a:ea typeface="微軟正黑體" panose="020B0604030504040204" pitchFamily="34" charset="-120"/>
            </a:endParaRP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2019,</a:t>
            </a:r>
            <a:r>
              <a:rPr lang="zh-TW" altLang="en-US" sz="900" dirty="0">
                <a:solidFill>
                  <a:schemeClr val="tx1">
                    <a:lumMod val="65000"/>
                    <a:lumOff val="35000"/>
                  </a:schemeClr>
                </a:solidFill>
                <a:latin typeface="+mj-lt"/>
                <a:ea typeface="微軟正黑體" panose="020B0604030504040204" pitchFamily="34" charset="-120"/>
              </a:rPr>
              <a:t>  </a:t>
            </a:r>
            <a:r>
              <a:rPr lang="en-US" altLang="zh-TW" sz="900" dirty="0">
                <a:solidFill>
                  <a:schemeClr val="tx1">
                    <a:lumMod val="65000"/>
                    <a:lumOff val="35000"/>
                  </a:schemeClr>
                </a:solidFill>
                <a:latin typeface="+mj-lt"/>
                <a:ea typeface="微軟正黑體" panose="020B0604030504040204" pitchFamily="34" charset="-120"/>
              </a:rPr>
              <a:t>completed water conservation and land preparation</a:t>
            </a: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2019,</a:t>
            </a:r>
            <a:r>
              <a:rPr lang="zh-TW" altLang="en-US" sz="900" dirty="0">
                <a:solidFill>
                  <a:schemeClr val="tx1">
                    <a:lumMod val="65000"/>
                    <a:lumOff val="35000"/>
                  </a:schemeClr>
                </a:solidFill>
                <a:latin typeface="+mj-lt"/>
                <a:ea typeface="微軟正黑體" panose="020B0604030504040204" pitchFamily="34" charset="-120"/>
              </a:rPr>
              <a:t>  </a:t>
            </a:r>
            <a:r>
              <a:rPr lang="en-US" altLang="zh-TW" sz="900" dirty="0">
                <a:solidFill>
                  <a:schemeClr val="tx1">
                    <a:lumMod val="65000"/>
                    <a:lumOff val="35000"/>
                  </a:schemeClr>
                </a:solidFill>
                <a:latin typeface="+mj-lt"/>
                <a:ea typeface="微軟正黑體" panose="020B0604030504040204" pitchFamily="34" charset="-120"/>
              </a:rPr>
              <a:t>completed revising land functional zone</a:t>
            </a:r>
            <a:endParaRPr lang="zh-TW" altLang="en-US" sz="900" b="1" dirty="0">
              <a:solidFill>
                <a:schemeClr val="tx1">
                  <a:lumMod val="65000"/>
                  <a:lumOff val="35000"/>
                </a:schemeClr>
              </a:solidFill>
              <a:latin typeface="+mj-lt"/>
              <a:ea typeface="微軟正黑體" panose="020B0604030504040204" pitchFamily="34" charset="-120"/>
            </a:endParaRPr>
          </a:p>
        </p:txBody>
      </p:sp>
      <p:sp>
        <p:nvSpPr>
          <p:cNvPr id="58" name="圓角矩形 57"/>
          <p:cNvSpPr/>
          <p:nvPr/>
        </p:nvSpPr>
        <p:spPr>
          <a:xfrm>
            <a:off x="4198872" y="2462363"/>
            <a:ext cx="3559437" cy="760054"/>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spAutoFit/>
          </a:bodyPr>
          <a:lstStyle/>
          <a:p>
            <a:pPr>
              <a:spcAft>
                <a:spcPts val="263"/>
              </a:spcAft>
            </a:pPr>
            <a:r>
              <a:rPr lang="en-US" altLang="zh-TW" sz="1100" b="1" dirty="0" err="1">
                <a:solidFill>
                  <a:schemeClr val="tx1">
                    <a:lumMod val="65000"/>
                    <a:lumOff val="35000"/>
                  </a:schemeClr>
                </a:solidFill>
                <a:latin typeface="+mj-lt"/>
                <a:ea typeface="微軟正黑體" panose="020B0604030504040204" pitchFamily="34" charset="-120"/>
                <a:cs typeface="Arial" panose="020B0604020202020204" pitchFamily="34" charset="0"/>
              </a:rPr>
              <a:t>Miaoli</a:t>
            </a: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 </a:t>
            </a:r>
            <a:r>
              <a:rPr lang="en-US" altLang="zh-TW" sz="1100" b="1" dirty="0" err="1">
                <a:solidFill>
                  <a:schemeClr val="tx1">
                    <a:lumMod val="65000"/>
                    <a:lumOff val="35000"/>
                  </a:schemeClr>
                </a:solidFill>
                <a:latin typeface="+mj-lt"/>
                <a:ea typeface="微軟正黑體" panose="020B0604030504040204" pitchFamily="34" charset="-120"/>
                <a:cs typeface="Arial" panose="020B0604020202020204" pitchFamily="34" charset="0"/>
              </a:rPr>
              <a:t>Tongluo</a:t>
            </a: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 Residential Project</a:t>
            </a:r>
          </a:p>
          <a:p>
            <a:pPr marL="77921" lvl="2"/>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2014,  acquired development permission</a:t>
            </a:r>
            <a:endParaRPr lang="en-US" altLang="zh-TW" sz="900" spc="351" dirty="0">
              <a:solidFill>
                <a:schemeClr val="tx1">
                  <a:lumMod val="65000"/>
                  <a:lumOff val="35000"/>
                </a:schemeClr>
              </a:solidFill>
              <a:latin typeface="+mj-lt"/>
              <a:ea typeface="微軟正黑體" panose="020B0604030504040204" pitchFamily="34" charset="-120"/>
            </a:endParaRP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2019,</a:t>
            </a:r>
            <a:r>
              <a:rPr lang="zh-TW" altLang="en-US" sz="900" dirty="0">
                <a:solidFill>
                  <a:schemeClr val="tx1">
                    <a:lumMod val="65000"/>
                    <a:lumOff val="35000"/>
                  </a:schemeClr>
                </a:solidFill>
                <a:latin typeface="+mj-lt"/>
                <a:ea typeface="微軟正黑體" panose="020B0604030504040204" pitchFamily="34" charset="-120"/>
              </a:rPr>
              <a:t>  </a:t>
            </a:r>
            <a:r>
              <a:rPr lang="en-US" altLang="zh-TW" sz="900" dirty="0">
                <a:solidFill>
                  <a:schemeClr val="tx1">
                    <a:lumMod val="65000"/>
                    <a:lumOff val="35000"/>
                  </a:schemeClr>
                </a:solidFill>
                <a:latin typeface="+mj-lt"/>
                <a:ea typeface="微軟正黑體" panose="020B0604030504040204" pitchFamily="34" charset="-120"/>
              </a:rPr>
              <a:t>completed water conservation and land preparation</a:t>
            </a:r>
          </a:p>
          <a:p>
            <a:pPr marL="77921" lvl="1"/>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2019,</a:t>
            </a:r>
            <a:r>
              <a:rPr lang="zh-TW" altLang="en-US" sz="900" dirty="0">
                <a:solidFill>
                  <a:schemeClr val="tx1">
                    <a:lumMod val="65000"/>
                    <a:lumOff val="35000"/>
                  </a:schemeClr>
                </a:solidFill>
                <a:latin typeface="+mj-lt"/>
                <a:ea typeface="微軟正黑體" panose="020B0604030504040204" pitchFamily="34" charset="-120"/>
              </a:rPr>
              <a:t>  </a:t>
            </a:r>
            <a:r>
              <a:rPr lang="en-US" altLang="zh-TW" sz="900" dirty="0">
                <a:solidFill>
                  <a:schemeClr val="tx1">
                    <a:lumMod val="65000"/>
                    <a:lumOff val="35000"/>
                  </a:schemeClr>
                </a:solidFill>
                <a:latin typeface="+mj-lt"/>
                <a:ea typeface="微軟正黑體" panose="020B0604030504040204" pitchFamily="34" charset="-120"/>
              </a:rPr>
              <a:t>completed revising land functional zone</a:t>
            </a:r>
            <a:endParaRPr lang="zh-TW" altLang="en-US" sz="900" b="1" dirty="0">
              <a:solidFill>
                <a:schemeClr val="tx1">
                  <a:lumMod val="65000"/>
                  <a:lumOff val="35000"/>
                </a:schemeClr>
              </a:solidFill>
              <a:latin typeface="+mj-lt"/>
              <a:ea typeface="微軟正黑體" panose="020B0604030504040204" pitchFamily="34" charset="-120"/>
            </a:endParaRPr>
          </a:p>
        </p:txBody>
      </p:sp>
      <p:sp>
        <p:nvSpPr>
          <p:cNvPr id="59" name="圓角矩形 58"/>
          <p:cNvSpPr/>
          <p:nvPr/>
        </p:nvSpPr>
        <p:spPr>
          <a:xfrm>
            <a:off x="5900367" y="4578910"/>
            <a:ext cx="3081429" cy="913287"/>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spAutoFit/>
          </a:bodyPr>
          <a:lstStyle/>
          <a:p>
            <a:pPr>
              <a:spcBef>
                <a:spcPts val="526"/>
              </a:spcBef>
              <a:spcAft>
                <a:spcPts val="263"/>
              </a:spcAft>
            </a:pPr>
            <a:r>
              <a:rPr lang="en-US" altLang="zh-TW" sz="1100" b="1" dirty="0">
                <a:solidFill>
                  <a:schemeClr val="tx1">
                    <a:lumMod val="65000"/>
                    <a:lumOff val="35000"/>
                  </a:schemeClr>
                </a:solidFill>
                <a:latin typeface="+mj-lt"/>
                <a:ea typeface="微軟正黑體" panose="020B0604030504040204" pitchFamily="34" charset="-120"/>
                <a:cs typeface="Arial" panose="020B0604020202020204" pitchFamily="34" charset="0"/>
              </a:rPr>
              <a:t>Sun Moon Lake Recreational Project</a:t>
            </a:r>
          </a:p>
          <a:p>
            <a:pPr marL="77921" lvl="2"/>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2015,  acquired development permission </a:t>
            </a:r>
          </a:p>
          <a:p>
            <a:pPr marL="77921" lvl="2"/>
            <a:r>
              <a:rPr lang="en-US" altLang="zh-TW" sz="900" spc="351" dirty="0">
                <a:solidFill>
                  <a:schemeClr val="tx1">
                    <a:lumMod val="65000"/>
                    <a:lumOff val="35000"/>
                  </a:schemeClr>
                </a:solidFill>
                <a:latin typeface="+mj-lt"/>
                <a:ea typeface="微軟正黑體" panose="020B0604030504040204" pitchFamily="34" charset="-120"/>
              </a:rPr>
              <a:t>•In</a:t>
            </a:r>
            <a:r>
              <a:rPr lang="en-US" altLang="zh-TW" sz="900" dirty="0">
                <a:solidFill>
                  <a:schemeClr val="tx1">
                    <a:lumMod val="65000"/>
                    <a:lumOff val="35000"/>
                  </a:schemeClr>
                </a:solidFill>
                <a:latin typeface="+mj-lt"/>
                <a:ea typeface="微軟正黑體" panose="020B0604030504040204" pitchFamily="34" charset="-120"/>
              </a:rPr>
              <a:t>2018,</a:t>
            </a:r>
            <a:r>
              <a:rPr lang="zh-TW" altLang="en-US" sz="900" dirty="0">
                <a:solidFill>
                  <a:schemeClr val="tx1">
                    <a:lumMod val="65000"/>
                    <a:lumOff val="35000"/>
                  </a:schemeClr>
                </a:solidFill>
                <a:latin typeface="+mj-lt"/>
                <a:ea typeface="微軟正黑體" panose="020B0604030504040204" pitchFamily="34" charset="-120"/>
              </a:rPr>
              <a:t>  </a:t>
            </a:r>
            <a:r>
              <a:rPr lang="en-US" altLang="zh-TW" sz="900" dirty="0">
                <a:solidFill>
                  <a:schemeClr val="tx1">
                    <a:lumMod val="65000"/>
                    <a:lumOff val="35000"/>
                  </a:schemeClr>
                </a:solidFill>
                <a:latin typeface="+mj-lt"/>
                <a:ea typeface="微軟正黑體" panose="020B0604030504040204" pitchFamily="34" charset="-120"/>
              </a:rPr>
              <a:t>water conservation and land preparation  </a:t>
            </a:r>
          </a:p>
          <a:p>
            <a:pPr marL="77921" lvl="2"/>
            <a:r>
              <a:rPr lang="en-US" altLang="zh-TW" sz="900" dirty="0">
                <a:solidFill>
                  <a:schemeClr val="tx1">
                    <a:lumMod val="65000"/>
                    <a:lumOff val="35000"/>
                  </a:schemeClr>
                </a:solidFill>
                <a:latin typeface="+mj-lt"/>
                <a:ea typeface="微軟正黑體" panose="020B0604030504040204" pitchFamily="34" charset="-120"/>
              </a:rPr>
              <a:t>    plan permitted</a:t>
            </a:r>
          </a:p>
          <a:p>
            <a:pPr marL="77921" lvl="2"/>
            <a:r>
              <a:rPr lang="en-US" altLang="zh-TW" sz="900" spc="351" dirty="0">
                <a:solidFill>
                  <a:schemeClr val="tx1">
                    <a:lumMod val="65000"/>
                    <a:lumOff val="35000"/>
                  </a:schemeClr>
                </a:solidFill>
                <a:latin typeface="+mj-lt"/>
                <a:ea typeface="微軟正黑體" panose="020B0604030504040204" pitchFamily="34" charset="-120"/>
              </a:rPr>
              <a:t>•</a:t>
            </a:r>
            <a:r>
              <a:rPr lang="zh-TW" altLang="en-US" sz="900" dirty="0">
                <a:solidFill>
                  <a:schemeClr val="tx1">
                    <a:lumMod val="65000"/>
                    <a:lumOff val="35000"/>
                  </a:schemeClr>
                </a:solidFill>
                <a:latin typeface="+mj-lt"/>
                <a:ea typeface="微軟正黑體" panose="020B0604030504040204" pitchFamily="34" charset="-120"/>
              </a:rPr>
              <a:t> </a:t>
            </a:r>
            <a:r>
              <a:rPr lang="en-US" altLang="zh-TW" sz="900" dirty="0">
                <a:solidFill>
                  <a:schemeClr val="tx1">
                    <a:lumMod val="65000"/>
                    <a:lumOff val="35000"/>
                  </a:schemeClr>
                </a:solidFill>
                <a:latin typeface="+mj-lt"/>
                <a:ea typeface="微軟正黑體" panose="020B0604030504040204" pitchFamily="34" charset="-120"/>
              </a:rPr>
              <a:t>Connecting road  improvement required </a:t>
            </a:r>
            <a:endParaRPr lang="zh-TW" altLang="en-US" sz="900" b="1" dirty="0">
              <a:solidFill>
                <a:schemeClr val="tx1">
                  <a:lumMod val="65000"/>
                  <a:lumOff val="35000"/>
                </a:schemeClr>
              </a:solidFill>
              <a:latin typeface="+mj-lt"/>
              <a:ea typeface="微軟正黑體" panose="020B0604030504040204" pitchFamily="34" charset="-120"/>
            </a:endParaRPr>
          </a:p>
        </p:txBody>
      </p:sp>
      <p:pic>
        <p:nvPicPr>
          <p:cNvPr id="60" name="Picture 19" descr="C:\Users\liclic.lee\Downloads\Artboard_50-512.png"/>
          <p:cNvPicPr>
            <a:picLocks noChangeAspect="1" noChangeArrowheads="1"/>
          </p:cNvPicPr>
          <p:nvPr/>
        </p:nvPicPr>
        <p:blipFill>
          <a:blip r:embed="rId5" cstate="print">
            <a:grayscl/>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503831" y="4341488"/>
            <a:ext cx="401136" cy="42547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0" descr="C:\Users\liclic.lee\Downloads\gift-present-outline-512.pn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932080" y="1889817"/>
            <a:ext cx="169317" cy="17959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icon House」的圖片搜尋結果"/>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3356" y="3032291"/>
            <a:ext cx="144445" cy="15320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0" descr="C:\Users\liclic.lee\Downloads\gift-present-outline-512.pn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75372" y="4113505"/>
            <a:ext cx="169317" cy="17959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1" descr="C:\Users\liclic.lee\Downloads\hotel-holidays-buildings-trip-vacations-resort-architecture-5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9772" y="4135682"/>
            <a:ext cx="136758" cy="14505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1" descr="C:\Users\liclic.lee\Downloads\hotel-holidays-buildings-trip-vacations-resort-architecture-5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3828" y="5244047"/>
            <a:ext cx="136758" cy="14505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5" descr="相關圖片"/>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2958" y="5241597"/>
            <a:ext cx="139068" cy="147506"/>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群組 66"/>
          <p:cNvGrpSpPr/>
          <p:nvPr/>
        </p:nvGrpSpPr>
        <p:grpSpPr>
          <a:xfrm>
            <a:off x="6591934" y="5869690"/>
            <a:ext cx="115262" cy="119002"/>
            <a:chOff x="7217711" y="5895975"/>
            <a:chExt cx="521972" cy="508076"/>
          </a:xfrm>
        </p:grpSpPr>
        <p:sp>
          <p:nvSpPr>
            <p:cNvPr id="68" name="手繪多邊形 67"/>
            <p:cNvSpPr/>
            <p:nvPr/>
          </p:nvSpPr>
          <p:spPr>
            <a:xfrm>
              <a:off x="7234150" y="5895975"/>
              <a:ext cx="428625" cy="388144"/>
            </a:xfrm>
            <a:custGeom>
              <a:avLst/>
              <a:gdLst>
                <a:gd name="connsiteX0" fmla="*/ 0 w 428625"/>
                <a:gd name="connsiteY0" fmla="*/ 257175 h 388144"/>
                <a:gd name="connsiteX1" fmla="*/ 0 w 428625"/>
                <a:gd name="connsiteY1" fmla="*/ 257175 h 388144"/>
                <a:gd name="connsiteX2" fmla="*/ 173831 w 428625"/>
                <a:gd name="connsiteY2" fmla="*/ 388144 h 388144"/>
                <a:gd name="connsiteX3" fmla="*/ 428625 w 428625"/>
                <a:gd name="connsiteY3" fmla="*/ 0 h 388144"/>
              </a:gdLst>
              <a:ahLst/>
              <a:cxnLst>
                <a:cxn ang="0">
                  <a:pos x="connsiteX0" y="connsiteY0"/>
                </a:cxn>
                <a:cxn ang="0">
                  <a:pos x="connsiteX1" y="connsiteY1"/>
                </a:cxn>
                <a:cxn ang="0">
                  <a:pos x="connsiteX2" y="connsiteY2"/>
                </a:cxn>
                <a:cxn ang="0">
                  <a:pos x="connsiteX3" y="connsiteY3"/>
                </a:cxn>
              </a:cxnLst>
              <a:rect l="l" t="t" r="r" b="b"/>
              <a:pathLst>
                <a:path w="428625" h="388144">
                  <a:moveTo>
                    <a:pt x="0" y="257175"/>
                  </a:moveTo>
                  <a:lnTo>
                    <a:pt x="0" y="257175"/>
                  </a:lnTo>
                  <a:lnTo>
                    <a:pt x="173831" y="388144"/>
                  </a:lnTo>
                  <a:lnTo>
                    <a:pt x="4286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手繪多邊形 68"/>
            <p:cNvSpPr/>
            <p:nvPr/>
          </p:nvSpPr>
          <p:spPr>
            <a:xfrm>
              <a:off x="7217711" y="5931377"/>
              <a:ext cx="521972" cy="472674"/>
            </a:xfrm>
            <a:custGeom>
              <a:avLst/>
              <a:gdLst>
                <a:gd name="connsiteX0" fmla="*/ 0 w 428625"/>
                <a:gd name="connsiteY0" fmla="*/ 257175 h 388144"/>
                <a:gd name="connsiteX1" fmla="*/ 0 w 428625"/>
                <a:gd name="connsiteY1" fmla="*/ 257175 h 388144"/>
                <a:gd name="connsiteX2" fmla="*/ 173831 w 428625"/>
                <a:gd name="connsiteY2" fmla="*/ 388144 h 388144"/>
                <a:gd name="connsiteX3" fmla="*/ 428625 w 428625"/>
                <a:gd name="connsiteY3" fmla="*/ 0 h 388144"/>
              </a:gdLst>
              <a:ahLst/>
              <a:cxnLst>
                <a:cxn ang="0">
                  <a:pos x="connsiteX0" y="connsiteY0"/>
                </a:cxn>
                <a:cxn ang="0">
                  <a:pos x="connsiteX1" y="connsiteY1"/>
                </a:cxn>
                <a:cxn ang="0">
                  <a:pos x="connsiteX2" y="connsiteY2"/>
                </a:cxn>
                <a:cxn ang="0">
                  <a:pos x="connsiteX3" y="connsiteY3"/>
                </a:cxn>
              </a:cxnLst>
              <a:rect l="l" t="t" r="r" b="b"/>
              <a:pathLst>
                <a:path w="428625" h="388144">
                  <a:moveTo>
                    <a:pt x="0" y="257175"/>
                  </a:moveTo>
                  <a:lnTo>
                    <a:pt x="0" y="257175"/>
                  </a:lnTo>
                  <a:lnTo>
                    <a:pt x="173831" y="388144"/>
                  </a:lnTo>
                  <a:lnTo>
                    <a:pt x="4286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0" name="群組 69"/>
          <p:cNvGrpSpPr/>
          <p:nvPr/>
        </p:nvGrpSpPr>
        <p:grpSpPr>
          <a:xfrm>
            <a:off x="6591934" y="6102390"/>
            <a:ext cx="115262" cy="119002"/>
            <a:chOff x="7217711" y="5895975"/>
            <a:chExt cx="521972" cy="508076"/>
          </a:xfrm>
        </p:grpSpPr>
        <p:sp>
          <p:nvSpPr>
            <p:cNvPr id="71" name="手繪多邊形 70"/>
            <p:cNvSpPr/>
            <p:nvPr/>
          </p:nvSpPr>
          <p:spPr>
            <a:xfrm>
              <a:off x="7234150" y="5895975"/>
              <a:ext cx="428625" cy="388144"/>
            </a:xfrm>
            <a:custGeom>
              <a:avLst/>
              <a:gdLst>
                <a:gd name="connsiteX0" fmla="*/ 0 w 428625"/>
                <a:gd name="connsiteY0" fmla="*/ 257175 h 388144"/>
                <a:gd name="connsiteX1" fmla="*/ 0 w 428625"/>
                <a:gd name="connsiteY1" fmla="*/ 257175 h 388144"/>
                <a:gd name="connsiteX2" fmla="*/ 173831 w 428625"/>
                <a:gd name="connsiteY2" fmla="*/ 388144 h 388144"/>
                <a:gd name="connsiteX3" fmla="*/ 428625 w 428625"/>
                <a:gd name="connsiteY3" fmla="*/ 0 h 388144"/>
              </a:gdLst>
              <a:ahLst/>
              <a:cxnLst>
                <a:cxn ang="0">
                  <a:pos x="connsiteX0" y="connsiteY0"/>
                </a:cxn>
                <a:cxn ang="0">
                  <a:pos x="connsiteX1" y="connsiteY1"/>
                </a:cxn>
                <a:cxn ang="0">
                  <a:pos x="connsiteX2" y="connsiteY2"/>
                </a:cxn>
                <a:cxn ang="0">
                  <a:pos x="connsiteX3" y="connsiteY3"/>
                </a:cxn>
              </a:cxnLst>
              <a:rect l="l" t="t" r="r" b="b"/>
              <a:pathLst>
                <a:path w="428625" h="388144">
                  <a:moveTo>
                    <a:pt x="0" y="257175"/>
                  </a:moveTo>
                  <a:lnTo>
                    <a:pt x="0" y="257175"/>
                  </a:lnTo>
                  <a:lnTo>
                    <a:pt x="173831" y="388144"/>
                  </a:lnTo>
                  <a:lnTo>
                    <a:pt x="4286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手繪多邊形 71"/>
            <p:cNvSpPr/>
            <p:nvPr/>
          </p:nvSpPr>
          <p:spPr>
            <a:xfrm>
              <a:off x="7217711" y="5931377"/>
              <a:ext cx="521972" cy="472674"/>
            </a:xfrm>
            <a:custGeom>
              <a:avLst/>
              <a:gdLst>
                <a:gd name="connsiteX0" fmla="*/ 0 w 428625"/>
                <a:gd name="connsiteY0" fmla="*/ 257175 h 388144"/>
                <a:gd name="connsiteX1" fmla="*/ 0 w 428625"/>
                <a:gd name="connsiteY1" fmla="*/ 257175 h 388144"/>
                <a:gd name="connsiteX2" fmla="*/ 173831 w 428625"/>
                <a:gd name="connsiteY2" fmla="*/ 388144 h 388144"/>
                <a:gd name="connsiteX3" fmla="*/ 428625 w 428625"/>
                <a:gd name="connsiteY3" fmla="*/ 0 h 388144"/>
              </a:gdLst>
              <a:ahLst/>
              <a:cxnLst>
                <a:cxn ang="0">
                  <a:pos x="connsiteX0" y="connsiteY0"/>
                </a:cxn>
                <a:cxn ang="0">
                  <a:pos x="connsiteX1" y="connsiteY1"/>
                </a:cxn>
                <a:cxn ang="0">
                  <a:pos x="connsiteX2" y="connsiteY2"/>
                </a:cxn>
                <a:cxn ang="0">
                  <a:pos x="connsiteX3" y="connsiteY3"/>
                </a:cxn>
              </a:cxnLst>
              <a:rect l="l" t="t" r="r" b="b"/>
              <a:pathLst>
                <a:path w="428625" h="388144">
                  <a:moveTo>
                    <a:pt x="0" y="257175"/>
                  </a:moveTo>
                  <a:lnTo>
                    <a:pt x="0" y="257175"/>
                  </a:lnTo>
                  <a:lnTo>
                    <a:pt x="173831" y="388144"/>
                  </a:lnTo>
                  <a:lnTo>
                    <a:pt x="4286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3" name="群組 72"/>
          <p:cNvGrpSpPr/>
          <p:nvPr/>
        </p:nvGrpSpPr>
        <p:grpSpPr>
          <a:xfrm>
            <a:off x="6606990" y="6328608"/>
            <a:ext cx="115262" cy="119002"/>
            <a:chOff x="7217711" y="5895975"/>
            <a:chExt cx="521972" cy="508076"/>
          </a:xfrm>
        </p:grpSpPr>
        <p:sp>
          <p:nvSpPr>
            <p:cNvPr id="74" name="手繪多邊形 73"/>
            <p:cNvSpPr/>
            <p:nvPr/>
          </p:nvSpPr>
          <p:spPr>
            <a:xfrm>
              <a:off x="7234150" y="5895975"/>
              <a:ext cx="428625" cy="388144"/>
            </a:xfrm>
            <a:custGeom>
              <a:avLst/>
              <a:gdLst>
                <a:gd name="connsiteX0" fmla="*/ 0 w 428625"/>
                <a:gd name="connsiteY0" fmla="*/ 257175 h 388144"/>
                <a:gd name="connsiteX1" fmla="*/ 0 w 428625"/>
                <a:gd name="connsiteY1" fmla="*/ 257175 h 388144"/>
                <a:gd name="connsiteX2" fmla="*/ 173831 w 428625"/>
                <a:gd name="connsiteY2" fmla="*/ 388144 h 388144"/>
                <a:gd name="connsiteX3" fmla="*/ 428625 w 428625"/>
                <a:gd name="connsiteY3" fmla="*/ 0 h 388144"/>
              </a:gdLst>
              <a:ahLst/>
              <a:cxnLst>
                <a:cxn ang="0">
                  <a:pos x="connsiteX0" y="connsiteY0"/>
                </a:cxn>
                <a:cxn ang="0">
                  <a:pos x="connsiteX1" y="connsiteY1"/>
                </a:cxn>
                <a:cxn ang="0">
                  <a:pos x="connsiteX2" y="connsiteY2"/>
                </a:cxn>
                <a:cxn ang="0">
                  <a:pos x="connsiteX3" y="connsiteY3"/>
                </a:cxn>
              </a:cxnLst>
              <a:rect l="l" t="t" r="r" b="b"/>
              <a:pathLst>
                <a:path w="428625" h="388144">
                  <a:moveTo>
                    <a:pt x="0" y="257175"/>
                  </a:moveTo>
                  <a:lnTo>
                    <a:pt x="0" y="257175"/>
                  </a:lnTo>
                  <a:lnTo>
                    <a:pt x="173831" y="388144"/>
                  </a:lnTo>
                  <a:lnTo>
                    <a:pt x="4286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手繪多邊形 74"/>
            <p:cNvSpPr/>
            <p:nvPr/>
          </p:nvSpPr>
          <p:spPr>
            <a:xfrm>
              <a:off x="7217711" y="5931377"/>
              <a:ext cx="521972" cy="472674"/>
            </a:xfrm>
            <a:custGeom>
              <a:avLst/>
              <a:gdLst>
                <a:gd name="connsiteX0" fmla="*/ 0 w 428625"/>
                <a:gd name="connsiteY0" fmla="*/ 257175 h 388144"/>
                <a:gd name="connsiteX1" fmla="*/ 0 w 428625"/>
                <a:gd name="connsiteY1" fmla="*/ 257175 h 388144"/>
                <a:gd name="connsiteX2" fmla="*/ 173831 w 428625"/>
                <a:gd name="connsiteY2" fmla="*/ 388144 h 388144"/>
                <a:gd name="connsiteX3" fmla="*/ 428625 w 428625"/>
                <a:gd name="connsiteY3" fmla="*/ 0 h 388144"/>
              </a:gdLst>
              <a:ahLst/>
              <a:cxnLst>
                <a:cxn ang="0">
                  <a:pos x="connsiteX0" y="connsiteY0"/>
                </a:cxn>
                <a:cxn ang="0">
                  <a:pos x="connsiteX1" y="connsiteY1"/>
                </a:cxn>
                <a:cxn ang="0">
                  <a:pos x="connsiteX2" y="connsiteY2"/>
                </a:cxn>
                <a:cxn ang="0">
                  <a:pos x="connsiteX3" y="connsiteY3"/>
                </a:cxn>
              </a:cxnLst>
              <a:rect l="l" t="t" r="r" b="b"/>
              <a:pathLst>
                <a:path w="428625" h="388144">
                  <a:moveTo>
                    <a:pt x="0" y="257175"/>
                  </a:moveTo>
                  <a:lnTo>
                    <a:pt x="0" y="257175"/>
                  </a:lnTo>
                  <a:lnTo>
                    <a:pt x="173831" y="388144"/>
                  </a:lnTo>
                  <a:lnTo>
                    <a:pt x="42862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6" name="Picture 11" descr="C:\Users\liclic.lee\Downloads\64-51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2787" y="5568071"/>
            <a:ext cx="393111" cy="41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826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96606"/>
            <a:ext cx="8229600" cy="740106"/>
          </a:xfrm>
        </p:spPr>
        <p:txBody>
          <a:bodyPr>
            <a:noAutofit/>
          </a:bodyPr>
          <a:lstStyle/>
          <a:p>
            <a:r>
              <a:rPr lang="en-US" altLang="zh-TW" sz="3200" dirty="0">
                <a:latin typeface="+mj-lt"/>
              </a:rPr>
              <a:t>Land Development strategy</a:t>
            </a:r>
            <a:endParaRPr lang="zh-TW" altLang="en-US" sz="3200" dirty="0"/>
          </a:p>
        </p:txBody>
      </p:sp>
      <p:sp>
        <p:nvSpPr>
          <p:cNvPr id="4" name="圓角矩形 3"/>
          <p:cNvSpPr/>
          <p:nvPr/>
        </p:nvSpPr>
        <p:spPr>
          <a:xfrm>
            <a:off x="179511" y="1453248"/>
            <a:ext cx="8785357" cy="2335792"/>
          </a:xfrm>
          <a:prstGeom prst="roundRect">
            <a:avLst>
              <a:gd name="adj" fmla="val 3453"/>
            </a:avLst>
          </a:prstGeom>
          <a:solidFill>
            <a:schemeClr val="bg1"/>
          </a:solidFill>
          <a:ln w="7620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317249" indent="-158625">
              <a:spcBef>
                <a:spcPts val="526"/>
              </a:spcBef>
              <a:spcAft>
                <a:spcPts val="526"/>
              </a:spcAft>
            </a:pP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a:t>
            </a:r>
            <a:r>
              <a:rPr lang="en-US" altLang="zh-TW" sz="1600" spc="88" dirty="0">
                <a:solidFill>
                  <a:schemeClr val="tx1">
                    <a:lumMod val="65000"/>
                    <a:lumOff val="35000"/>
                  </a:schemeClr>
                </a:solidFill>
                <a:effectLst>
                  <a:outerShdw blurRad="38100" dist="38100" dir="2700000" algn="tl">
                    <a:srgbClr val="000000">
                      <a:alpha val="43137"/>
                    </a:srgbClr>
                  </a:outerShdw>
                </a:effectLst>
                <a:latin typeface="+mj-lt"/>
                <a:ea typeface="微軟正黑體" panose="020B0604030504040204" pitchFamily="34" charset="-120"/>
                <a:cs typeface="Arial" panose="020B0604020202020204" pitchFamily="34" charset="0"/>
              </a:rPr>
              <a:t>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Land asset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revitalization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is our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priority, we continue to review our land asset and evaluate potential profit</a:t>
            </a:r>
            <a:endPar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endParaRPr>
          </a:p>
          <a:p>
            <a:pPr marL="317249" indent="-158625">
              <a:spcBef>
                <a:spcPts val="526"/>
              </a:spcBef>
              <a:spcAft>
                <a:spcPts val="526"/>
              </a:spcAft>
            </a:pP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	Initiate promising development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projects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in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accordance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with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government’s land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policy</a:t>
            </a:r>
            <a:endParaRPr lang="en-US" altLang="zh-TW" sz="1600" spc="88"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cs typeface="Arial" panose="020B0604020202020204" pitchFamily="34" charset="0"/>
            </a:endParaRPr>
          </a:p>
          <a:p>
            <a:pPr marL="317249" indent="-158625">
              <a:spcBef>
                <a:spcPts val="526"/>
              </a:spcBef>
              <a:spcAft>
                <a:spcPts val="526"/>
              </a:spcAft>
            </a:pP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Collaborate with financial partners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for the projects completed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changing of </a:t>
            </a:r>
            <a:r>
              <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rPr>
              <a:t>land </a:t>
            </a: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category</a:t>
            </a:r>
          </a:p>
          <a:p>
            <a:pPr marL="317249" indent="-158625">
              <a:spcBef>
                <a:spcPts val="526"/>
              </a:spcBef>
              <a:spcAft>
                <a:spcPts val="526"/>
              </a:spcAft>
            </a:pPr>
            <a:r>
              <a:rPr lang="en-US" altLang="zh-TW" sz="1600" spc="88" dirty="0" smtClean="0">
                <a:solidFill>
                  <a:schemeClr val="tx1">
                    <a:lumMod val="65000"/>
                    <a:lumOff val="35000"/>
                  </a:schemeClr>
                </a:solidFill>
                <a:latin typeface="+mj-lt"/>
                <a:ea typeface="微軟正黑體" panose="020B0604030504040204" pitchFamily="34" charset="-120"/>
                <a:cs typeface="Arial" panose="020B0604020202020204" pitchFamily="34" charset="0"/>
              </a:rPr>
              <a:t>-	Review developable land, and propose to be ruled out from hillside restricted zone</a:t>
            </a:r>
            <a:endParaRPr lang="en-US" altLang="zh-TW" sz="1600" spc="88" dirty="0">
              <a:solidFill>
                <a:schemeClr val="tx1">
                  <a:lumMod val="65000"/>
                  <a:lumOff val="35000"/>
                </a:schemeClr>
              </a:solidFill>
              <a:latin typeface="+mj-lt"/>
              <a:ea typeface="微軟正黑體" panose="020B0604030504040204" pitchFamily="34" charset="-120"/>
              <a:cs typeface="Arial" panose="020B0604020202020204" pitchFamily="34" charset="0"/>
            </a:endParaRPr>
          </a:p>
        </p:txBody>
      </p:sp>
      <p:grpSp>
        <p:nvGrpSpPr>
          <p:cNvPr id="6" name="群組 5"/>
          <p:cNvGrpSpPr/>
          <p:nvPr/>
        </p:nvGrpSpPr>
        <p:grpSpPr>
          <a:xfrm>
            <a:off x="179511" y="1034691"/>
            <a:ext cx="3393538" cy="413136"/>
            <a:chOff x="814122" y="1652377"/>
            <a:chExt cx="3689264" cy="455502"/>
          </a:xfrm>
        </p:grpSpPr>
        <p:sp>
          <p:nvSpPr>
            <p:cNvPr id="7" name="圓角矩形 6"/>
            <p:cNvSpPr/>
            <p:nvPr/>
          </p:nvSpPr>
          <p:spPr>
            <a:xfrm>
              <a:off x="814122" y="1652377"/>
              <a:ext cx="3541868" cy="455502"/>
            </a:xfrm>
            <a:prstGeom prst="roundRect">
              <a:avLst/>
            </a:prstGeom>
            <a:solidFill>
              <a:srgbClr val="EAEAEA"/>
            </a:solidFill>
            <a:ln w="12700" cmpd="sng">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圓角矩形 7"/>
            <p:cNvSpPr/>
            <p:nvPr/>
          </p:nvSpPr>
          <p:spPr>
            <a:xfrm>
              <a:off x="830531" y="1664999"/>
              <a:ext cx="3672855" cy="426580"/>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chorCtr="0">
              <a:spAutoFit/>
            </a:bodyPr>
            <a:lstStyle/>
            <a:p>
              <a:pPr>
                <a:spcAft>
                  <a:spcPts val="526"/>
                </a:spcAft>
              </a:pPr>
              <a:r>
                <a:rPr lang="en-US" altLang="zh-TW" b="1" dirty="0">
                  <a:solidFill>
                    <a:schemeClr val="tx1">
                      <a:lumMod val="85000"/>
                      <a:lumOff val="15000"/>
                    </a:schemeClr>
                  </a:solidFill>
                  <a:latin typeface="+mj-lt"/>
                  <a:ea typeface="微軟正黑體" panose="020B0604030504040204" pitchFamily="34" charset="-120"/>
                </a:rPr>
                <a:t>To increase asset value</a:t>
              </a:r>
              <a:endParaRPr lang="zh-TW" altLang="en-US" b="1" dirty="0">
                <a:solidFill>
                  <a:schemeClr val="tx1">
                    <a:lumMod val="85000"/>
                    <a:lumOff val="15000"/>
                  </a:schemeClr>
                </a:solidFill>
                <a:latin typeface="+mj-lt"/>
                <a:ea typeface="微軟正黑體" panose="020B0604030504040204" pitchFamily="34" charset="-120"/>
              </a:endParaRPr>
            </a:p>
          </p:txBody>
        </p:sp>
      </p:grpSp>
      <p:sp>
        <p:nvSpPr>
          <p:cNvPr id="12" name="圓角矩形 11"/>
          <p:cNvSpPr/>
          <p:nvPr/>
        </p:nvSpPr>
        <p:spPr>
          <a:xfrm>
            <a:off x="49805" y="4137271"/>
            <a:ext cx="1107331" cy="2532089"/>
          </a:xfrm>
          <a:prstGeom prst="roundRect">
            <a:avLst/>
          </a:prstGeom>
          <a:solidFill>
            <a:srgbClr val="EAEAEA"/>
          </a:solidFill>
          <a:ln w="12700" cmpd="sng">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sz="2800"/>
          </a:p>
        </p:txBody>
      </p:sp>
      <p:sp>
        <p:nvSpPr>
          <p:cNvPr id="13" name="圓角矩形 12"/>
          <p:cNvSpPr/>
          <p:nvPr/>
        </p:nvSpPr>
        <p:spPr>
          <a:xfrm>
            <a:off x="-36512" y="4971683"/>
            <a:ext cx="1279963" cy="817245"/>
          </a:xfrm>
          <a:prstGeom prst="roundRect">
            <a:avLst/>
          </a:prstGeom>
          <a:noFill/>
          <a:ln cap="rnd">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spcAft>
                <a:spcPts val="526"/>
              </a:spcAft>
            </a:pPr>
            <a:r>
              <a:rPr lang="en-US" altLang="zh-TW" sz="1600" spc="-88" dirty="0">
                <a:solidFill>
                  <a:schemeClr val="tx1">
                    <a:lumMod val="75000"/>
                    <a:lumOff val="25000"/>
                  </a:schemeClr>
                </a:solidFill>
                <a:effectLst>
                  <a:outerShdw blurRad="38100" dist="38100" dir="2700000" algn="tl">
                    <a:srgbClr val="000000">
                      <a:alpha val="43137"/>
                    </a:srgbClr>
                  </a:outerShdw>
                </a:effectLst>
                <a:latin typeface="+mj-lt"/>
                <a:ea typeface="微軟正黑體" panose="020B0604030504040204" pitchFamily="34" charset="-120"/>
              </a:rPr>
              <a:t>Land Development Cases</a:t>
            </a:r>
            <a:endParaRPr lang="en-US" altLang="zh-TW" sz="1400" spc="-88" dirty="0">
              <a:solidFill>
                <a:schemeClr val="tx1">
                  <a:lumMod val="75000"/>
                  <a:lumOff val="25000"/>
                </a:schemeClr>
              </a:solidFill>
              <a:effectLst>
                <a:outerShdw blurRad="38100" dist="38100" dir="2700000" algn="tl">
                  <a:srgbClr val="000000">
                    <a:alpha val="43137"/>
                  </a:srgbClr>
                </a:outerShdw>
              </a:effectLst>
              <a:latin typeface="+mj-lt"/>
              <a:ea typeface="微軟正黑體" panose="020B0604030504040204" pitchFamily="34" charset="-120"/>
            </a:endParaRPr>
          </a:p>
        </p:txBody>
      </p:sp>
      <p:sp>
        <p:nvSpPr>
          <p:cNvPr id="14" name="圓角矩形 13"/>
          <p:cNvSpPr/>
          <p:nvPr/>
        </p:nvSpPr>
        <p:spPr>
          <a:xfrm>
            <a:off x="1406409" y="4137271"/>
            <a:ext cx="7362983" cy="731288"/>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r>
              <a:rPr lang="en-US" altLang="zh-TW" sz="1200" b="1" dirty="0">
                <a:solidFill>
                  <a:schemeClr val="tx1">
                    <a:lumMod val="85000"/>
                    <a:lumOff val="15000"/>
                  </a:schemeClr>
                </a:solidFill>
                <a:latin typeface="+mj-lt"/>
                <a:ea typeface="微軟正黑體" panose="020B0604030504040204" pitchFamily="34" charset="-120"/>
              </a:rPr>
              <a:t>Completed Projects</a:t>
            </a:r>
          </a:p>
          <a:p>
            <a:pPr marL="317249" lvl="1">
              <a:spcAft>
                <a:spcPts val="526"/>
              </a:spcAft>
            </a:pPr>
            <a:r>
              <a:rPr lang="zh-TW" altLang="en-US" sz="11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   </a:t>
            </a:r>
            <a:r>
              <a:rPr lang="en-US" altLang="zh-TW" sz="11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Investment promotion</a:t>
            </a:r>
            <a:endParaRPr lang="en-US" altLang="zh-TW" sz="1100" b="1" dirty="0">
              <a:solidFill>
                <a:schemeClr val="tx1">
                  <a:lumMod val="85000"/>
                  <a:lumOff val="15000"/>
                </a:schemeClr>
              </a:solidFill>
              <a:latin typeface="+mj-lt"/>
              <a:ea typeface="微軟正黑體" panose="020B0604030504040204" pitchFamily="34" charset="-120"/>
            </a:endParaRPr>
          </a:p>
        </p:txBody>
      </p:sp>
      <p:sp>
        <p:nvSpPr>
          <p:cNvPr id="15" name="圓角矩形 14"/>
          <p:cNvSpPr/>
          <p:nvPr/>
        </p:nvSpPr>
        <p:spPr>
          <a:xfrm>
            <a:off x="1406409" y="5073639"/>
            <a:ext cx="7362983" cy="615323"/>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r>
              <a:rPr lang="en-US" altLang="zh-TW" sz="1200" b="1" dirty="0">
                <a:solidFill>
                  <a:schemeClr val="tx1">
                    <a:lumMod val="85000"/>
                    <a:lumOff val="15000"/>
                  </a:schemeClr>
                </a:solidFill>
                <a:latin typeface="+mj-lt"/>
                <a:ea typeface="微軟正黑體" panose="020B0604030504040204" pitchFamily="34" charset="-120"/>
              </a:rPr>
              <a:t>New Projects</a:t>
            </a:r>
          </a:p>
          <a:p>
            <a:pPr marL="317249" lvl="1">
              <a:spcAft>
                <a:spcPts val="526"/>
              </a:spcAft>
            </a:pPr>
            <a:r>
              <a:rPr lang="zh-TW" altLang="en-US" sz="12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a:t>
            </a:r>
            <a:r>
              <a:rPr lang="en-US" altLang="zh-TW" sz="12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  </a:t>
            </a:r>
            <a:r>
              <a:rPr lang="en-US" altLang="zh-TW" sz="11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Official review process</a:t>
            </a:r>
          </a:p>
        </p:txBody>
      </p:sp>
      <p:sp>
        <p:nvSpPr>
          <p:cNvPr id="16" name="圓角矩形 15"/>
          <p:cNvSpPr/>
          <p:nvPr/>
        </p:nvSpPr>
        <p:spPr>
          <a:xfrm>
            <a:off x="1406409" y="5944575"/>
            <a:ext cx="3790596" cy="615323"/>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r>
              <a:rPr lang="en-US" altLang="zh-TW" sz="1200" b="1" dirty="0">
                <a:solidFill>
                  <a:schemeClr val="tx1">
                    <a:lumMod val="85000"/>
                    <a:lumOff val="15000"/>
                  </a:schemeClr>
                </a:solidFill>
                <a:latin typeface="+mj-lt"/>
                <a:ea typeface="微軟正黑體" panose="020B0604030504040204" pitchFamily="34" charset="-120"/>
              </a:rPr>
              <a:t>Reassess Project</a:t>
            </a:r>
          </a:p>
          <a:p>
            <a:pPr marL="158625"/>
            <a:r>
              <a:rPr lang="zh-TW" altLang="en-US" sz="12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  </a:t>
            </a:r>
            <a:r>
              <a:rPr lang="en-US" altLang="zh-TW" sz="11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After Land Act enforcement</a:t>
            </a:r>
            <a:endParaRPr lang="en-US" altLang="zh-TW" sz="1100" b="1" dirty="0">
              <a:solidFill>
                <a:schemeClr val="tx1">
                  <a:lumMod val="85000"/>
                  <a:lumOff val="15000"/>
                </a:schemeClr>
              </a:solidFill>
              <a:latin typeface="+mj-lt"/>
              <a:ea typeface="微軟正黑體" panose="020B0604030504040204" pitchFamily="34" charset="-120"/>
            </a:endParaRPr>
          </a:p>
        </p:txBody>
      </p:sp>
      <p:sp>
        <p:nvSpPr>
          <p:cNvPr id="17" name="圓角矩形 16"/>
          <p:cNvSpPr/>
          <p:nvPr/>
        </p:nvSpPr>
        <p:spPr>
          <a:xfrm>
            <a:off x="3585334" y="4222667"/>
            <a:ext cx="1619063" cy="582554"/>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a:solidFill>
                  <a:schemeClr val="tx1">
                    <a:lumMod val="65000"/>
                    <a:lumOff val="35000"/>
                  </a:schemeClr>
                </a:solidFill>
                <a:latin typeface="+mj-lt"/>
                <a:ea typeface="微軟正黑體" panose="020B0604030504040204" pitchFamily="34" charset="-120"/>
              </a:rPr>
              <a:t>TTC </a:t>
            </a:r>
            <a:r>
              <a:rPr lang="en-US" altLang="zh-TW" sz="1000" dirty="0" err="1">
                <a:solidFill>
                  <a:schemeClr val="tx1">
                    <a:lumMod val="65000"/>
                    <a:lumOff val="35000"/>
                  </a:schemeClr>
                </a:solidFill>
                <a:latin typeface="+mj-lt"/>
                <a:ea typeface="微軟正黑體" panose="020B0604030504040204" pitchFamily="34" charset="-120"/>
              </a:rPr>
              <a:t>Sanyi</a:t>
            </a:r>
            <a:r>
              <a:rPr lang="en-US" altLang="zh-TW" sz="1000" dirty="0">
                <a:solidFill>
                  <a:schemeClr val="tx1">
                    <a:lumMod val="65000"/>
                    <a:lumOff val="35000"/>
                  </a:schemeClr>
                </a:solidFill>
                <a:latin typeface="+mj-lt"/>
                <a:ea typeface="微軟正黑體" panose="020B0604030504040204" pitchFamily="34" charset="-120"/>
              </a:rPr>
              <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a:solidFill>
                  <a:schemeClr val="tx1">
                    <a:lumMod val="65000"/>
                    <a:lumOff val="35000"/>
                  </a:schemeClr>
                </a:solidFill>
                <a:latin typeface="+mj-lt"/>
                <a:ea typeface="微軟正黑體" panose="020B0604030504040204" pitchFamily="34" charset="-120"/>
              </a:rPr>
              <a:t>Industrial / Commercial Park</a:t>
            </a:r>
          </a:p>
        </p:txBody>
      </p:sp>
      <p:sp>
        <p:nvSpPr>
          <p:cNvPr id="18" name="圓角矩形 17"/>
          <p:cNvSpPr/>
          <p:nvPr/>
        </p:nvSpPr>
        <p:spPr>
          <a:xfrm>
            <a:off x="5377097" y="4222667"/>
            <a:ext cx="1656381" cy="411022"/>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Miaoli</a:t>
            </a:r>
            <a:r>
              <a:rPr lang="en-US" altLang="zh-TW" sz="1000" dirty="0">
                <a:solidFill>
                  <a:schemeClr val="tx1">
                    <a:lumMod val="65000"/>
                    <a:lumOff val="35000"/>
                  </a:schemeClr>
                </a:solidFill>
                <a:latin typeface="+mj-lt"/>
                <a:ea typeface="微軟正黑體" panose="020B0604030504040204" pitchFamily="34" charset="-120"/>
              </a:rPr>
              <a:t> </a:t>
            </a:r>
            <a:r>
              <a:rPr lang="en-US" altLang="zh-TW" sz="1000" dirty="0" err="1">
                <a:solidFill>
                  <a:schemeClr val="tx1">
                    <a:lumMod val="65000"/>
                    <a:lumOff val="35000"/>
                  </a:schemeClr>
                </a:solidFill>
                <a:latin typeface="+mj-lt"/>
                <a:ea typeface="微軟正黑體" panose="020B0604030504040204" pitchFamily="34" charset="-120"/>
              </a:rPr>
              <a:t>Tongluo</a:t>
            </a:r>
            <a:r>
              <a:rPr lang="en-US" altLang="zh-TW" sz="1000" dirty="0">
                <a:solidFill>
                  <a:schemeClr val="tx1">
                    <a:lumMod val="65000"/>
                    <a:lumOff val="35000"/>
                  </a:schemeClr>
                </a:solidFill>
                <a:latin typeface="+mj-lt"/>
                <a:ea typeface="微軟正黑體" panose="020B0604030504040204" pitchFamily="34" charset="-120"/>
              </a:rPr>
              <a:t> </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a:solidFill>
                  <a:schemeClr val="tx1">
                    <a:lumMod val="65000"/>
                    <a:lumOff val="35000"/>
                  </a:schemeClr>
                </a:solidFill>
                <a:latin typeface="+mj-lt"/>
                <a:ea typeface="微軟正黑體" panose="020B0604030504040204" pitchFamily="34" charset="-120"/>
              </a:rPr>
              <a:t>Industrial / Commercial Park</a:t>
            </a:r>
          </a:p>
        </p:txBody>
      </p:sp>
      <p:sp>
        <p:nvSpPr>
          <p:cNvPr id="19" name="圓角矩形 18"/>
          <p:cNvSpPr/>
          <p:nvPr/>
        </p:nvSpPr>
        <p:spPr>
          <a:xfrm>
            <a:off x="7205573" y="4211638"/>
            <a:ext cx="1406098" cy="582554"/>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Miaoli</a:t>
            </a:r>
            <a:r>
              <a:rPr lang="en-US" altLang="zh-TW" sz="1000" dirty="0">
                <a:solidFill>
                  <a:schemeClr val="tx1">
                    <a:lumMod val="65000"/>
                    <a:lumOff val="35000"/>
                  </a:schemeClr>
                </a:solidFill>
                <a:latin typeface="+mj-lt"/>
                <a:ea typeface="微軟正黑體" panose="020B0604030504040204" pitchFamily="34" charset="-120"/>
              </a:rPr>
              <a:t> </a:t>
            </a:r>
            <a:r>
              <a:rPr lang="en-US" altLang="zh-TW" sz="1000" dirty="0" err="1">
                <a:solidFill>
                  <a:schemeClr val="tx1">
                    <a:lumMod val="65000"/>
                    <a:lumOff val="35000"/>
                  </a:schemeClr>
                </a:solidFill>
                <a:latin typeface="+mj-lt"/>
                <a:ea typeface="微軟正黑體" panose="020B0604030504040204" pitchFamily="34" charset="-120"/>
              </a:rPr>
              <a:t>Tongluo</a:t>
            </a:r>
            <a:r>
              <a:rPr lang="en-US" altLang="zh-TW" sz="1000" dirty="0">
                <a:solidFill>
                  <a:schemeClr val="tx1">
                    <a:lumMod val="65000"/>
                    <a:lumOff val="35000"/>
                  </a:schemeClr>
                </a:solidFill>
                <a:latin typeface="+mj-lt"/>
                <a:ea typeface="微軟正黑體" panose="020B0604030504040204" pitchFamily="34" charset="-120"/>
              </a:rPr>
              <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a:solidFill>
                  <a:schemeClr val="tx1">
                    <a:lumMod val="65000"/>
                    <a:lumOff val="35000"/>
                  </a:schemeClr>
                </a:solidFill>
                <a:latin typeface="+mj-lt"/>
                <a:ea typeface="微軟正黑體" panose="020B0604030504040204" pitchFamily="34" charset="-120"/>
              </a:rPr>
              <a:t>Residential</a:t>
            </a:r>
            <a:br>
              <a:rPr lang="en-US" altLang="zh-TW" sz="1000" dirty="0">
                <a:solidFill>
                  <a:schemeClr val="tx1">
                    <a:lumMod val="65000"/>
                    <a:lumOff val="35000"/>
                  </a:schemeClr>
                </a:solidFill>
                <a:latin typeface="+mj-lt"/>
                <a:ea typeface="微軟正黑體" panose="020B0604030504040204" pitchFamily="34" charset="-120"/>
              </a:rPr>
            </a:br>
            <a:r>
              <a:rPr lang="en-US" altLang="zh-TW" sz="1000" dirty="0">
                <a:solidFill>
                  <a:schemeClr val="tx1">
                    <a:lumMod val="65000"/>
                    <a:lumOff val="35000"/>
                  </a:schemeClr>
                </a:solidFill>
                <a:latin typeface="+mj-lt"/>
                <a:ea typeface="微軟正黑體" panose="020B0604030504040204" pitchFamily="34" charset="-120"/>
              </a:rPr>
              <a:t>Project</a:t>
            </a:r>
          </a:p>
        </p:txBody>
      </p:sp>
      <p:sp>
        <p:nvSpPr>
          <p:cNvPr id="20" name="圓角矩形 19"/>
          <p:cNvSpPr/>
          <p:nvPr/>
        </p:nvSpPr>
        <p:spPr>
          <a:xfrm>
            <a:off x="3795741" y="5173962"/>
            <a:ext cx="1362659" cy="412688"/>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Miaoli</a:t>
            </a:r>
            <a:r>
              <a:rPr lang="en-US" altLang="zh-TW" sz="1000" dirty="0">
                <a:solidFill>
                  <a:schemeClr val="tx1">
                    <a:lumMod val="65000"/>
                    <a:lumOff val="35000"/>
                  </a:schemeClr>
                </a:solidFill>
                <a:latin typeface="+mj-lt"/>
                <a:ea typeface="微軟正黑體" panose="020B0604030504040204" pitchFamily="34" charset="-120"/>
              </a:rPr>
              <a:t> </a:t>
            </a:r>
            <a:r>
              <a:rPr lang="en-US" altLang="zh-TW" sz="1000" dirty="0" err="1">
                <a:solidFill>
                  <a:schemeClr val="tx1">
                    <a:lumMod val="65000"/>
                    <a:lumOff val="35000"/>
                  </a:schemeClr>
                </a:solidFill>
                <a:latin typeface="+mj-lt"/>
                <a:ea typeface="微軟正黑體" panose="020B0604030504040204" pitchFamily="34" charset="-120"/>
              </a:rPr>
              <a:t>Tongluo</a:t>
            </a:r>
            <a:r>
              <a:rPr lang="en-US" altLang="zh-TW" sz="1000" dirty="0">
                <a:solidFill>
                  <a:schemeClr val="tx1">
                    <a:lumMod val="65000"/>
                    <a:lumOff val="35000"/>
                  </a:schemeClr>
                </a:solidFill>
                <a:latin typeface="+mj-lt"/>
                <a:ea typeface="微軟正黑體" panose="020B0604030504040204" pitchFamily="34" charset="-120"/>
              </a:rPr>
              <a:t> Industrial Park</a:t>
            </a:r>
          </a:p>
        </p:txBody>
      </p:sp>
      <p:sp>
        <p:nvSpPr>
          <p:cNvPr id="21" name="圓角矩形 20"/>
          <p:cNvSpPr/>
          <p:nvPr/>
        </p:nvSpPr>
        <p:spPr>
          <a:xfrm>
            <a:off x="5377097" y="5189183"/>
            <a:ext cx="1356635" cy="412688"/>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Miaoli</a:t>
            </a:r>
            <a:r>
              <a:rPr lang="en-US" altLang="zh-TW" sz="1000" dirty="0">
                <a:solidFill>
                  <a:schemeClr val="tx1">
                    <a:lumMod val="65000"/>
                    <a:lumOff val="35000"/>
                  </a:schemeClr>
                </a:solidFill>
                <a:latin typeface="+mj-lt"/>
                <a:ea typeface="微軟正黑體" panose="020B0604030504040204" pitchFamily="34" charset="-120"/>
              </a:rPr>
              <a:t> </a:t>
            </a:r>
            <a:r>
              <a:rPr lang="en-US" altLang="zh-TW" sz="1000" dirty="0" err="1">
                <a:solidFill>
                  <a:schemeClr val="tx1">
                    <a:lumMod val="65000"/>
                    <a:lumOff val="35000"/>
                  </a:schemeClr>
                </a:solidFill>
                <a:latin typeface="+mj-lt"/>
                <a:ea typeface="微軟正黑體" panose="020B0604030504040204" pitchFamily="34" charset="-120"/>
              </a:rPr>
              <a:t>Tongluo</a:t>
            </a:r>
            <a:r>
              <a:rPr lang="en-US" altLang="zh-TW" sz="1000" dirty="0">
                <a:solidFill>
                  <a:schemeClr val="tx1">
                    <a:lumMod val="65000"/>
                    <a:lumOff val="35000"/>
                  </a:schemeClr>
                </a:solidFill>
                <a:latin typeface="+mj-lt"/>
                <a:ea typeface="微軟正黑體" panose="020B0604030504040204" pitchFamily="34" charset="-120"/>
              </a:rPr>
              <a:t> Recreational Park</a:t>
            </a:r>
          </a:p>
        </p:txBody>
      </p:sp>
      <p:sp>
        <p:nvSpPr>
          <p:cNvPr id="22" name="圓角矩形 21"/>
          <p:cNvSpPr/>
          <p:nvPr/>
        </p:nvSpPr>
        <p:spPr>
          <a:xfrm>
            <a:off x="3795741" y="6045356"/>
            <a:ext cx="1362659" cy="412688"/>
          </a:xfrm>
          <a:prstGeom prst="roundRect">
            <a:avLst/>
          </a:prstGeom>
          <a:pattFill prst="wdUpDiag">
            <a:fgClr>
              <a:schemeClr val="bg1">
                <a:lumMod val="85000"/>
              </a:schemeClr>
            </a:fgClr>
            <a:bgClr>
              <a:schemeClr val="bg1"/>
            </a:bgClr>
          </a:pattFill>
          <a:ln w="19050" cap="rnd">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a:solidFill>
                  <a:schemeClr val="tx1"/>
                </a:solidFill>
                <a:latin typeface="+mj-lt"/>
                <a:ea typeface="微軟正黑體" panose="020B0604030504040204" pitchFamily="34" charset="-120"/>
              </a:rPr>
              <a:t>Sun Moon Lake Recreational Project</a:t>
            </a:r>
          </a:p>
        </p:txBody>
      </p:sp>
      <p:sp>
        <p:nvSpPr>
          <p:cNvPr id="23" name="圓角矩形 22"/>
          <p:cNvSpPr/>
          <p:nvPr/>
        </p:nvSpPr>
        <p:spPr>
          <a:xfrm>
            <a:off x="5300173" y="5944575"/>
            <a:ext cx="3664696" cy="615323"/>
          </a:xfrm>
          <a:prstGeom prst="roundRect">
            <a:avLst/>
          </a:prstGeom>
          <a:solidFill>
            <a:schemeClr val="bg1"/>
          </a:solidFill>
          <a:ln w="57150" cap="rnd" cmpd="dbl">
            <a:solidFill>
              <a:schemeClr val="bg1">
                <a:lumMod val="75000"/>
              </a:schemeClr>
            </a:solidFill>
          </a:ln>
          <a:effectLst>
            <a:outerShdw blurRad="76200" dir="18900000" sy="23000" kx="-1200000" algn="bl" rotWithShape="0">
              <a:prstClr val="black">
                <a:alpha val="20000"/>
              </a:prstClr>
            </a:outerShdw>
          </a:effectLst>
          <a:scene3d>
            <a:camera prst="obliqueBottom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ctr" anchorCtr="0">
            <a:noAutofit/>
          </a:bodyPr>
          <a:lstStyle/>
          <a:p>
            <a:pPr marL="158625">
              <a:spcAft>
                <a:spcPts val="526"/>
              </a:spcAft>
            </a:pPr>
            <a:r>
              <a:rPr lang="en-US" altLang="zh-TW" sz="1200" b="1" dirty="0">
                <a:solidFill>
                  <a:schemeClr val="tx1">
                    <a:lumMod val="85000"/>
                    <a:lumOff val="15000"/>
                  </a:schemeClr>
                </a:solidFill>
                <a:latin typeface="+mj-lt"/>
                <a:ea typeface="微軟正黑體" panose="020B0604030504040204" pitchFamily="34" charset="-120"/>
              </a:rPr>
              <a:t>Hillside zone revised</a:t>
            </a:r>
          </a:p>
          <a:p>
            <a:pPr marL="158625">
              <a:spcAft>
                <a:spcPts val="526"/>
              </a:spcAft>
            </a:pPr>
            <a:r>
              <a:rPr lang="zh-TW" altLang="en-US" sz="11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 </a:t>
            </a:r>
            <a:r>
              <a:rPr lang="en-US" altLang="zh-TW" sz="1100" dirty="0">
                <a:solidFill>
                  <a:schemeClr val="tx1">
                    <a:lumMod val="65000"/>
                    <a:lumOff val="35000"/>
                  </a:schemeClr>
                </a:solidFill>
                <a:uFill>
                  <a:solidFill>
                    <a:schemeClr val="tx1">
                      <a:lumMod val="50000"/>
                      <a:lumOff val="50000"/>
                    </a:schemeClr>
                  </a:solidFill>
                </a:uFill>
                <a:latin typeface="+mj-lt"/>
                <a:ea typeface="微軟正黑體" panose="020B0604030504040204" pitchFamily="34" charset="-120"/>
              </a:rPr>
              <a:t>Zone plan proposed</a:t>
            </a:r>
          </a:p>
        </p:txBody>
      </p:sp>
      <p:sp>
        <p:nvSpPr>
          <p:cNvPr id="24" name="圓角矩形 23"/>
          <p:cNvSpPr/>
          <p:nvPr/>
        </p:nvSpPr>
        <p:spPr>
          <a:xfrm>
            <a:off x="7466210" y="6010437"/>
            <a:ext cx="1421763" cy="489900"/>
          </a:xfrm>
          <a:prstGeom prst="roundRect">
            <a:avLst/>
          </a:prstGeom>
          <a:noFill/>
          <a:ln w="19050" cap="rnd">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63108" tIns="31554" rIns="63108" bIns="31554" rtlCol="0" anchor="t" anchorCtr="0">
            <a:spAutoFit/>
          </a:bodyPr>
          <a:lstStyle/>
          <a:p>
            <a:pPr algn="ctr">
              <a:spcAft>
                <a:spcPts val="526"/>
              </a:spcAft>
            </a:pPr>
            <a:r>
              <a:rPr lang="en-US" altLang="zh-TW" sz="1000" dirty="0" err="1">
                <a:solidFill>
                  <a:schemeClr val="tx1">
                    <a:lumMod val="65000"/>
                    <a:lumOff val="35000"/>
                  </a:schemeClr>
                </a:solidFill>
                <a:latin typeface="+mj-lt"/>
                <a:ea typeface="微軟正黑體" panose="020B0604030504040204" pitchFamily="34" charset="-120"/>
              </a:rPr>
              <a:t>Laupi</a:t>
            </a:r>
            <a:r>
              <a:rPr lang="en-US" altLang="zh-TW" sz="1000" dirty="0">
                <a:solidFill>
                  <a:schemeClr val="tx1">
                    <a:lumMod val="65000"/>
                    <a:lumOff val="35000"/>
                  </a:schemeClr>
                </a:solidFill>
                <a:latin typeface="+mj-lt"/>
                <a:ea typeface="微軟正黑體" panose="020B0604030504040204" pitchFamily="34" charset="-120"/>
              </a:rPr>
              <a:t> Tea Farm</a:t>
            </a:r>
          </a:p>
          <a:p>
            <a:pPr algn="ctr">
              <a:spcAft>
                <a:spcPts val="526"/>
              </a:spcAft>
            </a:pPr>
            <a:r>
              <a:rPr lang="en-US" altLang="zh-TW" sz="1000" dirty="0">
                <a:solidFill>
                  <a:schemeClr val="tx1">
                    <a:lumMod val="65000"/>
                    <a:lumOff val="35000"/>
                  </a:schemeClr>
                </a:solidFill>
                <a:latin typeface="+mj-lt"/>
                <a:ea typeface="微軟正黑體" panose="020B0604030504040204" pitchFamily="34" charset="-120"/>
              </a:rPr>
              <a:t>Hillside zone revised</a:t>
            </a:r>
          </a:p>
        </p:txBody>
      </p:sp>
    </p:spTree>
    <p:extLst>
      <p:ext uri="{BB962C8B-B14F-4D97-AF65-F5344CB8AC3E}">
        <p14:creationId xmlns:p14="http://schemas.microsoft.com/office/powerpoint/2010/main" val="3318663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ctr">
            <a:normAutofit/>
          </a:bodyPr>
          <a:lstStyle/>
          <a:p>
            <a:r>
              <a:rPr lang="en-US" altLang="zh-TW" sz="3200" dirty="0"/>
              <a:t>Disclaimer</a:t>
            </a:r>
            <a:endParaRPr lang="zh-TW" altLang="en-US" sz="3200" dirty="0"/>
          </a:p>
        </p:txBody>
      </p:sp>
      <p:sp>
        <p:nvSpPr>
          <p:cNvPr id="4" name="內容版面配置區 1"/>
          <p:cNvSpPr>
            <a:spLocks noGrp="1"/>
          </p:cNvSpPr>
          <p:nvPr>
            <p:ph idx="1"/>
          </p:nvPr>
        </p:nvSpPr>
        <p:spPr>
          <a:xfrm>
            <a:off x="457200" y="1124744"/>
            <a:ext cx="8229600" cy="5544616"/>
          </a:xfrm>
        </p:spPr>
        <p:txBody>
          <a:bodyPr>
            <a:normAutofit/>
          </a:bodyPr>
          <a:lstStyle/>
          <a:p>
            <a:pPr>
              <a:lnSpc>
                <a:spcPct val="120000"/>
              </a:lnSpc>
            </a:pPr>
            <a:r>
              <a:rPr lang="en-US" altLang="zh-TW" sz="1400" dirty="0">
                <a:solidFill>
                  <a:schemeClr val="tx1">
                    <a:lumMod val="95000"/>
                    <a:lumOff val="5000"/>
                  </a:schemeClr>
                </a:solidFill>
                <a:latin typeface="+mn-lt"/>
              </a:rPr>
              <a:t>The presentation and the relevant information mentioned in this material, including operating performance, financial performance and the business outlook, have been compiled from both internal and external resources.</a:t>
            </a:r>
          </a:p>
          <a:p>
            <a:pPr>
              <a:lnSpc>
                <a:spcPct val="120000"/>
              </a:lnSpc>
            </a:pPr>
            <a:endParaRPr lang="en-US" altLang="zh-TW" sz="1400" dirty="0">
              <a:solidFill>
                <a:schemeClr val="tx1">
                  <a:lumMod val="95000"/>
                  <a:lumOff val="5000"/>
                </a:schemeClr>
              </a:solidFill>
              <a:latin typeface="+mn-lt"/>
            </a:endParaRPr>
          </a:p>
          <a:p>
            <a:pPr>
              <a:lnSpc>
                <a:spcPct val="120000"/>
              </a:lnSpc>
            </a:pPr>
            <a:r>
              <a:rPr lang="en-US" altLang="zh-TW" sz="1400" dirty="0">
                <a:solidFill>
                  <a:schemeClr val="tx1">
                    <a:lumMod val="95000"/>
                    <a:lumOff val="5000"/>
                  </a:schemeClr>
                </a:solidFill>
                <a:latin typeface="+mn-lt"/>
              </a:rPr>
              <a:t>These forward-looking statements involve known and unknown risks, uncertainties and other factors, including price variation, competition, global economy, exchange rate movement and market demand, which may cause actual results to differ materially  from those implied by such forward-looking statements.</a:t>
            </a:r>
          </a:p>
          <a:p>
            <a:pPr marL="0" indent="0">
              <a:lnSpc>
                <a:spcPct val="120000"/>
              </a:lnSpc>
              <a:buNone/>
            </a:pPr>
            <a:r>
              <a:rPr lang="en-US" altLang="zh-TW" sz="1400" dirty="0">
                <a:solidFill>
                  <a:schemeClr val="tx1">
                    <a:lumMod val="95000"/>
                    <a:lumOff val="5000"/>
                  </a:schemeClr>
                </a:solidFill>
                <a:latin typeface="+mn-lt"/>
              </a:rPr>
              <a:t> </a:t>
            </a:r>
          </a:p>
          <a:p>
            <a:pPr>
              <a:lnSpc>
                <a:spcPct val="120000"/>
              </a:lnSpc>
            </a:pPr>
            <a:r>
              <a:rPr lang="en-US" altLang="zh-TW" sz="1400" dirty="0">
                <a:solidFill>
                  <a:schemeClr val="tx1">
                    <a:lumMod val="95000"/>
                    <a:lumOff val="5000"/>
                  </a:schemeClr>
                </a:solidFill>
                <a:latin typeface="+mn-lt"/>
              </a:rPr>
              <a:t>This Presentation should not be considered as the giving of investment advice by the Company or any of its shareholders, directors, officers, agents, employees or advisers.  Each party to whom this Presentation is made available must make its own independent assessment of the Company after making such investigations and taking such advice as may be deemed necessary.  In particular, any estimates or projections or opinions contained herein necessarily involve significant elements of subjective judgment, analysis and assumptions and each recipient should satisfy itself in relation to such matters.</a:t>
            </a:r>
          </a:p>
          <a:p>
            <a:pPr>
              <a:lnSpc>
                <a:spcPct val="120000"/>
              </a:lnSpc>
            </a:pPr>
            <a:endParaRPr lang="en-US" altLang="zh-TW" sz="1400" dirty="0">
              <a:solidFill>
                <a:schemeClr val="tx1">
                  <a:lumMod val="95000"/>
                  <a:lumOff val="5000"/>
                </a:schemeClr>
              </a:solidFill>
              <a:latin typeface="+mn-lt"/>
            </a:endParaRPr>
          </a:p>
          <a:p>
            <a:pPr>
              <a:lnSpc>
                <a:spcPct val="120000"/>
              </a:lnSpc>
            </a:pPr>
            <a:r>
              <a:rPr lang="en-US" altLang="zh-TW" sz="1400" dirty="0">
                <a:solidFill>
                  <a:schemeClr val="tx1">
                    <a:lumMod val="95000"/>
                    <a:lumOff val="5000"/>
                  </a:schemeClr>
                </a:solidFill>
                <a:latin typeface="+mn-lt"/>
              </a:rPr>
              <a:t>The forward looking statements expressed in this material reflect the Company’s current view about the future as of today. The Company is not responsible for any updates if there are any changes in the future.</a:t>
            </a:r>
          </a:p>
        </p:txBody>
      </p:sp>
    </p:spTree>
    <p:extLst>
      <p:ext uri="{BB962C8B-B14F-4D97-AF65-F5344CB8AC3E}">
        <p14:creationId xmlns:p14="http://schemas.microsoft.com/office/powerpoint/2010/main" val="51251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76" y="0"/>
            <a:ext cx="103597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4572000" y="476672"/>
            <a:ext cx="4320480" cy="707886"/>
          </a:xfrm>
          <a:prstGeom prst="rect">
            <a:avLst/>
          </a:prstGeom>
          <a:noFill/>
        </p:spPr>
        <p:txBody>
          <a:bodyPr wrap="square" rtlCol="0">
            <a:spAutoFit/>
          </a:bodyPr>
          <a:lstStyle/>
          <a:p>
            <a:pPr algn="r"/>
            <a:r>
              <a:rPr lang="en-US" altLang="zh-TW" sz="4000" b="1" dirty="0" smtClean="0">
                <a:solidFill>
                  <a:schemeClr val="accent3">
                    <a:lumMod val="20000"/>
                    <a:lumOff val="80000"/>
                  </a:schemeClr>
                </a:solidFill>
              </a:rPr>
              <a:t>Financials</a:t>
            </a:r>
            <a:endParaRPr lang="zh-TW" altLang="en-US" sz="4000" b="1" dirty="0">
              <a:solidFill>
                <a:schemeClr val="accent3">
                  <a:lumMod val="20000"/>
                  <a:lumOff val="80000"/>
                </a:schemeClr>
              </a:solidFill>
            </a:endParaRPr>
          </a:p>
        </p:txBody>
      </p:sp>
    </p:spTree>
    <p:extLst>
      <p:ext uri="{BB962C8B-B14F-4D97-AF65-F5344CB8AC3E}">
        <p14:creationId xmlns:p14="http://schemas.microsoft.com/office/powerpoint/2010/main" val="1717513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b="1" dirty="0">
                <a:solidFill>
                  <a:srgbClr val="3C4444"/>
                </a:solidFill>
                <a:effectLst>
                  <a:outerShdw blurRad="38100" dist="38100" dir="2700000" algn="tl">
                    <a:srgbClr val="000000">
                      <a:alpha val="43137"/>
                    </a:srgbClr>
                  </a:outerShdw>
                </a:effectLst>
              </a:rPr>
              <a:t>Historical Cash Dividend 2013-19</a:t>
            </a:r>
            <a:endParaRPr lang="zh-TW" altLang="en-US" sz="3600" dirty="0"/>
          </a:p>
        </p:txBody>
      </p:sp>
      <p:graphicFrame>
        <p:nvGraphicFramePr>
          <p:cNvPr id="4" name="表格 3"/>
          <p:cNvGraphicFramePr>
            <a:graphicFrameLocks noGrp="1"/>
          </p:cNvGraphicFramePr>
          <p:nvPr>
            <p:extLst>
              <p:ext uri="{D42A27DB-BD31-4B8C-83A1-F6EECF244321}">
                <p14:modId xmlns:p14="http://schemas.microsoft.com/office/powerpoint/2010/main" val="2255694114"/>
              </p:ext>
            </p:extLst>
          </p:nvPr>
        </p:nvGraphicFramePr>
        <p:xfrm>
          <a:off x="323529" y="1751013"/>
          <a:ext cx="8424930" cy="3481374"/>
        </p:xfrm>
        <a:graphic>
          <a:graphicData uri="http://schemas.openxmlformats.org/drawingml/2006/table">
            <a:tbl>
              <a:tblPr/>
              <a:tblGrid>
                <a:gridCol w="1724872">
                  <a:extLst>
                    <a:ext uri="{9D8B030D-6E8A-4147-A177-3AD203B41FA5}">
                      <a16:colId xmlns:a16="http://schemas.microsoft.com/office/drawing/2014/main" xmlns="" val="20000"/>
                    </a:ext>
                  </a:extLst>
                </a:gridCol>
                <a:gridCol w="896201">
                  <a:extLst>
                    <a:ext uri="{9D8B030D-6E8A-4147-A177-3AD203B41FA5}">
                      <a16:colId xmlns:a16="http://schemas.microsoft.com/office/drawing/2014/main" xmlns="" val="20001"/>
                    </a:ext>
                  </a:extLst>
                </a:gridCol>
                <a:gridCol w="896201">
                  <a:extLst>
                    <a:ext uri="{9D8B030D-6E8A-4147-A177-3AD203B41FA5}">
                      <a16:colId xmlns:a16="http://schemas.microsoft.com/office/drawing/2014/main" xmlns="" val="20002"/>
                    </a:ext>
                  </a:extLst>
                </a:gridCol>
                <a:gridCol w="896201">
                  <a:extLst>
                    <a:ext uri="{9D8B030D-6E8A-4147-A177-3AD203B41FA5}">
                      <a16:colId xmlns:a16="http://schemas.microsoft.com/office/drawing/2014/main" xmlns="" val="20003"/>
                    </a:ext>
                  </a:extLst>
                </a:gridCol>
                <a:gridCol w="896201">
                  <a:extLst>
                    <a:ext uri="{9D8B030D-6E8A-4147-A177-3AD203B41FA5}">
                      <a16:colId xmlns:a16="http://schemas.microsoft.com/office/drawing/2014/main" xmlns="" val="20004"/>
                    </a:ext>
                  </a:extLst>
                </a:gridCol>
                <a:gridCol w="1038418">
                  <a:extLst>
                    <a:ext uri="{9D8B030D-6E8A-4147-A177-3AD203B41FA5}">
                      <a16:colId xmlns:a16="http://schemas.microsoft.com/office/drawing/2014/main" xmlns="" val="20005"/>
                    </a:ext>
                  </a:extLst>
                </a:gridCol>
                <a:gridCol w="1038418">
                  <a:extLst>
                    <a:ext uri="{9D8B030D-6E8A-4147-A177-3AD203B41FA5}">
                      <a16:colId xmlns:a16="http://schemas.microsoft.com/office/drawing/2014/main" xmlns="" val="20006"/>
                    </a:ext>
                  </a:extLst>
                </a:gridCol>
                <a:gridCol w="1038418">
                  <a:extLst>
                    <a:ext uri="{9D8B030D-6E8A-4147-A177-3AD203B41FA5}">
                      <a16:colId xmlns:a16="http://schemas.microsoft.com/office/drawing/2014/main" xmlns="" val="20007"/>
                    </a:ext>
                  </a:extLst>
                </a:gridCol>
              </a:tblGrid>
              <a:tr h="268282">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rgbClr val="FFFFFF"/>
                          </a:solidFill>
                          <a:effectLst/>
                          <a:latin typeface="Calibri" pitchFamily="34" charset="0"/>
                          <a:ea typeface="微軟正黑體" pitchFamily="34" charset="-120"/>
                        </a:rPr>
                        <a:t>NT$ </a:t>
                      </a:r>
                      <a:r>
                        <a:rPr kumimoji="0" lang="en-US" altLang="zh-TW" sz="1400" b="1" i="0" u="none" strike="noStrike" cap="none" normalizeH="0" baseline="0" dirty="0" err="1">
                          <a:ln>
                            <a:noFill/>
                          </a:ln>
                          <a:solidFill>
                            <a:srgbClr val="FFFFFF"/>
                          </a:solidFill>
                          <a:effectLst/>
                          <a:latin typeface="Calibri" pitchFamily="34" charset="0"/>
                          <a:ea typeface="微軟正黑體" pitchFamily="34" charset="-120"/>
                        </a:rPr>
                        <a:t>mn</a:t>
                      </a:r>
                      <a:r>
                        <a:rPr kumimoji="0" lang="zh-TW" altLang="en-US" sz="1600" b="1" i="0" u="none" strike="noStrike" cap="none" normalizeH="0" baseline="0" dirty="0">
                          <a:ln>
                            <a:noFill/>
                          </a:ln>
                          <a:solidFill>
                            <a:srgbClr val="FFFFFF"/>
                          </a:solidFill>
                          <a:effectLst/>
                          <a:latin typeface="Calibri" pitchFamily="34" charset="0"/>
                          <a:ea typeface="微軟正黑體" pitchFamily="34" charset="-120"/>
                        </a:rPr>
                        <a:t>　</a:t>
                      </a:r>
                    </a:p>
                  </a:txBody>
                  <a:tcPr marL="7044" marR="7044" marT="7047" marB="0" horzOverflow="overflow">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微軟正黑體" pitchFamily="34" charset="-120"/>
                        </a:rPr>
                        <a:t>2013</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微軟正黑體" pitchFamily="34" charset="-120"/>
                        </a:rPr>
                        <a:t>2014</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微軟正黑體" pitchFamily="34" charset="-120"/>
                        </a:rPr>
                        <a:t>2015</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新細明體" pitchFamily="18" charset="-120"/>
                        </a:rPr>
                        <a:t>2016</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新細明體" pitchFamily="18" charset="-120"/>
                        </a:rPr>
                        <a:t>2017</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w="381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微軟正黑體" pitchFamily="34" charset="-120"/>
                        </a:rPr>
                        <a:t>2018</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w="381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rgbClr val="FFFFFF"/>
                          </a:solidFill>
                          <a:effectLst/>
                          <a:latin typeface="Calibri" pitchFamily="34" charset="0"/>
                          <a:ea typeface="微軟正黑體" pitchFamily="34" charset="-120"/>
                        </a:rPr>
                        <a:t>2019</a:t>
                      </a:r>
                      <a:endParaRPr kumimoji="0" lang="zh-TW" altLang="en-US" sz="1600" b="1" i="0" u="none" strike="noStrike" cap="none" normalizeH="0" baseline="0" dirty="0">
                        <a:ln>
                          <a:noFill/>
                        </a:ln>
                        <a:solidFill>
                          <a:srgbClr val="FFFFFF"/>
                        </a:solidFill>
                        <a:effectLst/>
                        <a:latin typeface="Calibri" pitchFamily="34" charset="0"/>
                        <a:ea typeface="微軟正黑體" pitchFamily="34" charset="-120"/>
                      </a:endParaRPr>
                    </a:p>
                  </a:txBody>
                  <a:tcPr marL="7044" marR="7044" marT="7047" marB="0" horzOverflow="overflow">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solidFill>
                      <a:srgbClr val="97B953"/>
                    </a:solidFill>
                  </a:tcPr>
                </a:tc>
                <a:extLst>
                  <a:ext uri="{0D108BD9-81ED-4DB2-BD59-A6C34878D82A}">
                    <a16:rowId xmlns:a16="http://schemas.microsoft.com/office/drawing/2014/main" xmlns="" val="10000"/>
                  </a:ext>
                </a:extLst>
              </a:tr>
              <a:tr h="0">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b" horzOverflow="overflow">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b" horzOverflow="overflow">
                    <a:lnL>
                      <a:noFill/>
                    </a:lnL>
                    <a:lnR>
                      <a:noFill/>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b" horzOverflow="overflow">
                    <a:lnL>
                      <a:noFill/>
                    </a:lnL>
                    <a:lnR>
                      <a:noFill/>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b" horzOverflow="overflow">
                    <a:lnL>
                      <a:noFill/>
                    </a:lnL>
                    <a:lnR>
                      <a:noFill/>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b" horzOverflow="overflow">
                    <a:lnL>
                      <a:noFill/>
                    </a:lnL>
                    <a:lnR>
                      <a:noFill/>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ctr" horzOverflow="overflow">
                    <a:lnL>
                      <a:noFill/>
                    </a:lnL>
                    <a:lnR w="381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ctr" horzOverflow="overflow">
                    <a:lnL>
                      <a:noFill/>
                    </a:lnL>
                    <a:lnR w="381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600" b="1" i="0" u="none" strike="noStrike" cap="none" normalizeH="0" baseline="0" dirty="0">
                        <a:ln>
                          <a:noFill/>
                        </a:ln>
                        <a:solidFill>
                          <a:srgbClr val="000000"/>
                        </a:solidFill>
                        <a:effectLst/>
                        <a:latin typeface="Calibri" pitchFamily="34" charset="0"/>
                        <a:ea typeface="微軟正黑體" pitchFamily="34" charset="-120"/>
                      </a:endParaRPr>
                    </a:p>
                  </a:txBody>
                  <a:tcPr marL="7044" marR="7044" marT="7047" marB="0" anchor="ctr" horzOverflow="overflow">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1"/>
                  </a:ext>
                </a:extLst>
              </a:tr>
              <a:tr h="4095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Calibri" pitchFamily="34" charset="0"/>
                          <a:ea typeface="微軟正黑體" pitchFamily="34" charset="-120"/>
                        </a:rPr>
                        <a:t>  Net Income</a:t>
                      </a:r>
                      <a:endParaRPr kumimoji="0" lang="zh-TW" altLang="en-US" sz="1600" b="1" i="0" u="none" strike="noStrike" cap="none" normalizeH="0" baseline="0" dirty="0">
                        <a:ln>
                          <a:noFill/>
                        </a:ln>
                        <a:solidFill>
                          <a:schemeClr val="tx1"/>
                        </a:solidFill>
                        <a:effectLst/>
                        <a:latin typeface="Calibri" pitchFamily="34" charset="0"/>
                        <a:ea typeface="微軟正黑體" pitchFamily="34" charset="-120"/>
                      </a:endParaRPr>
                    </a:p>
                  </a:txBody>
                  <a:tcPr marL="7044" marR="7044" marT="7047" marB="0" horzOverflow="overflow">
                    <a:lnL w="12700" cap="flat" cmpd="sng" algn="ctr">
                      <a:solidFill>
                        <a:schemeClr val="bg1">
                          <a:lumMod val="50000"/>
                        </a:schemeClr>
                      </a:solidFill>
                      <a:prstDash val="solid"/>
                      <a:round/>
                      <a:headEnd type="none" w="med" len="med"/>
                      <a:tailEnd type="none" w="med" len="med"/>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$1,023 </a:t>
                      </a:r>
                    </a:p>
                  </a:txBody>
                  <a:tcPr marL="0" marR="0" marT="0" marB="0">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$833 </a:t>
                      </a:r>
                    </a:p>
                  </a:txBody>
                  <a:tcPr marL="0" marR="0" marT="0" marB="0">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$760 </a:t>
                      </a:r>
                    </a:p>
                  </a:txBody>
                  <a:tcPr marL="0" marR="0" marT="0" marB="0">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$310 </a:t>
                      </a:r>
                    </a:p>
                  </a:txBody>
                  <a:tcPr marL="0" marR="0" marT="0" marB="0">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$622 </a:t>
                      </a:r>
                    </a:p>
                  </a:txBody>
                  <a:tcPr marL="0" marR="0" marT="0" marB="0">
                    <a:lnL>
                      <a:noFill/>
                    </a:lnL>
                    <a:lnR w="38100" cap="flat" cmpd="sng" algn="ctr">
                      <a:noFill/>
                      <a:prstDash val="solid"/>
                      <a:round/>
                      <a:headEnd type="none" w="med" len="med"/>
                      <a:tailEnd type="none" w="med" len="med"/>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$-42 </a:t>
                      </a:r>
                    </a:p>
                  </a:txBody>
                  <a:tcPr marL="0" marR="0" marT="0" marB="0">
                    <a:lnL>
                      <a:noFill/>
                    </a:lnL>
                    <a:lnR w="38100" cap="flat" cmpd="sng" algn="ctr">
                      <a:noFill/>
                      <a:prstDash val="solid"/>
                      <a:round/>
                      <a:headEnd type="none" w="med" len="med"/>
                      <a:tailEnd type="none" w="med" len="med"/>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$-146 </a:t>
                      </a:r>
                    </a:p>
                  </a:txBody>
                  <a:tcPr marL="0" marR="0" marT="0" marB="0">
                    <a:lnL>
                      <a:noFill/>
                    </a:lnL>
                    <a:lnR w="12700" cap="flat" cmpd="sng" algn="ctr">
                      <a:solidFill>
                        <a:schemeClr val="bg1">
                          <a:lumMod val="50000"/>
                        </a:schemeClr>
                      </a:solidFill>
                      <a:prstDash val="solid"/>
                      <a:round/>
                      <a:headEnd type="none" w="med" len="med"/>
                      <a:tailEnd type="none" w="med" len="med"/>
                    </a:lnR>
                    <a:lnT>
                      <a:noFill/>
                    </a:lnT>
                    <a:lnB>
                      <a:noFill/>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2"/>
                  </a:ext>
                </a:extLst>
              </a:tr>
              <a:tr h="5270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Calibri" pitchFamily="34" charset="0"/>
                          <a:ea typeface="微軟正黑體" pitchFamily="34" charset="-120"/>
                        </a:rPr>
                        <a:t>  Cash Dividend</a:t>
                      </a:r>
                      <a:endParaRPr kumimoji="0" lang="zh-TW" altLang="en-US" sz="1600" b="1" i="0" u="none" strike="noStrike" cap="none" normalizeH="0" baseline="0" dirty="0">
                        <a:ln>
                          <a:noFill/>
                        </a:ln>
                        <a:solidFill>
                          <a:schemeClr val="tx1"/>
                        </a:solidFill>
                        <a:effectLst/>
                        <a:latin typeface="Calibri" pitchFamily="34" charset="0"/>
                        <a:ea typeface="微軟正黑體" pitchFamily="34" charset="-120"/>
                      </a:endParaRPr>
                    </a:p>
                  </a:txBody>
                  <a:tcPr marL="7044" marR="7044" marT="7047" marB="0" anchor="ctr" horzOverflow="overflow">
                    <a:lnL w="12700" cap="flat" cmpd="sng" algn="ctr">
                      <a:solidFill>
                        <a:schemeClr val="bg1">
                          <a:lumMod val="50000"/>
                        </a:schemeClr>
                      </a:solidFill>
                      <a:prstDash val="solid"/>
                      <a:round/>
                      <a:headEnd type="none" w="med" len="med"/>
                      <a:tailEnd type="none" w="med" len="med"/>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$360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$475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$385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$385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$385 </a:t>
                      </a:r>
                    </a:p>
                  </a:txBody>
                  <a:tcPr marL="0" marR="0" marT="0" marB="0" anchor="ctr">
                    <a:lnL>
                      <a:noFill/>
                    </a:lnL>
                    <a:lnR w="38100" cap="flat" cmpd="sng" algn="ctr">
                      <a:noFill/>
                      <a:prstDash val="solid"/>
                      <a:round/>
                      <a:headEnd type="none" w="med" len="med"/>
                      <a:tailEnd type="none" w="med" len="med"/>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$237 </a:t>
                      </a:r>
                    </a:p>
                  </a:txBody>
                  <a:tcPr marL="0" marR="0" marT="0" marB="0" anchor="ctr">
                    <a:lnL>
                      <a:noFill/>
                    </a:lnL>
                    <a:lnR w="38100" cap="flat" cmpd="sng" algn="ctr">
                      <a:noFill/>
                      <a:prstDash val="solid"/>
                      <a:round/>
                      <a:headEnd type="none" w="med" len="med"/>
                      <a:tailEnd type="none" w="med" len="med"/>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 </a:t>
                      </a:r>
                    </a:p>
                  </a:txBody>
                  <a:tcPr marL="0" marR="0" marT="0" marB="0" anchor="ctr">
                    <a:lnL>
                      <a:noFill/>
                    </a:lnL>
                    <a:lnR w="12700" cap="flat" cmpd="sng" algn="ctr">
                      <a:solidFill>
                        <a:schemeClr val="bg1">
                          <a:lumMod val="50000"/>
                        </a:schemeClr>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3"/>
                  </a:ext>
                </a:extLst>
              </a:tr>
              <a:tr h="5619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Calibri" pitchFamily="34" charset="0"/>
                          <a:ea typeface="微軟正黑體" pitchFamily="34" charset="-120"/>
                        </a:rPr>
                        <a:t>  DPS </a:t>
                      </a:r>
                      <a:r>
                        <a:rPr kumimoji="0" lang="en-AU" altLang="zh-TW" sz="1600" b="1" i="0" u="none" strike="noStrike" cap="none" normalizeH="0" baseline="0" dirty="0">
                          <a:ln>
                            <a:noFill/>
                          </a:ln>
                          <a:solidFill>
                            <a:schemeClr val="tx1"/>
                          </a:solidFill>
                          <a:effectLst/>
                          <a:latin typeface="Calibri" pitchFamily="34" charset="0"/>
                          <a:ea typeface="新細明體" pitchFamily="18" charset="-120"/>
                        </a:rPr>
                        <a:t>(</a:t>
                      </a:r>
                      <a:r>
                        <a:rPr kumimoji="0" lang="en-US" altLang="zh-TW" sz="1600" b="1" i="0" u="none" strike="noStrike" cap="none" normalizeH="0" baseline="0" dirty="0">
                          <a:ln>
                            <a:noFill/>
                          </a:ln>
                          <a:solidFill>
                            <a:schemeClr val="tx1"/>
                          </a:solidFill>
                          <a:effectLst/>
                          <a:latin typeface="Calibri" pitchFamily="34" charset="0"/>
                          <a:ea typeface="新細明體" pitchFamily="18" charset="-120"/>
                        </a:rPr>
                        <a:t>NT$/share</a:t>
                      </a:r>
                      <a:r>
                        <a:rPr kumimoji="0" lang="en-AU" altLang="zh-TW" sz="1600" b="1" i="0" u="none" strike="noStrike" cap="none" normalizeH="0" baseline="0" dirty="0">
                          <a:ln>
                            <a:noFill/>
                          </a:ln>
                          <a:solidFill>
                            <a:schemeClr val="tx1"/>
                          </a:solidFill>
                          <a:effectLst/>
                          <a:latin typeface="Calibri" pitchFamily="34" charset="0"/>
                          <a:ea typeface="新細明體" pitchFamily="18" charset="-120"/>
                        </a:rPr>
                        <a:t>)</a:t>
                      </a:r>
                      <a:endParaRPr kumimoji="0" lang="en-US" altLang="zh-TW" sz="1600" b="1" i="0" u="none" strike="noStrike" cap="none" normalizeH="0" baseline="0" dirty="0">
                        <a:ln>
                          <a:noFill/>
                        </a:ln>
                        <a:solidFill>
                          <a:schemeClr val="tx1"/>
                        </a:solidFill>
                        <a:effectLst/>
                        <a:latin typeface="Calibri" pitchFamily="34" charset="0"/>
                        <a:ea typeface="新細明體" pitchFamily="18" charset="-120"/>
                      </a:endParaRPr>
                    </a:p>
                  </a:txBody>
                  <a:tcPr marL="7044" marR="7044" marT="7047" marB="0" anchor="ctr" horzOverflow="overflow">
                    <a:lnL w="12700" cap="flat" cmpd="sng" algn="ctr">
                      <a:solidFill>
                        <a:schemeClr val="bg1">
                          <a:lumMod val="50000"/>
                        </a:schemeClr>
                      </a:solidFill>
                      <a:prstDash val="solid"/>
                      <a:round/>
                      <a:headEnd type="none" w="med" len="med"/>
                      <a:tailEnd type="none" w="med" len="med"/>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$0.50</a:t>
                      </a:r>
                    </a:p>
                  </a:txBody>
                  <a:tcPr marL="0" marR="0" marT="0" marB="0" anchor="ctr">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$0.61 </a:t>
                      </a:r>
                    </a:p>
                  </a:txBody>
                  <a:tcPr marL="0" marR="0" marT="0" marB="0" anchor="ctr">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$0.50 </a:t>
                      </a:r>
                    </a:p>
                  </a:txBody>
                  <a:tcPr marL="0" marR="0" marT="0" marB="0" anchor="ctr">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$0.50 </a:t>
                      </a:r>
                    </a:p>
                  </a:txBody>
                  <a:tcPr marL="0" marR="0" marT="0" marB="0" anchor="ctr">
                    <a:lnL>
                      <a:noFill/>
                    </a:lnL>
                    <a:lnR>
                      <a:noFill/>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$0.49 </a:t>
                      </a:r>
                    </a:p>
                  </a:txBody>
                  <a:tcPr marL="0" marR="0" marT="0" marB="0" anchor="ctr">
                    <a:lnL>
                      <a:noFill/>
                    </a:lnL>
                    <a:lnR w="38100" cap="flat" cmpd="sng" algn="ctr">
                      <a:noFill/>
                      <a:prstDash val="solid"/>
                      <a:round/>
                      <a:headEnd type="none" w="med" len="med"/>
                      <a:tailEnd type="none" w="med" len="med"/>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$0.30 </a:t>
                      </a:r>
                    </a:p>
                  </a:txBody>
                  <a:tcPr marL="0" marR="0" marT="0" marB="0" anchor="ctr">
                    <a:lnL>
                      <a:noFill/>
                    </a:lnL>
                    <a:lnR w="38100" cap="flat" cmpd="sng" algn="ctr">
                      <a:noFill/>
                      <a:prstDash val="solid"/>
                      <a:round/>
                      <a:headEnd type="none" w="med" len="med"/>
                      <a:tailEnd type="none" w="med" len="med"/>
                    </a:lnR>
                    <a:lnT>
                      <a:noFill/>
                    </a:lnT>
                    <a:lnB>
                      <a:noFill/>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$0.00 </a:t>
                      </a:r>
                    </a:p>
                  </a:txBody>
                  <a:tcPr marL="0" marR="0" marT="0" marB="0" anchor="ctr">
                    <a:lnL>
                      <a:noFill/>
                    </a:lnL>
                    <a:lnR w="12700" cap="flat" cmpd="sng" algn="ctr">
                      <a:solidFill>
                        <a:schemeClr val="bg1">
                          <a:lumMod val="50000"/>
                        </a:schemeClr>
                      </a:solidFill>
                      <a:prstDash val="solid"/>
                      <a:round/>
                      <a:headEnd type="none" w="med" len="med"/>
                      <a:tailEnd type="none" w="med" len="med"/>
                    </a:lnR>
                    <a:lnT>
                      <a:noFill/>
                    </a:lnT>
                    <a:lnB>
                      <a:noFill/>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4"/>
                  </a:ext>
                </a:extLst>
              </a:tr>
              <a:tr h="3524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Calibri" pitchFamily="34" charset="0"/>
                          <a:ea typeface="微軟正黑體" pitchFamily="34" charset="-120"/>
                        </a:rPr>
                        <a:t>  Cash Yield </a:t>
                      </a:r>
                      <a:r>
                        <a:rPr kumimoji="0" lang="en-AU" altLang="zh-TW" sz="1600" b="1" i="0" u="none" strike="noStrike" cap="none" normalizeH="0" baseline="0" dirty="0">
                          <a:ln>
                            <a:noFill/>
                          </a:ln>
                          <a:solidFill>
                            <a:schemeClr val="tx1"/>
                          </a:solidFill>
                          <a:effectLst/>
                          <a:latin typeface="Calibri" pitchFamily="34" charset="0"/>
                          <a:ea typeface="新細明體" pitchFamily="18" charset="-120"/>
                        </a:rPr>
                        <a:t>(%)</a:t>
                      </a:r>
                      <a:r>
                        <a:rPr kumimoji="0" lang="en-AU" altLang="zh-TW" sz="1600" b="1" i="0" u="none" strike="noStrike" cap="none" normalizeH="0" baseline="30000" dirty="0">
                          <a:ln>
                            <a:noFill/>
                          </a:ln>
                          <a:solidFill>
                            <a:schemeClr val="tx1"/>
                          </a:solidFill>
                          <a:effectLst/>
                          <a:latin typeface="Calibri" pitchFamily="34" charset="0"/>
                          <a:ea typeface="新細明體" pitchFamily="18" charset="-120"/>
                        </a:rPr>
                        <a:t>(1)</a:t>
                      </a:r>
                      <a:endParaRPr kumimoji="0" lang="zh-TW" altLang="en-US" sz="1600" b="1" i="0" u="none" strike="noStrike" cap="none" normalizeH="0" baseline="30000" dirty="0">
                        <a:ln>
                          <a:noFill/>
                        </a:ln>
                        <a:solidFill>
                          <a:schemeClr val="tx1"/>
                        </a:solidFill>
                        <a:effectLst/>
                        <a:latin typeface="Calibri" pitchFamily="34" charset="0"/>
                        <a:ea typeface="微軟正黑體" pitchFamily="34" charset="-120"/>
                      </a:endParaRPr>
                    </a:p>
                  </a:txBody>
                  <a:tcPr marL="7044" marR="7044" marT="7047" marB="0" anchor="ctr" horzOverflow="overflow">
                    <a:lnL w="12700" cap="flat" cmpd="sng" algn="ctr">
                      <a:solidFill>
                        <a:schemeClr val="bg1">
                          <a:lumMod val="50000"/>
                        </a:schemeClr>
                      </a:solidFill>
                      <a:prstDash val="solid"/>
                      <a:round/>
                      <a:headEnd type="none" w="med" len="med"/>
                      <a:tailEnd type="none" w="med" len="med"/>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2.6%</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4.0%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3.2%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3.0% </a:t>
                      </a:r>
                    </a:p>
                  </a:txBody>
                  <a:tcPr marL="0" marR="0" marT="0" marB="0" anchor="ctr">
                    <a:lnL>
                      <a:noFill/>
                    </a:lnL>
                    <a:lnR>
                      <a:noFill/>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2.8% </a:t>
                      </a:r>
                    </a:p>
                  </a:txBody>
                  <a:tcPr marL="0" marR="0" marT="0" marB="0" anchor="ctr">
                    <a:lnL>
                      <a:noFill/>
                    </a:lnL>
                    <a:lnR w="38100" cap="flat" cmpd="sng" algn="ctr">
                      <a:noFill/>
                      <a:prstDash val="solid"/>
                      <a:round/>
                      <a:headEnd type="none" w="med" len="med"/>
                      <a:tailEnd type="none" w="med" len="med"/>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1.9% </a:t>
                      </a:r>
                    </a:p>
                  </a:txBody>
                  <a:tcPr marL="0" marR="0" marT="0" marB="0" anchor="ctr">
                    <a:lnL>
                      <a:noFill/>
                    </a:lnL>
                    <a:lnR w="38100" cap="flat" cmpd="sng" algn="ctr">
                      <a:noFill/>
                      <a:prstDash val="solid"/>
                      <a:round/>
                      <a:headEnd type="none" w="med" len="med"/>
                      <a:tailEnd type="none" w="med" len="med"/>
                    </a:lnR>
                    <a:lnT>
                      <a:noFill/>
                    </a:lnT>
                    <a:lnB>
                      <a:noFill/>
                    </a:lnB>
                    <a:lnTlToBr>
                      <a:noFill/>
                    </a:lnTlToBr>
                    <a:lnBlToTr>
                      <a:noFill/>
                    </a:lnBlToTr>
                    <a:no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0.0% </a:t>
                      </a:r>
                    </a:p>
                  </a:txBody>
                  <a:tcPr marL="0" marR="0" marT="0" marB="0" anchor="ctr">
                    <a:lnL>
                      <a:noFill/>
                    </a:lnL>
                    <a:lnR w="12700" cap="flat" cmpd="sng" algn="ctr">
                      <a:solidFill>
                        <a:schemeClr val="bg1">
                          <a:lumMod val="50000"/>
                        </a:schemeClr>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xmlns="" val="10005"/>
                  </a:ext>
                </a:extLst>
              </a:tr>
              <a:tr h="5556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cap="none" normalizeH="0" baseline="0" dirty="0">
                          <a:ln>
                            <a:noFill/>
                          </a:ln>
                          <a:solidFill>
                            <a:schemeClr val="tx1"/>
                          </a:solidFill>
                          <a:effectLst/>
                          <a:latin typeface="Calibri" pitchFamily="34" charset="0"/>
                          <a:ea typeface="微軟正黑體" pitchFamily="34" charset="-120"/>
                        </a:rPr>
                        <a:t>  Payout Ratio </a:t>
                      </a:r>
                      <a:r>
                        <a:rPr kumimoji="0" lang="en-US" altLang="zh-TW" sz="1600" b="1" i="0" u="none" strike="noStrike" cap="none" normalizeH="0" baseline="0" dirty="0">
                          <a:ln>
                            <a:noFill/>
                          </a:ln>
                          <a:solidFill>
                            <a:schemeClr val="tx1"/>
                          </a:solidFill>
                          <a:effectLst/>
                          <a:latin typeface="Calibri" pitchFamily="34" charset="0"/>
                          <a:ea typeface="新細明體" pitchFamily="18" charset="-120"/>
                        </a:rPr>
                        <a:t>(%)</a:t>
                      </a:r>
                      <a:endParaRPr kumimoji="0" lang="zh-CN" altLang="en-US" sz="1600" b="1" i="0" u="none" strike="noStrike" cap="none" normalizeH="0" baseline="0" dirty="0">
                        <a:ln>
                          <a:noFill/>
                        </a:ln>
                        <a:solidFill>
                          <a:schemeClr val="tx1"/>
                        </a:solidFill>
                        <a:effectLst/>
                        <a:latin typeface="Calibri" pitchFamily="34" charset="0"/>
                        <a:ea typeface="微軟正黑體" pitchFamily="34" charset="-120"/>
                      </a:endParaRPr>
                    </a:p>
                  </a:txBody>
                  <a:tcPr marL="7044" marR="7044" marT="7047" marB="0" anchor="ctr" horzOverflow="overflow">
                    <a:lnL w="12700" cap="flat" cmpd="sng" algn="ctr">
                      <a:solidFill>
                        <a:schemeClr val="bg1">
                          <a:lumMod val="50000"/>
                        </a:schemeClr>
                      </a:solidFill>
                      <a:prstDash val="solid"/>
                      <a:round/>
                      <a:headEnd type="none" w="med" len="med"/>
                      <a:tailEnd type="none" w="med" len="med"/>
                    </a:lnL>
                    <a:lnR>
                      <a:noFill/>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33%</a:t>
                      </a:r>
                    </a:p>
                  </a:txBody>
                  <a:tcPr marL="0" marR="0" marT="0" marB="0" anchor="ctr">
                    <a:lnL>
                      <a:noFill/>
                    </a:lnL>
                    <a:lnR>
                      <a:noFill/>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53% </a:t>
                      </a:r>
                    </a:p>
                  </a:txBody>
                  <a:tcPr marL="0" marR="0" marT="0" marB="0" anchor="ctr">
                    <a:lnL>
                      <a:noFill/>
                    </a:lnL>
                    <a:lnR>
                      <a:noFill/>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50% </a:t>
                      </a:r>
                    </a:p>
                  </a:txBody>
                  <a:tcPr marL="0" marR="0" marT="0" marB="0" anchor="ctr">
                    <a:lnL>
                      <a:noFill/>
                    </a:lnL>
                    <a:lnR>
                      <a:noFill/>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124% </a:t>
                      </a:r>
                    </a:p>
                  </a:txBody>
                  <a:tcPr marL="0" marR="0" marT="0" marB="0" anchor="ctr">
                    <a:lnL>
                      <a:noFill/>
                    </a:lnL>
                    <a:lnR>
                      <a:noFill/>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61% </a:t>
                      </a:r>
                    </a:p>
                  </a:txBody>
                  <a:tcPr marL="0" marR="0" marT="0" marB="0" anchor="ctr">
                    <a:lnL>
                      <a:noFill/>
                    </a:lnL>
                    <a:lnR w="38100" cap="flat" cmpd="sng" algn="ctr">
                      <a:noFill/>
                      <a:prstDash val="solid"/>
                      <a:round/>
                      <a:headEnd type="none" w="med" len="med"/>
                      <a:tailEnd type="none" w="med" len="med"/>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a:t>
                      </a:r>
                    </a:p>
                  </a:txBody>
                  <a:tcPr marL="0" marR="0" marT="0" marB="0" anchor="ctr">
                    <a:lnL>
                      <a:noFill/>
                    </a:lnL>
                    <a:lnR w="38100" cap="flat" cmpd="sng" algn="ctr">
                      <a:noFill/>
                      <a:prstDash val="solid"/>
                      <a:round/>
                      <a:headEnd type="none" w="med" len="med"/>
                      <a:tailEnd type="none" w="med" len="med"/>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algn="ctr" defTabSz="914400" rtl="0" eaLnBrk="1" fontAlgn="ctr" latinLnBrk="0" hangingPunct="1"/>
                      <a:r>
                        <a:rPr lang="en-US" altLang="zh-TW" sz="1600" b="1" i="0" u="none" strike="noStrike" kern="1200" dirty="0">
                          <a:solidFill>
                            <a:srgbClr val="000000"/>
                          </a:solidFill>
                          <a:effectLst/>
                          <a:latin typeface="Calibri" panose="020F0502020204030204" pitchFamily="34" charset="0"/>
                          <a:ea typeface="+mn-ea"/>
                          <a:cs typeface="+mn-cs"/>
                        </a:rPr>
                        <a:t>0% </a:t>
                      </a:r>
                    </a:p>
                  </a:txBody>
                  <a:tcPr marL="0" marR="0" marT="0" marB="0" anchor="ctr">
                    <a:lnL>
                      <a:noFill/>
                    </a:lnL>
                    <a:lnR w="12700" cap="flat" cmpd="sng" algn="ctr">
                      <a:solidFill>
                        <a:schemeClr val="bg1">
                          <a:lumMod val="50000"/>
                        </a:schemeClr>
                      </a:solidFill>
                      <a:prstDash val="solid"/>
                      <a:round/>
                      <a:headEnd type="none" w="med" len="med"/>
                      <a:tailEnd type="none" w="med" len="med"/>
                    </a:lnR>
                    <a:lnT>
                      <a:noFill/>
                    </a:lnT>
                    <a:lnB w="38100" cap="flat" cmpd="sng" algn="ctr">
                      <a:no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xmlns="" val="10006"/>
                  </a:ext>
                </a:extLst>
              </a:tr>
              <a:tr h="5556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Calibri" pitchFamily="34" charset="0"/>
                          <a:ea typeface="微軟正黑體" pitchFamily="34" charset="-120"/>
                        </a:rPr>
                        <a:t>  Ex-div Date</a:t>
                      </a:r>
                      <a:endParaRPr kumimoji="0" lang="zh-CN" altLang="en-US" sz="1600" b="1" i="0" u="none" strike="noStrike" cap="none" normalizeH="0" baseline="0" dirty="0">
                        <a:ln>
                          <a:noFill/>
                        </a:ln>
                        <a:solidFill>
                          <a:schemeClr val="tx1"/>
                        </a:solidFill>
                        <a:effectLst/>
                        <a:latin typeface="Calibri" pitchFamily="34" charset="0"/>
                        <a:ea typeface="微軟正黑體" pitchFamily="34" charset="-120"/>
                      </a:endParaRPr>
                    </a:p>
                  </a:txBody>
                  <a:tcPr marL="7044" marR="7044" marT="7047" marB="0" anchor="ctr" horzOverflow="overflow">
                    <a:lnL w="12700" cap="flat" cmpd="sng" algn="ctr">
                      <a:solidFill>
                        <a:schemeClr val="bg1">
                          <a:lumMod val="50000"/>
                        </a:schemeClr>
                      </a:solidFill>
                      <a:prstDash val="solid"/>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1" u="none" strike="noStrike" dirty="0">
                          <a:solidFill>
                            <a:srgbClr val="000000"/>
                          </a:solidFill>
                          <a:effectLst/>
                          <a:latin typeface="Calibri" panose="020F0502020204030204" pitchFamily="34" charset="0"/>
                          <a:ea typeface="新細明體" panose="02020500000000000000" pitchFamily="18" charset="-120"/>
                        </a:rPr>
                        <a:t>2014/7/16</a:t>
                      </a:r>
                    </a:p>
                  </a:txBody>
                  <a:tcPr marL="0" marR="0" marT="0" marB="0" anchor="ctr">
                    <a:lnL>
                      <a:noFill/>
                    </a:lnL>
                    <a:lnR>
                      <a:noFill/>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1" u="none" strike="noStrike" dirty="0">
                          <a:solidFill>
                            <a:srgbClr val="000000"/>
                          </a:solidFill>
                          <a:effectLst/>
                          <a:latin typeface="Calibri" panose="020F0502020204030204" pitchFamily="34" charset="0"/>
                          <a:ea typeface="新細明體" panose="02020500000000000000" pitchFamily="18" charset="-120"/>
                        </a:rPr>
                        <a:t>2015/7/17</a:t>
                      </a:r>
                    </a:p>
                  </a:txBody>
                  <a:tcPr marL="0" marR="0" marT="0" marB="0" anchor="ctr">
                    <a:lnL>
                      <a:noFill/>
                    </a:lnL>
                    <a:lnR>
                      <a:noFill/>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1" u="none" strike="noStrike" dirty="0">
                          <a:solidFill>
                            <a:srgbClr val="000000"/>
                          </a:solidFill>
                          <a:effectLst/>
                          <a:latin typeface="Calibri" panose="020F0502020204030204" pitchFamily="34" charset="0"/>
                          <a:ea typeface="新細明體" panose="02020500000000000000" pitchFamily="18" charset="-120"/>
                        </a:rPr>
                        <a:t>2016/7/21</a:t>
                      </a:r>
                    </a:p>
                  </a:txBody>
                  <a:tcPr marL="0" marR="0" marT="0" marB="0" anchor="ctr">
                    <a:lnL>
                      <a:noFill/>
                    </a:lnL>
                    <a:lnR>
                      <a:noFill/>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1" u="none" strike="noStrike" dirty="0">
                          <a:solidFill>
                            <a:srgbClr val="000000"/>
                          </a:solidFill>
                          <a:effectLst/>
                          <a:latin typeface="Calibri" panose="020F0502020204030204" pitchFamily="34" charset="0"/>
                          <a:ea typeface="新細明體" panose="02020500000000000000" pitchFamily="18" charset="-120"/>
                        </a:rPr>
                        <a:t>2017/8/25</a:t>
                      </a:r>
                    </a:p>
                  </a:txBody>
                  <a:tcPr marL="0" marR="0" marT="0" marB="0" anchor="ctr">
                    <a:lnL>
                      <a:noFill/>
                    </a:lnL>
                    <a:lnR>
                      <a:noFill/>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1" u="none" strike="noStrike" dirty="0">
                          <a:solidFill>
                            <a:srgbClr val="000000"/>
                          </a:solidFill>
                          <a:effectLst/>
                          <a:latin typeface="Calibri" panose="020F0502020204030204" pitchFamily="34" charset="0"/>
                          <a:ea typeface="新細明體" panose="02020500000000000000" pitchFamily="18" charset="-120"/>
                        </a:rPr>
                        <a:t>2018/11/28</a:t>
                      </a:r>
                    </a:p>
                  </a:txBody>
                  <a:tcPr marL="0" marR="0" marT="0" marB="0" anchor="ctr">
                    <a:lnL>
                      <a:noFill/>
                    </a:lnL>
                    <a:lnR w="38100" cap="flat" cmpd="sng" algn="ctr">
                      <a:no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1" u="none" strike="noStrike" dirty="0">
                          <a:solidFill>
                            <a:srgbClr val="000000"/>
                          </a:solidFill>
                          <a:effectLst/>
                          <a:latin typeface="Calibri" panose="020F0502020204030204" pitchFamily="34" charset="0"/>
                          <a:ea typeface="新細明體" panose="02020500000000000000" pitchFamily="18" charset="-120"/>
                        </a:rPr>
                        <a:t>2019/8/23</a:t>
                      </a:r>
                    </a:p>
                  </a:txBody>
                  <a:tcPr marL="0" marR="0" marT="0" marB="0" anchor="ctr">
                    <a:lnL>
                      <a:noFill/>
                    </a:lnL>
                    <a:lnR w="38100" cap="flat" cmpd="sng" algn="ctr">
                      <a:no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en-US" altLang="zh-TW" sz="1050" b="0" i="0" u="none" strike="noStrike" dirty="0">
                          <a:solidFill>
                            <a:srgbClr val="000000"/>
                          </a:solidFill>
                          <a:effectLst/>
                          <a:latin typeface="Calibri" panose="020F0502020204030204" pitchFamily="34" charset="0"/>
                          <a:ea typeface="新細明體" panose="02020500000000000000" pitchFamily="18" charset="-120"/>
                        </a:rPr>
                        <a:t>-</a:t>
                      </a:r>
                    </a:p>
                  </a:txBody>
                  <a:tcPr marL="0" marR="0" marT="0" marB="0" anchor="ctr">
                    <a:lnL>
                      <a:noFill/>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bl>
          </a:graphicData>
        </a:graphic>
      </p:graphicFrame>
      <p:sp>
        <p:nvSpPr>
          <p:cNvPr id="5" name="文字方塊 1"/>
          <p:cNvSpPr txBox="1">
            <a:spLocks noChangeArrowheads="1"/>
          </p:cNvSpPr>
          <p:nvPr/>
        </p:nvSpPr>
        <p:spPr bwMode="auto">
          <a:xfrm>
            <a:off x="323528" y="5288340"/>
            <a:ext cx="700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ea typeface="新細明體" pitchFamily="18" charset="-120"/>
              </a:defRPr>
            </a:lvl1pPr>
            <a:lvl2pPr marL="742950" indent="-285750" eaLnBrk="0" hangingPunct="0">
              <a:defRPr sz="2000" b="1">
                <a:solidFill>
                  <a:schemeClr val="tx1"/>
                </a:solidFill>
                <a:latin typeface="Arial" pitchFamily="34" charset="0"/>
                <a:ea typeface="新細明體" pitchFamily="18" charset="-120"/>
              </a:defRPr>
            </a:lvl2pPr>
            <a:lvl3pPr marL="1143000" indent="-228600" eaLnBrk="0" hangingPunct="0">
              <a:defRPr sz="2000" b="1">
                <a:solidFill>
                  <a:schemeClr val="tx1"/>
                </a:solidFill>
                <a:latin typeface="Arial" pitchFamily="34" charset="0"/>
                <a:ea typeface="新細明體" pitchFamily="18" charset="-120"/>
              </a:defRPr>
            </a:lvl3pPr>
            <a:lvl4pPr marL="1600200" indent="-228600" eaLnBrk="0" hangingPunct="0">
              <a:defRPr sz="2000" b="1">
                <a:solidFill>
                  <a:schemeClr val="tx1"/>
                </a:solidFill>
                <a:latin typeface="Arial" pitchFamily="34" charset="0"/>
                <a:ea typeface="新細明體" pitchFamily="18" charset="-120"/>
              </a:defRPr>
            </a:lvl4pPr>
            <a:lvl5pPr marL="2057400" indent="-228600" eaLnBrk="0" hangingPunct="0">
              <a:defRPr sz="2000"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sz="2000"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sz="2000"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sz="2000"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sz="2000" b="1">
                <a:solidFill>
                  <a:schemeClr val="tx1"/>
                </a:solidFill>
                <a:latin typeface="Arial" pitchFamily="34" charset="0"/>
                <a:ea typeface="新細明體" pitchFamily="18" charset="-120"/>
              </a:defRPr>
            </a:lvl9pPr>
          </a:lstStyle>
          <a:p>
            <a:r>
              <a:rPr lang="en-US" altLang="zh-TW" sz="1200" i="1" dirty="0">
                <a:latin typeface="Calibri" pitchFamily="34" charset="0"/>
                <a:ea typeface="微軟正黑體" pitchFamily="34" charset="-120"/>
              </a:rPr>
              <a:t>Source</a:t>
            </a:r>
            <a:r>
              <a:rPr lang="en-AU" altLang="zh-TW" sz="1200" i="1" dirty="0">
                <a:latin typeface="Calibri" pitchFamily="34" charset="0"/>
              </a:rPr>
              <a:t>:TEJ, Capital</a:t>
            </a:r>
            <a:r>
              <a:rPr lang="zh-TW" altLang="en-US" sz="1200" i="1" dirty="0">
                <a:latin typeface="Calibri" pitchFamily="34" charset="0"/>
              </a:rPr>
              <a:t> </a:t>
            </a:r>
            <a:r>
              <a:rPr lang="en-US" altLang="zh-TW" sz="1200" i="1" dirty="0">
                <a:latin typeface="Calibri" pitchFamily="34" charset="0"/>
              </a:rPr>
              <a:t>IQ</a:t>
            </a:r>
            <a:endParaRPr lang="en-AU" altLang="zh-TW" sz="1200" i="1" dirty="0">
              <a:latin typeface="Calibri" pitchFamily="34" charset="0"/>
            </a:endParaRPr>
          </a:p>
          <a:p>
            <a:r>
              <a:rPr lang="en-US" altLang="zh-TW" sz="1200" i="1" dirty="0">
                <a:latin typeface="Calibri" pitchFamily="34" charset="0"/>
              </a:rPr>
              <a:t/>
            </a:r>
            <a:br>
              <a:rPr lang="en-US" altLang="zh-TW" sz="1200" i="1" dirty="0">
                <a:latin typeface="Calibri" pitchFamily="34" charset="0"/>
              </a:rPr>
            </a:br>
            <a:r>
              <a:rPr lang="en-US" altLang="zh-TW" sz="1200" i="1" dirty="0">
                <a:latin typeface="Calibri" pitchFamily="34" charset="0"/>
                <a:ea typeface="微軟正黑體" pitchFamily="34" charset="-120"/>
              </a:rPr>
              <a:t>Note 1</a:t>
            </a:r>
            <a:r>
              <a:rPr lang="zh-TW" altLang="en-US" sz="1200" i="1" dirty="0">
                <a:latin typeface="Calibri" pitchFamily="34" charset="0"/>
                <a:ea typeface="微軟正黑體" pitchFamily="34" charset="-120"/>
              </a:rPr>
              <a:t>：</a:t>
            </a:r>
            <a:r>
              <a:rPr lang="en-AU" altLang="zh-TW" sz="1200" i="1" dirty="0">
                <a:latin typeface="Calibri" pitchFamily="34" charset="0"/>
                <a:ea typeface="微軟正黑體" pitchFamily="34" charset="-120"/>
                <a:cs typeface="Calibri" pitchFamily="34" charset="0"/>
              </a:rPr>
              <a:t> Stock price based on closing price the day before Ex-div date</a:t>
            </a:r>
          </a:p>
        </p:txBody>
      </p:sp>
    </p:spTree>
    <p:extLst>
      <p:ext uri="{BB962C8B-B14F-4D97-AF65-F5344CB8AC3E}">
        <p14:creationId xmlns:p14="http://schemas.microsoft.com/office/powerpoint/2010/main" val="119392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rgbClr val="3C4444"/>
                </a:solidFill>
                <a:effectLst>
                  <a:outerShdw blurRad="38100" dist="38100" dir="2700000" algn="tl">
                    <a:srgbClr val="000000">
                      <a:alpha val="43137"/>
                    </a:srgbClr>
                  </a:outerShdw>
                </a:effectLst>
              </a:rPr>
              <a:t>5-year Income Statement</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2823200515"/>
              </p:ext>
            </p:extLst>
          </p:nvPr>
        </p:nvGraphicFramePr>
        <p:xfrm>
          <a:off x="107504" y="1124744"/>
          <a:ext cx="8929773" cy="4736888"/>
        </p:xfrm>
        <a:graphic>
          <a:graphicData uri="http://schemas.openxmlformats.org/drawingml/2006/table">
            <a:tbl>
              <a:tblPr/>
              <a:tblGrid>
                <a:gridCol w="1872208">
                  <a:extLst>
                    <a:ext uri="{9D8B030D-6E8A-4147-A177-3AD203B41FA5}">
                      <a16:colId xmlns="" xmlns:a16="http://schemas.microsoft.com/office/drawing/2014/main" val="20000"/>
                    </a:ext>
                  </a:extLst>
                </a:gridCol>
                <a:gridCol w="603122">
                  <a:extLst>
                    <a:ext uri="{9D8B030D-6E8A-4147-A177-3AD203B41FA5}">
                      <a16:colId xmlns="" xmlns:a16="http://schemas.microsoft.com/office/drawing/2014/main" val="20001"/>
                    </a:ext>
                  </a:extLst>
                </a:gridCol>
                <a:gridCol w="627674">
                  <a:extLst>
                    <a:ext uri="{9D8B030D-6E8A-4147-A177-3AD203B41FA5}">
                      <a16:colId xmlns="" xmlns:a16="http://schemas.microsoft.com/office/drawing/2014/main" val="20002"/>
                    </a:ext>
                  </a:extLst>
                </a:gridCol>
                <a:gridCol w="627674">
                  <a:extLst>
                    <a:ext uri="{9D8B030D-6E8A-4147-A177-3AD203B41FA5}">
                      <a16:colId xmlns="" xmlns:a16="http://schemas.microsoft.com/office/drawing/2014/main" val="20003"/>
                    </a:ext>
                  </a:extLst>
                </a:gridCol>
                <a:gridCol w="627674">
                  <a:extLst>
                    <a:ext uri="{9D8B030D-6E8A-4147-A177-3AD203B41FA5}">
                      <a16:colId xmlns="" xmlns:a16="http://schemas.microsoft.com/office/drawing/2014/main" val="20004"/>
                    </a:ext>
                  </a:extLst>
                </a:gridCol>
                <a:gridCol w="627674">
                  <a:extLst>
                    <a:ext uri="{9D8B030D-6E8A-4147-A177-3AD203B41FA5}">
                      <a16:colId xmlns="" xmlns:a16="http://schemas.microsoft.com/office/drawing/2014/main" val="20005"/>
                    </a:ext>
                  </a:extLst>
                </a:gridCol>
                <a:gridCol w="622283">
                  <a:extLst>
                    <a:ext uri="{9D8B030D-6E8A-4147-A177-3AD203B41FA5}">
                      <a16:colId xmlns="" xmlns:a16="http://schemas.microsoft.com/office/drawing/2014/main" val="20006"/>
                    </a:ext>
                  </a:extLst>
                </a:gridCol>
                <a:gridCol w="97400">
                  <a:extLst>
                    <a:ext uri="{9D8B030D-6E8A-4147-A177-3AD203B41FA5}">
                      <a16:colId xmlns="" xmlns:a16="http://schemas.microsoft.com/office/drawing/2014/main" val="20007"/>
                    </a:ext>
                  </a:extLst>
                </a:gridCol>
                <a:gridCol w="538004">
                  <a:extLst>
                    <a:ext uri="{9D8B030D-6E8A-4147-A177-3AD203B41FA5}">
                      <a16:colId xmlns="" xmlns:a16="http://schemas.microsoft.com/office/drawing/2014/main" val="20008"/>
                    </a:ext>
                  </a:extLst>
                </a:gridCol>
                <a:gridCol w="537212">
                  <a:extLst>
                    <a:ext uri="{9D8B030D-6E8A-4147-A177-3AD203B41FA5}">
                      <a16:colId xmlns="" xmlns:a16="http://schemas.microsoft.com/office/drawing/2014/main" val="20009"/>
                    </a:ext>
                  </a:extLst>
                </a:gridCol>
                <a:gridCol w="537212">
                  <a:extLst>
                    <a:ext uri="{9D8B030D-6E8A-4147-A177-3AD203B41FA5}">
                      <a16:colId xmlns="" xmlns:a16="http://schemas.microsoft.com/office/drawing/2014/main" val="20010"/>
                    </a:ext>
                  </a:extLst>
                </a:gridCol>
                <a:gridCol w="537212">
                  <a:extLst>
                    <a:ext uri="{9D8B030D-6E8A-4147-A177-3AD203B41FA5}">
                      <a16:colId xmlns="" xmlns:a16="http://schemas.microsoft.com/office/drawing/2014/main" val="20011"/>
                    </a:ext>
                  </a:extLst>
                </a:gridCol>
                <a:gridCol w="537212">
                  <a:extLst>
                    <a:ext uri="{9D8B030D-6E8A-4147-A177-3AD203B41FA5}">
                      <a16:colId xmlns="" xmlns:a16="http://schemas.microsoft.com/office/drawing/2014/main" val="20012"/>
                    </a:ext>
                  </a:extLst>
                </a:gridCol>
                <a:gridCol w="537212">
                  <a:extLst>
                    <a:ext uri="{9D8B030D-6E8A-4147-A177-3AD203B41FA5}">
                      <a16:colId xmlns="" xmlns:a16="http://schemas.microsoft.com/office/drawing/2014/main" val="20013"/>
                    </a:ext>
                  </a:extLst>
                </a:gridCol>
              </a:tblGrid>
              <a:tr h="201059">
                <a:tc rowSpan="2">
                  <a:txBody>
                    <a:bodyPr/>
                    <a:lstStyle/>
                    <a:p>
                      <a:pPr algn="l" fontAlgn="ctr"/>
                      <a:r>
                        <a:rPr lang="en-US" sz="1500" b="1" i="0" u="none" strike="noStrike" dirty="0">
                          <a:solidFill>
                            <a:srgbClr val="FFFFFF"/>
                          </a:solidFill>
                          <a:effectLst/>
                          <a:latin typeface="Calibri"/>
                        </a:rPr>
                        <a:t>NT$ Million</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rowSpan="2">
                  <a:txBody>
                    <a:bodyPr/>
                    <a:lstStyle/>
                    <a:p>
                      <a:pPr algn="ctr" fontAlgn="ctr"/>
                      <a:r>
                        <a:rPr lang="en-US" altLang="zh-TW" sz="1500" b="1" i="0" u="none" strike="noStrike" dirty="0">
                          <a:solidFill>
                            <a:srgbClr val="FFFFFF"/>
                          </a:solidFill>
                          <a:effectLst/>
                          <a:latin typeface="Calibri"/>
                        </a:rPr>
                        <a:t>2015</a:t>
                      </a:r>
                    </a:p>
                  </a:txBody>
                  <a:tcPr marL="36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rowSpan="2">
                  <a:txBody>
                    <a:bodyPr/>
                    <a:lstStyle/>
                    <a:p>
                      <a:pPr algn="ctr" fontAlgn="ctr"/>
                      <a:r>
                        <a:rPr lang="en-US" altLang="zh-TW" sz="1500" b="1" i="0" u="none" strike="noStrike" dirty="0">
                          <a:solidFill>
                            <a:srgbClr val="FFFFFF"/>
                          </a:solidFill>
                          <a:effectLst/>
                          <a:latin typeface="Calibri"/>
                        </a:rPr>
                        <a:t>2016</a:t>
                      </a:r>
                    </a:p>
                  </a:txBody>
                  <a:tcPr marL="36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rowSpan="2">
                  <a:txBody>
                    <a:bodyPr/>
                    <a:lstStyle/>
                    <a:p>
                      <a:pPr algn="ctr" fontAlgn="ctr"/>
                      <a:r>
                        <a:rPr lang="en-US" altLang="zh-TW" sz="1500" b="1" i="0" u="none" strike="noStrike" dirty="0">
                          <a:solidFill>
                            <a:srgbClr val="FFFFFF"/>
                          </a:solidFill>
                          <a:effectLst/>
                          <a:latin typeface="Calibri"/>
                        </a:rPr>
                        <a:t>2017</a:t>
                      </a:r>
                    </a:p>
                  </a:txBody>
                  <a:tcPr marL="36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rowSpan="2">
                  <a:txBody>
                    <a:bodyPr/>
                    <a:lstStyle/>
                    <a:p>
                      <a:pPr algn="ctr" fontAlgn="ctr"/>
                      <a:r>
                        <a:rPr lang="en-US" altLang="zh-TW" sz="1500" b="1" i="0" u="none" strike="noStrike" dirty="0">
                          <a:solidFill>
                            <a:srgbClr val="FFFFFF"/>
                          </a:solidFill>
                          <a:effectLst/>
                          <a:latin typeface="Calibri"/>
                        </a:rPr>
                        <a:t>2018</a:t>
                      </a:r>
                    </a:p>
                  </a:txBody>
                  <a:tcPr marL="36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rowSpan="2">
                  <a:txBody>
                    <a:bodyPr/>
                    <a:lstStyle/>
                    <a:p>
                      <a:pPr algn="ctr" fontAlgn="ctr"/>
                      <a:r>
                        <a:rPr lang="en-US" altLang="zh-TW" sz="1500" b="1" i="0" u="none" strike="noStrike" dirty="0">
                          <a:solidFill>
                            <a:srgbClr val="FFFFFF"/>
                          </a:solidFill>
                          <a:effectLst/>
                          <a:latin typeface="Calibri"/>
                        </a:rPr>
                        <a:t>2019</a:t>
                      </a:r>
                    </a:p>
                  </a:txBody>
                  <a:tcPr marL="36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rowSpan="2">
                  <a:txBody>
                    <a:bodyPr/>
                    <a:lstStyle/>
                    <a:p>
                      <a:pPr algn="ctr" fontAlgn="ctr"/>
                      <a:r>
                        <a:rPr lang="en-US" sz="1500" b="1" i="0" u="none" strike="noStrike" dirty="0">
                          <a:solidFill>
                            <a:srgbClr val="FFFFFF"/>
                          </a:solidFill>
                          <a:effectLst/>
                          <a:latin typeface="Calibri"/>
                        </a:rPr>
                        <a:t>2020</a:t>
                      </a:r>
                    </a:p>
                  </a:txBody>
                  <a:tcPr marL="36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zh-TW" altLang="en-US" sz="1200" b="0" i="0" u="none" strike="noStrike">
                          <a:solidFill>
                            <a:srgbClr val="000000"/>
                          </a:solidFill>
                          <a:effectLst/>
                          <a:latin typeface="Calibri"/>
                        </a:rPr>
                        <a:t>　</a:t>
                      </a:r>
                    </a:p>
                  </a:txBody>
                  <a:tcPr marL="36000" marR="36000" marT="0" marB="0" anchor="b">
                    <a:lnL w="6350" cap="flat" cmpd="sng" algn="ctr">
                      <a:no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solidFill>
                      <a:srgbClr val="97B953"/>
                    </a:solidFill>
                  </a:tcPr>
                </a:tc>
                <a:tc gridSpan="6">
                  <a:txBody>
                    <a:bodyPr/>
                    <a:lstStyle/>
                    <a:p>
                      <a:pPr algn="ctr" fontAlgn="b"/>
                      <a:r>
                        <a:rPr lang="en-US" sz="1500" b="1" i="0" u="none" strike="noStrike" dirty="0">
                          <a:solidFill>
                            <a:srgbClr val="FFFFFF"/>
                          </a:solidFill>
                          <a:effectLst/>
                          <a:latin typeface="Calibri"/>
                        </a:rPr>
                        <a:t>YoY (%)</a:t>
                      </a:r>
                    </a:p>
                  </a:txBody>
                  <a:tcPr marL="36000" marR="36000" marT="0" marB="0" anchor="b">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7B95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7846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b"/>
                      <a:r>
                        <a:rPr lang="zh-TW" altLang="en-US" sz="1500" b="0" i="0" u="none" strike="noStrike" dirty="0">
                          <a:solidFill>
                            <a:srgbClr val="000000"/>
                          </a:solidFill>
                          <a:effectLst/>
                          <a:latin typeface="Calibri"/>
                        </a:rPr>
                        <a:t>　</a:t>
                      </a:r>
                    </a:p>
                  </a:txBody>
                  <a:tcPr marL="36000" marR="36000" marT="0" marB="0" anchor="b">
                    <a:lnL w="6350" cap="flat" cmpd="sng" algn="ctr">
                      <a:noFill/>
                      <a:prstDash val="solid"/>
                      <a:round/>
                      <a:headEnd type="none" w="med" len="med"/>
                      <a:tailEnd type="none" w="med" len="med"/>
                    </a:lnL>
                    <a:lnR>
                      <a:noFill/>
                    </a:lnR>
                    <a:lnT>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en-US" altLang="zh-TW" sz="1500" b="1" i="0" u="none" strike="noStrike" dirty="0">
                          <a:solidFill>
                            <a:srgbClr val="FFFFFF"/>
                          </a:solidFill>
                          <a:effectLst/>
                          <a:latin typeface="Calibri"/>
                        </a:rPr>
                        <a:t>2015</a:t>
                      </a:r>
                    </a:p>
                  </a:txBody>
                  <a:tcPr marL="36000" marR="36000" marT="0"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en-US" altLang="zh-TW" sz="1500" b="1" i="0" u="none" strike="noStrike" dirty="0">
                          <a:solidFill>
                            <a:srgbClr val="FFFFFF"/>
                          </a:solidFill>
                          <a:effectLst/>
                          <a:latin typeface="Calibri"/>
                        </a:rPr>
                        <a:t>2016</a:t>
                      </a:r>
                    </a:p>
                  </a:txBody>
                  <a:tcPr marL="36000" marR="3600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en-US" altLang="zh-TW" sz="1500" b="1" i="0" u="none" strike="noStrike" dirty="0">
                          <a:solidFill>
                            <a:srgbClr val="FFFFFF"/>
                          </a:solidFill>
                          <a:effectLst/>
                          <a:latin typeface="Calibri"/>
                        </a:rPr>
                        <a:t>2017</a:t>
                      </a:r>
                    </a:p>
                  </a:txBody>
                  <a:tcPr marL="36000" marR="3600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en-US" altLang="zh-TW" sz="1500" b="1" i="0" u="none" strike="noStrike" dirty="0">
                          <a:solidFill>
                            <a:srgbClr val="FFFFFF"/>
                          </a:solidFill>
                          <a:effectLst/>
                          <a:latin typeface="Calibri"/>
                        </a:rPr>
                        <a:t>2018</a:t>
                      </a:r>
                    </a:p>
                  </a:txBody>
                  <a:tcPr marL="36000" marR="3600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en-US" altLang="zh-TW" sz="1500" b="1" i="0" u="none" strike="noStrike" dirty="0">
                          <a:solidFill>
                            <a:srgbClr val="FFFFFF"/>
                          </a:solidFill>
                          <a:effectLst/>
                          <a:latin typeface="Calibri"/>
                        </a:rPr>
                        <a:t>2019</a:t>
                      </a:r>
                    </a:p>
                  </a:txBody>
                  <a:tcPr marL="36000" marR="3600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tc>
                  <a:txBody>
                    <a:bodyPr/>
                    <a:lstStyle/>
                    <a:p>
                      <a:pPr algn="ctr" fontAlgn="b"/>
                      <a:r>
                        <a:rPr lang="en-US" sz="1500" b="1" i="0" u="none" strike="noStrike" dirty="0">
                          <a:solidFill>
                            <a:srgbClr val="FFFFFF"/>
                          </a:solidFill>
                          <a:effectLst/>
                          <a:latin typeface="Calibri"/>
                        </a:rPr>
                        <a:t>2020</a:t>
                      </a:r>
                    </a:p>
                  </a:txBody>
                  <a:tcPr marL="36000" marR="36000" marT="0" marB="0" anchor="b">
                    <a:lnL w="635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97B953"/>
                    </a:solidFill>
                  </a:tcPr>
                </a:tc>
                <a:extLst>
                  <a:ext uri="{0D108BD9-81ED-4DB2-BD59-A6C34878D82A}">
                    <a16:rowId xmlns="" xmlns:a16="http://schemas.microsoft.com/office/drawing/2014/main" val="10001"/>
                  </a:ext>
                </a:extLst>
              </a:tr>
              <a:tr h="402145">
                <a:tc>
                  <a:txBody>
                    <a:bodyPr/>
                    <a:lstStyle/>
                    <a:p>
                      <a:pPr algn="l" fontAlgn="b"/>
                      <a:r>
                        <a:rPr lang="en-US" sz="1500" b="0" i="0" u="none" strike="noStrike" dirty="0">
                          <a:solidFill>
                            <a:srgbClr val="000000"/>
                          </a:solidFill>
                          <a:effectLst/>
                          <a:latin typeface="Calibri"/>
                        </a:rPr>
                        <a:t>Sales Revenue</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937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611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2,252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254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299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312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r>
                        <a:rPr lang="zh-TW" altLang="en-US" sz="1600" b="0" i="0" u="none" strike="noStrike">
                          <a:solidFill>
                            <a:srgbClr val="000000"/>
                          </a:solidFill>
                          <a:effectLst/>
                          <a:latin typeface="Calibri"/>
                        </a:rPr>
                        <a:t>　</a:t>
                      </a:r>
                    </a:p>
                  </a:txBody>
                  <a:tcPr marL="36000" marR="36000" marT="0" marB="0" anchor="ctr">
                    <a:lnL w="6350" cap="flat" cmpd="sng" algn="ctr">
                      <a:solidFill>
                        <a:srgbClr val="FFFFFF"/>
                      </a:solidFill>
                      <a:prstDash val="solid"/>
                      <a:round/>
                      <a:headEnd type="none" w="med" len="med"/>
                      <a:tailEnd type="none" w="med" len="med"/>
                    </a:lnL>
                    <a:lnR>
                      <a:noFill/>
                    </a:lnR>
                    <a:lnT w="12700" cap="flat" cmpd="sng" algn="ctr">
                      <a:solidFill>
                        <a:schemeClr val="bg1">
                          <a:lumMod val="65000"/>
                        </a:schemeClr>
                      </a:solidFill>
                      <a:prstDash val="solid"/>
                      <a:round/>
                      <a:headEnd type="none" w="med" len="med"/>
                      <a:tailEnd type="none" w="med" len="med"/>
                    </a:lnT>
                    <a:lnB>
                      <a:noFill/>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(50.2)</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(34.8)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268.7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(88.7)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4.3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2"/>
                  </a:ext>
                </a:extLst>
              </a:tr>
              <a:tr h="360000">
                <a:tc>
                  <a:txBody>
                    <a:bodyPr/>
                    <a:lstStyle/>
                    <a:p>
                      <a:pPr algn="l" fontAlgn="b"/>
                      <a:r>
                        <a:rPr lang="en-US" sz="1500" b="0" i="0" u="none" strike="noStrike" dirty="0">
                          <a:solidFill>
                            <a:srgbClr val="000000"/>
                          </a:solidFill>
                          <a:effectLst/>
                          <a:latin typeface="Calibri"/>
                        </a:rPr>
                        <a:t>Gross Profit</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400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275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740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116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121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125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r>
                        <a:rPr lang="zh-TW" altLang="en-US" sz="1600" b="0" i="0" u="none" strike="noStrike" dirty="0">
                          <a:solidFill>
                            <a:srgbClr val="000000"/>
                          </a:solidFill>
                          <a:effectLst/>
                          <a:latin typeface="Calibri"/>
                        </a:rPr>
                        <a:t>　</a:t>
                      </a: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(36.0)</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(31.1)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168.9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(84.4)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3.1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3"/>
                  </a:ext>
                </a:extLst>
              </a:tr>
              <a:tr h="360000">
                <a:tc>
                  <a:txBody>
                    <a:bodyPr/>
                    <a:lstStyle/>
                    <a:p>
                      <a:pPr algn="l" fontAlgn="b"/>
                      <a:r>
                        <a:rPr lang="en-US" sz="1500" b="0" i="0" u="none" strike="noStrike" dirty="0">
                          <a:solidFill>
                            <a:srgbClr val="000000"/>
                          </a:solidFill>
                          <a:effectLst/>
                          <a:latin typeface="Calibri"/>
                        </a:rPr>
                        <a:t>Operating Profit</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74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386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-173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-169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-148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r>
                        <a:rPr lang="zh-TW" altLang="en-US" sz="1600" b="0" i="0" u="none" strike="noStrike" dirty="0">
                          <a:solidFill>
                            <a:srgbClr val="000000"/>
                          </a:solidFill>
                          <a:effectLst/>
                          <a:latin typeface="Calibri"/>
                        </a:rPr>
                        <a:t>　</a:t>
                      </a: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(71.2)</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(152.0)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(144.8)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4"/>
                  </a:ext>
                </a:extLst>
              </a:tr>
              <a:tr h="360000">
                <a:tc>
                  <a:txBody>
                    <a:bodyPr/>
                    <a:lstStyle/>
                    <a:p>
                      <a:pPr algn="l" fontAlgn="b"/>
                      <a:r>
                        <a:rPr lang="en-US" sz="1500" b="0" i="0" u="none" strike="noStrike" dirty="0">
                          <a:solidFill>
                            <a:srgbClr val="000000"/>
                          </a:solidFill>
                          <a:effectLst/>
                          <a:latin typeface="Calibri"/>
                        </a:rPr>
                        <a:t>Income before Tax</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725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306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605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-173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r>
                        <a:rPr lang="zh-TW" altLang="en-US" sz="1600" b="0" i="0" u="none" strike="noStrike">
                          <a:solidFill>
                            <a:srgbClr val="000000"/>
                          </a:solidFill>
                          <a:effectLst/>
                          <a:latin typeface="Calibri"/>
                        </a:rPr>
                        <a:t>　</a:t>
                      </a: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(17.3)</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(57.8)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97.6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(108.9)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5"/>
                  </a:ext>
                </a:extLst>
              </a:tr>
              <a:tr h="360000">
                <a:tc>
                  <a:txBody>
                    <a:bodyPr/>
                    <a:lstStyle/>
                    <a:p>
                      <a:pPr algn="l" fontAlgn="b"/>
                      <a:r>
                        <a:rPr lang="en-US" sz="1500" b="0" i="0" u="none" strike="noStrike" dirty="0">
                          <a:solidFill>
                            <a:srgbClr val="000000"/>
                          </a:solidFill>
                          <a:effectLst/>
                          <a:latin typeface="Calibri"/>
                        </a:rPr>
                        <a:t>Net Income to Parent</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760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310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622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-146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r>
                        <a:rPr lang="zh-TW" altLang="en-US" sz="1600" b="0" i="0" u="none" strike="noStrike">
                          <a:solidFill>
                            <a:srgbClr val="000000"/>
                          </a:solidFill>
                          <a:effectLst/>
                          <a:latin typeface="Calibri"/>
                        </a:rPr>
                        <a:t>　</a:t>
                      </a: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(8.8)</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(59.2)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100.6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(106.7)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6"/>
                  </a:ext>
                </a:extLst>
              </a:tr>
              <a:tr h="360000">
                <a:tc>
                  <a:txBody>
                    <a:bodyPr/>
                    <a:lstStyle/>
                    <a:p>
                      <a:pPr algn="l" fontAlgn="b"/>
                      <a:r>
                        <a:rPr lang="en-US" sz="1500" b="0" i="0" u="none" strike="noStrike" dirty="0">
                          <a:solidFill>
                            <a:srgbClr val="000000"/>
                          </a:solidFill>
                          <a:effectLst/>
                          <a:latin typeface="Calibri"/>
                        </a:rPr>
                        <a:t>EPS (NT$)</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1.01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0.40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0.81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-0.05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-0.18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dirty="0">
                          <a:solidFill>
                            <a:srgbClr val="000000"/>
                          </a:solidFill>
                          <a:effectLst/>
                          <a:latin typeface="Calibri" panose="020F0502020204030204" pitchFamily="34" charset="0"/>
                          <a:ea typeface="新細明體" panose="02020500000000000000" pitchFamily="18" charset="-120"/>
                        </a:rPr>
                        <a:t>-0.02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0" i="0" u="none" strike="noStrike" dirty="0">
                          <a:solidFill>
                            <a:srgbClr val="000000"/>
                          </a:solidFill>
                          <a:effectLst/>
                          <a:latin typeface="Calibri"/>
                        </a:rPr>
                        <a:t>　</a:t>
                      </a:r>
                    </a:p>
                  </a:txBody>
                  <a:tcPr marL="36000" marR="36000" marT="0" marB="0" anchor="ctr">
                    <a:lnL w="6350" cap="flat" cmpd="sng" algn="ctr">
                      <a:solidFill>
                        <a:srgbClr val="FFFFFF"/>
                      </a:solidFill>
                      <a:prstDash val="solid"/>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(12.9)</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(60.1)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100.6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(106.6)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dirty="0">
                          <a:solidFill>
                            <a:srgbClr val="000000"/>
                          </a:solidFill>
                          <a:effectLst/>
                          <a:latin typeface="Calibri" panose="020F0502020204030204" pitchFamily="34" charset="0"/>
                          <a:ea typeface="新細明體" panose="02020500000000000000" pitchFamily="18" charset="-120"/>
                        </a:rPr>
                        <a:t>-</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10007"/>
                  </a:ext>
                </a:extLst>
              </a:tr>
              <a:tr h="189232">
                <a:tc>
                  <a:txBody>
                    <a:bodyPr/>
                    <a:lstStyle/>
                    <a:p>
                      <a:pPr algn="l" fontAlgn="b"/>
                      <a:r>
                        <a:rPr lang="zh-TW" altLang="en-US" sz="16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endParaRPr lang="zh-TW" altLang="en-US" sz="1600" b="0" i="0" u="none" strike="noStrike" dirty="0">
                        <a:solidFill>
                          <a:srgbClr val="000000"/>
                        </a:solidFill>
                        <a:effectLst/>
                        <a:latin typeface="Calibri"/>
                      </a:endParaRPr>
                    </a:p>
                  </a:txBody>
                  <a:tcPr marL="0" marR="0" marT="0" marB="0" anchor="ctr">
                    <a:lnL>
                      <a:noFill/>
                    </a:lnL>
                    <a:lnR>
                      <a:noFill/>
                    </a:lnR>
                    <a:lnT w="12700" cap="flat" cmpd="sng" algn="ctr">
                      <a:solidFill>
                        <a:schemeClr val="bg1">
                          <a:lumMod val="50000"/>
                        </a:schemeClr>
                      </a:solidFill>
                      <a:prstDash val="solid"/>
                      <a:round/>
                      <a:headEnd type="none" w="med" len="med"/>
                      <a:tailEnd type="none" w="med" len="med"/>
                    </a:lnT>
                    <a:lnB>
                      <a:noFill/>
                    </a:lnB>
                  </a:tcPr>
                </a:tc>
                <a:extLst>
                  <a:ext uri="{0D108BD9-81ED-4DB2-BD59-A6C34878D82A}">
                    <a16:rowId xmlns="" xmlns:a16="http://schemas.microsoft.com/office/drawing/2014/main" val="10008"/>
                  </a:ext>
                </a:extLst>
              </a:tr>
              <a:tr h="201059">
                <a:tc>
                  <a:txBody>
                    <a:bodyPr/>
                    <a:lstStyle/>
                    <a:p>
                      <a:pPr algn="l" fontAlgn="b"/>
                      <a:r>
                        <a:rPr lang="en-US" sz="1500" b="1" i="0" u="none" strike="noStrike" dirty="0">
                          <a:solidFill>
                            <a:schemeClr val="bg1"/>
                          </a:solidFill>
                          <a:effectLst/>
                          <a:latin typeface="Calibri"/>
                        </a:rPr>
                        <a:t>Key Financial ratio (%)</a:t>
                      </a:r>
                    </a:p>
                  </a:txBody>
                  <a:tcPr marL="36000" marR="3600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97B953"/>
                    </a:solidFill>
                  </a:tcPr>
                </a:tc>
                <a:tc>
                  <a:txBody>
                    <a:bodyPr/>
                    <a:lstStyle/>
                    <a:p>
                      <a:pPr algn="ctr" fontAlgn="b"/>
                      <a:r>
                        <a:rPr lang="zh-TW" altLang="en-US" sz="1600" b="1" i="0" u="none" strike="noStrike" dirty="0">
                          <a:solidFill>
                            <a:srgbClr val="000000"/>
                          </a:solidFill>
                          <a:effectLst/>
                          <a:latin typeface="Calibri"/>
                        </a:rPr>
                        <a:t>　</a:t>
                      </a:r>
                    </a:p>
                  </a:txBody>
                  <a:tcPr marL="36000" marR="36000" marT="0" marB="0" anchor="b">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1" i="0" u="none" strike="noStrike" dirty="0">
                          <a:solidFill>
                            <a:srgbClr val="000000"/>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1" i="0" u="none" strike="noStrike" dirty="0">
                          <a:solidFill>
                            <a:srgbClr val="000000"/>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1" i="0" u="none" strike="noStrike" dirty="0">
                          <a:solidFill>
                            <a:srgbClr val="000000"/>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1" i="0" u="none" strike="noStrike" dirty="0">
                          <a:solidFill>
                            <a:srgbClr val="000000"/>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1" i="0" u="none" strike="noStrike" dirty="0">
                          <a:solidFill>
                            <a:srgbClr val="000000"/>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r>
                        <a:rPr lang="zh-TW" altLang="en-US" sz="1600" b="0" i="0" u="none" strike="noStrike">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l"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09"/>
                  </a:ext>
                </a:extLst>
              </a:tr>
              <a:tr h="360000">
                <a:tc>
                  <a:txBody>
                    <a:bodyPr/>
                    <a:lstStyle/>
                    <a:p>
                      <a:pPr algn="l" fontAlgn="b"/>
                      <a:r>
                        <a:rPr lang="en-US" sz="1500" b="0" i="0" u="none" strike="noStrike" dirty="0">
                          <a:solidFill>
                            <a:srgbClr val="000000"/>
                          </a:solidFill>
                          <a:effectLst/>
                          <a:latin typeface="Calibri"/>
                        </a:rPr>
                        <a:t>Gross Margin</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42.7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45.1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32.9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45.5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40.4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40.0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l"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0"/>
                  </a:ext>
                </a:extLst>
              </a:tr>
              <a:tr h="360000">
                <a:tc>
                  <a:txBody>
                    <a:bodyPr/>
                    <a:lstStyle/>
                    <a:p>
                      <a:pPr algn="l" fontAlgn="b"/>
                      <a:r>
                        <a:rPr lang="en-US" sz="1500" b="0" i="0" u="none" strike="noStrike" dirty="0">
                          <a:solidFill>
                            <a:srgbClr val="000000"/>
                          </a:solidFill>
                          <a:effectLst/>
                          <a:latin typeface="Calibri"/>
                        </a:rPr>
                        <a:t>Operating Margin</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7.9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(6.3)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17.1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(67.9)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(56.5)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(47.3)</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endParaRPr lang="zh-TW" altLang="en-US" sz="1600" b="0" i="0" u="none" strike="noStrike">
                        <a:solidFill>
                          <a:srgbClr val="000000"/>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l"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1"/>
                  </a:ext>
                </a:extLst>
              </a:tr>
              <a:tr h="360000">
                <a:tc>
                  <a:txBody>
                    <a:bodyPr/>
                    <a:lstStyle/>
                    <a:p>
                      <a:pPr algn="l" fontAlgn="b"/>
                      <a:r>
                        <a:rPr lang="en-US" sz="1500" b="0" i="0" u="none" strike="noStrike" dirty="0" err="1">
                          <a:solidFill>
                            <a:srgbClr val="000000"/>
                          </a:solidFill>
                          <a:effectLst/>
                          <a:latin typeface="Calibri"/>
                        </a:rPr>
                        <a:t>Opex</a:t>
                      </a:r>
                      <a:r>
                        <a:rPr lang="en-US" sz="1500" b="0" i="0" u="none" strike="noStrike" dirty="0">
                          <a:solidFill>
                            <a:srgbClr val="000000"/>
                          </a:solidFill>
                          <a:effectLst/>
                          <a:latin typeface="Calibri"/>
                        </a:rPr>
                        <a:t> ratio </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34.8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51.3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15.7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113.4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96.9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87.3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l"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2"/>
                  </a:ext>
                </a:extLst>
              </a:tr>
              <a:tr h="360000">
                <a:tc>
                  <a:txBody>
                    <a:bodyPr/>
                    <a:lstStyle/>
                    <a:p>
                      <a:pPr algn="l" fontAlgn="b"/>
                      <a:r>
                        <a:rPr lang="en-US" sz="1500" b="0" i="0" u="none" strike="noStrike" dirty="0">
                          <a:solidFill>
                            <a:srgbClr val="000000"/>
                          </a:solidFill>
                          <a:effectLst/>
                          <a:latin typeface="Calibri"/>
                        </a:rPr>
                        <a:t>Net Margin</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81.1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50.8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27.6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(16.5)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a:solidFill>
                            <a:srgbClr val="000000"/>
                          </a:solidFill>
                          <a:effectLst/>
                          <a:latin typeface="Calibri" panose="020F0502020204030204" pitchFamily="34" charset="0"/>
                          <a:ea typeface="新細明體" panose="02020500000000000000" pitchFamily="18" charset="-120"/>
                        </a:rPr>
                        <a:t>(48.8)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ctr"/>
                      <a:r>
                        <a:rPr lang="en-US" altLang="zh-TW" sz="1400" b="0" i="0" u="none" strike="noStrike" dirty="0">
                          <a:solidFill>
                            <a:srgbClr val="000000"/>
                          </a:solidFill>
                          <a:effectLst/>
                          <a:latin typeface="Calibri" panose="020F0502020204030204" pitchFamily="34" charset="0"/>
                          <a:ea typeface="新細明體" panose="02020500000000000000" pitchFamily="18" charset="-120"/>
                        </a:rPr>
                        <a:t>(5.6)</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ctr" fontAlgn="b"/>
                      <a:r>
                        <a:rPr lang="zh-TW" altLang="en-US" sz="1600" b="0" i="0" u="none" strike="noStrike">
                          <a:solidFill>
                            <a:srgbClr val="000000"/>
                          </a:solidFill>
                          <a:effectLst/>
                          <a:latin typeface="Calibri"/>
                        </a:rPr>
                        <a:t>　</a:t>
                      </a:r>
                    </a:p>
                  </a:txBody>
                  <a:tcPr marL="0" marR="0" marT="0" marB="0" anchor="b">
                    <a:lnL>
                      <a:noFill/>
                    </a:lnL>
                    <a:lnR>
                      <a:noFill/>
                    </a:lnR>
                    <a:lnT>
                      <a:noFill/>
                    </a:lnT>
                    <a:lnB>
                      <a:noFill/>
                    </a:lnB>
                    <a:solidFill>
                      <a:srgbClr val="FFFFFF"/>
                    </a:solidFill>
                  </a:tcPr>
                </a:tc>
                <a:tc>
                  <a:txBody>
                    <a:bodyPr/>
                    <a:lstStyle/>
                    <a:p>
                      <a:pPr algn="l" fontAlgn="b"/>
                      <a:r>
                        <a:rPr lang="zh-TW" altLang="en-US" sz="1600" b="0" i="0" u="none" strike="noStrike" dirty="0">
                          <a:solidFill>
                            <a:srgbClr val="000000"/>
                          </a:solidFill>
                          <a:effectLst/>
                          <a:latin typeface="Calibri"/>
                        </a:rPr>
                        <a:t>　</a:t>
                      </a: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2211151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solidFill>
                  <a:srgbClr val="3C4444"/>
                </a:solidFill>
                <a:effectLst>
                  <a:outerShdw blurRad="38100" dist="38100" dir="2700000" algn="tl">
                    <a:srgbClr val="000000">
                      <a:alpha val="43137"/>
                    </a:srgbClr>
                  </a:outerShdw>
                </a:effectLst>
              </a:rPr>
              <a:t>5-year Balance Sheet </a:t>
            </a:r>
            <a:endParaRPr lang="zh-TW" altLang="en-US" dirty="0"/>
          </a:p>
        </p:txBody>
      </p:sp>
      <p:sp>
        <p:nvSpPr>
          <p:cNvPr id="3" name="內容版面配置區 2"/>
          <p:cNvSpPr>
            <a:spLocks noGrp="1"/>
          </p:cNvSpPr>
          <p:nvPr>
            <p:ph idx="1"/>
          </p:nvPr>
        </p:nvSpPr>
        <p:spPr/>
        <p:txBody>
          <a:bodyPr/>
          <a:lstStyle/>
          <a:p>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886719792"/>
              </p:ext>
            </p:extLst>
          </p:nvPr>
        </p:nvGraphicFramePr>
        <p:xfrm>
          <a:off x="395536" y="980728"/>
          <a:ext cx="8484814" cy="5526922"/>
        </p:xfrm>
        <a:graphic>
          <a:graphicData uri="http://schemas.openxmlformats.org/drawingml/2006/table">
            <a:tbl>
              <a:tblPr/>
              <a:tblGrid>
                <a:gridCol w="1944216">
                  <a:extLst>
                    <a:ext uri="{9D8B030D-6E8A-4147-A177-3AD203B41FA5}">
                      <a16:colId xmlns="" xmlns:a16="http://schemas.microsoft.com/office/drawing/2014/main" val="20000"/>
                    </a:ext>
                  </a:extLst>
                </a:gridCol>
                <a:gridCol w="647784">
                  <a:extLst>
                    <a:ext uri="{9D8B030D-6E8A-4147-A177-3AD203B41FA5}">
                      <a16:colId xmlns="" xmlns:a16="http://schemas.microsoft.com/office/drawing/2014/main" val="20001"/>
                    </a:ext>
                  </a:extLst>
                </a:gridCol>
                <a:gridCol w="540000">
                  <a:extLst>
                    <a:ext uri="{9D8B030D-6E8A-4147-A177-3AD203B41FA5}">
                      <a16:colId xmlns="" xmlns:a16="http://schemas.microsoft.com/office/drawing/2014/main" val="20002"/>
                    </a:ext>
                  </a:extLst>
                </a:gridCol>
                <a:gridCol w="557212">
                  <a:extLst>
                    <a:ext uri="{9D8B030D-6E8A-4147-A177-3AD203B41FA5}">
                      <a16:colId xmlns="" xmlns:a16="http://schemas.microsoft.com/office/drawing/2014/main" val="20003"/>
                    </a:ext>
                  </a:extLst>
                </a:gridCol>
                <a:gridCol w="540000">
                  <a:extLst>
                    <a:ext uri="{9D8B030D-6E8A-4147-A177-3AD203B41FA5}">
                      <a16:colId xmlns="" xmlns:a16="http://schemas.microsoft.com/office/drawing/2014/main" val="20004"/>
                    </a:ext>
                  </a:extLst>
                </a:gridCol>
                <a:gridCol w="540000">
                  <a:extLst>
                    <a:ext uri="{9D8B030D-6E8A-4147-A177-3AD203B41FA5}">
                      <a16:colId xmlns="" xmlns:a16="http://schemas.microsoft.com/office/drawing/2014/main" val="20005"/>
                    </a:ext>
                  </a:extLst>
                </a:gridCol>
                <a:gridCol w="576000">
                  <a:extLst>
                    <a:ext uri="{9D8B030D-6E8A-4147-A177-3AD203B41FA5}">
                      <a16:colId xmlns="" xmlns:a16="http://schemas.microsoft.com/office/drawing/2014/main" val="20006"/>
                    </a:ext>
                  </a:extLst>
                </a:gridCol>
                <a:gridCol w="97400">
                  <a:extLst>
                    <a:ext uri="{9D8B030D-6E8A-4147-A177-3AD203B41FA5}">
                      <a16:colId xmlns="" xmlns:a16="http://schemas.microsoft.com/office/drawing/2014/main" val="20007"/>
                    </a:ext>
                  </a:extLst>
                </a:gridCol>
                <a:gridCol w="470577">
                  <a:extLst>
                    <a:ext uri="{9D8B030D-6E8A-4147-A177-3AD203B41FA5}">
                      <a16:colId xmlns="" xmlns:a16="http://schemas.microsoft.com/office/drawing/2014/main" val="20008"/>
                    </a:ext>
                  </a:extLst>
                </a:gridCol>
                <a:gridCol w="504000">
                  <a:extLst>
                    <a:ext uri="{9D8B030D-6E8A-4147-A177-3AD203B41FA5}">
                      <a16:colId xmlns="" xmlns:a16="http://schemas.microsoft.com/office/drawing/2014/main" val="20009"/>
                    </a:ext>
                  </a:extLst>
                </a:gridCol>
                <a:gridCol w="504000">
                  <a:extLst>
                    <a:ext uri="{9D8B030D-6E8A-4147-A177-3AD203B41FA5}">
                      <a16:colId xmlns="" xmlns:a16="http://schemas.microsoft.com/office/drawing/2014/main" val="20010"/>
                    </a:ext>
                  </a:extLst>
                </a:gridCol>
                <a:gridCol w="504000">
                  <a:extLst>
                    <a:ext uri="{9D8B030D-6E8A-4147-A177-3AD203B41FA5}">
                      <a16:colId xmlns="" xmlns:a16="http://schemas.microsoft.com/office/drawing/2014/main" val="20011"/>
                    </a:ext>
                  </a:extLst>
                </a:gridCol>
                <a:gridCol w="555625">
                  <a:extLst>
                    <a:ext uri="{9D8B030D-6E8A-4147-A177-3AD203B41FA5}">
                      <a16:colId xmlns="" xmlns:a16="http://schemas.microsoft.com/office/drawing/2014/main" val="20012"/>
                    </a:ext>
                  </a:extLst>
                </a:gridCol>
                <a:gridCol w="504000">
                  <a:extLst>
                    <a:ext uri="{9D8B030D-6E8A-4147-A177-3AD203B41FA5}">
                      <a16:colId xmlns="" xmlns:a16="http://schemas.microsoft.com/office/drawing/2014/main" val="20013"/>
                    </a:ext>
                  </a:extLst>
                </a:gridCol>
              </a:tblGrid>
              <a:tr h="198943">
                <a:tc rowSpan="2">
                  <a:txBody>
                    <a:bodyPr/>
                    <a:lstStyle/>
                    <a:p>
                      <a:pPr algn="l" fontAlgn="ctr"/>
                      <a:r>
                        <a:rPr lang="en-US" sz="1500" b="1" i="0" u="none" strike="noStrike" dirty="0">
                          <a:solidFill>
                            <a:srgbClr val="FFFFFF"/>
                          </a:solidFill>
                          <a:effectLst/>
                          <a:latin typeface="Calibri"/>
                        </a:rPr>
                        <a:t>NT$ Million</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rowSpan="2">
                  <a:txBody>
                    <a:bodyPr/>
                    <a:lstStyle/>
                    <a:p>
                      <a:pPr algn="ctr" fontAlgn="ctr"/>
                      <a:r>
                        <a:rPr lang="en-US" altLang="zh-TW" sz="1500" b="1" i="0" u="none" strike="noStrike" dirty="0">
                          <a:solidFill>
                            <a:srgbClr val="FFFFFF"/>
                          </a:solidFill>
                          <a:effectLst/>
                          <a:latin typeface="Calibri"/>
                        </a:rPr>
                        <a:t>2015</a:t>
                      </a:r>
                    </a:p>
                  </a:txBody>
                  <a:tcPr marL="36000" marR="3600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rowSpan="2">
                  <a:txBody>
                    <a:bodyPr/>
                    <a:lstStyle/>
                    <a:p>
                      <a:pPr algn="ctr" fontAlgn="ctr"/>
                      <a:r>
                        <a:rPr lang="en-US" altLang="zh-TW" sz="1500" b="1" i="0" u="none" strike="noStrike" dirty="0">
                          <a:solidFill>
                            <a:srgbClr val="FFFFFF"/>
                          </a:solidFill>
                          <a:effectLst/>
                          <a:latin typeface="Calibri"/>
                        </a:rPr>
                        <a:t>2016</a:t>
                      </a:r>
                    </a:p>
                  </a:txBody>
                  <a:tcPr marL="36000" marR="3600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rowSpan="2">
                  <a:txBody>
                    <a:bodyPr/>
                    <a:lstStyle/>
                    <a:p>
                      <a:pPr algn="ctr" fontAlgn="ctr"/>
                      <a:r>
                        <a:rPr lang="en-US" altLang="zh-TW" sz="1500" b="1" i="0" u="none" strike="noStrike" dirty="0">
                          <a:solidFill>
                            <a:srgbClr val="FFFFFF"/>
                          </a:solidFill>
                          <a:effectLst/>
                          <a:latin typeface="Calibri"/>
                        </a:rPr>
                        <a:t>2017</a:t>
                      </a:r>
                    </a:p>
                  </a:txBody>
                  <a:tcPr marL="36000" marR="3600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rowSpan="2">
                  <a:txBody>
                    <a:bodyPr/>
                    <a:lstStyle/>
                    <a:p>
                      <a:pPr algn="ctr" fontAlgn="ctr"/>
                      <a:r>
                        <a:rPr lang="en-US" altLang="zh-TW" sz="1500" b="1" i="0" u="none" strike="noStrike" dirty="0">
                          <a:solidFill>
                            <a:srgbClr val="FFFFFF"/>
                          </a:solidFill>
                          <a:effectLst/>
                          <a:latin typeface="Calibri"/>
                        </a:rPr>
                        <a:t>2018</a:t>
                      </a:r>
                    </a:p>
                  </a:txBody>
                  <a:tcPr marL="36000" marR="3600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rowSpan="2">
                  <a:txBody>
                    <a:bodyPr/>
                    <a:lstStyle/>
                    <a:p>
                      <a:pPr algn="ctr" fontAlgn="ctr"/>
                      <a:r>
                        <a:rPr lang="en-US" altLang="zh-TW" sz="1500" b="1" i="0" u="none" strike="noStrike" dirty="0">
                          <a:solidFill>
                            <a:srgbClr val="FFFFFF"/>
                          </a:solidFill>
                          <a:effectLst/>
                          <a:latin typeface="Calibri"/>
                        </a:rPr>
                        <a:t>2019</a:t>
                      </a:r>
                    </a:p>
                  </a:txBody>
                  <a:tcPr marL="36000" marR="3600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rowSpan="2">
                  <a:txBody>
                    <a:bodyPr/>
                    <a:lstStyle/>
                    <a:p>
                      <a:pPr algn="ctr" fontAlgn="ctr"/>
                      <a:r>
                        <a:rPr lang="en-US" sz="1500" b="1" i="0" u="none" strike="noStrike" dirty="0">
                          <a:solidFill>
                            <a:srgbClr val="FFFFFF"/>
                          </a:solidFill>
                          <a:effectLst/>
                          <a:latin typeface="Calibri"/>
                        </a:rPr>
                        <a:t>2020</a:t>
                      </a:r>
                    </a:p>
                  </a:txBody>
                  <a:tcPr marL="36000" marR="3600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a:txBody>
                    <a:bodyPr/>
                    <a:lstStyle/>
                    <a:p>
                      <a:pPr algn="ctr" fontAlgn="b"/>
                      <a:r>
                        <a:rPr lang="zh-TW" altLang="en-US" sz="1600" b="0" i="0" u="none" strike="noStrike">
                          <a:solidFill>
                            <a:srgbClr val="FFFFFF"/>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97B953"/>
                    </a:solidFill>
                  </a:tcPr>
                </a:tc>
                <a:tc gridSpan="6">
                  <a:txBody>
                    <a:bodyPr/>
                    <a:lstStyle/>
                    <a:p>
                      <a:pPr algn="ctr" fontAlgn="b"/>
                      <a:r>
                        <a:rPr lang="en-US" sz="1500" b="1" i="0" u="none" strike="noStrike" dirty="0">
                          <a:solidFill>
                            <a:srgbClr val="FFFFFF"/>
                          </a:solidFill>
                          <a:effectLst/>
                          <a:latin typeface="Calibri"/>
                        </a:rPr>
                        <a:t>YoY (%)</a:t>
                      </a:r>
                    </a:p>
                  </a:txBody>
                  <a:tcPr marL="36000" marR="36000" marT="0" marB="0" anchor="b">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37448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b"/>
                      <a:r>
                        <a:rPr lang="zh-TW" altLang="en-US" sz="1500" b="0" i="0" u="none" strike="noStrike">
                          <a:solidFill>
                            <a:srgbClr val="FFFFFF"/>
                          </a:solidFill>
                          <a:effectLst/>
                          <a:latin typeface="Calibri"/>
                        </a:rPr>
                        <a:t>　</a:t>
                      </a:r>
                    </a:p>
                  </a:txBody>
                  <a:tcPr marL="36000" marR="36000" marT="0" marB="0" anchor="b">
                    <a:lnL w="6350" cap="flat" cmpd="sng" algn="ctr">
                      <a:solidFill>
                        <a:srgbClr val="FFFFFF"/>
                      </a:solidFill>
                      <a:prstDash val="solid"/>
                      <a:round/>
                      <a:headEnd type="none" w="med" len="med"/>
                      <a:tailEnd type="none" w="med" len="med"/>
                    </a:lnL>
                    <a:lnR>
                      <a:noFill/>
                    </a:lnR>
                    <a:lnT>
                      <a:noFill/>
                    </a:lnT>
                    <a:lnB>
                      <a:noFill/>
                    </a:lnB>
                    <a:solidFill>
                      <a:srgbClr val="97B953"/>
                    </a:solidFill>
                  </a:tcPr>
                </a:tc>
                <a:tc>
                  <a:txBody>
                    <a:bodyPr/>
                    <a:lstStyle/>
                    <a:p>
                      <a:pPr algn="ctr" fontAlgn="b"/>
                      <a:r>
                        <a:rPr lang="en-US" altLang="zh-TW" sz="1500" b="1" i="0" u="none" strike="noStrike" dirty="0">
                          <a:solidFill>
                            <a:srgbClr val="FFFFFF"/>
                          </a:solidFill>
                          <a:effectLst/>
                          <a:latin typeface="Calibri"/>
                        </a:rPr>
                        <a:t>2015</a:t>
                      </a:r>
                    </a:p>
                  </a:txBody>
                  <a:tcPr marL="36000" marR="3600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a:txBody>
                    <a:bodyPr/>
                    <a:lstStyle/>
                    <a:p>
                      <a:pPr algn="ctr" fontAlgn="b"/>
                      <a:r>
                        <a:rPr lang="en-US" altLang="zh-TW" sz="1500" b="1" i="0" u="none" strike="noStrike" dirty="0">
                          <a:solidFill>
                            <a:srgbClr val="FFFFFF"/>
                          </a:solidFill>
                          <a:effectLst/>
                          <a:latin typeface="Calibri"/>
                        </a:rPr>
                        <a:t>2016</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a:txBody>
                    <a:bodyPr/>
                    <a:lstStyle/>
                    <a:p>
                      <a:pPr algn="ctr" fontAlgn="b"/>
                      <a:r>
                        <a:rPr lang="en-US" altLang="zh-TW" sz="1500" b="1" i="0" u="none" strike="noStrike" dirty="0">
                          <a:solidFill>
                            <a:srgbClr val="FFFFFF"/>
                          </a:solidFill>
                          <a:effectLst/>
                          <a:latin typeface="Calibri"/>
                        </a:rPr>
                        <a:t>2017</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a:txBody>
                    <a:bodyPr/>
                    <a:lstStyle/>
                    <a:p>
                      <a:pPr algn="ctr" fontAlgn="b"/>
                      <a:r>
                        <a:rPr lang="en-US" altLang="zh-TW" sz="1500" b="1" i="0" u="none" strike="noStrike" dirty="0">
                          <a:solidFill>
                            <a:srgbClr val="FFFFFF"/>
                          </a:solidFill>
                          <a:effectLst/>
                          <a:latin typeface="Calibri"/>
                        </a:rPr>
                        <a:t>2018</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a:txBody>
                    <a:bodyPr/>
                    <a:lstStyle/>
                    <a:p>
                      <a:pPr algn="ctr" fontAlgn="b"/>
                      <a:r>
                        <a:rPr lang="en-US" altLang="zh-TW" sz="1500" b="1" i="0" u="none" strike="noStrike" dirty="0">
                          <a:solidFill>
                            <a:srgbClr val="FFFFFF"/>
                          </a:solidFill>
                          <a:effectLst/>
                          <a:latin typeface="Calibri"/>
                        </a:rPr>
                        <a:t>2019</a:t>
                      </a:r>
                    </a:p>
                  </a:txBody>
                  <a:tcPr marL="36000" marR="3600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tc>
                  <a:txBody>
                    <a:bodyPr/>
                    <a:lstStyle/>
                    <a:p>
                      <a:pPr algn="ctr" fontAlgn="b"/>
                      <a:r>
                        <a:rPr lang="en-US" sz="1500" b="1" i="0" u="none" strike="noStrike" dirty="0">
                          <a:solidFill>
                            <a:srgbClr val="FFFFFF"/>
                          </a:solidFill>
                          <a:effectLst/>
                          <a:latin typeface="Calibri"/>
                        </a:rPr>
                        <a:t>2020</a:t>
                      </a:r>
                    </a:p>
                  </a:txBody>
                  <a:tcPr marL="36000" marR="36000" marT="0" marB="0" anchor="b">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7B953"/>
                    </a:solidFill>
                  </a:tcPr>
                </a:tc>
                <a:extLst>
                  <a:ext uri="{0D108BD9-81ED-4DB2-BD59-A6C34878D82A}">
                    <a16:rowId xmlns="" xmlns:a16="http://schemas.microsoft.com/office/drawing/2014/main" val="10001"/>
                  </a:ext>
                </a:extLst>
              </a:tr>
              <a:tr h="360000">
                <a:tc>
                  <a:txBody>
                    <a:bodyPr/>
                    <a:lstStyle/>
                    <a:p>
                      <a:pPr algn="l" fontAlgn="b"/>
                      <a:r>
                        <a:rPr lang="en-US" sz="1500" b="1" i="0" u="none" strike="noStrike" dirty="0">
                          <a:solidFill>
                            <a:srgbClr val="000000"/>
                          </a:solidFill>
                          <a:effectLst/>
                          <a:latin typeface="Calibri"/>
                        </a:rPr>
                        <a:t>TOTAL ASSETS</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25,733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24,372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23,619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24,356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24,596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25,098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1" i="0" u="none" strike="noStrike">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19.1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(5.3)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(3.1)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3.1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2.0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2"/>
                  </a:ext>
                </a:extLst>
              </a:tr>
              <a:tr h="360000">
                <a:tc>
                  <a:txBody>
                    <a:bodyPr/>
                    <a:lstStyle/>
                    <a:p>
                      <a:pPr algn="l" fontAlgn="b"/>
                      <a:r>
                        <a:rPr lang="en-US" sz="1500" b="0" i="0" u="none" strike="noStrike" dirty="0">
                          <a:solidFill>
                            <a:srgbClr val="000000"/>
                          </a:solidFill>
                          <a:effectLst/>
                          <a:latin typeface="Calibri"/>
                        </a:rPr>
                        <a:t>Cash</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167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198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186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125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b"/>
                      <a:endParaRPr lang="zh-TW" altLang="en-US" sz="1600" b="0" i="0" u="none" strike="noStrike">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(7.6)</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(53.2)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153.1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(32.6)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40.5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60000">
                <a:tc>
                  <a:txBody>
                    <a:bodyPr/>
                    <a:lstStyle/>
                    <a:p>
                      <a:pPr algn="l" fontAlgn="b"/>
                      <a:r>
                        <a:rPr lang="en-US" sz="1500" b="0" i="0" u="none" strike="noStrike" dirty="0">
                          <a:solidFill>
                            <a:srgbClr val="000000"/>
                          </a:solidFill>
                          <a:effectLst/>
                          <a:latin typeface="Calibri"/>
                        </a:rPr>
                        <a:t>NR &amp; AR</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141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dirty="0">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(42.9)</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(72.5)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(46.0)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(26.4)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19.9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(5.5)</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4"/>
                  </a:ext>
                </a:extLst>
              </a:tr>
              <a:tr h="360000">
                <a:tc>
                  <a:txBody>
                    <a:bodyPr/>
                    <a:lstStyle/>
                    <a:p>
                      <a:pPr algn="l" fontAlgn="b"/>
                      <a:r>
                        <a:rPr lang="en-US" sz="1500" b="0" i="0" u="none" strike="noStrike" dirty="0">
                          <a:solidFill>
                            <a:srgbClr val="000000"/>
                          </a:solidFill>
                          <a:effectLst/>
                          <a:latin typeface="Calibri"/>
                        </a:rPr>
                        <a:t>Inventory</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2,002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2,034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791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823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885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895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b"/>
                      <a:endParaRPr lang="zh-TW" altLang="en-US" sz="1600" b="0" i="0" u="none" strike="noStrike" dirty="0">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0.4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(61.1)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4.0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1.2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60000">
                <a:tc>
                  <a:txBody>
                    <a:bodyPr/>
                    <a:lstStyle/>
                    <a:p>
                      <a:pPr algn="l" fontAlgn="b"/>
                      <a:r>
                        <a:rPr lang="en-US" sz="1500" b="0" i="0" u="none" strike="noStrike" dirty="0">
                          <a:solidFill>
                            <a:srgbClr val="000000"/>
                          </a:solidFill>
                          <a:effectLst/>
                          <a:latin typeface="Calibri"/>
                        </a:rPr>
                        <a:t>Fixed Asset</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883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3,721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4,272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6,017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6,092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6,504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9.8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321.3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14.8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40.8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6.8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6"/>
                  </a:ext>
                </a:extLst>
              </a:tr>
              <a:tr h="360000">
                <a:tc>
                  <a:txBody>
                    <a:bodyPr/>
                    <a:lstStyle/>
                    <a:p>
                      <a:pPr algn="l" fontAlgn="b"/>
                      <a:r>
                        <a:rPr lang="en-US" sz="1500" b="1" i="0" u="none" strike="noStrike" dirty="0">
                          <a:solidFill>
                            <a:srgbClr val="000000"/>
                          </a:solidFill>
                          <a:effectLst/>
                          <a:latin typeface="Calibri"/>
                        </a:rPr>
                        <a:t>TOTAL LIABILITIES</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9,602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8,314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7,333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8,204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8,832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9,306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b"/>
                      <a:endParaRPr lang="zh-TW" altLang="en-US" sz="1600" b="1" i="0" u="none" strike="noStrike" dirty="0">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46.0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(13.4)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(11.8)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11.9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7.7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5.4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360000">
                <a:tc>
                  <a:txBody>
                    <a:bodyPr/>
                    <a:lstStyle/>
                    <a:p>
                      <a:pPr algn="l" fontAlgn="b"/>
                      <a:r>
                        <a:rPr lang="en-US" sz="1500" b="0" i="0" u="none" strike="noStrike" dirty="0">
                          <a:solidFill>
                            <a:srgbClr val="000000"/>
                          </a:solidFill>
                          <a:effectLst/>
                          <a:latin typeface="Calibri"/>
                        </a:rPr>
                        <a:t>Bank Loans</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5,355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3,861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3,351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4,640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5,396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5,923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201.5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(27.9)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(13.2)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38.5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16.3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9.8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 xmlns:a16="http://schemas.microsoft.com/office/drawing/2014/main" val="10008"/>
                  </a:ext>
                </a:extLst>
              </a:tr>
              <a:tr h="360000">
                <a:tc>
                  <a:txBody>
                    <a:bodyPr/>
                    <a:lstStyle/>
                    <a:p>
                      <a:pPr algn="l" fontAlgn="b"/>
                      <a:r>
                        <a:rPr lang="en-US" sz="1500" b="0" i="0" u="none" strike="noStrike" dirty="0">
                          <a:solidFill>
                            <a:srgbClr val="000000"/>
                          </a:solidFill>
                          <a:effectLst/>
                          <a:latin typeface="Calibri"/>
                        </a:rPr>
                        <a:t>NP &amp; AP</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884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441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b"/>
                      <a:endParaRPr lang="zh-TW" altLang="en-US" sz="1600" b="0" i="0" u="none" strike="noStrike">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a:noFill/>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(73.0)</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1841.5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(50.1)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(95.8)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(28.2)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19.6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360000">
                <a:tc>
                  <a:txBody>
                    <a:bodyPr/>
                    <a:lstStyle/>
                    <a:p>
                      <a:pPr algn="l" fontAlgn="b"/>
                      <a:r>
                        <a:rPr lang="en-US" sz="1500" b="1" i="0" u="none" strike="noStrike" dirty="0">
                          <a:solidFill>
                            <a:srgbClr val="000000"/>
                          </a:solidFill>
                          <a:effectLst/>
                          <a:latin typeface="Calibri"/>
                        </a:rPr>
                        <a:t>TOTAL EQUITY</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16,131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16,058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16,286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16,152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15,764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dirty="0">
                          <a:solidFill>
                            <a:srgbClr val="000000"/>
                          </a:solidFill>
                          <a:effectLst/>
                          <a:latin typeface="Calibri" panose="020F0502020204030204" pitchFamily="34" charset="0"/>
                          <a:ea typeface="新細明體" panose="02020500000000000000" pitchFamily="18" charset="-120"/>
                        </a:rPr>
                        <a:t>15,792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b"/>
                      <a:endParaRPr lang="zh-TW" altLang="en-US" sz="1600" b="1" i="0" u="none" strike="noStrike" dirty="0">
                        <a:solidFill>
                          <a:srgbClr val="FFFFFF"/>
                        </a:solidFill>
                        <a:effectLst/>
                        <a:latin typeface="Calibri"/>
                      </a:endParaRPr>
                    </a:p>
                  </a:txBody>
                  <a:tcPr marL="36000" marR="36000" marT="0" marB="0" anchor="ctr">
                    <a:lnL w="6350" cap="flat" cmpd="sng" algn="ctr">
                      <a:solidFill>
                        <a:srgbClr val="FFFFFF"/>
                      </a:solidFill>
                      <a:prstDash val="solid"/>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7.3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(0.5)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1.4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(0.8)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ctr"/>
                      <a:r>
                        <a:rPr lang="en-US" altLang="zh-TW" sz="1200" b="1" i="0" u="none" strike="noStrike">
                          <a:solidFill>
                            <a:srgbClr val="000000"/>
                          </a:solidFill>
                          <a:effectLst/>
                          <a:latin typeface="Calibri" panose="020F0502020204030204" pitchFamily="34" charset="0"/>
                          <a:ea typeface="新細明體" panose="02020500000000000000" pitchFamily="18" charset="-120"/>
                        </a:rPr>
                        <a:t>(2.4)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1" i="0" u="none" strike="noStrike" dirty="0">
                          <a:solidFill>
                            <a:srgbClr val="000000"/>
                          </a:solidFill>
                          <a:effectLst/>
                          <a:latin typeface="Calibri" panose="020F0502020204030204" pitchFamily="34" charset="0"/>
                          <a:ea typeface="新細明體" panose="02020500000000000000" pitchFamily="18" charset="-120"/>
                        </a:rPr>
                        <a:t>0.2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extLst>
                  <a:ext uri="{0D108BD9-81ED-4DB2-BD59-A6C34878D82A}">
                    <a16:rowId xmlns="" xmlns:a16="http://schemas.microsoft.com/office/drawing/2014/main" val="10010"/>
                  </a:ext>
                </a:extLst>
              </a:tr>
              <a:tr h="144000">
                <a:tc>
                  <a:txBody>
                    <a:bodyPr/>
                    <a:lstStyle/>
                    <a:p>
                      <a:pPr algn="l" fontAlgn="b"/>
                      <a:r>
                        <a:rPr lang="zh-TW" altLang="en-US" sz="1500" b="0" i="0" u="none" strike="noStrike" dirty="0">
                          <a:solidFill>
                            <a:srgbClr val="000000"/>
                          </a:solidFill>
                          <a:effectLst/>
                          <a:latin typeface="Calibri"/>
                        </a:rPr>
                        <a:t>　</a:t>
                      </a: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dirty="0">
                        <a:solidFill>
                          <a:srgbClr val="000000"/>
                        </a:solidFill>
                        <a:effectLst/>
                        <a:latin typeface="Calibri"/>
                      </a:endParaRP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dirty="0">
                        <a:solidFill>
                          <a:srgbClr val="000000"/>
                        </a:solidFill>
                        <a:effectLst/>
                        <a:latin typeface="Calibri"/>
                      </a:endParaRPr>
                    </a:p>
                  </a:txBody>
                  <a:tcPr marL="0" marR="0" marT="0"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endParaRPr lang="zh-TW" altLang="en-US" sz="400" b="0" i="0" u="none" strike="noStrike">
                        <a:solidFill>
                          <a:srgbClr val="FFFFFF"/>
                        </a:solidFill>
                        <a:effectLst/>
                        <a:latin typeface="Calibri"/>
                      </a:endParaRPr>
                    </a:p>
                  </a:txBody>
                  <a:tcPr marL="0" marR="0" marT="0" marB="0" anchor="b">
                    <a:lnL w="6350" cap="flat" cmpd="sng" algn="ctr">
                      <a:solidFill>
                        <a:srgbClr val="FFFFFF"/>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endParaRPr lang="zh-TW" altLang="en-US" sz="400" b="0" i="0" u="none" strike="noStrike">
                        <a:solidFill>
                          <a:srgbClr val="000000"/>
                        </a:solidFill>
                        <a:effectLst/>
                        <a:latin typeface="Calibri"/>
                      </a:endParaRP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endParaRPr lang="zh-TW" altLang="en-US" sz="400" b="0" i="0" u="none" strike="noStrike" dirty="0">
                        <a:solidFill>
                          <a:srgbClr val="000000"/>
                        </a:solidFill>
                        <a:effectLst/>
                        <a:latin typeface="Calibri"/>
                      </a:endParaRP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endParaRPr lang="zh-TW" altLang="en-US" sz="400" b="0" i="0" u="none" strike="noStrike" dirty="0">
                        <a:solidFill>
                          <a:srgbClr val="000000"/>
                        </a:solidFill>
                        <a:effectLst/>
                        <a:latin typeface="Calibri"/>
                      </a:endParaRP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l" fontAlgn="b"/>
                      <a:endParaRPr lang="zh-TW" altLang="en-US" sz="400" b="0" i="0" u="none" strike="noStrike" dirty="0">
                        <a:solidFill>
                          <a:srgbClr val="000000"/>
                        </a:solidFill>
                        <a:effectLst/>
                        <a:latin typeface="Calibri"/>
                      </a:endParaRPr>
                    </a:p>
                  </a:txBody>
                  <a:tcPr marL="0" marR="0" marT="0" marB="0" anchor="b">
                    <a:lnL>
                      <a:noFill/>
                    </a:lnL>
                    <a:lnR>
                      <a:noFill/>
                    </a:lnR>
                    <a:lnT w="12700" cap="flat" cmpd="sng" algn="ctr">
                      <a:solidFill>
                        <a:schemeClr val="bg1">
                          <a:lumMod val="50000"/>
                        </a:schemeClr>
                      </a:solidFill>
                      <a:prstDash val="solid"/>
                      <a:round/>
                      <a:headEnd type="none" w="med" len="med"/>
                      <a:tailEnd type="none" w="med" len="med"/>
                    </a:lnT>
                    <a:lnB>
                      <a:noFill/>
                    </a:lnB>
                  </a:tcPr>
                </a:tc>
                <a:extLst>
                  <a:ext uri="{0D108BD9-81ED-4DB2-BD59-A6C34878D82A}">
                    <a16:rowId xmlns="" xmlns:a16="http://schemas.microsoft.com/office/drawing/2014/main" val="10011"/>
                  </a:ext>
                </a:extLst>
              </a:tr>
              <a:tr h="288000">
                <a:tc>
                  <a:txBody>
                    <a:bodyPr/>
                    <a:lstStyle/>
                    <a:p>
                      <a:pPr algn="l" fontAlgn="b"/>
                      <a:r>
                        <a:rPr lang="en-US" sz="1500" b="0" i="0" u="none" strike="noStrike" dirty="0">
                          <a:solidFill>
                            <a:srgbClr val="000000"/>
                          </a:solidFill>
                          <a:effectLst/>
                          <a:latin typeface="Calibri"/>
                        </a:rPr>
                        <a:t>A/R turnover days</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75.7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53.8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26.2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20.7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21.1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a:solidFill>
                          <a:srgbClr val="FFFFFF"/>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2"/>
                  </a:ext>
                </a:extLst>
              </a:tr>
              <a:tr h="288000">
                <a:tc>
                  <a:txBody>
                    <a:bodyPr/>
                    <a:lstStyle/>
                    <a:p>
                      <a:pPr algn="l" fontAlgn="b"/>
                      <a:r>
                        <a:rPr lang="en-US" sz="1500" b="0" i="0" u="none" strike="noStrike" dirty="0">
                          <a:solidFill>
                            <a:srgbClr val="000000"/>
                          </a:solidFill>
                          <a:effectLst/>
                          <a:latin typeface="Calibri"/>
                        </a:rPr>
                        <a:t>Inventory turnover days</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1,357.9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2,195.6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341.1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2,124.9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1,749.5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1,736.3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b"/>
                      <a:endParaRPr lang="zh-TW" altLang="en-US" sz="1600" b="0" i="0" u="none" strike="noStrike" dirty="0">
                        <a:solidFill>
                          <a:srgbClr val="FFFFFF"/>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3"/>
                  </a:ext>
                </a:extLst>
              </a:tr>
              <a:tr h="288000">
                <a:tc>
                  <a:txBody>
                    <a:bodyPr/>
                    <a:lstStyle/>
                    <a:p>
                      <a:pPr algn="l" fontAlgn="b"/>
                      <a:r>
                        <a:rPr lang="en-US" sz="1500" b="0" i="0" u="none" strike="noStrike" dirty="0">
                          <a:solidFill>
                            <a:srgbClr val="000000"/>
                          </a:solidFill>
                          <a:effectLst/>
                          <a:latin typeface="Calibri"/>
                        </a:rPr>
                        <a:t>A/P turnover days</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72.7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505.3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159.9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604.4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32.4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28.3 </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b"/>
                      <a:endParaRPr lang="zh-TW" altLang="en-US" sz="1600" b="0" i="0" u="none" strike="noStrike" dirty="0">
                        <a:solidFill>
                          <a:srgbClr val="FFFFFF"/>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4"/>
                  </a:ext>
                </a:extLst>
              </a:tr>
              <a:tr h="288000">
                <a:tc>
                  <a:txBody>
                    <a:bodyPr/>
                    <a:lstStyle/>
                    <a:p>
                      <a:pPr algn="l" fontAlgn="b"/>
                      <a:r>
                        <a:rPr lang="en-US" sz="1500" b="0" i="0" u="none" strike="noStrike" dirty="0">
                          <a:solidFill>
                            <a:srgbClr val="000000"/>
                          </a:solidFill>
                          <a:effectLst/>
                          <a:latin typeface="Calibri"/>
                        </a:rPr>
                        <a:t>ROE (%)</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4.9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1.9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3.8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(0.3)</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(0.9)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(0.1)</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l"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5"/>
                  </a:ext>
                </a:extLst>
              </a:tr>
              <a:tr h="288000">
                <a:tc>
                  <a:txBody>
                    <a:bodyPr/>
                    <a:lstStyle/>
                    <a:p>
                      <a:pPr algn="l" fontAlgn="b"/>
                      <a:r>
                        <a:rPr lang="en-US" sz="1500" b="0" i="0" u="none" strike="noStrike" dirty="0">
                          <a:solidFill>
                            <a:srgbClr val="000000"/>
                          </a:solidFill>
                          <a:effectLst/>
                          <a:latin typeface="Calibri"/>
                        </a:rPr>
                        <a:t>ROA (%)</a:t>
                      </a:r>
                    </a:p>
                  </a:txBody>
                  <a:tcPr marL="36000" marR="36000" marT="0" marB="0" anchor="ctr">
                    <a:lnL w="12700" cap="flat" cmpd="sng" algn="ctr">
                      <a:solidFill>
                        <a:schemeClr val="bg1">
                          <a:lumMod val="50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3.2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1.2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2.6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(0.2)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a:solidFill>
                            <a:srgbClr val="000000"/>
                          </a:solidFill>
                          <a:effectLst/>
                          <a:latin typeface="Calibri" panose="020F0502020204030204" pitchFamily="34" charset="0"/>
                          <a:ea typeface="新細明體" panose="02020500000000000000" pitchFamily="18" charset="-120"/>
                        </a:rPr>
                        <a:t>(0.6)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rtl="0" fontAlgn="ctr"/>
                      <a:r>
                        <a:rPr lang="en-US" altLang="zh-TW" sz="1200" b="0" i="0" u="none" strike="noStrike" dirty="0">
                          <a:solidFill>
                            <a:srgbClr val="000000"/>
                          </a:solidFill>
                          <a:effectLst/>
                          <a:latin typeface="Calibri" panose="020F0502020204030204" pitchFamily="34" charset="0"/>
                          <a:ea typeface="新細明體" panose="02020500000000000000" pitchFamily="18" charset="-120"/>
                        </a:rPr>
                        <a:t>(0.1)</a:t>
                      </a:r>
                    </a:p>
                  </a:txBody>
                  <a:tcPr marL="0" marR="0" marT="0" marB="0" anchor="ctr">
                    <a:lnL w="6350" cap="flat" cmpd="sng" algn="ctr">
                      <a:solidFill>
                        <a:srgbClr val="FFFFFF"/>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F1DE"/>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w="12700" cap="flat" cmpd="sng" algn="ctr">
                      <a:solidFill>
                        <a:schemeClr val="bg1">
                          <a:lumMod val="50000"/>
                        </a:schemeClr>
                      </a:solidFill>
                      <a:prstDash val="solid"/>
                      <a:round/>
                      <a:headEnd type="none" w="med" len="med"/>
                      <a:tailEnd type="none" w="med" len="med"/>
                    </a:lnL>
                    <a:lnR>
                      <a:noFill/>
                    </a:lnR>
                    <a:lnT>
                      <a:noFill/>
                    </a:lnT>
                    <a:lnB>
                      <a:noFill/>
                    </a:lnB>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ctr"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tc>
                  <a:txBody>
                    <a:bodyPr/>
                    <a:lstStyle/>
                    <a:p>
                      <a:pPr algn="l" fontAlgn="b"/>
                      <a:endParaRPr lang="zh-TW" altLang="en-US" sz="1600" b="0" i="0" u="none" strike="noStrike" dirty="0">
                        <a:solidFill>
                          <a:srgbClr val="000000"/>
                        </a:solidFill>
                        <a:effectLst/>
                        <a:latin typeface="Calibri"/>
                      </a:endParaRPr>
                    </a:p>
                  </a:txBody>
                  <a:tcPr marL="0" marR="0" marT="0" marB="0" anchor="b">
                    <a:lnL>
                      <a:noFill/>
                    </a:lnL>
                    <a:lnR>
                      <a:noFill/>
                    </a:lnR>
                    <a:lnT>
                      <a:noFill/>
                    </a:lnT>
                    <a:lnB>
                      <a:noFill/>
                    </a:lnB>
                    <a:solidFill>
                      <a:srgbClr val="FFFFFF"/>
                    </a:solidFill>
                  </a:tcP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537855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477979"/>
            <a:ext cx="9160290" cy="1434809"/>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86367" tIns="43183" rIns="86367" bIns="43183" anchor="ctr"/>
          <a:lstStyle/>
          <a:p>
            <a:pPr algn="ctr"/>
            <a:r>
              <a:rPr lang="en-US" altLang="zh-TW" sz="4200" b="1" dirty="0">
                <a:latin typeface="微軟正黑體" pitchFamily="34" charset="-120"/>
                <a:ea typeface="微軟正黑體" pitchFamily="34" charset="-120"/>
              </a:rPr>
              <a:t>Q &amp; A</a:t>
            </a:r>
            <a:endParaRPr lang="zh-TW" altLang="en-US" sz="4200" b="1" dirty="0"/>
          </a:p>
        </p:txBody>
      </p:sp>
      <p:sp>
        <p:nvSpPr>
          <p:cNvPr id="6" name="投影片編號版面配置區 5"/>
          <p:cNvSpPr>
            <a:spLocks noGrp="1"/>
          </p:cNvSpPr>
          <p:nvPr>
            <p:ph type="sldNum" sz="quarter" idx="12"/>
          </p:nvPr>
        </p:nvSpPr>
        <p:spPr/>
        <p:txBody>
          <a:bodyPr/>
          <a:lstStyle/>
          <a:p>
            <a:fld id="{E7AD4EBB-4127-4CA3-968A-4AF5F2E4D2D5}" type="slidenum">
              <a:rPr lang="en-US" altLang="zh-TW" smtClean="0"/>
              <a:pPr/>
              <a:t>24</a:t>
            </a:fld>
            <a:endParaRPr lang="en-US" altLang="zh-TW"/>
          </a:p>
        </p:txBody>
      </p:sp>
    </p:spTree>
    <p:extLst>
      <p:ext uri="{BB962C8B-B14F-4D97-AF65-F5344CB8AC3E}">
        <p14:creationId xmlns:p14="http://schemas.microsoft.com/office/powerpoint/2010/main" val="93417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301"/>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301" y="180701"/>
            <a:ext cx="8495679" cy="6507686"/>
          </a:xfrm>
          <a:prstGeom prst="rect">
            <a:avLst/>
          </a:prstGeom>
          <a:noFill/>
          <a:ln w="9525">
            <a:noFill/>
            <a:miter lim="800000"/>
            <a:headEnd/>
            <a:tailEnd/>
          </a:ln>
        </p:spPr>
      </p:pic>
      <p:sp>
        <p:nvSpPr>
          <p:cNvPr id="5" name="文字方塊 4">
            <a:extLst>
              <a:ext uri="{FF2B5EF4-FFF2-40B4-BE49-F238E27FC236}">
                <a16:creationId xmlns="" xmlns:a16="http://schemas.microsoft.com/office/drawing/2014/main" id="{E2887462-AB97-46B9-B800-5FE11D20B4D5}"/>
              </a:ext>
            </a:extLst>
          </p:cNvPr>
          <p:cNvSpPr txBox="1"/>
          <p:nvPr/>
        </p:nvSpPr>
        <p:spPr>
          <a:xfrm>
            <a:off x="3570835" y="4189238"/>
            <a:ext cx="1980609" cy="586217"/>
          </a:xfrm>
          <a:prstGeom prst="rect">
            <a:avLst/>
          </a:prstGeom>
          <a:noFill/>
        </p:spPr>
        <p:txBody>
          <a:bodyPr wrap="square" lIns="80147" tIns="40074" rIns="80147" bIns="40074" rtlCol="0">
            <a:spAutoFit/>
          </a:bodyPr>
          <a:lstStyle/>
          <a:p>
            <a:pPr algn="ctr"/>
            <a:r>
              <a:rPr lang="en-US" altLang="zh-TW" sz="3200" dirty="0">
                <a:solidFill>
                  <a:schemeClr val="bg1"/>
                </a:solidFill>
                <a:latin typeface="Brush Script MT" pitchFamily="66" charset="0"/>
              </a:rPr>
              <a:t>Thank you.</a:t>
            </a:r>
            <a:endParaRPr lang="zh-TW" altLang="en-US" sz="3200" dirty="0">
              <a:solidFill>
                <a:schemeClr val="bg1"/>
              </a:solidFill>
              <a:latin typeface="Brush Script MT" pitchFamily="66" charset="0"/>
            </a:endParaRPr>
          </a:p>
        </p:txBody>
      </p:sp>
      <p:sp>
        <p:nvSpPr>
          <p:cNvPr id="2" name="文字方塊 1"/>
          <p:cNvSpPr txBox="1"/>
          <p:nvPr/>
        </p:nvSpPr>
        <p:spPr>
          <a:xfrm>
            <a:off x="313300" y="5767190"/>
            <a:ext cx="8495679" cy="921198"/>
          </a:xfrm>
          <a:prstGeom prst="rect">
            <a:avLst/>
          </a:prstGeom>
          <a:solidFill>
            <a:schemeClr val="bg1">
              <a:lumMod val="95000"/>
            </a:schemeClr>
          </a:solidFill>
        </p:spPr>
        <p:txBody>
          <a:bodyPr wrap="square" lIns="80147" tIns="40074" rIns="80147" bIns="40074" rtlCol="0">
            <a:spAutoFit/>
          </a:bodyPr>
          <a:lstStyle/>
          <a:p>
            <a:pPr algn="ctr"/>
            <a:r>
              <a:rPr lang="zh-CN" altLang="en-US" dirty="0" smtClean="0">
                <a:latin typeface="微軟正黑體" panose="020B0604030504040204" pitchFamily="34" charset="-120"/>
                <a:ea typeface="微軟正黑體" panose="020B0604030504040204" pitchFamily="34" charset="-120"/>
              </a:rPr>
              <a:t>臺北市</a:t>
            </a:r>
            <a:r>
              <a:rPr lang="zh-CN" altLang="en-US" dirty="0">
                <a:latin typeface="微軟正黑體" panose="020B0604030504040204" pitchFamily="34" charset="-120"/>
                <a:ea typeface="微軟正黑體" panose="020B0604030504040204" pitchFamily="34" charset="-120"/>
              </a:rPr>
              <a:t>南港區園區街</a:t>
            </a:r>
            <a:r>
              <a:rPr lang="en-US" altLang="zh-CN" dirty="0">
                <a:latin typeface="微軟正黑體" panose="020B0604030504040204" pitchFamily="34" charset="-120"/>
                <a:ea typeface="微軟正黑體" panose="020B0604030504040204" pitchFamily="34" charset="-120"/>
              </a:rPr>
              <a:t>3</a:t>
            </a:r>
            <a:r>
              <a:rPr lang="zh-CN" altLang="en-US" dirty="0">
                <a:latin typeface="微軟正黑體" panose="020B0604030504040204" pitchFamily="34" charset="-120"/>
                <a:ea typeface="微軟正黑體" panose="020B0604030504040204" pitchFamily="34" charset="-120"/>
              </a:rPr>
              <a:t>號</a:t>
            </a:r>
            <a:r>
              <a:rPr lang="en-US" altLang="zh-CN" dirty="0">
                <a:latin typeface="微軟正黑體" panose="020B0604030504040204" pitchFamily="34" charset="-120"/>
                <a:ea typeface="微軟正黑體" panose="020B0604030504040204" pitchFamily="34" charset="-120"/>
              </a:rPr>
              <a:t>15</a:t>
            </a:r>
            <a:r>
              <a:rPr lang="zh-CN" altLang="en-US" dirty="0">
                <a:latin typeface="微軟正黑體" panose="020B0604030504040204" pitchFamily="34" charset="-120"/>
                <a:ea typeface="微軟正黑體" panose="020B0604030504040204" pitchFamily="34" charset="-120"/>
              </a:rPr>
              <a:t>樓</a:t>
            </a:r>
            <a:r>
              <a:rPr lang="en-US" altLang="zh-CN" dirty="0">
                <a:latin typeface="微軟正黑體" panose="020B0604030504040204" pitchFamily="34" charset="-120"/>
                <a:ea typeface="微軟正黑體" panose="020B0604030504040204" pitchFamily="34" charset="-120"/>
              </a:rPr>
              <a:t>(</a:t>
            </a:r>
            <a:r>
              <a:rPr lang="zh-CN" altLang="en-US" dirty="0">
                <a:latin typeface="微軟正黑體" panose="020B0604030504040204" pitchFamily="34" charset="-120"/>
                <a:ea typeface="微軟正黑體" panose="020B0604030504040204" pitchFamily="34" charset="-120"/>
              </a:rPr>
              <a:t>南港軟體科學園區</a:t>
            </a:r>
            <a:r>
              <a:rPr lang="en-US" altLang="zh-CN" dirty="0">
                <a:latin typeface="微軟正黑體" panose="020B0604030504040204" pitchFamily="34" charset="-120"/>
                <a:ea typeface="微軟正黑體" panose="020B0604030504040204" pitchFamily="34" charset="-120"/>
              </a:rPr>
              <a:t>F</a:t>
            </a:r>
            <a:r>
              <a:rPr lang="zh-CN" altLang="en-US" dirty="0">
                <a:latin typeface="微軟正黑體" panose="020B0604030504040204" pitchFamily="34" charset="-120"/>
                <a:ea typeface="微軟正黑體" panose="020B0604030504040204" pitchFamily="34" charset="-120"/>
              </a:rPr>
              <a:t>棟</a:t>
            </a:r>
            <a:r>
              <a:rPr lang="en-US" altLang="zh-CN" dirty="0">
                <a:latin typeface="微軟正黑體" panose="020B0604030504040204" pitchFamily="34" charset="-120"/>
                <a:ea typeface="微軟正黑體" panose="020B0604030504040204" pitchFamily="34" charset="-120"/>
              </a:rPr>
              <a:t>)</a:t>
            </a:r>
          </a:p>
          <a:p>
            <a:pPr algn="ctr"/>
            <a:r>
              <a:rPr lang="en-US" altLang="zh-CN" dirty="0" smtClean="0">
                <a:latin typeface="微軟正黑體" panose="020B0604030504040204" pitchFamily="34" charset="-120"/>
                <a:ea typeface="微軟正黑體" panose="020B0604030504040204" pitchFamily="34" charset="-120"/>
              </a:rPr>
              <a:t>+886-2-26557799</a:t>
            </a:r>
            <a:endParaRPr lang="en-US" altLang="zh-CN" dirty="0">
              <a:latin typeface="微軟正黑體" panose="020B0604030504040204" pitchFamily="34" charset="-120"/>
              <a:ea typeface="微軟正黑體" panose="020B0604030504040204" pitchFamily="34" charset="-120"/>
            </a:endParaRPr>
          </a:p>
          <a:p>
            <a:pPr algn="ctr"/>
            <a:r>
              <a:rPr lang="en-US" altLang="zh-TW" dirty="0" smtClean="0">
                <a:solidFill>
                  <a:srgbClr val="FF0000"/>
                </a:solidFill>
                <a:latin typeface="微軟正黑體" panose="020B0604030504040204" pitchFamily="34" charset="-120"/>
                <a:ea typeface="微軟正黑體" panose="020B0604030504040204" pitchFamily="34" charset="-120"/>
                <a:hlinkClick r:id="rId4"/>
              </a:rPr>
              <a:t>www.ttch.com.tw</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E7AD4EBB-4127-4CA3-968A-4AF5F2E4D2D5}" type="slidenum">
              <a:rPr lang="en-US" altLang="zh-TW" smtClean="0"/>
              <a:pPr/>
              <a:t>25</a:t>
            </a:fld>
            <a:endParaRPr lang="en-US" altLang="zh-TW"/>
          </a:p>
        </p:txBody>
      </p:sp>
    </p:spTree>
    <p:extLst>
      <p:ext uri="{BB962C8B-B14F-4D97-AF65-F5344CB8AC3E}">
        <p14:creationId xmlns:p14="http://schemas.microsoft.com/office/powerpoint/2010/main" val="3407416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5" y="930238"/>
            <a:ext cx="9181466" cy="6148091"/>
          </a:xfrm>
          <a:prstGeom prst="rect">
            <a:avLst/>
          </a:prstGeom>
          <a:noFill/>
          <a:ln>
            <a:noFill/>
          </a:ln>
          <a:effectLst>
            <a:outerShdw dist="35921" dir="2700000" algn="ctr" rotWithShape="0">
              <a:schemeClr val="bg2"/>
            </a:outerShdw>
            <a:reflection endPos="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180528" y="930238"/>
            <a:ext cx="9505056" cy="631518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normAutofit/>
          </a:bodyPr>
          <a:lstStyle/>
          <a:p>
            <a:r>
              <a:rPr lang="en-US" altLang="zh-TW" sz="3600" dirty="0"/>
              <a:t>Executive Summary</a:t>
            </a:r>
            <a:endParaRPr lang="zh-TW" altLang="en-US" sz="3600" dirty="0"/>
          </a:p>
        </p:txBody>
      </p:sp>
      <p:sp>
        <p:nvSpPr>
          <p:cNvPr id="3" name="內容版面配置區 2"/>
          <p:cNvSpPr>
            <a:spLocks noGrp="1"/>
          </p:cNvSpPr>
          <p:nvPr>
            <p:ph idx="1"/>
          </p:nvPr>
        </p:nvSpPr>
        <p:spPr>
          <a:xfrm>
            <a:off x="457200" y="1196752"/>
            <a:ext cx="8075240" cy="5328592"/>
          </a:xfrm>
        </p:spPr>
        <p:txBody>
          <a:bodyPr>
            <a:normAutofit lnSpcReduction="10000"/>
          </a:bodyPr>
          <a:lstStyle/>
          <a:p>
            <a:r>
              <a:rPr lang="en-US" altLang="zh-TW" sz="2000" dirty="0" smtClean="0">
                <a:latin typeface="+mn-lt"/>
              </a:rPr>
              <a:t>Established in 1950, Taiwan Tea (2913 TT) is dedicated in three major business lines: </a:t>
            </a:r>
            <a:r>
              <a:rPr lang="en-US" altLang="zh-TW" sz="2000" dirty="0">
                <a:latin typeface="+mn-lt"/>
              </a:rPr>
              <a:t>1) Tea cultivation, tea leaf and tea product manufacturing and marketing; 2) Agriculture tourism; and 3) Land development</a:t>
            </a:r>
          </a:p>
          <a:p>
            <a:endParaRPr lang="en-US" altLang="zh-TW" sz="2000" dirty="0" smtClean="0">
              <a:latin typeface="+mn-lt"/>
            </a:endParaRPr>
          </a:p>
          <a:p>
            <a:r>
              <a:rPr lang="en-US" altLang="zh-TW" sz="2000" dirty="0" smtClean="0">
                <a:latin typeface="+mn-lt"/>
              </a:rPr>
              <a:t>TTC is the 2</a:t>
            </a:r>
            <a:r>
              <a:rPr lang="en-US" altLang="zh-TW" sz="2000" baseline="30000" dirty="0" smtClean="0">
                <a:latin typeface="+mn-lt"/>
              </a:rPr>
              <a:t>nd</a:t>
            </a:r>
            <a:r>
              <a:rPr lang="en-US" altLang="zh-TW" sz="2000" dirty="0" smtClean="0">
                <a:latin typeface="+mn-lt"/>
              </a:rPr>
              <a:t> largest landowner in Taiwan with land asset of 3,747 ha, current market cap is US$ 480 </a:t>
            </a:r>
            <a:r>
              <a:rPr lang="en-US" altLang="zh-TW" sz="2000" dirty="0" err="1" smtClean="0">
                <a:latin typeface="+mn-lt"/>
              </a:rPr>
              <a:t>mn</a:t>
            </a:r>
            <a:r>
              <a:rPr lang="en-US" altLang="zh-TW" sz="2000" dirty="0" smtClean="0">
                <a:latin typeface="+mn-lt"/>
              </a:rPr>
              <a:t> (2021/4/13). 2020/3M2021 revenue was NT$ 312mn/ 91mn</a:t>
            </a:r>
          </a:p>
          <a:p>
            <a:endParaRPr lang="en-US" altLang="zh-TW" sz="2000" dirty="0">
              <a:latin typeface="+mn-lt"/>
            </a:endParaRPr>
          </a:p>
          <a:p>
            <a:r>
              <a:rPr lang="en-US" altLang="zh-TW" sz="2000" dirty="0">
                <a:latin typeface="+mn-lt"/>
              </a:rPr>
              <a:t>In 2019, Mr. Wu, Ching-yuan was elected as the Chairman of Taiwan Tea. Chairman Wu committed to focus on core business, and pledged to boost the tea leaf manufacturing and shipment to turn around the business.</a:t>
            </a:r>
          </a:p>
          <a:p>
            <a:endParaRPr lang="en-US" altLang="zh-TW" sz="2000" dirty="0">
              <a:latin typeface="+mn-lt"/>
            </a:endParaRPr>
          </a:p>
          <a:p>
            <a:r>
              <a:rPr lang="en-US" altLang="zh-TW" sz="2000" dirty="0" smtClean="0">
                <a:latin typeface="+mn-lt"/>
              </a:rPr>
              <a:t>Taiwan Tea also leverage its tea garden and tea culture to develop tourism business. At the same time, the management team actively review its own land assets for further development and collaboration, to create sustainable revenue and profit.</a:t>
            </a:r>
            <a:endParaRPr lang="en-US" altLang="zh-TW" sz="2000" dirty="0">
              <a:latin typeface="+mn-lt"/>
            </a:endParaRPr>
          </a:p>
          <a:p>
            <a:endParaRPr lang="zh-TW" altLang="en-US" sz="2000" dirty="0">
              <a:latin typeface="+mn-lt"/>
            </a:endParaRPr>
          </a:p>
        </p:txBody>
      </p:sp>
    </p:spTree>
    <p:extLst>
      <p:ext uri="{BB962C8B-B14F-4D97-AF65-F5344CB8AC3E}">
        <p14:creationId xmlns:p14="http://schemas.microsoft.com/office/powerpoint/2010/main" val="3420248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Strong Leadership</a:t>
            </a:r>
            <a:endParaRPr lang="zh-TW" altLang="en-US" sz="3600" dirty="0"/>
          </a:p>
        </p:txBody>
      </p:sp>
      <p:sp>
        <p:nvSpPr>
          <p:cNvPr id="3" name="內容版面配置區 2"/>
          <p:cNvSpPr>
            <a:spLocks noGrp="1"/>
          </p:cNvSpPr>
          <p:nvPr>
            <p:ph idx="1"/>
          </p:nvPr>
        </p:nvSpPr>
        <p:spPr>
          <a:xfrm>
            <a:off x="179512" y="980728"/>
            <a:ext cx="4608512" cy="5667530"/>
          </a:xfrm>
        </p:spPr>
        <p:txBody>
          <a:bodyPr>
            <a:noAutofit/>
          </a:bodyPr>
          <a:lstStyle/>
          <a:p>
            <a:pPr marL="0" indent="0">
              <a:buNone/>
            </a:pPr>
            <a:r>
              <a:rPr lang="en-US" altLang="zh-TW" sz="1500" b="1" dirty="0">
                <a:latin typeface="+mn-lt"/>
              </a:rPr>
              <a:t>Chairman: Wu, Ching-Yuan</a:t>
            </a:r>
          </a:p>
          <a:p>
            <a:endParaRPr lang="en-US" altLang="zh-TW" sz="1500" dirty="0">
              <a:latin typeface="+mn-lt"/>
            </a:endParaRPr>
          </a:p>
          <a:p>
            <a:r>
              <a:rPr lang="en-US" altLang="zh-TW" sz="1500" dirty="0">
                <a:latin typeface="+mn-lt"/>
              </a:rPr>
              <a:t>Chairman Wu graduated from National Taipei University of Technology and hold the associate degree in Mechanical engineering</a:t>
            </a:r>
            <a:r>
              <a:rPr lang="zh-TW" altLang="en-US" sz="1500" dirty="0">
                <a:latin typeface="+mn-lt"/>
              </a:rPr>
              <a:t>，</a:t>
            </a:r>
            <a:r>
              <a:rPr lang="en-US" altLang="zh-TW" sz="1500" dirty="0">
                <a:latin typeface="+mn-lt"/>
              </a:rPr>
              <a:t>he also holds a Masters degree in architecture &amp; Urban Planning from Chung Hua University. </a:t>
            </a:r>
            <a:endParaRPr lang="en-US" altLang="zh-TW" sz="1500" dirty="0" smtClean="0">
              <a:latin typeface="+mn-lt"/>
            </a:endParaRPr>
          </a:p>
          <a:p>
            <a:endParaRPr lang="zh-TW" altLang="en-US" sz="1500" dirty="0">
              <a:latin typeface="+mn-lt"/>
            </a:endParaRPr>
          </a:p>
          <a:p>
            <a:r>
              <a:rPr lang="en-US" altLang="zh-TW" sz="1500" dirty="0">
                <a:latin typeface="+mn-lt"/>
              </a:rPr>
              <a:t>Mr. Wu was elected to be the Chairman in 2019</a:t>
            </a:r>
          </a:p>
          <a:p>
            <a:endParaRPr lang="zh-TW" altLang="en-US" sz="1500" dirty="0">
              <a:latin typeface="+mn-lt"/>
            </a:endParaRPr>
          </a:p>
          <a:p>
            <a:r>
              <a:rPr lang="en-US" altLang="zh-TW" sz="1500" dirty="0">
                <a:latin typeface="+mn-lt"/>
              </a:rPr>
              <a:t>Chairman Wu </a:t>
            </a:r>
            <a:r>
              <a:rPr lang="en-US" altLang="zh-TW" sz="1500" dirty="0" smtClean="0">
                <a:latin typeface="+mn-lt"/>
              </a:rPr>
              <a:t>introduced successful experience of </a:t>
            </a:r>
            <a:r>
              <a:rPr lang="en-US" altLang="zh-TW" sz="1500" dirty="0" err="1" smtClean="0">
                <a:latin typeface="+mn-lt"/>
              </a:rPr>
              <a:t>Sanyang</a:t>
            </a:r>
            <a:r>
              <a:rPr lang="en-US" altLang="zh-TW" sz="1500" dirty="0" smtClean="0">
                <a:latin typeface="+mn-lt"/>
              </a:rPr>
              <a:t> Motor and up to date industrial technology, to accelerated the development of the largest plantation: </a:t>
            </a:r>
            <a:r>
              <a:rPr lang="en-US" altLang="zh-TW" sz="1500" dirty="0" err="1" smtClean="0">
                <a:latin typeface="+mn-lt"/>
              </a:rPr>
              <a:t>Laupi</a:t>
            </a:r>
            <a:r>
              <a:rPr lang="en-US" altLang="zh-TW" sz="1500" dirty="0" smtClean="0">
                <a:latin typeface="+mn-lt"/>
              </a:rPr>
              <a:t> tea garden, and completed the entire 452</a:t>
            </a:r>
            <a:r>
              <a:rPr lang="zh-TW" altLang="en-US" sz="1500" dirty="0" smtClean="0">
                <a:latin typeface="+mn-lt"/>
              </a:rPr>
              <a:t> </a:t>
            </a:r>
            <a:r>
              <a:rPr lang="en-US" altLang="zh-TW" sz="1500" dirty="0" smtClean="0">
                <a:latin typeface="+mn-lt"/>
              </a:rPr>
              <a:t>ha plantation. Meanwhile, Chairman Wu actively reviewed the land asset for proper utilization.</a:t>
            </a:r>
            <a:endParaRPr lang="en-US" altLang="zh-TW" sz="1500" dirty="0">
              <a:latin typeface="+mn-lt"/>
            </a:endParaRPr>
          </a:p>
          <a:p>
            <a:endParaRPr lang="en-US" altLang="zh-TW" sz="1500" dirty="0">
              <a:solidFill>
                <a:srgbClr val="FF0000"/>
              </a:solidFill>
              <a:latin typeface="+mn-lt"/>
            </a:endParaRPr>
          </a:p>
          <a:p>
            <a:r>
              <a:rPr lang="en-US" altLang="zh-TW" sz="1500" dirty="0">
                <a:latin typeface="+mn-lt"/>
              </a:rPr>
              <a:t>Under his leadership, Taiwan Tea’s revenue has grown 4.3% in 2020 and the net loss has been shrunk from $0.18 per share in 2019 to $0.02 in 2020</a:t>
            </a:r>
            <a:r>
              <a:rPr lang="en-US" altLang="zh-TW" sz="1500" dirty="0" smtClean="0">
                <a:latin typeface="+mn-lt"/>
              </a:rPr>
              <a:t>.</a:t>
            </a:r>
            <a:endParaRPr lang="zh-TW" altLang="en-US" sz="1500" dirty="0">
              <a:latin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70545"/>
            <a:ext cx="3878727" cy="5821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38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mn-lt"/>
              </a:rPr>
              <a:t>TTC’s Way to Success</a:t>
            </a:r>
            <a:endParaRPr lang="zh-TW" altLang="en-US" dirty="0">
              <a:latin typeface="+mn-lt"/>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262487201"/>
              </p:ext>
            </p:extLst>
          </p:nvPr>
        </p:nvGraphicFramePr>
        <p:xfrm>
          <a:off x="-396552" y="692696"/>
          <a:ext cx="4536504"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CE81AC0D-EB2D-47CB-A275-288B8545C5B6}" type="slidenum">
              <a:rPr lang="zh-TW" altLang="en-US" smtClean="0"/>
              <a:t>5</a:t>
            </a:fld>
            <a:endParaRPr lang="zh-TW" altLang="en-US"/>
          </a:p>
        </p:txBody>
      </p:sp>
      <p:sp>
        <p:nvSpPr>
          <p:cNvPr id="6" name="文字方塊 5"/>
          <p:cNvSpPr txBox="1"/>
          <p:nvPr/>
        </p:nvSpPr>
        <p:spPr>
          <a:xfrm>
            <a:off x="3779912" y="1314634"/>
            <a:ext cx="4752528" cy="1754326"/>
          </a:xfrm>
          <a:prstGeom prst="rect">
            <a:avLst/>
          </a:prstGeom>
          <a:noFill/>
        </p:spPr>
        <p:txBody>
          <a:bodyPr wrap="square" rtlCol="0">
            <a:spAutoFit/>
          </a:bodyPr>
          <a:lstStyle/>
          <a:p>
            <a:pPr marL="285750" indent="-285750">
              <a:buFont typeface="Arial" panose="020B0604020202020204" pitchFamily="34" charset="0"/>
              <a:buChar char="•"/>
            </a:pPr>
            <a:r>
              <a:rPr lang="en-US" altLang="zh-TW" dirty="0" smtClean="0">
                <a:ea typeface="微軟正黑體" panose="020B0604030504040204" pitchFamily="34" charset="-120"/>
              </a:rPr>
              <a:t>Maintain and strengthen TTC’s leading position in the tea market in Taiwan, and achieve sustainably profitable. </a:t>
            </a:r>
          </a:p>
          <a:p>
            <a:pPr marL="285750" indent="-285750">
              <a:buFont typeface="Arial" panose="020B0604020202020204" pitchFamily="34" charset="0"/>
              <a:buChar char="•"/>
            </a:pPr>
            <a:r>
              <a:rPr lang="en-US" altLang="zh-TW" dirty="0" smtClean="0">
                <a:ea typeface="微軟正黑體" panose="020B0604030504040204" pitchFamily="34" charset="-120"/>
              </a:rPr>
              <a:t>Taiwan Tea’s tea leaf production will quadruple and reach 3,000 tons/ year by 2025.</a:t>
            </a:r>
          </a:p>
        </p:txBody>
      </p:sp>
      <p:sp>
        <p:nvSpPr>
          <p:cNvPr id="7" name="文字方塊 6"/>
          <p:cNvSpPr txBox="1"/>
          <p:nvPr/>
        </p:nvSpPr>
        <p:spPr>
          <a:xfrm>
            <a:off x="3779912" y="3236783"/>
            <a:ext cx="4752528" cy="1200329"/>
          </a:xfrm>
          <a:prstGeom prst="rect">
            <a:avLst/>
          </a:prstGeom>
          <a:noFill/>
        </p:spPr>
        <p:txBody>
          <a:bodyPr wrap="square" rtlCol="0">
            <a:spAutoFit/>
          </a:bodyPr>
          <a:lstStyle>
            <a:defPPr>
              <a:defRPr lang="zh-TW"/>
            </a:defPPr>
            <a:lvl1pPr marL="285750" indent="-285750">
              <a:buFont typeface="Arial" panose="020B0604020202020204" pitchFamily="34" charset="0"/>
              <a:buChar char="•"/>
              <a:defRPr>
                <a:ea typeface="微軟正黑體" panose="020B0604030504040204" pitchFamily="34" charset="-120"/>
              </a:defRPr>
            </a:lvl1pPr>
          </a:lstStyle>
          <a:p>
            <a:r>
              <a:rPr lang="en-US" altLang="zh-TW" dirty="0"/>
              <a:t>Leveraging tea plantations and land in the beautiful mountainous areas with great potential for tourism and leisure, and become </a:t>
            </a:r>
            <a:r>
              <a:rPr lang="en-US" altLang="zh-TW" dirty="0" smtClean="0"/>
              <a:t>a solid </a:t>
            </a:r>
            <a:r>
              <a:rPr lang="en-US" altLang="zh-TW" dirty="0"/>
              <a:t>second revenue and profit stream. </a:t>
            </a:r>
            <a:endParaRPr lang="en-US" altLang="zh-TW" dirty="0" smtClean="0"/>
          </a:p>
        </p:txBody>
      </p:sp>
      <p:sp>
        <p:nvSpPr>
          <p:cNvPr id="8" name="文字方塊 7"/>
          <p:cNvSpPr txBox="1"/>
          <p:nvPr/>
        </p:nvSpPr>
        <p:spPr>
          <a:xfrm>
            <a:off x="3779912" y="4892967"/>
            <a:ext cx="4752528" cy="1200329"/>
          </a:xfrm>
          <a:prstGeom prst="rect">
            <a:avLst/>
          </a:prstGeom>
          <a:noFill/>
        </p:spPr>
        <p:txBody>
          <a:bodyPr wrap="square" rtlCol="0">
            <a:spAutoFit/>
          </a:bodyPr>
          <a:lstStyle/>
          <a:p>
            <a:pPr marL="285750" indent="-285750">
              <a:buFont typeface="Arial" panose="020B0604020202020204" pitchFamily="34" charset="0"/>
              <a:buChar char="•"/>
            </a:pPr>
            <a:r>
              <a:rPr lang="en-US" altLang="zh-TW" dirty="0" smtClean="0">
                <a:ea typeface="微軟正黑體" panose="020B0604030504040204" pitchFamily="34" charset="-120"/>
              </a:rPr>
              <a:t>The </a:t>
            </a:r>
            <a:r>
              <a:rPr lang="en-US" altLang="zh-TW" dirty="0">
                <a:ea typeface="微軟正黑體" panose="020B0604030504040204" pitchFamily="34" charset="-120"/>
              </a:rPr>
              <a:t>land capital of Taiwan Tea should be utilized properly. With continuous revitalization and reinvestment, to maximize the value of the land</a:t>
            </a:r>
            <a:r>
              <a:rPr lang="en-US" altLang="zh-TW" dirty="0" smtClean="0">
                <a:ea typeface="微軟正黑體" panose="020B0604030504040204" pitchFamily="34" charset="-120"/>
              </a:rPr>
              <a:t>.</a:t>
            </a:r>
          </a:p>
        </p:txBody>
      </p:sp>
      <p:cxnSp>
        <p:nvCxnSpPr>
          <p:cNvPr id="9" name="直線接點 8"/>
          <p:cNvCxnSpPr/>
          <p:nvPr/>
        </p:nvCxnSpPr>
        <p:spPr>
          <a:xfrm>
            <a:off x="3923928" y="3068960"/>
            <a:ext cx="4752528" cy="0"/>
          </a:xfrm>
          <a:prstGeom prst="line">
            <a:avLst/>
          </a:prstGeom>
          <a:ln>
            <a:solidFill>
              <a:srgbClr val="4F6228"/>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923928" y="4725144"/>
            <a:ext cx="4752528" cy="0"/>
          </a:xfrm>
          <a:prstGeom prst="line">
            <a:avLst/>
          </a:prstGeom>
          <a:ln>
            <a:solidFill>
              <a:srgbClr val="4F62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000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522" y="3174"/>
            <a:ext cx="12261194" cy="689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179512" y="476672"/>
            <a:ext cx="3600400" cy="707886"/>
          </a:xfrm>
          <a:prstGeom prst="rect">
            <a:avLst/>
          </a:prstGeom>
          <a:noFill/>
        </p:spPr>
        <p:txBody>
          <a:bodyPr wrap="square" rtlCol="0">
            <a:spAutoFit/>
          </a:bodyPr>
          <a:lstStyle/>
          <a:p>
            <a:r>
              <a:rPr lang="en-US" altLang="zh-TW" sz="4000" b="1" dirty="0">
                <a:solidFill>
                  <a:schemeClr val="accent3">
                    <a:lumMod val="20000"/>
                    <a:lumOff val="80000"/>
                  </a:schemeClr>
                </a:solidFill>
              </a:rPr>
              <a:t>Tea Production</a:t>
            </a:r>
            <a:endParaRPr lang="zh-TW" altLang="en-US" sz="4000" b="1" dirty="0">
              <a:solidFill>
                <a:schemeClr val="accent3">
                  <a:lumMod val="20000"/>
                  <a:lumOff val="80000"/>
                </a:schemeClr>
              </a:solidFill>
            </a:endParaRPr>
          </a:p>
        </p:txBody>
      </p:sp>
      <p:sp>
        <p:nvSpPr>
          <p:cNvPr id="5" name="矩形 4"/>
          <p:cNvSpPr/>
          <p:nvPr/>
        </p:nvSpPr>
        <p:spPr>
          <a:xfrm>
            <a:off x="5220072" y="6577876"/>
            <a:ext cx="4572000" cy="276999"/>
          </a:xfrm>
          <a:prstGeom prst="rect">
            <a:avLst/>
          </a:prstGeom>
        </p:spPr>
        <p:txBody>
          <a:bodyPr>
            <a:spAutoFit/>
          </a:bodyPr>
          <a:lstStyle/>
          <a:p>
            <a:r>
              <a:rPr lang="en-US" altLang="zh-TW" sz="1200" dirty="0"/>
              <a:t>Photo Credit: https://ezgo.coa.gov.tw/zh-TW/Front/News/Detail/1279</a:t>
            </a:r>
            <a:endParaRPr lang="zh-TW" altLang="en-US" sz="1200" dirty="0"/>
          </a:p>
        </p:txBody>
      </p:sp>
    </p:spTree>
    <p:extLst>
      <p:ext uri="{BB962C8B-B14F-4D97-AF65-F5344CB8AC3E}">
        <p14:creationId xmlns:p14="http://schemas.microsoft.com/office/powerpoint/2010/main" val="2763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xmlns="" id="{07D2D309-1968-4CE4-996E-CD39C1F35C8A}"/>
              </a:ext>
            </a:extLst>
          </p:cNvPr>
          <p:cNvGrpSpPr/>
          <p:nvPr/>
        </p:nvGrpSpPr>
        <p:grpSpPr>
          <a:xfrm>
            <a:off x="3553770" y="1327733"/>
            <a:ext cx="2098350" cy="3894134"/>
            <a:chOff x="10135563" y="1132695"/>
            <a:chExt cx="2572092" cy="4773307"/>
          </a:xfrm>
        </p:grpSpPr>
        <p:sp>
          <p:nvSpPr>
            <p:cNvPr id="54" name="Freeform 12">
              <a:extLst>
                <a:ext uri="{FF2B5EF4-FFF2-40B4-BE49-F238E27FC236}">
                  <a16:creationId xmlns:a16="http://schemas.microsoft.com/office/drawing/2014/main" xmlns="" id="{6C802559-3998-41D0-8F23-302B17CB3DEC}"/>
                </a:ext>
              </a:extLst>
            </p:cNvPr>
            <p:cNvSpPr>
              <a:spLocks/>
            </p:cNvSpPr>
            <p:nvPr/>
          </p:nvSpPr>
          <p:spPr bwMode="auto">
            <a:xfrm>
              <a:off x="10178488" y="3497028"/>
              <a:ext cx="1162420" cy="599239"/>
            </a:xfrm>
            <a:custGeom>
              <a:avLst/>
              <a:gdLst/>
              <a:ahLst/>
              <a:cxnLst>
                <a:cxn ang="0">
                  <a:pos x="34" y="560"/>
                </a:cxn>
                <a:cxn ang="0">
                  <a:pos x="58" y="736"/>
                </a:cxn>
                <a:cxn ang="0">
                  <a:pos x="50" y="904"/>
                </a:cxn>
                <a:cxn ang="0">
                  <a:pos x="0" y="1424"/>
                </a:cxn>
                <a:cxn ang="0">
                  <a:pos x="165" y="1420"/>
                </a:cxn>
                <a:cxn ang="0">
                  <a:pos x="370" y="1480"/>
                </a:cxn>
                <a:cxn ang="0">
                  <a:pos x="492" y="1352"/>
                </a:cxn>
                <a:cxn ang="0">
                  <a:pos x="570" y="1372"/>
                </a:cxn>
                <a:cxn ang="0">
                  <a:pos x="597" y="1259"/>
                </a:cxn>
                <a:cxn ang="0">
                  <a:pos x="714" y="1139"/>
                </a:cxn>
                <a:cxn ang="0">
                  <a:pos x="1014" y="955"/>
                </a:cxn>
                <a:cxn ang="0">
                  <a:pos x="1255" y="973"/>
                </a:cxn>
                <a:cxn ang="0">
                  <a:pos x="1407" y="907"/>
                </a:cxn>
                <a:cxn ang="0">
                  <a:pos x="1573" y="1058"/>
                </a:cxn>
                <a:cxn ang="0">
                  <a:pos x="1731" y="1165"/>
                </a:cxn>
                <a:cxn ang="0">
                  <a:pos x="1734" y="1346"/>
                </a:cxn>
                <a:cxn ang="0">
                  <a:pos x="1803" y="1511"/>
                </a:cxn>
                <a:cxn ang="0">
                  <a:pos x="1914" y="1744"/>
                </a:cxn>
                <a:cxn ang="0">
                  <a:pos x="1999" y="1744"/>
                </a:cxn>
                <a:cxn ang="0">
                  <a:pos x="2049" y="1636"/>
                </a:cxn>
                <a:cxn ang="0">
                  <a:pos x="2116" y="1715"/>
                </a:cxn>
                <a:cxn ang="0">
                  <a:pos x="2265" y="1714"/>
                </a:cxn>
                <a:cxn ang="0">
                  <a:pos x="2400" y="1459"/>
                </a:cxn>
                <a:cxn ang="0">
                  <a:pos x="2737" y="1243"/>
                </a:cxn>
                <a:cxn ang="0">
                  <a:pos x="2998" y="985"/>
                </a:cxn>
                <a:cxn ang="0">
                  <a:pos x="3388" y="631"/>
                </a:cxn>
                <a:cxn ang="0">
                  <a:pos x="3146" y="600"/>
                </a:cxn>
                <a:cxn ang="0">
                  <a:pos x="2970" y="368"/>
                </a:cxn>
                <a:cxn ang="0">
                  <a:pos x="2946" y="232"/>
                </a:cxn>
                <a:cxn ang="0">
                  <a:pos x="2834" y="112"/>
                </a:cxn>
                <a:cxn ang="0">
                  <a:pos x="2586" y="88"/>
                </a:cxn>
                <a:cxn ang="0">
                  <a:pos x="2522" y="192"/>
                </a:cxn>
                <a:cxn ang="0">
                  <a:pos x="2362" y="184"/>
                </a:cxn>
                <a:cxn ang="0">
                  <a:pos x="2186" y="168"/>
                </a:cxn>
                <a:cxn ang="0">
                  <a:pos x="2066" y="184"/>
                </a:cxn>
                <a:cxn ang="0">
                  <a:pos x="1890" y="192"/>
                </a:cxn>
                <a:cxn ang="0">
                  <a:pos x="1786" y="176"/>
                </a:cxn>
                <a:cxn ang="0">
                  <a:pos x="1682" y="160"/>
                </a:cxn>
                <a:cxn ang="0">
                  <a:pos x="1522" y="16"/>
                </a:cxn>
                <a:cxn ang="0">
                  <a:pos x="1322" y="0"/>
                </a:cxn>
                <a:cxn ang="0">
                  <a:pos x="1138" y="40"/>
                </a:cxn>
                <a:cxn ang="0">
                  <a:pos x="906" y="232"/>
                </a:cxn>
                <a:cxn ang="0">
                  <a:pos x="818" y="224"/>
                </a:cxn>
                <a:cxn ang="0">
                  <a:pos x="730" y="344"/>
                </a:cxn>
                <a:cxn ang="0">
                  <a:pos x="642" y="432"/>
                </a:cxn>
                <a:cxn ang="0">
                  <a:pos x="530" y="440"/>
                </a:cxn>
                <a:cxn ang="0">
                  <a:pos x="450" y="496"/>
                </a:cxn>
                <a:cxn ang="0">
                  <a:pos x="434" y="584"/>
                </a:cxn>
                <a:cxn ang="0">
                  <a:pos x="362" y="616"/>
                </a:cxn>
                <a:cxn ang="0">
                  <a:pos x="290" y="624"/>
                </a:cxn>
                <a:cxn ang="0">
                  <a:pos x="178" y="592"/>
                </a:cxn>
                <a:cxn ang="0">
                  <a:pos x="34" y="560"/>
                </a:cxn>
              </a:cxnLst>
              <a:rect l="0" t="0" r="r" b="b"/>
              <a:pathLst>
                <a:path w="3388" h="1744">
                  <a:moveTo>
                    <a:pt x="34" y="560"/>
                  </a:moveTo>
                  <a:lnTo>
                    <a:pt x="58" y="736"/>
                  </a:lnTo>
                  <a:lnTo>
                    <a:pt x="50" y="904"/>
                  </a:lnTo>
                  <a:lnTo>
                    <a:pt x="0" y="1424"/>
                  </a:lnTo>
                  <a:lnTo>
                    <a:pt x="165" y="1420"/>
                  </a:lnTo>
                  <a:lnTo>
                    <a:pt x="370" y="1480"/>
                  </a:lnTo>
                  <a:lnTo>
                    <a:pt x="492" y="1352"/>
                  </a:lnTo>
                  <a:lnTo>
                    <a:pt x="570" y="1372"/>
                  </a:lnTo>
                  <a:lnTo>
                    <a:pt x="597" y="1259"/>
                  </a:lnTo>
                  <a:lnTo>
                    <a:pt x="714" y="1139"/>
                  </a:lnTo>
                  <a:lnTo>
                    <a:pt x="1014" y="955"/>
                  </a:lnTo>
                  <a:lnTo>
                    <a:pt x="1255" y="973"/>
                  </a:lnTo>
                  <a:lnTo>
                    <a:pt x="1407" y="907"/>
                  </a:lnTo>
                  <a:lnTo>
                    <a:pt x="1573" y="1058"/>
                  </a:lnTo>
                  <a:lnTo>
                    <a:pt x="1731" y="1165"/>
                  </a:lnTo>
                  <a:lnTo>
                    <a:pt x="1734" y="1346"/>
                  </a:lnTo>
                  <a:lnTo>
                    <a:pt x="1803" y="1511"/>
                  </a:lnTo>
                  <a:lnTo>
                    <a:pt x="1914" y="1744"/>
                  </a:lnTo>
                  <a:lnTo>
                    <a:pt x="1999" y="1744"/>
                  </a:lnTo>
                  <a:lnTo>
                    <a:pt x="2049" y="1636"/>
                  </a:lnTo>
                  <a:lnTo>
                    <a:pt x="2116" y="1715"/>
                  </a:lnTo>
                  <a:lnTo>
                    <a:pt x="2265" y="1714"/>
                  </a:lnTo>
                  <a:lnTo>
                    <a:pt x="2400" y="1459"/>
                  </a:lnTo>
                  <a:lnTo>
                    <a:pt x="2737" y="1243"/>
                  </a:lnTo>
                  <a:lnTo>
                    <a:pt x="2998" y="985"/>
                  </a:lnTo>
                  <a:lnTo>
                    <a:pt x="3388" y="631"/>
                  </a:lnTo>
                  <a:lnTo>
                    <a:pt x="3146" y="600"/>
                  </a:lnTo>
                  <a:lnTo>
                    <a:pt x="2970" y="368"/>
                  </a:lnTo>
                  <a:lnTo>
                    <a:pt x="2946" y="232"/>
                  </a:lnTo>
                  <a:lnTo>
                    <a:pt x="2834" y="112"/>
                  </a:lnTo>
                  <a:lnTo>
                    <a:pt x="2586" y="88"/>
                  </a:lnTo>
                  <a:lnTo>
                    <a:pt x="2522" y="192"/>
                  </a:lnTo>
                  <a:lnTo>
                    <a:pt x="2362" y="184"/>
                  </a:lnTo>
                  <a:lnTo>
                    <a:pt x="2186" y="168"/>
                  </a:lnTo>
                  <a:lnTo>
                    <a:pt x="2066" y="184"/>
                  </a:lnTo>
                  <a:lnTo>
                    <a:pt x="1890" y="192"/>
                  </a:lnTo>
                  <a:lnTo>
                    <a:pt x="1786" y="176"/>
                  </a:lnTo>
                  <a:lnTo>
                    <a:pt x="1682" y="160"/>
                  </a:lnTo>
                  <a:lnTo>
                    <a:pt x="1522" y="16"/>
                  </a:lnTo>
                  <a:lnTo>
                    <a:pt x="1322" y="0"/>
                  </a:lnTo>
                  <a:lnTo>
                    <a:pt x="1138" y="40"/>
                  </a:lnTo>
                  <a:lnTo>
                    <a:pt x="906" y="232"/>
                  </a:lnTo>
                  <a:lnTo>
                    <a:pt x="818" y="224"/>
                  </a:lnTo>
                  <a:lnTo>
                    <a:pt x="730" y="344"/>
                  </a:lnTo>
                  <a:lnTo>
                    <a:pt x="642" y="432"/>
                  </a:lnTo>
                  <a:lnTo>
                    <a:pt x="530" y="440"/>
                  </a:lnTo>
                  <a:lnTo>
                    <a:pt x="450" y="496"/>
                  </a:lnTo>
                  <a:lnTo>
                    <a:pt x="434" y="584"/>
                  </a:lnTo>
                  <a:lnTo>
                    <a:pt x="362" y="616"/>
                  </a:lnTo>
                  <a:lnTo>
                    <a:pt x="290" y="624"/>
                  </a:lnTo>
                  <a:lnTo>
                    <a:pt x="178" y="592"/>
                  </a:lnTo>
                  <a:lnTo>
                    <a:pt x="34" y="560"/>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6" name="Freeform 14">
              <a:extLst>
                <a:ext uri="{FF2B5EF4-FFF2-40B4-BE49-F238E27FC236}">
                  <a16:creationId xmlns:a16="http://schemas.microsoft.com/office/drawing/2014/main" xmlns="" id="{FB9A4304-7394-4792-81E1-811C163EB1C1}"/>
                </a:ext>
              </a:extLst>
            </p:cNvPr>
            <p:cNvSpPr>
              <a:spLocks/>
            </p:cNvSpPr>
            <p:nvPr/>
          </p:nvSpPr>
          <p:spPr bwMode="auto">
            <a:xfrm>
              <a:off x="10188790" y="3253211"/>
              <a:ext cx="875679" cy="458444"/>
            </a:xfrm>
            <a:custGeom>
              <a:avLst/>
              <a:gdLst/>
              <a:ahLst/>
              <a:cxnLst>
                <a:cxn ang="0">
                  <a:pos x="2256" y="753"/>
                </a:cxn>
                <a:cxn ang="0">
                  <a:pos x="2057" y="719"/>
                </a:cxn>
                <a:cxn ang="0">
                  <a:pos x="2072" y="456"/>
                </a:cxn>
                <a:cxn ang="0">
                  <a:pos x="2112" y="240"/>
                </a:cxn>
                <a:cxn ang="0">
                  <a:pos x="2096" y="144"/>
                </a:cxn>
                <a:cxn ang="0">
                  <a:pos x="1824" y="128"/>
                </a:cxn>
                <a:cxn ang="0">
                  <a:pos x="1480" y="80"/>
                </a:cxn>
                <a:cxn ang="0">
                  <a:pos x="1120" y="16"/>
                </a:cxn>
                <a:cxn ang="0">
                  <a:pos x="920" y="0"/>
                </a:cxn>
                <a:cxn ang="0">
                  <a:pos x="744" y="64"/>
                </a:cxn>
                <a:cxn ang="0">
                  <a:pos x="592" y="72"/>
                </a:cxn>
                <a:cxn ang="0">
                  <a:pos x="448" y="0"/>
                </a:cxn>
                <a:cxn ang="0">
                  <a:pos x="312" y="104"/>
                </a:cxn>
                <a:cxn ang="0">
                  <a:pos x="224" y="352"/>
                </a:cxn>
                <a:cxn ang="0">
                  <a:pos x="64" y="672"/>
                </a:cxn>
                <a:cxn ang="0">
                  <a:pos x="0" y="1271"/>
                </a:cxn>
                <a:cxn ang="0">
                  <a:pos x="138" y="1302"/>
                </a:cxn>
                <a:cxn ang="0">
                  <a:pos x="252" y="1335"/>
                </a:cxn>
                <a:cxn ang="0">
                  <a:pos x="326" y="1329"/>
                </a:cxn>
                <a:cxn ang="0">
                  <a:pos x="399" y="1296"/>
                </a:cxn>
                <a:cxn ang="0">
                  <a:pos x="416" y="1209"/>
                </a:cxn>
                <a:cxn ang="0">
                  <a:pos x="498" y="1152"/>
                </a:cxn>
                <a:cxn ang="0">
                  <a:pos x="606" y="1145"/>
                </a:cxn>
                <a:cxn ang="0">
                  <a:pos x="698" y="1053"/>
                </a:cxn>
                <a:cxn ang="0">
                  <a:pos x="783" y="935"/>
                </a:cxn>
                <a:cxn ang="0">
                  <a:pos x="872" y="944"/>
                </a:cxn>
                <a:cxn ang="0">
                  <a:pos x="1104" y="752"/>
                </a:cxn>
                <a:cxn ang="0">
                  <a:pos x="1287" y="713"/>
                </a:cxn>
                <a:cxn ang="0">
                  <a:pos x="1487" y="728"/>
                </a:cxn>
                <a:cxn ang="0">
                  <a:pos x="1649" y="872"/>
                </a:cxn>
                <a:cxn ang="0">
                  <a:pos x="1850" y="903"/>
                </a:cxn>
                <a:cxn ang="0">
                  <a:pos x="2018" y="897"/>
                </a:cxn>
                <a:cxn ang="0">
                  <a:pos x="2153" y="881"/>
                </a:cxn>
                <a:cxn ang="0">
                  <a:pos x="2315" y="896"/>
                </a:cxn>
                <a:cxn ang="0">
                  <a:pos x="2489" y="905"/>
                </a:cxn>
                <a:cxn ang="0">
                  <a:pos x="2550" y="801"/>
                </a:cxn>
                <a:cxn ang="0">
                  <a:pos x="2535" y="696"/>
                </a:cxn>
                <a:cxn ang="0">
                  <a:pos x="2366" y="705"/>
                </a:cxn>
                <a:cxn ang="0">
                  <a:pos x="2256" y="753"/>
                </a:cxn>
              </a:cxnLst>
              <a:rect l="0" t="0" r="r" b="b"/>
              <a:pathLst>
                <a:path w="2550" h="1335">
                  <a:moveTo>
                    <a:pt x="2256" y="753"/>
                  </a:moveTo>
                  <a:lnTo>
                    <a:pt x="2057" y="719"/>
                  </a:lnTo>
                  <a:lnTo>
                    <a:pt x="2072" y="456"/>
                  </a:lnTo>
                  <a:lnTo>
                    <a:pt x="2112" y="240"/>
                  </a:lnTo>
                  <a:lnTo>
                    <a:pt x="2096" y="144"/>
                  </a:lnTo>
                  <a:lnTo>
                    <a:pt x="1824" y="128"/>
                  </a:lnTo>
                  <a:lnTo>
                    <a:pt x="1480" y="80"/>
                  </a:lnTo>
                  <a:lnTo>
                    <a:pt x="1120" y="16"/>
                  </a:lnTo>
                  <a:lnTo>
                    <a:pt x="920" y="0"/>
                  </a:lnTo>
                  <a:lnTo>
                    <a:pt x="744" y="64"/>
                  </a:lnTo>
                  <a:lnTo>
                    <a:pt x="592" y="72"/>
                  </a:lnTo>
                  <a:lnTo>
                    <a:pt x="448" y="0"/>
                  </a:lnTo>
                  <a:lnTo>
                    <a:pt x="312" y="104"/>
                  </a:lnTo>
                  <a:lnTo>
                    <a:pt x="224" y="352"/>
                  </a:lnTo>
                  <a:lnTo>
                    <a:pt x="64" y="672"/>
                  </a:lnTo>
                  <a:lnTo>
                    <a:pt x="0" y="1271"/>
                  </a:lnTo>
                  <a:lnTo>
                    <a:pt x="138" y="1302"/>
                  </a:lnTo>
                  <a:lnTo>
                    <a:pt x="252" y="1335"/>
                  </a:lnTo>
                  <a:lnTo>
                    <a:pt x="326" y="1329"/>
                  </a:lnTo>
                  <a:lnTo>
                    <a:pt x="399" y="1296"/>
                  </a:lnTo>
                  <a:lnTo>
                    <a:pt x="416" y="1209"/>
                  </a:lnTo>
                  <a:lnTo>
                    <a:pt x="498" y="1152"/>
                  </a:lnTo>
                  <a:lnTo>
                    <a:pt x="606" y="1145"/>
                  </a:lnTo>
                  <a:lnTo>
                    <a:pt x="698" y="1053"/>
                  </a:lnTo>
                  <a:lnTo>
                    <a:pt x="783" y="935"/>
                  </a:lnTo>
                  <a:lnTo>
                    <a:pt x="872" y="944"/>
                  </a:lnTo>
                  <a:lnTo>
                    <a:pt x="1104" y="752"/>
                  </a:lnTo>
                  <a:lnTo>
                    <a:pt x="1287" y="713"/>
                  </a:lnTo>
                  <a:lnTo>
                    <a:pt x="1487" y="728"/>
                  </a:lnTo>
                  <a:lnTo>
                    <a:pt x="1649" y="872"/>
                  </a:lnTo>
                  <a:lnTo>
                    <a:pt x="1850" y="903"/>
                  </a:lnTo>
                  <a:lnTo>
                    <a:pt x="2018" y="897"/>
                  </a:lnTo>
                  <a:lnTo>
                    <a:pt x="2153" y="881"/>
                  </a:lnTo>
                  <a:lnTo>
                    <a:pt x="2315" y="896"/>
                  </a:lnTo>
                  <a:lnTo>
                    <a:pt x="2489" y="905"/>
                  </a:lnTo>
                  <a:lnTo>
                    <a:pt x="2550" y="801"/>
                  </a:lnTo>
                  <a:lnTo>
                    <a:pt x="2535" y="696"/>
                  </a:lnTo>
                  <a:lnTo>
                    <a:pt x="2366" y="705"/>
                  </a:lnTo>
                  <a:lnTo>
                    <a:pt x="2256" y="753"/>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nvGrpSpPr>
            <p:cNvPr id="16" name="群組 15">
              <a:extLst>
                <a:ext uri="{FF2B5EF4-FFF2-40B4-BE49-F238E27FC236}">
                  <a16:creationId xmlns:a16="http://schemas.microsoft.com/office/drawing/2014/main" xmlns="" id="{D8DE6248-FFD2-487B-89FE-8C69B87E8DAF}"/>
                </a:ext>
              </a:extLst>
            </p:cNvPr>
            <p:cNvGrpSpPr/>
            <p:nvPr/>
          </p:nvGrpSpPr>
          <p:grpSpPr>
            <a:xfrm>
              <a:off x="10135563" y="1132695"/>
              <a:ext cx="2572092" cy="4773307"/>
              <a:chOff x="10135563" y="1132695"/>
              <a:chExt cx="2572092" cy="4773307"/>
            </a:xfrm>
          </p:grpSpPr>
          <p:sp>
            <p:nvSpPr>
              <p:cNvPr id="52" name="Freeform 11">
                <a:extLst>
                  <a:ext uri="{FF2B5EF4-FFF2-40B4-BE49-F238E27FC236}">
                    <a16:creationId xmlns:a16="http://schemas.microsoft.com/office/drawing/2014/main" xmlns="" id="{7C57D8B2-D224-435D-A0D0-EEB6BDD2319B}"/>
                  </a:ext>
                </a:extLst>
              </p:cNvPr>
              <p:cNvSpPr>
                <a:spLocks/>
              </p:cNvSpPr>
              <p:nvPr/>
            </p:nvSpPr>
            <p:spPr bwMode="auto">
              <a:xfrm>
                <a:off x="10135563" y="3809525"/>
                <a:ext cx="820735" cy="764073"/>
              </a:xfrm>
              <a:custGeom>
                <a:avLst/>
                <a:gdLst/>
                <a:ahLst/>
                <a:cxnLst>
                  <a:cxn ang="0">
                    <a:pos x="492" y="572"/>
                  </a:cxn>
                  <a:cxn ang="0">
                    <a:pos x="288" y="512"/>
                  </a:cxn>
                  <a:cxn ang="0">
                    <a:pos x="120" y="516"/>
                  </a:cxn>
                  <a:cxn ang="0">
                    <a:pos x="0" y="1204"/>
                  </a:cxn>
                  <a:cxn ang="0">
                    <a:pos x="48" y="1296"/>
                  </a:cxn>
                  <a:cxn ang="0">
                    <a:pos x="76" y="1668"/>
                  </a:cxn>
                  <a:cxn ang="0">
                    <a:pos x="161" y="1767"/>
                  </a:cxn>
                  <a:cxn ang="0">
                    <a:pos x="249" y="1802"/>
                  </a:cxn>
                  <a:cxn ang="0">
                    <a:pos x="296" y="1847"/>
                  </a:cxn>
                  <a:cxn ang="0">
                    <a:pos x="404" y="1986"/>
                  </a:cxn>
                  <a:cxn ang="0">
                    <a:pos x="513" y="2117"/>
                  </a:cxn>
                  <a:cxn ang="0">
                    <a:pos x="575" y="2223"/>
                  </a:cxn>
                  <a:cxn ang="0">
                    <a:pos x="593" y="2136"/>
                  </a:cxn>
                  <a:cxn ang="0">
                    <a:pos x="671" y="2117"/>
                  </a:cxn>
                  <a:cxn ang="0">
                    <a:pos x="1038" y="2208"/>
                  </a:cxn>
                  <a:cxn ang="0">
                    <a:pos x="1179" y="2214"/>
                  </a:cxn>
                  <a:cxn ang="0">
                    <a:pos x="1272" y="2166"/>
                  </a:cxn>
                  <a:cxn ang="0">
                    <a:pos x="1368" y="2154"/>
                  </a:cxn>
                  <a:cxn ang="0">
                    <a:pos x="1410" y="2039"/>
                  </a:cxn>
                  <a:cxn ang="0">
                    <a:pos x="1542" y="2021"/>
                  </a:cxn>
                  <a:cxn ang="0">
                    <a:pos x="1596" y="1835"/>
                  </a:cxn>
                  <a:cxn ang="0">
                    <a:pos x="1812" y="1733"/>
                  </a:cxn>
                  <a:cxn ang="0">
                    <a:pos x="1854" y="1572"/>
                  </a:cxn>
                  <a:cxn ang="0">
                    <a:pos x="2351" y="983"/>
                  </a:cxn>
                  <a:cxn ang="0">
                    <a:pos x="2388" y="808"/>
                  </a:cxn>
                  <a:cxn ang="0">
                    <a:pos x="2240" y="808"/>
                  </a:cxn>
                  <a:cxn ang="0">
                    <a:pos x="2172" y="728"/>
                  </a:cxn>
                  <a:cxn ang="0">
                    <a:pos x="2120" y="836"/>
                  </a:cxn>
                  <a:cxn ang="0">
                    <a:pos x="2036" y="836"/>
                  </a:cxn>
                  <a:cxn ang="0">
                    <a:pos x="1921" y="596"/>
                  </a:cxn>
                  <a:cxn ang="0">
                    <a:pos x="1856" y="440"/>
                  </a:cxn>
                  <a:cxn ang="0">
                    <a:pos x="1852" y="256"/>
                  </a:cxn>
                  <a:cxn ang="0">
                    <a:pos x="1688" y="144"/>
                  </a:cxn>
                  <a:cxn ang="0">
                    <a:pos x="1528" y="0"/>
                  </a:cxn>
                  <a:cxn ang="0">
                    <a:pos x="1376" y="64"/>
                  </a:cxn>
                  <a:cxn ang="0">
                    <a:pos x="1136" y="48"/>
                  </a:cxn>
                  <a:cxn ang="0">
                    <a:pos x="836" y="232"/>
                  </a:cxn>
                  <a:cxn ang="0">
                    <a:pos x="720" y="348"/>
                  </a:cxn>
                  <a:cxn ang="0">
                    <a:pos x="692" y="464"/>
                  </a:cxn>
                  <a:cxn ang="0">
                    <a:pos x="616" y="444"/>
                  </a:cxn>
                  <a:cxn ang="0">
                    <a:pos x="492" y="572"/>
                  </a:cxn>
                </a:cxnLst>
                <a:rect l="0" t="0" r="r" b="b"/>
                <a:pathLst>
                  <a:path w="2388" h="2223">
                    <a:moveTo>
                      <a:pt x="492" y="572"/>
                    </a:moveTo>
                    <a:lnTo>
                      <a:pt x="288" y="512"/>
                    </a:lnTo>
                    <a:lnTo>
                      <a:pt x="120" y="516"/>
                    </a:lnTo>
                    <a:lnTo>
                      <a:pt x="0" y="1204"/>
                    </a:lnTo>
                    <a:lnTo>
                      <a:pt x="48" y="1296"/>
                    </a:lnTo>
                    <a:lnTo>
                      <a:pt x="76" y="1668"/>
                    </a:lnTo>
                    <a:lnTo>
                      <a:pt x="161" y="1767"/>
                    </a:lnTo>
                    <a:lnTo>
                      <a:pt x="249" y="1802"/>
                    </a:lnTo>
                    <a:lnTo>
                      <a:pt x="296" y="1847"/>
                    </a:lnTo>
                    <a:lnTo>
                      <a:pt x="404" y="1986"/>
                    </a:lnTo>
                    <a:lnTo>
                      <a:pt x="513" y="2117"/>
                    </a:lnTo>
                    <a:lnTo>
                      <a:pt x="575" y="2223"/>
                    </a:lnTo>
                    <a:lnTo>
                      <a:pt x="593" y="2136"/>
                    </a:lnTo>
                    <a:lnTo>
                      <a:pt x="671" y="2117"/>
                    </a:lnTo>
                    <a:lnTo>
                      <a:pt x="1038" y="2208"/>
                    </a:lnTo>
                    <a:lnTo>
                      <a:pt x="1179" y="2214"/>
                    </a:lnTo>
                    <a:lnTo>
                      <a:pt x="1272" y="2166"/>
                    </a:lnTo>
                    <a:lnTo>
                      <a:pt x="1368" y="2154"/>
                    </a:lnTo>
                    <a:lnTo>
                      <a:pt x="1410" y="2039"/>
                    </a:lnTo>
                    <a:lnTo>
                      <a:pt x="1542" y="2021"/>
                    </a:lnTo>
                    <a:lnTo>
                      <a:pt x="1596" y="1835"/>
                    </a:lnTo>
                    <a:lnTo>
                      <a:pt x="1812" y="1733"/>
                    </a:lnTo>
                    <a:lnTo>
                      <a:pt x="1854" y="1572"/>
                    </a:lnTo>
                    <a:lnTo>
                      <a:pt x="2351" y="983"/>
                    </a:lnTo>
                    <a:lnTo>
                      <a:pt x="2388" y="808"/>
                    </a:lnTo>
                    <a:lnTo>
                      <a:pt x="2240" y="808"/>
                    </a:lnTo>
                    <a:lnTo>
                      <a:pt x="2172" y="728"/>
                    </a:lnTo>
                    <a:lnTo>
                      <a:pt x="2120" y="836"/>
                    </a:lnTo>
                    <a:lnTo>
                      <a:pt x="2036" y="836"/>
                    </a:lnTo>
                    <a:lnTo>
                      <a:pt x="1921" y="596"/>
                    </a:lnTo>
                    <a:lnTo>
                      <a:pt x="1856" y="440"/>
                    </a:lnTo>
                    <a:lnTo>
                      <a:pt x="1852" y="256"/>
                    </a:lnTo>
                    <a:lnTo>
                      <a:pt x="1688" y="144"/>
                    </a:lnTo>
                    <a:lnTo>
                      <a:pt x="1528" y="0"/>
                    </a:lnTo>
                    <a:lnTo>
                      <a:pt x="1376" y="64"/>
                    </a:lnTo>
                    <a:lnTo>
                      <a:pt x="1136" y="48"/>
                    </a:lnTo>
                    <a:lnTo>
                      <a:pt x="836" y="232"/>
                    </a:lnTo>
                    <a:lnTo>
                      <a:pt x="720" y="348"/>
                    </a:lnTo>
                    <a:lnTo>
                      <a:pt x="692" y="464"/>
                    </a:lnTo>
                    <a:lnTo>
                      <a:pt x="616" y="444"/>
                    </a:lnTo>
                    <a:lnTo>
                      <a:pt x="492" y="572"/>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nvGrpSpPr>
              <p:cNvPr id="15" name="群組 14">
                <a:extLst>
                  <a:ext uri="{FF2B5EF4-FFF2-40B4-BE49-F238E27FC236}">
                    <a16:creationId xmlns:a16="http://schemas.microsoft.com/office/drawing/2014/main" xmlns="" id="{23FE16C0-3062-4A97-9DF2-6EA2429372C5}"/>
                  </a:ext>
                </a:extLst>
              </p:cNvPr>
              <p:cNvGrpSpPr/>
              <p:nvPr/>
            </p:nvGrpSpPr>
            <p:grpSpPr>
              <a:xfrm>
                <a:off x="10333021" y="1132695"/>
                <a:ext cx="2374634" cy="4773307"/>
                <a:chOff x="10333021" y="1132695"/>
                <a:chExt cx="2374634" cy="4773307"/>
              </a:xfrm>
            </p:grpSpPr>
            <p:sp>
              <p:nvSpPr>
                <p:cNvPr id="50" name="Freeform 9">
                  <a:extLst>
                    <a:ext uri="{FF2B5EF4-FFF2-40B4-BE49-F238E27FC236}">
                      <a16:creationId xmlns:a16="http://schemas.microsoft.com/office/drawing/2014/main" xmlns="" id="{91173350-7BF7-4F3A-B307-B51B96FA9EA5}"/>
                    </a:ext>
                  </a:extLst>
                </p:cNvPr>
                <p:cNvSpPr>
                  <a:spLocks/>
                </p:cNvSpPr>
                <p:nvPr/>
              </p:nvSpPr>
              <p:spPr bwMode="auto">
                <a:xfrm>
                  <a:off x="11442213" y="2418741"/>
                  <a:ext cx="1023342" cy="1694697"/>
                </a:xfrm>
                <a:custGeom>
                  <a:avLst/>
                  <a:gdLst/>
                  <a:ahLst/>
                  <a:cxnLst>
                    <a:cxn ang="0">
                      <a:pos x="255" y="4324"/>
                    </a:cxn>
                    <a:cxn ang="0">
                      <a:pos x="807" y="4669"/>
                    </a:cxn>
                    <a:cxn ang="0">
                      <a:pos x="909" y="4652"/>
                    </a:cxn>
                    <a:cxn ang="0">
                      <a:pos x="1305" y="4933"/>
                    </a:cxn>
                    <a:cxn ang="0">
                      <a:pos x="1455" y="4918"/>
                    </a:cxn>
                    <a:cxn ang="0">
                      <a:pos x="1785" y="3916"/>
                    </a:cxn>
                    <a:cxn ang="0">
                      <a:pos x="1736" y="3757"/>
                    </a:cxn>
                    <a:cxn ang="0">
                      <a:pos x="1992" y="3614"/>
                    </a:cxn>
                    <a:cxn ang="0">
                      <a:pos x="2169" y="3694"/>
                    </a:cxn>
                    <a:cxn ang="0">
                      <a:pos x="2203" y="3566"/>
                    </a:cxn>
                    <a:cxn ang="0">
                      <a:pos x="2112" y="3392"/>
                    </a:cxn>
                    <a:cxn ang="0">
                      <a:pos x="2213" y="3191"/>
                    </a:cxn>
                    <a:cxn ang="0">
                      <a:pos x="2423" y="1728"/>
                    </a:cxn>
                    <a:cxn ang="0">
                      <a:pos x="2551" y="1399"/>
                    </a:cxn>
                    <a:cxn ang="0">
                      <a:pos x="2523" y="1143"/>
                    </a:cxn>
                    <a:cxn ang="0">
                      <a:pos x="2633" y="805"/>
                    </a:cxn>
                    <a:cxn ang="0">
                      <a:pos x="2587" y="595"/>
                    </a:cxn>
                    <a:cxn ang="0">
                      <a:pos x="2981" y="311"/>
                    </a:cxn>
                    <a:cxn ang="0">
                      <a:pos x="2981" y="101"/>
                    </a:cxn>
                    <a:cxn ang="0">
                      <a:pos x="2423" y="19"/>
                    </a:cxn>
                    <a:cxn ang="0">
                      <a:pos x="2249" y="147"/>
                    </a:cxn>
                    <a:cxn ang="0">
                      <a:pos x="1947" y="101"/>
                    </a:cxn>
                    <a:cxn ang="0">
                      <a:pos x="1847" y="55"/>
                    </a:cxn>
                    <a:cxn ang="0">
                      <a:pos x="1582" y="0"/>
                    </a:cxn>
                    <a:cxn ang="0">
                      <a:pos x="1234" y="394"/>
                    </a:cxn>
                    <a:cxn ang="0">
                      <a:pos x="1243" y="640"/>
                    </a:cxn>
                    <a:cxn ang="0">
                      <a:pos x="1307" y="878"/>
                    </a:cxn>
                    <a:cxn ang="0">
                      <a:pos x="1156" y="971"/>
                    </a:cxn>
                    <a:cxn ang="0">
                      <a:pos x="1207" y="1107"/>
                    </a:cxn>
                    <a:cxn ang="0">
                      <a:pos x="1106" y="1244"/>
                    </a:cxn>
                    <a:cxn ang="0">
                      <a:pos x="951" y="1472"/>
                    </a:cxn>
                    <a:cxn ang="0">
                      <a:pos x="987" y="1582"/>
                    </a:cxn>
                    <a:cxn ang="0">
                      <a:pos x="1015" y="1655"/>
                    </a:cxn>
                    <a:cxn ang="0">
                      <a:pos x="969" y="2085"/>
                    </a:cxn>
                    <a:cxn ang="0">
                      <a:pos x="786" y="2414"/>
                    </a:cxn>
                    <a:cxn ang="0">
                      <a:pos x="960" y="2560"/>
                    </a:cxn>
                    <a:cxn ang="0">
                      <a:pos x="832" y="3118"/>
                    </a:cxn>
                    <a:cxn ang="0">
                      <a:pos x="649" y="3228"/>
                    </a:cxn>
                    <a:cxn ang="0">
                      <a:pos x="631" y="3411"/>
                    </a:cxn>
                    <a:cxn ang="0">
                      <a:pos x="366" y="3484"/>
                    </a:cxn>
                    <a:cxn ang="0">
                      <a:pos x="183" y="3767"/>
                    </a:cxn>
                    <a:cxn ang="0">
                      <a:pos x="229" y="3895"/>
                    </a:cxn>
                    <a:cxn ang="0">
                      <a:pos x="0" y="3941"/>
                    </a:cxn>
                    <a:cxn ang="0">
                      <a:pos x="27" y="4087"/>
                    </a:cxn>
                    <a:cxn ang="0">
                      <a:pos x="240" y="4121"/>
                    </a:cxn>
                    <a:cxn ang="0">
                      <a:pos x="255" y="4324"/>
                    </a:cxn>
                  </a:cxnLst>
                  <a:rect l="0" t="0" r="r" b="b"/>
                  <a:pathLst>
                    <a:path w="2981" h="4933">
                      <a:moveTo>
                        <a:pt x="255" y="4324"/>
                      </a:moveTo>
                      <a:lnTo>
                        <a:pt x="807" y="4669"/>
                      </a:lnTo>
                      <a:lnTo>
                        <a:pt x="909" y="4652"/>
                      </a:lnTo>
                      <a:lnTo>
                        <a:pt x="1305" y="4933"/>
                      </a:lnTo>
                      <a:lnTo>
                        <a:pt x="1455" y="4918"/>
                      </a:lnTo>
                      <a:lnTo>
                        <a:pt x="1785" y="3916"/>
                      </a:lnTo>
                      <a:lnTo>
                        <a:pt x="1736" y="3757"/>
                      </a:lnTo>
                      <a:lnTo>
                        <a:pt x="1992" y="3614"/>
                      </a:lnTo>
                      <a:lnTo>
                        <a:pt x="2169" y="3694"/>
                      </a:lnTo>
                      <a:lnTo>
                        <a:pt x="2203" y="3566"/>
                      </a:lnTo>
                      <a:lnTo>
                        <a:pt x="2112" y="3392"/>
                      </a:lnTo>
                      <a:lnTo>
                        <a:pt x="2213" y="3191"/>
                      </a:lnTo>
                      <a:lnTo>
                        <a:pt x="2423" y="1728"/>
                      </a:lnTo>
                      <a:lnTo>
                        <a:pt x="2551" y="1399"/>
                      </a:lnTo>
                      <a:lnTo>
                        <a:pt x="2523" y="1143"/>
                      </a:lnTo>
                      <a:lnTo>
                        <a:pt x="2633" y="805"/>
                      </a:lnTo>
                      <a:lnTo>
                        <a:pt x="2587" y="595"/>
                      </a:lnTo>
                      <a:lnTo>
                        <a:pt x="2981" y="311"/>
                      </a:lnTo>
                      <a:lnTo>
                        <a:pt x="2981" y="101"/>
                      </a:lnTo>
                      <a:lnTo>
                        <a:pt x="2423" y="19"/>
                      </a:lnTo>
                      <a:lnTo>
                        <a:pt x="2249" y="147"/>
                      </a:lnTo>
                      <a:lnTo>
                        <a:pt x="1947" y="101"/>
                      </a:lnTo>
                      <a:lnTo>
                        <a:pt x="1847" y="55"/>
                      </a:lnTo>
                      <a:lnTo>
                        <a:pt x="1582" y="0"/>
                      </a:lnTo>
                      <a:lnTo>
                        <a:pt x="1234" y="394"/>
                      </a:lnTo>
                      <a:lnTo>
                        <a:pt x="1243" y="640"/>
                      </a:lnTo>
                      <a:lnTo>
                        <a:pt x="1307" y="878"/>
                      </a:lnTo>
                      <a:lnTo>
                        <a:pt x="1156" y="971"/>
                      </a:lnTo>
                      <a:lnTo>
                        <a:pt x="1207" y="1107"/>
                      </a:lnTo>
                      <a:lnTo>
                        <a:pt x="1106" y="1244"/>
                      </a:lnTo>
                      <a:lnTo>
                        <a:pt x="951" y="1472"/>
                      </a:lnTo>
                      <a:lnTo>
                        <a:pt x="987" y="1582"/>
                      </a:lnTo>
                      <a:lnTo>
                        <a:pt x="1015" y="1655"/>
                      </a:lnTo>
                      <a:lnTo>
                        <a:pt x="969" y="2085"/>
                      </a:lnTo>
                      <a:lnTo>
                        <a:pt x="786" y="2414"/>
                      </a:lnTo>
                      <a:lnTo>
                        <a:pt x="960" y="2560"/>
                      </a:lnTo>
                      <a:lnTo>
                        <a:pt x="832" y="3118"/>
                      </a:lnTo>
                      <a:lnTo>
                        <a:pt x="649" y="3228"/>
                      </a:lnTo>
                      <a:lnTo>
                        <a:pt x="631" y="3411"/>
                      </a:lnTo>
                      <a:lnTo>
                        <a:pt x="366" y="3484"/>
                      </a:lnTo>
                      <a:lnTo>
                        <a:pt x="183" y="3767"/>
                      </a:lnTo>
                      <a:lnTo>
                        <a:pt x="229" y="3895"/>
                      </a:lnTo>
                      <a:lnTo>
                        <a:pt x="0" y="3941"/>
                      </a:lnTo>
                      <a:lnTo>
                        <a:pt x="27" y="4087"/>
                      </a:lnTo>
                      <a:lnTo>
                        <a:pt x="240" y="4121"/>
                      </a:lnTo>
                      <a:lnTo>
                        <a:pt x="255" y="4324"/>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1" name="Freeform 10">
                  <a:extLst>
                    <a:ext uri="{FF2B5EF4-FFF2-40B4-BE49-F238E27FC236}">
                      <a16:creationId xmlns:a16="http://schemas.microsoft.com/office/drawing/2014/main" xmlns="" id="{AEC0451F-EAAE-41E2-A7AA-3C657930C3FD}"/>
                    </a:ext>
                  </a:extLst>
                </p:cNvPr>
                <p:cNvSpPr>
                  <a:spLocks/>
                </p:cNvSpPr>
                <p:nvPr/>
              </p:nvSpPr>
              <p:spPr bwMode="auto">
                <a:xfrm>
                  <a:off x="10333021" y="3713372"/>
                  <a:ext cx="1196761" cy="1435426"/>
                </a:xfrm>
                <a:custGeom>
                  <a:avLst/>
                  <a:gdLst/>
                  <a:ahLst/>
                  <a:cxnLst>
                    <a:cxn ang="0">
                      <a:pos x="0" y="2506"/>
                    </a:cxn>
                    <a:cxn ang="0">
                      <a:pos x="360" y="3160"/>
                    </a:cxn>
                    <a:cxn ang="0">
                      <a:pos x="438" y="3235"/>
                    </a:cxn>
                    <a:cxn ang="0">
                      <a:pos x="462" y="3286"/>
                    </a:cxn>
                    <a:cxn ang="0">
                      <a:pos x="456" y="3330"/>
                    </a:cxn>
                    <a:cxn ang="0">
                      <a:pos x="428" y="3352"/>
                    </a:cxn>
                    <a:cxn ang="0">
                      <a:pos x="402" y="3406"/>
                    </a:cxn>
                    <a:cxn ang="0">
                      <a:pos x="480" y="3484"/>
                    </a:cxn>
                    <a:cxn ang="0">
                      <a:pos x="468" y="3567"/>
                    </a:cxn>
                    <a:cxn ang="0">
                      <a:pos x="528" y="3666"/>
                    </a:cxn>
                    <a:cxn ang="0">
                      <a:pos x="593" y="3750"/>
                    </a:cxn>
                    <a:cxn ang="0">
                      <a:pos x="623" y="3828"/>
                    </a:cxn>
                    <a:cxn ang="0">
                      <a:pos x="786" y="3963"/>
                    </a:cxn>
                    <a:cxn ang="0">
                      <a:pos x="786" y="4026"/>
                    </a:cxn>
                    <a:cxn ang="0">
                      <a:pos x="882" y="4060"/>
                    </a:cxn>
                    <a:cxn ang="0">
                      <a:pos x="1068" y="4180"/>
                    </a:cxn>
                    <a:cxn ang="0">
                      <a:pos x="1203" y="3852"/>
                    </a:cxn>
                    <a:cxn ang="0">
                      <a:pos x="1220" y="3619"/>
                    </a:cxn>
                    <a:cxn ang="0">
                      <a:pos x="1149" y="3484"/>
                    </a:cxn>
                    <a:cxn ang="0">
                      <a:pos x="1139" y="2748"/>
                    </a:cxn>
                    <a:cxn ang="0">
                      <a:pos x="1244" y="2659"/>
                    </a:cxn>
                    <a:cxn ang="0">
                      <a:pos x="1526" y="2676"/>
                    </a:cxn>
                    <a:cxn ang="0">
                      <a:pos x="1739" y="2404"/>
                    </a:cxn>
                    <a:cxn ang="0">
                      <a:pos x="1899" y="2421"/>
                    </a:cxn>
                    <a:cxn ang="0">
                      <a:pos x="2036" y="2358"/>
                    </a:cxn>
                    <a:cxn ang="0">
                      <a:pos x="2142" y="2476"/>
                    </a:cxn>
                    <a:cxn ang="0">
                      <a:pos x="2330" y="2428"/>
                    </a:cxn>
                    <a:cxn ang="0">
                      <a:pos x="2510" y="2515"/>
                    </a:cxn>
                    <a:cxn ang="0">
                      <a:pos x="2676" y="2371"/>
                    </a:cxn>
                    <a:cxn ang="0">
                      <a:pos x="2880" y="2427"/>
                    </a:cxn>
                    <a:cxn ang="0">
                      <a:pos x="2756" y="2113"/>
                    </a:cxn>
                    <a:cxn ang="0">
                      <a:pos x="2741" y="1972"/>
                    </a:cxn>
                    <a:cxn ang="0">
                      <a:pos x="2868" y="1818"/>
                    </a:cxn>
                    <a:cxn ang="0">
                      <a:pos x="2924" y="1107"/>
                    </a:cxn>
                    <a:cxn ang="0">
                      <a:pos x="3140" y="732"/>
                    </a:cxn>
                    <a:cxn ang="0">
                      <a:pos x="3482" y="556"/>
                    </a:cxn>
                    <a:cxn ang="0">
                      <a:pos x="3467" y="352"/>
                    </a:cxn>
                    <a:cxn ang="0">
                      <a:pos x="3255" y="318"/>
                    </a:cxn>
                    <a:cxn ang="0">
                      <a:pos x="3228" y="172"/>
                    </a:cxn>
                    <a:cxn ang="0">
                      <a:pos x="3456" y="126"/>
                    </a:cxn>
                    <a:cxn ang="0">
                      <a:pos x="3410" y="0"/>
                    </a:cxn>
                    <a:cxn ang="0">
                      <a:pos x="2934" y="4"/>
                    </a:cxn>
                    <a:cxn ang="0">
                      <a:pos x="2544" y="358"/>
                    </a:cxn>
                    <a:cxn ang="0">
                      <a:pos x="2280" y="616"/>
                    </a:cxn>
                    <a:cxn ang="0">
                      <a:pos x="1944" y="832"/>
                    </a:cxn>
                    <a:cxn ang="0">
                      <a:pos x="1812" y="1084"/>
                    </a:cxn>
                    <a:cxn ang="0">
                      <a:pos x="1776" y="1264"/>
                    </a:cxn>
                    <a:cxn ang="0">
                      <a:pos x="1278" y="1852"/>
                    </a:cxn>
                    <a:cxn ang="0">
                      <a:pos x="1236" y="2014"/>
                    </a:cxn>
                    <a:cxn ang="0">
                      <a:pos x="1020" y="2116"/>
                    </a:cxn>
                    <a:cxn ang="0">
                      <a:pos x="966" y="2302"/>
                    </a:cxn>
                    <a:cxn ang="0">
                      <a:pos x="834" y="2320"/>
                    </a:cxn>
                    <a:cxn ang="0">
                      <a:pos x="792" y="2434"/>
                    </a:cxn>
                    <a:cxn ang="0">
                      <a:pos x="696" y="2446"/>
                    </a:cxn>
                    <a:cxn ang="0">
                      <a:pos x="606" y="2494"/>
                    </a:cxn>
                    <a:cxn ang="0">
                      <a:pos x="462" y="2488"/>
                    </a:cxn>
                    <a:cxn ang="0">
                      <a:pos x="96" y="2398"/>
                    </a:cxn>
                    <a:cxn ang="0">
                      <a:pos x="18" y="2416"/>
                    </a:cxn>
                    <a:cxn ang="0">
                      <a:pos x="0" y="2506"/>
                    </a:cxn>
                  </a:cxnLst>
                  <a:rect l="0" t="0" r="r" b="b"/>
                  <a:pathLst>
                    <a:path w="3482" h="4180">
                      <a:moveTo>
                        <a:pt x="0" y="2506"/>
                      </a:moveTo>
                      <a:lnTo>
                        <a:pt x="360" y="3160"/>
                      </a:lnTo>
                      <a:lnTo>
                        <a:pt x="438" y="3235"/>
                      </a:lnTo>
                      <a:lnTo>
                        <a:pt x="462" y="3286"/>
                      </a:lnTo>
                      <a:lnTo>
                        <a:pt x="456" y="3330"/>
                      </a:lnTo>
                      <a:lnTo>
                        <a:pt x="428" y="3352"/>
                      </a:lnTo>
                      <a:lnTo>
                        <a:pt x="402" y="3406"/>
                      </a:lnTo>
                      <a:lnTo>
                        <a:pt x="480" y="3484"/>
                      </a:lnTo>
                      <a:lnTo>
                        <a:pt x="468" y="3567"/>
                      </a:lnTo>
                      <a:lnTo>
                        <a:pt x="528" y="3666"/>
                      </a:lnTo>
                      <a:lnTo>
                        <a:pt x="593" y="3750"/>
                      </a:lnTo>
                      <a:lnTo>
                        <a:pt x="623" y="3828"/>
                      </a:lnTo>
                      <a:lnTo>
                        <a:pt x="786" y="3963"/>
                      </a:lnTo>
                      <a:lnTo>
                        <a:pt x="786" y="4026"/>
                      </a:lnTo>
                      <a:lnTo>
                        <a:pt x="882" y="4060"/>
                      </a:lnTo>
                      <a:lnTo>
                        <a:pt x="1068" y="4180"/>
                      </a:lnTo>
                      <a:lnTo>
                        <a:pt x="1203" y="3852"/>
                      </a:lnTo>
                      <a:lnTo>
                        <a:pt x="1220" y="3619"/>
                      </a:lnTo>
                      <a:lnTo>
                        <a:pt x="1149" y="3484"/>
                      </a:lnTo>
                      <a:lnTo>
                        <a:pt x="1139" y="2748"/>
                      </a:lnTo>
                      <a:lnTo>
                        <a:pt x="1244" y="2659"/>
                      </a:lnTo>
                      <a:lnTo>
                        <a:pt x="1526" y="2676"/>
                      </a:lnTo>
                      <a:lnTo>
                        <a:pt x="1739" y="2404"/>
                      </a:lnTo>
                      <a:lnTo>
                        <a:pt x="1899" y="2421"/>
                      </a:lnTo>
                      <a:lnTo>
                        <a:pt x="2036" y="2358"/>
                      </a:lnTo>
                      <a:lnTo>
                        <a:pt x="2142" y="2476"/>
                      </a:lnTo>
                      <a:lnTo>
                        <a:pt x="2330" y="2428"/>
                      </a:lnTo>
                      <a:lnTo>
                        <a:pt x="2510" y="2515"/>
                      </a:lnTo>
                      <a:lnTo>
                        <a:pt x="2676" y="2371"/>
                      </a:lnTo>
                      <a:lnTo>
                        <a:pt x="2880" y="2427"/>
                      </a:lnTo>
                      <a:lnTo>
                        <a:pt x="2756" y="2113"/>
                      </a:lnTo>
                      <a:lnTo>
                        <a:pt x="2741" y="1972"/>
                      </a:lnTo>
                      <a:lnTo>
                        <a:pt x="2868" y="1818"/>
                      </a:lnTo>
                      <a:lnTo>
                        <a:pt x="2924" y="1107"/>
                      </a:lnTo>
                      <a:lnTo>
                        <a:pt x="3140" y="732"/>
                      </a:lnTo>
                      <a:lnTo>
                        <a:pt x="3482" y="556"/>
                      </a:lnTo>
                      <a:lnTo>
                        <a:pt x="3467" y="352"/>
                      </a:lnTo>
                      <a:lnTo>
                        <a:pt x="3255" y="318"/>
                      </a:lnTo>
                      <a:lnTo>
                        <a:pt x="3228" y="172"/>
                      </a:lnTo>
                      <a:lnTo>
                        <a:pt x="3456" y="126"/>
                      </a:lnTo>
                      <a:lnTo>
                        <a:pt x="3410" y="0"/>
                      </a:lnTo>
                      <a:lnTo>
                        <a:pt x="2934" y="4"/>
                      </a:lnTo>
                      <a:lnTo>
                        <a:pt x="2544" y="358"/>
                      </a:lnTo>
                      <a:lnTo>
                        <a:pt x="2280" y="616"/>
                      </a:lnTo>
                      <a:lnTo>
                        <a:pt x="1944" y="832"/>
                      </a:lnTo>
                      <a:lnTo>
                        <a:pt x="1812" y="1084"/>
                      </a:lnTo>
                      <a:lnTo>
                        <a:pt x="1776" y="1264"/>
                      </a:lnTo>
                      <a:lnTo>
                        <a:pt x="1278" y="1852"/>
                      </a:lnTo>
                      <a:lnTo>
                        <a:pt x="1236" y="2014"/>
                      </a:lnTo>
                      <a:lnTo>
                        <a:pt x="1020" y="2116"/>
                      </a:lnTo>
                      <a:lnTo>
                        <a:pt x="966" y="2302"/>
                      </a:lnTo>
                      <a:lnTo>
                        <a:pt x="834" y="2320"/>
                      </a:lnTo>
                      <a:lnTo>
                        <a:pt x="792" y="2434"/>
                      </a:lnTo>
                      <a:lnTo>
                        <a:pt x="696" y="2446"/>
                      </a:lnTo>
                      <a:lnTo>
                        <a:pt x="606" y="2494"/>
                      </a:lnTo>
                      <a:lnTo>
                        <a:pt x="462" y="2488"/>
                      </a:lnTo>
                      <a:lnTo>
                        <a:pt x="96" y="2398"/>
                      </a:lnTo>
                      <a:lnTo>
                        <a:pt x="18" y="2416"/>
                      </a:lnTo>
                      <a:lnTo>
                        <a:pt x="0" y="2506"/>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5" name="Freeform 13">
                  <a:extLst>
                    <a:ext uri="{FF2B5EF4-FFF2-40B4-BE49-F238E27FC236}">
                      <a16:creationId xmlns:a16="http://schemas.microsoft.com/office/drawing/2014/main" xmlns="" id="{3A229AA9-1C94-4984-9EB1-211C6850CFFB}"/>
                    </a:ext>
                  </a:extLst>
                </p:cNvPr>
                <p:cNvSpPr>
                  <a:spLocks/>
                </p:cNvSpPr>
                <p:nvPr/>
              </p:nvSpPr>
              <p:spPr bwMode="auto">
                <a:xfrm>
                  <a:off x="10829237" y="2635085"/>
                  <a:ext cx="1026777" cy="1080004"/>
                </a:xfrm>
                <a:custGeom>
                  <a:avLst/>
                  <a:gdLst/>
                  <a:ahLst/>
                  <a:cxnLst>
                    <a:cxn ang="0">
                      <a:pos x="120" y="840"/>
                    </a:cxn>
                    <a:cxn ang="0">
                      <a:pos x="0" y="904"/>
                    </a:cxn>
                    <a:cxn ang="0">
                      <a:pos x="0" y="1056"/>
                    </a:cxn>
                    <a:cxn ang="0">
                      <a:pos x="72" y="1192"/>
                    </a:cxn>
                    <a:cxn ang="0">
                      <a:pos x="72" y="1408"/>
                    </a:cxn>
                    <a:cxn ang="0">
                      <a:pos x="48" y="1592"/>
                    </a:cxn>
                    <a:cxn ang="0">
                      <a:pos x="120" y="1680"/>
                    </a:cxn>
                    <a:cxn ang="0">
                      <a:pos x="232" y="1760"/>
                    </a:cxn>
                    <a:cxn ang="0">
                      <a:pos x="384" y="1752"/>
                    </a:cxn>
                    <a:cxn ang="0">
                      <a:pos x="392" y="1888"/>
                    </a:cxn>
                    <a:cxn ang="0">
                      <a:pos x="232" y="1944"/>
                    </a:cxn>
                    <a:cxn ang="0">
                      <a:pos x="248" y="2040"/>
                    </a:cxn>
                    <a:cxn ang="0">
                      <a:pos x="208" y="2256"/>
                    </a:cxn>
                    <a:cxn ang="0">
                      <a:pos x="192" y="2520"/>
                    </a:cxn>
                    <a:cxn ang="0">
                      <a:pos x="392" y="2552"/>
                    </a:cxn>
                    <a:cxn ang="0">
                      <a:pos x="504" y="2504"/>
                    </a:cxn>
                    <a:cxn ang="0">
                      <a:pos x="672" y="2496"/>
                    </a:cxn>
                    <a:cxn ang="0">
                      <a:pos x="688" y="2601"/>
                    </a:cxn>
                    <a:cxn ang="0">
                      <a:pos x="935" y="2624"/>
                    </a:cxn>
                    <a:cxn ang="0">
                      <a:pos x="1048" y="2744"/>
                    </a:cxn>
                    <a:cxn ang="0">
                      <a:pos x="1073" y="2882"/>
                    </a:cxn>
                    <a:cxn ang="0">
                      <a:pos x="1249" y="3113"/>
                    </a:cxn>
                    <a:cxn ang="0">
                      <a:pos x="1490" y="3144"/>
                    </a:cxn>
                    <a:cxn ang="0">
                      <a:pos x="1966" y="3141"/>
                    </a:cxn>
                    <a:cxn ang="0">
                      <a:pos x="2153" y="2853"/>
                    </a:cxn>
                    <a:cxn ang="0">
                      <a:pos x="2414" y="2783"/>
                    </a:cxn>
                    <a:cxn ang="0">
                      <a:pos x="2434" y="2600"/>
                    </a:cxn>
                    <a:cxn ang="0">
                      <a:pos x="2615" y="2489"/>
                    </a:cxn>
                    <a:cxn ang="0">
                      <a:pos x="2743" y="1931"/>
                    </a:cxn>
                    <a:cxn ang="0">
                      <a:pos x="2570" y="1785"/>
                    </a:cxn>
                    <a:cxn ang="0">
                      <a:pos x="2753" y="1455"/>
                    </a:cxn>
                    <a:cxn ang="0">
                      <a:pos x="2800" y="1029"/>
                    </a:cxn>
                    <a:cxn ang="0">
                      <a:pos x="2770" y="947"/>
                    </a:cxn>
                    <a:cxn ang="0">
                      <a:pos x="2735" y="846"/>
                    </a:cxn>
                    <a:cxn ang="0">
                      <a:pos x="2872" y="642"/>
                    </a:cxn>
                    <a:cxn ang="0">
                      <a:pos x="2990" y="477"/>
                    </a:cxn>
                    <a:cxn ang="0">
                      <a:pos x="2941" y="342"/>
                    </a:cxn>
                    <a:cxn ang="0">
                      <a:pos x="2496" y="256"/>
                    </a:cxn>
                    <a:cxn ang="0">
                      <a:pos x="2240" y="0"/>
                    </a:cxn>
                    <a:cxn ang="0">
                      <a:pos x="2080" y="128"/>
                    </a:cxn>
                    <a:cxn ang="0">
                      <a:pos x="1912" y="144"/>
                    </a:cxn>
                    <a:cxn ang="0">
                      <a:pos x="1904" y="216"/>
                    </a:cxn>
                    <a:cxn ang="0">
                      <a:pos x="1696" y="328"/>
                    </a:cxn>
                    <a:cxn ang="0">
                      <a:pos x="1592" y="360"/>
                    </a:cxn>
                    <a:cxn ang="0">
                      <a:pos x="1472" y="432"/>
                    </a:cxn>
                    <a:cxn ang="0">
                      <a:pos x="1288" y="400"/>
                    </a:cxn>
                    <a:cxn ang="0">
                      <a:pos x="1152" y="560"/>
                    </a:cxn>
                    <a:cxn ang="0">
                      <a:pos x="1072" y="504"/>
                    </a:cxn>
                    <a:cxn ang="0">
                      <a:pos x="952" y="480"/>
                    </a:cxn>
                    <a:cxn ang="0">
                      <a:pos x="680" y="976"/>
                    </a:cxn>
                    <a:cxn ang="0">
                      <a:pos x="528" y="992"/>
                    </a:cxn>
                    <a:cxn ang="0">
                      <a:pos x="400" y="944"/>
                    </a:cxn>
                    <a:cxn ang="0">
                      <a:pos x="120" y="840"/>
                    </a:cxn>
                  </a:cxnLst>
                  <a:rect l="0" t="0" r="r" b="b"/>
                  <a:pathLst>
                    <a:path w="2990" h="3144">
                      <a:moveTo>
                        <a:pt x="120" y="840"/>
                      </a:moveTo>
                      <a:lnTo>
                        <a:pt x="0" y="904"/>
                      </a:lnTo>
                      <a:lnTo>
                        <a:pt x="0" y="1056"/>
                      </a:lnTo>
                      <a:lnTo>
                        <a:pt x="72" y="1192"/>
                      </a:lnTo>
                      <a:lnTo>
                        <a:pt x="72" y="1408"/>
                      </a:lnTo>
                      <a:lnTo>
                        <a:pt x="48" y="1592"/>
                      </a:lnTo>
                      <a:lnTo>
                        <a:pt x="120" y="1680"/>
                      </a:lnTo>
                      <a:lnTo>
                        <a:pt x="232" y="1760"/>
                      </a:lnTo>
                      <a:lnTo>
                        <a:pt x="384" y="1752"/>
                      </a:lnTo>
                      <a:lnTo>
                        <a:pt x="392" y="1888"/>
                      </a:lnTo>
                      <a:lnTo>
                        <a:pt x="232" y="1944"/>
                      </a:lnTo>
                      <a:lnTo>
                        <a:pt x="248" y="2040"/>
                      </a:lnTo>
                      <a:lnTo>
                        <a:pt x="208" y="2256"/>
                      </a:lnTo>
                      <a:lnTo>
                        <a:pt x="192" y="2520"/>
                      </a:lnTo>
                      <a:lnTo>
                        <a:pt x="392" y="2552"/>
                      </a:lnTo>
                      <a:lnTo>
                        <a:pt x="504" y="2504"/>
                      </a:lnTo>
                      <a:lnTo>
                        <a:pt x="672" y="2496"/>
                      </a:lnTo>
                      <a:lnTo>
                        <a:pt x="688" y="2601"/>
                      </a:lnTo>
                      <a:lnTo>
                        <a:pt x="935" y="2624"/>
                      </a:lnTo>
                      <a:lnTo>
                        <a:pt x="1048" y="2744"/>
                      </a:lnTo>
                      <a:lnTo>
                        <a:pt x="1073" y="2882"/>
                      </a:lnTo>
                      <a:lnTo>
                        <a:pt x="1249" y="3113"/>
                      </a:lnTo>
                      <a:lnTo>
                        <a:pt x="1490" y="3144"/>
                      </a:lnTo>
                      <a:lnTo>
                        <a:pt x="1966" y="3141"/>
                      </a:lnTo>
                      <a:lnTo>
                        <a:pt x="2153" y="2853"/>
                      </a:lnTo>
                      <a:lnTo>
                        <a:pt x="2414" y="2783"/>
                      </a:lnTo>
                      <a:lnTo>
                        <a:pt x="2434" y="2600"/>
                      </a:lnTo>
                      <a:lnTo>
                        <a:pt x="2615" y="2489"/>
                      </a:lnTo>
                      <a:lnTo>
                        <a:pt x="2743" y="1931"/>
                      </a:lnTo>
                      <a:lnTo>
                        <a:pt x="2570" y="1785"/>
                      </a:lnTo>
                      <a:lnTo>
                        <a:pt x="2753" y="1455"/>
                      </a:lnTo>
                      <a:lnTo>
                        <a:pt x="2800" y="1029"/>
                      </a:lnTo>
                      <a:lnTo>
                        <a:pt x="2770" y="947"/>
                      </a:lnTo>
                      <a:lnTo>
                        <a:pt x="2735" y="846"/>
                      </a:lnTo>
                      <a:lnTo>
                        <a:pt x="2872" y="642"/>
                      </a:lnTo>
                      <a:lnTo>
                        <a:pt x="2990" y="477"/>
                      </a:lnTo>
                      <a:lnTo>
                        <a:pt x="2941" y="342"/>
                      </a:lnTo>
                      <a:lnTo>
                        <a:pt x="2496" y="256"/>
                      </a:lnTo>
                      <a:lnTo>
                        <a:pt x="2240" y="0"/>
                      </a:lnTo>
                      <a:lnTo>
                        <a:pt x="2080" y="128"/>
                      </a:lnTo>
                      <a:lnTo>
                        <a:pt x="1912" y="144"/>
                      </a:lnTo>
                      <a:lnTo>
                        <a:pt x="1904" y="216"/>
                      </a:lnTo>
                      <a:lnTo>
                        <a:pt x="1696" y="328"/>
                      </a:lnTo>
                      <a:lnTo>
                        <a:pt x="1592" y="360"/>
                      </a:lnTo>
                      <a:lnTo>
                        <a:pt x="1472" y="432"/>
                      </a:lnTo>
                      <a:lnTo>
                        <a:pt x="1288" y="400"/>
                      </a:lnTo>
                      <a:lnTo>
                        <a:pt x="1152" y="560"/>
                      </a:lnTo>
                      <a:lnTo>
                        <a:pt x="1072" y="504"/>
                      </a:lnTo>
                      <a:lnTo>
                        <a:pt x="952" y="480"/>
                      </a:lnTo>
                      <a:lnTo>
                        <a:pt x="680" y="976"/>
                      </a:lnTo>
                      <a:lnTo>
                        <a:pt x="528" y="992"/>
                      </a:lnTo>
                      <a:lnTo>
                        <a:pt x="400" y="944"/>
                      </a:lnTo>
                      <a:lnTo>
                        <a:pt x="120" y="840"/>
                      </a:lnTo>
                      <a:close/>
                    </a:path>
                  </a:pathLst>
                </a:custGeom>
                <a:solidFill>
                  <a:srgbClr val="4F622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7" name="Freeform 15">
                  <a:extLst>
                    <a:ext uri="{FF2B5EF4-FFF2-40B4-BE49-F238E27FC236}">
                      <a16:creationId xmlns:a16="http://schemas.microsoft.com/office/drawing/2014/main" xmlns="" id="{4C049492-B513-4500-B15C-C65E1AF0B814}"/>
                    </a:ext>
                  </a:extLst>
                </p:cNvPr>
                <p:cNvSpPr>
                  <a:spLocks/>
                </p:cNvSpPr>
                <p:nvPr/>
              </p:nvSpPr>
              <p:spPr bwMode="auto">
                <a:xfrm>
                  <a:off x="10343323" y="2729521"/>
                  <a:ext cx="619842" cy="573484"/>
                </a:xfrm>
                <a:custGeom>
                  <a:avLst/>
                  <a:gdLst/>
                  <a:ahLst/>
                  <a:cxnLst>
                    <a:cxn ang="0">
                      <a:pos x="1645" y="1672"/>
                    </a:cxn>
                    <a:cxn ang="0">
                      <a:pos x="1380" y="1656"/>
                    </a:cxn>
                    <a:cxn ang="0">
                      <a:pos x="1032" y="1608"/>
                    </a:cxn>
                    <a:cxn ang="0">
                      <a:pos x="675" y="1545"/>
                    </a:cxn>
                    <a:cxn ang="0">
                      <a:pos x="471" y="1528"/>
                    </a:cxn>
                    <a:cxn ang="0">
                      <a:pos x="291" y="1593"/>
                    </a:cxn>
                    <a:cxn ang="0">
                      <a:pos x="141" y="1599"/>
                    </a:cxn>
                    <a:cxn ang="0">
                      <a:pos x="0" y="1527"/>
                    </a:cxn>
                    <a:cxn ang="0">
                      <a:pos x="111" y="1336"/>
                    </a:cxn>
                    <a:cxn ang="0">
                      <a:pos x="215" y="1048"/>
                    </a:cxn>
                    <a:cxn ang="0">
                      <a:pos x="351" y="832"/>
                    </a:cxn>
                    <a:cxn ang="0">
                      <a:pos x="575" y="520"/>
                    </a:cxn>
                    <a:cxn ang="0">
                      <a:pos x="863" y="0"/>
                    </a:cxn>
                    <a:cxn ang="0">
                      <a:pos x="999" y="32"/>
                    </a:cxn>
                    <a:cxn ang="0">
                      <a:pos x="1079" y="216"/>
                    </a:cxn>
                    <a:cxn ang="0">
                      <a:pos x="1223" y="312"/>
                    </a:cxn>
                    <a:cxn ang="0">
                      <a:pos x="1431" y="456"/>
                    </a:cxn>
                    <a:cxn ang="0">
                      <a:pos x="1534" y="568"/>
                    </a:cxn>
                    <a:cxn ang="0">
                      <a:pos x="1416" y="631"/>
                    </a:cxn>
                    <a:cxn ang="0">
                      <a:pos x="1414" y="780"/>
                    </a:cxn>
                    <a:cxn ang="0">
                      <a:pos x="1488" y="922"/>
                    </a:cxn>
                    <a:cxn ang="0">
                      <a:pos x="1486" y="1135"/>
                    </a:cxn>
                    <a:cxn ang="0">
                      <a:pos x="1464" y="1320"/>
                    </a:cxn>
                    <a:cxn ang="0">
                      <a:pos x="1540" y="1413"/>
                    </a:cxn>
                    <a:cxn ang="0">
                      <a:pos x="1647" y="1488"/>
                    </a:cxn>
                    <a:cxn ang="0">
                      <a:pos x="1801" y="1480"/>
                    </a:cxn>
                    <a:cxn ang="0">
                      <a:pos x="1806" y="1617"/>
                    </a:cxn>
                    <a:cxn ang="0">
                      <a:pos x="1645" y="1672"/>
                    </a:cxn>
                  </a:cxnLst>
                  <a:rect l="0" t="0" r="r" b="b"/>
                  <a:pathLst>
                    <a:path w="1806" h="1672">
                      <a:moveTo>
                        <a:pt x="1645" y="1672"/>
                      </a:moveTo>
                      <a:lnTo>
                        <a:pt x="1380" y="1656"/>
                      </a:lnTo>
                      <a:lnTo>
                        <a:pt x="1032" y="1608"/>
                      </a:lnTo>
                      <a:lnTo>
                        <a:pt x="675" y="1545"/>
                      </a:lnTo>
                      <a:lnTo>
                        <a:pt x="471" y="1528"/>
                      </a:lnTo>
                      <a:lnTo>
                        <a:pt x="291" y="1593"/>
                      </a:lnTo>
                      <a:lnTo>
                        <a:pt x="141" y="1599"/>
                      </a:lnTo>
                      <a:lnTo>
                        <a:pt x="0" y="1527"/>
                      </a:lnTo>
                      <a:lnTo>
                        <a:pt x="111" y="1336"/>
                      </a:lnTo>
                      <a:lnTo>
                        <a:pt x="215" y="1048"/>
                      </a:lnTo>
                      <a:lnTo>
                        <a:pt x="351" y="832"/>
                      </a:lnTo>
                      <a:lnTo>
                        <a:pt x="575" y="520"/>
                      </a:lnTo>
                      <a:lnTo>
                        <a:pt x="863" y="0"/>
                      </a:lnTo>
                      <a:lnTo>
                        <a:pt x="999" y="32"/>
                      </a:lnTo>
                      <a:lnTo>
                        <a:pt x="1079" y="216"/>
                      </a:lnTo>
                      <a:lnTo>
                        <a:pt x="1223" y="312"/>
                      </a:lnTo>
                      <a:lnTo>
                        <a:pt x="1431" y="456"/>
                      </a:lnTo>
                      <a:lnTo>
                        <a:pt x="1534" y="568"/>
                      </a:lnTo>
                      <a:lnTo>
                        <a:pt x="1416" y="631"/>
                      </a:lnTo>
                      <a:lnTo>
                        <a:pt x="1414" y="780"/>
                      </a:lnTo>
                      <a:lnTo>
                        <a:pt x="1488" y="922"/>
                      </a:lnTo>
                      <a:lnTo>
                        <a:pt x="1486" y="1135"/>
                      </a:lnTo>
                      <a:lnTo>
                        <a:pt x="1464" y="1320"/>
                      </a:lnTo>
                      <a:lnTo>
                        <a:pt x="1540" y="1413"/>
                      </a:lnTo>
                      <a:lnTo>
                        <a:pt x="1647" y="1488"/>
                      </a:lnTo>
                      <a:lnTo>
                        <a:pt x="1801" y="1480"/>
                      </a:lnTo>
                      <a:lnTo>
                        <a:pt x="1806" y="1617"/>
                      </a:lnTo>
                      <a:lnTo>
                        <a:pt x="1645" y="1672"/>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8" name="Freeform 16">
                  <a:extLst>
                    <a:ext uri="{FF2B5EF4-FFF2-40B4-BE49-F238E27FC236}">
                      <a16:creationId xmlns:a16="http://schemas.microsoft.com/office/drawing/2014/main" xmlns="" id="{7DEE5DC4-9A59-4954-B91B-05B23DB230B6}"/>
                    </a:ext>
                  </a:extLst>
                </p:cNvPr>
                <p:cNvSpPr>
                  <a:spLocks/>
                </p:cNvSpPr>
                <p:nvPr/>
              </p:nvSpPr>
              <p:spPr bwMode="auto">
                <a:xfrm>
                  <a:off x="10640366" y="2336325"/>
                  <a:ext cx="1346141" cy="640448"/>
                </a:xfrm>
                <a:custGeom>
                  <a:avLst/>
                  <a:gdLst/>
                  <a:ahLst/>
                  <a:cxnLst>
                    <a:cxn ang="0">
                      <a:pos x="3577" y="886"/>
                    </a:cxn>
                    <a:cxn ang="0">
                      <a:pos x="3568" y="638"/>
                    </a:cxn>
                    <a:cxn ang="0">
                      <a:pos x="3918" y="242"/>
                    </a:cxn>
                    <a:cxn ang="0">
                      <a:pos x="3743" y="200"/>
                    </a:cxn>
                    <a:cxn ang="0">
                      <a:pos x="3511" y="208"/>
                    </a:cxn>
                    <a:cxn ang="0">
                      <a:pos x="3343" y="0"/>
                    </a:cxn>
                    <a:cxn ang="0">
                      <a:pos x="3063" y="104"/>
                    </a:cxn>
                    <a:cxn ang="0">
                      <a:pos x="2999" y="232"/>
                    </a:cxn>
                    <a:cxn ang="0">
                      <a:pos x="2903" y="256"/>
                    </a:cxn>
                    <a:cxn ang="0">
                      <a:pos x="2735" y="328"/>
                    </a:cxn>
                    <a:cxn ang="0">
                      <a:pos x="2695" y="400"/>
                    </a:cxn>
                    <a:cxn ang="0">
                      <a:pos x="2607" y="424"/>
                    </a:cxn>
                    <a:cxn ang="0">
                      <a:pos x="2511" y="520"/>
                    </a:cxn>
                    <a:cxn ang="0">
                      <a:pos x="2448" y="534"/>
                    </a:cxn>
                    <a:cxn ang="0">
                      <a:pos x="2375" y="552"/>
                    </a:cxn>
                    <a:cxn ang="0">
                      <a:pos x="2319" y="608"/>
                    </a:cxn>
                    <a:cxn ang="0">
                      <a:pos x="2143" y="592"/>
                    </a:cxn>
                    <a:cxn ang="0">
                      <a:pos x="2111" y="528"/>
                    </a:cxn>
                    <a:cxn ang="0">
                      <a:pos x="1983" y="576"/>
                    </a:cxn>
                    <a:cxn ang="0">
                      <a:pos x="1871" y="536"/>
                    </a:cxn>
                    <a:cxn ang="0">
                      <a:pos x="1767" y="552"/>
                    </a:cxn>
                    <a:cxn ang="0">
                      <a:pos x="1695" y="528"/>
                    </a:cxn>
                    <a:cxn ang="0">
                      <a:pos x="1615" y="448"/>
                    </a:cxn>
                    <a:cxn ang="0">
                      <a:pos x="1519" y="400"/>
                    </a:cxn>
                    <a:cxn ang="0">
                      <a:pos x="1327" y="456"/>
                    </a:cxn>
                    <a:cxn ang="0">
                      <a:pos x="1119" y="552"/>
                    </a:cxn>
                    <a:cxn ang="0">
                      <a:pos x="1007" y="536"/>
                    </a:cxn>
                    <a:cxn ang="0">
                      <a:pos x="911" y="488"/>
                    </a:cxn>
                    <a:cxn ang="0">
                      <a:pos x="711" y="384"/>
                    </a:cxn>
                    <a:cxn ang="0">
                      <a:pos x="487" y="208"/>
                    </a:cxn>
                    <a:cxn ang="0">
                      <a:pos x="239" y="656"/>
                    </a:cxn>
                    <a:cxn ang="0">
                      <a:pos x="151" y="912"/>
                    </a:cxn>
                    <a:cxn ang="0">
                      <a:pos x="0" y="1144"/>
                    </a:cxn>
                    <a:cxn ang="0">
                      <a:pos x="136" y="1175"/>
                    </a:cxn>
                    <a:cxn ang="0">
                      <a:pos x="216" y="1361"/>
                    </a:cxn>
                    <a:cxn ang="0">
                      <a:pos x="369" y="1462"/>
                    </a:cxn>
                    <a:cxn ang="0">
                      <a:pos x="559" y="1594"/>
                    </a:cxn>
                    <a:cxn ang="0">
                      <a:pos x="670" y="1712"/>
                    </a:cxn>
                    <a:cxn ang="0">
                      <a:pos x="1081" y="1864"/>
                    </a:cxn>
                    <a:cxn ang="0">
                      <a:pos x="1231" y="1849"/>
                    </a:cxn>
                    <a:cxn ang="0">
                      <a:pos x="1501" y="1352"/>
                    </a:cxn>
                    <a:cxn ang="0">
                      <a:pos x="1623" y="1376"/>
                    </a:cxn>
                    <a:cxn ang="0">
                      <a:pos x="1702" y="1432"/>
                    </a:cxn>
                    <a:cxn ang="0">
                      <a:pos x="1839" y="1273"/>
                    </a:cxn>
                    <a:cxn ang="0">
                      <a:pos x="2026" y="1304"/>
                    </a:cxn>
                    <a:cxn ang="0">
                      <a:pos x="2143" y="1231"/>
                    </a:cxn>
                    <a:cxn ang="0">
                      <a:pos x="2250" y="1199"/>
                    </a:cxn>
                    <a:cxn ang="0">
                      <a:pos x="2457" y="1087"/>
                    </a:cxn>
                    <a:cxn ang="0">
                      <a:pos x="2463" y="1015"/>
                    </a:cxn>
                    <a:cxn ang="0">
                      <a:pos x="2629" y="1001"/>
                    </a:cxn>
                    <a:cxn ang="0">
                      <a:pos x="2790" y="872"/>
                    </a:cxn>
                    <a:cxn ang="0">
                      <a:pos x="3045" y="1127"/>
                    </a:cxn>
                    <a:cxn ang="0">
                      <a:pos x="3492" y="1214"/>
                    </a:cxn>
                    <a:cxn ang="0">
                      <a:pos x="3642" y="1120"/>
                    </a:cxn>
                    <a:cxn ang="0">
                      <a:pos x="3577" y="886"/>
                    </a:cxn>
                  </a:cxnLst>
                  <a:rect l="0" t="0" r="r" b="b"/>
                  <a:pathLst>
                    <a:path w="3918" h="1864">
                      <a:moveTo>
                        <a:pt x="3577" y="886"/>
                      </a:moveTo>
                      <a:lnTo>
                        <a:pt x="3568" y="638"/>
                      </a:lnTo>
                      <a:lnTo>
                        <a:pt x="3918" y="242"/>
                      </a:lnTo>
                      <a:lnTo>
                        <a:pt x="3743" y="200"/>
                      </a:lnTo>
                      <a:lnTo>
                        <a:pt x="3511" y="208"/>
                      </a:lnTo>
                      <a:lnTo>
                        <a:pt x="3343" y="0"/>
                      </a:lnTo>
                      <a:lnTo>
                        <a:pt x="3063" y="104"/>
                      </a:lnTo>
                      <a:lnTo>
                        <a:pt x="2999" y="232"/>
                      </a:lnTo>
                      <a:lnTo>
                        <a:pt x="2903" y="256"/>
                      </a:lnTo>
                      <a:lnTo>
                        <a:pt x="2735" y="328"/>
                      </a:lnTo>
                      <a:lnTo>
                        <a:pt x="2695" y="400"/>
                      </a:lnTo>
                      <a:lnTo>
                        <a:pt x="2607" y="424"/>
                      </a:lnTo>
                      <a:lnTo>
                        <a:pt x="2511" y="520"/>
                      </a:lnTo>
                      <a:lnTo>
                        <a:pt x="2448" y="534"/>
                      </a:lnTo>
                      <a:lnTo>
                        <a:pt x="2375" y="552"/>
                      </a:lnTo>
                      <a:lnTo>
                        <a:pt x="2319" y="608"/>
                      </a:lnTo>
                      <a:lnTo>
                        <a:pt x="2143" y="592"/>
                      </a:lnTo>
                      <a:lnTo>
                        <a:pt x="2111" y="528"/>
                      </a:lnTo>
                      <a:lnTo>
                        <a:pt x="1983" y="576"/>
                      </a:lnTo>
                      <a:lnTo>
                        <a:pt x="1871" y="536"/>
                      </a:lnTo>
                      <a:lnTo>
                        <a:pt x="1767" y="552"/>
                      </a:lnTo>
                      <a:lnTo>
                        <a:pt x="1695" y="528"/>
                      </a:lnTo>
                      <a:lnTo>
                        <a:pt x="1615" y="448"/>
                      </a:lnTo>
                      <a:lnTo>
                        <a:pt x="1519" y="400"/>
                      </a:lnTo>
                      <a:lnTo>
                        <a:pt x="1327" y="456"/>
                      </a:lnTo>
                      <a:lnTo>
                        <a:pt x="1119" y="552"/>
                      </a:lnTo>
                      <a:lnTo>
                        <a:pt x="1007" y="536"/>
                      </a:lnTo>
                      <a:lnTo>
                        <a:pt x="911" y="488"/>
                      </a:lnTo>
                      <a:lnTo>
                        <a:pt x="711" y="384"/>
                      </a:lnTo>
                      <a:lnTo>
                        <a:pt x="487" y="208"/>
                      </a:lnTo>
                      <a:lnTo>
                        <a:pt x="239" y="656"/>
                      </a:lnTo>
                      <a:lnTo>
                        <a:pt x="151" y="912"/>
                      </a:lnTo>
                      <a:lnTo>
                        <a:pt x="0" y="1144"/>
                      </a:lnTo>
                      <a:lnTo>
                        <a:pt x="136" y="1175"/>
                      </a:lnTo>
                      <a:lnTo>
                        <a:pt x="216" y="1361"/>
                      </a:lnTo>
                      <a:lnTo>
                        <a:pt x="369" y="1462"/>
                      </a:lnTo>
                      <a:lnTo>
                        <a:pt x="559" y="1594"/>
                      </a:lnTo>
                      <a:lnTo>
                        <a:pt x="670" y="1712"/>
                      </a:lnTo>
                      <a:lnTo>
                        <a:pt x="1081" y="1864"/>
                      </a:lnTo>
                      <a:lnTo>
                        <a:pt x="1231" y="1849"/>
                      </a:lnTo>
                      <a:lnTo>
                        <a:pt x="1501" y="1352"/>
                      </a:lnTo>
                      <a:lnTo>
                        <a:pt x="1623" y="1376"/>
                      </a:lnTo>
                      <a:lnTo>
                        <a:pt x="1702" y="1432"/>
                      </a:lnTo>
                      <a:lnTo>
                        <a:pt x="1839" y="1273"/>
                      </a:lnTo>
                      <a:lnTo>
                        <a:pt x="2026" y="1304"/>
                      </a:lnTo>
                      <a:lnTo>
                        <a:pt x="2143" y="1231"/>
                      </a:lnTo>
                      <a:lnTo>
                        <a:pt x="2250" y="1199"/>
                      </a:lnTo>
                      <a:lnTo>
                        <a:pt x="2457" y="1087"/>
                      </a:lnTo>
                      <a:lnTo>
                        <a:pt x="2463" y="1015"/>
                      </a:lnTo>
                      <a:lnTo>
                        <a:pt x="2629" y="1001"/>
                      </a:lnTo>
                      <a:lnTo>
                        <a:pt x="2790" y="872"/>
                      </a:lnTo>
                      <a:lnTo>
                        <a:pt x="3045" y="1127"/>
                      </a:lnTo>
                      <a:lnTo>
                        <a:pt x="3492" y="1214"/>
                      </a:lnTo>
                      <a:lnTo>
                        <a:pt x="3642" y="1120"/>
                      </a:lnTo>
                      <a:lnTo>
                        <a:pt x="3577" y="886"/>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59" name="Freeform 17">
                  <a:extLst>
                    <a:ext uri="{FF2B5EF4-FFF2-40B4-BE49-F238E27FC236}">
                      <a16:creationId xmlns:a16="http://schemas.microsoft.com/office/drawing/2014/main" xmlns="" id="{E781D670-A469-47A2-8DCB-F52429CCF948}"/>
                    </a:ext>
                  </a:extLst>
                </p:cNvPr>
                <p:cNvSpPr>
                  <a:spLocks/>
                </p:cNvSpPr>
                <p:nvPr/>
              </p:nvSpPr>
              <p:spPr bwMode="auto">
                <a:xfrm>
                  <a:off x="11789051" y="1548213"/>
                  <a:ext cx="877395" cy="922038"/>
                </a:xfrm>
                <a:custGeom>
                  <a:avLst/>
                  <a:gdLst/>
                  <a:ahLst/>
                  <a:cxnLst>
                    <a:cxn ang="0">
                      <a:pos x="2422" y="0"/>
                    </a:cxn>
                    <a:cxn ang="0">
                      <a:pos x="2078" y="144"/>
                    </a:cxn>
                    <a:cxn ang="0">
                      <a:pos x="2006" y="312"/>
                    </a:cxn>
                    <a:cxn ang="0">
                      <a:pos x="1894" y="344"/>
                    </a:cxn>
                    <a:cxn ang="0">
                      <a:pos x="1798" y="320"/>
                    </a:cxn>
                    <a:cxn ang="0">
                      <a:pos x="1790" y="416"/>
                    </a:cxn>
                    <a:cxn ang="0">
                      <a:pos x="1078" y="848"/>
                    </a:cxn>
                    <a:cxn ang="0">
                      <a:pos x="1038" y="1120"/>
                    </a:cxn>
                    <a:cxn ang="0">
                      <a:pos x="590" y="1296"/>
                    </a:cxn>
                    <a:cxn ang="0">
                      <a:pos x="342" y="1704"/>
                    </a:cxn>
                    <a:cxn ang="0">
                      <a:pos x="398" y="1808"/>
                    </a:cxn>
                    <a:cxn ang="0">
                      <a:pos x="326" y="1920"/>
                    </a:cxn>
                    <a:cxn ang="0">
                      <a:pos x="190" y="2064"/>
                    </a:cxn>
                    <a:cxn ang="0">
                      <a:pos x="0" y="2297"/>
                    </a:cxn>
                    <a:cxn ang="0">
                      <a:pos x="165" y="2504"/>
                    </a:cxn>
                    <a:cxn ang="0">
                      <a:pos x="400" y="2495"/>
                    </a:cxn>
                    <a:cxn ang="0">
                      <a:pos x="571" y="2538"/>
                    </a:cxn>
                    <a:cxn ang="0">
                      <a:pos x="838" y="2594"/>
                    </a:cxn>
                    <a:cxn ang="0">
                      <a:pos x="939" y="2640"/>
                    </a:cxn>
                    <a:cxn ang="0">
                      <a:pos x="1242" y="2685"/>
                    </a:cxn>
                    <a:cxn ang="0">
                      <a:pos x="1413" y="2558"/>
                    </a:cxn>
                    <a:cxn ang="0">
                      <a:pos x="1969" y="2640"/>
                    </a:cxn>
                    <a:cxn ang="0">
                      <a:pos x="2022" y="2408"/>
                    </a:cxn>
                    <a:cxn ang="0">
                      <a:pos x="2174" y="2248"/>
                    </a:cxn>
                    <a:cxn ang="0">
                      <a:pos x="2222" y="2032"/>
                    </a:cxn>
                    <a:cxn ang="0">
                      <a:pos x="2310" y="1944"/>
                    </a:cxn>
                    <a:cxn ang="0">
                      <a:pos x="2302" y="1712"/>
                    </a:cxn>
                    <a:cxn ang="0">
                      <a:pos x="2382" y="1576"/>
                    </a:cxn>
                    <a:cxn ang="0">
                      <a:pos x="2158" y="1328"/>
                    </a:cxn>
                    <a:cxn ang="0">
                      <a:pos x="2054" y="784"/>
                    </a:cxn>
                    <a:cxn ang="0">
                      <a:pos x="2230" y="344"/>
                    </a:cxn>
                    <a:cxn ang="0">
                      <a:pos x="2558" y="16"/>
                    </a:cxn>
                    <a:cxn ang="0">
                      <a:pos x="2422" y="0"/>
                    </a:cxn>
                  </a:cxnLst>
                  <a:rect l="0" t="0" r="r" b="b"/>
                  <a:pathLst>
                    <a:path w="2558" h="2685">
                      <a:moveTo>
                        <a:pt x="2422" y="0"/>
                      </a:moveTo>
                      <a:lnTo>
                        <a:pt x="2078" y="144"/>
                      </a:lnTo>
                      <a:lnTo>
                        <a:pt x="2006" y="312"/>
                      </a:lnTo>
                      <a:lnTo>
                        <a:pt x="1894" y="344"/>
                      </a:lnTo>
                      <a:lnTo>
                        <a:pt x="1798" y="320"/>
                      </a:lnTo>
                      <a:lnTo>
                        <a:pt x="1790" y="416"/>
                      </a:lnTo>
                      <a:lnTo>
                        <a:pt x="1078" y="848"/>
                      </a:lnTo>
                      <a:lnTo>
                        <a:pt x="1038" y="1120"/>
                      </a:lnTo>
                      <a:lnTo>
                        <a:pt x="590" y="1296"/>
                      </a:lnTo>
                      <a:lnTo>
                        <a:pt x="342" y="1704"/>
                      </a:lnTo>
                      <a:lnTo>
                        <a:pt x="398" y="1808"/>
                      </a:lnTo>
                      <a:lnTo>
                        <a:pt x="326" y="1920"/>
                      </a:lnTo>
                      <a:lnTo>
                        <a:pt x="190" y="2064"/>
                      </a:lnTo>
                      <a:lnTo>
                        <a:pt x="0" y="2297"/>
                      </a:lnTo>
                      <a:lnTo>
                        <a:pt x="165" y="2504"/>
                      </a:lnTo>
                      <a:lnTo>
                        <a:pt x="400" y="2495"/>
                      </a:lnTo>
                      <a:lnTo>
                        <a:pt x="571" y="2538"/>
                      </a:lnTo>
                      <a:lnTo>
                        <a:pt x="838" y="2594"/>
                      </a:lnTo>
                      <a:lnTo>
                        <a:pt x="939" y="2640"/>
                      </a:lnTo>
                      <a:lnTo>
                        <a:pt x="1242" y="2685"/>
                      </a:lnTo>
                      <a:lnTo>
                        <a:pt x="1413" y="2558"/>
                      </a:lnTo>
                      <a:lnTo>
                        <a:pt x="1969" y="2640"/>
                      </a:lnTo>
                      <a:lnTo>
                        <a:pt x="2022" y="2408"/>
                      </a:lnTo>
                      <a:lnTo>
                        <a:pt x="2174" y="2248"/>
                      </a:lnTo>
                      <a:lnTo>
                        <a:pt x="2222" y="2032"/>
                      </a:lnTo>
                      <a:lnTo>
                        <a:pt x="2310" y="1944"/>
                      </a:lnTo>
                      <a:lnTo>
                        <a:pt x="2302" y="1712"/>
                      </a:lnTo>
                      <a:lnTo>
                        <a:pt x="2382" y="1576"/>
                      </a:lnTo>
                      <a:lnTo>
                        <a:pt x="2158" y="1328"/>
                      </a:lnTo>
                      <a:lnTo>
                        <a:pt x="2054" y="784"/>
                      </a:lnTo>
                      <a:lnTo>
                        <a:pt x="2230" y="344"/>
                      </a:lnTo>
                      <a:lnTo>
                        <a:pt x="2558" y="16"/>
                      </a:lnTo>
                      <a:lnTo>
                        <a:pt x="2422" y="0"/>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0" name="Freeform 18">
                  <a:extLst>
                    <a:ext uri="{FF2B5EF4-FFF2-40B4-BE49-F238E27FC236}">
                      <a16:creationId xmlns:a16="http://schemas.microsoft.com/office/drawing/2014/main" xmlns="" id="{B3CDE369-FB97-475F-894D-F6C6CB41629C}"/>
                    </a:ext>
                  </a:extLst>
                </p:cNvPr>
                <p:cNvSpPr>
                  <a:spLocks/>
                </p:cNvSpPr>
                <p:nvPr/>
              </p:nvSpPr>
              <p:spPr bwMode="auto">
                <a:xfrm>
                  <a:off x="10806918" y="1953430"/>
                  <a:ext cx="901434" cy="590654"/>
                </a:xfrm>
                <a:custGeom>
                  <a:avLst/>
                  <a:gdLst/>
                  <a:ahLst/>
                  <a:cxnLst>
                    <a:cxn ang="0">
                      <a:pos x="2336" y="656"/>
                    </a:cxn>
                    <a:cxn ang="0">
                      <a:pos x="1808" y="504"/>
                    </a:cxn>
                    <a:cxn ang="0">
                      <a:pos x="1400" y="176"/>
                    </a:cxn>
                    <a:cxn ang="0">
                      <a:pos x="1128" y="96"/>
                    </a:cxn>
                    <a:cxn ang="0">
                      <a:pos x="1080" y="0"/>
                    </a:cxn>
                    <a:cxn ang="0">
                      <a:pos x="976" y="48"/>
                    </a:cxn>
                    <a:cxn ang="0">
                      <a:pos x="792" y="320"/>
                    </a:cxn>
                    <a:cxn ang="0">
                      <a:pos x="560" y="432"/>
                    </a:cxn>
                    <a:cxn ang="0">
                      <a:pos x="512" y="560"/>
                    </a:cxn>
                    <a:cxn ang="0">
                      <a:pos x="344" y="696"/>
                    </a:cxn>
                    <a:cxn ang="0">
                      <a:pos x="147" y="1056"/>
                    </a:cxn>
                    <a:cxn ang="0">
                      <a:pos x="0" y="1320"/>
                    </a:cxn>
                    <a:cxn ang="0">
                      <a:pos x="228" y="1500"/>
                    </a:cxn>
                    <a:cxn ang="0">
                      <a:pos x="525" y="1650"/>
                    </a:cxn>
                    <a:cxn ang="0">
                      <a:pos x="635" y="1663"/>
                    </a:cxn>
                    <a:cxn ang="0">
                      <a:pos x="839" y="1567"/>
                    </a:cxn>
                    <a:cxn ang="0">
                      <a:pos x="1031" y="1513"/>
                    </a:cxn>
                    <a:cxn ang="0">
                      <a:pos x="1130" y="1560"/>
                    </a:cxn>
                    <a:cxn ang="0">
                      <a:pos x="1205" y="1639"/>
                    </a:cxn>
                    <a:cxn ang="0">
                      <a:pos x="1281" y="1663"/>
                    </a:cxn>
                    <a:cxn ang="0">
                      <a:pos x="1383" y="1648"/>
                    </a:cxn>
                    <a:cxn ang="0">
                      <a:pos x="1494" y="1687"/>
                    </a:cxn>
                    <a:cxn ang="0">
                      <a:pos x="1623" y="1641"/>
                    </a:cxn>
                    <a:cxn ang="0">
                      <a:pos x="1658" y="1705"/>
                    </a:cxn>
                    <a:cxn ang="0">
                      <a:pos x="1835" y="1720"/>
                    </a:cxn>
                    <a:cxn ang="0">
                      <a:pos x="1886" y="1665"/>
                    </a:cxn>
                    <a:cxn ang="0">
                      <a:pos x="2025" y="1632"/>
                    </a:cxn>
                    <a:cxn ang="0">
                      <a:pos x="2123" y="1534"/>
                    </a:cxn>
                    <a:cxn ang="0">
                      <a:pos x="2205" y="1515"/>
                    </a:cxn>
                    <a:cxn ang="0">
                      <a:pos x="2250" y="1440"/>
                    </a:cxn>
                    <a:cxn ang="0">
                      <a:pos x="2414" y="1369"/>
                    </a:cxn>
                    <a:cxn ang="0">
                      <a:pos x="2510" y="1345"/>
                    </a:cxn>
                    <a:cxn ang="0">
                      <a:pos x="2576" y="1215"/>
                    </a:cxn>
                    <a:cxn ang="0">
                      <a:pos x="2624" y="944"/>
                    </a:cxn>
                    <a:cxn ang="0">
                      <a:pos x="2336" y="656"/>
                    </a:cxn>
                  </a:cxnLst>
                  <a:rect l="0" t="0" r="r" b="b"/>
                  <a:pathLst>
                    <a:path w="2624" h="1720">
                      <a:moveTo>
                        <a:pt x="2336" y="656"/>
                      </a:moveTo>
                      <a:lnTo>
                        <a:pt x="1808" y="504"/>
                      </a:lnTo>
                      <a:lnTo>
                        <a:pt x="1400" y="176"/>
                      </a:lnTo>
                      <a:lnTo>
                        <a:pt x="1128" y="96"/>
                      </a:lnTo>
                      <a:lnTo>
                        <a:pt x="1080" y="0"/>
                      </a:lnTo>
                      <a:lnTo>
                        <a:pt x="976" y="48"/>
                      </a:lnTo>
                      <a:lnTo>
                        <a:pt x="792" y="320"/>
                      </a:lnTo>
                      <a:lnTo>
                        <a:pt x="560" y="432"/>
                      </a:lnTo>
                      <a:lnTo>
                        <a:pt x="512" y="560"/>
                      </a:lnTo>
                      <a:lnTo>
                        <a:pt x="344" y="696"/>
                      </a:lnTo>
                      <a:lnTo>
                        <a:pt x="147" y="1056"/>
                      </a:lnTo>
                      <a:lnTo>
                        <a:pt x="0" y="1320"/>
                      </a:lnTo>
                      <a:lnTo>
                        <a:pt x="228" y="1500"/>
                      </a:lnTo>
                      <a:lnTo>
                        <a:pt x="525" y="1650"/>
                      </a:lnTo>
                      <a:lnTo>
                        <a:pt x="635" y="1663"/>
                      </a:lnTo>
                      <a:lnTo>
                        <a:pt x="839" y="1567"/>
                      </a:lnTo>
                      <a:lnTo>
                        <a:pt x="1031" y="1513"/>
                      </a:lnTo>
                      <a:lnTo>
                        <a:pt x="1130" y="1560"/>
                      </a:lnTo>
                      <a:lnTo>
                        <a:pt x="1205" y="1639"/>
                      </a:lnTo>
                      <a:lnTo>
                        <a:pt x="1281" y="1663"/>
                      </a:lnTo>
                      <a:lnTo>
                        <a:pt x="1383" y="1648"/>
                      </a:lnTo>
                      <a:lnTo>
                        <a:pt x="1494" y="1687"/>
                      </a:lnTo>
                      <a:lnTo>
                        <a:pt x="1623" y="1641"/>
                      </a:lnTo>
                      <a:lnTo>
                        <a:pt x="1658" y="1705"/>
                      </a:lnTo>
                      <a:lnTo>
                        <a:pt x="1835" y="1720"/>
                      </a:lnTo>
                      <a:lnTo>
                        <a:pt x="1886" y="1665"/>
                      </a:lnTo>
                      <a:lnTo>
                        <a:pt x="2025" y="1632"/>
                      </a:lnTo>
                      <a:lnTo>
                        <a:pt x="2123" y="1534"/>
                      </a:lnTo>
                      <a:lnTo>
                        <a:pt x="2205" y="1515"/>
                      </a:lnTo>
                      <a:lnTo>
                        <a:pt x="2250" y="1440"/>
                      </a:lnTo>
                      <a:lnTo>
                        <a:pt x="2414" y="1369"/>
                      </a:lnTo>
                      <a:lnTo>
                        <a:pt x="2510" y="1345"/>
                      </a:lnTo>
                      <a:lnTo>
                        <a:pt x="2576" y="1215"/>
                      </a:lnTo>
                      <a:lnTo>
                        <a:pt x="2624" y="944"/>
                      </a:lnTo>
                      <a:lnTo>
                        <a:pt x="2336" y="656"/>
                      </a:lnTo>
                      <a:close/>
                    </a:path>
                  </a:pathLst>
                </a:custGeom>
                <a:solidFill>
                  <a:srgbClr val="4F622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5" name="Freeform 19">
                  <a:extLst>
                    <a:ext uri="{FF2B5EF4-FFF2-40B4-BE49-F238E27FC236}">
                      <a16:creationId xmlns:a16="http://schemas.microsoft.com/office/drawing/2014/main" xmlns="" id="{D4487EDD-DFF8-4C99-836A-0021A5E75933}"/>
                    </a:ext>
                  </a:extLst>
                </p:cNvPr>
                <p:cNvSpPr>
                  <a:spLocks/>
                </p:cNvSpPr>
                <p:nvPr/>
              </p:nvSpPr>
              <p:spPr bwMode="auto">
                <a:xfrm>
                  <a:off x="11194963" y="1647801"/>
                  <a:ext cx="731450" cy="722864"/>
                </a:xfrm>
                <a:custGeom>
                  <a:avLst/>
                  <a:gdLst/>
                  <a:ahLst/>
                  <a:cxnLst>
                    <a:cxn ang="0">
                      <a:pos x="2074" y="1414"/>
                    </a:cxn>
                    <a:cxn ang="0">
                      <a:pos x="1890" y="1266"/>
                    </a:cxn>
                    <a:cxn ang="0">
                      <a:pos x="1729" y="1192"/>
                    </a:cxn>
                    <a:cxn ang="0">
                      <a:pos x="1597" y="1090"/>
                    </a:cxn>
                    <a:cxn ang="0">
                      <a:pos x="1597" y="898"/>
                    </a:cxn>
                    <a:cxn ang="0">
                      <a:pos x="1572" y="708"/>
                    </a:cxn>
                    <a:cxn ang="0">
                      <a:pos x="1506" y="630"/>
                    </a:cxn>
                    <a:cxn ang="0">
                      <a:pos x="1182" y="522"/>
                    </a:cxn>
                    <a:cxn ang="0">
                      <a:pos x="984" y="420"/>
                    </a:cxn>
                    <a:cxn ang="0">
                      <a:pos x="948" y="312"/>
                    </a:cxn>
                    <a:cxn ang="0">
                      <a:pos x="540" y="18"/>
                    </a:cxn>
                    <a:cxn ang="0">
                      <a:pos x="306" y="0"/>
                    </a:cxn>
                    <a:cxn ang="0">
                      <a:pos x="156" y="156"/>
                    </a:cxn>
                    <a:cxn ang="0">
                      <a:pos x="18" y="366"/>
                    </a:cxn>
                    <a:cxn ang="0">
                      <a:pos x="90" y="402"/>
                    </a:cxn>
                    <a:cxn ang="0">
                      <a:pos x="180" y="426"/>
                    </a:cxn>
                    <a:cxn ang="0">
                      <a:pos x="294" y="462"/>
                    </a:cxn>
                    <a:cxn ang="0">
                      <a:pos x="390" y="576"/>
                    </a:cxn>
                    <a:cxn ang="0">
                      <a:pos x="426" y="666"/>
                    </a:cxn>
                    <a:cxn ang="0">
                      <a:pos x="408" y="744"/>
                    </a:cxn>
                    <a:cxn ang="0">
                      <a:pos x="372" y="684"/>
                    </a:cxn>
                    <a:cxn ang="0">
                      <a:pos x="252" y="666"/>
                    </a:cxn>
                    <a:cxn ang="0">
                      <a:pos x="150" y="768"/>
                    </a:cxn>
                    <a:cxn ang="0">
                      <a:pos x="72" y="846"/>
                    </a:cxn>
                    <a:cxn ang="0">
                      <a:pos x="0" y="990"/>
                    </a:cxn>
                    <a:cxn ang="0">
                      <a:pos x="271" y="1069"/>
                    </a:cxn>
                    <a:cxn ang="0">
                      <a:pos x="679" y="1398"/>
                    </a:cxn>
                    <a:cxn ang="0">
                      <a:pos x="1210" y="1549"/>
                    </a:cxn>
                    <a:cxn ang="0">
                      <a:pos x="1497" y="1839"/>
                    </a:cxn>
                    <a:cxn ang="0">
                      <a:pos x="1449" y="2109"/>
                    </a:cxn>
                    <a:cxn ang="0">
                      <a:pos x="1731" y="2007"/>
                    </a:cxn>
                    <a:cxn ang="0">
                      <a:pos x="1923" y="1770"/>
                    </a:cxn>
                    <a:cxn ang="0">
                      <a:pos x="2052" y="1636"/>
                    </a:cxn>
                    <a:cxn ang="0">
                      <a:pos x="2130" y="1519"/>
                    </a:cxn>
                    <a:cxn ang="0">
                      <a:pos x="2074" y="1414"/>
                    </a:cxn>
                  </a:cxnLst>
                  <a:rect l="0" t="0" r="r" b="b"/>
                  <a:pathLst>
                    <a:path w="2130" h="2109">
                      <a:moveTo>
                        <a:pt x="2074" y="1414"/>
                      </a:moveTo>
                      <a:lnTo>
                        <a:pt x="1890" y="1266"/>
                      </a:lnTo>
                      <a:lnTo>
                        <a:pt x="1729" y="1192"/>
                      </a:lnTo>
                      <a:lnTo>
                        <a:pt x="1597" y="1090"/>
                      </a:lnTo>
                      <a:lnTo>
                        <a:pt x="1597" y="898"/>
                      </a:lnTo>
                      <a:lnTo>
                        <a:pt x="1572" y="708"/>
                      </a:lnTo>
                      <a:lnTo>
                        <a:pt x="1506" y="630"/>
                      </a:lnTo>
                      <a:lnTo>
                        <a:pt x="1182" y="522"/>
                      </a:lnTo>
                      <a:lnTo>
                        <a:pt x="984" y="420"/>
                      </a:lnTo>
                      <a:lnTo>
                        <a:pt x="948" y="312"/>
                      </a:lnTo>
                      <a:lnTo>
                        <a:pt x="540" y="18"/>
                      </a:lnTo>
                      <a:lnTo>
                        <a:pt x="306" y="0"/>
                      </a:lnTo>
                      <a:lnTo>
                        <a:pt x="156" y="156"/>
                      </a:lnTo>
                      <a:lnTo>
                        <a:pt x="18" y="366"/>
                      </a:lnTo>
                      <a:lnTo>
                        <a:pt x="90" y="402"/>
                      </a:lnTo>
                      <a:lnTo>
                        <a:pt x="180" y="426"/>
                      </a:lnTo>
                      <a:lnTo>
                        <a:pt x="294" y="462"/>
                      </a:lnTo>
                      <a:lnTo>
                        <a:pt x="390" y="576"/>
                      </a:lnTo>
                      <a:lnTo>
                        <a:pt x="426" y="666"/>
                      </a:lnTo>
                      <a:lnTo>
                        <a:pt x="408" y="744"/>
                      </a:lnTo>
                      <a:lnTo>
                        <a:pt x="372" y="684"/>
                      </a:lnTo>
                      <a:lnTo>
                        <a:pt x="252" y="666"/>
                      </a:lnTo>
                      <a:lnTo>
                        <a:pt x="150" y="768"/>
                      </a:lnTo>
                      <a:lnTo>
                        <a:pt x="72" y="846"/>
                      </a:lnTo>
                      <a:lnTo>
                        <a:pt x="0" y="990"/>
                      </a:lnTo>
                      <a:lnTo>
                        <a:pt x="271" y="1069"/>
                      </a:lnTo>
                      <a:lnTo>
                        <a:pt x="679" y="1398"/>
                      </a:lnTo>
                      <a:lnTo>
                        <a:pt x="1210" y="1549"/>
                      </a:lnTo>
                      <a:lnTo>
                        <a:pt x="1497" y="1839"/>
                      </a:lnTo>
                      <a:lnTo>
                        <a:pt x="1449" y="2109"/>
                      </a:lnTo>
                      <a:lnTo>
                        <a:pt x="1731" y="2007"/>
                      </a:lnTo>
                      <a:lnTo>
                        <a:pt x="1923" y="1770"/>
                      </a:lnTo>
                      <a:lnTo>
                        <a:pt x="2052" y="1636"/>
                      </a:lnTo>
                      <a:lnTo>
                        <a:pt x="2130" y="1519"/>
                      </a:lnTo>
                      <a:lnTo>
                        <a:pt x="2074" y="1414"/>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6" name="Freeform 20">
                  <a:extLst>
                    <a:ext uri="{FF2B5EF4-FFF2-40B4-BE49-F238E27FC236}">
                      <a16:creationId xmlns:a16="http://schemas.microsoft.com/office/drawing/2014/main" xmlns="" id="{5989FF3A-1998-4A09-BEC7-00D77F5DAF73}"/>
                    </a:ext>
                  </a:extLst>
                </p:cNvPr>
                <p:cNvSpPr>
                  <a:spLocks/>
                </p:cNvSpPr>
                <p:nvPr/>
              </p:nvSpPr>
              <p:spPr bwMode="auto">
                <a:xfrm>
                  <a:off x="11299701" y="1398833"/>
                  <a:ext cx="691958" cy="733166"/>
                </a:xfrm>
                <a:custGeom>
                  <a:avLst/>
                  <a:gdLst/>
                  <a:ahLst/>
                  <a:cxnLst>
                    <a:cxn ang="0">
                      <a:pos x="2012" y="1730"/>
                    </a:cxn>
                    <a:cxn ang="0">
                      <a:pos x="1818" y="1428"/>
                    </a:cxn>
                    <a:cxn ang="0">
                      <a:pos x="1722" y="1104"/>
                    </a:cxn>
                    <a:cxn ang="0">
                      <a:pos x="1434" y="1104"/>
                    </a:cxn>
                    <a:cxn ang="0">
                      <a:pos x="1422" y="936"/>
                    </a:cxn>
                    <a:cxn ang="0">
                      <a:pos x="1290" y="804"/>
                    </a:cxn>
                    <a:cxn ang="0">
                      <a:pos x="1242" y="588"/>
                    </a:cxn>
                    <a:cxn ang="0">
                      <a:pos x="1434" y="576"/>
                    </a:cxn>
                    <a:cxn ang="0">
                      <a:pos x="1554" y="432"/>
                    </a:cxn>
                    <a:cxn ang="0">
                      <a:pos x="1578" y="228"/>
                    </a:cxn>
                    <a:cxn ang="0">
                      <a:pos x="1434" y="72"/>
                    </a:cxn>
                    <a:cxn ang="0">
                      <a:pos x="1182" y="0"/>
                    </a:cxn>
                    <a:cxn ang="0">
                      <a:pos x="798" y="96"/>
                    </a:cxn>
                    <a:cxn ang="0">
                      <a:pos x="390" y="348"/>
                    </a:cxn>
                    <a:cxn ang="0">
                      <a:pos x="270" y="396"/>
                    </a:cxn>
                    <a:cxn ang="0">
                      <a:pos x="0" y="723"/>
                    </a:cxn>
                    <a:cxn ang="0">
                      <a:pos x="230" y="740"/>
                    </a:cxn>
                    <a:cxn ang="0">
                      <a:pos x="641" y="1032"/>
                    </a:cxn>
                    <a:cxn ang="0">
                      <a:pos x="678" y="1142"/>
                    </a:cxn>
                    <a:cxn ang="0">
                      <a:pos x="876" y="1245"/>
                    </a:cxn>
                    <a:cxn ang="0">
                      <a:pos x="1197" y="1352"/>
                    </a:cxn>
                    <a:cxn ang="0">
                      <a:pos x="1266" y="1433"/>
                    </a:cxn>
                    <a:cxn ang="0">
                      <a:pos x="1289" y="1617"/>
                    </a:cxn>
                    <a:cxn ang="0">
                      <a:pos x="1289" y="1811"/>
                    </a:cxn>
                    <a:cxn ang="0">
                      <a:pos x="1418" y="1911"/>
                    </a:cxn>
                    <a:cxn ang="0">
                      <a:pos x="1589" y="1992"/>
                    </a:cxn>
                    <a:cxn ang="0">
                      <a:pos x="1766" y="2133"/>
                    </a:cxn>
                    <a:cxn ang="0">
                      <a:pos x="2012" y="1730"/>
                    </a:cxn>
                  </a:cxnLst>
                  <a:rect l="0" t="0" r="r" b="b"/>
                  <a:pathLst>
                    <a:path w="2012" h="2133">
                      <a:moveTo>
                        <a:pt x="2012" y="1730"/>
                      </a:moveTo>
                      <a:lnTo>
                        <a:pt x="1818" y="1428"/>
                      </a:lnTo>
                      <a:lnTo>
                        <a:pt x="1722" y="1104"/>
                      </a:lnTo>
                      <a:lnTo>
                        <a:pt x="1434" y="1104"/>
                      </a:lnTo>
                      <a:lnTo>
                        <a:pt x="1422" y="936"/>
                      </a:lnTo>
                      <a:lnTo>
                        <a:pt x="1290" y="804"/>
                      </a:lnTo>
                      <a:lnTo>
                        <a:pt x="1242" y="588"/>
                      </a:lnTo>
                      <a:lnTo>
                        <a:pt x="1434" y="576"/>
                      </a:lnTo>
                      <a:lnTo>
                        <a:pt x="1554" y="432"/>
                      </a:lnTo>
                      <a:lnTo>
                        <a:pt x="1578" y="228"/>
                      </a:lnTo>
                      <a:lnTo>
                        <a:pt x="1434" y="72"/>
                      </a:lnTo>
                      <a:lnTo>
                        <a:pt x="1182" y="0"/>
                      </a:lnTo>
                      <a:lnTo>
                        <a:pt x="798" y="96"/>
                      </a:lnTo>
                      <a:lnTo>
                        <a:pt x="390" y="348"/>
                      </a:lnTo>
                      <a:lnTo>
                        <a:pt x="270" y="396"/>
                      </a:lnTo>
                      <a:lnTo>
                        <a:pt x="0" y="723"/>
                      </a:lnTo>
                      <a:lnTo>
                        <a:pt x="230" y="740"/>
                      </a:lnTo>
                      <a:lnTo>
                        <a:pt x="641" y="1032"/>
                      </a:lnTo>
                      <a:lnTo>
                        <a:pt x="678" y="1142"/>
                      </a:lnTo>
                      <a:lnTo>
                        <a:pt x="876" y="1245"/>
                      </a:lnTo>
                      <a:lnTo>
                        <a:pt x="1197" y="1352"/>
                      </a:lnTo>
                      <a:lnTo>
                        <a:pt x="1266" y="1433"/>
                      </a:lnTo>
                      <a:lnTo>
                        <a:pt x="1289" y="1617"/>
                      </a:lnTo>
                      <a:lnTo>
                        <a:pt x="1289" y="1811"/>
                      </a:lnTo>
                      <a:lnTo>
                        <a:pt x="1418" y="1911"/>
                      </a:lnTo>
                      <a:lnTo>
                        <a:pt x="1589" y="1992"/>
                      </a:lnTo>
                      <a:lnTo>
                        <a:pt x="1766" y="2133"/>
                      </a:lnTo>
                      <a:lnTo>
                        <a:pt x="2012" y="1730"/>
                      </a:lnTo>
                      <a:close/>
                    </a:path>
                  </a:pathLst>
                </a:custGeom>
                <a:solidFill>
                  <a:srgbClr val="4F622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7" name="Freeform 21">
                  <a:extLst>
                    <a:ext uri="{FF2B5EF4-FFF2-40B4-BE49-F238E27FC236}">
                      <a16:creationId xmlns:a16="http://schemas.microsoft.com/office/drawing/2014/main" xmlns="" id="{D2F8AAAE-FF34-407F-BDDA-622C85072DC0}"/>
                    </a:ext>
                  </a:extLst>
                </p:cNvPr>
                <p:cNvSpPr>
                  <a:spLocks/>
                </p:cNvSpPr>
                <p:nvPr/>
              </p:nvSpPr>
              <p:spPr bwMode="auto">
                <a:xfrm>
                  <a:off x="11706634" y="1132695"/>
                  <a:ext cx="1001021" cy="860225"/>
                </a:xfrm>
                <a:custGeom>
                  <a:avLst/>
                  <a:gdLst/>
                  <a:ahLst/>
                  <a:cxnLst>
                    <a:cxn ang="0">
                      <a:pos x="1070" y="0"/>
                    </a:cxn>
                    <a:cxn ang="0">
                      <a:pos x="894" y="72"/>
                    </a:cxn>
                    <a:cxn ang="0">
                      <a:pos x="542" y="328"/>
                    </a:cxn>
                    <a:cxn ang="0">
                      <a:pos x="438" y="576"/>
                    </a:cxn>
                    <a:cxn ang="0">
                      <a:pos x="0" y="776"/>
                    </a:cxn>
                    <a:cxn ang="0">
                      <a:pos x="252" y="848"/>
                    </a:cxn>
                    <a:cxn ang="0">
                      <a:pos x="393" y="1006"/>
                    </a:cxn>
                    <a:cxn ang="0">
                      <a:pos x="370" y="1208"/>
                    </a:cxn>
                    <a:cxn ang="0">
                      <a:pos x="249" y="1354"/>
                    </a:cxn>
                    <a:cxn ang="0">
                      <a:pos x="57" y="1364"/>
                    </a:cxn>
                    <a:cxn ang="0">
                      <a:pos x="105" y="1579"/>
                    </a:cxn>
                    <a:cxn ang="0">
                      <a:pos x="237" y="1712"/>
                    </a:cxn>
                    <a:cxn ang="0">
                      <a:pos x="249" y="1880"/>
                    </a:cxn>
                    <a:cxn ang="0">
                      <a:pos x="537" y="1880"/>
                    </a:cxn>
                    <a:cxn ang="0">
                      <a:pos x="634" y="2207"/>
                    </a:cxn>
                    <a:cxn ang="0">
                      <a:pos x="829" y="2504"/>
                    </a:cxn>
                    <a:cxn ang="0">
                      <a:pos x="1278" y="2329"/>
                    </a:cxn>
                    <a:cxn ang="0">
                      <a:pos x="1318" y="2054"/>
                    </a:cxn>
                    <a:cxn ang="0">
                      <a:pos x="2031" y="1624"/>
                    </a:cxn>
                    <a:cxn ang="0">
                      <a:pos x="2038" y="1528"/>
                    </a:cxn>
                    <a:cxn ang="0">
                      <a:pos x="2134" y="1552"/>
                    </a:cxn>
                    <a:cxn ang="0">
                      <a:pos x="2247" y="1519"/>
                    </a:cxn>
                    <a:cxn ang="0">
                      <a:pos x="2320" y="1351"/>
                    </a:cxn>
                    <a:cxn ang="0">
                      <a:pos x="2662" y="1208"/>
                    </a:cxn>
                    <a:cxn ang="0">
                      <a:pos x="2799" y="1223"/>
                    </a:cxn>
                    <a:cxn ang="0">
                      <a:pos x="2918" y="1176"/>
                    </a:cxn>
                    <a:cxn ang="0">
                      <a:pos x="2902" y="1072"/>
                    </a:cxn>
                    <a:cxn ang="0">
                      <a:pos x="2798" y="1040"/>
                    </a:cxn>
                    <a:cxn ang="0">
                      <a:pos x="2710" y="1000"/>
                    </a:cxn>
                    <a:cxn ang="0">
                      <a:pos x="2686" y="952"/>
                    </a:cxn>
                    <a:cxn ang="0">
                      <a:pos x="2638" y="864"/>
                    </a:cxn>
                    <a:cxn ang="0">
                      <a:pos x="2558" y="744"/>
                    </a:cxn>
                    <a:cxn ang="0">
                      <a:pos x="2390" y="728"/>
                    </a:cxn>
                    <a:cxn ang="0">
                      <a:pos x="2246" y="681"/>
                    </a:cxn>
                    <a:cxn ang="0">
                      <a:pos x="2174" y="696"/>
                    </a:cxn>
                    <a:cxn ang="0">
                      <a:pos x="2094" y="728"/>
                    </a:cxn>
                    <a:cxn ang="0">
                      <a:pos x="1998" y="768"/>
                    </a:cxn>
                    <a:cxn ang="0">
                      <a:pos x="2054" y="904"/>
                    </a:cxn>
                    <a:cxn ang="0">
                      <a:pos x="2118" y="968"/>
                    </a:cxn>
                    <a:cxn ang="0">
                      <a:pos x="2054" y="1048"/>
                    </a:cxn>
                    <a:cxn ang="0">
                      <a:pos x="1982" y="1056"/>
                    </a:cxn>
                    <a:cxn ang="0">
                      <a:pos x="1830" y="1032"/>
                    </a:cxn>
                    <a:cxn ang="0">
                      <a:pos x="1710" y="1000"/>
                    </a:cxn>
                    <a:cxn ang="0">
                      <a:pos x="1590" y="840"/>
                    </a:cxn>
                    <a:cxn ang="0">
                      <a:pos x="1486" y="744"/>
                    </a:cxn>
                    <a:cxn ang="0">
                      <a:pos x="1534" y="632"/>
                    </a:cxn>
                    <a:cxn ang="0">
                      <a:pos x="1670" y="600"/>
                    </a:cxn>
                    <a:cxn ang="0">
                      <a:pos x="1718" y="488"/>
                    </a:cxn>
                    <a:cxn ang="0">
                      <a:pos x="1558" y="328"/>
                    </a:cxn>
                    <a:cxn ang="0">
                      <a:pos x="1382" y="296"/>
                    </a:cxn>
                    <a:cxn ang="0">
                      <a:pos x="1286" y="96"/>
                    </a:cxn>
                    <a:cxn ang="0">
                      <a:pos x="1206" y="8"/>
                    </a:cxn>
                    <a:cxn ang="0">
                      <a:pos x="1070" y="0"/>
                    </a:cxn>
                  </a:cxnLst>
                  <a:rect l="0" t="0" r="r" b="b"/>
                  <a:pathLst>
                    <a:path w="2918" h="2504">
                      <a:moveTo>
                        <a:pt x="1070" y="0"/>
                      </a:moveTo>
                      <a:lnTo>
                        <a:pt x="894" y="72"/>
                      </a:lnTo>
                      <a:lnTo>
                        <a:pt x="542" y="328"/>
                      </a:lnTo>
                      <a:lnTo>
                        <a:pt x="438" y="576"/>
                      </a:lnTo>
                      <a:lnTo>
                        <a:pt x="0" y="776"/>
                      </a:lnTo>
                      <a:lnTo>
                        <a:pt x="252" y="848"/>
                      </a:lnTo>
                      <a:lnTo>
                        <a:pt x="393" y="1006"/>
                      </a:lnTo>
                      <a:lnTo>
                        <a:pt x="370" y="1208"/>
                      </a:lnTo>
                      <a:lnTo>
                        <a:pt x="249" y="1354"/>
                      </a:lnTo>
                      <a:lnTo>
                        <a:pt x="57" y="1364"/>
                      </a:lnTo>
                      <a:lnTo>
                        <a:pt x="105" y="1579"/>
                      </a:lnTo>
                      <a:lnTo>
                        <a:pt x="237" y="1712"/>
                      </a:lnTo>
                      <a:lnTo>
                        <a:pt x="249" y="1880"/>
                      </a:lnTo>
                      <a:lnTo>
                        <a:pt x="537" y="1880"/>
                      </a:lnTo>
                      <a:lnTo>
                        <a:pt x="634" y="2207"/>
                      </a:lnTo>
                      <a:lnTo>
                        <a:pt x="829" y="2504"/>
                      </a:lnTo>
                      <a:lnTo>
                        <a:pt x="1278" y="2329"/>
                      </a:lnTo>
                      <a:lnTo>
                        <a:pt x="1318" y="2054"/>
                      </a:lnTo>
                      <a:lnTo>
                        <a:pt x="2031" y="1624"/>
                      </a:lnTo>
                      <a:lnTo>
                        <a:pt x="2038" y="1528"/>
                      </a:lnTo>
                      <a:lnTo>
                        <a:pt x="2134" y="1552"/>
                      </a:lnTo>
                      <a:lnTo>
                        <a:pt x="2247" y="1519"/>
                      </a:lnTo>
                      <a:lnTo>
                        <a:pt x="2320" y="1351"/>
                      </a:lnTo>
                      <a:lnTo>
                        <a:pt x="2662" y="1208"/>
                      </a:lnTo>
                      <a:lnTo>
                        <a:pt x="2799" y="1223"/>
                      </a:lnTo>
                      <a:lnTo>
                        <a:pt x="2918" y="1176"/>
                      </a:lnTo>
                      <a:lnTo>
                        <a:pt x="2902" y="1072"/>
                      </a:lnTo>
                      <a:lnTo>
                        <a:pt x="2798" y="1040"/>
                      </a:lnTo>
                      <a:lnTo>
                        <a:pt x="2710" y="1000"/>
                      </a:lnTo>
                      <a:lnTo>
                        <a:pt x="2686" y="952"/>
                      </a:lnTo>
                      <a:lnTo>
                        <a:pt x="2638" y="864"/>
                      </a:lnTo>
                      <a:lnTo>
                        <a:pt x="2558" y="744"/>
                      </a:lnTo>
                      <a:lnTo>
                        <a:pt x="2390" y="728"/>
                      </a:lnTo>
                      <a:lnTo>
                        <a:pt x="2246" y="681"/>
                      </a:lnTo>
                      <a:lnTo>
                        <a:pt x="2174" y="696"/>
                      </a:lnTo>
                      <a:lnTo>
                        <a:pt x="2094" y="728"/>
                      </a:lnTo>
                      <a:lnTo>
                        <a:pt x="1998" y="768"/>
                      </a:lnTo>
                      <a:lnTo>
                        <a:pt x="2054" y="904"/>
                      </a:lnTo>
                      <a:lnTo>
                        <a:pt x="2118" y="968"/>
                      </a:lnTo>
                      <a:lnTo>
                        <a:pt x="2054" y="1048"/>
                      </a:lnTo>
                      <a:lnTo>
                        <a:pt x="1982" y="1056"/>
                      </a:lnTo>
                      <a:lnTo>
                        <a:pt x="1830" y="1032"/>
                      </a:lnTo>
                      <a:lnTo>
                        <a:pt x="1710" y="1000"/>
                      </a:lnTo>
                      <a:lnTo>
                        <a:pt x="1590" y="840"/>
                      </a:lnTo>
                      <a:lnTo>
                        <a:pt x="1486" y="744"/>
                      </a:lnTo>
                      <a:lnTo>
                        <a:pt x="1534" y="632"/>
                      </a:lnTo>
                      <a:lnTo>
                        <a:pt x="1670" y="600"/>
                      </a:lnTo>
                      <a:lnTo>
                        <a:pt x="1718" y="488"/>
                      </a:lnTo>
                      <a:lnTo>
                        <a:pt x="1558" y="328"/>
                      </a:lnTo>
                      <a:lnTo>
                        <a:pt x="1382" y="296"/>
                      </a:lnTo>
                      <a:lnTo>
                        <a:pt x="1286" y="96"/>
                      </a:lnTo>
                      <a:lnTo>
                        <a:pt x="1206" y="8"/>
                      </a:lnTo>
                      <a:lnTo>
                        <a:pt x="1070" y="0"/>
                      </a:lnTo>
                      <a:close/>
                    </a:path>
                  </a:pathLst>
                </a:custGeom>
                <a:solidFill>
                  <a:srgbClr val="4F622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8" name="Freeform 22">
                  <a:extLst>
                    <a:ext uri="{FF2B5EF4-FFF2-40B4-BE49-F238E27FC236}">
                      <a16:creationId xmlns:a16="http://schemas.microsoft.com/office/drawing/2014/main" xmlns="" id="{38561656-12A4-40C9-9CCA-D3D1DDD684CF}"/>
                    </a:ext>
                  </a:extLst>
                </p:cNvPr>
                <p:cNvSpPr>
                  <a:spLocks/>
                </p:cNvSpPr>
                <p:nvPr/>
              </p:nvSpPr>
              <p:spPr bwMode="auto">
                <a:xfrm>
                  <a:off x="12216588" y="1300963"/>
                  <a:ext cx="260987" cy="194023"/>
                </a:xfrm>
                <a:custGeom>
                  <a:avLst/>
                  <a:gdLst/>
                  <a:ahLst/>
                  <a:cxnLst>
                    <a:cxn ang="0">
                      <a:pos x="759" y="194"/>
                    </a:cxn>
                    <a:cxn ang="0">
                      <a:pos x="608" y="136"/>
                    </a:cxn>
                    <a:cxn ang="0">
                      <a:pos x="392" y="120"/>
                    </a:cxn>
                    <a:cxn ang="0">
                      <a:pos x="230" y="0"/>
                    </a:cxn>
                    <a:cxn ang="0">
                      <a:pos x="182" y="113"/>
                    </a:cxn>
                    <a:cxn ang="0">
                      <a:pos x="47" y="144"/>
                    </a:cxn>
                    <a:cxn ang="0">
                      <a:pos x="0" y="257"/>
                    </a:cxn>
                    <a:cxn ang="0">
                      <a:pos x="104" y="353"/>
                    </a:cxn>
                    <a:cxn ang="0">
                      <a:pos x="224" y="512"/>
                    </a:cxn>
                    <a:cxn ang="0">
                      <a:pos x="347" y="546"/>
                    </a:cxn>
                    <a:cxn ang="0">
                      <a:pos x="498" y="567"/>
                    </a:cxn>
                    <a:cxn ang="0">
                      <a:pos x="570" y="561"/>
                    </a:cxn>
                    <a:cxn ang="0">
                      <a:pos x="630" y="480"/>
                    </a:cxn>
                    <a:cxn ang="0">
                      <a:pos x="567" y="414"/>
                    </a:cxn>
                    <a:cxn ang="0">
                      <a:pos x="512" y="279"/>
                    </a:cxn>
                    <a:cxn ang="0">
                      <a:pos x="693" y="207"/>
                    </a:cxn>
                    <a:cxn ang="0">
                      <a:pos x="759" y="194"/>
                    </a:cxn>
                  </a:cxnLst>
                  <a:rect l="0" t="0" r="r" b="b"/>
                  <a:pathLst>
                    <a:path w="759" h="567">
                      <a:moveTo>
                        <a:pt x="759" y="194"/>
                      </a:moveTo>
                      <a:lnTo>
                        <a:pt x="608" y="136"/>
                      </a:lnTo>
                      <a:lnTo>
                        <a:pt x="392" y="120"/>
                      </a:lnTo>
                      <a:lnTo>
                        <a:pt x="230" y="0"/>
                      </a:lnTo>
                      <a:lnTo>
                        <a:pt x="182" y="113"/>
                      </a:lnTo>
                      <a:lnTo>
                        <a:pt x="47" y="144"/>
                      </a:lnTo>
                      <a:lnTo>
                        <a:pt x="0" y="257"/>
                      </a:lnTo>
                      <a:lnTo>
                        <a:pt x="104" y="353"/>
                      </a:lnTo>
                      <a:lnTo>
                        <a:pt x="224" y="512"/>
                      </a:lnTo>
                      <a:lnTo>
                        <a:pt x="347" y="546"/>
                      </a:lnTo>
                      <a:lnTo>
                        <a:pt x="498" y="567"/>
                      </a:lnTo>
                      <a:lnTo>
                        <a:pt x="570" y="561"/>
                      </a:lnTo>
                      <a:lnTo>
                        <a:pt x="630" y="480"/>
                      </a:lnTo>
                      <a:lnTo>
                        <a:pt x="567" y="414"/>
                      </a:lnTo>
                      <a:lnTo>
                        <a:pt x="512" y="279"/>
                      </a:lnTo>
                      <a:lnTo>
                        <a:pt x="693" y="207"/>
                      </a:lnTo>
                      <a:lnTo>
                        <a:pt x="759" y="194"/>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69" name="Freeform 23">
                  <a:extLst>
                    <a:ext uri="{FF2B5EF4-FFF2-40B4-BE49-F238E27FC236}">
                      <a16:creationId xmlns:a16="http://schemas.microsoft.com/office/drawing/2014/main" xmlns="" id="{AF0C4DBC-B736-49C5-9A9A-C45510FD1FFE}"/>
                    </a:ext>
                  </a:extLst>
                </p:cNvPr>
                <p:cNvSpPr>
                  <a:spLocks/>
                </p:cNvSpPr>
                <p:nvPr/>
              </p:nvSpPr>
              <p:spPr bwMode="auto">
                <a:xfrm>
                  <a:off x="11960753" y="1261472"/>
                  <a:ext cx="273005" cy="353705"/>
                </a:xfrm>
                <a:custGeom>
                  <a:avLst/>
                  <a:gdLst/>
                  <a:ahLst/>
                  <a:cxnLst>
                    <a:cxn ang="0">
                      <a:pos x="642" y="1031"/>
                    </a:cxn>
                    <a:cxn ang="0">
                      <a:pos x="472" y="1016"/>
                    </a:cxn>
                    <a:cxn ang="0">
                      <a:pos x="336" y="904"/>
                    </a:cxn>
                    <a:cxn ang="0">
                      <a:pos x="296" y="824"/>
                    </a:cxn>
                    <a:cxn ang="0">
                      <a:pos x="256" y="752"/>
                    </a:cxn>
                    <a:cxn ang="0">
                      <a:pos x="176" y="784"/>
                    </a:cxn>
                    <a:cxn ang="0">
                      <a:pos x="120" y="800"/>
                    </a:cxn>
                    <a:cxn ang="0">
                      <a:pos x="120" y="680"/>
                    </a:cxn>
                    <a:cxn ang="0">
                      <a:pos x="176" y="560"/>
                    </a:cxn>
                    <a:cxn ang="0">
                      <a:pos x="160" y="448"/>
                    </a:cxn>
                    <a:cxn ang="0">
                      <a:pos x="72" y="432"/>
                    </a:cxn>
                    <a:cxn ang="0">
                      <a:pos x="0" y="376"/>
                    </a:cxn>
                    <a:cxn ang="0">
                      <a:pos x="24" y="272"/>
                    </a:cxn>
                    <a:cxn ang="0">
                      <a:pos x="104" y="192"/>
                    </a:cxn>
                    <a:cxn ang="0">
                      <a:pos x="176" y="144"/>
                    </a:cxn>
                    <a:cxn ang="0">
                      <a:pos x="256" y="64"/>
                    </a:cxn>
                    <a:cxn ang="0">
                      <a:pos x="368" y="0"/>
                    </a:cxn>
                    <a:cxn ang="0">
                      <a:pos x="472" y="24"/>
                    </a:cxn>
                    <a:cxn ang="0">
                      <a:pos x="512" y="128"/>
                    </a:cxn>
                    <a:cxn ang="0">
                      <a:pos x="576" y="248"/>
                    </a:cxn>
                    <a:cxn ang="0">
                      <a:pos x="560" y="360"/>
                    </a:cxn>
                    <a:cxn ang="0">
                      <a:pos x="624" y="376"/>
                    </a:cxn>
                    <a:cxn ang="0">
                      <a:pos x="624" y="504"/>
                    </a:cxn>
                    <a:cxn ang="0">
                      <a:pos x="640" y="600"/>
                    </a:cxn>
                    <a:cxn ang="0">
                      <a:pos x="728" y="696"/>
                    </a:cxn>
                    <a:cxn ang="0">
                      <a:pos x="792" y="728"/>
                    </a:cxn>
                    <a:cxn ang="0">
                      <a:pos x="632" y="768"/>
                    </a:cxn>
                    <a:cxn ang="0">
                      <a:pos x="552" y="848"/>
                    </a:cxn>
                    <a:cxn ang="0">
                      <a:pos x="560" y="920"/>
                    </a:cxn>
                    <a:cxn ang="0">
                      <a:pos x="664" y="952"/>
                    </a:cxn>
                    <a:cxn ang="0">
                      <a:pos x="642" y="1031"/>
                    </a:cxn>
                  </a:cxnLst>
                  <a:rect l="0" t="0" r="r" b="b"/>
                  <a:pathLst>
                    <a:path w="792" h="1031">
                      <a:moveTo>
                        <a:pt x="642" y="1031"/>
                      </a:moveTo>
                      <a:lnTo>
                        <a:pt x="472" y="1016"/>
                      </a:lnTo>
                      <a:lnTo>
                        <a:pt x="336" y="904"/>
                      </a:lnTo>
                      <a:lnTo>
                        <a:pt x="296" y="824"/>
                      </a:lnTo>
                      <a:lnTo>
                        <a:pt x="256" y="752"/>
                      </a:lnTo>
                      <a:lnTo>
                        <a:pt x="176" y="784"/>
                      </a:lnTo>
                      <a:lnTo>
                        <a:pt x="120" y="800"/>
                      </a:lnTo>
                      <a:lnTo>
                        <a:pt x="120" y="680"/>
                      </a:lnTo>
                      <a:lnTo>
                        <a:pt x="176" y="560"/>
                      </a:lnTo>
                      <a:lnTo>
                        <a:pt x="160" y="448"/>
                      </a:lnTo>
                      <a:lnTo>
                        <a:pt x="72" y="432"/>
                      </a:lnTo>
                      <a:lnTo>
                        <a:pt x="0" y="376"/>
                      </a:lnTo>
                      <a:lnTo>
                        <a:pt x="24" y="272"/>
                      </a:lnTo>
                      <a:lnTo>
                        <a:pt x="104" y="192"/>
                      </a:lnTo>
                      <a:lnTo>
                        <a:pt x="176" y="144"/>
                      </a:lnTo>
                      <a:lnTo>
                        <a:pt x="256" y="64"/>
                      </a:lnTo>
                      <a:lnTo>
                        <a:pt x="368" y="0"/>
                      </a:lnTo>
                      <a:lnTo>
                        <a:pt x="472" y="24"/>
                      </a:lnTo>
                      <a:lnTo>
                        <a:pt x="512" y="128"/>
                      </a:lnTo>
                      <a:lnTo>
                        <a:pt x="576" y="248"/>
                      </a:lnTo>
                      <a:lnTo>
                        <a:pt x="560" y="360"/>
                      </a:lnTo>
                      <a:lnTo>
                        <a:pt x="624" y="376"/>
                      </a:lnTo>
                      <a:lnTo>
                        <a:pt x="624" y="504"/>
                      </a:lnTo>
                      <a:lnTo>
                        <a:pt x="640" y="600"/>
                      </a:lnTo>
                      <a:lnTo>
                        <a:pt x="728" y="696"/>
                      </a:lnTo>
                      <a:lnTo>
                        <a:pt x="792" y="728"/>
                      </a:lnTo>
                      <a:lnTo>
                        <a:pt x="632" y="768"/>
                      </a:lnTo>
                      <a:lnTo>
                        <a:pt x="552" y="848"/>
                      </a:lnTo>
                      <a:lnTo>
                        <a:pt x="560" y="920"/>
                      </a:lnTo>
                      <a:lnTo>
                        <a:pt x="664" y="952"/>
                      </a:lnTo>
                      <a:lnTo>
                        <a:pt x="642" y="1031"/>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70" name="Freeform 24">
                  <a:extLst>
                    <a:ext uri="{FF2B5EF4-FFF2-40B4-BE49-F238E27FC236}">
                      <a16:creationId xmlns:a16="http://schemas.microsoft.com/office/drawing/2014/main" xmlns="" id="{26DFEB52-4DEC-44F2-B38F-478780EE1FA8}"/>
                    </a:ext>
                  </a:extLst>
                </p:cNvPr>
                <p:cNvSpPr>
                  <a:spLocks/>
                </p:cNvSpPr>
                <p:nvPr/>
              </p:nvSpPr>
              <p:spPr bwMode="auto">
                <a:xfrm>
                  <a:off x="11143453" y="1773143"/>
                  <a:ext cx="197456" cy="212910"/>
                </a:xfrm>
                <a:custGeom>
                  <a:avLst/>
                  <a:gdLst/>
                  <a:ahLst/>
                  <a:cxnLst>
                    <a:cxn ang="0">
                      <a:pos x="0" y="577"/>
                    </a:cxn>
                    <a:cxn ang="0">
                      <a:pos x="103" y="526"/>
                    </a:cxn>
                    <a:cxn ang="0">
                      <a:pos x="150" y="622"/>
                    </a:cxn>
                    <a:cxn ang="0">
                      <a:pos x="220" y="481"/>
                    </a:cxn>
                    <a:cxn ang="0">
                      <a:pos x="400" y="301"/>
                    </a:cxn>
                    <a:cxn ang="0">
                      <a:pos x="523" y="318"/>
                    </a:cxn>
                    <a:cxn ang="0">
                      <a:pos x="559" y="378"/>
                    </a:cxn>
                    <a:cxn ang="0">
                      <a:pos x="577" y="300"/>
                    </a:cxn>
                    <a:cxn ang="0">
                      <a:pos x="538" y="207"/>
                    </a:cxn>
                    <a:cxn ang="0">
                      <a:pos x="445" y="97"/>
                    </a:cxn>
                    <a:cxn ang="0">
                      <a:pos x="333" y="61"/>
                    </a:cxn>
                    <a:cxn ang="0">
                      <a:pos x="237" y="34"/>
                    </a:cxn>
                    <a:cxn ang="0">
                      <a:pos x="169" y="0"/>
                    </a:cxn>
                    <a:cxn ang="0">
                      <a:pos x="121" y="112"/>
                    </a:cxn>
                    <a:cxn ang="0">
                      <a:pos x="157" y="190"/>
                    </a:cxn>
                    <a:cxn ang="0">
                      <a:pos x="91" y="226"/>
                    </a:cxn>
                    <a:cxn ang="0">
                      <a:pos x="73" y="328"/>
                    </a:cxn>
                    <a:cxn ang="0">
                      <a:pos x="61" y="520"/>
                    </a:cxn>
                    <a:cxn ang="0">
                      <a:pos x="0" y="577"/>
                    </a:cxn>
                  </a:cxnLst>
                  <a:rect l="0" t="0" r="r" b="b"/>
                  <a:pathLst>
                    <a:path w="577" h="622">
                      <a:moveTo>
                        <a:pt x="0" y="577"/>
                      </a:moveTo>
                      <a:lnTo>
                        <a:pt x="103" y="526"/>
                      </a:lnTo>
                      <a:lnTo>
                        <a:pt x="150" y="622"/>
                      </a:lnTo>
                      <a:lnTo>
                        <a:pt x="220" y="481"/>
                      </a:lnTo>
                      <a:lnTo>
                        <a:pt x="400" y="301"/>
                      </a:lnTo>
                      <a:lnTo>
                        <a:pt x="523" y="318"/>
                      </a:lnTo>
                      <a:lnTo>
                        <a:pt x="559" y="378"/>
                      </a:lnTo>
                      <a:lnTo>
                        <a:pt x="577" y="300"/>
                      </a:lnTo>
                      <a:lnTo>
                        <a:pt x="538" y="207"/>
                      </a:lnTo>
                      <a:lnTo>
                        <a:pt x="445" y="97"/>
                      </a:lnTo>
                      <a:lnTo>
                        <a:pt x="333" y="61"/>
                      </a:lnTo>
                      <a:lnTo>
                        <a:pt x="237" y="34"/>
                      </a:lnTo>
                      <a:lnTo>
                        <a:pt x="169" y="0"/>
                      </a:lnTo>
                      <a:lnTo>
                        <a:pt x="121" y="112"/>
                      </a:lnTo>
                      <a:lnTo>
                        <a:pt x="157" y="190"/>
                      </a:lnTo>
                      <a:lnTo>
                        <a:pt x="91" y="226"/>
                      </a:lnTo>
                      <a:lnTo>
                        <a:pt x="73" y="328"/>
                      </a:lnTo>
                      <a:lnTo>
                        <a:pt x="61" y="520"/>
                      </a:lnTo>
                      <a:lnTo>
                        <a:pt x="0" y="577"/>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1" name="Freeform 25">
                  <a:extLst>
                    <a:ext uri="{FF2B5EF4-FFF2-40B4-BE49-F238E27FC236}">
                      <a16:creationId xmlns:a16="http://schemas.microsoft.com/office/drawing/2014/main" xmlns="" id="{AD85E710-FB85-425B-8751-F8D251C9DC13}"/>
                    </a:ext>
                  </a:extLst>
                </p:cNvPr>
                <p:cNvSpPr>
                  <a:spLocks/>
                </p:cNvSpPr>
                <p:nvPr/>
              </p:nvSpPr>
              <p:spPr bwMode="auto">
                <a:xfrm>
                  <a:off x="10606025" y="3687616"/>
                  <a:ext cx="142512" cy="108173"/>
                </a:xfrm>
                <a:custGeom>
                  <a:avLst/>
                  <a:gdLst/>
                  <a:ahLst/>
                  <a:cxnLst>
                    <a:cxn ang="0">
                      <a:pos x="372" y="278"/>
                    </a:cxn>
                    <a:cxn ang="0">
                      <a:pos x="417" y="181"/>
                    </a:cxn>
                    <a:cxn ang="0">
                      <a:pos x="360" y="98"/>
                    </a:cxn>
                    <a:cxn ang="0">
                      <a:pos x="236" y="0"/>
                    </a:cxn>
                    <a:cxn ang="0">
                      <a:pos x="186" y="14"/>
                    </a:cxn>
                    <a:cxn ang="0">
                      <a:pos x="138" y="32"/>
                    </a:cxn>
                    <a:cxn ang="0">
                      <a:pos x="6" y="38"/>
                    </a:cxn>
                    <a:cxn ang="0">
                      <a:pos x="0" y="116"/>
                    </a:cxn>
                    <a:cxn ang="0">
                      <a:pos x="9" y="181"/>
                    </a:cxn>
                    <a:cxn ang="0">
                      <a:pos x="48" y="230"/>
                    </a:cxn>
                    <a:cxn ang="0">
                      <a:pos x="120" y="236"/>
                    </a:cxn>
                    <a:cxn ang="0">
                      <a:pos x="145" y="272"/>
                    </a:cxn>
                    <a:cxn ang="0">
                      <a:pos x="186" y="314"/>
                    </a:cxn>
                    <a:cxn ang="0">
                      <a:pos x="276" y="260"/>
                    </a:cxn>
                    <a:cxn ang="0">
                      <a:pos x="372" y="278"/>
                    </a:cxn>
                  </a:cxnLst>
                  <a:rect l="0" t="0" r="r" b="b"/>
                  <a:pathLst>
                    <a:path w="417" h="314">
                      <a:moveTo>
                        <a:pt x="372" y="278"/>
                      </a:moveTo>
                      <a:lnTo>
                        <a:pt x="417" y="181"/>
                      </a:lnTo>
                      <a:lnTo>
                        <a:pt x="360" y="98"/>
                      </a:lnTo>
                      <a:lnTo>
                        <a:pt x="236" y="0"/>
                      </a:lnTo>
                      <a:lnTo>
                        <a:pt x="186" y="14"/>
                      </a:lnTo>
                      <a:lnTo>
                        <a:pt x="138" y="32"/>
                      </a:lnTo>
                      <a:lnTo>
                        <a:pt x="6" y="38"/>
                      </a:lnTo>
                      <a:lnTo>
                        <a:pt x="0" y="116"/>
                      </a:lnTo>
                      <a:lnTo>
                        <a:pt x="9" y="181"/>
                      </a:lnTo>
                      <a:lnTo>
                        <a:pt x="48" y="230"/>
                      </a:lnTo>
                      <a:lnTo>
                        <a:pt x="120" y="236"/>
                      </a:lnTo>
                      <a:lnTo>
                        <a:pt x="145" y="272"/>
                      </a:lnTo>
                      <a:lnTo>
                        <a:pt x="186" y="314"/>
                      </a:lnTo>
                      <a:lnTo>
                        <a:pt x="276" y="260"/>
                      </a:lnTo>
                      <a:lnTo>
                        <a:pt x="372" y="278"/>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nvGrpSpPr>
                <p:cNvPr id="72" name="组合 55">
                  <a:extLst>
                    <a:ext uri="{FF2B5EF4-FFF2-40B4-BE49-F238E27FC236}">
                      <a16:creationId xmlns:a16="http://schemas.microsoft.com/office/drawing/2014/main" xmlns="" id="{D16A4E6E-7867-40BD-A6E7-A3FE1CC08F16}"/>
                    </a:ext>
                  </a:extLst>
                </p:cNvPr>
                <p:cNvGrpSpPr/>
                <p:nvPr/>
              </p:nvGrpSpPr>
              <p:grpSpPr>
                <a:xfrm>
                  <a:off x="11186377" y="3660144"/>
                  <a:ext cx="1002738" cy="1758225"/>
                  <a:chOff x="2384425" y="3979863"/>
                  <a:chExt cx="927100" cy="1625600"/>
                </a:xfrm>
                <a:solidFill>
                  <a:srgbClr val="F2F2F2"/>
                </a:solidFill>
              </p:grpSpPr>
              <p:sp>
                <p:nvSpPr>
                  <p:cNvPr id="75" name="Freeform 8">
                    <a:extLst>
                      <a:ext uri="{FF2B5EF4-FFF2-40B4-BE49-F238E27FC236}">
                        <a16:creationId xmlns:a16="http://schemas.microsoft.com/office/drawing/2014/main" xmlns="" id="{D8D79BA5-3CE3-42F7-80CA-FCCA686CDBA4}"/>
                      </a:ext>
                    </a:extLst>
                  </p:cNvPr>
                  <p:cNvSpPr>
                    <a:spLocks/>
                  </p:cNvSpPr>
                  <p:nvPr/>
                </p:nvSpPr>
                <p:spPr bwMode="auto">
                  <a:xfrm>
                    <a:off x="2384425" y="3979863"/>
                    <a:ext cx="925512" cy="1625600"/>
                  </a:xfrm>
                  <a:custGeom>
                    <a:avLst/>
                    <a:gdLst/>
                    <a:ahLst/>
                    <a:cxnLst>
                      <a:cxn ang="0">
                        <a:pos x="2912" y="80"/>
                      </a:cxn>
                      <a:cxn ang="0">
                        <a:pos x="2736" y="0"/>
                      </a:cxn>
                      <a:cxn ang="0">
                        <a:pos x="2480" y="144"/>
                      </a:cxn>
                      <a:cxn ang="0">
                        <a:pos x="2528" y="304"/>
                      </a:cxn>
                      <a:cxn ang="0">
                        <a:pos x="2200" y="1304"/>
                      </a:cxn>
                      <a:cxn ang="0">
                        <a:pos x="2048" y="1320"/>
                      </a:cxn>
                      <a:cxn ang="0">
                        <a:pos x="1656" y="1040"/>
                      </a:cxn>
                      <a:cxn ang="0">
                        <a:pos x="1552" y="1056"/>
                      </a:cxn>
                      <a:cxn ang="0">
                        <a:pos x="1000" y="712"/>
                      </a:cxn>
                      <a:cxn ang="0">
                        <a:pos x="656" y="888"/>
                      </a:cxn>
                      <a:cxn ang="0">
                        <a:pos x="440" y="1264"/>
                      </a:cxn>
                      <a:cxn ang="0">
                        <a:pos x="384" y="1976"/>
                      </a:cxn>
                      <a:cxn ang="0">
                        <a:pos x="256" y="2128"/>
                      </a:cxn>
                      <a:cxn ang="0">
                        <a:pos x="272" y="2272"/>
                      </a:cxn>
                      <a:cxn ang="0">
                        <a:pos x="396" y="2581"/>
                      </a:cxn>
                      <a:cxn ang="0">
                        <a:pos x="575" y="2805"/>
                      </a:cxn>
                      <a:cxn ang="0">
                        <a:pos x="575" y="3105"/>
                      </a:cxn>
                      <a:cxn ang="0">
                        <a:pos x="338" y="3214"/>
                      </a:cxn>
                      <a:cxn ang="0">
                        <a:pos x="168" y="3342"/>
                      </a:cxn>
                      <a:cxn ang="0">
                        <a:pos x="0" y="3831"/>
                      </a:cxn>
                      <a:cxn ang="0">
                        <a:pos x="167" y="4387"/>
                      </a:cxn>
                      <a:cxn ang="0">
                        <a:pos x="159" y="4647"/>
                      </a:cxn>
                      <a:cxn ang="0">
                        <a:pos x="288" y="4711"/>
                      </a:cxn>
                      <a:cxn ang="0">
                        <a:pos x="312" y="4855"/>
                      </a:cxn>
                      <a:cxn ang="0">
                        <a:pos x="449" y="5025"/>
                      </a:cxn>
                      <a:cxn ang="0">
                        <a:pos x="605" y="5056"/>
                      </a:cxn>
                      <a:cxn ang="0">
                        <a:pos x="807" y="5119"/>
                      </a:cxn>
                      <a:cxn ang="0">
                        <a:pos x="848" y="4592"/>
                      </a:cxn>
                      <a:cxn ang="0">
                        <a:pos x="976" y="4464"/>
                      </a:cxn>
                      <a:cxn ang="0">
                        <a:pos x="1160" y="3664"/>
                      </a:cxn>
                      <a:cxn ang="0">
                        <a:pos x="1912" y="2672"/>
                      </a:cxn>
                      <a:cxn ang="0">
                        <a:pos x="1904" y="2496"/>
                      </a:cxn>
                      <a:cxn ang="0">
                        <a:pos x="2008" y="2464"/>
                      </a:cxn>
                      <a:cxn ang="0">
                        <a:pos x="2128" y="2408"/>
                      </a:cxn>
                      <a:cxn ang="0">
                        <a:pos x="2728" y="1472"/>
                      </a:cxn>
                      <a:cxn ang="0">
                        <a:pos x="2656" y="1136"/>
                      </a:cxn>
                      <a:cxn ang="0">
                        <a:pos x="2912" y="80"/>
                      </a:cxn>
                    </a:cxnLst>
                    <a:rect l="0" t="0" r="r" b="b"/>
                    <a:pathLst>
                      <a:path w="2912" h="5119">
                        <a:moveTo>
                          <a:pt x="2912" y="80"/>
                        </a:moveTo>
                        <a:lnTo>
                          <a:pt x="2736" y="0"/>
                        </a:lnTo>
                        <a:lnTo>
                          <a:pt x="2480" y="144"/>
                        </a:lnTo>
                        <a:lnTo>
                          <a:pt x="2528" y="304"/>
                        </a:lnTo>
                        <a:lnTo>
                          <a:pt x="2200" y="1304"/>
                        </a:lnTo>
                        <a:lnTo>
                          <a:pt x="2048" y="1320"/>
                        </a:lnTo>
                        <a:lnTo>
                          <a:pt x="1656" y="1040"/>
                        </a:lnTo>
                        <a:lnTo>
                          <a:pt x="1552" y="1056"/>
                        </a:lnTo>
                        <a:lnTo>
                          <a:pt x="1000" y="712"/>
                        </a:lnTo>
                        <a:lnTo>
                          <a:pt x="656" y="888"/>
                        </a:lnTo>
                        <a:lnTo>
                          <a:pt x="440" y="1264"/>
                        </a:lnTo>
                        <a:lnTo>
                          <a:pt x="384" y="1976"/>
                        </a:lnTo>
                        <a:lnTo>
                          <a:pt x="256" y="2128"/>
                        </a:lnTo>
                        <a:lnTo>
                          <a:pt x="272" y="2272"/>
                        </a:lnTo>
                        <a:lnTo>
                          <a:pt x="396" y="2581"/>
                        </a:lnTo>
                        <a:lnTo>
                          <a:pt x="575" y="2805"/>
                        </a:lnTo>
                        <a:lnTo>
                          <a:pt x="575" y="3105"/>
                        </a:lnTo>
                        <a:lnTo>
                          <a:pt x="338" y="3214"/>
                        </a:lnTo>
                        <a:lnTo>
                          <a:pt x="168" y="3342"/>
                        </a:lnTo>
                        <a:lnTo>
                          <a:pt x="0" y="3831"/>
                        </a:lnTo>
                        <a:lnTo>
                          <a:pt x="167" y="4387"/>
                        </a:lnTo>
                        <a:lnTo>
                          <a:pt x="159" y="4647"/>
                        </a:lnTo>
                        <a:lnTo>
                          <a:pt x="288" y="4711"/>
                        </a:lnTo>
                        <a:lnTo>
                          <a:pt x="312" y="4855"/>
                        </a:lnTo>
                        <a:lnTo>
                          <a:pt x="449" y="5025"/>
                        </a:lnTo>
                        <a:lnTo>
                          <a:pt x="605" y="5056"/>
                        </a:lnTo>
                        <a:lnTo>
                          <a:pt x="807" y="5119"/>
                        </a:lnTo>
                        <a:lnTo>
                          <a:pt x="848" y="4592"/>
                        </a:lnTo>
                        <a:lnTo>
                          <a:pt x="976" y="4464"/>
                        </a:lnTo>
                        <a:lnTo>
                          <a:pt x="1160" y="3664"/>
                        </a:lnTo>
                        <a:lnTo>
                          <a:pt x="1912" y="2672"/>
                        </a:lnTo>
                        <a:lnTo>
                          <a:pt x="1904" y="2496"/>
                        </a:lnTo>
                        <a:lnTo>
                          <a:pt x="2008" y="2464"/>
                        </a:lnTo>
                        <a:lnTo>
                          <a:pt x="2128" y="2408"/>
                        </a:lnTo>
                        <a:lnTo>
                          <a:pt x="2728" y="1472"/>
                        </a:lnTo>
                        <a:lnTo>
                          <a:pt x="2656" y="1136"/>
                        </a:lnTo>
                        <a:lnTo>
                          <a:pt x="2912" y="80"/>
                        </a:lnTo>
                        <a:close/>
                      </a:path>
                    </a:pathLst>
                  </a:custGeom>
                  <a:solidFill>
                    <a:schemeClr val="bg1">
                      <a:lumMod val="85000"/>
                    </a:schemeClr>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78" name="Freeform 31">
                    <a:extLst>
                      <a:ext uri="{FF2B5EF4-FFF2-40B4-BE49-F238E27FC236}">
                        <a16:creationId xmlns:a16="http://schemas.microsoft.com/office/drawing/2014/main" xmlns="" id="{B97DEB20-74CF-4246-9C7F-E1D1F535A7A0}"/>
                      </a:ext>
                    </a:extLst>
                  </p:cNvPr>
                  <p:cNvSpPr>
                    <a:spLocks/>
                  </p:cNvSpPr>
                  <p:nvPr/>
                </p:nvSpPr>
                <p:spPr bwMode="auto">
                  <a:xfrm>
                    <a:off x="3227388" y="5006976"/>
                    <a:ext cx="84137" cy="77788"/>
                  </a:xfrm>
                  <a:custGeom>
                    <a:avLst/>
                    <a:gdLst/>
                    <a:ahLst/>
                    <a:cxnLst>
                      <a:cxn ang="0">
                        <a:pos x="200" y="246"/>
                      </a:cxn>
                      <a:cxn ang="0">
                        <a:pos x="160" y="224"/>
                      </a:cxn>
                      <a:cxn ang="0">
                        <a:pos x="110" y="200"/>
                      </a:cxn>
                      <a:cxn ang="0">
                        <a:pos x="72" y="184"/>
                      </a:cxn>
                      <a:cxn ang="0">
                        <a:pos x="80" y="108"/>
                      </a:cxn>
                      <a:cxn ang="0">
                        <a:pos x="0" y="48"/>
                      </a:cxn>
                      <a:cxn ang="0">
                        <a:pos x="12" y="4"/>
                      </a:cxn>
                      <a:cxn ang="0">
                        <a:pos x="96" y="8"/>
                      </a:cxn>
                      <a:cxn ang="0">
                        <a:pos x="192" y="12"/>
                      </a:cxn>
                      <a:cxn ang="0">
                        <a:pos x="240" y="0"/>
                      </a:cxn>
                      <a:cxn ang="0">
                        <a:pos x="268" y="68"/>
                      </a:cxn>
                      <a:cxn ang="0">
                        <a:pos x="236" y="156"/>
                      </a:cxn>
                      <a:cxn ang="0">
                        <a:pos x="224" y="196"/>
                      </a:cxn>
                      <a:cxn ang="0">
                        <a:pos x="252" y="240"/>
                      </a:cxn>
                      <a:cxn ang="0">
                        <a:pos x="200" y="246"/>
                      </a:cxn>
                    </a:cxnLst>
                    <a:rect l="0" t="0" r="r" b="b"/>
                    <a:pathLst>
                      <a:path w="268" h="246">
                        <a:moveTo>
                          <a:pt x="200" y="246"/>
                        </a:moveTo>
                        <a:lnTo>
                          <a:pt x="160" y="224"/>
                        </a:lnTo>
                        <a:lnTo>
                          <a:pt x="110" y="200"/>
                        </a:lnTo>
                        <a:lnTo>
                          <a:pt x="72" y="184"/>
                        </a:lnTo>
                        <a:lnTo>
                          <a:pt x="80" y="108"/>
                        </a:lnTo>
                        <a:lnTo>
                          <a:pt x="0" y="48"/>
                        </a:lnTo>
                        <a:lnTo>
                          <a:pt x="12" y="4"/>
                        </a:lnTo>
                        <a:lnTo>
                          <a:pt x="96" y="8"/>
                        </a:lnTo>
                        <a:lnTo>
                          <a:pt x="192" y="12"/>
                        </a:lnTo>
                        <a:lnTo>
                          <a:pt x="240" y="0"/>
                        </a:lnTo>
                        <a:lnTo>
                          <a:pt x="268" y="68"/>
                        </a:lnTo>
                        <a:lnTo>
                          <a:pt x="236" y="156"/>
                        </a:lnTo>
                        <a:lnTo>
                          <a:pt x="224" y="196"/>
                        </a:lnTo>
                        <a:lnTo>
                          <a:pt x="252" y="240"/>
                        </a:lnTo>
                        <a:lnTo>
                          <a:pt x="200" y="246"/>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grpSp>
              <p:nvGrpSpPr>
                <p:cNvPr id="81" name="组合 56">
                  <a:extLst>
                    <a:ext uri="{FF2B5EF4-FFF2-40B4-BE49-F238E27FC236}">
                      <a16:creationId xmlns:a16="http://schemas.microsoft.com/office/drawing/2014/main" xmlns="" id="{64EB27F2-C657-469B-92DE-B0E1930AE7BC}"/>
                    </a:ext>
                  </a:extLst>
                </p:cNvPr>
                <p:cNvGrpSpPr/>
                <p:nvPr/>
              </p:nvGrpSpPr>
              <p:grpSpPr>
                <a:xfrm>
                  <a:off x="10468664" y="4522087"/>
                  <a:ext cx="1850944" cy="1383915"/>
                  <a:chOff x="1720850" y="4776788"/>
                  <a:chExt cx="1711325" cy="1279525"/>
                </a:xfrm>
                <a:solidFill>
                  <a:srgbClr val="4F6228"/>
                </a:solidFill>
              </p:grpSpPr>
              <p:sp>
                <p:nvSpPr>
                  <p:cNvPr id="82" name="Freeform 7">
                    <a:extLst>
                      <a:ext uri="{FF2B5EF4-FFF2-40B4-BE49-F238E27FC236}">
                        <a16:creationId xmlns:a16="http://schemas.microsoft.com/office/drawing/2014/main" xmlns="" id="{056DEC9D-7ECE-410A-91A5-3231052B5B1D}"/>
                      </a:ext>
                    </a:extLst>
                  </p:cNvPr>
                  <p:cNvSpPr>
                    <a:spLocks/>
                  </p:cNvSpPr>
                  <p:nvPr/>
                </p:nvSpPr>
                <p:spPr bwMode="auto">
                  <a:xfrm>
                    <a:off x="1935163" y="4776788"/>
                    <a:ext cx="739775" cy="1279525"/>
                  </a:xfrm>
                  <a:custGeom>
                    <a:avLst/>
                    <a:gdLst/>
                    <a:ahLst/>
                    <a:cxnLst>
                      <a:cxn ang="0">
                        <a:pos x="1684" y="3873"/>
                      </a:cxn>
                      <a:cxn ang="0">
                        <a:pos x="1456" y="3504"/>
                      </a:cxn>
                      <a:cxn ang="0">
                        <a:pos x="1544" y="3184"/>
                      </a:cxn>
                      <a:cxn ang="0">
                        <a:pos x="1200" y="2648"/>
                      </a:cxn>
                      <a:cxn ang="0">
                        <a:pos x="960" y="2432"/>
                      </a:cxn>
                      <a:cxn ang="0">
                        <a:pos x="752" y="2288"/>
                      </a:cxn>
                      <a:cxn ang="0">
                        <a:pos x="624" y="2112"/>
                      </a:cxn>
                      <a:cxn ang="0">
                        <a:pos x="496" y="2024"/>
                      </a:cxn>
                      <a:cxn ang="0">
                        <a:pos x="392" y="1960"/>
                      </a:cxn>
                      <a:cxn ang="0">
                        <a:pos x="296" y="1824"/>
                      </a:cxn>
                      <a:cxn ang="0">
                        <a:pos x="192" y="1896"/>
                      </a:cxn>
                      <a:cxn ang="0">
                        <a:pos x="0" y="1824"/>
                      </a:cxn>
                      <a:cxn ang="0">
                        <a:pos x="136" y="1496"/>
                      </a:cxn>
                      <a:cxn ang="0">
                        <a:pos x="152" y="1264"/>
                      </a:cxn>
                      <a:cxn ang="0">
                        <a:pos x="80" y="1128"/>
                      </a:cxn>
                      <a:cxn ang="0">
                        <a:pos x="72" y="392"/>
                      </a:cxn>
                      <a:cxn ang="0">
                        <a:pos x="176" y="304"/>
                      </a:cxn>
                      <a:cxn ang="0">
                        <a:pos x="456" y="320"/>
                      </a:cxn>
                      <a:cxn ang="0">
                        <a:pos x="672" y="48"/>
                      </a:cxn>
                      <a:cxn ang="0">
                        <a:pos x="832" y="64"/>
                      </a:cxn>
                      <a:cxn ang="0">
                        <a:pos x="968" y="0"/>
                      </a:cxn>
                      <a:cxn ang="0">
                        <a:pos x="1072" y="120"/>
                      </a:cxn>
                      <a:cxn ang="0">
                        <a:pos x="1264" y="72"/>
                      </a:cxn>
                      <a:cxn ang="0">
                        <a:pos x="1440" y="160"/>
                      </a:cxn>
                      <a:cxn ang="0">
                        <a:pos x="1608" y="16"/>
                      </a:cxn>
                      <a:cxn ang="0">
                        <a:pos x="1816" y="72"/>
                      </a:cxn>
                      <a:cxn ang="0">
                        <a:pos x="1992" y="296"/>
                      </a:cxn>
                      <a:cxn ang="0">
                        <a:pos x="1992" y="592"/>
                      </a:cxn>
                      <a:cxn ang="0">
                        <a:pos x="1752" y="704"/>
                      </a:cxn>
                      <a:cxn ang="0">
                        <a:pos x="1584" y="832"/>
                      </a:cxn>
                      <a:cxn ang="0">
                        <a:pos x="1416" y="1320"/>
                      </a:cxn>
                      <a:cxn ang="0">
                        <a:pos x="1584" y="1880"/>
                      </a:cxn>
                      <a:cxn ang="0">
                        <a:pos x="1576" y="2136"/>
                      </a:cxn>
                      <a:cxn ang="0">
                        <a:pos x="1704" y="2200"/>
                      </a:cxn>
                      <a:cxn ang="0">
                        <a:pos x="1728" y="2344"/>
                      </a:cxn>
                      <a:cxn ang="0">
                        <a:pos x="1864" y="2512"/>
                      </a:cxn>
                      <a:cxn ang="0">
                        <a:pos x="2016" y="2544"/>
                      </a:cxn>
                      <a:cxn ang="0">
                        <a:pos x="2224" y="2608"/>
                      </a:cxn>
                      <a:cxn ang="0">
                        <a:pos x="2272" y="3136"/>
                      </a:cxn>
                      <a:cxn ang="0">
                        <a:pos x="2328" y="3336"/>
                      </a:cxn>
                      <a:cxn ang="0">
                        <a:pos x="2232" y="3576"/>
                      </a:cxn>
                      <a:cxn ang="0">
                        <a:pos x="2224" y="4032"/>
                      </a:cxn>
                      <a:cxn ang="0">
                        <a:pos x="1880" y="3840"/>
                      </a:cxn>
                      <a:cxn ang="0">
                        <a:pos x="1808" y="4008"/>
                      </a:cxn>
                      <a:cxn ang="0">
                        <a:pos x="1684" y="3873"/>
                      </a:cxn>
                    </a:cxnLst>
                    <a:rect l="0" t="0" r="r" b="b"/>
                    <a:pathLst>
                      <a:path w="2328" h="4032">
                        <a:moveTo>
                          <a:pt x="1684" y="3873"/>
                        </a:moveTo>
                        <a:lnTo>
                          <a:pt x="1456" y="3504"/>
                        </a:lnTo>
                        <a:lnTo>
                          <a:pt x="1544" y="3184"/>
                        </a:lnTo>
                        <a:lnTo>
                          <a:pt x="1200" y="2648"/>
                        </a:lnTo>
                        <a:lnTo>
                          <a:pt x="960" y="2432"/>
                        </a:lnTo>
                        <a:lnTo>
                          <a:pt x="752" y="2288"/>
                        </a:lnTo>
                        <a:lnTo>
                          <a:pt x="624" y="2112"/>
                        </a:lnTo>
                        <a:lnTo>
                          <a:pt x="496" y="2024"/>
                        </a:lnTo>
                        <a:lnTo>
                          <a:pt x="392" y="1960"/>
                        </a:lnTo>
                        <a:lnTo>
                          <a:pt x="296" y="1824"/>
                        </a:lnTo>
                        <a:lnTo>
                          <a:pt x="192" y="1896"/>
                        </a:lnTo>
                        <a:lnTo>
                          <a:pt x="0" y="1824"/>
                        </a:lnTo>
                        <a:lnTo>
                          <a:pt x="136" y="1496"/>
                        </a:lnTo>
                        <a:lnTo>
                          <a:pt x="152" y="1264"/>
                        </a:lnTo>
                        <a:lnTo>
                          <a:pt x="80" y="1128"/>
                        </a:lnTo>
                        <a:lnTo>
                          <a:pt x="72" y="392"/>
                        </a:lnTo>
                        <a:lnTo>
                          <a:pt x="176" y="304"/>
                        </a:lnTo>
                        <a:lnTo>
                          <a:pt x="456" y="320"/>
                        </a:lnTo>
                        <a:lnTo>
                          <a:pt x="672" y="48"/>
                        </a:lnTo>
                        <a:lnTo>
                          <a:pt x="832" y="64"/>
                        </a:lnTo>
                        <a:lnTo>
                          <a:pt x="968" y="0"/>
                        </a:lnTo>
                        <a:lnTo>
                          <a:pt x="1072" y="120"/>
                        </a:lnTo>
                        <a:lnTo>
                          <a:pt x="1264" y="72"/>
                        </a:lnTo>
                        <a:lnTo>
                          <a:pt x="1440" y="160"/>
                        </a:lnTo>
                        <a:lnTo>
                          <a:pt x="1608" y="16"/>
                        </a:lnTo>
                        <a:lnTo>
                          <a:pt x="1816" y="72"/>
                        </a:lnTo>
                        <a:lnTo>
                          <a:pt x="1992" y="296"/>
                        </a:lnTo>
                        <a:lnTo>
                          <a:pt x="1992" y="592"/>
                        </a:lnTo>
                        <a:lnTo>
                          <a:pt x="1752" y="704"/>
                        </a:lnTo>
                        <a:lnTo>
                          <a:pt x="1584" y="832"/>
                        </a:lnTo>
                        <a:lnTo>
                          <a:pt x="1416" y="1320"/>
                        </a:lnTo>
                        <a:lnTo>
                          <a:pt x="1584" y="1880"/>
                        </a:lnTo>
                        <a:lnTo>
                          <a:pt x="1576" y="2136"/>
                        </a:lnTo>
                        <a:lnTo>
                          <a:pt x="1704" y="2200"/>
                        </a:lnTo>
                        <a:lnTo>
                          <a:pt x="1728" y="2344"/>
                        </a:lnTo>
                        <a:lnTo>
                          <a:pt x="1864" y="2512"/>
                        </a:lnTo>
                        <a:lnTo>
                          <a:pt x="2016" y="2544"/>
                        </a:lnTo>
                        <a:lnTo>
                          <a:pt x="2224" y="2608"/>
                        </a:lnTo>
                        <a:lnTo>
                          <a:pt x="2272" y="3136"/>
                        </a:lnTo>
                        <a:lnTo>
                          <a:pt x="2328" y="3336"/>
                        </a:lnTo>
                        <a:lnTo>
                          <a:pt x="2232" y="3576"/>
                        </a:lnTo>
                        <a:lnTo>
                          <a:pt x="2224" y="4032"/>
                        </a:lnTo>
                        <a:lnTo>
                          <a:pt x="1880" y="3840"/>
                        </a:lnTo>
                        <a:lnTo>
                          <a:pt x="1808" y="4008"/>
                        </a:lnTo>
                        <a:lnTo>
                          <a:pt x="1684" y="3873"/>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83" name="Freeform 30">
                    <a:extLst>
                      <a:ext uri="{FF2B5EF4-FFF2-40B4-BE49-F238E27FC236}">
                        <a16:creationId xmlns:a16="http://schemas.microsoft.com/office/drawing/2014/main" xmlns="" id="{373E6E8B-C8D4-47B7-A78C-BD01E35104CA}"/>
                      </a:ext>
                    </a:extLst>
                  </p:cNvPr>
                  <p:cNvSpPr>
                    <a:spLocks/>
                  </p:cNvSpPr>
                  <p:nvPr/>
                </p:nvSpPr>
                <p:spPr bwMode="auto">
                  <a:xfrm>
                    <a:off x="3294063" y="5792788"/>
                    <a:ext cx="138112" cy="134938"/>
                  </a:xfrm>
                  <a:custGeom>
                    <a:avLst/>
                    <a:gdLst/>
                    <a:ahLst/>
                    <a:cxnLst>
                      <a:cxn ang="0">
                        <a:pos x="396" y="392"/>
                      </a:cxn>
                      <a:cxn ang="0">
                        <a:pos x="364" y="424"/>
                      </a:cxn>
                      <a:cxn ang="0">
                        <a:pos x="308" y="388"/>
                      </a:cxn>
                      <a:cxn ang="0">
                        <a:pos x="296" y="344"/>
                      </a:cxn>
                      <a:cxn ang="0">
                        <a:pos x="232" y="296"/>
                      </a:cxn>
                      <a:cxn ang="0">
                        <a:pos x="148" y="284"/>
                      </a:cxn>
                      <a:cxn ang="0">
                        <a:pos x="80" y="219"/>
                      </a:cxn>
                      <a:cxn ang="0">
                        <a:pos x="44" y="184"/>
                      </a:cxn>
                      <a:cxn ang="0">
                        <a:pos x="44" y="124"/>
                      </a:cxn>
                      <a:cxn ang="0">
                        <a:pos x="40" y="80"/>
                      </a:cxn>
                      <a:cxn ang="0">
                        <a:pos x="0" y="8"/>
                      </a:cxn>
                      <a:cxn ang="0">
                        <a:pos x="64" y="12"/>
                      </a:cxn>
                      <a:cxn ang="0">
                        <a:pos x="180" y="16"/>
                      </a:cxn>
                      <a:cxn ang="0">
                        <a:pos x="268" y="8"/>
                      </a:cxn>
                      <a:cxn ang="0">
                        <a:pos x="316" y="0"/>
                      </a:cxn>
                      <a:cxn ang="0">
                        <a:pos x="308" y="72"/>
                      </a:cxn>
                      <a:cxn ang="0">
                        <a:pos x="328" y="132"/>
                      </a:cxn>
                      <a:cxn ang="0">
                        <a:pos x="264" y="152"/>
                      </a:cxn>
                      <a:cxn ang="0">
                        <a:pos x="288" y="224"/>
                      </a:cxn>
                      <a:cxn ang="0">
                        <a:pos x="432" y="316"/>
                      </a:cxn>
                      <a:cxn ang="0">
                        <a:pos x="436" y="360"/>
                      </a:cxn>
                      <a:cxn ang="0">
                        <a:pos x="396" y="392"/>
                      </a:cxn>
                    </a:cxnLst>
                    <a:rect l="0" t="0" r="r" b="b"/>
                    <a:pathLst>
                      <a:path w="436" h="424">
                        <a:moveTo>
                          <a:pt x="396" y="392"/>
                        </a:moveTo>
                        <a:lnTo>
                          <a:pt x="364" y="424"/>
                        </a:lnTo>
                        <a:lnTo>
                          <a:pt x="308" y="388"/>
                        </a:lnTo>
                        <a:lnTo>
                          <a:pt x="296" y="344"/>
                        </a:lnTo>
                        <a:lnTo>
                          <a:pt x="232" y="296"/>
                        </a:lnTo>
                        <a:lnTo>
                          <a:pt x="148" y="284"/>
                        </a:lnTo>
                        <a:lnTo>
                          <a:pt x="80" y="219"/>
                        </a:lnTo>
                        <a:lnTo>
                          <a:pt x="44" y="184"/>
                        </a:lnTo>
                        <a:lnTo>
                          <a:pt x="44" y="124"/>
                        </a:lnTo>
                        <a:lnTo>
                          <a:pt x="40" y="80"/>
                        </a:lnTo>
                        <a:lnTo>
                          <a:pt x="0" y="8"/>
                        </a:lnTo>
                        <a:lnTo>
                          <a:pt x="64" y="12"/>
                        </a:lnTo>
                        <a:lnTo>
                          <a:pt x="180" y="16"/>
                        </a:lnTo>
                        <a:lnTo>
                          <a:pt x="268" y="8"/>
                        </a:lnTo>
                        <a:lnTo>
                          <a:pt x="316" y="0"/>
                        </a:lnTo>
                        <a:lnTo>
                          <a:pt x="308" y="72"/>
                        </a:lnTo>
                        <a:lnTo>
                          <a:pt x="328" y="132"/>
                        </a:lnTo>
                        <a:lnTo>
                          <a:pt x="264" y="152"/>
                        </a:lnTo>
                        <a:lnTo>
                          <a:pt x="288" y="224"/>
                        </a:lnTo>
                        <a:lnTo>
                          <a:pt x="432" y="316"/>
                        </a:lnTo>
                        <a:lnTo>
                          <a:pt x="436" y="360"/>
                        </a:lnTo>
                        <a:lnTo>
                          <a:pt x="396" y="392"/>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sp>
                <p:nvSpPr>
                  <p:cNvPr id="84" name="Freeform 32">
                    <a:extLst>
                      <a:ext uri="{FF2B5EF4-FFF2-40B4-BE49-F238E27FC236}">
                        <a16:creationId xmlns:a16="http://schemas.microsoft.com/office/drawing/2014/main" xmlns="" id="{8893DAC8-C5DF-40B1-9AA4-0981005C2E83}"/>
                      </a:ext>
                    </a:extLst>
                  </p:cNvPr>
                  <p:cNvSpPr>
                    <a:spLocks/>
                  </p:cNvSpPr>
                  <p:nvPr/>
                </p:nvSpPr>
                <p:spPr bwMode="auto">
                  <a:xfrm>
                    <a:off x="1720850" y="5495926"/>
                    <a:ext cx="52387" cy="68263"/>
                  </a:xfrm>
                  <a:custGeom>
                    <a:avLst/>
                    <a:gdLst/>
                    <a:ahLst/>
                    <a:cxnLst>
                      <a:cxn ang="0">
                        <a:pos x="0" y="203"/>
                      </a:cxn>
                      <a:cxn ang="0">
                        <a:pos x="15" y="152"/>
                      </a:cxn>
                      <a:cxn ang="0">
                        <a:pos x="19" y="116"/>
                      </a:cxn>
                      <a:cxn ang="0">
                        <a:pos x="11" y="80"/>
                      </a:cxn>
                      <a:cxn ang="0">
                        <a:pos x="47" y="28"/>
                      </a:cxn>
                      <a:cxn ang="0">
                        <a:pos x="103" y="16"/>
                      </a:cxn>
                      <a:cxn ang="0">
                        <a:pos x="127" y="0"/>
                      </a:cxn>
                      <a:cxn ang="0">
                        <a:pos x="163" y="44"/>
                      </a:cxn>
                      <a:cxn ang="0">
                        <a:pos x="167" y="92"/>
                      </a:cxn>
                      <a:cxn ang="0">
                        <a:pos x="107" y="132"/>
                      </a:cxn>
                      <a:cxn ang="0">
                        <a:pos x="79" y="168"/>
                      </a:cxn>
                      <a:cxn ang="0">
                        <a:pos x="47" y="216"/>
                      </a:cxn>
                      <a:cxn ang="0">
                        <a:pos x="0" y="203"/>
                      </a:cxn>
                    </a:cxnLst>
                    <a:rect l="0" t="0" r="r" b="b"/>
                    <a:pathLst>
                      <a:path w="167" h="216">
                        <a:moveTo>
                          <a:pt x="0" y="203"/>
                        </a:moveTo>
                        <a:lnTo>
                          <a:pt x="15" y="152"/>
                        </a:lnTo>
                        <a:lnTo>
                          <a:pt x="19" y="116"/>
                        </a:lnTo>
                        <a:lnTo>
                          <a:pt x="11" y="80"/>
                        </a:lnTo>
                        <a:lnTo>
                          <a:pt x="47" y="28"/>
                        </a:lnTo>
                        <a:lnTo>
                          <a:pt x="103" y="16"/>
                        </a:lnTo>
                        <a:lnTo>
                          <a:pt x="127" y="0"/>
                        </a:lnTo>
                        <a:lnTo>
                          <a:pt x="163" y="44"/>
                        </a:lnTo>
                        <a:lnTo>
                          <a:pt x="167" y="92"/>
                        </a:lnTo>
                        <a:lnTo>
                          <a:pt x="107" y="132"/>
                        </a:lnTo>
                        <a:lnTo>
                          <a:pt x="79" y="168"/>
                        </a:lnTo>
                        <a:lnTo>
                          <a:pt x="47" y="216"/>
                        </a:lnTo>
                        <a:lnTo>
                          <a:pt x="0" y="203"/>
                        </a:lnTo>
                        <a:close/>
                      </a:path>
                    </a:pathLst>
                  </a:custGeom>
                  <a:grp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200" kern="0">
                      <a:solidFill>
                        <a:sysClr val="windowText" lastClr="000000"/>
                      </a:solidFill>
                    </a:endParaRPr>
                  </a:p>
                </p:txBody>
              </p:sp>
            </p:grpSp>
          </p:grpSp>
        </p:grpSp>
      </p:grpSp>
      <p:sp>
        <p:nvSpPr>
          <p:cNvPr id="2" name="標題 1"/>
          <p:cNvSpPr>
            <a:spLocks noGrp="1"/>
          </p:cNvSpPr>
          <p:nvPr>
            <p:ph type="title"/>
          </p:nvPr>
        </p:nvSpPr>
        <p:spPr>
          <a:xfrm>
            <a:off x="371221" y="56197"/>
            <a:ext cx="8229600" cy="812114"/>
          </a:xfrm>
        </p:spPr>
        <p:txBody>
          <a:bodyPr>
            <a:noAutofit/>
          </a:bodyPr>
          <a:lstStyle/>
          <a:p>
            <a:r>
              <a:rPr lang="en-US" altLang="zh-TW" sz="3000" dirty="0" smtClean="0">
                <a:latin typeface="+mj-lt"/>
              </a:rPr>
              <a:t>Tea Garden &amp; Factories</a:t>
            </a:r>
            <a:endParaRPr lang="zh-TW" altLang="en-US" sz="3000" dirty="0">
              <a:latin typeface="+mj-lt"/>
            </a:endParaRPr>
          </a:p>
        </p:txBody>
      </p:sp>
      <p:sp>
        <p:nvSpPr>
          <p:cNvPr id="5" name="object 3"/>
          <p:cNvSpPr/>
          <p:nvPr/>
        </p:nvSpPr>
        <p:spPr>
          <a:xfrm>
            <a:off x="6084825" y="2316572"/>
            <a:ext cx="2781300" cy="895350"/>
          </a:xfrm>
          <a:prstGeom prst="rect">
            <a:avLst/>
          </a:prstGeom>
          <a:blipFill>
            <a:blip r:embed="rId3" cstate="print"/>
            <a:stretch>
              <a:fillRect/>
            </a:stretch>
          </a:blipFill>
        </p:spPr>
        <p:txBody>
          <a:bodyPr wrap="square" lIns="0" tIns="0" rIns="0" bIns="0" rtlCol="0"/>
          <a:lstStyle/>
          <a:p>
            <a:endParaRPr/>
          </a:p>
        </p:txBody>
      </p:sp>
      <p:sp>
        <p:nvSpPr>
          <p:cNvPr id="6" name="object 4"/>
          <p:cNvSpPr/>
          <p:nvPr/>
        </p:nvSpPr>
        <p:spPr>
          <a:xfrm>
            <a:off x="5989576" y="4412701"/>
            <a:ext cx="2876550" cy="923925"/>
          </a:xfrm>
          <a:prstGeom prst="rect">
            <a:avLst/>
          </a:prstGeom>
          <a:blipFill>
            <a:blip r:embed="rId4" cstate="print"/>
            <a:stretch>
              <a:fillRect/>
            </a:stretch>
          </a:blipFill>
        </p:spPr>
        <p:txBody>
          <a:bodyPr wrap="square" lIns="0" tIns="0" rIns="0" bIns="0" rtlCol="0"/>
          <a:lstStyle/>
          <a:p>
            <a:endParaRPr/>
          </a:p>
        </p:txBody>
      </p:sp>
      <p:sp>
        <p:nvSpPr>
          <p:cNvPr id="7" name="object 5"/>
          <p:cNvSpPr/>
          <p:nvPr/>
        </p:nvSpPr>
        <p:spPr>
          <a:xfrm>
            <a:off x="250825" y="4295606"/>
            <a:ext cx="2881376" cy="876300"/>
          </a:xfrm>
          <a:prstGeom prst="rect">
            <a:avLst/>
          </a:prstGeom>
          <a:blipFill>
            <a:blip r:embed="rId5" cstate="print"/>
            <a:stretch>
              <a:fillRect/>
            </a:stretch>
          </a:blipFill>
        </p:spPr>
        <p:txBody>
          <a:bodyPr wrap="square" lIns="0" tIns="0" rIns="0" bIns="0" rtlCol="0"/>
          <a:lstStyle/>
          <a:p>
            <a:endParaRPr/>
          </a:p>
        </p:txBody>
      </p:sp>
      <p:sp>
        <p:nvSpPr>
          <p:cNvPr id="8" name="object 6"/>
          <p:cNvSpPr/>
          <p:nvPr/>
        </p:nvSpPr>
        <p:spPr>
          <a:xfrm>
            <a:off x="179387" y="2246653"/>
            <a:ext cx="2952750" cy="874712"/>
          </a:xfrm>
          <a:prstGeom prst="rect">
            <a:avLst/>
          </a:prstGeom>
          <a:blipFill>
            <a:blip r:embed="rId6" cstate="print"/>
            <a:stretch>
              <a:fillRect/>
            </a:stretch>
          </a:blipFill>
        </p:spPr>
        <p:txBody>
          <a:bodyPr wrap="square" lIns="0" tIns="0" rIns="0" bIns="0" rtlCol="0"/>
          <a:lstStyle/>
          <a:p>
            <a:endParaRPr/>
          </a:p>
        </p:txBody>
      </p:sp>
      <p:sp>
        <p:nvSpPr>
          <p:cNvPr id="14" name="object 22"/>
          <p:cNvSpPr/>
          <p:nvPr/>
        </p:nvSpPr>
        <p:spPr>
          <a:xfrm>
            <a:off x="243644" y="3196651"/>
            <a:ext cx="2033492" cy="394980"/>
          </a:xfrm>
          <a:prstGeom prst="rect">
            <a:avLst/>
          </a:prstGeom>
          <a:noFill/>
          <a:ln w="38100">
            <a:solidFill>
              <a:srgbClr val="97B953"/>
            </a:solidFill>
          </a:ln>
        </p:spPr>
        <p:txBody>
          <a:bodyPr wrap="square" lIns="0" tIns="0" rIns="0" bIns="0" rtlCol="0"/>
          <a:lstStyle/>
          <a:p>
            <a:endParaRPr/>
          </a:p>
        </p:txBody>
      </p:sp>
      <p:sp>
        <p:nvSpPr>
          <p:cNvPr id="21" name="文字方塊 20"/>
          <p:cNvSpPr txBox="1"/>
          <p:nvPr/>
        </p:nvSpPr>
        <p:spPr>
          <a:xfrm>
            <a:off x="6012160" y="6008329"/>
            <a:ext cx="2971732" cy="463087"/>
          </a:xfrm>
          <a:prstGeom prst="rect">
            <a:avLst/>
          </a:prstGeom>
          <a:noFill/>
        </p:spPr>
        <p:txBody>
          <a:bodyPr wrap="square" lIns="80147" tIns="40074" rIns="80147" bIns="40074" rtlCol="0">
            <a:spAutoFit/>
          </a:bodyPr>
          <a:lstStyle/>
          <a:p>
            <a:pPr marL="12801" marR="5009" indent="-723551">
              <a:spcBef>
                <a:spcPts val="140"/>
              </a:spcBef>
            </a:pPr>
            <a:r>
              <a:rPr lang="en-US" altLang="zh-TW" sz="1200" dirty="0">
                <a:latin typeface="+mj-lt"/>
                <a:ea typeface="微軟正黑體" panose="020B0604030504040204" charset="-120"/>
              </a:rPr>
              <a:t>Coffee Garden field: </a:t>
            </a:r>
            <a:r>
              <a:rPr lang="en-US" altLang="zh-TW" sz="1200" dirty="0" smtClean="0">
                <a:latin typeface="+mj-lt"/>
                <a:ea typeface="微軟正黑體" panose="020B0604030504040204" charset="-120"/>
              </a:rPr>
              <a:t>13 </a:t>
            </a:r>
            <a:r>
              <a:rPr lang="en-US" altLang="zh-TW" sz="1200" dirty="0">
                <a:latin typeface="+mj-lt"/>
                <a:ea typeface="微軟正黑體" panose="020B0604030504040204" charset="-120"/>
              </a:rPr>
              <a:t>ha</a:t>
            </a:r>
          </a:p>
          <a:p>
            <a:pPr marL="12801" marR="5009" indent="-723551">
              <a:spcBef>
                <a:spcPts val="140"/>
              </a:spcBef>
            </a:pPr>
            <a:r>
              <a:rPr lang="en-US" altLang="zh-TW" sz="1200" dirty="0">
                <a:latin typeface="+mj-lt"/>
                <a:ea typeface="微軟正黑體" panose="020B0604030504040204" charset="-120"/>
              </a:rPr>
              <a:t>Local specialty : Sun Moon Lake Coffee</a:t>
            </a:r>
          </a:p>
        </p:txBody>
      </p:sp>
      <p:sp>
        <p:nvSpPr>
          <p:cNvPr id="23" name="文字方塊 22"/>
          <p:cNvSpPr txBox="1"/>
          <p:nvPr/>
        </p:nvSpPr>
        <p:spPr>
          <a:xfrm>
            <a:off x="5998377" y="5416260"/>
            <a:ext cx="1381936" cy="327152"/>
          </a:xfrm>
          <a:prstGeom prst="rect">
            <a:avLst/>
          </a:prstGeom>
          <a:noFill/>
        </p:spPr>
        <p:txBody>
          <a:bodyPr wrap="square" lIns="80147" tIns="40074" rIns="80147" bIns="40074" rtlCol="0">
            <a:spAutoFit/>
          </a:bodyPr>
          <a:lstStyle/>
          <a:p>
            <a:r>
              <a:rPr lang="zh-TW" altLang="en-US" sz="1600" b="1" dirty="0">
                <a:latin typeface="微軟正黑體" panose="020B0604030504040204" charset="-120"/>
                <a:ea typeface="微軟正黑體" panose="020B0604030504040204" charset="-120"/>
              </a:rPr>
              <a:t>鹿篙咖啡莊園</a:t>
            </a:r>
          </a:p>
        </p:txBody>
      </p:sp>
      <p:sp>
        <p:nvSpPr>
          <p:cNvPr id="25" name="文字方塊 24"/>
          <p:cNvSpPr txBox="1"/>
          <p:nvPr/>
        </p:nvSpPr>
        <p:spPr>
          <a:xfrm>
            <a:off x="239271" y="3238035"/>
            <a:ext cx="2029330" cy="327152"/>
          </a:xfrm>
          <a:prstGeom prst="rect">
            <a:avLst/>
          </a:prstGeom>
          <a:noFill/>
        </p:spPr>
        <p:txBody>
          <a:bodyPr wrap="square" lIns="80147" tIns="40074" rIns="80147" bIns="40074" rtlCol="0">
            <a:spAutoFit/>
          </a:bodyPr>
          <a:lstStyle/>
          <a:p>
            <a:r>
              <a:rPr lang="zh-TW" altLang="en-US" sz="1600" b="1" dirty="0">
                <a:solidFill>
                  <a:sysClr val="windowText" lastClr="000000"/>
                </a:solidFill>
                <a:latin typeface="微軟正黑體" panose="020B0604030504040204" charset="-120"/>
                <a:ea typeface="微軟正黑體" panose="020B0604030504040204" charset="-120"/>
              </a:rPr>
              <a:t>三義茶廠、銅鑼茶廠</a:t>
            </a:r>
          </a:p>
        </p:txBody>
      </p:sp>
      <p:sp>
        <p:nvSpPr>
          <p:cNvPr id="26" name="文字方塊 25"/>
          <p:cNvSpPr txBox="1"/>
          <p:nvPr/>
        </p:nvSpPr>
        <p:spPr>
          <a:xfrm>
            <a:off x="6011866" y="3287613"/>
            <a:ext cx="2398665" cy="327152"/>
          </a:xfrm>
          <a:prstGeom prst="rect">
            <a:avLst/>
          </a:prstGeom>
          <a:noFill/>
        </p:spPr>
        <p:txBody>
          <a:bodyPr wrap="square" lIns="80147" tIns="40074" rIns="80147" bIns="40074" rtlCol="0">
            <a:spAutoFit/>
          </a:bodyPr>
          <a:lstStyle/>
          <a:p>
            <a:r>
              <a:rPr lang="zh-TW" altLang="en-US" sz="1600" b="1" dirty="0">
                <a:latin typeface="微軟正黑體" panose="020B0604030504040204" charset="-120"/>
                <a:ea typeface="微軟正黑體" panose="020B0604030504040204" charset="-120"/>
              </a:rPr>
              <a:t>魚池茶廠、日月老茶廠</a:t>
            </a:r>
          </a:p>
        </p:txBody>
      </p:sp>
      <p:sp>
        <p:nvSpPr>
          <p:cNvPr id="27" name="文字方塊 26"/>
          <p:cNvSpPr txBox="1"/>
          <p:nvPr/>
        </p:nvSpPr>
        <p:spPr>
          <a:xfrm>
            <a:off x="6143669" y="1087821"/>
            <a:ext cx="2369954" cy="334981"/>
          </a:xfrm>
          <a:prstGeom prst="rect">
            <a:avLst/>
          </a:prstGeom>
          <a:noFill/>
        </p:spPr>
        <p:txBody>
          <a:bodyPr wrap="square" lIns="80147" tIns="40074" rIns="80147" bIns="40074" rtlCol="0">
            <a:spAutoFit/>
          </a:bodyPr>
          <a:lstStyle/>
          <a:p>
            <a:r>
              <a:rPr lang="zh-TW" altLang="en-US" sz="1600" b="1" dirty="0">
                <a:latin typeface="微軟正黑體" panose="020B0604030504040204" charset="-120"/>
                <a:ea typeface="微軟正黑體" panose="020B0604030504040204" charset="-120"/>
              </a:rPr>
              <a:t>熊空茶廠、大寮茶文館</a:t>
            </a:r>
          </a:p>
        </p:txBody>
      </p:sp>
      <p:sp>
        <p:nvSpPr>
          <p:cNvPr id="28" name="文字方塊 27"/>
          <p:cNvSpPr txBox="1"/>
          <p:nvPr/>
        </p:nvSpPr>
        <p:spPr>
          <a:xfrm>
            <a:off x="1678191" y="5386622"/>
            <a:ext cx="1887035" cy="327152"/>
          </a:xfrm>
          <a:prstGeom prst="rect">
            <a:avLst/>
          </a:prstGeom>
          <a:noFill/>
        </p:spPr>
        <p:txBody>
          <a:bodyPr wrap="square" lIns="80147" tIns="40074" rIns="80147" bIns="40074" rtlCol="0">
            <a:spAutoFit/>
          </a:bodyPr>
          <a:lstStyle/>
          <a:p>
            <a:r>
              <a:rPr lang="zh-TW" altLang="en-US" sz="1600" b="1" dirty="0">
                <a:solidFill>
                  <a:sysClr val="windowText" lastClr="000000"/>
                </a:solidFill>
                <a:latin typeface="微軟正黑體" panose="020B0604030504040204" charset="-120"/>
                <a:ea typeface="微軟正黑體" panose="020B0604030504040204" charset="-120"/>
              </a:rPr>
              <a:t>精製廠、老埤農場</a:t>
            </a:r>
          </a:p>
        </p:txBody>
      </p:sp>
      <p:pic>
        <p:nvPicPr>
          <p:cNvPr id="29" name="Picture 2" descr="C:\Users\eva.huang\Desktop\農林簡介資料庫\老埤照片\IMG_146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1348" y="5805629"/>
            <a:ext cx="1390229" cy="885757"/>
          </a:xfrm>
          <a:prstGeom prst="rect">
            <a:avLst/>
          </a:prstGeom>
          <a:noFill/>
          <a:extLst>
            <a:ext uri="{909E8E84-426E-40DD-AFC4-6F175D3DCCD1}">
              <a14:hiddenFill xmlns:a14="http://schemas.microsoft.com/office/drawing/2010/main">
                <a:solidFill>
                  <a:srgbClr val="FFFFFF"/>
                </a:solidFill>
              </a14:hiddenFill>
            </a:ext>
          </a:extLst>
        </p:spPr>
      </p:pic>
      <p:pic>
        <p:nvPicPr>
          <p:cNvPr id="30" name="圖片 29" descr="C:\Users\eva.huang\Downloads\820535 (1).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3022" y="5817551"/>
            <a:ext cx="1289912" cy="880145"/>
          </a:xfrm>
          <a:prstGeom prst="rect">
            <a:avLst/>
          </a:prstGeom>
          <a:noFill/>
          <a:ln>
            <a:noFill/>
          </a:ln>
        </p:spPr>
      </p:pic>
      <p:sp>
        <p:nvSpPr>
          <p:cNvPr id="31" name="文字方塊 30"/>
          <p:cNvSpPr txBox="1"/>
          <p:nvPr/>
        </p:nvSpPr>
        <p:spPr>
          <a:xfrm>
            <a:off x="245993" y="1526476"/>
            <a:ext cx="1877735" cy="280985"/>
          </a:xfrm>
          <a:prstGeom prst="rect">
            <a:avLst/>
          </a:prstGeom>
          <a:noFill/>
        </p:spPr>
        <p:txBody>
          <a:bodyPr wrap="square" lIns="80147" tIns="40074" rIns="80147" bIns="40074" rtlCol="0">
            <a:spAutoFit/>
          </a:bodyPr>
          <a:lstStyle/>
          <a:p>
            <a:r>
              <a:rPr lang="en-US" altLang="zh-TW" sz="1300" b="1" dirty="0">
                <a:latin typeface="+mj-lt"/>
                <a:ea typeface="微軟正黑體" panose="020B0604030504040204" charset="-120"/>
              </a:rPr>
              <a:t>DAXI TEA FACTORY</a:t>
            </a:r>
            <a:endParaRPr lang="zh-TW" altLang="en-US" sz="1300" dirty="0">
              <a:latin typeface="+mj-lt"/>
              <a:ea typeface="微軟正黑體" panose="020B0604030504040204" charset="-120"/>
            </a:endParaRPr>
          </a:p>
        </p:txBody>
      </p:sp>
      <p:sp>
        <p:nvSpPr>
          <p:cNvPr id="32" name="object 13"/>
          <p:cNvSpPr txBox="1"/>
          <p:nvPr/>
        </p:nvSpPr>
        <p:spPr>
          <a:xfrm>
            <a:off x="311374" y="1776377"/>
            <a:ext cx="2481998" cy="420628"/>
          </a:xfrm>
          <a:prstGeom prst="rect">
            <a:avLst/>
          </a:prstGeom>
        </p:spPr>
        <p:txBody>
          <a:bodyPr vert="horz" wrap="square" lIns="0" tIns="0" rIns="0" bIns="0" rtlCol="0">
            <a:spAutoFit/>
          </a:bodyPr>
          <a:lstStyle/>
          <a:p>
            <a:pPr marL="12801"/>
            <a:r>
              <a:rPr lang="en-US" sz="1200" dirty="0">
                <a:latin typeface="+mj-lt"/>
                <a:ea typeface="微軟正黑體" panose="020B0604030504040204" charset="-120"/>
                <a:cs typeface="微軟正黑體" panose="020B0604030504040204" charset="-120"/>
              </a:rPr>
              <a:t>Area:</a:t>
            </a:r>
            <a:r>
              <a:rPr lang="en-US" sz="1200" spc="204" dirty="0">
                <a:latin typeface="+mj-lt"/>
                <a:ea typeface="微軟正黑體" panose="020B0604030504040204" charset="-120"/>
                <a:cs typeface="微軟正黑體" panose="020B0604030504040204" charset="-120"/>
              </a:rPr>
              <a:t> </a:t>
            </a:r>
            <a:r>
              <a:rPr lang="en-US" sz="1200" spc="-5" dirty="0">
                <a:latin typeface="+mj-lt"/>
                <a:ea typeface="微軟正黑體" panose="020B0604030504040204" charset="-120"/>
                <a:cs typeface="微軟正黑體" panose="020B0604030504040204" charset="-120"/>
              </a:rPr>
              <a:t>3.4 </a:t>
            </a:r>
            <a:r>
              <a:rPr lang="en-US" sz="1200" dirty="0">
                <a:latin typeface="+mj-lt"/>
                <a:ea typeface="微軟正黑體" panose="020B0604030504040204" charset="-120"/>
                <a:cs typeface="微軟正黑體" panose="020B0604030504040204" charset="-120"/>
              </a:rPr>
              <a:t>ha</a:t>
            </a:r>
          </a:p>
          <a:p>
            <a:pPr marL="12801">
              <a:spcBef>
                <a:spcPts val="408"/>
              </a:spcBef>
            </a:pPr>
            <a:r>
              <a:rPr lang="en-US" altLang="zh-TW" sz="1200" dirty="0">
                <a:latin typeface="+mj-lt"/>
              </a:rPr>
              <a:t>Cultivars </a:t>
            </a:r>
            <a:r>
              <a:rPr lang="en-US" sz="1200" dirty="0">
                <a:latin typeface="+mj-lt"/>
                <a:ea typeface="微軟正黑體" panose="020B0604030504040204" charset="-120"/>
                <a:cs typeface="微軟正黑體" panose="020B0604030504040204" charset="-120"/>
              </a:rPr>
              <a:t>:</a:t>
            </a:r>
            <a:r>
              <a:rPr lang="en-US" sz="1200" spc="195" dirty="0">
                <a:latin typeface="+mj-lt"/>
                <a:ea typeface="微軟正黑體" panose="020B0604030504040204" charset="-120"/>
                <a:cs typeface="微軟正黑體" panose="020B0604030504040204" charset="-120"/>
              </a:rPr>
              <a:t> </a:t>
            </a:r>
            <a:r>
              <a:rPr lang="en-US" altLang="zh-TW" sz="1200" dirty="0">
                <a:latin typeface="+mj-lt"/>
              </a:rPr>
              <a:t>Green</a:t>
            </a:r>
            <a:r>
              <a:rPr lang="en-US" altLang="zh-TW" sz="1200" dirty="0">
                <a:latin typeface="+mj-lt"/>
                <a:ea typeface="微軟正黑體" panose="020B0604030504040204" charset="-120"/>
              </a:rPr>
              <a:t> tea &amp; black tea</a:t>
            </a:r>
            <a:endParaRPr lang="en-US" sz="1200" dirty="0">
              <a:latin typeface="+mj-lt"/>
              <a:ea typeface="微軟正黑體" panose="020B0604030504040204" charset="-120"/>
              <a:cs typeface="微軟正黑體" panose="020B0604030504040204" charset="-120"/>
            </a:endParaRPr>
          </a:p>
        </p:txBody>
      </p:sp>
      <p:sp>
        <p:nvSpPr>
          <p:cNvPr id="33" name="object 10"/>
          <p:cNvSpPr txBox="1"/>
          <p:nvPr/>
        </p:nvSpPr>
        <p:spPr>
          <a:xfrm>
            <a:off x="6217444" y="1670015"/>
            <a:ext cx="2880360" cy="566822"/>
          </a:xfrm>
          <a:prstGeom prst="rect">
            <a:avLst/>
          </a:prstGeom>
        </p:spPr>
        <p:txBody>
          <a:bodyPr vert="horz" wrap="square" lIns="0" tIns="0" rIns="0" bIns="0" rtlCol="0">
            <a:spAutoFit/>
          </a:bodyPr>
          <a:lstStyle/>
          <a:p>
            <a:pPr marL="12801"/>
            <a:r>
              <a:rPr lang="en-US" sz="1200" dirty="0">
                <a:latin typeface="+mj-lt"/>
                <a:ea typeface="微軟正黑體" panose="020B0604030504040204" charset="-120"/>
              </a:rPr>
              <a:t>Area</a:t>
            </a:r>
            <a:r>
              <a:rPr sz="1200" dirty="0">
                <a:latin typeface="+mj-lt"/>
                <a:ea typeface="微軟正黑體" panose="020B0604030504040204" charset="-120"/>
              </a:rPr>
              <a:t>: </a:t>
            </a:r>
            <a:r>
              <a:rPr lang="en-US" sz="1200" dirty="0" smtClean="0">
                <a:latin typeface="+mj-lt"/>
                <a:ea typeface="微軟正黑體" panose="020B0604030504040204" charset="-120"/>
              </a:rPr>
              <a:t>5.423 ha</a:t>
            </a:r>
            <a:endParaRPr sz="1200" dirty="0">
              <a:latin typeface="+mj-lt"/>
              <a:ea typeface="微軟正黑體" panose="020B0604030504040204" charset="-120"/>
            </a:endParaRPr>
          </a:p>
          <a:p>
            <a:pPr marL="12801" marR="5009" indent="-723551">
              <a:spcBef>
                <a:spcPts val="140"/>
              </a:spcBef>
            </a:pPr>
            <a:r>
              <a:rPr lang="en-US" altLang="zh-TW" sz="1200" dirty="0">
                <a:latin typeface="+mj-lt"/>
                <a:ea typeface="微軟正黑體" panose="020B0604030504040204" charset="-120"/>
              </a:rPr>
              <a:t>Cultivars </a:t>
            </a:r>
            <a:r>
              <a:rPr sz="1200" dirty="0">
                <a:latin typeface="+mj-lt"/>
                <a:ea typeface="微軟正黑體" panose="020B0604030504040204" charset="-120"/>
              </a:rPr>
              <a:t>: </a:t>
            </a:r>
            <a:r>
              <a:rPr lang="en-US" sz="1200" dirty="0">
                <a:latin typeface="+mj-lt"/>
                <a:ea typeface="微軟正黑體" panose="020B0604030504040204" charset="-120"/>
              </a:rPr>
              <a:t>Organic Green Tea, black tea and Oolong Tea</a:t>
            </a:r>
            <a:endParaRPr sz="1200" dirty="0">
              <a:latin typeface="+mj-lt"/>
              <a:ea typeface="微軟正黑體" panose="020B0604030504040204" charset="-120"/>
            </a:endParaRPr>
          </a:p>
        </p:txBody>
      </p:sp>
      <p:sp>
        <p:nvSpPr>
          <p:cNvPr id="34" name="文字方塊 33"/>
          <p:cNvSpPr txBox="1"/>
          <p:nvPr/>
        </p:nvSpPr>
        <p:spPr>
          <a:xfrm>
            <a:off x="6149276" y="1410474"/>
            <a:ext cx="2621916" cy="280985"/>
          </a:xfrm>
          <a:prstGeom prst="rect">
            <a:avLst/>
          </a:prstGeom>
          <a:noFill/>
        </p:spPr>
        <p:txBody>
          <a:bodyPr wrap="square" lIns="80147" tIns="40074" rIns="80147" bIns="40074" rtlCol="0">
            <a:spAutoFit/>
          </a:bodyPr>
          <a:lstStyle/>
          <a:p>
            <a:r>
              <a:rPr lang="en-US" altLang="zh-TW" sz="1300" b="1" dirty="0">
                <a:latin typeface="+mj-lt"/>
                <a:ea typeface="微軟正黑體" panose="020B0604030504040204" charset="-120"/>
              </a:rPr>
              <a:t>XIONGKONG TEA GARDEN</a:t>
            </a:r>
            <a:endParaRPr lang="zh-TW" altLang="en-US" sz="1300" b="1" dirty="0">
              <a:latin typeface="+mj-lt"/>
              <a:ea typeface="微軟正黑體" panose="020B0604030504040204" charset="-120"/>
            </a:endParaRPr>
          </a:p>
        </p:txBody>
      </p:sp>
      <p:sp>
        <p:nvSpPr>
          <p:cNvPr id="35" name="文字方塊 34"/>
          <p:cNvSpPr txBox="1"/>
          <p:nvPr/>
        </p:nvSpPr>
        <p:spPr>
          <a:xfrm>
            <a:off x="247805" y="3567368"/>
            <a:ext cx="2390999" cy="280985"/>
          </a:xfrm>
          <a:prstGeom prst="rect">
            <a:avLst/>
          </a:prstGeom>
          <a:noFill/>
        </p:spPr>
        <p:txBody>
          <a:bodyPr wrap="square" lIns="80147" tIns="40074" rIns="80147" bIns="40074" rtlCol="0">
            <a:spAutoFit/>
          </a:bodyPr>
          <a:lstStyle/>
          <a:p>
            <a:r>
              <a:rPr lang="en-US" altLang="zh-TW" sz="1300" b="1" dirty="0">
                <a:latin typeface="+mj-lt"/>
                <a:ea typeface="微軟正黑體" panose="020B0604030504040204" charset="-120"/>
              </a:rPr>
              <a:t>SANYI</a:t>
            </a:r>
            <a:r>
              <a:rPr lang="zh-TW" altLang="en-US" sz="1300" b="1" dirty="0">
                <a:latin typeface="+mj-lt"/>
                <a:ea typeface="微軟正黑體" panose="020B0604030504040204" charset="-120"/>
              </a:rPr>
              <a:t>、</a:t>
            </a:r>
            <a:r>
              <a:rPr lang="en-US" altLang="zh-TW" sz="1300" b="1" dirty="0">
                <a:latin typeface="+mj-lt"/>
                <a:ea typeface="微軟正黑體" panose="020B0604030504040204" charset="-120"/>
              </a:rPr>
              <a:t>TONGLUO TEA FACTORY</a:t>
            </a:r>
            <a:endParaRPr lang="zh-TW" altLang="en-US" sz="1300" b="1" dirty="0">
              <a:latin typeface="+mj-lt"/>
              <a:ea typeface="微軟正黑體" panose="020B0604030504040204" charset="-120"/>
            </a:endParaRPr>
          </a:p>
        </p:txBody>
      </p:sp>
      <p:sp>
        <p:nvSpPr>
          <p:cNvPr id="36" name="文字方塊 35"/>
          <p:cNvSpPr txBox="1"/>
          <p:nvPr/>
        </p:nvSpPr>
        <p:spPr>
          <a:xfrm>
            <a:off x="6032187" y="3662713"/>
            <a:ext cx="2982722" cy="280985"/>
          </a:xfrm>
          <a:prstGeom prst="rect">
            <a:avLst/>
          </a:prstGeom>
          <a:noFill/>
        </p:spPr>
        <p:txBody>
          <a:bodyPr wrap="square" lIns="80147" tIns="40074" rIns="80147" bIns="40074" rtlCol="0">
            <a:spAutoFit/>
          </a:bodyPr>
          <a:lstStyle/>
          <a:p>
            <a:r>
              <a:rPr lang="en-US" altLang="zh-TW" sz="1300" b="1" dirty="0">
                <a:latin typeface="+mj-lt"/>
                <a:ea typeface="微軟正黑體" panose="020B0604030504040204" charset="-120"/>
              </a:rPr>
              <a:t>ANTIQUE ASSAM TEA FARM</a:t>
            </a:r>
            <a:endParaRPr lang="zh-TW" altLang="en-US" sz="1300" b="1" dirty="0">
              <a:latin typeface="+mj-lt"/>
              <a:ea typeface="微軟正黑體" panose="020B0604030504040204" charset="-120"/>
            </a:endParaRPr>
          </a:p>
        </p:txBody>
      </p:sp>
      <p:sp>
        <p:nvSpPr>
          <p:cNvPr id="37" name="文字方塊 36"/>
          <p:cNvSpPr txBox="1"/>
          <p:nvPr/>
        </p:nvSpPr>
        <p:spPr>
          <a:xfrm>
            <a:off x="121801" y="5650803"/>
            <a:ext cx="2881377" cy="1306907"/>
          </a:xfrm>
          <a:prstGeom prst="rect">
            <a:avLst/>
          </a:prstGeom>
          <a:noFill/>
        </p:spPr>
        <p:txBody>
          <a:bodyPr wrap="square" lIns="80147" tIns="40074" rIns="80147" bIns="40074" rtlCol="0">
            <a:spAutoFit/>
          </a:bodyPr>
          <a:lstStyle/>
          <a:p>
            <a:pPr marL="12801" marR="5009" lvl="0" indent="-723551">
              <a:spcBef>
                <a:spcPts val="140"/>
              </a:spcBef>
            </a:pPr>
            <a:r>
              <a:rPr lang="en-US" altLang="zh-TW" sz="1200" dirty="0">
                <a:latin typeface="+mj-lt"/>
                <a:ea typeface="微軟正黑體" panose="020B0604030504040204" charset="-120"/>
              </a:rPr>
              <a:t>Area:717 ha</a:t>
            </a:r>
          </a:p>
          <a:p>
            <a:pPr marL="12801" marR="5009" lvl="0" indent="-723551">
              <a:spcBef>
                <a:spcPts val="140"/>
              </a:spcBef>
            </a:pPr>
            <a:r>
              <a:rPr lang="en-US" altLang="zh-TW" sz="1200" dirty="0">
                <a:latin typeface="+mj-lt"/>
                <a:ea typeface="微軟正黑體" panose="020B0604030504040204" charset="-120"/>
              </a:rPr>
              <a:t>(Tea Garden Approx. </a:t>
            </a:r>
            <a:r>
              <a:rPr lang="en-US" altLang="zh-TW" sz="1200" dirty="0" smtClean="0">
                <a:latin typeface="+mj-lt"/>
                <a:ea typeface="微軟正黑體" panose="020B0604030504040204" charset="-120"/>
              </a:rPr>
              <a:t>452ha</a:t>
            </a:r>
            <a:r>
              <a:rPr lang="en-US" altLang="zh-TW" sz="1200" dirty="0">
                <a:latin typeface="+mj-lt"/>
                <a:ea typeface="微軟正黑體" panose="020B0604030504040204" charset="-120"/>
              </a:rPr>
              <a:t>)</a:t>
            </a:r>
          </a:p>
          <a:p>
            <a:pPr marL="12801" marR="5009" lvl="0" indent="-723551">
              <a:spcBef>
                <a:spcPts val="140"/>
              </a:spcBef>
            </a:pPr>
            <a:r>
              <a:rPr lang="en-US" altLang="zh-TW" sz="1200" dirty="0">
                <a:latin typeface="+mj-lt"/>
                <a:ea typeface="微軟正黑體" panose="020B0604030504040204" charset="-120"/>
              </a:rPr>
              <a:t>Cultivars: TTES 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8,No.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2,No.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17,No.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18, Chin-Shin Da Pan and Shi-Ji-Chun (Four Season)</a:t>
            </a:r>
          </a:p>
          <a:p>
            <a:endParaRPr lang="zh-TW" altLang="en-US" b="1" dirty="0">
              <a:latin typeface="微軟正黑體" panose="020B0604030504040204" charset="-120"/>
              <a:ea typeface="微軟正黑體" panose="020B0604030504040204" charset="-120"/>
            </a:endParaRPr>
          </a:p>
        </p:txBody>
      </p:sp>
      <p:sp>
        <p:nvSpPr>
          <p:cNvPr id="38" name="object 37"/>
          <p:cNvSpPr/>
          <p:nvPr/>
        </p:nvSpPr>
        <p:spPr>
          <a:xfrm>
            <a:off x="193541" y="5477799"/>
            <a:ext cx="1354123" cy="211907"/>
          </a:xfrm>
          <a:prstGeom prst="rect">
            <a:avLst/>
          </a:prstGeom>
          <a:blipFill>
            <a:blip r:embed="rId9" cstate="print"/>
            <a:stretch>
              <a:fillRect/>
            </a:stretch>
          </a:blipFill>
        </p:spPr>
        <p:txBody>
          <a:bodyPr wrap="square" lIns="0" tIns="0" rIns="0" bIns="0" rtlCol="0"/>
          <a:lstStyle/>
          <a:p>
            <a:r>
              <a:rPr lang="en-US" altLang="zh-TW" sz="1300" b="1" dirty="0">
                <a:latin typeface="+mj-lt"/>
                <a:ea typeface="微軟正黑體" panose="020B0604030504040204" charset="-120"/>
              </a:rPr>
              <a:t>LAUPI TEA FARM</a:t>
            </a:r>
            <a:endParaRPr sz="1300" b="1" dirty="0">
              <a:latin typeface="+mj-lt"/>
              <a:ea typeface="微軟正黑體" panose="020B0604030504040204" charset="-120"/>
            </a:endParaRPr>
          </a:p>
        </p:txBody>
      </p:sp>
      <p:sp>
        <p:nvSpPr>
          <p:cNvPr id="39" name="文字方塊 38"/>
          <p:cNvSpPr txBox="1"/>
          <p:nvPr/>
        </p:nvSpPr>
        <p:spPr>
          <a:xfrm>
            <a:off x="6022294" y="3892773"/>
            <a:ext cx="3138424" cy="463087"/>
          </a:xfrm>
          <a:prstGeom prst="rect">
            <a:avLst/>
          </a:prstGeom>
          <a:noFill/>
        </p:spPr>
        <p:txBody>
          <a:bodyPr wrap="square" lIns="80147" tIns="40074" rIns="80147" bIns="40074" rtlCol="0">
            <a:spAutoFit/>
          </a:bodyPr>
          <a:lstStyle/>
          <a:p>
            <a:pPr marL="12801" marR="5009" indent="-723551">
              <a:spcBef>
                <a:spcPts val="140"/>
              </a:spcBef>
            </a:pPr>
            <a:r>
              <a:rPr lang="en-US" altLang="zh-TW" sz="1200" dirty="0" smtClean="0">
                <a:latin typeface="+mj-lt"/>
                <a:ea typeface="微軟正黑體" panose="020B0604030504040204" charset="-120"/>
              </a:rPr>
              <a:t>Area:20 </a:t>
            </a:r>
            <a:r>
              <a:rPr lang="en-US" altLang="zh-TW" sz="1200" dirty="0">
                <a:latin typeface="+mj-lt"/>
                <a:ea typeface="微軟正黑體" panose="020B0604030504040204" charset="-120"/>
              </a:rPr>
              <a:t>ha</a:t>
            </a:r>
          </a:p>
          <a:p>
            <a:pPr marL="12801" marR="5009" indent="-723551">
              <a:spcBef>
                <a:spcPts val="140"/>
              </a:spcBef>
            </a:pPr>
            <a:r>
              <a:rPr lang="en-US" altLang="zh-TW" sz="1200" dirty="0">
                <a:latin typeface="+mj-lt"/>
                <a:ea typeface="微軟正黑體" panose="020B0604030504040204" charset="-120"/>
              </a:rPr>
              <a:t>Cultivars : TTES 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8</a:t>
            </a:r>
            <a:r>
              <a:rPr lang="zh-TW" altLang="en-US" sz="1200" dirty="0">
                <a:latin typeface="+mj-lt"/>
                <a:ea typeface="微軟正黑體" panose="020B0604030504040204" charset="-120"/>
              </a:rPr>
              <a:t>、</a:t>
            </a:r>
            <a:r>
              <a:rPr lang="en-US" altLang="zh-TW" sz="1200" dirty="0">
                <a:latin typeface="+mj-lt"/>
                <a:ea typeface="微軟正黑體" panose="020B0604030504040204" charset="-120"/>
              </a:rPr>
              <a:t>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18</a:t>
            </a:r>
            <a:r>
              <a:rPr lang="zh-TW" altLang="en-US" sz="1200" dirty="0">
                <a:latin typeface="+mj-lt"/>
                <a:ea typeface="微軟正黑體" panose="020B0604030504040204" charset="-120"/>
              </a:rPr>
              <a:t>、</a:t>
            </a:r>
            <a:r>
              <a:rPr lang="en-US" altLang="zh-TW" sz="1200" dirty="0">
                <a:latin typeface="+mj-lt"/>
                <a:ea typeface="微軟正黑體" panose="020B0604030504040204" charset="-120"/>
              </a:rPr>
              <a:t>No.</a:t>
            </a:r>
            <a:r>
              <a:rPr lang="zh-TW" altLang="en-US" sz="1200" dirty="0">
                <a:latin typeface="+mj-lt"/>
                <a:ea typeface="微軟正黑體" panose="020B0604030504040204" charset="-120"/>
              </a:rPr>
              <a:t> </a:t>
            </a:r>
            <a:r>
              <a:rPr lang="en-US" altLang="zh-TW" sz="1200" dirty="0">
                <a:latin typeface="+mj-lt"/>
                <a:ea typeface="微軟正黑體" panose="020B0604030504040204" charset="-120"/>
              </a:rPr>
              <a:t>21</a:t>
            </a:r>
            <a:endParaRPr lang="zh-TW" altLang="en-US" sz="1200" dirty="0">
              <a:latin typeface="+mj-lt"/>
              <a:ea typeface="微軟正黑體" panose="020B0604030504040204" charset="-120"/>
            </a:endParaRPr>
          </a:p>
        </p:txBody>
      </p:sp>
      <p:sp>
        <p:nvSpPr>
          <p:cNvPr id="40" name="object 12"/>
          <p:cNvSpPr txBox="1"/>
          <p:nvPr/>
        </p:nvSpPr>
        <p:spPr>
          <a:xfrm>
            <a:off x="311374" y="3826289"/>
            <a:ext cx="2499945" cy="394980"/>
          </a:xfrm>
          <a:prstGeom prst="rect">
            <a:avLst/>
          </a:prstGeom>
        </p:spPr>
        <p:txBody>
          <a:bodyPr vert="horz" wrap="square" lIns="0" tIns="0" rIns="0" bIns="0" rtlCol="0">
            <a:spAutoFit/>
          </a:bodyPr>
          <a:lstStyle/>
          <a:p>
            <a:pPr marL="12801"/>
            <a:r>
              <a:rPr lang="en-US" sz="1200" dirty="0">
                <a:latin typeface="+mj-lt"/>
                <a:ea typeface="微軟正黑體" panose="020B0604030504040204" charset="-120"/>
              </a:rPr>
              <a:t>Area</a:t>
            </a:r>
            <a:r>
              <a:rPr sz="1200" dirty="0">
                <a:latin typeface="+mj-lt"/>
                <a:ea typeface="微軟正黑體" panose="020B0604030504040204" charset="-120"/>
              </a:rPr>
              <a:t>: </a:t>
            </a:r>
            <a:r>
              <a:rPr lang="en-US" sz="1200" dirty="0">
                <a:latin typeface="+mj-lt"/>
                <a:ea typeface="微軟正黑體" panose="020B0604030504040204" charset="-120"/>
              </a:rPr>
              <a:t>16 ha</a:t>
            </a:r>
            <a:endParaRPr sz="1200" dirty="0">
              <a:latin typeface="+mj-lt"/>
              <a:ea typeface="微軟正黑體" panose="020B0604030504040204" charset="-120"/>
            </a:endParaRPr>
          </a:p>
          <a:p>
            <a:pPr marL="12801">
              <a:spcBef>
                <a:spcPts val="210"/>
              </a:spcBef>
            </a:pPr>
            <a:r>
              <a:rPr lang="en-US" altLang="zh-TW" sz="1200" dirty="0">
                <a:latin typeface="+mj-lt"/>
                <a:ea typeface="微軟正黑體" panose="020B0604030504040204" charset="-120"/>
              </a:rPr>
              <a:t>Cultivars </a:t>
            </a:r>
            <a:r>
              <a:rPr sz="1200" dirty="0">
                <a:latin typeface="+mj-lt"/>
                <a:ea typeface="微軟正黑體" panose="020B0604030504040204" charset="-120"/>
              </a:rPr>
              <a:t>: </a:t>
            </a:r>
            <a:r>
              <a:rPr lang="en-US" sz="1200" dirty="0">
                <a:latin typeface="+mj-lt"/>
                <a:ea typeface="微軟正黑體" panose="020B0604030504040204" charset="-120"/>
              </a:rPr>
              <a:t>Oriental Beauty Tea</a:t>
            </a:r>
            <a:endParaRPr sz="1200" dirty="0">
              <a:latin typeface="+mj-lt"/>
              <a:ea typeface="微軟正黑體" panose="020B0604030504040204" charset="-120"/>
            </a:endParaRPr>
          </a:p>
        </p:txBody>
      </p:sp>
      <p:sp>
        <p:nvSpPr>
          <p:cNvPr id="41" name="文字方塊 40"/>
          <p:cNvSpPr txBox="1"/>
          <p:nvPr/>
        </p:nvSpPr>
        <p:spPr>
          <a:xfrm>
            <a:off x="6019113" y="5765510"/>
            <a:ext cx="2912723" cy="280985"/>
          </a:xfrm>
          <a:prstGeom prst="rect">
            <a:avLst/>
          </a:prstGeom>
          <a:noFill/>
        </p:spPr>
        <p:txBody>
          <a:bodyPr wrap="square" lIns="80147" tIns="40074" rIns="80147" bIns="40074" rtlCol="0">
            <a:spAutoFit/>
          </a:bodyPr>
          <a:lstStyle/>
          <a:p>
            <a:r>
              <a:rPr lang="en-US" altLang="zh-TW" sz="1300" b="1" dirty="0">
                <a:latin typeface="+mj-lt"/>
                <a:ea typeface="微軟正黑體" panose="020B0604030504040204" charset="-120"/>
              </a:rPr>
              <a:t>LUGAO COFFEE GARDEN</a:t>
            </a:r>
            <a:endParaRPr lang="zh-TW" altLang="en-US" sz="1300" b="1" dirty="0">
              <a:latin typeface="+mj-lt"/>
              <a:ea typeface="微軟正黑體" panose="020B0604030504040204" charset="-120"/>
            </a:endParaRPr>
          </a:p>
        </p:txBody>
      </p:sp>
      <p:cxnSp>
        <p:nvCxnSpPr>
          <p:cNvPr id="48" name="直線接點 47">
            <a:extLst>
              <a:ext uri="{FF2B5EF4-FFF2-40B4-BE49-F238E27FC236}">
                <a16:creationId xmlns:a16="http://schemas.microsoft.com/office/drawing/2014/main" xmlns="" id="{610B3D6E-2287-4332-9562-7EDA1681F954}"/>
              </a:ext>
            </a:extLst>
          </p:cNvPr>
          <p:cNvCxnSpPr>
            <a:cxnSpLocks/>
          </p:cNvCxnSpPr>
          <p:nvPr/>
        </p:nvCxnSpPr>
        <p:spPr>
          <a:xfrm flipH="1" flipV="1">
            <a:off x="2520254" y="1345013"/>
            <a:ext cx="2315218" cy="462448"/>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245993" y="1216621"/>
            <a:ext cx="2257760" cy="327152"/>
          </a:xfrm>
          <a:prstGeom prst="rect">
            <a:avLst/>
          </a:prstGeom>
          <a:noFill/>
        </p:spPr>
        <p:txBody>
          <a:bodyPr wrap="square" lIns="80147" tIns="40074" rIns="80147" bIns="40074" rtlCol="0">
            <a:spAutoFit/>
          </a:bodyPr>
          <a:lstStyle/>
          <a:p>
            <a:r>
              <a:rPr lang="zh-TW" altLang="en-US" sz="1600" b="1" dirty="0">
                <a:solidFill>
                  <a:sysClr val="windowText" lastClr="000000"/>
                </a:solidFill>
                <a:latin typeface="微軟正黑體" panose="020B0604030504040204" charset="-120"/>
                <a:ea typeface="微軟正黑體" panose="020B0604030504040204" charset="-120"/>
              </a:rPr>
              <a:t>復興茶廠、大溪老茶廠</a:t>
            </a:r>
          </a:p>
        </p:txBody>
      </p:sp>
      <p:cxnSp>
        <p:nvCxnSpPr>
          <p:cNvPr id="53" name="直線接點 52">
            <a:extLst>
              <a:ext uri="{FF2B5EF4-FFF2-40B4-BE49-F238E27FC236}">
                <a16:creationId xmlns:a16="http://schemas.microsoft.com/office/drawing/2014/main" xmlns="" id="{2053090D-E4AF-42EC-89EF-2F0EBD9E6C8C}"/>
              </a:ext>
            </a:extLst>
          </p:cNvPr>
          <p:cNvCxnSpPr>
            <a:cxnSpLocks/>
          </p:cNvCxnSpPr>
          <p:nvPr/>
        </p:nvCxnSpPr>
        <p:spPr>
          <a:xfrm flipH="1">
            <a:off x="2663423" y="2337687"/>
            <a:ext cx="1657925" cy="1222870"/>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1" name="object 22">
            <a:extLst>
              <a:ext uri="{FF2B5EF4-FFF2-40B4-BE49-F238E27FC236}">
                <a16:creationId xmlns:a16="http://schemas.microsoft.com/office/drawing/2014/main" xmlns="" id="{AD3DCE40-6DF8-40F4-81BE-6377271F8E62}"/>
              </a:ext>
            </a:extLst>
          </p:cNvPr>
          <p:cNvSpPr/>
          <p:nvPr/>
        </p:nvSpPr>
        <p:spPr>
          <a:xfrm>
            <a:off x="282360" y="1162176"/>
            <a:ext cx="2128576" cy="394980"/>
          </a:xfrm>
          <a:prstGeom prst="rect">
            <a:avLst/>
          </a:prstGeom>
          <a:noFill/>
          <a:ln w="38100">
            <a:solidFill>
              <a:srgbClr val="97B953"/>
            </a:solidFill>
          </a:ln>
        </p:spPr>
        <p:txBody>
          <a:bodyPr wrap="square" lIns="0" tIns="0" rIns="0" bIns="0" rtlCol="0"/>
          <a:lstStyle/>
          <a:p>
            <a:endParaRPr/>
          </a:p>
        </p:txBody>
      </p:sp>
      <p:sp>
        <p:nvSpPr>
          <p:cNvPr id="62" name="object 22">
            <a:extLst>
              <a:ext uri="{FF2B5EF4-FFF2-40B4-BE49-F238E27FC236}">
                <a16:creationId xmlns:a16="http://schemas.microsoft.com/office/drawing/2014/main" xmlns="" id="{1A12C981-7612-4A9F-8CA3-26E6DC8B0F07}"/>
              </a:ext>
            </a:extLst>
          </p:cNvPr>
          <p:cNvSpPr/>
          <p:nvPr/>
        </p:nvSpPr>
        <p:spPr>
          <a:xfrm>
            <a:off x="6145777" y="1039644"/>
            <a:ext cx="2233886" cy="394980"/>
          </a:xfrm>
          <a:prstGeom prst="rect">
            <a:avLst/>
          </a:prstGeom>
          <a:noFill/>
          <a:ln w="38100">
            <a:solidFill>
              <a:srgbClr val="97B953"/>
            </a:solidFill>
          </a:ln>
        </p:spPr>
        <p:txBody>
          <a:bodyPr wrap="square" lIns="0" tIns="0" rIns="0" bIns="0" rtlCol="0"/>
          <a:lstStyle/>
          <a:p>
            <a:endParaRPr/>
          </a:p>
        </p:txBody>
      </p:sp>
      <p:sp>
        <p:nvSpPr>
          <p:cNvPr id="63" name="object 22">
            <a:extLst>
              <a:ext uri="{FF2B5EF4-FFF2-40B4-BE49-F238E27FC236}">
                <a16:creationId xmlns:a16="http://schemas.microsoft.com/office/drawing/2014/main" xmlns="" id="{89CBCF51-B77D-44EF-A2D7-8AFCA62B3B9F}"/>
              </a:ext>
            </a:extLst>
          </p:cNvPr>
          <p:cNvSpPr/>
          <p:nvPr/>
        </p:nvSpPr>
        <p:spPr>
          <a:xfrm>
            <a:off x="1691680" y="5338276"/>
            <a:ext cx="1771951" cy="394980"/>
          </a:xfrm>
          <a:prstGeom prst="rect">
            <a:avLst/>
          </a:prstGeom>
          <a:noFill/>
          <a:ln w="38100">
            <a:solidFill>
              <a:srgbClr val="97B953"/>
            </a:solidFill>
          </a:ln>
        </p:spPr>
        <p:txBody>
          <a:bodyPr wrap="square" lIns="0" tIns="0" rIns="0" bIns="0" rtlCol="0"/>
          <a:lstStyle/>
          <a:p>
            <a:endParaRPr/>
          </a:p>
        </p:txBody>
      </p:sp>
      <p:cxnSp>
        <p:nvCxnSpPr>
          <p:cNvPr id="64" name="直線接點 63">
            <a:extLst>
              <a:ext uri="{FF2B5EF4-FFF2-40B4-BE49-F238E27FC236}">
                <a16:creationId xmlns:a16="http://schemas.microsoft.com/office/drawing/2014/main" xmlns="" id="{670AF43C-90C1-4AFB-AE05-975E2ECA8923}"/>
              </a:ext>
            </a:extLst>
          </p:cNvPr>
          <p:cNvCxnSpPr>
            <a:cxnSpLocks/>
          </p:cNvCxnSpPr>
          <p:nvPr/>
        </p:nvCxnSpPr>
        <p:spPr>
          <a:xfrm flipH="1">
            <a:off x="3434698" y="4412701"/>
            <a:ext cx="788640" cy="759205"/>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object 22">
            <a:extLst>
              <a:ext uri="{FF2B5EF4-FFF2-40B4-BE49-F238E27FC236}">
                <a16:creationId xmlns:a16="http://schemas.microsoft.com/office/drawing/2014/main" xmlns="" id="{1871C23E-06B7-426B-8F61-9B885B3CE1A5}"/>
              </a:ext>
            </a:extLst>
          </p:cNvPr>
          <p:cNvSpPr/>
          <p:nvPr/>
        </p:nvSpPr>
        <p:spPr>
          <a:xfrm>
            <a:off x="6019114" y="5375199"/>
            <a:ext cx="1361200" cy="394980"/>
          </a:xfrm>
          <a:prstGeom prst="rect">
            <a:avLst/>
          </a:prstGeom>
          <a:noFill/>
          <a:ln w="38100">
            <a:solidFill>
              <a:srgbClr val="97B953"/>
            </a:solidFill>
          </a:ln>
        </p:spPr>
        <p:txBody>
          <a:bodyPr wrap="square" lIns="0" tIns="0" rIns="0" bIns="0" rtlCol="0"/>
          <a:lstStyle/>
          <a:p>
            <a:endParaRPr/>
          </a:p>
        </p:txBody>
      </p:sp>
      <p:sp>
        <p:nvSpPr>
          <p:cNvPr id="74" name="object 22">
            <a:extLst>
              <a:ext uri="{FF2B5EF4-FFF2-40B4-BE49-F238E27FC236}">
                <a16:creationId xmlns:a16="http://schemas.microsoft.com/office/drawing/2014/main" xmlns="" id="{A7049118-B270-417A-ABC2-B72C6933A071}"/>
              </a:ext>
            </a:extLst>
          </p:cNvPr>
          <p:cNvSpPr/>
          <p:nvPr/>
        </p:nvSpPr>
        <p:spPr>
          <a:xfrm>
            <a:off x="6050724" y="3247203"/>
            <a:ext cx="2121676" cy="394980"/>
          </a:xfrm>
          <a:prstGeom prst="rect">
            <a:avLst/>
          </a:prstGeom>
          <a:noFill/>
          <a:ln w="38100">
            <a:solidFill>
              <a:srgbClr val="97B953"/>
            </a:solidFill>
          </a:ln>
        </p:spPr>
        <p:txBody>
          <a:bodyPr wrap="square" lIns="0" tIns="0" rIns="0" bIns="0" rtlCol="0"/>
          <a:lstStyle/>
          <a:p>
            <a:endParaRPr/>
          </a:p>
        </p:txBody>
      </p:sp>
      <p:cxnSp>
        <p:nvCxnSpPr>
          <p:cNvPr id="88" name="直線接點 87">
            <a:extLst>
              <a:ext uri="{FF2B5EF4-FFF2-40B4-BE49-F238E27FC236}">
                <a16:creationId xmlns:a16="http://schemas.microsoft.com/office/drawing/2014/main" xmlns="" id="{88EDE39F-AE81-4CD8-9E21-E2E6ACB8FDEF}"/>
              </a:ext>
            </a:extLst>
          </p:cNvPr>
          <p:cNvCxnSpPr>
            <a:cxnSpLocks/>
          </p:cNvCxnSpPr>
          <p:nvPr/>
        </p:nvCxnSpPr>
        <p:spPr>
          <a:xfrm>
            <a:off x="4503491" y="2924944"/>
            <a:ext cx="1364332" cy="1430916"/>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xmlns="" id="{96B0F5FB-9494-4D65-933D-DB9C8150E9AA}"/>
              </a:ext>
            </a:extLst>
          </p:cNvPr>
          <p:cNvCxnSpPr>
            <a:cxnSpLocks/>
          </p:cNvCxnSpPr>
          <p:nvPr/>
        </p:nvCxnSpPr>
        <p:spPr>
          <a:xfrm flipV="1">
            <a:off x="5063797" y="1375837"/>
            <a:ext cx="1021028" cy="431624"/>
          </a:xfrm>
          <a:prstGeom prst="line">
            <a:avLst/>
          </a:prstGeom>
          <a:ln w="381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圓角矩形 37">
            <a:extLst>
              <a:ext uri="{FF2B5EF4-FFF2-40B4-BE49-F238E27FC236}">
                <a16:creationId xmlns:a16="http://schemas.microsoft.com/office/drawing/2014/main" xmlns="" id="{83BDD638-C23D-4D6D-B7A0-DACDDF31D9D7}"/>
              </a:ext>
            </a:extLst>
          </p:cNvPr>
          <p:cNvSpPr/>
          <p:nvPr/>
        </p:nvSpPr>
        <p:spPr>
          <a:xfrm>
            <a:off x="10606025" y="6713000"/>
            <a:ext cx="3597654" cy="962650"/>
          </a:xfrm>
          <a:prstGeom prst="roundRect">
            <a:avLst/>
          </a:prstGeom>
          <a:solidFill>
            <a:schemeClr val="bg1">
              <a:lumMod val="95000"/>
            </a:schemeClr>
          </a:solidFill>
          <a:ln w="12700" cmpd="sng">
            <a:noFill/>
            <a:prstDash val="solid"/>
          </a:ln>
          <a:effectLst>
            <a:outerShdw blurRad="76200" dir="18900000" sy="23000" kx="-1200000" algn="bl" rotWithShape="0">
              <a:prstClr val="black">
                <a:alpha val="2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spTree>
    <p:extLst>
      <p:ext uri="{BB962C8B-B14F-4D97-AF65-F5344CB8AC3E}">
        <p14:creationId xmlns:p14="http://schemas.microsoft.com/office/powerpoint/2010/main" val="256966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First Smart</a:t>
            </a:r>
            <a:r>
              <a:rPr lang="zh-TW" altLang="en-US" dirty="0" smtClean="0"/>
              <a:t> </a:t>
            </a:r>
            <a:r>
              <a:rPr lang="en-US" altLang="zh-TW" dirty="0" smtClean="0"/>
              <a:t>Tea Garden in Taiwan</a:t>
            </a:r>
            <a:endParaRPr lang="zh-TW" altLang="en-US" dirty="0"/>
          </a:p>
        </p:txBody>
      </p:sp>
      <p:sp>
        <p:nvSpPr>
          <p:cNvPr id="5" name="矩形 4"/>
          <p:cNvSpPr/>
          <p:nvPr/>
        </p:nvSpPr>
        <p:spPr>
          <a:xfrm>
            <a:off x="251520" y="2643889"/>
            <a:ext cx="3096344" cy="9236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accent3">
                    <a:lumMod val="50000"/>
                  </a:schemeClr>
                </a:solidFill>
              </a:rPr>
              <a:t>Precision irrigation</a:t>
            </a:r>
            <a:endParaRPr lang="zh-TW" altLang="en-US" b="1" dirty="0">
              <a:solidFill>
                <a:schemeClr val="accent3">
                  <a:lumMod val="50000"/>
                </a:schemeClr>
              </a:solidFill>
            </a:endParaRPr>
          </a:p>
        </p:txBody>
      </p:sp>
      <p:sp>
        <p:nvSpPr>
          <p:cNvPr id="6" name="矩形 5"/>
          <p:cNvSpPr/>
          <p:nvPr/>
        </p:nvSpPr>
        <p:spPr>
          <a:xfrm>
            <a:off x="251520" y="1275737"/>
            <a:ext cx="3096344" cy="9236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accent3">
                    <a:lumMod val="50000"/>
                  </a:schemeClr>
                </a:solidFill>
              </a:rPr>
              <a:t>Micro-weather management</a:t>
            </a:r>
            <a:endParaRPr lang="zh-TW" altLang="en-US" b="1" dirty="0">
              <a:solidFill>
                <a:schemeClr val="accent3">
                  <a:lumMod val="50000"/>
                </a:schemeClr>
              </a:solidFill>
            </a:endParaRPr>
          </a:p>
        </p:txBody>
      </p:sp>
      <p:sp>
        <p:nvSpPr>
          <p:cNvPr id="7" name="矩形 6"/>
          <p:cNvSpPr/>
          <p:nvPr/>
        </p:nvSpPr>
        <p:spPr>
          <a:xfrm>
            <a:off x="251520" y="4066198"/>
            <a:ext cx="3096344" cy="9236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accent3">
                    <a:lumMod val="50000"/>
                  </a:schemeClr>
                </a:solidFill>
              </a:rPr>
              <a:t>Big data management</a:t>
            </a:r>
            <a:endParaRPr lang="zh-TW" altLang="en-US" b="1" dirty="0">
              <a:solidFill>
                <a:schemeClr val="accent3">
                  <a:lumMod val="50000"/>
                </a:schemeClr>
              </a:solidFill>
            </a:endParaRPr>
          </a:p>
        </p:txBody>
      </p:sp>
      <p:sp>
        <p:nvSpPr>
          <p:cNvPr id="8" name="矩形 7"/>
          <p:cNvSpPr/>
          <p:nvPr/>
        </p:nvSpPr>
        <p:spPr>
          <a:xfrm>
            <a:off x="251520" y="5457676"/>
            <a:ext cx="3096344" cy="9236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chemeClr val="accent3">
                    <a:lumMod val="50000"/>
                  </a:schemeClr>
                </a:solidFill>
              </a:rPr>
              <a:t>Organic and High Quality</a:t>
            </a:r>
            <a:endParaRPr lang="zh-TW" altLang="en-US" b="1" dirty="0">
              <a:solidFill>
                <a:schemeClr val="accent3">
                  <a:lumMod val="50000"/>
                </a:schemeClr>
              </a:solidFill>
            </a:endParaRPr>
          </a:p>
        </p:txBody>
      </p:sp>
      <p:sp>
        <p:nvSpPr>
          <p:cNvPr id="9" name="文字方塊 8"/>
          <p:cNvSpPr txBox="1"/>
          <p:nvPr/>
        </p:nvSpPr>
        <p:spPr>
          <a:xfrm>
            <a:off x="3419872" y="2427865"/>
            <a:ext cx="5544616" cy="1200329"/>
          </a:xfrm>
          <a:prstGeom prst="rect">
            <a:avLst/>
          </a:prstGeom>
          <a:noFill/>
        </p:spPr>
        <p:txBody>
          <a:bodyPr wrap="square" rtlCol="0">
            <a:spAutoFit/>
          </a:bodyPr>
          <a:lstStyle/>
          <a:p>
            <a:r>
              <a:rPr lang="en-US" altLang="zh-TW" dirty="0"/>
              <a:t>Applying precision irrigation technology developed by </a:t>
            </a:r>
            <a:r>
              <a:rPr lang="en-US" altLang="zh-TW" dirty="0" err="1"/>
              <a:t>Netafim</a:t>
            </a:r>
            <a:r>
              <a:rPr lang="en-US" altLang="zh-TW" dirty="0"/>
              <a:t>. With 14,000 </a:t>
            </a:r>
            <a:r>
              <a:rPr lang="en-US" altLang="zh-TW" dirty="0" smtClean="0"/>
              <a:t>drip</a:t>
            </a:r>
            <a:r>
              <a:rPr lang="zh-TW" altLang="en-US" dirty="0" smtClean="0"/>
              <a:t> </a:t>
            </a:r>
            <a:r>
              <a:rPr lang="en-US" altLang="zh-TW" dirty="0" smtClean="0"/>
              <a:t>holes </a:t>
            </a:r>
            <a:r>
              <a:rPr lang="en-US" altLang="zh-TW" dirty="0"/>
              <a:t>per hectare covering over 94% of planting area, we managed to save 70% of irrigation water and 50% of fertilizer. </a:t>
            </a:r>
            <a:endParaRPr lang="zh-TW" altLang="en-US" dirty="0"/>
          </a:p>
        </p:txBody>
      </p:sp>
      <p:sp>
        <p:nvSpPr>
          <p:cNvPr id="10" name="文字方塊 9"/>
          <p:cNvSpPr txBox="1"/>
          <p:nvPr/>
        </p:nvSpPr>
        <p:spPr>
          <a:xfrm>
            <a:off x="3419872" y="1196752"/>
            <a:ext cx="5544616" cy="923330"/>
          </a:xfrm>
          <a:prstGeom prst="rect">
            <a:avLst/>
          </a:prstGeom>
          <a:noFill/>
        </p:spPr>
        <p:txBody>
          <a:bodyPr wrap="square" rtlCol="0">
            <a:spAutoFit/>
          </a:bodyPr>
          <a:lstStyle/>
          <a:p>
            <a:r>
              <a:rPr lang="en-US" altLang="zh-TW" dirty="0" smtClean="0"/>
              <a:t>We set up 6 micro-weather station and soil moisture sensor to monitor the parameters of plant growth, to analyze the best condition for cultivation. </a:t>
            </a:r>
            <a:endParaRPr lang="zh-TW" altLang="en-US" dirty="0"/>
          </a:p>
        </p:txBody>
      </p:sp>
      <p:sp>
        <p:nvSpPr>
          <p:cNvPr id="11" name="文字方塊 10"/>
          <p:cNvSpPr txBox="1"/>
          <p:nvPr/>
        </p:nvSpPr>
        <p:spPr>
          <a:xfrm>
            <a:off x="3419872" y="3789040"/>
            <a:ext cx="5544616" cy="1477328"/>
          </a:xfrm>
          <a:prstGeom prst="rect">
            <a:avLst/>
          </a:prstGeom>
          <a:noFill/>
        </p:spPr>
        <p:txBody>
          <a:bodyPr wrap="square" rtlCol="0">
            <a:spAutoFit/>
          </a:bodyPr>
          <a:lstStyle/>
          <a:p>
            <a:r>
              <a:rPr lang="en-US" altLang="zh-TW" dirty="0" smtClean="0"/>
              <a:t>We applied 3 platforms to collect big data: 1</a:t>
            </a:r>
            <a:r>
              <a:rPr lang="en-US" altLang="zh-TW" dirty="0"/>
              <a:t>) Smart </a:t>
            </a:r>
            <a:r>
              <a:rPr lang="en-US" altLang="zh-TW" dirty="0" err="1"/>
              <a:t>Agri</a:t>
            </a:r>
            <a:r>
              <a:rPr lang="en-US" altLang="zh-TW" dirty="0"/>
              <a:t>-management Platform(SAMP</a:t>
            </a:r>
            <a:r>
              <a:rPr lang="en-US" altLang="zh-TW" dirty="0" smtClean="0"/>
              <a:t>) for product traceability; 2) Dispatching App to monitor productivity of each production unit; and 3) Plant doctor App to monitor the entire process of cultivation. </a:t>
            </a:r>
            <a:endParaRPr lang="zh-TW" altLang="en-US" dirty="0"/>
          </a:p>
        </p:txBody>
      </p:sp>
      <p:sp>
        <p:nvSpPr>
          <p:cNvPr id="12" name="文字方塊 11"/>
          <p:cNvSpPr txBox="1"/>
          <p:nvPr/>
        </p:nvSpPr>
        <p:spPr>
          <a:xfrm>
            <a:off x="3419872" y="5371186"/>
            <a:ext cx="5544616" cy="1200329"/>
          </a:xfrm>
          <a:prstGeom prst="rect">
            <a:avLst/>
          </a:prstGeom>
          <a:noFill/>
        </p:spPr>
        <p:txBody>
          <a:bodyPr wrap="square" rtlCol="0">
            <a:spAutoFit/>
          </a:bodyPr>
          <a:lstStyle/>
          <a:p>
            <a:r>
              <a:rPr lang="en-US" altLang="zh-TW" dirty="0" smtClean="0"/>
              <a:t>We started our organic plantation in 2003. TTC pledged to produce our tea leaf at the highest safety and highest quality standard. </a:t>
            </a:r>
            <a:r>
              <a:rPr lang="en-US" altLang="zh-TW" dirty="0"/>
              <a:t>We also use </a:t>
            </a:r>
            <a:r>
              <a:rPr lang="en-US" altLang="zh-TW" dirty="0" smtClean="0"/>
              <a:t>biodegradable bioplastic for our product packaging.</a:t>
            </a:r>
            <a:endParaRPr lang="zh-TW" altLang="en-US" dirty="0"/>
          </a:p>
        </p:txBody>
      </p:sp>
    </p:spTree>
    <p:extLst>
      <p:ext uri="{BB962C8B-B14F-4D97-AF65-F5344CB8AC3E}">
        <p14:creationId xmlns:p14="http://schemas.microsoft.com/office/powerpoint/2010/main" val="3093897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err="1">
                <a:latin typeface="+mj-lt"/>
                <a:ea typeface="微軟正黑體" panose="020B0604030504040204" charset="-120"/>
                <a:sym typeface="+mn-ea"/>
              </a:rPr>
              <a:t>Laupi</a:t>
            </a:r>
            <a:r>
              <a:rPr lang="en-US" altLang="zh-TW" sz="4000" dirty="0">
                <a:latin typeface="+mj-lt"/>
                <a:ea typeface="微軟正黑體" panose="020B0604030504040204" charset="-120"/>
                <a:sym typeface="+mn-ea"/>
              </a:rPr>
              <a:t> Tea Farm Progress</a:t>
            </a:r>
          </a:p>
        </p:txBody>
      </p:sp>
      <p:grpSp>
        <p:nvGrpSpPr>
          <p:cNvPr id="5" name="群組 4"/>
          <p:cNvGrpSpPr/>
          <p:nvPr/>
        </p:nvGrpSpPr>
        <p:grpSpPr>
          <a:xfrm>
            <a:off x="622251" y="1719147"/>
            <a:ext cx="7902212" cy="1933660"/>
            <a:chOff x="698500" y="3364539"/>
            <a:chExt cx="9241198" cy="2131950"/>
          </a:xfrm>
        </p:grpSpPr>
        <p:grpSp>
          <p:nvGrpSpPr>
            <p:cNvPr id="6" name="d1e53909-66c8-461c-9bbf-41f57945f1b3" descr="eBgAAB+LCAAAAAAABADdmEFv2jAUx7+Lt94oSpxQIDdSYOKwdRKoO0wcssQlrhIHJc7EhPjus0kcnOLR+FLNEZfw/J79/9sv/gmO4DP9s0fAA+s0yOkcB7s8SFcUpWAAVhHwSJkkA+BjEmGy+5Jn5b4A3s9jUyaP/MA0fg6SEvFagikOkuqrd5Uv0r5igtMyrdOsocVCwUEK2VYVxFGUIDltRSjKfzcr2Dx2fl7TnC2wzPI0oGzBo3W6A/UQ8EaToXXixRE6sKIB2FSyhJ5aHt8ApU8+wG3OoteyoCki9FL0PWBbh5gqhd/rukt2Iwe+3Y/7qWJH4Ng6e6hnXsfBHn1jU3G99Q7wkA22jbuWWrYwe2j5Pg3+KXiDDpoWeYVsTnUeN+XzCWT1tQSV7q1CedOKj1mS5e+3oki7Gn96ecEh2sQoRSJngwmdkYiJjkQf+jnexZSgoqgDT79eUUilMu+BZ5VFzOb8tFw6cDT3bSDsWSdVP4oFu/bjm/wu53QukQ+K+S0QnYUh2+ZaeWXoHL/yKeRrdaLQ2TrMKnijCT/W3b01dN+1twozYqQ76eyg1mt4y9zN9/A/R8LDSEYC7DESoNFIgH1CwriFBAgn48VciQTYSyRAwy5NPSSY5k4LCV3NGY2EsYwEp8dIcAxEQo8wMGlhwLJ9f/GoxIDTSww4hl2UehgwzZ0WBrqaMxkD7T+L3B5jwDUQA5dedPv0y2DaRoIzXSx9JRLcXiLBNezS1EOCae60kNDV3JZ9/gIIf/ToeBgAAA=="/>
            <p:cNvGrpSpPr>
              <a:grpSpLocks noChangeAspect="1"/>
            </p:cNvGrpSpPr>
            <p:nvPr/>
          </p:nvGrpSpPr>
          <p:grpSpPr>
            <a:xfrm>
              <a:off x="698500" y="3364539"/>
              <a:ext cx="9241198" cy="2131950"/>
              <a:chOff x="1964089" y="2740517"/>
              <a:chExt cx="8263822" cy="1906469"/>
            </a:xfrm>
          </p:grpSpPr>
          <p:sp>
            <p:nvSpPr>
              <p:cNvPr id="11" name="ExtraShape1"/>
              <p:cNvSpPr/>
              <p:nvPr/>
            </p:nvSpPr>
            <p:spPr>
              <a:xfrm>
                <a:off x="1964089" y="3063261"/>
                <a:ext cx="1025539" cy="102553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ValueShape1"/>
              <p:cNvSpPr/>
              <p:nvPr/>
            </p:nvSpPr>
            <p:spPr>
              <a:xfrm>
                <a:off x="1964089" y="3063261"/>
                <a:ext cx="1025539" cy="1025539"/>
              </a:xfrm>
              <a:prstGeom prst="pie">
                <a:avLst>
                  <a:gd name="adj1" fmla="val 17127662"/>
                  <a:gd name="adj2" fmla="val 16335433"/>
                </a:avLst>
              </a:prstGeom>
              <a:solidFill>
                <a:schemeClr val="accent2">
                  <a:lumMod val="10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cxnSp>
            <p:nvCxnSpPr>
              <p:cNvPr id="13" name="ExtraShape1"/>
              <p:cNvCxnSpPr/>
              <p:nvPr/>
            </p:nvCxnSpPr>
            <p:spPr>
              <a:xfrm rot="900000">
                <a:off x="3093930" y="3892775"/>
                <a:ext cx="1157719" cy="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ExtraShape2"/>
              <p:cNvSpPr/>
              <p:nvPr/>
            </p:nvSpPr>
            <p:spPr>
              <a:xfrm rot="10800000" flipV="1">
                <a:off x="4365707" y="3621447"/>
                <a:ext cx="1025539" cy="102553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ValueShape2"/>
              <p:cNvSpPr/>
              <p:nvPr/>
            </p:nvSpPr>
            <p:spPr>
              <a:xfrm rot="10800000" flipV="1">
                <a:off x="4365707" y="3621447"/>
                <a:ext cx="1025539" cy="1025539"/>
              </a:xfrm>
              <a:prstGeom prst="pie">
                <a:avLst>
                  <a:gd name="adj1" fmla="val 16098896"/>
                  <a:gd name="adj2" fmla="val 20426894"/>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6" name="ExtraShape2"/>
              <p:cNvCxnSpPr/>
              <p:nvPr/>
            </p:nvCxnSpPr>
            <p:spPr>
              <a:xfrm rot="20700000" flipV="1">
                <a:off x="5481726" y="3817472"/>
                <a:ext cx="1157719" cy="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ExtraShape3"/>
              <p:cNvSpPr/>
              <p:nvPr/>
            </p:nvSpPr>
            <p:spPr>
              <a:xfrm>
                <a:off x="6814576" y="3063261"/>
                <a:ext cx="1025539" cy="102553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ValueShape3"/>
              <p:cNvSpPr/>
              <p:nvPr/>
            </p:nvSpPr>
            <p:spPr>
              <a:xfrm>
                <a:off x="6814576" y="3063261"/>
                <a:ext cx="1025539" cy="1025539"/>
              </a:xfrm>
              <a:prstGeom prst="pie">
                <a:avLst>
                  <a:gd name="adj1" fmla="val 14033156"/>
                  <a:gd name="adj2" fmla="val 16339684"/>
                </a:avLst>
              </a:prstGeom>
              <a:solidFill>
                <a:schemeClr val="accent4">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9" name="ExtraShape3"/>
              <p:cNvCxnSpPr/>
              <p:nvPr/>
            </p:nvCxnSpPr>
            <p:spPr>
              <a:xfrm rot="900000">
                <a:off x="7930595" y="3892775"/>
                <a:ext cx="1157719" cy="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ExtraShape4"/>
              <p:cNvSpPr/>
              <p:nvPr/>
            </p:nvSpPr>
            <p:spPr>
              <a:xfrm rot="10800000" flipV="1">
                <a:off x="9202372" y="3621447"/>
                <a:ext cx="1025539" cy="102553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ValueShape4"/>
              <p:cNvSpPr/>
              <p:nvPr/>
            </p:nvSpPr>
            <p:spPr>
              <a:xfrm rot="10800000" flipV="1">
                <a:off x="9202372" y="3621447"/>
                <a:ext cx="1025539" cy="1025539"/>
              </a:xfrm>
              <a:prstGeom prst="pie">
                <a:avLst>
                  <a:gd name="adj1" fmla="val 16200000"/>
                  <a:gd name="adj2" fmla="val 13974847"/>
                </a:avLst>
              </a:prstGeom>
              <a:solidFill>
                <a:schemeClr val="accent5">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ValueText1"/>
              <p:cNvSpPr txBox="1"/>
              <p:nvPr/>
            </p:nvSpPr>
            <p:spPr>
              <a:xfrm>
                <a:off x="2209557" y="4178981"/>
                <a:ext cx="614262" cy="408149"/>
              </a:xfrm>
              <a:prstGeom prst="rect">
                <a:avLst/>
              </a:prstGeom>
              <a:noFill/>
            </p:spPr>
            <p:txBody>
              <a:bodyPr wrap="square" tIns="90000" bIns="90000" anchor="ctr" anchorCtr="0">
                <a:prstTxWarp prst="textPlain">
                  <a:avLst/>
                </a:prstTxWarp>
                <a:noAutofit/>
              </a:bodyPr>
              <a:lstStyle/>
              <a:p>
                <a:r>
                  <a:rPr lang="en-US" altLang="zh-CN" sz="600" dirty="0">
                    <a:solidFill>
                      <a:schemeClr val="accent2">
                        <a:lumMod val="100000"/>
                      </a:schemeClr>
                    </a:solidFill>
                    <a:latin typeface="Impact" panose="020B0806030902050204" pitchFamily="34" charset="0"/>
                  </a:rPr>
                  <a:t>99%</a:t>
                </a:r>
                <a:endParaRPr lang="en-US" sz="600" dirty="0">
                  <a:solidFill>
                    <a:schemeClr val="accent2">
                      <a:lumMod val="100000"/>
                    </a:schemeClr>
                  </a:solidFill>
                  <a:latin typeface="Impact" panose="020B0806030902050204" pitchFamily="34" charset="0"/>
                </a:endParaRPr>
              </a:p>
            </p:txBody>
          </p:sp>
          <p:sp>
            <p:nvSpPr>
              <p:cNvPr id="23" name="ValueText2"/>
              <p:cNvSpPr txBox="1"/>
              <p:nvPr/>
            </p:nvSpPr>
            <p:spPr>
              <a:xfrm>
                <a:off x="4611175" y="2740517"/>
                <a:ext cx="534602" cy="408149"/>
              </a:xfrm>
              <a:prstGeom prst="rect">
                <a:avLst/>
              </a:prstGeom>
              <a:noFill/>
            </p:spPr>
            <p:txBody>
              <a:bodyPr wrap="square" tIns="90000" bIns="90000" anchor="ctr" anchorCtr="0">
                <a:prstTxWarp prst="textPlain">
                  <a:avLst/>
                </a:prstTxWarp>
                <a:noAutofit/>
              </a:bodyPr>
              <a:lstStyle/>
              <a:p>
                <a:r>
                  <a:rPr lang="en-US" altLang="zh-CN" sz="600" dirty="0">
                    <a:solidFill>
                      <a:schemeClr val="accent3">
                        <a:lumMod val="100000"/>
                      </a:schemeClr>
                    </a:solidFill>
                    <a:latin typeface="Impact" panose="020B0806030902050204" pitchFamily="34" charset="0"/>
                  </a:rPr>
                  <a:t>20%</a:t>
                </a:r>
                <a:endParaRPr lang="en-US" sz="600" dirty="0">
                  <a:solidFill>
                    <a:schemeClr val="accent3">
                      <a:lumMod val="100000"/>
                    </a:schemeClr>
                  </a:solidFill>
                  <a:latin typeface="Impact" panose="020B0806030902050204" pitchFamily="34" charset="0"/>
                </a:endParaRPr>
              </a:p>
            </p:txBody>
          </p:sp>
          <p:sp>
            <p:nvSpPr>
              <p:cNvPr id="24" name="ValueText3"/>
              <p:cNvSpPr txBox="1"/>
              <p:nvPr/>
            </p:nvSpPr>
            <p:spPr>
              <a:xfrm>
                <a:off x="7060044" y="4178981"/>
                <a:ext cx="534602" cy="408149"/>
              </a:xfrm>
              <a:prstGeom prst="rect">
                <a:avLst/>
              </a:prstGeom>
              <a:noFill/>
            </p:spPr>
            <p:txBody>
              <a:bodyPr wrap="square" tIns="90000" bIns="90000" anchor="ctr" anchorCtr="0">
                <a:prstTxWarp prst="textPlain">
                  <a:avLst/>
                </a:prstTxWarp>
                <a:noAutofit/>
              </a:bodyPr>
              <a:lstStyle/>
              <a:p>
                <a:r>
                  <a:rPr lang="en-US" sz="600" dirty="0">
                    <a:solidFill>
                      <a:schemeClr val="accent4">
                        <a:lumMod val="100000"/>
                      </a:schemeClr>
                    </a:solidFill>
                    <a:latin typeface="Impact" panose="020B0806030902050204" pitchFamily="34" charset="0"/>
                  </a:rPr>
                  <a:t>10%</a:t>
                </a:r>
              </a:p>
            </p:txBody>
          </p:sp>
          <p:sp>
            <p:nvSpPr>
              <p:cNvPr id="25" name="ValueText4"/>
              <p:cNvSpPr txBox="1"/>
              <p:nvPr/>
            </p:nvSpPr>
            <p:spPr>
              <a:xfrm>
                <a:off x="9447840" y="2840038"/>
                <a:ext cx="534602" cy="408149"/>
              </a:xfrm>
              <a:prstGeom prst="rect">
                <a:avLst/>
              </a:prstGeom>
              <a:noFill/>
            </p:spPr>
            <p:txBody>
              <a:bodyPr wrap="square" tIns="90000" bIns="90000" anchor="ctr" anchorCtr="0">
                <a:prstTxWarp prst="textPlain">
                  <a:avLst/>
                </a:prstTxWarp>
                <a:noAutofit/>
              </a:bodyPr>
              <a:lstStyle/>
              <a:p>
                <a:r>
                  <a:rPr lang="en-US" altLang="zh-CN" sz="600" dirty="0">
                    <a:solidFill>
                      <a:schemeClr val="accent5">
                        <a:lumMod val="100000"/>
                      </a:schemeClr>
                    </a:solidFill>
                    <a:latin typeface="Impact" panose="020B0806030902050204" pitchFamily="34" charset="0"/>
                  </a:rPr>
                  <a:t>87%</a:t>
                </a:r>
                <a:endParaRPr lang="en-US" sz="600" dirty="0">
                  <a:solidFill>
                    <a:schemeClr val="accent5">
                      <a:lumMod val="100000"/>
                    </a:schemeClr>
                  </a:solidFill>
                  <a:latin typeface="Impact" panose="020B0806030902050204" pitchFamily="34" charset="0"/>
                </a:endParaRPr>
              </a:p>
            </p:txBody>
          </p:sp>
        </p:grpSp>
        <p:sp>
          <p:nvSpPr>
            <p:cNvPr id="7" name="industrial-zone_74961"/>
            <p:cNvSpPr>
              <a:spLocks noChangeAspect="1"/>
            </p:cNvSpPr>
            <p:nvPr/>
          </p:nvSpPr>
          <p:spPr bwMode="auto">
            <a:xfrm>
              <a:off x="1007471" y="4029587"/>
              <a:ext cx="520224" cy="519440"/>
            </a:xfrm>
            <a:custGeom>
              <a:avLst/>
              <a:gdLst>
                <a:gd name="T0" fmla="*/ 5531 w 5803"/>
                <a:gd name="T1" fmla="*/ 5440 h 5803"/>
                <a:gd name="T2" fmla="*/ 5531 w 5803"/>
                <a:gd name="T3" fmla="*/ 2267 h 5803"/>
                <a:gd name="T4" fmla="*/ 5531 w 5803"/>
                <a:gd name="T5" fmla="*/ 272 h 5803"/>
                <a:gd name="T6" fmla="*/ 5259 w 5803"/>
                <a:gd name="T7" fmla="*/ 0 h 5803"/>
                <a:gd name="T8" fmla="*/ 4261 w 5803"/>
                <a:gd name="T9" fmla="*/ 0 h 5803"/>
                <a:gd name="T10" fmla="*/ 3989 w 5803"/>
                <a:gd name="T11" fmla="*/ 272 h 5803"/>
                <a:gd name="T12" fmla="*/ 3989 w 5803"/>
                <a:gd name="T13" fmla="*/ 2267 h 5803"/>
                <a:gd name="T14" fmla="*/ 1179 w 5803"/>
                <a:gd name="T15" fmla="*/ 2267 h 5803"/>
                <a:gd name="T16" fmla="*/ 272 w 5803"/>
                <a:gd name="T17" fmla="*/ 3173 h 5803"/>
                <a:gd name="T18" fmla="*/ 272 w 5803"/>
                <a:gd name="T19" fmla="*/ 5440 h 5803"/>
                <a:gd name="T20" fmla="*/ 0 w 5803"/>
                <a:gd name="T21" fmla="*/ 5440 h 5803"/>
                <a:gd name="T22" fmla="*/ 0 w 5803"/>
                <a:gd name="T23" fmla="*/ 5803 h 5803"/>
                <a:gd name="T24" fmla="*/ 5803 w 5803"/>
                <a:gd name="T25" fmla="*/ 5803 h 5803"/>
                <a:gd name="T26" fmla="*/ 5803 w 5803"/>
                <a:gd name="T27" fmla="*/ 5440 h 5803"/>
                <a:gd name="T28" fmla="*/ 5531 w 5803"/>
                <a:gd name="T29" fmla="*/ 5440 h 5803"/>
                <a:gd name="T30" fmla="*/ 1904 w 5803"/>
                <a:gd name="T31" fmla="*/ 5077 h 5803"/>
                <a:gd name="T32" fmla="*/ 1088 w 5803"/>
                <a:gd name="T33" fmla="*/ 5077 h 5803"/>
                <a:gd name="T34" fmla="*/ 1088 w 5803"/>
                <a:gd name="T35" fmla="*/ 4261 h 5803"/>
                <a:gd name="T36" fmla="*/ 1904 w 5803"/>
                <a:gd name="T37" fmla="*/ 4261 h 5803"/>
                <a:gd name="T38" fmla="*/ 1904 w 5803"/>
                <a:gd name="T39" fmla="*/ 5077 h 5803"/>
                <a:gd name="T40" fmla="*/ 1904 w 5803"/>
                <a:gd name="T41" fmla="*/ 3808 h 5803"/>
                <a:gd name="T42" fmla="*/ 1088 w 5803"/>
                <a:gd name="T43" fmla="*/ 3808 h 5803"/>
                <a:gd name="T44" fmla="*/ 1088 w 5803"/>
                <a:gd name="T45" fmla="*/ 2992 h 5803"/>
                <a:gd name="T46" fmla="*/ 1904 w 5803"/>
                <a:gd name="T47" fmla="*/ 2992 h 5803"/>
                <a:gd name="T48" fmla="*/ 1904 w 5803"/>
                <a:gd name="T49" fmla="*/ 3808 h 5803"/>
                <a:gd name="T50" fmla="*/ 3264 w 5803"/>
                <a:gd name="T51" fmla="*/ 5077 h 5803"/>
                <a:gd name="T52" fmla="*/ 2448 w 5803"/>
                <a:gd name="T53" fmla="*/ 5077 h 5803"/>
                <a:gd name="T54" fmla="*/ 2448 w 5803"/>
                <a:gd name="T55" fmla="*/ 4261 h 5803"/>
                <a:gd name="T56" fmla="*/ 3264 w 5803"/>
                <a:gd name="T57" fmla="*/ 4261 h 5803"/>
                <a:gd name="T58" fmla="*/ 3264 w 5803"/>
                <a:gd name="T59" fmla="*/ 5077 h 5803"/>
                <a:gd name="T60" fmla="*/ 3264 w 5803"/>
                <a:gd name="T61" fmla="*/ 3808 h 5803"/>
                <a:gd name="T62" fmla="*/ 2448 w 5803"/>
                <a:gd name="T63" fmla="*/ 3808 h 5803"/>
                <a:gd name="T64" fmla="*/ 2448 w 5803"/>
                <a:gd name="T65" fmla="*/ 2992 h 5803"/>
                <a:gd name="T66" fmla="*/ 3264 w 5803"/>
                <a:gd name="T67" fmla="*/ 2992 h 5803"/>
                <a:gd name="T68" fmla="*/ 3264 w 5803"/>
                <a:gd name="T69" fmla="*/ 3808 h 5803"/>
                <a:gd name="T70" fmla="*/ 4715 w 5803"/>
                <a:gd name="T71" fmla="*/ 5077 h 5803"/>
                <a:gd name="T72" fmla="*/ 3899 w 5803"/>
                <a:gd name="T73" fmla="*/ 5077 h 5803"/>
                <a:gd name="T74" fmla="*/ 3899 w 5803"/>
                <a:gd name="T75" fmla="*/ 4261 h 5803"/>
                <a:gd name="T76" fmla="*/ 4715 w 5803"/>
                <a:gd name="T77" fmla="*/ 4261 h 5803"/>
                <a:gd name="T78" fmla="*/ 4715 w 5803"/>
                <a:gd name="T79" fmla="*/ 5077 h 5803"/>
                <a:gd name="T80" fmla="*/ 4715 w 5803"/>
                <a:gd name="T81" fmla="*/ 3808 h 5803"/>
                <a:gd name="T82" fmla="*/ 3899 w 5803"/>
                <a:gd name="T83" fmla="*/ 3808 h 5803"/>
                <a:gd name="T84" fmla="*/ 3899 w 5803"/>
                <a:gd name="T85" fmla="*/ 2992 h 5803"/>
                <a:gd name="T86" fmla="*/ 4715 w 5803"/>
                <a:gd name="T87" fmla="*/ 2992 h 5803"/>
                <a:gd name="T88" fmla="*/ 4715 w 5803"/>
                <a:gd name="T89" fmla="*/ 3808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03" h="5803">
                  <a:moveTo>
                    <a:pt x="5531" y="5440"/>
                  </a:moveTo>
                  <a:lnTo>
                    <a:pt x="5531" y="2267"/>
                  </a:lnTo>
                  <a:lnTo>
                    <a:pt x="5531" y="272"/>
                  </a:lnTo>
                  <a:cubicBezTo>
                    <a:pt x="5531" y="122"/>
                    <a:pt x="5409" y="0"/>
                    <a:pt x="5259" y="0"/>
                  </a:cubicBezTo>
                  <a:lnTo>
                    <a:pt x="4261" y="0"/>
                  </a:lnTo>
                  <a:cubicBezTo>
                    <a:pt x="4111" y="0"/>
                    <a:pt x="3989" y="122"/>
                    <a:pt x="3989" y="272"/>
                  </a:cubicBezTo>
                  <a:lnTo>
                    <a:pt x="3989" y="2267"/>
                  </a:lnTo>
                  <a:lnTo>
                    <a:pt x="1179" y="2267"/>
                  </a:lnTo>
                  <a:lnTo>
                    <a:pt x="272" y="3173"/>
                  </a:lnTo>
                  <a:lnTo>
                    <a:pt x="272" y="5440"/>
                  </a:lnTo>
                  <a:lnTo>
                    <a:pt x="0" y="5440"/>
                  </a:lnTo>
                  <a:lnTo>
                    <a:pt x="0" y="5803"/>
                  </a:lnTo>
                  <a:lnTo>
                    <a:pt x="5803" y="5803"/>
                  </a:lnTo>
                  <a:lnTo>
                    <a:pt x="5803" y="5440"/>
                  </a:lnTo>
                  <a:lnTo>
                    <a:pt x="5531" y="5440"/>
                  </a:lnTo>
                  <a:close/>
                  <a:moveTo>
                    <a:pt x="1904" y="5077"/>
                  </a:moveTo>
                  <a:lnTo>
                    <a:pt x="1088" y="5077"/>
                  </a:lnTo>
                  <a:lnTo>
                    <a:pt x="1088" y="4261"/>
                  </a:lnTo>
                  <a:lnTo>
                    <a:pt x="1904" y="4261"/>
                  </a:lnTo>
                  <a:lnTo>
                    <a:pt x="1904" y="5077"/>
                  </a:lnTo>
                  <a:close/>
                  <a:moveTo>
                    <a:pt x="1904" y="3808"/>
                  </a:moveTo>
                  <a:lnTo>
                    <a:pt x="1088" y="3808"/>
                  </a:lnTo>
                  <a:lnTo>
                    <a:pt x="1088" y="2992"/>
                  </a:lnTo>
                  <a:lnTo>
                    <a:pt x="1904" y="2992"/>
                  </a:lnTo>
                  <a:lnTo>
                    <a:pt x="1904" y="3808"/>
                  </a:lnTo>
                  <a:close/>
                  <a:moveTo>
                    <a:pt x="3264" y="5077"/>
                  </a:moveTo>
                  <a:lnTo>
                    <a:pt x="2448" y="5077"/>
                  </a:lnTo>
                  <a:lnTo>
                    <a:pt x="2448" y="4261"/>
                  </a:lnTo>
                  <a:lnTo>
                    <a:pt x="3264" y="4261"/>
                  </a:lnTo>
                  <a:lnTo>
                    <a:pt x="3264" y="5077"/>
                  </a:lnTo>
                  <a:close/>
                  <a:moveTo>
                    <a:pt x="3264" y="3808"/>
                  </a:moveTo>
                  <a:lnTo>
                    <a:pt x="2448" y="3808"/>
                  </a:lnTo>
                  <a:lnTo>
                    <a:pt x="2448" y="2992"/>
                  </a:lnTo>
                  <a:lnTo>
                    <a:pt x="3264" y="2992"/>
                  </a:lnTo>
                  <a:lnTo>
                    <a:pt x="3264" y="3808"/>
                  </a:lnTo>
                  <a:close/>
                  <a:moveTo>
                    <a:pt x="4715" y="5077"/>
                  </a:moveTo>
                  <a:lnTo>
                    <a:pt x="3899" y="5077"/>
                  </a:lnTo>
                  <a:lnTo>
                    <a:pt x="3899" y="4261"/>
                  </a:lnTo>
                  <a:lnTo>
                    <a:pt x="4715" y="4261"/>
                  </a:lnTo>
                  <a:lnTo>
                    <a:pt x="4715" y="5077"/>
                  </a:lnTo>
                  <a:close/>
                  <a:moveTo>
                    <a:pt x="4715" y="3808"/>
                  </a:moveTo>
                  <a:lnTo>
                    <a:pt x="3899" y="3808"/>
                  </a:lnTo>
                  <a:lnTo>
                    <a:pt x="3899" y="2992"/>
                  </a:lnTo>
                  <a:lnTo>
                    <a:pt x="4715" y="2992"/>
                  </a:lnTo>
                  <a:lnTo>
                    <a:pt x="4715" y="3808"/>
                  </a:lnTo>
                  <a:close/>
                </a:path>
              </a:pathLst>
            </a:custGeom>
            <a:solidFill>
              <a:schemeClr val="accent2">
                <a:lumMod val="75000"/>
              </a:schemeClr>
            </a:solidFill>
            <a:ln>
              <a:noFill/>
            </a:ln>
          </p:spPr>
          <p:txBody>
            <a:bodyPr/>
            <a:lstStyle/>
            <a:p>
              <a:endParaRPr lang="zh-CN" altLang="en-US"/>
            </a:p>
          </p:txBody>
        </p:sp>
        <p:sp>
          <p:nvSpPr>
            <p:cNvPr id="8" name="mechanics_386302"/>
            <p:cNvSpPr>
              <a:spLocks noChangeAspect="1"/>
            </p:cNvSpPr>
            <p:nvPr/>
          </p:nvSpPr>
          <p:spPr bwMode="auto">
            <a:xfrm>
              <a:off x="3720029" y="4717478"/>
              <a:ext cx="468839" cy="468167"/>
            </a:xfrm>
            <a:custGeom>
              <a:avLst/>
              <a:gdLst>
                <a:gd name="connsiteX0" fmla="*/ 118914 w 607602"/>
                <a:gd name="connsiteY0" fmla="*/ 448451 h 606731"/>
                <a:gd name="connsiteX1" fmla="*/ 79306 w 607602"/>
                <a:gd name="connsiteY1" fmla="*/ 487999 h 606731"/>
                <a:gd name="connsiteX2" fmla="*/ 118914 w 607602"/>
                <a:gd name="connsiteY2" fmla="*/ 527547 h 606731"/>
                <a:gd name="connsiteX3" fmla="*/ 158522 w 607602"/>
                <a:gd name="connsiteY3" fmla="*/ 487999 h 606731"/>
                <a:gd name="connsiteX4" fmla="*/ 118914 w 607602"/>
                <a:gd name="connsiteY4" fmla="*/ 448451 h 606731"/>
                <a:gd name="connsiteX5" fmla="*/ 421230 w 607602"/>
                <a:gd name="connsiteY5" fmla="*/ 353895 h 606731"/>
                <a:gd name="connsiteX6" fmla="*/ 440099 w 607602"/>
                <a:gd name="connsiteY6" fmla="*/ 355583 h 606731"/>
                <a:gd name="connsiteX7" fmla="*/ 456654 w 607602"/>
                <a:gd name="connsiteY7" fmla="*/ 372024 h 606731"/>
                <a:gd name="connsiteX8" fmla="*/ 504449 w 607602"/>
                <a:gd name="connsiteY8" fmla="*/ 372024 h 606731"/>
                <a:gd name="connsiteX9" fmla="*/ 521449 w 607602"/>
                <a:gd name="connsiteY9" fmla="*/ 381710 h 606731"/>
                <a:gd name="connsiteX10" fmla="*/ 604758 w 607602"/>
                <a:gd name="connsiteY10" fmla="*/ 520785 h 606731"/>
                <a:gd name="connsiteX11" fmla="*/ 601732 w 607602"/>
                <a:gd name="connsiteY11" fmla="*/ 544956 h 606731"/>
                <a:gd name="connsiteX12" fmla="*/ 545748 w 607602"/>
                <a:gd name="connsiteY12" fmla="*/ 600853 h 606731"/>
                <a:gd name="connsiteX13" fmla="*/ 521538 w 607602"/>
                <a:gd name="connsiteY13" fmla="*/ 603874 h 606731"/>
                <a:gd name="connsiteX14" fmla="*/ 382246 w 607602"/>
                <a:gd name="connsiteY14" fmla="*/ 520696 h 606731"/>
                <a:gd name="connsiteX15" fmla="*/ 372544 w 607602"/>
                <a:gd name="connsiteY15" fmla="*/ 503722 h 606731"/>
                <a:gd name="connsiteX16" fmla="*/ 372544 w 607602"/>
                <a:gd name="connsiteY16" fmla="*/ 456002 h 606731"/>
                <a:gd name="connsiteX17" fmla="*/ 345843 w 607602"/>
                <a:gd name="connsiteY17" fmla="*/ 429253 h 606731"/>
                <a:gd name="connsiteX18" fmla="*/ 458367 w 607602"/>
                <a:gd name="connsiteY18" fmla="*/ 290 h 606731"/>
                <a:gd name="connsiteX19" fmla="*/ 502352 w 607602"/>
                <a:gd name="connsiteY19" fmla="*/ 9159 h 606731"/>
                <a:gd name="connsiteX20" fmla="*/ 509740 w 607602"/>
                <a:gd name="connsiteY20" fmla="*/ 41775 h 606731"/>
                <a:gd name="connsiteX21" fmla="*/ 428655 w 607602"/>
                <a:gd name="connsiteY21" fmla="*/ 122737 h 606731"/>
                <a:gd name="connsiteX22" fmla="*/ 438001 w 607602"/>
                <a:gd name="connsiteY22" fmla="*/ 169395 h 606731"/>
                <a:gd name="connsiteX23" fmla="*/ 484729 w 607602"/>
                <a:gd name="connsiteY23" fmla="*/ 178637 h 606731"/>
                <a:gd name="connsiteX24" fmla="*/ 565813 w 607602"/>
                <a:gd name="connsiteY24" fmla="*/ 97764 h 606731"/>
                <a:gd name="connsiteX25" fmla="*/ 598479 w 607602"/>
                <a:gd name="connsiteY25" fmla="*/ 105052 h 606731"/>
                <a:gd name="connsiteX26" fmla="*/ 561274 w 607602"/>
                <a:gd name="connsiteY26" fmla="*/ 270086 h 606731"/>
                <a:gd name="connsiteX27" fmla="*/ 408273 w 607602"/>
                <a:gd name="connsiteY27" fmla="*/ 310967 h 606731"/>
                <a:gd name="connsiteX28" fmla="*/ 237470 w 607602"/>
                <a:gd name="connsiteY28" fmla="*/ 481511 h 606731"/>
                <a:gd name="connsiteX29" fmla="*/ 118914 w 607602"/>
                <a:gd name="connsiteY29" fmla="*/ 606731 h 606731"/>
                <a:gd name="connsiteX30" fmla="*/ 2 w 607602"/>
                <a:gd name="connsiteY30" fmla="*/ 487999 h 606731"/>
                <a:gd name="connsiteX31" fmla="*/ 125412 w 607602"/>
                <a:gd name="connsiteY31" fmla="*/ 369622 h 606731"/>
                <a:gd name="connsiteX32" fmla="*/ 296214 w 607602"/>
                <a:gd name="connsiteY32" fmla="*/ 199078 h 606731"/>
                <a:gd name="connsiteX33" fmla="*/ 337157 w 607602"/>
                <a:gd name="connsiteY33" fmla="*/ 46219 h 606731"/>
                <a:gd name="connsiteX34" fmla="*/ 458367 w 607602"/>
                <a:gd name="connsiteY34" fmla="*/ 290 h 606731"/>
                <a:gd name="connsiteX35" fmla="*/ 115424 w 607602"/>
                <a:gd name="connsiteY35" fmla="*/ 0 h 606731"/>
                <a:gd name="connsiteX36" fmla="*/ 157428 w 607602"/>
                <a:gd name="connsiteY36" fmla="*/ 17332 h 606731"/>
                <a:gd name="connsiteX37" fmla="*/ 255943 w 607602"/>
                <a:gd name="connsiteY37" fmla="*/ 115724 h 606731"/>
                <a:gd name="connsiteX38" fmla="*/ 253095 w 607602"/>
                <a:gd name="connsiteY38" fmla="*/ 186029 h 606731"/>
                <a:gd name="connsiteX39" fmla="*/ 233695 w 607602"/>
                <a:gd name="connsiteY39" fmla="*/ 205494 h 606731"/>
                <a:gd name="connsiteX40" fmla="*/ 113110 w 607602"/>
                <a:gd name="connsiteY40" fmla="*/ 84971 h 606731"/>
                <a:gd name="connsiteX41" fmla="*/ 85077 w 607602"/>
                <a:gd name="connsiteY41" fmla="*/ 84971 h 606731"/>
                <a:gd name="connsiteX42" fmla="*/ 85077 w 607602"/>
                <a:gd name="connsiteY42" fmla="*/ 112969 h 606731"/>
                <a:gd name="connsiteX43" fmla="*/ 205751 w 607602"/>
                <a:gd name="connsiteY43" fmla="*/ 233403 h 606731"/>
                <a:gd name="connsiteX44" fmla="*/ 149686 w 607602"/>
                <a:gd name="connsiteY44" fmla="*/ 289398 h 606731"/>
                <a:gd name="connsiteX45" fmla="*/ 17354 w 607602"/>
                <a:gd name="connsiteY45" fmla="*/ 157231 h 606731"/>
                <a:gd name="connsiteX46" fmla="*/ 17354 w 607602"/>
                <a:gd name="connsiteY46" fmla="*/ 73327 h 606731"/>
                <a:gd name="connsiteX47" fmla="*/ 73419 w 607602"/>
                <a:gd name="connsiteY47" fmla="*/ 17332 h 606731"/>
                <a:gd name="connsiteX48" fmla="*/ 115424 w 607602"/>
                <a:gd name="connsiteY48" fmla="*/ 0 h 60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07602" h="606731">
                  <a:moveTo>
                    <a:pt x="118914" y="448451"/>
                  </a:moveTo>
                  <a:cubicBezTo>
                    <a:pt x="97019" y="448451"/>
                    <a:pt x="79306" y="466225"/>
                    <a:pt x="79306" y="487999"/>
                  </a:cubicBezTo>
                  <a:cubicBezTo>
                    <a:pt x="79306" y="509772"/>
                    <a:pt x="97019" y="527547"/>
                    <a:pt x="118914" y="527547"/>
                  </a:cubicBezTo>
                  <a:cubicBezTo>
                    <a:pt x="140721" y="527547"/>
                    <a:pt x="158522" y="509772"/>
                    <a:pt x="158522" y="487999"/>
                  </a:cubicBezTo>
                  <a:cubicBezTo>
                    <a:pt x="158522" y="466225"/>
                    <a:pt x="140721" y="448451"/>
                    <a:pt x="118914" y="448451"/>
                  </a:cubicBezTo>
                  <a:close/>
                  <a:moveTo>
                    <a:pt x="421230" y="353895"/>
                  </a:moveTo>
                  <a:cubicBezTo>
                    <a:pt x="427549" y="354784"/>
                    <a:pt x="433780" y="355317"/>
                    <a:pt x="440099" y="355583"/>
                  </a:cubicBezTo>
                  <a:lnTo>
                    <a:pt x="456654" y="372024"/>
                  </a:lnTo>
                  <a:lnTo>
                    <a:pt x="504449" y="372024"/>
                  </a:lnTo>
                  <a:cubicBezTo>
                    <a:pt x="511481" y="372024"/>
                    <a:pt x="517889" y="375756"/>
                    <a:pt x="521449" y="381710"/>
                  </a:cubicBezTo>
                  <a:lnTo>
                    <a:pt x="604758" y="520785"/>
                  </a:lnTo>
                  <a:cubicBezTo>
                    <a:pt x="609475" y="528605"/>
                    <a:pt x="608229" y="538558"/>
                    <a:pt x="601732" y="544956"/>
                  </a:cubicBezTo>
                  <a:lnTo>
                    <a:pt x="545748" y="600853"/>
                  </a:lnTo>
                  <a:cubicBezTo>
                    <a:pt x="539339" y="607340"/>
                    <a:pt x="529371" y="608495"/>
                    <a:pt x="521538" y="603874"/>
                  </a:cubicBezTo>
                  <a:lnTo>
                    <a:pt x="382246" y="520696"/>
                  </a:lnTo>
                  <a:cubicBezTo>
                    <a:pt x="376283" y="517141"/>
                    <a:pt x="372544" y="510654"/>
                    <a:pt x="372544" y="503722"/>
                  </a:cubicBezTo>
                  <a:lnTo>
                    <a:pt x="372544" y="456002"/>
                  </a:lnTo>
                  <a:lnTo>
                    <a:pt x="345843" y="429253"/>
                  </a:lnTo>
                  <a:close/>
                  <a:moveTo>
                    <a:pt x="458367" y="290"/>
                  </a:moveTo>
                  <a:cubicBezTo>
                    <a:pt x="473186" y="1128"/>
                    <a:pt x="488000" y="4049"/>
                    <a:pt x="502352" y="9159"/>
                  </a:cubicBezTo>
                  <a:cubicBezTo>
                    <a:pt x="516059" y="14047"/>
                    <a:pt x="519975" y="31555"/>
                    <a:pt x="509740" y="41775"/>
                  </a:cubicBezTo>
                  <a:lnTo>
                    <a:pt x="428655" y="122737"/>
                  </a:lnTo>
                  <a:lnTo>
                    <a:pt x="438001" y="169395"/>
                  </a:lnTo>
                  <a:lnTo>
                    <a:pt x="484729" y="178637"/>
                  </a:lnTo>
                  <a:lnTo>
                    <a:pt x="565813" y="97764"/>
                  </a:lnTo>
                  <a:cubicBezTo>
                    <a:pt x="576138" y="87366"/>
                    <a:pt x="593583" y="91543"/>
                    <a:pt x="598479" y="105052"/>
                  </a:cubicBezTo>
                  <a:cubicBezTo>
                    <a:pt x="618861" y="162374"/>
                    <a:pt x="604353" y="227161"/>
                    <a:pt x="561274" y="270086"/>
                  </a:cubicBezTo>
                  <a:cubicBezTo>
                    <a:pt x="521310" y="309989"/>
                    <a:pt x="462477" y="325453"/>
                    <a:pt x="408273" y="310967"/>
                  </a:cubicBezTo>
                  <a:lnTo>
                    <a:pt x="237470" y="481511"/>
                  </a:lnTo>
                  <a:cubicBezTo>
                    <a:pt x="243256" y="543010"/>
                    <a:pt x="191009" y="606731"/>
                    <a:pt x="118914" y="606731"/>
                  </a:cubicBezTo>
                  <a:cubicBezTo>
                    <a:pt x="53317" y="606731"/>
                    <a:pt x="2" y="553497"/>
                    <a:pt x="2" y="487999"/>
                  </a:cubicBezTo>
                  <a:cubicBezTo>
                    <a:pt x="2" y="415835"/>
                    <a:pt x="63997" y="363845"/>
                    <a:pt x="125412" y="369622"/>
                  </a:cubicBezTo>
                  <a:lnTo>
                    <a:pt x="296214" y="199078"/>
                  </a:lnTo>
                  <a:cubicBezTo>
                    <a:pt x="281706" y="144955"/>
                    <a:pt x="297193" y="86211"/>
                    <a:pt x="337157" y="46219"/>
                  </a:cubicBezTo>
                  <a:cubicBezTo>
                    <a:pt x="369399" y="14025"/>
                    <a:pt x="413908" y="-2222"/>
                    <a:pt x="458367" y="290"/>
                  </a:cubicBezTo>
                  <a:close/>
                  <a:moveTo>
                    <a:pt x="115424" y="0"/>
                  </a:moveTo>
                  <a:cubicBezTo>
                    <a:pt x="130642" y="0"/>
                    <a:pt x="145859" y="5778"/>
                    <a:pt x="157428" y="17332"/>
                  </a:cubicBezTo>
                  <a:lnTo>
                    <a:pt x="255943" y="115724"/>
                  </a:lnTo>
                  <a:cubicBezTo>
                    <a:pt x="250870" y="138655"/>
                    <a:pt x="249803" y="162475"/>
                    <a:pt x="253095" y="186029"/>
                  </a:cubicBezTo>
                  <a:lnTo>
                    <a:pt x="233695" y="205494"/>
                  </a:lnTo>
                  <a:lnTo>
                    <a:pt x="113110" y="84971"/>
                  </a:lnTo>
                  <a:cubicBezTo>
                    <a:pt x="105368" y="77238"/>
                    <a:pt x="92820" y="77238"/>
                    <a:pt x="85077" y="84971"/>
                  </a:cubicBezTo>
                  <a:cubicBezTo>
                    <a:pt x="77335" y="92704"/>
                    <a:pt x="77335" y="105236"/>
                    <a:pt x="85077" y="112969"/>
                  </a:cubicBezTo>
                  <a:lnTo>
                    <a:pt x="205751" y="233403"/>
                  </a:lnTo>
                  <a:lnTo>
                    <a:pt x="149686" y="289398"/>
                  </a:lnTo>
                  <a:lnTo>
                    <a:pt x="17354" y="157231"/>
                  </a:lnTo>
                  <a:cubicBezTo>
                    <a:pt x="-5784" y="134122"/>
                    <a:pt x="-5784" y="96437"/>
                    <a:pt x="17354" y="73327"/>
                  </a:cubicBezTo>
                  <a:lnTo>
                    <a:pt x="73419" y="17332"/>
                  </a:lnTo>
                  <a:cubicBezTo>
                    <a:pt x="84988" y="5778"/>
                    <a:pt x="100206" y="0"/>
                    <a:pt x="115424" y="0"/>
                  </a:cubicBezTo>
                  <a:close/>
                </a:path>
              </a:pathLst>
            </a:custGeom>
            <a:solidFill>
              <a:schemeClr val="accent3">
                <a:lumMod val="75000"/>
              </a:schemeClr>
            </a:solidFill>
            <a:ln>
              <a:noFill/>
            </a:ln>
          </p:spPr>
          <p:txBody>
            <a:bodyPr/>
            <a:lstStyle/>
            <a:p>
              <a:endParaRPr lang="zh-CN" altLang="en-US" dirty="0"/>
            </a:p>
          </p:txBody>
        </p:sp>
        <p:sp>
          <p:nvSpPr>
            <p:cNvPr id="9" name="warehouse-with-boxes_75762"/>
            <p:cNvSpPr>
              <a:spLocks noChangeAspect="1"/>
            </p:cNvSpPr>
            <p:nvPr/>
          </p:nvSpPr>
          <p:spPr bwMode="auto">
            <a:xfrm>
              <a:off x="6455262" y="4043761"/>
              <a:ext cx="500853" cy="456421"/>
            </a:xfrm>
            <a:custGeom>
              <a:avLst/>
              <a:gdLst>
                <a:gd name="connsiteX0" fmla="*/ 406219 w 606580"/>
                <a:gd name="connsiteY0" fmla="*/ 452425 h 552769"/>
                <a:gd name="connsiteX1" fmla="*/ 485233 w 606580"/>
                <a:gd name="connsiteY1" fmla="*/ 452425 h 552769"/>
                <a:gd name="connsiteX2" fmla="*/ 496004 w 606580"/>
                <a:gd name="connsiteY2" fmla="*/ 463183 h 552769"/>
                <a:gd name="connsiteX3" fmla="*/ 496004 w 606580"/>
                <a:gd name="connsiteY3" fmla="*/ 542104 h 552769"/>
                <a:gd name="connsiteX4" fmla="*/ 485233 w 606580"/>
                <a:gd name="connsiteY4" fmla="*/ 552769 h 552769"/>
                <a:gd name="connsiteX5" fmla="*/ 406219 w 606580"/>
                <a:gd name="connsiteY5" fmla="*/ 552769 h 552769"/>
                <a:gd name="connsiteX6" fmla="*/ 395448 w 606580"/>
                <a:gd name="connsiteY6" fmla="*/ 542104 h 552769"/>
                <a:gd name="connsiteX7" fmla="*/ 395448 w 606580"/>
                <a:gd name="connsiteY7" fmla="*/ 463183 h 552769"/>
                <a:gd name="connsiteX8" fmla="*/ 406219 w 606580"/>
                <a:gd name="connsiteY8" fmla="*/ 452425 h 552769"/>
                <a:gd name="connsiteX9" fmla="*/ 263748 w 606580"/>
                <a:gd name="connsiteY9" fmla="*/ 452425 h 552769"/>
                <a:gd name="connsiteX10" fmla="*/ 342762 w 606580"/>
                <a:gd name="connsiteY10" fmla="*/ 452425 h 552769"/>
                <a:gd name="connsiteX11" fmla="*/ 353533 w 606580"/>
                <a:gd name="connsiteY11" fmla="*/ 463183 h 552769"/>
                <a:gd name="connsiteX12" fmla="*/ 353533 w 606580"/>
                <a:gd name="connsiteY12" fmla="*/ 542104 h 552769"/>
                <a:gd name="connsiteX13" fmla="*/ 342762 w 606580"/>
                <a:gd name="connsiteY13" fmla="*/ 552769 h 552769"/>
                <a:gd name="connsiteX14" fmla="*/ 263748 w 606580"/>
                <a:gd name="connsiteY14" fmla="*/ 552769 h 552769"/>
                <a:gd name="connsiteX15" fmla="*/ 252977 w 606580"/>
                <a:gd name="connsiteY15" fmla="*/ 542104 h 552769"/>
                <a:gd name="connsiteX16" fmla="*/ 252977 w 606580"/>
                <a:gd name="connsiteY16" fmla="*/ 463183 h 552769"/>
                <a:gd name="connsiteX17" fmla="*/ 263748 w 606580"/>
                <a:gd name="connsiteY17" fmla="*/ 452425 h 552769"/>
                <a:gd name="connsiteX18" fmla="*/ 121347 w 606580"/>
                <a:gd name="connsiteY18" fmla="*/ 452425 h 552769"/>
                <a:gd name="connsiteX19" fmla="*/ 200361 w 606580"/>
                <a:gd name="connsiteY19" fmla="*/ 452425 h 552769"/>
                <a:gd name="connsiteX20" fmla="*/ 211132 w 606580"/>
                <a:gd name="connsiteY20" fmla="*/ 463183 h 552769"/>
                <a:gd name="connsiteX21" fmla="*/ 211132 w 606580"/>
                <a:gd name="connsiteY21" fmla="*/ 542104 h 552769"/>
                <a:gd name="connsiteX22" fmla="*/ 200361 w 606580"/>
                <a:gd name="connsiteY22" fmla="*/ 552769 h 552769"/>
                <a:gd name="connsiteX23" fmla="*/ 121347 w 606580"/>
                <a:gd name="connsiteY23" fmla="*/ 552769 h 552769"/>
                <a:gd name="connsiteX24" fmla="*/ 110576 w 606580"/>
                <a:gd name="connsiteY24" fmla="*/ 542104 h 552769"/>
                <a:gd name="connsiteX25" fmla="*/ 110576 w 606580"/>
                <a:gd name="connsiteY25" fmla="*/ 463183 h 552769"/>
                <a:gd name="connsiteX26" fmla="*/ 121347 w 606580"/>
                <a:gd name="connsiteY26" fmla="*/ 452425 h 552769"/>
                <a:gd name="connsiteX27" fmla="*/ 406219 w 606580"/>
                <a:gd name="connsiteY27" fmla="*/ 307342 h 552769"/>
                <a:gd name="connsiteX28" fmla="*/ 485233 w 606580"/>
                <a:gd name="connsiteY28" fmla="*/ 307342 h 552769"/>
                <a:gd name="connsiteX29" fmla="*/ 496004 w 606580"/>
                <a:gd name="connsiteY29" fmla="*/ 318100 h 552769"/>
                <a:gd name="connsiteX30" fmla="*/ 496004 w 606580"/>
                <a:gd name="connsiteY30" fmla="*/ 396928 h 552769"/>
                <a:gd name="connsiteX31" fmla="*/ 485233 w 606580"/>
                <a:gd name="connsiteY31" fmla="*/ 407686 h 552769"/>
                <a:gd name="connsiteX32" fmla="*/ 406219 w 606580"/>
                <a:gd name="connsiteY32" fmla="*/ 407686 h 552769"/>
                <a:gd name="connsiteX33" fmla="*/ 395448 w 606580"/>
                <a:gd name="connsiteY33" fmla="*/ 396928 h 552769"/>
                <a:gd name="connsiteX34" fmla="*/ 395448 w 606580"/>
                <a:gd name="connsiteY34" fmla="*/ 318100 h 552769"/>
                <a:gd name="connsiteX35" fmla="*/ 406219 w 606580"/>
                <a:gd name="connsiteY35" fmla="*/ 307342 h 552769"/>
                <a:gd name="connsiteX36" fmla="*/ 263748 w 606580"/>
                <a:gd name="connsiteY36" fmla="*/ 307342 h 552769"/>
                <a:gd name="connsiteX37" fmla="*/ 342762 w 606580"/>
                <a:gd name="connsiteY37" fmla="*/ 307342 h 552769"/>
                <a:gd name="connsiteX38" fmla="*/ 353533 w 606580"/>
                <a:gd name="connsiteY38" fmla="*/ 318100 h 552769"/>
                <a:gd name="connsiteX39" fmla="*/ 353533 w 606580"/>
                <a:gd name="connsiteY39" fmla="*/ 396928 h 552769"/>
                <a:gd name="connsiteX40" fmla="*/ 342762 w 606580"/>
                <a:gd name="connsiteY40" fmla="*/ 407686 h 552769"/>
                <a:gd name="connsiteX41" fmla="*/ 263748 w 606580"/>
                <a:gd name="connsiteY41" fmla="*/ 407686 h 552769"/>
                <a:gd name="connsiteX42" fmla="*/ 252977 w 606580"/>
                <a:gd name="connsiteY42" fmla="*/ 396928 h 552769"/>
                <a:gd name="connsiteX43" fmla="*/ 252977 w 606580"/>
                <a:gd name="connsiteY43" fmla="*/ 318100 h 552769"/>
                <a:gd name="connsiteX44" fmla="*/ 263748 w 606580"/>
                <a:gd name="connsiteY44" fmla="*/ 307342 h 552769"/>
                <a:gd name="connsiteX45" fmla="*/ 121347 w 606580"/>
                <a:gd name="connsiteY45" fmla="*/ 307342 h 552769"/>
                <a:gd name="connsiteX46" fmla="*/ 200361 w 606580"/>
                <a:gd name="connsiteY46" fmla="*/ 307342 h 552769"/>
                <a:gd name="connsiteX47" fmla="*/ 211132 w 606580"/>
                <a:gd name="connsiteY47" fmla="*/ 318100 h 552769"/>
                <a:gd name="connsiteX48" fmla="*/ 211132 w 606580"/>
                <a:gd name="connsiteY48" fmla="*/ 396928 h 552769"/>
                <a:gd name="connsiteX49" fmla="*/ 200361 w 606580"/>
                <a:gd name="connsiteY49" fmla="*/ 407686 h 552769"/>
                <a:gd name="connsiteX50" fmla="*/ 121347 w 606580"/>
                <a:gd name="connsiteY50" fmla="*/ 407686 h 552769"/>
                <a:gd name="connsiteX51" fmla="*/ 110576 w 606580"/>
                <a:gd name="connsiteY51" fmla="*/ 396928 h 552769"/>
                <a:gd name="connsiteX52" fmla="*/ 110576 w 606580"/>
                <a:gd name="connsiteY52" fmla="*/ 318100 h 552769"/>
                <a:gd name="connsiteX53" fmla="*/ 121347 w 606580"/>
                <a:gd name="connsiteY53" fmla="*/ 307342 h 552769"/>
                <a:gd name="connsiteX54" fmla="*/ 298044 w 606580"/>
                <a:gd name="connsiteY54" fmla="*/ 1390 h 552769"/>
                <a:gd name="connsiteX55" fmla="*/ 308629 w 606580"/>
                <a:gd name="connsiteY55" fmla="*/ 1390 h 552769"/>
                <a:gd name="connsiteX56" fmla="*/ 601102 w 606580"/>
                <a:gd name="connsiteY56" fmla="*/ 165839 h 552769"/>
                <a:gd name="connsiteX57" fmla="*/ 606580 w 606580"/>
                <a:gd name="connsiteY57" fmla="*/ 175202 h 552769"/>
                <a:gd name="connsiteX58" fmla="*/ 606580 w 606580"/>
                <a:gd name="connsiteY58" fmla="*/ 549617 h 552769"/>
                <a:gd name="connsiteX59" fmla="*/ 603330 w 606580"/>
                <a:gd name="connsiteY59" fmla="*/ 552769 h 552769"/>
                <a:gd name="connsiteX60" fmla="*/ 538800 w 606580"/>
                <a:gd name="connsiteY60" fmla="*/ 552769 h 552769"/>
                <a:gd name="connsiteX61" fmla="*/ 535551 w 606580"/>
                <a:gd name="connsiteY61" fmla="*/ 549617 h 552769"/>
                <a:gd name="connsiteX62" fmla="*/ 535551 w 606580"/>
                <a:gd name="connsiteY62" fmla="*/ 231842 h 552769"/>
                <a:gd name="connsiteX63" fmla="*/ 71029 w 606580"/>
                <a:gd name="connsiteY63" fmla="*/ 231842 h 552769"/>
                <a:gd name="connsiteX64" fmla="*/ 71029 w 606580"/>
                <a:gd name="connsiteY64" fmla="*/ 549525 h 552769"/>
                <a:gd name="connsiteX65" fmla="*/ 67779 w 606580"/>
                <a:gd name="connsiteY65" fmla="*/ 552769 h 552769"/>
                <a:gd name="connsiteX66" fmla="*/ 3250 w 606580"/>
                <a:gd name="connsiteY66" fmla="*/ 552769 h 552769"/>
                <a:gd name="connsiteX67" fmla="*/ 0 w 606580"/>
                <a:gd name="connsiteY67" fmla="*/ 549525 h 552769"/>
                <a:gd name="connsiteX68" fmla="*/ 0 w 606580"/>
                <a:gd name="connsiteY68" fmla="*/ 175202 h 552769"/>
                <a:gd name="connsiteX69" fmla="*/ 5478 w 606580"/>
                <a:gd name="connsiteY69" fmla="*/ 165839 h 5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6580" h="552769">
                  <a:moveTo>
                    <a:pt x="406219" y="452425"/>
                  </a:moveTo>
                  <a:lnTo>
                    <a:pt x="485233" y="452425"/>
                  </a:lnTo>
                  <a:cubicBezTo>
                    <a:pt x="491176" y="452425"/>
                    <a:pt x="496004" y="457248"/>
                    <a:pt x="496004" y="463183"/>
                  </a:cubicBezTo>
                  <a:lnTo>
                    <a:pt x="496004" y="542104"/>
                  </a:lnTo>
                  <a:cubicBezTo>
                    <a:pt x="496004" y="548040"/>
                    <a:pt x="491176" y="552769"/>
                    <a:pt x="485233" y="552769"/>
                  </a:cubicBezTo>
                  <a:lnTo>
                    <a:pt x="406219" y="552769"/>
                  </a:lnTo>
                  <a:cubicBezTo>
                    <a:pt x="400276" y="552769"/>
                    <a:pt x="395448" y="548040"/>
                    <a:pt x="395448" y="542104"/>
                  </a:cubicBezTo>
                  <a:lnTo>
                    <a:pt x="395448" y="463183"/>
                  </a:lnTo>
                  <a:cubicBezTo>
                    <a:pt x="395448" y="457248"/>
                    <a:pt x="400276" y="452425"/>
                    <a:pt x="406219" y="452425"/>
                  </a:cubicBezTo>
                  <a:close/>
                  <a:moveTo>
                    <a:pt x="263748" y="452425"/>
                  </a:moveTo>
                  <a:lnTo>
                    <a:pt x="342762" y="452425"/>
                  </a:lnTo>
                  <a:cubicBezTo>
                    <a:pt x="348705" y="452425"/>
                    <a:pt x="353533" y="457248"/>
                    <a:pt x="353533" y="463183"/>
                  </a:cubicBezTo>
                  <a:lnTo>
                    <a:pt x="353533" y="542104"/>
                  </a:lnTo>
                  <a:cubicBezTo>
                    <a:pt x="353533" y="548040"/>
                    <a:pt x="348705" y="552769"/>
                    <a:pt x="342762" y="552769"/>
                  </a:cubicBezTo>
                  <a:lnTo>
                    <a:pt x="263748" y="552769"/>
                  </a:lnTo>
                  <a:cubicBezTo>
                    <a:pt x="257805" y="552769"/>
                    <a:pt x="252977" y="548040"/>
                    <a:pt x="252977" y="542104"/>
                  </a:cubicBezTo>
                  <a:lnTo>
                    <a:pt x="252977" y="463183"/>
                  </a:lnTo>
                  <a:cubicBezTo>
                    <a:pt x="252977" y="457248"/>
                    <a:pt x="257805" y="452425"/>
                    <a:pt x="263748" y="452425"/>
                  </a:cubicBezTo>
                  <a:close/>
                  <a:moveTo>
                    <a:pt x="121347" y="452425"/>
                  </a:moveTo>
                  <a:lnTo>
                    <a:pt x="200361" y="452425"/>
                  </a:lnTo>
                  <a:cubicBezTo>
                    <a:pt x="206304" y="452425"/>
                    <a:pt x="211132" y="457248"/>
                    <a:pt x="211132" y="463183"/>
                  </a:cubicBezTo>
                  <a:lnTo>
                    <a:pt x="211132" y="542104"/>
                  </a:lnTo>
                  <a:cubicBezTo>
                    <a:pt x="211132" y="548040"/>
                    <a:pt x="206304" y="552769"/>
                    <a:pt x="200361" y="552769"/>
                  </a:cubicBezTo>
                  <a:lnTo>
                    <a:pt x="121347" y="552769"/>
                  </a:lnTo>
                  <a:cubicBezTo>
                    <a:pt x="115404" y="552769"/>
                    <a:pt x="110576" y="548040"/>
                    <a:pt x="110576" y="542104"/>
                  </a:cubicBezTo>
                  <a:lnTo>
                    <a:pt x="110576" y="463183"/>
                  </a:lnTo>
                  <a:cubicBezTo>
                    <a:pt x="110576" y="457248"/>
                    <a:pt x="115404" y="452425"/>
                    <a:pt x="121347" y="452425"/>
                  </a:cubicBezTo>
                  <a:close/>
                  <a:moveTo>
                    <a:pt x="406219" y="307342"/>
                  </a:moveTo>
                  <a:lnTo>
                    <a:pt x="485233" y="307342"/>
                  </a:lnTo>
                  <a:cubicBezTo>
                    <a:pt x="491176" y="307342"/>
                    <a:pt x="496004" y="312165"/>
                    <a:pt x="496004" y="318100"/>
                  </a:cubicBezTo>
                  <a:lnTo>
                    <a:pt x="496004" y="396928"/>
                  </a:lnTo>
                  <a:cubicBezTo>
                    <a:pt x="496004" y="402864"/>
                    <a:pt x="491176" y="407686"/>
                    <a:pt x="485233" y="407686"/>
                  </a:cubicBezTo>
                  <a:lnTo>
                    <a:pt x="406219" y="407686"/>
                  </a:lnTo>
                  <a:cubicBezTo>
                    <a:pt x="400276" y="407686"/>
                    <a:pt x="395448" y="402864"/>
                    <a:pt x="395448" y="396928"/>
                  </a:cubicBezTo>
                  <a:lnTo>
                    <a:pt x="395448" y="318100"/>
                  </a:lnTo>
                  <a:cubicBezTo>
                    <a:pt x="395448" y="312165"/>
                    <a:pt x="400276" y="307342"/>
                    <a:pt x="406219" y="307342"/>
                  </a:cubicBezTo>
                  <a:close/>
                  <a:moveTo>
                    <a:pt x="263748" y="307342"/>
                  </a:moveTo>
                  <a:lnTo>
                    <a:pt x="342762" y="307342"/>
                  </a:lnTo>
                  <a:cubicBezTo>
                    <a:pt x="348705" y="307342"/>
                    <a:pt x="353533" y="312165"/>
                    <a:pt x="353533" y="318100"/>
                  </a:cubicBezTo>
                  <a:lnTo>
                    <a:pt x="353533" y="396928"/>
                  </a:lnTo>
                  <a:cubicBezTo>
                    <a:pt x="353533" y="402864"/>
                    <a:pt x="348705" y="407686"/>
                    <a:pt x="342762" y="407686"/>
                  </a:cubicBezTo>
                  <a:lnTo>
                    <a:pt x="263748" y="407686"/>
                  </a:lnTo>
                  <a:cubicBezTo>
                    <a:pt x="257805" y="407686"/>
                    <a:pt x="252977" y="402864"/>
                    <a:pt x="252977" y="396928"/>
                  </a:cubicBezTo>
                  <a:lnTo>
                    <a:pt x="252977" y="318100"/>
                  </a:lnTo>
                  <a:cubicBezTo>
                    <a:pt x="252977" y="312165"/>
                    <a:pt x="257805" y="307342"/>
                    <a:pt x="263748" y="307342"/>
                  </a:cubicBezTo>
                  <a:close/>
                  <a:moveTo>
                    <a:pt x="121347" y="307342"/>
                  </a:moveTo>
                  <a:lnTo>
                    <a:pt x="200361" y="307342"/>
                  </a:lnTo>
                  <a:cubicBezTo>
                    <a:pt x="206304" y="307342"/>
                    <a:pt x="211132" y="312165"/>
                    <a:pt x="211132" y="318100"/>
                  </a:cubicBezTo>
                  <a:lnTo>
                    <a:pt x="211132" y="396928"/>
                  </a:lnTo>
                  <a:cubicBezTo>
                    <a:pt x="211132" y="402864"/>
                    <a:pt x="206304" y="407686"/>
                    <a:pt x="200361" y="407686"/>
                  </a:cubicBezTo>
                  <a:lnTo>
                    <a:pt x="121347" y="407686"/>
                  </a:lnTo>
                  <a:cubicBezTo>
                    <a:pt x="115404" y="407686"/>
                    <a:pt x="110576" y="402864"/>
                    <a:pt x="110576" y="396928"/>
                  </a:cubicBezTo>
                  <a:lnTo>
                    <a:pt x="110576" y="318100"/>
                  </a:lnTo>
                  <a:cubicBezTo>
                    <a:pt x="110576" y="312165"/>
                    <a:pt x="115404" y="307342"/>
                    <a:pt x="121347" y="307342"/>
                  </a:cubicBezTo>
                  <a:close/>
                  <a:moveTo>
                    <a:pt x="298044" y="1390"/>
                  </a:moveTo>
                  <a:cubicBezTo>
                    <a:pt x="301294" y="-464"/>
                    <a:pt x="305286" y="-464"/>
                    <a:pt x="308629" y="1390"/>
                  </a:cubicBezTo>
                  <a:lnTo>
                    <a:pt x="601102" y="165839"/>
                  </a:lnTo>
                  <a:cubicBezTo>
                    <a:pt x="604537" y="167693"/>
                    <a:pt x="606580" y="171309"/>
                    <a:pt x="606580" y="175202"/>
                  </a:cubicBezTo>
                  <a:lnTo>
                    <a:pt x="606580" y="549617"/>
                  </a:lnTo>
                  <a:cubicBezTo>
                    <a:pt x="606580" y="551379"/>
                    <a:pt x="605187" y="552769"/>
                    <a:pt x="603330" y="552769"/>
                  </a:cubicBezTo>
                  <a:lnTo>
                    <a:pt x="538800" y="552769"/>
                  </a:lnTo>
                  <a:cubicBezTo>
                    <a:pt x="537036" y="552769"/>
                    <a:pt x="535551" y="551379"/>
                    <a:pt x="535551" y="549617"/>
                  </a:cubicBezTo>
                  <a:lnTo>
                    <a:pt x="535551" y="231842"/>
                  </a:lnTo>
                  <a:lnTo>
                    <a:pt x="71029" y="231842"/>
                  </a:lnTo>
                  <a:lnTo>
                    <a:pt x="71029" y="549525"/>
                  </a:lnTo>
                  <a:cubicBezTo>
                    <a:pt x="71029" y="551379"/>
                    <a:pt x="69544" y="552769"/>
                    <a:pt x="67779" y="552769"/>
                  </a:cubicBezTo>
                  <a:lnTo>
                    <a:pt x="3250" y="552769"/>
                  </a:lnTo>
                  <a:cubicBezTo>
                    <a:pt x="1486" y="552769"/>
                    <a:pt x="0" y="551379"/>
                    <a:pt x="0" y="549525"/>
                  </a:cubicBezTo>
                  <a:lnTo>
                    <a:pt x="0" y="175202"/>
                  </a:lnTo>
                  <a:cubicBezTo>
                    <a:pt x="0" y="171309"/>
                    <a:pt x="2136" y="167693"/>
                    <a:pt x="5478" y="165839"/>
                  </a:cubicBezTo>
                  <a:close/>
                </a:path>
              </a:pathLst>
            </a:custGeom>
            <a:solidFill>
              <a:schemeClr val="accent4">
                <a:lumMod val="75000"/>
              </a:schemeClr>
            </a:solidFill>
            <a:ln>
              <a:noFill/>
            </a:ln>
          </p:spPr>
        </p:sp>
        <p:sp>
          <p:nvSpPr>
            <p:cNvPr id="10" name="tree-leaf_67806"/>
            <p:cNvSpPr>
              <a:spLocks noChangeAspect="1"/>
            </p:cNvSpPr>
            <p:nvPr/>
          </p:nvSpPr>
          <p:spPr bwMode="auto">
            <a:xfrm>
              <a:off x="9119906" y="4680462"/>
              <a:ext cx="492752" cy="48949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8193" h="604169">
                  <a:moveTo>
                    <a:pt x="86448" y="477231"/>
                  </a:moveTo>
                  <a:cubicBezTo>
                    <a:pt x="99366" y="496074"/>
                    <a:pt x="111290" y="510949"/>
                    <a:pt x="130169" y="520866"/>
                  </a:cubicBezTo>
                  <a:lnTo>
                    <a:pt x="53657" y="595244"/>
                  </a:lnTo>
                  <a:cubicBezTo>
                    <a:pt x="47696" y="601194"/>
                    <a:pt x="39746" y="604169"/>
                    <a:pt x="31797" y="604169"/>
                  </a:cubicBezTo>
                  <a:cubicBezTo>
                    <a:pt x="23848" y="604169"/>
                    <a:pt x="14905" y="601194"/>
                    <a:pt x="8943" y="595244"/>
                  </a:cubicBezTo>
                  <a:cubicBezTo>
                    <a:pt x="-2981" y="582352"/>
                    <a:pt x="-2981" y="562518"/>
                    <a:pt x="8943" y="550617"/>
                  </a:cubicBezTo>
                  <a:close/>
                  <a:moveTo>
                    <a:pt x="592202" y="95"/>
                  </a:moveTo>
                  <a:cubicBezTo>
                    <a:pt x="602138" y="-897"/>
                    <a:pt x="609093" y="6047"/>
                    <a:pt x="608099" y="15967"/>
                  </a:cubicBezTo>
                  <a:cubicBezTo>
                    <a:pt x="604125" y="83423"/>
                    <a:pt x="580278" y="337375"/>
                    <a:pt x="460050" y="456415"/>
                  </a:cubicBezTo>
                  <a:cubicBezTo>
                    <a:pt x="333861" y="582399"/>
                    <a:pt x="216614" y="585375"/>
                    <a:pt x="132157" y="519903"/>
                  </a:cubicBezTo>
                  <a:lnTo>
                    <a:pt x="228537" y="423679"/>
                  </a:lnTo>
                  <a:lnTo>
                    <a:pt x="355721" y="453439"/>
                  </a:lnTo>
                  <a:cubicBezTo>
                    <a:pt x="357708" y="454431"/>
                    <a:pt x="360689" y="454431"/>
                    <a:pt x="362676" y="454431"/>
                  </a:cubicBezTo>
                  <a:cubicBezTo>
                    <a:pt x="377580" y="454431"/>
                    <a:pt x="391491" y="443519"/>
                    <a:pt x="393478" y="427647"/>
                  </a:cubicBezTo>
                  <a:cubicBezTo>
                    <a:pt x="396459" y="411775"/>
                    <a:pt x="384535" y="395903"/>
                    <a:pt x="368638" y="391935"/>
                  </a:cubicBezTo>
                  <a:lnTo>
                    <a:pt x="281199" y="371103"/>
                  </a:lnTo>
                  <a:lnTo>
                    <a:pt x="344791" y="307615"/>
                  </a:lnTo>
                  <a:lnTo>
                    <a:pt x="413350" y="323487"/>
                  </a:lnTo>
                  <a:cubicBezTo>
                    <a:pt x="416331" y="323487"/>
                    <a:pt x="418318" y="324479"/>
                    <a:pt x="420306" y="324479"/>
                  </a:cubicBezTo>
                  <a:cubicBezTo>
                    <a:pt x="437197" y="324479"/>
                    <a:pt x="451108" y="311583"/>
                    <a:pt x="452101" y="293727"/>
                  </a:cubicBezTo>
                  <a:cubicBezTo>
                    <a:pt x="453095" y="278847"/>
                    <a:pt x="441172" y="264959"/>
                    <a:pt x="426267" y="261983"/>
                  </a:cubicBezTo>
                  <a:lnTo>
                    <a:pt x="397452" y="255039"/>
                  </a:lnTo>
                  <a:lnTo>
                    <a:pt x="477935" y="173695"/>
                  </a:lnTo>
                  <a:cubicBezTo>
                    <a:pt x="491846" y="160799"/>
                    <a:pt x="490853" y="138975"/>
                    <a:pt x="475948" y="127071"/>
                  </a:cubicBezTo>
                  <a:cubicBezTo>
                    <a:pt x="463031" y="117151"/>
                    <a:pt x="444152" y="119135"/>
                    <a:pt x="432229" y="131039"/>
                  </a:cubicBezTo>
                  <a:lnTo>
                    <a:pt x="352740" y="211391"/>
                  </a:lnTo>
                  <a:lnTo>
                    <a:pt x="344791" y="179647"/>
                  </a:lnTo>
                  <a:cubicBezTo>
                    <a:pt x="340816" y="161791"/>
                    <a:pt x="321938" y="150879"/>
                    <a:pt x="304052" y="156831"/>
                  </a:cubicBezTo>
                  <a:cubicBezTo>
                    <a:pt x="288155" y="161791"/>
                    <a:pt x="280206" y="179647"/>
                    <a:pt x="284180" y="195519"/>
                  </a:cubicBezTo>
                  <a:lnTo>
                    <a:pt x="300078" y="263967"/>
                  </a:lnTo>
                  <a:lnTo>
                    <a:pt x="236486" y="327455"/>
                  </a:lnTo>
                  <a:lnTo>
                    <a:pt x="214627" y="237183"/>
                  </a:lnTo>
                  <a:cubicBezTo>
                    <a:pt x="209659" y="219327"/>
                    <a:pt x="190780" y="208415"/>
                    <a:pt x="172895" y="214367"/>
                  </a:cubicBezTo>
                  <a:cubicBezTo>
                    <a:pt x="157991" y="220319"/>
                    <a:pt x="150042" y="237183"/>
                    <a:pt x="153023" y="253055"/>
                  </a:cubicBezTo>
                  <a:lnTo>
                    <a:pt x="183825" y="379039"/>
                  </a:lnTo>
                  <a:lnTo>
                    <a:pt x="87444" y="475263"/>
                  </a:lnTo>
                  <a:cubicBezTo>
                    <a:pt x="21865" y="390943"/>
                    <a:pt x="24846" y="273887"/>
                    <a:pt x="150042" y="147903"/>
                  </a:cubicBezTo>
                  <a:cubicBezTo>
                    <a:pt x="270269" y="27871"/>
                    <a:pt x="524636" y="4063"/>
                    <a:pt x="592202" y="95"/>
                  </a:cubicBezTo>
                  <a:close/>
                </a:path>
              </a:pathLst>
            </a:custGeom>
            <a:solidFill>
              <a:schemeClr val="accent1"/>
            </a:solidFill>
            <a:ln>
              <a:noFill/>
            </a:ln>
          </p:spPr>
        </p:sp>
      </p:grpSp>
      <p:sp>
        <p:nvSpPr>
          <p:cNvPr id="26" name="文字方塊 25"/>
          <p:cNvSpPr txBox="1"/>
          <p:nvPr/>
        </p:nvSpPr>
        <p:spPr>
          <a:xfrm>
            <a:off x="71675" y="5982168"/>
            <a:ext cx="2513514" cy="327152"/>
          </a:xfrm>
          <a:prstGeom prst="rect">
            <a:avLst/>
          </a:prstGeom>
          <a:noFill/>
        </p:spPr>
        <p:txBody>
          <a:bodyPr wrap="square" lIns="80147" tIns="40074" rIns="80147" bIns="40074" rtlCol="0">
            <a:spAutoFit/>
          </a:bodyPr>
          <a:lstStyle/>
          <a:p>
            <a:pPr algn="l"/>
            <a:r>
              <a:rPr sz="1600" b="1" dirty="0">
                <a:latin typeface="+mj-lt"/>
                <a:ea typeface="微軟正黑體" panose="020B0604030504040204" charset="-120"/>
                <a:sym typeface="+mn-ea"/>
              </a:rPr>
              <a:t>Progress at the end of 20</a:t>
            </a:r>
            <a:r>
              <a:rPr lang="en-US" sz="1600" b="1" dirty="0">
                <a:latin typeface="+mj-lt"/>
                <a:ea typeface="微軟正黑體" panose="020B0604030504040204" charset="-120"/>
                <a:sym typeface="+mn-ea"/>
              </a:rPr>
              <a:t>20</a:t>
            </a:r>
          </a:p>
        </p:txBody>
      </p:sp>
      <p:sp>
        <p:nvSpPr>
          <p:cNvPr id="27" name="文字方塊 26"/>
          <p:cNvSpPr txBox="1"/>
          <p:nvPr/>
        </p:nvSpPr>
        <p:spPr>
          <a:xfrm>
            <a:off x="46717" y="1387933"/>
            <a:ext cx="2490702" cy="327152"/>
          </a:xfrm>
          <a:prstGeom prst="rect">
            <a:avLst/>
          </a:prstGeom>
          <a:noFill/>
        </p:spPr>
        <p:txBody>
          <a:bodyPr wrap="none" lIns="80147" tIns="40074" rIns="80147" bIns="40074" rtlCol="0">
            <a:spAutoFit/>
          </a:bodyPr>
          <a:lstStyle/>
          <a:p>
            <a:pPr algn="l"/>
            <a:r>
              <a:rPr sz="1600" b="1" dirty="0">
                <a:latin typeface="+mj-lt"/>
                <a:ea typeface="微軟正黑體" panose="020B0604030504040204" charset="-120"/>
              </a:rPr>
              <a:t>Progress at the end of 2019</a:t>
            </a:r>
          </a:p>
        </p:txBody>
      </p:sp>
      <p:sp>
        <p:nvSpPr>
          <p:cNvPr id="28" name="向下箭號 27"/>
          <p:cNvSpPr/>
          <p:nvPr/>
        </p:nvSpPr>
        <p:spPr>
          <a:xfrm>
            <a:off x="4345319" y="4624153"/>
            <a:ext cx="697495" cy="640635"/>
          </a:xfrm>
          <a:prstGeom prst="downArrow">
            <a:avLst>
              <a:gd name="adj1" fmla="val 50000"/>
              <a:gd name="adj2" fmla="val 47393"/>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zh-TW" altLang="en-US"/>
          </a:p>
        </p:txBody>
      </p:sp>
      <p:sp>
        <p:nvSpPr>
          <p:cNvPr id="29" name="ValueText1"/>
          <p:cNvSpPr txBox="1"/>
          <p:nvPr/>
        </p:nvSpPr>
        <p:spPr>
          <a:xfrm>
            <a:off x="853978" y="5346521"/>
            <a:ext cx="716460" cy="413970"/>
          </a:xfrm>
          <a:prstGeom prst="rect">
            <a:avLst/>
          </a:prstGeom>
          <a:noFill/>
        </p:spPr>
        <p:txBody>
          <a:bodyPr wrap="square" lIns="80147" tIns="78885" rIns="80147" bIns="78885" anchor="ctr" anchorCtr="0">
            <a:prstTxWarp prst="textPlain">
              <a:avLst/>
            </a:prstTxWarp>
            <a:noAutofit/>
          </a:bodyPr>
          <a:lstStyle/>
          <a:p>
            <a:r>
              <a:rPr lang="en-US" altLang="zh-TW" sz="600" dirty="0">
                <a:solidFill>
                  <a:schemeClr val="accent2">
                    <a:lumMod val="100000"/>
                  </a:schemeClr>
                </a:solidFill>
                <a:latin typeface="Impact" panose="020B0806030902050204" pitchFamily="34" charset="0"/>
              </a:rPr>
              <a:t>100</a:t>
            </a:r>
            <a:r>
              <a:rPr lang="en-US" altLang="zh-CN" sz="600" dirty="0">
                <a:solidFill>
                  <a:schemeClr val="accent2">
                    <a:lumMod val="100000"/>
                  </a:schemeClr>
                </a:solidFill>
                <a:latin typeface="Impact" panose="020B0806030902050204" pitchFamily="34" charset="0"/>
              </a:rPr>
              <a:t>%</a:t>
            </a:r>
            <a:endParaRPr lang="en-US" sz="600" dirty="0">
              <a:solidFill>
                <a:schemeClr val="accent2">
                  <a:lumMod val="100000"/>
                </a:schemeClr>
              </a:solidFill>
              <a:latin typeface="Impact" panose="020B0806030902050204" pitchFamily="34" charset="0"/>
            </a:endParaRPr>
          </a:p>
        </p:txBody>
      </p:sp>
      <p:cxnSp>
        <p:nvCxnSpPr>
          <p:cNvPr id="30" name="肘形接點 29"/>
          <p:cNvCxnSpPr>
            <a:stCxn id="22" idx="3"/>
            <a:endCxn id="29" idx="0"/>
          </p:cNvCxnSpPr>
          <p:nvPr/>
        </p:nvCxnSpPr>
        <p:spPr>
          <a:xfrm flipH="1">
            <a:off x="1212503" y="3385358"/>
            <a:ext cx="231858" cy="1961074"/>
          </a:xfrm>
          <a:prstGeom prst="bentConnector4">
            <a:avLst>
              <a:gd name="adj1" fmla="val -142155"/>
              <a:gd name="adj2" fmla="val 55272"/>
            </a:avLst>
          </a:prstGeom>
          <a:ln w="28575">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ValueText2"/>
          <p:cNvSpPr txBox="1"/>
          <p:nvPr/>
        </p:nvSpPr>
        <p:spPr>
          <a:xfrm>
            <a:off x="3283823" y="5346520"/>
            <a:ext cx="511209" cy="413970"/>
          </a:xfrm>
          <a:prstGeom prst="rect">
            <a:avLst/>
          </a:prstGeom>
          <a:noFill/>
        </p:spPr>
        <p:txBody>
          <a:bodyPr wrap="square" lIns="80147" tIns="78885" rIns="80147" bIns="78885" anchor="ctr" anchorCtr="0">
            <a:prstTxWarp prst="textPlain">
              <a:avLst/>
            </a:prstTxWarp>
            <a:noAutofit/>
          </a:bodyPr>
          <a:lstStyle/>
          <a:p>
            <a:r>
              <a:rPr lang="en-US" altLang="zh-TW" sz="600" dirty="0">
                <a:solidFill>
                  <a:schemeClr val="accent3">
                    <a:lumMod val="100000"/>
                  </a:schemeClr>
                </a:solidFill>
                <a:latin typeface="Impact" panose="020B0806030902050204" pitchFamily="34" charset="0"/>
              </a:rPr>
              <a:t>50</a:t>
            </a:r>
            <a:r>
              <a:rPr lang="en-US" altLang="zh-CN" sz="600" dirty="0">
                <a:solidFill>
                  <a:schemeClr val="accent3">
                    <a:lumMod val="100000"/>
                  </a:schemeClr>
                </a:solidFill>
                <a:latin typeface="Impact" panose="020B0806030902050204" pitchFamily="34" charset="0"/>
              </a:rPr>
              <a:t>%</a:t>
            </a:r>
            <a:endParaRPr lang="en-US" sz="600" dirty="0">
              <a:solidFill>
                <a:schemeClr val="accent3">
                  <a:lumMod val="100000"/>
                </a:schemeClr>
              </a:solidFill>
              <a:latin typeface="Impact" panose="020B0806030902050204" pitchFamily="34" charset="0"/>
            </a:endParaRPr>
          </a:p>
        </p:txBody>
      </p:sp>
      <p:sp>
        <p:nvSpPr>
          <p:cNvPr id="32" name="ValueText3"/>
          <p:cNvSpPr txBox="1"/>
          <p:nvPr/>
        </p:nvSpPr>
        <p:spPr>
          <a:xfrm>
            <a:off x="5544898" y="5281783"/>
            <a:ext cx="511209" cy="413970"/>
          </a:xfrm>
          <a:prstGeom prst="rect">
            <a:avLst/>
          </a:prstGeom>
          <a:noFill/>
        </p:spPr>
        <p:txBody>
          <a:bodyPr wrap="square" lIns="80147" tIns="78885" rIns="80147" bIns="78885" anchor="ctr" anchorCtr="0">
            <a:prstTxWarp prst="textPlain">
              <a:avLst/>
            </a:prstTxWarp>
            <a:noAutofit/>
          </a:bodyPr>
          <a:lstStyle/>
          <a:p>
            <a:r>
              <a:rPr lang="en-US" altLang="zh-TW" sz="600" dirty="0">
                <a:solidFill>
                  <a:schemeClr val="accent4">
                    <a:lumMod val="100000"/>
                  </a:schemeClr>
                </a:solidFill>
                <a:latin typeface="Impact" panose="020B0806030902050204" pitchFamily="34" charset="0"/>
              </a:rPr>
              <a:t>99</a:t>
            </a:r>
            <a:r>
              <a:rPr lang="en-US" sz="600" dirty="0">
                <a:solidFill>
                  <a:schemeClr val="accent4">
                    <a:lumMod val="100000"/>
                  </a:schemeClr>
                </a:solidFill>
                <a:latin typeface="Impact" panose="020B0806030902050204" pitchFamily="34" charset="0"/>
              </a:rPr>
              <a:t>%</a:t>
            </a:r>
          </a:p>
        </p:txBody>
      </p:sp>
      <p:sp>
        <p:nvSpPr>
          <p:cNvPr id="33" name="ValueText4"/>
          <p:cNvSpPr txBox="1"/>
          <p:nvPr/>
        </p:nvSpPr>
        <p:spPr>
          <a:xfrm>
            <a:off x="7733600" y="5281782"/>
            <a:ext cx="617630" cy="413970"/>
          </a:xfrm>
          <a:prstGeom prst="rect">
            <a:avLst/>
          </a:prstGeom>
          <a:noFill/>
        </p:spPr>
        <p:txBody>
          <a:bodyPr wrap="square" lIns="80147" tIns="78885" rIns="80147" bIns="78885" anchor="ctr" anchorCtr="0">
            <a:prstTxWarp prst="textPlain">
              <a:avLst/>
            </a:prstTxWarp>
            <a:noAutofit/>
          </a:bodyPr>
          <a:lstStyle/>
          <a:p>
            <a:r>
              <a:rPr lang="en-US" altLang="zh-TW" sz="600" dirty="0">
                <a:solidFill>
                  <a:schemeClr val="accent5">
                    <a:lumMod val="100000"/>
                  </a:schemeClr>
                </a:solidFill>
                <a:latin typeface="Impact" panose="020B0806030902050204" pitchFamily="34" charset="0"/>
              </a:rPr>
              <a:t>100</a:t>
            </a:r>
            <a:r>
              <a:rPr lang="en-US" altLang="zh-CN" sz="600" dirty="0">
                <a:solidFill>
                  <a:schemeClr val="accent5">
                    <a:lumMod val="100000"/>
                  </a:schemeClr>
                </a:solidFill>
                <a:latin typeface="Impact" panose="020B0806030902050204" pitchFamily="34" charset="0"/>
              </a:rPr>
              <a:t>%</a:t>
            </a:r>
            <a:endParaRPr lang="en-US" sz="600" dirty="0">
              <a:solidFill>
                <a:schemeClr val="accent5">
                  <a:lumMod val="100000"/>
                </a:schemeClr>
              </a:solidFill>
              <a:latin typeface="Impact" panose="020B0806030902050204" pitchFamily="34" charset="0"/>
            </a:endParaRPr>
          </a:p>
        </p:txBody>
      </p:sp>
      <p:cxnSp>
        <p:nvCxnSpPr>
          <p:cNvPr id="34" name="肘形接點 33"/>
          <p:cNvCxnSpPr>
            <a:stCxn id="23" idx="3"/>
            <a:endCxn id="31" idx="0"/>
          </p:cNvCxnSpPr>
          <p:nvPr/>
        </p:nvCxnSpPr>
        <p:spPr>
          <a:xfrm flipH="1">
            <a:off x="3539771" y="1926503"/>
            <a:ext cx="124888" cy="3419929"/>
          </a:xfrm>
          <a:prstGeom prst="bentConnector4">
            <a:avLst>
              <a:gd name="adj1" fmla="val -267391"/>
              <a:gd name="adj2" fmla="val 53031"/>
            </a:avLst>
          </a:prstGeom>
          <a:ln w="28575">
            <a:solidFill>
              <a:srgbClr val="92D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5" name="肘形接點 34"/>
          <p:cNvCxnSpPr>
            <a:stCxn id="24" idx="3"/>
            <a:endCxn id="32" idx="0"/>
          </p:cNvCxnSpPr>
          <p:nvPr/>
        </p:nvCxnSpPr>
        <p:spPr>
          <a:xfrm flipH="1">
            <a:off x="5800793" y="3385358"/>
            <a:ext cx="205251" cy="1896569"/>
          </a:xfrm>
          <a:prstGeom prst="bentConnector4">
            <a:avLst>
              <a:gd name="adj1" fmla="val -123545"/>
              <a:gd name="adj2" fmla="val 55451"/>
            </a:avLst>
          </a:prstGeom>
          <a:ln w="28575">
            <a:solidFill>
              <a:schemeClr val="accent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6" name="肘形接點 35"/>
          <p:cNvCxnSpPr>
            <a:stCxn id="25" idx="3"/>
            <a:endCxn id="33" idx="0"/>
          </p:cNvCxnSpPr>
          <p:nvPr/>
        </p:nvCxnSpPr>
        <p:spPr>
          <a:xfrm flipH="1">
            <a:off x="8042810" y="2027293"/>
            <a:ext cx="246519" cy="3254634"/>
          </a:xfrm>
          <a:prstGeom prst="bentConnector4">
            <a:avLst>
              <a:gd name="adj1" fmla="val -107709"/>
              <a:gd name="adj2" fmla="val 53176"/>
            </a:avLst>
          </a:prstGeom>
          <a:ln w="28575">
            <a:solidFill>
              <a:schemeClr val="accent5"/>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7" name="文本框 35"/>
          <p:cNvSpPr txBox="1"/>
          <p:nvPr/>
        </p:nvSpPr>
        <p:spPr>
          <a:xfrm>
            <a:off x="427334" y="3647339"/>
            <a:ext cx="1433502" cy="450263"/>
          </a:xfrm>
          <a:prstGeom prst="rect">
            <a:avLst/>
          </a:prstGeom>
          <a:noFill/>
        </p:spPr>
        <p:txBody>
          <a:bodyPr wrap="square" lIns="80147" tIns="40074" rIns="80147" bIns="40074" rtlCol="0">
            <a:spAutoFit/>
          </a:bodyPr>
          <a:lstStyle/>
          <a:p>
            <a:pPr algn="ctr"/>
            <a:r>
              <a:rPr lang="en-US" altLang="zh-TW" sz="1200" dirty="0"/>
              <a:t>Tea Factory construction</a:t>
            </a:r>
            <a:endParaRPr lang="zh-CN" altLang="en-US" sz="1200" dirty="0">
              <a:solidFill>
                <a:schemeClr val="tx2"/>
              </a:solidFill>
              <a:latin typeface="微軟正黑體" panose="020B0604030504040204" charset="-120"/>
              <a:ea typeface="微軟正黑體" panose="020B0604030504040204" charset="-120"/>
            </a:endParaRPr>
          </a:p>
        </p:txBody>
      </p:sp>
      <p:sp>
        <p:nvSpPr>
          <p:cNvPr id="38" name="文本框 37"/>
          <p:cNvSpPr txBox="1"/>
          <p:nvPr/>
        </p:nvSpPr>
        <p:spPr>
          <a:xfrm>
            <a:off x="2483768" y="2138103"/>
            <a:ext cx="1694139" cy="450263"/>
          </a:xfrm>
          <a:prstGeom prst="rect">
            <a:avLst/>
          </a:prstGeom>
          <a:noFill/>
        </p:spPr>
        <p:txBody>
          <a:bodyPr wrap="square" lIns="80147" tIns="40074" rIns="80147" bIns="40074" rtlCol="0">
            <a:spAutoFit/>
          </a:bodyPr>
          <a:lstStyle/>
          <a:p>
            <a:pPr algn="ctr"/>
            <a:r>
              <a:rPr lang="en-US" altLang="zh-TW" sz="1200" dirty="0">
                <a:solidFill>
                  <a:schemeClr val="tx2"/>
                </a:solidFill>
                <a:latin typeface="+mj-lt"/>
                <a:ea typeface="微軟正黑體" panose="020B0604030504040204" charset="-120"/>
              </a:rPr>
              <a:t>Operating Machines </a:t>
            </a:r>
            <a:r>
              <a:rPr lang="en-US" altLang="zh-TW" sz="1200" dirty="0">
                <a:latin typeface="+mj-lt"/>
              </a:rPr>
              <a:t>construction</a:t>
            </a:r>
            <a:endParaRPr lang="zh-CN" altLang="en-US" sz="1200" dirty="0">
              <a:solidFill>
                <a:schemeClr val="tx2"/>
              </a:solidFill>
              <a:latin typeface="+mj-lt"/>
              <a:ea typeface="微軟正黑體" panose="020B0604030504040204" charset="-120"/>
            </a:endParaRPr>
          </a:p>
        </p:txBody>
      </p:sp>
      <p:sp>
        <p:nvSpPr>
          <p:cNvPr id="39" name="文本框 39"/>
          <p:cNvSpPr txBox="1"/>
          <p:nvPr/>
        </p:nvSpPr>
        <p:spPr>
          <a:xfrm>
            <a:off x="5204708" y="3683564"/>
            <a:ext cx="1108661" cy="450263"/>
          </a:xfrm>
          <a:prstGeom prst="rect">
            <a:avLst/>
          </a:prstGeom>
          <a:noFill/>
        </p:spPr>
        <p:txBody>
          <a:bodyPr wrap="square" lIns="80147" tIns="40074" rIns="80147" bIns="40074" rtlCol="0">
            <a:spAutoFit/>
          </a:bodyPr>
          <a:lstStyle/>
          <a:p>
            <a:pPr algn="ctr"/>
            <a:r>
              <a:rPr lang="en-US" altLang="zh-TW" sz="1200" dirty="0"/>
              <a:t>Warehouse construction</a:t>
            </a:r>
            <a:endParaRPr lang="zh-CN" altLang="en-US" sz="1200" dirty="0">
              <a:solidFill>
                <a:schemeClr val="tx2"/>
              </a:solidFill>
              <a:latin typeface="微軟正黑體" panose="020B0604030504040204" charset="-120"/>
              <a:ea typeface="微軟正黑體" panose="020B0604030504040204" charset="-120"/>
            </a:endParaRPr>
          </a:p>
        </p:txBody>
      </p:sp>
      <p:sp>
        <p:nvSpPr>
          <p:cNvPr id="40" name="文本框 41"/>
          <p:cNvSpPr txBox="1"/>
          <p:nvPr/>
        </p:nvSpPr>
        <p:spPr>
          <a:xfrm>
            <a:off x="7277932" y="2268497"/>
            <a:ext cx="1433500" cy="265597"/>
          </a:xfrm>
          <a:prstGeom prst="rect">
            <a:avLst/>
          </a:prstGeom>
          <a:noFill/>
        </p:spPr>
        <p:txBody>
          <a:bodyPr wrap="square" lIns="80147" tIns="40074" rIns="80147" bIns="40074" rtlCol="0">
            <a:spAutoFit/>
          </a:bodyPr>
          <a:lstStyle/>
          <a:p>
            <a:pPr algn="ctr"/>
            <a:r>
              <a:rPr lang="en-US" altLang="zh-TW" sz="1200" dirty="0">
                <a:solidFill>
                  <a:schemeClr val="tx2"/>
                </a:solidFill>
                <a:latin typeface="+mj-lt"/>
                <a:ea typeface="微軟正黑體" panose="020B0604030504040204" charset="-120"/>
              </a:rPr>
              <a:t>Tea Plantation</a:t>
            </a:r>
            <a:endParaRPr lang="zh-CN" altLang="en-US" sz="1200" dirty="0">
              <a:solidFill>
                <a:schemeClr val="tx2"/>
              </a:solidFill>
              <a:latin typeface="+mj-lt"/>
              <a:ea typeface="微軟正黑體" panose="020B0604030504040204" charset="-120"/>
            </a:endParaRPr>
          </a:p>
        </p:txBody>
      </p:sp>
    </p:spTree>
    <p:extLst>
      <p:ext uri="{BB962C8B-B14F-4D97-AF65-F5344CB8AC3E}">
        <p14:creationId xmlns:p14="http://schemas.microsoft.com/office/powerpoint/2010/main" val="163565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103684</TotalTime>
  <Words>2111</Words>
  <Application>Microsoft Office PowerPoint</Application>
  <PresentationFormat>如螢幕大小 (4:3)</PresentationFormat>
  <Paragraphs>677</Paragraphs>
  <Slides>25</Slides>
  <Notes>11</Notes>
  <HiddenSlides>0</HiddenSlides>
  <MMClips>0</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Office 佈景主題</vt:lpstr>
      <vt:lpstr>PowerPoint 簡報</vt:lpstr>
      <vt:lpstr>Disclaimer</vt:lpstr>
      <vt:lpstr>Executive Summary</vt:lpstr>
      <vt:lpstr>Strong Leadership</vt:lpstr>
      <vt:lpstr>TTC’s Way to Success</vt:lpstr>
      <vt:lpstr>PowerPoint 簡報</vt:lpstr>
      <vt:lpstr>Tea Garden &amp; Factories</vt:lpstr>
      <vt:lpstr>First Smart Tea Garden in Taiwan</vt:lpstr>
      <vt:lpstr>Laupi Tea Farm Progress</vt:lpstr>
      <vt:lpstr>Business Highlight-Laupi Tea Farm </vt:lpstr>
      <vt:lpstr>Laupi Tea Farm Facilities </vt:lpstr>
      <vt:lpstr>Laupi Tea Farm Facilities </vt:lpstr>
      <vt:lpstr>Automated Tea production line</vt:lpstr>
      <vt:lpstr>PowerPoint 簡報</vt:lpstr>
      <vt:lpstr>Recreational Business Highlights</vt:lpstr>
      <vt:lpstr>Leisure Business Outlook</vt:lpstr>
      <vt:lpstr>PowerPoint 簡報</vt:lpstr>
      <vt:lpstr>Land Development - Selected cases</vt:lpstr>
      <vt:lpstr>Land Development strategy</vt:lpstr>
      <vt:lpstr>PowerPoint 簡報</vt:lpstr>
      <vt:lpstr>Historical Cash Dividend 2013-19</vt:lpstr>
      <vt:lpstr>5-year Income Statement</vt:lpstr>
      <vt:lpstr>5-year Balance Sheet </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KJ WANG</dc:creator>
  <cp:lastModifiedBy>Amy(林梅敏)</cp:lastModifiedBy>
  <cp:revision>162</cp:revision>
  <cp:lastPrinted>2021-02-24T06:09:21Z</cp:lastPrinted>
  <dcterms:created xsi:type="dcterms:W3CDTF">2020-12-01T07:00:35Z</dcterms:created>
  <dcterms:modified xsi:type="dcterms:W3CDTF">2021-04-19T08:02:45Z</dcterms:modified>
</cp:coreProperties>
</file>