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notesMasterIdLst>
    <p:notesMasterId r:id="rId25"/>
  </p:notesMasterIdLst>
  <p:sldIdLst>
    <p:sldId id="308" r:id="rId2"/>
    <p:sldId id="341" r:id="rId3"/>
    <p:sldId id="309" r:id="rId4"/>
    <p:sldId id="359" r:id="rId5"/>
    <p:sldId id="259" r:id="rId6"/>
    <p:sldId id="355" r:id="rId7"/>
    <p:sldId id="363" r:id="rId8"/>
    <p:sldId id="356" r:id="rId9"/>
    <p:sldId id="357" r:id="rId10"/>
    <p:sldId id="358" r:id="rId11"/>
    <p:sldId id="364" r:id="rId12"/>
    <p:sldId id="278" r:id="rId13"/>
    <p:sldId id="317" r:id="rId14"/>
    <p:sldId id="314" r:id="rId15"/>
    <p:sldId id="282" r:id="rId16"/>
    <p:sldId id="326" r:id="rId17"/>
    <p:sldId id="344" r:id="rId18"/>
    <p:sldId id="365" r:id="rId19"/>
    <p:sldId id="350" r:id="rId20"/>
    <p:sldId id="272" r:id="rId21"/>
    <p:sldId id="353" r:id="rId22"/>
    <p:sldId id="354" r:id="rId23"/>
    <p:sldId id="275" r:id="rId24"/>
  </p:sldIdLst>
  <p:sldSz cx="18288000" cy="10287000"/>
  <p:notesSz cx="6799263" cy="9929813"/>
  <p:embeddedFontLst>
    <p:embeddedFont>
      <p:font typeface="思源黑体-超粗体" panose="02020500000000000000" charset="-122"/>
      <p:regular r:id="rId26"/>
    </p:embeddedFont>
    <p:embeddedFont>
      <p:font typeface="Microsoft YaHei" panose="020B0503020204020204" pitchFamily="34" charset="-122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Microsoft YaHei" panose="020B0503020204020204" pitchFamily="34" charset="-122"/>
      <p:regular r:id="rId27"/>
      <p:bold r:id="rId28"/>
    </p:embeddedFont>
    <p:embeddedFont>
      <p:font typeface="Trajan Pro" panose="02020502050506020301" charset="0"/>
      <p:regular r:id="rId33"/>
      <p:bold r:id="rId34"/>
    </p:embeddedFont>
    <p:embeddedFont>
      <p:font typeface="宋体" panose="02010600030101010101" pitchFamily="2" charset="-122"/>
      <p:regular r:id="rId35"/>
    </p:embeddedFont>
    <p:embeddedFont>
      <p:font typeface="Montserrat" panose="02020500000000000000" charset="0"/>
      <p:regular r:id="rId36"/>
      <p:bold r:id="rId37"/>
      <p:italic r:id="rId38"/>
      <p:boldItalic r:id="rId39"/>
    </p:embeddedFont>
    <p:embeddedFont>
      <p:font typeface="League Spartan" panose="02020500000000000000" charset="0"/>
      <p:regular r:id="rId40"/>
      <p:bold r:id="rId41"/>
    </p:embeddedFont>
    <p:embeddedFont>
      <p:font typeface="微軟正黑體" panose="020B0604030504040204" pitchFamily="34" charset="-120"/>
      <p:regular r:id="rId42"/>
      <p:bold r:id="rId43"/>
    </p:embeddedFont>
    <p:embeddedFont>
      <p:font typeface="標楷體" panose="03000509000000000000" pitchFamily="65" charset="-120"/>
      <p:regular r:id="rId44"/>
    </p:embeddedFont>
    <p:embeddedFont>
      <p:font typeface="思源黑体 1 Bold" panose="02020500000000000000" charset="-128"/>
      <p:regular r:id="rId45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2E5A"/>
    <a:srgbClr val="D9117E"/>
    <a:srgbClr val="FF9300"/>
    <a:srgbClr val="FF8192"/>
    <a:srgbClr val="FF6D86"/>
    <a:srgbClr val="E6275F"/>
    <a:srgbClr val="C68B5C"/>
    <a:srgbClr val="E72E64"/>
    <a:srgbClr val="C88E5E"/>
    <a:srgbClr val="2F6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4317" autoAdjust="0"/>
  </p:normalViewPr>
  <p:slideViewPr>
    <p:cSldViewPr>
      <p:cViewPr varScale="1">
        <p:scale>
          <a:sx n="31" d="100"/>
          <a:sy n="31" d="100"/>
        </p:scale>
        <p:origin x="366" y="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3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27963;&#38913;&#31807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2C-4946-8D18-0CF7C20E28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2C-4946-8D18-0CF7C20E2813}"/>
              </c:ext>
            </c:extLst>
          </c:dPt>
          <c:dPt>
            <c:idx val="2"/>
            <c:bubble3D val="0"/>
            <c:spPr>
              <a:solidFill>
                <a:srgbClr val="FE6D8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42C-4946-8D18-0CF7C20E2813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2BE24C70-0BB3-4EAA-91C5-8974DE66DDEF}" type="CATEGORYNAME">
                      <a:rPr lang="zh-TW" altLang="en-US" sz="600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pPr/>
                      <a:t>[類別名稱]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42C-4946-8D18-0CF7C20E2813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7B93C70C-B7CB-433A-9839-6294CC414B69}" type="CATEGORYNAME">
                      <a:rPr lang="zh-TW" altLang="en-US" sz="600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pPr/>
                      <a:t>[類別名稱]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42C-4946-8D18-0CF7C20E2813}"/>
                </c:ext>
              </c:extLst>
            </c:dLbl>
            <c:dLbl>
              <c:idx val="2"/>
              <c:layout/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6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defRPr>
                    </a:pPr>
                    <a:fld id="{8EDD9606-4C86-4363-80D9-2418199BF30F}" type="CATEGORYNAME">
                      <a:rPr lang="zh-TW" altLang="en-US" sz="600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pPr>
                        <a:defRPr sz="6000">
                          <a:latin typeface="標楷體" panose="03000509000000000000" pitchFamily="65" charset="-120"/>
                          <a:ea typeface="標楷體" panose="03000509000000000000" pitchFamily="65" charset="-120"/>
                        </a:defRPr>
                      </a:pPr>
                      <a:t>[類別名稱]</a:t>
                    </a:fld>
                    <a:endParaRPr lang="zh-TW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6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42C-4946-8D18-0CF7C20E28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工作表1!$A$1:$A$3</c:f>
              <c:strCache>
                <c:ptCount val="3"/>
                <c:pt idx="0">
                  <c:v>真</c:v>
                </c:pt>
                <c:pt idx="1">
                  <c:v>善</c:v>
                </c:pt>
                <c:pt idx="2">
                  <c:v>美</c:v>
                </c:pt>
              </c:strCache>
            </c:strRef>
          </c:cat>
          <c:val>
            <c:numRef>
              <c:f>工作表1!$B$1:$B$3</c:f>
              <c:numCache>
                <c:formatCode>0%</c:formatCode>
                <c:ptCount val="3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42C-4946-8D18-0CF7C20E2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970712589421785E-2"/>
          <c:y val="3.358944180695328E-2"/>
          <c:w val="0.95005857482115641"/>
          <c:h val="0.85201121892165144"/>
        </c:manualLayout>
      </c:layout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欄1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3">
                      <a:tint val="58000"/>
                      <a:shade val="51000"/>
                      <a:satMod val="130000"/>
                    </a:schemeClr>
                  </a:gs>
                  <a:gs pos="80000">
                    <a:schemeClr val="accent3">
                      <a:tint val="58000"/>
                      <a:shade val="93000"/>
                      <a:satMod val="130000"/>
                    </a:schemeClr>
                  </a:gs>
                  <a:gs pos="100000">
                    <a:schemeClr val="accent3">
                      <a:tint val="58000"/>
                      <a:shade val="94000"/>
                      <a:satMod val="135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3E9-4160-A028-86989DFA846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tint val="86000"/>
                      <a:shade val="51000"/>
                      <a:satMod val="130000"/>
                    </a:schemeClr>
                  </a:gs>
                  <a:gs pos="80000">
                    <a:schemeClr val="accent3">
                      <a:tint val="86000"/>
                      <a:shade val="93000"/>
                      <a:satMod val="130000"/>
                    </a:schemeClr>
                  </a:gs>
                  <a:gs pos="100000">
                    <a:schemeClr val="accent3">
                      <a:tint val="86000"/>
                      <a:shade val="94000"/>
                      <a:satMod val="135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3E9-4160-A028-86989DFA846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86000"/>
                      <a:shade val="51000"/>
                      <a:satMod val="130000"/>
                    </a:schemeClr>
                  </a:gs>
                  <a:gs pos="80000">
                    <a:schemeClr val="accent3">
                      <a:shade val="86000"/>
                      <a:shade val="93000"/>
                      <a:satMod val="130000"/>
                    </a:schemeClr>
                  </a:gs>
                  <a:gs pos="100000">
                    <a:schemeClr val="accent3">
                      <a:shade val="86000"/>
                      <a:shade val="94000"/>
                      <a:satMod val="135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3E9-4160-A028-86989DFA846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3">
                      <a:shade val="58000"/>
                      <a:shade val="51000"/>
                      <a:satMod val="130000"/>
                    </a:schemeClr>
                  </a:gs>
                  <a:gs pos="80000">
                    <a:schemeClr val="accent3">
                      <a:shade val="58000"/>
                      <a:shade val="93000"/>
                      <a:satMod val="130000"/>
                    </a:schemeClr>
                  </a:gs>
                  <a:gs pos="100000">
                    <a:schemeClr val="accent3">
                      <a:shade val="58000"/>
                      <a:shade val="94000"/>
                      <a:satMod val="135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3E9-4160-A028-86989DFA846F}"/>
              </c:ext>
            </c:extLst>
          </c:dPt>
          <c:dLbls>
            <c:dLbl>
              <c:idx val="0"/>
              <c:layout>
                <c:manualLayout>
                  <c:x val="-0.22527688256925138"/>
                  <c:y val="-1.955044997464471E-2"/>
                </c:manualLayout>
              </c:layout>
              <c:tx>
                <c:rich>
                  <a:bodyPr/>
                  <a:lstStyle/>
                  <a:p>
                    <a:fld id="{49115F3C-AF8E-4AD5-AF3C-D5BF2110D456}" type="CATEGORYNAME">
                      <a:rPr lang="zh-CN" altLang="en-US" sz="1800"/>
                      <a:pPr/>
                      <a:t>[類別名稱]</a:t>
                    </a:fld>
                    <a:r>
                      <a:rPr lang="zh-CN" altLang="en-US" sz="1800" baseline="0" dirty="0"/>
                      <a:t>
</a:t>
                    </a:r>
                    <a:fld id="{3B66F98D-A7D0-4DB4-9AED-1DF03C444B48}" type="PERCENTAGE">
                      <a:rPr lang="en-US" altLang="zh-CN" sz="1800" baseline="0"/>
                      <a:pPr/>
                      <a:t>[百分比]</a:t>
                    </a:fld>
                    <a:endParaRPr lang="zh-CN" altLang="en-US" sz="18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3E9-4160-A028-86989DFA846F}"/>
                </c:ext>
              </c:extLst>
            </c:dLbl>
            <c:dLbl>
              <c:idx val="1"/>
              <c:layout>
                <c:manualLayout>
                  <c:x val="0.11748310542589986"/>
                  <c:y val="-0.16780802894903374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800" dirty="0"/>
                      <a:t>代言人計畫</a:t>
                    </a:r>
                    <a:r>
                      <a:rPr lang="zh-TW" altLang="en-US" sz="1800" baseline="0" dirty="0"/>
                      <a:t>
</a:t>
                    </a:r>
                    <a:fld id="{F98DAD62-ADED-4D31-B24D-6B8BA8119B60}" type="PERCENTAGE">
                      <a:rPr lang="en-US" altLang="zh-TW" sz="1800" baseline="0"/>
                      <a:pPr/>
                      <a:t>[百分比]</a:t>
                    </a:fld>
                    <a:endParaRPr lang="zh-TW" altLang="en-US" sz="18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3E9-4160-A028-86989DFA846F}"/>
                </c:ext>
              </c:extLst>
            </c:dLbl>
            <c:dLbl>
              <c:idx val="2"/>
              <c:layout>
                <c:manualLayout>
                  <c:x val="0.15745158459141217"/>
                  <c:y val="-1.7921245810090983E-2"/>
                </c:manualLayout>
              </c:layout>
              <c:tx>
                <c:rich>
                  <a:bodyPr/>
                  <a:lstStyle/>
                  <a:p>
                    <a:fld id="{D447D62B-1B93-4041-A016-F183C1EBDA8D}" type="CATEGORYNAME">
                      <a:rPr lang="zh-CN" altLang="en-US" sz="1800"/>
                      <a:pPr/>
                      <a:t>[類別名稱]</a:t>
                    </a:fld>
                    <a:r>
                      <a:rPr lang="zh-CN" altLang="en-US" sz="1800" baseline="0" dirty="0"/>
                      <a:t>
</a:t>
                    </a:r>
                    <a:fld id="{58B23C71-2DF4-42F4-A10E-0643109C8A7A}" type="PERCENTAGE">
                      <a:rPr lang="en-US" altLang="zh-CN" sz="1800" baseline="0"/>
                      <a:pPr/>
                      <a:t>[百分比]</a:t>
                    </a:fld>
                    <a:endParaRPr lang="zh-CN" altLang="en-US" sz="18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3E9-4160-A028-86989DFA846F}"/>
                </c:ext>
              </c:extLst>
            </c:dLbl>
            <c:dLbl>
              <c:idx val="3"/>
              <c:layout>
                <c:manualLayout>
                  <c:x val="0.10052678093144005"/>
                  <c:y val="0.17921245810090983"/>
                </c:manualLayout>
              </c:layout>
              <c:tx>
                <c:rich>
                  <a:bodyPr/>
                  <a:lstStyle/>
                  <a:p>
                    <a:fld id="{78B58ED3-B396-408D-BECC-47FBD79C3DAD}" type="CATEGORYNAME">
                      <a:rPr lang="zh-CN" altLang="en-US" sz="1800"/>
                      <a:pPr/>
                      <a:t>[類別名稱]</a:t>
                    </a:fld>
                    <a:r>
                      <a:rPr lang="zh-TW" altLang="en-US" sz="1800" baseline="0" dirty="0"/>
                      <a:t>
</a:t>
                    </a:r>
                    <a:fld id="{EB943193-AD25-4B47-A385-FD0477445888}" type="PERCENTAGE">
                      <a:rPr lang="en-US" altLang="zh-CN" sz="1800" baseline="0"/>
                      <a:pPr/>
                      <a:t>[百分比]</a:t>
                    </a:fld>
                    <a:endParaRPr lang="zh-TW" altLang="en-US" sz="18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3E9-4160-A028-86989DFA84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口碑論壇</c:v>
                </c:pt>
                <c:pt idx="1">
                  <c:v>節目合作</c:v>
                </c:pt>
                <c:pt idx="2">
                  <c:v>數位廣告</c:v>
                </c:pt>
                <c:pt idx="3">
                  <c:v>KOL開箱</c:v>
                </c:pt>
              </c:strCache>
            </c:strRef>
          </c:cat>
          <c:val>
            <c:numRef>
              <c:f>工作表1!$B$2:$B$5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0.1</c:v>
                </c:pt>
                <c:pt idx="2">
                  <c:v>0.15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E9-4160-A028-86989DFA846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62034-32D4-4C1A-B838-545E1A454ADA}" type="datetimeFigureOut">
              <a:rPr lang="zh-CN" altLang="en-US" smtClean="0"/>
              <a:t>2024/12/2</a:t>
            </a:fld>
            <a:endParaRPr lang="zh-CN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38EBD-467D-44AB-8483-2E8D5AB8A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77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營業收入：第三季及累計至第三季營收雖較去年同期衰退，但衰退幅度已趨緩和，美妝商品經過半年多努力業績逐步上揚。</a:t>
            </a:r>
            <a:endParaRPr lang="en-US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營業毛利：第三季毛利為負數，累計至第三季毛利率僅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12%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，主要係美妝護膚商品上市前期行銷投資較高所致。</a:t>
            </a:r>
            <a:endParaRPr lang="en-US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本期淨損：因營收毛利尚不足以</a:t>
            </a: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cover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固定費用，且因美金匯率變動產生兌換損失，致使第三季仍處虧損狀態。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8EBD-467D-44AB-8483-2E8D5AB8AA8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075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通過電話購物的主要優點是為顧客提供便利。顧客無需前往商店購買商品。這可以幫助節省金錢、時間和精力。客戶可以使用信用卡付款。</a:t>
            </a:r>
          </a:p>
          <a:p>
            <a:r>
              <a:rPr lang="zh-TW" altLang="en-US" dirty="0"/>
              <a:t>生活水準的提高正在導致消費者偏好的變化。它提供了便利，讓您坐在家裡就能輕鬆下訂單。隨著人們採取懶惰的生活方式，通過電話購買的比例持續上升，預計這將推動電視購物市場的增長。按類型劃分，市場分為珠寶、服裝、家電、廚房等。</a:t>
            </a:r>
            <a:endParaRPr lang="en-US" altLang="zh-TW" dirty="0"/>
          </a:p>
          <a:p>
            <a:r>
              <a:rPr lang="en-US" altLang="zh-TW" dirty="0"/>
              <a:t>2017</a:t>
            </a:r>
            <a:r>
              <a:rPr lang="zh-TW" altLang="en-US" dirty="0"/>
              <a:t>年美國對中國貿易逆差高達</a:t>
            </a:r>
            <a:r>
              <a:rPr lang="en-US" altLang="zh-TW" dirty="0"/>
              <a:t>3752</a:t>
            </a:r>
            <a:r>
              <a:rPr lang="zh-TW" altLang="en-US" dirty="0"/>
              <a:t>億美元，川普認為此乃因為美中之間，有嚴重不公平貿易的問題。因此在他就任後，即於</a:t>
            </a:r>
            <a:r>
              <a:rPr lang="en-US" altLang="zh-TW" dirty="0"/>
              <a:t>2017</a:t>
            </a:r>
            <a:r>
              <a:rPr lang="zh-TW" altLang="en-US" dirty="0"/>
              <a:t>年</a:t>
            </a:r>
            <a:r>
              <a:rPr lang="en-US" altLang="zh-TW" dirty="0"/>
              <a:t>8</a:t>
            </a:r>
            <a:r>
              <a:rPr lang="zh-TW" altLang="en-US" dirty="0"/>
              <a:t>月大刀一鍘，下令就智財權、創新、科技、政策等，展開「</a:t>
            </a:r>
            <a:r>
              <a:rPr lang="en-US" altLang="zh-TW" dirty="0"/>
              <a:t>301</a:t>
            </a:r>
            <a:r>
              <a:rPr lang="zh-TW" altLang="en-US" dirty="0"/>
              <a:t>不公平貿易」調查。三階段美國對中國額外關稅的徵收，另外加上中國對美國報復性的額外徵收，美國對中國平均關稅即由</a:t>
            </a:r>
            <a:r>
              <a:rPr lang="en-US" altLang="zh-TW" dirty="0"/>
              <a:t>2018</a:t>
            </a:r>
            <a:r>
              <a:rPr lang="zh-TW" altLang="en-US" dirty="0"/>
              <a:t>年的</a:t>
            </a:r>
            <a:r>
              <a:rPr lang="en-US" altLang="zh-TW" dirty="0"/>
              <a:t>3.1%</a:t>
            </a:r>
            <a:r>
              <a:rPr lang="zh-TW" altLang="en-US" dirty="0"/>
              <a:t>升高到</a:t>
            </a:r>
            <a:r>
              <a:rPr lang="en-US" altLang="zh-TW" dirty="0"/>
              <a:t>2020</a:t>
            </a:r>
            <a:r>
              <a:rPr lang="zh-TW" altLang="en-US" dirty="0"/>
              <a:t>年的</a:t>
            </a:r>
            <a:r>
              <a:rPr lang="en-US" altLang="zh-TW" dirty="0"/>
              <a:t>19.3%</a:t>
            </a:r>
            <a:r>
              <a:rPr lang="zh-TW" altLang="en-US" dirty="0"/>
              <a:t>；中國對美國的平均關稅亦由</a:t>
            </a:r>
            <a:r>
              <a:rPr lang="en-US" altLang="zh-TW" dirty="0"/>
              <a:t>2018</a:t>
            </a:r>
            <a:r>
              <a:rPr lang="zh-TW" altLang="en-US" dirty="0"/>
              <a:t>年的</a:t>
            </a:r>
            <a:r>
              <a:rPr lang="en-US" altLang="zh-TW" dirty="0"/>
              <a:t>8%</a:t>
            </a:r>
            <a:r>
              <a:rPr lang="zh-TW" altLang="en-US" dirty="0"/>
              <a:t>到</a:t>
            </a:r>
            <a:r>
              <a:rPr lang="en-US" altLang="zh-TW" dirty="0"/>
              <a:t>2020</a:t>
            </a:r>
            <a:r>
              <a:rPr lang="zh-TW" altLang="en-US" dirty="0"/>
              <a:t>年至今升高到</a:t>
            </a:r>
            <a:r>
              <a:rPr lang="en-US" altLang="zh-TW" dirty="0"/>
              <a:t>20.7%</a:t>
            </a:r>
            <a:r>
              <a:rPr lang="zh-TW" altLang="en-US" dirty="0"/>
              <a:t>，能夠看到短短幾年間，超過</a:t>
            </a:r>
            <a:r>
              <a:rPr lang="en-US" altLang="zh-TW" dirty="0"/>
              <a:t>12%</a:t>
            </a:r>
            <a:r>
              <a:rPr lang="zh-TW" altLang="en-US" dirty="0"/>
              <a:t>的變化。但貿易戰之前，中國對美國平均關稅即一直高於美國對中國，即至今日雙方仍維持</a:t>
            </a:r>
            <a:r>
              <a:rPr lang="en-US" altLang="zh-TW" dirty="0"/>
              <a:t>2020</a:t>
            </a:r>
            <a:r>
              <a:rPr lang="zh-TW" altLang="en-US" dirty="0"/>
              <a:t>的關稅率。</a:t>
            </a:r>
            <a:endParaRPr lang="en-US" altLang="zh-TW" dirty="0"/>
          </a:p>
          <a:p>
            <a:r>
              <a:rPr lang="zh-TW" altLang="en-US" dirty="0"/>
              <a:t>貨櫃輪運價漲不停，陽明已經向客戶宣布</a:t>
            </a:r>
            <a:r>
              <a:rPr lang="en-US" altLang="zh-TW" dirty="0"/>
              <a:t>8</a:t>
            </a:r>
            <a:r>
              <a:rPr lang="zh-TW" altLang="en-US" dirty="0"/>
              <a:t>月起加收綜合費率附加費（</a:t>
            </a:r>
            <a:r>
              <a:rPr lang="en-US" altLang="zh-TW" dirty="0"/>
              <a:t>GRI</a:t>
            </a:r>
            <a:r>
              <a:rPr lang="zh-TW" altLang="en-US" dirty="0"/>
              <a:t>），而且加收的金額不斷攀升，比上個月再多一倍，每</a:t>
            </a:r>
            <a:r>
              <a:rPr lang="en-US" altLang="zh-TW" dirty="0"/>
              <a:t>40</a:t>
            </a:r>
            <a:r>
              <a:rPr lang="zh-TW" altLang="en-US" dirty="0"/>
              <a:t>呎櫃（</a:t>
            </a:r>
            <a:r>
              <a:rPr lang="en-US" altLang="zh-TW" dirty="0"/>
              <a:t>FEU</a:t>
            </a:r>
            <a:r>
              <a:rPr lang="zh-TW" altLang="en-US" dirty="0"/>
              <a:t>）直接跳升加收</a:t>
            </a:r>
            <a:r>
              <a:rPr lang="en-US" altLang="zh-TW" dirty="0"/>
              <a:t>2,000</a:t>
            </a:r>
            <a:r>
              <a:rPr lang="zh-TW" altLang="en-US" dirty="0"/>
              <a:t>美元，以現在的遠東</a:t>
            </a:r>
            <a:r>
              <a:rPr lang="en-US" altLang="zh-TW" dirty="0"/>
              <a:t>-</a:t>
            </a:r>
            <a:r>
              <a:rPr lang="zh-TW" altLang="en-US" dirty="0"/>
              <a:t>北美線的運價計算，漲幅超過兩成。</a:t>
            </a:r>
          </a:p>
          <a:p>
            <a:endParaRPr lang="zh-CN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8EBD-467D-44AB-8483-2E8D5AB8AA8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0975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8EBD-467D-44AB-8483-2E8D5AB8AA8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19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8EBD-467D-44AB-8483-2E8D5AB8AA8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2174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型塑品牌文化與創新商品技術</a:t>
            </a:r>
            <a:endParaRPr lang="en-US" altLang="zh-TW" dirty="0"/>
          </a:p>
          <a:p>
            <a:r>
              <a:rPr lang="zh-TW" altLang="en-US" dirty="0"/>
              <a:t>真：真材實料、成分天然</a:t>
            </a:r>
            <a:endParaRPr lang="en-US" altLang="zh-TW" dirty="0"/>
          </a:p>
          <a:p>
            <a:r>
              <a:rPr lang="zh-TW" altLang="en-US" dirty="0"/>
              <a:t>善：對地球友善、對人友善、可持續發展、環保與企業社會責任</a:t>
            </a:r>
            <a:endParaRPr lang="en-US" altLang="zh-TW" dirty="0"/>
          </a:p>
          <a:p>
            <a:r>
              <a:rPr lang="zh-TW" altLang="en-US" dirty="0"/>
              <a:t>美：創造美的生活體驗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38EBD-467D-44AB-8483-2E8D5AB8AA8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9548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99C8A-927D-4F4F-9875-8D8A384C3093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838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A4D15E-A5E2-CB07-601D-790519CBC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13CE4E8-CCF7-12C8-10B2-2CFE0127D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8FC37F-A8E3-C25A-7F23-838DCF244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9791D2-C69C-4EF0-FB40-4BF908A57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45F0CE-A94D-1948-46C4-8BB1E26E0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圖片 6" descr="一張含有 洋紅色, 紫丁香, 鮮豔, 紫蘿蘭 的圖片&#10;&#10;自動產生的描述">
            <a:extLst>
              <a:ext uri="{FF2B5EF4-FFF2-40B4-BE49-F238E27FC236}">
                <a16:creationId xmlns:a16="http://schemas.microsoft.com/office/drawing/2014/main" id="{CC7EC969-B337-E4B8-A83F-AD177658C9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24000" cy="103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47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8C9F53-A037-D8A3-A2EC-37D84FCE1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1F086F3-33A5-99FD-59C3-71F7FF383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F63D81-B47F-D6E4-ED73-13EF89462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C350DE-3FEA-A8E2-EF73-0785709CF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DFE22B-044F-A111-ED3F-905C81B44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51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E482124-54C0-0667-880C-9C49B350EE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7"/>
            <a:ext cx="3943350" cy="8717757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95CADFB-C7D1-CC9E-9B25-E6830D636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7"/>
            <a:ext cx="11601450" cy="8717757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DD56328-1979-DB97-8BF8-E71E07B67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598F3E5-1DD0-E5D2-C77E-1ACCD8313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16B51C-6CDD-A99D-2C36-46352413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88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32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EF36F6-3717-1408-BAAA-18470078A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80EFC7-8F6D-2AA4-68AA-505074ED4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6D66B2-225E-8062-0E92-C044C1669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3FCDC3B-62E9-AC44-2480-A49BED6EC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01715A-5AA3-5557-1F07-5CC73F74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36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47B9D7-CF3C-5229-5DD7-7FC297A2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7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239AB4D-FA93-6798-9D78-4FE193B6B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DAC978-F974-F1AB-CA1A-B8D1D2F1A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251A607-E1E2-3BB9-5C73-2D162B69E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0DE649-8EFE-BB46-1708-703D6C61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065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8267CB-4060-6738-A684-87007677F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C7AF91-A2D2-B8EB-7482-A07824A20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7"/>
            <a:ext cx="7772400" cy="6527007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88AE353-3461-4B4B-7872-5A61EBD55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7"/>
            <a:ext cx="7772400" cy="6527007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A3AFF86-B3CE-1934-B193-3428D994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9D23C2D-5B2E-0079-784C-0A1481D1A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905EBF3-5848-AA51-24FA-4EE98498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9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4B7D3A-7234-AA5A-A2A5-BFCB9754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823251-D196-8807-25F3-2684A2697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933A515-815F-8FC6-2145-CC40D5EEE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E781526-53AD-96C6-D163-301698F8A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14A032F-2677-5D18-7D32-A0BF9F230A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D54FDF1-0666-D68F-7F8A-682401892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AF8BCE3-A877-0B71-6865-0E2A6E102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11DB849-38F6-0879-7A6C-8DEDCAB5F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96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81B5D9-35D3-3DFD-B313-3320D9C50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1604058-312B-6CA2-C065-EC34AFFD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DC5BDAC-BBFB-5D5A-9592-F6A9355AD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AB971B5-9563-05A8-0D41-5259AEDC8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5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A76E9BC-20FF-E67F-3A61-61EB24487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49659E-B28D-8A8C-9BD1-5C179A032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BDEB0FE-2120-5B48-DDA5-58C25549C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8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AA304A-7BAD-CBE4-D84C-0274818B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93D246A-4F32-017A-A807-EAE5A52EE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B11FA46-E4C4-ED9C-BB51-85B7A5F4D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06FDEBD-6BE4-9D36-3DFE-9E622709C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07BE4D7-60C3-B1E4-060C-D29C1B244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ADF103F-1772-DD5B-EC53-3EDC5528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477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054EED-9ADA-D909-802A-1EEA55A64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72434BD-61A2-4FD5-A480-29479D0687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DD1054B-3BA2-94DA-B5C1-06A0DF05E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82C433D-8657-E342-3EFA-D16B7AB3C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19D6694-6AC3-D691-8BE8-094B66A2F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D7C13F3-5C6E-26F1-4E22-389778138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33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C53033D-F0CA-2443-1D8F-03619C68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E66039-8D56-AD70-C3B1-A39C86504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7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3919554-3AF3-5849-6294-67D1BD04D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12/2/2024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C6D72F-FD5B-1EAA-4B2E-DA73F0FE4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287224-D938-F5D2-8B90-9F9F62B14F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1C00E494-81F5-86EF-7A88-A6C6F52AA1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29599" y="6629400"/>
            <a:ext cx="1225649" cy="35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marL="0" algn="r" defTabSz="914400" rtl="0" eaLnBrk="0" latinLnBrk="0" hangingPunct="0">
              <a:defRPr sz="900" kern="1200">
                <a:solidFill>
                  <a:srgbClr val="8485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5DEF8E3-6647-4836-9AB6-5598AC37166C}" type="slidenum">
              <a:rPr lang="en-US" altLang="zh-CN" smtClean="0"/>
              <a:pPr/>
              <a:t>‹#›</a:t>
            </a:fld>
            <a:endParaRPr lang="en-US" altLang="zh-CN"/>
          </a:p>
        </p:txBody>
      </p:sp>
      <p:pic>
        <p:nvPicPr>
          <p:cNvPr id="18" name="圖片 17" descr="一張含有 圖形, 平面設計, 卡通, 字型 的圖片&#10;&#10;自動產生的描述">
            <a:extLst>
              <a:ext uri="{FF2B5EF4-FFF2-40B4-BE49-F238E27FC236}">
                <a16:creationId xmlns:a16="http://schemas.microsoft.com/office/drawing/2014/main" id="{070BE791-316F-D281-B4E5-18ADDE331A3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600" y="355500"/>
            <a:ext cx="1295400" cy="6732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9DEF8AB-7777-AD6E-41E7-04B880DAC85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" y="0"/>
            <a:ext cx="424835" cy="10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1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hyperlink" Target="https://www.diamond-chef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洋紅色, 紫丁香, 鮮豔, 紫蘿蘭 的圖片&#10;&#10;自動產生的描述">
            <a:extLst>
              <a:ext uri="{FF2B5EF4-FFF2-40B4-BE49-F238E27FC236}">
                <a16:creationId xmlns:a16="http://schemas.microsoft.com/office/drawing/2014/main" id="{C3CAA38D-5654-3BC9-0520-7582DC98C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32000" cy="103680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 rot="5400000">
            <a:off x="17449801" y="5931106"/>
            <a:ext cx="147694" cy="147695"/>
            <a:chOff x="0" y="0"/>
            <a:chExt cx="196926" cy="19692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96850" cy="196977"/>
            </a:xfrm>
            <a:custGeom>
              <a:avLst/>
              <a:gdLst/>
              <a:ahLst/>
              <a:cxnLst/>
              <a:rect l="l" t="t" r="r" b="b"/>
              <a:pathLst>
                <a:path w="196850" h="196977">
                  <a:moveTo>
                    <a:pt x="0" y="98425"/>
                  </a:moveTo>
                  <a:cubicBezTo>
                    <a:pt x="0" y="44069"/>
                    <a:pt x="44069" y="0"/>
                    <a:pt x="98425" y="0"/>
                  </a:cubicBezTo>
                  <a:lnTo>
                    <a:pt x="98425" y="12700"/>
                  </a:lnTo>
                  <a:lnTo>
                    <a:pt x="98425" y="0"/>
                  </a:lnTo>
                  <a:cubicBezTo>
                    <a:pt x="152781" y="0"/>
                    <a:pt x="196850" y="44069"/>
                    <a:pt x="196850" y="98425"/>
                  </a:cubicBezTo>
                  <a:cubicBezTo>
                    <a:pt x="196850" y="152781"/>
                    <a:pt x="152781" y="196850"/>
                    <a:pt x="98425" y="196850"/>
                  </a:cubicBezTo>
                  <a:lnTo>
                    <a:pt x="98425" y="184150"/>
                  </a:lnTo>
                  <a:lnTo>
                    <a:pt x="98425" y="196850"/>
                  </a:lnTo>
                  <a:cubicBezTo>
                    <a:pt x="44069" y="196977"/>
                    <a:pt x="0" y="152781"/>
                    <a:pt x="0" y="98425"/>
                  </a:cubicBezTo>
                  <a:lnTo>
                    <a:pt x="12700" y="98425"/>
                  </a:lnTo>
                  <a:lnTo>
                    <a:pt x="23749" y="104648"/>
                  </a:lnTo>
                  <a:cubicBezTo>
                    <a:pt x="20955" y="109728"/>
                    <a:pt x="14986" y="112141"/>
                    <a:pt x="9525" y="110744"/>
                  </a:cubicBezTo>
                  <a:cubicBezTo>
                    <a:pt x="4064" y="109347"/>
                    <a:pt x="0" y="104267"/>
                    <a:pt x="0" y="98425"/>
                  </a:cubicBezTo>
                  <a:moveTo>
                    <a:pt x="25400" y="98425"/>
                  </a:moveTo>
                  <a:lnTo>
                    <a:pt x="12700" y="98425"/>
                  </a:lnTo>
                  <a:lnTo>
                    <a:pt x="1651" y="92202"/>
                  </a:lnTo>
                  <a:cubicBezTo>
                    <a:pt x="4445" y="87122"/>
                    <a:pt x="10414" y="84709"/>
                    <a:pt x="15875" y="86106"/>
                  </a:cubicBezTo>
                  <a:cubicBezTo>
                    <a:pt x="21336" y="87503"/>
                    <a:pt x="25400" y="92710"/>
                    <a:pt x="25400" y="98425"/>
                  </a:cubicBezTo>
                  <a:cubicBezTo>
                    <a:pt x="25400" y="138811"/>
                    <a:pt x="58166" y="171450"/>
                    <a:pt x="98425" y="171450"/>
                  </a:cubicBezTo>
                  <a:cubicBezTo>
                    <a:pt x="138684" y="171450"/>
                    <a:pt x="171450" y="138684"/>
                    <a:pt x="171450" y="98425"/>
                  </a:cubicBezTo>
                  <a:lnTo>
                    <a:pt x="184150" y="98425"/>
                  </a:lnTo>
                  <a:lnTo>
                    <a:pt x="171450" y="98425"/>
                  </a:lnTo>
                  <a:cubicBezTo>
                    <a:pt x="171577" y="58166"/>
                    <a:pt x="138811" y="25400"/>
                    <a:pt x="98425" y="25400"/>
                  </a:cubicBezTo>
                  <a:lnTo>
                    <a:pt x="98425" y="12700"/>
                  </a:lnTo>
                  <a:lnTo>
                    <a:pt x="98425" y="25400"/>
                  </a:lnTo>
                  <a:cubicBezTo>
                    <a:pt x="58166" y="25400"/>
                    <a:pt x="25400" y="58166"/>
                    <a:pt x="25400" y="9842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30"/>
          <p:cNvGrpSpPr/>
          <p:nvPr/>
        </p:nvGrpSpPr>
        <p:grpSpPr>
          <a:xfrm rot="5400000">
            <a:off x="17449801" y="6159615"/>
            <a:ext cx="147695" cy="147695"/>
            <a:chOff x="0" y="0"/>
            <a:chExt cx="196926" cy="196926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0" y="85725"/>
                  </a:moveTo>
                  <a:cubicBezTo>
                    <a:pt x="0" y="38354"/>
                    <a:pt x="38354" y="0"/>
                    <a:pt x="85725" y="0"/>
                  </a:cubicBezTo>
                  <a:cubicBezTo>
                    <a:pt x="133096" y="0"/>
                    <a:pt x="171450" y="38354"/>
                    <a:pt x="171450" y="85725"/>
                  </a:cubicBezTo>
                  <a:cubicBezTo>
                    <a:pt x="171450" y="133096"/>
                    <a:pt x="133096" y="171450"/>
                    <a:pt x="85725" y="171450"/>
                  </a:cubicBezTo>
                  <a:cubicBezTo>
                    <a:pt x="38354" y="171450"/>
                    <a:pt x="0" y="133096"/>
                    <a:pt x="0" y="8572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196850" cy="196977"/>
            </a:xfrm>
            <a:custGeom>
              <a:avLst/>
              <a:gdLst/>
              <a:ahLst/>
              <a:cxnLst/>
              <a:rect l="l" t="t" r="r" b="b"/>
              <a:pathLst>
                <a:path w="196850" h="196977">
                  <a:moveTo>
                    <a:pt x="0" y="98425"/>
                  </a:moveTo>
                  <a:cubicBezTo>
                    <a:pt x="0" y="44069"/>
                    <a:pt x="44069" y="0"/>
                    <a:pt x="98425" y="0"/>
                  </a:cubicBezTo>
                  <a:lnTo>
                    <a:pt x="98425" y="12700"/>
                  </a:lnTo>
                  <a:lnTo>
                    <a:pt x="98425" y="0"/>
                  </a:lnTo>
                  <a:cubicBezTo>
                    <a:pt x="152781" y="0"/>
                    <a:pt x="196850" y="44069"/>
                    <a:pt x="196850" y="98425"/>
                  </a:cubicBezTo>
                  <a:cubicBezTo>
                    <a:pt x="196850" y="152781"/>
                    <a:pt x="152781" y="196850"/>
                    <a:pt x="98425" y="196850"/>
                  </a:cubicBezTo>
                  <a:lnTo>
                    <a:pt x="98425" y="184150"/>
                  </a:lnTo>
                  <a:lnTo>
                    <a:pt x="98425" y="196850"/>
                  </a:lnTo>
                  <a:cubicBezTo>
                    <a:pt x="44069" y="196977"/>
                    <a:pt x="0" y="152781"/>
                    <a:pt x="0" y="98425"/>
                  </a:cubicBezTo>
                  <a:lnTo>
                    <a:pt x="12700" y="98425"/>
                  </a:lnTo>
                  <a:lnTo>
                    <a:pt x="23749" y="104648"/>
                  </a:lnTo>
                  <a:cubicBezTo>
                    <a:pt x="20955" y="109728"/>
                    <a:pt x="14986" y="112141"/>
                    <a:pt x="9525" y="110744"/>
                  </a:cubicBezTo>
                  <a:cubicBezTo>
                    <a:pt x="4064" y="109347"/>
                    <a:pt x="0" y="104267"/>
                    <a:pt x="0" y="98425"/>
                  </a:cubicBezTo>
                  <a:moveTo>
                    <a:pt x="25400" y="98425"/>
                  </a:moveTo>
                  <a:lnTo>
                    <a:pt x="12700" y="98425"/>
                  </a:lnTo>
                  <a:lnTo>
                    <a:pt x="1651" y="92202"/>
                  </a:lnTo>
                  <a:cubicBezTo>
                    <a:pt x="4445" y="87122"/>
                    <a:pt x="10414" y="84709"/>
                    <a:pt x="15875" y="86106"/>
                  </a:cubicBezTo>
                  <a:cubicBezTo>
                    <a:pt x="21336" y="87503"/>
                    <a:pt x="25400" y="92710"/>
                    <a:pt x="25400" y="98425"/>
                  </a:cubicBezTo>
                  <a:cubicBezTo>
                    <a:pt x="25400" y="138811"/>
                    <a:pt x="58166" y="171450"/>
                    <a:pt x="98425" y="171450"/>
                  </a:cubicBezTo>
                  <a:cubicBezTo>
                    <a:pt x="138684" y="171450"/>
                    <a:pt x="171450" y="138684"/>
                    <a:pt x="171450" y="98425"/>
                  </a:cubicBezTo>
                  <a:lnTo>
                    <a:pt x="184150" y="98425"/>
                  </a:lnTo>
                  <a:lnTo>
                    <a:pt x="171450" y="98425"/>
                  </a:lnTo>
                  <a:cubicBezTo>
                    <a:pt x="171577" y="58166"/>
                    <a:pt x="138811" y="25400"/>
                    <a:pt x="98425" y="25400"/>
                  </a:cubicBezTo>
                  <a:lnTo>
                    <a:pt x="98425" y="12700"/>
                  </a:lnTo>
                  <a:lnTo>
                    <a:pt x="98425" y="25400"/>
                  </a:lnTo>
                  <a:cubicBezTo>
                    <a:pt x="58166" y="25400"/>
                    <a:pt x="25400" y="58166"/>
                    <a:pt x="25400" y="9842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 rot="5400000">
            <a:off x="17449801" y="6388124"/>
            <a:ext cx="147695" cy="147695"/>
            <a:chOff x="0" y="0"/>
            <a:chExt cx="196926" cy="19692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96850" cy="196977"/>
            </a:xfrm>
            <a:custGeom>
              <a:avLst/>
              <a:gdLst/>
              <a:ahLst/>
              <a:cxnLst/>
              <a:rect l="l" t="t" r="r" b="b"/>
              <a:pathLst>
                <a:path w="196850" h="196977">
                  <a:moveTo>
                    <a:pt x="0" y="98425"/>
                  </a:moveTo>
                  <a:cubicBezTo>
                    <a:pt x="0" y="44069"/>
                    <a:pt x="44069" y="0"/>
                    <a:pt x="98425" y="0"/>
                  </a:cubicBezTo>
                  <a:lnTo>
                    <a:pt x="98425" y="12700"/>
                  </a:lnTo>
                  <a:lnTo>
                    <a:pt x="98425" y="0"/>
                  </a:lnTo>
                  <a:cubicBezTo>
                    <a:pt x="152781" y="0"/>
                    <a:pt x="196850" y="44069"/>
                    <a:pt x="196850" y="98425"/>
                  </a:cubicBezTo>
                  <a:cubicBezTo>
                    <a:pt x="196850" y="152781"/>
                    <a:pt x="152781" y="196850"/>
                    <a:pt x="98425" y="196850"/>
                  </a:cubicBezTo>
                  <a:lnTo>
                    <a:pt x="98425" y="184150"/>
                  </a:lnTo>
                  <a:lnTo>
                    <a:pt x="98425" y="196850"/>
                  </a:lnTo>
                  <a:cubicBezTo>
                    <a:pt x="44069" y="196977"/>
                    <a:pt x="0" y="152781"/>
                    <a:pt x="0" y="98425"/>
                  </a:cubicBezTo>
                  <a:lnTo>
                    <a:pt x="12700" y="98425"/>
                  </a:lnTo>
                  <a:lnTo>
                    <a:pt x="23749" y="104648"/>
                  </a:lnTo>
                  <a:cubicBezTo>
                    <a:pt x="20955" y="109728"/>
                    <a:pt x="14986" y="112141"/>
                    <a:pt x="9525" y="110744"/>
                  </a:cubicBezTo>
                  <a:cubicBezTo>
                    <a:pt x="4064" y="109347"/>
                    <a:pt x="0" y="104267"/>
                    <a:pt x="0" y="98425"/>
                  </a:cubicBezTo>
                  <a:moveTo>
                    <a:pt x="25400" y="98425"/>
                  </a:moveTo>
                  <a:lnTo>
                    <a:pt x="12700" y="98425"/>
                  </a:lnTo>
                  <a:lnTo>
                    <a:pt x="1651" y="92202"/>
                  </a:lnTo>
                  <a:cubicBezTo>
                    <a:pt x="4445" y="87122"/>
                    <a:pt x="10414" y="84709"/>
                    <a:pt x="15875" y="86106"/>
                  </a:cubicBezTo>
                  <a:cubicBezTo>
                    <a:pt x="21336" y="87503"/>
                    <a:pt x="25400" y="92710"/>
                    <a:pt x="25400" y="98425"/>
                  </a:cubicBezTo>
                  <a:cubicBezTo>
                    <a:pt x="25400" y="138811"/>
                    <a:pt x="58166" y="171450"/>
                    <a:pt x="98425" y="171450"/>
                  </a:cubicBezTo>
                  <a:cubicBezTo>
                    <a:pt x="138684" y="171450"/>
                    <a:pt x="171450" y="138684"/>
                    <a:pt x="171450" y="98425"/>
                  </a:cubicBezTo>
                  <a:lnTo>
                    <a:pt x="184150" y="98425"/>
                  </a:lnTo>
                  <a:lnTo>
                    <a:pt x="171450" y="98425"/>
                  </a:lnTo>
                  <a:cubicBezTo>
                    <a:pt x="171577" y="58166"/>
                    <a:pt x="138811" y="25400"/>
                    <a:pt x="98425" y="25400"/>
                  </a:cubicBezTo>
                  <a:lnTo>
                    <a:pt x="98425" y="12700"/>
                  </a:lnTo>
                  <a:lnTo>
                    <a:pt x="98425" y="25400"/>
                  </a:lnTo>
                  <a:cubicBezTo>
                    <a:pt x="58166" y="25400"/>
                    <a:pt x="25400" y="58166"/>
                    <a:pt x="25400" y="9842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4" name="文本框 33">
            <a:extLst>
              <a:ext uri="{FF2B5EF4-FFF2-40B4-BE49-F238E27FC236}">
                <a16:creationId xmlns:a16="http://schemas.microsoft.com/office/drawing/2014/main" id="{4F91A7CD-542C-45BE-A1EB-0A07A843770E}"/>
              </a:ext>
            </a:extLst>
          </p:cNvPr>
          <p:cNvSpPr txBox="1"/>
          <p:nvPr/>
        </p:nvSpPr>
        <p:spPr>
          <a:xfrm>
            <a:off x="4893751" y="9193768"/>
            <a:ext cx="849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dirty="0">
                <a:solidFill>
                  <a:schemeClr val="bg1"/>
                </a:solidFill>
                <a:latin typeface="Trajan Pro" panose="02020502050506020301" pitchFamily="18" charset="0"/>
              </a:rPr>
              <a:t>Vitafoss International Group</a:t>
            </a:r>
          </a:p>
        </p:txBody>
      </p:sp>
      <p:sp>
        <p:nvSpPr>
          <p:cNvPr id="55" name="文本框 35">
            <a:extLst>
              <a:ext uri="{FF2B5EF4-FFF2-40B4-BE49-F238E27FC236}">
                <a16:creationId xmlns:a16="http://schemas.microsoft.com/office/drawing/2014/main" id="{88EC0CFD-5FC9-4FD9-9B17-287CE10989D0}"/>
              </a:ext>
            </a:extLst>
          </p:cNvPr>
          <p:cNvSpPr txBox="1"/>
          <p:nvPr/>
        </p:nvSpPr>
        <p:spPr>
          <a:xfrm>
            <a:off x="7740685" y="8648700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9600" b="1">
                <a:solidFill>
                  <a:srgbClr val="2C5568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TW" altLang="en-US" sz="2800" spc="600" dirty="0">
                <a:solidFill>
                  <a:schemeClr val="bg1"/>
                </a:solidFill>
              </a:rPr>
              <a:t>永邑國際集團</a:t>
            </a:r>
            <a:endParaRPr lang="zh-CN" altLang="en-US" sz="2800" spc="600" dirty="0">
              <a:solidFill>
                <a:schemeClr val="bg1"/>
              </a:solidFill>
            </a:endParaRPr>
          </a:p>
        </p:txBody>
      </p:sp>
      <p:sp>
        <p:nvSpPr>
          <p:cNvPr id="56" name="TextBox 42"/>
          <p:cNvSpPr txBox="1"/>
          <p:nvPr/>
        </p:nvSpPr>
        <p:spPr>
          <a:xfrm>
            <a:off x="15649832" y="535925"/>
            <a:ext cx="2333368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www.vitafoss.com</a:t>
            </a:r>
          </a:p>
        </p:txBody>
      </p:sp>
      <p:pic>
        <p:nvPicPr>
          <p:cNvPr id="5" name="圖片 4" descr="一張含有 美工圖案, 圖形, 白色, 樣板 的圖片&#10;&#10;自動產生的描述">
            <a:extLst>
              <a:ext uri="{FF2B5EF4-FFF2-40B4-BE49-F238E27FC236}">
                <a16:creationId xmlns:a16="http://schemas.microsoft.com/office/drawing/2014/main" id="{484A42C0-6052-2AEF-2CF0-158AF60C4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416050"/>
            <a:ext cx="13357101" cy="662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6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25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25"/>
                            </p:stCondLst>
                            <p:childTnLst>
                              <p:par>
                                <p:cTn id="16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" dur="375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7D31"/>
                                      </p:to>
                                    </p:animClr>
                                    <p:animClr clrSpc="rgb" dir="cw">
                                      <p:cBhvr>
                                        <p:cTn id="18" dur="375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7D31"/>
                                      </p:to>
                                    </p:animClr>
                                    <p:set>
                                      <p:cBhvr>
                                        <p:cTn id="19" dur="375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375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2819400" y="9324338"/>
            <a:ext cx="15386180" cy="857541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5400" b="1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2024</a:t>
            </a:r>
            <a:r>
              <a:rPr lang="zh-TW" altLang="en-US" sz="5400" b="1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財務表現  </a:t>
            </a:r>
            <a:r>
              <a:rPr lang="zh-TW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現金流量</a:t>
            </a:r>
            <a:r>
              <a:rPr lang="zh-CN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表</a:t>
            </a:r>
            <a:r>
              <a:rPr lang="en-US" altLang="zh-CN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 – 2024</a:t>
            </a:r>
            <a:r>
              <a:rPr lang="zh-CN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年第</a:t>
            </a:r>
            <a:r>
              <a:rPr lang="zh-TW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三</a:t>
            </a:r>
            <a:r>
              <a:rPr lang="zh-CN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季</a:t>
            </a:r>
            <a:endParaRPr lang="zh-TW" altLang="en-US" sz="5400" b="1" u="sng" spc="450" dirty="0">
              <a:solidFill>
                <a:srgbClr val="D9117E"/>
              </a:solidFill>
              <a:latin typeface="Yuanti TC" panose="02010600040101010101" pitchFamily="2" charset="-120"/>
              <a:ea typeface="Yuanti TC" panose="02010600040101010101" pitchFamily="2" charset="-120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FD75EE03-76B2-E24E-88B8-1AFC6FA08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187298"/>
              </p:ext>
            </p:extLst>
          </p:nvPr>
        </p:nvGraphicFramePr>
        <p:xfrm>
          <a:off x="2315462" y="2019300"/>
          <a:ext cx="14326619" cy="6597171"/>
        </p:xfrm>
        <a:graphic>
          <a:graphicData uri="http://schemas.openxmlformats.org/drawingml/2006/table">
            <a:tbl>
              <a:tblPr/>
              <a:tblGrid>
                <a:gridCol w="3852581">
                  <a:extLst>
                    <a:ext uri="{9D8B030D-6E8A-4147-A177-3AD203B41FA5}">
                      <a16:colId xmlns:a16="http://schemas.microsoft.com/office/drawing/2014/main" val="722724056"/>
                    </a:ext>
                  </a:extLst>
                </a:gridCol>
                <a:gridCol w="3491346">
                  <a:extLst>
                    <a:ext uri="{9D8B030D-6E8A-4147-A177-3AD203B41FA5}">
                      <a16:colId xmlns:a16="http://schemas.microsoft.com/office/drawing/2014/main" val="1616458941"/>
                    </a:ext>
                  </a:extLst>
                </a:gridCol>
                <a:gridCol w="3491346">
                  <a:extLst>
                    <a:ext uri="{9D8B030D-6E8A-4147-A177-3AD203B41FA5}">
                      <a16:colId xmlns:a16="http://schemas.microsoft.com/office/drawing/2014/main" val="3882476100"/>
                    </a:ext>
                  </a:extLst>
                </a:gridCol>
                <a:gridCol w="3491346">
                  <a:extLst>
                    <a:ext uri="{9D8B030D-6E8A-4147-A177-3AD203B41FA5}">
                      <a16:colId xmlns:a16="http://schemas.microsoft.com/office/drawing/2014/main" val="336068900"/>
                    </a:ext>
                  </a:extLst>
                </a:gridCol>
              </a:tblGrid>
              <a:tr h="117042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新台幣</a:t>
                      </a:r>
                      <a:r>
                        <a:rPr lang="en-US" altLang="zh-CN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百萬 元</a:t>
                      </a:r>
                      <a:endParaRPr lang="en-US" altLang="zh-TW" sz="23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476" marR="31476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3Q24</a:t>
                      </a:r>
                    </a:p>
                  </a:txBody>
                  <a:tcPr marL="31476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Q23</a:t>
                      </a:r>
                    </a:p>
                  </a:txBody>
                  <a:tcPr marL="31476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3Q23</a:t>
                      </a:r>
                    </a:p>
                  </a:txBody>
                  <a:tcPr marL="31476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977912"/>
                  </a:ext>
                </a:extLst>
              </a:tr>
              <a:tr h="77435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期初現金及約當現金</a:t>
                      </a:r>
                      <a:endParaRPr lang="en-US" altLang="zh-CN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0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435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671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671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2611657"/>
                  </a:ext>
                </a:extLst>
              </a:tr>
              <a:tr h="77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營業活動之現金流入（出）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0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(25)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77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0856097"/>
                  </a:ext>
                </a:extLst>
              </a:tr>
              <a:tr h="7805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投資活動之現金流入（出）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0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169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(301)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3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(271)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2498295"/>
                  </a:ext>
                </a:extLst>
              </a:tr>
              <a:tr h="77435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籌資活動之現金流入（出）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0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121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(11)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3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(9)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5562849"/>
                  </a:ext>
                </a:extLst>
              </a:tr>
              <a:tr h="77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匯率變動影響數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0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(1)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2873685"/>
                  </a:ext>
                </a:extLst>
              </a:tr>
              <a:tr h="7743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本期現金及約當現金增加數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0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268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(236)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3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(161)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0214605"/>
                  </a:ext>
                </a:extLst>
              </a:tr>
              <a:tr h="77435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期末現金及約當現金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0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703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435</a:t>
                      </a:r>
                    </a:p>
                  </a:txBody>
                  <a:tcPr marL="14288" marR="14288" marT="14288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510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7195021"/>
                  </a:ext>
                </a:extLst>
              </a:tr>
            </a:tbl>
          </a:graphicData>
        </a:graphic>
      </p:graphicFrame>
      <p:sp>
        <p:nvSpPr>
          <p:cNvPr id="2" name="TextBox 14">
            <a:extLst>
              <a:ext uri="{FF2B5EF4-FFF2-40B4-BE49-F238E27FC236}">
                <a16:creationId xmlns:a16="http://schemas.microsoft.com/office/drawing/2014/main" id="{B2CC1853-7E6E-49F7-9604-73E4D75BF3B1}"/>
              </a:ext>
            </a:extLst>
          </p:cNvPr>
          <p:cNvSpPr txBox="1"/>
          <p:nvPr/>
        </p:nvSpPr>
        <p:spPr>
          <a:xfrm>
            <a:off x="1394361" y="795190"/>
            <a:ext cx="43968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營運績效</a:t>
            </a:r>
          </a:p>
        </p:txBody>
      </p:sp>
    </p:spTree>
    <p:extLst>
      <p:ext uri="{BB962C8B-B14F-4D97-AF65-F5344CB8AC3E}">
        <p14:creationId xmlns:p14="http://schemas.microsoft.com/office/powerpoint/2010/main" val="380808527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EB6FB-4AFB-F288-9C65-C8061D682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洋紅色, 紫色, 紫蘿蘭, 鮮豔 的圖片&#10;&#10;自動產生的描述">
            <a:extLst>
              <a:ext uri="{FF2B5EF4-FFF2-40B4-BE49-F238E27FC236}">
                <a16:creationId xmlns:a16="http://schemas.microsoft.com/office/drawing/2014/main" id="{A1A87DBA-C97D-3155-01BC-76B64F479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12803" cy="10368000"/>
          </a:xfrm>
          <a:prstGeom prst="rect">
            <a:avLst/>
          </a:prstGeom>
        </p:spPr>
      </p:pic>
      <p:sp>
        <p:nvSpPr>
          <p:cNvPr id="2" name="TextBox 16">
            <a:extLst>
              <a:ext uri="{FF2B5EF4-FFF2-40B4-BE49-F238E27FC236}">
                <a16:creationId xmlns:a16="http://schemas.microsoft.com/office/drawing/2014/main" id="{5F4E3415-9780-A260-DC5D-749240FC3B94}"/>
              </a:ext>
            </a:extLst>
          </p:cNvPr>
          <p:cNvSpPr txBox="1"/>
          <p:nvPr/>
        </p:nvSpPr>
        <p:spPr>
          <a:xfrm>
            <a:off x="2133600" y="1638300"/>
            <a:ext cx="14935200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800" b="1" spc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通路經營及</a:t>
            </a:r>
            <a:endParaRPr lang="en-US" altLang="zh-TW" sz="12800" b="1" spc="3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12800" b="1" spc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品牌產品研發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C7658FF-976C-962A-DB54-74D91FF1DCD9}"/>
              </a:ext>
            </a:extLst>
          </p:cNvPr>
          <p:cNvSpPr/>
          <p:nvPr/>
        </p:nvSpPr>
        <p:spPr>
          <a:xfrm>
            <a:off x="2209800" y="5499768"/>
            <a:ext cx="109376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spc="-300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Channel mgt. &amp; Brand/Product</a:t>
            </a:r>
            <a:r>
              <a:rPr lang="zh-TW" altLang="en-US" sz="3600" b="1" spc="-300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 </a:t>
            </a:r>
            <a:r>
              <a:rPr lang="en-US" altLang="zh-TW" sz="3600" b="1" spc="-300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development</a:t>
            </a:r>
            <a:endParaRPr lang="zh-TW" altLang="en-US" sz="3600" b="1" dirty="0">
              <a:solidFill>
                <a:schemeClr val="bg1"/>
              </a:solidFill>
              <a:latin typeface="Trajan Pro" panose="02020502050506020301" pitchFamily="18" charset="0"/>
            </a:endParaRPr>
          </a:p>
          <a:p>
            <a:endParaRPr lang="zh-TW" altLang="en-US" sz="3600" b="1" dirty="0">
              <a:solidFill>
                <a:schemeClr val="bg1"/>
              </a:solidFill>
              <a:latin typeface="Trajan Pro" panose="02020502050506020301" pitchFamily="18" charset="0"/>
            </a:endParaRPr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6F84C866-EF83-8735-7F25-70804B3DE993}"/>
              </a:ext>
            </a:extLst>
          </p:cNvPr>
          <p:cNvSpPr txBox="1"/>
          <p:nvPr/>
        </p:nvSpPr>
        <p:spPr>
          <a:xfrm>
            <a:off x="6316518" y="6384625"/>
            <a:ext cx="4906134" cy="363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80"/>
              </a:lnSpc>
            </a:pPr>
            <a:r>
              <a:rPr lang="en-US" sz="24900" b="1" dirty="0">
                <a:solidFill>
                  <a:srgbClr val="FF9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ontserrat"/>
                <a:sym typeface="Montserrat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0685575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465" y="9209834"/>
            <a:ext cx="686517" cy="74718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522" y="9105642"/>
            <a:ext cx="1014224" cy="101422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22173" y="9171858"/>
            <a:ext cx="837875" cy="78033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786" y="9435159"/>
            <a:ext cx="3289851" cy="444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249" y="9357721"/>
            <a:ext cx="1397375" cy="73024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268" y="9327414"/>
            <a:ext cx="1170228" cy="48146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023" y="2241199"/>
            <a:ext cx="6058595" cy="6042791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3745" y="9029700"/>
            <a:ext cx="1088536" cy="1088536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9108" y="9112398"/>
            <a:ext cx="2725025" cy="899258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6116" y="9235539"/>
            <a:ext cx="1883527" cy="843370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40200" y="9245517"/>
            <a:ext cx="1192777" cy="706679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8153400" y="2298554"/>
            <a:ext cx="886408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TW" altLang="en-US" sz="2400" b="1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電視購物市場未來展望 </a:t>
            </a:r>
            <a:r>
              <a:rPr lang="en-US" altLang="zh-TW" sz="2400" b="1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(Business Research INSIGHTS)</a:t>
            </a:r>
          </a:p>
          <a:p>
            <a:pPr algn="just">
              <a:lnSpc>
                <a:spcPct val="150000"/>
              </a:lnSpc>
            </a:pPr>
            <a:endParaRPr lang="zh-TW" altLang="en-US" sz="2000" dirty="0">
              <a:solidFill>
                <a:srgbClr val="582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TW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 </a:t>
            </a: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年全球電視購物市場規模為 </a:t>
            </a:r>
            <a:r>
              <a:rPr lang="en-US" altLang="zh-TW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220 </a:t>
            </a: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億美元，預計到 </a:t>
            </a:r>
            <a:r>
              <a:rPr lang="en-US" altLang="zh-TW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2031 </a:t>
            </a: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年將達到</a:t>
            </a:r>
            <a:r>
              <a:rPr lang="en-US" altLang="zh-TW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3,938</a:t>
            </a: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億美元，預測期內複合年增長率</a:t>
            </a:r>
            <a:r>
              <a:rPr lang="en-US" altLang="zh-TW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(CAGR)</a:t>
            </a: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為 </a:t>
            </a:r>
            <a:r>
              <a:rPr lang="en-US" altLang="zh-TW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6.0%</a:t>
            </a: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algn="just">
              <a:lnSpc>
                <a:spcPct val="150000"/>
              </a:lnSpc>
            </a:pP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全球新冠肺炎</a:t>
            </a:r>
            <a:r>
              <a:rPr lang="en-US" altLang="zh-TW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(COVID-19)</a:t>
            </a: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大流行史無前例且令人震驚，與大流行前的水準相比，所有地區的電視購物需求均高於預期。</a:t>
            </a:r>
          </a:p>
          <a:p>
            <a:pPr algn="just">
              <a:lnSpc>
                <a:spcPct val="150000"/>
              </a:lnSpc>
            </a:pP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電視購物也稱為直接回應電視購物</a:t>
            </a:r>
            <a:r>
              <a:rPr lang="en-US" altLang="zh-TW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(DRTV)</a:t>
            </a: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，這意味著通過互聯網或電話進行的購買活動，又回到了電視廣告。它包括產品和服務。這些廣告提供配件、電子產品、個人護理產品、家居用品和保健產品等產品和服務。</a:t>
            </a:r>
          </a:p>
          <a:p>
            <a:pPr algn="just">
              <a:lnSpc>
                <a:spcPct val="150000"/>
              </a:lnSpc>
            </a:pPr>
            <a:r>
              <a:rPr lang="zh-TW" altLang="en-US" sz="2000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永邑將推出最新和高品質產品推動銷售。</a:t>
            </a:r>
          </a:p>
        </p:txBody>
      </p:sp>
      <p:cxnSp>
        <p:nvCxnSpPr>
          <p:cNvPr id="31" name="直線接點 30"/>
          <p:cNvCxnSpPr/>
          <p:nvPr/>
        </p:nvCxnSpPr>
        <p:spPr>
          <a:xfrm>
            <a:off x="3930327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4891649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6098672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7333506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>
            <a:off x="8875572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>
            <a:off x="10399572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>
            <a:off x="13447572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16687800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>
          <a:xfrm>
            <a:off x="15576527" y="9171858"/>
            <a:ext cx="0" cy="785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4">
            <a:extLst>
              <a:ext uri="{FF2B5EF4-FFF2-40B4-BE49-F238E27FC236}">
                <a16:creationId xmlns:a16="http://schemas.microsoft.com/office/drawing/2014/main" id="{AB6E033F-A6C9-84B1-F8B0-2716FDBE3462}"/>
              </a:ext>
            </a:extLst>
          </p:cNvPr>
          <p:cNvSpPr txBox="1"/>
          <p:nvPr/>
        </p:nvSpPr>
        <p:spPr>
          <a:xfrm>
            <a:off x="1394360" y="795190"/>
            <a:ext cx="1247404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通路經營 電視購物 </a:t>
            </a:r>
            <a:r>
              <a:rPr lang="en-US" altLang="zh-CN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Our</a:t>
            </a: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TW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Partners </a:t>
            </a: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5400" b="1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8842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843" y="2171700"/>
            <a:ext cx="5466461" cy="728091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9773" y="2171700"/>
            <a:ext cx="5466461" cy="728091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2171701"/>
            <a:ext cx="5454904" cy="72115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CF38452-CD94-D7B1-27B8-0C52681C45DF}"/>
              </a:ext>
            </a:extLst>
          </p:cNvPr>
          <p:cNvSpPr txBox="1"/>
          <p:nvPr/>
        </p:nvSpPr>
        <p:spPr>
          <a:xfrm>
            <a:off x="1394360" y="795190"/>
            <a:ext cx="1247404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通路經營 電視購物 </a:t>
            </a:r>
            <a:r>
              <a:rPr lang="en-US" altLang="zh-TW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Air Wave Fryer</a:t>
            </a:r>
            <a:endParaRPr lang="zh-CN" altLang="en-US" sz="5400" b="1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9135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614" y="1714500"/>
            <a:ext cx="14378386" cy="8240320"/>
          </a:xfrm>
          <a:prstGeom prst="rect">
            <a:avLst/>
          </a:prstGeom>
        </p:spPr>
      </p:pic>
      <p:sp>
        <p:nvSpPr>
          <p:cNvPr id="12" name="TextBox 14">
            <a:extLst>
              <a:ext uri="{FF2B5EF4-FFF2-40B4-BE49-F238E27FC236}">
                <a16:creationId xmlns:a16="http://schemas.microsoft.com/office/drawing/2014/main" id="{49DA9CB5-397A-9365-9A53-DBFEC0A46290}"/>
              </a:ext>
            </a:extLst>
          </p:cNvPr>
          <p:cNvSpPr txBox="1"/>
          <p:nvPr/>
        </p:nvSpPr>
        <p:spPr>
          <a:xfrm>
            <a:off x="1394360" y="795190"/>
            <a:ext cx="1491244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品牌產品研發 </a:t>
            </a:r>
            <a:r>
              <a:rPr lang="en-US" altLang="zh-TW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Power </a:t>
            </a:r>
            <a:r>
              <a:rPr lang="en-US" altLang="zh-TW" sz="5400" b="1" dirty="0" err="1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AirFryer</a:t>
            </a:r>
            <a:r>
              <a:rPr lang="en-US" altLang="zh-TW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Pro XLT</a:t>
            </a:r>
            <a:endParaRPr lang="zh-CN" altLang="en-US" sz="5400" b="1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9278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857500"/>
            <a:ext cx="7891659" cy="623538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2841430"/>
            <a:ext cx="6400800" cy="6320591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283ADA1D-3ABC-436B-3142-A62F70FF8B02}"/>
              </a:ext>
            </a:extLst>
          </p:cNvPr>
          <p:cNvSpPr txBox="1"/>
          <p:nvPr/>
        </p:nvSpPr>
        <p:spPr>
          <a:xfrm>
            <a:off x="6629400" y="2028504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zh-TW" altLang="en-US" sz="2800" b="1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石墨烯鍋具黑鑽系列</a:t>
            </a:r>
          </a:p>
        </p:txBody>
      </p:sp>
      <p:pic>
        <p:nvPicPr>
          <p:cNvPr id="12" name="Picture 2">
            <a:hlinkClick r:id="rId4"/>
            <a:extLst>
              <a:ext uri="{FF2B5EF4-FFF2-40B4-BE49-F238E27FC236}">
                <a16:creationId xmlns:a16="http://schemas.microsoft.com/office/drawing/2014/main" id="{9E431DF7-BF69-4B10-8CFB-8C0C94F6E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1802693"/>
            <a:ext cx="4418174" cy="96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4">
            <a:extLst>
              <a:ext uri="{FF2B5EF4-FFF2-40B4-BE49-F238E27FC236}">
                <a16:creationId xmlns:a16="http://schemas.microsoft.com/office/drawing/2014/main" id="{7136B598-6AE3-2D0F-0E5D-30D36F191E01}"/>
              </a:ext>
            </a:extLst>
          </p:cNvPr>
          <p:cNvSpPr txBox="1"/>
          <p:nvPr/>
        </p:nvSpPr>
        <p:spPr>
          <a:xfrm>
            <a:off x="1394360" y="795190"/>
            <a:ext cx="1491244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品牌產品研發 </a:t>
            </a:r>
            <a:r>
              <a:rPr lang="en-US" altLang="zh-TW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diamond chef</a:t>
            </a:r>
            <a:endParaRPr lang="zh-CN" altLang="en-US" sz="5400" b="1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1468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58" y="1868384"/>
            <a:ext cx="5399715" cy="7201027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408" y="1866900"/>
            <a:ext cx="5484157" cy="7215094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6640" y="1866900"/>
            <a:ext cx="5480360" cy="7308574"/>
          </a:xfrm>
          <a:prstGeom prst="rect">
            <a:avLst/>
          </a:prstGeom>
        </p:spPr>
      </p:pic>
      <p:sp>
        <p:nvSpPr>
          <p:cNvPr id="19" name="TextBox 16"/>
          <p:cNvSpPr txBox="1"/>
          <p:nvPr/>
        </p:nvSpPr>
        <p:spPr>
          <a:xfrm>
            <a:off x="12883840" y="9336631"/>
            <a:ext cx="548036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Marketing Event </a:t>
            </a:r>
            <a:endParaRPr lang="zh-CN" altLang="en-US" sz="4400" b="1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CB416696-893E-728D-4ABB-64916F88FA51}"/>
              </a:ext>
            </a:extLst>
          </p:cNvPr>
          <p:cNvSpPr txBox="1"/>
          <p:nvPr/>
        </p:nvSpPr>
        <p:spPr>
          <a:xfrm>
            <a:off x="1394360" y="795190"/>
            <a:ext cx="1491244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品牌產品研發 </a:t>
            </a:r>
            <a:r>
              <a:rPr lang="en-US" altLang="zh-TW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diamond chef</a:t>
            </a:r>
            <a:endParaRPr lang="zh-CN" altLang="en-US" sz="5400" b="1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E2FEB10-DB42-5F36-7F58-661AC9667737}"/>
              </a:ext>
            </a:extLst>
          </p:cNvPr>
          <p:cNvSpPr txBox="1"/>
          <p:nvPr/>
        </p:nvSpPr>
        <p:spPr>
          <a:xfrm>
            <a:off x="10210800" y="9457224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zh-TW" altLang="en-US" sz="2800" b="1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代言人 夏宇喬</a:t>
            </a:r>
          </a:p>
        </p:txBody>
      </p:sp>
    </p:spTree>
    <p:extLst>
      <p:ext uri="{BB962C8B-B14F-4D97-AF65-F5344CB8AC3E}">
        <p14:creationId xmlns:p14="http://schemas.microsoft.com/office/powerpoint/2010/main" val="3896499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群組 40">
            <a:extLst>
              <a:ext uri="{FF2B5EF4-FFF2-40B4-BE49-F238E27FC236}">
                <a16:creationId xmlns:a16="http://schemas.microsoft.com/office/drawing/2014/main" id="{41E0C025-A3A7-D57E-4EA3-5A7BDFEED181}"/>
              </a:ext>
            </a:extLst>
          </p:cNvPr>
          <p:cNvGrpSpPr/>
          <p:nvPr/>
        </p:nvGrpSpPr>
        <p:grpSpPr>
          <a:xfrm rot="16200000">
            <a:off x="6837006" y="3400360"/>
            <a:ext cx="9284435" cy="3227192"/>
            <a:chOff x="141459" y="1325337"/>
            <a:chExt cx="12060696" cy="4032097"/>
          </a:xfrm>
          <a:solidFill>
            <a:srgbClr val="FF6D86"/>
          </a:solidFill>
        </p:grpSpPr>
        <p:sp>
          <p:nvSpPr>
            <p:cNvPr id="42" name="ïŝlïḑe">
              <a:extLst>
                <a:ext uri="{FF2B5EF4-FFF2-40B4-BE49-F238E27FC236}">
                  <a16:creationId xmlns:a16="http://schemas.microsoft.com/office/drawing/2014/main" id="{6169C0FD-3BD1-4F85-BD4A-4C3635461B62}"/>
                </a:ext>
              </a:extLst>
            </p:cNvPr>
            <p:cNvSpPr/>
            <p:nvPr/>
          </p:nvSpPr>
          <p:spPr>
            <a:xfrm>
              <a:off x="141459" y="3251048"/>
              <a:ext cx="1758833" cy="355904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  OCT</a:t>
              </a:r>
            </a:p>
          </p:txBody>
        </p:sp>
        <p:sp>
          <p:nvSpPr>
            <p:cNvPr id="87" name="îṥḻiḑê">
              <a:extLst>
                <a:ext uri="{FF2B5EF4-FFF2-40B4-BE49-F238E27FC236}">
                  <a16:creationId xmlns:a16="http://schemas.microsoft.com/office/drawing/2014/main" id="{C342451A-CF1C-43CC-B76D-B3A1A9DDEB5E}"/>
                </a:ext>
              </a:extLst>
            </p:cNvPr>
            <p:cNvSpPr/>
            <p:nvPr/>
          </p:nvSpPr>
          <p:spPr>
            <a:xfrm rot="5400000">
              <a:off x="483766" y="1304611"/>
              <a:ext cx="1004130" cy="1085453"/>
            </a:xfrm>
            <a:prstGeom prst="ellipse">
              <a:avLst/>
            </a:prstGeom>
            <a:grpFill/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85000"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概念開發</a:t>
              </a:r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8" name="直接连接符 138">
              <a:extLst>
                <a:ext uri="{FF2B5EF4-FFF2-40B4-BE49-F238E27FC236}">
                  <a16:creationId xmlns:a16="http://schemas.microsoft.com/office/drawing/2014/main" id="{77D6AE0C-885F-48B7-BBED-7274C4592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0875" y="2459000"/>
              <a:ext cx="0" cy="727191"/>
            </a:xfrm>
            <a:prstGeom prst="line">
              <a:avLst/>
            </a:prstGeom>
            <a:grpFill/>
            <a:ln w="9525">
              <a:solidFill>
                <a:schemeClr val="bg1">
                  <a:lumMod val="75000"/>
                </a:schemeClr>
              </a:solidFill>
              <a:head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ïṡļíḑe">
              <a:extLst>
                <a:ext uri="{FF2B5EF4-FFF2-40B4-BE49-F238E27FC236}">
                  <a16:creationId xmlns:a16="http://schemas.microsoft.com/office/drawing/2014/main" id="{E522322F-415E-4A02-9C42-84C00B254BCA}"/>
                </a:ext>
              </a:extLst>
            </p:cNvPr>
            <p:cNvSpPr/>
            <p:nvPr/>
          </p:nvSpPr>
          <p:spPr>
            <a:xfrm>
              <a:off x="3564817" y="3260517"/>
              <a:ext cx="1758833" cy="355904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 DEC</a:t>
              </a:r>
            </a:p>
          </p:txBody>
        </p:sp>
        <p:cxnSp>
          <p:nvCxnSpPr>
            <p:cNvPr id="54" name="直接连接符 141">
              <a:extLst>
                <a:ext uri="{FF2B5EF4-FFF2-40B4-BE49-F238E27FC236}">
                  <a16:creationId xmlns:a16="http://schemas.microsoft.com/office/drawing/2014/main" id="{5B8D5650-1402-4DCE-80AD-136E7D817D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64054" y="2458999"/>
              <a:ext cx="1" cy="727194"/>
            </a:xfrm>
            <a:prstGeom prst="line">
              <a:avLst/>
            </a:prstGeom>
            <a:grpFill/>
            <a:ln w="9525">
              <a:solidFill>
                <a:schemeClr val="bg1">
                  <a:lumMod val="75000"/>
                </a:schemeClr>
              </a:solidFill>
              <a:head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组合 5">
              <a:extLst>
                <a:ext uri="{FF2B5EF4-FFF2-40B4-BE49-F238E27FC236}">
                  <a16:creationId xmlns:a16="http://schemas.microsoft.com/office/drawing/2014/main" id="{DA4076F6-6366-45BE-9979-B6C9AA6F5953}"/>
                </a:ext>
              </a:extLst>
            </p:cNvPr>
            <p:cNvGrpSpPr/>
            <p:nvPr/>
          </p:nvGrpSpPr>
          <p:grpSpPr>
            <a:xfrm>
              <a:off x="3907009" y="1325337"/>
              <a:ext cx="1044000" cy="1044000"/>
              <a:chOff x="4406739" y="1921823"/>
              <a:chExt cx="1044000" cy="1044000"/>
            </a:xfrm>
            <a:grpFill/>
          </p:grpSpPr>
          <p:sp>
            <p:nvSpPr>
              <p:cNvPr id="85" name="îṩlîde">
                <a:extLst>
                  <a:ext uri="{FF2B5EF4-FFF2-40B4-BE49-F238E27FC236}">
                    <a16:creationId xmlns:a16="http://schemas.microsoft.com/office/drawing/2014/main" id="{F1525BC2-EDBA-4B8E-8176-0A855C213F79}"/>
                  </a:ext>
                </a:extLst>
              </p:cNvPr>
              <p:cNvSpPr/>
              <p:nvPr/>
            </p:nvSpPr>
            <p:spPr>
              <a:xfrm>
                <a:off x="4406739" y="1921823"/>
                <a:ext cx="1044000" cy="1044000"/>
              </a:xfrm>
              <a:prstGeom prst="ellipse">
                <a:avLst/>
              </a:prstGeom>
              <a:grpFill/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íṧľîḋê">
                <a:extLst>
                  <a:ext uri="{FF2B5EF4-FFF2-40B4-BE49-F238E27FC236}">
                    <a16:creationId xmlns:a16="http://schemas.microsoft.com/office/drawing/2014/main" id="{0AB82D1B-538A-414C-BF89-AD5D077DD4CC}"/>
                  </a:ext>
                </a:extLst>
              </p:cNvPr>
              <p:cNvSpPr/>
              <p:nvPr/>
            </p:nvSpPr>
            <p:spPr bwMode="auto">
              <a:xfrm>
                <a:off x="4701944" y="2241302"/>
                <a:ext cx="429084" cy="400108"/>
              </a:xfrm>
              <a:custGeom>
                <a:avLst/>
                <a:gdLst>
                  <a:gd name="T0" fmla="*/ 3958 w 4630"/>
                  <a:gd name="T1" fmla="*/ 1193 h 4324"/>
                  <a:gd name="T2" fmla="*/ 3772 w 4630"/>
                  <a:gd name="T3" fmla="*/ 1223 h 4324"/>
                  <a:gd name="T4" fmla="*/ 3358 w 4630"/>
                  <a:gd name="T5" fmla="*/ 1778 h 4324"/>
                  <a:gd name="T6" fmla="*/ 3055 w 4630"/>
                  <a:gd name="T7" fmla="*/ 1876 h 4324"/>
                  <a:gd name="T8" fmla="*/ 2515 w 4630"/>
                  <a:gd name="T9" fmla="*/ 1484 h 4324"/>
                  <a:gd name="T10" fmla="*/ 2515 w 4630"/>
                  <a:gd name="T11" fmla="*/ 1166 h 4324"/>
                  <a:gd name="T12" fmla="*/ 2915 w 4630"/>
                  <a:gd name="T13" fmla="*/ 600 h 4324"/>
                  <a:gd name="T14" fmla="*/ 2315 w 4630"/>
                  <a:gd name="T15" fmla="*/ 0 h 4324"/>
                  <a:gd name="T16" fmla="*/ 1715 w 4630"/>
                  <a:gd name="T17" fmla="*/ 600 h 4324"/>
                  <a:gd name="T18" fmla="*/ 2115 w 4630"/>
                  <a:gd name="T19" fmla="*/ 1166 h 4324"/>
                  <a:gd name="T20" fmla="*/ 2115 w 4630"/>
                  <a:gd name="T21" fmla="*/ 1484 h 4324"/>
                  <a:gd name="T22" fmla="*/ 1575 w 4630"/>
                  <a:gd name="T23" fmla="*/ 1877 h 4324"/>
                  <a:gd name="T24" fmla="*/ 1273 w 4630"/>
                  <a:gd name="T25" fmla="*/ 1778 h 4324"/>
                  <a:gd name="T26" fmla="*/ 858 w 4630"/>
                  <a:gd name="T27" fmla="*/ 1223 h 4324"/>
                  <a:gd name="T28" fmla="*/ 673 w 4630"/>
                  <a:gd name="T29" fmla="*/ 1193 h 4324"/>
                  <a:gd name="T30" fmla="*/ 102 w 4630"/>
                  <a:gd name="T31" fmla="*/ 1608 h 4324"/>
                  <a:gd name="T32" fmla="*/ 488 w 4630"/>
                  <a:gd name="T33" fmla="*/ 2364 h 4324"/>
                  <a:gd name="T34" fmla="*/ 673 w 4630"/>
                  <a:gd name="T35" fmla="*/ 2394 h 4324"/>
                  <a:gd name="T36" fmla="*/ 1149 w 4630"/>
                  <a:gd name="T37" fmla="*/ 2159 h 4324"/>
                  <a:gd name="T38" fmla="*/ 1452 w 4630"/>
                  <a:gd name="T39" fmla="*/ 2258 h 4324"/>
                  <a:gd name="T40" fmla="*/ 1449 w 4630"/>
                  <a:gd name="T41" fmla="*/ 2327 h 4324"/>
                  <a:gd name="T42" fmla="*/ 1658 w 4630"/>
                  <a:gd name="T43" fmla="*/ 2891 h 4324"/>
                  <a:gd name="T44" fmla="*/ 1471 w 4630"/>
                  <a:gd name="T45" fmla="*/ 3149 h 4324"/>
                  <a:gd name="T46" fmla="*/ 1301 w 4630"/>
                  <a:gd name="T47" fmla="*/ 3124 h 4324"/>
                  <a:gd name="T48" fmla="*/ 815 w 4630"/>
                  <a:gd name="T49" fmla="*/ 3371 h 4324"/>
                  <a:gd name="T50" fmla="*/ 948 w 4630"/>
                  <a:gd name="T51" fmla="*/ 4209 h 4324"/>
                  <a:gd name="T52" fmla="*/ 1300 w 4630"/>
                  <a:gd name="T53" fmla="*/ 4324 h 4324"/>
                  <a:gd name="T54" fmla="*/ 1786 w 4630"/>
                  <a:gd name="T55" fmla="*/ 4077 h 4324"/>
                  <a:gd name="T56" fmla="*/ 1795 w 4630"/>
                  <a:gd name="T57" fmla="*/ 3384 h 4324"/>
                  <a:gd name="T58" fmla="*/ 1981 w 4630"/>
                  <a:gd name="T59" fmla="*/ 3127 h 4324"/>
                  <a:gd name="T60" fmla="*/ 2315 w 4630"/>
                  <a:gd name="T61" fmla="*/ 3194 h 4324"/>
                  <a:gd name="T62" fmla="*/ 2647 w 4630"/>
                  <a:gd name="T63" fmla="*/ 3127 h 4324"/>
                  <a:gd name="T64" fmla="*/ 2836 w 4630"/>
                  <a:gd name="T65" fmla="*/ 3385 h 4324"/>
                  <a:gd name="T66" fmla="*/ 2845 w 4630"/>
                  <a:gd name="T67" fmla="*/ 4077 h 4324"/>
                  <a:gd name="T68" fmla="*/ 3331 w 4630"/>
                  <a:gd name="T69" fmla="*/ 4324 h 4324"/>
                  <a:gd name="T70" fmla="*/ 3331 w 4630"/>
                  <a:gd name="T71" fmla="*/ 4324 h 4324"/>
                  <a:gd name="T72" fmla="*/ 3683 w 4630"/>
                  <a:gd name="T73" fmla="*/ 4209 h 4324"/>
                  <a:gd name="T74" fmla="*/ 3816 w 4630"/>
                  <a:gd name="T75" fmla="*/ 3371 h 4324"/>
                  <a:gd name="T76" fmla="*/ 3330 w 4630"/>
                  <a:gd name="T77" fmla="*/ 3124 h 4324"/>
                  <a:gd name="T78" fmla="*/ 3159 w 4630"/>
                  <a:gd name="T79" fmla="*/ 3149 h 4324"/>
                  <a:gd name="T80" fmla="*/ 2971 w 4630"/>
                  <a:gd name="T81" fmla="*/ 2893 h 4324"/>
                  <a:gd name="T82" fmla="*/ 3182 w 4630"/>
                  <a:gd name="T83" fmla="*/ 2327 h 4324"/>
                  <a:gd name="T84" fmla="*/ 3179 w 4630"/>
                  <a:gd name="T85" fmla="*/ 2257 h 4324"/>
                  <a:gd name="T86" fmla="*/ 3481 w 4630"/>
                  <a:gd name="T87" fmla="*/ 2159 h 4324"/>
                  <a:gd name="T88" fmla="*/ 3957 w 4630"/>
                  <a:gd name="T89" fmla="*/ 2394 h 4324"/>
                  <a:gd name="T90" fmla="*/ 3957 w 4630"/>
                  <a:gd name="T91" fmla="*/ 2394 h 4324"/>
                  <a:gd name="T92" fmla="*/ 4143 w 4630"/>
                  <a:gd name="T93" fmla="*/ 2364 h 4324"/>
                  <a:gd name="T94" fmla="*/ 4528 w 4630"/>
                  <a:gd name="T95" fmla="*/ 1608 h 4324"/>
                  <a:gd name="T96" fmla="*/ 3958 w 4630"/>
                  <a:gd name="T97" fmla="*/ 1193 h 4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630" h="4324">
                    <a:moveTo>
                      <a:pt x="3958" y="1193"/>
                    </a:moveTo>
                    <a:cubicBezTo>
                      <a:pt x="3895" y="1193"/>
                      <a:pt x="3832" y="1203"/>
                      <a:pt x="3772" y="1223"/>
                    </a:cubicBezTo>
                    <a:cubicBezTo>
                      <a:pt x="3524" y="1304"/>
                      <a:pt x="3364" y="1531"/>
                      <a:pt x="3358" y="1778"/>
                    </a:cubicBezTo>
                    <a:lnTo>
                      <a:pt x="3055" y="1876"/>
                    </a:lnTo>
                    <a:cubicBezTo>
                      <a:pt x="2936" y="1682"/>
                      <a:pt x="2743" y="1538"/>
                      <a:pt x="2515" y="1484"/>
                    </a:cubicBezTo>
                    <a:lnTo>
                      <a:pt x="2515" y="1166"/>
                    </a:lnTo>
                    <a:cubicBezTo>
                      <a:pt x="2748" y="1083"/>
                      <a:pt x="2915" y="861"/>
                      <a:pt x="2915" y="600"/>
                    </a:cubicBezTo>
                    <a:cubicBezTo>
                      <a:pt x="2915" y="270"/>
                      <a:pt x="2646" y="0"/>
                      <a:pt x="2315" y="0"/>
                    </a:cubicBezTo>
                    <a:cubicBezTo>
                      <a:pt x="1984" y="0"/>
                      <a:pt x="1715" y="270"/>
                      <a:pt x="1715" y="600"/>
                    </a:cubicBezTo>
                    <a:cubicBezTo>
                      <a:pt x="1715" y="861"/>
                      <a:pt x="1882" y="1083"/>
                      <a:pt x="2115" y="1166"/>
                    </a:cubicBezTo>
                    <a:lnTo>
                      <a:pt x="2115" y="1484"/>
                    </a:lnTo>
                    <a:cubicBezTo>
                      <a:pt x="1887" y="1538"/>
                      <a:pt x="1694" y="1682"/>
                      <a:pt x="1575" y="1877"/>
                    </a:cubicBezTo>
                    <a:lnTo>
                      <a:pt x="1273" y="1778"/>
                    </a:lnTo>
                    <a:cubicBezTo>
                      <a:pt x="1266" y="1531"/>
                      <a:pt x="1107" y="1304"/>
                      <a:pt x="858" y="1223"/>
                    </a:cubicBezTo>
                    <a:cubicBezTo>
                      <a:pt x="798" y="1203"/>
                      <a:pt x="736" y="1193"/>
                      <a:pt x="673" y="1193"/>
                    </a:cubicBezTo>
                    <a:cubicBezTo>
                      <a:pt x="412" y="1193"/>
                      <a:pt x="183" y="1360"/>
                      <a:pt x="102" y="1608"/>
                    </a:cubicBezTo>
                    <a:cubicBezTo>
                      <a:pt x="0" y="1923"/>
                      <a:pt x="173" y="2262"/>
                      <a:pt x="488" y="2364"/>
                    </a:cubicBezTo>
                    <a:cubicBezTo>
                      <a:pt x="548" y="2384"/>
                      <a:pt x="610" y="2394"/>
                      <a:pt x="673" y="2394"/>
                    </a:cubicBezTo>
                    <a:cubicBezTo>
                      <a:pt x="864" y="2394"/>
                      <a:pt x="1038" y="2304"/>
                      <a:pt x="1149" y="2159"/>
                    </a:cubicBezTo>
                    <a:lnTo>
                      <a:pt x="1452" y="2258"/>
                    </a:lnTo>
                    <a:cubicBezTo>
                      <a:pt x="1450" y="2281"/>
                      <a:pt x="1449" y="2304"/>
                      <a:pt x="1449" y="2327"/>
                    </a:cubicBezTo>
                    <a:cubicBezTo>
                      <a:pt x="1449" y="2542"/>
                      <a:pt x="1528" y="2740"/>
                      <a:pt x="1658" y="2891"/>
                    </a:cubicBezTo>
                    <a:lnTo>
                      <a:pt x="1471" y="3149"/>
                    </a:lnTo>
                    <a:cubicBezTo>
                      <a:pt x="1416" y="3132"/>
                      <a:pt x="1359" y="3124"/>
                      <a:pt x="1301" y="3124"/>
                    </a:cubicBezTo>
                    <a:cubicBezTo>
                      <a:pt x="1109" y="3124"/>
                      <a:pt x="927" y="3216"/>
                      <a:pt x="815" y="3371"/>
                    </a:cubicBezTo>
                    <a:cubicBezTo>
                      <a:pt x="620" y="3639"/>
                      <a:pt x="680" y="4015"/>
                      <a:pt x="948" y="4209"/>
                    </a:cubicBezTo>
                    <a:cubicBezTo>
                      <a:pt x="1051" y="4284"/>
                      <a:pt x="1173" y="4324"/>
                      <a:pt x="1300" y="4324"/>
                    </a:cubicBezTo>
                    <a:cubicBezTo>
                      <a:pt x="1492" y="4324"/>
                      <a:pt x="1673" y="4232"/>
                      <a:pt x="1786" y="4077"/>
                    </a:cubicBezTo>
                    <a:cubicBezTo>
                      <a:pt x="1939" y="3866"/>
                      <a:pt x="1934" y="3588"/>
                      <a:pt x="1795" y="3384"/>
                    </a:cubicBezTo>
                    <a:lnTo>
                      <a:pt x="1981" y="3127"/>
                    </a:lnTo>
                    <a:cubicBezTo>
                      <a:pt x="2084" y="3170"/>
                      <a:pt x="2197" y="3194"/>
                      <a:pt x="2315" y="3194"/>
                    </a:cubicBezTo>
                    <a:cubicBezTo>
                      <a:pt x="2433" y="3194"/>
                      <a:pt x="2545" y="3170"/>
                      <a:pt x="2647" y="3127"/>
                    </a:cubicBezTo>
                    <a:lnTo>
                      <a:pt x="2836" y="3385"/>
                    </a:lnTo>
                    <a:cubicBezTo>
                      <a:pt x="2696" y="3588"/>
                      <a:pt x="2692" y="3866"/>
                      <a:pt x="2845" y="4077"/>
                    </a:cubicBezTo>
                    <a:cubicBezTo>
                      <a:pt x="2957" y="4232"/>
                      <a:pt x="3139" y="4324"/>
                      <a:pt x="3331" y="4324"/>
                    </a:cubicBezTo>
                    <a:lnTo>
                      <a:pt x="3331" y="4324"/>
                    </a:lnTo>
                    <a:cubicBezTo>
                      <a:pt x="3458" y="4324"/>
                      <a:pt x="3580" y="4284"/>
                      <a:pt x="3683" y="4209"/>
                    </a:cubicBezTo>
                    <a:cubicBezTo>
                      <a:pt x="3951" y="4015"/>
                      <a:pt x="4010" y="3639"/>
                      <a:pt x="3816" y="3371"/>
                    </a:cubicBezTo>
                    <a:cubicBezTo>
                      <a:pt x="3703" y="3216"/>
                      <a:pt x="3522" y="3124"/>
                      <a:pt x="3330" y="3124"/>
                    </a:cubicBezTo>
                    <a:cubicBezTo>
                      <a:pt x="3271" y="3124"/>
                      <a:pt x="3214" y="3133"/>
                      <a:pt x="3159" y="3149"/>
                    </a:cubicBezTo>
                    <a:lnTo>
                      <a:pt x="2971" y="2893"/>
                    </a:lnTo>
                    <a:cubicBezTo>
                      <a:pt x="3102" y="2741"/>
                      <a:pt x="3182" y="2543"/>
                      <a:pt x="3182" y="2327"/>
                    </a:cubicBezTo>
                    <a:cubicBezTo>
                      <a:pt x="3182" y="2303"/>
                      <a:pt x="3181" y="2280"/>
                      <a:pt x="3179" y="2257"/>
                    </a:cubicBezTo>
                    <a:lnTo>
                      <a:pt x="3481" y="2159"/>
                    </a:lnTo>
                    <a:cubicBezTo>
                      <a:pt x="3592" y="2304"/>
                      <a:pt x="3766" y="2394"/>
                      <a:pt x="3957" y="2394"/>
                    </a:cubicBezTo>
                    <a:lnTo>
                      <a:pt x="3957" y="2394"/>
                    </a:lnTo>
                    <a:cubicBezTo>
                      <a:pt x="4020" y="2394"/>
                      <a:pt x="4083" y="2384"/>
                      <a:pt x="4143" y="2364"/>
                    </a:cubicBezTo>
                    <a:cubicBezTo>
                      <a:pt x="4458" y="2262"/>
                      <a:pt x="4630" y="1923"/>
                      <a:pt x="4528" y="1608"/>
                    </a:cubicBezTo>
                    <a:cubicBezTo>
                      <a:pt x="4447" y="1360"/>
                      <a:pt x="4218" y="1193"/>
                      <a:pt x="3958" y="11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60" name="直接连接符 143">
              <a:extLst>
                <a:ext uri="{FF2B5EF4-FFF2-40B4-BE49-F238E27FC236}">
                  <a16:creationId xmlns:a16="http://schemas.microsoft.com/office/drawing/2014/main" id="{24F1EA5A-626D-4967-B3C1-A389BA25E272}"/>
                </a:ext>
              </a:extLst>
            </p:cNvPr>
            <p:cNvCxnSpPr>
              <a:cxnSpLocks/>
            </p:cNvCxnSpPr>
            <p:nvPr/>
          </p:nvCxnSpPr>
          <p:spPr>
            <a:xfrm>
              <a:off x="2742464" y="3624341"/>
              <a:ext cx="0" cy="689092"/>
            </a:xfrm>
            <a:prstGeom prst="line">
              <a:avLst/>
            </a:prstGeom>
            <a:grpFill/>
            <a:ln w="9525">
              <a:solidFill>
                <a:schemeClr val="bg1">
                  <a:lumMod val="75000"/>
                </a:schemeClr>
              </a:solidFill>
              <a:head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ísḷïḋé">
              <a:extLst>
                <a:ext uri="{FF2B5EF4-FFF2-40B4-BE49-F238E27FC236}">
                  <a16:creationId xmlns:a16="http://schemas.microsoft.com/office/drawing/2014/main" id="{343AA1C1-467B-4DE6-A862-C42295B64A2A}"/>
                </a:ext>
              </a:extLst>
            </p:cNvPr>
            <p:cNvSpPr/>
            <p:nvPr/>
          </p:nvSpPr>
          <p:spPr>
            <a:xfrm>
              <a:off x="1863048" y="3251048"/>
              <a:ext cx="1758833" cy="355904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 NOV</a:t>
              </a:r>
            </a:p>
          </p:txBody>
        </p:sp>
        <p:sp>
          <p:nvSpPr>
            <p:cNvPr id="83" name="íşḻiḓe">
              <a:extLst>
                <a:ext uri="{FF2B5EF4-FFF2-40B4-BE49-F238E27FC236}">
                  <a16:creationId xmlns:a16="http://schemas.microsoft.com/office/drawing/2014/main" id="{9F8FD5FC-7D13-4CBA-BEDB-EF36ADFFB3BE}"/>
                </a:ext>
              </a:extLst>
            </p:cNvPr>
            <p:cNvSpPr/>
            <p:nvPr/>
          </p:nvSpPr>
          <p:spPr>
            <a:xfrm>
              <a:off x="2185419" y="4313434"/>
              <a:ext cx="1044000" cy="1044000"/>
            </a:xfrm>
            <a:prstGeom prst="ellipse">
              <a:avLst/>
            </a:prstGeom>
            <a:grpFill/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ïsḷîḑê">
              <a:extLst>
                <a:ext uri="{FF2B5EF4-FFF2-40B4-BE49-F238E27FC236}">
                  <a16:creationId xmlns:a16="http://schemas.microsoft.com/office/drawing/2014/main" id="{B27A8311-6277-4680-B8DC-750278C6D9CA}"/>
                </a:ext>
              </a:extLst>
            </p:cNvPr>
            <p:cNvSpPr/>
            <p:nvPr/>
          </p:nvSpPr>
          <p:spPr>
            <a:xfrm>
              <a:off x="7027817" y="3251048"/>
              <a:ext cx="1758833" cy="355904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2025 FEB</a:t>
              </a:r>
            </a:p>
          </p:txBody>
        </p:sp>
        <p:cxnSp>
          <p:nvCxnSpPr>
            <p:cNvPr id="64" name="直接连接符 149">
              <a:extLst>
                <a:ext uri="{FF2B5EF4-FFF2-40B4-BE49-F238E27FC236}">
                  <a16:creationId xmlns:a16="http://schemas.microsoft.com/office/drawing/2014/main" id="{D9EDC57E-A744-4D00-A024-FB2C49B959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07233" y="2458999"/>
              <a:ext cx="1" cy="727194"/>
            </a:xfrm>
            <a:prstGeom prst="line">
              <a:avLst/>
            </a:prstGeom>
            <a:grpFill/>
            <a:ln w="9525">
              <a:solidFill>
                <a:schemeClr val="bg1">
                  <a:lumMod val="75000"/>
                </a:schemeClr>
              </a:solidFill>
              <a:head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组合 6">
              <a:extLst>
                <a:ext uri="{FF2B5EF4-FFF2-40B4-BE49-F238E27FC236}">
                  <a16:creationId xmlns:a16="http://schemas.microsoft.com/office/drawing/2014/main" id="{034CC212-1A87-492C-AA3F-C36DF080F650}"/>
                </a:ext>
              </a:extLst>
            </p:cNvPr>
            <p:cNvGrpSpPr/>
            <p:nvPr/>
          </p:nvGrpSpPr>
          <p:grpSpPr>
            <a:xfrm>
              <a:off x="7350188" y="1325337"/>
              <a:ext cx="1044000" cy="1044000"/>
              <a:chOff x="7849918" y="1921823"/>
              <a:chExt cx="1044000" cy="1044000"/>
            </a:xfrm>
            <a:grpFill/>
          </p:grpSpPr>
          <p:sp>
            <p:nvSpPr>
              <p:cNvPr id="81" name="îś1ïďé">
                <a:extLst>
                  <a:ext uri="{FF2B5EF4-FFF2-40B4-BE49-F238E27FC236}">
                    <a16:creationId xmlns:a16="http://schemas.microsoft.com/office/drawing/2014/main" id="{7F24F35E-AAC9-4E3B-9468-1FB189F0D751}"/>
                  </a:ext>
                </a:extLst>
              </p:cNvPr>
              <p:cNvSpPr/>
              <p:nvPr/>
            </p:nvSpPr>
            <p:spPr>
              <a:xfrm>
                <a:off x="7849918" y="1921823"/>
                <a:ext cx="1044000" cy="1044000"/>
              </a:xfrm>
              <a:prstGeom prst="ellipse">
                <a:avLst/>
              </a:prstGeom>
              <a:grpFill/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2" name="iṧlíḑê">
                <a:extLst>
                  <a:ext uri="{FF2B5EF4-FFF2-40B4-BE49-F238E27FC236}">
                    <a16:creationId xmlns:a16="http://schemas.microsoft.com/office/drawing/2014/main" id="{A9A577CF-BFE1-4341-857A-B56DDA7DBB08}"/>
                  </a:ext>
                </a:extLst>
              </p:cNvPr>
              <p:cNvSpPr/>
              <p:nvPr/>
            </p:nvSpPr>
            <p:spPr bwMode="auto">
              <a:xfrm>
                <a:off x="8178583" y="2294774"/>
                <a:ext cx="393696" cy="293163"/>
              </a:xfrm>
              <a:custGeom>
                <a:avLst/>
                <a:gdLst>
                  <a:gd name="T0" fmla="*/ 209 w 464"/>
                  <a:gd name="T1" fmla="*/ 291 h 346"/>
                  <a:gd name="T2" fmla="*/ 281 w 464"/>
                  <a:gd name="T3" fmla="*/ 291 h 346"/>
                  <a:gd name="T4" fmla="*/ 209 w 464"/>
                  <a:gd name="T5" fmla="*/ 346 h 346"/>
                  <a:gd name="T6" fmla="*/ 209 w 464"/>
                  <a:gd name="T7" fmla="*/ 304 h 346"/>
                  <a:gd name="T8" fmla="*/ 0 w 464"/>
                  <a:gd name="T9" fmla="*/ 304 h 346"/>
                  <a:gd name="T10" fmla="*/ 0 w 464"/>
                  <a:gd name="T11" fmla="*/ 175 h 346"/>
                  <a:gd name="T12" fmla="*/ 13 w 464"/>
                  <a:gd name="T13" fmla="*/ 175 h 346"/>
                  <a:gd name="T14" fmla="*/ 13 w 464"/>
                  <a:gd name="T15" fmla="*/ 291 h 346"/>
                  <a:gd name="T16" fmla="*/ 209 w 464"/>
                  <a:gd name="T17" fmla="*/ 291 h 346"/>
                  <a:gd name="T18" fmla="*/ 209 w 464"/>
                  <a:gd name="T19" fmla="*/ 291 h 346"/>
                  <a:gd name="T20" fmla="*/ 464 w 464"/>
                  <a:gd name="T21" fmla="*/ 42 h 346"/>
                  <a:gd name="T22" fmla="*/ 281 w 464"/>
                  <a:gd name="T23" fmla="*/ 42 h 346"/>
                  <a:gd name="T24" fmla="*/ 281 w 464"/>
                  <a:gd name="T25" fmla="*/ 0 h 346"/>
                  <a:gd name="T26" fmla="*/ 209 w 464"/>
                  <a:gd name="T27" fmla="*/ 55 h 346"/>
                  <a:gd name="T28" fmla="*/ 232 w 464"/>
                  <a:gd name="T29" fmla="*/ 55 h 346"/>
                  <a:gd name="T30" fmla="*/ 232 w 464"/>
                  <a:gd name="T31" fmla="*/ 55 h 346"/>
                  <a:gd name="T32" fmla="*/ 263 w 464"/>
                  <a:gd name="T33" fmla="*/ 55 h 346"/>
                  <a:gd name="T34" fmla="*/ 280 w 464"/>
                  <a:gd name="T35" fmla="*/ 55 h 346"/>
                  <a:gd name="T36" fmla="*/ 280 w 464"/>
                  <a:gd name="T37" fmla="*/ 55 h 346"/>
                  <a:gd name="T38" fmla="*/ 451 w 464"/>
                  <a:gd name="T39" fmla="*/ 55 h 346"/>
                  <a:gd name="T40" fmla="*/ 451 w 464"/>
                  <a:gd name="T41" fmla="*/ 167 h 346"/>
                  <a:gd name="T42" fmla="*/ 464 w 464"/>
                  <a:gd name="T43" fmla="*/ 167 h 346"/>
                  <a:gd name="T44" fmla="*/ 464 w 464"/>
                  <a:gd name="T45" fmla="*/ 42 h 346"/>
                  <a:gd name="T46" fmla="*/ 431 w 464"/>
                  <a:gd name="T47" fmla="*/ 75 h 346"/>
                  <a:gd name="T48" fmla="*/ 431 w 464"/>
                  <a:gd name="T49" fmla="*/ 271 h 346"/>
                  <a:gd name="T50" fmla="*/ 33 w 464"/>
                  <a:gd name="T51" fmla="*/ 271 h 346"/>
                  <a:gd name="T52" fmla="*/ 33 w 464"/>
                  <a:gd name="T53" fmla="*/ 75 h 346"/>
                  <a:gd name="T54" fmla="*/ 431 w 464"/>
                  <a:gd name="T55" fmla="*/ 75 h 346"/>
                  <a:gd name="T56" fmla="*/ 299 w 464"/>
                  <a:gd name="T57" fmla="*/ 173 h 346"/>
                  <a:gd name="T58" fmla="*/ 232 w 464"/>
                  <a:gd name="T59" fmla="*/ 106 h 346"/>
                  <a:gd name="T60" fmla="*/ 165 w 464"/>
                  <a:gd name="T61" fmla="*/ 173 h 346"/>
                  <a:gd name="T62" fmla="*/ 232 w 464"/>
                  <a:gd name="T63" fmla="*/ 240 h 346"/>
                  <a:gd name="T64" fmla="*/ 299 w 464"/>
                  <a:gd name="T65" fmla="*/ 173 h 346"/>
                  <a:gd name="T66" fmla="*/ 268 w 464"/>
                  <a:gd name="T67" fmla="*/ 135 h 346"/>
                  <a:gd name="T68" fmla="*/ 249 w 464"/>
                  <a:gd name="T69" fmla="*/ 135 h 346"/>
                  <a:gd name="T70" fmla="*/ 229 w 464"/>
                  <a:gd name="T71" fmla="*/ 172 h 346"/>
                  <a:gd name="T72" fmla="*/ 229 w 464"/>
                  <a:gd name="T73" fmla="*/ 172 h 346"/>
                  <a:gd name="T74" fmla="*/ 210 w 464"/>
                  <a:gd name="T75" fmla="*/ 135 h 346"/>
                  <a:gd name="T76" fmla="*/ 191 w 464"/>
                  <a:gd name="T77" fmla="*/ 135 h 346"/>
                  <a:gd name="T78" fmla="*/ 205 w 464"/>
                  <a:gd name="T79" fmla="*/ 160 h 346"/>
                  <a:gd name="T80" fmla="*/ 194 w 464"/>
                  <a:gd name="T81" fmla="*/ 160 h 346"/>
                  <a:gd name="T82" fmla="*/ 194 w 464"/>
                  <a:gd name="T83" fmla="*/ 172 h 346"/>
                  <a:gd name="T84" fmla="*/ 212 w 464"/>
                  <a:gd name="T85" fmla="*/ 172 h 346"/>
                  <a:gd name="T86" fmla="*/ 218 w 464"/>
                  <a:gd name="T87" fmla="*/ 183 h 346"/>
                  <a:gd name="T88" fmla="*/ 194 w 464"/>
                  <a:gd name="T89" fmla="*/ 183 h 346"/>
                  <a:gd name="T90" fmla="*/ 194 w 464"/>
                  <a:gd name="T91" fmla="*/ 195 h 346"/>
                  <a:gd name="T92" fmla="*/ 221 w 464"/>
                  <a:gd name="T93" fmla="*/ 195 h 346"/>
                  <a:gd name="T94" fmla="*/ 221 w 464"/>
                  <a:gd name="T95" fmla="*/ 223 h 346"/>
                  <a:gd name="T96" fmla="*/ 237 w 464"/>
                  <a:gd name="T97" fmla="*/ 223 h 346"/>
                  <a:gd name="T98" fmla="*/ 237 w 464"/>
                  <a:gd name="T99" fmla="*/ 195 h 346"/>
                  <a:gd name="T100" fmla="*/ 265 w 464"/>
                  <a:gd name="T101" fmla="*/ 195 h 346"/>
                  <a:gd name="T102" fmla="*/ 265 w 464"/>
                  <a:gd name="T103" fmla="*/ 183 h 346"/>
                  <a:gd name="T104" fmla="*/ 240 w 464"/>
                  <a:gd name="T105" fmla="*/ 183 h 346"/>
                  <a:gd name="T106" fmla="*/ 247 w 464"/>
                  <a:gd name="T107" fmla="*/ 172 h 346"/>
                  <a:gd name="T108" fmla="*/ 265 w 464"/>
                  <a:gd name="T109" fmla="*/ 172 h 346"/>
                  <a:gd name="T110" fmla="*/ 265 w 464"/>
                  <a:gd name="T111" fmla="*/ 160 h 346"/>
                  <a:gd name="T112" fmla="*/ 254 w 464"/>
                  <a:gd name="T113" fmla="*/ 160 h 346"/>
                  <a:gd name="T114" fmla="*/ 268 w 464"/>
                  <a:gd name="T115" fmla="*/ 135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64" h="346">
                    <a:moveTo>
                      <a:pt x="209" y="291"/>
                    </a:moveTo>
                    <a:lnTo>
                      <a:pt x="281" y="291"/>
                    </a:lnTo>
                    <a:lnTo>
                      <a:pt x="209" y="346"/>
                    </a:lnTo>
                    <a:lnTo>
                      <a:pt x="209" y="304"/>
                    </a:lnTo>
                    <a:lnTo>
                      <a:pt x="0" y="304"/>
                    </a:lnTo>
                    <a:lnTo>
                      <a:pt x="0" y="175"/>
                    </a:lnTo>
                    <a:lnTo>
                      <a:pt x="13" y="175"/>
                    </a:lnTo>
                    <a:lnTo>
                      <a:pt x="13" y="291"/>
                    </a:lnTo>
                    <a:lnTo>
                      <a:pt x="209" y="291"/>
                    </a:lnTo>
                    <a:lnTo>
                      <a:pt x="209" y="291"/>
                    </a:lnTo>
                    <a:close/>
                    <a:moveTo>
                      <a:pt x="464" y="42"/>
                    </a:moveTo>
                    <a:lnTo>
                      <a:pt x="281" y="42"/>
                    </a:lnTo>
                    <a:lnTo>
                      <a:pt x="281" y="0"/>
                    </a:lnTo>
                    <a:lnTo>
                      <a:pt x="209" y="55"/>
                    </a:lnTo>
                    <a:lnTo>
                      <a:pt x="232" y="55"/>
                    </a:lnTo>
                    <a:lnTo>
                      <a:pt x="232" y="55"/>
                    </a:lnTo>
                    <a:lnTo>
                      <a:pt x="263" y="55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451" y="55"/>
                    </a:lnTo>
                    <a:lnTo>
                      <a:pt x="451" y="167"/>
                    </a:lnTo>
                    <a:lnTo>
                      <a:pt x="464" y="167"/>
                    </a:lnTo>
                    <a:lnTo>
                      <a:pt x="464" y="42"/>
                    </a:lnTo>
                    <a:close/>
                    <a:moveTo>
                      <a:pt x="431" y="75"/>
                    </a:moveTo>
                    <a:lnTo>
                      <a:pt x="431" y="271"/>
                    </a:lnTo>
                    <a:lnTo>
                      <a:pt x="33" y="271"/>
                    </a:lnTo>
                    <a:lnTo>
                      <a:pt x="33" y="75"/>
                    </a:lnTo>
                    <a:lnTo>
                      <a:pt x="431" y="75"/>
                    </a:lnTo>
                    <a:close/>
                    <a:moveTo>
                      <a:pt x="299" y="173"/>
                    </a:moveTo>
                    <a:cubicBezTo>
                      <a:pt x="299" y="136"/>
                      <a:pt x="269" y="106"/>
                      <a:pt x="232" y="106"/>
                    </a:cubicBezTo>
                    <a:cubicBezTo>
                      <a:pt x="195" y="106"/>
                      <a:pt x="165" y="136"/>
                      <a:pt x="165" y="173"/>
                    </a:cubicBezTo>
                    <a:cubicBezTo>
                      <a:pt x="165" y="210"/>
                      <a:pt x="195" y="240"/>
                      <a:pt x="232" y="240"/>
                    </a:cubicBezTo>
                    <a:cubicBezTo>
                      <a:pt x="269" y="240"/>
                      <a:pt x="299" y="210"/>
                      <a:pt x="299" y="173"/>
                    </a:cubicBezTo>
                    <a:close/>
                    <a:moveTo>
                      <a:pt x="268" y="135"/>
                    </a:moveTo>
                    <a:lnTo>
                      <a:pt x="249" y="135"/>
                    </a:lnTo>
                    <a:lnTo>
                      <a:pt x="229" y="172"/>
                    </a:lnTo>
                    <a:lnTo>
                      <a:pt x="229" y="172"/>
                    </a:lnTo>
                    <a:lnTo>
                      <a:pt x="210" y="135"/>
                    </a:lnTo>
                    <a:lnTo>
                      <a:pt x="191" y="135"/>
                    </a:lnTo>
                    <a:lnTo>
                      <a:pt x="205" y="160"/>
                    </a:lnTo>
                    <a:lnTo>
                      <a:pt x="194" y="160"/>
                    </a:lnTo>
                    <a:lnTo>
                      <a:pt x="194" y="172"/>
                    </a:lnTo>
                    <a:lnTo>
                      <a:pt x="212" y="172"/>
                    </a:lnTo>
                    <a:lnTo>
                      <a:pt x="218" y="183"/>
                    </a:lnTo>
                    <a:lnTo>
                      <a:pt x="194" y="183"/>
                    </a:lnTo>
                    <a:lnTo>
                      <a:pt x="194" y="195"/>
                    </a:lnTo>
                    <a:lnTo>
                      <a:pt x="221" y="195"/>
                    </a:lnTo>
                    <a:lnTo>
                      <a:pt x="221" y="223"/>
                    </a:lnTo>
                    <a:lnTo>
                      <a:pt x="237" y="223"/>
                    </a:lnTo>
                    <a:lnTo>
                      <a:pt x="237" y="195"/>
                    </a:lnTo>
                    <a:lnTo>
                      <a:pt x="265" y="195"/>
                    </a:lnTo>
                    <a:lnTo>
                      <a:pt x="265" y="183"/>
                    </a:lnTo>
                    <a:lnTo>
                      <a:pt x="240" y="183"/>
                    </a:lnTo>
                    <a:lnTo>
                      <a:pt x="247" y="172"/>
                    </a:lnTo>
                    <a:lnTo>
                      <a:pt x="265" y="172"/>
                    </a:lnTo>
                    <a:lnTo>
                      <a:pt x="265" y="160"/>
                    </a:lnTo>
                    <a:lnTo>
                      <a:pt x="254" y="160"/>
                    </a:lnTo>
                    <a:lnTo>
                      <a:pt x="268" y="13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66" name="îṩľíďé">
              <a:extLst>
                <a:ext uri="{FF2B5EF4-FFF2-40B4-BE49-F238E27FC236}">
                  <a16:creationId xmlns:a16="http://schemas.microsoft.com/office/drawing/2014/main" id="{46165F94-DD4E-4976-B6BD-3C778D2D87DA}"/>
                </a:ext>
              </a:extLst>
            </p:cNvPr>
            <p:cNvSpPr/>
            <p:nvPr/>
          </p:nvSpPr>
          <p:spPr>
            <a:xfrm>
              <a:off x="5306227" y="3251048"/>
              <a:ext cx="1758833" cy="355904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2025 JAN</a:t>
              </a:r>
            </a:p>
          </p:txBody>
        </p:sp>
        <p:cxnSp>
          <p:nvCxnSpPr>
            <p:cNvPr id="67" name="直接连接符 153">
              <a:extLst>
                <a:ext uri="{FF2B5EF4-FFF2-40B4-BE49-F238E27FC236}">
                  <a16:creationId xmlns:a16="http://schemas.microsoft.com/office/drawing/2014/main" id="{434E6FDA-57F4-436E-8A06-E5FFD58714C9}"/>
                </a:ext>
              </a:extLst>
            </p:cNvPr>
            <p:cNvCxnSpPr>
              <a:cxnSpLocks/>
            </p:cNvCxnSpPr>
            <p:nvPr/>
          </p:nvCxnSpPr>
          <p:spPr>
            <a:xfrm>
              <a:off x="6185643" y="3624341"/>
              <a:ext cx="1" cy="689092"/>
            </a:xfrm>
            <a:prstGeom prst="line">
              <a:avLst/>
            </a:prstGeom>
            <a:grpFill/>
            <a:ln w="9525">
              <a:solidFill>
                <a:schemeClr val="bg1">
                  <a:lumMod val="75000"/>
                </a:schemeClr>
              </a:solidFill>
              <a:head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组合 159">
              <a:extLst>
                <a:ext uri="{FF2B5EF4-FFF2-40B4-BE49-F238E27FC236}">
                  <a16:creationId xmlns:a16="http://schemas.microsoft.com/office/drawing/2014/main" id="{145899DE-A3B4-4701-86E1-922181BCDEBC}"/>
                </a:ext>
              </a:extLst>
            </p:cNvPr>
            <p:cNvGrpSpPr/>
            <p:nvPr/>
          </p:nvGrpSpPr>
          <p:grpSpPr>
            <a:xfrm>
              <a:off x="5628598" y="4313433"/>
              <a:ext cx="1044000" cy="1044000"/>
              <a:chOff x="6128328" y="4909919"/>
              <a:chExt cx="1044000" cy="1044000"/>
            </a:xfrm>
            <a:grpFill/>
          </p:grpSpPr>
          <p:sp>
            <p:nvSpPr>
              <p:cNvPr id="79" name="îṡlide">
                <a:extLst>
                  <a:ext uri="{FF2B5EF4-FFF2-40B4-BE49-F238E27FC236}">
                    <a16:creationId xmlns:a16="http://schemas.microsoft.com/office/drawing/2014/main" id="{08EFEBEE-CA5D-4E5C-80EA-252916077AE7}"/>
                  </a:ext>
                </a:extLst>
              </p:cNvPr>
              <p:cNvSpPr/>
              <p:nvPr/>
            </p:nvSpPr>
            <p:spPr>
              <a:xfrm>
                <a:off x="6128328" y="4909919"/>
                <a:ext cx="1044000" cy="1044000"/>
              </a:xfrm>
              <a:prstGeom prst="ellipse">
                <a:avLst/>
              </a:prstGeom>
              <a:grpFill/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0" name="išļíḍé">
                <a:extLst>
                  <a:ext uri="{FF2B5EF4-FFF2-40B4-BE49-F238E27FC236}">
                    <a16:creationId xmlns:a16="http://schemas.microsoft.com/office/drawing/2014/main" id="{53A0EF1F-97BE-4911-9E94-7C663EDCCE49}"/>
                  </a:ext>
                </a:extLst>
              </p:cNvPr>
              <p:cNvSpPr/>
              <p:nvPr/>
            </p:nvSpPr>
            <p:spPr bwMode="auto">
              <a:xfrm>
                <a:off x="6490811" y="5276281"/>
                <a:ext cx="294527" cy="369406"/>
              </a:xfrm>
              <a:custGeom>
                <a:avLst/>
                <a:gdLst>
                  <a:gd name="connsiteX0" fmla="*/ 253338 w 483514"/>
                  <a:gd name="connsiteY0" fmla="*/ 416124 h 606439"/>
                  <a:gd name="connsiteX1" fmla="*/ 396788 w 483514"/>
                  <a:gd name="connsiteY1" fmla="*/ 416124 h 606439"/>
                  <a:gd name="connsiteX2" fmla="*/ 436657 w 483514"/>
                  <a:gd name="connsiteY2" fmla="*/ 455944 h 606439"/>
                  <a:gd name="connsiteX3" fmla="*/ 436657 w 483514"/>
                  <a:gd name="connsiteY3" fmla="*/ 529284 h 606439"/>
                  <a:gd name="connsiteX4" fmla="*/ 462697 w 483514"/>
                  <a:gd name="connsiteY4" fmla="*/ 566619 h 606439"/>
                  <a:gd name="connsiteX5" fmla="*/ 422769 w 483514"/>
                  <a:gd name="connsiteY5" fmla="*/ 606439 h 606439"/>
                  <a:gd name="connsiteX6" fmla="*/ 161736 w 483514"/>
                  <a:gd name="connsiteY6" fmla="*/ 606439 h 606439"/>
                  <a:gd name="connsiteX7" fmla="*/ 121866 w 483514"/>
                  <a:gd name="connsiteY7" fmla="*/ 566619 h 606439"/>
                  <a:gd name="connsiteX8" fmla="*/ 161736 w 483514"/>
                  <a:gd name="connsiteY8" fmla="*/ 526799 h 606439"/>
                  <a:gd name="connsiteX9" fmla="*/ 213468 w 483514"/>
                  <a:gd name="connsiteY9" fmla="*/ 526799 h 606439"/>
                  <a:gd name="connsiteX10" fmla="*/ 213468 w 483514"/>
                  <a:gd name="connsiteY10" fmla="*/ 455944 h 606439"/>
                  <a:gd name="connsiteX11" fmla="*/ 253338 w 483514"/>
                  <a:gd name="connsiteY11" fmla="*/ 416124 h 606439"/>
                  <a:gd name="connsiteX12" fmla="*/ 10995 w 483514"/>
                  <a:gd name="connsiteY12" fmla="*/ 381265 h 606439"/>
                  <a:gd name="connsiteX13" fmla="*/ 170134 w 483514"/>
                  <a:gd name="connsiteY13" fmla="*/ 381265 h 606439"/>
                  <a:gd name="connsiteX14" fmla="*/ 181071 w 483514"/>
                  <a:gd name="connsiteY14" fmla="*/ 392188 h 606439"/>
                  <a:gd name="connsiteX15" fmla="*/ 181071 w 483514"/>
                  <a:gd name="connsiteY15" fmla="*/ 513502 h 606439"/>
                  <a:gd name="connsiteX16" fmla="*/ 161743 w 483514"/>
                  <a:gd name="connsiteY16" fmla="*/ 513502 h 606439"/>
                  <a:gd name="connsiteX17" fmla="*/ 160354 w 483514"/>
                  <a:gd name="connsiteY17" fmla="*/ 513560 h 606439"/>
                  <a:gd name="connsiteX18" fmla="*/ 160354 w 483514"/>
                  <a:gd name="connsiteY18" fmla="*/ 405308 h 606439"/>
                  <a:gd name="connsiteX19" fmla="*/ 20775 w 483514"/>
                  <a:gd name="connsiteY19" fmla="*/ 405308 h 606439"/>
                  <a:gd name="connsiteX20" fmla="*/ 20775 w 483514"/>
                  <a:gd name="connsiteY20" fmla="*/ 548064 h 606439"/>
                  <a:gd name="connsiteX21" fmla="*/ 111976 w 483514"/>
                  <a:gd name="connsiteY21" fmla="*/ 548064 h 606439"/>
                  <a:gd name="connsiteX22" fmla="*/ 108619 w 483514"/>
                  <a:gd name="connsiteY22" fmla="*/ 566616 h 606439"/>
                  <a:gd name="connsiteX23" fmla="*/ 111339 w 483514"/>
                  <a:gd name="connsiteY23" fmla="*/ 583435 h 606439"/>
                  <a:gd name="connsiteX24" fmla="*/ 10995 w 483514"/>
                  <a:gd name="connsiteY24" fmla="*/ 583435 h 606439"/>
                  <a:gd name="connsiteX25" fmla="*/ 0 w 483514"/>
                  <a:gd name="connsiteY25" fmla="*/ 572512 h 606439"/>
                  <a:gd name="connsiteX26" fmla="*/ 0 w 483514"/>
                  <a:gd name="connsiteY26" fmla="*/ 392188 h 606439"/>
                  <a:gd name="connsiteX27" fmla="*/ 10995 w 483514"/>
                  <a:gd name="connsiteY27" fmla="*/ 381265 h 606439"/>
                  <a:gd name="connsiteX28" fmla="*/ 325060 w 483514"/>
                  <a:gd name="connsiteY28" fmla="*/ 224892 h 606439"/>
                  <a:gd name="connsiteX29" fmla="*/ 416831 w 483514"/>
                  <a:gd name="connsiteY29" fmla="*/ 316521 h 606439"/>
                  <a:gd name="connsiteX30" fmla="*/ 325060 w 483514"/>
                  <a:gd name="connsiteY30" fmla="*/ 408150 h 606439"/>
                  <a:gd name="connsiteX31" fmla="*/ 233289 w 483514"/>
                  <a:gd name="connsiteY31" fmla="*/ 316521 h 606439"/>
                  <a:gd name="connsiteX32" fmla="*/ 325060 w 483514"/>
                  <a:gd name="connsiteY32" fmla="*/ 224892 h 606439"/>
                  <a:gd name="connsiteX33" fmla="*/ 196031 w 483514"/>
                  <a:gd name="connsiteY33" fmla="*/ 170204 h 606439"/>
                  <a:gd name="connsiteX34" fmla="*/ 244015 w 483514"/>
                  <a:gd name="connsiteY34" fmla="*/ 170204 h 606439"/>
                  <a:gd name="connsiteX35" fmla="*/ 244015 w 483514"/>
                  <a:gd name="connsiteY35" fmla="*/ 249703 h 606439"/>
                  <a:gd name="connsiteX36" fmla="*/ 234812 w 483514"/>
                  <a:gd name="connsiteY36" fmla="*/ 262645 h 606439"/>
                  <a:gd name="connsiteX37" fmla="*/ 196031 w 483514"/>
                  <a:gd name="connsiteY37" fmla="*/ 262645 h 606439"/>
                  <a:gd name="connsiteX38" fmla="*/ 352897 w 483514"/>
                  <a:gd name="connsiteY38" fmla="*/ 149316 h 606439"/>
                  <a:gd name="connsiteX39" fmla="*/ 400881 w 483514"/>
                  <a:gd name="connsiteY39" fmla="*/ 149316 h 606439"/>
                  <a:gd name="connsiteX40" fmla="*/ 400881 w 483514"/>
                  <a:gd name="connsiteY40" fmla="*/ 243944 h 606439"/>
                  <a:gd name="connsiteX41" fmla="*/ 352897 w 483514"/>
                  <a:gd name="connsiteY41" fmla="*/ 215348 h 606439"/>
                  <a:gd name="connsiteX42" fmla="*/ 274429 w 483514"/>
                  <a:gd name="connsiteY42" fmla="*/ 113469 h 606439"/>
                  <a:gd name="connsiteX43" fmla="*/ 322413 w 483514"/>
                  <a:gd name="connsiteY43" fmla="*/ 113469 h 606439"/>
                  <a:gd name="connsiteX44" fmla="*/ 322413 w 483514"/>
                  <a:gd name="connsiteY44" fmla="*/ 211675 h 606439"/>
                  <a:gd name="connsiteX45" fmla="*/ 274429 w 483514"/>
                  <a:gd name="connsiteY45" fmla="*/ 224680 h 606439"/>
                  <a:gd name="connsiteX46" fmla="*/ 117632 w 483514"/>
                  <a:gd name="connsiteY46" fmla="*/ 77692 h 606439"/>
                  <a:gd name="connsiteX47" fmla="*/ 165616 w 483514"/>
                  <a:gd name="connsiteY47" fmla="*/ 77692 h 606439"/>
                  <a:gd name="connsiteX48" fmla="*/ 165616 w 483514"/>
                  <a:gd name="connsiteY48" fmla="*/ 262644 h 606439"/>
                  <a:gd name="connsiteX49" fmla="*/ 117632 w 483514"/>
                  <a:gd name="connsiteY49" fmla="*/ 262644 h 606439"/>
                  <a:gd name="connsiteX50" fmla="*/ 68875 w 483514"/>
                  <a:gd name="connsiteY50" fmla="*/ 0 h 606439"/>
                  <a:gd name="connsiteX51" fmla="*/ 443641 w 483514"/>
                  <a:gd name="connsiteY51" fmla="*/ 0 h 606439"/>
                  <a:gd name="connsiteX52" fmla="*/ 483514 w 483514"/>
                  <a:gd name="connsiteY52" fmla="*/ 39813 h 606439"/>
                  <a:gd name="connsiteX53" fmla="*/ 483514 w 483514"/>
                  <a:gd name="connsiteY53" fmla="*/ 300594 h 606439"/>
                  <a:gd name="connsiteX54" fmla="*/ 443641 w 483514"/>
                  <a:gd name="connsiteY54" fmla="*/ 340407 h 606439"/>
                  <a:gd name="connsiteX55" fmla="*/ 427322 w 483514"/>
                  <a:gd name="connsiteY55" fmla="*/ 340407 h 606439"/>
                  <a:gd name="connsiteX56" fmla="*/ 430100 w 483514"/>
                  <a:gd name="connsiteY56" fmla="*/ 316542 h 606439"/>
                  <a:gd name="connsiteX57" fmla="*/ 429405 w 483514"/>
                  <a:gd name="connsiteY57" fmla="*/ 304581 h 606439"/>
                  <a:gd name="connsiteX58" fmla="*/ 439706 w 483514"/>
                  <a:gd name="connsiteY58" fmla="*/ 304581 h 606439"/>
                  <a:gd name="connsiteX59" fmla="*/ 439706 w 483514"/>
                  <a:gd name="connsiteY59" fmla="*/ 35826 h 606439"/>
                  <a:gd name="connsiteX60" fmla="*/ 72810 w 483514"/>
                  <a:gd name="connsiteY60" fmla="*/ 35826 h 606439"/>
                  <a:gd name="connsiteX61" fmla="*/ 72810 w 483514"/>
                  <a:gd name="connsiteY61" fmla="*/ 304581 h 606439"/>
                  <a:gd name="connsiteX62" fmla="*/ 220668 w 483514"/>
                  <a:gd name="connsiteY62" fmla="*/ 304581 h 606439"/>
                  <a:gd name="connsiteX63" fmla="*/ 220031 w 483514"/>
                  <a:gd name="connsiteY63" fmla="*/ 316542 h 606439"/>
                  <a:gd name="connsiteX64" fmla="*/ 222751 w 483514"/>
                  <a:gd name="connsiteY64" fmla="*/ 340407 h 606439"/>
                  <a:gd name="connsiteX65" fmla="*/ 68875 w 483514"/>
                  <a:gd name="connsiteY65" fmla="*/ 340407 h 606439"/>
                  <a:gd name="connsiteX66" fmla="*/ 29002 w 483514"/>
                  <a:gd name="connsiteY66" fmla="*/ 300594 h 606439"/>
                  <a:gd name="connsiteX67" fmla="*/ 29002 w 483514"/>
                  <a:gd name="connsiteY67" fmla="*/ 39813 h 606439"/>
                  <a:gd name="connsiteX68" fmla="*/ 68875 w 483514"/>
                  <a:gd name="connsiteY68" fmla="*/ 0 h 6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483514" h="606439">
                    <a:moveTo>
                      <a:pt x="253338" y="416124"/>
                    </a:moveTo>
                    <a:lnTo>
                      <a:pt x="396788" y="416124"/>
                    </a:lnTo>
                    <a:cubicBezTo>
                      <a:pt x="418835" y="416124"/>
                      <a:pt x="436657" y="433982"/>
                      <a:pt x="436657" y="455944"/>
                    </a:cubicBezTo>
                    <a:lnTo>
                      <a:pt x="436657" y="529284"/>
                    </a:lnTo>
                    <a:cubicBezTo>
                      <a:pt x="451876" y="534890"/>
                      <a:pt x="462697" y="549512"/>
                      <a:pt x="462697" y="566619"/>
                    </a:cubicBezTo>
                    <a:cubicBezTo>
                      <a:pt x="462697" y="588639"/>
                      <a:pt x="444816" y="606439"/>
                      <a:pt x="422769" y="606439"/>
                    </a:cubicBezTo>
                    <a:lnTo>
                      <a:pt x="161736" y="606439"/>
                    </a:lnTo>
                    <a:cubicBezTo>
                      <a:pt x="139747" y="606439"/>
                      <a:pt x="121866" y="588639"/>
                      <a:pt x="121866" y="566619"/>
                    </a:cubicBezTo>
                    <a:cubicBezTo>
                      <a:pt x="121866" y="544657"/>
                      <a:pt x="139747" y="526799"/>
                      <a:pt x="161736" y="526799"/>
                    </a:cubicBezTo>
                    <a:lnTo>
                      <a:pt x="213468" y="526799"/>
                    </a:lnTo>
                    <a:lnTo>
                      <a:pt x="213468" y="455944"/>
                    </a:lnTo>
                    <a:cubicBezTo>
                      <a:pt x="213468" y="433982"/>
                      <a:pt x="231291" y="416124"/>
                      <a:pt x="253338" y="416124"/>
                    </a:cubicBezTo>
                    <a:close/>
                    <a:moveTo>
                      <a:pt x="10995" y="381265"/>
                    </a:moveTo>
                    <a:lnTo>
                      <a:pt x="170134" y="381265"/>
                    </a:lnTo>
                    <a:cubicBezTo>
                      <a:pt x="176210" y="381265"/>
                      <a:pt x="181071" y="386120"/>
                      <a:pt x="181071" y="392188"/>
                    </a:cubicBezTo>
                    <a:lnTo>
                      <a:pt x="181071" y="513502"/>
                    </a:lnTo>
                    <a:lnTo>
                      <a:pt x="161743" y="513502"/>
                    </a:lnTo>
                    <a:cubicBezTo>
                      <a:pt x="161280" y="513502"/>
                      <a:pt x="160817" y="513560"/>
                      <a:pt x="160354" y="513560"/>
                    </a:cubicBezTo>
                    <a:lnTo>
                      <a:pt x="160354" y="405308"/>
                    </a:lnTo>
                    <a:lnTo>
                      <a:pt x="20775" y="405308"/>
                    </a:lnTo>
                    <a:lnTo>
                      <a:pt x="20775" y="548064"/>
                    </a:lnTo>
                    <a:lnTo>
                      <a:pt x="111976" y="548064"/>
                    </a:lnTo>
                    <a:cubicBezTo>
                      <a:pt x="109777" y="553843"/>
                      <a:pt x="108619" y="560085"/>
                      <a:pt x="108619" y="566616"/>
                    </a:cubicBezTo>
                    <a:cubicBezTo>
                      <a:pt x="108619" y="572512"/>
                      <a:pt x="109545" y="578176"/>
                      <a:pt x="111339" y="583435"/>
                    </a:cubicBezTo>
                    <a:lnTo>
                      <a:pt x="10995" y="583435"/>
                    </a:lnTo>
                    <a:cubicBezTo>
                      <a:pt x="4919" y="583435"/>
                      <a:pt x="0" y="578580"/>
                      <a:pt x="0" y="572512"/>
                    </a:cubicBezTo>
                    <a:lnTo>
                      <a:pt x="0" y="392188"/>
                    </a:lnTo>
                    <a:cubicBezTo>
                      <a:pt x="0" y="386120"/>
                      <a:pt x="4919" y="381265"/>
                      <a:pt x="10995" y="381265"/>
                    </a:cubicBezTo>
                    <a:close/>
                    <a:moveTo>
                      <a:pt x="325060" y="224892"/>
                    </a:moveTo>
                    <a:cubicBezTo>
                      <a:pt x="375744" y="224892"/>
                      <a:pt x="416831" y="265916"/>
                      <a:pt x="416831" y="316521"/>
                    </a:cubicBezTo>
                    <a:cubicBezTo>
                      <a:pt x="416831" y="367126"/>
                      <a:pt x="375744" y="408150"/>
                      <a:pt x="325060" y="408150"/>
                    </a:cubicBezTo>
                    <a:cubicBezTo>
                      <a:pt x="274376" y="408150"/>
                      <a:pt x="233289" y="367126"/>
                      <a:pt x="233289" y="316521"/>
                    </a:cubicBezTo>
                    <a:cubicBezTo>
                      <a:pt x="233289" y="265916"/>
                      <a:pt x="274376" y="224892"/>
                      <a:pt x="325060" y="224892"/>
                    </a:cubicBezTo>
                    <a:close/>
                    <a:moveTo>
                      <a:pt x="196031" y="170204"/>
                    </a:moveTo>
                    <a:lnTo>
                      <a:pt x="244015" y="170204"/>
                    </a:lnTo>
                    <a:lnTo>
                      <a:pt x="244015" y="249703"/>
                    </a:lnTo>
                    <a:cubicBezTo>
                      <a:pt x="240658" y="253748"/>
                      <a:pt x="237590" y="258081"/>
                      <a:pt x="234812" y="262645"/>
                    </a:cubicBezTo>
                    <a:lnTo>
                      <a:pt x="196031" y="262645"/>
                    </a:lnTo>
                    <a:close/>
                    <a:moveTo>
                      <a:pt x="352897" y="149316"/>
                    </a:moveTo>
                    <a:lnTo>
                      <a:pt x="400881" y="149316"/>
                    </a:lnTo>
                    <a:lnTo>
                      <a:pt x="400881" y="243944"/>
                    </a:lnTo>
                    <a:cubicBezTo>
                      <a:pt x="387915" y="230483"/>
                      <a:pt x="371419" y="220431"/>
                      <a:pt x="352897" y="215348"/>
                    </a:cubicBezTo>
                    <a:close/>
                    <a:moveTo>
                      <a:pt x="274429" y="113469"/>
                    </a:moveTo>
                    <a:lnTo>
                      <a:pt x="322413" y="113469"/>
                    </a:lnTo>
                    <a:lnTo>
                      <a:pt x="322413" y="211675"/>
                    </a:lnTo>
                    <a:cubicBezTo>
                      <a:pt x="305048" y="212137"/>
                      <a:pt x="288726" y="216761"/>
                      <a:pt x="274429" y="224680"/>
                    </a:cubicBezTo>
                    <a:close/>
                    <a:moveTo>
                      <a:pt x="117632" y="77692"/>
                    </a:moveTo>
                    <a:lnTo>
                      <a:pt x="165616" y="77692"/>
                    </a:lnTo>
                    <a:lnTo>
                      <a:pt x="165616" y="262644"/>
                    </a:lnTo>
                    <a:lnTo>
                      <a:pt x="117632" y="262644"/>
                    </a:lnTo>
                    <a:close/>
                    <a:moveTo>
                      <a:pt x="68875" y="0"/>
                    </a:moveTo>
                    <a:lnTo>
                      <a:pt x="443641" y="0"/>
                    </a:lnTo>
                    <a:cubicBezTo>
                      <a:pt x="465632" y="0"/>
                      <a:pt x="483514" y="17855"/>
                      <a:pt x="483514" y="39813"/>
                    </a:cubicBezTo>
                    <a:lnTo>
                      <a:pt x="483514" y="300594"/>
                    </a:lnTo>
                    <a:cubicBezTo>
                      <a:pt x="483514" y="322609"/>
                      <a:pt x="465632" y="340407"/>
                      <a:pt x="443641" y="340407"/>
                    </a:cubicBezTo>
                    <a:lnTo>
                      <a:pt x="427322" y="340407"/>
                    </a:lnTo>
                    <a:cubicBezTo>
                      <a:pt x="429116" y="332722"/>
                      <a:pt x="430100" y="324747"/>
                      <a:pt x="430100" y="316542"/>
                    </a:cubicBezTo>
                    <a:cubicBezTo>
                      <a:pt x="430100" y="312497"/>
                      <a:pt x="429868" y="308510"/>
                      <a:pt x="429405" y="304581"/>
                    </a:cubicBezTo>
                    <a:lnTo>
                      <a:pt x="439706" y="304581"/>
                    </a:lnTo>
                    <a:lnTo>
                      <a:pt x="439706" y="35826"/>
                    </a:lnTo>
                    <a:lnTo>
                      <a:pt x="72810" y="35826"/>
                    </a:lnTo>
                    <a:lnTo>
                      <a:pt x="72810" y="304581"/>
                    </a:lnTo>
                    <a:lnTo>
                      <a:pt x="220668" y="304581"/>
                    </a:lnTo>
                    <a:cubicBezTo>
                      <a:pt x="220263" y="308510"/>
                      <a:pt x="220031" y="312497"/>
                      <a:pt x="220031" y="316542"/>
                    </a:cubicBezTo>
                    <a:cubicBezTo>
                      <a:pt x="220031" y="324747"/>
                      <a:pt x="220957" y="332722"/>
                      <a:pt x="222751" y="340407"/>
                    </a:cubicBezTo>
                    <a:lnTo>
                      <a:pt x="68875" y="340407"/>
                    </a:lnTo>
                    <a:cubicBezTo>
                      <a:pt x="46826" y="340407"/>
                      <a:pt x="29002" y="322609"/>
                      <a:pt x="29002" y="300594"/>
                    </a:cubicBezTo>
                    <a:lnTo>
                      <a:pt x="29002" y="39813"/>
                    </a:lnTo>
                    <a:cubicBezTo>
                      <a:pt x="29002" y="17855"/>
                      <a:pt x="46826" y="0"/>
                      <a:pt x="68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69" name="isļïďe">
              <a:extLst>
                <a:ext uri="{FF2B5EF4-FFF2-40B4-BE49-F238E27FC236}">
                  <a16:creationId xmlns:a16="http://schemas.microsoft.com/office/drawing/2014/main" id="{96DF06F4-F726-4137-9923-EAAFF6E79360}"/>
                </a:ext>
              </a:extLst>
            </p:cNvPr>
            <p:cNvSpPr/>
            <p:nvPr/>
          </p:nvSpPr>
          <p:spPr>
            <a:xfrm>
              <a:off x="8749407" y="3251048"/>
              <a:ext cx="1758833" cy="355904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2025 MAR</a:t>
              </a:r>
            </a:p>
          </p:txBody>
        </p:sp>
        <p:cxnSp>
          <p:nvCxnSpPr>
            <p:cNvPr id="70" name="直接连接符 157">
              <a:extLst>
                <a:ext uri="{FF2B5EF4-FFF2-40B4-BE49-F238E27FC236}">
                  <a16:creationId xmlns:a16="http://schemas.microsoft.com/office/drawing/2014/main" id="{08A42DE0-6617-4301-A6F4-5F773A308C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17285" y="3624341"/>
              <a:ext cx="0" cy="689092"/>
            </a:xfrm>
            <a:prstGeom prst="line">
              <a:avLst/>
            </a:prstGeom>
            <a:grpFill/>
            <a:ln w="9525">
              <a:solidFill>
                <a:schemeClr val="bg1">
                  <a:lumMod val="75000"/>
                </a:schemeClr>
              </a:solidFill>
              <a:head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组合 160">
              <a:extLst>
                <a:ext uri="{FF2B5EF4-FFF2-40B4-BE49-F238E27FC236}">
                  <a16:creationId xmlns:a16="http://schemas.microsoft.com/office/drawing/2014/main" id="{68AA38B2-5407-4EF0-B84A-C180BD6BC0B6}"/>
                </a:ext>
              </a:extLst>
            </p:cNvPr>
            <p:cNvGrpSpPr/>
            <p:nvPr/>
          </p:nvGrpSpPr>
          <p:grpSpPr>
            <a:xfrm>
              <a:off x="9071778" y="4313433"/>
              <a:ext cx="1044000" cy="1044000"/>
              <a:chOff x="9571508" y="4909919"/>
              <a:chExt cx="1044000" cy="1044000"/>
            </a:xfrm>
            <a:grpFill/>
          </p:grpSpPr>
          <p:sp>
            <p:nvSpPr>
              <p:cNvPr id="77" name="íṥļïde">
                <a:extLst>
                  <a:ext uri="{FF2B5EF4-FFF2-40B4-BE49-F238E27FC236}">
                    <a16:creationId xmlns:a16="http://schemas.microsoft.com/office/drawing/2014/main" id="{0C312EC0-FC24-4112-A3D2-C832726FAE2A}"/>
                  </a:ext>
                </a:extLst>
              </p:cNvPr>
              <p:cNvSpPr/>
              <p:nvPr/>
            </p:nvSpPr>
            <p:spPr>
              <a:xfrm>
                <a:off x="9571508" y="4909919"/>
                <a:ext cx="1044000" cy="1044000"/>
              </a:xfrm>
              <a:prstGeom prst="ellipse">
                <a:avLst/>
              </a:prstGeom>
              <a:grpFill/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8" name="iṩļiḑe">
                <a:extLst>
                  <a:ext uri="{FF2B5EF4-FFF2-40B4-BE49-F238E27FC236}">
                    <a16:creationId xmlns:a16="http://schemas.microsoft.com/office/drawing/2014/main" id="{02FBC12B-FC18-4858-8D82-3C4098056C54}"/>
                  </a:ext>
                </a:extLst>
              </p:cNvPr>
              <p:cNvSpPr/>
              <p:nvPr/>
            </p:nvSpPr>
            <p:spPr bwMode="auto">
              <a:xfrm>
                <a:off x="9894307" y="5227986"/>
                <a:ext cx="342363" cy="371400"/>
              </a:xfrm>
              <a:custGeom>
                <a:avLst/>
                <a:gdLst>
                  <a:gd name="T0" fmla="*/ 765 w 869"/>
                  <a:gd name="T1" fmla="*/ 794 h 944"/>
                  <a:gd name="T2" fmla="*/ 668 w 869"/>
                  <a:gd name="T3" fmla="*/ 687 h 944"/>
                  <a:gd name="T4" fmla="*/ 681 w 869"/>
                  <a:gd name="T5" fmla="*/ 579 h 944"/>
                  <a:gd name="T6" fmla="*/ 659 w 869"/>
                  <a:gd name="T7" fmla="*/ 472 h 944"/>
                  <a:gd name="T8" fmla="*/ 603 w 869"/>
                  <a:gd name="T9" fmla="*/ 379 h 944"/>
                  <a:gd name="T10" fmla="*/ 520 w 869"/>
                  <a:gd name="T11" fmla="*/ 308 h 944"/>
                  <a:gd name="T12" fmla="*/ 418 w 869"/>
                  <a:gd name="T13" fmla="*/ 269 h 944"/>
                  <a:gd name="T14" fmla="*/ 309 w 869"/>
                  <a:gd name="T15" fmla="*/ 265 h 944"/>
                  <a:gd name="T16" fmla="*/ 205 w 869"/>
                  <a:gd name="T17" fmla="*/ 296 h 944"/>
                  <a:gd name="T18" fmla="*/ 116 w 869"/>
                  <a:gd name="T19" fmla="*/ 359 h 944"/>
                  <a:gd name="T20" fmla="*/ 53 w 869"/>
                  <a:gd name="T21" fmla="*/ 448 h 944"/>
                  <a:gd name="T22" fmla="*/ 22 w 869"/>
                  <a:gd name="T23" fmla="*/ 553 h 944"/>
                  <a:gd name="T24" fmla="*/ 26 w 869"/>
                  <a:gd name="T25" fmla="*/ 662 h 944"/>
                  <a:gd name="T26" fmla="*/ 66 w 869"/>
                  <a:gd name="T27" fmla="*/ 763 h 944"/>
                  <a:gd name="T28" fmla="*/ 137 w 869"/>
                  <a:gd name="T29" fmla="*/ 846 h 944"/>
                  <a:gd name="T30" fmla="*/ 231 w 869"/>
                  <a:gd name="T31" fmla="*/ 902 h 944"/>
                  <a:gd name="T32" fmla="*/ 337 w 869"/>
                  <a:gd name="T33" fmla="*/ 924 h 944"/>
                  <a:gd name="T34" fmla="*/ 446 w 869"/>
                  <a:gd name="T35" fmla="*/ 911 h 944"/>
                  <a:gd name="T36" fmla="*/ 543 w 869"/>
                  <a:gd name="T37" fmla="*/ 863 h 944"/>
                  <a:gd name="T38" fmla="*/ 591 w 869"/>
                  <a:gd name="T39" fmla="*/ 799 h 944"/>
                  <a:gd name="T40" fmla="*/ 752 w 869"/>
                  <a:gd name="T41" fmla="*/ 922 h 944"/>
                  <a:gd name="T42" fmla="*/ 824 w 869"/>
                  <a:gd name="T43" fmla="*/ 800 h 944"/>
                  <a:gd name="T44" fmla="*/ 445 w 869"/>
                  <a:gd name="T45" fmla="*/ 604 h 944"/>
                  <a:gd name="T46" fmla="*/ 309 w 869"/>
                  <a:gd name="T47" fmla="*/ 533 h 944"/>
                  <a:gd name="T48" fmla="*/ 372 w 869"/>
                  <a:gd name="T49" fmla="*/ 615 h 944"/>
                  <a:gd name="T50" fmla="*/ 269 w 869"/>
                  <a:gd name="T51" fmla="*/ 600 h 944"/>
                  <a:gd name="T52" fmla="*/ 398 w 869"/>
                  <a:gd name="T53" fmla="*/ 685 h 944"/>
                  <a:gd name="T54" fmla="*/ 399 w 869"/>
                  <a:gd name="T55" fmla="*/ 786 h 944"/>
                  <a:gd name="T56" fmla="*/ 299 w 869"/>
                  <a:gd name="T57" fmla="*/ 400 h 944"/>
                  <a:gd name="T58" fmla="*/ 537 w 869"/>
                  <a:gd name="T59" fmla="*/ 659 h 944"/>
                  <a:gd name="T60" fmla="*/ 563 w 869"/>
                  <a:gd name="T61" fmla="*/ 674 h 944"/>
                  <a:gd name="T62" fmla="*/ 292 w 869"/>
                  <a:gd name="T63" fmla="*/ 371 h 944"/>
                  <a:gd name="T64" fmla="*/ 406 w 869"/>
                  <a:gd name="T65" fmla="*/ 814 h 944"/>
                  <a:gd name="T66" fmla="*/ 531 w 869"/>
                  <a:gd name="T67" fmla="*/ 763 h 944"/>
                  <a:gd name="T68" fmla="*/ 107 w 869"/>
                  <a:gd name="T69" fmla="*/ 655 h 944"/>
                  <a:gd name="T70" fmla="*/ 591 w 869"/>
                  <a:gd name="T71" fmla="*/ 531 h 944"/>
                  <a:gd name="T72" fmla="*/ 820 w 869"/>
                  <a:gd name="T73" fmla="*/ 880 h 944"/>
                  <a:gd name="T74" fmla="*/ 755 w 869"/>
                  <a:gd name="T75" fmla="*/ 879 h 944"/>
                  <a:gd name="T76" fmla="*/ 788 w 869"/>
                  <a:gd name="T77" fmla="*/ 824 h 944"/>
                  <a:gd name="T78" fmla="*/ 820 w 869"/>
                  <a:gd name="T79" fmla="*/ 880 h 944"/>
                  <a:gd name="T80" fmla="*/ 530 w 869"/>
                  <a:gd name="T81" fmla="*/ 221 h 944"/>
                  <a:gd name="T82" fmla="*/ 557 w 869"/>
                  <a:gd name="T83" fmla="*/ 286 h 944"/>
                  <a:gd name="T84" fmla="*/ 606 w 869"/>
                  <a:gd name="T85" fmla="*/ 305 h 944"/>
                  <a:gd name="T86" fmla="*/ 671 w 869"/>
                  <a:gd name="T87" fmla="*/ 332 h 944"/>
                  <a:gd name="T88" fmla="*/ 719 w 869"/>
                  <a:gd name="T89" fmla="*/ 311 h 944"/>
                  <a:gd name="T90" fmla="*/ 784 w 869"/>
                  <a:gd name="T91" fmla="*/ 284 h 944"/>
                  <a:gd name="T92" fmla="*/ 803 w 869"/>
                  <a:gd name="T93" fmla="*/ 235 h 944"/>
                  <a:gd name="T94" fmla="*/ 830 w 869"/>
                  <a:gd name="T95" fmla="*/ 170 h 944"/>
                  <a:gd name="T96" fmla="*/ 808 w 869"/>
                  <a:gd name="T97" fmla="*/ 122 h 944"/>
                  <a:gd name="T98" fmla="*/ 781 w 869"/>
                  <a:gd name="T99" fmla="*/ 57 h 944"/>
                  <a:gd name="T100" fmla="*/ 732 w 869"/>
                  <a:gd name="T101" fmla="*/ 38 h 944"/>
                  <a:gd name="T102" fmla="*/ 667 w 869"/>
                  <a:gd name="T103" fmla="*/ 11 h 944"/>
                  <a:gd name="T104" fmla="*/ 619 w 869"/>
                  <a:gd name="T105" fmla="*/ 33 h 944"/>
                  <a:gd name="T106" fmla="*/ 554 w 869"/>
                  <a:gd name="T107" fmla="*/ 59 h 944"/>
                  <a:gd name="T108" fmla="*/ 536 w 869"/>
                  <a:gd name="T109" fmla="*/ 108 h 944"/>
                  <a:gd name="T110" fmla="*/ 509 w 869"/>
                  <a:gd name="T111" fmla="*/ 173 h 944"/>
                  <a:gd name="T112" fmla="*/ 669 w 869"/>
                  <a:gd name="T113" fmla="*/ 91 h 944"/>
                  <a:gd name="T114" fmla="*/ 669 w 869"/>
                  <a:gd name="T115" fmla="*/ 252 h 944"/>
                  <a:gd name="T116" fmla="*/ 669 w 869"/>
                  <a:gd name="T117" fmla="*/ 91 h 9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69" h="944">
                    <a:moveTo>
                      <a:pt x="824" y="800"/>
                    </a:moveTo>
                    <a:cubicBezTo>
                      <a:pt x="805" y="789"/>
                      <a:pt x="784" y="787"/>
                      <a:pt x="765" y="794"/>
                    </a:cubicBezTo>
                    <a:lnTo>
                      <a:pt x="642" y="721"/>
                    </a:lnTo>
                    <a:cubicBezTo>
                      <a:pt x="644" y="706"/>
                      <a:pt x="653" y="693"/>
                      <a:pt x="668" y="687"/>
                    </a:cubicBezTo>
                    <a:cubicBezTo>
                      <a:pt x="691" y="678"/>
                      <a:pt x="695" y="657"/>
                      <a:pt x="678" y="639"/>
                    </a:cubicBezTo>
                    <a:cubicBezTo>
                      <a:pt x="662" y="622"/>
                      <a:pt x="663" y="595"/>
                      <a:pt x="681" y="579"/>
                    </a:cubicBezTo>
                    <a:cubicBezTo>
                      <a:pt x="700" y="563"/>
                      <a:pt x="697" y="541"/>
                      <a:pt x="676" y="530"/>
                    </a:cubicBezTo>
                    <a:cubicBezTo>
                      <a:pt x="654" y="519"/>
                      <a:pt x="647" y="493"/>
                      <a:pt x="659" y="472"/>
                    </a:cubicBezTo>
                    <a:cubicBezTo>
                      <a:pt x="671" y="452"/>
                      <a:pt x="661" y="432"/>
                      <a:pt x="638" y="428"/>
                    </a:cubicBezTo>
                    <a:cubicBezTo>
                      <a:pt x="614" y="425"/>
                      <a:pt x="598" y="402"/>
                      <a:pt x="603" y="379"/>
                    </a:cubicBezTo>
                    <a:cubicBezTo>
                      <a:pt x="608" y="355"/>
                      <a:pt x="592" y="339"/>
                      <a:pt x="568" y="344"/>
                    </a:cubicBezTo>
                    <a:cubicBezTo>
                      <a:pt x="545" y="348"/>
                      <a:pt x="523" y="332"/>
                      <a:pt x="520" y="308"/>
                    </a:cubicBezTo>
                    <a:cubicBezTo>
                      <a:pt x="516" y="284"/>
                      <a:pt x="497" y="275"/>
                      <a:pt x="476" y="287"/>
                    </a:cubicBezTo>
                    <a:cubicBezTo>
                      <a:pt x="455" y="298"/>
                      <a:pt x="429" y="291"/>
                      <a:pt x="418" y="269"/>
                    </a:cubicBezTo>
                    <a:cubicBezTo>
                      <a:pt x="407" y="247"/>
                      <a:pt x="385" y="244"/>
                      <a:pt x="369" y="263"/>
                    </a:cubicBezTo>
                    <a:cubicBezTo>
                      <a:pt x="353" y="281"/>
                      <a:pt x="326" y="282"/>
                      <a:pt x="309" y="265"/>
                    </a:cubicBezTo>
                    <a:cubicBezTo>
                      <a:pt x="292" y="248"/>
                      <a:pt x="270" y="252"/>
                      <a:pt x="261" y="274"/>
                    </a:cubicBezTo>
                    <a:cubicBezTo>
                      <a:pt x="252" y="297"/>
                      <a:pt x="226" y="306"/>
                      <a:pt x="205" y="296"/>
                    </a:cubicBezTo>
                    <a:cubicBezTo>
                      <a:pt x="183" y="285"/>
                      <a:pt x="164" y="297"/>
                      <a:pt x="162" y="321"/>
                    </a:cubicBezTo>
                    <a:cubicBezTo>
                      <a:pt x="161" y="345"/>
                      <a:pt x="140" y="362"/>
                      <a:pt x="116" y="359"/>
                    </a:cubicBezTo>
                    <a:cubicBezTo>
                      <a:pt x="92" y="357"/>
                      <a:pt x="78" y="373"/>
                      <a:pt x="84" y="397"/>
                    </a:cubicBezTo>
                    <a:cubicBezTo>
                      <a:pt x="90" y="420"/>
                      <a:pt x="76" y="443"/>
                      <a:pt x="53" y="448"/>
                    </a:cubicBezTo>
                    <a:cubicBezTo>
                      <a:pt x="29" y="453"/>
                      <a:pt x="21" y="474"/>
                      <a:pt x="35" y="494"/>
                    </a:cubicBezTo>
                    <a:cubicBezTo>
                      <a:pt x="48" y="514"/>
                      <a:pt x="42" y="540"/>
                      <a:pt x="22" y="553"/>
                    </a:cubicBezTo>
                    <a:cubicBezTo>
                      <a:pt x="1" y="565"/>
                      <a:pt x="0" y="587"/>
                      <a:pt x="19" y="602"/>
                    </a:cubicBezTo>
                    <a:cubicBezTo>
                      <a:pt x="39" y="616"/>
                      <a:pt x="42" y="643"/>
                      <a:pt x="26" y="662"/>
                    </a:cubicBezTo>
                    <a:cubicBezTo>
                      <a:pt x="11" y="680"/>
                      <a:pt x="17" y="701"/>
                      <a:pt x="40" y="709"/>
                    </a:cubicBezTo>
                    <a:cubicBezTo>
                      <a:pt x="63" y="716"/>
                      <a:pt x="75" y="741"/>
                      <a:pt x="66" y="763"/>
                    </a:cubicBezTo>
                    <a:cubicBezTo>
                      <a:pt x="58" y="786"/>
                      <a:pt x="70" y="804"/>
                      <a:pt x="94" y="803"/>
                    </a:cubicBezTo>
                    <a:cubicBezTo>
                      <a:pt x="119" y="803"/>
                      <a:pt x="138" y="822"/>
                      <a:pt x="137" y="846"/>
                    </a:cubicBezTo>
                    <a:cubicBezTo>
                      <a:pt x="136" y="870"/>
                      <a:pt x="154" y="883"/>
                      <a:pt x="177" y="875"/>
                    </a:cubicBezTo>
                    <a:cubicBezTo>
                      <a:pt x="199" y="867"/>
                      <a:pt x="224" y="879"/>
                      <a:pt x="231" y="902"/>
                    </a:cubicBezTo>
                    <a:cubicBezTo>
                      <a:pt x="238" y="925"/>
                      <a:pt x="259" y="932"/>
                      <a:pt x="278" y="916"/>
                    </a:cubicBezTo>
                    <a:cubicBezTo>
                      <a:pt x="296" y="901"/>
                      <a:pt x="323" y="905"/>
                      <a:pt x="337" y="924"/>
                    </a:cubicBezTo>
                    <a:cubicBezTo>
                      <a:pt x="352" y="944"/>
                      <a:pt x="374" y="943"/>
                      <a:pt x="386" y="923"/>
                    </a:cubicBezTo>
                    <a:cubicBezTo>
                      <a:pt x="399" y="902"/>
                      <a:pt x="426" y="897"/>
                      <a:pt x="446" y="911"/>
                    </a:cubicBezTo>
                    <a:cubicBezTo>
                      <a:pt x="465" y="924"/>
                      <a:pt x="486" y="916"/>
                      <a:pt x="491" y="893"/>
                    </a:cubicBezTo>
                    <a:cubicBezTo>
                      <a:pt x="497" y="869"/>
                      <a:pt x="520" y="856"/>
                      <a:pt x="543" y="863"/>
                    </a:cubicBezTo>
                    <a:cubicBezTo>
                      <a:pt x="567" y="869"/>
                      <a:pt x="584" y="855"/>
                      <a:pt x="581" y="831"/>
                    </a:cubicBezTo>
                    <a:cubicBezTo>
                      <a:pt x="580" y="819"/>
                      <a:pt x="584" y="807"/>
                      <a:pt x="591" y="799"/>
                    </a:cubicBezTo>
                    <a:lnTo>
                      <a:pt x="718" y="874"/>
                    </a:lnTo>
                    <a:cubicBezTo>
                      <a:pt x="722" y="893"/>
                      <a:pt x="733" y="911"/>
                      <a:pt x="752" y="922"/>
                    </a:cubicBezTo>
                    <a:cubicBezTo>
                      <a:pt x="785" y="942"/>
                      <a:pt x="829" y="931"/>
                      <a:pt x="849" y="897"/>
                    </a:cubicBezTo>
                    <a:cubicBezTo>
                      <a:pt x="869" y="863"/>
                      <a:pt x="858" y="820"/>
                      <a:pt x="824" y="800"/>
                    </a:cubicBezTo>
                    <a:close/>
                    <a:moveTo>
                      <a:pt x="537" y="659"/>
                    </a:moveTo>
                    <a:lnTo>
                      <a:pt x="445" y="604"/>
                    </a:lnTo>
                    <a:cubicBezTo>
                      <a:pt x="445" y="575"/>
                      <a:pt x="429" y="547"/>
                      <a:pt x="402" y="530"/>
                    </a:cubicBezTo>
                    <a:cubicBezTo>
                      <a:pt x="372" y="513"/>
                      <a:pt x="337" y="515"/>
                      <a:pt x="309" y="533"/>
                    </a:cubicBezTo>
                    <a:lnTo>
                      <a:pt x="360" y="563"/>
                    </a:lnTo>
                    <a:cubicBezTo>
                      <a:pt x="378" y="573"/>
                      <a:pt x="383" y="597"/>
                      <a:pt x="372" y="615"/>
                    </a:cubicBezTo>
                    <a:cubicBezTo>
                      <a:pt x="361" y="634"/>
                      <a:pt x="338" y="641"/>
                      <a:pt x="320" y="630"/>
                    </a:cubicBezTo>
                    <a:lnTo>
                      <a:pt x="269" y="600"/>
                    </a:lnTo>
                    <a:cubicBezTo>
                      <a:pt x="267" y="632"/>
                      <a:pt x="282" y="665"/>
                      <a:pt x="312" y="682"/>
                    </a:cubicBezTo>
                    <a:cubicBezTo>
                      <a:pt x="339" y="699"/>
                      <a:pt x="372" y="698"/>
                      <a:pt x="398" y="685"/>
                    </a:cubicBezTo>
                    <a:lnTo>
                      <a:pt x="486" y="737"/>
                    </a:lnTo>
                    <a:cubicBezTo>
                      <a:pt x="462" y="760"/>
                      <a:pt x="433" y="777"/>
                      <a:pt x="399" y="786"/>
                    </a:cubicBezTo>
                    <a:cubicBezTo>
                      <a:pt x="292" y="813"/>
                      <a:pt x="183" y="749"/>
                      <a:pt x="156" y="642"/>
                    </a:cubicBezTo>
                    <a:cubicBezTo>
                      <a:pt x="129" y="536"/>
                      <a:pt x="193" y="427"/>
                      <a:pt x="299" y="400"/>
                    </a:cubicBezTo>
                    <a:cubicBezTo>
                      <a:pt x="406" y="373"/>
                      <a:pt x="515" y="437"/>
                      <a:pt x="542" y="543"/>
                    </a:cubicBezTo>
                    <a:cubicBezTo>
                      <a:pt x="552" y="583"/>
                      <a:pt x="550" y="623"/>
                      <a:pt x="537" y="659"/>
                    </a:cubicBezTo>
                    <a:close/>
                    <a:moveTo>
                      <a:pt x="581" y="685"/>
                    </a:moveTo>
                    <a:lnTo>
                      <a:pt x="563" y="674"/>
                    </a:lnTo>
                    <a:cubicBezTo>
                      <a:pt x="579" y="631"/>
                      <a:pt x="583" y="583"/>
                      <a:pt x="571" y="536"/>
                    </a:cubicBezTo>
                    <a:cubicBezTo>
                      <a:pt x="539" y="414"/>
                      <a:pt x="414" y="340"/>
                      <a:pt x="292" y="371"/>
                    </a:cubicBezTo>
                    <a:cubicBezTo>
                      <a:pt x="170" y="402"/>
                      <a:pt x="96" y="527"/>
                      <a:pt x="127" y="650"/>
                    </a:cubicBezTo>
                    <a:cubicBezTo>
                      <a:pt x="159" y="772"/>
                      <a:pt x="284" y="846"/>
                      <a:pt x="406" y="814"/>
                    </a:cubicBezTo>
                    <a:cubicBezTo>
                      <a:pt x="448" y="803"/>
                      <a:pt x="484" y="781"/>
                      <a:pt x="512" y="752"/>
                    </a:cubicBezTo>
                    <a:lnTo>
                      <a:pt x="531" y="763"/>
                    </a:lnTo>
                    <a:cubicBezTo>
                      <a:pt x="500" y="797"/>
                      <a:pt x="459" y="822"/>
                      <a:pt x="411" y="835"/>
                    </a:cubicBezTo>
                    <a:cubicBezTo>
                      <a:pt x="277" y="869"/>
                      <a:pt x="141" y="789"/>
                      <a:pt x="107" y="655"/>
                    </a:cubicBezTo>
                    <a:cubicBezTo>
                      <a:pt x="72" y="521"/>
                      <a:pt x="153" y="385"/>
                      <a:pt x="287" y="351"/>
                    </a:cubicBezTo>
                    <a:cubicBezTo>
                      <a:pt x="420" y="316"/>
                      <a:pt x="557" y="397"/>
                      <a:pt x="591" y="531"/>
                    </a:cubicBezTo>
                    <a:cubicBezTo>
                      <a:pt x="605" y="584"/>
                      <a:pt x="600" y="637"/>
                      <a:pt x="581" y="685"/>
                    </a:cubicBezTo>
                    <a:close/>
                    <a:moveTo>
                      <a:pt x="820" y="880"/>
                    </a:moveTo>
                    <a:lnTo>
                      <a:pt x="787" y="898"/>
                    </a:lnTo>
                    <a:lnTo>
                      <a:pt x="755" y="879"/>
                    </a:lnTo>
                    <a:lnTo>
                      <a:pt x="755" y="842"/>
                    </a:lnTo>
                    <a:lnTo>
                      <a:pt x="788" y="824"/>
                    </a:lnTo>
                    <a:lnTo>
                      <a:pt x="820" y="842"/>
                    </a:lnTo>
                    <a:lnTo>
                      <a:pt x="820" y="880"/>
                    </a:lnTo>
                    <a:close/>
                    <a:moveTo>
                      <a:pt x="514" y="211"/>
                    </a:moveTo>
                    <a:lnTo>
                      <a:pt x="530" y="221"/>
                    </a:lnTo>
                    <a:cubicBezTo>
                      <a:pt x="544" y="230"/>
                      <a:pt x="556" y="251"/>
                      <a:pt x="556" y="267"/>
                    </a:cubicBezTo>
                    <a:lnTo>
                      <a:pt x="557" y="286"/>
                    </a:lnTo>
                    <a:cubicBezTo>
                      <a:pt x="558" y="303"/>
                      <a:pt x="571" y="313"/>
                      <a:pt x="587" y="309"/>
                    </a:cubicBezTo>
                    <a:lnTo>
                      <a:pt x="606" y="305"/>
                    </a:lnTo>
                    <a:cubicBezTo>
                      <a:pt x="622" y="302"/>
                      <a:pt x="645" y="308"/>
                      <a:pt x="657" y="319"/>
                    </a:cubicBezTo>
                    <a:lnTo>
                      <a:pt x="671" y="332"/>
                    </a:lnTo>
                    <a:cubicBezTo>
                      <a:pt x="683" y="343"/>
                      <a:pt x="700" y="341"/>
                      <a:pt x="709" y="327"/>
                    </a:cubicBezTo>
                    <a:lnTo>
                      <a:pt x="719" y="311"/>
                    </a:lnTo>
                    <a:cubicBezTo>
                      <a:pt x="728" y="297"/>
                      <a:pt x="748" y="285"/>
                      <a:pt x="764" y="284"/>
                    </a:cubicBezTo>
                    <a:lnTo>
                      <a:pt x="784" y="284"/>
                    </a:lnTo>
                    <a:cubicBezTo>
                      <a:pt x="800" y="283"/>
                      <a:pt x="811" y="270"/>
                      <a:pt x="807" y="254"/>
                    </a:cubicBezTo>
                    <a:lnTo>
                      <a:pt x="803" y="235"/>
                    </a:lnTo>
                    <a:cubicBezTo>
                      <a:pt x="799" y="219"/>
                      <a:pt x="805" y="196"/>
                      <a:pt x="816" y="184"/>
                    </a:cubicBezTo>
                    <a:lnTo>
                      <a:pt x="830" y="170"/>
                    </a:lnTo>
                    <a:cubicBezTo>
                      <a:pt x="841" y="158"/>
                      <a:pt x="839" y="141"/>
                      <a:pt x="825" y="132"/>
                    </a:cubicBezTo>
                    <a:lnTo>
                      <a:pt x="808" y="122"/>
                    </a:lnTo>
                    <a:cubicBezTo>
                      <a:pt x="794" y="113"/>
                      <a:pt x="783" y="93"/>
                      <a:pt x="782" y="76"/>
                    </a:cubicBezTo>
                    <a:lnTo>
                      <a:pt x="781" y="57"/>
                    </a:lnTo>
                    <a:cubicBezTo>
                      <a:pt x="781" y="40"/>
                      <a:pt x="767" y="30"/>
                      <a:pt x="751" y="34"/>
                    </a:cubicBezTo>
                    <a:lnTo>
                      <a:pt x="732" y="38"/>
                    </a:lnTo>
                    <a:cubicBezTo>
                      <a:pt x="716" y="42"/>
                      <a:pt x="694" y="36"/>
                      <a:pt x="682" y="24"/>
                    </a:cubicBezTo>
                    <a:lnTo>
                      <a:pt x="667" y="11"/>
                    </a:lnTo>
                    <a:cubicBezTo>
                      <a:pt x="655" y="0"/>
                      <a:pt x="638" y="2"/>
                      <a:pt x="630" y="16"/>
                    </a:cubicBezTo>
                    <a:lnTo>
                      <a:pt x="619" y="33"/>
                    </a:lnTo>
                    <a:cubicBezTo>
                      <a:pt x="611" y="46"/>
                      <a:pt x="590" y="58"/>
                      <a:pt x="574" y="59"/>
                    </a:cubicBezTo>
                    <a:lnTo>
                      <a:pt x="554" y="59"/>
                    </a:lnTo>
                    <a:cubicBezTo>
                      <a:pt x="538" y="60"/>
                      <a:pt x="528" y="73"/>
                      <a:pt x="531" y="89"/>
                    </a:cubicBezTo>
                    <a:lnTo>
                      <a:pt x="536" y="108"/>
                    </a:lnTo>
                    <a:cubicBezTo>
                      <a:pt x="539" y="124"/>
                      <a:pt x="533" y="147"/>
                      <a:pt x="522" y="159"/>
                    </a:cubicBezTo>
                    <a:lnTo>
                      <a:pt x="509" y="173"/>
                    </a:lnTo>
                    <a:cubicBezTo>
                      <a:pt x="498" y="185"/>
                      <a:pt x="500" y="202"/>
                      <a:pt x="514" y="211"/>
                    </a:cubicBezTo>
                    <a:close/>
                    <a:moveTo>
                      <a:pt x="669" y="91"/>
                    </a:moveTo>
                    <a:cubicBezTo>
                      <a:pt x="714" y="91"/>
                      <a:pt x="750" y="127"/>
                      <a:pt x="750" y="172"/>
                    </a:cubicBezTo>
                    <a:cubicBezTo>
                      <a:pt x="750" y="216"/>
                      <a:pt x="714" y="252"/>
                      <a:pt x="669" y="252"/>
                    </a:cubicBezTo>
                    <a:cubicBezTo>
                      <a:pt x="625" y="252"/>
                      <a:pt x="589" y="216"/>
                      <a:pt x="589" y="172"/>
                    </a:cubicBezTo>
                    <a:cubicBezTo>
                      <a:pt x="589" y="127"/>
                      <a:pt x="625" y="91"/>
                      <a:pt x="669" y="9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wrap="square" lIns="91440" tIns="45720" rIns="91440" bIns="45720" anchor="ctr">
                <a:normAutofit fontScale="85000" lnSpcReduction="1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72" name="ïsḷîḑê">
              <a:extLst>
                <a:ext uri="{FF2B5EF4-FFF2-40B4-BE49-F238E27FC236}">
                  <a16:creationId xmlns:a16="http://schemas.microsoft.com/office/drawing/2014/main" id="{3A372EFC-D147-15C1-A8B2-976F0BAEEB59}"/>
                </a:ext>
              </a:extLst>
            </p:cNvPr>
            <p:cNvSpPr/>
            <p:nvPr/>
          </p:nvSpPr>
          <p:spPr>
            <a:xfrm>
              <a:off x="10443322" y="3251048"/>
              <a:ext cx="1758833" cy="355904"/>
            </a:xfrm>
            <a:prstGeom prst="chevron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2025 APR</a:t>
              </a:r>
            </a:p>
          </p:txBody>
        </p:sp>
        <p:cxnSp>
          <p:nvCxnSpPr>
            <p:cNvPr id="73" name="直接连接符 149">
              <a:extLst>
                <a:ext uri="{FF2B5EF4-FFF2-40B4-BE49-F238E27FC236}">
                  <a16:creationId xmlns:a16="http://schemas.microsoft.com/office/drawing/2014/main" id="{70E80EA4-B145-4154-A7F2-18B7F6404A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22738" y="2458999"/>
              <a:ext cx="1" cy="727194"/>
            </a:xfrm>
            <a:prstGeom prst="line">
              <a:avLst/>
            </a:prstGeom>
            <a:grpFill/>
            <a:ln w="9525">
              <a:solidFill>
                <a:schemeClr val="bg1">
                  <a:lumMod val="75000"/>
                </a:schemeClr>
              </a:solidFill>
              <a:head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îś1ïďé">
              <a:extLst>
                <a:ext uri="{FF2B5EF4-FFF2-40B4-BE49-F238E27FC236}">
                  <a16:creationId xmlns:a16="http://schemas.microsoft.com/office/drawing/2014/main" id="{79C9C29C-0482-4D93-0B37-21C4F5296EFD}"/>
                </a:ext>
              </a:extLst>
            </p:cNvPr>
            <p:cNvSpPr/>
            <p:nvPr/>
          </p:nvSpPr>
          <p:spPr>
            <a:xfrm rot="5400000">
              <a:off x="10785628" y="1304613"/>
              <a:ext cx="1004130" cy="1085453"/>
            </a:xfrm>
            <a:prstGeom prst="ellipse">
              <a:avLst/>
            </a:prstGeom>
            <a:grpFill/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上市</a:t>
              </a:r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11878866" y="8343900"/>
            <a:ext cx="62846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市場調查與需求分析：研究市場趨勢、競爭對手及消費者需求，確定產品的目標市場和定位。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概念開發：根據市場調查結果，提出產品概念和功能需求，進行初步設計。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可行性研究：分析技術、成本、專利及市場可行性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493630" y="4780801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設計修改：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根據測試結果進行必要的設計調整和改進</a:t>
            </a:r>
          </a:p>
        </p:txBody>
      </p:sp>
      <p:sp>
        <p:nvSpPr>
          <p:cNvPr id="26" name="矩形 25"/>
          <p:cNvSpPr/>
          <p:nvPr/>
        </p:nvSpPr>
        <p:spPr>
          <a:xfrm>
            <a:off x="12251008" y="3269750"/>
            <a:ext cx="47656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量產與拍帶準備：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準備生產流程，包括選擇供應商、制定生產計劃和質量控制措施</a:t>
            </a:r>
          </a:p>
        </p:txBody>
      </p:sp>
      <p:sp>
        <p:nvSpPr>
          <p:cNvPr id="27" name="矩形 26"/>
          <p:cNvSpPr/>
          <p:nvPr/>
        </p:nvSpPr>
        <p:spPr>
          <a:xfrm>
            <a:off x="12110397" y="5884024"/>
            <a:ext cx="4410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產品專利申請與認證：確保產品符合相關法律法規和標準，取得專利。</a:t>
            </a:r>
          </a:p>
        </p:txBody>
      </p:sp>
      <p:sp>
        <p:nvSpPr>
          <p:cNvPr id="28" name="矩形 27"/>
          <p:cNvSpPr/>
          <p:nvPr/>
        </p:nvSpPr>
        <p:spPr>
          <a:xfrm>
            <a:off x="6389456" y="2069421"/>
            <a:ext cx="45542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市場推廣計劃與上市：正式推出產品，進行市場推廣，取得訂單</a:t>
            </a:r>
          </a:p>
        </p:txBody>
      </p:sp>
      <p:sp>
        <p:nvSpPr>
          <p:cNvPr id="29" name="矩形 28"/>
          <p:cNvSpPr/>
          <p:nvPr/>
        </p:nvSpPr>
        <p:spPr>
          <a:xfrm>
            <a:off x="12229802" y="839347"/>
            <a:ext cx="5215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進行市場推廣，取得訂單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建立售後服務體系，收集消費者反饋</a:t>
            </a:r>
          </a:p>
        </p:txBody>
      </p:sp>
      <p:sp>
        <p:nvSpPr>
          <p:cNvPr id="30" name="矩形 29"/>
          <p:cNvSpPr/>
          <p:nvPr/>
        </p:nvSpPr>
        <p:spPr>
          <a:xfrm>
            <a:off x="6570413" y="7075592"/>
            <a:ext cx="47178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原型設計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尋廠 簽訂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NDA 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進行產品的詳細設計，製作原型以測試功能和性能。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進行測試，包括性能測試與驗證，確保產品符合標準和需求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îṥḻiḑê">
            <a:extLst>
              <a:ext uri="{FF2B5EF4-FFF2-40B4-BE49-F238E27FC236}">
                <a16:creationId xmlns:a16="http://schemas.microsoft.com/office/drawing/2014/main" id="{C342451A-CF1C-43CC-B76D-B3A1A9DDEB5E}"/>
              </a:ext>
            </a:extLst>
          </p:cNvPr>
          <p:cNvSpPr/>
          <p:nvPr/>
        </p:nvSpPr>
        <p:spPr>
          <a:xfrm>
            <a:off x="12302719" y="7277100"/>
            <a:ext cx="803681" cy="835592"/>
          </a:xfrm>
          <a:prstGeom prst="ellipse">
            <a:avLst/>
          </a:prstGeom>
          <a:solidFill>
            <a:srgbClr val="FF6D86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0021669" y="6057900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定案</a:t>
            </a:r>
          </a:p>
        </p:txBody>
      </p:sp>
      <p:sp>
        <p:nvSpPr>
          <p:cNvPr id="90" name="矩形 89"/>
          <p:cNvSpPr/>
          <p:nvPr/>
        </p:nvSpPr>
        <p:spPr>
          <a:xfrm>
            <a:off x="12371460" y="469079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定案</a:t>
            </a:r>
          </a:p>
        </p:txBody>
      </p:sp>
      <p:sp>
        <p:nvSpPr>
          <p:cNvPr id="91" name="矩形 90"/>
          <p:cNvSpPr/>
          <p:nvPr/>
        </p:nvSpPr>
        <p:spPr>
          <a:xfrm>
            <a:off x="10058400" y="3375627"/>
            <a:ext cx="529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量產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12420600" y="2058769"/>
            <a:ext cx="449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上市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12381393" y="7371730"/>
            <a:ext cx="6463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定案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74" y="2146740"/>
            <a:ext cx="5633326" cy="6649992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1FC33254-C48D-552E-C8C5-7DD5F2EE5C45}"/>
              </a:ext>
            </a:extLst>
          </p:cNvPr>
          <p:cNvSpPr txBox="1"/>
          <p:nvPr/>
        </p:nvSpPr>
        <p:spPr>
          <a:xfrm>
            <a:off x="1394360" y="795190"/>
            <a:ext cx="759724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品牌產品研發 永邑新品</a:t>
            </a:r>
            <a:endParaRPr lang="zh-CN" altLang="en-US" sz="5400" b="1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5387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884D3-54E6-C62C-F4B1-141E7B433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洋紅色, 紫色, 紫蘿蘭, 鮮豔 的圖片&#10;&#10;自動產生的描述">
            <a:extLst>
              <a:ext uri="{FF2B5EF4-FFF2-40B4-BE49-F238E27FC236}">
                <a16:creationId xmlns:a16="http://schemas.microsoft.com/office/drawing/2014/main" id="{89C4225E-3A98-A2C1-D156-A8716A5FE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5"/>
            <a:ext cx="18412803" cy="10368000"/>
          </a:xfrm>
          <a:prstGeom prst="rect">
            <a:avLst/>
          </a:prstGeom>
        </p:spPr>
      </p:pic>
      <p:sp>
        <p:nvSpPr>
          <p:cNvPr id="2" name="TextBox 16">
            <a:extLst>
              <a:ext uri="{FF2B5EF4-FFF2-40B4-BE49-F238E27FC236}">
                <a16:creationId xmlns:a16="http://schemas.microsoft.com/office/drawing/2014/main" id="{B1EADB00-AB4D-A173-EB0F-A0F6B6504779}"/>
              </a:ext>
            </a:extLst>
          </p:cNvPr>
          <p:cNvSpPr txBox="1"/>
          <p:nvPr/>
        </p:nvSpPr>
        <p:spPr>
          <a:xfrm>
            <a:off x="2133600" y="3343224"/>
            <a:ext cx="12192000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800" b="1" spc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未來營運重點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6F6B46B-F70B-EAE6-F463-3AD4A192395A}"/>
              </a:ext>
            </a:extLst>
          </p:cNvPr>
          <p:cNvSpPr/>
          <p:nvPr/>
        </p:nvSpPr>
        <p:spPr>
          <a:xfrm>
            <a:off x="2209800" y="5347368"/>
            <a:ext cx="31197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latin typeface="Trajan Pro" panose="02020502050506020301" pitchFamily="18" charset="0"/>
              </a:rPr>
              <a:t>the future</a:t>
            </a:r>
            <a:endParaRPr lang="zh-TW" altLang="en-US" sz="3600" b="1" dirty="0">
              <a:solidFill>
                <a:schemeClr val="bg1"/>
              </a:solidFill>
              <a:latin typeface="Trajan Pro" panose="02020502050506020301" pitchFamily="18" charset="0"/>
            </a:endParaRPr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4DDEE424-7CCD-DACA-82F4-810F5114BBAC}"/>
              </a:ext>
            </a:extLst>
          </p:cNvPr>
          <p:cNvSpPr txBox="1"/>
          <p:nvPr/>
        </p:nvSpPr>
        <p:spPr>
          <a:xfrm>
            <a:off x="6316518" y="6384625"/>
            <a:ext cx="4906134" cy="363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80"/>
              </a:lnSpc>
            </a:pPr>
            <a:r>
              <a:rPr lang="en-US" sz="24900" b="1" dirty="0">
                <a:solidFill>
                  <a:srgbClr val="FF9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ontserrat"/>
                <a:sym typeface="Montserrat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57178234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361" y="1190170"/>
            <a:ext cx="16077872" cy="854829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E7B22752-ADD6-03D2-8EB4-00DC24F4BFA0}"/>
              </a:ext>
            </a:extLst>
          </p:cNvPr>
          <p:cNvSpPr txBox="1"/>
          <p:nvPr/>
        </p:nvSpPr>
        <p:spPr>
          <a:xfrm>
            <a:off x="9137072" y="4243500"/>
            <a:ext cx="1911927" cy="180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zh-TW" altLang="en-US" dirty="0">
              <a:solidFill>
                <a:schemeClr val="bg1"/>
              </a:solidFill>
            </a:endParaRPr>
          </a:p>
        </p:txBody>
      </p:sp>
      <p:pic>
        <p:nvPicPr>
          <p:cNvPr id="2" name="圖片 1" descr="一張含有 圖形, 平面設計, 卡通, 字型 的圖片&#10;&#10;自動產生的描述">
            <a:extLst>
              <a:ext uri="{FF2B5EF4-FFF2-40B4-BE49-F238E27FC236}">
                <a16:creationId xmlns:a16="http://schemas.microsoft.com/office/drawing/2014/main" id="{B21CAE45-AFB4-F398-D1EE-71CD8579D5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108" y="4533900"/>
            <a:ext cx="2409892" cy="1252385"/>
          </a:xfrm>
          <a:prstGeom prst="rect">
            <a:avLst/>
          </a:prstGeom>
        </p:spPr>
      </p:pic>
      <p:sp>
        <p:nvSpPr>
          <p:cNvPr id="85" name="TextBox 14"/>
          <p:cNvSpPr txBox="1"/>
          <p:nvPr/>
        </p:nvSpPr>
        <p:spPr>
          <a:xfrm>
            <a:off x="1394361" y="795190"/>
            <a:ext cx="43968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未來營運重點</a:t>
            </a:r>
          </a:p>
        </p:txBody>
      </p:sp>
    </p:spTree>
    <p:extLst>
      <p:ext uri="{BB962C8B-B14F-4D97-AF65-F5344CB8AC3E}">
        <p14:creationId xmlns:p14="http://schemas.microsoft.com/office/powerpoint/2010/main" val="3924426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6476786" y="3663765"/>
            <a:ext cx="1811214" cy="5825764"/>
          </a:xfrm>
          <a:custGeom>
            <a:avLst/>
            <a:gdLst/>
            <a:ahLst/>
            <a:cxnLst/>
            <a:rect l="l" t="t" r="r" b="b"/>
            <a:pathLst>
              <a:path w="1811214" h="5825764">
                <a:moveTo>
                  <a:pt x="0" y="0"/>
                </a:moveTo>
                <a:lnTo>
                  <a:pt x="1811214" y="0"/>
                </a:lnTo>
                <a:lnTo>
                  <a:pt x="1811214" y="5825765"/>
                </a:lnTo>
                <a:lnTo>
                  <a:pt x="0" y="58257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234146" y="2562536"/>
            <a:ext cx="6506307" cy="6506307"/>
          </a:xfrm>
          <a:custGeom>
            <a:avLst/>
            <a:gdLst/>
            <a:ahLst/>
            <a:cxnLst/>
            <a:rect l="l" t="t" r="r" b="b"/>
            <a:pathLst>
              <a:path w="6506307" h="6506307">
                <a:moveTo>
                  <a:pt x="0" y="0"/>
                </a:moveTo>
                <a:lnTo>
                  <a:pt x="6506307" y="0"/>
                </a:lnTo>
                <a:lnTo>
                  <a:pt x="6506307" y="6506307"/>
                </a:lnTo>
                <a:lnTo>
                  <a:pt x="0" y="65063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矩形 4"/>
          <p:cNvSpPr/>
          <p:nvPr/>
        </p:nvSpPr>
        <p:spPr>
          <a:xfrm>
            <a:off x="1219199" y="2808387"/>
            <a:ext cx="1630680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3600" b="1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簡報及同時發佈之相關資訊中除財務摘要之數據外，其他內容並未經會計師或獨立專家審核或審閱， 本公司不保證其允當性、完整性及正確性。 </a:t>
            </a:r>
            <a:endParaRPr lang="en-US" altLang="zh-TW" sz="3600" b="1" dirty="0">
              <a:solidFill>
                <a:srgbClr val="582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/>
            <a:endParaRPr lang="en-US" altLang="zh-TW" sz="3600" b="1" dirty="0">
              <a:solidFill>
                <a:srgbClr val="582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/>
            <a:r>
              <a:rPr lang="zh-TW" altLang="en-US" sz="3600" b="1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簡報及同時發佈之相關資訊可能包含前瞻性陳述，但不限於所有本公司對未來可能發生的業務活動、事件或發展的陳述。該等陳述係基於本公司對未來營運之假設，及種種本公司無法控制之政治、經濟、市場等因素， 故實際營運結果可能與該等陳述有重大差異。 </a:t>
            </a:r>
            <a:endParaRPr lang="en-US" altLang="zh-TW" sz="3600" b="1" dirty="0">
              <a:solidFill>
                <a:srgbClr val="582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/>
            <a:endParaRPr lang="en-US" altLang="zh-TW" sz="3600" b="1" dirty="0">
              <a:solidFill>
                <a:srgbClr val="582E5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/>
            <a:r>
              <a:rPr lang="zh-TW" altLang="en-US" sz="3600" b="1" dirty="0">
                <a:solidFill>
                  <a:srgbClr val="582E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本文件未經本公司書面同意，不得重製、傳送或為其他未經書面授權之使用。</a:t>
            </a: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6D628C84-7B01-EC9C-10DF-54498581F18C}"/>
              </a:ext>
            </a:extLst>
          </p:cNvPr>
          <p:cNvSpPr txBox="1"/>
          <p:nvPr/>
        </p:nvSpPr>
        <p:spPr>
          <a:xfrm>
            <a:off x="1394361" y="795190"/>
            <a:ext cx="77496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免責聲明</a:t>
            </a:r>
          </a:p>
        </p:txBody>
      </p:sp>
    </p:spTree>
    <p:extLst>
      <p:ext uri="{BB962C8B-B14F-4D97-AF65-F5344CB8AC3E}">
        <p14:creationId xmlns:p14="http://schemas.microsoft.com/office/powerpoint/2010/main" val="33410141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11021793" y="2727668"/>
            <a:ext cx="6013252" cy="592652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925"/>
              </a:lnSpc>
            </a:pPr>
            <a:endParaRPr/>
          </a:p>
        </p:txBody>
      </p:sp>
      <p:sp>
        <p:nvSpPr>
          <p:cNvPr id="20" name="TextBox 20"/>
          <p:cNvSpPr txBox="1"/>
          <p:nvPr/>
        </p:nvSpPr>
        <p:spPr>
          <a:xfrm>
            <a:off x="5661561" y="780819"/>
            <a:ext cx="94260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美妝專案</a:t>
            </a:r>
            <a:r>
              <a:rPr lang="zh-TW" altLang="en-US" sz="5400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發展規劃與策略</a:t>
            </a:r>
            <a:endParaRPr lang="zh-CN" altLang="en-US" sz="5400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872422" y="2067017"/>
            <a:ext cx="864829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2000" b="1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永邑國際集團新增美妝行業投資的未來發展規劃與策略：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目標市場</a:t>
            </a:r>
            <a:r>
              <a:rPr lang="en-US" altLang="zh-TW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台灣市場 中國內地 印度 馬來西亞 歐美市場 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自有品牌特色與差異化：創建獨特的台灣品牌形象和故事，使全球消費者產生共鳴。開發具有創新性和差異性的</a:t>
            </a:r>
            <a:r>
              <a:rPr lang="en-US" altLang="zh-TW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MIT </a:t>
            </a: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產品，投資美妝市場。</a:t>
            </a:r>
            <a:endParaRPr lang="en-US" altLang="zh-TW" sz="2000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代理與經銷有潛力與市場的優質美妝品牌</a:t>
            </a:r>
          </a:p>
          <a:p>
            <a:pPr algn="just"/>
            <a:endParaRPr lang="en-US" altLang="zh-TW" sz="2000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en-US" sz="2000" b="1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自有產品研發：</a:t>
            </a:r>
            <a:endParaRPr lang="en-US" altLang="zh-TW" sz="2000" b="1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持續研發新產品，以滿足市場變化和技術進步。研發產品的安全性和效果，獲取相關認證。</a:t>
            </a:r>
          </a:p>
          <a:p>
            <a:pPr algn="just"/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全球擴展與本地化策略：</a:t>
            </a:r>
            <a:endParaRPr lang="en-US" altLang="zh-TW" sz="2000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建立國際物流和供應鏈，以支持全球業務。</a:t>
            </a:r>
          </a:p>
          <a:p>
            <a:pPr algn="just"/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針對國際市場的擴展，並針對不同地區的文化和法律進行本地化調整。</a:t>
            </a:r>
          </a:p>
          <a:p>
            <a:pPr algn="just"/>
            <a:endParaRPr lang="en-US" altLang="zh-TW" sz="2000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en-US" sz="2000" b="1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銷售通路：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TW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B2B</a:t>
            </a: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代理與經銷商通路</a:t>
            </a:r>
            <a:endParaRPr lang="en-US" altLang="zh-TW" sz="2000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TW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B2C</a:t>
            </a: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直播與論壇平台以及電子商務平台，進入亞馬遜平台來擴大 銷售和品牌曝光。</a:t>
            </a:r>
            <a:endParaRPr lang="en-US" altLang="zh-TW" sz="2000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TW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B2B2C</a:t>
            </a: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醫美與藥妝通路</a:t>
            </a:r>
            <a:endParaRPr lang="en-US" altLang="zh-TW" sz="2000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endParaRPr lang="zh-TW" altLang="en-US" sz="2000" dirty="0">
              <a:solidFill>
                <a:srgbClr val="582E5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en-US" sz="2000" b="1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永續發展與社會責任：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採取永續生產和包裝方式，提升品牌形象。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srgbClr val="582E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參與社會公益活動，提高品牌的社會責任感。</a:t>
            </a:r>
          </a:p>
        </p:txBody>
      </p:sp>
      <p:graphicFrame>
        <p:nvGraphicFramePr>
          <p:cNvPr id="39" name="圖表 38"/>
          <p:cNvGraphicFramePr/>
          <p:nvPr>
            <p:extLst>
              <p:ext uri="{D42A27DB-BD31-4B8C-83A1-F6EECF244321}">
                <p14:modId xmlns:p14="http://schemas.microsoft.com/office/powerpoint/2010/main" val="3250018761"/>
              </p:ext>
            </p:extLst>
          </p:nvPr>
        </p:nvGraphicFramePr>
        <p:xfrm>
          <a:off x="8534400" y="2067017"/>
          <a:ext cx="10485763" cy="7795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14">
            <a:extLst>
              <a:ext uri="{FF2B5EF4-FFF2-40B4-BE49-F238E27FC236}">
                <a16:creationId xmlns:a16="http://schemas.microsoft.com/office/drawing/2014/main" id="{5F6E60C0-728A-1CD3-5ED1-D0EA00672E50}"/>
              </a:ext>
            </a:extLst>
          </p:cNvPr>
          <p:cNvSpPr txBox="1"/>
          <p:nvPr/>
        </p:nvSpPr>
        <p:spPr>
          <a:xfrm>
            <a:off x="1394361" y="795190"/>
            <a:ext cx="43206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未來營運重點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87" y="2510397"/>
            <a:ext cx="7352271" cy="413565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051" y="3999227"/>
            <a:ext cx="7352273" cy="413565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504" y="4776208"/>
            <a:ext cx="8103629" cy="4558292"/>
          </a:xfrm>
          <a:prstGeom prst="rect">
            <a:avLst/>
          </a:prstGeom>
        </p:spPr>
      </p:pic>
      <p:sp>
        <p:nvSpPr>
          <p:cNvPr id="2" name="TextBox 20">
            <a:extLst>
              <a:ext uri="{FF2B5EF4-FFF2-40B4-BE49-F238E27FC236}">
                <a16:creationId xmlns:a16="http://schemas.microsoft.com/office/drawing/2014/main" id="{1C088880-E60A-4374-A152-109A69F4C745}"/>
              </a:ext>
            </a:extLst>
          </p:cNvPr>
          <p:cNvSpPr txBox="1"/>
          <p:nvPr/>
        </p:nvSpPr>
        <p:spPr>
          <a:xfrm>
            <a:off x="5661561" y="780819"/>
            <a:ext cx="94260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美妝專案</a:t>
            </a:r>
            <a:r>
              <a:rPr lang="zh-TW" altLang="en-US" sz="5400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發展規劃與策略</a:t>
            </a:r>
            <a:endParaRPr lang="zh-CN" altLang="en-US" sz="5400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788CEB0E-EDD1-8949-36FB-143869B1CDC2}"/>
              </a:ext>
            </a:extLst>
          </p:cNvPr>
          <p:cNvSpPr txBox="1"/>
          <p:nvPr/>
        </p:nvSpPr>
        <p:spPr>
          <a:xfrm>
            <a:off x="1394361" y="795190"/>
            <a:ext cx="43206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未來營運重點</a:t>
            </a:r>
          </a:p>
        </p:txBody>
      </p:sp>
    </p:spTree>
    <p:extLst>
      <p:ext uri="{BB962C8B-B14F-4D97-AF65-F5344CB8AC3E}">
        <p14:creationId xmlns:p14="http://schemas.microsoft.com/office/powerpoint/2010/main" val="19187048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230" y="1884697"/>
            <a:ext cx="8184330" cy="46036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1500000">
              <a:rot lat="300000" lon="24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646" y="2905442"/>
            <a:ext cx="8170920" cy="45961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1500000">
              <a:rot lat="300000" lon="24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672" y="4004781"/>
            <a:ext cx="8288718" cy="46624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1500000">
              <a:rot lat="300000" lon="24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598" y="5059068"/>
            <a:ext cx="8684499" cy="48850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1500000">
              <a:rot lat="300000" lon="24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extBox 20">
            <a:extLst>
              <a:ext uri="{FF2B5EF4-FFF2-40B4-BE49-F238E27FC236}">
                <a16:creationId xmlns:a16="http://schemas.microsoft.com/office/drawing/2014/main" id="{C86DB809-40E5-00B8-2148-54EC94EA5FE0}"/>
              </a:ext>
            </a:extLst>
          </p:cNvPr>
          <p:cNvSpPr txBox="1"/>
          <p:nvPr/>
        </p:nvSpPr>
        <p:spPr>
          <a:xfrm>
            <a:off x="5661561" y="780819"/>
            <a:ext cx="94260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美妝專案</a:t>
            </a:r>
            <a:r>
              <a:rPr lang="zh-TW" altLang="en-US" sz="5400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發展規劃與策略</a:t>
            </a:r>
            <a:endParaRPr lang="zh-CN" altLang="en-US" sz="5400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C1D247D7-EDB1-66F0-C7CF-78A159ABFD93}"/>
              </a:ext>
            </a:extLst>
          </p:cNvPr>
          <p:cNvSpPr txBox="1"/>
          <p:nvPr/>
        </p:nvSpPr>
        <p:spPr>
          <a:xfrm>
            <a:off x="1394361" y="795190"/>
            <a:ext cx="43206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未來營運重點</a:t>
            </a:r>
          </a:p>
        </p:txBody>
      </p:sp>
    </p:spTree>
    <p:extLst>
      <p:ext uri="{BB962C8B-B14F-4D97-AF65-F5344CB8AC3E}">
        <p14:creationId xmlns:p14="http://schemas.microsoft.com/office/powerpoint/2010/main" val="19263353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洋紅色, 紫丁香, 鮮豔, 紫蘿蘭 的圖片&#10;&#10;自動產生的描述">
            <a:extLst>
              <a:ext uri="{FF2B5EF4-FFF2-40B4-BE49-F238E27FC236}">
                <a16:creationId xmlns:a16="http://schemas.microsoft.com/office/drawing/2014/main" id="{A02BDE7C-84DD-2B53-C156-84D5C90FF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18288000" cy="102870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8896749" y="8257484"/>
            <a:ext cx="10229451" cy="1686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290"/>
              </a:lnSpc>
            </a:pPr>
            <a:r>
              <a:rPr lang="en-US" sz="9600" b="1" dirty="0">
                <a:solidFill>
                  <a:srgbClr val="FFFF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THANK YOU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C2DDCC1-FD58-B032-FF2C-E1DA2AA65B7D}"/>
              </a:ext>
            </a:extLst>
          </p:cNvPr>
          <p:cNvSpPr txBox="1"/>
          <p:nvPr/>
        </p:nvSpPr>
        <p:spPr>
          <a:xfrm>
            <a:off x="492492" y="8715970"/>
            <a:ext cx="84042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dirty="0">
                <a:solidFill>
                  <a:schemeClr val="bg1"/>
                </a:solidFill>
                <a:latin typeface="Futura Bk" pitchFamily="34" charset="0"/>
              </a:rPr>
              <a:t>© 20</a:t>
            </a:r>
            <a:r>
              <a:rPr lang="en-US" altLang="zh-CN" dirty="0">
                <a:solidFill>
                  <a:schemeClr val="bg1"/>
                </a:solidFill>
                <a:latin typeface="Futura Bk" pitchFamily="34" charset="0"/>
              </a:rPr>
              <a:t>24</a:t>
            </a:r>
            <a:r>
              <a:rPr lang="en-US" altLang="zh-CN" sz="1800" dirty="0">
                <a:solidFill>
                  <a:schemeClr val="bg1"/>
                </a:solidFill>
                <a:latin typeface="Futura Bk" pitchFamily="34" charset="0"/>
              </a:rPr>
              <a:t> </a:t>
            </a:r>
            <a:r>
              <a:rPr lang="zh-CN" altLang="en-US" sz="1800" dirty="0">
                <a:solidFill>
                  <a:schemeClr val="bg1"/>
                </a:solidFill>
                <a:latin typeface="Futura Bk" pitchFamily="34" charset="0"/>
              </a:rPr>
              <a:t>永邑國際集團</a:t>
            </a:r>
            <a:r>
              <a:rPr lang="zh-TW" altLang="en-US" sz="1800" dirty="0">
                <a:solidFill>
                  <a:schemeClr val="bg1"/>
                </a:solidFill>
                <a:latin typeface="Futura Bk" pitchFamily="34" charset="0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Futura Bk" pitchFamily="34" charset="0"/>
              </a:rPr>
              <a:t>Vitafoss international group</a:t>
            </a:r>
            <a:r>
              <a:rPr lang="en-US" altLang="zh-CN" sz="1800" dirty="0">
                <a:solidFill>
                  <a:schemeClr val="bg1"/>
                </a:solidFill>
                <a:latin typeface="Futura Bk" pitchFamily="34" charset="0"/>
              </a:rPr>
              <a:t/>
            </a:r>
            <a:br>
              <a:rPr lang="en-US" altLang="zh-CN" sz="1800" dirty="0">
                <a:solidFill>
                  <a:schemeClr val="bg1"/>
                </a:solidFill>
                <a:latin typeface="Futura Bk" pitchFamily="34" charset="0"/>
              </a:rPr>
            </a:br>
            <a:r>
              <a:rPr lang="en-US" altLang="zh-CN" sz="1800" dirty="0">
                <a:solidFill>
                  <a:schemeClr val="bg1"/>
                </a:solidFill>
                <a:latin typeface="Futura Bk" pitchFamily="34" charset="0"/>
              </a:rPr>
              <a:t>The information contained herein is subject to change without notice.             </a:t>
            </a:r>
            <a:r>
              <a:rPr lang="en" altLang="zh-TW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All brand names, images and illustrations are trademarks of their respective owners. </a:t>
            </a:r>
            <a:r>
              <a:rPr lang="en-US" altLang="zh-CN" sz="1800" dirty="0">
                <a:solidFill>
                  <a:schemeClr val="bg1"/>
                </a:solidFill>
                <a:latin typeface="Futura B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洋紅色, 紫蘿蘭, 親吻, 藝術 的圖片&#10;&#10;自動產生的描述">
            <a:extLst>
              <a:ext uri="{FF2B5EF4-FFF2-40B4-BE49-F238E27FC236}">
                <a16:creationId xmlns:a16="http://schemas.microsoft.com/office/drawing/2014/main" id="{26F032B3-BF7C-3FFB-95B5-F2124A007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" y="0"/>
            <a:ext cx="18412803" cy="10368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890746" y="1302579"/>
            <a:ext cx="3214071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00"/>
              </a:lnSpc>
            </a:pPr>
            <a:r>
              <a:rPr lang="zh-TW" altLang="en-US" sz="9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-超粗体"/>
                <a:sym typeface="思源黑体-超粗体"/>
              </a:rPr>
              <a:t>目錄</a:t>
            </a:r>
            <a:endParaRPr lang="en-US" sz="9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-超粗体"/>
              <a:sym typeface="思源黑体-超粗体"/>
            </a:endParaRPr>
          </a:p>
        </p:txBody>
      </p:sp>
      <p:sp>
        <p:nvSpPr>
          <p:cNvPr id="37" name="TextBox 24"/>
          <p:cNvSpPr txBox="1"/>
          <p:nvPr/>
        </p:nvSpPr>
        <p:spPr>
          <a:xfrm>
            <a:off x="3625103" y="3386014"/>
            <a:ext cx="2087968" cy="2033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650"/>
              </a:lnSpc>
            </a:pPr>
            <a:r>
              <a:rPr lang="en-US" sz="11100" spc="1365" dirty="0">
                <a:solidFill>
                  <a:srgbClr val="FF93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</a:t>
            </a:r>
          </a:p>
        </p:txBody>
      </p:sp>
      <p:sp>
        <p:nvSpPr>
          <p:cNvPr id="38" name="TextBox 25"/>
          <p:cNvSpPr txBox="1"/>
          <p:nvPr/>
        </p:nvSpPr>
        <p:spPr>
          <a:xfrm>
            <a:off x="9618218" y="3386014"/>
            <a:ext cx="2208608" cy="2033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650"/>
              </a:lnSpc>
            </a:pPr>
            <a:r>
              <a:rPr lang="en-US" sz="11100" spc="-876" dirty="0">
                <a:solidFill>
                  <a:srgbClr val="FF93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02</a:t>
            </a:r>
          </a:p>
        </p:txBody>
      </p:sp>
      <p:sp>
        <p:nvSpPr>
          <p:cNvPr id="39" name="TextBox 26"/>
          <p:cNvSpPr txBox="1"/>
          <p:nvPr/>
        </p:nvSpPr>
        <p:spPr>
          <a:xfrm>
            <a:off x="9618218" y="5987710"/>
            <a:ext cx="2208608" cy="2033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650"/>
              </a:lnSpc>
            </a:pPr>
            <a:r>
              <a:rPr lang="en-US" sz="11100" spc="-33" dirty="0">
                <a:solidFill>
                  <a:srgbClr val="FF93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</a:p>
        </p:txBody>
      </p:sp>
      <p:sp>
        <p:nvSpPr>
          <p:cNvPr id="40" name="TextBox 27"/>
          <p:cNvSpPr txBox="1"/>
          <p:nvPr/>
        </p:nvSpPr>
        <p:spPr>
          <a:xfrm>
            <a:off x="3625103" y="5987710"/>
            <a:ext cx="2208608" cy="2033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650"/>
              </a:lnSpc>
            </a:pPr>
            <a:r>
              <a:rPr lang="en-US" sz="11100" spc="-876" dirty="0">
                <a:solidFill>
                  <a:srgbClr val="FF93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03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CF54C8B-4965-4406-973B-1588618059A0}"/>
              </a:ext>
            </a:extLst>
          </p:cNvPr>
          <p:cNvSpPr/>
          <p:nvPr/>
        </p:nvSpPr>
        <p:spPr>
          <a:xfrm>
            <a:off x="5563059" y="5981700"/>
            <a:ext cx="3396044" cy="3170139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通路經營及</a:t>
            </a:r>
            <a:endParaRPr lang="en-US" altLang="zh-TW" sz="3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TW" altLang="en-US" sz="3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品牌產品研發</a:t>
            </a:r>
            <a:endParaRPr lang="en-US" altLang="zh-TW" sz="3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channel mgt. &amp;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brand/Product </a:t>
            </a:r>
          </a:p>
          <a:p>
            <a:r>
              <a:rPr lang="en-US" altLang="zh-CN" sz="2400" b="1" dirty="0">
                <a:solidFill>
                  <a:schemeClr val="bg1"/>
                </a:solidFill>
                <a:latin typeface="Trajan Pro" panose="02020502050506020301" pitchFamily="18" charset="0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Development</a:t>
            </a:r>
            <a:endParaRPr lang="zh-CN" altLang="en-US" sz="2400" b="1" dirty="0">
              <a:solidFill>
                <a:schemeClr val="bg1"/>
              </a:solidFill>
              <a:latin typeface="Trajan Pro" panose="02020502050506020301" pitchFamily="18" charset="0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3F6EC7E1-E381-4607-B436-7BB6A793D9F4}"/>
              </a:ext>
            </a:extLst>
          </p:cNvPr>
          <p:cNvSpPr/>
          <p:nvPr/>
        </p:nvSpPr>
        <p:spPr>
          <a:xfrm>
            <a:off x="5563059" y="3518195"/>
            <a:ext cx="3047541" cy="1406131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TW" altLang="en-US" sz="34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關於永邑</a:t>
            </a:r>
            <a:endParaRPr lang="en-US" altLang="zh-TW" sz="24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About Vitafoss</a:t>
            </a:r>
            <a:endParaRPr lang="zh-CN" altLang="en-US" sz="2400" b="1" dirty="0">
              <a:solidFill>
                <a:schemeClr val="bg1"/>
              </a:solidFill>
              <a:latin typeface="Trajan Pro" panose="02020502050506020301" pitchFamily="18" charset="0"/>
              <a:ea typeface="Microsoft YaHei" panose="020B0503020204020204" pitchFamily="34" charset="-122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FACA298-48F8-42A8-A617-85C100C955D0}"/>
              </a:ext>
            </a:extLst>
          </p:cNvPr>
          <p:cNvSpPr/>
          <p:nvPr/>
        </p:nvSpPr>
        <p:spPr>
          <a:xfrm>
            <a:off x="11650806" y="3314700"/>
            <a:ext cx="3652104" cy="1831311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營運績效</a:t>
            </a:r>
            <a:endParaRPr lang="en-US" altLang="zh-TW" sz="3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spc="-150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Operating</a:t>
            </a:r>
            <a:endParaRPr lang="en-US" altLang="zh-CN" sz="2400" b="1" dirty="0">
              <a:solidFill>
                <a:schemeClr val="bg1"/>
              </a:solidFill>
              <a:latin typeface="Trajan Pro" panose="02020502050506020301" pitchFamily="18" charset="0"/>
              <a:ea typeface="Microsoft YaHei" panose="020B0503020204020204" pitchFamily="34" charset="-122"/>
            </a:endParaRPr>
          </a:p>
          <a:p>
            <a:r>
              <a:rPr lang="en-US" altLang="zh-CN" sz="2400" b="1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P</a:t>
            </a:r>
            <a:r>
              <a:rPr lang="en-US" altLang="zh-CN" sz="2400" b="1" spc="-150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erformance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137C988-2BCE-4C19-8754-538A8DCF19FF}"/>
              </a:ext>
            </a:extLst>
          </p:cNvPr>
          <p:cNvSpPr/>
          <p:nvPr/>
        </p:nvSpPr>
        <p:spPr>
          <a:xfrm>
            <a:off x="11650806" y="6134100"/>
            <a:ext cx="3189955" cy="1831311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TW" altLang="en-US" sz="3400" b="1" spc="-1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微软雅黑" panose="020B0503020204020204" pitchFamily="34" charset="-122"/>
              </a:rPr>
              <a:t>未來營運重點</a:t>
            </a:r>
            <a:endParaRPr lang="en-US" altLang="zh-TW" sz="24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" altLang="zh-TW" sz="2400" b="1" dirty="0">
                <a:solidFill>
                  <a:schemeClr val="bg1"/>
                </a:solidFill>
                <a:latin typeface="Trajan Pro" panose="02020502050506020301" pitchFamily="18" charset="0"/>
              </a:rPr>
              <a:t>T</a:t>
            </a:r>
            <a:r>
              <a:rPr lang="en-US" altLang="zh-CN" sz="2400" b="1" dirty="0">
                <a:solidFill>
                  <a:schemeClr val="bg1"/>
                </a:solidFill>
                <a:latin typeface="Trajan Pro" panose="02020502050506020301" pitchFamily="18" charset="0"/>
                <a:ea typeface="Microsoft YaHei" panose="020B0503020204020204" pitchFamily="34" charset="-122"/>
              </a:rPr>
              <a:t>he future</a:t>
            </a:r>
            <a:endParaRPr lang="zh-CN" altLang="en-US" sz="2400" b="1" dirty="0">
              <a:solidFill>
                <a:schemeClr val="bg1"/>
              </a:solidFill>
              <a:latin typeface="Trajan Pro" panose="02020502050506020301" pitchFamily="18" charset="0"/>
              <a:ea typeface="Microsoft YaHei" panose="020B0503020204020204" pitchFamily="34" charset="-122"/>
            </a:endParaRPr>
          </a:p>
          <a:p>
            <a:pPr lvl="0"/>
            <a:endParaRPr lang="zh-CN" altLang="en-US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7" name="TextBox 22"/>
          <p:cNvSpPr txBox="1"/>
          <p:nvPr/>
        </p:nvSpPr>
        <p:spPr>
          <a:xfrm>
            <a:off x="4485869" y="1993108"/>
            <a:ext cx="3364532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9"/>
              </a:lnSpc>
            </a:pPr>
            <a:r>
              <a:rPr lang="en-US" sz="3999" dirty="0">
                <a:solidFill>
                  <a:srgbClr val="D9117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294659101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960D7-A6CA-D683-4733-DA69ABE64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洋紅色, 紫色, 紫蘿蘭, 鮮豔 的圖片&#10;&#10;自動產生的描述">
            <a:extLst>
              <a:ext uri="{FF2B5EF4-FFF2-40B4-BE49-F238E27FC236}">
                <a16:creationId xmlns:a16="http://schemas.microsoft.com/office/drawing/2014/main" id="{444A8B1A-0C95-332A-D05B-2CDF1D0E5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3" y="0"/>
            <a:ext cx="18412803" cy="10368000"/>
          </a:xfrm>
          <a:prstGeom prst="rect">
            <a:avLst/>
          </a:prstGeom>
        </p:spPr>
      </p:pic>
      <p:sp>
        <p:nvSpPr>
          <p:cNvPr id="16" name="TextBox 16">
            <a:extLst>
              <a:ext uri="{FF2B5EF4-FFF2-40B4-BE49-F238E27FC236}">
                <a16:creationId xmlns:a16="http://schemas.microsoft.com/office/drawing/2014/main" id="{B0FE14E0-DF58-A5A9-BA8B-201C21597517}"/>
              </a:ext>
            </a:extLst>
          </p:cNvPr>
          <p:cNvSpPr txBox="1"/>
          <p:nvPr/>
        </p:nvSpPr>
        <p:spPr>
          <a:xfrm>
            <a:off x="2133600" y="3343224"/>
            <a:ext cx="10877057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800" b="1" spc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關於永邑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A5C3B2F-17DB-C413-6DD0-F524C442441D}"/>
              </a:ext>
            </a:extLst>
          </p:cNvPr>
          <p:cNvSpPr/>
          <p:nvPr/>
        </p:nvSpPr>
        <p:spPr>
          <a:xfrm>
            <a:off x="2209800" y="5347368"/>
            <a:ext cx="4140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latin typeface="Trajan Pro" panose="02020502050506020301" pitchFamily="18" charset="0"/>
              </a:rPr>
              <a:t>about </a:t>
            </a:r>
            <a:r>
              <a:rPr lang="en-US" altLang="zh-TW" sz="3600" b="1" dirty="0" err="1">
                <a:solidFill>
                  <a:schemeClr val="bg1"/>
                </a:solidFill>
                <a:latin typeface="Trajan Pro" panose="02020502050506020301" pitchFamily="18" charset="0"/>
              </a:rPr>
              <a:t>vitafoss</a:t>
            </a:r>
            <a:endParaRPr lang="zh-TW" altLang="en-US" sz="3600" b="1" dirty="0">
              <a:solidFill>
                <a:schemeClr val="bg1"/>
              </a:solidFill>
              <a:latin typeface="Trajan Pro" panose="02020502050506020301" pitchFamily="18" charset="0"/>
            </a:endParaRPr>
          </a:p>
        </p:txBody>
      </p:sp>
      <p:sp>
        <p:nvSpPr>
          <p:cNvPr id="2" name="TextBox 27">
            <a:extLst>
              <a:ext uri="{FF2B5EF4-FFF2-40B4-BE49-F238E27FC236}">
                <a16:creationId xmlns:a16="http://schemas.microsoft.com/office/drawing/2014/main" id="{B106249D-31FF-C7DC-4BAF-297BE924780A}"/>
              </a:ext>
            </a:extLst>
          </p:cNvPr>
          <p:cNvSpPr txBox="1"/>
          <p:nvPr/>
        </p:nvSpPr>
        <p:spPr>
          <a:xfrm>
            <a:off x="6316518" y="6384625"/>
            <a:ext cx="4906134" cy="363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80"/>
              </a:lnSpc>
            </a:pPr>
            <a:r>
              <a:rPr lang="en-US" sz="24900" b="1" dirty="0">
                <a:solidFill>
                  <a:srgbClr val="FF9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ontserrat"/>
                <a:sym typeface="Montserrat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97149504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1219200" y="2252099"/>
            <a:ext cx="11582400" cy="7715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500"/>
              </a:lnSpc>
            </a:pPr>
            <a:r>
              <a:rPr lang="zh-TW" altLang="en-US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亞洲全通路虛實整合供應商平台</a:t>
            </a:r>
            <a:r>
              <a:rPr lang="en-US" altLang="zh-TW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-</a:t>
            </a:r>
            <a:r>
              <a:rPr lang="zh-TW" altLang="en-US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凱羿國際 </a:t>
            </a:r>
            <a:r>
              <a:rPr lang="en-US" altLang="zh-TW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(KY2939.TW) </a:t>
            </a:r>
            <a:r>
              <a:rPr lang="zh-TW" altLang="en-US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舉行股東會決議後，正式更名爲「永邑國際集團」。</a:t>
            </a:r>
            <a:endParaRPr lang="en-US" altLang="zh-TW" sz="2800" dirty="0">
              <a:solidFill>
                <a:srgbClr val="582E5A"/>
              </a:solidFill>
              <a:latin typeface="BiauKaiHK Regular" panose="03000500000000000000" pitchFamily="66" charset="-120"/>
              <a:ea typeface="BiauKaiHK Regular" panose="03000500000000000000" pitchFamily="66" charset="-120"/>
            </a:endParaRPr>
          </a:p>
          <a:p>
            <a:pPr algn="just">
              <a:lnSpc>
                <a:spcPts val="3500"/>
              </a:lnSpc>
            </a:pPr>
            <a:endParaRPr lang="en-US" altLang="zh-TW" sz="2800" dirty="0">
              <a:solidFill>
                <a:srgbClr val="582E5A"/>
              </a:solidFill>
              <a:latin typeface="BiauKaiHK Regular" panose="03000500000000000000" pitchFamily="66" charset="-120"/>
              <a:ea typeface="BiauKaiHK Regular" panose="03000500000000000000" pitchFamily="66" charset="-120"/>
            </a:endParaRPr>
          </a:p>
          <a:p>
            <a:pPr algn="just">
              <a:lnSpc>
                <a:spcPts val="3500"/>
              </a:lnSpc>
            </a:pPr>
            <a:r>
              <a:rPr lang="zh-TW" altLang="en-US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「永」代表恆久、久遠；「邑」為人群聚居的地方，其中包含家眷、親屬、友人等人與人的交流互助與連結，而擴展成為城市。</a:t>
            </a:r>
            <a:endParaRPr lang="en-US" altLang="zh-TW" sz="2800" dirty="0">
              <a:solidFill>
                <a:srgbClr val="582E5A"/>
              </a:solidFill>
              <a:latin typeface="BiauKaiHK Regular" panose="03000500000000000000" pitchFamily="66" charset="-120"/>
              <a:ea typeface="BiauKaiHK Regular" panose="03000500000000000000" pitchFamily="66" charset="-120"/>
            </a:endParaRPr>
          </a:p>
          <a:p>
            <a:pPr algn="just">
              <a:lnSpc>
                <a:spcPts val="3500"/>
              </a:lnSpc>
            </a:pPr>
            <a:endParaRPr lang="en-US" altLang="zh-TW" sz="2800" dirty="0">
              <a:solidFill>
                <a:srgbClr val="582E5A"/>
              </a:solidFill>
              <a:latin typeface="BiauKaiHK Regular" panose="03000500000000000000" pitchFamily="66" charset="-120"/>
              <a:ea typeface="BiauKaiHK Regular" panose="03000500000000000000" pitchFamily="66" charset="-120"/>
            </a:endParaRPr>
          </a:p>
          <a:p>
            <a:pPr algn="just">
              <a:lnSpc>
                <a:spcPts val="3500"/>
              </a:lnSpc>
            </a:pPr>
            <a:r>
              <a:rPr lang="zh-TW" altLang="en-US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透過「永邑」，連結員工、客戶、投資者、社會各角落，體現永邑心念及響往，恆久持續地為世界人們生活而努力。</a:t>
            </a:r>
            <a:endParaRPr lang="en-US" altLang="zh-TW" sz="2800" dirty="0">
              <a:solidFill>
                <a:srgbClr val="582E5A"/>
              </a:solidFill>
              <a:latin typeface="BiauKaiHK Regular" panose="03000500000000000000" pitchFamily="66" charset="-120"/>
              <a:ea typeface="BiauKaiHK Regular" panose="03000500000000000000" pitchFamily="66" charset="-120"/>
            </a:endParaRPr>
          </a:p>
          <a:p>
            <a:pPr algn="just">
              <a:lnSpc>
                <a:spcPts val="3500"/>
              </a:lnSpc>
            </a:pPr>
            <a:endParaRPr lang="zh-TW" altLang="en-US" sz="2800" dirty="0">
              <a:solidFill>
                <a:srgbClr val="582E5A"/>
              </a:solidFill>
              <a:latin typeface="BiauKaiHK Regular" panose="03000500000000000000" pitchFamily="66" charset="-120"/>
              <a:ea typeface="BiauKaiHK Regular" panose="03000500000000000000" pitchFamily="66" charset="-120"/>
            </a:endParaRPr>
          </a:p>
          <a:p>
            <a:pPr algn="just">
              <a:lnSpc>
                <a:spcPts val="3500"/>
              </a:lnSpc>
            </a:pPr>
            <a:r>
              <a:rPr lang="zh-TW" altLang="en-US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永邑國際集團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主要經營業務為貿易百貨類，產品項目</a:t>
            </a:r>
            <a:r>
              <a:rPr lang="zh-TW" altLang="en-US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主要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涵蓋廚房用品、美體養護、家居用品、園藝用品、運動器材、寵物用品</a:t>
            </a:r>
            <a:r>
              <a:rPr lang="zh-TW" altLang="en-US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等</a:t>
            </a:r>
            <a:r>
              <a:rPr lang="zh-TW" altLang="en-US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產品，我們有專屬研發設計團隊，結合電視、網路、型錄等虛擬與實體等多元通路的品牌銷售版圖，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目前是美國直播衛星電視行銷通路</a:t>
            </a:r>
            <a:r>
              <a:rPr lang="en-US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(DRTV)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最大的產品供應商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，在亞洲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歐洲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北美州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南美洲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澳洲均有長年商業夥伴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；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網路電商及直播平台覆蓋包含</a:t>
            </a:r>
            <a:r>
              <a:rPr lang="en-US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TikTok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抖音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天貓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、小紅書、</a:t>
            </a:r>
            <a:r>
              <a:rPr lang="en-US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LINE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en-US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Facebook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Arial" panose="020B0604020202020204" pitchFamily="34" charset="0"/>
              </a:rPr>
              <a:t>，台灣的通路布局則包括康是美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en-US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Friday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</a:t>
            </a:r>
            <a:r>
              <a:rPr lang="en-US" altLang="zh-TW" sz="2800" dirty="0" err="1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momo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、東森、</a:t>
            </a:r>
            <a:r>
              <a:rPr lang="en-US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VIVA</a:t>
            </a:r>
            <a:r>
              <a:rPr lang="zh-TW" altLang="zh-TW" sz="2800" dirty="0">
                <a:solidFill>
                  <a:srgbClr val="582E5A"/>
                </a:solidFill>
                <a:effectLst/>
                <a:latin typeface="BiauKaiHK Regular" panose="03000500000000000000" pitchFamily="66" charset="-120"/>
                <a:ea typeface="BiauKaiHK Regular" panose="03000500000000000000" pitchFamily="66" charset="-120"/>
                <a:cs typeface="Times New Roman" panose="02020603050405020304" pitchFamily="18" charset="0"/>
              </a:rPr>
              <a:t>三大電視購物台及其購物網站等</a:t>
            </a:r>
            <a:r>
              <a:rPr lang="zh-TW" altLang="en-US" sz="2800" dirty="0">
                <a:solidFill>
                  <a:srgbClr val="582E5A"/>
                </a:solidFill>
                <a:latin typeface="BiauKaiHK Regular" panose="03000500000000000000" pitchFamily="66" charset="-120"/>
                <a:ea typeface="BiauKaiHK Regular" panose="03000500000000000000" pitchFamily="66" charset="-120"/>
              </a:rPr>
              <a:t>，打造企業專屬競爭優勢。</a:t>
            </a:r>
            <a:endParaRPr lang="en-US" altLang="zh-TW" sz="2800" dirty="0">
              <a:solidFill>
                <a:srgbClr val="582E5A"/>
              </a:solidFill>
              <a:latin typeface="BiauKaiHK Regular" panose="03000500000000000000" pitchFamily="66" charset="-120"/>
              <a:ea typeface="BiauKaiHK Regular" panose="03000500000000000000" pitchFamily="66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72790" y="3619500"/>
            <a:ext cx="3981810" cy="5160996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EA694B4F-599A-BE2E-EEB0-15AA065C6A30}"/>
              </a:ext>
            </a:extLst>
          </p:cNvPr>
          <p:cNvSpPr txBox="1"/>
          <p:nvPr/>
        </p:nvSpPr>
        <p:spPr>
          <a:xfrm>
            <a:off x="1394361" y="795190"/>
            <a:ext cx="77496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關於永邑 公司基本資料</a:t>
            </a: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圖表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947150"/>
              </p:ext>
            </p:extLst>
          </p:nvPr>
        </p:nvGraphicFramePr>
        <p:xfrm>
          <a:off x="9448800" y="1948010"/>
          <a:ext cx="10058400" cy="754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矩形 9"/>
          <p:cNvSpPr/>
          <p:nvPr/>
        </p:nvSpPr>
        <p:spPr>
          <a:xfrm>
            <a:off x="895748" y="2324351"/>
            <a:ext cx="9848451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</a:t>
            </a:r>
          </a:p>
          <a:p>
            <a:r>
              <a:rPr lang="zh-TW" altLang="en-US" sz="2800" b="1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誠實與透明</a:t>
            </a:r>
            <a:r>
              <a:rPr lang="zh-TW" altLang="en-US" sz="2800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公司堅持誠實透明的經營方式，對員工、客戶、股東和社會保持開誠布公。我們致力於提供真實可靠的產品和服務，並在所有業務操作中遵循最高道德標準。</a:t>
            </a:r>
            <a:endParaRPr lang="en-US" altLang="zh-TW" sz="2800" dirty="0">
              <a:solidFill>
                <a:srgbClr val="582E5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solidFill>
                <a:srgbClr val="582E5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</a:t>
            </a:r>
          </a:p>
          <a:p>
            <a:r>
              <a:rPr lang="zh-TW" altLang="en-US" sz="2800" b="1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善待員工與客戶並對環境友善</a:t>
            </a:r>
            <a:r>
              <a:rPr lang="zh-TW" altLang="en-US" sz="2800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公司以每一個夥伴為核心，重視每一位工作夥伴的成長與發展，並致力於為客戶提供優質的產品和服務。我們相信，通過善待每一個人每一寸土地，我們能夠建立長期的信任關係實現共贏。</a:t>
            </a:r>
          </a:p>
          <a:p>
            <a:endParaRPr lang="en-US" altLang="zh-TW" sz="2800" dirty="0">
              <a:solidFill>
                <a:srgbClr val="582E5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</a:t>
            </a:r>
          </a:p>
          <a:p>
            <a:r>
              <a:rPr lang="zh-TW" altLang="en-US" sz="2800" b="1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以美的商品創造美的生活體驗</a:t>
            </a:r>
            <a:r>
              <a:rPr lang="zh-TW" altLang="en-US" sz="2800" dirty="0">
                <a:solidFill>
                  <a:srgbClr val="582E5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公司不斷追求卓越與創新，致力於在每一個產品和服務中體現美學和功能的完美結合。我們相信，唯有持續創新，才能在市場上立於不敗之地，並為客戶帶來更好的體驗。</a:t>
            </a:r>
          </a:p>
        </p:txBody>
      </p:sp>
      <p:pic>
        <p:nvPicPr>
          <p:cNvPr id="11" name="圖片 10" descr="一張含有 圖形, 平面設計, 卡通, 字型 的圖片&#10;&#10;自動產生的描述">
            <a:extLst>
              <a:ext uri="{FF2B5EF4-FFF2-40B4-BE49-F238E27FC236}">
                <a16:creationId xmlns:a16="http://schemas.microsoft.com/office/drawing/2014/main" id="{FAEE420B-D3C1-A954-43E7-3472B7EFB1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264" y="4842202"/>
            <a:ext cx="3375136" cy="1754008"/>
          </a:xfrm>
          <a:prstGeom prst="rect">
            <a:avLst/>
          </a:prstGeom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691DCB01-5F31-1B06-D50C-BDAA969BD14F}"/>
              </a:ext>
            </a:extLst>
          </p:cNvPr>
          <p:cNvSpPr txBox="1"/>
          <p:nvPr/>
        </p:nvSpPr>
        <p:spPr>
          <a:xfrm>
            <a:off x="1394361" y="795190"/>
            <a:ext cx="127026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關於永邑 </a:t>
            </a:r>
            <a:r>
              <a:rPr lang="en-US" altLang="zh-CN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Truth </a:t>
            </a:r>
            <a:r>
              <a:rPr lang="en-US" altLang="zh-TW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Goodness Beauty</a:t>
            </a: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5400" b="1" dirty="0">
              <a:solidFill>
                <a:srgbClr val="D9117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3645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0CBCE-4CDA-32C2-9CAF-6D88CDC5A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洋紅色, 紫色, 紫蘿蘭, 鮮豔 的圖片&#10;&#10;自動產生的描述">
            <a:extLst>
              <a:ext uri="{FF2B5EF4-FFF2-40B4-BE49-F238E27FC236}">
                <a16:creationId xmlns:a16="http://schemas.microsoft.com/office/drawing/2014/main" id="{FBF9C25C-9EA8-00F6-254B-BA84F96C2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12803" cy="10368000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354E0BCD-BDD4-41AC-7FD7-E0469E585DE3}"/>
              </a:ext>
            </a:extLst>
          </p:cNvPr>
          <p:cNvSpPr txBox="1"/>
          <p:nvPr/>
        </p:nvSpPr>
        <p:spPr>
          <a:xfrm>
            <a:off x="2133600" y="3343224"/>
            <a:ext cx="10877057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800" b="1" spc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營運績效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B6A2A0E-911E-100E-900C-95EE91F48BA1}"/>
              </a:ext>
            </a:extLst>
          </p:cNvPr>
          <p:cNvSpPr/>
          <p:nvPr/>
        </p:nvSpPr>
        <p:spPr>
          <a:xfrm>
            <a:off x="2209800" y="5347368"/>
            <a:ext cx="6601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latin typeface="Trajan Pro" panose="02020502050506020301" pitchFamily="18" charset="0"/>
              </a:rPr>
              <a:t>operating performance</a:t>
            </a:r>
            <a:endParaRPr lang="zh-TW" altLang="en-US" sz="3600" b="1" dirty="0">
              <a:solidFill>
                <a:schemeClr val="bg1"/>
              </a:solidFill>
              <a:latin typeface="Trajan Pro" panose="02020502050506020301" pitchFamily="18" charset="0"/>
            </a:endParaRP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0F080623-A3BC-C484-207A-E26076611DD6}"/>
              </a:ext>
            </a:extLst>
          </p:cNvPr>
          <p:cNvSpPr txBox="1"/>
          <p:nvPr/>
        </p:nvSpPr>
        <p:spPr>
          <a:xfrm>
            <a:off x="6316518" y="6384625"/>
            <a:ext cx="4906134" cy="363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80"/>
              </a:lnSpc>
            </a:pPr>
            <a:r>
              <a:rPr lang="en-US" sz="24900" b="1" dirty="0">
                <a:solidFill>
                  <a:srgbClr val="FF9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ontserrat"/>
                <a:sym typeface="Montserrat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69985666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920620" y="193481"/>
            <a:ext cx="15386180" cy="857541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5400" b="1" u="sng" spc="450" dirty="0">
              <a:solidFill>
                <a:srgbClr val="D911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E834FDD5-C8B5-4340-83D6-96C21CCD5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486064"/>
              </p:ext>
            </p:extLst>
          </p:nvPr>
        </p:nvGraphicFramePr>
        <p:xfrm>
          <a:off x="3318670" y="1638300"/>
          <a:ext cx="11940989" cy="7610786"/>
        </p:xfrm>
        <a:graphic>
          <a:graphicData uri="http://schemas.openxmlformats.org/drawingml/2006/table">
            <a:tbl>
              <a:tblPr/>
              <a:tblGrid>
                <a:gridCol w="3985853">
                  <a:extLst>
                    <a:ext uri="{9D8B030D-6E8A-4147-A177-3AD203B41FA5}">
                      <a16:colId xmlns:a16="http://schemas.microsoft.com/office/drawing/2014/main" val="722724056"/>
                    </a:ext>
                  </a:extLst>
                </a:gridCol>
                <a:gridCol w="2651712">
                  <a:extLst>
                    <a:ext uri="{9D8B030D-6E8A-4147-A177-3AD203B41FA5}">
                      <a16:colId xmlns:a16="http://schemas.microsoft.com/office/drawing/2014/main" val="1616458941"/>
                    </a:ext>
                  </a:extLst>
                </a:gridCol>
                <a:gridCol w="2651712">
                  <a:extLst>
                    <a:ext uri="{9D8B030D-6E8A-4147-A177-3AD203B41FA5}">
                      <a16:colId xmlns:a16="http://schemas.microsoft.com/office/drawing/2014/main" val="336068900"/>
                    </a:ext>
                  </a:extLst>
                </a:gridCol>
                <a:gridCol w="2651712">
                  <a:extLst>
                    <a:ext uri="{9D8B030D-6E8A-4147-A177-3AD203B41FA5}">
                      <a16:colId xmlns:a16="http://schemas.microsoft.com/office/drawing/2014/main" val="1017055945"/>
                    </a:ext>
                  </a:extLst>
                </a:gridCol>
              </a:tblGrid>
              <a:tr h="97298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新台幣</a:t>
                      </a:r>
                      <a:r>
                        <a:rPr lang="en-US" altLang="zh-CN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百萬 元</a:t>
                      </a:r>
                      <a:endParaRPr lang="en-US" altLang="zh-TW" sz="23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3Q24</a:t>
                      </a:r>
                      <a:endParaRPr lang="en-US" altLang="zh-TW" sz="2300" b="1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476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3Q2</a:t>
                      </a: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1476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Y</a:t>
                      </a:r>
                      <a:endParaRPr lang="en" sz="2300" b="1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476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977912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營業收入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297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(36%)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2611657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營業毛利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(67%)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1828151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en-US" sz="23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營業毛利率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12%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(50%)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0856097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營業費用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188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(47%)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137391"/>
                  </a:ext>
                </a:extLst>
              </a:tr>
              <a:tr h="47767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3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en-US" sz="23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營業費用率</a:t>
                      </a:r>
                      <a:endParaRPr lang="en-US" altLang="zh-TW" sz="2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53%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63%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(16%)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2498295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營業</a:t>
                      </a:r>
                      <a:r>
                        <a:rPr lang="zh-TW" altLang="en-US" sz="2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利益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(76)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(118)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36%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5562849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3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en-US" sz="23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營業</a:t>
                      </a:r>
                      <a:r>
                        <a:rPr lang="zh-TW" altLang="en-US" sz="23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利益</a:t>
                      </a:r>
                      <a:r>
                        <a:rPr lang="zh-CN" altLang="en-US" sz="23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率</a:t>
                      </a:r>
                      <a:endParaRPr lang="en-US" altLang="zh-TW" sz="2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(41%)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(40%)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(2%)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2873685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其他營業外收支淨額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(43)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(145%)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0214605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稅前淨利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(119)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(23)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(417%)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7195021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所得稅費用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(67%)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0607070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非控制權益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zh-TW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1460990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2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母公司業主淨利</a:t>
                      </a:r>
                      <a:endParaRPr lang="en-US" altLang="zh-TW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(116)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(32)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(263%)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4193766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淨利率</a:t>
                      </a:r>
                      <a:endParaRPr lang="en-US" altLang="zh-TW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(60%)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(11%)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(445%)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6179108"/>
                  </a:ext>
                </a:extLst>
              </a:tr>
              <a:tr h="4738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每股盈餘（元）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225" marR="8352" marT="8352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(2.55)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(0.71)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(259%)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144715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ACEF0CC5-3487-F810-6A2A-90342C6B870F}"/>
              </a:ext>
            </a:extLst>
          </p:cNvPr>
          <p:cNvSpPr txBox="1"/>
          <p:nvPr/>
        </p:nvSpPr>
        <p:spPr>
          <a:xfrm>
            <a:off x="1394361" y="795190"/>
            <a:ext cx="43968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營運績效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7EBE0D43-9088-277E-051D-D06759EC49BD}"/>
              </a:ext>
            </a:extLst>
          </p:cNvPr>
          <p:cNvSpPr txBox="1">
            <a:spLocks/>
          </p:cNvSpPr>
          <p:nvPr/>
        </p:nvSpPr>
        <p:spPr>
          <a:xfrm>
            <a:off x="2819400" y="9315159"/>
            <a:ext cx="15583335" cy="857541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5400" b="1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2024</a:t>
            </a:r>
            <a:r>
              <a:rPr lang="zh-TW" altLang="en-US" sz="5400" b="1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財務表現  </a:t>
            </a:r>
            <a:r>
              <a:rPr lang="zh-CN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損益表</a:t>
            </a:r>
            <a:r>
              <a:rPr lang="en-US" altLang="zh-CN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– 2024</a:t>
            </a:r>
            <a:r>
              <a:rPr lang="zh-CN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年</a:t>
            </a:r>
            <a:r>
              <a:rPr lang="zh-TW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前三季</a:t>
            </a:r>
          </a:p>
        </p:txBody>
      </p:sp>
    </p:spTree>
    <p:extLst>
      <p:ext uri="{BB962C8B-B14F-4D97-AF65-F5344CB8AC3E}">
        <p14:creationId xmlns:p14="http://schemas.microsoft.com/office/powerpoint/2010/main" val="826335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2819400" y="9315159"/>
            <a:ext cx="15583335" cy="857541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5400" b="1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2024</a:t>
            </a:r>
            <a:r>
              <a:rPr lang="zh-TW" altLang="en-US" sz="5400" b="1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財務表現  </a:t>
            </a:r>
            <a:r>
              <a:rPr lang="zh-TW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資產負債</a:t>
            </a:r>
            <a:r>
              <a:rPr lang="zh-CN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表</a:t>
            </a:r>
            <a:r>
              <a:rPr lang="en-US" altLang="zh-CN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 – 2024</a:t>
            </a:r>
            <a:r>
              <a:rPr lang="zh-CN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年</a:t>
            </a:r>
            <a:r>
              <a:rPr lang="zh-TW" altLang="en-US" sz="5400" b="1" u="sng" spc="450" dirty="0">
                <a:solidFill>
                  <a:srgbClr val="D9117E"/>
                </a:solidFill>
                <a:latin typeface="Yuanti TC" panose="02010600040101010101" pitchFamily="2" charset="-120"/>
                <a:ea typeface="Yuanti TC" panose="02010600040101010101" pitchFamily="2" charset="-120"/>
              </a:rPr>
              <a:t>前三季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B873CECA-41B7-2841-85A1-9A9B3F3D71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918350"/>
              </p:ext>
            </p:extLst>
          </p:nvPr>
        </p:nvGraphicFramePr>
        <p:xfrm>
          <a:off x="2379089" y="1790699"/>
          <a:ext cx="14882891" cy="7315212"/>
        </p:xfrm>
        <a:graphic>
          <a:graphicData uri="http://schemas.openxmlformats.org/drawingml/2006/table">
            <a:tbl>
              <a:tblPr/>
              <a:tblGrid>
                <a:gridCol w="5003651">
                  <a:extLst>
                    <a:ext uri="{9D8B030D-6E8A-4147-A177-3AD203B41FA5}">
                      <a16:colId xmlns:a16="http://schemas.microsoft.com/office/drawing/2014/main" val="4235938873"/>
                    </a:ext>
                  </a:extLst>
                </a:gridCol>
                <a:gridCol w="1646540">
                  <a:extLst>
                    <a:ext uri="{9D8B030D-6E8A-4147-A177-3AD203B41FA5}">
                      <a16:colId xmlns:a16="http://schemas.microsoft.com/office/drawing/2014/main" val="3189167492"/>
                    </a:ext>
                  </a:extLst>
                </a:gridCol>
                <a:gridCol w="1646540">
                  <a:extLst>
                    <a:ext uri="{9D8B030D-6E8A-4147-A177-3AD203B41FA5}">
                      <a16:colId xmlns:a16="http://schemas.microsoft.com/office/drawing/2014/main" val="2114709612"/>
                    </a:ext>
                  </a:extLst>
                </a:gridCol>
                <a:gridCol w="1646540">
                  <a:extLst>
                    <a:ext uri="{9D8B030D-6E8A-4147-A177-3AD203B41FA5}">
                      <a16:colId xmlns:a16="http://schemas.microsoft.com/office/drawing/2014/main" val="2135478575"/>
                    </a:ext>
                  </a:extLst>
                </a:gridCol>
                <a:gridCol w="1646540">
                  <a:extLst>
                    <a:ext uri="{9D8B030D-6E8A-4147-A177-3AD203B41FA5}">
                      <a16:colId xmlns:a16="http://schemas.microsoft.com/office/drawing/2014/main" val="2070803110"/>
                    </a:ext>
                  </a:extLst>
                </a:gridCol>
                <a:gridCol w="1646540">
                  <a:extLst>
                    <a:ext uri="{9D8B030D-6E8A-4147-A177-3AD203B41FA5}">
                      <a16:colId xmlns:a16="http://schemas.microsoft.com/office/drawing/2014/main" val="4294652901"/>
                    </a:ext>
                  </a:extLst>
                </a:gridCol>
                <a:gridCol w="1646540">
                  <a:extLst>
                    <a:ext uri="{9D8B030D-6E8A-4147-A177-3AD203B41FA5}">
                      <a16:colId xmlns:a16="http://schemas.microsoft.com/office/drawing/2014/main" val="2292605847"/>
                    </a:ext>
                  </a:extLst>
                </a:gridCol>
              </a:tblGrid>
              <a:tr h="73231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新台幣</a:t>
                      </a:r>
                      <a:r>
                        <a:rPr lang="en-US" altLang="zh-CN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23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百萬 元</a:t>
                      </a:r>
                      <a:endParaRPr lang="en-US" altLang="zh-TW" sz="23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27638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zh-TW" altLang="en-US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2024/09/30</a:t>
                      </a:r>
                      <a:r>
                        <a:rPr lang="zh-TW" altLang="en-US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27638" marR="27638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3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25" marR="18425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zh-TW" altLang="en-US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2023/12/31</a:t>
                      </a:r>
                      <a:r>
                        <a:rPr lang="zh-TW" altLang="en-US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27638" marR="27638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3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25" marR="18425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zh-TW" altLang="en-US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2023/09/30</a:t>
                      </a:r>
                      <a:r>
                        <a:rPr lang="zh-TW" altLang="en-US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27638" marR="27638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6D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3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25" marR="18425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4872875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lvl="1" algn="l" fontAlgn="ctr"/>
                      <a:r>
                        <a:rPr lang="zh-CN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現金及約當現金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703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68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435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47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511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2231263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lvl="1" algn="l" fontAlgn="ctr"/>
                      <a:r>
                        <a:rPr lang="zh-TW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按攤銷後成本衡量之金融資產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306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278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lvl="1" algn="l" fontAlgn="ctr"/>
                      <a:r>
                        <a:rPr lang="zh-CN" alt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應收帳款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81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9516436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alt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存貨</a:t>
                      </a:r>
                      <a:endParaRPr lang="en-US" altLang="zh-TW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1844947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lvl="1" algn="l" fontAlgn="ctr"/>
                      <a:r>
                        <a:rPr lang="zh-CN" alt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其他流動資產</a:t>
                      </a:r>
                      <a:endParaRPr lang="en-US" sz="2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4415316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alt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固定資產</a:t>
                      </a:r>
                      <a:endParaRPr lang="en-US" altLang="zh-TW" sz="2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184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6182927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alt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其他</a:t>
                      </a:r>
                      <a:r>
                        <a:rPr lang="zh-TW" alt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非流動</a:t>
                      </a:r>
                      <a:r>
                        <a:rPr lang="zh-CN" alt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資產</a:t>
                      </a:r>
                      <a:endParaRPr lang="en-US" altLang="zh-TW" sz="2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67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6058201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資產總計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1,029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930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1,020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2554225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lvl="1"/>
                      <a:r>
                        <a:rPr lang="zh-CN" altLang="en-US" sz="2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流動負債</a:t>
                      </a:r>
                      <a:endParaRPr lang="en" sz="2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27638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2861458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lvl="1" algn="l" fontAlgn="ctr"/>
                      <a:r>
                        <a:rPr lang="zh-CN" altLang="en-US" sz="23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其他非流動負債</a:t>
                      </a:r>
                      <a:endParaRPr lang="en-US" altLang="zh-TW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27638" marT="0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226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6895038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altLang="en-US" sz="2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負債總計</a:t>
                      </a:r>
                      <a:endParaRPr lang="en-US" altLang="zh-TW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280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6577687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lvl="1" algn="l" fontAlgn="ctr"/>
                      <a:r>
                        <a:rPr lang="zh-CN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普通股股本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455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455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455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5291640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lvl="1" algn="l" fontAlgn="ctr"/>
                      <a:r>
                        <a:rPr lang="zh-TW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其他權益項目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294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405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453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權益總計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749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73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860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92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908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2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741287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每股淨值（元）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16.5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23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18.9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23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altLang="zh-TW" sz="2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20.0 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zh-TW" altLang="en-US" sz="2300" b="0" i="0" u="none" strike="noStrike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2266304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財務指標</a:t>
                      </a:r>
                      <a:endParaRPr lang="zh-TW" alt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23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23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23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23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0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4093715"/>
                  </a:ext>
                </a:extLst>
              </a:tr>
              <a:tr h="3872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en-US" sz="23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流動比率（流動資產</a:t>
                      </a:r>
                      <a:r>
                        <a:rPr lang="en-US" altLang="zh-TW" sz="23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23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流動負債）</a:t>
                      </a:r>
                      <a:endParaRPr 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000" marR="6138" marT="6138" marB="0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1513%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23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3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1657%</a:t>
                      </a: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23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288" marR="14288" marT="14288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1051%</a:t>
                      </a:r>
                    </a:p>
                  </a:txBody>
                  <a:tcPr marL="0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0" marR="54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0710226"/>
                  </a:ext>
                </a:extLst>
              </a:tr>
            </a:tbl>
          </a:graphicData>
        </a:graphic>
      </p:graphicFrame>
      <p:sp>
        <p:nvSpPr>
          <p:cNvPr id="2" name="TextBox 14">
            <a:extLst>
              <a:ext uri="{FF2B5EF4-FFF2-40B4-BE49-F238E27FC236}">
                <a16:creationId xmlns:a16="http://schemas.microsoft.com/office/drawing/2014/main" id="{76F13FA5-569E-AC9A-CDEF-6B847668A263}"/>
              </a:ext>
            </a:extLst>
          </p:cNvPr>
          <p:cNvSpPr txBox="1"/>
          <p:nvPr/>
        </p:nvSpPr>
        <p:spPr>
          <a:xfrm>
            <a:off x="1394361" y="795190"/>
            <a:ext cx="4396839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zh-TW" altLang="en-US" sz="5400" b="1" dirty="0">
                <a:solidFill>
                  <a:srgbClr val="D911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1 Bold"/>
                <a:sym typeface="思源黑体 1 Bold"/>
              </a:rPr>
              <a:t>營運績效</a:t>
            </a:r>
          </a:p>
        </p:txBody>
      </p:sp>
    </p:spTree>
    <p:extLst>
      <p:ext uri="{BB962C8B-B14F-4D97-AF65-F5344CB8AC3E}">
        <p14:creationId xmlns:p14="http://schemas.microsoft.com/office/powerpoint/2010/main" val="263670742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4441</TotalTime>
  <Words>2236</Words>
  <Application>Microsoft Office PowerPoint</Application>
  <PresentationFormat>自訂</PresentationFormat>
  <Paragraphs>366</Paragraphs>
  <Slides>23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20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44" baseType="lpstr">
      <vt:lpstr>思源黑体-超粗体</vt:lpstr>
      <vt:lpstr>Microsoft YaHei</vt:lpstr>
      <vt:lpstr>Calibri</vt:lpstr>
      <vt:lpstr>Aptos</vt:lpstr>
      <vt:lpstr>Yuanti TC</vt:lpstr>
      <vt:lpstr>新細明體</vt:lpstr>
      <vt:lpstr>Aptos Display</vt:lpstr>
      <vt:lpstr>Futura Bk</vt:lpstr>
      <vt:lpstr>Microsoft YaHei</vt:lpstr>
      <vt:lpstr>Trajan Pro</vt:lpstr>
      <vt:lpstr>等线</vt:lpstr>
      <vt:lpstr>BiauKaiHK Regular</vt:lpstr>
      <vt:lpstr>宋体</vt:lpstr>
      <vt:lpstr>Montserrat</vt:lpstr>
      <vt:lpstr>Times New Roman</vt:lpstr>
      <vt:lpstr>League Spartan</vt:lpstr>
      <vt:lpstr>微軟正黑體</vt:lpstr>
      <vt:lpstr>Arial</vt:lpstr>
      <vt:lpstr>標楷體</vt:lpstr>
      <vt:lpstr>思源黑体 1 Bold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王碩偉(Showwong)</cp:lastModifiedBy>
  <cp:revision>188</cp:revision>
  <cp:lastPrinted>2024-10-30T06:00:10Z</cp:lastPrinted>
  <dcterms:created xsi:type="dcterms:W3CDTF">2006-08-16T00:00:00Z</dcterms:created>
  <dcterms:modified xsi:type="dcterms:W3CDTF">2024-12-02T09:22:46Z</dcterms:modified>
  <dc:identifier>DAGOWacYyyA</dc:identifier>
</cp:coreProperties>
</file>