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04" r:id="rId1"/>
    <p:sldMasterId id="2147484216" r:id="rId2"/>
  </p:sldMasterIdLst>
  <p:notesMasterIdLst>
    <p:notesMasterId r:id="rId65"/>
  </p:notesMasterIdLst>
  <p:sldIdLst>
    <p:sldId id="257" r:id="rId3"/>
    <p:sldId id="470" r:id="rId4"/>
    <p:sldId id="420" r:id="rId5"/>
    <p:sldId id="547" r:id="rId6"/>
    <p:sldId id="492" r:id="rId7"/>
    <p:sldId id="421" r:id="rId8"/>
    <p:sldId id="549" r:id="rId9"/>
    <p:sldId id="550" r:id="rId10"/>
    <p:sldId id="551" r:id="rId11"/>
    <p:sldId id="552" r:id="rId12"/>
    <p:sldId id="553" r:id="rId13"/>
    <p:sldId id="554" r:id="rId14"/>
    <p:sldId id="555" r:id="rId15"/>
    <p:sldId id="556" r:id="rId16"/>
    <p:sldId id="557" r:id="rId17"/>
    <p:sldId id="558" r:id="rId18"/>
    <p:sldId id="559" r:id="rId19"/>
    <p:sldId id="396" r:id="rId20"/>
    <p:sldId id="495" r:id="rId21"/>
    <p:sldId id="505" r:id="rId22"/>
    <p:sldId id="506" r:id="rId23"/>
    <p:sldId id="494" r:id="rId24"/>
    <p:sldId id="499" r:id="rId25"/>
    <p:sldId id="504" r:id="rId26"/>
    <p:sldId id="502" r:id="rId27"/>
    <p:sldId id="500" r:id="rId28"/>
    <p:sldId id="503" r:id="rId29"/>
    <p:sldId id="501" r:id="rId30"/>
    <p:sldId id="397" r:id="rId31"/>
    <p:sldId id="507" r:id="rId32"/>
    <p:sldId id="399" r:id="rId33"/>
    <p:sldId id="301" r:id="rId34"/>
    <p:sldId id="514" r:id="rId35"/>
    <p:sldId id="515" r:id="rId36"/>
    <p:sldId id="516" r:id="rId37"/>
    <p:sldId id="517" r:id="rId38"/>
    <p:sldId id="510" r:id="rId39"/>
    <p:sldId id="511" r:id="rId40"/>
    <p:sldId id="512" r:id="rId41"/>
    <p:sldId id="300" r:id="rId42"/>
    <p:sldId id="519" r:id="rId43"/>
    <p:sldId id="298" r:id="rId44"/>
    <p:sldId id="520" r:id="rId45"/>
    <p:sldId id="522" r:id="rId46"/>
    <p:sldId id="299" r:id="rId47"/>
    <p:sldId id="527" r:id="rId48"/>
    <p:sldId id="526" r:id="rId49"/>
    <p:sldId id="528" r:id="rId50"/>
    <p:sldId id="472" r:id="rId51"/>
    <p:sldId id="544" r:id="rId52"/>
    <p:sldId id="531" r:id="rId53"/>
    <p:sldId id="541" r:id="rId54"/>
    <p:sldId id="542" r:id="rId55"/>
    <p:sldId id="539" r:id="rId56"/>
    <p:sldId id="535" r:id="rId57"/>
    <p:sldId id="540" r:id="rId58"/>
    <p:sldId id="302" r:id="rId59"/>
    <p:sldId id="385" r:id="rId60"/>
    <p:sldId id="417" r:id="rId61"/>
    <p:sldId id="418" r:id="rId62"/>
    <p:sldId id="419" r:id="rId63"/>
    <p:sldId id="435" r:id="rId6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千蕙 劉" initials="千蕙" lastIdx="2" clrIdx="0">
    <p:extLst>
      <p:ext uri="{19B8F6BF-5375-455C-9EA6-DF929625EA0E}">
        <p15:presenceInfo xmlns:p15="http://schemas.microsoft.com/office/powerpoint/2012/main" userId="b945b83bb30cfe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710"/>
    <a:srgbClr val="6D963D"/>
    <a:srgbClr val="016690"/>
    <a:srgbClr val="00B1C1"/>
    <a:srgbClr val="7B7B7B"/>
    <a:srgbClr val="002148"/>
    <a:srgbClr val="F0F1F3"/>
    <a:srgbClr val="2279BC"/>
    <a:srgbClr val="EEE8EE"/>
    <a:srgbClr val="FC68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91" autoAdjust="0"/>
    <p:restoredTop sz="94666"/>
  </p:normalViewPr>
  <p:slideViewPr>
    <p:cSldViewPr snapToGrid="0" snapToObjects="1">
      <p:cViewPr varScale="1">
        <p:scale>
          <a:sx n="86" d="100"/>
          <a:sy n="86" d="100"/>
        </p:scale>
        <p:origin x="446" y="48"/>
      </p:cViewPr>
      <p:guideLst>
        <p:guide orient="horz" pos="2160"/>
        <p:guide pos="3840"/>
      </p:guideLst>
    </p:cSldViewPr>
  </p:slideViewPr>
  <p:notesTextViewPr>
    <p:cViewPr>
      <p:scale>
        <a:sx n="1" d="1"/>
        <a:sy n="1" d="1"/>
      </p:scale>
      <p:origin x="0" y="0"/>
    </p:cViewPr>
  </p:notesTextViewPr>
  <p:sorterViewPr>
    <p:cViewPr>
      <p:scale>
        <a:sx n="100" d="100"/>
        <a:sy n="100" d="100"/>
      </p:scale>
      <p:origin x="0" y="-22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工作表1!$B$1</c:f>
              <c:strCache>
                <c:ptCount val="1"/>
                <c:pt idx="0">
                  <c:v>數列 1</c:v>
                </c:pt>
              </c:strCache>
            </c:strRef>
          </c:tx>
          <c:spPr>
            <a:ln w="28575" cap="rnd">
              <a:solidFill>
                <a:srgbClr val="0070C0"/>
              </a:solidFill>
              <a:round/>
            </a:ln>
            <a:effectLst>
              <a:glow rad="63500">
                <a:schemeClr val="accent5">
                  <a:satMod val="175000"/>
                  <a:alpha val="40000"/>
                </a:schemeClr>
              </a:glow>
            </a:effectLst>
          </c:spPr>
          <c:marker>
            <c:symbol val="circle"/>
            <c:size val="5"/>
            <c:spPr>
              <a:solidFill>
                <a:schemeClr val="accent1"/>
              </a:solidFill>
              <a:ln w="9525">
                <a:solidFill>
                  <a:srgbClr val="0070C0"/>
                </a:solidFill>
              </a:ln>
              <a:effectLst>
                <a:glow rad="63500">
                  <a:schemeClr val="accent5">
                    <a:satMod val="175000"/>
                    <a:alpha val="40000"/>
                  </a:schemeClr>
                </a:glow>
              </a:effectLst>
            </c:spPr>
          </c:marker>
          <c:dLbls>
            <c:dLbl>
              <c:idx val="0"/>
              <c:layout>
                <c:manualLayout>
                  <c:x val="-1.7435407692086662E-2"/>
                  <c:y val="9.370371053541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56-43E7-A42E-02FB65A60646}"/>
                </c:ext>
              </c:extLst>
            </c:dLbl>
            <c:dLbl>
              <c:idx val="1"/>
              <c:layout>
                <c:manualLayout>
                  <c:x val="-4.4678232210971863E-2"/>
                  <c:y val="6.11111155665730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56-43E7-A42E-02FB65A60646}"/>
                </c:ext>
              </c:extLst>
            </c:dLbl>
            <c:dLbl>
              <c:idx val="2"/>
              <c:layout>
                <c:manualLayout>
                  <c:x val="-1.4166268749820347E-2"/>
                  <c:y val="-0.10490741505595036"/>
                </c:manualLayout>
              </c:layout>
              <c:tx>
                <c:rich>
                  <a:bodyPr rot="0" spcFirstLastPara="1" vertOverflow="ellipsis" vert="horz" wrap="square" lIns="38100" tIns="19050" rIns="38100" bIns="19050" anchor="ctr" anchorCtr="1">
                    <a:noAutofit/>
                  </a:bodyPr>
                  <a:lstStyle/>
                  <a:p>
                    <a:pPr>
                      <a:defRPr sz="2000" b="0" i="0" u="none" strike="noStrike" kern="1200" baseline="0">
                        <a:solidFill>
                          <a:srgbClr val="0070C0"/>
                        </a:solidFill>
                        <a:latin typeface="+mn-lt"/>
                        <a:ea typeface="+mn-ea"/>
                        <a:cs typeface="+mn-cs"/>
                      </a:defRPr>
                    </a:pPr>
                    <a:r>
                      <a:rPr lang="en-US" altLang="zh-TW" dirty="0"/>
                      <a:t>2</a:t>
                    </a:r>
                  </a:p>
                  <a:p>
                    <a:pPr>
                      <a:defRPr sz="2000">
                        <a:solidFill>
                          <a:srgbClr val="0070C0"/>
                        </a:solidFill>
                      </a:defRPr>
                    </a:pPr>
                    <a:endParaRPr lang="en-US" altLang="zh-TW" dirty="0"/>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rgbClr val="0070C0"/>
                      </a:solidFill>
                      <a:latin typeface="+mn-lt"/>
                      <a:ea typeface="+mn-ea"/>
                      <a:cs typeface="+mn-cs"/>
                    </a:defRPr>
                  </a:pPr>
                  <a:endParaRPr lang="zh-TW"/>
                </a:p>
              </c:txPr>
              <c:showLegendKey val="0"/>
              <c:showVal val="1"/>
              <c:showCatName val="0"/>
              <c:showSerName val="0"/>
              <c:showPercent val="0"/>
              <c:showBubbleSize val="0"/>
              <c:extLst>
                <c:ext xmlns:c15="http://schemas.microsoft.com/office/drawing/2012/chart" uri="{CE6537A1-D6FC-4f65-9D91-7224C49458BB}">
                  <c15:layout>
                    <c:manualLayout>
                      <c:w val="4.5544596932758273E-2"/>
                      <c:h val="5.9023232649696167E-2"/>
                    </c:manualLayout>
                  </c15:layout>
                </c:ext>
                <c:ext xmlns:c16="http://schemas.microsoft.com/office/drawing/2014/chart" uri="{C3380CC4-5D6E-409C-BE32-E72D297353CC}">
                  <c16:uniqueId val="{00000004-BB56-43E7-A42E-02FB65A60646}"/>
                </c:ext>
              </c:extLst>
            </c:dLbl>
            <c:dLbl>
              <c:idx val="3"/>
              <c:layout>
                <c:manualLayout>
                  <c:x val="3.4870815384173082E-2"/>
                  <c:y val="-3.2592594968838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56-43E7-A42E-02FB65A60646}"/>
                </c:ext>
              </c:extLst>
            </c:dLbl>
            <c:dLbl>
              <c:idx val="4"/>
              <c:layout>
                <c:manualLayout>
                  <c:x val="5.4485649037770569E-2"/>
                  <c:y val="-4.07407437110494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56-43E7-A42E-02FB65A6064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070C0"/>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工作表1!$A$2:$A$6</c:f>
              <c:strCache>
                <c:ptCount val="5"/>
                <c:pt idx="0">
                  <c:v>PC</c:v>
                </c:pt>
                <c:pt idx="1">
                  <c:v>NB</c:v>
                </c:pt>
                <c:pt idx="2">
                  <c:v>Automotive</c:v>
                </c:pt>
                <c:pt idx="3">
                  <c:v>Monitor</c:v>
                </c:pt>
                <c:pt idx="4">
                  <c:v>AR/VR</c:v>
                </c:pt>
              </c:strCache>
            </c:strRef>
          </c:cat>
          <c:val>
            <c:numRef>
              <c:f>工作表1!$B$2:$B$6</c:f>
              <c:numCache>
                <c:formatCode>General</c:formatCode>
                <c:ptCount val="5"/>
                <c:pt idx="0">
                  <c:v>4</c:v>
                </c:pt>
                <c:pt idx="1">
                  <c:v>4</c:v>
                </c:pt>
                <c:pt idx="2">
                  <c:v>2</c:v>
                </c:pt>
                <c:pt idx="3">
                  <c:v>5</c:v>
                </c:pt>
                <c:pt idx="4">
                  <c:v>1</c:v>
                </c:pt>
              </c:numCache>
            </c:numRef>
          </c:val>
          <c:extLst>
            <c:ext xmlns:c16="http://schemas.microsoft.com/office/drawing/2014/chart" uri="{C3380CC4-5D6E-409C-BE32-E72D297353CC}">
              <c16:uniqueId val="{00000000-78C6-4940-8CC6-BA8F1BEFF203}"/>
            </c:ext>
          </c:extLst>
        </c:ser>
        <c:dLbls>
          <c:showLegendKey val="0"/>
          <c:showVal val="1"/>
          <c:showCatName val="0"/>
          <c:showSerName val="0"/>
          <c:showPercent val="0"/>
          <c:showBubbleSize val="0"/>
        </c:dLbls>
        <c:axId val="133977775"/>
        <c:axId val="2052861423"/>
      </c:radarChart>
      <c:catAx>
        <c:axId val="13397777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800" b="0" i="0" u="none" strike="noStrike" kern="1200" cap="none" spc="0" baseline="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mn-cs"/>
              </a:defRPr>
            </a:pPr>
            <a:endParaRPr lang="zh-TW"/>
          </a:p>
        </c:txPr>
        <c:crossAx val="2052861423"/>
        <c:crosses val="autoZero"/>
        <c:auto val="1"/>
        <c:lblAlgn val="ctr"/>
        <c:lblOffset val="100"/>
        <c:noMultiLvlLbl val="0"/>
      </c:catAx>
      <c:valAx>
        <c:axId val="2052861423"/>
        <c:scaling>
          <c:orientation val="minMax"/>
        </c:scaling>
        <c:delete val="0"/>
        <c:axPos val="l"/>
        <c:majorGridlines>
          <c:spPr>
            <a:ln w="19050" cap="flat" cmpd="sng" algn="ctr">
              <a:solidFill>
                <a:schemeClr val="bg1">
                  <a:lumMod val="50000"/>
                </a:schemeClr>
              </a:solidFill>
              <a:prstDash val="sysDot"/>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TW"/>
          </a:p>
        </c:txPr>
        <c:crossAx val="13397777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62.png"/><Relationship Id="rId2" Type="http://schemas.microsoft.com/office/2007/relationships/hdphoto" Target="../media/hdphoto2.wdp"/><Relationship Id="rId1" Type="http://schemas.openxmlformats.org/officeDocument/2006/relationships/image" Target="../media/image61.png"/><Relationship Id="rId4" Type="http://schemas.microsoft.com/office/2007/relationships/hdphoto" Target="../media/hdphoto3.wdp"/></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drawing1.xml><?xml version="1.0" encoding="utf-8"?>
<c:userShapes xmlns:c="http://schemas.openxmlformats.org/drawingml/2006/chart">
  <cdr:relSizeAnchor xmlns:cdr="http://schemas.openxmlformats.org/drawingml/2006/chartDrawing">
    <cdr:from>
      <cdr:x>0.53963</cdr:x>
      <cdr:y>0</cdr:y>
    </cdr:from>
    <cdr:to>
      <cdr:x>0.6177</cdr:x>
      <cdr:y>0.16835</cdr:y>
    </cdr:to>
    <cdr:pic>
      <cdr:nvPicPr>
        <cdr:cNvPr id="3" name="圖片 2">
          <a:extLst xmlns:a="http://schemas.openxmlformats.org/drawingml/2006/main">
            <a:ext uri="{FF2B5EF4-FFF2-40B4-BE49-F238E27FC236}">
              <a16:creationId xmlns:a16="http://schemas.microsoft.com/office/drawing/2014/main" id="{71684E6A-7ED6-4947-986F-23E444C3A93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duotone>
            <a:prstClr val="black"/>
            <a:schemeClr val="accent1">
              <a:tint val="45000"/>
              <a:satMod val="400000"/>
            </a:schemeClr>
          </a:duotone>
          <a:extLst>
            <a:ext uri="{BEBA8EAE-BF5A-486C-A8C5-ECC9F3942E4B}">
              <a14:imgProps xmlns:a14="http://schemas.microsoft.com/office/drawing/2010/main">
                <a14:imgLayer r:embed="rId2">
                  <a14:imgEffect>
                    <a14:artisticPhotocopy/>
                  </a14:imgEffect>
                </a14:imgLayer>
              </a14:imgProps>
            </a:ext>
          </a:extLst>
        </a:blip>
        <a:stretch xmlns:a="http://schemas.openxmlformats.org/drawingml/2006/main">
          <a:fillRect/>
        </a:stretch>
      </cdr:blipFill>
      <cdr:spPr>
        <a:xfrm xmlns:a="http://schemas.openxmlformats.org/drawingml/2006/main">
          <a:off x="5135126" y="-1997478"/>
          <a:ext cx="742919" cy="840687"/>
        </a:xfrm>
        <a:prstGeom xmlns:a="http://schemas.openxmlformats.org/drawingml/2006/main" prst="rect">
          <a:avLst/>
        </a:prstGeom>
      </cdr:spPr>
    </cdr:pic>
  </cdr:relSizeAnchor>
  <cdr:relSizeAnchor xmlns:cdr="http://schemas.openxmlformats.org/drawingml/2006/chartDrawing">
    <cdr:from>
      <cdr:x>0.08842</cdr:x>
      <cdr:y>0.31314</cdr:y>
    </cdr:from>
    <cdr:to>
      <cdr:x>0.17507</cdr:x>
      <cdr:y>0.5</cdr:y>
    </cdr:to>
    <cdr:pic>
      <cdr:nvPicPr>
        <cdr:cNvPr id="5" name="圖片 4">
          <a:extLst xmlns:a="http://schemas.openxmlformats.org/drawingml/2006/main">
            <a:ext uri="{FF2B5EF4-FFF2-40B4-BE49-F238E27FC236}">
              <a16:creationId xmlns:a16="http://schemas.microsoft.com/office/drawing/2014/main" id="{489A9BE1-DB85-46F1-B733-57660A7C97E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Lst>
        </a:blip>
        <a:stretch xmlns:a="http://schemas.openxmlformats.org/drawingml/2006/main">
          <a:fillRect/>
        </a:stretch>
      </cdr:blipFill>
      <cdr:spPr>
        <a:xfrm xmlns:a="http://schemas.openxmlformats.org/drawingml/2006/main">
          <a:off x="1030519" y="1952285"/>
          <a:ext cx="1009858" cy="116498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61A85-2EE4-834C-9B28-0D7B69DD8E70}" type="datetimeFigureOut">
              <a:rPr kumimoji="1" lang="zh-TW" altLang="en-US" smtClean="0"/>
              <a:t>2022/12/20</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TW" altLang="en-US"/>
              <a:t>編輯母片文字樣式
第二層
第三層
第四層
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076E7-E8AB-FD46-842D-7FCAC12DA910}" type="slidenum">
              <a:rPr kumimoji="1" lang="zh-TW" altLang="en-US" smtClean="0"/>
              <a:t>‹#›</a:t>
            </a:fld>
            <a:endParaRPr kumimoji="1" lang="zh-TW" altLang="en-US"/>
          </a:p>
        </p:txBody>
      </p:sp>
    </p:spTree>
    <p:extLst>
      <p:ext uri="{BB962C8B-B14F-4D97-AF65-F5344CB8AC3E}">
        <p14:creationId xmlns:p14="http://schemas.microsoft.com/office/powerpoint/2010/main" val="2071847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5D076E7-E8AB-FD46-842D-7FCAC12DA910}" type="slidenum">
              <a:rPr kumimoji="1" lang="zh-TW" altLang="en-US" smtClean="0"/>
              <a:t>58</a:t>
            </a:fld>
            <a:endParaRPr kumimoji="1" lang="zh-TW" altLang="en-US"/>
          </a:p>
        </p:txBody>
      </p:sp>
    </p:spTree>
    <p:extLst>
      <p:ext uri="{BB962C8B-B14F-4D97-AF65-F5344CB8AC3E}">
        <p14:creationId xmlns:p14="http://schemas.microsoft.com/office/powerpoint/2010/main" val="2087780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741596-F6A3-D74B-BEB6-9BC3937C03D3}"/>
              </a:ext>
            </a:extLst>
          </p:cNvPr>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1ADFEF80-113D-C943-990D-8BCAB8FEF4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5C12D2A3-25BD-A84B-AB44-A1C04B7AA394}"/>
              </a:ext>
            </a:extLst>
          </p:cNvPr>
          <p:cNvSpPr>
            <a:spLocks noGrp="1"/>
          </p:cNvSpPr>
          <p:nvPr>
            <p:ph type="dt" sz="half" idx="10"/>
          </p:nvPr>
        </p:nvSpPr>
        <p:spPr/>
        <p:txBody>
          <a:bodyPr/>
          <a:lstStyle/>
          <a:p>
            <a:fld id="{DB9FFDCB-A6EA-2446-9BEF-1F46D034516D}" type="datetimeFigureOut">
              <a:rPr kumimoji="1" lang="zh-TW" altLang="en-US" smtClean="0"/>
              <a:pPr/>
              <a:t>2022/12/20</a:t>
            </a:fld>
            <a:endParaRPr kumimoji="1" lang="zh-TW" altLang="en-US"/>
          </a:p>
        </p:txBody>
      </p:sp>
      <p:sp>
        <p:nvSpPr>
          <p:cNvPr id="5" name="頁尾版面配置區 4">
            <a:extLst>
              <a:ext uri="{FF2B5EF4-FFF2-40B4-BE49-F238E27FC236}">
                <a16:creationId xmlns:a16="http://schemas.microsoft.com/office/drawing/2014/main" id="{C91343BB-A59A-BF4F-835A-10F3233B0AE1}"/>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4A59955F-5DD4-6F41-AAE5-B8FB94439347}"/>
              </a:ext>
            </a:extLst>
          </p:cNvPr>
          <p:cNvSpPr>
            <a:spLocks noGrp="1"/>
          </p:cNvSpPr>
          <p:nvPr>
            <p:ph type="sldNum" sz="quarter" idx="12"/>
          </p:nvPr>
        </p:nvSpPr>
        <p:spPr/>
        <p:txBody>
          <a:body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35014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00938D-A803-8A44-8AD7-D88D06B346AD}"/>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2558B304-5415-5E42-8E2B-6B95D91DC7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3275457D-0781-C849-BFA8-B7482E571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B9CFCCA6-F581-1A4D-82B6-5099AD4A087E}"/>
              </a:ext>
            </a:extLst>
          </p:cNvPr>
          <p:cNvSpPr>
            <a:spLocks noGrp="1"/>
          </p:cNvSpPr>
          <p:nvPr>
            <p:ph type="dt" sz="half" idx="10"/>
          </p:nvPr>
        </p:nvSpPr>
        <p:spPr/>
        <p:txBody>
          <a:bodyPr/>
          <a:lstStyle/>
          <a:p>
            <a:fld id="{DB9FFDCB-A6EA-2446-9BEF-1F46D034516D}" type="datetimeFigureOut">
              <a:rPr kumimoji="1" lang="zh-TW" altLang="en-US" smtClean="0"/>
              <a:pPr/>
              <a:t>2022/12/20</a:t>
            </a:fld>
            <a:endParaRPr kumimoji="1" lang="zh-TW" altLang="en-US"/>
          </a:p>
        </p:txBody>
      </p:sp>
      <p:sp>
        <p:nvSpPr>
          <p:cNvPr id="6" name="頁尾版面配置區 5">
            <a:extLst>
              <a:ext uri="{FF2B5EF4-FFF2-40B4-BE49-F238E27FC236}">
                <a16:creationId xmlns:a16="http://schemas.microsoft.com/office/drawing/2014/main" id="{ECFDA7D6-53F4-3D47-BB17-34751CC60E9D}"/>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E0033348-9A2A-E64C-96E2-74C889CB3C1D}"/>
              </a:ext>
            </a:extLst>
          </p:cNvPr>
          <p:cNvSpPr>
            <a:spLocks noGrp="1"/>
          </p:cNvSpPr>
          <p:nvPr>
            <p:ph type="sldNum" sz="quarter" idx="12"/>
          </p:nvPr>
        </p:nvSpPr>
        <p:spPr/>
        <p:txBody>
          <a:body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3090641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81676C-8D16-9D40-B065-E3F2CD0762F6}"/>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15E641D8-8499-1B4E-939B-9531A424DB27}"/>
              </a:ext>
            </a:extLst>
          </p:cNvPr>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D7E088C7-C2E8-4F4B-B035-B6AEB56DBC65}"/>
              </a:ext>
            </a:extLst>
          </p:cNvPr>
          <p:cNvSpPr>
            <a:spLocks noGrp="1"/>
          </p:cNvSpPr>
          <p:nvPr>
            <p:ph type="dt" sz="half" idx="10"/>
          </p:nvPr>
        </p:nvSpPr>
        <p:spPr/>
        <p:txBody>
          <a:bodyPr/>
          <a:lstStyle/>
          <a:p>
            <a:fld id="{DB9FFDCB-A6EA-2446-9BEF-1F46D034516D}" type="datetimeFigureOut">
              <a:rPr kumimoji="1" lang="zh-TW" altLang="en-US" smtClean="0"/>
              <a:pPr/>
              <a:t>2022/12/20</a:t>
            </a:fld>
            <a:endParaRPr kumimoji="1" lang="zh-TW" altLang="en-US"/>
          </a:p>
        </p:txBody>
      </p:sp>
      <p:sp>
        <p:nvSpPr>
          <p:cNvPr id="5" name="頁尾版面配置區 4">
            <a:extLst>
              <a:ext uri="{FF2B5EF4-FFF2-40B4-BE49-F238E27FC236}">
                <a16:creationId xmlns:a16="http://schemas.microsoft.com/office/drawing/2014/main" id="{E7BD8CE9-0C63-5C47-B796-53C22F175FD7}"/>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FF621B28-8828-D642-A4C4-7C560C2FFCEB}"/>
              </a:ext>
            </a:extLst>
          </p:cNvPr>
          <p:cNvSpPr>
            <a:spLocks noGrp="1"/>
          </p:cNvSpPr>
          <p:nvPr>
            <p:ph type="sldNum" sz="quarter" idx="12"/>
          </p:nvPr>
        </p:nvSpPr>
        <p:spPr/>
        <p:txBody>
          <a:body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3451502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B042DA6-6931-1345-89D9-31ECF07B68F2}"/>
              </a:ext>
            </a:extLst>
          </p:cNvPr>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D4404B2A-76FB-944E-86CB-D6A4B1CA0802}"/>
              </a:ext>
            </a:extLst>
          </p:cNvPr>
          <p:cNvSpPr>
            <a:spLocks noGrp="1"/>
          </p:cNvSpPr>
          <p:nvPr>
            <p:ph type="body" orient="vert" idx="1"/>
          </p:nvPr>
        </p:nvSpPr>
        <p:spPr>
          <a:xfrm>
            <a:off x="838200" y="365125"/>
            <a:ext cx="7734300" cy="5811838"/>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4DDF6B6F-3A97-F44C-A6FE-04000834ED08}"/>
              </a:ext>
            </a:extLst>
          </p:cNvPr>
          <p:cNvSpPr>
            <a:spLocks noGrp="1"/>
          </p:cNvSpPr>
          <p:nvPr>
            <p:ph type="dt" sz="half" idx="10"/>
          </p:nvPr>
        </p:nvSpPr>
        <p:spPr/>
        <p:txBody>
          <a:bodyPr/>
          <a:lstStyle/>
          <a:p>
            <a:fld id="{DB9FFDCB-A6EA-2446-9BEF-1F46D034516D}" type="datetimeFigureOut">
              <a:rPr kumimoji="1" lang="zh-TW" altLang="en-US" smtClean="0"/>
              <a:pPr/>
              <a:t>2022/12/20</a:t>
            </a:fld>
            <a:endParaRPr kumimoji="1" lang="zh-TW" altLang="en-US"/>
          </a:p>
        </p:txBody>
      </p:sp>
      <p:sp>
        <p:nvSpPr>
          <p:cNvPr id="5" name="頁尾版面配置區 4">
            <a:extLst>
              <a:ext uri="{FF2B5EF4-FFF2-40B4-BE49-F238E27FC236}">
                <a16:creationId xmlns:a16="http://schemas.microsoft.com/office/drawing/2014/main" id="{A5051C54-3741-804B-A19F-27C43888800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B8A15296-15B2-904E-8604-B0583D0DBD89}"/>
              </a:ext>
            </a:extLst>
          </p:cNvPr>
          <p:cNvSpPr>
            <a:spLocks noGrp="1"/>
          </p:cNvSpPr>
          <p:nvPr>
            <p:ph type="sldNum" sz="quarter" idx="12"/>
          </p:nvPr>
        </p:nvSpPr>
        <p:spPr/>
        <p:txBody>
          <a:body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3041695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3897" y="2130315"/>
            <a:ext cx="10364208" cy="1470052"/>
          </a:xfrm>
          <a:prstGeom prst="rect">
            <a:avLst/>
          </a:prstGeom>
        </p:spPr>
        <p:txBody>
          <a:bodyPr lIns="110386" tIns="55193" rIns="110386" bIns="55193"/>
          <a:lstStyle/>
          <a:p>
            <a:r>
              <a:rPr lang="zh-TW" altLang="en-US"/>
              <a:t>按一下以編輯母片標題樣式</a:t>
            </a:r>
          </a:p>
        </p:txBody>
      </p:sp>
      <p:sp>
        <p:nvSpPr>
          <p:cNvPr id="3" name="副標題 2"/>
          <p:cNvSpPr>
            <a:spLocks noGrp="1"/>
          </p:cNvSpPr>
          <p:nvPr>
            <p:ph type="subTitle" idx="1"/>
          </p:nvPr>
        </p:nvSpPr>
        <p:spPr>
          <a:xfrm>
            <a:off x="1827793" y="3885977"/>
            <a:ext cx="8536416" cy="1752301"/>
          </a:xfrm>
          <a:prstGeom prst="rect">
            <a:avLst/>
          </a:prstGeom>
        </p:spPr>
        <p:txBody>
          <a:bodyPr lIns="110386" tIns="55193" rIns="110386" bIns="55193"/>
          <a:lstStyle>
            <a:lvl1pPr marL="0" indent="0" algn="ctr">
              <a:buNone/>
              <a:defRPr/>
            </a:lvl1pPr>
            <a:lvl2pPr marL="500496" indent="0" algn="ctr">
              <a:buNone/>
              <a:defRPr/>
            </a:lvl2pPr>
            <a:lvl3pPr marL="1000992" indent="0" algn="ctr">
              <a:buNone/>
              <a:defRPr/>
            </a:lvl3pPr>
            <a:lvl4pPr marL="1502065" indent="0" algn="ctr">
              <a:buNone/>
              <a:defRPr/>
            </a:lvl4pPr>
            <a:lvl5pPr marL="2002561" indent="0" algn="ctr">
              <a:buNone/>
              <a:defRPr/>
            </a:lvl5pPr>
            <a:lvl6pPr marL="2503057" indent="0" algn="ctr">
              <a:buNone/>
              <a:defRPr/>
            </a:lvl6pPr>
            <a:lvl7pPr marL="3003553" indent="0" algn="ctr">
              <a:buNone/>
              <a:defRPr/>
            </a:lvl7pPr>
            <a:lvl8pPr marL="3504049" indent="0" algn="ctr">
              <a:buNone/>
              <a:defRPr/>
            </a:lvl8pPr>
            <a:lvl9pPr marL="4004546" indent="0" algn="ctr">
              <a:buNone/>
              <a:defRPr/>
            </a:lvl9pPr>
          </a:lstStyle>
          <a:p>
            <a:r>
              <a:rPr lang="zh-TW" altLang="en-US"/>
              <a:t>按一下以編輯母片副標題樣式</a:t>
            </a:r>
          </a:p>
        </p:txBody>
      </p:sp>
    </p:spTree>
    <p:extLst>
      <p:ext uri="{BB962C8B-B14F-4D97-AF65-F5344CB8AC3E}">
        <p14:creationId xmlns:p14="http://schemas.microsoft.com/office/powerpoint/2010/main" val="205676038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175" y="4406796"/>
            <a:ext cx="10364208" cy="1362527"/>
          </a:xfrm>
          <a:prstGeom prst="rect">
            <a:avLst/>
          </a:prstGeom>
        </p:spPr>
        <p:txBody>
          <a:bodyPr lIns="110386" tIns="55193" rIns="110386" bIns="55193" anchor="t"/>
          <a:lstStyle>
            <a:lvl1pPr algn="l">
              <a:defRPr sz="4354" b="1" cap="all"/>
            </a:lvl1pPr>
          </a:lstStyle>
          <a:p>
            <a:r>
              <a:rPr lang="zh-TW" altLang="en-US"/>
              <a:t>按一下以編輯母片標題樣式</a:t>
            </a:r>
          </a:p>
        </p:txBody>
      </p:sp>
      <p:sp>
        <p:nvSpPr>
          <p:cNvPr id="3" name="文字版面配置區 2"/>
          <p:cNvSpPr>
            <a:spLocks noGrp="1"/>
          </p:cNvSpPr>
          <p:nvPr>
            <p:ph type="body" idx="1"/>
          </p:nvPr>
        </p:nvSpPr>
        <p:spPr>
          <a:xfrm>
            <a:off x="963175" y="2906502"/>
            <a:ext cx="10364208" cy="1500293"/>
          </a:xfrm>
          <a:prstGeom prst="rect">
            <a:avLst/>
          </a:prstGeom>
        </p:spPr>
        <p:txBody>
          <a:bodyPr lIns="110386" tIns="55193" rIns="110386" bIns="55193" anchor="b"/>
          <a:lstStyle>
            <a:lvl1pPr marL="0" indent="0">
              <a:buNone/>
              <a:defRPr sz="2177"/>
            </a:lvl1pPr>
            <a:lvl2pPr marL="500496" indent="0">
              <a:buNone/>
              <a:defRPr sz="1995"/>
            </a:lvl2pPr>
            <a:lvl3pPr marL="1000992" indent="0">
              <a:buNone/>
              <a:defRPr sz="1723"/>
            </a:lvl3pPr>
            <a:lvl4pPr marL="1502065" indent="0">
              <a:buNone/>
              <a:defRPr sz="1542"/>
            </a:lvl4pPr>
            <a:lvl5pPr marL="2002561" indent="0">
              <a:buNone/>
              <a:defRPr sz="1542"/>
            </a:lvl5pPr>
            <a:lvl6pPr marL="2503057" indent="0">
              <a:buNone/>
              <a:defRPr sz="1542"/>
            </a:lvl6pPr>
            <a:lvl7pPr marL="3003553" indent="0">
              <a:buNone/>
              <a:defRPr sz="1542"/>
            </a:lvl7pPr>
            <a:lvl8pPr marL="3504049" indent="0">
              <a:buNone/>
              <a:defRPr sz="1542"/>
            </a:lvl8pPr>
            <a:lvl9pPr marL="4004546" indent="0">
              <a:buNone/>
              <a:defRPr sz="1542"/>
            </a:lvl9pPr>
          </a:lstStyle>
          <a:p>
            <a:pPr lvl="0"/>
            <a:r>
              <a:rPr lang="zh-TW" altLang="en-US"/>
              <a:t>按一下以編輯母片文字樣式</a:t>
            </a:r>
          </a:p>
        </p:txBody>
      </p:sp>
    </p:spTree>
    <p:extLst>
      <p:ext uri="{BB962C8B-B14F-4D97-AF65-F5344CB8AC3E}">
        <p14:creationId xmlns:p14="http://schemas.microsoft.com/office/powerpoint/2010/main" val="181205688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09265" y="273851"/>
            <a:ext cx="10973472" cy="1144120"/>
          </a:xfrm>
          <a:prstGeom prst="rect">
            <a:avLst/>
          </a:prstGeom>
        </p:spPr>
        <p:txBody>
          <a:bodyPr lIns="110386" tIns="55193" rIns="110386" bIns="55193"/>
          <a:lstStyle/>
          <a:p>
            <a:r>
              <a:rPr lang="zh-TW" altLang="en-US"/>
              <a:t>按一下以編輯母片標題樣式</a:t>
            </a:r>
          </a:p>
        </p:txBody>
      </p:sp>
      <p:sp>
        <p:nvSpPr>
          <p:cNvPr id="3" name="內容版面配置區 2"/>
          <p:cNvSpPr>
            <a:spLocks noGrp="1"/>
          </p:cNvSpPr>
          <p:nvPr>
            <p:ph sz="half" idx="1"/>
          </p:nvPr>
        </p:nvSpPr>
        <p:spPr>
          <a:xfrm>
            <a:off x="609264" y="1599417"/>
            <a:ext cx="5378099" cy="4526078"/>
          </a:xfrm>
          <a:prstGeom prst="rect">
            <a:avLst/>
          </a:prstGeom>
        </p:spPr>
        <p:txBody>
          <a:bodyPr lIns="110386" tIns="55193" rIns="110386" bIns="55193"/>
          <a:lstStyle>
            <a:lvl1pPr>
              <a:defRPr sz="3084"/>
            </a:lvl1pPr>
            <a:lvl2pPr>
              <a:defRPr sz="2630"/>
            </a:lvl2pPr>
            <a:lvl3pPr>
              <a:defRPr sz="2177"/>
            </a:lvl3pPr>
            <a:lvl4pPr>
              <a:defRPr sz="1995"/>
            </a:lvl4pPr>
            <a:lvl5pPr>
              <a:defRPr sz="1995"/>
            </a:lvl5pPr>
            <a:lvl6pPr>
              <a:defRPr sz="1995"/>
            </a:lvl6pPr>
            <a:lvl7pPr>
              <a:defRPr sz="1995"/>
            </a:lvl7pPr>
            <a:lvl8pPr>
              <a:defRPr sz="1995"/>
            </a:lvl8pPr>
            <a:lvl9pPr>
              <a:defRPr sz="199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202399" y="1599417"/>
            <a:ext cx="5380338" cy="4526078"/>
          </a:xfrm>
          <a:prstGeom prst="rect">
            <a:avLst/>
          </a:prstGeom>
        </p:spPr>
        <p:txBody>
          <a:bodyPr lIns="110386" tIns="55193" rIns="110386" bIns="55193"/>
          <a:lstStyle>
            <a:lvl1pPr>
              <a:defRPr sz="3084"/>
            </a:lvl1pPr>
            <a:lvl2pPr>
              <a:defRPr sz="2630"/>
            </a:lvl2pPr>
            <a:lvl3pPr>
              <a:defRPr sz="2177"/>
            </a:lvl3pPr>
            <a:lvl4pPr>
              <a:defRPr sz="1995"/>
            </a:lvl4pPr>
            <a:lvl5pPr>
              <a:defRPr sz="1995"/>
            </a:lvl5pPr>
            <a:lvl6pPr>
              <a:defRPr sz="1995"/>
            </a:lvl6pPr>
            <a:lvl7pPr>
              <a:defRPr sz="1995"/>
            </a:lvl7pPr>
            <a:lvl8pPr>
              <a:defRPr sz="1995"/>
            </a:lvl8pPr>
            <a:lvl9pPr>
              <a:defRPr sz="199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92399634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265" y="273851"/>
            <a:ext cx="10973472" cy="1144120"/>
          </a:xfrm>
          <a:prstGeom prst="rect">
            <a:avLst/>
          </a:prstGeom>
        </p:spPr>
        <p:txBody>
          <a:bodyPr lIns="110386" tIns="55193" rIns="110386" bIns="55193"/>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264" y="1535574"/>
            <a:ext cx="5387059" cy="640103"/>
          </a:xfrm>
          <a:prstGeom prst="rect">
            <a:avLst/>
          </a:prstGeom>
        </p:spPr>
        <p:txBody>
          <a:bodyPr lIns="110386" tIns="55193" rIns="110386" bIns="55193" anchor="b"/>
          <a:lstStyle>
            <a:lvl1pPr marL="0" indent="0">
              <a:buNone/>
              <a:defRPr sz="2630" b="1"/>
            </a:lvl1pPr>
            <a:lvl2pPr marL="500496" indent="0">
              <a:buNone/>
              <a:defRPr sz="2177" b="1"/>
            </a:lvl2pPr>
            <a:lvl3pPr marL="1000992" indent="0">
              <a:buNone/>
              <a:defRPr sz="1995" b="1"/>
            </a:lvl3pPr>
            <a:lvl4pPr marL="1502065" indent="0">
              <a:buNone/>
              <a:defRPr sz="1723" b="1"/>
            </a:lvl4pPr>
            <a:lvl5pPr marL="2002561" indent="0">
              <a:buNone/>
              <a:defRPr sz="1723" b="1"/>
            </a:lvl5pPr>
            <a:lvl6pPr marL="2503057" indent="0">
              <a:buNone/>
              <a:defRPr sz="1723" b="1"/>
            </a:lvl6pPr>
            <a:lvl7pPr marL="3003553" indent="0">
              <a:buNone/>
              <a:defRPr sz="1723" b="1"/>
            </a:lvl7pPr>
            <a:lvl8pPr marL="3504049" indent="0">
              <a:buNone/>
              <a:defRPr sz="1723" b="1"/>
            </a:lvl8pPr>
            <a:lvl9pPr marL="4004546" indent="0">
              <a:buNone/>
              <a:defRPr sz="1723" b="1"/>
            </a:lvl9pPr>
          </a:lstStyle>
          <a:p>
            <a:pPr lvl="0"/>
            <a:r>
              <a:rPr lang="zh-TW" altLang="en-US"/>
              <a:t>按一下以編輯母片文字樣式</a:t>
            </a:r>
          </a:p>
        </p:txBody>
      </p:sp>
      <p:sp>
        <p:nvSpPr>
          <p:cNvPr id="4" name="內容版面配置區 3"/>
          <p:cNvSpPr>
            <a:spLocks noGrp="1"/>
          </p:cNvSpPr>
          <p:nvPr>
            <p:ph sz="half" idx="2"/>
          </p:nvPr>
        </p:nvSpPr>
        <p:spPr>
          <a:xfrm>
            <a:off x="609264" y="2175677"/>
            <a:ext cx="5387059" cy="3949818"/>
          </a:xfrm>
          <a:prstGeom prst="rect">
            <a:avLst/>
          </a:prstGeom>
        </p:spPr>
        <p:txBody>
          <a:bodyPr lIns="110386" tIns="55193" rIns="110386" bIns="55193"/>
          <a:lstStyle>
            <a:lvl1pPr>
              <a:defRPr sz="2630"/>
            </a:lvl1pPr>
            <a:lvl2pPr>
              <a:defRPr sz="2177"/>
            </a:lvl2pPr>
            <a:lvl3pPr>
              <a:defRPr sz="1995"/>
            </a:lvl3pPr>
            <a:lvl4pPr>
              <a:defRPr sz="1723"/>
            </a:lvl4pPr>
            <a:lvl5pPr>
              <a:defRPr sz="1723"/>
            </a:lvl5pPr>
            <a:lvl6pPr>
              <a:defRPr sz="1723"/>
            </a:lvl6pPr>
            <a:lvl7pPr>
              <a:defRPr sz="1723"/>
            </a:lvl7pPr>
            <a:lvl8pPr>
              <a:defRPr sz="1723"/>
            </a:lvl8pPr>
            <a:lvl9pPr>
              <a:defRPr sz="172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439" y="1535574"/>
            <a:ext cx="5389299" cy="640103"/>
          </a:xfrm>
          <a:prstGeom prst="rect">
            <a:avLst/>
          </a:prstGeom>
        </p:spPr>
        <p:txBody>
          <a:bodyPr lIns="110386" tIns="55193" rIns="110386" bIns="55193" anchor="b"/>
          <a:lstStyle>
            <a:lvl1pPr marL="0" indent="0">
              <a:buNone/>
              <a:defRPr sz="2630" b="1"/>
            </a:lvl1pPr>
            <a:lvl2pPr marL="500496" indent="0">
              <a:buNone/>
              <a:defRPr sz="2177" b="1"/>
            </a:lvl2pPr>
            <a:lvl3pPr marL="1000992" indent="0">
              <a:buNone/>
              <a:defRPr sz="1995" b="1"/>
            </a:lvl3pPr>
            <a:lvl4pPr marL="1502065" indent="0">
              <a:buNone/>
              <a:defRPr sz="1723" b="1"/>
            </a:lvl4pPr>
            <a:lvl5pPr marL="2002561" indent="0">
              <a:buNone/>
              <a:defRPr sz="1723" b="1"/>
            </a:lvl5pPr>
            <a:lvl6pPr marL="2503057" indent="0">
              <a:buNone/>
              <a:defRPr sz="1723" b="1"/>
            </a:lvl6pPr>
            <a:lvl7pPr marL="3003553" indent="0">
              <a:buNone/>
              <a:defRPr sz="1723" b="1"/>
            </a:lvl7pPr>
            <a:lvl8pPr marL="3504049" indent="0">
              <a:buNone/>
              <a:defRPr sz="1723" b="1"/>
            </a:lvl8pPr>
            <a:lvl9pPr marL="4004546" indent="0">
              <a:buNone/>
              <a:defRPr sz="1723" b="1"/>
            </a:lvl9pPr>
          </a:lstStyle>
          <a:p>
            <a:pPr lvl="0"/>
            <a:r>
              <a:rPr lang="zh-TW" altLang="en-US"/>
              <a:t>按一下以編輯母片文字樣式</a:t>
            </a:r>
          </a:p>
        </p:txBody>
      </p:sp>
      <p:sp>
        <p:nvSpPr>
          <p:cNvPr id="6" name="內容版面配置區 5"/>
          <p:cNvSpPr>
            <a:spLocks noGrp="1"/>
          </p:cNvSpPr>
          <p:nvPr>
            <p:ph sz="quarter" idx="4"/>
          </p:nvPr>
        </p:nvSpPr>
        <p:spPr>
          <a:xfrm>
            <a:off x="6193439" y="2175677"/>
            <a:ext cx="5389299" cy="3949818"/>
          </a:xfrm>
          <a:prstGeom prst="rect">
            <a:avLst/>
          </a:prstGeom>
        </p:spPr>
        <p:txBody>
          <a:bodyPr lIns="110386" tIns="55193" rIns="110386" bIns="55193"/>
          <a:lstStyle>
            <a:lvl1pPr>
              <a:defRPr sz="2630"/>
            </a:lvl1pPr>
            <a:lvl2pPr>
              <a:defRPr sz="2177"/>
            </a:lvl2pPr>
            <a:lvl3pPr>
              <a:defRPr sz="1995"/>
            </a:lvl3pPr>
            <a:lvl4pPr>
              <a:defRPr sz="1723"/>
            </a:lvl4pPr>
            <a:lvl5pPr>
              <a:defRPr sz="1723"/>
            </a:lvl5pPr>
            <a:lvl6pPr>
              <a:defRPr sz="1723"/>
            </a:lvl6pPr>
            <a:lvl7pPr>
              <a:defRPr sz="1723"/>
            </a:lvl7pPr>
            <a:lvl8pPr>
              <a:defRPr sz="1723"/>
            </a:lvl8pPr>
            <a:lvl9pPr>
              <a:defRPr sz="172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9031170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929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265" y="273851"/>
            <a:ext cx="4011735" cy="1160920"/>
          </a:xfrm>
          <a:prstGeom prst="rect">
            <a:avLst/>
          </a:prstGeom>
        </p:spPr>
        <p:txBody>
          <a:bodyPr lIns="110386" tIns="55193" rIns="110386" bIns="55193" anchor="b"/>
          <a:lstStyle>
            <a:lvl1pPr algn="l">
              <a:defRPr sz="2177" b="1"/>
            </a:lvl1pPr>
          </a:lstStyle>
          <a:p>
            <a:r>
              <a:rPr lang="zh-TW" altLang="en-US"/>
              <a:t>按一下以編輯母片標題樣式</a:t>
            </a:r>
          </a:p>
        </p:txBody>
      </p:sp>
      <p:sp>
        <p:nvSpPr>
          <p:cNvPr id="3" name="內容版面配置區 2"/>
          <p:cNvSpPr>
            <a:spLocks noGrp="1"/>
          </p:cNvSpPr>
          <p:nvPr>
            <p:ph idx="1"/>
          </p:nvPr>
        </p:nvSpPr>
        <p:spPr>
          <a:xfrm>
            <a:off x="4766595" y="273851"/>
            <a:ext cx="6816141" cy="5851644"/>
          </a:xfrm>
          <a:prstGeom prst="rect">
            <a:avLst/>
          </a:prstGeom>
        </p:spPr>
        <p:txBody>
          <a:bodyPr lIns="110386" tIns="55193" rIns="110386" bIns="55193"/>
          <a:lstStyle>
            <a:lvl1pPr>
              <a:defRPr sz="3537"/>
            </a:lvl1pPr>
            <a:lvl2pPr>
              <a:defRPr sz="3084"/>
            </a:lvl2pPr>
            <a:lvl3pPr>
              <a:defRPr sz="2630"/>
            </a:lvl3pPr>
            <a:lvl4pPr>
              <a:defRPr sz="2177"/>
            </a:lvl4pPr>
            <a:lvl5pPr>
              <a:defRPr sz="2177"/>
            </a:lvl5pPr>
            <a:lvl6pPr>
              <a:defRPr sz="2177"/>
            </a:lvl6pPr>
            <a:lvl7pPr>
              <a:defRPr sz="2177"/>
            </a:lvl7pPr>
            <a:lvl8pPr>
              <a:defRPr sz="2177"/>
            </a:lvl8pPr>
            <a:lvl9pPr>
              <a:defRPr sz="2177"/>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265" y="1434771"/>
            <a:ext cx="4011735" cy="4690724"/>
          </a:xfrm>
          <a:prstGeom prst="rect">
            <a:avLst/>
          </a:prstGeom>
        </p:spPr>
        <p:txBody>
          <a:bodyPr lIns="110386" tIns="55193" rIns="110386" bIns="55193"/>
          <a:lstStyle>
            <a:lvl1pPr marL="0" indent="0">
              <a:buNone/>
              <a:defRPr sz="1542"/>
            </a:lvl1pPr>
            <a:lvl2pPr marL="500496" indent="0">
              <a:buNone/>
              <a:defRPr sz="1270"/>
            </a:lvl2pPr>
            <a:lvl3pPr marL="1000992" indent="0">
              <a:buNone/>
              <a:defRPr sz="1088"/>
            </a:lvl3pPr>
            <a:lvl4pPr marL="1502065" indent="0">
              <a:buNone/>
              <a:defRPr sz="998"/>
            </a:lvl4pPr>
            <a:lvl5pPr marL="2002561" indent="0">
              <a:buNone/>
              <a:defRPr sz="998"/>
            </a:lvl5pPr>
            <a:lvl6pPr marL="2503057" indent="0">
              <a:buNone/>
              <a:defRPr sz="998"/>
            </a:lvl6pPr>
            <a:lvl7pPr marL="3003553" indent="0">
              <a:buNone/>
              <a:defRPr sz="998"/>
            </a:lvl7pPr>
            <a:lvl8pPr marL="3504049" indent="0">
              <a:buNone/>
              <a:defRPr sz="998"/>
            </a:lvl8pPr>
            <a:lvl9pPr marL="4004546" indent="0">
              <a:buNone/>
              <a:defRPr sz="998"/>
            </a:lvl9pPr>
          </a:lstStyle>
          <a:p>
            <a:pPr lvl="0"/>
            <a:r>
              <a:rPr lang="zh-TW" altLang="en-US"/>
              <a:t>按一下以編輯母片文字樣式</a:t>
            </a:r>
          </a:p>
        </p:txBody>
      </p:sp>
    </p:spTree>
    <p:extLst>
      <p:ext uri="{BB962C8B-B14F-4D97-AF65-F5344CB8AC3E}">
        <p14:creationId xmlns:p14="http://schemas.microsoft.com/office/powerpoint/2010/main" val="256910958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90019" y="4799929"/>
            <a:ext cx="7315648" cy="567860"/>
          </a:xfrm>
          <a:prstGeom prst="rect">
            <a:avLst/>
          </a:prstGeom>
        </p:spPr>
        <p:txBody>
          <a:bodyPr lIns="110386" tIns="55193" rIns="110386" bIns="55193" anchor="b"/>
          <a:lstStyle>
            <a:lvl1pPr algn="l">
              <a:defRPr sz="2177" b="1"/>
            </a:lvl1pPr>
          </a:lstStyle>
          <a:p>
            <a:r>
              <a:rPr lang="zh-TW" altLang="en-US"/>
              <a:t>按一下以編輯母片標題樣式</a:t>
            </a:r>
          </a:p>
        </p:txBody>
      </p:sp>
      <p:sp>
        <p:nvSpPr>
          <p:cNvPr id="3" name="圖片版面配置區 2"/>
          <p:cNvSpPr>
            <a:spLocks noGrp="1"/>
          </p:cNvSpPr>
          <p:nvPr>
            <p:ph type="pic" idx="1"/>
          </p:nvPr>
        </p:nvSpPr>
        <p:spPr>
          <a:xfrm>
            <a:off x="2390019" y="613223"/>
            <a:ext cx="7315648" cy="4114464"/>
          </a:xfrm>
          <a:prstGeom prst="rect">
            <a:avLst/>
          </a:prstGeom>
        </p:spPr>
        <p:txBody>
          <a:bodyPr lIns="110386" tIns="55193" rIns="110386" bIns="55193"/>
          <a:lstStyle>
            <a:lvl1pPr marL="0" indent="0">
              <a:buNone/>
              <a:defRPr sz="3537"/>
            </a:lvl1pPr>
            <a:lvl2pPr marL="500496" indent="0">
              <a:buNone/>
              <a:defRPr sz="3084"/>
            </a:lvl2pPr>
            <a:lvl3pPr marL="1000992" indent="0">
              <a:buNone/>
              <a:defRPr sz="2630"/>
            </a:lvl3pPr>
            <a:lvl4pPr marL="1502065" indent="0">
              <a:buNone/>
              <a:defRPr sz="2177"/>
            </a:lvl4pPr>
            <a:lvl5pPr marL="2002561" indent="0">
              <a:buNone/>
              <a:defRPr sz="2177"/>
            </a:lvl5pPr>
            <a:lvl6pPr marL="2503057" indent="0">
              <a:buNone/>
              <a:defRPr sz="2177"/>
            </a:lvl6pPr>
            <a:lvl7pPr marL="3003553" indent="0">
              <a:buNone/>
              <a:defRPr sz="2177"/>
            </a:lvl7pPr>
            <a:lvl8pPr marL="3504049" indent="0">
              <a:buNone/>
              <a:defRPr sz="2177"/>
            </a:lvl8pPr>
            <a:lvl9pPr marL="4004546" indent="0">
              <a:buNone/>
              <a:defRPr sz="2177"/>
            </a:lvl9pPr>
          </a:lstStyle>
          <a:p>
            <a:pPr lvl="0"/>
            <a:r>
              <a:rPr lang="zh-TW" altLang="en-US" noProof="0"/>
              <a:t>按一下圖示以新增圖片</a:t>
            </a:r>
          </a:p>
        </p:txBody>
      </p:sp>
      <p:sp>
        <p:nvSpPr>
          <p:cNvPr id="4" name="文字版面配置區 3"/>
          <p:cNvSpPr>
            <a:spLocks noGrp="1"/>
          </p:cNvSpPr>
          <p:nvPr>
            <p:ph type="body" sz="half" idx="2"/>
          </p:nvPr>
        </p:nvSpPr>
        <p:spPr>
          <a:xfrm>
            <a:off x="2390019" y="5367788"/>
            <a:ext cx="7315648" cy="804748"/>
          </a:xfrm>
          <a:prstGeom prst="rect">
            <a:avLst/>
          </a:prstGeom>
        </p:spPr>
        <p:txBody>
          <a:bodyPr lIns="110386" tIns="55193" rIns="110386" bIns="55193"/>
          <a:lstStyle>
            <a:lvl1pPr marL="0" indent="0">
              <a:buNone/>
              <a:defRPr sz="1542"/>
            </a:lvl1pPr>
            <a:lvl2pPr marL="500496" indent="0">
              <a:buNone/>
              <a:defRPr sz="1270"/>
            </a:lvl2pPr>
            <a:lvl3pPr marL="1000992" indent="0">
              <a:buNone/>
              <a:defRPr sz="1088"/>
            </a:lvl3pPr>
            <a:lvl4pPr marL="1502065" indent="0">
              <a:buNone/>
              <a:defRPr sz="998"/>
            </a:lvl4pPr>
            <a:lvl5pPr marL="2002561" indent="0">
              <a:buNone/>
              <a:defRPr sz="998"/>
            </a:lvl5pPr>
            <a:lvl6pPr marL="2503057" indent="0">
              <a:buNone/>
              <a:defRPr sz="998"/>
            </a:lvl6pPr>
            <a:lvl7pPr marL="3003553" indent="0">
              <a:buNone/>
              <a:defRPr sz="998"/>
            </a:lvl7pPr>
            <a:lvl8pPr marL="3504049" indent="0">
              <a:buNone/>
              <a:defRPr sz="998"/>
            </a:lvl8pPr>
            <a:lvl9pPr marL="4004546" indent="0">
              <a:buNone/>
              <a:defRPr sz="998"/>
            </a:lvl9pPr>
          </a:lstStyle>
          <a:p>
            <a:pPr lvl="0"/>
            <a:r>
              <a:rPr lang="zh-TW" altLang="en-US"/>
              <a:t>按一下以編輯母片文字樣式</a:t>
            </a:r>
          </a:p>
        </p:txBody>
      </p:sp>
    </p:spTree>
    <p:extLst>
      <p:ext uri="{BB962C8B-B14F-4D97-AF65-F5344CB8AC3E}">
        <p14:creationId xmlns:p14="http://schemas.microsoft.com/office/powerpoint/2010/main" val="240721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1D1109-EABA-C94A-9E8A-FBD610A84D03}"/>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188940EC-3EBD-EA45-BC92-EC6740FE268E}"/>
              </a:ext>
            </a:extLst>
          </p:cNvPr>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C1B9DA6F-0249-AE49-A555-6B8C08A99BCC}"/>
              </a:ext>
            </a:extLst>
          </p:cNvPr>
          <p:cNvSpPr>
            <a:spLocks noGrp="1"/>
          </p:cNvSpPr>
          <p:nvPr>
            <p:ph type="dt" sz="half" idx="10"/>
          </p:nvPr>
        </p:nvSpPr>
        <p:spPr/>
        <p:txBody>
          <a:bodyPr/>
          <a:lstStyle/>
          <a:p>
            <a:fld id="{DB9FFDCB-A6EA-2446-9BEF-1F46D034516D}" type="datetimeFigureOut">
              <a:rPr kumimoji="1" lang="zh-TW" altLang="en-US" smtClean="0"/>
              <a:pPr/>
              <a:t>2022/12/20</a:t>
            </a:fld>
            <a:endParaRPr kumimoji="1" lang="zh-TW" altLang="en-US"/>
          </a:p>
        </p:txBody>
      </p:sp>
      <p:sp>
        <p:nvSpPr>
          <p:cNvPr id="5" name="頁尾版面配置區 4">
            <a:extLst>
              <a:ext uri="{FF2B5EF4-FFF2-40B4-BE49-F238E27FC236}">
                <a16:creationId xmlns:a16="http://schemas.microsoft.com/office/drawing/2014/main" id="{4ACBF144-FFE3-BA46-9DEF-03B8692E98BE}"/>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FAF0A442-E2EB-B849-B534-4D3B5E5A3EBD}"/>
              </a:ext>
            </a:extLst>
          </p:cNvPr>
          <p:cNvSpPr>
            <a:spLocks noGrp="1"/>
          </p:cNvSpPr>
          <p:nvPr>
            <p:ph type="sldNum" sz="quarter" idx="12"/>
          </p:nvPr>
        </p:nvSpPr>
        <p:spPr/>
        <p:txBody>
          <a:body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3583151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609265" y="273851"/>
            <a:ext cx="10973472" cy="1144120"/>
          </a:xfrm>
          <a:prstGeom prst="rect">
            <a:avLst/>
          </a:prstGeom>
        </p:spPr>
        <p:txBody>
          <a:bodyPr lIns="110386" tIns="55193" rIns="110386" bIns="55193"/>
          <a:lstStyle/>
          <a:p>
            <a:r>
              <a:rPr lang="zh-TW" altLang="en-US"/>
              <a:t>按一下以編輯母片標題樣式</a:t>
            </a:r>
          </a:p>
        </p:txBody>
      </p:sp>
      <p:sp>
        <p:nvSpPr>
          <p:cNvPr id="3" name="直排文字版面配置區 2"/>
          <p:cNvSpPr>
            <a:spLocks noGrp="1"/>
          </p:cNvSpPr>
          <p:nvPr>
            <p:ph type="body" orient="vert" idx="1"/>
          </p:nvPr>
        </p:nvSpPr>
        <p:spPr>
          <a:xfrm>
            <a:off x="609265" y="1599417"/>
            <a:ext cx="10973472" cy="4526078"/>
          </a:xfrm>
          <a:prstGeom prst="rect">
            <a:avLst/>
          </a:prstGeom>
        </p:spPr>
        <p:txBody>
          <a:bodyPr vert="eaVert" lIns="110386" tIns="55193" rIns="110386" bIns="55193"/>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51892332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41049" y="273851"/>
            <a:ext cx="2741688" cy="5851644"/>
          </a:xfrm>
          <a:prstGeom prst="rect">
            <a:avLst/>
          </a:prstGeom>
        </p:spPr>
        <p:txBody>
          <a:bodyPr vert="eaVert" lIns="110386" tIns="55193" rIns="110386" bIns="55193"/>
          <a:lstStyle/>
          <a:p>
            <a:r>
              <a:rPr lang="zh-TW" altLang="en-US"/>
              <a:t>按一下以編輯母片標題樣式</a:t>
            </a:r>
          </a:p>
        </p:txBody>
      </p:sp>
      <p:sp>
        <p:nvSpPr>
          <p:cNvPr id="3" name="直排文字版面配置區 2"/>
          <p:cNvSpPr>
            <a:spLocks noGrp="1"/>
          </p:cNvSpPr>
          <p:nvPr>
            <p:ph type="body" orient="vert" idx="1"/>
          </p:nvPr>
        </p:nvSpPr>
        <p:spPr>
          <a:xfrm>
            <a:off x="609265" y="273851"/>
            <a:ext cx="8016750" cy="5851644"/>
          </a:xfrm>
          <a:prstGeom prst="rect">
            <a:avLst/>
          </a:prstGeom>
        </p:spPr>
        <p:txBody>
          <a:bodyPr vert="eaVert" lIns="110386" tIns="55193" rIns="110386" bIns="55193"/>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55712559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09265" y="273851"/>
            <a:ext cx="10973472" cy="5851644"/>
          </a:xfrm>
          <a:prstGeom prst="rect">
            <a:avLst/>
          </a:prstGeom>
        </p:spPr>
        <p:txBody>
          <a:bodyPr lIns="110386" tIns="55193" rIns="110386" bIns="55193"/>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64641461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1" descr="backer.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p:nvPr userDrawn="1"/>
        </p:nvSpPr>
        <p:spPr>
          <a:xfrm>
            <a:off x="11055351" y="323851"/>
            <a:ext cx="751415" cy="365125"/>
          </a:xfrm>
          <a:prstGeom prst="rect">
            <a:avLst/>
          </a:prstGeom>
        </p:spPr>
        <p:txBody>
          <a:bodyPr/>
          <a:lstStyle>
            <a:lvl1pPr>
              <a:defRPr kumimoji="1" sz="4000">
                <a:solidFill>
                  <a:schemeClr val="tx1"/>
                </a:solidFill>
                <a:latin typeface="Arial" panose="020B0604020202020204" pitchFamily="34" charset="0"/>
                <a:ea typeface="新細明體" panose="02020500000000000000" pitchFamily="18" charset="-120"/>
              </a:defRPr>
            </a:lvl1pPr>
            <a:lvl2pPr marL="742950" indent="-285750">
              <a:defRPr kumimoji="1" sz="4000">
                <a:solidFill>
                  <a:schemeClr val="tx1"/>
                </a:solidFill>
                <a:latin typeface="Arial" panose="020B0604020202020204" pitchFamily="34" charset="0"/>
                <a:ea typeface="新細明體" panose="02020500000000000000" pitchFamily="18" charset="-120"/>
              </a:defRPr>
            </a:lvl2pPr>
            <a:lvl3pPr marL="1143000" indent="-228600">
              <a:defRPr kumimoji="1" sz="4000">
                <a:solidFill>
                  <a:schemeClr val="tx1"/>
                </a:solidFill>
                <a:latin typeface="Arial" panose="020B0604020202020204" pitchFamily="34" charset="0"/>
                <a:ea typeface="新細明體" panose="02020500000000000000" pitchFamily="18" charset="-120"/>
              </a:defRPr>
            </a:lvl3pPr>
            <a:lvl4pPr marL="1600200" indent="-228600">
              <a:defRPr kumimoji="1" sz="4000">
                <a:solidFill>
                  <a:schemeClr val="tx1"/>
                </a:solidFill>
                <a:latin typeface="Arial" panose="020B0604020202020204" pitchFamily="34" charset="0"/>
                <a:ea typeface="新細明體" panose="02020500000000000000" pitchFamily="18" charset="-120"/>
              </a:defRPr>
            </a:lvl4pPr>
            <a:lvl5pPr marL="2057400" indent="-228600">
              <a:defRPr kumimoji="1" sz="4000">
                <a:solidFill>
                  <a:schemeClr val="tx1"/>
                </a:solidFill>
                <a:latin typeface="Arial" panose="020B0604020202020204" pitchFamily="34" charset="0"/>
                <a:ea typeface="新細明體" panose="02020500000000000000" pitchFamily="18" charset="-120"/>
              </a:defRPr>
            </a:lvl5pPr>
            <a:lvl6pPr marL="2514600" indent="-228600" defTabSz="457200" eaLnBrk="0" fontAlgn="base" hangingPunct="0">
              <a:spcBef>
                <a:spcPct val="0"/>
              </a:spcBef>
              <a:spcAft>
                <a:spcPct val="0"/>
              </a:spcAft>
              <a:defRPr kumimoji="1" sz="4000">
                <a:solidFill>
                  <a:schemeClr val="tx1"/>
                </a:solidFill>
                <a:latin typeface="Arial" panose="020B0604020202020204" pitchFamily="34" charset="0"/>
                <a:ea typeface="新細明體" panose="02020500000000000000" pitchFamily="18" charset="-120"/>
              </a:defRPr>
            </a:lvl6pPr>
            <a:lvl7pPr marL="2971800" indent="-228600" defTabSz="457200" eaLnBrk="0" fontAlgn="base" hangingPunct="0">
              <a:spcBef>
                <a:spcPct val="0"/>
              </a:spcBef>
              <a:spcAft>
                <a:spcPct val="0"/>
              </a:spcAft>
              <a:defRPr kumimoji="1" sz="4000">
                <a:solidFill>
                  <a:schemeClr val="tx1"/>
                </a:solidFill>
                <a:latin typeface="Arial" panose="020B0604020202020204" pitchFamily="34" charset="0"/>
                <a:ea typeface="新細明體" panose="02020500000000000000" pitchFamily="18" charset="-120"/>
              </a:defRPr>
            </a:lvl7pPr>
            <a:lvl8pPr marL="3429000" indent="-228600" defTabSz="457200" eaLnBrk="0" fontAlgn="base" hangingPunct="0">
              <a:spcBef>
                <a:spcPct val="0"/>
              </a:spcBef>
              <a:spcAft>
                <a:spcPct val="0"/>
              </a:spcAft>
              <a:defRPr kumimoji="1" sz="4000">
                <a:solidFill>
                  <a:schemeClr val="tx1"/>
                </a:solidFill>
                <a:latin typeface="Arial" panose="020B0604020202020204" pitchFamily="34" charset="0"/>
                <a:ea typeface="新細明體" panose="02020500000000000000" pitchFamily="18" charset="-120"/>
              </a:defRPr>
            </a:lvl8pPr>
            <a:lvl9pPr marL="3886200" indent="-228600" defTabSz="457200" eaLnBrk="0" fontAlgn="base" hangingPunct="0">
              <a:spcBef>
                <a:spcPct val="0"/>
              </a:spcBef>
              <a:spcAft>
                <a:spcPct val="0"/>
              </a:spcAft>
              <a:defRPr kumimoji="1" sz="4000">
                <a:solidFill>
                  <a:schemeClr val="tx1"/>
                </a:solidFill>
                <a:latin typeface="Arial" panose="020B0604020202020204" pitchFamily="34" charset="0"/>
                <a:ea typeface="新細明體" panose="02020500000000000000" pitchFamily="18" charset="-120"/>
              </a:defRPr>
            </a:lvl9pPr>
          </a:lstStyle>
          <a:p>
            <a:pPr algn="ctr" eaLnBrk="1" hangingPunct="1"/>
            <a:fld id="{66261658-2EC4-46F0-A709-0C2182A9F99D}" type="slidenum">
              <a:rPr kumimoji="0" lang="en-US" altLang="zh-TW" sz="1800" b="1">
                <a:solidFill>
                  <a:schemeClr val="bg1"/>
                </a:solidFill>
                <a:latin typeface="Century Gothic" panose="020B0502020202020204" pitchFamily="34" charset="0"/>
              </a:rPr>
              <a:pPr algn="ctr" eaLnBrk="1" hangingPunct="1"/>
              <a:t>‹#›</a:t>
            </a:fld>
            <a:endParaRPr kumimoji="0" lang="en-US" altLang="zh-TW" sz="1800" b="1">
              <a:solidFill>
                <a:schemeClr val="bg1"/>
              </a:solidFill>
              <a:latin typeface="Century Gothic" panose="020B0502020202020204" pitchFamily="34" charset="0"/>
            </a:endParaRPr>
          </a:p>
        </p:txBody>
      </p:sp>
      <p:sp>
        <p:nvSpPr>
          <p:cNvPr id="3" name="Subtitle 2"/>
          <p:cNvSpPr>
            <a:spLocks noGrp="1"/>
          </p:cNvSpPr>
          <p:nvPr>
            <p:ph type="subTitle" idx="1"/>
          </p:nvPr>
        </p:nvSpPr>
        <p:spPr>
          <a:xfrm>
            <a:off x="781540" y="1548251"/>
            <a:ext cx="10628923" cy="3434057"/>
          </a:xfrm>
          <a:prstGeom prst="rect">
            <a:avLst/>
          </a:prstGeom>
        </p:spPr>
        <p:txBody>
          <a:bodyPr/>
          <a:lstStyle>
            <a:lvl1pPr marL="0" indent="0" algn="l">
              <a:buNone/>
              <a:defRPr sz="1401">
                <a:solidFill>
                  <a:schemeClr val="tx1">
                    <a:tint val="75000"/>
                  </a:schemeClr>
                </a:solidFill>
              </a:defRPr>
            </a:lvl1pPr>
            <a:lvl2pPr marL="457300" indent="0" algn="ctr">
              <a:buNone/>
              <a:defRPr>
                <a:solidFill>
                  <a:schemeClr val="tx1">
                    <a:tint val="75000"/>
                  </a:schemeClr>
                </a:solidFill>
              </a:defRPr>
            </a:lvl2pPr>
            <a:lvl3pPr marL="914601" indent="0" algn="ctr">
              <a:buNone/>
              <a:defRPr>
                <a:solidFill>
                  <a:schemeClr val="tx1">
                    <a:tint val="75000"/>
                  </a:schemeClr>
                </a:solidFill>
              </a:defRPr>
            </a:lvl3pPr>
            <a:lvl4pPr marL="1371325" indent="0" algn="ctr">
              <a:buNone/>
              <a:defRPr>
                <a:solidFill>
                  <a:schemeClr val="tx1">
                    <a:tint val="75000"/>
                  </a:schemeClr>
                </a:solidFill>
              </a:defRPr>
            </a:lvl4pPr>
            <a:lvl5pPr marL="1828625" indent="0" algn="ctr">
              <a:buNone/>
              <a:defRPr>
                <a:solidFill>
                  <a:schemeClr val="tx1">
                    <a:tint val="75000"/>
                  </a:schemeClr>
                </a:solidFill>
              </a:defRPr>
            </a:lvl5pPr>
            <a:lvl6pPr marL="2285926" indent="0" algn="ctr">
              <a:buNone/>
              <a:defRPr>
                <a:solidFill>
                  <a:schemeClr val="tx1">
                    <a:tint val="75000"/>
                  </a:schemeClr>
                </a:solidFill>
              </a:defRPr>
            </a:lvl6pPr>
            <a:lvl7pPr marL="2743226" indent="0" algn="ctr">
              <a:buNone/>
              <a:defRPr>
                <a:solidFill>
                  <a:schemeClr val="tx1">
                    <a:tint val="75000"/>
                  </a:schemeClr>
                </a:solidFill>
              </a:defRPr>
            </a:lvl7pPr>
            <a:lvl8pPr marL="3200526" indent="0" algn="ctr">
              <a:buNone/>
              <a:defRPr>
                <a:solidFill>
                  <a:schemeClr val="tx1">
                    <a:tint val="75000"/>
                  </a:schemeClr>
                </a:solidFill>
              </a:defRPr>
            </a:lvl8pPr>
            <a:lvl9pPr marL="365725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89308189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6146" name="Picture 2" descr="https://asset-a.grid.id/crop/0x0:0x0/x/photo/2021/09/07/1580243466_972_cina-bude-vlad-20210907083136.jpg">
            <a:extLst>
              <a:ext uri="{FF2B5EF4-FFF2-40B4-BE49-F238E27FC236}">
                <a16:creationId xmlns:a16="http://schemas.microsoft.com/office/drawing/2014/main" id="{77073544-95F8-4A3E-941A-B0D1A8030D48}"/>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0" y="0"/>
            <a:ext cx="12447639" cy="6858000"/>
          </a:xfrm>
          <a:prstGeom prst="rect">
            <a:avLst/>
          </a:prstGeom>
          <a:noFill/>
        </p:spPr>
      </p:pic>
      <p:sp>
        <p:nvSpPr>
          <p:cNvPr id="2" name="標題 1">
            <a:extLst>
              <a:ext uri="{FF2B5EF4-FFF2-40B4-BE49-F238E27FC236}">
                <a16:creationId xmlns:a16="http://schemas.microsoft.com/office/drawing/2014/main" id="{86DD4564-451C-4A8B-8C99-5D434166350F}"/>
              </a:ext>
            </a:extLst>
          </p:cNvPr>
          <p:cNvSpPr>
            <a:spLocks noGrp="1"/>
          </p:cNvSpPr>
          <p:nvPr>
            <p:ph type="title"/>
          </p:nvPr>
        </p:nvSpPr>
        <p:spPr/>
        <p:txBody>
          <a:bodyPr/>
          <a:lstStyle>
            <a:lvl1pPr>
              <a:defRPr>
                <a:solidFill>
                  <a:schemeClr val="bg1"/>
                </a:solidFill>
              </a:defRPr>
            </a:lvl1pPr>
          </a:lstStyle>
          <a:p>
            <a:r>
              <a:rPr lang="zh-TW" altLang="en-US"/>
              <a:t>按一下以編輯母片標題樣式</a:t>
            </a:r>
          </a:p>
        </p:txBody>
      </p:sp>
      <p:sp>
        <p:nvSpPr>
          <p:cNvPr id="3" name="日期版面配置區 2">
            <a:extLst>
              <a:ext uri="{FF2B5EF4-FFF2-40B4-BE49-F238E27FC236}">
                <a16:creationId xmlns:a16="http://schemas.microsoft.com/office/drawing/2014/main" id="{B34B2F9D-F97F-4574-8206-DA5C141318B0}"/>
              </a:ext>
            </a:extLst>
          </p:cNvPr>
          <p:cNvSpPr>
            <a:spLocks noGrp="1"/>
          </p:cNvSpPr>
          <p:nvPr>
            <p:ph type="dt" sz="half" idx="10"/>
          </p:nvPr>
        </p:nvSpPr>
        <p:spPr/>
        <p:txBody>
          <a:bodyPr/>
          <a:lstStyle>
            <a:lvl1pPr>
              <a:defRPr>
                <a:solidFill>
                  <a:schemeClr val="bg1"/>
                </a:solidFill>
              </a:defRPr>
            </a:lvl1pPr>
          </a:lstStyle>
          <a:p>
            <a:fld id="{DB9FFDCB-A6EA-2446-9BEF-1F46D034516D}" type="datetimeFigureOut">
              <a:rPr kumimoji="1" lang="zh-TW" altLang="en-US" smtClean="0"/>
              <a:pPr/>
              <a:t>2022/12/20</a:t>
            </a:fld>
            <a:endParaRPr kumimoji="1" lang="zh-TW" altLang="en-US"/>
          </a:p>
        </p:txBody>
      </p:sp>
      <p:sp>
        <p:nvSpPr>
          <p:cNvPr id="4" name="頁尾版面配置區 3">
            <a:extLst>
              <a:ext uri="{FF2B5EF4-FFF2-40B4-BE49-F238E27FC236}">
                <a16:creationId xmlns:a16="http://schemas.microsoft.com/office/drawing/2014/main" id="{5CCBB6BF-6B58-4E9A-9B7D-13F5F8A120F1}"/>
              </a:ext>
            </a:extLst>
          </p:cNvPr>
          <p:cNvSpPr>
            <a:spLocks noGrp="1"/>
          </p:cNvSpPr>
          <p:nvPr>
            <p:ph type="ftr" sz="quarter" idx="11"/>
          </p:nvPr>
        </p:nvSpPr>
        <p:spPr/>
        <p:txBody>
          <a:bodyPr/>
          <a:lstStyle>
            <a:lvl1pPr>
              <a:defRPr>
                <a:solidFill>
                  <a:schemeClr val="bg1"/>
                </a:solidFill>
              </a:defRPr>
            </a:lvl1pPr>
          </a:lstStyle>
          <a:p>
            <a:endParaRPr kumimoji="1" lang="zh-TW" altLang="en-US"/>
          </a:p>
        </p:txBody>
      </p:sp>
      <p:sp>
        <p:nvSpPr>
          <p:cNvPr id="5" name="投影片編號版面配置區 4">
            <a:extLst>
              <a:ext uri="{FF2B5EF4-FFF2-40B4-BE49-F238E27FC236}">
                <a16:creationId xmlns:a16="http://schemas.microsoft.com/office/drawing/2014/main" id="{451F522E-A001-4829-B21E-0FFB00279AC9}"/>
              </a:ext>
            </a:extLst>
          </p:cNvPr>
          <p:cNvSpPr>
            <a:spLocks noGrp="1"/>
          </p:cNvSpPr>
          <p:nvPr>
            <p:ph type="sldNum" sz="quarter" idx="12"/>
          </p:nvPr>
        </p:nvSpPr>
        <p:spPr/>
        <p:txBody>
          <a:bodyPr/>
          <a:lstStyle>
            <a:lvl1pPr>
              <a:defRPr>
                <a:solidFill>
                  <a:schemeClr val="bg1"/>
                </a:solidFill>
              </a:defRPr>
            </a:lvl1p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2756351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88016C-BF7C-AF45-89C0-C56B2648D91D}"/>
              </a:ext>
            </a:extLst>
          </p:cNvPr>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A4F9C2F2-A7A5-D54B-AB1F-C8CB5C3A2A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a:t>按一下以編輯母片文字樣式</a:t>
            </a:r>
          </a:p>
        </p:txBody>
      </p:sp>
      <p:sp>
        <p:nvSpPr>
          <p:cNvPr id="4" name="日期版面配置區 3">
            <a:extLst>
              <a:ext uri="{FF2B5EF4-FFF2-40B4-BE49-F238E27FC236}">
                <a16:creationId xmlns:a16="http://schemas.microsoft.com/office/drawing/2014/main" id="{BEC26406-93C6-7B46-9D2B-03FCE481D071}"/>
              </a:ext>
            </a:extLst>
          </p:cNvPr>
          <p:cNvSpPr>
            <a:spLocks noGrp="1"/>
          </p:cNvSpPr>
          <p:nvPr>
            <p:ph type="dt" sz="half" idx="10"/>
          </p:nvPr>
        </p:nvSpPr>
        <p:spPr/>
        <p:txBody>
          <a:bodyPr/>
          <a:lstStyle/>
          <a:p>
            <a:fld id="{DB9FFDCB-A6EA-2446-9BEF-1F46D034516D}" type="datetimeFigureOut">
              <a:rPr kumimoji="1" lang="zh-TW" altLang="en-US" smtClean="0"/>
              <a:pPr/>
              <a:t>2022/12/20</a:t>
            </a:fld>
            <a:endParaRPr kumimoji="1" lang="zh-TW" altLang="en-US"/>
          </a:p>
        </p:txBody>
      </p:sp>
      <p:sp>
        <p:nvSpPr>
          <p:cNvPr id="5" name="頁尾版面配置區 4">
            <a:extLst>
              <a:ext uri="{FF2B5EF4-FFF2-40B4-BE49-F238E27FC236}">
                <a16:creationId xmlns:a16="http://schemas.microsoft.com/office/drawing/2014/main" id="{D8E91929-28B2-9849-B511-9705F37B946C}"/>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0453262D-02BB-2141-BC29-603A0CBD9CAD}"/>
              </a:ext>
            </a:extLst>
          </p:cNvPr>
          <p:cNvSpPr>
            <a:spLocks noGrp="1"/>
          </p:cNvSpPr>
          <p:nvPr>
            <p:ph type="sldNum" sz="quarter" idx="12"/>
          </p:nvPr>
        </p:nvSpPr>
        <p:spPr/>
        <p:txBody>
          <a:body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1548761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E7B656-FA64-034D-9022-BC3482C6FD24}"/>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AC323F55-B240-014B-856C-2EE240728B90}"/>
              </a:ext>
            </a:extLst>
          </p:cNvPr>
          <p:cNvSpPr>
            <a:spLocks noGrp="1"/>
          </p:cNvSpPr>
          <p:nvPr>
            <p:ph sz="half" idx="1"/>
          </p:nvPr>
        </p:nvSpPr>
        <p:spPr>
          <a:xfrm>
            <a:off x="838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a:extLst>
              <a:ext uri="{FF2B5EF4-FFF2-40B4-BE49-F238E27FC236}">
                <a16:creationId xmlns:a16="http://schemas.microsoft.com/office/drawing/2014/main" id="{1C45E53A-6D3D-154C-B24B-4C73AD379C03}"/>
              </a:ext>
            </a:extLst>
          </p:cNvPr>
          <p:cNvSpPr>
            <a:spLocks noGrp="1"/>
          </p:cNvSpPr>
          <p:nvPr>
            <p:ph sz="half" idx="2"/>
          </p:nvPr>
        </p:nvSpPr>
        <p:spPr>
          <a:xfrm>
            <a:off x="6172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a:extLst>
              <a:ext uri="{FF2B5EF4-FFF2-40B4-BE49-F238E27FC236}">
                <a16:creationId xmlns:a16="http://schemas.microsoft.com/office/drawing/2014/main" id="{A1B835E2-778C-4F45-84B4-97F0F0755E40}"/>
              </a:ext>
            </a:extLst>
          </p:cNvPr>
          <p:cNvSpPr>
            <a:spLocks noGrp="1"/>
          </p:cNvSpPr>
          <p:nvPr>
            <p:ph type="dt" sz="half" idx="10"/>
          </p:nvPr>
        </p:nvSpPr>
        <p:spPr/>
        <p:txBody>
          <a:bodyPr/>
          <a:lstStyle/>
          <a:p>
            <a:fld id="{DB9FFDCB-A6EA-2446-9BEF-1F46D034516D}" type="datetimeFigureOut">
              <a:rPr kumimoji="1" lang="zh-TW" altLang="en-US" smtClean="0"/>
              <a:pPr/>
              <a:t>2022/12/20</a:t>
            </a:fld>
            <a:endParaRPr kumimoji="1" lang="zh-TW" altLang="en-US"/>
          </a:p>
        </p:txBody>
      </p:sp>
      <p:sp>
        <p:nvSpPr>
          <p:cNvPr id="6" name="頁尾版面配置區 5">
            <a:extLst>
              <a:ext uri="{FF2B5EF4-FFF2-40B4-BE49-F238E27FC236}">
                <a16:creationId xmlns:a16="http://schemas.microsoft.com/office/drawing/2014/main" id="{A8B00559-682D-AC47-BB8D-2E4CDC137310}"/>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7154C25B-799B-3F46-830F-49DDB96DBEC5}"/>
              </a:ext>
            </a:extLst>
          </p:cNvPr>
          <p:cNvSpPr>
            <a:spLocks noGrp="1"/>
          </p:cNvSpPr>
          <p:nvPr>
            <p:ph type="sldNum" sz="quarter" idx="12"/>
          </p:nvPr>
        </p:nvSpPr>
        <p:spPr/>
        <p:txBody>
          <a:body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4260684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41C5FC-691C-CF4D-AD23-46D9FF66F754}"/>
              </a:ext>
            </a:extLst>
          </p:cNvPr>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01485A78-245D-F148-BBC3-EE2A2CF491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a:extLst>
              <a:ext uri="{FF2B5EF4-FFF2-40B4-BE49-F238E27FC236}">
                <a16:creationId xmlns:a16="http://schemas.microsoft.com/office/drawing/2014/main" id="{793C664C-A4A1-1A44-B1BA-9FB4659824A9}"/>
              </a:ext>
            </a:extLst>
          </p:cNvPr>
          <p:cNvSpPr>
            <a:spLocks noGrp="1"/>
          </p:cNvSpPr>
          <p:nvPr>
            <p:ph sz="half" idx="2"/>
          </p:nvPr>
        </p:nvSpPr>
        <p:spPr>
          <a:xfrm>
            <a:off x="839788" y="2505075"/>
            <a:ext cx="5157787"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a:extLst>
              <a:ext uri="{FF2B5EF4-FFF2-40B4-BE49-F238E27FC236}">
                <a16:creationId xmlns:a16="http://schemas.microsoft.com/office/drawing/2014/main" id="{B74D2307-C01A-CE41-BE68-1150CB38FF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a:extLst>
              <a:ext uri="{FF2B5EF4-FFF2-40B4-BE49-F238E27FC236}">
                <a16:creationId xmlns:a16="http://schemas.microsoft.com/office/drawing/2014/main" id="{4289800C-92F9-1044-A350-408A0CEDB9CE}"/>
              </a:ext>
            </a:extLst>
          </p:cNvPr>
          <p:cNvSpPr>
            <a:spLocks noGrp="1"/>
          </p:cNvSpPr>
          <p:nvPr>
            <p:ph sz="quarter" idx="4"/>
          </p:nvPr>
        </p:nvSpPr>
        <p:spPr>
          <a:xfrm>
            <a:off x="6172200" y="2505075"/>
            <a:ext cx="5183188"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a:extLst>
              <a:ext uri="{FF2B5EF4-FFF2-40B4-BE49-F238E27FC236}">
                <a16:creationId xmlns:a16="http://schemas.microsoft.com/office/drawing/2014/main" id="{E22AAEB7-0A25-5545-9DB5-2E004051AD3E}"/>
              </a:ext>
            </a:extLst>
          </p:cNvPr>
          <p:cNvSpPr>
            <a:spLocks noGrp="1"/>
          </p:cNvSpPr>
          <p:nvPr>
            <p:ph type="dt" sz="half" idx="10"/>
          </p:nvPr>
        </p:nvSpPr>
        <p:spPr/>
        <p:txBody>
          <a:bodyPr/>
          <a:lstStyle/>
          <a:p>
            <a:fld id="{DB9FFDCB-A6EA-2446-9BEF-1F46D034516D}" type="datetimeFigureOut">
              <a:rPr kumimoji="1" lang="zh-TW" altLang="en-US" smtClean="0"/>
              <a:pPr/>
              <a:t>2022/12/20</a:t>
            </a:fld>
            <a:endParaRPr kumimoji="1" lang="zh-TW" altLang="en-US"/>
          </a:p>
        </p:txBody>
      </p:sp>
      <p:sp>
        <p:nvSpPr>
          <p:cNvPr id="8" name="頁尾版面配置區 7">
            <a:extLst>
              <a:ext uri="{FF2B5EF4-FFF2-40B4-BE49-F238E27FC236}">
                <a16:creationId xmlns:a16="http://schemas.microsoft.com/office/drawing/2014/main" id="{EBE51D06-3CD2-BE49-9ED3-061BDD01A692}"/>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5D86D6E5-D232-2540-87B7-D6D648328261}"/>
              </a:ext>
            </a:extLst>
          </p:cNvPr>
          <p:cNvSpPr>
            <a:spLocks noGrp="1"/>
          </p:cNvSpPr>
          <p:nvPr>
            <p:ph type="sldNum" sz="quarter" idx="12"/>
          </p:nvPr>
        </p:nvSpPr>
        <p:spPr/>
        <p:txBody>
          <a:body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219097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93A0DC-19FC-6744-9788-B9C8FDF01399}"/>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98896A36-5F37-F64D-B8EE-996DBEE8BBBD}"/>
              </a:ext>
            </a:extLst>
          </p:cNvPr>
          <p:cNvSpPr>
            <a:spLocks noGrp="1"/>
          </p:cNvSpPr>
          <p:nvPr>
            <p:ph type="dt" sz="half" idx="10"/>
          </p:nvPr>
        </p:nvSpPr>
        <p:spPr/>
        <p:txBody>
          <a:bodyPr/>
          <a:lstStyle/>
          <a:p>
            <a:fld id="{DB9FFDCB-A6EA-2446-9BEF-1F46D034516D}" type="datetimeFigureOut">
              <a:rPr kumimoji="1" lang="zh-TW" altLang="en-US" smtClean="0"/>
              <a:pPr/>
              <a:t>2022/12/20</a:t>
            </a:fld>
            <a:endParaRPr kumimoji="1" lang="zh-TW" altLang="en-US"/>
          </a:p>
        </p:txBody>
      </p:sp>
      <p:sp>
        <p:nvSpPr>
          <p:cNvPr id="4" name="頁尾版面配置區 3">
            <a:extLst>
              <a:ext uri="{FF2B5EF4-FFF2-40B4-BE49-F238E27FC236}">
                <a16:creationId xmlns:a16="http://schemas.microsoft.com/office/drawing/2014/main" id="{B1E2D39E-815F-7A48-9039-C28F4F455F84}"/>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0A83B161-B0E0-9F4B-9760-AF718166C60F}"/>
              </a:ext>
            </a:extLst>
          </p:cNvPr>
          <p:cNvSpPr>
            <a:spLocks noGrp="1"/>
          </p:cNvSpPr>
          <p:nvPr>
            <p:ph type="sldNum" sz="quarter" idx="12"/>
          </p:nvPr>
        </p:nvSpPr>
        <p:spPr/>
        <p:txBody>
          <a:body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3069475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8715BC02-8EC1-0746-943B-4DE34BA4FFE9}"/>
              </a:ext>
            </a:extLst>
          </p:cNvPr>
          <p:cNvSpPr>
            <a:spLocks noGrp="1"/>
          </p:cNvSpPr>
          <p:nvPr>
            <p:ph type="dt" sz="half" idx="10"/>
          </p:nvPr>
        </p:nvSpPr>
        <p:spPr/>
        <p:txBody>
          <a:bodyPr/>
          <a:lstStyle/>
          <a:p>
            <a:fld id="{DB9FFDCB-A6EA-2446-9BEF-1F46D034516D}" type="datetimeFigureOut">
              <a:rPr kumimoji="1" lang="zh-TW" altLang="en-US" smtClean="0"/>
              <a:pPr/>
              <a:t>2022/12/20</a:t>
            </a:fld>
            <a:endParaRPr kumimoji="1" lang="zh-TW" altLang="en-US"/>
          </a:p>
        </p:txBody>
      </p:sp>
      <p:sp>
        <p:nvSpPr>
          <p:cNvPr id="3" name="頁尾版面配置區 2">
            <a:extLst>
              <a:ext uri="{FF2B5EF4-FFF2-40B4-BE49-F238E27FC236}">
                <a16:creationId xmlns:a16="http://schemas.microsoft.com/office/drawing/2014/main" id="{8FE9114B-DD7F-2C41-8B4B-FB7DDFFCFD71}"/>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1244A2DD-16C4-D040-871F-105ABA5C1221}"/>
              </a:ext>
            </a:extLst>
          </p:cNvPr>
          <p:cNvSpPr>
            <a:spLocks noGrp="1"/>
          </p:cNvSpPr>
          <p:nvPr>
            <p:ph type="sldNum" sz="quarter" idx="12"/>
          </p:nvPr>
        </p:nvSpPr>
        <p:spPr/>
        <p:txBody>
          <a:body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1386791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65413F3-F0A3-AE48-9F04-16F84CF1FD41}"/>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2F3DCC77-A3A0-F64C-B8F0-1CA5D1715C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a:extLst>
              <a:ext uri="{FF2B5EF4-FFF2-40B4-BE49-F238E27FC236}">
                <a16:creationId xmlns:a16="http://schemas.microsoft.com/office/drawing/2014/main" id="{B5084C0E-8518-BB46-AE17-9434F738C1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E4793A49-3EE2-5A48-8C1A-ADCEB1200307}"/>
              </a:ext>
            </a:extLst>
          </p:cNvPr>
          <p:cNvSpPr>
            <a:spLocks noGrp="1"/>
          </p:cNvSpPr>
          <p:nvPr>
            <p:ph type="dt" sz="half" idx="10"/>
          </p:nvPr>
        </p:nvSpPr>
        <p:spPr/>
        <p:txBody>
          <a:bodyPr/>
          <a:lstStyle/>
          <a:p>
            <a:fld id="{DB9FFDCB-A6EA-2446-9BEF-1F46D034516D}" type="datetimeFigureOut">
              <a:rPr kumimoji="1" lang="zh-TW" altLang="en-US" smtClean="0"/>
              <a:pPr/>
              <a:t>2022/12/20</a:t>
            </a:fld>
            <a:endParaRPr kumimoji="1" lang="zh-TW" altLang="en-US"/>
          </a:p>
        </p:txBody>
      </p:sp>
      <p:sp>
        <p:nvSpPr>
          <p:cNvPr id="6" name="頁尾版面配置區 5">
            <a:extLst>
              <a:ext uri="{FF2B5EF4-FFF2-40B4-BE49-F238E27FC236}">
                <a16:creationId xmlns:a16="http://schemas.microsoft.com/office/drawing/2014/main" id="{F1060E8D-98D6-4840-9B70-51898BCB084E}"/>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72444568-8EF1-1844-A84A-2509535E3AA5}"/>
              </a:ext>
            </a:extLst>
          </p:cNvPr>
          <p:cNvSpPr>
            <a:spLocks noGrp="1"/>
          </p:cNvSpPr>
          <p:nvPr>
            <p:ph type="sldNum" sz="quarter" idx="12"/>
          </p:nvPr>
        </p:nvSpPr>
        <p:spPr/>
        <p:txBody>
          <a:body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3003810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97E4936-E216-484D-8523-61601669A1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06F7A492-1DEB-6849-B9F3-5BF8B40862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9499FBCC-EC51-DF45-9DE1-D1E921F612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FDCB-A6EA-2446-9BEF-1F46D034516D}" type="datetimeFigureOut">
              <a:rPr kumimoji="1" lang="zh-TW" altLang="en-US" smtClean="0"/>
              <a:pPr/>
              <a:t>2022/12/20</a:t>
            </a:fld>
            <a:endParaRPr kumimoji="1" lang="zh-TW" altLang="en-US"/>
          </a:p>
        </p:txBody>
      </p:sp>
      <p:sp>
        <p:nvSpPr>
          <p:cNvPr id="5" name="頁尾版面配置區 4">
            <a:extLst>
              <a:ext uri="{FF2B5EF4-FFF2-40B4-BE49-F238E27FC236}">
                <a16:creationId xmlns:a16="http://schemas.microsoft.com/office/drawing/2014/main" id="{E559B37F-6774-E646-B5D3-D9E763D208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DD599F19-EA76-6E48-9F9F-BA2418B1CA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C62AE-D43A-E049-A983-08A067DA19A6}" type="slidenum">
              <a:rPr kumimoji="1" lang="zh-TW" altLang="en-US" smtClean="0"/>
              <a:pPr/>
              <a:t>‹#›</a:t>
            </a:fld>
            <a:endParaRPr kumimoji="1" lang="zh-TW" altLang="en-US"/>
          </a:p>
        </p:txBody>
      </p:sp>
    </p:spTree>
    <p:extLst>
      <p:ext uri="{BB962C8B-B14F-4D97-AF65-F5344CB8AC3E}">
        <p14:creationId xmlns:p14="http://schemas.microsoft.com/office/powerpoint/2010/main" val="3053822251"/>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28"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 id="21474842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1"/>
          <p:cNvSpPr>
            <a:spLocks noChangeArrowheads="1"/>
          </p:cNvSpPr>
          <p:nvPr/>
        </p:nvSpPr>
        <p:spPr bwMode="auto">
          <a:xfrm>
            <a:off x="10417967" y="0"/>
            <a:ext cx="383030" cy="1774142"/>
          </a:xfrm>
          <a:prstGeom prst="rect">
            <a:avLst/>
          </a:prstGeom>
          <a:solidFill>
            <a:schemeClr val="bg1"/>
          </a:solidFill>
          <a:ln w="9525" algn="ctr">
            <a:noFill/>
            <a:miter lim="800000"/>
          </a:ln>
        </p:spPr>
        <p:txBody>
          <a:bodyPr wrap="none" lIns="100119" tIns="50060" rIns="100119" bIns="50060" anchor="ctr"/>
          <a:lstStyle/>
          <a:p>
            <a:pPr algn="ctr" eaLnBrk="1" hangingPunct="1">
              <a:defRPr/>
            </a:pPr>
            <a:endParaRPr lang="zh-TW" altLang="en-US" sz="1633">
              <a:ea typeface="新細明體" panose="02020500000000000000" pitchFamily="18" charset="-120"/>
            </a:endParaRPr>
          </a:p>
        </p:txBody>
      </p:sp>
      <p:pic>
        <p:nvPicPr>
          <p:cNvPr id="1027" name="Picture 46" descr="title-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40" y="5755882"/>
            <a:ext cx="12185280" cy="1102119"/>
          </a:xfrm>
          <a:prstGeom prst="rect">
            <a:avLst/>
          </a:prstGeom>
          <a:noFill/>
          <a:ln w="9525">
            <a:noFill/>
            <a:miter lim="800000"/>
            <a:headEnd/>
            <a:tailEnd/>
          </a:ln>
        </p:spPr>
      </p:pic>
      <p:pic>
        <p:nvPicPr>
          <p:cNvPr id="1028" name="Picture 48" descr="titl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 y="0"/>
            <a:ext cx="12192000" cy="1090359"/>
          </a:xfrm>
          <a:prstGeom prst="rect">
            <a:avLst/>
          </a:prstGeom>
          <a:noFill/>
          <a:ln w="9525">
            <a:noFill/>
            <a:miter lim="800000"/>
            <a:headEnd/>
            <a:tailEnd/>
          </a:ln>
        </p:spPr>
      </p:pic>
      <p:sp>
        <p:nvSpPr>
          <p:cNvPr id="1029" name="Text Box 49"/>
          <p:cNvSpPr txBox="1">
            <a:spLocks noChangeArrowheads="1"/>
          </p:cNvSpPr>
          <p:nvPr/>
        </p:nvSpPr>
        <p:spPr bwMode="auto">
          <a:xfrm>
            <a:off x="1261088" y="6567351"/>
            <a:ext cx="9508549" cy="296536"/>
          </a:xfrm>
          <a:prstGeom prst="rect">
            <a:avLst/>
          </a:prstGeom>
          <a:noFill/>
          <a:ln w="9525" algn="ctr">
            <a:noFill/>
            <a:miter lim="800000"/>
          </a:ln>
        </p:spPr>
        <p:txBody>
          <a:bodyPr lIns="100119" tIns="50060" rIns="100119" bIns="50060">
            <a:spAutoFit/>
          </a:bodyPr>
          <a:lstStyle/>
          <a:p>
            <a:pPr algn="ctr" defTabSz="947430" eaLnBrk="1" hangingPunct="1">
              <a:defRPr/>
            </a:pPr>
            <a:r>
              <a:rPr lang="en-US" altLang="zh-TW" sz="1270">
                <a:solidFill>
                  <a:srgbClr val="990033"/>
                </a:solidFill>
                <a:ea typeface="新細明體" panose="02020500000000000000" pitchFamily="18" charset="-120"/>
              </a:rPr>
              <a:t>Perfected technology and innovative spirit that poise to embrace the pulse of global trend.</a:t>
            </a:r>
            <a:endParaRPr lang="en-US" altLang="zh-TW" sz="1270">
              <a:ea typeface="新細明體" panose="02020500000000000000" pitchFamily="18" charset="-120"/>
            </a:endParaRPr>
          </a:p>
        </p:txBody>
      </p:sp>
    </p:spTree>
    <p:extLst>
      <p:ext uri="{BB962C8B-B14F-4D97-AF65-F5344CB8AC3E}">
        <p14:creationId xmlns:p14="http://schemas.microsoft.com/office/powerpoint/2010/main" val="3775820537"/>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ransition spd="med"/>
  <p:hf hdr="0" ftr="0" dt="0"/>
  <p:txStyles>
    <p:titleStyle>
      <a:lvl1pPr algn="l" defTabSz="947430" rtl="0" eaLnBrk="1" fontAlgn="base" hangingPunct="1">
        <a:spcBef>
          <a:spcPct val="0"/>
        </a:spcBef>
        <a:spcAft>
          <a:spcPct val="0"/>
        </a:spcAft>
        <a:defRPr kumimoji="1" sz="4082" b="1">
          <a:solidFill>
            <a:schemeClr val="tx2"/>
          </a:solidFill>
          <a:latin typeface="+mj-lt"/>
          <a:ea typeface="+mj-ea"/>
          <a:cs typeface="+mj-cs"/>
        </a:defRPr>
      </a:lvl1pPr>
      <a:lvl2pPr algn="l" defTabSz="947430" rtl="0" eaLnBrk="1" fontAlgn="base" hangingPunct="1">
        <a:spcBef>
          <a:spcPct val="0"/>
        </a:spcBef>
        <a:spcAft>
          <a:spcPct val="0"/>
        </a:spcAft>
        <a:defRPr kumimoji="1" sz="4082" b="1">
          <a:solidFill>
            <a:schemeClr val="tx2"/>
          </a:solidFill>
          <a:latin typeface="Arial" panose="020B0604020202020204" pitchFamily="34" charset="0"/>
          <a:ea typeface="新細明體" panose="02020500000000000000" pitchFamily="18" charset="-120"/>
        </a:defRPr>
      </a:lvl2pPr>
      <a:lvl3pPr algn="l" defTabSz="947430" rtl="0" eaLnBrk="1" fontAlgn="base" hangingPunct="1">
        <a:spcBef>
          <a:spcPct val="0"/>
        </a:spcBef>
        <a:spcAft>
          <a:spcPct val="0"/>
        </a:spcAft>
        <a:defRPr kumimoji="1" sz="4082" b="1">
          <a:solidFill>
            <a:schemeClr val="tx2"/>
          </a:solidFill>
          <a:latin typeface="Arial" panose="020B0604020202020204" pitchFamily="34" charset="0"/>
          <a:ea typeface="新細明體" panose="02020500000000000000" pitchFamily="18" charset="-120"/>
        </a:defRPr>
      </a:lvl3pPr>
      <a:lvl4pPr algn="l" defTabSz="947430" rtl="0" eaLnBrk="1" fontAlgn="base" hangingPunct="1">
        <a:spcBef>
          <a:spcPct val="0"/>
        </a:spcBef>
        <a:spcAft>
          <a:spcPct val="0"/>
        </a:spcAft>
        <a:defRPr kumimoji="1" sz="4082" b="1">
          <a:solidFill>
            <a:schemeClr val="tx2"/>
          </a:solidFill>
          <a:latin typeface="Arial" panose="020B0604020202020204" pitchFamily="34" charset="0"/>
          <a:ea typeface="新細明體" panose="02020500000000000000" pitchFamily="18" charset="-120"/>
        </a:defRPr>
      </a:lvl4pPr>
      <a:lvl5pPr algn="l" defTabSz="947430" rtl="0" eaLnBrk="1" fontAlgn="base" hangingPunct="1">
        <a:spcBef>
          <a:spcPct val="0"/>
        </a:spcBef>
        <a:spcAft>
          <a:spcPct val="0"/>
        </a:spcAft>
        <a:defRPr kumimoji="1" sz="4082" b="1">
          <a:solidFill>
            <a:schemeClr val="tx2"/>
          </a:solidFill>
          <a:latin typeface="Arial" panose="020B0604020202020204" pitchFamily="34" charset="0"/>
          <a:ea typeface="新細明體" panose="02020500000000000000" pitchFamily="18" charset="-120"/>
        </a:defRPr>
      </a:lvl5pPr>
      <a:lvl6pPr marL="500496" algn="l" defTabSz="947430" rtl="0" eaLnBrk="1" fontAlgn="base" hangingPunct="1">
        <a:spcBef>
          <a:spcPct val="0"/>
        </a:spcBef>
        <a:spcAft>
          <a:spcPct val="0"/>
        </a:spcAft>
        <a:defRPr kumimoji="1" sz="4082" b="1">
          <a:solidFill>
            <a:schemeClr val="tx2"/>
          </a:solidFill>
          <a:latin typeface="Arial" panose="020B0604020202020204" pitchFamily="34" charset="0"/>
          <a:ea typeface="新細明體" panose="02020500000000000000" pitchFamily="18" charset="-120"/>
        </a:defRPr>
      </a:lvl6pPr>
      <a:lvl7pPr marL="1000992" algn="l" defTabSz="947430" rtl="0" eaLnBrk="1" fontAlgn="base" hangingPunct="1">
        <a:spcBef>
          <a:spcPct val="0"/>
        </a:spcBef>
        <a:spcAft>
          <a:spcPct val="0"/>
        </a:spcAft>
        <a:defRPr kumimoji="1" sz="4082" b="1">
          <a:solidFill>
            <a:schemeClr val="tx2"/>
          </a:solidFill>
          <a:latin typeface="Arial" panose="020B0604020202020204" pitchFamily="34" charset="0"/>
          <a:ea typeface="新細明體" panose="02020500000000000000" pitchFamily="18" charset="-120"/>
        </a:defRPr>
      </a:lvl7pPr>
      <a:lvl8pPr marL="1502065" algn="l" defTabSz="947430" rtl="0" eaLnBrk="1" fontAlgn="base" hangingPunct="1">
        <a:spcBef>
          <a:spcPct val="0"/>
        </a:spcBef>
        <a:spcAft>
          <a:spcPct val="0"/>
        </a:spcAft>
        <a:defRPr kumimoji="1" sz="4082" b="1">
          <a:solidFill>
            <a:schemeClr val="tx2"/>
          </a:solidFill>
          <a:latin typeface="Arial" panose="020B0604020202020204" pitchFamily="34" charset="0"/>
          <a:ea typeface="新細明體" panose="02020500000000000000" pitchFamily="18" charset="-120"/>
        </a:defRPr>
      </a:lvl8pPr>
      <a:lvl9pPr marL="2002561" algn="l" defTabSz="947430" rtl="0" eaLnBrk="1" fontAlgn="base" hangingPunct="1">
        <a:spcBef>
          <a:spcPct val="0"/>
        </a:spcBef>
        <a:spcAft>
          <a:spcPct val="0"/>
        </a:spcAft>
        <a:defRPr kumimoji="1" sz="4082" b="1">
          <a:solidFill>
            <a:schemeClr val="tx2"/>
          </a:solidFill>
          <a:latin typeface="Arial" panose="020B0604020202020204" pitchFamily="34" charset="0"/>
          <a:ea typeface="新細明體" panose="02020500000000000000" pitchFamily="18" charset="-120"/>
        </a:defRPr>
      </a:lvl9pPr>
    </p:titleStyle>
    <p:bodyStyle>
      <a:lvl1pPr marL="354782" indent="-354782" algn="l" defTabSz="947430" rtl="0" eaLnBrk="1" fontAlgn="base" hangingPunct="1">
        <a:spcBef>
          <a:spcPct val="20000"/>
        </a:spcBef>
        <a:spcAft>
          <a:spcPct val="0"/>
        </a:spcAft>
        <a:buClr>
          <a:schemeClr val="tx2"/>
        </a:buClr>
        <a:buSzPct val="70000"/>
        <a:buFont typeface="Wingdings" panose="05000000000000000000" pitchFamily="2" charset="2"/>
        <a:buChar char="l"/>
        <a:defRPr kumimoji="1" sz="3084">
          <a:solidFill>
            <a:schemeClr val="tx1"/>
          </a:solidFill>
          <a:latin typeface="+mn-lt"/>
          <a:ea typeface="+mn-ea"/>
          <a:cs typeface="+mn-cs"/>
        </a:defRPr>
      </a:lvl1pPr>
      <a:lvl2pPr marL="715900" indent="-359966" algn="l" defTabSz="947430" rtl="0" eaLnBrk="1" fontAlgn="base" hangingPunct="1">
        <a:spcBef>
          <a:spcPct val="20000"/>
        </a:spcBef>
        <a:spcAft>
          <a:spcPct val="0"/>
        </a:spcAft>
        <a:buClr>
          <a:schemeClr val="accent2"/>
        </a:buClr>
        <a:buSzPct val="70000"/>
        <a:buFont typeface="Wingdings" panose="05000000000000000000" pitchFamily="2" charset="2"/>
        <a:buChar char="l"/>
        <a:defRPr kumimoji="1" sz="2630">
          <a:solidFill>
            <a:schemeClr val="tx1"/>
          </a:solidFill>
          <a:latin typeface="+mn-lt"/>
          <a:ea typeface="+mn-ea"/>
        </a:defRPr>
      </a:lvl2pPr>
      <a:lvl3pPr marL="1022302" indent="-304099" algn="l" defTabSz="947430" rtl="0" eaLnBrk="1" fontAlgn="base" hangingPunct="1">
        <a:spcBef>
          <a:spcPct val="20000"/>
        </a:spcBef>
        <a:spcAft>
          <a:spcPct val="0"/>
        </a:spcAft>
        <a:buClr>
          <a:schemeClr val="accent1"/>
        </a:buClr>
        <a:buSzPct val="70000"/>
        <a:buFont typeface="Wingdings" panose="05000000000000000000" pitchFamily="2" charset="2"/>
        <a:buChar char="l"/>
        <a:defRPr kumimoji="1" sz="2268">
          <a:solidFill>
            <a:schemeClr val="tx1"/>
          </a:solidFill>
          <a:latin typeface="+mn-lt"/>
          <a:ea typeface="+mn-ea"/>
        </a:defRPr>
      </a:lvl3pPr>
      <a:lvl4pPr marL="1326401" indent="-304099" algn="l" defTabSz="947430" rtl="0" eaLnBrk="1" fontAlgn="base" hangingPunct="1">
        <a:spcBef>
          <a:spcPct val="20000"/>
        </a:spcBef>
        <a:spcAft>
          <a:spcPct val="0"/>
        </a:spcAft>
        <a:buClr>
          <a:schemeClr val="tx2"/>
        </a:buClr>
        <a:buSzPct val="75000"/>
        <a:buFont typeface="Wingdings" panose="05000000000000000000" pitchFamily="2" charset="2"/>
        <a:buChar char="§"/>
        <a:defRPr kumimoji="1" sz="2086">
          <a:solidFill>
            <a:schemeClr val="tx1"/>
          </a:solidFill>
          <a:latin typeface="+mn-lt"/>
          <a:ea typeface="+mn-ea"/>
        </a:defRPr>
      </a:lvl4pPr>
      <a:lvl5pPr marL="1654690" indent="-328289" algn="l" defTabSz="947430" rtl="0" eaLnBrk="1" fontAlgn="base" hangingPunct="1">
        <a:spcBef>
          <a:spcPct val="20000"/>
        </a:spcBef>
        <a:spcAft>
          <a:spcPct val="0"/>
        </a:spcAft>
        <a:buClr>
          <a:schemeClr val="folHlink"/>
        </a:buClr>
        <a:buSzPct val="80000"/>
        <a:buFont typeface="Wingdings" panose="05000000000000000000" pitchFamily="2" charset="2"/>
        <a:buChar char="§"/>
        <a:defRPr kumimoji="1" sz="2086">
          <a:solidFill>
            <a:schemeClr val="tx1"/>
          </a:solidFill>
          <a:latin typeface="+mn-lt"/>
          <a:ea typeface="+mn-ea"/>
        </a:defRPr>
      </a:lvl5pPr>
      <a:lvl6pPr marL="2155186" indent="-328289" algn="l" defTabSz="947430" rtl="0" eaLnBrk="1" fontAlgn="base" hangingPunct="1">
        <a:spcBef>
          <a:spcPct val="20000"/>
        </a:spcBef>
        <a:spcAft>
          <a:spcPct val="0"/>
        </a:spcAft>
        <a:buClr>
          <a:schemeClr val="folHlink"/>
        </a:buClr>
        <a:buSzPct val="80000"/>
        <a:buFont typeface="Wingdings" panose="05000000000000000000" pitchFamily="2" charset="2"/>
        <a:buChar char="§"/>
        <a:defRPr kumimoji="1" sz="2086">
          <a:solidFill>
            <a:schemeClr val="tx1"/>
          </a:solidFill>
          <a:latin typeface="+mn-lt"/>
          <a:ea typeface="+mn-ea"/>
        </a:defRPr>
      </a:lvl6pPr>
      <a:lvl7pPr marL="2656258" indent="-328289" algn="l" defTabSz="947430" rtl="0" eaLnBrk="1" fontAlgn="base" hangingPunct="1">
        <a:spcBef>
          <a:spcPct val="20000"/>
        </a:spcBef>
        <a:spcAft>
          <a:spcPct val="0"/>
        </a:spcAft>
        <a:buClr>
          <a:schemeClr val="folHlink"/>
        </a:buClr>
        <a:buSzPct val="80000"/>
        <a:buFont typeface="Wingdings" panose="05000000000000000000" pitchFamily="2" charset="2"/>
        <a:buChar char="§"/>
        <a:defRPr kumimoji="1" sz="2086">
          <a:solidFill>
            <a:schemeClr val="tx1"/>
          </a:solidFill>
          <a:latin typeface="+mn-lt"/>
          <a:ea typeface="+mn-ea"/>
        </a:defRPr>
      </a:lvl7pPr>
      <a:lvl8pPr marL="3156755" indent="-328289" algn="l" defTabSz="947430" rtl="0" eaLnBrk="1" fontAlgn="base" hangingPunct="1">
        <a:spcBef>
          <a:spcPct val="20000"/>
        </a:spcBef>
        <a:spcAft>
          <a:spcPct val="0"/>
        </a:spcAft>
        <a:buClr>
          <a:schemeClr val="folHlink"/>
        </a:buClr>
        <a:buSzPct val="80000"/>
        <a:buFont typeface="Wingdings" panose="05000000000000000000" pitchFamily="2" charset="2"/>
        <a:buChar char="§"/>
        <a:defRPr kumimoji="1" sz="2086">
          <a:solidFill>
            <a:schemeClr val="tx1"/>
          </a:solidFill>
          <a:latin typeface="+mn-lt"/>
          <a:ea typeface="+mn-ea"/>
        </a:defRPr>
      </a:lvl8pPr>
      <a:lvl9pPr marL="3657251" indent="-328289" algn="l" defTabSz="947430" rtl="0" eaLnBrk="1" fontAlgn="base" hangingPunct="1">
        <a:spcBef>
          <a:spcPct val="20000"/>
        </a:spcBef>
        <a:spcAft>
          <a:spcPct val="0"/>
        </a:spcAft>
        <a:buClr>
          <a:schemeClr val="folHlink"/>
        </a:buClr>
        <a:buSzPct val="80000"/>
        <a:buFont typeface="Wingdings" panose="05000000000000000000" pitchFamily="2" charset="2"/>
        <a:buChar char="§"/>
        <a:defRPr kumimoji="1" sz="2086">
          <a:solidFill>
            <a:schemeClr val="tx1"/>
          </a:solidFill>
          <a:latin typeface="+mn-lt"/>
          <a:ea typeface="+mn-ea"/>
        </a:defRPr>
      </a:lvl9pPr>
    </p:bodyStyle>
    <p:otherStyle>
      <a:defPPr>
        <a:defRPr lang="zh-TW"/>
      </a:defPPr>
      <a:lvl1pPr marL="0" algn="l" defTabSz="1000992" rtl="0" eaLnBrk="1" latinLnBrk="0" hangingPunct="1">
        <a:defRPr sz="1995" kern="1200">
          <a:solidFill>
            <a:schemeClr val="tx1"/>
          </a:solidFill>
          <a:latin typeface="+mn-lt"/>
          <a:ea typeface="+mn-ea"/>
          <a:cs typeface="+mn-cs"/>
        </a:defRPr>
      </a:lvl1pPr>
      <a:lvl2pPr marL="500496" algn="l" defTabSz="1000992" rtl="0" eaLnBrk="1" latinLnBrk="0" hangingPunct="1">
        <a:defRPr sz="1995" kern="1200">
          <a:solidFill>
            <a:schemeClr val="tx1"/>
          </a:solidFill>
          <a:latin typeface="+mn-lt"/>
          <a:ea typeface="+mn-ea"/>
          <a:cs typeface="+mn-cs"/>
        </a:defRPr>
      </a:lvl2pPr>
      <a:lvl3pPr marL="1000992" algn="l" defTabSz="1000992" rtl="0" eaLnBrk="1" latinLnBrk="0" hangingPunct="1">
        <a:defRPr sz="1995" kern="1200">
          <a:solidFill>
            <a:schemeClr val="tx1"/>
          </a:solidFill>
          <a:latin typeface="+mn-lt"/>
          <a:ea typeface="+mn-ea"/>
          <a:cs typeface="+mn-cs"/>
        </a:defRPr>
      </a:lvl3pPr>
      <a:lvl4pPr marL="1502065" algn="l" defTabSz="1000992" rtl="0" eaLnBrk="1" latinLnBrk="0" hangingPunct="1">
        <a:defRPr sz="1995" kern="1200">
          <a:solidFill>
            <a:schemeClr val="tx1"/>
          </a:solidFill>
          <a:latin typeface="+mn-lt"/>
          <a:ea typeface="+mn-ea"/>
          <a:cs typeface="+mn-cs"/>
        </a:defRPr>
      </a:lvl4pPr>
      <a:lvl5pPr marL="2002561" algn="l" defTabSz="1000992" rtl="0" eaLnBrk="1" latinLnBrk="0" hangingPunct="1">
        <a:defRPr sz="1995" kern="1200">
          <a:solidFill>
            <a:schemeClr val="tx1"/>
          </a:solidFill>
          <a:latin typeface="+mn-lt"/>
          <a:ea typeface="+mn-ea"/>
          <a:cs typeface="+mn-cs"/>
        </a:defRPr>
      </a:lvl5pPr>
      <a:lvl6pPr marL="2503057" algn="l" defTabSz="1000992" rtl="0" eaLnBrk="1" latinLnBrk="0" hangingPunct="1">
        <a:defRPr sz="1995" kern="1200">
          <a:solidFill>
            <a:schemeClr val="tx1"/>
          </a:solidFill>
          <a:latin typeface="+mn-lt"/>
          <a:ea typeface="+mn-ea"/>
          <a:cs typeface="+mn-cs"/>
        </a:defRPr>
      </a:lvl6pPr>
      <a:lvl7pPr marL="3003553" algn="l" defTabSz="1000992" rtl="0" eaLnBrk="1" latinLnBrk="0" hangingPunct="1">
        <a:defRPr sz="1995" kern="1200">
          <a:solidFill>
            <a:schemeClr val="tx1"/>
          </a:solidFill>
          <a:latin typeface="+mn-lt"/>
          <a:ea typeface="+mn-ea"/>
          <a:cs typeface="+mn-cs"/>
        </a:defRPr>
      </a:lvl7pPr>
      <a:lvl8pPr marL="3504049" algn="l" defTabSz="1000992" rtl="0" eaLnBrk="1" latinLnBrk="0" hangingPunct="1">
        <a:defRPr sz="1995" kern="1200">
          <a:solidFill>
            <a:schemeClr val="tx1"/>
          </a:solidFill>
          <a:latin typeface="+mn-lt"/>
          <a:ea typeface="+mn-ea"/>
          <a:cs typeface="+mn-cs"/>
        </a:defRPr>
      </a:lvl8pPr>
      <a:lvl9pPr marL="4004546" algn="l" defTabSz="1000992" rtl="0" eaLnBrk="1" latinLnBrk="0" hangingPunct="1">
        <a:defRPr sz="19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chart" Target="../charts/chart1.xml"/><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4.png"/><Relationship Id="rId5" Type="http://schemas.microsoft.com/office/2007/relationships/hdphoto" Target="../media/hdphoto4.wdp"/><Relationship Id="rId4" Type="http://schemas.openxmlformats.org/officeDocument/2006/relationships/image" Target="../media/image63.png"/><Relationship Id="rId9" Type="http://schemas.microsoft.com/office/2007/relationships/hdphoto" Target="../media/hdphoto6.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5218988" y="3989072"/>
            <a:ext cx="4646762" cy="642158"/>
          </a:xfrm>
        </p:spPr>
        <p:txBody>
          <a:bodyPr/>
          <a:lstStyle/>
          <a:p>
            <a:r>
              <a:rPr kumimoji="1" lang="en-US" altLang="zh-TW" dirty="0">
                <a:latin typeface="Calibri" panose="020F0502020204030204" pitchFamily="34" charset="0"/>
                <a:ea typeface="標楷體" pitchFamily="65" charset="-120"/>
                <a:cs typeface="Calibri" panose="020F0502020204030204" pitchFamily="34" charset="0"/>
              </a:rPr>
              <a:t>Ji-Haw Industrial Co. Ltd.</a:t>
            </a:r>
          </a:p>
          <a:p>
            <a:endParaRPr kumimoji="1" lang="zh-TW" altLang="en-US" dirty="0">
              <a:latin typeface="Calibri" panose="020F0502020204030204" pitchFamily="34" charset="0"/>
              <a:ea typeface="標楷體" pitchFamily="65" charset="-120"/>
              <a:cs typeface="Calibri" panose="020F0502020204030204" pitchFamily="34" charset="0"/>
            </a:endParaRPr>
          </a:p>
        </p:txBody>
      </p:sp>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286113" y="2191792"/>
            <a:ext cx="9865750" cy="1446550"/>
          </a:xfrm>
          <a:prstGeom prst="rect">
            <a:avLst/>
          </a:prstGeom>
          <a:noFill/>
        </p:spPr>
        <p:txBody>
          <a:bodyPr wrap="square" rtlCol="0">
            <a:spAutoFit/>
          </a:bodyPr>
          <a:lstStyle/>
          <a:p>
            <a:r>
              <a:rPr lang="en-US" altLang="zh-TW" sz="8800" dirty="0">
                <a:solidFill>
                  <a:srgbClr val="005791"/>
                </a:solidFill>
                <a:effectLst>
                  <a:reflection blurRad="6350" stA="50000" endA="300" endPos="50000" dist="29997" dir="5400000" sy="-100000" algn="bl" rotWithShape="0"/>
                </a:effectLst>
              </a:rPr>
              <a:t>2022 Conference</a:t>
            </a:r>
          </a:p>
        </p:txBody>
      </p:sp>
    </p:spTree>
    <p:extLst>
      <p:ext uri="{BB962C8B-B14F-4D97-AF65-F5344CB8AC3E}">
        <p14:creationId xmlns:p14="http://schemas.microsoft.com/office/powerpoint/2010/main" val="169325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2A65FE1-7E4C-474F-A992-0501F623F8D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4888" y="1484080"/>
            <a:ext cx="7331231" cy="4850891"/>
          </a:xfrm>
          <a:prstGeom prst="rect">
            <a:avLst/>
          </a:prstGeom>
        </p:spPr>
      </p:pic>
      <p:pic>
        <p:nvPicPr>
          <p:cNvPr id="5" name="圖片 4">
            <a:extLst>
              <a:ext uri="{FF2B5EF4-FFF2-40B4-BE49-F238E27FC236}">
                <a16:creationId xmlns:a16="http://schemas.microsoft.com/office/drawing/2014/main" id="{C251D58A-D480-4C0B-A412-0FD9CD606E9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25025" y="2340720"/>
            <a:ext cx="6166975" cy="2399956"/>
          </a:xfrm>
          <a:prstGeom prst="rect">
            <a:avLst/>
          </a:prstGeom>
        </p:spPr>
      </p:pic>
      <p:sp>
        <p:nvSpPr>
          <p:cNvPr id="6" name="文字方塊 5">
            <a:extLst>
              <a:ext uri="{FF2B5EF4-FFF2-40B4-BE49-F238E27FC236}">
                <a16:creationId xmlns:a16="http://schemas.microsoft.com/office/drawing/2014/main" id="{9440C005-6C9D-46F8-951A-2079C5F5071B}"/>
              </a:ext>
            </a:extLst>
          </p:cNvPr>
          <p:cNvSpPr txBox="1"/>
          <p:nvPr/>
        </p:nvSpPr>
        <p:spPr>
          <a:xfrm>
            <a:off x="0" y="6492875"/>
            <a:ext cx="4119134"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https://reurl.cc/RODDL9</a:t>
            </a:r>
            <a:endParaRPr lang="zh-TW" altLang="en-US" dirty="0">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3A325340-B1D5-406C-8BD3-93919A229A66}"/>
              </a:ext>
            </a:extLst>
          </p:cNvPr>
          <p:cNvSpPr/>
          <p:nvPr/>
        </p:nvSpPr>
        <p:spPr>
          <a:xfrm>
            <a:off x="3769562" y="264381"/>
            <a:ext cx="4652877" cy="646331"/>
          </a:xfrm>
          <a:prstGeom prst="rect">
            <a:avLst/>
          </a:prstGeom>
        </p:spPr>
        <p:txBody>
          <a:bodyPr wrap="none">
            <a:spAutoFit/>
          </a:bodyPr>
          <a:lstStyle/>
          <a:p>
            <a:pPr algn="ctr"/>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3. Internet of Things</a:t>
            </a:r>
            <a:endParaRPr lang="en-US"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29024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lobal cybercrime damage by 2021">
            <a:extLst>
              <a:ext uri="{FF2B5EF4-FFF2-40B4-BE49-F238E27FC236}">
                <a16:creationId xmlns:a16="http://schemas.microsoft.com/office/drawing/2014/main" id="{62D5356E-0CF9-49D5-84E1-C423E475F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8" y="2003256"/>
            <a:ext cx="6042732" cy="3690158"/>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63AB5DBE-CD61-46AB-A475-03030C3A83C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19671" y="2814224"/>
            <a:ext cx="6072329" cy="2024108"/>
          </a:xfrm>
          <a:prstGeom prst="rect">
            <a:avLst/>
          </a:prstGeom>
        </p:spPr>
      </p:pic>
      <p:sp>
        <p:nvSpPr>
          <p:cNvPr id="5" name="文字方塊 4">
            <a:extLst>
              <a:ext uri="{FF2B5EF4-FFF2-40B4-BE49-F238E27FC236}">
                <a16:creationId xmlns:a16="http://schemas.microsoft.com/office/drawing/2014/main" id="{88F2CFB0-0DA4-48E9-B5B3-97F14B4B6880}"/>
              </a:ext>
            </a:extLst>
          </p:cNvPr>
          <p:cNvSpPr txBox="1"/>
          <p:nvPr/>
        </p:nvSpPr>
        <p:spPr>
          <a:xfrm>
            <a:off x="0" y="6492875"/>
            <a:ext cx="4119134"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https://reurl.cc/RODDL9</a:t>
            </a:r>
            <a:endParaRPr lang="zh-TW" altLang="en-US"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03DD1629-3DA0-405A-B0DF-EF2043ABE0AB}"/>
              </a:ext>
            </a:extLst>
          </p:cNvPr>
          <p:cNvSpPr/>
          <p:nvPr/>
        </p:nvSpPr>
        <p:spPr>
          <a:xfrm>
            <a:off x="4224238" y="266332"/>
            <a:ext cx="3743525" cy="646331"/>
          </a:xfrm>
          <a:prstGeom prst="rect">
            <a:avLst/>
          </a:prstGeom>
        </p:spPr>
        <p:txBody>
          <a:bodyPr wrap="none">
            <a:spAutoFit/>
          </a:bodyPr>
          <a:lstStyle/>
          <a:p>
            <a:pPr algn="ctr"/>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4. Cybersecurity</a:t>
            </a:r>
            <a:endParaRPr lang="en-US"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142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3992540C-4A09-42F3-BFF6-F9F08CA79AD3}"/>
              </a:ext>
            </a:extLst>
          </p:cNvPr>
          <p:cNvSpPr txBox="1"/>
          <p:nvPr/>
        </p:nvSpPr>
        <p:spPr>
          <a:xfrm>
            <a:off x="0" y="6492875"/>
            <a:ext cx="4119134"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https://reurl.cc/RODDL9</a:t>
            </a:r>
            <a:endParaRPr lang="zh-TW" altLang="en-US" dirty="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A0307362-CCD3-4ACA-B49B-A3778FD5650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877845" y="992948"/>
            <a:ext cx="6436311" cy="5865052"/>
          </a:xfrm>
          <a:prstGeom prst="rect">
            <a:avLst/>
          </a:prstGeom>
        </p:spPr>
      </p:pic>
      <p:sp>
        <p:nvSpPr>
          <p:cNvPr id="4" name="矩形 3">
            <a:extLst>
              <a:ext uri="{FF2B5EF4-FFF2-40B4-BE49-F238E27FC236}">
                <a16:creationId xmlns:a16="http://schemas.microsoft.com/office/drawing/2014/main" id="{74841018-35B7-43E5-B158-7A99A1523AF6}"/>
              </a:ext>
            </a:extLst>
          </p:cNvPr>
          <p:cNvSpPr/>
          <p:nvPr/>
        </p:nvSpPr>
        <p:spPr>
          <a:xfrm>
            <a:off x="2090096" y="266331"/>
            <a:ext cx="8011809" cy="646331"/>
          </a:xfrm>
          <a:prstGeom prst="rect">
            <a:avLst/>
          </a:prstGeom>
        </p:spPr>
        <p:txBody>
          <a:bodyPr wrap="none">
            <a:spAutoFit/>
          </a:bodyPr>
          <a:lstStyle/>
          <a:p>
            <a:pPr algn="ctr"/>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5. Alternatives to Cloud Computing</a:t>
            </a:r>
            <a:endParaRPr lang="en-US"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31615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2637C26-D8D1-4666-A0DA-C6678B3ABB9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96000" y="2642014"/>
            <a:ext cx="6096000" cy="2229133"/>
          </a:xfrm>
          <a:prstGeom prst="rect">
            <a:avLst/>
          </a:prstGeom>
        </p:spPr>
      </p:pic>
      <p:pic>
        <p:nvPicPr>
          <p:cNvPr id="6146" name="Picture 2" descr="5g networks">
            <a:extLst>
              <a:ext uri="{FF2B5EF4-FFF2-40B4-BE49-F238E27FC236}">
                <a16:creationId xmlns:a16="http://schemas.microsoft.com/office/drawing/2014/main" id="{7BC1719B-AE9E-48D7-9670-7D7449BD0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1" y="1909069"/>
            <a:ext cx="5992427" cy="3644878"/>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89F6C6CE-76BD-4E5A-AED1-18B2701139CA}"/>
              </a:ext>
            </a:extLst>
          </p:cNvPr>
          <p:cNvSpPr txBox="1"/>
          <p:nvPr/>
        </p:nvSpPr>
        <p:spPr>
          <a:xfrm>
            <a:off x="0" y="6492875"/>
            <a:ext cx="4119134"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https://reurl.cc/RODDL9</a:t>
            </a:r>
            <a:endParaRPr lang="zh-TW" altLang="en-US"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3F09F857-0DCC-40F3-8CDF-3CB4AF288D8B}"/>
              </a:ext>
            </a:extLst>
          </p:cNvPr>
          <p:cNvSpPr/>
          <p:nvPr/>
        </p:nvSpPr>
        <p:spPr>
          <a:xfrm>
            <a:off x="4350041" y="266333"/>
            <a:ext cx="3491918" cy="646331"/>
          </a:xfrm>
          <a:prstGeom prst="rect">
            <a:avLst/>
          </a:prstGeom>
        </p:spPr>
        <p:txBody>
          <a:bodyPr wrap="none">
            <a:spAutoFit/>
          </a:bodyPr>
          <a:lstStyle/>
          <a:p>
            <a:pPr algn="ctr"/>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6.  5G Network</a:t>
            </a:r>
            <a:endParaRPr lang="en-US"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45653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7EDE17E5-819A-4298-BA9D-7162B3532E48}"/>
              </a:ext>
            </a:extLst>
          </p:cNvPr>
          <p:cNvSpPr txBox="1"/>
          <p:nvPr/>
        </p:nvSpPr>
        <p:spPr>
          <a:xfrm>
            <a:off x="0" y="6492875"/>
            <a:ext cx="4119134"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https://reurl.cc/RODDL9</a:t>
            </a:r>
            <a:endParaRPr lang="zh-TW" altLang="en-US" dirty="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15736D1C-0ADD-4B5A-A47D-4BC53D43D95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669219" y="878400"/>
            <a:ext cx="6853562" cy="5967030"/>
          </a:xfrm>
          <a:prstGeom prst="rect">
            <a:avLst/>
          </a:prstGeom>
        </p:spPr>
      </p:pic>
      <p:sp>
        <p:nvSpPr>
          <p:cNvPr id="5" name="矩形 4">
            <a:extLst>
              <a:ext uri="{FF2B5EF4-FFF2-40B4-BE49-F238E27FC236}">
                <a16:creationId xmlns:a16="http://schemas.microsoft.com/office/drawing/2014/main" id="{1CF835B7-45B7-4E97-A0BF-6999C2B3E20A}"/>
              </a:ext>
            </a:extLst>
          </p:cNvPr>
          <p:cNvSpPr/>
          <p:nvPr/>
        </p:nvSpPr>
        <p:spPr>
          <a:xfrm>
            <a:off x="4196858" y="257455"/>
            <a:ext cx="3798284" cy="646331"/>
          </a:xfrm>
          <a:prstGeom prst="rect">
            <a:avLst/>
          </a:prstGeom>
        </p:spPr>
        <p:txBody>
          <a:bodyPr wrap="none">
            <a:spAutoFit/>
          </a:bodyPr>
          <a:lstStyle/>
          <a:p>
            <a:pPr algn="ctr"/>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7. Virtual Reality</a:t>
            </a:r>
            <a:endParaRPr lang="en-US"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01549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886942E-EB68-43D7-9F36-BCF29C2461A3}"/>
              </a:ext>
            </a:extLst>
          </p:cNvPr>
          <p:cNvSpPr txBox="1"/>
          <p:nvPr/>
        </p:nvSpPr>
        <p:spPr>
          <a:xfrm>
            <a:off x="0" y="6492875"/>
            <a:ext cx="4119134"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https://reurl.cc/RODDL9</a:t>
            </a:r>
            <a:endParaRPr lang="zh-TW" altLang="en-US" dirty="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104D892B-7FB7-4266-B92F-6B8E9D1258C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908917" y="816253"/>
            <a:ext cx="6374167" cy="6000695"/>
          </a:xfrm>
          <a:prstGeom prst="rect">
            <a:avLst/>
          </a:prstGeom>
        </p:spPr>
      </p:pic>
      <p:sp>
        <p:nvSpPr>
          <p:cNvPr id="5" name="矩形 4">
            <a:extLst>
              <a:ext uri="{FF2B5EF4-FFF2-40B4-BE49-F238E27FC236}">
                <a16:creationId xmlns:a16="http://schemas.microsoft.com/office/drawing/2014/main" id="{80856905-525A-4337-A86F-4A91D856282D}"/>
              </a:ext>
            </a:extLst>
          </p:cNvPr>
          <p:cNvSpPr/>
          <p:nvPr/>
        </p:nvSpPr>
        <p:spPr>
          <a:xfrm>
            <a:off x="3619296" y="266328"/>
            <a:ext cx="4953408" cy="646331"/>
          </a:xfrm>
          <a:prstGeom prst="rect">
            <a:avLst/>
          </a:prstGeom>
        </p:spPr>
        <p:txBody>
          <a:bodyPr wrap="none">
            <a:spAutoFit/>
          </a:bodyPr>
          <a:lstStyle/>
          <a:p>
            <a:pPr algn="ctr"/>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8. Augmented Reality</a:t>
            </a:r>
            <a:endParaRPr lang="en-US"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22044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ncreasing prefernce for chatbot">
            <a:extLst>
              <a:ext uri="{FF2B5EF4-FFF2-40B4-BE49-F238E27FC236}">
                <a16:creationId xmlns:a16="http://schemas.microsoft.com/office/drawing/2014/main" id="{2E429F87-3F3C-4298-821B-9E3E70CE3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4" y="1944210"/>
            <a:ext cx="6125919" cy="3741615"/>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04DFD630-3648-4352-8238-4216E763CCA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01479" y="2771891"/>
            <a:ext cx="5990521" cy="2086251"/>
          </a:xfrm>
          <a:prstGeom prst="rect">
            <a:avLst/>
          </a:prstGeom>
        </p:spPr>
      </p:pic>
      <p:sp>
        <p:nvSpPr>
          <p:cNvPr id="5" name="文字方塊 4">
            <a:extLst>
              <a:ext uri="{FF2B5EF4-FFF2-40B4-BE49-F238E27FC236}">
                <a16:creationId xmlns:a16="http://schemas.microsoft.com/office/drawing/2014/main" id="{B93F4625-9855-442D-8226-F7DAC4B9BD48}"/>
              </a:ext>
            </a:extLst>
          </p:cNvPr>
          <p:cNvSpPr txBox="1"/>
          <p:nvPr/>
        </p:nvSpPr>
        <p:spPr>
          <a:xfrm>
            <a:off x="0" y="6492875"/>
            <a:ext cx="4119134"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https://reurl.cc/RODDL9</a:t>
            </a:r>
            <a:endParaRPr lang="zh-TW" altLang="en-US"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9664B7A8-C5CC-4BBE-8B79-2BFE088027B1}"/>
              </a:ext>
            </a:extLst>
          </p:cNvPr>
          <p:cNvSpPr/>
          <p:nvPr/>
        </p:nvSpPr>
        <p:spPr>
          <a:xfrm>
            <a:off x="4846300" y="266327"/>
            <a:ext cx="2499402" cy="646331"/>
          </a:xfrm>
          <a:prstGeom prst="rect">
            <a:avLst/>
          </a:prstGeom>
        </p:spPr>
        <p:txBody>
          <a:bodyPr wrap="none">
            <a:spAutoFit/>
          </a:bodyPr>
          <a:lstStyle/>
          <a:p>
            <a:pPr algn="ctr"/>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9. Chatbot</a:t>
            </a:r>
            <a:endParaRPr lang="en-US"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0369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93FE65A-67F4-417A-AA7D-56F90A8295D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25118" y="2183907"/>
            <a:ext cx="9632272" cy="3815229"/>
          </a:xfrm>
          <a:prstGeom prst="rect">
            <a:avLst/>
          </a:prstGeom>
        </p:spPr>
      </p:pic>
      <p:sp>
        <p:nvSpPr>
          <p:cNvPr id="4" name="文字方塊 3">
            <a:extLst>
              <a:ext uri="{FF2B5EF4-FFF2-40B4-BE49-F238E27FC236}">
                <a16:creationId xmlns:a16="http://schemas.microsoft.com/office/drawing/2014/main" id="{C79DD329-5323-4073-9434-6A38F2DD2A1A}"/>
              </a:ext>
            </a:extLst>
          </p:cNvPr>
          <p:cNvSpPr txBox="1"/>
          <p:nvPr/>
        </p:nvSpPr>
        <p:spPr>
          <a:xfrm>
            <a:off x="0" y="6492875"/>
            <a:ext cx="4119134"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https://reurl.cc/RODDL9</a:t>
            </a:r>
            <a:endParaRPr lang="zh-TW" altLang="en-US" dirty="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8EB3DC37-6078-4BBA-B1A6-CA379E09B66F}"/>
              </a:ext>
            </a:extLst>
          </p:cNvPr>
          <p:cNvSpPr/>
          <p:nvPr/>
        </p:nvSpPr>
        <p:spPr>
          <a:xfrm>
            <a:off x="4412046" y="266332"/>
            <a:ext cx="3367910" cy="646331"/>
          </a:xfrm>
          <a:prstGeom prst="rect">
            <a:avLst/>
          </a:prstGeom>
        </p:spPr>
        <p:txBody>
          <a:bodyPr wrap="none">
            <a:spAutoFit/>
          </a:bodyPr>
          <a:lstStyle/>
          <a:p>
            <a:pPr algn="ctr"/>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10. Blockchain</a:t>
            </a:r>
            <a:endParaRPr lang="en-US"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26838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885682" y="3459299"/>
            <a:ext cx="5360693" cy="1198084"/>
          </a:xfrm>
        </p:spPr>
        <p:txBody>
          <a:bodyPr>
            <a:normAutofit/>
          </a:bodyPr>
          <a:lstStyle/>
          <a:p>
            <a:r>
              <a:rPr kumimoji="1" lang="en-US" altLang="zh-TW" dirty="0">
                <a:latin typeface="Calibri" panose="020F0502020204030204" pitchFamily="34" charset="0"/>
                <a:ea typeface="標楷體" pitchFamily="65" charset="-120"/>
                <a:cs typeface="Calibri" panose="020F0502020204030204" pitchFamily="34" charset="0"/>
              </a:rPr>
              <a:t>AI development</a:t>
            </a:r>
            <a:endParaRPr kumimoji="1" lang="zh-TW" altLang="en-US" dirty="0">
              <a:latin typeface="Calibri" panose="020F0502020204030204" pitchFamily="34" charset="0"/>
              <a:ea typeface="微軟正黑體" panose="020B0604030504040204" pitchFamily="34" charset="-120"/>
              <a:cs typeface="Calibri" panose="020F0502020204030204" pitchFamily="34" charset="0"/>
            </a:endParaRPr>
          </a:p>
        </p:txBody>
      </p:sp>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pitchFamily="34" charset="0"/>
              <a:ea typeface="微軟正黑體" panose="020B0604030504040204" pitchFamily="34" charset="-120"/>
              <a:cs typeface="Calibri" panose="020F0502020204030204" pitchFamily="34" charset="0"/>
            </a:endParaRPr>
          </a:p>
        </p:txBody>
      </p:sp>
      <p:sp>
        <p:nvSpPr>
          <p:cNvPr id="5" name="文字方塊 4"/>
          <p:cNvSpPr txBox="1"/>
          <p:nvPr/>
        </p:nvSpPr>
        <p:spPr>
          <a:xfrm>
            <a:off x="4191856" y="2220836"/>
            <a:ext cx="385600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0000" b="0" i="0" u="none" strike="noStrike" kern="1200" cap="none" spc="0" normalizeH="0" baseline="0" noProof="0" dirty="0">
                <a:ln>
                  <a:noFill/>
                </a:ln>
                <a:solidFill>
                  <a:srgbClr val="005791"/>
                </a:solidFill>
                <a:effectLst>
                  <a:reflection blurRad="6350" stA="50000" endA="300" endPos="50000" dist="29997" dir="5400000" sy="-100000" algn="bl" rotWithShape="0"/>
                </a:effectLst>
                <a:uLnTx/>
                <a:uFillTx/>
                <a:latin typeface="Calibri" panose="020F0502020204030204" pitchFamily="34" charset="0"/>
                <a:ea typeface="微軟正黑體" panose="020B0604030504040204" pitchFamily="34" charset="-120"/>
                <a:cs typeface="Calibri" panose="020F0502020204030204" pitchFamily="34" charset="0"/>
              </a:rPr>
              <a:t>ICT</a:t>
            </a:r>
            <a:endParaRPr kumimoji="0" lang="zh-TW" altLang="en-US" sz="10000" b="0" i="0" u="none" strike="noStrike" kern="1200" cap="none" spc="0" normalizeH="0" baseline="0" noProof="0" dirty="0">
              <a:ln>
                <a:noFill/>
              </a:ln>
              <a:solidFill>
                <a:srgbClr val="005791"/>
              </a:solidFill>
              <a:effectLst>
                <a:reflection blurRad="6350" stA="50000" endA="300" endPos="50000" dist="29997" dir="5400000" sy="-100000" algn="bl" rotWithShape="0"/>
              </a:effectLst>
              <a:uLnTx/>
              <a:uFillTx/>
              <a:latin typeface="Calibri" panose="020F0502020204030204" pitchFamily="34" charset="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4119581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idc.com/getfile.dyn?containerId=prUS49670122&amp;attachmentId=47461153">
            <a:extLst>
              <a:ext uri="{FF2B5EF4-FFF2-40B4-BE49-F238E27FC236}">
                <a16:creationId xmlns:a16="http://schemas.microsoft.com/office/drawing/2014/main" id="{4435B09C-2A69-45E6-A984-9F6465289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 y="1253807"/>
            <a:ext cx="6757670" cy="5005681"/>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FF454027-2A86-4D4E-9106-902B15FB922A}"/>
              </a:ext>
            </a:extLst>
          </p:cNvPr>
          <p:cNvSpPr/>
          <p:nvPr/>
        </p:nvSpPr>
        <p:spPr>
          <a:xfrm>
            <a:off x="7721600" y="2584595"/>
            <a:ext cx="4206240" cy="2344103"/>
          </a:xfrm>
          <a:prstGeom prst="rect">
            <a:avLst/>
          </a:prstGeom>
        </p:spPr>
        <p:txBody>
          <a:bodyPr wrap="square">
            <a:spAutoFit/>
          </a:bodyPr>
          <a:lstStyle/>
          <a:p>
            <a:pPr>
              <a:lnSpc>
                <a:spcPct val="150000"/>
              </a:lnSpc>
            </a:pPr>
            <a:r>
              <a:rPr lang="en-US" altLang="zh-TW" sz="2000" dirty="0">
                <a:latin typeface="微軟正黑體" panose="020B0604030504040204" pitchFamily="34" charset="-120"/>
                <a:ea typeface="微軟正黑體" panose="020B0604030504040204" pitchFamily="34" charset="-120"/>
              </a:rPr>
              <a:t>IDC expects the AI market value will reach nearly $450 billion in 2022 and maintain a year-over-year growth rate in the high teens throughout the five-year forecast.</a:t>
            </a:r>
            <a:endParaRPr lang="zh-TW" altLang="en-US" sz="2000" dirty="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34DB2969-CF1B-414F-82C7-77E87A4855CE}"/>
              </a:ext>
            </a:extLst>
          </p:cNvPr>
          <p:cNvSpPr/>
          <p:nvPr/>
        </p:nvSpPr>
        <p:spPr>
          <a:xfrm>
            <a:off x="0" y="6490524"/>
            <a:ext cx="3893951"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：https://reurl.cc/deGdd2</a:t>
            </a:r>
          </a:p>
        </p:txBody>
      </p:sp>
    </p:spTree>
    <p:extLst>
      <p:ext uri="{BB962C8B-B14F-4D97-AF65-F5344CB8AC3E}">
        <p14:creationId xmlns:p14="http://schemas.microsoft.com/office/powerpoint/2010/main" val="3450404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23597"/>
            <a:ext cx="12192000" cy="47158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0482522" y="764842"/>
            <a:ext cx="1594449" cy="1325563"/>
          </a:xfrm>
        </p:spPr>
        <p:txBody>
          <a:bodyPr>
            <a:normAutofit/>
          </a:bodyPr>
          <a:lstStyle/>
          <a:p>
            <a:r>
              <a:rPr kumimoji="1" lang="zh-TW" altLang="en-US" dirty="0">
                <a:solidFill>
                  <a:schemeClr val="bg1"/>
                </a:solidFill>
                <a:latin typeface="Adobe 黑体 Std R" pitchFamily="34" charset="-128"/>
                <a:ea typeface="Adobe 黑体 Std R" pitchFamily="34" charset="-128"/>
              </a:rPr>
              <a:t>目錄</a:t>
            </a:r>
            <a:r>
              <a:rPr kumimoji="1" lang="en-US" altLang="zh-TW" dirty="0">
                <a:solidFill>
                  <a:schemeClr val="bg1"/>
                </a:solidFill>
                <a:latin typeface="Adobe 黑体 Std R" pitchFamily="34" charset="-128"/>
                <a:ea typeface="Adobe 黑体 Std R" pitchFamily="34" charset="-128"/>
              </a:rPr>
              <a:t>	</a:t>
            </a:r>
            <a:endParaRPr kumimoji="1" lang="zh-TW" altLang="en-US" dirty="0">
              <a:solidFill>
                <a:schemeClr val="bg1"/>
              </a:solidFill>
              <a:latin typeface="Adobe 黑体 Std R" pitchFamily="34" charset="-128"/>
              <a:ea typeface="Adobe 黑体 Std R" pitchFamily="34" charset="-128"/>
            </a:endParaRPr>
          </a:p>
        </p:txBody>
      </p:sp>
      <p:sp>
        <p:nvSpPr>
          <p:cNvPr id="3" name="內容版面配置區 2"/>
          <p:cNvSpPr>
            <a:spLocks noGrp="1"/>
          </p:cNvSpPr>
          <p:nvPr>
            <p:ph idx="1"/>
          </p:nvPr>
        </p:nvSpPr>
        <p:spPr>
          <a:xfrm>
            <a:off x="2421750" y="2388297"/>
            <a:ext cx="3547044" cy="1709449"/>
          </a:xfrm>
        </p:spPr>
        <p:txBody>
          <a:bodyPr>
            <a:normAutofit fontScale="92500"/>
          </a:bodyPr>
          <a:lstStyle/>
          <a:p>
            <a:r>
              <a:rPr kumimoji="1" lang="en-US" altLang="zh-TW" sz="3000" dirty="0">
                <a:solidFill>
                  <a:schemeClr val="accent5">
                    <a:lumMod val="75000"/>
                  </a:schemeClr>
                </a:solidFill>
                <a:ea typeface="標楷體" pitchFamily="65" charset="-120"/>
              </a:rPr>
              <a:t>ICT</a:t>
            </a:r>
            <a:r>
              <a:rPr kumimoji="1" lang="zh-TW" altLang="en-US" sz="3000" dirty="0">
                <a:solidFill>
                  <a:schemeClr val="accent5">
                    <a:lumMod val="75000"/>
                  </a:schemeClr>
                </a:solidFill>
                <a:ea typeface="標楷體" pitchFamily="65" charset="-120"/>
              </a:rPr>
              <a:t> </a:t>
            </a:r>
            <a:r>
              <a:rPr kumimoji="1" lang="en-US" altLang="zh-TW" sz="3000" dirty="0">
                <a:solidFill>
                  <a:schemeClr val="accent5">
                    <a:lumMod val="75000"/>
                  </a:schemeClr>
                </a:solidFill>
                <a:ea typeface="標楷體" pitchFamily="65" charset="-120"/>
              </a:rPr>
              <a:t>Trend predictions</a:t>
            </a:r>
          </a:p>
          <a:p>
            <a:pPr lvl="1"/>
            <a:r>
              <a:rPr kumimoji="1" lang="en-US" altLang="zh-TW" sz="2600" dirty="0">
                <a:solidFill>
                  <a:schemeClr val="accent5">
                    <a:lumMod val="75000"/>
                  </a:schemeClr>
                </a:solidFill>
                <a:ea typeface="標楷體" pitchFamily="65" charset="-120"/>
              </a:rPr>
              <a:t>ICT Key topics</a:t>
            </a:r>
          </a:p>
          <a:p>
            <a:pPr lvl="1"/>
            <a:r>
              <a:rPr kumimoji="1" lang="en-US" altLang="zh-TW" sz="2600" dirty="0">
                <a:solidFill>
                  <a:schemeClr val="accent5">
                    <a:lumMod val="75000"/>
                  </a:schemeClr>
                </a:solidFill>
                <a:ea typeface="標楷體" pitchFamily="65" charset="-120"/>
              </a:rPr>
              <a:t>AI Development</a:t>
            </a:r>
          </a:p>
          <a:p>
            <a:pPr lvl="1"/>
            <a:r>
              <a:rPr kumimoji="1" lang="en-US" altLang="zh-TW" sz="2600" dirty="0">
                <a:solidFill>
                  <a:schemeClr val="accent5">
                    <a:lumMod val="75000"/>
                  </a:schemeClr>
                </a:solidFill>
                <a:ea typeface="標楷體" pitchFamily="65" charset="-120"/>
              </a:rPr>
              <a:t>Future Industries</a:t>
            </a:r>
          </a:p>
        </p:txBody>
      </p:sp>
      <p:sp>
        <p:nvSpPr>
          <p:cNvPr id="4" name="矩形 3"/>
          <p:cNvSpPr/>
          <p:nvPr/>
        </p:nvSpPr>
        <p:spPr>
          <a:xfrm>
            <a:off x="10317187" y="258699"/>
            <a:ext cx="1664898" cy="1664898"/>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1200916" y="2227637"/>
            <a:ext cx="1121434" cy="923330"/>
          </a:xfrm>
          <a:prstGeom prst="rect">
            <a:avLst/>
          </a:prstGeom>
          <a:noFill/>
        </p:spPr>
        <p:txBody>
          <a:bodyPr wrap="square" rtlCol="0">
            <a:spAutoFit/>
          </a:bodyPr>
          <a:lstStyle/>
          <a:p>
            <a:r>
              <a:rPr lang="en-US" altLang="zh-TW" sz="5400" dirty="0">
                <a:solidFill>
                  <a:srgbClr val="005791"/>
                </a:solidFill>
              </a:rPr>
              <a:t>01.</a:t>
            </a:r>
            <a:endParaRPr lang="zh-TW" altLang="en-US" sz="5400" dirty="0">
              <a:solidFill>
                <a:srgbClr val="005791"/>
              </a:solidFill>
            </a:endParaRPr>
          </a:p>
        </p:txBody>
      </p:sp>
      <p:sp>
        <p:nvSpPr>
          <p:cNvPr id="6" name="內容版面配置區 2"/>
          <p:cNvSpPr txBox="1">
            <a:spLocks/>
          </p:cNvSpPr>
          <p:nvPr/>
        </p:nvSpPr>
        <p:spPr>
          <a:xfrm>
            <a:off x="2421750" y="5380495"/>
            <a:ext cx="4338369" cy="1499413"/>
          </a:xfrm>
          <a:prstGeom prst="rect">
            <a:avLst/>
          </a:prstGeom>
        </p:spPr>
        <p:txBody>
          <a:bodyPr vert="horz" lIns="91440" tIns="45720" rIns="91440" bIns="45720" rtlCol="0">
            <a:normAutofit/>
          </a:bodyPr>
          <a:lstStyle/>
          <a:p>
            <a:pPr marL="228600" lvl="0" indent="-228600">
              <a:lnSpc>
                <a:spcPct val="90000"/>
              </a:lnSpc>
              <a:spcBef>
                <a:spcPts val="1000"/>
              </a:spcBef>
              <a:buFont typeface="Arial"/>
              <a:buChar char="•"/>
              <a:defRPr/>
            </a:pPr>
            <a:r>
              <a:rPr kumimoji="1" lang="en-US" altLang="zh-TW" sz="2800" dirty="0">
                <a:solidFill>
                  <a:schemeClr val="accent5">
                    <a:lumMod val="75000"/>
                  </a:schemeClr>
                </a:solidFill>
                <a:ea typeface="標楷體" pitchFamily="65" charset="-120"/>
              </a:rPr>
              <a:t>Automobiles</a:t>
            </a:r>
            <a:endParaRPr kumimoji="1" lang="en-US" altLang="zh-TW" sz="2400" dirty="0">
              <a:solidFill>
                <a:schemeClr val="accent5">
                  <a:lumMod val="75000"/>
                </a:schemeClr>
              </a:solidFill>
              <a:ea typeface="標楷體" pitchFamily="65" charset="-120"/>
            </a:endParaRPr>
          </a:p>
          <a:p>
            <a:pPr marL="685800" lvl="1" indent="-228600">
              <a:lnSpc>
                <a:spcPct val="90000"/>
              </a:lnSpc>
              <a:spcBef>
                <a:spcPts val="500"/>
              </a:spcBef>
              <a:buFont typeface="Arial"/>
              <a:buChar char="•"/>
              <a:defRPr/>
            </a:pPr>
            <a:r>
              <a:rPr kumimoji="1" lang="en-US" altLang="zh-TW" sz="2400" dirty="0">
                <a:solidFill>
                  <a:schemeClr val="accent5">
                    <a:lumMod val="75000"/>
                  </a:schemeClr>
                </a:solidFill>
                <a:ea typeface="標楷體" pitchFamily="65" charset="-120"/>
              </a:rPr>
              <a:t>Electric Cars</a:t>
            </a:r>
          </a:p>
          <a:p>
            <a:pPr marL="685800" lvl="1" indent="-228600">
              <a:lnSpc>
                <a:spcPct val="90000"/>
              </a:lnSpc>
              <a:spcBef>
                <a:spcPts val="500"/>
              </a:spcBef>
              <a:buFont typeface="Arial"/>
              <a:buChar char="•"/>
              <a:defRPr/>
            </a:pPr>
            <a:r>
              <a:rPr kumimoji="1" lang="en-US" altLang="zh-TW" sz="2400" dirty="0">
                <a:solidFill>
                  <a:schemeClr val="accent5">
                    <a:lumMod val="75000"/>
                  </a:schemeClr>
                </a:solidFill>
                <a:ea typeface="標楷體" pitchFamily="65" charset="-120"/>
              </a:rPr>
              <a:t>Autonomous Cars</a:t>
            </a:r>
            <a:endParaRPr kumimoji="1" lang="en-US" altLang="zh-TW" sz="2400" b="0" i="0" u="none" strike="noStrike" kern="1200" cap="none" spc="0" normalizeH="0" baseline="0" noProof="0" dirty="0">
              <a:ln>
                <a:noFill/>
              </a:ln>
              <a:solidFill>
                <a:schemeClr val="tx1"/>
              </a:solidFill>
              <a:effectLst/>
              <a:uLnTx/>
              <a:uFillTx/>
              <a:latin typeface="Adobe 黑体 Std R" pitchFamily="34" charset="-128"/>
              <a:ea typeface="Adobe 黑体 Std R" pitchFamily="34" charset="-128"/>
              <a:cs typeface="+mn-cs"/>
            </a:endParaRPr>
          </a:p>
        </p:txBody>
      </p:sp>
      <p:sp>
        <p:nvSpPr>
          <p:cNvPr id="7" name="文字方塊 6"/>
          <p:cNvSpPr txBox="1"/>
          <p:nvPr/>
        </p:nvSpPr>
        <p:spPr>
          <a:xfrm>
            <a:off x="1200916" y="4097746"/>
            <a:ext cx="1121434" cy="923330"/>
          </a:xfrm>
          <a:prstGeom prst="rect">
            <a:avLst/>
          </a:prstGeom>
          <a:noFill/>
        </p:spPr>
        <p:txBody>
          <a:bodyPr wrap="square" rtlCol="0">
            <a:spAutoFit/>
          </a:bodyPr>
          <a:lstStyle/>
          <a:p>
            <a:r>
              <a:rPr lang="en-US" altLang="zh-TW" sz="5400" dirty="0">
                <a:solidFill>
                  <a:srgbClr val="005791"/>
                </a:solidFill>
              </a:rPr>
              <a:t>02.</a:t>
            </a:r>
            <a:endParaRPr lang="zh-TW" altLang="en-US" sz="5400" dirty="0">
              <a:solidFill>
                <a:srgbClr val="005791"/>
              </a:solidFill>
            </a:endParaRPr>
          </a:p>
        </p:txBody>
      </p:sp>
      <p:sp>
        <p:nvSpPr>
          <p:cNvPr id="8" name="文字方塊 7"/>
          <p:cNvSpPr txBox="1"/>
          <p:nvPr/>
        </p:nvSpPr>
        <p:spPr>
          <a:xfrm>
            <a:off x="2421750" y="4359393"/>
            <a:ext cx="3542188" cy="480131"/>
          </a:xfrm>
          <a:prstGeom prst="rect">
            <a:avLst/>
          </a:prstGeom>
          <a:noFill/>
        </p:spPr>
        <p:txBody>
          <a:bodyPr wrap="none" rtlCol="0">
            <a:spAutoFit/>
          </a:bodyPr>
          <a:lstStyle/>
          <a:p>
            <a:pPr marL="228600" indent="-228600">
              <a:lnSpc>
                <a:spcPct val="90000"/>
              </a:lnSpc>
              <a:spcBef>
                <a:spcPts val="1000"/>
              </a:spcBef>
              <a:buFont typeface="Arial"/>
              <a:buChar char="•"/>
              <a:defRPr/>
            </a:pPr>
            <a:r>
              <a:rPr kumimoji="1" lang="en-US" altLang="zh-TW" sz="2800" dirty="0">
                <a:solidFill>
                  <a:schemeClr val="accent5">
                    <a:lumMod val="75000"/>
                  </a:schemeClr>
                </a:solidFill>
                <a:ea typeface="標楷體" pitchFamily="65" charset="-120"/>
              </a:rPr>
              <a:t>Global Device Market</a:t>
            </a:r>
            <a:endParaRPr kumimoji="1" lang="zh-TW" altLang="en-US" sz="2800" dirty="0">
              <a:solidFill>
                <a:schemeClr val="accent5">
                  <a:lumMod val="75000"/>
                </a:schemeClr>
              </a:solidFill>
              <a:ea typeface="標楷體" pitchFamily="65" charset="-120"/>
            </a:endParaRPr>
          </a:p>
        </p:txBody>
      </p:sp>
      <p:sp>
        <p:nvSpPr>
          <p:cNvPr id="9" name="文字方塊 8"/>
          <p:cNvSpPr txBox="1"/>
          <p:nvPr/>
        </p:nvSpPr>
        <p:spPr>
          <a:xfrm>
            <a:off x="1200916" y="5200653"/>
            <a:ext cx="1121434" cy="923330"/>
          </a:xfrm>
          <a:prstGeom prst="rect">
            <a:avLst/>
          </a:prstGeom>
          <a:noFill/>
        </p:spPr>
        <p:txBody>
          <a:bodyPr wrap="square" rtlCol="0">
            <a:spAutoFit/>
          </a:bodyPr>
          <a:lstStyle/>
          <a:p>
            <a:r>
              <a:rPr lang="en-US" altLang="zh-TW" sz="5400" dirty="0">
                <a:solidFill>
                  <a:srgbClr val="005791"/>
                </a:solidFill>
              </a:rPr>
              <a:t>03.</a:t>
            </a:r>
            <a:endParaRPr lang="zh-TW" altLang="en-US" sz="5400" dirty="0">
              <a:solidFill>
                <a:srgbClr val="005791"/>
              </a:solidFill>
            </a:endParaRPr>
          </a:p>
        </p:txBody>
      </p:sp>
      <p:sp>
        <p:nvSpPr>
          <p:cNvPr id="10" name="文字方塊 9"/>
          <p:cNvSpPr txBox="1"/>
          <p:nvPr/>
        </p:nvSpPr>
        <p:spPr>
          <a:xfrm>
            <a:off x="6096000" y="2227637"/>
            <a:ext cx="1121434" cy="923330"/>
          </a:xfrm>
          <a:prstGeom prst="rect">
            <a:avLst/>
          </a:prstGeom>
          <a:noFill/>
        </p:spPr>
        <p:txBody>
          <a:bodyPr wrap="square" rtlCol="0">
            <a:spAutoFit/>
          </a:bodyPr>
          <a:lstStyle/>
          <a:p>
            <a:r>
              <a:rPr lang="en-US" altLang="zh-TW" sz="5400" dirty="0">
                <a:solidFill>
                  <a:srgbClr val="005791"/>
                </a:solidFill>
              </a:rPr>
              <a:t>04.</a:t>
            </a:r>
            <a:endParaRPr lang="zh-TW" altLang="en-US" sz="5400" dirty="0">
              <a:solidFill>
                <a:srgbClr val="005791"/>
              </a:solidFill>
            </a:endParaRPr>
          </a:p>
        </p:txBody>
      </p:sp>
      <p:sp>
        <p:nvSpPr>
          <p:cNvPr id="11" name="文字方塊 10"/>
          <p:cNvSpPr txBox="1"/>
          <p:nvPr/>
        </p:nvSpPr>
        <p:spPr>
          <a:xfrm>
            <a:off x="7217434" y="5235630"/>
            <a:ext cx="4974566" cy="867930"/>
          </a:xfrm>
          <a:prstGeom prst="rect">
            <a:avLst/>
          </a:prstGeom>
          <a:noFill/>
        </p:spPr>
        <p:txBody>
          <a:bodyPr wrap="square" rtlCol="0">
            <a:spAutoFit/>
          </a:bodyPr>
          <a:lstStyle/>
          <a:p>
            <a:pPr marL="228600" lvl="0" indent="-228600">
              <a:lnSpc>
                <a:spcPct val="90000"/>
              </a:lnSpc>
              <a:spcBef>
                <a:spcPts val="1000"/>
              </a:spcBef>
              <a:buFont typeface="Arial"/>
              <a:buChar char="•"/>
              <a:defRPr/>
            </a:pPr>
            <a:r>
              <a:rPr kumimoji="1" lang="en-US" altLang="zh-TW" sz="2800" dirty="0">
                <a:solidFill>
                  <a:schemeClr val="accent5">
                    <a:lumMod val="75000"/>
                  </a:schemeClr>
                </a:solidFill>
                <a:ea typeface="標楷體" pitchFamily="65" charset="-120"/>
              </a:rPr>
              <a:t>The current state of development and the future</a:t>
            </a:r>
          </a:p>
        </p:txBody>
      </p:sp>
      <p:sp>
        <p:nvSpPr>
          <p:cNvPr id="14" name="文字方塊 13">
            <a:extLst>
              <a:ext uri="{FF2B5EF4-FFF2-40B4-BE49-F238E27FC236}">
                <a16:creationId xmlns:a16="http://schemas.microsoft.com/office/drawing/2014/main" id="{773796C9-EE2D-1144-8CD9-1E3CF138CA34}"/>
              </a:ext>
            </a:extLst>
          </p:cNvPr>
          <p:cNvSpPr txBox="1"/>
          <p:nvPr/>
        </p:nvSpPr>
        <p:spPr>
          <a:xfrm>
            <a:off x="6096000" y="5031314"/>
            <a:ext cx="1121434" cy="923330"/>
          </a:xfrm>
          <a:prstGeom prst="rect">
            <a:avLst/>
          </a:prstGeom>
          <a:noFill/>
        </p:spPr>
        <p:txBody>
          <a:bodyPr wrap="square" rtlCol="0">
            <a:spAutoFit/>
          </a:bodyPr>
          <a:lstStyle/>
          <a:p>
            <a:r>
              <a:rPr lang="en-US" altLang="zh-TW" sz="5400" dirty="0">
                <a:solidFill>
                  <a:srgbClr val="005791"/>
                </a:solidFill>
              </a:rPr>
              <a:t>05.</a:t>
            </a:r>
            <a:endParaRPr lang="zh-TW" altLang="en-US" sz="5400" dirty="0">
              <a:solidFill>
                <a:srgbClr val="005791"/>
              </a:solidFill>
            </a:endParaRPr>
          </a:p>
        </p:txBody>
      </p:sp>
      <p:sp>
        <p:nvSpPr>
          <p:cNvPr id="15" name="文字方塊 14">
            <a:extLst>
              <a:ext uri="{FF2B5EF4-FFF2-40B4-BE49-F238E27FC236}">
                <a16:creationId xmlns:a16="http://schemas.microsoft.com/office/drawing/2014/main" id="{9A5E3887-D5DA-2340-B6FE-017DDA3A51F2}"/>
              </a:ext>
            </a:extLst>
          </p:cNvPr>
          <p:cNvSpPr txBox="1"/>
          <p:nvPr/>
        </p:nvSpPr>
        <p:spPr>
          <a:xfrm>
            <a:off x="7217434" y="2385519"/>
            <a:ext cx="4652011" cy="2454005"/>
          </a:xfrm>
          <a:prstGeom prst="rect">
            <a:avLst/>
          </a:prstGeom>
          <a:noFill/>
        </p:spPr>
        <p:txBody>
          <a:bodyPr wrap="square" rtlCol="0">
            <a:spAutoFit/>
          </a:bodyPr>
          <a:lstStyle/>
          <a:p>
            <a:pPr marL="228600" indent="-228600">
              <a:lnSpc>
                <a:spcPct val="90000"/>
              </a:lnSpc>
              <a:spcBef>
                <a:spcPts val="1000"/>
              </a:spcBef>
              <a:buFont typeface="Arial"/>
              <a:buChar char="•"/>
              <a:defRPr/>
            </a:pPr>
            <a:r>
              <a:rPr lang="en-US" altLang="zh-TW" sz="2800" dirty="0">
                <a:solidFill>
                  <a:schemeClr val="accent5">
                    <a:lumMod val="75000"/>
                  </a:schemeClr>
                </a:solidFill>
                <a:ea typeface="標楷體" pitchFamily="65" charset="-120"/>
              </a:rPr>
              <a:t>The current world climate on the ICT market</a:t>
            </a:r>
            <a:endParaRPr kumimoji="1" lang="en-US" altLang="zh-TW" sz="2800" dirty="0">
              <a:solidFill>
                <a:schemeClr val="accent5">
                  <a:lumMod val="75000"/>
                </a:schemeClr>
              </a:solidFill>
              <a:latin typeface="標楷體" pitchFamily="65" charset="-120"/>
              <a:ea typeface="標楷體" pitchFamily="65" charset="-120"/>
            </a:endParaRPr>
          </a:p>
          <a:p>
            <a:pPr marL="685800" lvl="1" indent="-228600">
              <a:lnSpc>
                <a:spcPct val="90000"/>
              </a:lnSpc>
              <a:spcBef>
                <a:spcPts val="1000"/>
              </a:spcBef>
              <a:buFont typeface="Arial"/>
              <a:buChar char="•"/>
              <a:defRPr/>
            </a:pPr>
            <a:r>
              <a:rPr kumimoji="1" lang="en-US" altLang="zh-TW" sz="2400" dirty="0">
                <a:solidFill>
                  <a:schemeClr val="accent5">
                    <a:lumMod val="75000"/>
                  </a:schemeClr>
                </a:solidFill>
                <a:ea typeface="標楷體" pitchFamily="65" charset="-120"/>
              </a:rPr>
              <a:t>The pandemic’s effects on Taiwan’s ICT market</a:t>
            </a:r>
          </a:p>
          <a:p>
            <a:pPr marL="685800" lvl="1" indent="-228600">
              <a:lnSpc>
                <a:spcPct val="90000"/>
              </a:lnSpc>
              <a:spcBef>
                <a:spcPts val="1000"/>
              </a:spcBef>
              <a:buFont typeface="Arial"/>
              <a:buChar char="•"/>
              <a:defRPr/>
            </a:pPr>
            <a:r>
              <a:rPr kumimoji="1" lang="en-US" altLang="zh-TW" sz="2400" dirty="0">
                <a:solidFill>
                  <a:schemeClr val="accent5">
                    <a:lumMod val="75000"/>
                  </a:schemeClr>
                </a:solidFill>
                <a:ea typeface="標楷體" pitchFamily="65" charset="-120"/>
              </a:rPr>
              <a:t>The Russo-Ukrainian War on Taiwan’s ICT market</a:t>
            </a:r>
          </a:p>
        </p:txBody>
      </p:sp>
    </p:spTree>
    <p:extLst>
      <p:ext uri="{BB962C8B-B14F-4D97-AF65-F5344CB8AC3E}">
        <p14:creationId xmlns:p14="http://schemas.microsoft.com/office/powerpoint/2010/main" val="3919241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idc.com/getfile.dyn?containerId=prAP49010122&amp;attachmentId=47446943">
            <a:extLst>
              <a:ext uri="{FF2B5EF4-FFF2-40B4-BE49-F238E27FC236}">
                <a16:creationId xmlns:a16="http://schemas.microsoft.com/office/drawing/2014/main" id="{3C1FA9BA-EC9A-459C-8F3F-2278C70ED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25" y="0"/>
            <a:ext cx="10013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DF9D1116-B2A3-44C8-856A-F6A9D5A01D69}"/>
              </a:ext>
            </a:extLst>
          </p:cNvPr>
          <p:cNvSpPr/>
          <p:nvPr/>
        </p:nvSpPr>
        <p:spPr>
          <a:xfrm>
            <a:off x="0" y="6488668"/>
            <a:ext cx="6610399"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：https://reurl.cc/MXkZYk、</a:t>
            </a:r>
            <a:r>
              <a:rPr lang="en-US" altLang="zh-TW" dirty="0">
                <a:latin typeface="微軟正黑體" panose="020B0604030504040204" pitchFamily="34" charset="-120"/>
                <a:ea typeface="微軟正黑體" panose="020B0604030504040204" pitchFamily="34" charset="-120"/>
              </a:rPr>
              <a:t>https://reurl.cc/jRgqXn</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6973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www.idc.com/getfile.dyn?containerId=prAP49010122&amp;attachmentId=47446944">
            <a:extLst>
              <a:ext uri="{FF2B5EF4-FFF2-40B4-BE49-F238E27FC236}">
                <a16:creationId xmlns:a16="http://schemas.microsoft.com/office/drawing/2014/main" id="{08CD0915-00DB-4A84-9BC5-F11E077EF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746" y="0"/>
            <a:ext cx="8374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90DB2A77-76D3-41B1-8E93-C0B9FDC26943}"/>
              </a:ext>
            </a:extLst>
          </p:cNvPr>
          <p:cNvSpPr/>
          <p:nvPr/>
        </p:nvSpPr>
        <p:spPr>
          <a:xfrm>
            <a:off x="0" y="6488668"/>
            <a:ext cx="6610399"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：https://reurl.cc/MXkZYk、</a:t>
            </a:r>
            <a:r>
              <a:rPr lang="en-US" altLang="zh-TW" dirty="0">
                <a:latin typeface="微軟正黑體" panose="020B0604030504040204" pitchFamily="34" charset="-120"/>
                <a:ea typeface="微軟正黑體" panose="020B0604030504040204" pitchFamily="34" charset="-120"/>
              </a:rPr>
              <a:t>https://reurl.cc/jRgqXn</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8445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idc.com/getfile.dyn?containerId=prUS49422922&amp;attachmentId=47453965">
            <a:extLst>
              <a:ext uri="{FF2B5EF4-FFF2-40B4-BE49-F238E27FC236}">
                <a16:creationId xmlns:a16="http://schemas.microsoft.com/office/drawing/2014/main" id="{F39D5FE3-8FCD-452D-9C09-B8C05B8D6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970" y="587750"/>
            <a:ext cx="6640830" cy="568249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E998FCAE-A168-45D4-A10D-B1AD10CE5048}"/>
              </a:ext>
            </a:extLst>
          </p:cNvPr>
          <p:cNvSpPr/>
          <p:nvPr/>
        </p:nvSpPr>
        <p:spPr>
          <a:xfrm>
            <a:off x="0" y="6488668"/>
            <a:ext cx="3512308"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t>：https://reurl.cc/mZv6Lj</a:t>
            </a:r>
          </a:p>
        </p:txBody>
      </p:sp>
    </p:spTree>
    <p:extLst>
      <p:ext uri="{BB962C8B-B14F-4D97-AF65-F5344CB8AC3E}">
        <p14:creationId xmlns:p14="http://schemas.microsoft.com/office/powerpoint/2010/main" val="1817001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C4BE9B5-23AB-4445-8EFB-CBB9246311F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9587" y="1690688"/>
            <a:ext cx="6903254" cy="4090016"/>
          </a:xfrm>
          <a:prstGeom prst="rect">
            <a:avLst/>
          </a:prstGeom>
        </p:spPr>
      </p:pic>
      <p:sp>
        <p:nvSpPr>
          <p:cNvPr id="2" name="標題 1">
            <a:extLst>
              <a:ext uri="{FF2B5EF4-FFF2-40B4-BE49-F238E27FC236}">
                <a16:creationId xmlns:a16="http://schemas.microsoft.com/office/drawing/2014/main" id="{453989A8-67C8-412B-8BEB-A720304D642D}"/>
              </a:ext>
            </a:extLst>
          </p:cNvPr>
          <p:cNvSpPr>
            <a:spLocks noGrp="1"/>
          </p:cNvSpPr>
          <p:nvPr>
            <p:ph type="title"/>
          </p:nvPr>
        </p:nvSpPr>
        <p:spPr>
          <a:xfrm>
            <a:off x="2160603" y="266332"/>
            <a:ext cx="7870794" cy="852256"/>
          </a:xfrm>
        </p:spPr>
        <p:txBody>
          <a:bodyPr>
            <a:normAutofit fontScale="90000"/>
          </a:bodyPr>
          <a:lstStyle/>
          <a:p>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IBM Global AI Adoption Index 2022</a:t>
            </a:r>
            <a:endParaRPr lang="zh-TW" altLang="en-US" sz="36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DCE88D37-733F-4939-9C1E-696595718243}"/>
              </a:ext>
            </a:extLst>
          </p:cNvPr>
          <p:cNvSpPr>
            <a:spLocks noGrp="1"/>
          </p:cNvSpPr>
          <p:nvPr>
            <p:ph idx="1"/>
          </p:nvPr>
        </p:nvSpPr>
        <p:spPr>
          <a:xfrm>
            <a:off x="6903255" y="1483568"/>
            <a:ext cx="5252255" cy="5103844"/>
          </a:xfrm>
        </p:spPr>
        <p:txBody>
          <a:bodyPr>
            <a:normAutofit fontScale="92500" lnSpcReduction="10000"/>
          </a:bodyPr>
          <a:lstStyle/>
          <a:p>
            <a:r>
              <a:rPr lang="en-US" altLang="zh-TW" sz="2000" dirty="0">
                <a:latin typeface="微軟正黑體" panose="020B0604030504040204" pitchFamily="34" charset="-120"/>
                <a:ea typeface="微軟正黑體" panose="020B0604030504040204" pitchFamily="34" charset="-120"/>
              </a:rPr>
              <a:t>AI adoption continued at a stable pace in 2022,</a:t>
            </a:r>
          </a:p>
          <a:p>
            <a:pPr lvl="1"/>
            <a:r>
              <a:rPr lang="en-US" altLang="zh-TW" sz="1800" dirty="0">
                <a:latin typeface="微軟正黑體" panose="020B0604030504040204" pitchFamily="34" charset="-120"/>
                <a:ea typeface="微軟正黑體" panose="020B0604030504040204" pitchFamily="34" charset="-120"/>
              </a:rPr>
              <a:t>With more than a third of companies (35%) reporting the use of AI in their business, a four-point increase from 2021.</a:t>
            </a:r>
          </a:p>
          <a:p>
            <a:pPr lvl="1"/>
            <a:r>
              <a:rPr lang="en-US" altLang="zh-TW" sz="1800" dirty="0">
                <a:latin typeface="微軟正黑體" panose="020B0604030504040204" pitchFamily="34" charset="-120"/>
                <a:ea typeface="微軟正黑體" panose="020B0604030504040204" pitchFamily="34" charset="-120"/>
              </a:rPr>
              <a:t>The gap in AI adoption between larger and smaller companies also grew significantly.</a:t>
            </a:r>
          </a:p>
          <a:p>
            <a:pPr lvl="1"/>
            <a:r>
              <a:rPr lang="en-US" altLang="zh-TW" sz="1800" dirty="0">
                <a:latin typeface="微軟正黑體" panose="020B0604030504040204" pitchFamily="34" charset="-120"/>
                <a:ea typeface="微軟正黑體" panose="020B0604030504040204" pitchFamily="34" charset="-120"/>
              </a:rPr>
              <a:t>Compared with 2021, organizations are more likely to have adopted AI in 2022.(</a:t>
            </a:r>
            <a:r>
              <a:rPr lang="zh-TW" altLang="en-US" sz="1800" dirty="0">
                <a:latin typeface="微軟正黑體" panose="020B0604030504040204" pitchFamily="34" charset="-120"/>
                <a:ea typeface="微軟正黑體" panose="020B0604030504040204" pitchFamily="34" charset="-120"/>
              </a:rPr>
              <a:t>↑</a:t>
            </a:r>
            <a:r>
              <a:rPr lang="en-US" altLang="zh-TW" sz="1800" dirty="0">
                <a:latin typeface="微軟正黑體" panose="020B0604030504040204" pitchFamily="34" charset="-120"/>
                <a:ea typeface="微軟正黑體" panose="020B0604030504040204" pitchFamily="34" charset="-120"/>
              </a:rPr>
              <a:t>13%)</a:t>
            </a:r>
          </a:p>
          <a:p>
            <a:pPr lvl="1"/>
            <a:r>
              <a:rPr lang="en-US" altLang="zh-TW" sz="1800" dirty="0">
                <a:latin typeface="微軟正黑體" panose="020B0604030504040204" pitchFamily="34" charset="-120"/>
                <a:ea typeface="微軟正黑體" panose="020B0604030504040204" pitchFamily="34" charset="-120"/>
              </a:rPr>
              <a:t>Industry disparities are also significant, with companies in the automotive and financial services industries far more likely to be deploying or accelerating their rollout of AI than their peers.</a:t>
            </a:r>
          </a:p>
          <a:p>
            <a:pPr lvl="1"/>
            <a:r>
              <a:rPr lang="en-US" altLang="zh-TW" sz="1800" dirty="0">
                <a:latin typeface="微軟正黑體" panose="020B0604030504040204" pitchFamily="34" charset="-120"/>
                <a:ea typeface="微軟正黑體" panose="020B0604030504040204" pitchFamily="34" charset="-120"/>
              </a:rPr>
              <a:t>The chemical, oils and gas industry; and the aerospace and defense industry reporting that their organization is training employees to work with new AI automation technology at the highest rates.</a:t>
            </a:r>
          </a:p>
        </p:txBody>
      </p:sp>
      <p:pic>
        <p:nvPicPr>
          <p:cNvPr id="5" name="圖片 4">
            <a:extLst>
              <a:ext uri="{FF2B5EF4-FFF2-40B4-BE49-F238E27FC236}">
                <a16:creationId xmlns:a16="http://schemas.microsoft.com/office/drawing/2014/main" id="{31B02CDA-3752-476F-A752-24EA5BC4C95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32000" y="5583486"/>
            <a:ext cx="2488735" cy="1154568"/>
          </a:xfrm>
          <a:prstGeom prst="rect">
            <a:avLst/>
          </a:prstGeom>
        </p:spPr>
      </p:pic>
      <p:sp>
        <p:nvSpPr>
          <p:cNvPr id="7" name="矩形 6">
            <a:extLst>
              <a:ext uri="{FF2B5EF4-FFF2-40B4-BE49-F238E27FC236}">
                <a16:creationId xmlns:a16="http://schemas.microsoft.com/office/drawing/2014/main" id="{ACB5B5EC-79B4-4269-B24A-83B7A1500C16}"/>
              </a:ext>
            </a:extLst>
          </p:cNvPr>
          <p:cNvSpPr/>
          <p:nvPr/>
        </p:nvSpPr>
        <p:spPr>
          <a:xfrm>
            <a:off x="0" y="6492875"/>
            <a:ext cx="9184309"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：https://reurl.cc/Ydj6Do、</a:t>
            </a:r>
            <a:r>
              <a:rPr lang="en-US" altLang="zh-TW" dirty="0">
                <a:latin typeface="微軟正黑體" panose="020B0604030504040204" pitchFamily="34" charset="-120"/>
                <a:ea typeface="微軟正黑體" panose="020B0604030504040204" pitchFamily="34" charset="-120"/>
              </a:rPr>
              <a:t>https://reurl.cc/rZ18kb</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https://reurl.cc/10o4zY</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04102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6E66AB1-5917-430A-B65D-AC3E475885BE}"/>
              </a:ext>
            </a:extLst>
          </p:cNvPr>
          <p:cNvSpPr/>
          <p:nvPr/>
        </p:nvSpPr>
        <p:spPr>
          <a:xfrm>
            <a:off x="0" y="6492875"/>
            <a:ext cx="9184309"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：https://reurl.cc/Ydj6Do、</a:t>
            </a:r>
            <a:r>
              <a:rPr lang="en-US" altLang="zh-TW" dirty="0">
                <a:latin typeface="微軟正黑體" panose="020B0604030504040204" pitchFamily="34" charset="-120"/>
                <a:ea typeface="微軟正黑體" panose="020B0604030504040204" pitchFamily="34" charset="-120"/>
              </a:rPr>
              <a:t>https://reurl.cc/rZ18kb</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https://reurl.cc/10o4zY</a:t>
            </a:r>
            <a:endParaRPr lang="zh-TW" altLang="en-US"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5E9977DC-BE5C-45C5-B76E-C76D0D9239B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05751" y="1368017"/>
            <a:ext cx="3623198" cy="1434360"/>
          </a:xfrm>
          <a:prstGeom prst="rect">
            <a:avLst/>
          </a:prstGeom>
        </p:spPr>
      </p:pic>
      <p:pic>
        <p:nvPicPr>
          <p:cNvPr id="2" name="圖片 1">
            <a:extLst>
              <a:ext uri="{FF2B5EF4-FFF2-40B4-BE49-F238E27FC236}">
                <a16:creationId xmlns:a16="http://schemas.microsoft.com/office/drawing/2014/main" id="{C8284CD4-388D-4536-A40A-F32FC86E51D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60122" y="1716342"/>
            <a:ext cx="3623197" cy="1169003"/>
          </a:xfrm>
          <a:prstGeom prst="rect">
            <a:avLst/>
          </a:prstGeom>
        </p:spPr>
      </p:pic>
      <p:pic>
        <p:nvPicPr>
          <p:cNvPr id="3" name="圖片 2">
            <a:extLst>
              <a:ext uri="{FF2B5EF4-FFF2-40B4-BE49-F238E27FC236}">
                <a16:creationId xmlns:a16="http://schemas.microsoft.com/office/drawing/2014/main" id="{7BB0D319-26CE-4901-A304-DAA1CC84702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704299" y="3151823"/>
            <a:ext cx="3288128" cy="3710384"/>
          </a:xfrm>
          <a:prstGeom prst="rect">
            <a:avLst/>
          </a:prstGeom>
        </p:spPr>
      </p:pic>
      <p:pic>
        <p:nvPicPr>
          <p:cNvPr id="7" name="圖片 6">
            <a:extLst>
              <a:ext uri="{FF2B5EF4-FFF2-40B4-BE49-F238E27FC236}">
                <a16:creationId xmlns:a16="http://schemas.microsoft.com/office/drawing/2014/main" id="{33750D90-8B3B-4772-B7E9-869AD369699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694837" y="1428327"/>
            <a:ext cx="3837041" cy="1719289"/>
          </a:xfrm>
          <a:prstGeom prst="rect">
            <a:avLst/>
          </a:prstGeom>
        </p:spPr>
      </p:pic>
      <p:pic>
        <p:nvPicPr>
          <p:cNvPr id="11" name="圖片 10">
            <a:extLst>
              <a:ext uri="{FF2B5EF4-FFF2-40B4-BE49-F238E27FC236}">
                <a16:creationId xmlns:a16="http://schemas.microsoft.com/office/drawing/2014/main" id="{B15CE2AD-3442-4D59-BBF4-2F5F780C8C9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703949" y="3225072"/>
            <a:ext cx="3643699" cy="3602136"/>
          </a:xfrm>
          <a:prstGeom prst="rect">
            <a:avLst/>
          </a:prstGeom>
        </p:spPr>
      </p:pic>
      <p:sp>
        <p:nvSpPr>
          <p:cNvPr id="12" name="標題 1">
            <a:extLst>
              <a:ext uri="{FF2B5EF4-FFF2-40B4-BE49-F238E27FC236}">
                <a16:creationId xmlns:a16="http://schemas.microsoft.com/office/drawing/2014/main" id="{4195BB89-C152-49FC-A21E-2A446610B72A}"/>
              </a:ext>
            </a:extLst>
          </p:cNvPr>
          <p:cNvSpPr>
            <a:spLocks noGrp="1"/>
          </p:cNvSpPr>
          <p:nvPr>
            <p:ph type="title"/>
          </p:nvPr>
        </p:nvSpPr>
        <p:spPr>
          <a:xfrm>
            <a:off x="2160603" y="266332"/>
            <a:ext cx="7870794" cy="852256"/>
          </a:xfrm>
        </p:spPr>
        <p:txBody>
          <a:bodyPr>
            <a:normAutofit fontScale="90000"/>
          </a:bodyPr>
          <a:lstStyle/>
          <a:p>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IBM Global AI Adoption Index 2022</a:t>
            </a:r>
            <a:endParaRPr lang="zh-TW" altLang="en-US" sz="3600" b="1" dirty="0">
              <a:solidFill>
                <a:schemeClr val="accent5">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17563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A42898E8-0489-46E9-AA30-4AA46B1EE6B2}"/>
              </a:ext>
            </a:extLst>
          </p:cNvPr>
          <p:cNvSpPr>
            <a:spLocks noGrp="1"/>
          </p:cNvSpPr>
          <p:nvPr>
            <p:ph idx="1"/>
          </p:nvPr>
        </p:nvSpPr>
        <p:spPr>
          <a:xfrm>
            <a:off x="7332955" y="2009063"/>
            <a:ext cx="4757691" cy="3598636"/>
          </a:xfrm>
        </p:spPr>
        <p:txBody>
          <a:bodyPr>
            <a:normAutofit/>
          </a:bodyPr>
          <a:lstStyle/>
          <a:p>
            <a:r>
              <a:rPr lang="en-US" altLang="zh-TW" sz="2000" dirty="0">
                <a:latin typeface="微軟正黑體" panose="020B0604030504040204" pitchFamily="34" charset="-120"/>
                <a:ea typeface="微軟正黑體" panose="020B0604030504040204" pitchFamily="34" charset="-120"/>
              </a:rPr>
              <a:t>Barriers to AI adoption remain persistent.</a:t>
            </a:r>
          </a:p>
          <a:p>
            <a:pPr lvl="1"/>
            <a:r>
              <a:rPr lang="en-US" altLang="zh-TW" sz="1800" dirty="0">
                <a:latin typeface="微軟正黑體" panose="020B0604030504040204" pitchFamily="34" charset="-120"/>
                <a:ea typeface="微軟正黑體" panose="020B0604030504040204" pitchFamily="34" charset="-120"/>
              </a:rPr>
              <a:t>The top five things that are hindering successful AI adoptions for businesses are</a:t>
            </a:r>
            <a:r>
              <a:rPr lang="zh-TW" altLang="en-US" sz="1800" dirty="0">
                <a:latin typeface="微軟正黑體" panose="020B0604030504040204" pitchFamily="34" charset="-120"/>
                <a:ea typeface="微軟正黑體" panose="020B0604030504040204" pitchFamily="34" charset="-120"/>
              </a:rPr>
              <a:t>：</a:t>
            </a:r>
            <a:endParaRPr lang="en-US" altLang="zh-TW" sz="1800" dirty="0">
              <a:latin typeface="微軟正黑體" panose="020B0604030504040204" pitchFamily="34" charset="-120"/>
              <a:ea typeface="微軟正黑體" panose="020B0604030504040204" pitchFamily="34" charset="-120"/>
            </a:endParaRPr>
          </a:p>
          <a:p>
            <a:pPr marL="1257300" lvl="2" indent="-342900">
              <a:buFont typeface="+mj-lt"/>
              <a:buAutoNum type="arabicPeriod"/>
            </a:pPr>
            <a:r>
              <a:rPr lang="en-US" altLang="zh-TW" sz="1600" dirty="0">
                <a:latin typeface="微軟正黑體" panose="020B0604030504040204" pitchFamily="34" charset="-120"/>
                <a:ea typeface="微軟正黑體" panose="020B0604030504040204" pitchFamily="34" charset="-120"/>
              </a:rPr>
              <a:t>Limited AI skills, expertise or knowledge</a:t>
            </a:r>
          </a:p>
          <a:p>
            <a:pPr marL="1257300" lvl="2" indent="-342900">
              <a:buFont typeface="+mj-lt"/>
              <a:buAutoNum type="arabicPeriod"/>
            </a:pPr>
            <a:r>
              <a:rPr lang="en-US" altLang="zh-TW" sz="1600" dirty="0">
                <a:latin typeface="微軟正黑體" panose="020B0604030504040204" pitchFamily="34" charset="-120"/>
                <a:ea typeface="微軟正黑體" panose="020B0604030504040204" pitchFamily="34" charset="-120"/>
              </a:rPr>
              <a:t>Price is too high</a:t>
            </a:r>
          </a:p>
          <a:p>
            <a:pPr marL="1257300" lvl="2" indent="-342900">
              <a:buFont typeface="+mj-lt"/>
              <a:buAutoNum type="arabicPeriod"/>
            </a:pPr>
            <a:r>
              <a:rPr lang="en-US" altLang="zh-TW" sz="1600" dirty="0">
                <a:latin typeface="微軟正黑體" panose="020B0604030504040204" pitchFamily="34" charset="-120"/>
                <a:ea typeface="微軟正黑體" panose="020B0604030504040204" pitchFamily="34" charset="-120"/>
              </a:rPr>
              <a:t>Lack of tools or platforms to develop models</a:t>
            </a:r>
          </a:p>
          <a:p>
            <a:pPr marL="1257300" lvl="2" indent="-342900">
              <a:buFont typeface="+mj-lt"/>
              <a:buAutoNum type="arabicPeriod"/>
            </a:pPr>
            <a:r>
              <a:rPr lang="en-US" altLang="zh-TW" sz="1600" dirty="0">
                <a:latin typeface="微軟正黑體" panose="020B0604030504040204" pitchFamily="34" charset="-120"/>
                <a:ea typeface="微軟正黑體" panose="020B0604030504040204" pitchFamily="34" charset="-120"/>
              </a:rPr>
              <a:t>Projects are too complex or difficult to integrate and scale</a:t>
            </a:r>
          </a:p>
          <a:p>
            <a:pPr marL="1257300" lvl="2" indent="-342900">
              <a:buFont typeface="+mj-lt"/>
              <a:buAutoNum type="arabicPeriod"/>
            </a:pPr>
            <a:r>
              <a:rPr lang="en-US" altLang="zh-TW" sz="1600" dirty="0">
                <a:latin typeface="微軟正黑體" panose="020B0604030504040204" pitchFamily="34" charset="-120"/>
                <a:ea typeface="微軟正黑體" panose="020B0604030504040204" pitchFamily="34" charset="-120"/>
              </a:rPr>
              <a:t>Too much data complexity</a:t>
            </a:r>
            <a:endParaRPr lang="zh-TW" altLang="en-US" sz="16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147245B5-590A-45D5-B5F8-3A19EE07E5BD}"/>
              </a:ext>
            </a:extLst>
          </p:cNvPr>
          <p:cNvSpPr/>
          <p:nvPr/>
        </p:nvSpPr>
        <p:spPr>
          <a:xfrm>
            <a:off x="0" y="6492875"/>
            <a:ext cx="9184309"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：https://reurl.cc/Ydj6Do、</a:t>
            </a:r>
            <a:r>
              <a:rPr lang="en-US" altLang="zh-TW" dirty="0">
                <a:latin typeface="微軟正黑體" panose="020B0604030504040204" pitchFamily="34" charset="-120"/>
                <a:ea typeface="微軟正黑體" panose="020B0604030504040204" pitchFamily="34" charset="-120"/>
              </a:rPr>
              <a:t>https://reurl.cc/rZ18kb</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https://reurl.cc/10o4zY</a:t>
            </a:r>
            <a:endParaRPr lang="zh-TW" altLang="en-US"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4CEE31D7-EF78-425F-A2CC-AA0415F014C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892579"/>
            <a:ext cx="7408506" cy="4398404"/>
          </a:xfrm>
          <a:prstGeom prst="rect">
            <a:avLst/>
          </a:prstGeom>
        </p:spPr>
      </p:pic>
      <p:sp>
        <p:nvSpPr>
          <p:cNvPr id="8" name="標題 1">
            <a:extLst>
              <a:ext uri="{FF2B5EF4-FFF2-40B4-BE49-F238E27FC236}">
                <a16:creationId xmlns:a16="http://schemas.microsoft.com/office/drawing/2014/main" id="{12C858D9-DE14-40F0-AFB7-8FA05747A745}"/>
              </a:ext>
            </a:extLst>
          </p:cNvPr>
          <p:cNvSpPr txBox="1">
            <a:spLocks/>
          </p:cNvSpPr>
          <p:nvPr/>
        </p:nvSpPr>
        <p:spPr>
          <a:xfrm>
            <a:off x="2160603" y="266332"/>
            <a:ext cx="7870794" cy="852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solidFill>
                  <a:schemeClr val="accent5">
                    <a:lumMod val="75000"/>
                  </a:schemeClr>
                </a:solidFill>
                <a:latin typeface="微軟正黑體" panose="020B0604030504040204" pitchFamily="34" charset="-120"/>
                <a:ea typeface="微軟正黑體" panose="020B0604030504040204" pitchFamily="34" charset="-120"/>
              </a:rPr>
              <a:t>IBM Global AI Adoption Index 2022</a:t>
            </a:r>
            <a:endParaRPr lang="zh-TW" altLang="en-US" sz="3200" b="1" dirty="0">
              <a:solidFill>
                <a:schemeClr val="accent5">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82866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A0FDA45-C31C-41A5-A8C5-8204B23F251A}"/>
              </a:ext>
            </a:extLst>
          </p:cNvPr>
          <p:cNvSpPr>
            <a:spLocks noGrp="1"/>
          </p:cNvSpPr>
          <p:nvPr>
            <p:ph idx="1"/>
          </p:nvPr>
        </p:nvSpPr>
        <p:spPr>
          <a:xfrm>
            <a:off x="7203440" y="1825625"/>
            <a:ext cx="4841240" cy="4667250"/>
          </a:xfrm>
        </p:spPr>
        <p:txBody>
          <a:bodyPr>
            <a:normAutofit lnSpcReduction="10000"/>
          </a:bodyPr>
          <a:lstStyle/>
          <a:p>
            <a:r>
              <a:rPr lang="en-US" altLang="zh-TW" sz="1600" dirty="0">
                <a:latin typeface="微軟正黑體" panose="020B0604030504040204" pitchFamily="34" charset="-120"/>
                <a:ea typeface="微軟正黑體" panose="020B0604030504040204" pitchFamily="34" charset="-120"/>
              </a:rPr>
              <a:t>As AI continues to have a greater impact on companies and society, it’s also becoming increasingly important to begin taking the issue of consumer trust more seriously. Companies that are deploying AI are increasingly likely to acknowledge the importance of trust with 84% of IT professionals now saying that being able to explain how their AI arrives at different decisions is important to their business. At the same time, a large majority of organizations that are using or are planning to use AI have not taken some critical steps to preserve consumer trust in the long term, for example, establishing protocols for identifying and eliminating bias.</a:t>
            </a:r>
          </a:p>
          <a:p>
            <a:r>
              <a:rPr lang="en-US" altLang="zh-TW" sz="1600" dirty="0">
                <a:latin typeface="微軟正黑體" panose="020B0604030504040204" pitchFamily="34" charset="-120"/>
                <a:ea typeface="微軟正黑體" panose="020B0604030504040204" pitchFamily="34" charset="-120"/>
              </a:rPr>
              <a:t>Trustworthy, responsible AI practices and AI maturity go hand in hand. Additionally, the more likely a company is to have deployed AI, the more likely it is to value the importance of trustworthiness.</a:t>
            </a:r>
          </a:p>
        </p:txBody>
      </p:sp>
      <p:pic>
        <p:nvPicPr>
          <p:cNvPr id="4" name="圖片 3">
            <a:extLst>
              <a:ext uri="{FF2B5EF4-FFF2-40B4-BE49-F238E27FC236}">
                <a16:creationId xmlns:a16="http://schemas.microsoft.com/office/drawing/2014/main" id="{0A202889-281D-4937-B49E-F241700EF37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825625"/>
            <a:ext cx="7203440" cy="4351338"/>
          </a:xfrm>
          <a:prstGeom prst="rect">
            <a:avLst/>
          </a:prstGeom>
        </p:spPr>
      </p:pic>
      <p:sp>
        <p:nvSpPr>
          <p:cNvPr id="5" name="矩形 4">
            <a:extLst>
              <a:ext uri="{FF2B5EF4-FFF2-40B4-BE49-F238E27FC236}">
                <a16:creationId xmlns:a16="http://schemas.microsoft.com/office/drawing/2014/main" id="{10BB9085-FA61-4FF6-9CD4-A4219274FA77}"/>
              </a:ext>
            </a:extLst>
          </p:cNvPr>
          <p:cNvSpPr/>
          <p:nvPr/>
        </p:nvSpPr>
        <p:spPr>
          <a:xfrm>
            <a:off x="0" y="6492875"/>
            <a:ext cx="9184309"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：https://reurl.cc/Ydj6Do、</a:t>
            </a:r>
            <a:r>
              <a:rPr lang="en-US" altLang="zh-TW" dirty="0">
                <a:latin typeface="微軟正黑體" panose="020B0604030504040204" pitchFamily="34" charset="-120"/>
                <a:ea typeface="微軟正黑體" panose="020B0604030504040204" pitchFamily="34" charset="-120"/>
              </a:rPr>
              <a:t>https://reurl.cc/rZ18kb</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https://reurl.cc/10o4zY</a:t>
            </a:r>
            <a:endParaRPr lang="zh-TW" altLang="en-US" dirty="0">
              <a:latin typeface="微軟正黑體" panose="020B0604030504040204" pitchFamily="34" charset="-120"/>
              <a:ea typeface="微軟正黑體" panose="020B0604030504040204" pitchFamily="34" charset="-120"/>
            </a:endParaRPr>
          </a:p>
        </p:txBody>
      </p:sp>
      <p:sp>
        <p:nvSpPr>
          <p:cNvPr id="8" name="標題 1">
            <a:extLst>
              <a:ext uri="{FF2B5EF4-FFF2-40B4-BE49-F238E27FC236}">
                <a16:creationId xmlns:a16="http://schemas.microsoft.com/office/drawing/2014/main" id="{4D049E53-6301-41E9-8D83-CFE896AFDAD7}"/>
              </a:ext>
            </a:extLst>
          </p:cNvPr>
          <p:cNvSpPr>
            <a:spLocks noGrp="1"/>
          </p:cNvSpPr>
          <p:nvPr>
            <p:ph type="title"/>
          </p:nvPr>
        </p:nvSpPr>
        <p:spPr>
          <a:xfrm>
            <a:off x="2160603" y="266332"/>
            <a:ext cx="7870794" cy="852256"/>
          </a:xfrm>
        </p:spPr>
        <p:txBody>
          <a:bodyPr>
            <a:normAutofit fontScale="90000"/>
          </a:bodyPr>
          <a:lstStyle/>
          <a:p>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IBM Global AI Adoption Index 2022</a:t>
            </a:r>
            <a:endParaRPr lang="zh-TW" altLang="en-US" sz="3600" b="1" dirty="0">
              <a:solidFill>
                <a:schemeClr val="accent5">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91464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4F3041A-1197-444A-9ACB-A58C03684C1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999" y="1690688"/>
            <a:ext cx="7753399" cy="4779384"/>
          </a:xfrm>
          <a:prstGeom prst="rect">
            <a:avLst/>
          </a:prstGeom>
        </p:spPr>
      </p:pic>
      <p:sp>
        <p:nvSpPr>
          <p:cNvPr id="3" name="內容版面配置區 2">
            <a:extLst>
              <a:ext uri="{FF2B5EF4-FFF2-40B4-BE49-F238E27FC236}">
                <a16:creationId xmlns:a16="http://schemas.microsoft.com/office/drawing/2014/main" id="{2CE5C1AD-1576-4174-A6D0-08E329D9D16A}"/>
              </a:ext>
            </a:extLst>
          </p:cNvPr>
          <p:cNvSpPr>
            <a:spLocks noGrp="1"/>
          </p:cNvSpPr>
          <p:nvPr>
            <p:ph idx="1"/>
          </p:nvPr>
        </p:nvSpPr>
        <p:spPr>
          <a:xfrm>
            <a:off x="7682885" y="1839890"/>
            <a:ext cx="4509115" cy="4282212"/>
          </a:xfrm>
        </p:spPr>
        <p:txBody>
          <a:bodyPr>
            <a:normAutofit/>
          </a:bodyPr>
          <a:lstStyle/>
          <a:p>
            <a:r>
              <a:rPr lang="en-US" altLang="zh-TW" sz="1800" dirty="0">
                <a:latin typeface="微軟正黑體" panose="020B0604030504040204" pitchFamily="34" charset="-120"/>
                <a:ea typeface="微軟正黑體" panose="020B0604030504040204" pitchFamily="34" charset="-120"/>
              </a:rPr>
              <a:t>While companies in every industry are increasing their focus on AI for sustainability, due to the diversity of the challenges they face, they are applying AI in a large variety of different ways. Companies across the board are looking to AI to reduce costs and consumption, manage reporting, and streamline their operations, but organizations in certain industries are using it for supply chain optimization (42%), predictive maintenance (33%) and climate modeling (30%).</a:t>
            </a:r>
            <a:endParaRPr lang="zh-TW" altLang="en-US" sz="1800" dirty="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034E264A-7127-4B64-A1F6-8A48F8227363}"/>
              </a:ext>
            </a:extLst>
          </p:cNvPr>
          <p:cNvSpPr/>
          <p:nvPr/>
        </p:nvSpPr>
        <p:spPr>
          <a:xfrm>
            <a:off x="0" y="6492875"/>
            <a:ext cx="9184309"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：https://reurl.cc/Ydj6Do、</a:t>
            </a:r>
            <a:r>
              <a:rPr lang="en-US" altLang="zh-TW" dirty="0">
                <a:latin typeface="微軟正黑體" panose="020B0604030504040204" pitchFamily="34" charset="-120"/>
                <a:ea typeface="微軟正黑體" panose="020B0604030504040204" pitchFamily="34" charset="-120"/>
              </a:rPr>
              <a:t>https://reurl.cc/rZ18kb</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https://reurl.cc/10o4zY</a:t>
            </a:r>
            <a:endParaRPr lang="zh-TW" altLang="en-US" dirty="0">
              <a:latin typeface="微軟正黑體" panose="020B0604030504040204" pitchFamily="34" charset="-120"/>
              <a:ea typeface="微軟正黑體" panose="020B0604030504040204" pitchFamily="34" charset="-120"/>
            </a:endParaRPr>
          </a:p>
        </p:txBody>
      </p:sp>
      <p:sp>
        <p:nvSpPr>
          <p:cNvPr id="8" name="標題 1">
            <a:extLst>
              <a:ext uri="{FF2B5EF4-FFF2-40B4-BE49-F238E27FC236}">
                <a16:creationId xmlns:a16="http://schemas.microsoft.com/office/drawing/2014/main" id="{78702829-302D-46A6-8C20-492A2D824F53}"/>
              </a:ext>
            </a:extLst>
          </p:cNvPr>
          <p:cNvSpPr>
            <a:spLocks noGrp="1"/>
          </p:cNvSpPr>
          <p:nvPr>
            <p:ph type="title"/>
          </p:nvPr>
        </p:nvSpPr>
        <p:spPr>
          <a:xfrm>
            <a:off x="2160603" y="266332"/>
            <a:ext cx="7870794" cy="852256"/>
          </a:xfrm>
        </p:spPr>
        <p:txBody>
          <a:bodyPr>
            <a:normAutofit fontScale="90000"/>
          </a:bodyPr>
          <a:lstStyle/>
          <a:p>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IBM Global AI Adoption Index 2022</a:t>
            </a:r>
            <a:endParaRPr lang="zh-TW" altLang="en-US" sz="3600" b="1" dirty="0">
              <a:solidFill>
                <a:schemeClr val="accent5">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6572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3041BF1-CE85-436E-9DB4-D99BD02BA7D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690687"/>
            <a:ext cx="7399176" cy="4375075"/>
          </a:xfrm>
          <a:prstGeom prst="rect">
            <a:avLst/>
          </a:prstGeom>
        </p:spPr>
      </p:pic>
      <p:sp>
        <p:nvSpPr>
          <p:cNvPr id="3" name="內容版面配置區 2">
            <a:extLst>
              <a:ext uri="{FF2B5EF4-FFF2-40B4-BE49-F238E27FC236}">
                <a16:creationId xmlns:a16="http://schemas.microsoft.com/office/drawing/2014/main" id="{8F76593F-7CD8-458E-8FEC-A709086E42D0}"/>
              </a:ext>
            </a:extLst>
          </p:cNvPr>
          <p:cNvSpPr>
            <a:spLocks noGrp="1"/>
          </p:cNvSpPr>
          <p:nvPr>
            <p:ph idx="1"/>
          </p:nvPr>
        </p:nvSpPr>
        <p:spPr>
          <a:xfrm>
            <a:off x="7253056" y="1825625"/>
            <a:ext cx="4838330" cy="4667250"/>
          </a:xfrm>
        </p:spPr>
        <p:txBody>
          <a:bodyPr>
            <a:normAutofit/>
          </a:bodyPr>
          <a:lstStyle/>
          <a:p>
            <a:r>
              <a:rPr lang="en-US" altLang="zh-TW" sz="1800" dirty="0">
                <a:latin typeface="微軟正黑體" panose="020B0604030504040204" pitchFamily="34" charset="-120"/>
                <a:ea typeface="微軟正黑體" panose="020B0604030504040204" pitchFamily="34" charset="-120"/>
              </a:rPr>
              <a:t>Organizations are applying AI in a wide variety of use cases today, with the most advanced adoption happening in areas like IT operations, security and threat detection and business process automation. Today, a third of companies are already using AI to automate their IT processes—</a:t>
            </a:r>
            <a:r>
              <a:rPr lang="en-US" altLang="zh-TW" sz="1800" dirty="0" err="1">
                <a:latin typeface="微軟正黑體" panose="020B0604030504040204" pitchFamily="34" charset="-120"/>
                <a:ea typeface="微軟正黑體" panose="020B0604030504040204" pitchFamily="34" charset="-120"/>
              </a:rPr>
              <a:t>AIOps</a:t>
            </a:r>
            <a:r>
              <a:rPr lang="en-US" altLang="zh-TW" sz="1800" dirty="0">
                <a:latin typeface="微軟正黑體" panose="020B0604030504040204" pitchFamily="34" charset="-120"/>
                <a:ea typeface="微軟正黑體" panose="020B0604030504040204" pitchFamily="34" charset="-120"/>
              </a:rPr>
              <a:t>—which helps them preserve application performance while also making resource allocation more efficient. Businesses are also applying AI techniques like natural language processing (NLP) to fields like marketing, sales and customer care.</a:t>
            </a:r>
          </a:p>
        </p:txBody>
      </p:sp>
      <p:sp>
        <p:nvSpPr>
          <p:cNvPr id="6" name="矩形 5">
            <a:extLst>
              <a:ext uri="{FF2B5EF4-FFF2-40B4-BE49-F238E27FC236}">
                <a16:creationId xmlns:a16="http://schemas.microsoft.com/office/drawing/2014/main" id="{80D08896-7F8F-48A7-8EA6-7A68E876086A}"/>
              </a:ext>
            </a:extLst>
          </p:cNvPr>
          <p:cNvSpPr/>
          <p:nvPr/>
        </p:nvSpPr>
        <p:spPr>
          <a:xfrm>
            <a:off x="0" y="6492875"/>
            <a:ext cx="9184309"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：https://reurl.cc/Ydj6Do、</a:t>
            </a:r>
            <a:r>
              <a:rPr lang="en-US" altLang="zh-TW" dirty="0">
                <a:latin typeface="微軟正黑體" panose="020B0604030504040204" pitchFamily="34" charset="-120"/>
                <a:ea typeface="微軟正黑體" panose="020B0604030504040204" pitchFamily="34" charset="-120"/>
              </a:rPr>
              <a:t>https://reurl.cc/rZ18kb</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https://reurl.cc/10o4zY</a:t>
            </a:r>
            <a:endParaRPr lang="zh-TW" altLang="en-US" dirty="0">
              <a:latin typeface="微軟正黑體" panose="020B0604030504040204" pitchFamily="34" charset="-120"/>
              <a:ea typeface="微軟正黑體" panose="020B0604030504040204" pitchFamily="34" charset="-120"/>
            </a:endParaRPr>
          </a:p>
        </p:txBody>
      </p:sp>
      <p:sp>
        <p:nvSpPr>
          <p:cNvPr id="8" name="標題 1">
            <a:extLst>
              <a:ext uri="{FF2B5EF4-FFF2-40B4-BE49-F238E27FC236}">
                <a16:creationId xmlns:a16="http://schemas.microsoft.com/office/drawing/2014/main" id="{0CC97C34-44B8-467E-9D95-8C0B0E1EE17A}"/>
              </a:ext>
            </a:extLst>
          </p:cNvPr>
          <p:cNvSpPr>
            <a:spLocks noGrp="1"/>
          </p:cNvSpPr>
          <p:nvPr>
            <p:ph type="title"/>
          </p:nvPr>
        </p:nvSpPr>
        <p:spPr>
          <a:xfrm>
            <a:off x="2160603" y="266332"/>
            <a:ext cx="7870794" cy="852256"/>
          </a:xfrm>
        </p:spPr>
        <p:txBody>
          <a:bodyPr>
            <a:normAutofit fontScale="90000"/>
          </a:bodyPr>
          <a:lstStyle/>
          <a:p>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IBM Global AI Adoption Index 2022</a:t>
            </a:r>
            <a:endParaRPr lang="zh-TW" altLang="en-US" sz="3600" b="1" dirty="0">
              <a:solidFill>
                <a:schemeClr val="accent5">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59935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0A91D06A-1557-C14C-A2EC-B790504F6CED}"/>
              </a:ext>
            </a:extLst>
          </p:cNvPr>
          <p:cNvSpPr txBox="1"/>
          <p:nvPr/>
        </p:nvSpPr>
        <p:spPr>
          <a:xfrm>
            <a:off x="257453" y="2411923"/>
            <a:ext cx="9640431" cy="1107996"/>
          </a:xfrm>
          <a:prstGeom prst="rect">
            <a:avLst/>
          </a:prstGeom>
          <a:noFill/>
        </p:spPr>
        <p:txBody>
          <a:bodyPr wrap="square" rtlCol="0">
            <a:spAutoFit/>
          </a:bodyPr>
          <a:lstStyle/>
          <a:p>
            <a:pPr>
              <a:defRPr/>
            </a:pPr>
            <a:r>
              <a:rPr kumimoji="1" lang="en-US" altLang="zh-TW" sz="6600" dirty="0">
                <a:solidFill>
                  <a:srgbClr val="005791"/>
                </a:solidFill>
                <a:effectLst>
                  <a:reflection blurRad="6350" stA="50000" endA="300" endPos="50000" dist="29997" dir="5400000" sy="-100000" algn="bl" rotWithShape="0"/>
                </a:effectLst>
                <a:ea typeface="Adobe 黑体 Std R" pitchFamily="34" charset="-128"/>
              </a:rPr>
              <a:t>Industries of the Future</a:t>
            </a:r>
            <a:endParaRPr lang="zh-TW" altLang="en-US" sz="6600" dirty="0">
              <a:solidFill>
                <a:srgbClr val="005791"/>
              </a:solidFill>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2028325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414309" y="3930725"/>
            <a:ext cx="4564191" cy="631605"/>
          </a:xfrm>
        </p:spPr>
        <p:txBody>
          <a:bodyPr>
            <a:normAutofit fontScale="90000"/>
          </a:bodyPr>
          <a:lstStyle/>
          <a:p>
            <a:r>
              <a:rPr kumimoji="1" lang="en-US" altLang="zh-TW" sz="4000" dirty="0">
                <a:latin typeface="Calibri" panose="020F0502020204030204" pitchFamily="34" charset="0"/>
                <a:ea typeface="標楷體" pitchFamily="65" charset="-120"/>
                <a:cs typeface="Calibri" panose="020F0502020204030204" pitchFamily="34" charset="0"/>
              </a:rPr>
              <a:t>In the last 3 years</a:t>
            </a:r>
            <a:endParaRPr kumimoji="1" lang="zh-TW" altLang="en-US" sz="4000" dirty="0">
              <a:latin typeface="Calibri" panose="020F0502020204030204" pitchFamily="34" charset="0"/>
              <a:ea typeface="微軟正黑體" panose="020B0604030504040204" pitchFamily="34" charset="-120"/>
              <a:cs typeface="Calibri" panose="020F0502020204030204" pitchFamily="34" charset="0"/>
            </a:endParaRPr>
          </a:p>
        </p:txBody>
      </p:sp>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577047" y="2467886"/>
            <a:ext cx="9401453" cy="1107996"/>
          </a:xfrm>
          <a:prstGeom prst="rect">
            <a:avLst/>
          </a:prstGeom>
          <a:noFill/>
        </p:spPr>
        <p:txBody>
          <a:bodyPr wrap="square" rtlCol="0">
            <a:spAutoFit/>
          </a:bodyPr>
          <a:lstStyle/>
          <a:p>
            <a:pPr>
              <a:defRPr/>
            </a:pPr>
            <a:r>
              <a:rPr kumimoji="1" lang="en-US" altLang="zh-TW" sz="6600" dirty="0">
                <a:solidFill>
                  <a:srgbClr val="005791"/>
                </a:solidFill>
                <a:effectLst>
                  <a:reflection blurRad="6350" stA="50000" endA="300" endPos="50000" dist="29997" dir="5400000" sy="-100000" algn="bl" rotWithShape="0"/>
                </a:effectLst>
                <a:ea typeface="Adobe 黑体 Std R" pitchFamily="34" charset="-128"/>
              </a:rPr>
              <a:t>ICT Trend Predictions</a:t>
            </a:r>
            <a:endParaRPr lang="zh-TW" altLang="en-US" sz="6600" dirty="0">
              <a:solidFill>
                <a:srgbClr val="005791"/>
              </a:solidFill>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2910681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882AF9C-F76C-4F7E-B964-45B238486A7D}"/>
              </a:ext>
            </a:extLst>
          </p:cNvPr>
          <p:cNvSpPr/>
          <p:nvPr/>
        </p:nvSpPr>
        <p:spPr>
          <a:xfrm>
            <a:off x="-23111" y="6500346"/>
            <a:ext cx="9331657"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：https://reurl.cc/zrWeap、</a:t>
            </a:r>
            <a:r>
              <a:rPr lang="en-US" altLang="zh-TW" dirty="0">
                <a:latin typeface="微軟正黑體" panose="020B0604030504040204" pitchFamily="34" charset="-120"/>
                <a:ea typeface="微軟正黑體" panose="020B0604030504040204" pitchFamily="34" charset="-120"/>
              </a:rPr>
              <a:t>https://reurl.cc/lZ5RKl</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 https://reurl.cc/ymRKjM</a:t>
            </a:r>
            <a:endParaRPr lang="zh-TW" altLang="en-US" dirty="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8973DF18-1AE8-4D51-A960-1AE316AADC5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00137" y="19050"/>
            <a:ext cx="9991725" cy="6349506"/>
          </a:xfrm>
          <a:prstGeom prst="rect">
            <a:avLst/>
          </a:prstGeom>
        </p:spPr>
      </p:pic>
      <p:pic>
        <p:nvPicPr>
          <p:cNvPr id="14" name="圖片 13">
            <a:extLst>
              <a:ext uri="{FF2B5EF4-FFF2-40B4-BE49-F238E27FC236}">
                <a16:creationId xmlns:a16="http://schemas.microsoft.com/office/drawing/2014/main" id="{350B4E98-32E5-4480-B315-5CCFB8878D9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438525" y="1049310"/>
            <a:ext cx="5314951" cy="5319246"/>
          </a:xfrm>
          <a:prstGeom prst="rect">
            <a:avLst/>
          </a:prstGeom>
        </p:spPr>
      </p:pic>
    </p:spTree>
    <p:extLst>
      <p:ext uri="{BB962C8B-B14F-4D97-AF65-F5344CB8AC3E}">
        <p14:creationId xmlns:p14="http://schemas.microsoft.com/office/powerpoint/2010/main" val="298200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1111"/>
            </a:gs>
            <a:gs pos="66500">
              <a:srgbClr val="6ED001"/>
            </a:gs>
            <a:gs pos="33000">
              <a:srgbClr val="111111"/>
            </a:gs>
            <a:gs pos="100000">
              <a:srgbClr val="6ED001"/>
            </a:gs>
          </a:gsLst>
          <a:lin ang="0" scaled="1"/>
          <a:tileRect/>
        </a:gra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D3F8B81-0568-4E30-82A6-FA2CE83BE764}"/>
              </a:ext>
            </a:extLst>
          </p:cNvPr>
          <p:cNvSpPr/>
          <p:nvPr/>
        </p:nvSpPr>
        <p:spPr>
          <a:xfrm>
            <a:off x="0" y="6486396"/>
            <a:ext cx="3488584"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t>：https://reurl.cc/LX7era</a:t>
            </a:r>
          </a:p>
        </p:txBody>
      </p:sp>
      <p:pic>
        <p:nvPicPr>
          <p:cNvPr id="35842" name="Picture 2" descr="https://img.trendforce.com/Chart/2022/10/20221011_145203_2023_en.jpg">
            <a:extLst>
              <a:ext uri="{FF2B5EF4-FFF2-40B4-BE49-F238E27FC236}">
                <a16:creationId xmlns:a16="http://schemas.microsoft.com/office/drawing/2014/main" id="{30A743A5-2773-4243-B5E3-2E69B0E357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183498" y="-1419"/>
            <a:ext cx="7825004" cy="68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37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862989" y="2469498"/>
            <a:ext cx="7940497" cy="1107996"/>
          </a:xfrm>
          <a:prstGeom prst="rect">
            <a:avLst/>
          </a:prstGeom>
          <a:noFill/>
        </p:spPr>
        <p:txBody>
          <a:bodyPr wrap="square" rtlCol="0">
            <a:spAutoFit/>
          </a:bodyPr>
          <a:lstStyle/>
          <a:p>
            <a:r>
              <a:rPr kumimoji="1" lang="en-US" altLang="zh-TW" sz="6600" dirty="0">
                <a:solidFill>
                  <a:srgbClr val="005791"/>
                </a:solidFill>
                <a:effectLst>
                  <a:reflection blurRad="6350" stA="50000" endA="300" endPos="50000" dist="29997" dir="5400000" sy="-100000" algn="bl" rotWithShape="0"/>
                </a:effectLst>
                <a:ea typeface="Adobe 黑体 Std R" pitchFamily="34" charset="-128"/>
              </a:rPr>
              <a:t>Global Device Market</a:t>
            </a:r>
            <a:endParaRPr lang="zh-TW" altLang="en-US" sz="6600" dirty="0">
              <a:solidFill>
                <a:srgbClr val="005791"/>
              </a:solidFill>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2642698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3CA25C-EBDD-4952-8DE6-AE1C69795567}"/>
              </a:ext>
            </a:extLst>
          </p:cNvPr>
          <p:cNvSpPr>
            <a:spLocks noGrp="1"/>
          </p:cNvSpPr>
          <p:nvPr>
            <p:ph type="title"/>
          </p:nvPr>
        </p:nvSpPr>
        <p:spPr>
          <a:xfrm>
            <a:off x="589071" y="267467"/>
            <a:ext cx="11013859" cy="1325563"/>
          </a:xfrm>
        </p:spPr>
        <p:txBody>
          <a:bodyPr>
            <a:normAutofit/>
          </a:bodyPr>
          <a:lstStyle/>
          <a:p>
            <a:r>
              <a:rPr lang="en-US" altLang="zh-TW" sz="2800" b="1" dirty="0">
                <a:solidFill>
                  <a:schemeClr val="accent5">
                    <a:lumMod val="75000"/>
                  </a:schemeClr>
                </a:solidFill>
                <a:latin typeface="微軟正黑體" panose="020B0604030504040204" pitchFamily="34" charset="-120"/>
                <a:ea typeface="微軟正黑體" panose="020B0604030504040204" pitchFamily="34" charset="-120"/>
              </a:rPr>
              <a:t>Global smartphone market fell 9% as consumers trim spending</a:t>
            </a:r>
            <a:endParaRPr lang="zh-TW" altLang="en-US" sz="28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3CE4CA19-6850-4EC8-B2C7-55169602133C}"/>
              </a:ext>
            </a:extLst>
          </p:cNvPr>
          <p:cNvSpPr>
            <a:spLocks noGrp="1"/>
          </p:cNvSpPr>
          <p:nvPr>
            <p:ph idx="1"/>
          </p:nvPr>
        </p:nvSpPr>
        <p:spPr>
          <a:xfrm>
            <a:off x="8167456" y="3034090"/>
            <a:ext cx="3899105" cy="1594050"/>
          </a:xfrm>
        </p:spPr>
        <p:txBody>
          <a:bodyPr>
            <a:normAutofit fontScale="92500" lnSpcReduction="10000"/>
          </a:bodyPr>
          <a:lstStyle/>
          <a:p>
            <a:r>
              <a:rPr lang="en-US" altLang="zh-TW" sz="2000" dirty="0">
                <a:solidFill>
                  <a:srgbClr val="002148"/>
                </a:solidFill>
                <a:latin typeface="微軟正黑體" panose="020B0604030504040204" pitchFamily="34" charset="-120"/>
                <a:ea typeface="微軟正黑體" panose="020B0604030504040204" pitchFamily="34" charset="-120"/>
              </a:rPr>
              <a:t>In Q3 2022, the global smartphone market recorded its third consecutive decline this year, dropping 9% year-on-year, marking the worst Q3 since 2014.</a:t>
            </a:r>
          </a:p>
        </p:txBody>
      </p:sp>
      <p:pic>
        <p:nvPicPr>
          <p:cNvPr id="22530" name="Picture 2" descr="https://canalys-prod-public.s3.eu-west-1.amazonaws.com/cosi/campaign/3043/lNdt1bA2FVeqCRmgm0pqOeGndI10s1yE.png">
            <a:extLst>
              <a:ext uri="{FF2B5EF4-FFF2-40B4-BE49-F238E27FC236}">
                <a16:creationId xmlns:a16="http://schemas.microsoft.com/office/drawing/2014/main" id="{22E5CF63-9909-4EEC-8A45-A38B42EC5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36" y="1690688"/>
            <a:ext cx="7614169" cy="428085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0A5D37D2-4E24-4E62-8082-6626ED89C784}"/>
              </a:ext>
            </a:extLst>
          </p:cNvPr>
          <p:cNvSpPr/>
          <p:nvPr/>
        </p:nvSpPr>
        <p:spPr>
          <a:xfrm>
            <a:off x="0" y="6478106"/>
            <a:ext cx="9607374"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：https://reurl.cc/LX7Wg3、</a:t>
            </a:r>
            <a:r>
              <a:rPr lang="en-US" altLang="zh-TW" dirty="0">
                <a:latin typeface="微軟正黑體" panose="020B0604030504040204" pitchFamily="34" charset="-120"/>
                <a:ea typeface="微軟正黑體" panose="020B0604030504040204" pitchFamily="34" charset="-120"/>
              </a:rPr>
              <a:t> https://reurl.cc/DXZjp6</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 https://reurl.cc/MXkOoL</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74183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663CCD8B-BB08-4D26-B6AC-0C251C92F211}"/>
              </a:ext>
            </a:extLst>
          </p:cNvPr>
          <p:cNvSpPr>
            <a:spLocks noGrp="1"/>
          </p:cNvSpPr>
          <p:nvPr>
            <p:ph idx="1"/>
          </p:nvPr>
        </p:nvSpPr>
        <p:spPr>
          <a:xfrm>
            <a:off x="8108678" y="2100401"/>
            <a:ext cx="3862402" cy="3405938"/>
          </a:xfrm>
        </p:spPr>
        <p:txBody>
          <a:bodyPr>
            <a:normAutofit/>
          </a:bodyPr>
          <a:lstStyle/>
          <a:p>
            <a:r>
              <a:rPr lang="en-US" altLang="zh-TW" sz="1400" dirty="0">
                <a:latin typeface="微軟正黑體" panose="020B0604030504040204" pitchFamily="34" charset="-120"/>
                <a:ea typeface="微軟正黑體" panose="020B0604030504040204" pitchFamily="34" charset="-120"/>
              </a:rPr>
              <a:t>Samsung retained its leading position with a 22% market share driven by heavy promotions to reduce channel inventory.</a:t>
            </a:r>
          </a:p>
          <a:p>
            <a:r>
              <a:rPr lang="en-US" altLang="zh-TW" sz="1400" dirty="0">
                <a:latin typeface="微軟正黑體" panose="020B0604030504040204" pitchFamily="34" charset="-120"/>
                <a:ea typeface="微軟正黑體" panose="020B0604030504040204" pitchFamily="34" charset="-120"/>
              </a:rPr>
              <a:t>Apple was the only vendor in the top five to record positive growth, improving its market position further with an 18% share during the market downturn thanks to relatively resilient demand for iPhones. </a:t>
            </a:r>
          </a:p>
          <a:p>
            <a:r>
              <a:rPr lang="en-US" altLang="zh-TW" sz="1400" dirty="0">
                <a:latin typeface="微軟正黑體" panose="020B0604030504040204" pitchFamily="34" charset="-120"/>
                <a:ea typeface="微軟正黑體" panose="020B0604030504040204" pitchFamily="34" charset="-120"/>
              </a:rPr>
              <a:t>While Xiaomi, OPPO and vivo continued to take a cautious approach to overseas expansion given domestic market uncertainty, retaining 14%, 10% and 9% global market shares, respectively. </a:t>
            </a:r>
            <a:endParaRPr lang="zh-TW" altLang="en-US" sz="1400" dirty="0">
              <a:latin typeface="微軟正黑體" panose="020B0604030504040204" pitchFamily="34" charset="-120"/>
              <a:ea typeface="微軟正黑體" panose="020B0604030504040204" pitchFamily="34" charset="-120"/>
            </a:endParaRPr>
          </a:p>
        </p:txBody>
      </p:sp>
      <p:pic>
        <p:nvPicPr>
          <p:cNvPr id="23554" name="Picture 2" descr="https://canalys-prod-public.s3.eu-west-1.amazonaws.com/cosi/campaign/3043/KIuhD_fTXuCZt~YFcVGaT50vOFq2HDfD.png">
            <a:extLst>
              <a:ext uri="{FF2B5EF4-FFF2-40B4-BE49-F238E27FC236}">
                <a16:creationId xmlns:a16="http://schemas.microsoft.com/office/drawing/2014/main" id="{AB250DCC-74F7-4FA4-B482-EAD63B46A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20" y="1641352"/>
            <a:ext cx="7697962" cy="432796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8A9A21ED-0C58-405D-9586-18F56D87BDCC}"/>
              </a:ext>
            </a:extLst>
          </p:cNvPr>
          <p:cNvSpPr/>
          <p:nvPr/>
        </p:nvSpPr>
        <p:spPr>
          <a:xfrm>
            <a:off x="0" y="6478106"/>
            <a:ext cx="9607374"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：https://reurl.cc/LX7Wg3、</a:t>
            </a:r>
            <a:r>
              <a:rPr lang="en-US" altLang="zh-TW" dirty="0">
                <a:latin typeface="微軟正黑體" panose="020B0604030504040204" pitchFamily="34" charset="-120"/>
                <a:ea typeface="微軟正黑體" panose="020B0604030504040204" pitchFamily="34" charset="-120"/>
              </a:rPr>
              <a:t> https://reurl.cc/DXZjp6</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 https://reurl.cc/MXkOoL</a:t>
            </a:r>
            <a:endParaRPr lang="zh-TW" altLang="en-US" dirty="0">
              <a:latin typeface="微軟正黑體" panose="020B0604030504040204" pitchFamily="34" charset="-120"/>
              <a:ea typeface="微軟正黑體" panose="020B0604030504040204" pitchFamily="34" charset="-120"/>
            </a:endParaRPr>
          </a:p>
        </p:txBody>
      </p:sp>
      <p:sp>
        <p:nvSpPr>
          <p:cNvPr id="8" name="標題 1">
            <a:extLst>
              <a:ext uri="{FF2B5EF4-FFF2-40B4-BE49-F238E27FC236}">
                <a16:creationId xmlns:a16="http://schemas.microsoft.com/office/drawing/2014/main" id="{4E4240D7-3243-4914-A593-2E4E62D085F9}"/>
              </a:ext>
            </a:extLst>
          </p:cNvPr>
          <p:cNvSpPr>
            <a:spLocks noGrp="1"/>
          </p:cNvSpPr>
          <p:nvPr>
            <p:ph type="title"/>
          </p:nvPr>
        </p:nvSpPr>
        <p:spPr>
          <a:xfrm>
            <a:off x="589071" y="267467"/>
            <a:ext cx="11013859" cy="1325563"/>
          </a:xfrm>
        </p:spPr>
        <p:txBody>
          <a:bodyPr>
            <a:normAutofit/>
          </a:bodyPr>
          <a:lstStyle/>
          <a:p>
            <a:r>
              <a:rPr lang="en-US" altLang="zh-TW" sz="2800" b="1" dirty="0">
                <a:solidFill>
                  <a:schemeClr val="accent5">
                    <a:lumMod val="75000"/>
                  </a:schemeClr>
                </a:solidFill>
                <a:latin typeface="微軟正黑體" panose="020B0604030504040204" pitchFamily="34" charset="-120"/>
                <a:ea typeface="微軟正黑體" panose="020B0604030504040204" pitchFamily="34" charset="-120"/>
              </a:rPr>
              <a:t>Global smartphone market fell 9% as consumers trim spending</a:t>
            </a:r>
            <a:endParaRPr lang="zh-TW" altLang="en-US" sz="2800" b="1" dirty="0">
              <a:solidFill>
                <a:schemeClr val="accent5">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43466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B625D6B-A927-4951-B85C-0F57D18DDAC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79572" y="0"/>
            <a:ext cx="8032856" cy="6500354"/>
          </a:xfrm>
          <a:prstGeom prst="rect">
            <a:avLst/>
          </a:prstGeom>
        </p:spPr>
      </p:pic>
      <p:sp>
        <p:nvSpPr>
          <p:cNvPr id="7" name="矩形 6">
            <a:extLst>
              <a:ext uri="{FF2B5EF4-FFF2-40B4-BE49-F238E27FC236}">
                <a16:creationId xmlns:a16="http://schemas.microsoft.com/office/drawing/2014/main" id="{AFDA6D5B-DFBC-4E16-8A49-BC563BA95D56}"/>
              </a:ext>
            </a:extLst>
          </p:cNvPr>
          <p:cNvSpPr/>
          <p:nvPr/>
        </p:nvSpPr>
        <p:spPr>
          <a:xfrm>
            <a:off x="0" y="6478106"/>
            <a:ext cx="9607374"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：https://reurl.cc/LX7Wg3、</a:t>
            </a:r>
            <a:r>
              <a:rPr lang="en-US" altLang="zh-TW" dirty="0">
                <a:latin typeface="微軟正黑體" panose="020B0604030504040204" pitchFamily="34" charset="-120"/>
                <a:ea typeface="微軟正黑體" panose="020B0604030504040204" pitchFamily="34" charset="-120"/>
              </a:rPr>
              <a:t> https://reurl.cc/DXZjp6</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 https://reurl.cc/MXkOoL</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74122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1162E1-1E87-40D7-A8C5-DD39EAFB7749}"/>
              </a:ext>
            </a:extLst>
          </p:cNvPr>
          <p:cNvSpPr>
            <a:spLocks noGrp="1"/>
          </p:cNvSpPr>
          <p:nvPr>
            <p:ph type="title"/>
          </p:nvPr>
        </p:nvSpPr>
        <p:spPr>
          <a:xfrm>
            <a:off x="673593" y="9377"/>
            <a:ext cx="10844814" cy="978287"/>
          </a:xfrm>
        </p:spPr>
        <p:txBody>
          <a:bodyPr>
            <a:normAutofit/>
          </a:bodyPr>
          <a:lstStyle/>
          <a:p>
            <a:r>
              <a:rPr lang="en-US" altLang="zh-TW" sz="3200" b="1" dirty="0">
                <a:solidFill>
                  <a:schemeClr val="accent5">
                    <a:lumMod val="75000"/>
                  </a:schemeClr>
                </a:solidFill>
                <a:latin typeface="微軟正黑體" panose="020B0604030504040204" pitchFamily="34" charset="-120"/>
                <a:ea typeface="微軟正黑體" panose="020B0604030504040204" pitchFamily="34" charset="-120"/>
              </a:rPr>
              <a:t>Worldwide smartphone shipments and annual growth</a:t>
            </a:r>
            <a:endParaRPr lang="zh-TW" altLang="en-US" sz="32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4708CB9E-AB3E-4223-BE31-DD7924CEA944}"/>
              </a:ext>
            </a:extLst>
          </p:cNvPr>
          <p:cNvSpPr>
            <a:spLocks noGrp="1"/>
          </p:cNvSpPr>
          <p:nvPr>
            <p:ph idx="1"/>
          </p:nvPr>
        </p:nvSpPr>
        <p:spPr>
          <a:xfrm>
            <a:off x="7058744" y="1500705"/>
            <a:ext cx="4979376" cy="4412202"/>
          </a:xfrm>
        </p:spPr>
        <p:txBody>
          <a:bodyPr>
            <a:normAutofit lnSpcReduction="10000"/>
          </a:bodyPr>
          <a:lstStyle/>
          <a:p>
            <a:r>
              <a:rPr lang="en-US" altLang="zh-TW" sz="1600" dirty="0">
                <a:latin typeface="微軟正黑體" panose="020B0604030504040204" pitchFamily="34" charset="-120"/>
                <a:ea typeface="微軟正黑體" panose="020B0604030504040204" pitchFamily="34" charset="-120"/>
              </a:rPr>
              <a:t>The latest </a:t>
            </a:r>
            <a:r>
              <a:rPr lang="en-US" altLang="zh-TW" sz="1600" dirty="0" err="1">
                <a:latin typeface="微軟正黑體" panose="020B0604030504040204" pitchFamily="34" charset="-120"/>
                <a:ea typeface="微軟正黑體" panose="020B0604030504040204" pitchFamily="34" charset="-120"/>
              </a:rPr>
              <a:t>Canalys</a:t>
            </a:r>
            <a:r>
              <a:rPr lang="en-US" altLang="zh-TW" sz="1600" dirty="0">
                <a:latin typeface="微軟正黑體" panose="020B0604030504040204" pitchFamily="34" charset="-120"/>
                <a:ea typeface="微軟正黑體" panose="020B0604030504040204" pitchFamily="34" charset="-120"/>
              </a:rPr>
              <a:t> smartphone analysis indicates weak demand in Q3 2022 caused worldwide smartphone shipments to decline by 9% year-on-year to 297.8 million units. </a:t>
            </a:r>
          </a:p>
          <a:p>
            <a:r>
              <a:rPr lang="en-US" altLang="zh-TW" sz="1600" dirty="0">
                <a:latin typeface="微軟正黑體" panose="020B0604030504040204" pitchFamily="34" charset="-120"/>
                <a:ea typeface="微軟正黑體" panose="020B0604030504040204" pitchFamily="34" charset="-120"/>
              </a:rPr>
              <a:t>Samsung defended its first place in the market despite an 8% decline, shipping 64.1 million units. </a:t>
            </a:r>
          </a:p>
          <a:p>
            <a:r>
              <a:rPr lang="en-US" altLang="zh-TW" sz="1600" dirty="0">
                <a:latin typeface="微軟正黑體" panose="020B0604030504040204" pitchFamily="34" charset="-120"/>
                <a:ea typeface="微軟正黑體" panose="020B0604030504040204" pitchFamily="34" charset="-120"/>
              </a:rPr>
              <a:t>Apple, the only leading vendor to increase year-on-year driven by robust demand, grew 8% and shipped 53.0 million units. </a:t>
            </a:r>
          </a:p>
          <a:p>
            <a:r>
              <a:rPr lang="en-US" altLang="zh-TW" sz="1600" dirty="0">
                <a:latin typeface="微軟正黑體" panose="020B0604030504040204" pitchFamily="34" charset="-120"/>
                <a:ea typeface="微軟正黑體" panose="020B0604030504040204" pitchFamily="34" charset="-120"/>
              </a:rPr>
              <a:t>Following two quarters of double-digit declines, Xiaomi leveraged its global scale to find opportunities helping it strengthen its position to only decline 8%, shipping 40.5 million units. </a:t>
            </a:r>
          </a:p>
          <a:p>
            <a:r>
              <a:rPr lang="en-US" altLang="zh-TW" sz="1600" dirty="0">
                <a:latin typeface="微軟正黑體" panose="020B0604030504040204" pitchFamily="34" charset="-120"/>
                <a:ea typeface="微軟正黑體" panose="020B0604030504040204" pitchFamily="34" charset="-120"/>
              </a:rPr>
              <a:t>OPPO and vivo took fourth and fifth place despite having over 20% declines, shipping 28.5 million and 27.4 million units respectively in Q3 2022. </a:t>
            </a:r>
            <a:endParaRPr lang="zh-TW" altLang="en-US" sz="1600" dirty="0">
              <a:latin typeface="微軟正黑體" panose="020B0604030504040204" pitchFamily="34" charset="-120"/>
              <a:ea typeface="微軟正黑體" panose="020B0604030504040204" pitchFamily="34" charset="-120"/>
            </a:endParaRPr>
          </a:p>
        </p:txBody>
      </p:sp>
      <p:pic>
        <p:nvPicPr>
          <p:cNvPr id="24578" name="Picture 2" descr="https://img.ltn.com.tw/Upload/3c/page/2022/10/28/221028-51323-2.jpg">
            <a:extLst>
              <a:ext uri="{FF2B5EF4-FFF2-40B4-BE49-F238E27FC236}">
                <a16:creationId xmlns:a16="http://schemas.microsoft.com/office/drawing/2014/main" id="{AD7A1D46-652F-483D-84EB-5567619B8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88" y="987664"/>
            <a:ext cx="6659380" cy="543828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972E414A-1C25-4FAA-9407-27A9300E9A31}"/>
              </a:ext>
            </a:extLst>
          </p:cNvPr>
          <p:cNvSpPr/>
          <p:nvPr/>
        </p:nvSpPr>
        <p:spPr>
          <a:xfrm>
            <a:off x="0" y="6485948"/>
            <a:ext cx="6484532"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：https://reurl.cc/rZ19bx、</a:t>
            </a:r>
            <a:r>
              <a:rPr lang="en-US" altLang="zh-TW" dirty="0">
                <a:latin typeface="微軟正黑體" panose="020B0604030504040204" pitchFamily="34" charset="-120"/>
                <a:ea typeface="微軟正黑體" panose="020B0604030504040204" pitchFamily="34" charset="-120"/>
              </a:rPr>
              <a:t>https://reurl.cc/x1EabV</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4066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3DF995-28A0-4229-81A2-597E23708B2D}"/>
              </a:ext>
            </a:extLst>
          </p:cNvPr>
          <p:cNvSpPr>
            <a:spLocks noGrp="1"/>
          </p:cNvSpPr>
          <p:nvPr>
            <p:ph type="title"/>
          </p:nvPr>
        </p:nvSpPr>
        <p:spPr>
          <a:xfrm>
            <a:off x="1033139" y="258593"/>
            <a:ext cx="10125722" cy="1062763"/>
          </a:xfrm>
        </p:spPr>
        <p:txBody>
          <a:bodyPr>
            <a:normAutofit/>
          </a:bodyPr>
          <a:lstStyle/>
          <a:p>
            <a:r>
              <a:rPr lang="en-US" altLang="zh-TW" sz="3200" b="1" dirty="0">
                <a:solidFill>
                  <a:schemeClr val="accent5">
                    <a:lumMod val="75000"/>
                  </a:schemeClr>
                </a:solidFill>
                <a:latin typeface="微軟正黑體" panose="020B0604030504040204" pitchFamily="34" charset="-120"/>
                <a:ea typeface="微軟正黑體" panose="020B0604030504040204" pitchFamily="34" charset="-120"/>
              </a:rPr>
              <a:t>Wearables Growth Faces Challenges Through 2022</a:t>
            </a:r>
            <a:endParaRPr lang="zh-TW" altLang="en-US" sz="32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9C4E99E9-EE33-4F21-8D6B-BE7EEA2E4A8D}"/>
              </a:ext>
            </a:extLst>
          </p:cNvPr>
          <p:cNvSpPr>
            <a:spLocks noGrp="1"/>
          </p:cNvSpPr>
          <p:nvPr>
            <p:ph idx="1"/>
          </p:nvPr>
        </p:nvSpPr>
        <p:spPr>
          <a:xfrm>
            <a:off x="6456784" y="1825625"/>
            <a:ext cx="4897016" cy="4351338"/>
          </a:xfrm>
        </p:spPr>
        <p:txBody>
          <a:bodyPr>
            <a:normAutofit fontScale="92500"/>
          </a:bodyPr>
          <a:lstStyle/>
          <a:p>
            <a:r>
              <a:rPr lang="en-US" altLang="zh-TW" sz="1800" dirty="0">
                <a:latin typeface="微軟正黑體" panose="020B0604030504040204" pitchFamily="34" charset="-120"/>
                <a:ea typeface="微軟正黑體" panose="020B0604030504040204" pitchFamily="34" charset="-120"/>
              </a:rPr>
              <a:t>The wearables market faced another challenging period in the second quarter of 2022 (2Q22) as global shipments declined 6.9% year over year to 107.4 million units. Demand has slowed due to rising inflation, fears surrounding recession, increased spending on other non-tech categories, and the hyper growth that the wearables market has experienced in the last two years.</a:t>
            </a:r>
          </a:p>
          <a:p>
            <a:r>
              <a:rPr lang="en-US" altLang="zh-TW" sz="1800" dirty="0">
                <a:latin typeface="微軟正黑體" panose="020B0604030504040204" pitchFamily="34" charset="-120"/>
                <a:ea typeface="微軟正黑體" panose="020B0604030504040204" pitchFamily="34" charset="-120"/>
              </a:rPr>
              <a:t>While the list of top 5 companies has not changed (Apple, Samsung, Xiaomi, Huawei, and Imagine Marketing), four of the top 5 experienced year-over-year declines during the second quarter. Smaller brands continue to target lower price points, putting downward pressure on average selling prices (ASPs) for the incumbents.</a:t>
            </a:r>
            <a:endParaRPr lang="zh-TW" altLang="en-US" sz="1800" dirty="0">
              <a:latin typeface="微軟正黑體" panose="020B0604030504040204" pitchFamily="34" charset="-120"/>
              <a:ea typeface="微軟正黑體" panose="020B0604030504040204" pitchFamily="34" charset="-120"/>
            </a:endParaRPr>
          </a:p>
        </p:txBody>
      </p:sp>
      <p:pic>
        <p:nvPicPr>
          <p:cNvPr id="19458" name="Picture 2" descr="https://www.idc.com/getfile.dyn?containerId=prAP49695122&amp;attachmentId=47461927">
            <a:extLst>
              <a:ext uri="{FF2B5EF4-FFF2-40B4-BE49-F238E27FC236}">
                <a16:creationId xmlns:a16="http://schemas.microsoft.com/office/drawing/2014/main" id="{FC87932F-F91C-4CA8-8BC9-58A1CF23F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292" y="1690688"/>
            <a:ext cx="5610225"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EC9D286D-3A7E-49D7-8316-20FD28CA555C}"/>
              </a:ext>
            </a:extLst>
          </p:cNvPr>
          <p:cNvSpPr/>
          <p:nvPr/>
        </p:nvSpPr>
        <p:spPr>
          <a:xfrm>
            <a:off x="0" y="6491288"/>
            <a:ext cx="6543073"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：https://reurl.cc/GXbj6y、</a:t>
            </a:r>
            <a:r>
              <a:rPr lang="en-US" altLang="zh-TW" dirty="0">
                <a:latin typeface="微軟正黑體" panose="020B0604030504040204" pitchFamily="34" charset="-120"/>
                <a:ea typeface="微軟正黑體" panose="020B0604030504040204" pitchFamily="34" charset="-120"/>
              </a:rPr>
              <a:t>https://reurl.cc/aaeEXD</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90666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0FA83B6-DB81-4028-BAAA-029AD1E9AAC0}"/>
              </a:ext>
            </a:extLst>
          </p:cNvPr>
          <p:cNvSpPr>
            <a:spLocks noGrp="1"/>
          </p:cNvSpPr>
          <p:nvPr>
            <p:ph idx="1"/>
          </p:nvPr>
        </p:nvSpPr>
        <p:spPr>
          <a:xfrm>
            <a:off x="7486410" y="2739994"/>
            <a:ext cx="4169229" cy="2701987"/>
          </a:xfrm>
        </p:spPr>
        <p:txBody>
          <a:bodyPr>
            <a:normAutofit fontScale="85000" lnSpcReduction="10000"/>
          </a:bodyPr>
          <a:lstStyle/>
          <a:p>
            <a:r>
              <a:rPr lang="en-US" altLang="zh-TW" sz="2000" dirty="0">
                <a:latin typeface="微軟正黑體" panose="020B0604030504040204" pitchFamily="34" charset="-120"/>
                <a:ea typeface="微軟正黑體" panose="020B0604030504040204" pitchFamily="34" charset="-120"/>
              </a:rPr>
              <a:t>Rising prices and cooling demand have also led to a reduction in the overall outlook for wearables as IDC now forecasts shipments for the full year of 2022 to remain flat at 535.5 million units. </a:t>
            </a:r>
          </a:p>
          <a:p>
            <a:r>
              <a:rPr lang="en-US" altLang="zh-TW" sz="2000" dirty="0">
                <a:latin typeface="微軟正黑體" panose="020B0604030504040204" pitchFamily="34" charset="-120"/>
                <a:ea typeface="微軟正黑體" panose="020B0604030504040204" pitchFamily="34" charset="-120"/>
              </a:rPr>
              <a:t>However, growth will return in 2023 as demand for watches and hearables is expected to return due to new buyers in emerging markets and replacements in mature markets.</a:t>
            </a:r>
            <a:endParaRPr lang="zh-TW" altLang="en-US" sz="2000" dirty="0">
              <a:latin typeface="微軟正黑體" panose="020B0604030504040204" pitchFamily="34" charset="-120"/>
              <a:ea typeface="微軟正黑體" panose="020B0604030504040204" pitchFamily="34" charset="-120"/>
            </a:endParaRPr>
          </a:p>
        </p:txBody>
      </p:sp>
      <p:pic>
        <p:nvPicPr>
          <p:cNvPr id="20482" name="Picture 2" descr="https://www.idc.com/getfile.dyn?containerId=prAP49695122&amp;attachmentId=47461928">
            <a:extLst>
              <a:ext uri="{FF2B5EF4-FFF2-40B4-BE49-F238E27FC236}">
                <a16:creationId xmlns:a16="http://schemas.microsoft.com/office/drawing/2014/main" id="{CBF4C9E3-3987-43BC-B4B5-4243A0EF1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621" y="1689101"/>
            <a:ext cx="6603007" cy="480218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900DB409-B681-40A1-8A62-41C5A815155B}"/>
              </a:ext>
            </a:extLst>
          </p:cNvPr>
          <p:cNvSpPr/>
          <p:nvPr/>
        </p:nvSpPr>
        <p:spPr>
          <a:xfrm>
            <a:off x="0" y="6491288"/>
            <a:ext cx="6543073"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：https://reurl.cc/GXbj6y、</a:t>
            </a:r>
            <a:r>
              <a:rPr lang="en-US" altLang="zh-TW" dirty="0">
                <a:latin typeface="微軟正黑體" panose="020B0604030504040204" pitchFamily="34" charset="-120"/>
                <a:ea typeface="微軟正黑體" panose="020B0604030504040204" pitchFamily="34" charset="-120"/>
              </a:rPr>
              <a:t>https://reurl.cc/aaeEXD</a:t>
            </a:r>
            <a:endParaRPr lang="zh-TW" altLang="en-US" dirty="0">
              <a:latin typeface="微軟正黑體" panose="020B0604030504040204" pitchFamily="34" charset="-120"/>
              <a:ea typeface="微軟正黑體" panose="020B0604030504040204" pitchFamily="34" charset="-120"/>
            </a:endParaRPr>
          </a:p>
        </p:txBody>
      </p:sp>
      <p:sp>
        <p:nvSpPr>
          <p:cNvPr id="8" name="標題 1">
            <a:extLst>
              <a:ext uri="{FF2B5EF4-FFF2-40B4-BE49-F238E27FC236}">
                <a16:creationId xmlns:a16="http://schemas.microsoft.com/office/drawing/2014/main" id="{327CF466-72C7-4FC0-BC65-99B98A0BBEC1}"/>
              </a:ext>
            </a:extLst>
          </p:cNvPr>
          <p:cNvSpPr>
            <a:spLocks noGrp="1"/>
          </p:cNvSpPr>
          <p:nvPr>
            <p:ph type="title"/>
          </p:nvPr>
        </p:nvSpPr>
        <p:spPr>
          <a:xfrm>
            <a:off x="1033139" y="258593"/>
            <a:ext cx="10125722" cy="1062763"/>
          </a:xfrm>
        </p:spPr>
        <p:txBody>
          <a:bodyPr>
            <a:normAutofit/>
          </a:bodyPr>
          <a:lstStyle/>
          <a:p>
            <a:r>
              <a:rPr lang="en-US" altLang="zh-TW" sz="3200" b="1" dirty="0">
                <a:solidFill>
                  <a:schemeClr val="accent5">
                    <a:lumMod val="75000"/>
                  </a:schemeClr>
                </a:solidFill>
                <a:latin typeface="微軟正黑體" panose="020B0604030504040204" pitchFamily="34" charset="-120"/>
                <a:ea typeface="微軟正黑體" panose="020B0604030504040204" pitchFamily="34" charset="-120"/>
              </a:rPr>
              <a:t>Wearables Growth Faces Challenges Through 2022</a:t>
            </a:r>
            <a:endParaRPr lang="zh-TW" altLang="en-US" sz="3200" b="1" dirty="0">
              <a:solidFill>
                <a:schemeClr val="accent5">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41143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4A2DB59-5825-4562-AE19-B551A43650F5}"/>
              </a:ext>
            </a:extLst>
          </p:cNvPr>
          <p:cNvSpPr>
            <a:spLocks noGrp="1"/>
          </p:cNvSpPr>
          <p:nvPr>
            <p:ph type="title"/>
          </p:nvPr>
        </p:nvSpPr>
        <p:spPr>
          <a:xfrm>
            <a:off x="66583" y="271189"/>
            <a:ext cx="12058835" cy="1131483"/>
          </a:xfrm>
        </p:spPr>
        <p:txBody>
          <a:bodyPr>
            <a:normAutofit/>
          </a:bodyPr>
          <a:lstStyle/>
          <a:p>
            <a:r>
              <a:rPr lang="en-US" altLang="zh-TW" sz="2800" b="1" dirty="0">
                <a:solidFill>
                  <a:schemeClr val="accent5">
                    <a:lumMod val="75000"/>
                  </a:schemeClr>
                </a:solidFill>
                <a:latin typeface="微軟正黑體" panose="020B0604030504040204" pitchFamily="34" charset="-120"/>
                <a:ea typeface="微軟正黑體" panose="020B0604030504040204" pitchFamily="34" charset="-120"/>
              </a:rPr>
              <a:t>IDC Tracker Sees a Long Road Ahead for Augmented Reality Headsets</a:t>
            </a:r>
            <a:endParaRPr lang="zh-TW" altLang="en-US" sz="28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FE7FCF8E-E56F-4451-90AC-98C9311123AF}"/>
              </a:ext>
            </a:extLst>
          </p:cNvPr>
          <p:cNvSpPr>
            <a:spLocks noGrp="1"/>
          </p:cNvSpPr>
          <p:nvPr>
            <p:ph idx="1"/>
          </p:nvPr>
        </p:nvSpPr>
        <p:spPr>
          <a:xfrm>
            <a:off x="6578082" y="1825625"/>
            <a:ext cx="4775718" cy="4351338"/>
          </a:xfrm>
        </p:spPr>
        <p:txBody>
          <a:bodyPr>
            <a:normAutofit fontScale="85000" lnSpcReduction="10000"/>
          </a:bodyPr>
          <a:lstStyle/>
          <a:p>
            <a:r>
              <a:rPr lang="en-US" altLang="zh-TW" sz="1800" dirty="0">
                <a:latin typeface="微軟正黑體" panose="020B0604030504040204" pitchFamily="34" charset="-120"/>
                <a:ea typeface="微軟正黑體" panose="020B0604030504040204" pitchFamily="34" charset="-120"/>
              </a:rPr>
              <a:t>Worldwide shipments of Augmented Reality (AR) headsets are forecast to decline 8.7% year over year to nearly 260,000 units by the end of 2022. While a decline for such a nascent technology may seem abrupt, volumes have been slowing in recent quarters due to the shaky financials of some of the top companies, lack of new devices, and end-user demand being fulfilled by AR on smartphones in the short term.</a:t>
            </a:r>
          </a:p>
          <a:p>
            <a:r>
              <a:rPr lang="en-US" altLang="zh-TW" sz="1800" dirty="0">
                <a:latin typeface="微軟正黑體" panose="020B0604030504040204" pitchFamily="34" charset="-120"/>
                <a:ea typeface="微軟正黑體" panose="020B0604030504040204" pitchFamily="34" charset="-120"/>
              </a:rPr>
              <a:t>In the first half of 2022, the top 5 AR headset makers were Microsoft, </a:t>
            </a:r>
            <a:r>
              <a:rPr lang="en-US" altLang="zh-TW" sz="1800" dirty="0" err="1">
                <a:latin typeface="微軟正黑體" panose="020B0604030504040204" pitchFamily="34" charset="-120"/>
                <a:ea typeface="微軟正黑體" panose="020B0604030504040204" pitchFamily="34" charset="-120"/>
              </a:rPr>
              <a:t>Rokid</a:t>
            </a:r>
            <a:r>
              <a:rPr lang="en-US" altLang="zh-TW" sz="1800" dirty="0">
                <a:latin typeface="微軟正黑體" panose="020B0604030504040204" pitchFamily="34" charset="-120"/>
                <a:ea typeface="微軟正黑體" panose="020B0604030504040204" pitchFamily="34" charset="-120"/>
              </a:rPr>
              <a:t>, Shadow Creator, Mad Gaze, and </a:t>
            </a:r>
            <a:r>
              <a:rPr lang="en-US" altLang="zh-TW" sz="1800" dirty="0" err="1">
                <a:latin typeface="微軟正黑體" panose="020B0604030504040204" pitchFamily="34" charset="-120"/>
                <a:ea typeface="微軟正黑體" panose="020B0604030504040204" pitchFamily="34" charset="-120"/>
              </a:rPr>
              <a:t>RealWear</a:t>
            </a:r>
            <a:r>
              <a:rPr lang="en-US" altLang="zh-TW" sz="1800" dirty="0">
                <a:latin typeface="微軟正黑體" panose="020B0604030504040204" pitchFamily="34" charset="-120"/>
                <a:ea typeface="微軟正黑體" panose="020B0604030504040204" pitchFamily="34" charset="-120"/>
              </a:rPr>
              <a:t>. However, the landscape is expected to shift dramatically as more companies enter the market and tech giants like Apple and Meta take more of an interest in AR. Looking ahead, despite the decline in 2022, IDC anticipates plenty of growth as the market is forecast to have a 5-year compound annual growth rate (CAGR) of 70.3%, topping out at 4.1 million units by the end of 2026.</a:t>
            </a:r>
            <a:endParaRPr lang="zh-TW" altLang="en-US" sz="1800" dirty="0">
              <a:latin typeface="微軟正黑體" panose="020B0604030504040204" pitchFamily="34" charset="-120"/>
              <a:ea typeface="微軟正黑體" panose="020B0604030504040204" pitchFamily="34" charset="-120"/>
            </a:endParaRPr>
          </a:p>
        </p:txBody>
      </p:sp>
      <p:pic>
        <p:nvPicPr>
          <p:cNvPr id="21506" name="Picture 2" descr="https://www.idc.com/getfile.dyn?containerId=prUS49692622&amp;attachmentId=47461604">
            <a:extLst>
              <a:ext uri="{FF2B5EF4-FFF2-40B4-BE49-F238E27FC236}">
                <a16:creationId xmlns:a16="http://schemas.microsoft.com/office/drawing/2014/main" id="{84F24CFF-838C-4BD2-9170-C597962C4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825625"/>
            <a:ext cx="5777982" cy="4354271"/>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418E5B2C-B90D-4DC8-914F-B7246A0E3F7B}"/>
              </a:ext>
            </a:extLst>
          </p:cNvPr>
          <p:cNvSpPr/>
          <p:nvPr/>
        </p:nvSpPr>
        <p:spPr>
          <a:xfrm>
            <a:off x="0" y="6488668"/>
            <a:ext cx="6513322"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：https://reurl.cc/lZ5Qr9、</a:t>
            </a:r>
            <a:r>
              <a:rPr lang="en-US" altLang="zh-TW" dirty="0">
                <a:latin typeface="微軟正黑體" panose="020B0604030504040204" pitchFamily="34" charset="-120"/>
                <a:ea typeface="微軟正黑體" panose="020B0604030504040204" pitchFamily="34" charset="-120"/>
              </a:rPr>
              <a:t>https://reurl.cc/GXbjyy</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40895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a:extLst>
              <a:ext uri="{FF2B5EF4-FFF2-40B4-BE49-F238E27FC236}">
                <a16:creationId xmlns:a16="http://schemas.microsoft.com/office/drawing/2014/main" id="{0A65B944-DA77-4FA0-AA94-C62F27A7D9B4}"/>
              </a:ext>
            </a:extLst>
          </p:cNvPr>
          <p:cNvGraphicFramePr>
            <a:graphicFrameLocks noChangeAspect="1"/>
          </p:cNvGraphicFramePr>
          <p:nvPr>
            <p:extLst>
              <p:ext uri="{D42A27DB-BD31-4B8C-83A1-F6EECF244321}">
                <p14:modId xmlns:p14="http://schemas.microsoft.com/office/powerpoint/2010/main" val="620164455"/>
              </p:ext>
            </p:extLst>
          </p:nvPr>
        </p:nvGraphicFramePr>
        <p:xfrm>
          <a:off x="720725" y="673100"/>
          <a:ext cx="10748963" cy="5511800"/>
        </p:xfrm>
        <a:graphic>
          <a:graphicData uri="http://schemas.openxmlformats.org/presentationml/2006/ole">
            <mc:AlternateContent xmlns:mc="http://schemas.openxmlformats.org/markup-compatibility/2006">
              <mc:Choice xmlns:v="urn:schemas-microsoft-com:vml" Requires="v">
                <p:oleObj spid="_x0000_s1036" name="Worksheet" r:id="rId3" imgW="13411200" imgH="7170500" progId="Excel.Sheet.12">
                  <p:embed/>
                </p:oleObj>
              </mc:Choice>
              <mc:Fallback>
                <p:oleObj name="Worksheet" r:id="rId3" imgW="13411200" imgH="7170500" progId="Excel.Sheet.12">
                  <p:embed/>
                  <p:pic>
                    <p:nvPicPr>
                      <p:cNvPr id="6" name="物件 5">
                        <a:extLst>
                          <a:ext uri="{FF2B5EF4-FFF2-40B4-BE49-F238E27FC236}">
                            <a16:creationId xmlns:a16="http://schemas.microsoft.com/office/drawing/2014/main" id="{9306B696-B9A1-4854-80E7-9CAE5D2692F9}"/>
                          </a:ext>
                        </a:extLst>
                      </p:cNvPr>
                      <p:cNvPicPr/>
                      <p:nvPr/>
                    </p:nvPicPr>
                    <p:blipFill>
                      <a:blip r:embed="rId4"/>
                      <a:stretch>
                        <a:fillRect/>
                      </a:stretch>
                    </p:blipFill>
                    <p:spPr>
                      <a:xfrm>
                        <a:off x="720725" y="673100"/>
                        <a:ext cx="10748963" cy="5511800"/>
                      </a:xfrm>
                      <a:prstGeom prst="rect">
                        <a:avLst/>
                      </a:prstGeom>
                    </p:spPr>
                  </p:pic>
                </p:oleObj>
              </mc:Fallback>
            </mc:AlternateContent>
          </a:graphicData>
        </a:graphic>
      </p:graphicFrame>
    </p:spTree>
    <p:extLst>
      <p:ext uri="{BB962C8B-B14F-4D97-AF65-F5344CB8AC3E}">
        <p14:creationId xmlns:p14="http://schemas.microsoft.com/office/powerpoint/2010/main" val="2131357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978863" y="2313169"/>
            <a:ext cx="10513480" cy="1323439"/>
          </a:xfrm>
          <a:prstGeom prst="rect">
            <a:avLst/>
          </a:prstGeom>
          <a:noFill/>
        </p:spPr>
        <p:txBody>
          <a:bodyPr wrap="square" rtlCol="0">
            <a:spAutoFit/>
          </a:bodyPr>
          <a:lstStyle/>
          <a:p>
            <a:pPr algn="ctr"/>
            <a:r>
              <a:rPr kumimoji="1" lang="en-US" altLang="zh-TW" sz="8000" dirty="0">
                <a:solidFill>
                  <a:srgbClr val="005791"/>
                </a:solidFill>
                <a:effectLst>
                  <a:reflection blurRad="6350" stA="50000" endA="300" endPos="50000" dist="29997" dir="5400000" sy="-100000" algn="bl" rotWithShape="0"/>
                </a:effectLst>
                <a:ea typeface="Adobe 黑体 Std R" pitchFamily="34" charset="-128"/>
              </a:rPr>
              <a:t>Automotive Market</a:t>
            </a:r>
            <a:endParaRPr lang="zh-TW" altLang="en-US" sz="8000" dirty="0">
              <a:solidFill>
                <a:srgbClr val="005791"/>
              </a:solidFill>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3556691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DBAEBDD-5CC2-B5C1-FF9A-BE2C6835B3B1}"/>
              </a:ext>
            </a:extLst>
          </p:cNvPr>
          <p:cNvPicPr>
            <a:picLocks noChangeAspect="1"/>
          </p:cNvPicPr>
          <p:nvPr/>
        </p:nvPicPr>
        <p:blipFill>
          <a:blip r:embed="rId2"/>
          <a:stretch>
            <a:fillRect/>
          </a:stretch>
        </p:blipFill>
        <p:spPr>
          <a:xfrm>
            <a:off x="1545183" y="1309375"/>
            <a:ext cx="9101635" cy="3841599"/>
          </a:xfrm>
          <a:prstGeom prst="rect">
            <a:avLst/>
          </a:prstGeom>
        </p:spPr>
      </p:pic>
      <p:sp>
        <p:nvSpPr>
          <p:cNvPr id="2" name="標題 1">
            <a:extLst>
              <a:ext uri="{FF2B5EF4-FFF2-40B4-BE49-F238E27FC236}">
                <a16:creationId xmlns:a16="http://schemas.microsoft.com/office/drawing/2014/main" id="{2A412A79-7B3A-4AD7-AECB-8DC689F424EE}"/>
              </a:ext>
            </a:extLst>
          </p:cNvPr>
          <p:cNvSpPr>
            <a:spLocks noGrp="1"/>
          </p:cNvSpPr>
          <p:nvPr>
            <p:ph type="title"/>
          </p:nvPr>
        </p:nvSpPr>
        <p:spPr>
          <a:xfrm>
            <a:off x="531550" y="-636"/>
            <a:ext cx="11128900" cy="1325563"/>
          </a:xfrm>
        </p:spPr>
        <p:txBody>
          <a:bodyPr>
            <a:normAutofit/>
          </a:bodyPr>
          <a:lstStyle/>
          <a:p>
            <a:pPr algn="ctr"/>
            <a:r>
              <a:rPr lang="en"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rPr>
              <a:t>Global Automotive Register Market: Overview</a:t>
            </a:r>
          </a:p>
        </p:txBody>
      </p:sp>
      <p:sp>
        <p:nvSpPr>
          <p:cNvPr id="3" name="內容版面配置區 2">
            <a:extLst>
              <a:ext uri="{FF2B5EF4-FFF2-40B4-BE49-F238E27FC236}">
                <a16:creationId xmlns:a16="http://schemas.microsoft.com/office/drawing/2014/main" id="{4903FCF3-C240-4570-81CE-90C1BB67C686}"/>
              </a:ext>
            </a:extLst>
          </p:cNvPr>
          <p:cNvSpPr>
            <a:spLocks noGrp="1"/>
          </p:cNvSpPr>
          <p:nvPr>
            <p:ph idx="1"/>
          </p:nvPr>
        </p:nvSpPr>
        <p:spPr>
          <a:xfrm>
            <a:off x="636548" y="5017806"/>
            <a:ext cx="11274015" cy="1479812"/>
          </a:xfrm>
        </p:spPr>
        <p:txBody>
          <a:bodyPr>
            <a:normAutofit/>
          </a:bodyPr>
          <a:lstStyle/>
          <a:p>
            <a:r>
              <a:rPr lang="en" altLang="zh-TW" sz="1400" b="0" i="0" dirty="0">
                <a:solidFill>
                  <a:srgbClr val="333333"/>
                </a:solidFill>
                <a:effectLst/>
                <a:latin typeface="Arial" panose="020B0604020202020204" pitchFamily="34" charset="0"/>
              </a:rPr>
              <a:t>Automobile industry is in the phase of new technology change and advance component adaptation. Manufacturers are installing new technologies in their vehicle to stand out in this competitive market landscape. Automation of vehicle is in demand, which is in favor of electronic system. Automobiles have various types of electronic devices like circuits, registers, IC and semiconductors for proper functioning of vehicle. </a:t>
            </a:r>
          </a:p>
          <a:p>
            <a:r>
              <a:rPr lang="en" altLang="zh-TW" sz="1400" b="0" i="0" dirty="0">
                <a:solidFill>
                  <a:srgbClr val="333333"/>
                </a:solidFill>
                <a:effectLst/>
                <a:latin typeface="Arial" panose="020B0604020202020204" pitchFamily="34" charset="0"/>
              </a:rPr>
              <a:t>Registers are the main component in electronic equipment like processor and microcontroller to collect and store data. Owing to this, the Global Automotive Register Market has a strong future scope in autonomous as well as semi-autonomous vehicle. </a:t>
            </a:r>
            <a:endParaRPr lang="zh-TW" altLang="en-US" sz="20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5A785CDC-86D4-4F51-A81E-F26296FB6B26}"/>
              </a:ext>
            </a:extLst>
          </p:cNvPr>
          <p:cNvSpPr/>
          <p:nvPr/>
        </p:nvSpPr>
        <p:spPr>
          <a:xfrm>
            <a:off x="0" y="6492875"/>
            <a:ext cx="3746410"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 https://reurl.cc/lZMkGE</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10531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390617" y="2479351"/>
            <a:ext cx="8712545" cy="2215991"/>
          </a:xfrm>
          <a:prstGeom prst="rect">
            <a:avLst/>
          </a:prstGeom>
          <a:noFill/>
        </p:spPr>
        <p:txBody>
          <a:bodyPr wrap="square" rtlCol="0">
            <a:spAutoFit/>
          </a:bodyPr>
          <a:lstStyle/>
          <a:p>
            <a:r>
              <a:rPr kumimoji="1" lang="en-US" altLang="zh-TW" sz="6600" dirty="0">
                <a:solidFill>
                  <a:srgbClr val="005791"/>
                </a:solidFill>
                <a:effectLst>
                  <a:reflection blurRad="6350" stA="50000" endA="300" endPos="50000" dist="29997" dir="5400000" sy="-100000" algn="bl" rotWithShape="0"/>
                </a:effectLst>
                <a:ea typeface="Adobe 黑体 Std R" pitchFamily="34" charset="-128"/>
              </a:rPr>
              <a:t>Electric Vehicle Market</a:t>
            </a:r>
            <a:endParaRPr lang="zh-TW" altLang="en-US" sz="6600" dirty="0">
              <a:solidFill>
                <a:srgbClr val="005791"/>
              </a:solidFill>
              <a:effectLst>
                <a:reflection blurRad="6350" stA="50000" endA="300" endPos="50000" dist="29997" dir="5400000" sy="-100000" algn="bl" rotWithShape="0"/>
              </a:effectLst>
            </a:endParaRPr>
          </a:p>
          <a:p>
            <a:endParaRPr lang="zh-TW" altLang="en-US" sz="7200" b="1" dirty="0">
              <a:solidFill>
                <a:srgbClr val="005791"/>
              </a:solidFill>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1092419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8AFA350-EB96-42B5-94E6-41EF0A26096B}"/>
              </a:ext>
            </a:extLst>
          </p:cNvPr>
          <p:cNvSpPr>
            <a:spLocks noGrp="1"/>
          </p:cNvSpPr>
          <p:nvPr>
            <p:ph type="title"/>
          </p:nvPr>
        </p:nvSpPr>
        <p:spPr>
          <a:xfrm>
            <a:off x="838200" y="267469"/>
            <a:ext cx="10853691" cy="1325563"/>
          </a:xfrm>
        </p:spPr>
        <p:txBody>
          <a:bodyPr>
            <a:normAutofit/>
          </a:bodyPr>
          <a:lstStyle/>
          <a:p>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Global NEV Sales Reach 2.19 Million Units in 2Q22, TESLA Market Share Falls to 15.9%</a:t>
            </a:r>
            <a:endParaRPr lang="zh-TW" altLang="en-US" sz="36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46C3B53C-1E74-471E-A9A1-3FDCFF23A984}"/>
              </a:ext>
            </a:extLst>
          </p:cNvPr>
          <p:cNvSpPr>
            <a:spLocks noGrp="1"/>
          </p:cNvSpPr>
          <p:nvPr>
            <p:ph idx="1"/>
          </p:nvPr>
        </p:nvSpPr>
        <p:spPr>
          <a:xfrm>
            <a:off x="7084380" y="1825625"/>
            <a:ext cx="4607511" cy="4351338"/>
          </a:xfrm>
        </p:spPr>
        <p:txBody>
          <a:bodyPr>
            <a:normAutofit/>
          </a:bodyPr>
          <a:lstStyle/>
          <a:p>
            <a:r>
              <a:rPr lang="en-US" altLang="zh-TW" sz="1100" dirty="0">
                <a:latin typeface="微軟正黑體" panose="020B0604030504040204" pitchFamily="34" charset="-120"/>
                <a:ea typeface="微軟正黑體" panose="020B0604030504040204" pitchFamily="34" charset="-120"/>
              </a:rPr>
              <a:t>The new car market remained under the shadow of supply chain shortages and the pandemic in 2Q22 but new energy vehicles (NEVs including battery electric vehicles, plug-in hybrid electric vehicles, and fuel cell vehicles) still outperformed gasoline vehicles and maintained positive growth, total sales of NEVs in 2Q22 reached 2.192 million units, 53.5% YoY. </a:t>
            </a:r>
          </a:p>
          <a:p>
            <a:r>
              <a:rPr lang="en-US" altLang="zh-TW" sz="1100" dirty="0">
                <a:latin typeface="微軟正黑體" panose="020B0604030504040204" pitchFamily="34" charset="-120"/>
                <a:ea typeface="微軟正黑體" panose="020B0604030504040204" pitchFamily="34" charset="-120"/>
              </a:rPr>
              <a:t>Sales of battery electric vehicles (BEV) reached 1.608 million units, 64.9% YoY, and sales of plug-in hybrid electric vehicles (PHEV) were 580,000 units, 29% YoY.</a:t>
            </a:r>
          </a:p>
          <a:p>
            <a:r>
              <a:rPr lang="en-US" altLang="zh-TW" sz="1100" dirty="0">
                <a:latin typeface="微軟正黑體" panose="020B0604030504040204" pitchFamily="34" charset="-120"/>
                <a:ea typeface="微軟正黑體" panose="020B0604030504040204" pitchFamily="34" charset="-120"/>
              </a:rPr>
              <a:t>In BEV brand rankings, although TESLA still tops the list, its market share has dropped sharply and the company’s single-quarter market share has dropped from 20.1% in 1Q22 to a new low of 15.9%. Due to the loss of production capacity coming from TESLA's Shanghai plant in April caused by China's lockdown measures and the fact that mass production has yet to begin at TESLA's Berlin plant and Texas plant, capacity allocation has become a headache for Tesla. At present, in addition to industriously increasing the mass production capacity of its new plants, Tesla is also upgraded its Shanghai plant in July to increase production capacity. However, </a:t>
            </a:r>
            <a:r>
              <a:rPr lang="en-US" altLang="zh-TW" sz="1100" dirty="0" err="1">
                <a:latin typeface="微軟正黑體" panose="020B0604030504040204" pitchFamily="34" charset="-120"/>
                <a:ea typeface="微軟正黑體" panose="020B0604030504040204" pitchFamily="34" charset="-120"/>
              </a:rPr>
              <a:t>TrendForce</a:t>
            </a:r>
            <a:r>
              <a:rPr lang="en-US" altLang="zh-TW" sz="1100" dirty="0">
                <a:latin typeface="微軟正黑體" panose="020B0604030504040204" pitchFamily="34" charset="-120"/>
                <a:ea typeface="微軟正黑體" panose="020B0604030504040204" pitchFamily="34" charset="-120"/>
              </a:rPr>
              <a:t> believes that it is becoming increasingly difficult for TESLA to recover greater market share as traditional automakers are narrowing the gap with TESLA including in accelerating vehicle launches, increasing the variety of models, strengthening factory manufacturing capabilities, and accelerating iterations of assisted driving systems.</a:t>
            </a:r>
            <a:endParaRPr lang="zh-TW" altLang="en-US" sz="1100" dirty="0">
              <a:latin typeface="微軟正黑體" panose="020B0604030504040204" pitchFamily="34" charset="-120"/>
              <a:ea typeface="微軟正黑體" panose="020B0604030504040204" pitchFamily="34" charset="-120"/>
            </a:endParaRPr>
          </a:p>
        </p:txBody>
      </p:sp>
      <p:sp>
        <p:nvSpPr>
          <p:cNvPr id="6" name="內容版面配置區 2">
            <a:extLst>
              <a:ext uri="{FF2B5EF4-FFF2-40B4-BE49-F238E27FC236}">
                <a16:creationId xmlns:a16="http://schemas.microsoft.com/office/drawing/2014/main" id="{08322792-3D7F-4A73-B98C-BA6351744C61}"/>
              </a:ext>
            </a:extLst>
          </p:cNvPr>
          <p:cNvSpPr txBox="1">
            <a:spLocks/>
          </p:cNvSpPr>
          <p:nvPr/>
        </p:nvSpPr>
        <p:spPr>
          <a:xfrm>
            <a:off x="7084379" y="1825625"/>
            <a:ext cx="4607511" cy="4351338"/>
          </a:xfrm>
          <a:prstGeom prst="rect">
            <a:avLst/>
          </a:prstGeom>
          <a:solidFill>
            <a:schemeClr val="bg1"/>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altLang="zh-TW" sz="1600" dirty="0">
                <a:latin typeface="微軟正黑體" panose="020B0604030504040204" pitchFamily="34" charset="-120"/>
                <a:ea typeface="微軟正黑體" panose="020B0604030504040204" pitchFamily="34" charset="-120"/>
              </a:rPr>
              <a:t>Second-ranked BYD has provided a wealth of options in terms of car models and its global market share has risen from 9.3% in 1Q22 to 11.2%. </a:t>
            </a:r>
          </a:p>
          <a:p>
            <a:pPr fontAlgn="base"/>
            <a:r>
              <a:rPr lang="en-US" altLang="zh-TW" sz="1600" dirty="0">
                <a:latin typeface="微軟正黑體" panose="020B0604030504040204" pitchFamily="34" charset="-120"/>
                <a:ea typeface="微軟正黑體" panose="020B0604030504040204" pitchFamily="34" charset="-120"/>
              </a:rPr>
              <a:t>Chinese brands landed six of the top 10 ranks in 2Q22 due to their huge market advantages. Among the top 10 brands that do not rely on China as their most important market are Hyundai and KIA. Their primary markets for BEVs are South Korea, Europe, and North America.</a:t>
            </a:r>
          </a:p>
          <a:p>
            <a:pPr fontAlgn="base"/>
            <a:r>
              <a:rPr lang="en-US" altLang="zh-TW" sz="1600" dirty="0">
                <a:latin typeface="微軟正黑體" panose="020B0604030504040204" pitchFamily="34" charset="-120"/>
                <a:ea typeface="微軟正黑體" panose="020B0604030504040204" pitchFamily="34" charset="-120"/>
              </a:rPr>
              <a:t>In terms of PHEVs, BYD ranked 1st with sales of 173,000 units in 2Q22 and a market share of 29.8%. Contrarily, PHEVs in the European market have experienced negative annual growth for two consecutive quarters, inhibiting the growth of European brands. </a:t>
            </a:r>
          </a:p>
          <a:p>
            <a:pPr fontAlgn="base"/>
            <a:r>
              <a:rPr lang="en-US" altLang="zh-TW" sz="1600" dirty="0">
                <a:latin typeface="微軟正黑體" panose="020B0604030504040204" pitchFamily="34" charset="-120"/>
                <a:ea typeface="微軟正黑體" panose="020B0604030504040204" pitchFamily="34" charset="-120"/>
              </a:rPr>
              <a:t>PHEVs are hybrids that still emit carbon during in use, but are considered a good alternative for reducing carbon emissions in large and high-emission vehicles. Jeep, owned by </a:t>
            </a:r>
            <a:r>
              <a:rPr lang="en-US" altLang="zh-TW" sz="1600" dirty="0" err="1">
                <a:latin typeface="微軟正黑體" panose="020B0604030504040204" pitchFamily="34" charset="-120"/>
                <a:ea typeface="微軟正黑體" panose="020B0604030504040204" pitchFamily="34" charset="-120"/>
              </a:rPr>
              <a:t>Stellantis</a:t>
            </a:r>
            <a:r>
              <a:rPr lang="en-US" altLang="zh-TW" sz="1600" dirty="0">
                <a:latin typeface="微軟正黑體" panose="020B0604030504040204" pitchFamily="34" charset="-120"/>
                <a:ea typeface="微軟正黑體" panose="020B0604030504040204" pitchFamily="34" charset="-120"/>
              </a:rPr>
              <a:t>, has remained in the top 10 for four consecutive quarters after turning intently to PHEV electric vehicle technology.</a:t>
            </a:r>
          </a:p>
          <a:p>
            <a:pPr fontAlgn="base"/>
            <a:r>
              <a:rPr lang="en-US" altLang="zh-TW" sz="1600" dirty="0">
                <a:latin typeface="微軟正黑體" panose="020B0604030504040204" pitchFamily="34" charset="-120"/>
                <a:ea typeface="微軟正黑體" panose="020B0604030504040204" pitchFamily="34" charset="-120"/>
              </a:rPr>
              <a:t>Although many obstacles remain for the production processes of the automotive market, </a:t>
            </a:r>
            <a:r>
              <a:rPr lang="en-US" altLang="zh-TW" sz="1600" dirty="0" err="1">
                <a:latin typeface="微軟正黑體" panose="020B0604030504040204" pitchFamily="34" charset="-120"/>
                <a:ea typeface="微軟正黑體" panose="020B0604030504040204" pitchFamily="34" charset="-120"/>
              </a:rPr>
              <a:t>TrendForce</a:t>
            </a:r>
            <a:r>
              <a:rPr lang="en-US" altLang="zh-TW" sz="1600" dirty="0">
                <a:latin typeface="微軟正黑體" panose="020B0604030504040204" pitchFamily="34" charset="-120"/>
                <a:ea typeface="微軟正黑體" panose="020B0604030504040204" pitchFamily="34" charset="-120"/>
              </a:rPr>
              <a:t> expects conditions to gradually improve in 2H22. The growth trend of NEVs will remain unchanged and the overall sales forecast remains optimistic. The penetration rate of NEVs in the overall automotive market is expected to reach 13% in 2022.</a:t>
            </a:r>
            <a:endParaRPr lang="zh-TW" altLang="en-US" sz="16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23F5C59D-376A-4C16-94D4-C0809C70B556}"/>
              </a:ext>
            </a:extLst>
          </p:cNvPr>
          <p:cNvSpPr/>
          <p:nvPr/>
        </p:nvSpPr>
        <p:spPr>
          <a:xfrm>
            <a:off x="0" y="6475214"/>
            <a:ext cx="9504846"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：https://reurl.cc/dexlzg、</a:t>
            </a:r>
            <a:r>
              <a:rPr lang="en-US" altLang="zh-TW" dirty="0">
                <a:latin typeface="微軟正黑體" panose="020B0604030504040204" pitchFamily="34" charset="-120"/>
                <a:ea typeface="微軟正黑體" panose="020B0604030504040204" pitchFamily="34" charset="-120"/>
              </a:rPr>
              <a:t>https://reurl.cc/qZ14DN</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https://reurl.cc/QWYm4b</a:t>
            </a:r>
            <a:endParaRPr lang="zh-TW" altLang="en-US" dirty="0">
              <a:latin typeface="微軟正黑體" panose="020B0604030504040204" pitchFamily="34" charset="-120"/>
              <a:ea typeface="微軟正黑體" panose="020B0604030504040204" pitchFamily="34" charset="-120"/>
            </a:endParaRPr>
          </a:p>
        </p:txBody>
      </p:sp>
      <p:pic>
        <p:nvPicPr>
          <p:cNvPr id="3074" name="Picture 2" descr="https://img.trendforce.com/EDM/2022/08/20220816_095026_0816_iar-2q22%E9%9B%BB%E5%8B%95%E8%BB%8A.png">
            <a:extLst>
              <a:ext uri="{FF2B5EF4-FFF2-40B4-BE49-F238E27FC236}">
                <a16:creationId xmlns:a16="http://schemas.microsoft.com/office/drawing/2014/main" id="{437552DF-C1C1-4DB4-830F-3E10A3E7C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058581"/>
            <a:ext cx="7084380" cy="388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45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9D9ECB-B1EB-4086-AADE-6C9C0219BADE}"/>
              </a:ext>
            </a:extLst>
          </p:cNvPr>
          <p:cNvSpPr>
            <a:spLocks noGrp="1"/>
          </p:cNvSpPr>
          <p:nvPr>
            <p:ph type="title"/>
          </p:nvPr>
        </p:nvSpPr>
        <p:spPr>
          <a:xfrm>
            <a:off x="550416" y="276347"/>
            <a:ext cx="10803384" cy="1277245"/>
          </a:xfrm>
        </p:spPr>
        <p:txBody>
          <a:bodyPr>
            <a:normAutofit/>
          </a:bodyPr>
          <a:lstStyle/>
          <a:p>
            <a:pPr algn="l" fontAlgn="base"/>
            <a:r>
              <a:rPr lang="en"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rPr>
              <a:t>Policies to promote electric vehicle deployment</a:t>
            </a:r>
          </a:p>
        </p:txBody>
      </p:sp>
      <p:pic>
        <p:nvPicPr>
          <p:cNvPr id="31748" name="Picture 4" descr="https://fsv.cmoney.tw/cmstatic/notes/content/1917856/20211230172233225.jpg">
            <a:extLst>
              <a:ext uri="{FF2B5EF4-FFF2-40B4-BE49-F238E27FC236}">
                <a16:creationId xmlns:a16="http://schemas.microsoft.com/office/drawing/2014/main" id="{467EAA2E-5A7C-47EA-B705-5A23720AD0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7754" y="2255520"/>
            <a:ext cx="12254144" cy="342392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157FDA90-2AC7-434A-B256-D745C7D3425A}"/>
              </a:ext>
            </a:extLst>
          </p:cNvPr>
          <p:cNvSpPr/>
          <p:nvPr/>
        </p:nvSpPr>
        <p:spPr>
          <a:xfrm>
            <a:off x="0" y="6488668"/>
            <a:ext cx="3831433"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：https://reurl.cc/pZx4de</a:t>
            </a:r>
          </a:p>
        </p:txBody>
      </p:sp>
    </p:spTree>
    <p:extLst>
      <p:ext uri="{BB962C8B-B14F-4D97-AF65-F5344CB8AC3E}">
        <p14:creationId xmlns:p14="http://schemas.microsoft.com/office/powerpoint/2010/main" val="2946379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473210" y="2354375"/>
            <a:ext cx="7871800" cy="2431435"/>
          </a:xfrm>
          <a:prstGeom prst="rect">
            <a:avLst/>
          </a:prstGeom>
          <a:noFill/>
        </p:spPr>
        <p:txBody>
          <a:bodyPr wrap="square" rtlCol="0">
            <a:spAutoFit/>
          </a:bodyPr>
          <a:lstStyle/>
          <a:p>
            <a:pPr algn="r"/>
            <a:r>
              <a:rPr lang="en-US" altLang="zh-TW" sz="7200" dirty="0">
                <a:solidFill>
                  <a:srgbClr val="005791"/>
                </a:solidFill>
                <a:effectLst>
                  <a:reflection blurRad="6350" stA="50000" endA="300" endPos="50000" dist="29997" dir="5400000" sy="-100000" algn="bl" rotWithShape="0"/>
                </a:effectLst>
              </a:rPr>
              <a:t>Self-Driving Vehicles</a:t>
            </a:r>
            <a:endParaRPr lang="zh-TW" altLang="en-US" sz="7200" dirty="0">
              <a:solidFill>
                <a:srgbClr val="005791"/>
              </a:solidFill>
              <a:effectLst>
                <a:reflection blurRad="6350" stA="50000" endA="300" endPos="50000" dist="29997" dir="5400000" sy="-100000" algn="bl" rotWithShape="0"/>
              </a:effectLst>
            </a:endParaRPr>
          </a:p>
          <a:p>
            <a:pPr algn="r"/>
            <a:endParaRPr lang="zh-TW" altLang="en-US" sz="8000" b="1" dirty="0">
              <a:solidFill>
                <a:srgbClr val="005791"/>
              </a:solidFill>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2989634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2507D9-1331-4CA4-8E04-A46E6B02269A}"/>
              </a:ext>
            </a:extLst>
          </p:cNvPr>
          <p:cNvSpPr>
            <a:spLocks noGrp="1"/>
          </p:cNvSpPr>
          <p:nvPr>
            <p:ph type="title"/>
          </p:nvPr>
        </p:nvSpPr>
        <p:spPr/>
        <p:txBody>
          <a:bodyPr>
            <a:normAutofit/>
          </a:bodyPr>
          <a:lstStyle/>
          <a:p>
            <a:r>
              <a:rPr lang="en-US" altLang="zh-TW" sz="3200" b="1" dirty="0">
                <a:solidFill>
                  <a:schemeClr val="bg1"/>
                </a:solidFill>
                <a:highlight>
                  <a:srgbClr val="6D963D"/>
                </a:highlight>
                <a:latin typeface="微軟正黑體" panose="020B0604030504040204" pitchFamily="34" charset="-120"/>
                <a:ea typeface="微軟正黑體" panose="020B0604030504040204" pitchFamily="34" charset="-120"/>
              </a:rPr>
              <a:t>Autonomous Cars</a:t>
            </a:r>
            <a:r>
              <a:rPr lang="zh-TW" altLang="en-US" sz="3200" b="1" dirty="0">
                <a:latin typeface="微軟正黑體" panose="020B0604030504040204" pitchFamily="34" charset="-120"/>
                <a:ea typeface="微軟正黑體" panose="020B0604030504040204" pitchFamily="34" charset="-120"/>
              </a:rPr>
              <a:t> </a:t>
            </a:r>
            <a:r>
              <a:rPr lang="en-US" altLang="zh-TW" sz="3200" b="1" dirty="0">
                <a:solidFill>
                  <a:schemeClr val="accent5">
                    <a:lumMod val="75000"/>
                  </a:schemeClr>
                </a:solidFill>
                <a:latin typeface="微軟正黑體" panose="020B0604030504040204" pitchFamily="34" charset="-120"/>
                <a:ea typeface="微軟正黑體" panose="020B0604030504040204" pitchFamily="34" charset="-120"/>
              </a:rPr>
              <a:t>is projected to hit around USD 1808.44 billion by 2030</a:t>
            </a:r>
            <a:endParaRPr lang="zh-TW" altLang="en-US" sz="32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DB0358D7-CE1B-45F6-91AC-012826003DFC}"/>
              </a:ext>
            </a:extLst>
          </p:cNvPr>
          <p:cNvSpPr>
            <a:spLocks noGrp="1"/>
          </p:cNvSpPr>
          <p:nvPr>
            <p:ph idx="1"/>
          </p:nvPr>
        </p:nvSpPr>
        <p:spPr>
          <a:xfrm>
            <a:off x="7954392" y="2335142"/>
            <a:ext cx="3559206" cy="3332301"/>
          </a:xfrm>
        </p:spPr>
        <p:txBody>
          <a:bodyPr>
            <a:normAutofit fontScale="92500"/>
          </a:bodyPr>
          <a:lstStyle/>
          <a:p>
            <a:pPr>
              <a:lnSpc>
                <a:spcPct val="150000"/>
              </a:lnSpc>
            </a:pPr>
            <a:r>
              <a:rPr lang="en-US" altLang="zh-TW" sz="1800" dirty="0">
                <a:latin typeface="微軟正黑體" panose="020B0604030504040204" pitchFamily="34" charset="-120"/>
                <a:ea typeface="微軟正黑體" panose="020B0604030504040204" pitchFamily="34" charset="-120"/>
              </a:rPr>
              <a:t>The global autonomous vehicle market was estimated USD 94.43 billion in 2021 and it is projected to hit around USD 1808.44 billion by 2030, poised to grow at a compound annual growth rate (CAGR) of 38.8% from 2021 to 2030.</a:t>
            </a:r>
            <a:endParaRPr lang="zh-TW" altLang="en-US" sz="1800" dirty="0">
              <a:latin typeface="微軟正黑體" panose="020B0604030504040204" pitchFamily="34" charset="-120"/>
              <a:ea typeface="微軟正黑體" panose="020B0604030504040204" pitchFamily="34" charset="-120"/>
            </a:endParaRPr>
          </a:p>
        </p:txBody>
      </p:sp>
      <p:pic>
        <p:nvPicPr>
          <p:cNvPr id="37890" name="Picture 2" descr="https://www.precedenceresearch.com/insightimg/Autonomous-Vehicle-Market-Size-2020-to-2030.jpg">
            <a:extLst>
              <a:ext uri="{FF2B5EF4-FFF2-40B4-BE49-F238E27FC236}">
                <a16:creationId xmlns:a16="http://schemas.microsoft.com/office/drawing/2014/main" id="{928BD48C-9B97-446D-BC2D-DCCEF6BE4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5624"/>
            <a:ext cx="7348928" cy="435133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3D96F26E-8D32-42A3-9052-B06871DC74F8}"/>
              </a:ext>
            </a:extLst>
          </p:cNvPr>
          <p:cNvSpPr/>
          <p:nvPr/>
        </p:nvSpPr>
        <p:spPr>
          <a:xfrm>
            <a:off x="0" y="6493329"/>
            <a:ext cx="3937938"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：https://reurl.cc/ROb70G</a:t>
            </a:r>
          </a:p>
        </p:txBody>
      </p:sp>
    </p:spTree>
    <p:extLst>
      <p:ext uri="{BB962C8B-B14F-4D97-AF65-F5344CB8AC3E}">
        <p14:creationId xmlns:p14="http://schemas.microsoft.com/office/powerpoint/2010/main" val="220236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F07BEB-8CEF-4454-8FEB-ADA56F1C05AC}"/>
              </a:ext>
            </a:extLst>
          </p:cNvPr>
          <p:cNvSpPr>
            <a:spLocks noGrp="1"/>
          </p:cNvSpPr>
          <p:nvPr>
            <p:ph type="title"/>
          </p:nvPr>
        </p:nvSpPr>
        <p:spPr/>
        <p:txBody>
          <a:bodyPr>
            <a:normAutofit/>
          </a:bodyPr>
          <a:lstStyle/>
          <a:p>
            <a:r>
              <a:rPr lang="en-US" altLang="zh-TW" sz="3200" b="1" dirty="0">
                <a:solidFill>
                  <a:schemeClr val="bg1"/>
                </a:solidFill>
                <a:highlight>
                  <a:srgbClr val="F38710"/>
                </a:highlight>
                <a:latin typeface="微軟正黑體" panose="020B0604030504040204" pitchFamily="34" charset="-120"/>
                <a:ea typeface="微軟正黑體" panose="020B0604030504040204" pitchFamily="34" charset="-120"/>
              </a:rPr>
              <a:t>Self Driving Cars</a:t>
            </a:r>
            <a:r>
              <a:rPr lang="en-US" altLang="zh-TW" sz="3200" b="1" dirty="0">
                <a:solidFill>
                  <a:schemeClr val="bg1"/>
                </a:solidFill>
                <a:latin typeface="微軟正黑體" panose="020B0604030504040204" pitchFamily="34" charset="-120"/>
                <a:ea typeface="微軟正黑體" panose="020B0604030504040204" pitchFamily="34" charset="-120"/>
              </a:rPr>
              <a:t> </a:t>
            </a:r>
            <a:r>
              <a:rPr lang="en-US" altLang="zh-TW" sz="3200" b="1" dirty="0">
                <a:solidFill>
                  <a:schemeClr val="accent5">
                    <a:lumMod val="75000"/>
                  </a:schemeClr>
                </a:solidFill>
                <a:latin typeface="微軟正黑體" panose="020B0604030504040204" pitchFamily="34" charset="-120"/>
                <a:ea typeface="微軟正黑體" panose="020B0604030504040204" pitchFamily="34" charset="-120"/>
              </a:rPr>
              <a:t>Market Size to Surpass USD 65 Million Units by 2030</a:t>
            </a:r>
            <a:endParaRPr lang="zh-TW" altLang="en-US" sz="32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E609DBA9-FD12-4A5F-A4F0-EDC66D130605}"/>
              </a:ext>
            </a:extLst>
          </p:cNvPr>
          <p:cNvSpPr>
            <a:spLocks noGrp="1"/>
          </p:cNvSpPr>
          <p:nvPr>
            <p:ph idx="1"/>
          </p:nvPr>
        </p:nvSpPr>
        <p:spPr>
          <a:xfrm>
            <a:off x="7759082" y="2463869"/>
            <a:ext cx="3683493" cy="3074849"/>
          </a:xfrm>
        </p:spPr>
        <p:txBody>
          <a:bodyPr>
            <a:normAutofit fontScale="92500" lnSpcReduction="20000"/>
          </a:bodyPr>
          <a:lstStyle/>
          <a:p>
            <a:pPr>
              <a:lnSpc>
                <a:spcPct val="150000"/>
              </a:lnSpc>
            </a:pPr>
            <a:r>
              <a:rPr lang="en-US" altLang="zh-TW" sz="2000" dirty="0">
                <a:latin typeface="微軟正黑體" panose="020B0604030504040204" pitchFamily="34" charset="-120"/>
                <a:ea typeface="微軟正黑體" panose="020B0604030504040204" pitchFamily="34" charset="-120"/>
              </a:rPr>
              <a:t>The global self-driving cars market size was valued at USD 21 million units in 2021 and it is expected to reach at USD 65 million units by 2030, growing at a CAGR of 13.38% during the forecast period 2022 to 2030.</a:t>
            </a:r>
            <a:endParaRPr lang="zh-TW" altLang="en-US" sz="2000" dirty="0">
              <a:latin typeface="微軟正黑體" panose="020B0604030504040204" pitchFamily="34" charset="-120"/>
              <a:ea typeface="微軟正黑體" panose="020B0604030504040204" pitchFamily="34" charset="-120"/>
            </a:endParaRPr>
          </a:p>
        </p:txBody>
      </p:sp>
      <p:pic>
        <p:nvPicPr>
          <p:cNvPr id="36868" name="Picture 4" descr="https://www.precedenceresearch.com/insightimg/Self-Driving-Cars-Market-Size-2021-2030.jpg">
            <a:extLst>
              <a:ext uri="{FF2B5EF4-FFF2-40B4-BE49-F238E27FC236}">
                <a16:creationId xmlns:a16="http://schemas.microsoft.com/office/drawing/2014/main" id="{73CF07C1-55BE-45CB-B00E-DBE314BA1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67" y="1825625"/>
            <a:ext cx="734892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https://ml.globenewswire.com/Resource/Download/6c20be16-fa58-4d85-a3f9-44b54f33ef32">
            <a:extLst>
              <a:ext uri="{FF2B5EF4-FFF2-40B4-BE49-F238E27FC236}">
                <a16:creationId xmlns:a16="http://schemas.microsoft.com/office/drawing/2014/main" id="{D914B471-E2B3-4D60-9206-1E453A5D0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890" y="1825625"/>
            <a:ext cx="6151302"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16ACCB3A-E7F8-42D6-9189-62001B7C13FF}"/>
              </a:ext>
            </a:extLst>
          </p:cNvPr>
          <p:cNvSpPr/>
          <p:nvPr/>
        </p:nvSpPr>
        <p:spPr>
          <a:xfrm>
            <a:off x="0" y="6502207"/>
            <a:ext cx="6501267"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：https://reurl.cc/7j3Ay9、</a:t>
            </a:r>
            <a:r>
              <a:rPr lang="en-US" altLang="zh-TW" dirty="0">
                <a:latin typeface="微軟正黑體" panose="020B0604030504040204" pitchFamily="34" charset="-120"/>
                <a:ea typeface="微軟正黑體" panose="020B0604030504040204" pitchFamily="34" charset="-120"/>
              </a:rPr>
              <a:t>https://reurl.cc/Ydj5OO</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6435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fade">
                                      <p:cBhvr>
                                        <p:cTn id="7" dur="500"/>
                                        <p:tgtEl>
                                          <p:spTgt spid="36870"/>
                                        </p:tgtEl>
                                      </p:cBhvr>
                                    </p:animEffect>
                                  </p:childTnLst>
                                </p:cTn>
                              </p:par>
                              <p:par>
                                <p:cTn id="8" presetID="10" presetClass="exit" presetSubtype="0" fill="hold" nodeType="withEffect">
                                  <p:stCondLst>
                                    <p:cond delay="0"/>
                                  </p:stCondLst>
                                  <p:childTnLst>
                                    <p:animEffect transition="out" filter="fade">
                                      <p:cBhvr>
                                        <p:cTn id="9" dur="500"/>
                                        <p:tgtEl>
                                          <p:spTgt spid="36868"/>
                                        </p:tgtEl>
                                      </p:cBhvr>
                                    </p:animEffect>
                                    <p:set>
                                      <p:cBhvr>
                                        <p:cTn id="10" dur="1" fill="hold">
                                          <p:stCondLst>
                                            <p:cond delay="499"/>
                                          </p:stCondLst>
                                        </p:cTn>
                                        <p:tgtEl>
                                          <p:spTgt spid="368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35C08C-3EBC-4016-83E4-9CB44358634F}"/>
              </a:ext>
            </a:extLst>
          </p:cNvPr>
          <p:cNvSpPr>
            <a:spLocks noGrp="1"/>
          </p:cNvSpPr>
          <p:nvPr>
            <p:ph type="title"/>
          </p:nvPr>
        </p:nvSpPr>
        <p:spPr/>
        <p:txBody>
          <a:bodyPr/>
          <a:lstStyle/>
          <a:p>
            <a:r>
              <a:rPr lang="en-US" altLang="zh-TW" b="1" dirty="0">
                <a:solidFill>
                  <a:schemeClr val="bg1"/>
                </a:solidFill>
                <a:highlight>
                  <a:srgbClr val="F38710"/>
                </a:highlight>
                <a:latin typeface="微軟正黑體" panose="020B0604030504040204" pitchFamily="34" charset="-120"/>
                <a:ea typeface="微軟正黑體" panose="020B0604030504040204" pitchFamily="34" charset="-120"/>
              </a:rPr>
              <a:t>Self Driving Cars</a:t>
            </a:r>
            <a:r>
              <a:rPr lang="en-US" altLang="zh-TW" b="1" dirty="0">
                <a:solidFill>
                  <a:schemeClr val="bg1"/>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Market Share</a:t>
            </a:r>
            <a:endParaRPr lang="zh-TW" altLang="en-US"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66D5DED3-2C99-4755-B25A-2FD07BC6CF2F}"/>
              </a:ext>
            </a:extLst>
          </p:cNvPr>
          <p:cNvSpPr>
            <a:spLocks noGrp="1"/>
          </p:cNvSpPr>
          <p:nvPr>
            <p:ph idx="1"/>
          </p:nvPr>
        </p:nvSpPr>
        <p:spPr>
          <a:xfrm>
            <a:off x="8086857" y="2268560"/>
            <a:ext cx="3506641" cy="3465466"/>
          </a:xfrm>
        </p:spPr>
        <p:txBody>
          <a:bodyPr>
            <a:normAutofit lnSpcReduction="10000"/>
          </a:bodyPr>
          <a:lstStyle/>
          <a:p>
            <a:pPr>
              <a:spcBef>
                <a:spcPts val="3000"/>
              </a:spcBef>
            </a:pPr>
            <a:r>
              <a:rPr lang="en-US" altLang="zh-TW" sz="1400" dirty="0">
                <a:latin typeface="微軟正黑體" panose="020B0604030504040204" pitchFamily="34" charset="-120"/>
                <a:ea typeface="微軟正黑體" panose="020B0604030504040204" pitchFamily="34" charset="-120"/>
              </a:rPr>
              <a:t>The North America region had the largest market share till the recent years. The North American region accounted for a volume a share of about 45% till the year 2021. The growth of the self driving cars in this market is due to the amendments in the traffic regulations in the US. </a:t>
            </a:r>
          </a:p>
          <a:p>
            <a:pPr>
              <a:spcBef>
                <a:spcPts val="3000"/>
              </a:spcBef>
            </a:pPr>
            <a:r>
              <a:rPr lang="en-US" altLang="zh-TW" sz="1400" dirty="0">
                <a:latin typeface="微軟正黑體" panose="020B0604030504040204" pitchFamily="34" charset="-120"/>
                <a:ea typeface="微軟正黑體" panose="020B0604030504040204" pitchFamily="34" charset="-120"/>
              </a:rPr>
              <a:t>Due to an increasing demand of the mobility as a service sector it is expected that the market shall grow well for the self driving cars in the future. The Department of Transport of UK had allowed the self driving vehicles on public roads without any additional permits or insurance.</a:t>
            </a:r>
            <a:endParaRPr lang="zh-TW" altLang="en-US" sz="1400" dirty="0">
              <a:latin typeface="微軟正黑體" panose="020B0604030504040204" pitchFamily="34" charset="-120"/>
              <a:ea typeface="微軟正黑體" panose="020B0604030504040204" pitchFamily="34" charset="-120"/>
            </a:endParaRPr>
          </a:p>
        </p:txBody>
      </p:sp>
      <p:pic>
        <p:nvPicPr>
          <p:cNvPr id="38914" name="Picture 2" descr="https://www.precedenceresearch.com/insightimg/Self-Driving-Cars-Market-Share-Region-2021.jpg">
            <a:extLst>
              <a:ext uri="{FF2B5EF4-FFF2-40B4-BE49-F238E27FC236}">
                <a16:creationId xmlns:a16="http://schemas.microsoft.com/office/drawing/2014/main" id="{3A34AB14-18C6-424F-B715-A5046CCD8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66340"/>
            <a:ext cx="7523309" cy="446990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B989488D-795A-455F-8DA7-60BA50015DA8}"/>
              </a:ext>
            </a:extLst>
          </p:cNvPr>
          <p:cNvSpPr/>
          <p:nvPr/>
        </p:nvSpPr>
        <p:spPr>
          <a:xfrm>
            <a:off x="0" y="6502207"/>
            <a:ext cx="3639330"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：https://reurl.cc/7j3Ay9</a:t>
            </a:r>
          </a:p>
        </p:txBody>
      </p:sp>
    </p:spTree>
    <p:extLst>
      <p:ext uri="{BB962C8B-B14F-4D97-AF65-F5344CB8AC3E}">
        <p14:creationId xmlns:p14="http://schemas.microsoft.com/office/powerpoint/2010/main" val="1531923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204187" y="2521539"/>
            <a:ext cx="8930014" cy="1754326"/>
          </a:xfrm>
          <a:prstGeom prst="rect">
            <a:avLst/>
          </a:prstGeom>
          <a:noFill/>
        </p:spPr>
        <p:txBody>
          <a:bodyPr wrap="square" rtlCol="0">
            <a:spAutoFit/>
          </a:bodyPr>
          <a:lstStyle/>
          <a:p>
            <a:r>
              <a:rPr kumimoji="1" lang="en-US" altLang="zh-TW" sz="5400" dirty="0">
                <a:solidFill>
                  <a:srgbClr val="005791"/>
                </a:solidFill>
                <a:effectLst>
                  <a:reflection blurRad="6350" stA="50000" endA="300" endPos="50000" dist="29997" dir="5400000" sy="-100000" algn="bl" rotWithShape="0"/>
                </a:effectLst>
                <a:ea typeface="Adobe 黑体 Std R" pitchFamily="34" charset="-128"/>
              </a:rPr>
              <a:t>The current world climate on the ICT market</a:t>
            </a:r>
          </a:p>
        </p:txBody>
      </p:sp>
    </p:spTree>
    <p:extLst>
      <p:ext uri="{BB962C8B-B14F-4D97-AF65-F5344CB8AC3E}">
        <p14:creationId xmlns:p14="http://schemas.microsoft.com/office/powerpoint/2010/main" val="36864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57B1684-5121-42FB-9FDF-2E8FAC92B47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7608" y="985421"/>
            <a:ext cx="11336784" cy="5320431"/>
          </a:xfrm>
          <a:prstGeom prst="rect">
            <a:avLst/>
          </a:prstGeom>
        </p:spPr>
      </p:pic>
    </p:spTree>
    <p:extLst>
      <p:ext uri="{BB962C8B-B14F-4D97-AF65-F5344CB8AC3E}">
        <p14:creationId xmlns:p14="http://schemas.microsoft.com/office/powerpoint/2010/main" val="1966447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01EC7CB-D2DE-450C-8652-F870E903CA3E}"/>
              </a:ext>
            </a:extLst>
          </p:cNvPr>
          <p:cNvSpPr/>
          <p:nvPr/>
        </p:nvSpPr>
        <p:spPr>
          <a:xfrm>
            <a:off x="0" y="6488668"/>
            <a:ext cx="3970831"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 https://reurl.cc/DX8nWQ</a:t>
            </a:r>
            <a:endParaRPr lang="zh-TW" altLang="en-US"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47E778E3-5214-6158-F3EC-B659478D2BD0}"/>
              </a:ext>
            </a:extLst>
          </p:cNvPr>
          <p:cNvSpPr txBox="1"/>
          <p:nvPr/>
        </p:nvSpPr>
        <p:spPr>
          <a:xfrm>
            <a:off x="2676396" y="263134"/>
            <a:ext cx="6839209" cy="646331"/>
          </a:xfrm>
          <a:prstGeom prst="rect">
            <a:avLst/>
          </a:prstGeom>
          <a:noFill/>
        </p:spPr>
        <p:txBody>
          <a:bodyPr wrap="square">
            <a:spAutoFit/>
          </a:bodyPr>
          <a:lstStyle/>
          <a:p>
            <a:pPr algn="l"/>
            <a:r>
              <a:rPr lang="en"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rPr>
              <a:t>Global ICT Spending Forecast</a:t>
            </a:r>
          </a:p>
        </p:txBody>
      </p:sp>
      <p:pic>
        <p:nvPicPr>
          <p:cNvPr id="7" name="圖片 6">
            <a:extLst>
              <a:ext uri="{FF2B5EF4-FFF2-40B4-BE49-F238E27FC236}">
                <a16:creationId xmlns:a16="http://schemas.microsoft.com/office/drawing/2014/main" id="{3812A676-3DDD-DD1F-A4F9-CFE0D22BA0A4}"/>
              </a:ext>
            </a:extLst>
          </p:cNvPr>
          <p:cNvPicPr>
            <a:picLocks noChangeAspect="1"/>
          </p:cNvPicPr>
          <p:nvPr/>
        </p:nvPicPr>
        <p:blipFill>
          <a:blip r:embed="rId2"/>
          <a:stretch>
            <a:fillRect/>
          </a:stretch>
        </p:blipFill>
        <p:spPr>
          <a:xfrm>
            <a:off x="1826818" y="1291299"/>
            <a:ext cx="8538364" cy="3845434"/>
          </a:xfrm>
          <a:prstGeom prst="rect">
            <a:avLst/>
          </a:prstGeom>
        </p:spPr>
      </p:pic>
      <p:sp>
        <p:nvSpPr>
          <p:cNvPr id="9" name="文字方塊 8">
            <a:extLst>
              <a:ext uri="{FF2B5EF4-FFF2-40B4-BE49-F238E27FC236}">
                <a16:creationId xmlns:a16="http://schemas.microsoft.com/office/drawing/2014/main" id="{6C8DFFDB-E248-76A8-9B4D-F511DE0D7915}"/>
              </a:ext>
            </a:extLst>
          </p:cNvPr>
          <p:cNvSpPr txBox="1"/>
          <p:nvPr/>
        </p:nvSpPr>
        <p:spPr>
          <a:xfrm>
            <a:off x="147918" y="5198972"/>
            <a:ext cx="11857616" cy="1323439"/>
          </a:xfrm>
          <a:prstGeom prst="rect">
            <a:avLst/>
          </a:prstGeom>
          <a:noFill/>
        </p:spPr>
        <p:txBody>
          <a:bodyPr wrap="square">
            <a:spAutoFit/>
          </a:bodyPr>
          <a:lstStyle/>
          <a:p>
            <a:r>
              <a:rPr lang="en" altLang="zh-TW" sz="1600" b="0" i="0" dirty="0">
                <a:solidFill>
                  <a:srgbClr val="01010F"/>
                </a:solidFill>
                <a:effectLst/>
                <a:latin typeface="微軟正黑體" panose="020B0604030504040204" pitchFamily="34" charset="-120"/>
                <a:ea typeface="微軟正黑體" panose="020B0604030504040204" pitchFamily="34" charset="-120"/>
              </a:rPr>
              <a:t>Following years of growth, ICT spending will remain relatively flat in 2020 due to the COVID-19 pandemic. While traditional ICT spending is forecast to broadly track GDP growth over the next decade, the overall industry will be catapulted back to growth of more than 2x GDP as new technologies begin to account for a larger share of the market. The emergence of IoT is already contributing to significant market growth, and within 5-10 years new technologies such as robotics, artificial intelligence, and AR/VR will also expand to represent over 25% of ICT spending.</a:t>
            </a: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55543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1802166" y="2383500"/>
            <a:ext cx="7238189" cy="1107996"/>
          </a:xfrm>
          <a:prstGeom prst="rect">
            <a:avLst/>
          </a:prstGeom>
          <a:noFill/>
        </p:spPr>
        <p:txBody>
          <a:bodyPr wrap="square" rtlCol="0">
            <a:spAutoFit/>
          </a:bodyPr>
          <a:lstStyle/>
          <a:p>
            <a:r>
              <a:rPr kumimoji="1" lang="en-US" altLang="zh-TW" sz="6600" dirty="0">
                <a:solidFill>
                  <a:srgbClr val="005791"/>
                </a:solidFill>
                <a:effectLst>
                  <a:reflection blurRad="6350" stA="50000" endA="300" endPos="50000" dist="29997" dir="5400000" sy="-100000" algn="bl" rotWithShape="0"/>
                </a:effectLst>
                <a:ea typeface="Adobe 黑体 Std R" pitchFamily="34" charset="-128"/>
              </a:rPr>
              <a:t>Effects of Covid-19</a:t>
            </a:r>
          </a:p>
        </p:txBody>
      </p:sp>
    </p:spTree>
    <p:extLst>
      <p:ext uri="{BB962C8B-B14F-4D97-AF65-F5344CB8AC3E}">
        <p14:creationId xmlns:p14="http://schemas.microsoft.com/office/powerpoint/2010/main" val="2929783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98FF78-99A5-4853-A510-60F2FCE077FE}"/>
              </a:ext>
            </a:extLst>
          </p:cNvPr>
          <p:cNvSpPr>
            <a:spLocks noGrp="1"/>
          </p:cNvSpPr>
          <p:nvPr>
            <p:ph type="title"/>
          </p:nvPr>
        </p:nvSpPr>
        <p:spPr>
          <a:xfrm>
            <a:off x="838199" y="276346"/>
            <a:ext cx="10578483" cy="1325563"/>
          </a:xfrm>
        </p:spPr>
        <p:txBody>
          <a:bodyPr>
            <a:normAutofit/>
          </a:bodyPr>
          <a:lstStyle/>
          <a:p>
            <a:r>
              <a:rPr lang="en-US" altLang="zh-TW" sz="3200" b="1" dirty="0">
                <a:solidFill>
                  <a:schemeClr val="accent5">
                    <a:lumMod val="75000"/>
                  </a:schemeClr>
                </a:solidFill>
                <a:latin typeface="微軟正黑體" panose="020B0604030504040204" pitchFamily="34" charset="-120"/>
                <a:ea typeface="微軟正黑體" panose="020B0604030504040204" pitchFamily="34" charset="-120"/>
              </a:rPr>
              <a:t>Asia/Pacific* 2022 ICT Spending to Grow 3.8% Despite Headwinds</a:t>
            </a:r>
            <a:endParaRPr lang="zh-TW" altLang="en-US" sz="32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4849FA17-CFC9-4EA2-8A1A-DF2491B7D6BA}"/>
              </a:ext>
            </a:extLst>
          </p:cNvPr>
          <p:cNvSpPr>
            <a:spLocks noGrp="1"/>
          </p:cNvSpPr>
          <p:nvPr>
            <p:ph idx="1"/>
          </p:nvPr>
        </p:nvSpPr>
        <p:spPr>
          <a:xfrm>
            <a:off x="7057748" y="1825625"/>
            <a:ext cx="4296052" cy="4351338"/>
          </a:xfrm>
        </p:spPr>
        <p:txBody>
          <a:bodyPr>
            <a:normAutofit fontScale="85000" lnSpcReduction="10000"/>
          </a:bodyPr>
          <a:lstStyle/>
          <a:p>
            <a:r>
              <a:rPr lang="en-US" altLang="zh-TW" sz="2000" dirty="0">
                <a:latin typeface="微軟正黑體" panose="020B0604030504040204" pitchFamily="34" charset="-120"/>
                <a:ea typeface="微軟正黑體" panose="020B0604030504040204" pitchFamily="34" charset="-120"/>
              </a:rPr>
              <a:t>The ongoing supply chain constraints, geopolitical tensions, rising inflation, weakening of local currencies against the US dollar, and a resurgence of infections in pockets continue to impede economic recovery post-Covid-19. </a:t>
            </a:r>
          </a:p>
          <a:p>
            <a:r>
              <a:rPr lang="en-US" altLang="zh-TW" sz="2000" dirty="0">
                <a:latin typeface="微軟正黑體" panose="020B0604030504040204" pitchFamily="34" charset="-120"/>
                <a:ea typeface="微軟正黑體" panose="020B0604030504040204" pitchFamily="34" charset="-120"/>
              </a:rPr>
              <a:t>Tightening monetary policy to manage rising inflation in the region is driving an increased risk of economic slowdown and poses solid headwinds for ICT spending growth in the next 18 months.</a:t>
            </a:r>
          </a:p>
          <a:p>
            <a:r>
              <a:rPr lang="en-US" altLang="zh-TW" sz="2000" dirty="0">
                <a:latin typeface="微軟正黑體" panose="020B0604030504040204" pitchFamily="34" charset="-120"/>
                <a:ea typeface="微軟正黑體" panose="020B0604030504040204" pitchFamily="34" charset="-120"/>
              </a:rPr>
              <a:t>IDC forecasts Asia/Pacific* ICT spending to grow by over 3.8% in 2022 and is expected to reach $1.4 Trillion by 2026 with a compounded annual growth (CAGR) of 5.2% by the end of 2026. </a:t>
            </a:r>
            <a:endParaRPr lang="zh-TW" altLang="en-US" sz="2000" dirty="0">
              <a:latin typeface="微軟正黑體" panose="020B0604030504040204" pitchFamily="34" charset="-120"/>
              <a:ea typeface="微軟正黑體" panose="020B0604030504040204" pitchFamily="34" charset="-120"/>
            </a:endParaRPr>
          </a:p>
        </p:txBody>
      </p:sp>
      <p:pic>
        <p:nvPicPr>
          <p:cNvPr id="46082" name="Picture 2" descr="https://www.idc.com/getfile.dyn?containerId=prAP49657622&amp;attachmentId=47460590">
            <a:extLst>
              <a:ext uri="{FF2B5EF4-FFF2-40B4-BE49-F238E27FC236}">
                <a16:creationId xmlns:a16="http://schemas.microsoft.com/office/drawing/2014/main" id="{C94EE70A-71F9-4197-B691-6CAE75F53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534" y="1544969"/>
            <a:ext cx="6633214" cy="491265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40D26C26-F99D-42F9-8266-13415C0BF0DD}"/>
              </a:ext>
            </a:extLst>
          </p:cNvPr>
          <p:cNvSpPr/>
          <p:nvPr/>
        </p:nvSpPr>
        <p:spPr>
          <a:xfrm>
            <a:off x="0" y="6488668"/>
            <a:ext cx="3770456"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：https://reurl.cc/DXd6ER</a:t>
            </a:r>
          </a:p>
        </p:txBody>
      </p:sp>
    </p:spTree>
    <p:extLst>
      <p:ext uri="{BB962C8B-B14F-4D97-AF65-F5344CB8AC3E}">
        <p14:creationId xmlns:p14="http://schemas.microsoft.com/office/powerpoint/2010/main" val="2732227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DC936F-6AEC-41E9-831D-A25DDE257A98}"/>
              </a:ext>
            </a:extLst>
          </p:cNvPr>
          <p:cNvSpPr>
            <a:spLocks noGrp="1"/>
          </p:cNvSpPr>
          <p:nvPr>
            <p:ph type="title"/>
          </p:nvPr>
        </p:nvSpPr>
        <p:spPr>
          <a:xfrm>
            <a:off x="838200" y="267470"/>
            <a:ext cx="10515600" cy="1325563"/>
          </a:xfrm>
        </p:spPr>
        <p:txBody>
          <a:bodyPr>
            <a:normAutofit/>
          </a:bodyPr>
          <a:lstStyle/>
          <a:p>
            <a:r>
              <a:rPr lang="en-US" altLang="zh-TW" sz="3200" b="1" dirty="0">
                <a:solidFill>
                  <a:schemeClr val="accent5">
                    <a:lumMod val="75000"/>
                  </a:schemeClr>
                </a:solidFill>
                <a:latin typeface="微軟正黑體" panose="020B0604030504040204" pitchFamily="34" charset="-120"/>
                <a:ea typeface="微軟正黑體" panose="020B0604030504040204" pitchFamily="34" charset="-120"/>
              </a:rPr>
              <a:t>Asia/Pacific* 2022 ICT Spending to Grow 3.8% Despite Headwinds</a:t>
            </a:r>
            <a:endParaRPr lang="zh-TW" altLang="en-US" sz="32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3865C2D4-8DC6-4B1B-A378-D91D3B56FE7F}"/>
              </a:ext>
            </a:extLst>
          </p:cNvPr>
          <p:cNvSpPr>
            <a:spLocks noGrp="1"/>
          </p:cNvSpPr>
          <p:nvPr>
            <p:ph idx="1"/>
          </p:nvPr>
        </p:nvSpPr>
        <p:spPr>
          <a:xfrm>
            <a:off x="8016536" y="1908699"/>
            <a:ext cx="4030462" cy="3746378"/>
          </a:xfrm>
        </p:spPr>
        <p:txBody>
          <a:bodyPr>
            <a:normAutofit/>
          </a:bodyPr>
          <a:lstStyle/>
          <a:p>
            <a:r>
              <a:rPr lang="en-US" altLang="zh-TW" sz="1600" dirty="0">
                <a:latin typeface="微軟正黑體" panose="020B0604030504040204" pitchFamily="34" charset="-120"/>
                <a:ea typeface="微軟正黑體" panose="020B0604030504040204" pitchFamily="34" charset="-120"/>
              </a:rPr>
              <a:t>Consumer-driven sectors such as personal and consumer services, wholesale, construction, and retail have slowed down due to rising inflation or lockdowns to control infection spread, depending upon the geography in question. Industries with lesser dependence on consumer discretionary spending or which provide essential services are showing stable technology investment. These include banking, insurance, telecommunication, securities, investment, and professional services.</a:t>
            </a:r>
            <a:endParaRPr lang="zh-TW" altLang="en-US" sz="1600" dirty="0">
              <a:latin typeface="微軟正黑體" panose="020B0604030504040204" pitchFamily="34" charset="-120"/>
              <a:ea typeface="微軟正黑體" panose="020B0604030504040204" pitchFamily="34" charset="-120"/>
            </a:endParaRPr>
          </a:p>
        </p:txBody>
      </p:sp>
      <p:pic>
        <p:nvPicPr>
          <p:cNvPr id="47106" name="Picture 2" descr="http://s.laoyaoba.com/jwImg/1416137038204.788823343168266.87793.png">
            <a:extLst>
              <a:ext uri="{FF2B5EF4-FFF2-40B4-BE49-F238E27FC236}">
                <a16:creationId xmlns:a16="http://schemas.microsoft.com/office/drawing/2014/main" id="{9825FCC9-F87A-4E12-9F2E-F28D1DCD9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50577" y="2012056"/>
            <a:ext cx="7337486" cy="351096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F4DE521F-A128-4D28-9572-8939AE6BB9DB}"/>
              </a:ext>
            </a:extLst>
          </p:cNvPr>
          <p:cNvSpPr/>
          <p:nvPr/>
        </p:nvSpPr>
        <p:spPr>
          <a:xfrm>
            <a:off x="0" y="6488668"/>
            <a:ext cx="6633547"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：https://reurl.cc/DXd6ER、</a:t>
            </a:r>
            <a:r>
              <a:rPr lang="en-US" altLang="zh-TW" dirty="0">
                <a:latin typeface="微軟正黑體" panose="020B0604030504040204" pitchFamily="34" charset="-120"/>
                <a:ea typeface="微軟正黑體" panose="020B0604030504040204" pitchFamily="34" charset="-120"/>
              </a:rPr>
              <a:t>https://reurl.cc/aakvjQ</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73665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652430CC-59F1-485A-BE7B-A0F3FBFFB7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9985" y="127875"/>
            <a:ext cx="11302927" cy="6360793"/>
          </a:xfrm>
          <a:prstGeom prst="rect">
            <a:avLst/>
          </a:prstGeom>
        </p:spPr>
      </p:pic>
      <p:sp>
        <p:nvSpPr>
          <p:cNvPr id="7" name="矩形 6">
            <a:extLst>
              <a:ext uri="{FF2B5EF4-FFF2-40B4-BE49-F238E27FC236}">
                <a16:creationId xmlns:a16="http://schemas.microsoft.com/office/drawing/2014/main" id="{FC0AF685-AF49-4745-89E7-E673EFBC2548}"/>
              </a:ext>
            </a:extLst>
          </p:cNvPr>
          <p:cNvSpPr/>
          <p:nvPr/>
        </p:nvSpPr>
        <p:spPr>
          <a:xfrm>
            <a:off x="0" y="6488668"/>
            <a:ext cx="3876318"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：https://reurl.cc/062OeY</a:t>
            </a:r>
          </a:p>
        </p:txBody>
      </p:sp>
    </p:spTree>
    <p:extLst>
      <p:ext uri="{BB962C8B-B14F-4D97-AF65-F5344CB8AC3E}">
        <p14:creationId xmlns:p14="http://schemas.microsoft.com/office/powerpoint/2010/main" val="107208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270804" y="2374724"/>
            <a:ext cx="8295226" cy="1938992"/>
          </a:xfrm>
          <a:prstGeom prst="rect">
            <a:avLst/>
          </a:prstGeom>
          <a:noFill/>
        </p:spPr>
        <p:txBody>
          <a:bodyPr wrap="square" rtlCol="0">
            <a:spAutoFit/>
          </a:bodyPr>
          <a:lstStyle/>
          <a:p>
            <a:r>
              <a:rPr kumimoji="1" lang="en-US" altLang="zh-TW" sz="6000" dirty="0">
                <a:solidFill>
                  <a:srgbClr val="005791"/>
                </a:solidFill>
                <a:effectLst>
                  <a:reflection blurRad="6350" stA="50000" endA="300" endPos="50000" dist="29997" dir="5400000" sy="-100000" algn="bl" rotWithShape="0"/>
                </a:effectLst>
                <a:ea typeface="Adobe 黑体 Std R" pitchFamily="34" charset="-128"/>
              </a:rPr>
              <a:t>Effects of the Russo-Ukrainian War</a:t>
            </a:r>
          </a:p>
        </p:txBody>
      </p:sp>
    </p:spTree>
    <p:extLst>
      <p:ext uri="{BB962C8B-B14F-4D97-AF65-F5344CB8AC3E}">
        <p14:creationId xmlns:p14="http://schemas.microsoft.com/office/powerpoint/2010/main" val="1774190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710D300-895D-AA2B-59D6-CF4BFC6C117C}"/>
              </a:ext>
            </a:extLst>
          </p:cNvPr>
          <p:cNvPicPr>
            <a:picLocks noChangeAspect="1"/>
          </p:cNvPicPr>
          <p:nvPr/>
        </p:nvPicPr>
        <p:blipFill>
          <a:blip r:embed="rId2"/>
          <a:stretch>
            <a:fillRect/>
          </a:stretch>
        </p:blipFill>
        <p:spPr>
          <a:xfrm>
            <a:off x="0" y="1193866"/>
            <a:ext cx="8477517" cy="4948102"/>
          </a:xfrm>
          <a:prstGeom prst="rect">
            <a:avLst/>
          </a:prstGeom>
        </p:spPr>
      </p:pic>
      <p:sp>
        <p:nvSpPr>
          <p:cNvPr id="3" name="矩形 2">
            <a:extLst>
              <a:ext uri="{FF2B5EF4-FFF2-40B4-BE49-F238E27FC236}">
                <a16:creationId xmlns:a16="http://schemas.microsoft.com/office/drawing/2014/main" id="{F2336E96-4B27-417E-B8E3-98ADFE6B699E}"/>
              </a:ext>
            </a:extLst>
          </p:cNvPr>
          <p:cNvSpPr/>
          <p:nvPr/>
        </p:nvSpPr>
        <p:spPr>
          <a:xfrm>
            <a:off x="0" y="6488668"/>
            <a:ext cx="3550908"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Source </a:t>
            </a:r>
            <a:r>
              <a:rPr lang="zh-TW" altLang="en-US" dirty="0">
                <a:latin typeface="微軟正黑體" panose="020B0604030504040204" pitchFamily="34" charset="-120"/>
                <a:ea typeface="微軟正黑體" panose="020B0604030504040204" pitchFamily="34" charset="-120"/>
              </a:rPr>
              <a:t>：</a:t>
            </a:r>
            <a:r>
              <a:rPr lang="en" altLang="zh-TW"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https://pse.is/4nnwjv</a:t>
            </a:r>
            <a:endParaRPr lang="zh-TW" altLang="en-US"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9B457CF9-8154-5106-0EAC-689CFC8B07F6}"/>
              </a:ext>
            </a:extLst>
          </p:cNvPr>
          <p:cNvSpPr txBox="1"/>
          <p:nvPr/>
        </p:nvSpPr>
        <p:spPr>
          <a:xfrm>
            <a:off x="457649" y="290595"/>
            <a:ext cx="11276702" cy="1077218"/>
          </a:xfrm>
          <a:prstGeom prst="rect">
            <a:avLst/>
          </a:prstGeom>
          <a:noFill/>
        </p:spPr>
        <p:txBody>
          <a:bodyPr wrap="square">
            <a:spAutoFit/>
          </a:bodyPr>
          <a:lstStyle/>
          <a:p>
            <a:pPr algn="l" fontAlgn="base"/>
            <a:r>
              <a:rPr lang="en" altLang="zh-TW" sz="3200" b="1" i="0" dirty="0">
                <a:solidFill>
                  <a:schemeClr val="accent5">
                    <a:lumMod val="75000"/>
                  </a:schemeClr>
                </a:solidFill>
                <a:effectLst/>
                <a:latin typeface="微軟正黑體" panose="020B0604030504040204" pitchFamily="34" charset="-120"/>
                <a:ea typeface="微軟正黑體" panose="020B0604030504040204" pitchFamily="34" charset="-120"/>
              </a:rPr>
              <a:t>Russia-Ukraine war: The Conflict will Generate a $5.5 Billion Loss for the ICT Market in 2022</a:t>
            </a:r>
          </a:p>
        </p:txBody>
      </p:sp>
      <p:sp>
        <p:nvSpPr>
          <p:cNvPr id="7" name="文字方塊 6">
            <a:extLst>
              <a:ext uri="{FF2B5EF4-FFF2-40B4-BE49-F238E27FC236}">
                <a16:creationId xmlns:a16="http://schemas.microsoft.com/office/drawing/2014/main" id="{88927899-C922-919D-CE2B-392F4AFA9318}"/>
              </a:ext>
            </a:extLst>
          </p:cNvPr>
          <p:cNvSpPr txBox="1"/>
          <p:nvPr/>
        </p:nvSpPr>
        <p:spPr>
          <a:xfrm>
            <a:off x="8477517" y="2278833"/>
            <a:ext cx="3528016" cy="3046988"/>
          </a:xfrm>
          <a:prstGeom prst="rect">
            <a:avLst/>
          </a:prstGeom>
          <a:noFill/>
        </p:spPr>
        <p:txBody>
          <a:bodyPr wrap="square">
            <a:spAutoFit/>
          </a:bodyPr>
          <a:lstStyle/>
          <a:p>
            <a:r>
              <a:rPr lang="en" altLang="zh-TW" sz="1600" b="0" i="0" dirty="0">
                <a:effectLst/>
                <a:latin typeface="Open Sans" panose="020B0606030504020204" pitchFamily="34" charset="0"/>
              </a:rPr>
              <a:t>The raging conflict in Eastern Europe has taken a hit on the global ICT market, and the effects of the Russia-Ukraine war will linger for years to come. According to IDC’s Worldwide Black Book: Live Edition, March 2022, the conflict will generate a loss of worldwide ICT spending worth $5.5 billion in 2022. According to IDC, ICT spending is expected to grow 4% globally, against the 5% expected in the previous update.</a:t>
            </a:r>
            <a:endParaRPr lang="zh-TW" altLang="en-US" sz="1600" dirty="0"/>
          </a:p>
        </p:txBody>
      </p:sp>
    </p:spTree>
    <p:extLst>
      <p:ext uri="{BB962C8B-B14F-4D97-AF65-F5344CB8AC3E}">
        <p14:creationId xmlns:p14="http://schemas.microsoft.com/office/powerpoint/2010/main" val="4169859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870013" y="2475372"/>
            <a:ext cx="8220722" cy="1015663"/>
          </a:xfrm>
          <a:prstGeom prst="rect">
            <a:avLst/>
          </a:prstGeom>
          <a:noFill/>
        </p:spPr>
        <p:txBody>
          <a:bodyPr wrap="square" rtlCol="0">
            <a:spAutoFit/>
          </a:bodyPr>
          <a:lstStyle/>
          <a:p>
            <a:r>
              <a:rPr kumimoji="1" lang="en-US" altLang="zh-TW" sz="6000" dirty="0">
                <a:solidFill>
                  <a:srgbClr val="005791"/>
                </a:solidFill>
                <a:effectLst>
                  <a:reflection blurRad="6350" stA="50000" endA="300" endPos="50000" dist="29997" dir="5400000" sy="-100000" algn="bl" rotWithShape="0"/>
                </a:effectLst>
                <a:latin typeface="Calibri" panose="020F0502020204030204" pitchFamily="34" charset="0"/>
                <a:ea typeface="微軟正黑體" panose="020B0604030504040204" pitchFamily="34" charset="-120"/>
                <a:cs typeface="Calibri" panose="020F0502020204030204" pitchFamily="34" charset="0"/>
              </a:rPr>
              <a:t>Current Developments</a:t>
            </a:r>
          </a:p>
        </p:txBody>
      </p:sp>
    </p:spTree>
    <p:extLst>
      <p:ext uri="{BB962C8B-B14F-4D97-AF65-F5344CB8AC3E}">
        <p14:creationId xmlns:p14="http://schemas.microsoft.com/office/powerpoint/2010/main" val="543294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6CE56F35-5B48-438C-8719-E80A7FDDE413}"/>
              </a:ext>
            </a:extLst>
          </p:cNvPr>
          <p:cNvGraphicFramePr>
            <a:graphicFrameLocks noGrp="1"/>
          </p:cNvGraphicFramePr>
          <p:nvPr>
            <p:ph idx="1"/>
            <p:extLst>
              <p:ext uri="{D42A27DB-BD31-4B8C-83A1-F6EECF244321}">
                <p14:modId xmlns:p14="http://schemas.microsoft.com/office/powerpoint/2010/main" val="793766607"/>
              </p:ext>
            </p:extLst>
          </p:nvPr>
        </p:nvGraphicFramePr>
        <p:xfrm>
          <a:off x="1337967" y="1724294"/>
          <a:ext cx="9516064" cy="4993688"/>
        </p:xfrm>
        <a:graphic>
          <a:graphicData uri="http://schemas.openxmlformats.org/drawingml/2006/chart">
            <c:chart xmlns:c="http://schemas.openxmlformats.org/drawingml/2006/chart" xmlns:r="http://schemas.openxmlformats.org/officeDocument/2006/relationships" r:id="rId3"/>
          </a:graphicData>
        </a:graphic>
      </p:graphicFrame>
      <p:pic>
        <p:nvPicPr>
          <p:cNvPr id="10" name="圖片 9">
            <a:extLst>
              <a:ext uri="{FF2B5EF4-FFF2-40B4-BE49-F238E27FC236}">
                <a16:creationId xmlns:a16="http://schemas.microsoft.com/office/drawing/2014/main" id="{42D81C99-46E6-47A7-844D-6BDBBF1B906D}"/>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9369395" y="5589617"/>
            <a:ext cx="804419" cy="804419"/>
          </a:xfrm>
          <a:prstGeom prst="rect">
            <a:avLst/>
          </a:prstGeom>
        </p:spPr>
      </p:pic>
      <p:pic>
        <p:nvPicPr>
          <p:cNvPr id="12" name="圖片 11">
            <a:extLst>
              <a:ext uri="{FF2B5EF4-FFF2-40B4-BE49-F238E27FC236}">
                <a16:creationId xmlns:a16="http://schemas.microsoft.com/office/drawing/2014/main" id="{87801C1F-ADD4-448C-9552-21DE3FAF4F1F}"/>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8689020" y="2566488"/>
            <a:ext cx="998151" cy="998151"/>
          </a:xfrm>
          <a:prstGeom prst="rect">
            <a:avLst/>
          </a:prstGeom>
        </p:spPr>
      </p:pic>
      <p:pic>
        <p:nvPicPr>
          <p:cNvPr id="18" name="圖片 17">
            <a:extLst>
              <a:ext uri="{FF2B5EF4-FFF2-40B4-BE49-F238E27FC236}">
                <a16:creationId xmlns:a16="http://schemas.microsoft.com/office/drawing/2014/main" id="{FDCC8DED-42EF-4F60-9492-5C232BE9FA4D}"/>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2585129" y="5690363"/>
            <a:ext cx="804419" cy="804419"/>
          </a:xfrm>
          <a:prstGeom prst="rect">
            <a:avLst/>
          </a:prstGeom>
        </p:spPr>
      </p:pic>
      <p:sp>
        <p:nvSpPr>
          <p:cNvPr id="2" name="標題 1">
            <a:extLst>
              <a:ext uri="{FF2B5EF4-FFF2-40B4-BE49-F238E27FC236}">
                <a16:creationId xmlns:a16="http://schemas.microsoft.com/office/drawing/2014/main" id="{27B690D0-A738-4588-96E5-0A245DE011CD}"/>
              </a:ext>
            </a:extLst>
          </p:cNvPr>
          <p:cNvSpPr>
            <a:spLocks noGrp="1"/>
          </p:cNvSpPr>
          <p:nvPr>
            <p:ph type="title"/>
          </p:nvPr>
        </p:nvSpPr>
        <p:spPr>
          <a:xfrm>
            <a:off x="2682181" y="274438"/>
            <a:ext cx="6827638" cy="1325563"/>
          </a:xfrm>
        </p:spPr>
        <p:txBody>
          <a:bodyPr>
            <a:normAutofit/>
          </a:bodyPr>
          <a:lstStyle/>
          <a:p>
            <a:r>
              <a:rPr lang="en-US" altLang="zh-TW" b="1" dirty="0">
                <a:solidFill>
                  <a:schemeClr val="accent5">
                    <a:lumMod val="75000"/>
                  </a:schemeClr>
                </a:solidFill>
                <a:latin typeface="微軟正黑體" panose="020B0604030504040204" pitchFamily="34" charset="-120"/>
                <a:ea typeface="微軟正黑體" panose="020B0604030504040204" pitchFamily="34" charset="-120"/>
                <a:cs typeface="Calibri" panose="020F0502020204030204" pitchFamily="34" charset="0"/>
              </a:rPr>
              <a:t>Ji-Haw Market Standing</a:t>
            </a:r>
            <a:endParaRPr lang="zh-TW" altLang="en-US" b="1" dirty="0">
              <a:solidFill>
                <a:schemeClr val="accent5">
                  <a:lumMod val="75000"/>
                </a:schemeClr>
              </a:solidFill>
              <a:latin typeface="微軟正黑體" panose="020B0604030504040204" pitchFamily="34" charset="-12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2450736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BA632ADF-4ADF-A546-BAE2-E5C4EC1768A0}"/>
              </a:ext>
            </a:extLst>
          </p:cNvPr>
          <p:cNvSpPr>
            <a:spLocks noGrp="1"/>
          </p:cNvSpPr>
          <p:nvPr>
            <p:ph type="title"/>
          </p:nvPr>
        </p:nvSpPr>
        <p:spPr>
          <a:xfrm>
            <a:off x="3933733" y="267467"/>
            <a:ext cx="4324534" cy="1325563"/>
          </a:xfrm>
        </p:spPr>
        <p:txBody>
          <a:bodyPr/>
          <a:lstStyle/>
          <a:p>
            <a:r>
              <a:rPr kumimoji="1" lang="en-US" altLang="zh-TW" b="1" dirty="0">
                <a:solidFill>
                  <a:schemeClr val="accent5">
                    <a:lumMod val="75000"/>
                  </a:schemeClr>
                </a:solidFill>
                <a:latin typeface="微軟正黑體" panose="020B0604030504040204" pitchFamily="34" charset="-120"/>
                <a:ea typeface="微軟正黑體" panose="020B0604030504040204" pitchFamily="34" charset="-120"/>
              </a:rPr>
              <a:t>Current status</a:t>
            </a:r>
            <a:endParaRPr kumimoji="1" lang="zh-TW" altLang="en-US"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5E3E6C2E-411D-B849-A70C-00589E7BAA4C}"/>
              </a:ext>
            </a:extLst>
          </p:cNvPr>
          <p:cNvSpPr>
            <a:spLocks noGrp="1"/>
          </p:cNvSpPr>
          <p:nvPr>
            <p:ph idx="1"/>
          </p:nvPr>
        </p:nvSpPr>
        <p:spPr>
          <a:xfrm>
            <a:off x="838200" y="1825625"/>
            <a:ext cx="10515600" cy="4351338"/>
          </a:xfrm>
        </p:spPr>
        <p:txBody>
          <a:bodyPr>
            <a:normAutofit fontScale="85000" lnSpcReduction="20000"/>
          </a:bodyPr>
          <a:lstStyle/>
          <a:p>
            <a:pPr>
              <a:lnSpc>
                <a:spcPct val="150000"/>
              </a:lnSpc>
            </a:pPr>
            <a:r>
              <a:rPr lang="en-US" altLang="zh-TW" sz="2200" dirty="0">
                <a:latin typeface="Open Sans" panose="020B0606030504020204" pitchFamily="34" charset="0"/>
              </a:rPr>
              <a:t>The Russo-Ukrainian war, high inflation, and interest rate hikes, affects the economy. Pause in demand continues to affect the following year.</a:t>
            </a:r>
          </a:p>
          <a:p>
            <a:pPr>
              <a:lnSpc>
                <a:spcPct val="150000"/>
              </a:lnSpc>
            </a:pPr>
            <a:r>
              <a:rPr lang="en-US" altLang="zh-TW" sz="2200" dirty="0">
                <a:latin typeface="Open Sans" panose="020B0606030504020204" pitchFamily="34" charset="0"/>
              </a:rPr>
              <a:t>Sino-U.S. confrontation- high-tech intellectual property, from technology, equipment to talents to contain China's high-tech development. The confrontation is gradually intensifying.</a:t>
            </a:r>
          </a:p>
          <a:p>
            <a:pPr>
              <a:lnSpc>
                <a:spcPct val="150000"/>
              </a:lnSpc>
            </a:pPr>
            <a:r>
              <a:rPr lang="en-US" altLang="zh-TW" sz="2200" dirty="0">
                <a:latin typeface="Open Sans" panose="020B0606030504020204" pitchFamily="34" charset="0"/>
              </a:rPr>
              <a:t>Inventory replenishment problem in various channels</a:t>
            </a:r>
          </a:p>
          <a:p>
            <a:pPr>
              <a:lnSpc>
                <a:spcPct val="150000"/>
              </a:lnSpc>
            </a:pPr>
            <a:r>
              <a:rPr lang="en-US" altLang="zh-TW" sz="2200" dirty="0">
                <a:latin typeface="Open Sans" panose="020B0606030504020204" pitchFamily="34" charset="0"/>
              </a:rPr>
              <a:t>Impact of China’s lockdown on the Supply Chain</a:t>
            </a:r>
          </a:p>
          <a:p>
            <a:pPr>
              <a:lnSpc>
                <a:spcPct val="150000"/>
              </a:lnSpc>
            </a:pPr>
            <a:r>
              <a:rPr lang="en-US" altLang="zh-TW" sz="2200" dirty="0">
                <a:latin typeface="Open Sans" panose="020B0606030504020204" pitchFamily="34" charset="0"/>
              </a:rPr>
              <a:t>Chip shortages gradually eases</a:t>
            </a:r>
          </a:p>
          <a:p>
            <a:pPr>
              <a:lnSpc>
                <a:spcPct val="150000"/>
              </a:lnSpc>
            </a:pPr>
            <a:r>
              <a:rPr lang="en-US" altLang="zh-TW" sz="2200" dirty="0">
                <a:latin typeface="Open Sans" panose="020B0606030504020204" pitchFamily="34" charset="0"/>
              </a:rPr>
              <a:t>Snow ball effect towards "Net Zero Carbon Emissions”</a:t>
            </a:r>
          </a:p>
          <a:p>
            <a:pPr>
              <a:lnSpc>
                <a:spcPct val="150000"/>
              </a:lnSpc>
            </a:pPr>
            <a:r>
              <a:rPr lang="en-US" altLang="zh-TW" sz="2200" dirty="0">
                <a:latin typeface="Open Sans" panose="020B0606030504020204" pitchFamily="34" charset="0"/>
              </a:rPr>
              <a:t>Epidemic and vaccination rates vary widely from country to country</a:t>
            </a:r>
          </a:p>
          <a:p>
            <a:pPr>
              <a:lnSpc>
                <a:spcPct val="150000"/>
              </a:lnSpc>
            </a:pPr>
            <a:endParaRPr kumimoji="1" lang="en-US" altLang="zh-TW" sz="2000" dirty="0">
              <a:latin typeface="微軟正黑體" panose="020B0604030504040204" pitchFamily="34" charset="-120"/>
              <a:ea typeface="微軟正黑體" panose="020B0604030504040204" pitchFamily="34" charset="-120"/>
            </a:endParaRPr>
          </a:p>
          <a:p>
            <a:pPr marL="0" indent="0">
              <a:buNone/>
            </a:pPr>
            <a:endParaRPr kumimoji="1"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7660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226425" y="3512258"/>
            <a:ext cx="1913581" cy="724516"/>
          </a:xfrm>
        </p:spPr>
        <p:txBody>
          <a:bodyPr>
            <a:normAutofit/>
          </a:bodyPr>
          <a:lstStyle/>
          <a:p>
            <a:r>
              <a:rPr kumimoji="1" lang="en-US" altLang="zh-TW" sz="4000" dirty="0">
                <a:latin typeface="Calibri" panose="020F0502020204030204" pitchFamily="34" charset="0"/>
                <a:ea typeface="微軟正黑體" panose="020B0604030504040204" pitchFamily="34" charset="-120"/>
                <a:cs typeface="Calibri" panose="020F0502020204030204" pitchFamily="34" charset="0"/>
              </a:rPr>
              <a:t>2022</a:t>
            </a:r>
            <a:endParaRPr kumimoji="1" lang="zh-TW" altLang="en-US" sz="4000" dirty="0">
              <a:latin typeface="Calibri" panose="020F0502020204030204" pitchFamily="34" charset="0"/>
              <a:ea typeface="微軟正黑體" panose="020B0604030504040204" pitchFamily="34" charset="-120"/>
              <a:cs typeface="Calibri" panose="020F0502020204030204" pitchFamily="34" charset="0"/>
            </a:endParaRPr>
          </a:p>
        </p:txBody>
      </p:sp>
      <p:sp>
        <p:nvSpPr>
          <p:cNvPr id="4" name="矩形 3"/>
          <p:cNvSpPr/>
          <p:nvPr/>
        </p:nvSpPr>
        <p:spPr>
          <a:xfrm>
            <a:off x="8566029" y="2674187"/>
            <a:ext cx="3625971" cy="724515"/>
          </a:xfrm>
          <a:prstGeom prst="rect">
            <a:avLst/>
          </a:prstGeom>
          <a:solidFill>
            <a:srgbClr val="128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pitchFamily="34" charset="0"/>
              <a:ea typeface="微軟正黑體" panose="020B0604030504040204" pitchFamily="34" charset="-120"/>
              <a:cs typeface="Calibri" panose="020F0502020204030204" pitchFamily="34" charset="0"/>
            </a:endParaRPr>
          </a:p>
        </p:txBody>
      </p:sp>
      <p:sp>
        <p:nvSpPr>
          <p:cNvPr id="5" name="文字方塊 4"/>
          <p:cNvSpPr txBox="1"/>
          <p:nvPr/>
        </p:nvSpPr>
        <p:spPr>
          <a:xfrm>
            <a:off x="2453843" y="2309487"/>
            <a:ext cx="6112186" cy="1200329"/>
          </a:xfrm>
          <a:prstGeom prst="rect">
            <a:avLst/>
          </a:prstGeom>
          <a:noFill/>
        </p:spPr>
        <p:txBody>
          <a:bodyPr wrap="square" rtlCol="0">
            <a:spAutoFit/>
          </a:bodyPr>
          <a:lstStyle/>
          <a:p>
            <a:pPr>
              <a:defRPr/>
            </a:pPr>
            <a:r>
              <a:rPr kumimoji="1" lang="en-US" altLang="zh-TW" sz="7200" dirty="0">
                <a:solidFill>
                  <a:srgbClr val="005791"/>
                </a:solidFill>
                <a:effectLst>
                  <a:reflection blurRad="6350" stA="50000" endA="300" endPos="50000" dist="29997" dir="5400000" sy="-100000" algn="bl" rotWithShape="0"/>
                </a:effectLst>
                <a:latin typeface="Calibri" panose="020F0502020204030204" pitchFamily="34" charset="0"/>
                <a:ea typeface="Adobe 黑体 Std R" pitchFamily="34" charset="-128"/>
                <a:cs typeface="Calibri" panose="020F0502020204030204" pitchFamily="34" charset="0"/>
              </a:rPr>
              <a:t>ICT</a:t>
            </a:r>
            <a:r>
              <a:rPr kumimoji="1" lang="zh-TW" altLang="en-US" sz="7200" dirty="0">
                <a:solidFill>
                  <a:srgbClr val="005791"/>
                </a:solidFill>
                <a:effectLst>
                  <a:reflection blurRad="6350" stA="50000" endA="300" endPos="50000" dist="29997" dir="5400000" sy="-100000" algn="bl" rotWithShape="0"/>
                </a:effectLst>
                <a:latin typeface="Calibri" panose="020F0502020204030204" pitchFamily="34" charset="0"/>
                <a:ea typeface="Adobe 黑体 Std R" pitchFamily="34" charset="-128"/>
                <a:cs typeface="Calibri" panose="020F0502020204030204" pitchFamily="34" charset="0"/>
              </a:rPr>
              <a:t> </a:t>
            </a:r>
            <a:r>
              <a:rPr kumimoji="1" lang="en-US" altLang="zh-TW" sz="7200" dirty="0">
                <a:solidFill>
                  <a:srgbClr val="005791"/>
                </a:solidFill>
                <a:effectLst>
                  <a:reflection blurRad="6350" stA="50000" endA="300" endPos="50000" dist="29997" dir="5400000" sy="-100000" algn="bl" rotWithShape="0"/>
                </a:effectLst>
                <a:latin typeface="Calibri" panose="020F0502020204030204" pitchFamily="34" charset="0"/>
                <a:ea typeface="Adobe 黑体 Std R" pitchFamily="34" charset="-128"/>
                <a:cs typeface="Calibri" panose="020F0502020204030204" pitchFamily="34" charset="0"/>
              </a:rPr>
              <a:t>Key Topics</a:t>
            </a:r>
            <a:endParaRPr lang="zh-TW" altLang="en-US" sz="7200" dirty="0">
              <a:solidFill>
                <a:srgbClr val="005791"/>
              </a:solidFill>
              <a:effectLst>
                <a:reflection blurRad="6350" stA="50000" endA="300" endPos="50000" dist="29997" dir="5400000" sy="-100000" algn="bl" rotWithShape="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6950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BA632ADF-4ADF-A546-BAE2-E5C4EC1768A0}"/>
              </a:ext>
            </a:extLst>
          </p:cNvPr>
          <p:cNvSpPr>
            <a:spLocks noGrp="1"/>
          </p:cNvSpPr>
          <p:nvPr>
            <p:ph type="title"/>
          </p:nvPr>
        </p:nvSpPr>
        <p:spPr>
          <a:xfrm>
            <a:off x="4133480" y="276346"/>
            <a:ext cx="3925040" cy="1325563"/>
          </a:xfrm>
        </p:spPr>
        <p:txBody>
          <a:bodyPr/>
          <a:lstStyle/>
          <a:p>
            <a:r>
              <a:rPr kumimoji="1" lang="en-US" altLang="zh-TW" b="1" dirty="0">
                <a:solidFill>
                  <a:schemeClr val="accent5">
                    <a:lumMod val="75000"/>
                  </a:schemeClr>
                </a:solidFill>
                <a:latin typeface="微軟正黑體" panose="020B0604030504040204" pitchFamily="34" charset="-120"/>
                <a:ea typeface="微軟正黑體" panose="020B0604030504040204" pitchFamily="34" charset="-120"/>
              </a:rPr>
              <a:t>Way forward</a:t>
            </a:r>
            <a:endParaRPr kumimoji="1" lang="zh-TW" altLang="en-US"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5E3E6C2E-411D-B849-A70C-00589E7BAA4C}"/>
              </a:ext>
            </a:extLst>
          </p:cNvPr>
          <p:cNvSpPr>
            <a:spLocks noGrp="1"/>
          </p:cNvSpPr>
          <p:nvPr>
            <p:ph idx="1"/>
          </p:nvPr>
        </p:nvSpPr>
        <p:spPr/>
        <p:txBody>
          <a:bodyPr>
            <a:normAutofit fontScale="85000" lnSpcReduction="20000"/>
          </a:bodyPr>
          <a:lstStyle/>
          <a:p>
            <a:pPr>
              <a:lnSpc>
                <a:spcPct val="150000"/>
              </a:lnSpc>
            </a:pPr>
            <a:r>
              <a:rPr lang="en-US" altLang="zh-TW" sz="2500" dirty="0">
                <a:latin typeface="Open Sans" panose="020B0606030504020204" pitchFamily="34" charset="0"/>
              </a:rPr>
              <a:t>Reinforce our strengths and mitigate our weaknesses</a:t>
            </a:r>
          </a:p>
          <a:p>
            <a:pPr>
              <a:lnSpc>
                <a:spcPct val="150000"/>
              </a:lnSpc>
            </a:pPr>
            <a:r>
              <a:rPr lang="en-US" altLang="zh-TW" sz="2500" dirty="0">
                <a:latin typeface="Open Sans" panose="020B0606030504020204" pitchFamily="34" charset="0"/>
              </a:rPr>
              <a:t>Improve the supply chain’s resilience, with shorter and more convenient supply chain</a:t>
            </a:r>
          </a:p>
          <a:p>
            <a:pPr>
              <a:lnSpc>
                <a:spcPct val="150000"/>
              </a:lnSpc>
            </a:pPr>
            <a:r>
              <a:rPr lang="en-US" sz="2500" dirty="0">
                <a:latin typeface="Open Sans" panose="020B0606030504020204" pitchFamily="34" charset="0"/>
              </a:rPr>
              <a:t>Follow the trend, grasp the trend, and follow up with the next mainstream</a:t>
            </a:r>
            <a:endParaRPr lang="en-US" altLang="zh-TW" sz="2500" dirty="0">
              <a:latin typeface="Open Sans" panose="020B0606030504020204" pitchFamily="34" charset="0"/>
            </a:endParaRPr>
          </a:p>
          <a:p>
            <a:pPr>
              <a:lnSpc>
                <a:spcPct val="150000"/>
              </a:lnSpc>
            </a:pPr>
            <a:r>
              <a:rPr lang="en-US" altLang="zh-TW" sz="2500" dirty="0">
                <a:latin typeface="Open Sans" panose="020B0606030504020204" pitchFamily="34" charset="0"/>
              </a:rPr>
              <a:t>Constructing a green supply chain and introducing low carbon materials	</a:t>
            </a:r>
          </a:p>
          <a:p>
            <a:pPr>
              <a:lnSpc>
                <a:spcPct val="150000"/>
              </a:lnSpc>
            </a:pPr>
            <a:r>
              <a:rPr lang="en-US" altLang="zh-TW" sz="2500" dirty="0">
                <a:latin typeface="Open Sans" panose="020B0606030504020204" pitchFamily="34" charset="0"/>
              </a:rPr>
              <a:t>Gradually develop an automated supply line</a:t>
            </a:r>
          </a:p>
          <a:p>
            <a:pPr>
              <a:lnSpc>
                <a:spcPct val="150000"/>
              </a:lnSpc>
            </a:pPr>
            <a:r>
              <a:rPr lang="en-US" altLang="zh-TW" sz="2500" dirty="0">
                <a:latin typeface="Open Sans" panose="020B0606030504020204" pitchFamily="34" charset="0"/>
              </a:rPr>
              <a:t>Seek more production bases in other regions</a:t>
            </a:r>
          </a:p>
          <a:p>
            <a:pPr>
              <a:lnSpc>
                <a:spcPct val="150000"/>
              </a:lnSpc>
            </a:pPr>
            <a:r>
              <a:rPr lang="en-US" altLang="zh-TW" sz="2500" dirty="0">
                <a:latin typeface="Open Sans" panose="020B0606030504020204" pitchFamily="34" charset="0"/>
              </a:rPr>
              <a:t>Shift to automotive and medical automation wires – a niche market</a:t>
            </a:r>
          </a:p>
          <a:p>
            <a:pPr>
              <a:lnSpc>
                <a:spcPct val="150000"/>
              </a:lnSpc>
            </a:pPr>
            <a:r>
              <a:rPr lang="en-US" altLang="zh-TW" sz="2500" dirty="0">
                <a:latin typeface="Open Sans" panose="020B0606030504020204" pitchFamily="34" charset="0"/>
              </a:rPr>
              <a:t>New business opportunities arising from block chain technology</a:t>
            </a:r>
          </a:p>
          <a:p>
            <a:pPr>
              <a:lnSpc>
                <a:spcPct val="150000"/>
              </a:lnSpc>
            </a:pPr>
            <a:endParaRPr kumimoji="1" lang="en-US" altLang="zh-TW" dirty="0">
              <a:latin typeface="微軟正黑體" panose="020B0604030504040204" pitchFamily="34" charset="-120"/>
              <a:ea typeface="微軟正黑體" panose="020B0604030504040204" pitchFamily="34" charset="-120"/>
            </a:endParaRPr>
          </a:p>
          <a:p>
            <a:endParaRPr kumimoji="1"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0506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BA632ADF-4ADF-A546-BAE2-E5C4EC1768A0}"/>
              </a:ext>
            </a:extLst>
          </p:cNvPr>
          <p:cNvSpPr>
            <a:spLocks noGrp="1"/>
          </p:cNvSpPr>
          <p:nvPr>
            <p:ph type="title"/>
          </p:nvPr>
        </p:nvSpPr>
        <p:spPr>
          <a:xfrm>
            <a:off x="2173920" y="249711"/>
            <a:ext cx="7844161" cy="1325563"/>
          </a:xfrm>
        </p:spPr>
        <p:txBody>
          <a:bodyPr/>
          <a:lstStyle/>
          <a:p>
            <a:r>
              <a:rPr kumimoji="1" lang="en-US" altLang="zh-TW" b="1" dirty="0">
                <a:solidFill>
                  <a:schemeClr val="accent5">
                    <a:lumMod val="75000"/>
                  </a:schemeClr>
                </a:solidFill>
                <a:latin typeface="微軟正黑體" panose="020B0604030504040204" pitchFamily="34" charset="-120"/>
                <a:ea typeface="微軟正黑體" panose="020B0604030504040204" pitchFamily="34" charset="-120"/>
              </a:rPr>
              <a:t>Direction towards the future</a:t>
            </a:r>
            <a:endParaRPr kumimoji="1" lang="zh-TW" altLang="en-US"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5E3E6C2E-411D-B849-A70C-00589E7BAA4C}"/>
              </a:ext>
            </a:extLst>
          </p:cNvPr>
          <p:cNvSpPr>
            <a:spLocks noGrp="1"/>
          </p:cNvSpPr>
          <p:nvPr>
            <p:ph idx="1"/>
          </p:nvPr>
        </p:nvSpPr>
        <p:spPr>
          <a:xfrm>
            <a:off x="934453" y="1690688"/>
            <a:ext cx="10515600" cy="4718990"/>
          </a:xfrm>
        </p:spPr>
        <p:txBody>
          <a:bodyPr>
            <a:normAutofit fontScale="92500"/>
          </a:bodyPr>
          <a:lstStyle/>
          <a:p>
            <a:pPr>
              <a:lnSpc>
                <a:spcPct val="160000"/>
              </a:lnSpc>
            </a:pPr>
            <a:r>
              <a:rPr lang="en-US" altLang="zh-TW" sz="2100" dirty="0">
                <a:latin typeface="Open Sans" panose="020B0606030504020204" pitchFamily="34" charset="0"/>
              </a:rPr>
              <a:t>Is the market increasing or decreasing - renewal and replacement</a:t>
            </a:r>
          </a:p>
          <a:p>
            <a:pPr>
              <a:lnSpc>
                <a:spcPct val="160000"/>
              </a:lnSpc>
            </a:pPr>
            <a:r>
              <a:rPr lang="en-US" altLang="zh-TW" sz="2100" dirty="0">
                <a:latin typeface="Open Sans" panose="020B0606030504020204" pitchFamily="34" charset="0"/>
              </a:rPr>
              <a:t>The brain’s transmission plexus that coordinates the movement of the hands and feet </a:t>
            </a:r>
          </a:p>
          <a:p>
            <a:pPr>
              <a:lnSpc>
                <a:spcPct val="160000"/>
              </a:lnSpc>
            </a:pPr>
            <a:r>
              <a:rPr lang="en-US" altLang="zh-TW" sz="2100" dirty="0">
                <a:latin typeface="Open Sans" panose="020B0606030504020204" pitchFamily="34" charset="0"/>
              </a:rPr>
              <a:t>Automation 4.0 market applications - the next industrial revolution in manufacturing</a:t>
            </a:r>
          </a:p>
          <a:p>
            <a:pPr>
              <a:lnSpc>
                <a:spcPct val="160000"/>
              </a:lnSpc>
            </a:pPr>
            <a:r>
              <a:rPr lang="en-US" altLang="zh-CN" sz="2100" dirty="0">
                <a:latin typeface="Open Sans" panose="020B0606030504020204" pitchFamily="34" charset="0"/>
              </a:rPr>
              <a:t>Due to the </a:t>
            </a:r>
            <a:r>
              <a:rPr lang="en-US" altLang="zh-TW" sz="2100" dirty="0">
                <a:latin typeface="Open Sans" panose="020B0606030504020204" pitchFamily="34" charset="0"/>
              </a:rPr>
              <a:t>Sino-US confrontation, the relocation of production bases is inevitable</a:t>
            </a:r>
          </a:p>
          <a:p>
            <a:pPr>
              <a:lnSpc>
                <a:spcPct val="160000"/>
              </a:lnSpc>
            </a:pPr>
            <a:r>
              <a:rPr lang="en-US" sz="2100" dirty="0">
                <a:latin typeface="Open Sans" panose="020B0606030504020204" pitchFamily="34" charset="0"/>
              </a:rPr>
              <a:t>Trend of sustainable, green and net zero carbon emissions</a:t>
            </a:r>
            <a:endParaRPr lang="en-US" altLang="zh-TW" sz="2100" dirty="0">
              <a:latin typeface="Open Sans" panose="020B0606030504020204" pitchFamily="34" charset="0"/>
            </a:endParaRPr>
          </a:p>
          <a:p>
            <a:pPr>
              <a:lnSpc>
                <a:spcPct val="160000"/>
              </a:lnSpc>
            </a:pPr>
            <a:r>
              <a:rPr lang="en-US" altLang="zh-TW" sz="2100" dirty="0">
                <a:latin typeface="Open Sans" panose="020B0606030504020204" pitchFamily="34" charset="0"/>
              </a:rPr>
              <a:t>ASEAN’s influence, the direction of Taiwan’s trend</a:t>
            </a:r>
          </a:p>
          <a:p>
            <a:pPr>
              <a:lnSpc>
                <a:spcPct val="160000"/>
              </a:lnSpc>
            </a:pPr>
            <a:r>
              <a:rPr lang="en-US" altLang="zh-TW" sz="2100" dirty="0">
                <a:latin typeface="Open Sans" panose="020B0606030504020204" pitchFamily="34" charset="0"/>
              </a:rPr>
              <a:t>Decentralization of the IC industry, geopolitical influence</a:t>
            </a:r>
          </a:p>
          <a:p>
            <a:pPr>
              <a:lnSpc>
                <a:spcPct val="160000"/>
              </a:lnSpc>
            </a:pPr>
            <a:r>
              <a:rPr lang="en-US" altLang="zh-TW" sz="2100" dirty="0">
                <a:latin typeface="Open Sans" panose="020B0606030504020204" pitchFamily="34" charset="0"/>
              </a:rPr>
              <a:t>Construction of a new supply chain follows the trend and races against time</a:t>
            </a:r>
          </a:p>
        </p:txBody>
      </p:sp>
    </p:spTree>
    <p:extLst>
      <p:ext uri="{BB962C8B-B14F-4D97-AF65-F5344CB8AC3E}">
        <p14:creationId xmlns:p14="http://schemas.microsoft.com/office/powerpoint/2010/main" val="3848350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2791524" y="6434581"/>
            <a:ext cx="6544159" cy="385490"/>
          </a:xfrm>
          <a:prstGeom prst="rect">
            <a:avLst/>
          </a:prstGeom>
          <a:solidFill>
            <a:schemeClr val="bg1"/>
          </a:solidFill>
        </p:spPr>
        <p:txBody>
          <a:bodyPr wrap="square" rtlCol="0">
            <a:spAutoFit/>
          </a:bodyPr>
          <a:lstStyle/>
          <a:p>
            <a:pPr defTabSz="945702"/>
            <a:endParaRPr lang="zh-TW" altLang="en-US" sz="1905" dirty="0">
              <a:solidFill>
                <a:srgbClr val="000000"/>
              </a:solidFill>
              <a:latin typeface="Arial"/>
              <a:ea typeface="新細明體"/>
            </a:endParaRPr>
          </a:p>
        </p:txBody>
      </p:sp>
      <p:sp>
        <p:nvSpPr>
          <p:cNvPr id="12" name="Rectangle 3"/>
          <p:cNvSpPr>
            <a:spLocks noChangeArrowheads="1"/>
          </p:cNvSpPr>
          <p:nvPr/>
        </p:nvSpPr>
        <p:spPr bwMode="auto">
          <a:xfrm>
            <a:off x="2273174" y="1485190"/>
            <a:ext cx="8228794" cy="4276381"/>
          </a:xfrm>
          <a:prstGeom prst="rect">
            <a:avLst/>
          </a:prstGeom>
          <a:noFill/>
          <a:ln w="9525">
            <a:noFill/>
            <a:miter lim="800000"/>
          </a:ln>
        </p:spPr>
        <p:txBody>
          <a:bodyPr/>
          <a:lstStyle/>
          <a:p>
            <a:pPr marL="414680" indent="-414680" defTabSz="945702">
              <a:lnSpc>
                <a:spcPts val="2540"/>
              </a:lnSpc>
            </a:pPr>
            <a:endParaRPr lang="en-US" altLang="zh-CN" sz="1814" b="1" dirty="0">
              <a:solidFill>
                <a:srgbClr val="000000"/>
              </a:solidFill>
              <a:latin typeface="微軟正黑體" panose="020B0604030504040204" pitchFamily="34" charset="-120"/>
              <a:ea typeface="微軟正黑體" panose="020B0604030504040204" pitchFamily="34" charset="-120"/>
            </a:endParaRPr>
          </a:p>
        </p:txBody>
      </p:sp>
      <p:pic>
        <p:nvPicPr>
          <p:cNvPr id="6" name="Picture 2" descr="C:\Users\linteresa\Desktop\綠能99\ppt\20140806-JH\bg-01.jpg"/>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1236476" y="1096429"/>
            <a:ext cx="9695771" cy="5761572"/>
          </a:xfrm>
          <a:prstGeom prst="rect">
            <a:avLst/>
          </a:prstGeom>
          <a:noFill/>
        </p:spPr>
      </p:pic>
    </p:spTree>
    <p:extLst>
      <p:ext uri="{BB962C8B-B14F-4D97-AF65-F5344CB8AC3E}">
        <p14:creationId xmlns:p14="http://schemas.microsoft.com/office/powerpoint/2010/main" val="123786440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776F2FB-B045-4429-B46C-428FA6DC22A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54694" y="69392"/>
            <a:ext cx="6682612" cy="6719215"/>
          </a:xfrm>
          <a:prstGeom prst="rect">
            <a:avLst/>
          </a:prstGeom>
        </p:spPr>
      </p:pic>
      <p:sp>
        <p:nvSpPr>
          <p:cNvPr id="5" name="文字方塊 4">
            <a:extLst>
              <a:ext uri="{FF2B5EF4-FFF2-40B4-BE49-F238E27FC236}">
                <a16:creationId xmlns:a16="http://schemas.microsoft.com/office/drawing/2014/main" id="{1581C341-88B6-4F5B-831E-B6CDF5744FAC}"/>
              </a:ext>
            </a:extLst>
          </p:cNvPr>
          <p:cNvSpPr txBox="1"/>
          <p:nvPr/>
        </p:nvSpPr>
        <p:spPr>
          <a:xfrm>
            <a:off x="0" y="6492875"/>
            <a:ext cx="4119134"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https://reurl.cc/RODDL9</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83731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ccelerated digital transformation and Zoom">
            <a:extLst>
              <a:ext uri="{FF2B5EF4-FFF2-40B4-BE49-F238E27FC236}">
                <a16:creationId xmlns:a16="http://schemas.microsoft.com/office/drawing/2014/main" id="{18624B57-8CA2-4CA7-B110-23DB2D6C2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4" y="1536173"/>
            <a:ext cx="5823751" cy="4567648"/>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50DA4390-5E78-4ED3-A27B-C18B4CF9595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85895" y="2692153"/>
            <a:ext cx="6306105" cy="2604013"/>
          </a:xfrm>
          <a:prstGeom prst="rect">
            <a:avLst/>
          </a:prstGeom>
        </p:spPr>
      </p:pic>
      <p:sp>
        <p:nvSpPr>
          <p:cNvPr id="7" name="文字方塊 6">
            <a:extLst>
              <a:ext uri="{FF2B5EF4-FFF2-40B4-BE49-F238E27FC236}">
                <a16:creationId xmlns:a16="http://schemas.microsoft.com/office/drawing/2014/main" id="{D2BA6FC4-FDD8-4D6E-B59B-4AFD56FB38C3}"/>
              </a:ext>
            </a:extLst>
          </p:cNvPr>
          <p:cNvSpPr txBox="1"/>
          <p:nvPr/>
        </p:nvSpPr>
        <p:spPr>
          <a:xfrm>
            <a:off x="0" y="6492875"/>
            <a:ext cx="4119134"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https://reurl.cc/RODDL9</a:t>
            </a:r>
            <a:endParaRPr lang="zh-TW" altLang="en-US"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531F7330-46DB-449B-B2DF-541F0E9BAB25}"/>
              </a:ext>
            </a:extLst>
          </p:cNvPr>
          <p:cNvSpPr/>
          <p:nvPr/>
        </p:nvSpPr>
        <p:spPr>
          <a:xfrm>
            <a:off x="1877505" y="266334"/>
            <a:ext cx="8436990" cy="646331"/>
          </a:xfrm>
          <a:prstGeom prst="rect">
            <a:avLst/>
          </a:prstGeom>
        </p:spPr>
        <p:txBody>
          <a:bodyPr wrap="none">
            <a:spAutoFit/>
          </a:bodyPr>
          <a:lstStyle/>
          <a:p>
            <a:pPr algn="ctr"/>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1. Accelerated Digital Transformation</a:t>
            </a:r>
            <a:endParaRPr lang="en-US"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69291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nsumers already using AI technologies">
            <a:extLst>
              <a:ext uri="{FF2B5EF4-FFF2-40B4-BE49-F238E27FC236}">
                <a16:creationId xmlns:a16="http://schemas.microsoft.com/office/drawing/2014/main" id="{270B95A7-B4E7-4AFB-B3DB-1882D787E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2" y="1908758"/>
            <a:ext cx="6096000" cy="3613609"/>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3C977CAE-1A4E-495F-88D2-A6340617F7A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96000" y="1340529"/>
            <a:ext cx="6096000" cy="5040108"/>
          </a:xfrm>
          <a:prstGeom prst="rect">
            <a:avLst/>
          </a:prstGeom>
        </p:spPr>
      </p:pic>
      <p:sp>
        <p:nvSpPr>
          <p:cNvPr id="5" name="文字方塊 4">
            <a:extLst>
              <a:ext uri="{FF2B5EF4-FFF2-40B4-BE49-F238E27FC236}">
                <a16:creationId xmlns:a16="http://schemas.microsoft.com/office/drawing/2014/main" id="{2B6997EE-7F95-4A5D-9324-3A2100CCA5CB}"/>
              </a:ext>
            </a:extLst>
          </p:cNvPr>
          <p:cNvSpPr txBox="1"/>
          <p:nvPr/>
        </p:nvSpPr>
        <p:spPr>
          <a:xfrm>
            <a:off x="0" y="6492875"/>
            <a:ext cx="4119134"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Source</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https://reurl.cc/RODDL9</a:t>
            </a:r>
            <a:endParaRPr lang="zh-TW" altLang="en-US"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7D15FBC9-2BAF-424E-BB01-7B03DFABE6AE}"/>
              </a:ext>
            </a:extLst>
          </p:cNvPr>
          <p:cNvSpPr/>
          <p:nvPr/>
        </p:nvSpPr>
        <p:spPr>
          <a:xfrm>
            <a:off x="2165918" y="252055"/>
            <a:ext cx="7860165" cy="646331"/>
          </a:xfrm>
          <a:prstGeom prst="rect">
            <a:avLst/>
          </a:prstGeom>
        </p:spPr>
        <p:txBody>
          <a:bodyPr wrap="none">
            <a:spAutoFit/>
          </a:bodyPr>
          <a:lstStyle/>
          <a:p>
            <a:pPr algn="ctr"/>
            <a:r>
              <a:rPr lang="en-US" altLang="zh-TW" sz="3600" b="1" dirty="0">
                <a:solidFill>
                  <a:schemeClr val="accent5">
                    <a:lumMod val="75000"/>
                  </a:schemeClr>
                </a:solidFill>
                <a:latin typeface="微軟正黑體" panose="020B0604030504040204" pitchFamily="34" charset="-120"/>
                <a:ea typeface="微軟正黑體" panose="020B0604030504040204" pitchFamily="34" charset="-120"/>
              </a:rPr>
              <a:t>2. Ubiquitous Artificial Intelligence</a:t>
            </a:r>
            <a:endParaRPr lang="en-US" altLang="zh-TW" sz="3600" b="1" i="0" dirty="0">
              <a:solidFill>
                <a:schemeClr val="accent5">
                  <a:lumMod val="75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5069231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ctr" defTabSz="865505" rtl="0" eaLnBrk="1" fontAlgn="base" latinLnBrk="0" hangingPunct="1">
          <a:lnSpc>
            <a:spcPct val="100000"/>
          </a:lnSpc>
          <a:spcBef>
            <a:spcPct val="0"/>
          </a:spcBef>
          <a:spcAft>
            <a:spcPct val="0"/>
          </a:spcAft>
          <a:buClrTx/>
          <a:buSzTx/>
          <a:buFontTx/>
          <a:buNone/>
          <a:defRPr kumimoji="1" lang="zh-TW" altLang="en-US" sz="2200" b="1" i="1" u="none" strike="noStrike" cap="none" normalizeH="0" baseline="0" smtClean="0">
            <a:ln>
              <a:noFill/>
            </a:ln>
            <a:solidFill>
              <a:srgbClr val="FF6600"/>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ctr" defTabSz="865505" rtl="0" eaLnBrk="1" fontAlgn="base" latinLnBrk="0" hangingPunct="1">
          <a:lnSpc>
            <a:spcPct val="100000"/>
          </a:lnSpc>
          <a:spcBef>
            <a:spcPct val="0"/>
          </a:spcBef>
          <a:spcAft>
            <a:spcPct val="0"/>
          </a:spcAft>
          <a:buClrTx/>
          <a:buSzTx/>
          <a:buFontTx/>
          <a:buNone/>
          <a:defRPr kumimoji="1" lang="zh-TW" altLang="en-US" sz="2200" b="1" i="1" u="none" strike="noStrike" cap="none" normalizeH="0" baseline="0" smtClean="0">
            <a:ln>
              <a:noFill/>
            </a:ln>
            <a:solidFill>
              <a:srgbClr val="FF6600"/>
            </a:solidFill>
            <a:effectLst/>
            <a:latin typeface="Arial" panose="020B0604020202020204" pitchFamily="34" charset="0"/>
            <a:ea typeface="新細明體" panose="02020500000000000000" pitchFamily="18" charset="-12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101194</TotalTime>
  <Words>3984</Words>
  <Application>Microsoft Office PowerPoint</Application>
  <PresentationFormat>寬螢幕</PresentationFormat>
  <Paragraphs>194</Paragraphs>
  <Slides>62</Slides>
  <Notes>1</Notes>
  <HiddenSlides>0</HiddenSlides>
  <MMClips>0</MMClips>
  <ScaleCrop>false</ScaleCrop>
  <HeadingPairs>
    <vt:vector size="8" baseType="variant">
      <vt:variant>
        <vt:lpstr>使用字型</vt:lpstr>
      </vt:variant>
      <vt:variant>
        <vt:i4>11</vt:i4>
      </vt:variant>
      <vt:variant>
        <vt:lpstr>佈景主題</vt:lpstr>
      </vt:variant>
      <vt:variant>
        <vt:i4>2</vt:i4>
      </vt:variant>
      <vt:variant>
        <vt:lpstr>內嵌 OLE 伺服程式</vt:lpstr>
      </vt:variant>
      <vt:variant>
        <vt:i4>1</vt:i4>
      </vt:variant>
      <vt:variant>
        <vt:lpstr>投影片標題</vt:lpstr>
      </vt:variant>
      <vt:variant>
        <vt:i4>62</vt:i4>
      </vt:variant>
    </vt:vector>
  </HeadingPairs>
  <TitlesOfParts>
    <vt:vector size="76" baseType="lpstr">
      <vt:lpstr>Adobe 黑体 Std R</vt:lpstr>
      <vt:lpstr>等线</vt:lpstr>
      <vt:lpstr>Open Sans</vt:lpstr>
      <vt:lpstr>微軟正黑體</vt:lpstr>
      <vt:lpstr>新細明體</vt:lpstr>
      <vt:lpstr>標楷體</vt:lpstr>
      <vt:lpstr>Arial</vt:lpstr>
      <vt:lpstr>Calibri</vt:lpstr>
      <vt:lpstr>Calibri Light</vt:lpstr>
      <vt:lpstr>Century Gothic</vt:lpstr>
      <vt:lpstr>Wingdings</vt:lpstr>
      <vt:lpstr>Office 佈景主題</vt:lpstr>
      <vt:lpstr>Network</vt:lpstr>
      <vt:lpstr>Worksheet</vt:lpstr>
      <vt:lpstr>PowerPoint 簡報</vt:lpstr>
      <vt:lpstr>目錄 </vt:lpstr>
      <vt:lpstr>In the last 3 years</vt:lpstr>
      <vt:lpstr>PowerPoint 簡報</vt:lpstr>
      <vt:lpstr>PowerPoint 簡報</vt:lpstr>
      <vt:lpstr>2022</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AI development</vt:lpstr>
      <vt:lpstr>PowerPoint 簡報</vt:lpstr>
      <vt:lpstr>PowerPoint 簡報</vt:lpstr>
      <vt:lpstr>PowerPoint 簡報</vt:lpstr>
      <vt:lpstr>PowerPoint 簡報</vt:lpstr>
      <vt:lpstr>IBM Global AI Adoption Index 2022</vt:lpstr>
      <vt:lpstr>IBM Global AI Adoption Index 2022</vt:lpstr>
      <vt:lpstr>PowerPoint 簡報</vt:lpstr>
      <vt:lpstr>IBM Global AI Adoption Index 2022</vt:lpstr>
      <vt:lpstr>IBM Global AI Adoption Index 2022</vt:lpstr>
      <vt:lpstr>IBM Global AI Adoption Index 2022</vt:lpstr>
      <vt:lpstr>PowerPoint 簡報</vt:lpstr>
      <vt:lpstr>PowerPoint 簡報</vt:lpstr>
      <vt:lpstr>PowerPoint 簡報</vt:lpstr>
      <vt:lpstr>PowerPoint 簡報</vt:lpstr>
      <vt:lpstr>Global smartphone market fell 9% as consumers trim spending</vt:lpstr>
      <vt:lpstr>Global smartphone market fell 9% as consumers trim spending</vt:lpstr>
      <vt:lpstr>PowerPoint 簡報</vt:lpstr>
      <vt:lpstr>Worldwide smartphone shipments and annual growth</vt:lpstr>
      <vt:lpstr>Wearables Growth Faces Challenges Through 2022</vt:lpstr>
      <vt:lpstr>Wearables Growth Faces Challenges Through 2022</vt:lpstr>
      <vt:lpstr>IDC Tracker Sees a Long Road Ahead for Augmented Reality Headsets</vt:lpstr>
      <vt:lpstr>PowerPoint 簡報</vt:lpstr>
      <vt:lpstr>Global Automotive Register Market: Overview</vt:lpstr>
      <vt:lpstr>PowerPoint 簡報</vt:lpstr>
      <vt:lpstr>Global NEV Sales Reach 2.19 Million Units in 2Q22, TESLA Market Share Falls to 15.9%</vt:lpstr>
      <vt:lpstr>Policies to promote electric vehicle deployment</vt:lpstr>
      <vt:lpstr>PowerPoint 簡報</vt:lpstr>
      <vt:lpstr>Autonomous Cars is projected to hit around USD 1808.44 billion by 2030</vt:lpstr>
      <vt:lpstr>Self Driving Cars Market Size to Surpass USD 65 Million Units by 2030</vt:lpstr>
      <vt:lpstr>Self Driving Cars Market Share</vt:lpstr>
      <vt:lpstr>PowerPoint 簡報</vt:lpstr>
      <vt:lpstr>PowerPoint 簡報</vt:lpstr>
      <vt:lpstr>PowerPoint 簡報</vt:lpstr>
      <vt:lpstr>Asia/Pacific* 2022 ICT Spending to Grow 3.8% Despite Headwinds</vt:lpstr>
      <vt:lpstr>Asia/Pacific* 2022 ICT Spending to Grow 3.8% Despite Headwinds</vt:lpstr>
      <vt:lpstr>PowerPoint 簡報</vt:lpstr>
      <vt:lpstr>PowerPoint 簡報</vt:lpstr>
      <vt:lpstr>PowerPoint 簡報</vt:lpstr>
      <vt:lpstr>PowerPoint 簡報</vt:lpstr>
      <vt:lpstr>Ji-Haw Market Standing</vt:lpstr>
      <vt:lpstr>Current status</vt:lpstr>
      <vt:lpstr>Way forward</vt:lpstr>
      <vt:lpstr>Direction towards the future</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法說會 </dc:title>
  <dc:creator>Microsoft Office User</dc:creator>
  <cp:lastModifiedBy>LiJenny</cp:lastModifiedBy>
  <cp:revision>408</cp:revision>
  <dcterms:created xsi:type="dcterms:W3CDTF">2018-11-28T05:53:44Z</dcterms:created>
  <dcterms:modified xsi:type="dcterms:W3CDTF">2022-12-20T03:12:55Z</dcterms:modified>
</cp:coreProperties>
</file>