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"/>
  </p:notesMasterIdLst>
  <p:sldIdLst>
    <p:sldId id="256" r:id="rId2"/>
    <p:sldId id="263" r:id="rId3"/>
    <p:sldId id="262" r:id="rId4"/>
    <p:sldId id="264" r:id="rId5"/>
  </p:sldIdLst>
  <p:sldSz cx="9144000" cy="6858000" type="screen4x3"/>
  <p:notesSz cx="6797675" cy="9928225"/>
  <p:defaultTextStyle>
    <a:defPPr>
      <a:defRPr lang="zh-TW"/>
    </a:defPPr>
    <a:lvl1pPr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E290C38-5F15-40E6-81BE-7EE27CA5E378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cover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9763"/>
            <a:ext cx="914400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5"/>
          <p:cNvSpPr>
            <a:spLocks noChangeArrowheads="1"/>
          </p:cNvSpPr>
          <p:nvPr/>
        </p:nvSpPr>
        <p:spPr bwMode="invGray">
          <a:xfrm>
            <a:off x="0" y="386397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rgbClr val="FFFF66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" name="Object 16"/>
          <p:cNvGraphicFramePr>
            <a:graphicFrameLocks noChangeAspect="1"/>
          </p:cNvGraphicFramePr>
          <p:nvPr/>
        </p:nvGraphicFramePr>
        <p:xfrm>
          <a:off x="228600" y="228600"/>
          <a:ext cx="99060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Image" r:id="rId4" imgW="1672148" imgH="842034" progId="Photoshop.Image.5">
                  <p:embed/>
                </p:oleObj>
              </mc:Choice>
              <mc:Fallback>
                <p:oleObj name="Image" r:id="rId4" imgW="1672148" imgH="842034" progId="Photoshop.Image.5">
                  <p:embed/>
                  <p:pic>
                    <p:nvPicPr>
                      <p:cNvPr id="20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2B1A54"/>
                          </a:clrFrom>
                          <a:clrTo>
                            <a:srgbClr val="2B1A54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28600"/>
                        <a:ext cx="99060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+mn-lt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+mn-lt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 anchor="b"/>
          <a:lstStyle>
            <a:lvl1pPr>
              <a:defRPr kumimoji="0">
                <a:latin typeface="Arial" panose="020B0604020202020204" pitchFamily="34" charset="0"/>
              </a:defRPr>
            </a:lvl1pPr>
          </a:lstStyle>
          <a:p>
            <a:fld id="{75624F92-7DE6-4240-970A-CC62CBDE622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72084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EF7D9-1312-4EFC-846E-BFAB9321E8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684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97638" y="212725"/>
            <a:ext cx="1960562" cy="53149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11188" y="212725"/>
            <a:ext cx="5734050" cy="53149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873C94-B0AA-4D06-BE9A-B142B779A84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0449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A066D0-2338-4F77-9452-91EB27EBC97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5080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F79130-3F3E-4584-A3BD-4E895EAE4CF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59626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11188" y="14128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3588" y="14128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104D65-16FA-499A-A2A3-16DBFEA3782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7524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B7473F-ED36-463F-B319-34052341FA6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7515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8C6A8D-DEDA-4381-8808-3A6B34A7BB8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36947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65ED4D-FFE1-41CF-9029-084CA681E39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5031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6A951-5F3E-4576-B3A2-998E3FAF650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63954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CD321-17A4-4D91-A5DB-2115053345E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100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2725"/>
            <a:ext cx="7772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41287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00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D2F7323-87C4-4F2E-93CC-F90C0E853915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invGray">
          <a:xfrm>
            <a:off x="0" y="838200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rgbClr val="99CCFF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1030" name="Object 10"/>
          <p:cNvGraphicFramePr>
            <a:graphicFrameLocks noChangeAspect="1"/>
          </p:cNvGraphicFramePr>
          <p:nvPr/>
        </p:nvGraphicFramePr>
        <p:xfrm>
          <a:off x="7924800" y="6205538"/>
          <a:ext cx="99060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Image" r:id="rId14" imgW="1672148" imgH="842034" progId="Photoshop.Image.5">
                  <p:embed/>
                </p:oleObj>
              </mc:Choice>
              <mc:Fallback>
                <p:oleObj name="Image" r:id="rId14" imgW="1672148" imgH="842034" progId="Photoshop.Image.5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clrChange>
                          <a:clrFrom>
                            <a:srgbClr val="2B1A54"/>
                          </a:clrFrom>
                          <a:clrTo>
                            <a:srgbClr val="2B1A54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6205538"/>
                        <a:ext cx="990600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dk2" tx1="lt1" bg2="dk1" tx2="lt2" accent1="accent1" accent2="accent2" accent3="accent3" accent4="accent4" accent5="accent5" accent6="accent6" hlink="hlink" folHlink="folHlink"/>
  <p:sldLayoutIdLst>
    <p:sldLayoutId id="2147484020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n"/>
        <a:defRPr kumimoji="1"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Wingdings" panose="05000000000000000000" pitchFamily="2" charset="2"/>
        <a:buChar char="l"/>
        <a:defRPr kumimoji="1" sz="2000" b="1">
          <a:solidFill>
            <a:schemeClr val="bg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Wingdings" panose="05000000000000000000" pitchFamily="2" charset="2"/>
        <a:buChar char="Ø"/>
        <a:defRPr kumimoji="1">
          <a:solidFill>
            <a:schemeClr val="bg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209800"/>
            <a:ext cx="7772400" cy="11398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TW" altLang="en-US" sz="3400" smtClean="0">
                <a:ea typeface="標楷體" panose="03000509000000000000" pitchFamily="65" charset="-120"/>
              </a:rPr>
              <a:t>聯陽半導體股份有限公司</a:t>
            </a:r>
            <a:r>
              <a:rPr lang="en-US" altLang="zh-TW" sz="3400" smtClean="0">
                <a:ea typeface="標楷體" panose="03000509000000000000" pitchFamily="65" charset="-120"/>
              </a:rPr>
              <a:t/>
            </a:r>
            <a:br>
              <a:rPr lang="en-US" altLang="zh-TW" sz="3400" smtClean="0">
                <a:ea typeface="標楷體" panose="03000509000000000000" pitchFamily="65" charset="-120"/>
              </a:rPr>
            </a:br>
            <a:r>
              <a:rPr lang="en-US" altLang="zh-TW" sz="3400" smtClean="0">
                <a:ea typeface="標楷體" panose="03000509000000000000" pitchFamily="65" charset="-120"/>
              </a:rPr>
              <a:t>  </a:t>
            </a:r>
            <a:r>
              <a:rPr lang="zh-TW" altLang="en-US" sz="3400" smtClean="0">
                <a:ea typeface="標楷體" panose="03000509000000000000" pitchFamily="65" charset="-120"/>
              </a:rPr>
              <a:t> </a:t>
            </a:r>
            <a:endParaRPr lang="zh-TW" altLang="zh-TW" sz="3400" smtClean="0">
              <a:ea typeface="標楷體" panose="03000509000000000000" pitchFamily="65" charset="-12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4797425"/>
            <a:ext cx="6400800" cy="50323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>
              <a:buFont typeface="Wingdings" panose="05000000000000000000" pitchFamily="2" charset="2"/>
              <a:buNone/>
            </a:pPr>
            <a:r>
              <a:rPr lang="en-US" altLang="zh-TW" dirty="0" smtClean="0">
                <a:ea typeface="標楷體" panose="03000509000000000000" pitchFamily="65" charset="-120"/>
              </a:rPr>
              <a:t>110</a:t>
            </a:r>
            <a:r>
              <a:rPr lang="zh-TW" altLang="en-US" dirty="0" smtClean="0">
                <a:ea typeface="標楷體" panose="03000509000000000000" pitchFamily="65" charset="-120"/>
              </a:rPr>
              <a:t>年營運報告</a:t>
            </a:r>
            <a:endParaRPr lang="zh-TW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7772400" cy="584200"/>
          </a:xfrm>
        </p:spPr>
        <p:txBody>
          <a:bodyPr/>
          <a:lstStyle/>
          <a:p>
            <a:pPr eaLnBrk="1" hangingPunct="1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合併綜合損益表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117460"/>
              </p:ext>
            </p:extLst>
          </p:nvPr>
        </p:nvGraphicFramePr>
        <p:xfrm>
          <a:off x="1043384" y="1124744"/>
          <a:ext cx="6985000" cy="4968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4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7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44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單位：新台幣仟元</a:t>
                      </a: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      年增減</a:t>
                      </a: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營業收入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7,184,586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4,817,829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49.12%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營業成本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3,401,417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2,359,562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44.15%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營業毛利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3,783,169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2,458,267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53.90%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營業毛利率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52.66%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51.02%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營業費用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1,686,770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1,344,564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25.45%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營業利益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2,096,399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1,113,703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88.24%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營業淨利率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29.18%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23.12%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營業外收入及支出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110,704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9,531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稅前淨利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2,207,103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1,123,234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所得稅費用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401,185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187,758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本期淨利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1,805,918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935,476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93.05%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淨利歸屬於母公司業主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32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935,498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淨利率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25.14%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19.42%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基本每股盈餘（元）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11.21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5.83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0213"/>
            <a:ext cx="7772400" cy="584775"/>
          </a:xfrm>
        </p:spPr>
        <p:txBody>
          <a:bodyPr/>
          <a:lstStyle/>
          <a:p>
            <a:pPr eaLnBrk="1" hangingPunct="1"/>
            <a:r>
              <a:rPr lang="zh-TW" altLang="en-US" sz="3200" dirty="0" smtClean="0"/>
              <a:t>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合併綜合損益表</a:t>
            </a:r>
            <a:r>
              <a:rPr lang="en-US" altLang="zh-TW" sz="3200" b="0" dirty="0" smtClean="0">
                <a:ea typeface="標楷體" panose="03000509000000000000" pitchFamily="65" charset="-120"/>
              </a:rPr>
              <a:t>(</a:t>
            </a:r>
            <a:r>
              <a:rPr lang="zh-TW" altLang="en-US" sz="3200" b="0" dirty="0" smtClean="0">
                <a:ea typeface="標楷體" panose="03000509000000000000" pitchFamily="65" charset="-120"/>
              </a:rPr>
              <a:t>季</a:t>
            </a:r>
            <a:r>
              <a:rPr lang="en-US" altLang="zh-TW" sz="3200" b="0" dirty="0" smtClean="0">
                <a:ea typeface="標楷體" panose="03000509000000000000" pitchFamily="65" charset="-120"/>
              </a:rPr>
              <a:t>)</a:t>
            </a:r>
            <a:endParaRPr lang="zh-TW" altLang="zh-TW" sz="3200" b="0" dirty="0" smtClean="0">
              <a:ea typeface="標楷體" panose="03000509000000000000" pitchFamily="65" charset="-120"/>
            </a:endParaRP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11188" y="981075"/>
            <a:ext cx="8353425" cy="5688013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n-US" altLang="zh-TW" sz="1500" dirty="0" smtClean="0"/>
              <a:t>110</a:t>
            </a:r>
            <a:r>
              <a:rPr lang="zh-TW" altLang="en-US" sz="1500" dirty="0" smtClean="0"/>
              <a:t>年</a:t>
            </a:r>
            <a:endParaRPr lang="en-US" altLang="zh-TW" sz="1500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altLang="zh-TW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altLang="zh-TW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altLang="zh-TW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altLang="zh-TW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altLang="zh-TW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altLang="zh-TW" sz="1500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n-US" altLang="zh-TW" sz="1500" dirty="0" smtClean="0"/>
              <a:t>109</a:t>
            </a:r>
            <a:r>
              <a:rPr lang="zh-TW" altLang="en-US" sz="1500" dirty="0" smtClean="0"/>
              <a:t>年 </a:t>
            </a:r>
            <a:endParaRPr lang="zh-TW" altLang="zh-TW" sz="1500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zh-TW" altLang="zh-TW" dirty="0" smtClean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444736"/>
              </p:ext>
            </p:extLst>
          </p:nvPr>
        </p:nvGraphicFramePr>
        <p:xfrm>
          <a:off x="323850" y="1247475"/>
          <a:ext cx="8424862" cy="2325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3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93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3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68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8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89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單位：新台幣仟元</a:t>
                      </a:r>
                      <a:r>
                        <a:rPr lang="en-US" altLang="zh-TW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第一季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第二季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第三季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第四季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累計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第二季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累計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第三季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累計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第四季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9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營業收入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1,521,948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1,830,625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2,120,562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1,711,451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3,352,573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5,473,135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7,184,586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9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營業毛利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773,309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991,802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1,139,296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878,762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1,765,111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2,904,407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3,783,169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9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毛利率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(%)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50.81%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54.18%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53.73%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51.35%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52.65%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53.07%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52.66%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9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營業利益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399,005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556,656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671,454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469,284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955,661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1,627,115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2,096,399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9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本期淨利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374,767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464,973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556,794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409,384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839,740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1,396,534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1,805,918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9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淨利歸屬於母公司業主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374,729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616,476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750,124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677,112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991,205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1,741,329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2,418,441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9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基本每股盈餘（元）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2.33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2.88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3.46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2.54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   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5.21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8.67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11.21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654121"/>
              </p:ext>
            </p:extLst>
          </p:nvPr>
        </p:nvGraphicFramePr>
        <p:xfrm>
          <a:off x="323850" y="3983776"/>
          <a:ext cx="8424862" cy="2325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83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906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單位：新台幣仟元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          第一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       第二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          第三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         第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四季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累計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第二季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累計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第三季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累計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第四季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6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營業收入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844,362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1,155,713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1,459,320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1,358,434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2,000,075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3,459,395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4,817,829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6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營業毛利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439,142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599,908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753,487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665,730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1,039,050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1,792,537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2,458,267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6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毛利率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(%)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52.01%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51.91%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51.63%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49.01%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51.95%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51.82%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51.02%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6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營業利益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151,737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270,187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388,666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303,113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421,924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810,590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1,113,703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6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本期淨利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125,955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235,085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331,347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243,089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361,040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692,387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935,476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69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淨利歸屬於母公司業主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125,955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235,092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331,360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243,091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361,047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692,407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935,498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6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基本每股盈餘（元）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     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0.79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1.47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2.06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1.51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             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2.26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           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4.32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             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軟正黑體" panose="020B0604030504040204" pitchFamily="34" charset="-120"/>
                        </a:rPr>
                        <a:t>5.83 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16928"/>
            <a:ext cx="7772400" cy="584775"/>
          </a:xfrm>
        </p:spPr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營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收比重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576836" y="5805264"/>
            <a:ext cx="4243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80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*</a:t>
            </a:r>
            <a:r>
              <a:rPr lang="en-US" altLang="zh-TW" sz="180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HSL:</a:t>
            </a:r>
            <a:r>
              <a:rPr lang="zh-TW" altLang="en-US" sz="180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zh-TW" sz="180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High Speed Link </a:t>
            </a:r>
            <a:r>
              <a:rPr lang="zh-TW" altLang="en-US" sz="18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高速傳輸介面</a:t>
            </a:r>
            <a:endParaRPr lang="zh-TW" altLang="en-US" sz="18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內容版面配置區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01655707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 Blitz">
  <a:themeElements>
    <a:clrScheme name="Network Blitz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Network Blitz">
      <a:majorFont>
        <a:latin typeface="Tahoma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charset="-120"/>
          </a:defRPr>
        </a:defPPr>
      </a:lstStyle>
    </a:lnDef>
  </a:objectDefaults>
  <a:extraClrSchemeLst>
    <a:extraClrScheme>
      <a:clrScheme name="Network Blitz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Blitz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Blitz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Blitz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Blitz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Blitz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2991</TotalTime>
  <Words>369</Words>
  <Application>Microsoft Office PowerPoint</Application>
  <PresentationFormat>如螢幕大小 (4:3)</PresentationFormat>
  <Paragraphs>194</Paragraphs>
  <Slides>4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3" baseType="lpstr">
      <vt:lpstr>微軟正黑體</vt:lpstr>
      <vt:lpstr>新細明體</vt:lpstr>
      <vt:lpstr>標楷體</vt:lpstr>
      <vt:lpstr>Arial</vt:lpstr>
      <vt:lpstr>Tahoma</vt:lpstr>
      <vt:lpstr>Times New Roman</vt:lpstr>
      <vt:lpstr>Wingdings</vt:lpstr>
      <vt:lpstr>Network Blitz</vt:lpstr>
      <vt:lpstr>Image</vt:lpstr>
      <vt:lpstr>聯陽半導體股份有限公司    </vt:lpstr>
      <vt:lpstr> 合併綜合損益表 </vt:lpstr>
      <vt:lpstr> 合併綜合損益表(季)</vt:lpstr>
      <vt:lpstr>營收比重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  Tech. Inc.  Sales Weekly Report</dc:title>
  <dc:creator>Home</dc:creator>
  <cp:lastModifiedBy>SJ Lin (林秀哲)</cp:lastModifiedBy>
  <cp:revision>89</cp:revision>
  <cp:lastPrinted>2021-03-22T02:17:29Z</cp:lastPrinted>
  <dcterms:created xsi:type="dcterms:W3CDTF">2008-11-21T10:14:01Z</dcterms:created>
  <dcterms:modified xsi:type="dcterms:W3CDTF">2022-03-31T03:17:15Z</dcterms:modified>
</cp:coreProperties>
</file>