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74" r:id="rId3"/>
    <p:sldId id="269" r:id="rId4"/>
    <p:sldId id="270" r:id="rId5"/>
    <p:sldId id="273" r:id="rId6"/>
    <p:sldId id="272" r:id="rId7"/>
    <p:sldId id="271" r:id="rId8"/>
  </p:sldIdLst>
  <p:sldSz cx="9144000" cy="6858000" type="screen4x3"/>
  <p:notesSz cx="6797675" cy="9928225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3D3"/>
    <a:srgbClr val="CFCFCF"/>
    <a:srgbClr val="CBCBCB"/>
    <a:srgbClr val="DEDEDE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78A7B8F-CD71-40F4-9856-7BF3EAEE2C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cover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9763"/>
            <a:ext cx="91440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5"/>
          <p:cNvSpPr>
            <a:spLocks noChangeArrowheads="1"/>
          </p:cNvSpPr>
          <p:nvPr/>
        </p:nvSpPr>
        <p:spPr bwMode="invGray">
          <a:xfrm>
            <a:off x="0" y="3863975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rgbClr val="FFFF66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228600" y="228600"/>
          <a:ext cx="9906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Image" r:id="rId4" imgW="1672148" imgH="842034" progId="Photoshop.Image.5">
                  <p:embed/>
                </p:oleObj>
              </mc:Choice>
              <mc:Fallback>
                <p:oleObj name="Image" r:id="rId4" imgW="1672148" imgH="842034" progId="Photoshop.Image.5">
                  <p:embed/>
                  <p:pic>
                    <p:nvPicPr>
                      <p:cNvPr id="20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2B1A54"/>
                          </a:clrFrom>
                          <a:clrTo>
                            <a:srgbClr val="2B1A5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"/>
                        <a:ext cx="99060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 anchor="b"/>
          <a:lstStyle>
            <a:lvl1pPr>
              <a:defRPr kumimoj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5802D2-235E-4F0B-AA01-E0B89607CD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218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4726E-70F5-4DB0-9A9C-79FE2528A7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652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97638" y="212725"/>
            <a:ext cx="1960562" cy="53149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11188" y="212725"/>
            <a:ext cx="5734050" cy="53149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E31E4-9A77-4E5B-A5AA-DE76525BF39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714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2731-FF6C-4F7A-A396-3652E5F757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704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B13A4-6491-46CC-AA03-A6C77981A1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64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1188" y="14128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3588" y="14128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3AE7D-5BAF-4DC5-98D7-824F8312DC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9403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0AFA9-139D-4340-80E2-200800BE1D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255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AE377-AD10-4A24-A475-9F565EC9D7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019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06355-2E02-47CC-9618-583618896D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308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53820-8C37-4120-8B0C-2B26D2DCE82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6703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2867A-D99B-4990-A4EA-A2B631B513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07268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2725"/>
            <a:ext cx="777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128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A39C214-3B38-4DF6-AFCD-0184944FAA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invGray">
          <a:xfrm>
            <a:off x="0" y="838200"/>
            <a:ext cx="9144000" cy="222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rgbClr val="99CCFF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1030" name="Object 10"/>
          <p:cNvGraphicFramePr>
            <a:graphicFrameLocks noChangeAspect="1"/>
          </p:cNvGraphicFramePr>
          <p:nvPr/>
        </p:nvGraphicFramePr>
        <p:xfrm>
          <a:off x="7924800" y="6205538"/>
          <a:ext cx="9906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Image" r:id="rId14" imgW="1672148" imgH="842034" progId="Photoshop.Image.5">
                  <p:embed/>
                </p:oleObj>
              </mc:Choice>
              <mc:Fallback>
                <p:oleObj name="Image" r:id="rId14" imgW="1672148" imgH="842034" progId="Photoshop.Image.5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clrChange>
                          <a:clrFrom>
                            <a:srgbClr val="2B1A54"/>
                          </a:clrFrom>
                          <a:clrTo>
                            <a:srgbClr val="2B1A54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6205538"/>
                        <a:ext cx="99060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4152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ahoma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n"/>
        <a:defRPr kumimoji="1"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l"/>
        <a:defRPr kumimoji="1" sz="2000" b="1">
          <a:solidFill>
            <a:schemeClr val="bg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anose="05000000000000000000" pitchFamily="2" charset="2"/>
        <a:buChar char="Ø"/>
        <a:defRPr kumimoji="1">
          <a:solidFill>
            <a:schemeClr val="bg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210326"/>
            <a:ext cx="7772400" cy="113877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z="3400" dirty="0" smtClean="0">
                <a:ea typeface="標楷體" panose="03000509000000000000" pitchFamily="65" charset="-120"/>
              </a:rPr>
              <a:t>Financial Report 2022</a:t>
            </a:r>
            <a:r>
              <a:rPr lang="en-US" altLang="zh-TW" sz="3400" dirty="0">
                <a:ea typeface="標楷體" panose="03000509000000000000" pitchFamily="65" charset="-120"/>
              </a:rPr>
              <a:t/>
            </a:r>
            <a:br>
              <a:rPr lang="en-US" altLang="zh-TW" sz="3400" dirty="0">
                <a:ea typeface="標楷體" panose="03000509000000000000" pitchFamily="65" charset="-120"/>
              </a:rPr>
            </a:br>
            <a:r>
              <a:rPr lang="en-US" altLang="zh-TW" sz="3400" dirty="0" smtClean="0">
                <a:ea typeface="標楷體" panose="03000509000000000000" pitchFamily="65" charset="-120"/>
              </a:rPr>
              <a:t>ITE Tech. Inc.</a:t>
            </a:r>
            <a:endParaRPr lang="zh-TW" altLang="zh-TW" sz="3400" dirty="0" smtClean="0">
              <a:ea typeface="標楷體" panose="03000509000000000000" pitchFamily="65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4797425"/>
            <a:ext cx="6400800" cy="8413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2023/03/30</a:t>
            </a:r>
            <a:endParaRPr lang="zh-TW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641350"/>
          </a:xfrm>
        </p:spPr>
        <p:txBody>
          <a:bodyPr/>
          <a:lstStyle/>
          <a:p>
            <a:r>
              <a:rPr lang="en-US" altLang="zh-TW" b="0" dirty="0" smtClean="0"/>
              <a:t>2022 Summary</a:t>
            </a:r>
            <a:endParaRPr lang="zh-TW" altLang="en-US" b="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Revenue			$5.2B NTD</a:t>
            </a:r>
          </a:p>
          <a:p>
            <a:r>
              <a:rPr lang="en-US" altLang="zh-TW" dirty="0"/>
              <a:t>Gross </a:t>
            </a:r>
            <a:r>
              <a:rPr lang="en-US" altLang="zh-TW" dirty="0" smtClean="0"/>
              <a:t>Margin	</a:t>
            </a:r>
            <a:r>
              <a:rPr lang="en-US" altLang="zh-TW" dirty="0"/>
              <a:t>	</a:t>
            </a:r>
            <a:r>
              <a:rPr lang="en-US" altLang="zh-TW" dirty="0" smtClean="0"/>
              <a:t>52.3</a:t>
            </a:r>
            <a:r>
              <a:rPr lang="en-US" altLang="zh-TW" dirty="0" smtClean="0"/>
              <a:t>%</a:t>
            </a:r>
          </a:p>
          <a:p>
            <a:r>
              <a:rPr lang="en-US" altLang="zh-TW" dirty="0" smtClean="0"/>
              <a:t>Net Income		$1.22B NTD</a:t>
            </a:r>
            <a:endParaRPr lang="en-US" altLang="zh-TW" dirty="0"/>
          </a:p>
          <a:p>
            <a:r>
              <a:rPr lang="en-US" altLang="zh-TW" dirty="0"/>
              <a:t>EPS			</a:t>
            </a:r>
            <a:r>
              <a:rPr lang="en-US" altLang="zh-TW" dirty="0" smtClean="0"/>
              <a:t>$</a:t>
            </a:r>
            <a:r>
              <a:rPr lang="en-US" altLang="zh-TW" dirty="0"/>
              <a:t>7.56 NTD per Share</a:t>
            </a:r>
          </a:p>
          <a:p>
            <a:r>
              <a:rPr lang="en-US" altLang="zh-TW" dirty="0"/>
              <a:t>Dividend			$6.0 NTD per Share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256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523875"/>
          </a:xfrm>
        </p:spPr>
        <p:txBody>
          <a:bodyPr/>
          <a:lstStyle/>
          <a:p>
            <a:pPr eaLnBrk="1" hangingPunct="1"/>
            <a:r>
              <a:rPr lang="en-US" altLang="zh-TW" sz="2800" b="0" dirty="0" smtClean="0"/>
              <a:t>Statements of Comprehensive Income</a:t>
            </a:r>
            <a:endParaRPr lang="zh-TW" altLang="en-US" sz="2800" b="0" dirty="0" smtClean="0"/>
          </a:p>
        </p:txBody>
      </p:sp>
      <p:graphicFrame>
        <p:nvGraphicFramePr>
          <p:cNvPr id="5" name="內容版面配置區 5"/>
          <p:cNvGraphicFramePr>
            <a:graphicFrameLocks noGrp="1"/>
          </p:cNvGraphicFramePr>
          <p:nvPr>
            <p:ph idx="1"/>
          </p:nvPr>
        </p:nvGraphicFramePr>
        <p:xfrm>
          <a:off x="1116013" y="1125538"/>
          <a:ext cx="6911974" cy="4905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95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(In thousands of NT dollars)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YoY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sales revenue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5,212,206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7,184,586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-27.45%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Cost of goods sold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2,486,324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3,401,417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-26.90%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Gross profit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2,725,882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3,783,169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-27.95%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Gross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profit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argin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(%)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52.30%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52.66%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expenses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1,375,280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1,686,770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-18.47%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income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1,350,602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2,096,399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-35.58%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profit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argin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(%)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25.91%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29.18%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Non-operating income(expenses)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111,515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110,704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Income before income taxes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1,462,117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2,207,103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Income tax expense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244,425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401,185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income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1,217,692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1,805,918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-32.57%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582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income attributable to :Stockholders of the parent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1,217,692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1,805,886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profit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argin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(%)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23.36%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25.14%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40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Basic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earnings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hare(In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NT$)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7.56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11.21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85800" y="236538"/>
            <a:ext cx="77724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Tahoma" pitchFamily="34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r>
              <a:rPr lang="en-US" altLang="zh-TW" sz="2800" b="0" kern="0" dirty="0" smtClean="0"/>
              <a:t>Statements of Comprehensive Income </a:t>
            </a:r>
            <a:r>
              <a:rPr lang="en-US" altLang="zh-TW" sz="2800" kern="0" dirty="0" smtClean="0"/>
              <a:t>-</a:t>
            </a:r>
            <a:r>
              <a:rPr lang="zh-TW" altLang="en-US" sz="2800" b="0" kern="0" dirty="0" smtClean="0"/>
              <a:t> </a:t>
            </a:r>
            <a:r>
              <a:rPr lang="en-US" altLang="zh-TW" sz="2800" b="0" kern="0" dirty="0" smtClean="0"/>
              <a:t>Quarter</a:t>
            </a:r>
            <a:endParaRPr lang="zh-TW" altLang="zh-TW" sz="2800" b="0" kern="0" dirty="0" smtClean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60363" y="1143000"/>
          <a:ext cx="8459788" cy="2697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0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0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1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64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445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 thousands of NT dollars)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Q2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Q3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Q4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Q1~Q2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Q1~Q3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Q1~Q4</a:t>
                      </a:r>
                    </a:p>
                  </a:txBody>
                  <a:tcPr marL="6349" marR="6349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9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sales revenue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1,610,799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1,372,482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1,083,334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1,145,591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2,983,281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4,066,615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5,212,206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9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Gross profit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852,296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734,763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534,259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604,564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1,587,059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2,121,318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2,725,882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9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Gross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profit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argin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(%)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52.91%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53.54%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49.32%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52.77%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53.20%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52.16%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9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Operating income 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458,243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378,968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248,567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264,824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837,211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1,085,778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1,350,602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9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income 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404,554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295,110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311,414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206,614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699,664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1,011,078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1,217,692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123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income attributable to :Stockholders of the parent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404,554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295,110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311,414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206,614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699,664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1,011,078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1,217,692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7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Basic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earnings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er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hare(In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NT$)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1.28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4.34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6.28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7.56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60363" y="4078288"/>
          <a:ext cx="8459788" cy="2519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6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1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0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41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52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37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524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(In thousands of NT dollars)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Q2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Q3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Q4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Q1~Q2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Q1~Q3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Q1~Q4</a:t>
                      </a:r>
                    </a:p>
                  </a:txBody>
                  <a:tcPr marL="6349" marR="6349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sales revenue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1,521,948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1,830,625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2,120,562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1,711,451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3,352,573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5,473,135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7,184,586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Gross profit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773,309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991,802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1,139,296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878,762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1,765,111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2,904,407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3,783,169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Gross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profit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argin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(%)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50.81%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54.18%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53.73%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51.35%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52.65%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53.07%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52.66%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Operating income 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399,005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556,656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671,454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469,284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955,661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1,627,115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2,096,399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67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income 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374,767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464,973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556,794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409,384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839,740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1,396,534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1,805,918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66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Net income attributable to :Stockholders of the parent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374,729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464,967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556,806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409,384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839,696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1,396,502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1,805,886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0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Basic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earnings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er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hare(In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NT$)</a:t>
                      </a:r>
                    </a:p>
                  </a:txBody>
                  <a:tcPr marL="6349" marR="6349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2.33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3.46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5.21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8.67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11.21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 flipH="1">
            <a:off x="395288" y="836613"/>
            <a:ext cx="17287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2022</a:t>
            </a:r>
            <a:endParaRPr lang="zh-TW" altLang="en-US" sz="18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文字方塊 7"/>
          <p:cNvSpPr txBox="1"/>
          <p:nvPr/>
        </p:nvSpPr>
        <p:spPr>
          <a:xfrm flipH="1">
            <a:off x="395288" y="3749675"/>
            <a:ext cx="172878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1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2021</a:t>
            </a:r>
            <a:endParaRPr lang="zh-TW" altLang="en-US" sz="18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15" y="1196752"/>
            <a:ext cx="7779170" cy="491380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641350"/>
          </a:xfrm>
        </p:spPr>
        <p:txBody>
          <a:bodyPr/>
          <a:lstStyle/>
          <a:p>
            <a:r>
              <a:rPr lang="en-US" altLang="zh-TW" b="0" dirty="0" smtClean="0"/>
              <a:t>Revenue</a:t>
            </a:r>
            <a:endParaRPr lang="zh-TW" altLang="en-US" b="0" dirty="0"/>
          </a:p>
        </p:txBody>
      </p:sp>
      <p:sp>
        <p:nvSpPr>
          <p:cNvPr id="5" name="文字方塊 4"/>
          <p:cNvSpPr txBox="1"/>
          <p:nvPr/>
        </p:nvSpPr>
        <p:spPr>
          <a:xfrm>
            <a:off x="4283968" y="5700976"/>
            <a:ext cx="1104816" cy="338554"/>
          </a:xfrm>
          <a:prstGeom prst="rect">
            <a:avLst/>
          </a:prstGeom>
          <a:solidFill>
            <a:srgbClr val="DEDED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  <a:latin typeface="+mn-lt"/>
              </a:rPr>
              <a:t>Revenue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404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95362"/>
            <a:ext cx="7772400" cy="641350"/>
          </a:xfrm>
        </p:spPr>
        <p:txBody>
          <a:bodyPr/>
          <a:lstStyle/>
          <a:p>
            <a:r>
              <a:rPr lang="en-US" altLang="zh-TW" b="0" dirty="0" smtClean="0"/>
              <a:t>Key Indices</a:t>
            </a:r>
            <a:endParaRPr lang="zh-TW" altLang="en-US" b="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15" y="1196752"/>
            <a:ext cx="7779170" cy="4944285"/>
          </a:xfrm>
          <a:prstGeom prst="rect">
            <a:avLst/>
          </a:prstGeom>
        </p:spPr>
      </p:pic>
      <p:grpSp>
        <p:nvGrpSpPr>
          <p:cNvPr id="3" name="群組 2"/>
          <p:cNvGrpSpPr/>
          <p:nvPr/>
        </p:nvGrpSpPr>
        <p:grpSpPr>
          <a:xfrm>
            <a:off x="5687008" y="5445224"/>
            <a:ext cx="1117240" cy="584775"/>
            <a:chOff x="5687008" y="5456562"/>
            <a:chExt cx="1117240" cy="584775"/>
          </a:xfrm>
        </p:grpSpPr>
        <p:sp>
          <p:nvSpPr>
            <p:cNvPr id="8" name="文字方塊 7"/>
            <p:cNvSpPr txBox="1"/>
            <p:nvPr/>
          </p:nvSpPr>
          <p:spPr>
            <a:xfrm>
              <a:off x="5687008" y="5568800"/>
              <a:ext cx="1117240" cy="338554"/>
            </a:xfrm>
            <a:prstGeom prst="rect">
              <a:avLst/>
            </a:prstGeom>
            <a:solidFill>
              <a:srgbClr val="DEDEDE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5687008" y="5456562"/>
              <a:ext cx="11172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Net Margin</a:t>
              </a:r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4283968" y="5451212"/>
            <a:ext cx="1117240" cy="584775"/>
            <a:chOff x="5687008" y="5456562"/>
            <a:chExt cx="1117240" cy="584775"/>
          </a:xfrm>
        </p:grpSpPr>
        <p:sp>
          <p:nvSpPr>
            <p:cNvPr id="13" name="文字方塊 12"/>
            <p:cNvSpPr txBox="1"/>
            <p:nvPr/>
          </p:nvSpPr>
          <p:spPr>
            <a:xfrm>
              <a:off x="5687008" y="5568800"/>
              <a:ext cx="1117240" cy="338554"/>
            </a:xfrm>
            <a:prstGeom prst="rect">
              <a:avLst/>
            </a:prstGeom>
            <a:solidFill>
              <a:srgbClr val="DEDEDE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5687008" y="5456562"/>
              <a:ext cx="11172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Operating</a:t>
              </a:r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 </a:t>
              </a:r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Margin</a:t>
              </a:r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2878696" y="5451212"/>
            <a:ext cx="1117240" cy="584775"/>
            <a:chOff x="5687008" y="5456562"/>
            <a:chExt cx="1117240" cy="584775"/>
          </a:xfrm>
        </p:grpSpPr>
        <p:sp>
          <p:nvSpPr>
            <p:cNvPr id="16" name="文字方塊 15"/>
            <p:cNvSpPr txBox="1"/>
            <p:nvPr/>
          </p:nvSpPr>
          <p:spPr>
            <a:xfrm>
              <a:off x="5687008" y="5568800"/>
              <a:ext cx="1117240" cy="338554"/>
            </a:xfrm>
            <a:prstGeom prst="rect">
              <a:avLst/>
            </a:prstGeom>
            <a:solidFill>
              <a:srgbClr val="DEDEDE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5687008" y="5456562"/>
              <a:ext cx="11172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Gross</a:t>
              </a:r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 </a:t>
              </a:r>
              <a:r>
                <a:rPr lang="en-US" altLang="zh-TW" sz="1600" dirty="0" smtClean="0">
                  <a:solidFill>
                    <a:schemeClr val="accent4">
                      <a:lumMod val="10000"/>
                    </a:schemeClr>
                  </a:solidFill>
                  <a:latin typeface="+mn-lt"/>
                </a:rPr>
                <a:t>Margin</a:t>
              </a:r>
              <a:endParaRPr lang="zh-TW" altLang="en-US" sz="1600" dirty="0">
                <a:solidFill>
                  <a:schemeClr val="accent4">
                    <a:lumMod val="10000"/>
                  </a:schemeClr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43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 smtClean="0"/>
              <a:t>Revenue by Quarter</a:t>
            </a:r>
            <a:endParaRPr lang="zh-TW" altLang="en-US" b="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8032" y="1412875"/>
            <a:ext cx="7772400" cy="411480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81" y="1039274"/>
            <a:ext cx="8364437" cy="505402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899592" y="5189121"/>
            <a:ext cx="1104816" cy="338554"/>
          </a:xfrm>
          <a:prstGeom prst="rect">
            <a:avLst/>
          </a:prstGeom>
          <a:solidFill>
            <a:srgbClr val="D3D3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  <a:latin typeface="+mn-lt"/>
              </a:rPr>
              <a:t>Q1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925167" y="5213457"/>
            <a:ext cx="1104816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  <a:latin typeface="+mn-lt"/>
              </a:rPr>
              <a:t>Q2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958399" y="5213457"/>
            <a:ext cx="1104816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  <a:latin typeface="+mn-lt"/>
              </a:rPr>
              <a:t>Q3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092280" y="5189121"/>
            <a:ext cx="1104816" cy="338554"/>
          </a:xfrm>
          <a:prstGeom prst="rect">
            <a:avLst/>
          </a:prstGeom>
          <a:solidFill>
            <a:srgbClr val="D3D3D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accent4">
                    <a:lumMod val="10000"/>
                  </a:schemeClr>
                </a:solidFill>
                <a:latin typeface="+mn-lt"/>
              </a:rPr>
              <a:t>Q4</a:t>
            </a:r>
            <a:endParaRPr lang="zh-TW" altLang="en-US" sz="1600" dirty="0">
              <a:solidFill>
                <a:schemeClr val="accent4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751632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 Blitz">
  <a:themeElements>
    <a:clrScheme name="Network Blitz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Network Blitz">
      <a:majorFont>
        <a:latin typeface="Tahoma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</a:defRPr>
        </a:defPPr>
      </a:lstStyle>
    </a:lnDef>
  </a:objectDefaults>
  <a:extraClrSchemeLst>
    <a:extraClrScheme>
      <a:clrScheme name="Network Blitz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Blitz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Blitz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398</Words>
  <Application>Microsoft Office PowerPoint</Application>
  <PresentationFormat>如螢幕大小 (4:3)</PresentationFormat>
  <Paragraphs>211</Paragraphs>
  <Slides>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新細明體</vt:lpstr>
      <vt:lpstr>標楷體</vt:lpstr>
      <vt:lpstr>Arial</vt:lpstr>
      <vt:lpstr>Tahoma</vt:lpstr>
      <vt:lpstr>Times New Roman</vt:lpstr>
      <vt:lpstr>Wingdings</vt:lpstr>
      <vt:lpstr>Network Blitz</vt:lpstr>
      <vt:lpstr>Image</vt:lpstr>
      <vt:lpstr>Financial Report 2022 ITE Tech. Inc.</vt:lpstr>
      <vt:lpstr>2022 Summary</vt:lpstr>
      <vt:lpstr>Statements of Comprehensive Income</vt:lpstr>
      <vt:lpstr>PowerPoint 簡報</vt:lpstr>
      <vt:lpstr>Revenue</vt:lpstr>
      <vt:lpstr>Key Indices</vt:lpstr>
      <vt:lpstr>Revenue by Quarter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 Tech. Inc.  Sales Weekly Report</dc:title>
  <dc:creator>Home</dc:creator>
  <cp:lastModifiedBy>SJ Lin (林秀哲)</cp:lastModifiedBy>
  <cp:revision>105</cp:revision>
  <cp:lastPrinted>2021-03-22T02:17:16Z</cp:lastPrinted>
  <dcterms:created xsi:type="dcterms:W3CDTF">2008-11-21T10:14:01Z</dcterms:created>
  <dcterms:modified xsi:type="dcterms:W3CDTF">2023-03-28T05:50:18Z</dcterms:modified>
</cp:coreProperties>
</file>