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 id="2147483728" r:id="rId2"/>
    <p:sldMasterId id="2147483737" r:id="rId3"/>
    <p:sldMasterId id="2147484112" r:id="rId4"/>
  </p:sldMasterIdLst>
  <p:notesMasterIdLst>
    <p:notesMasterId r:id="rId30"/>
  </p:notesMasterIdLst>
  <p:handoutMasterIdLst>
    <p:handoutMasterId r:id="rId31"/>
  </p:handoutMasterIdLst>
  <p:sldIdLst>
    <p:sldId id="425" r:id="rId5"/>
    <p:sldId id="439" r:id="rId6"/>
    <p:sldId id="449" r:id="rId7"/>
    <p:sldId id="473" r:id="rId8"/>
    <p:sldId id="440" r:id="rId9"/>
    <p:sldId id="478" r:id="rId10"/>
    <p:sldId id="445" r:id="rId11"/>
    <p:sldId id="428" r:id="rId12"/>
    <p:sldId id="482" r:id="rId13"/>
    <p:sldId id="443" r:id="rId14"/>
    <p:sldId id="475" r:id="rId15"/>
    <p:sldId id="474" r:id="rId16"/>
    <p:sldId id="477" r:id="rId17"/>
    <p:sldId id="476" r:id="rId18"/>
    <p:sldId id="444" r:id="rId19"/>
    <p:sldId id="456" r:id="rId20"/>
    <p:sldId id="457" r:id="rId21"/>
    <p:sldId id="441" r:id="rId22"/>
    <p:sldId id="453" r:id="rId23"/>
    <p:sldId id="458" r:id="rId24"/>
    <p:sldId id="471" r:id="rId25"/>
    <p:sldId id="479" r:id="rId26"/>
    <p:sldId id="480" r:id="rId27"/>
    <p:sldId id="472" r:id="rId28"/>
    <p:sldId id="265" r:id="rId29"/>
  </p:sldIdLst>
  <p:sldSz cx="9144000" cy="6858000" type="screen4x3"/>
  <p:notesSz cx="6807200" cy="9939338"/>
  <p:defaultTextStyle>
    <a:defPPr>
      <a:defRPr lang="en-US"/>
    </a:defPPr>
    <a:lvl1pPr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1pPr>
    <a:lvl2pPr marL="4572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2pPr>
    <a:lvl3pPr marL="9144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3pPr>
    <a:lvl4pPr marL="13716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4pPr>
    <a:lvl5pPr marL="18288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5pPr>
    <a:lvl6pPr marL="22860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6pPr>
    <a:lvl7pPr marL="27432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7pPr>
    <a:lvl8pPr marL="32004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8pPr>
    <a:lvl9pPr marL="36576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9pPr>
  </p:defaultTextStyle>
  <p:extLst>
    <p:ext uri="{521415D9-36F7-43E2-AB2F-B90AF26B5E84}">
      <p14:sectionLst xmlns:p14="http://schemas.microsoft.com/office/powerpoint/2010/main">
        <p14:section name="預設章節" id="{95B7FA36-C93B-405F-B3BF-4AD5E1B4726E}">
          <p14:sldIdLst>
            <p14:sldId id="425"/>
            <p14:sldId id="439"/>
            <p14:sldId id="449"/>
            <p14:sldId id="473"/>
            <p14:sldId id="440"/>
            <p14:sldId id="478"/>
            <p14:sldId id="445"/>
            <p14:sldId id="428"/>
            <p14:sldId id="482"/>
            <p14:sldId id="443"/>
            <p14:sldId id="475"/>
          </p14:sldIdLst>
        </p14:section>
        <p14:section name="未命名的章節" id="{A4C6FB42-59BC-400F-BDC9-01B4C87BA355}">
          <p14:sldIdLst>
            <p14:sldId id="474"/>
            <p14:sldId id="477"/>
            <p14:sldId id="476"/>
            <p14:sldId id="444"/>
            <p14:sldId id="456"/>
            <p14:sldId id="457"/>
            <p14:sldId id="441"/>
            <p14:sldId id="453"/>
            <p14:sldId id="458"/>
            <p14:sldId id="471"/>
            <p14:sldId id="479"/>
            <p14:sldId id="480"/>
            <p14:sldId id="472"/>
            <p14:sldId id="265"/>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44">
          <p15:clr>
            <a:srgbClr val="A4A3A4"/>
          </p15:clr>
        </p15:guide>
        <p15:guide id="2" pos="3131">
          <p15:clr>
            <a:srgbClr val="A4A3A4"/>
          </p15:clr>
        </p15:guide>
        <p15:guide id="3" orient="horz" pos="3131">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00"/>
    <a:srgbClr val="FF0000"/>
    <a:srgbClr val="CC0099"/>
    <a:srgbClr val="663300"/>
    <a:srgbClr val="336600"/>
    <a:srgbClr val="000066"/>
    <a:srgbClr val="00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790" autoAdjust="0"/>
    <p:restoredTop sz="99628" autoAdjust="0"/>
  </p:normalViewPr>
  <p:slideViewPr>
    <p:cSldViewPr>
      <p:cViewPr>
        <p:scale>
          <a:sx n="60" d="100"/>
          <a:sy n="60" d="100"/>
        </p:scale>
        <p:origin x="-1192" y="-2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2184" y="-90"/>
      </p:cViewPr>
      <p:guideLst>
        <p:guide orient="horz" pos="2144"/>
        <p:guide orient="horz" pos="3131"/>
        <p:guide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5D5A7-3F1A-4AC4-8DC4-EDC2ACA08E94}" type="doc">
      <dgm:prSet loTypeId="urn:microsoft.com/office/officeart/2005/8/layout/hChevron3" loCatId="process" qsTypeId="urn:microsoft.com/office/officeart/2005/8/quickstyle/simple1" qsCatId="simple" csTypeId="urn:microsoft.com/office/officeart/2005/8/colors/colorful2" csCatId="colorful" phldr="1"/>
      <dgm:spPr/>
    </dgm:pt>
    <dgm:pt modelId="{A06E6D64-C8BD-47EE-AD05-D2705F9AA08C}">
      <dgm:prSet phldrT="[文字]" custT="1"/>
      <dgm:spPr/>
      <dgm:t>
        <a:bodyPr/>
        <a:lstStyle/>
        <a:p>
          <a:r>
            <a:rPr lang="en-US" altLang="zh-TW" sz="1800" b="0" dirty="0" smtClean="0">
              <a:latin typeface="+mn-ea"/>
              <a:ea typeface="+mn-ea"/>
            </a:rPr>
            <a:t>1988-1998</a:t>
          </a:r>
          <a:endParaRPr lang="zh-TW" altLang="en-US" sz="1800" b="0" dirty="0">
            <a:latin typeface="+mn-ea"/>
            <a:ea typeface="+mn-ea"/>
          </a:endParaRPr>
        </a:p>
      </dgm:t>
    </dgm:pt>
    <dgm:pt modelId="{E3657A55-3651-473B-8AA3-5286AD479048}" type="parTrans" cxnId="{0D6660DB-5986-4211-A38D-AFDC562F70FB}">
      <dgm:prSet/>
      <dgm:spPr/>
      <dgm:t>
        <a:bodyPr/>
        <a:lstStyle/>
        <a:p>
          <a:endParaRPr lang="zh-TW" altLang="en-US"/>
        </a:p>
      </dgm:t>
    </dgm:pt>
    <dgm:pt modelId="{70ED240F-02B2-4778-B4E1-CB96ABCFDA4F}" type="sibTrans" cxnId="{0D6660DB-5986-4211-A38D-AFDC562F70FB}">
      <dgm:prSet/>
      <dgm:spPr/>
      <dgm:t>
        <a:bodyPr/>
        <a:lstStyle/>
        <a:p>
          <a:endParaRPr lang="zh-TW" altLang="en-US"/>
        </a:p>
      </dgm:t>
    </dgm:pt>
    <dgm:pt modelId="{3B47E3CA-9DE4-4CD2-908E-39BA15F95433}">
      <dgm:prSet phldrT="[文字]" custT="1"/>
      <dgm:spPr>
        <a:solidFill>
          <a:srgbClr val="FF6699"/>
        </a:solidFill>
      </dgm:spPr>
      <dgm:t>
        <a:bodyPr/>
        <a:lstStyle/>
        <a:p>
          <a:r>
            <a:rPr lang="en-US" altLang="zh-TW" sz="1800" b="0" dirty="0" smtClean="0">
              <a:latin typeface="+mn-ea"/>
              <a:ea typeface="+mn-ea"/>
            </a:rPr>
            <a:t>1999-2012</a:t>
          </a:r>
          <a:endParaRPr lang="zh-TW" altLang="en-US" sz="1800" b="0" dirty="0">
            <a:latin typeface="+mn-ea"/>
            <a:ea typeface="+mn-ea"/>
          </a:endParaRPr>
        </a:p>
      </dgm:t>
    </dgm:pt>
    <dgm:pt modelId="{3B2EF8BD-BDE7-491D-B4F9-B647FCA59FA4}" type="parTrans" cxnId="{77BE815F-B823-4104-ABEB-509339EAACD9}">
      <dgm:prSet/>
      <dgm:spPr/>
      <dgm:t>
        <a:bodyPr/>
        <a:lstStyle/>
        <a:p>
          <a:endParaRPr lang="zh-TW" altLang="en-US"/>
        </a:p>
      </dgm:t>
    </dgm:pt>
    <dgm:pt modelId="{BD885678-30B4-4846-BED3-BF3E38611983}" type="sibTrans" cxnId="{77BE815F-B823-4104-ABEB-509339EAACD9}">
      <dgm:prSet/>
      <dgm:spPr/>
      <dgm:t>
        <a:bodyPr/>
        <a:lstStyle/>
        <a:p>
          <a:endParaRPr lang="zh-TW" altLang="en-US"/>
        </a:p>
      </dgm:t>
    </dgm:pt>
    <dgm:pt modelId="{A5B060AE-84C3-41FC-9EE5-EB25662630BF}">
      <dgm:prSet phldrT="[文字]" custT="1"/>
      <dgm:spPr>
        <a:solidFill>
          <a:srgbClr val="FF9966"/>
        </a:solidFill>
      </dgm:spPr>
      <dgm:t>
        <a:bodyPr/>
        <a:lstStyle/>
        <a:p>
          <a:r>
            <a:rPr lang="en-US" altLang="zh-TW" sz="1800" b="0" dirty="0" smtClean="0">
              <a:latin typeface="+mn-ea"/>
              <a:ea typeface="+mn-ea"/>
            </a:rPr>
            <a:t>2012~</a:t>
          </a:r>
          <a:endParaRPr lang="zh-TW" altLang="en-US" sz="1800" b="0" dirty="0">
            <a:latin typeface="+mn-ea"/>
            <a:ea typeface="+mn-ea"/>
          </a:endParaRPr>
        </a:p>
      </dgm:t>
    </dgm:pt>
    <dgm:pt modelId="{7578C4C0-A9B7-49FC-9C68-748306C06266}" type="parTrans" cxnId="{6A1912D3-83F3-4ED9-9F8E-125DA27BC01E}">
      <dgm:prSet/>
      <dgm:spPr/>
      <dgm:t>
        <a:bodyPr/>
        <a:lstStyle/>
        <a:p>
          <a:endParaRPr lang="zh-TW" altLang="en-US"/>
        </a:p>
      </dgm:t>
    </dgm:pt>
    <dgm:pt modelId="{C1128CC2-4119-492E-A9E7-AD13BF9969B3}" type="sibTrans" cxnId="{6A1912D3-83F3-4ED9-9F8E-125DA27BC01E}">
      <dgm:prSet/>
      <dgm:spPr/>
      <dgm:t>
        <a:bodyPr/>
        <a:lstStyle/>
        <a:p>
          <a:endParaRPr lang="zh-TW" altLang="en-US"/>
        </a:p>
      </dgm:t>
    </dgm:pt>
    <dgm:pt modelId="{32E651FD-C714-48ED-8F95-EA9801163834}">
      <dgm:prSet phldrT="[文字]" custT="1"/>
      <dgm:spPr>
        <a:solidFill>
          <a:srgbClr val="00B0F0"/>
        </a:solidFill>
      </dgm:spPr>
      <dgm:t>
        <a:bodyPr/>
        <a:lstStyle/>
        <a:p>
          <a:r>
            <a:rPr lang="en-US" altLang="zh-TW" sz="1800" b="0" dirty="0" smtClean="0">
              <a:latin typeface="+mn-ea"/>
              <a:ea typeface="+mn-ea"/>
            </a:rPr>
            <a:t>1976-1987</a:t>
          </a:r>
          <a:endParaRPr lang="zh-TW" altLang="en-US" sz="1800" b="0" dirty="0">
            <a:latin typeface="+mn-ea"/>
            <a:ea typeface="+mn-ea"/>
          </a:endParaRPr>
        </a:p>
      </dgm:t>
    </dgm:pt>
    <dgm:pt modelId="{B086C2AF-BC66-481C-8500-37C5C55320AA}" type="parTrans" cxnId="{11DE2DFE-38C2-4194-A47A-E2C8EDBA4E9E}">
      <dgm:prSet/>
      <dgm:spPr/>
      <dgm:t>
        <a:bodyPr/>
        <a:lstStyle/>
        <a:p>
          <a:endParaRPr lang="zh-TW" altLang="en-US"/>
        </a:p>
      </dgm:t>
    </dgm:pt>
    <dgm:pt modelId="{87F5984C-AD46-43C5-8E3D-51CDDF93D668}" type="sibTrans" cxnId="{11DE2DFE-38C2-4194-A47A-E2C8EDBA4E9E}">
      <dgm:prSet/>
      <dgm:spPr/>
      <dgm:t>
        <a:bodyPr/>
        <a:lstStyle/>
        <a:p>
          <a:endParaRPr lang="zh-TW" altLang="en-US"/>
        </a:p>
      </dgm:t>
    </dgm:pt>
    <dgm:pt modelId="{FC188F70-E598-4A27-93CC-8FAC0524BB68}" type="pres">
      <dgm:prSet presAssocID="{53E5D5A7-3F1A-4AC4-8DC4-EDC2ACA08E94}" presName="Name0" presStyleCnt="0">
        <dgm:presLayoutVars>
          <dgm:dir/>
          <dgm:resizeHandles val="exact"/>
        </dgm:presLayoutVars>
      </dgm:prSet>
      <dgm:spPr/>
    </dgm:pt>
    <dgm:pt modelId="{13CCAEA7-E144-4402-8A9A-2B700466DFC3}" type="pres">
      <dgm:prSet presAssocID="{32E651FD-C714-48ED-8F95-EA9801163834}" presName="parTxOnly" presStyleLbl="node1" presStyleIdx="0" presStyleCnt="4" custScaleX="115414" custLinFactNeighborX="7715">
        <dgm:presLayoutVars>
          <dgm:bulletEnabled val="1"/>
        </dgm:presLayoutVars>
      </dgm:prSet>
      <dgm:spPr/>
      <dgm:t>
        <a:bodyPr/>
        <a:lstStyle/>
        <a:p>
          <a:endParaRPr lang="zh-TW" altLang="en-US"/>
        </a:p>
      </dgm:t>
    </dgm:pt>
    <dgm:pt modelId="{75297CD7-2356-4763-88BF-BA6BE9AA5EDF}" type="pres">
      <dgm:prSet presAssocID="{87F5984C-AD46-43C5-8E3D-51CDDF93D668}" presName="parSpace" presStyleCnt="0"/>
      <dgm:spPr/>
    </dgm:pt>
    <dgm:pt modelId="{900EDE0D-F94B-45DA-872B-9C41FDF88B27}" type="pres">
      <dgm:prSet presAssocID="{A06E6D64-C8BD-47EE-AD05-D2705F9AA08C}" presName="parTxOnly" presStyleLbl="node1" presStyleIdx="1" presStyleCnt="4" custScaleX="116034" custLinFactNeighborX="55152" custLinFactNeighborY="-66138">
        <dgm:presLayoutVars>
          <dgm:bulletEnabled val="1"/>
        </dgm:presLayoutVars>
      </dgm:prSet>
      <dgm:spPr/>
      <dgm:t>
        <a:bodyPr/>
        <a:lstStyle/>
        <a:p>
          <a:endParaRPr lang="zh-TW" altLang="en-US"/>
        </a:p>
      </dgm:t>
    </dgm:pt>
    <dgm:pt modelId="{5E013A6A-58B8-45DF-9228-CE07E821AA59}" type="pres">
      <dgm:prSet presAssocID="{70ED240F-02B2-4778-B4E1-CB96ABCFDA4F}" presName="parSpace" presStyleCnt="0"/>
      <dgm:spPr/>
    </dgm:pt>
    <dgm:pt modelId="{6CD95C2C-F091-405B-B8A7-8D69F8763200}" type="pres">
      <dgm:prSet presAssocID="{3B47E3CA-9DE4-4CD2-908E-39BA15F95433}" presName="parTxOnly" presStyleLbl="node1" presStyleIdx="2" presStyleCnt="4" custScaleX="123569" custLinFactNeighborY="-66138">
        <dgm:presLayoutVars>
          <dgm:bulletEnabled val="1"/>
        </dgm:presLayoutVars>
      </dgm:prSet>
      <dgm:spPr/>
      <dgm:t>
        <a:bodyPr/>
        <a:lstStyle/>
        <a:p>
          <a:endParaRPr lang="zh-TW" altLang="en-US"/>
        </a:p>
      </dgm:t>
    </dgm:pt>
    <dgm:pt modelId="{505DDAA4-C6C7-457B-A049-0F28F9E86BE3}" type="pres">
      <dgm:prSet presAssocID="{BD885678-30B4-4846-BED3-BF3E38611983}" presName="parSpace" presStyleCnt="0"/>
      <dgm:spPr/>
    </dgm:pt>
    <dgm:pt modelId="{E1660119-612C-4412-A0CD-6FF55241F8E8}" type="pres">
      <dgm:prSet presAssocID="{A5B060AE-84C3-41FC-9EE5-EB25662630BF}" presName="parTxOnly" presStyleLbl="node1" presStyleIdx="3" presStyleCnt="4" custLinFactNeighborX="-12282" custLinFactNeighborY="-8818">
        <dgm:presLayoutVars>
          <dgm:bulletEnabled val="1"/>
        </dgm:presLayoutVars>
      </dgm:prSet>
      <dgm:spPr/>
      <dgm:t>
        <a:bodyPr/>
        <a:lstStyle/>
        <a:p>
          <a:endParaRPr lang="zh-TW" altLang="en-US"/>
        </a:p>
      </dgm:t>
    </dgm:pt>
  </dgm:ptLst>
  <dgm:cxnLst>
    <dgm:cxn modelId="{11DE2DFE-38C2-4194-A47A-E2C8EDBA4E9E}" srcId="{53E5D5A7-3F1A-4AC4-8DC4-EDC2ACA08E94}" destId="{32E651FD-C714-48ED-8F95-EA9801163834}" srcOrd="0" destOrd="0" parTransId="{B086C2AF-BC66-481C-8500-37C5C55320AA}" sibTransId="{87F5984C-AD46-43C5-8E3D-51CDDF93D668}"/>
    <dgm:cxn modelId="{F9DDAC6E-C30E-4DBA-9EAD-9051396C6278}" type="presOf" srcId="{3B47E3CA-9DE4-4CD2-908E-39BA15F95433}" destId="{6CD95C2C-F091-405B-B8A7-8D69F8763200}" srcOrd="0" destOrd="0" presId="urn:microsoft.com/office/officeart/2005/8/layout/hChevron3"/>
    <dgm:cxn modelId="{15798652-134F-487B-92F9-7ABB7CB6A984}" type="presOf" srcId="{32E651FD-C714-48ED-8F95-EA9801163834}" destId="{13CCAEA7-E144-4402-8A9A-2B700466DFC3}" srcOrd="0" destOrd="0" presId="urn:microsoft.com/office/officeart/2005/8/layout/hChevron3"/>
    <dgm:cxn modelId="{93B23C41-F7DE-4C3F-AD63-F24A4076CAEB}" type="presOf" srcId="{53E5D5A7-3F1A-4AC4-8DC4-EDC2ACA08E94}" destId="{FC188F70-E598-4A27-93CC-8FAC0524BB68}" srcOrd="0" destOrd="0" presId="urn:microsoft.com/office/officeart/2005/8/layout/hChevron3"/>
    <dgm:cxn modelId="{218EBC01-D96E-4AE1-BB30-079EA9D9DEC8}" type="presOf" srcId="{A5B060AE-84C3-41FC-9EE5-EB25662630BF}" destId="{E1660119-612C-4412-A0CD-6FF55241F8E8}" srcOrd="0" destOrd="0" presId="urn:microsoft.com/office/officeart/2005/8/layout/hChevron3"/>
    <dgm:cxn modelId="{6A1912D3-83F3-4ED9-9F8E-125DA27BC01E}" srcId="{53E5D5A7-3F1A-4AC4-8DC4-EDC2ACA08E94}" destId="{A5B060AE-84C3-41FC-9EE5-EB25662630BF}" srcOrd="3" destOrd="0" parTransId="{7578C4C0-A9B7-49FC-9C68-748306C06266}" sibTransId="{C1128CC2-4119-492E-A9E7-AD13BF9969B3}"/>
    <dgm:cxn modelId="{E04311DB-3908-45C4-BBAA-794852676FED}" type="presOf" srcId="{A06E6D64-C8BD-47EE-AD05-D2705F9AA08C}" destId="{900EDE0D-F94B-45DA-872B-9C41FDF88B27}" srcOrd="0" destOrd="0" presId="urn:microsoft.com/office/officeart/2005/8/layout/hChevron3"/>
    <dgm:cxn modelId="{0D6660DB-5986-4211-A38D-AFDC562F70FB}" srcId="{53E5D5A7-3F1A-4AC4-8DC4-EDC2ACA08E94}" destId="{A06E6D64-C8BD-47EE-AD05-D2705F9AA08C}" srcOrd="1" destOrd="0" parTransId="{E3657A55-3651-473B-8AA3-5286AD479048}" sibTransId="{70ED240F-02B2-4778-B4E1-CB96ABCFDA4F}"/>
    <dgm:cxn modelId="{77BE815F-B823-4104-ABEB-509339EAACD9}" srcId="{53E5D5A7-3F1A-4AC4-8DC4-EDC2ACA08E94}" destId="{3B47E3CA-9DE4-4CD2-908E-39BA15F95433}" srcOrd="2" destOrd="0" parTransId="{3B2EF8BD-BDE7-491D-B4F9-B647FCA59FA4}" sibTransId="{BD885678-30B4-4846-BED3-BF3E38611983}"/>
    <dgm:cxn modelId="{15410936-CC26-4CD6-B6E1-CCEAF8E9ADB7}" type="presParOf" srcId="{FC188F70-E598-4A27-93CC-8FAC0524BB68}" destId="{13CCAEA7-E144-4402-8A9A-2B700466DFC3}" srcOrd="0" destOrd="0" presId="urn:microsoft.com/office/officeart/2005/8/layout/hChevron3"/>
    <dgm:cxn modelId="{372155CB-FE5D-443D-8596-66A61600FE60}" type="presParOf" srcId="{FC188F70-E598-4A27-93CC-8FAC0524BB68}" destId="{75297CD7-2356-4763-88BF-BA6BE9AA5EDF}" srcOrd="1" destOrd="0" presId="urn:microsoft.com/office/officeart/2005/8/layout/hChevron3"/>
    <dgm:cxn modelId="{64F77ECE-63D4-4487-AE62-1384E1D4E860}" type="presParOf" srcId="{FC188F70-E598-4A27-93CC-8FAC0524BB68}" destId="{900EDE0D-F94B-45DA-872B-9C41FDF88B27}" srcOrd="2" destOrd="0" presId="urn:microsoft.com/office/officeart/2005/8/layout/hChevron3"/>
    <dgm:cxn modelId="{6B214FA2-8BE6-4BD1-940D-ED871E9AF305}" type="presParOf" srcId="{FC188F70-E598-4A27-93CC-8FAC0524BB68}" destId="{5E013A6A-58B8-45DF-9228-CE07E821AA59}" srcOrd="3" destOrd="0" presId="urn:microsoft.com/office/officeart/2005/8/layout/hChevron3"/>
    <dgm:cxn modelId="{94FC5730-E1B2-4042-A936-F3ACD2BE26FE}" type="presParOf" srcId="{FC188F70-E598-4A27-93CC-8FAC0524BB68}" destId="{6CD95C2C-F091-405B-B8A7-8D69F8763200}" srcOrd="4" destOrd="0" presId="urn:microsoft.com/office/officeart/2005/8/layout/hChevron3"/>
    <dgm:cxn modelId="{9C66741A-AC1D-4D28-80A4-E5A45E006869}" type="presParOf" srcId="{FC188F70-E598-4A27-93CC-8FAC0524BB68}" destId="{505DDAA4-C6C7-457B-A049-0F28F9E86BE3}" srcOrd="5" destOrd="0" presId="urn:microsoft.com/office/officeart/2005/8/layout/hChevron3"/>
    <dgm:cxn modelId="{EEFD2D19-6E3A-483D-A066-F299788B5B04}" type="presParOf" srcId="{FC188F70-E598-4A27-93CC-8FAC0524BB68}" destId="{E1660119-612C-4412-A0CD-6FF55241F8E8}"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6A2B58-796D-43E5-9D95-CF23A234B1BE}" type="doc">
      <dgm:prSet loTypeId="urn:microsoft.com/office/officeart/2005/8/layout/radial1" loCatId="cycle" qsTypeId="urn:microsoft.com/office/officeart/2005/8/quickstyle/simple1" qsCatId="simple" csTypeId="urn:microsoft.com/office/officeart/2005/8/colors/accent1_4" csCatId="accent1" phldr="1"/>
      <dgm:spPr/>
      <dgm:t>
        <a:bodyPr/>
        <a:lstStyle/>
        <a:p>
          <a:endParaRPr lang="zh-TW" altLang="en-US"/>
        </a:p>
      </dgm:t>
    </dgm:pt>
    <dgm:pt modelId="{FABA5F5A-75D6-45C5-851A-A2AD32785CB2}">
      <dgm:prSet phldrT="[文字]"/>
      <dgm:spPr>
        <a:solidFill>
          <a:schemeClr val="accent2">
            <a:lumMod val="60000"/>
            <a:lumOff val="40000"/>
          </a:schemeClr>
        </a:solidFill>
      </dgm:spPr>
      <dgm:t>
        <a:bodyPr/>
        <a:lstStyle/>
        <a:p>
          <a:r>
            <a:rPr lang="zh-TW" altLang="en-US" dirty="0" smtClean="0"/>
            <a:t>憶聲集團</a:t>
          </a:r>
          <a:endParaRPr lang="zh-TW" altLang="en-US" dirty="0"/>
        </a:p>
      </dgm:t>
    </dgm:pt>
    <dgm:pt modelId="{20758876-DA1F-4879-849D-CA2141B986B2}" type="parTrans" cxnId="{EBB0C85C-C4C5-4A6C-AA46-AD9442A10881}">
      <dgm:prSet/>
      <dgm:spPr/>
      <dgm:t>
        <a:bodyPr/>
        <a:lstStyle/>
        <a:p>
          <a:endParaRPr lang="zh-TW" altLang="en-US"/>
        </a:p>
      </dgm:t>
    </dgm:pt>
    <dgm:pt modelId="{A153EAC8-4EFB-4B13-B4E5-2CEE4172CDBD}" type="sibTrans" cxnId="{EBB0C85C-C4C5-4A6C-AA46-AD9442A10881}">
      <dgm:prSet/>
      <dgm:spPr/>
      <dgm:t>
        <a:bodyPr/>
        <a:lstStyle/>
        <a:p>
          <a:endParaRPr lang="zh-TW" altLang="en-US"/>
        </a:p>
      </dgm:t>
    </dgm:pt>
    <dgm:pt modelId="{9EBD1345-14E1-473A-AA7A-24B92F034503}">
      <dgm:prSet phldrT="[文字]"/>
      <dgm:spPr>
        <a:solidFill>
          <a:schemeClr val="accent1">
            <a:lumMod val="75000"/>
          </a:schemeClr>
        </a:solidFill>
      </dgm:spPr>
      <dgm:t>
        <a:bodyPr/>
        <a:lstStyle/>
        <a:p>
          <a:r>
            <a:rPr lang="zh-TW" altLang="en-US" dirty="0" smtClean="0"/>
            <a:t>車用電子</a:t>
          </a:r>
          <a:endParaRPr lang="zh-TW" altLang="en-US" dirty="0"/>
        </a:p>
      </dgm:t>
    </dgm:pt>
    <dgm:pt modelId="{D2C8E377-C090-46FF-A3E3-45A2AF7FAAA5}" type="parTrans" cxnId="{25CD8D07-7372-4A79-B15D-03768D81F765}">
      <dgm:prSet/>
      <dgm:spPr/>
      <dgm:t>
        <a:bodyPr/>
        <a:lstStyle/>
        <a:p>
          <a:endParaRPr lang="zh-TW" altLang="en-US"/>
        </a:p>
      </dgm:t>
    </dgm:pt>
    <dgm:pt modelId="{3B1C8DBF-4487-4599-BC46-E1E4DBE15F5C}" type="sibTrans" cxnId="{25CD8D07-7372-4A79-B15D-03768D81F765}">
      <dgm:prSet/>
      <dgm:spPr/>
      <dgm:t>
        <a:bodyPr/>
        <a:lstStyle/>
        <a:p>
          <a:endParaRPr lang="zh-TW" altLang="en-US"/>
        </a:p>
      </dgm:t>
    </dgm:pt>
    <dgm:pt modelId="{343FAA27-9E2F-49AF-B610-4F46C4E7F846}">
      <dgm:prSet phldrT="[文字]"/>
      <dgm:spPr>
        <a:solidFill>
          <a:srgbClr val="FFC000"/>
        </a:solidFill>
      </dgm:spPr>
      <dgm:t>
        <a:bodyPr/>
        <a:lstStyle/>
        <a:p>
          <a:r>
            <a:rPr lang="zh-TW" altLang="en-US" dirty="0" smtClean="0"/>
            <a:t>資產活化</a:t>
          </a:r>
          <a:endParaRPr lang="zh-TW" altLang="en-US" dirty="0"/>
        </a:p>
      </dgm:t>
    </dgm:pt>
    <dgm:pt modelId="{1858510F-191E-4948-9413-480283DDA139}" type="parTrans" cxnId="{FF3A9962-A913-4CCA-8C35-C118C33216CE}">
      <dgm:prSet/>
      <dgm:spPr/>
      <dgm:t>
        <a:bodyPr/>
        <a:lstStyle/>
        <a:p>
          <a:endParaRPr lang="zh-TW" altLang="en-US"/>
        </a:p>
      </dgm:t>
    </dgm:pt>
    <dgm:pt modelId="{DD9F9043-E9BA-4CA3-BEBA-4C57EF25C435}" type="sibTrans" cxnId="{FF3A9962-A913-4CCA-8C35-C118C33216CE}">
      <dgm:prSet/>
      <dgm:spPr/>
      <dgm:t>
        <a:bodyPr/>
        <a:lstStyle/>
        <a:p>
          <a:endParaRPr lang="zh-TW" altLang="en-US"/>
        </a:p>
      </dgm:t>
    </dgm:pt>
    <dgm:pt modelId="{B8FB8AC0-ECF8-4BB3-BB3C-61C04DB5EDFD}">
      <dgm:prSet phldrT="[文字]"/>
      <dgm:spPr>
        <a:solidFill>
          <a:srgbClr val="92D050"/>
        </a:solidFill>
      </dgm:spPr>
      <dgm:t>
        <a:bodyPr/>
        <a:lstStyle/>
        <a:p>
          <a:r>
            <a:rPr lang="zh-TW" altLang="en-US" dirty="0" smtClean="0"/>
            <a:t>品牌經營</a:t>
          </a:r>
          <a:endParaRPr lang="zh-TW" altLang="en-US" dirty="0"/>
        </a:p>
      </dgm:t>
    </dgm:pt>
    <dgm:pt modelId="{4ADDAE5C-57D0-4987-B62E-FBBCFAEE19F6}" type="parTrans" cxnId="{7B3E7531-9674-4139-A314-19E75D9041FF}">
      <dgm:prSet/>
      <dgm:spPr/>
      <dgm:t>
        <a:bodyPr/>
        <a:lstStyle/>
        <a:p>
          <a:endParaRPr lang="zh-TW" altLang="en-US"/>
        </a:p>
      </dgm:t>
    </dgm:pt>
    <dgm:pt modelId="{6A9A8DB9-E559-4647-99CF-33D1AA4C467F}" type="sibTrans" cxnId="{7B3E7531-9674-4139-A314-19E75D9041FF}">
      <dgm:prSet/>
      <dgm:spPr/>
      <dgm:t>
        <a:bodyPr/>
        <a:lstStyle/>
        <a:p>
          <a:endParaRPr lang="zh-TW" altLang="en-US"/>
        </a:p>
      </dgm:t>
    </dgm:pt>
    <dgm:pt modelId="{FF6584E2-06FB-4742-9B13-5725C36652C0}" type="pres">
      <dgm:prSet presAssocID="{7C6A2B58-796D-43E5-9D95-CF23A234B1BE}" presName="cycle" presStyleCnt="0">
        <dgm:presLayoutVars>
          <dgm:chMax val="1"/>
          <dgm:dir/>
          <dgm:animLvl val="ctr"/>
          <dgm:resizeHandles val="exact"/>
        </dgm:presLayoutVars>
      </dgm:prSet>
      <dgm:spPr/>
      <dgm:t>
        <a:bodyPr/>
        <a:lstStyle/>
        <a:p>
          <a:endParaRPr lang="zh-TW" altLang="en-US"/>
        </a:p>
      </dgm:t>
    </dgm:pt>
    <dgm:pt modelId="{C760477C-9214-452A-ABDB-E2D48335AA36}" type="pres">
      <dgm:prSet presAssocID="{FABA5F5A-75D6-45C5-851A-A2AD32785CB2}" presName="centerShape" presStyleLbl="node0" presStyleIdx="0" presStyleCnt="1"/>
      <dgm:spPr/>
      <dgm:t>
        <a:bodyPr/>
        <a:lstStyle/>
        <a:p>
          <a:endParaRPr lang="zh-TW" altLang="en-US"/>
        </a:p>
      </dgm:t>
    </dgm:pt>
    <dgm:pt modelId="{BE918D84-4645-4983-91DB-5375762035E8}" type="pres">
      <dgm:prSet presAssocID="{D2C8E377-C090-46FF-A3E3-45A2AF7FAAA5}" presName="Name9" presStyleLbl="parChTrans1D2" presStyleIdx="0" presStyleCnt="3"/>
      <dgm:spPr/>
      <dgm:t>
        <a:bodyPr/>
        <a:lstStyle/>
        <a:p>
          <a:endParaRPr lang="zh-TW" altLang="en-US"/>
        </a:p>
      </dgm:t>
    </dgm:pt>
    <dgm:pt modelId="{76B8F2EC-8916-4858-AF48-5C21A9DBCE26}" type="pres">
      <dgm:prSet presAssocID="{D2C8E377-C090-46FF-A3E3-45A2AF7FAAA5}" presName="connTx" presStyleLbl="parChTrans1D2" presStyleIdx="0" presStyleCnt="3"/>
      <dgm:spPr/>
      <dgm:t>
        <a:bodyPr/>
        <a:lstStyle/>
        <a:p>
          <a:endParaRPr lang="zh-TW" altLang="en-US"/>
        </a:p>
      </dgm:t>
    </dgm:pt>
    <dgm:pt modelId="{3DF98A48-24D4-4C7C-B05E-4DEE558F0F25}" type="pres">
      <dgm:prSet presAssocID="{9EBD1345-14E1-473A-AA7A-24B92F034503}" presName="node" presStyleLbl="node1" presStyleIdx="0" presStyleCnt="3">
        <dgm:presLayoutVars>
          <dgm:bulletEnabled val="1"/>
        </dgm:presLayoutVars>
      </dgm:prSet>
      <dgm:spPr/>
      <dgm:t>
        <a:bodyPr/>
        <a:lstStyle/>
        <a:p>
          <a:endParaRPr lang="zh-TW" altLang="en-US"/>
        </a:p>
      </dgm:t>
    </dgm:pt>
    <dgm:pt modelId="{B1E7C7DA-EB20-4D16-9981-B5E09C67BFA1}" type="pres">
      <dgm:prSet presAssocID="{1858510F-191E-4948-9413-480283DDA139}" presName="Name9" presStyleLbl="parChTrans1D2" presStyleIdx="1" presStyleCnt="3"/>
      <dgm:spPr/>
      <dgm:t>
        <a:bodyPr/>
        <a:lstStyle/>
        <a:p>
          <a:endParaRPr lang="zh-TW" altLang="en-US"/>
        </a:p>
      </dgm:t>
    </dgm:pt>
    <dgm:pt modelId="{344EFA23-2217-4D19-AED1-A7D273A9AC20}" type="pres">
      <dgm:prSet presAssocID="{1858510F-191E-4948-9413-480283DDA139}" presName="connTx" presStyleLbl="parChTrans1D2" presStyleIdx="1" presStyleCnt="3"/>
      <dgm:spPr/>
      <dgm:t>
        <a:bodyPr/>
        <a:lstStyle/>
        <a:p>
          <a:endParaRPr lang="zh-TW" altLang="en-US"/>
        </a:p>
      </dgm:t>
    </dgm:pt>
    <dgm:pt modelId="{86F9D5C0-12C3-498B-B46C-2782BB610E65}" type="pres">
      <dgm:prSet presAssocID="{343FAA27-9E2F-49AF-B610-4F46C4E7F846}" presName="node" presStyleLbl="node1" presStyleIdx="1" presStyleCnt="3">
        <dgm:presLayoutVars>
          <dgm:bulletEnabled val="1"/>
        </dgm:presLayoutVars>
      </dgm:prSet>
      <dgm:spPr/>
      <dgm:t>
        <a:bodyPr/>
        <a:lstStyle/>
        <a:p>
          <a:endParaRPr lang="zh-TW" altLang="en-US"/>
        </a:p>
      </dgm:t>
    </dgm:pt>
    <dgm:pt modelId="{510F316B-76F0-49FB-A43E-6F0A1567C7F8}" type="pres">
      <dgm:prSet presAssocID="{4ADDAE5C-57D0-4987-B62E-FBBCFAEE19F6}" presName="Name9" presStyleLbl="parChTrans1D2" presStyleIdx="2" presStyleCnt="3"/>
      <dgm:spPr/>
      <dgm:t>
        <a:bodyPr/>
        <a:lstStyle/>
        <a:p>
          <a:endParaRPr lang="zh-TW" altLang="en-US"/>
        </a:p>
      </dgm:t>
    </dgm:pt>
    <dgm:pt modelId="{1DDF8BE4-895F-4894-9468-F17D06559DAA}" type="pres">
      <dgm:prSet presAssocID="{4ADDAE5C-57D0-4987-B62E-FBBCFAEE19F6}" presName="connTx" presStyleLbl="parChTrans1D2" presStyleIdx="2" presStyleCnt="3"/>
      <dgm:spPr/>
      <dgm:t>
        <a:bodyPr/>
        <a:lstStyle/>
        <a:p>
          <a:endParaRPr lang="zh-TW" altLang="en-US"/>
        </a:p>
      </dgm:t>
    </dgm:pt>
    <dgm:pt modelId="{E5A5762F-08A2-465F-8052-B033C34D03B5}" type="pres">
      <dgm:prSet presAssocID="{B8FB8AC0-ECF8-4BB3-BB3C-61C04DB5EDFD}" presName="node" presStyleLbl="node1" presStyleIdx="2" presStyleCnt="3">
        <dgm:presLayoutVars>
          <dgm:bulletEnabled val="1"/>
        </dgm:presLayoutVars>
      </dgm:prSet>
      <dgm:spPr/>
      <dgm:t>
        <a:bodyPr/>
        <a:lstStyle/>
        <a:p>
          <a:endParaRPr lang="zh-TW" altLang="en-US"/>
        </a:p>
      </dgm:t>
    </dgm:pt>
  </dgm:ptLst>
  <dgm:cxnLst>
    <dgm:cxn modelId="{FF3A9962-A913-4CCA-8C35-C118C33216CE}" srcId="{FABA5F5A-75D6-45C5-851A-A2AD32785CB2}" destId="{343FAA27-9E2F-49AF-B610-4F46C4E7F846}" srcOrd="1" destOrd="0" parTransId="{1858510F-191E-4948-9413-480283DDA139}" sibTransId="{DD9F9043-E9BA-4CA3-BEBA-4C57EF25C435}"/>
    <dgm:cxn modelId="{8A9E3810-9F36-493C-A2C9-60B8F0B4C9D9}" type="presOf" srcId="{FABA5F5A-75D6-45C5-851A-A2AD32785CB2}" destId="{C760477C-9214-452A-ABDB-E2D48335AA36}" srcOrd="0" destOrd="0" presId="urn:microsoft.com/office/officeart/2005/8/layout/radial1"/>
    <dgm:cxn modelId="{35EBB108-85DC-4CE6-84CB-219AFA533560}" type="presOf" srcId="{D2C8E377-C090-46FF-A3E3-45A2AF7FAAA5}" destId="{76B8F2EC-8916-4858-AF48-5C21A9DBCE26}" srcOrd="1" destOrd="0" presId="urn:microsoft.com/office/officeart/2005/8/layout/radial1"/>
    <dgm:cxn modelId="{B821ADAA-C010-4331-BDC0-4D44784611C2}" type="presOf" srcId="{9EBD1345-14E1-473A-AA7A-24B92F034503}" destId="{3DF98A48-24D4-4C7C-B05E-4DEE558F0F25}" srcOrd="0" destOrd="0" presId="urn:microsoft.com/office/officeart/2005/8/layout/radial1"/>
    <dgm:cxn modelId="{EBB0C85C-C4C5-4A6C-AA46-AD9442A10881}" srcId="{7C6A2B58-796D-43E5-9D95-CF23A234B1BE}" destId="{FABA5F5A-75D6-45C5-851A-A2AD32785CB2}" srcOrd="0" destOrd="0" parTransId="{20758876-DA1F-4879-849D-CA2141B986B2}" sibTransId="{A153EAC8-4EFB-4B13-B4E5-2CEE4172CDBD}"/>
    <dgm:cxn modelId="{E70B9DFB-34B5-4995-937F-32223229FF44}" type="presOf" srcId="{4ADDAE5C-57D0-4987-B62E-FBBCFAEE19F6}" destId="{510F316B-76F0-49FB-A43E-6F0A1567C7F8}" srcOrd="0" destOrd="0" presId="urn:microsoft.com/office/officeart/2005/8/layout/radial1"/>
    <dgm:cxn modelId="{1B2DD260-6CA1-49D5-9E5F-2C5488D7C429}" type="presOf" srcId="{4ADDAE5C-57D0-4987-B62E-FBBCFAEE19F6}" destId="{1DDF8BE4-895F-4894-9468-F17D06559DAA}" srcOrd="1" destOrd="0" presId="urn:microsoft.com/office/officeart/2005/8/layout/radial1"/>
    <dgm:cxn modelId="{25CD8D07-7372-4A79-B15D-03768D81F765}" srcId="{FABA5F5A-75D6-45C5-851A-A2AD32785CB2}" destId="{9EBD1345-14E1-473A-AA7A-24B92F034503}" srcOrd="0" destOrd="0" parTransId="{D2C8E377-C090-46FF-A3E3-45A2AF7FAAA5}" sibTransId="{3B1C8DBF-4487-4599-BC46-E1E4DBE15F5C}"/>
    <dgm:cxn modelId="{DCD5D07F-9CD0-407B-B06D-AF1D89A27888}" type="presOf" srcId="{1858510F-191E-4948-9413-480283DDA139}" destId="{B1E7C7DA-EB20-4D16-9981-B5E09C67BFA1}" srcOrd="0" destOrd="0" presId="urn:microsoft.com/office/officeart/2005/8/layout/radial1"/>
    <dgm:cxn modelId="{1CE7FD23-129B-45B8-9D2D-EEE0CFE5FBF2}" type="presOf" srcId="{7C6A2B58-796D-43E5-9D95-CF23A234B1BE}" destId="{FF6584E2-06FB-4742-9B13-5725C36652C0}" srcOrd="0" destOrd="0" presId="urn:microsoft.com/office/officeart/2005/8/layout/radial1"/>
    <dgm:cxn modelId="{FC3EDCB4-3CBD-453B-B3A9-A71CCBA562CD}" type="presOf" srcId="{B8FB8AC0-ECF8-4BB3-BB3C-61C04DB5EDFD}" destId="{E5A5762F-08A2-465F-8052-B033C34D03B5}" srcOrd="0" destOrd="0" presId="urn:microsoft.com/office/officeart/2005/8/layout/radial1"/>
    <dgm:cxn modelId="{DE76DA63-3789-4344-9208-ADFDA3AF4FFE}" type="presOf" srcId="{1858510F-191E-4948-9413-480283DDA139}" destId="{344EFA23-2217-4D19-AED1-A7D273A9AC20}" srcOrd="1" destOrd="0" presId="urn:microsoft.com/office/officeart/2005/8/layout/radial1"/>
    <dgm:cxn modelId="{24FE012B-ECDA-4326-ABA7-197D4DC4E73B}" type="presOf" srcId="{D2C8E377-C090-46FF-A3E3-45A2AF7FAAA5}" destId="{BE918D84-4645-4983-91DB-5375762035E8}" srcOrd="0" destOrd="0" presId="urn:microsoft.com/office/officeart/2005/8/layout/radial1"/>
    <dgm:cxn modelId="{ECA40968-8BD0-4415-AEBF-495F33A6A41D}" type="presOf" srcId="{343FAA27-9E2F-49AF-B610-4F46C4E7F846}" destId="{86F9D5C0-12C3-498B-B46C-2782BB610E65}" srcOrd="0" destOrd="0" presId="urn:microsoft.com/office/officeart/2005/8/layout/radial1"/>
    <dgm:cxn modelId="{7B3E7531-9674-4139-A314-19E75D9041FF}" srcId="{FABA5F5A-75D6-45C5-851A-A2AD32785CB2}" destId="{B8FB8AC0-ECF8-4BB3-BB3C-61C04DB5EDFD}" srcOrd="2" destOrd="0" parTransId="{4ADDAE5C-57D0-4987-B62E-FBBCFAEE19F6}" sibTransId="{6A9A8DB9-E559-4647-99CF-33D1AA4C467F}"/>
    <dgm:cxn modelId="{4E8AD136-E312-4B21-B4FA-DF50F590F328}" type="presParOf" srcId="{FF6584E2-06FB-4742-9B13-5725C36652C0}" destId="{C760477C-9214-452A-ABDB-E2D48335AA36}" srcOrd="0" destOrd="0" presId="urn:microsoft.com/office/officeart/2005/8/layout/radial1"/>
    <dgm:cxn modelId="{4A0096C1-13CD-4EBD-9054-8EE64E6EAC80}" type="presParOf" srcId="{FF6584E2-06FB-4742-9B13-5725C36652C0}" destId="{BE918D84-4645-4983-91DB-5375762035E8}" srcOrd="1" destOrd="0" presId="urn:microsoft.com/office/officeart/2005/8/layout/radial1"/>
    <dgm:cxn modelId="{DACCD8EA-7656-44B2-B964-CE8AA4ADDE17}" type="presParOf" srcId="{BE918D84-4645-4983-91DB-5375762035E8}" destId="{76B8F2EC-8916-4858-AF48-5C21A9DBCE26}" srcOrd="0" destOrd="0" presId="urn:microsoft.com/office/officeart/2005/8/layout/radial1"/>
    <dgm:cxn modelId="{8D00CF03-4044-4FEE-8A12-AB7D079E9180}" type="presParOf" srcId="{FF6584E2-06FB-4742-9B13-5725C36652C0}" destId="{3DF98A48-24D4-4C7C-B05E-4DEE558F0F25}" srcOrd="2" destOrd="0" presId="urn:microsoft.com/office/officeart/2005/8/layout/radial1"/>
    <dgm:cxn modelId="{E03CFE21-AA67-4627-BD68-0F213566ABA7}" type="presParOf" srcId="{FF6584E2-06FB-4742-9B13-5725C36652C0}" destId="{B1E7C7DA-EB20-4D16-9981-B5E09C67BFA1}" srcOrd="3" destOrd="0" presId="urn:microsoft.com/office/officeart/2005/8/layout/radial1"/>
    <dgm:cxn modelId="{B1FA8B15-FBD5-4016-B69A-3B6ACAFB4291}" type="presParOf" srcId="{B1E7C7DA-EB20-4D16-9981-B5E09C67BFA1}" destId="{344EFA23-2217-4D19-AED1-A7D273A9AC20}" srcOrd="0" destOrd="0" presId="urn:microsoft.com/office/officeart/2005/8/layout/radial1"/>
    <dgm:cxn modelId="{08D3F7DE-F1BB-40E4-A3AF-1962255D08C0}" type="presParOf" srcId="{FF6584E2-06FB-4742-9B13-5725C36652C0}" destId="{86F9D5C0-12C3-498B-B46C-2782BB610E65}" srcOrd="4" destOrd="0" presId="urn:microsoft.com/office/officeart/2005/8/layout/radial1"/>
    <dgm:cxn modelId="{3979D910-D577-4BD3-ABEB-EB87DBA0A45C}" type="presParOf" srcId="{FF6584E2-06FB-4742-9B13-5725C36652C0}" destId="{510F316B-76F0-49FB-A43E-6F0A1567C7F8}" srcOrd="5" destOrd="0" presId="urn:microsoft.com/office/officeart/2005/8/layout/radial1"/>
    <dgm:cxn modelId="{21C84A37-62D7-47EF-A510-0737762847BE}" type="presParOf" srcId="{510F316B-76F0-49FB-A43E-6F0A1567C7F8}" destId="{1DDF8BE4-895F-4894-9468-F17D06559DAA}" srcOrd="0" destOrd="0" presId="urn:microsoft.com/office/officeart/2005/8/layout/radial1"/>
    <dgm:cxn modelId="{CFEE4AEE-FA91-4B48-9941-C62AD3A5775C}" type="presParOf" srcId="{FF6584E2-06FB-4742-9B13-5725C36652C0}" destId="{E5A5762F-08A2-465F-8052-B033C34D03B5}" srcOrd="6" destOrd="0" presId="urn:microsoft.com/office/officeart/2005/8/layout/radial1"/>
  </dgm:cxnLst>
  <dgm:bg/>
  <dgm:whole>
    <a:ln w="38100">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21D6C-B6B7-4EE5-905D-C6E8EB60868B}" type="doc">
      <dgm:prSet loTypeId="urn:microsoft.com/office/officeart/2005/8/layout/target3" loCatId="list" qsTypeId="urn:microsoft.com/office/officeart/2005/8/quickstyle/simple1" qsCatId="simple" csTypeId="urn:microsoft.com/office/officeart/2005/8/colors/accent6_1" csCatId="accent6" phldr="1"/>
      <dgm:spPr/>
      <dgm:t>
        <a:bodyPr/>
        <a:lstStyle/>
        <a:p>
          <a:endParaRPr lang="zh-TW" altLang="en-US"/>
        </a:p>
      </dgm:t>
    </dgm:pt>
    <dgm:pt modelId="{2EFE7C6B-FC80-47A0-ADED-883D994002AD}">
      <dgm:prSet phldrT="[文字]" custT="1"/>
      <dgm:spPr>
        <a:solidFill>
          <a:srgbClr val="92D050">
            <a:alpha val="90000"/>
          </a:srgbClr>
        </a:solidFill>
      </dgm:spPr>
      <dgm:t>
        <a:bodyPr/>
        <a:lstStyle/>
        <a:p>
          <a:pPr>
            <a:spcAft>
              <a:spcPts val="600"/>
            </a:spcAft>
          </a:pPr>
          <a:r>
            <a:rPr lang="zh-TW" altLang="en-US" sz="3200" b="1" dirty="0" smtClean="0">
              <a:solidFill>
                <a:srgbClr val="002060"/>
              </a:solidFill>
              <a:latin typeface="Adobe 黑体 Std R" pitchFamily="34" charset="-128"/>
              <a:ea typeface="Adobe 黑体 Std R" pitchFamily="34" charset="-128"/>
            </a:rPr>
            <a:t>集團持續</a:t>
          </a:r>
          <a:endParaRPr lang="en-US" altLang="zh-TW" sz="3200" b="1" dirty="0" smtClean="0">
            <a:solidFill>
              <a:srgbClr val="002060"/>
            </a:solidFill>
            <a:latin typeface="Adobe 黑体 Std R" pitchFamily="34" charset="-128"/>
            <a:ea typeface="Adobe 黑体 Std R" pitchFamily="34" charset="-128"/>
          </a:endParaRPr>
        </a:p>
        <a:p>
          <a:pPr>
            <a:spcAft>
              <a:spcPts val="600"/>
            </a:spcAft>
          </a:pPr>
          <a:r>
            <a:rPr lang="zh-TW" altLang="en-US" sz="3200" b="1" dirty="0" smtClean="0">
              <a:solidFill>
                <a:srgbClr val="002060"/>
              </a:solidFill>
              <a:latin typeface="Adobe 黑体 Std R" pitchFamily="34" charset="-128"/>
              <a:ea typeface="Adobe 黑体 Std R" pitchFamily="34" charset="-128"/>
            </a:rPr>
            <a:t>積極轉型</a:t>
          </a:r>
          <a:endParaRPr lang="zh-TW" altLang="en-US" sz="3200" b="1" dirty="0">
            <a:solidFill>
              <a:srgbClr val="002060"/>
            </a:solidFill>
            <a:latin typeface="Adobe 黑体 Std R" pitchFamily="34" charset="-128"/>
            <a:ea typeface="Adobe 黑体 Std R" pitchFamily="34" charset="-128"/>
          </a:endParaRPr>
        </a:p>
      </dgm:t>
    </dgm:pt>
    <dgm:pt modelId="{3DDB9306-5E75-41D2-A51E-2121737E3FFB}" type="parTrans" cxnId="{15D4D525-7E11-4104-A483-08DA2AAED284}">
      <dgm:prSet/>
      <dgm:spPr/>
      <dgm:t>
        <a:bodyPr/>
        <a:lstStyle/>
        <a:p>
          <a:endParaRPr lang="zh-TW" altLang="en-US" b="1">
            <a:solidFill>
              <a:srgbClr val="002060"/>
            </a:solidFill>
            <a:latin typeface="Adobe 黑体 Std R" pitchFamily="34" charset="-128"/>
            <a:ea typeface="Adobe 黑体 Std R" pitchFamily="34" charset="-128"/>
          </a:endParaRPr>
        </a:p>
      </dgm:t>
    </dgm:pt>
    <dgm:pt modelId="{D330CC12-7663-4EC0-9D9D-A89EDB49F6DC}" type="sibTrans" cxnId="{15D4D525-7E11-4104-A483-08DA2AAED284}">
      <dgm:prSet/>
      <dgm:spPr/>
      <dgm:t>
        <a:bodyPr/>
        <a:lstStyle/>
        <a:p>
          <a:endParaRPr lang="zh-TW" altLang="en-US" b="1">
            <a:solidFill>
              <a:srgbClr val="002060"/>
            </a:solidFill>
            <a:latin typeface="Adobe 黑体 Std R" pitchFamily="34" charset="-128"/>
            <a:ea typeface="Adobe 黑体 Std R" pitchFamily="34" charset="-128"/>
          </a:endParaRPr>
        </a:p>
      </dgm:t>
    </dgm:pt>
    <dgm:pt modelId="{852658D5-564F-40C1-8F11-79EB22DC1798}">
      <dgm:prSet phldrT="[文字]"/>
      <dgm:spPr/>
      <dgm:t>
        <a:bodyPr/>
        <a:lstStyle/>
        <a:p>
          <a:r>
            <a:rPr lang="zh-TW" altLang="en-US" b="1" dirty="0" smtClean="0">
              <a:solidFill>
                <a:srgbClr val="002060"/>
              </a:solidFill>
              <a:latin typeface="Adobe 黑体 Std R" pitchFamily="34" charset="-128"/>
              <a:ea typeface="Adobe 黑体 Std R" pitchFamily="34" charset="-128"/>
            </a:rPr>
            <a:t>創造價值</a:t>
          </a:r>
          <a:endParaRPr lang="zh-TW" altLang="en-US" b="1" dirty="0">
            <a:solidFill>
              <a:srgbClr val="002060"/>
            </a:solidFill>
            <a:latin typeface="Adobe 黑体 Std R" pitchFamily="34" charset="-128"/>
            <a:ea typeface="Adobe 黑体 Std R" pitchFamily="34" charset="-128"/>
          </a:endParaRPr>
        </a:p>
      </dgm:t>
    </dgm:pt>
    <dgm:pt modelId="{D70BEB0B-3543-4C32-B865-6D9B847B2650}" type="parTrans" cxnId="{92D9D319-13AF-486E-B0E2-A1428B56F5FF}">
      <dgm:prSet/>
      <dgm:spPr/>
      <dgm:t>
        <a:bodyPr/>
        <a:lstStyle/>
        <a:p>
          <a:endParaRPr lang="zh-TW" altLang="en-US" b="1">
            <a:solidFill>
              <a:srgbClr val="002060"/>
            </a:solidFill>
            <a:latin typeface="Adobe 黑体 Std R" pitchFamily="34" charset="-128"/>
            <a:ea typeface="Adobe 黑体 Std R" pitchFamily="34" charset="-128"/>
          </a:endParaRPr>
        </a:p>
      </dgm:t>
    </dgm:pt>
    <dgm:pt modelId="{4E92113B-386C-42F6-B05C-A39F55D0CE38}" type="sibTrans" cxnId="{92D9D319-13AF-486E-B0E2-A1428B56F5FF}">
      <dgm:prSet/>
      <dgm:spPr/>
      <dgm:t>
        <a:bodyPr/>
        <a:lstStyle/>
        <a:p>
          <a:endParaRPr lang="zh-TW" altLang="en-US" b="1">
            <a:solidFill>
              <a:srgbClr val="002060"/>
            </a:solidFill>
            <a:latin typeface="Adobe 黑体 Std R" pitchFamily="34" charset="-128"/>
            <a:ea typeface="Adobe 黑体 Std R" pitchFamily="34" charset="-128"/>
          </a:endParaRPr>
        </a:p>
      </dgm:t>
    </dgm:pt>
    <dgm:pt modelId="{9AD99A05-4D36-4861-8380-8B506BA5C91B}">
      <dgm:prSet phldrT="[文字]" custT="1"/>
      <dgm:spPr>
        <a:solidFill>
          <a:srgbClr val="FFFF00">
            <a:alpha val="90000"/>
          </a:srgbClr>
        </a:solidFill>
      </dgm:spPr>
      <dgm:t>
        <a:bodyPr/>
        <a:lstStyle/>
        <a:p>
          <a:pPr>
            <a:spcAft>
              <a:spcPts val="600"/>
            </a:spcAft>
          </a:pPr>
          <a:r>
            <a:rPr lang="zh-TW" altLang="en-US" sz="3200" b="1" dirty="0" smtClean="0">
              <a:solidFill>
                <a:srgbClr val="002060"/>
              </a:solidFill>
              <a:latin typeface="Adobe 黑体 Std R" pitchFamily="34" charset="-128"/>
              <a:ea typeface="Adobe 黑体 Std R" pitchFamily="34" charset="-128"/>
            </a:rPr>
            <a:t>深化車用</a:t>
          </a:r>
          <a:endParaRPr lang="en-US" altLang="zh-TW" sz="3200" b="1" dirty="0" smtClean="0">
            <a:solidFill>
              <a:srgbClr val="002060"/>
            </a:solidFill>
            <a:latin typeface="Adobe 黑体 Std R" pitchFamily="34" charset="-128"/>
            <a:ea typeface="Adobe 黑体 Std R" pitchFamily="34" charset="-128"/>
          </a:endParaRPr>
        </a:p>
        <a:p>
          <a:pPr>
            <a:spcAft>
              <a:spcPts val="600"/>
            </a:spcAft>
          </a:pPr>
          <a:r>
            <a:rPr lang="zh-TW" altLang="en-US" sz="3200" b="1" dirty="0" smtClean="0">
              <a:solidFill>
                <a:srgbClr val="002060"/>
              </a:solidFill>
              <a:latin typeface="Adobe 黑体 Std R" pitchFamily="34" charset="-128"/>
              <a:ea typeface="Adobe 黑体 Std R" pitchFamily="34" charset="-128"/>
            </a:rPr>
            <a:t>電子市場</a:t>
          </a:r>
          <a:endParaRPr lang="zh-TW" altLang="en-US" sz="3200" b="1" dirty="0">
            <a:solidFill>
              <a:srgbClr val="002060"/>
            </a:solidFill>
            <a:latin typeface="Adobe 黑体 Std R" pitchFamily="34" charset="-128"/>
            <a:ea typeface="Adobe 黑体 Std R" pitchFamily="34" charset="-128"/>
          </a:endParaRPr>
        </a:p>
      </dgm:t>
    </dgm:pt>
    <dgm:pt modelId="{1847D000-ABAD-48E0-A40F-DCD2B87C9002}" type="parTrans" cxnId="{7C6A237D-AE44-4091-A508-407142A39FDA}">
      <dgm:prSet/>
      <dgm:spPr/>
      <dgm:t>
        <a:bodyPr/>
        <a:lstStyle/>
        <a:p>
          <a:endParaRPr lang="zh-TW" altLang="en-US" b="1">
            <a:solidFill>
              <a:srgbClr val="002060"/>
            </a:solidFill>
            <a:latin typeface="Adobe 黑体 Std R" pitchFamily="34" charset="-128"/>
            <a:ea typeface="Adobe 黑体 Std R" pitchFamily="34" charset="-128"/>
          </a:endParaRPr>
        </a:p>
      </dgm:t>
    </dgm:pt>
    <dgm:pt modelId="{BDD0285A-83D8-4AF2-87A8-3271E02DE432}" type="sibTrans" cxnId="{7C6A237D-AE44-4091-A508-407142A39FDA}">
      <dgm:prSet/>
      <dgm:spPr/>
      <dgm:t>
        <a:bodyPr/>
        <a:lstStyle/>
        <a:p>
          <a:endParaRPr lang="zh-TW" altLang="en-US" b="1">
            <a:solidFill>
              <a:srgbClr val="002060"/>
            </a:solidFill>
            <a:latin typeface="Adobe 黑体 Std R" pitchFamily="34" charset="-128"/>
            <a:ea typeface="Adobe 黑体 Std R" pitchFamily="34" charset="-128"/>
          </a:endParaRPr>
        </a:p>
      </dgm:t>
    </dgm:pt>
    <dgm:pt modelId="{29A8AEF2-ADF0-47D5-950B-CB7DBD91E7D0}">
      <dgm:prSet phldrT="[文字]"/>
      <dgm:spPr/>
      <dgm:t>
        <a:bodyPr/>
        <a:lstStyle/>
        <a:p>
          <a:r>
            <a:rPr lang="zh-TW" altLang="en-US" b="1" dirty="0" smtClean="0">
              <a:solidFill>
                <a:srgbClr val="002060"/>
              </a:solidFill>
              <a:latin typeface="Adobe 黑体 Std R" pitchFamily="34" charset="-128"/>
              <a:ea typeface="Adobe 黑体 Std R" pitchFamily="34" charset="-128"/>
            </a:rPr>
            <a:t>後裝市場</a:t>
          </a:r>
          <a:endParaRPr lang="zh-TW" altLang="en-US" b="1" dirty="0">
            <a:solidFill>
              <a:srgbClr val="002060"/>
            </a:solidFill>
            <a:latin typeface="Adobe 黑体 Std R" pitchFamily="34" charset="-128"/>
            <a:ea typeface="Adobe 黑体 Std R" pitchFamily="34" charset="-128"/>
          </a:endParaRPr>
        </a:p>
      </dgm:t>
    </dgm:pt>
    <dgm:pt modelId="{9886C1D8-B286-462B-811D-F411EBA75589}" type="parTrans" cxnId="{9B17B6A2-B4ED-4053-B088-D2926A78C92D}">
      <dgm:prSet/>
      <dgm:spPr/>
      <dgm:t>
        <a:bodyPr/>
        <a:lstStyle/>
        <a:p>
          <a:endParaRPr lang="zh-TW" altLang="en-US" b="1">
            <a:solidFill>
              <a:srgbClr val="002060"/>
            </a:solidFill>
            <a:latin typeface="Adobe 黑体 Std R" pitchFamily="34" charset="-128"/>
            <a:ea typeface="Adobe 黑体 Std R" pitchFamily="34" charset="-128"/>
          </a:endParaRPr>
        </a:p>
      </dgm:t>
    </dgm:pt>
    <dgm:pt modelId="{F4838D54-5BE4-4143-AD0C-9958CC7183AD}" type="sibTrans" cxnId="{9B17B6A2-B4ED-4053-B088-D2926A78C92D}">
      <dgm:prSet/>
      <dgm:spPr/>
      <dgm:t>
        <a:bodyPr/>
        <a:lstStyle/>
        <a:p>
          <a:endParaRPr lang="zh-TW" altLang="en-US" b="1">
            <a:solidFill>
              <a:srgbClr val="002060"/>
            </a:solidFill>
            <a:latin typeface="Adobe 黑体 Std R" pitchFamily="34" charset="-128"/>
            <a:ea typeface="Adobe 黑体 Std R" pitchFamily="34" charset="-128"/>
          </a:endParaRPr>
        </a:p>
      </dgm:t>
    </dgm:pt>
    <dgm:pt modelId="{8C865E67-2528-4CAD-B581-2C5E985D3FE7}">
      <dgm:prSet phldrT="[文字]"/>
      <dgm:spPr/>
      <dgm:t>
        <a:bodyPr/>
        <a:lstStyle/>
        <a:p>
          <a:r>
            <a:rPr lang="zh-TW" altLang="en-US" b="1" dirty="0" smtClean="0">
              <a:solidFill>
                <a:srgbClr val="002060"/>
              </a:solidFill>
              <a:latin typeface="Adobe 黑体 Std R" pitchFamily="34" charset="-128"/>
              <a:ea typeface="Adobe 黑体 Std R" pitchFamily="34" charset="-128"/>
            </a:rPr>
            <a:t>產品優勢</a:t>
          </a:r>
          <a:endParaRPr lang="zh-TW" altLang="en-US" b="1" dirty="0">
            <a:solidFill>
              <a:srgbClr val="002060"/>
            </a:solidFill>
            <a:latin typeface="Adobe 黑体 Std R" pitchFamily="34" charset="-128"/>
            <a:ea typeface="Adobe 黑体 Std R" pitchFamily="34" charset="-128"/>
          </a:endParaRPr>
        </a:p>
      </dgm:t>
    </dgm:pt>
    <dgm:pt modelId="{EE88FC06-CA28-49A0-A430-840DF1489F4F}" type="parTrans" cxnId="{082F83AC-9231-4B5B-AE28-BB9DC90D27BA}">
      <dgm:prSet/>
      <dgm:spPr/>
      <dgm:t>
        <a:bodyPr/>
        <a:lstStyle/>
        <a:p>
          <a:endParaRPr lang="zh-TW" altLang="en-US" b="1">
            <a:solidFill>
              <a:srgbClr val="002060"/>
            </a:solidFill>
            <a:latin typeface="Adobe 黑体 Std R" pitchFamily="34" charset="-128"/>
            <a:ea typeface="Adobe 黑体 Std R" pitchFamily="34" charset="-128"/>
          </a:endParaRPr>
        </a:p>
      </dgm:t>
    </dgm:pt>
    <dgm:pt modelId="{042E1208-A6A0-4415-A098-F4AC009EB569}" type="sibTrans" cxnId="{082F83AC-9231-4B5B-AE28-BB9DC90D27BA}">
      <dgm:prSet/>
      <dgm:spPr/>
      <dgm:t>
        <a:bodyPr/>
        <a:lstStyle/>
        <a:p>
          <a:endParaRPr lang="zh-TW" altLang="en-US" b="1">
            <a:solidFill>
              <a:srgbClr val="002060"/>
            </a:solidFill>
            <a:latin typeface="Adobe 黑体 Std R" pitchFamily="34" charset="-128"/>
            <a:ea typeface="Adobe 黑体 Std R" pitchFamily="34" charset="-128"/>
          </a:endParaRPr>
        </a:p>
      </dgm:t>
    </dgm:pt>
    <dgm:pt modelId="{04166F60-F2A1-4414-80C4-CCFA059BEEFA}">
      <dgm:prSet phldrT="[文字]" custT="1"/>
      <dgm:spPr/>
      <dgm:t>
        <a:bodyPr/>
        <a:lstStyle/>
        <a:p>
          <a:pPr>
            <a:spcAft>
              <a:spcPts val="600"/>
            </a:spcAft>
          </a:pPr>
          <a:r>
            <a:rPr lang="zh-TW" altLang="en-US" sz="3200" b="1" dirty="0" smtClean="0">
              <a:solidFill>
                <a:srgbClr val="002060"/>
              </a:solidFill>
              <a:latin typeface="Adobe 黑体 Std R" pitchFamily="34" charset="-128"/>
              <a:ea typeface="Adobe 黑体 Std R" pitchFamily="34" charset="-128"/>
            </a:rPr>
            <a:t>對應家電</a:t>
          </a:r>
          <a:endParaRPr lang="en-US" altLang="zh-TW" sz="3200" b="1" dirty="0" smtClean="0">
            <a:solidFill>
              <a:srgbClr val="002060"/>
            </a:solidFill>
            <a:latin typeface="Adobe 黑体 Std R" pitchFamily="34" charset="-128"/>
            <a:ea typeface="Adobe 黑体 Std R" pitchFamily="34" charset="-128"/>
          </a:endParaRPr>
        </a:p>
        <a:p>
          <a:pPr>
            <a:spcAft>
              <a:spcPts val="600"/>
            </a:spcAft>
          </a:pPr>
          <a:r>
            <a:rPr lang="zh-TW" altLang="en-US" sz="3200" b="1" dirty="0" smtClean="0">
              <a:solidFill>
                <a:srgbClr val="002060"/>
              </a:solidFill>
              <a:latin typeface="Adobe 黑体 Std R" pitchFamily="34" charset="-128"/>
              <a:ea typeface="Adobe 黑体 Std R" pitchFamily="34" charset="-128"/>
            </a:rPr>
            <a:t>趨勢發展</a:t>
          </a:r>
          <a:endParaRPr lang="zh-TW" altLang="en-US" sz="3200" b="1" dirty="0">
            <a:solidFill>
              <a:srgbClr val="002060"/>
            </a:solidFill>
            <a:latin typeface="Adobe 黑体 Std R" pitchFamily="34" charset="-128"/>
            <a:ea typeface="Adobe 黑体 Std R" pitchFamily="34" charset="-128"/>
          </a:endParaRPr>
        </a:p>
      </dgm:t>
    </dgm:pt>
    <dgm:pt modelId="{45602C95-076E-4991-8F61-C5D6A3EEF282}" type="parTrans" cxnId="{EDCBE03B-F916-4881-BAD7-04448B0DCE1C}">
      <dgm:prSet/>
      <dgm:spPr/>
      <dgm:t>
        <a:bodyPr/>
        <a:lstStyle/>
        <a:p>
          <a:endParaRPr lang="zh-TW" altLang="en-US" b="1">
            <a:solidFill>
              <a:srgbClr val="002060"/>
            </a:solidFill>
            <a:latin typeface="Adobe 黑体 Std R" pitchFamily="34" charset="-128"/>
            <a:ea typeface="Adobe 黑体 Std R" pitchFamily="34" charset="-128"/>
          </a:endParaRPr>
        </a:p>
      </dgm:t>
    </dgm:pt>
    <dgm:pt modelId="{D9C4DDB6-498A-44D0-83E3-A55BA02BD5F2}" type="sibTrans" cxnId="{EDCBE03B-F916-4881-BAD7-04448B0DCE1C}">
      <dgm:prSet/>
      <dgm:spPr/>
      <dgm:t>
        <a:bodyPr/>
        <a:lstStyle/>
        <a:p>
          <a:endParaRPr lang="zh-TW" altLang="en-US" b="1">
            <a:solidFill>
              <a:srgbClr val="002060"/>
            </a:solidFill>
            <a:latin typeface="Adobe 黑体 Std R" pitchFamily="34" charset="-128"/>
            <a:ea typeface="Adobe 黑体 Std R" pitchFamily="34" charset="-128"/>
          </a:endParaRPr>
        </a:p>
      </dgm:t>
    </dgm:pt>
    <dgm:pt modelId="{9A18893B-65D5-42F6-AE30-6ADC0891DC55}">
      <dgm:prSet phldrT="[文字]"/>
      <dgm:spPr/>
      <dgm:t>
        <a:bodyPr/>
        <a:lstStyle/>
        <a:p>
          <a:r>
            <a:rPr lang="zh-TW" altLang="en-US" b="1" dirty="0" smtClean="0">
              <a:solidFill>
                <a:srgbClr val="002060"/>
              </a:solidFill>
              <a:latin typeface="Adobe 黑体 Std R" pitchFamily="34" charset="-128"/>
              <a:ea typeface="Adobe 黑体 Std R" pitchFamily="34" charset="-128"/>
            </a:rPr>
            <a:t>加強研發</a:t>
          </a:r>
          <a:endParaRPr lang="zh-TW" altLang="en-US" b="1" dirty="0">
            <a:solidFill>
              <a:srgbClr val="002060"/>
            </a:solidFill>
            <a:latin typeface="Adobe 黑体 Std R" pitchFamily="34" charset="-128"/>
            <a:ea typeface="Adobe 黑体 Std R" pitchFamily="34" charset="-128"/>
          </a:endParaRPr>
        </a:p>
      </dgm:t>
    </dgm:pt>
    <dgm:pt modelId="{1C5DDB7B-412B-4C13-993E-8E252DF6A160}" type="parTrans" cxnId="{6FF6BF62-EC94-4F53-A832-A289C235A4FF}">
      <dgm:prSet/>
      <dgm:spPr/>
      <dgm:t>
        <a:bodyPr/>
        <a:lstStyle/>
        <a:p>
          <a:endParaRPr lang="zh-TW" altLang="en-US" b="1">
            <a:solidFill>
              <a:srgbClr val="002060"/>
            </a:solidFill>
            <a:latin typeface="Adobe 黑体 Std R" pitchFamily="34" charset="-128"/>
            <a:ea typeface="Adobe 黑体 Std R" pitchFamily="34" charset="-128"/>
          </a:endParaRPr>
        </a:p>
      </dgm:t>
    </dgm:pt>
    <dgm:pt modelId="{25CFB645-B910-4841-A555-E1C31C940ADC}" type="sibTrans" cxnId="{6FF6BF62-EC94-4F53-A832-A289C235A4FF}">
      <dgm:prSet/>
      <dgm:spPr/>
      <dgm:t>
        <a:bodyPr/>
        <a:lstStyle/>
        <a:p>
          <a:endParaRPr lang="zh-TW" altLang="en-US" b="1">
            <a:solidFill>
              <a:srgbClr val="002060"/>
            </a:solidFill>
            <a:latin typeface="Adobe 黑体 Std R" pitchFamily="34" charset="-128"/>
            <a:ea typeface="Adobe 黑体 Std R" pitchFamily="34" charset="-128"/>
          </a:endParaRPr>
        </a:p>
      </dgm:t>
    </dgm:pt>
    <dgm:pt modelId="{67DF33CB-98A4-4EC1-8D0F-52C959ADBDE2}">
      <dgm:prSet phldrT="[文字]"/>
      <dgm:spPr/>
      <dgm:t>
        <a:bodyPr/>
        <a:lstStyle/>
        <a:p>
          <a:r>
            <a:rPr lang="zh-TW" altLang="en-US" b="1" dirty="0" smtClean="0">
              <a:solidFill>
                <a:srgbClr val="002060"/>
              </a:solidFill>
              <a:latin typeface="Adobe 黑体 Std R" pitchFamily="34" charset="-128"/>
              <a:ea typeface="Adobe 黑体 Std R" pitchFamily="34" charset="-128"/>
            </a:rPr>
            <a:t>了解客戶</a:t>
          </a:r>
          <a:endParaRPr lang="zh-TW" altLang="en-US" b="1" dirty="0">
            <a:solidFill>
              <a:srgbClr val="002060"/>
            </a:solidFill>
            <a:latin typeface="Adobe 黑体 Std R" pitchFamily="34" charset="-128"/>
            <a:ea typeface="Adobe 黑体 Std R" pitchFamily="34" charset="-128"/>
          </a:endParaRPr>
        </a:p>
      </dgm:t>
    </dgm:pt>
    <dgm:pt modelId="{00341FFD-51D6-48F4-93FC-DDB7514038F5}" type="parTrans" cxnId="{140CC8A2-184D-4FA9-867E-02372C2EE144}">
      <dgm:prSet/>
      <dgm:spPr/>
      <dgm:t>
        <a:bodyPr/>
        <a:lstStyle/>
        <a:p>
          <a:endParaRPr lang="zh-TW" altLang="en-US" b="1">
            <a:solidFill>
              <a:srgbClr val="002060"/>
            </a:solidFill>
            <a:latin typeface="Adobe 黑体 Std R" pitchFamily="34" charset="-128"/>
            <a:ea typeface="Adobe 黑体 Std R" pitchFamily="34" charset="-128"/>
          </a:endParaRPr>
        </a:p>
      </dgm:t>
    </dgm:pt>
    <dgm:pt modelId="{2680D03B-E6F6-445E-A576-3D0088605488}" type="sibTrans" cxnId="{140CC8A2-184D-4FA9-867E-02372C2EE144}">
      <dgm:prSet/>
      <dgm:spPr/>
      <dgm:t>
        <a:bodyPr/>
        <a:lstStyle/>
        <a:p>
          <a:endParaRPr lang="zh-TW" altLang="en-US" b="1">
            <a:solidFill>
              <a:srgbClr val="002060"/>
            </a:solidFill>
            <a:latin typeface="Adobe 黑体 Std R" pitchFamily="34" charset="-128"/>
            <a:ea typeface="Adobe 黑体 Std R" pitchFamily="34" charset="-128"/>
          </a:endParaRPr>
        </a:p>
      </dgm:t>
    </dgm:pt>
    <dgm:pt modelId="{EF433341-4CED-4B17-8BAF-CB4E41A1DB84}">
      <dgm:prSet phldrT="[文字]"/>
      <dgm:spPr/>
      <dgm:t>
        <a:bodyPr/>
        <a:lstStyle/>
        <a:p>
          <a:r>
            <a:rPr lang="zh-TW" altLang="en-US" b="1" dirty="0" smtClean="0">
              <a:solidFill>
                <a:srgbClr val="002060"/>
              </a:solidFill>
              <a:latin typeface="Adobe 黑体 Std R" pitchFamily="34" charset="-128"/>
              <a:ea typeface="Adobe 黑体 Std R" pitchFamily="34" charset="-128"/>
            </a:rPr>
            <a:t>股價合理</a:t>
          </a:r>
          <a:endParaRPr lang="zh-TW" altLang="en-US" b="1" dirty="0">
            <a:solidFill>
              <a:srgbClr val="002060"/>
            </a:solidFill>
            <a:latin typeface="Adobe 黑体 Std R" pitchFamily="34" charset="-128"/>
            <a:ea typeface="Adobe 黑体 Std R" pitchFamily="34" charset="-128"/>
          </a:endParaRPr>
        </a:p>
      </dgm:t>
    </dgm:pt>
    <dgm:pt modelId="{CDB4BC3B-8A51-4BA6-89C3-EDF69B0CB26C}" type="parTrans" cxnId="{5E5C5EFA-F7B5-421D-8409-A6FDA6EAF75C}">
      <dgm:prSet/>
      <dgm:spPr/>
      <dgm:t>
        <a:bodyPr/>
        <a:lstStyle/>
        <a:p>
          <a:endParaRPr lang="zh-TW" altLang="en-US"/>
        </a:p>
      </dgm:t>
    </dgm:pt>
    <dgm:pt modelId="{6645ADC0-BF94-4824-BFF1-5AC502EC4CCE}" type="sibTrans" cxnId="{5E5C5EFA-F7B5-421D-8409-A6FDA6EAF75C}">
      <dgm:prSet/>
      <dgm:spPr/>
      <dgm:t>
        <a:bodyPr/>
        <a:lstStyle/>
        <a:p>
          <a:endParaRPr lang="zh-TW" altLang="en-US"/>
        </a:p>
      </dgm:t>
    </dgm:pt>
    <dgm:pt modelId="{73DBC47F-2253-4BF3-AB37-F81E19AD3E25}" type="pres">
      <dgm:prSet presAssocID="{B7021D6C-B6B7-4EE5-905D-C6E8EB60868B}" presName="Name0" presStyleCnt="0">
        <dgm:presLayoutVars>
          <dgm:chMax val="7"/>
          <dgm:dir/>
          <dgm:animLvl val="lvl"/>
          <dgm:resizeHandles val="exact"/>
        </dgm:presLayoutVars>
      </dgm:prSet>
      <dgm:spPr/>
      <dgm:t>
        <a:bodyPr/>
        <a:lstStyle/>
        <a:p>
          <a:endParaRPr lang="zh-TW" altLang="en-US"/>
        </a:p>
      </dgm:t>
    </dgm:pt>
    <dgm:pt modelId="{3A06B32F-81EC-4566-888D-F2A054EE0CB0}" type="pres">
      <dgm:prSet presAssocID="{2EFE7C6B-FC80-47A0-ADED-883D994002AD}" presName="circle1" presStyleLbl="node1" presStyleIdx="0" presStyleCnt="3"/>
      <dgm:spPr>
        <a:solidFill>
          <a:srgbClr val="92D050"/>
        </a:solidFill>
      </dgm:spPr>
      <dgm:t>
        <a:bodyPr/>
        <a:lstStyle/>
        <a:p>
          <a:endParaRPr lang="zh-TW" altLang="en-US"/>
        </a:p>
      </dgm:t>
    </dgm:pt>
    <dgm:pt modelId="{2E030B1F-A3E7-4C2A-8C62-4D130D990268}" type="pres">
      <dgm:prSet presAssocID="{2EFE7C6B-FC80-47A0-ADED-883D994002AD}" presName="space" presStyleCnt="0"/>
      <dgm:spPr/>
    </dgm:pt>
    <dgm:pt modelId="{4F67FE5D-A0C2-45DC-9FD8-B855A9AD5919}" type="pres">
      <dgm:prSet presAssocID="{2EFE7C6B-FC80-47A0-ADED-883D994002AD}" presName="rect1" presStyleLbl="alignAcc1" presStyleIdx="0" presStyleCnt="3"/>
      <dgm:spPr/>
      <dgm:t>
        <a:bodyPr/>
        <a:lstStyle/>
        <a:p>
          <a:endParaRPr lang="zh-TW" altLang="en-US"/>
        </a:p>
      </dgm:t>
    </dgm:pt>
    <dgm:pt modelId="{5586B513-4BCA-4120-ADA5-4FF39562AB86}" type="pres">
      <dgm:prSet presAssocID="{9AD99A05-4D36-4861-8380-8B506BA5C91B}" presName="vertSpace2" presStyleLbl="node1" presStyleIdx="0" presStyleCnt="3"/>
      <dgm:spPr/>
    </dgm:pt>
    <dgm:pt modelId="{BCF3CC14-5184-4A25-ABD2-0249FF3E8563}" type="pres">
      <dgm:prSet presAssocID="{9AD99A05-4D36-4861-8380-8B506BA5C91B}" presName="circle2" presStyleLbl="node1" presStyleIdx="1" presStyleCnt="3"/>
      <dgm:spPr>
        <a:solidFill>
          <a:srgbClr val="FFFF00"/>
        </a:solidFill>
      </dgm:spPr>
    </dgm:pt>
    <dgm:pt modelId="{4B5740D4-ACB1-4F2D-B8A3-41260E5B23A0}" type="pres">
      <dgm:prSet presAssocID="{9AD99A05-4D36-4861-8380-8B506BA5C91B}" presName="rect2" presStyleLbl="alignAcc1" presStyleIdx="1" presStyleCnt="3" custLinFactNeighborX="-116" custLinFactNeighborY="481"/>
      <dgm:spPr/>
      <dgm:t>
        <a:bodyPr/>
        <a:lstStyle/>
        <a:p>
          <a:endParaRPr lang="zh-TW" altLang="en-US"/>
        </a:p>
      </dgm:t>
    </dgm:pt>
    <dgm:pt modelId="{86E46D1B-923A-40C8-BFBC-137DFA4619B9}" type="pres">
      <dgm:prSet presAssocID="{04166F60-F2A1-4414-80C4-CCFA059BEEFA}" presName="vertSpace3" presStyleLbl="node1" presStyleIdx="1" presStyleCnt="3"/>
      <dgm:spPr/>
    </dgm:pt>
    <dgm:pt modelId="{A01E7405-DA37-4D3D-8CFF-64F9216A728F}" type="pres">
      <dgm:prSet presAssocID="{04166F60-F2A1-4414-80C4-CCFA059BEEFA}" presName="circle3" presStyleLbl="node1" presStyleIdx="2" presStyleCnt="3"/>
      <dgm:spPr>
        <a:solidFill>
          <a:schemeClr val="accent2">
            <a:lumMod val="20000"/>
            <a:lumOff val="80000"/>
          </a:schemeClr>
        </a:solidFill>
      </dgm:spPr>
    </dgm:pt>
    <dgm:pt modelId="{C824AA27-E4D1-4206-BCD3-C139C427237D}" type="pres">
      <dgm:prSet presAssocID="{04166F60-F2A1-4414-80C4-CCFA059BEEFA}" presName="rect3" presStyleLbl="alignAcc1" presStyleIdx="2" presStyleCnt="3"/>
      <dgm:spPr/>
      <dgm:t>
        <a:bodyPr/>
        <a:lstStyle/>
        <a:p>
          <a:endParaRPr lang="zh-TW" altLang="en-US"/>
        </a:p>
      </dgm:t>
    </dgm:pt>
    <dgm:pt modelId="{F0E9E1E5-19C7-41B0-B888-CDF36DEF1765}" type="pres">
      <dgm:prSet presAssocID="{2EFE7C6B-FC80-47A0-ADED-883D994002AD}" presName="rect1ParTx" presStyleLbl="alignAcc1" presStyleIdx="2" presStyleCnt="3">
        <dgm:presLayoutVars>
          <dgm:chMax val="1"/>
          <dgm:bulletEnabled val="1"/>
        </dgm:presLayoutVars>
      </dgm:prSet>
      <dgm:spPr/>
      <dgm:t>
        <a:bodyPr/>
        <a:lstStyle/>
        <a:p>
          <a:endParaRPr lang="zh-TW" altLang="en-US"/>
        </a:p>
      </dgm:t>
    </dgm:pt>
    <dgm:pt modelId="{4A9A0660-1B7C-415F-B71C-70247151FD94}" type="pres">
      <dgm:prSet presAssocID="{2EFE7C6B-FC80-47A0-ADED-883D994002AD}" presName="rect1ChTx" presStyleLbl="alignAcc1" presStyleIdx="2" presStyleCnt="3">
        <dgm:presLayoutVars>
          <dgm:bulletEnabled val="1"/>
        </dgm:presLayoutVars>
      </dgm:prSet>
      <dgm:spPr/>
      <dgm:t>
        <a:bodyPr/>
        <a:lstStyle/>
        <a:p>
          <a:endParaRPr lang="zh-TW" altLang="en-US"/>
        </a:p>
      </dgm:t>
    </dgm:pt>
    <dgm:pt modelId="{C02EF172-818F-42C3-9659-2BC3F5DD4BD5}" type="pres">
      <dgm:prSet presAssocID="{9AD99A05-4D36-4861-8380-8B506BA5C91B}" presName="rect2ParTx" presStyleLbl="alignAcc1" presStyleIdx="2" presStyleCnt="3">
        <dgm:presLayoutVars>
          <dgm:chMax val="1"/>
          <dgm:bulletEnabled val="1"/>
        </dgm:presLayoutVars>
      </dgm:prSet>
      <dgm:spPr/>
      <dgm:t>
        <a:bodyPr/>
        <a:lstStyle/>
        <a:p>
          <a:endParaRPr lang="zh-TW" altLang="en-US"/>
        </a:p>
      </dgm:t>
    </dgm:pt>
    <dgm:pt modelId="{859A2B28-7646-44C8-BE64-C27AA6BECA3F}" type="pres">
      <dgm:prSet presAssocID="{9AD99A05-4D36-4861-8380-8B506BA5C91B}" presName="rect2ChTx" presStyleLbl="alignAcc1" presStyleIdx="2" presStyleCnt="3">
        <dgm:presLayoutVars>
          <dgm:bulletEnabled val="1"/>
        </dgm:presLayoutVars>
      </dgm:prSet>
      <dgm:spPr/>
      <dgm:t>
        <a:bodyPr/>
        <a:lstStyle/>
        <a:p>
          <a:endParaRPr lang="zh-TW" altLang="en-US"/>
        </a:p>
      </dgm:t>
    </dgm:pt>
    <dgm:pt modelId="{652995CE-D34E-451D-AA50-B5365176013C}" type="pres">
      <dgm:prSet presAssocID="{04166F60-F2A1-4414-80C4-CCFA059BEEFA}" presName="rect3ParTx" presStyleLbl="alignAcc1" presStyleIdx="2" presStyleCnt="3">
        <dgm:presLayoutVars>
          <dgm:chMax val="1"/>
          <dgm:bulletEnabled val="1"/>
        </dgm:presLayoutVars>
      </dgm:prSet>
      <dgm:spPr/>
      <dgm:t>
        <a:bodyPr/>
        <a:lstStyle/>
        <a:p>
          <a:endParaRPr lang="zh-TW" altLang="en-US"/>
        </a:p>
      </dgm:t>
    </dgm:pt>
    <dgm:pt modelId="{C28A8480-694B-4462-9930-357953ADC885}" type="pres">
      <dgm:prSet presAssocID="{04166F60-F2A1-4414-80C4-CCFA059BEEFA}" presName="rect3ChTx" presStyleLbl="alignAcc1" presStyleIdx="2" presStyleCnt="3">
        <dgm:presLayoutVars>
          <dgm:bulletEnabled val="1"/>
        </dgm:presLayoutVars>
      </dgm:prSet>
      <dgm:spPr/>
      <dgm:t>
        <a:bodyPr/>
        <a:lstStyle/>
        <a:p>
          <a:endParaRPr lang="zh-TW" altLang="en-US"/>
        </a:p>
      </dgm:t>
    </dgm:pt>
  </dgm:ptLst>
  <dgm:cxnLst>
    <dgm:cxn modelId="{7C6A237D-AE44-4091-A508-407142A39FDA}" srcId="{B7021D6C-B6B7-4EE5-905D-C6E8EB60868B}" destId="{9AD99A05-4D36-4861-8380-8B506BA5C91B}" srcOrd="1" destOrd="0" parTransId="{1847D000-ABAD-48E0-A40F-DCD2B87C9002}" sibTransId="{BDD0285A-83D8-4AF2-87A8-3271E02DE432}"/>
    <dgm:cxn modelId="{8950EF8F-3906-4C4D-B0C9-1110408C71C9}" type="presOf" srcId="{EF433341-4CED-4B17-8BAF-CB4E41A1DB84}" destId="{4A9A0660-1B7C-415F-B71C-70247151FD94}" srcOrd="0" destOrd="1" presId="urn:microsoft.com/office/officeart/2005/8/layout/target3"/>
    <dgm:cxn modelId="{8F0EB077-9E02-4EC6-9681-7FE6587BB9E4}" type="presOf" srcId="{8C865E67-2528-4CAD-B581-2C5E985D3FE7}" destId="{859A2B28-7646-44C8-BE64-C27AA6BECA3F}" srcOrd="0" destOrd="1" presId="urn:microsoft.com/office/officeart/2005/8/layout/target3"/>
    <dgm:cxn modelId="{54688390-500A-46A4-95C8-BECB61244CF6}" type="presOf" srcId="{04166F60-F2A1-4414-80C4-CCFA059BEEFA}" destId="{C824AA27-E4D1-4206-BCD3-C139C427237D}" srcOrd="0" destOrd="0" presId="urn:microsoft.com/office/officeart/2005/8/layout/target3"/>
    <dgm:cxn modelId="{BF2D7663-340D-4022-82B7-D8F5F24B44E8}" type="presOf" srcId="{9A18893B-65D5-42F6-AE30-6ADC0891DC55}" destId="{C28A8480-694B-4462-9930-357953ADC885}" srcOrd="0" destOrd="0" presId="urn:microsoft.com/office/officeart/2005/8/layout/target3"/>
    <dgm:cxn modelId="{381C2908-DE52-456B-93DD-D3DD91DFEE41}" type="presOf" srcId="{2EFE7C6B-FC80-47A0-ADED-883D994002AD}" destId="{4F67FE5D-A0C2-45DC-9FD8-B855A9AD5919}" srcOrd="0" destOrd="0" presId="urn:microsoft.com/office/officeart/2005/8/layout/target3"/>
    <dgm:cxn modelId="{5E5C5EFA-F7B5-421D-8409-A6FDA6EAF75C}" srcId="{2EFE7C6B-FC80-47A0-ADED-883D994002AD}" destId="{EF433341-4CED-4B17-8BAF-CB4E41A1DB84}" srcOrd="1" destOrd="0" parTransId="{CDB4BC3B-8A51-4BA6-89C3-EDF69B0CB26C}" sibTransId="{6645ADC0-BF94-4824-BFF1-5AC502EC4CCE}"/>
    <dgm:cxn modelId="{D7BC6B2E-C00C-491B-8A06-3BE521E2C701}" type="presOf" srcId="{67DF33CB-98A4-4EC1-8D0F-52C959ADBDE2}" destId="{C28A8480-694B-4462-9930-357953ADC885}" srcOrd="0" destOrd="1" presId="urn:microsoft.com/office/officeart/2005/8/layout/target3"/>
    <dgm:cxn modelId="{9B17B6A2-B4ED-4053-B088-D2926A78C92D}" srcId="{9AD99A05-4D36-4861-8380-8B506BA5C91B}" destId="{29A8AEF2-ADF0-47D5-950B-CB7DBD91E7D0}" srcOrd="0" destOrd="0" parTransId="{9886C1D8-B286-462B-811D-F411EBA75589}" sibTransId="{F4838D54-5BE4-4143-AD0C-9958CC7183AD}"/>
    <dgm:cxn modelId="{F7CD5947-6B6B-4AEB-9C75-DF0F79434B84}" type="presOf" srcId="{9AD99A05-4D36-4861-8380-8B506BA5C91B}" destId="{C02EF172-818F-42C3-9659-2BC3F5DD4BD5}" srcOrd="1" destOrd="0" presId="urn:microsoft.com/office/officeart/2005/8/layout/target3"/>
    <dgm:cxn modelId="{6FF6BF62-EC94-4F53-A832-A289C235A4FF}" srcId="{04166F60-F2A1-4414-80C4-CCFA059BEEFA}" destId="{9A18893B-65D5-42F6-AE30-6ADC0891DC55}" srcOrd="0" destOrd="0" parTransId="{1C5DDB7B-412B-4C13-993E-8E252DF6A160}" sibTransId="{25CFB645-B910-4841-A555-E1C31C940ADC}"/>
    <dgm:cxn modelId="{EDCBE03B-F916-4881-BAD7-04448B0DCE1C}" srcId="{B7021D6C-B6B7-4EE5-905D-C6E8EB60868B}" destId="{04166F60-F2A1-4414-80C4-CCFA059BEEFA}" srcOrd="2" destOrd="0" parTransId="{45602C95-076E-4991-8F61-C5D6A3EEF282}" sibTransId="{D9C4DDB6-498A-44D0-83E3-A55BA02BD5F2}"/>
    <dgm:cxn modelId="{15D4D525-7E11-4104-A483-08DA2AAED284}" srcId="{B7021D6C-B6B7-4EE5-905D-C6E8EB60868B}" destId="{2EFE7C6B-FC80-47A0-ADED-883D994002AD}" srcOrd="0" destOrd="0" parTransId="{3DDB9306-5E75-41D2-A51E-2121737E3FFB}" sibTransId="{D330CC12-7663-4EC0-9D9D-A89EDB49F6DC}"/>
    <dgm:cxn modelId="{92D9D319-13AF-486E-B0E2-A1428B56F5FF}" srcId="{2EFE7C6B-FC80-47A0-ADED-883D994002AD}" destId="{852658D5-564F-40C1-8F11-79EB22DC1798}" srcOrd="0" destOrd="0" parTransId="{D70BEB0B-3543-4C32-B865-6D9B847B2650}" sibTransId="{4E92113B-386C-42F6-B05C-A39F55D0CE38}"/>
    <dgm:cxn modelId="{082F83AC-9231-4B5B-AE28-BB9DC90D27BA}" srcId="{9AD99A05-4D36-4861-8380-8B506BA5C91B}" destId="{8C865E67-2528-4CAD-B581-2C5E985D3FE7}" srcOrd="1" destOrd="0" parTransId="{EE88FC06-CA28-49A0-A430-840DF1489F4F}" sibTransId="{042E1208-A6A0-4415-A098-F4AC009EB569}"/>
    <dgm:cxn modelId="{5CD4DB10-1CC6-4378-AB77-B5B1195B8298}" type="presOf" srcId="{2EFE7C6B-FC80-47A0-ADED-883D994002AD}" destId="{F0E9E1E5-19C7-41B0-B888-CDF36DEF1765}" srcOrd="1" destOrd="0" presId="urn:microsoft.com/office/officeart/2005/8/layout/target3"/>
    <dgm:cxn modelId="{140CC8A2-184D-4FA9-867E-02372C2EE144}" srcId="{04166F60-F2A1-4414-80C4-CCFA059BEEFA}" destId="{67DF33CB-98A4-4EC1-8D0F-52C959ADBDE2}" srcOrd="1" destOrd="0" parTransId="{00341FFD-51D6-48F4-93FC-DDB7514038F5}" sibTransId="{2680D03B-E6F6-445E-A576-3D0088605488}"/>
    <dgm:cxn modelId="{7777D550-4B28-4450-AA7A-FA6036DE4B7A}" type="presOf" srcId="{852658D5-564F-40C1-8F11-79EB22DC1798}" destId="{4A9A0660-1B7C-415F-B71C-70247151FD94}" srcOrd="0" destOrd="0" presId="urn:microsoft.com/office/officeart/2005/8/layout/target3"/>
    <dgm:cxn modelId="{A4AE1E72-8813-486D-87FA-D50C6F489FF9}" type="presOf" srcId="{29A8AEF2-ADF0-47D5-950B-CB7DBD91E7D0}" destId="{859A2B28-7646-44C8-BE64-C27AA6BECA3F}" srcOrd="0" destOrd="0" presId="urn:microsoft.com/office/officeart/2005/8/layout/target3"/>
    <dgm:cxn modelId="{C7AD0FC5-62C6-4489-8F0D-366C3D541B81}" type="presOf" srcId="{9AD99A05-4D36-4861-8380-8B506BA5C91B}" destId="{4B5740D4-ACB1-4F2D-B8A3-41260E5B23A0}" srcOrd="0" destOrd="0" presId="urn:microsoft.com/office/officeart/2005/8/layout/target3"/>
    <dgm:cxn modelId="{2B6E1779-5FF5-4837-AA2E-841A5BAEB90C}" type="presOf" srcId="{04166F60-F2A1-4414-80C4-CCFA059BEEFA}" destId="{652995CE-D34E-451D-AA50-B5365176013C}" srcOrd="1" destOrd="0" presId="urn:microsoft.com/office/officeart/2005/8/layout/target3"/>
    <dgm:cxn modelId="{7ABC90FD-808E-426F-B700-5805C82D8C1E}" type="presOf" srcId="{B7021D6C-B6B7-4EE5-905D-C6E8EB60868B}" destId="{73DBC47F-2253-4BF3-AB37-F81E19AD3E25}" srcOrd="0" destOrd="0" presId="urn:microsoft.com/office/officeart/2005/8/layout/target3"/>
    <dgm:cxn modelId="{563A9659-9FB8-4821-AC4E-EAAA3E2E1102}" type="presParOf" srcId="{73DBC47F-2253-4BF3-AB37-F81E19AD3E25}" destId="{3A06B32F-81EC-4566-888D-F2A054EE0CB0}" srcOrd="0" destOrd="0" presId="urn:microsoft.com/office/officeart/2005/8/layout/target3"/>
    <dgm:cxn modelId="{478AFB64-8D59-43B6-B431-A7FABA709BDF}" type="presParOf" srcId="{73DBC47F-2253-4BF3-AB37-F81E19AD3E25}" destId="{2E030B1F-A3E7-4C2A-8C62-4D130D990268}" srcOrd="1" destOrd="0" presId="urn:microsoft.com/office/officeart/2005/8/layout/target3"/>
    <dgm:cxn modelId="{C6E4EECE-A32C-4DC3-A8FD-48BA098A4B44}" type="presParOf" srcId="{73DBC47F-2253-4BF3-AB37-F81E19AD3E25}" destId="{4F67FE5D-A0C2-45DC-9FD8-B855A9AD5919}" srcOrd="2" destOrd="0" presId="urn:microsoft.com/office/officeart/2005/8/layout/target3"/>
    <dgm:cxn modelId="{EEECE3A3-83F1-47C1-AE15-D01D91138CF9}" type="presParOf" srcId="{73DBC47F-2253-4BF3-AB37-F81E19AD3E25}" destId="{5586B513-4BCA-4120-ADA5-4FF39562AB86}" srcOrd="3" destOrd="0" presId="urn:microsoft.com/office/officeart/2005/8/layout/target3"/>
    <dgm:cxn modelId="{0696836F-C157-4702-9100-E4195F64A430}" type="presParOf" srcId="{73DBC47F-2253-4BF3-AB37-F81E19AD3E25}" destId="{BCF3CC14-5184-4A25-ABD2-0249FF3E8563}" srcOrd="4" destOrd="0" presId="urn:microsoft.com/office/officeart/2005/8/layout/target3"/>
    <dgm:cxn modelId="{30B4D865-0082-4D3A-833F-DD27A134990E}" type="presParOf" srcId="{73DBC47F-2253-4BF3-AB37-F81E19AD3E25}" destId="{4B5740D4-ACB1-4F2D-B8A3-41260E5B23A0}" srcOrd="5" destOrd="0" presId="urn:microsoft.com/office/officeart/2005/8/layout/target3"/>
    <dgm:cxn modelId="{1EA63A8D-68FD-4362-9DAF-F556164E22AC}" type="presParOf" srcId="{73DBC47F-2253-4BF3-AB37-F81E19AD3E25}" destId="{86E46D1B-923A-40C8-BFBC-137DFA4619B9}" srcOrd="6" destOrd="0" presId="urn:microsoft.com/office/officeart/2005/8/layout/target3"/>
    <dgm:cxn modelId="{06CA11A4-1505-4A42-BA5C-E10296C48A2A}" type="presParOf" srcId="{73DBC47F-2253-4BF3-AB37-F81E19AD3E25}" destId="{A01E7405-DA37-4D3D-8CFF-64F9216A728F}" srcOrd="7" destOrd="0" presId="urn:microsoft.com/office/officeart/2005/8/layout/target3"/>
    <dgm:cxn modelId="{2B714B87-7BEB-49C5-8D4A-40FF935407D8}" type="presParOf" srcId="{73DBC47F-2253-4BF3-AB37-F81E19AD3E25}" destId="{C824AA27-E4D1-4206-BCD3-C139C427237D}" srcOrd="8" destOrd="0" presId="urn:microsoft.com/office/officeart/2005/8/layout/target3"/>
    <dgm:cxn modelId="{D043A5D3-11D9-4508-93D1-040857A0982C}" type="presParOf" srcId="{73DBC47F-2253-4BF3-AB37-F81E19AD3E25}" destId="{F0E9E1E5-19C7-41B0-B888-CDF36DEF1765}" srcOrd="9" destOrd="0" presId="urn:microsoft.com/office/officeart/2005/8/layout/target3"/>
    <dgm:cxn modelId="{F8253DDC-443A-4ADB-BFBC-A23A8027827E}" type="presParOf" srcId="{73DBC47F-2253-4BF3-AB37-F81E19AD3E25}" destId="{4A9A0660-1B7C-415F-B71C-70247151FD94}" srcOrd="10" destOrd="0" presId="urn:microsoft.com/office/officeart/2005/8/layout/target3"/>
    <dgm:cxn modelId="{CCA16BD8-76A2-4CF5-B250-02020DDAE155}" type="presParOf" srcId="{73DBC47F-2253-4BF3-AB37-F81E19AD3E25}" destId="{C02EF172-818F-42C3-9659-2BC3F5DD4BD5}" srcOrd="11" destOrd="0" presId="urn:microsoft.com/office/officeart/2005/8/layout/target3"/>
    <dgm:cxn modelId="{47B69C82-E960-4D09-9FA3-6C3C9158FFC2}" type="presParOf" srcId="{73DBC47F-2253-4BF3-AB37-F81E19AD3E25}" destId="{859A2B28-7646-44C8-BE64-C27AA6BECA3F}" srcOrd="12" destOrd="0" presId="urn:microsoft.com/office/officeart/2005/8/layout/target3"/>
    <dgm:cxn modelId="{8C268031-D1B5-4075-B7B4-7BE23463375C}" type="presParOf" srcId="{73DBC47F-2253-4BF3-AB37-F81E19AD3E25}" destId="{652995CE-D34E-451D-AA50-B5365176013C}" srcOrd="13" destOrd="0" presId="urn:microsoft.com/office/officeart/2005/8/layout/target3"/>
    <dgm:cxn modelId="{A86E55CF-E0EC-4BE5-989A-97E2DDF0856D}" type="presParOf" srcId="{73DBC47F-2253-4BF3-AB37-F81E19AD3E25}" destId="{C28A8480-694B-4462-9930-357953ADC885}"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CAEA7-E144-4402-8A9A-2B700466DFC3}">
      <dsp:nvSpPr>
        <dsp:cNvPr id="0" name=""/>
        <dsp:cNvSpPr/>
      </dsp:nvSpPr>
      <dsp:spPr>
        <a:xfrm>
          <a:off x="36468" y="0"/>
          <a:ext cx="2450085" cy="576064"/>
        </a:xfrm>
        <a:prstGeom prst="homePlat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1976-1987</a:t>
          </a:r>
          <a:endParaRPr lang="zh-TW" altLang="en-US" sz="1800" b="0" kern="1200" dirty="0">
            <a:latin typeface="+mn-ea"/>
            <a:ea typeface="+mn-ea"/>
          </a:endParaRPr>
        </a:p>
      </dsp:txBody>
      <dsp:txXfrm>
        <a:off x="36468" y="0"/>
        <a:ext cx="2306069" cy="576064"/>
      </dsp:txXfrm>
    </dsp:sp>
    <dsp:sp modelId="{900EDE0D-F94B-45DA-872B-9C41FDF88B27}">
      <dsp:nvSpPr>
        <dsp:cNvPr id="0" name=""/>
        <dsp:cNvSpPr/>
      </dsp:nvSpPr>
      <dsp:spPr>
        <a:xfrm>
          <a:off x="2263386" y="0"/>
          <a:ext cx="2463247" cy="576064"/>
        </a:xfrm>
        <a:prstGeom prst="chevron">
          <a:avLst/>
        </a:prstGeom>
        <a:solidFill>
          <a:schemeClr val="accent2">
            <a:hueOff val="-4800000"/>
            <a:satOff val="-1666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1988-1998</a:t>
          </a:r>
          <a:endParaRPr lang="zh-TW" altLang="en-US" sz="1800" b="0" kern="1200" dirty="0">
            <a:latin typeface="+mn-ea"/>
            <a:ea typeface="+mn-ea"/>
          </a:endParaRPr>
        </a:p>
      </dsp:txBody>
      <dsp:txXfrm>
        <a:off x="2551418" y="0"/>
        <a:ext cx="1887183" cy="576064"/>
      </dsp:txXfrm>
    </dsp:sp>
    <dsp:sp modelId="{6CD95C2C-F091-405B-B8A7-8D69F8763200}">
      <dsp:nvSpPr>
        <dsp:cNvPr id="0" name=""/>
        <dsp:cNvSpPr/>
      </dsp:nvSpPr>
      <dsp:spPr>
        <a:xfrm>
          <a:off x="4067899" y="0"/>
          <a:ext cx="2623205" cy="576064"/>
        </a:xfrm>
        <a:prstGeom prst="chevron">
          <a:avLst/>
        </a:prstGeom>
        <a:solidFill>
          <a:srgbClr val="FF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1999-2012</a:t>
          </a:r>
          <a:endParaRPr lang="zh-TW" altLang="en-US" sz="1800" b="0" kern="1200" dirty="0">
            <a:latin typeface="+mn-ea"/>
            <a:ea typeface="+mn-ea"/>
          </a:endParaRPr>
        </a:p>
      </dsp:txBody>
      <dsp:txXfrm>
        <a:off x="4355931" y="0"/>
        <a:ext cx="2047141" cy="576064"/>
      </dsp:txXfrm>
    </dsp:sp>
    <dsp:sp modelId="{E1660119-612C-4412-A0CD-6FF55241F8E8}">
      <dsp:nvSpPr>
        <dsp:cNvPr id="0" name=""/>
        <dsp:cNvSpPr/>
      </dsp:nvSpPr>
      <dsp:spPr>
        <a:xfrm>
          <a:off x="6214385" y="0"/>
          <a:ext cx="2122867" cy="576064"/>
        </a:xfrm>
        <a:prstGeom prst="chevron">
          <a:avLst/>
        </a:prstGeom>
        <a:solidFill>
          <a:srgbClr val="FF99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2012~</a:t>
          </a:r>
          <a:endParaRPr lang="zh-TW" altLang="en-US" sz="1800" b="0" kern="1200" dirty="0">
            <a:latin typeface="+mn-ea"/>
            <a:ea typeface="+mn-ea"/>
          </a:endParaRPr>
        </a:p>
      </dsp:txBody>
      <dsp:txXfrm>
        <a:off x="6502417" y="0"/>
        <a:ext cx="1546803" cy="576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0477C-9214-452A-ABDB-E2D48335AA36}">
      <dsp:nvSpPr>
        <dsp:cNvPr id="0" name=""/>
        <dsp:cNvSpPr/>
      </dsp:nvSpPr>
      <dsp:spPr>
        <a:xfrm>
          <a:off x="1592325" y="1928786"/>
          <a:ext cx="1411659" cy="1411659"/>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憶聲集團</a:t>
          </a:r>
          <a:endParaRPr lang="zh-TW" altLang="en-US" sz="3400" kern="1200" dirty="0"/>
        </a:p>
      </dsp:txBody>
      <dsp:txXfrm>
        <a:off x="1799058" y="2135519"/>
        <a:ext cx="998193" cy="998193"/>
      </dsp:txXfrm>
    </dsp:sp>
    <dsp:sp modelId="{BE918D84-4645-4983-91DB-5375762035E8}">
      <dsp:nvSpPr>
        <dsp:cNvPr id="0" name=""/>
        <dsp:cNvSpPr/>
      </dsp:nvSpPr>
      <dsp:spPr>
        <a:xfrm rot="16200000">
          <a:off x="2086302" y="1689292"/>
          <a:ext cx="423704" cy="55283"/>
        </a:xfrm>
        <a:custGeom>
          <a:avLst/>
          <a:gdLst/>
          <a:ahLst/>
          <a:cxnLst/>
          <a:rect l="0" t="0" r="0" b="0"/>
          <a:pathLst>
            <a:path>
              <a:moveTo>
                <a:pt x="0" y="27641"/>
              </a:moveTo>
              <a:lnTo>
                <a:pt x="423704" y="2764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562" y="1706341"/>
        <a:ext cx="21185" cy="21185"/>
      </dsp:txXfrm>
    </dsp:sp>
    <dsp:sp modelId="{3DF98A48-24D4-4C7C-B05E-4DEE558F0F25}">
      <dsp:nvSpPr>
        <dsp:cNvPr id="0" name=""/>
        <dsp:cNvSpPr/>
      </dsp:nvSpPr>
      <dsp:spPr>
        <a:xfrm>
          <a:off x="1592325" y="93422"/>
          <a:ext cx="1411659" cy="1411659"/>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車用電子</a:t>
          </a:r>
          <a:endParaRPr lang="zh-TW" altLang="en-US" sz="3400" kern="1200" dirty="0"/>
        </a:p>
      </dsp:txBody>
      <dsp:txXfrm>
        <a:off x="1799058" y="300155"/>
        <a:ext cx="998193" cy="998193"/>
      </dsp:txXfrm>
    </dsp:sp>
    <dsp:sp modelId="{B1E7C7DA-EB20-4D16-9981-B5E09C67BFA1}">
      <dsp:nvSpPr>
        <dsp:cNvPr id="0" name=""/>
        <dsp:cNvSpPr/>
      </dsp:nvSpPr>
      <dsp:spPr>
        <a:xfrm rot="1800000">
          <a:off x="2881038" y="3065815"/>
          <a:ext cx="423704" cy="55283"/>
        </a:xfrm>
        <a:custGeom>
          <a:avLst/>
          <a:gdLst/>
          <a:ahLst/>
          <a:cxnLst/>
          <a:rect l="0" t="0" r="0" b="0"/>
          <a:pathLst>
            <a:path>
              <a:moveTo>
                <a:pt x="0" y="27641"/>
              </a:moveTo>
              <a:lnTo>
                <a:pt x="423704" y="2764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082298" y="3082864"/>
        <a:ext cx="21185" cy="21185"/>
      </dsp:txXfrm>
    </dsp:sp>
    <dsp:sp modelId="{86F9D5C0-12C3-498B-B46C-2782BB610E65}">
      <dsp:nvSpPr>
        <dsp:cNvPr id="0" name=""/>
        <dsp:cNvSpPr/>
      </dsp:nvSpPr>
      <dsp:spPr>
        <a:xfrm>
          <a:off x="3181797" y="2846468"/>
          <a:ext cx="1411659" cy="1411659"/>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資產活化</a:t>
          </a:r>
          <a:endParaRPr lang="zh-TW" altLang="en-US" sz="3400" kern="1200" dirty="0"/>
        </a:p>
      </dsp:txBody>
      <dsp:txXfrm>
        <a:off x="3388530" y="3053201"/>
        <a:ext cx="998193" cy="998193"/>
      </dsp:txXfrm>
    </dsp:sp>
    <dsp:sp modelId="{510F316B-76F0-49FB-A43E-6F0A1567C7F8}">
      <dsp:nvSpPr>
        <dsp:cNvPr id="0" name=""/>
        <dsp:cNvSpPr/>
      </dsp:nvSpPr>
      <dsp:spPr>
        <a:xfrm rot="9000000">
          <a:off x="1291566" y="3065815"/>
          <a:ext cx="423704" cy="55283"/>
        </a:xfrm>
        <a:custGeom>
          <a:avLst/>
          <a:gdLst/>
          <a:ahLst/>
          <a:cxnLst/>
          <a:rect l="0" t="0" r="0" b="0"/>
          <a:pathLst>
            <a:path>
              <a:moveTo>
                <a:pt x="0" y="27641"/>
              </a:moveTo>
              <a:lnTo>
                <a:pt x="423704" y="2764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0800000">
        <a:off x="1492826" y="3082864"/>
        <a:ext cx="21185" cy="21185"/>
      </dsp:txXfrm>
    </dsp:sp>
    <dsp:sp modelId="{E5A5762F-08A2-465F-8052-B033C34D03B5}">
      <dsp:nvSpPr>
        <dsp:cNvPr id="0" name=""/>
        <dsp:cNvSpPr/>
      </dsp:nvSpPr>
      <dsp:spPr>
        <a:xfrm>
          <a:off x="2853" y="2846468"/>
          <a:ext cx="1411659" cy="141165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品牌經營</a:t>
          </a:r>
          <a:endParaRPr lang="zh-TW" altLang="en-US" sz="3400" kern="1200" dirty="0"/>
        </a:p>
      </dsp:txBody>
      <dsp:txXfrm>
        <a:off x="209586" y="3053201"/>
        <a:ext cx="998193" cy="998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6B32F-81EC-4566-888D-F2A054EE0CB0}">
      <dsp:nvSpPr>
        <dsp:cNvPr id="0" name=""/>
        <dsp:cNvSpPr/>
      </dsp:nvSpPr>
      <dsp:spPr>
        <a:xfrm>
          <a:off x="0" y="0"/>
          <a:ext cx="4896544" cy="4896544"/>
        </a:xfrm>
        <a:prstGeom prst="pie">
          <a:avLst>
            <a:gd name="adj1" fmla="val 5400000"/>
            <a:gd name="adj2" fmla="val 16200000"/>
          </a:avLst>
        </a:prstGeom>
        <a:solidFill>
          <a:srgbClr val="92D050"/>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7FE5D-A0C2-45DC-9FD8-B855A9AD5919}">
      <dsp:nvSpPr>
        <dsp:cNvPr id="0" name=""/>
        <dsp:cNvSpPr/>
      </dsp:nvSpPr>
      <dsp:spPr>
        <a:xfrm>
          <a:off x="2448272" y="0"/>
          <a:ext cx="5976664" cy="4896544"/>
        </a:xfrm>
        <a:prstGeom prst="rect">
          <a:avLst/>
        </a:prstGeom>
        <a:solidFill>
          <a:srgbClr val="92D050">
            <a:alpha val="90000"/>
          </a:srgb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集團持續</a:t>
          </a:r>
          <a:endParaRPr lang="en-US" altLang="zh-TW" sz="3200" b="1" kern="1200" dirty="0" smtClean="0">
            <a:solidFill>
              <a:srgbClr val="002060"/>
            </a:solidFill>
            <a:latin typeface="Adobe 黑体 Std R" pitchFamily="34" charset="-128"/>
            <a:ea typeface="Adobe 黑体 Std R" pitchFamily="34" charset="-128"/>
          </a:endParaRPr>
        </a:p>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積極轉型</a:t>
          </a:r>
          <a:endParaRPr lang="zh-TW" altLang="en-US" sz="3200" b="1" kern="1200" dirty="0">
            <a:solidFill>
              <a:srgbClr val="002060"/>
            </a:solidFill>
            <a:latin typeface="Adobe 黑体 Std R" pitchFamily="34" charset="-128"/>
            <a:ea typeface="Adobe 黑体 Std R" pitchFamily="34" charset="-128"/>
          </a:endParaRPr>
        </a:p>
      </dsp:txBody>
      <dsp:txXfrm>
        <a:off x="2448272" y="0"/>
        <a:ext cx="2988332" cy="1468966"/>
      </dsp:txXfrm>
    </dsp:sp>
    <dsp:sp modelId="{BCF3CC14-5184-4A25-ABD2-0249FF3E8563}">
      <dsp:nvSpPr>
        <dsp:cNvPr id="0" name=""/>
        <dsp:cNvSpPr/>
      </dsp:nvSpPr>
      <dsp:spPr>
        <a:xfrm>
          <a:off x="856896" y="1468966"/>
          <a:ext cx="3182750" cy="3182750"/>
        </a:xfrm>
        <a:prstGeom prst="pie">
          <a:avLst>
            <a:gd name="adj1" fmla="val 5400000"/>
            <a:gd name="adj2" fmla="val 16200000"/>
          </a:avLst>
        </a:prstGeom>
        <a:solidFill>
          <a:srgbClr val="FFFF00"/>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740D4-ACB1-4F2D-B8A3-41260E5B23A0}">
      <dsp:nvSpPr>
        <dsp:cNvPr id="0" name=""/>
        <dsp:cNvSpPr/>
      </dsp:nvSpPr>
      <dsp:spPr>
        <a:xfrm>
          <a:off x="2441339" y="1484275"/>
          <a:ext cx="5976664" cy="3182750"/>
        </a:xfrm>
        <a:prstGeom prst="rect">
          <a:avLst/>
        </a:prstGeom>
        <a:solidFill>
          <a:srgbClr val="FFFF00">
            <a:alpha val="90000"/>
          </a:srgb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深化車用</a:t>
          </a:r>
          <a:endParaRPr lang="en-US" altLang="zh-TW" sz="3200" b="1" kern="1200" dirty="0" smtClean="0">
            <a:solidFill>
              <a:srgbClr val="002060"/>
            </a:solidFill>
            <a:latin typeface="Adobe 黑体 Std R" pitchFamily="34" charset="-128"/>
            <a:ea typeface="Adobe 黑体 Std R" pitchFamily="34" charset="-128"/>
          </a:endParaRPr>
        </a:p>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電子市場</a:t>
          </a:r>
          <a:endParaRPr lang="zh-TW" altLang="en-US" sz="3200" b="1" kern="1200" dirty="0">
            <a:solidFill>
              <a:srgbClr val="002060"/>
            </a:solidFill>
            <a:latin typeface="Adobe 黑体 Std R" pitchFamily="34" charset="-128"/>
            <a:ea typeface="Adobe 黑体 Std R" pitchFamily="34" charset="-128"/>
          </a:endParaRPr>
        </a:p>
      </dsp:txBody>
      <dsp:txXfrm>
        <a:off x="2441339" y="1484275"/>
        <a:ext cx="2988332" cy="1468961"/>
      </dsp:txXfrm>
    </dsp:sp>
    <dsp:sp modelId="{A01E7405-DA37-4D3D-8CFF-64F9216A728F}">
      <dsp:nvSpPr>
        <dsp:cNvPr id="0" name=""/>
        <dsp:cNvSpPr/>
      </dsp:nvSpPr>
      <dsp:spPr>
        <a:xfrm>
          <a:off x="1713791" y="2937927"/>
          <a:ext cx="1468961" cy="1468961"/>
        </a:xfrm>
        <a:prstGeom prst="pie">
          <a:avLst>
            <a:gd name="adj1" fmla="val 5400000"/>
            <a:gd name="adj2" fmla="val 16200000"/>
          </a:avLst>
        </a:prstGeom>
        <a:solidFill>
          <a:schemeClr val="accent2">
            <a:lumMod val="20000"/>
            <a:lumOff val="8000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4AA27-E4D1-4206-BCD3-C139C427237D}">
      <dsp:nvSpPr>
        <dsp:cNvPr id="0" name=""/>
        <dsp:cNvSpPr/>
      </dsp:nvSpPr>
      <dsp:spPr>
        <a:xfrm>
          <a:off x="2448272" y="2937927"/>
          <a:ext cx="5976664" cy="1468961"/>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對應家電</a:t>
          </a:r>
          <a:endParaRPr lang="en-US" altLang="zh-TW" sz="3200" b="1" kern="1200" dirty="0" smtClean="0">
            <a:solidFill>
              <a:srgbClr val="002060"/>
            </a:solidFill>
            <a:latin typeface="Adobe 黑体 Std R" pitchFamily="34" charset="-128"/>
            <a:ea typeface="Adobe 黑体 Std R" pitchFamily="34" charset="-128"/>
          </a:endParaRPr>
        </a:p>
        <a:p>
          <a:pPr lvl="0" algn="ctr" defTabSz="1422400">
            <a:lnSpc>
              <a:spcPct val="90000"/>
            </a:lnSpc>
            <a:spcBef>
              <a:spcPct val="0"/>
            </a:spcBef>
            <a:spcAft>
              <a:spcPts val="600"/>
            </a:spcAft>
          </a:pPr>
          <a:r>
            <a:rPr lang="zh-TW" altLang="en-US" sz="3200" b="1" kern="1200" dirty="0" smtClean="0">
              <a:solidFill>
                <a:srgbClr val="002060"/>
              </a:solidFill>
              <a:latin typeface="Adobe 黑体 Std R" pitchFamily="34" charset="-128"/>
              <a:ea typeface="Adobe 黑体 Std R" pitchFamily="34" charset="-128"/>
            </a:rPr>
            <a:t>趨勢發展</a:t>
          </a:r>
          <a:endParaRPr lang="zh-TW" altLang="en-US" sz="3200" b="1" kern="1200" dirty="0">
            <a:solidFill>
              <a:srgbClr val="002060"/>
            </a:solidFill>
            <a:latin typeface="Adobe 黑体 Std R" pitchFamily="34" charset="-128"/>
            <a:ea typeface="Adobe 黑体 Std R" pitchFamily="34" charset="-128"/>
          </a:endParaRPr>
        </a:p>
      </dsp:txBody>
      <dsp:txXfrm>
        <a:off x="2448272" y="2937927"/>
        <a:ext cx="2988332" cy="1468961"/>
      </dsp:txXfrm>
    </dsp:sp>
    <dsp:sp modelId="{4A9A0660-1B7C-415F-B71C-70247151FD94}">
      <dsp:nvSpPr>
        <dsp:cNvPr id="0" name=""/>
        <dsp:cNvSpPr/>
      </dsp:nvSpPr>
      <dsp:spPr>
        <a:xfrm>
          <a:off x="5436604" y="0"/>
          <a:ext cx="2988332" cy="14689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創造價值</a:t>
          </a:r>
          <a:endParaRPr lang="zh-TW" altLang="en-US" sz="3200" b="1" kern="1200" dirty="0">
            <a:solidFill>
              <a:srgbClr val="002060"/>
            </a:solidFill>
            <a:latin typeface="Adobe 黑体 Std R" pitchFamily="34" charset="-128"/>
            <a:ea typeface="Adobe 黑体 Std R" pitchFamily="34" charset="-128"/>
          </a:endParaRPr>
        </a:p>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股價合理</a:t>
          </a:r>
          <a:endParaRPr lang="zh-TW" altLang="en-US" sz="3200" b="1" kern="1200" dirty="0">
            <a:solidFill>
              <a:srgbClr val="002060"/>
            </a:solidFill>
            <a:latin typeface="Adobe 黑体 Std R" pitchFamily="34" charset="-128"/>
            <a:ea typeface="Adobe 黑体 Std R" pitchFamily="34" charset="-128"/>
          </a:endParaRPr>
        </a:p>
      </dsp:txBody>
      <dsp:txXfrm>
        <a:off x="5436604" y="0"/>
        <a:ext cx="2988332" cy="1468966"/>
      </dsp:txXfrm>
    </dsp:sp>
    <dsp:sp modelId="{859A2B28-7646-44C8-BE64-C27AA6BECA3F}">
      <dsp:nvSpPr>
        <dsp:cNvPr id="0" name=""/>
        <dsp:cNvSpPr/>
      </dsp:nvSpPr>
      <dsp:spPr>
        <a:xfrm>
          <a:off x="5436604" y="1468966"/>
          <a:ext cx="2988332" cy="146896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後裝市場</a:t>
          </a:r>
          <a:endParaRPr lang="zh-TW" altLang="en-US" sz="3200" b="1" kern="1200" dirty="0">
            <a:solidFill>
              <a:srgbClr val="002060"/>
            </a:solidFill>
            <a:latin typeface="Adobe 黑体 Std R" pitchFamily="34" charset="-128"/>
            <a:ea typeface="Adobe 黑体 Std R" pitchFamily="34" charset="-128"/>
          </a:endParaRPr>
        </a:p>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產品優勢</a:t>
          </a:r>
          <a:endParaRPr lang="zh-TW" altLang="en-US" sz="3200" b="1" kern="1200" dirty="0">
            <a:solidFill>
              <a:srgbClr val="002060"/>
            </a:solidFill>
            <a:latin typeface="Adobe 黑体 Std R" pitchFamily="34" charset="-128"/>
            <a:ea typeface="Adobe 黑体 Std R" pitchFamily="34" charset="-128"/>
          </a:endParaRPr>
        </a:p>
      </dsp:txBody>
      <dsp:txXfrm>
        <a:off x="5436604" y="1468966"/>
        <a:ext cx="2988332" cy="1468961"/>
      </dsp:txXfrm>
    </dsp:sp>
    <dsp:sp modelId="{C28A8480-694B-4462-9930-357953ADC885}">
      <dsp:nvSpPr>
        <dsp:cNvPr id="0" name=""/>
        <dsp:cNvSpPr/>
      </dsp:nvSpPr>
      <dsp:spPr>
        <a:xfrm>
          <a:off x="5436604" y="2937927"/>
          <a:ext cx="2988332" cy="146896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加強研發</a:t>
          </a:r>
          <a:endParaRPr lang="zh-TW" altLang="en-US" sz="3200" b="1" kern="1200" dirty="0">
            <a:solidFill>
              <a:srgbClr val="002060"/>
            </a:solidFill>
            <a:latin typeface="Adobe 黑体 Std R" pitchFamily="34" charset="-128"/>
            <a:ea typeface="Adobe 黑体 Std R" pitchFamily="34" charset="-128"/>
          </a:endParaRPr>
        </a:p>
        <a:p>
          <a:pPr marL="285750" lvl="1" indent="-285750" algn="l" defTabSz="1422400">
            <a:lnSpc>
              <a:spcPct val="90000"/>
            </a:lnSpc>
            <a:spcBef>
              <a:spcPct val="0"/>
            </a:spcBef>
            <a:spcAft>
              <a:spcPct val="15000"/>
            </a:spcAft>
            <a:buChar char="••"/>
          </a:pPr>
          <a:r>
            <a:rPr lang="zh-TW" altLang="en-US" sz="3200" b="1" kern="1200" dirty="0" smtClean="0">
              <a:solidFill>
                <a:srgbClr val="002060"/>
              </a:solidFill>
              <a:latin typeface="Adobe 黑体 Std R" pitchFamily="34" charset="-128"/>
              <a:ea typeface="Adobe 黑体 Std R" pitchFamily="34" charset="-128"/>
            </a:rPr>
            <a:t>了解客戶</a:t>
          </a:r>
          <a:endParaRPr lang="zh-TW" altLang="en-US" sz="3200" b="1" kern="1200" dirty="0">
            <a:solidFill>
              <a:srgbClr val="002060"/>
            </a:solidFill>
            <a:latin typeface="Adobe 黑体 Std R" pitchFamily="34" charset="-128"/>
            <a:ea typeface="Adobe 黑体 Std R" pitchFamily="34" charset="-128"/>
          </a:endParaRPr>
        </a:p>
      </dsp:txBody>
      <dsp:txXfrm>
        <a:off x="5436604" y="2937927"/>
        <a:ext cx="2988332" cy="146896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1"/>
            <a:ext cx="2951163" cy="498475"/>
          </a:xfrm>
          <a:prstGeom prst="rect">
            <a:avLst/>
          </a:prstGeom>
          <a:noFill/>
          <a:ln w="9525">
            <a:noFill/>
            <a:miter lim="800000"/>
            <a:headEnd/>
            <a:tailEnd/>
          </a:ln>
          <a:effectLst/>
        </p:spPr>
        <p:txBody>
          <a:bodyPr vert="horz" wrap="square" lIns="91940" tIns="45969" rIns="91940" bIns="45969" numCol="1" anchor="t" anchorCtr="0" compatLnSpc="1">
            <a:prstTxWarp prst="textNoShape">
              <a:avLst/>
            </a:prstTxWarp>
          </a:bodyPr>
          <a:lstStyle>
            <a:lvl1pPr eaLnBrk="1" hangingPunct="1">
              <a:defRPr kumimoji="0" sz="1200">
                <a:solidFill>
                  <a:schemeClr val="tx1"/>
                </a:solidFill>
                <a:latin typeface="Times"/>
                <a:ea typeface="+mn-ea"/>
                <a:sym typeface="Times"/>
              </a:defRPr>
            </a:lvl1pPr>
          </a:lstStyle>
          <a:p>
            <a:pPr>
              <a:defRPr/>
            </a:pPr>
            <a:endParaRPr lang="en-US" altLang="zh-TW"/>
          </a:p>
        </p:txBody>
      </p:sp>
      <p:sp>
        <p:nvSpPr>
          <p:cNvPr id="58371" name="Rectangle 3"/>
          <p:cNvSpPr>
            <a:spLocks noGrp="1" noChangeArrowheads="1"/>
          </p:cNvSpPr>
          <p:nvPr>
            <p:ph type="dt" sz="quarter" idx="1"/>
          </p:nvPr>
        </p:nvSpPr>
        <p:spPr bwMode="auto">
          <a:xfrm>
            <a:off x="3854450" y="1"/>
            <a:ext cx="2951163" cy="498475"/>
          </a:xfrm>
          <a:prstGeom prst="rect">
            <a:avLst/>
          </a:prstGeom>
          <a:noFill/>
          <a:ln w="9525">
            <a:noFill/>
            <a:miter lim="800000"/>
            <a:headEnd/>
            <a:tailEnd/>
          </a:ln>
          <a:effectLst/>
        </p:spPr>
        <p:txBody>
          <a:bodyPr vert="horz" wrap="square" lIns="91940" tIns="45969" rIns="91940" bIns="45969" numCol="1" anchor="t" anchorCtr="0" compatLnSpc="1">
            <a:prstTxWarp prst="textNoShape">
              <a:avLst/>
            </a:prstTxWarp>
          </a:bodyPr>
          <a:lstStyle>
            <a:lvl1pPr algn="r" eaLnBrk="1" hangingPunct="1">
              <a:defRPr kumimoji="0" sz="1200">
                <a:solidFill>
                  <a:schemeClr val="tx1"/>
                </a:solidFill>
                <a:latin typeface="Times"/>
                <a:ea typeface="+mn-ea"/>
                <a:sym typeface="Times"/>
              </a:defRPr>
            </a:lvl1pPr>
          </a:lstStyle>
          <a:p>
            <a:pPr>
              <a:defRPr/>
            </a:pPr>
            <a:endParaRPr lang="en-US" altLang="zh-TW"/>
          </a:p>
        </p:txBody>
      </p:sp>
      <p:sp>
        <p:nvSpPr>
          <p:cNvPr id="58372" name="Rectangle 4"/>
          <p:cNvSpPr>
            <a:spLocks noGrp="1" noChangeArrowheads="1"/>
          </p:cNvSpPr>
          <p:nvPr>
            <p:ph type="ftr" sz="quarter" idx="2"/>
          </p:nvPr>
        </p:nvSpPr>
        <p:spPr bwMode="auto">
          <a:xfrm>
            <a:off x="1" y="9439276"/>
            <a:ext cx="2951163" cy="498475"/>
          </a:xfrm>
          <a:prstGeom prst="rect">
            <a:avLst/>
          </a:prstGeom>
          <a:noFill/>
          <a:ln w="9525">
            <a:noFill/>
            <a:miter lim="800000"/>
            <a:headEnd/>
            <a:tailEnd/>
          </a:ln>
          <a:effectLst/>
        </p:spPr>
        <p:txBody>
          <a:bodyPr vert="horz" wrap="square" lIns="91940" tIns="45969" rIns="91940" bIns="45969" numCol="1" anchor="b" anchorCtr="0" compatLnSpc="1">
            <a:prstTxWarp prst="textNoShape">
              <a:avLst/>
            </a:prstTxWarp>
          </a:bodyPr>
          <a:lstStyle>
            <a:lvl1pPr eaLnBrk="1" hangingPunct="1">
              <a:defRPr kumimoji="0" sz="1200">
                <a:solidFill>
                  <a:schemeClr val="tx1"/>
                </a:solidFill>
                <a:latin typeface="Times"/>
                <a:ea typeface="+mn-ea"/>
                <a:sym typeface="Times"/>
              </a:defRPr>
            </a:lvl1pPr>
          </a:lstStyle>
          <a:p>
            <a:pPr>
              <a:defRPr/>
            </a:pPr>
            <a:endParaRPr lang="en-US" altLang="zh-TW"/>
          </a:p>
        </p:txBody>
      </p:sp>
      <p:sp>
        <p:nvSpPr>
          <p:cNvPr id="58373" name="Rectangle 5"/>
          <p:cNvSpPr>
            <a:spLocks noGrp="1" noChangeArrowheads="1"/>
          </p:cNvSpPr>
          <p:nvPr>
            <p:ph type="sldNum" sz="quarter" idx="3"/>
          </p:nvPr>
        </p:nvSpPr>
        <p:spPr bwMode="auto">
          <a:xfrm>
            <a:off x="3854450" y="9439276"/>
            <a:ext cx="2951163" cy="498475"/>
          </a:xfrm>
          <a:prstGeom prst="rect">
            <a:avLst/>
          </a:prstGeom>
          <a:noFill/>
          <a:ln w="9525">
            <a:noFill/>
            <a:miter lim="800000"/>
            <a:headEnd/>
            <a:tailEnd/>
          </a:ln>
          <a:effectLst/>
        </p:spPr>
        <p:txBody>
          <a:bodyPr vert="horz" wrap="square" lIns="91940" tIns="45969" rIns="91940" bIns="45969" numCol="1" anchor="b" anchorCtr="0" compatLnSpc="1">
            <a:prstTxWarp prst="textNoShape">
              <a:avLst/>
            </a:prstTxWarp>
          </a:bodyPr>
          <a:lstStyle>
            <a:lvl1pPr algn="r" eaLnBrk="1" hangingPunct="1">
              <a:defRPr kumimoji="0" sz="1200">
                <a:solidFill>
                  <a:schemeClr val="tx1"/>
                </a:solidFill>
              </a:defRPr>
            </a:lvl1pPr>
          </a:lstStyle>
          <a:p>
            <a:fld id="{3A2FDDC4-F0BE-4AA0-A405-F0F7735159CE}" type="slidenum">
              <a:rPr lang="zh-TW" altLang="en-US"/>
              <a:pPr/>
              <a:t>‹#›</a:t>
            </a:fld>
            <a:endParaRPr lang="en-US" altLang="zh-TW"/>
          </a:p>
        </p:txBody>
      </p:sp>
    </p:spTree>
    <p:extLst>
      <p:ext uri="{BB962C8B-B14F-4D97-AF65-F5344CB8AC3E}">
        <p14:creationId xmlns:p14="http://schemas.microsoft.com/office/powerpoint/2010/main" val="321137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9575" cy="496888"/>
          </a:xfrm>
          <a:prstGeom prst="rect">
            <a:avLst/>
          </a:prstGeom>
        </p:spPr>
        <p:txBody>
          <a:bodyPr vert="horz" lIns="91440" tIns="45720" rIns="91440" bIns="45720" rtlCol="0"/>
          <a:lstStyle>
            <a:lvl1pPr algn="l" eaLnBrk="1" hangingPunct="1">
              <a:defRPr sz="1200">
                <a:latin typeface="Times"/>
                <a:sym typeface="Times"/>
              </a:defRPr>
            </a:lvl1pPr>
          </a:lstStyle>
          <a:p>
            <a:pPr>
              <a:defRPr/>
            </a:pPr>
            <a:endParaRPr lang="zh-TW" altLang="en-US"/>
          </a:p>
        </p:txBody>
      </p:sp>
      <p:sp>
        <p:nvSpPr>
          <p:cNvPr id="3" name="日期版面配置區 2"/>
          <p:cNvSpPr>
            <a:spLocks noGrp="1"/>
          </p:cNvSpPr>
          <p:nvPr>
            <p:ph type="dt" idx="1"/>
          </p:nvPr>
        </p:nvSpPr>
        <p:spPr>
          <a:xfrm>
            <a:off x="3856039" y="0"/>
            <a:ext cx="2949575" cy="496888"/>
          </a:xfrm>
          <a:prstGeom prst="rect">
            <a:avLst/>
          </a:prstGeom>
        </p:spPr>
        <p:txBody>
          <a:bodyPr vert="horz" lIns="91440" tIns="45720" rIns="91440" bIns="45720" rtlCol="0"/>
          <a:lstStyle>
            <a:lvl1pPr algn="r" eaLnBrk="1" hangingPunct="1">
              <a:defRPr sz="1200">
                <a:latin typeface="Times"/>
                <a:sym typeface="Times"/>
              </a:defRPr>
            </a:lvl1pPr>
          </a:lstStyle>
          <a:p>
            <a:pPr>
              <a:defRPr/>
            </a:pPr>
            <a:fld id="{60D37CF1-F712-4012-8456-00CA8307AABB}" type="datetimeFigureOut">
              <a:rPr lang="zh-TW" altLang="en-US"/>
              <a:pPr>
                <a:defRPr/>
              </a:pPr>
              <a:t>2021/10/13</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1039" y="4721226"/>
            <a:ext cx="5445125" cy="4471988"/>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1" y="9440865"/>
            <a:ext cx="2949575" cy="496887"/>
          </a:xfrm>
          <a:prstGeom prst="rect">
            <a:avLst/>
          </a:prstGeom>
        </p:spPr>
        <p:txBody>
          <a:bodyPr vert="horz" lIns="91440" tIns="45720" rIns="91440" bIns="45720" rtlCol="0" anchor="b"/>
          <a:lstStyle>
            <a:lvl1pPr algn="l" eaLnBrk="1" hangingPunct="1">
              <a:defRPr sz="1200">
                <a:latin typeface="Times"/>
                <a:sym typeface="Times"/>
              </a:defRPr>
            </a:lvl1pPr>
          </a:lstStyle>
          <a:p>
            <a:pPr>
              <a:defRPr/>
            </a:pPr>
            <a:endParaRPr lang="zh-TW" altLang="en-US"/>
          </a:p>
        </p:txBody>
      </p:sp>
      <p:sp>
        <p:nvSpPr>
          <p:cNvPr id="7" name="投影片編號版面配置區 6"/>
          <p:cNvSpPr>
            <a:spLocks noGrp="1"/>
          </p:cNvSpPr>
          <p:nvPr>
            <p:ph type="sldNum" sz="quarter" idx="5"/>
          </p:nvPr>
        </p:nvSpPr>
        <p:spPr>
          <a:xfrm>
            <a:off x="3856039" y="9440865"/>
            <a:ext cx="2949575"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361EE47-BE80-42F3-B39C-766D44C9C54B}" type="slidenum">
              <a:rPr lang="zh-TW" altLang="en-US"/>
              <a:pPr/>
              <a:t>‹#›</a:t>
            </a:fld>
            <a:endParaRPr lang="zh-TW" altLang="en-US"/>
          </a:p>
        </p:txBody>
      </p:sp>
    </p:spTree>
    <p:extLst>
      <p:ext uri="{BB962C8B-B14F-4D97-AF65-F5344CB8AC3E}">
        <p14:creationId xmlns:p14="http://schemas.microsoft.com/office/powerpoint/2010/main" val="2844378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1FAF3DCB-4B6F-4165-8757-DA826CDE4384}" type="slidenum">
              <a:rPr lang="zh-TW" altLang="en-US" sz="1200">
                <a:solidFill>
                  <a:srgbClr val="C0504D"/>
                </a:solidFill>
              </a:rPr>
              <a:pPr/>
              <a:t>1</a:t>
            </a:fld>
            <a:endParaRPr lang="en-US" altLang="zh-TW" sz="1200">
              <a:solidFill>
                <a:srgbClr val="C0504D"/>
              </a:solidFill>
            </a:endParaRPr>
          </a:p>
        </p:txBody>
      </p:sp>
      <p:sp>
        <p:nvSpPr>
          <p:cNvPr id="7373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a:p>
            <a:endParaRPr lang="zh-TW" altLang="en-US"/>
          </a:p>
          <a:p>
            <a:endParaRPr lang="zh-TW" altLang="en-US"/>
          </a:p>
          <a:p>
            <a:endParaRPr lang="zh-TW" altLang="en-US"/>
          </a:p>
          <a:p>
            <a:endParaRPr lang="zh-TW" altLang="en-US"/>
          </a:p>
          <a:p>
            <a:endParaRPr lang="zh-TW" altLang="en-US"/>
          </a:p>
        </p:txBody>
      </p:sp>
    </p:spTree>
    <p:extLst>
      <p:ext uri="{BB962C8B-B14F-4D97-AF65-F5344CB8AC3E}">
        <p14:creationId xmlns:p14="http://schemas.microsoft.com/office/powerpoint/2010/main" val="57293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01351544-B269-4D75-8C77-05FCDB37EF77}" type="slidenum">
              <a:rPr lang="zh-TW" altLang="en-US" sz="1200"/>
              <a:pPr/>
              <a:t>3</a:t>
            </a:fld>
            <a:endParaRPr lang="en-US" altLang="zh-TW" sz="120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latin typeface="Times" panose="02020603050405020304" pitchFamily="18" charset="0"/>
              </a:rPr>
              <a:t>一個企業的生存</a:t>
            </a:r>
            <a:r>
              <a:rPr lang="en-US" altLang="zh-TW">
                <a:latin typeface="Times" panose="02020603050405020304" pitchFamily="18" charset="0"/>
              </a:rPr>
              <a:t>, </a:t>
            </a:r>
            <a:r>
              <a:rPr lang="zh-TW" altLang="en-US">
                <a:latin typeface="Times" panose="02020603050405020304" pitchFamily="18" charset="0"/>
              </a:rPr>
              <a:t>絕對不單靠產品而生存 </a:t>
            </a:r>
            <a:r>
              <a:rPr lang="en-US" altLang="zh-TW">
                <a:latin typeface="Times" panose="02020603050405020304" pitchFamily="18" charset="0"/>
              </a:rPr>
              <a:t>(Nokia), </a:t>
            </a:r>
            <a:r>
              <a:rPr lang="zh-TW" altLang="en-US">
                <a:latin typeface="Times" panose="02020603050405020304" pitchFamily="18" charset="0"/>
              </a:rPr>
              <a:t>背後一定還有其他支撐的精神及中心思想</a:t>
            </a:r>
            <a:r>
              <a:rPr lang="en-US" altLang="zh-TW">
                <a:latin typeface="Times" panose="02020603050405020304" pitchFamily="18" charset="0"/>
              </a:rPr>
              <a:t>, </a:t>
            </a:r>
            <a:r>
              <a:rPr lang="zh-TW" altLang="en-US">
                <a:latin typeface="Times" panose="02020603050405020304" pitchFamily="18" charset="0"/>
              </a:rPr>
              <a:t>這個組織才有能力面對外在環境的變化</a:t>
            </a:r>
            <a:r>
              <a:rPr lang="en-US" altLang="zh-TW">
                <a:latin typeface="Times" panose="02020603050405020304" pitchFamily="18" charset="0"/>
              </a:rPr>
              <a:t>, </a:t>
            </a:r>
            <a:r>
              <a:rPr lang="zh-TW" altLang="en-US">
                <a:latin typeface="Times" panose="02020603050405020304" pitchFamily="18" charset="0"/>
              </a:rPr>
              <a:t>經由學習而改變</a:t>
            </a:r>
            <a:r>
              <a:rPr lang="en-US" altLang="zh-TW">
                <a:latin typeface="Times" panose="02020603050405020304" pitchFamily="18" charset="0"/>
              </a:rPr>
              <a:t>, </a:t>
            </a:r>
            <a:r>
              <a:rPr lang="zh-TW" altLang="en-US">
                <a:latin typeface="Times" panose="02020603050405020304" pitchFamily="18" charset="0"/>
              </a:rPr>
              <a:t>並且能夠突破困境</a:t>
            </a:r>
            <a:r>
              <a:rPr lang="en-US" altLang="zh-TW">
                <a:latin typeface="Times" panose="02020603050405020304" pitchFamily="18" charset="0"/>
              </a:rPr>
              <a:t>, </a:t>
            </a:r>
            <a:r>
              <a:rPr lang="zh-TW" altLang="en-US">
                <a:latin typeface="Times" panose="02020603050405020304" pitchFamily="18" charset="0"/>
              </a:rPr>
              <a:t>創造生機</a:t>
            </a:r>
            <a:r>
              <a:rPr lang="en-US" altLang="zh-TW">
                <a:latin typeface="Times" panose="02020603050405020304" pitchFamily="18" charset="0"/>
              </a:rPr>
              <a:t>..</a:t>
            </a:r>
            <a:r>
              <a:rPr lang="zh-TW" altLang="en-US">
                <a:latin typeface="Times" panose="02020603050405020304" pitchFamily="18" charset="0"/>
              </a:rPr>
              <a:t>這就是永續競爭力的來源</a:t>
            </a:r>
            <a:r>
              <a:rPr lang="en-US" altLang="zh-TW">
                <a:latin typeface="Times" panose="02020603050405020304" pitchFamily="18" charset="0"/>
              </a:rPr>
              <a:t>.. </a:t>
            </a:r>
          </a:p>
          <a:p>
            <a:pPr eaLnBrk="1" hangingPunct="1">
              <a:spcBef>
                <a:spcPct val="0"/>
              </a:spcBef>
            </a:pPr>
            <a:r>
              <a:rPr lang="zh-TW" altLang="en-US">
                <a:latin typeface="Times" panose="02020603050405020304" pitchFamily="18" charset="0"/>
              </a:rPr>
              <a:t>憶聲多年來奉行倡導的跨國企業經營理念與經營策略</a:t>
            </a:r>
            <a:r>
              <a:rPr lang="en-US" altLang="zh-TW">
                <a:latin typeface="Times" panose="02020603050405020304" pitchFamily="18" charset="0"/>
              </a:rPr>
              <a:t>, </a:t>
            </a:r>
            <a:r>
              <a:rPr lang="zh-TW" altLang="en-US">
                <a:latin typeface="Times" panose="02020603050405020304" pitchFamily="18" charset="0"/>
              </a:rPr>
              <a:t>都是所有幹部朗朗上口的經營守則</a:t>
            </a:r>
            <a:endParaRPr lang="en-US" altLang="zh-TW">
              <a:latin typeface="Times" panose="02020603050405020304" pitchFamily="18" charset="0"/>
            </a:endParaRPr>
          </a:p>
          <a:p>
            <a:pPr eaLnBrk="1" hangingPunct="1">
              <a:spcBef>
                <a:spcPct val="0"/>
              </a:spcBef>
            </a:pPr>
            <a:r>
              <a:rPr lang="zh-TW" altLang="en-US">
                <a:latin typeface="Times" panose="02020603050405020304" pitchFamily="18" charset="0"/>
              </a:rPr>
              <a:t>參考幹部手冊及期刊</a:t>
            </a:r>
          </a:p>
          <a:p>
            <a:pPr eaLnBrk="1" hangingPunct="1">
              <a:spcBef>
                <a:spcPct val="0"/>
              </a:spcBef>
            </a:pPr>
            <a:endParaRPr lang="zh-TW" altLang="en-US" sz="1500">
              <a:latin typeface="華康細圓體(P)" pitchFamily="34" charset="-120"/>
              <a:ea typeface="華康細圓體(P)" pitchFamily="34" charset="-120"/>
            </a:endParaRPr>
          </a:p>
          <a:p>
            <a:pPr eaLnBrk="1" hangingPunct="1">
              <a:spcBef>
                <a:spcPct val="0"/>
              </a:spcBef>
            </a:pPr>
            <a:r>
              <a:rPr lang="zh-TW" altLang="en-US" sz="1500">
                <a:latin typeface="華康細圓體(P)" pitchFamily="34" charset="-120"/>
                <a:ea typeface="華康細圓體(P)" pitchFamily="34" charset="-120"/>
              </a:rPr>
              <a:t>經營理念達到</a:t>
            </a:r>
            <a:r>
              <a:rPr lang="en-US" altLang="zh-TW" sz="1500">
                <a:latin typeface="華康細圓體(P)" pitchFamily="34" charset="-120"/>
                <a:ea typeface="華康細圓體(P)" pitchFamily="34" charset="-120"/>
              </a:rPr>
              <a:t>:</a:t>
            </a:r>
          </a:p>
          <a:p>
            <a:pPr eaLnBrk="1" hangingPunct="1">
              <a:spcBef>
                <a:spcPct val="0"/>
              </a:spcBef>
            </a:pPr>
            <a:r>
              <a:rPr lang="zh-TW" altLang="en-US" sz="1500">
                <a:latin typeface="華康細圓體(P)" pitchFamily="34" charset="-120"/>
                <a:ea typeface="華康細圓體(P)" pitchFamily="34" charset="-120"/>
              </a:rPr>
              <a:t>團隊合作  客戶滿意   共創未來</a:t>
            </a:r>
          </a:p>
          <a:p>
            <a:pPr eaLnBrk="1" hangingPunct="1">
              <a:spcBef>
                <a:spcPct val="0"/>
              </a:spcBef>
            </a:pPr>
            <a:endParaRPr lang="zh-TW" altLang="en-US">
              <a:latin typeface="Times" panose="02020603050405020304" pitchFamily="18" charset="0"/>
            </a:endParaRPr>
          </a:p>
          <a:p>
            <a:pPr eaLnBrk="1" hangingPunct="1">
              <a:spcBef>
                <a:spcPct val="0"/>
              </a:spcBef>
            </a:pPr>
            <a:endParaRPr lang="zh-TW" altLang="en-US">
              <a:latin typeface="Times" panose="02020603050405020304" pitchFamily="18" charset="0"/>
            </a:endParaRPr>
          </a:p>
          <a:p>
            <a:pPr eaLnBrk="1" hangingPunct="1">
              <a:spcBef>
                <a:spcPct val="0"/>
              </a:spcBef>
            </a:pPr>
            <a:r>
              <a:rPr lang="zh-TW" altLang="en-US" b="1">
                <a:solidFill>
                  <a:srgbClr val="0F1577"/>
                </a:solidFill>
                <a:latin typeface="Times" panose="02020603050405020304" pitchFamily="18" charset="0"/>
                <a:sym typeface="Arial" panose="020B0604020202020204" pitchFamily="34" charset="0"/>
              </a:rPr>
              <a:t>經營策略</a:t>
            </a:r>
          </a:p>
          <a:p>
            <a:pPr eaLnBrk="1" hangingPunct="1">
              <a:spcBef>
                <a:spcPct val="0"/>
              </a:spcBef>
            </a:pPr>
            <a:r>
              <a:rPr lang="zh-TW" altLang="en-US" b="1">
                <a:solidFill>
                  <a:srgbClr val="000000"/>
                </a:solidFill>
                <a:latin typeface="Times" panose="02020603050405020304" pitchFamily="18" charset="0"/>
                <a:sym typeface="Times" panose="02020603050405020304" pitchFamily="18" charset="0"/>
              </a:rPr>
              <a:t>專：專心經營與本業相關之領域產業發展。</a:t>
            </a:r>
          </a:p>
          <a:p>
            <a:pPr eaLnBrk="1" hangingPunct="1">
              <a:spcBef>
                <a:spcPct val="0"/>
              </a:spcBef>
            </a:pPr>
            <a:r>
              <a:rPr lang="zh-TW" altLang="en-US" b="1">
                <a:solidFill>
                  <a:srgbClr val="000000"/>
                </a:solidFill>
                <a:latin typeface="Times" panose="02020603050405020304" pitchFamily="18" charset="0"/>
                <a:sym typeface="Times" panose="02020603050405020304" pitchFamily="18" charset="0"/>
              </a:rPr>
              <a:t>簡：力行組織扁平化，使決策或訊息流通能有快速的回應，並能迅速的</a:t>
            </a:r>
          </a:p>
          <a:p>
            <a:pPr eaLnBrk="1" hangingPunct="1">
              <a:spcBef>
                <a:spcPct val="0"/>
              </a:spcBef>
            </a:pPr>
            <a:r>
              <a:rPr lang="zh-TW" altLang="en-US" b="1">
                <a:solidFill>
                  <a:srgbClr val="000000"/>
                </a:solidFill>
                <a:latin typeface="Times" panose="02020603050405020304" pitchFamily="18" charset="0"/>
                <a:sym typeface="Times" panose="02020603050405020304" pitchFamily="18" charset="0"/>
              </a:rPr>
              <a:t>         貼近市場需求。</a:t>
            </a:r>
          </a:p>
          <a:p>
            <a:pPr eaLnBrk="1" hangingPunct="1">
              <a:spcBef>
                <a:spcPct val="0"/>
              </a:spcBef>
            </a:pPr>
            <a:r>
              <a:rPr lang="zh-TW" altLang="en-US" b="1">
                <a:solidFill>
                  <a:srgbClr val="000000"/>
                </a:solidFill>
                <a:latin typeface="Times" panose="02020603050405020304" pitchFamily="18" charset="0"/>
                <a:sym typeface="Times" panose="02020603050405020304" pitchFamily="18" charset="0"/>
              </a:rPr>
              <a:t>賺：利用「專」和「簡」集中資源在有利的市場，創造價值，追求利潤。</a:t>
            </a:r>
          </a:p>
        </p:txBody>
      </p:sp>
    </p:spTree>
    <p:extLst>
      <p:ext uri="{BB962C8B-B14F-4D97-AF65-F5344CB8AC3E}">
        <p14:creationId xmlns:p14="http://schemas.microsoft.com/office/powerpoint/2010/main" val="226751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6252A37F-08AE-4723-8DDF-DC22E30AF793}" type="slidenum">
              <a:rPr lang="zh-TW" altLang="en-US" sz="1200">
                <a:solidFill>
                  <a:schemeClr val="tx1"/>
                </a:solidFill>
              </a:rPr>
              <a:pPr/>
              <a:t>8</a:t>
            </a:fld>
            <a:endParaRPr lang="en-US" altLang="zh-TW" sz="1200">
              <a:solidFill>
                <a:schemeClr val="tx1"/>
              </a:solidFill>
            </a:endParaRPr>
          </a:p>
        </p:txBody>
      </p:sp>
      <p:sp>
        <p:nvSpPr>
          <p:cNvPr id="7680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0663" indent="-220663" eaLnBrk="1" hangingPunct="1">
              <a:buFontTx/>
              <a:buAutoNum type="arabicPeriod"/>
            </a:pPr>
            <a:r>
              <a:rPr lang="zh-TW" altLang="en-US"/>
              <a:t>經過多年的產業淬鍊</a:t>
            </a:r>
            <a:r>
              <a:rPr lang="en-US" altLang="zh-TW"/>
              <a:t>, </a:t>
            </a:r>
            <a:r>
              <a:rPr lang="zh-TW" altLang="en-US"/>
              <a:t>加上大環境的改變  以及市場經濟的洗牌</a:t>
            </a:r>
            <a:r>
              <a:rPr lang="en-US" altLang="zh-TW"/>
              <a:t>, </a:t>
            </a:r>
            <a:r>
              <a:rPr lang="zh-TW" altLang="en-US"/>
              <a:t>整個集團經過重組重整</a:t>
            </a:r>
            <a:r>
              <a:rPr lang="en-US" altLang="zh-TW"/>
              <a:t>, </a:t>
            </a:r>
          </a:p>
          <a:p>
            <a:pPr marL="220663" indent="-220663" eaLnBrk="1" hangingPunct="1">
              <a:buFontTx/>
              <a:buAutoNum type="arabicPeriod"/>
            </a:pPr>
            <a:r>
              <a:rPr lang="zh-TW" altLang="en-US"/>
              <a:t>經營範圍主要可分為三個體系</a:t>
            </a:r>
            <a:r>
              <a:rPr lang="en-US" altLang="zh-TW"/>
              <a:t>, </a:t>
            </a:r>
          </a:p>
          <a:p>
            <a:pPr marL="220663" indent="-220663" eaLnBrk="1" hangingPunct="1">
              <a:buFontTx/>
              <a:buAutoNum type="arabicPeriod"/>
            </a:pPr>
            <a:r>
              <a:rPr lang="zh-TW" altLang="en-US"/>
              <a:t>電子製造業體系 </a:t>
            </a:r>
            <a:endParaRPr lang="en-US" altLang="zh-TW"/>
          </a:p>
          <a:p>
            <a:pPr marL="220663" indent="-220663" eaLnBrk="1" hangingPunct="1">
              <a:buFontTx/>
              <a:buAutoNum type="arabicPeriod"/>
            </a:pPr>
            <a:r>
              <a:rPr lang="zh-TW" altLang="en-US"/>
              <a:t>流通服務業體系 </a:t>
            </a:r>
            <a:r>
              <a:rPr lang="en-US" altLang="zh-TW"/>
              <a:t> </a:t>
            </a:r>
          </a:p>
          <a:p>
            <a:pPr marL="220663" indent="-220663" eaLnBrk="1" hangingPunct="1">
              <a:buFontTx/>
              <a:buAutoNum type="arabicPeriod"/>
            </a:pPr>
            <a:r>
              <a:rPr lang="zh-TW" altLang="en-US"/>
              <a:t>倉儲物流體系</a:t>
            </a:r>
          </a:p>
          <a:p>
            <a:pPr marL="220663" indent="-220663" eaLnBrk="1" hangingPunct="1"/>
            <a:endParaRPr lang="zh-TW" altLang="en-US"/>
          </a:p>
        </p:txBody>
      </p:sp>
      <p:sp>
        <p:nvSpPr>
          <p:cNvPr id="76805" name="投影片編號版面配置區 3"/>
          <p:cNvSpPr txBox="1">
            <a:spLocks noGrp="1"/>
          </p:cNvSpPr>
          <p:nvPr/>
        </p:nvSpPr>
        <p:spPr bwMode="auto">
          <a:xfrm>
            <a:off x="3856039" y="9440865"/>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nchor="b"/>
          <a:lstStyle>
            <a:lvl1pPr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r"/>
            <a:fld id="{EE805CF6-DAD4-473B-A7AC-727537CE5C5C}" type="slidenum">
              <a:rPr lang="zh-TW" altLang="en-US" sz="1200">
                <a:solidFill>
                  <a:schemeClr val="tx1"/>
                </a:solidFill>
              </a:rPr>
              <a:pPr algn="r"/>
              <a:t>8</a:t>
            </a:fld>
            <a:endParaRPr lang="en-US" altLang="zh-TW" sz="1200">
              <a:solidFill>
                <a:schemeClr val="tx1"/>
              </a:solidFill>
            </a:endParaRPr>
          </a:p>
        </p:txBody>
      </p:sp>
    </p:spTree>
    <p:extLst>
      <p:ext uri="{BB962C8B-B14F-4D97-AF65-F5344CB8AC3E}">
        <p14:creationId xmlns:p14="http://schemas.microsoft.com/office/powerpoint/2010/main" val="334898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6252A37F-08AE-4723-8DDF-DC22E30AF793}" type="slidenum">
              <a:rPr lang="zh-TW" altLang="en-US" sz="1200">
                <a:solidFill>
                  <a:schemeClr val="tx1"/>
                </a:solidFill>
              </a:rPr>
              <a:pPr/>
              <a:t>9</a:t>
            </a:fld>
            <a:endParaRPr lang="en-US" altLang="zh-TW" sz="1200">
              <a:solidFill>
                <a:schemeClr val="tx1"/>
              </a:solidFill>
            </a:endParaRPr>
          </a:p>
        </p:txBody>
      </p:sp>
      <p:sp>
        <p:nvSpPr>
          <p:cNvPr id="7680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0663" indent="-220663" eaLnBrk="1" hangingPunct="1">
              <a:buFontTx/>
              <a:buAutoNum type="arabicPeriod"/>
            </a:pPr>
            <a:r>
              <a:rPr lang="zh-TW" altLang="en-US"/>
              <a:t>經過多年的產業淬鍊</a:t>
            </a:r>
            <a:r>
              <a:rPr lang="en-US" altLang="zh-TW"/>
              <a:t>, </a:t>
            </a:r>
            <a:r>
              <a:rPr lang="zh-TW" altLang="en-US"/>
              <a:t>加上大環境的改變  以及市場經濟的洗牌</a:t>
            </a:r>
            <a:r>
              <a:rPr lang="en-US" altLang="zh-TW"/>
              <a:t>, </a:t>
            </a:r>
            <a:r>
              <a:rPr lang="zh-TW" altLang="en-US"/>
              <a:t>整個集團經過重組重整</a:t>
            </a:r>
            <a:r>
              <a:rPr lang="en-US" altLang="zh-TW"/>
              <a:t>, </a:t>
            </a:r>
          </a:p>
          <a:p>
            <a:pPr marL="220663" indent="-220663" eaLnBrk="1" hangingPunct="1">
              <a:buFontTx/>
              <a:buAutoNum type="arabicPeriod"/>
            </a:pPr>
            <a:r>
              <a:rPr lang="zh-TW" altLang="en-US"/>
              <a:t>經營範圍主要可分為三個體系</a:t>
            </a:r>
            <a:r>
              <a:rPr lang="en-US" altLang="zh-TW"/>
              <a:t>, </a:t>
            </a:r>
          </a:p>
          <a:p>
            <a:pPr marL="220663" indent="-220663" eaLnBrk="1" hangingPunct="1">
              <a:buFontTx/>
              <a:buAutoNum type="arabicPeriod"/>
            </a:pPr>
            <a:r>
              <a:rPr lang="zh-TW" altLang="en-US"/>
              <a:t>電子製造業體系 </a:t>
            </a:r>
            <a:endParaRPr lang="en-US" altLang="zh-TW"/>
          </a:p>
          <a:p>
            <a:pPr marL="220663" indent="-220663" eaLnBrk="1" hangingPunct="1">
              <a:buFontTx/>
              <a:buAutoNum type="arabicPeriod"/>
            </a:pPr>
            <a:r>
              <a:rPr lang="zh-TW" altLang="en-US"/>
              <a:t>流通服務業體系 </a:t>
            </a:r>
            <a:r>
              <a:rPr lang="en-US" altLang="zh-TW"/>
              <a:t> </a:t>
            </a:r>
          </a:p>
          <a:p>
            <a:pPr marL="220663" indent="-220663" eaLnBrk="1" hangingPunct="1">
              <a:buFontTx/>
              <a:buAutoNum type="arabicPeriod"/>
            </a:pPr>
            <a:r>
              <a:rPr lang="zh-TW" altLang="en-US"/>
              <a:t>倉儲物流體系</a:t>
            </a:r>
          </a:p>
          <a:p>
            <a:pPr marL="220663" indent="-220663" eaLnBrk="1" hangingPunct="1"/>
            <a:endParaRPr lang="zh-TW" altLang="en-US"/>
          </a:p>
        </p:txBody>
      </p:sp>
      <p:sp>
        <p:nvSpPr>
          <p:cNvPr id="76805" name="投影片編號版面配置區 3"/>
          <p:cNvSpPr txBox="1">
            <a:spLocks noGrp="1"/>
          </p:cNvSpPr>
          <p:nvPr/>
        </p:nvSpPr>
        <p:spPr bwMode="auto">
          <a:xfrm>
            <a:off x="3856039" y="9440865"/>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nchor="b"/>
          <a:lstStyle>
            <a:lvl1pPr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r"/>
            <a:fld id="{EE805CF6-DAD4-473B-A7AC-727537CE5C5C}" type="slidenum">
              <a:rPr lang="zh-TW" altLang="en-US" sz="1200">
                <a:solidFill>
                  <a:schemeClr val="tx1"/>
                </a:solidFill>
              </a:rPr>
              <a:pPr algn="r"/>
              <a:t>9</a:t>
            </a:fld>
            <a:endParaRPr lang="en-US" altLang="zh-TW" sz="1200">
              <a:solidFill>
                <a:schemeClr val="tx1"/>
              </a:solidFill>
            </a:endParaRPr>
          </a:p>
        </p:txBody>
      </p:sp>
    </p:spTree>
    <p:extLst>
      <p:ext uri="{BB962C8B-B14F-4D97-AF65-F5344CB8AC3E}">
        <p14:creationId xmlns:p14="http://schemas.microsoft.com/office/powerpoint/2010/main" val="334898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3500AB4A-82E3-46B1-A7E8-E5D10F23A2C5}" type="slidenum">
              <a:rPr lang="zh-TW" altLang="en-US" sz="1200">
                <a:solidFill>
                  <a:schemeClr val="tx1"/>
                </a:solidFill>
              </a:rPr>
              <a:pPr/>
              <a:t>10</a:t>
            </a:fld>
            <a:endParaRPr lang="en-US" altLang="zh-TW" sz="1200">
              <a:solidFill>
                <a:schemeClr val="tx1"/>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0663" indent="-220663" eaLnBrk="1" hangingPunct="1"/>
            <a:r>
              <a:rPr lang="zh-TW" altLang="en-US"/>
              <a:t>首先是製造業體系</a:t>
            </a:r>
          </a:p>
          <a:p>
            <a:pPr marL="220663" indent="-220663" eaLnBrk="1" hangingPunct="1">
              <a:buFontTx/>
              <a:buAutoNum type="arabicPeriod"/>
            </a:pPr>
            <a:r>
              <a:rPr lang="zh-TW" altLang="en-US"/>
              <a:t>集團於</a:t>
            </a:r>
            <a:r>
              <a:rPr lang="en-US" altLang="zh-TW"/>
              <a:t>1987</a:t>
            </a:r>
            <a:r>
              <a:rPr lang="zh-TW" altLang="en-US"/>
              <a:t>開始投資海外</a:t>
            </a:r>
            <a:r>
              <a:rPr lang="en-US" altLang="zh-TW"/>
              <a:t>, </a:t>
            </a:r>
            <a:r>
              <a:rPr lang="zh-TW" altLang="en-US"/>
              <a:t>在馬來西亞建廠</a:t>
            </a:r>
            <a:r>
              <a:rPr lang="en-US" altLang="zh-TW"/>
              <a:t>, </a:t>
            </a:r>
          </a:p>
          <a:p>
            <a:pPr marL="220663" indent="-220663" eaLnBrk="1" hangingPunct="1"/>
            <a:r>
              <a:rPr lang="en-US" altLang="zh-TW"/>
              <a:t>2. </a:t>
            </a:r>
            <a:r>
              <a:rPr lang="zh-TW" altLang="en-US"/>
              <a:t>主要生產車用的影音產品</a:t>
            </a:r>
            <a:r>
              <a:rPr lang="en-US" altLang="zh-TW"/>
              <a:t>, </a:t>
            </a:r>
            <a:r>
              <a:rPr lang="zh-TW" altLang="en-US"/>
              <a:t>用於休旅車</a:t>
            </a:r>
            <a:r>
              <a:rPr lang="en-US" altLang="zh-TW"/>
              <a:t>, </a:t>
            </a:r>
            <a:r>
              <a:rPr lang="zh-TW" altLang="en-US"/>
              <a:t>大型巴士等等</a:t>
            </a:r>
          </a:p>
          <a:p>
            <a:pPr marL="220663" indent="-220663" eaLnBrk="1" hangingPunct="1"/>
            <a:endParaRPr lang="zh-TW" altLang="en-US"/>
          </a:p>
        </p:txBody>
      </p:sp>
    </p:spTree>
    <p:extLst>
      <p:ext uri="{BB962C8B-B14F-4D97-AF65-F5344CB8AC3E}">
        <p14:creationId xmlns:p14="http://schemas.microsoft.com/office/powerpoint/2010/main" val="100578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AECAA095-C5EF-423C-AA07-EEF9C52733DA}" type="slidenum">
              <a:rPr lang="zh-TW" altLang="en-US" sz="1200">
                <a:solidFill>
                  <a:schemeClr val="tx1"/>
                </a:solidFill>
              </a:rPr>
              <a:pPr/>
              <a:t>15</a:t>
            </a:fld>
            <a:endParaRPr lang="en-US" altLang="zh-TW" sz="1200">
              <a:solidFill>
                <a:schemeClr val="tx1"/>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TW"/>
              <a:t>1. </a:t>
            </a:r>
            <a:r>
              <a:rPr lang="zh-TW" altLang="en-US"/>
              <a:t>經過兩年在通路業的實戰經驗</a:t>
            </a:r>
            <a:r>
              <a:rPr lang="en-US" altLang="zh-TW"/>
              <a:t>, </a:t>
            </a:r>
            <a:r>
              <a:rPr lang="zh-TW" altLang="en-US"/>
              <a:t>為了擴展服務業的範圍</a:t>
            </a:r>
            <a:r>
              <a:rPr lang="en-US" altLang="zh-TW"/>
              <a:t>, </a:t>
            </a:r>
          </a:p>
          <a:p>
            <a:pPr eaLnBrk="1" hangingPunct="1"/>
            <a:r>
              <a:rPr lang="en-US" altLang="zh-TW"/>
              <a:t>2. </a:t>
            </a:r>
            <a:r>
              <a:rPr lang="zh-TW" altLang="en-US"/>
              <a:t>在</a:t>
            </a:r>
            <a:r>
              <a:rPr lang="en-US" altLang="zh-TW"/>
              <a:t>2012</a:t>
            </a:r>
            <a:r>
              <a:rPr lang="zh-TW" altLang="en-US"/>
              <a:t>年更進一步的標下歌林這個具有</a:t>
            </a:r>
            <a:r>
              <a:rPr lang="en-US" altLang="zh-TW"/>
              <a:t>60</a:t>
            </a:r>
            <a:r>
              <a:rPr lang="zh-TW" altLang="en-US"/>
              <a:t>年歷史的台灣老品牌</a:t>
            </a:r>
            <a:r>
              <a:rPr lang="en-US" altLang="zh-TW"/>
              <a:t>, </a:t>
            </a:r>
            <a:r>
              <a:rPr lang="zh-TW" altLang="en-US"/>
              <a:t>進入家電產業</a:t>
            </a:r>
            <a:r>
              <a:rPr lang="en-US" altLang="zh-TW"/>
              <a:t>.</a:t>
            </a:r>
          </a:p>
          <a:p>
            <a:pPr eaLnBrk="1" hangingPunct="1"/>
            <a:r>
              <a:rPr lang="en-US" altLang="zh-TW"/>
              <a:t>3. </a:t>
            </a:r>
            <a:r>
              <a:rPr lang="zh-TW" altLang="en-US"/>
              <a:t>我們更希望結合旗下的通路</a:t>
            </a:r>
            <a:r>
              <a:rPr lang="en-US" altLang="zh-TW"/>
              <a:t>, </a:t>
            </a:r>
            <a:r>
              <a:rPr lang="zh-TW" altLang="en-US"/>
              <a:t>產生互補作用</a:t>
            </a:r>
            <a:r>
              <a:rPr lang="en-US" altLang="zh-TW"/>
              <a:t>, </a:t>
            </a:r>
            <a:r>
              <a:rPr lang="zh-TW" altLang="en-US"/>
              <a:t>來拉大服務業的事業經營版圖</a:t>
            </a:r>
          </a:p>
          <a:p>
            <a:pPr eaLnBrk="1" hangingPunct="1"/>
            <a:endParaRPr lang="zh-TW" altLang="en-US"/>
          </a:p>
        </p:txBody>
      </p:sp>
    </p:spTree>
    <p:extLst>
      <p:ext uri="{BB962C8B-B14F-4D97-AF65-F5344CB8AC3E}">
        <p14:creationId xmlns:p14="http://schemas.microsoft.com/office/powerpoint/2010/main" val="151305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318803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077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03038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50B407D-FA42-4582-A290-7BCD32121D29}" type="datetime1">
              <a:rPr lang="zh-TW" altLang="en-US"/>
              <a:pPr>
                <a:defRPr/>
              </a:pPr>
              <a:t>2021/10/13</a:t>
            </a:fld>
            <a:endParaRPr lang="zh-TW" altLang="en-US"/>
          </a:p>
        </p:txBody>
      </p:sp>
      <p:sp>
        <p:nvSpPr>
          <p:cNvPr id="4"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5"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5894C23C-4EB4-4D37-9C5D-1211BC5FE659}" type="slidenum">
              <a:rPr lang="zh-TW" altLang="en-US"/>
              <a:pPr/>
              <a:t>‹#›</a:t>
            </a:fld>
            <a:endParaRPr lang="en-US" altLang="zh-TW"/>
          </a:p>
        </p:txBody>
      </p:sp>
    </p:spTree>
    <p:extLst>
      <p:ext uri="{BB962C8B-B14F-4D97-AF65-F5344CB8AC3E}">
        <p14:creationId xmlns:p14="http://schemas.microsoft.com/office/powerpoint/2010/main" val="3279949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grpSp>
        <p:nvGrpSpPr>
          <p:cNvPr id="3" name="群組 19"/>
          <p:cNvGrpSpPr>
            <a:grpSpLocks/>
          </p:cNvGrpSpPr>
          <p:nvPr userDrawn="1"/>
        </p:nvGrpSpPr>
        <p:grpSpPr bwMode="auto">
          <a:xfrm>
            <a:off x="1127125" y="1697038"/>
            <a:ext cx="1789113" cy="1927225"/>
            <a:chOff x="755576" y="1697657"/>
            <a:chExt cx="1789420" cy="1925886"/>
          </a:xfrm>
        </p:grpSpPr>
        <p:sp>
          <p:nvSpPr>
            <p:cNvPr id="4" name="Rectangle 3"/>
            <p:cNvSpPr>
              <a:spLocks noChangeArrowheads="1"/>
            </p:cNvSpPr>
            <p:nvPr/>
          </p:nvSpPr>
          <p:spPr bwMode="gray">
            <a:xfrm>
              <a:off x="755576" y="1697657"/>
              <a:ext cx="562071" cy="594898"/>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5" name="Rectangle 4"/>
            <p:cNvSpPr>
              <a:spLocks noChangeArrowheads="1"/>
            </p:cNvSpPr>
            <p:nvPr/>
          </p:nvSpPr>
          <p:spPr bwMode="gray">
            <a:xfrm>
              <a:off x="1368456" y="1697657"/>
              <a:ext cx="562071" cy="594898"/>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6" name="Rectangle 5"/>
            <p:cNvSpPr>
              <a:spLocks noChangeArrowheads="1"/>
            </p:cNvSpPr>
            <p:nvPr/>
          </p:nvSpPr>
          <p:spPr bwMode="gray">
            <a:xfrm>
              <a:off x="1982925" y="1697657"/>
              <a:ext cx="562071" cy="594898"/>
            </a:xfrm>
            <a:prstGeom prst="rect">
              <a:avLst/>
            </a:prstGeom>
            <a:solidFill>
              <a:schemeClr val="accent1">
                <a:lumMod val="50000"/>
                <a:alpha val="50000"/>
              </a:schemeClr>
            </a:solidFill>
            <a:ln w="25400" algn="ctr">
              <a:noFill/>
              <a:miter lim="800000"/>
              <a:headEnd/>
              <a:tailEnd/>
            </a:ln>
          </p:spPr>
          <p:txBody>
            <a:bodyPr lIns="45720" tIns="44450" rIns="45720" bIns="44450" anchor="ctr" anchorCtr="1"/>
            <a:lstStyle/>
            <a:p>
              <a:pPr eaLnBrk="1" fontAlgn="auto" hangingPunct="1">
                <a:spcBef>
                  <a:spcPts val="0"/>
                </a:spcBef>
                <a:spcAft>
                  <a:spcPts val="0"/>
                </a:spcAft>
                <a:defRPr/>
              </a:pPr>
              <a:endParaRPr kumimoji="0" lang="zh-TW" altLang="en-US" sz="1800">
                <a:solidFill>
                  <a:prstClr val="black"/>
                </a:solidFill>
                <a:latin typeface="Calibri"/>
                <a:ea typeface="新細明體"/>
                <a:sym typeface="Times"/>
              </a:endParaRPr>
            </a:p>
          </p:txBody>
        </p:sp>
        <p:sp>
          <p:nvSpPr>
            <p:cNvPr id="7" name="Rectangle 6"/>
            <p:cNvSpPr>
              <a:spLocks noChangeArrowheads="1"/>
            </p:cNvSpPr>
            <p:nvPr/>
          </p:nvSpPr>
          <p:spPr bwMode="gray">
            <a:xfrm>
              <a:off x="755576" y="2363944"/>
              <a:ext cx="562071" cy="593312"/>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8" name="Rectangle 7"/>
            <p:cNvSpPr>
              <a:spLocks noChangeArrowheads="1"/>
            </p:cNvSpPr>
            <p:nvPr/>
          </p:nvSpPr>
          <p:spPr bwMode="gray">
            <a:xfrm>
              <a:off x="1368456" y="2363944"/>
              <a:ext cx="562071" cy="593312"/>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9" name="Rectangle 8"/>
            <p:cNvSpPr>
              <a:spLocks noChangeArrowheads="1"/>
            </p:cNvSpPr>
            <p:nvPr/>
          </p:nvSpPr>
          <p:spPr bwMode="gray">
            <a:xfrm>
              <a:off x="755576" y="3028644"/>
              <a:ext cx="562071" cy="594899"/>
            </a:xfrm>
            <a:prstGeom prst="rect">
              <a:avLst/>
            </a:prstGeom>
            <a:solidFill>
              <a:schemeClr val="accent1">
                <a:lumMod val="50000"/>
                <a:alpha val="50000"/>
              </a:schemeClr>
            </a:solidFill>
            <a:ln w="25400" algn="ctr">
              <a:noFill/>
              <a:miter lim="800000"/>
              <a:headEnd/>
              <a:tailEnd/>
            </a:ln>
          </p:spPr>
          <p:txBody>
            <a:bodyPr lIns="45720" tIns="44450" rIns="45720" bIns="44450" anchor="ctr" anchorCtr="1"/>
            <a:lstStyle/>
            <a:p>
              <a:pPr eaLnBrk="1" fontAlgn="auto" hangingPunct="1">
                <a:spcBef>
                  <a:spcPts val="0"/>
                </a:spcBef>
                <a:spcAft>
                  <a:spcPts val="0"/>
                </a:spcAft>
                <a:defRPr/>
              </a:pPr>
              <a:endParaRPr kumimoji="0" lang="zh-TW" altLang="en-US" sz="1800">
                <a:solidFill>
                  <a:prstClr val="black"/>
                </a:solidFill>
                <a:latin typeface="Calibri"/>
                <a:ea typeface="新細明體"/>
                <a:sym typeface="Times"/>
              </a:endParaRPr>
            </a:p>
          </p:txBody>
        </p:sp>
      </p:grpSp>
      <p:sp>
        <p:nvSpPr>
          <p:cNvPr id="2" name="標題 1"/>
          <p:cNvSpPr>
            <a:spLocks noGrp="1"/>
          </p:cNvSpPr>
          <p:nvPr>
            <p:ph type="ctrTitle"/>
          </p:nvPr>
        </p:nvSpPr>
        <p:spPr>
          <a:xfrm>
            <a:off x="2495168" y="2712624"/>
            <a:ext cx="5389200" cy="1864800"/>
          </a:xfrm>
          <a:ln w="19050">
            <a:solidFill>
              <a:schemeClr val="bg1">
                <a:lumMod val="85000"/>
              </a:schemeClr>
            </a:solidFill>
            <a:prstDash val="sysDash"/>
          </a:ln>
          <a:effectLst/>
        </p:spPr>
        <p:txBody>
          <a:bodyPr>
            <a:normAutofit/>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10" name="日期版面配置區 3"/>
          <p:cNvSpPr>
            <a:spLocks noGrp="1"/>
          </p:cNvSpPr>
          <p:nvPr>
            <p:ph type="dt" sz="half" idx="10"/>
          </p:nvPr>
        </p:nvSpPr>
        <p:spPr/>
        <p:txBody>
          <a:bodyPr/>
          <a:lstStyle>
            <a:lvl1pPr>
              <a:defRPr/>
            </a:lvl1pPr>
          </a:lstStyle>
          <a:p>
            <a:pPr>
              <a:defRPr/>
            </a:pPr>
            <a:fld id="{8BB18F55-DAA6-44C6-A24A-F172CC5A8171}" type="datetime1">
              <a:rPr lang="zh-TW" altLang="en-US"/>
              <a:pPr>
                <a:defRPr/>
              </a:pPr>
              <a:t>2021/10/13</a:t>
            </a:fld>
            <a:endParaRPr lang="zh-TW" altLang="en-US"/>
          </a:p>
        </p:txBody>
      </p:sp>
      <p:sp>
        <p:nvSpPr>
          <p:cNvPr id="11"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12"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75668394-96DC-41A5-9E64-D367671DDB56}" type="slidenum">
              <a:rPr lang="zh-TW" altLang="en-US"/>
              <a:pPr/>
              <a:t>‹#›</a:t>
            </a:fld>
            <a:endParaRPr lang="en-US" altLang="zh-TW"/>
          </a:p>
        </p:txBody>
      </p:sp>
    </p:spTree>
    <p:extLst>
      <p:ext uri="{BB962C8B-B14F-4D97-AF65-F5344CB8AC3E}">
        <p14:creationId xmlns:p14="http://schemas.microsoft.com/office/powerpoint/2010/main" val="3251827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p:spPr>
        <p:txBody>
          <a:bodyPr>
            <a:normAutofit/>
          </a:bodyPr>
          <a:lstStyle>
            <a:lvl1pPr marL="360000" indent="-360000" algn="just">
              <a:spcBef>
                <a:spcPts val="600"/>
              </a:spcBef>
              <a:buFont typeface="Wingdings" pitchFamily="2" charset="2"/>
              <a:buChar char="p"/>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p:txBody>
          <a:bodyPr/>
          <a:lstStyle>
            <a:lvl1pPr>
              <a:defRPr/>
            </a:lvl1pPr>
          </a:lstStyle>
          <a:p>
            <a:pPr>
              <a:defRPr/>
            </a:pPr>
            <a:fld id="{F9994CDC-9B8A-4E89-879A-63B5B39F3B87}" type="datetime1">
              <a:rPr lang="zh-TW" altLang="en-US"/>
              <a:pPr>
                <a:defRPr/>
              </a:pPr>
              <a:t>2021/10/13</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77746887-D6E8-458E-B9E5-5EFCF7892B96}" type="slidenum">
              <a:rPr lang="zh-TW" altLang="en-US"/>
              <a:pPr/>
              <a:t>‹#›</a:t>
            </a:fld>
            <a:endParaRPr lang="en-US" altLang="zh-TW"/>
          </a:p>
        </p:txBody>
      </p:sp>
    </p:spTree>
    <p:extLst>
      <p:ext uri="{BB962C8B-B14F-4D97-AF65-F5344CB8AC3E}">
        <p14:creationId xmlns:p14="http://schemas.microsoft.com/office/powerpoint/2010/main" val="1310465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p:spPr>
        <p:txBody>
          <a:bodyPr>
            <a:normAutofit/>
          </a:bodyPr>
          <a:lstStyle>
            <a:lvl1pPr marL="457200" indent="-457200" algn="just">
              <a:spcBef>
                <a:spcPts val="600"/>
              </a:spcBef>
              <a:buFont typeface="+mj-lt"/>
              <a:buAutoNum type="arabicPeriod"/>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p:txBody>
          <a:bodyPr/>
          <a:lstStyle>
            <a:lvl1pPr>
              <a:defRPr/>
            </a:lvl1pPr>
          </a:lstStyle>
          <a:p>
            <a:pPr>
              <a:defRPr/>
            </a:pPr>
            <a:fld id="{55E56736-A5F5-48BA-8E93-A27D1C76D5EB}" type="datetime1">
              <a:rPr lang="zh-TW" altLang="en-US"/>
              <a:pPr>
                <a:defRPr/>
              </a:pPr>
              <a:t>2021/10/13</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1684BE7F-A2AD-4829-82D6-F95975BFD4A2}" type="slidenum">
              <a:rPr lang="zh-TW" altLang="en-US"/>
              <a:pPr/>
              <a:t>‹#›</a:t>
            </a:fld>
            <a:endParaRPr lang="en-US" altLang="zh-TW"/>
          </a:p>
        </p:txBody>
      </p:sp>
    </p:spTree>
    <p:extLst>
      <p:ext uri="{BB962C8B-B14F-4D97-AF65-F5344CB8AC3E}">
        <p14:creationId xmlns:p14="http://schemas.microsoft.com/office/powerpoint/2010/main" val="88793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rgbClr val="000066"/>
                </a:solidFill>
              </a:defRPr>
            </a:lvl1pPr>
          </a:lstStyle>
          <a:p>
            <a:r>
              <a:rPr lang="zh-TW" altLang="en-US" dirty="0"/>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2094A6BE-CC46-4DE8-AF7C-42E75965890C}" type="datetime1">
              <a:rPr lang="zh-TW" altLang="en-US"/>
              <a:pPr>
                <a:defRPr/>
              </a:pPr>
              <a:t>2021/10/13</a:t>
            </a:fld>
            <a:endParaRPr lang="en-US" altLang="zh-TW"/>
          </a:p>
        </p:txBody>
      </p:sp>
      <p:sp>
        <p:nvSpPr>
          <p:cNvPr id="4"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F27605CE-582E-4C54-8F62-4FF35A6480B5}" type="slidenum">
              <a:rPr lang="zh-TW" altLang="en-US"/>
              <a:pPr/>
              <a:t>‹#›</a:t>
            </a:fld>
            <a:endParaRPr lang="en-US" altLang="zh-TW"/>
          </a:p>
        </p:txBody>
      </p:sp>
    </p:spTree>
    <p:extLst>
      <p:ext uri="{BB962C8B-B14F-4D97-AF65-F5344CB8AC3E}">
        <p14:creationId xmlns:p14="http://schemas.microsoft.com/office/powerpoint/2010/main" val="340560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9931AD68-35D6-468A-B3E5-1DF6CBD1AC28}" type="datetime1">
              <a:rPr lang="zh-TW" altLang="en-US"/>
              <a:pPr>
                <a:defRPr/>
              </a:pPr>
              <a:t>2021/10/13</a:t>
            </a:fld>
            <a:endParaRPr lang="zh-TW" altLang="en-US"/>
          </a:p>
        </p:txBody>
      </p:sp>
      <p:sp>
        <p:nvSpPr>
          <p:cNvPr id="3"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2422E11F-CF18-4C29-B4FA-93E8C92104AE}" type="slidenum">
              <a:rPr lang="zh-TW" altLang="en-US"/>
              <a:pPr/>
              <a:t>‹#›</a:t>
            </a:fld>
            <a:endParaRPr lang="en-US" altLang="zh-TW"/>
          </a:p>
        </p:txBody>
      </p:sp>
    </p:spTree>
    <p:extLst>
      <p:ext uri="{BB962C8B-B14F-4D97-AF65-F5344CB8AC3E}">
        <p14:creationId xmlns:p14="http://schemas.microsoft.com/office/powerpoint/2010/main" val="293665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827088" y="360363"/>
            <a:ext cx="7848600" cy="547687"/>
          </a:xfrm>
        </p:spPr>
        <p:txBody>
          <a:bodyPr/>
          <a:lstStyle/>
          <a:p>
            <a:r>
              <a:rPr lang="zh-TW" altLang="en-US"/>
              <a:t>按一下以編輯母片標題樣式</a:t>
            </a:r>
          </a:p>
        </p:txBody>
      </p:sp>
      <p:sp>
        <p:nvSpPr>
          <p:cNvPr id="3" name="文字版面配置區 2"/>
          <p:cNvSpPr>
            <a:spLocks noGrp="1"/>
          </p:cNvSpPr>
          <p:nvPr>
            <p:ph type="body" sz="half" idx="1"/>
          </p:nvPr>
        </p:nvSpPr>
        <p:spPr>
          <a:xfrm>
            <a:off x="385763" y="981075"/>
            <a:ext cx="4068762"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06925" y="981075"/>
            <a:ext cx="4068763"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53D48C62-4066-4BB3-A4BD-33B934D68324}" type="datetime1">
              <a:rPr lang="zh-TW" altLang="en-US"/>
              <a:pPr>
                <a:defRPr/>
              </a:pPr>
              <a:t>2021/10/13</a:t>
            </a:fld>
            <a:endParaRPr lang="zh-TW" altLang="en-US"/>
          </a:p>
        </p:txBody>
      </p:sp>
      <p:sp>
        <p:nvSpPr>
          <p:cNvPr id="6"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BFA3D378-5FC4-4F44-AD80-F1612D6C0FB7}" type="slidenum">
              <a:rPr lang="zh-TW" altLang="en-US"/>
              <a:pPr/>
              <a:t>‹#›</a:t>
            </a:fld>
            <a:endParaRPr lang="en-US" altLang="zh-TW"/>
          </a:p>
        </p:txBody>
      </p:sp>
    </p:spTree>
    <p:extLst>
      <p:ext uri="{BB962C8B-B14F-4D97-AF65-F5344CB8AC3E}">
        <p14:creationId xmlns:p14="http://schemas.microsoft.com/office/powerpoint/2010/main" val="196211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27088" y="360363"/>
            <a:ext cx="7848600" cy="547687"/>
          </a:xfrm>
        </p:spPr>
        <p:txBody>
          <a:bodyPr/>
          <a:lstStyle/>
          <a:p>
            <a:r>
              <a:rPr lang="zh-TW" altLang="en-US"/>
              <a:t>按一下以編輯母片標題樣式</a:t>
            </a:r>
          </a:p>
        </p:txBody>
      </p:sp>
      <p:sp>
        <p:nvSpPr>
          <p:cNvPr id="3" name="內容版面配置區 2"/>
          <p:cNvSpPr>
            <a:spLocks noGrp="1"/>
          </p:cNvSpPr>
          <p:nvPr>
            <p:ph idx="1"/>
          </p:nvPr>
        </p:nvSpPr>
        <p:spPr>
          <a:xfrm>
            <a:off x="385763" y="981075"/>
            <a:ext cx="8289925"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06299B45-5791-4C83-AD1B-D6BDDC96211B}" type="datetime1">
              <a:rPr lang="zh-TW" altLang="en-US"/>
              <a:pPr>
                <a:defRPr/>
              </a:pPr>
              <a:t>2021/10/13</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613BFD6D-2F30-4CC4-A573-779ED6B94DE7}" type="slidenum">
              <a:rPr lang="zh-TW" altLang="en-US"/>
              <a:pPr/>
              <a:t>‹#›</a:t>
            </a:fld>
            <a:endParaRPr lang="en-US" altLang="zh-TW"/>
          </a:p>
        </p:txBody>
      </p:sp>
    </p:spTree>
    <p:extLst>
      <p:ext uri="{BB962C8B-B14F-4D97-AF65-F5344CB8AC3E}">
        <p14:creationId xmlns:p14="http://schemas.microsoft.com/office/powerpoint/2010/main" val="255968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16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投影片編號版面配置區 3"/>
          <p:cNvSpPr>
            <a:spLocks noGrp="1"/>
          </p:cNvSpPr>
          <p:nvPr>
            <p:ph type="sldNum" sz="quarter" idx="10"/>
          </p:nvPr>
        </p:nvSpPr>
        <p:spPr/>
        <p:txBody>
          <a:bodyPr/>
          <a:lstStyle>
            <a:lvl1pPr>
              <a:defRPr kumimoji="1"/>
            </a:lvl1pPr>
          </a:lstStyle>
          <a:p>
            <a:fld id="{D257F78B-0BEC-4F53-AB17-C14C77579B59}" type="slidenum">
              <a:rPr lang="zh-TW" altLang="en-US"/>
              <a:pPr/>
              <a:t>‹#›</a:t>
            </a:fld>
            <a:endParaRPr lang="en-US" altLang="zh-TW"/>
          </a:p>
        </p:txBody>
      </p:sp>
    </p:spTree>
    <p:extLst>
      <p:ext uri="{BB962C8B-B14F-4D97-AF65-F5344CB8AC3E}">
        <p14:creationId xmlns:p14="http://schemas.microsoft.com/office/powerpoint/2010/main" val="35316233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9AB3A636-E45A-429B-9ED7-7311850460A6}" type="slidenum">
              <a:rPr lang="zh-TW" altLang="en-US"/>
              <a:pPr/>
              <a:t>‹#›</a:t>
            </a:fld>
            <a:endParaRPr lang="en-US" altLang="zh-TW"/>
          </a:p>
        </p:txBody>
      </p:sp>
    </p:spTree>
    <p:extLst>
      <p:ext uri="{BB962C8B-B14F-4D97-AF65-F5344CB8AC3E}">
        <p14:creationId xmlns:p14="http://schemas.microsoft.com/office/powerpoint/2010/main" val="32052058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投影片編號版面配置區 3"/>
          <p:cNvSpPr>
            <a:spLocks noGrp="1"/>
          </p:cNvSpPr>
          <p:nvPr>
            <p:ph type="sldNum" sz="quarter" idx="10"/>
          </p:nvPr>
        </p:nvSpPr>
        <p:spPr/>
        <p:txBody>
          <a:bodyPr/>
          <a:lstStyle>
            <a:lvl1pPr>
              <a:defRPr kumimoji="1"/>
            </a:lvl1pPr>
          </a:lstStyle>
          <a:p>
            <a:fld id="{600D9AC3-E352-440C-884C-477597D8F36D}" type="slidenum">
              <a:rPr lang="zh-TW" altLang="en-US"/>
              <a:pPr/>
              <a:t>‹#›</a:t>
            </a:fld>
            <a:endParaRPr lang="en-US" altLang="zh-TW"/>
          </a:p>
        </p:txBody>
      </p:sp>
    </p:spTree>
    <p:extLst>
      <p:ext uri="{BB962C8B-B14F-4D97-AF65-F5344CB8AC3E}">
        <p14:creationId xmlns:p14="http://schemas.microsoft.com/office/powerpoint/2010/main" val="19175753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810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4"/>
          <p:cNvSpPr>
            <a:spLocks noGrp="1"/>
          </p:cNvSpPr>
          <p:nvPr>
            <p:ph type="sldNum" sz="quarter" idx="10"/>
          </p:nvPr>
        </p:nvSpPr>
        <p:spPr/>
        <p:txBody>
          <a:bodyPr/>
          <a:lstStyle>
            <a:lvl1pPr>
              <a:defRPr kumimoji="1"/>
            </a:lvl1pPr>
          </a:lstStyle>
          <a:p>
            <a:fld id="{79A7D6A2-7EFB-44BF-B99D-5188E1959164}" type="slidenum">
              <a:rPr lang="zh-TW" altLang="en-US"/>
              <a:pPr/>
              <a:t>‹#›</a:t>
            </a:fld>
            <a:endParaRPr lang="en-US" altLang="zh-TW"/>
          </a:p>
        </p:txBody>
      </p:sp>
    </p:spTree>
    <p:extLst>
      <p:ext uri="{BB962C8B-B14F-4D97-AF65-F5344CB8AC3E}">
        <p14:creationId xmlns:p14="http://schemas.microsoft.com/office/powerpoint/2010/main" val="28306898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0"/>
          </p:nvPr>
        </p:nvSpPr>
        <p:spPr/>
        <p:txBody>
          <a:bodyPr/>
          <a:lstStyle>
            <a:lvl1pPr>
              <a:defRPr kumimoji="1"/>
            </a:lvl1pPr>
          </a:lstStyle>
          <a:p>
            <a:fld id="{DECA235E-C373-4914-BFE8-ADA405A4FEB9}" type="slidenum">
              <a:rPr lang="zh-TW" altLang="en-US"/>
              <a:pPr/>
              <a:t>‹#›</a:t>
            </a:fld>
            <a:endParaRPr lang="en-US" altLang="zh-TW"/>
          </a:p>
        </p:txBody>
      </p:sp>
    </p:spTree>
    <p:extLst>
      <p:ext uri="{BB962C8B-B14F-4D97-AF65-F5344CB8AC3E}">
        <p14:creationId xmlns:p14="http://schemas.microsoft.com/office/powerpoint/2010/main" val="9808117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sz="quarter" idx="10"/>
          </p:nvPr>
        </p:nvSpPr>
        <p:spPr/>
        <p:txBody>
          <a:bodyPr/>
          <a:lstStyle>
            <a:lvl1pPr>
              <a:defRPr kumimoji="1"/>
            </a:lvl1pPr>
          </a:lstStyle>
          <a:p>
            <a:fld id="{1F91E16F-F248-442E-9219-52D8DB870A3E}" type="slidenum">
              <a:rPr lang="zh-TW" altLang="en-US"/>
              <a:pPr/>
              <a:t>‹#›</a:t>
            </a:fld>
            <a:endParaRPr lang="en-US" altLang="zh-TW"/>
          </a:p>
        </p:txBody>
      </p:sp>
    </p:spTree>
    <p:extLst>
      <p:ext uri="{BB962C8B-B14F-4D97-AF65-F5344CB8AC3E}">
        <p14:creationId xmlns:p14="http://schemas.microsoft.com/office/powerpoint/2010/main" val="24920138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kumimoji="1"/>
            </a:lvl1pPr>
          </a:lstStyle>
          <a:p>
            <a:fld id="{C4E91449-B740-4BB6-8B63-60CD22F4AF73}" type="slidenum">
              <a:rPr lang="zh-TW" altLang="en-US"/>
              <a:pPr/>
              <a:t>‹#›</a:t>
            </a:fld>
            <a:endParaRPr lang="en-US" altLang="zh-TW"/>
          </a:p>
        </p:txBody>
      </p:sp>
    </p:spTree>
    <p:extLst>
      <p:ext uri="{BB962C8B-B14F-4D97-AF65-F5344CB8AC3E}">
        <p14:creationId xmlns:p14="http://schemas.microsoft.com/office/powerpoint/2010/main" val="315845812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kumimoji="1"/>
            </a:lvl1pPr>
          </a:lstStyle>
          <a:p>
            <a:fld id="{D296139F-06B1-4366-AAAB-F8F0800A127E}" type="slidenum">
              <a:rPr lang="zh-TW" altLang="en-US"/>
              <a:pPr/>
              <a:t>‹#›</a:t>
            </a:fld>
            <a:endParaRPr lang="en-US" altLang="zh-TW"/>
          </a:p>
        </p:txBody>
      </p:sp>
    </p:spTree>
    <p:extLst>
      <p:ext uri="{BB962C8B-B14F-4D97-AF65-F5344CB8AC3E}">
        <p14:creationId xmlns:p14="http://schemas.microsoft.com/office/powerpoint/2010/main" val="37131264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Arial" pitchFamily="34" charset="0"/>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kumimoji="1"/>
            </a:lvl1pPr>
          </a:lstStyle>
          <a:p>
            <a:fld id="{7C616A9B-9566-40E5-AC53-2324E6413BA4}" type="slidenum">
              <a:rPr lang="zh-TW" altLang="en-US"/>
              <a:pPr/>
              <a:t>‹#›</a:t>
            </a:fld>
            <a:endParaRPr lang="en-US" altLang="zh-TW"/>
          </a:p>
        </p:txBody>
      </p:sp>
    </p:spTree>
    <p:extLst>
      <p:ext uri="{BB962C8B-B14F-4D97-AF65-F5344CB8AC3E}">
        <p14:creationId xmlns:p14="http://schemas.microsoft.com/office/powerpoint/2010/main" val="16856935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6BD8C424-C30F-4D3D-90A6-C76672A7CD52}" type="slidenum">
              <a:rPr lang="zh-TW" altLang="en-US"/>
              <a:pPr/>
              <a:t>‹#›</a:t>
            </a:fld>
            <a:endParaRPr lang="en-US" altLang="zh-TW"/>
          </a:p>
        </p:txBody>
      </p:sp>
    </p:spTree>
    <p:extLst>
      <p:ext uri="{BB962C8B-B14F-4D97-AF65-F5344CB8AC3E}">
        <p14:creationId xmlns:p14="http://schemas.microsoft.com/office/powerpoint/2010/main" val="25460717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63135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317500"/>
            <a:ext cx="2095500" cy="54483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81000" y="317500"/>
            <a:ext cx="6134100" cy="54483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6DDA0485-724A-4708-BED6-6C4FC05B34F7}" type="slidenum">
              <a:rPr lang="zh-TW" altLang="en-US"/>
              <a:pPr/>
              <a:t>‹#›</a:t>
            </a:fld>
            <a:endParaRPr lang="en-US" altLang="zh-TW"/>
          </a:p>
        </p:txBody>
      </p:sp>
    </p:spTree>
    <p:extLst>
      <p:ext uri="{BB962C8B-B14F-4D97-AF65-F5344CB8AC3E}">
        <p14:creationId xmlns:p14="http://schemas.microsoft.com/office/powerpoint/2010/main" val="23770427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81000" y="317500"/>
            <a:ext cx="8382000" cy="6985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810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Text Box 4"/>
          <p:cNvSpPr txBox="1">
            <a:spLocks noGrp="1" noChangeArrowheads="1"/>
          </p:cNvSpPr>
          <p:nvPr>
            <p:ph type="sldNum" sz="quarter" idx="10"/>
          </p:nvPr>
        </p:nvSpPr>
        <p:spPr/>
        <p:txBody>
          <a:bodyPr/>
          <a:lstStyle>
            <a:lvl1pPr>
              <a:defRPr/>
            </a:lvl1pPr>
          </a:lstStyle>
          <a:p>
            <a:fld id="{5B8B0FD6-6204-46BE-8969-A6A4D9F03983}" type="slidenum">
              <a:rPr lang="zh-TW" altLang="en-US"/>
              <a:pPr/>
              <a:t>‹#›</a:t>
            </a:fld>
            <a:endParaRPr lang="en-US" altLang="zh-TW"/>
          </a:p>
        </p:txBody>
      </p:sp>
    </p:spTree>
    <p:extLst>
      <p:ext uri="{BB962C8B-B14F-4D97-AF65-F5344CB8AC3E}">
        <p14:creationId xmlns:p14="http://schemas.microsoft.com/office/powerpoint/2010/main" val="14647205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147537462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86359614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0288776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848100" y="3683000"/>
            <a:ext cx="1854200" cy="67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854700" y="3683000"/>
            <a:ext cx="1854200" cy="67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463056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4360981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5290845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2663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2770039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82991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Arial" pitchFamily="34" charset="0"/>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529609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3287331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410450" y="2184400"/>
            <a:ext cx="1187450" cy="21717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848100" y="2184400"/>
            <a:ext cx="3409950" cy="21717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003406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70092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425074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5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20810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Lucida Grande"/>
            </a:endParaRPr>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74732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ransition/>
  <p:txStyles>
    <p:titleStyle>
      <a:lvl1pPr marL="39688" indent="-39688" algn="l" rtl="0" eaLnBrk="0" fontAlgn="base" hangingPunct="0">
        <a:spcBef>
          <a:spcPct val="0"/>
        </a:spcBef>
        <a:spcAft>
          <a:spcPct val="0"/>
        </a:spcAft>
        <a:defRPr sz="4400">
          <a:solidFill>
            <a:schemeClr val="tx1"/>
          </a:solidFill>
          <a:latin typeface="+mj-lt"/>
          <a:ea typeface="+mj-ea"/>
          <a:cs typeface="+mj-cs"/>
          <a:sym typeface="Lucida Grande" charset="0"/>
        </a:defRPr>
      </a:lvl1pPr>
      <a:lvl2pPr marL="39688" indent="-39688" algn="l" rtl="0" eaLnBrk="0" fontAlgn="base" hangingPunct="0">
        <a:spcBef>
          <a:spcPct val="0"/>
        </a:spcBef>
        <a:spcAft>
          <a:spcPct val="0"/>
        </a:spcAft>
        <a:defRPr sz="4400">
          <a:solidFill>
            <a:schemeClr val="tx1"/>
          </a:solidFill>
          <a:latin typeface="Lucida Grande"/>
          <a:sym typeface="Lucida Grande" charset="0"/>
        </a:defRPr>
      </a:lvl2pPr>
      <a:lvl3pPr marL="39688" indent="-39688" algn="l" rtl="0" eaLnBrk="0" fontAlgn="base" hangingPunct="0">
        <a:spcBef>
          <a:spcPct val="0"/>
        </a:spcBef>
        <a:spcAft>
          <a:spcPct val="0"/>
        </a:spcAft>
        <a:defRPr sz="4400">
          <a:solidFill>
            <a:schemeClr val="tx1"/>
          </a:solidFill>
          <a:latin typeface="Lucida Grande"/>
          <a:sym typeface="Lucida Grande" charset="0"/>
        </a:defRPr>
      </a:lvl3pPr>
      <a:lvl4pPr marL="39688" indent="-39688" algn="l" rtl="0" eaLnBrk="0" fontAlgn="base" hangingPunct="0">
        <a:spcBef>
          <a:spcPct val="0"/>
        </a:spcBef>
        <a:spcAft>
          <a:spcPct val="0"/>
        </a:spcAft>
        <a:defRPr sz="4400">
          <a:solidFill>
            <a:schemeClr val="tx1"/>
          </a:solidFill>
          <a:latin typeface="Lucida Grande"/>
          <a:sym typeface="Lucida Grande" charset="0"/>
        </a:defRPr>
      </a:lvl4pPr>
      <a:lvl5pPr marL="39688" indent="-39688" algn="l" rtl="0" eaLnBrk="0" fontAlgn="base" hangingPunct="0">
        <a:spcBef>
          <a:spcPct val="0"/>
        </a:spcBef>
        <a:spcAft>
          <a:spcPct val="0"/>
        </a:spcAft>
        <a:defRPr sz="4400">
          <a:solidFill>
            <a:schemeClr val="tx1"/>
          </a:solidFill>
          <a:latin typeface="Lucida Grande"/>
          <a:sym typeface="Lucida Grande" charset="0"/>
        </a:defRPr>
      </a:lvl5pPr>
      <a:lvl6pPr marL="496888" algn="l" rtl="0" fontAlgn="base">
        <a:spcBef>
          <a:spcPct val="0"/>
        </a:spcBef>
        <a:spcAft>
          <a:spcPct val="0"/>
        </a:spcAft>
        <a:defRPr sz="4400">
          <a:solidFill>
            <a:schemeClr val="tx1"/>
          </a:solidFill>
          <a:latin typeface="Lucida Grande"/>
          <a:sym typeface="Lucida Grande"/>
        </a:defRPr>
      </a:lvl6pPr>
      <a:lvl7pPr marL="954088" algn="l" rtl="0" fontAlgn="base">
        <a:spcBef>
          <a:spcPct val="0"/>
        </a:spcBef>
        <a:spcAft>
          <a:spcPct val="0"/>
        </a:spcAft>
        <a:defRPr sz="4400">
          <a:solidFill>
            <a:schemeClr val="tx1"/>
          </a:solidFill>
          <a:latin typeface="Lucida Grande"/>
          <a:sym typeface="Lucida Grande"/>
        </a:defRPr>
      </a:lvl7pPr>
      <a:lvl8pPr marL="1411288" algn="l" rtl="0" fontAlgn="base">
        <a:spcBef>
          <a:spcPct val="0"/>
        </a:spcBef>
        <a:spcAft>
          <a:spcPct val="0"/>
        </a:spcAft>
        <a:defRPr sz="4400">
          <a:solidFill>
            <a:schemeClr val="tx1"/>
          </a:solidFill>
          <a:latin typeface="Lucida Grande"/>
          <a:sym typeface="Lucida Grande"/>
        </a:defRPr>
      </a:lvl8pPr>
      <a:lvl9pPr marL="1868488" algn="l" rtl="0" fontAlgn="base">
        <a:spcBef>
          <a:spcPct val="0"/>
        </a:spcBef>
        <a:spcAft>
          <a:spcPct val="0"/>
        </a:spcAft>
        <a:defRPr sz="4400">
          <a:solidFill>
            <a:schemeClr val="tx1"/>
          </a:solidFill>
          <a:latin typeface="Lucida Grande"/>
          <a:sym typeface="Lucida Grande"/>
        </a:defRPr>
      </a:lvl9pPr>
    </p:titleStyle>
    <p:bodyStyle>
      <a:lvl1pPr marL="230188" indent="-190500" algn="l" rtl="0" eaLnBrk="0" fontAlgn="base" hangingPunct="0">
        <a:spcBef>
          <a:spcPts val="700"/>
        </a:spcBef>
        <a:spcAft>
          <a:spcPct val="0"/>
        </a:spcAft>
        <a:buClr>
          <a:srgbClr val="808080"/>
        </a:buClr>
        <a:buSzPct val="100000"/>
        <a:buFont typeface="Times" panose="02020603050405020304" pitchFamily="18" charset="0"/>
        <a:buChar char="•"/>
        <a:defRPr sz="2800">
          <a:solidFill>
            <a:schemeClr val="tx1"/>
          </a:solidFill>
          <a:latin typeface="+mn-lt"/>
          <a:ea typeface="+mn-ea"/>
          <a:cs typeface="+mn-cs"/>
          <a:sym typeface="Lucida Grande" charset="0"/>
        </a:defRPr>
      </a:lvl1pPr>
      <a:lvl2pPr marL="611188" indent="-190500" algn="l" rtl="0" eaLnBrk="0" fontAlgn="base" hangingPunct="0">
        <a:spcBef>
          <a:spcPts val="600"/>
        </a:spcBef>
        <a:spcAft>
          <a:spcPct val="0"/>
        </a:spcAft>
        <a:buClr>
          <a:srgbClr val="808080"/>
        </a:buClr>
        <a:buSzPct val="100000"/>
        <a:buFont typeface="Times" panose="02020603050405020304" pitchFamily="18" charset="0"/>
        <a:buChar char="•"/>
        <a:defRPr sz="2400">
          <a:solidFill>
            <a:schemeClr val="tx1"/>
          </a:solidFill>
          <a:latin typeface="+mn-lt"/>
          <a:sym typeface="Lucida Grande" charset="0"/>
        </a:defRPr>
      </a:lvl2pPr>
      <a:lvl3pPr marL="992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3pPr>
      <a:lvl4pPr marL="1373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4pPr>
      <a:lvl5pPr marL="1754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5pPr>
      <a:lvl6pPr marL="22113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6pPr>
      <a:lvl7pPr marL="26685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7pPr>
      <a:lvl8pPr marL="31257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8pPr>
      <a:lvl9pPr marL="35829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27088" y="360363"/>
            <a:ext cx="7848600" cy="547687"/>
          </a:xfrm>
          <a:prstGeom prst="rect">
            <a:avLst/>
          </a:prstGeom>
        </p:spPr>
        <p:txBody>
          <a:bodyPr vert="horz" lIns="91440" tIns="45720" rIns="91440" bIns="45720" rtlCol="0" anchor="ctr">
            <a:noAutofit/>
          </a:bodyPr>
          <a:lstStyle/>
          <a:p>
            <a:r>
              <a:rPr lang="zh-TW" altLang="en-US" dirty="0"/>
              <a:t>按一下以編輯母片標題樣式</a:t>
            </a:r>
          </a:p>
        </p:txBody>
      </p:sp>
      <p:sp>
        <p:nvSpPr>
          <p:cNvPr id="2051" name="文字版面配置區 2"/>
          <p:cNvSpPr>
            <a:spLocks noGrp="1"/>
          </p:cNvSpPr>
          <p:nvPr>
            <p:ph type="body" idx="1"/>
          </p:nvPr>
        </p:nvSpPr>
        <p:spPr bwMode="auto">
          <a:xfrm>
            <a:off x="385763" y="981075"/>
            <a:ext cx="8289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mn-lt"/>
                <a:ea typeface="+mn-ea"/>
                <a:sym typeface="Times"/>
              </a:defRPr>
            </a:lvl1pPr>
          </a:lstStyle>
          <a:p>
            <a:pPr>
              <a:defRPr/>
            </a:pPr>
            <a:fld id="{48F950E6-629E-455F-97A2-679047882164}" type="datetime1">
              <a:rPr lang="zh-TW" altLang="en-US"/>
              <a:pPr>
                <a:defRPr/>
              </a:pPr>
              <a:t>2021/10/13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ea typeface="新細明體" panose="02020500000000000000" pitchFamily="18" charset="-120"/>
                <a:sym typeface="Times"/>
              </a:defRPr>
            </a:lvl1pPr>
          </a:lstStyle>
          <a:p>
            <a:pPr>
              <a:defRPr/>
            </a:pPr>
            <a:endParaRPr lang="en-US" altLang="zh-TW"/>
          </a:p>
        </p:txBody>
      </p:sp>
      <p:sp>
        <p:nvSpPr>
          <p:cNvPr id="6" name="投影片編號版面配置區 5"/>
          <p:cNvSpPr>
            <a:spLocks noGrp="1"/>
          </p:cNvSpPr>
          <p:nvPr>
            <p:ph type="sldNum" sz="quarter" idx="4"/>
          </p:nvPr>
        </p:nvSpPr>
        <p:spPr>
          <a:xfrm>
            <a:off x="8388350" y="6546850"/>
            <a:ext cx="730250" cy="266700"/>
          </a:xfrm>
          <a:prstGeom prst="rect">
            <a:avLst/>
          </a:prstGeom>
        </p:spPr>
        <p:txBody>
          <a:bodyPr vert="horz" wrap="square" lIns="36000" tIns="36000" rIns="36000" bIns="3600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defRPr>
            </a:lvl1pPr>
          </a:lstStyle>
          <a:p>
            <a:fld id="{FF6E3AB2-2094-4E27-9A68-C5C6FDFA6673}" type="slidenum">
              <a:rPr lang="zh-TW" altLang="en-US"/>
              <a:pPr/>
              <a:t>‹#›</a:t>
            </a:fld>
            <a:endParaRPr lang="en-US" altLang="zh-TW"/>
          </a:p>
        </p:txBody>
      </p:sp>
      <p:cxnSp>
        <p:nvCxnSpPr>
          <p:cNvPr id="14" name="直線接點 13"/>
          <p:cNvCxnSpPr/>
          <p:nvPr userDrawn="1"/>
        </p:nvCxnSpPr>
        <p:spPr>
          <a:xfrm>
            <a:off x="395288" y="908050"/>
            <a:ext cx="8280400" cy="0"/>
          </a:xfrm>
          <a:prstGeom prst="line">
            <a:avLst/>
          </a:prstGeom>
          <a:ln>
            <a:solidFill>
              <a:srgbClr val="FFCC99"/>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Lst>
  <p:hf hdr="0" ftr="0" dt="0"/>
  <p:txStyles>
    <p:titleStyle>
      <a:lvl1pPr algn="ctr" rtl="0" eaLnBrk="0" fontAlgn="base" hangingPunct="0">
        <a:spcBef>
          <a:spcPct val="0"/>
        </a:spcBef>
        <a:spcAft>
          <a:spcPct val="0"/>
        </a:spcAft>
        <a:defRPr sz="3200" b="1" kern="1200">
          <a:solidFill>
            <a:schemeClr val="tx1"/>
          </a:solidFill>
          <a:effectLst>
            <a:outerShdw blurRad="38100" dist="38100" dir="2700000" algn="tl">
              <a:srgbClr val="000000">
                <a:alpha val="43137"/>
              </a:srgbClr>
            </a:outerShdw>
          </a:effectLst>
          <a:latin typeface="+mj-lt"/>
          <a:ea typeface="標楷體" pitchFamily="65" charset="-120"/>
          <a:cs typeface="+mj-cs"/>
        </a:defRPr>
      </a:lvl1pPr>
      <a:lvl2pPr algn="ctr" rtl="0" eaLnBrk="0" fontAlgn="base" hangingPunct="0">
        <a:spcBef>
          <a:spcPct val="0"/>
        </a:spcBef>
        <a:spcAft>
          <a:spcPct val="0"/>
        </a:spcAft>
        <a:defRPr sz="3200" b="1">
          <a:solidFill>
            <a:schemeClr val="tx1"/>
          </a:solidFill>
          <a:latin typeface="Calibri" pitchFamily="34" charset="0"/>
          <a:ea typeface="標楷體" pitchFamily="65" charset="-120"/>
        </a:defRPr>
      </a:lvl2pPr>
      <a:lvl3pPr algn="ctr" rtl="0" eaLnBrk="0" fontAlgn="base" hangingPunct="0">
        <a:spcBef>
          <a:spcPct val="0"/>
        </a:spcBef>
        <a:spcAft>
          <a:spcPct val="0"/>
        </a:spcAft>
        <a:defRPr sz="3200" b="1">
          <a:solidFill>
            <a:schemeClr val="tx1"/>
          </a:solidFill>
          <a:latin typeface="Calibri" pitchFamily="34" charset="0"/>
          <a:ea typeface="標楷體" pitchFamily="65" charset="-120"/>
        </a:defRPr>
      </a:lvl3pPr>
      <a:lvl4pPr algn="ctr" rtl="0" eaLnBrk="0" fontAlgn="base" hangingPunct="0">
        <a:spcBef>
          <a:spcPct val="0"/>
        </a:spcBef>
        <a:spcAft>
          <a:spcPct val="0"/>
        </a:spcAft>
        <a:defRPr sz="3200" b="1">
          <a:solidFill>
            <a:schemeClr val="tx1"/>
          </a:solidFill>
          <a:latin typeface="Calibri" pitchFamily="34" charset="0"/>
          <a:ea typeface="標楷體" pitchFamily="65" charset="-120"/>
        </a:defRPr>
      </a:lvl4pPr>
      <a:lvl5pPr algn="ctr" rtl="0" eaLnBrk="0" fontAlgn="base" hangingPunct="0">
        <a:spcBef>
          <a:spcPct val="0"/>
        </a:spcBef>
        <a:spcAft>
          <a:spcPct val="0"/>
        </a:spcAft>
        <a:defRPr sz="3200" b="1">
          <a:solidFill>
            <a:schemeClr val="tx1"/>
          </a:solidFill>
          <a:latin typeface="Calibri" pitchFamily="34" charset="0"/>
          <a:ea typeface="標楷體" pitchFamily="65" charset="-120"/>
        </a:defRPr>
      </a:lvl5pPr>
      <a:lvl6pPr marL="457200" algn="ctr" rtl="0" fontAlgn="base">
        <a:spcBef>
          <a:spcPct val="0"/>
        </a:spcBef>
        <a:spcAft>
          <a:spcPct val="0"/>
        </a:spcAft>
        <a:defRPr sz="3200" b="1">
          <a:solidFill>
            <a:schemeClr val="tx1"/>
          </a:solidFill>
          <a:latin typeface="Calibri" pitchFamily="34" charset="0"/>
          <a:ea typeface="標楷體" pitchFamily="65" charset="-120"/>
        </a:defRPr>
      </a:lvl6pPr>
      <a:lvl7pPr marL="914400" algn="ctr" rtl="0" fontAlgn="base">
        <a:spcBef>
          <a:spcPct val="0"/>
        </a:spcBef>
        <a:spcAft>
          <a:spcPct val="0"/>
        </a:spcAft>
        <a:defRPr sz="3200" b="1">
          <a:solidFill>
            <a:schemeClr val="tx1"/>
          </a:solidFill>
          <a:latin typeface="Calibri" pitchFamily="34" charset="0"/>
          <a:ea typeface="標楷體" pitchFamily="65" charset="-120"/>
        </a:defRPr>
      </a:lvl7pPr>
      <a:lvl8pPr marL="1371600" algn="ctr" rtl="0" fontAlgn="base">
        <a:spcBef>
          <a:spcPct val="0"/>
        </a:spcBef>
        <a:spcAft>
          <a:spcPct val="0"/>
        </a:spcAft>
        <a:defRPr sz="3200" b="1">
          <a:solidFill>
            <a:schemeClr val="tx1"/>
          </a:solidFill>
          <a:latin typeface="Calibri" pitchFamily="34" charset="0"/>
          <a:ea typeface="標楷體" pitchFamily="65" charset="-120"/>
        </a:defRPr>
      </a:lvl8pPr>
      <a:lvl9pPr marL="1828800" algn="ctr" rtl="0" fontAlgn="base">
        <a:spcBef>
          <a:spcPct val="0"/>
        </a:spcBef>
        <a:spcAft>
          <a:spcPct val="0"/>
        </a:spcAft>
        <a:defRPr sz="3200" b="1">
          <a:solidFill>
            <a:schemeClr val="tx1"/>
          </a:solidFill>
          <a:latin typeface="Calibri" pitchFamily="34" charset="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標楷體"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標楷體"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標楷體"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Rectangle 2"/>
          <p:cNvSpPr>
            <a:spLocks noGrp="1" noChangeArrowheads="1"/>
          </p:cNvSpPr>
          <p:nvPr>
            <p:ph type="title"/>
          </p:nvPr>
        </p:nvSpPr>
        <p:spPr bwMode="auto">
          <a:xfrm>
            <a:off x="381000" y="317500"/>
            <a:ext cx="83820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title style</a:t>
            </a:r>
          </a:p>
        </p:txBody>
      </p:sp>
      <p:sp>
        <p:nvSpPr>
          <p:cNvPr id="3076" name="Rectangle 3"/>
          <p:cNvSpPr>
            <a:spLocks noGrp="1" noChangeArrowheads="1"/>
          </p:cNvSpPr>
          <p:nvPr>
            <p:ph type="body" idx="1"/>
          </p:nvPr>
        </p:nvSpPr>
        <p:spPr bwMode="auto">
          <a:xfrm>
            <a:off x="381000" y="1346200"/>
            <a:ext cx="83820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text styles</a:t>
            </a:r>
          </a:p>
          <a:p>
            <a:pPr lvl="1"/>
            <a:r>
              <a:rPr lang="en-US" altLang="zh-TW">
                <a:sym typeface="Arial" panose="020B0604020202020204" pitchFamily="34" charset="0"/>
              </a:rPr>
              <a:t>Second level</a:t>
            </a:r>
          </a:p>
          <a:p>
            <a:pPr lvl="2"/>
            <a:r>
              <a:rPr lang="en-US" altLang="zh-TW">
                <a:sym typeface="Arial" panose="020B0604020202020204" pitchFamily="34" charset="0"/>
              </a:rPr>
              <a:t>Third level</a:t>
            </a:r>
          </a:p>
          <a:p>
            <a:pPr lvl="3"/>
            <a:r>
              <a:rPr lang="en-US" altLang="zh-TW">
                <a:sym typeface="Arial" panose="020B0604020202020204" pitchFamily="34" charset="0"/>
              </a:rPr>
              <a:t>Fourth level</a:t>
            </a:r>
          </a:p>
          <a:p>
            <a:pPr lvl="4"/>
            <a:r>
              <a:rPr lang="en-US" altLang="zh-TW">
                <a:sym typeface="Arial" panose="020B0604020202020204" pitchFamily="34" charset="0"/>
              </a:rPr>
              <a:t>Fifth level</a:t>
            </a:r>
          </a:p>
        </p:txBody>
      </p:sp>
      <p:sp>
        <p:nvSpPr>
          <p:cNvPr id="2" name="Text Box 4"/>
          <p:cNvSpPr txBox="1">
            <a:spLocks noGrp="1" noChangeArrowheads="1"/>
          </p:cNvSpPr>
          <p:nvPr>
            <p:ph type="sldNum" sz="quarter" idx="4"/>
          </p:nvPr>
        </p:nvSpPr>
        <p:spPr bwMode="auto">
          <a:xfrm>
            <a:off x="8699500" y="5956300"/>
            <a:ext cx="22701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kumimoji="0" sz="800">
                <a:latin typeface="Arial" panose="020B0604020202020204" pitchFamily="34" charset="0"/>
                <a:sym typeface="Arial" panose="020B0604020202020204" pitchFamily="34" charset="0"/>
              </a:defRPr>
            </a:lvl1pPr>
          </a:lstStyle>
          <a:p>
            <a:fld id="{37CEF39A-CEFA-4571-A4BF-A761C7C5803D}"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9" r:id="rId12"/>
  </p:sldLayoutIdLst>
  <p:transition/>
  <p:hf hdr="0" ftr="0" dt="0"/>
  <p:txStyles>
    <p:titleStyle>
      <a:lvl1pPr marL="39688" indent="-39688" algn="l" rtl="0" eaLnBrk="0" fontAlgn="base" hangingPunct="0">
        <a:spcBef>
          <a:spcPct val="0"/>
        </a:spcBef>
        <a:spcAft>
          <a:spcPct val="0"/>
        </a:spcAft>
        <a:defRPr sz="4000">
          <a:solidFill>
            <a:srgbClr val="0F1577"/>
          </a:solidFill>
          <a:latin typeface="+mj-lt"/>
          <a:ea typeface="+mj-ea"/>
          <a:cs typeface="+mj-cs"/>
          <a:sym typeface="Arial" panose="020B0604020202020204" pitchFamily="34" charset="0"/>
        </a:defRPr>
      </a:lvl1pPr>
      <a:lvl2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2pPr>
      <a:lvl3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3pPr>
      <a:lvl4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4pPr>
      <a:lvl5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5pPr>
      <a:lvl6pPr marL="4968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6pPr>
      <a:lvl7pPr marL="9540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7pPr>
      <a:lvl8pPr marL="14112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8pPr>
      <a:lvl9pPr marL="18684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9pPr>
    </p:titleStyle>
    <p:bodyStyle>
      <a:lvl1pPr marL="287338" indent="-247650" algn="l" rtl="0" eaLnBrk="0" fontAlgn="base" hangingPunct="0">
        <a:lnSpc>
          <a:spcPct val="130000"/>
        </a:lnSpc>
        <a:spcBef>
          <a:spcPts val="500"/>
        </a:spcBef>
        <a:spcAft>
          <a:spcPct val="0"/>
        </a:spcAft>
        <a:buSzPct val="100000"/>
        <a:buFont typeface="Times" panose="02020603050405020304" pitchFamily="18" charset="0"/>
        <a:defRPr sz="2800" b="1">
          <a:solidFill>
            <a:srgbClr val="0F1577"/>
          </a:solidFill>
          <a:latin typeface="+mn-lt"/>
          <a:ea typeface="+mn-ea"/>
          <a:cs typeface="+mn-cs"/>
          <a:sym typeface="Arial" panose="020B0604020202020204" pitchFamily="34" charset="0"/>
        </a:defRPr>
      </a:lvl1pPr>
      <a:lvl2pPr marL="522288" indent="-247650" algn="l" rtl="0" eaLnBrk="0" fontAlgn="base" hangingPunct="0">
        <a:lnSpc>
          <a:spcPct val="130000"/>
        </a:lnSpc>
        <a:spcBef>
          <a:spcPts val="500"/>
        </a:spcBef>
        <a:spcAft>
          <a:spcPct val="0"/>
        </a:spcAft>
        <a:buSzPct val="100000"/>
        <a:buFont typeface="Times" panose="02020603050405020304" pitchFamily="18" charset="0"/>
        <a:defRPr sz="2400" b="1">
          <a:solidFill>
            <a:srgbClr val="0F1577"/>
          </a:solidFill>
          <a:latin typeface="+mn-lt"/>
          <a:ea typeface="+mj-ea"/>
          <a:sym typeface="Arial" panose="020B0604020202020204" pitchFamily="34" charset="0"/>
        </a:defRPr>
      </a:lvl2pPr>
      <a:lvl3pPr marL="82708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3pPr>
      <a:lvl4pPr marL="1189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4pPr>
      <a:lvl5pPr marL="1570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5pPr>
      <a:lvl6pPr marL="20272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6pPr>
      <a:lvl7pPr marL="24844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7pPr>
      <a:lvl8pPr marL="29416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8pPr>
      <a:lvl9pPr marL="33988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Rectangle 2"/>
          <p:cNvSpPr>
            <a:spLocks noGrp="1" noChangeArrowheads="1"/>
          </p:cNvSpPr>
          <p:nvPr>
            <p:ph type="title"/>
          </p:nvPr>
        </p:nvSpPr>
        <p:spPr bwMode="auto">
          <a:xfrm>
            <a:off x="3860800" y="2184400"/>
            <a:ext cx="4737100" cy="1181100"/>
          </a:xfrm>
          <a:prstGeom prst="rect">
            <a:avLst/>
          </a:prstGeom>
          <a:solidFill>
            <a:srgbClr val="000000">
              <a:alpha val="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title style</a:t>
            </a:r>
          </a:p>
        </p:txBody>
      </p:sp>
      <p:sp>
        <p:nvSpPr>
          <p:cNvPr id="5124" name="Rectangle 3"/>
          <p:cNvSpPr>
            <a:spLocks noGrp="1" noChangeArrowheads="1"/>
          </p:cNvSpPr>
          <p:nvPr>
            <p:ph type="body" idx="1"/>
          </p:nvPr>
        </p:nvSpPr>
        <p:spPr bwMode="auto">
          <a:xfrm>
            <a:off x="3848100" y="3683000"/>
            <a:ext cx="3860800" cy="673100"/>
          </a:xfrm>
          <a:prstGeom prst="rect">
            <a:avLst/>
          </a:prstGeom>
          <a:solidFill>
            <a:srgbClr val="000000">
              <a:alpha val="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text styles</a:t>
            </a:r>
          </a:p>
          <a:p>
            <a:pPr lvl="1"/>
            <a:r>
              <a:rPr lang="en-US" altLang="zh-TW">
                <a:sym typeface="Arial" panose="020B0604020202020204" pitchFamily="34" charset="0"/>
              </a:rPr>
              <a:t>Second level</a:t>
            </a:r>
          </a:p>
          <a:p>
            <a:pPr lvl="2"/>
            <a:r>
              <a:rPr lang="en-US" altLang="zh-TW">
                <a:sym typeface="Arial" panose="020B0604020202020204" pitchFamily="34" charset="0"/>
              </a:rPr>
              <a:t>Third level</a:t>
            </a:r>
          </a:p>
          <a:p>
            <a:pPr lvl="3"/>
            <a:r>
              <a:rPr lang="en-US" altLang="zh-TW">
                <a:sym typeface="Arial" panose="020B0604020202020204" pitchFamily="34" charset="0"/>
              </a:rPr>
              <a:t>Fourth level</a:t>
            </a:r>
          </a:p>
          <a:p>
            <a:pPr lvl="4"/>
            <a:r>
              <a:rPr lang="en-US" altLang="zh-TW">
                <a:sym typeface="Arial" panose="020B0604020202020204" pitchFamily="34" charset="0"/>
              </a:rPr>
              <a:t>Fifth level</a:t>
            </a: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ransition/>
  <p:txStyles>
    <p:titleStyle>
      <a:lvl1pPr marL="39688" indent="-39688" algn="l" rtl="0" eaLnBrk="0" fontAlgn="base" hangingPunct="0">
        <a:lnSpc>
          <a:spcPct val="120000"/>
        </a:lnSpc>
        <a:spcBef>
          <a:spcPct val="0"/>
        </a:spcBef>
        <a:spcAft>
          <a:spcPct val="0"/>
        </a:spcAft>
        <a:defRPr sz="3600" b="1">
          <a:solidFill>
            <a:srgbClr val="FFFFFF"/>
          </a:solidFill>
          <a:latin typeface="+mj-lt"/>
          <a:ea typeface="+mj-ea"/>
          <a:cs typeface="+mj-cs"/>
          <a:sym typeface="Arial" panose="020B0604020202020204" pitchFamily="34" charset="0"/>
        </a:defRPr>
      </a:lvl1pPr>
      <a:lvl2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2pPr>
      <a:lvl3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3pPr>
      <a:lvl4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4pPr>
      <a:lvl5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5pPr>
      <a:lvl6pPr marL="4968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6pPr>
      <a:lvl7pPr marL="9540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7pPr>
      <a:lvl8pPr marL="14112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8pPr>
      <a:lvl9pPr marL="18684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9pPr>
    </p:titleStyle>
    <p:bodyStyle>
      <a:lvl1pPr marL="39688" indent="-39688" algn="l" rtl="0" eaLnBrk="0" fontAlgn="base" hangingPunct="0">
        <a:spcBef>
          <a:spcPts val="200"/>
        </a:spcBef>
        <a:spcAft>
          <a:spcPct val="0"/>
        </a:spcAft>
        <a:defRPr sz="1400" b="1">
          <a:solidFill>
            <a:srgbClr val="FFFFFF"/>
          </a:solidFill>
          <a:latin typeface="+mn-lt"/>
          <a:ea typeface="+mn-ea"/>
          <a:cs typeface="+mn-cs"/>
          <a:sym typeface="Arial" panose="020B0604020202020204" pitchFamily="34" charset="0"/>
        </a:defRPr>
      </a:lvl1pPr>
      <a:lvl2pPr marL="274638" indent="182563" algn="l" rtl="0" eaLnBrk="0" fontAlgn="base" hangingPunct="0">
        <a:spcBef>
          <a:spcPct val="0"/>
        </a:spcBef>
        <a:spcAft>
          <a:spcPct val="0"/>
        </a:spcAft>
        <a:defRPr sz="2400" b="1">
          <a:solidFill>
            <a:srgbClr val="002D55"/>
          </a:solidFill>
          <a:latin typeface="+mn-lt"/>
          <a:ea typeface="ヒラギノ角ゴ Pro W3" charset="-120"/>
          <a:sym typeface="Arial" panose="020B0604020202020204" pitchFamily="34" charset="0"/>
        </a:defRPr>
      </a:lvl2pPr>
      <a:lvl3pPr marL="579438" indent="33496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3pPr>
      <a:lvl4pPr marL="941388" indent="43021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4pPr>
      <a:lvl5pPr marL="1322388" indent="50641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5pPr>
      <a:lvl6pPr marL="1779588" algn="l" rtl="0" fontAlgn="base">
        <a:spcBef>
          <a:spcPct val="0"/>
        </a:spcBef>
        <a:spcAft>
          <a:spcPct val="0"/>
        </a:spcAft>
        <a:defRPr sz="2000" b="1">
          <a:solidFill>
            <a:srgbClr val="002D55"/>
          </a:solidFill>
          <a:latin typeface="+mn-lt"/>
          <a:ea typeface="ヒラギノ角ゴ Pro W3" charset="-120"/>
          <a:sym typeface="Arial" pitchFamily="34" charset="0"/>
        </a:defRPr>
      </a:lvl6pPr>
      <a:lvl7pPr marL="2236788" algn="l" rtl="0" fontAlgn="base">
        <a:spcBef>
          <a:spcPct val="0"/>
        </a:spcBef>
        <a:spcAft>
          <a:spcPct val="0"/>
        </a:spcAft>
        <a:defRPr sz="2000" b="1">
          <a:solidFill>
            <a:srgbClr val="002D55"/>
          </a:solidFill>
          <a:latin typeface="+mn-lt"/>
          <a:ea typeface="ヒラギノ角ゴ Pro W3" charset="-120"/>
          <a:sym typeface="Arial" pitchFamily="34" charset="0"/>
        </a:defRPr>
      </a:lvl7pPr>
      <a:lvl8pPr marL="2693988" algn="l" rtl="0" fontAlgn="base">
        <a:spcBef>
          <a:spcPct val="0"/>
        </a:spcBef>
        <a:spcAft>
          <a:spcPct val="0"/>
        </a:spcAft>
        <a:defRPr sz="2000" b="1">
          <a:solidFill>
            <a:srgbClr val="002D55"/>
          </a:solidFill>
          <a:latin typeface="+mn-lt"/>
          <a:ea typeface="ヒラギノ角ゴ Pro W3" charset="-120"/>
          <a:sym typeface="Arial" pitchFamily="34" charset="0"/>
        </a:defRPr>
      </a:lvl8pPr>
      <a:lvl9pPr marL="3151188" algn="l" rtl="0" fontAlgn="base">
        <a:spcBef>
          <a:spcPct val="0"/>
        </a:spcBef>
        <a:spcAft>
          <a:spcPct val="0"/>
        </a:spcAft>
        <a:defRPr sz="2000" b="1">
          <a:solidFill>
            <a:srgbClr val="002D55"/>
          </a:solidFill>
          <a:latin typeface="+mn-lt"/>
          <a:ea typeface="ヒラギノ角ゴ Pro W3" charset="-120"/>
          <a:sym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file:///\\172.16.1.12\&#20844;&#29992;&#36039;&#26009;&#22846;\2021CF%20&#24291;&#21578;\kolin&#23229;&#23229;&#23849;&#28528;&#31687;30S.mov" TargetMode="External"/><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hyperlink" Target="http://www.realise.com.tw/10&#29151;&#26989;&#38917;&#30446;/B&#22411;&#37636;/catalogue_1.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hyperlink" Target="http://tw.wrs.yahoo.com/_ylt=A3eg8_m8C.1LiQkB4bd21gt./SIG=12u4lm243/EXP=1273912636/**http:/www.manager365.com/Article/UploadFiles/200704/20070403003908134.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www.action.com.tw/"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diagramData" Target="../diagrams/data1.xml"/><Relationship Id="rId21" Type="http://schemas.openxmlformats.org/officeDocument/2006/relationships/image" Target="../media/image20.png"/><Relationship Id="rId7" Type="http://schemas.microsoft.com/office/2007/relationships/diagramDrawing" Target="../diagrams/drawing1.xm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6.png"/><Relationship Id="rId20" Type="http://schemas.microsoft.com/office/2007/relationships/hdphoto" Target="../media/hdphoto1.wdp"/><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11.png"/><Relationship Id="rId24" Type="http://schemas.openxmlformats.org/officeDocument/2006/relationships/image" Target="../media/image23.jpeg"/><Relationship Id="rId5" Type="http://schemas.openxmlformats.org/officeDocument/2006/relationships/diagramQuickStyle" Target="../diagrams/quickStyle1.xml"/><Relationship Id="rId15" Type="http://schemas.openxmlformats.org/officeDocument/2006/relationships/image" Target="../media/image15.png"/><Relationship Id="rId23" Type="http://schemas.openxmlformats.org/officeDocument/2006/relationships/image" Target="../media/image22.jpe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5727639" y="1052736"/>
            <a:ext cx="3361581" cy="1261884"/>
          </a:xfrm>
          <a:prstGeom prst="rect">
            <a:avLst/>
          </a:prstGeom>
        </p:spPr>
        <p:txBody>
          <a:bodyPr wrap="square">
            <a:spAutoFit/>
          </a:bodyPr>
          <a:lstStyle/>
          <a:p>
            <a:pPr algn="ctr"/>
            <a:r>
              <a:rPr lang="en-US" altLang="zh-TW" sz="2800" b="1" dirty="0" smtClean="0">
                <a:solidFill>
                  <a:schemeClr val="bg1"/>
                </a:solidFill>
                <a:latin typeface="HP Simplified Hans Light" panose="020B0300000000000000" pitchFamily="34" charset="-122"/>
                <a:ea typeface="HP Simplified Hans Light" panose="020B0300000000000000" pitchFamily="34" charset="-122"/>
              </a:rPr>
              <a:t>2021</a:t>
            </a:r>
            <a:r>
              <a:rPr lang="zh-TW" altLang="en-US" sz="2800" b="1" dirty="0" smtClean="0">
                <a:solidFill>
                  <a:schemeClr val="bg1"/>
                </a:solidFill>
                <a:latin typeface="HP Simplified Hans Light" panose="020B0300000000000000" pitchFamily="34" charset="-122"/>
                <a:ea typeface="HP Simplified Hans Light" panose="020B0300000000000000" pitchFamily="34" charset="-122"/>
              </a:rPr>
              <a:t>年法人說明會</a:t>
            </a:r>
            <a:endParaRPr lang="en-US" altLang="zh-TW" sz="2800" b="1" dirty="0" smtClean="0">
              <a:solidFill>
                <a:schemeClr val="bg1"/>
              </a:solidFill>
              <a:latin typeface="HP Simplified Hans Light" panose="020B0300000000000000" pitchFamily="34" charset="-122"/>
              <a:ea typeface="HP Simplified Hans Light" panose="020B0300000000000000" pitchFamily="34" charset="-122"/>
            </a:endParaRPr>
          </a:p>
          <a:p>
            <a:endParaRPr lang="en-US" altLang="zh-TW" b="1" dirty="0" smtClean="0">
              <a:solidFill>
                <a:schemeClr val="bg1"/>
              </a:solidFill>
              <a:latin typeface="HP Simplified Hans Light" panose="020B0300000000000000" pitchFamily="34" charset="-122"/>
              <a:ea typeface="HP Simplified Hans Light" panose="020B0300000000000000" pitchFamily="34" charset="-122"/>
            </a:endParaRPr>
          </a:p>
          <a:p>
            <a:r>
              <a:rPr lang="zh-TW" altLang="en-US" b="1" dirty="0" smtClean="0">
                <a:solidFill>
                  <a:schemeClr val="bg1"/>
                </a:solidFill>
                <a:latin typeface="HP Simplified Hans Light" panose="020B0300000000000000" pitchFamily="34" charset="-122"/>
                <a:ea typeface="HP Simplified Hans Light" panose="020B0300000000000000" pitchFamily="34" charset="-122"/>
              </a:rPr>
              <a:t>  彭亭玉  </a:t>
            </a:r>
            <a:r>
              <a:rPr lang="zh-TW" altLang="en-US" b="1" dirty="0">
                <a:solidFill>
                  <a:schemeClr val="bg1"/>
                </a:solidFill>
                <a:latin typeface="HP Simplified Hans Light" panose="020B0300000000000000" pitchFamily="34" charset="-122"/>
                <a:ea typeface="HP Simplified Hans Light" panose="020B0300000000000000" pitchFamily="34" charset="-122"/>
              </a:rPr>
              <a:t>董事長</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編號版面配置區 3"/>
          <p:cNvSpPr>
            <a:spLocks noGrp="1"/>
          </p:cNvSpPr>
          <p:nvPr>
            <p:ph type="sldNum" sz="quarter" idx="10"/>
          </p:nvPr>
        </p:nvSpPr>
        <p:spPr>
          <a:noFill/>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396C06C2-2725-4240-9FA7-56AC5CB333BF}" type="slidenum">
              <a:rPr lang="zh-TW" altLang="en-US" sz="800">
                <a:latin typeface="Arial" panose="020B0604020202020204" pitchFamily="34" charset="0"/>
                <a:sym typeface="Arial" panose="020B0604020202020204" pitchFamily="34" charset="0"/>
              </a:rPr>
              <a:pPr/>
              <a:t>10</a:t>
            </a:fld>
            <a:endParaRPr lang="en-US" altLang="zh-TW" sz="800">
              <a:latin typeface="Arial" panose="020B0604020202020204" pitchFamily="34" charset="0"/>
              <a:sym typeface="Arial" panose="020B0604020202020204" pitchFamily="34" charset="0"/>
            </a:endParaRPr>
          </a:p>
        </p:txBody>
      </p:sp>
      <p:sp>
        <p:nvSpPr>
          <p:cNvPr id="56323" name="Rectangle 3"/>
          <p:cNvSpPr>
            <a:spLocks noGrp="1" noChangeArrowheads="1"/>
          </p:cNvSpPr>
          <p:nvPr>
            <p:ph type="body" idx="1"/>
          </p:nvPr>
        </p:nvSpPr>
        <p:spPr>
          <a:xfrm>
            <a:off x="260350" y="1556396"/>
            <a:ext cx="4456113" cy="576262"/>
          </a:xfrm>
        </p:spPr>
        <p:txBody>
          <a:bodyPr/>
          <a:lstStyle/>
          <a:p>
            <a:pPr marL="325438" indent="-285750">
              <a:buFont typeface="Wingdings" pitchFamily="2" charset="2"/>
              <a:buChar char="Ø"/>
            </a:pPr>
            <a:r>
              <a:rPr lang="zh-TW" altLang="en-US" sz="1600" dirty="0" smtClean="0">
                <a:latin typeface="華康粗圓體" pitchFamily="49" charset="-120"/>
                <a:ea typeface="華康粗黑體(P)"/>
              </a:rPr>
              <a:t>創立</a:t>
            </a:r>
            <a:r>
              <a:rPr lang="zh-TW" altLang="en-US" sz="1600" dirty="0">
                <a:latin typeface="華康粗圓體" pitchFamily="49" charset="-120"/>
                <a:ea typeface="華康粗黑體(P)"/>
              </a:rPr>
              <a:t>於</a:t>
            </a:r>
            <a:r>
              <a:rPr lang="en-US" altLang="zh-TW" sz="1600" dirty="0">
                <a:latin typeface="華康粗圓體" pitchFamily="49" charset="-120"/>
                <a:ea typeface="華康粗黑體(P)"/>
              </a:rPr>
              <a:t>1987</a:t>
            </a:r>
            <a:r>
              <a:rPr lang="zh-TW" altLang="en-US" sz="1600" dirty="0">
                <a:latin typeface="細明體" panose="02020509000000000000" pitchFamily="49" charset="-120"/>
                <a:ea typeface="細明體" panose="02020509000000000000" pitchFamily="49" charset="-120"/>
              </a:rPr>
              <a:t>，</a:t>
            </a:r>
            <a:r>
              <a:rPr lang="zh-TW" altLang="en-US" sz="1600" dirty="0">
                <a:latin typeface="華康粗圓體" pitchFamily="49" charset="-120"/>
                <a:ea typeface="華康粗黑體(P)"/>
              </a:rPr>
              <a:t>位於馬來西亞檳城 </a:t>
            </a:r>
            <a:endParaRPr lang="en-US" altLang="zh-TW" sz="1600" dirty="0" smtClean="0">
              <a:latin typeface="華康粗圓體" pitchFamily="49" charset="-120"/>
              <a:ea typeface="華康粗黑體(P)"/>
            </a:endParaRPr>
          </a:p>
        </p:txBody>
      </p:sp>
      <p:pic>
        <p:nvPicPr>
          <p:cNvPr id="5632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221088"/>
            <a:ext cx="2460699" cy="1656184"/>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276872"/>
            <a:ext cx="2305050" cy="164306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Rectangle 12"/>
          <p:cNvSpPr>
            <a:spLocks noChangeArrowheads="1"/>
          </p:cNvSpPr>
          <p:nvPr/>
        </p:nvSpPr>
        <p:spPr bwMode="auto">
          <a:xfrm>
            <a:off x="287338" y="1124694"/>
            <a:ext cx="4716462" cy="431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39688">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zh-TW" altLang="en-US" sz="1800" b="1" dirty="0" smtClean="0"/>
              <a:t>憶</a:t>
            </a:r>
            <a:r>
              <a:rPr lang="zh-TW" altLang="en-US" sz="1800" b="1" dirty="0"/>
              <a:t>聲電子工業</a:t>
            </a:r>
            <a:r>
              <a:rPr lang="en-US" altLang="zh-TW" sz="1800" b="1" dirty="0"/>
              <a:t>(</a:t>
            </a:r>
            <a:r>
              <a:rPr lang="zh-TW" altLang="en-US" sz="1800" b="1" dirty="0"/>
              <a:t>馬</a:t>
            </a:r>
            <a:r>
              <a:rPr lang="en-US" altLang="zh-TW" sz="1800" b="1" dirty="0"/>
              <a:t>)</a:t>
            </a:r>
            <a:r>
              <a:rPr lang="zh-TW" altLang="en-US" sz="1800" b="1" dirty="0"/>
              <a:t>股份有限公司</a:t>
            </a:r>
            <a:endParaRPr lang="en-US" altLang="zh-TW" sz="1400" b="1" dirty="0">
              <a:solidFill>
                <a:srgbClr val="0F1577"/>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56327" name="Rectangle 13"/>
          <p:cNvSpPr>
            <a:spLocks noChangeArrowheads="1"/>
          </p:cNvSpPr>
          <p:nvPr/>
        </p:nvSpPr>
        <p:spPr bwMode="auto">
          <a:xfrm>
            <a:off x="5003800" y="1015057"/>
            <a:ext cx="3960813"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39688">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zh-TW" altLang="en-US" sz="1800" b="1" dirty="0" smtClean="0"/>
              <a:t>亞</a:t>
            </a:r>
            <a:r>
              <a:rPr lang="zh-TW" altLang="en-US" sz="1800" b="1" dirty="0"/>
              <a:t>憶電子</a:t>
            </a:r>
            <a:r>
              <a:rPr lang="en-US" altLang="zh-TW" sz="1800" b="1" dirty="0"/>
              <a:t>(</a:t>
            </a:r>
            <a:r>
              <a:rPr lang="zh-TW" altLang="en-US" sz="1800" b="1" dirty="0"/>
              <a:t>深圳</a:t>
            </a:r>
            <a:r>
              <a:rPr lang="en-US" altLang="zh-TW" sz="1800" b="1" dirty="0"/>
              <a:t>)</a:t>
            </a:r>
            <a:r>
              <a:rPr lang="zh-TW" altLang="en-US" sz="1800" b="1" dirty="0" smtClean="0"/>
              <a:t>有限公司</a:t>
            </a:r>
            <a:endParaRPr lang="en-US" altLang="zh-TW" sz="1800" b="1" dirty="0">
              <a:solidFill>
                <a:srgbClr val="0F1577"/>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56328" name="Rectangle 14"/>
          <p:cNvSpPr>
            <a:spLocks noChangeArrowheads="1"/>
          </p:cNvSpPr>
          <p:nvPr/>
        </p:nvSpPr>
        <p:spPr bwMode="auto">
          <a:xfrm>
            <a:off x="4848584" y="1556396"/>
            <a:ext cx="41402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287338" indent="-2476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marL="325438" indent="-285750">
              <a:buFont typeface="Wingdings" pitchFamily="2" charset="2"/>
              <a:buChar char="Ø"/>
            </a:pPr>
            <a:r>
              <a:rPr lang="zh-TW" altLang="en-US" sz="1600" b="1" dirty="0" smtClean="0">
                <a:solidFill>
                  <a:schemeClr val="accent2"/>
                </a:solidFill>
                <a:latin typeface="華康粗黑體(P)" pitchFamily="34" charset="-120"/>
                <a:ea typeface="華康粗黑體(P)" pitchFamily="34" charset="-120"/>
              </a:rPr>
              <a:t>創立</a:t>
            </a:r>
            <a:r>
              <a:rPr lang="zh-TW" altLang="en-US" sz="1600" b="1" dirty="0">
                <a:solidFill>
                  <a:schemeClr val="accent2"/>
                </a:solidFill>
                <a:latin typeface="華康粗黑體(P)" pitchFamily="34" charset="-120"/>
                <a:ea typeface="華康粗黑體(P)" pitchFamily="34" charset="-120"/>
              </a:rPr>
              <a:t>於</a:t>
            </a:r>
            <a:r>
              <a:rPr lang="en-US" altLang="zh-TW" sz="1600" b="1" dirty="0">
                <a:solidFill>
                  <a:schemeClr val="accent2"/>
                </a:solidFill>
                <a:latin typeface="華康粗黑體(P)" pitchFamily="34" charset="-120"/>
                <a:ea typeface="華康粗黑體(P)" pitchFamily="34" charset="-120"/>
              </a:rPr>
              <a:t>2005</a:t>
            </a:r>
            <a:r>
              <a:rPr lang="zh-TW" altLang="en-US" sz="1600" b="1" dirty="0">
                <a:solidFill>
                  <a:schemeClr val="accent2"/>
                </a:solidFill>
                <a:latin typeface="細明體" panose="02020509000000000000" pitchFamily="49" charset="-120"/>
                <a:ea typeface="細明體" panose="02020509000000000000" pitchFamily="49" charset="-120"/>
              </a:rPr>
              <a:t>，</a:t>
            </a:r>
            <a:r>
              <a:rPr lang="zh-TW" altLang="en-US" sz="1600" b="1" dirty="0" smtClean="0">
                <a:solidFill>
                  <a:schemeClr val="accent2"/>
                </a:solidFill>
                <a:latin typeface="華康粗黑體(P)" pitchFamily="34" charset="-120"/>
                <a:ea typeface="華康粗黑體(P)" pitchFamily="34" charset="-120"/>
              </a:rPr>
              <a:t>位於中國深圳 </a:t>
            </a:r>
            <a:endParaRPr lang="en-US" altLang="zh-TW" sz="1600" b="1" dirty="0" smtClean="0">
              <a:solidFill>
                <a:schemeClr val="accent2"/>
              </a:solidFill>
              <a:latin typeface="華康粗黑體(P)" pitchFamily="34" charset="-120"/>
              <a:ea typeface="華康粗黑體(P)" pitchFamily="34" charset="-120"/>
            </a:endParaRPr>
          </a:p>
          <a:p>
            <a:pPr marL="325438" indent="-285750">
              <a:buFont typeface="Wingdings" pitchFamily="2" charset="2"/>
              <a:buChar char="Ø"/>
            </a:pPr>
            <a:endParaRPr lang="zh-TW" altLang="en-US" sz="1600" b="1" dirty="0">
              <a:solidFill>
                <a:schemeClr val="accent2"/>
              </a:solidFill>
              <a:latin typeface="華康粗黑體(P)" pitchFamily="34" charset="-120"/>
              <a:ea typeface="華康粗黑體(P)" pitchFamily="34" charset="-120"/>
            </a:endParaRPr>
          </a:p>
        </p:txBody>
      </p:sp>
      <p:pic>
        <p:nvPicPr>
          <p:cNvPr id="56329"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383434"/>
            <a:ext cx="2457759" cy="14938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9" y="2143872"/>
            <a:ext cx="2519984" cy="173037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矩形 13"/>
          <p:cNvSpPr/>
          <p:nvPr/>
        </p:nvSpPr>
        <p:spPr>
          <a:xfrm>
            <a:off x="107504" y="332656"/>
            <a:ext cx="3960440" cy="523220"/>
          </a:xfrm>
          <a:prstGeom prst="rect">
            <a:avLst/>
          </a:prstGeom>
        </p:spPr>
        <p:txBody>
          <a:bodyPr wrap="square">
            <a:spAutoFit/>
          </a:bodyPr>
          <a:lstStyle/>
          <a:p>
            <a:r>
              <a:rPr lang="zh-TW" altLang="en-US" sz="2800" b="1" dirty="0" smtClean="0">
                <a:solidFill>
                  <a:schemeClr val="bg1"/>
                </a:solidFill>
                <a:latin typeface="微軟正黑體" panose="020B0604030504040204" pitchFamily="34" charset="-120"/>
                <a:ea typeface="微軟正黑體" panose="020B0604030504040204" pitchFamily="34" charset="-120"/>
              </a:rPr>
              <a:t>車用電子</a:t>
            </a:r>
            <a:r>
              <a:rPr lang="zh-TW" altLang="en-US" sz="2800" b="1" dirty="0">
                <a:solidFill>
                  <a:schemeClr val="bg1"/>
                </a:solidFill>
                <a:latin typeface="微軟正黑體" panose="020B0604030504040204" pitchFamily="34" charset="-120"/>
                <a:ea typeface="微軟正黑體" panose="020B0604030504040204" pitchFamily="34" charset="-120"/>
              </a:rPr>
              <a:t>事業體系</a:t>
            </a:r>
          </a:p>
        </p:txBody>
      </p:sp>
    </p:spTree>
    <p:extLst>
      <p:ext uri="{BB962C8B-B14F-4D97-AF65-F5344CB8AC3E}">
        <p14:creationId xmlns:p14="http://schemas.microsoft.com/office/powerpoint/2010/main" val="1191623196"/>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3775393"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憶聲</a:t>
            </a:r>
            <a:r>
              <a:rPr lang="zh-TW" altLang="en-US" sz="2800" b="1" dirty="0" smtClean="0">
                <a:solidFill>
                  <a:schemeClr val="bg1"/>
                </a:solidFill>
                <a:latin typeface="微軟正黑體" panose="020B0604030504040204" pitchFamily="34" charset="-120"/>
                <a:ea typeface="微軟正黑體" panose="020B0604030504040204" pitchFamily="34" charset="-120"/>
              </a:rPr>
              <a:t>集團車用電子產品</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35292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215512"/>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3775393"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憶聲</a:t>
            </a:r>
            <a:r>
              <a:rPr lang="zh-TW" altLang="en-US" sz="2800" b="1" dirty="0" smtClean="0">
                <a:solidFill>
                  <a:schemeClr val="bg1"/>
                </a:solidFill>
                <a:latin typeface="微軟正黑體" panose="020B0604030504040204" pitchFamily="34" charset="-120"/>
                <a:ea typeface="微軟正黑體" panose="020B0604030504040204" pitchFamily="34" charset="-120"/>
              </a:rPr>
              <a:t>集團車用電子產品</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8712968"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487271"/>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3775393"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憶聲</a:t>
            </a:r>
            <a:r>
              <a:rPr lang="zh-TW" altLang="en-US" sz="2800" b="1" dirty="0" smtClean="0">
                <a:solidFill>
                  <a:schemeClr val="bg1"/>
                </a:solidFill>
                <a:latin typeface="微軟正黑體" panose="020B0604030504040204" pitchFamily="34" charset="-120"/>
                <a:ea typeface="微軟正黑體" panose="020B0604030504040204" pitchFamily="34" charset="-120"/>
              </a:rPr>
              <a:t>集團車用電子產品</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496944" cy="490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49694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984837"/>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3775393"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憶聲</a:t>
            </a:r>
            <a:r>
              <a:rPr lang="zh-TW" altLang="en-US" sz="2800" b="1" dirty="0" smtClean="0">
                <a:solidFill>
                  <a:schemeClr val="bg1"/>
                </a:solidFill>
                <a:latin typeface="微軟正黑體" panose="020B0604030504040204" pitchFamily="34" charset="-120"/>
                <a:ea typeface="微軟正黑體" panose="020B0604030504040204" pitchFamily="34" charset="-120"/>
              </a:rPr>
              <a:t>集團車用電子產品</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124744"/>
            <a:ext cx="8712968" cy="502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2074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4"/>
          <p:cNvSpPr>
            <a:spLocks noGrp="1"/>
          </p:cNvSpPr>
          <p:nvPr>
            <p:ph type="sldNum" sz="quarter" idx="10"/>
          </p:nvPr>
        </p:nvSpPr>
        <p:spPr>
          <a:noFill/>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73D1773F-58E7-4AD1-9BE6-F6E026C69F5C}" type="slidenum">
              <a:rPr kumimoji="0" lang="zh-TW" altLang="en-US" sz="800">
                <a:latin typeface="Arial" panose="020B0604020202020204" pitchFamily="34" charset="0"/>
                <a:sym typeface="Arial" panose="020B0604020202020204" pitchFamily="34" charset="0"/>
              </a:rPr>
              <a:pPr/>
              <a:t>15</a:t>
            </a:fld>
            <a:endParaRPr kumimoji="0" lang="en-US" altLang="zh-TW" sz="800">
              <a:latin typeface="Arial" panose="020B0604020202020204" pitchFamily="34" charset="0"/>
              <a:sym typeface="Arial" panose="020B0604020202020204" pitchFamily="34" charset="0"/>
            </a:endParaRPr>
          </a:p>
        </p:txBody>
      </p:sp>
      <p:sp>
        <p:nvSpPr>
          <p:cNvPr id="54275" name="Text Box 14"/>
          <p:cNvSpPr txBox="1">
            <a:spLocks/>
          </p:cNvSpPr>
          <p:nvPr/>
        </p:nvSpPr>
        <p:spPr bwMode="auto">
          <a:xfrm>
            <a:off x="384903" y="4270117"/>
            <a:ext cx="8280920" cy="193899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nSpc>
                <a:spcPts val="2400"/>
              </a:lnSpc>
            </a:pPr>
            <a:r>
              <a:rPr lang="en-US" altLang="zh-TW" sz="1600" b="1" dirty="0" smtClean="0">
                <a:latin typeface="HP Simplified Hans Light" panose="020B0300000000000000" pitchFamily="34" charset="-122"/>
                <a:ea typeface="HP Simplified Hans Light" panose="020B0300000000000000" pitchFamily="34" charset="-122"/>
              </a:rPr>
              <a:t>1.Kolin</a:t>
            </a:r>
            <a:r>
              <a:rPr lang="zh-TW" altLang="en-US" sz="1600" b="1" dirty="0">
                <a:latin typeface="HP Simplified Hans Light" panose="020B0300000000000000" pitchFamily="34" charset="-122"/>
                <a:ea typeface="HP Simplified Hans Light" panose="020B0300000000000000" pitchFamily="34" charset="-122"/>
              </a:rPr>
              <a:t>歌林深耕</a:t>
            </a:r>
            <a:r>
              <a:rPr lang="zh-TW" altLang="en-US" sz="1600" b="1" dirty="0" smtClean="0">
                <a:latin typeface="HP Simplified Hans Light" panose="020B0300000000000000" pitchFamily="34" charset="-122"/>
                <a:ea typeface="HP Simplified Hans Light" panose="020B0300000000000000" pitchFamily="34" charset="-122"/>
              </a:rPr>
              <a:t>台灣超過</a:t>
            </a:r>
            <a:r>
              <a:rPr lang="en-US" altLang="zh-TW" sz="1600" b="1" dirty="0" smtClean="0">
                <a:latin typeface="HP Simplified Hans Light" panose="020B0300000000000000" pitchFamily="34" charset="-122"/>
                <a:ea typeface="HP Simplified Hans Light" panose="020B0300000000000000" pitchFamily="34" charset="-122"/>
              </a:rPr>
              <a:t>50</a:t>
            </a:r>
            <a:r>
              <a:rPr lang="zh-TW" altLang="en-US" sz="1600" b="1" dirty="0">
                <a:latin typeface="HP Simplified Hans Light" panose="020B0300000000000000" pitchFamily="34" charset="-122"/>
                <a:ea typeface="HP Simplified Hans Light" panose="020B0300000000000000" pitchFamily="34" charset="-122"/>
              </a:rPr>
              <a:t>年</a:t>
            </a:r>
            <a:r>
              <a:rPr lang="zh-TW" altLang="en-US" sz="1600" b="1" dirty="0" smtClean="0">
                <a:latin typeface="HP Simplified Hans Light" panose="020B0300000000000000" pitchFamily="34" charset="-122"/>
                <a:ea typeface="HP Simplified Hans Light" panose="020B0300000000000000" pitchFamily="34" charset="-122"/>
              </a:rPr>
              <a:t>，是</a:t>
            </a:r>
            <a:r>
              <a:rPr lang="zh-TW" altLang="en-US" sz="1600" b="1" dirty="0">
                <a:latin typeface="HP Simplified Hans Light" panose="020B0300000000000000" pitchFamily="34" charset="-122"/>
                <a:ea typeface="HP Simplified Hans Light" panose="020B0300000000000000" pitchFamily="34" charset="-122"/>
              </a:rPr>
              <a:t>台灣最知名家電品牌 </a:t>
            </a:r>
            <a:endParaRPr lang="zh-TW" altLang="en-US" sz="1600" dirty="0">
              <a:latin typeface="HP Simplified Hans Light" panose="020B0300000000000000" pitchFamily="34" charset="-122"/>
              <a:ea typeface="HP Simplified Hans Light" panose="020B0300000000000000" pitchFamily="34" charset="-122"/>
            </a:endParaRPr>
          </a:p>
          <a:p>
            <a:pPr>
              <a:lnSpc>
                <a:spcPts val="2400"/>
              </a:lnSpc>
            </a:pPr>
            <a:r>
              <a:rPr lang="en-US" altLang="zh-TW" sz="1600" b="1" dirty="0" smtClean="0">
                <a:latin typeface="HP Simplified Hans Light" panose="020B0300000000000000" pitchFamily="34" charset="-122"/>
                <a:ea typeface="HP Simplified Hans Light" panose="020B0300000000000000" pitchFamily="34" charset="-122"/>
              </a:rPr>
              <a:t>2.</a:t>
            </a:r>
            <a:r>
              <a:rPr lang="zh-TW" altLang="en-US" sz="1600" b="1" dirty="0" smtClean="0">
                <a:latin typeface="HP Simplified Hans Light" panose="020B0300000000000000" pitchFamily="34" charset="-122"/>
                <a:ea typeface="HP Simplified Hans Light" panose="020B0300000000000000" pitchFamily="34" charset="-122"/>
              </a:rPr>
              <a:t>憶</a:t>
            </a:r>
            <a:r>
              <a:rPr lang="zh-TW" altLang="en-US" sz="1600" b="1" dirty="0">
                <a:latin typeface="HP Simplified Hans Light" panose="020B0300000000000000" pitchFamily="34" charset="-122"/>
                <a:ea typeface="HP Simplified Hans Light" panose="020B0300000000000000" pitchFamily="34" charset="-122"/>
              </a:rPr>
              <a:t>聲集團經營權</a:t>
            </a:r>
            <a:r>
              <a:rPr lang="en-US" altLang="zh-TW" sz="1600" b="1" dirty="0" err="1" smtClean="0">
                <a:latin typeface="HP Simplified Hans Light" panose="020B0300000000000000" pitchFamily="34" charset="-122"/>
                <a:ea typeface="HP Simplified Hans Light" panose="020B0300000000000000" pitchFamily="34" charset="-122"/>
              </a:rPr>
              <a:t>kolin</a:t>
            </a:r>
            <a:r>
              <a:rPr lang="en-US" altLang="zh-TW" sz="1600" b="1" dirty="0" smtClean="0">
                <a:latin typeface="HP Simplified Hans Light" panose="020B0300000000000000" pitchFamily="34" charset="-122"/>
                <a:ea typeface="HP Simplified Hans Light" panose="020B0300000000000000" pitchFamily="34" charset="-122"/>
              </a:rPr>
              <a:t> </a:t>
            </a:r>
            <a:r>
              <a:rPr lang="zh-TW" altLang="en-US" sz="1600" b="1" dirty="0" smtClean="0">
                <a:latin typeface="HP Simplified Hans Light" panose="020B0300000000000000" pitchFamily="34" charset="-122"/>
                <a:ea typeface="HP Simplified Hans Light" panose="020B0300000000000000" pitchFamily="34" charset="-122"/>
              </a:rPr>
              <a:t>品牌</a:t>
            </a:r>
            <a:r>
              <a:rPr lang="zh-TW" altLang="en-US" sz="1600" b="1" dirty="0">
                <a:latin typeface="HP Simplified Hans Light" panose="020B0300000000000000" pitchFamily="34" charset="-122"/>
                <a:ea typeface="HP Simplified Hans Light" panose="020B0300000000000000" pitchFamily="34" charset="-122"/>
              </a:rPr>
              <a:t>，透過經銷商 </a:t>
            </a:r>
            <a:r>
              <a:rPr lang="en-US" altLang="zh-TW" sz="1600" b="1" dirty="0">
                <a:latin typeface="HP Simplified Hans Light" panose="020B0300000000000000" pitchFamily="34" charset="-122"/>
                <a:ea typeface="HP Simplified Hans Light" panose="020B0300000000000000" pitchFamily="34" charset="-122"/>
              </a:rPr>
              <a:t>+ </a:t>
            </a:r>
            <a:r>
              <a:rPr lang="zh-TW" altLang="en-US" sz="1600" b="1" dirty="0">
                <a:latin typeface="HP Simplified Hans Light" panose="020B0300000000000000" pitchFamily="34" charset="-122"/>
                <a:ea typeface="HP Simplified Hans Light" panose="020B0300000000000000" pitchFamily="34" charset="-122"/>
              </a:rPr>
              <a:t>量販通路 </a:t>
            </a:r>
            <a:r>
              <a:rPr lang="en-US" altLang="zh-TW" sz="1600" b="1" dirty="0">
                <a:latin typeface="HP Simplified Hans Light" panose="020B0300000000000000" pitchFamily="34" charset="-122"/>
                <a:ea typeface="HP Simplified Hans Light" panose="020B0300000000000000" pitchFamily="34" charset="-122"/>
              </a:rPr>
              <a:t>+ </a:t>
            </a:r>
            <a:r>
              <a:rPr lang="zh-TW" altLang="en-US" sz="1600" b="1" dirty="0">
                <a:latin typeface="HP Simplified Hans Light" panose="020B0300000000000000" pitchFamily="34" charset="-122"/>
                <a:ea typeface="HP Simplified Hans Light" panose="020B0300000000000000" pitchFamily="34" charset="-122"/>
              </a:rPr>
              <a:t>網購平台</a:t>
            </a:r>
            <a:r>
              <a:rPr lang="zh-TW" altLang="en-US" sz="1600" b="1" dirty="0" smtClean="0">
                <a:latin typeface="HP Simplified Hans Light" panose="020B0300000000000000" pitchFamily="34" charset="-122"/>
                <a:ea typeface="HP Simplified Hans Light" panose="020B0300000000000000" pitchFamily="34" charset="-122"/>
              </a:rPr>
              <a:t>，規劃全品項家電</a:t>
            </a:r>
            <a:r>
              <a:rPr lang="zh-TW" altLang="en-US" sz="1600" b="1" dirty="0">
                <a:latin typeface="HP Simplified Hans Light" panose="020B0300000000000000" pitchFamily="34" charset="-122"/>
                <a:ea typeface="HP Simplified Hans Light" panose="020B0300000000000000" pitchFamily="34" charset="-122"/>
              </a:rPr>
              <a:t>及小家電商品，為</a:t>
            </a:r>
            <a:r>
              <a:rPr lang="zh-TW" altLang="en-US" sz="1600" b="1" dirty="0" smtClean="0">
                <a:latin typeface="HP Simplified Hans Light" panose="020B0300000000000000" pitchFamily="34" charset="-122"/>
                <a:ea typeface="HP Simplified Hans Light" panose="020B0300000000000000" pitchFamily="34" charset="-122"/>
              </a:rPr>
              <a:t>創造</a:t>
            </a:r>
            <a:r>
              <a:rPr lang="zh-TW" altLang="en-US" sz="1600" b="1" dirty="0">
                <a:latin typeface="HP Simplified Hans Light" panose="020B0300000000000000" pitchFamily="34" charset="-122"/>
                <a:ea typeface="HP Simplified Hans Light" panose="020B0300000000000000" pitchFamily="34" charset="-122"/>
              </a:rPr>
              <a:t>集團</a:t>
            </a:r>
            <a:r>
              <a:rPr lang="zh-TW" altLang="en-US" sz="1600" b="1" dirty="0" smtClean="0">
                <a:latin typeface="HP Simplified Hans Light" panose="020B0300000000000000" pitchFamily="34" charset="-122"/>
                <a:ea typeface="HP Simplified Hans Light" panose="020B0300000000000000" pitchFamily="34" charset="-122"/>
              </a:rPr>
              <a:t>營收。 </a:t>
            </a:r>
            <a:endParaRPr lang="zh-TW" altLang="en-US" sz="1600" dirty="0">
              <a:latin typeface="HP Simplified Hans Light" panose="020B0300000000000000" pitchFamily="34" charset="-122"/>
              <a:ea typeface="HP Simplified Hans Light" panose="020B0300000000000000" pitchFamily="34" charset="-122"/>
            </a:endParaRPr>
          </a:p>
          <a:p>
            <a:pPr>
              <a:lnSpc>
                <a:spcPts val="2400"/>
              </a:lnSpc>
            </a:pPr>
            <a:r>
              <a:rPr lang="en-US" altLang="zh-TW" sz="1600" b="1" dirty="0">
                <a:latin typeface="HP Simplified Hans Light" panose="020B0300000000000000" pitchFamily="34" charset="-122"/>
                <a:ea typeface="HP Simplified Hans Light" panose="020B0300000000000000" pitchFamily="34" charset="-122"/>
              </a:rPr>
              <a:t>3</a:t>
            </a:r>
            <a:r>
              <a:rPr lang="en-US" altLang="zh-TW" sz="1600" b="1" dirty="0" smtClean="0">
                <a:latin typeface="HP Simplified Hans Light" panose="020B0300000000000000" pitchFamily="34" charset="-122"/>
                <a:ea typeface="HP Simplified Hans Light" panose="020B0300000000000000" pitchFamily="34" charset="-122"/>
              </a:rPr>
              <a:t>.</a:t>
            </a:r>
            <a:r>
              <a:rPr lang="zh-TW" altLang="en-US" sz="1600" b="1" dirty="0" smtClean="0">
                <a:latin typeface="HP Simplified Hans Light" panose="020B0300000000000000" pitchFamily="34" charset="-122"/>
                <a:ea typeface="HP Simplified Hans Light" panose="020B0300000000000000" pitchFamily="34" charset="-122"/>
              </a:rPr>
              <a:t>多項小家電產品全</a:t>
            </a:r>
            <a:r>
              <a:rPr lang="zh-TW" altLang="en-US" sz="1600" b="1" dirty="0">
                <a:latin typeface="HP Simplified Hans Light" panose="020B0300000000000000" pitchFamily="34" charset="-122"/>
                <a:ea typeface="HP Simplified Hans Light" panose="020B0300000000000000" pitchFamily="34" charset="-122"/>
              </a:rPr>
              <a:t>台銷售</a:t>
            </a:r>
            <a:r>
              <a:rPr lang="en-US" altLang="zh-TW" sz="1600" b="1" dirty="0">
                <a:latin typeface="HP Simplified Hans Light" panose="020B0300000000000000" pitchFamily="34" charset="-122"/>
                <a:ea typeface="HP Simplified Hans Light" panose="020B0300000000000000" pitchFamily="34" charset="-122"/>
              </a:rPr>
              <a:t>No.1 </a:t>
            </a:r>
            <a:r>
              <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a:t>
            </a:r>
          </a:p>
          <a:p>
            <a:pPr>
              <a:lnSpc>
                <a:spcPts val="2400"/>
              </a:lnSpc>
            </a:pPr>
            <a:r>
              <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4.</a:t>
            </a:r>
            <a:r>
              <a:rPr lang="zh-TW" altLang="en-US" sz="16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展望未來將致力於憶聲</a:t>
            </a:r>
            <a:r>
              <a:rPr lang="zh-TW" altLang="en-US" sz="1600" b="1" dirty="0">
                <a:latin typeface="HP Simplified Hans Light" panose="020B0300000000000000" pitchFamily="34" charset="-122"/>
                <a:ea typeface="HP Simplified Hans Light" panose="020B0300000000000000" pitchFamily="34" charset="-122"/>
                <a:sym typeface="Arial" panose="020B0604020202020204" pitchFamily="34" charset="0"/>
              </a:rPr>
              <a:t>、</a:t>
            </a:r>
            <a:r>
              <a:rPr lang="zh-TW" altLang="en-US" sz="16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歌林</a:t>
            </a:r>
            <a:r>
              <a:rPr lang="zh-TW" altLang="en-US" sz="1600" b="1" dirty="0">
                <a:latin typeface="HP Simplified Hans Light" panose="020B0300000000000000" pitchFamily="34" charset="-122"/>
                <a:ea typeface="HP Simplified Hans Light" panose="020B0300000000000000" pitchFamily="34" charset="-122"/>
                <a:sym typeface="Arial" panose="020B0604020202020204" pitchFamily="34" charset="0"/>
              </a:rPr>
              <a:t>、</a:t>
            </a:r>
            <a:r>
              <a:rPr lang="zh-TW" altLang="en-US" sz="16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瑞林、消費者的整合，強化營運體質。</a:t>
            </a:r>
            <a:endPar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endParaRPr>
          </a:p>
          <a:p>
            <a:pPr>
              <a:lnSpc>
                <a:spcPts val="2400"/>
              </a:lnSpc>
            </a:pPr>
            <a:r>
              <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W:\2021CF </a:t>
            </a:r>
            <a:r>
              <a:rPr lang="zh-TW" altLang="en-US" sz="1600" b="1" dirty="0"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廣告</a:t>
            </a:r>
            <a:r>
              <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a:t>
            </a:r>
            <a:r>
              <a:rPr lang="en-US" altLang="zh-TW" sz="1600" b="1" dirty="0" err="1"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kolin</a:t>
            </a:r>
            <a:r>
              <a:rPr lang="zh-TW" altLang="en-US" sz="1600" b="1" dirty="0"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媽媽崩潰篇</a:t>
            </a:r>
            <a:r>
              <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hlinkClick r:id="rId3" action="ppaction://hlinkfile"/>
              </a:rPr>
              <a:t>30S.mov</a:t>
            </a:r>
            <a:endParaRPr lang="en-US" altLang="zh-TW" sz="1600" b="1" dirty="0" smtClean="0">
              <a:latin typeface="HP Simplified Hans Light" panose="020B0300000000000000" pitchFamily="34" charset="-122"/>
              <a:ea typeface="HP Simplified Hans Light" panose="020B0300000000000000" pitchFamily="34" charset="-122"/>
              <a:sym typeface="Arial" panose="020B0604020202020204" pitchFamily="34" charset="0"/>
            </a:endParaRPr>
          </a:p>
        </p:txBody>
      </p:sp>
      <p:grpSp>
        <p:nvGrpSpPr>
          <p:cNvPr id="54276" name="群組 1"/>
          <p:cNvGrpSpPr>
            <a:grpSpLocks/>
          </p:cNvGrpSpPr>
          <p:nvPr/>
        </p:nvGrpSpPr>
        <p:grpSpPr bwMode="auto">
          <a:xfrm>
            <a:off x="251520" y="1006741"/>
            <a:ext cx="8595307" cy="3270673"/>
            <a:chOff x="-112200" y="1628800"/>
            <a:chExt cx="9387410" cy="3717653"/>
          </a:xfrm>
        </p:grpSpPr>
        <p:pic>
          <p:nvPicPr>
            <p:cNvPr id="54278" name="Picture 2" descr="C:\Users\aa000301\Desktop\完成\形象稿\LED-形象稿.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00" y="1628800"/>
              <a:ext cx="1887454"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4" descr="C:\Users\aa000301\Desktop\完成\形象稿\冷氣-形象稿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9820" y="1746453"/>
              <a:ext cx="254539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8"/>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 name="矩形 9"/>
          <p:cNvSpPr/>
          <p:nvPr/>
        </p:nvSpPr>
        <p:spPr>
          <a:xfrm>
            <a:off x="107504" y="332656"/>
            <a:ext cx="6984776" cy="523220"/>
          </a:xfrm>
          <a:prstGeom prst="rect">
            <a:avLst/>
          </a:prstGeom>
        </p:spPr>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品牌經營事業</a:t>
            </a:r>
            <a:r>
              <a:rPr lang="zh-TW" altLang="en-US" sz="2800" b="1" dirty="0" smtClean="0">
                <a:solidFill>
                  <a:schemeClr val="bg1"/>
                </a:solidFill>
                <a:latin typeface="微軟正黑體" panose="020B0604030504040204" pitchFamily="34" charset="-120"/>
                <a:ea typeface="微軟正黑體" panose="020B0604030504040204" pitchFamily="34" charset="-120"/>
              </a:rPr>
              <a:t>體系</a:t>
            </a:r>
            <a:r>
              <a:rPr lang="en-US" altLang="zh-TW" sz="2800" b="1" dirty="0" smtClean="0">
                <a:solidFill>
                  <a:schemeClr val="bg1"/>
                </a:solidFill>
                <a:latin typeface="微軟正黑體" panose="020B0604030504040204" pitchFamily="34" charset="-120"/>
                <a:ea typeface="微軟正黑體" panose="020B0604030504040204" pitchFamily="34" charset="-120"/>
              </a:rPr>
              <a:t>-</a:t>
            </a:r>
            <a:r>
              <a:rPr lang="en-US" altLang="zh-TW" sz="2800" b="1" dirty="0" err="1">
                <a:solidFill>
                  <a:schemeClr val="bg1"/>
                </a:solidFill>
                <a:latin typeface="微軟正黑體" panose="020B0604030504040204" pitchFamily="34" charset="-120"/>
                <a:ea typeface="微軟正黑體" panose="020B0604030504040204" pitchFamily="34" charset="-120"/>
              </a:rPr>
              <a:t>Kolin</a:t>
            </a:r>
            <a:r>
              <a:rPr lang="zh-TW" altLang="en-US" sz="2800" b="1" dirty="0">
                <a:solidFill>
                  <a:schemeClr val="bg1"/>
                </a:solidFill>
                <a:latin typeface="微軟正黑體" panose="020B0604030504040204" pitchFamily="34" charset="-120"/>
                <a:ea typeface="微軟正黑體" panose="020B0604030504040204" pitchFamily="34" charset="-120"/>
              </a:rPr>
              <a:t>品牌經營</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7" y="1002853"/>
            <a:ext cx="2016224" cy="31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1006742"/>
            <a:ext cx="2016224" cy="316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764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17500"/>
            <a:ext cx="9144000" cy="591220"/>
          </a:xfrm>
          <a:solidFill>
            <a:srgbClr val="0000CC"/>
          </a:solidFill>
        </p:spPr>
        <p:txBody>
          <a:bodyPr/>
          <a:lstStyle/>
          <a:p>
            <a:r>
              <a:rPr lang="zh-TW" altLang="en-US" sz="2800" dirty="0">
                <a:solidFill>
                  <a:schemeClr val="accent3"/>
                </a:solidFill>
                <a:latin typeface="微軟正黑體" panose="020B0604030504040204" pitchFamily="34" charset="-120"/>
                <a:ea typeface="微軟正黑體" panose="020B0604030504040204" pitchFamily="34" charset="-120"/>
              </a:rPr>
              <a:t>品牌經營事業</a:t>
            </a:r>
            <a:r>
              <a:rPr lang="zh-TW" altLang="en-US" sz="2800" dirty="0" smtClean="0">
                <a:solidFill>
                  <a:schemeClr val="accent3"/>
                </a:solidFill>
                <a:latin typeface="微軟正黑體" panose="020B0604030504040204" pitchFamily="34" charset="-120"/>
                <a:ea typeface="微軟正黑體" panose="020B0604030504040204" pitchFamily="34" charset="-120"/>
              </a:rPr>
              <a:t>體系</a:t>
            </a:r>
            <a:r>
              <a:rPr lang="en-US" altLang="zh-TW" sz="2800" b="1" dirty="0" smtClean="0">
                <a:solidFill>
                  <a:schemeClr val="accent3"/>
                </a:solidFill>
                <a:latin typeface="華康細黑體(P)" pitchFamily="34" charset="-120"/>
                <a:ea typeface="華康細黑體(P)" pitchFamily="34" charset="-120"/>
              </a:rPr>
              <a:t>-</a:t>
            </a:r>
            <a:r>
              <a:rPr lang="zh-TW" altLang="en-US" sz="2800" dirty="0">
                <a:solidFill>
                  <a:schemeClr val="accent3"/>
                </a:solidFill>
                <a:latin typeface="微軟正黑體" panose="020B0604030504040204" pitchFamily="34" charset="-120"/>
                <a:ea typeface="微軟正黑體" panose="020B0604030504040204" pitchFamily="34" charset="-120"/>
              </a:rPr>
              <a:t>瑞林全國服務</a:t>
            </a:r>
            <a:r>
              <a:rPr lang="en-US" altLang="zh-TW" sz="2800" dirty="0">
                <a:solidFill>
                  <a:schemeClr val="accent3"/>
                </a:solidFill>
                <a:latin typeface="微軟正黑體" panose="020B0604030504040204" pitchFamily="34" charset="-120"/>
                <a:ea typeface="微軟正黑體" panose="020B0604030504040204" pitchFamily="34" charset="-120"/>
              </a:rPr>
              <a:t/>
            </a:r>
            <a:br>
              <a:rPr lang="en-US" altLang="zh-TW" sz="2800" dirty="0">
                <a:solidFill>
                  <a:schemeClr val="accent3"/>
                </a:solidFill>
                <a:latin typeface="微軟正黑體" panose="020B0604030504040204" pitchFamily="34" charset="-120"/>
                <a:ea typeface="微軟正黑體" panose="020B0604030504040204" pitchFamily="34" charset="-120"/>
              </a:rPr>
            </a:br>
            <a:r>
              <a:rPr lang="zh-TW" altLang="en-US" sz="2800" dirty="0" smtClean="0">
                <a:latin typeface="微軟正黑體" panose="020B0604030504040204" pitchFamily="34" charset="-120"/>
                <a:ea typeface="微軟正黑體" panose="020B0604030504040204" pitchFamily="34" charset="-120"/>
              </a:rPr>
              <a:t>    </a:t>
            </a:r>
            <a:endParaRPr lang="zh-TW" altLang="en-US" sz="1800" u="sng" dirty="0">
              <a:latin typeface="華康細黑體(P)" pitchFamily="34" charset="-120"/>
              <a:ea typeface="華康細黑體(P)" pitchFamily="34" charset="-120"/>
            </a:endParaRPr>
          </a:p>
        </p:txBody>
      </p:sp>
      <p:sp>
        <p:nvSpPr>
          <p:cNvPr id="5" name="投影片編號版面配置區 4"/>
          <p:cNvSpPr>
            <a:spLocks noGrp="1"/>
          </p:cNvSpPr>
          <p:nvPr>
            <p:ph type="sldNum" sz="quarter" idx="10"/>
          </p:nvPr>
        </p:nvSpPr>
        <p:spPr/>
        <p:txBody>
          <a:bodyPr/>
          <a:lstStyle/>
          <a:p>
            <a:fld id="{5B8B0FD6-6204-46BE-8969-A6A4D9F03983}" type="slidenum">
              <a:rPr lang="zh-TW" altLang="en-US" smtClean="0"/>
              <a:pPr/>
              <a:t>16</a:t>
            </a:fld>
            <a:endParaRPr lang="en-US" altLang="zh-TW"/>
          </a:p>
        </p:txBody>
      </p:sp>
      <p:pic>
        <p:nvPicPr>
          <p:cNvPr id="6" name="Picture 19" descr="https://fbcdn-sphotos-d-a.akamaihd.net/hphotos-ak-xtp1/v/t1.0-9/11885055_1016463325065619_1303860029029199337_n.jpg?oh=c81e0c056b66d3c8156b87dec25022a9&amp;oe=5663D6A9&amp;__gda__=1450026895_26f987fe9545ff0714411538c80830f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89" y="1169320"/>
            <a:ext cx="3851487" cy="237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AA0002~1.ACT\AppData\Local\Temp\notesE8BAC7\201508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3549036"/>
            <a:ext cx="3828926" cy="255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realis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175" y="3152002"/>
            <a:ext cx="1933939" cy="292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286000" y="3013502"/>
            <a:ext cx="4572000" cy="276999"/>
          </a:xfrm>
          <a:prstGeom prst="rect">
            <a:avLst/>
          </a:prstGeom>
        </p:spPr>
        <p:txBody>
          <a:bodyPr>
            <a:spAutoFit/>
          </a:bodyPr>
          <a:lstStyle/>
          <a:p>
            <a:endParaRPr lang="zh-TW" altLang="en-US" sz="1200" b="1" dirty="0">
              <a:solidFill>
                <a:srgbClr val="003399"/>
              </a:solidFill>
              <a:latin typeface="華康細圓體(P)" pitchFamily="34" charset="-120"/>
              <a:ea typeface="華康細圓體(P)" pitchFamily="34" charset="-120"/>
            </a:endParaRPr>
          </a:p>
        </p:txBody>
      </p:sp>
      <p:sp>
        <p:nvSpPr>
          <p:cNvPr id="11" name="矩形 10"/>
          <p:cNvSpPr/>
          <p:nvPr/>
        </p:nvSpPr>
        <p:spPr>
          <a:xfrm>
            <a:off x="5004048" y="4824982"/>
            <a:ext cx="1440160" cy="1200329"/>
          </a:xfrm>
          <a:prstGeom prst="rect">
            <a:avLst/>
          </a:prstGeom>
        </p:spPr>
        <p:txBody>
          <a:bodyPr wrap="square">
            <a:spAutoFit/>
          </a:bodyPr>
          <a:lstStyle/>
          <a:p>
            <a:pPr lvl="0" algn="just"/>
            <a:r>
              <a:rPr lang="zh-TW" altLang="en-US" sz="1800" b="1" dirty="0">
                <a:solidFill>
                  <a:srgbClr val="003399"/>
                </a:solidFill>
                <a:latin typeface="華康細圓體(P)" pitchFamily="34" charset="-120"/>
                <a:ea typeface="華康細圓體(P)" pitchFamily="34" charset="-120"/>
              </a:rPr>
              <a:t>榮獲經濟部商業司主辦的</a:t>
            </a:r>
            <a:r>
              <a:rPr lang="en-US" altLang="zh-TW" sz="1800" b="1" dirty="0">
                <a:solidFill>
                  <a:srgbClr val="003399"/>
                </a:solidFill>
                <a:latin typeface="華康細圓體(P)" pitchFamily="34" charset="-120"/>
                <a:ea typeface="華康細圓體(P)" pitchFamily="34" charset="-120"/>
              </a:rPr>
              <a:t>『</a:t>
            </a:r>
            <a:r>
              <a:rPr lang="zh-TW" altLang="en-US" sz="1800" b="1" dirty="0">
                <a:solidFill>
                  <a:srgbClr val="003399"/>
                </a:solidFill>
                <a:latin typeface="華康細圓體(P)" pitchFamily="34" charset="-120"/>
                <a:ea typeface="華康細圓體(P)" pitchFamily="34" charset="-120"/>
              </a:rPr>
              <a:t>優良服務</a:t>
            </a:r>
            <a:r>
              <a:rPr lang="en-US" altLang="zh-TW" sz="1800" b="1" dirty="0">
                <a:solidFill>
                  <a:srgbClr val="003399"/>
                </a:solidFill>
                <a:latin typeface="華康細圓體(P)" pitchFamily="34" charset="-120"/>
                <a:ea typeface="華康細圓體(P)" pitchFamily="34" charset="-120"/>
              </a:rPr>
              <a:t>』</a:t>
            </a:r>
            <a:r>
              <a:rPr lang="zh-TW" altLang="en-US" sz="1800" b="1" dirty="0" smtClean="0">
                <a:solidFill>
                  <a:srgbClr val="003399"/>
                </a:solidFill>
                <a:latin typeface="華康細圓體(P)" pitchFamily="34" charset="-120"/>
                <a:ea typeface="華康細圓體(P)" pitchFamily="34" charset="-120"/>
              </a:rPr>
              <a:t>認證</a:t>
            </a:r>
            <a:endParaRPr lang="zh-TW" altLang="en-US" sz="1800" b="1" dirty="0">
              <a:solidFill>
                <a:srgbClr val="003399"/>
              </a:solidFill>
              <a:latin typeface="華康細圓體(P)" pitchFamily="34" charset="-120"/>
              <a:ea typeface="華康細圓體(P)" pitchFamily="34" charset="-120"/>
            </a:endParaRPr>
          </a:p>
        </p:txBody>
      </p:sp>
      <p:sp>
        <p:nvSpPr>
          <p:cNvPr id="12" name="矩形 11"/>
          <p:cNvSpPr/>
          <p:nvPr/>
        </p:nvSpPr>
        <p:spPr>
          <a:xfrm>
            <a:off x="4509320" y="1169320"/>
            <a:ext cx="4239143" cy="1413207"/>
          </a:xfrm>
          <a:prstGeom prst="rect">
            <a:avLst/>
          </a:prstGeom>
        </p:spPr>
        <p:txBody>
          <a:bodyPr wrap="square">
            <a:spAutoFit/>
          </a:bodyPr>
          <a:lstStyle/>
          <a:p>
            <a:pPr eaLnBrk="1" hangingPunct="1">
              <a:lnSpc>
                <a:spcPts val="2500"/>
              </a:lnSpc>
            </a:pPr>
            <a:r>
              <a:rPr lang="zh-TW" altLang="en-US" sz="2000" b="1" dirty="0">
                <a:solidFill>
                  <a:schemeClr val="accent2"/>
                </a:solidFill>
                <a:latin typeface="Adobe 黑体 Std R" pitchFamily="34" charset="-128"/>
                <a:ea typeface="Adobe 黑体 Std R" pitchFamily="34" charset="-128"/>
              </a:rPr>
              <a:t>瑞林科技服務股份有限公司</a:t>
            </a:r>
            <a:endParaRPr lang="en-US" altLang="zh-TW" sz="2000" b="1" dirty="0" smtClean="0">
              <a:solidFill>
                <a:schemeClr val="accent2"/>
              </a:solidFill>
              <a:latin typeface="Adobe 黑体 Std R" pitchFamily="34" charset="-128"/>
              <a:ea typeface="Adobe 黑体 Std R" pitchFamily="34" charset="-128"/>
            </a:endParaRPr>
          </a:p>
          <a:p>
            <a:pPr eaLnBrk="1" hangingPunct="1">
              <a:lnSpc>
                <a:spcPct val="150000"/>
              </a:lnSpc>
              <a:spcBef>
                <a:spcPts val="600"/>
              </a:spcBef>
              <a:buFont typeface="Wingdings" pitchFamily="2" charset="2"/>
              <a:buChar char="Ø"/>
            </a:pPr>
            <a:r>
              <a:rPr lang="zh-TW" altLang="en-US" sz="2000" b="1" dirty="0" smtClean="0">
                <a:solidFill>
                  <a:schemeClr val="accent2"/>
                </a:solidFill>
                <a:latin typeface="Adobe 黑体 Std R" pitchFamily="34" charset="-128"/>
                <a:ea typeface="Adobe 黑体 Std R" pitchFamily="34" charset="-128"/>
              </a:rPr>
              <a:t>創立</a:t>
            </a:r>
            <a:r>
              <a:rPr lang="zh-TW" altLang="en-US" sz="2000" b="1" dirty="0">
                <a:solidFill>
                  <a:schemeClr val="accent2"/>
                </a:solidFill>
                <a:latin typeface="Adobe 黑体 Std R" pitchFamily="34" charset="-128"/>
                <a:ea typeface="Adobe 黑体 Std R" pitchFamily="34" charset="-128"/>
              </a:rPr>
              <a:t>於</a:t>
            </a:r>
            <a:r>
              <a:rPr lang="en-US" altLang="zh-TW" sz="2000" b="1" dirty="0" smtClean="0">
                <a:solidFill>
                  <a:schemeClr val="accent2"/>
                </a:solidFill>
                <a:latin typeface="Adobe 黑体 Std R" pitchFamily="34" charset="-128"/>
                <a:ea typeface="Adobe 黑体 Std R" pitchFamily="34" charset="-128"/>
              </a:rPr>
              <a:t>1999</a:t>
            </a:r>
            <a:r>
              <a:rPr lang="zh-TW" altLang="en-US" sz="2000" b="1" dirty="0" smtClean="0">
                <a:solidFill>
                  <a:schemeClr val="accent2"/>
                </a:solidFill>
                <a:latin typeface="Adobe 黑体 Std R" pitchFamily="34" charset="-128"/>
                <a:ea typeface="Adobe 黑体 Std R" pitchFamily="34" charset="-128"/>
              </a:rPr>
              <a:t>年</a:t>
            </a:r>
            <a:endParaRPr lang="en-US" altLang="zh-TW" sz="2000" b="1" dirty="0">
              <a:solidFill>
                <a:schemeClr val="accent2"/>
              </a:solidFill>
              <a:latin typeface="Adobe 黑体 Std R" pitchFamily="34" charset="-128"/>
              <a:ea typeface="Adobe 黑体 Std R" pitchFamily="34" charset="-128"/>
            </a:endParaRPr>
          </a:p>
          <a:p>
            <a:pPr eaLnBrk="1" hangingPunct="1">
              <a:lnSpc>
                <a:spcPct val="150000"/>
              </a:lnSpc>
              <a:buFont typeface="Wingdings" pitchFamily="2" charset="2"/>
              <a:buChar char="Ø"/>
            </a:pPr>
            <a:r>
              <a:rPr lang="zh-TW" altLang="en-US" sz="2000" b="1" dirty="0" smtClean="0">
                <a:solidFill>
                  <a:schemeClr val="accent2"/>
                </a:solidFill>
                <a:latin typeface="Adobe 黑体 Std R" pitchFamily="34" charset="-128"/>
                <a:ea typeface="Adobe 黑体 Std R" pitchFamily="34" charset="-128"/>
              </a:rPr>
              <a:t>全台灣有</a:t>
            </a:r>
            <a:r>
              <a:rPr lang="en-US" altLang="zh-TW" sz="2000" b="1" dirty="0" smtClean="0">
                <a:solidFill>
                  <a:schemeClr val="accent2"/>
                </a:solidFill>
                <a:latin typeface="Adobe 黑体 Std R" pitchFamily="34" charset="-128"/>
                <a:ea typeface="Adobe 黑体 Std R" pitchFamily="34" charset="-128"/>
              </a:rPr>
              <a:t>22</a:t>
            </a:r>
            <a:r>
              <a:rPr lang="zh-TW" altLang="en-US" sz="2000" b="1" dirty="0">
                <a:solidFill>
                  <a:schemeClr val="accent2"/>
                </a:solidFill>
                <a:latin typeface="Adobe 黑体 Std R" pitchFamily="34" charset="-128"/>
                <a:ea typeface="Adobe 黑体 Std R" pitchFamily="34" charset="-128"/>
              </a:rPr>
              <a:t>個服務站</a:t>
            </a:r>
            <a:r>
              <a:rPr lang="zh-TW" altLang="en-US" sz="2000" b="1" dirty="0">
                <a:solidFill>
                  <a:schemeClr val="accent2"/>
                </a:solidFill>
                <a:latin typeface="細明體" panose="02020509000000000000" pitchFamily="49" charset="-120"/>
                <a:ea typeface="細明體" panose="02020509000000000000" pitchFamily="49" charset="-120"/>
              </a:rPr>
              <a:t>、</a:t>
            </a:r>
            <a:r>
              <a:rPr lang="en-US" altLang="zh-TW" sz="2000" b="1" dirty="0">
                <a:solidFill>
                  <a:schemeClr val="accent2"/>
                </a:solidFill>
                <a:latin typeface="Adobe 黑体 Std R" pitchFamily="34" charset="-128"/>
                <a:ea typeface="Adobe 黑体 Std R" pitchFamily="34" charset="-128"/>
              </a:rPr>
              <a:t>4</a:t>
            </a:r>
            <a:r>
              <a:rPr lang="zh-TW" altLang="en-US" sz="2000" b="1" dirty="0">
                <a:solidFill>
                  <a:schemeClr val="accent2"/>
                </a:solidFill>
                <a:latin typeface="Adobe 黑体 Std R" pitchFamily="34" charset="-128"/>
                <a:ea typeface="Adobe 黑体 Std R" pitchFamily="34" charset="-128"/>
              </a:rPr>
              <a:t>個修理</a:t>
            </a:r>
            <a:r>
              <a:rPr lang="zh-TW" altLang="en-US" sz="2000" b="1" dirty="0" smtClean="0">
                <a:solidFill>
                  <a:schemeClr val="accent2"/>
                </a:solidFill>
                <a:latin typeface="Adobe 黑体 Std R" pitchFamily="34" charset="-128"/>
                <a:ea typeface="Adobe 黑体 Std R" pitchFamily="34" charset="-128"/>
              </a:rPr>
              <a:t>廠</a:t>
            </a:r>
            <a:endParaRPr lang="zh-TW" altLang="en-US" sz="2000" b="1" dirty="0">
              <a:solidFill>
                <a:schemeClr val="accent2"/>
              </a:solidFill>
              <a:latin typeface="Adobe 黑体 Std R" pitchFamily="34" charset="-128"/>
              <a:ea typeface="Adobe 黑体 Std R" pitchFamily="34" charset="-128"/>
            </a:endParaRPr>
          </a:p>
        </p:txBody>
      </p:sp>
    </p:spTree>
    <p:extLst>
      <p:ext uri="{BB962C8B-B14F-4D97-AF65-F5344CB8AC3E}">
        <p14:creationId xmlns:p14="http://schemas.microsoft.com/office/powerpoint/2010/main" val="41759019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0" y="317500"/>
            <a:ext cx="9144000" cy="591220"/>
          </a:xfrm>
          <a:solidFill>
            <a:srgbClr val="0000CC"/>
          </a:solidFill>
        </p:spPr>
        <p:txBody>
          <a:bodyPr anchor="t">
            <a:normAutofit fontScale="90000"/>
          </a:bodyPr>
          <a:lstStyle/>
          <a:p>
            <a:pPr eaLnBrk="1" hangingPunct="1">
              <a:lnSpc>
                <a:spcPct val="110000"/>
              </a:lnSpc>
            </a:pPr>
            <a:r>
              <a:rPr lang="zh-TW" altLang="en-US" sz="3200" b="1" dirty="0">
                <a:solidFill>
                  <a:schemeClr val="accent3"/>
                </a:solidFill>
                <a:latin typeface="微軟正黑體" panose="020B0604030504040204" pitchFamily="34" charset="-120"/>
                <a:ea typeface="微軟正黑體" panose="020B0604030504040204" pitchFamily="34" charset="-120"/>
              </a:rPr>
              <a:t>資產活化事業</a:t>
            </a:r>
            <a:r>
              <a:rPr lang="zh-TW" altLang="en-US" sz="3200" b="1" dirty="0" smtClean="0">
                <a:solidFill>
                  <a:schemeClr val="accent3"/>
                </a:solidFill>
                <a:latin typeface="微軟正黑體" panose="020B0604030504040204" pitchFamily="34" charset="-120"/>
                <a:ea typeface="微軟正黑體" panose="020B0604030504040204" pitchFamily="34" charset="-120"/>
              </a:rPr>
              <a:t>體系</a:t>
            </a:r>
            <a:br>
              <a:rPr lang="zh-TW" altLang="en-US" sz="3200" b="1" dirty="0" smtClean="0">
                <a:solidFill>
                  <a:schemeClr val="accent3"/>
                </a:solidFill>
                <a:latin typeface="微軟正黑體" panose="020B0604030504040204" pitchFamily="34" charset="-120"/>
                <a:ea typeface="微軟正黑體" panose="020B0604030504040204" pitchFamily="34" charset="-120"/>
              </a:rPr>
            </a:br>
            <a:r>
              <a:rPr lang="en-US" altLang="zh-TW" sz="1400" b="1" dirty="0" smtClean="0">
                <a:solidFill>
                  <a:schemeClr val="tx1"/>
                </a:solidFill>
                <a:latin typeface="華康細圓體(P)" pitchFamily="34" charset="-120"/>
                <a:ea typeface="華康細圓體(P)" pitchFamily="34" charset="-120"/>
              </a:rPr>
              <a:t/>
            </a:r>
            <a:br>
              <a:rPr lang="en-US" altLang="zh-TW" sz="1400" b="1" dirty="0" smtClean="0">
                <a:solidFill>
                  <a:schemeClr val="tx1"/>
                </a:solidFill>
                <a:latin typeface="華康細圓體(P)" pitchFamily="34" charset="-120"/>
                <a:ea typeface="華康細圓體(P)" pitchFamily="34" charset="-120"/>
              </a:rPr>
            </a:br>
            <a:r>
              <a:rPr lang="zh-TW" altLang="en-US" sz="1400" b="1" dirty="0" smtClean="0">
                <a:solidFill>
                  <a:schemeClr val="tx1"/>
                </a:solidFill>
                <a:latin typeface="華康細圓體(P)" pitchFamily="34" charset="-120"/>
                <a:ea typeface="華康細圓體(P)" pitchFamily="34" charset="-120"/>
              </a:rPr>
              <a:t>     </a:t>
            </a:r>
            <a:r>
              <a:rPr lang="en-US" altLang="zh-TW" sz="1400" b="1" dirty="0" smtClean="0">
                <a:solidFill>
                  <a:schemeClr val="accent3"/>
                </a:solidFill>
                <a:latin typeface="華康細黑體(P)" pitchFamily="34" charset="-120"/>
                <a:ea typeface="華康細黑體(P)" pitchFamily="34" charset="-120"/>
              </a:rPr>
              <a:t/>
            </a:r>
            <a:br>
              <a:rPr lang="en-US" altLang="zh-TW" sz="1400" b="1" dirty="0" smtClean="0">
                <a:solidFill>
                  <a:schemeClr val="accent3"/>
                </a:solidFill>
                <a:latin typeface="華康細黑體(P)" pitchFamily="34" charset="-120"/>
                <a:ea typeface="華康細黑體(P)" pitchFamily="34" charset="-120"/>
              </a:rPr>
            </a:br>
            <a:r>
              <a:rPr lang="en-US" altLang="zh-TW" sz="3200" b="1" dirty="0" smtClean="0">
                <a:solidFill>
                  <a:schemeClr val="accent3"/>
                </a:solidFill>
                <a:latin typeface="華康細黑體(P)" pitchFamily="34" charset="-120"/>
                <a:ea typeface="華康細黑體(P)" pitchFamily="34" charset="-120"/>
              </a:rPr>
              <a:t/>
            </a:r>
            <a:br>
              <a:rPr lang="en-US" altLang="zh-TW" sz="3200" b="1" dirty="0" smtClean="0">
                <a:solidFill>
                  <a:schemeClr val="accent3"/>
                </a:solidFill>
                <a:latin typeface="華康細黑體(P)" pitchFamily="34" charset="-120"/>
                <a:ea typeface="華康細黑體(P)" pitchFamily="34" charset="-120"/>
              </a:rPr>
            </a:br>
            <a:r>
              <a:rPr lang="en-US" altLang="zh-TW" b="1" dirty="0" smtClean="0"/>
              <a:t/>
            </a:r>
            <a:br>
              <a:rPr lang="en-US" altLang="zh-TW" b="1" dirty="0" smtClean="0"/>
            </a:br>
            <a:endParaRPr lang="zh-TW" altLang="en-US" b="1" dirty="0"/>
          </a:p>
        </p:txBody>
      </p:sp>
      <p:sp>
        <p:nvSpPr>
          <p:cNvPr id="9" name="文字版面配置區 8"/>
          <p:cNvSpPr>
            <a:spLocks noGrp="1"/>
          </p:cNvSpPr>
          <p:nvPr>
            <p:ph type="body" sz="half" idx="1"/>
          </p:nvPr>
        </p:nvSpPr>
        <p:spPr>
          <a:xfrm>
            <a:off x="381000" y="2492896"/>
            <a:ext cx="4041542" cy="3272904"/>
          </a:xfrm>
        </p:spPr>
        <p:txBody>
          <a:bodyPr/>
          <a:lstStyle/>
          <a:p>
            <a:endParaRPr lang="zh-TW" altLang="en-US" dirty="0"/>
          </a:p>
        </p:txBody>
      </p:sp>
      <p:sp>
        <p:nvSpPr>
          <p:cNvPr id="2" name="投影片編號版面配置區 1"/>
          <p:cNvSpPr>
            <a:spLocks noGrp="1"/>
          </p:cNvSpPr>
          <p:nvPr>
            <p:ph type="sldNum" sz="quarter" idx="10"/>
          </p:nvPr>
        </p:nvSpPr>
        <p:spPr/>
        <p:txBody>
          <a:bodyPr/>
          <a:lstStyle/>
          <a:p>
            <a:fld id="{C4E91449-B740-4BB6-8B63-60CD22F4AF73}" type="slidenum">
              <a:rPr lang="zh-TW" altLang="en-US" smtClean="0"/>
              <a:pPr/>
              <a:t>17</a:t>
            </a:fld>
            <a:endParaRPr lang="en-US" altLang="zh-TW"/>
          </a:p>
        </p:txBody>
      </p:sp>
      <p:pic>
        <p:nvPicPr>
          <p:cNvPr id="1027" name="Picture 3" descr="C:\Users\AA000039\AppData\Local\Temp\notes6030C8\~3369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484784"/>
            <a:ext cx="4032447" cy="432048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3275856" y="2708920"/>
            <a:ext cx="184731" cy="461665"/>
          </a:xfrm>
          <a:prstGeom prst="rect">
            <a:avLst/>
          </a:prstGeom>
          <a:noFill/>
        </p:spPr>
        <p:txBody>
          <a:bodyPr wrap="none" rtlCol="0">
            <a:spAutoFit/>
          </a:bodyPr>
          <a:lstStyle/>
          <a:p>
            <a:endParaRPr lang="zh-TW" altLang="en-US"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3930610" cy="43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4803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8699500" y="6093420"/>
            <a:ext cx="227013" cy="215900"/>
          </a:xfrm>
        </p:spPr>
        <p:txBody>
          <a:bodyPr/>
          <a:lstStyle/>
          <a:p>
            <a:fld id="{C4E91449-B740-4BB6-8B63-60CD22F4AF73}" type="slidenum">
              <a:rPr lang="zh-TW" altLang="en-US" smtClean="0"/>
              <a:pPr/>
              <a:t>18</a:t>
            </a:fld>
            <a:endParaRPr lang="en-US" altLang="zh-TW"/>
          </a:p>
        </p:txBody>
      </p:sp>
      <p:sp>
        <p:nvSpPr>
          <p:cNvPr id="3" name="Rectangle 3"/>
          <p:cNvSpPr txBox="1">
            <a:spLocks noChangeArrowheads="1"/>
          </p:cNvSpPr>
          <p:nvPr/>
        </p:nvSpPr>
        <p:spPr>
          <a:xfrm>
            <a:off x="252413" y="1196752"/>
            <a:ext cx="4103687" cy="1728192"/>
          </a:xfrm>
          <a:prstGeom prst="rect">
            <a:avLst/>
          </a:prstGeom>
        </p:spPr>
        <p:txBody>
          <a:bodyPr/>
          <a:lstStyle>
            <a:lvl1pPr marL="287338" indent="-247650" algn="l" rtl="0" eaLnBrk="0" fontAlgn="base" hangingPunct="0">
              <a:lnSpc>
                <a:spcPct val="130000"/>
              </a:lnSpc>
              <a:spcBef>
                <a:spcPts val="500"/>
              </a:spcBef>
              <a:spcAft>
                <a:spcPct val="0"/>
              </a:spcAft>
              <a:buSzPct val="100000"/>
              <a:buFont typeface="Times" panose="02020603050405020304" pitchFamily="18" charset="0"/>
              <a:defRPr sz="2800" b="1">
                <a:solidFill>
                  <a:srgbClr val="0F1577"/>
                </a:solidFill>
                <a:latin typeface="+mn-lt"/>
                <a:ea typeface="+mn-ea"/>
                <a:cs typeface="+mn-cs"/>
                <a:sym typeface="Arial" panose="020B0604020202020204" pitchFamily="34" charset="0"/>
              </a:defRPr>
            </a:lvl1pPr>
            <a:lvl2pPr marL="522288" indent="-247650" algn="l" rtl="0" eaLnBrk="0" fontAlgn="base" hangingPunct="0">
              <a:lnSpc>
                <a:spcPct val="130000"/>
              </a:lnSpc>
              <a:spcBef>
                <a:spcPts val="500"/>
              </a:spcBef>
              <a:spcAft>
                <a:spcPct val="0"/>
              </a:spcAft>
              <a:buSzPct val="100000"/>
              <a:buFont typeface="Times" panose="02020603050405020304" pitchFamily="18" charset="0"/>
              <a:defRPr sz="2400" b="1">
                <a:solidFill>
                  <a:srgbClr val="0F1577"/>
                </a:solidFill>
                <a:latin typeface="+mn-lt"/>
                <a:ea typeface="+mj-ea"/>
                <a:sym typeface="Arial" panose="020B0604020202020204" pitchFamily="34" charset="0"/>
              </a:defRPr>
            </a:lvl2pPr>
            <a:lvl3pPr marL="82708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3pPr>
            <a:lvl4pPr marL="1189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4pPr>
            <a:lvl5pPr marL="1570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5pPr>
            <a:lvl6pPr marL="20272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6pPr>
            <a:lvl7pPr marL="24844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7pPr>
            <a:lvl8pPr marL="29416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8pPr>
            <a:lvl9pPr marL="33988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9pPr>
          </a:lstStyle>
          <a:p>
            <a:pPr eaLnBrk="1" hangingPunct="1">
              <a:lnSpc>
                <a:spcPct val="110000"/>
              </a:lnSpc>
              <a:buFont typeface="Wingdings" pitchFamily="2" charset="2"/>
              <a:buChar char="Ø"/>
            </a:pP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位於上海嘉定，是上海這個國際化都市衛星城，地處江、浙兩省交會之處，深具物流服務業發展潛力。</a:t>
            </a:r>
          </a:p>
          <a:p>
            <a:pPr eaLnBrk="1" hangingPunct="1">
              <a:lnSpc>
                <a:spcPct val="110000"/>
              </a:lnSpc>
              <a:buFont typeface="Wingdings" pitchFamily="2" charset="2"/>
              <a:buChar char="Ø"/>
            </a:pP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佔地</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150</a:t>
            </a: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畝 </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(4500</a:t>
            </a: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坪</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a:t>
            </a: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及</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80</a:t>
            </a: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畝綠化林帶，</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2011</a:t>
            </a:r>
            <a:r>
              <a:rPr lang="zh-TW" altLang="en-US" sz="1600" dirty="0" smtClean="0">
                <a:solidFill>
                  <a:schemeClr val="tx1"/>
                </a:solidFill>
                <a:latin typeface="HP Simplified Hans Light" panose="020B0300000000000000" pitchFamily="34" charset="-122"/>
                <a:ea typeface="HP Simplified Hans Light" panose="020B0300000000000000" pitchFamily="34" charset="-122"/>
              </a:rPr>
              <a:t> 開始投資興建物流倉儲租賃業務</a:t>
            </a:r>
            <a:r>
              <a:rPr lang="zh-TW" altLang="en-US" sz="1400" dirty="0" smtClean="0">
                <a:solidFill>
                  <a:schemeClr val="tx1"/>
                </a:solidFill>
                <a:latin typeface="HP Simplified Hans Light" panose="020B0300000000000000" pitchFamily="34" charset="-122"/>
                <a:ea typeface="HP Simplified Hans Light" panose="020B0300000000000000" pitchFamily="34" charset="-122"/>
              </a:rPr>
              <a:t>。</a:t>
            </a:r>
            <a:endParaRPr lang="zh-TW" altLang="en-US" sz="1400" dirty="0" smtClean="0">
              <a:latin typeface="HP Simplified Hans Light" panose="020B0300000000000000" pitchFamily="34" charset="-122"/>
              <a:ea typeface="HP Simplified Hans Light" panose="020B0300000000000000" pitchFamily="34" charset="-122"/>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337" y="3801372"/>
            <a:ext cx="3168650" cy="208915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6715" y="3744713"/>
            <a:ext cx="2339975" cy="200660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851920" y="3645024"/>
            <a:ext cx="2592288" cy="2461187"/>
          </a:xfrm>
          <a:prstGeom prst="rect">
            <a:avLst/>
          </a:prstGeom>
        </p:spPr>
        <p:txBody>
          <a:bodyPr wrap="square">
            <a:spAutoFit/>
          </a:bodyPr>
          <a:lstStyle/>
          <a:p>
            <a:pPr marL="287338" indent="-247650">
              <a:lnSpc>
                <a:spcPct val="130000"/>
              </a:lnSpc>
              <a:spcBef>
                <a:spcPts val="500"/>
              </a:spcBef>
              <a:buSzPct val="100000"/>
              <a:buFont typeface="Wingdings" pitchFamily="2" charset="2"/>
              <a:buChar char="Ø"/>
            </a:pPr>
            <a:r>
              <a:rPr lang="zh-TW" altLang="en-US" sz="1600" b="1" dirty="0">
                <a:solidFill>
                  <a:schemeClr val="tx1"/>
                </a:solidFill>
                <a:latin typeface="HP Simplified Hans Light" panose="020B0300000000000000" pitchFamily="34" charset="-122"/>
                <a:ea typeface="HP Simplified Hans Light" panose="020B0300000000000000" pitchFamily="34" charset="-122"/>
                <a:sym typeface="Arial" charset="0"/>
              </a:rPr>
              <a:t>採園林式物流園區設計</a:t>
            </a:r>
          </a:p>
          <a:p>
            <a:pPr marL="287338" indent="-247650">
              <a:lnSpc>
                <a:spcPct val="130000"/>
              </a:lnSpc>
              <a:spcBef>
                <a:spcPts val="500"/>
              </a:spcBef>
              <a:buSzPct val="100000"/>
              <a:buFont typeface="Wingdings" pitchFamily="2" charset="2"/>
              <a:buChar char="Ø"/>
            </a:pPr>
            <a:r>
              <a:rPr lang="en-US" altLang="zh-TW"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2018</a:t>
            </a:r>
            <a:r>
              <a:rPr lang="zh-TW" altLang="en-US"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年廠房出租面積達</a:t>
            </a:r>
            <a:r>
              <a:rPr lang="en-US" altLang="zh-TW"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79,000</a:t>
            </a:r>
            <a:r>
              <a:rPr lang="zh-TW" altLang="en-US"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平方米 ，出租率達</a:t>
            </a:r>
            <a:r>
              <a:rPr lang="en-US" altLang="zh-TW"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90%</a:t>
            </a:r>
            <a:r>
              <a:rPr lang="zh-TW" altLang="en-US"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以上。</a:t>
            </a:r>
            <a:endParaRPr lang="en-US" altLang="zh-TW" sz="1600" b="1" dirty="0" smtClean="0">
              <a:solidFill>
                <a:schemeClr val="tx1"/>
              </a:solidFill>
              <a:latin typeface="HP Simplified Hans Light" panose="020B0300000000000000" pitchFamily="34" charset="-122"/>
              <a:ea typeface="HP Simplified Hans Light" panose="020B0300000000000000" pitchFamily="34" charset="-122"/>
              <a:sym typeface="Arial" charset="0"/>
            </a:endParaRPr>
          </a:p>
          <a:p>
            <a:pPr marL="325438" indent="-285750">
              <a:lnSpc>
                <a:spcPct val="130000"/>
              </a:lnSpc>
              <a:spcBef>
                <a:spcPts val="500"/>
              </a:spcBef>
              <a:buSzPct val="100000"/>
              <a:buFont typeface="Wingdings" pitchFamily="2" charset="2"/>
              <a:buChar char="Ø"/>
            </a:pPr>
            <a:r>
              <a:rPr lang="zh-TW" altLang="en-US"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高級倉儲設備引進國際</a:t>
            </a:r>
            <a:r>
              <a:rPr lang="zh-TW" altLang="en-US" sz="1600" b="1" dirty="0">
                <a:solidFill>
                  <a:schemeClr val="tx1"/>
                </a:solidFill>
                <a:latin typeface="HP Simplified Hans Light" panose="020B0300000000000000" pitchFamily="34" charset="-122"/>
                <a:ea typeface="HP Simplified Hans Light" panose="020B0300000000000000" pitchFamily="34" charset="-122"/>
                <a:sym typeface="Arial" charset="0"/>
              </a:rPr>
              <a:t>品牌</a:t>
            </a:r>
            <a:r>
              <a:rPr lang="zh-TW" altLang="en-US" sz="1600" b="1" dirty="0" smtClean="0">
                <a:solidFill>
                  <a:schemeClr val="tx1"/>
                </a:solidFill>
                <a:latin typeface="HP Simplified Hans Light" panose="020B0300000000000000" pitchFamily="34" charset="-122"/>
                <a:ea typeface="HP Simplified Hans Light" panose="020B0300000000000000" pitchFamily="34" charset="-122"/>
                <a:sym typeface="Arial" charset="0"/>
              </a:rPr>
              <a:t>客戶，為集團創造穩定營收</a:t>
            </a:r>
            <a:r>
              <a:rPr lang="zh-TW" altLang="en-US" sz="1400" b="1" dirty="0" smtClean="0">
                <a:solidFill>
                  <a:schemeClr val="tx1"/>
                </a:solidFill>
                <a:latin typeface="HP Simplified Hans Light" panose="020B0300000000000000" pitchFamily="34" charset="-122"/>
                <a:ea typeface="HP Simplified Hans Light" panose="020B0300000000000000" pitchFamily="34" charset="-122"/>
                <a:sym typeface="Arial" charset="0"/>
              </a:rPr>
              <a:t>。</a:t>
            </a:r>
            <a:endParaRPr lang="zh-TW" altLang="en-US" sz="1600" b="1" dirty="0">
              <a:solidFill>
                <a:schemeClr val="tx1"/>
              </a:solidFill>
              <a:latin typeface="HP Simplified Hans Light" panose="020B0300000000000000" pitchFamily="34" charset="-122"/>
              <a:ea typeface="HP Simplified Hans Light" panose="020B0300000000000000" pitchFamily="34" charset="-122"/>
              <a:sym typeface="Arial" charset="0"/>
            </a:endParaRPr>
          </a:p>
        </p:txBody>
      </p:sp>
      <p:sp>
        <p:nvSpPr>
          <p:cNvPr id="10" name="矩形 9"/>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矩形 10"/>
          <p:cNvSpPr/>
          <p:nvPr/>
        </p:nvSpPr>
        <p:spPr>
          <a:xfrm>
            <a:off x="107504" y="332656"/>
            <a:ext cx="6436377" cy="523220"/>
          </a:xfrm>
          <a:prstGeom prst="rect">
            <a:avLst/>
          </a:prstGeom>
        </p:spPr>
        <p:txBody>
          <a:bodyPr wrap="none">
            <a:spAutoFit/>
          </a:bodyPr>
          <a:lstStyle/>
          <a:p>
            <a:pPr marL="39688" indent="-39688"/>
            <a:r>
              <a:rPr lang="zh-TW" altLang="en-US" sz="2800" b="1" dirty="0">
                <a:solidFill>
                  <a:schemeClr val="accent3"/>
                </a:solidFill>
                <a:latin typeface="微軟正黑體" panose="020B0604030504040204" pitchFamily="34" charset="-120"/>
                <a:ea typeface="微軟正黑體" panose="020B0604030504040204" pitchFamily="34" charset="-120"/>
                <a:cs typeface="+mj-cs"/>
                <a:sym typeface="Arial" panose="020B0604020202020204" pitchFamily="34" charset="0"/>
              </a:rPr>
              <a:t>資產活化事業</a:t>
            </a:r>
            <a:r>
              <a:rPr lang="zh-TW" altLang="en-US" sz="2800" b="1" dirty="0" smtClean="0">
                <a:solidFill>
                  <a:schemeClr val="accent3"/>
                </a:solidFill>
                <a:latin typeface="微軟正黑體" panose="020B0604030504040204" pitchFamily="34" charset="-120"/>
                <a:ea typeface="微軟正黑體" panose="020B0604030504040204" pitchFamily="34" charset="-120"/>
                <a:cs typeface="+mj-cs"/>
                <a:sym typeface="Arial" panose="020B0604020202020204" pitchFamily="34" charset="0"/>
              </a:rPr>
              <a:t>體系</a:t>
            </a:r>
            <a:r>
              <a:rPr lang="en-US" altLang="zh-TW" sz="2800" b="1" dirty="0" smtClean="0">
                <a:solidFill>
                  <a:schemeClr val="accent3"/>
                </a:solidFill>
                <a:latin typeface="華康細圓體(P)" pitchFamily="34" charset="-120"/>
                <a:ea typeface="華康細圓體(P)" pitchFamily="34" charset="-120"/>
              </a:rPr>
              <a:t>-</a:t>
            </a:r>
            <a:r>
              <a:rPr lang="zh-TW" altLang="en-US" sz="2800" b="1" dirty="0">
                <a:solidFill>
                  <a:schemeClr val="accent3"/>
                </a:solidFill>
                <a:latin typeface="微軟正黑體" panose="020B0604030504040204" pitchFamily="34" charset="-120"/>
                <a:ea typeface="微軟正黑體" panose="020B0604030504040204" pitchFamily="34" charset="-120"/>
                <a:cs typeface="+mj-cs"/>
              </a:rPr>
              <a:t>上海馬新憶</a:t>
            </a:r>
            <a:r>
              <a:rPr lang="zh-TW" altLang="en-US" sz="2800" b="1" dirty="0" smtClean="0">
                <a:solidFill>
                  <a:schemeClr val="accent3"/>
                </a:solidFill>
                <a:latin typeface="微軟正黑體" panose="020B0604030504040204" pitchFamily="34" charset="-120"/>
                <a:ea typeface="微軟正黑體" panose="020B0604030504040204" pitchFamily="34" charset="-120"/>
                <a:cs typeface="+mj-cs"/>
              </a:rPr>
              <a:t>有限公司</a:t>
            </a:r>
            <a:endParaRPr lang="zh-TW" altLang="en-US" sz="2800" b="1" dirty="0">
              <a:solidFill>
                <a:schemeClr val="accent3"/>
              </a:solidFill>
              <a:latin typeface="微軟正黑體" panose="020B0604030504040204" pitchFamily="34" charset="-120"/>
              <a:ea typeface="微軟正黑體" panose="020B0604030504040204" pitchFamily="34" charset="-120"/>
              <a:cs typeface="+mj-cs"/>
              <a:sym typeface="Arial" panose="020B0604020202020204" pitchFamily="34" charset="0"/>
            </a:endParaRPr>
          </a:p>
        </p:txBody>
      </p:sp>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100" y="1197452"/>
            <a:ext cx="4418069" cy="2087532"/>
          </a:xfrm>
          <a:prstGeom prst="rect">
            <a:avLst/>
          </a:prstGeom>
        </p:spPr>
      </p:pic>
    </p:spTree>
    <p:extLst>
      <p:ext uri="{BB962C8B-B14F-4D97-AF65-F5344CB8AC3E}">
        <p14:creationId xmlns:p14="http://schemas.microsoft.com/office/powerpoint/2010/main" val="26037197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8699500" y="6093420"/>
            <a:ext cx="227013" cy="215900"/>
          </a:xfrm>
        </p:spPr>
        <p:txBody>
          <a:bodyPr/>
          <a:lstStyle/>
          <a:p>
            <a:fld id="{C4E91449-B740-4BB6-8B63-60CD22F4AF73}" type="slidenum">
              <a:rPr lang="zh-TW" altLang="en-US" smtClean="0"/>
              <a:pPr/>
              <a:t>19</a:t>
            </a:fld>
            <a:endParaRPr lang="en-US" altLang="zh-TW"/>
          </a:p>
        </p:txBody>
      </p:sp>
      <p:sp>
        <p:nvSpPr>
          <p:cNvPr id="3" name="Rectangle 3"/>
          <p:cNvSpPr txBox="1">
            <a:spLocks noChangeArrowheads="1"/>
          </p:cNvSpPr>
          <p:nvPr/>
        </p:nvSpPr>
        <p:spPr>
          <a:xfrm>
            <a:off x="-36512" y="1160747"/>
            <a:ext cx="2304256" cy="4932549"/>
          </a:xfrm>
          <a:prstGeom prst="rect">
            <a:avLst/>
          </a:prstGeom>
        </p:spPr>
        <p:txBody>
          <a:bodyPr/>
          <a:lstStyle>
            <a:lvl1pPr marL="287338" indent="-247650" algn="l" rtl="0" eaLnBrk="0" fontAlgn="base" hangingPunct="0">
              <a:lnSpc>
                <a:spcPct val="130000"/>
              </a:lnSpc>
              <a:spcBef>
                <a:spcPts val="500"/>
              </a:spcBef>
              <a:spcAft>
                <a:spcPct val="0"/>
              </a:spcAft>
              <a:buSzPct val="100000"/>
              <a:buFont typeface="Times" panose="02020603050405020304" pitchFamily="18" charset="0"/>
              <a:defRPr sz="2800" b="1">
                <a:solidFill>
                  <a:srgbClr val="0F1577"/>
                </a:solidFill>
                <a:latin typeface="+mn-lt"/>
                <a:ea typeface="+mn-ea"/>
                <a:cs typeface="+mn-cs"/>
                <a:sym typeface="Arial" panose="020B0604020202020204" pitchFamily="34" charset="0"/>
              </a:defRPr>
            </a:lvl1pPr>
            <a:lvl2pPr marL="522288" indent="-247650" algn="l" rtl="0" eaLnBrk="0" fontAlgn="base" hangingPunct="0">
              <a:lnSpc>
                <a:spcPct val="130000"/>
              </a:lnSpc>
              <a:spcBef>
                <a:spcPts val="500"/>
              </a:spcBef>
              <a:spcAft>
                <a:spcPct val="0"/>
              </a:spcAft>
              <a:buSzPct val="100000"/>
              <a:buFont typeface="Times" panose="02020603050405020304" pitchFamily="18" charset="0"/>
              <a:defRPr sz="2400" b="1">
                <a:solidFill>
                  <a:srgbClr val="0F1577"/>
                </a:solidFill>
                <a:latin typeface="+mn-lt"/>
                <a:ea typeface="+mj-ea"/>
                <a:sym typeface="Arial" panose="020B0604020202020204" pitchFamily="34" charset="0"/>
              </a:defRPr>
            </a:lvl2pPr>
            <a:lvl3pPr marL="82708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3pPr>
            <a:lvl4pPr marL="1189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4pPr>
            <a:lvl5pPr marL="1570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5pPr>
            <a:lvl6pPr marL="20272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6pPr>
            <a:lvl7pPr marL="24844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7pPr>
            <a:lvl8pPr marL="29416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8pPr>
            <a:lvl9pPr marL="33988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9pPr>
          </a:lstStyle>
          <a:p>
            <a:pPr marL="39688" indent="0" algn="just" eaLnBrk="1" hangingPunct="1">
              <a:lnSpc>
                <a:spcPct val="110000"/>
              </a:lnSpc>
            </a:pPr>
            <a:r>
              <a:rPr lang="zh-TW" altLang="en-US" sz="1800" b="0" dirty="0">
                <a:solidFill>
                  <a:schemeClr val="tx1"/>
                </a:solidFill>
                <a:latin typeface="HP Simplified Hans Light" panose="020B0300000000000000" pitchFamily="34" charset="-122"/>
                <a:ea typeface="HP Simplified Hans Light" panose="020B0300000000000000" pitchFamily="34" charset="-122"/>
              </a:rPr>
              <a:t> </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   總部</a:t>
            </a:r>
            <a:r>
              <a:rPr lang="zh-TW" altLang="en-US" sz="1800" b="0" dirty="0">
                <a:solidFill>
                  <a:schemeClr val="tx1"/>
                </a:solidFill>
                <a:latin typeface="HP Simplified Hans Light" panose="020B0300000000000000" pitchFamily="34" charset="-122"/>
                <a:ea typeface="HP Simplified Hans Light" panose="020B0300000000000000" pitchFamily="34" charset="-122"/>
              </a:rPr>
              <a:t>土地開發案</a:t>
            </a:r>
            <a:endParaRPr lang="en-US" altLang="zh-TW" sz="1800" b="0" dirty="0" smtClean="0">
              <a:solidFill>
                <a:schemeClr val="tx1"/>
              </a:solidFill>
              <a:latin typeface="HP Simplified Hans Light" panose="020B0300000000000000" pitchFamily="34" charset="-122"/>
              <a:ea typeface="HP Simplified Hans Light" panose="020B0300000000000000" pitchFamily="34" charset="-122"/>
            </a:endParaRPr>
          </a:p>
          <a:p>
            <a:pPr algn="just" eaLnBrk="1" hangingPunct="1">
              <a:lnSpc>
                <a:spcPct val="110000"/>
              </a:lnSpc>
              <a:buFont typeface="Wingdings" pitchFamily="2" charset="2"/>
              <a:buChar char="Ø"/>
            </a:pP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位於中壢交流道旁是中壢工業區門戶與標竿，符合工業</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4.0</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的趨勢深具發展潛力。</a:t>
            </a:r>
          </a:p>
          <a:p>
            <a:pPr algn="just" eaLnBrk="1" hangingPunct="1">
              <a:lnSpc>
                <a:spcPct val="110000"/>
              </a:lnSpc>
              <a:buFont typeface="Wingdings" pitchFamily="2" charset="2"/>
              <a:buChar char="Ø"/>
            </a:pP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佔地</a:t>
            </a:r>
            <a:r>
              <a:rPr lang="zh-TW" altLang="en-US" sz="1800" b="0" dirty="0">
                <a:solidFill>
                  <a:schemeClr val="tx1"/>
                </a:solidFill>
                <a:latin typeface="HP Simplified Hans Light" panose="020B0300000000000000" pitchFamily="34" charset="-122"/>
                <a:ea typeface="HP Simplified Hans Light" panose="020B0300000000000000" pitchFamily="34" charset="-122"/>
              </a:rPr>
              <a:t>約</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4000</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坪。分期開發。</a:t>
            </a:r>
            <a:endParaRPr lang="en-US" altLang="zh-TW" sz="1800" b="0" dirty="0" smtClean="0">
              <a:solidFill>
                <a:schemeClr val="tx1"/>
              </a:solidFill>
              <a:latin typeface="HP Simplified Hans Light" panose="020B0300000000000000" pitchFamily="34" charset="-122"/>
              <a:ea typeface="HP Simplified Hans Light" panose="020B0300000000000000" pitchFamily="34" charset="-122"/>
            </a:endParaRPr>
          </a:p>
          <a:p>
            <a:pPr algn="just" eaLnBrk="1" hangingPunct="1">
              <a:lnSpc>
                <a:spcPct val="110000"/>
              </a:lnSpc>
              <a:buFont typeface="Wingdings" pitchFamily="2" charset="2"/>
              <a:buChar char="Ø"/>
            </a:pPr>
            <a:r>
              <a:rPr lang="zh-TW" altLang="en-US" sz="1800" b="0" dirty="0">
                <a:solidFill>
                  <a:schemeClr val="tx1"/>
                </a:solidFill>
                <a:latin typeface="HP Simplified Hans Light" panose="020B0300000000000000" pitchFamily="34" charset="-122"/>
                <a:ea typeface="HP Simplified Hans Light" panose="020B0300000000000000" pitchFamily="34" charset="-122"/>
              </a:rPr>
              <a:t>工業立體化申請</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通過，容積達</a:t>
            </a:r>
            <a:r>
              <a:rPr lang="en-US" altLang="zh-TW" sz="1800" b="0" dirty="0">
                <a:solidFill>
                  <a:schemeClr val="tx1"/>
                </a:solidFill>
                <a:latin typeface="HP Simplified Hans Light" panose="020B0300000000000000" pitchFamily="34" charset="-122"/>
                <a:ea typeface="HP Simplified Hans Light" panose="020B0300000000000000" pitchFamily="34" charset="-122"/>
              </a:rPr>
              <a:t>399</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a:t>
            </a:r>
            <a:endParaRPr lang="en-US" altLang="zh-TW" sz="1800" b="0" dirty="0" smtClean="0">
              <a:solidFill>
                <a:schemeClr val="tx1"/>
              </a:solidFill>
              <a:latin typeface="HP Simplified Hans Light" panose="020B0300000000000000" pitchFamily="34" charset="-122"/>
              <a:ea typeface="HP Simplified Hans Light" panose="020B0300000000000000" pitchFamily="34" charset="-122"/>
            </a:endParaRPr>
          </a:p>
          <a:p>
            <a:pPr algn="just" eaLnBrk="1" hangingPunct="1">
              <a:lnSpc>
                <a:spcPct val="110000"/>
              </a:lnSpc>
              <a:buFont typeface="Wingdings" pitchFamily="2" charset="2"/>
              <a:buChar char="Ø"/>
            </a:pP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於</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2020</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年第四季開始興建</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B</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區。</a:t>
            </a:r>
            <a:endParaRPr lang="en-US" altLang="zh-TW" sz="1800" b="0" dirty="0" smtClean="0">
              <a:solidFill>
                <a:schemeClr val="tx1"/>
              </a:solidFill>
              <a:latin typeface="HP Simplified Hans Light" panose="020B0300000000000000" pitchFamily="34" charset="-122"/>
              <a:ea typeface="HP Simplified Hans Light" panose="020B0300000000000000" pitchFamily="34" charset="-122"/>
            </a:endParaRPr>
          </a:p>
          <a:p>
            <a:pPr algn="just" eaLnBrk="1" hangingPunct="1">
              <a:lnSpc>
                <a:spcPct val="110000"/>
              </a:lnSpc>
              <a:buFont typeface="Wingdings" pitchFamily="2" charset="2"/>
              <a:buChar char="Ø"/>
            </a:pP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A</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區</a:t>
            </a:r>
            <a:r>
              <a:rPr lang="en-US" altLang="zh-TW" sz="1800" b="0" dirty="0" smtClean="0">
                <a:solidFill>
                  <a:schemeClr val="tx1"/>
                </a:solidFill>
                <a:latin typeface="HP Simplified Hans Light" panose="020B0300000000000000" pitchFamily="34" charset="-122"/>
                <a:ea typeface="HP Simplified Hans Light" panose="020B0300000000000000" pitchFamily="34" charset="-122"/>
              </a:rPr>
              <a:t>2020</a:t>
            </a:r>
            <a:r>
              <a:rPr lang="zh-TW" altLang="en-US" sz="1800" b="0" dirty="0" smtClean="0">
                <a:solidFill>
                  <a:schemeClr val="tx1"/>
                </a:solidFill>
                <a:latin typeface="HP Simplified Hans Light" panose="020B0300000000000000" pitchFamily="34" charset="-122"/>
                <a:ea typeface="HP Simplified Hans Light" panose="020B0300000000000000" pitchFamily="34" charset="-122"/>
              </a:rPr>
              <a:t>年第三季送申請建照，預計</a:t>
            </a:r>
            <a:r>
              <a:rPr lang="zh-TW" altLang="en-US" sz="1800" b="0" dirty="0">
                <a:solidFill>
                  <a:schemeClr val="tx1"/>
                </a:solidFill>
                <a:latin typeface="HP Simplified Hans Light" panose="020B0300000000000000" pitchFamily="34" charset="-122"/>
                <a:ea typeface="HP Simplified Hans Light" panose="020B0300000000000000" pitchFamily="34" charset="-122"/>
              </a:rPr>
              <a:t>明年開工。</a:t>
            </a:r>
            <a:endParaRPr lang="en-US" altLang="zh-TW" sz="1800" b="0" dirty="0" smtClean="0">
              <a:solidFill>
                <a:schemeClr val="tx1"/>
              </a:solidFill>
              <a:latin typeface="HP Simplified Hans Light" panose="020B0300000000000000" pitchFamily="34" charset="-122"/>
              <a:ea typeface="HP Simplified Hans Light" panose="020B0300000000000000" pitchFamily="34" charset="-122"/>
            </a:endParaRPr>
          </a:p>
        </p:txBody>
      </p:sp>
      <p:sp>
        <p:nvSpPr>
          <p:cNvPr id="10" name="矩形 9"/>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矩形 10"/>
          <p:cNvSpPr/>
          <p:nvPr/>
        </p:nvSpPr>
        <p:spPr>
          <a:xfrm>
            <a:off x="107504" y="332656"/>
            <a:ext cx="6803466" cy="523220"/>
          </a:xfrm>
          <a:prstGeom prst="rect">
            <a:avLst/>
          </a:prstGeom>
        </p:spPr>
        <p:txBody>
          <a:bodyPr wrap="none">
            <a:spAutoFit/>
          </a:bodyPr>
          <a:lstStyle/>
          <a:p>
            <a:r>
              <a:rPr lang="zh-TW" altLang="en-US" sz="2800" b="1" dirty="0">
                <a:solidFill>
                  <a:schemeClr val="accent3"/>
                </a:solidFill>
                <a:latin typeface="微軟正黑體" panose="020B0604030504040204" pitchFamily="34" charset="-120"/>
                <a:ea typeface="微軟正黑體" panose="020B0604030504040204" pitchFamily="34" charset="-120"/>
              </a:rPr>
              <a:t>資產活化事業</a:t>
            </a:r>
            <a:r>
              <a:rPr lang="zh-TW" altLang="en-US" sz="2800" b="1" dirty="0" smtClean="0">
                <a:solidFill>
                  <a:schemeClr val="accent3"/>
                </a:solidFill>
                <a:latin typeface="微軟正黑體" panose="020B0604030504040204" pitchFamily="34" charset="-120"/>
                <a:ea typeface="微軟正黑體" panose="020B0604030504040204" pitchFamily="34" charset="-120"/>
              </a:rPr>
              <a:t>體系</a:t>
            </a:r>
            <a:r>
              <a:rPr lang="en-US" altLang="zh-TW" sz="2800" b="1" dirty="0" smtClean="0">
                <a:solidFill>
                  <a:schemeClr val="accent3"/>
                </a:solidFill>
                <a:latin typeface="微軟正黑體" panose="020B0604030504040204" pitchFamily="34" charset="-120"/>
                <a:ea typeface="微軟正黑體" panose="020B0604030504040204" pitchFamily="34" charset="-120"/>
              </a:rPr>
              <a:t>-</a:t>
            </a:r>
            <a:r>
              <a:rPr lang="zh-TW" altLang="en-US" sz="2800" b="1" dirty="0">
                <a:solidFill>
                  <a:schemeClr val="accent3"/>
                </a:solidFill>
                <a:latin typeface="微軟正黑體" panose="020B0604030504040204" pitchFamily="34" charset="-120"/>
                <a:ea typeface="微軟正黑體" panose="020B0604030504040204" pitchFamily="34" charset="-120"/>
              </a:rPr>
              <a:t>華憶建設</a:t>
            </a:r>
            <a:r>
              <a:rPr lang="zh-TW" altLang="en-US" sz="2800" b="1" dirty="0" smtClean="0">
                <a:solidFill>
                  <a:schemeClr val="accent3"/>
                </a:solidFill>
                <a:latin typeface="微軟正黑體" panose="020B0604030504040204" pitchFamily="34" charset="-120"/>
                <a:ea typeface="微軟正黑體" panose="020B0604030504040204" pitchFamily="34" charset="-120"/>
              </a:rPr>
              <a:t>股份有限公司</a:t>
            </a:r>
            <a:endParaRPr lang="zh-TW" altLang="en-US" sz="2800" b="1" dirty="0">
              <a:solidFill>
                <a:schemeClr val="accent3"/>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2"/>
          <a:stretch>
            <a:fillRect/>
          </a:stretch>
        </p:blipFill>
        <p:spPr>
          <a:xfrm>
            <a:off x="2321549" y="855876"/>
            <a:ext cx="6840842" cy="4733364"/>
          </a:xfrm>
          <a:prstGeom prst="rect">
            <a:avLst/>
          </a:prstGeom>
        </p:spPr>
      </p:pic>
      <p:sp>
        <p:nvSpPr>
          <p:cNvPr id="4" name="矩形 3"/>
          <p:cNvSpPr/>
          <p:nvPr/>
        </p:nvSpPr>
        <p:spPr>
          <a:xfrm>
            <a:off x="107504" y="5631631"/>
            <a:ext cx="9036496" cy="461665"/>
          </a:xfrm>
          <a:prstGeom prst="rect">
            <a:avLst/>
          </a:prstGeom>
        </p:spPr>
        <p:txBody>
          <a:bodyPr wrap="square">
            <a:spAutoFit/>
          </a:bodyPr>
          <a:lstStyle/>
          <a:p>
            <a:pPr marL="39688" algn="ctr"/>
            <a:r>
              <a:rPr lang="zh-TW" altLang="zh-TW" dirty="0">
                <a:solidFill>
                  <a:srgbClr val="0000CC"/>
                </a:solidFill>
                <a:latin typeface="HP Simplified Hans Light" panose="020B0300000000000000" pitchFamily="34" charset="-122"/>
                <a:ea typeface="HP Simplified Hans Light" panose="020B0300000000000000" pitchFamily="34" charset="-122"/>
                <a:cs typeface="Arial" panose="020B0604020202020204" pitchFamily="34" charset="0"/>
              </a:rPr>
              <a:t>土地資產活化</a:t>
            </a:r>
            <a:r>
              <a:rPr lang="zh-TW" altLang="zh-TW" dirty="0">
                <a:solidFill>
                  <a:srgbClr val="0000CC"/>
                </a:solidFill>
                <a:latin typeface="HP Simplified Hans Light" panose="020B0300000000000000" pitchFamily="34" charset="-122"/>
                <a:ea typeface="HP Simplified Hans Light" panose="020B0300000000000000" pitchFamily="34" charset="-122"/>
              </a:rPr>
              <a:t> </a:t>
            </a:r>
            <a:r>
              <a:rPr lang="zh-TW" altLang="zh-TW" dirty="0">
                <a:solidFill>
                  <a:srgbClr val="0000CC"/>
                </a:solidFill>
                <a:latin typeface="HP Simplified Hans Light" panose="020B0300000000000000" pitchFamily="34" charset="-122"/>
                <a:ea typeface="HP Simplified Hans Light" panose="020B0300000000000000" pitchFamily="34" charset="-122"/>
                <a:cs typeface="Arial" panose="020B0604020202020204" pitchFamily="34" charset="0"/>
              </a:rPr>
              <a:t>將為</a:t>
            </a:r>
            <a:r>
              <a:rPr lang="en-US" altLang="zh-TW" dirty="0">
                <a:solidFill>
                  <a:srgbClr val="0000CC"/>
                </a:solidFill>
                <a:latin typeface="HP Simplified Hans Light" panose="020B0300000000000000" pitchFamily="34" charset="-122"/>
                <a:ea typeface="HP Simplified Hans Light" panose="020B0300000000000000" pitchFamily="34" charset="-122"/>
              </a:rPr>
              <a:t>EPS</a:t>
            </a:r>
            <a:r>
              <a:rPr lang="zh-TW" altLang="zh-TW" dirty="0">
                <a:solidFill>
                  <a:srgbClr val="0000CC"/>
                </a:solidFill>
                <a:latin typeface="HP Simplified Hans Light" panose="020B0300000000000000" pitchFamily="34" charset="-122"/>
                <a:ea typeface="HP Simplified Hans Light" panose="020B0300000000000000" pitchFamily="34" charset="-122"/>
                <a:cs typeface="Arial" panose="020B0604020202020204" pitchFamily="34" charset="0"/>
              </a:rPr>
              <a:t>注入亮</a:t>
            </a:r>
            <a:r>
              <a:rPr lang="zh-TW" altLang="en-US" dirty="0" smtClean="0">
                <a:solidFill>
                  <a:srgbClr val="0000CC"/>
                </a:solidFill>
                <a:latin typeface="HP Simplified Hans Light" panose="020B0300000000000000" pitchFamily="34" charset="-122"/>
                <a:ea typeface="HP Simplified Hans Light" panose="020B0300000000000000" pitchFamily="34" charset="-122"/>
                <a:cs typeface="Arial" panose="020B0604020202020204" pitchFamily="34" charset="0"/>
              </a:rPr>
              <a:t>點</a:t>
            </a:r>
            <a:endParaRPr lang="zh-TW" altLang="en-US" dirty="0">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7929475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9AB3A636-E45A-429B-9ED7-7311850460A6}" type="slidenum">
              <a:rPr lang="zh-TW" altLang="en-US" smtClean="0"/>
              <a:pPr/>
              <a:t>2</a:t>
            </a:fld>
            <a:endParaRPr lang="en-US" altLang="zh-TW"/>
          </a:p>
        </p:txBody>
      </p:sp>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矩形 6"/>
          <p:cNvSpPr/>
          <p:nvPr/>
        </p:nvSpPr>
        <p:spPr>
          <a:xfrm>
            <a:off x="107504" y="332656"/>
            <a:ext cx="1620957" cy="523220"/>
          </a:xfrm>
          <a:prstGeom prst="rect">
            <a:avLst/>
          </a:prstGeom>
        </p:spPr>
        <p:txBody>
          <a:bodyPr wrap="none">
            <a:spAutoFit/>
          </a:bodyPr>
          <a:lstStyle/>
          <a:p>
            <a:r>
              <a:rPr lang="zh-TW" altLang="en-US" sz="2800" b="1" dirty="0" smtClean="0">
                <a:solidFill>
                  <a:schemeClr val="bg1"/>
                </a:solidFill>
                <a:latin typeface="HP Simplified Hans Light" panose="020B0300000000000000" pitchFamily="34" charset="-122"/>
                <a:ea typeface="HP Simplified Hans Light" panose="020B0300000000000000" pitchFamily="34" charset="-122"/>
              </a:rPr>
              <a:t>免責說明</a:t>
            </a:r>
            <a:endParaRPr lang="zh-CN" altLang="en-US" sz="2800" b="1" dirty="0">
              <a:solidFill>
                <a:schemeClr val="bg1"/>
              </a:solidFill>
              <a:latin typeface="HP Simplified Hans Light" panose="020B0300000000000000" pitchFamily="34" charset="-122"/>
              <a:ea typeface="HP Simplified Hans Light" panose="020B0300000000000000" pitchFamily="34" charset="-122"/>
            </a:endParaRP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t="19048" b="19048"/>
          <a:stretch/>
        </p:blipFill>
        <p:spPr>
          <a:xfrm>
            <a:off x="128112" y="980728"/>
            <a:ext cx="2016224" cy="623008"/>
          </a:xfrm>
          <a:prstGeom prst="rect">
            <a:avLst/>
          </a:prstGeom>
        </p:spPr>
      </p:pic>
      <p:sp>
        <p:nvSpPr>
          <p:cNvPr id="2" name="內容版面配置區 1"/>
          <p:cNvSpPr>
            <a:spLocks noGrp="1"/>
          </p:cNvSpPr>
          <p:nvPr>
            <p:ph idx="1"/>
          </p:nvPr>
        </p:nvSpPr>
        <p:spPr>
          <a:xfrm>
            <a:off x="251520" y="1484784"/>
            <a:ext cx="8640960" cy="4281016"/>
          </a:xfrm>
        </p:spPr>
        <p:txBody>
          <a:bodyPr/>
          <a:lstStyle/>
          <a:p>
            <a:r>
              <a:rPr lang="zh-TW" altLang="en-US" dirty="0" smtClean="0">
                <a:latin typeface="華康粗圓體"/>
              </a:rPr>
              <a:t>●</a:t>
            </a:r>
            <a:r>
              <a:rPr lang="zh-TW" altLang="en-US" dirty="0" smtClean="0">
                <a:latin typeface="HP Simplified Hans Light" panose="020B0300000000000000" pitchFamily="34" charset="-122"/>
                <a:ea typeface="HP Simplified Hans Light" panose="020B0300000000000000" pitchFamily="34" charset="-122"/>
              </a:rPr>
              <a:t>本資料可能包含對於未來展望之表述。該類表述是</a:t>
            </a:r>
            <a:endParaRPr lang="en-US" altLang="zh-TW" dirty="0" smtClean="0">
              <a:latin typeface="HP Simplified Hans Light" panose="020B0300000000000000" pitchFamily="34" charset="-122"/>
              <a:ea typeface="HP Simplified Hans Light" panose="020B0300000000000000" pitchFamily="34" charset="-122"/>
            </a:endParaRPr>
          </a:p>
          <a:p>
            <a:r>
              <a:rPr lang="en-US" altLang="zh-TW" dirty="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   </a:t>
            </a:r>
            <a:r>
              <a:rPr lang="zh-TW" altLang="en-US" dirty="0" smtClean="0">
                <a:latin typeface="HP Simplified Hans Light" panose="020B0300000000000000" pitchFamily="34" charset="-122"/>
                <a:ea typeface="HP Simplified Hans Light" panose="020B0300000000000000" pitchFamily="34" charset="-122"/>
              </a:rPr>
              <a:t>基於對現況之預期，但同時受限於已知或未知風險</a:t>
            </a:r>
            <a:endParaRPr lang="en-US" altLang="zh-TW" dirty="0" smtClean="0">
              <a:latin typeface="HP Simplified Hans Light" panose="020B0300000000000000" pitchFamily="34" charset="-122"/>
              <a:ea typeface="HP Simplified Hans Light" panose="020B0300000000000000" pitchFamily="34" charset="-122"/>
            </a:endParaRPr>
          </a:p>
          <a:p>
            <a:r>
              <a:rPr lang="en-US" altLang="zh-TW" dirty="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   </a:t>
            </a:r>
            <a:r>
              <a:rPr lang="zh-TW" altLang="en-US" dirty="0" smtClean="0">
                <a:latin typeface="HP Simplified Hans Light" panose="020B0300000000000000" pitchFamily="34" charset="-122"/>
                <a:ea typeface="HP Simplified Hans Light" panose="020B0300000000000000" pitchFamily="34" charset="-122"/>
              </a:rPr>
              <a:t>或不確定之影響，因此實際結果將可能明顯不同於</a:t>
            </a:r>
            <a:endParaRPr lang="en-US" altLang="zh-TW" dirty="0" smtClean="0">
              <a:latin typeface="HP Simplified Hans Light" panose="020B0300000000000000" pitchFamily="34" charset="-122"/>
              <a:ea typeface="HP Simplified Hans Light" panose="020B0300000000000000" pitchFamily="34" charset="-122"/>
            </a:endParaRPr>
          </a:p>
          <a:p>
            <a:r>
              <a:rPr lang="en-US" altLang="zh-TW" dirty="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   </a:t>
            </a:r>
            <a:r>
              <a:rPr lang="zh-TW" altLang="en-US" dirty="0" smtClean="0">
                <a:latin typeface="HP Simplified Hans Light" panose="020B0300000000000000" pitchFamily="34" charset="-122"/>
                <a:ea typeface="HP Simplified Hans Light" panose="020B0300000000000000" pitchFamily="34" charset="-122"/>
              </a:rPr>
              <a:t>表述內容。</a:t>
            </a:r>
            <a:endParaRPr lang="en-US" altLang="zh-TW" dirty="0" smtClean="0">
              <a:latin typeface="HP Simplified Hans Light" panose="020B0300000000000000" pitchFamily="34" charset="-122"/>
              <a:ea typeface="HP Simplified Hans Light" panose="020B0300000000000000" pitchFamily="34" charset="-122"/>
            </a:endParaRPr>
          </a:p>
          <a:p>
            <a:r>
              <a:rPr lang="zh-TW" altLang="en-US" dirty="0" smtClean="0">
                <a:latin typeface="HP Simplified Hans Light" panose="020B0300000000000000" pitchFamily="34" charset="-122"/>
                <a:ea typeface="HP Simplified Hans Light" panose="020B0300000000000000" pitchFamily="34" charset="-122"/>
              </a:rPr>
              <a:t>●除法令要求外，公司並無義務因應新資訊的產生或</a:t>
            </a:r>
            <a:endParaRPr lang="en-US" altLang="zh-TW" dirty="0" smtClean="0">
              <a:latin typeface="HP Simplified Hans Light" panose="020B0300000000000000" pitchFamily="34" charset="-122"/>
              <a:ea typeface="HP Simplified Hans Light" panose="020B0300000000000000" pitchFamily="34" charset="-122"/>
            </a:endParaRPr>
          </a:p>
          <a:p>
            <a:r>
              <a:rPr lang="en-US" altLang="zh-TW" dirty="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   </a:t>
            </a:r>
            <a:r>
              <a:rPr lang="zh-TW" altLang="en-US" dirty="0" smtClean="0">
                <a:latin typeface="HP Simplified Hans Light" panose="020B0300000000000000" pitchFamily="34" charset="-122"/>
                <a:ea typeface="HP Simplified Hans Light" panose="020B0300000000000000" pitchFamily="34" charset="-122"/>
              </a:rPr>
              <a:t>未來事件之發生，主動更新對未來展望之表述。</a:t>
            </a:r>
            <a:endParaRPr lang="en-US" altLang="zh-TW" dirty="0" smtClean="0">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1871796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dobe 黑体 Std R" panose="020B0400000000000000" pitchFamily="34" charset="-128"/>
              <a:ea typeface="Adobe 黑体 Std R" panose="020B0400000000000000" pitchFamily="34" charset="-128"/>
              <a:cs typeface="宋体" panose="02010600030101010101" pitchFamily="2" charset="-122"/>
            </a:endParaRPr>
          </a:p>
        </p:txBody>
      </p:sp>
      <p:sp>
        <p:nvSpPr>
          <p:cNvPr id="11" name="矩形 10"/>
          <p:cNvSpPr/>
          <p:nvPr/>
        </p:nvSpPr>
        <p:spPr>
          <a:xfrm>
            <a:off x="107504" y="332656"/>
            <a:ext cx="3656770" cy="523220"/>
          </a:xfrm>
          <a:prstGeom prst="rect">
            <a:avLst/>
          </a:prstGeom>
        </p:spPr>
        <p:txBody>
          <a:bodyPr wrap="none">
            <a:spAutoFit/>
          </a:bodyPr>
          <a:lstStyle/>
          <a:p>
            <a:r>
              <a:rPr lang="en-US" altLang="zh-TW" sz="2800" b="1" dirty="0">
                <a:solidFill>
                  <a:schemeClr val="bg1"/>
                </a:solidFill>
                <a:latin typeface="Adobe 黑体 Std R" panose="020B0400000000000000" pitchFamily="34" charset="-128"/>
                <a:ea typeface="Adobe 黑体 Std R" panose="020B0400000000000000" pitchFamily="34" charset="-128"/>
              </a:rPr>
              <a:t>4.</a:t>
            </a:r>
            <a:r>
              <a:rPr lang="zh-TW" altLang="en-US" sz="2800" b="1" dirty="0">
                <a:solidFill>
                  <a:schemeClr val="bg1"/>
                </a:solidFill>
                <a:latin typeface="Adobe 黑体 Std R" panose="020B0400000000000000" pitchFamily="34" charset="-128"/>
                <a:ea typeface="Adobe 黑体 Std R" panose="020B0400000000000000" pitchFamily="34" charset="-128"/>
              </a:rPr>
              <a:t>未來展望</a:t>
            </a:r>
            <a:r>
              <a:rPr lang="en-US" altLang="zh-TW" sz="2800" b="1" dirty="0">
                <a:solidFill>
                  <a:schemeClr val="bg1"/>
                </a:solidFill>
                <a:latin typeface="Adobe 黑体 Std R" panose="020B0400000000000000" pitchFamily="34" charset="-128"/>
                <a:ea typeface="Adobe 黑体 Std R" panose="020B0400000000000000" pitchFamily="34" charset="-128"/>
              </a:rPr>
              <a:t>_</a:t>
            </a:r>
            <a:r>
              <a:rPr lang="zh-TW" altLang="en-US" sz="2800" b="1" dirty="0">
                <a:solidFill>
                  <a:schemeClr val="bg1"/>
                </a:solidFill>
                <a:latin typeface="Adobe 黑体 Std R" panose="020B0400000000000000" pitchFamily="34" charset="-128"/>
                <a:ea typeface="Adobe 黑体 Std R" panose="020B0400000000000000" pitchFamily="34" charset="-128"/>
              </a:rPr>
              <a:t>策略方針</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424936" cy="48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301626"/>
      </p:ext>
    </p:extLst>
  </p:cSld>
  <p:clrMapOvr>
    <a:masterClrMapping/>
  </p:clrMapOvr>
  <mc:AlternateContent xmlns:mc="http://schemas.openxmlformats.org/markup-compatibility/2006" xmlns:p14="http://schemas.microsoft.com/office/powerpoint/2010/main">
    <mc:Choice Requires="p14">
      <p:transition spd="slow" p14:dur="2000" advTm="33844">
        <p14:prism isContent="1"/>
      </p:transition>
    </mc:Choice>
    <mc:Fallback xmlns="">
      <p:transition spd="slow" advTm="3384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dobe 黑体 Std R" panose="020B0400000000000000" pitchFamily="34" charset="-128"/>
              <a:ea typeface="Adobe 黑体 Std R" panose="020B0400000000000000" pitchFamily="34" charset="-128"/>
              <a:cs typeface="宋体" panose="02010600030101010101" pitchFamily="2" charset="-122"/>
            </a:endParaRPr>
          </a:p>
        </p:txBody>
      </p:sp>
      <p:sp>
        <p:nvSpPr>
          <p:cNvPr id="11" name="矩形 10"/>
          <p:cNvSpPr/>
          <p:nvPr/>
        </p:nvSpPr>
        <p:spPr>
          <a:xfrm>
            <a:off x="107504" y="332656"/>
            <a:ext cx="4240263" cy="523220"/>
          </a:xfrm>
          <a:prstGeom prst="rect">
            <a:avLst/>
          </a:prstGeom>
        </p:spPr>
        <p:txBody>
          <a:bodyPr wrap="none">
            <a:spAutoFit/>
          </a:bodyPr>
          <a:lstStyle/>
          <a:p>
            <a:r>
              <a:rPr lang="zh-TW" altLang="en-US" sz="2800" b="1" dirty="0" smtClean="0">
                <a:solidFill>
                  <a:schemeClr val="bg1"/>
                </a:solidFill>
                <a:latin typeface="Adobe 黑体 Std R" panose="020B0400000000000000" pitchFamily="34" charset="-128"/>
                <a:ea typeface="Adobe 黑体 Std R" panose="020B0400000000000000" pitchFamily="34" charset="-128"/>
              </a:rPr>
              <a:t>憶聲集團將持續向上發展</a:t>
            </a:r>
            <a:endParaRPr lang="zh-CN" altLang="en-US" sz="2800" b="1" dirty="0">
              <a:solidFill>
                <a:schemeClr val="bg1"/>
              </a:solidFill>
              <a:latin typeface="Adobe 黑体 Std R" panose="020B0400000000000000" pitchFamily="34" charset="-128"/>
              <a:ea typeface="Adobe 黑体 Std R" panose="020B0400000000000000" pitchFamily="34" charset="-128"/>
            </a:endParaRPr>
          </a:p>
        </p:txBody>
      </p:sp>
      <p:graphicFrame>
        <p:nvGraphicFramePr>
          <p:cNvPr id="2" name="資料庫圖表 1"/>
          <p:cNvGraphicFramePr/>
          <p:nvPr>
            <p:extLst>
              <p:ext uri="{D42A27DB-BD31-4B8C-83A1-F6EECF244321}">
                <p14:modId xmlns:p14="http://schemas.microsoft.com/office/powerpoint/2010/main" val="3626218468"/>
              </p:ext>
            </p:extLst>
          </p:nvPr>
        </p:nvGraphicFramePr>
        <p:xfrm>
          <a:off x="323528" y="1124744"/>
          <a:ext cx="842493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720504"/>
      </p:ext>
    </p:extLst>
  </p:cSld>
  <p:clrMapOvr>
    <a:masterClrMapping/>
  </p:clrMapOvr>
  <mc:AlternateContent xmlns:mc="http://schemas.openxmlformats.org/markup-compatibility/2006" xmlns:p14="http://schemas.microsoft.com/office/powerpoint/2010/main">
    <mc:Choice Requires="p14">
      <p:transition spd="slow" p14:dur="2000" advTm="33844">
        <p14:prism isContent="1"/>
      </p:transition>
    </mc:Choice>
    <mc:Fallback xmlns="">
      <p:transition spd="slow" advTm="33844">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395288" y="333375"/>
            <a:ext cx="8382000" cy="698500"/>
          </a:xfrm>
          <a:solidFill>
            <a:srgbClr val="0070C0"/>
          </a:solidFill>
        </p:spPr>
        <p:txBody>
          <a:bodyPr/>
          <a:lstStyle/>
          <a:p>
            <a:r>
              <a:rPr lang="zh-TW" altLang="zh-TW" sz="3200" b="1" dirty="0" smtClean="0">
                <a:solidFill>
                  <a:schemeClr val="bg1"/>
                </a:solidFill>
                <a:latin typeface="HP Simplified Hans Light" panose="020B0300000000000000" pitchFamily="34" charset="-122"/>
                <a:ea typeface="HP Simplified Hans Light" panose="020B0300000000000000" pitchFamily="34" charset="-122"/>
              </a:rPr>
              <a:t>集團未來發展策略：</a:t>
            </a:r>
            <a:r>
              <a:rPr lang="zh-TW" altLang="zh-TW" dirty="0" smtClean="0">
                <a:solidFill>
                  <a:schemeClr val="bg1"/>
                </a:solidFill>
                <a:latin typeface="標楷體" pitchFamily="65" charset="-120"/>
                <a:ea typeface="標楷體" pitchFamily="65" charset="-120"/>
              </a:rPr>
              <a:t/>
            </a:r>
            <a:br>
              <a:rPr lang="zh-TW" altLang="zh-TW" dirty="0" smtClean="0">
                <a:solidFill>
                  <a:schemeClr val="bg1"/>
                </a:solidFill>
                <a:latin typeface="標楷體" pitchFamily="65" charset="-120"/>
                <a:ea typeface="標楷體" pitchFamily="65" charset="-120"/>
              </a:rPr>
            </a:br>
            <a:endParaRPr lang="zh-TW" altLang="en-US" dirty="0" smtClean="0">
              <a:solidFill>
                <a:schemeClr val="bg1"/>
              </a:solidFill>
              <a:latin typeface="標楷體" pitchFamily="65" charset="-120"/>
              <a:ea typeface="標楷體" pitchFamily="65" charset="-120"/>
            </a:endParaRPr>
          </a:p>
        </p:txBody>
      </p:sp>
      <p:sp>
        <p:nvSpPr>
          <p:cNvPr id="14339" name="內容版面配置區 2"/>
          <p:cNvSpPr>
            <a:spLocks noGrp="1"/>
          </p:cNvSpPr>
          <p:nvPr>
            <p:ph idx="1"/>
          </p:nvPr>
        </p:nvSpPr>
        <p:spPr>
          <a:xfrm>
            <a:off x="381000" y="1052513"/>
            <a:ext cx="8223250" cy="5040312"/>
          </a:xfrm>
        </p:spPr>
        <p:txBody>
          <a:bodyPr/>
          <a:lstStyle/>
          <a:p>
            <a:pPr>
              <a:lnSpc>
                <a:spcPts val="3000"/>
              </a:lnSpc>
            </a:pPr>
            <a:r>
              <a:rPr lang="en-US" altLang="zh-TW" sz="2400" dirty="0" smtClean="0">
                <a:latin typeface="HP Simplified Hans Light" panose="020B0300000000000000" pitchFamily="34" charset="-122"/>
                <a:ea typeface="HP Simplified Hans Light" panose="020B0300000000000000" pitchFamily="34" charset="-122"/>
              </a:rPr>
              <a:t>1.</a:t>
            </a:r>
            <a:r>
              <a:rPr lang="zh-TW" altLang="zh-TW" sz="2400" dirty="0" smtClean="0">
                <a:latin typeface="HP Simplified Hans Light" panose="020B0300000000000000" pitchFamily="34" charset="-122"/>
                <a:ea typeface="HP Simplified Hans Light" panose="020B0300000000000000" pitchFamily="34" charset="-122"/>
              </a:rPr>
              <a:t>憶聲電子集團</a:t>
            </a:r>
            <a:r>
              <a:rPr lang="zh-TW" altLang="en-US" sz="2400" dirty="0" smtClean="0">
                <a:latin typeface="HP Simplified Hans Light" panose="020B0300000000000000" pitchFamily="34" charset="-122"/>
                <a:ea typeface="HP Simplified Hans Light" panose="020B0300000000000000" pitchFamily="34" charset="-122"/>
              </a:rPr>
              <a:t>經過幾</a:t>
            </a:r>
            <a:r>
              <a:rPr lang="zh-TW" altLang="zh-TW" sz="2400" dirty="0" smtClean="0">
                <a:latin typeface="HP Simplified Hans Light" panose="020B0300000000000000" pitchFamily="34" charset="-122"/>
                <a:ea typeface="HP Simplified Hans Light" panose="020B0300000000000000" pitchFamily="34" charset="-122"/>
              </a:rPr>
              <a:t>年積極</a:t>
            </a:r>
            <a:r>
              <a:rPr lang="zh-TW" altLang="en-US" sz="2400" dirty="0" smtClean="0">
                <a:latin typeface="HP Simplified Hans Light" panose="020B0300000000000000" pitchFamily="34" charset="-122"/>
                <a:ea typeface="HP Simplified Hans Light" panose="020B0300000000000000" pitchFamily="34" charset="-122"/>
              </a:rPr>
              <a:t>的</a:t>
            </a:r>
            <a:r>
              <a:rPr lang="zh-TW" altLang="zh-TW" sz="2400" dirty="0" smtClean="0">
                <a:latin typeface="HP Simplified Hans Light" panose="020B0300000000000000" pitchFamily="34" charset="-122"/>
                <a:ea typeface="HP Simplified Hans Light" panose="020B0300000000000000" pitchFamily="34" charset="-122"/>
              </a:rPr>
              <a:t>轉型、轉業，</a:t>
            </a:r>
            <a:r>
              <a:rPr lang="zh-TW" altLang="en-US" sz="2400" dirty="0" smtClean="0">
                <a:latin typeface="HP Simplified Hans Light" panose="020B0300000000000000" pitchFamily="34" charset="-122"/>
                <a:ea typeface="HP Simplified Hans Light" panose="020B0300000000000000" pitchFamily="34" charset="-122"/>
              </a:rPr>
              <a:t>在</a:t>
            </a:r>
            <a:r>
              <a:rPr lang="zh-TW" altLang="zh-TW" sz="2400" dirty="0" smtClean="0">
                <a:latin typeface="HP Simplified Hans Light" panose="020B0300000000000000" pitchFamily="34" charset="-122"/>
                <a:ea typeface="HP Simplified Hans Light" panose="020B0300000000000000" pitchFamily="34" charset="-122"/>
              </a:rPr>
              <a:t>品牌經營，資產活化，</a:t>
            </a:r>
            <a:r>
              <a:rPr lang="zh-TW" altLang="en-US" sz="2400" dirty="0" smtClean="0">
                <a:latin typeface="HP Simplified Hans Light" panose="020B0300000000000000" pitchFamily="34" charset="-122"/>
                <a:ea typeface="HP Simplified Hans Light" panose="020B0300000000000000" pitchFamily="34" charset="-122"/>
              </a:rPr>
              <a:t>均有成果呈現。尤其</a:t>
            </a:r>
            <a:r>
              <a:rPr lang="zh-TW" altLang="zh-TW" sz="2400" dirty="0" smtClean="0">
                <a:latin typeface="HP Simplified Hans Light" panose="020B0300000000000000" pitchFamily="34" charset="-122"/>
                <a:ea typeface="HP Simplified Hans Light" panose="020B0300000000000000" pitchFamily="34" charset="-122"/>
              </a:rPr>
              <a:t>致力於</a:t>
            </a:r>
            <a:r>
              <a:rPr lang="zh-TW" altLang="en-US" sz="2400" dirty="0" smtClean="0">
                <a:latin typeface="HP Simplified Hans Light" panose="020B0300000000000000" pitchFamily="34" charset="-122"/>
                <a:ea typeface="HP Simplified Hans Light" panose="020B0300000000000000" pitchFamily="34" charset="-122"/>
              </a:rPr>
              <a:t>配合政府</a:t>
            </a:r>
            <a:r>
              <a:rPr lang="zh-TW" altLang="zh-TW" sz="2400" dirty="0" smtClean="0">
                <a:latin typeface="HP Simplified Hans Light" panose="020B0300000000000000" pitchFamily="34" charset="-122"/>
                <a:ea typeface="HP Simplified Hans Light" panose="020B0300000000000000" pitchFamily="34" charset="-122"/>
              </a:rPr>
              <a:t>推動產業升級，將桃園中壢總部規劃為北台灣地區集結研發、創客、人工智慧</a:t>
            </a:r>
            <a:r>
              <a:rPr lang="en-US" altLang="zh-TW" sz="2400" dirty="0" smtClean="0">
                <a:latin typeface="HP Simplified Hans Light" panose="020B0300000000000000" pitchFamily="34" charset="-122"/>
                <a:ea typeface="HP Simplified Hans Light" panose="020B0300000000000000" pitchFamily="34" charset="-122"/>
              </a:rPr>
              <a:t>(A.I.)</a:t>
            </a:r>
            <a:r>
              <a:rPr lang="zh-TW" altLang="zh-TW" sz="2400" dirty="0" smtClean="0">
                <a:latin typeface="HP Simplified Hans Light" panose="020B0300000000000000" pitchFamily="34" charset="-122"/>
                <a:ea typeface="HP Simplified Hans Light" panose="020B0300000000000000" pitchFamily="34" charset="-122"/>
              </a:rPr>
              <a:t>、物聯網</a:t>
            </a:r>
            <a:r>
              <a:rPr lang="en-US" altLang="zh-TW" sz="2400" dirty="0" smtClean="0">
                <a:latin typeface="HP Simplified Hans Light" panose="020B0300000000000000" pitchFamily="34" charset="-122"/>
                <a:ea typeface="HP Simplified Hans Light" panose="020B0300000000000000" pitchFamily="34" charset="-122"/>
              </a:rPr>
              <a:t>(IOT)</a:t>
            </a:r>
            <a:r>
              <a:rPr lang="zh-TW" altLang="zh-TW" sz="2400" dirty="0" smtClean="0">
                <a:latin typeface="HP Simplified Hans Light" panose="020B0300000000000000" pitchFamily="34" charset="-122"/>
                <a:ea typeface="HP Simplified Hans Light" panose="020B0300000000000000" pitchFamily="34" charset="-122"/>
              </a:rPr>
              <a:t>、大數據</a:t>
            </a:r>
            <a:r>
              <a:rPr lang="en-US" altLang="zh-TW" sz="2400" dirty="0" smtClean="0">
                <a:latin typeface="HP Simplified Hans Light" panose="020B0300000000000000" pitchFamily="34" charset="-122"/>
                <a:ea typeface="HP Simplified Hans Light" panose="020B0300000000000000" pitchFamily="34" charset="-122"/>
              </a:rPr>
              <a:t>(Big Data)</a:t>
            </a:r>
            <a:r>
              <a:rPr lang="zh-TW" altLang="zh-TW" sz="2400" dirty="0" smtClean="0">
                <a:latin typeface="HP Simplified Hans Light" panose="020B0300000000000000" pitchFamily="34" charset="-122"/>
                <a:ea typeface="HP Simplified Hans Light" panose="020B0300000000000000" pitchFamily="34" charset="-122"/>
              </a:rPr>
              <a:t>，並匯聚研發、展銷、客流為一體的「新型態工業</a:t>
            </a:r>
            <a:r>
              <a:rPr lang="en-US" altLang="zh-TW" sz="2400" dirty="0" smtClean="0">
                <a:latin typeface="HP Simplified Hans Light" panose="020B0300000000000000" pitchFamily="34" charset="-122"/>
                <a:ea typeface="HP Simplified Hans Light" panose="020B0300000000000000" pitchFamily="34" charset="-122"/>
              </a:rPr>
              <a:t>4.0</a:t>
            </a:r>
            <a:r>
              <a:rPr lang="zh-TW" altLang="zh-TW" sz="2400" dirty="0" smtClean="0">
                <a:latin typeface="HP Simplified Hans Light" panose="020B0300000000000000" pitchFamily="34" charset="-122"/>
                <a:ea typeface="HP Simplified Hans Light" panose="020B0300000000000000" pitchFamily="34" charset="-122"/>
              </a:rPr>
              <a:t>」產業園區。</a:t>
            </a:r>
            <a:endParaRPr lang="en-US" altLang="zh-TW" sz="2400" dirty="0" smtClean="0">
              <a:latin typeface="HP Simplified Hans Light" panose="020B0300000000000000" pitchFamily="34" charset="-122"/>
              <a:ea typeface="HP Simplified Hans Light" panose="020B0300000000000000" pitchFamily="34" charset="-122"/>
            </a:endParaRPr>
          </a:p>
          <a:p>
            <a:pPr>
              <a:lnSpc>
                <a:spcPts val="1500"/>
              </a:lnSpc>
            </a:pPr>
            <a:endParaRPr lang="en-US" altLang="zh-TW" sz="2400" dirty="0" smtClean="0">
              <a:latin typeface="HP Simplified Hans Light" panose="020B0300000000000000" pitchFamily="34" charset="-122"/>
              <a:ea typeface="HP Simplified Hans Light" panose="020B0300000000000000" pitchFamily="34" charset="-122"/>
            </a:endParaRPr>
          </a:p>
          <a:p>
            <a:pPr>
              <a:lnSpc>
                <a:spcPts val="3000"/>
              </a:lnSpc>
            </a:pPr>
            <a:r>
              <a:rPr lang="en-US" altLang="zh-TW" sz="2400" dirty="0" smtClean="0">
                <a:latin typeface="HP Simplified Hans Light" panose="020B0300000000000000" pitchFamily="34" charset="-122"/>
                <a:ea typeface="HP Simplified Hans Light" panose="020B0300000000000000" pitchFamily="34" charset="-122"/>
              </a:rPr>
              <a:t>2.</a:t>
            </a:r>
            <a:r>
              <a:rPr lang="zh-TW" altLang="en-US" sz="2400" dirty="0">
                <a:latin typeface="HP Simplified Hans Light" panose="020B0300000000000000" pitchFamily="34" charset="-122"/>
                <a:ea typeface="HP Simplified Hans Light" panose="020B0300000000000000" pitchFamily="34" charset="-122"/>
              </a:rPr>
              <a:t>為消費者的健康生活和簡單生活提供值得信賴和實惠 的</a:t>
            </a:r>
            <a:r>
              <a:rPr lang="zh-TW" altLang="en-US" sz="2400" dirty="0" smtClean="0">
                <a:latin typeface="HP Simplified Hans Light" panose="020B0300000000000000" pitchFamily="34" charset="-122"/>
                <a:ea typeface="HP Simplified Hans Light" panose="020B0300000000000000" pitchFamily="34" charset="-122"/>
              </a:rPr>
              <a:t>商品</a:t>
            </a:r>
            <a:r>
              <a:rPr lang="zh-TW" altLang="en-US" sz="2400" dirty="0">
                <a:latin typeface="HP Simplified Hans Light" panose="020B0300000000000000" pitchFamily="34" charset="-122"/>
                <a:ea typeface="HP Simplified Hans Light" panose="020B0300000000000000" pitchFamily="34" charset="-122"/>
              </a:rPr>
              <a:t>及</a:t>
            </a:r>
            <a:r>
              <a:rPr lang="zh-TW" altLang="en-US" sz="2400" dirty="0" smtClean="0">
                <a:latin typeface="HP Simplified Hans Light" panose="020B0300000000000000" pitchFamily="34" charset="-122"/>
                <a:ea typeface="HP Simplified Hans Light" panose="020B0300000000000000" pitchFamily="34" charset="-122"/>
              </a:rPr>
              <a:t>服務</a:t>
            </a:r>
            <a:r>
              <a:rPr lang="zh-TW" altLang="zh-TW" sz="2400" dirty="0">
                <a:latin typeface="HP Simplified Hans Light" panose="020B0300000000000000" pitchFamily="34" charset="-122"/>
                <a:ea typeface="HP Simplified Hans Light" panose="020B0300000000000000" pitchFamily="34" charset="-122"/>
              </a:rPr>
              <a:t>，</a:t>
            </a:r>
            <a:r>
              <a:rPr lang="zh-TW" altLang="en-US" sz="2400" dirty="0">
                <a:latin typeface="HP Simplified Hans Light" panose="020B0300000000000000" pitchFamily="34" charset="-122"/>
                <a:ea typeface="HP Simplified Hans Light" panose="020B0300000000000000" pitchFamily="34" charset="-122"/>
              </a:rPr>
              <a:t>應用智能科技讓客戶服務更即時</a:t>
            </a:r>
            <a:r>
              <a:rPr lang="zh-TW" altLang="zh-TW" sz="2400" dirty="0">
                <a:latin typeface="HP Simplified Hans Light" panose="020B0300000000000000" pitchFamily="34" charset="-122"/>
                <a:ea typeface="HP Simplified Hans Light" panose="020B0300000000000000" pitchFamily="34" charset="-122"/>
              </a:rPr>
              <a:t>。</a:t>
            </a:r>
            <a:endParaRPr lang="en-US" altLang="zh-TW" sz="2400" dirty="0">
              <a:latin typeface="HP Simplified Hans Light" panose="020B0300000000000000" pitchFamily="34" charset="-122"/>
              <a:ea typeface="HP Simplified Hans Light" panose="020B0300000000000000" pitchFamily="34" charset="-122"/>
            </a:endParaRPr>
          </a:p>
          <a:p>
            <a:pPr>
              <a:lnSpc>
                <a:spcPts val="3000"/>
              </a:lnSpc>
            </a:pPr>
            <a:endParaRPr lang="en-US" altLang="zh-TW" sz="2400" dirty="0" smtClean="0">
              <a:latin typeface="HP Simplified Hans Light" panose="020B0300000000000000" pitchFamily="34" charset="-122"/>
              <a:ea typeface="HP Simplified Hans Light" panose="020B0300000000000000" pitchFamily="34" charset="-122"/>
            </a:endParaRPr>
          </a:p>
          <a:p>
            <a:pPr>
              <a:lnSpc>
                <a:spcPts val="3000"/>
              </a:lnSpc>
            </a:pPr>
            <a:r>
              <a:rPr lang="en-US" altLang="zh-TW" sz="2400" dirty="0" smtClean="0">
                <a:latin typeface="HP Simplified Hans Light" panose="020B0300000000000000" pitchFamily="34" charset="-122"/>
                <a:ea typeface="HP Simplified Hans Light" panose="020B0300000000000000" pitchFamily="34" charset="-122"/>
              </a:rPr>
              <a:t>3.</a:t>
            </a:r>
            <a:r>
              <a:rPr lang="zh-TW" altLang="en-US" sz="2400" dirty="0">
                <a:latin typeface="HP Simplified Hans Light" panose="020B0300000000000000" pitchFamily="34" charset="-122"/>
                <a:ea typeface="HP Simplified Hans Light" panose="020B0300000000000000" pitchFamily="34" charset="-122"/>
              </a:rPr>
              <a:t>針對不同使用環境</a:t>
            </a:r>
            <a:r>
              <a:rPr lang="zh-TW" altLang="zh-TW" sz="2400" dirty="0">
                <a:latin typeface="HP Simplified Hans Light" panose="020B0300000000000000" pitchFamily="34" charset="-122"/>
                <a:ea typeface="HP Simplified Hans Light" panose="020B0300000000000000" pitchFamily="34" charset="-122"/>
              </a:rPr>
              <a:t>、</a:t>
            </a:r>
            <a:r>
              <a:rPr lang="zh-TW" altLang="en-US" sz="2400" dirty="0">
                <a:latin typeface="HP Simplified Hans Light" panose="020B0300000000000000" pitchFamily="34" charset="-122"/>
                <a:ea typeface="HP Simplified Hans Light" panose="020B0300000000000000" pitchFamily="34" charset="-122"/>
              </a:rPr>
              <a:t>不同科技演進以及不同世代的車載產品使用，提供使用者最佳視聽體驗的車載產品</a:t>
            </a:r>
            <a:r>
              <a:rPr lang="zh-TW" altLang="zh-TW" sz="2400" dirty="0" smtClean="0">
                <a:latin typeface="HP Simplified Hans Light" panose="020B0300000000000000" pitchFamily="34" charset="-122"/>
                <a:ea typeface="HP Simplified Hans Light" panose="020B0300000000000000" pitchFamily="34" charset="-122"/>
              </a:rPr>
              <a:t>。</a:t>
            </a:r>
            <a:endParaRPr lang="zh-TW" altLang="en-US" sz="2400" dirty="0" smtClean="0">
              <a:latin typeface="HP Simplified Hans Light" panose="020B0300000000000000" pitchFamily="34" charset="-122"/>
              <a:ea typeface="HP Simplified Hans Light" panose="020B0300000000000000" pitchFamily="34" charset="-122"/>
            </a:endParaRPr>
          </a:p>
        </p:txBody>
      </p:sp>
      <p:sp>
        <p:nvSpPr>
          <p:cNvPr id="4" name="投影片編號版面配置區 3"/>
          <p:cNvSpPr>
            <a:spLocks noGrp="1"/>
          </p:cNvSpPr>
          <p:nvPr>
            <p:ph type="sldNum" sz="quarter" idx="10"/>
          </p:nvPr>
        </p:nvSpPr>
        <p:spPr/>
        <p:txBody>
          <a:bodyPr/>
          <a:lstStyle/>
          <a:p>
            <a:pPr>
              <a:defRPr/>
            </a:pPr>
            <a:fld id="{41197899-4CEF-4F29-BD17-E5176E451862}" type="slidenum">
              <a:rPr lang="zh-TW" altLang="en-US" smtClean="0"/>
              <a:pPr>
                <a:defRPr/>
              </a:pPr>
              <a:t>22</a:t>
            </a:fld>
            <a:endParaRPr lang="en-US" altLang="zh-TW"/>
          </a:p>
        </p:txBody>
      </p:sp>
    </p:spTree>
    <p:extLst>
      <p:ext uri="{BB962C8B-B14F-4D97-AF65-F5344CB8AC3E}">
        <p14:creationId xmlns:p14="http://schemas.microsoft.com/office/powerpoint/2010/main" val="1478144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solidFill>
            <a:srgbClr val="0070C0"/>
          </a:solidFill>
        </p:spPr>
        <p:txBody>
          <a:bodyPr/>
          <a:lstStyle/>
          <a:p>
            <a:r>
              <a:rPr lang="zh-TW" altLang="zh-TW" b="1" dirty="0" smtClean="0">
                <a:solidFill>
                  <a:schemeClr val="bg1"/>
                </a:solidFill>
                <a:latin typeface="HP Simplified Hans Light" panose="020B0300000000000000" pitchFamily="34" charset="-122"/>
                <a:ea typeface="HP Simplified Hans Light" panose="020B0300000000000000" pitchFamily="34" charset="-122"/>
              </a:rPr>
              <a:t>集團未來發展策略：</a:t>
            </a:r>
            <a:r>
              <a:rPr lang="zh-TW" altLang="zh-TW" dirty="0" smtClean="0">
                <a:solidFill>
                  <a:schemeClr val="bg1"/>
                </a:solidFill>
                <a:latin typeface="標楷體" pitchFamily="65" charset="-120"/>
                <a:ea typeface="標楷體" pitchFamily="65" charset="-120"/>
              </a:rPr>
              <a:t/>
            </a:r>
            <a:br>
              <a:rPr lang="zh-TW" altLang="zh-TW" dirty="0" smtClean="0">
                <a:solidFill>
                  <a:schemeClr val="bg1"/>
                </a:solidFill>
                <a:latin typeface="標楷體" pitchFamily="65" charset="-120"/>
                <a:ea typeface="標楷體" pitchFamily="65" charset="-120"/>
              </a:rPr>
            </a:br>
            <a:endParaRPr lang="zh-TW" altLang="en-US" dirty="0" smtClean="0">
              <a:solidFill>
                <a:schemeClr val="bg1"/>
              </a:solidFill>
              <a:ea typeface="新細明體" charset="-120"/>
            </a:endParaRPr>
          </a:p>
        </p:txBody>
      </p:sp>
      <p:sp>
        <p:nvSpPr>
          <p:cNvPr id="16387" name="內容版面配置區 2"/>
          <p:cNvSpPr>
            <a:spLocks noGrp="1"/>
          </p:cNvSpPr>
          <p:nvPr>
            <p:ph idx="1"/>
          </p:nvPr>
        </p:nvSpPr>
        <p:spPr/>
        <p:txBody>
          <a:bodyPr/>
          <a:lstStyle/>
          <a:p>
            <a:r>
              <a:rPr lang="en-US" altLang="zh-TW" dirty="0" smtClean="0">
                <a:latin typeface="HP Simplified Hans Light" panose="020B0300000000000000" pitchFamily="34" charset="-122"/>
                <a:ea typeface="HP Simplified Hans Light" panose="020B0300000000000000" pitchFamily="34" charset="-122"/>
              </a:rPr>
              <a:t>4.</a:t>
            </a:r>
            <a:r>
              <a:rPr lang="zh-TW" altLang="zh-TW" dirty="0" smtClean="0">
                <a:latin typeface="HP Simplified Hans Light" panose="020B0300000000000000" pitchFamily="34" charset="-122"/>
                <a:ea typeface="HP Simplified Hans Light" panose="020B0300000000000000" pitchFamily="34" charset="-122"/>
              </a:rPr>
              <a:t>展望未來將致力於集團三大體系資源整合，強化營運體質及品牌競爭力提升；經營管理方面重視人才的引入與培養，持續創造集團的企業文化跟價值，落實企業永續經營。</a:t>
            </a:r>
            <a:endParaRPr lang="en-US" altLang="zh-TW" dirty="0" smtClean="0">
              <a:latin typeface="HP Simplified Hans Light" panose="020B0300000000000000" pitchFamily="34" charset="-122"/>
              <a:ea typeface="HP Simplified Hans Light" panose="020B0300000000000000" pitchFamily="34" charset="-122"/>
            </a:endParaRPr>
          </a:p>
          <a:p>
            <a:r>
              <a:rPr lang="en-US" altLang="zh-TW" dirty="0" smtClean="0">
                <a:latin typeface="HP Simplified Hans Light" panose="020B0300000000000000" pitchFamily="34" charset="-122"/>
                <a:ea typeface="HP Simplified Hans Light" panose="020B0300000000000000" pitchFamily="34" charset="-122"/>
              </a:rPr>
              <a:t>5.</a:t>
            </a:r>
            <a:r>
              <a:rPr lang="zh-TW" altLang="en-US" dirty="0" smtClean="0">
                <a:latin typeface="HP Simplified Hans Light" panose="020B0300000000000000" pitchFamily="34" charset="-122"/>
                <a:ea typeface="HP Simplified Hans Light" panose="020B0300000000000000" pitchFamily="34" charset="-122"/>
              </a:rPr>
              <a:t>持續數位轉型</a:t>
            </a:r>
            <a:endParaRPr lang="zh-TW" altLang="zh-TW" dirty="0" smtClean="0">
              <a:latin typeface="HP Simplified Hans Light" panose="020B0300000000000000" pitchFamily="34" charset="-122"/>
              <a:ea typeface="HP Simplified Hans Light" panose="020B0300000000000000" pitchFamily="34" charset="-122"/>
            </a:endParaRPr>
          </a:p>
          <a:p>
            <a:endParaRPr lang="zh-TW" altLang="en-US" dirty="0" smtClean="0">
              <a:ea typeface="新細明體" charset="-120"/>
            </a:endParaRPr>
          </a:p>
        </p:txBody>
      </p:sp>
      <p:sp>
        <p:nvSpPr>
          <p:cNvPr id="4" name="投影片編號版面配置區 3"/>
          <p:cNvSpPr>
            <a:spLocks noGrp="1"/>
          </p:cNvSpPr>
          <p:nvPr>
            <p:ph type="sldNum" sz="quarter" idx="10"/>
          </p:nvPr>
        </p:nvSpPr>
        <p:spPr/>
        <p:txBody>
          <a:bodyPr/>
          <a:lstStyle/>
          <a:p>
            <a:pPr>
              <a:defRPr/>
            </a:pPr>
            <a:fld id="{73C59DB5-0CB4-484B-8395-D59CACCD0F02}" type="slidenum">
              <a:rPr lang="zh-TW" altLang="en-US" smtClean="0"/>
              <a:pPr>
                <a:defRPr/>
              </a:pPr>
              <a:t>23</a:t>
            </a:fld>
            <a:endParaRPr lang="en-US" altLang="zh-TW"/>
          </a:p>
        </p:txBody>
      </p:sp>
    </p:spTree>
    <p:extLst>
      <p:ext uri="{BB962C8B-B14F-4D97-AF65-F5344CB8AC3E}">
        <p14:creationId xmlns:p14="http://schemas.microsoft.com/office/powerpoint/2010/main" val="31195209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dobe 黑体 Std R" panose="020B0400000000000000" pitchFamily="34" charset="-128"/>
              <a:ea typeface="Adobe 黑体 Std R" panose="020B0400000000000000" pitchFamily="34" charset="-128"/>
              <a:cs typeface="宋体" panose="02010600030101010101" pitchFamily="2" charset="-122"/>
            </a:endParaRPr>
          </a:p>
        </p:txBody>
      </p:sp>
      <p:sp>
        <p:nvSpPr>
          <p:cNvPr id="11" name="矩形 10"/>
          <p:cNvSpPr/>
          <p:nvPr/>
        </p:nvSpPr>
        <p:spPr>
          <a:xfrm>
            <a:off x="107504" y="332656"/>
            <a:ext cx="4240263" cy="523220"/>
          </a:xfrm>
          <a:prstGeom prst="rect">
            <a:avLst/>
          </a:prstGeom>
        </p:spPr>
        <p:txBody>
          <a:bodyPr wrap="none">
            <a:spAutoFit/>
          </a:bodyPr>
          <a:lstStyle/>
          <a:p>
            <a:r>
              <a:rPr lang="zh-TW" altLang="en-US" sz="2800" b="1" dirty="0" smtClean="0">
                <a:solidFill>
                  <a:schemeClr val="bg1"/>
                </a:solidFill>
                <a:latin typeface="Adobe 黑体 Std R" panose="020B0400000000000000" pitchFamily="34" charset="-128"/>
                <a:ea typeface="Adobe 黑体 Std R" panose="020B0400000000000000" pitchFamily="34" charset="-128"/>
              </a:rPr>
              <a:t>憶聲集團將持續向上發展</a:t>
            </a:r>
            <a:endParaRPr lang="zh-CN" altLang="en-US" sz="2800" b="1" dirty="0">
              <a:solidFill>
                <a:schemeClr val="bg1"/>
              </a:solidFill>
              <a:latin typeface="Adobe 黑体 Std R" panose="020B0400000000000000" pitchFamily="34" charset="-128"/>
              <a:ea typeface="Adobe 黑体 Std R" panose="020B0400000000000000" pitchFamily="34" charset="-128"/>
            </a:endParaRPr>
          </a:p>
        </p:txBody>
      </p:sp>
      <p:sp>
        <p:nvSpPr>
          <p:cNvPr id="3" name="文字方塊 2"/>
          <p:cNvSpPr txBox="1"/>
          <p:nvPr/>
        </p:nvSpPr>
        <p:spPr>
          <a:xfrm>
            <a:off x="99363" y="2385583"/>
            <a:ext cx="8928992" cy="1569660"/>
          </a:xfrm>
          <a:prstGeom prst="rect">
            <a:avLst/>
          </a:prstGeom>
          <a:noFill/>
        </p:spPr>
        <p:txBody>
          <a:bodyPr wrap="square" rtlCol="0">
            <a:spAutoFit/>
          </a:bodyPr>
          <a:lstStyle/>
          <a:p>
            <a:pPr algn="ctr"/>
            <a:r>
              <a:rPr lang="en-US" altLang="zh-TW" sz="9600" dirty="0" smtClean="0">
                <a:solidFill>
                  <a:srgbClr val="002060"/>
                </a:solidFill>
              </a:rPr>
              <a:t>Q &amp; A</a:t>
            </a:r>
            <a:endParaRPr lang="zh-TW" altLang="en-US" sz="9600" dirty="0">
              <a:solidFill>
                <a:srgbClr val="002060"/>
              </a:solidFill>
            </a:endParaRPr>
          </a:p>
        </p:txBody>
      </p:sp>
    </p:spTree>
    <p:extLst>
      <p:ext uri="{BB962C8B-B14F-4D97-AF65-F5344CB8AC3E}">
        <p14:creationId xmlns:p14="http://schemas.microsoft.com/office/powerpoint/2010/main" val="4257295999"/>
      </p:ext>
    </p:extLst>
  </p:cSld>
  <p:clrMapOvr>
    <a:masterClrMapping/>
  </p:clrMapOvr>
  <mc:AlternateContent xmlns:mc="http://schemas.openxmlformats.org/markup-compatibility/2006" xmlns:p14="http://schemas.microsoft.com/office/powerpoint/2010/main">
    <mc:Choice Requires="p14">
      <p:transition spd="slow" p14:dur="2000" advTm="33844">
        <p14:prism isContent="1"/>
      </p:transition>
    </mc:Choice>
    <mc:Fallback xmlns="">
      <p:transition spd="slow" advTm="33844">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zh-TW" altLang="en-US" dirty="0" smtClean="0">
                <a:latin typeface="HP Simplified Hans Light" panose="020B0300000000000000" pitchFamily="34" charset="-122"/>
                <a:ea typeface="HP Simplified Hans Light" panose="020B0300000000000000" pitchFamily="34" charset="-122"/>
              </a:rPr>
              <a:t>議程</a:t>
            </a: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p:txBody>
      </p:sp>
      <p:sp>
        <p:nvSpPr>
          <p:cNvPr id="43012" name="Rectangle 3"/>
          <p:cNvSpPr>
            <a:spLocks noGrp="1" noChangeArrowheads="1"/>
          </p:cNvSpPr>
          <p:nvPr>
            <p:ph type="body" idx="1"/>
          </p:nvPr>
        </p:nvSpPr>
        <p:spPr/>
        <p:txBody>
          <a:bodyPr/>
          <a:lstStyle/>
          <a:p>
            <a:r>
              <a:rPr lang="en-US" altLang="zh-TW" dirty="0" smtClean="0">
                <a:solidFill>
                  <a:schemeClr val="tx1"/>
                </a:solidFill>
                <a:latin typeface="HP Simplified Hans Light" panose="020B0300000000000000" pitchFamily="34" charset="-122"/>
                <a:ea typeface="HP Simplified Hans Light" panose="020B0300000000000000" pitchFamily="34" charset="-122"/>
              </a:rPr>
              <a:t>1.</a:t>
            </a:r>
            <a:r>
              <a:rPr lang="zh-TW" altLang="en-US" dirty="0" smtClean="0">
                <a:solidFill>
                  <a:schemeClr val="tx1"/>
                </a:solidFill>
                <a:latin typeface="HP Simplified Hans Light" panose="020B0300000000000000" pitchFamily="34" charset="-122"/>
                <a:ea typeface="HP Simplified Hans Light" panose="020B0300000000000000" pitchFamily="34" charset="-122"/>
              </a:rPr>
              <a:t>公司簡介</a:t>
            </a:r>
            <a:endParaRPr lang="en-US" altLang="zh-TW" dirty="0" smtClean="0">
              <a:solidFill>
                <a:schemeClr val="tx1"/>
              </a:solidFill>
              <a:latin typeface="HP Simplified Hans Light" panose="020B0300000000000000" pitchFamily="34" charset="-122"/>
              <a:ea typeface="HP Simplified Hans Light" panose="020B0300000000000000" pitchFamily="34" charset="-122"/>
            </a:endParaRPr>
          </a:p>
          <a:p>
            <a:r>
              <a:rPr lang="en-US" altLang="zh-TW" dirty="0" smtClean="0">
                <a:solidFill>
                  <a:schemeClr val="tx1"/>
                </a:solidFill>
                <a:latin typeface="HP Simplified Hans Light" panose="020B0300000000000000" pitchFamily="34" charset="-122"/>
                <a:ea typeface="HP Simplified Hans Light" panose="020B0300000000000000" pitchFamily="34" charset="-122"/>
              </a:rPr>
              <a:t>2.</a:t>
            </a:r>
            <a:r>
              <a:rPr lang="zh-TW" altLang="en-US" dirty="0" smtClean="0">
                <a:solidFill>
                  <a:schemeClr val="tx1"/>
                </a:solidFill>
                <a:latin typeface="HP Simplified Hans Light" panose="020B0300000000000000" pitchFamily="34" charset="-122"/>
                <a:ea typeface="HP Simplified Hans Light" panose="020B0300000000000000" pitchFamily="34" charset="-122"/>
              </a:rPr>
              <a:t>營業實績</a:t>
            </a:r>
            <a:endParaRPr lang="en-US" altLang="zh-TW" dirty="0" smtClean="0">
              <a:solidFill>
                <a:schemeClr val="tx1"/>
              </a:solidFill>
              <a:latin typeface="HP Simplified Hans Light" panose="020B0300000000000000" pitchFamily="34" charset="-122"/>
              <a:ea typeface="HP Simplified Hans Light" panose="020B0300000000000000" pitchFamily="34" charset="-122"/>
            </a:endParaRPr>
          </a:p>
          <a:p>
            <a:r>
              <a:rPr lang="en-US" altLang="zh-TW" dirty="0" smtClean="0">
                <a:solidFill>
                  <a:schemeClr val="tx1"/>
                </a:solidFill>
                <a:latin typeface="HP Simplified Hans Light" panose="020B0300000000000000" pitchFamily="34" charset="-122"/>
                <a:ea typeface="HP Simplified Hans Light" panose="020B0300000000000000" pitchFamily="34" charset="-122"/>
              </a:rPr>
              <a:t>3.</a:t>
            </a:r>
            <a:r>
              <a:rPr lang="zh-TW" altLang="en-US" dirty="0" smtClean="0">
                <a:solidFill>
                  <a:schemeClr val="tx1"/>
                </a:solidFill>
                <a:latin typeface="HP Simplified Hans Light" panose="020B0300000000000000" pitchFamily="34" charset="-122"/>
                <a:ea typeface="HP Simplified Hans Light" panose="020B0300000000000000" pitchFamily="34" charset="-122"/>
              </a:rPr>
              <a:t>營運概況</a:t>
            </a:r>
            <a:endParaRPr lang="en-US" altLang="zh-TW" dirty="0" smtClean="0">
              <a:solidFill>
                <a:schemeClr val="tx1"/>
              </a:solidFill>
              <a:latin typeface="HP Simplified Hans Light" panose="020B0300000000000000" pitchFamily="34" charset="-122"/>
              <a:ea typeface="HP Simplified Hans Light" panose="020B0300000000000000" pitchFamily="34" charset="-122"/>
            </a:endParaRPr>
          </a:p>
          <a:p>
            <a:r>
              <a:rPr lang="en-US" altLang="zh-TW" dirty="0" smtClean="0">
                <a:solidFill>
                  <a:schemeClr val="tx1"/>
                </a:solidFill>
                <a:latin typeface="HP Simplified Hans Light" panose="020B0300000000000000" pitchFamily="34" charset="-122"/>
                <a:ea typeface="HP Simplified Hans Light" panose="020B0300000000000000" pitchFamily="34" charset="-122"/>
              </a:rPr>
              <a:t>4.</a:t>
            </a:r>
            <a:r>
              <a:rPr lang="zh-TW" altLang="en-US" dirty="0" smtClean="0">
                <a:solidFill>
                  <a:schemeClr val="tx1"/>
                </a:solidFill>
                <a:latin typeface="HP Simplified Hans Light" panose="020B0300000000000000" pitchFamily="34" charset="-122"/>
                <a:ea typeface="HP Simplified Hans Light" panose="020B0300000000000000" pitchFamily="34" charset="-122"/>
              </a:rPr>
              <a:t>未來展望</a:t>
            </a:r>
            <a:endParaRPr lang="en-US" altLang="zh-TW" dirty="0" smtClean="0">
              <a:solidFill>
                <a:schemeClr val="tx1"/>
              </a:solidFill>
              <a:latin typeface="HP Simplified Hans Light" panose="020B0300000000000000" pitchFamily="34" charset="-122"/>
              <a:ea typeface="HP Simplified Hans Light" panose="020B0300000000000000" pitchFamily="34" charset="-122"/>
            </a:endParaRPr>
          </a:p>
          <a:p>
            <a:r>
              <a:rPr lang="en-US" altLang="zh-TW" dirty="0" smtClean="0">
                <a:solidFill>
                  <a:schemeClr val="tx1"/>
                </a:solidFill>
                <a:latin typeface="HP Simplified Hans Light" panose="020B0300000000000000" pitchFamily="34" charset="-122"/>
                <a:ea typeface="HP Simplified Hans Light" panose="020B0300000000000000" pitchFamily="34" charset="-122"/>
              </a:rPr>
              <a:t>5.Q&amp;A</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p:txBody>
      </p:sp>
      <p:sp>
        <p:nvSpPr>
          <p:cNvPr id="43010" name="投影片編號版面配置區 3"/>
          <p:cNvSpPr>
            <a:spLocks noGrp="1"/>
          </p:cNvSpPr>
          <p:nvPr>
            <p:ph type="sldNum" sz="quarter" idx="10"/>
          </p:nvPr>
        </p:nvSpPr>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AE196F7B-DD18-432F-A9AD-7D149D506CEB}" type="slidenum">
              <a:rPr lang="zh-TW" altLang="en-US" smtClean="0">
                <a:sym typeface="Arial" panose="020B0604020202020204" pitchFamily="34" charset="0"/>
              </a:rPr>
              <a:pPr/>
              <a:t>3</a:t>
            </a:fld>
            <a:endParaRPr lang="en-US" altLang="zh-TW">
              <a:sym typeface="Arial" panose="020B0604020202020204" pitchFamily="34" charset="0"/>
            </a:endParaRPr>
          </a:p>
        </p:txBody>
      </p:sp>
      <p:pic>
        <p:nvPicPr>
          <p:cNvPr id="43014" name="Picture 2" descr="C:\VC Back up\2015品牌處0722備份\2015經銷商大會結案\現場照片集\業務會議&amp;頒獎典禮\歌林英雄會-1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8925" y="20134263"/>
            <a:ext cx="21483638" cy="143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文字方塊 2"/>
          <p:cNvSpPr txBox="1">
            <a:spLocks noChangeArrowheads="1"/>
          </p:cNvSpPr>
          <p:nvPr/>
        </p:nvSpPr>
        <p:spPr bwMode="auto">
          <a:xfrm>
            <a:off x="8028384" y="2744049"/>
            <a:ext cx="85050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eaLnBrk="1" hangingPunct="1"/>
            <a:r>
              <a:rPr lang="en-US" altLang="zh-TW" sz="900" dirty="0" err="1">
                <a:solidFill>
                  <a:schemeClr val="bg1"/>
                </a:solidFill>
              </a:rPr>
              <a:t>Chungli</a:t>
            </a:r>
            <a:r>
              <a:rPr lang="en-US" altLang="zh-TW" sz="900" dirty="0">
                <a:solidFill>
                  <a:schemeClr val="bg1"/>
                </a:solidFill>
              </a:rPr>
              <a:t> HQ</a:t>
            </a:r>
          </a:p>
          <a:p>
            <a:pPr eaLnBrk="1" hangingPunct="1"/>
            <a:r>
              <a:rPr lang="en-US" altLang="zh-TW" sz="800" dirty="0">
                <a:solidFill>
                  <a:schemeClr val="bg1"/>
                </a:solidFill>
              </a:rPr>
              <a:t>Dec. 25, 2015</a:t>
            </a:r>
            <a:endParaRPr lang="zh-TW" altLang="en-US" sz="800" dirty="0">
              <a:solidFill>
                <a:schemeClr val="bg1"/>
              </a:solidFill>
            </a:endParaRPr>
          </a:p>
        </p:txBody>
      </p:sp>
      <p:pic>
        <p:nvPicPr>
          <p:cNvPr id="13" name="Picture 5"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817" y="476672"/>
            <a:ext cx="4285577" cy="535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6006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2717921824"/>
              </p:ext>
            </p:extLst>
          </p:nvPr>
        </p:nvGraphicFramePr>
        <p:xfrm>
          <a:off x="251519" y="1124745"/>
          <a:ext cx="8674993" cy="4968943"/>
        </p:xfrm>
        <a:graphic>
          <a:graphicData uri="http://schemas.openxmlformats.org/drawingml/2006/table">
            <a:tbl>
              <a:tblPr firstRow="1" bandRow="1">
                <a:tableStyleId>{5C22544A-7EE6-4342-B048-85BDC9FD1C3A}</a:tableStyleId>
              </a:tblPr>
              <a:tblGrid>
                <a:gridCol w="3024337"/>
                <a:gridCol w="5650656"/>
              </a:tblGrid>
              <a:tr h="563670">
                <a:tc gridSpan="2">
                  <a:txBody>
                    <a:bodyPr/>
                    <a:lstStyle/>
                    <a:p>
                      <a:endParaRPr lang="zh-TW" altLang="en-US" sz="2400" b="0" dirty="0">
                        <a:solidFill>
                          <a:schemeClr val="tx1"/>
                        </a:solidFill>
                        <a:latin typeface="Adobe 黑体 Std R" pitchFamily="34" charset="-128"/>
                        <a:ea typeface="Adobe 黑体 Std R" pitchFamily="34" charset="-128"/>
                      </a:endParaRPr>
                    </a:p>
                  </a:txBody>
                  <a:tcPr anchor="ctr">
                    <a:noFill/>
                  </a:tcPr>
                </a:tc>
                <a:tc hMerge="1">
                  <a:txBody>
                    <a:bodyPr/>
                    <a:lstStyle/>
                    <a:p>
                      <a:endParaRPr lang="zh-TW" altLang="en-US" sz="2400" b="0" dirty="0">
                        <a:solidFill>
                          <a:schemeClr val="tx1"/>
                        </a:solidFill>
                        <a:latin typeface="華康細圓體(P)" pitchFamily="34" charset="-120"/>
                        <a:ea typeface="華康細圓體(P)" pitchFamily="34" charset="-120"/>
                      </a:endParaRPr>
                    </a:p>
                  </a:txBody>
                  <a:tcPr anchor="ctr"/>
                </a:tc>
              </a:tr>
              <a:tr h="563670">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成立時間</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r>
                        <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1976</a:t>
                      </a:r>
                      <a:r>
                        <a:rPr lang="zh-TW" altLang="en-US"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年</a:t>
                      </a:r>
                      <a:r>
                        <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7</a:t>
                      </a:r>
                      <a:r>
                        <a:rPr lang="zh-TW" altLang="en-US"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月</a:t>
                      </a:r>
                      <a:r>
                        <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21</a:t>
                      </a:r>
                      <a:r>
                        <a:rPr lang="zh-TW" altLang="en-US"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日</a:t>
                      </a:r>
                      <a:endPar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endParaRPr>
                    </a:p>
                  </a:txBody>
                  <a:tcPr anchor="ctr"/>
                </a:tc>
              </a:tr>
              <a:tr h="563670">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股票上市時間</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2002</a:t>
                      </a:r>
                      <a:r>
                        <a:rPr lang="zh-TW" altLang="en-US"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年</a:t>
                      </a:r>
                      <a:r>
                        <a:rPr lang="en-US" altLang="zh-TW"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8</a:t>
                      </a:r>
                      <a:r>
                        <a:rPr lang="zh-TW" altLang="en-US" sz="2400" b="1" i="0" u="none" strike="noStrike" kern="1200" baseline="0" dirty="0" smtClean="0">
                          <a:solidFill>
                            <a:schemeClr val="tx1"/>
                          </a:solidFill>
                          <a:latin typeface="HP Simplified Hans Light" panose="020B0300000000000000" pitchFamily="34" charset="-122"/>
                          <a:ea typeface="HP Simplified Hans Light" panose="020B0300000000000000" pitchFamily="34" charset="-122"/>
                          <a:cs typeface="+mn-cs"/>
                        </a:rPr>
                        <a:t>月</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r>
              <a:tr h="563670">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實收資本額</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新台幣</a:t>
                      </a:r>
                      <a:r>
                        <a:rPr lang="en-US" altLang="zh-TW" sz="2400" b="1" dirty="0" smtClean="0">
                          <a:solidFill>
                            <a:schemeClr val="tx1"/>
                          </a:solidFill>
                          <a:latin typeface="HP Simplified Hans Light" panose="020B0300000000000000" pitchFamily="34" charset="-122"/>
                          <a:ea typeface="HP Simplified Hans Light" panose="020B0300000000000000" pitchFamily="34" charset="-122"/>
                        </a:rPr>
                        <a:t>27.7</a:t>
                      </a:r>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億元</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r>
              <a:tr h="563670">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董事長</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彭亭玉</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r>
              <a:tr h="1358113">
                <a:tc>
                  <a:txBody>
                    <a:bodyPr/>
                    <a:lstStyle/>
                    <a:p>
                      <a:r>
                        <a:rPr lang="zh-TW" altLang="en-US" sz="2400" b="1" dirty="0" smtClean="0">
                          <a:solidFill>
                            <a:schemeClr val="tx1"/>
                          </a:solidFill>
                          <a:latin typeface="HP Simplified Hans Light" panose="020B0300000000000000" pitchFamily="34" charset="-122"/>
                          <a:ea typeface="HP Simplified Hans Light" panose="020B0300000000000000" pitchFamily="34" charset="-122"/>
                        </a:rPr>
                        <a:t>主要經營業務</a:t>
                      </a:r>
                      <a:endParaRPr lang="zh-TW" altLang="en-US" sz="2400" b="1"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r>
                        <a:rPr lang="en-US" altLang="zh-TW" sz="2400" b="1" dirty="0" err="1" smtClean="0">
                          <a:solidFill>
                            <a:schemeClr val="tx1"/>
                          </a:solidFill>
                          <a:latin typeface="華康粗黑體(P)"/>
                          <a:ea typeface="華康細黑體(P)" pitchFamily="34" charset="-120"/>
                        </a:rPr>
                        <a:t>Kolin</a:t>
                      </a:r>
                      <a:r>
                        <a:rPr lang="zh-TW" altLang="en-US" sz="2400" b="1" dirty="0" smtClean="0">
                          <a:solidFill>
                            <a:schemeClr val="tx1"/>
                          </a:solidFill>
                          <a:latin typeface="華康粗黑體(P)"/>
                          <a:ea typeface="華康細黑體(P)" pitchFamily="34" charset="-120"/>
                        </a:rPr>
                        <a:t>家電用品銷售及售後服務</a:t>
                      </a:r>
                      <a:endParaRPr lang="en-US" altLang="zh-TW" sz="2400" b="1" dirty="0" smtClean="0">
                        <a:solidFill>
                          <a:schemeClr val="tx1"/>
                        </a:solidFill>
                        <a:latin typeface="華康粗黑體(P)"/>
                        <a:ea typeface="華康細黑體(P)" pitchFamily="34" charset="-120"/>
                      </a:endParaRPr>
                    </a:p>
                    <a:p>
                      <a:r>
                        <a:rPr lang="zh-TW" altLang="en-US" sz="2400" b="1" dirty="0" smtClean="0">
                          <a:solidFill>
                            <a:schemeClr val="tx1"/>
                          </a:solidFill>
                          <a:latin typeface="華康粗黑體(P)"/>
                          <a:ea typeface="華康細黑體(P)" pitchFamily="34" charset="-120"/>
                        </a:rPr>
                        <a:t>車用影音電子產品研發、製造、銷售</a:t>
                      </a:r>
                      <a:endParaRPr lang="en-US" altLang="zh-TW" sz="2400" b="1" dirty="0" smtClean="0">
                        <a:solidFill>
                          <a:schemeClr val="tx1"/>
                        </a:solidFill>
                        <a:latin typeface="華康粗黑體(P)"/>
                        <a:ea typeface="華康細黑體(P)" pitchFamily="34" charset="-120"/>
                      </a:endParaRPr>
                    </a:p>
                    <a:p>
                      <a:r>
                        <a:rPr lang="zh-TW" altLang="en-US" sz="2400" b="1" dirty="0" smtClean="0">
                          <a:solidFill>
                            <a:schemeClr val="tx1"/>
                          </a:solidFill>
                          <a:latin typeface="華康粗黑體(P)"/>
                          <a:ea typeface="華康細黑體(P)" pitchFamily="34" charset="-120"/>
                        </a:rPr>
                        <a:t>不動產開發建設及物業租賃</a:t>
                      </a:r>
                      <a:endParaRPr lang="zh-TW" altLang="en-US" sz="2400" b="1" dirty="0">
                        <a:solidFill>
                          <a:schemeClr val="tx1"/>
                        </a:solidFill>
                        <a:latin typeface="華康粗黑體(P)"/>
                        <a:ea typeface="華康細黑體(P)" pitchFamily="34" charset="-120"/>
                      </a:endParaRPr>
                    </a:p>
                  </a:txBody>
                  <a:tcPr/>
                </a:tc>
              </a:tr>
              <a:tr h="743183">
                <a:tc>
                  <a:txBody>
                    <a:bodyPr/>
                    <a:lstStyle/>
                    <a:p>
                      <a:r>
                        <a:rPr lang="zh-TW" altLang="en-US" sz="2400" b="1" i="0" u="none" strike="noStrike" kern="1200" baseline="0" dirty="0" smtClean="0">
                          <a:solidFill>
                            <a:schemeClr val="dk1"/>
                          </a:solidFill>
                          <a:latin typeface="HP Simplified Hans Light" panose="020B0300000000000000" pitchFamily="34" charset="-122"/>
                          <a:ea typeface="HP Simplified Hans Light" panose="020B0300000000000000" pitchFamily="34" charset="-122"/>
                          <a:cs typeface="+mn-cs"/>
                        </a:rPr>
                        <a:t>公司網站</a:t>
                      </a:r>
                      <a:endParaRPr lang="zh-TW" altLang="en-US" sz="2400" b="1" dirty="0">
                        <a:latin typeface="HP Simplified Hans Light" panose="020B0300000000000000" pitchFamily="34" charset="-122"/>
                        <a:ea typeface="HP Simplified Hans Light" panose="020B0300000000000000" pitchFamily="34" charset="-122"/>
                      </a:endParaRPr>
                    </a:p>
                  </a:txBody>
                  <a:tcPr/>
                </a:tc>
                <a:tc>
                  <a:txBody>
                    <a:bodyPr/>
                    <a:lstStyle/>
                    <a:p>
                      <a:r>
                        <a:rPr lang="en-US" altLang="zh-TW" sz="2800" dirty="0" smtClean="0">
                          <a:solidFill>
                            <a:schemeClr val="tx1"/>
                          </a:solidFill>
                          <a:latin typeface="HP Simplified Hans Light" panose="020B0300000000000000" pitchFamily="34" charset="-122"/>
                          <a:ea typeface="HP Simplified Hans Light" panose="020B0300000000000000" pitchFamily="34" charset="-122"/>
                          <a:hlinkClick r:id="rId2"/>
                        </a:rPr>
                        <a:t>www.action.com.tw</a:t>
                      </a:r>
                      <a:endParaRPr lang="en-US" altLang="zh-TW" sz="2800" dirty="0" smtClean="0">
                        <a:solidFill>
                          <a:schemeClr val="tx1"/>
                        </a:solidFill>
                        <a:latin typeface="HP Simplified Hans Light" panose="020B0300000000000000" pitchFamily="34" charset="-122"/>
                        <a:ea typeface="HP Simplified Hans Light" panose="020B0300000000000000" pitchFamily="34" charset="-122"/>
                      </a:endParaRPr>
                    </a:p>
                    <a:p>
                      <a:endParaRPr lang="zh-TW" altLang="en-US" dirty="0">
                        <a:latin typeface="HP Simplified Hans Light" panose="020B0300000000000000" pitchFamily="34" charset="-122"/>
                        <a:ea typeface="HP Simplified Hans Light" panose="020B0300000000000000" pitchFamily="34" charset="-122"/>
                      </a:endParaRPr>
                    </a:p>
                  </a:txBody>
                  <a:tcPr/>
                </a:tc>
              </a:tr>
            </a:tbl>
          </a:graphicData>
        </a:graphic>
      </p:graphicFrame>
      <p:sp>
        <p:nvSpPr>
          <p:cNvPr id="4" name="投影片編號版面配置區 3"/>
          <p:cNvSpPr>
            <a:spLocks noGrp="1"/>
          </p:cNvSpPr>
          <p:nvPr>
            <p:ph type="sldNum" sz="quarter" idx="10"/>
          </p:nvPr>
        </p:nvSpPr>
        <p:spPr/>
        <p:txBody>
          <a:bodyPr/>
          <a:lstStyle/>
          <a:p>
            <a:fld id="{9AB3A636-E45A-429B-9ED7-7311850460A6}" type="slidenum">
              <a:rPr lang="zh-TW" altLang="en-US" smtClean="0"/>
              <a:pPr/>
              <a:t>4</a:t>
            </a:fld>
            <a:endParaRPr lang="en-US" altLang="zh-TW"/>
          </a:p>
        </p:txBody>
      </p:sp>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矩形 6"/>
          <p:cNvSpPr/>
          <p:nvPr/>
        </p:nvSpPr>
        <p:spPr>
          <a:xfrm>
            <a:off x="107504" y="332656"/>
            <a:ext cx="1925527" cy="523220"/>
          </a:xfrm>
          <a:prstGeom prst="rect">
            <a:avLst/>
          </a:prstGeom>
        </p:spPr>
        <p:txBody>
          <a:bodyPr wrap="none">
            <a:spAutoFit/>
          </a:bodyPr>
          <a:lstStyle/>
          <a:p>
            <a:r>
              <a:rPr lang="en-US" altLang="zh-TW" sz="2800" b="1" dirty="0" smtClean="0">
                <a:solidFill>
                  <a:schemeClr val="bg1"/>
                </a:solidFill>
                <a:latin typeface="HP Simplified Hans Light" panose="020B0300000000000000" pitchFamily="34" charset="-122"/>
                <a:ea typeface="HP Simplified Hans Light" panose="020B0300000000000000" pitchFamily="34" charset="-122"/>
              </a:rPr>
              <a:t>1.</a:t>
            </a:r>
            <a:r>
              <a:rPr lang="zh-TW" altLang="en-US" sz="2800" b="1" dirty="0" smtClean="0">
                <a:solidFill>
                  <a:schemeClr val="bg1"/>
                </a:solidFill>
                <a:latin typeface="HP Simplified Hans Light" panose="020B0300000000000000" pitchFamily="34" charset="-122"/>
                <a:ea typeface="HP Simplified Hans Light" panose="020B0300000000000000" pitchFamily="34" charset="-122"/>
              </a:rPr>
              <a:t>公司</a:t>
            </a:r>
            <a:r>
              <a:rPr lang="zh-TW" altLang="en-US" sz="2800" b="1" dirty="0">
                <a:solidFill>
                  <a:schemeClr val="bg1"/>
                </a:solidFill>
                <a:latin typeface="HP Simplified Hans Light" panose="020B0300000000000000" pitchFamily="34" charset="-122"/>
                <a:ea typeface="HP Simplified Hans Light" panose="020B0300000000000000" pitchFamily="34" charset="-122"/>
              </a:rPr>
              <a:t>簡介</a:t>
            </a:r>
            <a:endParaRPr lang="zh-CN" altLang="en-US" sz="2800" b="1" dirty="0">
              <a:solidFill>
                <a:schemeClr val="bg1"/>
              </a:solidFill>
              <a:latin typeface="HP Simplified Hans Light" panose="020B0300000000000000" pitchFamily="34" charset="-122"/>
              <a:ea typeface="HP Simplified Hans Light" panose="020B0300000000000000" pitchFamily="34" charset="-122"/>
            </a:endParaRPr>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19048" b="19048"/>
          <a:stretch/>
        </p:blipFill>
        <p:spPr>
          <a:xfrm>
            <a:off x="128112" y="980728"/>
            <a:ext cx="2016224" cy="623008"/>
          </a:xfrm>
          <a:prstGeom prst="rect">
            <a:avLst/>
          </a:prstGeom>
        </p:spPr>
      </p:pic>
    </p:spTree>
    <p:extLst>
      <p:ext uri="{BB962C8B-B14F-4D97-AF65-F5344CB8AC3E}">
        <p14:creationId xmlns:p14="http://schemas.microsoft.com/office/powerpoint/2010/main" val="10741763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855876"/>
            <a:ext cx="8424936" cy="412884"/>
          </a:xfrm>
        </p:spPr>
        <p:txBody>
          <a:bodyPr/>
          <a:lstStyle/>
          <a:p>
            <a:pPr indent="0"/>
            <a:r>
              <a:rPr lang="zh-TW" altLang="en-US" dirty="0" smtClean="0">
                <a:latin typeface="標楷體" pitchFamily="65" charset="-120"/>
                <a:ea typeface="標楷體" pitchFamily="65" charset="-120"/>
              </a:rPr>
              <a:t>           </a:t>
            </a:r>
            <a:r>
              <a:rPr lang="zh-TW" altLang="en-US" sz="2800" b="1" dirty="0" smtClean="0">
                <a:solidFill>
                  <a:srgbClr val="0000CC"/>
                </a:solidFill>
                <a:latin typeface="HP Simplified Hans Light" panose="020B0300000000000000" pitchFamily="34" charset="-122"/>
                <a:ea typeface="HP Simplified Hans Light" panose="020B0300000000000000" pitchFamily="34" charset="-122"/>
              </a:rPr>
              <a:t>綜合損益表                     </a:t>
            </a: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單位</a:t>
            </a:r>
            <a:r>
              <a:rPr lang="en-US" altLang="zh-TW" sz="1800" b="1" dirty="0" smtClean="0">
                <a:solidFill>
                  <a:srgbClr val="0000CC"/>
                </a:solidFill>
                <a:latin typeface="HP Simplified Hans Light" panose="020B0300000000000000" pitchFamily="34" charset="-122"/>
                <a:ea typeface="HP Simplified Hans Light" panose="020B0300000000000000" pitchFamily="34" charset="-122"/>
              </a:rPr>
              <a:t>:NTD</a:t>
            </a: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仟元</a:t>
            </a:r>
            <a:endParaRPr lang="zh-TW" altLang="en-US" sz="2800" b="1" dirty="0">
              <a:solidFill>
                <a:srgbClr val="0000CC"/>
              </a:solidFill>
              <a:latin typeface="HP Simplified Hans Light" panose="020B0300000000000000" pitchFamily="34" charset="-122"/>
              <a:ea typeface="HP Simplified Hans Light" panose="020B0300000000000000" pitchFamily="34" charset="-122"/>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051114958"/>
              </p:ext>
            </p:extLst>
          </p:nvPr>
        </p:nvGraphicFramePr>
        <p:xfrm>
          <a:off x="306511" y="1556793"/>
          <a:ext cx="8153921" cy="3744416"/>
        </p:xfrm>
        <a:graphic>
          <a:graphicData uri="http://schemas.openxmlformats.org/drawingml/2006/table">
            <a:tbl>
              <a:tblPr firstRow="1" bandRow="1">
                <a:tableStyleId>{5C22544A-7EE6-4342-B048-85BDC9FD1C3A}</a:tableStyleId>
              </a:tblPr>
              <a:tblGrid>
                <a:gridCol w="2445719"/>
                <a:gridCol w="2342296"/>
                <a:gridCol w="2357794"/>
                <a:gridCol w="1008112"/>
              </a:tblGrid>
              <a:tr h="554509">
                <a:tc>
                  <a:txBody>
                    <a:bodyPr/>
                    <a:lstStyle/>
                    <a:p>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項目</a:t>
                      </a: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a:t>
                      </a:r>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年度</a:t>
                      </a:r>
                      <a:endParaRPr lang="zh-TW" altLang="en-US" sz="2000" b="0" dirty="0">
                        <a:solidFill>
                          <a:srgbClr val="0000CC"/>
                        </a:solidFill>
                        <a:latin typeface="HP Simplified Hans Light" panose="020B0300000000000000" pitchFamily="34" charset="-122"/>
                        <a:ea typeface="HP Simplified Hans Light" panose="020B0300000000000000"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110</a:t>
                      </a:r>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年</a:t>
                      </a: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1-6</a:t>
                      </a:r>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月合併</a:t>
                      </a:r>
                      <a:endParaRPr lang="zh-TW" altLang="en-US" sz="2000" b="0" dirty="0">
                        <a:solidFill>
                          <a:srgbClr val="0000CC"/>
                        </a:solidFill>
                        <a:latin typeface="HP Simplified Hans Light" panose="020B0300000000000000" pitchFamily="34" charset="-122"/>
                        <a:ea typeface="HP Simplified Hans Light" panose="020B0300000000000000"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109</a:t>
                      </a:r>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年</a:t>
                      </a: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1-6</a:t>
                      </a:r>
                      <a:r>
                        <a:rPr lang="zh-TW" altLang="en-US" sz="2000" b="0" dirty="0" smtClean="0">
                          <a:solidFill>
                            <a:srgbClr val="0000CC"/>
                          </a:solidFill>
                          <a:latin typeface="HP Simplified Hans Light" panose="020B0300000000000000" pitchFamily="34" charset="-122"/>
                          <a:ea typeface="HP Simplified Hans Light" panose="020B0300000000000000" pitchFamily="34" charset="-122"/>
                        </a:rPr>
                        <a:t>月合併</a:t>
                      </a:r>
                      <a:endParaRPr lang="zh-TW" altLang="en-US" sz="2000" b="0" dirty="0">
                        <a:solidFill>
                          <a:srgbClr val="0000CC"/>
                        </a:solidFill>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dirty="0" smtClean="0">
                          <a:solidFill>
                            <a:srgbClr val="0000CC"/>
                          </a:solidFill>
                          <a:latin typeface="HP Simplified Hans Light" panose="020B0300000000000000" pitchFamily="34" charset="-122"/>
                          <a:ea typeface="HP Simplified Hans Light" panose="020B0300000000000000" pitchFamily="34" charset="-122"/>
                        </a:rPr>
                        <a:t>YoY</a:t>
                      </a:r>
                      <a:endParaRPr lang="zh-TW" altLang="en-US" sz="2000" b="0" dirty="0">
                        <a:solidFill>
                          <a:srgbClr val="0000CC"/>
                        </a:solidFill>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營業收入</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743,096</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632,561</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17%</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營業毛利</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166,024</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153,964</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8%</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營業費用</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180,813</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143,532</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26%</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營業利益</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(14,789)</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10,432</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(242%)</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稅前淨利</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solidFill>
                            <a:schemeClr val="tx1"/>
                          </a:solidFill>
                          <a:latin typeface="HP Simplified Hans Light" panose="020B0300000000000000" pitchFamily="34" charset="-122"/>
                          <a:ea typeface="HP Simplified Hans Light" panose="020B0300000000000000" pitchFamily="34" charset="-122"/>
                        </a:rPr>
                        <a:t>6,909</a:t>
                      </a:r>
                      <a:endParaRPr lang="zh-TW" altLang="en-US" sz="2000" b="0" dirty="0">
                        <a:solidFill>
                          <a:schemeClr val="tx1"/>
                        </a:solidFill>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34,388</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498%</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本期淨利</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186,885</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31,319</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497%</a:t>
                      </a:r>
                      <a:endParaRPr lang="zh-TW" altLang="en-US" sz="2000" b="0" dirty="0">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455701">
                <a:tc>
                  <a:txBody>
                    <a:bodyPr/>
                    <a:lstStyle/>
                    <a:p>
                      <a:r>
                        <a:rPr lang="zh-TW" altLang="en-US" sz="2000" b="0" dirty="0" smtClean="0">
                          <a:latin typeface="HP Simplified Hans Light" panose="020B0300000000000000" pitchFamily="34" charset="-122"/>
                          <a:ea typeface="HP Simplified Hans Light" panose="020B0300000000000000" pitchFamily="34" charset="-122"/>
                        </a:rPr>
                        <a:t>每股盈餘</a:t>
                      </a:r>
                      <a:r>
                        <a:rPr lang="en-US" altLang="zh-TW" sz="2000" b="0" dirty="0" smtClean="0">
                          <a:latin typeface="HP Simplified Hans Light" panose="020B0300000000000000" pitchFamily="34" charset="-122"/>
                          <a:ea typeface="HP Simplified Hans Light" panose="020B0300000000000000" pitchFamily="34" charset="-122"/>
                        </a:rPr>
                        <a:t>(</a:t>
                      </a:r>
                      <a:r>
                        <a:rPr lang="zh-TW" altLang="en-US" sz="2000" b="0" dirty="0" smtClean="0">
                          <a:latin typeface="HP Simplified Hans Light" panose="020B0300000000000000" pitchFamily="34" charset="-122"/>
                          <a:ea typeface="HP Simplified Hans Light" panose="020B0300000000000000" pitchFamily="34" charset="-122"/>
                        </a:rPr>
                        <a:t>元</a:t>
                      </a:r>
                      <a:r>
                        <a:rPr lang="en-US" altLang="zh-TW" sz="2000" b="0" dirty="0" smtClean="0">
                          <a:latin typeface="HP Simplified Hans Light" panose="020B0300000000000000" pitchFamily="34" charset="-122"/>
                          <a:ea typeface="HP Simplified Hans Light" panose="020B0300000000000000" pitchFamily="34" charset="-122"/>
                        </a:rPr>
                        <a:t>)</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0.68</a:t>
                      </a:r>
                      <a:endParaRPr lang="zh-TW" altLang="en-US" sz="2000" b="0" dirty="0">
                        <a:latin typeface="HP Simplified Hans Light" panose="020B0300000000000000" pitchFamily="34" charset="-122"/>
                        <a:ea typeface="HP Simplified Hans Light" panose="020B0300000000000000" pitchFamily="34" charset="-122"/>
                      </a:endParaRPr>
                    </a:p>
                  </a:txBody>
                  <a:tcPr anchor="ctr"/>
                </a:tc>
                <a:tc>
                  <a:txBody>
                    <a:bodyPr/>
                    <a:lstStyle/>
                    <a:p>
                      <a:pPr algn="r"/>
                      <a:r>
                        <a:rPr lang="en-US" altLang="zh-TW" sz="2000" b="0" dirty="0" smtClean="0">
                          <a:latin typeface="HP Simplified Hans Light" panose="020B0300000000000000" pitchFamily="34" charset="-122"/>
                          <a:ea typeface="HP Simplified Hans Light" panose="020B0300000000000000" pitchFamily="34" charset="-122"/>
                        </a:rPr>
                        <a:t>0.12</a:t>
                      </a:r>
                      <a:endParaRPr lang="zh-TW" altLang="en-US" sz="2000" b="0" dirty="0">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algn="r"/>
                      <a:r>
                        <a:rPr lang="en-US" altLang="zh-TW" sz="2000" b="0" dirty="0" smtClean="0">
                          <a:solidFill>
                            <a:schemeClr val="tx1"/>
                          </a:solidFill>
                          <a:latin typeface="HP Simplified Hans Light" panose="020B0300000000000000" pitchFamily="34" charset="-122"/>
                          <a:ea typeface="HP Simplified Hans Light" panose="020B0300000000000000" pitchFamily="34" charset="-122"/>
                        </a:rPr>
                        <a:t>496%</a:t>
                      </a:r>
                      <a:endParaRPr lang="zh-TW" altLang="en-US" sz="2000" b="0" dirty="0">
                        <a:solidFill>
                          <a:schemeClr val="tx1"/>
                        </a:solidFill>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bl>
          </a:graphicData>
        </a:graphic>
      </p:graphicFrame>
      <p:sp>
        <p:nvSpPr>
          <p:cNvPr id="4" name="投影片編號版面配置區 3"/>
          <p:cNvSpPr>
            <a:spLocks noGrp="1"/>
          </p:cNvSpPr>
          <p:nvPr>
            <p:ph type="sldNum" sz="quarter" idx="10"/>
          </p:nvPr>
        </p:nvSpPr>
        <p:spPr/>
        <p:txBody>
          <a:bodyPr/>
          <a:lstStyle/>
          <a:p>
            <a:fld id="{9AB3A636-E45A-429B-9ED7-7311850460A6}" type="slidenum">
              <a:rPr lang="zh-TW" altLang="en-US" smtClean="0"/>
              <a:pPr/>
              <a:t>5</a:t>
            </a:fld>
            <a:endParaRPr lang="en-US" altLang="zh-TW"/>
          </a:p>
        </p:txBody>
      </p:sp>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矩形 7"/>
          <p:cNvSpPr/>
          <p:nvPr/>
        </p:nvSpPr>
        <p:spPr>
          <a:xfrm>
            <a:off x="107504" y="332656"/>
            <a:ext cx="1925527" cy="523220"/>
          </a:xfrm>
          <a:prstGeom prst="rect">
            <a:avLst/>
          </a:prstGeom>
        </p:spPr>
        <p:txBody>
          <a:bodyPr wrap="none">
            <a:spAutoFit/>
          </a:bodyPr>
          <a:lstStyle/>
          <a:p>
            <a:r>
              <a:rPr lang="en-US" altLang="zh-TW" sz="2800" b="1" dirty="0" smtClean="0">
                <a:solidFill>
                  <a:schemeClr val="bg1"/>
                </a:solidFill>
                <a:latin typeface="微軟正黑體" panose="020B0604030504040204" pitchFamily="34" charset="-120"/>
                <a:ea typeface="微軟正黑體" panose="020B0604030504040204" pitchFamily="34" charset="-120"/>
              </a:rPr>
              <a:t>2.</a:t>
            </a:r>
            <a:r>
              <a:rPr lang="zh-TW" altLang="en-US" sz="2800" b="1" dirty="0" smtClean="0">
                <a:solidFill>
                  <a:schemeClr val="bg1"/>
                </a:solidFill>
                <a:latin typeface="微軟正黑體" panose="020B0604030504040204" pitchFamily="34" charset="-120"/>
                <a:ea typeface="微軟正黑體" panose="020B0604030504040204" pitchFamily="34" charset="-120"/>
              </a:rPr>
              <a:t>營業</a:t>
            </a:r>
            <a:r>
              <a:rPr lang="zh-TW" altLang="en-US" sz="2800" b="1" dirty="0">
                <a:solidFill>
                  <a:schemeClr val="bg1"/>
                </a:solidFill>
                <a:latin typeface="微軟正黑體" panose="020B0604030504040204" pitchFamily="34" charset="-120"/>
                <a:ea typeface="微軟正黑體" panose="020B0604030504040204" pitchFamily="34" charset="-120"/>
              </a:rPr>
              <a:t>實績</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51520" y="5445224"/>
            <a:ext cx="8208912" cy="707886"/>
          </a:xfrm>
          <a:prstGeom prst="rect">
            <a:avLst/>
          </a:prstGeom>
          <a:noFill/>
        </p:spPr>
        <p:txBody>
          <a:bodyPr wrap="square" rtlCol="0">
            <a:spAutoFit/>
          </a:bodyPr>
          <a:lstStyle/>
          <a:p>
            <a:r>
              <a:rPr lang="zh-TW" altLang="en-US" sz="2000" dirty="0" smtClean="0">
                <a:latin typeface="HP Simplified Hans Light" panose="020B0300000000000000" pitchFamily="34" charset="-122"/>
                <a:ea typeface="HP Simplified Hans Light" panose="020B0300000000000000" pitchFamily="34" charset="-122"/>
              </a:rPr>
              <a:t>說明</a:t>
            </a:r>
            <a:r>
              <a:rPr lang="en-US" altLang="zh-TW" sz="2000" dirty="0" smtClean="0">
                <a:latin typeface="HP Simplified Hans Light" panose="020B0300000000000000" pitchFamily="34" charset="-122"/>
                <a:ea typeface="HP Simplified Hans Light" panose="020B0300000000000000" pitchFamily="34" charset="-122"/>
              </a:rPr>
              <a:t>:</a:t>
            </a:r>
            <a:r>
              <a:rPr lang="zh-TW" altLang="en-US" sz="2000" dirty="0" smtClean="0">
                <a:latin typeface="HP Simplified Hans Light" panose="020B0300000000000000" pitchFamily="34" charset="-122"/>
                <a:ea typeface="HP Simplified Hans Light" panose="020B0300000000000000" pitchFamily="34" charset="-122"/>
              </a:rPr>
              <a:t> 稅前淨利與本期淨利差異主要為出售本公司轉投資江西華憶科技股權。</a:t>
            </a:r>
            <a:endParaRPr lang="zh-TW" altLang="en-US" sz="2000" dirty="0">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3086691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268760"/>
            <a:ext cx="8382000" cy="698500"/>
          </a:xfrm>
        </p:spPr>
        <p:txBody>
          <a:bodyPr/>
          <a:lstStyle/>
          <a:p>
            <a:pPr algn="ctr"/>
            <a:r>
              <a:rPr lang="zh-TW" altLang="en-US" sz="3200" b="1" dirty="0">
                <a:solidFill>
                  <a:srgbClr val="0000CC"/>
                </a:solidFill>
                <a:latin typeface="HP Simplified Hans Light" panose="020B0300000000000000" pitchFamily="34" charset="-122"/>
                <a:ea typeface="HP Simplified Hans Light" panose="020B0300000000000000" pitchFamily="34" charset="-122"/>
              </a:rPr>
              <a:t>主要</a:t>
            </a:r>
            <a:r>
              <a:rPr lang="zh-TW" altLang="en-US" sz="3200" b="1" dirty="0" smtClean="0">
                <a:solidFill>
                  <a:srgbClr val="0000CC"/>
                </a:solidFill>
                <a:latin typeface="HP Simplified Hans Light" panose="020B0300000000000000" pitchFamily="34" charset="-122"/>
                <a:ea typeface="HP Simplified Hans Light" panose="020B0300000000000000" pitchFamily="34" charset="-122"/>
              </a:rPr>
              <a:t>部門營收狀況比較</a:t>
            </a:r>
            <a:endParaRPr lang="zh-TW" altLang="en-US" sz="3200" b="1" dirty="0">
              <a:solidFill>
                <a:srgbClr val="0000CC"/>
              </a:solidFill>
              <a:latin typeface="HP Simplified Hans Light" panose="020B0300000000000000" pitchFamily="34" charset="-122"/>
              <a:ea typeface="HP Simplified Hans Light" panose="020B0300000000000000" pitchFamily="34" charset="-122"/>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06251415"/>
              </p:ext>
            </p:extLst>
          </p:nvPr>
        </p:nvGraphicFramePr>
        <p:xfrm>
          <a:off x="381000" y="2060848"/>
          <a:ext cx="8382000" cy="2494280"/>
        </p:xfrm>
        <a:graphic>
          <a:graphicData uri="http://schemas.openxmlformats.org/drawingml/2006/table">
            <a:tbl>
              <a:tblPr firstRow="1" bandRow="1">
                <a:tableStyleId>{5C22544A-7EE6-4342-B048-85BDC9FD1C3A}</a:tableStyleId>
              </a:tblPr>
              <a:tblGrid>
                <a:gridCol w="1676400"/>
                <a:gridCol w="1676400"/>
                <a:gridCol w="1676400"/>
                <a:gridCol w="1676400"/>
                <a:gridCol w="1676400"/>
              </a:tblGrid>
              <a:tr h="370840">
                <a:tc rowSpan="2">
                  <a:txBody>
                    <a:bodyPr/>
                    <a:lstStyle/>
                    <a:p>
                      <a:pPr algn="ctr"/>
                      <a:r>
                        <a:rPr lang="zh-TW" altLang="en-US" dirty="0" smtClean="0">
                          <a:solidFill>
                            <a:schemeClr val="tx1"/>
                          </a:solidFill>
                          <a:latin typeface="HP Simplified Hans Light" panose="020B0300000000000000" pitchFamily="34" charset="-122"/>
                          <a:ea typeface="HP Simplified Hans Light" panose="020B0300000000000000" pitchFamily="34" charset="-122"/>
                        </a:rPr>
                        <a:t>部門別</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gridSpan="2">
                  <a:txBody>
                    <a:bodyPr/>
                    <a:lstStyle/>
                    <a:p>
                      <a:pPr algn="ctr"/>
                      <a:r>
                        <a:rPr lang="en-US" altLang="zh-TW" dirty="0" smtClean="0">
                          <a:solidFill>
                            <a:schemeClr val="tx1"/>
                          </a:solidFill>
                          <a:latin typeface="HP Simplified Hans Light" panose="020B0300000000000000" pitchFamily="34" charset="-122"/>
                          <a:ea typeface="HP Simplified Hans Light" panose="020B0300000000000000" pitchFamily="34" charset="-122"/>
                        </a:rPr>
                        <a:t>2021H1</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hMerge="1">
                  <a:txBody>
                    <a:bodyPr/>
                    <a:lstStyle/>
                    <a:p>
                      <a:pPr algn="ctr"/>
                      <a:endParaRPr lang="zh-TW" altLang="en-US" dirty="0"/>
                    </a:p>
                  </a:txBody>
                  <a:tcPr/>
                </a:tc>
                <a:tc gridSpan="2">
                  <a:txBody>
                    <a:bodyPr/>
                    <a:lstStyle/>
                    <a:p>
                      <a:pPr algn="ctr"/>
                      <a:r>
                        <a:rPr lang="en-US" altLang="zh-TW" dirty="0" smtClean="0">
                          <a:solidFill>
                            <a:schemeClr val="tx1"/>
                          </a:solidFill>
                          <a:latin typeface="HP Simplified Hans Light" panose="020B0300000000000000" pitchFamily="34" charset="-122"/>
                          <a:ea typeface="HP Simplified Hans Light" panose="020B0300000000000000" pitchFamily="34" charset="-122"/>
                        </a:rPr>
                        <a:t>2020H1</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hMerge="1">
                  <a:txBody>
                    <a:bodyPr/>
                    <a:lstStyle/>
                    <a:p>
                      <a:pPr algn="ctr"/>
                      <a:endParaRPr lang="zh-TW" altLang="en-US" dirty="0"/>
                    </a:p>
                  </a:txBody>
                  <a:tcPr/>
                </a:tc>
              </a:tr>
              <a:tr h="370840">
                <a:tc vMerge="1">
                  <a:txBody>
                    <a:bodyPr/>
                    <a:lstStyle/>
                    <a:p>
                      <a:pPr algn="ctr"/>
                      <a:endParaRPr lang="zh-TW" altLang="en-US" dirty="0"/>
                    </a:p>
                  </a:txBody>
                  <a:tcPr/>
                </a:tc>
                <a:tc>
                  <a:txBody>
                    <a:bodyPr/>
                    <a:lstStyle/>
                    <a:p>
                      <a:pPr algn="ctr"/>
                      <a:r>
                        <a:rPr lang="zh-TW" altLang="en-US" dirty="0" smtClean="0">
                          <a:latin typeface="HP Simplified Hans Light" panose="020B0300000000000000" pitchFamily="34" charset="-122"/>
                          <a:ea typeface="HP Simplified Hans Light" panose="020B0300000000000000" pitchFamily="34" charset="-122"/>
                        </a:rPr>
                        <a:t>金額</a:t>
                      </a:r>
                      <a:endParaRPr lang="en-US" altLang="zh-TW" dirty="0" smtClean="0">
                        <a:latin typeface="HP Simplified Hans Light" panose="020B0300000000000000" pitchFamily="34" charset="-122"/>
                        <a:ea typeface="HP Simplified Hans Light" panose="020B0300000000000000" pitchFamily="34" charset="-122"/>
                      </a:endParaRPr>
                    </a:p>
                    <a:p>
                      <a:pPr algn="ctr"/>
                      <a:r>
                        <a:rPr lang="en-US" altLang="zh-TW" dirty="0" smtClean="0">
                          <a:latin typeface="HP Simplified Hans Light" panose="020B0300000000000000" pitchFamily="34" charset="-122"/>
                          <a:ea typeface="HP Simplified Hans Light" panose="020B0300000000000000" pitchFamily="34" charset="-122"/>
                        </a:rPr>
                        <a:t>(</a:t>
                      </a:r>
                      <a:r>
                        <a:rPr lang="zh-TW" altLang="en-US" dirty="0" smtClean="0">
                          <a:latin typeface="HP Simplified Hans Light" panose="020B0300000000000000" pitchFamily="34" charset="-122"/>
                          <a:ea typeface="HP Simplified Hans Light" panose="020B0300000000000000" pitchFamily="34" charset="-122"/>
                        </a:rPr>
                        <a:t>新台幣仟元</a:t>
                      </a: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zh-TW" altLang="en-US" dirty="0" smtClean="0">
                          <a:latin typeface="HP Simplified Hans Light" panose="020B0300000000000000" pitchFamily="34" charset="-122"/>
                          <a:ea typeface="HP Simplified Hans Light" panose="020B0300000000000000" pitchFamily="34" charset="-122"/>
                        </a:rPr>
                        <a:t>金額</a:t>
                      </a:r>
                      <a:endParaRPr lang="en-US" altLang="zh-TW" dirty="0" smtClean="0">
                        <a:latin typeface="HP Simplified Hans Light" panose="020B0300000000000000" pitchFamily="34" charset="-122"/>
                        <a:ea typeface="HP Simplified Hans Light" panose="020B0300000000000000" pitchFamily="34" charset="-122"/>
                      </a:endParaRPr>
                    </a:p>
                    <a:p>
                      <a:pPr algn="ctr"/>
                      <a:r>
                        <a:rPr lang="en-US" altLang="zh-TW" dirty="0" smtClean="0">
                          <a:latin typeface="HP Simplified Hans Light" panose="020B0300000000000000" pitchFamily="34" charset="-122"/>
                          <a:ea typeface="HP Simplified Hans Light" panose="020B0300000000000000" pitchFamily="34" charset="-122"/>
                        </a:rPr>
                        <a:t>(</a:t>
                      </a:r>
                      <a:r>
                        <a:rPr lang="zh-TW" altLang="en-US" dirty="0" smtClean="0">
                          <a:latin typeface="HP Simplified Hans Light" panose="020B0300000000000000" pitchFamily="34" charset="-122"/>
                          <a:ea typeface="HP Simplified Hans Light" panose="020B0300000000000000" pitchFamily="34" charset="-122"/>
                        </a:rPr>
                        <a:t>新台幣仟元</a:t>
                      </a: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zh-TW" altLang="en-US" dirty="0" smtClean="0">
                          <a:latin typeface="HP Simplified Hans Light" panose="020B0300000000000000" pitchFamily="34" charset="-122"/>
                          <a:ea typeface="HP Simplified Hans Light" panose="020B0300000000000000" pitchFamily="34" charset="-122"/>
                        </a:rPr>
                        <a:t>品牌經營</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405,150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54.5%</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384,930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60.9%</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zh-TW" altLang="en-US" dirty="0" smtClean="0">
                          <a:latin typeface="HP Simplified Hans Light" panose="020B0300000000000000" pitchFamily="34" charset="-122"/>
                          <a:ea typeface="HP Simplified Hans Light" panose="020B0300000000000000" pitchFamily="34" charset="-122"/>
                        </a:rPr>
                        <a:t>車用電子</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272,162</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36.6%</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183,184</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29.0%</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zh-TW" altLang="en-US" dirty="0" smtClean="0">
                          <a:latin typeface="HP Simplified Hans Light" panose="020B0300000000000000" pitchFamily="34" charset="-122"/>
                          <a:ea typeface="HP Simplified Hans Light" panose="020B0300000000000000" pitchFamily="34" charset="-122"/>
                        </a:rPr>
                        <a:t>資產活化</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65,784</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8.9%</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64,447</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10.1%</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zh-TW" altLang="en-US" dirty="0" smtClean="0">
                          <a:latin typeface="HP Simplified Hans Light" panose="020B0300000000000000" pitchFamily="34" charset="-122"/>
                          <a:ea typeface="HP Simplified Hans Light" panose="020B0300000000000000" pitchFamily="34" charset="-122"/>
                        </a:rPr>
                        <a:t>合計</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743,096</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100.0%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632,561</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100.0%</a:t>
                      </a:r>
                      <a:endParaRPr lang="zh-TW" altLang="en-US" dirty="0">
                        <a:latin typeface="HP Simplified Hans Light" panose="020B0300000000000000" pitchFamily="34" charset="-122"/>
                        <a:ea typeface="HP Simplified Hans Light" panose="020B0300000000000000" pitchFamily="34" charset="-122"/>
                      </a:endParaRPr>
                    </a:p>
                  </a:txBody>
                  <a:tcPr/>
                </a:tc>
              </a:tr>
            </a:tbl>
          </a:graphicData>
        </a:graphic>
      </p:graphicFrame>
      <p:sp>
        <p:nvSpPr>
          <p:cNvPr id="4" name="投影片編號版面配置區 3"/>
          <p:cNvSpPr>
            <a:spLocks noGrp="1"/>
          </p:cNvSpPr>
          <p:nvPr>
            <p:ph type="sldNum" sz="quarter" idx="10"/>
          </p:nvPr>
        </p:nvSpPr>
        <p:spPr/>
        <p:txBody>
          <a:bodyPr/>
          <a:lstStyle/>
          <a:p>
            <a:fld id="{9AB3A636-E45A-429B-9ED7-7311850460A6}" type="slidenum">
              <a:rPr lang="zh-TW" altLang="en-US" smtClean="0"/>
              <a:pPr/>
              <a:t>6</a:t>
            </a:fld>
            <a:endParaRPr lang="en-US" altLang="zh-TW"/>
          </a:p>
        </p:txBody>
      </p:sp>
      <p:sp>
        <p:nvSpPr>
          <p:cNvPr id="6" name="矩形 5"/>
          <p:cNvSpPr/>
          <p:nvPr/>
        </p:nvSpPr>
        <p:spPr bwMode="auto">
          <a:xfrm>
            <a:off x="0" y="540910"/>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r>
              <a:rPr lang="en-US" altLang="zh-TW" sz="2800" b="1" dirty="0" smtClean="0">
                <a:solidFill>
                  <a:schemeClr val="bg1"/>
                </a:solidFill>
                <a:latin typeface="HP Simplified Hans Light" panose="020B0300000000000000" pitchFamily="34" charset="-122"/>
                <a:ea typeface="HP Simplified Hans Light" panose="020B0300000000000000" pitchFamily="34" charset="-122"/>
              </a:rPr>
              <a:t> 2</a:t>
            </a:r>
            <a:r>
              <a:rPr lang="en-US" altLang="zh-TW" sz="2800" b="1" dirty="0">
                <a:solidFill>
                  <a:schemeClr val="bg1"/>
                </a:solidFill>
                <a:latin typeface="HP Simplified Hans Light" panose="020B0300000000000000" pitchFamily="34" charset="-122"/>
                <a:ea typeface="HP Simplified Hans Light" panose="020B0300000000000000" pitchFamily="34" charset="-122"/>
              </a:rPr>
              <a:t>.</a:t>
            </a:r>
            <a:r>
              <a:rPr lang="zh-TW" altLang="en-US" sz="2800" b="1" dirty="0">
                <a:solidFill>
                  <a:schemeClr val="bg1"/>
                </a:solidFill>
                <a:latin typeface="HP Simplified Hans Light" panose="020B0300000000000000" pitchFamily="34" charset="-122"/>
                <a:ea typeface="HP Simplified Hans Light" panose="020B0300000000000000" pitchFamily="34" charset="-122"/>
              </a:rPr>
              <a:t>營業實績</a:t>
            </a:r>
            <a:endParaRPr lang="zh-CN" altLang="en-US" sz="2800" b="1" dirty="0">
              <a:solidFill>
                <a:schemeClr val="bg1"/>
              </a:solidFill>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13634034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30300"/>
            <a:ext cx="8604448" cy="698500"/>
          </a:xfrm>
        </p:spPr>
        <p:txBody>
          <a:bodyPr/>
          <a:lstStyle/>
          <a:p>
            <a:pPr algn="r"/>
            <a:r>
              <a:rPr lang="zh-TW" altLang="en-US" sz="2800" dirty="0">
                <a:latin typeface="標楷體" pitchFamily="65" charset="-120"/>
                <a:ea typeface="標楷體" pitchFamily="65" charset="-120"/>
              </a:rPr>
              <a:t> </a:t>
            </a:r>
            <a:r>
              <a:rPr lang="zh-TW" altLang="en-US" sz="2800" b="1" dirty="0" smtClean="0">
                <a:solidFill>
                  <a:srgbClr val="0000CC"/>
                </a:solidFill>
                <a:latin typeface="HP Simplified Hans Light" panose="020B0300000000000000" pitchFamily="34" charset="-122"/>
                <a:ea typeface="HP Simplified Hans Light" panose="020B0300000000000000" pitchFamily="34" charset="-122"/>
              </a:rPr>
              <a:t>資產負債表                     </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單位</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:NTD</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仟元</a:t>
            </a:r>
            <a:endParaRPr lang="zh-TW" altLang="en-US" sz="1400" dirty="0">
              <a:latin typeface="HP Simplified Hans Light" panose="020B0300000000000000" pitchFamily="34" charset="-122"/>
              <a:ea typeface="HP Simplified Hans Light" panose="020B0300000000000000" pitchFamily="34" charset="-122"/>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586616374"/>
              </p:ext>
            </p:extLst>
          </p:nvPr>
        </p:nvGraphicFramePr>
        <p:xfrm>
          <a:off x="323528" y="1484784"/>
          <a:ext cx="8280920" cy="4632898"/>
        </p:xfrm>
        <a:graphic>
          <a:graphicData uri="http://schemas.openxmlformats.org/drawingml/2006/table">
            <a:tbl>
              <a:tblPr firstRow="1" bandRow="1">
                <a:tableStyleId>{5C22544A-7EE6-4342-B048-85BDC9FD1C3A}</a:tableStyleId>
              </a:tblPr>
              <a:tblGrid>
                <a:gridCol w="3475029"/>
                <a:gridCol w="1478736"/>
                <a:gridCol w="1552672"/>
                <a:gridCol w="1774483"/>
              </a:tblGrid>
              <a:tr h="550837">
                <a:tc>
                  <a:txBody>
                    <a:bodyPr/>
                    <a:lstStyle/>
                    <a:p>
                      <a:pPr algn="ctr"/>
                      <a:endParaRPr lang="zh-TW" altLang="en-US" sz="1600" b="0" dirty="0">
                        <a:latin typeface="HP Simplified Hans Light" panose="020B0300000000000000" pitchFamily="34" charset="-122"/>
                        <a:ea typeface="HP Simplified Hans Light" panose="020B0300000000000000" pitchFamily="34" charset="-122"/>
                      </a:endParaRPr>
                    </a:p>
                  </a:txBody>
                  <a:tcPr anchor="ctr">
                    <a:solidFill>
                      <a:srgbClr val="0070C0"/>
                    </a:solidFill>
                  </a:tcPr>
                </a:tc>
                <a:tc>
                  <a:txBody>
                    <a:bodyPr/>
                    <a:lstStyle/>
                    <a:p>
                      <a:pPr algn="ctr"/>
                      <a:r>
                        <a:rPr lang="en-US" altLang="zh-TW" sz="1400" b="0" dirty="0" smtClean="0">
                          <a:latin typeface="HP Simplified Hans Light" panose="020B0300000000000000" pitchFamily="34" charset="-122"/>
                          <a:ea typeface="HP Simplified Hans Light" panose="020B0300000000000000" pitchFamily="34" charset="-122"/>
                        </a:rPr>
                        <a:t>110</a:t>
                      </a:r>
                      <a:r>
                        <a:rPr lang="zh-TW" altLang="en-US" sz="1400" b="0" dirty="0" smtClean="0">
                          <a:latin typeface="HP Simplified Hans Light" panose="020B0300000000000000" pitchFamily="34" charset="-122"/>
                          <a:ea typeface="HP Simplified Hans Light" panose="020B0300000000000000" pitchFamily="34" charset="-122"/>
                        </a:rPr>
                        <a:t>年</a:t>
                      </a:r>
                      <a:r>
                        <a:rPr lang="en-US" altLang="zh-TW" sz="1400" b="0" dirty="0" smtClean="0">
                          <a:latin typeface="HP Simplified Hans Light" panose="020B0300000000000000" pitchFamily="34" charset="-122"/>
                          <a:ea typeface="HP Simplified Hans Light" panose="020B0300000000000000" pitchFamily="34" charset="-122"/>
                        </a:rPr>
                        <a:t>6</a:t>
                      </a:r>
                      <a:r>
                        <a:rPr lang="zh-TW" altLang="en-US" sz="1400" b="0" dirty="0" smtClean="0">
                          <a:latin typeface="HP Simplified Hans Light" panose="020B0300000000000000" pitchFamily="34" charset="-122"/>
                          <a:ea typeface="HP Simplified Hans Light" panose="020B0300000000000000" pitchFamily="34" charset="-122"/>
                        </a:rPr>
                        <a:t>月</a:t>
                      </a:r>
                      <a:r>
                        <a:rPr lang="en-US" altLang="zh-TW" sz="1400" b="0" dirty="0" smtClean="0">
                          <a:latin typeface="HP Simplified Hans Light" panose="020B0300000000000000" pitchFamily="34" charset="-122"/>
                          <a:ea typeface="HP Simplified Hans Light" panose="020B0300000000000000" pitchFamily="34" charset="-122"/>
                        </a:rPr>
                        <a:t>30</a:t>
                      </a:r>
                      <a:r>
                        <a:rPr lang="zh-TW" altLang="en-US" sz="1400" b="0" dirty="0" smtClean="0">
                          <a:latin typeface="HP Simplified Hans Light" panose="020B0300000000000000" pitchFamily="34" charset="-122"/>
                          <a:ea typeface="HP Simplified Hans Light" panose="020B0300000000000000" pitchFamily="34" charset="-122"/>
                        </a:rPr>
                        <a:t>日</a:t>
                      </a:r>
                      <a:endParaRPr lang="en-US" altLang="zh-TW" sz="1400" b="0" dirty="0" smtClean="0">
                        <a:latin typeface="HP Simplified Hans Light" panose="020B0300000000000000" pitchFamily="34" charset="-122"/>
                        <a:ea typeface="HP Simplified Hans Light" panose="020B0300000000000000" pitchFamily="34" charset="-122"/>
                      </a:endParaRPr>
                    </a:p>
                    <a:p>
                      <a:pPr algn="ctr"/>
                      <a:r>
                        <a:rPr lang="zh-TW" altLang="en-US" sz="1400" b="0" dirty="0" smtClean="0">
                          <a:latin typeface="HP Simplified Hans Light" panose="020B0300000000000000" pitchFamily="34" charset="-122"/>
                          <a:ea typeface="HP Simplified Hans Light" panose="020B0300000000000000" pitchFamily="34" charset="-122"/>
                        </a:rPr>
                        <a:t>     金    額</a:t>
                      </a:r>
                      <a:endParaRPr lang="zh-TW" altLang="en-US" sz="1400" b="0" dirty="0">
                        <a:latin typeface="HP Simplified Hans Light" panose="020B0300000000000000" pitchFamily="34" charset="-122"/>
                        <a:ea typeface="HP Simplified Hans Light" panose="020B0300000000000000" pitchFamily="34" charset="-122"/>
                      </a:endParaRPr>
                    </a:p>
                  </a:txBody>
                  <a:tcPr>
                    <a:solidFill>
                      <a:srgbClr val="0070C0"/>
                    </a:solidFill>
                  </a:tcPr>
                </a:tc>
                <a:tc>
                  <a:txBody>
                    <a:bodyPr/>
                    <a:lstStyle/>
                    <a:p>
                      <a:pPr algn="ctr"/>
                      <a:r>
                        <a:rPr lang="en-US" altLang="zh-TW" sz="1400" b="0" dirty="0" smtClean="0">
                          <a:latin typeface="HP Simplified Hans Light" panose="020B0300000000000000" pitchFamily="34" charset="-122"/>
                          <a:ea typeface="HP Simplified Hans Light" panose="020B0300000000000000" pitchFamily="34" charset="-122"/>
                        </a:rPr>
                        <a:t>109</a:t>
                      </a:r>
                      <a:r>
                        <a:rPr lang="zh-TW" altLang="en-US" sz="1400" b="0" dirty="0" smtClean="0">
                          <a:latin typeface="HP Simplified Hans Light" panose="020B0300000000000000" pitchFamily="34" charset="-122"/>
                          <a:ea typeface="HP Simplified Hans Light" panose="020B0300000000000000" pitchFamily="34" charset="-122"/>
                        </a:rPr>
                        <a:t>年</a:t>
                      </a:r>
                      <a:r>
                        <a:rPr lang="en-US" altLang="zh-TW" sz="1400" b="0" dirty="0" smtClean="0">
                          <a:latin typeface="HP Simplified Hans Light" panose="020B0300000000000000" pitchFamily="34" charset="-122"/>
                          <a:ea typeface="HP Simplified Hans Light" panose="020B0300000000000000" pitchFamily="34" charset="-122"/>
                        </a:rPr>
                        <a:t>12</a:t>
                      </a:r>
                      <a:r>
                        <a:rPr lang="zh-TW" altLang="en-US" sz="1400" b="0" dirty="0" smtClean="0">
                          <a:latin typeface="HP Simplified Hans Light" panose="020B0300000000000000" pitchFamily="34" charset="-122"/>
                          <a:ea typeface="HP Simplified Hans Light" panose="020B0300000000000000" pitchFamily="34" charset="-122"/>
                        </a:rPr>
                        <a:t>月</a:t>
                      </a:r>
                      <a:r>
                        <a:rPr lang="en-US" altLang="zh-TW" sz="1400" b="0" dirty="0" smtClean="0">
                          <a:latin typeface="HP Simplified Hans Light" panose="020B0300000000000000" pitchFamily="34" charset="-122"/>
                          <a:ea typeface="HP Simplified Hans Light" panose="020B0300000000000000" pitchFamily="34" charset="-122"/>
                        </a:rPr>
                        <a:t>31</a:t>
                      </a:r>
                      <a:r>
                        <a:rPr lang="zh-TW" altLang="en-US" sz="1400" b="0" dirty="0" smtClean="0">
                          <a:latin typeface="HP Simplified Hans Light" panose="020B0300000000000000" pitchFamily="34" charset="-122"/>
                          <a:ea typeface="HP Simplified Hans Light" panose="020B0300000000000000" pitchFamily="34" charset="-122"/>
                        </a:rPr>
                        <a:t>日</a:t>
                      </a:r>
                      <a:endParaRPr lang="en-US" altLang="zh-TW" sz="1400" b="0" dirty="0" smtClean="0">
                        <a:latin typeface="HP Simplified Hans Light" panose="020B0300000000000000" pitchFamily="34" charset="-122"/>
                        <a:ea typeface="HP Simplified Hans Light" panose="020B0300000000000000" pitchFamily="34" charset="-122"/>
                      </a:endParaRPr>
                    </a:p>
                    <a:p>
                      <a:pPr algn="ctr"/>
                      <a:r>
                        <a:rPr lang="zh-TW" altLang="en-US" sz="1400" b="0" dirty="0" smtClean="0">
                          <a:latin typeface="HP Simplified Hans Light" panose="020B0300000000000000" pitchFamily="34" charset="-122"/>
                          <a:ea typeface="HP Simplified Hans Light" panose="020B0300000000000000" pitchFamily="34" charset="-122"/>
                        </a:rPr>
                        <a:t>      金     額</a:t>
                      </a:r>
                      <a:endParaRPr lang="zh-TW" altLang="en-US" sz="1400" b="0" dirty="0">
                        <a:latin typeface="HP Simplified Hans Light" panose="020B0300000000000000" pitchFamily="34" charset="-122"/>
                        <a:ea typeface="HP Simplified Hans Light" panose="020B0300000000000000" pitchFamily="34" charset="-122"/>
                      </a:endParaRPr>
                    </a:p>
                  </a:txBody>
                  <a:tcPr>
                    <a:solidFill>
                      <a:srgbClr val="0070C0"/>
                    </a:solidFill>
                  </a:tcPr>
                </a:tc>
                <a:tc>
                  <a:txBody>
                    <a:bodyPr/>
                    <a:lstStyle/>
                    <a:p>
                      <a:pPr algn="ctr"/>
                      <a:r>
                        <a:rPr lang="en-US" altLang="zh-TW" sz="1400" b="0" dirty="0" smtClean="0">
                          <a:latin typeface="HP Simplified Hans Light" panose="020B0300000000000000" pitchFamily="34" charset="-122"/>
                          <a:ea typeface="HP Simplified Hans Light" panose="020B0300000000000000" pitchFamily="34" charset="-122"/>
                        </a:rPr>
                        <a:t>109</a:t>
                      </a:r>
                      <a:r>
                        <a:rPr lang="zh-TW" altLang="en-US" sz="1400" b="0" dirty="0" smtClean="0">
                          <a:latin typeface="HP Simplified Hans Light" panose="020B0300000000000000" pitchFamily="34" charset="-122"/>
                          <a:ea typeface="HP Simplified Hans Light" panose="020B0300000000000000" pitchFamily="34" charset="-122"/>
                        </a:rPr>
                        <a:t>年</a:t>
                      </a:r>
                      <a:r>
                        <a:rPr lang="en-US" altLang="zh-TW" sz="1400" b="0" dirty="0" smtClean="0">
                          <a:latin typeface="HP Simplified Hans Light" panose="020B0300000000000000" pitchFamily="34" charset="-122"/>
                          <a:ea typeface="HP Simplified Hans Light" panose="020B0300000000000000" pitchFamily="34" charset="-122"/>
                        </a:rPr>
                        <a:t>6</a:t>
                      </a:r>
                      <a:r>
                        <a:rPr lang="zh-TW" altLang="en-US" sz="1400" b="0" dirty="0" smtClean="0">
                          <a:latin typeface="HP Simplified Hans Light" panose="020B0300000000000000" pitchFamily="34" charset="-122"/>
                          <a:ea typeface="HP Simplified Hans Light" panose="020B0300000000000000" pitchFamily="34" charset="-122"/>
                        </a:rPr>
                        <a:t>月</a:t>
                      </a:r>
                      <a:r>
                        <a:rPr lang="en-US" altLang="zh-TW" sz="1400" b="0" dirty="0" smtClean="0">
                          <a:latin typeface="HP Simplified Hans Light" panose="020B0300000000000000" pitchFamily="34" charset="-122"/>
                          <a:ea typeface="HP Simplified Hans Light" panose="020B0300000000000000" pitchFamily="34" charset="-122"/>
                        </a:rPr>
                        <a:t>30</a:t>
                      </a:r>
                      <a:r>
                        <a:rPr lang="zh-TW" altLang="en-US" sz="1400" b="0" dirty="0" smtClean="0">
                          <a:latin typeface="HP Simplified Hans Light" panose="020B0300000000000000" pitchFamily="34" charset="-122"/>
                          <a:ea typeface="HP Simplified Hans Light" panose="020B0300000000000000" pitchFamily="34" charset="-122"/>
                        </a:rPr>
                        <a:t>日</a:t>
                      </a:r>
                      <a:endParaRPr lang="en-US" altLang="zh-TW" sz="1400" b="0" dirty="0" smtClean="0">
                        <a:latin typeface="HP Simplified Hans Light" panose="020B0300000000000000" pitchFamily="34" charset="-122"/>
                        <a:ea typeface="HP Simplified Hans Light" panose="020B0300000000000000" pitchFamily="34" charset="-122"/>
                      </a:endParaRPr>
                    </a:p>
                    <a:p>
                      <a:pPr algn="ctr"/>
                      <a:r>
                        <a:rPr lang="zh-TW" altLang="en-US" sz="1400" b="0" dirty="0" smtClean="0">
                          <a:latin typeface="HP Simplified Hans Light" panose="020B0300000000000000" pitchFamily="34" charset="-122"/>
                          <a:ea typeface="HP Simplified Hans Light" panose="020B0300000000000000" pitchFamily="34" charset="-122"/>
                        </a:rPr>
                        <a:t>     金    額</a:t>
                      </a:r>
                      <a:endParaRPr lang="zh-TW" altLang="en-US" sz="1400" b="0" dirty="0">
                        <a:latin typeface="HP Simplified Hans Light" panose="020B0300000000000000" pitchFamily="34" charset="-122"/>
                        <a:ea typeface="HP Simplified Hans Light" panose="020B0300000000000000" pitchFamily="34" charset="-122"/>
                      </a:endParaRPr>
                    </a:p>
                  </a:txBody>
                  <a:tcPr>
                    <a:solidFill>
                      <a:srgbClr val="0070C0"/>
                    </a:solidFill>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流動資產</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1,911,364</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1,403,482</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1,360,843</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非流動資產</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2,256,136</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2,306,222</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2,411,772</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   採權益法投資</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539,740</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540,091</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525,206</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   不動產、廠房及設備</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1,172,874</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1,354,868</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1,295,782</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   其他資產</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smtClean="0">
                          <a:latin typeface="HP Simplified Hans Light" panose="020B0300000000000000" pitchFamily="34" charset="-122"/>
                          <a:ea typeface="HP Simplified Hans Light" panose="020B0300000000000000" pitchFamily="34" charset="-122"/>
                        </a:rPr>
                        <a:t>543,522</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411,263</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590,784</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資產總計</a:t>
                      </a:r>
                      <a:endParaRPr lang="zh-TW" altLang="en-US" sz="1600" b="0" dirty="0">
                        <a:latin typeface="HP Simplified Hans Light" panose="020B0300000000000000" pitchFamily="34" charset="-122"/>
                        <a:ea typeface="HP Simplified Hans Light" panose="020B0300000000000000" pitchFamily="34" charset="-122"/>
                      </a:endParaRPr>
                    </a:p>
                  </a:txBody>
                  <a:tcPr>
                    <a:solidFill>
                      <a:schemeClr val="accent5">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4,167,500</a:t>
                      </a:r>
                      <a:endParaRPr lang="zh-TW" altLang="en-US" sz="1800" b="0" dirty="0">
                        <a:latin typeface="HP Simplified Hans Light" panose="020B0300000000000000" pitchFamily="34" charset="-122"/>
                        <a:ea typeface="HP Simplified Hans Light" panose="020B0300000000000000" pitchFamily="34" charset="-122"/>
                      </a:endParaRPr>
                    </a:p>
                  </a:txBody>
                  <a:tcPr>
                    <a:solidFill>
                      <a:schemeClr val="accent5">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3,709,704</a:t>
                      </a:r>
                      <a:endParaRPr lang="zh-TW" altLang="en-US" sz="1800" b="0" dirty="0">
                        <a:latin typeface="HP Simplified Hans Light" panose="020B0300000000000000" pitchFamily="34" charset="-122"/>
                        <a:ea typeface="HP Simplified Hans Light" panose="020B0300000000000000" pitchFamily="34" charset="-122"/>
                      </a:endParaRPr>
                    </a:p>
                  </a:txBody>
                  <a:tcPr>
                    <a:solidFill>
                      <a:schemeClr val="accent5">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3,772,615</a:t>
                      </a:r>
                      <a:endParaRPr lang="zh-TW" altLang="en-US" sz="1800" b="0" dirty="0">
                        <a:latin typeface="HP Simplified Hans Light" panose="020B0300000000000000" pitchFamily="34" charset="-122"/>
                        <a:ea typeface="HP Simplified Hans Light" panose="020B0300000000000000" pitchFamily="34" charset="-122"/>
                      </a:endParaRPr>
                    </a:p>
                  </a:txBody>
                  <a:tcPr>
                    <a:solidFill>
                      <a:schemeClr val="accent5">
                        <a:lumMod val="90000"/>
                      </a:schemeClr>
                    </a:solidFill>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流動負債</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1,059,709</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892,079</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955,267</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其他非流動負債</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353,781</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203,401</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235,596</a:t>
                      </a:r>
                      <a:endParaRPr lang="zh-TW" altLang="en-US" sz="1800" b="0" dirty="0">
                        <a:latin typeface="HP Simplified Hans Light" panose="020B0300000000000000" pitchFamily="34" charset="-122"/>
                        <a:ea typeface="HP Simplified Hans Light" panose="020B0300000000000000" pitchFamily="34" charset="-122"/>
                      </a:endParaRPr>
                    </a:p>
                  </a:txBody>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股東權益</a:t>
                      </a:r>
                      <a:endParaRPr lang="zh-TW" altLang="en-US" sz="16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2,754,010</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2,614,224</a:t>
                      </a:r>
                      <a:endParaRPr lang="zh-TW" altLang="en-US" sz="1800" b="0" dirty="0">
                        <a:latin typeface="HP Simplified Hans Light" panose="020B0300000000000000" pitchFamily="34" charset="-122"/>
                        <a:ea typeface="HP Simplified Hans Light" panose="020B0300000000000000" pitchFamily="34" charset="-122"/>
                      </a:endParaRPr>
                    </a:p>
                  </a:txBody>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2,581,752</a:t>
                      </a:r>
                      <a:endParaRPr lang="zh-TW" altLang="en-US" sz="1800" b="0" dirty="0">
                        <a:latin typeface="HP Simplified Hans Light" panose="020B0300000000000000" pitchFamily="34" charset="-122"/>
                        <a:ea typeface="HP Simplified Hans Light" panose="020B0300000000000000" pitchFamily="34" charset="-122"/>
                      </a:endParaRPr>
                    </a:p>
                  </a:txBody>
                  <a:tcPr/>
                </a:tc>
              </a:tr>
              <a:tr h="424461">
                <a:tc>
                  <a:txBody>
                    <a:bodyPr/>
                    <a:lstStyle/>
                    <a:p>
                      <a:r>
                        <a:rPr lang="zh-TW" altLang="en-US" sz="1600" b="0" dirty="0" smtClean="0">
                          <a:latin typeface="HP Simplified Hans Light" panose="020B0300000000000000" pitchFamily="34" charset="-122"/>
                          <a:ea typeface="HP Simplified Hans Light" panose="020B0300000000000000" pitchFamily="34" charset="-122"/>
                        </a:rPr>
                        <a:t>負債及股東權益總計</a:t>
                      </a:r>
                      <a:endParaRPr lang="zh-TW" altLang="en-US" sz="1600" b="0" dirty="0">
                        <a:latin typeface="HP Simplified Hans Light" panose="020B0300000000000000" pitchFamily="34" charset="-122"/>
                        <a:ea typeface="HP Simplified Hans Light" panose="020B0300000000000000" pitchFamily="34" charset="-122"/>
                      </a:endParaRPr>
                    </a:p>
                  </a:txBody>
                  <a:tcPr>
                    <a:lnB w="12700" cap="flat" cmpd="sng" algn="ctr">
                      <a:solidFill>
                        <a:schemeClr val="bg1"/>
                      </a:solidFill>
                      <a:prstDash val="solid"/>
                      <a:round/>
                      <a:headEnd type="none" w="med" len="med"/>
                      <a:tailEnd type="none" w="med" len="med"/>
                    </a:lnB>
                    <a:solidFill>
                      <a:schemeClr val="accent1">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4,167,500</a:t>
                      </a:r>
                      <a:endParaRPr lang="zh-TW" altLang="en-US" sz="1800" b="0" dirty="0">
                        <a:latin typeface="HP Simplified Hans Light" panose="020B0300000000000000" pitchFamily="34" charset="-122"/>
                        <a:ea typeface="HP Simplified Hans Light" panose="020B0300000000000000" pitchFamily="34" charset="-122"/>
                      </a:endParaRPr>
                    </a:p>
                  </a:txBody>
                  <a:tcPr>
                    <a:lnB w="12700" cap="flat" cmpd="sng" algn="ctr">
                      <a:solidFill>
                        <a:schemeClr val="bg1"/>
                      </a:solidFill>
                      <a:prstDash val="solid"/>
                      <a:round/>
                      <a:headEnd type="none" w="med" len="med"/>
                      <a:tailEnd type="none" w="med" len="med"/>
                    </a:lnB>
                    <a:solidFill>
                      <a:schemeClr val="accent1">
                        <a:lumMod val="90000"/>
                      </a:schemeClr>
                    </a:solidFill>
                  </a:tcPr>
                </a:tc>
                <a:tc>
                  <a:txBody>
                    <a:bodyPr/>
                    <a:lstStyle/>
                    <a:p>
                      <a:pPr algn="r"/>
                      <a:r>
                        <a:rPr lang="en-US" altLang="zh-TW" sz="1800" b="0" kern="1200" dirty="0" smtClean="0">
                          <a:solidFill>
                            <a:schemeClr val="dk1"/>
                          </a:solidFill>
                          <a:latin typeface="HP Simplified Hans Light" panose="020B0300000000000000" pitchFamily="34" charset="-122"/>
                          <a:ea typeface="HP Simplified Hans Light" panose="020B0300000000000000" pitchFamily="34" charset="-122"/>
                          <a:cs typeface="+mn-cs"/>
                        </a:rPr>
                        <a:t>3,709,704</a:t>
                      </a:r>
                      <a:endParaRPr lang="zh-TW" altLang="en-US" sz="1800" b="0" kern="1200" dirty="0">
                        <a:solidFill>
                          <a:schemeClr val="dk1"/>
                        </a:solidFill>
                        <a:latin typeface="HP Simplified Hans Light" panose="020B0300000000000000" pitchFamily="34" charset="-122"/>
                        <a:ea typeface="HP Simplified Hans Light" panose="020B0300000000000000" pitchFamily="34" charset="-122"/>
                        <a:cs typeface="+mn-cs"/>
                      </a:endParaRPr>
                    </a:p>
                  </a:txBody>
                  <a:tcPr>
                    <a:lnB w="12700" cap="flat" cmpd="sng" algn="ctr">
                      <a:solidFill>
                        <a:schemeClr val="bg1"/>
                      </a:solidFill>
                      <a:prstDash val="solid"/>
                      <a:round/>
                      <a:headEnd type="none" w="med" len="med"/>
                      <a:tailEnd type="none" w="med" len="med"/>
                    </a:lnB>
                    <a:solidFill>
                      <a:schemeClr val="accent1">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3,772,615</a:t>
                      </a:r>
                      <a:endParaRPr lang="zh-TW" altLang="en-US" sz="1800" b="0" dirty="0">
                        <a:latin typeface="HP Simplified Hans Light" panose="020B0300000000000000" pitchFamily="34" charset="-122"/>
                        <a:ea typeface="HP Simplified Hans Light" panose="020B0300000000000000" pitchFamily="34" charset="-122"/>
                      </a:endParaRPr>
                    </a:p>
                  </a:txBody>
                  <a:tcPr>
                    <a:lnB w="12700" cap="flat" cmpd="sng" algn="ctr">
                      <a:solidFill>
                        <a:schemeClr val="bg1"/>
                      </a:solidFill>
                      <a:prstDash val="solid"/>
                      <a:round/>
                      <a:headEnd type="none" w="med" len="med"/>
                      <a:tailEnd type="none" w="med" len="med"/>
                    </a:lnB>
                    <a:solidFill>
                      <a:schemeClr val="accent1">
                        <a:lumMod val="90000"/>
                      </a:schemeClr>
                    </a:solidFill>
                  </a:tcPr>
                </a:tc>
              </a:tr>
              <a:tr h="359645">
                <a:tc>
                  <a:txBody>
                    <a:bodyPr/>
                    <a:lstStyle/>
                    <a:p>
                      <a:r>
                        <a:rPr lang="zh-TW" altLang="en-US" sz="1600" b="0" dirty="0" smtClean="0">
                          <a:latin typeface="HP Simplified Hans Light" panose="020B0300000000000000" pitchFamily="34" charset="-122"/>
                          <a:ea typeface="HP Simplified Hans Light" panose="020B0300000000000000" pitchFamily="34" charset="-122"/>
                        </a:rPr>
                        <a:t>股東權益報酬率</a:t>
                      </a:r>
                      <a:r>
                        <a:rPr lang="en-US" altLang="zh-TW" sz="1600" b="0" dirty="0" smtClean="0">
                          <a:latin typeface="HP Simplified Hans Light" panose="020B0300000000000000" pitchFamily="34" charset="-122"/>
                          <a:ea typeface="HP Simplified Hans Light" panose="020B0300000000000000" pitchFamily="34" charset="-122"/>
                        </a:rPr>
                        <a:t>(%)</a:t>
                      </a:r>
                      <a:endParaRPr lang="zh-TW" altLang="en-US" sz="1600" b="0" dirty="0">
                        <a:latin typeface="HP Simplified Hans Light" panose="020B0300000000000000" pitchFamily="34" charset="-122"/>
                        <a:ea typeface="HP Simplified Hans Light" panose="020B0300000000000000" pitchFamily="34" charset="-122"/>
                      </a:endParaRPr>
                    </a:p>
                  </a:txBody>
                  <a:tcPr>
                    <a:lnT w="12700" cap="flat" cmpd="sng" algn="ctr">
                      <a:solidFill>
                        <a:schemeClr val="bg1"/>
                      </a:solidFill>
                      <a:prstDash val="solid"/>
                      <a:round/>
                      <a:headEnd type="none" w="med" len="med"/>
                      <a:tailEnd type="none" w="med" len="med"/>
                    </a:lnT>
                    <a:solidFill>
                      <a:schemeClr val="accent1">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6.8</a:t>
                      </a:r>
                      <a:endParaRPr lang="zh-TW" altLang="en-US" sz="1800" b="0" dirty="0">
                        <a:latin typeface="HP Simplified Hans Light" panose="020B0300000000000000" pitchFamily="34" charset="-122"/>
                        <a:ea typeface="HP Simplified Hans Light" panose="020B0300000000000000" pitchFamily="34" charset="-122"/>
                      </a:endParaRPr>
                    </a:p>
                  </a:txBody>
                  <a:tcPr>
                    <a:lnT w="12700" cap="flat" cmpd="sng" algn="ctr">
                      <a:solidFill>
                        <a:schemeClr val="bg1"/>
                      </a:solidFill>
                      <a:prstDash val="solid"/>
                      <a:round/>
                      <a:headEnd type="none" w="med" len="med"/>
                      <a:tailEnd type="none" w="med" len="med"/>
                    </a:lnT>
                    <a:solidFill>
                      <a:schemeClr val="accent1">
                        <a:lumMod val="90000"/>
                      </a:schemeClr>
                    </a:solidFill>
                  </a:tcPr>
                </a:tc>
                <a:tc>
                  <a:txBody>
                    <a:bodyPr/>
                    <a:lstStyle/>
                    <a:p>
                      <a:pPr algn="r"/>
                      <a:r>
                        <a:rPr lang="en-US" altLang="zh-TW" sz="1800" b="0" kern="1200" dirty="0" smtClean="0">
                          <a:solidFill>
                            <a:schemeClr val="dk1"/>
                          </a:solidFill>
                          <a:latin typeface="HP Simplified Hans Light" panose="020B0300000000000000" pitchFamily="34" charset="-122"/>
                          <a:ea typeface="HP Simplified Hans Light" panose="020B0300000000000000" pitchFamily="34" charset="-122"/>
                          <a:cs typeface="+mn-cs"/>
                        </a:rPr>
                        <a:t>1.7</a:t>
                      </a:r>
                      <a:endParaRPr lang="zh-TW" altLang="en-US" sz="1800" b="0" kern="1200" dirty="0">
                        <a:solidFill>
                          <a:schemeClr val="dk1"/>
                        </a:solidFill>
                        <a:latin typeface="HP Simplified Hans Light" panose="020B0300000000000000" pitchFamily="34" charset="-122"/>
                        <a:ea typeface="HP Simplified Hans Light" panose="020B0300000000000000" pitchFamily="34" charset="-122"/>
                        <a:cs typeface="+mn-cs"/>
                      </a:endParaRPr>
                    </a:p>
                  </a:txBody>
                  <a:tcPr>
                    <a:lnT w="12700" cap="flat" cmpd="sng" algn="ctr">
                      <a:solidFill>
                        <a:schemeClr val="bg1"/>
                      </a:solidFill>
                      <a:prstDash val="solid"/>
                      <a:round/>
                      <a:headEnd type="none" w="med" len="med"/>
                      <a:tailEnd type="none" w="med" len="med"/>
                    </a:lnT>
                    <a:solidFill>
                      <a:schemeClr val="accent1">
                        <a:lumMod val="90000"/>
                      </a:schemeClr>
                    </a:solidFill>
                  </a:tcPr>
                </a:tc>
                <a:tc>
                  <a:txBody>
                    <a:bodyPr/>
                    <a:lstStyle/>
                    <a:p>
                      <a:pPr algn="r"/>
                      <a:r>
                        <a:rPr lang="en-US" altLang="zh-TW" sz="1800" b="0" dirty="0" smtClean="0">
                          <a:latin typeface="HP Simplified Hans Light" panose="020B0300000000000000" pitchFamily="34" charset="-122"/>
                          <a:ea typeface="HP Simplified Hans Light" panose="020B0300000000000000" pitchFamily="34" charset="-122"/>
                        </a:rPr>
                        <a:t>1.1</a:t>
                      </a:r>
                      <a:endParaRPr lang="zh-TW" altLang="en-US" sz="1800" b="0" dirty="0">
                        <a:latin typeface="HP Simplified Hans Light" panose="020B0300000000000000" pitchFamily="34" charset="-122"/>
                        <a:ea typeface="HP Simplified Hans Light" panose="020B0300000000000000" pitchFamily="34" charset="-122"/>
                      </a:endParaRPr>
                    </a:p>
                  </a:txBody>
                  <a:tcPr>
                    <a:lnT w="12700" cap="flat" cmpd="sng" algn="ctr">
                      <a:solidFill>
                        <a:schemeClr val="bg1"/>
                      </a:solidFill>
                      <a:prstDash val="solid"/>
                      <a:round/>
                      <a:headEnd type="none" w="med" len="med"/>
                      <a:tailEnd type="none" w="med" len="med"/>
                    </a:lnT>
                    <a:solidFill>
                      <a:schemeClr val="accent1">
                        <a:lumMod val="90000"/>
                      </a:schemeClr>
                    </a:solidFill>
                  </a:tcPr>
                </a:tc>
              </a:tr>
            </a:tbl>
          </a:graphicData>
        </a:graphic>
      </p:graphicFrame>
      <p:sp>
        <p:nvSpPr>
          <p:cNvPr id="4" name="投影片編號版面配置區 3"/>
          <p:cNvSpPr>
            <a:spLocks noGrp="1"/>
          </p:cNvSpPr>
          <p:nvPr>
            <p:ph type="sldNum" sz="quarter" idx="10"/>
          </p:nvPr>
        </p:nvSpPr>
        <p:spPr/>
        <p:txBody>
          <a:bodyPr/>
          <a:lstStyle/>
          <a:p>
            <a:fld id="{9AB3A636-E45A-429B-9ED7-7311850460A6}" type="slidenum">
              <a:rPr lang="zh-TW" altLang="en-US" smtClean="0"/>
              <a:pPr/>
              <a:t>7</a:t>
            </a:fld>
            <a:endParaRPr lang="en-US" altLang="zh-TW"/>
          </a:p>
        </p:txBody>
      </p:sp>
      <p:sp>
        <p:nvSpPr>
          <p:cNvPr id="5" name="矩形 4"/>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矩形 6"/>
          <p:cNvSpPr/>
          <p:nvPr/>
        </p:nvSpPr>
        <p:spPr>
          <a:xfrm>
            <a:off x="107504" y="332656"/>
            <a:ext cx="1925527" cy="523220"/>
          </a:xfrm>
          <a:prstGeom prst="rect">
            <a:avLst/>
          </a:prstGeom>
        </p:spPr>
        <p:txBody>
          <a:bodyPr wrap="none">
            <a:spAutoFit/>
          </a:bodyPr>
          <a:lstStyle/>
          <a:p>
            <a:r>
              <a:rPr lang="en-US" altLang="zh-TW" sz="2800" b="1" dirty="0" smtClean="0">
                <a:solidFill>
                  <a:schemeClr val="bg1"/>
                </a:solidFill>
                <a:latin typeface="HP Simplified Hans Light" panose="020B0300000000000000" pitchFamily="34" charset="-122"/>
                <a:ea typeface="HP Simplified Hans Light" panose="020B0300000000000000" pitchFamily="34" charset="-122"/>
              </a:rPr>
              <a:t>2.</a:t>
            </a:r>
            <a:r>
              <a:rPr lang="zh-TW" altLang="en-US" sz="2800" b="1" dirty="0" smtClean="0">
                <a:solidFill>
                  <a:schemeClr val="bg1"/>
                </a:solidFill>
                <a:latin typeface="HP Simplified Hans Light" panose="020B0300000000000000" pitchFamily="34" charset="-122"/>
                <a:ea typeface="HP Simplified Hans Light" panose="020B0300000000000000" pitchFamily="34" charset="-122"/>
              </a:rPr>
              <a:t>營業</a:t>
            </a:r>
            <a:r>
              <a:rPr lang="zh-TW" altLang="en-US" sz="2800" b="1" dirty="0">
                <a:solidFill>
                  <a:schemeClr val="bg1"/>
                </a:solidFill>
                <a:latin typeface="HP Simplified Hans Light" panose="020B0300000000000000" pitchFamily="34" charset="-122"/>
                <a:ea typeface="HP Simplified Hans Light" panose="020B0300000000000000" pitchFamily="34" charset="-122"/>
              </a:rPr>
              <a:t>實績</a:t>
            </a:r>
            <a:endParaRPr lang="zh-CN" altLang="en-US" sz="2800" b="1" dirty="0">
              <a:solidFill>
                <a:schemeClr val="bg1"/>
              </a:solidFill>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3621054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41511" y="1397919"/>
            <a:ext cx="3262937" cy="743744"/>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矩形 10"/>
          <p:cNvSpPr/>
          <p:nvPr/>
        </p:nvSpPr>
        <p:spPr bwMode="auto">
          <a:xfrm>
            <a:off x="4202113" y="5983288"/>
            <a:ext cx="4289425" cy="16208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矩形 17"/>
          <p:cNvSpPr/>
          <p:nvPr/>
        </p:nvSpPr>
        <p:spPr>
          <a:xfrm>
            <a:off x="5148064" y="1167076"/>
            <a:ext cx="2900363" cy="27530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nchor="ctr"/>
          <a:lstStyle>
            <a:lvl1pPr marL="342900" indent="-342900" defTabSz="1066800" eaLnBrk="0" hangingPunct="0">
              <a:defRPr sz="2400">
                <a:solidFill>
                  <a:srgbClr val="000000"/>
                </a:solidFill>
                <a:latin typeface="Times" pitchFamily="18" charset="0"/>
                <a:sym typeface="Times" pitchFamily="18" charset="0"/>
              </a:defRPr>
            </a:lvl1pPr>
            <a:lvl2pPr marL="228600" indent="-228600" defTabSz="1066800" eaLnBrk="0" hangingPunct="0">
              <a:defRPr sz="2400">
                <a:solidFill>
                  <a:srgbClr val="000000"/>
                </a:solidFill>
                <a:latin typeface="Times" pitchFamily="18" charset="0"/>
                <a:sym typeface="Times" pitchFamily="18" charset="0"/>
              </a:defRPr>
            </a:lvl2pPr>
            <a:lvl3pPr marL="1143000" indent="-228600" defTabSz="1066800" eaLnBrk="0" hangingPunct="0">
              <a:defRPr sz="2400">
                <a:solidFill>
                  <a:srgbClr val="000000"/>
                </a:solidFill>
                <a:latin typeface="Times" pitchFamily="18" charset="0"/>
                <a:sym typeface="Times" pitchFamily="18" charset="0"/>
              </a:defRPr>
            </a:lvl3pPr>
            <a:lvl4pPr marL="1600200" indent="-228600" defTabSz="1066800" eaLnBrk="0" hangingPunct="0">
              <a:defRPr sz="2400">
                <a:solidFill>
                  <a:srgbClr val="000000"/>
                </a:solidFill>
                <a:latin typeface="Times" pitchFamily="18" charset="0"/>
                <a:sym typeface="Times" pitchFamily="18" charset="0"/>
              </a:defRPr>
            </a:lvl4pPr>
            <a:lvl5pPr marL="2057400" indent="-228600" defTabSz="1066800" eaLnBrk="0" hangingPunct="0">
              <a:defRPr sz="2400">
                <a:solidFill>
                  <a:srgbClr val="000000"/>
                </a:solidFill>
                <a:latin typeface="Times" pitchFamily="18" charset="0"/>
                <a:sym typeface="Times" pitchFamily="18" charset="0"/>
              </a:defRPr>
            </a:lvl5pPr>
            <a:lvl6pPr marL="25146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6pPr>
            <a:lvl7pPr marL="29718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7pPr>
            <a:lvl8pPr marL="34290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8pPr>
            <a:lvl9pPr marL="38862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9pPr>
          </a:lstStyle>
          <a:p>
            <a:pPr lvl="1" eaLnBrk="1" hangingPunct="1">
              <a:lnSpc>
                <a:spcPct val="90000"/>
              </a:lnSpc>
              <a:spcAft>
                <a:spcPct val="15000"/>
              </a:spcAft>
              <a:buFontTx/>
              <a:buChar char="•"/>
              <a:defRPr/>
            </a:pPr>
            <a:endParaRPr lang="zh-TW" altLang="en-US" sz="1800" b="1" dirty="0">
              <a:solidFill>
                <a:srgbClr val="FF0000"/>
              </a:solidFill>
              <a:latin typeface="Adobe 黑体 Std R" pitchFamily="34" charset="-128"/>
              <a:ea typeface="Adobe 黑体 Std R" pitchFamily="34" charset="-128"/>
              <a:cs typeface="Calibri" panose="020F0502020204030204" pitchFamily="34" charset="0"/>
            </a:endParaRPr>
          </a:p>
        </p:txBody>
      </p:sp>
      <p:sp>
        <p:nvSpPr>
          <p:cNvPr id="19" name="矩形 18"/>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矩形 11"/>
          <p:cNvSpPr/>
          <p:nvPr/>
        </p:nvSpPr>
        <p:spPr>
          <a:xfrm>
            <a:off x="107504" y="366036"/>
            <a:ext cx="6242106" cy="523220"/>
          </a:xfrm>
          <a:prstGeom prst="rect">
            <a:avLst/>
          </a:prstGeom>
        </p:spPr>
        <p:txBody>
          <a:bodyPr wrap="square">
            <a:spAutoFit/>
          </a:bodyPr>
          <a:lstStyle/>
          <a:p>
            <a:r>
              <a:rPr lang="en-US" altLang="zh-TW" sz="2800" b="1" dirty="0">
                <a:solidFill>
                  <a:schemeClr val="bg1"/>
                </a:solidFill>
                <a:latin typeface="微軟正黑體" panose="020B0604030504040204" pitchFamily="34" charset="-120"/>
                <a:ea typeface="微軟正黑體" panose="020B0604030504040204" pitchFamily="34" charset="-120"/>
              </a:rPr>
              <a:t>3</a:t>
            </a:r>
            <a:r>
              <a:rPr lang="en-US" altLang="zh-TW" sz="2800" b="1" dirty="0" smtClean="0">
                <a:solidFill>
                  <a:schemeClr val="bg1"/>
                </a:solidFill>
                <a:latin typeface="微軟正黑體" panose="020B0604030504040204" pitchFamily="34" charset="-120"/>
                <a:ea typeface="微軟正黑體" panose="020B0604030504040204" pitchFamily="34" charset="-120"/>
              </a:rPr>
              <a:t>.</a:t>
            </a:r>
            <a:r>
              <a:rPr lang="zh-TW" altLang="en-US" sz="2800" b="1" dirty="0">
                <a:solidFill>
                  <a:schemeClr val="bg1"/>
                </a:solidFill>
                <a:latin typeface="微軟正黑體" panose="020B0604030504040204" pitchFamily="34" charset="-120"/>
                <a:ea typeface="微軟正黑體" panose="020B0604030504040204" pitchFamily="34" charset="-120"/>
              </a:rPr>
              <a:t>營運概況</a:t>
            </a:r>
            <a:r>
              <a:rPr lang="en-US" altLang="zh-TW" sz="2800" b="1" dirty="0">
                <a:solidFill>
                  <a:schemeClr val="bg1"/>
                </a:solidFill>
                <a:latin typeface="微軟正黑體" panose="020B0604030504040204" pitchFamily="34" charset="-120"/>
                <a:ea typeface="微軟正黑體" panose="020B0604030504040204" pitchFamily="34" charset="-120"/>
              </a:rPr>
              <a:t>:</a:t>
            </a:r>
            <a:r>
              <a:rPr lang="zh-TW" altLang="en-US" sz="2800" b="1" dirty="0">
                <a:solidFill>
                  <a:schemeClr val="bg1"/>
                </a:solidFill>
                <a:latin typeface="微軟正黑體" panose="020B0604030504040204" pitchFamily="34" charset="-120"/>
                <a:ea typeface="微軟正黑體" panose="020B0604030504040204" pitchFamily="34" charset="-120"/>
              </a:rPr>
              <a:t>憶聲 </a:t>
            </a:r>
            <a:r>
              <a:rPr lang="en-US" altLang="zh-TW" sz="2800" b="1" dirty="0">
                <a:solidFill>
                  <a:schemeClr val="bg1"/>
                </a:solidFill>
                <a:latin typeface="微軟正黑體" panose="020B0604030504040204" pitchFamily="34" charset="-120"/>
                <a:ea typeface="微軟正黑體" panose="020B0604030504040204" pitchFamily="34" charset="-120"/>
              </a:rPr>
              <a:t>40</a:t>
            </a:r>
            <a:r>
              <a:rPr lang="zh-TW" altLang="en-US" sz="2800" b="1" dirty="0">
                <a:solidFill>
                  <a:schemeClr val="bg1"/>
                </a:solidFill>
                <a:latin typeface="微軟正黑體" panose="020B0604030504040204" pitchFamily="34" charset="-120"/>
                <a:ea typeface="微軟正黑體" panose="020B0604030504040204" pitchFamily="34" charset="-120"/>
              </a:rPr>
              <a:t>年來的發展軌跡 </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graphicFrame>
        <p:nvGraphicFramePr>
          <p:cNvPr id="13" name="內容版面配置區 5"/>
          <p:cNvGraphicFramePr>
            <a:graphicFrameLocks/>
          </p:cNvGraphicFramePr>
          <p:nvPr>
            <p:extLst>
              <p:ext uri="{D42A27DB-BD31-4B8C-83A1-F6EECF244321}">
                <p14:modId xmlns:p14="http://schemas.microsoft.com/office/powerpoint/2010/main" val="2637260411"/>
              </p:ext>
            </p:extLst>
          </p:nvPr>
        </p:nvGraphicFramePr>
        <p:xfrm>
          <a:off x="375444" y="1109887"/>
          <a:ext cx="8393112"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群組 13"/>
          <p:cNvGrpSpPr/>
          <p:nvPr/>
        </p:nvGrpSpPr>
        <p:grpSpPr>
          <a:xfrm>
            <a:off x="423673" y="1793075"/>
            <a:ext cx="8501645" cy="309260"/>
            <a:chOff x="555625" y="2060051"/>
            <a:chExt cx="8336915" cy="309260"/>
          </a:xfrm>
        </p:grpSpPr>
        <p:sp>
          <p:nvSpPr>
            <p:cNvPr id="16" name="文字方塊 1"/>
            <p:cNvSpPr txBox="1"/>
            <p:nvPr/>
          </p:nvSpPr>
          <p:spPr>
            <a:xfrm>
              <a:off x="555625" y="2060051"/>
              <a:ext cx="2032000" cy="307777"/>
            </a:xfrm>
            <a:prstGeom prst="rect">
              <a:avLst/>
            </a:prstGeom>
            <a:noFill/>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algn="ctr">
                <a:defRPr/>
              </a:pPr>
              <a:r>
                <a:rPr lang="zh-TW" altLang="en-US" sz="1400" b="1" dirty="0" smtClean="0">
                  <a:solidFill>
                    <a:srgbClr val="0070C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創業產品</a:t>
              </a:r>
              <a:r>
                <a:rPr lang="en-US" altLang="zh-TW" sz="1100" b="1" dirty="0" err="1" smtClean="0">
                  <a:solidFill>
                    <a:srgbClr val="0070C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Audio</a:t>
              </a:r>
              <a:r>
                <a:rPr lang="en-US" altLang="zh-TW" sz="1100" b="1" dirty="0" err="1" smtClean="0">
                  <a:solidFill>
                    <a:srgbClr val="0070C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Wingdings"/>
                </a:rPr>
                <a:t>B</a:t>
              </a:r>
              <a:r>
                <a:rPr lang="en-US" altLang="zh-TW" sz="1100" b="1" dirty="0" smtClean="0">
                  <a:solidFill>
                    <a:srgbClr val="0070C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Wingdings"/>
                </a:rPr>
                <a:t>/W A/V</a:t>
              </a:r>
              <a:r>
                <a:rPr lang="en-US" altLang="zh-TW" sz="1100" b="1" dirty="0" smtClean="0">
                  <a:solidFill>
                    <a:srgbClr val="0070C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lang="zh-TW" altLang="en-US" sz="1100" b="1" dirty="0" smtClean="0">
                <a:solidFill>
                  <a:srgbClr val="0070C0"/>
                </a:solidFill>
                <a:latin typeface="微軟正黑體" panose="020B0604030504040204" pitchFamily="34" charset="-120"/>
                <a:ea typeface="微軟正黑體" panose="020B0604030504040204" pitchFamily="34" charset="-120"/>
              </a:endParaRPr>
            </a:p>
          </p:txBody>
        </p:sp>
        <p:sp>
          <p:nvSpPr>
            <p:cNvPr id="17" name="文字方塊 1"/>
            <p:cNvSpPr txBox="1"/>
            <p:nvPr/>
          </p:nvSpPr>
          <p:spPr>
            <a:xfrm>
              <a:off x="2587625" y="2060051"/>
              <a:ext cx="2142935" cy="307777"/>
            </a:xfrm>
            <a:prstGeom prst="rect">
              <a:avLst/>
            </a:prstGeom>
            <a:noFill/>
          </p:spPr>
          <p:txBody>
            <a:bodyPr wrap="squar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algn="ctr">
                <a:defRPr/>
              </a:pPr>
              <a:r>
                <a:rPr lang="zh-TW" altLang="en-US" sz="1400" b="1" dirty="0" smtClean="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影</a:t>
              </a:r>
              <a:r>
                <a:rPr lang="zh-TW" altLang="en-US" sz="14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音</a:t>
              </a:r>
              <a:r>
                <a:rPr lang="zh-TW" altLang="en-US" sz="1400" b="1" dirty="0" smtClean="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產品</a:t>
              </a:r>
              <a:r>
                <a:rPr lang="en-US" altLang="zh-TW" b="1" dirty="0" smtClean="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Color A/V</a:t>
              </a:r>
              <a:r>
                <a:rPr lang="zh-TW" altLang="en-US" sz="1100" b="1" dirty="0" smtClean="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lang="zh-TW" altLang="en-US" sz="1100" b="1" dirty="0" smtClean="0">
                <a:solidFill>
                  <a:srgbClr val="00B050"/>
                </a:solidFill>
                <a:latin typeface="微軟正黑體" panose="020B0604030504040204" pitchFamily="34" charset="-120"/>
                <a:ea typeface="微軟正黑體" panose="020B0604030504040204" pitchFamily="34" charset="-120"/>
              </a:endParaRPr>
            </a:p>
          </p:txBody>
        </p:sp>
        <p:sp>
          <p:nvSpPr>
            <p:cNvPr id="21" name="文字方塊 1"/>
            <p:cNvSpPr txBox="1"/>
            <p:nvPr/>
          </p:nvSpPr>
          <p:spPr>
            <a:xfrm>
              <a:off x="4514489" y="2061534"/>
              <a:ext cx="2374059" cy="307777"/>
            </a:xfrm>
            <a:prstGeom prst="rect">
              <a:avLst/>
            </a:prstGeom>
            <a:noFill/>
          </p:spPr>
          <p:txBody>
            <a:bodyPr wrap="squar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a:defRPr/>
              </a:pPr>
              <a:r>
                <a:rPr lang="zh-TW" altLang="en-US" sz="1400" b="1" dirty="0" smtClean="0">
                  <a:solidFill>
                    <a:srgbClr val="FF0066"/>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移動影音產品</a:t>
              </a:r>
              <a:r>
                <a:rPr lang="en-US" altLang="zh-TW" sz="1000" b="1" dirty="0" smtClean="0">
                  <a:solidFill>
                    <a:srgbClr val="FF0066"/>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Mobile LCD/DVD</a:t>
              </a:r>
              <a:endParaRPr lang="zh-TW" altLang="en-US" sz="1000" b="1" dirty="0" smtClean="0">
                <a:solidFill>
                  <a:srgbClr val="FF0066"/>
                </a:solidFill>
                <a:latin typeface="微軟正黑體" panose="020B0604030504040204" pitchFamily="34" charset="-120"/>
                <a:ea typeface="微軟正黑體" panose="020B0604030504040204" pitchFamily="34" charset="-120"/>
              </a:endParaRPr>
            </a:p>
          </p:txBody>
        </p:sp>
        <p:sp>
          <p:nvSpPr>
            <p:cNvPr id="22" name="文字方塊 1"/>
            <p:cNvSpPr txBox="1"/>
            <p:nvPr/>
          </p:nvSpPr>
          <p:spPr>
            <a:xfrm>
              <a:off x="6888548" y="2060051"/>
              <a:ext cx="2003992" cy="276999"/>
            </a:xfrm>
            <a:prstGeom prst="rect">
              <a:avLst/>
            </a:prstGeom>
            <a:noFill/>
          </p:spPr>
          <p:txBody>
            <a:bodyPr wrap="squar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a:defRPr/>
              </a:pPr>
              <a:r>
                <a:rPr lang="zh-TW" altLang="en-US" b="1" dirty="0" smtClean="0">
                  <a:solidFill>
                    <a:srgbClr val="FF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歌林</a:t>
              </a:r>
              <a:r>
                <a:rPr lang="en-US" altLang="zh-TW" b="1" dirty="0" err="1" smtClean="0">
                  <a:solidFill>
                    <a:srgbClr val="FF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kolin</a:t>
              </a:r>
              <a:r>
                <a:rPr lang="zh-TW" altLang="en-US" b="1" dirty="0" smtClean="0">
                  <a:solidFill>
                    <a:srgbClr val="FF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家電</a:t>
              </a:r>
              <a:r>
                <a:rPr lang="en-US" altLang="zh-TW" b="1" dirty="0" smtClean="0">
                  <a:solidFill>
                    <a:srgbClr val="FF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&amp;</a:t>
              </a:r>
              <a:r>
                <a:rPr lang="zh-TW" altLang="en-US" b="1" dirty="0" smtClean="0">
                  <a:solidFill>
                    <a:srgbClr val="FF66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車用電子</a:t>
              </a:r>
              <a:endParaRPr lang="zh-TW" altLang="en-US" b="1" dirty="0" smtClean="0">
                <a:solidFill>
                  <a:srgbClr val="FF6600"/>
                </a:solidFill>
                <a:latin typeface="微軟正黑體" panose="020B0604030504040204" pitchFamily="34" charset="-120"/>
                <a:ea typeface="微軟正黑體" panose="020B0604030504040204" pitchFamily="34" charset="-120"/>
              </a:endParaRPr>
            </a:p>
          </p:txBody>
        </p:sp>
      </p:grpSp>
      <p:grpSp>
        <p:nvGrpSpPr>
          <p:cNvPr id="23" name="群組 22"/>
          <p:cNvGrpSpPr/>
          <p:nvPr/>
        </p:nvGrpSpPr>
        <p:grpSpPr>
          <a:xfrm>
            <a:off x="395098" y="2382313"/>
            <a:ext cx="8290942" cy="3594100"/>
            <a:chOff x="395098" y="2382313"/>
            <a:chExt cx="8290942" cy="3594100"/>
          </a:xfrm>
        </p:grpSpPr>
        <p:grpSp>
          <p:nvGrpSpPr>
            <p:cNvPr id="24" name="群組 23"/>
            <p:cNvGrpSpPr/>
            <p:nvPr/>
          </p:nvGrpSpPr>
          <p:grpSpPr>
            <a:xfrm>
              <a:off x="395098" y="2382313"/>
              <a:ext cx="2016000" cy="3594100"/>
              <a:chOff x="0" y="0"/>
              <a:chExt cx="2450085" cy="576064"/>
            </a:xfrm>
          </p:grpSpPr>
          <p:sp>
            <p:nvSpPr>
              <p:cNvPr id="32" name="五邊形 26"/>
              <p:cNvSpPr/>
              <p:nvPr/>
            </p:nvSpPr>
            <p:spPr>
              <a:xfrm>
                <a:off x="0" y="0"/>
                <a:ext cx="2450085" cy="576064"/>
              </a:xfrm>
              <a:prstGeom prst="roundRect">
                <a:avLst/>
              </a:prstGeom>
              <a:noFill/>
              <a:ln w="38100">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endParaRPr lang="zh-TW" altLang="en-US" sz="1800" b="0" kern="1200" dirty="0">
                  <a:solidFill>
                    <a:srgbClr val="003399"/>
                  </a:solidFill>
                  <a:latin typeface="+mn-ea"/>
                  <a:ea typeface="+mn-ea"/>
                </a:endParaRPr>
              </a:p>
            </p:txBody>
          </p:sp>
        </p:grpSp>
        <p:sp>
          <p:nvSpPr>
            <p:cNvPr id="25" name="五邊形 26"/>
            <p:cNvSpPr/>
            <p:nvPr/>
          </p:nvSpPr>
          <p:spPr>
            <a:xfrm>
              <a:off x="2481834" y="2382313"/>
              <a:ext cx="2016000" cy="3594100"/>
            </a:xfrm>
            <a:prstGeom prst="roundRect">
              <a:avLst/>
            </a:prstGeom>
            <a:noFill/>
            <a:ln w="38100">
              <a:solidFill>
                <a:srgbClr val="77BBA4"/>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nvGrpSpPr>
            <p:cNvPr id="26" name="群組 25"/>
            <p:cNvGrpSpPr/>
            <p:nvPr/>
          </p:nvGrpSpPr>
          <p:grpSpPr>
            <a:xfrm>
              <a:off x="4570604" y="2382313"/>
              <a:ext cx="2016000" cy="3594100"/>
              <a:chOff x="0" y="0"/>
              <a:chExt cx="2450085" cy="576064"/>
            </a:xfrm>
          </p:grpSpPr>
          <p:sp>
            <p:nvSpPr>
              <p:cNvPr id="30" name="五邊形 26"/>
              <p:cNvSpPr/>
              <p:nvPr/>
            </p:nvSpPr>
            <p:spPr>
              <a:xfrm>
                <a:off x="0" y="0"/>
                <a:ext cx="2450085" cy="576064"/>
              </a:xfrm>
              <a:prstGeom prst="roundRect">
                <a:avLst/>
              </a:prstGeom>
              <a:noFill/>
              <a:ln w="38100">
                <a:solidFill>
                  <a:srgbClr val="FF6699"/>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1"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endParaRPr lang="zh-TW" altLang="en-US" sz="1800" b="0" kern="1200" dirty="0">
                  <a:latin typeface="+mn-ea"/>
                  <a:ea typeface="+mn-ea"/>
                </a:endParaRPr>
              </a:p>
            </p:txBody>
          </p:sp>
        </p:grpSp>
        <p:grpSp>
          <p:nvGrpSpPr>
            <p:cNvPr id="27" name="群組 26"/>
            <p:cNvGrpSpPr/>
            <p:nvPr/>
          </p:nvGrpSpPr>
          <p:grpSpPr>
            <a:xfrm>
              <a:off x="6670040" y="2382313"/>
              <a:ext cx="2016000" cy="3594100"/>
              <a:chOff x="0" y="0"/>
              <a:chExt cx="2450085" cy="576064"/>
            </a:xfrm>
          </p:grpSpPr>
          <p:sp>
            <p:nvSpPr>
              <p:cNvPr id="28" name="五邊形 26"/>
              <p:cNvSpPr/>
              <p:nvPr/>
            </p:nvSpPr>
            <p:spPr>
              <a:xfrm>
                <a:off x="0" y="0"/>
                <a:ext cx="2450085" cy="576064"/>
              </a:xfrm>
              <a:prstGeom prst="roundRect">
                <a:avLst/>
              </a:prstGeom>
              <a:noFill/>
              <a:ln w="38100">
                <a:solidFill>
                  <a:srgbClr val="FF9966"/>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endParaRPr lang="zh-TW" altLang="en-US" sz="1800" b="0" kern="1200" dirty="0">
                  <a:solidFill>
                    <a:srgbClr val="003399"/>
                  </a:solidFill>
                  <a:latin typeface="+mn-ea"/>
                  <a:ea typeface="+mn-ea"/>
                </a:endParaRPr>
              </a:p>
            </p:txBody>
          </p:sp>
        </p:grpSp>
      </p:grpSp>
      <p:pic>
        <p:nvPicPr>
          <p:cNvPr id="34" name="Picture 3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7597" y="2875371"/>
            <a:ext cx="1008563" cy="1372116"/>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8"/>
          <p:cNvPicPr>
            <a:picLocks noChangeAspect="1"/>
          </p:cNvPicPr>
          <p:nvPr/>
        </p:nvPicPr>
        <p:blipFill rotWithShape="1">
          <a:blip r:embed="rId9">
            <a:extLst>
              <a:ext uri="{28A0092B-C50C-407E-A947-70E740481C1C}">
                <a14:useLocalDpi xmlns:a14="http://schemas.microsoft.com/office/drawing/2010/main" val="0"/>
              </a:ext>
            </a:extLst>
          </a:blip>
          <a:srcRect t="50000"/>
          <a:stretch/>
        </p:blipFill>
        <p:spPr bwMode="auto">
          <a:xfrm>
            <a:off x="1267251" y="4365104"/>
            <a:ext cx="1183005" cy="976903"/>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22588" y="2817985"/>
            <a:ext cx="1145384" cy="141316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8"/>
          <p:cNvPicPr>
            <a:picLocks noChangeAspect="1"/>
          </p:cNvPicPr>
          <p:nvPr/>
        </p:nvPicPr>
        <p:blipFill rotWithShape="1">
          <a:blip r:embed="rId9">
            <a:extLst>
              <a:ext uri="{28A0092B-C50C-407E-A947-70E740481C1C}">
                <a14:useLocalDpi xmlns:a14="http://schemas.microsoft.com/office/drawing/2010/main" val="0"/>
              </a:ext>
            </a:extLst>
          </a:blip>
          <a:srcRect b="52665"/>
          <a:stretch/>
        </p:blipFill>
        <p:spPr bwMode="auto">
          <a:xfrm>
            <a:off x="423673" y="4365104"/>
            <a:ext cx="1183005" cy="92483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84285" y="3343734"/>
            <a:ext cx="1104900" cy="7826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0594" y="4295158"/>
            <a:ext cx="1345914" cy="128649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6319" y="2752200"/>
            <a:ext cx="598488" cy="60960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12847" y="2696638"/>
            <a:ext cx="661988" cy="72072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17417" y="3481973"/>
            <a:ext cx="512763" cy="5540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60810" y="2799825"/>
            <a:ext cx="588962" cy="52705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916297" y="3226863"/>
            <a:ext cx="1304925" cy="89217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730560" y="2601388"/>
            <a:ext cx="822325" cy="100330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6"/>
          <p:cNvPicPr>
            <a:picLocks noChangeAspect="1"/>
          </p:cNvPicPr>
          <p:nvPr/>
        </p:nvPicPr>
        <p:blipFill>
          <a:blip r:embed="rId19">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89591" y="3872244"/>
            <a:ext cx="1978025" cy="1786669"/>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48951" y="2478421"/>
            <a:ext cx="1008063" cy="1603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圖片 47"/>
          <p:cNvPicPr>
            <a:picLocks noChangeAspect="1"/>
          </p:cNvPicPr>
          <p:nvPr/>
        </p:nvPicPr>
        <p:blipFill rotWithShape="1">
          <a:blip r:embed="rId22" cstate="print">
            <a:extLst>
              <a:ext uri="{28A0092B-C50C-407E-A947-70E740481C1C}">
                <a14:useLocalDpi xmlns:a14="http://schemas.microsoft.com/office/drawing/2010/main" val="0"/>
              </a:ext>
            </a:extLst>
          </a:blip>
          <a:srcRect l="6081" t="10797" r="5235" b="21804"/>
          <a:stretch/>
        </p:blipFill>
        <p:spPr>
          <a:xfrm>
            <a:off x="6935789" y="2653047"/>
            <a:ext cx="1501585" cy="808584"/>
          </a:xfrm>
          <a:prstGeom prst="rect">
            <a:avLst/>
          </a:prstGeom>
        </p:spPr>
      </p:pic>
      <p:grpSp>
        <p:nvGrpSpPr>
          <p:cNvPr id="49" name="群組 48"/>
          <p:cNvGrpSpPr/>
          <p:nvPr/>
        </p:nvGrpSpPr>
        <p:grpSpPr>
          <a:xfrm>
            <a:off x="6792912" y="3494244"/>
            <a:ext cx="1692000" cy="756000"/>
            <a:chOff x="6792913" y="3496700"/>
            <a:chExt cx="1617877" cy="702029"/>
          </a:xfrm>
        </p:grpSpPr>
        <p:pic>
          <p:nvPicPr>
            <p:cNvPr id="50" name="圖片 1"/>
            <p:cNvPicPr>
              <a:picLocks noChangeAspect="1"/>
            </p:cNvPicPr>
            <p:nvPr/>
          </p:nvPicPr>
          <p:blipFill rotWithShape="1">
            <a:blip r:embed="rId23">
              <a:extLst>
                <a:ext uri="{28A0092B-C50C-407E-A947-70E740481C1C}">
                  <a14:useLocalDpi xmlns:a14="http://schemas.microsoft.com/office/drawing/2010/main" val="0"/>
                </a:ext>
              </a:extLst>
            </a:blip>
            <a:srcRect l="50000" t="58789"/>
            <a:stretch/>
          </p:blipFill>
          <p:spPr bwMode="auto">
            <a:xfrm>
              <a:off x="6792913" y="3496700"/>
              <a:ext cx="850804" cy="7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圖片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18790" y="3504623"/>
              <a:ext cx="792000" cy="641520"/>
            </a:xfrm>
            <a:prstGeom prst="rect">
              <a:avLst/>
            </a:prstGeom>
          </p:spPr>
        </p:pic>
      </p:grpSp>
      <p:grpSp>
        <p:nvGrpSpPr>
          <p:cNvPr id="52" name="群組 51"/>
          <p:cNvGrpSpPr/>
          <p:nvPr/>
        </p:nvGrpSpPr>
        <p:grpSpPr>
          <a:xfrm>
            <a:off x="6913371" y="4215875"/>
            <a:ext cx="1548000" cy="1548000"/>
            <a:chOff x="6913372" y="4215875"/>
            <a:chExt cx="1495425" cy="1485900"/>
          </a:xfrm>
        </p:grpSpPr>
        <p:pic>
          <p:nvPicPr>
            <p:cNvPr id="53" name="Picture 2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6913372" y="4215875"/>
              <a:ext cx="1481138" cy="747713"/>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927660" y="4946125"/>
              <a:ext cx="1481137" cy="75565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41511" y="1397919"/>
            <a:ext cx="3262937" cy="743744"/>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矩形 10"/>
          <p:cNvSpPr/>
          <p:nvPr/>
        </p:nvSpPr>
        <p:spPr bwMode="auto">
          <a:xfrm>
            <a:off x="4202113" y="5983288"/>
            <a:ext cx="4289425" cy="16208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矩形 17"/>
          <p:cNvSpPr/>
          <p:nvPr/>
        </p:nvSpPr>
        <p:spPr>
          <a:xfrm>
            <a:off x="5148064" y="1167076"/>
            <a:ext cx="2900363" cy="27530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nchor="ctr"/>
          <a:lstStyle>
            <a:lvl1pPr marL="342900" indent="-342900" defTabSz="1066800" eaLnBrk="0" hangingPunct="0">
              <a:defRPr sz="2400">
                <a:solidFill>
                  <a:srgbClr val="000000"/>
                </a:solidFill>
                <a:latin typeface="Times" pitchFamily="18" charset="0"/>
                <a:sym typeface="Times" pitchFamily="18" charset="0"/>
              </a:defRPr>
            </a:lvl1pPr>
            <a:lvl2pPr marL="228600" indent="-228600" defTabSz="1066800" eaLnBrk="0" hangingPunct="0">
              <a:defRPr sz="2400">
                <a:solidFill>
                  <a:srgbClr val="000000"/>
                </a:solidFill>
                <a:latin typeface="Times" pitchFamily="18" charset="0"/>
                <a:sym typeface="Times" pitchFamily="18" charset="0"/>
              </a:defRPr>
            </a:lvl2pPr>
            <a:lvl3pPr marL="1143000" indent="-228600" defTabSz="1066800" eaLnBrk="0" hangingPunct="0">
              <a:defRPr sz="2400">
                <a:solidFill>
                  <a:srgbClr val="000000"/>
                </a:solidFill>
                <a:latin typeface="Times" pitchFamily="18" charset="0"/>
                <a:sym typeface="Times" pitchFamily="18" charset="0"/>
              </a:defRPr>
            </a:lvl3pPr>
            <a:lvl4pPr marL="1600200" indent="-228600" defTabSz="1066800" eaLnBrk="0" hangingPunct="0">
              <a:defRPr sz="2400">
                <a:solidFill>
                  <a:srgbClr val="000000"/>
                </a:solidFill>
                <a:latin typeface="Times" pitchFamily="18" charset="0"/>
                <a:sym typeface="Times" pitchFamily="18" charset="0"/>
              </a:defRPr>
            </a:lvl4pPr>
            <a:lvl5pPr marL="2057400" indent="-228600" defTabSz="1066800" eaLnBrk="0" hangingPunct="0">
              <a:defRPr sz="2400">
                <a:solidFill>
                  <a:srgbClr val="000000"/>
                </a:solidFill>
                <a:latin typeface="Times" pitchFamily="18" charset="0"/>
                <a:sym typeface="Times" pitchFamily="18" charset="0"/>
              </a:defRPr>
            </a:lvl5pPr>
            <a:lvl6pPr marL="25146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6pPr>
            <a:lvl7pPr marL="29718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7pPr>
            <a:lvl8pPr marL="34290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8pPr>
            <a:lvl9pPr marL="38862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9pPr>
          </a:lstStyle>
          <a:p>
            <a:pPr lvl="1" eaLnBrk="1" hangingPunct="1">
              <a:lnSpc>
                <a:spcPct val="90000"/>
              </a:lnSpc>
              <a:spcAft>
                <a:spcPct val="15000"/>
              </a:spcAft>
              <a:buFontTx/>
              <a:buChar char="•"/>
              <a:defRPr/>
            </a:pPr>
            <a:endParaRPr lang="zh-TW" altLang="en-US" sz="1800" b="1" dirty="0">
              <a:solidFill>
                <a:srgbClr val="FF0000"/>
              </a:solidFill>
              <a:latin typeface="Adobe 黑体 Std R" pitchFamily="34" charset="-128"/>
              <a:ea typeface="Adobe 黑体 Std R" pitchFamily="34" charset="-128"/>
              <a:cs typeface="Calibri" panose="020F0502020204030204" pitchFamily="34" charset="0"/>
            </a:endParaRPr>
          </a:p>
        </p:txBody>
      </p:sp>
      <p:sp>
        <p:nvSpPr>
          <p:cNvPr id="48138" name="文字方塊 1"/>
          <p:cNvSpPr txBox="1">
            <a:spLocks noChangeArrowheads="1"/>
          </p:cNvSpPr>
          <p:nvPr/>
        </p:nvSpPr>
        <p:spPr bwMode="auto">
          <a:xfrm>
            <a:off x="4788025" y="3068960"/>
            <a:ext cx="286492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zh-TW" altLang="en-US" sz="1800" b="1" dirty="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rPr>
              <a:t>品牌經營事業體系</a:t>
            </a:r>
            <a:endParaRPr lang="en-US" altLang="zh-TW" sz="1800" b="1" dirty="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endParaRPr>
          </a:p>
          <a:p>
            <a:pPr marL="285750" indent="-285750">
              <a:spcBef>
                <a:spcPts val="600"/>
              </a:spcBef>
              <a:buFont typeface="Arial" panose="020B0604020202020204" pitchFamily="34" charset="0"/>
              <a:buChar char="•"/>
            </a:pPr>
            <a:r>
              <a:rPr lang="zh-TW" altLang="en-US" sz="1800" b="1" dirty="0">
                <a:solidFill>
                  <a:srgbClr val="0000CC"/>
                </a:solidFill>
                <a:latin typeface="HP Simplified Hans Light" panose="020B0300000000000000" pitchFamily="34" charset="-122"/>
                <a:ea typeface="HP Simplified Hans Light" panose="020B0300000000000000" pitchFamily="34" charset="-122"/>
              </a:rPr>
              <a:t>台灣</a:t>
            </a:r>
            <a:r>
              <a:rPr lang="en-US" altLang="zh-TW" sz="1800" b="1" dirty="0" err="1">
                <a:solidFill>
                  <a:srgbClr val="0000CC"/>
                </a:solidFill>
                <a:latin typeface="HP Simplified Hans Light" panose="020B0300000000000000" pitchFamily="34" charset="-122"/>
                <a:ea typeface="HP Simplified Hans Light" panose="020B0300000000000000" pitchFamily="34" charset="-122"/>
              </a:rPr>
              <a:t>kolin</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 </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品牌經營</a:t>
            </a:r>
            <a:endParaRPr lang="en-US" altLang="zh-TW" sz="1800" b="1" dirty="0">
              <a:solidFill>
                <a:srgbClr val="0000CC"/>
              </a:solidFill>
              <a:latin typeface="HP Simplified Hans Light" panose="020B0300000000000000" pitchFamily="34" charset="-122"/>
              <a:ea typeface="HP Simplified Hans Light" panose="020B0300000000000000" pitchFamily="34" charset="-122"/>
            </a:endParaRPr>
          </a:p>
          <a:p>
            <a:pPr marL="285750" indent="-285750">
              <a:spcBef>
                <a:spcPts val="0"/>
              </a:spcBef>
              <a:buFont typeface="Arial" panose="020B0604020202020204" pitchFamily="34" charset="0"/>
              <a:buChar char="•"/>
            </a:pPr>
            <a:r>
              <a:rPr lang="zh-TW" altLang="en-US" sz="1800" b="1" dirty="0">
                <a:solidFill>
                  <a:srgbClr val="0000CC"/>
                </a:solidFill>
                <a:latin typeface="HP Simplified Hans Light" panose="020B0300000000000000" pitchFamily="34" charset="-122"/>
                <a:ea typeface="HP Simplified Hans Light" panose="020B0300000000000000" pitchFamily="34" charset="-122"/>
              </a:rPr>
              <a:t>瑞林科技服務</a:t>
            </a:r>
          </a:p>
        </p:txBody>
      </p:sp>
      <p:sp>
        <p:nvSpPr>
          <p:cNvPr id="48139" name="文字方塊 12"/>
          <p:cNvSpPr txBox="1">
            <a:spLocks noChangeArrowheads="1"/>
          </p:cNvSpPr>
          <p:nvPr/>
        </p:nvSpPr>
        <p:spPr bwMode="auto">
          <a:xfrm>
            <a:off x="4788025" y="4437112"/>
            <a:ext cx="3592585"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zh-TW" altLang="en-US" sz="1800" b="1" dirty="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rPr>
              <a:t>資產活化事業體系</a:t>
            </a:r>
            <a:endParaRPr lang="en-US" altLang="zh-TW" sz="1800" b="1" dirty="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endParaRPr>
          </a:p>
          <a:p>
            <a:pPr marL="285750" indent="-285750">
              <a:spcBef>
                <a:spcPts val="600"/>
              </a:spcBef>
              <a:buFont typeface="Arial" panose="020B0604020202020204" pitchFamily="34" charset="0"/>
              <a:buChar char="•"/>
            </a:pPr>
            <a:r>
              <a:rPr lang="zh-TW" altLang="en-US" sz="1800" b="1" dirty="0">
                <a:solidFill>
                  <a:srgbClr val="0000CC"/>
                </a:solidFill>
                <a:latin typeface="HP Simplified Hans Light" panose="020B0300000000000000" pitchFamily="34" charset="-122"/>
                <a:ea typeface="HP Simplified Hans Light" panose="020B0300000000000000" pitchFamily="34" charset="-122"/>
              </a:rPr>
              <a:t>上海馬新憶科技有限公司</a:t>
            </a:r>
          </a:p>
          <a:p>
            <a:pPr marL="285750" indent="-285750">
              <a:spcBef>
                <a:spcPts val="0"/>
              </a:spcBef>
              <a:buFont typeface="Arial" panose="020B0604020202020204" pitchFamily="34" charset="0"/>
              <a:buChar char="•"/>
            </a:pP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華憶建設股份有限公司</a:t>
            </a:r>
            <a:endParaRPr lang="zh-TW" altLang="en-US" sz="1800" b="1" dirty="0">
              <a:solidFill>
                <a:srgbClr val="0000CC"/>
              </a:solidFill>
              <a:latin typeface="HP Simplified Hans Light" panose="020B0300000000000000" pitchFamily="34" charset="-122"/>
              <a:ea typeface="HP Simplified Hans Light" panose="020B0300000000000000" pitchFamily="34" charset="-122"/>
            </a:endParaRPr>
          </a:p>
        </p:txBody>
      </p:sp>
      <p:sp>
        <p:nvSpPr>
          <p:cNvPr id="48141" name="文字方塊 15"/>
          <p:cNvSpPr txBox="1">
            <a:spLocks noChangeArrowheads="1"/>
          </p:cNvSpPr>
          <p:nvPr/>
        </p:nvSpPr>
        <p:spPr bwMode="auto">
          <a:xfrm>
            <a:off x="4788026" y="1237689"/>
            <a:ext cx="414069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zh-TW" altLang="en-US" sz="1800" b="1" dirty="0" smtClean="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rPr>
              <a:t>車用電子事業體系</a:t>
            </a:r>
            <a:endParaRPr lang="en-US" altLang="zh-TW" sz="1800" b="1" dirty="0" smtClean="0">
              <a:solidFill>
                <a:srgbClr val="C00000"/>
              </a:solidFill>
              <a:latin typeface="HP Simplified Hans Light" panose="020B0300000000000000" pitchFamily="34" charset="-122"/>
              <a:ea typeface="HP Simplified Hans Light" panose="020B0300000000000000" pitchFamily="34" charset="-122"/>
              <a:cs typeface="Arial" panose="020B0604020202020204" pitchFamily="34" charset="0"/>
            </a:endParaRPr>
          </a:p>
          <a:p>
            <a:pPr marL="285750" indent="-285750">
              <a:spcBef>
                <a:spcPts val="600"/>
              </a:spcBef>
              <a:buFont typeface="Arial" panose="020B0604020202020204" pitchFamily="34" charset="0"/>
              <a:buChar char="•"/>
            </a:pPr>
            <a:r>
              <a:rPr lang="zh-TW" altLang="en-US" sz="1800" b="1" dirty="0">
                <a:solidFill>
                  <a:srgbClr val="0000CC"/>
                </a:solidFill>
                <a:latin typeface="HP Simplified Hans Light" panose="020B0300000000000000" pitchFamily="34" charset="-122"/>
                <a:ea typeface="HP Simplified Hans Light" panose="020B0300000000000000" pitchFamily="34" charset="-122"/>
              </a:rPr>
              <a:t>憶聲電子工業馬來西亞</a:t>
            </a: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有限公司</a:t>
            </a:r>
            <a:endParaRPr lang="en-US" altLang="zh-TW" sz="1800" b="1" dirty="0" smtClean="0">
              <a:solidFill>
                <a:srgbClr val="0000CC"/>
              </a:solidFill>
              <a:latin typeface="HP Simplified Hans Light" panose="020B0300000000000000" pitchFamily="34" charset="-122"/>
              <a:ea typeface="HP Simplified Hans Light" panose="020B0300000000000000" pitchFamily="34" charset="-122"/>
            </a:endParaRPr>
          </a:p>
          <a:p>
            <a:pPr marL="285750" indent="-285750">
              <a:spcBef>
                <a:spcPts val="0"/>
              </a:spcBef>
              <a:buFont typeface="Arial" panose="020B0604020202020204" pitchFamily="34" charset="0"/>
              <a:buChar char="•"/>
            </a:pP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亞</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憶電子</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深圳</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有限公司 </a:t>
            </a:r>
          </a:p>
          <a:p>
            <a:pPr marL="285750" indent="-285750">
              <a:buFont typeface="Arial" panose="020B0604020202020204" pitchFamily="34" charset="0"/>
              <a:buChar char="•"/>
            </a:pPr>
            <a:r>
              <a:rPr lang="zh-TW" altLang="en-US" sz="1800" b="1" dirty="0" smtClean="0">
                <a:solidFill>
                  <a:srgbClr val="0000CC"/>
                </a:solidFill>
                <a:latin typeface="HP Simplified Hans Light" panose="020B0300000000000000" pitchFamily="34" charset="-122"/>
                <a:ea typeface="HP Simplified Hans Light" panose="020B0300000000000000" pitchFamily="34" charset="-122"/>
              </a:rPr>
              <a:t>亞</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憶智能</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深圳</a:t>
            </a:r>
            <a:r>
              <a:rPr lang="en-US" altLang="zh-TW" sz="1800" b="1" dirty="0">
                <a:solidFill>
                  <a:srgbClr val="0000CC"/>
                </a:solidFill>
                <a:latin typeface="HP Simplified Hans Light" panose="020B0300000000000000" pitchFamily="34" charset="-122"/>
                <a:ea typeface="HP Simplified Hans Light" panose="020B0300000000000000" pitchFamily="34" charset="-122"/>
              </a:rPr>
              <a:t>)</a:t>
            </a:r>
            <a:r>
              <a:rPr lang="zh-TW" altLang="en-US" sz="1800" b="1" dirty="0">
                <a:solidFill>
                  <a:srgbClr val="0000CC"/>
                </a:solidFill>
                <a:latin typeface="HP Simplified Hans Light" panose="020B0300000000000000" pitchFamily="34" charset="-122"/>
                <a:ea typeface="HP Simplified Hans Light" panose="020B0300000000000000" pitchFamily="34" charset="-122"/>
              </a:rPr>
              <a:t>有限公司 </a:t>
            </a:r>
            <a:endParaRPr lang="en-US" altLang="zh-TW" sz="1800" b="1" dirty="0">
              <a:solidFill>
                <a:srgbClr val="0000CC"/>
              </a:solidFill>
              <a:latin typeface="HP Simplified Hans Light" panose="020B0300000000000000" pitchFamily="34" charset="-122"/>
              <a:ea typeface="HP Simplified Hans Light" panose="020B0300000000000000" pitchFamily="34" charset="-122"/>
            </a:endParaRPr>
          </a:p>
        </p:txBody>
      </p:sp>
      <p:sp>
        <p:nvSpPr>
          <p:cNvPr id="19" name="矩形 18"/>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矩形 19"/>
          <p:cNvSpPr/>
          <p:nvPr/>
        </p:nvSpPr>
        <p:spPr>
          <a:xfrm>
            <a:off x="107503" y="332656"/>
            <a:ext cx="4389487" cy="523220"/>
          </a:xfrm>
          <a:prstGeom prst="rect">
            <a:avLst/>
          </a:prstGeom>
        </p:spPr>
        <p:txBody>
          <a:bodyPr wrap="square">
            <a:spAutoFit/>
          </a:bodyPr>
          <a:lstStyle/>
          <a:p>
            <a:r>
              <a:rPr lang="en-US" altLang="zh-TW" sz="2800" b="1" dirty="0">
                <a:solidFill>
                  <a:schemeClr val="bg1"/>
                </a:solidFill>
                <a:latin typeface="HP Simplified Hans Light" panose="020B0300000000000000" pitchFamily="34" charset="-122"/>
                <a:ea typeface="HP Simplified Hans Light" panose="020B0300000000000000" pitchFamily="34" charset="-122"/>
              </a:rPr>
              <a:t>3.</a:t>
            </a:r>
            <a:r>
              <a:rPr lang="zh-TW" altLang="en-US" sz="2800" b="1" dirty="0">
                <a:solidFill>
                  <a:schemeClr val="bg1"/>
                </a:solidFill>
                <a:latin typeface="HP Simplified Hans Light" panose="020B0300000000000000" pitchFamily="34" charset="-122"/>
                <a:ea typeface="HP Simplified Hans Light" panose="020B0300000000000000" pitchFamily="34" charset="-122"/>
              </a:rPr>
              <a:t>營運概況</a:t>
            </a:r>
            <a:r>
              <a:rPr lang="en-US" altLang="zh-TW" sz="2800" b="1" dirty="0">
                <a:solidFill>
                  <a:schemeClr val="bg1"/>
                </a:solidFill>
                <a:latin typeface="HP Simplified Hans Light" panose="020B0300000000000000" pitchFamily="34" charset="-122"/>
                <a:ea typeface="HP Simplified Hans Light" panose="020B0300000000000000" pitchFamily="34" charset="-122"/>
              </a:rPr>
              <a:t>:</a:t>
            </a:r>
            <a:r>
              <a:rPr lang="zh-TW" altLang="en-US" sz="2800" b="1" dirty="0" smtClean="0">
                <a:solidFill>
                  <a:schemeClr val="bg1"/>
                </a:solidFill>
                <a:latin typeface="HP Simplified Hans Light" panose="020B0300000000000000" pitchFamily="34" charset="-122"/>
                <a:ea typeface="HP Simplified Hans Light" panose="020B0300000000000000" pitchFamily="34" charset="-122"/>
              </a:rPr>
              <a:t>憶聲三大</a:t>
            </a:r>
            <a:r>
              <a:rPr lang="zh-TW" altLang="en-US" sz="2800" b="1" dirty="0">
                <a:solidFill>
                  <a:schemeClr val="bg1"/>
                </a:solidFill>
                <a:latin typeface="HP Simplified Hans Light" panose="020B0300000000000000" pitchFamily="34" charset="-122"/>
                <a:ea typeface="HP Simplified Hans Light" panose="020B0300000000000000" pitchFamily="34" charset="-122"/>
              </a:rPr>
              <a:t>體系</a:t>
            </a:r>
            <a:endParaRPr lang="zh-CN" altLang="en-US" sz="2800" b="1" dirty="0">
              <a:solidFill>
                <a:schemeClr val="bg1"/>
              </a:solidFill>
              <a:latin typeface="HP Simplified Hans Light" panose="020B0300000000000000" pitchFamily="34" charset="-122"/>
              <a:ea typeface="HP Simplified Hans Light" panose="020B0300000000000000" pitchFamily="34" charset="-122"/>
            </a:endParaRPr>
          </a:p>
        </p:txBody>
      </p:sp>
      <p:graphicFrame>
        <p:nvGraphicFramePr>
          <p:cNvPr id="2" name="資料庫圖表 1"/>
          <p:cNvGraphicFramePr/>
          <p:nvPr>
            <p:extLst>
              <p:ext uri="{D42A27DB-BD31-4B8C-83A1-F6EECF244321}">
                <p14:modId xmlns:p14="http://schemas.microsoft.com/office/powerpoint/2010/main" val="2538262066"/>
              </p:ext>
            </p:extLst>
          </p:nvPr>
        </p:nvGraphicFramePr>
        <p:xfrm>
          <a:off x="107503" y="1237689"/>
          <a:ext cx="4596310" cy="4351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05238"/>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Ending">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Ending">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a:sym typeface="Times"/>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a:sym typeface="Times"/>
          </a:defRPr>
        </a:defPPr>
      </a:lstStyle>
    </a:lnDef>
  </a:objectDefaults>
  <a:extraClrSchemeLst>
    <a:extraClrScheme>
      <a:clrScheme name="End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C0C0C0"/>
          </a:solidFill>
          <a:prstDash val="sysDot"/>
          <a:round/>
          <a:headEnd/>
          <a:tailEnd/>
        </a:ln>
      </a:spPr>
      <a:bodyPr anchor="ctr"/>
      <a:lstStyle>
        <a:defPPr>
          <a:defRPr sz="3200" dirty="0">
            <a:solidFill>
              <a:srgbClr val="000066"/>
            </a:solidFill>
            <a:effectLst>
              <a:outerShdw blurRad="38100" dist="38100" dir="2700000" algn="tl">
                <a:srgbClr val="C0C0C0"/>
              </a:outerShdw>
            </a:effectLst>
            <a:latin typeface="+mj-lt"/>
            <a:ea typeface="標楷體" pitchFamily="65" charset="-120"/>
          </a:defRPr>
        </a:defPPr>
      </a:lstStyle>
    </a:spDef>
  </a:objectDefaults>
  <a:extraClrSchemeLst/>
</a:theme>
</file>

<file path=ppt/theme/theme3.xml><?xml version="1.0" encoding="utf-8"?>
<a:theme xmlns:a="http://schemas.openxmlformats.org/drawingml/2006/main" name="White Background">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White Background">
      <a:majorFont>
        <a:latin typeface="Arial"/>
        <a:ea typeface="ヒラギノ角ゴ Pro W3"/>
        <a:cs typeface=""/>
      </a:majorFont>
      <a:minorFont>
        <a:latin typeface="Arial"/>
        <a:ea typeface="ヒラギノ角ゴ Pro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a:defRPr>
        </a:defPPr>
      </a:lstStyle>
    </a:lnDef>
  </a:objectDefaults>
  <a:extraClrSchemeLst>
    <a:extraClrScheme>
      <a:clrScheme name="Whit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Title">
      <a:majorFont>
        <a:latin typeface="Arial"/>
        <a:ea typeface="ヒラギノ角ゴ Pro W6"/>
        <a:cs typeface=""/>
      </a:majorFont>
      <a:minorFont>
        <a:latin typeface="Arial"/>
        <a:ea typeface="ヒラギノ角ゴ Pro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pitchFamily="18" charset="0"/>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pitchFamily="18"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24162</TotalTime>
  <Pages>0</Pages>
  <Words>1572</Words>
  <Characters>0</Characters>
  <Application>Microsoft Office PowerPoint</Application>
  <PresentationFormat>如螢幕大小 (4:3)</PresentationFormat>
  <Lines>0</Lines>
  <Paragraphs>294</Paragraphs>
  <Slides>25</Slides>
  <Notes>6</Notes>
  <HiddenSlides>0</HiddenSlides>
  <MMClips>0</MMClips>
  <ScaleCrop>false</ScaleCrop>
  <HeadingPairs>
    <vt:vector size="4" baseType="variant">
      <vt:variant>
        <vt:lpstr>佈景主題</vt:lpstr>
      </vt:variant>
      <vt:variant>
        <vt:i4>4</vt:i4>
      </vt:variant>
      <vt:variant>
        <vt:lpstr>投影片標題</vt:lpstr>
      </vt:variant>
      <vt:variant>
        <vt:i4>25</vt:i4>
      </vt:variant>
    </vt:vector>
  </HeadingPairs>
  <TitlesOfParts>
    <vt:vector size="29" baseType="lpstr">
      <vt:lpstr>Ending</vt:lpstr>
      <vt:lpstr>1_Office 佈景主題</vt:lpstr>
      <vt:lpstr>White Background</vt:lpstr>
      <vt:lpstr>Title</vt:lpstr>
      <vt:lpstr>PowerPoint 簡報</vt:lpstr>
      <vt:lpstr>PowerPoint 簡報</vt:lpstr>
      <vt:lpstr>議程:</vt:lpstr>
      <vt:lpstr>PowerPoint 簡報</vt:lpstr>
      <vt:lpstr>           綜合損益表                     單位:NTD仟元</vt:lpstr>
      <vt:lpstr>主要部門營收狀況比較</vt:lpstr>
      <vt:lpstr> 資產負債表                     單位:NTD仟元</vt:lpstr>
      <vt:lpstr>PowerPoint 簡報</vt:lpstr>
      <vt:lpstr>PowerPoint 簡報</vt:lpstr>
      <vt:lpstr>PowerPoint 簡報</vt:lpstr>
      <vt:lpstr>PowerPoint 簡報</vt:lpstr>
      <vt:lpstr>PowerPoint 簡報</vt:lpstr>
      <vt:lpstr>PowerPoint 簡報</vt:lpstr>
      <vt:lpstr>PowerPoint 簡報</vt:lpstr>
      <vt:lpstr>PowerPoint 簡報</vt:lpstr>
      <vt:lpstr>品牌經營事業體系-瑞林全國服務     </vt:lpstr>
      <vt:lpstr>資產活化事業體系          </vt:lpstr>
      <vt:lpstr>PowerPoint 簡報</vt:lpstr>
      <vt:lpstr>PowerPoint 簡報</vt:lpstr>
      <vt:lpstr>PowerPoint 簡報</vt:lpstr>
      <vt:lpstr>PowerPoint 簡報</vt:lpstr>
      <vt:lpstr>集團未來發展策略： </vt:lpstr>
      <vt:lpstr>集團未來發展策略：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李湘萍</dc:creator>
  <cp:lastModifiedBy>AA000388</cp:lastModifiedBy>
  <cp:revision>1394</cp:revision>
  <cp:lastPrinted>2020-09-16T09:04:45Z</cp:lastPrinted>
  <dcterms:modified xsi:type="dcterms:W3CDTF">2021-10-13T01:44:49Z</dcterms:modified>
</cp:coreProperties>
</file>