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48"/>
  </p:notesMasterIdLst>
  <p:sldIdLst>
    <p:sldId id="315" r:id="rId3"/>
    <p:sldId id="316" r:id="rId4"/>
    <p:sldId id="317" r:id="rId5"/>
    <p:sldId id="408" r:id="rId6"/>
    <p:sldId id="410" r:id="rId7"/>
    <p:sldId id="411" r:id="rId8"/>
    <p:sldId id="414" r:id="rId9"/>
    <p:sldId id="417" r:id="rId10"/>
    <p:sldId id="413" r:id="rId11"/>
    <p:sldId id="416" r:id="rId12"/>
    <p:sldId id="412" r:id="rId13"/>
    <p:sldId id="323" r:id="rId14"/>
    <p:sldId id="428" r:id="rId15"/>
    <p:sldId id="429" r:id="rId16"/>
    <p:sldId id="430" r:id="rId17"/>
    <p:sldId id="330" r:id="rId18"/>
    <p:sldId id="425" r:id="rId19"/>
    <p:sldId id="331" r:id="rId20"/>
    <p:sldId id="334" r:id="rId21"/>
    <p:sldId id="336" r:id="rId22"/>
    <p:sldId id="340" r:id="rId23"/>
    <p:sldId id="342" r:id="rId24"/>
    <p:sldId id="343" r:id="rId25"/>
    <p:sldId id="344" r:id="rId26"/>
    <p:sldId id="348" r:id="rId27"/>
    <p:sldId id="392" r:id="rId28"/>
    <p:sldId id="349" r:id="rId29"/>
    <p:sldId id="375" r:id="rId30"/>
    <p:sldId id="376" r:id="rId31"/>
    <p:sldId id="377" r:id="rId32"/>
    <p:sldId id="378" r:id="rId33"/>
    <p:sldId id="354" r:id="rId34"/>
    <p:sldId id="355" r:id="rId35"/>
    <p:sldId id="359" r:id="rId36"/>
    <p:sldId id="362" r:id="rId37"/>
    <p:sldId id="363" r:id="rId38"/>
    <p:sldId id="364" r:id="rId39"/>
    <p:sldId id="366" r:id="rId40"/>
    <p:sldId id="432" r:id="rId41"/>
    <p:sldId id="371" r:id="rId42"/>
    <p:sldId id="409" r:id="rId43"/>
    <p:sldId id="407" r:id="rId44"/>
    <p:sldId id="391" r:id="rId45"/>
    <p:sldId id="431" r:id="rId46"/>
    <p:sldId id="374" r:id="rId4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-lin" initials="victo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69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6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31253-4B7A-42F9-9B56-8A95C64448F6}" type="datetimeFigureOut">
              <a:rPr lang="zh-TW" altLang="en-US" smtClean="0"/>
              <a:pPr/>
              <a:t>2019/9/6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60CCD-10F1-4E7F-8030-B5E61768CC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181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463" y="8685879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 anchor="b"/>
          <a:lstStyle/>
          <a:p>
            <a:pPr algn="r" defTabSz="914333"/>
            <a:fld id="{C9ABF46F-5449-43D2-9019-20466141E415}" type="slidenum">
              <a:rPr lang="en-US" altLang="zh-TW" sz="1200"/>
              <a:pPr algn="r" defTabSz="914333"/>
              <a:t>1</a:t>
            </a:fld>
            <a:endParaRPr lang="en-US" altLang="zh-TW" sz="1200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838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2F6C4-33ED-4038-A01F-1017FD877769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616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2F6C4-33ED-4038-A01F-1017FD877769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937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7" name="Espace réservé des not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>
              <a:ea typeface="新細明體" charset="-120"/>
            </a:endParaRPr>
          </a:p>
        </p:txBody>
      </p:sp>
      <p:sp>
        <p:nvSpPr>
          <p:cNvPr id="931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0D523-79F1-4325-AAF0-9E578FA3290F}" type="slidenum">
              <a:rPr lang="en-US" altLang="zh-TW" smtClean="0">
                <a:ea typeface="新細明體" charset="-120"/>
              </a:rPr>
              <a:pPr/>
              <a:t>25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737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新細明體" charset="-12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9EFBD-52CB-4F37-8AC9-ADEB0878EE93}" type="slidenum">
              <a:rPr lang="en-US" altLang="zh-TW" smtClean="0">
                <a:ea typeface="新細明體" charset="-120"/>
              </a:rPr>
              <a:pPr/>
              <a:t>38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050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A155A-64D4-4562-9BD1-B3E9C57150F4}" type="slidenum">
              <a:rPr lang="en-US" altLang="zh-TW" smtClean="0">
                <a:ea typeface="新細明體" charset="-120"/>
              </a:rPr>
              <a:pPr/>
              <a:t>41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4375"/>
            <a:ext cx="4573588" cy="3430588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841" y="4360962"/>
            <a:ext cx="5039118" cy="4073250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Level 1: Germany, Sweden, Monaco, Japan, Finland, Spain, Egypt, Lebanon, Tunisia</a:t>
            </a:r>
          </a:p>
          <a:p>
            <a:pPr eaLnBrk="1" hangingPunct="1"/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Level 2: Poland, HK, UK, New Zealand, Holland, Norway, Italy, Portugal, Costa Rica, UAE, Korea, Philippine, Peru, Ghana, Libya, Zambia, Indonesia, Brazil, Iran</a:t>
            </a:r>
          </a:p>
          <a:p>
            <a:pPr eaLnBrk="1" hangingPunct="1"/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Level 3: USA, Singapore, Russia, China, France, Belgium, Romania, Ecuador, Pakistan, India, Czech, Ukraine, Kazakhstan</a:t>
            </a:r>
          </a:p>
          <a:p>
            <a:pPr eaLnBrk="1" hangingPunct="1"/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Level 4: Taiwan, Thailand, Columbia</a:t>
            </a:r>
          </a:p>
        </p:txBody>
      </p:sp>
    </p:spTree>
    <p:extLst>
      <p:ext uri="{BB962C8B-B14F-4D97-AF65-F5344CB8AC3E}">
        <p14:creationId xmlns:p14="http://schemas.microsoft.com/office/powerpoint/2010/main" val="364274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3" name="備忘稿版面配置區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>
                <a:latin typeface="Arial" charset="0"/>
              </a:rPr>
              <a:t>  </a:t>
            </a: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921B6E-0A8B-4345-8A41-00642311CBDF}" type="slidenum">
              <a:rPr lang="en-US" altLang="zh-TW" smtClean="0"/>
              <a:pPr/>
              <a:t>42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16363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looptelecom.com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looptelecom.com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looptelecom.com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looptelecom.com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DFA0-BED8-4902-AC25-44803A9DD658}" type="datetimeFigureOut">
              <a:rPr lang="zh-TW" altLang="en-US" smtClean="0"/>
              <a:pPr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3064-18CE-4047-82C9-E3CB128B01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DFA0-BED8-4902-AC25-44803A9DD658}" type="datetimeFigureOut">
              <a:rPr lang="zh-TW" altLang="en-US" smtClean="0"/>
              <a:pPr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3064-18CE-4047-82C9-E3CB128B01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DFA0-BED8-4902-AC25-44803A9DD658}" type="datetimeFigureOut">
              <a:rPr lang="zh-TW" altLang="en-US" smtClean="0"/>
              <a:pPr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3064-18CE-4047-82C9-E3CB128B01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ZZ109010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2"/>
          <p:cNvSpPr>
            <a:spLocks/>
          </p:cNvSpPr>
          <p:nvPr/>
        </p:nvSpPr>
        <p:spPr bwMode="auto">
          <a:xfrm>
            <a:off x="0" y="0"/>
            <a:ext cx="9145588" cy="393700"/>
          </a:xfrm>
          <a:custGeom>
            <a:avLst/>
            <a:gdLst>
              <a:gd name="T0" fmla="*/ 2147483646 w 17283"/>
              <a:gd name="T1" fmla="*/ 0 h 745"/>
              <a:gd name="T2" fmla="*/ 2147483646 w 17283"/>
              <a:gd name="T3" fmla="*/ 2147483646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0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0" y="0"/>
                </a:moveTo>
                <a:lnTo>
                  <a:pt x="17283" y="0"/>
                </a:lnTo>
                <a:lnTo>
                  <a:pt x="17283" y="745"/>
                </a:lnTo>
                <a:lnTo>
                  <a:pt x="17030" y="721"/>
                </a:lnTo>
                <a:lnTo>
                  <a:pt x="16777" y="699"/>
                </a:lnTo>
                <a:lnTo>
                  <a:pt x="16522" y="676"/>
                </a:lnTo>
                <a:lnTo>
                  <a:pt x="16265" y="654"/>
                </a:lnTo>
                <a:lnTo>
                  <a:pt x="16007" y="633"/>
                </a:lnTo>
                <a:lnTo>
                  <a:pt x="15749" y="612"/>
                </a:lnTo>
                <a:lnTo>
                  <a:pt x="15488" y="593"/>
                </a:lnTo>
                <a:lnTo>
                  <a:pt x="15228" y="573"/>
                </a:lnTo>
                <a:lnTo>
                  <a:pt x="14965" y="556"/>
                </a:lnTo>
                <a:lnTo>
                  <a:pt x="14701" y="538"/>
                </a:lnTo>
                <a:lnTo>
                  <a:pt x="14436" y="522"/>
                </a:lnTo>
                <a:lnTo>
                  <a:pt x="14170" y="505"/>
                </a:lnTo>
                <a:lnTo>
                  <a:pt x="13904" y="490"/>
                </a:lnTo>
                <a:lnTo>
                  <a:pt x="13635" y="475"/>
                </a:lnTo>
                <a:lnTo>
                  <a:pt x="13366" y="461"/>
                </a:lnTo>
                <a:lnTo>
                  <a:pt x="13096" y="448"/>
                </a:lnTo>
                <a:lnTo>
                  <a:pt x="12825" y="436"/>
                </a:lnTo>
                <a:lnTo>
                  <a:pt x="12552" y="424"/>
                </a:lnTo>
                <a:lnTo>
                  <a:pt x="12279" y="413"/>
                </a:lnTo>
                <a:lnTo>
                  <a:pt x="12005" y="404"/>
                </a:lnTo>
                <a:lnTo>
                  <a:pt x="11730" y="394"/>
                </a:lnTo>
                <a:lnTo>
                  <a:pt x="11453" y="386"/>
                </a:lnTo>
                <a:lnTo>
                  <a:pt x="11176" y="378"/>
                </a:lnTo>
                <a:lnTo>
                  <a:pt x="10898" y="371"/>
                </a:lnTo>
                <a:lnTo>
                  <a:pt x="10619" y="365"/>
                </a:lnTo>
                <a:lnTo>
                  <a:pt x="10339" y="359"/>
                </a:lnTo>
                <a:lnTo>
                  <a:pt x="10059" y="355"/>
                </a:lnTo>
                <a:lnTo>
                  <a:pt x="9776" y="352"/>
                </a:lnTo>
                <a:lnTo>
                  <a:pt x="9494" y="349"/>
                </a:lnTo>
                <a:lnTo>
                  <a:pt x="9210" y="346"/>
                </a:lnTo>
                <a:lnTo>
                  <a:pt x="8927" y="345"/>
                </a:lnTo>
                <a:lnTo>
                  <a:pt x="8642" y="345"/>
                </a:lnTo>
                <a:lnTo>
                  <a:pt x="8356" y="345"/>
                </a:lnTo>
                <a:lnTo>
                  <a:pt x="8073" y="346"/>
                </a:lnTo>
                <a:lnTo>
                  <a:pt x="7789" y="349"/>
                </a:lnTo>
                <a:lnTo>
                  <a:pt x="7507" y="352"/>
                </a:lnTo>
                <a:lnTo>
                  <a:pt x="7224" y="355"/>
                </a:lnTo>
                <a:lnTo>
                  <a:pt x="6944" y="359"/>
                </a:lnTo>
                <a:lnTo>
                  <a:pt x="6664" y="365"/>
                </a:lnTo>
                <a:lnTo>
                  <a:pt x="6385" y="371"/>
                </a:lnTo>
                <a:lnTo>
                  <a:pt x="6107" y="378"/>
                </a:lnTo>
                <a:lnTo>
                  <a:pt x="5830" y="386"/>
                </a:lnTo>
                <a:lnTo>
                  <a:pt x="5553" y="394"/>
                </a:lnTo>
                <a:lnTo>
                  <a:pt x="5278" y="404"/>
                </a:lnTo>
                <a:lnTo>
                  <a:pt x="5004" y="413"/>
                </a:lnTo>
                <a:lnTo>
                  <a:pt x="4731" y="424"/>
                </a:lnTo>
                <a:lnTo>
                  <a:pt x="4458" y="436"/>
                </a:lnTo>
                <a:lnTo>
                  <a:pt x="4187" y="448"/>
                </a:lnTo>
                <a:lnTo>
                  <a:pt x="3917" y="461"/>
                </a:lnTo>
                <a:lnTo>
                  <a:pt x="3648" y="475"/>
                </a:lnTo>
                <a:lnTo>
                  <a:pt x="3379" y="490"/>
                </a:lnTo>
                <a:lnTo>
                  <a:pt x="3113" y="505"/>
                </a:lnTo>
                <a:lnTo>
                  <a:pt x="2847" y="522"/>
                </a:lnTo>
                <a:lnTo>
                  <a:pt x="2582" y="538"/>
                </a:lnTo>
                <a:lnTo>
                  <a:pt x="2318" y="556"/>
                </a:lnTo>
                <a:lnTo>
                  <a:pt x="2055" y="573"/>
                </a:lnTo>
                <a:lnTo>
                  <a:pt x="1795" y="593"/>
                </a:lnTo>
                <a:lnTo>
                  <a:pt x="1534" y="612"/>
                </a:lnTo>
                <a:lnTo>
                  <a:pt x="1276" y="633"/>
                </a:lnTo>
                <a:lnTo>
                  <a:pt x="1018" y="654"/>
                </a:lnTo>
                <a:lnTo>
                  <a:pt x="761" y="676"/>
                </a:lnTo>
                <a:lnTo>
                  <a:pt x="506" y="699"/>
                </a:lnTo>
                <a:lnTo>
                  <a:pt x="253" y="721"/>
                </a:lnTo>
                <a:lnTo>
                  <a:pt x="0" y="745"/>
                </a:lnTo>
                <a:lnTo>
                  <a:pt x="0" y="0"/>
                </a:lnTo>
                <a:close/>
              </a:path>
            </a:pathLst>
          </a:custGeom>
          <a:solidFill>
            <a:srgbClr val="206EAF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33"/>
          <p:cNvSpPr>
            <a:spLocks/>
          </p:cNvSpPr>
          <p:nvPr/>
        </p:nvSpPr>
        <p:spPr bwMode="auto">
          <a:xfrm>
            <a:off x="0" y="6464300"/>
            <a:ext cx="9145588" cy="393700"/>
          </a:xfrm>
          <a:custGeom>
            <a:avLst/>
            <a:gdLst>
              <a:gd name="T0" fmla="*/ 2147483646 w 17283"/>
              <a:gd name="T1" fmla="*/ 2147483646 h 745"/>
              <a:gd name="T2" fmla="*/ 0 w 17283"/>
              <a:gd name="T3" fmla="*/ 0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2147483646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17283" y="0"/>
                </a:moveTo>
                <a:lnTo>
                  <a:pt x="17283" y="745"/>
                </a:lnTo>
                <a:lnTo>
                  <a:pt x="0" y="745"/>
                </a:lnTo>
                <a:lnTo>
                  <a:pt x="0" y="0"/>
                </a:lnTo>
                <a:lnTo>
                  <a:pt x="253" y="24"/>
                </a:lnTo>
                <a:lnTo>
                  <a:pt x="506" y="46"/>
                </a:lnTo>
                <a:lnTo>
                  <a:pt x="761" y="69"/>
                </a:lnTo>
                <a:lnTo>
                  <a:pt x="1018" y="91"/>
                </a:lnTo>
                <a:lnTo>
                  <a:pt x="1276" y="112"/>
                </a:lnTo>
                <a:lnTo>
                  <a:pt x="1534" y="133"/>
                </a:lnTo>
                <a:lnTo>
                  <a:pt x="1795" y="152"/>
                </a:lnTo>
                <a:lnTo>
                  <a:pt x="2055" y="172"/>
                </a:lnTo>
                <a:lnTo>
                  <a:pt x="2318" y="189"/>
                </a:lnTo>
                <a:lnTo>
                  <a:pt x="2582" y="207"/>
                </a:lnTo>
                <a:lnTo>
                  <a:pt x="2847" y="223"/>
                </a:lnTo>
                <a:lnTo>
                  <a:pt x="3113" y="240"/>
                </a:lnTo>
                <a:lnTo>
                  <a:pt x="3379" y="255"/>
                </a:lnTo>
                <a:lnTo>
                  <a:pt x="3648" y="270"/>
                </a:lnTo>
                <a:lnTo>
                  <a:pt x="3917" y="284"/>
                </a:lnTo>
                <a:lnTo>
                  <a:pt x="4187" y="297"/>
                </a:lnTo>
                <a:lnTo>
                  <a:pt x="4458" y="309"/>
                </a:lnTo>
                <a:lnTo>
                  <a:pt x="4731" y="321"/>
                </a:lnTo>
                <a:lnTo>
                  <a:pt x="5004" y="332"/>
                </a:lnTo>
                <a:lnTo>
                  <a:pt x="5278" y="341"/>
                </a:lnTo>
                <a:lnTo>
                  <a:pt x="5553" y="351"/>
                </a:lnTo>
                <a:lnTo>
                  <a:pt x="5830" y="359"/>
                </a:lnTo>
                <a:lnTo>
                  <a:pt x="6107" y="367"/>
                </a:lnTo>
                <a:lnTo>
                  <a:pt x="6385" y="374"/>
                </a:lnTo>
                <a:lnTo>
                  <a:pt x="6664" y="380"/>
                </a:lnTo>
                <a:lnTo>
                  <a:pt x="6944" y="386"/>
                </a:lnTo>
                <a:lnTo>
                  <a:pt x="7224" y="390"/>
                </a:lnTo>
                <a:lnTo>
                  <a:pt x="7507" y="393"/>
                </a:lnTo>
                <a:lnTo>
                  <a:pt x="7789" y="396"/>
                </a:lnTo>
                <a:lnTo>
                  <a:pt x="8073" y="399"/>
                </a:lnTo>
                <a:lnTo>
                  <a:pt x="8356" y="400"/>
                </a:lnTo>
                <a:lnTo>
                  <a:pt x="8642" y="400"/>
                </a:lnTo>
                <a:lnTo>
                  <a:pt x="8927" y="400"/>
                </a:lnTo>
                <a:lnTo>
                  <a:pt x="9210" y="399"/>
                </a:lnTo>
                <a:lnTo>
                  <a:pt x="9494" y="396"/>
                </a:lnTo>
                <a:lnTo>
                  <a:pt x="9776" y="393"/>
                </a:lnTo>
                <a:lnTo>
                  <a:pt x="10059" y="390"/>
                </a:lnTo>
                <a:lnTo>
                  <a:pt x="10339" y="386"/>
                </a:lnTo>
                <a:lnTo>
                  <a:pt x="10619" y="380"/>
                </a:lnTo>
                <a:lnTo>
                  <a:pt x="10898" y="374"/>
                </a:lnTo>
                <a:lnTo>
                  <a:pt x="11176" y="367"/>
                </a:lnTo>
                <a:lnTo>
                  <a:pt x="11453" y="359"/>
                </a:lnTo>
                <a:lnTo>
                  <a:pt x="11730" y="351"/>
                </a:lnTo>
                <a:lnTo>
                  <a:pt x="12005" y="341"/>
                </a:lnTo>
                <a:lnTo>
                  <a:pt x="12279" y="332"/>
                </a:lnTo>
                <a:lnTo>
                  <a:pt x="12552" y="321"/>
                </a:lnTo>
                <a:lnTo>
                  <a:pt x="12825" y="309"/>
                </a:lnTo>
                <a:lnTo>
                  <a:pt x="13096" y="297"/>
                </a:lnTo>
                <a:lnTo>
                  <a:pt x="13366" y="284"/>
                </a:lnTo>
                <a:lnTo>
                  <a:pt x="13635" y="270"/>
                </a:lnTo>
                <a:lnTo>
                  <a:pt x="13904" y="255"/>
                </a:lnTo>
                <a:lnTo>
                  <a:pt x="14170" y="240"/>
                </a:lnTo>
                <a:lnTo>
                  <a:pt x="14436" y="223"/>
                </a:lnTo>
                <a:lnTo>
                  <a:pt x="14701" y="207"/>
                </a:lnTo>
                <a:lnTo>
                  <a:pt x="14965" y="189"/>
                </a:lnTo>
                <a:lnTo>
                  <a:pt x="15228" y="172"/>
                </a:lnTo>
                <a:lnTo>
                  <a:pt x="15488" y="152"/>
                </a:lnTo>
                <a:lnTo>
                  <a:pt x="15749" y="133"/>
                </a:lnTo>
                <a:lnTo>
                  <a:pt x="16007" y="112"/>
                </a:lnTo>
                <a:lnTo>
                  <a:pt x="16265" y="91"/>
                </a:lnTo>
                <a:lnTo>
                  <a:pt x="16522" y="69"/>
                </a:lnTo>
                <a:lnTo>
                  <a:pt x="16777" y="46"/>
                </a:lnTo>
                <a:lnTo>
                  <a:pt x="17030" y="24"/>
                </a:lnTo>
                <a:lnTo>
                  <a:pt x="17283" y="0"/>
                </a:lnTo>
                <a:close/>
              </a:path>
            </a:pathLst>
          </a:custGeom>
          <a:solidFill>
            <a:srgbClr val="2276BC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36"/>
          <p:cNvGrpSpPr>
            <a:grpSpLocks noChangeAspect="1"/>
          </p:cNvGrpSpPr>
          <p:nvPr/>
        </p:nvGrpSpPr>
        <p:grpSpPr bwMode="auto">
          <a:xfrm>
            <a:off x="120650" y="6581775"/>
            <a:ext cx="655638" cy="252413"/>
            <a:chOff x="4591" y="4108"/>
            <a:chExt cx="489" cy="188"/>
          </a:xfrm>
        </p:grpSpPr>
        <p:sp>
          <p:nvSpPr>
            <p:cNvPr id="7" name="Rectangle 35"/>
            <p:cNvSpPr>
              <a:spLocks noChangeAspect="1" noChangeArrowheads="1"/>
            </p:cNvSpPr>
            <p:nvPr userDrawn="1"/>
          </p:nvSpPr>
          <p:spPr bwMode="auto">
            <a:xfrm>
              <a:off x="4591" y="4108"/>
              <a:ext cx="489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grpSp>
          <p:nvGrpSpPr>
            <p:cNvPr id="6" name="Group 9"/>
            <p:cNvGrpSpPr>
              <a:grpSpLocks noChangeAspect="1"/>
            </p:cNvGrpSpPr>
            <p:nvPr userDrawn="1"/>
          </p:nvGrpSpPr>
          <p:grpSpPr bwMode="auto">
            <a:xfrm>
              <a:off x="4604" y="4118"/>
              <a:ext cx="467" cy="171"/>
              <a:chOff x="340" y="164"/>
              <a:chExt cx="952" cy="347"/>
            </a:xfrm>
          </p:grpSpPr>
          <p:sp>
            <p:nvSpPr>
              <p:cNvPr id="9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40" y="163"/>
                <a:ext cx="951" cy="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pic>
            <p:nvPicPr>
              <p:cNvPr id="10" name="Picture 11" descr="Logo(新版)-標準色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0" y="164"/>
                <a:ext cx="952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日期版面配置區 3">
            <a:hlinkClick r:id="rId4"/>
          </p:cNvPr>
          <p:cNvSpPr txBox="1">
            <a:spLocks noGrp="1"/>
          </p:cNvSpPr>
          <p:nvPr/>
        </p:nvSpPr>
        <p:spPr bwMode="auto">
          <a:xfrm>
            <a:off x="827088" y="6591300"/>
            <a:ext cx="9779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zh-TW" altLang="zh-TW" sz="700" smtClean="0">
                <a:solidFill>
                  <a:schemeClr val="bg1"/>
                </a:solidFill>
              </a:rPr>
              <a:t>www.looptelecom.com</a:t>
            </a:r>
            <a:endParaRPr lang="en-US" altLang="zh-TW" sz="700" smtClean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altLang="zh-TW" dirty="0" smtClean="0"/>
              <a:t>Agenda</a:t>
            </a:r>
          </a:p>
        </p:txBody>
      </p:sp>
      <p:sp>
        <p:nvSpPr>
          <p:cNvPr id="12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192C05-31AD-494A-AF01-196AE816A4BE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ZZ109010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2"/>
          <p:cNvSpPr>
            <a:spLocks/>
          </p:cNvSpPr>
          <p:nvPr/>
        </p:nvSpPr>
        <p:spPr bwMode="auto">
          <a:xfrm>
            <a:off x="0" y="0"/>
            <a:ext cx="9145588" cy="393700"/>
          </a:xfrm>
          <a:custGeom>
            <a:avLst/>
            <a:gdLst>
              <a:gd name="T0" fmla="*/ 2147483646 w 17283"/>
              <a:gd name="T1" fmla="*/ 0 h 745"/>
              <a:gd name="T2" fmla="*/ 2147483646 w 17283"/>
              <a:gd name="T3" fmla="*/ 2147483646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0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0" y="0"/>
                </a:moveTo>
                <a:lnTo>
                  <a:pt x="17283" y="0"/>
                </a:lnTo>
                <a:lnTo>
                  <a:pt x="17283" y="745"/>
                </a:lnTo>
                <a:lnTo>
                  <a:pt x="17030" y="721"/>
                </a:lnTo>
                <a:lnTo>
                  <a:pt x="16777" y="699"/>
                </a:lnTo>
                <a:lnTo>
                  <a:pt x="16522" y="676"/>
                </a:lnTo>
                <a:lnTo>
                  <a:pt x="16265" y="654"/>
                </a:lnTo>
                <a:lnTo>
                  <a:pt x="16007" y="633"/>
                </a:lnTo>
                <a:lnTo>
                  <a:pt x="15749" y="612"/>
                </a:lnTo>
                <a:lnTo>
                  <a:pt x="15488" y="593"/>
                </a:lnTo>
                <a:lnTo>
                  <a:pt x="15228" y="573"/>
                </a:lnTo>
                <a:lnTo>
                  <a:pt x="14965" y="556"/>
                </a:lnTo>
                <a:lnTo>
                  <a:pt x="14701" y="538"/>
                </a:lnTo>
                <a:lnTo>
                  <a:pt x="14436" y="522"/>
                </a:lnTo>
                <a:lnTo>
                  <a:pt x="14170" y="505"/>
                </a:lnTo>
                <a:lnTo>
                  <a:pt x="13904" y="490"/>
                </a:lnTo>
                <a:lnTo>
                  <a:pt x="13635" y="475"/>
                </a:lnTo>
                <a:lnTo>
                  <a:pt x="13366" y="461"/>
                </a:lnTo>
                <a:lnTo>
                  <a:pt x="13096" y="448"/>
                </a:lnTo>
                <a:lnTo>
                  <a:pt x="12825" y="436"/>
                </a:lnTo>
                <a:lnTo>
                  <a:pt x="12552" y="424"/>
                </a:lnTo>
                <a:lnTo>
                  <a:pt x="12279" y="413"/>
                </a:lnTo>
                <a:lnTo>
                  <a:pt x="12005" y="404"/>
                </a:lnTo>
                <a:lnTo>
                  <a:pt x="11730" y="394"/>
                </a:lnTo>
                <a:lnTo>
                  <a:pt x="11453" y="386"/>
                </a:lnTo>
                <a:lnTo>
                  <a:pt x="11176" y="378"/>
                </a:lnTo>
                <a:lnTo>
                  <a:pt x="10898" y="371"/>
                </a:lnTo>
                <a:lnTo>
                  <a:pt x="10619" y="365"/>
                </a:lnTo>
                <a:lnTo>
                  <a:pt x="10339" y="359"/>
                </a:lnTo>
                <a:lnTo>
                  <a:pt x="10059" y="355"/>
                </a:lnTo>
                <a:lnTo>
                  <a:pt x="9776" y="352"/>
                </a:lnTo>
                <a:lnTo>
                  <a:pt x="9494" y="349"/>
                </a:lnTo>
                <a:lnTo>
                  <a:pt x="9210" y="346"/>
                </a:lnTo>
                <a:lnTo>
                  <a:pt x="8927" y="345"/>
                </a:lnTo>
                <a:lnTo>
                  <a:pt x="8642" y="345"/>
                </a:lnTo>
                <a:lnTo>
                  <a:pt x="8356" y="345"/>
                </a:lnTo>
                <a:lnTo>
                  <a:pt x="8073" y="346"/>
                </a:lnTo>
                <a:lnTo>
                  <a:pt x="7789" y="349"/>
                </a:lnTo>
                <a:lnTo>
                  <a:pt x="7507" y="352"/>
                </a:lnTo>
                <a:lnTo>
                  <a:pt x="7224" y="355"/>
                </a:lnTo>
                <a:lnTo>
                  <a:pt x="6944" y="359"/>
                </a:lnTo>
                <a:lnTo>
                  <a:pt x="6664" y="365"/>
                </a:lnTo>
                <a:lnTo>
                  <a:pt x="6385" y="371"/>
                </a:lnTo>
                <a:lnTo>
                  <a:pt x="6107" y="378"/>
                </a:lnTo>
                <a:lnTo>
                  <a:pt x="5830" y="386"/>
                </a:lnTo>
                <a:lnTo>
                  <a:pt x="5553" y="394"/>
                </a:lnTo>
                <a:lnTo>
                  <a:pt x="5278" y="404"/>
                </a:lnTo>
                <a:lnTo>
                  <a:pt x="5004" y="413"/>
                </a:lnTo>
                <a:lnTo>
                  <a:pt x="4731" y="424"/>
                </a:lnTo>
                <a:lnTo>
                  <a:pt x="4458" y="436"/>
                </a:lnTo>
                <a:lnTo>
                  <a:pt x="4187" y="448"/>
                </a:lnTo>
                <a:lnTo>
                  <a:pt x="3917" y="461"/>
                </a:lnTo>
                <a:lnTo>
                  <a:pt x="3648" y="475"/>
                </a:lnTo>
                <a:lnTo>
                  <a:pt x="3379" y="490"/>
                </a:lnTo>
                <a:lnTo>
                  <a:pt x="3113" y="505"/>
                </a:lnTo>
                <a:lnTo>
                  <a:pt x="2847" y="522"/>
                </a:lnTo>
                <a:lnTo>
                  <a:pt x="2582" y="538"/>
                </a:lnTo>
                <a:lnTo>
                  <a:pt x="2318" y="556"/>
                </a:lnTo>
                <a:lnTo>
                  <a:pt x="2055" y="573"/>
                </a:lnTo>
                <a:lnTo>
                  <a:pt x="1795" y="593"/>
                </a:lnTo>
                <a:lnTo>
                  <a:pt x="1534" y="612"/>
                </a:lnTo>
                <a:lnTo>
                  <a:pt x="1276" y="633"/>
                </a:lnTo>
                <a:lnTo>
                  <a:pt x="1018" y="654"/>
                </a:lnTo>
                <a:lnTo>
                  <a:pt x="761" y="676"/>
                </a:lnTo>
                <a:lnTo>
                  <a:pt x="506" y="699"/>
                </a:lnTo>
                <a:lnTo>
                  <a:pt x="253" y="721"/>
                </a:lnTo>
                <a:lnTo>
                  <a:pt x="0" y="745"/>
                </a:lnTo>
                <a:lnTo>
                  <a:pt x="0" y="0"/>
                </a:lnTo>
                <a:close/>
              </a:path>
            </a:pathLst>
          </a:custGeom>
          <a:solidFill>
            <a:srgbClr val="206EAF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33"/>
          <p:cNvSpPr>
            <a:spLocks/>
          </p:cNvSpPr>
          <p:nvPr/>
        </p:nvSpPr>
        <p:spPr bwMode="auto">
          <a:xfrm>
            <a:off x="0" y="6464300"/>
            <a:ext cx="9145588" cy="393700"/>
          </a:xfrm>
          <a:custGeom>
            <a:avLst/>
            <a:gdLst>
              <a:gd name="T0" fmla="*/ 2147483646 w 17283"/>
              <a:gd name="T1" fmla="*/ 2147483646 h 745"/>
              <a:gd name="T2" fmla="*/ 0 w 17283"/>
              <a:gd name="T3" fmla="*/ 0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2147483646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17283" y="0"/>
                </a:moveTo>
                <a:lnTo>
                  <a:pt x="17283" y="745"/>
                </a:lnTo>
                <a:lnTo>
                  <a:pt x="0" y="745"/>
                </a:lnTo>
                <a:lnTo>
                  <a:pt x="0" y="0"/>
                </a:lnTo>
                <a:lnTo>
                  <a:pt x="253" y="24"/>
                </a:lnTo>
                <a:lnTo>
                  <a:pt x="506" y="46"/>
                </a:lnTo>
                <a:lnTo>
                  <a:pt x="761" y="69"/>
                </a:lnTo>
                <a:lnTo>
                  <a:pt x="1018" y="91"/>
                </a:lnTo>
                <a:lnTo>
                  <a:pt x="1276" y="112"/>
                </a:lnTo>
                <a:lnTo>
                  <a:pt x="1534" y="133"/>
                </a:lnTo>
                <a:lnTo>
                  <a:pt x="1795" y="152"/>
                </a:lnTo>
                <a:lnTo>
                  <a:pt x="2055" y="172"/>
                </a:lnTo>
                <a:lnTo>
                  <a:pt x="2318" y="189"/>
                </a:lnTo>
                <a:lnTo>
                  <a:pt x="2582" y="207"/>
                </a:lnTo>
                <a:lnTo>
                  <a:pt x="2847" y="223"/>
                </a:lnTo>
                <a:lnTo>
                  <a:pt x="3113" y="240"/>
                </a:lnTo>
                <a:lnTo>
                  <a:pt x="3379" y="255"/>
                </a:lnTo>
                <a:lnTo>
                  <a:pt x="3648" y="270"/>
                </a:lnTo>
                <a:lnTo>
                  <a:pt x="3917" y="284"/>
                </a:lnTo>
                <a:lnTo>
                  <a:pt x="4187" y="297"/>
                </a:lnTo>
                <a:lnTo>
                  <a:pt x="4458" y="309"/>
                </a:lnTo>
                <a:lnTo>
                  <a:pt x="4731" y="321"/>
                </a:lnTo>
                <a:lnTo>
                  <a:pt x="5004" y="332"/>
                </a:lnTo>
                <a:lnTo>
                  <a:pt x="5278" y="341"/>
                </a:lnTo>
                <a:lnTo>
                  <a:pt x="5553" y="351"/>
                </a:lnTo>
                <a:lnTo>
                  <a:pt x="5830" y="359"/>
                </a:lnTo>
                <a:lnTo>
                  <a:pt x="6107" y="367"/>
                </a:lnTo>
                <a:lnTo>
                  <a:pt x="6385" y="374"/>
                </a:lnTo>
                <a:lnTo>
                  <a:pt x="6664" y="380"/>
                </a:lnTo>
                <a:lnTo>
                  <a:pt x="6944" y="386"/>
                </a:lnTo>
                <a:lnTo>
                  <a:pt x="7224" y="390"/>
                </a:lnTo>
                <a:lnTo>
                  <a:pt x="7507" y="393"/>
                </a:lnTo>
                <a:lnTo>
                  <a:pt x="7789" y="396"/>
                </a:lnTo>
                <a:lnTo>
                  <a:pt x="8073" y="399"/>
                </a:lnTo>
                <a:lnTo>
                  <a:pt x="8356" y="400"/>
                </a:lnTo>
                <a:lnTo>
                  <a:pt x="8642" y="400"/>
                </a:lnTo>
                <a:lnTo>
                  <a:pt x="8927" y="400"/>
                </a:lnTo>
                <a:lnTo>
                  <a:pt x="9210" y="399"/>
                </a:lnTo>
                <a:lnTo>
                  <a:pt x="9494" y="396"/>
                </a:lnTo>
                <a:lnTo>
                  <a:pt x="9776" y="393"/>
                </a:lnTo>
                <a:lnTo>
                  <a:pt x="10059" y="390"/>
                </a:lnTo>
                <a:lnTo>
                  <a:pt x="10339" y="386"/>
                </a:lnTo>
                <a:lnTo>
                  <a:pt x="10619" y="380"/>
                </a:lnTo>
                <a:lnTo>
                  <a:pt x="10898" y="374"/>
                </a:lnTo>
                <a:lnTo>
                  <a:pt x="11176" y="367"/>
                </a:lnTo>
                <a:lnTo>
                  <a:pt x="11453" y="359"/>
                </a:lnTo>
                <a:lnTo>
                  <a:pt x="11730" y="351"/>
                </a:lnTo>
                <a:lnTo>
                  <a:pt x="12005" y="341"/>
                </a:lnTo>
                <a:lnTo>
                  <a:pt x="12279" y="332"/>
                </a:lnTo>
                <a:lnTo>
                  <a:pt x="12552" y="321"/>
                </a:lnTo>
                <a:lnTo>
                  <a:pt x="12825" y="309"/>
                </a:lnTo>
                <a:lnTo>
                  <a:pt x="13096" y="297"/>
                </a:lnTo>
                <a:lnTo>
                  <a:pt x="13366" y="284"/>
                </a:lnTo>
                <a:lnTo>
                  <a:pt x="13635" y="270"/>
                </a:lnTo>
                <a:lnTo>
                  <a:pt x="13904" y="255"/>
                </a:lnTo>
                <a:lnTo>
                  <a:pt x="14170" y="240"/>
                </a:lnTo>
                <a:lnTo>
                  <a:pt x="14436" y="223"/>
                </a:lnTo>
                <a:lnTo>
                  <a:pt x="14701" y="207"/>
                </a:lnTo>
                <a:lnTo>
                  <a:pt x="14965" y="189"/>
                </a:lnTo>
                <a:lnTo>
                  <a:pt x="15228" y="172"/>
                </a:lnTo>
                <a:lnTo>
                  <a:pt x="15488" y="152"/>
                </a:lnTo>
                <a:lnTo>
                  <a:pt x="15749" y="133"/>
                </a:lnTo>
                <a:lnTo>
                  <a:pt x="16007" y="112"/>
                </a:lnTo>
                <a:lnTo>
                  <a:pt x="16265" y="91"/>
                </a:lnTo>
                <a:lnTo>
                  <a:pt x="16522" y="69"/>
                </a:lnTo>
                <a:lnTo>
                  <a:pt x="16777" y="46"/>
                </a:lnTo>
                <a:lnTo>
                  <a:pt x="17030" y="24"/>
                </a:lnTo>
                <a:lnTo>
                  <a:pt x="17283" y="0"/>
                </a:lnTo>
                <a:close/>
              </a:path>
            </a:pathLst>
          </a:custGeom>
          <a:solidFill>
            <a:srgbClr val="2276BC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36"/>
          <p:cNvGrpSpPr>
            <a:grpSpLocks noChangeAspect="1"/>
          </p:cNvGrpSpPr>
          <p:nvPr/>
        </p:nvGrpSpPr>
        <p:grpSpPr bwMode="auto">
          <a:xfrm>
            <a:off x="120650" y="6581775"/>
            <a:ext cx="655638" cy="252413"/>
            <a:chOff x="4591" y="4108"/>
            <a:chExt cx="489" cy="188"/>
          </a:xfrm>
        </p:grpSpPr>
        <p:sp>
          <p:nvSpPr>
            <p:cNvPr id="7" name="Rectangle 35"/>
            <p:cNvSpPr>
              <a:spLocks noChangeAspect="1" noChangeArrowheads="1"/>
            </p:cNvSpPr>
            <p:nvPr userDrawn="1"/>
          </p:nvSpPr>
          <p:spPr bwMode="auto">
            <a:xfrm>
              <a:off x="4591" y="4108"/>
              <a:ext cx="489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grpSp>
          <p:nvGrpSpPr>
            <p:cNvPr id="6" name="Group 9"/>
            <p:cNvGrpSpPr>
              <a:grpSpLocks noChangeAspect="1"/>
            </p:cNvGrpSpPr>
            <p:nvPr userDrawn="1"/>
          </p:nvGrpSpPr>
          <p:grpSpPr bwMode="auto">
            <a:xfrm>
              <a:off x="4604" y="4118"/>
              <a:ext cx="467" cy="171"/>
              <a:chOff x="340" y="164"/>
              <a:chExt cx="952" cy="347"/>
            </a:xfrm>
          </p:grpSpPr>
          <p:sp>
            <p:nvSpPr>
              <p:cNvPr id="9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40" y="163"/>
                <a:ext cx="951" cy="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pic>
            <p:nvPicPr>
              <p:cNvPr id="10" name="Picture 11" descr="Logo(新版)-標準色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0" y="164"/>
                <a:ext cx="952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日期版面配置區 3">
            <a:hlinkClick r:id="rId4"/>
          </p:cNvPr>
          <p:cNvSpPr txBox="1">
            <a:spLocks noGrp="1"/>
          </p:cNvSpPr>
          <p:nvPr/>
        </p:nvSpPr>
        <p:spPr bwMode="auto">
          <a:xfrm>
            <a:off x="827088" y="6591300"/>
            <a:ext cx="9779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zh-TW" altLang="zh-TW" sz="700" smtClean="0">
                <a:solidFill>
                  <a:schemeClr val="bg1"/>
                </a:solidFill>
              </a:rPr>
              <a:t>www.looptelecom.com</a:t>
            </a:r>
            <a:endParaRPr lang="en-US" altLang="zh-TW" sz="700" smtClean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altLang="zh-TW" dirty="0" smtClean="0"/>
              <a:t>Agenda</a:t>
            </a:r>
          </a:p>
        </p:txBody>
      </p:sp>
      <p:sp>
        <p:nvSpPr>
          <p:cNvPr id="12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192C05-31AD-494A-AF01-196AE816A4BE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ZZ109010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2"/>
          <p:cNvSpPr>
            <a:spLocks/>
          </p:cNvSpPr>
          <p:nvPr/>
        </p:nvSpPr>
        <p:spPr bwMode="auto">
          <a:xfrm>
            <a:off x="0" y="0"/>
            <a:ext cx="9145588" cy="393700"/>
          </a:xfrm>
          <a:custGeom>
            <a:avLst/>
            <a:gdLst>
              <a:gd name="T0" fmla="*/ 2147483646 w 17283"/>
              <a:gd name="T1" fmla="*/ 0 h 745"/>
              <a:gd name="T2" fmla="*/ 2147483646 w 17283"/>
              <a:gd name="T3" fmla="*/ 2147483646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0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0" y="0"/>
                </a:moveTo>
                <a:lnTo>
                  <a:pt x="17283" y="0"/>
                </a:lnTo>
                <a:lnTo>
                  <a:pt x="17283" y="745"/>
                </a:lnTo>
                <a:lnTo>
                  <a:pt x="17030" y="721"/>
                </a:lnTo>
                <a:lnTo>
                  <a:pt x="16777" y="699"/>
                </a:lnTo>
                <a:lnTo>
                  <a:pt x="16522" y="676"/>
                </a:lnTo>
                <a:lnTo>
                  <a:pt x="16265" y="654"/>
                </a:lnTo>
                <a:lnTo>
                  <a:pt x="16007" y="633"/>
                </a:lnTo>
                <a:lnTo>
                  <a:pt x="15749" y="612"/>
                </a:lnTo>
                <a:lnTo>
                  <a:pt x="15488" y="593"/>
                </a:lnTo>
                <a:lnTo>
                  <a:pt x="15228" y="573"/>
                </a:lnTo>
                <a:lnTo>
                  <a:pt x="14965" y="556"/>
                </a:lnTo>
                <a:lnTo>
                  <a:pt x="14701" y="538"/>
                </a:lnTo>
                <a:lnTo>
                  <a:pt x="14436" y="522"/>
                </a:lnTo>
                <a:lnTo>
                  <a:pt x="14170" y="505"/>
                </a:lnTo>
                <a:lnTo>
                  <a:pt x="13904" y="490"/>
                </a:lnTo>
                <a:lnTo>
                  <a:pt x="13635" y="475"/>
                </a:lnTo>
                <a:lnTo>
                  <a:pt x="13366" y="461"/>
                </a:lnTo>
                <a:lnTo>
                  <a:pt x="13096" y="448"/>
                </a:lnTo>
                <a:lnTo>
                  <a:pt x="12825" y="436"/>
                </a:lnTo>
                <a:lnTo>
                  <a:pt x="12552" y="424"/>
                </a:lnTo>
                <a:lnTo>
                  <a:pt x="12279" y="413"/>
                </a:lnTo>
                <a:lnTo>
                  <a:pt x="12005" y="404"/>
                </a:lnTo>
                <a:lnTo>
                  <a:pt x="11730" y="394"/>
                </a:lnTo>
                <a:lnTo>
                  <a:pt x="11453" y="386"/>
                </a:lnTo>
                <a:lnTo>
                  <a:pt x="11176" y="378"/>
                </a:lnTo>
                <a:lnTo>
                  <a:pt x="10898" y="371"/>
                </a:lnTo>
                <a:lnTo>
                  <a:pt x="10619" y="365"/>
                </a:lnTo>
                <a:lnTo>
                  <a:pt x="10339" y="359"/>
                </a:lnTo>
                <a:lnTo>
                  <a:pt x="10059" y="355"/>
                </a:lnTo>
                <a:lnTo>
                  <a:pt x="9776" y="352"/>
                </a:lnTo>
                <a:lnTo>
                  <a:pt x="9494" y="349"/>
                </a:lnTo>
                <a:lnTo>
                  <a:pt x="9210" y="346"/>
                </a:lnTo>
                <a:lnTo>
                  <a:pt x="8927" y="345"/>
                </a:lnTo>
                <a:lnTo>
                  <a:pt x="8642" y="345"/>
                </a:lnTo>
                <a:lnTo>
                  <a:pt x="8356" y="345"/>
                </a:lnTo>
                <a:lnTo>
                  <a:pt x="8073" y="346"/>
                </a:lnTo>
                <a:lnTo>
                  <a:pt x="7789" y="349"/>
                </a:lnTo>
                <a:lnTo>
                  <a:pt x="7507" y="352"/>
                </a:lnTo>
                <a:lnTo>
                  <a:pt x="7224" y="355"/>
                </a:lnTo>
                <a:lnTo>
                  <a:pt x="6944" y="359"/>
                </a:lnTo>
                <a:lnTo>
                  <a:pt x="6664" y="365"/>
                </a:lnTo>
                <a:lnTo>
                  <a:pt x="6385" y="371"/>
                </a:lnTo>
                <a:lnTo>
                  <a:pt x="6107" y="378"/>
                </a:lnTo>
                <a:lnTo>
                  <a:pt x="5830" y="386"/>
                </a:lnTo>
                <a:lnTo>
                  <a:pt x="5553" y="394"/>
                </a:lnTo>
                <a:lnTo>
                  <a:pt x="5278" y="404"/>
                </a:lnTo>
                <a:lnTo>
                  <a:pt x="5004" y="413"/>
                </a:lnTo>
                <a:lnTo>
                  <a:pt x="4731" y="424"/>
                </a:lnTo>
                <a:lnTo>
                  <a:pt x="4458" y="436"/>
                </a:lnTo>
                <a:lnTo>
                  <a:pt x="4187" y="448"/>
                </a:lnTo>
                <a:lnTo>
                  <a:pt x="3917" y="461"/>
                </a:lnTo>
                <a:lnTo>
                  <a:pt x="3648" y="475"/>
                </a:lnTo>
                <a:lnTo>
                  <a:pt x="3379" y="490"/>
                </a:lnTo>
                <a:lnTo>
                  <a:pt x="3113" y="505"/>
                </a:lnTo>
                <a:lnTo>
                  <a:pt x="2847" y="522"/>
                </a:lnTo>
                <a:lnTo>
                  <a:pt x="2582" y="538"/>
                </a:lnTo>
                <a:lnTo>
                  <a:pt x="2318" y="556"/>
                </a:lnTo>
                <a:lnTo>
                  <a:pt x="2055" y="573"/>
                </a:lnTo>
                <a:lnTo>
                  <a:pt x="1795" y="593"/>
                </a:lnTo>
                <a:lnTo>
                  <a:pt x="1534" y="612"/>
                </a:lnTo>
                <a:lnTo>
                  <a:pt x="1276" y="633"/>
                </a:lnTo>
                <a:lnTo>
                  <a:pt x="1018" y="654"/>
                </a:lnTo>
                <a:lnTo>
                  <a:pt x="761" y="676"/>
                </a:lnTo>
                <a:lnTo>
                  <a:pt x="506" y="699"/>
                </a:lnTo>
                <a:lnTo>
                  <a:pt x="253" y="721"/>
                </a:lnTo>
                <a:lnTo>
                  <a:pt x="0" y="745"/>
                </a:lnTo>
                <a:lnTo>
                  <a:pt x="0" y="0"/>
                </a:lnTo>
                <a:close/>
              </a:path>
            </a:pathLst>
          </a:custGeom>
          <a:solidFill>
            <a:srgbClr val="206EAF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33"/>
          <p:cNvSpPr>
            <a:spLocks/>
          </p:cNvSpPr>
          <p:nvPr/>
        </p:nvSpPr>
        <p:spPr bwMode="auto">
          <a:xfrm>
            <a:off x="0" y="6464300"/>
            <a:ext cx="9145588" cy="393700"/>
          </a:xfrm>
          <a:custGeom>
            <a:avLst/>
            <a:gdLst>
              <a:gd name="T0" fmla="*/ 2147483646 w 17283"/>
              <a:gd name="T1" fmla="*/ 2147483646 h 745"/>
              <a:gd name="T2" fmla="*/ 0 w 17283"/>
              <a:gd name="T3" fmla="*/ 0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2147483646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17283" y="0"/>
                </a:moveTo>
                <a:lnTo>
                  <a:pt x="17283" y="745"/>
                </a:lnTo>
                <a:lnTo>
                  <a:pt x="0" y="745"/>
                </a:lnTo>
                <a:lnTo>
                  <a:pt x="0" y="0"/>
                </a:lnTo>
                <a:lnTo>
                  <a:pt x="253" y="24"/>
                </a:lnTo>
                <a:lnTo>
                  <a:pt x="506" y="46"/>
                </a:lnTo>
                <a:lnTo>
                  <a:pt x="761" y="69"/>
                </a:lnTo>
                <a:lnTo>
                  <a:pt x="1018" y="91"/>
                </a:lnTo>
                <a:lnTo>
                  <a:pt x="1276" y="112"/>
                </a:lnTo>
                <a:lnTo>
                  <a:pt x="1534" y="133"/>
                </a:lnTo>
                <a:lnTo>
                  <a:pt x="1795" y="152"/>
                </a:lnTo>
                <a:lnTo>
                  <a:pt x="2055" y="172"/>
                </a:lnTo>
                <a:lnTo>
                  <a:pt x="2318" y="189"/>
                </a:lnTo>
                <a:lnTo>
                  <a:pt x="2582" y="207"/>
                </a:lnTo>
                <a:lnTo>
                  <a:pt x="2847" y="223"/>
                </a:lnTo>
                <a:lnTo>
                  <a:pt x="3113" y="240"/>
                </a:lnTo>
                <a:lnTo>
                  <a:pt x="3379" y="255"/>
                </a:lnTo>
                <a:lnTo>
                  <a:pt x="3648" y="270"/>
                </a:lnTo>
                <a:lnTo>
                  <a:pt x="3917" y="284"/>
                </a:lnTo>
                <a:lnTo>
                  <a:pt x="4187" y="297"/>
                </a:lnTo>
                <a:lnTo>
                  <a:pt x="4458" y="309"/>
                </a:lnTo>
                <a:lnTo>
                  <a:pt x="4731" y="321"/>
                </a:lnTo>
                <a:lnTo>
                  <a:pt x="5004" y="332"/>
                </a:lnTo>
                <a:lnTo>
                  <a:pt x="5278" y="341"/>
                </a:lnTo>
                <a:lnTo>
                  <a:pt x="5553" y="351"/>
                </a:lnTo>
                <a:lnTo>
                  <a:pt x="5830" y="359"/>
                </a:lnTo>
                <a:lnTo>
                  <a:pt x="6107" y="367"/>
                </a:lnTo>
                <a:lnTo>
                  <a:pt x="6385" y="374"/>
                </a:lnTo>
                <a:lnTo>
                  <a:pt x="6664" y="380"/>
                </a:lnTo>
                <a:lnTo>
                  <a:pt x="6944" y="386"/>
                </a:lnTo>
                <a:lnTo>
                  <a:pt x="7224" y="390"/>
                </a:lnTo>
                <a:lnTo>
                  <a:pt x="7507" y="393"/>
                </a:lnTo>
                <a:lnTo>
                  <a:pt x="7789" y="396"/>
                </a:lnTo>
                <a:lnTo>
                  <a:pt x="8073" y="399"/>
                </a:lnTo>
                <a:lnTo>
                  <a:pt x="8356" y="400"/>
                </a:lnTo>
                <a:lnTo>
                  <a:pt x="8642" y="400"/>
                </a:lnTo>
                <a:lnTo>
                  <a:pt x="8927" y="400"/>
                </a:lnTo>
                <a:lnTo>
                  <a:pt x="9210" y="399"/>
                </a:lnTo>
                <a:lnTo>
                  <a:pt x="9494" y="396"/>
                </a:lnTo>
                <a:lnTo>
                  <a:pt x="9776" y="393"/>
                </a:lnTo>
                <a:lnTo>
                  <a:pt x="10059" y="390"/>
                </a:lnTo>
                <a:lnTo>
                  <a:pt x="10339" y="386"/>
                </a:lnTo>
                <a:lnTo>
                  <a:pt x="10619" y="380"/>
                </a:lnTo>
                <a:lnTo>
                  <a:pt x="10898" y="374"/>
                </a:lnTo>
                <a:lnTo>
                  <a:pt x="11176" y="367"/>
                </a:lnTo>
                <a:lnTo>
                  <a:pt x="11453" y="359"/>
                </a:lnTo>
                <a:lnTo>
                  <a:pt x="11730" y="351"/>
                </a:lnTo>
                <a:lnTo>
                  <a:pt x="12005" y="341"/>
                </a:lnTo>
                <a:lnTo>
                  <a:pt x="12279" y="332"/>
                </a:lnTo>
                <a:lnTo>
                  <a:pt x="12552" y="321"/>
                </a:lnTo>
                <a:lnTo>
                  <a:pt x="12825" y="309"/>
                </a:lnTo>
                <a:lnTo>
                  <a:pt x="13096" y="297"/>
                </a:lnTo>
                <a:lnTo>
                  <a:pt x="13366" y="284"/>
                </a:lnTo>
                <a:lnTo>
                  <a:pt x="13635" y="270"/>
                </a:lnTo>
                <a:lnTo>
                  <a:pt x="13904" y="255"/>
                </a:lnTo>
                <a:lnTo>
                  <a:pt x="14170" y="240"/>
                </a:lnTo>
                <a:lnTo>
                  <a:pt x="14436" y="223"/>
                </a:lnTo>
                <a:lnTo>
                  <a:pt x="14701" y="207"/>
                </a:lnTo>
                <a:lnTo>
                  <a:pt x="14965" y="189"/>
                </a:lnTo>
                <a:lnTo>
                  <a:pt x="15228" y="172"/>
                </a:lnTo>
                <a:lnTo>
                  <a:pt x="15488" y="152"/>
                </a:lnTo>
                <a:lnTo>
                  <a:pt x="15749" y="133"/>
                </a:lnTo>
                <a:lnTo>
                  <a:pt x="16007" y="112"/>
                </a:lnTo>
                <a:lnTo>
                  <a:pt x="16265" y="91"/>
                </a:lnTo>
                <a:lnTo>
                  <a:pt x="16522" y="69"/>
                </a:lnTo>
                <a:lnTo>
                  <a:pt x="16777" y="46"/>
                </a:lnTo>
                <a:lnTo>
                  <a:pt x="17030" y="24"/>
                </a:lnTo>
                <a:lnTo>
                  <a:pt x="17283" y="0"/>
                </a:lnTo>
                <a:close/>
              </a:path>
            </a:pathLst>
          </a:custGeom>
          <a:solidFill>
            <a:srgbClr val="2276BC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36"/>
          <p:cNvGrpSpPr>
            <a:grpSpLocks noChangeAspect="1"/>
          </p:cNvGrpSpPr>
          <p:nvPr/>
        </p:nvGrpSpPr>
        <p:grpSpPr bwMode="auto">
          <a:xfrm>
            <a:off x="120650" y="6581775"/>
            <a:ext cx="655638" cy="252413"/>
            <a:chOff x="4591" y="4108"/>
            <a:chExt cx="489" cy="188"/>
          </a:xfrm>
        </p:grpSpPr>
        <p:sp>
          <p:nvSpPr>
            <p:cNvPr id="7" name="Rectangle 35"/>
            <p:cNvSpPr>
              <a:spLocks noChangeAspect="1" noChangeArrowheads="1"/>
            </p:cNvSpPr>
            <p:nvPr userDrawn="1"/>
          </p:nvSpPr>
          <p:spPr bwMode="auto">
            <a:xfrm>
              <a:off x="4591" y="4108"/>
              <a:ext cx="489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grpSp>
          <p:nvGrpSpPr>
            <p:cNvPr id="6" name="Group 9"/>
            <p:cNvGrpSpPr>
              <a:grpSpLocks noChangeAspect="1"/>
            </p:cNvGrpSpPr>
            <p:nvPr userDrawn="1"/>
          </p:nvGrpSpPr>
          <p:grpSpPr bwMode="auto">
            <a:xfrm>
              <a:off x="4604" y="4118"/>
              <a:ext cx="467" cy="171"/>
              <a:chOff x="340" y="164"/>
              <a:chExt cx="952" cy="347"/>
            </a:xfrm>
          </p:grpSpPr>
          <p:sp>
            <p:nvSpPr>
              <p:cNvPr id="9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40" y="163"/>
                <a:ext cx="951" cy="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pic>
            <p:nvPicPr>
              <p:cNvPr id="10" name="Picture 11" descr="Logo(新版)-標準色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0" y="164"/>
                <a:ext cx="952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日期版面配置區 3">
            <a:hlinkClick r:id="rId4"/>
          </p:cNvPr>
          <p:cNvSpPr txBox="1">
            <a:spLocks noGrp="1"/>
          </p:cNvSpPr>
          <p:nvPr/>
        </p:nvSpPr>
        <p:spPr bwMode="auto">
          <a:xfrm>
            <a:off x="827088" y="6591300"/>
            <a:ext cx="9779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zh-TW" altLang="zh-TW" sz="700" smtClean="0">
                <a:solidFill>
                  <a:schemeClr val="bg1"/>
                </a:solidFill>
              </a:rPr>
              <a:t>www.looptelecom.com</a:t>
            </a:r>
            <a:endParaRPr lang="en-US" altLang="zh-TW" sz="700" smtClean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altLang="zh-TW" dirty="0" smtClean="0"/>
              <a:t>Agenda</a:t>
            </a:r>
          </a:p>
        </p:txBody>
      </p:sp>
      <p:sp>
        <p:nvSpPr>
          <p:cNvPr id="12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192C05-31AD-494A-AF01-196AE816A4BE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ZZ109010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2"/>
          <p:cNvSpPr>
            <a:spLocks/>
          </p:cNvSpPr>
          <p:nvPr/>
        </p:nvSpPr>
        <p:spPr bwMode="auto">
          <a:xfrm>
            <a:off x="0" y="0"/>
            <a:ext cx="9145588" cy="393700"/>
          </a:xfrm>
          <a:custGeom>
            <a:avLst/>
            <a:gdLst>
              <a:gd name="T0" fmla="*/ 2147483646 w 17283"/>
              <a:gd name="T1" fmla="*/ 0 h 745"/>
              <a:gd name="T2" fmla="*/ 2147483646 w 17283"/>
              <a:gd name="T3" fmla="*/ 2147483646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0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0" y="0"/>
                </a:moveTo>
                <a:lnTo>
                  <a:pt x="17283" y="0"/>
                </a:lnTo>
                <a:lnTo>
                  <a:pt x="17283" y="745"/>
                </a:lnTo>
                <a:lnTo>
                  <a:pt x="17030" y="721"/>
                </a:lnTo>
                <a:lnTo>
                  <a:pt x="16777" y="699"/>
                </a:lnTo>
                <a:lnTo>
                  <a:pt x="16522" y="676"/>
                </a:lnTo>
                <a:lnTo>
                  <a:pt x="16265" y="654"/>
                </a:lnTo>
                <a:lnTo>
                  <a:pt x="16007" y="633"/>
                </a:lnTo>
                <a:lnTo>
                  <a:pt x="15749" y="612"/>
                </a:lnTo>
                <a:lnTo>
                  <a:pt x="15488" y="593"/>
                </a:lnTo>
                <a:lnTo>
                  <a:pt x="15228" y="573"/>
                </a:lnTo>
                <a:lnTo>
                  <a:pt x="14965" y="556"/>
                </a:lnTo>
                <a:lnTo>
                  <a:pt x="14701" y="538"/>
                </a:lnTo>
                <a:lnTo>
                  <a:pt x="14436" y="522"/>
                </a:lnTo>
                <a:lnTo>
                  <a:pt x="14170" y="505"/>
                </a:lnTo>
                <a:lnTo>
                  <a:pt x="13904" y="490"/>
                </a:lnTo>
                <a:lnTo>
                  <a:pt x="13635" y="475"/>
                </a:lnTo>
                <a:lnTo>
                  <a:pt x="13366" y="461"/>
                </a:lnTo>
                <a:lnTo>
                  <a:pt x="13096" y="448"/>
                </a:lnTo>
                <a:lnTo>
                  <a:pt x="12825" y="436"/>
                </a:lnTo>
                <a:lnTo>
                  <a:pt x="12552" y="424"/>
                </a:lnTo>
                <a:lnTo>
                  <a:pt x="12279" y="413"/>
                </a:lnTo>
                <a:lnTo>
                  <a:pt x="12005" y="404"/>
                </a:lnTo>
                <a:lnTo>
                  <a:pt x="11730" y="394"/>
                </a:lnTo>
                <a:lnTo>
                  <a:pt x="11453" y="386"/>
                </a:lnTo>
                <a:lnTo>
                  <a:pt x="11176" y="378"/>
                </a:lnTo>
                <a:lnTo>
                  <a:pt x="10898" y="371"/>
                </a:lnTo>
                <a:lnTo>
                  <a:pt x="10619" y="365"/>
                </a:lnTo>
                <a:lnTo>
                  <a:pt x="10339" y="359"/>
                </a:lnTo>
                <a:lnTo>
                  <a:pt x="10059" y="355"/>
                </a:lnTo>
                <a:lnTo>
                  <a:pt x="9776" y="352"/>
                </a:lnTo>
                <a:lnTo>
                  <a:pt x="9494" y="349"/>
                </a:lnTo>
                <a:lnTo>
                  <a:pt x="9210" y="346"/>
                </a:lnTo>
                <a:lnTo>
                  <a:pt x="8927" y="345"/>
                </a:lnTo>
                <a:lnTo>
                  <a:pt x="8642" y="345"/>
                </a:lnTo>
                <a:lnTo>
                  <a:pt x="8356" y="345"/>
                </a:lnTo>
                <a:lnTo>
                  <a:pt x="8073" y="346"/>
                </a:lnTo>
                <a:lnTo>
                  <a:pt x="7789" y="349"/>
                </a:lnTo>
                <a:lnTo>
                  <a:pt x="7507" y="352"/>
                </a:lnTo>
                <a:lnTo>
                  <a:pt x="7224" y="355"/>
                </a:lnTo>
                <a:lnTo>
                  <a:pt x="6944" y="359"/>
                </a:lnTo>
                <a:lnTo>
                  <a:pt x="6664" y="365"/>
                </a:lnTo>
                <a:lnTo>
                  <a:pt x="6385" y="371"/>
                </a:lnTo>
                <a:lnTo>
                  <a:pt x="6107" y="378"/>
                </a:lnTo>
                <a:lnTo>
                  <a:pt x="5830" y="386"/>
                </a:lnTo>
                <a:lnTo>
                  <a:pt x="5553" y="394"/>
                </a:lnTo>
                <a:lnTo>
                  <a:pt x="5278" y="404"/>
                </a:lnTo>
                <a:lnTo>
                  <a:pt x="5004" y="413"/>
                </a:lnTo>
                <a:lnTo>
                  <a:pt x="4731" y="424"/>
                </a:lnTo>
                <a:lnTo>
                  <a:pt x="4458" y="436"/>
                </a:lnTo>
                <a:lnTo>
                  <a:pt x="4187" y="448"/>
                </a:lnTo>
                <a:lnTo>
                  <a:pt x="3917" y="461"/>
                </a:lnTo>
                <a:lnTo>
                  <a:pt x="3648" y="475"/>
                </a:lnTo>
                <a:lnTo>
                  <a:pt x="3379" y="490"/>
                </a:lnTo>
                <a:lnTo>
                  <a:pt x="3113" y="505"/>
                </a:lnTo>
                <a:lnTo>
                  <a:pt x="2847" y="522"/>
                </a:lnTo>
                <a:lnTo>
                  <a:pt x="2582" y="538"/>
                </a:lnTo>
                <a:lnTo>
                  <a:pt x="2318" y="556"/>
                </a:lnTo>
                <a:lnTo>
                  <a:pt x="2055" y="573"/>
                </a:lnTo>
                <a:lnTo>
                  <a:pt x="1795" y="593"/>
                </a:lnTo>
                <a:lnTo>
                  <a:pt x="1534" y="612"/>
                </a:lnTo>
                <a:lnTo>
                  <a:pt x="1276" y="633"/>
                </a:lnTo>
                <a:lnTo>
                  <a:pt x="1018" y="654"/>
                </a:lnTo>
                <a:lnTo>
                  <a:pt x="761" y="676"/>
                </a:lnTo>
                <a:lnTo>
                  <a:pt x="506" y="699"/>
                </a:lnTo>
                <a:lnTo>
                  <a:pt x="253" y="721"/>
                </a:lnTo>
                <a:lnTo>
                  <a:pt x="0" y="745"/>
                </a:lnTo>
                <a:lnTo>
                  <a:pt x="0" y="0"/>
                </a:lnTo>
                <a:close/>
              </a:path>
            </a:pathLst>
          </a:custGeom>
          <a:solidFill>
            <a:srgbClr val="206EAF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33"/>
          <p:cNvSpPr>
            <a:spLocks/>
          </p:cNvSpPr>
          <p:nvPr/>
        </p:nvSpPr>
        <p:spPr bwMode="auto">
          <a:xfrm>
            <a:off x="0" y="6464300"/>
            <a:ext cx="9145588" cy="393700"/>
          </a:xfrm>
          <a:custGeom>
            <a:avLst/>
            <a:gdLst>
              <a:gd name="T0" fmla="*/ 2147483646 w 17283"/>
              <a:gd name="T1" fmla="*/ 2147483646 h 745"/>
              <a:gd name="T2" fmla="*/ 0 w 17283"/>
              <a:gd name="T3" fmla="*/ 0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2147483646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17283" y="0"/>
                </a:moveTo>
                <a:lnTo>
                  <a:pt x="17283" y="745"/>
                </a:lnTo>
                <a:lnTo>
                  <a:pt x="0" y="745"/>
                </a:lnTo>
                <a:lnTo>
                  <a:pt x="0" y="0"/>
                </a:lnTo>
                <a:lnTo>
                  <a:pt x="253" y="24"/>
                </a:lnTo>
                <a:lnTo>
                  <a:pt x="506" y="46"/>
                </a:lnTo>
                <a:lnTo>
                  <a:pt x="761" y="69"/>
                </a:lnTo>
                <a:lnTo>
                  <a:pt x="1018" y="91"/>
                </a:lnTo>
                <a:lnTo>
                  <a:pt x="1276" y="112"/>
                </a:lnTo>
                <a:lnTo>
                  <a:pt x="1534" y="133"/>
                </a:lnTo>
                <a:lnTo>
                  <a:pt x="1795" y="152"/>
                </a:lnTo>
                <a:lnTo>
                  <a:pt x="2055" y="172"/>
                </a:lnTo>
                <a:lnTo>
                  <a:pt x="2318" y="189"/>
                </a:lnTo>
                <a:lnTo>
                  <a:pt x="2582" y="207"/>
                </a:lnTo>
                <a:lnTo>
                  <a:pt x="2847" y="223"/>
                </a:lnTo>
                <a:lnTo>
                  <a:pt x="3113" y="240"/>
                </a:lnTo>
                <a:lnTo>
                  <a:pt x="3379" y="255"/>
                </a:lnTo>
                <a:lnTo>
                  <a:pt x="3648" y="270"/>
                </a:lnTo>
                <a:lnTo>
                  <a:pt x="3917" y="284"/>
                </a:lnTo>
                <a:lnTo>
                  <a:pt x="4187" y="297"/>
                </a:lnTo>
                <a:lnTo>
                  <a:pt x="4458" y="309"/>
                </a:lnTo>
                <a:lnTo>
                  <a:pt x="4731" y="321"/>
                </a:lnTo>
                <a:lnTo>
                  <a:pt x="5004" y="332"/>
                </a:lnTo>
                <a:lnTo>
                  <a:pt x="5278" y="341"/>
                </a:lnTo>
                <a:lnTo>
                  <a:pt x="5553" y="351"/>
                </a:lnTo>
                <a:lnTo>
                  <a:pt x="5830" y="359"/>
                </a:lnTo>
                <a:lnTo>
                  <a:pt x="6107" y="367"/>
                </a:lnTo>
                <a:lnTo>
                  <a:pt x="6385" y="374"/>
                </a:lnTo>
                <a:lnTo>
                  <a:pt x="6664" y="380"/>
                </a:lnTo>
                <a:lnTo>
                  <a:pt x="6944" y="386"/>
                </a:lnTo>
                <a:lnTo>
                  <a:pt x="7224" y="390"/>
                </a:lnTo>
                <a:lnTo>
                  <a:pt x="7507" y="393"/>
                </a:lnTo>
                <a:lnTo>
                  <a:pt x="7789" y="396"/>
                </a:lnTo>
                <a:lnTo>
                  <a:pt x="8073" y="399"/>
                </a:lnTo>
                <a:lnTo>
                  <a:pt x="8356" y="400"/>
                </a:lnTo>
                <a:lnTo>
                  <a:pt x="8642" y="400"/>
                </a:lnTo>
                <a:lnTo>
                  <a:pt x="8927" y="400"/>
                </a:lnTo>
                <a:lnTo>
                  <a:pt x="9210" y="399"/>
                </a:lnTo>
                <a:lnTo>
                  <a:pt x="9494" y="396"/>
                </a:lnTo>
                <a:lnTo>
                  <a:pt x="9776" y="393"/>
                </a:lnTo>
                <a:lnTo>
                  <a:pt x="10059" y="390"/>
                </a:lnTo>
                <a:lnTo>
                  <a:pt x="10339" y="386"/>
                </a:lnTo>
                <a:lnTo>
                  <a:pt x="10619" y="380"/>
                </a:lnTo>
                <a:lnTo>
                  <a:pt x="10898" y="374"/>
                </a:lnTo>
                <a:lnTo>
                  <a:pt x="11176" y="367"/>
                </a:lnTo>
                <a:lnTo>
                  <a:pt x="11453" y="359"/>
                </a:lnTo>
                <a:lnTo>
                  <a:pt x="11730" y="351"/>
                </a:lnTo>
                <a:lnTo>
                  <a:pt x="12005" y="341"/>
                </a:lnTo>
                <a:lnTo>
                  <a:pt x="12279" y="332"/>
                </a:lnTo>
                <a:lnTo>
                  <a:pt x="12552" y="321"/>
                </a:lnTo>
                <a:lnTo>
                  <a:pt x="12825" y="309"/>
                </a:lnTo>
                <a:lnTo>
                  <a:pt x="13096" y="297"/>
                </a:lnTo>
                <a:lnTo>
                  <a:pt x="13366" y="284"/>
                </a:lnTo>
                <a:lnTo>
                  <a:pt x="13635" y="270"/>
                </a:lnTo>
                <a:lnTo>
                  <a:pt x="13904" y="255"/>
                </a:lnTo>
                <a:lnTo>
                  <a:pt x="14170" y="240"/>
                </a:lnTo>
                <a:lnTo>
                  <a:pt x="14436" y="223"/>
                </a:lnTo>
                <a:lnTo>
                  <a:pt x="14701" y="207"/>
                </a:lnTo>
                <a:lnTo>
                  <a:pt x="14965" y="189"/>
                </a:lnTo>
                <a:lnTo>
                  <a:pt x="15228" y="172"/>
                </a:lnTo>
                <a:lnTo>
                  <a:pt x="15488" y="152"/>
                </a:lnTo>
                <a:lnTo>
                  <a:pt x="15749" y="133"/>
                </a:lnTo>
                <a:lnTo>
                  <a:pt x="16007" y="112"/>
                </a:lnTo>
                <a:lnTo>
                  <a:pt x="16265" y="91"/>
                </a:lnTo>
                <a:lnTo>
                  <a:pt x="16522" y="69"/>
                </a:lnTo>
                <a:lnTo>
                  <a:pt x="16777" y="46"/>
                </a:lnTo>
                <a:lnTo>
                  <a:pt x="17030" y="24"/>
                </a:lnTo>
                <a:lnTo>
                  <a:pt x="17283" y="0"/>
                </a:lnTo>
                <a:close/>
              </a:path>
            </a:pathLst>
          </a:custGeom>
          <a:solidFill>
            <a:srgbClr val="2276BC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36"/>
          <p:cNvGrpSpPr>
            <a:grpSpLocks noChangeAspect="1"/>
          </p:cNvGrpSpPr>
          <p:nvPr/>
        </p:nvGrpSpPr>
        <p:grpSpPr bwMode="auto">
          <a:xfrm>
            <a:off x="120650" y="6581775"/>
            <a:ext cx="655638" cy="252413"/>
            <a:chOff x="4591" y="4108"/>
            <a:chExt cx="489" cy="188"/>
          </a:xfrm>
        </p:grpSpPr>
        <p:sp>
          <p:nvSpPr>
            <p:cNvPr id="7" name="Rectangle 35"/>
            <p:cNvSpPr>
              <a:spLocks noChangeAspect="1" noChangeArrowheads="1"/>
            </p:cNvSpPr>
            <p:nvPr userDrawn="1"/>
          </p:nvSpPr>
          <p:spPr bwMode="auto">
            <a:xfrm>
              <a:off x="4591" y="4108"/>
              <a:ext cx="489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grpSp>
          <p:nvGrpSpPr>
            <p:cNvPr id="6" name="Group 9"/>
            <p:cNvGrpSpPr>
              <a:grpSpLocks noChangeAspect="1"/>
            </p:cNvGrpSpPr>
            <p:nvPr userDrawn="1"/>
          </p:nvGrpSpPr>
          <p:grpSpPr bwMode="auto">
            <a:xfrm>
              <a:off x="4604" y="4118"/>
              <a:ext cx="467" cy="171"/>
              <a:chOff x="340" y="164"/>
              <a:chExt cx="952" cy="347"/>
            </a:xfrm>
          </p:grpSpPr>
          <p:sp>
            <p:nvSpPr>
              <p:cNvPr id="9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40" y="163"/>
                <a:ext cx="951" cy="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pic>
            <p:nvPicPr>
              <p:cNvPr id="10" name="Picture 11" descr="Logo(新版)-標準色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0" y="164"/>
                <a:ext cx="952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日期版面配置區 3">
            <a:hlinkClick r:id="rId4"/>
          </p:cNvPr>
          <p:cNvSpPr txBox="1">
            <a:spLocks noGrp="1"/>
          </p:cNvSpPr>
          <p:nvPr/>
        </p:nvSpPr>
        <p:spPr bwMode="auto">
          <a:xfrm>
            <a:off x="827088" y="6591300"/>
            <a:ext cx="9779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zh-TW" altLang="zh-TW" sz="700" smtClean="0">
                <a:solidFill>
                  <a:schemeClr val="bg1"/>
                </a:solidFill>
              </a:rPr>
              <a:t>www.looptelecom.com</a:t>
            </a:r>
            <a:endParaRPr lang="en-US" altLang="zh-TW" sz="700" smtClean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altLang="zh-TW" dirty="0" smtClean="0"/>
              <a:t>Agenda</a:t>
            </a:r>
          </a:p>
        </p:txBody>
      </p:sp>
      <p:sp>
        <p:nvSpPr>
          <p:cNvPr id="12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192C05-31AD-494A-AF01-196AE816A4BE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0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C37E-1170-43E2-AC0A-3918247939E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C2FC-59E2-4506-BF6B-DDC86F57D15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8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C37E-1170-43E2-AC0A-3918247939E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C2FC-59E2-4506-BF6B-DDC86F57D15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75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C37E-1170-43E2-AC0A-3918247939E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C2FC-59E2-4506-BF6B-DDC86F57D15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3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DFA0-BED8-4902-AC25-44803A9DD658}" type="datetimeFigureOut">
              <a:rPr lang="zh-TW" altLang="en-US" smtClean="0"/>
              <a:pPr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3064-18CE-4047-82C9-E3CB128B01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C37E-1170-43E2-AC0A-3918247939E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C2FC-59E2-4506-BF6B-DDC86F57D15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56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C37E-1170-43E2-AC0A-3918247939E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C2FC-59E2-4506-BF6B-DDC86F57D15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83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C37E-1170-43E2-AC0A-3918247939E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C2FC-59E2-4506-BF6B-DDC86F57D15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85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C37E-1170-43E2-AC0A-3918247939E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C2FC-59E2-4506-BF6B-DDC86F57D15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95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C37E-1170-43E2-AC0A-3918247939E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C2FC-59E2-4506-BF6B-DDC86F57D15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5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C37E-1170-43E2-AC0A-3918247939E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C2FC-59E2-4506-BF6B-DDC86F57D15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95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C37E-1170-43E2-AC0A-3918247939E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C2FC-59E2-4506-BF6B-DDC86F57D15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37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C37E-1170-43E2-AC0A-3918247939E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C2FC-59E2-4506-BF6B-DDC86F57D15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9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14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DFA0-BED8-4902-AC25-44803A9DD658}" type="datetimeFigureOut">
              <a:rPr lang="zh-TW" altLang="en-US" smtClean="0"/>
              <a:pPr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3064-18CE-4047-82C9-E3CB128B01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DFA0-BED8-4902-AC25-44803A9DD658}" type="datetimeFigureOut">
              <a:rPr lang="zh-TW" altLang="en-US" smtClean="0"/>
              <a:pPr/>
              <a:t>2019/9/6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3064-18CE-4047-82C9-E3CB128B01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DFA0-BED8-4902-AC25-44803A9DD658}" type="datetimeFigureOut">
              <a:rPr lang="zh-TW" altLang="en-US" smtClean="0"/>
              <a:pPr/>
              <a:t>2019/9/6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3064-18CE-4047-82C9-E3CB128B01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DFA0-BED8-4902-AC25-44803A9DD658}" type="datetimeFigureOut">
              <a:rPr lang="zh-TW" altLang="en-US" smtClean="0"/>
              <a:pPr/>
              <a:t>2019/9/6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3064-18CE-4047-82C9-E3CB128B01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DFA0-BED8-4902-AC25-44803A9DD658}" type="datetimeFigureOut">
              <a:rPr lang="zh-TW" altLang="en-US" smtClean="0"/>
              <a:pPr/>
              <a:t>2019/9/6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3064-18CE-4047-82C9-E3CB128B01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DFA0-BED8-4902-AC25-44803A9DD658}" type="datetimeFigureOut">
              <a:rPr lang="zh-TW" altLang="en-US" smtClean="0"/>
              <a:pPr/>
              <a:t>2019/9/6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3064-18CE-4047-82C9-E3CB128B01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DFA0-BED8-4902-AC25-44803A9DD658}" type="datetimeFigureOut">
              <a:rPr lang="zh-TW" altLang="en-US" smtClean="0"/>
              <a:pPr/>
              <a:t>2019/9/6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3064-18CE-4047-82C9-E3CB128B01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DFA0-BED8-4902-AC25-44803A9DD658}" type="datetimeFigureOut">
              <a:rPr lang="zh-TW" altLang="en-US" smtClean="0"/>
              <a:pPr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33064-18CE-4047-82C9-E3CB128B01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3C37E-1170-43E2-AC0A-3918247939E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1C2FC-59E2-4506-BF6B-DDC86F57D15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0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5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4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69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2.wmf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1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oleObject" Target="../embeddings/oleObject1.bin"/><Relationship Id="rId3" Type="http://schemas.openxmlformats.org/officeDocument/2006/relationships/image" Target="../media/image81.png"/><Relationship Id="rId7" Type="http://schemas.openxmlformats.org/officeDocument/2006/relationships/image" Target="../media/image85.emf"/><Relationship Id="rId12" Type="http://schemas.openxmlformats.org/officeDocument/2006/relationships/image" Target="../media/image9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4.emf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emf"/><Relationship Id="rId4" Type="http://schemas.openxmlformats.org/officeDocument/2006/relationships/image" Target="../media/image82.png"/><Relationship Id="rId9" Type="http://schemas.openxmlformats.org/officeDocument/2006/relationships/image" Target="../media/image87.emf"/><Relationship Id="rId1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png"/><Relationship Id="rId9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5.png"/><Relationship Id="rId3" Type="http://schemas.openxmlformats.org/officeDocument/2006/relationships/image" Target="../media/image14.png"/><Relationship Id="rId21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100.png"/><Relationship Id="rId3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4.png"/><Relationship Id="rId32" Type="http://schemas.openxmlformats.org/officeDocument/2006/relationships/image" Target="../media/image10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3.png"/><Relationship Id="rId28" Type="http://schemas.openxmlformats.org/officeDocument/2006/relationships/image" Target="../media/image102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10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2.png"/><Relationship Id="rId27" Type="http://schemas.openxmlformats.org/officeDocument/2006/relationships/image" Target="../media/image101.png"/><Relationship Id="rId30" Type="http://schemas.openxmlformats.org/officeDocument/2006/relationships/image" Target="../media/image80.png"/><Relationship Id="rId8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0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3"/>
          <p:cNvSpPr>
            <a:spLocks noChangeArrowheads="1" noChangeShapeType="1" noTextEdit="1"/>
          </p:cNvSpPr>
          <p:nvPr/>
        </p:nvSpPr>
        <p:spPr bwMode="auto">
          <a:xfrm>
            <a:off x="468313" y="2708275"/>
            <a:ext cx="822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2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星通資訊股份有限公司</a:t>
            </a:r>
          </a:p>
        </p:txBody>
      </p:sp>
      <p:sp>
        <p:nvSpPr>
          <p:cNvPr id="6147" name="文字方塊 3"/>
          <p:cNvSpPr txBox="1">
            <a:spLocks noChangeArrowheads="1"/>
          </p:cNvSpPr>
          <p:nvPr/>
        </p:nvSpPr>
        <p:spPr bwMode="auto">
          <a:xfrm>
            <a:off x="1331913" y="3716338"/>
            <a:ext cx="60483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b="1" dirty="0">
                <a:solidFill>
                  <a:srgbClr val="0000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法說會</a:t>
            </a:r>
            <a:endParaRPr lang="en-US" altLang="zh-TW" sz="3200" b="1" dirty="0">
              <a:solidFill>
                <a:srgbClr val="0000CC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>
              <a:defRPr/>
            </a:pPr>
            <a:endParaRPr lang="en-US" altLang="zh-TW" sz="3200" dirty="0">
              <a:solidFill>
                <a:srgbClr val="0000CC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>
              <a:defRPr/>
            </a:pPr>
            <a:r>
              <a:rPr lang="en-US" altLang="zh-TW" sz="3200" dirty="0">
                <a:solidFill>
                  <a:srgbClr val="0000CC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 </a:t>
            </a:r>
            <a:r>
              <a:rPr lang="en-US" altLang="zh-TW" sz="3200" dirty="0" smtClean="0">
                <a:solidFill>
                  <a:srgbClr val="0000CC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2019</a:t>
            </a:r>
            <a:r>
              <a:rPr lang="zh-TW" alt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年</a:t>
            </a:r>
            <a:r>
              <a:rPr lang="en-US" altLang="zh-TW" sz="3200" dirty="0">
                <a:solidFill>
                  <a:srgbClr val="0000CC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9</a:t>
            </a:r>
            <a:r>
              <a:rPr lang="zh-TW" alt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月</a:t>
            </a:r>
            <a:r>
              <a:rPr lang="en-US" altLang="zh-TW" sz="3200" dirty="0" smtClean="0">
                <a:solidFill>
                  <a:srgbClr val="0000CC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17</a:t>
            </a:r>
            <a:r>
              <a:rPr lang="zh-TW" altLang="en-US" sz="3200" dirty="0" smtClean="0">
                <a:solidFill>
                  <a:srgbClr val="0000CC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日</a:t>
            </a:r>
            <a:endParaRPr lang="en-US" altLang="zh-TW" sz="3200" dirty="0">
              <a:solidFill>
                <a:srgbClr val="0000CC"/>
              </a:solidFill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algn="ctr">
              <a:defRPr/>
            </a:pPr>
            <a:endParaRPr lang="zh-TW" altLang="en-US" sz="3200" dirty="0">
              <a:solidFill>
                <a:srgbClr val="0000CC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>
              <a:defRPr/>
            </a:pPr>
            <a:r>
              <a:rPr lang="zh-TW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葉茂林博士</a:t>
            </a:r>
            <a:endParaRPr lang="zh-TW" alt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5613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成功案例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政府機關網路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3064291" y="2646565"/>
            <a:ext cx="2571768" cy="2500330"/>
          </a:xfrm>
          <a:prstGeom prst="ellipse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Loop’s Products in Government Networks</a:t>
            </a:r>
          </a:p>
        </p:txBody>
      </p:sp>
      <p:pic>
        <p:nvPicPr>
          <p:cNvPr id="23" name="圖片 22" descr="Loop-logo-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  <p:grpSp>
        <p:nvGrpSpPr>
          <p:cNvPr id="98" name="群組 97"/>
          <p:cNvGrpSpPr/>
          <p:nvPr/>
        </p:nvGrpSpPr>
        <p:grpSpPr>
          <a:xfrm>
            <a:off x="747380" y="1217805"/>
            <a:ext cx="7299272" cy="5475505"/>
            <a:chOff x="747380" y="1217805"/>
            <a:chExt cx="7299272" cy="5475505"/>
          </a:xfrm>
        </p:grpSpPr>
        <p:sp>
          <p:nvSpPr>
            <p:cNvPr id="5" name="橢圓 4"/>
            <p:cNvSpPr>
              <a:spLocks noChangeAspect="1"/>
            </p:cNvSpPr>
            <p:nvPr/>
          </p:nvSpPr>
          <p:spPr>
            <a:xfrm>
              <a:off x="1269727" y="5132127"/>
              <a:ext cx="900000" cy="90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加拿大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橢圓 5"/>
            <p:cNvSpPr>
              <a:spLocks noChangeAspect="1"/>
            </p:cNvSpPr>
            <p:nvPr/>
          </p:nvSpPr>
          <p:spPr>
            <a:xfrm>
              <a:off x="747380" y="4146763"/>
              <a:ext cx="900000" cy="90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阿根廷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橢圓 6"/>
            <p:cNvSpPr>
              <a:spLocks noChangeAspect="1"/>
            </p:cNvSpPr>
            <p:nvPr/>
          </p:nvSpPr>
          <p:spPr>
            <a:xfrm>
              <a:off x="6564753" y="3395333"/>
              <a:ext cx="900000" cy="90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巴西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橢圓 7"/>
            <p:cNvSpPr>
              <a:spLocks noChangeAspect="1"/>
            </p:cNvSpPr>
            <p:nvPr/>
          </p:nvSpPr>
          <p:spPr>
            <a:xfrm>
              <a:off x="1087646" y="3058475"/>
              <a:ext cx="900000" cy="9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美國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橢圓 8"/>
            <p:cNvSpPr>
              <a:spLocks noChangeAspect="1"/>
            </p:cNvSpPr>
            <p:nvPr/>
          </p:nvSpPr>
          <p:spPr>
            <a:xfrm>
              <a:off x="3432011" y="5547485"/>
              <a:ext cx="900000" cy="900000"/>
            </a:xfrm>
            <a:prstGeom prst="ellipse">
              <a:avLst/>
            </a:prstGeom>
            <a:solidFill>
              <a:schemeClr val="bg1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哥倫比亞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橢圓 11"/>
            <p:cNvSpPr>
              <a:spLocks noChangeAspect="1"/>
            </p:cNvSpPr>
            <p:nvPr/>
          </p:nvSpPr>
          <p:spPr>
            <a:xfrm>
              <a:off x="5609030" y="5793310"/>
              <a:ext cx="900000" cy="9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利比亞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橢圓 12"/>
            <p:cNvSpPr>
              <a:spLocks noChangeAspect="1"/>
            </p:cNvSpPr>
            <p:nvPr/>
          </p:nvSpPr>
          <p:spPr>
            <a:xfrm>
              <a:off x="3733483" y="1262384"/>
              <a:ext cx="900000" cy="900000"/>
            </a:xfrm>
            <a:prstGeom prst="ellipse">
              <a:avLst/>
            </a:prstGeom>
            <a:solidFill>
              <a:schemeClr val="bg1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南非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橢圓 13"/>
            <p:cNvSpPr>
              <a:spLocks noChangeAspect="1"/>
            </p:cNvSpPr>
            <p:nvPr/>
          </p:nvSpPr>
          <p:spPr>
            <a:xfrm>
              <a:off x="4837982" y="1402826"/>
              <a:ext cx="900000" cy="900000"/>
            </a:xfrm>
            <a:prstGeom prst="ellipse">
              <a:avLst/>
            </a:prstGeom>
            <a:solidFill>
              <a:schemeClr val="bg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俄羅斯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橢圓 15"/>
            <p:cNvSpPr>
              <a:spLocks noChangeAspect="1"/>
            </p:cNvSpPr>
            <p:nvPr/>
          </p:nvSpPr>
          <p:spPr>
            <a:xfrm>
              <a:off x="5988151" y="4787514"/>
              <a:ext cx="900000" cy="90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法國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橢圓 16"/>
            <p:cNvSpPr>
              <a:spLocks noChangeAspect="1"/>
            </p:cNvSpPr>
            <p:nvPr/>
          </p:nvSpPr>
          <p:spPr>
            <a:xfrm>
              <a:off x="6465202" y="2406824"/>
              <a:ext cx="900000" cy="90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英國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橢圓 17"/>
            <p:cNvSpPr>
              <a:spLocks noChangeAspect="1"/>
            </p:cNvSpPr>
            <p:nvPr/>
          </p:nvSpPr>
          <p:spPr>
            <a:xfrm>
              <a:off x="1648247" y="2096375"/>
              <a:ext cx="900000" cy="900000"/>
            </a:xfrm>
            <a:prstGeom prst="ellipse">
              <a:avLst/>
            </a:prstGeom>
            <a:solidFill>
              <a:schemeClr val="bg1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摩洛哥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橢圓 18"/>
            <p:cNvSpPr>
              <a:spLocks noChangeAspect="1"/>
            </p:cNvSpPr>
            <p:nvPr/>
          </p:nvSpPr>
          <p:spPr>
            <a:xfrm>
              <a:off x="6093201" y="1411787"/>
              <a:ext cx="900000" cy="9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台灣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橢圓 19"/>
            <p:cNvSpPr>
              <a:spLocks noChangeAspect="1"/>
            </p:cNvSpPr>
            <p:nvPr/>
          </p:nvSpPr>
          <p:spPr>
            <a:xfrm>
              <a:off x="2390011" y="5305008"/>
              <a:ext cx="900000" cy="900000"/>
            </a:xfrm>
            <a:prstGeom prst="ellipse">
              <a:avLst/>
            </a:prstGeom>
            <a:solidFill>
              <a:schemeClr val="bg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香港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橢圓 49"/>
            <p:cNvSpPr>
              <a:spLocks noChangeAspect="1"/>
            </p:cNvSpPr>
            <p:nvPr/>
          </p:nvSpPr>
          <p:spPr>
            <a:xfrm>
              <a:off x="4458036" y="5655415"/>
              <a:ext cx="900000" cy="90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新加坡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橢圓 50"/>
            <p:cNvSpPr>
              <a:spLocks noChangeAspect="1"/>
            </p:cNvSpPr>
            <p:nvPr/>
          </p:nvSpPr>
          <p:spPr>
            <a:xfrm>
              <a:off x="7146652" y="4437831"/>
              <a:ext cx="900000" cy="900000"/>
            </a:xfrm>
            <a:prstGeom prst="ellipse">
              <a:avLst/>
            </a:prstGeom>
            <a:solidFill>
              <a:schemeClr val="bg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秘魯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橢圓 52"/>
            <p:cNvSpPr>
              <a:spLocks noChangeAspect="1"/>
            </p:cNvSpPr>
            <p:nvPr/>
          </p:nvSpPr>
          <p:spPr>
            <a:xfrm>
              <a:off x="2319016" y="1217805"/>
              <a:ext cx="900000" cy="90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西班牙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1647380" y="1986003"/>
            <a:ext cx="5547701" cy="3841360"/>
            <a:chOff x="1647380" y="1986003"/>
            <a:chExt cx="5547701" cy="3841360"/>
          </a:xfrm>
        </p:grpSpPr>
        <p:cxnSp>
          <p:nvCxnSpPr>
            <p:cNvPr id="22" name="直線接點 21"/>
            <p:cNvCxnSpPr/>
            <p:nvPr/>
          </p:nvCxnSpPr>
          <p:spPr>
            <a:xfrm rot="16200000" flipH="1">
              <a:off x="3842599" y="2407553"/>
              <a:ext cx="540000" cy="5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rot="16200000" flipH="1">
              <a:off x="3574311" y="5308877"/>
              <a:ext cx="540000" cy="5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rot="5400000">
              <a:off x="4562673" y="2271575"/>
              <a:ext cx="512417" cy="3310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rot="10800000" flipV="1">
              <a:off x="5188764" y="2165632"/>
              <a:ext cx="999657" cy="8284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10800000">
              <a:off x="5624803" y="3948610"/>
              <a:ext cx="1570278" cy="6974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5500694" y="4429132"/>
              <a:ext cx="640509" cy="4804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endCxn id="53" idx="5"/>
            </p:cNvCxnSpPr>
            <p:nvPr/>
          </p:nvCxnSpPr>
          <p:spPr>
            <a:xfrm rot="16200000" flipV="1">
              <a:off x="3041470" y="2031748"/>
              <a:ext cx="800553" cy="7090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flipV="1">
              <a:off x="5495592" y="3041534"/>
              <a:ext cx="1047609" cy="308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>
              <a:off x="2406104" y="2724302"/>
              <a:ext cx="944924" cy="3930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 rot="10800000" flipV="1">
              <a:off x="1914755" y="3493885"/>
              <a:ext cx="1238185" cy="673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endCxn id="6" idx="6"/>
            </p:cNvCxnSpPr>
            <p:nvPr/>
          </p:nvCxnSpPr>
          <p:spPr>
            <a:xfrm rot="10800000" flipV="1">
              <a:off x="1647380" y="3970217"/>
              <a:ext cx="1463032" cy="6265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rot="5400000">
              <a:off x="2138424" y="4304493"/>
              <a:ext cx="934745" cy="11433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 rot="10800000">
              <a:off x="5598757" y="3621990"/>
              <a:ext cx="991891" cy="2181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>
              <a:stCxn id="4" idx="3"/>
            </p:cNvCxnSpPr>
            <p:nvPr/>
          </p:nvCxnSpPr>
          <p:spPr>
            <a:xfrm rot="5400000">
              <a:off x="2926646" y="4846938"/>
              <a:ext cx="580481" cy="4480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 rot="16200000" flipV="1">
              <a:off x="4334417" y="5310810"/>
              <a:ext cx="555292" cy="1988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 rot="16200000" flipH="1">
              <a:off x="5029802" y="4983307"/>
              <a:ext cx="949518" cy="7385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字方塊 40"/>
          <p:cNvSpPr txBox="1"/>
          <p:nvPr/>
        </p:nvSpPr>
        <p:spPr>
          <a:xfrm>
            <a:off x="2787377" y="5545179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/>
              <a:t>…</a:t>
            </a:r>
            <a:endParaRPr lang="zh-TW" altLang="en-US" sz="7200" dirty="0"/>
          </a:p>
        </p:txBody>
      </p:sp>
      <p:cxnSp>
        <p:nvCxnSpPr>
          <p:cNvPr id="43" name="直線接點 42"/>
          <p:cNvCxnSpPr/>
          <p:nvPr/>
        </p:nvCxnSpPr>
        <p:spPr>
          <a:xfrm flipV="1">
            <a:off x="3184349" y="4956941"/>
            <a:ext cx="475873" cy="12863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2751877" y="5188766"/>
            <a:ext cx="3389326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000" dirty="0"/>
              <a:t>We have </a:t>
            </a:r>
            <a:r>
              <a:rPr lang="en-US" altLang="zh-TW" sz="2000" dirty="0" smtClean="0"/>
              <a:t>100+ </a:t>
            </a:r>
            <a:r>
              <a:rPr lang="en-US" altLang="zh-TW" sz="2000" dirty="0"/>
              <a:t>successful cases</a:t>
            </a:r>
          </a:p>
        </p:txBody>
      </p:sp>
    </p:spTree>
    <p:extLst>
      <p:ext uri="{BB962C8B-B14F-4D97-AF65-F5344CB8AC3E}">
        <p14:creationId xmlns:p14="http://schemas.microsoft.com/office/powerpoint/2010/main" val="41345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5963" y="242794"/>
            <a:ext cx="600076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成功案例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電力產業</a:t>
            </a:r>
            <a:endParaRPr lang="zh-TW" altLang="en-US" dirty="0"/>
          </a:p>
        </p:txBody>
      </p:sp>
      <p:pic>
        <p:nvPicPr>
          <p:cNvPr id="68" name="圖片 67" descr="Loop-logo-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  <p:pic>
        <p:nvPicPr>
          <p:cNvPr id="24" name="圖片 23" descr="1316029514-800px.png"/>
          <p:cNvPicPr>
            <a:picLocks noChangeAspect="1"/>
          </p:cNvPicPr>
          <p:nvPr/>
        </p:nvPicPr>
        <p:blipFill>
          <a:blip r:embed="rId3" cstate="print">
            <a:lum bright="-14000"/>
          </a:blip>
          <a:stretch>
            <a:fillRect/>
          </a:stretch>
        </p:blipFill>
        <p:spPr>
          <a:xfrm>
            <a:off x="7715272" y="428604"/>
            <a:ext cx="854550" cy="1080000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3504748" y="2750900"/>
            <a:ext cx="1998299" cy="1914011"/>
          </a:xfrm>
          <a:prstGeom prst="ellipse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SCADA</a:t>
            </a: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通訊網路</a:t>
            </a:r>
          </a:p>
        </p:txBody>
      </p:sp>
      <p:grpSp>
        <p:nvGrpSpPr>
          <p:cNvPr id="92" name="群組 91"/>
          <p:cNvGrpSpPr/>
          <p:nvPr/>
        </p:nvGrpSpPr>
        <p:grpSpPr>
          <a:xfrm>
            <a:off x="1705964" y="2190756"/>
            <a:ext cx="5509243" cy="3523808"/>
            <a:chOff x="1705964" y="2190756"/>
            <a:chExt cx="5509243" cy="3523808"/>
          </a:xfrm>
        </p:grpSpPr>
        <p:cxnSp>
          <p:nvCxnSpPr>
            <p:cNvPr id="14" name="直線接點 13"/>
            <p:cNvCxnSpPr/>
            <p:nvPr/>
          </p:nvCxnSpPr>
          <p:spPr>
            <a:xfrm rot="5400000" flipH="1" flipV="1">
              <a:off x="4320641" y="2595277"/>
              <a:ext cx="301417" cy="13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rot="5400000">
              <a:off x="4886307" y="2205122"/>
              <a:ext cx="645257" cy="6165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3530251" y="2425721"/>
              <a:ext cx="510277" cy="4144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rot="10800000" flipV="1">
              <a:off x="5500694" y="3101419"/>
              <a:ext cx="1531702" cy="4704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10800000" flipV="1">
              <a:off x="5487531" y="3854089"/>
              <a:ext cx="670231" cy="5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10800000">
              <a:off x="2786052" y="3286125"/>
              <a:ext cx="750121" cy="1792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10800000" flipV="1">
              <a:off x="2724465" y="4075477"/>
              <a:ext cx="866313" cy="4785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>
              <a:off x="5227455" y="4334856"/>
              <a:ext cx="739713" cy="4068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 rot="16200000" flipV="1">
              <a:off x="4661118" y="4755830"/>
              <a:ext cx="367247" cy="728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rot="10800000">
              <a:off x="2224001" y="2400808"/>
              <a:ext cx="1509032" cy="6881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rot="10800000" flipV="1">
              <a:off x="1705964" y="3790043"/>
              <a:ext cx="1810958" cy="358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rot="16200000" flipV="1">
              <a:off x="4964317" y="4587243"/>
              <a:ext cx="1187925" cy="9686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10800000" flipV="1">
              <a:off x="5342190" y="2762054"/>
              <a:ext cx="728672" cy="4752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 flipH="1" flipV="1">
              <a:off x="3863633" y="5138523"/>
              <a:ext cx="1071570" cy="805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/>
            <p:nvPr/>
          </p:nvCxnSpPr>
          <p:spPr>
            <a:xfrm rot="10800000">
              <a:off x="5357822" y="4143384"/>
              <a:ext cx="1857385" cy="5000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 flipV="1">
              <a:off x="2195555" y="4348267"/>
              <a:ext cx="1575750" cy="12437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 rot="5400000" flipH="1" flipV="1">
              <a:off x="3537556" y="4672747"/>
              <a:ext cx="642940" cy="3571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群組 42"/>
          <p:cNvGrpSpPr/>
          <p:nvPr/>
        </p:nvGrpSpPr>
        <p:grpSpPr>
          <a:xfrm>
            <a:off x="846631" y="1398254"/>
            <a:ext cx="7249709" cy="5162368"/>
            <a:chOff x="846631" y="1398254"/>
            <a:chExt cx="7249709" cy="5162368"/>
          </a:xfrm>
        </p:grpSpPr>
        <p:sp>
          <p:nvSpPr>
            <p:cNvPr id="4" name="橢圓 3"/>
            <p:cNvSpPr>
              <a:spLocks noChangeAspect="1"/>
            </p:cNvSpPr>
            <p:nvPr/>
          </p:nvSpPr>
          <p:spPr>
            <a:xfrm>
              <a:off x="7002224" y="2578079"/>
              <a:ext cx="881133" cy="84396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accent3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巴拿馬</a:t>
              </a:r>
              <a:endParaRPr lang="zh-TW" altLang="en-US" sz="14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橢圓 4"/>
            <p:cNvSpPr>
              <a:spLocks noChangeAspect="1"/>
            </p:cNvSpPr>
            <p:nvPr/>
          </p:nvSpPr>
          <p:spPr>
            <a:xfrm>
              <a:off x="6157760" y="3496899"/>
              <a:ext cx="881133" cy="84396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希臘</a:t>
              </a:r>
              <a:endParaRPr lang="zh-TW" altLang="en-US" sz="14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橢圓 5"/>
            <p:cNvSpPr>
              <a:spLocks noChangeAspect="1"/>
            </p:cNvSpPr>
            <p:nvPr/>
          </p:nvSpPr>
          <p:spPr>
            <a:xfrm>
              <a:off x="3902849" y="5716655"/>
              <a:ext cx="881134" cy="8439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瑞士</a:t>
              </a:r>
              <a:endParaRPr lang="zh-TW" altLang="en-US" sz="1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橢圓 6"/>
            <p:cNvSpPr>
              <a:spLocks noChangeAspect="1"/>
            </p:cNvSpPr>
            <p:nvPr/>
          </p:nvSpPr>
          <p:spPr>
            <a:xfrm>
              <a:off x="4026161" y="1603874"/>
              <a:ext cx="881133" cy="84396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accent3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台灣</a:t>
              </a:r>
              <a:endParaRPr lang="zh-TW" altLang="en-US" sz="14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5" name="橢圓 34"/>
            <p:cNvSpPr>
              <a:spLocks noChangeAspect="1"/>
            </p:cNvSpPr>
            <p:nvPr/>
          </p:nvSpPr>
          <p:spPr>
            <a:xfrm>
              <a:off x="5290954" y="1398254"/>
              <a:ext cx="881134" cy="8439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澳洲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橢圓 52"/>
            <p:cNvSpPr>
              <a:spLocks noChangeAspect="1"/>
            </p:cNvSpPr>
            <p:nvPr/>
          </p:nvSpPr>
          <p:spPr>
            <a:xfrm>
              <a:off x="5896081" y="4555178"/>
              <a:ext cx="881133" cy="8439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印度</a:t>
              </a:r>
              <a:endParaRPr lang="zh-TW" altLang="en-US" sz="1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" name="橢圓 57"/>
            <p:cNvSpPr>
              <a:spLocks noChangeAspect="1"/>
            </p:cNvSpPr>
            <p:nvPr/>
          </p:nvSpPr>
          <p:spPr>
            <a:xfrm>
              <a:off x="1891840" y="4314139"/>
              <a:ext cx="881133" cy="84396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祕魯</a:t>
              </a:r>
              <a:endPara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3" name="橢圓 62"/>
            <p:cNvSpPr>
              <a:spLocks noChangeAspect="1"/>
            </p:cNvSpPr>
            <p:nvPr/>
          </p:nvSpPr>
          <p:spPr>
            <a:xfrm>
              <a:off x="1932652" y="2793654"/>
              <a:ext cx="881133" cy="843967"/>
            </a:xfrm>
            <a:prstGeom prst="ellipse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美國</a:t>
              </a:r>
              <a:endParaRPr lang="zh-TW" altLang="en-US" sz="1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" name="橢圓 65"/>
            <p:cNvSpPr>
              <a:spLocks noChangeAspect="1"/>
            </p:cNvSpPr>
            <p:nvPr/>
          </p:nvSpPr>
          <p:spPr>
            <a:xfrm>
              <a:off x="4597401" y="4928473"/>
              <a:ext cx="881133" cy="8439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哥倫</a:t>
              </a:r>
              <a:endParaRPr lang="en-US" altLang="zh-TW" sz="14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比亞</a:t>
              </a:r>
              <a:endParaRPr lang="zh-TW" altLang="en-US" sz="14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橢圓 30"/>
            <p:cNvSpPr>
              <a:spLocks noChangeAspect="1"/>
            </p:cNvSpPr>
            <p:nvPr/>
          </p:nvSpPr>
          <p:spPr>
            <a:xfrm>
              <a:off x="1448630" y="1721283"/>
              <a:ext cx="881134" cy="84396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巴西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2" name="橢圓 31"/>
            <p:cNvSpPr>
              <a:spLocks noChangeAspect="1"/>
            </p:cNvSpPr>
            <p:nvPr/>
          </p:nvSpPr>
          <p:spPr>
            <a:xfrm>
              <a:off x="846631" y="3756009"/>
              <a:ext cx="881133" cy="8439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加拿大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橢圓 35"/>
            <p:cNvSpPr>
              <a:spLocks noChangeAspect="1"/>
            </p:cNvSpPr>
            <p:nvPr/>
          </p:nvSpPr>
          <p:spPr>
            <a:xfrm>
              <a:off x="6021206" y="2152945"/>
              <a:ext cx="881134" cy="84396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阿根廷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9" name="橢圓 38"/>
            <p:cNvSpPr>
              <a:spLocks noChangeAspect="1"/>
            </p:cNvSpPr>
            <p:nvPr/>
          </p:nvSpPr>
          <p:spPr>
            <a:xfrm>
              <a:off x="5874977" y="5560075"/>
              <a:ext cx="881133" cy="843967"/>
            </a:xfrm>
            <a:prstGeom prst="ellipse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智利</a:t>
              </a:r>
              <a:endParaRPr lang="zh-TW" altLang="en-US" sz="1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橢圓 50"/>
            <p:cNvSpPr>
              <a:spLocks noChangeAspect="1"/>
            </p:cNvSpPr>
            <p:nvPr/>
          </p:nvSpPr>
          <p:spPr>
            <a:xfrm>
              <a:off x="2928926" y="1571612"/>
              <a:ext cx="881134" cy="8439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挪威</a:t>
              </a:r>
              <a:endParaRPr lang="zh-TW" altLang="en-US" sz="1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" name="橢圓 72"/>
            <p:cNvSpPr>
              <a:spLocks noChangeAspect="1"/>
            </p:cNvSpPr>
            <p:nvPr/>
          </p:nvSpPr>
          <p:spPr>
            <a:xfrm>
              <a:off x="7215206" y="4357694"/>
              <a:ext cx="881134" cy="84396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菲律賓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5" name="橢圓 84"/>
            <p:cNvSpPr>
              <a:spLocks noChangeAspect="1"/>
            </p:cNvSpPr>
            <p:nvPr/>
          </p:nvSpPr>
          <p:spPr>
            <a:xfrm>
              <a:off x="1500166" y="5500702"/>
              <a:ext cx="881133" cy="8439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英</a:t>
              </a:r>
              <a:r>
                <a:rPr lang="zh-TW" altLang="en-US" sz="14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國</a:t>
              </a:r>
            </a:p>
          </p:txBody>
        </p:sp>
        <p:sp>
          <p:nvSpPr>
            <p:cNvPr id="86" name="橢圓 85"/>
            <p:cNvSpPr>
              <a:spLocks noChangeAspect="1"/>
            </p:cNvSpPr>
            <p:nvPr/>
          </p:nvSpPr>
          <p:spPr>
            <a:xfrm>
              <a:off x="2952647" y="5068673"/>
              <a:ext cx="881133" cy="84396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accent3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越南</a:t>
              </a:r>
              <a:endParaRPr lang="zh-TW" altLang="en-US" sz="14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3226394" y="5856317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/>
              <a:t>…</a:t>
            </a:r>
            <a:endParaRPr lang="zh-TW" altLang="en-US" sz="7200" dirty="0"/>
          </a:p>
        </p:txBody>
      </p:sp>
      <p:cxnSp>
        <p:nvCxnSpPr>
          <p:cNvPr id="45" name="直線接點 44"/>
          <p:cNvCxnSpPr/>
          <p:nvPr/>
        </p:nvCxnSpPr>
        <p:spPr>
          <a:xfrm flipV="1">
            <a:off x="3590780" y="4599976"/>
            <a:ext cx="611642" cy="19606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2643174" y="4818282"/>
            <a:ext cx="3389326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000" dirty="0"/>
              <a:t>We have </a:t>
            </a:r>
            <a:r>
              <a:rPr lang="en-US" altLang="zh-TW" sz="2000" dirty="0" smtClean="0"/>
              <a:t>200+ </a:t>
            </a:r>
            <a:r>
              <a:rPr lang="en-US" altLang="zh-TW" sz="2000" dirty="0"/>
              <a:t>successful cases</a:t>
            </a:r>
          </a:p>
        </p:txBody>
      </p:sp>
    </p:spTree>
    <p:extLst>
      <p:ext uri="{BB962C8B-B14F-4D97-AF65-F5344CB8AC3E}">
        <p14:creationId xmlns:p14="http://schemas.microsoft.com/office/powerpoint/2010/main" val="8951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algn="ctr"/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議程</a:t>
            </a:r>
            <a:endParaRPr lang="en-US" altLang="zh-TW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750" y="1628775"/>
            <a:ext cx="8229600" cy="3455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公司介紹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上半年財務現況</a:t>
            </a:r>
            <a:endParaRPr lang="en-US" altLang="zh-TW" sz="2400" b="1" dirty="0" smtClean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星通的產品與解決方案</a:t>
            </a:r>
            <a:endParaRPr lang="en-US" altLang="zh-TW" sz="2400" b="1" dirty="0" smtClean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關鍵任務網路解決解決方案</a:t>
            </a:r>
            <a:endParaRPr lang="en-US" altLang="zh-TW" sz="2400" b="1" dirty="0" smtClean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電信運營商市場</a:t>
            </a:r>
            <a:endParaRPr lang="en-US" altLang="zh-TW" sz="2400" b="1" dirty="0" smtClean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企業與政府資安網路解決方案</a:t>
            </a:r>
            <a:r>
              <a:rPr lang="en-US" altLang="zh-TW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 </a:t>
            </a:r>
          </a:p>
          <a:p>
            <a:r>
              <a:rPr lang="zh-TW" altLang="en-US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商業與行銷策略</a:t>
            </a:r>
            <a:endParaRPr lang="en-US" altLang="zh-TW" sz="2400" b="1" dirty="0" smtClean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問答時間</a:t>
            </a:r>
            <a:endParaRPr lang="en-US" altLang="zh-TW" sz="2400" b="1" dirty="0" smtClean="0">
              <a:latin typeface="Arial" panose="020B0604020202020204" pitchFamily="34" charset="0"/>
              <a:ea typeface="DFKai-SB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1826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/>
          <p:cNvGrpSpPr>
            <a:grpSpLocks/>
          </p:cNvGrpSpPr>
          <p:nvPr/>
        </p:nvGrpSpPr>
        <p:grpSpPr bwMode="auto">
          <a:xfrm>
            <a:off x="539750" y="260350"/>
            <a:ext cx="1511300" cy="550863"/>
            <a:chOff x="340" y="164"/>
            <a:chExt cx="952" cy="347"/>
          </a:xfrm>
        </p:grpSpPr>
        <p:sp>
          <p:nvSpPr>
            <p:cNvPr id="5124" name="Rectangle 9"/>
            <p:cNvSpPr>
              <a:spLocks noChangeArrowheads="1"/>
            </p:cNvSpPr>
            <p:nvPr/>
          </p:nvSpPr>
          <p:spPr bwMode="auto">
            <a:xfrm>
              <a:off x="340" y="164"/>
              <a:ext cx="952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pic>
          <p:nvPicPr>
            <p:cNvPr id="5125" name="Picture 10" descr="Logo(新版)-標準色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64"/>
              <a:ext cx="95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736"/>
            <a:ext cx="849630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9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8"/>
          <p:cNvGrpSpPr>
            <a:grpSpLocks/>
          </p:cNvGrpSpPr>
          <p:nvPr/>
        </p:nvGrpSpPr>
        <p:grpSpPr bwMode="auto">
          <a:xfrm>
            <a:off x="539750" y="260350"/>
            <a:ext cx="1511300" cy="550863"/>
            <a:chOff x="340" y="164"/>
            <a:chExt cx="952" cy="347"/>
          </a:xfrm>
        </p:grpSpPr>
        <p:sp>
          <p:nvSpPr>
            <p:cNvPr id="6148" name="Rectangle 9"/>
            <p:cNvSpPr>
              <a:spLocks noChangeArrowheads="1"/>
            </p:cNvSpPr>
            <p:nvPr/>
          </p:nvSpPr>
          <p:spPr bwMode="auto">
            <a:xfrm>
              <a:off x="340" y="164"/>
              <a:ext cx="952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pic>
          <p:nvPicPr>
            <p:cNvPr id="6149" name="Picture 10" descr="Logo(新版)-標準色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64"/>
              <a:ext cx="95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341438"/>
            <a:ext cx="8640762" cy="46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3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8"/>
          <p:cNvGrpSpPr>
            <a:grpSpLocks/>
          </p:cNvGrpSpPr>
          <p:nvPr/>
        </p:nvGrpSpPr>
        <p:grpSpPr bwMode="auto">
          <a:xfrm>
            <a:off x="539750" y="260350"/>
            <a:ext cx="1511300" cy="550863"/>
            <a:chOff x="340" y="164"/>
            <a:chExt cx="952" cy="347"/>
          </a:xfrm>
        </p:grpSpPr>
        <p:sp>
          <p:nvSpPr>
            <p:cNvPr id="7172" name="Rectangle 9"/>
            <p:cNvSpPr>
              <a:spLocks noChangeArrowheads="1"/>
            </p:cNvSpPr>
            <p:nvPr/>
          </p:nvSpPr>
          <p:spPr bwMode="auto">
            <a:xfrm>
              <a:off x="340" y="164"/>
              <a:ext cx="952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pic>
          <p:nvPicPr>
            <p:cNvPr id="7173" name="Picture 10" descr="Logo(新版)-標準色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64"/>
              <a:ext cx="95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458200" cy="417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750" y="1628775"/>
            <a:ext cx="8229600" cy="3455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公司</a:t>
            </a:r>
            <a:r>
              <a:rPr lang="zh-TW" altLang="en-US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介紹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上半年財務現況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星通的產品與解決</a:t>
            </a:r>
            <a:r>
              <a:rPr lang="zh-TW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方案</a:t>
            </a:r>
            <a:endParaRPr lang="en-US" altLang="zh-TW" sz="2400" b="1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關鍵任務網路解決解決方案</a:t>
            </a:r>
            <a:endParaRPr lang="en-US" altLang="zh-TW" sz="2400" b="1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電信運營商市場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企業與政府資安網路解決方案</a:t>
            </a:r>
            <a:r>
              <a:rPr lang="en-US" altLang="zh-TW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 </a:t>
            </a:r>
          </a:p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商業與行銷策略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問答時間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algn="ctr"/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議程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9139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3583" y="166989"/>
            <a:ext cx="5570376" cy="857250"/>
          </a:xfrm>
        </p:spPr>
        <p:txBody>
          <a:bodyPr>
            <a:normAutofit/>
          </a:bodyPr>
          <a:lstStyle/>
          <a:p>
            <a:pPr algn="l"/>
            <a:r>
              <a:rPr lang="en-US" altLang="zh-TW" sz="2700" dirty="0"/>
              <a:t>Loop’s Total Solution </a:t>
            </a:r>
            <a:br>
              <a:rPr lang="en-US" altLang="zh-TW" sz="2700" dirty="0"/>
            </a:b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60 Products in Portfolio</a:t>
            </a:r>
            <a:endParaRPr lang="zh-TW" altLang="en-US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群組 231"/>
          <p:cNvGrpSpPr/>
          <p:nvPr/>
        </p:nvGrpSpPr>
        <p:grpSpPr>
          <a:xfrm>
            <a:off x="2064836" y="5255779"/>
            <a:ext cx="1529574" cy="461665"/>
            <a:chOff x="395536" y="5194110"/>
            <a:chExt cx="2039431" cy="615553"/>
          </a:xfrm>
        </p:grpSpPr>
        <p:sp>
          <p:nvSpPr>
            <p:cNvPr id="48" name="矩形 47"/>
            <p:cNvSpPr/>
            <p:nvPr/>
          </p:nvSpPr>
          <p:spPr>
            <a:xfrm>
              <a:off x="1517622" y="5291335"/>
              <a:ext cx="9173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AM3440</a:t>
              </a:r>
              <a:endParaRPr lang="zh-TW" altLang="en-US" sz="1050" dirty="0">
                <a:solidFill>
                  <a:srgbClr val="4BACC6"/>
                </a:solidFill>
              </a:endParaRPr>
            </a:p>
          </p:txBody>
        </p:sp>
        <p:grpSp>
          <p:nvGrpSpPr>
            <p:cNvPr id="8" name="群組 227">
              <a:extLst>
                <a:ext uri="{FF2B5EF4-FFF2-40B4-BE49-F238E27FC236}">
                  <a16:creationId xmlns:a16="http://schemas.microsoft.com/office/drawing/2014/main" xmlns="" id="{D784C7E3-01E7-4488-9388-16D7B538A66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370824" y="5333813"/>
              <a:ext cx="144463" cy="214312"/>
              <a:chOff x="7358082" y="5357826"/>
              <a:chExt cx="145258" cy="215108"/>
            </a:xfrm>
          </p:grpSpPr>
          <p:cxnSp>
            <p:nvCxnSpPr>
              <p:cNvPr id="76" name="直線接點 228">
                <a:extLst>
                  <a:ext uri="{FF2B5EF4-FFF2-40B4-BE49-F238E27FC236}">
                    <a16:creationId xmlns:a16="http://schemas.microsoft.com/office/drawing/2014/main" xmlns="" id="{1137DC6C-2429-4667-AEEF-8DB6693A50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51719" y="5464983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" name="直線接點 229">
                <a:extLst>
                  <a:ext uri="{FF2B5EF4-FFF2-40B4-BE49-F238E27FC236}">
                    <a16:creationId xmlns:a16="http://schemas.microsoft.com/office/drawing/2014/main" xmlns="" id="{B6514E51-B910-43AE-8D20-F4B5562D18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23951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8" name="直線接點 230">
                <a:extLst>
                  <a:ext uri="{FF2B5EF4-FFF2-40B4-BE49-F238E27FC236}">
                    <a16:creationId xmlns:a16="http://schemas.microsoft.com/office/drawing/2014/main" xmlns="" id="{A0268BB9-4D47-4653-B0FF-C09F96142A6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95389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79" name="文字方塊 255">
              <a:extLst>
                <a:ext uri="{FF2B5EF4-FFF2-40B4-BE49-F238E27FC236}">
                  <a16:creationId xmlns:a16="http://schemas.microsoft.com/office/drawing/2014/main" xmlns="" id="{555529E6-3C8A-4E44-A597-7130C48CC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5194110"/>
              <a:ext cx="104131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E1/T1/FOM/Eth</a:t>
              </a:r>
            </a:p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FXS/FXO/E&amp;M</a:t>
              </a:r>
            </a:p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RS232/V.35/X.21</a:t>
              </a:r>
            </a:p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C37.94/G.703…</a:t>
              </a:r>
            </a:p>
          </p:txBody>
        </p:sp>
      </p:grpSp>
      <p:grpSp>
        <p:nvGrpSpPr>
          <p:cNvPr id="9" name="群組 230"/>
          <p:cNvGrpSpPr/>
          <p:nvPr/>
        </p:nvGrpSpPr>
        <p:grpSpPr>
          <a:xfrm>
            <a:off x="1869605" y="4909284"/>
            <a:ext cx="1276546" cy="369332"/>
            <a:chOff x="270941" y="4623222"/>
            <a:chExt cx="1702060" cy="492443"/>
          </a:xfrm>
        </p:grpSpPr>
        <p:sp>
          <p:nvSpPr>
            <p:cNvPr id="49" name="矩形 48"/>
            <p:cNvSpPr/>
            <p:nvPr/>
          </p:nvSpPr>
          <p:spPr>
            <a:xfrm>
              <a:off x="1205269" y="4705399"/>
              <a:ext cx="767732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V4150</a:t>
              </a:r>
              <a:endParaRPr lang="zh-TW" altLang="en-US" sz="1050" dirty="0">
                <a:solidFill>
                  <a:srgbClr val="4BACC6"/>
                </a:solidFill>
              </a:endParaRPr>
            </a:p>
          </p:txBody>
        </p:sp>
        <p:grpSp>
          <p:nvGrpSpPr>
            <p:cNvPr id="10" name="群組 162">
              <a:extLst>
                <a:ext uri="{FF2B5EF4-FFF2-40B4-BE49-F238E27FC236}">
                  <a16:creationId xmlns:a16="http://schemas.microsoft.com/office/drawing/2014/main" xmlns="" id="{8E78EBCA-4654-4E6F-889B-52AB8FB325E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080259" y="4730311"/>
              <a:ext cx="144435" cy="214312"/>
              <a:chOff x="7358082" y="5357826"/>
              <a:chExt cx="145258" cy="215108"/>
            </a:xfrm>
          </p:grpSpPr>
          <p:cxnSp>
            <p:nvCxnSpPr>
              <p:cNvPr id="68" name="直線接點 163">
                <a:extLst>
                  <a:ext uri="{FF2B5EF4-FFF2-40B4-BE49-F238E27FC236}">
                    <a16:creationId xmlns:a16="http://schemas.microsoft.com/office/drawing/2014/main" xmlns="" id="{A424BE47-7754-4B52-B319-56AFAB541C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51719" y="5464983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直線接點 164">
                <a:extLst>
                  <a:ext uri="{FF2B5EF4-FFF2-40B4-BE49-F238E27FC236}">
                    <a16:creationId xmlns:a16="http://schemas.microsoft.com/office/drawing/2014/main" xmlns="" id="{6333349E-E0A9-461C-8B5B-AB649090C8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23951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0" name="直線接點 165">
                <a:extLst>
                  <a:ext uri="{FF2B5EF4-FFF2-40B4-BE49-F238E27FC236}">
                    <a16:creationId xmlns:a16="http://schemas.microsoft.com/office/drawing/2014/main" xmlns="" id="{47C70F7C-D4A2-446E-AA1E-2D15524906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95389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81" name="文字方塊 276">
              <a:extLst>
                <a:ext uri="{FF2B5EF4-FFF2-40B4-BE49-F238E27FC236}">
                  <a16:creationId xmlns:a16="http://schemas.microsoft.com/office/drawing/2014/main" xmlns="" id="{E894C0EE-DBF3-4979-8170-A9E5688ED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941" y="4623222"/>
              <a:ext cx="84467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E1/T1</a:t>
              </a:r>
            </a:p>
            <a:p>
              <a:pPr algn="r"/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E3/T3</a:t>
              </a:r>
            </a:p>
            <a:p>
              <a:pPr algn="r"/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SDH/SONET</a:t>
              </a:r>
            </a:p>
          </p:txBody>
        </p:sp>
      </p:grpSp>
      <p:grpSp>
        <p:nvGrpSpPr>
          <p:cNvPr id="11" name="群組 35"/>
          <p:cNvGrpSpPr/>
          <p:nvPr/>
        </p:nvGrpSpPr>
        <p:grpSpPr>
          <a:xfrm>
            <a:off x="1169622" y="3460905"/>
            <a:ext cx="1571459" cy="1395647"/>
            <a:chOff x="35496" y="3471540"/>
            <a:chExt cx="2095277" cy="1860862"/>
          </a:xfrm>
        </p:grpSpPr>
        <p:grpSp>
          <p:nvGrpSpPr>
            <p:cNvPr id="12" name="群組 225"/>
            <p:cNvGrpSpPr/>
            <p:nvPr/>
          </p:nvGrpSpPr>
          <p:grpSpPr>
            <a:xfrm>
              <a:off x="466929" y="3992596"/>
              <a:ext cx="1584121" cy="390818"/>
              <a:chOff x="323528" y="2924944"/>
              <a:chExt cx="1584121" cy="390818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000991" y="2977207"/>
                <a:ext cx="906658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O9400S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grpSp>
            <p:nvGrpSpPr>
              <p:cNvPr id="13" name="群組 235">
                <a:extLst>
                  <a:ext uri="{FF2B5EF4-FFF2-40B4-BE49-F238E27FC236}">
                    <a16:creationId xmlns:a16="http://schemas.microsoft.com/office/drawing/2014/main" xmlns="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26567" y="2981323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58" name="直線接點 236">
                  <a:extLst>
                    <a:ext uri="{FF2B5EF4-FFF2-40B4-BE49-F238E27FC236}">
                      <a16:creationId xmlns:a16="http://schemas.microsoft.com/office/drawing/2014/main" xmlns="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" name="直線接點 237">
                  <a:extLst>
                    <a:ext uri="{FF2B5EF4-FFF2-40B4-BE49-F238E27FC236}">
                      <a16:creationId xmlns:a16="http://schemas.microsoft.com/office/drawing/2014/main" xmlns="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0" name="直線接點 238">
                  <a:extLst>
                    <a:ext uri="{FF2B5EF4-FFF2-40B4-BE49-F238E27FC236}">
                      <a16:creationId xmlns:a16="http://schemas.microsoft.com/office/drawing/2014/main" xmlns="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61" name="文字方塊 273">
                <a:extLst>
                  <a:ext uri="{FF2B5EF4-FFF2-40B4-BE49-F238E27FC236}">
                    <a16:creationId xmlns:a16="http://schemas.microsoft.com/office/drawing/2014/main" xmlns="" id="{7C3F42D4-4438-44AD-82F8-5B0F74A713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2924944"/>
                <a:ext cx="609568" cy="369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endPara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  <p:grpSp>
          <p:nvGrpSpPr>
            <p:cNvPr id="14" name="群組 228"/>
            <p:cNvGrpSpPr/>
            <p:nvPr/>
          </p:nvGrpSpPr>
          <p:grpSpPr>
            <a:xfrm>
              <a:off x="203678" y="4356968"/>
              <a:ext cx="1847906" cy="615554"/>
              <a:chOff x="-90931" y="3374678"/>
              <a:chExt cx="1847906" cy="615554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970007" y="3553271"/>
                <a:ext cx="786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O9170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sp>
            <p:nvSpPr>
              <p:cNvPr id="62" name="文字方塊 274">
                <a:extLst>
                  <a:ext uri="{FF2B5EF4-FFF2-40B4-BE49-F238E27FC236}">
                    <a16:creationId xmlns:a16="http://schemas.microsoft.com/office/drawing/2014/main" xmlns="" id="{4ABE64BF-11F3-4AA0-9151-737563BBF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0931" y="3374678"/>
                <a:ext cx="932306" cy="615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</a:t>
                </a:r>
              </a:p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Ethernet</a:t>
                </a:r>
              </a:p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FXS/FXO/E&amp;M</a:t>
                </a:r>
              </a:p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RS232/RS485</a:t>
                </a:r>
              </a:p>
            </p:txBody>
          </p:sp>
          <p:grpSp>
            <p:nvGrpSpPr>
              <p:cNvPr id="15" name="群組 235">
                <a:extLst>
                  <a:ext uri="{FF2B5EF4-FFF2-40B4-BE49-F238E27FC236}">
                    <a16:creationId xmlns:a16="http://schemas.microsoft.com/office/drawing/2014/main" xmlns="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4862" y="3578919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64" name="直線接點 236">
                  <a:extLst>
                    <a:ext uri="{FF2B5EF4-FFF2-40B4-BE49-F238E27FC236}">
                      <a16:creationId xmlns:a16="http://schemas.microsoft.com/office/drawing/2014/main" xmlns="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直線接點 237">
                  <a:extLst>
                    <a:ext uri="{FF2B5EF4-FFF2-40B4-BE49-F238E27FC236}">
                      <a16:creationId xmlns:a16="http://schemas.microsoft.com/office/drawing/2014/main" xmlns="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直線接點 238">
                  <a:extLst>
                    <a:ext uri="{FF2B5EF4-FFF2-40B4-BE49-F238E27FC236}">
                      <a16:creationId xmlns:a16="http://schemas.microsoft.com/office/drawing/2014/main" xmlns="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8" name="群組 229"/>
            <p:cNvGrpSpPr/>
            <p:nvPr/>
          </p:nvGrpSpPr>
          <p:grpSpPr>
            <a:xfrm>
              <a:off x="631191" y="4957662"/>
              <a:ext cx="1499582" cy="374740"/>
              <a:chOff x="276629" y="4071664"/>
              <a:chExt cx="1499582" cy="37474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989244" y="4071664"/>
                <a:ext cx="786967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O9150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grpSp>
            <p:nvGrpSpPr>
              <p:cNvPr id="20" name="群組 166">
                <a:extLst>
                  <a:ext uri="{FF2B5EF4-FFF2-40B4-BE49-F238E27FC236}">
                    <a16:creationId xmlns:a16="http://schemas.microsoft.com/office/drawing/2014/main" xmlns="" id="{7F5ECE64-9BBA-4307-935E-1B4F5FF876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64221" y="4119935"/>
                <a:ext cx="144462" cy="214312"/>
                <a:chOff x="7358082" y="5357826"/>
                <a:chExt cx="145258" cy="215108"/>
              </a:xfrm>
            </p:grpSpPr>
            <p:cxnSp>
              <p:nvCxnSpPr>
                <p:cNvPr id="72" name="直線接點 167">
                  <a:extLst>
                    <a:ext uri="{FF2B5EF4-FFF2-40B4-BE49-F238E27FC236}">
                      <a16:creationId xmlns:a16="http://schemas.microsoft.com/office/drawing/2014/main" xmlns="" id="{73DD59E7-A2FB-4535-B5F0-360354493C0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" name="直線接點 168">
                  <a:extLst>
                    <a:ext uri="{FF2B5EF4-FFF2-40B4-BE49-F238E27FC236}">
                      <a16:creationId xmlns:a16="http://schemas.microsoft.com/office/drawing/2014/main" xmlns="" id="{15AA395B-676A-4205-BB69-8CA5F2FD5C4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4" name="直線接點 169">
                  <a:extLst>
                    <a:ext uri="{FF2B5EF4-FFF2-40B4-BE49-F238E27FC236}">
                      <a16:creationId xmlns:a16="http://schemas.microsoft.com/office/drawing/2014/main" xmlns="" id="{75636337-4507-4217-92BF-822E3691A1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0" name="文字方塊 275">
                <a:extLst>
                  <a:ext uri="{FF2B5EF4-FFF2-40B4-BE49-F238E27FC236}">
                    <a16:creationId xmlns:a16="http://schemas.microsoft.com/office/drawing/2014/main" xmlns="" id="{CD1342D8-9B21-4283-A97D-421F9B2AA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629" y="4077072"/>
                <a:ext cx="6352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TW" sz="60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</a:t>
                </a:r>
              </a:p>
              <a:p>
                <a:pPr algn="r"/>
                <a:r>
                  <a:rPr lang="en-US" altLang="zh-TW" sz="60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Ethernet</a:t>
                </a:r>
              </a:p>
            </p:txBody>
          </p:sp>
        </p:grpSp>
        <p:grpSp>
          <p:nvGrpSpPr>
            <p:cNvPr id="21" name="群組 28"/>
            <p:cNvGrpSpPr/>
            <p:nvPr/>
          </p:nvGrpSpPr>
          <p:grpSpPr>
            <a:xfrm>
              <a:off x="35496" y="3471540"/>
              <a:ext cx="1915809" cy="492740"/>
              <a:chOff x="323528" y="2390973"/>
              <a:chExt cx="1915809" cy="49274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452370" y="2545159"/>
                <a:ext cx="7869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O9550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grpSp>
            <p:nvGrpSpPr>
              <p:cNvPr id="25" name="群組 235">
                <a:extLst>
                  <a:ext uri="{FF2B5EF4-FFF2-40B4-BE49-F238E27FC236}">
                    <a16:creationId xmlns:a16="http://schemas.microsoft.com/office/drawing/2014/main" xmlns="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313190" y="2574156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54" name="直線接點 236">
                  <a:extLst>
                    <a:ext uri="{FF2B5EF4-FFF2-40B4-BE49-F238E27FC236}">
                      <a16:creationId xmlns:a16="http://schemas.microsoft.com/office/drawing/2014/main" xmlns="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直線接點 237">
                  <a:extLst>
                    <a:ext uri="{FF2B5EF4-FFF2-40B4-BE49-F238E27FC236}">
                      <a16:creationId xmlns:a16="http://schemas.microsoft.com/office/drawing/2014/main" xmlns="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" name="直線接點 238">
                  <a:extLst>
                    <a:ext uri="{FF2B5EF4-FFF2-40B4-BE49-F238E27FC236}">
                      <a16:creationId xmlns:a16="http://schemas.microsoft.com/office/drawing/2014/main" xmlns="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2" name="文字方塊 254">
                <a:extLst>
                  <a:ext uri="{FF2B5EF4-FFF2-40B4-BE49-F238E27FC236}">
                    <a16:creationId xmlns:a16="http://schemas.microsoft.com/office/drawing/2014/main" xmlns="" id="{EDEC9C15-1BE8-4526-8969-5CE33F31D1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2390973"/>
                <a:ext cx="104131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FXS/FXO/E&amp;M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RS232/V.35/X.21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C37.94/G.703…</a:t>
                </a:r>
              </a:p>
            </p:txBody>
          </p:sp>
        </p:grpSp>
      </p:grpSp>
      <p:grpSp>
        <p:nvGrpSpPr>
          <p:cNvPr id="26" name="群組 34"/>
          <p:cNvGrpSpPr/>
          <p:nvPr/>
        </p:nvGrpSpPr>
        <p:grpSpPr>
          <a:xfrm>
            <a:off x="1329451" y="2310989"/>
            <a:ext cx="2256102" cy="1140872"/>
            <a:chOff x="248600" y="1938318"/>
            <a:chExt cx="3008136" cy="1521163"/>
          </a:xfrm>
        </p:grpSpPr>
        <p:grpSp>
          <p:nvGrpSpPr>
            <p:cNvPr id="27" name="群組 27"/>
            <p:cNvGrpSpPr/>
            <p:nvPr/>
          </p:nvGrpSpPr>
          <p:grpSpPr>
            <a:xfrm>
              <a:off x="248600" y="2303310"/>
              <a:ext cx="2307575" cy="784233"/>
              <a:chOff x="456034" y="1799254"/>
              <a:chExt cx="2307575" cy="78423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846264" y="1799254"/>
                <a:ext cx="917345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8064A2"/>
                    </a:solidFill>
                    <a:latin typeface="Arial" charset="0"/>
                  </a:rPr>
                  <a:t>O9500R</a:t>
                </a:r>
                <a:endParaRPr lang="zh-TW" altLang="en-US" sz="1050" dirty="0">
                  <a:solidFill>
                    <a:srgbClr val="8064A2"/>
                  </a:solidFill>
                </a:endParaRPr>
              </a:p>
            </p:txBody>
          </p:sp>
          <p:grpSp>
            <p:nvGrpSpPr>
              <p:cNvPr id="28" name="群組 235">
                <a:extLst>
                  <a:ext uri="{FF2B5EF4-FFF2-40B4-BE49-F238E27FC236}">
                    <a16:creationId xmlns:a16="http://schemas.microsoft.com/office/drawing/2014/main" xmlns="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425100" y="2060065"/>
                <a:ext cx="146071" cy="215903"/>
                <a:chOff x="7392036" y="5115828"/>
                <a:chExt cx="145279" cy="215111"/>
              </a:xfrm>
            </p:grpSpPr>
            <p:cxnSp>
              <p:nvCxnSpPr>
                <p:cNvPr id="85" name="直線接點 236">
                  <a:extLst>
                    <a:ext uri="{FF2B5EF4-FFF2-40B4-BE49-F238E27FC236}">
                      <a16:creationId xmlns:a16="http://schemas.microsoft.com/office/drawing/2014/main" xmlns="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85673" y="5222988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6" name="直線接點 237">
                  <a:extLst>
                    <a:ext uri="{FF2B5EF4-FFF2-40B4-BE49-F238E27FC236}">
                      <a16:creationId xmlns:a16="http://schemas.microsoft.com/office/drawing/2014/main" xmlns="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57916" y="522219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" name="直線接點 238">
                  <a:extLst>
                    <a:ext uri="{FF2B5EF4-FFF2-40B4-BE49-F238E27FC236}">
                      <a16:creationId xmlns:a16="http://schemas.microsoft.com/office/drawing/2014/main" xmlns="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429364" y="522219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8" name="文字方塊 252">
                <a:extLst>
                  <a:ext uri="{FF2B5EF4-FFF2-40B4-BE49-F238E27FC236}">
                    <a16:creationId xmlns:a16="http://schemas.microsoft.com/office/drawing/2014/main" xmlns="" id="{69FA16D6-1792-4B01-90DF-662DD3242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034" y="1844823"/>
                <a:ext cx="181171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E1/T1/E3/T3, 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FOM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SDH/SONET, FXS/FXO/E&amp;M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RS232/V.35/X.21, C37.94/G.703…</a:t>
                </a:r>
              </a:p>
              <a:p>
                <a:endPara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  <p:grpSp>
          <p:nvGrpSpPr>
            <p:cNvPr id="29" name="群組 25"/>
            <p:cNvGrpSpPr/>
            <p:nvPr/>
          </p:nvGrpSpPr>
          <p:grpSpPr>
            <a:xfrm>
              <a:off x="330105" y="2967038"/>
              <a:ext cx="1938038" cy="492443"/>
              <a:chOff x="2627784" y="1440753"/>
              <a:chExt cx="1938038" cy="492443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3648476" y="1465040"/>
                <a:ext cx="917346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8064A2"/>
                    </a:solidFill>
                    <a:latin typeface="Arial" charset="0"/>
                  </a:rPr>
                  <a:t>O9400R</a:t>
                </a:r>
                <a:endParaRPr lang="zh-TW" altLang="en-US" sz="1050" dirty="0">
                  <a:solidFill>
                    <a:srgbClr val="8064A2"/>
                  </a:solidFill>
                </a:endParaRPr>
              </a:p>
            </p:txBody>
          </p:sp>
          <p:sp>
            <p:nvSpPr>
              <p:cNvPr id="89" name="文字方塊 218">
                <a:extLst>
                  <a:ext uri="{FF2B5EF4-FFF2-40B4-BE49-F238E27FC236}">
                    <a16:creationId xmlns:a16="http://schemas.microsoft.com/office/drawing/2014/main" xmlns="" id="{B9F6749B-4889-44FE-B1C0-1AABAA960B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7784" y="1440753"/>
                <a:ext cx="89169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E1/T1/E3/T3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FOM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SDH/SONET</a:t>
                </a:r>
              </a:p>
            </p:txBody>
          </p:sp>
          <p:grpSp>
            <p:nvGrpSpPr>
              <p:cNvPr id="30" name="群組 235">
                <a:extLst>
                  <a:ext uri="{FF2B5EF4-FFF2-40B4-BE49-F238E27FC236}">
                    <a16:creationId xmlns:a16="http://schemas.microsoft.com/office/drawing/2014/main" xmlns="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454921" y="1519833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91" name="直線接點 236">
                  <a:extLst>
                    <a:ext uri="{FF2B5EF4-FFF2-40B4-BE49-F238E27FC236}">
                      <a16:creationId xmlns:a16="http://schemas.microsoft.com/office/drawing/2014/main" xmlns="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2" name="直線接點 237">
                  <a:extLst>
                    <a:ext uri="{FF2B5EF4-FFF2-40B4-BE49-F238E27FC236}">
                      <a16:creationId xmlns:a16="http://schemas.microsoft.com/office/drawing/2014/main" xmlns="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3" name="直線接點 238">
                  <a:extLst>
                    <a:ext uri="{FF2B5EF4-FFF2-40B4-BE49-F238E27FC236}">
                      <a16:creationId xmlns:a16="http://schemas.microsoft.com/office/drawing/2014/main" xmlns="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34" name="群組 247"/>
            <p:cNvGrpSpPr/>
            <p:nvPr/>
          </p:nvGrpSpPr>
          <p:grpSpPr>
            <a:xfrm>
              <a:off x="1266209" y="1938318"/>
              <a:ext cx="1990527" cy="369332"/>
              <a:chOff x="1516333" y="1655105"/>
              <a:chExt cx="1990527" cy="369332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00201" y="1670893"/>
                <a:ext cx="906659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8064A2"/>
                    </a:solidFill>
                    <a:latin typeface="Arial" charset="0"/>
                  </a:rPr>
                  <a:t>G7860A</a:t>
                </a:r>
                <a:endParaRPr lang="zh-TW" altLang="en-US" sz="1050" dirty="0">
                  <a:solidFill>
                    <a:srgbClr val="8064A2"/>
                  </a:solidFill>
                </a:endParaRPr>
              </a:p>
            </p:txBody>
          </p:sp>
          <p:sp>
            <p:nvSpPr>
              <p:cNvPr id="110" name="文字方塊 272">
                <a:extLst>
                  <a:ext uri="{FF2B5EF4-FFF2-40B4-BE49-F238E27FC236}">
                    <a16:creationId xmlns:a16="http://schemas.microsoft.com/office/drawing/2014/main" xmlns="" id="{4AC39093-08B4-4AD4-A4EB-C19DDCC0EF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6333" y="1655105"/>
                <a:ext cx="8724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SDH/SONET,</a:t>
                </a:r>
              </a:p>
              <a:p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E1/T1</a:t>
                </a:r>
              </a:p>
            </p:txBody>
          </p:sp>
          <p:grpSp>
            <p:nvGrpSpPr>
              <p:cNvPr id="35" name="群組 235">
                <a:extLst>
                  <a:ext uri="{FF2B5EF4-FFF2-40B4-BE49-F238E27FC236}">
                    <a16:creationId xmlns:a16="http://schemas.microsoft.com/office/drawing/2014/main" xmlns="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386780" y="1716831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112" name="直線接點 236">
                  <a:extLst>
                    <a:ext uri="{FF2B5EF4-FFF2-40B4-BE49-F238E27FC236}">
                      <a16:creationId xmlns:a16="http://schemas.microsoft.com/office/drawing/2014/main" xmlns="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3" name="直線接點 237">
                  <a:extLst>
                    <a:ext uri="{FF2B5EF4-FFF2-40B4-BE49-F238E27FC236}">
                      <a16:creationId xmlns:a16="http://schemas.microsoft.com/office/drawing/2014/main" xmlns="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直線接點 238">
                  <a:extLst>
                    <a:ext uri="{FF2B5EF4-FFF2-40B4-BE49-F238E27FC236}">
                      <a16:creationId xmlns:a16="http://schemas.microsoft.com/office/drawing/2014/main" xmlns="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36" name="tdmoe"/>
          <p:cNvGrpSpPr/>
          <p:nvPr/>
        </p:nvGrpSpPr>
        <p:grpSpPr>
          <a:xfrm>
            <a:off x="4179254" y="3807043"/>
            <a:ext cx="1598108" cy="1544876"/>
            <a:chOff x="4048337" y="3933056"/>
            <a:chExt cx="2130811" cy="2059835"/>
          </a:xfrm>
        </p:grpSpPr>
        <p:cxnSp>
          <p:nvCxnSpPr>
            <p:cNvPr id="196" name="直線接點 195"/>
            <p:cNvCxnSpPr/>
            <p:nvPr/>
          </p:nvCxnSpPr>
          <p:spPr>
            <a:xfrm flipH="1" flipV="1">
              <a:off x="4957647" y="4068870"/>
              <a:ext cx="771005" cy="171502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接點 197"/>
            <p:cNvCxnSpPr/>
            <p:nvPr/>
          </p:nvCxnSpPr>
          <p:spPr>
            <a:xfrm flipH="1" flipV="1">
              <a:off x="4912508" y="4015271"/>
              <a:ext cx="246724" cy="187086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接點 199"/>
            <p:cNvCxnSpPr>
              <a:stCxn id="17" idx="0"/>
            </p:cNvCxnSpPr>
            <p:nvPr/>
          </p:nvCxnSpPr>
          <p:spPr>
            <a:xfrm flipV="1">
              <a:off x="4444418" y="3933056"/>
              <a:ext cx="448023" cy="1872208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7" descr="D:\Product JPG\IP6702 - 370w -1.png">
              <a:extLst>
                <a:ext uri="{FF2B5EF4-FFF2-40B4-BE49-F238E27FC236}">
                  <a16:creationId xmlns:a16="http://schemas.microsoft.com/office/drawing/2014/main" xmlns="" id="{55B95BBE-EE35-4B1B-9015-0E134D99A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9398" y="5714907"/>
              <a:ext cx="539750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7" name="Picture 29" descr="D:\Product JPG\IP6750 - 370w.png">
              <a:extLst>
                <a:ext uri="{FF2B5EF4-FFF2-40B4-BE49-F238E27FC236}">
                  <a16:creationId xmlns:a16="http://schemas.microsoft.com/office/drawing/2014/main" xmlns="" id="{B49E7A7D-34D8-4C5B-B85B-0BB1EEF1D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48337" y="5805264"/>
              <a:ext cx="792162" cy="17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9" name="Picture 26" descr="D:\Product JPG\IP6700 - 370w -1.png">
              <a:extLst>
                <a:ext uri="{FF2B5EF4-FFF2-40B4-BE49-F238E27FC236}">
                  <a16:creationId xmlns:a16="http://schemas.microsoft.com/office/drawing/2014/main" xmlns="" id="{A88DA1C3-13DB-4F17-90F9-6D91CAB6B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2638" y="5832554"/>
              <a:ext cx="539750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41" name="群組 164"/>
          <p:cNvGrpSpPr/>
          <p:nvPr/>
        </p:nvGrpSpPr>
        <p:grpSpPr>
          <a:xfrm>
            <a:off x="5989551" y="810040"/>
            <a:ext cx="2349497" cy="683768"/>
            <a:chOff x="5759818" y="429078"/>
            <a:chExt cx="3132662" cy="911690"/>
          </a:xfrm>
        </p:grpSpPr>
        <p:pic>
          <p:nvPicPr>
            <p:cNvPr id="187" name="Picture 1">
              <a:extLst>
                <a:ext uri="{FF2B5EF4-FFF2-40B4-BE49-F238E27FC236}">
                  <a16:creationId xmlns="" xmlns:a16="http://schemas.microsoft.com/office/drawing/2014/main" id="{4A7736E9-BD27-436C-A7E6-EA991B82B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81603" y="476768"/>
              <a:ext cx="808020" cy="86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9" name="圖片 253" descr="iNMS.png">
              <a:extLst>
                <a:ext uri="{FF2B5EF4-FFF2-40B4-BE49-F238E27FC236}">
                  <a16:creationId xmlns="" xmlns:a16="http://schemas.microsoft.com/office/drawing/2014/main" id="{1E5DD1EE-1806-4F40-8F6B-987750D6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7809" y="476768"/>
              <a:ext cx="854671" cy="86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1" name="矩形 190"/>
            <p:cNvSpPr/>
            <p:nvPr/>
          </p:nvSpPr>
          <p:spPr>
            <a:xfrm>
              <a:off x="5759818" y="429078"/>
              <a:ext cx="14303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Multi-language</a:t>
              </a:r>
            </a:p>
            <a:p>
              <a:pPr algn="r"/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Management</a:t>
              </a:r>
            </a:p>
            <a:p>
              <a:pPr algn="r"/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(EMS/NMS)</a:t>
              </a:r>
              <a:endParaRPr lang="zh-TW" altLang="en-US" sz="1050" dirty="0">
                <a:solidFill>
                  <a:srgbClr val="4BACC6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0B4E-BE18-4DE7-9F00-41C0B7841A5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4071297" y="5284003"/>
            <a:ext cx="2490646" cy="519446"/>
            <a:chOff x="3904395" y="5902342"/>
            <a:chExt cx="3320861" cy="692595"/>
          </a:xfrm>
        </p:grpSpPr>
        <p:grpSp>
          <p:nvGrpSpPr>
            <p:cNvPr id="47" name="群組 235"/>
            <p:cNvGrpSpPr/>
            <p:nvPr/>
          </p:nvGrpSpPr>
          <p:grpSpPr>
            <a:xfrm>
              <a:off x="3904395" y="6001543"/>
              <a:ext cx="1082735" cy="553999"/>
              <a:chOff x="3563888" y="6001543"/>
              <a:chExt cx="1082735" cy="553999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3563888" y="6001543"/>
                <a:ext cx="81689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F79646"/>
                    </a:solidFill>
                    <a:latin typeface="Arial" charset="0"/>
                  </a:rPr>
                  <a:t>IP6750</a:t>
                </a:r>
                <a:endParaRPr lang="zh-TW" altLang="en-US" sz="1050" dirty="0">
                  <a:solidFill>
                    <a:srgbClr val="F79646"/>
                  </a:solidFill>
                </a:endParaRPr>
              </a:p>
            </p:txBody>
          </p:sp>
          <p:grpSp>
            <p:nvGrpSpPr>
              <p:cNvPr id="53" name="群組 142">
                <a:extLst>
                  <a:ext uri="{FF2B5EF4-FFF2-40B4-BE49-F238E27FC236}">
                    <a16:creationId xmlns:a16="http://schemas.microsoft.com/office/drawing/2014/main" xmlns="" id="{168ECD32-C22E-4C5F-9B23-DFAA4F15CD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3521" y="6078117"/>
                <a:ext cx="144463" cy="214312"/>
                <a:chOff x="7358082" y="5357826"/>
                <a:chExt cx="145258" cy="215108"/>
              </a:xfrm>
            </p:grpSpPr>
            <p:cxnSp>
              <p:nvCxnSpPr>
                <p:cNvPr id="155" name="直線接點 143">
                  <a:extLst>
                    <a:ext uri="{FF2B5EF4-FFF2-40B4-BE49-F238E27FC236}">
                      <a16:creationId xmlns:a16="http://schemas.microsoft.com/office/drawing/2014/main" xmlns="" id="{C48151B0-C8F8-45F3-A7F3-3D9958F10C0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6" name="直線接點 144">
                  <a:extLst>
                    <a:ext uri="{FF2B5EF4-FFF2-40B4-BE49-F238E27FC236}">
                      <a16:creationId xmlns:a16="http://schemas.microsoft.com/office/drawing/2014/main" xmlns="" id="{6DC7CA6F-88E1-4174-BCF6-EBE5C03D75A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7" name="直線接點 145">
                  <a:extLst>
                    <a:ext uri="{FF2B5EF4-FFF2-40B4-BE49-F238E27FC236}">
                      <a16:creationId xmlns:a16="http://schemas.microsoft.com/office/drawing/2014/main" xmlns="" id="{F131896C-506A-49C4-AC17-F07504361E5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63" name="文字方塊 259">
                <a:extLst>
                  <a:ext uri="{FF2B5EF4-FFF2-40B4-BE49-F238E27FC236}">
                    <a16:creationId xmlns:a16="http://schemas.microsoft.com/office/drawing/2014/main" xmlns="" id="{327A4F3C-55CB-4363-81FF-7E164FD91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7904" y="6309321"/>
                <a:ext cx="93871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E1/T1, 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endPara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  <p:grpSp>
          <p:nvGrpSpPr>
            <p:cNvPr id="57" name="群組 236"/>
            <p:cNvGrpSpPr/>
            <p:nvPr/>
          </p:nvGrpSpPr>
          <p:grpSpPr>
            <a:xfrm>
              <a:off x="4955363" y="5997414"/>
              <a:ext cx="1506704" cy="597523"/>
              <a:chOff x="4686793" y="5984652"/>
              <a:chExt cx="1506704" cy="597523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4686793" y="5984652"/>
                <a:ext cx="9365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F79646"/>
                    </a:solidFill>
                    <a:latin typeface="Arial" charset="0"/>
                  </a:rPr>
                  <a:t>IP6704A</a:t>
                </a:r>
                <a:endParaRPr lang="zh-TW" altLang="en-US" sz="1050" dirty="0">
                  <a:solidFill>
                    <a:srgbClr val="F79646"/>
                  </a:solidFill>
                </a:endParaRPr>
              </a:p>
            </p:txBody>
          </p:sp>
          <p:grpSp>
            <p:nvGrpSpPr>
              <p:cNvPr id="63" name="群組 134">
                <a:extLst>
                  <a:ext uri="{FF2B5EF4-FFF2-40B4-BE49-F238E27FC236}">
                    <a16:creationId xmlns:a16="http://schemas.microsoft.com/office/drawing/2014/main" xmlns="" id="{5CD67DFC-C4DE-4004-90C5-0FF886768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6099" y="6255759"/>
                <a:ext cx="146050" cy="214312"/>
                <a:chOff x="7358082" y="5357826"/>
                <a:chExt cx="145258" cy="215108"/>
              </a:xfrm>
            </p:grpSpPr>
            <p:cxnSp>
              <p:nvCxnSpPr>
                <p:cNvPr id="151" name="直線接點 135">
                  <a:extLst>
                    <a:ext uri="{FF2B5EF4-FFF2-40B4-BE49-F238E27FC236}">
                      <a16:creationId xmlns:a16="http://schemas.microsoft.com/office/drawing/2014/main" xmlns="" id="{AA83ED82-C8AD-4C1B-B106-1C38251293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2" name="直線接點 136">
                  <a:extLst>
                    <a:ext uri="{FF2B5EF4-FFF2-40B4-BE49-F238E27FC236}">
                      <a16:creationId xmlns:a16="http://schemas.microsoft.com/office/drawing/2014/main" xmlns="" id="{9AA55329-546A-4286-B72D-D7C2FE784C1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直線接點 137">
                  <a:extLst>
                    <a:ext uri="{FF2B5EF4-FFF2-40B4-BE49-F238E27FC236}">
                      <a16:creationId xmlns:a16="http://schemas.microsoft.com/office/drawing/2014/main" xmlns="" id="{646AEBA5-6200-439C-997A-4910AE8AE9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64" name="文字方塊 261">
                <a:extLst>
                  <a:ext uri="{FF2B5EF4-FFF2-40B4-BE49-F238E27FC236}">
                    <a16:creationId xmlns:a16="http://schemas.microsoft.com/office/drawing/2014/main" xmlns="" id="{9D4264C8-DD08-41F9-84ED-61CCC6F67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2040" y="6212843"/>
                <a:ext cx="12614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E1/T1, FXS/FXO/E&amp;M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RS232/V.35/X.21</a:t>
                </a:r>
              </a:p>
            </p:txBody>
          </p:sp>
        </p:grpSp>
        <p:grpSp>
          <p:nvGrpSpPr>
            <p:cNvPr id="67" name="群組 241"/>
            <p:cNvGrpSpPr/>
            <p:nvPr/>
          </p:nvGrpSpPr>
          <p:grpSpPr>
            <a:xfrm>
              <a:off x="5884615" y="5902342"/>
              <a:ext cx="1340641" cy="572591"/>
              <a:chOff x="5607366" y="5830763"/>
              <a:chExt cx="1340641" cy="572591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5607366" y="5830763"/>
                <a:ext cx="816890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F79646"/>
                    </a:solidFill>
                    <a:latin typeface="Arial" charset="0"/>
                  </a:rPr>
                  <a:t>IP6702</a:t>
                </a:r>
                <a:endParaRPr lang="zh-TW" altLang="en-US" sz="1050" dirty="0">
                  <a:solidFill>
                    <a:srgbClr val="F79646"/>
                  </a:solidFill>
                </a:endParaRPr>
              </a:p>
            </p:txBody>
          </p:sp>
          <p:sp>
            <p:nvSpPr>
              <p:cNvPr id="149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8747" y="6157133"/>
                <a:ext cx="72926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E1/T1</a:t>
                </a:r>
              </a:p>
            </p:txBody>
          </p:sp>
          <p:grpSp>
            <p:nvGrpSpPr>
              <p:cNvPr id="71" name="群組 240"/>
              <p:cNvGrpSpPr/>
              <p:nvPr/>
            </p:nvGrpSpPr>
            <p:grpSpPr>
              <a:xfrm>
                <a:off x="6388044" y="5885340"/>
                <a:ext cx="146050" cy="214312"/>
                <a:chOff x="4898499" y="6408159"/>
                <a:chExt cx="146050" cy="214312"/>
              </a:xfrm>
            </p:grpSpPr>
            <p:cxnSp>
              <p:nvCxnSpPr>
                <p:cNvPr id="238" name="直線接點 135">
                  <a:extLst>
                    <a:ext uri="{FF2B5EF4-FFF2-40B4-BE49-F238E27FC236}">
                      <a16:creationId xmlns:a16="http://schemas.microsoft.com/office/drawing/2014/main" xmlns="" id="{AA83ED82-C8AD-4C1B-B106-1C38251293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92537" y="6514912"/>
                  <a:ext cx="213521" cy="159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9" name="直線接點 136">
                  <a:extLst>
                    <a:ext uri="{FF2B5EF4-FFF2-40B4-BE49-F238E27FC236}">
                      <a16:creationId xmlns:a16="http://schemas.microsoft.com/office/drawing/2014/main" xmlns="" id="{9AA55329-546A-4286-B72D-D7C2FE784C1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865163" y="6514121"/>
                  <a:ext cx="213521" cy="159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0" name="直線接點 137">
                  <a:extLst>
                    <a:ext uri="{FF2B5EF4-FFF2-40B4-BE49-F238E27FC236}">
                      <a16:creationId xmlns:a16="http://schemas.microsoft.com/office/drawing/2014/main" xmlns="" id="{646AEBA5-6200-439C-997A-4910AE8AE9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936990" y="6514121"/>
                  <a:ext cx="213521" cy="159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268" name="矩形 267"/>
          <p:cNvSpPr/>
          <p:nvPr/>
        </p:nvSpPr>
        <p:spPr>
          <a:xfrm flipH="1">
            <a:off x="3957275" y="2008885"/>
            <a:ext cx="8226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>
                <a:solidFill>
                  <a:srgbClr val="FF7C80"/>
                </a:solidFill>
                <a:latin typeface="Arial" charset="0"/>
              </a:rPr>
              <a:t>WDM1800</a:t>
            </a:r>
            <a:endParaRPr lang="zh-TW" altLang="en-US" sz="1050" dirty="0">
              <a:solidFill>
                <a:srgbClr val="FF7C80"/>
              </a:solidFill>
            </a:endParaRPr>
          </a:p>
        </p:txBody>
      </p:sp>
      <p:sp>
        <p:nvSpPr>
          <p:cNvPr id="269" name="文字方塊 218">
            <a:extLst>
              <a:ext uri="{FF2B5EF4-FFF2-40B4-BE49-F238E27FC236}">
                <a16:creationId xmlns:a16="http://schemas.microsoft.com/office/drawing/2014/main" xmlns="" id="{B9F6749B-4889-44FE-B1C0-1AABAA960B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134721" y="1718589"/>
            <a:ext cx="54373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600" dirty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600G SFP</a:t>
            </a:r>
          </a:p>
        </p:txBody>
      </p:sp>
      <p:grpSp>
        <p:nvGrpSpPr>
          <p:cNvPr id="83" name="群組 235">
            <a:extLst>
              <a:ext uri="{FF2B5EF4-FFF2-40B4-BE49-F238E27FC236}">
                <a16:creationId xmlns:a16="http://schemas.microsoft.com/office/drawing/2014/main" xmlns="" id="{31FB4BF4-A527-4500-AC8C-D384D31842AB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4390065" y="1887251"/>
            <a:ext cx="109537" cy="161925"/>
            <a:chOff x="7358082" y="5746537"/>
            <a:chExt cx="145258" cy="215108"/>
          </a:xfrm>
        </p:grpSpPr>
        <p:cxnSp>
          <p:nvCxnSpPr>
            <p:cNvPr id="271" name="直線接點 236">
              <a:extLst>
                <a:ext uri="{FF2B5EF4-FFF2-40B4-BE49-F238E27FC236}">
                  <a16:creationId xmlns:a16="http://schemas.microsoft.com/office/drawing/2014/main" xmlns="" id="{7E306101-B43B-48D3-A02C-E1C96452E4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251719" y="5853694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2" name="直線接點 237">
              <a:extLst>
                <a:ext uri="{FF2B5EF4-FFF2-40B4-BE49-F238E27FC236}">
                  <a16:creationId xmlns:a16="http://schemas.microsoft.com/office/drawing/2014/main" xmlns="" id="{5904D1D9-2659-4639-AED3-71AEDC9F31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323951" y="5852900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3" name="直線接點 238">
              <a:extLst>
                <a:ext uri="{FF2B5EF4-FFF2-40B4-BE49-F238E27FC236}">
                  <a16:creationId xmlns:a16="http://schemas.microsoft.com/office/drawing/2014/main" xmlns="" id="{950EE749-644D-4958-A59F-B86F1AB021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395389" y="5852900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4" name="multis"/>
          <p:cNvGrpSpPr/>
          <p:nvPr/>
        </p:nvGrpSpPr>
        <p:grpSpPr>
          <a:xfrm>
            <a:off x="3161729" y="3807366"/>
            <a:ext cx="1721526" cy="1695224"/>
            <a:chOff x="2691639" y="3933486"/>
            <a:chExt cx="2295368" cy="2260299"/>
          </a:xfrm>
        </p:grpSpPr>
        <p:cxnSp>
          <p:nvCxnSpPr>
            <p:cNvPr id="204" name="直線接點 203"/>
            <p:cNvCxnSpPr/>
            <p:nvPr/>
          </p:nvCxnSpPr>
          <p:spPr>
            <a:xfrm flipV="1">
              <a:off x="3785050" y="3941965"/>
              <a:ext cx="1201957" cy="1863299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接點 205"/>
            <p:cNvCxnSpPr/>
            <p:nvPr/>
          </p:nvCxnSpPr>
          <p:spPr>
            <a:xfrm flipV="1">
              <a:off x="3364395" y="3933486"/>
              <a:ext cx="1618243" cy="1430007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3" name="圖片 2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639" y="5299893"/>
              <a:ext cx="540000" cy="372817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05" name="圖片 20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515" y="5857560"/>
              <a:ext cx="540000" cy="336225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90" name="sdh"/>
          <p:cNvGrpSpPr/>
          <p:nvPr/>
        </p:nvGrpSpPr>
        <p:grpSpPr>
          <a:xfrm>
            <a:off x="2632717" y="3286559"/>
            <a:ext cx="2247261" cy="1438586"/>
            <a:chOff x="1986289" y="3239077"/>
            <a:chExt cx="2996348" cy="1918115"/>
          </a:xfrm>
        </p:grpSpPr>
        <p:cxnSp>
          <p:nvCxnSpPr>
            <p:cNvPr id="208" name="直線接點 207"/>
            <p:cNvCxnSpPr>
              <a:stCxn id="207" idx="3"/>
            </p:cNvCxnSpPr>
            <p:nvPr/>
          </p:nvCxnSpPr>
          <p:spPr>
            <a:xfrm flipV="1">
              <a:off x="2850460" y="3933484"/>
              <a:ext cx="2132177" cy="1149096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接點 209"/>
            <p:cNvCxnSpPr>
              <a:stCxn id="209" idx="3"/>
            </p:cNvCxnSpPr>
            <p:nvPr/>
          </p:nvCxnSpPr>
          <p:spPr>
            <a:xfrm flipV="1">
              <a:off x="2787977" y="3947537"/>
              <a:ext cx="2167386" cy="731140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接點 211"/>
            <p:cNvCxnSpPr>
              <a:stCxn id="211" idx="3"/>
            </p:cNvCxnSpPr>
            <p:nvPr/>
          </p:nvCxnSpPr>
          <p:spPr>
            <a:xfrm flipV="1">
              <a:off x="2706289" y="3897408"/>
              <a:ext cx="2223246" cy="352591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接點 213"/>
            <p:cNvCxnSpPr/>
            <p:nvPr/>
          </p:nvCxnSpPr>
          <p:spPr>
            <a:xfrm rot="19964458">
              <a:off x="2776917" y="3239077"/>
              <a:ext cx="2016264" cy="1234342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19" descr="D:\Product JPG\O9150\O9150 side 800w.png">
              <a:extLst>
                <a:ext uri="{FF2B5EF4-FFF2-40B4-BE49-F238E27FC236}">
                  <a16:creationId xmlns:a16="http://schemas.microsoft.com/office/drawing/2014/main" xmlns="" id="{C9ABAC53-53DB-4829-8861-9C1146B430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58297" y="5007967"/>
              <a:ext cx="792163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09" name="Picture 17" descr="D:\Product JPG\O9170\O9170_Side_800w.png">
              <a:extLst>
                <a:ext uri="{FF2B5EF4-FFF2-40B4-BE49-F238E27FC236}">
                  <a16:creationId xmlns:a16="http://schemas.microsoft.com/office/drawing/2014/main" xmlns="" id="{DB8B6B8D-CB80-4F34-96B6-6AE9E0126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86289" y="4601683"/>
              <a:ext cx="801688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1" name="圖片 2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289" y="4185011"/>
              <a:ext cx="720000" cy="129976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3" name="圖片 2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377" y="3588914"/>
              <a:ext cx="615577" cy="344142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94" name="mptn"/>
          <p:cNvGrpSpPr/>
          <p:nvPr/>
        </p:nvGrpSpPr>
        <p:grpSpPr>
          <a:xfrm>
            <a:off x="2848741" y="2503557"/>
            <a:ext cx="2010782" cy="1348140"/>
            <a:chOff x="2274321" y="2195076"/>
            <a:chExt cx="2681042" cy="1797520"/>
          </a:xfrm>
        </p:grpSpPr>
        <p:cxnSp>
          <p:nvCxnSpPr>
            <p:cNvPr id="218" name="直線接點 217"/>
            <p:cNvCxnSpPr/>
            <p:nvPr/>
          </p:nvCxnSpPr>
          <p:spPr>
            <a:xfrm>
              <a:off x="2716723" y="3227093"/>
              <a:ext cx="2210868" cy="671316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接點 220"/>
            <p:cNvCxnSpPr/>
            <p:nvPr/>
          </p:nvCxnSpPr>
          <p:spPr>
            <a:xfrm>
              <a:off x="3121129" y="2743511"/>
              <a:ext cx="1797990" cy="115926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接點 219"/>
            <p:cNvCxnSpPr/>
            <p:nvPr/>
          </p:nvCxnSpPr>
          <p:spPr>
            <a:xfrm>
              <a:off x="3747546" y="2272825"/>
              <a:ext cx="1207817" cy="1719771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" name="圖片 2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61" y="2406589"/>
              <a:ext cx="540000" cy="446347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6" name="圖片 21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321" y="2924944"/>
              <a:ext cx="540000" cy="444564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7" name="圖片 21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2195076"/>
              <a:ext cx="720000" cy="111903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96" name="群組 46"/>
          <p:cNvGrpSpPr/>
          <p:nvPr/>
        </p:nvGrpSpPr>
        <p:grpSpPr>
          <a:xfrm>
            <a:off x="6207992" y="2692854"/>
            <a:ext cx="1755744" cy="2579091"/>
            <a:chOff x="6753320" y="2447471"/>
            <a:chExt cx="2340991" cy="3438787"/>
          </a:xfrm>
        </p:grpSpPr>
        <p:grpSp>
          <p:nvGrpSpPr>
            <p:cNvPr id="97" name="群組 244"/>
            <p:cNvGrpSpPr/>
            <p:nvPr/>
          </p:nvGrpSpPr>
          <p:grpSpPr>
            <a:xfrm>
              <a:off x="7513362" y="4114354"/>
              <a:ext cx="1431593" cy="369332"/>
              <a:chOff x="6912297" y="3717032"/>
              <a:chExt cx="1431593" cy="369332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6912297" y="3717032"/>
                <a:ext cx="816890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IP6820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98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7604580" y="3753322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21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2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3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4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0351" y="3717032"/>
                <a:ext cx="6035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DTE</a:t>
                </a:r>
              </a:p>
            </p:txBody>
          </p:sp>
        </p:grpSp>
        <p:grpSp>
          <p:nvGrpSpPr>
            <p:cNvPr id="99" name="群組 245"/>
            <p:cNvGrpSpPr/>
            <p:nvPr/>
          </p:nvGrpSpPr>
          <p:grpSpPr>
            <a:xfrm>
              <a:off x="7361424" y="4678857"/>
              <a:ext cx="1283876" cy="338555"/>
              <a:chOff x="7380957" y="4246809"/>
              <a:chExt cx="1283876" cy="338555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7380957" y="4246809"/>
                <a:ext cx="81689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IP6830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0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4292747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26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8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9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4" y="4256457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01" name="群組 98"/>
            <p:cNvGrpSpPr/>
            <p:nvPr/>
          </p:nvGrpSpPr>
          <p:grpSpPr>
            <a:xfrm>
              <a:off x="7764574" y="3645024"/>
              <a:ext cx="1312772" cy="346367"/>
              <a:chOff x="7352059" y="3212976"/>
              <a:chExt cx="1312772" cy="346367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IP6340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2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16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7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8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19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03" name="群組 249"/>
            <p:cNvGrpSpPr/>
            <p:nvPr/>
          </p:nvGrpSpPr>
          <p:grpSpPr>
            <a:xfrm>
              <a:off x="6753320" y="5547703"/>
              <a:ext cx="2117157" cy="338555"/>
              <a:chOff x="6372200" y="5515951"/>
              <a:chExt cx="2117157" cy="338555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6372200" y="5515951"/>
                <a:ext cx="93658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IP6320A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4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7272015" y="5555494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41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2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3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44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2321" y="5556907"/>
                <a:ext cx="1037036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10GbE</a:t>
                </a:r>
              </a:p>
            </p:txBody>
          </p:sp>
        </p:grpSp>
        <p:grpSp>
          <p:nvGrpSpPr>
            <p:cNvPr id="105" name="群組 182"/>
            <p:cNvGrpSpPr/>
            <p:nvPr/>
          </p:nvGrpSpPr>
          <p:grpSpPr>
            <a:xfrm>
              <a:off x="7158547" y="5082579"/>
              <a:ext cx="1935764" cy="338555"/>
              <a:chOff x="7380957" y="4246809"/>
              <a:chExt cx="1935764" cy="338555"/>
            </a:xfrm>
          </p:grpSpPr>
          <p:sp>
            <p:nvSpPr>
              <p:cNvPr id="184" name="矩形 183"/>
              <p:cNvSpPr/>
              <p:nvPr/>
            </p:nvSpPr>
            <p:spPr>
              <a:xfrm>
                <a:off x="7380957" y="4246809"/>
                <a:ext cx="786968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G7820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6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4292747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97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9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2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95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3" y="4294160"/>
                <a:ext cx="1051998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IP, MPLS-TP</a:t>
                </a:r>
              </a:p>
            </p:txBody>
          </p:sp>
        </p:grpSp>
        <p:grpSp>
          <p:nvGrpSpPr>
            <p:cNvPr id="107" name="群組 257"/>
            <p:cNvGrpSpPr/>
            <p:nvPr/>
          </p:nvGrpSpPr>
          <p:grpSpPr>
            <a:xfrm>
              <a:off x="7441141" y="2852936"/>
              <a:ext cx="1312772" cy="346367"/>
              <a:chOff x="7352059" y="3212976"/>
              <a:chExt cx="1312772" cy="346367"/>
            </a:xfrm>
          </p:grpSpPr>
          <p:sp>
            <p:nvSpPr>
              <p:cNvPr id="259" name="矩形 258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IP6828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8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262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4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61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09" name="群組 264"/>
            <p:cNvGrpSpPr/>
            <p:nvPr/>
          </p:nvGrpSpPr>
          <p:grpSpPr>
            <a:xfrm>
              <a:off x="6875030" y="2447471"/>
              <a:ext cx="1312772" cy="346367"/>
              <a:chOff x="7352059" y="3212976"/>
              <a:chExt cx="1312772" cy="346367"/>
            </a:xfrm>
          </p:grpSpPr>
          <p:sp>
            <p:nvSpPr>
              <p:cNvPr id="266" name="矩形 265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IP6818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11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278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9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0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77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15" name="群組 234"/>
            <p:cNvGrpSpPr/>
            <p:nvPr/>
          </p:nvGrpSpPr>
          <p:grpSpPr>
            <a:xfrm>
              <a:off x="7548550" y="3284984"/>
              <a:ext cx="1312772" cy="346367"/>
              <a:chOff x="7352059" y="3212976"/>
              <a:chExt cx="1312772" cy="346367"/>
            </a:xfrm>
          </p:grpSpPr>
          <p:sp>
            <p:nvSpPr>
              <p:cNvPr id="247" name="矩形 246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IP7930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20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252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3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4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51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</p:grpSp>
      <p:grpSp>
        <p:nvGrpSpPr>
          <p:cNvPr id="125" name="eth"/>
          <p:cNvGrpSpPr/>
          <p:nvPr/>
        </p:nvGrpSpPr>
        <p:grpSpPr>
          <a:xfrm>
            <a:off x="4791417" y="2618911"/>
            <a:ext cx="2196687" cy="2476685"/>
            <a:chOff x="4864556" y="2348880"/>
            <a:chExt cx="2928916" cy="3302247"/>
          </a:xfrm>
        </p:grpSpPr>
        <p:cxnSp>
          <p:nvCxnSpPr>
            <p:cNvPr id="180" name="直線接點 179"/>
            <p:cNvCxnSpPr>
              <a:stCxn id="302" idx="1"/>
            </p:cNvCxnSpPr>
            <p:nvPr/>
          </p:nvCxnSpPr>
          <p:spPr>
            <a:xfrm flipH="1">
              <a:off x="4898543" y="3445071"/>
              <a:ext cx="2110257" cy="50301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接點 242"/>
            <p:cNvCxnSpPr/>
            <p:nvPr/>
          </p:nvCxnSpPr>
          <p:spPr>
            <a:xfrm flipH="1">
              <a:off x="4898543" y="3118003"/>
              <a:ext cx="1976488" cy="784772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線接點 243"/>
            <p:cNvCxnSpPr/>
            <p:nvPr/>
          </p:nvCxnSpPr>
          <p:spPr>
            <a:xfrm flipH="1">
              <a:off x="4912507" y="2641267"/>
              <a:ext cx="1866005" cy="1291789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接點 185"/>
            <p:cNvCxnSpPr>
              <a:stCxn id="24" idx="1"/>
            </p:cNvCxnSpPr>
            <p:nvPr/>
          </p:nvCxnSpPr>
          <p:spPr>
            <a:xfrm flipH="1">
              <a:off x="4912507" y="3806726"/>
              <a:ext cx="2160240" cy="16913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接點 187"/>
            <p:cNvCxnSpPr/>
            <p:nvPr/>
          </p:nvCxnSpPr>
          <p:spPr>
            <a:xfrm flipH="1" flipV="1">
              <a:off x="4935904" y="3946905"/>
              <a:ext cx="1224136" cy="1513813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接點 189"/>
            <p:cNvCxnSpPr>
              <a:stCxn id="22" idx="1"/>
            </p:cNvCxnSpPr>
            <p:nvPr/>
          </p:nvCxnSpPr>
          <p:spPr>
            <a:xfrm flipH="1" flipV="1">
              <a:off x="4898543" y="3958878"/>
              <a:ext cx="2290746" cy="316855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接點 191"/>
            <p:cNvCxnSpPr/>
            <p:nvPr/>
          </p:nvCxnSpPr>
          <p:spPr>
            <a:xfrm flipH="1" flipV="1">
              <a:off x="4864556" y="3946905"/>
              <a:ext cx="1772188" cy="121891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接點 193"/>
            <p:cNvCxnSpPr/>
            <p:nvPr/>
          </p:nvCxnSpPr>
          <p:spPr>
            <a:xfrm flipH="1" flipV="1">
              <a:off x="4898545" y="3940164"/>
              <a:ext cx="2233386" cy="815506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14" descr="D:\Product JPG\IP6820\IP6820 - 190h.png">
              <a:extLst>
                <a:ext uri="{FF2B5EF4-FFF2-40B4-BE49-F238E27FC236}">
                  <a16:creationId xmlns:a16="http://schemas.microsoft.com/office/drawing/2014/main" xmlns="" id="{088D9AA8-8E18-488A-B160-1B6DB3BE5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189289" y="4005064"/>
              <a:ext cx="406400" cy="54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3" name="Picture 15" descr="D:\Product JPG\IP6830\IP6830 fake final.png">
              <a:extLst>
                <a:ext uri="{FF2B5EF4-FFF2-40B4-BE49-F238E27FC236}">
                  <a16:creationId xmlns:a16="http://schemas.microsoft.com/office/drawing/2014/main" xmlns="" id="{CD3B25E5-DD8F-4D50-8B1E-1EFC9247E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00739" y="4581128"/>
              <a:ext cx="331787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4" name="Picture 13" descr="D:\Product JPG\IP6330\IP6330 - side - 800w.png">
              <a:extLst>
                <a:ext uri="{FF2B5EF4-FFF2-40B4-BE49-F238E27FC236}">
                  <a16:creationId xmlns:a16="http://schemas.microsoft.com/office/drawing/2014/main" xmlns="" id="{7755D026-E86F-4C0D-A533-AC5C56755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072747" y="3717032"/>
              <a:ext cx="720725" cy="17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93" name="Picture 11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884" y="5425115"/>
              <a:ext cx="734628" cy="22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2" name="Picture 11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303" y="5112694"/>
              <a:ext cx="734628" cy="22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2" name="Picture 24" descr="X:\Product Publication\JPG\Products\IP7930\photo\IP7930-B-2 - 800W.png">
              <a:extLst>
                <a:ext uri="{FF2B5EF4-FFF2-40B4-BE49-F238E27FC236}">
                  <a16:creationId xmlns="" xmlns:a16="http://schemas.microsoft.com/office/drawing/2014/main" id="{983FA580-B868-4E17-B024-1E7299853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008800" y="3356964"/>
              <a:ext cx="539750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026" name="Picture 2" descr="EHG7608-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683" y="2348880"/>
              <a:ext cx="438305" cy="536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715" y="2987049"/>
              <a:ext cx="657587" cy="18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" name="WDM"/>
          <p:cNvGrpSpPr/>
          <p:nvPr/>
        </p:nvGrpSpPr>
        <p:grpSpPr>
          <a:xfrm>
            <a:off x="4312797" y="2228561"/>
            <a:ext cx="514585" cy="1597849"/>
            <a:chOff x="4226394" y="1828413"/>
            <a:chExt cx="686113" cy="2130465"/>
          </a:xfrm>
        </p:grpSpPr>
        <p:cxnSp>
          <p:nvCxnSpPr>
            <p:cNvPr id="257" name="直線接點 256"/>
            <p:cNvCxnSpPr/>
            <p:nvPr/>
          </p:nvCxnSpPr>
          <p:spPr>
            <a:xfrm>
              <a:off x="4491000" y="2195076"/>
              <a:ext cx="421507" cy="1763802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394" y="1828413"/>
              <a:ext cx="540518" cy="38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橢圓 3"/>
          <p:cNvSpPr/>
          <p:nvPr/>
        </p:nvSpPr>
        <p:spPr>
          <a:xfrm>
            <a:off x="3882275" y="2923598"/>
            <a:ext cx="1890210" cy="1890210"/>
          </a:xfrm>
          <a:prstGeom prst="ellipse">
            <a:avLst/>
          </a:prstGeom>
          <a:gradFill flip="none" rotWithShape="1">
            <a:gsLst>
              <a:gs pos="0">
                <a:srgbClr val="0175C0">
                  <a:shade val="30000"/>
                  <a:satMod val="115000"/>
                </a:srgbClr>
              </a:gs>
              <a:gs pos="50000">
                <a:srgbClr val="0175C0">
                  <a:shade val="67500"/>
                  <a:satMod val="115000"/>
                </a:srgbClr>
              </a:gs>
              <a:gs pos="100000">
                <a:srgbClr val="0175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Utility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Carriers  &amp; Mobile Backhaul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&amp; Gas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endParaRPr lang="zh-TW" altLang="en-US" sz="13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" name="type"/>
          <p:cNvGrpSpPr/>
          <p:nvPr/>
        </p:nvGrpSpPr>
        <p:grpSpPr>
          <a:xfrm>
            <a:off x="3545826" y="2675424"/>
            <a:ext cx="2502230" cy="2403808"/>
            <a:chOff x="3203768" y="2424230"/>
            <a:chExt cx="3336306" cy="3205077"/>
          </a:xfrm>
        </p:grpSpPr>
        <p:grpSp>
          <p:nvGrpSpPr>
            <p:cNvPr id="134" name="群組 290"/>
            <p:cNvGrpSpPr/>
            <p:nvPr/>
          </p:nvGrpSpPr>
          <p:grpSpPr>
            <a:xfrm>
              <a:off x="3274848" y="2463971"/>
              <a:ext cx="3164531" cy="3101324"/>
              <a:chOff x="3274848" y="2463971"/>
              <a:chExt cx="3164531" cy="3101324"/>
            </a:xfrm>
          </p:grpSpPr>
          <p:sp>
            <p:nvSpPr>
              <p:cNvPr id="223" name="矩形 222"/>
              <p:cNvSpPr/>
              <p:nvPr/>
            </p:nvSpPr>
            <p:spPr>
              <a:xfrm rot="19224275">
                <a:off x="3274848" y="2481514"/>
                <a:ext cx="3008371" cy="3083781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55696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0175C0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S  D  H  /  S  O  N  E  T</a:t>
                </a:r>
                <a:endParaRPr lang="zh-TW" altLang="en-US" sz="1500" dirty="0">
                  <a:solidFill>
                    <a:srgbClr val="0175C0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>
              <a:xfrm rot="3452168">
                <a:off x="3442048" y="2501424"/>
                <a:ext cx="3034784" cy="2959878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81678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FF7C80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WDM</a:t>
                </a:r>
                <a:r>
                  <a:rPr lang="en-US" altLang="zh-TW" sz="1500" dirty="0">
                    <a:solidFill>
                      <a:srgbClr val="0175C0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                </a:t>
                </a:r>
                <a:endParaRPr lang="zh-TW" altLang="en-US" sz="1500" dirty="0">
                  <a:solidFill>
                    <a:srgbClr val="0175C0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>
              <a:xfrm rot="578370">
                <a:off x="3502397" y="2673596"/>
                <a:ext cx="2792293" cy="2723372"/>
              </a:xfrm>
              <a:prstGeom prst="rect">
                <a:avLst/>
              </a:prstGeom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r>
                  <a:rPr lang="en-US" altLang="zh-TW" sz="1500" spc="135" dirty="0">
                    <a:solidFill>
                      <a:srgbClr val="4BACC6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Multi-service</a:t>
                </a:r>
                <a:endParaRPr lang="zh-TW" altLang="en-US" sz="1500" spc="135" dirty="0">
                  <a:solidFill>
                    <a:srgbClr val="4BACC6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24" name="矩形 223"/>
              <p:cNvSpPr/>
              <p:nvPr/>
            </p:nvSpPr>
            <p:spPr>
              <a:xfrm rot="335395">
                <a:off x="3630017" y="2767994"/>
                <a:ext cx="2372164" cy="2415727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616759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8064A2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m P T N                </a:t>
                </a:r>
                <a:endParaRPr lang="zh-TW" altLang="en-US" sz="1500" dirty="0">
                  <a:solidFill>
                    <a:srgbClr val="8064A2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</p:grpSp>
        <p:grpSp>
          <p:nvGrpSpPr>
            <p:cNvPr id="135" name="type"/>
            <p:cNvGrpSpPr/>
            <p:nvPr/>
          </p:nvGrpSpPr>
          <p:grpSpPr>
            <a:xfrm>
              <a:off x="3203768" y="2424230"/>
              <a:ext cx="3336306" cy="3205077"/>
              <a:chOff x="3203768" y="2424230"/>
              <a:chExt cx="3336306" cy="3205077"/>
            </a:xfrm>
          </p:grpSpPr>
          <p:sp>
            <p:nvSpPr>
              <p:cNvPr id="228" name="矩形 227"/>
              <p:cNvSpPr/>
              <p:nvPr/>
            </p:nvSpPr>
            <p:spPr>
              <a:xfrm rot="19391222">
                <a:off x="3203768" y="2424230"/>
                <a:ext cx="3336306" cy="3205077"/>
              </a:xfrm>
              <a:prstGeom prst="rect">
                <a:avLst/>
              </a:prstGeom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r>
                  <a:rPr lang="en-US" altLang="zh-TW" sz="1500" spc="75" dirty="0">
                    <a:solidFill>
                      <a:srgbClr val="F79646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TDM over Ethernet</a:t>
                </a:r>
                <a:endParaRPr lang="zh-TW" altLang="en-US" sz="1500" spc="75" dirty="0">
                  <a:solidFill>
                    <a:srgbClr val="F79646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>
              <a:xfrm rot="13437491">
                <a:off x="3522972" y="2657306"/>
                <a:ext cx="2792293" cy="2723372"/>
              </a:xfrm>
              <a:prstGeom prst="rect">
                <a:avLst/>
              </a:prstGeom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9BBB59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Ethernet Access</a:t>
                </a:r>
                <a:endParaRPr lang="zh-TW" altLang="en-US" sz="1500" dirty="0">
                  <a:solidFill>
                    <a:srgbClr val="9BBB59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83" name="矩形 282"/>
              <p:cNvSpPr/>
              <p:nvPr/>
            </p:nvSpPr>
            <p:spPr>
              <a:xfrm rot="6446214">
                <a:off x="3575789" y="2692731"/>
                <a:ext cx="2633304" cy="2634501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81678"/>
                  </a:avLst>
                </a:prstTxWarp>
                <a:spAutoFit/>
              </a:bodyPr>
              <a:lstStyle/>
              <a:p>
                <a:r>
                  <a:rPr lang="en-US" altLang="zh-TW" sz="1500" spc="150" dirty="0" err="1">
                    <a:solidFill>
                      <a:srgbClr val="C0504D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IIoT</a:t>
                </a:r>
                <a:r>
                  <a:rPr lang="en-US" altLang="zh-TW" sz="1500" spc="150" dirty="0">
                    <a:solidFill>
                      <a:srgbClr val="C0504D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                </a:t>
                </a:r>
                <a:endParaRPr lang="zh-TW" altLang="en-US" sz="1500" spc="150" dirty="0">
                  <a:solidFill>
                    <a:srgbClr val="C0504D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84" name="矩形 283"/>
              <p:cNvSpPr/>
              <p:nvPr/>
            </p:nvSpPr>
            <p:spPr>
              <a:xfrm rot="4865222">
                <a:off x="3602684" y="2712884"/>
                <a:ext cx="2633304" cy="2634501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81678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47C765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ISS</a:t>
                </a:r>
                <a:r>
                  <a:rPr lang="en-US" altLang="zh-TW" sz="1500" dirty="0">
                    <a:solidFill>
                      <a:srgbClr val="C0504D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                </a:t>
                </a:r>
                <a:endParaRPr lang="zh-TW" altLang="en-US" sz="1500" dirty="0">
                  <a:solidFill>
                    <a:srgbClr val="C0504D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</p:grpSp>
      </p:grpSp>
      <p:sp>
        <p:nvSpPr>
          <p:cNvPr id="138" name="Rectangle 2"/>
          <p:cNvSpPr>
            <a:spLocks noChangeArrowheads="1"/>
          </p:cNvSpPr>
          <p:nvPr/>
        </p:nvSpPr>
        <p:spPr bwMode="auto">
          <a:xfrm flipV="1">
            <a:off x="9586184" y="1356371"/>
            <a:ext cx="9580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EE9D8-F98E-4404-804B-B278CA374338}" type="slidenum">
              <a:rPr lang="zh-TW" altLang="en-US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sz="3600" dirty="0" smtClean="0">
                <a:ea typeface="新細明體" charset="-120"/>
              </a:rPr>
              <a:t>1. Traditional Model: </a:t>
            </a:r>
            <a:r>
              <a:rPr lang="en-US" altLang="zh-TW" sz="3600" dirty="0" err="1" smtClean="0">
                <a:ea typeface="新細明體" charset="-120"/>
              </a:rPr>
              <a:t>SDH</a:t>
            </a:r>
            <a:r>
              <a:rPr lang="en-US" altLang="zh-TW" sz="3600" dirty="0" smtClean="0">
                <a:ea typeface="新細明體" charset="-120"/>
              </a:rPr>
              <a:t>/</a:t>
            </a:r>
            <a:r>
              <a:rPr lang="en-US" altLang="zh-TW" sz="3600" dirty="0" err="1" smtClean="0">
                <a:ea typeface="新細明體" charset="-120"/>
              </a:rPr>
              <a:t>SONET</a:t>
            </a:r>
            <a:endParaRPr lang="zh-TW" altLang="en-US" sz="3600" dirty="0" smtClean="0">
              <a:ea typeface="新細明體" charset="-120"/>
            </a:endParaRPr>
          </a:p>
        </p:txBody>
      </p:sp>
      <p:sp>
        <p:nvSpPr>
          <p:cNvPr id="19" name="內容版面配置區 18"/>
          <p:cNvSpPr>
            <a:spLocks noGrp="1"/>
          </p:cNvSpPr>
          <p:nvPr>
            <p:ph idx="4294967295"/>
          </p:nvPr>
        </p:nvSpPr>
        <p:spPr>
          <a:xfrm>
            <a:off x="1871663" y="4724400"/>
            <a:ext cx="7272337" cy="15843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sz="1800" b="1" dirty="0" smtClean="0">
                <a:ea typeface="新細明體" charset="-120"/>
              </a:rPr>
              <a:t>Traditional Model: </a:t>
            </a:r>
            <a:r>
              <a:rPr lang="en-US" altLang="zh-TW" sz="1800" b="1" dirty="0" smtClean="0">
                <a:solidFill>
                  <a:schemeClr val="accent6">
                    <a:lumMod val="75000"/>
                  </a:schemeClr>
                </a:solidFill>
                <a:ea typeface="新細明體" charset="-120"/>
              </a:rPr>
              <a:t>Transport Unit </a:t>
            </a:r>
            <a:r>
              <a:rPr lang="en-US" altLang="zh-TW" sz="1800" b="1" dirty="0" smtClean="0">
                <a:ea typeface="新細明體" charset="-120"/>
              </a:rPr>
              <a:t>+ </a:t>
            </a:r>
            <a:r>
              <a:rPr lang="en-US" altLang="zh-TW" sz="18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Access Aggregation Unit</a:t>
            </a:r>
          </a:p>
          <a:p>
            <a:pPr>
              <a:lnSpc>
                <a:spcPct val="80000"/>
              </a:lnSpc>
            </a:pPr>
            <a:r>
              <a:rPr lang="en-US" altLang="zh-TW" sz="1800" b="1" dirty="0" smtClean="0">
                <a:solidFill>
                  <a:schemeClr val="accent6">
                    <a:lumMod val="75000"/>
                  </a:schemeClr>
                </a:solidFill>
                <a:ea typeface="新細明體" charset="-120"/>
              </a:rPr>
              <a:t>O9400R: the Transport unit providing up to four OC48/STM16 uplinks</a:t>
            </a:r>
          </a:p>
          <a:p>
            <a:pPr>
              <a:lnSpc>
                <a:spcPct val="80000"/>
              </a:lnSpc>
            </a:pPr>
            <a:r>
              <a:rPr lang="en-US" altLang="zh-TW" sz="18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AM3440/O9550: Access Aggregation Unit with varieties of interface cards</a:t>
            </a:r>
          </a:p>
          <a:p>
            <a:pPr>
              <a:lnSpc>
                <a:spcPct val="80000"/>
              </a:lnSpc>
            </a:pPr>
            <a:r>
              <a:rPr lang="en-US" altLang="zh-TW" sz="1800" b="1" dirty="0" smtClean="0">
                <a:solidFill>
                  <a:schemeClr val="accent5"/>
                </a:solidFill>
                <a:ea typeface="新細明體" charset="-120"/>
              </a:rPr>
              <a:t>RTUs are customers’ end devices</a:t>
            </a:r>
          </a:p>
          <a:p>
            <a:pPr>
              <a:lnSpc>
                <a:spcPct val="80000"/>
              </a:lnSpc>
            </a:pPr>
            <a:endParaRPr lang="zh-TW" altLang="en-US" sz="1800" b="1" dirty="0" smtClean="0">
              <a:ea typeface="新細明體" charset="-120"/>
            </a:endParaRPr>
          </a:p>
        </p:txBody>
      </p:sp>
      <p:grpSp>
        <p:nvGrpSpPr>
          <p:cNvPr id="3" name="群組 52"/>
          <p:cNvGrpSpPr>
            <a:grpSpLocks/>
          </p:cNvGrpSpPr>
          <p:nvPr/>
        </p:nvGrpSpPr>
        <p:grpSpPr bwMode="auto">
          <a:xfrm>
            <a:off x="1090613" y="5153025"/>
            <a:ext cx="528637" cy="868363"/>
            <a:chOff x="11238" y="4293096"/>
            <a:chExt cx="1295874" cy="2128428"/>
          </a:xfrm>
        </p:grpSpPr>
        <p:grpSp>
          <p:nvGrpSpPr>
            <p:cNvPr id="13" name="群組 41"/>
            <p:cNvGrpSpPr>
              <a:grpSpLocks/>
            </p:cNvGrpSpPr>
            <p:nvPr/>
          </p:nvGrpSpPr>
          <p:grpSpPr bwMode="auto">
            <a:xfrm>
              <a:off x="695179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3" name="直線接點 42"/>
              <p:cNvCxnSpPr/>
              <p:nvPr/>
            </p:nvCxnSpPr>
            <p:spPr>
              <a:xfrm>
                <a:off x="2176339" y="3573291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圓角矩形 43"/>
              <p:cNvSpPr/>
              <p:nvPr/>
            </p:nvSpPr>
            <p:spPr>
              <a:xfrm>
                <a:off x="1872801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14" name="群組 44"/>
            <p:cNvGrpSpPr>
              <a:grpSpLocks/>
            </p:cNvGrpSpPr>
            <p:nvPr/>
          </p:nvGrpSpPr>
          <p:grpSpPr bwMode="auto">
            <a:xfrm>
              <a:off x="11238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6" name="直線接點 45"/>
              <p:cNvCxnSpPr/>
              <p:nvPr/>
            </p:nvCxnSpPr>
            <p:spPr>
              <a:xfrm>
                <a:off x="2175373" y="3573291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圓角矩形 46"/>
              <p:cNvSpPr/>
              <p:nvPr/>
            </p:nvSpPr>
            <p:spPr>
              <a:xfrm>
                <a:off x="1871835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20" name="群組 48"/>
            <p:cNvGrpSpPr>
              <a:grpSpLocks/>
            </p:cNvGrpSpPr>
            <p:nvPr/>
          </p:nvGrpSpPr>
          <p:grpSpPr bwMode="auto">
            <a:xfrm>
              <a:off x="551163" y="4869160"/>
              <a:ext cx="216024" cy="576064"/>
              <a:chOff x="2411760" y="2924944"/>
              <a:chExt cx="216024" cy="576064"/>
            </a:xfrm>
          </p:grpSpPr>
          <p:cxnSp>
            <p:nvCxnSpPr>
              <p:cNvPr id="50" name="直線接點 49"/>
              <p:cNvCxnSpPr/>
              <p:nvPr/>
            </p:nvCxnSpPr>
            <p:spPr>
              <a:xfrm>
                <a:off x="2412755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2626789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圓角矩形 51"/>
            <p:cNvSpPr/>
            <p:nvPr/>
          </p:nvSpPr>
          <p:spPr>
            <a:xfrm>
              <a:off x="120200" y="5300890"/>
              <a:ext cx="1077949" cy="5058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8" name="圓角矩形 47"/>
            <p:cNvSpPr/>
            <p:nvPr/>
          </p:nvSpPr>
          <p:spPr>
            <a:xfrm>
              <a:off x="120200" y="4293096"/>
              <a:ext cx="1077949" cy="71985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</p:grpSp>
      <p:grpSp>
        <p:nvGrpSpPr>
          <p:cNvPr id="21" name="群組 2"/>
          <p:cNvGrpSpPr>
            <a:grpSpLocks/>
          </p:cNvGrpSpPr>
          <p:nvPr/>
        </p:nvGrpSpPr>
        <p:grpSpPr bwMode="auto">
          <a:xfrm>
            <a:off x="1042988" y="1412875"/>
            <a:ext cx="7058025" cy="2879725"/>
            <a:chOff x="1043608" y="1412776"/>
            <a:chExt cx="7056784" cy="2880320"/>
          </a:xfrm>
        </p:grpSpPr>
        <p:grpSp>
          <p:nvGrpSpPr>
            <p:cNvPr id="22" name="群組 39"/>
            <p:cNvGrpSpPr>
              <a:grpSpLocks/>
            </p:cNvGrpSpPr>
            <p:nvPr/>
          </p:nvGrpSpPr>
          <p:grpSpPr bwMode="auto">
            <a:xfrm>
              <a:off x="5904283" y="3565186"/>
              <a:ext cx="1295874" cy="727910"/>
              <a:chOff x="5868279" y="3565186"/>
              <a:chExt cx="1295874" cy="727910"/>
            </a:xfrm>
          </p:grpSpPr>
          <p:grpSp>
            <p:nvGrpSpPr>
              <p:cNvPr id="23" name="群組 33"/>
              <p:cNvGrpSpPr>
                <a:grpSpLocks/>
              </p:cNvGrpSpPr>
              <p:nvPr/>
            </p:nvGrpSpPr>
            <p:grpSpPr bwMode="auto">
              <a:xfrm>
                <a:off x="6552220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35" name="直線接點 34"/>
                <p:cNvCxnSpPr/>
                <p:nvPr/>
              </p:nvCxnSpPr>
              <p:spPr>
                <a:xfrm>
                  <a:off x="2177715" y="3573701"/>
                  <a:ext cx="0" cy="574793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圓角矩形 35"/>
                <p:cNvSpPr/>
                <p:nvPr/>
              </p:nvSpPr>
              <p:spPr>
                <a:xfrm>
                  <a:off x="1871381" y="3940490"/>
                  <a:ext cx="612667" cy="360436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群組 36"/>
              <p:cNvGrpSpPr>
                <a:grpSpLocks/>
              </p:cNvGrpSpPr>
              <p:nvPr/>
            </p:nvGrpSpPr>
            <p:grpSpPr bwMode="auto">
              <a:xfrm>
                <a:off x="5868279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38" name="直線接點 37"/>
                <p:cNvCxnSpPr/>
                <p:nvPr/>
              </p:nvCxnSpPr>
              <p:spPr>
                <a:xfrm>
                  <a:off x="2177563" y="3573701"/>
                  <a:ext cx="0" cy="574793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圓角矩形 38"/>
                <p:cNvSpPr/>
                <p:nvPr/>
              </p:nvSpPr>
              <p:spPr>
                <a:xfrm>
                  <a:off x="1871230" y="3940490"/>
                  <a:ext cx="612667" cy="360436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6" name="群組 30"/>
            <p:cNvGrpSpPr>
              <a:grpSpLocks/>
            </p:cNvGrpSpPr>
            <p:nvPr/>
          </p:nvGrpSpPr>
          <p:grpSpPr bwMode="auto">
            <a:xfrm>
              <a:off x="2555776" y="3565186"/>
              <a:ext cx="611933" cy="727910"/>
              <a:chOff x="1871835" y="3573016"/>
              <a:chExt cx="611933" cy="727910"/>
            </a:xfrm>
          </p:grpSpPr>
          <p:cxnSp>
            <p:nvCxnSpPr>
              <p:cNvPr id="32" name="直線接點 31"/>
              <p:cNvCxnSpPr/>
              <p:nvPr/>
            </p:nvCxnSpPr>
            <p:spPr>
              <a:xfrm>
                <a:off x="2177034" y="3573701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圓角矩形 32"/>
              <p:cNvSpPr/>
              <p:nvPr/>
            </p:nvSpPr>
            <p:spPr>
              <a:xfrm>
                <a:off x="1872288" y="3940490"/>
                <a:ext cx="611080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群組 29"/>
            <p:cNvGrpSpPr>
              <a:grpSpLocks/>
            </p:cNvGrpSpPr>
            <p:nvPr/>
          </p:nvGrpSpPr>
          <p:grpSpPr bwMode="auto">
            <a:xfrm>
              <a:off x="1871835" y="3565186"/>
              <a:ext cx="611933" cy="727910"/>
              <a:chOff x="1871835" y="3573016"/>
              <a:chExt cx="611933" cy="727910"/>
            </a:xfrm>
          </p:grpSpPr>
          <p:cxnSp>
            <p:nvCxnSpPr>
              <p:cNvPr id="24" name="直線接點 23"/>
              <p:cNvCxnSpPr/>
              <p:nvPr/>
            </p:nvCxnSpPr>
            <p:spPr>
              <a:xfrm>
                <a:off x="2176883" y="3573701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圓角矩形 28"/>
              <p:cNvSpPr/>
              <p:nvPr/>
            </p:nvSpPr>
            <p:spPr>
              <a:xfrm>
                <a:off x="1872137" y="3940490"/>
                <a:ext cx="611079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圓角矩形 3"/>
            <p:cNvSpPr/>
            <p:nvPr/>
          </p:nvSpPr>
          <p:spPr>
            <a:xfrm>
              <a:off x="1043608" y="1412776"/>
              <a:ext cx="7056784" cy="118452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1199156" y="1571559"/>
              <a:ext cx="6745689" cy="8653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28" name="群組 12"/>
            <p:cNvGrpSpPr>
              <a:grpSpLocks/>
            </p:cNvGrpSpPr>
            <p:nvPr/>
          </p:nvGrpSpPr>
          <p:grpSpPr bwMode="auto">
            <a:xfrm>
              <a:off x="2411760" y="2740732"/>
              <a:ext cx="216024" cy="576064"/>
              <a:chOff x="2411760" y="2924944"/>
              <a:chExt cx="216024" cy="576064"/>
            </a:xfrm>
          </p:grpSpPr>
          <p:cxnSp>
            <p:nvCxnSpPr>
              <p:cNvPr id="11" name="直線接點 10"/>
              <p:cNvCxnSpPr/>
              <p:nvPr/>
            </p:nvCxnSpPr>
            <p:spPr>
              <a:xfrm>
                <a:off x="2411792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>
                <a:off x="2627654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群組 13"/>
            <p:cNvGrpSpPr>
              <a:grpSpLocks/>
            </p:cNvGrpSpPr>
            <p:nvPr/>
          </p:nvGrpSpPr>
          <p:grpSpPr bwMode="auto">
            <a:xfrm>
              <a:off x="6444208" y="2740732"/>
              <a:ext cx="216024" cy="576064"/>
              <a:chOff x="2411760" y="2924944"/>
              <a:chExt cx="216024" cy="576064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412472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>
                <a:off x="2628334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圓角矩形 16"/>
            <p:cNvSpPr/>
            <p:nvPr/>
          </p:nvSpPr>
          <p:spPr>
            <a:xfrm>
              <a:off x="1980068" y="3172089"/>
              <a:ext cx="1079310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6011609" y="3172089"/>
              <a:ext cx="1080897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3113344" y="1692234"/>
              <a:ext cx="2826840" cy="3683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>
                  <a:solidFill>
                    <a:schemeClr val="accent6">
                      <a:lumMod val="75000"/>
                    </a:schemeClr>
                  </a:solidFill>
                </a:rPr>
                <a:t>STM-n/OC-n Protected Ring</a:t>
              </a:r>
              <a:endParaRPr lang="zh-TW" alt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31" name="群組 53"/>
            <p:cNvGrpSpPr>
              <a:grpSpLocks/>
            </p:cNvGrpSpPr>
            <p:nvPr/>
          </p:nvGrpSpPr>
          <p:grpSpPr bwMode="auto">
            <a:xfrm>
              <a:off x="4608004" y="3565186"/>
              <a:ext cx="611933" cy="727910"/>
              <a:chOff x="1871835" y="3573016"/>
              <a:chExt cx="611933" cy="727910"/>
            </a:xfrm>
          </p:grpSpPr>
          <p:cxnSp>
            <p:nvCxnSpPr>
              <p:cNvPr id="55" name="直線接點 54"/>
              <p:cNvCxnSpPr/>
              <p:nvPr/>
            </p:nvCxnSpPr>
            <p:spPr>
              <a:xfrm>
                <a:off x="2177083" y="3573701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圓角矩形 55"/>
              <p:cNvSpPr/>
              <p:nvPr/>
            </p:nvSpPr>
            <p:spPr>
              <a:xfrm>
                <a:off x="1872337" y="3940490"/>
                <a:ext cx="611079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群組 56"/>
            <p:cNvGrpSpPr>
              <a:grpSpLocks/>
            </p:cNvGrpSpPr>
            <p:nvPr/>
          </p:nvGrpSpPr>
          <p:grpSpPr bwMode="auto">
            <a:xfrm>
              <a:off x="3924063" y="3565186"/>
              <a:ext cx="611933" cy="727910"/>
              <a:chOff x="1871835" y="3573016"/>
              <a:chExt cx="611933" cy="727910"/>
            </a:xfrm>
          </p:grpSpPr>
          <p:cxnSp>
            <p:nvCxnSpPr>
              <p:cNvPr id="58" name="直線接點 57"/>
              <p:cNvCxnSpPr/>
              <p:nvPr/>
            </p:nvCxnSpPr>
            <p:spPr>
              <a:xfrm>
                <a:off x="2176931" y="3573701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圓角矩形 58"/>
              <p:cNvSpPr/>
              <p:nvPr/>
            </p:nvSpPr>
            <p:spPr>
              <a:xfrm>
                <a:off x="1872185" y="3940490"/>
                <a:ext cx="611080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群組 60"/>
            <p:cNvGrpSpPr>
              <a:grpSpLocks/>
            </p:cNvGrpSpPr>
            <p:nvPr/>
          </p:nvGrpSpPr>
          <p:grpSpPr bwMode="auto">
            <a:xfrm>
              <a:off x="4463988" y="2740732"/>
              <a:ext cx="216024" cy="576064"/>
              <a:chOff x="2411760" y="2924944"/>
              <a:chExt cx="216024" cy="576064"/>
            </a:xfrm>
          </p:grpSpPr>
          <p:cxnSp>
            <p:nvCxnSpPr>
              <p:cNvPr id="62" name="直線接點 61"/>
              <p:cNvCxnSpPr/>
              <p:nvPr/>
            </p:nvCxnSpPr>
            <p:spPr>
              <a:xfrm>
                <a:off x="2411840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>
                <a:off x="2627702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圓角矩形 63"/>
            <p:cNvSpPr/>
            <p:nvPr/>
          </p:nvSpPr>
          <p:spPr>
            <a:xfrm>
              <a:off x="4032344" y="3172089"/>
              <a:ext cx="1079310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1980068" y="2165406"/>
              <a:ext cx="1079310" cy="71928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011609" y="2165406"/>
              <a:ext cx="1080897" cy="71928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  <p:sp>
          <p:nvSpPr>
            <p:cNvPr id="60" name="圓角矩形 59"/>
            <p:cNvSpPr/>
            <p:nvPr/>
          </p:nvSpPr>
          <p:spPr>
            <a:xfrm>
              <a:off x="4032344" y="2165406"/>
              <a:ext cx="1079310" cy="71928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</p:grpSp>
      <p:pic>
        <p:nvPicPr>
          <p:cNvPr id="72" name="圖片 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275" y="2078038"/>
            <a:ext cx="539750" cy="487362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9125" y="3092450"/>
            <a:ext cx="541338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79388" y="3230563"/>
            <a:ext cx="1717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AM3440/O9550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6788" y="2640013"/>
            <a:ext cx="9302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O9400R</a:t>
            </a:r>
            <a:endParaRPr lang="zh-TW" altLang="en-US" b="1" dirty="0"/>
          </a:p>
        </p:txBody>
      </p:sp>
      <p:pic>
        <p:nvPicPr>
          <p:cNvPr id="74" name="圖片 7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5863" y="2078038"/>
            <a:ext cx="539750" cy="487362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4300" y="3092450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5475" y="2078038"/>
            <a:ext cx="541338" cy="487362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3913" y="3092450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8" name="圖片 7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9863" y="5008563"/>
            <a:ext cx="539750" cy="487362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9" name="圖片 7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863" y="5495925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072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96FF2-D2FC-40FB-A739-8157670F0D40}" type="slidenum">
              <a:rPr lang="zh-TW" altLang="en-US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sz="3600" dirty="0" smtClean="0">
                <a:ea typeface="新細明體" charset="-120"/>
              </a:rPr>
              <a:t>2. </a:t>
            </a:r>
            <a:r>
              <a:rPr lang="en-US" altLang="zh-TW" sz="3600" dirty="0" err="1" smtClean="0">
                <a:ea typeface="新細明體" charset="-120"/>
              </a:rPr>
              <a:t>SDH</a:t>
            </a:r>
            <a:r>
              <a:rPr lang="en-US" altLang="zh-TW" sz="3600" dirty="0" smtClean="0">
                <a:ea typeface="新細明體" charset="-120"/>
              </a:rPr>
              <a:t>/</a:t>
            </a:r>
            <a:r>
              <a:rPr lang="en-US" altLang="zh-TW" sz="3600" dirty="0" err="1" smtClean="0">
                <a:ea typeface="新細明體" charset="-120"/>
              </a:rPr>
              <a:t>SONET</a:t>
            </a:r>
            <a:r>
              <a:rPr lang="en-US" altLang="zh-TW" sz="3600" dirty="0" smtClean="0">
                <a:ea typeface="新細明體" charset="-120"/>
              </a:rPr>
              <a:t> with Combo Box</a:t>
            </a:r>
            <a:endParaRPr lang="zh-TW" altLang="en-US" sz="3600" dirty="0" smtClean="0">
              <a:ea typeface="新細明體" charset="-120"/>
            </a:endParaRPr>
          </a:p>
        </p:txBody>
      </p:sp>
      <p:sp>
        <p:nvSpPr>
          <p:cNvPr id="19" name="內容版面配置區 18"/>
          <p:cNvSpPr>
            <a:spLocks noGrp="1"/>
          </p:cNvSpPr>
          <p:nvPr>
            <p:ph idx="4294967295"/>
          </p:nvPr>
        </p:nvSpPr>
        <p:spPr>
          <a:xfrm>
            <a:off x="1511300" y="4581525"/>
            <a:ext cx="7632700" cy="1727200"/>
          </a:xfrm>
        </p:spPr>
        <p:txBody>
          <a:bodyPr>
            <a:noAutofit/>
          </a:bodyPr>
          <a:lstStyle/>
          <a:p>
            <a:r>
              <a:rPr lang="en-US" altLang="zh-TW" sz="1400" b="1" dirty="0" smtClean="0">
                <a:ea typeface="新細明體" charset="-120"/>
              </a:rPr>
              <a:t>Combo Box (O9500R)= </a:t>
            </a:r>
            <a:r>
              <a:rPr lang="en-US" altLang="zh-TW" sz="1400" b="1" dirty="0" smtClean="0">
                <a:solidFill>
                  <a:schemeClr val="accent6">
                    <a:lumMod val="75000"/>
                  </a:schemeClr>
                </a:solidFill>
                <a:ea typeface="新細明體" charset="-120"/>
              </a:rPr>
              <a:t>Transport Unit (O9400R) </a:t>
            </a:r>
            <a:r>
              <a:rPr lang="en-US" altLang="zh-TW" sz="1400" b="1" dirty="0" smtClean="0">
                <a:ea typeface="新細明體" charset="-120"/>
              </a:rPr>
              <a:t>+ </a:t>
            </a:r>
            <a:r>
              <a:rPr lang="en-US" altLang="zh-TW" sz="14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Access Unit (AM3440/O9550</a:t>
            </a:r>
            <a:r>
              <a:rPr lang="en-US" altLang="zh-TW" sz="1400" b="1" dirty="0" smtClean="0">
                <a:solidFill>
                  <a:srgbClr val="BFBFBF"/>
                </a:solidFill>
                <a:ea typeface="新細明體" charset="-120"/>
              </a:rPr>
              <a:t>)</a:t>
            </a:r>
          </a:p>
          <a:p>
            <a:r>
              <a:rPr lang="en-US" altLang="zh-TW" sz="1400" b="1" dirty="0" smtClean="0">
                <a:solidFill>
                  <a:schemeClr val="accent6">
                    <a:lumMod val="75000"/>
                  </a:schemeClr>
                </a:solidFill>
                <a:ea typeface="新細明體" charset="-120"/>
              </a:rPr>
              <a:t>O9400R: Transport Unit with up to four OC48/STM16 uplinks</a:t>
            </a:r>
          </a:p>
          <a:p>
            <a:r>
              <a:rPr lang="en-US" altLang="zh-TW" sz="14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AM3440/O9550: Access Aggregation Unit with varieties of interface cards</a:t>
            </a:r>
          </a:p>
          <a:p>
            <a:r>
              <a:rPr lang="en-US" altLang="zh-TW" sz="1400" b="1" dirty="0" smtClean="0">
                <a:solidFill>
                  <a:schemeClr val="accent5"/>
                </a:solidFill>
                <a:ea typeface="新細明體" charset="-120"/>
              </a:rPr>
              <a:t>RTUs are customers’ end devices</a:t>
            </a:r>
          </a:p>
          <a:p>
            <a:r>
              <a:rPr lang="en-US" altLang="zh-TW" sz="1400" b="1" dirty="0" smtClean="0">
                <a:ea typeface="新細明體" charset="-120"/>
              </a:rPr>
              <a:t>Combo Box for smaller sites</a:t>
            </a:r>
          </a:p>
          <a:p>
            <a:endParaRPr lang="zh-TW" altLang="en-US" sz="1400" b="1" dirty="0" smtClean="0">
              <a:ea typeface="新細明體" charset="-120"/>
            </a:endParaRPr>
          </a:p>
        </p:txBody>
      </p:sp>
      <p:grpSp>
        <p:nvGrpSpPr>
          <p:cNvPr id="3" name="群組 52"/>
          <p:cNvGrpSpPr>
            <a:grpSpLocks/>
          </p:cNvGrpSpPr>
          <p:nvPr/>
        </p:nvGrpSpPr>
        <p:grpSpPr bwMode="auto">
          <a:xfrm>
            <a:off x="750888" y="5084763"/>
            <a:ext cx="528637" cy="868362"/>
            <a:chOff x="11238" y="4293096"/>
            <a:chExt cx="1295874" cy="2128428"/>
          </a:xfrm>
        </p:grpSpPr>
        <p:grpSp>
          <p:nvGrpSpPr>
            <p:cNvPr id="9" name="群組 41"/>
            <p:cNvGrpSpPr>
              <a:grpSpLocks/>
            </p:cNvGrpSpPr>
            <p:nvPr/>
          </p:nvGrpSpPr>
          <p:grpSpPr bwMode="auto">
            <a:xfrm>
              <a:off x="695179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3" name="直線接點 42"/>
              <p:cNvCxnSpPr/>
              <p:nvPr/>
            </p:nvCxnSpPr>
            <p:spPr>
              <a:xfrm>
                <a:off x="2176339" y="3573293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圓角矩形 43"/>
              <p:cNvSpPr/>
              <p:nvPr/>
            </p:nvSpPr>
            <p:spPr>
              <a:xfrm>
                <a:off x="1872801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10" name="群組 44"/>
            <p:cNvGrpSpPr>
              <a:grpSpLocks/>
            </p:cNvGrpSpPr>
            <p:nvPr/>
          </p:nvGrpSpPr>
          <p:grpSpPr bwMode="auto">
            <a:xfrm>
              <a:off x="11238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6" name="直線接點 45"/>
              <p:cNvCxnSpPr/>
              <p:nvPr/>
            </p:nvCxnSpPr>
            <p:spPr>
              <a:xfrm>
                <a:off x="2175373" y="3573293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圓角矩形 46"/>
              <p:cNvSpPr/>
              <p:nvPr/>
            </p:nvSpPr>
            <p:spPr>
              <a:xfrm>
                <a:off x="1871835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11" name="群組 48"/>
            <p:cNvGrpSpPr>
              <a:grpSpLocks/>
            </p:cNvGrpSpPr>
            <p:nvPr/>
          </p:nvGrpSpPr>
          <p:grpSpPr bwMode="auto">
            <a:xfrm>
              <a:off x="551163" y="4869160"/>
              <a:ext cx="216024" cy="576064"/>
              <a:chOff x="2411760" y="2924944"/>
              <a:chExt cx="216024" cy="576064"/>
            </a:xfrm>
          </p:grpSpPr>
          <p:cxnSp>
            <p:nvCxnSpPr>
              <p:cNvPr id="50" name="直線接點 49"/>
              <p:cNvCxnSpPr/>
              <p:nvPr/>
            </p:nvCxnSpPr>
            <p:spPr>
              <a:xfrm>
                <a:off x="2412755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2626789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圓角矩形 51"/>
            <p:cNvSpPr/>
            <p:nvPr/>
          </p:nvSpPr>
          <p:spPr>
            <a:xfrm>
              <a:off x="120200" y="5300889"/>
              <a:ext cx="1077949" cy="5058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8" name="圓角矩形 47"/>
            <p:cNvSpPr/>
            <p:nvPr/>
          </p:nvSpPr>
          <p:spPr>
            <a:xfrm>
              <a:off x="120200" y="4293096"/>
              <a:ext cx="1077949" cy="71985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</p:grpSp>
      <p:grpSp>
        <p:nvGrpSpPr>
          <p:cNvPr id="12" name="群組 8"/>
          <p:cNvGrpSpPr>
            <a:grpSpLocks/>
          </p:cNvGrpSpPr>
          <p:nvPr/>
        </p:nvGrpSpPr>
        <p:grpSpPr bwMode="auto">
          <a:xfrm>
            <a:off x="1042988" y="1412875"/>
            <a:ext cx="7058025" cy="2879725"/>
            <a:chOff x="1043608" y="1412776"/>
            <a:chExt cx="7056784" cy="2880320"/>
          </a:xfrm>
        </p:grpSpPr>
        <p:grpSp>
          <p:nvGrpSpPr>
            <p:cNvPr id="13" name="群組 30"/>
            <p:cNvGrpSpPr>
              <a:grpSpLocks/>
            </p:cNvGrpSpPr>
            <p:nvPr/>
          </p:nvGrpSpPr>
          <p:grpSpPr bwMode="auto">
            <a:xfrm>
              <a:off x="2555776" y="3212976"/>
              <a:ext cx="611933" cy="727910"/>
              <a:chOff x="1871835" y="3573016"/>
              <a:chExt cx="611933" cy="727910"/>
            </a:xfrm>
          </p:grpSpPr>
          <p:cxnSp>
            <p:nvCxnSpPr>
              <p:cNvPr id="32" name="直線接點 31"/>
              <p:cNvCxnSpPr/>
              <p:nvPr/>
            </p:nvCxnSpPr>
            <p:spPr>
              <a:xfrm>
                <a:off x="2177034" y="3573413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圓角矩形 32"/>
              <p:cNvSpPr/>
              <p:nvPr/>
            </p:nvSpPr>
            <p:spPr>
              <a:xfrm>
                <a:off x="1872288" y="3940202"/>
                <a:ext cx="611080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群組 29"/>
            <p:cNvGrpSpPr>
              <a:grpSpLocks/>
            </p:cNvGrpSpPr>
            <p:nvPr/>
          </p:nvGrpSpPr>
          <p:grpSpPr bwMode="auto">
            <a:xfrm>
              <a:off x="1871835" y="3212976"/>
              <a:ext cx="611933" cy="727910"/>
              <a:chOff x="1871835" y="3573016"/>
              <a:chExt cx="611933" cy="727910"/>
            </a:xfrm>
          </p:grpSpPr>
          <p:cxnSp>
            <p:nvCxnSpPr>
              <p:cNvPr id="24" name="直線接點 23"/>
              <p:cNvCxnSpPr/>
              <p:nvPr/>
            </p:nvCxnSpPr>
            <p:spPr>
              <a:xfrm>
                <a:off x="2176883" y="3573413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圓角矩形 28"/>
              <p:cNvSpPr/>
              <p:nvPr/>
            </p:nvSpPr>
            <p:spPr>
              <a:xfrm>
                <a:off x="1872137" y="3940202"/>
                <a:ext cx="611079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群組 53"/>
            <p:cNvGrpSpPr>
              <a:grpSpLocks/>
            </p:cNvGrpSpPr>
            <p:nvPr/>
          </p:nvGrpSpPr>
          <p:grpSpPr bwMode="auto">
            <a:xfrm>
              <a:off x="4608004" y="3212976"/>
              <a:ext cx="611933" cy="727910"/>
              <a:chOff x="1871835" y="3573016"/>
              <a:chExt cx="611933" cy="727910"/>
            </a:xfrm>
          </p:grpSpPr>
          <p:cxnSp>
            <p:nvCxnSpPr>
              <p:cNvPr id="55" name="直線接點 54"/>
              <p:cNvCxnSpPr/>
              <p:nvPr/>
            </p:nvCxnSpPr>
            <p:spPr>
              <a:xfrm>
                <a:off x="2177083" y="3573413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圓角矩形 55"/>
              <p:cNvSpPr/>
              <p:nvPr/>
            </p:nvSpPr>
            <p:spPr>
              <a:xfrm>
                <a:off x="1872337" y="3940202"/>
                <a:ext cx="611079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群組 56"/>
            <p:cNvGrpSpPr>
              <a:grpSpLocks/>
            </p:cNvGrpSpPr>
            <p:nvPr/>
          </p:nvGrpSpPr>
          <p:grpSpPr bwMode="auto">
            <a:xfrm>
              <a:off x="3924063" y="3212976"/>
              <a:ext cx="611933" cy="727910"/>
              <a:chOff x="1871835" y="3573016"/>
              <a:chExt cx="611933" cy="727910"/>
            </a:xfrm>
          </p:grpSpPr>
          <p:cxnSp>
            <p:nvCxnSpPr>
              <p:cNvPr id="58" name="直線接點 57"/>
              <p:cNvCxnSpPr/>
              <p:nvPr/>
            </p:nvCxnSpPr>
            <p:spPr>
              <a:xfrm>
                <a:off x="2176931" y="3573413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圓角矩形 58"/>
              <p:cNvSpPr/>
              <p:nvPr/>
            </p:nvSpPr>
            <p:spPr>
              <a:xfrm>
                <a:off x="1872185" y="3940202"/>
                <a:ext cx="611080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圓角矩形 3"/>
            <p:cNvSpPr/>
            <p:nvPr/>
          </p:nvSpPr>
          <p:spPr>
            <a:xfrm>
              <a:off x="1043608" y="1412776"/>
              <a:ext cx="7056784" cy="118452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1199156" y="1571559"/>
              <a:ext cx="6745689" cy="8653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6" name="圓角矩形 65"/>
            <p:cNvSpPr/>
            <p:nvPr/>
          </p:nvSpPr>
          <p:spPr>
            <a:xfrm>
              <a:off x="3924413" y="2060610"/>
              <a:ext cx="1295172" cy="125597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65" name="圓角矩形 64"/>
            <p:cNvSpPr/>
            <p:nvPr/>
          </p:nvSpPr>
          <p:spPr>
            <a:xfrm>
              <a:off x="1872137" y="2060610"/>
              <a:ext cx="1295172" cy="125597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grpSp>
          <p:nvGrpSpPr>
            <p:cNvPr id="22" name="群組 39"/>
            <p:cNvGrpSpPr>
              <a:grpSpLocks/>
            </p:cNvGrpSpPr>
            <p:nvPr/>
          </p:nvGrpSpPr>
          <p:grpSpPr bwMode="auto">
            <a:xfrm>
              <a:off x="5904283" y="3565186"/>
              <a:ext cx="1295874" cy="727910"/>
              <a:chOff x="5868279" y="3565186"/>
              <a:chExt cx="1295874" cy="727910"/>
            </a:xfrm>
          </p:grpSpPr>
          <p:grpSp>
            <p:nvGrpSpPr>
              <p:cNvPr id="23" name="群組 33"/>
              <p:cNvGrpSpPr>
                <a:grpSpLocks/>
              </p:cNvGrpSpPr>
              <p:nvPr/>
            </p:nvGrpSpPr>
            <p:grpSpPr bwMode="auto">
              <a:xfrm>
                <a:off x="6552220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35" name="直線接點 34"/>
                <p:cNvCxnSpPr/>
                <p:nvPr/>
              </p:nvCxnSpPr>
              <p:spPr>
                <a:xfrm>
                  <a:off x="2177715" y="3573701"/>
                  <a:ext cx="0" cy="574793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圓角矩形 35"/>
                <p:cNvSpPr/>
                <p:nvPr/>
              </p:nvSpPr>
              <p:spPr>
                <a:xfrm>
                  <a:off x="1871381" y="3940490"/>
                  <a:ext cx="612667" cy="360436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群組 36"/>
              <p:cNvGrpSpPr>
                <a:grpSpLocks/>
              </p:cNvGrpSpPr>
              <p:nvPr/>
            </p:nvGrpSpPr>
            <p:grpSpPr bwMode="auto">
              <a:xfrm>
                <a:off x="5868279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38" name="直線接點 37"/>
                <p:cNvCxnSpPr/>
                <p:nvPr/>
              </p:nvCxnSpPr>
              <p:spPr>
                <a:xfrm>
                  <a:off x="2177563" y="3573701"/>
                  <a:ext cx="0" cy="574793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圓角矩形 38"/>
                <p:cNvSpPr/>
                <p:nvPr/>
              </p:nvSpPr>
              <p:spPr>
                <a:xfrm>
                  <a:off x="1871230" y="3940490"/>
                  <a:ext cx="612667" cy="360436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" name="圓角矩形 6"/>
            <p:cNvSpPr/>
            <p:nvPr/>
          </p:nvSpPr>
          <p:spPr>
            <a:xfrm>
              <a:off x="1980068" y="2165406"/>
              <a:ext cx="1079310" cy="71928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</a:p>
            <a:p>
              <a:pPr algn="ctr">
                <a:defRPr/>
              </a:pPr>
              <a:endParaRPr lang="zh-TW" altLang="en-US" sz="1400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011609" y="2165406"/>
              <a:ext cx="1080897" cy="71928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  <p:grpSp>
          <p:nvGrpSpPr>
            <p:cNvPr id="26" name="群組 13"/>
            <p:cNvGrpSpPr>
              <a:grpSpLocks/>
            </p:cNvGrpSpPr>
            <p:nvPr/>
          </p:nvGrpSpPr>
          <p:grpSpPr bwMode="auto">
            <a:xfrm>
              <a:off x="6444208" y="2740732"/>
              <a:ext cx="216024" cy="576064"/>
              <a:chOff x="2411760" y="2924944"/>
              <a:chExt cx="216024" cy="576064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412472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>
                <a:off x="2628334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圓角矩形 16"/>
            <p:cNvSpPr/>
            <p:nvPr/>
          </p:nvSpPr>
          <p:spPr>
            <a:xfrm>
              <a:off x="1980068" y="2708444"/>
              <a:ext cx="1079310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6011609" y="3172089"/>
              <a:ext cx="1080897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3113344" y="1628721"/>
              <a:ext cx="2826840" cy="3699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>
                  <a:solidFill>
                    <a:schemeClr val="accent6">
                      <a:lumMod val="75000"/>
                    </a:schemeClr>
                  </a:solidFill>
                </a:rPr>
                <a:t>STM-n/OC-n Protected Ring</a:t>
              </a:r>
              <a:endParaRPr lang="zh-TW" alt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0" name="圓角矩形 59"/>
            <p:cNvSpPr/>
            <p:nvPr/>
          </p:nvSpPr>
          <p:spPr>
            <a:xfrm>
              <a:off x="4032344" y="2165406"/>
              <a:ext cx="1079310" cy="71928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</a:p>
            <a:p>
              <a:pPr algn="ctr">
                <a:defRPr/>
              </a:pPr>
              <a:endParaRPr lang="zh-TW" altLang="en-US" sz="1400" dirty="0"/>
            </a:p>
          </p:txBody>
        </p:sp>
        <p:sp>
          <p:nvSpPr>
            <p:cNvPr id="64" name="圓角矩形 63"/>
            <p:cNvSpPr/>
            <p:nvPr/>
          </p:nvSpPr>
          <p:spPr>
            <a:xfrm>
              <a:off x="4032344" y="2714795"/>
              <a:ext cx="1079310" cy="5033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</p:grpSp>
      <p:grpSp>
        <p:nvGrpSpPr>
          <p:cNvPr id="27" name="群組 2"/>
          <p:cNvGrpSpPr>
            <a:grpSpLocks/>
          </p:cNvGrpSpPr>
          <p:nvPr/>
        </p:nvGrpSpPr>
        <p:grpSpPr bwMode="auto">
          <a:xfrm>
            <a:off x="781050" y="4508500"/>
            <a:ext cx="477838" cy="465138"/>
            <a:chOff x="-44258" y="3270170"/>
            <a:chExt cx="1295873" cy="1255948"/>
          </a:xfrm>
        </p:grpSpPr>
        <p:sp>
          <p:nvSpPr>
            <p:cNvPr id="70" name="圓角矩形 69"/>
            <p:cNvSpPr/>
            <p:nvPr/>
          </p:nvSpPr>
          <p:spPr>
            <a:xfrm>
              <a:off x="-44258" y="3270170"/>
              <a:ext cx="1295873" cy="125594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71" name="圓角矩形 70"/>
            <p:cNvSpPr/>
            <p:nvPr/>
          </p:nvSpPr>
          <p:spPr>
            <a:xfrm>
              <a:off x="63374" y="3373046"/>
              <a:ext cx="1080609" cy="72013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72" name="圓角矩形 71"/>
            <p:cNvSpPr/>
            <p:nvPr/>
          </p:nvSpPr>
          <p:spPr>
            <a:xfrm>
              <a:off x="63374" y="3921719"/>
              <a:ext cx="1080609" cy="5058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</p:grpSp>
      <p:pic>
        <p:nvPicPr>
          <p:cNvPr id="61" name="圖片 6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00" y="2195513"/>
            <a:ext cx="539750" cy="487362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25" y="3497263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sp>
        <p:nvSpPr>
          <p:cNvPr id="63" name="矩形 62"/>
          <p:cNvSpPr/>
          <p:nvPr/>
        </p:nvSpPr>
        <p:spPr>
          <a:xfrm>
            <a:off x="7092950" y="3230563"/>
            <a:ext cx="1717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AM3440/O9550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092950" y="2640013"/>
            <a:ext cx="9302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O9400R</a:t>
            </a:r>
            <a:endParaRPr lang="zh-TW" altLang="en-US" b="1" dirty="0"/>
          </a:p>
        </p:txBody>
      </p:sp>
      <p:sp>
        <p:nvSpPr>
          <p:cNvPr id="69" name="矩形 68"/>
          <p:cNvSpPr/>
          <p:nvPr/>
        </p:nvSpPr>
        <p:spPr>
          <a:xfrm>
            <a:off x="685800" y="2717800"/>
            <a:ext cx="9382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O9500R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3" name="圖片 7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8300" y="2662238"/>
            <a:ext cx="539750" cy="446087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9350" y="2662238"/>
            <a:ext cx="541338" cy="446087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5700" y="4508500"/>
            <a:ext cx="539750" cy="447675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5700" y="4914900"/>
            <a:ext cx="539750" cy="487363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5700" y="5380038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055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23528" y="1628800"/>
            <a:ext cx="8280400" cy="42497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2400" b="1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400" b="1" dirty="0" smtClean="0">
                <a:latin typeface="DFKai-SB" panose="03000509000000000000" pitchFamily="65" charset="-120"/>
              </a:rPr>
              <a:t>投影片中部分資訊──包含講解與投影片內容──為本公司未來展望，因未來變數過多可能與事實有所差異</a:t>
            </a:r>
            <a:endParaRPr lang="en-US" altLang="zh-TW" sz="2400" b="1" dirty="0" smtClean="0">
              <a:latin typeface="DFKai-SB" panose="03000509000000000000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400" b="1" dirty="0" smtClean="0">
                <a:latin typeface="DFKai-SB" panose="03000509000000000000" pitchFamily="65" charset="-120"/>
              </a:rPr>
              <a:t>上述變數包含但不限於當地與全球法規、市場需求與市場競爭狀況</a:t>
            </a:r>
            <a:endParaRPr lang="en-US" altLang="zh-TW" sz="2400" b="1" dirty="0" smtClean="0">
              <a:latin typeface="DFKai-SB" panose="03000509000000000000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400" b="1" dirty="0" smtClean="0">
                <a:latin typeface="DFKai-SB" panose="03000509000000000000" pitchFamily="65" charset="-120"/>
              </a:rPr>
              <a:t>上述種種因素導致展望與事實不符之處，本公司將不予通知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914400"/>
          </a:xfrm>
        </p:spPr>
        <p:txBody>
          <a:bodyPr/>
          <a:lstStyle/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未來展望免責聲明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85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F55AE-E0CD-4448-A588-C8F218760956}" type="slidenum">
              <a:rPr lang="zh-TW" altLang="en-US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sz="3600" dirty="0" smtClean="0">
                <a:ea typeface="新細明體" charset="-120"/>
              </a:rPr>
              <a:t>3. L2/L3 Packet Network</a:t>
            </a:r>
            <a:endParaRPr lang="zh-TW" altLang="en-US" sz="3600" dirty="0" smtClean="0">
              <a:ea typeface="新細明體" charset="-120"/>
            </a:endParaRPr>
          </a:p>
        </p:txBody>
      </p:sp>
      <p:sp>
        <p:nvSpPr>
          <p:cNvPr id="19" name="內容版面配置區 18"/>
          <p:cNvSpPr>
            <a:spLocks noGrp="1"/>
          </p:cNvSpPr>
          <p:nvPr>
            <p:ph idx="4294967295"/>
          </p:nvPr>
        </p:nvSpPr>
        <p:spPr>
          <a:xfrm>
            <a:off x="1511300" y="4581525"/>
            <a:ext cx="7632700" cy="1727200"/>
          </a:xfrm>
        </p:spPr>
        <p:txBody>
          <a:bodyPr>
            <a:noAutofit/>
          </a:bodyPr>
          <a:lstStyle/>
          <a:p>
            <a:r>
              <a:rPr lang="en-US" altLang="zh-TW" sz="1400" b="1" dirty="0" smtClean="0">
                <a:solidFill>
                  <a:schemeClr val="bg2">
                    <a:lumMod val="50000"/>
                  </a:schemeClr>
                </a:solidFill>
                <a:ea typeface="新細明體" charset="-120"/>
              </a:rPr>
              <a:t>G7820: L2/L3 Transport Unit with switching capacity of 48 x 1G + 8 x 10G uplinks</a:t>
            </a:r>
          </a:p>
          <a:p>
            <a:r>
              <a:rPr lang="en-US" altLang="zh-TW" sz="14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AM3440/</a:t>
            </a:r>
            <a:r>
              <a:rPr lang="en-US" altLang="zh-TW" sz="1400" b="1" u="sng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IP6704A</a:t>
            </a:r>
            <a:r>
              <a:rPr lang="en-US" altLang="zh-TW" sz="14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/</a:t>
            </a:r>
            <a:r>
              <a:rPr lang="en-US" altLang="zh-TW" sz="1400" b="1" u="sng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IP6340</a:t>
            </a:r>
            <a:r>
              <a:rPr lang="en-US" altLang="zh-TW" sz="14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: Access Aggregation Units to connect with RTUs</a:t>
            </a:r>
          </a:p>
          <a:p>
            <a:r>
              <a:rPr lang="en-US" altLang="zh-TW" sz="1400" b="1" dirty="0" smtClean="0">
                <a:ea typeface="新細明體" charset="-120"/>
              </a:rPr>
              <a:t>Protection switching time of traditional L2/L3 packet networks has notoriously high latency variations. It is thus recommended against being used as the solutions to Mission Critical Networking.</a:t>
            </a:r>
          </a:p>
          <a:p>
            <a:endParaRPr lang="en-US" altLang="zh-TW" sz="1400" b="1" dirty="0" smtClean="0">
              <a:solidFill>
                <a:srgbClr val="DAEDEF"/>
              </a:solidFill>
              <a:ea typeface="新細明體" charset="-120"/>
            </a:endParaRPr>
          </a:p>
          <a:p>
            <a:endParaRPr lang="zh-TW" altLang="en-US" sz="1400" b="1" dirty="0" smtClean="0">
              <a:ea typeface="新細明體" charset="-120"/>
            </a:endParaRPr>
          </a:p>
        </p:txBody>
      </p:sp>
      <p:grpSp>
        <p:nvGrpSpPr>
          <p:cNvPr id="9" name="群組 52"/>
          <p:cNvGrpSpPr>
            <a:grpSpLocks/>
          </p:cNvGrpSpPr>
          <p:nvPr/>
        </p:nvGrpSpPr>
        <p:grpSpPr bwMode="auto">
          <a:xfrm>
            <a:off x="750888" y="4581525"/>
            <a:ext cx="528637" cy="868363"/>
            <a:chOff x="11238" y="4293096"/>
            <a:chExt cx="1295874" cy="2128428"/>
          </a:xfrm>
        </p:grpSpPr>
        <p:grpSp>
          <p:nvGrpSpPr>
            <p:cNvPr id="10" name="群組 41"/>
            <p:cNvGrpSpPr>
              <a:grpSpLocks/>
            </p:cNvGrpSpPr>
            <p:nvPr/>
          </p:nvGrpSpPr>
          <p:grpSpPr bwMode="auto">
            <a:xfrm>
              <a:off x="695179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3" name="直線接點 42"/>
              <p:cNvCxnSpPr/>
              <p:nvPr/>
            </p:nvCxnSpPr>
            <p:spPr>
              <a:xfrm>
                <a:off x="2176339" y="3573291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圓角矩形 43"/>
              <p:cNvSpPr/>
              <p:nvPr/>
            </p:nvSpPr>
            <p:spPr>
              <a:xfrm>
                <a:off x="1872801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11" name="群組 44"/>
            <p:cNvGrpSpPr>
              <a:grpSpLocks/>
            </p:cNvGrpSpPr>
            <p:nvPr/>
          </p:nvGrpSpPr>
          <p:grpSpPr bwMode="auto">
            <a:xfrm>
              <a:off x="11238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6" name="直線接點 45"/>
              <p:cNvCxnSpPr/>
              <p:nvPr/>
            </p:nvCxnSpPr>
            <p:spPr>
              <a:xfrm>
                <a:off x="2175373" y="3573291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圓角矩形 46"/>
              <p:cNvSpPr/>
              <p:nvPr/>
            </p:nvSpPr>
            <p:spPr>
              <a:xfrm>
                <a:off x="1871835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12" name="群組 48"/>
            <p:cNvGrpSpPr>
              <a:grpSpLocks/>
            </p:cNvGrpSpPr>
            <p:nvPr/>
          </p:nvGrpSpPr>
          <p:grpSpPr bwMode="auto">
            <a:xfrm>
              <a:off x="551163" y="4869160"/>
              <a:ext cx="216024" cy="576064"/>
              <a:chOff x="2411760" y="2924944"/>
              <a:chExt cx="216024" cy="576064"/>
            </a:xfrm>
          </p:grpSpPr>
          <p:cxnSp>
            <p:nvCxnSpPr>
              <p:cNvPr id="50" name="直線接點 49"/>
              <p:cNvCxnSpPr/>
              <p:nvPr/>
            </p:nvCxnSpPr>
            <p:spPr>
              <a:xfrm>
                <a:off x="2412755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2626789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圓角矩形 51"/>
            <p:cNvSpPr/>
            <p:nvPr/>
          </p:nvSpPr>
          <p:spPr>
            <a:xfrm>
              <a:off x="120200" y="5300890"/>
              <a:ext cx="1077949" cy="5058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8" name="圓角矩形 47"/>
            <p:cNvSpPr/>
            <p:nvPr/>
          </p:nvSpPr>
          <p:spPr>
            <a:xfrm>
              <a:off x="120200" y="4293096"/>
              <a:ext cx="1077949" cy="71985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</p:grpSp>
      <p:grpSp>
        <p:nvGrpSpPr>
          <p:cNvPr id="13" name="群組 8"/>
          <p:cNvGrpSpPr>
            <a:grpSpLocks/>
          </p:cNvGrpSpPr>
          <p:nvPr/>
        </p:nvGrpSpPr>
        <p:grpSpPr bwMode="auto">
          <a:xfrm>
            <a:off x="1042988" y="1412875"/>
            <a:ext cx="7058025" cy="2879725"/>
            <a:chOff x="1043608" y="1412776"/>
            <a:chExt cx="7056784" cy="2880320"/>
          </a:xfrm>
        </p:grpSpPr>
        <p:sp>
          <p:nvSpPr>
            <p:cNvPr id="4" name="圓角矩形 3"/>
            <p:cNvSpPr/>
            <p:nvPr/>
          </p:nvSpPr>
          <p:spPr>
            <a:xfrm>
              <a:off x="1043608" y="1412776"/>
              <a:ext cx="7056784" cy="118452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1199156" y="1571559"/>
              <a:ext cx="6745689" cy="8653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113344" y="1628721"/>
              <a:ext cx="3417286" cy="3699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>
                  <a:solidFill>
                    <a:schemeClr val="bg2">
                      <a:lumMod val="50000"/>
                    </a:schemeClr>
                  </a:solidFill>
                </a:rPr>
                <a:t>N x 1GbE / 10GbE Protected Ring</a:t>
              </a:r>
              <a:endParaRPr lang="zh-TW" altLang="en-US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接點 34"/>
            <p:cNvCxnSpPr/>
            <p:nvPr/>
          </p:nvCxnSpPr>
          <p:spPr>
            <a:xfrm flipH="1">
              <a:off x="6102080" y="3565871"/>
              <a:ext cx="0" cy="574794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圓角矩形 35"/>
            <p:cNvSpPr/>
            <p:nvPr/>
          </p:nvSpPr>
          <p:spPr>
            <a:xfrm flipH="1">
              <a:off x="5652897" y="3932660"/>
              <a:ext cx="611080" cy="36043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>
                  <a:solidFill>
                    <a:schemeClr val="tx1"/>
                  </a:solidFill>
                </a:rPr>
                <a:t>RTU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直線接點 37"/>
            <p:cNvCxnSpPr/>
            <p:nvPr/>
          </p:nvCxnSpPr>
          <p:spPr>
            <a:xfrm flipH="1">
              <a:off x="6749667" y="3565871"/>
              <a:ext cx="0" cy="574794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圓角矩形 38"/>
            <p:cNvSpPr/>
            <p:nvPr/>
          </p:nvSpPr>
          <p:spPr>
            <a:xfrm flipH="1">
              <a:off x="6336989" y="3932660"/>
              <a:ext cx="611081" cy="36043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>
                  <a:solidFill>
                    <a:schemeClr val="tx1"/>
                  </a:solidFill>
                </a:rPr>
                <a:t>RTU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直線接點 14"/>
            <p:cNvCxnSpPr/>
            <p:nvPr/>
          </p:nvCxnSpPr>
          <p:spPr>
            <a:xfrm flipH="1">
              <a:off x="6732208" y="2740200"/>
              <a:ext cx="0" cy="576382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H="1">
              <a:off x="6444920" y="2740200"/>
              <a:ext cx="0" cy="576382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圓角矩形 17"/>
            <p:cNvSpPr/>
            <p:nvPr/>
          </p:nvSpPr>
          <p:spPr>
            <a:xfrm flipH="1">
              <a:off x="5868759" y="3172089"/>
              <a:ext cx="1079310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cxnSp>
          <p:nvCxnSpPr>
            <p:cNvPr id="68" name="直線接點 67"/>
            <p:cNvCxnSpPr/>
            <p:nvPr/>
          </p:nvCxnSpPr>
          <p:spPr>
            <a:xfrm flipH="1">
              <a:off x="7163932" y="2740200"/>
              <a:ext cx="0" cy="1413167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圓角矩形 68"/>
            <p:cNvSpPr/>
            <p:nvPr/>
          </p:nvSpPr>
          <p:spPr>
            <a:xfrm flipH="1">
              <a:off x="7056001" y="3932660"/>
              <a:ext cx="612667" cy="36043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>
                  <a:solidFill>
                    <a:schemeClr val="tx1"/>
                  </a:solidFill>
                </a:rPr>
                <a:t>RTU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 flipH="1">
              <a:off x="6300484" y="2165406"/>
              <a:ext cx="1079310" cy="71928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  <p:grpSp>
          <p:nvGrpSpPr>
            <p:cNvPr id="14" name="群組 73"/>
            <p:cNvGrpSpPr>
              <a:grpSpLocks/>
            </p:cNvGrpSpPr>
            <p:nvPr/>
          </p:nvGrpSpPr>
          <p:grpSpPr bwMode="auto">
            <a:xfrm>
              <a:off x="3924063" y="3565186"/>
              <a:ext cx="1295874" cy="727910"/>
              <a:chOff x="5868279" y="3565186"/>
              <a:chExt cx="1295874" cy="727910"/>
            </a:xfrm>
          </p:grpSpPr>
          <p:grpSp>
            <p:nvGrpSpPr>
              <p:cNvPr id="17" name="群組 74"/>
              <p:cNvGrpSpPr>
                <a:grpSpLocks/>
              </p:cNvGrpSpPr>
              <p:nvPr/>
            </p:nvGrpSpPr>
            <p:grpSpPr bwMode="auto">
              <a:xfrm>
                <a:off x="6552220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79" name="直線接點 78"/>
                <p:cNvCxnSpPr/>
                <p:nvPr/>
              </p:nvCxnSpPr>
              <p:spPr>
                <a:xfrm>
                  <a:off x="2177083" y="3573701"/>
                  <a:ext cx="0" cy="574793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圓角矩形 79"/>
                <p:cNvSpPr/>
                <p:nvPr/>
              </p:nvSpPr>
              <p:spPr>
                <a:xfrm>
                  <a:off x="1872337" y="3940490"/>
                  <a:ext cx="611079" cy="360436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群組 75"/>
              <p:cNvGrpSpPr>
                <a:grpSpLocks/>
              </p:cNvGrpSpPr>
              <p:nvPr/>
            </p:nvGrpSpPr>
            <p:grpSpPr bwMode="auto">
              <a:xfrm>
                <a:off x="5868279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77" name="直線接點 76"/>
                <p:cNvCxnSpPr/>
                <p:nvPr/>
              </p:nvCxnSpPr>
              <p:spPr>
                <a:xfrm>
                  <a:off x="2176931" y="3573701"/>
                  <a:ext cx="0" cy="574793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圓角矩形 77"/>
                <p:cNvSpPr/>
                <p:nvPr/>
              </p:nvSpPr>
              <p:spPr>
                <a:xfrm>
                  <a:off x="1872185" y="3940490"/>
                  <a:ext cx="611080" cy="360436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1" name="群組 81"/>
            <p:cNvGrpSpPr>
              <a:grpSpLocks/>
            </p:cNvGrpSpPr>
            <p:nvPr/>
          </p:nvGrpSpPr>
          <p:grpSpPr bwMode="auto">
            <a:xfrm rot="2275472">
              <a:off x="4796742" y="2735172"/>
              <a:ext cx="216024" cy="576064"/>
              <a:chOff x="2411760" y="2924944"/>
              <a:chExt cx="216024" cy="576064"/>
            </a:xfrm>
          </p:grpSpPr>
          <p:cxnSp>
            <p:nvCxnSpPr>
              <p:cNvPr id="83" name="直線接點 82"/>
              <p:cNvCxnSpPr/>
              <p:nvPr/>
            </p:nvCxnSpPr>
            <p:spPr>
              <a:xfrm>
                <a:off x="2411893" y="2924868"/>
                <a:ext cx="0" cy="576381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接點 83"/>
              <p:cNvCxnSpPr/>
              <p:nvPr/>
            </p:nvCxnSpPr>
            <p:spPr>
              <a:xfrm>
                <a:off x="2626831" y="2924403"/>
                <a:ext cx="0" cy="576382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直線接點 85"/>
            <p:cNvCxnSpPr/>
            <p:nvPr/>
          </p:nvCxnSpPr>
          <p:spPr>
            <a:xfrm>
              <a:off x="3041919" y="3565871"/>
              <a:ext cx="0" cy="574794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圓角矩形 86"/>
            <p:cNvSpPr/>
            <p:nvPr/>
          </p:nvSpPr>
          <p:spPr>
            <a:xfrm>
              <a:off x="2880022" y="3932660"/>
              <a:ext cx="611081" cy="36043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>
                  <a:solidFill>
                    <a:schemeClr val="tx1"/>
                  </a:solidFill>
                </a:rPr>
                <a:t>RTU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直線接點 87"/>
            <p:cNvCxnSpPr/>
            <p:nvPr/>
          </p:nvCxnSpPr>
          <p:spPr>
            <a:xfrm>
              <a:off x="2394332" y="3565871"/>
              <a:ext cx="0" cy="574794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圓角矩形 88"/>
            <p:cNvSpPr/>
            <p:nvPr/>
          </p:nvSpPr>
          <p:spPr>
            <a:xfrm>
              <a:off x="2195930" y="3932660"/>
              <a:ext cx="611080" cy="36043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>
                  <a:solidFill>
                    <a:schemeClr val="tx1"/>
                  </a:solidFill>
                </a:rPr>
                <a:t>RTU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直線接點 89"/>
            <p:cNvCxnSpPr/>
            <p:nvPr/>
          </p:nvCxnSpPr>
          <p:spPr>
            <a:xfrm>
              <a:off x="2411792" y="2740200"/>
              <a:ext cx="0" cy="576382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>
              <a:off x="2699079" y="2740200"/>
              <a:ext cx="0" cy="576382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圓角矩形 91"/>
            <p:cNvSpPr/>
            <p:nvPr/>
          </p:nvSpPr>
          <p:spPr>
            <a:xfrm>
              <a:off x="2195930" y="3172089"/>
              <a:ext cx="1079310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cxnSp>
          <p:nvCxnSpPr>
            <p:cNvPr id="93" name="直線接點 92"/>
            <p:cNvCxnSpPr/>
            <p:nvPr/>
          </p:nvCxnSpPr>
          <p:spPr>
            <a:xfrm>
              <a:off x="1980068" y="2740200"/>
              <a:ext cx="0" cy="1413167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圓角矩形 93"/>
            <p:cNvSpPr/>
            <p:nvPr/>
          </p:nvSpPr>
          <p:spPr>
            <a:xfrm>
              <a:off x="1475332" y="3932660"/>
              <a:ext cx="612667" cy="36043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>
                  <a:solidFill>
                    <a:schemeClr val="tx1"/>
                  </a:solidFill>
                </a:rPr>
                <a:t>RTU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5" name="圓角矩形 94"/>
            <p:cNvSpPr/>
            <p:nvPr/>
          </p:nvSpPr>
          <p:spPr>
            <a:xfrm>
              <a:off x="1764206" y="2165406"/>
              <a:ext cx="1079310" cy="71928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  <p:grpSp>
          <p:nvGrpSpPr>
            <p:cNvPr id="22" name="群組 96"/>
            <p:cNvGrpSpPr>
              <a:grpSpLocks/>
            </p:cNvGrpSpPr>
            <p:nvPr/>
          </p:nvGrpSpPr>
          <p:grpSpPr bwMode="auto">
            <a:xfrm rot="19324528" flipH="1">
              <a:off x="4129746" y="2722295"/>
              <a:ext cx="216024" cy="576064"/>
              <a:chOff x="2411760" y="2924944"/>
              <a:chExt cx="216024" cy="576064"/>
            </a:xfrm>
          </p:grpSpPr>
          <p:cxnSp>
            <p:nvCxnSpPr>
              <p:cNvPr id="98" name="直線接點 97"/>
              <p:cNvCxnSpPr/>
              <p:nvPr/>
            </p:nvCxnSpPr>
            <p:spPr>
              <a:xfrm>
                <a:off x="2413332" y="2923968"/>
                <a:ext cx="0" cy="576381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>
                <a:off x="2628269" y="2923504"/>
                <a:ext cx="0" cy="576382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圓角矩形 84"/>
            <p:cNvSpPr/>
            <p:nvPr/>
          </p:nvSpPr>
          <p:spPr>
            <a:xfrm>
              <a:off x="4032344" y="3172089"/>
              <a:ext cx="1079310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100" name="矩形 99"/>
            <p:cNvSpPr/>
            <p:nvPr/>
          </p:nvSpPr>
          <p:spPr>
            <a:xfrm>
              <a:off x="4272015" y="2771957"/>
              <a:ext cx="587272" cy="308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1400" b="1" dirty="0">
                  <a:solidFill>
                    <a:schemeClr val="accent6">
                      <a:lumMod val="75000"/>
                    </a:schemeClr>
                  </a:solidFill>
                </a:rPr>
                <a:t>VRRP</a:t>
              </a:r>
              <a:endParaRPr lang="zh-TW" alt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1" name="圓角矩形 80"/>
            <p:cNvSpPr/>
            <p:nvPr/>
          </p:nvSpPr>
          <p:spPr>
            <a:xfrm>
              <a:off x="4787862" y="2165406"/>
              <a:ext cx="1080898" cy="71928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  <p:sp>
          <p:nvSpPr>
            <p:cNvPr id="96" name="圓角矩形 95"/>
            <p:cNvSpPr/>
            <p:nvPr/>
          </p:nvSpPr>
          <p:spPr>
            <a:xfrm>
              <a:off x="3275241" y="2165406"/>
              <a:ext cx="1080897" cy="71928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</p:grpSp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205038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31743" y="2597150"/>
            <a:ext cx="800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</a:rPr>
              <a:t>G7820</a:t>
            </a:r>
            <a:endParaRPr lang="zh-TW" altLang="en-US" b="1" dirty="0"/>
          </a:p>
        </p:txBody>
      </p:sp>
      <p:pic>
        <p:nvPicPr>
          <p:cNvPr id="60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4838" y="2205038"/>
            <a:ext cx="7350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6138" y="2205038"/>
            <a:ext cx="7350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9025" y="2205038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26" descr="D:\Product JPG\IP6700 - 370w -1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128963"/>
            <a:ext cx="53975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1875" y="3068638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2" name="Picture 26" descr="D:\Product JPG\IP6700 - 370w -1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132138"/>
            <a:ext cx="53975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736600" y="2978150"/>
            <a:ext cx="99536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AM3440</a:t>
            </a:r>
          </a:p>
          <a:p>
            <a:pPr algn="r"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IP6704A</a:t>
            </a:r>
          </a:p>
          <a:p>
            <a:pPr algn="r"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IP6340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0" name="Picture 13" descr="D:\Product JPG\IP6330\IP6330 - side - 800w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3488" y="3184525"/>
            <a:ext cx="7207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1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525" y="4643438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26" descr="D:\Product JPG\IP6700 - 370w -1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0475"/>
            <a:ext cx="5397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101" name="Picture 13" descr="D:\Product JPG\IP6330\IP6330 - side - 800w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57750"/>
            <a:ext cx="7207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" y="4929188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447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6B91E-DE6D-41AD-879A-BC0BD684F1AD}" type="slidenum">
              <a:rPr lang="zh-TW" altLang="en-US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sz="3600" dirty="0" smtClean="0">
                <a:ea typeface="新細明體" charset="-120"/>
              </a:rPr>
              <a:t>4. </a:t>
            </a:r>
            <a:r>
              <a:rPr lang="en-US" altLang="zh-TW" sz="3600" dirty="0" err="1" smtClean="0">
                <a:ea typeface="新細明體" charset="-120"/>
              </a:rPr>
              <a:t>MPLS-TP</a:t>
            </a:r>
            <a:r>
              <a:rPr lang="en-US" altLang="zh-TW" sz="3600" dirty="0" smtClean="0">
                <a:ea typeface="新細明體" charset="-120"/>
              </a:rPr>
              <a:t> Packet Network</a:t>
            </a:r>
            <a:endParaRPr lang="zh-TW" altLang="en-US" sz="3600" dirty="0" smtClean="0">
              <a:ea typeface="新細明體" charset="-120"/>
            </a:endParaRPr>
          </a:p>
        </p:txBody>
      </p:sp>
      <p:sp>
        <p:nvSpPr>
          <p:cNvPr id="19" name="內容版面配置區 18"/>
          <p:cNvSpPr>
            <a:spLocks noGrp="1"/>
          </p:cNvSpPr>
          <p:nvPr>
            <p:ph idx="4294967295"/>
          </p:nvPr>
        </p:nvSpPr>
        <p:spPr>
          <a:xfrm>
            <a:off x="1377950" y="4724400"/>
            <a:ext cx="7766050" cy="15843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sz="1800" b="1" dirty="0" smtClean="0">
                <a:ea typeface="新細明體" charset="-120"/>
              </a:rPr>
              <a:t>MPLS-TP: Service-oriented </a:t>
            </a:r>
            <a:r>
              <a:rPr lang="en-US" altLang="zh-TW" sz="1800" b="1" dirty="0" err="1" smtClean="0">
                <a:ea typeface="新細明體" charset="-120"/>
              </a:rPr>
              <a:t>Pseudowires</a:t>
            </a:r>
            <a:r>
              <a:rPr lang="en-US" altLang="zh-TW" sz="1800" b="1" dirty="0" smtClean="0">
                <a:ea typeface="新細明體" charset="-120"/>
              </a:rPr>
              <a:t> and Tunnels with OAM and protection</a:t>
            </a:r>
            <a:endParaRPr lang="en-US" altLang="zh-TW" sz="1800" b="1" dirty="0" smtClean="0">
              <a:solidFill>
                <a:srgbClr val="FFFFFF"/>
              </a:solidFill>
              <a:ea typeface="新細明體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1800" b="1" dirty="0" smtClean="0">
                <a:solidFill>
                  <a:schemeClr val="accent4"/>
                </a:solidFill>
                <a:ea typeface="新細明體" charset="-120"/>
              </a:rPr>
              <a:t>G7860A: MPLS Transport with switching capacity of 85G and six 10G uplinks</a:t>
            </a:r>
          </a:p>
          <a:p>
            <a:pPr>
              <a:lnSpc>
                <a:spcPct val="80000"/>
              </a:lnSpc>
            </a:pPr>
            <a:r>
              <a:rPr lang="en-US" altLang="zh-TW" sz="18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AM3440/IP6704A/G7820: Access Aggregation to connect with RTUs</a:t>
            </a:r>
            <a:endParaRPr lang="zh-TW" altLang="en-US" sz="1800" b="1" dirty="0" smtClean="0">
              <a:solidFill>
                <a:schemeClr val="accent3">
                  <a:lumMod val="75000"/>
                </a:schemeClr>
              </a:solidFill>
              <a:ea typeface="新細明體" charset="-120"/>
            </a:endParaRPr>
          </a:p>
        </p:txBody>
      </p:sp>
      <p:grpSp>
        <p:nvGrpSpPr>
          <p:cNvPr id="7" name="群組 52"/>
          <p:cNvGrpSpPr>
            <a:grpSpLocks/>
          </p:cNvGrpSpPr>
          <p:nvPr/>
        </p:nvGrpSpPr>
        <p:grpSpPr bwMode="auto">
          <a:xfrm>
            <a:off x="611188" y="5153025"/>
            <a:ext cx="528637" cy="868363"/>
            <a:chOff x="11238" y="4293096"/>
            <a:chExt cx="1295874" cy="2128428"/>
          </a:xfrm>
        </p:grpSpPr>
        <p:grpSp>
          <p:nvGrpSpPr>
            <p:cNvPr id="9" name="群組 41"/>
            <p:cNvGrpSpPr>
              <a:grpSpLocks/>
            </p:cNvGrpSpPr>
            <p:nvPr/>
          </p:nvGrpSpPr>
          <p:grpSpPr bwMode="auto">
            <a:xfrm>
              <a:off x="695179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3" name="直線接點 42"/>
              <p:cNvCxnSpPr/>
              <p:nvPr/>
            </p:nvCxnSpPr>
            <p:spPr>
              <a:xfrm>
                <a:off x="2176339" y="3573291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圓角矩形 43"/>
              <p:cNvSpPr/>
              <p:nvPr/>
            </p:nvSpPr>
            <p:spPr>
              <a:xfrm>
                <a:off x="1872801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10" name="群組 44"/>
            <p:cNvGrpSpPr>
              <a:grpSpLocks/>
            </p:cNvGrpSpPr>
            <p:nvPr/>
          </p:nvGrpSpPr>
          <p:grpSpPr bwMode="auto">
            <a:xfrm>
              <a:off x="11238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6" name="直線接點 45"/>
              <p:cNvCxnSpPr/>
              <p:nvPr/>
            </p:nvCxnSpPr>
            <p:spPr>
              <a:xfrm>
                <a:off x="2175373" y="3573291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圓角矩形 46"/>
              <p:cNvSpPr/>
              <p:nvPr/>
            </p:nvSpPr>
            <p:spPr>
              <a:xfrm>
                <a:off x="1871835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11" name="群組 48"/>
            <p:cNvGrpSpPr>
              <a:grpSpLocks/>
            </p:cNvGrpSpPr>
            <p:nvPr/>
          </p:nvGrpSpPr>
          <p:grpSpPr bwMode="auto">
            <a:xfrm>
              <a:off x="551163" y="4869160"/>
              <a:ext cx="216024" cy="576064"/>
              <a:chOff x="2411760" y="2924944"/>
              <a:chExt cx="216024" cy="576064"/>
            </a:xfrm>
          </p:grpSpPr>
          <p:cxnSp>
            <p:nvCxnSpPr>
              <p:cNvPr id="50" name="直線接點 49"/>
              <p:cNvCxnSpPr/>
              <p:nvPr/>
            </p:nvCxnSpPr>
            <p:spPr>
              <a:xfrm>
                <a:off x="2412755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2626789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圓角矩形 51"/>
            <p:cNvSpPr/>
            <p:nvPr/>
          </p:nvSpPr>
          <p:spPr>
            <a:xfrm>
              <a:off x="120200" y="5300890"/>
              <a:ext cx="1077949" cy="5058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8" name="圓角矩形 47"/>
            <p:cNvSpPr/>
            <p:nvPr/>
          </p:nvSpPr>
          <p:spPr>
            <a:xfrm>
              <a:off x="120200" y="4293096"/>
              <a:ext cx="1077949" cy="71985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</p:grpSp>
      <p:grpSp>
        <p:nvGrpSpPr>
          <p:cNvPr id="12" name="群組 8"/>
          <p:cNvGrpSpPr>
            <a:grpSpLocks/>
          </p:cNvGrpSpPr>
          <p:nvPr/>
        </p:nvGrpSpPr>
        <p:grpSpPr bwMode="auto">
          <a:xfrm>
            <a:off x="1042988" y="1412875"/>
            <a:ext cx="7345362" cy="3095625"/>
            <a:chOff x="1043608" y="1412776"/>
            <a:chExt cx="7344816" cy="3096344"/>
          </a:xfrm>
        </p:grpSpPr>
        <p:grpSp>
          <p:nvGrpSpPr>
            <p:cNvPr id="13" name="群組 9"/>
            <p:cNvGrpSpPr>
              <a:grpSpLocks/>
            </p:cNvGrpSpPr>
            <p:nvPr/>
          </p:nvGrpSpPr>
          <p:grpSpPr bwMode="auto">
            <a:xfrm>
              <a:off x="7224563" y="2784566"/>
              <a:ext cx="1163861" cy="360040"/>
              <a:chOff x="7392837" y="2975004"/>
              <a:chExt cx="1163861" cy="360040"/>
            </a:xfrm>
          </p:grpSpPr>
          <p:cxnSp>
            <p:nvCxnSpPr>
              <p:cNvPr id="38" name="直線接點 37"/>
              <p:cNvCxnSpPr/>
              <p:nvPr/>
            </p:nvCxnSpPr>
            <p:spPr>
              <a:xfrm>
                <a:off x="7393148" y="3259362"/>
                <a:ext cx="63495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圓角矩形 38"/>
              <p:cNvSpPr/>
              <p:nvPr/>
            </p:nvSpPr>
            <p:spPr>
              <a:xfrm>
                <a:off x="7945557" y="2975133"/>
                <a:ext cx="611141" cy="360447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/>
                  <a:t>RTU</a:t>
                </a:r>
                <a:endParaRPr lang="zh-TW" altLang="en-US" sz="1600" dirty="0"/>
              </a:p>
            </p:txBody>
          </p:sp>
        </p:grpSp>
        <p:sp>
          <p:nvSpPr>
            <p:cNvPr id="4" name="圓角矩形 3"/>
            <p:cNvSpPr/>
            <p:nvPr/>
          </p:nvSpPr>
          <p:spPr>
            <a:xfrm>
              <a:off x="1043608" y="1412776"/>
              <a:ext cx="7057500" cy="118455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1199171" y="1571563"/>
              <a:ext cx="6746373" cy="86538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14" name="群組 13"/>
            <p:cNvGrpSpPr>
              <a:grpSpLocks/>
            </p:cNvGrpSpPr>
            <p:nvPr/>
          </p:nvGrpSpPr>
          <p:grpSpPr bwMode="auto">
            <a:xfrm>
              <a:off x="6699136" y="2492896"/>
              <a:ext cx="216024" cy="576064"/>
              <a:chOff x="2411760" y="2924944"/>
              <a:chExt cx="216024" cy="576064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412074" y="2924575"/>
                <a:ext cx="0" cy="576397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>
                <a:off x="2627958" y="2924575"/>
                <a:ext cx="0" cy="576397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矩形 40"/>
            <p:cNvSpPr/>
            <p:nvPr/>
          </p:nvSpPr>
          <p:spPr>
            <a:xfrm>
              <a:off x="2954816" y="1692241"/>
              <a:ext cx="3235085" cy="368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accent4"/>
                  </a:solidFill>
                </a:rPr>
                <a:t>MPLS-TP N x 1GbE / 10GbE Ring</a:t>
              </a:r>
              <a:endParaRPr lang="zh-TW" alt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267682" y="2236880"/>
              <a:ext cx="1079420" cy="47159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Transport</a:t>
              </a:r>
              <a:endParaRPr lang="zh-TW" altLang="en-US" sz="1600" dirty="0"/>
            </a:p>
          </p:txBody>
        </p:sp>
        <p:grpSp>
          <p:nvGrpSpPr>
            <p:cNvPr id="17" name="群組 94"/>
            <p:cNvGrpSpPr>
              <a:grpSpLocks/>
            </p:cNvGrpSpPr>
            <p:nvPr/>
          </p:nvGrpSpPr>
          <p:grpSpPr bwMode="auto">
            <a:xfrm>
              <a:off x="7224563" y="3212976"/>
              <a:ext cx="1163861" cy="360040"/>
              <a:chOff x="7392837" y="2975004"/>
              <a:chExt cx="1163861" cy="360040"/>
            </a:xfrm>
          </p:grpSpPr>
          <p:cxnSp>
            <p:nvCxnSpPr>
              <p:cNvPr id="96" name="直線接點 95"/>
              <p:cNvCxnSpPr/>
              <p:nvPr/>
            </p:nvCxnSpPr>
            <p:spPr>
              <a:xfrm>
                <a:off x="7393148" y="3046902"/>
                <a:ext cx="63495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圓角矩形 96"/>
              <p:cNvSpPr/>
              <p:nvPr/>
            </p:nvSpPr>
            <p:spPr>
              <a:xfrm>
                <a:off x="7945557" y="2975447"/>
                <a:ext cx="611141" cy="35885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/>
                  <a:t>RTU</a:t>
                </a:r>
                <a:endParaRPr lang="zh-TW" altLang="en-US" sz="1600" dirty="0"/>
              </a:p>
            </p:txBody>
          </p:sp>
        </p:grpSp>
        <p:grpSp>
          <p:nvGrpSpPr>
            <p:cNvPr id="20" name="群組 97"/>
            <p:cNvGrpSpPr>
              <a:grpSpLocks/>
            </p:cNvGrpSpPr>
            <p:nvPr/>
          </p:nvGrpSpPr>
          <p:grpSpPr bwMode="auto">
            <a:xfrm>
              <a:off x="4848299" y="2784566"/>
              <a:ext cx="1163861" cy="360040"/>
              <a:chOff x="7392837" y="2975004"/>
              <a:chExt cx="1163861" cy="360040"/>
            </a:xfrm>
          </p:grpSpPr>
          <p:cxnSp>
            <p:nvCxnSpPr>
              <p:cNvPr id="99" name="直線接點 98"/>
              <p:cNvCxnSpPr/>
              <p:nvPr/>
            </p:nvCxnSpPr>
            <p:spPr>
              <a:xfrm>
                <a:off x="7393100" y="3259362"/>
                <a:ext cx="63495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圓角矩形 99"/>
              <p:cNvSpPr/>
              <p:nvPr/>
            </p:nvSpPr>
            <p:spPr>
              <a:xfrm>
                <a:off x="7945509" y="2975133"/>
                <a:ext cx="611142" cy="360447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/>
                  <a:t>RTU</a:t>
                </a:r>
                <a:endParaRPr lang="zh-TW" altLang="en-US" sz="1600" dirty="0"/>
              </a:p>
            </p:txBody>
          </p:sp>
        </p:grpSp>
        <p:grpSp>
          <p:nvGrpSpPr>
            <p:cNvPr id="21" name="群組 100"/>
            <p:cNvGrpSpPr>
              <a:grpSpLocks/>
            </p:cNvGrpSpPr>
            <p:nvPr/>
          </p:nvGrpSpPr>
          <p:grpSpPr bwMode="auto">
            <a:xfrm>
              <a:off x="4322872" y="2492896"/>
              <a:ext cx="216024" cy="576064"/>
              <a:chOff x="2411760" y="2924944"/>
              <a:chExt cx="216024" cy="576064"/>
            </a:xfrm>
          </p:grpSpPr>
          <p:cxnSp>
            <p:nvCxnSpPr>
              <p:cNvPr id="102" name="直線接點 101"/>
              <p:cNvCxnSpPr/>
              <p:nvPr/>
            </p:nvCxnSpPr>
            <p:spPr>
              <a:xfrm>
                <a:off x="2412027" y="2924575"/>
                <a:ext cx="0" cy="576397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>
                <a:off x="2627911" y="2924575"/>
                <a:ext cx="0" cy="576397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圓角矩形 103"/>
            <p:cNvSpPr/>
            <p:nvPr/>
          </p:nvSpPr>
          <p:spPr>
            <a:xfrm>
              <a:off x="3891371" y="2236880"/>
              <a:ext cx="1079420" cy="47159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Transport</a:t>
              </a:r>
              <a:endParaRPr lang="zh-TW" altLang="en-US" sz="1600" dirty="0"/>
            </a:p>
          </p:txBody>
        </p:sp>
        <p:grpSp>
          <p:nvGrpSpPr>
            <p:cNvPr id="22" name="群組 104"/>
            <p:cNvGrpSpPr>
              <a:grpSpLocks/>
            </p:cNvGrpSpPr>
            <p:nvPr/>
          </p:nvGrpSpPr>
          <p:grpSpPr bwMode="auto">
            <a:xfrm>
              <a:off x="4848299" y="3212976"/>
              <a:ext cx="1163861" cy="360040"/>
              <a:chOff x="7392837" y="2975004"/>
              <a:chExt cx="1163861" cy="360040"/>
            </a:xfrm>
          </p:grpSpPr>
          <p:cxnSp>
            <p:nvCxnSpPr>
              <p:cNvPr id="106" name="直線接點 105"/>
              <p:cNvCxnSpPr/>
              <p:nvPr/>
            </p:nvCxnSpPr>
            <p:spPr>
              <a:xfrm>
                <a:off x="7393100" y="3046902"/>
                <a:ext cx="63495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圓角矩形 106"/>
              <p:cNvSpPr/>
              <p:nvPr/>
            </p:nvSpPr>
            <p:spPr>
              <a:xfrm>
                <a:off x="7945509" y="2975447"/>
                <a:ext cx="611142" cy="35885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/>
                  <a:t>RTU</a:t>
                </a:r>
                <a:endParaRPr lang="zh-TW" altLang="en-US" sz="1600" dirty="0"/>
              </a:p>
            </p:txBody>
          </p:sp>
        </p:grpSp>
        <p:grpSp>
          <p:nvGrpSpPr>
            <p:cNvPr id="23" name="群組 108"/>
            <p:cNvGrpSpPr>
              <a:grpSpLocks/>
            </p:cNvGrpSpPr>
            <p:nvPr/>
          </p:nvGrpSpPr>
          <p:grpSpPr bwMode="auto">
            <a:xfrm>
              <a:off x="2482044" y="2784566"/>
              <a:ext cx="1163861" cy="360040"/>
              <a:chOff x="7392837" y="2975004"/>
              <a:chExt cx="1163861" cy="360040"/>
            </a:xfrm>
          </p:grpSpPr>
          <p:cxnSp>
            <p:nvCxnSpPr>
              <p:cNvPr id="110" name="直線接點 109"/>
              <p:cNvCxnSpPr/>
              <p:nvPr/>
            </p:nvCxnSpPr>
            <p:spPr>
              <a:xfrm>
                <a:off x="7392569" y="3259362"/>
                <a:ext cx="63495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圓角矩形 110"/>
              <p:cNvSpPr/>
              <p:nvPr/>
            </p:nvSpPr>
            <p:spPr>
              <a:xfrm>
                <a:off x="7944978" y="2975133"/>
                <a:ext cx="611141" cy="360447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/>
                  <a:t>RTU</a:t>
                </a:r>
                <a:endParaRPr lang="zh-TW" altLang="en-US" sz="1600" dirty="0"/>
              </a:p>
            </p:txBody>
          </p:sp>
        </p:grpSp>
        <p:grpSp>
          <p:nvGrpSpPr>
            <p:cNvPr id="24" name="群組 111"/>
            <p:cNvGrpSpPr>
              <a:grpSpLocks/>
            </p:cNvGrpSpPr>
            <p:nvPr/>
          </p:nvGrpSpPr>
          <p:grpSpPr bwMode="auto">
            <a:xfrm>
              <a:off x="1956617" y="2492896"/>
              <a:ext cx="216024" cy="576064"/>
              <a:chOff x="2411760" y="2924944"/>
              <a:chExt cx="216024" cy="576064"/>
            </a:xfrm>
          </p:grpSpPr>
          <p:cxnSp>
            <p:nvCxnSpPr>
              <p:cNvPr id="113" name="直線接點 112"/>
              <p:cNvCxnSpPr/>
              <p:nvPr/>
            </p:nvCxnSpPr>
            <p:spPr>
              <a:xfrm>
                <a:off x="2411495" y="2924575"/>
                <a:ext cx="0" cy="576397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接點 113"/>
              <p:cNvCxnSpPr/>
              <p:nvPr/>
            </p:nvCxnSpPr>
            <p:spPr>
              <a:xfrm>
                <a:off x="2627379" y="2924575"/>
                <a:ext cx="0" cy="576397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圓角矩形 114"/>
            <p:cNvSpPr/>
            <p:nvPr/>
          </p:nvSpPr>
          <p:spPr>
            <a:xfrm>
              <a:off x="1524584" y="2236880"/>
              <a:ext cx="1079420" cy="47159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Transport</a:t>
              </a:r>
              <a:endParaRPr lang="zh-TW" altLang="en-US" sz="1600" dirty="0"/>
            </a:p>
          </p:txBody>
        </p:sp>
        <p:grpSp>
          <p:nvGrpSpPr>
            <p:cNvPr id="25" name="群組 115"/>
            <p:cNvGrpSpPr>
              <a:grpSpLocks/>
            </p:cNvGrpSpPr>
            <p:nvPr/>
          </p:nvGrpSpPr>
          <p:grpSpPr bwMode="auto">
            <a:xfrm>
              <a:off x="2482044" y="3212976"/>
              <a:ext cx="1163861" cy="360040"/>
              <a:chOff x="7392837" y="2975004"/>
              <a:chExt cx="1163861" cy="360040"/>
            </a:xfrm>
          </p:grpSpPr>
          <p:cxnSp>
            <p:nvCxnSpPr>
              <p:cNvPr id="117" name="直線接點 116"/>
              <p:cNvCxnSpPr/>
              <p:nvPr/>
            </p:nvCxnSpPr>
            <p:spPr>
              <a:xfrm>
                <a:off x="7392569" y="3046902"/>
                <a:ext cx="63495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圓角矩形 117"/>
              <p:cNvSpPr/>
              <p:nvPr/>
            </p:nvSpPr>
            <p:spPr>
              <a:xfrm>
                <a:off x="7944978" y="2975447"/>
                <a:ext cx="611141" cy="35885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/>
                  <a:t>RTU</a:t>
                </a:r>
                <a:endParaRPr lang="zh-TW" altLang="en-US" sz="1600" dirty="0"/>
              </a:p>
            </p:txBody>
          </p:sp>
        </p:grpSp>
        <p:sp>
          <p:nvSpPr>
            <p:cNvPr id="135" name="圓角矩形 134"/>
            <p:cNvSpPr/>
            <p:nvPr/>
          </p:nvSpPr>
          <p:spPr>
            <a:xfrm rot="10800000">
              <a:off x="1043608" y="3756470"/>
              <a:ext cx="7057500" cy="75265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6" name="圓角矩形 135"/>
            <p:cNvSpPr/>
            <p:nvPr/>
          </p:nvSpPr>
          <p:spPr>
            <a:xfrm rot="10800000">
              <a:off x="1199171" y="3916845"/>
              <a:ext cx="6746373" cy="44777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26" name="群組 136"/>
            <p:cNvGrpSpPr>
              <a:grpSpLocks/>
            </p:cNvGrpSpPr>
            <p:nvPr/>
          </p:nvGrpSpPr>
          <p:grpSpPr bwMode="auto">
            <a:xfrm rot="10800000">
              <a:off x="1956617" y="3284983"/>
              <a:ext cx="216024" cy="576064"/>
              <a:chOff x="2732896" y="2924944"/>
              <a:chExt cx="216024" cy="576064"/>
            </a:xfrm>
          </p:grpSpPr>
          <p:cxnSp>
            <p:nvCxnSpPr>
              <p:cNvPr id="138" name="直線接點 137"/>
              <p:cNvCxnSpPr/>
              <p:nvPr/>
            </p:nvCxnSpPr>
            <p:spPr>
              <a:xfrm>
                <a:off x="2734888" y="2924721"/>
                <a:ext cx="0" cy="576396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接點 138"/>
              <p:cNvCxnSpPr/>
              <p:nvPr/>
            </p:nvCxnSpPr>
            <p:spPr>
              <a:xfrm>
                <a:off x="2950772" y="2924721"/>
                <a:ext cx="0" cy="576396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圓角矩形 140"/>
            <p:cNvSpPr/>
            <p:nvPr/>
          </p:nvSpPr>
          <p:spPr>
            <a:xfrm rot="10800000" flipV="1">
              <a:off x="1524584" y="3645319"/>
              <a:ext cx="1079420" cy="47159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Transport</a:t>
              </a:r>
              <a:endParaRPr lang="zh-TW" altLang="en-US" sz="1600" dirty="0"/>
            </a:p>
          </p:txBody>
        </p:sp>
        <p:grpSp>
          <p:nvGrpSpPr>
            <p:cNvPr id="27" name="群組 141"/>
            <p:cNvGrpSpPr>
              <a:grpSpLocks/>
            </p:cNvGrpSpPr>
            <p:nvPr/>
          </p:nvGrpSpPr>
          <p:grpSpPr bwMode="auto">
            <a:xfrm rot="10800000">
              <a:off x="4332881" y="3284983"/>
              <a:ext cx="216024" cy="576064"/>
              <a:chOff x="2732896" y="2924944"/>
              <a:chExt cx="216024" cy="576064"/>
            </a:xfrm>
          </p:grpSpPr>
          <p:cxnSp>
            <p:nvCxnSpPr>
              <p:cNvPr id="143" name="直線接點 142"/>
              <p:cNvCxnSpPr/>
              <p:nvPr/>
            </p:nvCxnSpPr>
            <p:spPr>
              <a:xfrm>
                <a:off x="2734842" y="2924721"/>
                <a:ext cx="0" cy="576396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接點 143"/>
              <p:cNvCxnSpPr/>
              <p:nvPr/>
            </p:nvCxnSpPr>
            <p:spPr>
              <a:xfrm>
                <a:off x="2950726" y="2924721"/>
                <a:ext cx="0" cy="576396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圓角矩形 144"/>
            <p:cNvSpPr/>
            <p:nvPr/>
          </p:nvSpPr>
          <p:spPr>
            <a:xfrm rot="10800000" flipV="1">
              <a:off x="3900896" y="3645319"/>
              <a:ext cx="1079420" cy="47159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Transport</a:t>
              </a:r>
              <a:endParaRPr lang="zh-TW" altLang="en-US" sz="1600" dirty="0"/>
            </a:p>
          </p:txBody>
        </p:sp>
        <p:grpSp>
          <p:nvGrpSpPr>
            <p:cNvPr id="28" name="群組 145"/>
            <p:cNvGrpSpPr>
              <a:grpSpLocks/>
            </p:cNvGrpSpPr>
            <p:nvPr/>
          </p:nvGrpSpPr>
          <p:grpSpPr bwMode="auto">
            <a:xfrm rot="10800000">
              <a:off x="6699136" y="3284983"/>
              <a:ext cx="216024" cy="576064"/>
              <a:chOff x="2732896" y="2924944"/>
              <a:chExt cx="216024" cy="576064"/>
            </a:xfrm>
          </p:grpSpPr>
          <p:cxnSp>
            <p:nvCxnSpPr>
              <p:cNvPr id="147" name="直線接點 146"/>
              <p:cNvCxnSpPr/>
              <p:nvPr/>
            </p:nvCxnSpPr>
            <p:spPr>
              <a:xfrm>
                <a:off x="2732722" y="2924721"/>
                <a:ext cx="0" cy="576396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接點 147"/>
              <p:cNvCxnSpPr/>
              <p:nvPr/>
            </p:nvCxnSpPr>
            <p:spPr>
              <a:xfrm>
                <a:off x="2948606" y="2924721"/>
                <a:ext cx="0" cy="576396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圓角矩形 148"/>
            <p:cNvSpPr/>
            <p:nvPr/>
          </p:nvSpPr>
          <p:spPr>
            <a:xfrm rot="10800000" flipV="1">
              <a:off x="6267682" y="3645319"/>
              <a:ext cx="1079420" cy="47159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Transport</a:t>
              </a:r>
              <a:endParaRPr lang="zh-TW" altLang="en-US" sz="1600" dirty="0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6267682" y="2924427"/>
              <a:ext cx="1079420" cy="5049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108" name="圓角矩形 107"/>
            <p:cNvSpPr/>
            <p:nvPr/>
          </p:nvSpPr>
          <p:spPr>
            <a:xfrm>
              <a:off x="3891371" y="2924427"/>
              <a:ext cx="1079420" cy="5049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119" name="圓角矩形 118"/>
            <p:cNvSpPr/>
            <p:nvPr/>
          </p:nvSpPr>
          <p:spPr>
            <a:xfrm>
              <a:off x="1524584" y="2924427"/>
              <a:ext cx="1079420" cy="5049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</p:grpSp>
      <p:pic>
        <p:nvPicPr>
          <p:cNvPr id="66" name="圖片 6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88" y="2205038"/>
            <a:ext cx="1171575" cy="1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3413" y="2205038"/>
            <a:ext cx="1171575" cy="1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9900" y="2205038"/>
            <a:ext cx="1171575" cy="1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288" y="3967163"/>
            <a:ext cx="1169987" cy="1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5613" y="3967163"/>
            <a:ext cx="1169987" cy="1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圖片 7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2100" y="3967163"/>
            <a:ext cx="1169988" cy="1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207963" y="2344738"/>
            <a:ext cx="9318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accent4"/>
                </a:solidFill>
              </a:rPr>
              <a:t>G7860A</a:t>
            </a:r>
            <a:endParaRPr lang="zh-TW" altLang="en-US" b="1" dirty="0"/>
          </a:p>
        </p:txBody>
      </p:sp>
      <p:sp>
        <p:nvSpPr>
          <p:cNvPr id="73" name="矩形 72"/>
          <p:cNvSpPr/>
          <p:nvPr/>
        </p:nvSpPr>
        <p:spPr>
          <a:xfrm>
            <a:off x="207963" y="3695700"/>
            <a:ext cx="9318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accent4"/>
                </a:solidFill>
              </a:rPr>
              <a:t>G7860A</a:t>
            </a:r>
            <a:endParaRPr lang="zh-TW" altLang="en-US" b="1" dirty="0"/>
          </a:p>
        </p:txBody>
      </p:sp>
      <p:pic>
        <p:nvPicPr>
          <p:cNvPr id="75" name="Picture 26" descr="D:\Product JPG\IP6700 - 370w -1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3288" y="2925763"/>
            <a:ext cx="53975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sp>
        <p:nvSpPr>
          <p:cNvPr id="76" name="矩形 75"/>
          <p:cNvSpPr/>
          <p:nvPr/>
        </p:nvSpPr>
        <p:spPr>
          <a:xfrm>
            <a:off x="193675" y="2744788"/>
            <a:ext cx="993775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AM3440</a:t>
            </a:r>
          </a:p>
          <a:p>
            <a:pPr algn="r"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IP6704A</a:t>
            </a:r>
          </a:p>
          <a:p>
            <a:pPr algn="r">
              <a:defRPr/>
            </a:pP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</a:rPr>
              <a:t>G7820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7" name="圖片 7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9938" y="2808288"/>
            <a:ext cx="541337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93" name="Picture 26" descr="D:\Product JPG\IP6700 - 370w -1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2925763"/>
            <a:ext cx="53975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83" name="圖片 8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14938"/>
            <a:ext cx="1171575" cy="1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" name="Picture 26" descr="D:\Product JPG\IP6700 - 370w -1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92775"/>
            <a:ext cx="5397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86" name="Picture 13" descr="D:\Product JPG\IP6330\IP6330 - side - 800w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1638"/>
            <a:ext cx="7207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87" name="圖片 8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" y="5553075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8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3707" y="2902703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2114" y="2902703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2902246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281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3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4EA52-8EAA-43A6-AEB1-C1CD816F4084}" type="slidenum">
              <a:rPr lang="zh-TW" altLang="en-US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sz="3600" dirty="0" smtClean="0">
                <a:ea typeface="新細明體" charset="-120"/>
              </a:rPr>
              <a:t>5. </a:t>
            </a:r>
            <a:r>
              <a:rPr lang="en-US" altLang="zh-TW" sz="3600" dirty="0" err="1" smtClean="0">
                <a:ea typeface="新細明體" charset="-120"/>
              </a:rPr>
              <a:t>SDH</a:t>
            </a:r>
            <a:r>
              <a:rPr lang="en-US" altLang="zh-TW" sz="3600" dirty="0" smtClean="0">
                <a:ea typeface="新細明體" charset="-120"/>
              </a:rPr>
              <a:t>/</a:t>
            </a:r>
            <a:r>
              <a:rPr lang="en-US" altLang="zh-TW" sz="3600" dirty="0" err="1" smtClean="0">
                <a:ea typeface="新細明體" charset="-120"/>
              </a:rPr>
              <a:t>SONET</a:t>
            </a:r>
            <a:r>
              <a:rPr lang="en-US" altLang="zh-TW" sz="3600" dirty="0" smtClean="0">
                <a:ea typeface="新細明體" charset="-120"/>
              </a:rPr>
              <a:t> + </a:t>
            </a:r>
            <a:r>
              <a:rPr lang="en-US" altLang="zh-TW" sz="3600" dirty="0" err="1" smtClean="0">
                <a:ea typeface="新細明體" charset="-120"/>
              </a:rPr>
              <a:t>MPLS-TP</a:t>
            </a:r>
            <a:endParaRPr lang="zh-TW" altLang="en-US" sz="3600" dirty="0" smtClean="0">
              <a:ea typeface="新細明體" charset="-120"/>
            </a:endParaRPr>
          </a:p>
        </p:txBody>
      </p:sp>
      <p:sp>
        <p:nvSpPr>
          <p:cNvPr id="19" name="內容版面配置區 18"/>
          <p:cNvSpPr>
            <a:spLocks noGrp="1"/>
          </p:cNvSpPr>
          <p:nvPr>
            <p:ph idx="4294967295"/>
          </p:nvPr>
        </p:nvSpPr>
        <p:spPr>
          <a:xfrm>
            <a:off x="574675" y="4437063"/>
            <a:ext cx="8569325" cy="2087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1600" b="1" dirty="0" smtClean="0"/>
              <a:t>Integrated Transport for services required to be connected to SDH/SONET or/and MPLS via software programmable. Unified Transport will reduce OPEX and CAPEX.</a:t>
            </a:r>
          </a:p>
          <a:p>
            <a:pPr>
              <a:defRPr/>
            </a:pPr>
            <a:r>
              <a:rPr lang="en-US" altLang="zh-TW" sz="1600" b="1" dirty="0" smtClean="0">
                <a:solidFill>
                  <a:schemeClr val="accent4"/>
                </a:solidFill>
              </a:rPr>
              <a:t>O9400R</a:t>
            </a:r>
            <a:r>
              <a:rPr lang="en-US" altLang="zh-TW" sz="1600" b="1" dirty="0" smtClean="0"/>
              <a:t> and </a:t>
            </a:r>
            <a:r>
              <a:rPr lang="en-US" altLang="zh-TW" sz="1600" b="1" dirty="0" smtClean="0">
                <a:solidFill>
                  <a:schemeClr val="accent4"/>
                </a:solidFill>
              </a:rPr>
              <a:t>O9500R</a:t>
            </a:r>
            <a:r>
              <a:rPr lang="en-US" altLang="zh-TW" sz="1600" b="1" dirty="0" smtClean="0"/>
              <a:t> provide both SDH/SONET and MPLS Transports with four STM16/OC48 and six 10G MPLS uplinks. SDH/SONET can be used to carry latency-sensitive and most critical services.  Multiple uplinks can also provide physical isolations on critical services.</a:t>
            </a:r>
          </a:p>
          <a:p>
            <a:pPr>
              <a:defRPr/>
            </a:pPr>
            <a:r>
              <a:rPr lang="en-US" altLang="zh-TW" sz="1600" b="1" dirty="0" smtClean="0">
                <a:solidFill>
                  <a:schemeClr val="accent3">
                    <a:lumMod val="75000"/>
                  </a:schemeClr>
                </a:solidFill>
              </a:rPr>
              <a:t>AM3440/O9550/G7820</a:t>
            </a:r>
            <a:r>
              <a:rPr lang="en-US" altLang="zh-TW" sz="1600" b="1" dirty="0" smtClean="0"/>
              <a:t> are our Access Aggregation Unit</a:t>
            </a:r>
            <a:endParaRPr lang="en-US" altLang="zh-TW" sz="1600" b="1" dirty="0"/>
          </a:p>
        </p:txBody>
      </p:sp>
      <p:grpSp>
        <p:nvGrpSpPr>
          <p:cNvPr id="5" name="群組 8"/>
          <p:cNvGrpSpPr>
            <a:grpSpLocks/>
          </p:cNvGrpSpPr>
          <p:nvPr/>
        </p:nvGrpSpPr>
        <p:grpSpPr bwMode="auto">
          <a:xfrm>
            <a:off x="971550" y="1341438"/>
            <a:ext cx="7200900" cy="2951162"/>
            <a:chOff x="971493" y="1340768"/>
            <a:chExt cx="7200907" cy="2952328"/>
          </a:xfrm>
        </p:grpSpPr>
        <p:sp>
          <p:nvSpPr>
            <p:cNvPr id="61" name="圓角矩形 60"/>
            <p:cNvSpPr/>
            <p:nvPr/>
          </p:nvSpPr>
          <p:spPr>
            <a:xfrm>
              <a:off x="1042931" y="1412233"/>
              <a:ext cx="7058032" cy="1184743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2" name="圓角矩形 61"/>
            <p:cNvSpPr/>
            <p:nvPr/>
          </p:nvSpPr>
          <p:spPr>
            <a:xfrm>
              <a:off x="1198506" y="1572635"/>
              <a:ext cx="6746882" cy="863941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3" name="圓角矩形 62"/>
            <p:cNvSpPr/>
            <p:nvPr/>
          </p:nvSpPr>
          <p:spPr>
            <a:xfrm>
              <a:off x="1115956" y="1485287"/>
              <a:ext cx="6911982" cy="103863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7" name="圓角矩形 66"/>
            <p:cNvSpPr/>
            <p:nvPr/>
          </p:nvSpPr>
          <p:spPr>
            <a:xfrm>
              <a:off x="971493" y="1340768"/>
              <a:ext cx="7200907" cy="134832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8" name="群組 30"/>
            <p:cNvGrpSpPr>
              <a:grpSpLocks/>
            </p:cNvGrpSpPr>
            <p:nvPr/>
          </p:nvGrpSpPr>
          <p:grpSpPr bwMode="auto">
            <a:xfrm>
              <a:off x="2555776" y="3212976"/>
              <a:ext cx="611933" cy="727910"/>
              <a:chOff x="1871835" y="3573016"/>
              <a:chExt cx="611933" cy="727910"/>
            </a:xfrm>
          </p:grpSpPr>
          <p:cxnSp>
            <p:nvCxnSpPr>
              <p:cNvPr id="32" name="直線接點 31"/>
              <p:cNvCxnSpPr/>
              <p:nvPr/>
            </p:nvCxnSpPr>
            <p:spPr>
              <a:xfrm>
                <a:off x="2176679" y="3573209"/>
                <a:ext cx="0" cy="57490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圓角矩形 32"/>
              <p:cNvSpPr/>
              <p:nvPr/>
            </p:nvSpPr>
            <p:spPr>
              <a:xfrm>
                <a:off x="1871879" y="3940067"/>
                <a:ext cx="611189" cy="360504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群組 29"/>
            <p:cNvGrpSpPr>
              <a:grpSpLocks/>
            </p:cNvGrpSpPr>
            <p:nvPr/>
          </p:nvGrpSpPr>
          <p:grpSpPr bwMode="auto">
            <a:xfrm>
              <a:off x="1871835" y="3212976"/>
              <a:ext cx="611933" cy="727910"/>
              <a:chOff x="1871835" y="3573016"/>
              <a:chExt cx="611933" cy="727910"/>
            </a:xfrm>
          </p:grpSpPr>
          <p:cxnSp>
            <p:nvCxnSpPr>
              <p:cNvPr id="24" name="直線接點 23"/>
              <p:cNvCxnSpPr/>
              <p:nvPr/>
            </p:nvCxnSpPr>
            <p:spPr>
              <a:xfrm>
                <a:off x="2177995" y="3573209"/>
                <a:ext cx="0" cy="57490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圓角矩形 28"/>
              <p:cNvSpPr/>
              <p:nvPr/>
            </p:nvSpPr>
            <p:spPr>
              <a:xfrm>
                <a:off x="1871607" y="3940067"/>
                <a:ext cx="612776" cy="360504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群組 53"/>
            <p:cNvGrpSpPr>
              <a:grpSpLocks/>
            </p:cNvGrpSpPr>
            <p:nvPr/>
          </p:nvGrpSpPr>
          <p:grpSpPr bwMode="auto">
            <a:xfrm>
              <a:off x="4608004" y="3212976"/>
              <a:ext cx="611933" cy="727910"/>
              <a:chOff x="1871835" y="3573016"/>
              <a:chExt cx="611933" cy="727910"/>
            </a:xfrm>
          </p:grpSpPr>
          <p:cxnSp>
            <p:nvCxnSpPr>
              <p:cNvPr id="55" name="直線接點 54"/>
              <p:cNvCxnSpPr/>
              <p:nvPr/>
            </p:nvCxnSpPr>
            <p:spPr>
              <a:xfrm>
                <a:off x="2177091" y="3573209"/>
                <a:ext cx="0" cy="57490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圓角矩形 55"/>
              <p:cNvSpPr/>
              <p:nvPr/>
            </p:nvSpPr>
            <p:spPr>
              <a:xfrm>
                <a:off x="1872291" y="3940067"/>
                <a:ext cx="611188" cy="360504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群組 56"/>
            <p:cNvGrpSpPr>
              <a:grpSpLocks/>
            </p:cNvGrpSpPr>
            <p:nvPr/>
          </p:nvGrpSpPr>
          <p:grpSpPr bwMode="auto">
            <a:xfrm>
              <a:off x="3924063" y="3212976"/>
              <a:ext cx="611933" cy="727910"/>
              <a:chOff x="1871835" y="3573016"/>
              <a:chExt cx="611933" cy="727910"/>
            </a:xfrm>
          </p:grpSpPr>
          <p:cxnSp>
            <p:nvCxnSpPr>
              <p:cNvPr id="58" name="直線接點 57"/>
              <p:cNvCxnSpPr/>
              <p:nvPr/>
            </p:nvCxnSpPr>
            <p:spPr>
              <a:xfrm>
                <a:off x="2176818" y="3573209"/>
                <a:ext cx="0" cy="57490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圓角矩形 58"/>
              <p:cNvSpPr/>
              <p:nvPr/>
            </p:nvSpPr>
            <p:spPr>
              <a:xfrm>
                <a:off x="1872018" y="3940067"/>
                <a:ext cx="611189" cy="360504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圓角矩形 64"/>
            <p:cNvSpPr/>
            <p:nvPr/>
          </p:nvSpPr>
          <p:spPr>
            <a:xfrm>
              <a:off x="1871607" y="2060189"/>
              <a:ext cx="1295401" cy="1256209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grpSp>
          <p:nvGrpSpPr>
            <p:cNvPr id="12" name="群組 39"/>
            <p:cNvGrpSpPr>
              <a:grpSpLocks/>
            </p:cNvGrpSpPr>
            <p:nvPr/>
          </p:nvGrpSpPr>
          <p:grpSpPr bwMode="auto">
            <a:xfrm>
              <a:off x="5904283" y="3565186"/>
              <a:ext cx="1295874" cy="727910"/>
              <a:chOff x="5868279" y="3565186"/>
              <a:chExt cx="1295874" cy="727910"/>
            </a:xfrm>
          </p:grpSpPr>
          <p:grpSp>
            <p:nvGrpSpPr>
              <p:cNvPr id="13" name="群組 33"/>
              <p:cNvGrpSpPr>
                <a:grpSpLocks/>
              </p:cNvGrpSpPr>
              <p:nvPr/>
            </p:nvGrpSpPr>
            <p:grpSpPr bwMode="auto">
              <a:xfrm>
                <a:off x="6552220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35" name="直線接點 34"/>
                <p:cNvCxnSpPr/>
                <p:nvPr/>
              </p:nvCxnSpPr>
              <p:spPr>
                <a:xfrm>
                  <a:off x="2178073" y="3573564"/>
                  <a:ext cx="0" cy="574902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圓角矩形 35"/>
                <p:cNvSpPr/>
                <p:nvPr/>
              </p:nvSpPr>
              <p:spPr>
                <a:xfrm>
                  <a:off x="1871685" y="3940422"/>
                  <a:ext cx="612775" cy="360504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群組 36"/>
              <p:cNvGrpSpPr>
                <a:grpSpLocks/>
              </p:cNvGrpSpPr>
              <p:nvPr/>
            </p:nvGrpSpPr>
            <p:grpSpPr bwMode="auto">
              <a:xfrm>
                <a:off x="5868279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38" name="直線接點 37"/>
                <p:cNvCxnSpPr/>
                <p:nvPr/>
              </p:nvCxnSpPr>
              <p:spPr>
                <a:xfrm>
                  <a:off x="2177800" y="3573564"/>
                  <a:ext cx="0" cy="574902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圓角矩形 38"/>
                <p:cNvSpPr/>
                <p:nvPr/>
              </p:nvSpPr>
              <p:spPr>
                <a:xfrm>
                  <a:off x="1871413" y="3940422"/>
                  <a:ext cx="612775" cy="360504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" name="圓角矩形 6"/>
            <p:cNvSpPr/>
            <p:nvPr/>
          </p:nvSpPr>
          <p:spPr>
            <a:xfrm>
              <a:off x="1979557" y="2165006"/>
              <a:ext cx="1079501" cy="71942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grpSp>
          <p:nvGrpSpPr>
            <p:cNvPr id="20" name="群組 13"/>
            <p:cNvGrpSpPr>
              <a:grpSpLocks/>
            </p:cNvGrpSpPr>
            <p:nvPr/>
          </p:nvGrpSpPr>
          <p:grpSpPr bwMode="auto">
            <a:xfrm>
              <a:off x="6444208" y="2740732"/>
              <a:ext cx="216024" cy="576064"/>
              <a:chOff x="2411760" y="2924944"/>
              <a:chExt cx="216024" cy="576064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411163" y="2925708"/>
                <a:ext cx="0" cy="574903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>
                <a:off x="2627063" y="2925708"/>
                <a:ext cx="0" cy="574903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圓角矩形 17"/>
            <p:cNvSpPr/>
            <p:nvPr/>
          </p:nvSpPr>
          <p:spPr>
            <a:xfrm>
              <a:off x="6011811" y="3173467"/>
              <a:ext cx="1081088" cy="50343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2808233" y="1628219"/>
              <a:ext cx="3527428" cy="3700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accent6">
                      <a:lumMod val="75000"/>
                    </a:schemeClr>
                  </a:solidFill>
                </a:rPr>
                <a:t>STM-n/OC-n</a:t>
              </a:r>
              <a:r>
                <a:rPr lang="en-US" altLang="zh-TW" b="1" dirty="0">
                  <a:solidFill>
                    <a:schemeClr val="accent2"/>
                  </a:solidFill>
                </a:rPr>
                <a:t> </a:t>
              </a:r>
              <a:r>
                <a:rPr lang="en-US" altLang="zh-TW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r>
                <a:rPr lang="en-US" altLang="zh-TW" b="1" dirty="0">
                  <a:solidFill>
                    <a:schemeClr val="accent2"/>
                  </a:solidFill>
                </a:rPr>
                <a:t> </a:t>
              </a:r>
              <a:r>
                <a:rPr lang="en-US" altLang="zh-TW" b="1" dirty="0">
                  <a:solidFill>
                    <a:schemeClr val="accent4"/>
                  </a:solidFill>
                </a:rPr>
                <a:t>N x </a:t>
              </a:r>
              <a:r>
                <a:rPr lang="en-US" altLang="zh-TW" b="1" dirty="0" err="1">
                  <a:solidFill>
                    <a:schemeClr val="accent4"/>
                  </a:solidFill>
                </a:rPr>
                <a:t>GbE</a:t>
              </a:r>
              <a:r>
                <a:rPr lang="en-US" altLang="zh-TW" b="1" dirty="0">
                  <a:solidFill>
                    <a:schemeClr val="accent4"/>
                  </a:solidFill>
                </a:rPr>
                <a:t> / N x 10GbE</a:t>
              </a:r>
              <a:endParaRPr lang="zh-TW" alt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6" name="流程圖: 資料 5"/>
            <p:cNvSpPr/>
            <p:nvPr/>
          </p:nvSpPr>
          <p:spPr>
            <a:xfrm>
              <a:off x="2411357" y="2165006"/>
              <a:ext cx="522288" cy="719422"/>
            </a:xfrm>
            <a:prstGeom prst="flowChartInputOutp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8" name="圓角矩形 67"/>
            <p:cNvSpPr/>
            <p:nvPr/>
          </p:nvSpPr>
          <p:spPr>
            <a:xfrm>
              <a:off x="2555820" y="2168182"/>
              <a:ext cx="503238" cy="72101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1979557" y="2708145"/>
              <a:ext cx="1079501" cy="50502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38943" name="矩形 9"/>
            <p:cNvSpPr>
              <a:spLocks noChangeArrowheads="1"/>
            </p:cNvSpPr>
            <p:nvPr/>
          </p:nvSpPr>
          <p:spPr bwMode="auto">
            <a:xfrm>
              <a:off x="2028739" y="2258162"/>
              <a:ext cx="9820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60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69" name="圓角矩形 68"/>
            <p:cNvSpPr/>
            <p:nvPr/>
          </p:nvSpPr>
          <p:spPr>
            <a:xfrm>
              <a:off x="3924246" y="2060189"/>
              <a:ext cx="1295401" cy="1256209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73" name="圓角矩形 72"/>
            <p:cNvSpPr/>
            <p:nvPr/>
          </p:nvSpPr>
          <p:spPr>
            <a:xfrm>
              <a:off x="4032196" y="2165006"/>
              <a:ext cx="1079501" cy="71942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74" name="流程圖: 資料 73"/>
            <p:cNvSpPr/>
            <p:nvPr/>
          </p:nvSpPr>
          <p:spPr>
            <a:xfrm>
              <a:off x="4463996" y="2165006"/>
              <a:ext cx="522289" cy="719422"/>
            </a:xfrm>
            <a:prstGeom prst="flowChartInputOutp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5" name="圓角矩形 74"/>
            <p:cNvSpPr/>
            <p:nvPr/>
          </p:nvSpPr>
          <p:spPr>
            <a:xfrm>
              <a:off x="4608460" y="2168182"/>
              <a:ext cx="503237" cy="72101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76" name="圓角矩形 75"/>
            <p:cNvSpPr/>
            <p:nvPr/>
          </p:nvSpPr>
          <p:spPr>
            <a:xfrm>
              <a:off x="4032196" y="2708145"/>
              <a:ext cx="1079501" cy="50502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38949" name="矩形 76"/>
            <p:cNvSpPr>
              <a:spLocks noChangeArrowheads="1"/>
            </p:cNvSpPr>
            <p:nvPr/>
          </p:nvSpPr>
          <p:spPr bwMode="auto">
            <a:xfrm>
              <a:off x="4080968" y="2258162"/>
              <a:ext cx="9820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60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1" name="圓角矩形 80"/>
            <p:cNvSpPr/>
            <p:nvPr/>
          </p:nvSpPr>
          <p:spPr>
            <a:xfrm>
              <a:off x="6003873" y="2165006"/>
              <a:ext cx="1079501" cy="71942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82" name="流程圖: 資料 81"/>
            <p:cNvSpPr/>
            <p:nvPr/>
          </p:nvSpPr>
          <p:spPr>
            <a:xfrm>
              <a:off x="6435673" y="2165006"/>
              <a:ext cx="522289" cy="719422"/>
            </a:xfrm>
            <a:prstGeom prst="flowChartInputOutp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3" name="圓角矩形 82"/>
            <p:cNvSpPr/>
            <p:nvPr/>
          </p:nvSpPr>
          <p:spPr>
            <a:xfrm>
              <a:off x="6580136" y="2168182"/>
              <a:ext cx="503237" cy="71624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38953" name="矩形 83"/>
            <p:cNvSpPr>
              <a:spLocks noChangeArrowheads="1"/>
            </p:cNvSpPr>
            <p:nvPr/>
          </p:nvSpPr>
          <p:spPr bwMode="auto">
            <a:xfrm>
              <a:off x="6052555" y="2370366"/>
              <a:ext cx="9820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600">
                  <a:solidFill>
                    <a:srgbClr val="FFFFFF"/>
                  </a:solidFill>
                </a:rPr>
                <a:t>Transport</a:t>
              </a:r>
            </a:p>
          </p:txBody>
        </p:sp>
      </p:grpSp>
      <p:pic>
        <p:nvPicPr>
          <p:cNvPr id="48" name="圖片 4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1975" y="2165350"/>
            <a:ext cx="539750" cy="485775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1500" y="3146425"/>
            <a:ext cx="541338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2125" y="2490788"/>
            <a:ext cx="539750" cy="436562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2025" y="2490788"/>
            <a:ext cx="539750" cy="436562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81063" y="2841625"/>
            <a:ext cx="9382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4"/>
                </a:solidFill>
              </a:rPr>
              <a:t>O9500R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083425" y="2708275"/>
            <a:ext cx="936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4"/>
                </a:solidFill>
              </a:rPr>
              <a:t>O9400R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083425" y="3070225"/>
            <a:ext cx="1717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AM3440/O9550</a:t>
            </a:r>
          </a:p>
          <a:p>
            <a:pPr>
              <a:defRPr/>
            </a:pP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</a:rPr>
              <a:t>G7820</a:t>
            </a:r>
          </a:p>
        </p:txBody>
      </p:sp>
      <p:pic>
        <p:nvPicPr>
          <p:cNvPr id="66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4356" y="3469495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708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0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0115-DFCD-41F9-B2A7-3EC1D5815F6F}" type="slidenum">
              <a:rPr lang="zh-TW" altLang="en-US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sz="3600" smtClean="0">
                <a:ea typeface="新細明體" charset="-120"/>
              </a:rPr>
              <a:t>6. SDH/SONET + MPLS-TP</a:t>
            </a:r>
            <a:r>
              <a:rPr lang="zh-TW" altLang="en-US" sz="3600" smtClean="0">
                <a:ea typeface="新細明體" charset="-120"/>
              </a:rPr>
              <a:t> </a:t>
            </a:r>
            <a:r>
              <a:rPr lang="en-US" altLang="zh-TW" sz="3600" smtClean="0">
                <a:ea typeface="新細明體" charset="-120"/>
              </a:rPr>
              <a:t>+</a:t>
            </a:r>
            <a:r>
              <a:rPr lang="zh-TW" altLang="en-US" sz="3600" smtClean="0">
                <a:ea typeface="新細明體" charset="-120"/>
              </a:rPr>
              <a:t> </a:t>
            </a:r>
            <a:r>
              <a:rPr lang="en-US" altLang="zh-TW" sz="3600" smtClean="0">
                <a:ea typeface="新細明體" charset="-120"/>
              </a:rPr>
              <a:t>L2/L3</a:t>
            </a:r>
            <a:endParaRPr lang="zh-TW" altLang="en-US" sz="3600" smtClean="0">
              <a:ea typeface="新細明體" charset="-120"/>
            </a:endParaRPr>
          </a:p>
        </p:txBody>
      </p:sp>
      <p:sp>
        <p:nvSpPr>
          <p:cNvPr id="19" name="內容版面配置區 18"/>
          <p:cNvSpPr>
            <a:spLocks noGrp="1"/>
          </p:cNvSpPr>
          <p:nvPr>
            <p:ph idx="4294967295"/>
          </p:nvPr>
        </p:nvSpPr>
        <p:spPr>
          <a:xfrm>
            <a:off x="574675" y="4437063"/>
            <a:ext cx="8569325" cy="19446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1600" b="1" dirty="0" smtClean="0"/>
              <a:t>For different </a:t>
            </a:r>
            <a:r>
              <a:rPr lang="en-US" altLang="zh-TW" sz="1600" b="1" dirty="0"/>
              <a:t>types of </a:t>
            </a:r>
            <a:r>
              <a:rPr lang="en-US" altLang="zh-TW" sz="1600" b="1" dirty="0" smtClean="0"/>
              <a:t>services that require physically </a:t>
            </a:r>
            <a:r>
              <a:rPr lang="en-US" altLang="zh-TW" sz="1600" b="1" dirty="0"/>
              <a:t>isolated </a:t>
            </a:r>
            <a:r>
              <a:rPr lang="en-US" altLang="zh-TW" sz="1600" b="1" dirty="0" smtClean="0"/>
              <a:t>networks</a:t>
            </a:r>
          </a:p>
          <a:p>
            <a:pPr>
              <a:defRPr/>
            </a:pP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</a:rPr>
              <a:t>Critical Services: O9400R/O9500R for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</a:rPr>
              <a:t>SDH/SONET </a:t>
            </a: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</a:rPr>
              <a:t>networks</a:t>
            </a:r>
            <a:endParaRPr lang="en-US" altLang="zh-TW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altLang="zh-TW" sz="1600" b="1" dirty="0" smtClean="0">
                <a:solidFill>
                  <a:schemeClr val="accent4"/>
                </a:solidFill>
              </a:rPr>
              <a:t>Universal Services: G7860A with </a:t>
            </a:r>
            <a:r>
              <a:rPr lang="en-US" altLang="zh-TW" sz="1600" b="1" dirty="0">
                <a:solidFill>
                  <a:schemeClr val="accent4"/>
                </a:solidFill>
              </a:rPr>
              <a:t>MPLS </a:t>
            </a:r>
            <a:r>
              <a:rPr lang="en-US" altLang="zh-TW" sz="1600" b="1" dirty="0" smtClean="0">
                <a:solidFill>
                  <a:schemeClr val="accent4"/>
                </a:solidFill>
              </a:rPr>
              <a:t>for critical services or packet for general services</a:t>
            </a:r>
            <a:endParaRPr lang="en-US" altLang="zh-TW" sz="16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altLang="zh-TW" sz="1600" b="1" dirty="0" smtClean="0">
                <a:solidFill>
                  <a:schemeClr val="bg2">
                    <a:lumMod val="50000"/>
                  </a:schemeClr>
                </a:solidFill>
              </a:rPr>
              <a:t>Packet Services: G7820 for L2/L3 networks for general services</a:t>
            </a:r>
            <a:endParaRPr lang="en-US" altLang="zh-TW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群組 41"/>
          <p:cNvGrpSpPr>
            <a:grpSpLocks/>
          </p:cNvGrpSpPr>
          <p:nvPr/>
        </p:nvGrpSpPr>
        <p:grpSpPr bwMode="auto">
          <a:xfrm rot="5400000">
            <a:off x="4464050" y="-2008187"/>
            <a:ext cx="215900" cy="7200900"/>
            <a:chOff x="2411760" y="2924944"/>
            <a:chExt cx="216024" cy="576064"/>
          </a:xfrm>
        </p:grpSpPr>
        <p:cxnSp>
          <p:nvCxnSpPr>
            <p:cNvPr id="43" name="直線接點 42"/>
            <p:cNvCxnSpPr/>
            <p:nvPr/>
          </p:nvCxnSpPr>
          <p:spPr>
            <a:xfrm>
              <a:off x="2411760" y="2924944"/>
              <a:ext cx="0" cy="57606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2627784" y="2924944"/>
              <a:ext cx="0" cy="57606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圓角矩形 44"/>
          <p:cNvSpPr/>
          <p:nvPr/>
        </p:nvSpPr>
        <p:spPr>
          <a:xfrm>
            <a:off x="6011863" y="1268413"/>
            <a:ext cx="1157287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/>
              <a:t>SDH/SONET</a:t>
            </a:r>
          </a:p>
          <a:p>
            <a:pPr algn="ctr">
              <a:defRPr/>
            </a:pPr>
            <a:r>
              <a:rPr lang="en-US" altLang="zh-TW" sz="1200" dirty="0"/>
              <a:t>Transport</a:t>
            </a:r>
            <a:endParaRPr lang="zh-TW" altLang="en-US" sz="1200" dirty="0"/>
          </a:p>
        </p:txBody>
      </p:sp>
      <p:sp>
        <p:nvSpPr>
          <p:cNvPr id="50" name="圓角矩形 49"/>
          <p:cNvSpPr/>
          <p:nvPr/>
        </p:nvSpPr>
        <p:spPr>
          <a:xfrm>
            <a:off x="3924300" y="1165225"/>
            <a:ext cx="1295400" cy="12557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 dirty="0"/>
          </a:p>
        </p:txBody>
      </p:sp>
      <p:sp>
        <p:nvSpPr>
          <p:cNvPr id="51" name="圓角矩形 50"/>
          <p:cNvSpPr/>
          <p:nvPr/>
        </p:nvSpPr>
        <p:spPr>
          <a:xfrm>
            <a:off x="4032250" y="1268413"/>
            <a:ext cx="1187450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prstClr val="white"/>
                </a:solidFill>
              </a:rPr>
              <a:t>SDH/SONET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white"/>
                </a:solidFill>
              </a:rPr>
              <a:t>Transport</a:t>
            </a:r>
          </a:p>
          <a:p>
            <a:pPr algn="ctr">
              <a:defRPr/>
            </a:pPr>
            <a:endParaRPr lang="zh-TW" altLang="en-US" sz="1200" dirty="0">
              <a:solidFill>
                <a:prstClr val="white"/>
              </a:solidFill>
            </a:endParaRPr>
          </a:p>
        </p:txBody>
      </p:sp>
      <p:sp>
        <p:nvSpPr>
          <p:cNvPr id="52" name="圓角矩形 51"/>
          <p:cNvSpPr/>
          <p:nvPr/>
        </p:nvSpPr>
        <p:spPr>
          <a:xfrm>
            <a:off x="4032250" y="1817688"/>
            <a:ext cx="1079500" cy="50482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/>
              <a:t>Access</a:t>
            </a:r>
            <a:endParaRPr lang="zh-TW" altLang="en-US" sz="1600" dirty="0"/>
          </a:p>
        </p:txBody>
      </p:sp>
      <p:sp>
        <p:nvSpPr>
          <p:cNvPr id="53" name="圓角矩形 52"/>
          <p:cNvSpPr/>
          <p:nvPr/>
        </p:nvSpPr>
        <p:spPr>
          <a:xfrm>
            <a:off x="1871663" y="1165225"/>
            <a:ext cx="1295400" cy="12557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 dirty="0"/>
          </a:p>
        </p:txBody>
      </p:sp>
      <p:sp>
        <p:nvSpPr>
          <p:cNvPr id="68" name="圓角矩形 67"/>
          <p:cNvSpPr/>
          <p:nvPr/>
        </p:nvSpPr>
        <p:spPr>
          <a:xfrm>
            <a:off x="1979612" y="1268413"/>
            <a:ext cx="1152525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prstClr val="white"/>
                </a:solidFill>
              </a:rPr>
              <a:t>SDH/SONET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white"/>
                </a:solidFill>
              </a:rPr>
              <a:t>Transport</a:t>
            </a:r>
          </a:p>
          <a:p>
            <a:pPr algn="ctr">
              <a:defRPr/>
            </a:pPr>
            <a:endParaRPr lang="zh-TW" altLang="en-US" sz="1200" dirty="0">
              <a:solidFill>
                <a:prstClr val="white"/>
              </a:solidFill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1979613" y="1817688"/>
            <a:ext cx="1079500" cy="50482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/>
              <a:t>Access</a:t>
            </a:r>
            <a:endParaRPr lang="zh-TW" altLang="en-US" sz="1600" dirty="0"/>
          </a:p>
        </p:txBody>
      </p:sp>
      <p:cxnSp>
        <p:nvCxnSpPr>
          <p:cNvPr id="71" name="直線接點 70"/>
          <p:cNvCxnSpPr/>
          <p:nvPr/>
        </p:nvCxnSpPr>
        <p:spPr>
          <a:xfrm rot="5400000">
            <a:off x="4572000" y="-819150"/>
            <a:ext cx="0" cy="72009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 rot="5400000">
            <a:off x="4572000" y="-603250"/>
            <a:ext cx="0" cy="72009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圓角矩形 72"/>
          <p:cNvSpPr/>
          <p:nvPr/>
        </p:nvSpPr>
        <p:spPr>
          <a:xfrm>
            <a:off x="6089650" y="2565400"/>
            <a:ext cx="1079500" cy="7191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MPLS</a:t>
            </a:r>
          </a:p>
          <a:p>
            <a:pPr algn="ctr">
              <a:defRPr/>
            </a:pPr>
            <a:r>
              <a:rPr lang="en-US" altLang="zh-TW" sz="1400" dirty="0"/>
              <a:t>Transport</a:t>
            </a:r>
            <a:endParaRPr lang="zh-TW" altLang="en-US" sz="1400" dirty="0"/>
          </a:p>
        </p:txBody>
      </p:sp>
      <p:sp>
        <p:nvSpPr>
          <p:cNvPr id="74" name="圓角矩形 73"/>
          <p:cNvSpPr/>
          <p:nvPr/>
        </p:nvSpPr>
        <p:spPr>
          <a:xfrm>
            <a:off x="4032250" y="2565400"/>
            <a:ext cx="1079500" cy="7191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MPLS</a:t>
            </a:r>
          </a:p>
          <a:p>
            <a:pPr algn="ctr">
              <a:defRPr/>
            </a:pPr>
            <a:r>
              <a:rPr lang="en-US" altLang="zh-TW" sz="1400" dirty="0"/>
              <a:t>Transport</a:t>
            </a:r>
            <a:endParaRPr lang="zh-TW" altLang="en-US" sz="1400" dirty="0"/>
          </a:p>
        </p:txBody>
      </p:sp>
      <p:sp>
        <p:nvSpPr>
          <p:cNvPr id="75" name="圓角矩形 74"/>
          <p:cNvSpPr/>
          <p:nvPr/>
        </p:nvSpPr>
        <p:spPr>
          <a:xfrm>
            <a:off x="1947863" y="2565400"/>
            <a:ext cx="1079500" cy="7191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MPLS</a:t>
            </a:r>
          </a:p>
          <a:p>
            <a:pPr algn="ctr">
              <a:defRPr/>
            </a:pPr>
            <a:r>
              <a:rPr lang="en-US" altLang="zh-TW" sz="1400" dirty="0"/>
              <a:t>Transport</a:t>
            </a:r>
            <a:endParaRPr lang="zh-TW" altLang="en-US" sz="1400" dirty="0"/>
          </a:p>
        </p:txBody>
      </p:sp>
      <p:grpSp>
        <p:nvGrpSpPr>
          <p:cNvPr id="5" name="群組 75"/>
          <p:cNvGrpSpPr>
            <a:grpSpLocks/>
          </p:cNvGrpSpPr>
          <p:nvPr/>
        </p:nvGrpSpPr>
        <p:grpSpPr bwMode="auto">
          <a:xfrm rot="5400000">
            <a:off x="4464050" y="152400"/>
            <a:ext cx="215900" cy="7200900"/>
            <a:chOff x="2411760" y="2924944"/>
            <a:chExt cx="216024" cy="576064"/>
          </a:xfrm>
        </p:grpSpPr>
        <p:cxnSp>
          <p:nvCxnSpPr>
            <p:cNvPr id="77" name="直線接點 76"/>
            <p:cNvCxnSpPr/>
            <p:nvPr/>
          </p:nvCxnSpPr>
          <p:spPr>
            <a:xfrm>
              <a:off x="2411760" y="2924944"/>
              <a:ext cx="0" cy="576064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627784" y="2924944"/>
              <a:ext cx="0" cy="576064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圓角矩形 78"/>
          <p:cNvSpPr/>
          <p:nvPr/>
        </p:nvSpPr>
        <p:spPr>
          <a:xfrm>
            <a:off x="6732588" y="3429000"/>
            <a:ext cx="1079500" cy="7207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L2/L3</a:t>
            </a:r>
          </a:p>
          <a:p>
            <a:pPr algn="ctr">
              <a:defRPr/>
            </a:pPr>
            <a:r>
              <a:rPr lang="en-US" altLang="zh-TW" sz="1400" dirty="0"/>
              <a:t>Transport</a:t>
            </a:r>
            <a:endParaRPr lang="zh-TW" altLang="en-US" sz="1400" dirty="0"/>
          </a:p>
        </p:txBody>
      </p:sp>
      <p:sp>
        <p:nvSpPr>
          <p:cNvPr id="80" name="圓角矩形 79"/>
          <p:cNvSpPr/>
          <p:nvPr/>
        </p:nvSpPr>
        <p:spPr>
          <a:xfrm>
            <a:off x="4932363" y="3429000"/>
            <a:ext cx="1079500" cy="7207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L2/L3</a:t>
            </a:r>
          </a:p>
          <a:p>
            <a:pPr algn="ctr">
              <a:defRPr/>
            </a:pPr>
            <a:r>
              <a:rPr lang="en-US" altLang="zh-TW" sz="1400" dirty="0"/>
              <a:t>Transport</a:t>
            </a:r>
            <a:endParaRPr lang="zh-TW" altLang="en-US" sz="1400" dirty="0"/>
          </a:p>
        </p:txBody>
      </p:sp>
      <p:sp>
        <p:nvSpPr>
          <p:cNvPr id="81" name="圓角矩形 80"/>
          <p:cNvSpPr/>
          <p:nvPr/>
        </p:nvSpPr>
        <p:spPr>
          <a:xfrm>
            <a:off x="1331913" y="3429000"/>
            <a:ext cx="1079500" cy="7207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L2/L3</a:t>
            </a:r>
          </a:p>
          <a:p>
            <a:pPr algn="ctr">
              <a:defRPr/>
            </a:pPr>
            <a:r>
              <a:rPr lang="en-US" altLang="zh-TW" sz="1400" dirty="0"/>
              <a:t>Transport</a:t>
            </a:r>
            <a:endParaRPr lang="zh-TW" altLang="en-US" sz="1400" dirty="0"/>
          </a:p>
        </p:txBody>
      </p:sp>
      <p:sp>
        <p:nvSpPr>
          <p:cNvPr id="82" name="圓角矩形 81"/>
          <p:cNvSpPr/>
          <p:nvPr/>
        </p:nvSpPr>
        <p:spPr>
          <a:xfrm>
            <a:off x="3132138" y="3429000"/>
            <a:ext cx="1079500" cy="7207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L2/L3</a:t>
            </a:r>
          </a:p>
          <a:p>
            <a:pPr algn="ctr">
              <a:defRPr/>
            </a:pPr>
            <a:r>
              <a:rPr lang="en-US" altLang="zh-TW" sz="1400" dirty="0"/>
              <a:t>Transport</a:t>
            </a:r>
            <a:endParaRPr lang="zh-TW" altLang="en-US" sz="1400" dirty="0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7988" y="1662113"/>
            <a:ext cx="539750" cy="446087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4588" y="1662113"/>
            <a:ext cx="539750" cy="446087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2463" y="1574800"/>
            <a:ext cx="539750" cy="487363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sp>
        <p:nvSpPr>
          <p:cNvPr id="34" name="矩形 33"/>
          <p:cNvSpPr/>
          <p:nvPr/>
        </p:nvSpPr>
        <p:spPr>
          <a:xfrm>
            <a:off x="7346950" y="1990725"/>
            <a:ext cx="930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O9400R</a:t>
            </a:r>
            <a:endParaRPr lang="zh-TW" altLang="en-US" b="1" dirty="0"/>
          </a:p>
        </p:txBody>
      </p:sp>
      <p:sp>
        <p:nvSpPr>
          <p:cNvPr id="35" name="矩形 34"/>
          <p:cNvSpPr/>
          <p:nvPr/>
        </p:nvSpPr>
        <p:spPr>
          <a:xfrm>
            <a:off x="933450" y="2051050"/>
            <a:ext cx="9382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O9500R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1425" y="2814638"/>
            <a:ext cx="1169988" cy="1825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矩形 37"/>
          <p:cNvSpPr/>
          <p:nvPr/>
        </p:nvSpPr>
        <p:spPr>
          <a:xfrm>
            <a:off x="544513" y="2987675"/>
            <a:ext cx="9318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accent4"/>
                </a:solidFill>
              </a:rPr>
              <a:t>G7860A</a:t>
            </a:r>
            <a:endParaRPr lang="zh-TW" altLang="en-US" b="1" dirty="0"/>
          </a:p>
        </p:txBody>
      </p:sp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9350" y="3419475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8" name="矩形 47"/>
          <p:cNvSpPr/>
          <p:nvPr/>
        </p:nvSpPr>
        <p:spPr>
          <a:xfrm>
            <a:off x="460255" y="3811588"/>
            <a:ext cx="800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</a:rPr>
              <a:t>G7820</a:t>
            </a:r>
            <a:endParaRPr lang="zh-TW" altLang="en-US" b="1" dirty="0"/>
          </a:p>
        </p:txBody>
      </p:sp>
      <p:pic>
        <p:nvPicPr>
          <p:cNvPr id="49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8600" y="3419475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7875" y="3419475"/>
            <a:ext cx="7334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4288" y="3419475"/>
            <a:ext cx="7350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6" name="圖片 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1663" y="2814638"/>
            <a:ext cx="1171575" cy="1825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9700" y="2814638"/>
            <a:ext cx="1171575" cy="1825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162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  <p:bldP spid="38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投影片編號版面配置區 1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DA84B-623D-4EBA-9637-BF080F88EED9}" type="slidenum">
              <a:rPr lang="zh-TW" altLang="en-US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7. </a:t>
            </a:r>
            <a:r>
              <a:rPr lang="en-US" altLang="zh-TW" dirty="0" err="1" smtClean="0">
                <a:ea typeface="新細明體" charset="-120"/>
              </a:rPr>
              <a:t>WDM</a:t>
            </a:r>
            <a:r>
              <a:rPr lang="en-US" altLang="zh-TW" dirty="0" smtClean="0">
                <a:ea typeface="新細明體" charset="-120"/>
              </a:rPr>
              <a:t> </a:t>
            </a:r>
            <a:endParaRPr lang="zh-TW" altLang="en-US" dirty="0" smtClean="0">
              <a:ea typeface="新細明體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4797425"/>
            <a:ext cx="8229600" cy="13287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sz="2200" dirty="0" smtClean="0">
                <a:ea typeface="新細明體" charset="-120"/>
              </a:rPr>
              <a:t>Optical wavelength multiplexing to reduce fibers used</a:t>
            </a:r>
          </a:p>
          <a:p>
            <a:pPr>
              <a:lnSpc>
                <a:spcPct val="80000"/>
              </a:lnSpc>
            </a:pPr>
            <a:r>
              <a:rPr lang="en-US" altLang="zh-TW" sz="2200" dirty="0" smtClean="0">
                <a:ea typeface="新細明體" charset="-120"/>
              </a:rPr>
              <a:t>WDM1800 provides multiple optical wavelength multiplexing with transponder, </a:t>
            </a:r>
            <a:r>
              <a:rPr lang="en-US" altLang="zh-TW" sz="2200" dirty="0" err="1" smtClean="0">
                <a:ea typeface="新細明體" charset="-120"/>
              </a:rPr>
              <a:t>muxponder</a:t>
            </a:r>
            <a:r>
              <a:rPr lang="en-US" altLang="zh-TW" sz="2200" dirty="0" smtClean="0">
                <a:ea typeface="新細明體" charset="-120"/>
              </a:rPr>
              <a:t> and </a:t>
            </a:r>
            <a:r>
              <a:rPr lang="en-US" altLang="zh-TW" sz="2200" dirty="0" err="1" smtClean="0">
                <a:ea typeface="新細明體" charset="-120"/>
              </a:rPr>
              <a:t>OLP</a:t>
            </a:r>
            <a:r>
              <a:rPr lang="en-US" altLang="zh-TW" sz="2200" dirty="0" smtClean="0">
                <a:ea typeface="新細明體" charset="-120"/>
              </a:rPr>
              <a:t> plug-in cards</a:t>
            </a:r>
          </a:p>
          <a:p>
            <a:pPr>
              <a:lnSpc>
                <a:spcPct val="80000"/>
              </a:lnSpc>
            </a:pPr>
            <a:endParaRPr lang="zh-TW" altLang="en-US" sz="2200" dirty="0" smtClean="0">
              <a:ea typeface="新細明體" charset="-120"/>
            </a:endParaRPr>
          </a:p>
        </p:txBody>
      </p:sp>
      <p:grpSp>
        <p:nvGrpSpPr>
          <p:cNvPr id="4" name="群組 7"/>
          <p:cNvGrpSpPr>
            <a:grpSpLocks/>
          </p:cNvGrpSpPr>
          <p:nvPr/>
        </p:nvGrpSpPr>
        <p:grpSpPr bwMode="auto">
          <a:xfrm>
            <a:off x="6475413" y="1487488"/>
            <a:ext cx="2309812" cy="2517775"/>
            <a:chOff x="6476036" y="1487683"/>
            <a:chExt cx="2308432" cy="2517381"/>
          </a:xfrm>
        </p:grpSpPr>
        <p:grpSp>
          <p:nvGrpSpPr>
            <p:cNvPr id="7" name="群組 75"/>
            <p:cNvGrpSpPr>
              <a:grpSpLocks/>
            </p:cNvGrpSpPr>
            <p:nvPr/>
          </p:nvGrpSpPr>
          <p:grpSpPr bwMode="auto">
            <a:xfrm flipH="1">
              <a:off x="6624228" y="1763492"/>
              <a:ext cx="2160240" cy="648072"/>
              <a:chOff x="395536" y="1475460"/>
              <a:chExt cx="2160240" cy="648072"/>
            </a:xfrm>
          </p:grpSpPr>
          <p:cxnSp>
            <p:nvCxnSpPr>
              <p:cNvPr id="77" name="肘形接點 76"/>
              <p:cNvCxnSpPr/>
              <p:nvPr/>
            </p:nvCxnSpPr>
            <p:spPr>
              <a:xfrm>
                <a:off x="395536" y="1475833"/>
                <a:ext cx="2160884" cy="503159"/>
              </a:xfrm>
              <a:prstGeom prst="bentConnector3">
                <a:avLst>
                  <a:gd name="adj1" fmla="val 82628"/>
                </a:avLst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肘形接點 77"/>
              <p:cNvCxnSpPr/>
              <p:nvPr/>
            </p:nvCxnSpPr>
            <p:spPr>
              <a:xfrm>
                <a:off x="395536" y="1620272"/>
                <a:ext cx="2160884" cy="503160"/>
              </a:xfrm>
              <a:prstGeom prst="bentConnector3">
                <a:avLst>
                  <a:gd name="adj1" fmla="val 75867"/>
                </a:avLst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群組 78"/>
            <p:cNvGrpSpPr>
              <a:grpSpLocks/>
            </p:cNvGrpSpPr>
            <p:nvPr/>
          </p:nvGrpSpPr>
          <p:grpSpPr bwMode="auto">
            <a:xfrm flipH="1" flipV="1">
              <a:off x="6624228" y="3090826"/>
              <a:ext cx="2160240" cy="648072"/>
              <a:chOff x="395536" y="1462576"/>
              <a:chExt cx="2160240" cy="648072"/>
            </a:xfrm>
          </p:grpSpPr>
          <p:cxnSp>
            <p:nvCxnSpPr>
              <p:cNvPr id="80" name="肘形接點 79"/>
              <p:cNvCxnSpPr/>
              <p:nvPr/>
            </p:nvCxnSpPr>
            <p:spPr>
              <a:xfrm>
                <a:off x="395536" y="1463068"/>
                <a:ext cx="2160884" cy="503160"/>
              </a:xfrm>
              <a:prstGeom prst="bentConnector3">
                <a:avLst>
                  <a:gd name="adj1" fmla="val 82628"/>
                </a:avLst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肘形接點 80"/>
              <p:cNvCxnSpPr/>
              <p:nvPr/>
            </p:nvCxnSpPr>
            <p:spPr>
              <a:xfrm>
                <a:off x="395536" y="1607508"/>
                <a:ext cx="2160884" cy="503159"/>
              </a:xfrm>
              <a:prstGeom prst="bentConnector3">
                <a:avLst>
                  <a:gd name="adj1" fmla="val 75867"/>
                </a:avLst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群組 81"/>
            <p:cNvGrpSpPr>
              <a:grpSpLocks/>
            </p:cNvGrpSpPr>
            <p:nvPr/>
          </p:nvGrpSpPr>
          <p:grpSpPr bwMode="auto">
            <a:xfrm flipH="1">
              <a:off x="6476036" y="2550699"/>
              <a:ext cx="2308432" cy="158221"/>
              <a:chOff x="395536" y="2198416"/>
              <a:chExt cx="2308432" cy="158221"/>
            </a:xfrm>
          </p:grpSpPr>
          <p:cxnSp>
            <p:nvCxnSpPr>
              <p:cNvPr id="83" name="直線接點 82"/>
              <p:cNvCxnSpPr/>
              <p:nvPr/>
            </p:nvCxnSpPr>
            <p:spPr>
              <a:xfrm>
                <a:off x="395536" y="2198859"/>
                <a:ext cx="2308432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接點 83"/>
              <p:cNvCxnSpPr/>
              <p:nvPr/>
            </p:nvCxnSpPr>
            <p:spPr>
              <a:xfrm>
                <a:off x="395536" y="2355996"/>
                <a:ext cx="2308432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圓角矩形 109"/>
            <p:cNvSpPr/>
            <p:nvPr/>
          </p:nvSpPr>
          <p:spPr>
            <a:xfrm flipH="1">
              <a:off x="7410514" y="1487683"/>
              <a:ext cx="1080442" cy="72061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100" dirty="0"/>
                <a:t>SDH/SONET</a:t>
              </a:r>
            </a:p>
            <a:p>
              <a:pPr algn="ctr">
                <a:defRPr/>
              </a:pPr>
              <a:r>
                <a:rPr lang="en-US" altLang="zh-TW" sz="1100" dirty="0"/>
                <a:t>Transport</a:t>
              </a:r>
              <a:endParaRPr lang="zh-TW" altLang="en-US" sz="1100" dirty="0"/>
            </a:p>
          </p:txBody>
        </p:sp>
        <p:sp>
          <p:nvSpPr>
            <p:cNvPr id="111" name="圓角矩形 110"/>
            <p:cNvSpPr/>
            <p:nvPr/>
          </p:nvSpPr>
          <p:spPr>
            <a:xfrm flipH="1">
              <a:off x="7410514" y="2387654"/>
              <a:ext cx="1080442" cy="72061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100" dirty="0"/>
                <a:t>MPLS</a:t>
              </a:r>
            </a:p>
            <a:p>
              <a:pPr algn="ctr">
                <a:defRPr/>
              </a:pPr>
              <a:r>
                <a:rPr lang="en-US" altLang="zh-TW" sz="1100" dirty="0"/>
                <a:t>Transport</a:t>
              </a:r>
              <a:endParaRPr lang="zh-TW" altLang="en-US" sz="1100" dirty="0"/>
            </a:p>
          </p:txBody>
        </p:sp>
        <p:sp>
          <p:nvSpPr>
            <p:cNvPr id="112" name="圓角矩形 111"/>
            <p:cNvSpPr/>
            <p:nvPr/>
          </p:nvSpPr>
          <p:spPr>
            <a:xfrm flipH="1">
              <a:off x="7410514" y="3284452"/>
              <a:ext cx="1080442" cy="72061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100" dirty="0"/>
                <a:t>L2/L3</a:t>
              </a:r>
            </a:p>
            <a:p>
              <a:pPr algn="ctr">
                <a:defRPr/>
              </a:pPr>
              <a:r>
                <a:rPr lang="en-US" altLang="zh-TW" sz="1100" dirty="0"/>
                <a:t>Transport</a:t>
              </a:r>
              <a:endParaRPr lang="zh-TW" altLang="en-US" sz="1100" dirty="0"/>
            </a:p>
          </p:txBody>
        </p:sp>
      </p:grpSp>
      <p:grpSp>
        <p:nvGrpSpPr>
          <p:cNvPr id="10" name="群組 8"/>
          <p:cNvGrpSpPr>
            <a:grpSpLocks/>
          </p:cNvGrpSpPr>
          <p:nvPr/>
        </p:nvGrpSpPr>
        <p:grpSpPr bwMode="auto">
          <a:xfrm>
            <a:off x="358775" y="1487488"/>
            <a:ext cx="2309813" cy="2517775"/>
            <a:chOff x="359532" y="1487683"/>
            <a:chExt cx="2308432" cy="2517381"/>
          </a:xfrm>
        </p:grpSpPr>
        <p:grpSp>
          <p:nvGrpSpPr>
            <p:cNvPr id="11" name="群組 56"/>
            <p:cNvGrpSpPr>
              <a:grpSpLocks/>
            </p:cNvGrpSpPr>
            <p:nvPr/>
          </p:nvGrpSpPr>
          <p:grpSpPr bwMode="auto">
            <a:xfrm>
              <a:off x="359532" y="1763492"/>
              <a:ext cx="2160240" cy="648072"/>
              <a:chOff x="395536" y="1475460"/>
              <a:chExt cx="2160240" cy="648072"/>
            </a:xfrm>
          </p:grpSpPr>
          <p:cxnSp>
            <p:nvCxnSpPr>
              <p:cNvPr id="5" name="肘形接點 4"/>
              <p:cNvCxnSpPr/>
              <p:nvPr/>
            </p:nvCxnSpPr>
            <p:spPr>
              <a:xfrm>
                <a:off x="395536" y="1475833"/>
                <a:ext cx="2160883" cy="503159"/>
              </a:xfrm>
              <a:prstGeom prst="bentConnector3">
                <a:avLst>
                  <a:gd name="adj1" fmla="val 82628"/>
                </a:avLst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肘形接點 5"/>
              <p:cNvCxnSpPr/>
              <p:nvPr/>
            </p:nvCxnSpPr>
            <p:spPr>
              <a:xfrm>
                <a:off x="395536" y="1620272"/>
                <a:ext cx="2160883" cy="503160"/>
              </a:xfrm>
              <a:prstGeom prst="bentConnector3">
                <a:avLst>
                  <a:gd name="adj1" fmla="val 75867"/>
                </a:avLst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群組 57"/>
            <p:cNvGrpSpPr>
              <a:grpSpLocks/>
            </p:cNvGrpSpPr>
            <p:nvPr/>
          </p:nvGrpSpPr>
          <p:grpSpPr bwMode="auto">
            <a:xfrm flipV="1">
              <a:off x="359532" y="3095552"/>
              <a:ext cx="2160240" cy="648072"/>
              <a:chOff x="395536" y="1457850"/>
              <a:chExt cx="2160240" cy="648072"/>
            </a:xfrm>
          </p:grpSpPr>
          <p:cxnSp>
            <p:nvCxnSpPr>
              <p:cNvPr id="59" name="肘形接點 58"/>
              <p:cNvCxnSpPr/>
              <p:nvPr/>
            </p:nvCxnSpPr>
            <p:spPr>
              <a:xfrm>
                <a:off x="395536" y="1458307"/>
                <a:ext cx="2160883" cy="503159"/>
              </a:xfrm>
              <a:prstGeom prst="bentConnector3">
                <a:avLst>
                  <a:gd name="adj1" fmla="val 82628"/>
                </a:avLst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肘形接點 59"/>
              <p:cNvCxnSpPr/>
              <p:nvPr/>
            </p:nvCxnSpPr>
            <p:spPr>
              <a:xfrm>
                <a:off x="395536" y="1602746"/>
                <a:ext cx="2160883" cy="503160"/>
              </a:xfrm>
              <a:prstGeom prst="bentConnector3">
                <a:avLst>
                  <a:gd name="adj1" fmla="val 75867"/>
                </a:avLst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群組 69"/>
            <p:cNvGrpSpPr>
              <a:grpSpLocks/>
            </p:cNvGrpSpPr>
            <p:nvPr/>
          </p:nvGrpSpPr>
          <p:grpSpPr bwMode="auto">
            <a:xfrm>
              <a:off x="359532" y="2550699"/>
              <a:ext cx="2308432" cy="158221"/>
              <a:chOff x="395536" y="2198416"/>
              <a:chExt cx="2308432" cy="158221"/>
            </a:xfrm>
          </p:grpSpPr>
          <p:cxnSp>
            <p:nvCxnSpPr>
              <p:cNvPr id="62" name="直線接點 61"/>
              <p:cNvCxnSpPr/>
              <p:nvPr/>
            </p:nvCxnSpPr>
            <p:spPr>
              <a:xfrm>
                <a:off x="395536" y="2198859"/>
                <a:ext cx="2308432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>
                <a:off x="395536" y="2355996"/>
                <a:ext cx="2308432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圓角矩形 71"/>
            <p:cNvSpPr/>
            <p:nvPr/>
          </p:nvSpPr>
          <p:spPr>
            <a:xfrm>
              <a:off x="653044" y="1487683"/>
              <a:ext cx="1080441" cy="72061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100" dirty="0"/>
                <a:t>SDH/SONET</a:t>
              </a:r>
            </a:p>
            <a:p>
              <a:pPr algn="ctr">
                <a:defRPr/>
              </a:pPr>
              <a:r>
                <a:rPr lang="en-US" altLang="zh-TW" sz="1100" dirty="0"/>
                <a:t>Transport</a:t>
              </a:r>
              <a:endParaRPr lang="zh-TW" altLang="en-US" sz="1100" dirty="0"/>
            </a:p>
          </p:txBody>
        </p:sp>
        <p:sp>
          <p:nvSpPr>
            <p:cNvPr id="73" name="圓角矩形 72"/>
            <p:cNvSpPr/>
            <p:nvPr/>
          </p:nvSpPr>
          <p:spPr>
            <a:xfrm>
              <a:off x="653044" y="2387654"/>
              <a:ext cx="1080441" cy="72061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100" dirty="0"/>
                <a:t>MPLS</a:t>
              </a:r>
            </a:p>
            <a:p>
              <a:pPr algn="ctr">
                <a:defRPr/>
              </a:pPr>
              <a:r>
                <a:rPr lang="en-US" altLang="zh-TW" sz="1100" dirty="0"/>
                <a:t>Transport</a:t>
              </a:r>
              <a:endParaRPr lang="zh-TW" altLang="en-US" sz="1100" dirty="0"/>
            </a:p>
          </p:txBody>
        </p:sp>
        <p:sp>
          <p:nvSpPr>
            <p:cNvPr id="75" name="圓角矩形 74"/>
            <p:cNvSpPr/>
            <p:nvPr/>
          </p:nvSpPr>
          <p:spPr>
            <a:xfrm>
              <a:off x="653044" y="3284452"/>
              <a:ext cx="1080441" cy="72061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100" dirty="0"/>
                <a:t>L2/L3</a:t>
              </a:r>
            </a:p>
            <a:p>
              <a:pPr algn="ctr">
                <a:defRPr/>
              </a:pPr>
              <a:r>
                <a:rPr lang="en-US" altLang="zh-TW" sz="1100" dirty="0"/>
                <a:t>Transport</a:t>
              </a:r>
              <a:endParaRPr lang="zh-TW" altLang="en-US" sz="1100" dirty="0"/>
            </a:p>
          </p:txBody>
        </p:sp>
      </p:grpSp>
      <p:sp>
        <p:nvSpPr>
          <p:cNvPr id="116" name="矩形 115"/>
          <p:cNvSpPr>
            <a:spLocks noChangeArrowheads="1"/>
          </p:cNvSpPr>
          <p:nvPr/>
        </p:nvSpPr>
        <p:spPr bwMode="auto">
          <a:xfrm>
            <a:off x="2668588" y="3492500"/>
            <a:ext cx="1249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WDM1800 </a:t>
            </a:r>
            <a:endParaRPr lang="zh-TW" altLang="en-US"/>
          </a:p>
        </p:txBody>
      </p:sp>
      <p:sp>
        <p:nvSpPr>
          <p:cNvPr id="117" name="矩形 116"/>
          <p:cNvSpPr>
            <a:spLocks noChangeArrowheads="1"/>
          </p:cNvSpPr>
          <p:nvPr/>
        </p:nvSpPr>
        <p:spPr bwMode="auto">
          <a:xfrm>
            <a:off x="5199063" y="3492500"/>
            <a:ext cx="1249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WDM1800 </a:t>
            </a:r>
            <a:endParaRPr lang="zh-TW" altLang="en-US"/>
          </a:p>
        </p:txBody>
      </p:sp>
      <p:grpSp>
        <p:nvGrpSpPr>
          <p:cNvPr id="14" name="群組 6"/>
          <p:cNvGrpSpPr>
            <a:grpSpLocks/>
          </p:cNvGrpSpPr>
          <p:nvPr/>
        </p:nvGrpSpPr>
        <p:grpSpPr bwMode="auto">
          <a:xfrm>
            <a:off x="2455863" y="1949450"/>
            <a:ext cx="4232275" cy="1550988"/>
            <a:chOff x="2456116" y="1949312"/>
            <a:chExt cx="4231768" cy="1551695"/>
          </a:xfrm>
        </p:grpSpPr>
        <p:sp>
          <p:nvSpPr>
            <p:cNvPr id="85" name="圓角矩形 84"/>
            <p:cNvSpPr/>
            <p:nvPr/>
          </p:nvSpPr>
          <p:spPr>
            <a:xfrm flipH="1">
              <a:off x="5040256" y="1949312"/>
              <a:ext cx="1584135" cy="15516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86" name="圓角矩形 85"/>
            <p:cNvSpPr/>
            <p:nvPr/>
          </p:nvSpPr>
          <p:spPr>
            <a:xfrm flipH="1">
              <a:off x="5824387" y="2208193"/>
              <a:ext cx="295240" cy="212822"/>
            </a:xfrm>
            <a:prstGeom prst="roundRect">
              <a:avLst>
                <a:gd name="adj" fmla="val 3430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87" name="圓角矩形 86"/>
            <p:cNvSpPr/>
            <p:nvPr/>
          </p:nvSpPr>
          <p:spPr>
            <a:xfrm flipH="1">
              <a:off x="5824387" y="2494073"/>
              <a:ext cx="295240" cy="214410"/>
            </a:xfrm>
            <a:prstGeom prst="roundRect">
              <a:avLst>
                <a:gd name="adj" fmla="val 3430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88" name="圓角矩形 87"/>
            <p:cNvSpPr/>
            <p:nvPr/>
          </p:nvSpPr>
          <p:spPr>
            <a:xfrm flipH="1">
              <a:off x="5824387" y="2781541"/>
              <a:ext cx="295240" cy="212822"/>
            </a:xfrm>
            <a:prstGeom prst="roundRect">
              <a:avLst>
                <a:gd name="adj" fmla="val 34304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89" name="圓角矩形 88"/>
            <p:cNvSpPr/>
            <p:nvPr/>
          </p:nvSpPr>
          <p:spPr>
            <a:xfrm flipH="1">
              <a:off x="5824387" y="3069010"/>
              <a:ext cx="295240" cy="212822"/>
            </a:xfrm>
            <a:prstGeom prst="roundRect">
              <a:avLst>
                <a:gd name="adj" fmla="val 3430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0975" name="文字方塊 89"/>
            <p:cNvSpPr txBox="1">
              <a:spLocks noChangeArrowheads="1"/>
            </p:cNvSpPr>
            <p:nvPr/>
          </p:nvSpPr>
          <p:spPr bwMode="auto">
            <a:xfrm flipH="1">
              <a:off x="5755956" y="2183521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0976" name="文字方塊 90"/>
            <p:cNvSpPr txBox="1">
              <a:spLocks noChangeArrowheads="1"/>
            </p:cNvSpPr>
            <p:nvPr/>
          </p:nvSpPr>
          <p:spPr bwMode="auto">
            <a:xfrm flipH="1">
              <a:off x="5755956" y="2470587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0977" name="文字方塊 91"/>
            <p:cNvSpPr txBox="1">
              <a:spLocks noChangeArrowheads="1"/>
            </p:cNvSpPr>
            <p:nvPr/>
          </p:nvSpPr>
          <p:spPr bwMode="auto">
            <a:xfrm flipH="1">
              <a:off x="5755956" y="2757653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0978" name="文字方塊 92"/>
            <p:cNvSpPr txBox="1">
              <a:spLocks noChangeArrowheads="1"/>
            </p:cNvSpPr>
            <p:nvPr/>
          </p:nvSpPr>
          <p:spPr bwMode="auto">
            <a:xfrm flipH="1">
              <a:off x="5755956" y="3044718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94" name="圓角矩形 93"/>
            <p:cNvSpPr/>
            <p:nvPr/>
          </p:nvSpPr>
          <p:spPr>
            <a:xfrm flipH="1">
              <a:off x="6327564" y="2208193"/>
              <a:ext cx="296827" cy="212822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95" name="圓角矩形 94"/>
            <p:cNvSpPr/>
            <p:nvPr/>
          </p:nvSpPr>
          <p:spPr>
            <a:xfrm flipH="1">
              <a:off x="6327564" y="2494073"/>
              <a:ext cx="296827" cy="214410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96" name="圓角矩形 95"/>
            <p:cNvSpPr/>
            <p:nvPr/>
          </p:nvSpPr>
          <p:spPr>
            <a:xfrm flipH="1">
              <a:off x="6327564" y="2781541"/>
              <a:ext cx="296827" cy="212822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97" name="圓角矩形 96"/>
            <p:cNvSpPr/>
            <p:nvPr/>
          </p:nvSpPr>
          <p:spPr>
            <a:xfrm flipH="1">
              <a:off x="6327564" y="3069010"/>
              <a:ext cx="296827" cy="212822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0983" name="文字方塊 97"/>
            <p:cNvSpPr txBox="1">
              <a:spLocks noChangeArrowheads="1"/>
            </p:cNvSpPr>
            <p:nvPr/>
          </p:nvSpPr>
          <p:spPr bwMode="auto">
            <a:xfrm flipH="1">
              <a:off x="6255836" y="2183521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0984" name="文字方塊 98"/>
            <p:cNvSpPr txBox="1">
              <a:spLocks noChangeArrowheads="1"/>
            </p:cNvSpPr>
            <p:nvPr/>
          </p:nvSpPr>
          <p:spPr bwMode="auto">
            <a:xfrm flipH="1">
              <a:off x="6255836" y="2470587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0985" name="文字方塊 99"/>
            <p:cNvSpPr txBox="1">
              <a:spLocks noChangeArrowheads="1"/>
            </p:cNvSpPr>
            <p:nvPr/>
          </p:nvSpPr>
          <p:spPr bwMode="auto">
            <a:xfrm flipH="1">
              <a:off x="6255836" y="2757653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0986" name="文字方塊 100"/>
            <p:cNvSpPr txBox="1">
              <a:spLocks noChangeArrowheads="1"/>
            </p:cNvSpPr>
            <p:nvPr/>
          </p:nvSpPr>
          <p:spPr bwMode="auto">
            <a:xfrm flipH="1">
              <a:off x="6255836" y="3044718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cxnSp>
          <p:nvCxnSpPr>
            <p:cNvPr id="102" name="直線接點 101"/>
            <p:cNvCxnSpPr>
              <a:endCxn id="86" idx="1"/>
            </p:cNvCxnSpPr>
            <p:nvPr/>
          </p:nvCxnSpPr>
          <p:spPr>
            <a:xfrm flipH="1">
              <a:off x="6119627" y="2314603"/>
              <a:ext cx="207937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>
              <a:stCxn id="95" idx="3"/>
              <a:endCxn id="87" idx="1"/>
            </p:cNvCxnSpPr>
            <p:nvPr/>
          </p:nvCxnSpPr>
          <p:spPr>
            <a:xfrm flipH="1">
              <a:off x="6119627" y="2602072"/>
              <a:ext cx="207937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>
              <a:endCxn id="88" idx="1"/>
            </p:cNvCxnSpPr>
            <p:nvPr/>
          </p:nvCxnSpPr>
          <p:spPr>
            <a:xfrm flipH="1">
              <a:off x="6119627" y="2887953"/>
              <a:ext cx="207937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>
              <a:endCxn id="89" idx="1"/>
            </p:cNvCxnSpPr>
            <p:nvPr/>
          </p:nvCxnSpPr>
          <p:spPr>
            <a:xfrm flipH="1">
              <a:off x="6119627" y="3175421"/>
              <a:ext cx="207937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梯形 105"/>
            <p:cNvSpPr/>
            <p:nvPr/>
          </p:nvSpPr>
          <p:spPr>
            <a:xfrm rot="16200000" flipH="1">
              <a:off x="5041448" y="2638662"/>
              <a:ext cx="1373813" cy="207937"/>
            </a:xfrm>
            <a:prstGeom prst="trapezoid">
              <a:avLst>
                <a:gd name="adj" fmla="val 140609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7" name="左-右雙向箭號 106"/>
            <p:cNvSpPr/>
            <p:nvPr/>
          </p:nvSpPr>
          <p:spPr>
            <a:xfrm flipH="1">
              <a:off x="5400575" y="2659248"/>
              <a:ext cx="392066" cy="166763"/>
            </a:xfrm>
            <a:prstGeom prst="leftRightArrow">
              <a:avLst>
                <a:gd name="adj1" fmla="val 44627"/>
                <a:gd name="adj2" fmla="val 5971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108" name="直線接點 107"/>
            <p:cNvCxnSpPr/>
            <p:nvPr/>
          </p:nvCxnSpPr>
          <p:spPr>
            <a:xfrm flipH="1" flipV="1">
              <a:off x="5040256" y="2378132"/>
              <a:ext cx="360319" cy="37005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 flipH="1">
              <a:off x="5040256" y="2730718"/>
              <a:ext cx="360319" cy="36052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左-右雙向箭號 50"/>
            <p:cNvSpPr/>
            <p:nvPr/>
          </p:nvSpPr>
          <p:spPr>
            <a:xfrm>
              <a:off x="4100569" y="2308251"/>
              <a:ext cx="939687" cy="165175"/>
            </a:xfrm>
            <a:prstGeom prst="leftRightArrow">
              <a:avLst>
                <a:gd name="adj1" fmla="val 44627"/>
                <a:gd name="adj2" fmla="val 59716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1" name="左-右雙向箭號 70"/>
            <p:cNvSpPr/>
            <p:nvPr/>
          </p:nvSpPr>
          <p:spPr>
            <a:xfrm>
              <a:off x="4100569" y="3024540"/>
              <a:ext cx="939687" cy="165175"/>
            </a:xfrm>
            <a:prstGeom prst="leftRightArrow">
              <a:avLst>
                <a:gd name="adj1" fmla="val 44627"/>
                <a:gd name="adj2" fmla="val 59716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2519608" y="1949312"/>
              <a:ext cx="1584135" cy="15516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024373" y="2208193"/>
              <a:ext cx="295240" cy="212822"/>
            </a:xfrm>
            <a:prstGeom prst="roundRect">
              <a:avLst>
                <a:gd name="adj" fmla="val 3430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3024373" y="2494073"/>
              <a:ext cx="295240" cy="214410"/>
            </a:xfrm>
            <a:prstGeom prst="roundRect">
              <a:avLst>
                <a:gd name="adj" fmla="val 3430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3024373" y="2781541"/>
              <a:ext cx="295240" cy="212822"/>
            </a:xfrm>
            <a:prstGeom prst="roundRect">
              <a:avLst>
                <a:gd name="adj" fmla="val 34304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3024373" y="3069010"/>
              <a:ext cx="295240" cy="212822"/>
            </a:xfrm>
            <a:prstGeom prst="roundRect">
              <a:avLst>
                <a:gd name="adj" fmla="val 3430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1002" name="文字方塊 19"/>
            <p:cNvSpPr txBox="1">
              <a:spLocks noChangeArrowheads="1"/>
            </p:cNvSpPr>
            <p:nvPr/>
          </p:nvSpPr>
          <p:spPr bwMode="auto">
            <a:xfrm>
              <a:off x="2955996" y="2183521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1003" name="文字方塊 20"/>
            <p:cNvSpPr txBox="1">
              <a:spLocks noChangeArrowheads="1"/>
            </p:cNvSpPr>
            <p:nvPr/>
          </p:nvSpPr>
          <p:spPr bwMode="auto">
            <a:xfrm>
              <a:off x="2955996" y="2470587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1004" name="文字方塊 21"/>
            <p:cNvSpPr txBox="1">
              <a:spLocks noChangeArrowheads="1"/>
            </p:cNvSpPr>
            <p:nvPr/>
          </p:nvSpPr>
          <p:spPr bwMode="auto">
            <a:xfrm>
              <a:off x="2955996" y="2757653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1005" name="文字方塊 22"/>
            <p:cNvSpPr txBox="1">
              <a:spLocks noChangeArrowheads="1"/>
            </p:cNvSpPr>
            <p:nvPr/>
          </p:nvSpPr>
          <p:spPr bwMode="auto">
            <a:xfrm>
              <a:off x="2955996" y="3044718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2519608" y="2208193"/>
              <a:ext cx="296826" cy="212822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2519608" y="2494073"/>
              <a:ext cx="296826" cy="214410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2519608" y="2781541"/>
              <a:ext cx="296826" cy="212822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2519608" y="3069010"/>
              <a:ext cx="296826" cy="212822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1010" name="文字方塊 28"/>
            <p:cNvSpPr txBox="1">
              <a:spLocks noChangeArrowheads="1"/>
            </p:cNvSpPr>
            <p:nvPr/>
          </p:nvSpPr>
          <p:spPr bwMode="auto">
            <a:xfrm>
              <a:off x="2456116" y="2183521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1011" name="文字方塊 29"/>
            <p:cNvSpPr txBox="1">
              <a:spLocks noChangeArrowheads="1"/>
            </p:cNvSpPr>
            <p:nvPr/>
          </p:nvSpPr>
          <p:spPr bwMode="auto">
            <a:xfrm>
              <a:off x="2456116" y="2470587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1012" name="文字方塊 30"/>
            <p:cNvSpPr txBox="1">
              <a:spLocks noChangeArrowheads="1"/>
            </p:cNvSpPr>
            <p:nvPr/>
          </p:nvSpPr>
          <p:spPr bwMode="auto">
            <a:xfrm>
              <a:off x="2456116" y="2757653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1013" name="文字方塊 31"/>
            <p:cNvSpPr txBox="1">
              <a:spLocks noChangeArrowheads="1"/>
            </p:cNvSpPr>
            <p:nvPr/>
          </p:nvSpPr>
          <p:spPr bwMode="auto">
            <a:xfrm>
              <a:off x="2456116" y="3044718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cxnSp>
          <p:nvCxnSpPr>
            <p:cNvPr id="38" name="直線接點 37"/>
            <p:cNvCxnSpPr>
              <a:endCxn id="16" idx="1"/>
            </p:cNvCxnSpPr>
            <p:nvPr/>
          </p:nvCxnSpPr>
          <p:spPr>
            <a:xfrm>
              <a:off x="2816435" y="2314603"/>
              <a:ext cx="207938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stCxn id="25" idx="3"/>
              <a:endCxn id="17" idx="1"/>
            </p:cNvCxnSpPr>
            <p:nvPr/>
          </p:nvCxnSpPr>
          <p:spPr>
            <a:xfrm>
              <a:off x="2816435" y="2602072"/>
              <a:ext cx="207938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endCxn id="18" idx="1"/>
            </p:cNvCxnSpPr>
            <p:nvPr/>
          </p:nvCxnSpPr>
          <p:spPr>
            <a:xfrm>
              <a:off x="2816435" y="2887953"/>
              <a:ext cx="207938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endCxn id="19" idx="1"/>
            </p:cNvCxnSpPr>
            <p:nvPr/>
          </p:nvCxnSpPr>
          <p:spPr>
            <a:xfrm>
              <a:off x="2816435" y="3175421"/>
              <a:ext cx="207938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梯形 44"/>
            <p:cNvSpPr/>
            <p:nvPr/>
          </p:nvSpPr>
          <p:spPr>
            <a:xfrm rot="5400000">
              <a:off x="2728738" y="2638661"/>
              <a:ext cx="1373813" cy="207938"/>
            </a:xfrm>
            <a:prstGeom prst="trapezoid">
              <a:avLst>
                <a:gd name="adj" fmla="val 140609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6" name="左-右雙向箭號 45"/>
            <p:cNvSpPr/>
            <p:nvPr/>
          </p:nvSpPr>
          <p:spPr>
            <a:xfrm>
              <a:off x="3351359" y="2659248"/>
              <a:ext cx="392065" cy="166763"/>
            </a:xfrm>
            <a:prstGeom prst="leftRightArrow">
              <a:avLst>
                <a:gd name="adj1" fmla="val 44627"/>
                <a:gd name="adj2" fmla="val 5971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48" name="直線接點 47"/>
            <p:cNvCxnSpPr/>
            <p:nvPr/>
          </p:nvCxnSpPr>
          <p:spPr>
            <a:xfrm flipV="1">
              <a:off x="3743424" y="2378132"/>
              <a:ext cx="360320" cy="37005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3743424" y="2730718"/>
              <a:ext cx="360320" cy="36052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" name="圖片 89" descr="X:\Data Exchange\KC\WDM1800-5U-obliqu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75" y="3854978"/>
            <a:ext cx="873124" cy="61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圖片 90" descr="X:\Data Exchange\KC\WDM1800-5U-obliqu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1" y="3867598"/>
            <a:ext cx="873124" cy="616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376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6" grpId="0"/>
      <p:bldP spid="1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169863"/>
            <a:ext cx="542725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Arial Unicode MS" pitchFamily="34" charset="-120"/>
                <a:cs typeface="Arial Unicode MS" pitchFamily="34" charset="-120"/>
              </a:rPr>
              <a:t>Loop’s Management family</a:t>
            </a:r>
            <a:endParaRPr lang="zh-TW" altLang="en-US" sz="32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5059" name="ZoneTexte 2"/>
          <p:cNvSpPr txBox="1">
            <a:spLocks noChangeArrowheads="1"/>
          </p:cNvSpPr>
          <p:nvPr/>
        </p:nvSpPr>
        <p:spPr bwMode="auto">
          <a:xfrm>
            <a:off x="468313" y="787400"/>
            <a:ext cx="799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33CC33"/>
                </a:solidFill>
                <a:cs typeface="Arial" charset="0"/>
              </a:rPr>
              <a:t>Management of  </a:t>
            </a:r>
            <a:r>
              <a:rPr lang="en-US" altLang="zh-TW" sz="2000" b="1" dirty="0" err="1">
                <a:solidFill>
                  <a:srgbClr val="33CC33"/>
                </a:solidFill>
                <a:cs typeface="Arial" charset="0"/>
              </a:rPr>
              <a:t>PDH</a:t>
            </a:r>
            <a:r>
              <a:rPr lang="en-US" altLang="zh-TW" sz="2000" b="1" dirty="0">
                <a:solidFill>
                  <a:srgbClr val="33CC33"/>
                </a:solidFill>
                <a:cs typeface="Arial" charset="0"/>
              </a:rPr>
              <a:t>, </a:t>
            </a:r>
            <a:r>
              <a:rPr lang="en-US" altLang="zh-TW" sz="2000" b="1" dirty="0" err="1">
                <a:solidFill>
                  <a:srgbClr val="33CC33"/>
                </a:solidFill>
                <a:cs typeface="Arial" charset="0"/>
              </a:rPr>
              <a:t>SDH</a:t>
            </a:r>
            <a:r>
              <a:rPr lang="en-US" altLang="zh-TW" sz="2000" b="1" dirty="0">
                <a:solidFill>
                  <a:srgbClr val="33CC33"/>
                </a:solidFill>
                <a:cs typeface="Arial" charset="0"/>
              </a:rPr>
              <a:t>, </a:t>
            </a:r>
            <a:r>
              <a:rPr lang="en-US" altLang="zh-TW" sz="2000" b="1" dirty="0" err="1">
                <a:solidFill>
                  <a:srgbClr val="33CC33"/>
                </a:solidFill>
                <a:cs typeface="Arial" charset="0"/>
              </a:rPr>
              <a:t>PseudoWire</a:t>
            </a:r>
            <a:r>
              <a:rPr lang="en-US" altLang="zh-TW" sz="2000" b="1" dirty="0">
                <a:solidFill>
                  <a:srgbClr val="33CC33"/>
                </a:solidFill>
                <a:cs typeface="Arial" charset="0"/>
              </a:rPr>
              <a:t> and Ethernet devices</a:t>
            </a:r>
          </a:p>
        </p:txBody>
      </p:sp>
      <p:graphicFrame>
        <p:nvGraphicFramePr>
          <p:cNvPr id="4" name="Group 6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2592388" y="1370013"/>
          <a:ext cx="6660232" cy="4605770"/>
        </p:xfrm>
        <a:graphic>
          <a:graphicData uri="http://schemas.openxmlformats.org/drawingml/2006/table">
            <a:tbl>
              <a:tblPr/>
              <a:tblGrid>
                <a:gridCol w="1686133">
                  <a:extLst>
                    <a:ext uri="{9D8B030D-6E8A-4147-A177-3AD203B41FA5}"/>
                  </a:extLst>
                </a:gridCol>
                <a:gridCol w="4974099">
                  <a:extLst>
                    <a:ext uri="{9D8B030D-6E8A-4147-A177-3AD203B41FA5}"/>
                  </a:extLst>
                </a:gridCol>
              </a:tblGrid>
              <a:tr h="7098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206EAF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iNET</a:t>
                      </a:r>
                      <a:r>
                        <a:rPr kumimoji="1" lang="en-US" altLang="zh-TW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206EAF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-LCT</a:t>
                      </a:r>
                      <a:endParaRPr kumimoji="1" lang="en-US" altLang="zh-TW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206EAF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Windows local craft interface with cross-connect representation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61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206EAF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iNET</a:t>
                      </a:r>
                      <a:r>
                        <a:rPr kumimoji="1" lang="en-US" altLang="zh-TW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206EAF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-NMS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Windows scalable and modular architecture.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Include GUI for Node management and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Network management.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8346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206EAF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iNMS</a:t>
                      </a:r>
                      <a:endParaRPr kumimoji="1" lang="en-US" altLang="zh-TW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206EAF"/>
                        </a:solidFill>
                        <a:effectLst/>
                        <a:latin typeface="Arial" charset="0"/>
                        <a:ea typeface="新細明體" charset="-12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Integrated/Intelligent Network Management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System using Oracle Database on Linux or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Solaris and Windows GUI stations.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Support device and Network view,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End-to-End automatic commissioning, several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Services are available as 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Clock Distribution,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TDM and PW3E combined circuits,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IP/PTN network management,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High Disaster Recovery…  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45067" name="Imag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17650"/>
            <a:ext cx="21431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5"/>
          <p:cNvGrpSpPr>
            <a:grpSpLocks/>
          </p:cNvGrpSpPr>
          <p:nvPr/>
        </p:nvGrpSpPr>
        <p:grpSpPr bwMode="auto">
          <a:xfrm>
            <a:off x="319088" y="3429000"/>
            <a:ext cx="3605212" cy="3240088"/>
            <a:chOff x="318662" y="3429000"/>
            <a:chExt cx="3245226" cy="3356992"/>
          </a:xfrm>
        </p:grpSpPr>
        <p:pic>
          <p:nvPicPr>
            <p:cNvPr id="4506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662" y="3429000"/>
              <a:ext cx="3245226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0" name="Rectangle 7"/>
            <p:cNvSpPr>
              <a:spLocks noChangeArrowheads="1"/>
            </p:cNvSpPr>
            <p:nvPr/>
          </p:nvSpPr>
          <p:spPr bwMode="auto">
            <a:xfrm>
              <a:off x="2771800" y="4365104"/>
              <a:ext cx="648072" cy="14401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zh-TW" sz="2400">
                <a:latin typeface="Times New Roman" pitchFamily="18" charset="0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227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25"/>
          <p:cNvGrpSpPr>
            <a:grpSpLocks/>
          </p:cNvGrpSpPr>
          <p:nvPr/>
        </p:nvGrpSpPr>
        <p:grpSpPr bwMode="auto">
          <a:xfrm>
            <a:off x="2141364" y="2240756"/>
            <a:ext cx="5626274" cy="3619500"/>
            <a:chOff x="1357290" y="1844675"/>
            <a:chExt cx="7534298" cy="4826000"/>
          </a:xfrm>
        </p:grpSpPr>
        <p:grpSp>
          <p:nvGrpSpPr>
            <p:cNvPr id="17532" name="群組 215"/>
            <p:cNvGrpSpPr>
              <a:grpSpLocks/>
            </p:cNvGrpSpPr>
            <p:nvPr/>
          </p:nvGrpSpPr>
          <p:grpSpPr bwMode="auto">
            <a:xfrm>
              <a:off x="1357290" y="1844675"/>
              <a:ext cx="7534298" cy="4826000"/>
              <a:chOff x="1357290" y="1844675"/>
              <a:chExt cx="7534298" cy="4826000"/>
            </a:xfrm>
          </p:grpSpPr>
          <p:pic>
            <p:nvPicPr>
              <p:cNvPr id="196" name="圖片 195" descr="Radar Dish.pn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p:blipFill>
            <p:spPr>
              <a:xfrm>
                <a:off x="6500826" y="6000768"/>
                <a:ext cx="383614" cy="506132"/>
              </a:xfrm>
              <a:prstGeom prst="rect">
                <a:avLst/>
              </a:prstGeom>
            </p:spPr>
          </p:pic>
          <p:grpSp>
            <p:nvGrpSpPr>
              <p:cNvPr id="17538" name="群組 208"/>
              <p:cNvGrpSpPr>
                <a:grpSpLocks/>
              </p:cNvGrpSpPr>
              <p:nvPr/>
            </p:nvGrpSpPr>
            <p:grpSpPr bwMode="auto">
              <a:xfrm>
                <a:off x="1357290" y="1844675"/>
                <a:ext cx="7534298" cy="4826000"/>
                <a:chOff x="1357290" y="1844675"/>
                <a:chExt cx="7534298" cy="4826000"/>
              </a:xfrm>
            </p:grpSpPr>
            <p:grpSp>
              <p:nvGrpSpPr>
                <p:cNvPr id="17539" name="群組 205"/>
                <p:cNvGrpSpPr>
                  <a:grpSpLocks/>
                </p:cNvGrpSpPr>
                <p:nvPr/>
              </p:nvGrpSpPr>
              <p:grpSpPr bwMode="auto">
                <a:xfrm>
                  <a:off x="1357290" y="1844675"/>
                  <a:ext cx="7534298" cy="4826000"/>
                  <a:chOff x="1357290" y="1844675"/>
                  <a:chExt cx="7534298" cy="4826000"/>
                </a:xfrm>
              </p:grpSpPr>
              <p:grpSp>
                <p:nvGrpSpPr>
                  <p:cNvPr id="17541" name="群組 84"/>
                  <p:cNvGrpSpPr>
                    <a:grpSpLocks/>
                  </p:cNvGrpSpPr>
                  <p:nvPr/>
                </p:nvGrpSpPr>
                <p:grpSpPr bwMode="auto">
                  <a:xfrm>
                    <a:off x="1643451" y="1844675"/>
                    <a:ext cx="7248137" cy="4826000"/>
                    <a:chOff x="1643451" y="1844675"/>
                    <a:chExt cx="7248137" cy="4826000"/>
                  </a:xfrm>
                </p:grpSpPr>
                <p:cxnSp>
                  <p:nvCxnSpPr>
                    <p:cNvPr id="86" name="肘形接點 85"/>
                    <p:cNvCxnSpPr>
                      <a:stCxn id="94" idx="1"/>
                    </p:cNvCxnSpPr>
                    <p:nvPr/>
                  </p:nvCxnSpPr>
                  <p:spPr>
                    <a:xfrm rot="10800000" flipV="1">
                      <a:off x="2341798" y="5637213"/>
                      <a:ext cx="253510" cy="161925"/>
                    </a:xfrm>
                    <a:prstGeom prst="bentConnector3">
                      <a:avLst>
                        <a:gd name="adj1" fmla="val 50000"/>
                      </a:avLst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線接點 119"/>
                    <p:cNvCxnSpPr/>
                    <p:nvPr/>
                  </p:nvCxnSpPr>
                  <p:spPr>
                    <a:xfrm rot="5400000">
                      <a:off x="2372260" y="5844378"/>
                      <a:ext cx="444500" cy="1595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線接點 120"/>
                    <p:cNvCxnSpPr/>
                    <p:nvPr/>
                  </p:nvCxnSpPr>
                  <p:spPr>
                    <a:xfrm rot="5400000">
                      <a:off x="2906384" y="5844378"/>
                      <a:ext cx="444500" cy="1594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線接點 121"/>
                    <p:cNvCxnSpPr/>
                    <p:nvPr/>
                  </p:nvCxnSpPr>
                  <p:spPr>
                    <a:xfrm rot="5400000">
                      <a:off x="2529187" y="5999953"/>
                      <a:ext cx="755650" cy="1595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線接點 123"/>
                    <p:cNvCxnSpPr/>
                    <p:nvPr/>
                  </p:nvCxnSpPr>
                  <p:spPr>
                    <a:xfrm rot="5400000">
                      <a:off x="1950614" y="5955503"/>
                      <a:ext cx="844550" cy="1594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7548" name="Picture 3" descr="D:\PP Documents\PP design\2016 ICON Set\IPCam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951163" y="5711825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49" name="Picture 5" descr="D:\PP Documents\PP design\2016 ICON Set\Serve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11413" y="5734050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50" name="Picture 6" descr="D:\PP Documents\PP design\2016 ICON Set\Switc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95513" y="6165850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94" name="直線接點 127"/>
                    <p:cNvCxnSpPr/>
                    <p:nvPr/>
                  </p:nvCxnSpPr>
                  <p:spPr>
                    <a:xfrm>
                      <a:off x="2373686" y="5534025"/>
                      <a:ext cx="221622" cy="8890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直線接點 129"/>
                    <p:cNvCxnSpPr/>
                    <p:nvPr/>
                  </p:nvCxnSpPr>
                  <p:spPr>
                    <a:xfrm>
                      <a:off x="2373686" y="5489575"/>
                      <a:ext cx="534124" cy="13335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直線接點 131"/>
                    <p:cNvCxnSpPr/>
                    <p:nvPr/>
                  </p:nvCxnSpPr>
                  <p:spPr>
                    <a:xfrm>
                      <a:off x="2373686" y="5445125"/>
                      <a:ext cx="755745" cy="17780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7554" name="Picture 10" descr="D:\PP Documents\PP design\2016 ICON Set\Phone-D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700338" y="6237288"/>
                      <a:ext cx="431800" cy="4333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98" name="直線接點 97"/>
                    <p:cNvCxnSpPr/>
                    <p:nvPr/>
                  </p:nvCxnSpPr>
                  <p:spPr>
                    <a:xfrm rot="5400000">
                      <a:off x="2085269" y="3756816"/>
                      <a:ext cx="444500" cy="1595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直線接點 98"/>
                    <p:cNvCxnSpPr/>
                    <p:nvPr/>
                  </p:nvCxnSpPr>
                  <p:spPr>
                    <a:xfrm rot="5400000">
                      <a:off x="2619393" y="3756816"/>
                      <a:ext cx="444500" cy="1594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直線接點 99"/>
                    <p:cNvCxnSpPr/>
                    <p:nvPr/>
                  </p:nvCxnSpPr>
                  <p:spPr>
                    <a:xfrm rot="5400000">
                      <a:off x="2240602" y="3912391"/>
                      <a:ext cx="755650" cy="1594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直線接點 100"/>
                    <p:cNvCxnSpPr/>
                    <p:nvPr/>
                  </p:nvCxnSpPr>
                  <p:spPr>
                    <a:xfrm rot="5400000">
                      <a:off x="1663623" y="3867941"/>
                      <a:ext cx="844550" cy="1594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7559" name="Picture 3" descr="D:\PP Documents\PP design\2016 ICON Set\IPCam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63825" y="3624263"/>
                      <a:ext cx="431800" cy="4333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60" name="Picture 4" descr="D:\PP Documents\PP design\2016 ICON Set\NVR with Monito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97125" y="4113213"/>
                      <a:ext cx="431800" cy="4333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61" name="Picture 5" descr="D:\PP Documents\PP design\2016 ICON Set\Serve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30425" y="3624263"/>
                      <a:ext cx="431800" cy="4333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105" name="直線接點 104"/>
                    <p:cNvCxnSpPr/>
                    <p:nvPr/>
                  </p:nvCxnSpPr>
                  <p:spPr>
                    <a:xfrm>
                      <a:off x="2086694" y="3446463"/>
                      <a:ext cx="221622" cy="8890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直線接點 105"/>
                    <p:cNvCxnSpPr/>
                    <p:nvPr/>
                  </p:nvCxnSpPr>
                  <p:spPr>
                    <a:xfrm>
                      <a:off x="2086694" y="3402013"/>
                      <a:ext cx="532529" cy="13335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直線接點 106"/>
                    <p:cNvCxnSpPr/>
                    <p:nvPr/>
                  </p:nvCxnSpPr>
                  <p:spPr>
                    <a:xfrm>
                      <a:off x="2051617" y="3357563"/>
                      <a:ext cx="755745" cy="17780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7565" name="Picture 10" descr="D:\PP Documents\PP design\2016 ICON Set\Phone-D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08175" y="4149725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17566" name="群組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92878" y="2492375"/>
                      <a:ext cx="1111296" cy="622300"/>
                      <a:chOff x="4794853" y="2362185"/>
                      <a:chExt cx="1111296" cy="622308"/>
                    </a:xfrm>
                  </p:grpSpPr>
                  <p:sp>
                    <p:nvSpPr>
                      <p:cNvPr id="17649" name="文字方塊 7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72815" y="2406636"/>
                        <a:ext cx="843402" cy="4924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900"/>
                          <a:t>PTN Mesh</a:t>
                        </a:r>
                      </a:p>
                    </p:txBody>
                  </p:sp>
                  <p:sp>
                    <p:nvSpPr>
                      <p:cNvPr id="191" name="圓角矩形 190"/>
                      <p:cNvSpPr/>
                      <p:nvPr/>
                    </p:nvSpPr>
                    <p:spPr>
                      <a:xfrm>
                        <a:off x="4794853" y="2362185"/>
                        <a:ext cx="1111296" cy="622308"/>
                      </a:xfrm>
                      <a:prstGeom prst="roundRect">
                        <a:avLst/>
                      </a:prstGeom>
                      <a:noFill/>
                      <a:ln w="571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 sz="1350"/>
                      </a:p>
                    </p:txBody>
                  </p:sp>
                </p:grpSp>
                <p:grpSp>
                  <p:nvGrpSpPr>
                    <p:cNvPr id="17567" name="群組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91350" y="2428868"/>
                      <a:ext cx="1187450" cy="2114556"/>
                      <a:chOff x="5905500" y="3923651"/>
                      <a:chExt cx="1187650" cy="2116022"/>
                    </a:xfrm>
                  </p:grpSpPr>
                  <p:grpSp>
                    <p:nvGrpSpPr>
                      <p:cNvPr id="17636" name="群組 1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05500" y="3923651"/>
                        <a:ext cx="1187650" cy="2116022"/>
                        <a:chOff x="5949950" y="3968101"/>
                        <a:chExt cx="1187650" cy="2116022"/>
                      </a:xfrm>
                    </p:grpSpPr>
                    <p:cxnSp>
                      <p:nvCxnSpPr>
                        <p:cNvPr id="183" name="直線接點 182"/>
                        <p:cNvCxnSpPr/>
                        <p:nvPr/>
                      </p:nvCxnSpPr>
                      <p:spPr>
                        <a:xfrm rot="5400000">
                          <a:off x="6126725" y="5293792"/>
                          <a:ext cx="444808" cy="1595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" name="直線接點 183"/>
                        <p:cNvCxnSpPr/>
                        <p:nvPr/>
                      </p:nvCxnSpPr>
                      <p:spPr>
                        <a:xfrm rot="5400000">
                          <a:off x="6660939" y="5293792"/>
                          <a:ext cx="444808" cy="159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" name="直線接點 184"/>
                        <p:cNvCxnSpPr/>
                        <p:nvPr/>
                      </p:nvCxnSpPr>
                      <p:spPr>
                        <a:xfrm rot="5400000">
                          <a:off x="6282003" y="5451063"/>
                          <a:ext cx="756174" cy="159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6" name="直線接點 185"/>
                        <p:cNvCxnSpPr/>
                        <p:nvPr/>
                      </p:nvCxnSpPr>
                      <p:spPr>
                        <a:xfrm rot="5400000">
                          <a:off x="5705697" y="5405789"/>
                          <a:ext cx="843547" cy="159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17644" name="Picture 3" descr="D:\PP Documents\PP design\2016 ICON Set\IPCam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516255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45" name="Picture 4" descr="D:\PP Documents\PP design\2016 ICON Set\NVR with Monitor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8900" y="565150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46" name="Picture 5" descr="D:\PP Documents\PP design\2016 ICON Set\Server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516255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47" name="Picture 6" descr="D:\PP Documents\PP design\2016 ICON Set\Switc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9950" y="565150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cxnSp>
                      <p:nvCxnSpPr>
                        <p:cNvPr id="207" name="直線接點 206"/>
                        <p:cNvCxnSpPr/>
                        <p:nvPr/>
                      </p:nvCxnSpPr>
                      <p:spPr>
                        <a:xfrm rot="5400000">
                          <a:off x="5817602" y="4253259"/>
                          <a:ext cx="571896" cy="1595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80" name="直線接點 179"/>
                      <p:cNvCxnSpPr/>
                      <p:nvPr/>
                    </p:nvCxnSpPr>
                    <p:spPr>
                      <a:xfrm>
                        <a:off x="6083817" y="4940362"/>
                        <a:ext cx="221659" cy="88962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1" name="直線接點 180"/>
                      <p:cNvCxnSpPr/>
                      <p:nvPr/>
                    </p:nvCxnSpPr>
                    <p:spPr>
                      <a:xfrm>
                        <a:off x="6083817" y="4895882"/>
                        <a:ext cx="532619" cy="133442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直線接點 181"/>
                      <p:cNvCxnSpPr/>
                      <p:nvPr/>
                    </p:nvCxnSpPr>
                    <p:spPr>
                      <a:xfrm>
                        <a:off x="6083817" y="4851401"/>
                        <a:ext cx="755872" cy="177923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568" name="群組 1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19925" y="5229239"/>
                      <a:ext cx="1187450" cy="1189041"/>
                      <a:chOff x="5905500" y="4851400"/>
                      <a:chExt cx="1187650" cy="1188273"/>
                    </a:xfrm>
                  </p:grpSpPr>
                  <p:grpSp>
                    <p:nvGrpSpPr>
                      <p:cNvPr id="17624" name="群組 1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05500" y="4940243"/>
                        <a:ext cx="1187650" cy="1099430"/>
                        <a:chOff x="5949950" y="4984693"/>
                        <a:chExt cx="1187650" cy="1099430"/>
                      </a:xfrm>
                    </p:grpSpPr>
                    <p:cxnSp>
                      <p:nvCxnSpPr>
                        <p:cNvPr id="171" name="直線接點 119"/>
                        <p:cNvCxnSpPr/>
                        <p:nvPr/>
                      </p:nvCxnSpPr>
                      <p:spPr>
                        <a:xfrm rot="5400000">
                          <a:off x="6127147" y="5294830"/>
                          <a:ext cx="444213" cy="1595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" name="直線接點 120"/>
                        <p:cNvCxnSpPr/>
                        <p:nvPr/>
                      </p:nvCxnSpPr>
                      <p:spPr>
                        <a:xfrm rot="5400000">
                          <a:off x="6661361" y="5294830"/>
                          <a:ext cx="444213" cy="159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3" name="直線接點 121"/>
                        <p:cNvCxnSpPr/>
                        <p:nvPr/>
                      </p:nvCxnSpPr>
                      <p:spPr>
                        <a:xfrm rot="5400000">
                          <a:off x="6282634" y="5450305"/>
                          <a:ext cx="755162" cy="159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" name="直線接點 123"/>
                        <p:cNvCxnSpPr/>
                        <p:nvPr/>
                      </p:nvCxnSpPr>
                      <p:spPr>
                        <a:xfrm rot="5400000">
                          <a:off x="5705593" y="5405884"/>
                          <a:ext cx="844004" cy="159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17632" name="Picture 3" descr="D:\PP Documents\PP design\2016 ICON Set\IPCam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516255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33" name="Picture 4" descr="D:\PP Documents\PP design\2016 ICON Set\NVR with Monitor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8900" y="565150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34" name="Picture 5" descr="D:\PP Documents\PP design\2016 ICON Set\Server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516255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35" name="Picture 6" descr="D:\PP Documents\PP design\2016 ICON Set\Switc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9950" y="565150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cxnSp>
                    <p:nvCxnSpPr>
                      <p:cNvPr id="167" name="直線接點 127"/>
                      <p:cNvCxnSpPr/>
                      <p:nvPr/>
                    </p:nvCxnSpPr>
                    <p:spPr>
                      <a:xfrm>
                        <a:off x="6083942" y="4940229"/>
                        <a:ext cx="221659" cy="88843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" name="直線接點 129"/>
                      <p:cNvCxnSpPr/>
                      <p:nvPr/>
                    </p:nvCxnSpPr>
                    <p:spPr>
                      <a:xfrm>
                        <a:off x="6083942" y="4895807"/>
                        <a:ext cx="532619" cy="133264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" name="直線接點 131"/>
                      <p:cNvCxnSpPr/>
                      <p:nvPr/>
                    </p:nvCxnSpPr>
                    <p:spPr>
                      <a:xfrm>
                        <a:off x="6083942" y="4851386"/>
                        <a:ext cx="755872" cy="177685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569" name="群組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67016" y="3357563"/>
                      <a:ext cx="1226093" cy="622300"/>
                      <a:chOff x="4793900" y="2362160"/>
                      <a:chExt cx="1111742" cy="622534"/>
                    </a:xfrm>
                  </p:grpSpPr>
                  <p:sp>
                    <p:nvSpPr>
                      <p:cNvPr id="164" name="圓角矩形 163"/>
                      <p:cNvSpPr/>
                      <p:nvPr/>
                    </p:nvSpPr>
                    <p:spPr>
                      <a:xfrm>
                        <a:off x="4793900" y="2362160"/>
                        <a:ext cx="1111742" cy="622534"/>
                      </a:xfrm>
                      <a:prstGeom prst="roundRect">
                        <a:avLst/>
                      </a:prstGeom>
                      <a:noFill/>
                      <a:ln w="571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 sz="1350"/>
                      </a:p>
                    </p:txBody>
                  </p:sp>
                  <p:sp>
                    <p:nvSpPr>
                      <p:cNvPr id="17623" name="文字方塊 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72741" y="2406627"/>
                        <a:ext cx="754268" cy="4926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900"/>
                          <a:t>G.8032</a:t>
                        </a:r>
                      </a:p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900"/>
                          <a:t>CE Ring</a:t>
                        </a:r>
                      </a:p>
                    </p:txBody>
                  </p:sp>
                </p:grpSp>
                <p:grpSp>
                  <p:nvGrpSpPr>
                    <p:cNvPr id="17570" name="群組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67014" y="2636838"/>
                      <a:ext cx="1111295" cy="622300"/>
                      <a:chOff x="4749414" y="1873201"/>
                      <a:chExt cx="1111295" cy="622308"/>
                    </a:xfrm>
                  </p:grpSpPr>
                  <p:sp>
                    <p:nvSpPr>
                      <p:cNvPr id="162" name="圓角矩形 161"/>
                      <p:cNvSpPr/>
                      <p:nvPr/>
                    </p:nvSpPr>
                    <p:spPr>
                      <a:xfrm>
                        <a:off x="4749414" y="1873201"/>
                        <a:ext cx="1111295" cy="622308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 sz="1350"/>
                      </a:p>
                    </p:txBody>
                  </p:sp>
                  <p:sp>
                    <p:nvSpPr>
                      <p:cNvPr id="17621" name="文字方塊 6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38700" y="2051003"/>
                        <a:ext cx="933450" cy="3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900"/>
                          <a:t>OC3/12/48</a:t>
                        </a:r>
                      </a:p>
                    </p:txBody>
                  </p:sp>
                </p:grpSp>
                <p:pic>
                  <p:nvPicPr>
                    <p:cNvPr id="17571" name="Picture 2" descr="D:\PP Documents\PP design\2016 New Products\O9400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813550" y="3167063"/>
                      <a:ext cx="720725" cy="4159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17572" name="群組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67014" y="5229225"/>
                      <a:ext cx="1111295" cy="622300"/>
                      <a:chOff x="4793864" y="2362185"/>
                      <a:chExt cx="1111295" cy="622308"/>
                    </a:xfrm>
                  </p:grpSpPr>
                  <p:sp>
                    <p:nvSpPr>
                      <p:cNvPr id="160" name="圓角矩形 69"/>
                      <p:cNvSpPr/>
                      <p:nvPr/>
                    </p:nvSpPr>
                    <p:spPr>
                      <a:xfrm>
                        <a:off x="4793864" y="2362185"/>
                        <a:ext cx="1111295" cy="622308"/>
                      </a:xfrm>
                      <a:prstGeom prst="roundRect">
                        <a:avLst/>
                      </a:prstGeom>
                      <a:noFill/>
                      <a:ln w="571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 sz="1350"/>
                      </a:p>
                    </p:txBody>
                  </p:sp>
                  <p:sp>
                    <p:nvSpPr>
                      <p:cNvPr id="17619" name="文字方塊 7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72050" y="2406636"/>
                        <a:ext cx="755650" cy="4924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900"/>
                          <a:t>PTN Mesh</a:t>
                        </a:r>
                      </a:p>
                    </p:txBody>
                  </p:sp>
                </p:grpSp>
                <p:grpSp>
                  <p:nvGrpSpPr>
                    <p:cNvPr id="17573" name="群組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67014" y="4437063"/>
                      <a:ext cx="1111295" cy="622300"/>
                      <a:chOff x="4749414" y="1873225"/>
                      <a:chExt cx="1111295" cy="622308"/>
                    </a:xfrm>
                  </p:grpSpPr>
                  <p:sp>
                    <p:nvSpPr>
                      <p:cNvPr id="158" name="圓角矩形 157"/>
                      <p:cNvSpPr/>
                      <p:nvPr/>
                    </p:nvSpPr>
                    <p:spPr>
                      <a:xfrm>
                        <a:off x="4749414" y="1873225"/>
                        <a:ext cx="1111295" cy="622308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 sz="1350"/>
                      </a:p>
                    </p:txBody>
                  </p:sp>
                  <p:sp>
                    <p:nvSpPr>
                      <p:cNvPr id="17617" name="文字方塊 7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38700" y="2051027"/>
                        <a:ext cx="977900" cy="307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900"/>
                          <a:t>OC3/12/48</a:t>
                        </a:r>
                      </a:p>
                    </p:txBody>
                  </p:sp>
                </p:grpSp>
                <p:pic>
                  <p:nvPicPr>
                    <p:cNvPr id="17574" name="Picture 2" descr="D:\PP Documents\PP design\2016 New Products\O9400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813550" y="4943475"/>
                      <a:ext cx="720725" cy="4175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7575" name="文字方塊 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23088" y="2944814"/>
                      <a:ext cx="683057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750"/>
                        <a:t>O95xxR</a:t>
                      </a:r>
                    </a:p>
                  </p:txBody>
                </p:sp>
                <p:sp>
                  <p:nvSpPr>
                    <p:cNvPr id="17576" name="文字方塊 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67538" y="4721226"/>
                      <a:ext cx="683057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750"/>
                        <a:t>O95xxR</a:t>
                      </a:r>
                    </a:p>
                  </p:txBody>
                </p:sp>
                <p:pic>
                  <p:nvPicPr>
                    <p:cNvPr id="17577" name="Picture 5" descr="D:\PP Documents\PP design\2016 New Products\AM3440-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537450" y="2767013"/>
                      <a:ext cx="720725" cy="3571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7578" name="文字方塊 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92924" y="2654300"/>
                      <a:ext cx="710963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750"/>
                        <a:t>AM3440</a:t>
                      </a:r>
                    </a:p>
                  </p:txBody>
                </p:sp>
                <p:cxnSp>
                  <p:nvCxnSpPr>
                    <p:cNvPr id="122" name="圖案 121"/>
                    <p:cNvCxnSpPr/>
                    <p:nvPr/>
                  </p:nvCxnSpPr>
                  <p:spPr>
                    <a:xfrm flipV="1">
                      <a:off x="7592154" y="3124200"/>
                      <a:ext cx="306125" cy="250825"/>
                    </a:xfrm>
                    <a:prstGeom prst="bentConnector2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直線接點 122"/>
                    <p:cNvCxnSpPr/>
                    <p:nvPr/>
                  </p:nvCxnSpPr>
                  <p:spPr>
                    <a:xfrm rot="10800000" flipV="1">
                      <a:off x="8244262" y="2060575"/>
                      <a:ext cx="180168" cy="885825"/>
                    </a:xfrm>
                    <a:prstGeom prst="line">
                      <a:avLst/>
                    </a:prstGeom>
                    <a:ln w="127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直線接點 123"/>
                    <p:cNvCxnSpPr/>
                    <p:nvPr/>
                  </p:nvCxnSpPr>
                  <p:spPr>
                    <a:xfrm rot="10800000" flipV="1">
                      <a:off x="8244262" y="2505075"/>
                      <a:ext cx="180168" cy="441325"/>
                    </a:xfrm>
                    <a:prstGeom prst="line">
                      <a:avLst/>
                    </a:prstGeom>
                    <a:ln w="127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直線接點 124"/>
                    <p:cNvCxnSpPr/>
                    <p:nvPr/>
                  </p:nvCxnSpPr>
                  <p:spPr>
                    <a:xfrm rot="10800000">
                      <a:off x="8244262" y="2946400"/>
                      <a:ext cx="180168" cy="4763"/>
                    </a:xfrm>
                    <a:prstGeom prst="line">
                      <a:avLst/>
                    </a:prstGeom>
                    <a:ln w="127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直線接點 125"/>
                    <p:cNvCxnSpPr/>
                    <p:nvPr/>
                  </p:nvCxnSpPr>
                  <p:spPr>
                    <a:xfrm rot="10800000">
                      <a:off x="8244262" y="2946400"/>
                      <a:ext cx="180168" cy="449263"/>
                    </a:xfrm>
                    <a:prstGeom prst="line">
                      <a:avLst/>
                    </a:prstGeom>
                    <a:ln w="127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7584" name="Picture 7" descr="D:\PP Documents\PP design\2016 ICON Set\Trunk Radio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424863" y="2733675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85" name="Picture 6" descr="D:\PP Documents\PP design\2016 ICON Set\TRA RTU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424863" y="3178175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86" name="Picture 9" descr="D:\PP Documents\PP design\2016 ICON Set\PBX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424863" y="2289175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87" name="Picture 10" descr="D:\PP Documents\PP design\2016 ICON Set\Phone-D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459788" y="1844675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17588" name="群組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15234" y="3711575"/>
                      <a:ext cx="2143016" cy="2432050"/>
                      <a:chOff x="5629384" y="1262827"/>
                      <a:chExt cx="2143016" cy="2433188"/>
                    </a:xfrm>
                  </p:grpSpPr>
                  <p:pic>
                    <p:nvPicPr>
                      <p:cNvPr id="17603" name="Picture 5" descr="D:\PP Documents\PP design\2016 New Products\AM3440-A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2184400"/>
                        <a:ext cx="720000" cy="357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7604" name="文字方塊 10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039097" y="2071249"/>
                        <a:ext cx="710963" cy="27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750"/>
                          <a:t>AM3440</a:t>
                        </a:r>
                      </a:p>
                    </p:txBody>
                  </p:sp>
                  <p:cxnSp>
                    <p:nvCxnSpPr>
                      <p:cNvPr id="147" name="圖案 146"/>
                      <p:cNvCxnSpPr/>
                      <p:nvPr/>
                    </p:nvCxnSpPr>
                    <p:spPr>
                      <a:xfrm flipV="1">
                        <a:off x="6448905" y="2542951"/>
                        <a:ext cx="350768" cy="249355"/>
                      </a:xfrm>
                      <a:prstGeom prst="bentConnector2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7606" name="群組 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59625" y="1262827"/>
                        <a:ext cx="612775" cy="1766123"/>
                        <a:chOff x="7159625" y="1262827"/>
                        <a:chExt cx="612775" cy="1766123"/>
                      </a:xfrm>
                    </p:grpSpPr>
                    <p:cxnSp>
                      <p:nvCxnSpPr>
                        <p:cNvPr id="149" name="直線接點 148"/>
                        <p:cNvCxnSpPr/>
                        <p:nvPr/>
                      </p:nvCxnSpPr>
                      <p:spPr>
                        <a:xfrm rot="10800000" flipV="1">
                          <a:off x="7160007" y="1478828"/>
                          <a:ext cx="180167" cy="884652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0" name="直線接點 149"/>
                        <p:cNvCxnSpPr/>
                        <p:nvPr/>
                      </p:nvCxnSpPr>
                      <p:spPr>
                        <a:xfrm rot="10800000" flipV="1">
                          <a:off x="7160007" y="1923536"/>
                          <a:ext cx="180167" cy="439944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1" name="直線接點 150"/>
                        <p:cNvCxnSpPr/>
                        <p:nvPr/>
                      </p:nvCxnSpPr>
                      <p:spPr>
                        <a:xfrm rot="10800000">
                          <a:off x="7160007" y="2363480"/>
                          <a:ext cx="180167" cy="4764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3" name="直線接點 152"/>
                        <p:cNvCxnSpPr/>
                        <p:nvPr/>
                      </p:nvCxnSpPr>
                      <p:spPr>
                        <a:xfrm rot="10800000">
                          <a:off x="7160007" y="2363480"/>
                          <a:ext cx="180167" cy="449472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17612" name="Picture 7" descr="D:\PP Documents\PP design\2016 ICON Set\Trunk Radio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0400" y="2151827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13" name="Picture 6" descr="D:\PP Documents\PP design\2016 ICON Set\TRA RTU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0400" y="2596327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14" name="Picture 9" descr="D:\PP Documents\PP design\2016 ICON Set\PBX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0400" y="1707327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15" name="Picture 10" descr="D:\PP Documents\PP design\2016 ICON Set\Phone-D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0400" y="1262827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cxnSp>
                    <p:nvCxnSpPr>
                      <p:cNvPr id="210" name="圖案 209"/>
                      <p:cNvCxnSpPr/>
                      <p:nvPr/>
                    </p:nvCxnSpPr>
                    <p:spPr>
                      <a:xfrm rot="5400000" flipH="1" flipV="1">
                        <a:off x="5411678" y="3127541"/>
                        <a:ext cx="786180" cy="350768"/>
                      </a:xfrm>
                      <a:prstGeom prst="bentConnector3">
                        <a:avLst>
                          <a:gd name="adj1" fmla="val 25757"/>
                        </a:avLst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589" name="7860左上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92275" y="2060577"/>
                      <a:ext cx="1015424" cy="521270"/>
                      <a:chOff x="215900" y="2540000"/>
                      <a:chExt cx="1840242" cy="640925"/>
                    </a:xfrm>
                  </p:grpSpPr>
                  <p:pic>
                    <p:nvPicPr>
                      <p:cNvPr id="17601" name="Picture 2" descr="D:\PP Documents\PP design\2016 New Products\G7860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42" y="2817159"/>
                        <a:ext cx="1800000" cy="363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7602" name="文字方塊 18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5900" y="2540000"/>
                        <a:ext cx="1210664" cy="378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900"/>
                          <a:t>G7860</a:t>
                        </a:r>
                      </a:p>
                    </p:txBody>
                  </p:sp>
                </p:grpSp>
                <p:cxnSp>
                  <p:nvCxnSpPr>
                    <p:cNvPr id="133" name="直線接點 120"/>
                    <p:cNvCxnSpPr/>
                    <p:nvPr/>
                  </p:nvCxnSpPr>
                  <p:spPr>
                    <a:xfrm rot="5400000">
                      <a:off x="5358399" y="5667376"/>
                      <a:ext cx="733425" cy="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直線接點 121"/>
                    <p:cNvCxnSpPr/>
                    <p:nvPr/>
                  </p:nvCxnSpPr>
                  <p:spPr>
                    <a:xfrm rot="5400000">
                      <a:off x="5156757" y="5949153"/>
                      <a:ext cx="755650" cy="1595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直線接點 123"/>
                    <p:cNvCxnSpPr/>
                    <p:nvPr/>
                  </p:nvCxnSpPr>
                  <p:spPr>
                    <a:xfrm rot="5400000">
                      <a:off x="4579777" y="5904703"/>
                      <a:ext cx="844550" cy="1595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7593" name="Picture 3" descr="D:\PP Documents\PP design\2016 ICON Set\IPCam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80063" y="5661025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94" name="Picture 5" descr="D:\PP Documents\PP design\2016 ICON Set\Serve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76825" y="5589588"/>
                      <a:ext cx="431800" cy="4333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95" name="Picture 6" descr="D:\PP Documents\PP design\2016 ICON Set\Switc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24413" y="6115050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96" name="Picture 10" descr="D:\PP Documents\PP design\2016 ICON Set\Phone-D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29238" y="6186488"/>
                      <a:ext cx="431800" cy="4333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7597" name="Line 1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03800" y="5300663"/>
                      <a:ext cx="576263" cy="215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350"/>
                    </a:p>
                  </p:txBody>
                </p:sp>
                <p:sp>
                  <p:nvSpPr>
                    <p:cNvPr id="17598" name="Line 1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64163" y="5300663"/>
                      <a:ext cx="287337" cy="2889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350"/>
                    </a:p>
                  </p:txBody>
                </p:sp>
                <p:sp>
                  <p:nvSpPr>
                    <p:cNvPr id="17599" name="Line 1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08625" y="5300663"/>
                      <a:ext cx="215900" cy="2889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350"/>
                    </a:p>
                  </p:txBody>
                </p:sp>
                <p:cxnSp>
                  <p:nvCxnSpPr>
                    <p:cNvPr id="200" name="直線接點 131"/>
                    <p:cNvCxnSpPr/>
                    <p:nvPr/>
                  </p:nvCxnSpPr>
                  <p:spPr>
                    <a:xfrm rot="5400000" flipH="1" flipV="1">
                      <a:off x="1608022" y="5607554"/>
                      <a:ext cx="571500" cy="500641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95" name="圖片 194" descr="Radar Dish.pn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rgbClr val="D9C3A5">
                        <a:tint val="50000"/>
                        <a:satMod val="18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1357290" y="5929330"/>
                    <a:ext cx="383614" cy="5061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8" name="圖片 197" descr="Radar Dish.png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7072330" y="1928802"/>
                  <a:ext cx="383614" cy="506132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220" name="直線接點 219"/>
            <p:cNvCxnSpPr/>
            <p:nvPr/>
          </p:nvCxnSpPr>
          <p:spPr>
            <a:xfrm>
              <a:off x="8244262" y="4811713"/>
              <a:ext cx="184950" cy="974725"/>
            </a:xfrm>
            <a:prstGeom prst="line">
              <a:avLst/>
            </a:prstGeom>
            <a:ln w="190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534" name="圖片 220" descr="PC.png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52" y="5643578"/>
              <a:ext cx="428628" cy="4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35" name="圖片 221" descr="PC.png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6143644"/>
              <a:ext cx="428628" cy="4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5" name="直線接點 224"/>
            <p:cNvCxnSpPr/>
            <p:nvPr/>
          </p:nvCxnSpPr>
          <p:spPr>
            <a:xfrm rot="5400000">
              <a:off x="1797020" y="5675379"/>
              <a:ext cx="600075" cy="336418"/>
            </a:xfrm>
            <a:prstGeom prst="line">
              <a:avLst/>
            </a:prstGeom>
            <a:ln w="190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橢圓 203"/>
          <p:cNvSpPr/>
          <p:nvPr/>
        </p:nvSpPr>
        <p:spPr bwMode="auto">
          <a:xfrm>
            <a:off x="2750344" y="1160861"/>
            <a:ext cx="4711304" cy="377428"/>
          </a:xfrm>
          <a:prstGeom prst="ellipse">
            <a:avLst/>
          </a:prstGeom>
          <a:gradFill flip="none" rotWithShape="1">
            <a:gsLst>
              <a:gs pos="0">
                <a:srgbClr val="C4F3FE"/>
              </a:gs>
              <a:gs pos="17999">
                <a:srgbClr val="E7FBFF"/>
              </a:gs>
              <a:gs pos="36000">
                <a:srgbClr val="7BF1FD"/>
              </a:gs>
              <a:gs pos="61000">
                <a:srgbClr val="7BF1FD"/>
              </a:gs>
              <a:gs pos="82001">
                <a:srgbClr val="9AEDFE"/>
              </a:gs>
              <a:gs pos="100000">
                <a:srgbClr val="E8FAFE"/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3000000" sx="110000" sy="110000" algn="tl" rotWithShape="0">
              <a:srgbClr val="0099FF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 dirty="0"/>
          </a:p>
        </p:txBody>
      </p:sp>
      <p:sp>
        <p:nvSpPr>
          <p:cNvPr id="152" name="圓角矩形 151"/>
          <p:cNvSpPr/>
          <p:nvPr/>
        </p:nvSpPr>
        <p:spPr>
          <a:xfrm>
            <a:off x="3556397" y="2736073"/>
            <a:ext cx="1300163" cy="2300287"/>
          </a:xfrm>
          <a:prstGeom prst="roundRect">
            <a:avLst/>
          </a:prstGeom>
          <a:noFill/>
          <a:ln w="165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17416" name="標題 3"/>
          <p:cNvSpPr>
            <a:spLocks noGrp="1"/>
          </p:cNvSpPr>
          <p:nvPr>
            <p:ph type="title" idx="4294967295"/>
          </p:nvPr>
        </p:nvSpPr>
        <p:spPr>
          <a:xfrm>
            <a:off x="2739630" y="1125142"/>
            <a:ext cx="5097065" cy="535781"/>
          </a:xfrm>
        </p:spPr>
        <p:txBody>
          <a:bodyPr/>
          <a:lstStyle/>
          <a:p>
            <a:pPr eaLnBrk="1" hangingPunct="1"/>
            <a:r>
              <a:rPr lang="en-US" altLang="zh-TW" sz="1350" b="1" dirty="0">
                <a:cs typeface="Arial" panose="020B0604020202020204" pitchFamily="34" charset="0"/>
              </a:rPr>
              <a:t>Total Solution Roadmap with Single Management Platform</a:t>
            </a:r>
            <a:br>
              <a:rPr lang="en-US" altLang="zh-TW" sz="1350" b="1" dirty="0">
                <a:cs typeface="Arial" panose="020B0604020202020204" pitchFamily="34" charset="0"/>
              </a:rPr>
            </a:br>
            <a:r>
              <a:rPr lang="en-US" altLang="zh-TW" sz="1350" b="1" dirty="0">
                <a:cs typeface="Arial" panose="020B0604020202020204" pitchFamily="34" charset="0"/>
              </a:rPr>
              <a:t>for Mission Critical Networking</a:t>
            </a:r>
            <a:endParaRPr lang="zh-TW" altLang="en-US" sz="13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9" name="文字方塊 168"/>
          <p:cNvSpPr txBox="1"/>
          <p:nvPr/>
        </p:nvSpPr>
        <p:spPr>
          <a:xfrm>
            <a:off x="3838575" y="3178985"/>
            <a:ext cx="787004" cy="415498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0"/>
            </a:gra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50" dirty="0"/>
              <a:t>OTN Backbone</a:t>
            </a:r>
          </a:p>
        </p:txBody>
      </p:sp>
      <p:grpSp>
        <p:nvGrpSpPr>
          <p:cNvPr id="22" name="群組 188"/>
          <p:cNvGrpSpPr>
            <a:grpSpLocks/>
          </p:cNvGrpSpPr>
          <p:nvPr/>
        </p:nvGrpSpPr>
        <p:grpSpPr bwMode="auto">
          <a:xfrm>
            <a:off x="2805113" y="3244455"/>
            <a:ext cx="2400300" cy="1478756"/>
            <a:chOff x="2216150" y="2914631"/>
            <a:chExt cx="3200400" cy="1971554"/>
          </a:xfrm>
        </p:grpSpPr>
        <p:cxnSp>
          <p:nvCxnSpPr>
            <p:cNvPr id="23" name="直線接點 22"/>
            <p:cNvCxnSpPr/>
            <p:nvPr/>
          </p:nvCxnSpPr>
          <p:spPr>
            <a:xfrm>
              <a:off x="2216150" y="3062259"/>
              <a:ext cx="1244600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圖案 23"/>
            <p:cNvCxnSpPr/>
            <p:nvPr/>
          </p:nvCxnSpPr>
          <p:spPr>
            <a:xfrm rot="5400000" flipH="1" flipV="1">
              <a:off x="2497144" y="4451222"/>
              <a:ext cx="179376" cy="484187"/>
            </a:xfrm>
            <a:prstGeom prst="bentConnector2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肘形接點 24"/>
            <p:cNvCxnSpPr/>
            <p:nvPr/>
          </p:nvCxnSpPr>
          <p:spPr>
            <a:xfrm>
              <a:off x="5238750" y="4619501"/>
              <a:ext cx="177800" cy="26668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肘形接點 25"/>
            <p:cNvCxnSpPr/>
            <p:nvPr/>
          </p:nvCxnSpPr>
          <p:spPr>
            <a:xfrm>
              <a:off x="5238750" y="2914631"/>
              <a:ext cx="177800" cy="317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群組 197"/>
          <p:cNvGrpSpPr>
            <a:grpSpLocks/>
          </p:cNvGrpSpPr>
          <p:nvPr/>
        </p:nvGrpSpPr>
        <p:grpSpPr bwMode="auto">
          <a:xfrm>
            <a:off x="3654028" y="3627835"/>
            <a:ext cx="508397" cy="541325"/>
            <a:chOff x="3371849" y="3429000"/>
            <a:chExt cx="651121" cy="771972"/>
          </a:xfrm>
        </p:grpSpPr>
        <p:sp>
          <p:nvSpPr>
            <p:cNvPr id="28" name="向下箭號 27"/>
            <p:cNvSpPr/>
            <p:nvPr/>
          </p:nvSpPr>
          <p:spPr>
            <a:xfrm>
              <a:off x="3683000" y="3429000"/>
              <a:ext cx="177800" cy="311150"/>
            </a:xfrm>
            <a:prstGeom prst="down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prstDash val="solid"/>
            </a:ln>
            <a:scene3d>
              <a:camera prst="orthographicFront">
                <a:rot lat="0" lon="0" rev="19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200"/>
            </a:p>
          </p:txBody>
        </p:sp>
        <p:sp>
          <p:nvSpPr>
            <p:cNvPr id="17527" name="文字方塊 194"/>
            <p:cNvSpPr txBox="1">
              <a:spLocks noChangeArrowheads="1"/>
            </p:cNvSpPr>
            <p:nvPr/>
          </p:nvSpPr>
          <p:spPr bwMode="auto">
            <a:xfrm>
              <a:off x="3371849" y="3740113"/>
              <a:ext cx="651121" cy="4608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750"/>
                <a:t>SONET/SDH</a:t>
              </a:r>
            </a:p>
          </p:txBody>
        </p:sp>
      </p:grpSp>
      <p:sp>
        <p:nvSpPr>
          <p:cNvPr id="30" name="右中括弧 29"/>
          <p:cNvSpPr/>
          <p:nvPr/>
        </p:nvSpPr>
        <p:spPr>
          <a:xfrm rot="16200000">
            <a:off x="4021933" y="2489597"/>
            <a:ext cx="325040" cy="1125141"/>
          </a:xfrm>
          <a:prstGeom prst="rightBracket">
            <a:avLst/>
          </a:prstGeom>
          <a:ln w="76200">
            <a:solidFill>
              <a:srgbClr val="FF9933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cxnSp>
        <p:nvCxnSpPr>
          <p:cNvPr id="49" name="直線接點 48"/>
          <p:cNvCxnSpPr/>
          <p:nvPr/>
        </p:nvCxnSpPr>
        <p:spPr>
          <a:xfrm rot="16200000" flipH="1">
            <a:off x="2928343" y="3859412"/>
            <a:ext cx="1387079" cy="2381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rot="10800000" flipH="1" flipV="1">
            <a:off x="4742261" y="3137299"/>
            <a:ext cx="1190" cy="1364456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右中括弧 40"/>
          <p:cNvSpPr/>
          <p:nvPr/>
        </p:nvSpPr>
        <p:spPr>
          <a:xfrm rot="5400000">
            <a:off x="4019550" y="4100513"/>
            <a:ext cx="325041" cy="1125141"/>
          </a:xfrm>
          <a:prstGeom prst="rightBracket">
            <a:avLst/>
          </a:prstGeom>
          <a:ln w="76200">
            <a:solidFill>
              <a:srgbClr val="FF9933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grpSp>
        <p:nvGrpSpPr>
          <p:cNvPr id="31" name="群組 198"/>
          <p:cNvGrpSpPr>
            <a:grpSpLocks/>
          </p:cNvGrpSpPr>
          <p:nvPr/>
        </p:nvGrpSpPr>
        <p:grpSpPr bwMode="auto">
          <a:xfrm>
            <a:off x="4238625" y="3630214"/>
            <a:ext cx="466725" cy="494822"/>
            <a:chOff x="4127500" y="3429000"/>
            <a:chExt cx="622300" cy="660187"/>
          </a:xfrm>
        </p:grpSpPr>
        <p:sp>
          <p:nvSpPr>
            <p:cNvPr id="73" name="向下箭號 72"/>
            <p:cNvSpPr/>
            <p:nvPr/>
          </p:nvSpPr>
          <p:spPr>
            <a:xfrm>
              <a:off x="4260850" y="3429000"/>
              <a:ext cx="177800" cy="311150"/>
            </a:xfrm>
            <a:prstGeom prst="downArrow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  <a:prstDash val="solid"/>
            </a:ln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200"/>
            </a:p>
          </p:txBody>
        </p:sp>
        <p:sp>
          <p:nvSpPr>
            <p:cNvPr id="17525" name="文字方塊 196"/>
            <p:cNvSpPr txBox="1">
              <a:spLocks noChangeArrowheads="1"/>
            </p:cNvSpPr>
            <p:nvPr/>
          </p:nvSpPr>
          <p:spPr bwMode="auto">
            <a:xfrm>
              <a:off x="4127500" y="3740150"/>
              <a:ext cx="622300" cy="3490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100" dirty="0"/>
                <a:t>PTN</a:t>
              </a:r>
            </a:p>
          </p:txBody>
        </p:sp>
      </p:grpSp>
      <p:sp>
        <p:nvSpPr>
          <p:cNvPr id="83" name="文字方塊 82"/>
          <p:cNvSpPr txBox="1">
            <a:spLocks noChangeArrowheads="1"/>
          </p:cNvSpPr>
          <p:nvPr/>
        </p:nvSpPr>
        <p:spPr bwMode="auto">
          <a:xfrm>
            <a:off x="3554016" y="1821656"/>
            <a:ext cx="42326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350"/>
              <a:t>SONET/SDH &amp; PTN Transmission over OTN Network</a:t>
            </a:r>
            <a:endParaRPr lang="zh-TW" altLang="en-US" sz="1350"/>
          </a:p>
        </p:txBody>
      </p:sp>
      <p:sp>
        <p:nvSpPr>
          <p:cNvPr id="84" name="文字方塊 83"/>
          <p:cNvSpPr txBox="1">
            <a:spLocks noChangeArrowheads="1"/>
          </p:cNvSpPr>
          <p:nvPr/>
        </p:nvSpPr>
        <p:spPr bwMode="auto">
          <a:xfrm>
            <a:off x="1143000" y="1446610"/>
            <a:ext cx="22145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900"/>
              <a:t> TDM Access Services</a:t>
            </a:r>
          </a:p>
          <a:p>
            <a:pPr>
              <a:spcBef>
                <a:spcPct val="0"/>
              </a:spcBef>
            </a:pPr>
            <a:r>
              <a:rPr lang="en-US" altLang="zh-TW" sz="900"/>
              <a:t> T1/E1, A/μ, Signaling Conversion</a:t>
            </a:r>
          </a:p>
          <a:p>
            <a:pPr>
              <a:spcBef>
                <a:spcPct val="0"/>
              </a:spcBef>
            </a:pPr>
            <a:r>
              <a:rPr lang="en-US" altLang="zh-TW" sz="900"/>
              <a:t> SONET/SDH Transmission Network</a:t>
            </a:r>
            <a:endParaRPr lang="zh-TW" altLang="en-US" sz="900"/>
          </a:p>
        </p:txBody>
      </p:sp>
      <p:sp>
        <p:nvSpPr>
          <p:cNvPr id="193" name="文字方塊 192"/>
          <p:cNvSpPr txBox="1">
            <a:spLocks noChangeArrowheads="1"/>
          </p:cNvSpPr>
          <p:nvPr/>
        </p:nvSpPr>
        <p:spPr bwMode="auto">
          <a:xfrm>
            <a:off x="1143000" y="1875235"/>
            <a:ext cx="2214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900"/>
              <a:t> IP / Ethernet / Pseudowire</a:t>
            </a:r>
          </a:p>
          <a:p>
            <a:pPr>
              <a:spcBef>
                <a:spcPct val="0"/>
              </a:spcBef>
            </a:pPr>
            <a:r>
              <a:rPr lang="en-US" altLang="zh-TW" sz="900"/>
              <a:t> PTN Network</a:t>
            </a:r>
          </a:p>
        </p:txBody>
      </p:sp>
      <p:grpSp>
        <p:nvGrpSpPr>
          <p:cNvPr id="1585344" name="群組 193"/>
          <p:cNvGrpSpPr>
            <a:grpSpLocks/>
          </p:cNvGrpSpPr>
          <p:nvPr/>
        </p:nvGrpSpPr>
        <p:grpSpPr bwMode="auto">
          <a:xfrm>
            <a:off x="1385889" y="3040857"/>
            <a:ext cx="1278731" cy="2481646"/>
            <a:chOff x="323850" y="2911475"/>
            <a:chExt cx="1704975" cy="3308198"/>
          </a:xfrm>
        </p:grpSpPr>
        <p:cxnSp>
          <p:nvCxnSpPr>
            <p:cNvPr id="197" name="圖案 151"/>
            <p:cNvCxnSpPr/>
            <p:nvPr/>
          </p:nvCxnSpPr>
          <p:spPr>
            <a:xfrm flipV="1">
              <a:off x="1258888" y="5157338"/>
              <a:ext cx="769937" cy="85708"/>
            </a:xfrm>
            <a:prstGeom prst="bentConnector3">
              <a:avLst>
                <a:gd name="adj1" fmla="val -14267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518" name="Picture 2" descr="D:\PP Documents\PP design\2016 ICON Set\Drawing\iNMS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2911475"/>
              <a:ext cx="13462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9" name="文字方塊 43"/>
            <p:cNvSpPr txBox="1">
              <a:spLocks noChangeArrowheads="1"/>
            </p:cNvSpPr>
            <p:nvPr/>
          </p:nvSpPr>
          <p:spPr bwMode="auto">
            <a:xfrm>
              <a:off x="469539" y="4067175"/>
              <a:ext cx="1124668" cy="55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050"/>
                <a:t>Loop-iNMS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050"/>
                <a:t>main</a:t>
              </a:r>
            </a:p>
          </p:txBody>
        </p:sp>
        <p:grpSp>
          <p:nvGrpSpPr>
            <p:cNvPr id="17520" name="NMS 左下"/>
            <p:cNvGrpSpPr>
              <a:grpSpLocks/>
            </p:cNvGrpSpPr>
            <p:nvPr/>
          </p:nvGrpSpPr>
          <p:grpSpPr bwMode="auto">
            <a:xfrm>
              <a:off x="323850" y="4868863"/>
              <a:ext cx="1256070" cy="1350810"/>
              <a:chOff x="501650" y="2781300"/>
              <a:chExt cx="1821611" cy="1960208"/>
            </a:xfrm>
          </p:grpSpPr>
          <p:pic>
            <p:nvPicPr>
              <p:cNvPr id="17522" name="Picture 2" descr="D:\PP Documents\PP design\2016 ICON Set\Drawing\iNMS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650" y="2781300"/>
                <a:ext cx="1346827" cy="104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23" name="文字方塊 162"/>
              <p:cNvSpPr txBox="1">
                <a:spLocks noChangeArrowheads="1"/>
              </p:cNvSpPr>
              <p:nvPr/>
            </p:nvSpPr>
            <p:spPr bwMode="auto">
              <a:xfrm>
                <a:off x="692214" y="3937744"/>
                <a:ext cx="1631047" cy="803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1050"/>
                  <a:t>Loop-iNMS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1050"/>
                  <a:t>Backup</a:t>
                </a:r>
              </a:p>
            </p:txBody>
          </p:sp>
        </p:grpSp>
        <p:sp>
          <p:nvSpPr>
            <p:cNvPr id="199" name="Line 170"/>
            <p:cNvSpPr>
              <a:spLocks noChangeShapeType="1"/>
            </p:cNvSpPr>
            <p:nvPr/>
          </p:nvSpPr>
          <p:spPr bwMode="auto">
            <a:xfrm>
              <a:off x="1619250" y="3284463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 sz="1350"/>
            </a:p>
          </p:txBody>
        </p:sp>
      </p:grpSp>
      <p:sp>
        <p:nvSpPr>
          <p:cNvPr id="202" name="文字方塊 201"/>
          <p:cNvSpPr txBox="1">
            <a:spLocks noChangeArrowheads="1"/>
          </p:cNvSpPr>
          <p:nvPr/>
        </p:nvSpPr>
        <p:spPr bwMode="auto">
          <a:xfrm>
            <a:off x="1143000" y="2303861"/>
            <a:ext cx="2214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900"/>
              <a:t>Single NMS Management System with Dual Sites Protection</a:t>
            </a:r>
          </a:p>
        </p:txBody>
      </p:sp>
      <p:sp>
        <p:nvSpPr>
          <p:cNvPr id="187" name="投影片編號版面配置區 3"/>
          <p:cNvSpPr txBox="1">
            <a:spLocks noGrp="1"/>
          </p:cNvSpPr>
          <p:nvPr/>
        </p:nvSpPr>
        <p:spPr bwMode="auto">
          <a:xfrm>
            <a:off x="6347222" y="5732860"/>
            <a:ext cx="1600200" cy="2143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8F9BA7B-5CE0-406F-A988-9D470C471BE5}" type="slidenum">
              <a:rPr lang="en-US" altLang="zh-TW" sz="1050">
                <a:solidFill>
                  <a:schemeClr val="bg1">
                    <a:lumMod val="95000"/>
                  </a:schemeClr>
                </a:solidFill>
              </a:rPr>
              <a:pPr algn="r">
                <a:defRPr/>
              </a:pPr>
              <a:t>26</a:t>
            </a:fld>
            <a:endParaRPr lang="en-US" altLang="zh-TW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右中括弧 66"/>
          <p:cNvSpPr/>
          <p:nvPr/>
        </p:nvSpPr>
        <p:spPr>
          <a:xfrm rot="16200000">
            <a:off x="4002287" y="2350889"/>
            <a:ext cx="369094" cy="1239441"/>
          </a:xfrm>
          <a:prstGeom prst="rightBracket">
            <a:avLst/>
          </a:prstGeom>
          <a:ln w="76200">
            <a:solidFill>
              <a:srgbClr val="7030A0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cxnSp>
        <p:nvCxnSpPr>
          <p:cNvPr id="69" name="直線接點 68"/>
          <p:cNvCxnSpPr/>
          <p:nvPr/>
        </p:nvCxnSpPr>
        <p:spPr>
          <a:xfrm rot="10800000" flipH="1" flipV="1">
            <a:off x="4815127" y="2986889"/>
            <a:ext cx="1190" cy="154781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0" name="右中括弧 69"/>
          <p:cNvSpPr/>
          <p:nvPr/>
        </p:nvSpPr>
        <p:spPr>
          <a:xfrm rot="5400000">
            <a:off x="4026695" y="4151710"/>
            <a:ext cx="315515" cy="1239441"/>
          </a:xfrm>
          <a:prstGeom prst="rightBracket">
            <a:avLst/>
          </a:prstGeom>
          <a:ln w="76200">
            <a:solidFill>
              <a:srgbClr val="7030A0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cxnSp>
        <p:nvCxnSpPr>
          <p:cNvPr id="68" name="直線接點 67"/>
          <p:cNvCxnSpPr/>
          <p:nvPr/>
        </p:nvCxnSpPr>
        <p:spPr>
          <a:xfrm rot="16200000" flipH="1">
            <a:off x="2780706" y="3886796"/>
            <a:ext cx="1574006" cy="119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4806553" y="3133726"/>
            <a:ext cx="575072" cy="7977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4747024" y="3195637"/>
            <a:ext cx="458390" cy="72629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70" idx="0"/>
          </p:cNvCxnSpPr>
          <p:nvPr/>
        </p:nvCxnSpPr>
        <p:spPr>
          <a:xfrm rot="10800000" flipH="1" flipV="1">
            <a:off x="4804173" y="4613674"/>
            <a:ext cx="577453" cy="18216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直線接點 37"/>
          <p:cNvCxnSpPr>
            <a:stCxn id="41" idx="0"/>
          </p:cNvCxnSpPr>
          <p:nvPr/>
        </p:nvCxnSpPr>
        <p:spPr>
          <a:xfrm>
            <a:off x="4744642" y="4500562"/>
            <a:ext cx="583406" cy="225029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 flipV="1">
            <a:off x="2902744" y="4664869"/>
            <a:ext cx="652463" cy="19169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V="1">
            <a:off x="3006329" y="4535092"/>
            <a:ext cx="636984" cy="244078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直線接點 65"/>
          <p:cNvCxnSpPr>
            <a:endCxn id="67" idx="0"/>
          </p:cNvCxnSpPr>
          <p:nvPr/>
        </p:nvCxnSpPr>
        <p:spPr>
          <a:xfrm flipV="1">
            <a:off x="2902745" y="3155156"/>
            <a:ext cx="664369" cy="19169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endCxn id="30" idx="0"/>
          </p:cNvCxnSpPr>
          <p:nvPr/>
        </p:nvCxnSpPr>
        <p:spPr>
          <a:xfrm flipV="1">
            <a:off x="3018235" y="3214689"/>
            <a:ext cx="603647" cy="169069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4" name="文字方塊 213"/>
          <p:cNvSpPr txBox="1">
            <a:spLocks noChangeArrowheads="1"/>
          </p:cNvSpPr>
          <p:nvPr/>
        </p:nvSpPr>
        <p:spPr bwMode="auto">
          <a:xfrm>
            <a:off x="3561057" y="1822848"/>
            <a:ext cx="34152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350" dirty="0"/>
              <a:t>Multi-lambda OTN w/ 10G and 100G uplinks</a:t>
            </a:r>
          </a:p>
        </p:txBody>
      </p:sp>
      <p:grpSp>
        <p:nvGrpSpPr>
          <p:cNvPr id="17448" name="Group 8"/>
          <p:cNvGrpSpPr>
            <a:grpSpLocks/>
          </p:cNvGrpSpPr>
          <p:nvPr/>
        </p:nvGrpSpPr>
        <p:grpSpPr bwMode="auto">
          <a:xfrm>
            <a:off x="1410891" y="1017985"/>
            <a:ext cx="1133475" cy="413147"/>
            <a:chOff x="340" y="164"/>
            <a:chExt cx="952" cy="347"/>
          </a:xfrm>
        </p:grpSpPr>
        <p:sp>
          <p:nvSpPr>
            <p:cNvPr id="17515" name="Rectangle 9"/>
            <p:cNvSpPr>
              <a:spLocks noChangeArrowheads="1"/>
            </p:cNvSpPr>
            <p:nvPr/>
          </p:nvSpPr>
          <p:spPr bwMode="auto">
            <a:xfrm>
              <a:off x="340" y="164"/>
              <a:ext cx="952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pic>
          <p:nvPicPr>
            <p:cNvPr id="17516" name="Picture 10" descr="Logo(新版)-標準色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64"/>
              <a:ext cx="95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83" name="Line 211" hidden="1"/>
          <p:cNvSpPr>
            <a:spLocks noChangeShapeType="1"/>
          </p:cNvSpPr>
          <p:nvPr/>
        </p:nvSpPr>
        <p:spPr bwMode="auto">
          <a:xfrm flipV="1">
            <a:off x="4463654" y="4994673"/>
            <a:ext cx="0" cy="540544"/>
          </a:xfrm>
          <a:custGeom>
            <a:avLst/>
            <a:gdLst>
              <a:gd name="connsiteX0" fmla="*/ -2147483648 w 10000"/>
              <a:gd name="connsiteY0" fmla="*/ 0 h 10000"/>
              <a:gd name="connsiteX1" fmla="*/ -2147483648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-2147483648" y="0"/>
                </a:moveTo>
                <a:lnTo>
                  <a:pt x="-2147483648" y="10000"/>
                </a:lnTo>
              </a:path>
            </a:pathLst>
          </a:custGeom>
          <a:solidFill>
            <a:srgbClr val="FF0000"/>
          </a:solidFill>
          <a:ln w="76200">
            <a:solidFill>
              <a:srgbClr val="FF0000"/>
            </a:solidFill>
            <a:round/>
            <a:headEnd type="triangle" w="med" len="sm"/>
            <a:tailEnd type="none" w="med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sz="1350"/>
          </a:p>
        </p:txBody>
      </p:sp>
      <p:sp>
        <p:nvSpPr>
          <p:cNvPr id="224" name="右中括弧 223"/>
          <p:cNvSpPr/>
          <p:nvPr/>
        </p:nvSpPr>
        <p:spPr>
          <a:xfrm rot="16200000">
            <a:off x="4026695" y="2213373"/>
            <a:ext cx="323850" cy="1350169"/>
          </a:xfrm>
          <a:prstGeom prst="rightBracket">
            <a:avLst/>
          </a:prstGeom>
          <a:ln w="76200">
            <a:solidFill>
              <a:srgbClr val="FF0000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cxnSp>
        <p:nvCxnSpPr>
          <p:cNvPr id="226" name="直線接點 225"/>
          <p:cNvCxnSpPr/>
          <p:nvPr/>
        </p:nvCxnSpPr>
        <p:spPr>
          <a:xfrm>
            <a:off x="3513535" y="3482580"/>
            <a:ext cx="0" cy="810815"/>
          </a:xfrm>
          <a:prstGeom prst="line">
            <a:avLst/>
          </a:prstGeom>
          <a:solidFill>
            <a:srgbClr val="FF0000"/>
          </a:solidFill>
          <a:ln w="76200">
            <a:solidFill>
              <a:srgbClr val="FF0000"/>
            </a:solidFill>
            <a:round/>
            <a:headEnd type="none" w="med" len="sm"/>
            <a:tailEnd type="none" w="med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7" name="直線接點 226"/>
          <p:cNvCxnSpPr/>
          <p:nvPr/>
        </p:nvCxnSpPr>
        <p:spPr>
          <a:xfrm>
            <a:off x="4863704" y="3394630"/>
            <a:ext cx="0" cy="864394"/>
          </a:xfrm>
          <a:prstGeom prst="line">
            <a:avLst/>
          </a:prstGeom>
          <a:solidFill>
            <a:srgbClr val="FF0000"/>
          </a:solidFill>
          <a:ln w="76200">
            <a:solidFill>
              <a:srgbClr val="FF0000"/>
            </a:solidFill>
            <a:round/>
            <a:headEnd type="none" w="med" len="sm"/>
            <a:tailEnd type="none" w="med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8" name="左中括弧 227"/>
          <p:cNvSpPr/>
          <p:nvPr/>
        </p:nvSpPr>
        <p:spPr>
          <a:xfrm rot="16200000">
            <a:off x="4047531" y="4189215"/>
            <a:ext cx="269081" cy="1341834"/>
          </a:xfrm>
          <a:prstGeom prst="leftBracket">
            <a:avLst/>
          </a:prstGeom>
          <a:ln w="76200">
            <a:solidFill>
              <a:srgbClr val="FF0000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grpSp>
        <p:nvGrpSpPr>
          <p:cNvPr id="1585351" name="群組 217"/>
          <p:cNvGrpSpPr>
            <a:grpSpLocks/>
          </p:cNvGrpSpPr>
          <p:nvPr/>
        </p:nvGrpSpPr>
        <p:grpSpPr bwMode="auto">
          <a:xfrm>
            <a:off x="2428875" y="2943225"/>
            <a:ext cx="3396854" cy="2071688"/>
            <a:chOff x="1714500" y="2781300"/>
            <a:chExt cx="4529150" cy="2761675"/>
          </a:xfrm>
        </p:grpSpPr>
        <p:grpSp>
          <p:nvGrpSpPr>
            <p:cNvPr id="17506" name="群組 81"/>
            <p:cNvGrpSpPr>
              <a:grpSpLocks/>
            </p:cNvGrpSpPr>
            <p:nvPr/>
          </p:nvGrpSpPr>
          <p:grpSpPr bwMode="auto">
            <a:xfrm>
              <a:off x="1714500" y="2781300"/>
              <a:ext cx="4422775" cy="2361405"/>
              <a:chOff x="1714297" y="2781300"/>
              <a:chExt cx="4422978" cy="2361405"/>
            </a:xfrm>
          </p:grpSpPr>
          <p:pic>
            <p:nvPicPr>
              <p:cNvPr id="17510" name="Picture 2" descr="D:\PP Documents\PP design\2016 New Products\O9400R.pn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7150" y="3006725"/>
                <a:ext cx="720125" cy="416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1" name="Text Box 123"/>
              <p:cNvSpPr txBox="1">
                <a:spLocks noChangeArrowheads="1"/>
              </p:cNvSpPr>
              <p:nvPr/>
            </p:nvSpPr>
            <p:spPr bwMode="auto">
              <a:xfrm>
                <a:off x="5286336" y="2781300"/>
                <a:ext cx="665172" cy="307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900"/>
                  <a:t>O95xx</a:t>
                </a:r>
              </a:p>
            </p:txBody>
          </p:sp>
          <p:sp>
            <p:nvSpPr>
              <p:cNvPr id="17512" name="Text Box 123"/>
              <p:cNvSpPr txBox="1">
                <a:spLocks noChangeArrowheads="1"/>
              </p:cNvSpPr>
              <p:nvPr/>
            </p:nvSpPr>
            <p:spPr bwMode="auto">
              <a:xfrm>
                <a:off x="5357777" y="4763573"/>
                <a:ext cx="665172" cy="307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900"/>
                  <a:t>O95xx</a:t>
                </a:r>
              </a:p>
            </p:txBody>
          </p:sp>
          <p:sp>
            <p:nvSpPr>
              <p:cNvPr id="17513" name="Text Box 123"/>
              <p:cNvSpPr txBox="1">
                <a:spLocks noChangeArrowheads="1"/>
              </p:cNvSpPr>
              <p:nvPr/>
            </p:nvSpPr>
            <p:spPr bwMode="auto">
              <a:xfrm>
                <a:off x="1714297" y="4834993"/>
                <a:ext cx="665172" cy="307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900"/>
                  <a:t>O95xx</a:t>
                </a:r>
              </a:p>
            </p:txBody>
          </p:sp>
          <p:sp>
            <p:nvSpPr>
              <p:cNvPr id="17514" name="Text Box 123"/>
              <p:cNvSpPr txBox="1">
                <a:spLocks noChangeArrowheads="1"/>
              </p:cNvSpPr>
              <p:nvPr/>
            </p:nvSpPr>
            <p:spPr bwMode="auto">
              <a:xfrm>
                <a:off x="2157230" y="2857480"/>
                <a:ext cx="665172" cy="307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900"/>
                  <a:t>O95xx</a:t>
                </a:r>
              </a:p>
            </p:txBody>
          </p:sp>
        </p:grpSp>
        <p:pic>
          <p:nvPicPr>
            <p:cNvPr id="17507" name="圖片 189" descr="O9500R.png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6" y="5000636"/>
              <a:ext cx="814394" cy="47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08" name="圖片 191" descr="O9500R.png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5072074"/>
              <a:ext cx="814394" cy="47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09" name="圖片 193" descr="O9500R.png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794" y="3071810"/>
              <a:ext cx="814394" cy="47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8" name="文字方塊 277"/>
          <p:cNvSpPr txBox="1">
            <a:spLocks noChangeArrowheads="1"/>
          </p:cNvSpPr>
          <p:nvPr/>
        </p:nvSpPr>
        <p:spPr bwMode="auto">
          <a:xfrm>
            <a:off x="1143000" y="2143126"/>
            <a:ext cx="22145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900" dirty="0"/>
              <a:t>In-Service Optical Monitoring</a:t>
            </a:r>
            <a:endParaRPr lang="zh-TW" altLang="en-US" sz="900" dirty="0"/>
          </a:p>
        </p:txBody>
      </p:sp>
      <p:sp>
        <p:nvSpPr>
          <p:cNvPr id="223" name="文字方塊 222"/>
          <p:cNvSpPr txBox="1">
            <a:spLocks noChangeArrowheads="1"/>
          </p:cNvSpPr>
          <p:nvPr/>
        </p:nvSpPr>
        <p:spPr bwMode="auto">
          <a:xfrm>
            <a:off x="3488284" y="1795463"/>
            <a:ext cx="42326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350" dirty="0"/>
              <a:t>Optical Quality can be in-service monitored</a:t>
            </a:r>
          </a:p>
        </p:txBody>
      </p:sp>
      <p:sp>
        <p:nvSpPr>
          <p:cNvPr id="217" name="文字方塊 216"/>
          <p:cNvSpPr txBox="1">
            <a:spLocks noChangeArrowheads="1"/>
          </p:cNvSpPr>
          <p:nvPr/>
        </p:nvSpPr>
        <p:spPr bwMode="auto">
          <a:xfrm>
            <a:off x="1666628" y="3625721"/>
            <a:ext cx="6054328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</a:rPr>
              <a:t>An Excellent Solution for Critical Communication Networking in the next 10 years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21" name="文字方塊 220"/>
          <p:cNvSpPr txBox="1">
            <a:spLocks noChangeArrowheads="1"/>
          </p:cNvSpPr>
          <p:nvPr/>
        </p:nvSpPr>
        <p:spPr bwMode="auto">
          <a:xfrm>
            <a:off x="3319463" y="4672014"/>
            <a:ext cx="62228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 dirty="0"/>
              <a:t>WDM1800</a:t>
            </a:r>
            <a:endParaRPr lang="zh-TW" altLang="en-US" sz="750" dirty="0"/>
          </a:p>
        </p:txBody>
      </p:sp>
      <p:sp>
        <p:nvSpPr>
          <p:cNvPr id="222" name="文字方塊 221"/>
          <p:cNvSpPr txBox="1">
            <a:spLocks noChangeArrowheads="1"/>
          </p:cNvSpPr>
          <p:nvPr/>
        </p:nvSpPr>
        <p:spPr bwMode="auto">
          <a:xfrm>
            <a:off x="3331369" y="3498057"/>
            <a:ext cx="62228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/>
              <a:t>WDM1800</a:t>
            </a:r>
            <a:endParaRPr lang="zh-TW" altLang="en-US" sz="750"/>
          </a:p>
        </p:txBody>
      </p:sp>
      <p:sp>
        <p:nvSpPr>
          <p:cNvPr id="229" name="文字方塊 228"/>
          <p:cNvSpPr txBox="1">
            <a:spLocks noChangeArrowheads="1"/>
          </p:cNvSpPr>
          <p:nvPr/>
        </p:nvSpPr>
        <p:spPr bwMode="auto">
          <a:xfrm>
            <a:off x="4581526" y="4735116"/>
            <a:ext cx="62228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/>
              <a:t>WDM1800</a:t>
            </a:r>
            <a:endParaRPr lang="zh-TW" altLang="en-US" sz="750"/>
          </a:p>
        </p:txBody>
      </p:sp>
      <p:sp>
        <p:nvSpPr>
          <p:cNvPr id="230" name="文字方塊 229"/>
          <p:cNvSpPr txBox="1">
            <a:spLocks noChangeArrowheads="1"/>
          </p:cNvSpPr>
          <p:nvPr/>
        </p:nvSpPr>
        <p:spPr bwMode="auto">
          <a:xfrm>
            <a:off x="4577954" y="3442098"/>
            <a:ext cx="62228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/>
              <a:t>WDM1800</a:t>
            </a:r>
            <a:endParaRPr lang="zh-TW" altLang="en-US" sz="750"/>
          </a:p>
        </p:txBody>
      </p:sp>
      <p:pic>
        <p:nvPicPr>
          <p:cNvPr id="235" name="Picture 1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6" y="4670822"/>
            <a:ext cx="64174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1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03" y="4601766"/>
            <a:ext cx="64174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Picture 1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9" y="3155156"/>
            <a:ext cx="64174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1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08" y="3086100"/>
            <a:ext cx="64174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" name="文字方塊 238"/>
          <p:cNvSpPr txBox="1">
            <a:spLocks noChangeArrowheads="1"/>
          </p:cNvSpPr>
          <p:nvPr/>
        </p:nvSpPr>
        <p:spPr bwMode="auto">
          <a:xfrm>
            <a:off x="3526836" y="1825645"/>
            <a:ext cx="145584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350" dirty="0"/>
              <a:t>10G~100G MPLS</a:t>
            </a:r>
            <a:endParaRPr lang="zh-TW" altLang="en-US" sz="1350" dirty="0"/>
          </a:p>
        </p:txBody>
      </p:sp>
      <p:sp>
        <p:nvSpPr>
          <p:cNvPr id="240" name="文字方塊 239"/>
          <p:cNvSpPr txBox="1">
            <a:spLocks noChangeArrowheads="1"/>
          </p:cNvSpPr>
          <p:nvPr/>
        </p:nvSpPr>
        <p:spPr bwMode="auto">
          <a:xfrm>
            <a:off x="2419350" y="4483895"/>
            <a:ext cx="445956" cy="20774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/>
              <a:t>G7800</a:t>
            </a:r>
            <a:endParaRPr lang="zh-TW" altLang="en-US" sz="750"/>
          </a:p>
        </p:txBody>
      </p:sp>
      <p:sp>
        <p:nvSpPr>
          <p:cNvPr id="241" name="文字方塊 240"/>
          <p:cNvSpPr txBox="1">
            <a:spLocks noChangeArrowheads="1"/>
          </p:cNvSpPr>
          <p:nvPr/>
        </p:nvSpPr>
        <p:spPr bwMode="auto">
          <a:xfrm>
            <a:off x="5158979" y="4451748"/>
            <a:ext cx="445956" cy="20774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/>
              <a:t>G7800</a:t>
            </a:r>
            <a:endParaRPr lang="zh-TW" altLang="en-US" sz="750"/>
          </a:p>
        </p:txBody>
      </p:sp>
      <p:sp>
        <p:nvSpPr>
          <p:cNvPr id="242" name="文字方塊 241"/>
          <p:cNvSpPr txBox="1">
            <a:spLocks noChangeArrowheads="1"/>
          </p:cNvSpPr>
          <p:nvPr/>
        </p:nvSpPr>
        <p:spPr bwMode="auto">
          <a:xfrm>
            <a:off x="2759869" y="2995614"/>
            <a:ext cx="445956" cy="20774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/>
              <a:t>G7800</a:t>
            </a:r>
            <a:endParaRPr lang="zh-TW" altLang="en-US" sz="750"/>
          </a:p>
        </p:txBody>
      </p:sp>
      <p:sp>
        <p:nvSpPr>
          <p:cNvPr id="243" name="文字方塊 242"/>
          <p:cNvSpPr txBox="1">
            <a:spLocks noChangeArrowheads="1"/>
          </p:cNvSpPr>
          <p:nvPr/>
        </p:nvSpPr>
        <p:spPr bwMode="auto">
          <a:xfrm>
            <a:off x="5172075" y="2906316"/>
            <a:ext cx="445956" cy="20774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 dirty="0"/>
              <a:t>G7800</a:t>
            </a:r>
            <a:endParaRPr lang="zh-TW" altLang="en-US" sz="750" dirty="0"/>
          </a:p>
        </p:txBody>
      </p:sp>
      <p:pic>
        <p:nvPicPr>
          <p:cNvPr id="234" name="圖片 233" descr="X:\Data Exchange\KC\WDM1800-5U-oblique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25" y="3048597"/>
            <a:ext cx="667941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圖片 232" descr="X:\Data Exchange\KC\WDM1800-5U-oblique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39" y="3062288"/>
            <a:ext cx="66794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" name="圖片 230" descr="X:\Data Exchange\KC\WDM1800-5U-oblique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58" y="4345186"/>
            <a:ext cx="667941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" name="圖片 231" descr="X:\Data Exchange\KC\WDM1800-5U-oblique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82" y="4343401"/>
            <a:ext cx="667941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圖片 207" descr="3.PN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696892"/>
            <a:ext cx="448866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圖片 208" descr="3.PN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696892"/>
            <a:ext cx="448866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" name="圖片 210" descr="3.PN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86" y="3536158"/>
            <a:ext cx="448865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圖片 211" descr="3.PN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86" y="3536158"/>
            <a:ext cx="448865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" name="文字方塊 244"/>
          <p:cNvSpPr txBox="1">
            <a:spLocks noChangeArrowheads="1"/>
          </p:cNvSpPr>
          <p:nvPr/>
        </p:nvSpPr>
        <p:spPr bwMode="auto">
          <a:xfrm>
            <a:off x="1495156" y="3795787"/>
            <a:ext cx="605432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</a:rPr>
              <a:t>G7800 10G ~ 100G MPLS Transport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61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6146 -0.1773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89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6146 0.0747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37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14167 -0.146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73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13386 0.1060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0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0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8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10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8" dur="500"/>
                                        <p:tgtEl>
                                          <p:spTgt spid="158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58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1" grpId="0" animBg="1"/>
      <p:bldP spid="41" grpId="1" animBg="1"/>
      <p:bldP spid="83" grpId="0"/>
      <p:bldP spid="83" grpId="1"/>
      <p:bldP spid="84" grpId="0"/>
      <p:bldP spid="193" grpId="0"/>
      <p:bldP spid="67" grpId="0" animBg="1"/>
      <p:bldP spid="70" grpId="0" animBg="1"/>
      <p:bldP spid="214" grpId="0"/>
      <p:bldP spid="224" grpId="0" animBg="1"/>
      <p:bldP spid="228" grpId="0" animBg="1"/>
      <p:bldP spid="223" grpId="0"/>
      <p:bldP spid="223" grpId="1"/>
      <p:bldP spid="223" grpId="2"/>
      <p:bldP spid="217" grpId="0" animBg="1"/>
      <p:bldP spid="221" grpId="0"/>
      <p:bldP spid="222" grpId="0"/>
      <p:bldP spid="229" grpId="0"/>
      <p:bldP spid="230" grpId="0"/>
      <p:bldP spid="239" grpId="0"/>
      <p:bldP spid="240" grpId="0" animBg="1"/>
      <p:bldP spid="241" grpId="0" animBg="1"/>
      <p:bldP spid="242" grpId="0" animBg="1"/>
      <p:bldP spid="243" grpId="0" animBg="1"/>
      <p:bldP spid="2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750" y="1628775"/>
            <a:ext cx="8229600" cy="3455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公司</a:t>
            </a:r>
            <a:r>
              <a:rPr lang="zh-TW" altLang="en-US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介紹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上半年財務</a:t>
            </a:r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現況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星通的產品與解決方案</a:t>
            </a:r>
            <a:endParaRPr lang="en-US" altLang="zh-TW" sz="2400" b="1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關鍵任務網路解決解決方案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電信運營商市場</a:t>
            </a:r>
            <a:endParaRPr lang="en-US" altLang="zh-TW" sz="2400" b="1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企業與政府資安網路解決方案</a:t>
            </a:r>
            <a:r>
              <a:rPr lang="en-US" altLang="zh-TW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 </a:t>
            </a:r>
          </a:p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商業與行銷策略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問答時間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議程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78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pPr algn="ctr"/>
            <a:r>
              <a:rPr lang="en-US" altLang="zh-TW" sz="3600" b="1" smtClean="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3G RAN </a:t>
            </a:r>
            <a:r>
              <a:rPr lang="en-US" altLang="zh-TW" sz="3200" b="1" smtClean="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(Radio Access Network)</a:t>
            </a:r>
            <a:endParaRPr lang="zh-TW" altLang="en-US" sz="3200" b="1" smtClean="0">
              <a:solidFill>
                <a:schemeClr val="tx1"/>
              </a:solidFill>
              <a:ea typeface="新細明體" pitchFamily="18" charset="-120"/>
              <a:cs typeface="Arial" charset="0"/>
            </a:endParaRPr>
          </a:p>
        </p:txBody>
      </p:sp>
      <p:grpSp>
        <p:nvGrpSpPr>
          <p:cNvPr id="2" name="群組 11"/>
          <p:cNvGrpSpPr>
            <a:grpSpLocks/>
          </p:cNvGrpSpPr>
          <p:nvPr/>
        </p:nvGrpSpPr>
        <p:grpSpPr bwMode="auto">
          <a:xfrm>
            <a:off x="3635896" y="2492896"/>
            <a:ext cx="1329083" cy="1706706"/>
            <a:chOff x="8442548" y="4875435"/>
            <a:chExt cx="1329083" cy="1706706"/>
          </a:xfrm>
        </p:grpSpPr>
        <p:sp>
          <p:nvSpPr>
            <p:cNvPr id="53277" name="文字方塊 42"/>
            <p:cNvSpPr txBox="1">
              <a:spLocks noChangeArrowheads="1"/>
            </p:cNvSpPr>
            <p:nvPr/>
          </p:nvSpPr>
          <p:spPr bwMode="auto">
            <a:xfrm>
              <a:off x="8442548" y="6243587"/>
              <a:ext cx="1257075" cy="33855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FF0000"/>
                  </a:solidFill>
                </a:rPr>
                <a:t>O9340FOM</a:t>
              </a:r>
              <a:endParaRPr lang="zh-TW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53278" name="文字方塊 43"/>
            <p:cNvSpPr txBox="1">
              <a:spLocks noChangeArrowheads="1"/>
            </p:cNvSpPr>
            <p:nvPr/>
          </p:nvSpPr>
          <p:spPr bwMode="auto">
            <a:xfrm>
              <a:off x="8514556" y="4875435"/>
              <a:ext cx="1257075" cy="33855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 sz="1600">
                  <a:solidFill>
                    <a:srgbClr val="FF0000"/>
                  </a:solidFill>
                </a:rPr>
                <a:t>O9340FOM</a:t>
              </a:r>
              <a:endParaRPr lang="zh-TW" altLang="en-US" sz="1600">
                <a:solidFill>
                  <a:srgbClr val="FF0000"/>
                </a:solidFill>
              </a:endParaRPr>
            </a:p>
          </p:txBody>
        </p:sp>
        <p:cxnSp>
          <p:nvCxnSpPr>
            <p:cNvPr id="46" name="直線接點 45"/>
            <p:cNvCxnSpPr>
              <a:endCxn id="53277" idx="0"/>
            </p:cNvCxnSpPr>
            <p:nvPr/>
          </p:nvCxnSpPr>
          <p:spPr>
            <a:xfrm flipH="1">
              <a:off x="9071086" y="5232622"/>
              <a:ext cx="14970" cy="101096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7969274" y="3956620"/>
            <a:ext cx="863600" cy="7207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3259" name="圖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993" y="4755828"/>
            <a:ext cx="347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圖片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031" y="5135240"/>
            <a:ext cx="347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圖片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7881" y="5198740"/>
            <a:ext cx="347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圖片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2631" y="5160640"/>
            <a:ext cx="34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3763974" y="1772816"/>
            <a:ext cx="1074738" cy="6270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lIns="36000" tIns="36000" rIns="36000" bIns="36000" anchor="ctr">
            <a:spAutoFit/>
          </a:bodyPr>
          <a:lstStyle/>
          <a:p>
            <a:pPr algn="ctr" eaLnBrk="1" hangingPunct="1">
              <a:defRPr/>
            </a:pPr>
            <a:r>
              <a:rPr lang="en-US" altLang="zh-TW" sz="1200" dirty="0">
                <a:ea typeface="新細明體" charset="-120"/>
              </a:rPr>
              <a:t>Mobile Switching Center (MSC)</a:t>
            </a:r>
            <a:endParaRPr lang="zh-TW" altLang="en-US" sz="1200" dirty="0">
              <a:ea typeface="新細明體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797287" y="4293096"/>
            <a:ext cx="1008112" cy="8113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 anchor="ctr">
            <a:spAutoFit/>
          </a:bodyPr>
          <a:lstStyle/>
          <a:p>
            <a:pPr algn="ctr" eaLnBrk="1" hangingPunct="1">
              <a:defRPr/>
            </a:pPr>
            <a:r>
              <a:rPr lang="en-US" altLang="zh-TW" sz="1200" dirty="0">
                <a:ea typeface="新細明體" charset="-120"/>
              </a:rPr>
              <a:t>Radio Network Controller</a:t>
            </a:r>
          </a:p>
          <a:p>
            <a:pPr algn="ctr" eaLnBrk="1" hangingPunct="1">
              <a:defRPr/>
            </a:pPr>
            <a:r>
              <a:rPr lang="en-US" altLang="zh-TW" sz="1200" dirty="0">
                <a:ea typeface="新細明體" charset="-120"/>
              </a:rPr>
              <a:t>(RNC)</a:t>
            </a:r>
            <a:endParaRPr lang="zh-TW" altLang="en-US" sz="1200" dirty="0">
              <a:ea typeface="新細明體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 flipH="1" flipV="1">
            <a:off x="2483718" y="4303390"/>
            <a:ext cx="3024188" cy="34925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3023468" y="4976490"/>
            <a:ext cx="900113" cy="252413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V="1">
            <a:off x="3507656" y="5146353"/>
            <a:ext cx="600075" cy="690562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V="1">
            <a:off x="4233143" y="5133653"/>
            <a:ext cx="363538" cy="573087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H="1" flipV="1">
            <a:off x="4963393" y="5146353"/>
            <a:ext cx="298450" cy="504825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373216"/>
            <a:ext cx="43973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D3831E-7262-44DC-A398-A3ADBE90D02D}" type="slidenum">
              <a:rPr lang="en-US" altLang="zh-TW"/>
              <a:pPr/>
              <a:t>28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4G </a:t>
            </a:r>
            <a:r>
              <a:rPr lang="zh-TW" altLang="en-US" sz="2800" b="1" dirty="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轉換</a:t>
            </a:r>
            <a:r>
              <a:rPr lang="zh-TW" altLang="en-US" sz="2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到以 </a:t>
            </a:r>
            <a:r>
              <a:rPr lang="en-US" altLang="zh-TW" sz="2800" dirty="0" smtClean="0">
                <a:latin typeface="Trebuchet MS" pitchFamily="34" charset="0"/>
                <a:ea typeface="新細明體" pitchFamily="18" charset="-120"/>
              </a:rPr>
              <a:t>RRUs + BBU </a:t>
            </a:r>
            <a:r>
              <a:rPr lang="zh-TW" altLang="en-US" sz="2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的基礎</a:t>
            </a:r>
            <a:r>
              <a:rPr lang="zh-TW" altLang="en-US" sz="2800" b="1" dirty="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架構</a:t>
            </a:r>
            <a:r>
              <a:rPr lang="en-US" altLang="zh-TW" sz="2800" b="1" dirty="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latin typeface="Trebuchet MS" pitchFamily="34" charset="0"/>
                <a:ea typeface="新細明體" pitchFamily="18" charset="-120"/>
              </a:rPr>
              <a:t/>
            </a:r>
            <a:br>
              <a:rPr lang="en-US" altLang="zh-TW" sz="2800" dirty="0" smtClean="0">
                <a:latin typeface="Trebuchet MS" pitchFamily="34" charset="0"/>
                <a:ea typeface="新細明體" pitchFamily="18" charset="-120"/>
              </a:rPr>
            </a:br>
            <a:endParaRPr lang="zh-TW" altLang="en-US" sz="2800" dirty="0" smtClean="0">
              <a:ea typeface="新細明體" pitchFamily="18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00625" y="1428750"/>
            <a:ext cx="3857625" cy="4786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pSp>
        <p:nvGrpSpPr>
          <p:cNvPr id="2" name="群組 4"/>
          <p:cNvGrpSpPr>
            <a:grpSpLocks/>
          </p:cNvGrpSpPr>
          <p:nvPr/>
        </p:nvGrpSpPr>
        <p:grpSpPr bwMode="auto">
          <a:xfrm>
            <a:off x="500063" y="1428750"/>
            <a:ext cx="2603500" cy="3181350"/>
            <a:chOff x="545866" y="1428750"/>
            <a:chExt cx="2604114" cy="3181247"/>
          </a:xfrm>
        </p:grpSpPr>
        <p:grpSp>
          <p:nvGrpSpPr>
            <p:cNvPr id="3" name="群組 10"/>
            <p:cNvGrpSpPr>
              <a:grpSpLocks/>
            </p:cNvGrpSpPr>
            <p:nvPr/>
          </p:nvGrpSpPr>
          <p:grpSpPr bwMode="auto">
            <a:xfrm>
              <a:off x="545866" y="1428750"/>
              <a:ext cx="2604114" cy="3181247"/>
              <a:chOff x="539552" y="1459861"/>
              <a:chExt cx="2604114" cy="3181247"/>
            </a:xfrm>
          </p:grpSpPr>
          <p:grpSp>
            <p:nvGrpSpPr>
              <p:cNvPr id="4" name="群組 11"/>
              <p:cNvGrpSpPr>
                <a:grpSpLocks/>
              </p:cNvGrpSpPr>
              <p:nvPr/>
            </p:nvGrpSpPr>
            <p:grpSpPr bwMode="auto">
              <a:xfrm>
                <a:off x="539552" y="1459861"/>
                <a:ext cx="2604114" cy="3181247"/>
                <a:chOff x="3548846" y="3025775"/>
                <a:chExt cx="2604114" cy="3181247"/>
              </a:xfrm>
            </p:grpSpPr>
            <p:sp>
              <p:nvSpPr>
                <p:cNvPr id="17" name="圓角矩形 16"/>
                <p:cNvSpPr/>
                <p:nvPr/>
              </p:nvSpPr>
              <p:spPr>
                <a:xfrm>
                  <a:off x="3548846" y="3025775"/>
                  <a:ext cx="2604114" cy="318124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TW" altLang="en-US"/>
                </a:p>
              </p:txBody>
            </p:sp>
            <p:sp>
              <p:nvSpPr>
                <p:cNvPr id="19" name="文字方塊 18"/>
                <p:cNvSpPr txBox="1"/>
                <p:nvPr/>
              </p:nvSpPr>
              <p:spPr>
                <a:xfrm>
                  <a:off x="4647655" y="4365582"/>
                  <a:ext cx="1152797" cy="2460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altLang="zh-TW" sz="1000" dirty="0">
                      <a:solidFill>
                        <a:schemeClr val="accent6">
                          <a:lumMod val="50000"/>
                        </a:schemeClr>
                      </a:solidFill>
                      <a:ea typeface="新細明體" charset="-120"/>
                    </a:rPr>
                    <a:t>CELL SITE CABINET</a:t>
                  </a:r>
                  <a:endParaRPr lang="zh-TW" altLang="en-US" sz="1000" dirty="0">
                    <a:solidFill>
                      <a:schemeClr val="accent6">
                        <a:lumMod val="50000"/>
                      </a:schemeClr>
                    </a:solidFill>
                    <a:ea typeface="新細明體" charset="-120"/>
                  </a:endParaRPr>
                </a:p>
              </p:txBody>
            </p:sp>
            <p:pic>
              <p:nvPicPr>
                <p:cNvPr id="55311" name="圖片 19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830282" y="3049077"/>
                  <a:ext cx="1305632" cy="1919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群組 20"/>
                <p:cNvGrpSpPr>
                  <a:grpSpLocks/>
                </p:cNvGrpSpPr>
                <p:nvPr/>
              </p:nvGrpSpPr>
              <p:grpSpPr bwMode="auto">
                <a:xfrm>
                  <a:off x="4203050" y="3668692"/>
                  <a:ext cx="1819704" cy="1989073"/>
                  <a:chOff x="3710212" y="3640666"/>
                  <a:chExt cx="1819704" cy="1989073"/>
                </a:xfrm>
              </p:grpSpPr>
              <p:grpSp>
                <p:nvGrpSpPr>
                  <p:cNvPr id="6" name="群組 21"/>
                  <p:cNvGrpSpPr>
                    <a:grpSpLocks/>
                  </p:cNvGrpSpPr>
                  <p:nvPr/>
                </p:nvGrpSpPr>
                <p:grpSpPr bwMode="auto">
                  <a:xfrm>
                    <a:off x="4223095" y="4896338"/>
                    <a:ext cx="516610" cy="702426"/>
                    <a:chOff x="-1688322" y="4496216"/>
                    <a:chExt cx="516610" cy="702426"/>
                  </a:xfrm>
                </p:grpSpPr>
                <p:sp>
                  <p:nvSpPr>
                    <p:cNvPr id="36" name="文字方塊 35"/>
                    <p:cNvSpPr txBox="1"/>
                    <p:nvPr/>
                  </p:nvSpPr>
                  <p:spPr>
                    <a:xfrm>
                      <a:off x="-1688322" y="4496216"/>
                      <a:ext cx="516060" cy="2762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>
                        <a:defRPr/>
                      </a:pPr>
                      <a:r>
                        <a:rPr lang="en-US" altLang="zh-TW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a typeface="新細明體" charset="-120"/>
                        </a:rPr>
                        <a:t>RRU</a:t>
                      </a:r>
                      <a:endParaRPr lang="zh-TW" alt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ea typeface="新細明體" charset="-120"/>
                      </a:endParaRPr>
                    </a:p>
                  </p:txBody>
                </p:sp>
                <p:sp>
                  <p:nvSpPr>
                    <p:cNvPr id="37" name="文字方塊 36"/>
                    <p:cNvSpPr txBox="1"/>
                    <p:nvPr/>
                  </p:nvSpPr>
                  <p:spPr>
                    <a:xfrm>
                      <a:off x="-1688322" y="4702584"/>
                      <a:ext cx="516060" cy="2762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>
                        <a:defRPr/>
                      </a:pPr>
                      <a:r>
                        <a:rPr lang="en-US" altLang="zh-TW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a typeface="新細明體" charset="-120"/>
                        </a:rPr>
                        <a:t>RRU</a:t>
                      </a:r>
                      <a:endParaRPr lang="zh-TW" alt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ea typeface="新細明體" charset="-120"/>
                      </a:endParaRPr>
                    </a:p>
                  </p:txBody>
                </p:sp>
                <p:sp>
                  <p:nvSpPr>
                    <p:cNvPr id="38" name="文字方塊 37"/>
                    <p:cNvSpPr txBox="1"/>
                    <p:nvPr/>
                  </p:nvSpPr>
                  <p:spPr>
                    <a:xfrm>
                      <a:off x="-1688322" y="4921652"/>
                      <a:ext cx="516060" cy="2762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>
                        <a:defRPr/>
                      </a:pPr>
                      <a:r>
                        <a:rPr lang="en-US" altLang="zh-TW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a typeface="新細明體" charset="-120"/>
                        </a:rPr>
                        <a:t>RRU</a:t>
                      </a:r>
                      <a:endParaRPr lang="zh-TW" alt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ea typeface="新細明體" charset="-120"/>
                      </a:endParaRPr>
                    </a:p>
                  </p:txBody>
                </p:sp>
              </p:grpSp>
              <p:grpSp>
                <p:nvGrpSpPr>
                  <p:cNvPr id="7" name="群組 22"/>
                  <p:cNvGrpSpPr>
                    <a:grpSpLocks/>
                  </p:cNvGrpSpPr>
                  <p:nvPr/>
                </p:nvGrpSpPr>
                <p:grpSpPr bwMode="auto">
                  <a:xfrm>
                    <a:off x="3710212" y="3640666"/>
                    <a:ext cx="1819704" cy="1989073"/>
                    <a:chOff x="3766070" y="2395887"/>
                    <a:chExt cx="1819704" cy="1989073"/>
                  </a:xfrm>
                </p:grpSpPr>
                <p:sp>
                  <p:nvSpPr>
                    <p:cNvPr id="24" name="圓角矩形 23"/>
                    <p:cNvSpPr/>
                    <p:nvPr/>
                  </p:nvSpPr>
                  <p:spPr>
                    <a:xfrm>
                      <a:off x="4244020" y="3592823"/>
                      <a:ext cx="1341754" cy="792137"/>
                    </a:xfrm>
                    <a:prstGeom prst="roundRect">
                      <a:avLst/>
                    </a:prstGeom>
                    <a:noFill/>
                    <a:ln w="1905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zh-TW" altLang="en-US"/>
                    </a:p>
                  </p:txBody>
                </p:sp>
                <p:grpSp>
                  <p:nvGrpSpPr>
                    <p:cNvPr id="8" name="群組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68091" y="3765855"/>
                      <a:ext cx="500576" cy="493697"/>
                      <a:chOff x="1306913" y="6093809"/>
                      <a:chExt cx="500576" cy="493697"/>
                    </a:xfrm>
                  </p:grpSpPr>
                  <p:sp>
                    <p:nvSpPr>
                      <p:cNvPr id="34" name="矩形 33"/>
                      <p:cNvSpPr/>
                      <p:nvPr/>
                    </p:nvSpPr>
                    <p:spPr>
                      <a:xfrm>
                        <a:off x="1376778" y="6093809"/>
                        <a:ext cx="368387" cy="49369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zh-TW" altLang="en-US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35" name="文字方塊 34"/>
                      <p:cNvSpPr txBox="1"/>
                      <p:nvPr/>
                    </p:nvSpPr>
                    <p:spPr>
                      <a:xfrm>
                        <a:off x="1306912" y="6187469"/>
                        <a:ext cx="500181" cy="27621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en-US" altLang="zh-TW" sz="12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ea typeface="新細明體" charset="-120"/>
                          </a:rPr>
                          <a:t>BBU</a:t>
                        </a:r>
                        <a:endParaRPr lang="zh-TW" altLang="en-US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a typeface="新細明體" charset="-120"/>
                        </a:endParaRPr>
                      </a:p>
                    </p:txBody>
                  </p:sp>
                </p:grpSp>
                <p:sp>
                  <p:nvSpPr>
                    <p:cNvPr id="26" name="文字方塊 25"/>
                    <p:cNvSpPr txBox="1"/>
                    <p:nvPr/>
                  </p:nvSpPr>
                  <p:spPr>
                    <a:xfrm>
                      <a:off x="4636225" y="3522976"/>
                      <a:ext cx="727246" cy="307965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 eaLnBrk="1" hangingPunct="1">
                        <a:defRPr/>
                      </a:pPr>
                      <a:r>
                        <a:rPr lang="en-US" altLang="zh-TW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a typeface="新細明體" charset="-120"/>
                        </a:rPr>
                        <a:t>D-</a:t>
                      </a:r>
                      <a:r>
                        <a:rPr lang="en-US" altLang="zh-TW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a typeface="新細明體" charset="-120"/>
                        </a:rPr>
                        <a:t>RoF</a:t>
                      </a:r>
                      <a:endParaRPr lang="zh-TW" alt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a typeface="新細明體" charset="-120"/>
                      </a:endParaRPr>
                    </a:p>
                  </p:txBody>
                </p:sp>
                <p:sp>
                  <p:nvSpPr>
                    <p:cNvPr id="27" name="手繪多邊形 26"/>
                    <p:cNvSpPr/>
                    <p:nvPr/>
                  </p:nvSpPr>
                  <p:spPr>
                    <a:xfrm>
                      <a:off x="4093172" y="2395887"/>
                      <a:ext cx="228654" cy="1639834"/>
                    </a:xfrm>
                    <a:custGeom>
                      <a:avLst/>
                      <a:gdLst>
                        <a:gd name="connsiteX0" fmla="*/ 14044 w 229197"/>
                        <a:gd name="connsiteY0" fmla="*/ 0 h 1640541"/>
                        <a:gd name="connsiteX1" fmla="*/ 23009 w 229197"/>
                        <a:gd name="connsiteY1" fmla="*/ 1326776 h 1640541"/>
                        <a:gd name="connsiteX2" fmla="*/ 229197 w 229197"/>
                        <a:gd name="connsiteY2" fmla="*/ 1640541 h 1640541"/>
                        <a:gd name="connsiteX3" fmla="*/ 229197 w 229197"/>
                        <a:gd name="connsiteY3" fmla="*/ 1640541 h 1640541"/>
                        <a:gd name="connsiteX4" fmla="*/ 229197 w 229197"/>
                        <a:gd name="connsiteY4" fmla="*/ 1640541 h 16405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9197" h="1640541">
                          <a:moveTo>
                            <a:pt x="14044" y="0"/>
                          </a:moveTo>
                          <a:cubicBezTo>
                            <a:pt x="597" y="526676"/>
                            <a:pt x="-12850" y="1053353"/>
                            <a:pt x="23009" y="1326776"/>
                          </a:cubicBezTo>
                          <a:cubicBezTo>
                            <a:pt x="58868" y="1600200"/>
                            <a:pt x="229197" y="1640541"/>
                            <a:pt x="229197" y="1640541"/>
                          </a:cubicBezTo>
                          <a:lnTo>
                            <a:pt x="229197" y="1640541"/>
                          </a:lnTo>
                          <a:lnTo>
                            <a:pt x="229197" y="1640541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29" name="手繪多邊形 28"/>
                    <p:cNvSpPr/>
                    <p:nvPr/>
                  </p:nvSpPr>
                  <p:spPr>
                    <a:xfrm>
                      <a:off x="3766070" y="2575268"/>
                      <a:ext cx="573222" cy="1639835"/>
                    </a:xfrm>
                    <a:custGeom>
                      <a:avLst/>
                      <a:gdLst>
                        <a:gd name="connsiteX0" fmla="*/ 0 w 573741"/>
                        <a:gd name="connsiteY0" fmla="*/ 84 h 1640709"/>
                        <a:gd name="connsiteX1" fmla="*/ 242047 w 573741"/>
                        <a:gd name="connsiteY1" fmla="*/ 233166 h 1640709"/>
                        <a:gd name="connsiteX2" fmla="*/ 251011 w 573741"/>
                        <a:gd name="connsiteY2" fmla="*/ 1407543 h 1640709"/>
                        <a:gd name="connsiteX3" fmla="*/ 573741 w 573741"/>
                        <a:gd name="connsiteY3" fmla="*/ 1640625 h 1640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3741" h="1640709">
                          <a:moveTo>
                            <a:pt x="0" y="84"/>
                          </a:moveTo>
                          <a:cubicBezTo>
                            <a:pt x="100106" y="-663"/>
                            <a:pt x="200212" y="-1410"/>
                            <a:pt x="242047" y="233166"/>
                          </a:cubicBezTo>
                          <a:cubicBezTo>
                            <a:pt x="283882" y="467742"/>
                            <a:pt x="195729" y="1172967"/>
                            <a:pt x="251011" y="1407543"/>
                          </a:cubicBezTo>
                          <a:cubicBezTo>
                            <a:pt x="306293" y="1642119"/>
                            <a:pt x="440017" y="1641372"/>
                            <a:pt x="573741" y="1640625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30" name="手繪多邊形 29"/>
                    <p:cNvSpPr/>
                    <p:nvPr/>
                  </p:nvSpPr>
                  <p:spPr>
                    <a:xfrm>
                      <a:off x="4158274" y="2529233"/>
                      <a:ext cx="200072" cy="1328694"/>
                    </a:xfrm>
                    <a:custGeom>
                      <a:avLst/>
                      <a:gdLst>
                        <a:gd name="connsiteX0" fmla="*/ 92528 w 200104"/>
                        <a:gd name="connsiteY0" fmla="*/ 19712 h 1328775"/>
                        <a:gd name="connsiteX1" fmla="*/ 2881 w 200104"/>
                        <a:gd name="connsiteY1" fmla="*/ 154183 h 1328775"/>
                        <a:gd name="connsiteX2" fmla="*/ 38739 w 200104"/>
                        <a:gd name="connsiteY2" fmla="*/ 1158230 h 1328775"/>
                        <a:gd name="connsiteX3" fmla="*/ 200104 w 200104"/>
                        <a:gd name="connsiteY3" fmla="*/ 1319594 h 1328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0104" h="1328775">
                          <a:moveTo>
                            <a:pt x="92528" y="19712"/>
                          </a:moveTo>
                          <a:cubicBezTo>
                            <a:pt x="52187" y="-7929"/>
                            <a:pt x="11846" y="-35570"/>
                            <a:pt x="2881" y="154183"/>
                          </a:cubicBezTo>
                          <a:cubicBezTo>
                            <a:pt x="-6084" y="343936"/>
                            <a:pt x="5868" y="963995"/>
                            <a:pt x="38739" y="1158230"/>
                          </a:cubicBezTo>
                          <a:cubicBezTo>
                            <a:pt x="71609" y="1352465"/>
                            <a:pt x="135856" y="1336029"/>
                            <a:pt x="200104" y="1319594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31" name="手繪多邊形 30"/>
                    <p:cNvSpPr/>
                    <p:nvPr/>
                  </p:nvSpPr>
                  <p:spPr>
                    <a:xfrm>
                      <a:off x="4706092" y="3813478"/>
                      <a:ext cx="335041" cy="136521"/>
                    </a:xfrm>
                    <a:custGeom>
                      <a:avLst/>
                      <a:gdLst>
                        <a:gd name="connsiteX0" fmla="*/ 0 w 367553"/>
                        <a:gd name="connsiteY0" fmla="*/ 0 h 189416"/>
                        <a:gd name="connsiteX1" fmla="*/ 107577 w 367553"/>
                        <a:gd name="connsiteY1" fmla="*/ 161365 h 189416"/>
                        <a:gd name="connsiteX2" fmla="*/ 367553 w 367553"/>
                        <a:gd name="connsiteY2" fmla="*/ 188259 h 189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67553" h="189416">
                          <a:moveTo>
                            <a:pt x="0" y="0"/>
                          </a:moveTo>
                          <a:cubicBezTo>
                            <a:pt x="23159" y="64994"/>
                            <a:pt x="46318" y="129989"/>
                            <a:pt x="107577" y="161365"/>
                          </a:cubicBezTo>
                          <a:cubicBezTo>
                            <a:pt x="168836" y="192742"/>
                            <a:pt x="268194" y="190500"/>
                            <a:pt x="367553" y="188259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32" name="手繪多邊形 31"/>
                    <p:cNvSpPr/>
                    <p:nvPr/>
                  </p:nvSpPr>
                  <p:spPr>
                    <a:xfrm>
                      <a:off x="4710855" y="4142081"/>
                      <a:ext cx="330278" cy="153982"/>
                    </a:xfrm>
                    <a:custGeom>
                      <a:avLst/>
                      <a:gdLst>
                        <a:gd name="connsiteX0" fmla="*/ 0 w 385482"/>
                        <a:gd name="connsiteY0" fmla="*/ 150699 h 150699"/>
                        <a:gd name="connsiteX1" fmla="*/ 98611 w 385482"/>
                        <a:gd name="connsiteY1" fmla="*/ 7263 h 150699"/>
                        <a:gd name="connsiteX2" fmla="*/ 385482 w 385482"/>
                        <a:gd name="connsiteY2" fmla="*/ 34158 h 1506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5482" h="150699">
                          <a:moveTo>
                            <a:pt x="0" y="150699"/>
                          </a:moveTo>
                          <a:cubicBezTo>
                            <a:pt x="17182" y="88693"/>
                            <a:pt x="34364" y="26687"/>
                            <a:pt x="98611" y="7263"/>
                          </a:cubicBezTo>
                          <a:cubicBezTo>
                            <a:pt x="162858" y="-12161"/>
                            <a:pt x="274170" y="10998"/>
                            <a:pt x="385482" y="34158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33" name="手繪多邊形 32"/>
                    <p:cNvSpPr/>
                    <p:nvPr/>
                  </p:nvSpPr>
                  <p:spPr>
                    <a:xfrm>
                      <a:off x="4710855" y="4005560"/>
                      <a:ext cx="330278" cy="46036"/>
                    </a:xfrm>
                    <a:custGeom>
                      <a:avLst/>
                      <a:gdLst>
                        <a:gd name="connsiteX0" fmla="*/ 0 w 349624"/>
                        <a:gd name="connsiteY0" fmla="*/ 0 h 17930"/>
                        <a:gd name="connsiteX1" fmla="*/ 349624 w 349624"/>
                        <a:gd name="connsiteY1" fmla="*/ 17930 h 17930"/>
                        <a:gd name="connsiteX2" fmla="*/ 349624 w 349624"/>
                        <a:gd name="connsiteY2" fmla="*/ 17930 h 179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9624" h="17930">
                          <a:moveTo>
                            <a:pt x="0" y="0"/>
                          </a:moveTo>
                          <a:lnTo>
                            <a:pt x="349624" y="17930"/>
                          </a:lnTo>
                          <a:lnTo>
                            <a:pt x="349624" y="17930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9" name="群組 12"/>
              <p:cNvGrpSpPr/>
              <p:nvPr/>
            </p:nvGrpSpPr>
            <p:grpSpPr>
              <a:xfrm>
                <a:off x="1773212" y="3395939"/>
                <a:ext cx="364037" cy="661938"/>
                <a:chOff x="535555" y="6107162"/>
                <a:chExt cx="364037" cy="432048"/>
              </a:xfrm>
              <a:noFill/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535556" y="6107162"/>
                  <a:ext cx="364036" cy="432048"/>
                </a:xfrm>
                <a:prstGeom prst="rect">
                  <a:avLst/>
                </a:prstGeom>
                <a:grpFill/>
                <a:ln w="127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TW" altLang="en-US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5" name="直線接點 14"/>
                <p:cNvCxnSpPr/>
                <p:nvPr/>
              </p:nvCxnSpPr>
              <p:spPr>
                <a:xfrm>
                  <a:off x="535555" y="6251178"/>
                  <a:ext cx="364037" cy="0"/>
                </a:xfrm>
                <a:prstGeom prst="line">
                  <a:avLst/>
                </a:prstGeom>
                <a:grpFill/>
                <a:ln w="127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接點 15"/>
                <p:cNvCxnSpPr/>
                <p:nvPr/>
              </p:nvCxnSpPr>
              <p:spPr>
                <a:xfrm>
                  <a:off x="535555" y="6395194"/>
                  <a:ext cx="364037" cy="0"/>
                </a:xfrm>
                <a:prstGeom prst="line">
                  <a:avLst/>
                </a:prstGeom>
                <a:grpFill/>
                <a:ln w="127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306" name="文字方塊 38"/>
            <p:cNvSpPr txBox="1">
              <a:spLocks noChangeArrowheads="1"/>
            </p:cNvSpPr>
            <p:nvPr/>
          </p:nvSpPr>
          <p:spPr bwMode="auto">
            <a:xfrm>
              <a:off x="767718" y="2611278"/>
              <a:ext cx="47961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 sz="1000" dirty="0">
                  <a:solidFill>
                    <a:srgbClr val="FFC000"/>
                  </a:solidFill>
                </a:rPr>
                <a:t>COAX</a:t>
              </a:r>
              <a:endParaRPr lang="zh-TW" altLang="en-US" sz="1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5530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DA90CC-87F0-4F22-935E-067766D35580}" type="slidenum">
              <a:rPr lang="en-US" altLang="zh-TW"/>
              <a:pPr/>
              <a:t>29</a:t>
            </a:fld>
            <a:endParaRPr lang="en-US" altLang="zh-TW"/>
          </a:p>
        </p:txBody>
      </p:sp>
      <p:grpSp>
        <p:nvGrpSpPr>
          <p:cNvPr id="10" name="群組 18"/>
          <p:cNvGrpSpPr>
            <a:grpSpLocks/>
          </p:cNvGrpSpPr>
          <p:nvPr/>
        </p:nvGrpSpPr>
        <p:grpSpPr bwMode="auto">
          <a:xfrm rot="16200000">
            <a:off x="2974066" y="2909094"/>
            <a:ext cx="1258888" cy="1155700"/>
            <a:chOff x="2500298" y="3286124"/>
            <a:chExt cx="1258230" cy="1155150"/>
          </a:xfrm>
        </p:grpSpPr>
        <p:sp>
          <p:nvSpPr>
            <p:cNvPr id="55329" name="文字方塊 15"/>
            <p:cNvSpPr txBox="1">
              <a:spLocks noChangeArrowheads="1"/>
            </p:cNvSpPr>
            <p:nvPr/>
          </p:nvSpPr>
          <p:spPr bwMode="auto">
            <a:xfrm>
              <a:off x="2500298" y="4071942"/>
              <a:ext cx="1258230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O9340FOM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55330" name="文字方塊 16"/>
            <p:cNvSpPr txBox="1">
              <a:spLocks noChangeArrowheads="1"/>
            </p:cNvSpPr>
            <p:nvPr/>
          </p:nvSpPr>
          <p:spPr bwMode="auto">
            <a:xfrm>
              <a:off x="2500298" y="3286124"/>
              <a:ext cx="1258230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O9340FOM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cxnSp>
          <p:nvCxnSpPr>
            <p:cNvPr id="18" name="直線接點 17"/>
            <p:cNvCxnSpPr/>
            <p:nvPr/>
          </p:nvCxnSpPr>
          <p:spPr>
            <a:xfrm rot="5400000">
              <a:off x="2849356" y="3857353"/>
              <a:ext cx="42842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議程</a:t>
            </a:r>
            <a:endParaRPr lang="en-US" altLang="zh-TW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750" y="1628775"/>
            <a:ext cx="8229600" cy="3455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公司介紹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上半年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狀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況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星通的產品與解決方案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關鍵任務網路解決解決方案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電信運營商市場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企業與政府資安網路解決方案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商業與行銷策略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問答時間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6420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線接點 56"/>
          <p:cNvCxnSpPr/>
          <p:nvPr/>
        </p:nvCxnSpPr>
        <p:spPr>
          <a:xfrm flipV="1">
            <a:off x="1933575" y="3867150"/>
            <a:ext cx="350838" cy="50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1939925" y="3711575"/>
            <a:ext cx="396875" cy="269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1901825" y="3503613"/>
            <a:ext cx="388938" cy="1254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7848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b="1" dirty="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4.5G</a:t>
            </a:r>
            <a:r>
              <a:rPr lang="zh-TW" altLang="en-US" sz="2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從同軸電纜為基礎的</a:t>
            </a:r>
            <a:r>
              <a:rPr lang="en-US" altLang="zh-TW" sz="2800" b="1" dirty="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RRU</a:t>
            </a:r>
            <a:r>
              <a:rPr lang="zh-TW" altLang="en-US" sz="2800" b="1" dirty="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轉換</a:t>
            </a:r>
            <a:r>
              <a:rPr lang="zh-TW" altLang="en-US" sz="2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到以光纖為基礎的</a:t>
            </a:r>
            <a:r>
              <a:rPr lang="en-US" altLang="zh-TW" sz="2800" b="1" dirty="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RRH </a:t>
            </a:r>
            <a:r>
              <a:rPr lang="en-US" altLang="zh-TW" sz="2800" dirty="0" smtClean="0">
                <a:latin typeface="Trebuchet MS" pitchFamily="34" charset="0"/>
                <a:ea typeface="新細明體" charset="-120"/>
              </a:rPr>
              <a:t/>
            </a:r>
            <a:br>
              <a:rPr lang="en-US" altLang="zh-TW" sz="2800" dirty="0" smtClean="0">
                <a:latin typeface="Trebuchet MS" pitchFamily="34" charset="0"/>
                <a:ea typeface="新細明體" charset="-120"/>
              </a:rPr>
            </a:br>
            <a:endParaRPr lang="zh-TW" altLang="en-US" sz="2800" dirty="0" smtClean="0">
              <a:ea typeface="新細明體" charset="-120"/>
            </a:endParaRPr>
          </a:p>
        </p:txBody>
      </p:sp>
      <p:grpSp>
        <p:nvGrpSpPr>
          <p:cNvPr id="3" name="群組 77"/>
          <p:cNvGrpSpPr>
            <a:grpSpLocks/>
          </p:cNvGrpSpPr>
          <p:nvPr/>
        </p:nvGrpSpPr>
        <p:grpSpPr bwMode="auto">
          <a:xfrm>
            <a:off x="5267325" y="1427163"/>
            <a:ext cx="2603500" cy="3181350"/>
            <a:chOff x="3563888" y="3229495"/>
            <a:chExt cx="2604114" cy="3181247"/>
          </a:xfrm>
        </p:grpSpPr>
        <p:sp>
          <p:nvSpPr>
            <p:cNvPr id="86" name="圓角矩形 85"/>
            <p:cNvSpPr/>
            <p:nvPr/>
          </p:nvSpPr>
          <p:spPr>
            <a:xfrm>
              <a:off x="3563888" y="3229495"/>
              <a:ext cx="2604114" cy="31812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4789727" y="4821705"/>
              <a:ext cx="1152797" cy="2460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TW" sz="1000" dirty="0">
                  <a:solidFill>
                    <a:schemeClr val="accent6">
                      <a:lumMod val="50000"/>
                    </a:schemeClr>
                  </a:solidFill>
                  <a:ea typeface="新細明體" charset="-120"/>
                </a:rPr>
                <a:t>CELL SITE CABINET</a:t>
              </a:r>
              <a:endPara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charset="-120"/>
              </a:endParaRPr>
            </a:p>
          </p:txBody>
        </p:sp>
        <p:pic>
          <p:nvPicPr>
            <p:cNvPr id="57387" name="圖片 8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5324" y="3252797"/>
              <a:ext cx="1305632" cy="1919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群組 89"/>
            <p:cNvGrpSpPr>
              <a:grpSpLocks/>
            </p:cNvGrpSpPr>
            <p:nvPr/>
          </p:nvGrpSpPr>
          <p:grpSpPr bwMode="auto">
            <a:xfrm>
              <a:off x="3790953" y="4041880"/>
              <a:ext cx="1281967" cy="276990"/>
              <a:chOff x="-2693706" y="3413089"/>
              <a:chExt cx="1459112" cy="350282"/>
            </a:xfrm>
          </p:grpSpPr>
          <p:sp>
            <p:nvSpPr>
              <p:cNvPr id="103" name="文字方塊 102"/>
              <p:cNvSpPr txBox="1"/>
              <p:nvPr/>
            </p:nvSpPr>
            <p:spPr>
              <a:xfrm>
                <a:off x="-2693704" y="3413581"/>
                <a:ext cx="587369" cy="34930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TW" sz="1200" dirty="0">
                    <a:solidFill>
                      <a:schemeClr val="accent6">
                        <a:lumMod val="50000"/>
                      </a:schemeClr>
                    </a:solidFill>
                    <a:ea typeface="新細明體" charset="-120"/>
                  </a:rPr>
                  <a:t>RRH</a:t>
                </a:r>
                <a:endParaRPr lang="zh-TW" altLang="en-US" sz="1200" dirty="0">
                  <a:solidFill>
                    <a:schemeClr val="accent6">
                      <a:lumMod val="50000"/>
                    </a:schemeClr>
                  </a:solidFill>
                  <a:ea typeface="新細明體" charset="-120"/>
                </a:endParaRPr>
              </a:p>
            </p:txBody>
          </p:sp>
          <p:sp>
            <p:nvSpPr>
              <p:cNvPr id="105" name="文字方塊 104"/>
              <p:cNvSpPr txBox="1"/>
              <p:nvPr/>
            </p:nvSpPr>
            <p:spPr>
              <a:xfrm>
                <a:off x="-1822590" y="3413581"/>
                <a:ext cx="587369" cy="34930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TW" sz="1200" dirty="0">
                    <a:solidFill>
                      <a:schemeClr val="accent6">
                        <a:lumMod val="50000"/>
                      </a:schemeClr>
                    </a:solidFill>
                    <a:ea typeface="新細明體" charset="-120"/>
                  </a:rPr>
                  <a:t>RRH</a:t>
                </a:r>
                <a:endParaRPr lang="zh-TW" altLang="en-US" sz="1200" dirty="0">
                  <a:solidFill>
                    <a:schemeClr val="accent6">
                      <a:lumMod val="50000"/>
                    </a:schemeClr>
                  </a:solidFill>
                  <a:ea typeface="新細明體" charset="-120"/>
                </a:endParaRPr>
              </a:p>
            </p:txBody>
          </p:sp>
        </p:grpSp>
        <p:grpSp>
          <p:nvGrpSpPr>
            <p:cNvPr id="5" name="群組 90"/>
            <p:cNvGrpSpPr>
              <a:grpSpLocks/>
            </p:cNvGrpSpPr>
            <p:nvPr/>
          </p:nvGrpSpPr>
          <p:grpSpPr bwMode="auto">
            <a:xfrm>
              <a:off x="3563888" y="3872411"/>
              <a:ext cx="2473908" cy="1989074"/>
              <a:chOff x="3111866" y="2395886"/>
              <a:chExt cx="2473908" cy="1989074"/>
            </a:xfrm>
          </p:grpSpPr>
          <p:sp>
            <p:nvSpPr>
              <p:cNvPr id="92" name="圓角矩形 91"/>
              <p:cNvSpPr/>
              <p:nvPr/>
            </p:nvSpPr>
            <p:spPr>
              <a:xfrm>
                <a:off x="4244021" y="3592822"/>
                <a:ext cx="1341753" cy="792138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/>
              </a:p>
            </p:txBody>
          </p:sp>
          <p:grpSp>
            <p:nvGrpSpPr>
              <p:cNvPr id="6" name="群組 92"/>
              <p:cNvGrpSpPr>
                <a:grpSpLocks/>
              </p:cNvGrpSpPr>
              <p:nvPr/>
            </p:nvGrpSpPr>
            <p:grpSpPr bwMode="auto">
              <a:xfrm>
                <a:off x="4298009" y="3775380"/>
                <a:ext cx="500576" cy="493696"/>
                <a:chOff x="636831" y="6103334"/>
                <a:chExt cx="500576" cy="493696"/>
              </a:xfrm>
            </p:grpSpPr>
            <p:sp>
              <p:nvSpPr>
                <p:cNvPr id="101" name="矩形 100"/>
                <p:cNvSpPr/>
                <p:nvPr/>
              </p:nvSpPr>
              <p:spPr>
                <a:xfrm>
                  <a:off x="697170" y="6103334"/>
                  <a:ext cx="363623" cy="49369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TW" altLang="en-US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2" name="文字方塊 101"/>
                <p:cNvSpPr txBox="1"/>
                <p:nvPr/>
              </p:nvSpPr>
              <p:spPr>
                <a:xfrm>
                  <a:off x="636831" y="6209693"/>
                  <a:ext cx="500180" cy="2762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altLang="zh-TW" sz="1200" dirty="0">
                      <a:solidFill>
                        <a:schemeClr val="accent4">
                          <a:lumMod val="50000"/>
                        </a:schemeClr>
                      </a:solidFill>
                      <a:ea typeface="新細明體" charset="-120"/>
                    </a:rPr>
                    <a:t>BBU</a:t>
                  </a:r>
                  <a:endParaRPr lang="zh-TW" altLang="en-US" sz="1200" dirty="0">
                    <a:solidFill>
                      <a:schemeClr val="accent4">
                        <a:lumMod val="50000"/>
                      </a:schemeClr>
                    </a:solidFill>
                    <a:ea typeface="新細明體" charset="-120"/>
                  </a:endParaRPr>
                </a:p>
              </p:txBody>
            </p:sp>
          </p:grpSp>
          <p:sp>
            <p:nvSpPr>
              <p:cNvPr id="94" name="文字方塊 93"/>
              <p:cNvSpPr txBox="1"/>
              <p:nvPr/>
            </p:nvSpPr>
            <p:spPr>
              <a:xfrm>
                <a:off x="3111866" y="3129287"/>
                <a:ext cx="741538" cy="3063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TW" sz="1400" dirty="0">
                    <a:solidFill>
                      <a:schemeClr val="accent4">
                        <a:lumMod val="50000"/>
                      </a:schemeClr>
                    </a:solidFill>
                    <a:ea typeface="新細明體" charset="-120"/>
                  </a:rPr>
                  <a:t>D-</a:t>
                </a:r>
                <a:r>
                  <a:rPr lang="en-US" altLang="zh-TW" sz="1400" dirty="0" err="1">
                    <a:solidFill>
                      <a:schemeClr val="accent4">
                        <a:lumMod val="50000"/>
                      </a:schemeClr>
                    </a:solidFill>
                    <a:ea typeface="新細明體" charset="-120"/>
                  </a:rPr>
                  <a:t>RoF</a:t>
                </a:r>
                <a:endParaRPr lang="zh-TW" altLang="en-US" sz="1400" dirty="0">
                  <a:solidFill>
                    <a:schemeClr val="accent4">
                      <a:lumMod val="50000"/>
                    </a:schemeClr>
                  </a:solidFill>
                  <a:ea typeface="新細明體" charset="-120"/>
                </a:endParaRPr>
              </a:p>
            </p:txBody>
          </p:sp>
          <p:sp>
            <p:nvSpPr>
              <p:cNvPr id="95" name="手繪多邊形 94"/>
              <p:cNvSpPr/>
              <p:nvPr/>
            </p:nvSpPr>
            <p:spPr>
              <a:xfrm>
                <a:off x="4093172" y="2395886"/>
                <a:ext cx="228654" cy="1639835"/>
              </a:xfrm>
              <a:custGeom>
                <a:avLst/>
                <a:gdLst>
                  <a:gd name="connsiteX0" fmla="*/ 14044 w 229197"/>
                  <a:gd name="connsiteY0" fmla="*/ 0 h 1640541"/>
                  <a:gd name="connsiteX1" fmla="*/ 23009 w 229197"/>
                  <a:gd name="connsiteY1" fmla="*/ 1326776 h 1640541"/>
                  <a:gd name="connsiteX2" fmla="*/ 229197 w 229197"/>
                  <a:gd name="connsiteY2" fmla="*/ 1640541 h 1640541"/>
                  <a:gd name="connsiteX3" fmla="*/ 229197 w 229197"/>
                  <a:gd name="connsiteY3" fmla="*/ 1640541 h 1640541"/>
                  <a:gd name="connsiteX4" fmla="*/ 229197 w 229197"/>
                  <a:gd name="connsiteY4" fmla="*/ 1640541 h 164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197" h="1640541">
                    <a:moveTo>
                      <a:pt x="14044" y="0"/>
                    </a:moveTo>
                    <a:cubicBezTo>
                      <a:pt x="597" y="526676"/>
                      <a:pt x="-12850" y="1053353"/>
                      <a:pt x="23009" y="1326776"/>
                    </a:cubicBezTo>
                    <a:cubicBezTo>
                      <a:pt x="58868" y="1600200"/>
                      <a:pt x="229197" y="1640541"/>
                      <a:pt x="229197" y="1640541"/>
                    </a:cubicBezTo>
                    <a:lnTo>
                      <a:pt x="229197" y="1640541"/>
                    </a:lnTo>
                    <a:lnTo>
                      <a:pt x="229197" y="1640541"/>
                    </a:lnTo>
                  </a:path>
                </a:pathLst>
              </a:cu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/>
              </a:p>
            </p:txBody>
          </p:sp>
          <p:sp>
            <p:nvSpPr>
              <p:cNvPr id="96" name="手繪多邊形 95"/>
              <p:cNvSpPr/>
              <p:nvPr/>
            </p:nvSpPr>
            <p:spPr>
              <a:xfrm>
                <a:off x="3827998" y="2575268"/>
                <a:ext cx="511295" cy="1639834"/>
              </a:xfrm>
              <a:custGeom>
                <a:avLst/>
                <a:gdLst>
                  <a:gd name="connsiteX0" fmla="*/ 0 w 573741"/>
                  <a:gd name="connsiteY0" fmla="*/ 84 h 1640709"/>
                  <a:gd name="connsiteX1" fmla="*/ 242047 w 573741"/>
                  <a:gd name="connsiteY1" fmla="*/ 233166 h 1640709"/>
                  <a:gd name="connsiteX2" fmla="*/ 251011 w 573741"/>
                  <a:gd name="connsiteY2" fmla="*/ 1407543 h 1640709"/>
                  <a:gd name="connsiteX3" fmla="*/ 573741 w 573741"/>
                  <a:gd name="connsiteY3" fmla="*/ 1640625 h 164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3741" h="1640709">
                    <a:moveTo>
                      <a:pt x="0" y="84"/>
                    </a:moveTo>
                    <a:cubicBezTo>
                      <a:pt x="100106" y="-663"/>
                      <a:pt x="200212" y="-1410"/>
                      <a:pt x="242047" y="233166"/>
                    </a:cubicBezTo>
                    <a:cubicBezTo>
                      <a:pt x="283882" y="467742"/>
                      <a:pt x="195729" y="1172967"/>
                      <a:pt x="251011" y="1407543"/>
                    </a:cubicBezTo>
                    <a:cubicBezTo>
                      <a:pt x="306293" y="1642119"/>
                      <a:pt x="440017" y="1641372"/>
                      <a:pt x="573741" y="1640625"/>
                    </a:cubicBezTo>
                  </a:path>
                </a:pathLst>
              </a:cu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/>
              </a:p>
            </p:txBody>
          </p:sp>
          <p:sp>
            <p:nvSpPr>
              <p:cNvPr id="97" name="手繪多邊形 96"/>
              <p:cNvSpPr/>
              <p:nvPr/>
            </p:nvSpPr>
            <p:spPr>
              <a:xfrm>
                <a:off x="4158276" y="2529232"/>
                <a:ext cx="200072" cy="1328695"/>
              </a:xfrm>
              <a:custGeom>
                <a:avLst/>
                <a:gdLst>
                  <a:gd name="connsiteX0" fmla="*/ 92528 w 200104"/>
                  <a:gd name="connsiteY0" fmla="*/ 19712 h 1328775"/>
                  <a:gd name="connsiteX1" fmla="*/ 2881 w 200104"/>
                  <a:gd name="connsiteY1" fmla="*/ 154183 h 1328775"/>
                  <a:gd name="connsiteX2" fmla="*/ 38739 w 200104"/>
                  <a:gd name="connsiteY2" fmla="*/ 1158230 h 1328775"/>
                  <a:gd name="connsiteX3" fmla="*/ 200104 w 200104"/>
                  <a:gd name="connsiteY3" fmla="*/ 1319594 h 13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104" h="1328775">
                    <a:moveTo>
                      <a:pt x="92528" y="19712"/>
                    </a:moveTo>
                    <a:cubicBezTo>
                      <a:pt x="52187" y="-7929"/>
                      <a:pt x="11846" y="-35570"/>
                      <a:pt x="2881" y="154183"/>
                    </a:cubicBezTo>
                    <a:cubicBezTo>
                      <a:pt x="-6084" y="343936"/>
                      <a:pt x="5868" y="963995"/>
                      <a:pt x="38739" y="1158230"/>
                    </a:cubicBezTo>
                    <a:cubicBezTo>
                      <a:pt x="71609" y="1352465"/>
                      <a:pt x="135856" y="1336029"/>
                      <a:pt x="200104" y="1319594"/>
                    </a:cubicBezTo>
                  </a:path>
                </a:pathLst>
              </a:cu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/>
              </a:p>
            </p:txBody>
          </p:sp>
        </p:grpSp>
        <p:sp>
          <p:nvSpPr>
            <p:cNvPr id="107" name="文字方塊 106"/>
            <p:cNvSpPr txBox="1"/>
            <p:nvPr/>
          </p:nvSpPr>
          <p:spPr>
            <a:xfrm>
              <a:off x="4267317" y="4359758"/>
              <a:ext cx="516059" cy="2762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r>
                <a:rPr lang="en-US" altLang="zh-TW" sz="1200" dirty="0">
                  <a:solidFill>
                    <a:schemeClr val="accent6">
                      <a:lumMod val="50000"/>
                    </a:schemeClr>
                  </a:solidFill>
                  <a:ea typeface="新細明體" charset="-120"/>
                </a:rPr>
                <a:t>RRH</a:t>
              </a:r>
              <a:endParaRPr lang="zh-TW" altLang="en-US" sz="1200" dirty="0">
                <a:solidFill>
                  <a:schemeClr val="accent6">
                    <a:lumMod val="50000"/>
                  </a:schemeClr>
                </a:solidFill>
                <a:ea typeface="新細明體" charset="-120"/>
              </a:endParaRPr>
            </a:p>
          </p:txBody>
        </p:sp>
      </p:grpSp>
      <p:grpSp>
        <p:nvGrpSpPr>
          <p:cNvPr id="7" name="群組 110"/>
          <p:cNvGrpSpPr>
            <a:grpSpLocks/>
          </p:cNvGrpSpPr>
          <p:nvPr/>
        </p:nvGrpSpPr>
        <p:grpSpPr bwMode="auto">
          <a:xfrm>
            <a:off x="514350" y="1444625"/>
            <a:ext cx="2603500" cy="3181350"/>
            <a:chOff x="545866" y="1428750"/>
            <a:chExt cx="2604114" cy="3181247"/>
          </a:xfrm>
        </p:grpSpPr>
        <p:grpSp>
          <p:nvGrpSpPr>
            <p:cNvPr id="8" name="群組 111"/>
            <p:cNvGrpSpPr>
              <a:grpSpLocks/>
            </p:cNvGrpSpPr>
            <p:nvPr/>
          </p:nvGrpSpPr>
          <p:grpSpPr bwMode="auto">
            <a:xfrm>
              <a:off x="545866" y="1428750"/>
              <a:ext cx="2604114" cy="3181247"/>
              <a:chOff x="539552" y="1459861"/>
              <a:chExt cx="2604114" cy="3181247"/>
            </a:xfrm>
          </p:grpSpPr>
          <p:grpSp>
            <p:nvGrpSpPr>
              <p:cNvPr id="9" name="群組 113"/>
              <p:cNvGrpSpPr>
                <a:grpSpLocks/>
              </p:cNvGrpSpPr>
              <p:nvPr/>
            </p:nvGrpSpPr>
            <p:grpSpPr bwMode="auto">
              <a:xfrm>
                <a:off x="539552" y="1459861"/>
                <a:ext cx="2604114" cy="3181247"/>
                <a:chOff x="3548846" y="3025775"/>
                <a:chExt cx="2604114" cy="3181247"/>
              </a:xfrm>
            </p:grpSpPr>
            <p:sp>
              <p:nvSpPr>
                <p:cNvPr id="119" name="圓角矩形 118"/>
                <p:cNvSpPr/>
                <p:nvPr/>
              </p:nvSpPr>
              <p:spPr>
                <a:xfrm>
                  <a:off x="3548846" y="3025775"/>
                  <a:ext cx="2604114" cy="318124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TW" altLang="en-US"/>
                </a:p>
              </p:txBody>
            </p:sp>
            <p:sp>
              <p:nvSpPr>
                <p:cNvPr id="120" name="文字方塊 119"/>
                <p:cNvSpPr txBox="1"/>
                <p:nvPr/>
              </p:nvSpPr>
              <p:spPr>
                <a:xfrm>
                  <a:off x="4647655" y="4365582"/>
                  <a:ext cx="1152797" cy="2460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altLang="zh-TW" sz="1000" dirty="0">
                      <a:solidFill>
                        <a:schemeClr val="accent6">
                          <a:lumMod val="50000"/>
                        </a:schemeClr>
                      </a:solidFill>
                      <a:ea typeface="新細明體" charset="-120"/>
                    </a:rPr>
                    <a:t>CELL SITE CABINET</a:t>
                  </a:r>
                  <a:endParaRPr lang="zh-TW" altLang="en-US" sz="1000" dirty="0">
                    <a:solidFill>
                      <a:schemeClr val="accent6">
                        <a:lumMod val="50000"/>
                      </a:schemeClr>
                    </a:solidFill>
                    <a:ea typeface="新細明體" charset="-120"/>
                  </a:endParaRPr>
                </a:p>
              </p:txBody>
            </p:sp>
            <p:pic>
              <p:nvPicPr>
                <p:cNvPr id="57367" name="圖片 120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830282" y="3049077"/>
                  <a:ext cx="1305632" cy="1919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0" name="群組 121"/>
                <p:cNvGrpSpPr>
                  <a:grpSpLocks/>
                </p:cNvGrpSpPr>
                <p:nvPr/>
              </p:nvGrpSpPr>
              <p:grpSpPr bwMode="auto">
                <a:xfrm>
                  <a:off x="4203050" y="3668692"/>
                  <a:ext cx="1819704" cy="1989073"/>
                  <a:chOff x="3710212" y="3640666"/>
                  <a:chExt cx="1819704" cy="1989073"/>
                </a:xfrm>
              </p:grpSpPr>
              <p:grpSp>
                <p:nvGrpSpPr>
                  <p:cNvPr id="11" name="群組 122"/>
                  <p:cNvGrpSpPr>
                    <a:grpSpLocks/>
                  </p:cNvGrpSpPr>
                  <p:nvPr/>
                </p:nvGrpSpPr>
                <p:grpSpPr bwMode="auto">
                  <a:xfrm>
                    <a:off x="4219920" y="4896338"/>
                    <a:ext cx="516610" cy="702426"/>
                    <a:chOff x="-1691497" y="4496216"/>
                    <a:chExt cx="516610" cy="702426"/>
                  </a:xfrm>
                </p:grpSpPr>
                <p:sp>
                  <p:nvSpPr>
                    <p:cNvPr id="136" name="文字方塊 135"/>
                    <p:cNvSpPr txBox="1"/>
                    <p:nvPr/>
                  </p:nvSpPr>
                  <p:spPr>
                    <a:xfrm>
                      <a:off x="-1691497" y="4496216"/>
                      <a:ext cx="516059" cy="2762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>
                        <a:defRPr/>
                      </a:pPr>
                      <a:r>
                        <a:rPr lang="en-US" altLang="zh-TW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a typeface="新細明體" charset="-120"/>
                        </a:rPr>
                        <a:t>RRU</a:t>
                      </a:r>
                      <a:endParaRPr lang="zh-TW" alt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ea typeface="新細明體" charset="-120"/>
                      </a:endParaRPr>
                    </a:p>
                  </p:txBody>
                </p:sp>
                <p:sp>
                  <p:nvSpPr>
                    <p:cNvPr id="137" name="文字方塊 136"/>
                    <p:cNvSpPr txBox="1"/>
                    <p:nvPr/>
                  </p:nvSpPr>
                  <p:spPr>
                    <a:xfrm>
                      <a:off x="-1691497" y="4702584"/>
                      <a:ext cx="516059" cy="2762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>
                        <a:defRPr/>
                      </a:pPr>
                      <a:r>
                        <a:rPr lang="en-US" altLang="zh-TW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a typeface="新細明體" charset="-120"/>
                        </a:rPr>
                        <a:t>RRU</a:t>
                      </a:r>
                      <a:endParaRPr lang="zh-TW" alt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ea typeface="新細明體" charset="-120"/>
                      </a:endParaRPr>
                    </a:p>
                  </p:txBody>
                </p:sp>
                <p:sp>
                  <p:nvSpPr>
                    <p:cNvPr id="138" name="文字方塊 137"/>
                    <p:cNvSpPr txBox="1"/>
                    <p:nvPr/>
                  </p:nvSpPr>
                  <p:spPr>
                    <a:xfrm>
                      <a:off x="-1691497" y="4921652"/>
                      <a:ext cx="516059" cy="2762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>
                        <a:defRPr/>
                      </a:pPr>
                      <a:r>
                        <a:rPr lang="en-US" altLang="zh-TW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a typeface="新細明體" charset="-120"/>
                        </a:rPr>
                        <a:t>RRU</a:t>
                      </a:r>
                      <a:endParaRPr lang="zh-TW" alt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ea typeface="新細明體" charset="-120"/>
                      </a:endParaRPr>
                    </a:p>
                  </p:txBody>
                </p:sp>
              </p:grpSp>
              <p:grpSp>
                <p:nvGrpSpPr>
                  <p:cNvPr id="12" name="群組 123"/>
                  <p:cNvGrpSpPr>
                    <a:grpSpLocks/>
                  </p:cNvGrpSpPr>
                  <p:nvPr/>
                </p:nvGrpSpPr>
                <p:grpSpPr bwMode="auto">
                  <a:xfrm>
                    <a:off x="3710212" y="3640666"/>
                    <a:ext cx="1819704" cy="1989073"/>
                    <a:chOff x="3766070" y="2395887"/>
                    <a:chExt cx="1819704" cy="1989073"/>
                  </a:xfrm>
                </p:grpSpPr>
                <p:sp>
                  <p:nvSpPr>
                    <p:cNvPr id="125" name="圓角矩形 124"/>
                    <p:cNvSpPr/>
                    <p:nvPr/>
                  </p:nvSpPr>
                  <p:spPr>
                    <a:xfrm>
                      <a:off x="4244021" y="3592823"/>
                      <a:ext cx="1341753" cy="792137"/>
                    </a:xfrm>
                    <a:prstGeom prst="roundRect">
                      <a:avLst/>
                    </a:prstGeom>
                    <a:noFill/>
                    <a:ln w="1905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zh-TW" altLang="en-US"/>
                    </a:p>
                  </p:txBody>
                </p:sp>
                <p:grpSp>
                  <p:nvGrpSpPr>
                    <p:cNvPr id="13" name="群組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68092" y="3765855"/>
                      <a:ext cx="500576" cy="493697"/>
                      <a:chOff x="1306914" y="6093809"/>
                      <a:chExt cx="500576" cy="493697"/>
                    </a:xfrm>
                  </p:grpSpPr>
                  <p:sp>
                    <p:nvSpPr>
                      <p:cNvPr id="134" name="矩形 133"/>
                      <p:cNvSpPr/>
                      <p:nvPr/>
                    </p:nvSpPr>
                    <p:spPr>
                      <a:xfrm>
                        <a:off x="1376779" y="6093809"/>
                        <a:ext cx="365211" cy="49369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zh-TW" altLang="en-US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35" name="文字方塊 134"/>
                      <p:cNvSpPr txBox="1"/>
                      <p:nvPr/>
                    </p:nvSpPr>
                    <p:spPr>
                      <a:xfrm>
                        <a:off x="1306913" y="6187469"/>
                        <a:ext cx="500180" cy="27621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1" hangingPunct="1">
                          <a:defRPr/>
                        </a:pPr>
                        <a:r>
                          <a:rPr lang="en-US" altLang="zh-TW" sz="12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ea typeface="新細明體" charset="-120"/>
                          </a:rPr>
                          <a:t>BBU</a:t>
                        </a:r>
                        <a:endParaRPr lang="zh-TW" altLang="en-US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a typeface="新細明體" charset="-120"/>
                        </a:endParaRPr>
                      </a:p>
                    </p:txBody>
                  </p:sp>
                </p:grpSp>
                <p:sp>
                  <p:nvSpPr>
                    <p:cNvPr id="127" name="文字方塊 126"/>
                    <p:cNvSpPr txBox="1"/>
                    <p:nvPr/>
                  </p:nvSpPr>
                  <p:spPr>
                    <a:xfrm>
                      <a:off x="4636225" y="3522976"/>
                      <a:ext cx="757417" cy="307965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 eaLnBrk="1" hangingPunct="1">
                        <a:defRPr/>
                      </a:pPr>
                      <a:r>
                        <a:rPr lang="en-US" altLang="zh-TW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a typeface="新細明體" charset="-120"/>
                        </a:rPr>
                        <a:t>D-</a:t>
                      </a:r>
                      <a:r>
                        <a:rPr lang="en-US" altLang="zh-TW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a typeface="新細明體" charset="-120"/>
                        </a:rPr>
                        <a:t>RoF</a:t>
                      </a:r>
                      <a:endParaRPr lang="zh-TW" alt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ea typeface="新細明體" charset="-120"/>
                      </a:endParaRPr>
                    </a:p>
                  </p:txBody>
                </p:sp>
                <p:sp>
                  <p:nvSpPr>
                    <p:cNvPr id="128" name="手繪多邊形 127"/>
                    <p:cNvSpPr/>
                    <p:nvPr/>
                  </p:nvSpPr>
                  <p:spPr>
                    <a:xfrm>
                      <a:off x="4093172" y="2395887"/>
                      <a:ext cx="228654" cy="1639834"/>
                    </a:xfrm>
                    <a:custGeom>
                      <a:avLst/>
                      <a:gdLst>
                        <a:gd name="connsiteX0" fmla="*/ 14044 w 229197"/>
                        <a:gd name="connsiteY0" fmla="*/ 0 h 1640541"/>
                        <a:gd name="connsiteX1" fmla="*/ 23009 w 229197"/>
                        <a:gd name="connsiteY1" fmla="*/ 1326776 h 1640541"/>
                        <a:gd name="connsiteX2" fmla="*/ 229197 w 229197"/>
                        <a:gd name="connsiteY2" fmla="*/ 1640541 h 1640541"/>
                        <a:gd name="connsiteX3" fmla="*/ 229197 w 229197"/>
                        <a:gd name="connsiteY3" fmla="*/ 1640541 h 1640541"/>
                        <a:gd name="connsiteX4" fmla="*/ 229197 w 229197"/>
                        <a:gd name="connsiteY4" fmla="*/ 1640541 h 16405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9197" h="1640541">
                          <a:moveTo>
                            <a:pt x="14044" y="0"/>
                          </a:moveTo>
                          <a:cubicBezTo>
                            <a:pt x="597" y="526676"/>
                            <a:pt x="-12850" y="1053353"/>
                            <a:pt x="23009" y="1326776"/>
                          </a:cubicBezTo>
                          <a:cubicBezTo>
                            <a:pt x="58868" y="1600200"/>
                            <a:pt x="229197" y="1640541"/>
                            <a:pt x="229197" y="1640541"/>
                          </a:cubicBezTo>
                          <a:lnTo>
                            <a:pt x="229197" y="1640541"/>
                          </a:lnTo>
                          <a:lnTo>
                            <a:pt x="229197" y="1640541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9" name="手繪多邊形 128"/>
                    <p:cNvSpPr/>
                    <p:nvPr/>
                  </p:nvSpPr>
                  <p:spPr>
                    <a:xfrm>
                      <a:off x="3766070" y="2575268"/>
                      <a:ext cx="573223" cy="1639835"/>
                    </a:xfrm>
                    <a:custGeom>
                      <a:avLst/>
                      <a:gdLst>
                        <a:gd name="connsiteX0" fmla="*/ 0 w 573741"/>
                        <a:gd name="connsiteY0" fmla="*/ 84 h 1640709"/>
                        <a:gd name="connsiteX1" fmla="*/ 242047 w 573741"/>
                        <a:gd name="connsiteY1" fmla="*/ 233166 h 1640709"/>
                        <a:gd name="connsiteX2" fmla="*/ 251011 w 573741"/>
                        <a:gd name="connsiteY2" fmla="*/ 1407543 h 1640709"/>
                        <a:gd name="connsiteX3" fmla="*/ 573741 w 573741"/>
                        <a:gd name="connsiteY3" fmla="*/ 1640625 h 1640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3741" h="1640709">
                          <a:moveTo>
                            <a:pt x="0" y="84"/>
                          </a:moveTo>
                          <a:cubicBezTo>
                            <a:pt x="100106" y="-663"/>
                            <a:pt x="200212" y="-1410"/>
                            <a:pt x="242047" y="233166"/>
                          </a:cubicBezTo>
                          <a:cubicBezTo>
                            <a:pt x="283882" y="467742"/>
                            <a:pt x="195729" y="1172967"/>
                            <a:pt x="251011" y="1407543"/>
                          </a:cubicBezTo>
                          <a:cubicBezTo>
                            <a:pt x="306293" y="1642119"/>
                            <a:pt x="440017" y="1641372"/>
                            <a:pt x="573741" y="1640625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手繪多邊形 129"/>
                    <p:cNvSpPr/>
                    <p:nvPr/>
                  </p:nvSpPr>
                  <p:spPr>
                    <a:xfrm>
                      <a:off x="4158275" y="2529233"/>
                      <a:ext cx="200072" cy="1328694"/>
                    </a:xfrm>
                    <a:custGeom>
                      <a:avLst/>
                      <a:gdLst>
                        <a:gd name="connsiteX0" fmla="*/ 92528 w 200104"/>
                        <a:gd name="connsiteY0" fmla="*/ 19712 h 1328775"/>
                        <a:gd name="connsiteX1" fmla="*/ 2881 w 200104"/>
                        <a:gd name="connsiteY1" fmla="*/ 154183 h 1328775"/>
                        <a:gd name="connsiteX2" fmla="*/ 38739 w 200104"/>
                        <a:gd name="connsiteY2" fmla="*/ 1158230 h 1328775"/>
                        <a:gd name="connsiteX3" fmla="*/ 200104 w 200104"/>
                        <a:gd name="connsiteY3" fmla="*/ 1319594 h 1328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0104" h="1328775">
                          <a:moveTo>
                            <a:pt x="92528" y="19712"/>
                          </a:moveTo>
                          <a:cubicBezTo>
                            <a:pt x="52187" y="-7929"/>
                            <a:pt x="11846" y="-35570"/>
                            <a:pt x="2881" y="154183"/>
                          </a:cubicBezTo>
                          <a:cubicBezTo>
                            <a:pt x="-6084" y="343936"/>
                            <a:pt x="5868" y="963995"/>
                            <a:pt x="38739" y="1158230"/>
                          </a:cubicBezTo>
                          <a:cubicBezTo>
                            <a:pt x="71609" y="1352465"/>
                            <a:pt x="135856" y="1336029"/>
                            <a:pt x="200104" y="1319594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1" name="手繪多邊形 130"/>
                    <p:cNvSpPr/>
                    <p:nvPr/>
                  </p:nvSpPr>
                  <p:spPr>
                    <a:xfrm>
                      <a:off x="4706092" y="3813478"/>
                      <a:ext cx="335042" cy="136521"/>
                    </a:xfrm>
                    <a:custGeom>
                      <a:avLst/>
                      <a:gdLst>
                        <a:gd name="connsiteX0" fmla="*/ 0 w 367553"/>
                        <a:gd name="connsiteY0" fmla="*/ 0 h 189416"/>
                        <a:gd name="connsiteX1" fmla="*/ 107577 w 367553"/>
                        <a:gd name="connsiteY1" fmla="*/ 161365 h 189416"/>
                        <a:gd name="connsiteX2" fmla="*/ 367553 w 367553"/>
                        <a:gd name="connsiteY2" fmla="*/ 188259 h 189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67553" h="189416">
                          <a:moveTo>
                            <a:pt x="0" y="0"/>
                          </a:moveTo>
                          <a:cubicBezTo>
                            <a:pt x="23159" y="64994"/>
                            <a:pt x="46318" y="129989"/>
                            <a:pt x="107577" y="161365"/>
                          </a:cubicBezTo>
                          <a:cubicBezTo>
                            <a:pt x="168836" y="192742"/>
                            <a:pt x="268194" y="190500"/>
                            <a:pt x="367553" y="188259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手繪多邊形 131"/>
                    <p:cNvSpPr/>
                    <p:nvPr/>
                  </p:nvSpPr>
                  <p:spPr>
                    <a:xfrm>
                      <a:off x="4710856" y="4142081"/>
                      <a:ext cx="330278" cy="153982"/>
                    </a:xfrm>
                    <a:custGeom>
                      <a:avLst/>
                      <a:gdLst>
                        <a:gd name="connsiteX0" fmla="*/ 0 w 385482"/>
                        <a:gd name="connsiteY0" fmla="*/ 150699 h 150699"/>
                        <a:gd name="connsiteX1" fmla="*/ 98611 w 385482"/>
                        <a:gd name="connsiteY1" fmla="*/ 7263 h 150699"/>
                        <a:gd name="connsiteX2" fmla="*/ 385482 w 385482"/>
                        <a:gd name="connsiteY2" fmla="*/ 34158 h 1506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5482" h="150699">
                          <a:moveTo>
                            <a:pt x="0" y="150699"/>
                          </a:moveTo>
                          <a:cubicBezTo>
                            <a:pt x="17182" y="88693"/>
                            <a:pt x="34364" y="26687"/>
                            <a:pt x="98611" y="7263"/>
                          </a:cubicBezTo>
                          <a:cubicBezTo>
                            <a:pt x="162858" y="-12161"/>
                            <a:pt x="274170" y="10998"/>
                            <a:pt x="385482" y="34158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3" name="手繪多邊形 132"/>
                    <p:cNvSpPr/>
                    <p:nvPr/>
                  </p:nvSpPr>
                  <p:spPr>
                    <a:xfrm>
                      <a:off x="4710856" y="4005560"/>
                      <a:ext cx="330278" cy="46036"/>
                    </a:xfrm>
                    <a:custGeom>
                      <a:avLst/>
                      <a:gdLst>
                        <a:gd name="connsiteX0" fmla="*/ 0 w 349624"/>
                        <a:gd name="connsiteY0" fmla="*/ 0 h 17930"/>
                        <a:gd name="connsiteX1" fmla="*/ 349624 w 349624"/>
                        <a:gd name="connsiteY1" fmla="*/ 17930 h 17930"/>
                        <a:gd name="connsiteX2" fmla="*/ 349624 w 349624"/>
                        <a:gd name="connsiteY2" fmla="*/ 17930 h 179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9624" h="17930">
                          <a:moveTo>
                            <a:pt x="0" y="0"/>
                          </a:moveTo>
                          <a:lnTo>
                            <a:pt x="349624" y="17930"/>
                          </a:lnTo>
                          <a:lnTo>
                            <a:pt x="349624" y="17930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14" name="群組 114"/>
              <p:cNvGrpSpPr/>
              <p:nvPr/>
            </p:nvGrpSpPr>
            <p:grpSpPr>
              <a:xfrm>
                <a:off x="1773212" y="3395939"/>
                <a:ext cx="364037" cy="661938"/>
                <a:chOff x="535555" y="6107162"/>
                <a:chExt cx="364037" cy="432048"/>
              </a:xfrm>
              <a:noFill/>
            </p:grpSpPr>
            <p:sp>
              <p:nvSpPr>
                <p:cNvPr id="116" name="矩形 115"/>
                <p:cNvSpPr/>
                <p:nvPr/>
              </p:nvSpPr>
              <p:spPr>
                <a:xfrm>
                  <a:off x="535556" y="6107162"/>
                  <a:ext cx="364036" cy="432048"/>
                </a:xfrm>
                <a:prstGeom prst="rect">
                  <a:avLst/>
                </a:prstGeom>
                <a:grpFill/>
                <a:ln w="127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TW" altLang="en-US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17" name="直線接點 116"/>
                <p:cNvCxnSpPr/>
                <p:nvPr/>
              </p:nvCxnSpPr>
              <p:spPr>
                <a:xfrm>
                  <a:off x="535555" y="6251178"/>
                  <a:ext cx="364037" cy="0"/>
                </a:xfrm>
                <a:prstGeom prst="line">
                  <a:avLst/>
                </a:prstGeom>
                <a:grpFill/>
                <a:ln w="127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線接點 117"/>
                <p:cNvCxnSpPr/>
                <p:nvPr/>
              </p:nvCxnSpPr>
              <p:spPr>
                <a:xfrm>
                  <a:off x="535555" y="6395194"/>
                  <a:ext cx="364037" cy="0"/>
                </a:xfrm>
                <a:prstGeom prst="line">
                  <a:avLst/>
                </a:prstGeom>
                <a:grpFill/>
                <a:ln w="127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7362" name="文字方塊 112"/>
            <p:cNvSpPr txBox="1">
              <a:spLocks noChangeArrowheads="1"/>
            </p:cNvSpPr>
            <p:nvPr/>
          </p:nvSpPr>
          <p:spPr bwMode="auto">
            <a:xfrm>
              <a:off x="767718" y="2611278"/>
              <a:ext cx="47961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 sz="1000">
                  <a:solidFill>
                    <a:srgbClr val="FFC000"/>
                  </a:solidFill>
                </a:rPr>
                <a:t>COAX</a:t>
              </a:r>
              <a:endParaRPr lang="zh-TW" altLang="en-US" sz="1000">
                <a:solidFill>
                  <a:srgbClr val="FFC000"/>
                </a:solidFill>
              </a:endParaRPr>
            </a:p>
          </p:txBody>
        </p:sp>
      </p:grpSp>
      <p:sp>
        <p:nvSpPr>
          <p:cNvPr id="57360" name="投影片編號版面配置區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BD9F8B-BD23-4081-B076-081C638EC10A}" type="slidenum">
              <a:rPr lang="en-US" altLang="zh-TW"/>
              <a:pPr/>
              <a:t>30</a:t>
            </a:fld>
            <a:endParaRPr lang="en-US" altLang="zh-TW"/>
          </a:p>
        </p:txBody>
      </p:sp>
      <p:grpSp>
        <p:nvGrpSpPr>
          <p:cNvPr id="15" name="群組 18"/>
          <p:cNvGrpSpPr>
            <a:grpSpLocks/>
          </p:cNvGrpSpPr>
          <p:nvPr/>
        </p:nvGrpSpPr>
        <p:grpSpPr bwMode="auto">
          <a:xfrm rot="16200000">
            <a:off x="3058146" y="2909094"/>
            <a:ext cx="1258888" cy="1155700"/>
            <a:chOff x="2500298" y="3286124"/>
            <a:chExt cx="1258230" cy="1155150"/>
          </a:xfrm>
        </p:grpSpPr>
        <p:sp>
          <p:nvSpPr>
            <p:cNvPr id="57407" name="文字方塊 15"/>
            <p:cNvSpPr txBox="1">
              <a:spLocks noChangeArrowheads="1"/>
            </p:cNvSpPr>
            <p:nvPr/>
          </p:nvSpPr>
          <p:spPr bwMode="auto">
            <a:xfrm>
              <a:off x="2500298" y="4071942"/>
              <a:ext cx="1258230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O9340FOM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57408" name="文字方塊 16"/>
            <p:cNvSpPr txBox="1">
              <a:spLocks noChangeArrowheads="1"/>
            </p:cNvSpPr>
            <p:nvPr/>
          </p:nvSpPr>
          <p:spPr bwMode="auto">
            <a:xfrm>
              <a:off x="2500298" y="3286124"/>
              <a:ext cx="1258230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O9340FOM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cxnSp>
          <p:nvCxnSpPr>
            <p:cNvPr id="18" name="直線接點 17"/>
            <p:cNvCxnSpPr/>
            <p:nvPr/>
          </p:nvCxnSpPr>
          <p:spPr>
            <a:xfrm rot="5400000">
              <a:off x="2849356" y="3857353"/>
              <a:ext cx="42842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向右箭號 65"/>
          <p:cNvSpPr/>
          <p:nvPr/>
        </p:nvSpPr>
        <p:spPr>
          <a:xfrm>
            <a:off x="3851920" y="2276872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9"/>
          <p:cNvGrpSpPr>
            <a:grpSpLocks/>
          </p:cNvGrpSpPr>
          <p:nvPr/>
        </p:nvGrpSpPr>
        <p:grpSpPr bwMode="auto">
          <a:xfrm rot="16200000">
            <a:off x="7760767" y="2976537"/>
            <a:ext cx="1258887" cy="1155700"/>
            <a:chOff x="2500298" y="3286124"/>
            <a:chExt cx="1258230" cy="1155150"/>
          </a:xfrm>
        </p:grpSpPr>
        <p:sp>
          <p:nvSpPr>
            <p:cNvPr id="57404" name="文字方塊 20"/>
            <p:cNvSpPr txBox="1">
              <a:spLocks noChangeArrowheads="1"/>
            </p:cNvSpPr>
            <p:nvPr/>
          </p:nvSpPr>
          <p:spPr bwMode="auto">
            <a:xfrm>
              <a:off x="2500298" y="4071942"/>
              <a:ext cx="1258230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O9340FOM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57405" name="文字方塊 21"/>
            <p:cNvSpPr txBox="1">
              <a:spLocks noChangeArrowheads="1"/>
            </p:cNvSpPr>
            <p:nvPr/>
          </p:nvSpPr>
          <p:spPr bwMode="auto">
            <a:xfrm>
              <a:off x="2500298" y="3286124"/>
              <a:ext cx="1258230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O9340FOM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cxnSp>
          <p:nvCxnSpPr>
            <p:cNvPr id="23" name="直線接點 22"/>
            <p:cNvCxnSpPr/>
            <p:nvPr/>
          </p:nvCxnSpPr>
          <p:spPr>
            <a:xfrm rot="5400000">
              <a:off x="2849356" y="3857353"/>
              <a:ext cx="42842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23"/>
          <p:cNvGrpSpPr>
            <a:grpSpLocks/>
          </p:cNvGrpSpPr>
          <p:nvPr/>
        </p:nvGrpSpPr>
        <p:grpSpPr bwMode="auto">
          <a:xfrm rot="16200000">
            <a:off x="7857604" y="2965044"/>
            <a:ext cx="1065213" cy="1155700"/>
            <a:chOff x="2597060" y="3286120"/>
            <a:chExt cx="1064717" cy="1155148"/>
          </a:xfrm>
        </p:grpSpPr>
        <p:sp>
          <p:nvSpPr>
            <p:cNvPr id="57401" name="文字方塊 24"/>
            <p:cNvSpPr txBox="1">
              <a:spLocks noChangeArrowheads="1"/>
            </p:cNvSpPr>
            <p:nvPr/>
          </p:nvSpPr>
          <p:spPr bwMode="auto">
            <a:xfrm>
              <a:off x="2597062" y="4071936"/>
              <a:ext cx="1064715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 dirty="0">
                  <a:solidFill>
                    <a:srgbClr val="FF0000"/>
                  </a:solidFill>
                </a:rPr>
                <a:t>IP6750CE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7402" name="文字方塊 25"/>
            <p:cNvSpPr txBox="1">
              <a:spLocks noChangeArrowheads="1"/>
            </p:cNvSpPr>
            <p:nvPr/>
          </p:nvSpPr>
          <p:spPr bwMode="auto">
            <a:xfrm>
              <a:off x="2597060" y="3286120"/>
              <a:ext cx="1064715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IP6750CE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 rot="5400000">
              <a:off x="2849358" y="3857348"/>
              <a:ext cx="4284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b="1" dirty="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5G/5G</a:t>
            </a:r>
            <a:r>
              <a:rPr lang="zh-TW" altLang="en-US" sz="2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轉換到分佈式 </a:t>
            </a:r>
            <a:r>
              <a:rPr lang="en-US" altLang="zh-TW" sz="2800" dirty="0" smtClean="0">
                <a:solidFill>
                  <a:schemeClr val="tx1"/>
                </a:solidFill>
                <a:latin typeface="+mj-lt"/>
                <a:ea typeface="新細明體" charset="-120"/>
              </a:rPr>
              <a:t>C-RAN (Centralized RAN)</a:t>
            </a:r>
            <a:endParaRPr lang="zh-TW" altLang="en-US" sz="2800" dirty="0">
              <a:solidFill>
                <a:schemeClr val="tx1"/>
              </a:solidFill>
              <a:latin typeface="+mj-lt"/>
              <a:ea typeface="新細明體" charset="-120"/>
            </a:endParaRPr>
          </a:p>
        </p:txBody>
      </p:sp>
      <p:grpSp>
        <p:nvGrpSpPr>
          <p:cNvPr id="4" name="群組 52"/>
          <p:cNvGrpSpPr>
            <a:grpSpLocks/>
          </p:cNvGrpSpPr>
          <p:nvPr/>
        </p:nvGrpSpPr>
        <p:grpSpPr bwMode="auto">
          <a:xfrm>
            <a:off x="1384300" y="3270250"/>
            <a:ext cx="3233738" cy="2128838"/>
            <a:chOff x="4302181" y="5059236"/>
            <a:chExt cx="3008419" cy="198120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02181" y="5059236"/>
              <a:ext cx="3008419" cy="1981200"/>
            </a:xfrm>
            <a:prstGeom prst="rect">
              <a:avLst/>
            </a:prstGeom>
          </p:spPr>
        </p:pic>
        <p:sp>
          <p:nvSpPr>
            <p:cNvPr id="59445" name="文字方塊 3"/>
            <p:cNvSpPr txBox="1">
              <a:spLocks noChangeArrowheads="1"/>
            </p:cNvSpPr>
            <p:nvPr/>
          </p:nvSpPr>
          <p:spPr bwMode="auto">
            <a:xfrm>
              <a:off x="4724164" y="5913121"/>
              <a:ext cx="2109586" cy="60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TW"/>
                <a:t>Optical Distribution </a:t>
              </a:r>
            </a:p>
            <a:p>
              <a:pPr algn="ctr" eaLnBrk="1" hangingPunct="1"/>
              <a:r>
                <a:rPr lang="en-US" altLang="zh-TW"/>
                <a:t>Network</a:t>
              </a:r>
              <a:endParaRPr lang="zh-TW" altLang="en-US"/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2716213" y="4895850"/>
            <a:ext cx="7508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1400" dirty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D-</a:t>
            </a:r>
            <a:r>
              <a:rPr lang="en-US" altLang="zh-TW" sz="1400" dirty="0" err="1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RoF</a:t>
            </a:r>
            <a:endParaRPr lang="zh-TW" altLang="en-US" sz="1400" dirty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832100" y="3478213"/>
            <a:ext cx="749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1400" dirty="0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D-</a:t>
            </a:r>
            <a:r>
              <a:rPr lang="en-US" altLang="zh-TW" sz="1400" dirty="0" err="1">
                <a:solidFill>
                  <a:schemeClr val="accent5">
                    <a:lumMod val="50000"/>
                  </a:schemeClr>
                </a:solidFill>
                <a:ea typeface="新細明體" charset="-120"/>
              </a:rPr>
              <a:t>RoF</a:t>
            </a:r>
            <a:endParaRPr lang="zh-TW" altLang="en-US" sz="1400" dirty="0">
              <a:solidFill>
                <a:schemeClr val="accent5">
                  <a:lumMod val="50000"/>
                </a:schemeClr>
              </a:solidFill>
              <a:ea typeface="新細明體" charset="-120"/>
            </a:endParaRPr>
          </a:p>
        </p:txBody>
      </p:sp>
      <p:grpSp>
        <p:nvGrpSpPr>
          <p:cNvPr id="5" name="群組 17"/>
          <p:cNvGrpSpPr>
            <a:grpSpLocks/>
          </p:cNvGrpSpPr>
          <p:nvPr/>
        </p:nvGrpSpPr>
        <p:grpSpPr bwMode="auto">
          <a:xfrm>
            <a:off x="2085975" y="3508375"/>
            <a:ext cx="995363" cy="741363"/>
            <a:chOff x="7464914" y="4931055"/>
            <a:chExt cx="995518" cy="741225"/>
          </a:xfrm>
        </p:grpSpPr>
        <p:pic>
          <p:nvPicPr>
            <p:cNvPr id="59442" name="圖片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4914" y="4931055"/>
              <a:ext cx="799884" cy="57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文字方塊 20"/>
            <p:cNvSpPr txBox="1"/>
            <p:nvPr/>
          </p:nvSpPr>
          <p:spPr>
            <a:xfrm>
              <a:off x="7596698" y="5426263"/>
              <a:ext cx="863734" cy="2460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TW" sz="1000" dirty="0">
                  <a:solidFill>
                    <a:srgbClr val="FF0000"/>
                  </a:solidFill>
                  <a:ea typeface="新細明體" charset="-120"/>
                </a:rPr>
                <a:t>WDM1800</a:t>
              </a:r>
              <a:endParaRPr lang="zh-TW" altLang="en-US" sz="1000" dirty="0">
                <a:solidFill>
                  <a:srgbClr val="FF0000"/>
                </a:solidFill>
                <a:ea typeface="新細明體" charset="-120"/>
              </a:endParaRPr>
            </a:p>
          </p:txBody>
        </p:sp>
      </p:grpSp>
      <p:pic>
        <p:nvPicPr>
          <p:cNvPr id="59400" name="圖片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3200400"/>
            <a:ext cx="130651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文字方塊 32"/>
          <p:cNvSpPr txBox="1"/>
          <p:nvPr/>
        </p:nvSpPr>
        <p:spPr>
          <a:xfrm>
            <a:off x="104775" y="3989388"/>
            <a:ext cx="515938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ea typeface="新細明體" charset="-120"/>
              </a:rPr>
              <a:t>RRH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34" name="手繪多邊形 33"/>
          <p:cNvSpPr/>
          <p:nvPr/>
        </p:nvSpPr>
        <p:spPr>
          <a:xfrm>
            <a:off x="857250" y="3819525"/>
            <a:ext cx="246063" cy="1420813"/>
          </a:xfrm>
          <a:custGeom>
            <a:avLst/>
            <a:gdLst>
              <a:gd name="connsiteX0" fmla="*/ 14044 w 229197"/>
              <a:gd name="connsiteY0" fmla="*/ 0 h 1640541"/>
              <a:gd name="connsiteX1" fmla="*/ 23009 w 229197"/>
              <a:gd name="connsiteY1" fmla="*/ 1326776 h 1640541"/>
              <a:gd name="connsiteX2" fmla="*/ 229197 w 229197"/>
              <a:gd name="connsiteY2" fmla="*/ 1640541 h 1640541"/>
              <a:gd name="connsiteX3" fmla="*/ 229197 w 229197"/>
              <a:gd name="connsiteY3" fmla="*/ 1640541 h 1640541"/>
              <a:gd name="connsiteX4" fmla="*/ 229197 w 229197"/>
              <a:gd name="connsiteY4" fmla="*/ 1640541 h 164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197" h="1640541">
                <a:moveTo>
                  <a:pt x="14044" y="0"/>
                </a:moveTo>
                <a:cubicBezTo>
                  <a:pt x="597" y="526676"/>
                  <a:pt x="-12850" y="1053353"/>
                  <a:pt x="23009" y="1326776"/>
                </a:cubicBezTo>
                <a:cubicBezTo>
                  <a:pt x="58868" y="1600200"/>
                  <a:pt x="229197" y="1640541"/>
                  <a:pt x="229197" y="1640541"/>
                </a:cubicBezTo>
                <a:lnTo>
                  <a:pt x="229197" y="1640541"/>
                </a:lnTo>
                <a:lnTo>
                  <a:pt x="229197" y="1640541"/>
                </a:ln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5" name="手繪多邊形 34"/>
          <p:cNvSpPr/>
          <p:nvPr/>
        </p:nvSpPr>
        <p:spPr>
          <a:xfrm>
            <a:off x="592138" y="3998913"/>
            <a:ext cx="530225" cy="1252537"/>
          </a:xfrm>
          <a:custGeom>
            <a:avLst/>
            <a:gdLst>
              <a:gd name="connsiteX0" fmla="*/ 0 w 573741"/>
              <a:gd name="connsiteY0" fmla="*/ 84 h 1640709"/>
              <a:gd name="connsiteX1" fmla="*/ 242047 w 573741"/>
              <a:gd name="connsiteY1" fmla="*/ 233166 h 1640709"/>
              <a:gd name="connsiteX2" fmla="*/ 251011 w 573741"/>
              <a:gd name="connsiteY2" fmla="*/ 1407543 h 1640709"/>
              <a:gd name="connsiteX3" fmla="*/ 573741 w 573741"/>
              <a:gd name="connsiteY3" fmla="*/ 1640625 h 164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41" h="1640709">
                <a:moveTo>
                  <a:pt x="0" y="84"/>
                </a:moveTo>
                <a:cubicBezTo>
                  <a:pt x="100106" y="-663"/>
                  <a:pt x="200212" y="-1410"/>
                  <a:pt x="242047" y="233166"/>
                </a:cubicBezTo>
                <a:cubicBezTo>
                  <a:pt x="283882" y="467742"/>
                  <a:pt x="195729" y="1172967"/>
                  <a:pt x="251011" y="1407543"/>
                </a:cubicBezTo>
                <a:cubicBezTo>
                  <a:pt x="306293" y="1642119"/>
                  <a:pt x="440017" y="1641372"/>
                  <a:pt x="573741" y="1640625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6" name="手繪多邊形 35"/>
          <p:cNvSpPr/>
          <p:nvPr/>
        </p:nvSpPr>
        <p:spPr>
          <a:xfrm>
            <a:off x="922338" y="3951288"/>
            <a:ext cx="219075" cy="1289050"/>
          </a:xfrm>
          <a:custGeom>
            <a:avLst/>
            <a:gdLst>
              <a:gd name="connsiteX0" fmla="*/ 92528 w 200104"/>
              <a:gd name="connsiteY0" fmla="*/ 19712 h 1328775"/>
              <a:gd name="connsiteX1" fmla="*/ 2881 w 200104"/>
              <a:gd name="connsiteY1" fmla="*/ 154183 h 1328775"/>
              <a:gd name="connsiteX2" fmla="*/ 38739 w 200104"/>
              <a:gd name="connsiteY2" fmla="*/ 1158230 h 1328775"/>
              <a:gd name="connsiteX3" fmla="*/ 200104 w 200104"/>
              <a:gd name="connsiteY3" fmla="*/ 1319594 h 13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04" h="1328775">
                <a:moveTo>
                  <a:pt x="92528" y="19712"/>
                </a:moveTo>
                <a:cubicBezTo>
                  <a:pt x="52187" y="-7929"/>
                  <a:pt x="11846" y="-35570"/>
                  <a:pt x="2881" y="154183"/>
                </a:cubicBezTo>
                <a:cubicBezTo>
                  <a:pt x="-6084" y="343936"/>
                  <a:pt x="5868" y="963995"/>
                  <a:pt x="38739" y="1158230"/>
                </a:cubicBezTo>
                <a:cubicBezTo>
                  <a:pt x="71609" y="1352465"/>
                  <a:pt x="135856" y="1336029"/>
                  <a:pt x="200104" y="1319594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581025" y="4306888"/>
            <a:ext cx="515938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ea typeface="新細明體" charset="-120"/>
              </a:rPr>
              <a:t>RRH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000125" y="3746500"/>
            <a:ext cx="515938" cy="277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ea typeface="新細明體" charset="-120"/>
              </a:rPr>
              <a:t>RRH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ea typeface="新細明體" charset="-120"/>
            </a:endParaRPr>
          </a:p>
        </p:txBody>
      </p:sp>
      <p:pic>
        <p:nvPicPr>
          <p:cNvPr id="59407" name="圖片 3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725" y="1557338"/>
            <a:ext cx="130651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文字方塊 39"/>
          <p:cNvSpPr txBox="1"/>
          <p:nvPr/>
        </p:nvSpPr>
        <p:spPr>
          <a:xfrm>
            <a:off x="1174750" y="2346325"/>
            <a:ext cx="515938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ea typeface="新細明體" charset="-120"/>
              </a:rPr>
              <a:t>RRH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41" name="手繪多邊形 40"/>
          <p:cNvSpPr/>
          <p:nvPr/>
        </p:nvSpPr>
        <p:spPr>
          <a:xfrm>
            <a:off x="1927225" y="2176463"/>
            <a:ext cx="230188" cy="1639887"/>
          </a:xfrm>
          <a:custGeom>
            <a:avLst/>
            <a:gdLst>
              <a:gd name="connsiteX0" fmla="*/ 14044 w 229197"/>
              <a:gd name="connsiteY0" fmla="*/ 0 h 1640541"/>
              <a:gd name="connsiteX1" fmla="*/ 23009 w 229197"/>
              <a:gd name="connsiteY1" fmla="*/ 1326776 h 1640541"/>
              <a:gd name="connsiteX2" fmla="*/ 229197 w 229197"/>
              <a:gd name="connsiteY2" fmla="*/ 1640541 h 1640541"/>
              <a:gd name="connsiteX3" fmla="*/ 229197 w 229197"/>
              <a:gd name="connsiteY3" fmla="*/ 1640541 h 1640541"/>
              <a:gd name="connsiteX4" fmla="*/ 229197 w 229197"/>
              <a:gd name="connsiteY4" fmla="*/ 1640541 h 164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197" h="1640541">
                <a:moveTo>
                  <a:pt x="14044" y="0"/>
                </a:moveTo>
                <a:cubicBezTo>
                  <a:pt x="597" y="526676"/>
                  <a:pt x="-12850" y="1053353"/>
                  <a:pt x="23009" y="1326776"/>
                </a:cubicBezTo>
                <a:cubicBezTo>
                  <a:pt x="58868" y="1600200"/>
                  <a:pt x="229197" y="1640541"/>
                  <a:pt x="229197" y="1640541"/>
                </a:cubicBezTo>
                <a:lnTo>
                  <a:pt x="229197" y="1640541"/>
                </a:lnTo>
                <a:lnTo>
                  <a:pt x="229197" y="1640541"/>
                </a:ln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1662113" y="2355850"/>
            <a:ext cx="512762" cy="1460500"/>
          </a:xfrm>
          <a:custGeom>
            <a:avLst/>
            <a:gdLst>
              <a:gd name="connsiteX0" fmla="*/ 0 w 573741"/>
              <a:gd name="connsiteY0" fmla="*/ 84 h 1640709"/>
              <a:gd name="connsiteX1" fmla="*/ 242047 w 573741"/>
              <a:gd name="connsiteY1" fmla="*/ 233166 h 1640709"/>
              <a:gd name="connsiteX2" fmla="*/ 251011 w 573741"/>
              <a:gd name="connsiteY2" fmla="*/ 1407543 h 1640709"/>
              <a:gd name="connsiteX3" fmla="*/ 573741 w 573741"/>
              <a:gd name="connsiteY3" fmla="*/ 1640625 h 164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41" h="1640709">
                <a:moveTo>
                  <a:pt x="0" y="84"/>
                </a:moveTo>
                <a:cubicBezTo>
                  <a:pt x="100106" y="-663"/>
                  <a:pt x="200212" y="-1410"/>
                  <a:pt x="242047" y="233166"/>
                </a:cubicBezTo>
                <a:cubicBezTo>
                  <a:pt x="283882" y="467742"/>
                  <a:pt x="195729" y="1172967"/>
                  <a:pt x="251011" y="1407543"/>
                </a:cubicBezTo>
                <a:cubicBezTo>
                  <a:pt x="306293" y="1642119"/>
                  <a:pt x="440017" y="1641372"/>
                  <a:pt x="573741" y="1640625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>
            <a:off x="1992313" y="2308225"/>
            <a:ext cx="163512" cy="1508125"/>
          </a:xfrm>
          <a:custGeom>
            <a:avLst/>
            <a:gdLst>
              <a:gd name="connsiteX0" fmla="*/ 92528 w 200104"/>
              <a:gd name="connsiteY0" fmla="*/ 19712 h 1328775"/>
              <a:gd name="connsiteX1" fmla="*/ 2881 w 200104"/>
              <a:gd name="connsiteY1" fmla="*/ 154183 h 1328775"/>
              <a:gd name="connsiteX2" fmla="*/ 38739 w 200104"/>
              <a:gd name="connsiteY2" fmla="*/ 1158230 h 1328775"/>
              <a:gd name="connsiteX3" fmla="*/ 200104 w 200104"/>
              <a:gd name="connsiteY3" fmla="*/ 1319594 h 13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04" h="1328775">
                <a:moveTo>
                  <a:pt x="92528" y="19712"/>
                </a:moveTo>
                <a:cubicBezTo>
                  <a:pt x="52187" y="-7929"/>
                  <a:pt x="11846" y="-35570"/>
                  <a:pt x="2881" y="154183"/>
                </a:cubicBezTo>
                <a:cubicBezTo>
                  <a:pt x="-6084" y="343936"/>
                  <a:pt x="5868" y="963995"/>
                  <a:pt x="38739" y="1158230"/>
                </a:cubicBezTo>
                <a:cubicBezTo>
                  <a:pt x="71609" y="1352465"/>
                  <a:pt x="135856" y="1336029"/>
                  <a:pt x="200104" y="1319594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1651000" y="2663825"/>
            <a:ext cx="515938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ea typeface="新細明體" charset="-120"/>
              </a:rPr>
              <a:t>RRH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2070100" y="2105025"/>
            <a:ext cx="515938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ea typeface="新細明體" charset="-120"/>
              </a:rPr>
              <a:t>RRH</a:t>
            </a:r>
            <a:endParaRPr lang="zh-TW" altLang="en-US" sz="1200" dirty="0">
              <a:solidFill>
                <a:schemeClr val="accent6">
                  <a:lumMod val="50000"/>
                </a:schemeClr>
              </a:solidFill>
              <a:ea typeface="新細明體" charset="-120"/>
            </a:endParaRPr>
          </a:p>
        </p:txBody>
      </p:sp>
      <p:grpSp>
        <p:nvGrpSpPr>
          <p:cNvPr id="6" name="群組 21"/>
          <p:cNvGrpSpPr>
            <a:grpSpLocks/>
          </p:cNvGrpSpPr>
          <p:nvPr/>
        </p:nvGrpSpPr>
        <p:grpSpPr bwMode="auto">
          <a:xfrm>
            <a:off x="4808538" y="3702050"/>
            <a:ext cx="500062" cy="1250950"/>
            <a:chOff x="-921219" y="4309382"/>
            <a:chExt cx="500811" cy="1249956"/>
          </a:xfrm>
        </p:grpSpPr>
        <p:sp>
          <p:nvSpPr>
            <p:cNvPr id="46" name="矩形 45"/>
            <p:cNvSpPr/>
            <p:nvPr/>
          </p:nvSpPr>
          <p:spPr>
            <a:xfrm>
              <a:off x="-856035" y="4309382"/>
              <a:ext cx="365672" cy="4171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sz="12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-921219" y="4364901"/>
              <a:ext cx="500811" cy="2760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TW" sz="1200" dirty="0">
                  <a:solidFill>
                    <a:schemeClr val="accent4">
                      <a:lumMod val="50000"/>
                    </a:schemeClr>
                  </a:solidFill>
                  <a:ea typeface="新細明體" charset="-120"/>
                </a:rPr>
                <a:t>BBU</a:t>
              </a:r>
              <a:endParaRPr lang="zh-TW" altLang="en-US" sz="1200" dirty="0">
                <a:solidFill>
                  <a:schemeClr val="accent4">
                    <a:lumMod val="50000"/>
                  </a:schemeClr>
                </a:solidFill>
                <a:ea typeface="新細明體" charset="-12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-856035" y="4724977"/>
              <a:ext cx="365672" cy="4171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sz="12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-921219" y="4780495"/>
              <a:ext cx="500811" cy="2760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TW" sz="1200" dirty="0">
                  <a:solidFill>
                    <a:schemeClr val="accent4">
                      <a:lumMod val="50000"/>
                    </a:schemeClr>
                  </a:solidFill>
                  <a:ea typeface="新細明體" charset="-120"/>
                </a:rPr>
                <a:t>BBU</a:t>
              </a:r>
              <a:endParaRPr lang="zh-TW" altLang="en-US" sz="1200" dirty="0">
                <a:solidFill>
                  <a:schemeClr val="accent4">
                    <a:lumMod val="50000"/>
                  </a:schemeClr>
                </a:solidFill>
                <a:ea typeface="新細明體" charset="-12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856035" y="5142158"/>
              <a:ext cx="365672" cy="4171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sz="12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-921219" y="5197676"/>
              <a:ext cx="500811" cy="2760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TW" sz="1200" dirty="0">
                  <a:solidFill>
                    <a:schemeClr val="accent4">
                      <a:lumMod val="50000"/>
                    </a:schemeClr>
                  </a:solidFill>
                  <a:ea typeface="新細明體" charset="-120"/>
                </a:rPr>
                <a:t>BBU</a:t>
              </a:r>
              <a:endParaRPr lang="zh-TW" altLang="en-US" sz="1200" dirty="0">
                <a:solidFill>
                  <a:schemeClr val="accent4">
                    <a:lumMod val="50000"/>
                  </a:schemeClr>
                </a:solidFill>
                <a:ea typeface="新細明體" charset="-12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3057525" y="2311400"/>
            <a:ext cx="14779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ea typeface="新細明體" charset="-120"/>
              </a:rPr>
              <a:t>FRONTHAUL</a:t>
            </a:r>
            <a:endParaRPr lang="zh-TW" altLang="en-US" sz="2000" dirty="0">
              <a:solidFill>
                <a:schemeClr val="accent3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54" name="手繪多邊形 53"/>
          <p:cNvSpPr/>
          <p:nvPr/>
        </p:nvSpPr>
        <p:spPr>
          <a:xfrm>
            <a:off x="2817813" y="3800475"/>
            <a:ext cx="2052637" cy="144463"/>
          </a:xfrm>
          <a:custGeom>
            <a:avLst/>
            <a:gdLst>
              <a:gd name="connsiteX0" fmla="*/ 0 w 1402080"/>
              <a:gd name="connsiteY0" fmla="*/ 0 h 320040"/>
              <a:gd name="connsiteX1" fmla="*/ 586740 w 1402080"/>
              <a:gd name="connsiteY1" fmla="*/ 175260 h 320040"/>
              <a:gd name="connsiteX2" fmla="*/ 1402080 w 1402080"/>
              <a:gd name="connsiteY2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2080" h="320040">
                <a:moveTo>
                  <a:pt x="0" y="0"/>
                </a:moveTo>
                <a:cubicBezTo>
                  <a:pt x="176530" y="60960"/>
                  <a:pt x="353060" y="121920"/>
                  <a:pt x="586740" y="175260"/>
                </a:cubicBezTo>
                <a:cubicBezTo>
                  <a:pt x="820420" y="228600"/>
                  <a:pt x="1111250" y="274320"/>
                  <a:pt x="1402080" y="3200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55" name="手繪多邊形 54"/>
          <p:cNvSpPr/>
          <p:nvPr/>
        </p:nvSpPr>
        <p:spPr>
          <a:xfrm>
            <a:off x="1905000" y="4706938"/>
            <a:ext cx="2986088" cy="377825"/>
          </a:xfrm>
          <a:custGeom>
            <a:avLst/>
            <a:gdLst>
              <a:gd name="connsiteX0" fmla="*/ 0 w 1981200"/>
              <a:gd name="connsiteY0" fmla="*/ 266700 h 266700"/>
              <a:gd name="connsiteX1" fmla="*/ 1463040 w 1981200"/>
              <a:gd name="connsiteY1" fmla="*/ 45720 h 266700"/>
              <a:gd name="connsiteX2" fmla="*/ 1981200 w 198120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1200" h="266700">
                <a:moveTo>
                  <a:pt x="0" y="266700"/>
                </a:moveTo>
                <a:lnTo>
                  <a:pt x="1463040" y="45720"/>
                </a:lnTo>
                <a:cubicBezTo>
                  <a:pt x="1793240" y="1270"/>
                  <a:pt x="1887220" y="635"/>
                  <a:pt x="19812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57" name="矩形 56"/>
          <p:cNvSpPr/>
          <p:nvPr/>
        </p:nvSpPr>
        <p:spPr>
          <a:xfrm>
            <a:off x="5091113" y="2308225"/>
            <a:ext cx="13160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2000" dirty="0">
                <a:solidFill>
                  <a:schemeClr val="accent3">
                    <a:lumMod val="50000"/>
                  </a:schemeClr>
                </a:solidFill>
                <a:ea typeface="新細明體" charset="-120"/>
              </a:rPr>
              <a:t>BACKHAUL</a:t>
            </a:r>
            <a:endParaRPr lang="zh-TW" altLang="en-US" sz="2000" dirty="0">
              <a:solidFill>
                <a:schemeClr val="accent3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792663" y="5508625"/>
            <a:ext cx="19446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2000" b="1" dirty="0">
                <a:solidFill>
                  <a:schemeClr val="accent3">
                    <a:lumMod val="50000"/>
                  </a:schemeClr>
                </a:solidFill>
                <a:ea typeface="新細明體" charset="-120"/>
              </a:rPr>
              <a:t>CENTRAL OFFICE</a:t>
            </a:r>
            <a:endParaRPr lang="zh-TW" altLang="en-US" sz="2000" b="1" dirty="0">
              <a:solidFill>
                <a:schemeClr val="accent3">
                  <a:lumMod val="50000"/>
                </a:schemeClr>
              </a:solidFill>
              <a:ea typeface="新細明體" charset="-120"/>
            </a:endParaRPr>
          </a:p>
        </p:txBody>
      </p:sp>
      <p:grpSp>
        <p:nvGrpSpPr>
          <p:cNvPr id="7" name="群組 22"/>
          <p:cNvGrpSpPr>
            <a:grpSpLocks/>
          </p:cNvGrpSpPr>
          <p:nvPr/>
        </p:nvGrpSpPr>
        <p:grpSpPr bwMode="auto">
          <a:xfrm>
            <a:off x="1128713" y="4875213"/>
            <a:ext cx="995362" cy="741362"/>
            <a:chOff x="7464914" y="4931055"/>
            <a:chExt cx="995518" cy="741225"/>
          </a:xfrm>
        </p:grpSpPr>
        <p:pic>
          <p:nvPicPr>
            <p:cNvPr id="59434" name="圖片 2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4914" y="4931055"/>
              <a:ext cx="799884" cy="57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文字方塊 24"/>
            <p:cNvSpPr txBox="1"/>
            <p:nvPr/>
          </p:nvSpPr>
          <p:spPr>
            <a:xfrm>
              <a:off x="7596697" y="5426263"/>
              <a:ext cx="863735" cy="2460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TW" sz="1000" dirty="0">
                  <a:solidFill>
                    <a:srgbClr val="FF0000"/>
                  </a:solidFill>
                  <a:ea typeface="新細明體" charset="-120"/>
                </a:rPr>
                <a:t>WDM1800</a:t>
              </a:r>
              <a:endParaRPr lang="zh-TW" altLang="en-US" sz="1000" dirty="0">
                <a:solidFill>
                  <a:srgbClr val="FF0000"/>
                </a:solidFill>
                <a:ea typeface="新細明體" charset="-120"/>
              </a:endParaRPr>
            </a:p>
          </p:txBody>
        </p:sp>
      </p:grpSp>
      <p:grpSp>
        <p:nvGrpSpPr>
          <p:cNvPr id="8" name="群組 25"/>
          <p:cNvGrpSpPr>
            <a:grpSpLocks/>
          </p:cNvGrpSpPr>
          <p:nvPr/>
        </p:nvGrpSpPr>
        <p:grpSpPr bwMode="auto">
          <a:xfrm>
            <a:off x="3851275" y="3625850"/>
            <a:ext cx="996950" cy="739775"/>
            <a:chOff x="7464914" y="4931055"/>
            <a:chExt cx="995518" cy="741225"/>
          </a:xfrm>
        </p:grpSpPr>
        <p:pic>
          <p:nvPicPr>
            <p:cNvPr id="59432" name="圖片 2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4914" y="4931055"/>
              <a:ext cx="799884" cy="57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文字方塊 27"/>
            <p:cNvSpPr txBox="1"/>
            <p:nvPr/>
          </p:nvSpPr>
          <p:spPr>
            <a:xfrm>
              <a:off x="7596488" y="5425736"/>
              <a:ext cx="863944" cy="2465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TW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新細明體" charset="-120"/>
                </a:rPr>
                <a:t>WDM1800</a:t>
              </a:r>
              <a:endParaRPr lang="zh-TW" altLang="en-US" sz="1000" dirty="0">
                <a:solidFill>
                  <a:schemeClr val="tx2">
                    <a:lumMod val="60000"/>
                    <a:lumOff val="40000"/>
                  </a:schemeClr>
                </a:solidFill>
                <a:ea typeface="新細明體" charset="-120"/>
              </a:endParaRPr>
            </a:p>
          </p:txBody>
        </p:sp>
      </p:grpSp>
      <p:grpSp>
        <p:nvGrpSpPr>
          <p:cNvPr id="9" name="群組 28"/>
          <p:cNvGrpSpPr>
            <a:grpSpLocks/>
          </p:cNvGrpSpPr>
          <p:nvPr/>
        </p:nvGrpSpPr>
        <p:grpSpPr bwMode="auto">
          <a:xfrm>
            <a:off x="3875088" y="4486275"/>
            <a:ext cx="995362" cy="741363"/>
            <a:chOff x="7464914" y="4931055"/>
            <a:chExt cx="995518" cy="741225"/>
          </a:xfrm>
        </p:grpSpPr>
        <p:pic>
          <p:nvPicPr>
            <p:cNvPr id="59430" name="圖片 2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4914" y="4931055"/>
              <a:ext cx="799884" cy="57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文字方塊 30"/>
            <p:cNvSpPr txBox="1"/>
            <p:nvPr/>
          </p:nvSpPr>
          <p:spPr>
            <a:xfrm>
              <a:off x="7596697" y="5426263"/>
              <a:ext cx="863735" cy="2460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TW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新細明體" charset="-120"/>
                </a:rPr>
                <a:t>WDM1800</a:t>
              </a:r>
              <a:endParaRPr lang="zh-TW" altLang="en-US" sz="1000" dirty="0">
                <a:solidFill>
                  <a:schemeClr val="tx2">
                    <a:lumMod val="60000"/>
                    <a:lumOff val="40000"/>
                  </a:schemeClr>
                </a:solidFill>
                <a:ea typeface="新細明體" charset="-120"/>
              </a:endParaRPr>
            </a:p>
          </p:txBody>
        </p:sp>
      </p:grpSp>
      <p:cxnSp>
        <p:nvCxnSpPr>
          <p:cNvPr id="62" name="直線接點 61"/>
          <p:cNvCxnSpPr/>
          <p:nvPr/>
        </p:nvCxnSpPr>
        <p:spPr>
          <a:xfrm flipH="1" flipV="1">
            <a:off x="5040313" y="2344738"/>
            <a:ext cx="0" cy="3686175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 flipH="1" flipV="1">
            <a:off x="6446838" y="2444750"/>
            <a:ext cx="0" cy="3686175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圓角矩形 63"/>
          <p:cNvSpPr/>
          <p:nvPr/>
        </p:nvSpPr>
        <p:spPr>
          <a:xfrm>
            <a:off x="4756150" y="3254375"/>
            <a:ext cx="1152525" cy="2041525"/>
          </a:xfrm>
          <a:prstGeom prst="round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pSp>
        <p:nvGrpSpPr>
          <p:cNvPr id="10" name="群組 65"/>
          <p:cNvGrpSpPr>
            <a:grpSpLocks/>
          </p:cNvGrpSpPr>
          <p:nvPr/>
        </p:nvGrpSpPr>
        <p:grpSpPr bwMode="auto">
          <a:xfrm>
            <a:off x="6026150" y="3732213"/>
            <a:ext cx="2106613" cy="1254125"/>
            <a:chOff x="4302181" y="5059236"/>
            <a:chExt cx="3008419" cy="1981200"/>
          </a:xfrm>
        </p:grpSpPr>
        <p:pic>
          <p:nvPicPr>
            <p:cNvPr id="59428" name="圖片 6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02181" y="5059236"/>
              <a:ext cx="3008419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29" name="文字方塊 67"/>
            <p:cNvSpPr txBox="1">
              <a:spLocks noChangeArrowheads="1"/>
            </p:cNvSpPr>
            <p:nvPr/>
          </p:nvSpPr>
          <p:spPr bwMode="auto">
            <a:xfrm>
              <a:off x="4706652" y="5634277"/>
              <a:ext cx="2109586" cy="60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TW"/>
                <a:t>IP/MPLS</a:t>
              </a:r>
            </a:p>
            <a:p>
              <a:pPr algn="ctr" eaLnBrk="1" hangingPunct="1"/>
              <a:r>
                <a:rPr lang="en-US" altLang="zh-TW"/>
                <a:t>Network</a:t>
              </a:r>
              <a:endParaRPr lang="zh-TW" altLang="en-US"/>
            </a:p>
          </p:txBody>
        </p:sp>
      </p:grpSp>
      <p:sp>
        <p:nvSpPr>
          <p:cNvPr id="5942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62D212-A9F1-4F45-9E3E-9339B2C5A261}" type="slidenum">
              <a:rPr lang="en-US" altLang="zh-TW"/>
              <a:pPr/>
              <a:t>31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750" y="1628775"/>
            <a:ext cx="8229600" cy="3455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公司</a:t>
            </a:r>
            <a:r>
              <a:rPr lang="zh-TW" altLang="en-US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介紹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上半年財務現況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星通的產品與解決方案</a:t>
            </a:r>
            <a:endParaRPr lang="en-US" altLang="zh-TW" sz="2400" b="1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關鍵任務網路解決解決方案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電信運營商市場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企業與政府資安網路解決方案</a:t>
            </a:r>
            <a:r>
              <a:rPr lang="en-US" altLang="zh-TW" sz="2400" b="1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 </a:t>
            </a:r>
          </a:p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商業與行銷策略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問答時間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zh-TW" altLang="en-US" b="1" dirty="0">
                <a:solidFill>
                  <a:schemeClr val="tx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議程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2523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 idx="4294967295"/>
          </p:nvPr>
        </p:nvSpPr>
        <p:spPr>
          <a:xfrm>
            <a:off x="35768" y="333375"/>
            <a:ext cx="7848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企業資安整體解決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方案</a:t>
            </a:r>
          </a:p>
        </p:txBody>
      </p:sp>
      <p:sp>
        <p:nvSpPr>
          <p:cNvPr id="64515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229600" cy="4321175"/>
          </a:xfrm>
          <a:prstGeom prst="rect">
            <a:avLst/>
          </a:prstGeom>
        </p:spPr>
        <p:txBody>
          <a:bodyPr/>
          <a:lstStyle/>
          <a:p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Information Security</a:t>
            </a:r>
          </a:p>
          <a:p>
            <a:pPr lvl="1"/>
            <a:r>
              <a:rPr lang="en-US" altLang="zh-TW" sz="2400" dirty="0" smtClean="0">
                <a:ea typeface="新細明體" charset="-120"/>
              </a:rPr>
              <a:t>Agent (Other Vendors)</a:t>
            </a:r>
          </a:p>
          <a:p>
            <a:pPr lvl="1"/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Gateway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(Loop’s ISS2180)</a:t>
            </a: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Corporate Security Policy (Other Vendors)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Layers of Local Networking Designs (Loop’s G7820)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Physical &amp; Environmental Security (Loop’s IOT0510)</a:t>
            </a:r>
          </a:p>
          <a:p>
            <a:endParaRPr lang="zh-TW" altLang="en-US" sz="2400" dirty="0" smtClean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0124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40"/>
          <p:cNvGrpSpPr>
            <a:grpSpLocks/>
          </p:cNvGrpSpPr>
          <p:nvPr/>
        </p:nvGrpSpPr>
        <p:grpSpPr bwMode="auto">
          <a:xfrm>
            <a:off x="7308850" y="1268413"/>
            <a:ext cx="1549400" cy="2036762"/>
            <a:chOff x="7308850" y="1268413"/>
            <a:chExt cx="1549430" cy="2036762"/>
          </a:xfrm>
        </p:grpSpPr>
        <p:pic>
          <p:nvPicPr>
            <p:cNvPr id="68651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8850" y="1268413"/>
              <a:ext cx="1524000" cy="203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矩形 38"/>
            <p:cNvSpPr/>
            <p:nvPr/>
          </p:nvSpPr>
          <p:spPr>
            <a:xfrm>
              <a:off x="8072453" y="2714625"/>
              <a:ext cx="785827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3" name="群組 39"/>
          <p:cNvGrpSpPr>
            <a:grpSpLocks/>
          </p:cNvGrpSpPr>
          <p:nvPr/>
        </p:nvGrpSpPr>
        <p:grpSpPr bwMode="auto">
          <a:xfrm>
            <a:off x="179388" y="1125538"/>
            <a:ext cx="1655762" cy="2263775"/>
            <a:chOff x="179388" y="1125538"/>
            <a:chExt cx="1655762" cy="2263775"/>
          </a:xfrm>
        </p:grpSpPr>
        <p:pic>
          <p:nvPicPr>
            <p:cNvPr id="6864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88" y="1125538"/>
              <a:ext cx="1655762" cy="226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矩形 37"/>
            <p:cNvSpPr/>
            <p:nvPr/>
          </p:nvSpPr>
          <p:spPr>
            <a:xfrm>
              <a:off x="357188" y="2786063"/>
              <a:ext cx="785812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1196975"/>
            <a:ext cx="3635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3"/>
          <p:cNvSpPr>
            <a:spLocks noChangeArrowheads="1"/>
          </p:cNvSpPr>
          <p:nvPr/>
        </p:nvSpPr>
        <p:spPr bwMode="auto">
          <a:xfrm>
            <a:off x="1835150" y="3357563"/>
            <a:ext cx="45720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More and more Telco are cutting TDM Leased Line Service and now offering Metro Ethernet Service because Ethernet Interface is…</a:t>
            </a:r>
          </a:p>
          <a:p>
            <a:endParaRPr lang="en-US" altLang="zh-TW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>
                <a:solidFill>
                  <a:schemeClr val="bg1"/>
                </a:solidFill>
              </a:rPr>
              <a:t>Cost-effective</a:t>
            </a:r>
          </a:p>
          <a:p>
            <a:pPr>
              <a:buFont typeface="Wingdings" pitchFamily="2" charset="2"/>
              <a:buChar char="Ø"/>
            </a:pPr>
            <a:r>
              <a:rPr lang="en-US" altLang="zh-TW">
                <a:solidFill>
                  <a:schemeClr val="bg1"/>
                </a:solidFill>
              </a:rPr>
              <a:t>broadly used on networking equipment</a:t>
            </a:r>
          </a:p>
          <a:p>
            <a:pPr>
              <a:buFont typeface="Wingdings" pitchFamily="2" charset="2"/>
              <a:buChar char="Ø"/>
            </a:pPr>
            <a:r>
              <a:rPr lang="en-US" altLang="zh-TW">
                <a:solidFill>
                  <a:schemeClr val="bg1"/>
                </a:solidFill>
              </a:rPr>
              <a:t>Easy to use and deploy</a:t>
            </a:r>
          </a:p>
          <a:p>
            <a:pPr>
              <a:buFont typeface="Wingdings" pitchFamily="2" charset="2"/>
              <a:buChar char="Ø"/>
            </a:pPr>
            <a:r>
              <a:rPr lang="en-US" altLang="zh-TW">
                <a:solidFill>
                  <a:schemeClr val="bg1"/>
                </a:solidFill>
              </a:rPr>
              <a:t>Flexible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124075" y="2349500"/>
            <a:ext cx="596900" cy="36036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0000"/>
                </a:solidFill>
              </a:rPr>
              <a:t>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443663" y="2349500"/>
            <a:ext cx="598487" cy="36036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0000"/>
                </a:solidFill>
              </a:rPr>
              <a:t>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285750" y="357188"/>
            <a:ext cx="7232357" cy="346075"/>
          </a:xfrm>
          <a:prstGeom prst="ellipse">
            <a:avLst/>
          </a:prstGeom>
          <a:gradFill flip="none" rotWithShape="1">
            <a:gsLst>
              <a:gs pos="0">
                <a:srgbClr val="C4F3FE"/>
              </a:gs>
              <a:gs pos="17999">
                <a:srgbClr val="E7FBFF"/>
              </a:gs>
              <a:gs pos="36000">
                <a:srgbClr val="7BF1FD"/>
              </a:gs>
              <a:gs pos="61000">
                <a:srgbClr val="7BF1FD"/>
              </a:gs>
              <a:gs pos="82001">
                <a:srgbClr val="9AEDFE"/>
              </a:gs>
              <a:gs pos="100000">
                <a:srgbClr val="E8FAFE"/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3000000" sx="110000" sy="110000" algn="tl" rotWithShape="0">
              <a:srgbClr val="0099FF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68617" name="文字方塊 52"/>
          <p:cNvSpPr txBox="1">
            <a:spLocks noChangeArrowheads="1"/>
          </p:cNvSpPr>
          <p:nvPr/>
        </p:nvSpPr>
        <p:spPr bwMode="auto">
          <a:xfrm>
            <a:off x="647700" y="385763"/>
            <a:ext cx="6870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0000FF"/>
                </a:solidFill>
              </a:rPr>
              <a:t>VNF  (Virtual Network Function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) Based Cyber Security Gateway</a:t>
            </a:r>
            <a:endParaRPr lang="zh-TW" altLang="en-US" sz="2000" b="1" dirty="0">
              <a:solidFill>
                <a:srgbClr val="0E036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44" name="Gerade Verbindung 3"/>
          <p:cNvCxnSpPr>
            <a:endCxn id="68624" idx="0"/>
          </p:cNvCxnSpPr>
          <p:nvPr/>
        </p:nvCxnSpPr>
        <p:spPr>
          <a:xfrm rot="5400000">
            <a:off x="4224338" y="4668838"/>
            <a:ext cx="1371600" cy="63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13"/>
          <p:cNvCxnSpPr/>
          <p:nvPr/>
        </p:nvCxnSpPr>
        <p:spPr>
          <a:xfrm>
            <a:off x="1881188" y="5094288"/>
            <a:ext cx="5334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64"/>
          <p:cNvSpPr>
            <a:spLocks/>
          </p:cNvSpPr>
          <p:nvPr/>
        </p:nvSpPr>
        <p:spPr bwMode="auto">
          <a:xfrm>
            <a:off x="5555288" y="4441991"/>
            <a:ext cx="2371299" cy="1231128"/>
          </a:xfrm>
          <a:custGeom>
            <a:avLst/>
            <a:gdLst>
              <a:gd name="T0" fmla="*/ 146345 w 611"/>
              <a:gd name="T1" fmla="*/ 42022 h 434"/>
              <a:gd name="T2" fmla="*/ 290408 w 611"/>
              <a:gd name="T3" fmla="*/ 39611 h 434"/>
              <a:gd name="T4" fmla="*/ 360289 w 611"/>
              <a:gd name="T5" fmla="*/ 94557 h 434"/>
              <a:gd name="T6" fmla="*/ 366130 w 611"/>
              <a:gd name="T7" fmla="*/ 147325 h 434"/>
              <a:gd name="T8" fmla="*/ 289182 w 611"/>
              <a:gd name="T9" fmla="*/ 216879 h 434"/>
              <a:gd name="T10" fmla="*/ 133408 w 611"/>
              <a:gd name="T11" fmla="*/ 204805 h 434"/>
              <a:gd name="T12" fmla="*/ 42913 w 611"/>
              <a:gd name="T13" fmla="*/ 164893 h 434"/>
              <a:gd name="T14" fmla="*/ 54609 w 611"/>
              <a:gd name="T15" fmla="*/ 92594 h 434"/>
              <a:gd name="T16" fmla="*/ 138135 w 611"/>
              <a:gd name="T17" fmla="*/ 38963 h 434"/>
              <a:gd name="T18" fmla="*/ 146345 w 611"/>
              <a:gd name="T19" fmla="*/ 42022 h 4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11"/>
              <a:gd name="T31" fmla="*/ 0 h 434"/>
              <a:gd name="T32" fmla="*/ 611 w 611"/>
              <a:gd name="T33" fmla="*/ 434 h 4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11" h="434">
                <a:moveTo>
                  <a:pt x="224" y="72"/>
                </a:moveTo>
                <a:cubicBezTo>
                  <a:pt x="241" y="30"/>
                  <a:pt x="386" y="0"/>
                  <a:pt x="444" y="68"/>
                </a:cubicBezTo>
                <a:cubicBezTo>
                  <a:pt x="473" y="48"/>
                  <a:pt x="577" y="67"/>
                  <a:pt x="550" y="163"/>
                </a:cubicBezTo>
                <a:cubicBezTo>
                  <a:pt x="578" y="172"/>
                  <a:pt x="611" y="219"/>
                  <a:pt x="560" y="254"/>
                </a:cubicBezTo>
                <a:cubicBezTo>
                  <a:pt x="564" y="281"/>
                  <a:pt x="573" y="393"/>
                  <a:pt x="442" y="374"/>
                </a:cubicBezTo>
                <a:cubicBezTo>
                  <a:pt x="416" y="408"/>
                  <a:pt x="253" y="434"/>
                  <a:pt x="204" y="352"/>
                </a:cubicBezTo>
                <a:cubicBezTo>
                  <a:pt x="176" y="379"/>
                  <a:pt x="65" y="373"/>
                  <a:pt x="65" y="285"/>
                </a:cubicBezTo>
                <a:cubicBezTo>
                  <a:pt x="28" y="276"/>
                  <a:pt x="0" y="178"/>
                  <a:pt x="83" y="160"/>
                </a:cubicBezTo>
                <a:cubicBezTo>
                  <a:pt x="73" y="113"/>
                  <a:pt x="123" y="36"/>
                  <a:pt x="212" y="67"/>
                </a:cubicBezTo>
                <a:lnTo>
                  <a:pt x="224" y="72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  <a:effectLst/>
          <a:scene3d>
            <a:camera prst="orthographicFront">
              <a:rot lat="0" lon="6000" rev="0"/>
            </a:camera>
            <a:lightRig rig="threePt" dir="t"/>
          </a:scene3d>
        </p:spPr>
        <p:txBody>
          <a:bodyPr anchor="ctr" anchorCtr="1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CC00"/>
              </a:buClr>
              <a:buFont typeface="Webdings" pitchFamily="18" charset="2"/>
              <a:buNone/>
              <a:defRPr/>
            </a:pPr>
            <a:r>
              <a:rPr kumimoji="0" lang="en-US" sz="1200" dirty="0">
                <a:latin typeface="+mn-lt"/>
                <a:ea typeface="+mn-ea"/>
              </a:rPr>
              <a:t>Carrier Ethernet </a:t>
            </a:r>
            <a:br>
              <a:rPr kumimoji="0" lang="en-US" sz="1200" dirty="0">
                <a:latin typeface="+mn-lt"/>
                <a:ea typeface="+mn-ea"/>
              </a:rPr>
            </a:br>
            <a:r>
              <a:rPr kumimoji="0" lang="en-US" sz="1200" dirty="0">
                <a:latin typeface="+mn-lt"/>
                <a:ea typeface="+mn-ea"/>
              </a:rPr>
              <a:t>Connectivity (WAN)</a:t>
            </a:r>
          </a:p>
        </p:txBody>
      </p:sp>
      <p:pic>
        <p:nvPicPr>
          <p:cNvPr id="68621" name="Picture 6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78631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2" name="Textfeld 15"/>
          <p:cNvSpPr txBox="1">
            <a:spLocks noChangeArrowheads="1"/>
          </p:cNvSpPr>
          <p:nvPr/>
        </p:nvSpPr>
        <p:spPr bwMode="auto">
          <a:xfrm>
            <a:off x="3643313" y="4572000"/>
            <a:ext cx="863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accent1"/>
              </a:buClr>
              <a:buFont typeface="Arial" charset="0"/>
              <a:buNone/>
            </a:pPr>
            <a:r>
              <a:rPr kumimoji="0" lang="en-US" altLang="zh-TW" sz="1200">
                <a:latin typeface="Verdana" pitchFamily="34" charset="0"/>
              </a:rPr>
              <a:t>vFirewall</a:t>
            </a:r>
          </a:p>
        </p:txBody>
      </p:sp>
      <p:sp>
        <p:nvSpPr>
          <p:cNvPr id="68623" name="Textfeld 16"/>
          <p:cNvSpPr txBox="1">
            <a:spLocks noChangeArrowheads="1"/>
          </p:cNvSpPr>
          <p:nvPr/>
        </p:nvSpPr>
        <p:spPr bwMode="auto">
          <a:xfrm>
            <a:off x="3041650" y="3970338"/>
            <a:ext cx="788988" cy="277812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accent1"/>
              </a:buClr>
              <a:buFont typeface="Arial" charset="0"/>
              <a:buNone/>
            </a:pPr>
            <a:r>
              <a:rPr kumimoji="0" lang="en-US" altLang="zh-TW" sz="1200">
                <a:latin typeface="Verdana" pitchFamily="34" charset="0"/>
              </a:rPr>
              <a:t>vRouter</a:t>
            </a:r>
          </a:p>
        </p:txBody>
      </p:sp>
      <p:sp>
        <p:nvSpPr>
          <p:cNvPr id="68624" name="Textfeld 17"/>
          <p:cNvSpPr txBox="1">
            <a:spLocks noChangeArrowheads="1"/>
          </p:cNvSpPr>
          <p:nvPr/>
        </p:nvSpPr>
        <p:spPr bwMode="auto">
          <a:xfrm>
            <a:off x="4643438" y="5357813"/>
            <a:ext cx="525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accent1"/>
              </a:buClr>
              <a:buFont typeface="Arial" charset="0"/>
              <a:buNone/>
            </a:pPr>
            <a:r>
              <a:rPr kumimoji="0" lang="en-US" altLang="zh-TW" sz="1200">
                <a:latin typeface="Verdana" pitchFamily="34" charset="0"/>
              </a:rPr>
              <a:t>NID</a:t>
            </a:r>
          </a:p>
        </p:txBody>
      </p:sp>
      <p:pic>
        <p:nvPicPr>
          <p:cNvPr id="51" name="Picture 2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1736" y="4857760"/>
            <a:ext cx="1428760" cy="540000"/>
          </a:xfrm>
          <a:prstGeom prst="rect">
            <a:avLst/>
          </a:prstGeom>
        </p:spPr>
      </p:pic>
      <p:pic>
        <p:nvPicPr>
          <p:cNvPr id="52" name="Picture 107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1802" y="4214818"/>
            <a:ext cx="298593" cy="307347"/>
          </a:xfrm>
          <a:prstGeom prst="rect">
            <a:avLst/>
          </a:prstGeom>
        </p:spPr>
      </p:pic>
      <p:sp>
        <p:nvSpPr>
          <p:cNvPr id="53" name="Rechteck 27"/>
          <p:cNvSpPr/>
          <p:nvPr/>
        </p:nvSpPr>
        <p:spPr bwMode="auto">
          <a:xfrm>
            <a:off x="1182688" y="3719513"/>
            <a:ext cx="3746500" cy="28098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kumimoji="0" lang="en-US" sz="1400" dirty="0">
                <a:solidFill>
                  <a:schemeClr val="bg1"/>
                </a:solidFill>
                <a:latin typeface="+mn-lt"/>
                <a:ea typeface="+mn-ea"/>
              </a:rPr>
              <a:t>Enterprise</a:t>
            </a:r>
          </a:p>
        </p:txBody>
      </p:sp>
      <p:sp>
        <p:nvSpPr>
          <p:cNvPr id="54" name="Rechteck 33"/>
          <p:cNvSpPr/>
          <p:nvPr/>
        </p:nvSpPr>
        <p:spPr bwMode="auto">
          <a:xfrm>
            <a:off x="4929188" y="3719513"/>
            <a:ext cx="2997200" cy="28098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kumimoji="0" lang="en-US" sz="1400">
                <a:solidFill>
                  <a:schemeClr val="bg1"/>
                </a:solidFill>
                <a:latin typeface="+mn-lt"/>
                <a:ea typeface="+mn-ea"/>
              </a:rPr>
              <a:t>Service Provider </a:t>
            </a:r>
          </a:p>
        </p:txBody>
      </p:sp>
      <p:cxnSp>
        <p:nvCxnSpPr>
          <p:cNvPr id="55" name="Gerade Verbindung 24"/>
          <p:cNvCxnSpPr/>
          <p:nvPr/>
        </p:nvCxnSpPr>
        <p:spPr>
          <a:xfrm flipV="1">
            <a:off x="1895475" y="4554538"/>
            <a:ext cx="0" cy="108743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25"/>
          <p:cNvCxnSpPr/>
          <p:nvPr/>
        </p:nvCxnSpPr>
        <p:spPr>
          <a:xfrm flipH="1">
            <a:off x="1601788" y="5503863"/>
            <a:ext cx="295275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31"/>
          <p:cNvCxnSpPr/>
          <p:nvPr/>
        </p:nvCxnSpPr>
        <p:spPr>
          <a:xfrm flipH="1">
            <a:off x="1585913" y="4899025"/>
            <a:ext cx="295275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32"/>
          <p:cNvCxnSpPr/>
          <p:nvPr/>
        </p:nvCxnSpPr>
        <p:spPr>
          <a:xfrm flipH="1">
            <a:off x="1881188" y="4678363"/>
            <a:ext cx="295275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33"/>
          <p:cNvCxnSpPr/>
          <p:nvPr/>
        </p:nvCxnSpPr>
        <p:spPr>
          <a:xfrm flipH="1">
            <a:off x="1885950" y="5349875"/>
            <a:ext cx="295275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34" name="Textfeld 30"/>
          <p:cNvSpPr txBox="1">
            <a:spLocks noChangeArrowheads="1"/>
          </p:cNvSpPr>
          <p:nvPr/>
        </p:nvSpPr>
        <p:spPr bwMode="auto">
          <a:xfrm>
            <a:off x="695325" y="4937125"/>
            <a:ext cx="973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accent1"/>
              </a:buClr>
              <a:buFont typeface="Arial" charset="0"/>
              <a:buNone/>
            </a:pPr>
            <a:r>
              <a:rPr kumimoji="0" lang="en-US" altLang="zh-TW" sz="1200">
                <a:latin typeface="Verdana" pitchFamily="34" charset="0"/>
              </a:rPr>
              <a:t>Enterprise</a:t>
            </a:r>
            <a:br>
              <a:rPr kumimoji="0" lang="en-US" altLang="zh-TW" sz="1200">
                <a:latin typeface="Verdana" pitchFamily="34" charset="0"/>
              </a:rPr>
            </a:br>
            <a:r>
              <a:rPr kumimoji="0" lang="en-US" altLang="zh-TW" sz="1200">
                <a:latin typeface="Verdana" pitchFamily="34" charset="0"/>
              </a:rPr>
              <a:t>LAN</a:t>
            </a:r>
          </a:p>
        </p:txBody>
      </p:sp>
      <p:pic>
        <p:nvPicPr>
          <p:cNvPr id="61" name="Picture 73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4572008"/>
            <a:ext cx="279959" cy="279820"/>
          </a:xfrm>
          <a:prstGeom prst="rect">
            <a:avLst/>
          </a:prstGeom>
        </p:spPr>
      </p:pic>
      <p:sp>
        <p:nvSpPr>
          <p:cNvPr id="68636" name="Textfeld 34"/>
          <p:cNvSpPr txBox="1">
            <a:spLocks noChangeArrowheads="1"/>
          </p:cNvSpPr>
          <p:nvPr/>
        </p:nvSpPr>
        <p:spPr bwMode="auto">
          <a:xfrm>
            <a:off x="3714750" y="4214813"/>
            <a:ext cx="909638" cy="276225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accent1"/>
              </a:buClr>
              <a:buFont typeface="Arial" charset="0"/>
              <a:buNone/>
            </a:pPr>
            <a:r>
              <a:rPr kumimoji="0" lang="en-US" altLang="zh-TW" sz="1200">
                <a:latin typeface="Verdana" pitchFamily="34" charset="0"/>
              </a:rPr>
              <a:t>vSecurity</a:t>
            </a:r>
          </a:p>
        </p:txBody>
      </p:sp>
      <p:pic>
        <p:nvPicPr>
          <p:cNvPr id="63" name="Picture 39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5618" y="4250803"/>
            <a:ext cx="287039" cy="286896"/>
          </a:xfrm>
          <a:prstGeom prst="rect">
            <a:avLst/>
          </a:prstGeom>
        </p:spPr>
      </p:pic>
      <p:pic>
        <p:nvPicPr>
          <p:cNvPr id="68638" name="Picture 2" descr="http://www.brocade.com/images/Company/logo/brocade-logo-black-red-rg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2688" y="5667375"/>
            <a:ext cx="230981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9" name="Picture 4" descr="http://www.logoeps.net/wp-content/uploads/2012/09/check-point-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5" y="5929313"/>
            <a:ext cx="20970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Gerade Verbindung 5"/>
          <p:cNvCxnSpPr>
            <a:endCxn id="52" idx="1"/>
          </p:cNvCxnSpPr>
          <p:nvPr/>
        </p:nvCxnSpPr>
        <p:spPr>
          <a:xfrm flipV="1">
            <a:off x="2357438" y="4368800"/>
            <a:ext cx="714375" cy="1544638"/>
          </a:xfrm>
          <a:prstGeom prst="line">
            <a:avLst/>
          </a:prstGeom>
          <a:ln w="12700">
            <a:solidFill>
              <a:srgbClr val="1A59D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29"/>
          <p:cNvCxnSpPr>
            <a:endCxn id="61" idx="3"/>
          </p:cNvCxnSpPr>
          <p:nvPr/>
        </p:nvCxnSpPr>
        <p:spPr>
          <a:xfrm flipH="1" flipV="1">
            <a:off x="3638550" y="4711700"/>
            <a:ext cx="1028700" cy="1220788"/>
          </a:xfrm>
          <a:prstGeom prst="line">
            <a:avLst/>
          </a:prstGeom>
          <a:ln w="12700">
            <a:solidFill>
              <a:srgbClr val="1A59D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>
            <a:spLocks noChangeArrowheads="1"/>
          </p:cNvSpPr>
          <p:nvPr/>
        </p:nvSpPr>
        <p:spPr bwMode="auto">
          <a:xfrm>
            <a:off x="428625" y="1143000"/>
            <a:ext cx="8215313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新的解決方案能開創性地改善今日面臨的資安威脅與困境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652463" y="2224088"/>
            <a:ext cx="6634162" cy="830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也能開創新的功能及應用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,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例如</a:t>
            </a:r>
            <a:r>
              <a:rPr lang="zh-TW" altLang="en-US" sz="2400" dirty="0"/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Log Analysis, Deception, SIA, Proxy, …</a:t>
            </a:r>
            <a:endParaRPr lang="en-US" altLang="zh-TW" sz="2400" dirty="0"/>
          </a:p>
        </p:txBody>
      </p:sp>
      <p:sp>
        <p:nvSpPr>
          <p:cNvPr id="41" name="圓角矩形 40"/>
          <p:cNvSpPr/>
          <p:nvPr/>
        </p:nvSpPr>
        <p:spPr>
          <a:xfrm rot="16200000">
            <a:off x="2393156" y="4036219"/>
            <a:ext cx="1000125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Deception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43" name="圓角矩形 42"/>
          <p:cNvSpPr/>
          <p:nvPr/>
        </p:nvSpPr>
        <p:spPr>
          <a:xfrm rot="16200000">
            <a:off x="2048669" y="4107656"/>
            <a:ext cx="85725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Flow Analysis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66" name="圓角矩形 65"/>
          <p:cNvSpPr/>
          <p:nvPr/>
        </p:nvSpPr>
        <p:spPr>
          <a:xfrm rot="16200000">
            <a:off x="2464594" y="5750719"/>
            <a:ext cx="85725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Log Analysis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69" name="圓角矩形 68"/>
          <p:cNvSpPr/>
          <p:nvPr/>
        </p:nvSpPr>
        <p:spPr>
          <a:xfrm rot="16200000">
            <a:off x="3107532" y="5822156"/>
            <a:ext cx="85725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GCB Proxy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graphicFrame>
        <p:nvGraphicFramePr>
          <p:cNvPr id="47" name="物件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44797"/>
              </p:ext>
            </p:extLst>
          </p:nvPr>
        </p:nvGraphicFramePr>
        <p:xfrm>
          <a:off x="2514615" y="4838577"/>
          <a:ext cx="1521236" cy="60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點陣圖影像" r:id="rId13" imgW="4105848" imgH="676369" progId="Paint.Picture">
                  <p:embed/>
                </p:oleObj>
              </mc:Choice>
              <mc:Fallback>
                <p:oleObj name="點陣圖影像" r:id="rId13" imgW="4105848" imgH="6763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15" y="4838577"/>
                        <a:ext cx="1521236" cy="6004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852957" y="506412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ISS2180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71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1" grpId="0" animBg="1"/>
      <p:bldP spid="43" grpId="0" animBg="1"/>
      <p:bldP spid="66" grpId="0" animBg="1"/>
      <p:bldP spid="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企業資安整體解決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方案</a:t>
            </a:r>
          </a:p>
        </p:txBody>
      </p:sp>
      <p:sp>
        <p:nvSpPr>
          <p:cNvPr id="72707" name="內容版面配置區 2"/>
          <p:cNvSpPr>
            <a:spLocks noGrp="1"/>
          </p:cNvSpPr>
          <p:nvPr>
            <p:ph idx="4294967295"/>
          </p:nvPr>
        </p:nvSpPr>
        <p:spPr>
          <a:xfrm>
            <a:off x="914400" y="1700213"/>
            <a:ext cx="8229600" cy="4321175"/>
          </a:xfrm>
        </p:spPr>
        <p:txBody>
          <a:bodyPr/>
          <a:lstStyle/>
          <a:p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Information Security</a:t>
            </a:r>
          </a:p>
          <a:p>
            <a:pPr lvl="1"/>
            <a:r>
              <a:rPr lang="en-US" altLang="zh-TW" sz="2400" dirty="0" smtClean="0">
                <a:ea typeface="新細明體" charset="-120"/>
              </a:rPr>
              <a:t>Agent (Other Vendors)</a:t>
            </a:r>
          </a:p>
          <a:p>
            <a:pPr lvl="1"/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Gateway (Loop’s ISS2180)</a:t>
            </a: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Corporate Security Policy (Other Vendors)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Layers of Local Networking Designs (Loop’s G7820)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Physical &amp; Environmental Security (Loop’s IOT0510)</a:t>
            </a:r>
          </a:p>
          <a:p>
            <a:endParaRPr lang="zh-TW" altLang="en-US" sz="2400" dirty="0" smtClean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1397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線接點 46"/>
          <p:cNvCxnSpPr/>
          <p:nvPr/>
        </p:nvCxnSpPr>
        <p:spPr>
          <a:xfrm>
            <a:off x="5795963" y="4854575"/>
            <a:ext cx="0" cy="5048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3779838" y="4868863"/>
            <a:ext cx="0" cy="5048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2" name="標題 1"/>
          <p:cNvSpPr>
            <a:spLocks noGrp="1"/>
          </p:cNvSpPr>
          <p:nvPr>
            <p:ph type="title" idx="4294967295"/>
          </p:nvPr>
        </p:nvSpPr>
        <p:spPr>
          <a:xfrm>
            <a:off x="14808" y="124636"/>
            <a:ext cx="8229600" cy="638944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辦公室</a:t>
            </a:r>
            <a:r>
              <a:rPr lang="en-US" altLang="zh-TW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工廠內部網路層級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1476375" y="2636838"/>
            <a:ext cx="64801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4" name="文字方塊 5"/>
          <p:cNvSpPr txBox="1">
            <a:spLocks noChangeArrowheads="1"/>
          </p:cNvSpPr>
          <p:nvPr/>
        </p:nvSpPr>
        <p:spPr bwMode="auto">
          <a:xfrm>
            <a:off x="539750" y="2565400"/>
            <a:ext cx="1833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PC Network PNET</a:t>
            </a: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348038" y="1484313"/>
            <a:ext cx="576262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/>
              <a:t>PC</a:t>
            </a:r>
            <a:endParaRPr lang="zh-TW" altLang="en-US" sz="1200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1547813" y="4076700"/>
            <a:ext cx="648017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7" name="文字方塊 8"/>
          <p:cNvSpPr txBox="1">
            <a:spLocks noChangeArrowheads="1"/>
          </p:cNvSpPr>
          <p:nvPr/>
        </p:nvSpPr>
        <p:spPr bwMode="auto">
          <a:xfrm>
            <a:off x="611188" y="4005263"/>
            <a:ext cx="1074737" cy="36988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VDI VNET</a:t>
            </a:r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1763713" y="5373688"/>
            <a:ext cx="64801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9" name="文字方塊 10"/>
          <p:cNvSpPr txBox="1">
            <a:spLocks noChangeArrowheads="1"/>
          </p:cNvSpPr>
          <p:nvPr/>
        </p:nvSpPr>
        <p:spPr bwMode="auto">
          <a:xfrm>
            <a:off x="827088" y="5300663"/>
            <a:ext cx="13176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Server SNET</a:t>
            </a: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932040" y="1484784"/>
            <a:ext cx="576262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/>
              <a:t>Note book</a:t>
            </a:r>
            <a:endParaRPr lang="zh-TW" altLang="en-US" sz="1200" dirty="0"/>
          </a:p>
        </p:txBody>
      </p:sp>
      <p:sp>
        <p:nvSpPr>
          <p:cNvPr id="14" name="矩形 13"/>
          <p:cNvSpPr/>
          <p:nvPr/>
        </p:nvSpPr>
        <p:spPr>
          <a:xfrm>
            <a:off x="2843213" y="3141663"/>
            <a:ext cx="576262" cy="5746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VDI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5738" y="3141663"/>
            <a:ext cx="576262" cy="5746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VDI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76825" y="3141663"/>
            <a:ext cx="574675" cy="5746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VDI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19475" y="4508500"/>
            <a:ext cx="792163" cy="5762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Servers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92725" y="4508500"/>
            <a:ext cx="935038" cy="5762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Database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Freeform 64"/>
          <p:cNvSpPr>
            <a:spLocks/>
          </p:cNvSpPr>
          <p:nvPr/>
        </p:nvSpPr>
        <p:spPr bwMode="auto">
          <a:xfrm>
            <a:off x="179512" y="1052736"/>
            <a:ext cx="2371299" cy="1231128"/>
          </a:xfrm>
          <a:custGeom>
            <a:avLst/>
            <a:gdLst>
              <a:gd name="T0" fmla="*/ 146345 w 611"/>
              <a:gd name="T1" fmla="*/ 42022 h 434"/>
              <a:gd name="T2" fmla="*/ 290408 w 611"/>
              <a:gd name="T3" fmla="*/ 39611 h 434"/>
              <a:gd name="T4" fmla="*/ 360289 w 611"/>
              <a:gd name="T5" fmla="*/ 94557 h 434"/>
              <a:gd name="T6" fmla="*/ 366130 w 611"/>
              <a:gd name="T7" fmla="*/ 147325 h 434"/>
              <a:gd name="T8" fmla="*/ 289182 w 611"/>
              <a:gd name="T9" fmla="*/ 216879 h 434"/>
              <a:gd name="T10" fmla="*/ 133408 w 611"/>
              <a:gd name="T11" fmla="*/ 204805 h 434"/>
              <a:gd name="T12" fmla="*/ 42913 w 611"/>
              <a:gd name="T13" fmla="*/ 164893 h 434"/>
              <a:gd name="T14" fmla="*/ 54609 w 611"/>
              <a:gd name="T15" fmla="*/ 92594 h 434"/>
              <a:gd name="T16" fmla="*/ 138135 w 611"/>
              <a:gd name="T17" fmla="*/ 38963 h 434"/>
              <a:gd name="T18" fmla="*/ 146345 w 611"/>
              <a:gd name="T19" fmla="*/ 42022 h 4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11"/>
              <a:gd name="T31" fmla="*/ 0 h 434"/>
              <a:gd name="T32" fmla="*/ 611 w 611"/>
              <a:gd name="T33" fmla="*/ 434 h 4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11" h="434">
                <a:moveTo>
                  <a:pt x="224" y="72"/>
                </a:moveTo>
                <a:cubicBezTo>
                  <a:pt x="241" y="30"/>
                  <a:pt x="386" y="0"/>
                  <a:pt x="444" y="68"/>
                </a:cubicBezTo>
                <a:cubicBezTo>
                  <a:pt x="473" y="48"/>
                  <a:pt x="577" y="67"/>
                  <a:pt x="550" y="163"/>
                </a:cubicBezTo>
                <a:cubicBezTo>
                  <a:pt x="578" y="172"/>
                  <a:pt x="611" y="219"/>
                  <a:pt x="560" y="254"/>
                </a:cubicBezTo>
                <a:cubicBezTo>
                  <a:pt x="564" y="281"/>
                  <a:pt x="573" y="393"/>
                  <a:pt x="442" y="374"/>
                </a:cubicBezTo>
                <a:cubicBezTo>
                  <a:pt x="416" y="408"/>
                  <a:pt x="253" y="434"/>
                  <a:pt x="204" y="352"/>
                </a:cubicBezTo>
                <a:cubicBezTo>
                  <a:pt x="176" y="379"/>
                  <a:pt x="65" y="373"/>
                  <a:pt x="65" y="285"/>
                </a:cubicBezTo>
                <a:cubicBezTo>
                  <a:pt x="28" y="276"/>
                  <a:pt x="0" y="178"/>
                  <a:pt x="83" y="160"/>
                </a:cubicBezTo>
                <a:cubicBezTo>
                  <a:pt x="73" y="113"/>
                  <a:pt x="123" y="36"/>
                  <a:pt x="212" y="67"/>
                </a:cubicBezTo>
                <a:lnTo>
                  <a:pt x="224" y="72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  <a:effectLst/>
          <a:scene3d>
            <a:camera prst="orthographicFront">
              <a:rot lat="0" lon="6000" rev="0"/>
            </a:camera>
            <a:lightRig rig="threePt" dir="t"/>
          </a:scene3d>
        </p:spPr>
        <p:txBody>
          <a:bodyPr anchor="ctr" anchorCtr="1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CC00"/>
              </a:buClr>
              <a:buFont typeface="Webdings" pitchFamily="18" charset="2"/>
              <a:buNone/>
              <a:defRPr/>
            </a:pPr>
            <a:r>
              <a:rPr kumimoji="0" lang="en-US" sz="1200" dirty="0">
                <a:latin typeface="+mn-lt"/>
                <a:ea typeface="+mn-ea"/>
              </a:rPr>
              <a:t>Carrier Ethernet </a:t>
            </a:r>
            <a:br>
              <a:rPr kumimoji="0" lang="en-US" sz="1200" dirty="0">
                <a:latin typeface="+mn-lt"/>
                <a:ea typeface="+mn-ea"/>
              </a:rPr>
            </a:br>
            <a:r>
              <a:rPr kumimoji="0" lang="en-US" sz="1200" dirty="0">
                <a:latin typeface="+mn-lt"/>
                <a:ea typeface="+mn-ea"/>
              </a:rPr>
              <a:t>Connectivity (WAN)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2268538" y="1989138"/>
            <a:ext cx="358775" cy="64770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7380288" y="2636838"/>
            <a:ext cx="0" cy="143986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740650" y="4076700"/>
            <a:ext cx="0" cy="1296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/>
          <p:cNvSpPr/>
          <p:nvPr/>
        </p:nvSpPr>
        <p:spPr>
          <a:xfrm>
            <a:off x="1997074" y="2060575"/>
            <a:ext cx="1079774" cy="4286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 smtClean="0">
                <a:solidFill>
                  <a:schemeClr val="tx1"/>
                </a:solidFill>
              </a:rPr>
              <a:t>FW-M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6991350" y="3213100"/>
            <a:ext cx="935434" cy="4286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 smtClean="0">
                <a:solidFill>
                  <a:schemeClr val="tx1"/>
                </a:solidFill>
              </a:rPr>
              <a:t>FW-C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7312024" y="4581525"/>
            <a:ext cx="936700" cy="4286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 smtClean="0">
                <a:solidFill>
                  <a:schemeClr val="tx1"/>
                </a:solidFill>
              </a:rPr>
              <a:t>FW-C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5508104" y="729570"/>
            <a:ext cx="3240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Working with Master VNF such as NGFW to execute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endParaRPr lang="en-US" altLang="zh-TW" dirty="0">
              <a:solidFill>
                <a:srgbClr val="FF0000"/>
              </a:solidFill>
            </a:endParaRPr>
          </a:p>
        </p:txBody>
      </p:sp>
      <p:cxnSp>
        <p:nvCxnSpPr>
          <p:cNvPr id="25" name="直線接點 24"/>
          <p:cNvCxnSpPr>
            <a:stCxn id="7" idx="2"/>
          </p:cNvCxnSpPr>
          <p:nvPr/>
        </p:nvCxnSpPr>
        <p:spPr>
          <a:xfrm>
            <a:off x="3635375" y="2060575"/>
            <a:ext cx="0" cy="5762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219700" y="2074863"/>
            <a:ext cx="0" cy="5762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4" idx="2"/>
          </p:cNvCxnSpPr>
          <p:nvPr/>
        </p:nvCxnSpPr>
        <p:spPr>
          <a:xfrm>
            <a:off x="3132138" y="3716338"/>
            <a:ext cx="0" cy="3603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4284663" y="3716338"/>
            <a:ext cx="0" cy="3603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5364163" y="3716338"/>
            <a:ext cx="0" cy="3603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420888"/>
            <a:ext cx="1404788" cy="43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861048"/>
            <a:ext cx="1404788" cy="43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229200"/>
            <a:ext cx="1404788" cy="43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文字方塊 40"/>
          <p:cNvSpPr txBox="1">
            <a:spLocks noChangeArrowheads="1"/>
          </p:cNvSpPr>
          <p:nvPr/>
        </p:nvSpPr>
        <p:spPr bwMode="auto">
          <a:xfrm>
            <a:off x="5724128" y="1412776"/>
            <a:ext cx="3240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Trust Flow by-pass</a:t>
            </a:r>
            <a:endParaRPr lang="zh-TW" altLang="zh-TW" dirty="0">
              <a:solidFill>
                <a:srgbClr val="00B050"/>
              </a:solidFill>
            </a:endParaRPr>
          </a:p>
          <a:p>
            <a:r>
              <a:rPr lang="en-US" altLang="zh-TW" dirty="0" err="1" smtClean="0">
                <a:solidFill>
                  <a:srgbClr val="00B050"/>
                </a:solidFill>
              </a:rPr>
              <a:t>DDoS</a:t>
            </a:r>
            <a:r>
              <a:rPr lang="en-US" altLang="zh-TW" dirty="0" smtClean="0">
                <a:solidFill>
                  <a:srgbClr val="00B050"/>
                </a:solidFill>
              </a:rPr>
              <a:t> port blocking</a:t>
            </a:r>
            <a:endParaRPr lang="zh-TW" altLang="zh-TW" dirty="0">
              <a:solidFill>
                <a:srgbClr val="00B050"/>
              </a:solidFill>
            </a:endParaRPr>
          </a:p>
        </p:txBody>
      </p:sp>
      <p:sp>
        <p:nvSpPr>
          <p:cNvPr id="43" name="文字方塊 42"/>
          <p:cNvSpPr txBox="1">
            <a:spLocks noChangeArrowheads="1"/>
          </p:cNvSpPr>
          <p:nvPr/>
        </p:nvSpPr>
        <p:spPr bwMode="auto">
          <a:xfrm>
            <a:off x="0" y="3789040"/>
            <a:ext cx="3924671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Connected-User Policy to NGFW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Disconnected-User to NGFW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NGFW detect the threat and notify switch to block the user.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…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4" name="向右箭號 43"/>
          <p:cNvSpPr/>
          <p:nvPr/>
        </p:nvSpPr>
        <p:spPr>
          <a:xfrm rot="5400000">
            <a:off x="3095836" y="3176972"/>
            <a:ext cx="25922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Trust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5" name="向右箭號 44"/>
          <p:cNvSpPr/>
          <p:nvPr/>
        </p:nvSpPr>
        <p:spPr>
          <a:xfrm rot="1200000">
            <a:off x="4703762" y="2828710"/>
            <a:ext cx="2448272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Unknown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6" name="乘號 45"/>
          <p:cNvSpPr/>
          <p:nvPr/>
        </p:nvSpPr>
        <p:spPr>
          <a:xfrm>
            <a:off x="3491880" y="2132856"/>
            <a:ext cx="288032" cy="33833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7447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/>
      <p:bldP spid="43" grpId="0" animBg="1"/>
      <p:bldP spid="44" grpId="0" animBg="1"/>
      <p:bldP spid="45" grpId="0" animBg="1"/>
      <p:bldP spid="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企業資安整體解決方案</a:t>
            </a:r>
          </a:p>
        </p:txBody>
      </p:sp>
      <p:sp>
        <p:nvSpPr>
          <p:cNvPr id="76803" name="內容版面配置區 2"/>
          <p:cNvSpPr>
            <a:spLocks noGrp="1"/>
          </p:cNvSpPr>
          <p:nvPr>
            <p:ph idx="4294967295"/>
          </p:nvPr>
        </p:nvSpPr>
        <p:spPr>
          <a:xfrm>
            <a:off x="914400" y="1700213"/>
            <a:ext cx="8229600" cy="4321175"/>
          </a:xfrm>
        </p:spPr>
        <p:txBody>
          <a:bodyPr/>
          <a:lstStyle/>
          <a:p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Information Security</a:t>
            </a:r>
          </a:p>
          <a:p>
            <a:pPr lvl="1"/>
            <a:r>
              <a:rPr lang="en-US" altLang="zh-TW" sz="2400" dirty="0" smtClean="0">
                <a:ea typeface="新細明體" charset="-120"/>
              </a:rPr>
              <a:t>Agent (Other Vendors)</a:t>
            </a:r>
          </a:p>
          <a:p>
            <a:pPr lvl="1"/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Gateway (Loop’s ISS2180)</a:t>
            </a: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Corporate Security Policy (Other Vendors)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Layers of Local Networking Designs (Loop’s G7820)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Physical &amp; Environmental Security (Loop’s IOT0510)</a:t>
            </a:r>
          </a:p>
          <a:p>
            <a:endParaRPr lang="zh-TW" altLang="en-US" sz="2400" dirty="0" smtClean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8424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21"/>
          <p:cNvSpPr txBox="1">
            <a:spLocks noChangeArrowheads="1"/>
          </p:cNvSpPr>
          <p:nvPr/>
        </p:nvSpPr>
        <p:spPr bwMode="auto">
          <a:xfrm>
            <a:off x="10439400" y="-127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TW"/>
          </a:p>
        </p:txBody>
      </p:sp>
      <p:pic>
        <p:nvPicPr>
          <p:cNvPr id="78851" name="Picture 1" descr="backup-sql-serv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8638" y="1196975"/>
            <a:ext cx="224313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51525" y="1946275"/>
            <a:ext cx="993775" cy="762000"/>
            <a:chOff x="5851158" y="1729933"/>
            <a:chExt cx="994082" cy="762963"/>
          </a:xfrm>
        </p:grpSpPr>
        <p:pic>
          <p:nvPicPr>
            <p:cNvPr id="78878" name="Picture 22" descr="wireless-md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76175">
              <a:off x="5902007" y="1729933"/>
              <a:ext cx="456775" cy="535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79" name="TextBox 6"/>
            <p:cNvSpPr txBox="1">
              <a:spLocks noChangeArrowheads="1"/>
            </p:cNvSpPr>
            <p:nvPr/>
          </p:nvSpPr>
          <p:spPr bwMode="auto">
            <a:xfrm>
              <a:off x="5851158" y="2277452"/>
              <a:ext cx="994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800"/>
                <a:t>Wired or Wireless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63" y="1196975"/>
            <a:ext cx="3703637" cy="2303463"/>
            <a:chOff x="116389" y="1039002"/>
            <a:chExt cx="3219275" cy="2088490"/>
          </a:xfrm>
        </p:grpSpPr>
        <p:pic>
          <p:nvPicPr>
            <p:cNvPr id="78862" name="Picture 5" descr="image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389" y="1039002"/>
              <a:ext cx="3219275" cy="2088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3" name="Picture 51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5736" y="2432889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4" name="Picture 52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5736" y="1328766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5" name="Picture 53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5736" y="1844824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6" name="Picture 54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70503" y="1468466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7" name="Picture 55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70503" y="1772816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8" name="Picture 56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70503" y="2060848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9" name="Picture 60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8797" y="2576905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0" name="Picture 61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35696" y="1262758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1" name="Picture 62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35696" y="1887566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2" name="Picture 63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2720921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3" name="Picture 64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03648" y="1196752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4" name="Picture 65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03648" y="1887566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5" name="Picture 66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8443" y="2204864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6" name="Picture 67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8444" y="1394772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7" name="Picture 68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8441" y="1772816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854" name="TextBox 15"/>
          <p:cNvSpPr txBox="1">
            <a:spLocks noChangeArrowheads="1"/>
          </p:cNvSpPr>
          <p:nvPr/>
        </p:nvSpPr>
        <p:spPr bwMode="auto">
          <a:xfrm>
            <a:off x="4730750" y="2493963"/>
            <a:ext cx="633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00">
                <a:cs typeface="Arial" charset="0"/>
              </a:rPr>
              <a:t>Controller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635375" y="1906588"/>
            <a:ext cx="609600" cy="765175"/>
            <a:chOff x="3563888" y="2348880"/>
            <a:chExt cx="608939" cy="766011"/>
          </a:xfrm>
        </p:grpSpPr>
        <p:pic>
          <p:nvPicPr>
            <p:cNvPr id="78860" name="Picture 3" descr="wireless-md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91844" y="2348880"/>
              <a:ext cx="480983" cy="55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61" name="TextBox 23"/>
            <p:cNvSpPr txBox="1">
              <a:spLocks noChangeArrowheads="1"/>
            </p:cNvSpPr>
            <p:nvPr/>
          </p:nvSpPr>
          <p:spPr bwMode="auto">
            <a:xfrm>
              <a:off x="3563888" y="2899447"/>
              <a:ext cx="58221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800">
                  <a:cs typeface="Arial" charset="0"/>
                </a:rPr>
                <a:t>Wireless</a:t>
              </a:r>
            </a:p>
          </p:txBody>
        </p:sp>
      </p:grpSp>
      <p:pic>
        <p:nvPicPr>
          <p:cNvPr id="78857" name="Picture 10" descr="Controlle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1704975"/>
            <a:ext cx="11096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8" name="Picture 34" descr="ACC Wireless Sensor Net 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475" y="3933825"/>
            <a:ext cx="32766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文字方塊 31"/>
          <p:cNvSpPr txBox="1">
            <a:spLocks noChangeArrowheads="1"/>
          </p:cNvSpPr>
          <p:nvPr/>
        </p:nvSpPr>
        <p:spPr bwMode="auto">
          <a:xfrm>
            <a:off x="0" y="350043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/>
              <a:t>Environmental </a:t>
            </a:r>
            <a:r>
              <a:rPr lang="en-US" altLang="zh-TW" dirty="0" smtClean="0"/>
              <a:t>Security: </a:t>
            </a:r>
            <a:r>
              <a:rPr lang="en-US" altLang="zh-CN" dirty="0" smtClean="0">
                <a:solidFill>
                  <a:srgbClr val="FF0000"/>
                </a:solidFill>
                <a:cs typeface="Arial" charset="0"/>
              </a:rPr>
              <a:t>temperature</a:t>
            </a:r>
            <a:r>
              <a:rPr lang="en-US" altLang="zh-CN" dirty="0">
                <a:solidFill>
                  <a:srgbClr val="FF0000"/>
                </a:solidFill>
                <a:cs typeface="Arial" charset="0"/>
              </a:rPr>
              <a:t>, humidity</a:t>
            </a:r>
            <a:r>
              <a:rPr lang="en-US" altLang="zh-CN" dirty="0">
                <a:solidFill>
                  <a:srgbClr val="0000FF"/>
                </a:solidFill>
                <a:cs typeface="Arial" charset="0"/>
              </a:rPr>
              <a:t>, air pressure, airflow speed, </a:t>
            </a:r>
            <a:r>
              <a:rPr lang="en-US" altLang="zh-CN" dirty="0">
                <a:solidFill>
                  <a:srgbClr val="FF0000"/>
                </a:solidFill>
                <a:cs typeface="Arial" charset="0"/>
              </a:rPr>
              <a:t>air quality</a:t>
            </a:r>
            <a:r>
              <a:rPr lang="en-US" altLang="zh-CN" dirty="0">
                <a:solidFill>
                  <a:srgbClr val="0000FF"/>
                </a:solidFill>
                <a:cs typeface="Arial" charset="0"/>
              </a:rPr>
              <a:t>, </a:t>
            </a:r>
            <a:r>
              <a:rPr lang="en-US" altLang="zh-CN" dirty="0">
                <a:solidFill>
                  <a:srgbClr val="FF0000"/>
                </a:solidFill>
                <a:cs typeface="Arial" charset="0"/>
              </a:rPr>
              <a:t>power</a:t>
            </a:r>
            <a:r>
              <a:rPr lang="en-US" altLang="zh-CN" dirty="0">
                <a:solidFill>
                  <a:srgbClr val="0000FF"/>
                </a:solidFill>
                <a:cs typeface="Arial" charset="0"/>
              </a:rPr>
              <a:t>, </a:t>
            </a:r>
            <a:r>
              <a:rPr lang="en-US" altLang="zh-CN" dirty="0" smtClean="0">
                <a:solidFill>
                  <a:srgbClr val="0000FF"/>
                </a:solidFill>
                <a:cs typeface="Arial" charset="0"/>
              </a:rPr>
              <a:t>HVAC, </a:t>
            </a:r>
            <a:r>
              <a:rPr lang="en-US" altLang="zh-CN" dirty="0">
                <a:solidFill>
                  <a:srgbClr val="FF0000"/>
                </a:solidFill>
                <a:cs typeface="Arial" charset="0"/>
              </a:rPr>
              <a:t>water leak</a:t>
            </a:r>
            <a:r>
              <a:rPr lang="en-US" altLang="zh-CN" dirty="0">
                <a:solidFill>
                  <a:srgbClr val="0000FF"/>
                </a:solidFill>
                <a:cs typeface="Arial" charset="0"/>
              </a:rPr>
              <a:t>, etc</a:t>
            </a:r>
            <a:r>
              <a:rPr lang="en-US" altLang="zh-CN" dirty="0" smtClean="0">
                <a:solidFill>
                  <a:srgbClr val="0000FF"/>
                </a:solidFill>
                <a:cs typeface="Arial" charset="0"/>
              </a:rPr>
              <a:t>.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3" name="標題 1"/>
          <p:cNvSpPr txBox="1">
            <a:spLocks/>
          </p:cNvSpPr>
          <p:nvPr/>
        </p:nvSpPr>
        <p:spPr bwMode="auto">
          <a:xfrm>
            <a:off x="-1" y="53752"/>
            <a:ext cx="9121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zh-TW" altLang="en-US" sz="36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al"/>
              </a:rPr>
              <a:t>無線技術可完全與客戶網路隔絕</a:t>
            </a:r>
            <a:endParaRPr lang="en-US" altLang="zh-TW" sz="36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74368" y="610826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Physical </a:t>
            </a:r>
            <a:r>
              <a:rPr lang="en-US" altLang="zh-TW" dirty="0" smtClean="0"/>
              <a:t>security: </a:t>
            </a:r>
            <a:r>
              <a:rPr lang="en-US" altLang="zh-TW" dirty="0">
                <a:solidFill>
                  <a:srgbClr val="FF0000"/>
                </a:solidFill>
              </a:rPr>
              <a:t>facility access privilege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FF0000"/>
                </a:solidFill>
              </a:rPr>
              <a:t>IP security camera surveillance</a:t>
            </a:r>
            <a:r>
              <a:rPr lang="en-US" altLang="zh-TW" dirty="0"/>
              <a:t>, IT assets monitoring and management, </a:t>
            </a:r>
            <a:r>
              <a:rPr lang="en-US" altLang="zh-TW" dirty="0">
                <a:solidFill>
                  <a:srgbClr val="FF0000"/>
                </a:solidFill>
              </a:rPr>
              <a:t>IT rack door </a:t>
            </a:r>
            <a:r>
              <a:rPr lang="en-US" altLang="zh-TW" dirty="0" smtClean="0">
                <a:solidFill>
                  <a:srgbClr val="FF0000"/>
                </a:solidFill>
              </a:rPr>
              <a:t>access</a:t>
            </a:r>
            <a:r>
              <a:rPr lang="en-US" altLang="zh-TW" dirty="0" smtClean="0"/>
              <a:t>, </a:t>
            </a:r>
            <a:r>
              <a:rPr lang="en-US" altLang="zh-TW" dirty="0"/>
              <a:t>etc</a:t>
            </a:r>
            <a:r>
              <a:rPr lang="en-US" altLang="zh-TW" dirty="0" smtClean="0"/>
              <a:t>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19786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3583" y="166989"/>
            <a:ext cx="5570376" cy="857250"/>
          </a:xfrm>
        </p:spPr>
        <p:txBody>
          <a:bodyPr>
            <a:normAutofit/>
          </a:bodyPr>
          <a:lstStyle/>
          <a:p>
            <a:pPr algn="l"/>
            <a:r>
              <a:rPr lang="en-US" altLang="zh-TW" sz="2700" dirty="0"/>
              <a:t>Loop’s Total Solution </a:t>
            </a:r>
            <a:br>
              <a:rPr lang="en-US" altLang="zh-TW" sz="2700" dirty="0"/>
            </a:b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60 Products in Portfolio</a:t>
            </a:r>
            <a:endParaRPr lang="zh-TW" altLang="en-US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群組 231"/>
          <p:cNvGrpSpPr/>
          <p:nvPr/>
        </p:nvGrpSpPr>
        <p:grpSpPr>
          <a:xfrm>
            <a:off x="2064836" y="5255779"/>
            <a:ext cx="1529574" cy="461665"/>
            <a:chOff x="395536" y="5194110"/>
            <a:chExt cx="2039431" cy="615553"/>
          </a:xfrm>
        </p:grpSpPr>
        <p:sp>
          <p:nvSpPr>
            <p:cNvPr id="48" name="矩形 47"/>
            <p:cNvSpPr/>
            <p:nvPr/>
          </p:nvSpPr>
          <p:spPr>
            <a:xfrm>
              <a:off x="1517622" y="5291335"/>
              <a:ext cx="9173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AM3440</a:t>
              </a:r>
              <a:endParaRPr lang="zh-TW" altLang="en-US" sz="1050" dirty="0">
                <a:solidFill>
                  <a:srgbClr val="4BACC6"/>
                </a:solidFill>
              </a:endParaRPr>
            </a:p>
          </p:txBody>
        </p:sp>
        <p:grpSp>
          <p:nvGrpSpPr>
            <p:cNvPr id="8" name="群組 227">
              <a:extLst>
                <a:ext uri="{FF2B5EF4-FFF2-40B4-BE49-F238E27FC236}">
                  <a16:creationId xmlns:a16="http://schemas.microsoft.com/office/drawing/2014/main" xmlns="" id="{D784C7E3-01E7-4488-9388-16D7B538A66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370824" y="5333813"/>
              <a:ext cx="144463" cy="214312"/>
              <a:chOff x="7358082" y="5357826"/>
              <a:chExt cx="145258" cy="215108"/>
            </a:xfrm>
          </p:grpSpPr>
          <p:cxnSp>
            <p:nvCxnSpPr>
              <p:cNvPr id="76" name="直線接點 228">
                <a:extLst>
                  <a:ext uri="{FF2B5EF4-FFF2-40B4-BE49-F238E27FC236}">
                    <a16:creationId xmlns:a16="http://schemas.microsoft.com/office/drawing/2014/main" xmlns="" id="{1137DC6C-2429-4667-AEEF-8DB6693A50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51719" y="5464983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" name="直線接點 229">
                <a:extLst>
                  <a:ext uri="{FF2B5EF4-FFF2-40B4-BE49-F238E27FC236}">
                    <a16:creationId xmlns:a16="http://schemas.microsoft.com/office/drawing/2014/main" xmlns="" id="{B6514E51-B910-43AE-8D20-F4B5562D18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23951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8" name="直線接點 230">
                <a:extLst>
                  <a:ext uri="{FF2B5EF4-FFF2-40B4-BE49-F238E27FC236}">
                    <a16:creationId xmlns:a16="http://schemas.microsoft.com/office/drawing/2014/main" xmlns="" id="{A0268BB9-4D47-4653-B0FF-C09F96142A6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95389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79" name="文字方塊 255">
              <a:extLst>
                <a:ext uri="{FF2B5EF4-FFF2-40B4-BE49-F238E27FC236}">
                  <a16:creationId xmlns:a16="http://schemas.microsoft.com/office/drawing/2014/main" xmlns="" id="{555529E6-3C8A-4E44-A597-7130C48CC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5194110"/>
              <a:ext cx="104131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E1/T1/FOM/Eth</a:t>
              </a:r>
            </a:p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FXS/FXO/E&amp;M</a:t>
              </a:r>
            </a:p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RS232/V.35/X.21</a:t>
              </a:r>
            </a:p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C37.94/G.703…</a:t>
              </a:r>
            </a:p>
          </p:txBody>
        </p:sp>
      </p:grpSp>
      <p:grpSp>
        <p:nvGrpSpPr>
          <p:cNvPr id="9" name="群組 230"/>
          <p:cNvGrpSpPr/>
          <p:nvPr/>
        </p:nvGrpSpPr>
        <p:grpSpPr>
          <a:xfrm>
            <a:off x="1869605" y="4909284"/>
            <a:ext cx="1276546" cy="369332"/>
            <a:chOff x="270941" y="4623222"/>
            <a:chExt cx="1702060" cy="492443"/>
          </a:xfrm>
        </p:grpSpPr>
        <p:sp>
          <p:nvSpPr>
            <p:cNvPr id="49" name="矩形 48"/>
            <p:cNvSpPr/>
            <p:nvPr/>
          </p:nvSpPr>
          <p:spPr>
            <a:xfrm>
              <a:off x="1205269" y="4705399"/>
              <a:ext cx="767732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V4150</a:t>
              </a:r>
              <a:endParaRPr lang="zh-TW" altLang="en-US" sz="1050" dirty="0">
                <a:solidFill>
                  <a:srgbClr val="4BACC6"/>
                </a:solidFill>
              </a:endParaRPr>
            </a:p>
          </p:txBody>
        </p:sp>
        <p:grpSp>
          <p:nvGrpSpPr>
            <p:cNvPr id="10" name="群組 162">
              <a:extLst>
                <a:ext uri="{FF2B5EF4-FFF2-40B4-BE49-F238E27FC236}">
                  <a16:creationId xmlns:a16="http://schemas.microsoft.com/office/drawing/2014/main" xmlns="" id="{8E78EBCA-4654-4E6F-889B-52AB8FB325E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080259" y="4730311"/>
              <a:ext cx="144435" cy="214312"/>
              <a:chOff x="7358082" y="5357826"/>
              <a:chExt cx="145258" cy="215108"/>
            </a:xfrm>
          </p:grpSpPr>
          <p:cxnSp>
            <p:nvCxnSpPr>
              <p:cNvPr id="68" name="直線接點 163">
                <a:extLst>
                  <a:ext uri="{FF2B5EF4-FFF2-40B4-BE49-F238E27FC236}">
                    <a16:creationId xmlns:a16="http://schemas.microsoft.com/office/drawing/2014/main" xmlns="" id="{A424BE47-7754-4B52-B319-56AFAB541C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51719" y="5464983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直線接點 164">
                <a:extLst>
                  <a:ext uri="{FF2B5EF4-FFF2-40B4-BE49-F238E27FC236}">
                    <a16:creationId xmlns:a16="http://schemas.microsoft.com/office/drawing/2014/main" xmlns="" id="{6333349E-E0A9-461C-8B5B-AB649090C8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23951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0" name="直線接點 165">
                <a:extLst>
                  <a:ext uri="{FF2B5EF4-FFF2-40B4-BE49-F238E27FC236}">
                    <a16:creationId xmlns:a16="http://schemas.microsoft.com/office/drawing/2014/main" xmlns="" id="{47C70F7C-D4A2-446E-AA1E-2D15524906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95389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81" name="文字方塊 276">
              <a:extLst>
                <a:ext uri="{FF2B5EF4-FFF2-40B4-BE49-F238E27FC236}">
                  <a16:creationId xmlns:a16="http://schemas.microsoft.com/office/drawing/2014/main" xmlns="" id="{E894C0EE-DBF3-4979-8170-A9E5688ED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941" y="4623222"/>
              <a:ext cx="84467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E1/T1</a:t>
              </a:r>
            </a:p>
            <a:p>
              <a:pPr algn="r"/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E3/T3</a:t>
              </a:r>
            </a:p>
            <a:p>
              <a:pPr algn="r"/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SDH/SONET</a:t>
              </a:r>
            </a:p>
          </p:txBody>
        </p:sp>
      </p:grpSp>
      <p:grpSp>
        <p:nvGrpSpPr>
          <p:cNvPr id="11" name="群組 35"/>
          <p:cNvGrpSpPr/>
          <p:nvPr/>
        </p:nvGrpSpPr>
        <p:grpSpPr>
          <a:xfrm>
            <a:off x="1169622" y="3460905"/>
            <a:ext cx="1571459" cy="1395647"/>
            <a:chOff x="35496" y="3471540"/>
            <a:chExt cx="2095277" cy="1860862"/>
          </a:xfrm>
        </p:grpSpPr>
        <p:grpSp>
          <p:nvGrpSpPr>
            <p:cNvPr id="12" name="群組 225"/>
            <p:cNvGrpSpPr/>
            <p:nvPr/>
          </p:nvGrpSpPr>
          <p:grpSpPr>
            <a:xfrm>
              <a:off x="466929" y="3992596"/>
              <a:ext cx="1584121" cy="390818"/>
              <a:chOff x="323528" y="2924944"/>
              <a:chExt cx="1584121" cy="390818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000991" y="2977207"/>
                <a:ext cx="906658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O9400S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grpSp>
            <p:nvGrpSpPr>
              <p:cNvPr id="13" name="群組 235">
                <a:extLst>
                  <a:ext uri="{FF2B5EF4-FFF2-40B4-BE49-F238E27FC236}">
                    <a16:creationId xmlns:a16="http://schemas.microsoft.com/office/drawing/2014/main" xmlns="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26567" y="2981323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58" name="直線接點 236">
                  <a:extLst>
                    <a:ext uri="{FF2B5EF4-FFF2-40B4-BE49-F238E27FC236}">
                      <a16:creationId xmlns:a16="http://schemas.microsoft.com/office/drawing/2014/main" xmlns="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" name="直線接點 237">
                  <a:extLst>
                    <a:ext uri="{FF2B5EF4-FFF2-40B4-BE49-F238E27FC236}">
                      <a16:creationId xmlns:a16="http://schemas.microsoft.com/office/drawing/2014/main" xmlns="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0" name="直線接點 238">
                  <a:extLst>
                    <a:ext uri="{FF2B5EF4-FFF2-40B4-BE49-F238E27FC236}">
                      <a16:creationId xmlns:a16="http://schemas.microsoft.com/office/drawing/2014/main" xmlns="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61" name="文字方塊 273">
                <a:extLst>
                  <a:ext uri="{FF2B5EF4-FFF2-40B4-BE49-F238E27FC236}">
                    <a16:creationId xmlns:a16="http://schemas.microsoft.com/office/drawing/2014/main" xmlns="" id="{7C3F42D4-4438-44AD-82F8-5B0F74A713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2924944"/>
                <a:ext cx="609568" cy="369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endPara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  <p:grpSp>
          <p:nvGrpSpPr>
            <p:cNvPr id="14" name="群組 228"/>
            <p:cNvGrpSpPr/>
            <p:nvPr/>
          </p:nvGrpSpPr>
          <p:grpSpPr>
            <a:xfrm>
              <a:off x="203678" y="4356968"/>
              <a:ext cx="1847906" cy="615554"/>
              <a:chOff x="-90931" y="3374678"/>
              <a:chExt cx="1847906" cy="615554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970007" y="3553271"/>
                <a:ext cx="786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O9170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sp>
            <p:nvSpPr>
              <p:cNvPr id="62" name="文字方塊 274">
                <a:extLst>
                  <a:ext uri="{FF2B5EF4-FFF2-40B4-BE49-F238E27FC236}">
                    <a16:creationId xmlns:a16="http://schemas.microsoft.com/office/drawing/2014/main" xmlns="" id="{4ABE64BF-11F3-4AA0-9151-737563BBF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0931" y="3374678"/>
                <a:ext cx="932306" cy="615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</a:t>
                </a:r>
              </a:p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Ethernet</a:t>
                </a:r>
              </a:p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FXS/FXO/E&amp;M</a:t>
                </a:r>
              </a:p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RS232/RS485</a:t>
                </a:r>
              </a:p>
            </p:txBody>
          </p:sp>
          <p:grpSp>
            <p:nvGrpSpPr>
              <p:cNvPr id="15" name="群組 235">
                <a:extLst>
                  <a:ext uri="{FF2B5EF4-FFF2-40B4-BE49-F238E27FC236}">
                    <a16:creationId xmlns:a16="http://schemas.microsoft.com/office/drawing/2014/main" xmlns="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4862" y="3578919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64" name="直線接點 236">
                  <a:extLst>
                    <a:ext uri="{FF2B5EF4-FFF2-40B4-BE49-F238E27FC236}">
                      <a16:creationId xmlns:a16="http://schemas.microsoft.com/office/drawing/2014/main" xmlns="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直線接點 237">
                  <a:extLst>
                    <a:ext uri="{FF2B5EF4-FFF2-40B4-BE49-F238E27FC236}">
                      <a16:creationId xmlns:a16="http://schemas.microsoft.com/office/drawing/2014/main" xmlns="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直線接點 238">
                  <a:extLst>
                    <a:ext uri="{FF2B5EF4-FFF2-40B4-BE49-F238E27FC236}">
                      <a16:creationId xmlns:a16="http://schemas.microsoft.com/office/drawing/2014/main" xmlns="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8" name="群組 229"/>
            <p:cNvGrpSpPr/>
            <p:nvPr/>
          </p:nvGrpSpPr>
          <p:grpSpPr>
            <a:xfrm>
              <a:off x="631191" y="4957662"/>
              <a:ext cx="1499582" cy="374740"/>
              <a:chOff x="276629" y="4071664"/>
              <a:chExt cx="1499582" cy="37474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989244" y="4071664"/>
                <a:ext cx="786967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O9150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grpSp>
            <p:nvGrpSpPr>
              <p:cNvPr id="20" name="群組 166">
                <a:extLst>
                  <a:ext uri="{FF2B5EF4-FFF2-40B4-BE49-F238E27FC236}">
                    <a16:creationId xmlns:a16="http://schemas.microsoft.com/office/drawing/2014/main" xmlns="" id="{7F5ECE64-9BBA-4307-935E-1B4F5FF876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64221" y="4119935"/>
                <a:ext cx="144462" cy="214312"/>
                <a:chOff x="7358082" y="5357826"/>
                <a:chExt cx="145258" cy="215108"/>
              </a:xfrm>
            </p:grpSpPr>
            <p:cxnSp>
              <p:nvCxnSpPr>
                <p:cNvPr id="72" name="直線接點 167">
                  <a:extLst>
                    <a:ext uri="{FF2B5EF4-FFF2-40B4-BE49-F238E27FC236}">
                      <a16:creationId xmlns:a16="http://schemas.microsoft.com/office/drawing/2014/main" xmlns="" id="{73DD59E7-A2FB-4535-B5F0-360354493C0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" name="直線接點 168">
                  <a:extLst>
                    <a:ext uri="{FF2B5EF4-FFF2-40B4-BE49-F238E27FC236}">
                      <a16:creationId xmlns:a16="http://schemas.microsoft.com/office/drawing/2014/main" xmlns="" id="{15AA395B-676A-4205-BB69-8CA5F2FD5C4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4" name="直線接點 169">
                  <a:extLst>
                    <a:ext uri="{FF2B5EF4-FFF2-40B4-BE49-F238E27FC236}">
                      <a16:creationId xmlns:a16="http://schemas.microsoft.com/office/drawing/2014/main" xmlns="" id="{75636337-4507-4217-92BF-822E3691A1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0" name="文字方塊 275">
                <a:extLst>
                  <a:ext uri="{FF2B5EF4-FFF2-40B4-BE49-F238E27FC236}">
                    <a16:creationId xmlns:a16="http://schemas.microsoft.com/office/drawing/2014/main" xmlns="" id="{CD1342D8-9B21-4283-A97D-421F9B2AA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629" y="4077072"/>
                <a:ext cx="6352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TW" sz="60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</a:t>
                </a:r>
              </a:p>
              <a:p>
                <a:pPr algn="r"/>
                <a:r>
                  <a:rPr lang="en-US" altLang="zh-TW" sz="60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Ethernet</a:t>
                </a:r>
              </a:p>
            </p:txBody>
          </p:sp>
        </p:grpSp>
        <p:grpSp>
          <p:nvGrpSpPr>
            <p:cNvPr id="21" name="群組 28"/>
            <p:cNvGrpSpPr/>
            <p:nvPr/>
          </p:nvGrpSpPr>
          <p:grpSpPr>
            <a:xfrm>
              <a:off x="35496" y="3471540"/>
              <a:ext cx="1915809" cy="492740"/>
              <a:chOff x="323528" y="2390973"/>
              <a:chExt cx="1915809" cy="49274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452370" y="2545159"/>
                <a:ext cx="7869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O9550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grpSp>
            <p:nvGrpSpPr>
              <p:cNvPr id="25" name="群組 235">
                <a:extLst>
                  <a:ext uri="{FF2B5EF4-FFF2-40B4-BE49-F238E27FC236}">
                    <a16:creationId xmlns:a16="http://schemas.microsoft.com/office/drawing/2014/main" xmlns="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313190" y="2574156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54" name="直線接點 236">
                  <a:extLst>
                    <a:ext uri="{FF2B5EF4-FFF2-40B4-BE49-F238E27FC236}">
                      <a16:creationId xmlns:a16="http://schemas.microsoft.com/office/drawing/2014/main" xmlns="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直線接點 237">
                  <a:extLst>
                    <a:ext uri="{FF2B5EF4-FFF2-40B4-BE49-F238E27FC236}">
                      <a16:creationId xmlns:a16="http://schemas.microsoft.com/office/drawing/2014/main" xmlns="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" name="直線接點 238">
                  <a:extLst>
                    <a:ext uri="{FF2B5EF4-FFF2-40B4-BE49-F238E27FC236}">
                      <a16:creationId xmlns:a16="http://schemas.microsoft.com/office/drawing/2014/main" xmlns="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2" name="文字方塊 254">
                <a:extLst>
                  <a:ext uri="{FF2B5EF4-FFF2-40B4-BE49-F238E27FC236}">
                    <a16:creationId xmlns:a16="http://schemas.microsoft.com/office/drawing/2014/main" xmlns="" id="{EDEC9C15-1BE8-4526-8969-5CE33F31D1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2390973"/>
                <a:ext cx="104131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FXS/FXO/E&amp;M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RS232/V.35/X.21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C37.94/G.703…</a:t>
                </a:r>
              </a:p>
            </p:txBody>
          </p:sp>
        </p:grpSp>
      </p:grpSp>
      <p:grpSp>
        <p:nvGrpSpPr>
          <p:cNvPr id="26" name="群組 34"/>
          <p:cNvGrpSpPr/>
          <p:nvPr/>
        </p:nvGrpSpPr>
        <p:grpSpPr>
          <a:xfrm>
            <a:off x="1329451" y="2310989"/>
            <a:ext cx="2256102" cy="1140872"/>
            <a:chOff x="248600" y="1938318"/>
            <a:chExt cx="3008136" cy="1521163"/>
          </a:xfrm>
        </p:grpSpPr>
        <p:grpSp>
          <p:nvGrpSpPr>
            <p:cNvPr id="27" name="群組 27"/>
            <p:cNvGrpSpPr/>
            <p:nvPr/>
          </p:nvGrpSpPr>
          <p:grpSpPr>
            <a:xfrm>
              <a:off x="248600" y="2303310"/>
              <a:ext cx="2307575" cy="784233"/>
              <a:chOff x="456034" y="1799254"/>
              <a:chExt cx="2307575" cy="78423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846264" y="1799254"/>
                <a:ext cx="917345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8064A2"/>
                    </a:solidFill>
                    <a:latin typeface="Arial" charset="0"/>
                  </a:rPr>
                  <a:t>O9500R</a:t>
                </a:r>
                <a:endParaRPr lang="zh-TW" altLang="en-US" sz="1050" dirty="0">
                  <a:solidFill>
                    <a:srgbClr val="8064A2"/>
                  </a:solidFill>
                </a:endParaRPr>
              </a:p>
            </p:txBody>
          </p:sp>
          <p:grpSp>
            <p:nvGrpSpPr>
              <p:cNvPr id="28" name="群組 235">
                <a:extLst>
                  <a:ext uri="{FF2B5EF4-FFF2-40B4-BE49-F238E27FC236}">
                    <a16:creationId xmlns:a16="http://schemas.microsoft.com/office/drawing/2014/main" xmlns="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425100" y="2060065"/>
                <a:ext cx="146071" cy="215903"/>
                <a:chOff x="7392036" y="5115828"/>
                <a:chExt cx="145279" cy="215111"/>
              </a:xfrm>
            </p:grpSpPr>
            <p:cxnSp>
              <p:nvCxnSpPr>
                <p:cNvPr id="85" name="直線接點 236">
                  <a:extLst>
                    <a:ext uri="{FF2B5EF4-FFF2-40B4-BE49-F238E27FC236}">
                      <a16:creationId xmlns:a16="http://schemas.microsoft.com/office/drawing/2014/main" xmlns="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85673" y="5222988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6" name="直線接點 237">
                  <a:extLst>
                    <a:ext uri="{FF2B5EF4-FFF2-40B4-BE49-F238E27FC236}">
                      <a16:creationId xmlns:a16="http://schemas.microsoft.com/office/drawing/2014/main" xmlns="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57916" y="522219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" name="直線接點 238">
                  <a:extLst>
                    <a:ext uri="{FF2B5EF4-FFF2-40B4-BE49-F238E27FC236}">
                      <a16:creationId xmlns:a16="http://schemas.microsoft.com/office/drawing/2014/main" xmlns="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429364" y="522219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8" name="文字方塊 252">
                <a:extLst>
                  <a:ext uri="{FF2B5EF4-FFF2-40B4-BE49-F238E27FC236}">
                    <a16:creationId xmlns:a16="http://schemas.microsoft.com/office/drawing/2014/main" xmlns="" id="{69FA16D6-1792-4B01-90DF-662DD3242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034" y="1844823"/>
                <a:ext cx="181171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E1/T1/E3/T3, 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FOM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SDH/SONET, FXS/FXO/E&amp;M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RS232/V.35/X.21, C37.94/G.703…</a:t>
                </a:r>
              </a:p>
              <a:p>
                <a:endPara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  <p:grpSp>
          <p:nvGrpSpPr>
            <p:cNvPr id="29" name="群組 25"/>
            <p:cNvGrpSpPr/>
            <p:nvPr/>
          </p:nvGrpSpPr>
          <p:grpSpPr>
            <a:xfrm>
              <a:off x="330105" y="2967038"/>
              <a:ext cx="1938038" cy="492443"/>
              <a:chOff x="2627784" y="1440753"/>
              <a:chExt cx="1938038" cy="492443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3648476" y="1465040"/>
                <a:ext cx="917346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8064A2"/>
                    </a:solidFill>
                    <a:latin typeface="Arial" charset="0"/>
                  </a:rPr>
                  <a:t>O9400R</a:t>
                </a:r>
                <a:endParaRPr lang="zh-TW" altLang="en-US" sz="1050" dirty="0">
                  <a:solidFill>
                    <a:srgbClr val="8064A2"/>
                  </a:solidFill>
                </a:endParaRPr>
              </a:p>
            </p:txBody>
          </p:sp>
          <p:sp>
            <p:nvSpPr>
              <p:cNvPr id="89" name="文字方塊 218">
                <a:extLst>
                  <a:ext uri="{FF2B5EF4-FFF2-40B4-BE49-F238E27FC236}">
                    <a16:creationId xmlns:a16="http://schemas.microsoft.com/office/drawing/2014/main" xmlns="" id="{B9F6749B-4889-44FE-B1C0-1AABAA960B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7784" y="1440753"/>
                <a:ext cx="89169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E1/T1/E3/T3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FOM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SDH/SONET</a:t>
                </a:r>
              </a:p>
            </p:txBody>
          </p:sp>
          <p:grpSp>
            <p:nvGrpSpPr>
              <p:cNvPr id="30" name="群組 235">
                <a:extLst>
                  <a:ext uri="{FF2B5EF4-FFF2-40B4-BE49-F238E27FC236}">
                    <a16:creationId xmlns:a16="http://schemas.microsoft.com/office/drawing/2014/main" xmlns="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454921" y="1519833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91" name="直線接點 236">
                  <a:extLst>
                    <a:ext uri="{FF2B5EF4-FFF2-40B4-BE49-F238E27FC236}">
                      <a16:creationId xmlns:a16="http://schemas.microsoft.com/office/drawing/2014/main" xmlns="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2" name="直線接點 237">
                  <a:extLst>
                    <a:ext uri="{FF2B5EF4-FFF2-40B4-BE49-F238E27FC236}">
                      <a16:creationId xmlns:a16="http://schemas.microsoft.com/office/drawing/2014/main" xmlns="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3" name="直線接點 238">
                  <a:extLst>
                    <a:ext uri="{FF2B5EF4-FFF2-40B4-BE49-F238E27FC236}">
                      <a16:creationId xmlns:a16="http://schemas.microsoft.com/office/drawing/2014/main" xmlns="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34" name="群組 247"/>
            <p:cNvGrpSpPr/>
            <p:nvPr/>
          </p:nvGrpSpPr>
          <p:grpSpPr>
            <a:xfrm>
              <a:off x="1266209" y="1938318"/>
              <a:ext cx="1990527" cy="369332"/>
              <a:chOff x="1516333" y="1655105"/>
              <a:chExt cx="1990527" cy="369332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00201" y="1670893"/>
                <a:ext cx="906659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8064A2"/>
                    </a:solidFill>
                    <a:latin typeface="Arial" charset="0"/>
                  </a:rPr>
                  <a:t>G7860A</a:t>
                </a:r>
                <a:endParaRPr lang="zh-TW" altLang="en-US" sz="1050" dirty="0">
                  <a:solidFill>
                    <a:srgbClr val="8064A2"/>
                  </a:solidFill>
                </a:endParaRPr>
              </a:p>
            </p:txBody>
          </p:sp>
          <p:sp>
            <p:nvSpPr>
              <p:cNvPr id="110" name="文字方塊 272">
                <a:extLst>
                  <a:ext uri="{FF2B5EF4-FFF2-40B4-BE49-F238E27FC236}">
                    <a16:creationId xmlns:a16="http://schemas.microsoft.com/office/drawing/2014/main" xmlns="" id="{4AC39093-08B4-4AD4-A4EB-C19DDCC0EF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6333" y="1655105"/>
                <a:ext cx="8724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SDH/SONET,</a:t>
                </a:r>
              </a:p>
              <a:p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E1/T1</a:t>
                </a:r>
              </a:p>
            </p:txBody>
          </p:sp>
          <p:grpSp>
            <p:nvGrpSpPr>
              <p:cNvPr id="35" name="群組 235">
                <a:extLst>
                  <a:ext uri="{FF2B5EF4-FFF2-40B4-BE49-F238E27FC236}">
                    <a16:creationId xmlns:a16="http://schemas.microsoft.com/office/drawing/2014/main" xmlns="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386780" y="1716831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112" name="直線接點 236">
                  <a:extLst>
                    <a:ext uri="{FF2B5EF4-FFF2-40B4-BE49-F238E27FC236}">
                      <a16:creationId xmlns:a16="http://schemas.microsoft.com/office/drawing/2014/main" xmlns="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3" name="直線接點 237">
                  <a:extLst>
                    <a:ext uri="{FF2B5EF4-FFF2-40B4-BE49-F238E27FC236}">
                      <a16:creationId xmlns:a16="http://schemas.microsoft.com/office/drawing/2014/main" xmlns="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直線接點 238">
                  <a:extLst>
                    <a:ext uri="{FF2B5EF4-FFF2-40B4-BE49-F238E27FC236}">
                      <a16:creationId xmlns:a16="http://schemas.microsoft.com/office/drawing/2014/main" xmlns="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36" name="tdmoe"/>
          <p:cNvGrpSpPr/>
          <p:nvPr/>
        </p:nvGrpSpPr>
        <p:grpSpPr>
          <a:xfrm>
            <a:off x="4179254" y="3807043"/>
            <a:ext cx="1598108" cy="1544876"/>
            <a:chOff x="4048337" y="3933056"/>
            <a:chExt cx="2130811" cy="2059835"/>
          </a:xfrm>
        </p:grpSpPr>
        <p:cxnSp>
          <p:nvCxnSpPr>
            <p:cNvPr id="196" name="直線接點 195"/>
            <p:cNvCxnSpPr/>
            <p:nvPr/>
          </p:nvCxnSpPr>
          <p:spPr>
            <a:xfrm flipH="1" flipV="1">
              <a:off x="4957647" y="4068870"/>
              <a:ext cx="771005" cy="171502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接點 197"/>
            <p:cNvCxnSpPr/>
            <p:nvPr/>
          </p:nvCxnSpPr>
          <p:spPr>
            <a:xfrm flipH="1" flipV="1">
              <a:off x="4912508" y="4015271"/>
              <a:ext cx="246724" cy="187086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接點 199"/>
            <p:cNvCxnSpPr>
              <a:stCxn id="17" idx="0"/>
            </p:cNvCxnSpPr>
            <p:nvPr/>
          </p:nvCxnSpPr>
          <p:spPr>
            <a:xfrm flipV="1">
              <a:off x="4444418" y="3933056"/>
              <a:ext cx="448023" cy="1872208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7" descr="D:\Product JPG\IP6702 - 370w -1.png">
              <a:extLst>
                <a:ext uri="{FF2B5EF4-FFF2-40B4-BE49-F238E27FC236}">
                  <a16:creationId xmlns:a16="http://schemas.microsoft.com/office/drawing/2014/main" xmlns="" id="{55B95BBE-EE35-4B1B-9015-0E134D99A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9398" y="5714907"/>
              <a:ext cx="539750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7" name="Picture 29" descr="D:\Product JPG\IP6750 - 370w.png">
              <a:extLst>
                <a:ext uri="{FF2B5EF4-FFF2-40B4-BE49-F238E27FC236}">
                  <a16:creationId xmlns:a16="http://schemas.microsoft.com/office/drawing/2014/main" xmlns="" id="{B49E7A7D-34D8-4C5B-B85B-0BB1EEF1D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8337" y="5805264"/>
              <a:ext cx="792162" cy="17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9" name="Picture 26" descr="D:\Product JPG\IP6700 - 370w -1.png">
              <a:extLst>
                <a:ext uri="{FF2B5EF4-FFF2-40B4-BE49-F238E27FC236}">
                  <a16:creationId xmlns:a16="http://schemas.microsoft.com/office/drawing/2014/main" xmlns="" id="{A88DA1C3-13DB-4F17-90F9-6D91CAB6B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82638" y="5832554"/>
              <a:ext cx="539750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41" name="群組 164"/>
          <p:cNvGrpSpPr/>
          <p:nvPr/>
        </p:nvGrpSpPr>
        <p:grpSpPr>
          <a:xfrm>
            <a:off x="5989551" y="810040"/>
            <a:ext cx="2349497" cy="683768"/>
            <a:chOff x="5759818" y="429078"/>
            <a:chExt cx="3132662" cy="911690"/>
          </a:xfrm>
        </p:grpSpPr>
        <p:pic>
          <p:nvPicPr>
            <p:cNvPr id="187" name="Picture 1">
              <a:extLst>
                <a:ext uri="{FF2B5EF4-FFF2-40B4-BE49-F238E27FC236}">
                  <a16:creationId xmlns="" xmlns:a16="http://schemas.microsoft.com/office/drawing/2014/main" id="{4A7736E9-BD27-436C-A7E6-EA991B82B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81603" y="476768"/>
              <a:ext cx="808020" cy="86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9" name="圖片 253" descr="iNMS.png">
              <a:extLst>
                <a:ext uri="{FF2B5EF4-FFF2-40B4-BE49-F238E27FC236}">
                  <a16:creationId xmlns="" xmlns:a16="http://schemas.microsoft.com/office/drawing/2014/main" id="{1E5DD1EE-1806-4F40-8F6B-987750D6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37809" y="476768"/>
              <a:ext cx="854671" cy="86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1" name="矩形 190"/>
            <p:cNvSpPr/>
            <p:nvPr/>
          </p:nvSpPr>
          <p:spPr>
            <a:xfrm>
              <a:off x="5759818" y="429078"/>
              <a:ext cx="14303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Multi-language</a:t>
              </a:r>
            </a:p>
            <a:p>
              <a:pPr algn="r"/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Management</a:t>
              </a:r>
            </a:p>
            <a:p>
              <a:pPr algn="r"/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(EMS/NMS)</a:t>
              </a:r>
              <a:endParaRPr lang="zh-TW" altLang="en-US" sz="1050" dirty="0">
                <a:solidFill>
                  <a:srgbClr val="4BACC6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0B4E-BE18-4DE7-9F00-41C0B7841A5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4071297" y="5284003"/>
            <a:ext cx="2490646" cy="519446"/>
            <a:chOff x="3904395" y="5902342"/>
            <a:chExt cx="3320861" cy="692595"/>
          </a:xfrm>
        </p:grpSpPr>
        <p:grpSp>
          <p:nvGrpSpPr>
            <p:cNvPr id="47" name="群組 235"/>
            <p:cNvGrpSpPr/>
            <p:nvPr/>
          </p:nvGrpSpPr>
          <p:grpSpPr>
            <a:xfrm>
              <a:off x="3904395" y="6001543"/>
              <a:ext cx="1082735" cy="553999"/>
              <a:chOff x="3563888" y="6001543"/>
              <a:chExt cx="1082735" cy="553999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3563888" y="6001543"/>
                <a:ext cx="81689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F79646"/>
                    </a:solidFill>
                    <a:latin typeface="Arial" charset="0"/>
                  </a:rPr>
                  <a:t>IP6750</a:t>
                </a:r>
                <a:endParaRPr lang="zh-TW" altLang="en-US" sz="1050" dirty="0">
                  <a:solidFill>
                    <a:srgbClr val="F79646"/>
                  </a:solidFill>
                </a:endParaRPr>
              </a:p>
            </p:txBody>
          </p:sp>
          <p:grpSp>
            <p:nvGrpSpPr>
              <p:cNvPr id="53" name="群組 142">
                <a:extLst>
                  <a:ext uri="{FF2B5EF4-FFF2-40B4-BE49-F238E27FC236}">
                    <a16:creationId xmlns:a16="http://schemas.microsoft.com/office/drawing/2014/main" xmlns="" id="{168ECD32-C22E-4C5F-9B23-DFAA4F15CD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3521" y="6078117"/>
                <a:ext cx="144463" cy="214312"/>
                <a:chOff x="7358082" y="5357826"/>
                <a:chExt cx="145258" cy="215108"/>
              </a:xfrm>
            </p:grpSpPr>
            <p:cxnSp>
              <p:nvCxnSpPr>
                <p:cNvPr id="155" name="直線接點 143">
                  <a:extLst>
                    <a:ext uri="{FF2B5EF4-FFF2-40B4-BE49-F238E27FC236}">
                      <a16:creationId xmlns:a16="http://schemas.microsoft.com/office/drawing/2014/main" xmlns="" id="{C48151B0-C8F8-45F3-A7F3-3D9958F10C0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6" name="直線接點 144">
                  <a:extLst>
                    <a:ext uri="{FF2B5EF4-FFF2-40B4-BE49-F238E27FC236}">
                      <a16:creationId xmlns:a16="http://schemas.microsoft.com/office/drawing/2014/main" xmlns="" id="{6DC7CA6F-88E1-4174-BCF6-EBE5C03D75A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7" name="直線接點 145">
                  <a:extLst>
                    <a:ext uri="{FF2B5EF4-FFF2-40B4-BE49-F238E27FC236}">
                      <a16:creationId xmlns:a16="http://schemas.microsoft.com/office/drawing/2014/main" xmlns="" id="{F131896C-506A-49C4-AC17-F07504361E5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63" name="文字方塊 259">
                <a:extLst>
                  <a:ext uri="{FF2B5EF4-FFF2-40B4-BE49-F238E27FC236}">
                    <a16:creationId xmlns:a16="http://schemas.microsoft.com/office/drawing/2014/main" xmlns="" id="{327A4F3C-55CB-4363-81FF-7E164FD91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7904" y="6309321"/>
                <a:ext cx="93871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E1/T1, 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endPara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  <p:grpSp>
          <p:nvGrpSpPr>
            <p:cNvPr id="57" name="群組 236"/>
            <p:cNvGrpSpPr/>
            <p:nvPr/>
          </p:nvGrpSpPr>
          <p:grpSpPr>
            <a:xfrm>
              <a:off x="4955363" y="5997414"/>
              <a:ext cx="1506704" cy="597523"/>
              <a:chOff x="4686793" y="5984652"/>
              <a:chExt cx="1506704" cy="597523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4686793" y="5984652"/>
                <a:ext cx="9365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F79646"/>
                    </a:solidFill>
                    <a:latin typeface="Arial" charset="0"/>
                  </a:rPr>
                  <a:t>IP6704A</a:t>
                </a:r>
                <a:endParaRPr lang="zh-TW" altLang="en-US" sz="1050" dirty="0">
                  <a:solidFill>
                    <a:srgbClr val="F79646"/>
                  </a:solidFill>
                </a:endParaRPr>
              </a:p>
            </p:txBody>
          </p:sp>
          <p:grpSp>
            <p:nvGrpSpPr>
              <p:cNvPr id="63" name="群組 134">
                <a:extLst>
                  <a:ext uri="{FF2B5EF4-FFF2-40B4-BE49-F238E27FC236}">
                    <a16:creationId xmlns:a16="http://schemas.microsoft.com/office/drawing/2014/main" xmlns="" id="{5CD67DFC-C4DE-4004-90C5-0FF886768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6099" y="6255759"/>
                <a:ext cx="146050" cy="214312"/>
                <a:chOff x="7358082" y="5357826"/>
                <a:chExt cx="145258" cy="215108"/>
              </a:xfrm>
            </p:grpSpPr>
            <p:cxnSp>
              <p:nvCxnSpPr>
                <p:cNvPr id="151" name="直線接點 135">
                  <a:extLst>
                    <a:ext uri="{FF2B5EF4-FFF2-40B4-BE49-F238E27FC236}">
                      <a16:creationId xmlns:a16="http://schemas.microsoft.com/office/drawing/2014/main" xmlns="" id="{AA83ED82-C8AD-4C1B-B106-1C38251293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2" name="直線接點 136">
                  <a:extLst>
                    <a:ext uri="{FF2B5EF4-FFF2-40B4-BE49-F238E27FC236}">
                      <a16:creationId xmlns:a16="http://schemas.microsoft.com/office/drawing/2014/main" xmlns="" id="{9AA55329-546A-4286-B72D-D7C2FE784C1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直線接點 137">
                  <a:extLst>
                    <a:ext uri="{FF2B5EF4-FFF2-40B4-BE49-F238E27FC236}">
                      <a16:creationId xmlns:a16="http://schemas.microsoft.com/office/drawing/2014/main" xmlns="" id="{646AEBA5-6200-439C-997A-4910AE8AE9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64" name="文字方塊 261">
                <a:extLst>
                  <a:ext uri="{FF2B5EF4-FFF2-40B4-BE49-F238E27FC236}">
                    <a16:creationId xmlns:a16="http://schemas.microsoft.com/office/drawing/2014/main" xmlns="" id="{9D4264C8-DD08-41F9-84ED-61CCC6F67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2040" y="6212843"/>
                <a:ext cx="12614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E1/T1, FXS/FXO/E&amp;M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RS232/V.35/X.21</a:t>
                </a:r>
              </a:p>
            </p:txBody>
          </p:sp>
        </p:grpSp>
        <p:grpSp>
          <p:nvGrpSpPr>
            <p:cNvPr id="67" name="群組 241"/>
            <p:cNvGrpSpPr/>
            <p:nvPr/>
          </p:nvGrpSpPr>
          <p:grpSpPr>
            <a:xfrm>
              <a:off x="5884615" y="5902342"/>
              <a:ext cx="1340641" cy="572591"/>
              <a:chOff x="5607366" y="5830763"/>
              <a:chExt cx="1340641" cy="572591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5607366" y="5830763"/>
                <a:ext cx="816890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F79646"/>
                    </a:solidFill>
                    <a:latin typeface="Arial" charset="0"/>
                  </a:rPr>
                  <a:t>IP6702</a:t>
                </a:r>
                <a:endParaRPr lang="zh-TW" altLang="en-US" sz="1050" dirty="0">
                  <a:solidFill>
                    <a:srgbClr val="F79646"/>
                  </a:solidFill>
                </a:endParaRPr>
              </a:p>
            </p:txBody>
          </p:sp>
          <p:sp>
            <p:nvSpPr>
              <p:cNvPr id="149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8747" y="6157133"/>
                <a:ext cx="72926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E1/T1</a:t>
                </a:r>
              </a:p>
            </p:txBody>
          </p:sp>
          <p:grpSp>
            <p:nvGrpSpPr>
              <p:cNvPr id="71" name="群組 240"/>
              <p:cNvGrpSpPr/>
              <p:nvPr/>
            </p:nvGrpSpPr>
            <p:grpSpPr>
              <a:xfrm>
                <a:off x="6388044" y="5885340"/>
                <a:ext cx="146050" cy="214312"/>
                <a:chOff x="4898499" y="6408159"/>
                <a:chExt cx="146050" cy="214312"/>
              </a:xfrm>
            </p:grpSpPr>
            <p:cxnSp>
              <p:nvCxnSpPr>
                <p:cNvPr id="238" name="直線接點 135">
                  <a:extLst>
                    <a:ext uri="{FF2B5EF4-FFF2-40B4-BE49-F238E27FC236}">
                      <a16:creationId xmlns:a16="http://schemas.microsoft.com/office/drawing/2014/main" xmlns="" id="{AA83ED82-C8AD-4C1B-B106-1C38251293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92537" y="6514912"/>
                  <a:ext cx="213521" cy="159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9" name="直線接點 136">
                  <a:extLst>
                    <a:ext uri="{FF2B5EF4-FFF2-40B4-BE49-F238E27FC236}">
                      <a16:creationId xmlns:a16="http://schemas.microsoft.com/office/drawing/2014/main" xmlns="" id="{9AA55329-546A-4286-B72D-D7C2FE784C1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865163" y="6514121"/>
                  <a:ext cx="213521" cy="159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0" name="直線接點 137">
                  <a:extLst>
                    <a:ext uri="{FF2B5EF4-FFF2-40B4-BE49-F238E27FC236}">
                      <a16:creationId xmlns:a16="http://schemas.microsoft.com/office/drawing/2014/main" xmlns="" id="{646AEBA5-6200-439C-997A-4910AE8AE9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936990" y="6514121"/>
                  <a:ext cx="213521" cy="159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268" name="矩形 267"/>
          <p:cNvSpPr/>
          <p:nvPr/>
        </p:nvSpPr>
        <p:spPr>
          <a:xfrm flipH="1">
            <a:off x="3957275" y="2008885"/>
            <a:ext cx="8226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>
                <a:solidFill>
                  <a:srgbClr val="FF7C80"/>
                </a:solidFill>
                <a:latin typeface="Arial" charset="0"/>
              </a:rPr>
              <a:t>WDM1800</a:t>
            </a:r>
            <a:endParaRPr lang="zh-TW" altLang="en-US" sz="1050" dirty="0">
              <a:solidFill>
                <a:srgbClr val="FF7C80"/>
              </a:solidFill>
            </a:endParaRPr>
          </a:p>
        </p:txBody>
      </p:sp>
      <p:sp>
        <p:nvSpPr>
          <p:cNvPr id="269" name="文字方塊 218">
            <a:extLst>
              <a:ext uri="{FF2B5EF4-FFF2-40B4-BE49-F238E27FC236}">
                <a16:creationId xmlns:a16="http://schemas.microsoft.com/office/drawing/2014/main" xmlns="" id="{B9F6749B-4889-44FE-B1C0-1AABAA960B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134721" y="1718589"/>
            <a:ext cx="54373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600" dirty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600G SFP</a:t>
            </a:r>
          </a:p>
        </p:txBody>
      </p:sp>
      <p:grpSp>
        <p:nvGrpSpPr>
          <p:cNvPr id="83" name="群組 235">
            <a:extLst>
              <a:ext uri="{FF2B5EF4-FFF2-40B4-BE49-F238E27FC236}">
                <a16:creationId xmlns:a16="http://schemas.microsoft.com/office/drawing/2014/main" xmlns="" id="{31FB4BF4-A527-4500-AC8C-D384D31842AB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4390065" y="1887251"/>
            <a:ext cx="109537" cy="161925"/>
            <a:chOff x="7358082" y="5746537"/>
            <a:chExt cx="145258" cy="215108"/>
          </a:xfrm>
        </p:grpSpPr>
        <p:cxnSp>
          <p:nvCxnSpPr>
            <p:cNvPr id="271" name="直線接點 236">
              <a:extLst>
                <a:ext uri="{FF2B5EF4-FFF2-40B4-BE49-F238E27FC236}">
                  <a16:creationId xmlns:a16="http://schemas.microsoft.com/office/drawing/2014/main" xmlns="" id="{7E306101-B43B-48D3-A02C-E1C96452E4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251719" y="5853694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2" name="直線接點 237">
              <a:extLst>
                <a:ext uri="{FF2B5EF4-FFF2-40B4-BE49-F238E27FC236}">
                  <a16:creationId xmlns:a16="http://schemas.microsoft.com/office/drawing/2014/main" xmlns="" id="{5904D1D9-2659-4639-AED3-71AEDC9F31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323951" y="5852900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3" name="直線接點 238">
              <a:extLst>
                <a:ext uri="{FF2B5EF4-FFF2-40B4-BE49-F238E27FC236}">
                  <a16:creationId xmlns:a16="http://schemas.microsoft.com/office/drawing/2014/main" xmlns="" id="{950EE749-644D-4958-A59F-B86F1AB021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395389" y="5852900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4" name="multis"/>
          <p:cNvGrpSpPr/>
          <p:nvPr/>
        </p:nvGrpSpPr>
        <p:grpSpPr>
          <a:xfrm>
            <a:off x="3161729" y="3807366"/>
            <a:ext cx="1721526" cy="1695224"/>
            <a:chOff x="2691639" y="3933486"/>
            <a:chExt cx="2295368" cy="2260299"/>
          </a:xfrm>
        </p:grpSpPr>
        <p:cxnSp>
          <p:nvCxnSpPr>
            <p:cNvPr id="204" name="直線接點 203"/>
            <p:cNvCxnSpPr/>
            <p:nvPr/>
          </p:nvCxnSpPr>
          <p:spPr>
            <a:xfrm flipV="1">
              <a:off x="3785050" y="3941965"/>
              <a:ext cx="1201957" cy="1863299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接點 205"/>
            <p:cNvCxnSpPr/>
            <p:nvPr/>
          </p:nvCxnSpPr>
          <p:spPr>
            <a:xfrm flipV="1">
              <a:off x="3364395" y="3933486"/>
              <a:ext cx="1618243" cy="1430007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3" name="圖片 20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639" y="5299893"/>
              <a:ext cx="540000" cy="372817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05" name="圖片 20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515" y="5857560"/>
              <a:ext cx="540000" cy="336225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90" name="sdh"/>
          <p:cNvGrpSpPr/>
          <p:nvPr/>
        </p:nvGrpSpPr>
        <p:grpSpPr>
          <a:xfrm>
            <a:off x="2632717" y="3286559"/>
            <a:ext cx="2247261" cy="1438586"/>
            <a:chOff x="1986289" y="3239077"/>
            <a:chExt cx="2996348" cy="1918115"/>
          </a:xfrm>
        </p:grpSpPr>
        <p:cxnSp>
          <p:nvCxnSpPr>
            <p:cNvPr id="208" name="直線接點 207"/>
            <p:cNvCxnSpPr>
              <a:stCxn id="207" idx="3"/>
            </p:cNvCxnSpPr>
            <p:nvPr/>
          </p:nvCxnSpPr>
          <p:spPr>
            <a:xfrm flipV="1">
              <a:off x="2850460" y="3933484"/>
              <a:ext cx="2132177" cy="1149096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接點 209"/>
            <p:cNvCxnSpPr>
              <a:stCxn id="209" idx="3"/>
            </p:cNvCxnSpPr>
            <p:nvPr/>
          </p:nvCxnSpPr>
          <p:spPr>
            <a:xfrm flipV="1">
              <a:off x="2787977" y="3947537"/>
              <a:ext cx="2167386" cy="731140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接點 211"/>
            <p:cNvCxnSpPr>
              <a:stCxn id="211" idx="3"/>
            </p:cNvCxnSpPr>
            <p:nvPr/>
          </p:nvCxnSpPr>
          <p:spPr>
            <a:xfrm flipV="1">
              <a:off x="2706289" y="3897408"/>
              <a:ext cx="2223246" cy="352591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接點 213"/>
            <p:cNvCxnSpPr/>
            <p:nvPr/>
          </p:nvCxnSpPr>
          <p:spPr>
            <a:xfrm rot="19964458">
              <a:off x="2776917" y="3239077"/>
              <a:ext cx="2016264" cy="1234342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19" descr="D:\Product JPG\O9150\O9150 side 800w.png">
              <a:extLst>
                <a:ext uri="{FF2B5EF4-FFF2-40B4-BE49-F238E27FC236}">
                  <a16:creationId xmlns:a16="http://schemas.microsoft.com/office/drawing/2014/main" xmlns="" id="{C9ABAC53-53DB-4829-8861-9C1146B430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58297" y="5007967"/>
              <a:ext cx="792163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09" name="Picture 17" descr="D:\Product JPG\O9170\O9170_Side_800w.png">
              <a:extLst>
                <a:ext uri="{FF2B5EF4-FFF2-40B4-BE49-F238E27FC236}">
                  <a16:creationId xmlns:a16="http://schemas.microsoft.com/office/drawing/2014/main" xmlns="" id="{DB8B6B8D-CB80-4F34-96B6-6AE9E0126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86289" y="4601683"/>
              <a:ext cx="801688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1" name="圖片 2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289" y="4185011"/>
              <a:ext cx="720000" cy="129976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3" name="圖片 2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377" y="3588914"/>
              <a:ext cx="615577" cy="344142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94" name="mptn"/>
          <p:cNvGrpSpPr/>
          <p:nvPr/>
        </p:nvGrpSpPr>
        <p:grpSpPr>
          <a:xfrm>
            <a:off x="2848741" y="2503557"/>
            <a:ext cx="2010782" cy="1348140"/>
            <a:chOff x="2274321" y="2195076"/>
            <a:chExt cx="2681042" cy="1797520"/>
          </a:xfrm>
        </p:grpSpPr>
        <p:cxnSp>
          <p:nvCxnSpPr>
            <p:cNvPr id="218" name="直線接點 217"/>
            <p:cNvCxnSpPr/>
            <p:nvPr/>
          </p:nvCxnSpPr>
          <p:spPr>
            <a:xfrm>
              <a:off x="2716723" y="3227093"/>
              <a:ext cx="2210868" cy="671316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接點 220"/>
            <p:cNvCxnSpPr/>
            <p:nvPr/>
          </p:nvCxnSpPr>
          <p:spPr>
            <a:xfrm>
              <a:off x="3121129" y="2743511"/>
              <a:ext cx="1797990" cy="115926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接點 219"/>
            <p:cNvCxnSpPr/>
            <p:nvPr/>
          </p:nvCxnSpPr>
          <p:spPr>
            <a:xfrm>
              <a:off x="3747546" y="2272825"/>
              <a:ext cx="1207817" cy="1719771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" name="圖片 2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61" y="2406589"/>
              <a:ext cx="540000" cy="446347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6" name="圖片 2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321" y="2924944"/>
              <a:ext cx="540000" cy="444564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7" name="圖片 21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2195076"/>
              <a:ext cx="720000" cy="111903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95" name="ISS"/>
          <p:cNvGrpSpPr/>
          <p:nvPr/>
        </p:nvGrpSpPr>
        <p:grpSpPr>
          <a:xfrm>
            <a:off x="4686408" y="2000538"/>
            <a:ext cx="702436" cy="1817774"/>
            <a:chOff x="4724541" y="1524382"/>
            <a:chExt cx="936581" cy="2423699"/>
          </a:xfrm>
        </p:grpSpPr>
        <p:cxnSp>
          <p:nvCxnSpPr>
            <p:cNvPr id="281" name="直線接點 280"/>
            <p:cNvCxnSpPr/>
            <p:nvPr/>
          </p:nvCxnSpPr>
          <p:spPr>
            <a:xfrm flipH="1">
              <a:off x="4935904" y="1828214"/>
              <a:ext cx="201030" cy="2119867"/>
            </a:xfrm>
            <a:prstGeom prst="line">
              <a:avLst/>
            </a:prstGeom>
            <a:ln w="12700">
              <a:solidFill>
                <a:srgbClr val="47C7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矩形 281"/>
            <p:cNvSpPr/>
            <p:nvPr/>
          </p:nvSpPr>
          <p:spPr>
            <a:xfrm>
              <a:off x="4724541" y="1524382"/>
              <a:ext cx="936581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050" dirty="0">
                  <a:solidFill>
                    <a:srgbClr val="47C765"/>
                  </a:solidFill>
                  <a:latin typeface="Arial" charset="0"/>
                </a:rPr>
                <a:t>ISS2180</a:t>
              </a:r>
              <a:endParaRPr lang="zh-TW" altLang="en-US" sz="1050" dirty="0">
                <a:solidFill>
                  <a:srgbClr val="47C765"/>
                </a:solidFill>
              </a:endParaRPr>
            </a:p>
          </p:txBody>
        </p:sp>
      </p:grpSp>
      <p:grpSp>
        <p:nvGrpSpPr>
          <p:cNvPr id="96" name="群組 46"/>
          <p:cNvGrpSpPr/>
          <p:nvPr/>
        </p:nvGrpSpPr>
        <p:grpSpPr>
          <a:xfrm>
            <a:off x="6207992" y="2692854"/>
            <a:ext cx="1755744" cy="2579091"/>
            <a:chOff x="6753320" y="2447471"/>
            <a:chExt cx="2340991" cy="3438787"/>
          </a:xfrm>
        </p:grpSpPr>
        <p:grpSp>
          <p:nvGrpSpPr>
            <p:cNvPr id="97" name="群組 244"/>
            <p:cNvGrpSpPr/>
            <p:nvPr/>
          </p:nvGrpSpPr>
          <p:grpSpPr>
            <a:xfrm>
              <a:off x="7513362" y="4114354"/>
              <a:ext cx="1431593" cy="369332"/>
              <a:chOff x="6912297" y="3717032"/>
              <a:chExt cx="1431593" cy="369332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6912297" y="3717032"/>
                <a:ext cx="816890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IP6820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98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7604580" y="3753322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21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2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3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4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0351" y="3717032"/>
                <a:ext cx="6035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DTE</a:t>
                </a:r>
              </a:p>
            </p:txBody>
          </p:sp>
        </p:grpSp>
        <p:grpSp>
          <p:nvGrpSpPr>
            <p:cNvPr id="99" name="群組 245"/>
            <p:cNvGrpSpPr/>
            <p:nvPr/>
          </p:nvGrpSpPr>
          <p:grpSpPr>
            <a:xfrm>
              <a:off x="7361424" y="4678857"/>
              <a:ext cx="1283876" cy="338555"/>
              <a:chOff x="7380957" y="4246809"/>
              <a:chExt cx="1283876" cy="338555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7380957" y="4246809"/>
                <a:ext cx="81689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IP6830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0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4292747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26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8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9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4" y="4256457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01" name="群組 98"/>
            <p:cNvGrpSpPr/>
            <p:nvPr/>
          </p:nvGrpSpPr>
          <p:grpSpPr>
            <a:xfrm>
              <a:off x="7764574" y="3645024"/>
              <a:ext cx="1312772" cy="346367"/>
              <a:chOff x="7352059" y="3212976"/>
              <a:chExt cx="1312772" cy="346367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IP6340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2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16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7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8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19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03" name="群組 249"/>
            <p:cNvGrpSpPr/>
            <p:nvPr/>
          </p:nvGrpSpPr>
          <p:grpSpPr>
            <a:xfrm>
              <a:off x="6753320" y="5547703"/>
              <a:ext cx="2117157" cy="338555"/>
              <a:chOff x="6372200" y="5515951"/>
              <a:chExt cx="2117157" cy="338555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6372200" y="5515951"/>
                <a:ext cx="93658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IP6320A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4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7272015" y="5555494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41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2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3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44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2321" y="5556907"/>
                <a:ext cx="1037036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10GbE</a:t>
                </a:r>
              </a:p>
            </p:txBody>
          </p:sp>
        </p:grpSp>
        <p:grpSp>
          <p:nvGrpSpPr>
            <p:cNvPr id="105" name="群組 182"/>
            <p:cNvGrpSpPr/>
            <p:nvPr/>
          </p:nvGrpSpPr>
          <p:grpSpPr>
            <a:xfrm>
              <a:off x="7158547" y="5082579"/>
              <a:ext cx="1935764" cy="338555"/>
              <a:chOff x="7380957" y="4246809"/>
              <a:chExt cx="1935764" cy="338555"/>
            </a:xfrm>
          </p:grpSpPr>
          <p:sp>
            <p:nvSpPr>
              <p:cNvPr id="184" name="矩形 183"/>
              <p:cNvSpPr/>
              <p:nvPr/>
            </p:nvSpPr>
            <p:spPr>
              <a:xfrm>
                <a:off x="7380957" y="4246809"/>
                <a:ext cx="786968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G7820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6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4292747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97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9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2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95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3" y="4294160"/>
                <a:ext cx="1051998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IP, MPLS-TP</a:t>
                </a:r>
              </a:p>
            </p:txBody>
          </p:sp>
        </p:grpSp>
        <p:grpSp>
          <p:nvGrpSpPr>
            <p:cNvPr id="107" name="群組 257"/>
            <p:cNvGrpSpPr/>
            <p:nvPr/>
          </p:nvGrpSpPr>
          <p:grpSpPr>
            <a:xfrm>
              <a:off x="7441141" y="2852936"/>
              <a:ext cx="1312772" cy="346367"/>
              <a:chOff x="7352059" y="3212976"/>
              <a:chExt cx="1312772" cy="346367"/>
            </a:xfrm>
          </p:grpSpPr>
          <p:sp>
            <p:nvSpPr>
              <p:cNvPr id="259" name="矩形 258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IP6828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8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262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4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61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09" name="群組 264"/>
            <p:cNvGrpSpPr/>
            <p:nvPr/>
          </p:nvGrpSpPr>
          <p:grpSpPr>
            <a:xfrm>
              <a:off x="6875030" y="2447471"/>
              <a:ext cx="1312772" cy="346367"/>
              <a:chOff x="7352059" y="3212976"/>
              <a:chExt cx="1312772" cy="346367"/>
            </a:xfrm>
          </p:grpSpPr>
          <p:sp>
            <p:nvSpPr>
              <p:cNvPr id="266" name="矩形 265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IP6818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11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278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9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0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77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15" name="群組 234"/>
            <p:cNvGrpSpPr/>
            <p:nvPr/>
          </p:nvGrpSpPr>
          <p:grpSpPr>
            <a:xfrm>
              <a:off x="7548550" y="3284984"/>
              <a:ext cx="1312772" cy="346367"/>
              <a:chOff x="7352059" y="3212976"/>
              <a:chExt cx="1312772" cy="346367"/>
            </a:xfrm>
          </p:grpSpPr>
          <p:sp>
            <p:nvSpPr>
              <p:cNvPr id="247" name="矩形 246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IP7930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20" name="群組 174">
                <a:extLst>
                  <a:ext uri="{FF2B5EF4-FFF2-40B4-BE49-F238E27FC236}">
                    <a16:creationId xmlns:a16="http://schemas.microsoft.com/office/drawing/2014/main" xmlns="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252" name="直線接點 175">
                  <a:extLst>
                    <a:ext uri="{FF2B5EF4-FFF2-40B4-BE49-F238E27FC236}">
                      <a16:creationId xmlns:a16="http://schemas.microsoft.com/office/drawing/2014/main" xmlns="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3" name="直線接點 176">
                  <a:extLst>
                    <a:ext uri="{FF2B5EF4-FFF2-40B4-BE49-F238E27FC236}">
                      <a16:creationId xmlns:a16="http://schemas.microsoft.com/office/drawing/2014/main" xmlns="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4" name="直線接點 177">
                  <a:extLst>
                    <a:ext uri="{FF2B5EF4-FFF2-40B4-BE49-F238E27FC236}">
                      <a16:creationId xmlns:a16="http://schemas.microsoft.com/office/drawing/2014/main" xmlns="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51" name="文字方塊 270">
                <a:extLst>
                  <a:ext uri="{FF2B5EF4-FFF2-40B4-BE49-F238E27FC236}">
                    <a16:creationId xmlns:a16="http://schemas.microsoft.com/office/drawing/2014/main" xmlns="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</p:grpSp>
      <p:grpSp>
        <p:nvGrpSpPr>
          <p:cNvPr id="125" name="eth"/>
          <p:cNvGrpSpPr/>
          <p:nvPr/>
        </p:nvGrpSpPr>
        <p:grpSpPr>
          <a:xfrm>
            <a:off x="4791417" y="2618911"/>
            <a:ext cx="2196687" cy="2476685"/>
            <a:chOff x="4864556" y="2348880"/>
            <a:chExt cx="2928916" cy="3302247"/>
          </a:xfrm>
        </p:grpSpPr>
        <p:cxnSp>
          <p:nvCxnSpPr>
            <p:cNvPr id="180" name="直線接點 179"/>
            <p:cNvCxnSpPr>
              <a:stCxn id="302" idx="1"/>
            </p:cNvCxnSpPr>
            <p:nvPr/>
          </p:nvCxnSpPr>
          <p:spPr>
            <a:xfrm flipH="1">
              <a:off x="4898543" y="3445071"/>
              <a:ext cx="2110257" cy="50301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接點 242"/>
            <p:cNvCxnSpPr/>
            <p:nvPr/>
          </p:nvCxnSpPr>
          <p:spPr>
            <a:xfrm flipH="1">
              <a:off x="4898543" y="3118003"/>
              <a:ext cx="1976488" cy="784772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線接點 243"/>
            <p:cNvCxnSpPr/>
            <p:nvPr/>
          </p:nvCxnSpPr>
          <p:spPr>
            <a:xfrm flipH="1">
              <a:off x="4912507" y="2641267"/>
              <a:ext cx="1866005" cy="1291789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接點 185"/>
            <p:cNvCxnSpPr>
              <a:stCxn id="24" idx="1"/>
            </p:cNvCxnSpPr>
            <p:nvPr/>
          </p:nvCxnSpPr>
          <p:spPr>
            <a:xfrm flipH="1">
              <a:off x="4912507" y="3806726"/>
              <a:ext cx="2160240" cy="16913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接點 187"/>
            <p:cNvCxnSpPr/>
            <p:nvPr/>
          </p:nvCxnSpPr>
          <p:spPr>
            <a:xfrm flipH="1" flipV="1">
              <a:off x="4935904" y="3946905"/>
              <a:ext cx="1224136" cy="1513813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接點 189"/>
            <p:cNvCxnSpPr>
              <a:stCxn id="22" idx="1"/>
            </p:cNvCxnSpPr>
            <p:nvPr/>
          </p:nvCxnSpPr>
          <p:spPr>
            <a:xfrm flipH="1" flipV="1">
              <a:off x="4898543" y="3958878"/>
              <a:ext cx="2290746" cy="316855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接點 191"/>
            <p:cNvCxnSpPr/>
            <p:nvPr/>
          </p:nvCxnSpPr>
          <p:spPr>
            <a:xfrm flipH="1" flipV="1">
              <a:off x="4864556" y="3946905"/>
              <a:ext cx="1772188" cy="121891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接點 193"/>
            <p:cNvCxnSpPr/>
            <p:nvPr/>
          </p:nvCxnSpPr>
          <p:spPr>
            <a:xfrm flipH="1" flipV="1">
              <a:off x="4898545" y="3940164"/>
              <a:ext cx="2233386" cy="815506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14" descr="D:\Product JPG\IP6820\IP6820 - 190h.png">
              <a:extLst>
                <a:ext uri="{FF2B5EF4-FFF2-40B4-BE49-F238E27FC236}">
                  <a16:creationId xmlns:a16="http://schemas.microsoft.com/office/drawing/2014/main" xmlns="" id="{088D9AA8-8E18-488A-B160-1B6DB3BE5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189289" y="4005064"/>
              <a:ext cx="406400" cy="54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3" name="Picture 15" descr="D:\Product JPG\IP6830\IP6830 fake final.png">
              <a:extLst>
                <a:ext uri="{FF2B5EF4-FFF2-40B4-BE49-F238E27FC236}">
                  <a16:creationId xmlns:a16="http://schemas.microsoft.com/office/drawing/2014/main" xmlns="" id="{CD3B25E5-DD8F-4D50-8B1E-1EFC9247E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000739" y="4581128"/>
              <a:ext cx="331787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4" name="Picture 13" descr="D:\Product JPG\IP6330\IP6330 - side - 800w.png">
              <a:extLst>
                <a:ext uri="{FF2B5EF4-FFF2-40B4-BE49-F238E27FC236}">
                  <a16:creationId xmlns:a16="http://schemas.microsoft.com/office/drawing/2014/main" xmlns="" id="{7755D026-E86F-4C0D-A533-AC5C56755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072747" y="3717032"/>
              <a:ext cx="720725" cy="17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93" name="Picture 11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884" y="5425115"/>
              <a:ext cx="734628" cy="22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2" name="Picture 11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303" y="5112694"/>
              <a:ext cx="734628" cy="22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2" name="Picture 24" descr="X:\Product Publication\JPG\Products\IP7930\photo\IP7930-B-2 - 800W.png">
              <a:extLst>
                <a:ext uri="{FF2B5EF4-FFF2-40B4-BE49-F238E27FC236}">
                  <a16:creationId xmlns="" xmlns:a16="http://schemas.microsoft.com/office/drawing/2014/main" id="{983FA580-B868-4E17-B024-1E7299853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008800" y="3356964"/>
              <a:ext cx="539750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026" name="Picture 2" descr="EHG7608-L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683" y="2348880"/>
              <a:ext cx="438305" cy="536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715" y="2987049"/>
              <a:ext cx="657587" cy="18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6" name="直線接點 255"/>
          <p:cNvCxnSpPr/>
          <p:nvPr/>
        </p:nvCxnSpPr>
        <p:spPr>
          <a:xfrm flipH="1">
            <a:off x="4816907" y="2545520"/>
            <a:ext cx="1073710" cy="129362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接點 274"/>
          <p:cNvCxnSpPr/>
          <p:nvPr/>
        </p:nvCxnSpPr>
        <p:spPr>
          <a:xfrm flipH="1">
            <a:off x="4840151" y="2472114"/>
            <a:ext cx="618589" cy="133492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矩形 303"/>
          <p:cNvSpPr/>
          <p:nvPr/>
        </p:nvSpPr>
        <p:spPr>
          <a:xfrm>
            <a:off x="5315109" y="2092463"/>
            <a:ext cx="8531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>
                <a:solidFill>
                  <a:srgbClr val="C0504D"/>
                </a:solidFill>
                <a:latin typeface="Arial" charset="0"/>
              </a:rPr>
              <a:t>CCTV0710</a:t>
            </a:r>
            <a:endParaRPr lang="zh-TW" altLang="en-US" sz="1050" dirty="0">
              <a:solidFill>
                <a:srgbClr val="C0504D"/>
              </a:solidFill>
            </a:endParaRPr>
          </a:p>
        </p:txBody>
      </p:sp>
      <p:sp>
        <p:nvSpPr>
          <p:cNvPr id="306" name="矩形 305"/>
          <p:cNvSpPr/>
          <p:nvPr/>
        </p:nvSpPr>
        <p:spPr>
          <a:xfrm>
            <a:off x="5799488" y="2348880"/>
            <a:ext cx="7088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>
                <a:solidFill>
                  <a:srgbClr val="C0504D"/>
                </a:solidFill>
                <a:latin typeface="Arial" charset="0"/>
              </a:rPr>
              <a:t>IOT0510</a:t>
            </a:r>
            <a:endParaRPr lang="zh-TW" altLang="en-US" sz="1050" dirty="0">
              <a:solidFill>
                <a:srgbClr val="C0504D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31" y="2261949"/>
            <a:ext cx="414760" cy="30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" name="WDM"/>
          <p:cNvGrpSpPr/>
          <p:nvPr/>
        </p:nvGrpSpPr>
        <p:grpSpPr>
          <a:xfrm>
            <a:off x="4312797" y="2228561"/>
            <a:ext cx="514585" cy="1597849"/>
            <a:chOff x="4226394" y="1828413"/>
            <a:chExt cx="686113" cy="2130465"/>
          </a:xfrm>
        </p:grpSpPr>
        <p:cxnSp>
          <p:nvCxnSpPr>
            <p:cNvPr id="257" name="直線接點 256"/>
            <p:cNvCxnSpPr/>
            <p:nvPr/>
          </p:nvCxnSpPr>
          <p:spPr>
            <a:xfrm>
              <a:off x="4491000" y="2195076"/>
              <a:ext cx="421507" cy="1763802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394" y="1828413"/>
              <a:ext cx="540518" cy="38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橢圓 3"/>
          <p:cNvSpPr/>
          <p:nvPr/>
        </p:nvSpPr>
        <p:spPr>
          <a:xfrm>
            <a:off x="3882275" y="2923598"/>
            <a:ext cx="1890210" cy="1890210"/>
          </a:xfrm>
          <a:prstGeom prst="ellipse">
            <a:avLst/>
          </a:prstGeom>
          <a:gradFill flip="none" rotWithShape="1">
            <a:gsLst>
              <a:gs pos="0">
                <a:srgbClr val="0175C0">
                  <a:shade val="30000"/>
                  <a:satMod val="115000"/>
                </a:srgbClr>
              </a:gs>
              <a:gs pos="50000">
                <a:srgbClr val="0175C0">
                  <a:shade val="67500"/>
                  <a:satMod val="115000"/>
                </a:srgbClr>
              </a:gs>
              <a:gs pos="100000">
                <a:srgbClr val="0175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Utility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Carriers  &amp; Mobile Backhaul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&amp; Gas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endParaRPr lang="zh-TW" altLang="en-US" sz="13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" name="type"/>
          <p:cNvGrpSpPr/>
          <p:nvPr/>
        </p:nvGrpSpPr>
        <p:grpSpPr>
          <a:xfrm>
            <a:off x="3545826" y="2675424"/>
            <a:ext cx="2502230" cy="2403808"/>
            <a:chOff x="3203768" y="2424230"/>
            <a:chExt cx="3336306" cy="3205077"/>
          </a:xfrm>
        </p:grpSpPr>
        <p:grpSp>
          <p:nvGrpSpPr>
            <p:cNvPr id="134" name="群組 290"/>
            <p:cNvGrpSpPr/>
            <p:nvPr/>
          </p:nvGrpSpPr>
          <p:grpSpPr>
            <a:xfrm>
              <a:off x="3274848" y="2463971"/>
              <a:ext cx="3164531" cy="3101324"/>
              <a:chOff x="3274848" y="2463971"/>
              <a:chExt cx="3164531" cy="3101324"/>
            </a:xfrm>
          </p:grpSpPr>
          <p:sp>
            <p:nvSpPr>
              <p:cNvPr id="223" name="矩形 222"/>
              <p:cNvSpPr/>
              <p:nvPr/>
            </p:nvSpPr>
            <p:spPr>
              <a:xfrm rot="19224275">
                <a:off x="3274848" y="2481514"/>
                <a:ext cx="3008371" cy="3083781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55696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0175C0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S  D  H  /  S  O  N  E  T</a:t>
                </a:r>
                <a:endParaRPr lang="zh-TW" altLang="en-US" sz="1500" dirty="0">
                  <a:solidFill>
                    <a:srgbClr val="0175C0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>
              <a:xfrm rot="3452168">
                <a:off x="3442048" y="2501424"/>
                <a:ext cx="3034784" cy="2959878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81678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FF7C80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WDM</a:t>
                </a:r>
                <a:r>
                  <a:rPr lang="en-US" altLang="zh-TW" sz="1500" dirty="0">
                    <a:solidFill>
                      <a:srgbClr val="0175C0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                </a:t>
                </a:r>
                <a:endParaRPr lang="zh-TW" altLang="en-US" sz="1500" dirty="0">
                  <a:solidFill>
                    <a:srgbClr val="0175C0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>
              <a:xfrm rot="578370">
                <a:off x="3502397" y="2673596"/>
                <a:ext cx="2792293" cy="2723372"/>
              </a:xfrm>
              <a:prstGeom prst="rect">
                <a:avLst/>
              </a:prstGeom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r>
                  <a:rPr lang="en-US" altLang="zh-TW" sz="1500" spc="135" dirty="0">
                    <a:solidFill>
                      <a:srgbClr val="4BACC6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Multi-service</a:t>
                </a:r>
                <a:endParaRPr lang="zh-TW" altLang="en-US" sz="1500" spc="135" dirty="0">
                  <a:solidFill>
                    <a:srgbClr val="4BACC6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24" name="矩形 223"/>
              <p:cNvSpPr/>
              <p:nvPr/>
            </p:nvSpPr>
            <p:spPr>
              <a:xfrm rot="335395">
                <a:off x="3630017" y="2767994"/>
                <a:ext cx="2372164" cy="2415727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616759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8064A2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m P T N                </a:t>
                </a:r>
                <a:endParaRPr lang="zh-TW" altLang="en-US" sz="1500" dirty="0">
                  <a:solidFill>
                    <a:srgbClr val="8064A2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</p:grpSp>
        <p:grpSp>
          <p:nvGrpSpPr>
            <p:cNvPr id="135" name="type"/>
            <p:cNvGrpSpPr/>
            <p:nvPr/>
          </p:nvGrpSpPr>
          <p:grpSpPr>
            <a:xfrm>
              <a:off x="3203768" y="2424230"/>
              <a:ext cx="3336306" cy="3205077"/>
              <a:chOff x="3203768" y="2424230"/>
              <a:chExt cx="3336306" cy="3205077"/>
            </a:xfrm>
          </p:grpSpPr>
          <p:sp>
            <p:nvSpPr>
              <p:cNvPr id="228" name="矩形 227"/>
              <p:cNvSpPr/>
              <p:nvPr/>
            </p:nvSpPr>
            <p:spPr>
              <a:xfrm rot="19391222">
                <a:off x="3203768" y="2424230"/>
                <a:ext cx="3336306" cy="3205077"/>
              </a:xfrm>
              <a:prstGeom prst="rect">
                <a:avLst/>
              </a:prstGeom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r>
                  <a:rPr lang="en-US" altLang="zh-TW" sz="1500" spc="75" dirty="0">
                    <a:solidFill>
                      <a:srgbClr val="F79646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TDM over Ethernet</a:t>
                </a:r>
                <a:endParaRPr lang="zh-TW" altLang="en-US" sz="1500" spc="75" dirty="0">
                  <a:solidFill>
                    <a:srgbClr val="F79646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>
              <a:xfrm rot="13437491">
                <a:off x="3522972" y="2657306"/>
                <a:ext cx="2792293" cy="2723372"/>
              </a:xfrm>
              <a:prstGeom prst="rect">
                <a:avLst/>
              </a:prstGeom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9BBB59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Ethernet Access</a:t>
                </a:r>
                <a:endParaRPr lang="zh-TW" altLang="en-US" sz="1500" dirty="0">
                  <a:solidFill>
                    <a:srgbClr val="9BBB59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83" name="矩形 282"/>
              <p:cNvSpPr/>
              <p:nvPr/>
            </p:nvSpPr>
            <p:spPr>
              <a:xfrm rot="6446214">
                <a:off x="3575789" y="2692731"/>
                <a:ext cx="2633304" cy="2634501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81678"/>
                  </a:avLst>
                </a:prstTxWarp>
                <a:spAutoFit/>
              </a:bodyPr>
              <a:lstStyle/>
              <a:p>
                <a:r>
                  <a:rPr lang="en-US" altLang="zh-TW" sz="1500" spc="150" dirty="0" err="1">
                    <a:solidFill>
                      <a:srgbClr val="C0504D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IIoT</a:t>
                </a:r>
                <a:r>
                  <a:rPr lang="en-US" altLang="zh-TW" sz="1500" spc="150" dirty="0">
                    <a:solidFill>
                      <a:srgbClr val="C0504D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                </a:t>
                </a:r>
                <a:endParaRPr lang="zh-TW" altLang="en-US" sz="1500" spc="150" dirty="0">
                  <a:solidFill>
                    <a:srgbClr val="C0504D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84" name="矩形 283"/>
              <p:cNvSpPr/>
              <p:nvPr/>
            </p:nvSpPr>
            <p:spPr>
              <a:xfrm rot="4865222">
                <a:off x="3602684" y="2712884"/>
                <a:ext cx="2633304" cy="2634501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81678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47C765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ISS</a:t>
                </a:r>
                <a:r>
                  <a:rPr lang="en-US" altLang="zh-TW" sz="1500" dirty="0">
                    <a:solidFill>
                      <a:srgbClr val="C0504D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                </a:t>
                </a:r>
                <a:endParaRPr lang="zh-TW" altLang="en-US" sz="1500" dirty="0">
                  <a:solidFill>
                    <a:srgbClr val="C0504D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</p:grpSp>
      </p:grpSp>
      <p:cxnSp>
        <p:nvCxnSpPr>
          <p:cNvPr id="232" name="直線接點 231"/>
          <p:cNvCxnSpPr/>
          <p:nvPr/>
        </p:nvCxnSpPr>
        <p:spPr bwMode="auto">
          <a:xfrm>
            <a:off x="2942397" y="2101918"/>
            <a:ext cx="1215696" cy="10606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3" name="Picture 1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23056" y="1521958"/>
            <a:ext cx="1064542" cy="55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4" name="直線接點 233"/>
          <p:cNvCxnSpPr>
            <a:endCxn id="205" idx="2"/>
          </p:cNvCxnSpPr>
          <p:nvPr/>
        </p:nvCxnSpPr>
        <p:spPr bwMode="auto">
          <a:xfrm flipV="1">
            <a:off x="3585080" y="5502590"/>
            <a:ext cx="172806" cy="300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5" name="圖片 2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83" y="5855488"/>
            <a:ext cx="476459" cy="276813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sp>
        <p:nvSpPr>
          <p:cNvPr id="236" name="矩形 235"/>
          <p:cNvSpPr/>
          <p:nvPr/>
        </p:nvSpPr>
        <p:spPr>
          <a:xfrm>
            <a:off x="2574590" y="6144607"/>
            <a:ext cx="1857931" cy="278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 smtClean="0">
                <a:solidFill>
                  <a:srgbClr val="4BACC6"/>
                </a:solidFill>
                <a:latin typeface="Arial" charset="0"/>
              </a:rPr>
              <a:t>AM3440 with Transport</a:t>
            </a:r>
            <a:endParaRPr lang="zh-TW" altLang="en-US" sz="1050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2139403" y="2017583"/>
            <a:ext cx="5902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 smtClean="0">
                <a:solidFill>
                  <a:srgbClr val="8064A2"/>
                </a:solidFill>
                <a:latin typeface="Arial" charset="0"/>
              </a:rPr>
              <a:t>G7800</a:t>
            </a:r>
            <a:endParaRPr lang="zh-TW" altLang="en-US" sz="1050" dirty="0">
              <a:solidFill>
                <a:srgbClr val="8064A2"/>
              </a:solidFill>
            </a:endParaRPr>
          </a:p>
        </p:txBody>
      </p:sp>
      <p:sp>
        <p:nvSpPr>
          <p:cNvPr id="138" name="Rectangle 2"/>
          <p:cNvSpPr>
            <a:spLocks noChangeArrowheads="1"/>
          </p:cNvSpPr>
          <p:nvPr/>
        </p:nvSpPr>
        <p:spPr bwMode="auto">
          <a:xfrm flipV="1">
            <a:off x="9586184" y="1356371"/>
            <a:ext cx="9580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39" name="物件 138"/>
          <p:cNvGraphicFramePr>
            <a:graphicFrameLocks noChangeAspect="1"/>
          </p:cNvGraphicFramePr>
          <p:nvPr/>
        </p:nvGraphicFramePr>
        <p:xfrm>
          <a:off x="4652997" y="1886980"/>
          <a:ext cx="854060" cy="13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點陣圖影像" r:id="rId29" imgW="4105848" imgH="676369" progId="Paint.Picture">
                  <p:embed/>
                </p:oleObj>
              </mc:Choice>
              <mc:Fallback>
                <p:oleObj name="點陣圖影像" r:id="rId29" imgW="4105848" imgH="6763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97" y="1886980"/>
                        <a:ext cx="854060" cy="139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2" name="Picture 4" descr="wireless sensor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10" y="2107298"/>
            <a:ext cx="324287" cy="29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53253" name="Picture 5" descr="IOT 0510-controller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12" y="1744064"/>
            <a:ext cx="629171" cy="37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53254" name="Picture 6" descr="2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88" y="1419990"/>
            <a:ext cx="352124" cy="35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" name="橢圓 240"/>
          <p:cNvSpPr/>
          <p:nvPr/>
        </p:nvSpPr>
        <p:spPr>
          <a:xfrm>
            <a:off x="1493197" y="1268760"/>
            <a:ext cx="1876489" cy="1002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2" name="橢圓 241"/>
          <p:cNvSpPr/>
          <p:nvPr/>
        </p:nvSpPr>
        <p:spPr>
          <a:xfrm>
            <a:off x="3969907" y="1146109"/>
            <a:ext cx="3042810" cy="1696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5" name="橢圓 244"/>
          <p:cNvSpPr/>
          <p:nvPr/>
        </p:nvSpPr>
        <p:spPr>
          <a:xfrm>
            <a:off x="3070353" y="5626089"/>
            <a:ext cx="987376" cy="730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2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9" grpId="0"/>
      <p:bldP spid="304" grpId="0"/>
      <p:bldP spid="306" grpId="0"/>
      <p:bldP spid="236" grpId="0"/>
      <p:bldP spid="237" grpId="0"/>
      <p:bldP spid="138" grpId="0"/>
      <p:bldP spid="241" grpId="0" animBg="1"/>
      <p:bldP spid="242" grpId="0" animBg="1"/>
      <p:bldP spid="2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0"/>
            <a:ext cx="2571800" cy="11430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簡歷</a:t>
            </a:r>
            <a:endParaRPr lang="en-PH" sz="4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內容版面配置區 6" descr="「IMG_1305」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196752"/>
            <a:ext cx="5132674" cy="2880000"/>
          </a:xfrm>
          <a:prstGeom prst="rect">
            <a:avLst/>
          </a:prstGeom>
          <a:ln>
            <a:noFill/>
          </a:ln>
          <a:effectLst>
            <a:outerShdw blurRad="292100" dir="5400000" algn="ctr" rotWithShape="0">
              <a:srgbClr val="000000"/>
            </a:outerShdw>
            <a:softEdge rad="112500"/>
          </a:effectLst>
        </p:spPr>
      </p:pic>
      <p:sp>
        <p:nvSpPr>
          <p:cNvPr id="10" name="文字版面配置區 9"/>
          <p:cNvSpPr>
            <a:spLocks noGrp="1"/>
          </p:cNvSpPr>
          <p:nvPr>
            <p:ph type="body" sz="half" idx="4294967295"/>
          </p:nvPr>
        </p:nvSpPr>
        <p:spPr>
          <a:xfrm>
            <a:off x="-45" y="4143380"/>
            <a:ext cx="9101159" cy="2428892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  <a:buFont typeface="Wingdings" pitchFamily="2" charset="2"/>
              <a:buChar char="ü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星通資訊成立於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1991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年，並於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2002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年正式成為上市公司</a:t>
            </a:r>
          </a:p>
          <a:p>
            <a:pPr>
              <a:lnSpc>
                <a:spcPts val="1500"/>
              </a:lnSpc>
              <a:buNone/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500"/>
              </a:lnSpc>
              <a:buFont typeface="Wingdings" pitchFamily="2" charset="2"/>
              <a:buChar char="ü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全球總部：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ts val="1500"/>
              </a:lnSpc>
              <a:buFont typeface="Wingdings" pitchFamily="2" charset="2"/>
              <a:buChar char="ü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新竹市科學工業園區</a:t>
            </a:r>
          </a:p>
          <a:p>
            <a:pPr>
              <a:lnSpc>
                <a:spcPts val="1500"/>
              </a:lnSpc>
              <a:buNone/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500"/>
              </a:lnSpc>
              <a:buFont typeface="Wingdings" pitchFamily="2" charset="2"/>
              <a:buChar char="ü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產業範疇：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ts val="1500"/>
              </a:lnSpc>
              <a:buFont typeface="Wingdings" pitchFamily="2" charset="2"/>
              <a:buChar char="ü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網路接取傳輸設備研發及製造。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ts val="1500"/>
              </a:lnSpc>
              <a:buFont typeface="Wingdings" pitchFamily="2" charset="2"/>
              <a:buChar char="ü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跨足網管系統、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IP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以及光纖通訊產品的技術研發及製造。</a:t>
            </a:r>
          </a:p>
          <a:p>
            <a:pPr>
              <a:lnSpc>
                <a:spcPts val="1500"/>
              </a:lnSpc>
            </a:pPr>
            <a:endParaRPr lang="zh-TW" altLang="en-US" sz="2000" dirty="0"/>
          </a:p>
        </p:txBody>
      </p:sp>
      <p:pic>
        <p:nvPicPr>
          <p:cNvPr id="18" name="圖片 17" descr="Loop-logo-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750" y="1628775"/>
            <a:ext cx="8229600" cy="3455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公司</a:t>
            </a:r>
            <a:r>
              <a:rPr lang="zh-TW" altLang="en-US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介紹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上半年財務狀況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星通的產品與解決方案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關鍵任務網路解決解決方案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電信運營商市場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企業與政府資安網路解決方案</a:t>
            </a:r>
            <a:r>
              <a:rPr lang="en-US" altLang="zh-TW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 </a:t>
            </a:r>
          </a:p>
          <a:p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商業與行銷策略</a:t>
            </a:r>
            <a:endParaRPr lang="en-US" altLang="zh-TW" sz="2400" b="1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問答時間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議程</a:t>
            </a:r>
            <a:endParaRPr lang="zh-TW" alt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4473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3" name="Rectangle 2"/>
          <p:cNvSpPr>
            <a:spLocks noChangeArrowheads="1"/>
          </p:cNvSpPr>
          <p:nvPr/>
        </p:nvSpPr>
        <p:spPr bwMode="auto">
          <a:xfrm>
            <a:off x="637367" y="188640"/>
            <a:ext cx="792961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TW" alt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星通連結全球超過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80</a:t>
            </a:r>
            <a:r>
              <a:rPr lang="zh-TW" alt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個國家</a:t>
            </a:r>
            <a:endParaRPr lang="en-US" altLang="zh-TW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71210" y="1789763"/>
            <a:ext cx="9145588" cy="5021262"/>
            <a:chOff x="71210" y="1789763"/>
            <a:chExt cx="9145588" cy="5021262"/>
          </a:xfrm>
        </p:grpSpPr>
        <p:grpSp>
          <p:nvGrpSpPr>
            <p:cNvPr id="2" name="Group 121"/>
            <p:cNvGrpSpPr>
              <a:grpSpLocks/>
            </p:cNvGrpSpPr>
            <p:nvPr/>
          </p:nvGrpSpPr>
          <p:grpSpPr bwMode="auto">
            <a:xfrm>
              <a:off x="71210" y="2115200"/>
              <a:ext cx="8623300" cy="4371975"/>
              <a:chOff x="171" y="864"/>
              <a:chExt cx="5432" cy="2754"/>
            </a:xfrm>
          </p:grpSpPr>
          <p:sp>
            <p:nvSpPr>
              <p:cNvPr id="54285" name="Freeform 3"/>
              <p:cNvSpPr>
                <a:spLocks/>
              </p:cNvSpPr>
              <p:nvPr/>
            </p:nvSpPr>
            <p:spPr bwMode="auto">
              <a:xfrm>
                <a:off x="1471" y="2483"/>
                <a:ext cx="670" cy="1135"/>
              </a:xfrm>
              <a:custGeom>
                <a:avLst/>
                <a:gdLst>
                  <a:gd name="T0" fmla="*/ 0 w 670"/>
                  <a:gd name="T1" fmla="*/ 300037 h 1135"/>
                  <a:gd name="T2" fmla="*/ 50800 w 670"/>
                  <a:gd name="T3" fmla="*/ 538162 h 1135"/>
                  <a:gd name="T4" fmla="*/ 139700 w 670"/>
                  <a:gd name="T5" fmla="*/ 633412 h 1135"/>
                  <a:gd name="T6" fmla="*/ 211138 w 670"/>
                  <a:gd name="T7" fmla="*/ 725487 h 1135"/>
                  <a:gd name="T8" fmla="*/ 242888 w 670"/>
                  <a:gd name="T9" fmla="*/ 906462 h 1135"/>
                  <a:gd name="T10" fmla="*/ 204788 w 670"/>
                  <a:gd name="T11" fmla="*/ 1127125 h 1135"/>
                  <a:gd name="T12" fmla="*/ 190500 w 670"/>
                  <a:gd name="T13" fmla="*/ 1293812 h 1135"/>
                  <a:gd name="T14" fmla="*/ 177800 w 670"/>
                  <a:gd name="T15" fmla="*/ 1436687 h 1135"/>
                  <a:gd name="T16" fmla="*/ 146050 w 670"/>
                  <a:gd name="T17" fmla="*/ 1546225 h 1135"/>
                  <a:gd name="T18" fmla="*/ 166688 w 670"/>
                  <a:gd name="T19" fmla="*/ 1662112 h 1135"/>
                  <a:gd name="T20" fmla="*/ 242888 w 670"/>
                  <a:gd name="T21" fmla="*/ 1781175 h 1135"/>
                  <a:gd name="T22" fmla="*/ 293688 w 670"/>
                  <a:gd name="T23" fmla="*/ 1798637 h 1135"/>
                  <a:gd name="T24" fmla="*/ 344488 w 670"/>
                  <a:gd name="T25" fmla="*/ 1801812 h 1135"/>
                  <a:gd name="T26" fmla="*/ 368300 w 670"/>
                  <a:gd name="T27" fmla="*/ 1781175 h 1135"/>
                  <a:gd name="T28" fmla="*/ 333375 w 670"/>
                  <a:gd name="T29" fmla="*/ 1746250 h 1135"/>
                  <a:gd name="T30" fmla="*/ 303213 w 670"/>
                  <a:gd name="T31" fmla="*/ 1662112 h 1135"/>
                  <a:gd name="T32" fmla="*/ 338138 w 670"/>
                  <a:gd name="T33" fmla="*/ 1531937 h 1135"/>
                  <a:gd name="T34" fmla="*/ 415925 w 670"/>
                  <a:gd name="T35" fmla="*/ 1457325 h 1135"/>
                  <a:gd name="T36" fmla="*/ 460375 w 670"/>
                  <a:gd name="T37" fmla="*/ 1352550 h 1135"/>
                  <a:gd name="T38" fmla="*/ 520700 w 670"/>
                  <a:gd name="T39" fmla="*/ 1300162 h 1135"/>
                  <a:gd name="T40" fmla="*/ 585788 w 670"/>
                  <a:gd name="T41" fmla="*/ 1243012 h 1135"/>
                  <a:gd name="T42" fmla="*/ 636588 w 670"/>
                  <a:gd name="T43" fmla="*/ 1177925 h 1135"/>
                  <a:gd name="T44" fmla="*/ 684213 w 670"/>
                  <a:gd name="T45" fmla="*/ 1114425 h 1135"/>
                  <a:gd name="T46" fmla="*/ 715963 w 670"/>
                  <a:gd name="T47" fmla="*/ 1058862 h 1135"/>
                  <a:gd name="T48" fmla="*/ 733425 w 670"/>
                  <a:gd name="T49" fmla="*/ 990600 h 1135"/>
                  <a:gd name="T50" fmla="*/ 752475 w 670"/>
                  <a:gd name="T51" fmla="*/ 942975 h 1135"/>
                  <a:gd name="T52" fmla="*/ 811213 w 670"/>
                  <a:gd name="T53" fmla="*/ 933450 h 1135"/>
                  <a:gd name="T54" fmla="*/ 879475 w 670"/>
                  <a:gd name="T55" fmla="*/ 906462 h 1135"/>
                  <a:gd name="T56" fmla="*/ 939800 w 670"/>
                  <a:gd name="T57" fmla="*/ 885825 h 1135"/>
                  <a:gd name="T58" fmla="*/ 981075 w 670"/>
                  <a:gd name="T59" fmla="*/ 820737 h 1135"/>
                  <a:gd name="T60" fmla="*/ 1028700 w 670"/>
                  <a:gd name="T61" fmla="*/ 681037 h 1135"/>
                  <a:gd name="T62" fmla="*/ 1052513 w 670"/>
                  <a:gd name="T63" fmla="*/ 576262 h 1135"/>
                  <a:gd name="T64" fmla="*/ 1060450 w 670"/>
                  <a:gd name="T65" fmla="*/ 487362 h 1135"/>
                  <a:gd name="T66" fmla="*/ 1028700 w 670"/>
                  <a:gd name="T67" fmla="*/ 433387 h 1135"/>
                  <a:gd name="T68" fmla="*/ 981075 w 670"/>
                  <a:gd name="T69" fmla="*/ 415925 h 1135"/>
                  <a:gd name="T70" fmla="*/ 939800 w 670"/>
                  <a:gd name="T71" fmla="*/ 388937 h 1135"/>
                  <a:gd name="T72" fmla="*/ 909638 w 670"/>
                  <a:gd name="T73" fmla="*/ 341312 h 1135"/>
                  <a:gd name="T74" fmla="*/ 865188 w 670"/>
                  <a:gd name="T75" fmla="*/ 327025 h 1135"/>
                  <a:gd name="T76" fmla="*/ 820738 w 670"/>
                  <a:gd name="T77" fmla="*/ 327025 h 1135"/>
                  <a:gd name="T78" fmla="*/ 781050 w 670"/>
                  <a:gd name="T79" fmla="*/ 309562 h 1135"/>
                  <a:gd name="T80" fmla="*/ 728663 w 670"/>
                  <a:gd name="T81" fmla="*/ 234950 h 1135"/>
                  <a:gd name="T82" fmla="*/ 674688 w 670"/>
                  <a:gd name="T83" fmla="*/ 174625 h 1135"/>
                  <a:gd name="T84" fmla="*/ 582613 w 670"/>
                  <a:gd name="T85" fmla="*/ 112712 h 1135"/>
                  <a:gd name="T86" fmla="*/ 460375 w 670"/>
                  <a:gd name="T87" fmla="*/ 58737 h 1135"/>
                  <a:gd name="T88" fmla="*/ 361950 w 670"/>
                  <a:gd name="T89" fmla="*/ 44450 h 1135"/>
                  <a:gd name="T90" fmla="*/ 293688 w 670"/>
                  <a:gd name="T91" fmla="*/ 38100 h 1135"/>
                  <a:gd name="T92" fmla="*/ 255588 w 670"/>
                  <a:gd name="T93" fmla="*/ 38100 h 1135"/>
                  <a:gd name="T94" fmla="*/ 214313 w 670"/>
                  <a:gd name="T95" fmla="*/ 20637 h 1135"/>
                  <a:gd name="T96" fmla="*/ 177800 w 670"/>
                  <a:gd name="T97" fmla="*/ 0 h 1135"/>
                  <a:gd name="T98" fmla="*/ 133350 w 670"/>
                  <a:gd name="T99" fmla="*/ 26987 h 1135"/>
                  <a:gd name="T100" fmla="*/ 85725 w 670"/>
                  <a:gd name="T101" fmla="*/ 79375 h 1135"/>
                  <a:gd name="T102" fmla="*/ 47625 w 670"/>
                  <a:gd name="T103" fmla="*/ 103187 h 11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70"/>
                  <a:gd name="T157" fmla="*/ 0 h 1135"/>
                  <a:gd name="T158" fmla="*/ 670 w 670"/>
                  <a:gd name="T159" fmla="*/ 1135 h 11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70" h="1135">
                    <a:moveTo>
                      <a:pt x="22" y="73"/>
                    </a:moveTo>
                    <a:lnTo>
                      <a:pt x="9" y="122"/>
                    </a:lnTo>
                    <a:lnTo>
                      <a:pt x="0" y="189"/>
                    </a:lnTo>
                    <a:lnTo>
                      <a:pt x="2" y="260"/>
                    </a:lnTo>
                    <a:lnTo>
                      <a:pt x="17" y="318"/>
                    </a:lnTo>
                    <a:lnTo>
                      <a:pt x="32" y="339"/>
                    </a:lnTo>
                    <a:lnTo>
                      <a:pt x="50" y="361"/>
                    </a:lnTo>
                    <a:lnTo>
                      <a:pt x="69" y="380"/>
                    </a:lnTo>
                    <a:lnTo>
                      <a:pt x="88" y="399"/>
                    </a:lnTo>
                    <a:lnTo>
                      <a:pt x="105" y="418"/>
                    </a:lnTo>
                    <a:lnTo>
                      <a:pt x="122" y="438"/>
                    </a:lnTo>
                    <a:lnTo>
                      <a:pt x="133" y="457"/>
                    </a:lnTo>
                    <a:lnTo>
                      <a:pt x="142" y="478"/>
                    </a:lnTo>
                    <a:lnTo>
                      <a:pt x="150" y="521"/>
                    </a:lnTo>
                    <a:lnTo>
                      <a:pt x="153" y="571"/>
                    </a:lnTo>
                    <a:lnTo>
                      <a:pt x="148" y="622"/>
                    </a:lnTo>
                    <a:lnTo>
                      <a:pt x="137" y="676"/>
                    </a:lnTo>
                    <a:lnTo>
                      <a:pt x="129" y="710"/>
                    </a:lnTo>
                    <a:lnTo>
                      <a:pt x="125" y="744"/>
                    </a:lnTo>
                    <a:lnTo>
                      <a:pt x="122" y="781"/>
                    </a:lnTo>
                    <a:lnTo>
                      <a:pt x="120" y="815"/>
                    </a:lnTo>
                    <a:lnTo>
                      <a:pt x="118" y="847"/>
                    </a:lnTo>
                    <a:lnTo>
                      <a:pt x="116" y="877"/>
                    </a:lnTo>
                    <a:lnTo>
                      <a:pt x="112" y="905"/>
                    </a:lnTo>
                    <a:lnTo>
                      <a:pt x="107" y="927"/>
                    </a:lnTo>
                    <a:lnTo>
                      <a:pt x="99" y="948"/>
                    </a:lnTo>
                    <a:lnTo>
                      <a:pt x="92" y="974"/>
                    </a:lnTo>
                    <a:lnTo>
                      <a:pt x="88" y="997"/>
                    </a:lnTo>
                    <a:lnTo>
                      <a:pt x="95" y="1021"/>
                    </a:lnTo>
                    <a:lnTo>
                      <a:pt x="105" y="1047"/>
                    </a:lnTo>
                    <a:lnTo>
                      <a:pt x="120" y="1077"/>
                    </a:lnTo>
                    <a:lnTo>
                      <a:pt x="135" y="1105"/>
                    </a:lnTo>
                    <a:lnTo>
                      <a:pt x="153" y="1122"/>
                    </a:lnTo>
                    <a:lnTo>
                      <a:pt x="163" y="1126"/>
                    </a:lnTo>
                    <a:lnTo>
                      <a:pt x="174" y="1128"/>
                    </a:lnTo>
                    <a:lnTo>
                      <a:pt x="185" y="1133"/>
                    </a:lnTo>
                    <a:lnTo>
                      <a:pt x="195" y="1133"/>
                    </a:lnTo>
                    <a:lnTo>
                      <a:pt x="208" y="1135"/>
                    </a:lnTo>
                    <a:lnTo>
                      <a:pt x="217" y="1135"/>
                    </a:lnTo>
                    <a:lnTo>
                      <a:pt x="225" y="1133"/>
                    </a:lnTo>
                    <a:lnTo>
                      <a:pt x="232" y="1130"/>
                    </a:lnTo>
                    <a:lnTo>
                      <a:pt x="232" y="1122"/>
                    </a:lnTo>
                    <a:lnTo>
                      <a:pt x="225" y="1118"/>
                    </a:lnTo>
                    <a:lnTo>
                      <a:pt x="219" y="1111"/>
                    </a:lnTo>
                    <a:lnTo>
                      <a:pt x="210" y="1100"/>
                    </a:lnTo>
                    <a:lnTo>
                      <a:pt x="202" y="1088"/>
                    </a:lnTo>
                    <a:lnTo>
                      <a:pt x="195" y="1070"/>
                    </a:lnTo>
                    <a:lnTo>
                      <a:pt x="191" y="1047"/>
                    </a:lnTo>
                    <a:lnTo>
                      <a:pt x="193" y="1015"/>
                    </a:lnTo>
                    <a:lnTo>
                      <a:pt x="202" y="985"/>
                    </a:lnTo>
                    <a:lnTo>
                      <a:pt x="213" y="965"/>
                    </a:lnTo>
                    <a:lnTo>
                      <a:pt x="228" y="950"/>
                    </a:lnTo>
                    <a:lnTo>
                      <a:pt x="245" y="935"/>
                    </a:lnTo>
                    <a:lnTo>
                      <a:pt x="262" y="918"/>
                    </a:lnTo>
                    <a:lnTo>
                      <a:pt x="273" y="897"/>
                    </a:lnTo>
                    <a:lnTo>
                      <a:pt x="281" y="873"/>
                    </a:lnTo>
                    <a:lnTo>
                      <a:pt x="290" y="852"/>
                    </a:lnTo>
                    <a:lnTo>
                      <a:pt x="301" y="834"/>
                    </a:lnTo>
                    <a:lnTo>
                      <a:pt x="313" y="826"/>
                    </a:lnTo>
                    <a:lnTo>
                      <a:pt x="328" y="819"/>
                    </a:lnTo>
                    <a:lnTo>
                      <a:pt x="343" y="811"/>
                    </a:lnTo>
                    <a:lnTo>
                      <a:pt x="356" y="800"/>
                    </a:lnTo>
                    <a:lnTo>
                      <a:pt x="369" y="783"/>
                    </a:lnTo>
                    <a:lnTo>
                      <a:pt x="380" y="768"/>
                    </a:lnTo>
                    <a:lnTo>
                      <a:pt x="391" y="755"/>
                    </a:lnTo>
                    <a:lnTo>
                      <a:pt x="401" y="742"/>
                    </a:lnTo>
                    <a:lnTo>
                      <a:pt x="412" y="729"/>
                    </a:lnTo>
                    <a:lnTo>
                      <a:pt x="421" y="717"/>
                    </a:lnTo>
                    <a:lnTo>
                      <a:pt x="431" y="702"/>
                    </a:lnTo>
                    <a:lnTo>
                      <a:pt x="440" y="689"/>
                    </a:lnTo>
                    <a:lnTo>
                      <a:pt x="444" y="678"/>
                    </a:lnTo>
                    <a:lnTo>
                      <a:pt x="451" y="667"/>
                    </a:lnTo>
                    <a:lnTo>
                      <a:pt x="459" y="656"/>
                    </a:lnTo>
                    <a:lnTo>
                      <a:pt x="464" y="641"/>
                    </a:lnTo>
                    <a:lnTo>
                      <a:pt x="462" y="624"/>
                    </a:lnTo>
                    <a:lnTo>
                      <a:pt x="459" y="609"/>
                    </a:lnTo>
                    <a:lnTo>
                      <a:pt x="464" y="599"/>
                    </a:lnTo>
                    <a:lnTo>
                      <a:pt x="474" y="594"/>
                    </a:lnTo>
                    <a:lnTo>
                      <a:pt x="487" y="592"/>
                    </a:lnTo>
                    <a:lnTo>
                      <a:pt x="498" y="592"/>
                    </a:lnTo>
                    <a:lnTo>
                      <a:pt x="511" y="588"/>
                    </a:lnTo>
                    <a:lnTo>
                      <a:pt x="524" y="584"/>
                    </a:lnTo>
                    <a:lnTo>
                      <a:pt x="539" y="577"/>
                    </a:lnTo>
                    <a:lnTo>
                      <a:pt x="554" y="571"/>
                    </a:lnTo>
                    <a:lnTo>
                      <a:pt x="569" y="569"/>
                    </a:lnTo>
                    <a:lnTo>
                      <a:pt x="582" y="566"/>
                    </a:lnTo>
                    <a:lnTo>
                      <a:pt x="592" y="558"/>
                    </a:lnTo>
                    <a:lnTo>
                      <a:pt x="601" y="547"/>
                    </a:lnTo>
                    <a:lnTo>
                      <a:pt x="610" y="536"/>
                    </a:lnTo>
                    <a:lnTo>
                      <a:pt x="618" y="517"/>
                    </a:lnTo>
                    <a:lnTo>
                      <a:pt x="629" y="487"/>
                    </a:lnTo>
                    <a:lnTo>
                      <a:pt x="640" y="455"/>
                    </a:lnTo>
                    <a:lnTo>
                      <a:pt x="648" y="429"/>
                    </a:lnTo>
                    <a:lnTo>
                      <a:pt x="653" y="408"/>
                    </a:lnTo>
                    <a:lnTo>
                      <a:pt x="659" y="384"/>
                    </a:lnTo>
                    <a:lnTo>
                      <a:pt x="663" y="363"/>
                    </a:lnTo>
                    <a:lnTo>
                      <a:pt x="668" y="346"/>
                    </a:lnTo>
                    <a:lnTo>
                      <a:pt x="670" y="328"/>
                    </a:lnTo>
                    <a:lnTo>
                      <a:pt x="668" y="307"/>
                    </a:lnTo>
                    <a:lnTo>
                      <a:pt x="661" y="285"/>
                    </a:lnTo>
                    <a:lnTo>
                      <a:pt x="655" y="275"/>
                    </a:lnTo>
                    <a:lnTo>
                      <a:pt x="648" y="273"/>
                    </a:lnTo>
                    <a:lnTo>
                      <a:pt x="640" y="268"/>
                    </a:lnTo>
                    <a:lnTo>
                      <a:pt x="629" y="266"/>
                    </a:lnTo>
                    <a:lnTo>
                      <a:pt x="618" y="262"/>
                    </a:lnTo>
                    <a:lnTo>
                      <a:pt x="610" y="258"/>
                    </a:lnTo>
                    <a:lnTo>
                      <a:pt x="599" y="251"/>
                    </a:lnTo>
                    <a:lnTo>
                      <a:pt x="592" y="245"/>
                    </a:lnTo>
                    <a:lnTo>
                      <a:pt x="588" y="238"/>
                    </a:lnTo>
                    <a:lnTo>
                      <a:pt x="582" y="225"/>
                    </a:lnTo>
                    <a:lnTo>
                      <a:pt x="573" y="215"/>
                    </a:lnTo>
                    <a:lnTo>
                      <a:pt x="562" y="208"/>
                    </a:lnTo>
                    <a:lnTo>
                      <a:pt x="552" y="206"/>
                    </a:lnTo>
                    <a:lnTo>
                      <a:pt x="545" y="206"/>
                    </a:lnTo>
                    <a:lnTo>
                      <a:pt x="537" y="206"/>
                    </a:lnTo>
                    <a:lnTo>
                      <a:pt x="528" y="206"/>
                    </a:lnTo>
                    <a:lnTo>
                      <a:pt x="517" y="206"/>
                    </a:lnTo>
                    <a:lnTo>
                      <a:pt x="507" y="204"/>
                    </a:lnTo>
                    <a:lnTo>
                      <a:pt x="498" y="200"/>
                    </a:lnTo>
                    <a:lnTo>
                      <a:pt x="492" y="195"/>
                    </a:lnTo>
                    <a:lnTo>
                      <a:pt x="485" y="189"/>
                    </a:lnTo>
                    <a:lnTo>
                      <a:pt x="474" y="172"/>
                    </a:lnTo>
                    <a:lnTo>
                      <a:pt x="459" y="148"/>
                    </a:lnTo>
                    <a:lnTo>
                      <a:pt x="446" y="129"/>
                    </a:lnTo>
                    <a:lnTo>
                      <a:pt x="434" y="116"/>
                    </a:lnTo>
                    <a:lnTo>
                      <a:pt x="425" y="110"/>
                    </a:lnTo>
                    <a:lnTo>
                      <a:pt x="410" y="99"/>
                    </a:lnTo>
                    <a:lnTo>
                      <a:pt x="391" y="86"/>
                    </a:lnTo>
                    <a:lnTo>
                      <a:pt x="367" y="71"/>
                    </a:lnTo>
                    <a:lnTo>
                      <a:pt x="341" y="58"/>
                    </a:lnTo>
                    <a:lnTo>
                      <a:pt x="316" y="45"/>
                    </a:lnTo>
                    <a:lnTo>
                      <a:pt x="290" y="37"/>
                    </a:lnTo>
                    <a:lnTo>
                      <a:pt x="266" y="32"/>
                    </a:lnTo>
                    <a:lnTo>
                      <a:pt x="245" y="30"/>
                    </a:lnTo>
                    <a:lnTo>
                      <a:pt x="228" y="28"/>
                    </a:lnTo>
                    <a:lnTo>
                      <a:pt x="210" y="26"/>
                    </a:lnTo>
                    <a:lnTo>
                      <a:pt x="198" y="24"/>
                    </a:lnTo>
                    <a:lnTo>
                      <a:pt x="185" y="24"/>
                    </a:lnTo>
                    <a:lnTo>
                      <a:pt x="174" y="22"/>
                    </a:lnTo>
                    <a:lnTo>
                      <a:pt x="168" y="22"/>
                    </a:lnTo>
                    <a:lnTo>
                      <a:pt x="161" y="24"/>
                    </a:lnTo>
                    <a:lnTo>
                      <a:pt x="153" y="24"/>
                    </a:lnTo>
                    <a:lnTo>
                      <a:pt x="144" y="20"/>
                    </a:lnTo>
                    <a:lnTo>
                      <a:pt x="135" y="13"/>
                    </a:lnTo>
                    <a:lnTo>
                      <a:pt x="129" y="7"/>
                    </a:lnTo>
                    <a:lnTo>
                      <a:pt x="120" y="2"/>
                    </a:lnTo>
                    <a:lnTo>
                      <a:pt x="112" y="0"/>
                    </a:lnTo>
                    <a:lnTo>
                      <a:pt x="101" y="5"/>
                    </a:lnTo>
                    <a:lnTo>
                      <a:pt x="92" y="9"/>
                    </a:lnTo>
                    <a:lnTo>
                      <a:pt x="84" y="17"/>
                    </a:lnTo>
                    <a:lnTo>
                      <a:pt x="73" y="30"/>
                    </a:lnTo>
                    <a:lnTo>
                      <a:pt x="65" y="41"/>
                    </a:lnTo>
                    <a:lnTo>
                      <a:pt x="54" y="50"/>
                    </a:lnTo>
                    <a:lnTo>
                      <a:pt x="50" y="52"/>
                    </a:lnTo>
                    <a:lnTo>
                      <a:pt x="41" y="56"/>
                    </a:lnTo>
                    <a:lnTo>
                      <a:pt x="30" y="65"/>
                    </a:lnTo>
                    <a:lnTo>
                      <a:pt x="22" y="73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86" name="Freeform 4"/>
              <p:cNvSpPr>
                <a:spLocks/>
              </p:cNvSpPr>
              <p:nvPr/>
            </p:nvSpPr>
            <p:spPr bwMode="auto">
              <a:xfrm>
                <a:off x="171" y="1287"/>
                <a:ext cx="1695" cy="1269"/>
              </a:xfrm>
              <a:custGeom>
                <a:avLst/>
                <a:gdLst>
                  <a:gd name="T0" fmla="*/ 1822450 w 1695"/>
                  <a:gd name="T1" fmla="*/ 1497012 h 1269"/>
                  <a:gd name="T2" fmla="*/ 1695450 w 1695"/>
                  <a:gd name="T3" fmla="*/ 1547812 h 1269"/>
                  <a:gd name="T4" fmla="*/ 1766887 w 1695"/>
                  <a:gd name="T5" fmla="*/ 1731962 h 1269"/>
                  <a:gd name="T6" fmla="*/ 1879600 w 1695"/>
                  <a:gd name="T7" fmla="*/ 1684337 h 1269"/>
                  <a:gd name="T8" fmla="*/ 1924050 w 1695"/>
                  <a:gd name="T9" fmla="*/ 1797050 h 1269"/>
                  <a:gd name="T10" fmla="*/ 2027237 w 1695"/>
                  <a:gd name="T11" fmla="*/ 1949450 h 1269"/>
                  <a:gd name="T12" fmla="*/ 2132012 w 1695"/>
                  <a:gd name="T13" fmla="*/ 1981200 h 1269"/>
                  <a:gd name="T14" fmla="*/ 2057400 w 1695"/>
                  <a:gd name="T15" fmla="*/ 2011362 h 1269"/>
                  <a:gd name="T16" fmla="*/ 1941512 w 1695"/>
                  <a:gd name="T17" fmla="*/ 1957387 h 1269"/>
                  <a:gd name="T18" fmla="*/ 1819275 w 1695"/>
                  <a:gd name="T19" fmla="*/ 1854200 h 1269"/>
                  <a:gd name="T20" fmla="*/ 1652587 w 1695"/>
                  <a:gd name="T21" fmla="*/ 1790700 h 1269"/>
                  <a:gd name="T22" fmla="*/ 1525587 w 1695"/>
                  <a:gd name="T23" fmla="*/ 1681162 h 1269"/>
                  <a:gd name="T24" fmla="*/ 1392237 w 1695"/>
                  <a:gd name="T25" fmla="*/ 1600200 h 1269"/>
                  <a:gd name="T26" fmla="*/ 1219200 w 1695"/>
                  <a:gd name="T27" fmla="*/ 1449387 h 1269"/>
                  <a:gd name="T28" fmla="*/ 1136650 w 1695"/>
                  <a:gd name="T29" fmla="*/ 1279525 h 1269"/>
                  <a:gd name="T30" fmla="*/ 1055687 w 1695"/>
                  <a:gd name="T31" fmla="*/ 1058862 h 1269"/>
                  <a:gd name="T32" fmla="*/ 1014412 w 1695"/>
                  <a:gd name="T33" fmla="*/ 803275 h 1269"/>
                  <a:gd name="T34" fmla="*/ 882650 w 1695"/>
                  <a:gd name="T35" fmla="*/ 642937 h 1269"/>
                  <a:gd name="T36" fmla="*/ 746125 w 1695"/>
                  <a:gd name="T37" fmla="*/ 604837 h 1269"/>
                  <a:gd name="T38" fmla="*/ 609600 w 1695"/>
                  <a:gd name="T39" fmla="*/ 560387 h 1269"/>
                  <a:gd name="T40" fmla="*/ 476250 w 1695"/>
                  <a:gd name="T41" fmla="*/ 523875 h 1269"/>
                  <a:gd name="T42" fmla="*/ 309562 w 1695"/>
                  <a:gd name="T43" fmla="*/ 571500 h 1269"/>
                  <a:gd name="T44" fmla="*/ 160337 w 1695"/>
                  <a:gd name="T45" fmla="*/ 604837 h 1269"/>
                  <a:gd name="T46" fmla="*/ 115887 w 1695"/>
                  <a:gd name="T47" fmla="*/ 381000 h 1269"/>
                  <a:gd name="T48" fmla="*/ 9525 w 1695"/>
                  <a:gd name="T49" fmla="*/ 277812 h 1269"/>
                  <a:gd name="T50" fmla="*/ 179387 w 1695"/>
                  <a:gd name="T51" fmla="*/ 101600 h 1269"/>
                  <a:gd name="T52" fmla="*/ 493712 w 1695"/>
                  <a:gd name="T53" fmla="*/ 122237 h 1269"/>
                  <a:gd name="T54" fmla="*/ 660400 w 1695"/>
                  <a:gd name="T55" fmla="*/ 158750 h 1269"/>
                  <a:gd name="T56" fmla="*/ 895350 w 1695"/>
                  <a:gd name="T57" fmla="*/ 166687 h 1269"/>
                  <a:gd name="T58" fmla="*/ 1089025 w 1695"/>
                  <a:gd name="T59" fmla="*/ 176212 h 1269"/>
                  <a:gd name="T60" fmla="*/ 1276350 w 1695"/>
                  <a:gd name="T61" fmla="*/ 220662 h 1269"/>
                  <a:gd name="T62" fmla="*/ 1522412 w 1695"/>
                  <a:gd name="T63" fmla="*/ 238125 h 1269"/>
                  <a:gd name="T64" fmla="*/ 1757362 w 1695"/>
                  <a:gd name="T65" fmla="*/ 163512 h 1269"/>
                  <a:gd name="T66" fmla="*/ 1724025 w 1695"/>
                  <a:gd name="T67" fmla="*/ 26987 h 1269"/>
                  <a:gd name="T68" fmla="*/ 1846262 w 1695"/>
                  <a:gd name="T69" fmla="*/ 77787 h 1269"/>
                  <a:gd name="T70" fmla="*/ 1974850 w 1695"/>
                  <a:gd name="T71" fmla="*/ 158750 h 1269"/>
                  <a:gd name="T72" fmla="*/ 2101850 w 1695"/>
                  <a:gd name="T73" fmla="*/ 203200 h 1269"/>
                  <a:gd name="T74" fmla="*/ 2006600 w 1695"/>
                  <a:gd name="T75" fmla="*/ 258762 h 1269"/>
                  <a:gd name="T76" fmla="*/ 1819275 w 1695"/>
                  <a:gd name="T77" fmla="*/ 387350 h 1269"/>
                  <a:gd name="T78" fmla="*/ 1835150 w 1695"/>
                  <a:gd name="T79" fmla="*/ 642937 h 1269"/>
                  <a:gd name="T80" fmla="*/ 1989137 w 1695"/>
                  <a:gd name="T81" fmla="*/ 687387 h 1269"/>
                  <a:gd name="T82" fmla="*/ 2081212 w 1695"/>
                  <a:gd name="T83" fmla="*/ 755650 h 1269"/>
                  <a:gd name="T84" fmla="*/ 2152650 w 1695"/>
                  <a:gd name="T85" fmla="*/ 622300 h 1269"/>
                  <a:gd name="T86" fmla="*/ 2143124 w 1695"/>
                  <a:gd name="T87" fmla="*/ 479425 h 1269"/>
                  <a:gd name="T88" fmla="*/ 2298700 w 1695"/>
                  <a:gd name="T89" fmla="*/ 485775 h 1269"/>
                  <a:gd name="T90" fmla="*/ 2425700 w 1695"/>
                  <a:gd name="T91" fmla="*/ 520700 h 1269"/>
                  <a:gd name="T92" fmla="*/ 2547936 w 1695"/>
                  <a:gd name="T93" fmla="*/ 598487 h 1269"/>
                  <a:gd name="T94" fmla="*/ 2652712 w 1695"/>
                  <a:gd name="T95" fmla="*/ 711200 h 1269"/>
                  <a:gd name="T96" fmla="*/ 2622550 w 1695"/>
                  <a:gd name="T97" fmla="*/ 819150 h 1269"/>
                  <a:gd name="T98" fmla="*/ 2527300 w 1695"/>
                  <a:gd name="T99" fmla="*/ 908050 h 1269"/>
                  <a:gd name="T100" fmla="*/ 2381250 w 1695"/>
                  <a:gd name="T101" fmla="*/ 1058862 h 1269"/>
                  <a:gd name="T102" fmla="*/ 2268536 w 1695"/>
                  <a:gd name="T103" fmla="*/ 1166812 h 1269"/>
                  <a:gd name="T104" fmla="*/ 2214562 w 1695"/>
                  <a:gd name="T105" fmla="*/ 1300162 h 1269"/>
                  <a:gd name="T106" fmla="*/ 2132012 w 1695"/>
                  <a:gd name="T107" fmla="*/ 1381125 h 1269"/>
                  <a:gd name="T108" fmla="*/ 2074862 w 1695"/>
                  <a:gd name="T109" fmla="*/ 1552575 h 1269"/>
                  <a:gd name="T110" fmla="*/ 1985962 w 1695"/>
                  <a:gd name="T111" fmla="*/ 1460500 h 126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95"/>
                  <a:gd name="T169" fmla="*/ 0 h 1269"/>
                  <a:gd name="T170" fmla="*/ 1695 w 1695"/>
                  <a:gd name="T171" fmla="*/ 1269 h 126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95" h="1269">
                    <a:moveTo>
                      <a:pt x="1238" y="922"/>
                    </a:moveTo>
                    <a:lnTo>
                      <a:pt x="1223" y="924"/>
                    </a:lnTo>
                    <a:lnTo>
                      <a:pt x="1210" y="917"/>
                    </a:lnTo>
                    <a:lnTo>
                      <a:pt x="1197" y="913"/>
                    </a:lnTo>
                    <a:lnTo>
                      <a:pt x="1182" y="920"/>
                    </a:lnTo>
                    <a:lnTo>
                      <a:pt x="1167" y="932"/>
                    </a:lnTo>
                    <a:lnTo>
                      <a:pt x="1159" y="939"/>
                    </a:lnTo>
                    <a:lnTo>
                      <a:pt x="1148" y="943"/>
                    </a:lnTo>
                    <a:lnTo>
                      <a:pt x="1135" y="945"/>
                    </a:lnTo>
                    <a:lnTo>
                      <a:pt x="1126" y="945"/>
                    </a:lnTo>
                    <a:lnTo>
                      <a:pt x="1116" y="945"/>
                    </a:lnTo>
                    <a:lnTo>
                      <a:pt x="1105" y="945"/>
                    </a:lnTo>
                    <a:lnTo>
                      <a:pt x="1094" y="945"/>
                    </a:lnTo>
                    <a:lnTo>
                      <a:pt x="1086" y="952"/>
                    </a:lnTo>
                    <a:lnTo>
                      <a:pt x="1077" y="960"/>
                    </a:lnTo>
                    <a:lnTo>
                      <a:pt x="1068" y="975"/>
                    </a:lnTo>
                    <a:lnTo>
                      <a:pt x="1064" y="997"/>
                    </a:lnTo>
                    <a:lnTo>
                      <a:pt x="1062" y="1020"/>
                    </a:lnTo>
                    <a:lnTo>
                      <a:pt x="1064" y="1040"/>
                    </a:lnTo>
                    <a:lnTo>
                      <a:pt x="1073" y="1055"/>
                    </a:lnTo>
                    <a:lnTo>
                      <a:pt x="1081" y="1068"/>
                    </a:lnTo>
                    <a:lnTo>
                      <a:pt x="1092" y="1078"/>
                    </a:lnTo>
                    <a:lnTo>
                      <a:pt x="1103" y="1087"/>
                    </a:lnTo>
                    <a:lnTo>
                      <a:pt x="1113" y="1091"/>
                    </a:lnTo>
                    <a:lnTo>
                      <a:pt x="1122" y="1095"/>
                    </a:lnTo>
                    <a:lnTo>
                      <a:pt x="1131" y="1095"/>
                    </a:lnTo>
                    <a:lnTo>
                      <a:pt x="1139" y="1093"/>
                    </a:lnTo>
                    <a:lnTo>
                      <a:pt x="1148" y="1089"/>
                    </a:lnTo>
                    <a:lnTo>
                      <a:pt x="1159" y="1083"/>
                    </a:lnTo>
                    <a:lnTo>
                      <a:pt x="1167" y="1076"/>
                    </a:lnTo>
                    <a:lnTo>
                      <a:pt x="1176" y="1068"/>
                    </a:lnTo>
                    <a:lnTo>
                      <a:pt x="1184" y="1061"/>
                    </a:lnTo>
                    <a:lnTo>
                      <a:pt x="1193" y="1053"/>
                    </a:lnTo>
                    <a:lnTo>
                      <a:pt x="1206" y="1050"/>
                    </a:lnTo>
                    <a:lnTo>
                      <a:pt x="1212" y="1065"/>
                    </a:lnTo>
                    <a:lnTo>
                      <a:pt x="1212" y="1087"/>
                    </a:lnTo>
                    <a:lnTo>
                      <a:pt x="1206" y="1106"/>
                    </a:lnTo>
                    <a:lnTo>
                      <a:pt x="1199" y="1119"/>
                    </a:lnTo>
                    <a:lnTo>
                      <a:pt x="1204" y="1125"/>
                    </a:lnTo>
                    <a:lnTo>
                      <a:pt x="1212" y="1132"/>
                    </a:lnTo>
                    <a:lnTo>
                      <a:pt x="1225" y="1134"/>
                    </a:lnTo>
                    <a:lnTo>
                      <a:pt x="1238" y="1138"/>
                    </a:lnTo>
                    <a:lnTo>
                      <a:pt x="1251" y="1147"/>
                    </a:lnTo>
                    <a:lnTo>
                      <a:pt x="1264" y="1162"/>
                    </a:lnTo>
                    <a:lnTo>
                      <a:pt x="1270" y="1183"/>
                    </a:lnTo>
                    <a:lnTo>
                      <a:pt x="1272" y="1203"/>
                    </a:lnTo>
                    <a:lnTo>
                      <a:pt x="1274" y="1216"/>
                    </a:lnTo>
                    <a:lnTo>
                      <a:pt x="1277" y="1228"/>
                    </a:lnTo>
                    <a:lnTo>
                      <a:pt x="1283" y="1237"/>
                    </a:lnTo>
                    <a:lnTo>
                      <a:pt x="1292" y="1241"/>
                    </a:lnTo>
                    <a:lnTo>
                      <a:pt x="1304" y="1246"/>
                    </a:lnTo>
                    <a:lnTo>
                      <a:pt x="1317" y="1248"/>
                    </a:lnTo>
                    <a:lnTo>
                      <a:pt x="1328" y="1250"/>
                    </a:lnTo>
                    <a:lnTo>
                      <a:pt x="1337" y="1250"/>
                    </a:lnTo>
                    <a:lnTo>
                      <a:pt x="1341" y="1248"/>
                    </a:lnTo>
                    <a:lnTo>
                      <a:pt x="1343" y="1248"/>
                    </a:lnTo>
                    <a:lnTo>
                      <a:pt x="1343" y="1250"/>
                    </a:lnTo>
                    <a:lnTo>
                      <a:pt x="1341" y="1254"/>
                    </a:lnTo>
                    <a:lnTo>
                      <a:pt x="1337" y="1261"/>
                    </a:lnTo>
                    <a:lnTo>
                      <a:pt x="1330" y="1267"/>
                    </a:lnTo>
                    <a:lnTo>
                      <a:pt x="1322" y="1269"/>
                    </a:lnTo>
                    <a:lnTo>
                      <a:pt x="1315" y="1269"/>
                    </a:lnTo>
                    <a:lnTo>
                      <a:pt x="1304" y="1267"/>
                    </a:lnTo>
                    <a:lnTo>
                      <a:pt x="1296" y="1267"/>
                    </a:lnTo>
                    <a:lnTo>
                      <a:pt x="1285" y="1263"/>
                    </a:lnTo>
                    <a:lnTo>
                      <a:pt x="1274" y="1261"/>
                    </a:lnTo>
                    <a:lnTo>
                      <a:pt x="1264" y="1258"/>
                    </a:lnTo>
                    <a:lnTo>
                      <a:pt x="1257" y="1254"/>
                    </a:lnTo>
                    <a:lnTo>
                      <a:pt x="1253" y="1252"/>
                    </a:lnTo>
                    <a:lnTo>
                      <a:pt x="1247" y="1248"/>
                    </a:lnTo>
                    <a:lnTo>
                      <a:pt x="1236" y="1241"/>
                    </a:lnTo>
                    <a:lnTo>
                      <a:pt x="1223" y="1233"/>
                    </a:lnTo>
                    <a:lnTo>
                      <a:pt x="1208" y="1222"/>
                    </a:lnTo>
                    <a:lnTo>
                      <a:pt x="1195" y="1211"/>
                    </a:lnTo>
                    <a:lnTo>
                      <a:pt x="1186" y="1203"/>
                    </a:lnTo>
                    <a:lnTo>
                      <a:pt x="1180" y="1194"/>
                    </a:lnTo>
                    <a:lnTo>
                      <a:pt x="1174" y="1188"/>
                    </a:lnTo>
                    <a:lnTo>
                      <a:pt x="1167" y="1181"/>
                    </a:lnTo>
                    <a:lnTo>
                      <a:pt x="1159" y="1175"/>
                    </a:lnTo>
                    <a:lnTo>
                      <a:pt x="1146" y="1168"/>
                    </a:lnTo>
                    <a:lnTo>
                      <a:pt x="1128" y="1162"/>
                    </a:lnTo>
                    <a:lnTo>
                      <a:pt x="1116" y="1158"/>
                    </a:lnTo>
                    <a:lnTo>
                      <a:pt x="1101" y="1151"/>
                    </a:lnTo>
                    <a:lnTo>
                      <a:pt x="1088" y="1147"/>
                    </a:lnTo>
                    <a:lnTo>
                      <a:pt x="1075" y="1141"/>
                    </a:lnTo>
                    <a:lnTo>
                      <a:pt x="1062" y="1136"/>
                    </a:lnTo>
                    <a:lnTo>
                      <a:pt x="1051" y="1132"/>
                    </a:lnTo>
                    <a:lnTo>
                      <a:pt x="1041" y="1128"/>
                    </a:lnTo>
                    <a:lnTo>
                      <a:pt x="1030" y="1123"/>
                    </a:lnTo>
                    <a:lnTo>
                      <a:pt x="1019" y="1119"/>
                    </a:lnTo>
                    <a:lnTo>
                      <a:pt x="1008" y="1110"/>
                    </a:lnTo>
                    <a:lnTo>
                      <a:pt x="998" y="1100"/>
                    </a:lnTo>
                    <a:lnTo>
                      <a:pt x="987" y="1089"/>
                    </a:lnTo>
                    <a:lnTo>
                      <a:pt x="978" y="1078"/>
                    </a:lnTo>
                    <a:lnTo>
                      <a:pt x="970" y="1068"/>
                    </a:lnTo>
                    <a:lnTo>
                      <a:pt x="961" y="1059"/>
                    </a:lnTo>
                    <a:lnTo>
                      <a:pt x="957" y="1055"/>
                    </a:lnTo>
                    <a:lnTo>
                      <a:pt x="948" y="1046"/>
                    </a:lnTo>
                    <a:lnTo>
                      <a:pt x="938" y="1033"/>
                    </a:lnTo>
                    <a:lnTo>
                      <a:pt x="927" y="1023"/>
                    </a:lnTo>
                    <a:lnTo>
                      <a:pt x="912" y="1016"/>
                    </a:lnTo>
                    <a:lnTo>
                      <a:pt x="901" y="1014"/>
                    </a:lnTo>
                    <a:lnTo>
                      <a:pt x="890" y="1012"/>
                    </a:lnTo>
                    <a:lnTo>
                      <a:pt x="877" y="1008"/>
                    </a:lnTo>
                    <a:lnTo>
                      <a:pt x="865" y="1003"/>
                    </a:lnTo>
                    <a:lnTo>
                      <a:pt x="852" y="997"/>
                    </a:lnTo>
                    <a:lnTo>
                      <a:pt x="839" y="988"/>
                    </a:lnTo>
                    <a:lnTo>
                      <a:pt x="828" y="982"/>
                    </a:lnTo>
                    <a:lnTo>
                      <a:pt x="817" y="971"/>
                    </a:lnTo>
                    <a:lnTo>
                      <a:pt x="798" y="952"/>
                    </a:lnTo>
                    <a:lnTo>
                      <a:pt x="781" y="932"/>
                    </a:lnTo>
                    <a:lnTo>
                      <a:pt x="768" y="913"/>
                    </a:lnTo>
                    <a:lnTo>
                      <a:pt x="762" y="896"/>
                    </a:lnTo>
                    <a:lnTo>
                      <a:pt x="755" y="879"/>
                    </a:lnTo>
                    <a:lnTo>
                      <a:pt x="751" y="862"/>
                    </a:lnTo>
                    <a:lnTo>
                      <a:pt x="744" y="845"/>
                    </a:lnTo>
                    <a:lnTo>
                      <a:pt x="738" y="830"/>
                    </a:lnTo>
                    <a:lnTo>
                      <a:pt x="734" y="823"/>
                    </a:lnTo>
                    <a:lnTo>
                      <a:pt x="727" y="815"/>
                    </a:lnTo>
                    <a:lnTo>
                      <a:pt x="716" y="806"/>
                    </a:lnTo>
                    <a:lnTo>
                      <a:pt x="706" y="795"/>
                    </a:lnTo>
                    <a:lnTo>
                      <a:pt x="695" y="787"/>
                    </a:lnTo>
                    <a:lnTo>
                      <a:pt x="682" y="774"/>
                    </a:lnTo>
                    <a:lnTo>
                      <a:pt x="674" y="763"/>
                    </a:lnTo>
                    <a:lnTo>
                      <a:pt x="665" y="750"/>
                    </a:lnTo>
                    <a:lnTo>
                      <a:pt x="659" y="722"/>
                    </a:lnTo>
                    <a:lnTo>
                      <a:pt x="659" y="692"/>
                    </a:lnTo>
                    <a:lnTo>
                      <a:pt x="665" y="667"/>
                    </a:lnTo>
                    <a:lnTo>
                      <a:pt x="671" y="649"/>
                    </a:lnTo>
                    <a:lnTo>
                      <a:pt x="674" y="630"/>
                    </a:lnTo>
                    <a:lnTo>
                      <a:pt x="674" y="604"/>
                    </a:lnTo>
                    <a:lnTo>
                      <a:pt x="671" y="574"/>
                    </a:lnTo>
                    <a:lnTo>
                      <a:pt x="665" y="546"/>
                    </a:lnTo>
                    <a:lnTo>
                      <a:pt x="656" y="527"/>
                    </a:lnTo>
                    <a:lnTo>
                      <a:pt x="650" y="514"/>
                    </a:lnTo>
                    <a:lnTo>
                      <a:pt x="639" y="506"/>
                    </a:lnTo>
                    <a:lnTo>
                      <a:pt x="624" y="495"/>
                    </a:lnTo>
                    <a:lnTo>
                      <a:pt x="611" y="482"/>
                    </a:lnTo>
                    <a:lnTo>
                      <a:pt x="603" y="469"/>
                    </a:lnTo>
                    <a:lnTo>
                      <a:pt x="596" y="456"/>
                    </a:lnTo>
                    <a:lnTo>
                      <a:pt x="592" y="439"/>
                    </a:lnTo>
                    <a:lnTo>
                      <a:pt x="583" y="424"/>
                    </a:lnTo>
                    <a:lnTo>
                      <a:pt x="571" y="411"/>
                    </a:lnTo>
                    <a:lnTo>
                      <a:pt x="556" y="405"/>
                    </a:lnTo>
                    <a:lnTo>
                      <a:pt x="541" y="405"/>
                    </a:lnTo>
                    <a:lnTo>
                      <a:pt x="534" y="407"/>
                    </a:lnTo>
                    <a:lnTo>
                      <a:pt x="523" y="405"/>
                    </a:lnTo>
                    <a:lnTo>
                      <a:pt x="515" y="403"/>
                    </a:lnTo>
                    <a:lnTo>
                      <a:pt x="504" y="396"/>
                    </a:lnTo>
                    <a:lnTo>
                      <a:pt x="491" y="392"/>
                    </a:lnTo>
                    <a:lnTo>
                      <a:pt x="480" y="388"/>
                    </a:lnTo>
                    <a:lnTo>
                      <a:pt x="470" y="381"/>
                    </a:lnTo>
                    <a:lnTo>
                      <a:pt x="461" y="377"/>
                    </a:lnTo>
                    <a:lnTo>
                      <a:pt x="446" y="371"/>
                    </a:lnTo>
                    <a:lnTo>
                      <a:pt x="435" y="364"/>
                    </a:lnTo>
                    <a:lnTo>
                      <a:pt x="425" y="358"/>
                    </a:lnTo>
                    <a:lnTo>
                      <a:pt x="410" y="353"/>
                    </a:lnTo>
                    <a:lnTo>
                      <a:pt x="401" y="353"/>
                    </a:lnTo>
                    <a:lnTo>
                      <a:pt x="392" y="351"/>
                    </a:lnTo>
                    <a:lnTo>
                      <a:pt x="384" y="353"/>
                    </a:lnTo>
                    <a:lnTo>
                      <a:pt x="373" y="353"/>
                    </a:lnTo>
                    <a:lnTo>
                      <a:pt x="362" y="353"/>
                    </a:lnTo>
                    <a:lnTo>
                      <a:pt x="352" y="351"/>
                    </a:lnTo>
                    <a:lnTo>
                      <a:pt x="341" y="347"/>
                    </a:lnTo>
                    <a:lnTo>
                      <a:pt x="330" y="343"/>
                    </a:lnTo>
                    <a:lnTo>
                      <a:pt x="319" y="336"/>
                    </a:lnTo>
                    <a:lnTo>
                      <a:pt x="311" y="332"/>
                    </a:lnTo>
                    <a:lnTo>
                      <a:pt x="300" y="330"/>
                    </a:lnTo>
                    <a:lnTo>
                      <a:pt x="289" y="328"/>
                    </a:lnTo>
                    <a:lnTo>
                      <a:pt x="279" y="328"/>
                    </a:lnTo>
                    <a:lnTo>
                      <a:pt x="266" y="328"/>
                    </a:lnTo>
                    <a:lnTo>
                      <a:pt x="251" y="330"/>
                    </a:lnTo>
                    <a:lnTo>
                      <a:pt x="236" y="332"/>
                    </a:lnTo>
                    <a:lnTo>
                      <a:pt x="221" y="336"/>
                    </a:lnTo>
                    <a:lnTo>
                      <a:pt x="206" y="347"/>
                    </a:lnTo>
                    <a:lnTo>
                      <a:pt x="195" y="360"/>
                    </a:lnTo>
                    <a:lnTo>
                      <a:pt x="182" y="373"/>
                    </a:lnTo>
                    <a:lnTo>
                      <a:pt x="171" y="386"/>
                    </a:lnTo>
                    <a:lnTo>
                      <a:pt x="159" y="396"/>
                    </a:lnTo>
                    <a:lnTo>
                      <a:pt x="146" y="405"/>
                    </a:lnTo>
                    <a:lnTo>
                      <a:pt x="131" y="405"/>
                    </a:lnTo>
                    <a:lnTo>
                      <a:pt x="116" y="398"/>
                    </a:lnTo>
                    <a:lnTo>
                      <a:pt x="107" y="390"/>
                    </a:lnTo>
                    <a:lnTo>
                      <a:pt x="101" y="381"/>
                    </a:lnTo>
                    <a:lnTo>
                      <a:pt x="88" y="371"/>
                    </a:lnTo>
                    <a:lnTo>
                      <a:pt x="75" y="358"/>
                    </a:lnTo>
                    <a:lnTo>
                      <a:pt x="68" y="336"/>
                    </a:lnTo>
                    <a:lnTo>
                      <a:pt x="68" y="308"/>
                    </a:lnTo>
                    <a:lnTo>
                      <a:pt x="77" y="276"/>
                    </a:lnTo>
                    <a:lnTo>
                      <a:pt x="81" y="259"/>
                    </a:lnTo>
                    <a:lnTo>
                      <a:pt x="79" y="246"/>
                    </a:lnTo>
                    <a:lnTo>
                      <a:pt x="73" y="240"/>
                    </a:lnTo>
                    <a:lnTo>
                      <a:pt x="62" y="236"/>
                    </a:lnTo>
                    <a:lnTo>
                      <a:pt x="51" y="233"/>
                    </a:lnTo>
                    <a:lnTo>
                      <a:pt x="36" y="229"/>
                    </a:lnTo>
                    <a:lnTo>
                      <a:pt x="21" y="225"/>
                    </a:lnTo>
                    <a:lnTo>
                      <a:pt x="8" y="218"/>
                    </a:lnTo>
                    <a:lnTo>
                      <a:pt x="0" y="208"/>
                    </a:lnTo>
                    <a:lnTo>
                      <a:pt x="0" y="193"/>
                    </a:lnTo>
                    <a:lnTo>
                      <a:pt x="6" y="175"/>
                    </a:lnTo>
                    <a:lnTo>
                      <a:pt x="17" y="156"/>
                    </a:lnTo>
                    <a:lnTo>
                      <a:pt x="32" y="139"/>
                    </a:lnTo>
                    <a:lnTo>
                      <a:pt x="47" y="120"/>
                    </a:lnTo>
                    <a:lnTo>
                      <a:pt x="62" y="105"/>
                    </a:lnTo>
                    <a:lnTo>
                      <a:pt x="77" y="94"/>
                    </a:lnTo>
                    <a:lnTo>
                      <a:pt x="90" y="85"/>
                    </a:lnTo>
                    <a:lnTo>
                      <a:pt x="101" y="75"/>
                    </a:lnTo>
                    <a:lnTo>
                      <a:pt x="113" y="64"/>
                    </a:lnTo>
                    <a:lnTo>
                      <a:pt x="129" y="55"/>
                    </a:lnTo>
                    <a:lnTo>
                      <a:pt x="150" y="49"/>
                    </a:lnTo>
                    <a:lnTo>
                      <a:pt x="178" y="45"/>
                    </a:lnTo>
                    <a:lnTo>
                      <a:pt x="212" y="45"/>
                    </a:lnTo>
                    <a:lnTo>
                      <a:pt x="257" y="49"/>
                    </a:lnTo>
                    <a:lnTo>
                      <a:pt x="279" y="62"/>
                    </a:lnTo>
                    <a:lnTo>
                      <a:pt x="296" y="70"/>
                    </a:lnTo>
                    <a:lnTo>
                      <a:pt x="311" y="77"/>
                    </a:lnTo>
                    <a:lnTo>
                      <a:pt x="324" y="81"/>
                    </a:lnTo>
                    <a:lnTo>
                      <a:pt x="335" y="83"/>
                    </a:lnTo>
                    <a:lnTo>
                      <a:pt x="345" y="88"/>
                    </a:lnTo>
                    <a:lnTo>
                      <a:pt x="356" y="90"/>
                    </a:lnTo>
                    <a:lnTo>
                      <a:pt x="365" y="92"/>
                    </a:lnTo>
                    <a:lnTo>
                      <a:pt x="377" y="96"/>
                    </a:lnTo>
                    <a:lnTo>
                      <a:pt x="395" y="98"/>
                    </a:lnTo>
                    <a:lnTo>
                      <a:pt x="416" y="100"/>
                    </a:lnTo>
                    <a:lnTo>
                      <a:pt x="440" y="105"/>
                    </a:lnTo>
                    <a:lnTo>
                      <a:pt x="461" y="107"/>
                    </a:lnTo>
                    <a:lnTo>
                      <a:pt x="483" y="107"/>
                    </a:lnTo>
                    <a:lnTo>
                      <a:pt x="502" y="107"/>
                    </a:lnTo>
                    <a:lnTo>
                      <a:pt x="515" y="107"/>
                    </a:lnTo>
                    <a:lnTo>
                      <a:pt x="528" y="105"/>
                    </a:lnTo>
                    <a:lnTo>
                      <a:pt x="545" y="105"/>
                    </a:lnTo>
                    <a:lnTo>
                      <a:pt x="564" y="105"/>
                    </a:lnTo>
                    <a:lnTo>
                      <a:pt x="586" y="105"/>
                    </a:lnTo>
                    <a:lnTo>
                      <a:pt x="607" y="105"/>
                    </a:lnTo>
                    <a:lnTo>
                      <a:pt x="626" y="107"/>
                    </a:lnTo>
                    <a:lnTo>
                      <a:pt x="644" y="107"/>
                    </a:lnTo>
                    <a:lnTo>
                      <a:pt x="654" y="107"/>
                    </a:lnTo>
                    <a:lnTo>
                      <a:pt x="663" y="107"/>
                    </a:lnTo>
                    <a:lnTo>
                      <a:pt x="674" y="109"/>
                    </a:lnTo>
                    <a:lnTo>
                      <a:pt x="686" y="111"/>
                    </a:lnTo>
                    <a:lnTo>
                      <a:pt x="699" y="113"/>
                    </a:lnTo>
                    <a:lnTo>
                      <a:pt x="712" y="115"/>
                    </a:lnTo>
                    <a:lnTo>
                      <a:pt x="725" y="120"/>
                    </a:lnTo>
                    <a:lnTo>
                      <a:pt x="738" y="122"/>
                    </a:lnTo>
                    <a:lnTo>
                      <a:pt x="749" y="126"/>
                    </a:lnTo>
                    <a:lnTo>
                      <a:pt x="764" y="130"/>
                    </a:lnTo>
                    <a:lnTo>
                      <a:pt x="781" y="135"/>
                    </a:lnTo>
                    <a:lnTo>
                      <a:pt x="804" y="139"/>
                    </a:lnTo>
                    <a:lnTo>
                      <a:pt x="828" y="141"/>
                    </a:lnTo>
                    <a:lnTo>
                      <a:pt x="852" y="145"/>
                    </a:lnTo>
                    <a:lnTo>
                      <a:pt x="873" y="150"/>
                    </a:lnTo>
                    <a:lnTo>
                      <a:pt x="892" y="152"/>
                    </a:lnTo>
                    <a:lnTo>
                      <a:pt x="905" y="152"/>
                    </a:lnTo>
                    <a:lnTo>
                      <a:pt x="918" y="152"/>
                    </a:lnTo>
                    <a:lnTo>
                      <a:pt x="938" y="152"/>
                    </a:lnTo>
                    <a:lnTo>
                      <a:pt x="959" y="150"/>
                    </a:lnTo>
                    <a:lnTo>
                      <a:pt x="985" y="148"/>
                    </a:lnTo>
                    <a:lnTo>
                      <a:pt x="1008" y="145"/>
                    </a:lnTo>
                    <a:lnTo>
                      <a:pt x="1032" y="141"/>
                    </a:lnTo>
                    <a:lnTo>
                      <a:pt x="1051" y="137"/>
                    </a:lnTo>
                    <a:lnTo>
                      <a:pt x="1068" y="130"/>
                    </a:lnTo>
                    <a:lnTo>
                      <a:pt x="1090" y="120"/>
                    </a:lnTo>
                    <a:lnTo>
                      <a:pt x="1103" y="111"/>
                    </a:lnTo>
                    <a:lnTo>
                      <a:pt x="1107" y="103"/>
                    </a:lnTo>
                    <a:lnTo>
                      <a:pt x="1109" y="94"/>
                    </a:lnTo>
                    <a:lnTo>
                      <a:pt x="1105" y="85"/>
                    </a:lnTo>
                    <a:lnTo>
                      <a:pt x="1094" y="73"/>
                    </a:lnTo>
                    <a:lnTo>
                      <a:pt x="1083" y="62"/>
                    </a:lnTo>
                    <a:lnTo>
                      <a:pt x="1075" y="53"/>
                    </a:lnTo>
                    <a:lnTo>
                      <a:pt x="1073" y="43"/>
                    </a:lnTo>
                    <a:lnTo>
                      <a:pt x="1077" y="30"/>
                    </a:lnTo>
                    <a:lnTo>
                      <a:pt x="1086" y="17"/>
                    </a:lnTo>
                    <a:lnTo>
                      <a:pt x="1094" y="4"/>
                    </a:lnTo>
                    <a:lnTo>
                      <a:pt x="1107" y="0"/>
                    </a:lnTo>
                    <a:lnTo>
                      <a:pt x="1120" y="2"/>
                    </a:lnTo>
                    <a:lnTo>
                      <a:pt x="1137" y="8"/>
                    </a:lnTo>
                    <a:lnTo>
                      <a:pt x="1152" y="15"/>
                    </a:lnTo>
                    <a:lnTo>
                      <a:pt x="1161" y="23"/>
                    </a:lnTo>
                    <a:lnTo>
                      <a:pt x="1163" y="36"/>
                    </a:lnTo>
                    <a:lnTo>
                      <a:pt x="1163" y="49"/>
                    </a:lnTo>
                    <a:lnTo>
                      <a:pt x="1163" y="60"/>
                    </a:lnTo>
                    <a:lnTo>
                      <a:pt x="1167" y="70"/>
                    </a:lnTo>
                    <a:lnTo>
                      <a:pt x="1178" y="85"/>
                    </a:lnTo>
                    <a:lnTo>
                      <a:pt x="1193" y="94"/>
                    </a:lnTo>
                    <a:lnTo>
                      <a:pt x="1212" y="98"/>
                    </a:lnTo>
                    <a:lnTo>
                      <a:pt x="1223" y="98"/>
                    </a:lnTo>
                    <a:lnTo>
                      <a:pt x="1234" y="98"/>
                    </a:lnTo>
                    <a:lnTo>
                      <a:pt x="1244" y="100"/>
                    </a:lnTo>
                    <a:lnTo>
                      <a:pt x="1255" y="103"/>
                    </a:lnTo>
                    <a:lnTo>
                      <a:pt x="1266" y="107"/>
                    </a:lnTo>
                    <a:lnTo>
                      <a:pt x="1277" y="109"/>
                    </a:lnTo>
                    <a:lnTo>
                      <a:pt x="1287" y="111"/>
                    </a:lnTo>
                    <a:lnTo>
                      <a:pt x="1298" y="113"/>
                    </a:lnTo>
                    <a:lnTo>
                      <a:pt x="1315" y="115"/>
                    </a:lnTo>
                    <a:lnTo>
                      <a:pt x="1324" y="120"/>
                    </a:lnTo>
                    <a:lnTo>
                      <a:pt x="1324" y="128"/>
                    </a:lnTo>
                    <a:lnTo>
                      <a:pt x="1322" y="139"/>
                    </a:lnTo>
                    <a:lnTo>
                      <a:pt x="1317" y="145"/>
                    </a:lnTo>
                    <a:lnTo>
                      <a:pt x="1313" y="152"/>
                    </a:lnTo>
                    <a:lnTo>
                      <a:pt x="1304" y="156"/>
                    </a:lnTo>
                    <a:lnTo>
                      <a:pt x="1296" y="158"/>
                    </a:lnTo>
                    <a:lnTo>
                      <a:pt x="1285" y="160"/>
                    </a:lnTo>
                    <a:lnTo>
                      <a:pt x="1274" y="163"/>
                    </a:lnTo>
                    <a:lnTo>
                      <a:pt x="1264" y="163"/>
                    </a:lnTo>
                    <a:lnTo>
                      <a:pt x="1253" y="165"/>
                    </a:lnTo>
                    <a:lnTo>
                      <a:pt x="1234" y="171"/>
                    </a:lnTo>
                    <a:lnTo>
                      <a:pt x="1219" y="178"/>
                    </a:lnTo>
                    <a:lnTo>
                      <a:pt x="1204" y="188"/>
                    </a:lnTo>
                    <a:lnTo>
                      <a:pt x="1191" y="199"/>
                    </a:lnTo>
                    <a:lnTo>
                      <a:pt x="1178" y="212"/>
                    </a:lnTo>
                    <a:lnTo>
                      <a:pt x="1163" y="227"/>
                    </a:lnTo>
                    <a:lnTo>
                      <a:pt x="1146" y="244"/>
                    </a:lnTo>
                    <a:lnTo>
                      <a:pt x="1131" y="268"/>
                    </a:lnTo>
                    <a:lnTo>
                      <a:pt x="1122" y="298"/>
                    </a:lnTo>
                    <a:lnTo>
                      <a:pt x="1122" y="336"/>
                    </a:lnTo>
                    <a:lnTo>
                      <a:pt x="1126" y="371"/>
                    </a:lnTo>
                    <a:lnTo>
                      <a:pt x="1131" y="394"/>
                    </a:lnTo>
                    <a:lnTo>
                      <a:pt x="1137" y="405"/>
                    </a:lnTo>
                    <a:lnTo>
                      <a:pt x="1146" y="407"/>
                    </a:lnTo>
                    <a:lnTo>
                      <a:pt x="1156" y="405"/>
                    </a:lnTo>
                    <a:lnTo>
                      <a:pt x="1167" y="405"/>
                    </a:lnTo>
                    <a:lnTo>
                      <a:pt x="1180" y="407"/>
                    </a:lnTo>
                    <a:lnTo>
                      <a:pt x="1195" y="409"/>
                    </a:lnTo>
                    <a:lnTo>
                      <a:pt x="1208" y="416"/>
                    </a:lnTo>
                    <a:lnTo>
                      <a:pt x="1221" y="422"/>
                    </a:lnTo>
                    <a:lnTo>
                      <a:pt x="1234" y="426"/>
                    </a:lnTo>
                    <a:lnTo>
                      <a:pt x="1244" y="431"/>
                    </a:lnTo>
                    <a:lnTo>
                      <a:pt x="1253" y="433"/>
                    </a:lnTo>
                    <a:lnTo>
                      <a:pt x="1264" y="433"/>
                    </a:lnTo>
                    <a:lnTo>
                      <a:pt x="1274" y="433"/>
                    </a:lnTo>
                    <a:lnTo>
                      <a:pt x="1283" y="437"/>
                    </a:lnTo>
                    <a:lnTo>
                      <a:pt x="1289" y="444"/>
                    </a:lnTo>
                    <a:lnTo>
                      <a:pt x="1292" y="454"/>
                    </a:lnTo>
                    <a:lnTo>
                      <a:pt x="1296" y="465"/>
                    </a:lnTo>
                    <a:lnTo>
                      <a:pt x="1302" y="471"/>
                    </a:lnTo>
                    <a:lnTo>
                      <a:pt x="1311" y="476"/>
                    </a:lnTo>
                    <a:lnTo>
                      <a:pt x="1322" y="478"/>
                    </a:lnTo>
                    <a:lnTo>
                      <a:pt x="1328" y="471"/>
                    </a:lnTo>
                    <a:lnTo>
                      <a:pt x="1330" y="454"/>
                    </a:lnTo>
                    <a:lnTo>
                      <a:pt x="1330" y="435"/>
                    </a:lnTo>
                    <a:lnTo>
                      <a:pt x="1326" y="416"/>
                    </a:lnTo>
                    <a:lnTo>
                      <a:pt x="1328" y="405"/>
                    </a:lnTo>
                    <a:lnTo>
                      <a:pt x="1339" y="396"/>
                    </a:lnTo>
                    <a:lnTo>
                      <a:pt x="1356" y="392"/>
                    </a:lnTo>
                    <a:lnTo>
                      <a:pt x="1371" y="386"/>
                    </a:lnTo>
                    <a:lnTo>
                      <a:pt x="1382" y="377"/>
                    </a:lnTo>
                    <a:lnTo>
                      <a:pt x="1380" y="362"/>
                    </a:lnTo>
                    <a:lnTo>
                      <a:pt x="1373" y="349"/>
                    </a:lnTo>
                    <a:lnTo>
                      <a:pt x="1360" y="338"/>
                    </a:lnTo>
                    <a:lnTo>
                      <a:pt x="1352" y="328"/>
                    </a:lnTo>
                    <a:lnTo>
                      <a:pt x="1347" y="315"/>
                    </a:lnTo>
                    <a:lnTo>
                      <a:pt x="1350" y="302"/>
                    </a:lnTo>
                    <a:lnTo>
                      <a:pt x="1354" y="287"/>
                    </a:lnTo>
                    <a:lnTo>
                      <a:pt x="1367" y="276"/>
                    </a:lnTo>
                    <a:lnTo>
                      <a:pt x="1384" y="272"/>
                    </a:lnTo>
                    <a:lnTo>
                      <a:pt x="1403" y="276"/>
                    </a:lnTo>
                    <a:lnTo>
                      <a:pt x="1414" y="285"/>
                    </a:lnTo>
                    <a:lnTo>
                      <a:pt x="1422" y="293"/>
                    </a:lnTo>
                    <a:lnTo>
                      <a:pt x="1435" y="302"/>
                    </a:lnTo>
                    <a:lnTo>
                      <a:pt x="1448" y="306"/>
                    </a:lnTo>
                    <a:lnTo>
                      <a:pt x="1459" y="313"/>
                    </a:lnTo>
                    <a:lnTo>
                      <a:pt x="1468" y="319"/>
                    </a:lnTo>
                    <a:lnTo>
                      <a:pt x="1476" y="328"/>
                    </a:lnTo>
                    <a:lnTo>
                      <a:pt x="1485" y="338"/>
                    </a:lnTo>
                    <a:lnTo>
                      <a:pt x="1493" y="347"/>
                    </a:lnTo>
                    <a:lnTo>
                      <a:pt x="1504" y="349"/>
                    </a:lnTo>
                    <a:lnTo>
                      <a:pt x="1515" y="341"/>
                    </a:lnTo>
                    <a:lnTo>
                      <a:pt x="1528" y="328"/>
                    </a:lnTo>
                    <a:lnTo>
                      <a:pt x="1536" y="315"/>
                    </a:lnTo>
                    <a:lnTo>
                      <a:pt x="1545" y="308"/>
                    </a:lnTo>
                    <a:lnTo>
                      <a:pt x="1560" y="313"/>
                    </a:lnTo>
                    <a:lnTo>
                      <a:pt x="1573" y="323"/>
                    </a:lnTo>
                    <a:lnTo>
                      <a:pt x="1581" y="341"/>
                    </a:lnTo>
                    <a:lnTo>
                      <a:pt x="1588" y="353"/>
                    </a:lnTo>
                    <a:lnTo>
                      <a:pt x="1596" y="366"/>
                    </a:lnTo>
                    <a:lnTo>
                      <a:pt x="1605" y="377"/>
                    </a:lnTo>
                    <a:lnTo>
                      <a:pt x="1618" y="392"/>
                    </a:lnTo>
                    <a:lnTo>
                      <a:pt x="1631" y="407"/>
                    </a:lnTo>
                    <a:lnTo>
                      <a:pt x="1637" y="418"/>
                    </a:lnTo>
                    <a:lnTo>
                      <a:pt x="1641" y="429"/>
                    </a:lnTo>
                    <a:lnTo>
                      <a:pt x="1643" y="439"/>
                    </a:lnTo>
                    <a:lnTo>
                      <a:pt x="1648" y="448"/>
                    </a:lnTo>
                    <a:lnTo>
                      <a:pt x="1659" y="450"/>
                    </a:lnTo>
                    <a:lnTo>
                      <a:pt x="1671" y="448"/>
                    </a:lnTo>
                    <a:lnTo>
                      <a:pt x="1682" y="446"/>
                    </a:lnTo>
                    <a:lnTo>
                      <a:pt x="1691" y="448"/>
                    </a:lnTo>
                    <a:lnTo>
                      <a:pt x="1695" y="456"/>
                    </a:lnTo>
                    <a:lnTo>
                      <a:pt x="1693" y="474"/>
                    </a:lnTo>
                    <a:lnTo>
                      <a:pt x="1686" y="493"/>
                    </a:lnTo>
                    <a:lnTo>
                      <a:pt x="1676" y="508"/>
                    </a:lnTo>
                    <a:lnTo>
                      <a:pt x="1665" y="514"/>
                    </a:lnTo>
                    <a:lnTo>
                      <a:pt x="1652" y="516"/>
                    </a:lnTo>
                    <a:lnTo>
                      <a:pt x="1637" y="519"/>
                    </a:lnTo>
                    <a:lnTo>
                      <a:pt x="1624" y="521"/>
                    </a:lnTo>
                    <a:lnTo>
                      <a:pt x="1613" y="523"/>
                    </a:lnTo>
                    <a:lnTo>
                      <a:pt x="1603" y="525"/>
                    </a:lnTo>
                    <a:lnTo>
                      <a:pt x="1594" y="529"/>
                    </a:lnTo>
                    <a:lnTo>
                      <a:pt x="1590" y="540"/>
                    </a:lnTo>
                    <a:lnTo>
                      <a:pt x="1590" y="555"/>
                    </a:lnTo>
                    <a:lnTo>
                      <a:pt x="1592" y="572"/>
                    </a:lnTo>
                    <a:lnTo>
                      <a:pt x="1594" y="589"/>
                    </a:lnTo>
                    <a:lnTo>
                      <a:pt x="1590" y="604"/>
                    </a:lnTo>
                    <a:lnTo>
                      <a:pt x="1575" y="619"/>
                    </a:lnTo>
                    <a:lnTo>
                      <a:pt x="1556" y="630"/>
                    </a:lnTo>
                    <a:lnTo>
                      <a:pt x="1538" y="637"/>
                    </a:lnTo>
                    <a:lnTo>
                      <a:pt x="1525" y="643"/>
                    </a:lnTo>
                    <a:lnTo>
                      <a:pt x="1513" y="654"/>
                    </a:lnTo>
                    <a:lnTo>
                      <a:pt x="1500" y="667"/>
                    </a:lnTo>
                    <a:lnTo>
                      <a:pt x="1493" y="682"/>
                    </a:lnTo>
                    <a:lnTo>
                      <a:pt x="1487" y="694"/>
                    </a:lnTo>
                    <a:lnTo>
                      <a:pt x="1480" y="705"/>
                    </a:lnTo>
                    <a:lnTo>
                      <a:pt x="1470" y="712"/>
                    </a:lnTo>
                    <a:lnTo>
                      <a:pt x="1459" y="722"/>
                    </a:lnTo>
                    <a:lnTo>
                      <a:pt x="1448" y="731"/>
                    </a:lnTo>
                    <a:lnTo>
                      <a:pt x="1440" y="733"/>
                    </a:lnTo>
                    <a:lnTo>
                      <a:pt x="1429" y="735"/>
                    </a:lnTo>
                    <a:lnTo>
                      <a:pt x="1416" y="742"/>
                    </a:lnTo>
                    <a:lnTo>
                      <a:pt x="1407" y="750"/>
                    </a:lnTo>
                    <a:lnTo>
                      <a:pt x="1407" y="759"/>
                    </a:lnTo>
                    <a:lnTo>
                      <a:pt x="1407" y="767"/>
                    </a:lnTo>
                    <a:lnTo>
                      <a:pt x="1405" y="778"/>
                    </a:lnTo>
                    <a:lnTo>
                      <a:pt x="1401" y="791"/>
                    </a:lnTo>
                    <a:lnTo>
                      <a:pt x="1399" y="804"/>
                    </a:lnTo>
                    <a:lnTo>
                      <a:pt x="1395" y="819"/>
                    </a:lnTo>
                    <a:lnTo>
                      <a:pt x="1388" y="832"/>
                    </a:lnTo>
                    <a:lnTo>
                      <a:pt x="1384" y="842"/>
                    </a:lnTo>
                    <a:lnTo>
                      <a:pt x="1384" y="851"/>
                    </a:lnTo>
                    <a:lnTo>
                      <a:pt x="1382" y="857"/>
                    </a:lnTo>
                    <a:lnTo>
                      <a:pt x="1371" y="860"/>
                    </a:lnTo>
                    <a:lnTo>
                      <a:pt x="1358" y="862"/>
                    </a:lnTo>
                    <a:lnTo>
                      <a:pt x="1350" y="864"/>
                    </a:lnTo>
                    <a:lnTo>
                      <a:pt x="1343" y="870"/>
                    </a:lnTo>
                    <a:lnTo>
                      <a:pt x="1337" y="885"/>
                    </a:lnTo>
                    <a:lnTo>
                      <a:pt x="1339" y="913"/>
                    </a:lnTo>
                    <a:lnTo>
                      <a:pt x="1345" y="947"/>
                    </a:lnTo>
                    <a:lnTo>
                      <a:pt x="1347" y="980"/>
                    </a:lnTo>
                    <a:lnTo>
                      <a:pt x="1337" y="993"/>
                    </a:lnTo>
                    <a:lnTo>
                      <a:pt x="1324" y="990"/>
                    </a:lnTo>
                    <a:lnTo>
                      <a:pt x="1313" y="986"/>
                    </a:lnTo>
                    <a:lnTo>
                      <a:pt x="1307" y="978"/>
                    </a:lnTo>
                    <a:lnTo>
                      <a:pt x="1300" y="967"/>
                    </a:lnTo>
                    <a:lnTo>
                      <a:pt x="1294" y="954"/>
                    </a:lnTo>
                    <a:lnTo>
                      <a:pt x="1289" y="939"/>
                    </a:lnTo>
                    <a:lnTo>
                      <a:pt x="1285" y="926"/>
                    </a:lnTo>
                    <a:lnTo>
                      <a:pt x="1283" y="922"/>
                    </a:lnTo>
                    <a:lnTo>
                      <a:pt x="1279" y="922"/>
                    </a:lnTo>
                    <a:lnTo>
                      <a:pt x="1266" y="920"/>
                    </a:lnTo>
                    <a:lnTo>
                      <a:pt x="1251" y="920"/>
                    </a:lnTo>
                    <a:lnTo>
                      <a:pt x="1238" y="922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87" name="Freeform 5"/>
              <p:cNvSpPr>
                <a:spLocks/>
              </p:cNvSpPr>
              <p:nvPr/>
            </p:nvSpPr>
            <p:spPr bwMode="auto">
              <a:xfrm>
                <a:off x="1387" y="1235"/>
                <a:ext cx="412" cy="324"/>
              </a:xfrm>
              <a:custGeom>
                <a:avLst/>
                <a:gdLst>
                  <a:gd name="T0" fmla="*/ 44450 w 412"/>
                  <a:gd name="T1" fmla="*/ 6350 h 324"/>
                  <a:gd name="T2" fmla="*/ 79375 w 412"/>
                  <a:gd name="T3" fmla="*/ 0 h 324"/>
                  <a:gd name="T4" fmla="*/ 112713 w 412"/>
                  <a:gd name="T5" fmla="*/ 3175 h 324"/>
                  <a:gd name="T6" fmla="*/ 147638 w 412"/>
                  <a:gd name="T7" fmla="*/ 11113 h 324"/>
                  <a:gd name="T8" fmla="*/ 187325 w 412"/>
                  <a:gd name="T9" fmla="*/ 23813 h 324"/>
                  <a:gd name="T10" fmla="*/ 231775 w 412"/>
                  <a:gd name="T11" fmla="*/ 38100 h 324"/>
                  <a:gd name="T12" fmla="*/ 276225 w 412"/>
                  <a:gd name="T13" fmla="*/ 53975 h 324"/>
                  <a:gd name="T14" fmla="*/ 317500 w 412"/>
                  <a:gd name="T15" fmla="*/ 68263 h 324"/>
                  <a:gd name="T16" fmla="*/ 347663 w 412"/>
                  <a:gd name="T17" fmla="*/ 74613 h 324"/>
                  <a:gd name="T18" fmla="*/ 395288 w 412"/>
                  <a:gd name="T19" fmla="*/ 88900 h 324"/>
                  <a:gd name="T20" fmla="*/ 450850 w 412"/>
                  <a:gd name="T21" fmla="*/ 112713 h 324"/>
                  <a:gd name="T22" fmla="*/ 498475 w 412"/>
                  <a:gd name="T23" fmla="*/ 139700 h 324"/>
                  <a:gd name="T24" fmla="*/ 539750 w 412"/>
                  <a:gd name="T25" fmla="*/ 190500 h 324"/>
                  <a:gd name="T26" fmla="*/ 576263 w 412"/>
                  <a:gd name="T27" fmla="*/ 285750 h 324"/>
                  <a:gd name="T28" fmla="*/ 611188 w 412"/>
                  <a:gd name="T29" fmla="*/ 323850 h 324"/>
                  <a:gd name="T30" fmla="*/ 630238 w 412"/>
                  <a:gd name="T31" fmla="*/ 374650 h 324"/>
                  <a:gd name="T32" fmla="*/ 635000 w 412"/>
                  <a:gd name="T33" fmla="*/ 425450 h 324"/>
                  <a:gd name="T34" fmla="*/ 647700 w 412"/>
                  <a:gd name="T35" fmla="*/ 463550 h 324"/>
                  <a:gd name="T36" fmla="*/ 650875 w 412"/>
                  <a:gd name="T37" fmla="*/ 490538 h 324"/>
                  <a:gd name="T38" fmla="*/ 620713 w 412"/>
                  <a:gd name="T39" fmla="*/ 508000 h 324"/>
                  <a:gd name="T40" fmla="*/ 573088 w 412"/>
                  <a:gd name="T41" fmla="*/ 514350 h 324"/>
                  <a:gd name="T42" fmla="*/ 525463 w 412"/>
                  <a:gd name="T43" fmla="*/ 500063 h 324"/>
                  <a:gd name="T44" fmla="*/ 490538 w 412"/>
                  <a:gd name="T45" fmla="*/ 469900 h 324"/>
                  <a:gd name="T46" fmla="*/ 454025 w 412"/>
                  <a:gd name="T47" fmla="*/ 439738 h 324"/>
                  <a:gd name="T48" fmla="*/ 412750 w 412"/>
                  <a:gd name="T49" fmla="*/ 415925 h 324"/>
                  <a:gd name="T50" fmla="*/ 371475 w 412"/>
                  <a:gd name="T51" fmla="*/ 401638 h 324"/>
                  <a:gd name="T52" fmla="*/ 320675 w 412"/>
                  <a:gd name="T53" fmla="*/ 392113 h 324"/>
                  <a:gd name="T54" fmla="*/ 273050 w 412"/>
                  <a:gd name="T55" fmla="*/ 350838 h 324"/>
                  <a:gd name="T56" fmla="*/ 279400 w 412"/>
                  <a:gd name="T57" fmla="*/ 320675 h 324"/>
                  <a:gd name="T58" fmla="*/ 307975 w 412"/>
                  <a:gd name="T59" fmla="*/ 309563 h 324"/>
                  <a:gd name="T60" fmla="*/ 338138 w 412"/>
                  <a:gd name="T61" fmla="*/ 306388 h 324"/>
                  <a:gd name="T62" fmla="*/ 368300 w 412"/>
                  <a:gd name="T63" fmla="*/ 306388 h 324"/>
                  <a:gd name="T64" fmla="*/ 388938 w 412"/>
                  <a:gd name="T65" fmla="*/ 285750 h 324"/>
                  <a:gd name="T66" fmla="*/ 350838 w 412"/>
                  <a:gd name="T67" fmla="*/ 231775 h 324"/>
                  <a:gd name="T68" fmla="*/ 314325 w 412"/>
                  <a:gd name="T69" fmla="*/ 204788 h 324"/>
                  <a:gd name="T70" fmla="*/ 263525 w 412"/>
                  <a:gd name="T71" fmla="*/ 190500 h 324"/>
                  <a:gd name="T72" fmla="*/ 198438 w 412"/>
                  <a:gd name="T73" fmla="*/ 177800 h 324"/>
                  <a:gd name="T74" fmla="*/ 139700 w 412"/>
                  <a:gd name="T75" fmla="*/ 163513 h 324"/>
                  <a:gd name="T76" fmla="*/ 96838 w 412"/>
                  <a:gd name="T77" fmla="*/ 146050 h 324"/>
                  <a:gd name="T78" fmla="*/ 44450 w 412"/>
                  <a:gd name="T79" fmla="*/ 119063 h 324"/>
                  <a:gd name="T80" fmla="*/ 7938 w 412"/>
                  <a:gd name="T81" fmla="*/ 77788 h 324"/>
                  <a:gd name="T82" fmla="*/ 7938 w 412"/>
                  <a:gd name="T83" fmla="*/ 34925 h 32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2"/>
                  <a:gd name="T127" fmla="*/ 0 h 324"/>
                  <a:gd name="T128" fmla="*/ 412 w 412"/>
                  <a:gd name="T129" fmla="*/ 324 h 32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2" h="324">
                    <a:moveTo>
                      <a:pt x="20" y="9"/>
                    </a:moveTo>
                    <a:lnTo>
                      <a:pt x="28" y="4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61" y="0"/>
                    </a:lnTo>
                    <a:lnTo>
                      <a:pt x="71" y="2"/>
                    </a:lnTo>
                    <a:lnTo>
                      <a:pt x="82" y="4"/>
                    </a:lnTo>
                    <a:lnTo>
                      <a:pt x="93" y="7"/>
                    </a:lnTo>
                    <a:lnTo>
                      <a:pt x="106" y="11"/>
                    </a:lnTo>
                    <a:lnTo>
                      <a:pt x="118" y="15"/>
                    </a:lnTo>
                    <a:lnTo>
                      <a:pt x="131" y="19"/>
                    </a:lnTo>
                    <a:lnTo>
                      <a:pt x="146" y="24"/>
                    </a:lnTo>
                    <a:lnTo>
                      <a:pt x="161" y="28"/>
                    </a:lnTo>
                    <a:lnTo>
                      <a:pt x="174" y="34"/>
                    </a:lnTo>
                    <a:lnTo>
                      <a:pt x="187" y="39"/>
                    </a:lnTo>
                    <a:lnTo>
                      <a:pt x="200" y="43"/>
                    </a:lnTo>
                    <a:lnTo>
                      <a:pt x="209" y="45"/>
                    </a:lnTo>
                    <a:lnTo>
                      <a:pt x="219" y="47"/>
                    </a:lnTo>
                    <a:lnTo>
                      <a:pt x="234" y="52"/>
                    </a:lnTo>
                    <a:lnTo>
                      <a:pt x="249" y="56"/>
                    </a:lnTo>
                    <a:lnTo>
                      <a:pt x="267" y="62"/>
                    </a:lnTo>
                    <a:lnTo>
                      <a:pt x="284" y="71"/>
                    </a:lnTo>
                    <a:lnTo>
                      <a:pt x="301" y="77"/>
                    </a:lnTo>
                    <a:lnTo>
                      <a:pt x="314" y="88"/>
                    </a:lnTo>
                    <a:lnTo>
                      <a:pt x="324" y="97"/>
                    </a:lnTo>
                    <a:lnTo>
                      <a:pt x="340" y="120"/>
                    </a:lnTo>
                    <a:lnTo>
                      <a:pt x="352" y="152"/>
                    </a:lnTo>
                    <a:lnTo>
                      <a:pt x="363" y="180"/>
                    </a:lnTo>
                    <a:lnTo>
                      <a:pt x="374" y="195"/>
                    </a:lnTo>
                    <a:lnTo>
                      <a:pt x="385" y="204"/>
                    </a:lnTo>
                    <a:lnTo>
                      <a:pt x="393" y="219"/>
                    </a:lnTo>
                    <a:lnTo>
                      <a:pt x="397" y="236"/>
                    </a:lnTo>
                    <a:lnTo>
                      <a:pt x="400" y="253"/>
                    </a:lnTo>
                    <a:lnTo>
                      <a:pt x="400" y="268"/>
                    </a:lnTo>
                    <a:lnTo>
                      <a:pt x="404" y="281"/>
                    </a:lnTo>
                    <a:lnTo>
                      <a:pt x="408" y="292"/>
                    </a:lnTo>
                    <a:lnTo>
                      <a:pt x="412" y="303"/>
                    </a:lnTo>
                    <a:lnTo>
                      <a:pt x="410" y="309"/>
                    </a:lnTo>
                    <a:lnTo>
                      <a:pt x="402" y="315"/>
                    </a:lnTo>
                    <a:lnTo>
                      <a:pt x="391" y="320"/>
                    </a:lnTo>
                    <a:lnTo>
                      <a:pt x="376" y="322"/>
                    </a:lnTo>
                    <a:lnTo>
                      <a:pt x="361" y="324"/>
                    </a:lnTo>
                    <a:lnTo>
                      <a:pt x="346" y="322"/>
                    </a:lnTo>
                    <a:lnTo>
                      <a:pt x="331" y="315"/>
                    </a:lnTo>
                    <a:lnTo>
                      <a:pt x="320" y="307"/>
                    </a:lnTo>
                    <a:lnTo>
                      <a:pt x="309" y="296"/>
                    </a:lnTo>
                    <a:lnTo>
                      <a:pt x="299" y="285"/>
                    </a:lnTo>
                    <a:lnTo>
                      <a:pt x="286" y="277"/>
                    </a:lnTo>
                    <a:lnTo>
                      <a:pt x="273" y="268"/>
                    </a:lnTo>
                    <a:lnTo>
                      <a:pt x="260" y="262"/>
                    </a:lnTo>
                    <a:lnTo>
                      <a:pt x="247" y="255"/>
                    </a:lnTo>
                    <a:lnTo>
                      <a:pt x="234" y="253"/>
                    </a:lnTo>
                    <a:lnTo>
                      <a:pt x="224" y="251"/>
                    </a:lnTo>
                    <a:lnTo>
                      <a:pt x="202" y="247"/>
                    </a:lnTo>
                    <a:lnTo>
                      <a:pt x="183" y="234"/>
                    </a:lnTo>
                    <a:lnTo>
                      <a:pt x="172" y="221"/>
                    </a:lnTo>
                    <a:lnTo>
                      <a:pt x="172" y="206"/>
                    </a:lnTo>
                    <a:lnTo>
                      <a:pt x="176" y="202"/>
                    </a:lnTo>
                    <a:lnTo>
                      <a:pt x="185" y="197"/>
                    </a:lnTo>
                    <a:lnTo>
                      <a:pt x="194" y="195"/>
                    </a:lnTo>
                    <a:lnTo>
                      <a:pt x="204" y="195"/>
                    </a:lnTo>
                    <a:lnTo>
                      <a:pt x="213" y="193"/>
                    </a:lnTo>
                    <a:lnTo>
                      <a:pt x="224" y="193"/>
                    </a:lnTo>
                    <a:lnTo>
                      <a:pt x="232" y="193"/>
                    </a:lnTo>
                    <a:lnTo>
                      <a:pt x="241" y="191"/>
                    </a:lnTo>
                    <a:lnTo>
                      <a:pt x="245" y="180"/>
                    </a:lnTo>
                    <a:lnTo>
                      <a:pt x="237" y="163"/>
                    </a:lnTo>
                    <a:lnTo>
                      <a:pt x="221" y="146"/>
                    </a:lnTo>
                    <a:lnTo>
                      <a:pt x="206" y="133"/>
                    </a:lnTo>
                    <a:lnTo>
                      <a:pt x="198" y="129"/>
                    </a:lnTo>
                    <a:lnTo>
                      <a:pt x="183" y="127"/>
                    </a:lnTo>
                    <a:lnTo>
                      <a:pt x="166" y="120"/>
                    </a:lnTo>
                    <a:lnTo>
                      <a:pt x="146" y="116"/>
                    </a:lnTo>
                    <a:lnTo>
                      <a:pt x="125" y="112"/>
                    </a:lnTo>
                    <a:lnTo>
                      <a:pt x="106" y="107"/>
                    </a:lnTo>
                    <a:lnTo>
                      <a:pt x="88" y="103"/>
                    </a:lnTo>
                    <a:lnTo>
                      <a:pt x="73" y="99"/>
                    </a:lnTo>
                    <a:lnTo>
                      <a:pt x="61" y="92"/>
                    </a:lnTo>
                    <a:lnTo>
                      <a:pt x="46" y="86"/>
                    </a:lnTo>
                    <a:lnTo>
                      <a:pt x="28" y="75"/>
                    </a:lnTo>
                    <a:lnTo>
                      <a:pt x="15" y="62"/>
                    </a:lnTo>
                    <a:lnTo>
                      <a:pt x="5" y="49"/>
                    </a:lnTo>
                    <a:lnTo>
                      <a:pt x="0" y="37"/>
                    </a:lnTo>
                    <a:lnTo>
                      <a:pt x="5" y="22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88" name="Freeform 6"/>
              <p:cNvSpPr>
                <a:spLocks/>
              </p:cNvSpPr>
              <p:nvPr/>
            </p:nvSpPr>
            <p:spPr bwMode="auto">
              <a:xfrm>
                <a:off x="1647" y="864"/>
                <a:ext cx="839" cy="693"/>
              </a:xfrm>
              <a:custGeom>
                <a:avLst/>
                <a:gdLst>
                  <a:gd name="T0" fmla="*/ 261937 w 839"/>
                  <a:gd name="T1" fmla="*/ 157163 h 693"/>
                  <a:gd name="T2" fmla="*/ 204787 w 839"/>
                  <a:gd name="T3" fmla="*/ 169863 h 693"/>
                  <a:gd name="T4" fmla="*/ 127000 w 839"/>
                  <a:gd name="T5" fmla="*/ 279400 h 693"/>
                  <a:gd name="T6" fmla="*/ 47625 w 839"/>
                  <a:gd name="T7" fmla="*/ 327025 h 693"/>
                  <a:gd name="T8" fmla="*/ 0 w 839"/>
                  <a:gd name="T9" fmla="*/ 368300 h 693"/>
                  <a:gd name="T10" fmla="*/ 44450 w 839"/>
                  <a:gd name="T11" fmla="*/ 407988 h 693"/>
                  <a:gd name="T12" fmla="*/ 98425 w 839"/>
                  <a:gd name="T13" fmla="*/ 473075 h 693"/>
                  <a:gd name="T14" fmla="*/ 198437 w 839"/>
                  <a:gd name="T15" fmla="*/ 425450 h 693"/>
                  <a:gd name="T16" fmla="*/ 261937 w 839"/>
                  <a:gd name="T17" fmla="*/ 412750 h 693"/>
                  <a:gd name="T18" fmla="*/ 327025 w 839"/>
                  <a:gd name="T19" fmla="*/ 487363 h 693"/>
                  <a:gd name="T20" fmla="*/ 333375 w 839"/>
                  <a:gd name="T21" fmla="*/ 534988 h 693"/>
                  <a:gd name="T22" fmla="*/ 385762 w 839"/>
                  <a:gd name="T23" fmla="*/ 612775 h 693"/>
                  <a:gd name="T24" fmla="*/ 428625 w 839"/>
                  <a:gd name="T25" fmla="*/ 695325 h 693"/>
                  <a:gd name="T26" fmla="*/ 439737 w 839"/>
                  <a:gd name="T27" fmla="*/ 827088 h 693"/>
                  <a:gd name="T28" fmla="*/ 409575 w 839"/>
                  <a:gd name="T29" fmla="*/ 909638 h 693"/>
                  <a:gd name="T30" fmla="*/ 428625 w 839"/>
                  <a:gd name="T31" fmla="*/ 963613 h 693"/>
                  <a:gd name="T32" fmla="*/ 454025 w 839"/>
                  <a:gd name="T33" fmla="*/ 1038225 h 693"/>
                  <a:gd name="T34" fmla="*/ 517525 w 839"/>
                  <a:gd name="T35" fmla="*/ 1082675 h 693"/>
                  <a:gd name="T36" fmla="*/ 603250 w 839"/>
                  <a:gd name="T37" fmla="*/ 1100138 h 693"/>
                  <a:gd name="T38" fmla="*/ 660400 w 839"/>
                  <a:gd name="T39" fmla="*/ 1041400 h 693"/>
                  <a:gd name="T40" fmla="*/ 742950 w 839"/>
                  <a:gd name="T41" fmla="*/ 966788 h 693"/>
                  <a:gd name="T42" fmla="*/ 800100 w 839"/>
                  <a:gd name="T43" fmla="*/ 895350 h 693"/>
                  <a:gd name="T44" fmla="*/ 858837 w 839"/>
                  <a:gd name="T45" fmla="*/ 823913 h 693"/>
                  <a:gd name="T46" fmla="*/ 930275 w 839"/>
                  <a:gd name="T47" fmla="*/ 806450 h 693"/>
                  <a:gd name="T48" fmla="*/ 992187 w 839"/>
                  <a:gd name="T49" fmla="*/ 787400 h 693"/>
                  <a:gd name="T50" fmla="*/ 1052512 w 839"/>
                  <a:gd name="T51" fmla="*/ 746125 h 693"/>
                  <a:gd name="T52" fmla="*/ 1114425 w 839"/>
                  <a:gd name="T53" fmla="*/ 690563 h 693"/>
                  <a:gd name="T54" fmla="*/ 1079500 w 839"/>
                  <a:gd name="T55" fmla="*/ 647700 h 693"/>
                  <a:gd name="T56" fmla="*/ 1022350 w 839"/>
                  <a:gd name="T57" fmla="*/ 627063 h 693"/>
                  <a:gd name="T58" fmla="*/ 1052512 w 839"/>
                  <a:gd name="T59" fmla="*/ 558800 h 693"/>
                  <a:gd name="T60" fmla="*/ 1138237 w 839"/>
                  <a:gd name="T61" fmla="*/ 576263 h 693"/>
                  <a:gd name="T62" fmla="*/ 1158875 w 839"/>
                  <a:gd name="T63" fmla="*/ 561975 h 693"/>
                  <a:gd name="T64" fmla="*/ 1179512 w 839"/>
                  <a:gd name="T65" fmla="*/ 466725 h 693"/>
                  <a:gd name="T66" fmla="*/ 1165225 w 839"/>
                  <a:gd name="T67" fmla="*/ 360363 h 693"/>
                  <a:gd name="T68" fmla="*/ 1209675 w 839"/>
                  <a:gd name="T69" fmla="*/ 252413 h 693"/>
                  <a:gd name="T70" fmla="*/ 1263650 w 839"/>
                  <a:gd name="T71" fmla="*/ 204788 h 693"/>
                  <a:gd name="T72" fmla="*/ 1322387 w 839"/>
                  <a:gd name="T73" fmla="*/ 160338 h 693"/>
                  <a:gd name="T74" fmla="*/ 1304925 w 839"/>
                  <a:gd name="T75" fmla="*/ 119063 h 693"/>
                  <a:gd name="T76" fmla="*/ 1216025 w 839"/>
                  <a:gd name="T77" fmla="*/ 115888 h 693"/>
                  <a:gd name="T78" fmla="*/ 1158875 w 839"/>
                  <a:gd name="T79" fmla="*/ 122238 h 693"/>
                  <a:gd name="T80" fmla="*/ 1117600 w 839"/>
                  <a:gd name="T81" fmla="*/ 150813 h 693"/>
                  <a:gd name="T82" fmla="*/ 1055687 w 839"/>
                  <a:gd name="T83" fmla="*/ 153988 h 693"/>
                  <a:gd name="T84" fmla="*/ 963612 w 839"/>
                  <a:gd name="T85" fmla="*/ 142875 h 693"/>
                  <a:gd name="T86" fmla="*/ 957262 w 839"/>
                  <a:gd name="T87" fmla="*/ 133350 h 693"/>
                  <a:gd name="T88" fmla="*/ 1039812 w 839"/>
                  <a:gd name="T89" fmla="*/ 85725 h 693"/>
                  <a:gd name="T90" fmla="*/ 1138237 w 839"/>
                  <a:gd name="T91" fmla="*/ 92075 h 693"/>
                  <a:gd name="T92" fmla="*/ 1084262 w 839"/>
                  <a:gd name="T93" fmla="*/ 20638 h 693"/>
                  <a:gd name="T94" fmla="*/ 1019175 w 839"/>
                  <a:gd name="T95" fmla="*/ 3175 h 693"/>
                  <a:gd name="T96" fmla="*/ 930275 w 839"/>
                  <a:gd name="T97" fmla="*/ 0 h 693"/>
                  <a:gd name="T98" fmla="*/ 831850 w 839"/>
                  <a:gd name="T99" fmla="*/ 11113 h 693"/>
                  <a:gd name="T100" fmla="*/ 746125 w 839"/>
                  <a:gd name="T101" fmla="*/ 14288 h 693"/>
                  <a:gd name="T102" fmla="*/ 668337 w 839"/>
                  <a:gd name="T103" fmla="*/ 47625 h 693"/>
                  <a:gd name="T104" fmla="*/ 609600 w 839"/>
                  <a:gd name="T105" fmla="*/ 61913 h 693"/>
                  <a:gd name="T106" fmla="*/ 596900 w 839"/>
                  <a:gd name="T107" fmla="*/ 106363 h 693"/>
                  <a:gd name="T108" fmla="*/ 565150 w 839"/>
                  <a:gd name="T109" fmla="*/ 133350 h 693"/>
                  <a:gd name="T110" fmla="*/ 484187 w 839"/>
                  <a:gd name="T111" fmla="*/ 142875 h 693"/>
                  <a:gd name="T112" fmla="*/ 409575 w 839"/>
                  <a:gd name="T113" fmla="*/ 146050 h 693"/>
                  <a:gd name="T114" fmla="*/ 333375 w 839"/>
                  <a:gd name="T115" fmla="*/ 146050 h 6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39"/>
                  <a:gd name="T175" fmla="*/ 0 h 693"/>
                  <a:gd name="T176" fmla="*/ 839 w 839"/>
                  <a:gd name="T177" fmla="*/ 693 h 6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39" h="693">
                    <a:moveTo>
                      <a:pt x="193" y="97"/>
                    </a:moveTo>
                    <a:lnTo>
                      <a:pt x="183" y="99"/>
                    </a:lnTo>
                    <a:lnTo>
                      <a:pt x="174" y="101"/>
                    </a:lnTo>
                    <a:lnTo>
                      <a:pt x="165" y="99"/>
                    </a:lnTo>
                    <a:lnTo>
                      <a:pt x="157" y="99"/>
                    </a:lnTo>
                    <a:lnTo>
                      <a:pt x="148" y="99"/>
                    </a:lnTo>
                    <a:lnTo>
                      <a:pt x="140" y="101"/>
                    </a:lnTo>
                    <a:lnTo>
                      <a:pt x="129" y="107"/>
                    </a:lnTo>
                    <a:lnTo>
                      <a:pt x="118" y="116"/>
                    </a:lnTo>
                    <a:lnTo>
                      <a:pt x="101" y="140"/>
                    </a:lnTo>
                    <a:lnTo>
                      <a:pt x="90" y="159"/>
                    </a:lnTo>
                    <a:lnTo>
                      <a:pt x="80" y="176"/>
                    </a:lnTo>
                    <a:lnTo>
                      <a:pt x="64" y="189"/>
                    </a:lnTo>
                    <a:lnTo>
                      <a:pt x="54" y="195"/>
                    </a:lnTo>
                    <a:lnTo>
                      <a:pt x="43" y="200"/>
                    </a:lnTo>
                    <a:lnTo>
                      <a:pt x="30" y="206"/>
                    </a:lnTo>
                    <a:lnTo>
                      <a:pt x="19" y="212"/>
                    </a:lnTo>
                    <a:lnTo>
                      <a:pt x="9" y="219"/>
                    </a:lnTo>
                    <a:lnTo>
                      <a:pt x="2" y="225"/>
                    </a:lnTo>
                    <a:lnTo>
                      <a:pt x="0" y="232"/>
                    </a:lnTo>
                    <a:lnTo>
                      <a:pt x="2" y="238"/>
                    </a:lnTo>
                    <a:lnTo>
                      <a:pt x="13" y="247"/>
                    </a:lnTo>
                    <a:lnTo>
                      <a:pt x="22" y="251"/>
                    </a:lnTo>
                    <a:lnTo>
                      <a:pt x="28" y="257"/>
                    </a:lnTo>
                    <a:lnTo>
                      <a:pt x="34" y="266"/>
                    </a:lnTo>
                    <a:lnTo>
                      <a:pt x="39" y="279"/>
                    </a:lnTo>
                    <a:lnTo>
                      <a:pt x="49" y="292"/>
                    </a:lnTo>
                    <a:lnTo>
                      <a:pt x="62" y="298"/>
                    </a:lnTo>
                    <a:lnTo>
                      <a:pt x="80" y="290"/>
                    </a:lnTo>
                    <a:lnTo>
                      <a:pt x="97" y="277"/>
                    </a:lnTo>
                    <a:lnTo>
                      <a:pt x="110" y="270"/>
                    </a:lnTo>
                    <a:lnTo>
                      <a:pt x="125" y="268"/>
                    </a:lnTo>
                    <a:lnTo>
                      <a:pt x="140" y="266"/>
                    </a:lnTo>
                    <a:lnTo>
                      <a:pt x="150" y="262"/>
                    </a:lnTo>
                    <a:lnTo>
                      <a:pt x="159" y="260"/>
                    </a:lnTo>
                    <a:lnTo>
                      <a:pt x="165" y="260"/>
                    </a:lnTo>
                    <a:lnTo>
                      <a:pt x="172" y="268"/>
                    </a:lnTo>
                    <a:lnTo>
                      <a:pt x="183" y="283"/>
                    </a:lnTo>
                    <a:lnTo>
                      <a:pt x="195" y="298"/>
                    </a:lnTo>
                    <a:lnTo>
                      <a:pt x="206" y="307"/>
                    </a:lnTo>
                    <a:lnTo>
                      <a:pt x="210" y="311"/>
                    </a:lnTo>
                    <a:lnTo>
                      <a:pt x="210" y="315"/>
                    </a:lnTo>
                    <a:lnTo>
                      <a:pt x="210" y="324"/>
                    </a:lnTo>
                    <a:lnTo>
                      <a:pt x="210" y="337"/>
                    </a:lnTo>
                    <a:lnTo>
                      <a:pt x="213" y="348"/>
                    </a:lnTo>
                    <a:lnTo>
                      <a:pt x="217" y="360"/>
                    </a:lnTo>
                    <a:lnTo>
                      <a:pt x="228" y="373"/>
                    </a:lnTo>
                    <a:lnTo>
                      <a:pt x="243" y="386"/>
                    </a:lnTo>
                    <a:lnTo>
                      <a:pt x="255" y="399"/>
                    </a:lnTo>
                    <a:lnTo>
                      <a:pt x="264" y="412"/>
                    </a:lnTo>
                    <a:lnTo>
                      <a:pt x="268" y="423"/>
                    </a:lnTo>
                    <a:lnTo>
                      <a:pt x="270" y="438"/>
                    </a:lnTo>
                    <a:lnTo>
                      <a:pt x="273" y="455"/>
                    </a:lnTo>
                    <a:lnTo>
                      <a:pt x="275" y="476"/>
                    </a:lnTo>
                    <a:lnTo>
                      <a:pt x="277" y="500"/>
                    </a:lnTo>
                    <a:lnTo>
                      <a:pt x="277" y="521"/>
                    </a:lnTo>
                    <a:lnTo>
                      <a:pt x="275" y="534"/>
                    </a:lnTo>
                    <a:lnTo>
                      <a:pt x="268" y="547"/>
                    </a:lnTo>
                    <a:lnTo>
                      <a:pt x="262" y="560"/>
                    </a:lnTo>
                    <a:lnTo>
                      <a:pt x="258" y="573"/>
                    </a:lnTo>
                    <a:lnTo>
                      <a:pt x="255" y="586"/>
                    </a:lnTo>
                    <a:lnTo>
                      <a:pt x="258" y="596"/>
                    </a:lnTo>
                    <a:lnTo>
                      <a:pt x="264" y="603"/>
                    </a:lnTo>
                    <a:lnTo>
                      <a:pt x="270" y="607"/>
                    </a:lnTo>
                    <a:lnTo>
                      <a:pt x="275" y="616"/>
                    </a:lnTo>
                    <a:lnTo>
                      <a:pt x="277" y="628"/>
                    </a:lnTo>
                    <a:lnTo>
                      <a:pt x="279" y="641"/>
                    </a:lnTo>
                    <a:lnTo>
                      <a:pt x="286" y="654"/>
                    </a:lnTo>
                    <a:lnTo>
                      <a:pt x="294" y="665"/>
                    </a:lnTo>
                    <a:lnTo>
                      <a:pt x="303" y="669"/>
                    </a:lnTo>
                    <a:lnTo>
                      <a:pt x="313" y="676"/>
                    </a:lnTo>
                    <a:lnTo>
                      <a:pt x="326" y="682"/>
                    </a:lnTo>
                    <a:lnTo>
                      <a:pt x="341" y="689"/>
                    </a:lnTo>
                    <a:lnTo>
                      <a:pt x="356" y="693"/>
                    </a:lnTo>
                    <a:lnTo>
                      <a:pt x="369" y="693"/>
                    </a:lnTo>
                    <a:lnTo>
                      <a:pt x="380" y="693"/>
                    </a:lnTo>
                    <a:lnTo>
                      <a:pt x="389" y="686"/>
                    </a:lnTo>
                    <a:lnTo>
                      <a:pt x="395" y="678"/>
                    </a:lnTo>
                    <a:lnTo>
                      <a:pt x="404" y="667"/>
                    </a:lnTo>
                    <a:lnTo>
                      <a:pt x="416" y="656"/>
                    </a:lnTo>
                    <a:lnTo>
                      <a:pt x="429" y="646"/>
                    </a:lnTo>
                    <a:lnTo>
                      <a:pt x="442" y="633"/>
                    </a:lnTo>
                    <a:lnTo>
                      <a:pt x="455" y="620"/>
                    </a:lnTo>
                    <a:lnTo>
                      <a:pt x="468" y="609"/>
                    </a:lnTo>
                    <a:lnTo>
                      <a:pt x="479" y="598"/>
                    </a:lnTo>
                    <a:lnTo>
                      <a:pt x="487" y="588"/>
                    </a:lnTo>
                    <a:lnTo>
                      <a:pt x="496" y="577"/>
                    </a:lnTo>
                    <a:lnTo>
                      <a:pt x="504" y="564"/>
                    </a:lnTo>
                    <a:lnTo>
                      <a:pt x="513" y="551"/>
                    </a:lnTo>
                    <a:lnTo>
                      <a:pt x="522" y="538"/>
                    </a:lnTo>
                    <a:lnTo>
                      <a:pt x="530" y="528"/>
                    </a:lnTo>
                    <a:lnTo>
                      <a:pt x="541" y="519"/>
                    </a:lnTo>
                    <a:lnTo>
                      <a:pt x="552" y="515"/>
                    </a:lnTo>
                    <a:lnTo>
                      <a:pt x="562" y="513"/>
                    </a:lnTo>
                    <a:lnTo>
                      <a:pt x="575" y="511"/>
                    </a:lnTo>
                    <a:lnTo>
                      <a:pt x="586" y="508"/>
                    </a:lnTo>
                    <a:lnTo>
                      <a:pt x="597" y="506"/>
                    </a:lnTo>
                    <a:lnTo>
                      <a:pt x="605" y="504"/>
                    </a:lnTo>
                    <a:lnTo>
                      <a:pt x="616" y="500"/>
                    </a:lnTo>
                    <a:lnTo>
                      <a:pt x="625" y="496"/>
                    </a:lnTo>
                    <a:lnTo>
                      <a:pt x="631" y="491"/>
                    </a:lnTo>
                    <a:lnTo>
                      <a:pt x="644" y="483"/>
                    </a:lnTo>
                    <a:lnTo>
                      <a:pt x="655" y="476"/>
                    </a:lnTo>
                    <a:lnTo>
                      <a:pt x="663" y="470"/>
                    </a:lnTo>
                    <a:lnTo>
                      <a:pt x="676" y="463"/>
                    </a:lnTo>
                    <a:lnTo>
                      <a:pt x="687" y="455"/>
                    </a:lnTo>
                    <a:lnTo>
                      <a:pt x="695" y="444"/>
                    </a:lnTo>
                    <a:lnTo>
                      <a:pt x="702" y="435"/>
                    </a:lnTo>
                    <a:lnTo>
                      <a:pt x="702" y="427"/>
                    </a:lnTo>
                    <a:lnTo>
                      <a:pt x="698" y="420"/>
                    </a:lnTo>
                    <a:lnTo>
                      <a:pt x="689" y="414"/>
                    </a:lnTo>
                    <a:lnTo>
                      <a:pt x="680" y="408"/>
                    </a:lnTo>
                    <a:lnTo>
                      <a:pt x="674" y="405"/>
                    </a:lnTo>
                    <a:lnTo>
                      <a:pt x="665" y="403"/>
                    </a:lnTo>
                    <a:lnTo>
                      <a:pt x="652" y="399"/>
                    </a:lnTo>
                    <a:lnTo>
                      <a:pt x="644" y="395"/>
                    </a:lnTo>
                    <a:lnTo>
                      <a:pt x="644" y="384"/>
                    </a:lnTo>
                    <a:lnTo>
                      <a:pt x="650" y="371"/>
                    </a:lnTo>
                    <a:lnTo>
                      <a:pt x="657" y="358"/>
                    </a:lnTo>
                    <a:lnTo>
                      <a:pt x="663" y="352"/>
                    </a:lnTo>
                    <a:lnTo>
                      <a:pt x="674" y="354"/>
                    </a:lnTo>
                    <a:lnTo>
                      <a:pt x="687" y="358"/>
                    </a:lnTo>
                    <a:lnTo>
                      <a:pt x="704" y="360"/>
                    </a:lnTo>
                    <a:lnTo>
                      <a:pt x="717" y="363"/>
                    </a:lnTo>
                    <a:lnTo>
                      <a:pt x="723" y="363"/>
                    </a:lnTo>
                    <a:lnTo>
                      <a:pt x="725" y="360"/>
                    </a:lnTo>
                    <a:lnTo>
                      <a:pt x="730" y="354"/>
                    </a:lnTo>
                    <a:lnTo>
                      <a:pt x="732" y="343"/>
                    </a:lnTo>
                    <a:lnTo>
                      <a:pt x="736" y="326"/>
                    </a:lnTo>
                    <a:lnTo>
                      <a:pt x="740" y="309"/>
                    </a:lnTo>
                    <a:lnTo>
                      <a:pt x="743" y="294"/>
                    </a:lnTo>
                    <a:lnTo>
                      <a:pt x="740" y="281"/>
                    </a:lnTo>
                    <a:lnTo>
                      <a:pt x="738" y="266"/>
                    </a:lnTo>
                    <a:lnTo>
                      <a:pt x="734" y="249"/>
                    </a:lnTo>
                    <a:lnTo>
                      <a:pt x="734" y="227"/>
                    </a:lnTo>
                    <a:lnTo>
                      <a:pt x="738" y="204"/>
                    </a:lnTo>
                    <a:lnTo>
                      <a:pt x="747" y="185"/>
                    </a:lnTo>
                    <a:lnTo>
                      <a:pt x="753" y="170"/>
                    </a:lnTo>
                    <a:lnTo>
                      <a:pt x="762" y="159"/>
                    </a:lnTo>
                    <a:lnTo>
                      <a:pt x="773" y="148"/>
                    </a:lnTo>
                    <a:lnTo>
                      <a:pt x="779" y="142"/>
                    </a:lnTo>
                    <a:lnTo>
                      <a:pt x="788" y="135"/>
                    </a:lnTo>
                    <a:lnTo>
                      <a:pt x="796" y="129"/>
                    </a:lnTo>
                    <a:lnTo>
                      <a:pt x="807" y="122"/>
                    </a:lnTo>
                    <a:lnTo>
                      <a:pt x="816" y="116"/>
                    </a:lnTo>
                    <a:lnTo>
                      <a:pt x="824" y="110"/>
                    </a:lnTo>
                    <a:lnTo>
                      <a:pt x="833" y="101"/>
                    </a:lnTo>
                    <a:lnTo>
                      <a:pt x="837" y="95"/>
                    </a:lnTo>
                    <a:lnTo>
                      <a:pt x="839" y="82"/>
                    </a:lnTo>
                    <a:lnTo>
                      <a:pt x="833" y="75"/>
                    </a:lnTo>
                    <a:lnTo>
                      <a:pt x="822" y="75"/>
                    </a:lnTo>
                    <a:lnTo>
                      <a:pt x="809" y="77"/>
                    </a:lnTo>
                    <a:lnTo>
                      <a:pt x="796" y="77"/>
                    </a:lnTo>
                    <a:lnTo>
                      <a:pt x="781" y="75"/>
                    </a:lnTo>
                    <a:lnTo>
                      <a:pt x="766" y="73"/>
                    </a:lnTo>
                    <a:lnTo>
                      <a:pt x="755" y="71"/>
                    </a:lnTo>
                    <a:lnTo>
                      <a:pt x="745" y="71"/>
                    </a:lnTo>
                    <a:lnTo>
                      <a:pt x="736" y="71"/>
                    </a:lnTo>
                    <a:lnTo>
                      <a:pt x="730" y="77"/>
                    </a:lnTo>
                    <a:lnTo>
                      <a:pt x="723" y="86"/>
                    </a:lnTo>
                    <a:lnTo>
                      <a:pt x="719" y="90"/>
                    </a:lnTo>
                    <a:lnTo>
                      <a:pt x="713" y="92"/>
                    </a:lnTo>
                    <a:lnTo>
                      <a:pt x="704" y="95"/>
                    </a:lnTo>
                    <a:lnTo>
                      <a:pt x="695" y="97"/>
                    </a:lnTo>
                    <a:lnTo>
                      <a:pt x="685" y="97"/>
                    </a:lnTo>
                    <a:lnTo>
                      <a:pt x="676" y="97"/>
                    </a:lnTo>
                    <a:lnTo>
                      <a:pt x="665" y="97"/>
                    </a:lnTo>
                    <a:lnTo>
                      <a:pt x="657" y="97"/>
                    </a:lnTo>
                    <a:lnTo>
                      <a:pt x="640" y="95"/>
                    </a:lnTo>
                    <a:lnTo>
                      <a:pt x="622" y="92"/>
                    </a:lnTo>
                    <a:lnTo>
                      <a:pt x="607" y="90"/>
                    </a:lnTo>
                    <a:lnTo>
                      <a:pt x="595" y="90"/>
                    </a:lnTo>
                    <a:lnTo>
                      <a:pt x="588" y="90"/>
                    </a:lnTo>
                    <a:lnTo>
                      <a:pt x="592" y="88"/>
                    </a:lnTo>
                    <a:lnTo>
                      <a:pt x="603" y="84"/>
                    </a:lnTo>
                    <a:lnTo>
                      <a:pt x="616" y="73"/>
                    </a:lnTo>
                    <a:lnTo>
                      <a:pt x="629" y="62"/>
                    </a:lnTo>
                    <a:lnTo>
                      <a:pt x="642" y="56"/>
                    </a:lnTo>
                    <a:lnTo>
                      <a:pt x="655" y="54"/>
                    </a:lnTo>
                    <a:lnTo>
                      <a:pt x="667" y="52"/>
                    </a:lnTo>
                    <a:lnTo>
                      <a:pt x="683" y="52"/>
                    </a:lnTo>
                    <a:lnTo>
                      <a:pt x="702" y="54"/>
                    </a:lnTo>
                    <a:lnTo>
                      <a:pt x="717" y="58"/>
                    </a:lnTo>
                    <a:lnTo>
                      <a:pt x="723" y="58"/>
                    </a:lnTo>
                    <a:lnTo>
                      <a:pt x="713" y="41"/>
                    </a:lnTo>
                    <a:lnTo>
                      <a:pt x="698" y="24"/>
                    </a:lnTo>
                    <a:lnTo>
                      <a:pt x="683" y="13"/>
                    </a:lnTo>
                    <a:lnTo>
                      <a:pt x="670" y="7"/>
                    </a:lnTo>
                    <a:lnTo>
                      <a:pt x="663" y="4"/>
                    </a:lnTo>
                    <a:lnTo>
                      <a:pt x="652" y="4"/>
                    </a:lnTo>
                    <a:lnTo>
                      <a:pt x="642" y="2"/>
                    </a:lnTo>
                    <a:lnTo>
                      <a:pt x="629" y="0"/>
                    </a:lnTo>
                    <a:lnTo>
                      <a:pt x="616" y="0"/>
                    </a:lnTo>
                    <a:lnTo>
                      <a:pt x="601" y="0"/>
                    </a:lnTo>
                    <a:lnTo>
                      <a:pt x="586" y="0"/>
                    </a:lnTo>
                    <a:lnTo>
                      <a:pt x="571" y="2"/>
                    </a:lnTo>
                    <a:lnTo>
                      <a:pt x="556" y="4"/>
                    </a:lnTo>
                    <a:lnTo>
                      <a:pt x="541" y="7"/>
                    </a:lnTo>
                    <a:lnTo>
                      <a:pt x="524" y="7"/>
                    </a:lnTo>
                    <a:lnTo>
                      <a:pt x="509" y="7"/>
                    </a:lnTo>
                    <a:lnTo>
                      <a:pt x="494" y="9"/>
                    </a:lnTo>
                    <a:lnTo>
                      <a:pt x="481" y="9"/>
                    </a:lnTo>
                    <a:lnTo>
                      <a:pt x="470" y="9"/>
                    </a:lnTo>
                    <a:lnTo>
                      <a:pt x="461" y="11"/>
                    </a:lnTo>
                    <a:lnTo>
                      <a:pt x="446" y="17"/>
                    </a:lnTo>
                    <a:lnTo>
                      <a:pt x="434" y="24"/>
                    </a:lnTo>
                    <a:lnTo>
                      <a:pt x="421" y="30"/>
                    </a:lnTo>
                    <a:lnTo>
                      <a:pt x="408" y="32"/>
                    </a:lnTo>
                    <a:lnTo>
                      <a:pt x="397" y="32"/>
                    </a:lnTo>
                    <a:lnTo>
                      <a:pt x="391" y="34"/>
                    </a:lnTo>
                    <a:lnTo>
                      <a:pt x="384" y="39"/>
                    </a:lnTo>
                    <a:lnTo>
                      <a:pt x="374" y="43"/>
                    </a:lnTo>
                    <a:lnTo>
                      <a:pt x="367" y="49"/>
                    </a:lnTo>
                    <a:lnTo>
                      <a:pt x="369" y="56"/>
                    </a:lnTo>
                    <a:lnTo>
                      <a:pt x="376" y="67"/>
                    </a:lnTo>
                    <a:lnTo>
                      <a:pt x="380" y="77"/>
                    </a:lnTo>
                    <a:lnTo>
                      <a:pt x="378" y="84"/>
                    </a:lnTo>
                    <a:lnTo>
                      <a:pt x="369" y="84"/>
                    </a:lnTo>
                    <a:lnTo>
                      <a:pt x="356" y="84"/>
                    </a:lnTo>
                    <a:lnTo>
                      <a:pt x="341" y="86"/>
                    </a:lnTo>
                    <a:lnTo>
                      <a:pt x="326" y="90"/>
                    </a:lnTo>
                    <a:lnTo>
                      <a:pt x="316" y="90"/>
                    </a:lnTo>
                    <a:lnTo>
                      <a:pt x="305" y="90"/>
                    </a:lnTo>
                    <a:lnTo>
                      <a:pt x="296" y="88"/>
                    </a:lnTo>
                    <a:lnTo>
                      <a:pt x="286" y="88"/>
                    </a:lnTo>
                    <a:lnTo>
                      <a:pt x="270" y="90"/>
                    </a:lnTo>
                    <a:lnTo>
                      <a:pt x="258" y="92"/>
                    </a:lnTo>
                    <a:lnTo>
                      <a:pt x="251" y="95"/>
                    </a:lnTo>
                    <a:lnTo>
                      <a:pt x="245" y="95"/>
                    </a:lnTo>
                    <a:lnTo>
                      <a:pt x="230" y="92"/>
                    </a:lnTo>
                    <a:lnTo>
                      <a:pt x="210" y="92"/>
                    </a:lnTo>
                    <a:lnTo>
                      <a:pt x="193" y="97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89" name="Freeform 7"/>
              <p:cNvSpPr>
                <a:spLocks/>
              </p:cNvSpPr>
              <p:nvPr/>
            </p:nvSpPr>
            <p:spPr bwMode="auto">
              <a:xfrm>
                <a:off x="1353" y="909"/>
                <a:ext cx="453" cy="234"/>
              </a:xfrm>
              <a:custGeom>
                <a:avLst/>
                <a:gdLst>
                  <a:gd name="T0" fmla="*/ 715962 w 453"/>
                  <a:gd name="T1" fmla="*/ 34925 h 234"/>
                  <a:gd name="T2" fmla="*/ 660400 w 453"/>
                  <a:gd name="T3" fmla="*/ 34925 h 234"/>
                  <a:gd name="T4" fmla="*/ 582612 w 453"/>
                  <a:gd name="T5" fmla="*/ 30163 h 234"/>
                  <a:gd name="T6" fmla="*/ 511175 w 453"/>
                  <a:gd name="T7" fmla="*/ 26988 h 234"/>
                  <a:gd name="T8" fmla="*/ 469900 w 453"/>
                  <a:gd name="T9" fmla="*/ 17463 h 234"/>
                  <a:gd name="T10" fmla="*/ 401637 w 453"/>
                  <a:gd name="T11" fmla="*/ 6350 h 234"/>
                  <a:gd name="T12" fmla="*/ 320675 w 453"/>
                  <a:gd name="T13" fmla="*/ 0 h 234"/>
                  <a:gd name="T14" fmla="*/ 255587 w 453"/>
                  <a:gd name="T15" fmla="*/ 6350 h 234"/>
                  <a:gd name="T16" fmla="*/ 217487 w 453"/>
                  <a:gd name="T17" fmla="*/ 23813 h 234"/>
                  <a:gd name="T18" fmla="*/ 177800 w 453"/>
                  <a:gd name="T19" fmla="*/ 34925 h 234"/>
                  <a:gd name="T20" fmla="*/ 136525 w 453"/>
                  <a:gd name="T21" fmla="*/ 44450 h 234"/>
                  <a:gd name="T22" fmla="*/ 98425 w 453"/>
                  <a:gd name="T23" fmla="*/ 50800 h 234"/>
                  <a:gd name="T24" fmla="*/ 61912 w 453"/>
                  <a:gd name="T25" fmla="*/ 61913 h 234"/>
                  <a:gd name="T26" fmla="*/ 14287 w 453"/>
                  <a:gd name="T27" fmla="*/ 61913 h 234"/>
                  <a:gd name="T28" fmla="*/ 3175 w 453"/>
                  <a:gd name="T29" fmla="*/ 88900 h 234"/>
                  <a:gd name="T30" fmla="*/ 38100 w 453"/>
                  <a:gd name="T31" fmla="*/ 112713 h 234"/>
                  <a:gd name="T32" fmla="*/ 71437 w 453"/>
                  <a:gd name="T33" fmla="*/ 130175 h 234"/>
                  <a:gd name="T34" fmla="*/ 115887 w 453"/>
                  <a:gd name="T35" fmla="*/ 139700 h 234"/>
                  <a:gd name="T36" fmla="*/ 157162 w 453"/>
                  <a:gd name="T37" fmla="*/ 166688 h 234"/>
                  <a:gd name="T38" fmla="*/ 177800 w 453"/>
                  <a:gd name="T39" fmla="*/ 207963 h 234"/>
                  <a:gd name="T40" fmla="*/ 127000 w 453"/>
                  <a:gd name="T41" fmla="*/ 241300 h 234"/>
                  <a:gd name="T42" fmla="*/ 98425 w 453"/>
                  <a:gd name="T43" fmla="*/ 285750 h 234"/>
                  <a:gd name="T44" fmla="*/ 88900 w 453"/>
                  <a:gd name="T45" fmla="*/ 354013 h 234"/>
                  <a:gd name="T46" fmla="*/ 187325 w 453"/>
                  <a:gd name="T47" fmla="*/ 357188 h 234"/>
                  <a:gd name="T48" fmla="*/ 217487 w 453"/>
                  <a:gd name="T49" fmla="*/ 371475 h 234"/>
                  <a:gd name="T50" fmla="*/ 246062 w 453"/>
                  <a:gd name="T51" fmla="*/ 360363 h 234"/>
                  <a:gd name="T52" fmla="*/ 276225 w 453"/>
                  <a:gd name="T53" fmla="*/ 344488 h 234"/>
                  <a:gd name="T54" fmla="*/ 314325 w 453"/>
                  <a:gd name="T55" fmla="*/ 320675 h 234"/>
                  <a:gd name="T56" fmla="*/ 338137 w 453"/>
                  <a:gd name="T57" fmla="*/ 300038 h 234"/>
                  <a:gd name="T58" fmla="*/ 341312 w 453"/>
                  <a:gd name="T59" fmla="*/ 279400 h 234"/>
                  <a:gd name="T60" fmla="*/ 341312 w 453"/>
                  <a:gd name="T61" fmla="*/ 241300 h 234"/>
                  <a:gd name="T62" fmla="*/ 354012 w 453"/>
                  <a:gd name="T63" fmla="*/ 198438 h 234"/>
                  <a:gd name="T64" fmla="*/ 381000 w 453"/>
                  <a:gd name="T65" fmla="*/ 160338 h 234"/>
                  <a:gd name="T66" fmla="*/ 419100 w 453"/>
                  <a:gd name="T67" fmla="*/ 166688 h 234"/>
                  <a:gd name="T68" fmla="*/ 449262 w 453"/>
                  <a:gd name="T69" fmla="*/ 201613 h 234"/>
                  <a:gd name="T70" fmla="*/ 460375 w 453"/>
                  <a:gd name="T71" fmla="*/ 234950 h 234"/>
                  <a:gd name="T72" fmla="*/ 481012 w 453"/>
                  <a:gd name="T73" fmla="*/ 246063 h 234"/>
                  <a:gd name="T74" fmla="*/ 525462 w 453"/>
                  <a:gd name="T75" fmla="*/ 222250 h 234"/>
                  <a:gd name="T76" fmla="*/ 561975 w 453"/>
                  <a:gd name="T77" fmla="*/ 174625 h 234"/>
                  <a:gd name="T78" fmla="*/ 609600 w 453"/>
                  <a:gd name="T79" fmla="*/ 115888 h 234"/>
                  <a:gd name="T80" fmla="*/ 677862 w 453"/>
                  <a:gd name="T81" fmla="*/ 58738 h 2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3"/>
                  <a:gd name="T124" fmla="*/ 0 h 234"/>
                  <a:gd name="T125" fmla="*/ 453 w 453"/>
                  <a:gd name="T126" fmla="*/ 234 h 23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3" h="234">
                    <a:moveTo>
                      <a:pt x="453" y="24"/>
                    </a:moveTo>
                    <a:lnTo>
                      <a:pt x="451" y="22"/>
                    </a:lnTo>
                    <a:lnTo>
                      <a:pt x="438" y="22"/>
                    </a:lnTo>
                    <a:lnTo>
                      <a:pt x="416" y="22"/>
                    </a:lnTo>
                    <a:lnTo>
                      <a:pt x="393" y="22"/>
                    </a:lnTo>
                    <a:lnTo>
                      <a:pt x="367" y="19"/>
                    </a:lnTo>
                    <a:lnTo>
                      <a:pt x="343" y="19"/>
                    </a:lnTo>
                    <a:lnTo>
                      <a:pt x="322" y="17"/>
                    </a:lnTo>
                    <a:lnTo>
                      <a:pt x="309" y="15"/>
                    </a:lnTo>
                    <a:lnTo>
                      <a:pt x="296" y="11"/>
                    </a:lnTo>
                    <a:lnTo>
                      <a:pt x="277" y="9"/>
                    </a:lnTo>
                    <a:lnTo>
                      <a:pt x="253" y="4"/>
                    </a:lnTo>
                    <a:lnTo>
                      <a:pt x="228" y="2"/>
                    </a:lnTo>
                    <a:lnTo>
                      <a:pt x="202" y="0"/>
                    </a:lnTo>
                    <a:lnTo>
                      <a:pt x="180" y="2"/>
                    </a:lnTo>
                    <a:lnTo>
                      <a:pt x="161" y="4"/>
                    </a:lnTo>
                    <a:lnTo>
                      <a:pt x="148" y="9"/>
                    </a:lnTo>
                    <a:lnTo>
                      <a:pt x="137" y="15"/>
                    </a:lnTo>
                    <a:lnTo>
                      <a:pt x="125" y="19"/>
                    </a:lnTo>
                    <a:lnTo>
                      <a:pt x="112" y="22"/>
                    </a:lnTo>
                    <a:lnTo>
                      <a:pt x="99" y="24"/>
                    </a:lnTo>
                    <a:lnTo>
                      <a:pt x="86" y="28"/>
                    </a:lnTo>
                    <a:lnTo>
                      <a:pt x="73" y="30"/>
                    </a:lnTo>
                    <a:lnTo>
                      <a:pt x="62" y="32"/>
                    </a:lnTo>
                    <a:lnTo>
                      <a:pt x="54" y="34"/>
                    </a:lnTo>
                    <a:lnTo>
                      <a:pt x="39" y="39"/>
                    </a:lnTo>
                    <a:lnTo>
                      <a:pt x="22" y="39"/>
                    </a:lnTo>
                    <a:lnTo>
                      <a:pt x="9" y="39"/>
                    </a:lnTo>
                    <a:lnTo>
                      <a:pt x="0" y="45"/>
                    </a:lnTo>
                    <a:lnTo>
                      <a:pt x="2" y="56"/>
                    </a:lnTo>
                    <a:lnTo>
                      <a:pt x="11" y="65"/>
                    </a:lnTo>
                    <a:lnTo>
                      <a:pt x="24" y="71"/>
                    </a:lnTo>
                    <a:lnTo>
                      <a:pt x="34" y="77"/>
                    </a:lnTo>
                    <a:lnTo>
                      <a:pt x="45" y="82"/>
                    </a:lnTo>
                    <a:lnTo>
                      <a:pt x="58" y="84"/>
                    </a:lnTo>
                    <a:lnTo>
                      <a:pt x="73" y="88"/>
                    </a:lnTo>
                    <a:lnTo>
                      <a:pt x="86" y="95"/>
                    </a:lnTo>
                    <a:lnTo>
                      <a:pt x="99" y="105"/>
                    </a:lnTo>
                    <a:lnTo>
                      <a:pt x="110" y="118"/>
                    </a:lnTo>
                    <a:lnTo>
                      <a:pt x="112" y="131"/>
                    </a:lnTo>
                    <a:lnTo>
                      <a:pt x="99" y="142"/>
                    </a:lnTo>
                    <a:lnTo>
                      <a:pt x="80" y="152"/>
                    </a:lnTo>
                    <a:lnTo>
                      <a:pt x="69" y="167"/>
                    </a:lnTo>
                    <a:lnTo>
                      <a:pt x="62" y="180"/>
                    </a:lnTo>
                    <a:lnTo>
                      <a:pt x="60" y="187"/>
                    </a:lnTo>
                    <a:lnTo>
                      <a:pt x="56" y="223"/>
                    </a:lnTo>
                    <a:lnTo>
                      <a:pt x="114" y="223"/>
                    </a:lnTo>
                    <a:lnTo>
                      <a:pt x="118" y="225"/>
                    </a:lnTo>
                    <a:lnTo>
                      <a:pt x="127" y="230"/>
                    </a:lnTo>
                    <a:lnTo>
                      <a:pt x="137" y="234"/>
                    </a:lnTo>
                    <a:lnTo>
                      <a:pt x="148" y="232"/>
                    </a:lnTo>
                    <a:lnTo>
                      <a:pt x="155" y="227"/>
                    </a:lnTo>
                    <a:lnTo>
                      <a:pt x="163" y="223"/>
                    </a:lnTo>
                    <a:lnTo>
                      <a:pt x="174" y="217"/>
                    </a:lnTo>
                    <a:lnTo>
                      <a:pt x="185" y="208"/>
                    </a:lnTo>
                    <a:lnTo>
                      <a:pt x="198" y="202"/>
                    </a:lnTo>
                    <a:lnTo>
                      <a:pt x="206" y="195"/>
                    </a:lnTo>
                    <a:lnTo>
                      <a:pt x="213" y="189"/>
                    </a:lnTo>
                    <a:lnTo>
                      <a:pt x="215" y="185"/>
                    </a:lnTo>
                    <a:lnTo>
                      <a:pt x="215" y="176"/>
                    </a:lnTo>
                    <a:lnTo>
                      <a:pt x="213" y="165"/>
                    </a:lnTo>
                    <a:lnTo>
                      <a:pt x="215" y="152"/>
                    </a:lnTo>
                    <a:lnTo>
                      <a:pt x="217" y="140"/>
                    </a:lnTo>
                    <a:lnTo>
                      <a:pt x="223" y="125"/>
                    </a:lnTo>
                    <a:lnTo>
                      <a:pt x="232" y="110"/>
                    </a:lnTo>
                    <a:lnTo>
                      <a:pt x="240" y="101"/>
                    </a:lnTo>
                    <a:lnTo>
                      <a:pt x="251" y="99"/>
                    </a:lnTo>
                    <a:lnTo>
                      <a:pt x="264" y="105"/>
                    </a:lnTo>
                    <a:lnTo>
                      <a:pt x="275" y="116"/>
                    </a:lnTo>
                    <a:lnTo>
                      <a:pt x="283" y="127"/>
                    </a:lnTo>
                    <a:lnTo>
                      <a:pt x="288" y="140"/>
                    </a:lnTo>
                    <a:lnTo>
                      <a:pt x="290" y="148"/>
                    </a:lnTo>
                    <a:lnTo>
                      <a:pt x="294" y="152"/>
                    </a:lnTo>
                    <a:lnTo>
                      <a:pt x="303" y="155"/>
                    </a:lnTo>
                    <a:lnTo>
                      <a:pt x="318" y="148"/>
                    </a:lnTo>
                    <a:lnTo>
                      <a:pt x="331" y="140"/>
                    </a:lnTo>
                    <a:lnTo>
                      <a:pt x="341" y="127"/>
                    </a:lnTo>
                    <a:lnTo>
                      <a:pt x="354" y="110"/>
                    </a:lnTo>
                    <a:lnTo>
                      <a:pt x="369" y="92"/>
                    </a:lnTo>
                    <a:lnTo>
                      <a:pt x="384" y="73"/>
                    </a:lnTo>
                    <a:lnTo>
                      <a:pt x="404" y="54"/>
                    </a:lnTo>
                    <a:lnTo>
                      <a:pt x="427" y="37"/>
                    </a:lnTo>
                    <a:lnTo>
                      <a:pt x="453" y="24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0" name="Freeform 8"/>
              <p:cNvSpPr>
                <a:spLocks/>
              </p:cNvSpPr>
              <p:nvPr/>
            </p:nvSpPr>
            <p:spPr bwMode="auto">
              <a:xfrm>
                <a:off x="954" y="1272"/>
                <a:ext cx="227" cy="118"/>
              </a:xfrm>
              <a:custGeom>
                <a:avLst/>
                <a:gdLst>
                  <a:gd name="T0" fmla="*/ 38100 w 227"/>
                  <a:gd name="T1" fmla="*/ 12700 h 118"/>
                  <a:gd name="T2" fmla="*/ 53975 w 227"/>
                  <a:gd name="T3" fmla="*/ 6350 h 118"/>
                  <a:gd name="T4" fmla="*/ 74613 w 227"/>
                  <a:gd name="T5" fmla="*/ 0 h 118"/>
                  <a:gd name="T6" fmla="*/ 98425 w 227"/>
                  <a:gd name="T7" fmla="*/ 0 h 118"/>
                  <a:gd name="T8" fmla="*/ 119063 w 227"/>
                  <a:gd name="T9" fmla="*/ 0 h 118"/>
                  <a:gd name="T10" fmla="*/ 142875 w 227"/>
                  <a:gd name="T11" fmla="*/ 3175 h 118"/>
                  <a:gd name="T12" fmla="*/ 160338 w 227"/>
                  <a:gd name="T13" fmla="*/ 6350 h 118"/>
                  <a:gd name="T14" fmla="*/ 177800 w 227"/>
                  <a:gd name="T15" fmla="*/ 12700 h 118"/>
                  <a:gd name="T16" fmla="*/ 190500 w 227"/>
                  <a:gd name="T17" fmla="*/ 19050 h 118"/>
                  <a:gd name="T18" fmla="*/ 201613 w 227"/>
                  <a:gd name="T19" fmla="*/ 26988 h 118"/>
                  <a:gd name="T20" fmla="*/ 211138 w 227"/>
                  <a:gd name="T21" fmla="*/ 36513 h 118"/>
                  <a:gd name="T22" fmla="*/ 220663 w 227"/>
                  <a:gd name="T23" fmla="*/ 42863 h 118"/>
                  <a:gd name="T24" fmla="*/ 234950 w 227"/>
                  <a:gd name="T25" fmla="*/ 50800 h 118"/>
                  <a:gd name="T26" fmla="*/ 249238 w 227"/>
                  <a:gd name="T27" fmla="*/ 57150 h 118"/>
                  <a:gd name="T28" fmla="*/ 265113 w 227"/>
                  <a:gd name="T29" fmla="*/ 63500 h 118"/>
                  <a:gd name="T30" fmla="*/ 279400 w 227"/>
                  <a:gd name="T31" fmla="*/ 66675 h 118"/>
                  <a:gd name="T32" fmla="*/ 296863 w 227"/>
                  <a:gd name="T33" fmla="*/ 66675 h 118"/>
                  <a:gd name="T34" fmla="*/ 323850 w 227"/>
                  <a:gd name="T35" fmla="*/ 77788 h 118"/>
                  <a:gd name="T36" fmla="*/ 344488 w 227"/>
                  <a:gd name="T37" fmla="*/ 101600 h 118"/>
                  <a:gd name="T38" fmla="*/ 357188 w 227"/>
                  <a:gd name="T39" fmla="*/ 128588 h 118"/>
                  <a:gd name="T40" fmla="*/ 360363 w 227"/>
                  <a:gd name="T41" fmla="*/ 139700 h 118"/>
                  <a:gd name="T42" fmla="*/ 357188 w 227"/>
                  <a:gd name="T43" fmla="*/ 139700 h 118"/>
                  <a:gd name="T44" fmla="*/ 350838 w 227"/>
                  <a:gd name="T45" fmla="*/ 142875 h 118"/>
                  <a:gd name="T46" fmla="*/ 336550 w 227"/>
                  <a:gd name="T47" fmla="*/ 146050 h 118"/>
                  <a:gd name="T48" fmla="*/ 323850 w 227"/>
                  <a:gd name="T49" fmla="*/ 152400 h 118"/>
                  <a:gd name="T50" fmla="*/ 306388 w 227"/>
                  <a:gd name="T51" fmla="*/ 155575 h 118"/>
                  <a:gd name="T52" fmla="*/ 285750 w 227"/>
                  <a:gd name="T53" fmla="*/ 155575 h 118"/>
                  <a:gd name="T54" fmla="*/ 269875 w 227"/>
                  <a:gd name="T55" fmla="*/ 158750 h 118"/>
                  <a:gd name="T56" fmla="*/ 252413 w 227"/>
                  <a:gd name="T57" fmla="*/ 155575 h 118"/>
                  <a:gd name="T58" fmla="*/ 234950 w 227"/>
                  <a:gd name="T59" fmla="*/ 152400 h 118"/>
                  <a:gd name="T60" fmla="*/ 214313 w 227"/>
                  <a:gd name="T61" fmla="*/ 155575 h 118"/>
                  <a:gd name="T62" fmla="*/ 193675 w 227"/>
                  <a:gd name="T63" fmla="*/ 158750 h 118"/>
                  <a:gd name="T64" fmla="*/ 173038 w 227"/>
                  <a:gd name="T65" fmla="*/ 166688 h 118"/>
                  <a:gd name="T66" fmla="*/ 153988 w 227"/>
                  <a:gd name="T67" fmla="*/ 173038 h 118"/>
                  <a:gd name="T68" fmla="*/ 139700 w 227"/>
                  <a:gd name="T69" fmla="*/ 176213 h 118"/>
                  <a:gd name="T70" fmla="*/ 130175 w 227"/>
                  <a:gd name="T71" fmla="*/ 182563 h 118"/>
                  <a:gd name="T72" fmla="*/ 125413 w 227"/>
                  <a:gd name="T73" fmla="*/ 182563 h 118"/>
                  <a:gd name="T74" fmla="*/ 109538 w 227"/>
                  <a:gd name="T75" fmla="*/ 187325 h 118"/>
                  <a:gd name="T76" fmla="*/ 77788 w 227"/>
                  <a:gd name="T77" fmla="*/ 187325 h 118"/>
                  <a:gd name="T78" fmla="*/ 44450 w 227"/>
                  <a:gd name="T79" fmla="*/ 187325 h 118"/>
                  <a:gd name="T80" fmla="*/ 26988 w 227"/>
                  <a:gd name="T81" fmla="*/ 173038 h 118"/>
                  <a:gd name="T82" fmla="*/ 33338 w 227"/>
                  <a:gd name="T83" fmla="*/ 149225 h 118"/>
                  <a:gd name="T84" fmla="*/ 50800 w 227"/>
                  <a:gd name="T85" fmla="*/ 122238 h 118"/>
                  <a:gd name="T86" fmla="*/ 65088 w 227"/>
                  <a:gd name="T87" fmla="*/ 101600 h 118"/>
                  <a:gd name="T88" fmla="*/ 71438 w 227"/>
                  <a:gd name="T89" fmla="*/ 95250 h 118"/>
                  <a:gd name="T90" fmla="*/ 0 w 227"/>
                  <a:gd name="T91" fmla="*/ 47625 h 118"/>
                  <a:gd name="T92" fmla="*/ 0 w 227"/>
                  <a:gd name="T93" fmla="*/ 47625 h 118"/>
                  <a:gd name="T94" fmla="*/ 3175 w 227"/>
                  <a:gd name="T95" fmla="*/ 39688 h 118"/>
                  <a:gd name="T96" fmla="*/ 14288 w 227"/>
                  <a:gd name="T97" fmla="*/ 30163 h 118"/>
                  <a:gd name="T98" fmla="*/ 38100 w 227"/>
                  <a:gd name="T99" fmla="*/ 12700 h 1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7"/>
                  <a:gd name="T151" fmla="*/ 0 h 118"/>
                  <a:gd name="T152" fmla="*/ 227 w 227"/>
                  <a:gd name="T153" fmla="*/ 118 h 11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7" h="118">
                    <a:moveTo>
                      <a:pt x="24" y="8"/>
                    </a:moveTo>
                    <a:lnTo>
                      <a:pt x="34" y="4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90" y="2"/>
                    </a:lnTo>
                    <a:lnTo>
                      <a:pt x="101" y="4"/>
                    </a:lnTo>
                    <a:lnTo>
                      <a:pt x="112" y="8"/>
                    </a:lnTo>
                    <a:lnTo>
                      <a:pt x="120" y="12"/>
                    </a:lnTo>
                    <a:lnTo>
                      <a:pt x="127" y="17"/>
                    </a:lnTo>
                    <a:lnTo>
                      <a:pt x="133" y="23"/>
                    </a:lnTo>
                    <a:lnTo>
                      <a:pt x="139" y="27"/>
                    </a:lnTo>
                    <a:lnTo>
                      <a:pt x="148" y="32"/>
                    </a:lnTo>
                    <a:lnTo>
                      <a:pt x="157" y="36"/>
                    </a:lnTo>
                    <a:lnTo>
                      <a:pt x="167" y="40"/>
                    </a:lnTo>
                    <a:lnTo>
                      <a:pt x="176" y="42"/>
                    </a:lnTo>
                    <a:lnTo>
                      <a:pt x="187" y="42"/>
                    </a:lnTo>
                    <a:lnTo>
                      <a:pt x="204" y="49"/>
                    </a:lnTo>
                    <a:lnTo>
                      <a:pt x="217" y="64"/>
                    </a:lnTo>
                    <a:lnTo>
                      <a:pt x="225" y="81"/>
                    </a:lnTo>
                    <a:lnTo>
                      <a:pt x="227" y="88"/>
                    </a:lnTo>
                    <a:lnTo>
                      <a:pt x="225" y="88"/>
                    </a:lnTo>
                    <a:lnTo>
                      <a:pt x="221" y="90"/>
                    </a:lnTo>
                    <a:lnTo>
                      <a:pt x="212" y="92"/>
                    </a:lnTo>
                    <a:lnTo>
                      <a:pt x="204" y="96"/>
                    </a:lnTo>
                    <a:lnTo>
                      <a:pt x="193" y="98"/>
                    </a:lnTo>
                    <a:lnTo>
                      <a:pt x="180" y="98"/>
                    </a:lnTo>
                    <a:lnTo>
                      <a:pt x="170" y="100"/>
                    </a:lnTo>
                    <a:lnTo>
                      <a:pt x="159" y="98"/>
                    </a:lnTo>
                    <a:lnTo>
                      <a:pt x="148" y="96"/>
                    </a:lnTo>
                    <a:lnTo>
                      <a:pt x="135" y="98"/>
                    </a:lnTo>
                    <a:lnTo>
                      <a:pt x="122" y="100"/>
                    </a:lnTo>
                    <a:lnTo>
                      <a:pt x="109" y="105"/>
                    </a:lnTo>
                    <a:lnTo>
                      <a:pt x="97" y="109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9" y="115"/>
                    </a:lnTo>
                    <a:lnTo>
                      <a:pt x="69" y="118"/>
                    </a:lnTo>
                    <a:lnTo>
                      <a:pt x="49" y="118"/>
                    </a:lnTo>
                    <a:lnTo>
                      <a:pt x="28" y="118"/>
                    </a:lnTo>
                    <a:lnTo>
                      <a:pt x="17" y="109"/>
                    </a:lnTo>
                    <a:lnTo>
                      <a:pt x="21" y="94"/>
                    </a:lnTo>
                    <a:lnTo>
                      <a:pt x="32" y="77"/>
                    </a:lnTo>
                    <a:lnTo>
                      <a:pt x="41" y="64"/>
                    </a:lnTo>
                    <a:lnTo>
                      <a:pt x="45" y="60"/>
                    </a:lnTo>
                    <a:lnTo>
                      <a:pt x="0" y="30"/>
                    </a:lnTo>
                    <a:lnTo>
                      <a:pt x="2" y="25"/>
                    </a:lnTo>
                    <a:lnTo>
                      <a:pt x="9" y="19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1" name="Freeform 9"/>
              <p:cNvSpPr>
                <a:spLocks/>
              </p:cNvSpPr>
              <p:nvPr/>
            </p:nvSpPr>
            <p:spPr bwMode="auto">
              <a:xfrm>
                <a:off x="2317" y="1405"/>
                <a:ext cx="176" cy="92"/>
              </a:xfrm>
              <a:custGeom>
                <a:avLst/>
                <a:gdLst>
                  <a:gd name="T0" fmla="*/ 107950 w 176"/>
                  <a:gd name="T1" fmla="*/ 42863 h 92"/>
                  <a:gd name="T2" fmla="*/ 111125 w 176"/>
                  <a:gd name="T3" fmla="*/ 60325 h 92"/>
                  <a:gd name="T4" fmla="*/ 125413 w 176"/>
                  <a:gd name="T5" fmla="*/ 63500 h 92"/>
                  <a:gd name="T6" fmla="*/ 146050 w 176"/>
                  <a:gd name="T7" fmla="*/ 57150 h 92"/>
                  <a:gd name="T8" fmla="*/ 166688 w 176"/>
                  <a:gd name="T9" fmla="*/ 42863 h 92"/>
                  <a:gd name="T10" fmla="*/ 190500 w 176"/>
                  <a:gd name="T11" fmla="*/ 30163 h 92"/>
                  <a:gd name="T12" fmla="*/ 214313 w 176"/>
                  <a:gd name="T13" fmla="*/ 12700 h 92"/>
                  <a:gd name="T14" fmla="*/ 234950 w 176"/>
                  <a:gd name="T15" fmla="*/ 6350 h 92"/>
                  <a:gd name="T16" fmla="*/ 250825 w 176"/>
                  <a:gd name="T17" fmla="*/ 6350 h 92"/>
                  <a:gd name="T18" fmla="*/ 271463 w 176"/>
                  <a:gd name="T19" fmla="*/ 30163 h 92"/>
                  <a:gd name="T20" fmla="*/ 279400 w 176"/>
                  <a:gd name="T21" fmla="*/ 63500 h 92"/>
                  <a:gd name="T22" fmla="*/ 279400 w 176"/>
                  <a:gd name="T23" fmla="*/ 90488 h 92"/>
                  <a:gd name="T24" fmla="*/ 279400 w 176"/>
                  <a:gd name="T25" fmla="*/ 104775 h 92"/>
                  <a:gd name="T26" fmla="*/ 271463 w 176"/>
                  <a:gd name="T27" fmla="*/ 111125 h 92"/>
                  <a:gd name="T28" fmla="*/ 255588 w 176"/>
                  <a:gd name="T29" fmla="*/ 122238 h 92"/>
                  <a:gd name="T30" fmla="*/ 223838 w 176"/>
                  <a:gd name="T31" fmla="*/ 134938 h 92"/>
                  <a:gd name="T32" fmla="*/ 190500 w 176"/>
                  <a:gd name="T33" fmla="*/ 142875 h 92"/>
                  <a:gd name="T34" fmla="*/ 169863 w 176"/>
                  <a:gd name="T35" fmla="*/ 142875 h 92"/>
                  <a:gd name="T36" fmla="*/ 149225 w 176"/>
                  <a:gd name="T37" fmla="*/ 142875 h 92"/>
                  <a:gd name="T38" fmla="*/ 128588 w 176"/>
                  <a:gd name="T39" fmla="*/ 146050 h 92"/>
                  <a:gd name="T40" fmla="*/ 107950 w 176"/>
                  <a:gd name="T41" fmla="*/ 142875 h 92"/>
                  <a:gd name="T42" fmla="*/ 92075 w 176"/>
                  <a:gd name="T43" fmla="*/ 142875 h 92"/>
                  <a:gd name="T44" fmla="*/ 77788 w 176"/>
                  <a:gd name="T45" fmla="*/ 138113 h 92"/>
                  <a:gd name="T46" fmla="*/ 71438 w 176"/>
                  <a:gd name="T47" fmla="*/ 134938 h 92"/>
                  <a:gd name="T48" fmla="*/ 63500 w 176"/>
                  <a:gd name="T49" fmla="*/ 125413 h 92"/>
                  <a:gd name="T50" fmla="*/ 50800 w 176"/>
                  <a:gd name="T51" fmla="*/ 107950 h 92"/>
                  <a:gd name="T52" fmla="*/ 26988 w 176"/>
                  <a:gd name="T53" fmla="*/ 90488 h 92"/>
                  <a:gd name="T54" fmla="*/ 9525 w 176"/>
                  <a:gd name="T55" fmla="*/ 84138 h 92"/>
                  <a:gd name="T56" fmla="*/ 0 w 176"/>
                  <a:gd name="T57" fmla="*/ 80963 h 92"/>
                  <a:gd name="T58" fmla="*/ 0 w 176"/>
                  <a:gd name="T59" fmla="*/ 71438 h 92"/>
                  <a:gd name="T60" fmla="*/ 3175 w 176"/>
                  <a:gd name="T61" fmla="*/ 42863 h 92"/>
                  <a:gd name="T62" fmla="*/ 15875 w 176"/>
                  <a:gd name="T63" fmla="*/ 15875 h 92"/>
                  <a:gd name="T64" fmla="*/ 36513 w 176"/>
                  <a:gd name="T65" fmla="*/ 0 h 92"/>
                  <a:gd name="T66" fmla="*/ 63500 w 176"/>
                  <a:gd name="T67" fmla="*/ 0 h 92"/>
                  <a:gd name="T68" fmla="*/ 84138 w 176"/>
                  <a:gd name="T69" fmla="*/ 6350 h 92"/>
                  <a:gd name="T70" fmla="*/ 101600 w 176"/>
                  <a:gd name="T71" fmla="*/ 23813 h 92"/>
                  <a:gd name="T72" fmla="*/ 107950 w 176"/>
                  <a:gd name="T73" fmla="*/ 42863 h 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6"/>
                  <a:gd name="T112" fmla="*/ 0 h 92"/>
                  <a:gd name="T113" fmla="*/ 176 w 176"/>
                  <a:gd name="T114" fmla="*/ 92 h 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6" h="92">
                    <a:moveTo>
                      <a:pt x="68" y="27"/>
                    </a:moveTo>
                    <a:lnTo>
                      <a:pt x="70" y="38"/>
                    </a:lnTo>
                    <a:lnTo>
                      <a:pt x="79" y="40"/>
                    </a:lnTo>
                    <a:lnTo>
                      <a:pt x="92" y="36"/>
                    </a:lnTo>
                    <a:lnTo>
                      <a:pt x="105" y="27"/>
                    </a:lnTo>
                    <a:lnTo>
                      <a:pt x="120" y="19"/>
                    </a:lnTo>
                    <a:lnTo>
                      <a:pt x="135" y="8"/>
                    </a:lnTo>
                    <a:lnTo>
                      <a:pt x="148" y="4"/>
                    </a:lnTo>
                    <a:lnTo>
                      <a:pt x="158" y="4"/>
                    </a:lnTo>
                    <a:lnTo>
                      <a:pt x="171" y="19"/>
                    </a:lnTo>
                    <a:lnTo>
                      <a:pt x="176" y="40"/>
                    </a:lnTo>
                    <a:lnTo>
                      <a:pt x="176" y="57"/>
                    </a:lnTo>
                    <a:lnTo>
                      <a:pt x="176" y="66"/>
                    </a:lnTo>
                    <a:lnTo>
                      <a:pt x="171" y="70"/>
                    </a:lnTo>
                    <a:lnTo>
                      <a:pt x="161" y="77"/>
                    </a:lnTo>
                    <a:lnTo>
                      <a:pt x="141" y="85"/>
                    </a:lnTo>
                    <a:lnTo>
                      <a:pt x="120" y="90"/>
                    </a:lnTo>
                    <a:lnTo>
                      <a:pt x="107" y="90"/>
                    </a:lnTo>
                    <a:lnTo>
                      <a:pt x="94" y="90"/>
                    </a:lnTo>
                    <a:lnTo>
                      <a:pt x="81" y="92"/>
                    </a:lnTo>
                    <a:lnTo>
                      <a:pt x="68" y="90"/>
                    </a:lnTo>
                    <a:lnTo>
                      <a:pt x="58" y="90"/>
                    </a:lnTo>
                    <a:lnTo>
                      <a:pt x="49" y="87"/>
                    </a:lnTo>
                    <a:lnTo>
                      <a:pt x="45" y="85"/>
                    </a:lnTo>
                    <a:lnTo>
                      <a:pt x="40" y="79"/>
                    </a:lnTo>
                    <a:lnTo>
                      <a:pt x="32" y="68"/>
                    </a:lnTo>
                    <a:lnTo>
                      <a:pt x="17" y="57"/>
                    </a:lnTo>
                    <a:lnTo>
                      <a:pt x="6" y="53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2" y="27"/>
                    </a:lnTo>
                    <a:lnTo>
                      <a:pt x="10" y="10"/>
                    </a:lnTo>
                    <a:lnTo>
                      <a:pt x="23" y="0"/>
                    </a:lnTo>
                    <a:lnTo>
                      <a:pt x="40" y="0"/>
                    </a:lnTo>
                    <a:lnTo>
                      <a:pt x="53" y="4"/>
                    </a:lnTo>
                    <a:lnTo>
                      <a:pt x="64" y="15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2" name="Freeform 10"/>
              <p:cNvSpPr>
                <a:spLocks/>
              </p:cNvSpPr>
              <p:nvPr/>
            </p:nvSpPr>
            <p:spPr bwMode="auto">
              <a:xfrm>
                <a:off x="2791" y="1081"/>
                <a:ext cx="2812" cy="750"/>
              </a:xfrm>
              <a:custGeom>
                <a:avLst/>
                <a:gdLst>
                  <a:gd name="T0" fmla="*/ 3371425 w 2813"/>
                  <a:gd name="T1" fmla="*/ 1008063 h 750"/>
                  <a:gd name="T2" fmla="*/ 3276277 w 2813"/>
                  <a:gd name="T3" fmla="*/ 881063 h 750"/>
                  <a:gd name="T4" fmla="*/ 3430102 w 2813"/>
                  <a:gd name="T5" fmla="*/ 762000 h 750"/>
                  <a:gd name="T6" fmla="*/ 3522077 w 2813"/>
                  <a:gd name="T7" fmla="*/ 809625 h 750"/>
                  <a:gd name="T8" fmla="*/ 3641013 w 2813"/>
                  <a:gd name="T9" fmla="*/ 806450 h 750"/>
                  <a:gd name="T10" fmla="*/ 3739332 w 2813"/>
                  <a:gd name="T11" fmla="*/ 752475 h 750"/>
                  <a:gd name="T12" fmla="*/ 3842409 w 2813"/>
                  <a:gd name="T13" fmla="*/ 738188 h 750"/>
                  <a:gd name="T14" fmla="*/ 3759949 w 2813"/>
                  <a:gd name="T15" fmla="*/ 830263 h 750"/>
                  <a:gd name="T16" fmla="*/ 3718717 w 2813"/>
                  <a:gd name="T17" fmla="*/ 931863 h 750"/>
                  <a:gd name="T18" fmla="*/ 3801178 w 2813"/>
                  <a:gd name="T19" fmla="*/ 1031875 h 750"/>
                  <a:gd name="T20" fmla="*/ 3896328 w 2813"/>
                  <a:gd name="T21" fmla="*/ 928688 h 750"/>
                  <a:gd name="T22" fmla="*/ 3974032 w 2813"/>
                  <a:gd name="T23" fmla="*/ 779463 h 750"/>
                  <a:gd name="T24" fmla="*/ 4172258 w 2813"/>
                  <a:gd name="T25" fmla="*/ 720725 h 750"/>
                  <a:gd name="T26" fmla="*/ 4291194 w 2813"/>
                  <a:gd name="T27" fmla="*/ 604838 h 750"/>
                  <a:gd name="T28" fmla="*/ 4454532 w 2813"/>
                  <a:gd name="T29" fmla="*/ 506413 h 750"/>
                  <a:gd name="T30" fmla="*/ 4359382 w 2813"/>
                  <a:gd name="T31" fmla="*/ 509588 h 750"/>
                  <a:gd name="T32" fmla="*/ 4256303 w 2813"/>
                  <a:gd name="T33" fmla="*/ 469900 h 750"/>
                  <a:gd name="T34" fmla="*/ 4124685 w 2813"/>
                  <a:gd name="T35" fmla="*/ 404813 h 750"/>
                  <a:gd name="T36" fmla="*/ 4005747 w 2813"/>
                  <a:gd name="T37" fmla="*/ 442913 h 750"/>
                  <a:gd name="T38" fmla="*/ 3766292 w 2813"/>
                  <a:gd name="T39" fmla="*/ 377825 h 750"/>
                  <a:gd name="T40" fmla="*/ 3528421 w 2813"/>
                  <a:gd name="T41" fmla="*/ 282575 h 750"/>
                  <a:gd name="T42" fmla="*/ 3457060 w 2813"/>
                  <a:gd name="T43" fmla="*/ 231775 h 750"/>
                  <a:gd name="T44" fmla="*/ 3276277 w 2813"/>
                  <a:gd name="T45" fmla="*/ 298450 h 750"/>
                  <a:gd name="T46" fmla="*/ 3014620 w 2813"/>
                  <a:gd name="T47" fmla="*/ 265113 h 750"/>
                  <a:gd name="T48" fmla="*/ 2765649 w 2813"/>
                  <a:gd name="T49" fmla="*/ 227013 h 750"/>
                  <a:gd name="T50" fmla="*/ 2586452 w 2813"/>
                  <a:gd name="T51" fmla="*/ 261938 h 750"/>
                  <a:gd name="T52" fmla="*/ 2592796 w 2813"/>
                  <a:gd name="T53" fmla="*/ 166688 h 750"/>
                  <a:gd name="T54" fmla="*/ 2521433 w 2813"/>
                  <a:gd name="T55" fmla="*/ 20638 h 750"/>
                  <a:gd name="T56" fmla="*/ 2405669 w 2813"/>
                  <a:gd name="T57" fmla="*/ 39688 h 750"/>
                  <a:gd name="T58" fmla="*/ 2310521 w 2813"/>
                  <a:gd name="T59" fmla="*/ 98425 h 750"/>
                  <a:gd name="T60" fmla="*/ 2164626 w 2813"/>
                  <a:gd name="T61" fmla="*/ 119063 h 750"/>
                  <a:gd name="T62" fmla="*/ 2010803 w 2813"/>
                  <a:gd name="T63" fmla="*/ 179388 h 750"/>
                  <a:gd name="T64" fmla="*/ 1912483 w 2813"/>
                  <a:gd name="T65" fmla="*/ 309563 h 750"/>
                  <a:gd name="T66" fmla="*/ 1809406 w 2813"/>
                  <a:gd name="T67" fmla="*/ 322263 h 750"/>
                  <a:gd name="T68" fmla="*/ 1666683 w 2813"/>
                  <a:gd name="T69" fmla="*/ 312738 h 750"/>
                  <a:gd name="T70" fmla="*/ 1555678 w 2813"/>
                  <a:gd name="T71" fmla="*/ 398463 h 750"/>
                  <a:gd name="T72" fmla="*/ 1411369 w 2813"/>
                  <a:gd name="T73" fmla="*/ 452438 h 750"/>
                  <a:gd name="T74" fmla="*/ 1238516 w 2813"/>
                  <a:gd name="T75" fmla="*/ 442913 h 750"/>
                  <a:gd name="T76" fmla="*/ 1105308 w 2813"/>
                  <a:gd name="T77" fmla="*/ 550863 h 750"/>
                  <a:gd name="T78" fmla="*/ 938798 w 2813"/>
                  <a:gd name="T79" fmla="*/ 568325 h 750"/>
                  <a:gd name="T80" fmla="*/ 929282 w 2813"/>
                  <a:gd name="T81" fmla="*/ 485775 h 750"/>
                  <a:gd name="T82" fmla="*/ 786560 w 2813"/>
                  <a:gd name="T83" fmla="*/ 452438 h 750"/>
                  <a:gd name="T84" fmla="*/ 694584 w 2813"/>
                  <a:gd name="T85" fmla="*/ 336550 h 750"/>
                  <a:gd name="T86" fmla="*/ 534417 w 2813"/>
                  <a:gd name="T87" fmla="*/ 298450 h 750"/>
                  <a:gd name="T88" fmla="*/ 350463 w 2813"/>
                  <a:gd name="T89" fmla="*/ 438150 h 750"/>
                  <a:gd name="T90" fmla="*/ 169682 w 2813"/>
                  <a:gd name="T91" fmla="*/ 595313 h 750"/>
                  <a:gd name="T92" fmla="*/ 176024 w 2813"/>
                  <a:gd name="T93" fmla="*/ 823913 h 750"/>
                  <a:gd name="T94" fmla="*/ 302889 w 2813"/>
                  <a:gd name="T95" fmla="*/ 860425 h 750"/>
                  <a:gd name="T96" fmla="*/ 407552 w 2813"/>
                  <a:gd name="T97" fmla="*/ 765175 h 750"/>
                  <a:gd name="T98" fmla="*/ 421825 w 2813"/>
                  <a:gd name="T99" fmla="*/ 577850 h 750"/>
                  <a:gd name="T100" fmla="*/ 523317 w 2813"/>
                  <a:gd name="T101" fmla="*/ 503238 h 750"/>
                  <a:gd name="T102" fmla="*/ 564547 w 2813"/>
                  <a:gd name="T103" fmla="*/ 533400 h 750"/>
                  <a:gd name="T104" fmla="*/ 483671 w 2813"/>
                  <a:gd name="T105" fmla="*/ 660400 h 750"/>
                  <a:gd name="T106" fmla="*/ 647010 w 2813"/>
                  <a:gd name="T107" fmla="*/ 666750 h 750"/>
                  <a:gd name="T108" fmla="*/ 769116 w 2813"/>
                  <a:gd name="T109" fmla="*/ 687388 h 750"/>
                  <a:gd name="T110" fmla="*/ 724714 w 2813"/>
                  <a:gd name="T111" fmla="*/ 765175 h 750"/>
                  <a:gd name="T112" fmla="*/ 666039 w 2813"/>
                  <a:gd name="T113" fmla="*/ 788988 h 750"/>
                  <a:gd name="T114" fmla="*/ 531245 w 2813"/>
                  <a:gd name="T115" fmla="*/ 803275 h 750"/>
                  <a:gd name="T116" fmla="*/ 374251 w 2813"/>
                  <a:gd name="T117" fmla="*/ 919163 h 750"/>
                  <a:gd name="T118" fmla="*/ 152238 w 2813"/>
                  <a:gd name="T119" fmla="*/ 990600 h 750"/>
                  <a:gd name="T120" fmla="*/ 60262 w 2813"/>
                  <a:gd name="T121" fmla="*/ 1095375 h 750"/>
                  <a:gd name="T122" fmla="*/ 0 w 2813"/>
                  <a:gd name="T123" fmla="*/ 1190625 h 75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13"/>
                  <a:gd name="T187" fmla="*/ 0 h 750"/>
                  <a:gd name="T188" fmla="*/ 2813 w 2813"/>
                  <a:gd name="T189" fmla="*/ 750 h 75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13" h="750">
                    <a:moveTo>
                      <a:pt x="2079" y="750"/>
                    </a:moveTo>
                    <a:lnTo>
                      <a:pt x="2092" y="727"/>
                    </a:lnTo>
                    <a:lnTo>
                      <a:pt x="2105" y="697"/>
                    </a:lnTo>
                    <a:lnTo>
                      <a:pt x="2116" y="669"/>
                    </a:lnTo>
                    <a:lnTo>
                      <a:pt x="2124" y="652"/>
                    </a:lnTo>
                    <a:lnTo>
                      <a:pt x="2126" y="635"/>
                    </a:lnTo>
                    <a:lnTo>
                      <a:pt x="2120" y="613"/>
                    </a:lnTo>
                    <a:lnTo>
                      <a:pt x="2105" y="596"/>
                    </a:lnTo>
                    <a:lnTo>
                      <a:pt x="2079" y="589"/>
                    </a:lnTo>
                    <a:lnTo>
                      <a:pt x="2058" y="585"/>
                    </a:lnTo>
                    <a:lnTo>
                      <a:pt x="2056" y="572"/>
                    </a:lnTo>
                    <a:lnTo>
                      <a:pt x="2066" y="555"/>
                    </a:lnTo>
                    <a:lnTo>
                      <a:pt x="2086" y="534"/>
                    </a:lnTo>
                    <a:lnTo>
                      <a:pt x="2099" y="523"/>
                    </a:lnTo>
                    <a:lnTo>
                      <a:pt x="2114" y="510"/>
                    </a:lnTo>
                    <a:lnTo>
                      <a:pt x="2131" y="499"/>
                    </a:lnTo>
                    <a:lnTo>
                      <a:pt x="2148" y="489"/>
                    </a:lnTo>
                    <a:lnTo>
                      <a:pt x="2163" y="480"/>
                    </a:lnTo>
                    <a:lnTo>
                      <a:pt x="2178" y="474"/>
                    </a:lnTo>
                    <a:lnTo>
                      <a:pt x="2189" y="474"/>
                    </a:lnTo>
                    <a:lnTo>
                      <a:pt x="2193" y="476"/>
                    </a:lnTo>
                    <a:lnTo>
                      <a:pt x="2199" y="491"/>
                    </a:lnTo>
                    <a:lnTo>
                      <a:pt x="2210" y="504"/>
                    </a:lnTo>
                    <a:lnTo>
                      <a:pt x="2221" y="510"/>
                    </a:lnTo>
                    <a:lnTo>
                      <a:pt x="2232" y="506"/>
                    </a:lnTo>
                    <a:lnTo>
                      <a:pt x="2247" y="493"/>
                    </a:lnTo>
                    <a:lnTo>
                      <a:pt x="2266" y="484"/>
                    </a:lnTo>
                    <a:lnTo>
                      <a:pt x="2285" y="484"/>
                    </a:lnTo>
                    <a:lnTo>
                      <a:pt x="2294" y="493"/>
                    </a:lnTo>
                    <a:lnTo>
                      <a:pt x="2296" y="508"/>
                    </a:lnTo>
                    <a:lnTo>
                      <a:pt x="2302" y="519"/>
                    </a:lnTo>
                    <a:lnTo>
                      <a:pt x="2313" y="521"/>
                    </a:lnTo>
                    <a:lnTo>
                      <a:pt x="2328" y="510"/>
                    </a:lnTo>
                    <a:lnTo>
                      <a:pt x="2337" y="499"/>
                    </a:lnTo>
                    <a:lnTo>
                      <a:pt x="2347" y="487"/>
                    </a:lnTo>
                    <a:lnTo>
                      <a:pt x="2358" y="474"/>
                    </a:lnTo>
                    <a:lnTo>
                      <a:pt x="2371" y="461"/>
                    </a:lnTo>
                    <a:lnTo>
                      <a:pt x="2382" y="450"/>
                    </a:lnTo>
                    <a:lnTo>
                      <a:pt x="2393" y="444"/>
                    </a:lnTo>
                    <a:lnTo>
                      <a:pt x="2403" y="442"/>
                    </a:lnTo>
                    <a:lnTo>
                      <a:pt x="2412" y="448"/>
                    </a:lnTo>
                    <a:lnTo>
                      <a:pt x="2423" y="465"/>
                    </a:lnTo>
                    <a:lnTo>
                      <a:pt x="2423" y="476"/>
                    </a:lnTo>
                    <a:lnTo>
                      <a:pt x="2414" y="484"/>
                    </a:lnTo>
                    <a:lnTo>
                      <a:pt x="2401" y="499"/>
                    </a:lnTo>
                    <a:lnTo>
                      <a:pt x="2393" y="508"/>
                    </a:lnTo>
                    <a:lnTo>
                      <a:pt x="2382" y="517"/>
                    </a:lnTo>
                    <a:lnTo>
                      <a:pt x="2371" y="523"/>
                    </a:lnTo>
                    <a:lnTo>
                      <a:pt x="2360" y="529"/>
                    </a:lnTo>
                    <a:lnTo>
                      <a:pt x="2350" y="538"/>
                    </a:lnTo>
                    <a:lnTo>
                      <a:pt x="2341" y="544"/>
                    </a:lnTo>
                    <a:lnTo>
                      <a:pt x="2337" y="553"/>
                    </a:lnTo>
                    <a:lnTo>
                      <a:pt x="2339" y="562"/>
                    </a:lnTo>
                    <a:lnTo>
                      <a:pt x="2345" y="587"/>
                    </a:lnTo>
                    <a:lnTo>
                      <a:pt x="2350" y="620"/>
                    </a:lnTo>
                    <a:lnTo>
                      <a:pt x="2354" y="647"/>
                    </a:lnTo>
                    <a:lnTo>
                      <a:pt x="2367" y="662"/>
                    </a:lnTo>
                    <a:lnTo>
                      <a:pt x="2375" y="662"/>
                    </a:lnTo>
                    <a:lnTo>
                      <a:pt x="2386" y="658"/>
                    </a:lnTo>
                    <a:lnTo>
                      <a:pt x="2397" y="650"/>
                    </a:lnTo>
                    <a:lnTo>
                      <a:pt x="2410" y="641"/>
                    </a:lnTo>
                    <a:lnTo>
                      <a:pt x="2420" y="628"/>
                    </a:lnTo>
                    <a:lnTo>
                      <a:pt x="2429" y="617"/>
                    </a:lnTo>
                    <a:lnTo>
                      <a:pt x="2440" y="609"/>
                    </a:lnTo>
                    <a:lnTo>
                      <a:pt x="2446" y="600"/>
                    </a:lnTo>
                    <a:lnTo>
                      <a:pt x="2457" y="585"/>
                    </a:lnTo>
                    <a:lnTo>
                      <a:pt x="2468" y="564"/>
                    </a:lnTo>
                    <a:lnTo>
                      <a:pt x="2472" y="544"/>
                    </a:lnTo>
                    <a:lnTo>
                      <a:pt x="2474" y="527"/>
                    </a:lnTo>
                    <a:lnTo>
                      <a:pt x="2478" y="514"/>
                    </a:lnTo>
                    <a:lnTo>
                      <a:pt x="2487" y="502"/>
                    </a:lnTo>
                    <a:lnTo>
                      <a:pt x="2506" y="491"/>
                    </a:lnTo>
                    <a:lnTo>
                      <a:pt x="2532" y="482"/>
                    </a:lnTo>
                    <a:lnTo>
                      <a:pt x="2549" y="478"/>
                    </a:lnTo>
                    <a:lnTo>
                      <a:pt x="2568" y="474"/>
                    </a:lnTo>
                    <a:lnTo>
                      <a:pt x="2590" y="467"/>
                    </a:lnTo>
                    <a:lnTo>
                      <a:pt x="2609" y="461"/>
                    </a:lnTo>
                    <a:lnTo>
                      <a:pt x="2631" y="454"/>
                    </a:lnTo>
                    <a:lnTo>
                      <a:pt x="2648" y="448"/>
                    </a:lnTo>
                    <a:lnTo>
                      <a:pt x="2661" y="439"/>
                    </a:lnTo>
                    <a:lnTo>
                      <a:pt x="2667" y="431"/>
                    </a:lnTo>
                    <a:lnTo>
                      <a:pt x="2678" y="414"/>
                    </a:lnTo>
                    <a:lnTo>
                      <a:pt x="2693" y="394"/>
                    </a:lnTo>
                    <a:lnTo>
                      <a:pt x="2706" y="381"/>
                    </a:lnTo>
                    <a:lnTo>
                      <a:pt x="2712" y="375"/>
                    </a:lnTo>
                    <a:lnTo>
                      <a:pt x="2781" y="427"/>
                    </a:lnTo>
                    <a:lnTo>
                      <a:pt x="2790" y="401"/>
                    </a:lnTo>
                    <a:lnTo>
                      <a:pt x="2802" y="369"/>
                    </a:lnTo>
                    <a:lnTo>
                      <a:pt x="2813" y="336"/>
                    </a:lnTo>
                    <a:lnTo>
                      <a:pt x="2809" y="319"/>
                    </a:lnTo>
                    <a:lnTo>
                      <a:pt x="2800" y="315"/>
                    </a:lnTo>
                    <a:lnTo>
                      <a:pt x="2792" y="315"/>
                    </a:lnTo>
                    <a:lnTo>
                      <a:pt x="2779" y="315"/>
                    </a:lnTo>
                    <a:lnTo>
                      <a:pt x="2768" y="317"/>
                    </a:lnTo>
                    <a:lnTo>
                      <a:pt x="2757" y="319"/>
                    </a:lnTo>
                    <a:lnTo>
                      <a:pt x="2749" y="321"/>
                    </a:lnTo>
                    <a:lnTo>
                      <a:pt x="2742" y="324"/>
                    </a:lnTo>
                    <a:lnTo>
                      <a:pt x="2740" y="324"/>
                    </a:lnTo>
                    <a:lnTo>
                      <a:pt x="2734" y="324"/>
                    </a:lnTo>
                    <a:lnTo>
                      <a:pt x="2719" y="319"/>
                    </a:lnTo>
                    <a:lnTo>
                      <a:pt x="2699" y="311"/>
                    </a:lnTo>
                    <a:lnTo>
                      <a:pt x="2684" y="296"/>
                    </a:lnTo>
                    <a:lnTo>
                      <a:pt x="2676" y="287"/>
                    </a:lnTo>
                    <a:lnTo>
                      <a:pt x="2663" y="279"/>
                    </a:lnTo>
                    <a:lnTo>
                      <a:pt x="2648" y="270"/>
                    </a:lnTo>
                    <a:lnTo>
                      <a:pt x="2631" y="261"/>
                    </a:lnTo>
                    <a:lnTo>
                      <a:pt x="2616" y="257"/>
                    </a:lnTo>
                    <a:lnTo>
                      <a:pt x="2601" y="255"/>
                    </a:lnTo>
                    <a:lnTo>
                      <a:pt x="2588" y="255"/>
                    </a:lnTo>
                    <a:lnTo>
                      <a:pt x="2581" y="261"/>
                    </a:lnTo>
                    <a:lnTo>
                      <a:pt x="2575" y="270"/>
                    </a:lnTo>
                    <a:lnTo>
                      <a:pt x="2562" y="274"/>
                    </a:lnTo>
                    <a:lnTo>
                      <a:pt x="2545" y="279"/>
                    </a:lnTo>
                    <a:lnTo>
                      <a:pt x="2526" y="279"/>
                    </a:lnTo>
                    <a:lnTo>
                      <a:pt x="2502" y="279"/>
                    </a:lnTo>
                    <a:lnTo>
                      <a:pt x="2478" y="274"/>
                    </a:lnTo>
                    <a:lnTo>
                      <a:pt x="2453" y="270"/>
                    </a:lnTo>
                    <a:lnTo>
                      <a:pt x="2429" y="261"/>
                    </a:lnTo>
                    <a:lnTo>
                      <a:pt x="2403" y="251"/>
                    </a:lnTo>
                    <a:lnTo>
                      <a:pt x="2375" y="238"/>
                    </a:lnTo>
                    <a:lnTo>
                      <a:pt x="2345" y="223"/>
                    </a:lnTo>
                    <a:lnTo>
                      <a:pt x="2317" y="210"/>
                    </a:lnTo>
                    <a:lnTo>
                      <a:pt x="2287" y="195"/>
                    </a:lnTo>
                    <a:lnTo>
                      <a:pt x="2264" y="184"/>
                    </a:lnTo>
                    <a:lnTo>
                      <a:pt x="2240" y="178"/>
                    </a:lnTo>
                    <a:lnTo>
                      <a:pt x="2225" y="178"/>
                    </a:lnTo>
                    <a:lnTo>
                      <a:pt x="2214" y="178"/>
                    </a:lnTo>
                    <a:lnTo>
                      <a:pt x="2208" y="171"/>
                    </a:lnTo>
                    <a:lnTo>
                      <a:pt x="2202" y="165"/>
                    </a:lnTo>
                    <a:lnTo>
                      <a:pt x="2195" y="156"/>
                    </a:lnTo>
                    <a:lnTo>
                      <a:pt x="2189" y="150"/>
                    </a:lnTo>
                    <a:lnTo>
                      <a:pt x="2180" y="146"/>
                    </a:lnTo>
                    <a:lnTo>
                      <a:pt x="2169" y="143"/>
                    </a:lnTo>
                    <a:lnTo>
                      <a:pt x="2152" y="150"/>
                    </a:lnTo>
                    <a:lnTo>
                      <a:pt x="2133" y="158"/>
                    </a:lnTo>
                    <a:lnTo>
                      <a:pt x="2111" y="169"/>
                    </a:lnTo>
                    <a:lnTo>
                      <a:pt x="2090" y="180"/>
                    </a:lnTo>
                    <a:lnTo>
                      <a:pt x="2066" y="188"/>
                    </a:lnTo>
                    <a:lnTo>
                      <a:pt x="2043" y="195"/>
                    </a:lnTo>
                    <a:lnTo>
                      <a:pt x="2017" y="197"/>
                    </a:lnTo>
                    <a:lnTo>
                      <a:pt x="1989" y="195"/>
                    </a:lnTo>
                    <a:lnTo>
                      <a:pt x="1961" y="188"/>
                    </a:lnTo>
                    <a:lnTo>
                      <a:pt x="1931" y="178"/>
                    </a:lnTo>
                    <a:lnTo>
                      <a:pt x="1901" y="167"/>
                    </a:lnTo>
                    <a:lnTo>
                      <a:pt x="1869" y="158"/>
                    </a:lnTo>
                    <a:lnTo>
                      <a:pt x="1841" y="150"/>
                    </a:lnTo>
                    <a:lnTo>
                      <a:pt x="1811" y="143"/>
                    </a:lnTo>
                    <a:lnTo>
                      <a:pt x="1785" y="139"/>
                    </a:lnTo>
                    <a:lnTo>
                      <a:pt x="1764" y="139"/>
                    </a:lnTo>
                    <a:lnTo>
                      <a:pt x="1744" y="143"/>
                    </a:lnTo>
                    <a:lnTo>
                      <a:pt x="1727" y="150"/>
                    </a:lnTo>
                    <a:lnTo>
                      <a:pt x="1706" y="154"/>
                    </a:lnTo>
                    <a:lnTo>
                      <a:pt x="1687" y="158"/>
                    </a:lnTo>
                    <a:lnTo>
                      <a:pt x="1665" y="161"/>
                    </a:lnTo>
                    <a:lnTo>
                      <a:pt x="1646" y="165"/>
                    </a:lnTo>
                    <a:lnTo>
                      <a:pt x="1631" y="165"/>
                    </a:lnTo>
                    <a:lnTo>
                      <a:pt x="1622" y="167"/>
                    </a:lnTo>
                    <a:lnTo>
                      <a:pt x="1618" y="167"/>
                    </a:lnTo>
                    <a:lnTo>
                      <a:pt x="1635" y="148"/>
                    </a:lnTo>
                    <a:lnTo>
                      <a:pt x="1639" y="126"/>
                    </a:lnTo>
                    <a:lnTo>
                      <a:pt x="1637" y="111"/>
                    </a:lnTo>
                    <a:lnTo>
                      <a:pt x="1635" y="105"/>
                    </a:lnTo>
                    <a:lnTo>
                      <a:pt x="1684" y="88"/>
                    </a:lnTo>
                    <a:lnTo>
                      <a:pt x="1663" y="73"/>
                    </a:lnTo>
                    <a:lnTo>
                      <a:pt x="1644" y="58"/>
                    </a:lnTo>
                    <a:lnTo>
                      <a:pt x="1624" y="40"/>
                    </a:lnTo>
                    <a:lnTo>
                      <a:pt x="1607" y="25"/>
                    </a:lnTo>
                    <a:lnTo>
                      <a:pt x="1590" y="13"/>
                    </a:lnTo>
                    <a:lnTo>
                      <a:pt x="1575" y="4"/>
                    </a:lnTo>
                    <a:lnTo>
                      <a:pt x="1560" y="0"/>
                    </a:lnTo>
                    <a:lnTo>
                      <a:pt x="1549" y="2"/>
                    </a:lnTo>
                    <a:lnTo>
                      <a:pt x="1538" y="8"/>
                    </a:lnTo>
                    <a:lnTo>
                      <a:pt x="1528" y="17"/>
                    </a:lnTo>
                    <a:lnTo>
                      <a:pt x="1517" y="25"/>
                    </a:lnTo>
                    <a:lnTo>
                      <a:pt x="1508" y="36"/>
                    </a:lnTo>
                    <a:lnTo>
                      <a:pt x="1498" y="45"/>
                    </a:lnTo>
                    <a:lnTo>
                      <a:pt x="1489" y="51"/>
                    </a:lnTo>
                    <a:lnTo>
                      <a:pt x="1478" y="60"/>
                    </a:lnTo>
                    <a:lnTo>
                      <a:pt x="1470" y="64"/>
                    </a:lnTo>
                    <a:lnTo>
                      <a:pt x="1457" y="62"/>
                    </a:lnTo>
                    <a:lnTo>
                      <a:pt x="1444" y="51"/>
                    </a:lnTo>
                    <a:lnTo>
                      <a:pt x="1429" y="43"/>
                    </a:lnTo>
                    <a:lnTo>
                      <a:pt x="1408" y="47"/>
                    </a:lnTo>
                    <a:lnTo>
                      <a:pt x="1395" y="55"/>
                    </a:lnTo>
                    <a:lnTo>
                      <a:pt x="1380" y="66"/>
                    </a:lnTo>
                    <a:lnTo>
                      <a:pt x="1365" y="75"/>
                    </a:lnTo>
                    <a:lnTo>
                      <a:pt x="1350" y="86"/>
                    </a:lnTo>
                    <a:lnTo>
                      <a:pt x="1332" y="94"/>
                    </a:lnTo>
                    <a:lnTo>
                      <a:pt x="1317" y="101"/>
                    </a:lnTo>
                    <a:lnTo>
                      <a:pt x="1300" y="107"/>
                    </a:lnTo>
                    <a:lnTo>
                      <a:pt x="1283" y="109"/>
                    </a:lnTo>
                    <a:lnTo>
                      <a:pt x="1268" y="113"/>
                    </a:lnTo>
                    <a:lnTo>
                      <a:pt x="1255" y="124"/>
                    </a:lnTo>
                    <a:lnTo>
                      <a:pt x="1244" y="137"/>
                    </a:lnTo>
                    <a:lnTo>
                      <a:pt x="1234" y="150"/>
                    </a:lnTo>
                    <a:lnTo>
                      <a:pt x="1225" y="167"/>
                    </a:lnTo>
                    <a:lnTo>
                      <a:pt x="1214" y="182"/>
                    </a:lnTo>
                    <a:lnTo>
                      <a:pt x="1206" y="195"/>
                    </a:lnTo>
                    <a:lnTo>
                      <a:pt x="1193" y="206"/>
                    </a:lnTo>
                    <a:lnTo>
                      <a:pt x="1187" y="208"/>
                    </a:lnTo>
                    <a:lnTo>
                      <a:pt x="1176" y="210"/>
                    </a:lnTo>
                    <a:lnTo>
                      <a:pt x="1165" y="208"/>
                    </a:lnTo>
                    <a:lnTo>
                      <a:pt x="1154" y="206"/>
                    </a:lnTo>
                    <a:lnTo>
                      <a:pt x="1141" y="203"/>
                    </a:lnTo>
                    <a:lnTo>
                      <a:pt x="1129" y="199"/>
                    </a:lnTo>
                    <a:lnTo>
                      <a:pt x="1116" y="197"/>
                    </a:lnTo>
                    <a:lnTo>
                      <a:pt x="1103" y="195"/>
                    </a:lnTo>
                    <a:lnTo>
                      <a:pt x="1088" y="193"/>
                    </a:lnTo>
                    <a:lnTo>
                      <a:pt x="1071" y="195"/>
                    </a:lnTo>
                    <a:lnTo>
                      <a:pt x="1051" y="197"/>
                    </a:lnTo>
                    <a:lnTo>
                      <a:pt x="1032" y="201"/>
                    </a:lnTo>
                    <a:lnTo>
                      <a:pt x="1015" y="210"/>
                    </a:lnTo>
                    <a:lnTo>
                      <a:pt x="1000" y="218"/>
                    </a:lnTo>
                    <a:lnTo>
                      <a:pt x="989" y="227"/>
                    </a:lnTo>
                    <a:lnTo>
                      <a:pt x="985" y="240"/>
                    </a:lnTo>
                    <a:lnTo>
                      <a:pt x="981" y="251"/>
                    </a:lnTo>
                    <a:lnTo>
                      <a:pt x="970" y="261"/>
                    </a:lnTo>
                    <a:lnTo>
                      <a:pt x="955" y="270"/>
                    </a:lnTo>
                    <a:lnTo>
                      <a:pt x="940" y="274"/>
                    </a:lnTo>
                    <a:lnTo>
                      <a:pt x="923" y="281"/>
                    </a:lnTo>
                    <a:lnTo>
                      <a:pt x="905" y="283"/>
                    </a:lnTo>
                    <a:lnTo>
                      <a:pt x="890" y="285"/>
                    </a:lnTo>
                    <a:lnTo>
                      <a:pt x="878" y="285"/>
                    </a:lnTo>
                    <a:lnTo>
                      <a:pt x="863" y="285"/>
                    </a:lnTo>
                    <a:lnTo>
                      <a:pt x="845" y="283"/>
                    </a:lnTo>
                    <a:lnTo>
                      <a:pt x="824" y="281"/>
                    </a:lnTo>
                    <a:lnTo>
                      <a:pt x="802" y="279"/>
                    </a:lnTo>
                    <a:lnTo>
                      <a:pt x="781" y="279"/>
                    </a:lnTo>
                    <a:lnTo>
                      <a:pt x="764" y="281"/>
                    </a:lnTo>
                    <a:lnTo>
                      <a:pt x="749" y="285"/>
                    </a:lnTo>
                    <a:lnTo>
                      <a:pt x="740" y="291"/>
                    </a:lnTo>
                    <a:lnTo>
                      <a:pt x="727" y="311"/>
                    </a:lnTo>
                    <a:lnTo>
                      <a:pt x="712" y="330"/>
                    </a:lnTo>
                    <a:lnTo>
                      <a:pt x="697" y="347"/>
                    </a:lnTo>
                    <a:lnTo>
                      <a:pt x="691" y="354"/>
                    </a:lnTo>
                    <a:lnTo>
                      <a:pt x="629" y="347"/>
                    </a:lnTo>
                    <a:lnTo>
                      <a:pt x="624" y="349"/>
                    </a:lnTo>
                    <a:lnTo>
                      <a:pt x="616" y="351"/>
                    </a:lnTo>
                    <a:lnTo>
                      <a:pt x="605" y="356"/>
                    </a:lnTo>
                    <a:lnTo>
                      <a:pt x="592" y="358"/>
                    </a:lnTo>
                    <a:lnTo>
                      <a:pt x="581" y="360"/>
                    </a:lnTo>
                    <a:lnTo>
                      <a:pt x="573" y="362"/>
                    </a:lnTo>
                    <a:lnTo>
                      <a:pt x="571" y="360"/>
                    </a:lnTo>
                    <a:lnTo>
                      <a:pt x="577" y="354"/>
                    </a:lnTo>
                    <a:lnTo>
                      <a:pt x="588" y="332"/>
                    </a:lnTo>
                    <a:lnTo>
                      <a:pt x="586" y="306"/>
                    </a:lnTo>
                    <a:lnTo>
                      <a:pt x="571" y="285"/>
                    </a:lnTo>
                    <a:lnTo>
                      <a:pt x="554" y="279"/>
                    </a:lnTo>
                    <a:lnTo>
                      <a:pt x="543" y="281"/>
                    </a:lnTo>
                    <a:lnTo>
                      <a:pt x="528" y="283"/>
                    </a:lnTo>
                    <a:lnTo>
                      <a:pt x="513" y="285"/>
                    </a:lnTo>
                    <a:lnTo>
                      <a:pt x="496" y="285"/>
                    </a:lnTo>
                    <a:lnTo>
                      <a:pt x="478" y="283"/>
                    </a:lnTo>
                    <a:lnTo>
                      <a:pt x="466" y="281"/>
                    </a:lnTo>
                    <a:lnTo>
                      <a:pt x="457" y="274"/>
                    </a:lnTo>
                    <a:lnTo>
                      <a:pt x="453" y="268"/>
                    </a:lnTo>
                    <a:lnTo>
                      <a:pt x="448" y="244"/>
                    </a:lnTo>
                    <a:lnTo>
                      <a:pt x="438" y="212"/>
                    </a:lnTo>
                    <a:lnTo>
                      <a:pt x="420" y="184"/>
                    </a:lnTo>
                    <a:lnTo>
                      <a:pt x="401" y="167"/>
                    </a:lnTo>
                    <a:lnTo>
                      <a:pt x="388" y="165"/>
                    </a:lnTo>
                    <a:lnTo>
                      <a:pt x="373" y="169"/>
                    </a:lnTo>
                    <a:lnTo>
                      <a:pt x="356" y="178"/>
                    </a:lnTo>
                    <a:lnTo>
                      <a:pt x="337" y="188"/>
                    </a:lnTo>
                    <a:lnTo>
                      <a:pt x="317" y="201"/>
                    </a:lnTo>
                    <a:lnTo>
                      <a:pt x="296" y="216"/>
                    </a:lnTo>
                    <a:lnTo>
                      <a:pt x="277" y="231"/>
                    </a:lnTo>
                    <a:lnTo>
                      <a:pt x="260" y="244"/>
                    </a:lnTo>
                    <a:lnTo>
                      <a:pt x="240" y="259"/>
                    </a:lnTo>
                    <a:lnTo>
                      <a:pt x="221" y="276"/>
                    </a:lnTo>
                    <a:lnTo>
                      <a:pt x="199" y="296"/>
                    </a:lnTo>
                    <a:lnTo>
                      <a:pt x="178" y="315"/>
                    </a:lnTo>
                    <a:lnTo>
                      <a:pt x="157" y="334"/>
                    </a:lnTo>
                    <a:lnTo>
                      <a:pt x="137" y="349"/>
                    </a:lnTo>
                    <a:lnTo>
                      <a:pt x="120" y="364"/>
                    </a:lnTo>
                    <a:lnTo>
                      <a:pt x="107" y="375"/>
                    </a:lnTo>
                    <a:lnTo>
                      <a:pt x="90" y="394"/>
                    </a:lnTo>
                    <a:lnTo>
                      <a:pt x="79" y="414"/>
                    </a:lnTo>
                    <a:lnTo>
                      <a:pt x="77" y="437"/>
                    </a:lnTo>
                    <a:lnTo>
                      <a:pt x="86" y="461"/>
                    </a:lnTo>
                    <a:lnTo>
                      <a:pt x="99" y="489"/>
                    </a:lnTo>
                    <a:lnTo>
                      <a:pt x="111" y="519"/>
                    </a:lnTo>
                    <a:lnTo>
                      <a:pt x="124" y="542"/>
                    </a:lnTo>
                    <a:lnTo>
                      <a:pt x="142" y="551"/>
                    </a:lnTo>
                    <a:lnTo>
                      <a:pt x="152" y="551"/>
                    </a:lnTo>
                    <a:lnTo>
                      <a:pt x="165" y="549"/>
                    </a:lnTo>
                    <a:lnTo>
                      <a:pt x="178" y="547"/>
                    </a:lnTo>
                    <a:lnTo>
                      <a:pt x="191" y="542"/>
                    </a:lnTo>
                    <a:lnTo>
                      <a:pt x="204" y="536"/>
                    </a:lnTo>
                    <a:lnTo>
                      <a:pt x="217" y="532"/>
                    </a:lnTo>
                    <a:lnTo>
                      <a:pt x="225" y="525"/>
                    </a:lnTo>
                    <a:lnTo>
                      <a:pt x="232" y="517"/>
                    </a:lnTo>
                    <a:lnTo>
                      <a:pt x="242" y="499"/>
                    </a:lnTo>
                    <a:lnTo>
                      <a:pt x="257" y="482"/>
                    </a:lnTo>
                    <a:lnTo>
                      <a:pt x="266" y="465"/>
                    </a:lnTo>
                    <a:lnTo>
                      <a:pt x="266" y="444"/>
                    </a:lnTo>
                    <a:lnTo>
                      <a:pt x="257" y="420"/>
                    </a:lnTo>
                    <a:lnTo>
                      <a:pt x="253" y="399"/>
                    </a:lnTo>
                    <a:lnTo>
                      <a:pt x="255" y="381"/>
                    </a:lnTo>
                    <a:lnTo>
                      <a:pt x="266" y="364"/>
                    </a:lnTo>
                    <a:lnTo>
                      <a:pt x="277" y="356"/>
                    </a:lnTo>
                    <a:lnTo>
                      <a:pt x="287" y="347"/>
                    </a:lnTo>
                    <a:lnTo>
                      <a:pt x="300" y="339"/>
                    </a:lnTo>
                    <a:lnTo>
                      <a:pt x="311" y="330"/>
                    </a:lnTo>
                    <a:lnTo>
                      <a:pt x="322" y="324"/>
                    </a:lnTo>
                    <a:lnTo>
                      <a:pt x="330" y="317"/>
                    </a:lnTo>
                    <a:lnTo>
                      <a:pt x="337" y="315"/>
                    </a:lnTo>
                    <a:lnTo>
                      <a:pt x="339" y="313"/>
                    </a:lnTo>
                    <a:lnTo>
                      <a:pt x="341" y="313"/>
                    </a:lnTo>
                    <a:lnTo>
                      <a:pt x="348" y="315"/>
                    </a:lnTo>
                    <a:lnTo>
                      <a:pt x="354" y="324"/>
                    </a:lnTo>
                    <a:lnTo>
                      <a:pt x="356" y="336"/>
                    </a:lnTo>
                    <a:lnTo>
                      <a:pt x="354" y="347"/>
                    </a:lnTo>
                    <a:lnTo>
                      <a:pt x="345" y="351"/>
                    </a:lnTo>
                    <a:lnTo>
                      <a:pt x="332" y="358"/>
                    </a:lnTo>
                    <a:lnTo>
                      <a:pt x="317" y="369"/>
                    </a:lnTo>
                    <a:lnTo>
                      <a:pt x="305" y="390"/>
                    </a:lnTo>
                    <a:lnTo>
                      <a:pt x="305" y="416"/>
                    </a:lnTo>
                    <a:lnTo>
                      <a:pt x="315" y="437"/>
                    </a:lnTo>
                    <a:lnTo>
                      <a:pt x="339" y="444"/>
                    </a:lnTo>
                    <a:lnTo>
                      <a:pt x="356" y="439"/>
                    </a:lnTo>
                    <a:lnTo>
                      <a:pt x="373" y="433"/>
                    </a:lnTo>
                    <a:lnTo>
                      <a:pt x="390" y="427"/>
                    </a:lnTo>
                    <a:lnTo>
                      <a:pt x="408" y="420"/>
                    </a:lnTo>
                    <a:lnTo>
                      <a:pt x="425" y="411"/>
                    </a:lnTo>
                    <a:lnTo>
                      <a:pt x="440" y="407"/>
                    </a:lnTo>
                    <a:lnTo>
                      <a:pt x="451" y="403"/>
                    </a:lnTo>
                    <a:lnTo>
                      <a:pt x="459" y="403"/>
                    </a:lnTo>
                    <a:lnTo>
                      <a:pt x="472" y="414"/>
                    </a:lnTo>
                    <a:lnTo>
                      <a:pt x="485" y="433"/>
                    </a:lnTo>
                    <a:lnTo>
                      <a:pt x="496" y="452"/>
                    </a:lnTo>
                    <a:lnTo>
                      <a:pt x="504" y="465"/>
                    </a:lnTo>
                    <a:lnTo>
                      <a:pt x="491" y="467"/>
                    </a:lnTo>
                    <a:lnTo>
                      <a:pt x="478" y="469"/>
                    </a:lnTo>
                    <a:lnTo>
                      <a:pt x="468" y="476"/>
                    </a:lnTo>
                    <a:lnTo>
                      <a:pt x="457" y="482"/>
                    </a:lnTo>
                    <a:lnTo>
                      <a:pt x="448" y="489"/>
                    </a:lnTo>
                    <a:lnTo>
                      <a:pt x="442" y="493"/>
                    </a:lnTo>
                    <a:lnTo>
                      <a:pt x="438" y="497"/>
                    </a:lnTo>
                    <a:lnTo>
                      <a:pt x="435" y="499"/>
                    </a:lnTo>
                    <a:lnTo>
                      <a:pt x="431" y="499"/>
                    </a:lnTo>
                    <a:lnTo>
                      <a:pt x="420" y="497"/>
                    </a:lnTo>
                    <a:lnTo>
                      <a:pt x="403" y="495"/>
                    </a:lnTo>
                    <a:lnTo>
                      <a:pt x="386" y="493"/>
                    </a:lnTo>
                    <a:lnTo>
                      <a:pt x="367" y="493"/>
                    </a:lnTo>
                    <a:lnTo>
                      <a:pt x="350" y="495"/>
                    </a:lnTo>
                    <a:lnTo>
                      <a:pt x="339" y="499"/>
                    </a:lnTo>
                    <a:lnTo>
                      <a:pt x="335" y="506"/>
                    </a:lnTo>
                    <a:lnTo>
                      <a:pt x="330" y="529"/>
                    </a:lnTo>
                    <a:lnTo>
                      <a:pt x="322" y="557"/>
                    </a:lnTo>
                    <a:lnTo>
                      <a:pt x="302" y="581"/>
                    </a:lnTo>
                    <a:lnTo>
                      <a:pt x="277" y="585"/>
                    </a:lnTo>
                    <a:lnTo>
                      <a:pt x="260" y="581"/>
                    </a:lnTo>
                    <a:lnTo>
                      <a:pt x="236" y="579"/>
                    </a:lnTo>
                    <a:lnTo>
                      <a:pt x="210" y="581"/>
                    </a:lnTo>
                    <a:lnTo>
                      <a:pt x="182" y="583"/>
                    </a:lnTo>
                    <a:lnTo>
                      <a:pt x="157" y="587"/>
                    </a:lnTo>
                    <a:lnTo>
                      <a:pt x="131" y="596"/>
                    </a:lnTo>
                    <a:lnTo>
                      <a:pt x="111" y="609"/>
                    </a:lnTo>
                    <a:lnTo>
                      <a:pt x="96" y="624"/>
                    </a:lnTo>
                    <a:lnTo>
                      <a:pt x="86" y="639"/>
                    </a:lnTo>
                    <a:lnTo>
                      <a:pt x="75" y="652"/>
                    </a:lnTo>
                    <a:lnTo>
                      <a:pt x="66" y="662"/>
                    </a:lnTo>
                    <a:lnTo>
                      <a:pt x="56" y="673"/>
                    </a:lnTo>
                    <a:lnTo>
                      <a:pt x="47" y="682"/>
                    </a:lnTo>
                    <a:lnTo>
                      <a:pt x="38" y="690"/>
                    </a:lnTo>
                    <a:lnTo>
                      <a:pt x="30" y="699"/>
                    </a:lnTo>
                    <a:lnTo>
                      <a:pt x="23" y="710"/>
                    </a:lnTo>
                    <a:lnTo>
                      <a:pt x="17" y="720"/>
                    </a:lnTo>
                    <a:lnTo>
                      <a:pt x="11" y="729"/>
                    </a:lnTo>
                    <a:lnTo>
                      <a:pt x="4" y="740"/>
                    </a:lnTo>
                    <a:lnTo>
                      <a:pt x="0" y="750"/>
                    </a:lnTo>
                    <a:lnTo>
                      <a:pt x="2079" y="750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3" name="Freeform 11"/>
              <p:cNvSpPr>
                <a:spLocks/>
              </p:cNvSpPr>
              <p:nvPr/>
            </p:nvSpPr>
            <p:spPr bwMode="auto">
              <a:xfrm>
                <a:off x="2649" y="1831"/>
                <a:ext cx="2220" cy="749"/>
              </a:xfrm>
              <a:custGeom>
                <a:avLst/>
                <a:gdLst>
                  <a:gd name="T0" fmla="*/ 190242 w 2221"/>
                  <a:gd name="T1" fmla="*/ 58737 h 749"/>
                  <a:gd name="T2" fmla="*/ 82439 w 2221"/>
                  <a:gd name="T3" fmla="*/ 55562 h 749"/>
                  <a:gd name="T4" fmla="*/ 23780 w 2221"/>
                  <a:gd name="T5" fmla="*/ 68262 h 749"/>
                  <a:gd name="T6" fmla="*/ 38049 w 2221"/>
                  <a:gd name="T7" fmla="*/ 242887 h 749"/>
                  <a:gd name="T8" fmla="*/ 109390 w 2221"/>
                  <a:gd name="T9" fmla="*/ 285750 h 749"/>
                  <a:gd name="T10" fmla="*/ 194999 w 2221"/>
                  <a:gd name="T11" fmla="*/ 234950 h 749"/>
                  <a:gd name="T12" fmla="*/ 305974 w 2221"/>
                  <a:gd name="T13" fmla="*/ 100012 h 749"/>
                  <a:gd name="T14" fmla="*/ 412192 w 2221"/>
                  <a:gd name="T15" fmla="*/ 58737 h 749"/>
                  <a:gd name="T16" fmla="*/ 504144 w 2221"/>
                  <a:gd name="T17" fmla="*/ 95250 h 749"/>
                  <a:gd name="T18" fmla="*/ 584996 w 2221"/>
                  <a:gd name="T19" fmla="*/ 201612 h 749"/>
                  <a:gd name="T20" fmla="*/ 700727 w 2221"/>
                  <a:gd name="T21" fmla="*/ 157162 h 749"/>
                  <a:gd name="T22" fmla="*/ 789507 w 2221"/>
                  <a:gd name="T23" fmla="*/ 184150 h 749"/>
                  <a:gd name="T24" fmla="*/ 884628 w 2221"/>
                  <a:gd name="T25" fmla="*/ 44450 h 749"/>
                  <a:gd name="T26" fmla="*/ 970239 w 2221"/>
                  <a:gd name="T27" fmla="*/ 79375 h 749"/>
                  <a:gd name="T28" fmla="*/ 1047921 w 2221"/>
                  <a:gd name="T29" fmla="*/ 95250 h 749"/>
                  <a:gd name="T30" fmla="*/ 1150969 w 2221"/>
                  <a:gd name="T31" fmla="*/ 130175 h 749"/>
                  <a:gd name="T32" fmla="*/ 1193773 w 2221"/>
                  <a:gd name="T33" fmla="*/ 214312 h 749"/>
                  <a:gd name="T34" fmla="*/ 1085970 w 2221"/>
                  <a:gd name="T35" fmla="*/ 222250 h 749"/>
                  <a:gd name="T36" fmla="*/ 990847 w 2221"/>
                  <a:gd name="T37" fmla="*/ 204787 h 749"/>
                  <a:gd name="T38" fmla="*/ 887800 w 2221"/>
                  <a:gd name="T39" fmla="*/ 228600 h 749"/>
                  <a:gd name="T40" fmla="*/ 837069 w 2221"/>
                  <a:gd name="T41" fmla="*/ 330200 h 749"/>
                  <a:gd name="T42" fmla="*/ 959141 w 2221"/>
                  <a:gd name="T43" fmla="*/ 374650 h 749"/>
                  <a:gd name="T44" fmla="*/ 940116 w 2221"/>
                  <a:gd name="T45" fmla="*/ 496887 h 749"/>
                  <a:gd name="T46" fmla="*/ 1014629 w 2221"/>
                  <a:gd name="T47" fmla="*/ 600075 h 749"/>
                  <a:gd name="T48" fmla="*/ 1092311 w 2221"/>
                  <a:gd name="T49" fmla="*/ 715962 h 749"/>
                  <a:gd name="T50" fmla="*/ 1174750 w 2221"/>
                  <a:gd name="T51" fmla="*/ 879475 h 749"/>
                  <a:gd name="T52" fmla="*/ 1279383 w 2221"/>
                  <a:gd name="T53" fmla="*/ 963612 h 749"/>
                  <a:gd name="T54" fmla="*/ 1347553 w 2221"/>
                  <a:gd name="T55" fmla="*/ 960437 h 749"/>
                  <a:gd name="T56" fmla="*/ 1404626 w 2221"/>
                  <a:gd name="T57" fmla="*/ 903287 h 749"/>
                  <a:gd name="T58" fmla="*/ 1480723 w 2221"/>
                  <a:gd name="T59" fmla="*/ 796925 h 749"/>
                  <a:gd name="T60" fmla="*/ 1582186 w 2221"/>
                  <a:gd name="T61" fmla="*/ 728662 h 749"/>
                  <a:gd name="T62" fmla="*/ 1439503 w 2221"/>
                  <a:gd name="T63" fmla="*/ 681037 h 749"/>
                  <a:gd name="T64" fmla="*/ 1317431 w 2221"/>
                  <a:gd name="T65" fmla="*/ 588962 h 749"/>
                  <a:gd name="T66" fmla="*/ 1401455 w 2221"/>
                  <a:gd name="T67" fmla="*/ 517525 h 749"/>
                  <a:gd name="T68" fmla="*/ 1463284 w 2221"/>
                  <a:gd name="T69" fmla="*/ 592137 h 749"/>
                  <a:gd name="T70" fmla="*/ 1544137 w 2221"/>
                  <a:gd name="T71" fmla="*/ 633412 h 749"/>
                  <a:gd name="T72" fmla="*/ 1704258 w 2221"/>
                  <a:gd name="T73" fmla="*/ 665162 h 749"/>
                  <a:gd name="T74" fmla="*/ 1827915 w 2221"/>
                  <a:gd name="T75" fmla="*/ 739775 h 749"/>
                  <a:gd name="T76" fmla="*/ 1911939 w 2221"/>
                  <a:gd name="T77" fmla="*/ 800100 h 749"/>
                  <a:gd name="T78" fmla="*/ 1959501 w 2221"/>
                  <a:gd name="T79" fmla="*/ 966787 h 749"/>
                  <a:gd name="T80" fmla="*/ 2072060 w 2221"/>
                  <a:gd name="T81" fmla="*/ 1114425 h 749"/>
                  <a:gd name="T82" fmla="*/ 2119621 w 2221"/>
                  <a:gd name="T83" fmla="*/ 930275 h 749"/>
                  <a:gd name="T84" fmla="*/ 2249621 w 2221"/>
                  <a:gd name="T85" fmla="*/ 796925 h 749"/>
                  <a:gd name="T86" fmla="*/ 2327302 w 2221"/>
                  <a:gd name="T87" fmla="*/ 755650 h 749"/>
                  <a:gd name="T88" fmla="*/ 2412911 w 2221"/>
                  <a:gd name="T89" fmla="*/ 787400 h 749"/>
                  <a:gd name="T90" fmla="*/ 2496935 w 2221"/>
                  <a:gd name="T91" fmla="*/ 984250 h 749"/>
                  <a:gd name="T92" fmla="*/ 2538155 w 2221"/>
                  <a:gd name="T93" fmla="*/ 1157287 h 749"/>
                  <a:gd name="T94" fmla="*/ 2644375 w 2221"/>
                  <a:gd name="T95" fmla="*/ 1189037 h 749"/>
                  <a:gd name="T96" fmla="*/ 2636448 w 2221"/>
                  <a:gd name="T97" fmla="*/ 1055687 h 749"/>
                  <a:gd name="T98" fmla="*/ 2731567 w 2221"/>
                  <a:gd name="T99" fmla="*/ 1022350 h 749"/>
                  <a:gd name="T100" fmla="*/ 2802909 w 2221"/>
                  <a:gd name="T101" fmla="*/ 927100 h 749"/>
                  <a:gd name="T102" fmla="*/ 2736323 w 2221"/>
                  <a:gd name="T103" fmla="*/ 835025 h 749"/>
                  <a:gd name="T104" fmla="*/ 2810836 w 2221"/>
                  <a:gd name="T105" fmla="*/ 766762 h 749"/>
                  <a:gd name="T106" fmla="*/ 2932909 w 2221"/>
                  <a:gd name="T107" fmla="*/ 715962 h 749"/>
                  <a:gd name="T108" fmla="*/ 3028030 w 2221"/>
                  <a:gd name="T109" fmla="*/ 644525 h 749"/>
                  <a:gd name="T110" fmla="*/ 3099370 w 2221"/>
                  <a:gd name="T111" fmla="*/ 501650 h 749"/>
                  <a:gd name="T112" fmla="*/ 3110469 w 2221"/>
                  <a:gd name="T113" fmla="*/ 338137 h 749"/>
                  <a:gd name="T114" fmla="*/ 3184981 w 2221"/>
                  <a:gd name="T115" fmla="*/ 255587 h 749"/>
                  <a:gd name="T116" fmla="*/ 3232539 w 2221"/>
                  <a:gd name="T117" fmla="*/ 377825 h 749"/>
                  <a:gd name="T118" fmla="*/ 3310224 w 2221"/>
                  <a:gd name="T119" fmla="*/ 306387 h 749"/>
                  <a:gd name="T120" fmla="*/ 3422782 w 2221"/>
                  <a:gd name="T121" fmla="*/ 130175 h 749"/>
                  <a:gd name="T122" fmla="*/ 3514734 w 2221"/>
                  <a:gd name="T123" fmla="*/ 11112 h 7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21"/>
                  <a:gd name="T187" fmla="*/ 0 h 749"/>
                  <a:gd name="T188" fmla="*/ 2221 w 2221"/>
                  <a:gd name="T189" fmla="*/ 749 h 74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21" h="749">
                    <a:moveTo>
                      <a:pt x="142" y="0"/>
                    </a:moveTo>
                    <a:lnTo>
                      <a:pt x="135" y="13"/>
                    </a:lnTo>
                    <a:lnTo>
                      <a:pt x="129" y="24"/>
                    </a:lnTo>
                    <a:lnTo>
                      <a:pt x="125" y="32"/>
                    </a:lnTo>
                    <a:lnTo>
                      <a:pt x="120" y="37"/>
                    </a:lnTo>
                    <a:lnTo>
                      <a:pt x="110" y="43"/>
                    </a:lnTo>
                    <a:lnTo>
                      <a:pt x="97" y="43"/>
                    </a:lnTo>
                    <a:lnTo>
                      <a:pt x="82" y="43"/>
                    </a:lnTo>
                    <a:lnTo>
                      <a:pt x="67" y="39"/>
                    </a:lnTo>
                    <a:lnTo>
                      <a:pt x="52" y="35"/>
                    </a:lnTo>
                    <a:lnTo>
                      <a:pt x="39" y="30"/>
                    </a:lnTo>
                    <a:lnTo>
                      <a:pt x="30" y="28"/>
                    </a:lnTo>
                    <a:lnTo>
                      <a:pt x="28" y="26"/>
                    </a:lnTo>
                    <a:lnTo>
                      <a:pt x="24" y="30"/>
                    </a:lnTo>
                    <a:lnTo>
                      <a:pt x="15" y="43"/>
                    </a:lnTo>
                    <a:lnTo>
                      <a:pt x="5" y="60"/>
                    </a:lnTo>
                    <a:lnTo>
                      <a:pt x="0" y="78"/>
                    </a:lnTo>
                    <a:lnTo>
                      <a:pt x="5" y="99"/>
                    </a:lnTo>
                    <a:lnTo>
                      <a:pt x="13" y="127"/>
                    </a:lnTo>
                    <a:lnTo>
                      <a:pt x="24" y="153"/>
                    </a:lnTo>
                    <a:lnTo>
                      <a:pt x="35" y="168"/>
                    </a:lnTo>
                    <a:lnTo>
                      <a:pt x="41" y="172"/>
                    </a:lnTo>
                    <a:lnTo>
                      <a:pt x="47" y="176"/>
                    </a:lnTo>
                    <a:lnTo>
                      <a:pt x="58" y="178"/>
                    </a:lnTo>
                    <a:lnTo>
                      <a:pt x="69" y="180"/>
                    </a:lnTo>
                    <a:lnTo>
                      <a:pt x="82" y="178"/>
                    </a:lnTo>
                    <a:lnTo>
                      <a:pt x="93" y="176"/>
                    </a:lnTo>
                    <a:lnTo>
                      <a:pt x="103" y="170"/>
                    </a:lnTo>
                    <a:lnTo>
                      <a:pt x="114" y="161"/>
                    </a:lnTo>
                    <a:lnTo>
                      <a:pt x="123" y="148"/>
                    </a:lnTo>
                    <a:lnTo>
                      <a:pt x="135" y="133"/>
                    </a:lnTo>
                    <a:lnTo>
                      <a:pt x="148" y="114"/>
                    </a:lnTo>
                    <a:lnTo>
                      <a:pt x="163" y="95"/>
                    </a:lnTo>
                    <a:lnTo>
                      <a:pt x="178" y="78"/>
                    </a:lnTo>
                    <a:lnTo>
                      <a:pt x="193" y="63"/>
                    </a:lnTo>
                    <a:lnTo>
                      <a:pt x="208" y="50"/>
                    </a:lnTo>
                    <a:lnTo>
                      <a:pt x="221" y="43"/>
                    </a:lnTo>
                    <a:lnTo>
                      <a:pt x="234" y="39"/>
                    </a:lnTo>
                    <a:lnTo>
                      <a:pt x="247" y="39"/>
                    </a:lnTo>
                    <a:lnTo>
                      <a:pt x="260" y="37"/>
                    </a:lnTo>
                    <a:lnTo>
                      <a:pt x="273" y="39"/>
                    </a:lnTo>
                    <a:lnTo>
                      <a:pt x="286" y="41"/>
                    </a:lnTo>
                    <a:lnTo>
                      <a:pt x="299" y="45"/>
                    </a:lnTo>
                    <a:lnTo>
                      <a:pt x="309" y="52"/>
                    </a:lnTo>
                    <a:lnTo>
                      <a:pt x="318" y="60"/>
                    </a:lnTo>
                    <a:lnTo>
                      <a:pt x="326" y="71"/>
                    </a:lnTo>
                    <a:lnTo>
                      <a:pt x="337" y="84"/>
                    </a:lnTo>
                    <a:lnTo>
                      <a:pt x="348" y="99"/>
                    </a:lnTo>
                    <a:lnTo>
                      <a:pt x="359" y="114"/>
                    </a:lnTo>
                    <a:lnTo>
                      <a:pt x="369" y="127"/>
                    </a:lnTo>
                    <a:lnTo>
                      <a:pt x="378" y="140"/>
                    </a:lnTo>
                    <a:lnTo>
                      <a:pt x="382" y="148"/>
                    </a:lnTo>
                    <a:lnTo>
                      <a:pt x="384" y="150"/>
                    </a:lnTo>
                    <a:lnTo>
                      <a:pt x="397" y="112"/>
                    </a:lnTo>
                    <a:lnTo>
                      <a:pt x="442" y="99"/>
                    </a:lnTo>
                    <a:lnTo>
                      <a:pt x="459" y="168"/>
                    </a:lnTo>
                    <a:lnTo>
                      <a:pt x="462" y="163"/>
                    </a:lnTo>
                    <a:lnTo>
                      <a:pt x="470" y="153"/>
                    </a:lnTo>
                    <a:lnTo>
                      <a:pt x="483" y="135"/>
                    </a:lnTo>
                    <a:lnTo>
                      <a:pt x="498" y="116"/>
                    </a:lnTo>
                    <a:lnTo>
                      <a:pt x="517" y="90"/>
                    </a:lnTo>
                    <a:lnTo>
                      <a:pt x="535" y="60"/>
                    </a:lnTo>
                    <a:lnTo>
                      <a:pt x="547" y="37"/>
                    </a:lnTo>
                    <a:lnTo>
                      <a:pt x="554" y="26"/>
                    </a:lnTo>
                    <a:lnTo>
                      <a:pt x="558" y="28"/>
                    </a:lnTo>
                    <a:lnTo>
                      <a:pt x="569" y="30"/>
                    </a:lnTo>
                    <a:lnTo>
                      <a:pt x="582" y="37"/>
                    </a:lnTo>
                    <a:lnTo>
                      <a:pt x="595" y="43"/>
                    </a:lnTo>
                    <a:lnTo>
                      <a:pt x="603" y="48"/>
                    </a:lnTo>
                    <a:lnTo>
                      <a:pt x="612" y="50"/>
                    </a:lnTo>
                    <a:lnTo>
                      <a:pt x="625" y="54"/>
                    </a:lnTo>
                    <a:lnTo>
                      <a:pt x="635" y="56"/>
                    </a:lnTo>
                    <a:lnTo>
                      <a:pt x="646" y="58"/>
                    </a:lnTo>
                    <a:lnTo>
                      <a:pt x="655" y="58"/>
                    </a:lnTo>
                    <a:lnTo>
                      <a:pt x="661" y="60"/>
                    </a:lnTo>
                    <a:lnTo>
                      <a:pt x="663" y="60"/>
                    </a:lnTo>
                    <a:lnTo>
                      <a:pt x="672" y="63"/>
                    </a:lnTo>
                    <a:lnTo>
                      <a:pt x="689" y="67"/>
                    </a:lnTo>
                    <a:lnTo>
                      <a:pt x="711" y="73"/>
                    </a:lnTo>
                    <a:lnTo>
                      <a:pt x="726" y="82"/>
                    </a:lnTo>
                    <a:lnTo>
                      <a:pt x="736" y="95"/>
                    </a:lnTo>
                    <a:lnTo>
                      <a:pt x="751" y="112"/>
                    </a:lnTo>
                    <a:lnTo>
                      <a:pt x="764" y="127"/>
                    </a:lnTo>
                    <a:lnTo>
                      <a:pt x="771" y="133"/>
                    </a:lnTo>
                    <a:lnTo>
                      <a:pt x="753" y="135"/>
                    </a:lnTo>
                    <a:lnTo>
                      <a:pt x="738" y="138"/>
                    </a:lnTo>
                    <a:lnTo>
                      <a:pt x="723" y="140"/>
                    </a:lnTo>
                    <a:lnTo>
                      <a:pt x="711" y="140"/>
                    </a:lnTo>
                    <a:lnTo>
                      <a:pt x="698" y="140"/>
                    </a:lnTo>
                    <a:lnTo>
                      <a:pt x="685" y="140"/>
                    </a:lnTo>
                    <a:lnTo>
                      <a:pt x="674" y="138"/>
                    </a:lnTo>
                    <a:lnTo>
                      <a:pt x="663" y="133"/>
                    </a:lnTo>
                    <a:lnTo>
                      <a:pt x="650" y="129"/>
                    </a:lnTo>
                    <a:lnTo>
                      <a:pt x="638" y="129"/>
                    </a:lnTo>
                    <a:lnTo>
                      <a:pt x="625" y="129"/>
                    </a:lnTo>
                    <a:lnTo>
                      <a:pt x="612" y="129"/>
                    </a:lnTo>
                    <a:lnTo>
                      <a:pt x="597" y="131"/>
                    </a:lnTo>
                    <a:lnTo>
                      <a:pt x="584" y="135"/>
                    </a:lnTo>
                    <a:lnTo>
                      <a:pt x="571" y="140"/>
                    </a:lnTo>
                    <a:lnTo>
                      <a:pt x="560" y="144"/>
                    </a:lnTo>
                    <a:lnTo>
                      <a:pt x="543" y="161"/>
                    </a:lnTo>
                    <a:lnTo>
                      <a:pt x="530" y="180"/>
                    </a:lnTo>
                    <a:lnTo>
                      <a:pt x="524" y="200"/>
                    </a:lnTo>
                    <a:lnTo>
                      <a:pt x="522" y="206"/>
                    </a:lnTo>
                    <a:lnTo>
                      <a:pt x="528" y="208"/>
                    </a:lnTo>
                    <a:lnTo>
                      <a:pt x="543" y="213"/>
                    </a:lnTo>
                    <a:lnTo>
                      <a:pt x="565" y="219"/>
                    </a:lnTo>
                    <a:lnTo>
                      <a:pt x="584" y="223"/>
                    </a:lnTo>
                    <a:lnTo>
                      <a:pt x="597" y="230"/>
                    </a:lnTo>
                    <a:lnTo>
                      <a:pt x="605" y="236"/>
                    </a:lnTo>
                    <a:lnTo>
                      <a:pt x="610" y="249"/>
                    </a:lnTo>
                    <a:lnTo>
                      <a:pt x="612" y="264"/>
                    </a:lnTo>
                    <a:lnTo>
                      <a:pt x="608" y="281"/>
                    </a:lnTo>
                    <a:lnTo>
                      <a:pt x="601" y="301"/>
                    </a:lnTo>
                    <a:lnTo>
                      <a:pt x="593" y="313"/>
                    </a:lnTo>
                    <a:lnTo>
                      <a:pt x="588" y="320"/>
                    </a:lnTo>
                    <a:lnTo>
                      <a:pt x="601" y="331"/>
                    </a:lnTo>
                    <a:lnTo>
                      <a:pt x="618" y="346"/>
                    </a:lnTo>
                    <a:lnTo>
                      <a:pt x="633" y="365"/>
                    </a:lnTo>
                    <a:lnTo>
                      <a:pt x="640" y="378"/>
                    </a:lnTo>
                    <a:lnTo>
                      <a:pt x="657" y="386"/>
                    </a:lnTo>
                    <a:lnTo>
                      <a:pt x="670" y="403"/>
                    </a:lnTo>
                    <a:lnTo>
                      <a:pt x="680" y="423"/>
                    </a:lnTo>
                    <a:lnTo>
                      <a:pt x="685" y="440"/>
                    </a:lnTo>
                    <a:lnTo>
                      <a:pt x="689" y="451"/>
                    </a:lnTo>
                    <a:lnTo>
                      <a:pt x="696" y="468"/>
                    </a:lnTo>
                    <a:lnTo>
                      <a:pt x="706" y="487"/>
                    </a:lnTo>
                    <a:lnTo>
                      <a:pt x="717" y="511"/>
                    </a:lnTo>
                    <a:lnTo>
                      <a:pt x="730" y="534"/>
                    </a:lnTo>
                    <a:lnTo>
                      <a:pt x="741" y="554"/>
                    </a:lnTo>
                    <a:lnTo>
                      <a:pt x="751" y="569"/>
                    </a:lnTo>
                    <a:lnTo>
                      <a:pt x="758" y="575"/>
                    </a:lnTo>
                    <a:lnTo>
                      <a:pt x="773" y="581"/>
                    </a:lnTo>
                    <a:lnTo>
                      <a:pt x="790" y="594"/>
                    </a:lnTo>
                    <a:lnTo>
                      <a:pt x="807" y="607"/>
                    </a:lnTo>
                    <a:lnTo>
                      <a:pt x="818" y="614"/>
                    </a:lnTo>
                    <a:lnTo>
                      <a:pt x="824" y="614"/>
                    </a:lnTo>
                    <a:lnTo>
                      <a:pt x="831" y="614"/>
                    </a:lnTo>
                    <a:lnTo>
                      <a:pt x="841" y="609"/>
                    </a:lnTo>
                    <a:lnTo>
                      <a:pt x="850" y="605"/>
                    </a:lnTo>
                    <a:lnTo>
                      <a:pt x="861" y="601"/>
                    </a:lnTo>
                    <a:lnTo>
                      <a:pt x="869" y="594"/>
                    </a:lnTo>
                    <a:lnTo>
                      <a:pt x="878" y="586"/>
                    </a:lnTo>
                    <a:lnTo>
                      <a:pt x="882" y="577"/>
                    </a:lnTo>
                    <a:lnTo>
                      <a:pt x="886" y="569"/>
                    </a:lnTo>
                    <a:lnTo>
                      <a:pt x="893" y="556"/>
                    </a:lnTo>
                    <a:lnTo>
                      <a:pt x="904" y="543"/>
                    </a:lnTo>
                    <a:lnTo>
                      <a:pt x="912" y="528"/>
                    </a:lnTo>
                    <a:lnTo>
                      <a:pt x="923" y="515"/>
                    </a:lnTo>
                    <a:lnTo>
                      <a:pt x="934" y="502"/>
                    </a:lnTo>
                    <a:lnTo>
                      <a:pt x="944" y="494"/>
                    </a:lnTo>
                    <a:lnTo>
                      <a:pt x="953" y="487"/>
                    </a:lnTo>
                    <a:lnTo>
                      <a:pt x="970" y="479"/>
                    </a:lnTo>
                    <a:lnTo>
                      <a:pt x="987" y="468"/>
                    </a:lnTo>
                    <a:lnTo>
                      <a:pt x="998" y="459"/>
                    </a:lnTo>
                    <a:lnTo>
                      <a:pt x="1002" y="455"/>
                    </a:lnTo>
                    <a:lnTo>
                      <a:pt x="979" y="449"/>
                    </a:lnTo>
                    <a:lnTo>
                      <a:pt x="955" y="442"/>
                    </a:lnTo>
                    <a:lnTo>
                      <a:pt x="932" y="436"/>
                    </a:lnTo>
                    <a:lnTo>
                      <a:pt x="908" y="429"/>
                    </a:lnTo>
                    <a:lnTo>
                      <a:pt x="886" y="421"/>
                    </a:lnTo>
                    <a:lnTo>
                      <a:pt x="867" y="412"/>
                    </a:lnTo>
                    <a:lnTo>
                      <a:pt x="852" y="403"/>
                    </a:lnTo>
                    <a:lnTo>
                      <a:pt x="841" y="393"/>
                    </a:lnTo>
                    <a:lnTo>
                      <a:pt x="831" y="371"/>
                    </a:lnTo>
                    <a:lnTo>
                      <a:pt x="829" y="352"/>
                    </a:lnTo>
                    <a:lnTo>
                      <a:pt x="837" y="335"/>
                    </a:lnTo>
                    <a:lnTo>
                      <a:pt x="852" y="322"/>
                    </a:lnTo>
                    <a:lnTo>
                      <a:pt x="869" y="320"/>
                    </a:lnTo>
                    <a:lnTo>
                      <a:pt x="884" y="326"/>
                    </a:lnTo>
                    <a:lnTo>
                      <a:pt x="897" y="339"/>
                    </a:lnTo>
                    <a:lnTo>
                      <a:pt x="906" y="352"/>
                    </a:lnTo>
                    <a:lnTo>
                      <a:pt x="910" y="358"/>
                    </a:lnTo>
                    <a:lnTo>
                      <a:pt x="914" y="365"/>
                    </a:lnTo>
                    <a:lnTo>
                      <a:pt x="923" y="373"/>
                    </a:lnTo>
                    <a:lnTo>
                      <a:pt x="932" y="382"/>
                    </a:lnTo>
                    <a:lnTo>
                      <a:pt x="940" y="391"/>
                    </a:lnTo>
                    <a:lnTo>
                      <a:pt x="951" y="397"/>
                    </a:lnTo>
                    <a:lnTo>
                      <a:pt x="962" y="399"/>
                    </a:lnTo>
                    <a:lnTo>
                      <a:pt x="974" y="399"/>
                    </a:lnTo>
                    <a:lnTo>
                      <a:pt x="989" y="399"/>
                    </a:lnTo>
                    <a:lnTo>
                      <a:pt x="1009" y="399"/>
                    </a:lnTo>
                    <a:lnTo>
                      <a:pt x="1030" y="403"/>
                    </a:lnTo>
                    <a:lnTo>
                      <a:pt x="1054" y="410"/>
                    </a:lnTo>
                    <a:lnTo>
                      <a:pt x="1075" y="419"/>
                    </a:lnTo>
                    <a:lnTo>
                      <a:pt x="1097" y="427"/>
                    </a:lnTo>
                    <a:lnTo>
                      <a:pt x="1116" y="436"/>
                    </a:lnTo>
                    <a:lnTo>
                      <a:pt x="1129" y="446"/>
                    </a:lnTo>
                    <a:lnTo>
                      <a:pt x="1140" y="457"/>
                    </a:lnTo>
                    <a:lnTo>
                      <a:pt x="1153" y="466"/>
                    </a:lnTo>
                    <a:lnTo>
                      <a:pt x="1165" y="474"/>
                    </a:lnTo>
                    <a:lnTo>
                      <a:pt x="1178" y="481"/>
                    </a:lnTo>
                    <a:lnTo>
                      <a:pt x="1191" y="487"/>
                    </a:lnTo>
                    <a:lnTo>
                      <a:pt x="1200" y="496"/>
                    </a:lnTo>
                    <a:lnTo>
                      <a:pt x="1206" y="504"/>
                    </a:lnTo>
                    <a:lnTo>
                      <a:pt x="1211" y="515"/>
                    </a:lnTo>
                    <a:lnTo>
                      <a:pt x="1215" y="541"/>
                    </a:lnTo>
                    <a:lnTo>
                      <a:pt x="1219" y="564"/>
                    </a:lnTo>
                    <a:lnTo>
                      <a:pt x="1226" y="590"/>
                    </a:lnTo>
                    <a:lnTo>
                      <a:pt x="1236" y="609"/>
                    </a:lnTo>
                    <a:lnTo>
                      <a:pt x="1249" y="629"/>
                    </a:lnTo>
                    <a:lnTo>
                      <a:pt x="1262" y="652"/>
                    </a:lnTo>
                    <a:lnTo>
                      <a:pt x="1277" y="676"/>
                    </a:lnTo>
                    <a:lnTo>
                      <a:pt x="1292" y="693"/>
                    </a:lnTo>
                    <a:lnTo>
                      <a:pt x="1307" y="702"/>
                    </a:lnTo>
                    <a:lnTo>
                      <a:pt x="1318" y="704"/>
                    </a:lnTo>
                    <a:lnTo>
                      <a:pt x="1324" y="693"/>
                    </a:lnTo>
                    <a:lnTo>
                      <a:pt x="1326" y="663"/>
                    </a:lnTo>
                    <a:lnTo>
                      <a:pt x="1329" y="624"/>
                    </a:lnTo>
                    <a:lnTo>
                      <a:pt x="1337" y="586"/>
                    </a:lnTo>
                    <a:lnTo>
                      <a:pt x="1352" y="556"/>
                    </a:lnTo>
                    <a:lnTo>
                      <a:pt x="1378" y="530"/>
                    </a:lnTo>
                    <a:lnTo>
                      <a:pt x="1393" y="519"/>
                    </a:lnTo>
                    <a:lnTo>
                      <a:pt x="1406" y="511"/>
                    </a:lnTo>
                    <a:lnTo>
                      <a:pt x="1419" y="502"/>
                    </a:lnTo>
                    <a:lnTo>
                      <a:pt x="1432" y="496"/>
                    </a:lnTo>
                    <a:lnTo>
                      <a:pt x="1442" y="489"/>
                    </a:lnTo>
                    <a:lnTo>
                      <a:pt x="1453" y="485"/>
                    </a:lnTo>
                    <a:lnTo>
                      <a:pt x="1462" y="481"/>
                    </a:lnTo>
                    <a:lnTo>
                      <a:pt x="1468" y="476"/>
                    </a:lnTo>
                    <a:lnTo>
                      <a:pt x="1485" y="464"/>
                    </a:lnTo>
                    <a:lnTo>
                      <a:pt x="1505" y="446"/>
                    </a:lnTo>
                    <a:lnTo>
                      <a:pt x="1520" y="440"/>
                    </a:lnTo>
                    <a:lnTo>
                      <a:pt x="1524" y="461"/>
                    </a:lnTo>
                    <a:lnTo>
                      <a:pt x="1522" y="496"/>
                    </a:lnTo>
                    <a:lnTo>
                      <a:pt x="1522" y="521"/>
                    </a:lnTo>
                    <a:lnTo>
                      <a:pt x="1528" y="545"/>
                    </a:lnTo>
                    <a:lnTo>
                      <a:pt x="1545" y="569"/>
                    </a:lnTo>
                    <a:lnTo>
                      <a:pt x="1562" y="594"/>
                    </a:lnTo>
                    <a:lnTo>
                      <a:pt x="1575" y="620"/>
                    </a:lnTo>
                    <a:lnTo>
                      <a:pt x="1584" y="646"/>
                    </a:lnTo>
                    <a:lnTo>
                      <a:pt x="1590" y="665"/>
                    </a:lnTo>
                    <a:lnTo>
                      <a:pt x="1595" y="687"/>
                    </a:lnTo>
                    <a:lnTo>
                      <a:pt x="1597" y="710"/>
                    </a:lnTo>
                    <a:lnTo>
                      <a:pt x="1601" y="729"/>
                    </a:lnTo>
                    <a:lnTo>
                      <a:pt x="1601" y="738"/>
                    </a:lnTo>
                    <a:lnTo>
                      <a:pt x="1640" y="710"/>
                    </a:lnTo>
                    <a:lnTo>
                      <a:pt x="1644" y="719"/>
                    </a:lnTo>
                    <a:lnTo>
                      <a:pt x="1655" y="734"/>
                    </a:lnTo>
                    <a:lnTo>
                      <a:pt x="1668" y="749"/>
                    </a:lnTo>
                    <a:lnTo>
                      <a:pt x="1680" y="749"/>
                    </a:lnTo>
                    <a:lnTo>
                      <a:pt x="1683" y="734"/>
                    </a:lnTo>
                    <a:lnTo>
                      <a:pt x="1674" y="710"/>
                    </a:lnTo>
                    <a:lnTo>
                      <a:pt x="1663" y="687"/>
                    </a:lnTo>
                    <a:lnTo>
                      <a:pt x="1663" y="665"/>
                    </a:lnTo>
                    <a:lnTo>
                      <a:pt x="1672" y="652"/>
                    </a:lnTo>
                    <a:lnTo>
                      <a:pt x="1683" y="648"/>
                    </a:lnTo>
                    <a:lnTo>
                      <a:pt x="1695" y="648"/>
                    </a:lnTo>
                    <a:lnTo>
                      <a:pt x="1708" y="648"/>
                    </a:lnTo>
                    <a:lnTo>
                      <a:pt x="1723" y="644"/>
                    </a:lnTo>
                    <a:lnTo>
                      <a:pt x="1741" y="635"/>
                    </a:lnTo>
                    <a:lnTo>
                      <a:pt x="1756" y="622"/>
                    </a:lnTo>
                    <a:lnTo>
                      <a:pt x="1771" y="609"/>
                    </a:lnTo>
                    <a:lnTo>
                      <a:pt x="1775" y="597"/>
                    </a:lnTo>
                    <a:lnTo>
                      <a:pt x="1768" y="584"/>
                    </a:lnTo>
                    <a:lnTo>
                      <a:pt x="1758" y="571"/>
                    </a:lnTo>
                    <a:lnTo>
                      <a:pt x="1753" y="558"/>
                    </a:lnTo>
                    <a:lnTo>
                      <a:pt x="1747" y="545"/>
                    </a:lnTo>
                    <a:lnTo>
                      <a:pt x="1736" y="534"/>
                    </a:lnTo>
                    <a:lnTo>
                      <a:pt x="1726" y="526"/>
                    </a:lnTo>
                    <a:lnTo>
                      <a:pt x="1726" y="513"/>
                    </a:lnTo>
                    <a:lnTo>
                      <a:pt x="1732" y="506"/>
                    </a:lnTo>
                    <a:lnTo>
                      <a:pt x="1743" y="498"/>
                    </a:lnTo>
                    <a:lnTo>
                      <a:pt x="1758" y="491"/>
                    </a:lnTo>
                    <a:lnTo>
                      <a:pt x="1773" y="483"/>
                    </a:lnTo>
                    <a:lnTo>
                      <a:pt x="1792" y="474"/>
                    </a:lnTo>
                    <a:lnTo>
                      <a:pt x="1809" y="468"/>
                    </a:lnTo>
                    <a:lnTo>
                      <a:pt x="1824" y="461"/>
                    </a:lnTo>
                    <a:lnTo>
                      <a:pt x="1839" y="455"/>
                    </a:lnTo>
                    <a:lnTo>
                      <a:pt x="1850" y="451"/>
                    </a:lnTo>
                    <a:lnTo>
                      <a:pt x="1863" y="442"/>
                    </a:lnTo>
                    <a:lnTo>
                      <a:pt x="1874" y="436"/>
                    </a:lnTo>
                    <a:lnTo>
                      <a:pt x="1886" y="425"/>
                    </a:lnTo>
                    <a:lnTo>
                      <a:pt x="1897" y="416"/>
                    </a:lnTo>
                    <a:lnTo>
                      <a:pt x="1910" y="406"/>
                    </a:lnTo>
                    <a:lnTo>
                      <a:pt x="1921" y="397"/>
                    </a:lnTo>
                    <a:lnTo>
                      <a:pt x="1932" y="388"/>
                    </a:lnTo>
                    <a:lnTo>
                      <a:pt x="1949" y="367"/>
                    </a:lnTo>
                    <a:lnTo>
                      <a:pt x="1957" y="341"/>
                    </a:lnTo>
                    <a:lnTo>
                      <a:pt x="1955" y="316"/>
                    </a:lnTo>
                    <a:lnTo>
                      <a:pt x="1949" y="292"/>
                    </a:lnTo>
                    <a:lnTo>
                      <a:pt x="1942" y="273"/>
                    </a:lnTo>
                    <a:lnTo>
                      <a:pt x="1942" y="251"/>
                    </a:lnTo>
                    <a:lnTo>
                      <a:pt x="1949" y="232"/>
                    </a:lnTo>
                    <a:lnTo>
                      <a:pt x="1962" y="213"/>
                    </a:lnTo>
                    <a:lnTo>
                      <a:pt x="1970" y="202"/>
                    </a:lnTo>
                    <a:lnTo>
                      <a:pt x="1979" y="189"/>
                    </a:lnTo>
                    <a:lnTo>
                      <a:pt x="1989" y="178"/>
                    </a:lnTo>
                    <a:lnTo>
                      <a:pt x="1998" y="168"/>
                    </a:lnTo>
                    <a:lnTo>
                      <a:pt x="2009" y="161"/>
                    </a:lnTo>
                    <a:lnTo>
                      <a:pt x="2015" y="159"/>
                    </a:lnTo>
                    <a:lnTo>
                      <a:pt x="2024" y="163"/>
                    </a:lnTo>
                    <a:lnTo>
                      <a:pt x="2028" y="174"/>
                    </a:lnTo>
                    <a:lnTo>
                      <a:pt x="2035" y="206"/>
                    </a:lnTo>
                    <a:lnTo>
                      <a:pt x="2039" y="238"/>
                    </a:lnTo>
                    <a:lnTo>
                      <a:pt x="2041" y="264"/>
                    </a:lnTo>
                    <a:lnTo>
                      <a:pt x="2041" y="275"/>
                    </a:lnTo>
                    <a:lnTo>
                      <a:pt x="2065" y="253"/>
                    </a:lnTo>
                    <a:lnTo>
                      <a:pt x="2080" y="223"/>
                    </a:lnTo>
                    <a:lnTo>
                      <a:pt x="2088" y="193"/>
                    </a:lnTo>
                    <a:lnTo>
                      <a:pt x="2097" y="174"/>
                    </a:lnTo>
                    <a:lnTo>
                      <a:pt x="2110" y="155"/>
                    </a:lnTo>
                    <a:lnTo>
                      <a:pt x="2125" y="127"/>
                    </a:lnTo>
                    <a:lnTo>
                      <a:pt x="2144" y="99"/>
                    </a:lnTo>
                    <a:lnTo>
                      <a:pt x="2159" y="82"/>
                    </a:lnTo>
                    <a:lnTo>
                      <a:pt x="2172" y="69"/>
                    </a:lnTo>
                    <a:lnTo>
                      <a:pt x="2187" y="48"/>
                    </a:lnTo>
                    <a:lnTo>
                      <a:pt x="2202" y="26"/>
                    </a:lnTo>
                    <a:lnTo>
                      <a:pt x="2215" y="9"/>
                    </a:lnTo>
                    <a:lnTo>
                      <a:pt x="2217" y="7"/>
                    </a:lnTo>
                    <a:lnTo>
                      <a:pt x="2219" y="5"/>
                    </a:lnTo>
                    <a:lnTo>
                      <a:pt x="2219" y="2"/>
                    </a:lnTo>
                    <a:lnTo>
                      <a:pt x="2221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4" name="Freeform 12"/>
              <p:cNvSpPr>
                <a:spLocks/>
              </p:cNvSpPr>
              <p:nvPr/>
            </p:nvSpPr>
            <p:spPr bwMode="auto">
              <a:xfrm>
                <a:off x="2490" y="2039"/>
                <a:ext cx="995" cy="1161"/>
              </a:xfrm>
              <a:custGeom>
                <a:avLst/>
                <a:gdLst>
                  <a:gd name="T0" fmla="*/ 1081001 w 996"/>
                  <a:gd name="T1" fmla="*/ 180975 h 1161"/>
                  <a:gd name="T2" fmla="*/ 1009777 w 996"/>
                  <a:gd name="T3" fmla="*/ 150812 h 1161"/>
                  <a:gd name="T4" fmla="*/ 959130 w 996"/>
                  <a:gd name="T5" fmla="*/ 147637 h 1161"/>
                  <a:gd name="T6" fmla="*/ 897404 w 996"/>
                  <a:gd name="T7" fmla="*/ 180975 h 1161"/>
                  <a:gd name="T8" fmla="*/ 815103 w 996"/>
                  <a:gd name="T9" fmla="*/ 180975 h 1161"/>
                  <a:gd name="T10" fmla="*/ 724888 w 996"/>
                  <a:gd name="T11" fmla="*/ 127000 h 1161"/>
                  <a:gd name="T12" fmla="*/ 639420 w 996"/>
                  <a:gd name="T13" fmla="*/ 41275 h 1161"/>
                  <a:gd name="T14" fmla="*/ 530213 w 996"/>
                  <a:gd name="T15" fmla="*/ 0 h 1161"/>
                  <a:gd name="T16" fmla="*/ 449493 w 996"/>
                  <a:gd name="T17" fmla="*/ 31750 h 1161"/>
                  <a:gd name="T18" fmla="*/ 343452 w 996"/>
                  <a:gd name="T19" fmla="*/ 52387 h 1161"/>
                  <a:gd name="T20" fmla="*/ 262733 w 996"/>
                  <a:gd name="T21" fmla="*/ 119062 h 1161"/>
                  <a:gd name="T22" fmla="*/ 183595 w 996"/>
                  <a:gd name="T23" fmla="*/ 214312 h 1161"/>
                  <a:gd name="T24" fmla="*/ 120287 w 996"/>
                  <a:gd name="T25" fmla="*/ 279400 h 1161"/>
                  <a:gd name="T26" fmla="*/ 41152 w 996"/>
                  <a:gd name="T27" fmla="*/ 347662 h 1161"/>
                  <a:gd name="T28" fmla="*/ 7914 w 996"/>
                  <a:gd name="T29" fmla="*/ 477837 h 1161"/>
                  <a:gd name="T30" fmla="*/ 20575 w 996"/>
                  <a:gd name="T31" fmla="*/ 617537 h 1161"/>
                  <a:gd name="T32" fmla="*/ 82301 w 996"/>
                  <a:gd name="T33" fmla="*/ 769937 h 1161"/>
                  <a:gd name="T34" fmla="*/ 235826 w 996"/>
                  <a:gd name="T35" fmla="*/ 817562 h 1161"/>
                  <a:gd name="T36" fmla="*/ 411508 w 996"/>
                  <a:gd name="T37" fmla="*/ 827087 h 1161"/>
                  <a:gd name="T38" fmla="*/ 506471 w 996"/>
                  <a:gd name="T39" fmla="*/ 820737 h 1161"/>
                  <a:gd name="T40" fmla="*/ 577695 w 996"/>
                  <a:gd name="T41" fmla="*/ 841375 h 1161"/>
                  <a:gd name="T42" fmla="*/ 642586 w 996"/>
                  <a:gd name="T43" fmla="*/ 927100 h 1161"/>
                  <a:gd name="T44" fmla="*/ 645751 w 996"/>
                  <a:gd name="T45" fmla="*/ 1025525 h 1161"/>
                  <a:gd name="T46" fmla="*/ 716974 w 996"/>
                  <a:gd name="T47" fmla="*/ 1114425 h 1161"/>
                  <a:gd name="T48" fmla="*/ 704312 w 996"/>
                  <a:gd name="T49" fmla="*/ 1266825 h 1161"/>
                  <a:gd name="T50" fmla="*/ 680571 w 996"/>
                  <a:gd name="T51" fmla="*/ 1382712 h 1161"/>
                  <a:gd name="T52" fmla="*/ 728053 w 996"/>
                  <a:gd name="T53" fmla="*/ 1504950 h 1161"/>
                  <a:gd name="T54" fmla="*/ 796110 w 996"/>
                  <a:gd name="T55" fmla="*/ 1631950 h 1161"/>
                  <a:gd name="T56" fmla="*/ 853089 w 996"/>
                  <a:gd name="T57" fmla="*/ 1801812 h 1161"/>
                  <a:gd name="T58" fmla="*/ 935390 w 996"/>
                  <a:gd name="T59" fmla="*/ 1843087 h 1161"/>
                  <a:gd name="T60" fmla="*/ 1039850 w 996"/>
                  <a:gd name="T61" fmla="*/ 1819275 h 1161"/>
                  <a:gd name="T62" fmla="*/ 1111072 w 996"/>
                  <a:gd name="T63" fmla="*/ 1746250 h 1161"/>
                  <a:gd name="T64" fmla="*/ 1182295 w 996"/>
                  <a:gd name="T65" fmla="*/ 1689100 h 1161"/>
                  <a:gd name="T66" fmla="*/ 1185461 w 996"/>
                  <a:gd name="T67" fmla="*/ 1584325 h 1161"/>
                  <a:gd name="T68" fmla="*/ 1244022 w 996"/>
                  <a:gd name="T69" fmla="*/ 1552575 h 1161"/>
                  <a:gd name="T70" fmla="*/ 1261431 w 996"/>
                  <a:gd name="T71" fmla="*/ 1481137 h 1161"/>
                  <a:gd name="T72" fmla="*/ 1335819 w 996"/>
                  <a:gd name="T73" fmla="*/ 1392237 h 1161"/>
                  <a:gd name="T74" fmla="*/ 1362726 w 996"/>
                  <a:gd name="T75" fmla="*/ 1225550 h 1161"/>
                  <a:gd name="T76" fmla="*/ 1315243 w 996"/>
                  <a:gd name="T77" fmla="*/ 1120775 h 1161"/>
                  <a:gd name="T78" fmla="*/ 1380136 w 996"/>
                  <a:gd name="T79" fmla="*/ 998537 h 1161"/>
                  <a:gd name="T80" fmla="*/ 1478264 w 996"/>
                  <a:gd name="T81" fmla="*/ 850900 h 1161"/>
                  <a:gd name="T82" fmla="*/ 1570062 w 996"/>
                  <a:gd name="T83" fmla="*/ 715962 h 1161"/>
                  <a:gd name="T84" fmla="*/ 1511502 w 996"/>
                  <a:gd name="T85" fmla="*/ 708025 h 1161"/>
                  <a:gd name="T86" fmla="*/ 1433948 w 996"/>
                  <a:gd name="T87" fmla="*/ 671512 h 1161"/>
                  <a:gd name="T88" fmla="*/ 1342150 w 996"/>
                  <a:gd name="T89" fmla="*/ 588962 h 1161"/>
                  <a:gd name="T90" fmla="*/ 1256683 w 996"/>
                  <a:gd name="T91" fmla="*/ 446087 h 1161"/>
                  <a:gd name="T92" fmla="*/ 1237690 w 996"/>
                  <a:gd name="T93" fmla="*/ 258762 h 1161"/>
                  <a:gd name="T94" fmla="*/ 1172799 w 996"/>
                  <a:gd name="T95" fmla="*/ 190500 h 116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96"/>
                  <a:gd name="T145" fmla="*/ 0 h 1161"/>
                  <a:gd name="T146" fmla="*/ 996 w 996"/>
                  <a:gd name="T147" fmla="*/ 1161 h 116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96" h="1161">
                    <a:moveTo>
                      <a:pt x="726" y="118"/>
                    </a:moveTo>
                    <a:lnTo>
                      <a:pt x="713" y="118"/>
                    </a:lnTo>
                    <a:lnTo>
                      <a:pt x="698" y="118"/>
                    </a:lnTo>
                    <a:lnTo>
                      <a:pt x="683" y="114"/>
                    </a:lnTo>
                    <a:lnTo>
                      <a:pt x="670" y="110"/>
                    </a:lnTo>
                    <a:lnTo>
                      <a:pt x="657" y="105"/>
                    </a:lnTo>
                    <a:lnTo>
                      <a:pt x="646" y="99"/>
                    </a:lnTo>
                    <a:lnTo>
                      <a:pt x="638" y="95"/>
                    </a:lnTo>
                    <a:lnTo>
                      <a:pt x="629" y="90"/>
                    </a:lnTo>
                    <a:lnTo>
                      <a:pt x="623" y="88"/>
                    </a:lnTo>
                    <a:lnTo>
                      <a:pt x="614" y="88"/>
                    </a:lnTo>
                    <a:lnTo>
                      <a:pt x="606" y="93"/>
                    </a:lnTo>
                    <a:lnTo>
                      <a:pt x="597" y="97"/>
                    </a:lnTo>
                    <a:lnTo>
                      <a:pt x="586" y="103"/>
                    </a:lnTo>
                    <a:lnTo>
                      <a:pt x="578" y="110"/>
                    </a:lnTo>
                    <a:lnTo>
                      <a:pt x="567" y="114"/>
                    </a:lnTo>
                    <a:lnTo>
                      <a:pt x="556" y="118"/>
                    </a:lnTo>
                    <a:lnTo>
                      <a:pt x="546" y="118"/>
                    </a:lnTo>
                    <a:lnTo>
                      <a:pt x="530" y="116"/>
                    </a:lnTo>
                    <a:lnTo>
                      <a:pt x="515" y="114"/>
                    </a:lnTo>
                    <a:lnTo>
                      <a:pt x="500" y="108"/>
                    </a:lnTo>
                    <a:lnTo>
                      <a:pt x="485" y="99"/>
                    </a:lnTo>
                    <a:lnTo>
                      <a:pt x="470" y="90"/>
                    </a:lnTo>
                    <a:lnTo>
                      <a:pt x="458" y="80"/>
                    </a:lnTo>
                    <a:lnTo>
                      <a:pt x="449" y="67"/>
                    </a:lnTo>
                    <a:lnTo>
                      <a:pt x="438" y="54"/>
                    </a:lnTo>
                    <a:lnTo>
                      <a:pt x="423" y="39"/>
                    </a:lnTo>
                    <a:lnTo>
                      <a:pt x="404" y="26"/>
                    </a:lnTo>
                    <a:lnTo>
                      <a:pt x="387" y="15"/>
                    </a:lnTo>
                    <a:lnTo>
                      <a:pt x="367" y="7"/>
                    </a:lnTo>
                    <a:lnTo>
                      <a:pt x="350" y="0"/>
                    </a:lnTo>
                    <a:lnTo>
                      <a:pt x="335" y="0"/>
                    </a:lnTo>
                    <a:lnTo>
                      <a:pt x="324" y="5"/>
                    </a:lnTo>
                    <a:lnTo>
                      <a:pt x="314" y="11"/>
                    </a:lnTo>
                    <a:lnTo>
                      <a:pt x="301" y="17"/>
                    </a:lnTo>
                    <a:lnTo>
                      <a:pt x="284" y="20"/>
                    </a:lnTo>
                    <a:lnTo>
                      <a:pt x="267" y="22"/>
                    </a:lnTo>
                    <a:lnTo>
                      <a:pt x="249" y="24"/>
                    </a:lnTo>
                    <a:lnTo>
                      <a:pt x="232" y="26"/>
                    </a:lnTo>
                    <a:lnTo>
                      <a:pt x="217" y="33"/>
                    </a:lnTo>
                    <a:lnTo>
                      <a:pt x="204" y="39"/>
                    </a:lnTo>
                    <a:lnTo>
                      <a:pt x="194" y="48"/>
                    </a:lnTo>
                    <a:lnTo>
                      <a:pt x="181" y="60"/>
                    </a:lnTo>
                    <a:lnTo>
                      <a:pt x="166" y="75"/>
                    </a:lnTo>
                    <a:lnTo>
                      <a:pt x="153" y="90"/>
                    </a:lnTo>
                    <a:lnTo>
                      <a:pt x="140" y="105"/>
                    </a:lnTo>
                    <a:lnTo>
                      <a:pt x="127" y="120"/>
                    </a:lnTo>
                    <a:lnTo>
                      <a:pt x="116" y="135"/>
                    </a:lnTo>
                    <a:lnTo>
                      <a:pt x="110" y="146"/>
                    </a:lnTo>
                    <a:lnTo>
                      <a:pt x="101" y="157"/>
                    </a:lnTo>
                    <a:lnTo>
                      <a:pt x="88" y="165"/>
                    </a:lnTo>
                    <a:lnTo>
                      <a:pt x="76" y="176"/>
                    </a:lnTo>
                    <a:lnTo>
                      <a:pt x="61" y="187"/>
                    </a:lnTo>
                    <a:lnTo>
                      <a:pt x="48" y="198"/>
                    </a:lnTo>
                    <a:lnTo>
                      <a:pt x="35" y="208"/>
                    </a:lnTo>
                    <a:lnTo>
                      <a:pt x="26" y="219"/>
                    </a:lnTo>
                    <a:lnTo>
                      <a:pt x="24" y="232"/>
                    </a:lnTo>
                    <a:lnTo>
                      <a:pt x="20" y="258"/>
                    </a:lnTo>
                    <a:lnTo>
                      <a:pt x="13" y="283"/>
                    </a:lnTo>
                    <a:lnTo>
                      <a:pt x="5" y="301"/>
                    </a:lnTo>
                    <a:lnTo>
                      <a:pt x="0" y="309"/>
                    </a:lnTo>
                    <a:lnTo>
                      <a:pt x="3" y="322"/>
                    </a:lnTo>
                    <a:lnTo>
                      <a:pt x="7" y="354"/>
                    </a:lnTo>
                    <a:lnTo>
                      <a:pt x="13" y="389"/>
                    </a:lnTo>
                    <a:lnTo>
                      <a:pt x="24" y="412"/>
                    </a:lnTo>
                    <a:lnTo>
                      <a:pt x="33" y="431"/>
                    </a:lnTo>
                    <a:lnTo>
                      <a:pt x="39" y="459"/>
                    </a:lnTo>
                    <a:lnTo>
                      <a:pt x="52" y="485"/>
                    </a:lnTo>
                    <a:lnTo>
                      <a:pt x="76" y="502"/>
                    </a:lnTo>
                    <a:lnTo>
                      <a:pt x="95" y="506"/>
                    </a:lnTo>
                    <a:lnTo>
                      <a:pt x="121" y="511"/>
                    </a:lnTo>
                    <a:lnTo>
                      <a:pt x="149" y="515"/>
                    </a:lnTo>
                    <a:lnTo>
                      <a:pt x="179" y="517"/>
                    </a:lnTo>
                    <a:lnTo>
                      <a:pt x="209" y="519"/>
                    </a:lnTo>
                    <a:lnTo>
                      <a:pt x="236" y="521"/>
                    </a:lnTo>
                    <a:lnTo>
                      <a:pt x="260" y="521"/>
                    </a:lnTo>
                    <a:lnTo>
                      <a:pt x="279" y="519"/>
                    </a:lnTo>
                    <a:lnTo>
                      <a:pt x="294" y="517"/>
                    </a:lnTo>
                    <a:lnTo>
                      <a:pt x="307" y="517"/>
                    </a:lnTo>
                    <a:lnTo>
                      <a:pt x="320" y="517"/>
                    </a:lnTo>
                    <a:lnTo>
                      <a:pt x="333" y="519"/>
                    </a:lnTo>
                    <a:lnTo>
                      <a:pt x="344" y="521"/>
                    </a:lnTo>
                    <a:lnTo>
                      <a:pt x="355" y="526"/>
                    </a:lnTo>
                    <a:lnTo>
                      <a:pt x="365" y="530"/>
                    </a:lnTo>
                    <a:lnTo>
                      <a:pt x="374" y="536"/>
                    </a:lnTo>
                    <a:lnTo>
                      <a:pt x="391" y="549"/>
                    </a:lnTo>
                    <a:lnTo>
                      <a:pt x="402" y="566"/>
                    </a:lnTo>
                    <a:lnTo>
                      <a:pt x="406" y="584"/>
                    </a:lnTo>
                    <a:lnTo>
                      <a:pt x="404" y="603"/>
                    </a:lnTo>
                    <a:lnTo>
                      <a:pt x="397" y="622"/>
                    </a:lnTo>
                    <a:lnTo>
                      <a:pt x="397" y="635"/>
                    </a:lnTo>
                    <a:lnTo>
                      <a:pt x="408" y="646"/>
                    </a:lnTo>
                    <a:lnTo>
                      <a:pt x="432" y="654"/>
                    </a:lnTo>
                    <a:lnTo>
                      <a:pt x="451" y="665"/>
                    </a:lnTo>
                    <a:lnTo>
                      <a:pt x="455" y="682"/>
                    </a:lnTo>
                    <a:lnTo>
                      <a:pt x="453" y="702"/>
                    </a:lnTo>
                    <a:lnTo>
                      <a:pt x="451" y="723"/>
                    </a:lnTo>
                    <a:lnTo>
                      <a:pt x="451" y="747"/>
                    </a:lnTo>
                    <a:lnTo>
                      <a:pt x="449" y="770"/>
                    </a:lnTo>
                    <a:lnTo>
                      <a:pt x="445" y="798"/>
                    </a:lnTo>
                    <a:lnTo>
                      <a:pt x="443" y="830"/>
                    </a:lnTo>
                    <a:lnTo>
                      <a:pt x="438" y="845"/>
                    </a:lnTo>
                    <a:lnTo>
                      <a:pt x="432" y="858"/>
                    </a:lnTo>
                    <a:lnTo>
                      <a:pt x="430" y="871"/>
                    </a:lnTo>
                    <a:lnTo>
                      <a:pt x="436" y="892"/>
                    </a:lnTo>
                    <a:lnTo>
                      <a:pt x="443" y="905"/>
                    </a:lnTo>
                    <a:lnTo>
                      <a:pt x="451" y="927"/>
                    </a:lnTo>
                    <a:lnTo>
                      <a:pt x="460" y="948"/>
                    </a:lnTo>
                    <a:lnTo>
                      <a:pt x="468" y="963"/>
                    </a:lnTo>
                    <a:lnTo>
                      <a:pt x="477" y="978"/>
                    </a:lnTo>
                    <a:lnTo>
                      <a:pt x="490" y="1002"/>
                    </a:lnTo>
                    <a:lnTo>
                      <a:pt x="503" y="1028"/>
                    </a:lnTo>
                    <a:lnTo>
                      <a:pt x="511" y="1047"/>
                    </a:lnTo>
                    <a:lnTo>
                      <a:pt x="518" y="1070"/>
                    </a:lnTo>
                    <a:lnTo>
                      <a:pt x="526" y="1105"/>
                    </a:lnTo>
                    <a:lnTo>
                      <a:pt x="539" y="1135"/>
                    </a:lnTo>
                    <a:lnTo>
                      <a:pt x="552" y="1152"/>
                    </a:lnTo>
                    <a:lnTo>
                      <a:pt x="561" y="1156"/>
                    </a:lnTo>
                    <a:lnTo>
                      <a:pt x="576" y="1158"/>
                    </a:lnTo>
                    <a:lnTo>
                      <a:pt x="591" y="1161"/>
                    </a:lnTo>
                    <a:lnTo>
                      <a:pt x="610" y="1161"/>
                    </a:lnTo>
                    <a:lnTo>
                      <a:pt x="627" y="1158"/>
                    </a:lnTo>
                    <a:lnTo>
                      <a:pt x="644" y="1154"/>
                    </a:lnTo>
                    <a:lnTo>
                      <a:pt x="657" y="1146"/>
                    </a:lnTo>
                    <a:lnTo>
                      <a:pt x="668" y="1135"/>
                    </a:lnTo>
                    <a:lnTo>
                      <a:pt x="676" y="1122"/>
                    </a:lnTo>
                    <a:lnTo>
                      <a:pt x="689" y="1111"/>
                    </a:lnTo>
                    <a:lnTo>
                      <a:pt x="702" y="1100"/>
                    </a:lnTo>
                    <a:lnTo>
                      <a:pt x="715" y="1090"/>
                    </a:lnTo>
                    <a:lnTo>
                      <a:pt x="728" y="1081"/>
                    </a:lnTo>
                    <a:lnTo>
                      <a:pt x="739" y="1073"/>
                    </a:lnTo>
                    <a:lnTo>
                      <a:pt x="747" y="1064"/>
                    </a:lnTo>
                    <a:lnTo>
                      <a:pt x="754" y="1055"/>
                    </a:lnTo>
                    <a:lnTo>
                      <a:pt x="758" y="1038"/>
                    </a:lnTo>
                    <a:lnTo>
                      <a:pt x="754" y="1017"/>
                    </a:lnTo>
                    <a:lnTo>
                      <a:pt x="749" y="998"/>
                    </a:lnTo>
                    <a:lnTo>
                      <a:pt x="747" y="983"/>
                    </a:lnTo>
                    <a:lnTo>
                      <a:pt x="754" y="976"/>
                    </a:lnTo>
                    <a:lnTo>
                      <a:pt x="769" y="976"/>
                    </a:lnTo>
                    <a:lnTo>
                      <a:pt x="786" y="978"/>
                    </a:lnTo>
                    <a:lnTo>
                      <a:pt x="799" y="976"/>
                    </a:lnTo>
                    <a:lnTo>
                      <a:pt x="801" y="968"/>
                    </a:lnTo>
                    <a:lnTo>
                      <a:pt x="799" y="953"/>
                    </a:lnTo>
                    <a:lnTo>
                      <a:pt x="797" y="933"/>
                    </a:lnTo>
                    <a:lnTo>
                      <a:pt x="799" y="914"/>
                    </a:lnTo>
                    <a:lnTo>
                      <a:pt x="809" y="901"/>
                    </a:lnTo>
                    <a:lnTo>
                      <a:pt x="827" y="888"/>
                    </a:lnTo>
                    <a:lnTo>
                      <a:pt x="844" y="877"/>
                    </a:lnTo>
                    <a:lnTo>
                      <a:pt x="855" y="865"/>
                    </a:lnTo>
                    <a:lnTo>
                      <a:pt x="861" y="839"/>
                    </a:lnTo>
                    <a:lnTo>
                      <a:pt x="863" y="807"/>
                    </a:lnTo>
                    <a:lnTo>
                      <a:pt x="861" y="772"/>
                    </a:lnTo>
                    <a:lnTo>
                      <a:pt x="861" y="744"/>
                    </a:lnTo>
                    <a:lnTo>
                      <a:pt x="855" y="727"/>
                    </a:lnTo>
                    <a:lnTo>
                      <a:pt x="842" y="717"/>
                    </a:lnTo>
                    <a:lnTo>
                      <a:pt x="831" y="706"/>
                    </a:lnTo>
                    <a:lnTo>
                      <a:pt x="827" y="689"/>
                    </a:lnTo>
                    <a:lnTo>
                      <a:pt x="835" y="669"/>
                    </a:lnTo>
                    <a:lnTo>
                      <a:pt x="852" y="650"/>
                    </a:lnTo>
                    <a:lnTo>
                      <a:pt x="872" y="629"/>
                    </a:lnTo>
                    <a:lnTo>
                      <a:pt x="889" y="603"/>
                    </a:lnTo>
                    <a:lnTo>
                      <a:pt x="900" y="586"/>
                    </a:lnTo>
                    <a:lnTo>
                      <a:pt x="915" y="562"/>
                    </a:lnTo>
                    <a:lnTo>
                      <a:pt x="934" y="536"/>
                    </a:lnTo>
                    <a:lnTo>
                      <a:pt x="951" y="511"/>
                    </a:lnTo>
                    <a:lnTo>
                      <a:pt x="968" y="485"/>
                    </a:lnTo>
                    <a:lnTo>
                      <a:pt x="983" y="466"/>
                    </a:lnTo>
                    <a:lnTo>
                      <a:pt x="992" y="451"/>
                    </a:lnTo>
                    <a:lnTo>
                      <a:pt x="996" y="446"/>
                    </a:lnTo>
                    <a:lnTo>
                      <a:pt x="985" y="442"/>
                    </a:lnTo>
                    <a:lnTo>
                      <a:pt x="970" y="442"/>
                    </a:lnTo>
                    <a:lnTo>
                      <a:pt x="955" y="446"/>
                    </a:lnTo>
                    <a:lnTo>
                      <a:pt x="940" y="446"/>
                    </a:lnTo>
                    <a:lnTo>
                      <a:pt x="932" y="442"/>
                    </a:lnTo>
                    <a:lnTo>
                      <a:pt x="921" y="434"/>
                    </a:lnTo>
                    <a:lnTo>
                      <a:pt x="906" y="423"/>
                    </a:lnTo>
                    <a:lnTo>
                      <a:pt x="891" y="412"/>
                    </a:lnTo>
                    <a:lnTo>
                      <a:pt x="876" y="399"/>
                    </a:lnTo>
                    <a:lnTo>
                      <a:pt x="861" y="384"/>
                    </a:lnTo>
                    <a:lnTo>
                      <a:pt x="848" y="371"/>
                    </a:lnTo>
                    <a:lnTo>
                      <a:pt x="837" y="361"/>
                    </a:lnTo>
                    <a:lnTo>
                      <a:pt x="820" y="337"/>
                    </a:lnTo>
                    <a:lnTo>
                      <a:pt x="807" y="309"/>
                    </a:lnTo>
                    <a:lnTo>
                      <a:pt x="794" y="281"/>
                    </a:lnTo>
                    <a:lnTo>
                      <a:pt x="788" y="253"/>
                    </a:lnTo>
                    <a:lnTo>
                      <a:pt x="784" y="223"/>
                    </a:lnTo>
                    <a:lnTo>
                      <a:pt x="782" y="189"/>
                    </a:lnTo>
                    <a:lnTo>
                      <a:pt x="782" y="163"/>
                    </a:lnTo>
                    <a:lnTo>
                      <a:pt x="782" y="153"/>
                    </a:lnTo>
                    <a:lnTo>
                      <a:pt x="773" y="140"/>
                    </a:lnTo>
                    <a:lnTo>
                      <a:pt x="758" y="129"/>
                    </a:lnTo>
                    <a:lnTo>
                      <a:pt x="741" y="120"/>
                    </a:lnTo>
                    <a:lnTo>
                      <a:pt x="726" y="118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5" name="Freeform 13"/>
              <p:cNvSpPr>
                <a:spLocks/>
              </p:cNvSpPr>
              <p:nvPr/>
            </p:nvSpPr>
            <p:spPr bwMode="auto">
              <a:xfrm>
                <a:off x="3689" y="1113"/>
                <a:ext cx="202" cy="126"/>
              </a:xfrm>
              <a:custGeom>
                <a:avLst/>
                <a:gdLst>
                  <a:gd name="T0" fmla="*/ 53975 w 202"/>
                  <a:gd name="T1" fmla="*/ 104775 h 126"/>
                  <a:gd name="T2" fmla="*/ 77788 w 202"/>
                  <a:gd name="T3" fmla="*/ 98425 h 126"/>
                  <a:gd name="T4" fmla="*/ 98425 w 202"/>
                  <a:gd name="T5" fmla="*/ 88900 h 126"/>
                  <a:gd name="T6" fmla="*/ 119063 w 202"/>
                  <a:gd name="T7" fmla="*/ 74613 h 126"/>
                  <a:gd name="T8" fmla="*/ 136525 w 202"/>
                  <a:gd name="T9" fmla="*/ 61913 h 126"/>
                  <a:gd name="T10" fmla="*/ 149225 w 202"/>
                  <a:gd name="T11" fmla="*/ 47625 h 126"/>
                  <a:gd name="T12" fmla="*/ 166688 w 202"/>
                  <a:gd name="T13" fmla="*/ 33338 h 126"/>
                  <a:gd name="T14" fmla="*/ 180975 w 202"/>
                  <a:gd name="T15" fmla="*/ 26988 h 126"/>
                  <a:gd name="T16" fmla="*/ 196850 w 202"/>
                  <a:gd name="T17" fmla="*/ 23813 h 126"/>
                  <a:gd name="T18" fmla="*/ 214313 w 202"/>
                  <a:gd name="T19" fmla="*/ 20638 h 126"/>
                  <a:gd name="T20" fmla="*/ 231775 w 202"/>
                  <a:gd name="T21" fmla="*/ 17463 h 126"/>
                  <a:gd name="T22" fmla="*/ 249238 w 202"/>
                  <a:gd name="T23" fmla="*/ 9525 h 126"/>
                  <a:gd name="T24" fmla="*/ 265113 w 202"/>
                  <a:gd name="T25" fmla="*/ 3175 h 126"/>
                  <a:gd name="T26" fmla="*/ 279400 w 202"/>
                  <a:gd name="T27" fmla="*/ 0 h 126"/>
                  <a:gd name="T28" fmla="*/ 293688 w 202"/>
                  <a:gd name="T29" fmla="*/ 0 h 126"/>
                  <a:gd name="T30" fmla="*/ 306388 w 202"/>
                  <a:gd name="T31" fmla="*/ 6350 h 126"/>
                  <a:gd name="T32" fmla="*/ 312738 w 202"/>
                  <a:gd name="T33" fmla="*/ 23813 h 126"/>
                  <a:gd name="T34" fmla="*/ 320675 w 202"/>
                  <a:gd name="T35" fmla="*/ 61913 h 126"/>
                  <a:gd name="T36" fmla="*/ 309563 w 202"/>
                  <a:gd name="T37" fmla="*/ 88900 h 126"/>
                  <a:gd name="T38" fmla="*/ 279400 w 202"/>
                  <a:gd name="T39" fmla="*/ 109538 h 126"/>
                  <a:gd name="T40" fmla="*/ 234950 w 202"/>
                  <a:gd name="T41" fmla="*/ 115888 h 126"/>
                  <a:gd name="T42" fmla="*/ 211138 w 202"/>
                  <a:gd name="T43" fmla="*/ 115888 h 126"/>
                  <a:gd name="T44" fmla="*/ 187325 w 202"/>
                  <a:gd name="T45" fmla="*/ 115888 h 126"/>
                  <a:gd name="T46" fmla="*/ 166688 w 202"/>
                  <a:gd name="T47" fmla="*/ 119063 h 126"/>
                  <a:gd name="T48" fmla="*/ 153988 w 202"/>
                  <a:gd name="T49" fmla="*/ 122238 h 126"/>
                  <a:gd name="T50" fmla="*/ 139700 w 202"/>
                  <a:gd name="T51" fmla="*/ 125413 h 126"/>
                  <a:gd name="T52" fmla="*/ 130175 w 202"/>
                  <a:gd name="T53" fmla="*/ 133350 h 126"/>
                  <a:gd name="T54" fmla="*/ 122238 w 202"/>
                  <a:gd name="T55" fmla="*/ 139700 h 126"/>
                  <a:gd name="T56" fmla="*/ 115888 w 202"/>
                  <a:gd name="T57" fmla="*/ 149225 h 126"/>
                  <a:gd name="T58" fmla="*/ 101600 w 202"/>
                  <a:gd name="T59" fmla="*/ 173038 h 126"/>
                  <a:gd name="T60" fmla="*/ 77788 w 202"/>
                  <a:gd name="T61" fmla="*/ 190500 h 126"/>
                  <a:gd name="T62" fmla="*/ 47625 w 202"/>
                  <a:gd name="T63" fmla="*/ 200025 h 126"/>
                  <a:gd name="T64" fmla="*/ 17463 w 202"/>
                  <a:gd name="T65" fmla="*/ 193675 h 126"/>
                  <a:gd name="T66" fmla="*/ 0 w 202"/>
                  <a:gd name="T67" fmla="*/ 169863 h 126"/>
                  <a:gd name="T68" fmla="*/ 0 w 202"/>
                  <a:gd name="T69" fmla="*/ 142875 h 126"/>
                  <a:gd name="T70" fmla="*/ 17463 w 202"/>
                  <a:gd name="T71" fmla="*/ 119063 h 126"/>
                  <a:gd name="T72" fmla="*/ 53975 w 202"/>
                  <a:gd name="T73" fmla="*/ 104775 h 12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2"/>
                  <a:gd name="T112" fmla="*/ 0 h 126"/>
                  <a:gd name="T113" fmla="*/ 202 w 202"/>
                  <a:gd name="T114" fmla="*/ 126 h 12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2" h="126">
                    <a:moveTo>
                      <a:pt x="34" y="66"/>
                    </a:moveTo>
                    <a:lnTo>
                      <a:pt x="49" y="62"/>
                    </a:lnTo>
                    <a:lnTo>
                      <a:pt x="62" y="56"/>
                    </a:lnTo>
                    <a:lnTo>
                      <a:pt x="75" y="47"/>
                    </a:lnTo>
                    <a:lnTo>
                      <a:pt x="86" y="39"/>
                    </a:lnTo>
                    <a:lnTo>
                      <a:pt x="94" y="30"/>
                    </a:lnTo>
                    <a:lnTo>
                      <a:pt x="105" y="21"/>
                    </a:lnTo>
                    <a:lnTo>
                      <a:pt x="114" y="17"/>
                    </a:lnTo>
                    <a:lnTo>
                      <a:pt x="124" y="15"/>
                    </a:lnTo>
                    <a:lnTo>
                      <a:pt x="135" y="13"/>
                    </a:lnTo>
                    <a:lnTo>
                      <a:pt x="146" y="11"/>
                    </a:lnTo>
                    <a:lnTo>
                      <a:pt x="157" y="6"/>
                    </a:lnTo>
                    <a:lnTo>
                      <a:pt x="167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3" y="4"/>
                    </a:lnTo>
                    <a:lnTo>
                      <a:pt x="197" y="15"/>
                    </a:lnTo>
                    <a:lnTo>
                      <a:pt x="202" y="39"/>
                    </a:lnTo>
                    <a:lnTo>
                      <a:pt x="195" y="56"/>
                    </a:lnTo>
                    <a:lnTo>
                      <a:pt x="176" y="69"/>
                    </a:lnTo>
                    <a:lnTo>
                      <a:pt x="148" y="73"/>
                    </a:lnTo>
                    <a:lnTo>
                      <a:pt x="133" y="73"/>
                    </a:lnTo>
                    <a:lnTo>
                      <a:pt x="118" y="73"/>
                    </a:lnTo>
                    <a:lnTo>
                      <a:pt x="105" y="75"/>
                    </a:lnTo>
                    <a:lnTo>
                      <a:pt x="97" y="77"/>
                    </a:lnTo>
                    <a:lnTo>
                      <a:pt x="88" y="79"/>
                    </a:lnTo>
                    <a:lnTo>
                      <a:pt x="82" y="84"/>
                    </a:lnTo>
                    <a:lnTo>
                      <a:pt x="77" y="88"/>
                    </a:lnTo>
                    <a:lnTo>
                      <a:pt x="73" y="94"/>
                    </a:lnTo>
                    <a:lnTo>
                      <a:pt x="64" y="109"/>
                    </a:lnTo>
                    <a:lnTo>
                      <a:pt x="49" y="120"/>
                    </a:lnTo>
                    <a:lnTo>
                      <a:pt x="30" y="126"/>
                    </a:lnTo>
                    <a:lnTo>
                      <a:pt x="11" y="122"/>
                    </a:lnTo>
                    <a:lnTo>
                      <a:pt x="0" y="107"/>
                    </a:lnTo>
                    <a:lnTo>
                      <a:pt x="0" y="90"/>
                    </a:lnTo>
                    <a:lnTo>
                      <a:pt x="11" y="75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6" name="Freeform 14"/>
              <p:cNvSpPr>
                <a:spLocks/>
              </p:cNvSpPr>
              <p:nvPr/>
            </p:nvSpPr>
            <p:spPr bwMode="auto">
              <a:xfrm>
                <a:off x="3597" y="1259"/>
                <a:ext cx="64" cy="81"/>
              </a:xfrm>
              <a:custGeom>
                <a:avLst/>
                <a:gdLst>
                  <a:gd name="T0" fmla="*/ 84138 w 64"/>
                  <a:gd name="T1" fmla="*/ 0 h 81"/>
                  <a:gd name="T2" fmla="*/ 80963 w 64"/>
                  <a:gd name="T3" fmla="*/ 3175 h 81"/>
                  <a:gd name="T4" fmla="*/ 68263 w 64"/>
                  <a:gd name="T5" fmla="*/ 6350 h 81"/>
                  <a:gd name="T6" fmla="*/ 50800 w 64"/>
                  <a:gd name="T7" fmla="*/ 12700 h 81"/>
                  <a:gd name="T8" fmla="*/ 33338 w 64"/>
                  <a:gd name="T9" fmla="*/ 23812 h 81"/>
                  <a:gd name="T10" fmla="*/ 15875 w 64"/>
                  <a:gd name="T11" fmla="*/ 33337 h 81"/>
                  <a:gd name="T12" fmla="*/ 3175 w 64"/>
                  <a:gd name="T13" fmla="*/ 44450 h 81"/>
                  <a:gd name="T14" fmla="*/ 0 w 64"/>
                  <a:gd name="T15" fmla="*/ 53975 h 81"/>
                  <a:gd name="T16" fmla="*/ 3175 w 64"/>
                  <a:gd name="T17" fmla="*/ 60325 h 81"/>
                  <a:gd name="T18" fmla="*/ 30163 w 64"/>
                  <a:gd name="T19" fmla="*/ 84137 h 81"/>
                  <a:gd name="T20" fmla="*/ 63500 w 64"/>
                  <a:gd name="T21" fmla="*/ 112712 h 81"/>
                  <a:gd name="T22" fmla="*/ 92075 w 64"/>
                  <a:gd name="T23" fmla="*/ 128587 h 81"/>
                  <a:gd name="T24" fmla="*/ 101600 w 64"/>
                  <a:gd name="T25" fmla="*/ 115887 h 81"/>
                  <a:gd name="T26" fmla="*/ 98425 w 64"/>
                  <a:gd name="T27" fmla="*/ 77787 h 81"/>
                  <a:gd name="T28" fmla="*/ 95250 w 64"/>
                  <a:gd name="T29" fmla="*/ 39687 h 81"/>
                  <a:gd name="T30" fmla="*/ 88900 w 64"/>
                  <a:gd name="T31" fmla="*/ 9525 h 81"/>
                  <a:gd name="T32" fmla="*/ 84138 w 64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81"/>
                  <a:gd name="T53" fmla="*/ 64 w 64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81">
                    <a:moveTo>
                      <a:pt x="53" y="0"/>
                    </a:moveTo>
                    <a:lnTo>
                      <a:pt x="51" y="2"/>
                    </a:lnTo>
                    <a:lnTo>
                      <a:pt x="43" y="4"/>
                    </a:lnTo>
                    <a:lnTo>
                      <a:pt x="32" y="8"/>
                    </a:lnTo>
                    <a:lnTo>
                      <a:pt x="21" y="15"/>
                    </a:lnTo>
                    <a:lnTo>
                      <a:pt x="10" y="21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19" y="53"/>
                    </a:lnTo>
                    <a:lnTo>
                      <a:pt x="40" y="71"/>
                    </a:lnTo>
                    <a:lnTo>
                      <a:pt x="58" y="81"/>
                    </a:lnTo>
                    <a:lnTo>
                      <a:pt x="64" y="73"/>
                    </a:lnTo>
                    <a:lnTo>
                      <a:pt x="62" y="49"/>
                    </a:lnTo>
                    <a:lnTo>
                      <a:pt x="60" y="25"/>
                    </a:lnTo>
                    <a:lnTo>
                      <a:pt x="56" y="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7" name="Freeform 15"/>
              <p:cNvSpPr>
                <a:spLocks/>
              </p:cNvSpPr>
              <p:nvPr/>
            </p:nvSpPr>
            <p:spPr bwMode="auto">
              <a:xfrm>
                <a:off x="2626" y="1572"/>
                <a:ext cx="176" cy="210"/>
              </a:xfrm>
              <a:custGeom>
                <a:avLst/>
                <a:gdLst>
                  <a:gd name="T0" fmla="*/ 3175 w 176"/>
                  <a:gd name="T1" fmla="*/ 173038 h 210"/>
                  <a:gd name="T2" fmla="*/ 0 w 176"/>
                  <a:gd name="T3" fmla="*/ 155575 h 210"/>
                  <a:gd name="T4" fmla="*/ 6350 w 176"/>
                  <a:gd name="T5" fmla="*/ 142875 h 210"/>
                  <a:gd name="T6" fmla="*/ 12700 w 176"/>
                  <a:gd name="T7" fmla="*/ 136525 h 210"/>
                  <a:gd name="T8" fmla="*/ 26988 w 176"/>
                  <a:gd name="T9" fmla="*/ 128588 h 210"/>
                  <a:gd name="T10" fmla="*/ 44450 w 176"/>
                  <a:gd name="T11" fmla="*/ 122238 h 210"/>
                  <a:gd name="T12" fmla="*/ 60325 w 176"/>
                  <a:gd name="T13" fmla="*/ 112713 h 210"/>
                  <a:gd name="T14" fmla="*/ 77788 w 176"/>
                  <a:gd name="T15" fmla="*/ 101600 h 210"/>
                  <a:gd name="T16" fmla="*/ 92075 w 176"/>
                  <a:gd name="T17" fmla="*/ 84138 h 210"/>
                  <a:gd name="T18" fmla="*/ 104775 w 176"/>
                  <a:gd name="T19" fmla="*/ 65088 h 210"/>
                  <a:gd name="T20" fmla="*/ 119063 w 176"/>
                  <a:gd name="T21" fmla="*/ 44450 h 210"/>
                  <a:gd name="T22" fmla="*/ 131763 w 176"/>
                  <a:gd name="T23" fmla="*/ 26988 h 210"/>
                  <a:gd name="T24" fmla="*/ 149225 w 176"/>
                  <a:gd name="T25" fmla="*/ 12700 h 210"/>
                  <a:gd name="T26" fmla="*/ 166688 w 176"/>
                  <a:gd name="T27" fmla="*/ 3175 h 210"/>
                  <a:gd name="T28" fmla="*/ 184150 w 176"/>
                  <a:gd name="T29" fmla="*/ 0 h 210"/>
                  <a:gd name="T30" fmla="*/ 203200 w 176"/>
                  <a:gd name="T31" fmla="*/ 3175 h 210"/>
                  <a:gd name="T32" fmla="*/ 227013 w 176"/>
                  <a:gd name="T33" fmla="*/ 12700 h 210"/>
                  <a:gd name="T34" fmla="*/ 258763 w 176"/>
                  <a:gd name="T35" fmla="*/ 47625 h 210"/>
                  <a:gd name="T36" fmla="*/ 271463 w 176"/>
                  <a:gd name="T37" fmla="*/ 80963 h 210"/>
                  <a:gd name="T38" fmla="*/ 271463 w 176"/>
                  <a:gd name="T39" fmla="*/ 119063 h 210"/>
                  <a:gd name="T40" fmla="*/ 274638 w 176"/>
                  <a:gd name="T41" fmla="*/ 155575 h 210"/>
                  <a:gd name="T42" fmla="*/ 279400 w 176"/>
                  <a:gd name="T43" fmla="*/ 184150 h 210"/>
                  <a:gd name="T44" fmla="*/ 271463 w 176"/>
                  <a:gd name="T45" fmla="*/ 211138 h 210"/>
                  <a:gd name="T46" fmla="*/ 261938 w 176"/>
                  <a:gd name="T47" fmla="*/ 234950 h 210"/>
                  <a:gd name="T48" fmla="*/ 250825 w 176"/>
                  <a:gd name="T49" fmla="*/ 258763 h 210"/>
                  <a:gd name="T50" fmla="*/ 244475 w 176"/>
                  <a:gd name="T51" fmla="*/ 276225 h 210"/>
                  <a:gd name="T52" fmla="*/ 234950 w 176"/>
                  <a:gd name="T53" fmla="*/ 292100 h 210"/>
                  <a:gd name="T54" fmla="*/ 220663 w 176"/>
                  <a:gd name="T55" fmla="*/ 306388 h 210"/>
                  <a:gd name="T56" fmla="*/ 203200 w 176"/>
                  <a:gd name="T57" fmla="*/ 319088 h 210"/>
                  <a:gd name="T58" fmla="*/ 184150 w 176"/>
                  <a:gd name="T59" fmla="*/ 330200 h 210"/>
                  <a:gd name="T60" fmla="*/ 169863 w 176"/>
                  <a:gd name="T61" fmla="*/ 333375 h 210"/>
                  <a:gd name="T62" fmla="*/ 155575 w 176"/>
                  <a:gd name="T63" fmla="*/ 327025 h 210"/>
                  <a:gd name="T64" fmla="*/ 146050 w 176"/>
                  <a:gd name="T65" fmla="*/ 309563 h 210"/>
                  <a:gd name="T66" fmla="*/ 131763 w 176"/>
                  <a:gd name="T67" fmla="*/ 271463 h 210"/>
                  <a:gd name="T68" fmla="*/ 125413 w 176"/>
                  <a:gd name="T69" fmla="*/ 244475 h 210"/>
                  <a:gd name="T70" fmla="*/ 128588 w 176"/>
                  <a:gd name="T71" fmla="*/ 223838 h 210"/>
                  <a:gd name="T72" fmla="*/ 155575 w 176"/>
                  <a:gd name="T73" fmla="*/ 211138 h 210"/>
                  <a:gd name="T74" fmla="*/ 187325 w 176"/>
                  <a:gd name="T75" fmla="*/ 190500 h 210"/>
                  <a:gd name="T76" fmla="*/ 207963 w 176"/>
                  <a:gd name="T77" fmla="*/ 160338 h 210"/>
                  <a:gd name="T78" fmla="*/ 207963 w 176"/>
                  <a:gd name="T79" fmla="*/ 128588 h 210"/>
                  <a:gd name="T80" fmla="*/ 190500 w 176"/>
                  <a:gd name="T81" fmla="*/ 112713 h 210"/>
                  <a:gd name="T82" fmla="*/ 176213 w 176"/>
                  <a:gd name="T83" fmla="*/ 107950 h 210"/>
                  <a:gd name="T84" fmla="*/ 158750 w 176"/>
                  <a:gd name="T85" fmla="*/ 104775 h 210"/>
                  <a:gd name="T86" fmla="*/ 142875 w 176"/>
                  <a:gd name="T87" fmla="*/ 104775 h 210"/>
                  <a:gd name="T88" fmla="*/ 125413 w 176"/>
                  <a:gd name="T89" fmla="*/ 107950 h 210"/>
                  <a:gd name="T90" fmla="*/ 111125 w 176"/>
                  <a:gd name="T91" fmla="*/ 115888 h 210"/>
                  <a:gd name="T92" fmla="*/ 98425 w 176"/>
                  <a:gd name="T93" fmla="*/ 122238 h 210"/>
                  <a:gd name="T94" fmla="*/ 87313 w 176"/>
                  <a:gd name="T95" fmla="*/ 131763 h 210"/>
                  <a:gd name="T96" fmla="*/ 80963 w 176"/>
                  <a:gd name="T97" fmla="*/ 149225 h 210"/>
                  <a:gd name="T98" fmla="*/ 68263 w 176"/>
                  <a:gd name="T99" fmla="*/ 179388 h 210"/>
                  <a:gd name="T100" fmla="*/ 47625 w 176"/>
                  <a:gd name="T101" fmla="*/ 200025 h 210"/>
                  <a:gd name="T102" fmla="*/ 20638 w 176"/>
                  <a:gd name="T103" fmla="*/ 204788 h 210"/>
                  <a:gd name="T104" fmla="*/ 3175 w 176"/>
                  <a:gd name="T105" fmla="*/ 173038 h 2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6"/>
                  <a:gd name="T160" fmla="*/ 0 h 210"/>
                  <a:gd name="T161" fmla="*/ 176 w 176"/>
                  <a:gd name="T162" fmla="*/ 210 h 21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6" h="210">
                    <a:moveTo>
                      <a:pt x="2" y="109"/>
                    </a:moveTo>
                    <a:lnTo>
                      <a:pt x="0" y="98"/>
                    </a:lnTo>
                    <a:lnTo>
                      <a:pt x="4" y="90"/>
                    </a:lnTo>
                    <a:lnTo>
                      <a:pt x="8" y="86"/>
                    </a:lnTo>
                    <a:lnTo>
                      <a:pt x="17" y="81"/>
                    </a:lnTo>
                    <a:lnTo>
                      <a:pt x="28" y="77"/>
                    </a:lnTo>
                    <a:lnTo>
                      <a:pt x="38" y="71"/>
                    </a:lnTo>
                    <a:lnTo>
                      <a:pt x="49" y="64"/>
                    </a:lnTo>
                    <a:lnTo>
                      <a:pt x="58" y="53"/>
                    </a:lnTo>
                    <a:lnTo>
                      <a:pt x="66" y="41"/>
                    </a:lnTo>
                    <a:lnTo>
                      <a:pt x="75" y="28"/>
                    </a:lnTo>
                    <a:lnTo>
                      <a:pt x="83" y="17"/>
                    </a:lnTo>
                    <a:lnTo>
                      <a:pt x="94" y="8"/>
                    </a:lnTo>
                    <a:lnTo>
                      <a:pt x="105" y="2"/>
                    </a:lnTo>
                    <a:lnTo>
                      <a:pt x="116" y="0"/>
                    </a:lnTo>
                    <a:lnTo>
                      <a:pt x="128" y="2"/>
                    </a:lnTo>
                    <a:lnTo>
                      <a:pt x="143" y="8"/>
                    </a:lnTo>
                    <a:lnTo>
                      <a:pt x="163" y="30"/>
                    </a:lnTo>
                    <a:lnTo>
                      <a:pt x="171" y="51"/>
                    </a:lnTo>
                    <a:lnTo>
                      <a:pt x="171" y="75"/>
                    </a:lnTo>
                    <a:lnTo>
                      <a:pt x="173" y="98"/>
                    </a:lnTo>
                    <a:lnTo>
                      <a:pt x="176" y="116"/>
                    </a:lnTo>
                    <a:lnTo>
                      <a:pt x="171" y="133"/>
                    </a:lnTo>
                    <a:lnTo>
                      <a:pt x="165" y="148"/>
                    </a:lnTo>
                    <a:lnTo>
                      <a:pt x="158" y="163"/>
                    </a:lnTo>
                    <a:lnTo>
                      <a:pt x="154" y="174"/>
                    </a:lnTo>
                    <a:lnTo>
                      <a:pt x="148" y="184"/>
                    </a:lnTo>
                    <a:lnTo>
                      <a:pt x="139" y="193"/>
                    </a:lnTo>
                    <a:lnTo>
                      <a:pt x="128" y="201"/>
                    </a:lnTo>
                    <a:lnTo>
                      <a:pt x="116" y="208"/>
                    </a:lnTo>
                    <a:lnTo>
                      <a:pt x="107" y="210"/>
                    </a:lnTo>
                    <a:lnTo>
                      <a:pt x="98" y="206"/>
                    </a:lnTo>
                    <a:lnTo>
                      <a:pt x="92" y="195"/>
                    </a:lnTo>
                    <a:lnTo>
                      <a:pt x="83" y="171"/>
                    </a:lnTo>
                    <a:lnTo>
                      <a:pt x="79" y="154"/>
                    </a:lnTo>
                    <a:lnTo>
                      <a:pt x="81" y="141"/>
                    </a:lnTo>
                    <a:lnTo>
                      <a:pt x="98" y="133"/>
                    </a:lnTo>
                    <a:lnTo>
                      <a:pt x="118" y="120"/>
                    </a:lnTo>
                    <a:lnTo>
                      <a:pt x="131" y="101"/>
                    </a:lnTo>
                    <a:lnTo>
                      <a:pt x="131" y="81"/>
                    </a:lnTo>
                    <a:lnTo>
                      <a:pt x="120" y="71"/>
                    </a:lnTo>
                    <a:lnTo>
                      <a:pt x="111" y="68"/>
                    </a:lnTo>
                    <a:lnTo>
                      <a:pt x="100" y="66"/>
                    </a:lnTo>
                    <a:lnTo>
                      <a:pt x="90" y="66"/>
                    </a:lnTo>
                    <a:lnTo>
                      <a:pt x="79" y="68"/>
                    </a:lnTo>
                    <a:lnTo>
                      <a:pt x="70" y="73"/>
                    </a:lnTo>
                    <a:lnTo>
                      <a:pt x="62" y="77"/>
                    </a:lnTo>
                    <a:lnTo>
                      <a:pt x="55" y="83"/>
                    </a:lnTo>
                    <a:lnTo>
                      <a:pt x="51" y="94"/>
                    </a:lnTo>
                    <a:lnTo>
                      <a:pt x="43" y="113"/>
                    </a:lnTo>
                    <a:lnTo>
                      <a:pt x="30" y="126"/>
                    </a:lnTo>
                    <a:lnTo>
                      <a:pt x="13" y="129"/>
                    </a:lnTo>
                    <a:lnTo>
                      <a:pt x="2" y="109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8" name="Freeform 16"/>
              <p:cNvSpPr>
                <a:spLocks/>
              </p:cNvSpPr>
              <p:nvPr/>
            </p:nvSpPr>
            <p:spPr bwMode="auto">
              <a:xfrm>
                <a:off x="4541" y="2809"/>
                <a:ext cx="603" cy="472"/>
              </a:xfrm>
              <a:custGeom>
                <a:avLst/>
                <a:gdLst>
                  <a:gd name="T0" fmla="*/ 639762 w 603"/>
                  <a:gd name="T1" fmla="*/ 142875 h 472"/>
                  <a:gd name="T2" fmla="*/ 585787 w 603"/>
                  <a:gd name="T3" fmla="*/ 136525 h 472"/>
                  <a:gd name="T4" fmla="*/ 547687 w 603"/>
                  <a:gd name="T5" fmla="*/ 130175 h 472"/>
                  <a:gd name="T6" fmla="*/ 547687 w 603"/>
                  <a:gd name="T7" fmla="*/ 95250 h 472"/>
                  <a:gd name="T8" fmla="*/ 552450 w 603"/>
                  <a:gd name="T9" fmla="*/ 50800 h 472"/>
                  <a:gd name="T10" fmla="*/ 500062 w 603"/>
                  <a:gd name="T11" fmla="*/ 14288 h 472"/>
                  <a:gd name="T12" fmla="*/ 476250 w 603"/>
                  <a:gd name="T13" fmla="*/ 11113 h 472"/>
                  <a:gd name="T14" fmla="*/ 404812 w 603"/>
                  <a:gd name="T15" fmla="*/ 55563 h 472"/>
                  <a:gd name="T16" fmla="*/ 350837 w 603"/>
                  <a:gd name="T17" fmla="*/ 88900 h 472"/>
                  <a:gd name="T18" fmla="*/ 300037 w 603"/>
                  <a:gd name="T19" fmla="*/ 98425 h 472"/>
                  <a:gd name="T20" fmla="*/ 244475 w 603"/>
                  <a:gd name="T21" fmla="*/ 122238 h 472"/>
                  <a:gd name="T22" fmla="*/ 193675 w 603"/>
                  <a:gd name="T23" fmla="*/ 166688 h 472"/>
                  <a:gd name="T24" fmla="*/ 160337 w 603"/>
                  <a:gd name="T25" fmla="*/ 211138 h 472"/>
                  <a:gd name="T26" fmla="*/ 119062 w 603"/>
                  <a:gd name="T27" fmla="*/ 246063 h 472"/>
                  <a:gd name="T28" fmla="*/ 61912 w 603"/>
                  <a:gd name="T29" fmla="*/ 282575 h 472"/>
                  <a:gd name="T30" fmla="*/ 3175 w 603"/>
                  <a:gd name="T31" fmla="*/ 309563 h 472"/>
                  <a:gd name="T32" fmla="*/ 3175 w 603"/>
                  <a:gd name="T33" fmla="*/ 433388 h 472"/>
                  <a:gd name="T34" fmla="*/ 33337 w 603"/>
                  <a:gd name="T35" fmla="*/ 476250 h 472"/>
                  <a:gd name="T36" fmla="*/ 53975 w 603"/>
                  <a:gd name="T37" fmla="*/ 520700 h 472"/>
                  <a:gd name="T38" fmla="*/ 26987 w 603"/>
                  <a:gd name="T39" fmla="*/ 579438 h 472"/>
                  <a:gd name="T40" fmla="*/ 44450 w 603"/>
                  <a:gd name="T41" fmla="*/ 630238 h 472"/>
                  <a:gd name="T42" fmla="*/ 104775 w 603"/>
                  <a:gd name="T43" fmla="*/ 644525 h 472"/>
                  <a:gd name="T44" fmla="*/ 166687 w 603"/>
                  <a:gd name="T45" fmla="*/ 633413 h 472"/>
                  <a:gd name="T46" fmla="*/ 214312 w 603"/>
                  <a:gd name="T47" fmla="*/ 612775 h 472"/>
                  <a:gd name="T48" fmla="*/ 273050 w 603"/>
                  <a:gd name="T49" fmla="*/ 592138 h 472"/>
                  <a:gd name="T50" fmla="*/ 336550 w 603"/>
                  <a:gd name="T51" fmla="*/ 573088 h 472"/>
                  <a:gd name="T52" fmla="*/ 425450 w 603"/>
                  <a:gd name="T53" fmla="*/ 561975 h 472"/>
                  <a:gd name="T54" fmla="*/ 514350 w 603"/>
                  <a:gd name="T55" fmla="*/ 579438 h 472"/>
                  <a:gd name="T56" fmla="*/ 579437 w 603"/>
                  <a:gd name="T57" fmla="*/ 620713 h 472"/>
                  <a:gd name="T58" fmla="*/ 627062 w 603"/>
                  <a:gd name="T59" fmla="*/ 677863 h 472"/>
                  <a:gd name="T60" fmla="*/ 663575 w 603"/>
                  <a:gd name="T61" fmla="*/ 728663 h 472"/>
                  <a:gd name="T62" fmla="*/ 722312 w 603"/>
                  <a:gd name="T63" fmla="*/ 749300 h 472"/>
                  <a:gd name="T64" fmla="*/ 796925 w 603"/>
                  <a:gd name="T65" fmla="*/ 739775 h 472"/>
                  <a:gd name="T66" fmla="*/ 827087 w 603"/>
                  <a:gd name="T67" fmla="*/ 698500 h 472"/>
                  <a:gd name="T68" fmla="*/ 862012 w 603"/>
                  <a:gd name="T69" fmla="*/ 615950 h 472"/>
                  <a:gd name="T70" fmla="*/ 912812 w 603"/>
                  <a:gd name="T71" fmla="*/ 547688 h 472"/>
                  <a:gd name="T72" fmla="*/ 936625 w 603"/>
                  <a:gd name="T73" fmla="*/ 473075 h 472"/>
                  <a:gd name="T74" fmla="*/ 954087 w 603"/>
                  <a:gd name="T75" fmla="*/ 404813 h 472"/>
                  <a:gd name="T76" fmla="*/ 919162 w 603"/>
                  <a:gd name="T77" fmla="*/ 361950 h 472"/>
                  <a:gd name="T78" fmla="*/ 868362 w 603"/>
                  <a:gd name="T79" fmla="*/ 320675 h 472"/>
                  <a:gd name="T80" fmla="*/ 803275 w 603"/>
                  <a:gd name="T81" fmla="*/ 246063 h 472"/>
                  <a:gd name="T82" fmla="*/ 766762 w 603"/>
                  <a:gd name="T83" fmla="*/ 160338 h 472"/>
                  <a:gd name="T84" fmla="*/ 749300 w 603"/>
                  <a:gd name="T85" fmla="*/ 68263 h 472"/>
                  <a:gd name="T86" fmla="*/ 701675 w 603"/>
                  <a:gd name="T87" fmla="*/ 11113 h 472"/>
                  <a:gd name="T88" fmla="*/ 701675 w 603"/>
                  <a:gd name="T89" fmla="*/ 68263 h 472"/>
                  <a:gd name="T90" fmla="*/ 701675 w 603"/>
                  <a:gd name="T91" fmla="*/ 136525 h 472"/>
                  <a:gd name="T92" fmla="*/ 674687 w 603"/>
                  <a:gd name="T93" fmla="*/ 150813 h 4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3"/>
                  <a:gd name="T142" fmla="*/ 0 h 472"/>
                  <a:gd name="T143" fmla="*/ 603 w 603"/>
                  <a:gd name="T144" fmla="*/ 472 h 47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3" h="472">
                    <a:moveTo>
                      <a:pt x="425" y="95"/>
                    </a:moveTo>
                    <a:lnTo>
                      <a:pt x="414" y="92"/>
                    </a:lnTo>
                    <a:lnTo>
                      <a:pt x="403" y="90"/>
                    </a:lnTo>
                    <a:lnTo>
                      <a:pt x="393" y="90"/>
                    </a:lnTo>
                    <a:lnTo>
                      <a:pt x="382" y="88"/>
                    </a:lnTo>
                    <a:lnTo>
                      <a:pt x="369" y="86"/>
                    </a:lnTo>
                    <a:lnTo>
                      <a:pt x="360" y="84"/>
                    </a:lnTo>
                    <a:lnTo>
                      <a:pt x="352" y="84"/>
                    </a:lnTo>
                    <a:lnTo>
                      <a:pt x="345" y="82"/>
                    </a:lnTo>
                    <a:lnTo>
                      <a:pt x="339" y="77"/>
                    </a:lnTo>
                    <a:lnTo>
                      <a:pt x="339" y="69"/>
                    </a:lnTo>
                    <a:lnTo>
                      <a:pt x="345" y="60"/>
                    </a:lnTo>
                    <a:lnTo>
                      <a:pt x="356" y="52"/>
                    </a:lnTo>
                    <a:lnTo>
                      <a:pt x="358" y="43"/>
                    </a:lnTo>
                    <a:lnTo>
                      <a:pt x="348" y="32"/>
                    </a:lnTo>
                    <a:lnTo>
                      <a:pt x="333" y="24"/>
                    </a:lnTo>
                    <a:lnTo>
                      <a:pt x="322" y="15"/>
                    </a:lnTo>
                    <a:lnTo>
                      <a:pt x="315" y="9"/>
                    </a:lnTo>
                    <a:lnTo>
                      <a:pt x="309" y="2"/>
                    </a:lnTo>
                    <a:lnTo>
                      <a:pt x="302" y="0"/>
                    </a:lnTo>
                    <a:lnTo>
                      <a:pt x="300" y="7"/>
                    </a:lnTo>
                    <a:lnTo>
                      <a:pt x="292" y="15"/>
                    </a:lnTo>
                    <a:lnTo>
                      <a:pt x="275" y="26"/>
                    </a:lnTo>
                    <a:lnTo>
                      <a:pt x="255" y="35"/>
                    </a:lnTo>
                    <a:lnTo>
                      <a:pt x="238" y="43"/>
                    </a:lnTo>
                    <a:lnTo>
                      <a:pt x="227" y="50"/>
                    </a:lnTo>
                    <a:lnTo>
                      <a:pt x="221" y="56"/>
                    </a:lnTo>
                    <a:lnTo>
                      <a:pt x="210" y="58"/>
                    </a:lnTo>
                    <a:lnTo>
                      <a:pt x="197" y="60"/>
                    </a:lnTo>
                    <a:lnTo>
                      <a:pt x="189" y="62"/>
                    </a:lnTo>
                    <a:lnTo>
                      <a:pt x="178" y="65"/>
                    </a:lnTo>
                    <a:lnTo>
                      <a:pt x="165" y="71"/>
                    </a:lnTo>
                    <a:lnTo>
                      <a:pt x="154" y="77"/>
                    </a:lnTo>
                    <a:lnTo>
                      <a:pt x="142" y="86"/>
                    </a:lnTo>
                    <a:lnTo>
                      <a:pt x="131" y="95"/>
                    </a:lnTo>
                    <a:lnTo>
                      <a:pt x="122" y="105"/>
                    </a:lnTo>
                    <a:lnTo>
                      <a:pt x="114" y="116"/>
                    </a:lnTo>
                    <a:lnTo>
                      <a:pt x="107" y="127"/>
                    </a:lnTo>
                    <a:lnTo>
                      <a:pt x="101" y="133"/>
                    </a:lnTo>
                    <a:lnTo>
                      <a:pt x="92" y="142"/>
                    </a:lnTo>
                    <a:lnTo>
                      <a:pt x="84" y="148"/>
                    </a:lnTo>
                    <a:lnTo>
                      <a:pt x="75" y="155"/>
                    </a:lnTo>
                    <a:lnTo>
                      <a:pt x="64" y="163"/>
                    </a:lnTo>
                    <a:lnTo>
                      <a:pt x="51" y="170"/>
                    </a:lnTo>
                    <a:lnTo>
                      <a:pt x="39" y="178"/>
                    </a:lnTo>
                    <a:lnTo>
                      <a:pt x="24" y="183"/>
                    </a:lnTo>
                    <a:lnTo>
                      <a:pt x="11" y="183"/>
                    </a:lnTo>
                    <a:lnTo>
                      <a:pt x="2" y="195"/>
                    </a:lnTo>
                    <a:lnTo>
                      <a:pt x="0" y="243"/>
                    </a:lnTo>
                    <a:lnTo>
                      <a:pt x="0" y="262"/>
                    </a:lnTo>
                    <a:lnTo>
                      <a:pt x="2" y="273"/>
                    </a:lnTo>
                    <a:lnTo>
                      <a:pt x="4" y="281"/>
                    </a:lnTo>
                    <a:lnTo>
                      <a:pt x="11" y="292"/>
                    </a:lnTo>
                    <a:lnTo>
                      <a:pt x="21" y="300"/>
                    </a:lnTo>
                    <a:lnTo>
                      <a:pt x="32" y="307"/>
                    </a:lnTo>
                    <a:lnTo>
                      <a:pt x="36" y="315"/>
                    </a:lnTo>
                    <a:lnTo>
                      <a:pt x="34" y="328"/>
                    </a:lnTo>
                    <a:lnTo>
                      <a:pt x="28" y="341"/>
                    </a:lnTo>
                    <a:lnTo>
                      <a:pt x="21" y="352"/>
                    </a:lnTo>
                    <a:lnTo>
                      <a:pt x="17" y="365"/>
                    </a:lnTo>
                    <a:lnTo>
                      <a:pt x="17" y="382"/>
                    </a:lnTo>
                    <a:lnTo>
                      <a:pt x="21" y="391"/>
                    </a:lnTo>
                    <a:lnTo>
                      <a:pt x="28" y="397"/>
                    </a:lnTo>
                    <a:lnTo>
                      <a:pt x="41" y="403"/>
                    </a:lnTo>
                    <a:lnTo>
                      <a:pt x="54" y="406"/>
                    </a:lnTo>
                    <a:lnTo>
                      <a:pt x="66" y="406"/>
                    </a:lnTo>
                    <a:lnTo>
                      <a:pt x="81" y="406"/>
                    </a:lnTo>
                    <a:lnTo>
                      <a:pt x="94" y="403"/>
                    </a:lnTo>
                    <a:lnTo>
                      <a:pt x="105" y="399"/>
                    </a:lnTo>
                    <a:lnTo>
                      <a:pt x="114" y="395"/>
                    </a:lnTo>
                    <a:lnTo>
                      <a:pt x="124" y="391"/>
                    </a:lnTo>
                    <a:lnTo>
                      <a:pt x="135" y="386"/>
                    </a:lnTo>
                    <a:lnTo>
                      <a:pt x="146" y="382"/>
                    </a:lnTo>
                    <a:lnTo>
                      <a:pt x="159" y="378"/>
                    </a:lnTo>
                    <a:lnTo>
                      <a:pt x="172" y="373"/>
                    </a:lnTo>
                    <a:lnTo>
                      <a:pt x="184" y="369"/>
                    </a:lnTo>
                    <a:lnTo>
                      <a:pt x="197" y="365"/>
                    </a:lnTo>
                    <a:lnTo>
                      <a:pt x="212" y="361"/>
                    </a:lnTo>
                    <a:lnTo>
                      <a:pt x="230" y="358"/>
                    </a:lnTo>
                    <a:lnTo>
                      <a:pt x="249" y="356"/>
                    </a:lnTo>
                    <a:lnTo>
                      <a:pt x="268" y="354"/>
                    </a:lnTo>
                    <a:lnTo>
                      <a:pt x="287" y="356"/>
                    </a:lnTo>
                    <a:lnTo>
                      <a:pt x="307" y="358"/>
                    </a:lnTo>
                    <a:lnTo>
                      <a:pt x="324" y="365"/>
                    </a:lnTo>
                    <a:lnTo>
                      <a:pt x="339" y="371"/>
                    </a:lnTo>
                    <a:lnTo>
                      <a:pt x="352" y="380"/>
                    </a:lnTo>
                    <a:lnTo>
                      <a:pt x="365" y="391"/>
                    </a:lnTo>
                    <a:lnTo>
                      <a:pt x="375" y="401"/>
                    </a:lnTo>
                    <a:lnTo>
                      <a:pt x="386" y="414"/>
                    </a:lnTo>
                    <a:lnTo>
                      <a:pt x="395" y="427"/>
                    </a:lnTo>
                    <a:lnTo>
                      <a:pt x="405" y="438"/>
                    </a:lnTo>
                    <a:lnTo>
                      <a:pt x="412" y="448"/>
                    </a:lnTo>
                    <a:lnTo>
                      <a:pt x="418" y="459"/>
                    </a:lnTo>
                    <a:lnTo>
                      <a:pt x="427" y="466"/>
                    </a:lnTo>
                    <a:lnTo>
                      <a:pt x="440" y="470"/>
                    </a:lnTo>
                    <a:lnTo>
                      <a:pt x="455" y="472"/>
                    </a:lnTo>
                    <a:lnTo>
                      <a:pt x="472" y="470"/>
                    </a:lnTo>
                    <a:lnTo>
                      <a:pt x="489" y="468"/>
                    </a:lnTo>
                    <a:lnTo>
                      <a:pt x="502" y="466"/>
                    </a:lnTo>
                    <a:lnTo>
                      <a:pt x="513" y="461"/>
                    </a:lnTo>
                    <a:lnTo>
                      <a:pt x="517" y="455"/>
                    </a:lnTo>
                    <a:lnTo>
                      <a:pt x="521" y="440"/>
                    </a:lnTo>
                    <a:lnTo>
                      <a:pt x="530" y="421"/>
                    </a:lnTo>
                    <a:lnTo>
                      <a:pt x="539" y="403"/>
                    </a:lnTo>
                    <a:lnTo>
                      <a:pt x="543" y="388"/>
                    </a:lnTo>
                    <a:lnTo>
                      <a:pt x="549" y="376"/>
                    </a:lnTo>
                    <a:lnTo>
                      <a:pt x="562" y="361"/>
                    </a:lnTo>
                    <a:lnTo>
                      <a:pt x="575" y="345"/>
                    </a:lnTo>
                    <a:lnTo>
                      <a:pt x="581" y="330"/>
                    </a:lnTo>
                    <a:lnTo>
                      <a:pt x="584" y="315"/>
                    </a:lnTo>
                    <a:lnTo>
                      <a:pt x="590" y="298"/>
                    </a:lnTo>
                    <a:lnTo>
                      <a:pt x="599" y="281"/>
                    </a:lnTo>
                    <a:lnTo>
                      <a:pt x="603" y="264"/>
                    </a:lnTo>
                    <a:lnTo>
                      <a:pt x="601" y="255"/>
                    </a:lnTo>
                    <a:lnTo>
                      <a:pt x="596" y="245"/>
                    </a:lnTo>
                    <a:lnTo>
                      <a:pt x="588" y="236"/>
                    </a:lnTo>
                    <a:lnTo>
                      <a:pt x="579" y="228"/>
                    </a:lnTo>
                    <a:lnTo>
                      <a:pt x="569" y="217"/>
                    </a:lnTo>
                    <a:lnTo>
                      <a:pt x="558" y="208"/>
                    </a:lnTo>
                    <a:lnTo>
                      <a:pt x="547" y="202"/>
                    </a:lnTo>
                    <a:lnTo>
                      <a:pt x="541" y="193"/>
                    </a:lnTo>
                    <a:lnTo>
                      <a:pt x="521" y="172"/>
                    </a:lnTo>
                    <a:lnTo>
                      <a:pt x="506" y="155"/>
                    </a:lnTo>
                    <a:lnTo>
                      <a:pt x="493" y="140"/>
                    </a:lnTo>
                    <a:lnTo>
                      <a:pt x="487" y="122"/>
                    </a:lnTo>
                    <a:lnTo>
                      <a:pt x="483" y="101"/>
                    </a:lnTo>
                    <a:lnTo>
                      <a:pt x="481" y="80"/>
                    </a:lnTo>
                    <a:lnTo>
                      <a:pt x="478" y="60"/>
                    </a:lnTo>
                    <a:lnTo>
                      <a:pt x="472" y="43"/>
                    </a:lnTo>
                    <a:lnTo>
                      <a:pt x="463" y="28"/>
                    </a:lnTo>
                    <a:lnTo>
                      <a:pt x="453" y="17"/>
                    </a:lnTo>
                    <a:lnTo>
                      <a:pt x="442" y="7"/>
                    </a:lnTo>
                    <a:lnTo>
                      <a:pt x="433" y="0"/>
                    </a:lnTo>
                    <a:lnTo>
                      <a:pt x="438" y="22"/>
                    </a:lnTo>
                    <a:lnTo>
                      <a:pt x="442" y="43"/>
                    </a:lnTo>
                    <a:lnTo>
                      <a:pt x="442" y="62"/>
                    </a:lnTo>
                    <a:lnTo>
                      <a:pt x="442" y="77"/>
                    </a:lnTo>
                    <a:lnTo>
                      <a:pt x="442" y="86"/>
                    </a:lnTo>
                    <a:lnTo>
                      <a:pt x="438" y="92"/>
                    </a:lnTo>
                    <a:lnTo>
                      <a:pt x="433" y="95"/>
                    </a:lnTo>
                    <a:lnTo>
                      <a:pt x="425" y="95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9" name="Freeform 17"/>
              <p:cNvSpPr>
                <a:spLocks/>
              </p:cNvSpPr>
              <p:nvPr/>
            </p:nvSpPr>
            <p:spPr bwMode="auto">
              <a:xfrm>
                <a:off x="4487" y="2528"/>
                <a:ext cx="118" cy="168"/>
              </a:xfrm>
              <a:custGeom>
                <a:avLst/>
                <a:gdLst>
                  <a:gd name="T0" fmla="*/ 55563 w 118"/>
                  <a:gd name="T1" fmla="*/ 95250 h 168"/>
                  <a:gd name="T2" fmla="*/ 79375 w 118"/>
                  <a:gd name="T3" fmla="*/ 85725 h 168"/>
                  <a:gd name="T4" fmla="*/ 95250 w 118"/>
                  <a:gd name="T5" fmla="*/ 68263 h 168"/>
                  <a:gd name="T6" fmla="*/ 109538 w 118"/>
                  <a:gd name="T7" fmla="*/ 50800 h 168"/>
                  <a:gd name="T8" fmla="*/ 127000 w 118"/>
                  <a:gd name="T9" fmla="*/ 31750 h 168"/>
                  <a:gd name="T10" fmla="*/ 142875 w 118"/>
                  <a:gd name="T11" fmla="*/ 14288 h 168"/>
                  <a:gd name="T12" fmla="*/ 163513 w 118"/>
                  <a:gd name="T13" fmla="*/ 0 h 168"/>
                  <a:gd name="T14" fmla="*/ 180975 w 118"/>
                  <a:gd name="T15" fmla="*/ 7938 h 168"/>
                  <a:gd name="T16" fmla="*/ 187325 w 118"/>
                  <a:gd name="T17" fmla="*/ 34925 h 168"/>
                  <a:gd name="T18" fmla="*/ 187325 w 118"/>
                  <a:gd name="T19" fmla="*/ 68263 h 168"/>
                  <a:gd name="T20" fmla="*/ 184150 w 118"/>
                  <a:gd name="T21" fmla="*/ 95250 h 168"/>
                  <a:gd name="T22" fmla="*/ 177800 w 118"/>
                  <a:gd name="T23" fmla="*/ 119063 h 168"/>
                  <a:gd name="T24" fmla="*/ 180975 w 118"/>
                  <a:gd name="T25" fmla="*/ 142875 h 168"/>
                  <a:gd name="T26" fmla="*/ 180975 w 118"/>
                  <a:gd name="T27" fmla="*/ 166688 h 168"/>
                  <a:gd name="T28" fmla="*/ 174625 w 118"/>
                  <a:gd name="T29" fmla="*/ 190500 h 168"/>
                  <a:gd name="T30" fmla="*/ 160338 w 118"/>
                  <a:gd name="T31" fmla="*/ 211138 h 168"/>
                  <a:gd name="T32" fmla="*/ 139700 w 118"/>
                  <a:gd name="T33" fmla="*/ 222250 h 168"/>
                  <a:gd name="T34" fmla="*/ 119063 w 118"/>
                  <a:gd name="T35" fmla="*/ 228600 h 168"/>
                  <a:gd name="T36" fmla="*/ 98425 w 118"/>
                  <a:gd name="T37" fmla="*/ 238125 h 168"/>
                  <a:gd name="T38" fmla="*/ 82550 w 118"/>
                  <a:gd name="T39" fmla="*/ 249238 h 168"/>
                  <a:gd name="T40" fmla="*/ 71438 w 118"/>
                  <a:gd name="T41" fmla="*/ 258763 h 168"/>
                  <a:gd name="T42" fmla="*/ 61913 w 118"/>
                  <a:gd name="T43" fmla="*/ 266700 h 168"/>
                  <a:gd name="T44" fmla="*/ 44450 w 118"/>
                  <a:gd name="T45" fmla="*/ 261938 h 168"/>
                  <a:gd name="T46" fmla="*/ 26988 w 118"/>
                  <a:gd name="T47" fmla="*/ 252413 h 168"/>
                  <a:gd name="T48" fmla="*/ 14288 w 118"/>
                  <a:gd name="T49" fmla="*/ 234950 h 168"/>
                  <a:gd name="T50" fmla="*/ 0 w 118"/>
                  <a:gd name="T51" fmla="*/ 204788 h 168"/>
                  <a:gd name="T52" fmla="*/ 0 w 118"/>
                  <a:gd name="T53" fmla="*/ 163513 h 168"/>
                  <a:gd name="T54" fmla="*/ 17463 w 118"/>
                  <a:gd name="T55" fmla="*/ 122238 h 168"/>
                  <a:gd name="T56" fmla="*/ 55563 w 118"/>
                  <a:gd name="T57" fmla="*/ 95250 h 16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8"/>
                  <a:gd name="T88" fmla="*/ 0 h 168"/>
                  <a:gd name="T89" fmla="*/ 118 w 118"/>
                  <a:gd name="T90" fmla="*/ 168 h 16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8" h="168">
                    <a:moveTo>
                      <a:pt x="35" y="60"/>
                    </a:moveTo>
                    <a:lnTo>
                      <a:pt x="50" y="54"/>
                    </a:lnTo>
                    <a:lnTo>
                      <a:pt x="60" y="43"/>
                    </a:lnTo>
                    <a:lnTo>
                      <a:pt x="69" y="32"/>
                    </a:lnTo>
                    <a:lnTo>
                      <a:pt x="80" y="20"/>
                    </a:lnTo>
                    <a:lnTo>
                      <a:pt x="90" y="9"/>
                    </a:lnTo>
                    <a:lnTo>
                      <a:pt x="103" y="0"/>
                    </a:lnTo>
                    <a:lnTo>
                      <a:pt x="114" y="5"/>
                    </a:lnTo>
                    <a:lnTo>
                      <a:pt x="118" y="22"/>
                    </a:lnTo>
                    <a:lnTo>
                      <a:pt x="118" y="43"/>
                    </a:lnTo>
                    <a:lnTo>
                      <a:pt x="116" y="60"/>
                    </a:lnTo>
                    <a:lnTo>
                      <a:pt x="112" y="75"/>
                    </a:lnTo>
                    <a:lnTo>
                      <a:pt x="114" y="90"/>
                    </a:lnTo>
                    <a:lnTo>
                      <a:pt x="114" y="105"/>
                    </a:lnTo>
                    <a:lnTo>
                      <a:pt x="110" y="120"/>
                    </a:lnTo>
                    <a:lnTo>
                      <a:pt x="101" y="133"/>
                    </a:lnTo>
                    <a:lnTo>
                      <a:pt x="88" y="140"/>
                    </a:lnTo>
                    <a:lnTo>
                      <a:pt x="75" y="144"/>
                    </a:lnTo>
                    <a:lnTo>
                      <a:pt x="62" y="150"/>
                    </a:lnTo>
                    <a:lnTo>
                      <a:pt x="52" y="157"/>
                    </a:lnTo>
                    <a:lnTo>
                      <a:pt x="45" y="163"/>
                    </a:lnTo>
                    <a:lnTo>
                      <a:pt x="39" y="168"/>
                    </a:lnTo>
                    <a:lnTo>
                      <a:pt x="28" y="165"/>
                    </a:lnTo>
                    <a:lnTo>
                      <a:pt x="17" y="159"/>
                    </a:lnTo>
                    <a:lnTo>
                      <a:pt x="9" y="148"/>
                    </a:lnTo>
                    <a:lnTo>
                      <a:pt x="0" y="129"/>
                    </a:lnTo>
                    <a:lnTo>
                      <a:pt x="0" y="103"/>
                    </a:lnTo>
                    <a:lnTo>
                      <a:pt x="11" y="77"/>
                    </a:lnTo>
                    <a:lnTo>
                      <a:pt x="35" y="60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00" name="Freeform 18"/>
              <p:cNvSpPr>
                <a:spLocks/>
              </p:cNvSpPr>
              <p:nvPr/>
            </p:nvSpPr>
            <p:spPr bwMode="auto">
              <a:xfrm>
                <a:off x="4251" y="2614"/>
                <a:ext cx="178" cy="169"/>
              </a:xfrm>
              <a:custGeom>
                <a:avLst/>
                <a:gdLst>
                  <a:gd name="T0" fmla="*/ 0 w 178"/>
                  <a:gd name="T1" fmla="*/ 6350 h 169"/>
                  <a:gd name="T2" fmla="*/ 3175 w 178"/>
                  <a:gd name="T3" fmla="*/ 23813 h 169"/>
                  <a:gd name="T4" fmla="*/ 31750 w 178"/>
                  <a:gd name="T5" fmla="*/ 38100 h 169"/>
                  <a:gd name="T6" fmla="*/ 61913 w 178"/>
                  <a:gd name="T7" fmla="*/ 53975 h 169"/>
                  <a:gd name="T8" fmla="*/ 82550 w 178"/>
                  <a:gd name="T9" fmla="*/ 77788 h 169"/>
                  <a:gd name="T10" fmla="*/ 95250 w 178"/>
                  <a:gd name="T11" fmla="*/ 98425 h 169"/>
                  <a:gd name="T12" fmla="*/ 106363 w 178"/>
                  <a:gd name="T13" fmla="*/ 115888 h 169"/>
                  <a:gd name="T14" fmla="*/ 115888 w 178"/>
                  <a:gd name="T15" fmla="*/ 133350 h 169"/>
                  <a:gd name="T16" fmla="*/ 127000 w 178"/>
                  <a:gd name="T17" fmla="*/ 153988 h 169"/>
                  <a:gd name="T18" fmla="*/ 139700 w 178"/>
                  <a:gd name="T19" fmla="*/ 177800 h 169"/>
                  <a:gd name="T20" fmla="*/ 160338 w 178"/>
                  <a:gd name="T21" fmla="*/ 204788 h 169"/>
                  <a:gd name="T22" fmla="*/ 180975 w 178"/>
                  <a:gd name="T23" fmla="*/ 231775 h 169"/>
                  <a:gd name="T24" fmla="*/ 204788 w 178"/>
                  <a:gd name="T25" fmla="*/ 261938 h 169"/>
                  <a:gd name="T26" fmla="*/ 222250 w 178"/>
                  <a:gd name="T27" fmla="*/ 268288 h 169"/>
                  <a:gd name="T28" fmla="*/ 242888 w 178"/>
                  <a:gd name="T29" fmla="*/ 268288 h 169"/>
                  <a:gd name="T30" fmla="*/ 261938 w 178"/>
                  <a:gd name="T31" fmla="*/ 265113 h 169"/>
                  <a:gd name="T32" fmla="*/ 279400 w 178"/>
                  <a:gd name="T33" fmla="*/ 255588 h 169"/>
                  <a:gd name="T34" fmla="*/ 282575 w 178"/>
                  <a:gd name="T35" fmla="*/ 238125 h 169"/>
                  <a:gd name="T36" fmla="*/ 276225 w 178"/>
                  <a:gd name="T37" fmla="*/ 217488 h 169"/>
                  <a:gd name="T38" fmla="*/ 261938 w 178"/>
                  <a:gd name="T39" fmla="*/ 193675 h 169"/>
                  <a:gd name="T40" fmla="*/ 242888 w 178"/>
                  <a:gd name="T41" fmla="*/ 177800 h 169"/>
                  <a:gd name="T42" fmla="*/ 225425 w 178"/>
                  <a:gd name="T43" fmla="*/ 163513 h 169"/>
                  <a:gd name="T44" fmla="*/ 207963 w 178"/>
                  <a:gd name="T45" fmla="*/ 149225 h 169"/>
                  <a:gd name="T46" fmla="*/ 187325 w 178"/>
                  <a:gd name="T47" fmla="*/ 136525 h 169"/>
                  <a:gd name="T48" fmla="*/ 171450 w 178"/>
                  <a:gd name="T49" fmla="*/ 122238 h 169"/>
                  <a:gd name="T50" fmla="*/ 157163 w 178"/>
                  <a:gd name="T51" fmla="*/ 109538 h 169"/>
                  <a:gd name="T52" fmla="*/ 142875 w 178"/>
                  <a:gd name="T53" fmla="*/ 95250 h 169"/>
                  <a:gd name="T54" fmla="*/ 133350 w 178"/>
                  <a:gd name="T55" fmla="*/ 82550 h 169"/>
                  <a:gd name="T56" fmla="*/ 122238 w 178"/>
                  <a:gd name="T57" fmla="*/ 68263 h 169"/>
                  <a:gd name="T58" fmla="*/ 112713 w 178"/>
                  <a:gd name="T59" fmla="*/ 50800 h 169"/>
                  <a:gd name="T60" fmla="*/ 98425 w 178"/>
                  <a:gd name="T61" fmla="*/ 38100 h 169"/>
                  <a:gd name="T62" fmla="*/ 85725 w 178"/>
                  <a:gd name="T63" fmla="*/ 26988 h 169"/>
                  <a:gd name="T64" fmla="*/ 68263 w 178"/>
                  <a:gd name="T65" fmla="*/ 23813 h 169"/>
                  <a:gd name="T66" fmla="*/ 50800 w 178"/>
                  <a:gd name="T67" fmla="*/ 17463 h 169"/>
                  <a:gd name="T68" fmla="*/ 31750 w 178"/>
                  <a:gd name="T69" fmla="*/ 6350 h 169"/>
                  <a:gd name="T70" fmla="*/ 14288 w 178"/>
                  <a:gd name="T71" fmla="*/ 0 h 169"/>
                  <a:gd name="T72" fmla="*/ 0 w 178"/>
                  <a:gd name="T73" fmla="*/ 6350 h 1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8"/>
                  <a:gd name="T112" fmla="*/ 0 h 169"/>
                  <a:gd name="T113" fmla="*/ 178 w 178"/>
                  <a:gd name="T114" fmla="*/ 169 h 16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8" h="169">
                    <a:moveTo>
                      <a:pt x="0" y="4"/>
                    </a:moveTo>
                    <a:lnTo>
                      <a:pt x="2" y="15"/>
                    </a:lnTo>
                    <a:lnTo>
                      <a:pt x="20" y="24"/>
                    </a:lnTo>
                    <a:lnTo>
                      <a:pt x="39" y="34"/>
                    </a:lnTo>
                    <a:lnTo>
                      <a:pt x="52" y="49"/>
                    </a:lnTo>
                    <a:lnTo>
                      <a:pt x="60" y="62"/>
                    </a:lnTo>
                    <a:lnTo>
                      <a:pt x="67" y="73"/>
                    </a:lnTo>
                    <a:lnTo>
                      <a:pt x="73" y="84"/>
                    </a:lnTo>
                    <a:lnTo>
                      <a:pt x="80" y="97"/>
                    </a:lnTo>
                    <a:lnTo>
                      <a:pt x="88" y="112"/>
                    </a:lnTo>
                    <a:lnTo>
                      <a:pt x="101" y="129"/>
                    </a:lnTo>
                    <a:lnTo>
                      <a:pt x="114" y="146"/>
                    </a:lnTo>
                    <a:lnTo>
                      <a:pt x="129" y="165"/>
                    </a:lnTo>
                    <a:lnTo>
                      <a:pt x="140" y="169"/>
                    </a:lnTo>
                    <a:lnTo>
                      <a:pt x="153" y="169"/>
                    </a:lnTo>
                    <a:lnTo>
                      <a:pt x="165" y="167"/>
                    </a:lnTo>
                    <a:lnTo>
                      <a:pt x="176" y="161"/>
                    </a:lnTo>
                    <a:lnTo>
                      <a:pt x="178" y="150"/>
                    </a:lnTo>
                    <a:lnTo>
                      <a:pt x="174" y="137"/>
                    </a:lnTo>
                    <a:lnTo>
                      <a:pt x="165" y="122"/>
                    </a:lnTo>
                    <a:lnTo>
                      <a:pt x="153" y="112"/>
                    </a:lnTo>
                    <a:lnTo>
                      <a:pt x="142" y="103"/>
                    </a:lnTo>
                    <a:lnTo>
                      <a:pt x="131" y="94"/>
                    </a:lnTo>
                    <a:lnTo>
                      <a:pt x="118" y="86"/>
                    </a:lnTo>
                    <a:lnTo>
                      <a:pt x="108" y="77"/>
                    </a:lnTo>
                    <a:lnTo>
                      <a:pt x="99" y="69"/>
                    </a:lnTo>
                    <a:lnTo>
                      <a:pt x="90" y="60"/>
                    </a:lnTo>
                    <a:lnTo>
                      <a:pt x="84" y="52"/>
                    </a:lnTo>
                    <a:lnTo>
                      <a:pt x="77" y="43"/>
                    </a:lnTo>
                    <a:lnTo>
                      <a:pt x="71" y="32"/>
                    </a:lnTo>
                    <a:lnTo>
                      <a:pt x="62" y="24"/>
                    </a:lnTo>
                    <a:lnTo>
                      <a:pt x="54" y="17"/>
                    </a:lnTo>
                    <a:lnTo>
                      <a:pt x="43" y="15"/>
                    </a:lnTo>
                    <a:lnTo>
                      <a:pt x="32" y="11"/>
                    </a:lnTo>
                    <a:lnTo>
                      <a:pt x="20" y="4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01" name="Freeform 19"/>
              <p:cNvSpPr>
                <a:spLocks/>
              </p:cNvSpPr>
              <p:nvPr/>
            </p:nvSpPr>
            <p:spPr bwMode="auto">
              <a:xfrm>
                <a:off x="4824" y="1919"/>
                <a:ext cx="191" cy="189"/>
              </a:xfrm>
              <a:custGeom>
                <a:avLst/>
                <a:gdLst>
                  <a:gd name="T0" fmla="*/ 187325 w 191"/>
                  <a:gd name="T1" fmla="*/ 269875 h 189"/>
                  <a:gd name="T2" fmla="*/ 219075 w 191"/>
                  <a:gd name="T3" fmla="*/ 234950 h 189"/>
                  <a:gd name="T4" fmla="*/ 246063 w 191"/>
                  <a:gd name="T5" fmla="*/ 193675 h 189"/>
                  <a:gd name="T6" fmla="*/ 261938 w 191"/>
                  <a:gd name="T7" fmla="*/ 150812 h 189"/>
                  <a:gd name="T8" fmla="*/ 269875 w 191"/>
                  <a:gd name="T9" fmla="*/ 115887 h 189"/>
                  <a:gd name="T10" fmla="*/ 279400 w 191"/>
                  <a:gd name="T11" fmla="*/ 88900 h 189"/>
                  <a:gd name="T12" fmla="*/ 293688 w 191"/>
                  <a:gd name="T13" fmla="*/ 61912 h 189"/>
                  <a:gd name="T14" fmla="*/ 303213 w 191"/>
                  <a:gd name="T15" fmla="*/ 34925 h 189"/>
                  <a:gd name="T16" fmla="*/ 285750 w 191"/>
                  <a:gd name="T17" fmla="*/ 11112 h 189"/>
                  <a:gd name="T18" fmla="*/ 258763 w 191"/>
                  <a:gd name="T19" fmla="*/ 0 h 189"/>
                  <a:gd name="T20" fmla="*/ 246063 w 191"/>
                  <a:gd name="T21" fmla="*/ 3175 h 189"/>
                  <a:gd name="T22" fmla="*/ 238125 w 191"/>
                  <a:gd name="T23" fmla="*/ 20637 h 189"/>
                  <a:gd name="T24" fmla="*/ 231775 w 191"/>
                  <a:gd name="T25" fmla="*/ 44450 h 189"/>
                  <a:gd name="T26" fmla="*/ 222250 w 191"/>
                  <a:gd name="T27" fmla="*/ 79375 h 189"/>
                  <a:gd name="T28" fmla="*/ 201613 w 191"/>
                  <a:gd name="T29" fmla="*/ 115887 h 189"/>
                  <a:gd name="T30" fmla="*/ 180975 w 191"/>
                  <a:gd name="T31" fmla="*/ 150812 h 189"/>
                  <a:gd name="T32" fmla="*/ 160338 w 191"/>
                  <a:gd name="T33" fmla="*/ 180975 h 189"/>
                  <a:gd name="T34" fmla="*/ 146050 w 191"/>
                  <a:gd name="T35" fmla="*/ 193675 h 189"/>
                  <a:gd name="T36" fmla="*/ 122238 w 191"/>
                  <a:gd name="T37" fmla="*/ 207962 h 189"/>
                  <a:gd name="T38" fmla="*/ 98425 w 191"/>
                  <a:gd name="T39" fmla="*/ 222250 h 189"/>
                  <a:gd name="T40" fmla="*/ 71438 w 191"/>
                  <a:gd name="T41" fmla="*/ 234950 h 189"/>
                  <a:gd name="T42" fmla="*/ 44450 w 191"/>
                  <a:gd name="T43" fmla="*/ 246062 h 189"/>
                  <a:gd name="T44" fmla="*/ 20638 w 191"/>
                  <a:gd name="T45" fmla="*/ 255587 h 189"/>
                  <a:gd name="T46" fmla="*/ 6350 w 191"/>
                  <a:gd name="T47" fmla="*/ 258762 h 189"/>
                  <a:gd name="T48" fmla="*/ 0 w 191"/>
                  <a:gd name="T49" fmla="*/ 261937 h 189"/>
                  <a:gd name="T50" fmla="*/ 17463 w 191"/>
                  <a:gd name="T51" fmla="*/ 279400 h 189"/>
                  <a:gd name="T52" fmla="*/ 41275 w 191"/>
                  <a:gd name="T53" fmla="*/ 290512 h 189"/>
                  <a:gd name="T54" fmla="*/ 65088 w 191"/>
                  <a:gd name="T55" fmla="*/ 300037 h 189"/>
                  <a:gd name="T56" fmla="*/ 88900 w 191"/>
                  <a:gd name="T57" fmla="*/ 300037 h 189"/>
                  <a:gd name="T58" fmla="*/ 115888 w 191"/>
                  <a:gd name="T59" fmla="*/ 300037 h 189"/>
                  <a:gd name="T60" fmla="*/ 139700 w 191"/>
                  <a:gd name="T61" fmla="*/ 293687 h 189"/>
                  <a:gd name="T62" fmla="*/ 166688 w 191"/>
                  <a:gd name="T63" fmla="*/ 282575 h 189"/>
                  <a:gd name="T64" fmla="*/ 187325 w 191"/>
                  <a:gd name="T65" fmla="*/ 269875 h 1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1"/>
                  <a:gd name="T100" fmla="*/ 0 h 189"/>
                  <a:gd name="T101" fmla="*/ 191 w 191"/>
                  <a:gd name="T102" fmla="*/ 189 h 1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1" h="189">
                    <a:moveTo>
                      <a:pt x="118" y="170"/>
                    </a:moveTo>
                    <a:lnTo>
                      <a:pt x="138" y="148"/>
                    </a:lnTo>
                    <a:lnTo>
                      <a:pt x="155" y="122"/>
                    </a:lnTo>
                    <a:lnTo>
                      <a:pt x="165" y="95"/>
                    </a:lnTo>
                    <a:lnTo>
                      <a:pt x="170" y="73"/>
                    </a:lnTo>
                    <a:lnTo>
                      <a:pt x="176" y="56"/>
                    </a:lnTo>
                    <a:lnTo>
                      <a:pt x="185" y="39"/>
                    </a:lnTo>
                    <a:lnTo>
                      <a:pt x="191" y="22"/>
                    </a:lnTo>
                    <a:lnTo>
                      <a:pt x="180" y="7"/>
                    </a:lnTo>
                    <a:lnTo>
                      <a:pt x="163" y="0"/>
                    </a:lnTo>
                    <a:lnTo>
                      <a:pt x="155" y="2"/>
                    </a:lnTo>
                    <a:lnTo>
                      <a:pt x="150" y="13"/>
                    </a:lnTo>
                    <a:lnTo>
                      <a:pt x="146" y="28"/>
                    </a:lnTo>
                    <a:lnTo>
                      <a:pt x="140" y="50"/>
                    </a:lnTo>
                    <a:lnTo>
                      <a:pt x="127" y="73"/>
                    </a:lnTo>
                    <a:lnTo>
                      <a:pt x="114" y="95"/>
                    </a:lnTo>
                    <a:lnTo>
                      <a:pt x="101" y="114"/>
                    </a:lnTo>
                    <a:lnTo>
                      <a:pt x="92" y="122"/>
                    </a:lnTo>
                    <a:lnTo>
                      <a:pt x="77" y="131"/>
                    </a:lnTo>
                    <a:lnTo>
                      <a:pt x="62" y="140"/>
                    </a:lnTo>
                    <a:lnTo>
                      <a:pt x="45" y="148"/>
                    </a:lnTo>
                    <a:lnTo>
                      <a:pt x="28" y="155"/>
                    </a:lnTo>
                    <a:lnTo>
                      <a:pt x="13" y="161"/>
                    </a:lnTo>
                    <a:lnTo>
                      <a:pt x="4" y="163"/>
                    </a:lnTo>
                    <a:lnTo>
                      <a:pt x="0" y="165"/>
                    </a:lnTo>
                    <a:lnTo>
                      <a:pt x="11" y="176"/>
                    </a:lnTo>
                    <a:lnTo>
                      <a:pt x="26" y="183"/>
                    </a:lnTo>
                    <a:lnTo>
                      <a:pt x="41" y="189"/>
                    </a:lnTo>
                    <a:lnTo>
                      <a:pt x="56" y="189"/>
                    </a:lnTo>
                    <a:lnTo>
                      <a:pt x="73" y="189"/>
                    </a:lnTo>
                    <a:lnTo>
                      <a:pt x="88" y="185"/>
                    </a:lnTo>
                    <a:lnTo>
                      <a:pt x="105" y="178"/>
                    </a:lnTo>
                    <a:lnTo>
                      <a:pt x="118" y="170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02" name="Freeform 20"/>
              <p:cNvSpPr>
                <a:spLocks/>
              </p:cNvSpPr>
              <p:nvPr/>
            </p:nvSpPr>
            <p:spPr bwMode="auto">
              <a:xfrm>
                <a:off x="4833" y="2670"/>
                <a:ext cx="251" cy="131"/>
              </a:xfrm>
              <a:custGeom>
                <a:avLst/>
                <a:gdLst>
                  <a:gd name="T0" fmla="*/ 68262 w 251"/>
                  <a:gd name="T1" fmla="*/ 9525 h 131"/>
                  <a:gd name="T2" fmla="*/ 84137 w 251"/>
                  <a:gd name="T3" fmla="*/ 6350 h 131"/>
                  <a:gd name="T4" fmla="*/ 98425 w 251"/>
                  <a:gd name="T5" fmla="*/ 3175 h 131"/>
                  <a:gd name="T6" fmla="*/ 115887 w 251"/>
                  <a:gd name="T7" fmla="*/ 3175 h 131"/>
                  <a:gd name="T8" fmla="*/ 128587 w 251"/>
                  <a:gd name="T9" fmla="*/ 0 h 131"/>
                  <a:gd name="T10" fmla="*/ 142875 w 251"/>
                  <a:gd name="T11" fmla="*/ 0 h 131"/>
                  <a:gd name="T12" fmla="*/ 160337 w 251"/>
                  <a:gd name="T13" fmla="*/ 3175 h 131"/>
                  <a:gd name="T14" fmla="*/ 173037 w 251"/>
                  <a:gd name="T15" fmla="*/ 9525 h 131"/>
                  <a:gd name="T16" fmla="*/ 190500 w 251"/>
                  <a:gd name="T17" fmla="*/ 20638 h 131"/>
                  <a:gd name="T18" fmla="*/ 207962 w 251"/>
                  <a:gd name="T19" fmla="*/ 33338 h 131"/>
                  <a:gd name="T20" fmla="*/ 223837 w 251"/>
                  <a:gd name="T21" fmla="*/ 47625 h 131"/>
                  <a:gd name="T22" fmla="*/ 238125 w 251"/>
                  <a:gd name="T23" fmla="*/ 65088 h 131"/>
                  <a:gd name="T24" fmla="*/ 255587 w 251"/>
                  <a:gd name="T25" fmla="*/ 77788 h 131"/>
                  <a:gd name="T26" fmla="*/ 268287 w 251"/>
                  <a:gd name="T27" fmla="*/ 95250 h 131"/>
                  <a:gd name="T28" fmla="*/ 285750 w 251"/>
                  <a:gd name="T29" fmla="*/ 107950 h 131"/>
                  <a:gd name="T30" fmla="*/ 300037 w 251"/>
                  <a:gd name="T31" fmla="*/ 119063 h 131"/>
                  <a:gd name="T32" fmla="*/ 315912 w 251"/>
                  <a:gd name="T33" fmla="*/ 128588 h 131"/>
                  <a:gd name="T34" fmla="*/ 347662 w 251"/>
                  <a:gd name="T35" fmla="*/ 149225 h 131"/>
                  <a:gd name="T36" fmla="*/ 374650 w 251"/>
                  <a:gd name="T37" fmla="*/ 173038 h 131"/>
                  <a:gd name="T38" fmla="*/ 392112 w 251"/>
                  <a:gd name="T39" fmla="*/ 196850 h 131"/>
                  <a:gd name="T40" fmla="*/ 398462 w 251"/>
                  <a:gd name="T41" fmla="*/ 207963 h 131"/>
                  <a:gd name="T42" fmla="*/ 282575 w 251"/>
                  <a:gd name="T43" fmla="*/ 179388 h 131"/>
                  <a:gd name="T44" fmla="*/ 211137 w 251"/>
                  <a:gd name="T45" fmla="*/ 190500 h 131"/>
                  <a:gd name="T46" fmla="*/ 204787 w 251"/>
                  <a:gd name="T47" fmla="*/ 190500 h 131"/>
                  <a:gd name="T48" fmla="*/ 190500 w 251"/>
                  <a:gd name="T49" fmla="*/ 190500 h 131"/>
                  <a:gd name="T50" fmla="*/ 169862 w 251"/>
                  <a:gd name="T51" fmla="*/ 187325 h 131"/>
                  <a:gd name="T52" fmla="*/ 146050 w 251"/>
                  <a:gd name="T53" fmla="*/ 179388 h 131"/>
                  <a:gd name="T54" fmla="*/ 119062 w 251"/>
                  <a:gd name="T55" fmla="*/ 169863 h 131"/>
                  <a:gd name="T56" fmla="*/ 92075 w 251"/>
                  <a:gd name="T57" fmla="*/ 155575 h 131"/>
                  <a:gd name="T58" fmla="*/ 71437 w 251"/>
                  <a:gd name="T59" fmla="*/ 136525 h 131"/>
                  <a:gd name="T60" fmla="*/ 57150 w 251"/>
                  <a:gd name="T61" fmla="*/ 107950 h 131"/>
                  <a:gd name="T62" fmla="*/ 47625 w 251"/>
                  <a:gd name="T63" fmla="*/ 92075 h 131"/>
                  <a:gd name="T64" fmla="*/ 30162 w 251"/>
                  <a:gd name="T65" fmla="*/ 74613 h 131"/>
                  <a:gd name="T66" fmla="*/ 15875 w 251"/>
                  <a:gd name="T67" fmla="*/ 65088 h 131"/>
                  <a:gd name="T68" fmla="*/ 3175 w 251"/>
                  <a:gd name="T69" fmla="*/ 50800 h 131"/>
                  <a:gd name="T70" fmla="*/ 0 w 251"/>
                  <a:gd name="T71" fmla="*/ 36513 h 131"/>
                  <a:gd name="T72" fmla="*/ 6350 w 251"/>
                  <a:gd name="T73" fmla="*/ 26988 h 131"/>
                  <a:gd name="T74" fmla="*/ 30162 w 251"/>
                  <a:gd name="T75" fmla="*/ 17463 h 131"/>
                  <a:gd name="T76" fmla="*/ 68262 w 251"/>
                  <a:gd name="T77" fmla="*/ 9525 h 1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1"/>
                  <a:gd name="T118" fmla="*/ 0 h 131"/>
                  <a:gd name="T119" fmla="*/ 251 w 251"/>
                  <a:gd name="T120" fmla="*/ 131 h 1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1" h="131">
                    <a:moveTo>
                      <a:pt x="43" y="6"/>
                    </a:moveTo>
                    <a:lnTo>
                      <a:pt x="53" y="4"/>
                    </a:lnTo>
                    <a:lnTo>
                      <a:pt x="62" y="2"/>
                    </a:lnTo>
                    <a:lnTo>
                      <a:pt x="73" y="2"/>
                    </a:lnTo>
                    <a:lnTo>
                      <a:pt x="81" y="0"/>
                    </a:lnTo>
                    <a:lnTo>
                      <a:pt x="90" y="0"/>
                    </a:lnTo>
                    <a:lnTo>
                      <a:pt x="101" y="2"/>
                    </a:lnTo>
                    <a:lnTo>
                      <a:pt x="109" y="6"/>
                    </a:lnTo>
                    <a:lnTo>
                      <a:pt x="120" y="13"/>
                    </a:lnTo>
                    <a:lnTo>
                      <a:pt x="131" y="21"/>
                    </a:lnTo>
                    <a:lnTo>
                      <a:pt x="141" y="30"/>
                    </a:lnTo>
                    <a:lnTo>
                      <a:pt x="150" y="41"/>
                    </a:lnTo>
                    <a:lnTo>
                      <a:pt x="161" y="49"/>
                    </a:lnTo>
                    <a:lnTo>
                      <a:pt x="169" y="60"/>
                    </a:lnTo>
                    <a:lnTo>
                      <a:pt x="180" y="68"/>
                    </a:lnTo>
                    <a:lnTo>
                      <a:pt x="189" y="75"/>
                    </a:lnTo>
                    <a:lnTo>
                      <a:pt x="199" y="81"/>
                    </a:lnTo>
                    <a:lnTo>
                      <a:pt x="219" y="94"/>
                    </a:lnTo>
                    <a:lnTo>
                      <a:pt x="236" y="109"/>
                    </a:lnTo>
                    <a:lnTo>
                      <a:pt x="247" y="124"/>
                    </a:lnTo>
                    <a:lnTo>
                      <a:pt x="251" y="131"/>
                    </a:lnTo>
                    <a:lnTo>
                      <a:pt x="178" y="113"/>
                    </a:lnTo>
                    <a:lnTo>
                      <a:pt x="133" y="120"/>
                    </a:lnTo>
                    <a:lnTo>
                      <a:pt x="129" y="120"/>
                    </a:lnTo>
                    <a:lnTo>
                      <a:pt x="120" y="120"/>
                    </a:lnTo>
                    <a:lnTo>
                      <a:pt x="107" y="118"/>
                    </a:lnTo>
                    <a:lnTo>
                      <a:pt x="92" y="113"/>
                    </a:lnTo>
                    <a:lnTo>
                      <a:pt x="75" y="107"/>
                    </a:lnTo>
                    <a:lnTo>
                      <a:pt x="58" y="98"/>
                    </a:lnTo>
                    <a:lnTo>
                      <a:pt x="45" y="86"/>
                    </a:lnTo>
                    <a:lnTo>
                      <a:pt x="36" y="68"/>
                    </a:lnTo>
                    <a:lnTo>
                      <a:pt x="30" y="58"/>
                    </a:lnTo>
                    <a:lnTo>
                      <a:pt x="19" y="47"/>
                    </a:lnTo>
                    <a:lnTo>
                      <a:pt x="10" y="41"/>
                    </a:lnTo>
                    <a:lnTo>
                      <a:pt x="2" y="32"/>
                    </a:lnTo>
                    <a:lnTo>
                      <a:pt x="0" y="23"/>
                    </a:lnTo>
                    <a:lnTo>
                      <a:pt x="4" y="17"/>
                    </a:lnTo>
                    <a:lnTo>
                      <a:pt x="19" y="11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03" name="Freeform 21"/>
              <p:cNvSpPr>
                <a:spLocks/>
              </p:cNvSpPr>
              <p:nvPr/>
            </p:nvSpPr>
            <p:spPr bwMode="auto">
              <a:xfrm>
                <a:off x="5307" y="3287"/>
                <a:ext cx="116" cy="142"/>
              </a:xfrm>
              <a:custGeom>
                <a:avLst/>
                <a:gdLst>
                  <a:gd name="T0" fmla="*/ 50800 w 116"/>
                  <a:gd name="T1" fmla="*/ 120650 h 142"/>
                  <a:gd name="T2" fmla="*/ 65088 w 116"/>
                  <a:gd name="T3" fmla="*/ 112713 h 142"/>
                  <a:gd name="T4" fmla="*/ 80963 w 116"/>
                  <a:gd name="T5" fmla="*/ 103188 h 142"/>
                  <a:gd name="T6" fmla="*/ 101600 w 116"/>
                  <a:gd name="T7" fmla="*/ 85725 h 142"/>
                  <a:gd name="T8" fmla="*/ 119063 w 116"/>
                  <a:gd name="T9" fmla="*/ 65088 h 142"/>
                  <a:gd name="T10" fmla="*/ 139700 w 116"/>
                  <a:gd name="T11" fmla="*/ 47625 h 142"/>
                  <a:gd name="T12" fmla="*/ 157163 w 116"/>
                  <a:gd name="T13" fmla="*/ 28575 h 142"/>
                  <a:gd name="T14" fmla="*/ 169863 w 116"/>
                  <a:gd name="T15" fmla="*/ 14288 h 142"/>
                  <a:gd name="T16" fmla="*/ 177800 w 116"/>
                  <a:gd name="T17" fmla="*/ 4763 h 142"/>
                  <a:gd name="T18" fmla="*/ 184150 w 116"/>
                  <a:gd name="T19" fmla="*/ 0 h 142"/>
                  <a:gd name="T20" fmla="*/ 184150 w 116"/>
                  <a:gd name="T21" fmla="*/ 7938 h 142"/>
                  <a:gd name="T22" fmla="*/ 184150 w 116"/>
                  <a:gd name="T23" fmla="*/ 28575 h 142"/>
                  <a:gd name="T24" fmla="*/ 180975 w 116"/>
                  <a:gd name="T25" fmla="*/ 58738 h 142"/>
                  <a:gd name="T26" fmla="*/ 173038 w 116"/>
                  <a:gd name="T27" fmla="*/ 88900 h 142"/>
                  <a:gd name="T28" fmla="*/ 157163 w 116"/>
                  <a:gd name="T29" fmla="*/ 112713 h 142"/>
                  <a:gd name="T30" fmla="*/ 136525 w 116"/>
                  <a:gd name="T31" fmla="*/ 130175 h 142"/>
                  <a:gd name="T32" fmla="*/ 115888 w 116"/>
                  <a:gd name="T33" fmla="*/ 139700 h 142"/>
                  <a:gd name="T34" fmla="*/ 106363 w 116"/>
                  <a:gd name="T35" fmla="*/ 150813 h 142"/>
                  <a:gd name="T36" fmla="*/ 98425 w 116"/>
                  <a:gd name="T37" fmla="*/ 171450 h 142"/>
                  <a:gd name="T38" fmla="*/ 98425 w 116"/>
                  <a:gd name="T39" fmla="*/ 195263 h 142"/>
                  <a:gd name="T40" fmla="*/ 98425 w 116"/>
                  <a:gd name="T41" fmla="*/ 211138 h 142"/>
                  <a:gd name="T42" fmla="*/ 85725 w 116"/>
                  <a:gd name="T43" fmla="*/ 222250 h 142"/>
                  <a:gd name="T44" fmla="*/ 57150 w 116"/>
                  <a:gd name="T45" fmla="*/ 225425 h 142"/>
                  <a:gd name="T46" fmla="*/ 23813 w 116"/>
                  <a:gd name="T47" fmla="*/ 219075 h 142"/>
                  <a:gd name="T48" fmla="*/ 3175 w 116"/>
                  <a:gd name="T49" fmla="*/ 201613 h 142"/>
                  <a:gd name="T50" fmla="*/ 0 w 116"/>
                  <a:gd name="T51" fmla="*/ 177800 h 142"/>
                  <a:gd name="T52" fmla="*/ 6350 w 116"/>
                  <a:gd name="T53" fmla="*/ 150813 h 142"/>
                  <a:gd name="T54" fmla="*/ 23813 w 116"/>
                  <a:gd name="T55" fmla="*/ 130175 h 142"/>
                  <a:gd name="T56" fmla="*/ 50800 w 116"/>
                  <a:gd name="T57" fmla="*/ 120650 h 1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6"/>
                  <a:gd name="T88" fmla="*/ 0 h 142"/>
                  <a:gd name="T89" fmla="*/ 116 w 116"/>
                  <a:gd name="T90" fmla="*/ 142 h 1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6" h="142">
                    <a:moveTo>
                      <a:pt x="32" y="76"/>
                    </a:moveTo>
                    <a:lnTo>
                      <a:pt x="41" y="71"/>
                    </a:lnTo>
                    <a:lnTo>
                      <a:pt x="51" y="65"/>
                    </a:lnTo>
                    <a:lnTo>
                      <a:pt x="64" y="54"/>
                    </a:lnTo>
                    <a:lnTo>
                      <a:pt x="75" y="41"/>
                    </a:lnTo>
                    <a:lnTo>
                      <a:pt x="88" y="30"/>
                    </a:lnTo>
                    <a:lnTo>
                      <a:pt x="99" y="18"/>
                    </a:lnTo>
                    <a:lnTo>
                      <a:pt x="107" y="9"/>
                    </a:lnTo>
                    <a:lnTo>
                      <a:pt x="112" y="3"/>
                    </a:lnTo>
                    <a:lnTo>
                      <a:pt x="116" y="0"/>
                    </a:lnTo>
                    <a:lnTo>
                      <a:pt x="116" y="5"/>
                    </a:lnTo>
                    <a:lnTo>
                      <a:pt x="116" y="18"/>
                    </a:lnTo>
                    <a:lnTo>
                      <a:pt x="114" y="37"/>
                    </a:lnTo>
                    <a:lnTo>
                      <a:pt x="109" y="56"/>
                    </a:lnTo>
                    <a:lnTo>
                      <a:pt x="99" y="71"/>
                    </a:lnTo>
                    <a:lnTo>
                      <a:pt x="86" y="82"/>
                    </a:lnTo>
                    <a:lnTo>
                      <a:pt x="73" y="88"/>
                    </a:lnTo>
                    <a:lnTo>
                      <a:pt x="67" y="95"/>
                    </a:lnTo>
                    <a:lnTo>
                      <a:pt x="62" y="108"/>
                    </a:lnTo>
                    <a:lnTo>
                      <a:pt x="62" y="123"/>
                    </a:lnTo>
                    <a:lnTo>
                      <a:pt x="62" y="133"/>
                    </a:lnTo>
                    <a:lnTo>
                      <a:pt x="54" y="140"/>
                    </a:lnTo>
                    <a:lnTo>
                      <a:pt x="36" y="142"/>
                    </a:lnTo>
                    <a:lnTo>
                      <a:pt x="15" y="138"/>
                    </a:lnTo>
                    <a:lnTo>
                      <a:pt x="2" y="127"/>
                    </a:lnTo>
                    <a:lnTo>
                      <a:pt x="0" y="112"/>
                    </a:lnTo>
                    <a:lnTo>
                      <a:pt x="4" y="95"/>
                    </a:lnTo>
                    <a:lnTo>
                      <a:pt x="15" y="82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rgbClr val="DDDDDD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04" name="Freeform 22"/>
              <p:cNvSpPr>
                <a:spLocks/>
              </p:cNvSpPr>
              <p:nvPr/>
            </p:nvSpPr>
            <p:spPr bwMode="auto">
              <a:xfrm>
                <a:off x="5429" y="3185"/>
                <a:ext cx="93" cy="115"/>
              </a:xfrm>
              <a:custGeom>
                <a:avLst/>
                <a:gdLst>
                  <a:gd name="T0" fmla="*/ 7937 w 93"/>
                  <a:gd name="T1" fmla="*/ 0 h 115"/>
                  <a:gd name="T2" fmla="*/ 26987 w 93"/>
                  <a:gd name="T3" fmla="*/ 12700 h 115"/>
                  <a:gd name="T4" fmla="*/ 47625 w 93"/>
                  <a:gd name="T5" fmla="*/ 39687 h 115"/>
                  <a:gd name="T6" fmla="*/ 65087 w 93"/>
                  <a:gd name="T7" fmla="*/ 66675 h 115"/>
                  <a:gd name="T8" fmla="*/ 79375 w 93"/>
                  <a:gd name="T9" fmla="*/ 80962 h 115"/>
                  <a:gd name="T10" fmla="*/ 95250 w 93"/>
                  <a:gd name="T11" fmla="*/ 80962 h 115"/>
                  <a:gd name="T12" fmla="*/ 115887 w 93"/>
                  <a:gd name="T13" fmla="*/ 80962 h 115"/>
                  <a:gd name="T14" fmla="*/ 136525 w 93"/>
                  <a:gd name="T15" fmla="*/ 84137 h 115"/>
                  <a:gd name="T16" fmla="*/ 147637 w 93"/>
                  <a:gd name="T17" fmla="*/ 95250 h 115"/>
                  <a:gd name="T18" fmla="*/ 147637 w 93"/>
                  <a:gd name="T19" fmla="*/ 111125 h 115"/>
                  <a:gd name="T20" fmla="*/ 139700 w 93"/>
                  <a:gd name="T21" fmla="*/ 128587 h 115"/>
                  <a:gd name="T22" fmla="*/ 127000 w 93"/>
                  <a:gd name="T23" fmla="*/ 149225 h 115"/>
                  <a:gd name="T24" fmla="*/ 112712 w 93"/>
                  <a:gd name="T25" fmla="*/ 166687 h 115"/>
                  <a:gd name="T26" fmla="*/ 100012 w 93"/>
                  <a:gd name="T27" fmla="*/ 176212 h 115"/>
                  <a:gd name="T28" fmla="*/ 85725 w 93"/>
                  <a:gd name="T29" fmla="*/ 182562 h 115"/>
                  <a:gd name="T30" fmla="*/ 68262 w 93"/>
                  <a:gd name="T31" fmla="*/ 179387 h 115"/>
                  <a:gd name="T32" fmla="*/ 55562 w 93"/>
                  <a:gd name="T33" fmla="*/ 166687 h 115"/>
                  <a:gd name="T34" fmla="*/ 44450 w 93"/>
                  <a:gd name="T35" fmla="*/ 146050 h 115"/>
                  <a:gd name="T36" fmla="*/ 38100 w 93"/>
                  <a:gd name="T37" fmla="*/ 125412 h 115"/>
                  <a:gd name="T38" fmla="*/ 34925 w 93"/>
                  <a:gd name="T39" fmla="*/ 104775 h 115"/>
                  <a:gd name="T40" fmla="*/ 34925 w 93"/>
                  <a:gd name="T41" fmla="*/ 90487 h 115"/>
                  <a:gd name="T42" fmla="*/ 31750 w 93"/>
                  <a:gd name="T43" fmla="*/ 74612 h 115"/>
                  <a:gd name="T44" fmla="*/ 20637 w 93"/>
                  <a:gd name="T45" fmla="*/ 53975 h 115"/>
                  <a:gd name="T46" fmla="*/ 7937 w 93"/>
                  <a:gd name="T47" fmla="*/ 39687 h 115"/>
                  <a:gd name="T48" fmla="*/ 0 w 93"/>
                  <a:gd name="T49" fmla="*/ 33337 h 115"/>
                  <a:gd name="T50" fmla="*/ 7937 w 93"/>
                  <a:gd name="T51" fmla="*/ 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115"/>
                  <a:gd name="T80" fmla="*/ 93 w 93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115">
                    <a:moveTo>
                      <a:pt x="5" y="0"/>
                    </a:moveTo>
                    <a:lnTo>
                      <a:pt x="17" y="8"/>
                    </a:lnTo>
                    <a:lnTo>
                      <a:pt x="30" y="25"/>
                    </a:lnTo>
                    <a:lnTo>
                      <a:pt x="41" y="42"/>
                    </a:lnTo>
                    <a:lnTo>
                      <a:pt x="50" y="51"/>
                    </a:lnTo>
                    <a:lnTo>
                      <a:pt x="60" y="51"/>
                    </a:lnTo>
                    <a:lnTo>
                      <a:pt x="73" y="51"/>
                    </a:lnTo>
                    <a:lnTo>
                      <a:pt x="86" y="53"/>
                    </a:lnTo>
                    <a:lnTo>
                      <a:pt x="93" y="60"/>
                    </a:lnTo>
                    <a:lnTo>
                      <a:pt x="93" y="70"/>
                    </a:lnTo>
                    <a:lnTo>
                      <a:pt x="88" y="81"/>
                    </a:lnTo>
                    <a:lnTo>
                      <a:pt x="80" y="94"/>
                    </a:lnTo>
                    <a:lnTo>
                      <a:pt x="71" y="105"/>
                    </a:lnTo>
                    <a:lnTo>
                      <a:pt x="63" y="111"/>
                    </a:lnTo>
                    <a:lnTo>
                      <a:pt x="54" y="115"/>
                    </a:lnTo>
                    <a:lnTo>
                      <a:pt x="43" y="113"/>
                    </a:lnTo>
                    <a:lnTo>
                      <a:pt x="35" y="105"/>
                    </a:lnTo>
                    <a:lnTo>
                      <a:pt x="28" y="92"/>
                    </a:lnTo>
                    <a:lnTo>
                      <a:pt x="24" y="79"/>
                    </a:lnTo>
                    <a:lnTo>
                      <a:pt x="22" y="66"/>
                    </a:lnTo>
                    <a:lnTo>
                      <a:pt x="22" y="57"/>
                    </a:lnTo>
                    <a:lnTo>
                      <a:pt x="20" y="47"/>
                    </a:lnTo>
                    <a:lnTo>
                      <a:pt x="13" y="34"/>
                    </a:lnTo>
                    <a:lnTo>
                      <a:pt x="5" y="25"/>
                    </a:lnTo>
                    <a:lnTo>
                      <a:pt x="0" y="2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DDDDD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05" name="Freeform 23"/>
              <p:cNvSpPr>
                <a:spLocks/>
              </p:cNvSpPr>
              <p:nvPr/>
            </p:nvSpPr>
            <p:spPr bwMode="auto">
              <a:xfrm>
                <a:off x="1497" y="2350"/>
                <a:ext cx="163" cy="82"/>
              </a:xfrm>
              <a:custGeom>
                <a:avLst/>
                <a:gdLst>
                  <a:gd name="T0" fmla="*/ 0 w 163"/>
                  <a:gd name="T1" fmla="*/ 14288 h 82"/>
                  <a:gd name="T2" fmla="*/ 9525 w 163"/>
                  <a:gd name="T3" fmla="*/ 0 h 82"/>
                  <a:gd name="T4" fmla="*/ 26987 w 163"/>
                  <a:gd name="T5" fmla="*/ 0 h 82"/>
                  <a:gd name="T6" fmla="*/ 53975 w 163"/>
                  <a:gd name="T7" fmla="*/ 7938 h 82"/>
                  <a:gd name="T8" fmla="*/ 80962 w 163"/>
                  <a:gd name="T9" fmla="*/ 20638 h 82"/>
                  <a:gd name="T10" fmla="*/ 112712 w 163"/>
                  <a:gd name="T11" fmla="*/ 34925 h 82"/>
                  <a:gd name="T12" fmla="*/ 142875 w 163"/>
                  <a:gd name="T13" fmla="*/ 50800 h 82"/>
                  <a:gd name="T14" fmla="*/ 169862 w 163"/>
                  <a:gd name="T15" fmla="*/ 68263 h 82"/>
                  <a:gd name="T16" fmla="*/ 190500 w 163"/>
                  <a:gd name="T17" fmla="*/ 79375 h 82"/>
                  <a:gd name="T18" fmla="*/ 225425 w 163"/>
                  <a:gd name="T19" fmla="*/ 92075 h 82"/>
                  <a:gd name="T20" fmla="*/ 252412 w 163"/>
                  <a:gd name="T21" fmla="*/ 109538 h 82"/>
                  <a:gd name="T22" fmla="*/ 258762 w 163"/>
                  <a:gd name="T23" fmla="*/ 123825 h 82"/>
                  <a:gd name="T24" fmla="*/ 241300 w 163"/>
                  <a:gd name="T25" fmla="*/ 130175 h 82"/>
                  <a:gd name="T26" fmla="*/ 225425 w 163"/>
                  <a:gd name="T27" fmla="*/ 130175 h 82"/>
                  <a:gd name="T28" fmla="*/ 204787 w 163"/>
                  <a:gd name="T29" fmla="*/ 127000 h 82"/>
                  <a:gd name="T30" fmla="*/ 187325 w 163"/>
                  <a:gd name="T31" fmla="*/ 123825 h 82"/>
                  <a:gd name="T32" fmla="*/ 166687 w 163"/>
                  <a:gd name="T33" fmla="*/ 119063 h 82"/>
                  <a:gd name="T34" fmla="*/ 149225 w 163"/>
                  <a:gd name="T35" fmla="*/ 119063 h 82"/>
                  <a:gd name="T36" fmla="*/ 136525 w 163"/>
                  <a:gd name="T37" fmla="*/ 115888 h 82"/>
                  <a:gd name="T38" fmla="*/ 128587 w 163"/>
                  <a:gd name="T39" fmla="*/ 112713 h 82"/>
                  <a:gd name="T40" fmla="*/ 125412 w 163"/>
                  <a:gd name="T41" fmla="*/ 112713 h 82"/>
                  <a:gd name="T42" fmla="*/ 119062 w 163"/>
                  <a:gd name="T43" fmla="*/ 109538 h 82"/>
                  <a:gd name="T44" fmla="*/ 104775 w 163"/>
                  <a:gd name="T45" fmla="*/ 103188 h 82"/>
                  <a:gd name="T46" fmla="*/ 85725 w 163"/>
                  <a:gd name="T47" fmla="*/ 92075 h 82"/>
                  <a:gd name="T48" fmla="*/ 61912 w 163"/>
                  <a:gd name="T49" fmla="*/ 79375 h 82"/>
                  <a:gd name="T50" fmla="*/ 38100 w 163"/>
                  <a:gd name="T51" fmla="*/ 61913 h 82"/>
                  <a:gd name="T52" fmla="*/ 17462 w 163"/>
                  <a:gd name="T53" fmla="*/ 44450 h 82"/>
                  <a:gd name="T54" fmla="*/ 3175 w 163"/>
                  <a:gd name="T55" fmla="*/ 26988 h 82"/>
                  <a:gd name="T56" fmla="*/ 0 w 163"/>
                  <a:gd name="T57" fmla="*/ 14288 h 8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3"/>
                  <a:gd name="T88" fmla="*/ 0 h 82"/>
                  <a:gd name="T89" fmla="*/ 163 w 163"/>
                  <a:gd name="T90" fmla="*/ 82 h 8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3" h="82">
                    <a:moveTo>
                      <a:pt x="0" y="9"/>
                    </a:moveTo>
                    <a:lnTo>
                      <a:pt x="6" y="0"/>
                    </a:lnTo>
                    <a:lnTo>
                      <a:pt x="17" y="0"/>
                    </a:lnTo>
                    <a:lnTo>
                      <a:pt x="34" y="5"/>
                    </a:lnTo>
                    <a:lnTo>
                      <a:pt x="51" y="13"/>
                    </a:lnTo>
                    <a:lnTo>
                      <a:pt x="71" y="22"/>
                    </a:lnTo>
                    <a:lnTo>
                      <a:pt x="90" y="32"/>
                    </a:lnTo>
                    <a:lnTo>
                      <a:pt x="107" y="43"/>
                    </a:lnTo>
                    <a:lnTo>
                      <a:pt x="120" y="50"/>
                    </a:lnTo>
                    <a:lnTo>
                      <a:pt x="142" y="58"/>
                    </a:lnTo>
                    <a:lnTo>
                      <a:pt x="159" y="69"/>
                    </a:lnTo>
                    <a:lnTo>
                      <a:pt x="163" y="78"/>
                    </a:lnTo>
                    <a:lnTo>
                      <a:pt x="152" y="82"/>
                    </a:lnTo>
                    <a:lnTo>
                      <a:pt x="142" y="82"/>
                    </a:lnTo>
                    <a:lnTo>
                      <a:pt x="129" y="80"/>
                    </a:lnTo>
                    <a:lnTo>
                      <a:pt x="118" y="78"/>
                    </a:lnTo>
                    <a:lnTo>
                      <a:pt x="105" y="75"/>
                    </a:lnTo>
                    <a:lnTo>
                      <a:pt x="94" y="75"/>
                    </a:lnTo>
                    <a:lnTo>
                      <a:pt x="86" y="73"/>
                    </a:lnTo>
                    <a:lnTo>
                      <a:pt x="81" y="71"/>
                    </a:lnTo>
                    <a:lnTo>
                      <a:pt x="79" y="71"/>
                    </a:lnTo>
                    <a:lnTo>
                      <a:pt x="75" y="69"/>
                    </a:lnTo>
                    <a:lnTo>
                      <a:pt x="66" y="65"/>
                    </a:lnTo>
                    <a:lnTo>
                      <a:pt x="54" y="58"/>
                    </a:lnTo>
                    <a:lnTo>
                      <a:pt x="39" y="50"/>
                    </a:lnTo>
                    <a:lnTo>
                      <a:pt x="24" y="39"/>
                    </a:lnTo>
                    <a:lnTo>
                      <a:pt x="11" y="28"/>
                    </a:lnTo>
                    <a:lnTo>
                      <a:pt x="2" y="1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06" name="Freeform 24"/>
              <p:cNvSpPr>
                <a:spLocks/>
              </p:cNvSpPr>
              <p:nvPr/>
            </p:nvSpPr>
            <p:spPr bwMode="auto">
              <a:xfrm>
                <a:off x="3399" y="2829"/>
                <a:ext cx="116" cy="238"/>
              </a:xfrm>
              <a:custGeom>
                <a:avLst/>
                <a:gdLst>
                  <a:gd name="T0" fmla="*/ 123825 w 116"/>
                  <a:gd name="T1" fmla="*/ 6350 h 238"/>
                  <a:gd name="T2" fmla="*/ 157163 w 116"/>
                  <a:gd name="T3" fmla="*/ 0 h 238"/>
                  <a:gd name="T4" fmla="*/ 174625 w 116"/>
                  <a:gd name="T5" fmla="*/ 6350 h 238"/>
                  <a:gd name="T6" fmla="*/ 184150 w 116"/>
                  <a:gd name="T7" fmla="*/ 26988 h 238"/>
                  <a:gd name="T8" fmla="*/ 184150 w 116"/>
                  <a:gd name="T9" fmla="*/ 53975 h 238"/>
                  <a:gd name="T10" fmla="*/ 180975 w 116"/>
                  <a:gd name="T11" fmla="*/ 84138 h 238"/>
                  <a:gd name="T12" fmla="*/ 174625 w 116"/>
                  <a:gd name="T13" fmla="*/ 119063 h 238"/>
                  <a:gd name="T14" fmla="*/ 166688 w 116"/>
                  <a:gd name="T15" fmla="*/ 149225 h 238"/>
                  <a:gd name="T16" fmla="*/ 163513 w 116"/>
                  <a:gd name="T17" fmla="*/ 176213 h 238"/>
                  <a:gd name="T18" fmla="*/ 163513 w 116"/>
                  <a:gd name="T19" fmla="*/ 227013 h 238"/>
                  <a:gd name="T20" fmla="*/ 160338 w 116"/>
                  <a:gd name="T21" fmla="*/ 277813 h 238"/>
                  <a:gd name="T22" fmla="*/ 153988 w 116"/>
                  <a:gd name="T23" fmla="*/ 322263 h 238"/>
                  <a:gd name="T24" fmla="*/ 147638 w 116"/>
                  <a:gd name="T25" fmla="*/ 349250 h 238"/>
                  <a:gd name="T26" fmla="*/ 139700 w 116"/>
                  <a:gd name="T27" fmla="*/ 357188 h 238"/>
                  <a:gd name="T28" fmla="*/ 130175 w 116"/>
                  <a:gd name="T29" fmla="*/ 363538 h 238"/>
                  <a:gd name="T30" fmla="*/ 112713 w 116"/>
                  <a:gd name="T31" fmla="*/ 369888 h 238"/>
                  <a:gd name="T32" fmla="*/ 95250 w 116"/>
                  <a:gd name="T33" fmla="*/ 377825 h 238"/>
                  <a:gd name="T34" fmla="*/ 76200 w 116"/>
                  <a:gd name="T35" fmla="*/ 377825 h 238"/>
                  <a:gd name="T36" fmla="*/ 58738 w 116"/>
                  <a:gd name="T37" fmla="*/ 373063 h 238"/>
                  <a:gd name="T38" fmla="*/ 44450 w 116"/>
                  <a:gd name="T39" fmla="*/ 360363 h 238"/>
                  <a:gd name="T40" fmla="*/ 31750 w 116"/>
                  <a:gd name="T41" fmla="*/ 342900 h 238"/>
                  <a:gd name="T42" fmla="*/ 14288 w 116"/>
                  <a:gd name="T43" fmla="*/ 295275 h 238"/>
                  <a:gd name="T44" fmla="*/ 3175 w 116"/>
                  <a:gd name="T45" fmla="*/ 254000 h 238"/>
                  <a:gd name="T46" fmla="*/ 0 w 116"/>
                  <a:gd name="T47" fmla="*/ 220663 h 238"/>
                  <a:gd name="T48" fmla="*/ 3175 w 116"/>
                  <a:gd name="T49" fmla="*/ 196850 h 238"/>
                  <a:gd name="T50" fmla="*/ 14288 w 116"/>
                  <a:gd name="T51" fmla="*/ 173038 h 238"/>
                  <a:gd name="T52" fmla="*/ 31750 w 116"/>
                  <a:gd name="T53" fmla="*/ 146050 h 238"/>
                  <a:gd name="T54" fmla="*/ 55563 w 116"/>
                  <a:gd name="T55" fmla="*/ 125413 h 238"/>
                  <a:gd name="T56" fmla="*/ 76200 w 116"/>
                  <a:gd name="T57" fmla="*/ 119063 h 238"/>
                  <a:gd name="T58" fmla="*/ 88900 w 116"/>
                  <a:gd name="T59" fmla="*/ 101600 h 238"/>
                  <a:gd name="T60" fmla="*/ 100013 w 116"/>
                  <a:gd name="T61" fmla="*/ 63500 h 238"/>
                  <a:gd name="T62" fmla="*/ 109538 w 116"/>
                  <a:gd name="T63" fmla="*/ 26988 h 238"/>
                  <a:gd name="T64" fmla="*/ 123825 w 116"/>
                  <a:gd name="T65" fmla="*/ 6350 h 2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238"/>
                  <a:gd name="T101" fmla="*/ 116 w 116"/>
                  <a:gd name="T102" fmla="*/ 238 h 2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238">
                    <a:moveTo>
                      <a:pt x="78" y="4"/>
                    </a:moveTo>
                    <a:lnTo>
                      <a:pt x="99" y="0"/>
                    </a:lnTo>
                    <a:lnTo>
                      <a:pt x="110" y="4"/>
                    </a:lnTo>
                    <a:lnTo>
                      <a:pt x="116" y="17"/>
                    </a:lnTo>
                    <a:lnTo>
                      <a:pt x="116" y="34"/>
                    </a:lnTo>
                    <a:lnTo>
                      <a:pt x="114" y="53"/>
                    </a:lnTo>
                    <a:lnTo>
                      <a:pt x="110" y="75"/>
                    </a:lnTo>
                    <a:lnTo>
                      <a:pt x="105" y="94"/>
                    </a:lnTo>
                    <a:lnTo>
                      <a:pt x="103" y="111"/>
                    </a:lnTo>
                    <a:lnTo>
                      <a:pt x="103" y="143"/>
                    </a:lnTo>
                    <a:lnTo>
                      <a:pt x="101" y="175"/>
                    </a:lnTo>
                    <a:lnTo>
                      <a:pt x="97" y="203"/>
                    </a:lnTo>
                    <a:lnTo>
                      <a:pt x="93" y="220"/>
                    </a:lnTo>
                    <a:lnTo>
                      <a:pt x="88" y="225"/>
                    </a:lnTo>
                    <a:lnTo>
                      <a:pt x="82" y="229"/>
                    </a:lnTo>
                    <a:lnTo>
                      <a:pt x="71" y="233"/>
                    </a:lnTo>
                    <a:lnTo>
                      <a:pt x="60" y="238"/>
                    </a:lnTo>
                    <a:lnTo>
                      <a:pt x="48" y="238"/>
                    </a:lnTo>
                    <a:lnTo>
                      <a:pt x="37" y="235"/>
                    </a:lnTo>
                    <a:lnTo>
                      <a:pt x="28" y="227"/>
                    </a:lnTo>
                    <a:lnTo>
                      <a:pt x="20" y="216"/>
                    </a:lnTo>
                    <a:lnTo>
                      <a:pt x="9" y="186"/>
                    </a:lnTo>
                    <a:lnTo>
                      <a:pt x="2" y="160"/>
                    </a:lnTo>
                    <a:lnTo>
                      <a:pt x="0" y="139"/>
                    </a:lnTo>
                    <a:lnTo>
                      <a:pt x="2" y="124"/>
                    </a:lnTo>
                    <a:lnTo>
                      <a:pt x="9" y="109"/>
                    </a:lnTo>
                    <a:lnTo>
                      <a:pt x="20" y="92"/>
                    </a:lnTo>
                    <a:lnTo>
                      <a:pt x="35" y="79"/>
                    </a:lnTo>
                    <a:lnTo>
                      <a:pt x="48" y="75"/>
                    </a:lnTo>
                    <a:lnTo>
                      <a:pt x="56" y="64"/>
                    </a:lnTo>
                    <a:lnTo>
                      <a:pt x="63" y="40"/>
                    </a:lnTo>
                    <a:lnTo>
                      <a:pt x="69" y="17"/>
                    </a:lnTo>
                    <a:lnTo>
                      <a:pt x="78" y="4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4274" name="Text Box 8"/>
            <p:cNvSpPr txBox="1">
              <a:spLocks noChangeArrowheads="1"/>
            </p:cNvSpPr>
            <p:nvPr/>
          </p:nvSpPr>
          <p:spPr bwMode="auto">
            <a:xfrm>
              <a:off x="5265510" y="1796113"/>
              <a:ext cx="2133600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200" b="1" dirty="0">
                  <a:solidFill>
                    <a:srgbClr val="206EAF"/>
                  </a:solidFill>
                  <a:latin typeface="Arial" charset="0"/>
                </a:rPr>
                <a:t>Eastern Europe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Czech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Bosnia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Croatia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Macedonia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Slovakia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Slovenia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Yugoslavia</a:t>
              </a:r>
            </a:p>
          </p:txBody>
        </p:sp>
        <p:sp>
          <p:nvSpPr>
            <p:cNvPr id="54275" name="Text Box 9"/>
            <p:cNvSpPr txBox="1">
              <a:spLocks noChangeArrowheads="1"/>
            </p:cNvSpPr>
            <p:nvPr/>
          </p:nvSpPr>
          <p:spPr bwMode="auto">
            <a:xfrm>
              <a:off x="7745185" y="1789763"/>
              <a:ext cx="1471613" cy="410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>
                  <a:solidFill>
                    <a:srgbClr val="206EAF"/>
                  </a:solidFill>
                  <a:latin typeface="Arial" charset="0"/>
                </a:rPr>
                <a:t>Asia 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South Korea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China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Taiwan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Hong Kong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India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Pakistan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Thailand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Singapore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Indonesia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Philippines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Kazakhstan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Macau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Brunei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Malaysia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Vietnam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Turkey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Burma/Myanmar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Bangladesh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Sri Lanka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Japan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Mongolia</a:t>
              </a:r>
            </a:p>
          </p:txBody>
        </p:sp>
        <p:sp>
          <p:nvSpPr>
            <p:cNvPr id="54276" name="Text Box 11"/>
            <p:cNvSpPr txBox="1">
              <a:spLocks noChangeArrowheads="1"/>
            </p:cNvSpPr>
            <p:nvPr/>
          </p:nvSpPr>
          <p:spPr bwMode="auto">
            <a:xfrm>
              <a:off x="1404710" y="4893325"/>
              <a:ext cx="1258888" cy="191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1">
                  <a:solidFill>
                    <a:srgbClr val="206EAF"/>
                  </a:solidFill>
                  <a:latin typeface="Arial" charset="0"/>
                </a:rPr>
                <a:t>South America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Columbia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Brazil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Ecuador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Peru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Argentina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Uruguay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Chile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Venezuela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Bolivia</a:t>
              </a:r>
            </a:p>
          </p:txBody>
        </p:sp>
        <p:sp>
          <p:nvSpPr>
            <p:cNvPr id="54277" name="Text Box 14"/>
            <p:cNvSpPr txBox="1">
              <a:spLocks noChangeArrowheads="1"/>
            </p:cNvSpPr>
            <p:nvPr/>
          </p:nvSpPr>
          <p:spPr bwMode="auto">
            <a:xfrm>
              <a:off x="3684360" y="4677425"/>
              <a:ext cx="1284288" cy="210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>
                  <a:solidFill>
                    <a:srgbClr val="206EAF"/>
                  </a:solidFill>
                  <a:latin typeface="Arial" charset="0"/>
                </a:rPr>
                <a:t>Africa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Egypt</a:t>
              </a:r>
              <a:endParaRPr lang="en-US" altLang="zh-TW" sz="1200" b="1">
                <a:solidFill>
                  <a:srgbClr val="990000"/>
                </a:solidFill>
                <a:latin typeface="Arial" charset="0"/>
              </a:endParaRP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Tunisia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Libya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Ghana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South Africa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Benin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Nigeria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Togo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Kenya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Algeria</a:t>
              </a:r>
              <a:endParaRPr lang="en-US" altLang="zh-TW" sz="12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54278" name="Text Box 15"/>
            <p:cNvSpPr txBox="1">
              <a:spLocks noChangeArrowheads="1"/>
            </p:cNvSpPr>
            <p:nvPr/>
          </p:nvSpPr>
          <p:spPr bwMode="auto">
            <a:xfrm>
              <a:off x="6408510" y="1796113"/>
              <a:ext cx="1295400" cy="191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endParaRPr lang="en-US" altLang="zh-TW" sz="1200" b="1" dirty="0">
                <a:latin typeface="Arial" charset="0"/>
              </a:endParaRP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Russian   Federation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Poland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Romania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Ukraine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Lithuania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Bulgaria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Latvia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Hungary</a:t>
              </a:r>
            </a:p>
          </p:txBody>
        </p:sp>
        <p:sp>
          <p:nvSpPr>
            <p:cNvPr id="54279" name="Text Box 16"/>
            <p:cNvSpPr txBox="1">
              <a:spLocks noChangeArrowheads="1"/>
            </p:cNvSpPr>
            <p:nvPr/>
          </p:nvSpPr>
          <p:spPr bwMode="auto">
            <a:xfrm>
              <a:off x="144235" y="4172600"/>
              <a:ext cx="1349375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1">
                  <a:solidFill>
                    <a:srgbClr val="206EAF"/>
                  </a:solidFill>
                  <a:latin typeface="Arial" charset="0"/>
                </a:rPr>
                <a:t>Central America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El Salvador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Mexico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Guatemala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Costa Rica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Panama</a:t>
              </a:r>
              <a:endParaRPr lang="en-US" altLang="zh-TW" sz="1200" b="1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54280" name="Text Box 17"/>
            <p:cNvSpPr txBox="1">
              <a:spLocks noChangeArrowheads="1"/>
            </p:cNvSpPr>
            <p:nvPr/>
          </p:nvSpPr>
          <p:spPr bwMode="auto">
            <a:xfrm>
              <a:off x="3023960" y="1869138"/>
              <a:ext cx="13716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206EAF"/>
                  </a:solidFill>
                  <a:latin typeface="Arial" charset="0"/>
                </a:rPr>
                <a:t>Western Europe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Norway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UK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France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Belgium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Spain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Netherlands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Sweden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Portugal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Luxembourg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Italy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Greece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Germany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Switzerland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Austria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Finland</a:t>
              </a:r>
            </a:p>
          </p:txBody>
        </p:sp>
        <p:sp>
          <p:nvSpPr>
            <p:cNvPr id="54281" name="Text Box 18"/>
            <p:cNvSpPr txBox="1">
              <a:spLocks noChangeArrowheads="1"/>
            </p:cNvSpPr>
            <p:nvPr/>
          </p:nvSpPr>
          <p:spPr bwMode="auto">
            <a:xfrm>
              <a:off x="6264048" y="5685488"/>
              <a:ext cx="1212850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1">
                  <a:solidFill>
                    <a:srgbClr val="206EAF"/>
                  </a:solidFill>
                  <a:latin typeface="Arial" charset="0"/>
                </a:rPr>
                <a:t>Oceania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New Zealand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Australia</a:t>
              </a:r>
              <a:endParaRPr lang="en-US" altLang="zh-TW" sz="1200" b="1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54282" name="Text Box 76"/>
            <p:cNvSpPr txBox="1">
              <a:spLocks noChangeArrowheads="1"/>
            </p:cNvSpPr>
            <p:nvPr/>
          </p:nvSpPr>
          <p:spPr bwMode="auto">
            <a:xfrm>
              <a:off x="285558" y="2099935"/>
              <a:ext cx="12319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1" dirty="0">
                  <a:solidFill>
                    <a:srgbClr val="206EAF"/>
                  </a:solidFill>
                  <a:latin typeface="Arial" charset="0"/>
                </a:rPr>
                <a:t>North America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USA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Canada</a:t>
              </a:r>
              <a:endParaRPr lang="en-US" altLang="zh-TW" sz="1200" b="1" dirty="0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54284" name="Text Box 10"/>
            <p:cNvSpPr txBox="1">
              <a:spLocks noChangeArrowheads="1"/>
            </p:cNvSpPr>
            <p:nvPr/>
          </p:nvSpPr>
          <p:spPr bwMode="auto">
            <a:xfrm>
              <a:off x="5544910" y="3740800"/>
              <a:ext cx="1217706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1" dirty="0">
                  <a:solidFill>
                    <a:srgbClr val="206EAF"/>
                  </a:solidFill>
                  <a:latin typeface="Arial" charset="0"/>
                </a:rPr>
                <a:t>Middle East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Lebanon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UAE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</a:t>
              </a:r>
              <a:r>
                <a:rPr lang="en-US" altLang="zh-TW" sz="1200" b="1" dirty="0" smtClean="0">
                  <a:latin typeface="Arial" charset="0"/>
                </a:rPr>
                <a:t>Bahrain</a:t>
              </a:r>
              <a:endParaRPr lang="en-US" altLang="zh-TW" sz="1200" b="1" dirty="0">
                <a:latin typeface="Arial" charset="0"/>
              </a:endParaRP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Jordan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Oman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Kuwait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Saudi Arabia</a:t>
              </a:r>
            </a:p>
          </p:txBody>
        </p:sp>
      </p:grpSp>
      <p:pic>
        <p:nvPicPr>
          <p:cNvPr id="37" name="圖片 36" descr="Loop-logo-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95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183485" y="1851424"/>
            <a:ext cx="6371035" cy="3278981"/>
            <a:chOff x="171" y="864"/>
            <a:chExt cx="5351" cy="2754"/>
          </a:xfrm>
        </p:grpSpPr>
        <p:sp>
          <p:nvSpPr>
            <p:cNvPr id="3126" name="Freeform 3"/>
            <p:cNvSpPr>
              <a:spLocks/>
            </p:cNvSpPr>
            <p:nvPr/>
          </p:nvSpPr>
          <p:spPr bwMode="auto">
            <a:xfrm>
              <a:off x="1471" y="2483"/>
              <a:ext cx="670" cy="1135"/>
            </a:xfrm>
            <a:custGeom>
              <a:avLst/>
              <a:gdLst>
                <a:gd name="T0" fmla="*/ 0 w 670"/>
                <a:gd name="T1" fmla="*/ 300037 h 1135"/>
                <a:gd name="T2" fmla="*/ 50800 w 670"/>
                <a:gd name="T3" fmla="*/ 538162 h 1135"/>
                <a:gd name="T4" fmla="*/ 139700 w 670"/>
                <a:gd name="T5" fmla="*/ 633412 h 1135"/>
                <a:gd name="T6" fmla="*/ 211138 w 670"/>
                <a:gd name="T7" fmla="*/ 725487 h 1135"/>
                <a:gd name="T8" fmla="*/ 242888 w 670"/>
                <a:gd name="T9" fmla="*/ 906462 h 1135"/>
                <a:gd name="T10" fmla="*/ 204788 w 670"/>
                <a:gd name="T11" fmla="*/ 1127125 h 1135"/>
                <a:gd name="T12" fmla="*/ 190500 w 670"/>
                <a:gd name="T13" fmla="*/ 1293812 h 1135"/>
                <a:gd name="T14" fmla="*/ 177800 w 670"/>
                <a:gd name="T15" fmla="*/ 1436687 h 1135"/>
                <a:gd name="T16" fmla="*/ 146050 w 670"/>
                <a:gd name="T17" fmla="*/ 1546225 h 1135"/>
                <a:gd name="T18" fmla="*/ 166688 w 670"/>
                <a:gd name="T19" fmla="*/ 1662112 h 1135"/>
                <a:gd name="T20" fmla="*/ 242888 w 670"/>
                <a:gd name="T21" fmla="*/ 1781175 h 1135"/>
                <a:gd name="T22" fmla="*/ 293688 w 670"/>
                <a:gd name="T23" fmla="*/ 1798637 h 1135"/>
                <a:gd name="T24" fmla="*/ 344488 w 670"/>
                <a:gd name="T25" fmla="*/ 1801812 h 1135"/>
                <a:gd name="T26" fmla="*/ 368300 w 670"/>
                <a:gd name="T27" fmla="*/ 1781175 h 1135"/>
                <a:gd name="T28" fmla="*/ 333375 w 670"/>
                <a:gd name="T29" fmla="*/ 1746250 h 1135"/>
                <a:gd name="T30" fmla="*/ 303213 w 670"/>
                <a:gd name="T31" fmla="*/ 1662112 h 1135"/>
                <a:gd name="T32" fmla="*/ 338138 w 670"/>
                <a:gd name="T33" fmla="*/ 1531937 h 1135"/>
                <a:gd name="T34" fmla="*/ 415925 w 670"/>
                <a:gd name="T35" fmla="*/ 1457325 h 1135"/>
                <a:gd name="T36" fmla="*/ 460375 w 670"/>
                <a:gd name="T37" fmla="*/ 1352550 h 1135"/>
                <a:gd name="T38" fmla="*/ 520700 w 670"/>
                <a:gd name="T39" fmla="*/ 1300162 h 1135"/>
                <a:gd name="T40" fmla="*/ 585788 w 670"/>
                <a:gd name="T41" fmla="*/ 1243012 h 1135"/>
                <a:gd name="T42" fmla="*/ 636588 w 670"/>
                <a:gd name="T43" fmla="*/ 1177925 h 1135"/>
                <a:gd name="T44" fmla="*/ 684213 w 670"/>
                <a:gd name="T45" fmla="*/ 1114425 h 1135"/>
                <a:gd name="T46" fmla="*/ 715963 w 670"/>
                <a:gd name="T47" fmla="*/ 1058862 h 1135"/>
                <a:gd name="T48" fmla="*/ 733425 w 670"/>
                <a:gd name="T49" fmla="*/ 990600 h 1135"/>
                <a:gd name="T50" fmla="*/ 752475 w 670"/>
                <a:gd name="T51" fmla="*/ 942975 h 1135"/>
                <a:gd name="T52" fmla="*/ 811213 w 670"/>
                <a:gd name="T53" fmla="*/ 933450 h 1135"/>
                <a:gd name="T54" fmla="*/ 879475 w 670"/>
                <a:gd name="T55" fmla="*/ 906462 h 1135"/>
                <a:gd name="T56" fmla="*/ 939800 w 670"/>
                <a:gd name="T57" fmla="*/ 885825 h 1135"/>
                <a:gd name="T58" fmla="*/ 981075 w 670"/>
                <a:gd name="T59" fmla="*/ 820737 h 1135"/>
                <a:gd name="T60" fmla="*/ 1028700 w 670"/>
                <a:gd name="T61" fmla="*/ 681037 h 1135"/>
                <a:gd name="T62" fmla="*/ 1052513 w 670"/>
                <a:gd name="T63" fmla="*/ 576262 h 1135"/>
                <a:gd name="T64" fmla="*/ 1060450 w 670"/>
                <a:gd name="T65" fmla="*/ 487362 h 1135"/>
                <a:gd name="T66" fmla="*/ 1028700 w 670"/>
                <a:gd name="T67" fmla="*/ 433387 h 1135"/>
                <a:gd name="T68" fmla="*/ 981075 w 670"/>
                <a:gd name="T69" fmla="*/ 415925 h 1135"/>
                <a:gd name="T70" fmla="*/ 939800 w 670"/>
                <a:gd name="T71" fmla="*/ 388937 h 1135"/>
                <a:gd name="T72" fmla="*/ 909638 w 670"/>
                <a:gd name="T73" fmla="*/ 341312 h 1135"/>
                <a:gd name="T74" fmla="*/ 865188 w 670"/>
                <a:gd name="T75" fmla="*/ 327025 h 1135"/>
                <a:gd name="T76" fmla="*/ 820738 w 670"/>
                <a:gd name="T77" fmla="*/ 327025 h 1135"/>
                <a:gd name="T78" fmla="*/ 781050 w 670"/>
                <a:gd name="T79" fmla="*/ 309562 h 1135"/>
                <a:gd name="T80" fmla="*/ 728663 w 670"/>
                <a:gd name="T81" fmla="*/ 234950 h 1135"/>
                <a:gd name="T82" fmla="*/ 674688 w 670"/>
                <a:gd name="T83" fmla="*/ 174625 h 1135"/>
                <a:gd name="T84" fmla="*/ 582613 w 670"/>
                <a:gd name="T85" fmla="*/ 112712 h 1135"/>
                <a:gd name="T86" fmla="*/ 460375 w 670"/>
                <a:gd name="T87" fmla="*/ 58737 h 1135"/>
                <a:gd name="T88" fmla="*/ 361950 w 670"/>
                <a:gd name="T89" fmla="*/ 44450 h 1135"/>
                <a:gd name="T90" fmla="*/ 293688 w 670"/>
                <a:gd name="T91" fmla="*/ 38100 h 1135"/>
                <a:gd name="T92" fmla="*/ 255588 w 670"/>
                <a:gd name="T93" fmla="*/ 38100 h 1135"/>
                <a:gd name="T94" fmla="*/ 214313 w 670"/>
                <a:gd name="T95" fmla="*/ 20637 h 1135"/>
                <a:gd name="T96" fmla="*/ 177800 w 670"/>
                <a:gd name="T97" fmla="*/ 0 h 1135"/>
                <a:gd name="T98" fmla="*/ 133350 w 670"/>
                <a:gd name="T99" fmla="*/ 26987 h 1135"/>
                <a:gd name="T100" fmla="*/ 85725 w 670"/>
                <a:gd name="T101" fmla="*/ 79375 h 1135"/>
                <a:gd name="T102" fmla="*/ 47625 w 670"/>
                <a:gd name="T103" fmla="*/ 103187 h 11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70"/>
                <a:gd name="T157" fmla="*/ 0 h 1135"/>
                <a:gd name="T158" fmla="*/ 670 w 670"/>
                <a:gd name="T159" fmla="*/ 1135 h 11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70" h="1135">
                  <a:moveTo>
                    <a:pt x="22" y="73"/>
                  </a:moveTo>
                  <a:lnTo>
                    <a:pt x="9" y="122"/>
                  </a:lnTo>
                  <a:lnTo>
                    <a:pt x="0" y="189"/>
                  </a:lnTo>
                  <a:lnTo>
                    <a:pt x="2" y="260"/>
                  </a:lnTo>
                  <a:lnTo>
                    <a:pt x="17" y="318"/>
                  </a:lnTo>
                  <a:lnTo>
                    <a:pt x="32" y="339"/>
                  </a:lnTo>
                  <a:lnTo>
                    <a:pt x="50" y="361"/>
                  </a:lnTo>
                  <a:lnTo>
                    <a:pt x="69" y="380"/>
                  </a:lnTo>
                  <a:lnTo>
                    <a:pt x="88" y="399"/>
                  </a:lnTo>
                  <a:lnTo>
                    <a:pt x="105" y="418"/>
                  </a:lnTo>
                  <a:lnTo>
                    <a:pt x="122" y="438"/>
                  </a:lnTo>
                  <a:lnTo>
                    <a:pt x="133" y="457"/>
                  </a:lnTo>
                  <a:lnTo>
                    <a:pt x="142" y="478"/>
                  </a:lnTo>
                  <a:lnTo>
                    <a:pt x="150" y="521"/>
                  </a:lnTo>
                  <a:lnTo>
                    <a:pt x="153" y="571"/>
                  </a:lnTo>
                  <a:lnTo>
                    <a:pt x="148" y="622"/>
                  </a:lnTo>
                  <a:lnTo>
                    <a:pt x="137" y="676"/>
                  </a:lnTo>
                  <a:lnTo>
                    <a:pt x="129" y="710"/>
                  </a:lnTo>
                  <a:lnTo>
                    <a:pt x="125" y="744"/>
                  </a:lnTo>
                  <a:lnTo>
                    <a:pt x="122" y="781"/>
                  </a:lnTo>
                  <a:lnTo>
                    <a:pt x="120" y="815"/>
                  </a:lnTo>
                  <a:lnTo>
                    <a:pt x="118" y="847"/>
                  </a:lnTo>
                  <a:lnTo>
                    <a:pt x="116" y="877"/>
                  </a:lnTo>
                  <a:lnTo>
                    <a:pt x="112" y="905"/>
                  </a:lnTo>
                  <a:lnTo>
                    <a:pt x="107" y="927"/>
                  </a:lnTo>
                  <a:lnTo>
                    <a:pt x="99" y="948"/>
                  </a:lnTo>
                  <a:lnTo>
                    <a:pt x="92" y="974"/>
                  </a:lnTo>
                  <a:lnTo>
                    <a:pt x="88" y="997"/>
                  </a:lnTo>
                  <a:lnTo>
                    <a:pt x="95" y="1021"/>
                  </a:lnTo>
                  <a:lnTo>
                    <a:pt x="105" y="1047"/>
                  </a:lnTo>
                  <a:lnTo>
                    <a:pt x="120" y="1077"/>
                  </a:lnTo>
                  <a:lnTo>
                    <a:pt x="135" y="1105"/>
                  </a:lnTo>
                  <a:lnTo>
                    <a:pt x="153" y="1122"/>
                  </a:lnTo>
                  <a:lnTo>
                    <a:pt x="163" y="1126"/>
                  </a:lnTo>
                  <a:lnTo>
                    <a:pt x="174" y="1128"/>
                  </a:lnTo>
                  <a:lnTo>
                    <a:pt x="185" y="1133"/>
                  </a:lnTo>
                  <a:lnTo>
                    <a:pt x="195" y="1133"/>
                  </a:lnTo>
                  <a:lnTo>
                    <a:pt x="208" y="1135"/>
                  </a:lnTo>
                  <a:lnTo>
                    <a:pt x="217" y="1135"/>
                  </a:lnTo>
                  <a:lnTo>
                    <a:pt x="225" y="1133"/>
                  </a:lnTo>
                  <a:lnTo>
                    <a:pt x="232" y="1130"/>
                  </a:lnTo>
                  <a:lnTo>
                    <a:pt x="232" y="1122"/>
                  </a:lnTo>
                  <a:lnTo>
                    <a:pt x="225" y="1118"/>
                  </a:lnTo>
                  <a:lnTo>
                    <a:pt x="219" y="1111"/>
                  </a:lnTo>
                  <a:lnTo>
                    <a:pt x="210" y="1100"/>
                  </a:lnTo>
                  <a:lnTo>
                    <a:pt x="202" y="1088"/>
                  </a:lnTo>
                  <a:lnTo>
                    <a:pt x="195" y="1070"/>
                  </a:lnTo>
                  <a:lnTo>
                    <a:pt x="191" y="1047"/>
                  </a:lnTo>
                  <a:lnTo>
                    <a:pt x="193" y="1015"/>
                  </a:lnTo>
                  <a:lnTo>
                    <a:pt x="202" y="985"/>
                  </a:lnTo>
                  <a:lnTo>
                    <a:pt x="213" y="965"/>
                  </a:lnTo>
                  <a:lnTo>
                    <a:pt x="228" y="950"/>
                  </a:lnTo>
                  <a:lnTo>
                    <a:pt x="245" y="935"/>
                  </a:lnTo>
                  <a:lnTo>
                    <a:pt x="262" y="918"/>
                  </a:lnTo>
                  <a:lnTo>
                    <a:pt x="273" y="897"/>
                  </a:lnTo>
                  <a:lnTo>
                    <a:pt x="281" y="873"/>
                  </a:lnTo>
                  <a:lnTo>
                    <a:pt x="290" y="852"/>
                  </a:lnTo>
                  <a:lnTo>
                    <a:pt x="301" y="834"/>
                  </a:lnTo>
                  <a:lnTo>
                    <a:pt x="313" y="826"/>
                  </a:lnTo>
                  <a:lnTo>
                    <a:pt x="328" y="819"/>
                  </a:lnTo>
                  <a:lnTo>
                    <a:pt x="343" y="811"/>
                  </a:lnTo>
                  <a:lnTo>
                    <a:pt x="356" y="800"/>
                  </a:lnTo>
                  <a:lnTo>
                    <a:pt x="369" y="783"/>
                  </a:lnTo>
                  <a:lnTo>
                    <a:pt x="380" y="768"/>
                  </a:lnTo>
                  <a:lnTo>
                    <a:pt x="391" y="755"/>
                  </a:lnTo>
                  <a:lnTo>
                    <a:pt x="401" y="742"/>
                  </a:lnTo>
                  <a:lnTo>
                    <a:pt x="412" y="729"/>
                  </a:lnTo>
                  <a:lnTo>
                    <a:pt x="421" y="717"/>
                  </a:lnTo>
                  <a:lnTo>
                    <a:pt x="431" y="702"/>
                  </a:lnTo>
                  <a:lnTo>
                    <a:pt x="440" y="689"/>
                  </a:lnTo>
                  <a:lnTo>
                    <a:pt x="444" y="678"/>
                  </a:lnTo>
                  <a:lnTo>
                    <a:pt x="451" y="667"/>
                  </a:lnTo>
                  <a:lnTo>
                    <a:pt x="459" y="656"/>
                  </a:lnTo>
                  <a:lnTo>
                    <a:pt x="464" y="641"/>
                  </a:lnTo>
                  <a:lnTo>
                    <a:pt x="462" y="624"/>
                  </a:lnTo>
                  <a:lnTo>
                    <a:pt x="459" y="609"/>
                  </a:lnTo>
                  <a:lnTo>
                    <a:pt x="464" y="599"/>
                  </a:lnTo>
                  <a:lnTo>
                    <a:pt x="474" y="594"/>
                  </a:lnTo>
                  <a:lnTo>
                    <a:pt x="487" y="592"/>
                  </a:lnTo>
                  <a:lnTo>
                    <a:pt x="498" y="592"/>
                  </a:lnTo>
                  <a:lnTo>
                    <a:pt x="511" y="588"/>
                  </a:lnTo>
                  <a:lnTo>
                    <a:pt x="524" y="584"/>
                  </a:lnTo>
                  <a:lnTo>
                    <a:pt x="539" y="577"/>
                  </a:lnTo>
                  <a:lnTo>
                    <a:pt x="554" y="571"/>
                  </a:lnTo>
                  <a:lnTo>
                    <a:pt x="569" y="569"/>
                  </a:lnTo>
                  <a:lnTo>
                    <a:pt x="582" y="566"/>
                  </a:lnTo>
                  <a:lnTo>
                    <a:pt x="592" y="558"/>
                  </a:lnTo>
                  <a:lnTo>
                    <a:pt x="601" y="547"/>
                  </a:lnTo>
                  <a:lnTo>
                    <a:pt x="610" y="536"/>
                  </a:lnTo>
                  <a:lnTo>
                    <a:pt x="618" y="517"/>
                  </a:lnTo>
                  <a:lnTo>
                    <a:pt x="629" y="487"/>
                  </a:lnTo>
                  <a:lnTo>
                    <a:pt x="640" y="455"/>
                  </a:lnTo>
                  <a:lnTo>
                    <a:pt x="648" y="429"/>
                  </a:lnTo>
                  <a:lnTo>
                    <a:pt x="653" y="408"/>
                  </a:lnTo>
                  <a:lnTo>
                    <a:pt x="659" y="384"/>
                  </a:lnTo>
                  <a:lnTo>
                    <a:pt x="663" y="363"/>
                  </a:lnTo>
                  <a:lnTo>
                    <a:pt x="668" y="346"/>
                  </a:lnTo>
                  <a:lnTo>
                    <a:pt x="670" y="328"/>
                  </a:lnTo>
                  <a:lnTo>
                    <a:pt x="668" y="307"/>
                  </a:lnTo>
                  <a:lnTo>
                    <a:pt x="661" y="285"/>
                  </a:lnTo>
                  <a:lnTo>
                    <a:pt x="655" y="275"/>
                  </a:lnTo>
                  <a:lnTo>
                    <a:pt x="648" y="273"/>
                  </a:lnTo>
                  <a:lnTo>
                    <a:pt x="640" y="268"/>
                  </a:lnTo>
                  <a:lnTo>
                    <a:pt x="629" y="266"/>
                  </a:lnTo>
                  <a:lnTo>
                    <a:pt x="618" y="262"/>
                  </a:lnTo>
                  <a:lnTo>
                    <a:pt x="610" y="258"/>
                  </a:lnTo>
                  <a:lnTo>
                    <a:pt x="599" y="251"/>
                  </a:lnTo>
                  <a:lnTo>
                    <a:pt x="592" y="245"/>
                  </a:lnTo>
                  <a:lnTo>
                    <a:pt x="588" y="238"/>
                  </a:lnTo>
                  <a:lnTo>
                    <a:pt x="582" y="225"/>
                  </a:lnTo>
                  <a:lnTo>
                    <a:pt x="573" y="215"/>
                  </a:lnTo>
                  <a:lnTo>
                    <a:pt x="562" y="208"/>
                  </a:lnTo>
                  <a:lnTo>
                    <a:pt x="552" y="206"/>
                  </a:lnTo>
                  <a:lnTo>
                    <a:pt x="545" y="206"/>
                  </a:lnTo>
                  <a:lnTo>
                    <a:pt x="537" y="206"/>
                  </a:lnTo>
                  <a:lnTo>
                    <a:pt x="528" y="206"/>
                  </a:lnTo>
                  <a:lnTo>
                    <a:pt x="517" y="206"/>
                  </a:lnTo>
                  <a:lnTo>
                    <a:pt x="507" y="204"/>
                  </a:lnTo>
                  <a:lnTo>
                    <a:pt x="498" y="200"/>
                  </a:lnTo>
                  <a:lnTo>
                    <a:pt x="492" y="195"/>
                  </a:lnTo>
                  <a:lnTo>
                    <a:pt x="485" y="189"/>
                  </a:lnTo>
                  <a:lnTo>
                    <a:pt x="474" y="172"/>
                  </a:lnTo>
                  <a:lnTo>
                    <a:pt x="459" y="148"/>
                  </a:lnTo>
                  <a:lnTo>
                    <a:pt x="446" y="129"/>
                  </a:lnTo>
                  <a:lnTo>
                    <a:pt x="434" y="116"/>
                  </a:lnTo>
                  <a:lnTo>
                    <a:pt x="425" y="110"/>
                  </a:lnTo>
                  <a:lnTo>
                    <a:pt x="410" y="99"/>
                  </a:lnTo>
                  <a:lnTo>
                    <a:pt x="391" y="86"/>
                  </a:lnTo>
                  <a:lnTo>
                    <a:pt x="367" y="71"/>
                  </a:lnTo>
                  <a:lnTo>
                    <a:pt x="341" y="58"/>
                  </a:lnTo>
                  <a:lnTo>
                    <a:pt x="316" y="45"/>
                  </a:lnTo>
                  <a:lnTo>
                    <a:pt x="290" y="37"/>
                  </a:lnTo>
                  <a:lnTo>
                    <a:pt x="266" y="32"/>
                  </a:lnTo>
                  <a:lnTo>
                    <a:pt x="245" y="30"/>
                  </a:lnTo>
                  <a:lnTo>
                    <a:pt x="228" y="28"/>
                  </a:lnTo>
                  <a:lnTo>
                    <a:pt x="210" y="26"/>
                  </a:lnTo>
                  <a:lnTo>
                    <a:pt x="198" y="24"/>
                  </a:lnTo>
                  <a:lnTo>
                    <a:pt x="185" y="24"/>
                  </a:lnTo>
                  <a:lnTo>
                    <a:pt x="174" y="22"/>
                  </a:lnTo>
                  <a:lnTo>
                    <a:pt x="168" y="22"/>
                  </a:lnTo>
                  <a:lnTo>
                    <a:pt x="161" y="24"/>
                  </a:lnTo>
                  <a:lnTo>
                    <a:pt x="153" y="24"/>
                  </a:lnTo>
                  <a:lnTo>
                    <a:pt x="144" y="20"/>
                  </a:lnTo>
                  <a:lnTo>
                    <a:pt x="135" y="13"/>
                  </a:lnTo>
                  <a:lnTo>
                    <a:pt x="129" y="7"/>
                  </a:lnTo>
                  <a:lnTo>
                    <a:pt x="120" y="2"/>
                  </a:lnTo>
                  <a:lnTo>
                    <a:pt x="112" y="0"/>
                  </a:lnTo>
                  <a:lnTo>
                    <a:pt x="101" y="5"/>
                  </a:lnTo>
                  <a:lnTo>
                    <a:pt x="92" y="9"/>
                  </a:lnTo>
                  <a:lnTo>
                    <a:pt x="84" y="17"/>
                  </a:lnTo>
                  <a:lnTo>
                    <a:pt x="73" y="30"/>
                  </a:lnTo>
                  <a:lnTo>
                    <a:pt x="65" y="41"/>
                  </a:lnTo>
                  <a:lnTo>
                    <a:pt x="54" y="50"/>
                  </a:lnTo>
                  <a:lnTo>
                    <a:pt x="50" y="52"/>
                  </a:lnTo>
                  <a:lnTo>
                    <a:pt x="41" y="56"/>
                  </a:lnTo>
                  <a:lnTo>
                    <a:pt x="30" y="65"/>
                  </a:lnTo>
                  <a:lnTo>
                    <a:pt x="22" y="73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27" name="Freeform 4"/>
            <p:cNvSpPr>
              <a:spLocks/>
            </p:cNvSpPr>
            <p:nvPr/>
          </p:nvSpPr>
          <p:spPr bwMode="auto">
            <a:xfrm>
              <a:off x="171" y="1287"/>
              <a:ext cx="1695" cy="1269"/>
            </a:xfrm>
            <a:custGeom>
              <a:avLst/>
              <a:gdLst>
                <a:gd name="T0" fmla="*/ 1822450 w 1695"/>
                <a:gd name="T1" fmla="*/ 1497012 h 1269"/>
                <a:gd name="T2" fmla="*/ 1695450 w 1695"/>
                <a:gd name="T3" fmla="*/ 1547812 h 1269"/>
                <a:gd name="T4" fmla="*/ 1766887 w 1695"/>
                <a:gd name="T5" fmla="*/ 1731962 h 1269"/>
                <a:gd name="T6" fmla="*/ 1879600 w 1695"/>
                <a:gd name="T7" fmla="*/ 1684337 h 1269"/>
                <a:gd name="T8" fmla="*/ 1924050 w 1695"/>
                <a:gd name="T9" fmla="*/ 1797050 h 1269"/>
                <a:gd name="T10" fmla="*/ 2027237 w 1695"/>
                <a:gd name="T11" fmla="*/ 1949450 h 1269"/>
                <a:gd name="T12" fmla="*/ 2132012 w 1695"/>
                <a:gd name="T13" fmla="*/ 1981200 h 1269"/>
                <a:gd name="T14" fmla="*/ 2057400 w 1695"/>
                <a:gd name="T15" fmla="*/ 2011362 h 1269"/>
                <a:gd name="T16" fmla="*/ 1941512 w 1695"/>
                <a:gd name="T17" fmla="*/ 1957387 h 1269"/>
                <a:gd name="T18" fmla="*/ 1819275 w 1695"/>
                <a:gd name="T19" fmla="*/ 1854200 h 1269"/>
                <a:gd name="T20" fmla="*/ 1652587 w 1695"/>
                <a:gd name="T21" fmla="*/ 1790700 h 1269"/>
                <a:gd name="T22" fmla="*/ 1525587 w 1695"/>
                <a:gd name="T23" fmla="*/ 1681162 h 1269"/>
                <a:gd name="T24" fmla="*/ 1392237 w 1695"/>
                <a:gd name="T25" fmla="*/ 1600200 h 1269"/>
                <a:gd name="T26" fmla="*/ 1219200 w 1695"/>
                <a:gd name="T27" fmla="*/ 1449387 h 1269"/>
                <a:gd name="T28" fmla="*/ 1136650 w 1695"/>
                <a:gd name="T29" fmla="*/ 1279525 h 1269"/>
                <a:gd name="T30" fmla="*/ 1055687 w 1695"/>
                <a:gd name="T31" fmla="*/ 1058862 h 1269"/>
                <a:gd name="T32" fmla="*/ 1014412 w 1695"/>
                <a:gd name="T33" fmla="*/ 803275 h 1269"/>
                <a:gd name="T34" fmla="*/ 882650 w 1695"/>
                <a:gd name="T35" fmla="*/ 642937 h 1269"/>
                <a:gd name="T36" fmla="*/ 746125 w 1695"/>
                <a:gd name="T37" fmla="*/ 604837 h 1269"/>
                <a:gd name="T38" fmla="*/ 609600 w 1695"/>
                <a:gd name="T39" fmla="*/ 560387 h 1269"/>
                <a:gd name="T40" fmla="*/ 476250 w 1695"/>
                <a:gd name="T41" fmla="*/ 523875 h 1269"/>
                <a:gd name="T42" fmla="*/ 309562 w 1695"/>
                <a:gd name="T43" fmla="*/ 571500 h 1269"/>
                <a:gd name="T44" fmla="*/ 160337 w 1695"/>
                <a:gd name="T45" fmla="*/ 604837 h 1269"/>
                <a:gd name="T46" fmla="*/ 115887 w 1695"/>
                <a:gd name="T47" fmla="*/ 381000 h 1269"/>
                <a:gd name="T48" fmla="*/ 9525 w 1695"/>
                <a:gd name="T49" fmla="*/ 277812 h 1269"/>
                <a:gd name="T50" fmla="*/ 179387 w 1695"/>
                <a:gd name="T51" fmla="*/ 101600 h 1269"/>
                <a:gd name="T52" fmla="*/ 493712 w 1695"/>
                <a:gd name="T53" fmla="*/ 122237 h 1269"/>
                <a:gd name="T54" fmla="*/ 660400 w 1695"/>
                <a:gd name="T55" fmla="*/ 158750 h 1269"/>
                <a:gd name="T56" fmla="*/ 895350 w 1695"/>
                <a:gd name="T57" fmla="*/ 166687 h 1269"/>
                <a:gd name="T58" fmla="*/ 1089025 w 1695"/>
                <a:gd name="T59" fmla="*/ 176212 h 1269"/>
                <a:gd name="T60" fmla="*/ 1276350 w 1695"/>
                <a:gd name="T61" fmla="*/ 220662 h 1269"/>
                <a:gd name="T62" fmla="*/ 1522412 w 1695"/>
                <a:gd name="T63" fmla="*/ 238125 h 1269"/>
                <a:gd name="T64" fmla="*/ 1757362 w 1695"/>
                <a:gd name="T65" fmla="*/ 163512 h 1269"/>
                <a:gd name="T66" fmla="*/ 1724025 w 1695"/>
                <a:gd name="T67" fmla="*/ 26987 h 1269"/>
                <a:gd name="T68" fmla="*/ 1846262 w 1695"/>
                <a:gd name="T69" fmla="*/ 77787 h 1269"/>
                <a:gd name="T70" fmla="*/ 1974850 w 1695"/>
                <a:gd name="T71" fmla="*/ 158750 h 1269"/>
                <a:gd name="T72" fmla="*/ 2101850 w 1695"/>
                <a:gd name="T73" fmla="*/ 203200 h 1269"/>
                <a:gd name="T74" fmla="*/ 2006600 w 1695"/>
                <a:gd name="T75" fmla="*/ 258762 h 1269"/>
                <a:gd name="T76" fmla="*/ 1819275 w 1695"/>
                <a:gd name="T77" fmla="*/ 387350 h 1269"/>
                <a:gd name="T78" fmla="*/ 1835150 w 1695"/>
                <a:gd name="T79" fmla="*/ 642937 h 1269"/>
                <a:gd name="T80" fmla="*/ 1989137 w 1695"/>
                <a:gd name="T81" fmla="*/ 687387 h 1269"/>
                <a:gd name="T82" fmla="*/ 2081212 w 1695"/>
                <a:gd name="T83" fmla="*/ 755650 h 1269"/>
                <a:gd name="T84" fmla="*/ 2152650 w 1695"/>
                <a:gd name="T85" fmla="*/ 622300 h 1269"/>
                <a:gd name="T86" fmla="*/ 2143124 w 1695"/>
                <a:gd name="T87" fmla="*/ 479425 h 1269"/>
                <a:gd name="T88" fmla="*/ 2298700 w 1695"/>
                <a:gd name="T89" fmla="*/ 485775 h 1269"/>
                <a:gd name="T90" fmla="*/ 2425700 w 1695"/>
                <a:gd name="T91" fmla="*/ 520700 h 1269"/>
                <a:gd name="T92" fmla="*/ 2547936 w 1695"/>
                <a:gd name="T93" fmla="*/ 598487 h 1269"/>
                <a:gd name="T94" fmla="*/ 2652712 w 1695"/>
                <a:gd name="T95" fmla="*/ 711200 h 1269"/>
                <a:gd name="T96" fmla="*/ 2622550 w 1695"/>
                <a:gd name="T97" fmla="*/ 819150 h 1269"/>
                <a:gd name="T98" fmla="*/ 2527300 w 1695"/>
                <a:gd name="T99" fmla="*/ 908050 h 1269"/>
                <a:gd name="T100" fmla="*/ 2381250 w 1695"/>
                <a:gd name="T101" fmla="*/ 1058862 h 1269"/>
                <a:gd name="T102" fmla="*/ 2268536 w 1695"/>
                <a:gd name="T103" fmla="*/ 1166812 h 1269"/>
                <a:gd name="T104" fmla="*/ 2214562 w 1695"/>
                <a:gd name="T105" fmla="*/ 1300162 h 1269"/>
                <a:gd name="T106" fmla="*/ 2132012 w 1695"/>
                <a:gd name="T107" fmla="*/ 1381125 h 1269"/>
                <a:gd name="T108" fmla="*/ 2074862 w 1695"/>
                <a:gd name="T109" fmla="*/ 1552575 h 1269"/>
                <a:gd name="T110" fmla="*/ 1985962 w 1695"/>
                <a:gd name="T111" fmla="*/ 1460500 h 12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95"/>
                <a:gd name="T169" fmla="*/ 0 h 1269"/>
                <a:gd name="T170" fmla="*/ 1695 w 1695"/>
                <a:gd name="T171" fmla="*/ 1269 h 12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95" h="1269">
                  <a:moveTo>
                    <a:pt x="1238" y="922"/>
                  </a:moveTo>
                  <a:lnTo>
                    <a:pt x="1223" y="924"/>
                  </a:lnTo>
                  <a:lnTo>
                    <a:pt x="1210" y="917"/>
                  </a:lnTo>
                  <a:lnTo>
                    <a:pt x="1197" y="913"/>
                  </a:lnTo>
                  <a:lnTo>
                    <a:pt x="1182" y="920"/>
                  </a:lnTo>
                  <a:lnTo>
                    <a:pt x="1167" y="932"/>
                  </a:lnTo>
                  <a:lnTo>
                    <a:pt x="1159" y="939"/>
                  </a:lnTo>
                  <a:lnTo>
                    <a:pt x="1148" y="943"/>
                  </a:lnTo>
                  <a:lnTo>
                    <a:pt x="1135" y="945"/>
                  </a:lnTo>
                  <a:lnTo>
                    <a:pt x="1126" y="945"/>
                  </a:lnTo>
                  <a:lnTo>
                    <a:pt x="1116" y="945"/>
                  </a:lnTo>
                  <a:lnTo>
                    <a:pt x="1105" y="945"/>
                  </a:lnTo>
                  <a:lnTo>
                    <a:pt x="1094" y="945"/>
                  </a:lnTo>
                  <a:lnTo>
                    <a:pt x="1086" y="952"/>
                  </a:lnTo>
                  <a:lnTo>
                    <a:pt x="1077" y="960"/>
                  </a:lnTo>
                  <a:lnTo>
                    <a:pt x="1068" y="975"/>
                  </a:lnTo>
                  <a:lnTo>
                    <a:pt x="1064" y="997"/>
                  </a:lnTo>
                  <a:lnTo>
                    <a:pt x="1062" y="1020"/>
                  </a:lnTo>
                  <a:lnTo>
                    <a:pt x="1064" y="1040"/>
                  </a:lnTo>
                  <a:lnTo>
                    <a:pt x="1073" y="1055"/>
                  </a:lnTo>
                  <a:lnTo>
                    <a:pt x="1081" y="1068"/>
                  </a:lnTo>
                  <a:lnTo>
                    <a:pt x="1092" y="1078"/>
                  </a:lnTo>
                  <a:lnTo>
                    <a:pt x="1103" y="1087"/>
                  </a:lnTo>
                  <a:lnTo>
                    <a:pt x="1113" y="1091"/>
                  </a:lnTo>
                  <a:lnTo>
                    <a:pt x="1122" y="1095"/>
                  </a:lnTo>
                  <a:lnTo>
                    <a:pt x="1131" y="1095"/>
                  </a:lnTo>
                  <a:lnTo>
                    <a:pt x="1139" y="1093"/>
                  </a:lnTo>
                  <a:lnTo>
                    <a:pt x="1148" y="1089"/>
                  </a:lnTo>
                  <a:lnTo>
                    <a:pt x="1159" y="1083"/>
                  </a:lnTo>
                  <a:lnTo>
                    <a:pt x="1167" y="1076"/>
                  </a:lnTo>
                  <a:lnTo>
                    <a:pt x="1176" y="1068"/>
                  </a:lnTo>
                  <a:lnTo>
                    <a:pt x="1184" y="1061"/>
                  </a:lnTo>
                  <a:lnTo>
                    <a:pt x="1193" y="1053"/>
                  </a:lnTo>
                  <a:lnTo>
                    <a:pt x="1206" y="1050"/>
                  </a:lnTo>
                  <a:lnTo>
                    <a:pt x="1212" y="1065"/>
                  </a:lnTo>
                  <a:lnTo>
                    <a:pt x="1212" y="1087"/>
                  </a:lnTo>
                  <a:lnTo>
                    <a:pt x="1206" y="1106"/>
                  </a:lnTo>
                  <a:lnTo>
                    <a:pt x="1199" y="1119"/>
                  </a:lnTo>
                  <a:lnTo>
                    <a:pt x="1204" y="1125"/>
                  </a:lnTo>
                  <a:lnTo>
                    <a:pt x="1212" y="1132"/>
                  </a:lnTo>
                  <a:lnTo>
                    <a:pt x="1225" y="1134"/>
                  </a:lnTo>
                  <a:lnTo>
                    <a:pt x="1238" y="1138"/>
                  </a:lnTo>
                  <a:lnTo>
                    <a:pt x="1251" y="1147"/>
                  </a:lnTo>
                  <a:lnTo>
                    <a:pt x="1264" y="1162"/>
                  </a:lnTo>
                  <a:lnTo>
                    <a:pt x="1270" y="1183"/>
                  </a:lnTo>
                  <a:lnTo>
                    <a:pt x="1272" y="1203"/>
                  </a:lnTo>
                  <a:lnTo>
                    <a:pt x="1274" y="1216"/>
                  </a:lnTo>
                  <a:lnTo>
                    <a:pt x="1277" y="1228"/>
                  </a:lnTo>
                  <a:lnTo>
                    <a:pt x="1283" y="1237"/>
                  </a:lnTo>
                  <a:lnTo>
                    <a:pt x="1292" y="1241"/>
                  </a:lnTo>
                  <a:lnTo>
                    <a:pt x="1304" y="1246"/>
                  </a:lnTo>
                  <a:lnTo>
                    <a:pt x="1317" y="1248"/>
                  </a:lnTo>
                  <a:lnTo>
                    <a:pt x="1328" y="1250"/>
                  </a:lnTo>
                  <a:lnTo>
                    <a:pt x="1337" y="1250"/>
                  </a:lnTo>
                  <a:lnTo>
                    <a:pt x="1341" y="1248"/>
                  </a:lnTo>
                  <a:lnTo>
                    <a:pt x="1343" y="1248"/>
                  </a:lnTo>
                  <a:lnTo>
                    <a:pt x="1343" y="1250"/>
                  </a:lnTo>
                  <a:lnTo>
                    <a:pt x="1341" y="1254"/>
                  </a:lnTo>
                  <a:lnTo>
                    <a:pt x="1337" y="1261"/>
                  </a:lnTo>
                  <a:lnTo>
                    <a:pt x="1330" y="1267"/>
                  </a:lnTo>
                  <a:lnTo>
                    <a:pt x="1322" y="1269"/>
                  </a:lnTo>
                  <a:lnTo>
                    <a:pt x="1315" y="1269"/>
                  </a:lnTo>
                  <a:lnTo>
                    <a:pt x="1304" y="1267"/>
                  </a:lnTo>
                  <a:lnTo>
                    <a:pt x="1296" y="1267"/>
                  </a:lnTo>
                  <a:lnTo>
                    <a:pt x="1285" y="1263"/>
                  </a:lnTo>
                  <a:lnTo>
                    <a:pt x="1274" y="1261"/>
                  </a:lnTo>
                  <a:lnTo>
                    <a:pt x="1264" y="1258"/>
                  </a:lnTo>
                  <a:lnTo>
                    <a:pt x="1257" y="1254"/>
                  </a:lnTo>
                  <a:lnTo>
                    <a:pt x="1253" y="1252"/>
                  </a:lnTo>
                  <a:lnTo>
                    <a:pt x="1247" y="1248"/>
                  </a:lnTo>
                  <a:lnTo>
                    <a:pt x="1236" y="1241"/>
                  </a:lnTo>
                  <a:lnTo>
                    <a:pt x="1223" y="1233"/>
                  </a:lnTo>
                  <a:lnTo>
                    <a:pt x="1208" y="1222"/>
                  </a:lnTo>
                  <a:lnTo>
                    <a:pt x="1195" y="1211"/>
                  </a:lnTo>
                  <a:lnTo>
                    <a:pt x="1186" y="1203"/>
                  </a:lnTo>
                  <a:lnTo>
                    <a:pt x="1180" y="1194"/>
                  </a:lnTo>
                  <a:lnTo>
                    <a:pt x="1174" y="1188"/>
                  </a:lnTo>
                  <a:lnTo>
                    <a:pt x="1167" y="1181"/>
                  </a:lnTo>
                  <a:lnTo>
                    <a:pt x="1159" y="1175"/>
                  </a:lnTo>
                  <a:lnTo>
                    <a:pt x="1146" y="1168"/>
                  </a:lnTo>
                  <a:lnTo>
                    <a:pt x="1128" y="1162"/>
                  </a:lnTo>
                  <a:lnTo>
                    <a:pt x="1116" y="1158"/>
                  </a:lnTo>
                  <a:lnTo>
                    <a:pt x="1101" y="1151"/>
                  </a:lnTo>
                  <a:lnTo>
                    <a:pt x="1088" y="1147"/>
                  </a:lnTo>
                  <a:lnTo>
                    <a:pt x="1075" y="1141"/>
                  </a:lnTo>
                  <a:lnTo>
                    <a:pt x="1062" y="1136"/>
                  </a:lnTo>
                  <a:lnTo>
                    <a:pt x="1051" y="1132"/>
                  </a:lnTo>
                  <a:lnTo>
                    <a:pt x="1041" y="1128"/>
                  </a:lnTo>
                  <a:lnTo>
                    <a:pt x="1030" y="1123"/>
                  </a:lnTo>
                  <a:lnTo>
                    <a:pt x="1019" y="1119"/>
                  </a:lnTo>
                  <a:lnTo>
                    <a:pt x="1008" y="1110"/>
                  </a:lnTo>
                  <a:lnTo>
                    <a:pt x="998" y="1100"/>
                  </a:lnTo>
                  <a:lnTo>
                    <a:pt x="987" y="1089"/>
                  </a:lnTo>
                  <a:lnTo>
                    <a:pt x="978" y="1078"/>
                  </a:lnTo>
                  <a:lnTo>
                    <a:pt x="970" y="1068"/>
                  </a:lnTo>
                  <a:lnTo>
                    <a:pt x="961" y="1059"/>
                  </a:lnTo>
                  <a:lnTo>
                    <a:pt x="957" y="1055"/>
                  </a:lnTo>
                  <a:lnTo>
                    <a:pt x="948" y="1046"/>
                  </a:lnTo>
                  <a:lnTo>
                    <a:pt x="938" y="1033"/>
                  </a:lnTo>
                  <a:lnTo>
                    <a:pt x="927" y="1023"/>
                  </a:lnTo>
                  <a:lnTo>
                    <a:pt x="912" y="1016"/>
                  </a:lnTo>
                  <a:lnTo>
                    <a:pt x="901" y="1014"/>
                  </a:lnTo>
                  <a:lnTo>
                    <a:pt x="890" y="1012"/>
                  </a:lnTo>
                  <a:lnTo>
                    <a:pt x="877" y="1008"/>
                  </a:lnTo>
                  <a:lnTo>
                    <a:pt x="865" y="1003"/>
                  </a:lnTo>
                  <a:lnTo>
                    <a:pt x="852" y="997"/>
                  </a:lnTo>
                  <a:lnTo>
                    <a:pt x="839" y="988"/>
                  </a:lnTo>
                  <a:lnTo>
                    <a:pt x="828" y="982"/>
                  </a:lnTo>
                  <a:lnTo>
                    <a:pt x="817" y="971"/>
                  </a:lnTo>
                  <a:lnTo>
                    <a:pt x="798" y="952"/>
                  </a:lnTo>
                  <a:lnTo>
                    <a:pt x="781" y="932"/>
                  </a:lnTo>
                  <a:lnTo>
                    <a:pt x="768" y="913"/>
                  </a:lnTo>
                  <a:lnTo>
                    <a:pt x="762" y="896"/>
                  </a:lnTo>
                  <a:lnTo>
                    <a:pt x="755" y="879"/>
                  </a:lnTo>
                  <a:lnTo>
                    <a:pt x="751" y="862"/>
                  </a:lnTo>
                  <a:lnTo>
                    <a:pt x="744" y="845"/>
                  </a:lnTo>
                  <a:lnTo>
                    <a:pt x="738" y="830"/>
                  </a:lnTo>
                  <a:lnTo>
                    <a:pt x="734" y="823"/>
                  </a:lnTo>
                  <a:lnTo>
                    <a:pt x="727" y="815"/>
                  </a:lnTo>
                  <a:lnTo>
                    <a:pt x="716" y="806"/>
                  </a:lnTo>
                  <a:lnTo>
                    <a:pt x="706" y="795"/>
                  </a:lnTo>
                  <a:lnTo>
                    <a:pt x="695" y="787"/>
                  </a:lnTo>
                  <a:lnTo>
                    <a:pt x="682" y="774"/>
                  </a:lnTo>
                  <a:lnTo>
                    <a:pt x="674" y="763"/>
                  </a:lnTo>
                  <a:lnTo>
                    <a:pt x="665" y="750"/>
                  </a:lnTo>
                  <a:lnTo>
                    <a:pt x="659" y="722"/>
                  </a:lnTo>
                  <a:lnTo>
                    <a:pt x="659" y="692"/>
                  </a:lnTo>
                  <a:lnTo>
                    <a:pt x="665" y="667"/>
                  </a:lnTo>
                  <a:lnTo>
                    <a:pt x="671" y="649"/>
                  </a:lnTo>
                  <a:lnTo>
                    <a:pt x="674" y="630"/>
                  </a:lnTo>
                  <a:lnTo>
                    <a:pt x="674" y="604"/>
                  </a:lnTo>
                  <a:lnTo>
                    <a:pt x="671" y="574"/>
                  </a:lnTo>
                  <a:lnTo>
                    <a:pt x="665" y="546"/>
                  </a:lnTo>
                  <a:lnTo>
                    <a:pt x="656" y="527"/>
                  </a:lnTo>
                  <a:lnTo>
                    <a:pt x="650" y="514"/>
                  </a:lnTo>
                  <a:lnTo>
                    <a:pt x="639" y="506"/>
                  </a:lnTo>
                  <a:lnTo>
                    <a:pt x="624" y="495"/>
                  </a:lnTo>
                  <a:lnTo>
                    <a:pt x="611" y="482"/>
                  </a:lnTo>
                  <a:lnTo>
                    <a:pt x="603" y="469"/>
                  </a:lnTo>
                  <a:lnTo>
                    <a:pt x="596" y="456"/>
                  </a:lnTo>
                  <a:lnTo>
                    <a:pt x="592" y="439"/>
                  </a:lnTo>
                  <a:lnTo>
                    <a:pt x="583" y="424"/>
                  </a:lnTo>
                  <a:lnTo>
                    <a:pt x="571" y="411"/>
                  </a:lnTo>
                  <a:lnTo>
                    <a:pt x="556" y="405"/>
                  </a:lnTo>
                  <a:lnTo>
                    <a:pt x="541" y="405"/>
                  </a:lnTo>
                  <a:lnTo>
                    <a:pt x="534" y="407"/>
                  </a:lnTo>
                  <a:lnTo>
                    <a:pt x="523" y="405"/>
                  </a:lnTo>
                  <a:lnTo>
                    <a:pt x="515" y="403"/>
                  </a:lnTo>
                  <a:lnTo>
                    <a:pt x="504" y="396"/>
                  </a:lnTo>
                  <a:lnTo>
                    <a:pt x="491" y="392"/>
                  </a:lnTo>
                  <a:lnTo>
                    <a:pt x="480" y="388"/>
                  </a:lnTo>
                  <a:lnTo>
                    <a:pt x="470" y="381"/>
                  </a:lnTo>
                  <a:lnTo>
                    <a:pt x="461" y="377"/>
                  </a:lnTo>
                  <a:lnTo>
                    <a:pt x="446" y="371"/>
                  </a:lnTo>
                  <a:lnTo>
                    <a:pt x="435" y="364"/>
                  </a:lnTo>
                  <a:lnTo>
                    <a:pt x="425" y="358"/>
                  </a:lnTo>
                  <a:lnTo>
                    <a:pt x="410" y="353"/>
                  </a:lnTo>
                  <a:lnTo>
                    <a:pt x="401" y="353"/>
                  </a:lnTo>
                  <a:lnTo>
                    <a:pt x="392" y="351"/>
                  </a:lnTo>
                  <a:lnTo>
                    <a:pt x="384" y="353"/>
                  </a:lnTo>
                  <a:lnTo>
                    <a:pt x="373" y="353"/>
                  </a:lnTo>
                  <a:lnTo>
                    <a:pt x="362" y="353"/>
                  </a:lnTo>
                  <a:lnTo>
                    <a:pt x="352" y="351"/>
                  </a:lnTo>
                  <a:lnTo>
                    <a:pt x="341" y="347"/>
                  </a:lnTo>
                  <a:lnTo>
                    <a:pt x="330" y="343"/>
                  </a:lnTo>
                  <a:lnTo>
                    <a:pt x="319" y="336"/>
                  </a:lnTo>
                  <a:lnTo>
                    <a:pt x="311" y="332"/>
                  </a:lnTo>
                  <a:lnTo>
                    <a:pt x="300" y="330"/>
                  </a:lnTo>
                  <a:lnTo>
                    <a:pt x="289" y="328"/>
                  </a:lnTo>
                  <a:lnTo>
                    <a:pt x="279" y="328"/>
                  </a:lnTo>
                  <a:lnTo>
                    <a:pt x="266" y="328"/>
                  </a:lnTo>
                  <a:lnTo>
                    <a:pt x="251" y="330"/>
                  </a:lnTo>
                  <a:lnTo>
                    <a:pt x="236" y="332"/>
                  </a:lnTo>
                  <a:lnTo>
                    <a:pt x="221" y="336"/>
                  </a:lnTo>
                  <a:lnTo>
                    <a:pt x="206" y="347"/>
                  </a:lnTo>
                  <a:lnTo>
                    <a:pt x="195" y="360"/>
                  </a:lnTo>
                  <a:lnTo>
                    <a:pt x="182" y="373"/>
                  </a:lnTo>
                  <a:lnTo>
                    <a:pt x="171" y="386"/>
                  </a:lnTo>
                  <a:lnTo>
                    <a:pt x="159" y="396"/>
                  </a:lnTo>
                  <a:lnTo>
                    <a:pt x="146" y="405"/>
                  </a:lnTo>
                  <a:lnTo>
                    <a:pt x="131" y="405"/>
                  </a:lnTo>
                  <a:lnTo>
                    <a:pt x="116" y="398"/>
                  </a:lnTo>
                  <a:lnTo>
                    <a:pt x="107" y="390"/>
                  </a:lnTo>
                  <a:lnTo>
                    <a:pt x="101" y="381"/>
                  </a:lnTo>
                  <a:lnTo>
                    <a:pt x="88" y="371"/>
                  </a:lnTo>
                  <a:lnTo>
                    <a:pt x="75" y="358"/>
                  </a:lnTo>
                  <a:lnTo>
                    <a:pt x="68" y="336"/>
                  </a:lnTo>
                  <a:lnTo>
                    <a:pt x="68" y="308"/>
                  </a:lnTo>
                  <a:lnTo>
                    <a:pt x="77" y="276"/>
                  </a:lnTo>
                  <a:lnTo>
                    <a:pt x="81" y="259"/>
                  </a:lnTo>
                  <a:lnTo>
                    <a:pt x="79" y="246"/>
                  </a:lnTo>
                  <a:lnTo>
                    <a:pt x="73" y="240"/>
                  </a:lnTo>
                  <a:lnTo>
                    <a:pt x="62" y="236"/>
                  </a:lnTo>
                  <a:lnTo>
                    <a:pt x="51" y="233"/>
                  </a:lnTo>
                  <a:lnTo>
                    <a:pt x="36" y="229"/>
                  </a:lnTo>
                  <a:lnTo>
                    <a:pt x="21" y="225"/>
                  </a:lnTo>
                  <a:lnTo>
                    <a:pt x="8" y="218"/>
                  </a:lnTo>
                  <a:lnTo>
                    <a:pt x="0" y="208"/>
                  </a:lnTo>
                  <a:lnTo>
                    <a:pt x="0" y="193"/>
                  </a:lnTo>
                  <a:lnTo>
                    <a:pt x="6" y="175"/>
                  </a:lnTo>
                  <a:lnTo>
                    <a:pt x="17" y="156"/>
                  </a:lnTo>
                  <a:lnTo>
                    <a:pt x="32" y="139"/>
                  </a:lnTo>
                  <a:lnTo>
                    <a:pt x="47" y="120"/>
                  </a:lnTo>
                  <a:lnTo>
                    <a:pt x="62" y="105"/>
                  </a:lnTo>
                  <a:lnTo>
                    <a:pt x="77" y="94"/>
                  </a:lnTo>
                  <a:lnTo>
                    <a:pt x="90" y="85"/>
                  </a:lnTo>
                  <a:lnTo>
                    <a:pt x="101" y="75"/>
                  </a:lnTo>
                  <a:lnTo>
                    <a:pt x="113" y="64"/>
                  </a:lnTo>
                  <a:lnTo>
                    <a:pt x="129" y="55"/>
                  </a:lnTo>
                  <a:lnTo>
                    <a:pt x="150" y="49"/>
                  </a:lnTo>
                  <a:lnTo>
                    <a:pt x="178" y="45"/>
                  </a:lnTo>
                  <a:lnTo>
                    <a:pt x="212" y="45"/>
                  </a:lnTo>
                  <a:lnTo>
                    <a:pt x="257" y="49"/>
                  </a:lnTo>
                  <a:lnTo>
                    <a:pt x="279" y="62"/>
                  </a:lnTo>
                  <a:lnTo>
                    <a:pt x="296" y="70"/>
                  </a:lnTo>
                  <a:lnTo>
                    <a:pt x="311" y="77"/>
                  </a:lnTo>
                  <a:lnTo>
                    <a:pt x="324" y="81"/>
                  </a:lnTo>
                  <a:lnTo>
                    <a:pt x="335" y="83"/>
                  </a:lnTo>
                  <a:lnTo>
                    <a:pt x="345" y="88"/>
                  </a:lnTo>
                  <a:lnTo>
                    <a:pt x="356" y="90"/>
                  </a:lnTo>
                  <a:lnTo>
                    <a:pt x="365" y="92"/>
                  </a:lnTo>
                  <a:lnTo>
                    <a:pt x="377" y="96"/>
                  </a:lnTo>
                  <a:lnTo>
                    <a:pt x="395" y="98"/>
                  </a:lnTo>
                  <a:lnTo>
                    <a:pt x="416" y="100"/>
                  </a:lnTo>
                  <a:lnTo>
                    <a:pt x="440" y="105"/>
                  </a:lnTo>
                  <a:lnTo>
                    <a:pt x="461" y="107"/>
                  </a:lnTo>
                  <a:lnTo>
                    <a:pt x="483" y="107"/>
                  </a:lnTo>
                  <a:lnTo>
                    <a:pt x="502" y="107"/>
                  </a:lnTo>
                  <a:lnTo>
                    <a:pt x="515" y="107"/>
                  </a:lnTo>
                  <a:lnTo>
                    <a:pt x="528" y="105"/>
                  </a:lnTo>
                  <a:lnTo>
                    <a:pt x="545" y="105"/>
                  </a:lnTo>
                  <a:lnTo>
                    <a:pt x="564" y="105"/>
                  </a:lnTo>
                  <a:lnTo>
                    <a:pt x="586" y="105"/>
                  </a:lnTo>
                  <a:lnTo>
                    <a:pt x="607" y="105"/>
                  </a:lnTo>
                  <a:lnTo>
                    <a:pt x="626" y="107"/>
                  </a:lnTo>
                  <a:lnTo>
                    <a:pt x="644" y="107"/>
                  </a:lnTo>
                  <a:lnTo>
                    <a:pt x="654" y="107"/>
                  </a:lnTo>
                  <a:lnTo>
                    <a:pt x="663" y="107"/>
                  </a:lnTo>
                  <a:lnTo>
                    <a:pt x="674" y="109"/>
                  </a:lnTo>
                  <a:lnTo>
                    <a:pt x="686" y="111"/>
                  </a:lnTo>
                  <a:lnTo>
                    <a:pt x="699" y="113"/>
                  </a:lnTo>
                  <a:lnTo>
                    <a:pt x="712" y="115"/>
                  </a:lnTo>
                  <a:lnTo>
                    <a:pt x="725" y="120"/>
                  </a:lnTo>
                  <a:lnTo>
                    <a:pt x="738" y="122"/>
                  </a:lnTo>
                  <a:lnTo>
                    <a:pt x="749" y="126"/>
                  </a:lnTo>
                  <a:lnTo>
                    <a:pt x="764" y="130"/>
                  </a:lnTo>
                  <a:lnTo>
                    <a:pt x="781" y="135"/>
                  </a:lnTo>
                  <a:lnTo>
                    <a:pt x="804" y="139"/>
                  </a:lnTo>
                  <a:lnTo>
                    <a:pt x="828" y="141"/>
                  </a:lnTo>
                  <a:lnTo>
                    <a:pt x="852" y="145"/>
                  </a:lnTo>
                  <a:lnTo>
                    <a:pt x="873" y="150"/>
                  </a:lnTo>
                  <a:lnTo>
                    <a:pt x="892" y="152"/>
                  </a:lnTo>
                  <a:lnTo>
                    <a:pt x="905" y="152"/>
                  </a:lnTo>
                  <a:lnTo>
                    <a:pt x="918" y="152"/>
                  </a:lnTo>
                  <a:lnTo>
                    <a:pt x="938" y="152"/>
                  </a:lnTo>
                  <a:lnTo>
                    <a:pt x="959" y="150"/>
                  </a:lnTo>
                  <a:lnTo>
                    <a:pt x="985" y="148"/>
                  </a:lnTo>
                  <a:lnTo>
                    <a:pt x="1008" y="145"/>
                  </a:lnTo>
                  <a:lnTo>
                    <a:pt x="1032" y="141"/>
                  </a:lnTo>
                  <a:lnTo>
                    <a:pt x="1051" y="137"/>
                  </a:lnTo>
                  <a:lnTo>
                    <a:pt x="1068" y="130"/>
                  </a:lnTo>
                  <a:lnTo>
                    <a:pt x="1090" y="120"/>
                  </a:lnTo>
                  <a:lnTo>
                    <a:pt x="1103" y="111"/>
                  </a:lnTo>
                  <a:lnTo>
                    <a:pt x="1107" y="103"/>
                  </a:lnTo>
                  <a:lnTo>
                    <a:pt x="1109" y="94"/>
                  </a:lnTo>
                  <a:lnTo>
                    <a:pt x="1105" y="85"/>
                  </a:lnTo>
                  <a:lnTo>
                    <a:pt x="1094" y="73"/>
                  </a:lnTo>
                  <a:lnTo>
                    <a:pt x="1083" y="62"/>
                  </a:lnTo>
                  <a:lnTo>
                    <a:pt x="1075" y="53"/>
                  </a:lnTo>
                  <a:lnTo>
                    <a:pt x="1073" y="43"/>
                  </a:lnTo>
                  <a:lnTo>
                    <a:pt x="1077" y="30"/>
                  </a:lnTo>
                  <a:lnTo>
                    <a:pt x="1086" y="17"/>
                  </a:lnTo>
                  <a:lnTo>
                    <a:pt x="1094" y="4"/>
                  </a:lnTo>
                  <a:lnTo>
                    <a:pt x="1107" y="0"/>
                  </a:lnTo>
                  <a:lnTo>
                    <a:pt x="1120" y="2"/>
                  </a:lnTo>
                  <a:lnTo>
                    <a:pt x="1137" y="8"/>
                  </a:lnTo>
                  <a:lnTo>
                    <a:pt x="1152" y="15"/>
                  </a:lnTo>
                  <a:lnTo>
                    <a:pt x="1161" y="23"/>
                  </a:lnTo>
                  <a:lnTo>
                    <a:pt x="1163" y="36"/>
                  </a:lnTo>
                  <a:lnTo>
                    <a:pt x="1163" y="49"/>
                  </a:lnTo>
                  <a:lnTo>
                    <a:pt x="1163" y="60"/>
                  </a:lnTo>
                  <a:lnTo>
                    <a:pt x="1167" y="70"/>
                  </a:lnTo>
                  <a:lnTo>
                    <a:pt x="1178" y="85"/>
                  </a:lnTo>
                  <a:lnTo>
                    <a:pt x="1193" y="94"/>
                  </a:lnTo>
                  <a:lnTo>
                    <a:pt x="1212" y="98"/>
                  </a:lnTo>
                  <a:lnTo>
                    <a:pt x="1223" y="98"/>
                  </a:lnTo>
                  <a:lnTo>
                    <a:pt x="1234" y="98"/>
                  </a:lnTo>
                  <a:lnTo>
                    <a:pt x="1244" y="100"/>
                  </a:lnTo>
                  <a:lnTo>
                    <a:pt x="1255" y="103"/>
                  </a:lnTo>
                  <a:lnTo>
                    <a:pt x="1266" y="107"/>
                  </a:lnTo>
                  <a:lnTo>
                    <a:pt x="1277" y="109"/>
                  </a:lnTo>
                  <a:lnTo>
                    <a:pt x="1287" y="111"/>
                  </a:lnTo>
                  <a:lnTo>
                    <a:pt x="1298" y="113"/>
                  </a:lnTo>
                  <a:lnTo>
                    <a:pt x="1315" y="115"/>
                  </a:lnTo>
                  <a:lnTo>
                    <a:pt x="1324" y="120"/>
                  </a:lnTo>
                  <a:lnTo>
                    <a:pt x="1324" y="128"/>
                  </a:lnTo>
                  <a:lnTo>
                    <a:pt x="1322" y="139"/>
                  </a:lnTo>
                  <a:lnTo>
                    <a:pt x="1317" y="145"/>
                  </a:lnTo>
                  <a:lnTo>
                    <a:pt x="1313" y="152"/>
                  </a:lnTo>
                  <a:lnTo>
                    <a:pt x="1304" y="156"/>
                  </a:lnTo>
                  <a:lnTo>
                    <a:pt x="1296" y="158"/>
                  </a:lnTo>
                  <a:lnTo>
                    <a:pt x="1285" y="160"/>
                  </a:lnTo>
                  <a:lnTo>
                    <a:pt x="1274" y="163"/>
                  </a:lnTo>
                  <a:lnTo>
                    <a:pt x="1264" y="163"/>
                  </a:lnTo>
                  <a:lnTo>
                    <a:pt x="1253" y="165"/>
                  </a:lnTo>
                  <a:lnTo>
                    <a:pt x="1234" y="171"/>
                  </a:lnTo>
                  <a:lnTo>
                    <a:pt x="1219" y="178"/>
                  </a:lnTo>
                  <a:lnTo>
                    <a:pt x="1204" y="188"/>
                  </a:lnTo>
                  <a:lnTo>
                    <a:pt x="1191" y="199"/>
                  </a:lnTo>
                  <a:lnTo>
                    <a:pt x="1178" y="212"/>
                  </a:lnTo>
                  <a:lnTo>
                    <a:pt x="1163" y="227"/>
                  </a:lnTo>
                  <a:lnTo>
                    <a:pt x="1146" y="244"/>
                  </a:lnTo>
                  <a:lnTo>
                    <a:pt x="1131" y="268"/>
                  </a:lnTo>
                  <a:lnTo>
                    <a:pt x="1122" y="298"/>
                  </a:lnTo>
                  <a:lnTo>
                    <a:pt x="1122" y="336"/>
                  </a:lnTo>
                  <a:lnTo>
                    <a:pt x="1126" y="371"/>
                  </a:lnTo>
                  <a:lnTo>
                    <a:pt x="1131" y="394"/>
                  </a:lnTo>
                  <a:lnTo>
                    <a:pt x="1137" y="405"/>
                  </a:lnTo>
                  <a:lnTo>
                    <a:pt x="1146" y="407"/>
                  </a:lnTo>
                  <a:lnTo>
                    <a:pt x="1156" y="405"/>
                  </a:lnTo>
                  <a:lnTo>
                    <a:pt x="1167" y="405"/>
                  </a:lnTo>
                  <a:lnTo>
                    <a:pt x="1180" y="407"/>
                  </a:lnTo>
                  <a:lnTo>
                    <a:pt x="1195" y="409"/>
                  </a:lnTo>
                  <a:lnTo>
                    <a:pt x="1208" y="416"/>
                  </a:lnTo>
                  <a:lnTo>
                    <a:pt x="1221" y="422"/>
                  </a:lnTo>
                  <a:lnTo>
                    <a:pt x="1234" y="426"/>
                  </a:lnTo>
                  <a:lnTo>
                    <a:pt x="1244" y="431"/>
                  </a:lnTo>
                  <a:lnTo>
                    <a:pt x="1253" y="433"/>
                  </a:lnTo>
                  <a:lnTo>
                    <a:pt x="1264" y="433"/>
                  </a:lnTo>
                  <a:lnTo>
                    <a:pt x="1274" y="433"/>
                  </a:lnTo>
                  <a:lnTo>
                    <a:pt x="1283" y="437"/>
                  </a:lnTo>
                  <a:lnTo>
                    <a:pt x="1289" y="444"/>
                  </a:lnTo>
                  <a:lnTo>
                    <a:pt x="1292" y="454"/>
                  </a:lnTo>
                  <a:lnTo>
                    <a:pt x="1296" y="465"/>
                  </a:lnTo>
                  <a:lnTo>
                    <a:pt x="1302" y="471"/>
                  </a:lnTo>
                  <a:lnTo>
                    <a:pt x="1311" y="476"/>
                  </a:lnTo>
                  <a:lnTo>
                    <a:pt x="1322" y="478"/>
                  </a:lnTo>
                  <a:lnTo>
                    <a:pt x="1328" y="471"/>
                  </a:lnTo>
                  <a:lnTo>
                    <a:pt x="1330" y="454"/>
                  </a:lnTo>
                  <a:lnTo>
                    <a:pt x="1330" y="435"/>
                  </a:lnTo>
                  <a:lnTo>
                    <a:pt x="1326" y="416"/>
                  </a:lnTo>
                  <a:lnTo>
                    <a:pt x="1328" y="405"/>
                  </a:lnTo>
                  <a:lnTo>
                    <a:pt x="1339" y="396"/>
                  </a:lnTo>
                  <a:lnTo>
                    <a:pt x="1356" y="392"/>
                  </a:lnTo>
                  <a:lnTo>
                    <a:pt x="1371" y="386"/>
                  </a:lnTo>
                  <a:lnTo>
                    <a:pt x="1382" y="377"/>
                  </a:lnTo>
                  <a:lnTo>
                    <a:pt x="1380" y="362"/>
                  </a:lnTo>
                  <a:lnTo>
                    <a:pt x="1373" y="349"/>
                  </a:lnTo>
                  <a:lnTo>
                    <a:pt x="1360" y="338"/>
                  </a:lnTo>
                  <a:lnTo>
                    <a:pt x="1352" y="328"/>
                  </a:lnTo>
                  <a:lnTo>
                    <a:pt x="1347" y="315"/>
                  </a:lnTo>
                  <a:lnTo>
                    <a:pt x="1350" y="302"/>
                  </a:lnTo>
                  <a:lnTo>
                    <a:pt x="1354" y="287"/>
                  </a:lnTo>
                  <a:lnTo>
                    <a:pt x="1367" y="276"/>
                  </a:lnTo>
                  <a:lnTo>
                    <a:pt x="1384" y="272"/>
                  </a:lnTo>
                  <a:lnTo>
                    <a:pt x="1403" y="276"/>
                  </a:lnTo>
                  <a:lnTo>
                    <a:pt x="1414" y="285"/>
                  </a:lnTo>
                  <a:lnTo>
                    <a:pt x="1422" y="293"/>
                  </a:lnTo>
                  <a:lnTo>
                    <a:pt x="1435" y="302"/>
                  </a:lnTo>
                  <a:lnTo>
                    <a:pt x="1448" y="306"/>
                  </a:lnTo>
                  <a:lnTo>
                    <a:pt x="1459" y="313"/>
                  </a:lnTo>
                  <a:lnTo>
                    <a:pt x="1468" y="319"/>
                  </a:lnTo>
                  <a:lnTo>
                    <a:pt x="1476" y="328"/>
                  </a:lnTo>
                  <a:lnTo>
                    <a:pt x="1485" y="338"/>
                  </a:lnTo>
                  <a:lnTo>
                    <a:pt x="1493" y="347"/>
                  </a:lnTo>
                  <a:lnTo>
                    <a:pt x="1504" y="349"/>
                  </a:lnTo>
                  <a:lnTo>
                    <a:pt x="1515" y="341"/>
                  </a:lnTo>
                  <a:lnTo>
                    <a:pt x="1528" y="328"/>
                  </a:lnTo>
                  <a:lnTo>
                    <a:pt x="1536" y="315"/>
                  </a:lnTo>
                  <a:lnTo>
                    <a:pt x="1545" y="308"/>
                  </a:lnTo>
                  <a:lnTo>
                    <a:pt x="1560" y="313"/>
                  </a:lnTo>
                  <a:lnTo>
                    <a:pt x="1573" y="323"/>
                  </a:lnTo>
                  <a:lnTo>
                    <a:pt x="1581" y="341"/>
                  </a:lnTo>
                  <a:lnTo>
                    <a:pt x="1588" y="353"/>
                  </a:lnTo>
                  <a:lnTo>
                    <a:pt x="1596" y="366"/>
                  </a:lnTo>
                  <a:lnTo>
                    <a:pt x="1605" y="377"/>
                  </a:lnTo>
                  <a:lnTo>
                    <a:pt x="1618" y="392"/>
                  </a:lnTo>
                  <a:lnTo>
                    <a:pt x="1631" y="407"/>
                  </a:lnTo>
                  <a:lnTo>
                    <a:pt x="1637" y="418"/>
                  </a:lnTo>
                  <a:lnTo>
                    <a:pt x="1641" y="429"/>
                  </a:lnTo>
                  <a:lnTo>
                    <a:pt x="1643" y="439"/>
                  </a:lnTo>
                  <a:lnTo>
                    <a:pt x="1648" y="448"/>
                  </a:lnTo>
                  <a:lnTo>
                    <a:pt x="1659" y="450"/>
                  </a:lnTo>
                  <a:lnTo>
                    <a:pt x="1671" y="448"/>
                  </a:lnTo>
                  <a:lnTo>
                    <a:pt x="1682" y="446"/>
                  </a:lnTo>
                  <a:lnTo>
                    <a:pt x="1691" y="448"/>
                  </a:lnTo>
                  <a:lnTo>
                    <a:pt x="1695" y="456"/>
                  </a:lnTo>
                  <a:lnTo>
                    <a:pt x="1693" y="474"/>
                  </a:lnTo>
                  <a:lnTo>
                    <a:pt x="1686" y="493"/>
                  </a:lnTo>
                  <a:lnTo>
                    <a:pt x="1676" y="508"/>
                  </a:lnTo>
                  <a:lnTo>
                    <a:pt x="1665" y="514"/>
                  </a:lnTo>
                  <a:lnTo>
                    <a:pt x="1652" y="516"/>
                  </a:lnTo>
                  <a:lnTo>
                    <a:pt x="1637" y="519"/>
                  </a:lnTo>
                  <a:lnTo>
                    <a:pt x="1624" y="521"/>
                  </a:lnTo>
                  <a:lnTo>
                    <a:pt x="1613" y="523"/>
                  </a:lnTo>
                  <a:lnTo>
                    <a:pt x="1603" y="525"/>
                  </a:lnTo>
                  <a:lnTo>
                    <a:pt x="1594" y="529"/>
                  </a:lnTo>
                  <a:lnTo>
                    <a:pt x="1590" y="540"/>
                  </a:lnTo>
                  <a:lnTo>
                    <a:pt x="1590" y="555"/>
                  </a:lnTo>
                  <a:lnTo>
                    <a:pt x="1592" y="572"/>
                  </a:lnTo>
                  <a:lnTo>
                    <a:pt x="1594" y="589"/>
                  </a:lnTo>
                  <a:lnTo>
                    <a:pt x="1590" y="604"/>
                  </a:lnTo>
                  <a:lnTo>
                    <a:pt x="1575" y="619"/>
                  </a:lnTo>
                  <a:lnTo>
                    <a:pt x="1556" y="630"/>
                  </a:lnTo>
                  <a:lnTo>
                    <a:pt x="1538" y="637"/>
                  </a:lnTo>
                  <a:lnTo>
                    <a:pt x="1525" y="643"/>
                  </a:lnTo>
                  <a:lnTo>
                    <a:pt x="1513" y="654"/>
                  </a:lnTo>
                  <a:lnTo>
                    <a:pt x="1500" y="667"/>
                  </a:lnTo>
                  <a:lnTo>
                    <a:pt x="1493" y="682"/>
                  </a:lnTo>
                  <a:lnTo>
                    <a:pt x="1487" y="694"/>
                  </a:lnTo>
                  <a:lnTo>
                    <a:pt x="1480" y="705"/>
                  </a:lnTo>
                  <a:lnTo>
                    <a:pt x="1470" y="712"/>
                  </a:lnTo>
                  <a:lnTo>
                    <a:pt x="1459" y="722"/>
                  </a:lnTo>
                  <a:lnTo>
                    <a:pt x="1448" y="731"/>
                  </a:lnTo>
                  <a:lnTo>
                    <a:pt x="1440" y="733"/>
                  </a:lnTo>
                  <a:lnTo>
                    <a:pt x="1429" y="735"/>
                  </a:lnTo>
                  <a:lnTo>
                    <a:pt x="1416" y="742"/>
                  </a:lnTo>
                  <a:lnTo>
                    <a:pt x="1407" y="750"/>
                  </a:lnTo>
                  <a:lnTo>
                    <a:pt x="1407" y="759"/>
                  </a:lnTo>
                  <a:lnTo>
                    <a:pt x="1407" y="767"/>
                  </a:lnTo>
                  <a:lnTo>
                    <a:pt x="1405" y="778"/>
                  </a:lnTo>
                  <a:lnTo>
                    <a:pt x="1401" y="791"/>
                  </a:lnTo>
                  <a:lnTo>
                    <a:pt x="1399" y="804"/>
                  </a:lnTo>
                  <a:lnTo>
                    <a:pt x="1395" y="819"/>
                  </a:lnTo>
                  <a:lnTo>
                    <a:pt x="1388" y="832"/>
                  </a:lnTo>
                  <a:lnTo>
                    <a:pt x="1384" y="842"/>
                  </a:lnTo>
                  <a:lnTo>
                    <a:pt x="1384" y="851"/>
                  </a:lnTo>
                  <a:lnTo>
                    <a:pt x="1382" y="857"/>
                  </a:lnTo>
                  <a:lnTo>
                    <a:pt x="1371" y="860"/>
                  </a:lnTo>
                  <a:lnTo>
                    <a:pt x="1358" y="862"/>
                  </a:lnTo>
                  <a:lnTo>
                    <a:pt x="1350" y="864"/>
                  </a:lnTo>
                  <a:lnTo>
                    <a:pt x="1343" y="870"/>
                  </a:lnTo>
                  <a:lnTo>
                    <a:pt x="1337" y="885"/>
                  </a:lnTo>
                  <a:lnTo>
                    <a:pt x="1339" y="913"/>
                  </a:lnTo>
                  <a:lnTo>
                    <a:pt x="1345" y="947"/>
                  </a:lnTo>
                  <a:lnTo>
                    <a:pt x="1347" y="980"/>
                  </a:lnTo>
                  <a:lnTo>
                    <a:pt x="1337" y="993"/>
                  </a:lnTo>
                  <a:lnTo>
                    <a:pt x="1324" y="990"/>
                  </a:lnTo>
                  <a:lnTo>
                    <a:pt x="1313" y="986"/>
                  </a:lnTo>
                  <a:lnTo>
                    <a:pt x="1307" y="978"/>
                  </a:lnTo>
                  <a:lnTo>
                    <a:pt x="1300" y="967"/>
                  </a:lnTo>
                  <a:lnTo>
                    <a:pt x="1294" y="954"/>
                  </a:lnTo>
                  <a:lnTo>
                    <a:pt x="1289" y="939"/>
                  </a:lnTo>
                  <a:lnTo>
                    <a:pt x="1285" y="926"/>
                  </a:lnTo>
                  <a:lnTo>
                    <a:pt x="1283" y="922"/>
                  </a:lnTo>
                  <a:lnTo>
                    <a:pt x="1279" y="922"/>
                  </a:lnTo>
                  <a:lnTo>
                    <a:pt x="1266" y="920"/>
                  </a:lnTo>
                  <a:lnTo>
                    <a:pt x="1251" y="920"/>
                  </a:lnTo>
                  <a:lnTo>
                    <a:pt x="1238" y="922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28" name="Freeform 5"/>
            <p:cNvSpPr>
              <a:spLocks/>
            </p:cNvSpPr>
            <p:nvPr/>
          </p:nvSpPr>
          <p:spPr bwMode="auto">
            <a:xfrm>
              <a:off x="1387" y="1235"/>
              <a:ext cx="412" cy="324"/>
            </a:xfrm>
            <a:custGeom>
              <a:avLst/>
              <a:gdLst>
                <a:gd name="T0" fmla="*/ 44450 w 412"/>
                <a:gd name="T1" fmla="*/ 6350 h 324"/>
                <a:gd name="T2" fmla="*/ 79375 w 412"/>
                <a:gd name="T3" fmla="*/ 0 h 324"/>
                <a:gd name="T4" fmla="*/ 112713 w 412"/>
                <a:gd name="T5" fmla="*/ 3175 h 324"/>
                <a:gd name="T6" fmla="*/ 147638 w 412"/>
                <a:gd name="T7" fmla="*/ 11113 h 324"/>
                <a:gd name="T8" fmla="*/ 187325 w 412"/>
                <a:gd name="T9" fmla="*/ 23813 h 324"/>
                <a:gd name="T10" fmla="*/ 231775 w 412"/>
                <a:gd name="T11" fmla="*/ 38100 h 324"/>
                <a:gd name="T12" fmla="*/ 276225 w 412"/>
                <a:gd name="T13" fmla="*/ 53975 h 324"/>
                <a:gd name="T14" fmla="*/ 317500 w 412"/>
                <a:gd name="T15" fmla="*/ 68263 h 324"/>
                <a:gd name="T16" fmla="*/ 347663 w 412"/>
                <a:gd name="T17" fmla="*/ 74613 h 324"/>
                <a:gd name="T18" fmla="*/ 395288 w 412"/>
                <a:gd name="T19" fmla="*/ 88900 h 324"/>
                <a:gd name="T20" fmla="*/ 450850 w 412"/>
                <a:gd name="T21" fmla="*/ 112713 h 324"/>
                <a:gd name="T22" fmla="*/ 498475 w 412"/>
                <a:gd name="T23" fmla="*/ 139700 h 324"/>
                <a:gd name="T24" fmla="*/ 539750 w 412"/>
                <a:gd name="T25" fmla="*/ 190500 h 324"/>
                <a:gd name="T26" fmla="*/ 576263 w 412"/>
                <a:gd name="T27" fmla="*/ 285750 h 324"/>
                <a:gd name="T28" fmla="*/ 611188 w 412"/>
                <a:gd name="T29" fmla="*/ 323850 h 324"/>
                <a:gd name="T30" fmla="*/ 630238 w 412"/>
                <a:gd name="T31" fmla="*/ 374650 h 324"/>
                <a:gd name="T32" fmla="*/ 635000 w 412"/>
                <a:gd name="T33" fmla="*/ 425450 h 324"/>
                <a:gd name="T34" fmla="*/ 647700 w 412"/>
                <a:gd name="T35" fmla="*/ 463550 h 324"/>
                <a:gd name="T36" fmla="*/ 650875 w 412"/>
                <a:gd name="T37" fmla="*/ 490538 h 324"/>
                <a:gd name="T38" fmla="*/ 620713 w 412"/>
                <a:gd name="T39" fmla="*/ 508000 h 324"/>
                <a:gd name="T40" fmla="*/ 573088 w 412"/>
                <a:gd name="T41" fmla="*/ 514350 h 324"/>
                <a:gd name="T42" fmla="*/ 525463 w 412"/>
                <a:gd name="T43" fmla="*/ 500063 h 324"/>
                <a:gd name="T44" fmla="*/ 490538 w 412"/>
                <a:gd name="T45" fmla="*/ 469900 h 324"/>
                <a:gd name="T46" fmla="*/ 454025 w 412"/>
                <a:gd name="T47" fmla="*/ 439738 h 324"/>
                <a:gd name="T48" fmla="*/ 412750 w 412"/>
                <a:gd name="T49" fmla="*/ 415925 h 324"/>
                <a:gd name="T50" fmla="*/ 371475 w 412"/>
                <a:gd name="T51" fmla="*/ 401638 h 324"/>
                <a:gd name="T52" fmla="*/ 320675 w 412"/>
                <a:gd name="T53" fmla="*/ 392113 h 324"/>
                <a:gd name="T54" fmla="*/ 273050 w 412"/>
                <a:gd name="T55" fmla="*/ 350838 h 324"/>
                <a:gd name="T56" fmla="*/ 279400 w 412"/>
                <a:gd name="T57" fmla="*/ 320675 h 324"/>
                <a:gd name="T58" fmla="*/ 307975 w 412"/>
                <a:gd name="T59" fmla="*/ 309563 h 324"/>
                <a:gd name="T60" fmla="*/ 338138 w 412"/>
                <a:gd name="T61" fmla="*/ 306388 h 324"/>
                <a:gd name="T62" fmla="*/ 368300 w 412"/>
                <a:gd name="T63" fmla="*/ 306388 h 324"/>
                <a:gd name="T64" fmla="*/ 388938 w 412"/>
                <a:gd name="T65" fmla="*/ 285750 h 324"/>
                <a:gd name="T66" fmla="*/ 350838 w 412"/>
                <a:gd name="T67" fmla="*/ 231775 h 324"/>
                <a:gd name="T68" fmla="*/ 314325 w 412"/>
                <a:gd name="T69" fmla="*/ 204788 h 324"/>
                <a:gd name="T70" fmla="*/ 263525 w 412"/>
                <a:gd name="T71" fmla="*/ 190500 h 324"/>
                <a:gd name="T72" fmla="*/ 198438 w 412"/>
                <a:gd name="T73" fmla="*/ 177800 h 324"/>
                <a:gd name="T74" fmla="*/ 139700 w 412"/>
                <a:gd name="T75" fmla="*/ 163513 h 324"/>
                <a:gd name="T76" fmla="*/ 96838 w 412"/>
                <a:gd name="T77" fmla="*/ 146050 h 324"/>
                <a:gd name="T78" fmla="*/ 44450 w 412"/>
                <a:gd name="T79" fmla="*/ 119063 h 324"/>
                <a:gd name="T80" fmla="*/ 7938 w 412"/>
                <a:gd name="T81" fmla="*/ 77788 h 324"/>
                <a:gd name="T82" fmla="*/ 7938 w 412"/>
                <a:gd name="T83" fmla="*/ 34925 h 3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2"/>
                <a:gd name="T127" fmla="*/ 0 h 324"/>
                <a:gd name="T128" fmla="*/ 412 w 412"/>
                <a:gd name="T129" fmla="*/ 324 h 3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2" h="324">
                  <a:moveTo>
                    <a:pt x="20" y="9"/>
                  </a:moveTo>
                  <a:lnTo>
                    <a:pt x="28" y="4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1" y="0"/>
                  </a:lnTo>
                  <a:lnTo>
                    <a:pt x="71" y="2"/>
                  </a:lnTo>
                  <a:lnTo>
                    <a:pt x="82" y="4"/>
                  </a:lnTo>
                  <a:lnTo>
                    <a:pt x="93" y="7"/>
                  </a:lnTo>
                  <a:lnTo>
                    <a:pt x="106" y="11"/>
                  </a:lnTo>
                  <a:lnTo>
                    <a:pt x="118" y="15"/>
                  </a:lnTo>
                  <a:lnTo>
                    <a:pt x="131" y="19"/>
                  </a:lnTo>
                  <a:lnTo>
                    <a:pt x="146" y="24"/>
                  </a:lnTo>
                  <a:lnTo>
                    <a:pt x="161" y="28"/>
                  </a:lnTo>
                  <a:lnTo>
                    <a:pt x="174" y="34"/>
                  </a:lnTo>
                  <a:lnTo>
                    <a:pt x="187" y="39"/>
                  </a:lnTo>
                  <a:lnTo>
                    <a:pt x="200" y="43"/>
                  </a:lnTo>
                  <a:lnTo>
                    <a:pt x="209" y="45"/>
                  </a:lnTo>
                  <a:lnTo>
                    <a:pt x="219" y="47"/>
                  </a:lnTo>
                  <a:lnTo>
                    <a:pt x="234" y="52"/>
                  </a:lnTo>
                  <a:lnTo>
                    <a:pt x="249" y="56"/>
                  </a:lnTo>
                  <a:lnTo>
                    <a:pt x="267" y="62"/>
                  </a:lnTo>
                  <a:lnTo>
                    <a:pt x="284" y="71"/>
                  </a:lnTo>
                  <a:lnTo>
                    <a:pt x="301" y="77"/>
                  </a:lnTo>
                  <a:lnTo>
                    <a:pt x="314" y="88"/>
                  </a:lnTo>
                  <a:lnTo>
                    <a:pt x="324" y="97"/>
                  </a:lnTo>
                  <a:lnTo>
                    <a:pt x="340" y="120"/>
                  </a:lnTo>
                  <a:lnTo>
                    <a:pt x="352" y="152"/>
                  </a:lnTo>
                  <a:lnTo>
                    <a:pt x="363" y="180"/>
                  </a:lnTo>
                  <a:lnTo>
                    <a:pt x="374" y="195"/>
                  </a:lnTo>
                  <a:lnTo>
                    <a:pt x="385" y="204"/>
                  </a:lnTo>
                  <a:lnTo>
                    <a:pt x="393" y="219"/>
                  </a:lnTo>
                  <a:lnTo>
                    <a:pt x="397" y="236"/>
                  </a:lnTo>
                  <a:lnTo>
                    <a:pt x="400" y="253"/>
                  </a:lnTo>
                  <a:lnTo>
                    <a:pt x="400" y="268"/>
                  </a:lnTo>
                  <a:lnTo>
                    <a:pt x="404" y="281"/>
                  </a:lnTo>
                  <a:lnTo>
                    <a:pt x="408" y="292"/>
                  </a:lnTo>
                  <a:lnTo>
                    <a:pt x="412" y="303"/>
                  </a:lnTo>
                  <a:lnTo>
                    <a:pt x="410" y="309"/>
                  </a:lnTo>
                  <a:lnTo>
                    <a:pt x="402" y="315"/>
                  </a:lnTo>
                  <a:lnTo>
                    <a:pt x="391" y="320"/>
                  </a:lnTo>
                  <a:lnTo>
                    <a:pt x="376" y="322"/>
                  </a:lnTo>
                  <a:lnTo>
                    <a:pt x="361" y="324"/>
                  </a:lnTo>
                  <a:lnTo>
                    <a:pt x="346" y="322"/>
                  </a:lnTo>
                  <a:lnTo>
                    <a:pt x="331" y="315"/>
                  </a:lnTo>
                  <a:lnTo>
                    <a:pt x="320" y="307"/>
                  </a:lnTo>
                  <a:lnTo>
                    <a:pt x="309" y="296"/>
                  </a:lnTo>
                  <a:lnTo>
                    <a:pt x="299" y="285"/>
                  </a:lnTo>
                  <a:lnTo>
                    <a:pt x="286" y="277"/>
                  </a:lnTo>
                  <a:lnTo>
                    <a:pt x="273" y="268"/>
                  </a:lnTo>
                  <a:lnTo>
                    <a:pt x="260" y="262"/>
                  </a:lnTo>
                  <a:lnTo>
                    <a:pt x="247" y="255"/>
                  </a:lnTo>
                  <a:lnTo>
                    <a:pt x="234" y="253"/>
                  </a:lnTo>
                  <a:lnTo>
                    <a:pt x="224" y="251"/>
                  </a:lnTo>
                  <a:lnTo>
                    <a:pt x="202" y="247"/>
                  </a:lnTo>
                  <a:lnTo>
                    <a:pt x="183" y="234"/>
                  </a:lnTo>
                  <a:lnTo>
                    <a:pt x="172" y="221"/>
                  </a:lnTo>
                  <a:lnTo>
                    <a:pt x="172" y="206"/>
                  </a:lnTo>
                  <a:lnTo>
                    <a:pt x="176" y="202"/>
                  </a:lnTo>
                  <a:lnTo>
                    <a:pt x="185" y="197"/>
                  </a:lnTo>
                  <a:lnTo>
                    <a:pt x="194" y="195"/>
                  </a:lnTo>
                  <a:lnTo>
                    <a:pt x="204" y="195"/>
                  </a:lnTo>
                  <a:lnTo>
                    <a:pt x="213" y="193"/>
                  </a:lnTo>
                  <a:lnTo>
                    <a:pt x="224" y="193"/>
                  </a:lnTo>
                  <a:lnTo>
                    <a:pt x="232" y="193"/>
                  </a:lnTo>
                  <a:lnTo>
                    <a:pt x="241" y="191"/>
                  </a:lnTo>
                  <a:lnTo>
                    <a:pt x="245" y="180"/>
                  </a:lnTo>
                  <a:lnTo>
                    <a:pt x="237" y="163"/>
                  </a:lnTo>
                  <a:lnTo>
                    <a:pt x="221" y="146"/>
                  </a:lnTo>
                  <a:lnTo>
                    <a:pt x="206" y="133"/>
                  </a:lnTo>
                  <a:lnTo>
                    <a:pt x="198" y="129"/>
                  </a:lnTo>
                  <a:lnTo>
                    <a:pt x="183" y="127"/>
                  </a:lnTo>
                  <a:lnTo>
                    <a:pt x="166" y="120"/>
                  </a:lnTo>
                  <a:lnTo>
                    <a:pt x="146" y="116"/>
                  </a:lnTo>
                  <a:lnTo>
                    <a:pt x="125" y="112"/>
                  </a:lnTo>
                  <a:lnTo>
                    <a:pt x="106" y="107"/>
                  </a:lnTo>
                  <a:lnTo>
                    <a:pt x="88" y="103"/>
                  </a:lnTo>
                  <a:lnTo>
                    <a:pt x="73" y="99"/>
                  </a:lnTo>
                  <a:lnTo>
                    <a:pt x="61" y="92"/>
                  </a:lnTo>
                  <a:lnTo>
                    <a:pt x="46" y="86"/>
                  </a:lnTo>
                  <a:lnTo>
                    <a:pt x="28" y="75"/>
                  </a:lnTo>
                  <a:lnTo>
                    <a:pt x="15" y="62"/>
                  </a:lnTo>
                  <a:lnTo>
                    <a:pt x="5" y="49"/>
                  </a:lnTo>
                  <a:lnTo>
                    <a:pt x="0" y="37"/>
                  </a:lnTo>
                  <a:lnTo>
                    <a:pt x="5" y="22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29" name="Freeform 6"/>
            <p:cNvSpPr>
              <a:spLocks/>
            </p:cNvSpPr>
            <p:nvPr/>
          </p:nvSpPr>
          <p:spPr bwMode="auto">
            <a:xfrm>
              <a:off x="1647" y="864"/>
              <a:ext cx="839" cy="693"/>
            </a:xfrm>
            <a:custGeom>
              <a:avLst/>
              <a:gdLst>
                <a:gd name="T0" fmla="*/ 261937 w 839"/>
                <a:gd name="T1" fmla="*/ 157163 h 693"/>
                <a:gd name="T2" fmla="*/ 204787 w 839"/>
                <a:gd name="T3" fmla="*/ 169863 h 693"/>
                <a:gd name="T4" fmla="*/ 127000 w 839"/>
                <a:gd name="T5" fmla="*/ 279400 h 693"/>
                <a:gd name="T6" fmla="*/ 47625 w 839"/>
                <a:gd name="T7" fmla="*/ 327025 h 693"/>
                <a:gd name="T8" fmla="*/ 0 w 839"/>
                <a:gd name="T9" fmla="*/ 368300 h 693"/>
                <a:gd name="T10" fmla="*/ 44450 w 839"/>
                <a:gd name="T11" fmla="*/ 407988 h 693"/>
                <a:gd name="T12" fmla="*/ 98425 w 839"/>
                <a:gd name="T13" fmla="*/ 473075 h 693"/>
                <a:gd name="T14" fmla="*/ 198437 w 839"/>
                <a:gd name="T15" fmla="*/ 425450 h 693"/>
                <a:gd name="T16" fmla="*/ 261937 w 839"/>
                <a:gd name="T17" fmla="*/ 412750 h 693"/>
                <a:gd name="T18" fmla="*/ 327025 w 839"/>
                <a:gd name="T19" fmla="*/ 487363 h 693"/>
                <a:gd name="T20" fmla="*/ 333375 w 839"/>
                <a:gd name="T21" fmla="*/ 534988 h 693"/>
                <a:gd name="T22" fmla="*/ 385762 w 839"/>
                <a:gd name="T23" fmla="*/ 612775 h 693"/>
                <a:gd name="T24" fmla="*/ 428625 w 839"/>
                <a:gd name="T25" fmla="*/ 695325 h 693"/>
                <a:gd name="T26" fmla="*/ 439737 w 839"/>
                <a:gd name="T27" fmla="*/ 827088 h 693"/>
                <a:gd name="T28" fmla="*/ 409575 w 839"/>
                <a:gd name="T29" fmla="*/ 909638 h 693"/>
                <a:gd name="T30" fmla="*/ 428625 w 839"/>
                <a:gd name="T31" fmla="*/ 963613 h 693"/>
                <a:gd name="T32" fmla="*/ 454025 w 839"/>
                <a:gd name="T33" fmla="*/ 1038225 h 693"/>
                <a:gd name="T34" fmla="*/ 517525 w 839"/>
                <a:gd name="T35" fmla="*/ 1082675 h 693"/>
                <a:gd name="T36" fmla="*/ 603250 w 839"/>
                <a:gd name="T37" fmla="*/ 1100138 h 693"/>
                <a:gd name="T38" fmla="*/ 660400 w 839"/>
                <a:gd name="T39" fmla="*/ 1041400 h 693"/>
                <a:gd name="T40" fmla="*/ 742950 w 839"/>
                <a:gd name="T41" fmla="*/ 966788 h 693"/>
                <a:gd name="T42" fmla="*/ 800100 w 839"/>
                <a:gd name="T43" fmla="*/ 895350 h 693"/>
                <a:gd name="T44" fmla="*/ 858837 w 839"/>
                <a:gd name="T45" fmla="*/ 823913 h 693"/>
                <a:gd name="T46" fmla="*/ 930275 w 839"/>
                <a:gd name="T47" fmla="*/ 806450 h 693"/>
                <a:gd name="T48" fmla="*/ 992187 w 839"/>
                <a:gd name="T49" fmla="*/ 787400 h 693"/>
                <a:gd name="T50" fmla="*/ 1052512 w 839"/>
                <a:gd name="T51" fmla="*/ 746125 h 693"/>
                <a:gd name="T52" fmla="*/ 1114425 w 839"/>
                <a:gd name="T53" fmla="*/ 690563 h 693"/>
                <a:gd name="T54" fmla="*/ 1079500 w 839"/>
                <a:gd name="T55" fmla="*/ 647700 h 693"/>
                <a:gd name="T56" fmla="*/ 1022350 w 839"/>
                <a:gd name="T57" fmla="*/ 627063 h 693"/>
                <a:gd name="T58" fmla="*/ 1052512 w 839"/>
                <a:gd name="T59" fmla="*/ 558800 h 693"/>
                <a:gd name="T60" fmla="*/ 1138237 w 839"/>
                <a:gd name="T61" fmla="*/ 576263 h 693"/>
                <a:gd name="T62" fmla="*/ 1158875 w 839"/>
                <a:gd name="T63" fmla="*/ 561975 h 693"/>
                <a:gd name="T64" fmla="*/ 1179512 w 839"/>
                <a:gd name="T65" fmla="*/ 466725 h 693"/>
                <a:gd name="T66" fmla="*/ 1165225 w 839"/>
                <a:gd name="T67" fmla="*/ 360363 h 693"/>
                <a:gd name="T68" fmla="*/ 1209675 w 839"/>
                <a:gd name="T69" fmla="*/ 252413 h 693"/>
                <a:gd name="T70" fmla="*/ 1263650 w 839"/>
                <a:gd name="T71" fmla="*/ 204788 h 693"/>
                <a:gd name="T72" fmla="*/ 1322387 w 839"/>
                <a:gd name="T73" fmla="*/ 160338 h 693"/>
                <a:gd name="T74" fmla="*/ 1304925 w 839"/>
                <a:gd name="T75" fmla="*/ 119063 h 693"/>
                <a:gd name="T76" fmla="*/ 1216025 w 839"/>
                <a:gd name="T77" fmla="*/ 115888 h 693"/>
                <a:gd name="T78" fmla="*/ 1158875 w 839"/>
                <a:gd name="T79" fmla="*/ 122238 h 693"/>
                <a:gd name="T80" fmla="*/ 1117600 w 839"/>
                <a:gd name="T81" fmla="*/ 150813 h 693"/>
                <a:gd name="T82" fmla="*/ 1055687 w 839"/>
                <a:gd name="T83" fmla="*/ 153988 h 693"/>
                <a:gd name="T84" fmla="*/ 963612 w 839"/>
                <a:gd name="T85" fmla="*/ 142875 h 693"/>
                <a:gd name="T86" fmla="*/ 957262 w 839"/>
                <a:gd name="T87" fmla="*/ 133350 h 693"/>
                <a:gd name="T88" fmla="*/ 1039812 w 839"/>
                <a:gd name="T89" fmla="*/ 85725 h 693"/>
                <a:gd name="T90" fmla="*/ 1138237 w 839"/>
                <a:gd name="T91" fmla="*/ 92075 h 693"/>
                <a:gd name="T92" fmla="*/ 1084262 w 839"/>
                <a:gd name="T93" fmla="*/ 20638 h 693"/>
                <a:gd name="T94" fmla="*/ 1019175 w 839"/>
                <a:gd name="T95" fmla="*/ 3175 h 693"/>
                <a:gd name="T96" fmla="*/ 930275 w 839"/>
                <a:gd name="T97" fmla="*/ 0 h 693"/>
                <a:gd name="T98" fmla="*/ 831850 w 839"/>
                <a:gd name="T99" fmla="*/ 11113 h 693"/>
                <a:gd name="T100" fmla="*/ 746125 w 839"/>
                <a:gd name="T101" fmla="*/ 14288 h 693"/>
                <a:gd name="T102" fmla="*/ 668337 w 839"/>
                <a:gd name="T103" fmla="*/ 47625 h 693"/>
                <a:gd name="T104" fmla="*/ 609600 w 839"/>
                <a:gd name="T105" fmla="*/ 61913 h 693"/>
                <a:gd name="T106" fmla="*/ 596900 w 839"/>
                <a:gd name="T107" fmla="*/ 106363 h 693"/>
                <a:gd name="T108" fmla="*/ 565150 w 839"/>
                <a:gd name="T109" fmla="*/ 133350 h 693"/>
                <a:gd name="T110" fmla="*/ 484187 w 839"/>
                <a:gd name="T111" fmla="*/ 142875 h 693"/>
                <a:gd name="T112" fmla="*/ 409575 w 839"/>
                <a:gd name="T113" fmla="*/ 146050 h 693"/>
                <a:gd name="T114" fmla="*/ 333375 w 839"/>
                <a:gd name="T115" fmla="*/ 146050 h 6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39"/>
                <a:gd name="T175" fmla="*/ 0 h 693"/>
                <a:gd name="T176" fmla="*/ 839 w 839"/>
                <a:gd name="T177" fmla="*/ 693 h 6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39" h="693">
                  <a:moveTo>
                    <a:pt x="193" y="97"/>
                  </a:moveTo>
                  <a:lnTo>
                    <a:pt x="183" y="99"/>
                  </a:lnTo>
                  <a:lnTo>
                    <a:pt x="174" y="101"/>
                  </a:lnTo>
                  <a:lnTo>
                    <a:pt x="165" y="99"/>
                  </a:lnTo>
                  <a:lnTo>
                    <a:pt x="157" y="99"/>
                  </a:lnTo>
                  <a:lnTo>
                    <a:pt x="148" y="99"/>
                  </a:lnTo>
                  <a:lnTo>
                    <a:pt x="140" y="101"/>
                  </a:lnTo>
                  <a:lnTo>
                    <a:pt x="129" y="107"/>
                  </a:lnTo>
                  <a:lnTo>
                    <a:pt x="118" y="116"/>
                  </a:lnTo>
                  <a:lnTo>
                    <a:pt x="101" y="140"/>
                  </a:lnTo>
                  <a:lnTo>
                    <a:pt x="90" y="159"/>
                  </a:lnTo>
                  <a:lnTo>
                    <a:pt x="80" y="176"/>
                  </a:lnTo>
                  <a:lnTo>
                    <a:pt x="64" y="189"/>
                  </a:lnTo>
                  <a:lnTo>
                    <a:pt x="54" y="195"/>
                  </a:lnTo>
                  <a:lnTo>
                    <a:pt x="43" y="200"/>
                  </a:lnTo>
                  <a:lnTo>
                    <a:pt x="30" y="206"/>
                  </a:lnTo>
                  <a:lnTo>
                    <a:pt x="19" y="212"/>
                  </a:lnTo>
                  <a:lnTo>
                    <a:pt x="9" y="219"/>
                  </a:lnTo>
                  <a:lnTo>
                    <a:pt x="2" y="225"/>
                  </a:lnTo>
                  <a:lnTo>
                    <a:pt x="0" y="232"/>
                  </a:lnTo>
                  <a:lnTo>
                    <a:pt x="2" y="238"/>
                  </a:lnTo>
                  <a:lnTo>
                    <a:pt x="13" y="247"/>
                  </a:lnTo>
                  <a:lnTo>
                    <a:pt x="22" y="251"/>
                  </a:lnTo>
                  <a:lnTo>
                    <a:pt x="28" y="257"/>
                  </a:lnTo>
                  <a:lnTo>
                    <a:pt x="34" y="266"/>
                  </a:lnTo>
                  <a:lnTo>
                    <a:pt x="39" y="279"/>
                  </a:lnTo>
                  <a:lnTo>
                    <a:pt x="49" y="292"/>
                  </a:lnTo>
                  <a:lnTo>
                    <a:pt x="62" y="298"/>
                  </a:lnTo>
                  <a:lnTo>
                    <a:pt x="80" y="290"/>
                  </a:lnTo>
                  <a:lnTo>
                    <a:pt x="97" y="277"/>
                  </a:lnTo>
                  <a:lnTo>
                    <a:pt x="110" y="270"/>
                  </a:lnTo>
                  <a:lnTo>
                    <a:pt x="125" y="268"/>
                  </a:lnTo>
                  <a:lnTo>
                    <a:pt x="140" y="266"/>
                  </a:lnTo>
                  <a:lnTo>
                    <a:pt x="150" y="262"/>
                  </a:lnTo>
                  <a:lnTo>
                    <a:pt x="159" y="260"/>
                  </a:lnTo>
                  <a:lnTo>
                    <a:pt x="165" y="260"/>
                  </a:lnTo>
                  <a:lnTo>
                    <a:pt x="172" y="268"/>
                  </a:lnTo>
                  <a:lnTo>
                    <a:pt x="183" y="283"/>
                  </a:lnTo>
                  <a:lnTo>
                    <a:pt x="195" y="298"/>
                  </a:lnTo>
                  <a:lnTo>
                    <a:pt x="206" y="307"/>
                  </a:lnTo>
                  <a:lnTo>
                    <a:pt x="210" y="311"/>
                  </a:lnTo>
                  <a:lnTo>
                    <a:pt x="210" y="315"/>
                  </a:lnTo>
                  <a:lnTo>
                    <a:pt x="210" y="324"/>
                  </a:lnTo>
                  <a:lnTo>
                    <a:pt x="210" y="337"/>
                  </a:lnTo>
                  <a:lnTo>
                    <a:pt x="213" y="348"/>
                  </a:lnTo>
                  <a:lnTo>
                    <a:pt x="217" y="360"/>
                  </a:lnTo>
                  <a:lnTo>
                    <a:pt x="228" y="373"/>
                  </a:lnTo>
                  <a:lnTo>
                    <a:pt x="243" y="386"/>
                  </a:lnTo>
                  <a:lnTo>
                    <a:pt x="255" y="399"/>
                  </a:lnTo>
                  <a:lnTo>
                    <a:pt x="264" y="412"/>
                  </a:lnTo>
                  <a:lnTo>
                    <a:pt x="268" y="423"/>
                  </a:lnTo>
                  <a:lnTo>
                    <a:pt x="270" y="438"/>
                  </a:lnTo>
                  <a:lnTo>
                    <a:pt x="273" y="455"/>
                  </a:lnTo>
                  <a:lnTo>
                    <a:pt x="275" y="476"/>
                  </a:lnTo>
                  <a:lnTo>
                    <a:pt x="277" y="500"/>
                  </a:lnTo>
                  <a:lnTo>
                    <a:pt x="277" y="521"/>
                  </a:lnTo>
                  <a:lnTo>
                    <a:pt x="275" y="534"/>
                  </a:lnTo>
                  <a:lnTo>
                    <a:pt x="268" y="547"/>
                  </a:lnTo>
                  <a:lnTo>
                    <a:pt x="262" y="560"/>
                  </a:lnTo>
                  <a:lnTo>
                    <a:pt x="258" y="573"/>
                  </a:lnTo>
                  <a:lnTo>
                    <a:pt x="255" y="586"/>
                  </a:lnTo>
                  <a:lnTo>
                    <a:pt x="258" y="596"/>
                  </a:lnTo>
                  <a:lnTo>
                    <a:pt x="264" y="603"/>
                  </a:lnTo>
                  <a:lnTo>
                    <a:pt x="270" y="607"/>
                  </a:lnTo>
                  <a:lnTo>
                    <a:pt x="275" y="616"/>
                  </a:lnTo>
                  <a:lnTo>
                    <a:pt x="277" y="628"/>
                  </a:lnTo>
                  <a:lnTo>
                    <a:pt x="279" y="641"/>
                  </a:lnTo>
                  <a:lnTo>
                    <a:pt x="286" y="654"/>
                  </a:lnTo>
                  <a:lnTo>
                    <a:pt x="294" y="665"/>
                  </a:lnTo>
                  <a:lnTo>
                    <a:pt x="303" y="669"/>
                  </a:lnTo>
                  <a:lnTo>
                    <a:pt x="313" y="676"/>
                  </a:lnTo>
                  <a:lnTo>
                    <a:pt x="326" y="682"/>
                  </a:lnTo>
                  <a:lnTo>
                    <a:pt x="341" y="689"/>
                  </a:lnTo>
                  <a:lnTo>
                    <a:pt x="356" y="693"/>
                  </a:lnTo>
                  <a:lnTo>
                    <a:pt x="369" y="693"/>
                  </a:lnTo>
                  <a:lnTo>
                    <a:pt x="380" y="693"/>
                  </a:lnTo>
                  <a:lnTo>
                    <a:pt x="389" y="686"/>
                  </a:lnTo>
                  <a:lnTo>
                    <a:pt x="395" y="678"/>
                  </a:lnTo>
                  <a:lnTo>
                    <a:pt x="404" y="667"/>
                  </a:lnTo>
                  <a:lnTo>
                    <a:pt x="416" y="656"/>
                  </a:lnTo>
                  <a:lnTo>
                    <a:pt x="429" y="646"/>
                  </a:lnTo>
                  <a:lnTo>
                    <a:pt x="442" y="633"/>
                  </a:lnTo>
                  <a:lnTo>
                    <a:pt x="455" y="620"/>
                  </a:lnTo>
                  <a:lnTo>
                    <a:pt x="468" y="609"/>
                  </a:lnTo>
                  <a:lnTo>
                    <a:pt x="479" y="598"/>
                  </a:lnTo>
                  <a:lnTo>
                    <a:pt x="487" y="588"/>
                  </a:lnTo>
                  <a:lnTo>
                    <a:pt x="496" y="577"/>
                  </a:lnTo>
                  <a:lnTo>
                    <a:pt x="504" y="564"/>
                  </a:lnTo>
                  <a:lnTo>
                    <a:pt x="513" y="551"/>
                  </a:lnTo>
                  <a:lnTo>
                    <a:pt x="522" y="538"/>
                  </a:lnTo>
                  <a:lnTo>
                    <a:pt x="530" y="528"/>
                  </a:lnTo>
                  <a:lnTo>
                    <a:pt x="541" y="519"/>
                  </a:lnTo>
                  <a:lnTo>
                    <a:pt x="552" y="515"/>
                  </a:lnTo>
                  <a:lnTo>
                    <a:pt x="562" y="513"/>
                  </a:lnTo>
                  <a:lnTo>
                    <a:pt x="575" y="511"/>
                  </a:lnTo>
                  <a:lnTo>
                    <a:pt x="586" y="508"/>
                  </a:lnTo>
                  <a:lnTo>
                    <a:pt x="597" y="506"/>
                  </a:lnTo>
                  <a:lnTo>
                    <a:pt x="605" y="504"/>
                  </a:lnTo>
                  <a:lnTo>
                    <a:pt x="616" y="500"/>
                  </a:lnTo>
                  <a:lnTo>
                    <a:pt x="625" y="496"/>
                  </a:lnTo>
                  <a:lnTo>
                    <a:pt x="631" y="491"/>
                  </a:lnTo>
                  <a:lnTo>
                    <a:pt x="644" y="483"/>
                  </a:lnTo>
                  <a:lnTo>
                    <a:pt x="655" y="476"/>
                  </a:lnTo>
                  <a:lnTo>
                    <a:pt x="663" y="470"/>
                  </a:lnTo>
                  <a:lnTo>
                    <a:pt x="676" y="463"/>
                  </a:lnTo>
                  <a:lnTo>
                    <a:pt x="687" y="455"/>
                  </a:lnTo>
                  <a:lnTo>
                    <a:pt x="695" y="444"/>
                  </a:lnTo>
                  <a:lnTo>
                    <a:pt x="702" y="435"/>
                  </a:lnTo>
                  <a:lnTo>
                    <a:pt x="702" y="427"/>
                  </a:lnTo>
                  <a:lnTo>
                    <a:pt x="698" y="420"/>
                  </a:lnTo>
                  <a:lnTo>
                    <a:pt x="689" y="414"/>
                  </a:lnTo>
                  <a:lnTo>
                    <a:pt x="680" y="408"/>
                  </a:lnTo>
                  <a:lnTo>
                    <a:pt x="674" y="405"/>
                  </a:lnTo>
                  <a:lnTo>
                    <a:pt x="665" y="403"/>
                  </a:lnTo>
                  <a:lnTo>
                    <a:pt x="652" y="399"/>
                  </a:lnTo>
                  <a:lnTo>
                    <a:pt x="644" y="395"/>
                  </a:lnTo>
                  <a:lnTo>
                    <a:pt x="644" y="384"/>
                  </a:lnTo>
                  <a:lnTo>
                    <a:pt x="650" y="371"/>
                  </a:lnTo>
                  <a:lnTo>
                    <a:pt x="657" y="358"/>
                  </a:lnTo>
                  <a:lnTo>
                    <a:pt x="663" y="352"/>
                  </a:lnTo>
                  <a:lnTo>
                    <a:pt x="674" y="354"/>
                  </a:lnTo>
                  <a:lnTo>
                    <a:pt x="687" y="358"/>
                  </a:lnTo>
                  <a:lnTo>
                    <a:pt x="704" y="360"/>
                  </a:lnTo>
                  <a:lnTo>
                    <a:pt x="717" y="363"/>
                  </a:lnTo>
                  <a:lnTo>
                    <a:pt x="723" y="363"/>
                  </a:lnTo>
                  <a:lnTo>
                    <a:pt x="725" y="360"/>
                  </a:lnTo>
                  <a:lnTo>
                    <a:pt x="730" y="354"/>
                  </a:lnTo>
                  <a:lnTo>
                    <a:pt x="732" y="343"/>
                  </a:lnTo>
                  <a:lnTo>
                    <a:pt x="736" y="326"/>
                  </a:lnTo>
                  <a:lnTo>
                    <a:pt x="740" y="309"/>
                  </a:lnTo>
                  <a:lnTo>
                    <a:pt x="743" y="294"/>
                  </a:lnTo>
                  <a:lnTo>
                    <a:pt x="740" y="281"/>
                  </a:lnTo>
                  <a:lnTo>
                    <a:pt x="738" y="266"/>
                  </a:lnTo>
                  <a:lnTo>
                    <a:pt x="734" y="249"/>
                  </a:lnTo>
                  <a:lnTo>
                    <a:pt x="734" y="227"/>
                  </a:lnTo>
                  <a:lnTo>
                    <a:pt x="738" y="204"/>
                  </a:lnTo>
                  <a:lnTo>
                    <a:pt x="747" y="185"/>
                  </a:lnTo>
                  <a:lnTo>
                    <a:pt x="753" y="170"/>
                  </a:lnTo>
                  <a:lnTo>
                    <a:pt x="762" y="159"/>
                  </a:lnTo>
                  <a:lnTo>
                    <a:pt x="773" y="148"/>
                  </a:lnTo>
                  <a:lnTo>
                    <a:pt x="779" y="142"/>
                  </a:lnTo>
                  <a:lnTo>
                    <a:pt x="788" y="135"/>
                  </a:lnTo>
                  <a:lnTo>
                    <a:pt x="796" y="129"/>
                  </a:lnTo>
                  <a:lnTo>
                    <a:pt x="807" y="122"/>
                  </a:lnTo>
                  <a:lnTo>
                    <a:pt x="816" y="116"/>
                  </a:lnTo>
                  <a:lnTo>
                    <a:pt x="824" y="110"/>
                  </a:lnTo>
                  <a:lnTo>
                    <a:pt x="833" y="101"/>
                  </a:lnTo>
                  <a:lnTo>
                    <a:pt x="837" y="95"/>
                  </a:lnTo>
                  <a:lnTo>
                    <a:pt x="839" y="82"/>
                  </a:lnTo>
                  <a:lnTo>
                    <a:pt x="833" y="75"/>
                  </a:lnTo>
                  <a:lnTo>
                    <a:pt x="822" y="75"/>
                  </a:lnTo>
                  <a:lnTo>
                    <a:pt x="809" y="77"/>
                  </a:lnTo>
                  <a:lnTo>
                    <a:pt x="796" y="77"/>
                  </a:lnTo>
                  <a:lnTo>
                    <a:pt x="781" y="75"/>
                  </a:lnTo>
                  <a:lnTo>
                    <a:pt x="766" y="73"/>
                  </a:lnTo>
                  <a:lnTo>
                    <a:pt x="755" y="71"/>
                  </a:lnTo>
                  <a:lnTo>
                    <a:pt x="745" y="71"/>
                  </a:lnTo>
                  <a:lnTo>
                    <a:pt x="736" y="71"/>
                  </a:lnTo>
                  <a:lnTo>
                    <a:pt x="730" y="77"/>
                  </a:lnTo>
                  <a:lnTo>
                    <a:pt x="723" y="86"/>
                  </a:lnTo>
                  <a:lnTo>
                    <a:pt x="719" y="90"/>
                  </a:lnTo>
                  <a:lnTo>
                    <a:pt x="713" y="92"/>
                  </a:lnTo>
                  <a:lnTo>
                    <a:pt x="704" y="95"/>
                  </a:lnTo>
                  <a:lnTo>
                    <a:pt x="695" y="97"/>
                  </a:lnTo>
                  <a:lnTo>
                    <a:pt x="685" y="97"/>
                  </a:lnTo>
                  <a:lnTo>
                    <a:pt x="676" y="97"/>
                  </a:lnTo>
                  <a:lnTo>
                    <a:pt x="665" y="97"/>
                  </a:lnTo>
                  <a:lnTo>
                    <a:pt x="657" y="97"/>
                  </a:lnTo>
                  <a:lnTo>
                    <a:pt x="640" y="95"/>
                  </a:lnTo>
                  <a:lnTo>
                    <a:pt x="622" y="92"/>
                  </a:lnTo>
                  <a:lnTo>
                    <a:pt x="607" y="90"/>
                  </a:lnTo>
                  <a:lnTo>
                    <a:pt x="595" y="90"/>
                  </a:lnTo>
                  <a:lnTo>
                    <a:pt x="588" y="90"/>
                  </a:lnTo>
                  <a:lnTo>
                    <a:pt x="592" y="88"/>
                  </a:lnTo>
                  <a:lnTo>
                    <a:pt x="603" y="84"/>
                  </a:lnTo>
                  <a:lnTo>
                    <a:pt x="616" y="73"/>
                  </a:lnTo>
                  <a:lnTo>
                    <a:pt x="629" y="62"/>
                  </a:lnTo>
                  <a:lnTo>
                    <a:pt x="642" y="56"/>
                  </a:lnTo>
                  <a:lnTo>
                    <a:pt x="655" y="54"/>
                  </a:lnTo>
                  <a:lnTo>
                    <a:pt x="667" y="52"/>
                  </a:lnTo>
                  <a:lnTo>
                    <a:pt x="683" y="52"/>
                  </a:lnTo>
                  <a:lnTo>
                    <a:pt x="702" y="54"/>
                  </a:lnTo>
                  <a:lnTo>
                    <a:pt x="717" y="58"/>
                  </a:lnTo>
                  <a:lnTo>
                    <a:pt x="723" y="58"/>
                  </a:lnTo>
                  <a:lnTo>
                    <a:pt x="713" y="41"/>
                  </a:lnTo>
                  <a:lnTo>
                    <a:pt x="698" y="24"/>
                  </a:lnTo>
                  <a:lnTo>
                    <a:pt x="683" y="13"/>
                  </a:lnTo>
                  <a:lnTo>
                    <a:pt x="670" y="7"/>
                  </a:lnTo>
                  <a:lnTo>
                    <a:pt x="663" y="4"/>
                  </a:lnTo>
                  <a:lnTo>
                    <a:pt x="652" y="4"/>
                  </a:lnTo>
                  <a:lnTo>
                    <a:pt x="642" y="2"/>
                  </a:lnTo>
                  <a:lnTo>
                    <a:pt x="629" y="0"/>
                  </a:lnTo>
                  <a:lnTo>
                    <a:pt x="616" y="0"/>
                  </a:lnTo>
                  <a:lnTo>
                    <a:pt x="601" y="0"/>
                  </a:lnTo>
                  <a:lnTo>
                    <a:pt x="586" y="0"/>
                  </a:lnTo>
                  <a:lnTo>
                    <a:pt x="571" y="2"/>
                  </a:lnTo>
                  <a:lnTo>
                    <a:pt x="556" y="4"/>
                  </a:lnTo>
                  <a:lnTo>
                    <a:pt x="541" y="7"/>
                  </a:lnTo>
                  <a:lnTo>
                    <a:pt x="524" y="7"/>
                  </a:lnTo>
                  <a:lnTo>
                    <a:pt x="509" y="7"/>
                  </a:lnTo>
                  <a:lnTo>
                    <a:pt x="494" y="9"/>
                  </a:lnTo>
                  <a:lnTo>
                    <a:pt x="481" y="9"/>
                  </a:lnTo>
                  <a:lnTo>
                    <a:pt x="470" y="9"/>
                  </a:lnTo>
                  <a:lnTo>
                    <a:pt x="461" y="11"/>
                  </a:lnTo>
                  <a:lnTo>
                    <a:pt x="446" y="17"/>
                  </a:lnTo>
                  <a:lnTo>
                    <a:pt x="434" y="24"/>
                  </a:lnTo>
                  <a:lnTo>
                    <a:pt x="421" y="30"/>
                  </a:lnTo>
                  <a:lnTo>
                    <a:pt x="408" y="32"/>
                  </a:lnTo>
                  <a:lnTo>
                    <a:pt x="397" y="32"/>
                  </a:lnTo>
                  <a:lnTo>
                    <a:pt x="391" y="34"/>
                  </a:lnTo>
                  <a:lnTo>
                    <a:pt x="384" y="39"/>
                  </a:lnTo>
                  <a:lnTo>
                    <a:pt x="374" y="43"/>
                  </a:lnTo>
                  <a:lnTo>
                    <a:pt x="367" y="49"/>
                  </a:lnTo>
                  <a:lnTo>
                    <a:pt x="369" y="56"/>
                  </a:lnTo>
                  <a:lnTo>
                    <a:pt x="376" y="67"/>
                  </a:lnTo>
                  <a:lnTo>
                    <a:pt x="380" y="77"/>
                  </a:lnTo>
                  <a:lnTo>
                    <a:pt x="378" y="84"/>
                  </a:lnTo>
                  <a:lnTo>
                    <a:pt x="369" y="84"/>
                  </a:lnTo>
                  <a:lnTo>
                    <a:pt x="356" y="84"/>
                  </a:lnTo>
                  <a:lnTo>
                    <a:pt x="341" y="86"/>
                  </a:lnTo>
                  <a:lnTo>
                    <a:pt x="326" y="90"/>
                  </a:lnTo>
                  <a:lnTo>
                    <a:pt x="316" y="90"/>
                  </a:lnTo>
                  <a:lnTo>
                    <a:pt x="305" y="90"/>
                  </a:lnTo>
                  <a:lnTo>
                    <a:pt x="296" y="88"/>
                  </a:lnTo>
                  <a:lnTo>
                    <a:pt x="286" y="88"/>
                  </a:lnTo>
                  <a:lnTo>
                    <a:pt x="270" y="90"/>
                  </a:lnTo>
                  <a:lnTo>
                    <a:pt x="258" y="92"/>
                  </a:lnTo>
                  <a:lnTo>
                    <a:pt x="251" y="95"/>
                  </a:lnTo>
                  <a:lnTo>
                    <a:pt x="245" y="95"/>
                  </a:lnTo>
                  <a:lnTo>
                    <a:pt x="230" y="92"/>
                  </a:lnTo>
                  <a:lnTo>
                    <a:pt x="210" y="92"/>
                  </a:lnTo>
                  <a:lnTo>
                    <a:pt x="193" y="97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0" name="Freeform 7"/>
            <p:cNvSpPr>
              <a:spLocks/>
            </p:cNvSpPr>
            <p:nvPr/>
          </p:nvSpPr>
          <p:spPr bwMode="auto">
            <a:xfrm>
              <a:off x="1353" y="909"/>
              <a:ext cx="453" cy="234"/>
            </a:xfrm>
            <a:custGeom>
              <a:avLst/>
              <a:gdLst>
                <a:gd name="T0" fmla="*/ 715962 w 453"/>
                <a:gd name="T1" fmla="*/ 34925 h 234"/>
                <a:gd name="T2" fmla="*/ 660400 w 453"/>
                <a:gd name="T3" fmla="*/ 34925 h 234"/>
                <a:gd name="T4" fmla="*/ 582612 w 453"/>
                <a:gd name="T5" fmla="*/ 30163 h 234"/>
                <a:gd name="T6" fmla="*/ 511175 w 453"/>
                <a:gd name="T7" fmla="*/ 26988 h 234"/>
                <a:gd name="T8" fmla="*/ 469900 w 453"/>
                <a:gd name="T9" fmla="*/ 17463 h 234"/>
                <a:gd name="T10" fmla="*/ 401637 w 453"/>
                <a:gd name="T11" fmla="*/ 6350 h 234"/>
                <a:gd name="T12" fmla="*/ 320675 w 453"/>
                <a:gd name="T13" fmla="*/ 0 h 234"/>
                <a:gd name="T14" fmla="*/ 255587 w 453"/>
                <a:gd name="T15" fmla="*/ 6350 h 234"/>
                <a:gd name="T16" fmla="*/ 217487 w 453"/>
                <a:gd name="T17" fmla="*/ 23813 h 234"/>
                <a:gd name="T18" fmla="*/ 177800 w 453"/>
                <a:gd name="T19" fmla="*/ 34925 h 234"/>
                <a:gd name="T20" fmla="*/ 136525 w 453"/>
                <a:gd name="T21" fmla="*/ 44450 h 234"/>
                <a:gd name="T22" fmla="*/ 98425 w 453"/>
                <a:gd name="T23" fmla="*/ 50800 h 234"/>
                <a:gd name="T24" fmla="*/ 61912 w 453"/>
                <a:gd name="T25" fmla="*/ 61913 h 234"/>
                <a:gd name="T26" fmla="*/ 14287 w 453"/>
                <a:gd name="T27" fmla="*/ 61913 h 234"/>
                <a:gd name="T28" fmla="*/ 3175 w 453"/>
                <a:gd name="T29" fmla="*/ 88900 h 234"/>
                <a:gd name="T30" fmla="*/ 38100 w 453"/>
                <a:gd name="T31" fmla="*/ 112713 h 234"/>
                <a:gd name="T32" fmla="*/ 71437 w 453"/>
                <a:gd name="T33" fmla="*/ 130175 h 234"/>
                <a:gd name="T34" fmla="*/ 115887 w 453"/>
                <a:gd name="T35" fmla="*/ 139700 h 234"/>
                <a:gd name="T36" fmla="*/ 157162 w 453"/>
                <a:gd name="T37" fmla="*/ 166688 h 234"/>
                <a:gd name="T38" fmla="*/ 177800 w 453"/>
                <a:gd name="T39" fmla="*/ 207963 h 234"/>
                <a:gd name="T40" fmla="*/ 127000 w 453"/>
                <a:gd name="T41" fmla="*/ 241300 h 234"/>
                <a:gd name="T42" fmla="*/ 98425 w 453"/>
                <a:gd name="T43" fmla="*/ 285750 h 234"/>
                <a:gd name="T44" fmla="*/ 88900 w 453"/>
                <a:gd name="T45" fmla="*/ 354013 h 234"/>
                <a:gd name="T46" fmla="*/ 187325 w 453"/>
                <a:gd name="T47" fmla="*/ 357188 h 234"/>
                <a:gd name="T48" fmla="*/ 217487 w 453"/>
                <a:gd name="T49" fmla="*/ 371475 h 234"/>
                <a:gd name="T50" fmla="*/ 246062 w 453"/>
                <a:gd name="T51" fmla="*/ 360363 h 234"/>
                <a:gd name="T52" fmla="*/ 276225 w 453"/>
                <a:gd name="T53" fmla="*/ 344488 h 234"/>
                <a:gd name="T54" fmla="*/ 314325 w 453"/>
                <a:gd name="T55" fmla="*/ 320675 h 234"/>
                <a:gd name="T56" fmla="*/ 338137 w 453"/>
                <a:gd name="T57" fmla="*/ 300038 h 234"/>
                <a:gd name="T58" fmla="*/ 341312 w 453"/>
                <a:gd name="T59" fmla="*/ 279400 h 234"/>
                <a:gd name="T60" fmla="*/ 341312 w 453"/>
                <a:gd name="T61" fmla="*/ 241300 h 234"/>
                <a:gd name="T62" fmla="*/ 354012 w 453"/>
                <a:gd name="T63" fmla="*/ 198438 h 234"/>
                <a:gd name="T64" fmla="*/ 381000 w 453"/>
                <a:gd name="T65" fmla="*/ 160338 h 234"/>
                <a:gd name="T66" fmla="*/ 419100 w 453"/>
                <a:gd name="T67" fmla="*/ 166688 h 234"/>
                <a:gd name="T68" fmla="*/ 449262 w 453"/>
                <a:gd name="T69" fmla="*/ 201613 h 234"/>
                <a:gd name="T70" fmla="*/ 460375 w 453"/>
                <a:gd name="T71" fmla="*/ 234950 h 234"/>
                <a:gd name="T72" fmla="*/ 481012 w 453"/>
                <a:gd name="T73" fmla="*/ 246063 h 234"/>
                <a:gd name="T74" fmla="*/ 525462 w 453"/>
                <a:gd name="T75" fmla="*/ 222250 h 234"/>
                <a:gd name="T76" fmla="*/ 561975 w 453"/>
                <a:gd name="T77" fmla="*/ 174625 h 234"/>
                <a:gd name="T78" fmla="*/ 609600 w 453"/>
                <a:gd name="T79" fmla="*/ 115888 h 234"/>
                <a:gd name="T80" fmla="*/ 677862 w 453"/>
                <a:gd name="T81" fmla="*/ 58738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3"/>
                <a:gd name="T124" fmla="*/ 0 h 234"/>
                <a:gd name="T125" fmla="*/ 453 w 453"/>
                <a:gd name="T126" fmla="*/ 234 h 2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3" h="234">
                  <a:moveTo>
                    <a:pt x="453" y="24"/>
                  </a:moveTo>
                  <a:lnTo>
                    <a:pt x="451" y="22"/>
                  </a:lnTo>
                  <a:lnTo>
                    <a:pt x="438" y="22"/>
                  </a:lnTo>
                  <a:lnTo>
                    <a:pt x="416" y="22"/>
                  </a:lnTo>
                  <a:lnTo>
                    <a:pt x="393" y="22"/>
                  </a:lnTo>
                  <a:lnTo>
                    <a:pt x="367" y="19"/>
                  </a:lnTo>
                  <a:lnTo>
                    <a:pt x="343" y="19"/>
                  </a:lnTo>
                  <a:lnTo>
                    <a:pt x="322" y="17"/>
                  </a:lnTo>
                  <a:lnTo>
                    <a:pt x="309" y="15"/>
                  </a:lnTo>
                  <a:lnTo>
                    <a:pt x="296" y="11"/>
                  </a:lnTo>
                  <a:lnTo>
                    <a:pt x="277" y="9"/>
                  </a:lnTo>
                  <a:lnTo>
                    <a:pt x="253" y="4"/>
                  </a:lnTo>
                  <a:lnTo>
                    <a:pt x="228" y="2"/>
                  </a:lnTo>
                  <a:lnTo>
                    <a:pt x="202" y="0"/>
                  </a:lnTo>
                  <a:lnTo>
                    <a:pt x="180" y="2"/>
                  </a:lnTo>
                  <a:lnTo>
                    <a:pt x="161" y="4"/>
                  </a:lnTo>
                  <a:lnTo>
                    <a:pt x="148" y="9"/>
                  </a:lnTo>
                  <a:lnTo>
                    <a:pt x="137" y="15"/>
                  </a:lnTo>
                  <a:lnTo>
                    <a:pt x="125" y="19"/>
                  </a:lnTo>
                  <a:lnTo>
                    <a:pt x="112" y="22"/>
                  </a:lnTo>
                  <a:lnTo>
                    <a:pt x="99" y="24"/>
                  </a:lnTo>
                  <a:lnTo>
                    <a:pt x="86" y="28"/>
                  </a:lnTo>
                  <a:lnTo>
                    <a:pt x="73" y="30"/>
                  </a:lnTo>
                  <a:lnTo>
                    <a:pt x="62" y="32"/>
                  </a:lnTo>
                  <a:lnTo>
                    <a:pt x="54" y="34"/>
                  </a:lnTo>
                  <a:lnTo>
                    <a:pt x="39" y="39"/>
                  </a:lnTo>
                  <a:lnTo>
                    <a:pt x="22" y="39"/>
                  </a:lnTo>
                  <a:lnTo>
                    <a:pt x="9" y="39"/>
                  </a:lnTo>
                  <a:lnTo>
                    <a:pt x="0" y="45"/>
                  </a:lnTo>
                  <a:lnTo>
                    <a:pt x="2" y="56"/>
                  </a:lnTo>
                  <a:lnTo>
                    <a:pt x="11" y="65"/>
                  </a:lnTo>
                  <a:lnTo>
                    <a:pt x="24" y="71"/>
                  </a:lnTo>
                  <a:lnTo>
                    <a:pt x="34" y="77"/>
                  </a:lnTo>
                  <a:lnTo>
                    <a:pt x="45" y="82"/>
                  </a:lnTo>
                  <a:lnTo>
                    <a:pt x="58" y="84"/>
                  </a:lnTo>
                  <a:lnTo>
                    <a:pt x="73" y="88"/>
                  </a:lnTo>
                  <a:lnTo>
                    <a:pt x="86" y="95"/>
                  </a:lnTo>
                  <a:lnTo>
                    <a:pt x="99" y="105"/>
                  </a:lnTo>
                  <a:lnTo>
                    <a:pt x="110" y="118"/>
                  </a:lnTo>
                  <a:lnTo>
                    <a:pt x="112" y="131"/>
                  </a:lnTo>
                  <a:lnTo>
                    <a:pt x="99" y="142"/>
                  </a:lnTo>
                  <a:lnTo>
                    <a:pt x="80" y="152"/>
                  </a:lnTo>
                  <a:lnTo>
                    <a:pt x="69" y="167"/>
                  </a:lnTo>
                  <a:lnTo>
                    <a:pt x="62" y="180"/>
                  </a:lnTo>
                  <a:lnTo>
                    <a:pt x="60" y="187"/>
                  </a:lnTo>
                  <a:lnTo>
                    <a:pt x="56" y="223"/>
                  </a:lnTo>
                  <a:lnTo>
                    <a:pt x="114" y="223"/>
                  </a:lnTo>
                  <a:lnTo>
                    <a:pt x="118" y="225"/>
                  </a:lnTo>
                  <a:lnTo>
                    <a:pt x="127" y="230"/>
                  </a:lnTo>
                  <a:lnTo>
                    <a:pt x="137" y="234"/>
                  </a:lnTo>
                  <a:lnTo>
                    <a:pt x="148" y="232"/>
                  </a:lnTo>
                  <a:lnTo>
                    <a:pt x="155" y="227"/>
                  </a:lnTo>
                  <a:lnTo>
                    <a:pt x="163" y="223"/>
                  </a:lnTo>
                  <a:lnTo>
                    <a:pt x="174" y="217"/>
                  </a:lnTo>
                  <a:lnTo>
                    <a:pt x="185" y="208"/>
                  </a:lnTo>
                  <a:lnTo>
                    <a:pt x="198" y="202"/>
                  </a:lnTo>
                  <a:lnTo>
                    <a:pt x="206" y="195"/>
                  </a:lnTo>
                  <a:lnTo>
                    <a:pt x="213" y="189"/>
                  </a:lnTo>
                  <a:lnTo>
                    <a:pt x="215" y="185"/>
                  </a:lnTo>
                  <a:lnTo>
                    <a:pt x="215" y="176"/>
                  </a:lnTo>
                  <a:lnTo>
                    <a:pt x="213" y="165"/>
                  </a:lnTo>
                  <a:lnTo>
                    <a:pt x="215" y="152"/>
                  </a:lnTo>
                  <a:lnTo>
                    <a:pt x="217" y="140"/>
                  </a:lnTo>
                  <a:lnTo>
                    <a:pt x="223" y="125"/>
                  </a:lnTo>
                  <a:lnTo>
                    <a:pt x="232" y="110"/>
                  </a:lnTo>
                  <a:lnTo>
                    <a:pt x="240" y="101"/>
                  </a:lnTo>
                  <a:lnTo>
                    <a:pt x="251" y="99"/>
                  </a:lnTo>
                  <a:lnTo>
                    <a:pt x="264" y="105"/>
                  </a:lnTo>
                  <a:lnTo>
                    <a:pt x="275" y="116"/>
                  </a:lnTo>
                  <a:lnTo>
                    <a:pt x="283" y="127"/>
                  </a:lnTo>
                  <a:lnTo>
                    <a:pt x="288" y="140"/>
                  </a:lnTo>
                  <a:lnTo>
                    <a:pt x="290" y="148"/>
                  </a:lnTo>
                  <a:lnTo>
                    <a:pt x="294" y="152"/>
                  </a:lnTo>
                  <a:lnTo>
                    <a:pt x="303" y="155"/>
                  </a:lnTo>
                  <a:lnTo>
                    <a:pt x="318" y="148"/>
                  </a:lnTo>
                  <a:lnTo>
                    <a:pt x="331" y="140"/>
                  </a:lnTo>
                  <a:lnTo>
                    <a:pt x="341" y="127"/>
                  </a:lnTo>
                  <a:lnTo>
                    <a:pt x="354" y="110"/>
                  </a:lnTo>
                  <a:lnTo>
                    <a:pt x="369" y="92"/>
                  </a:lnTo>
                  <a:lnTo>
                    <a:pt x="384" y="73"/>
                  </a:lnTo>
                  <a:lnTo>
                    <a:pt x="404" y="54"/>
                  </a:lnTo>
                  <a:lnTo>
                    <a:pt x="427" y="37"/>
                  </a:lnTo>
                  <a:lnTo>
                    <a:pt x="453" y="24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1" name="Freeform 8"/>
            <p:cNvSpPr>
              <a:spLocks/>
            </p:cNvSpPr>
            <p:nvPr/>
          </p:nvSpPr>
          <p:spPr bwMode="auto">
            <a:xfrm>
              <a:off x="954" y="1272"/>
              <a:ext cx="227" cy="118"/>
            </a:xfrm>
            <a:custGeom>
              <a:avLst/>
              <a:gdLst>
                <a:gd name="T0" fmla="*/ 38100 w 227"/>
                <a:gd name="T1" fmla="*/ 12700 h 118"/>
                <a:gd name="T2" fmla="*/ 53975 w 227"/>
                <a:gd name="T3" fmla="*/ 6350 h 118"/>
                <a:gd name="T4" fmla="*/ 74613 w 227"/>
                <a:gd name="T5" fmla="*/ 0 h 118"/>
                <a:gd name="T6" fmla="*/ 98425 w 227"/>
                <a:gd name="T7" fmla="*/ 0 h 118"/>
                <a:gd name="T8" fmla="*/ 119063 w 227"/>
                <a:gd name="T9" fmla="*/ 0 h 118"/>
                <a:gd name="T10" fmla="*/ 142875 w 227"/>
                <a:gd name="T11" fmla="*/ 3175 h 118"/>
                <a:gd name="T12" fmla="*/ 160338 w 227"/>
                <a:gd name="T13" fmla="*/ 6350 h 118"/>
                <a:gd name="T14" fmla="*/ 177800 w 227"/>
                <a:gd name="T15" fmla="*/ 12700 h 118"/>
                <a:gd name="T16" fmla="*/ 190500 w 227"/>
                <a:gd name="T17" fmla="*/ 19050 h 118"/>
                <a:gd name="T18" fmla="*/ 201613 w 227"/>
                <a:gd name="T19" fmla="*/ 26988 h 118"/>
                <a:gd name="T20" fmla="*/ 211138 w 227"/>
                <a:gd name="T21" fmla="*/ 36513 h 118"/>
                <a:gd name="T22" fmla="*/ 220663 w 227"/>
                <a:gd name="T23" fmla="*/ 42863 h 118"/>
                <a:gd name="T24" fmla="*/ 234950 w 227"/>
                <a:gd name="T25" fmla="*/ 50800 h 118"/>
                <a:gd name="T26" fmla="*/ 249238 w 227"/>
                <a:gd name="T27" fmla="*/ 57150 h 118"/>
                <a:gd name="T28" fmla="*/ 265113 w 227"/>
                <a:gd name="T29" fmla="*/ 63500 h 118"/>
                <a:gd name="T30" fmla="*/ 279400 w 227"/>
                <a:gd name="T31" fmla="*/ 66675 h 118"/>
                <a:gd name="T32" fmla="*/ 296863 w 227"/>
                <a:gd name="T33" fmla="*/ 66675 h 118"/>
                <a:gd name="T34" fmla="*/ 323850 w 227"/>
                <a:gd name="T35" fmla="*/ 77788 h 118"/>
                <a:gd name="T36" fmla="*/ 344488 w 227"/>
                <a:gd name="T37" fmla="*/ 101600 h 118"/>
                <a:gd name="T38" fmla="*/ 357188 w 227"/>
                <a:gd name="T39" fmla="*/ 128588 h 118"/>
                <a:gd name="T40" fmla="*/ 360363 w 227"/>
                <a:gd name="T41" fmla="*/ 139700 h 118"/>
                <a:gd name="T42" fmla="*/ 357188 w 227"/>
                <a:gd name="T43" fmla="*/ 139700 h 118"/>
                <a:gd name="T44" fmla="*/ 350838 w 227"/>
                <a:gd name="T45" fmla="*/ 142875 h 118"/>
                <a:gd name="T46" fmla="*/ 336550 w 227"/>
                <a:gd name="T47" fmla="*/ 146050 h 118"/>
                <a:gd name="T48" fmla="*/ 323850 w 227"/>
                <a:gd name="T49" fmla="*/ 152400 h 118"/>
                <a:gd name="T50" fmla="*/ 306388 w 227"/>
                <a:gd name="T51" fmla="*/ 155575 h 118"/>
                <a:gd name="T52" fmla="*/ 285750 w 227"/>
                <a:gd name="T53" fmla="*/ 155575 h 118"/>
                <a:gd name="T54" fmla="*/ 269875 w 227"/>
                <a:gd name="T55" fmla="*/ 158750 h 118"/>
                <a:gd name="T56" fmla="*/ 252413 w 227"/>
                <a:gd name="T57" fmla="*/ 155575 h 118"/>
                <a:gd name="T58" fmla="*/ 234950 w 227"/>
                <a:gd name="T59" fmla="*/ 152400 h 118"/>
                <a:gd name="T60" fmla="*/ 214313 w 227"/>
                <a:gd name="T61" fmla="*/ 155575 h 118"/>
                <a:gd name="T62" fmla="*/ 193675 w 227"/>
                <a:gd name="T63" fmla="*/ 158750 h 118"/>
                <a:gd name="T64" fmla="*/ 173038 w 227"/>
                <a:gd name="T65" fmla="*/ 166688 h 118"/>
                <a:gd name="T66" fmla="*/ 153988 w 227"/>
                <a:gd name="T67" fmla="*/ 173038 h 118"/>
                <a:gd name="T68" fmla="*/ 139700 w 227"/>
                <a:gd name="T69" fmla="*/ 176213 h 118"/>
                <a:gd name="T70" fmla="*/ 130175 w 227"/>
                <a:gd name="T71" fmla="*/ 182563 h 118"/>
                <a:gd name="T72" fmla="*/ 125413 w 227"/>
                <a:gd name="T73" fmla="*/ 182563 h 118"/>
                <a:gd name="T74" fmla="*/ 109538 w 227"/>
                <a:gd name="T75" fmla="*/ 187325 h 118"/>
                <a:gd name="T76" fmla="*/ 77788 w 227"/>
                <a:gd name="T77" fmla="*/ 187325 h 118"/>
                <a:gd name="T78" fmla="*/ 44450 w 227"/>
                <a:gd name="T79" fmla="*/ 187325 h 118"/>
                <a:gd name="T80" fmla="*/ 26988 w 227"/>
                <a:gd name="T81" fmla="*/ 173038 h 118"/>
                <a:gd name="T82" fmla="*/ 33338 w 227"/>
                <a:gd name="T83" fmla="*/ 149225 h 118"/>
                <a:gd name="T84" fmla="*/ 50800 w 227"/>
                <a:gd name="T85" fmla="*/ 122238 h 118"/>
                <a:gd name="T86" fmla="*/ 65088 w 227"/>
                <a:gd name="T87" fmla="*/ 101600 h 118"/>
                <a:gd name="T88" fmla="*/ 71438 w 227"/>
                <a:gd name="T89" fmla="*/ 95250 h 118"/>
                <a:gd name="T90" fmla="*/ 0 w 227"/>
                <a:gd name="T91" fmla="*/ 47625 h 118"/>
                <a:gd name="T92" fmla="*/ 0 w 227"/>
                <a:gd name="T93" fmla="*/ 47625 h 118"/>
                <a:gd name="T94" fmla="*/ 3175 w 227"/>
                <a:gd name="T95" fmla="*/ 39688 h 118"/>
                <a:gd name="T96" fmla="*/ 14288 w 227"/>
                <a:gd name="T97" fmla="*/ 30163 h 118"/>
                <a:gd name="T98" fmla="*/ 38100 w 227"/>
                <a:gd name="T99" fmla="*/ 12700 h 1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7"/>
                <a:gd name="T151" fmla="*/ 0 h 118"/>
                <a:gd name="T152" fmla="*/ 227 w 227"/>
                <a:gd name="T153" fmla="*/ 118 h 1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7" h="118">
                  <a:moveTo>
                    <a:pt x="24" y="8"/>
                  </a:moveTo>
                  <a:lnTo>
                    <a:pt x="34" y="4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90" y="2"/>
                  </a:lnTo>
                  <a:lnTo>
                    <a:pt x="101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7" y="17"/>
                  </a:lnTo>
                  <a:lnTo>
                    <a:pt x="133" y="23"/>
                  </a:lnTo>
                  <a:lnTo>
                    <a:pt x="139" y="27"/>
                  </a:lnTo>
                  <a:lnTo>
                    <a:pt x="148" y="32"/>
                  </a:lnTo>
                  <a:lnTo>
                    <a:pt x="157" y="36"/>
                  </a:lnTo>
                  <a:lnTo>
                    <a:pt x="167" y="40"/>
                  </a:lnTo>
                  <a:lnTo>
                    <a:pt x="176" y="42"/>
                  </a:lnTo>
                  <a:lnTo>
                    <a:pt x="187" y="42"/>
                  </a:lnTo>
                  <a:lnTo>
                    <a:pt x="204" y="49"/>
                  </a:lnTo>
                  <a:lnTo>
                    <a:pt x="217" y="64"/>
                  </a:lnTo>
                  <a:lnTo>
                    <a:pt x="225" y="81"/>
                  </a:lnTo>
                  <a:lnTo>
                    <a:pt x="227" y="88"/>
                  </a:lnTo>
                  <a:lnTo>
                    <a:pt x="225" y="88"/>
                  </a:lnTo>
                  <a:lnTo>
                    <a:pt x="221" y="90"/>
                  </a:lnTo>
                  <a:lnTo>
                    <a:pt x="212" y="92"/>
                  </a:lnTo>
                  <a:lnTo>
                    <a:pt x="204" y="96"/>
                  </a:lnTo>
                  <a:lnTo>
                    <a:pt x="193" y="98"/>
                  </a:lnTo>
                  <a:lnTo>
                    <a:pt x="180" y="98"/>
                  </a:lnTo>
                  <a:lnTo>
                    <a:pt x="170" y="100"/>
                  </a:lnTo>
                  <a:lnTo>
                    <a:pt x="159" y="98"/>
                  </a:lnTo>
                  <a:lnTo>
                    <a:pt x="148" y="96"/>
                  </a:lnTo>
                  <a:lnTo>
                    <a:pt x="135" y="98"/>
                  </a:lnTo>
                  <a:lnTo>
                    <a:pt x="122" y="100"/>
                  </a:lnTo>
                  <a:lnTo>
                    <a:pt x="109" y="105"/>
                  </a:lnTo>
                  <a:lnTo>
                    <a:pt x="97" y="109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9" y="115"/>
                  </a:lnTo>
                  <a:lnTo>
                    <a:pt x="69" y="118"/>
                  </a:lnTo>
                  <a:lnTo>
                    <a:pt x="49" y="118"/>
                  </a:lnTo>
                  <a:lnTo>
                    <a:pt x="28" y="118"/>
                  </a:lnTo>
                  <a:lnTo>
                    <a:pt x="17" y="109"/>
                  </a:lnTo>
                  <a:lnTo>
                    <a:pt x="21" y="94"/>
                  </a:lnTo>
                  <a:lnTo>
                    <a:pt x="32" y="77"/>
                  </a:lnTo>
                  <a:lnTo>
                    <a:pt x="41" y="64"/>
                  </a:lnTo>
                  <a:lnTo>
                    <a:pt x="45" y="60"/>
                  </a:lnTo>
                  <a:lnTo>
                    <a:pt x="0" y="30"/>
                  </a:lnTo>
                  <a:lnTo>
                    <a:pt x="2" y="25"/>
                  </a:lnTo>
                  <a:lnTo>
                    <a:pt x="9" y="19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2" name="Freeform 9"/>
            <p:cNvSpPr>
              <a:spLocks/>
            </p:cNvSpPr>
            <p:nvPr/>
          </p:nvSpPr>
          <p:spPr bwMode="auto">
            <a:xfrm>
              <a:off x="2317" y="1405"/>
              <a:ext cx="176" cy="92"/>
            </a:xfrm>
            <a:custGeom>
              <a:avLst/>
              <a:gdLst>
                <a:gd name="T0" fmla="*/ 107950 w 176"/>
                <a:gd name="T1" fmla="*/ 42863 h 92"/>
                <a:gd name="T2" fmla="*/ 111125 w 176"/>
                <a:gd name="T3" fmla="*/ 60325 h 92"/>
                <a:gd name="T4" fmla="*/ 125413 w 176"/>
                <a:gd name="T5" fmla="*/ 63500 h 92"/>
                <a:gd name="T6" fmla="*/ 146050 w 176"/>
                <a:gd name="T7" fmla="*/ 57150 h 92"/>
                <a:gd name="T8" fmla="*/ 166688 w 176"/>
                <a:gd name="T9" fmla="*/ 42863 h 92"/>
                <a:gd name="T10" fmla="*/ 190500 w 176"/>
                <a:gd name="T11" fmla="*/ 30163 h 92"/>
                <a:gd name="T12" fmla="*/ 214313 w 176"/>
                <a:gd name="T13" fmla="*/ 12700 h 92"/>
                <a:gd name="T14" fmla="*/ 234950 w 176"/>
                <a:gd name="T15" fmla="*/ 6350 h 92"/>
                <a:gd name="T16" fmla="*/ 250825 w 176"/>
                <a:gd name="T17" fmla="*/ 6350 h 92"/>
                <a:gd name="T18" fmla="*/ 271463 w 176"/>
                <a:gd name="T19" fmla="*/ 30163 h 92"/>
                <a:gd name="T20" fmla="*/ 279400 w 176"/>
                <a:gd name="T21" fmla="*/ 63500 h 92"/>
                <a:gd name="T22" fmla="*/ 279400 w 176"/>
                <a:gd name="T23" fmla="*/ 90488 h 92"/>
                <a:gd name="T24" fmla="*/ 279400 w 176"/>
                <a:gd name="T25" fmla="*/ 104775 h 92"/>
                <a:gd name="T26" fmla="*/ 271463 w 176"/>
                <a:gd name="T27" fmla="*/ 111125 h 92"/>
                <a:gd name="T28" fmla="*/ 255588 w 176"/>
                <a:gd name="T29" fmla="*/ 122238 h 92"/>
                <a:gd name="T30" fmla="*/ 223838 w 176"/>
                <a:gd name="T31" fmla="*/ 134938 h 92"/>
                <a:gd name="T32" fmla="*/ 190500 w 176"/>
                <a:gd name="T33" fmla="*/ 142875 h 92"/>
                <a:gd name="T34" fmla="*/ 169863 w 176"/>
                <a:gd name="T35" fmla="*/ 142875 h 92"/>
                <a:gd name="T36" fmla="*/ 149225 w 176"/>
                <a:gd name="T37" fmla="*/ 142875 h 92"/>
                <a:gd name="T38" fmla="*/ 128588 w 176"/>
                <a:gd name="T39" fmla="*/ 146050 h 92"/>
                <a:gd name="T40" fmla="*/ 107950 w 176"/>
                <a:gd name="T41" fmla="*/ 142875 h 92"/>
                <a:gd name="T42" fmla="*/ 92075 w 176"/>
                <a:gd name="T43" fmla="*/ 142875 h 92"/>
                <a:gd name="T44" fmla="*/ 77788 w 176"/>
                <a:gd name="T45" fmla="*/ 138113 h 92"/>
                <a:gd name="T46" fmla="*/ 71438 w 176"/>
                <a:gd name="T47" fmla="*/ 134938 h 92"/>
                <a:gd name="T48" fmla="*/ 63500 w 176"/>
                <a:gd name="T49" fmla="*/ 125413 h 92"/>
                <a:gd name="T50" fmla="*/ 50800 w 176"/>
                <a:gd name="T51" fmla="*/ 107950 h 92"/>
                <a:gd name="T52" fmla="*/ 26988 w 176"/>
                <a:gd name="T53" fmla="*/ 90488 h 92"/>
                <a:gd name="T54" fmla="*/ 9525 w 176"/>
                <a:gd name="T55" fmla="*/ 84138 h 92"/>
                <a:gd name="T56" fmla="*/ 0 w 176"/>
                <a:gd name="T57" fmla="*/ 80963 h 92"/>
                <a:gd name="T58" fmla="*/ 0 w 176"/>
                <a:gd name="T59" fmla="*/ 71438 h 92"/>
                <a:gd name="T60" fmla="*/ 3175 w 176"/>
                <a:gd name="T61" fmla="*/ 42863 h 92"/>
                <a:gd name="T62" fmla="*/ 15875 w 176"/>
                <a:gd name="T63" fmla="*/ 15875 h 92"/>
                <a:gd name="T64" fmla="*/ 36513 w 176"/>
                <a:gd name="T65" fmla="*/ 0 h 92"/>
                <a:gd name="T66" fmla="*/ 63500 w 176"/>
                <a:gd name="T67" fmla="*/ 0 h 92"/>
                <a:gd name="T68" fmla="*/ 84138 w 176"/>
                <a:gd name="T69" fmla="*/ 6350 h 92"/>
                <a:gd name="T70" fmla="*/ 101600 w 176"/>
                <a:gd name="T71" fmla="*/ 23813 h 92"/>
                <a:gd name="T72" fmla="*/ 107950 w 176"/>
                <a:gd name="T73" fmla="*/ 42863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6"/>
                <a:gd name="T112" fmla="*/ 0 h 92"/>
                <a:gd name="T113" fmla="*/ 176 w 176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6" h="92">
                  <a:moveTo>
                    <a:pt x="68" y="27"/>
                  </a:moveTo>
                  <a:lnTo>
                    <a:pt x="70" y="38"/>
                  </a:lnTo>
                  <a:lnTo>
                    <a:pt x="79" y="40"/>
                  </a:lnTo>
                  <a:lnTo>
                    <a:pt x="92" y="36"/>
                  </a:lnTo>
                  <a:lnTo>
                    <a:pt x="105" y="27"/>
                  </a:lnTo>
                  <a:lnTo>
                    <a:pt x="120" y="19"/>
                  </a:lnTo>
                  <a:lnTo>
                    <a:pt x="135" y="8"/>
                  </a:lnTo>
                  <a:lnTo>
                    <a:pt x="148" y="4"/>
                  </a:lnTo>
                  <a:lnTo>
                    <a:pt x="158" y="4"/>
                  </a:lnTo>
                  <a:lnTo>
                    <a:pt x="171" y="19"/>
                  </a:lnTo>
                  <a:lnTo>
                    <a:pt x="176" y="40"/>
                  </a:lnTo>
                  <a:lnTo>
                    <a:pt x="176" y="57"/>
                  </a:lnTo>
                  <a:lnTo>
                    <a:pt x="176" y="66"/>
                  </a:lnTo>
                  <a:lnTo>
                    <a:pt x="171" y="70"/>
                  </a:lnTo>
                  <a:lnTo>
                    <a:pt x="161" y="77"/>
                  </a:lnTo>
                  <a:lnTo>
                    <a:pt x="141" y="85"/>
                  </a:lnTo>
                  <a:lnTo>
                    <a:pt x="120" y="90"/>
                  </a:lnTo>
                  <a:lnTo>
                    <a:pt x="107" y="90"/>
                  </a:lnTo>
                  <a:lnTo>
                    <a:pt x="94" y="90"/>
                  </a:lnTo>
                  <a:lnTo>
                    <a:pt x="81" y="92"/>
                  </a:lnTo>
                  <a:lnTo>
                    <a:pt x="68" y="90"/>
                  </a:lnTo>
                  <a:lnTo>
                    <a:pt x="58" y="90"/>
                  </a:lnTo>
                  <a:lnTo>
                    <a:pt x="49" y="87"/>
                  </a:lnTo>
                  <a:lnTo>
                    <a:pt x="45" y="85"/>
                  </a:lnTo>
                  <a:lnTo>
                    <a:pt x="40" y="79"/>
                  </a:lnTo>
                  <a:lnTo>
                    <a:pt x="32" y="68"/>
                  </a:lnTo>
                  <a:lnTo>
                    <a:pt x="17" y="57"/>
                  </a:lnTo>
                  <a:lnTo>
                    <a:pt x="6" y="53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10" y="10"/>
                  </a:lnTo>
                  <a:lnTo>
                    <a:pt x="23" y="0"/>
                  </a:lnTo>
                  <a:lnTo>
                    <a:pt x="40" y="0"/>
                  </a:lnTo>
                  <a:lnTo>
                    <a:pt x="53" y="4"/>
                  </a:lnTo>
                  <a:lnTo>
                    <a:pt x="64" y="1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3" name="Freeform 10"/>
            <p:cNvSpPr>
              <a:spLocks/>
            </p:cNvSpPr>
            <p:nvPr/>
          </p:nvSpPr>
          <p:spPr bwMode="auto">
            <a:xfrm>
              <a:off x="2640" y="1081"/>
              <a:ext cx="2812" cy="750"/>
            </a:xfrm>
            <a:custGeom>
              <a:avLst/>
              <a:gdLst>
                <a:gd name="T0" fmla="*/ 3353487 w 2813"/>
                <a:gd name="T1" fmla="*/ 1008063 h 750"/>
                <a:gd name="T2" fmla="*/ 3258847 w 2813"/>
                <a:gd name="T3" fmla="*/ 881063 h 750"/>
                <a:gd name="T4" fmla="*/ 3411852 w 2813"/>
                <a:gd name="T5" fmla="*/ 762000 h 750"/>
                <a:gd name="T6" fmla="*/ 3503338 w 2813"/>
                <a:gd name="T7" fmla="*/ 809625 h 750"/>
                <a:gd name="T8" fmla="*/ 3621642 w 2813"/>
                <a:gd name="T9" fmla="*/ 806450 h 750"/>
                <a:gd name="T10" fmla="*/ 3719439 w 2813"/>
                <a:gd name="T11" fmla="*/ 752475 h 750"/>
                <a:gd name="T12" fmla="*/ 3821969 w 2813"/>
                <a:gd name="T13" fmla="*/ 738188 h 750"/>
                <a:gd name="T14" fmla="*/ 3739944 w 2813"/>
                <a:gd name="T15" fmla="*/ 830263 h 750"/>
                <a:gd name="T16" fmla="*/ 3698932 w 2813"/>
                <a:gd name="T17" fmla="*/ 931863 h 750"/>
                <a:gd name="T18" fmla="*/ 3780957 w 2813"/>
                <a:gd name="T19" fmla="*/ 1031875 h 750"/>
                <a:gd name="T20" fmla="*/ 3875595 w 2813"/>
                <a:gd name="T21" fmla="*/ 928688 h 750"/>
                <a:gd name="T22" fmla="*/ 3952888 w 2813"/>
                <a:gd name="T23" fmla="*/ 779463 h 750"/>
                <a:gd name="T24" fmla="*/ 4150060 w 2813"/>
                <a:gd name="T25" fmla="*/ 720725 h 750"/>
                <a:gd name="T26" fmla="*/ 4268367 w 2813"/>
                <a:gd name="T27" fmla="*/ 604838 h 750"/>
                <a:gd name="T28" fmla="*/ 4430833 w 2813"/>
                <a:gd name="T29" fmla="*/ 506413 h 750"/>
                <a:gd name="T30" fmla="*/ 4336194 w 2813"/>
                <a:gd name="T31" fmla="*/ 509588 h 750"/>
                <a:gd name="T32" fmla="*/ 4233659 w 2813"/>
                <a:gd name="T33" fmla="*/ 469900 h 750"/>
                <a:gd name="T34" fmla="*/ 4102741 w 2813"/>
                <a:gd name="T35" fmla="*/ 404813 h 750"/>
                <a:gd name="T36" fmla="*/ 3984437 w 2813"/>
                <a:gd name="T37" fmla="*/ 442913 h 750"/>
                <a:gd name="T38" fmla="*/ 3746255 w 2813"/>
                <a:gd name="T39" fmla="*/ 377825 h 750"/>
                <a:gd name="T40" fmla="*/ 3509648 w 2813"/>
                <a:gd name="T41" fmla="*/ 282575 h 750"/>
                <a:gd name="T42" fmla="*/ 3438669 w 2813"/>
                <a:gd name="T43" fmla="*/ 231775 h 750"/>
                <a:gd name="T44" fmla="*/ 3258847 w 2813"/>
                <a:gd name="T45" fmla="*/ 298450 h 750"/>
                <a:gd name="T46" fmla="*/ 2998582 w 2813"/>
                <a:gd name="T47" fmla="*/ 265113 h 750"/>
                <a:gd name="T48" fmla="*/ 2750934 w 2813"/>
                <a:gd name="T49" fmla="*/ 227013 h 750"/>
                <a:gd name="T50" fmla="*/ 2572693 w 2813"/>
                <a:gd name="T51" fmla="*/ 261938 h 750"/>
                <a:gd name="T52" fmla="*/ 2579003 w 2813"/>
                <a:gd name="T53" fmla="*/ 166688 h 750"/>
                <a:gd name="T54" fmla="*/ 2508020 w 2813"/>
                <a:gd name="T55" fmla="*/ 20638 h 750"/>
                <a:gd name="T56" fmla="*/ 2392871 w 2813"/>
                <a:gd name="T57" fmla="*/ 39688 h 750"/>
                <a:gd name="T58" fmla="*/ 2298229 w 2813"/>
                <a:gd name="T59" fmla="*/ 98425 h 750"/>
                <a:gd name="T60" fmla="*/ 2153111 w 2813"/>
                <a:gd name="T61" fmla="*/ 119063 h 750"/>
                <a:gd name="T62" fmla="*/ 2000106 w 2813"/>
                <a:gd name="T63" fmla="*/ 179388 h 750"/>
                <a:gd name="T64" fmla="*/ 1902309 w 2813"/>
                <a:gd name="T65" fmla="*/ 309563 h 750"/>
                <a:gd name="T66" fmla="*/ 1799782 w 2813"/>
                <a:gd name="T67" fmla="*/ 322263 h 750"/>
                <a:gd name="T68" fmla="*/ 1657818 w 2813"/>
                <a:gd name="T69" fmla="*/ 312738 h 750"/>
                <a:gd name="T70" fmla="*/ 1547403 w 2813"/>
                <a:gd name="T71" fmla="*/ 398463 h 750"/>
                <a:gd name="T72" fmla="*/ 1403862 w 2813"/>
                <a:gd name="T73" fmla="*/ 452438 h 750"/>
                <a:gd name="T74" fmla="*/ 1231929 w 2813"/>
                <a:gd name="T75" fmla="*/ 442913 h 750"/>
                <a:gd name="T76" fmla="*/ 1099429 w 2813"/>
                <a:gd name="T77" fmla="*/ 550863 h 750"/>
                <a:gd name="T78" fmla="*/ 933804 w 2813"/>
                <a:gd name="T79" fmla="*/ 568325 h 750"/>
                <a:gd name="T80" fmla="*/ 924340 w 2813"/>
                <a:gd name="T81" fmla="*/ 485775 h 750"/>
                <a:gd name="T82" fmla="*/ 782376 w 2813"/>
                <a:gd name="T83" fmla="*/ 452438 h 750"/>
                <a:gd name="T84" fmla="*/ 690889 w 2813"/>
                <a:gd name="T85" fmla="*/ 336550 h 750"/>
                <a:gd name="T86" fmla="*/ 531574 w 2813"/>
                <a:gd name="T87" fmla="*/ 298450 h 750"/>
                <a:gd name="T88" fmla="*/ 348601 w 2813"/>
                <a:gd name="T89" fmla="*/ 438150 h 750"/>
                <a:gd name="T90" fmla="*/ 168782 w 2813"/>
                <a:gd name="T91" fmla="*/ 595313 h 750"/>
                <a:gd name="T92" fmla="*/ 175090 w 2813"/>
                <a:gd name="T93" fmla="*/ 823913 h 750"/>
                <a:gd name="T94" fmla="*/ 301279 w 2813"/>
                <a:gd name="T95" fmla="*/ 860425 h 750"/>
                <a:gd name="T96" fmla="*/ 405384 w 2813"/>
                <a:gd name="T97" fmla="*/ 765175 h 750"/>
                <a:gd name="T98" fmla="*/ 419581 w 2813"/>
                <a:gd name="T99" fmla="*/ 577850 h 750"/>
                <a:gd name="T100" fmla="*/ 520533 w 2813"/>
                <a:gd name="T101" fmla="*/ 503238 h 750"/>
                <a:gd name="T102" fmla="*/ 561544 w 2813"/>
                <a:gd name="T103" fmla="*/ 533400 h 750"/>
                <a:gd name="T104" fmla="*/ 481098 w 2813"/>
                <a:gd name="T105" fmla="*/ 660400 h 750"/>
                <a:gd name="T106" fmla="*/ 643568 w 2813"/>
                <a:gd name="T107" fmla="*/ 666750 h 750"/>
                <a:gd name="T108" fmla="*/ 765026 w 2813"/>
                <a:gd name="T109" fmla="*/ 687388 h 750"/>
                <a:gd name="T110" fmla="*/ 720859 w 2813"/>
                <a:gd name="T111" fmla="*/ 765175 h 750"/>
                <a:gd name="T112" fmla="*/ 662495 w 2813"/>
                <a:gd name="T113" fmla="*/ 788988 h 750"/>
                <a:gd name="T114" fmla="*/ 528419 w 2813"/>
                <a:gd name="T115" fmla="*/ 803275 h 750"/>
                <a:gd name="T116" fmla="*/ 372259 w 2813"/>
                <a:gd name="T117" fmla="*/ 919163 h 750"/>
                <a:gd name="T118" fmla="*/ 151428 w 2813"/>
                <a:gd name="T119" fmla="*/ 990600 h 750"/>
                <a:gd name="T120" fmla="*/ 59947 w 2813"/>
                <a:gd name="T121" fmla="*/ 1095375 h 750"/>
                <a:gd name="T122" fmla="*/ 0 w 2813"/>
                <a:gd name="T123" fmla="*/ 1190625 h 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13"/>
                <a:gd name="T187" fmla="*/ 0 h 750"/>
                <a:gd name="T188" fmla="*/ 2813 w 2813"/>
                <a:gd name="T189" fmla="*/ 750 h 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13" h="750">
                  <a:moveTo>
                    <a:pt x="2079" y="750"/>
                  </a:moveTo>
                  <a:lnTo>
                    <a:pt x="2092" y="727"/>
                  </a:lnTo>
                  <a:lnTo>
                    <a:pt x="2105" y="697"/>
                  </a:lnTo>
                  <a:lnTo>
                    <a:pt x="2116" y="669"/>
                  </a:lnTo>
                  <a:lnTo>
                    <a:pt x="2124" y="652"/>
                  </a:lnTo>
                  <a:lnTo>
                    <a:pt x="2126" y="635"/>
                  </a:lnTo>
                  <a:lnTo>
                    <a:pt x="2120" y="613"/>
                  </a:lnTo>
                  <a:lnTo>
                    <a:pt x="2105" y="596"/>
                  </a:lnTo>
                  <a:lnTo>
                    <a:pt x="2079" y="589"/>
                  </a:lnTo>
                  <a:lnTo>
                    <a:pt x="2058" y="585"/>
                  </a:lnTo>
                  <a:lnTo>
                    <a:pt x="2056" y="572"/>
                  </a:lnTo>
                  <a:lnTo>
                    <a:pt x="2066" y="555"/>
                  </a:lnTo>
                  <a:lnTo>
                    <a:pt x="2086" y="534"/>
                  </a:lnTo>
                  <a:lnTo>
                    <a:pt x="2099" y="523"/>
                  </a:lnTo>
                  <a:lnTo>
                    <a:pt x="2114" y="510"/>
                  </a:lnTo>
                  <a:lnTo>
                    <a:pt x="2131" y="499"/>
                  </a:lnTo>
                  <a:lnTo>
                    <a:pt x="2148" y="489"/>
                  </a:lnTo>
                  <a:lnTo>
                    <a:pt x="2163" y="480"/>
                  </a:lnTo>
                  <a:lnTo>
                    <a:pt x="2178" y="474"/>
                  </a:lnTo>
                  <a:lnTo>
                    <a:pt x="2189" y="474"/>
                  </a:lnTo>
                  <a:lnTo>
                    <a:pt x="2193" y="476"/>
                  </a:lnTo>
                  <a:lnTo>
                    <a:pt x="2199" y="491"/>
                  </a:lnTo>
                  <a:lnTo>
                    <a:pt x="2210" y="504"/>
                  </a:lnTo>
                  <a:lnTo>
                    <a:pt x="2221" y="510"/>
                  </a:lnTo>
                  <a:lnTo>
                    <a:pt x="2232" y="506"/>
                  </a:lnTo>
                  <a:lnTo>
                    <a:pt x="2247" y="493"/>
                  </a:lnTo>
                  <a:lnTo>
                    <a:pt x="2266" y="484"/>
                  </a:lnTo>
                  <a:lnTo>
                    <a:pt x="2285" y="484"/>
                  </a:lnTo>
                  <a:lnTo>
                    <a:pt x="2294" y="493"/>
                  </a:lnTo>
                  <a:lnTo>
                    <a:pt x="2296" y="508"/>
                  </a:lnTo>
                  <a:lnTo>
                    <a:pt x="2302" y="519"/>
                  </a:lnTo>
                  <a:lnTo>
                    <a:pt x="2313" y="521"/>
                  </a:lnTo>
                  <a:lnTo>
                    <a:pt x="2328" y="510"/>
                  </a:lnTo>
                  <a:lnTo>
                    <a:pt x="2337" y="499"/>
                  </a:lnTo>
                  <a:lnTo>
                    <a:pt x="2347" y="487"/>
                  </a:lnTo>
                  <a:lnTo>
                    <a:pt x="2358" y="474"/>
                  </a:lnTo>
                  <a:lnTo>
                    <a:pt x="2371" y="461"/>
                  </a:lnTo>
                  <a:lnTo>
                    <a:pt x="2382" y="450"/>
                  </a:lnTo>
                  <a:lnTo>
                    <a:pt x="2393" y="444"/>
                  </a:lnTo>
                  <a:lnTo>
                    <a:pt x="2403" y="442"/>
                  </a:lnTo>
                  <a:lnTo>
                    <a:pt x="2412" y="448"/>
                  </a:lnTo>
                  <a:lnTo>
                    <a:pt x="2423" y="465"/>
                  </a:lnTo>
                  <a:lnTo>
                    <a:pt x="2423" y="476"/>
                  </a:lnTo>
                  <a:lnTo>
                    <a:pt x="2414" y="484"/>
                  </a:lnTo>
                  <a:lnTo>
                    <a:pt x="2401" y="499"/>
                  </a:lnTo>
                  <a:lnTo>
                    <a:pt x="2393" y="508"/>
                  </a:lnTo>
                  <a:lnTo>
                    <a:pt x="2382" y="517"/>
                  </a:lnTo>
                  <a:lnTo>
                    <a:pt x="2371" y="523"/>
                  </a:lnTo>
                  <a:lnTo>
                    <a:pt x="2360" y="529"/>
                  </a:lnTo>
                  <a:lnTo>
                    <a:pt x="2350" y="538"/>
                  </a:lnTo>
                  <a:lnTo>
                    <a:pt x="2341" y="544"/>
                  </a:lnTo>
                  <a:lnTo>
                    <a:pt x="2337" y="553"/>
                  </a:lnTo>
                  <a:lnTo>
                    <a:pt x="2339" y="562"/>
                  </a:lnTo>
                  <a:lnTo>
                    <a:pt x="2345" y="587"/>
                  </a:lnTo>
                  <a:lnTo>
                    <a:pt x="2350" y="620"/>
                  </a:lnTo>
                  <a:lnTo>
                    <a:pt x="2354" y="647"/>
                  </a:lnTo>
                  <a:lnTo>
                    <a:pt x="2367" y="662"/>
                  </a:lnTo>
                  <a:lnTo>
                    <a:pt x="2375" y="662"/>
                  </a:lnTo>
                  <a:lnTo>
                    <a:pt x="2386" y="658"/>
                  </a:lnTo>
                  <a:lnTo>
                    <a:pt x="2397" y="650"/>
                  </a:lnTo>
                  <a:lnTo>
                    <a:pt x="2410" y="641"/>
                  </a:lnTo>
                  <a:lnTo>
                    <a:pt x="2420" y="628"/>
                  </a:lnTo>
                  <a:lnTo>
                    <a:pt x="2429" y="617"/>
                  </a:lnTo>
                  <a:lnTo>
                    <a:pt x="2440" y="609"/>
                  </a:lnTo>
                  <a:lnTo>
                    <a:pt x="2446" y="600"/>
                  </a:lnTo>
                  <a:lnTo>
                    <a:pt x="2457" y="585"/>
                  </a:lnTo>
                  <a:lnTo>
                    <a:pt x="2468" y="564"/>
                  </a:lnTo>
                  <a:lnTo>
                    <a:pt x="2472" y="544"/>
                  </a:lnTo>
                  <a:lnTo>
                    <a:pt x="2474" y="527"/>
                  </a:lnTo>
                  <a:lnTo>
                    <a:pt x="2478" y="514"/>
                  </a:lnTo>
                  <a:lnTo>
                    <a:pt x="2487" y="502"/>
                  </a:lnTo>
                  <a:lnTo>
                    <a:pt x="2506" y="491"/>
                  </a:lnTo>
                  <a:lnTo>
                    <a:pt x="2532" y="482"/>
                  </a:lnTo>
                  <a:lnTo>
                    <a:pt x="2549" y="478"/>
                  </a:lnTo>
                  <a:lnTo>
                    <a:pt x="2568" y="474"/>
                  </a:lnTo>
                  <a:lnTo>
                    <a:pt x="2590" y="467"/>
                  </a:lnTo>
                  <a:lnTo>
                    <a:pt x="2609" y="461"/>
                  </a:lnTo>
                  <a:lnTo>
                    <a:pt x="2631" y="454"/>
                  </a:lnTo>
                  <a:lnTo>
                    <a:pt x="2648" y="448"/>
                  </a:lnTo>
                  <a:lnTo>
                    <a:pt x="2661" y="439"/>
                  </a:lnTo>
                  <a:lnTo>
                    <a:pt x="2667" y="431"/>
                  </a:lnTo>
                  <a:lnTo>
                    <a:pt x="2678" y="414"/>
                  </a:lnTo>
                  <a:lnTo>
                    <a:pt x="2693" y="394"/>
                  </a:lnTo>
                  <a:lnTo>
                    <a:pt x="2706" y="381"/>
                  </a:lnTo>
                  <a:lnTo>
                    <a:pt x="2712" y="375"/>
                  </a:lnTo>
                  <a:lnTo>
                    <a:pt x="2781" y="427"/>
                  </a:lnTo>
                  <a:lnTo>
                    <a:pt x="2790" y="401"/>
                  </a:lnTo>
                  <a:lnTo>
                    <a:pt x="2802" y="369"/>
                  </a:lnTo>
                  <a:lnTo>
                    <a:pt x="2813" y="336"/>
                  </a:lnTo>
                  <a:lnTo>
                    <a:pt x="2809" y="319"/>
                  </a:lnTo>
                  <a:lnTo>
                    <a:pt x="2800" y="315"/>
                  </a:lnTo>
                  <a:lnTo>
                    <a:pt x="2792" y="315"/>
                  </a:lnTo>
                  <a:lnTo>
                    <a:pt x="2779" y="315"/>
                  </a:lnTo>
                  <a:lnTo>
                    <a:pt x="2768" y="317"/>
                  </a:lnTo>
                  <a:lnTo>
                    <a:pt x="2757" y="319"/>
                  </a:lnTo>
                  <a:lnTo>
                    <a:pt x="2749" y="321"/>
                  </a:lnTo>
                  <a:lnTo>
                    <a:pt x="2742" y="324"/>
                  </a:lnTo>
                  <a:lnTo>
                    <a:pt x="2740" y="324"/>
                  </a:lnTo>
                  <a:lnTo>
                    <a:pt x="2734" y="324"/>
                  </a:lnTo>
                  <a:lnTo>
                    <a:pt x="2719" y="319"/>
                  </a:lnTo>
                  <a:lnTo>
                    <a:pt x="2699" y="311"/>
                  </a:lnTo>
                  <a:lnTo>
                    <a:pt x="2684" y="296"/>
                  </a:lnTo>
                  <a:lnTo>
                    <a:pt x="2676" y="287"/>
                  </a:lnTo>
                  <a:lnTo>
                    <a:pt x="2663" y="279"/>
                  </a:lnTo>
                  <a:lnTo>
                    <a:pt x="2648" y="270"/>
                  </a:lnTo>
                  <a:lnTo>
                    <a:pt x="2631" y="261"/>
                  </a:lnTo>
                  <a:lnTo>
                    <a:pt x="2616" y="257"/>
                  </a:lnTo>
                  <a:lnTo>
                    <a:pt x="2601" y="255"/>
                  </a:lnTo>
                  <a:lnTo>
                    <a:pt x="2588" y="255"/>
                  </a:lnTo>
                  <a:lnTo>
                    <a:pt x="2581" y="261"/>
                  </a:lnTo>
                  <a:lnTo>
                    <a:pt x="2575" y="270"/>
                  </a:lnTo>
                  <a:lnTo>
                    <a:pt x="2562" y="274"/>
                  </a:lnTo>
                  <a:lnTo>
                    <a:pt x="2545" y="279"/>
                  </a:lnTo>
                  <a:lnTo>
                    <a:pt x="2526" y="279"/>
                  </a:lnTo>
                  <a:lnTo>
                    <a:pt x="2502" y="279"/>
                  </a:lnTo>
                  <a:lnTo>
                    <a:pt x="2478" y="274"/>
                  </a:lnTo>
                  <a:lnTo>
                    <a:pt x="2453" y="270"/>
                  </a:lnTo>
                  <a:lnTo>
                    <a:pt x="2429" y="261"/>
                  </a:lnTo>
                  <a:lnTo>
                    <a:pt x="2403" y="251"/>
                  </a:lnTo>
                  <a:lnTo>
                    <a:pt x="2375" y="238"/>
                  </a:lnTo>
                  <a:lnTo>
                    <a:pt x="2345" y="223"/>
                  </a:lnTo>
                  <a:lnTo>
                    <a:pt x="2317" y="210"/>
                  </a:lnTo>
                  <a:lnTo>
                    <a:pt x="2287" y="195"/>
                  </a:lnTo>
                  <a:lnTo>
                    <a:pt x="2264" y="184"/>
                  </a:lnTo>
                  <a:lnTo>
                    <a:pt x="2240" y="178"/>
                  </a:lnTo>
                  <a:lnTo>
                    <a:pt x="2225" y="178"/>
                  </a:lnTo>
                  <a:lnTo>
                    <a:pt x="2214" y="178"/>
                  </a:lnTo>
                  <a:lnTo>
                    <a:pt x="2208" y="171"/>
                  </a:lnTo>
                  <a:lnTo>
                    <a:pt x="2202" y="165"/>
                  </a:lnTo>
                  <a:lnTo>
                    <a:pt x="2195" y="156"/>
                  </a:lnTo>
                  <a:lnTo>
                    <a:pt x="2189" y="150"/>
                  </a:lnTo>
                  <a:lnTo>
                    <a:pt x="2180" y="146"/>
                  </a:lnTo>
                  <a:lnTo>
                    <a:pt x="2169" y="143"/>
                  </a:lnTo>
                  <a:lnTo>
                    <a:pt x="2152" y="150"/>
                  </a:lnTo>
                  <a:lnTo>
                    <a:pt x="2133" y="158"/>
                  </a:lnTo>
                  <a:lnTo>
                    <a:pt x="2111" y="169"/>
                  </a:lnTo>
                  <a:lnTo>
                    <a:pt x="2090" y="180"/>
                  </a:lnTo>
                  <a:lnTo>
                    <a:pt x="2066" y="188"/>
                  </a:lnTo>
                  <a:lnTo>
                    <a:pt x="2043" y="195"/>
                  </a:lnTo>
                  <a:lnTo>
                    <a:pt x="2017" y="197"/>
                  </a:lnTo>
                  <a:lnTo>
                    <a:pt x="1989" y="195"/>
                  </a:lnTo>
                  <a:lnTo>
                    <a:pt x="1961" y="188"/>
                  </a:lnTo>
                  <a:lnTo>
                    <a:pt x="1931" y="178"/>
                  </a:lnTo>
                  <a:lnTo>
                    <a:pt x="1901" y="167"/>
                  </a:lnTo>
                  <a:lnTo>
                    <a:pt x="1869" y="158"/>
                  </a:lnTo>
                  <a:lnTo>
                    <a:pt x="1841" y="150"/>
                  </a:lnTo>
                  <a:lnTo>
                    <a:pt x="1811" y="143"/>
                  </a:lnTo>
                  <a:lnTo>
                    <a:pt x="1785" y="139"/>
                  </a:lnTo>
                  <a:lnTo>
                    <a:pt x="1764" y="139"/>
                  </a:lnTo>
                  <a:lnTo>
                    <a:pt x="1744" y="143"/>
                  </a:lnTo>
                  <a:lnTo>
                    <a:pt x="1727" y="150"/>
                  </a:lnTo>
                  <a:lnTo>
                    <a:pt x="1706" y="154"/>
                  </a:lnTo>
                  <a:lnTo>
                    <a:pt x="1687" y="158"/>
                  </a:lnTo>
                  <a:lnTo>
                    <a:pt x="1665" y="161"/>
                  </a:lnTo>
                  <a:lnTo>
                    <a:pt x="1646" y="165"/>
                  </a:lnTo>
                  <a:lnTo>
                    <a:pt x="1631" y="165"/>
                  </a:lnTo>
                  <a:lnTo>
                    <a:pt x="1622" y="167"/>
                  </a:lnTo>
                  <a:lnTo>
                    <a:pt x="1618" y="167"/>
                  </a:lnTo>
                  <a:lnTo>
                    <a:pt x="1635" y="148"/>
                  </a:lnTo>
                  <a:lnTo>
                    <a:pt x="1639" y="126"/>
                  </a:lnTo>
                  <a:lnTo>
                    <a:pt x="1637" y="111"/>
                  </a:lnTo>
                  <a:lnTo>
                    <a:pt x="1635" y="105"/>
                  </a:lnTo>
                  <a:lnTo>
                    <a:pt x="1684" y="88"/>
                  </a:lnTo>
                  <a:lnTo>
                    <a:pt x="1663" y="73"/>
                  </a:lnTo>
                  <a:lnTo>
                    <a:pt x="1644" y="58"/>
                  </a:lnTo>
                  <a:lnTo>
                    <a:pt x="1624" y="40"/>
                  </a:lnTo>
                  <a:lnTo>
                    <a:pt x="1607" y="25"/>
                  </a:lnTo>
                  <a:lnTo>
                    <a:pt x="1590" y="13"/>
                  </a:lnTo>
                  <a:lnTo>
                    <a:pt x="1575" y="4"/>
                  </a:lnTo>
                  <a:lnTo>
                    <a:pt x="1560" y="0"/>
                  </a:lnTo>
                  <a:lnTo>
                    <a:pt x="1549" y="2"/>
                  </a:lnTo>
                  <a:lnTo>
                    <a:pt x="1538" y="8"/>
                  </a:lnTo>
                  <a:lnTo>
                    <a:pt x="1528" y="17"/>
                  </a:lnTo>
                  <a:lnTo>
                    <a:pt x="1517" y="25"/>
                  </a:lnTo>
                  <a:lnTo>
                    <a:pt x="1508" y="36"/>
                  </a:lnTo>
                  <a:lnTo>
                    <a:pt x="1498" y="45"/>
                  </a:lnTo>
                  <a:lnTo>
                    <a:pt x="1489" y="51"/>
                  </a:lnTo>
                  <a:lnTo>
                    <a:pt x="1478" y="60"/>
                  </a:lnTo>
                  <a:lnTo>
                    <a:pt x="1470" y="64"/>
                  </a:lnTo>
                  <a:lnTo>
                    <a:pt x="1457" y="62"/>
                  </a:lnTo>
                  <a:lnTo>
                    <a:pt x="1444" y="51"/>
                  </a:lnTo>
                  <a:lnTo>
                    <a:pt x="1429" y="43"/>
                  </a:lnTo>
                  <a:lnTo>
                    <a:pt x="1408" y="47"/>
                  </a:lnTo>
                  <a:lnTo>
                    <a:pt x="1395" y="55"/>
                  </a:lnTo>
                  <a:lnTo>
                    <a:pt x="1380" y="66"/>
                  </a:lnTo>
                  <a:lnTo>
                    <a:pt x="1365" y="75"/>
                  </a:lnTo>
                  <a:lnTo>
                    <a:pt x="1350" y="86"/>
                  </a:lnTo>
                  <a:lnTo>
                    <a:pt x="1332" y="94"/>
                  </a:lnTo>
                  <a:lnTo>
                    <a:pt x="1317" y="101"/>
                  </a:lnTo>
                  <a:lnTo>
                    <a:pt x="1300" y="107"/>
                  </a:lnTo>
                  <a:lnTo>
                    <a:pt x="1283" y="109"/>
                  </a:lnTo>
                  <a:lnTo>
                    <a:pt x="1268" y="113"/>
                  </a:lnTo>
                  <a:lnTo>
                    <a:pt x="1255" y="124"/>
                  </a:lnTo>
                  <a:lnTo>
                    <a:pt x="1244" y="137"/>
                  </a:lnTo>
                  <a:lnTo>
                    <a:pt x="1234" y="150"/>
                  </a:lnTo>
                  <a:lnTo>
                    <a:pt x="1225" y="167"/>
                  </a:lnTo>
                  <a:lnTo>
                    <a:pt x="1214" y="182"/>
                  </a:lnTo>
                  <a:lnTo>
                    <a:pt x="1206" y="195"/>
                  </a:lnTo>
                  <a:lnTo>
                    <a:pt x="1193" y="206"/>
                  </a:lnTo>
                  <a:lnTo>
                    <a:pt x="1187" y="208"/>
                  </a:lnTo>
                  <a:lnTo>
                    <a:pt x="1176" y="210"/>
                  </a:lnTo>
                  <a:lnTo>
                    <a:pt x="1165" y="208"/>
                  </a:lnTo>
                  <a:lnTo>
                    <a:pt x="1154" y="206"/>
                  </a:lnTo>
                  <a:lnTo>
                    <a:pt x="1141" y="203"/>
                  </a:lnTo>
                  <a:lnTo>
                    <a:pt x="1129" y="199"/>
                  </a:lnTo>
                  <a:lnTo>
                    <a:pt x="1116" y="197"/>
                  </a:lnTo>
                  <a:lnTo>
                    <a:pt x="1103" y="195"/>
                  </a:lnTo>
                  <a:lnTo>
                    <a:pt x="1088" y="193"/>
                  </a:lnTo>
                  <a:lnTo>
                    <a:pt x="1071" y="195"/>
                  </a:lnTo>
                  <a:lnTo>
                    <a:pt x="1051" y="197"/>
                  </a:lnTo>
                  <a:lnTo>
                    <a:pt x="1032" y="201"/>
                  </a:lnTo>
                  <a:lnTo>
                    <a:pt x="1015" y="210"/>
                  </a:lnTo>
                  <a:lnTo>
                    <a:pt x="1000" y="218"/>
                  </a:lnTo>
                  <a:lnTo>
                    <a:pt x="989" y="227"/>
                  </a:lnTo>
                  <a:lnTo>
                    <a:pt x="985" y="240"/>
                  </a:lnTo>
                  <a:lnTo>
                    <a:pt x="981" y="251"/>
                  </a:lnTo>
                  <a:lnTo>
                    <a:pt x="970" y="261"/>
                  </a:lnTo>
                  <a:lnTo>
                    <a:pt x="955" y="270"/>
                  </a:lnTo>
                  <a:lnTo>
                    <a:pt x="940" y="274"/>
                  </a:lnTo>
                  <a:lnTo>
                    <a:pt x="923" y="281"/>
                  </a:lnTo>
                  <a:lnTo>
                    <a:pt x="905" y="283"/>
                  </a:lnTo>
                  <a:lnTo>
                    <a:pt x="890" y="285"/>
                  </a:lnTo>
                  <a:lnTo>
                    <a:pt x="878" y="285"/>
                  </a:lnTo>
                  <a:lnTo>
                    <a:pt x="863" y="285"/>
                  </a:lnTo>
                  <a:lnTo>
                    <a:pt x="845" y="283"/>
                  </a:lnTo>
                  <a:lnTo>
                    <a:pt x="824" y="281"/>
                  </a:lnTo>
                  <a:lnTo>
                    <a:pt x="802" y="279"/>
                  </a:lnTo>
                  <a:lnTo>
                    <a:pt x="781" y="279"/>
                  </a:lnTo>
                  <a:lnTo>
                    <a:pt x="764" y="281"/>
                  </a:lnTo>
                  <a:lnTo>
                    <a:pt x="749" y="285"/>
                  </a:lnTo>
                  <a:lnTo>
                    <a:pt x="740" y="291"/>
                  </a:lnTo>
                  <a:lnTo>
                    <a:pt x="727" y="311"/>
                  </a:lnTo>
                  <a:lnTo>
                    <a:pt x="712" y="330"/>
                  </a:lnTo>
                  <a:lnTo>
                    <a:pt x="697" y="347"/>
                  </a:lnTo>
                  <a:lnTo>
                    <a:pt x="691" y="354"/>
                  </a:lnTo>
                  <a:lnTo>
                    <a:pt x="629" y="347"/>
                  </a:lnTo>
                  <a:lnTo>
                    <a:pt x="624" y="349"/>
                  </a:lnTo>
                  <a:lnTo>
                    <a:pt x="616" y="351"/>
                  </a:lnTo>
                  <a:lnTo>
                    <a:pt x="605" y="356"/>
                  </a:lnTo>
                  <a:lnTo>
                    <a:pt x="592" y="358"/>
                  </a:lnTo>
                  <a:lnTo>
                    <a:pt x="581" y="360"/>
                  </a:lnTo>
                  <a:lnTo>
                    <a:pt x="573" y="362"/>
                  </a:lnTo>
                  <a:lnTo>
                    <a:pt x="571" y="360"/>
                  </a:lnTo>
                  <a:lnTo>
                    <a:pt x="577" y="354"/>
                  </a:lnTo>
                  <a:lnTo>
                    <a:pt x="588" y="332"/>
                  </a:lnTo>
                  <a:lnTo>
                    <a:pt x="586" y="306"/>
                  </a:lnTo>
                  <a:lnTo>
                    <a:pt x="571" y="285"/>
                  </a:lnTo>
                  <a:lnTo>
                    <a:pt x="554" y="279"/>
                  </a:lnTo>
                  <a:lnTo>
                    <a:pt x="543" y="281"/>
                  </a:lnTo>
                  <a:lnTo>
                    <a:pt x="528" y="283"/>
                  </a:lnTo>
                  <a:lnTo>
                    <a:pt x="513" y="285"/>
                  </a:lnTo>
                  <a:lnTo>
                    <a:pt x="496" y="285"/>
                  </a:lnTo>
                  <a:lnTo>
                    <a:pt x="478" y="283"/>
                  </a:lnTo>
                  <a:lnTo>
                    <a:pt x="466" y="281"/>
                  </a:lnTo>
                  <a:lnTo>
                    <a:pt x="457" y="274"/>
                  </a:lnTo>
                  <a:lnTo>
                    <a:pt x="453" y="268"/>
                  </a:lnTo>
                  <a:lnTo>
                    <a:pt x="448" y="244"/>
                  </a:lnTo>
                  <a:lnTo>
                    <a:pt x="438" y="212"/>
                  </a:lnTo>
                  <a:lnTo>
                    <a:pt x="420" y="184"/>
                  </a:lnTo>
                  <a:lnTo>
                    <a:pt x="401" y="167"/>
                  </a:lnTo>
                  <a:lnTo>
                    <a:pt x="388" y="165"/>
                  </a:lnTo>
                  <a:lnTo>
                    <a:pt x="373" y="169"/>
                  </a:lnTo>
                  <a:lnTo>
                    <a:pt x="356" y="178"/>
                  </a:lnTo>
                  <a:lnTo>
                    <a:pt x="337" y="188"/>
                  </a:lnTo>
                  <a:lnTo>
                    <a:pt x="317" y="201"/>
                  </a:lnTo>
                  <a:lnTo>
                    <a:pt x="296" y="216"/>
                  </a:lnTo>
                  <a:lnTo>
                    <a:pt x="277" y="231"/>
                  </a:lnTo>
                  <a:lnTo>
                    <a:pt x="260" y="244"/>
                  </a:lnTo>
                  <a:lnTo>
                    <a:pt x="240" y="259"/>
                  </a:lnTo>
                  <a:lnTo>
                    <a:pt x="221" y="276"/>
                  </a:lnTo>
                  <a:lnTo>
                    <a:pt x="199" y="296"/>
                  </a:lnTo>
                  <a:lnTo>
                    <a:pt x="178" y="315"/>
                  </a:lnTo>
                  <a:lnTo>
                    <a:pt x="157" y="334"/>
                  </a:lnTo>
                  <a:lnTo>
                    <a:pt x="137" y="349"/>
                  </a:lnTo>
                  <a:lnTo>
                    <a:pt x="120" y="364"/>
                  </a:lnTo>
                  <a:lnTo>
                    <a:pt x="107" y="375"/>
                  </a:lnTo>
                  <a:lnTo>
                    <a:pt x="90" y="394"/>
                  </a:lnTo>
                  <a:lnTo>
                    <a:pt x="79" y="414"/>
                  </a:lnTo>
                  <a:lnTo>
                    <a:pt x="77" y="437"/>
                  </a:lnTo>
                  <a:lnTo>
                    <a:pt x="86" y="461"/>
                  </a:lnTo>
                  <a:lnTo>
                    <a:pt x="99" y="489"/>
                  </a:lnTo>
                  <a:lnTo>
                    <a:pt x="111" y="519"/>
                  </a:lnTo>
                  <a:lnTo>
                    <a:pt x="124" y="542"/>
                  </a:lnTo>
                  <a:lnTo>
                    <a:pt x="142" y="551"/>
                  </a:lnTo>
                  <a:lnTo>
                    <a:pt x="152" y="551"/>
                  </a:lnTo>
                  <a:lnTo>
                    <a:pt x="165" y="549"/>
                  </a:lnTo>
                  <a:lnTo>
                    <a:pt x="178" y="547"/>
                  </a:lnTo>
                  <a:lnTo>
                    <a:pt x="191" y="542"/>
                  </a:lnTo>
                  <a:lnTo>
                    <a:pt x="204" y="536"/>
                  </a:lnTo>
                  <a:lnTo>
                    <a:pt x="217" y="532"/>
                  </a:lnTo>
                  <a:lnTo>
                    <a:pt x="225" y="525"/>
                  </a:lnTo>
                  <a:lnTo>
                    <a:pt x="232" y="517"/>
                  </a:lnTo>
                  <a:lnTo>
                    <a:pt x="242" y="499"/>
                  </a:lnTo>
                  <a:lnTo>
                    <a:pt x="257" y="482"/>
                  </a:lnTo>
                  <a:lnTo>
                    <a:pt x="266" y="465"/>
                  </a:lnTo>
                  <a:lnTo>
                    <a:pt x="266" y="444"/>
                  </a:lnTo>
                  <a:lnTo>
                    <a:pt x="257" y="420"/>
                  </a:lnTo>
                  <a:lnTo>
                    <a:pt x="253" y="399"/>
                  </a:lnTo>
                  <a:lnTo>
                    <a:pt x="255" y="381"/>
                  </a:lnTo>
                  <a:lnTo>
                    <a:pt x="266" y="364"/>
                  </a:lnTo>
                  <a:lnTo>
                    <a:pt x="277" y="356"/>
                  </a:lnTo>
                  <a:lnTo>
                    <a:pt x="287" y="347"/>
                  </a:lnTo>
                  <a:lnTo>
                    <a:pt x="300" y="339"/>
                  </a:lnTo>
                  <a:lnTo>
                    <a:pt x="311" y="330"/>
                  </a:lnTo>
                  <a:lnTo>
                    <a:pt x="322" y="324"/>
                  </a:lnTo>
                  <a:lnTo>
                    <a:pt x="330" y="317"/>
                  </a:lnTo>
                  <a:lnTo>
                    <a:pt x="337" y="315"/>
                  </a:lnTo>
                  <a:lnTo>
                    <a:pt x="339" y="313"/>
                  </a:lnTo>
                  <a:lnTo>
                    <a:pt x="341" y="313"/>
                  </a:lnTo>
                  <a:lnTo>
                    <a:pt x="348" y="315"/>
                  </a:lnTo>
                  <a:lnTo>
                    <a:pt x="354" y="324"/>
                  </a:lnTo>
                  <a:lnTo>
                    <a:pt x="356" y="336"/>
                  </a:lnTo>
                  <a:lnTo>
                    <a:pt x="354" y="347"/>
                  </a:lnTo>
                  <a:lnTo>
                    <a:pt x="345" y="351"/>
                  </a:lnTo>
                  <a:lnTo>
                    <a:pt x="332" y="358"/>
                  </a:lnTo>
                  <a:lnTo>
                    <a:pt x="317" y="369"/>
                  </a:lnTo>
                  <a:lnTo>
                    <a:pt x="305" y="390"/>
                  </a:lnTo>
                  <a:lnTo>
                    <a:pt x="305" y="416"/>
                  </a:lnTo>
                  <a:lnTo>
                    <a:pt x="315" y="437"/>
                  </a:lnTo>
                  <a:lnTo>
                    <a:pt x="339" y="444"/>
                  </a:lnTo>
                  <a:lnTo>
                    <a:pt x="356" y="439"/>
                  </a:lnTo>
                  <a:lnTo>
                    <a:pt x="373" y="433"/>
                  </a:lnTo>
                  <a:lnTo>
                    <a:pt x="390" y="427"/>
                  </a:lnTo>
                  <a:lnTo>
                    <a:pt x="408" y="420"/>
                  </a:lnTo>
                  <a:lnTo>
                    <a:pt x="425" y="411"/>
                  </a:lnTo>
                  <a:lnTo>
                    <a:pt x="440" y="407"/>
                  </a:lnTo>
                  <a:lnTo>
                    <a:pt x="451" y="403"/>
                  </a:lnTo>
                  <a:lnTo>
                    <a:pt x="459" y="403"/>
                  </a:lnTo>
                  <a:lnTo>
                    <a:pt x="472" y="414"/>
                  </a:lnTo>
                  <a:lnTo>
                    <a:pt x="485" y="433"/>
                  </a:lnTo>
                  <a:lnTo>
                    <a:pt x="496" y="452"/>
                  </a:lnTo>
                  <a:lnTo>
                    <a:pt x="504" y="465"/>
                  </a:lnTo>
                  <a:lnTo>
                    <a:pt x="491" y="467"/>
                  </a:lnTo>
                  <a:lnTo>
                    <a:pt x="478" y="469"/>
                  </a:lnTo>
                  <a:lnTo>
                    <a:pt x="468" y="476"/>
                  </a:lnTo>
                  <a:lnTo>
                    <a:pt x="457" y="482"/>
                  </a:lnTo>
                  <a:lnTo>
                    <a:pt x="448" y="489"/>
                  </a:lnTo>
                  <a:lnTo>
                    <a:pt x="442" y="493"/>
                  </a:lnTo>
                  <a:lnTo>
                    <a:pt x="438" y="497"/>
                  </a:lnTo>
                  <a:lnTo>
                    <a:pt x="435" y="499"/>
                  </a:lnTo>
                  <a:lnTo>
                    <a:pt x="431" y="499"/>
                  </a:lnTo>
                  <a:lnTo>
                    <a:pt x="420" y="497"/>
                  </a:lnTo>
                  <a:lnTo>
                    <a:pt x="403" y="495"/>
                  </a:lnTo>
                  <a:lnTo>
                    <a:pt x="386" y="493"/>
                  </a:lnTo>
                  <a:lnTo>
                    <a:pt x="367" y="493"/>
                  </a:lnTo>
                  <a:lnTo>
                    <a:pt x="350" y="495"/>
                  </a:lnTo>
                  <a:lnTo>
                    <a:pt x="339" y="499"/>
                  </a:lnTo>
                  <a:lnTo>
                    <a:pt x="335" y="506"/>
                  </a:lnTo>
                  <a:lnTo>
                    <a:pt x="330" y="529"/>
                  </a:lnTo>
                  <a:lnTo>
                    <a:pt x="322" y="557"/>
                  </a:lnTo>
                  <a:lnTo>
                    <a:pt x="302" y="581"/>
                  </a:lnTo>
                  <a:lnTo>
                    <a:pt x="277" y="585"/>
                  </a:lnTo>
                  <a:lnTo>
                    <a:pt x="260" y="581"/>
                  </a:lnTo>
                  <a:lnTo>
                    <a:pt x="236" y="579"/>
                  </a:lnTo>
                  <a:lnTo>
                    <a:pt x="210" y="581"/>
                  </a:lnTo>
                  <a:lnTo>
                    <a:pt x="182" y="583"/>
                  </a:lnTo>
                  <a:lnTo>
                    <a:pt x="157" y="587"/>
                  </a:lnTo>
                  <a:lnTo>
                    <a:pt x="131" y="596"/>
                  </a:lnTo>
                  <a:lnTo>
                    <a:pt x="111" y="609"/>
                  </a:lnTo>
                  <a:lnTo>
                    <a:pt x="96" y="624"/>
                  </a:lnTo>
                  <a:lnTo>
                    <a:pt x="86" y="639"/>
                  </a:lnTo>
                  <a:lnTo>
                    <a:pt x="75" y="652"/>
                  </a:lnTo>
                  <a:lnTo>
                    <a:pt x="66" y="662"/>
                  </a:lnTo>
                  <a:lnTo>
                    <a:pt x="56" y="673"/>
                  </a:lnTo>
                  <a:lnTo>
                    <a:pt x="47" y="682"/>
                  </a:lnTo>
                  <a:lnTo>
                    <a:pt x="38" y="690"/>
                  </a:lnTo>
                  <a:lnTo>
                    <a:pt x="30" y="699"/>
                  </a:lnTo>
                  <a:lnTo>
                    <a:pt x="23" y="710"/>
                  </a:lnTo>
                  <a:lnTo>
                    <a:pt x="17" y="720"/>
                  </a:lnTo>
                  <a:lnTo>
                    <a:pt x="11" y="729"/>
                  </a:lnTo>
                  <a:lnTo>
                    <a:pt x="4" y="740"/>
                  </a:lnTo>
                  <a:lnTo>
                    <a:pt x="0" y="750"/>
                  </a:lnTo>
                  <a:lnTo>
                    <a:pt x="2079" y="750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4" name="Freeform 11"/>
            <p:cNvSpPr>
              <a:spLocks/>
            </p:cNvSpPr>
            <p:nvPr/>
          </p:nvSpPr>
          <p:spPr bwMode="auto">
            <a:xfrm>
              <a:off x="2471" y="1831"/>
              <a:ext cx="2220" cy="749"/>
            </a:xfrm>
            <a:custGeom>
              <a:avLst/>
              <a:gdLst>
                <a:gd name="T0" fmla="*/ 188962 w 2221"/>
                <a:gd name="T1" fmla="*/ 58737 h 749"/>
                <a:gd name="T2" fmla="*/ 81884 w 2221"/>
                <a:gd name="T3" fmla="*/ 55562 h 749"/>
                <a:gd name="T4" fmla="*/ 23615 w 2221"/>
                <a:gd name="T5" fmla="*/ 68262 h 749"/>
                <a:gd name="T6" fmla="*/ 37794 w 2221"/>
                <a:gd name="T7" fmla="*/ 242887 h 749"/>
                <a:gd name="T8" fmla="*/ 108655 w 2221"/>
                <a:gd name="T9" fmla="*/ 285750 h 749"/>
                <a:gd name="T10" fmla="*/ 193686 w 2221"/>
                <a:gd name="T11" fmla="*/ 234950 h 749"/>
                <a:gd name="T12" fmla="*/ 303914 w 2221"/>
                <a:gd name="T13" fmla="*/ 100012 h 749"/>
                <a:gd name="T14" fmla="*/ 409416 w 2221"/>
                <a:gd name="T15" fmla="*/ 58737 h 749"/>
                <a:gd name="T16" fmla="*/ 500749 w 2221"/>
                <a:gd name="T17" fmla="*/ 95250 h 749"/>
                <a:gd name="T18" fmla="*/ 581058 w 2221"/>
                <a:gd name="T19" fmla="*/ 201612 h 749"/>
                <a:gd name="T20" fmla="*/ 696008 w 2221"/>
                <a:gd name="T21" fmla="*/ 157162 h 749"/>
                <a:gd name="T22" fmla="*/ 784192 w 2221"/>
                <a:gd name="T23" fmla="*/ 184150 h 749"/>
                <a:gd name="T24" fmla="*/ 878673 w 2221"/>
                <a:gd name="T25" fmla="*/ 44450 h 749"/>
                <a:gd name="T26" fmla="*/ 963707 w 2221"/>
                <a:gd name="T27" fmla="*/ 79375 h 749"/>
                <a:gd name="T28" fmla="*/ 1040865 w 2221"/>
                <a:gd name="T29" fmla="*/ 95250 h 749"/>
                <a:gd name="T30" fmla="*/ 1143220 w 2221"/>
                <a:gd name="T31" fmla="*/ 130175 h 749"/>
                <a:gd name="T32" fmla="*/ 1185736 w 2221"/>
                <a:gd name="T33" fmla="*/ 214312 h 749"/>
                <a:gd name="T34" fmla="*/ 1078658 w 2221"/>
                <a:gd name="T35" fmla="*/ 222250 h 749"/>
                <a:gd name="T36" fmla="*/ 984174 w 2221"/>
                <a:gd name="T37" fmla="*/ 204787 h 749"/>
                <a:gd name="T38" fmla="*/ 881822 w 2221"/>
                <a:gd name="T39" fmla="*/ 228600 h 749"/>
                <a:gd name="T40" fmla="*/ 831432 w 2221"/>
                <a:gd name="T41" fmla="*/ 330200 h 749"/>
                <a:gd name="T42" fmla="*/ 952684 w 2221"/>
                <a:gd name="T43" fmla="*/ 374650 h 749"/>
                <a:gd name="T44" fmla="*/ 933786 w 2221"/>
                <a:gd name="T45" fmla="*/ 496887 h 749"/>
                <a:gd name="T46" fmla="*/ 1007797 w 2221"/>
                <a:gd name="T47" fmla="*/ 600075 h 749"/>
                <a:gd name="T48" fmla="*/ 1084957 w 2221"/>
                <a:gd name="T49" fmla="*/ 715962 h 749"/>
                <a:gd name="T50" fmla="*/ 1166840 w 2221"/>
                <a:gd name="T51" fmla="*/ 879475 h 749"/>
                <a:gd name="T52" fmla="*/ 1270769 w 2221"/>
                <a:gd name="T53" fmla="*/ 963612 h 749"/>
                <a:gd name="T54" fmla="*/ 1338480 w 2221"/>
                <a:gd name="T55" fmla="*/ 960437 h 749"/>
                <a:gd name="T56" fmla="*/ 1395169 w 2221"/>
                <a:gd name="T57" fmla="*/ 903287 h 749"/>
                <a:gd name="T58" fmla="*/ 1470753 w 2221"/>
                <a:gd name="T59" fmla="*/ 796925 h 749"/>
                <a:gd name="T60" fmla="*/ 1571534 w 2221"/>
                <a:gd name="T61" fmla="*/ 728662 h 749"/>
                <a:gd name="T62" fmla="*/ 1429812 w 2221"/>
                <a:gd name="T63" fmla="*/ 681037 h 749"/>
                <a:gd name="T64" fmla="*/ 1308561 w 2221"/>
                <a:gd name="T65" fmla="*/ 588962 h 749"/>
                <a:gd name="T66" fmla="*/ 1392019 w 2221"/>
                <a:gd name="T67" fmla="*/ 517525 h 749"/>
                <a:gd name="T68" fmla="*/ 1453432 w 2221"/>
                <a:gd name="T69" fmla="*/ 592137 h 749"/>
                <a:gd name="T70" fmla="*/ 1533740 w 2221"/>
                <a:gd name="T71" fmla="*/ 633412 h 749"/>
                <a:gd name="T72" fmla="*/ 1692783 w 2221"/>
                <a:gd name="T73" fmla="*/ 665162 h 749"/>
                <a:gd name="T74" fmla="*/ 1815607 w 2221"/>
                <a:gd name="T75" fmla="*/ 739775 h 749"/>
                <a:gd name="T76" fmla="*/ 1899065 w 2221"/>
                <a:gd name="T77" fmla="*/ 800100 h 749"/>
                <a:gd name="T78" fmla="*/ 1946308 w 2221"/>
                <a:gd name="T79" fmla="*/ 966787 h 749"/>
                <a:gd name="T80" fmla="*/ 2058108 w 2221"/>
                <a:gd name="T81" fmla="*/ 1114425 h 749"/>
                <a:gd name="T82" fmla="*/ 2105350 w 2221"/>
                <a:gd name="T83" fmla="*/ 930275 h 749"/>
                <a:gd name="T84" fmla="*/ 2234471 w 2221"/>
                <a:gd name="T85" fmla="*/ 796925 h 749"/>
                <a:gd name="T86" fmla="*/ 2311631 w 2221"/>
                <a:gd name="T87" fmla="*/ 755650 h 749"/>
                <a:gd name="T88" fmla="*/ 2396664 w 2221"/>
                <a:gd name="T89" fmla="*/ 787400 h 749"/>
                <a:gd name="T90" fmla="*/ 2480123 w 2221"/>
                <a:gd name="T91" fmla="*/ 984250 h 749"/>
                <a:gd name="T92" fmla="*/ 2521064 w 2221"/>
                <a:gd name="T93" fmla="*/ 1157287 h 749"/>
                <a:gd name="T94" fmla="*/ 2626569 w 2221"/>
                <a:gd name="T95" fmla="*/ 1189037 h 749"/>
                <a:gd name="T96" fmla="*/ 2618696 w 2221"/>
                <a:gd name="T97" fmla="*/ 1055687 h 749"/>
                <a:gd name="T98" fmla="*/ 2713174 w 2221"/>
                <a:gd name="T99" fmla="*/ 1022350 h 749"/>
                <a:gd name="T100" fmla="*/ 2784034 w 2221"/>
                <a:gd name="T101" fmla="*/ 927100 h 749"/>
                <a:gd name="T102" fmla="*/ 2717898 w 2221"/>
                <a:gd name="T103" fmla="*/ 835025 h 749"/>
                <a:gd name="T104" fmla="*/ 2791908 w 2221"/>
                <a:gd name="T105" fmla="*/ 766762 h 749"/>
                <a:gd name="T106" fmla="*/ 2913157 w 2221"/>
                <a:gd name="T107" fmla="*/ 715962 h 749"/>
                <a:gd name="T108" fmla="*/ 3007641 w 2221"/>
                <a:gd name="T109" fmla="*/ 644525 h 749"/>
                <a:gd name="T110" fmla="*/ 3078501 w 2221"/>
                <a:gd name="T111" fmla="*/ 501650 h 749"/>
                <a:gd name="T112" fmla="*/ 3089522 w 2221"/>
                <a:gd name="T113" fmla="*/ 338137 h 749"/>
                <a:gd name="T114" fmla="*/ 3163533 w 2221"/>
                <a:gd name="T115" fmla="*/ 255587 h 749"/>
                <a:gd name="T116" fmla="*/ 3210773 w 2221"/>
                <a:gd name="T117" fmla="*/ 377825 h 749"/>
                <a:gd name="T118" fmla="*/ 3287935 w 2221"/>
                <a:gd name="T119" fmla="*/ 306387 h 749"/>
                <a:gd name="T120" fmla="*/ 3399732 w 2221"/>
                <a:gd name="T121" fmla="*/ 130175 h 749"/>
                <a:gd name="T122" fmla="*/ 3491063 w 2221"/>
                <a:gd name="T123" fmla="*/ 11112 h 7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21"/>
                <a:gd name="T187" fmla="*/ 0 h 749"/>
                <a:gd name="T188" fmla="*/ 2221 w 2221"/>
                <a:gd name="T189" fmla="*/ 749 h 7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21" h="749">
                  <a:moveTo>
                    <a:pt x="142" y="0"/>
                  </a:moveTo>
                  <a:lnTo>
                    <a:pt x="135" y="13"/>
                  </a:lnTo>
                  <a:lnTo>
                    <a:pt x="129" y="24"/>
                  </a:lnTo>
                  <a:lnTo>
                    <a:pt x="125" y="32"/>
                  </a:lnTo>
                  <a:lnTo>
                    <a:pt x="120" y="37"/>
                  </a:lnTo>
                  <a:lnTo>
                    <a:pt x="110" y="43"/>
                  </a:lnTo>
                  <a:lnTo>
                    <a:pt x="97" y="43"/>
                  </a:lnTo>
                  <a:lnTo>
                    <a:pt x="82" y="43"/>
                  </a:lnTo>
                  <a:lnTo>
                    <a:pt x="67" y="39"/>
                  </a:lnTo>
                  <a:lnTo>
                    <a:pt x="52" y="35"/>
                  </a:lnTo>
                  <a:lnTo>
                    <a:pt x="39" y="30"/>
                  </a:lnTo>
                  <a:lnTo>
                    <a:pt x="30" y="28"/>
                  </a:lnTo>
                  <a:lnTo>
                    <a:pt x="28" y="26"/>
                  </a:lnTo>
                  <a:lnTo>
                    <a:pt x="24" y="30"/>
                  </a:lnTo>
                  <a:lnTo>
                    <a:pt x="15" y="43"/>
                  </a:lnTo>
                  <a:lnTo>
                    <a:pt x="5" y="60"/>
                  </a:lnTo>
                  <a:lnTo>
                    <a:pt x="0" y="78"/>
                  </a:lnTo>
                  <a:lnTo>
                    <a:pt x="5" y="99"/>
                  </a:lnTo>
                  <a:lnTo>
                    <a:pt x="13" y="127"/>
                  </a:lnTo>
                  <a:lnTo>
                    <a:pt x="24" y="153"/>
                  </a:lnTo>
                  <a:lnTo>
                    <a:pt x="35" y="168"/>
                  </a:lnTo>
                  <a:lnTo>
                    <a:pt x="41" y="172"/>
                  </a:lnTo>
                  <a:lnTo>
                    <a:pt x="47" y="176"/>
                  </a:lnTo>
                  <a:lnTo>
                    <a:pt x="58" y="178"/>
                  </a:lnTo>
                  <a:lnTo>
                    <a:pt x="69" y="180"/>
                  </a:lnTo>
                  <a:lnTo>
                    <a:pt x="82" y="178"/>
                  </a:lnTo>
                  <a:lnTo>
                    <a:pt x="93" y="176"/>
                  </a:lnTo>
                  <a:lnTo>
                    <a:pt x="103" y="170"/>
                  </a:lnTo>
                  <a:lnTo>
                    <a:pt x="114" y="161"/>
                  </a:lnTo>
                  <a:lnTo>
                    <a:pt x="123" y="148"/>
                  </a:lnTo>
                  <a:lnTo>
                    <a:pt x="135" y="133"/>
                  </a:lnTo>
                  <a:lnTo>
                    <a:pt x="148" y="114"/>
                  </a:lnTo>
                  <a:lnTo>
                    <a:pt x="163" y="95"/>
                  </a:lnTo>
                  <a:lnTo>
                    <a:pt x="178" y="78"/>
                  </a:lnTo>
                  <a:lnTo>
                    <a:pt x="193" y="63"/>
                  </a:lnTo>
                  <a:lnTo>
                    <a:pt x="208" y="50"/>
                  </a:lnTo>
                  <a:lnTo>
                    <a:pt x="221" y="43"/>
                  </a:lnTo>
                  <a:lnTo>
                    <a:pt x="234" y="39"/>
                  </a:lnTo>
                  <a:lnTo>
                    <a:pt x="247" y="39"/>
                  </a:lnTo>
                  <a:lnTo>
                    <a:pt x="260" y="37"/>
                  </a:lnTo>
                  <a:lnTo>
                    <a:pt x="273" y="39"/>
                  </a:lnTo>
                  <a:lnTo>
                    <a:pt x="286" y="41"/>
                  </a:lnTo>
                  <a:lnTo>
                    <a:pt x="299" y="45"/>
                  </a:lnTo>
                  <a:lnTo>
                    <a:pt x="309" y="52"/>
                  </a:lnTo>
                  <a:lnTo>
                    <a:pt x="318" y="60"/>
                  </a:lnTo>
                  <a:lnTo>
                    <a:pt x="326" y="71"/>
                  </a:lnTo>
                  <a:lnTo>
                    <a:pt x="337" y="84"/>
                  </a:lnTo>
                  <a:lnTo>
                    <a:pt x="348" y="99"/>
                  </a:lnTo>
                  <a:lnTo>
                    <a:pt x="359" y="114"/>
                  </a:lnTo>
                  <a:lnTo>
                    <a:pt x="369" y="127"/>
                  </a:lnTo>
                  <a:lnTo>
                    <a:pt x="378" y="140"/>
                  </a:lnTo>
                  <a:lnTo>
                    <a:pt x="382" y="148"/>
                  </a:lnTo>
                  <a:lnTo>
                    <a:pt x="384" y="150"/>
                  </a:lnTo>
                  <a:lnTo>
                    <a:pt x="397" y="112"/>
                  </a:lnTo>
                  <a:lnTo>
                    <a:pt x="442" y="99"/>
                  </a:lnTo>
                  <a:lnTo>
                    <a:pt x="459" y="168"/>
                  </a:lnTo>
                  <a:lnTo>
                    <a:pt x="462" y="163"/>
                  </a:lnTo>
                  <a:lnTo>
                    <a:pt x="470" y="153"/>
                  </a:lnTo>
                  <a:lnTo>
                    <a:pt x="483" y="135"/>
                  </a:lnTo>
                  <a:lnTo>
                    <a:pt x="498" y="116"/>
                  </a:lnTo>
                  <a:lnTo>
                    <a:pt x="517" y="90"/>
                  </a:lnTo>
                  <a:lnTo>
                    <a:pt x="535" y="60"/>
                  </a:lnTo>
                  <a:lnTo>
                    <a:pt x="547" y="37"/>
                  </a:lnTo>
                  <a:lnTo>
                    <a:pt x="554" y="26"/>
                  </a:lnTo>
                  <a:lnTo>
                    <a:pt x="558" y="28"/>
                  </a:lnTo>
                  <a:lnTo>
                    <a:pt x="569" y="30"/>
                  </a:lnTo>
                  <a:lnTo>
                    <a:pt x="582" y="37"/>
                  </a:lnTo>
                  <a:lnTo>
                    <a:pt x="595" y="43"/>
                  </a:lnTo>
                  <a:lnTo>
                    <a:pt x="603" y="48"/>
                  </a:lnTo>
                  <a:lnTo>
                    <a:pt x="612" y="50"/>
                  </a:lnTo>
                  <a:lnTo>
                    <a:pt x="625" y="54"/>
                  </a:lnTo>
                  <a:lnTo>
                    <a:pt x="635" y="56"/>
                  </a:lnTo>
                  <a:lnTo>
                    <a:pt x="646" y="58"/>
                  </a:lnTo>
                  <a:lnTo>
                    <a:pt x="655" y="58"/>
                  </a:lnTo>
                  <a:lnTo>
                    <a:pt x="661" y="60"/>
                  </a:lnTo>
                  <a:lnTo>
                    <a:pt x="663" y="60"/>
                  </a:lnTo>
                  <a:lnTo>
                    <a:pt x="672" y="63"/>
                  </a:lnTo>
                  <a:lnTo>
                    <a:pt x="689" y="67"/>
                  </a:lnTo>
                  <a:lnTo>
                    <a:pt x="711" y="73"/>
                  </a:lnTo>
                  <a:lnTo>
                    <a:pt x="726" y="82"/>
                  </a:lnTo>
                  <a:lnTo>
                    <a:pt x="736" y="95"/>
                  </a:lnTo>
                  <a:lnTo>
                    <a:pt x="751" y="112"/>
                  </a:lnTo>
                  <a:lnTo>
                    <a:pt x="764" y="127"/>
                  </a:lnTo>
                  <a:lnTo>
                    <a:pt x="771" y="133"/>
                  </a:lnTo>
                  <a:lnTo>
                    <a:pt x="753" y="135"/>
                  </a:lnTo>
                  <a:lnTo>
                    <a:pt x="738" y="138"/>
                  </a:lnTo>
                  <a:lnTo>
                    <a:pt x="723" y="140"/>
                  </a:lnTo>
                  <a:lnTo>
                    <a:pt x="711" y="140"/>
                  </a:lnTo>
                  <a:lnTo>
                    <a:pt x="698" y="140"/>
                  </a:lnTo>
                  <a:lnTo>
                    <a:pt x="685" y="140"/>
                  </a:lnTo>
                  <a:lnTo>
                    <a:pt x="674" y="138"/>
                  </a:lnTo>
                  <a:lnTo>
                    <a:pt x="663" y="133"/>
                  </a:lnTo>
                  <a:lnTo>
                    <a:pt x="650" y="129"/>
                  </a:lnTo>
                  <a:lnTo>
                    <a:pt x="638" y="129"/>
                  </a:lnTo>
                  <a:lnTo>
                    <a:pt x="625" y="129"/>
                  </a:lnTo>
                  <a:lnTo>
                    <a:pt x="612" y="129"/>
                  </a:lnTo>
                  <a:lnTo>
                    <a:pt x="597" y="131"/>
                  </a:lnTo>
                  <a:lnTo>
                    <a:pt x="584" y="135"/>
                  </a:lnTo>
                  <a:lnTo>
                    <a:pt x="571" y="140"/>
                  </a:lnTo>
                  <a:lnTo>
                    <a:pt x="560" y="144"/>
                  </a:lnTo>
                  <a:lnTo>
                    <a:pt x="543" y="161"/>
                  </a:lnTo>
                  <a:lnTo>
                    <a:pt x="530" y="180"/>
                  </a:lnTo>
                  <a:lnTo>
                    <a:pt x="524" y="200"/>
                  </a:lnTo>
                  <a:lnTo>
                    <a:pt x="522" y="206"/>
                  </a:lnTo>
                  <a:lnTo>
                    <a:pt x="528" y="208"/>
                  </a:lnTo>
                  <a:lnTo>
                    <a:pt x="543" y="213"/>
                  </a:lnTo>
                  <a:lnTo>
                    <a:pt x="565" y="219"/>
                  </a:lnTo>
                  <a:lnTo>
                    <a:pt x="584" y="223"/>
                  </a:lnTo>
                  <a:lnTo>
                    <a:pt x="597" y="230"/>
                  </a:lnTo>
                  <a:lnTo>
                    <a:pt x="605" y="236"/>
                  </a:lnTo>
                  <a:lnTo>
                    <a:pt x="610" y="249"/>
                  </a:lnTo>
                  <a:lnTo>
                    <a:pt x="612" y="264"/>
                  </a:lnTo>
                  <a:lnTo>
                    <a:pt x="608" y="281"/>
                  </a:lnTo>
                  <a:lnTo>
                    <a:pt x="601" y="301"/>
                  </a:lnTo>
                  <a:lnTo>
                    <a:pt x="593" y="313"/>
                  </a:lnTo>
                  <a:lnTo>
                    <a:pt x="588" y="320"/>
                  </a:lnTo>
                  <a:lnTo>
                    <a:pt x="601" y="331"/>
                  </a:lnTo>
                  <a:lnTo>
                    <a:pt x="618" y="346"/>
                  </a:lnTo>
                  <a:lnTo>
                    <a:pt x="633" y="365"/>
                  </a:lnTo>
                  <a:lnTo>
                    <a:pt x="640" y="378"/>
                  </a:lnTo>
                  <a:lnTo>
                    <a:pt x="657" y="386"/>
                  </a:lnTo>
                  <a:lnTo>
                    <a:pt x="670" y="403"/>
                  </a:lnTo>
                  <a:lnTo>
                    <a:pt x="680" y="423"/>
                  </a:lnTo>
                  <a:lnTo>
                    <a:pt x="685" y="440"/>
                  </a:lnTo>
                  <a:lnTo>
                    <a:pt x="689" y="451"/>
                  </a:lnTo>
                  <a:lnTo>
                    <a:pt x="696" y="468"/>
                  </a:lnTo>
                  <a:lnTo>
                    <a:pt x="706" y="487"/>
                  </a:lnTo>
                  <a:lnTo>
                    <a:pt x="717" y="511"/>
                  </a:lnTo>
                  <a:lnTo>
                    <a:pt x="730" y="534"/>
                  </a:lnTo>
                  <a:lnTo>
                    <a:pt x="741" y="554"/>
                  </a:lnTo>
                  <a:lnTo>
                    <a:pt x="751" y="569"/>
                  </a:lnTo>
                  <a:lnTo>
                    <a:pt x="758" y="575"/>
                  </a:lnTo>
                  <a:lnTo>
                    <a:pt x="773" y="581"/>
                  </a:lnTo>
                  <a:lnTo>
                    <a:pt x="790" y="594"/>
                  </a:lnTo>
                  <a:lnTo>
                    <a:pt x="807" y="607"/>
                  </a:lnTo>
                  <a:lnTo>
                    <a:pt x="818" y="614"/>
                  </a:lnTo>
                  <a:lnTo>
                    <a:pt x="824" y="614"/>
                  </a:lnTo>
                  <a:lnTo>
                    <a:pt x="831" y="614"/>
                  </a:lnTo>
                  <a:lnTo>
                    <a:pt x="841" y="609"/>
                  </a:lnTo>
                  <a:lnTo>
                    <a:pt x="850" y="605"/>
                  </a:lnTo>
                  <a:lnTo>
                    <a:pt x="861" y="601"/>
                  </a:lnTo>
                  <a:lnTo>
                    <a:pt x="869" y="594"/>
                  </a:lnTo>
                  <a:lnTo>
                    <a:pt x="878" y="586"/>
                  </a:lnTo>
                  <a:lnTo>
                    <a:pt x="882" y="577"/>
                  </a:lnTo>
                  <a:lnTo>
                    <a:pt x="886" y="569"/>
                  </a:lnTo>
                  <a:lnTo>
                    <a:pt x="893" y="556"/>
                  </a:lnTo>
                  <a:lnTo>
                    <a:pt x="904" y="543"/>
                  </a:lnTo>
                  <a:lnTo>
                    <a:pt x="912" y="528"/>
                  </a:lnTo>
                  <a:lnTo>
                    <a:pt x="923" y="515"/>
                  </a:lnTo>
                  <a:lnTo>
                    <a:pt x="934" y="502"/>
                  </a:lnTo>
                  <a:lnTo>
                    <a:pt x="944" y="494"/>
                  </a:lnTo>
                  <a:lnTo>
                    <a:pt x="953" y="487"/>
                  </a:lnTo>
                  <a:lnTo>
                    <a:pt x="970" y="479"/>
                  </a:lnTo>
                  <a:lnTo>
                    <a:pt x="987" y="468"/>
                  </a:lnTo>
                  <a:lnTo>
                    <a:pt x="998" y="459"/>
                  </a:lnTo>
                  <a:lnTo>
                    <a:pt x="1002" y="455"/>
                  </a:lnTo>
                  <a:lnTo>
                    <a:pt x="979" y="449"/>
                  </a:lnTo>
                  <a:lnTo>
                    <a:pt x="955" y="442"/>
                  </a:lnTo>
                  <a:lnTo>
                    <a:pt x="932" y="436"/>
                  </a:lnTo>
                  <a:lnTo>
                    <a:pt x="908" y="429"/>
                  </a:lnTo>
                  <a:lnTo>
                    <a:pt x="886" y="421"/>
                  </a:lnTo>
                  <a:lnTo>
                    <a:pt x="867" y="412"/>
                  </a:lnTo>
                  <a:lnTo>
                    <a:pt x="852" y="403"/>
                  </a:lnTo>
                  <a:lnTo>
                    <a:pt x="841" y="393"/>
                  </a:lnTo>
                  <a:lnTo>
                    <a:pt x="831" y="371"/>
                  </a:lnTo>
                  <a:lnTo>
                    <a:pt x="829" y="352"/>
                  </a:lnTo>
                  <a:lnTo>
                    <a:pt x="837" y="335"/>
                  </a:lnTo>
                  <a:lnTo>
                    <a:pt x="852" y="322"/>
                  </a:lnTo>
                  <a:lnTo>
                    <a:pt x="869" y="320"/>
                  </a:lnTo>
                  <a:lnTo>
                    <a:pt x="884" y="326"/>
                  </a:lnTo>
                  <a:lnTo>
                    <a:pt x="897" y="339"/>
                  </a:lnTo>
                  <a:lnTo>
                    <a:pt x="906" y="352"/>
                  </a:lnTo>
                  <a:lnTo>
                    <a:pt x="910" y="358"/>
                  </a:lnTo>
                  <a:lnTo>
                    <a:pt x="914" y="365"/>
                  </a:lnTo>
                  <a:lnTo>
                    <a:pt x="923" y="373"/>
                  </a:lnTo>
                  <a:lnTo>
                    <a:pt x="932" y="382"/>
                  </a:lnTo>
                  <a:lnTo>
                    <a:pt x="940" y="391"/>
                  </a:lnTo>
                  <a:lnTo>
                    <a:pt x="951" y="397"/>
                  </a:lnTo>
                  <a:lnTo>
                    <a:pt x="962" y="399"/>
                  </a:lnTo>
                  <a:lnTo>
                    <a:pt x="974" y="399"/>
                  </a:lnTo>
                  <a:lnTo>
                    <a:pt x="989" y="399"/>
                  </a:lnTo>
                  <a:lnTo>
                    <a:pt x="1009" y="399"/>
                  </a:lnTo>
                  <a:lnTo>
                    <a:pt x="1030" y="403"/>
                  </a:lnTo>
                  <a:lnTo>
                    <a:pt x="1054" y="410"/>
                  </a:lnTo>
                  <a:lnTo>
                    <a:pt x="1075" y="419"/>
                  </a:lnTo>
                  <a:lnTo>
                    <a:pt x="1097" y="427"/>
                  </a:lnTo>
                  <a:lnTo>
                    <a:pt x="1116" y="436"/>
                  </a:lnTo>
                  <a:lnTo>
                    <a:pt x="1129" y="446"/>
                  </a:lnTo>
                  <a:lnTo>
                    <a:pt x="1140" y="457"/>
                  </a:lnTo>
                  <a:lnTo>
                    <a:pt x="1153" y="466"/>
                  </a:lnTo>
                  <a:lnTo>
                    <a:pt x="1165" y="474"/>
                  </a:lnTo>
                  <a:lnTo>
                    <a:pt x="1178" y="481"/>
                  </a:lnTo>
                  <a:lnTo>
                    <a:pt x="1191" y="487"/>
                  </a:lnTo>
                  <a:lnTo>
                    <a:pt x="1200" y="496"/>
                  </a:lnTo>
                  <a:lnTo>
                    <a:pt x="1206" y="504"/>
                  </a:lnTo>
                  <a:lnTo>
                    <a:pt x="1211" y="515"/>
                  </a:lnTo>
                  <a:lnTo>
                    <a:pt x="1215" y="541"/>
                  </a:lnTo>
                  <a:lnTo>
                    <a:pt x="1219" y="564"/>
                  </a:lnTo>
                  <a:lnTo>
                    <a:pt x="1226" y="590"/>
                  </a:lnTo>
                  <a:lnTo>
                    <a:pt x="1236" y="609"/>
                  </a:lnTo>
                  <a:lnTo>
                    <a:pt x="1249" y="629"/>
                  </a:lnTo>
                  <a:lnTo>
                    <a:pt x="1262" y="652"/>
                  </a:lnTo>
                  <a:lnTo>
                    <a:pt x="1277" y="676"/>
                  </a:lnTo>
                  <a:lnTo>
                    <a:pt x="1292" y="693"/>
                  </a:lnTo>
                  <a:lnTo>
                    <a:pt x="1307" y="702"/>
                  </a:lnTo>
                  <a:lnTo>
                    <a:pt x="1318" y="704"/>
                  </a:lnTo>
                  <a:lnTo>
                    <a:pt x="1324" y="693"/>
                  </a:lnTo>
                  <a:lnTo>
                    <a:pt x="1326" y="663"/>
                  </a:lnTo>
                  <a:lnTo>
                    <a:pt x="1329" y="624"/>
                  </a:lnTo>
                  <a:lnTo>
                    <a:pt x="1337" y="586"/>
                  </a:lnTo>
                  <a:lnTo>
                    <a:pt x="1352" y="556"/>
                  </a:lnTo>
                  <a:lnTo>
                    <a:pt x="1378" y="530"/>
                  </a:lnTo>
                  <a:lnTo>
                    <a:pt x="1393" y="519"/>
                  </a:lnTo>
                  <a:lnTo>
                    <a:pt x="1406" y="511"/>
                  </a:lnTo>
                  <a:lnTo>
                    <a:pt x="1419" y="502"/>
                  </a:lnTo>
                  <a:lnTo>
                    <a:pt x="1432" y="496"/>
                  </a:lnTo>
                  <a:lnTo>
                    <a:pt x="1442" y="489"/>
                  </a:lnTo>
                  <a:lnTo>
                    <a:pt x="1453" y="485"/>
                  </a:lnTo>
                  <a:lnTo>
                    <a:pt x="1462" y="481"/>
                  </a:lnTo>
                  <a:lnTo>
                    <a:pt x="1468" y="476"/>
                  </a:lnTo>
                  <a:lnTo>
                    <a:pt x="1485" y="464"/>
                  </a:lnTo>
                  <a:lnTo>
                    <a:pt x="1505" y="446"/>
                  </a:lnTo>
                  <a:lnTo>
                    <a:pt x="1520" y="440"/>
                  </a:lnTo>
                  <a:lnTo>
                    <a:pt x="1524" y="461"/>
                  </a:lnTo>
                  <a:lnTo>
                    <a:pt x="1522" y="496"/>
                  </a:lnTo>
                  <a:lnTo>
                    <a:pt x="1522" y="521"/>
                  </a:lnTo>
                  <a:lnTo>
                    <a:pt x="1528" y="545"/>
                  </a:lnTo>
                  <a:lnTo>
                    <a:pt x="1545" y="569"/>
                  </a:lnTo>
                  <a:lnTo>
                    <a:pt x="1562" y="594"/>
                  </a:lnTo>
                  <a:lnTo>
                    <a:pt x="1575" y="620"/>
                  </a:lnTo>
                  <a:lnTo>
                    <a:pt x="1584" y="646"/>
                  </a:lnTo>
                  <a:lnTo>
                    <a:pt x="1590" y="665"/>
                  </a:lnTo>
                  <a:lnTo>
                    <a:pt x="1595" y="687"/>
                  </a:lnTo>
                  <a:lnTo>
                    <a:pt x="1597" y="710"/>
                  </a:lnTo>
                  <a:lnTo>
                    <a:pt x="1601" y="729"/>
                  </a:lnTo>
                  <a:lnTo>
                    <a:pt x="1601" y="738"/>
                  </a:lnTo>
                  <a:lnTo>
                    <a:pt x="1640" y="710"/>
                  </a:lnTo>
                  <a:lnTo>
                    <a:pt x="1644" y="719"/>
                  </a:lnTo>
                  <a:lnTo>
                    <a:pt x="1655" y="734"/>
                  </a:lnTo>
                  <a:lnTo>
                    <a:pt x="1668" y="749"/>
                  </a:lnTo>
                  <a:lnTo>
                    <a:pt x="1680" y="749"/>
                  </a:lnTo>
                  <a:lnTo>
                    <a:pt x="1683" y="734"/>
                  </a:lnTo>
                  <a:lnTo>
                    <a:pt x="1674" y="710"/>
                  </a:lnTo>
                  <a:lnTo>
                    <a:pt x="1663" y="687"/>
                  </a:lnTo>
                  <a:lnTo>
                    <a:pt x="1663" y="665"/>
                  </a:lnTo>
                  <a:lnTo>
                    <a:pt x="1672" y="652"/>
                  </a:lnTo>
                  <a:lnTo>
                    <a:pt x="1683" y="648"/>
                  </a:lnTo>
                  <a:lnTo>
                    <a:pt x="1695" y="648"/>
                  </a:lnTo>
                  <a:lnTo>
                    <a:pt x="1708" y="648"/>
                  </a:lnTo>
                  <a:lnTo>
                    <a:pt x="1723" y="644"/>
                  </a:lnTo>
                  <a:lnTo>
                    <a:pt x="1741" y="635"/>
                  </a:lnTo>
                  <a:lnTo>
                    <a:pt x="1756" y="622"/>
                  </a:lnTo>
                  <a:lnTo>
                    <a:pt x="1771" y="609"/>
                  </a:lnTo>
                  <a:lnTo>
                    <a:pt x="1775" y="597"/>
                  </a:lnTo>
                  <a:lnTo>
                    <a:pt x="1768" y="584"/>
                  </a:lnTo>
                  <a:lnTo>
                    <a:pt x="1758" y="571"/>
                  </a:lnTo>
                  <a:lnTo>
                    <a:pt x="1753" y="558"/>
                  </a:lnTo>
                  <a:lnTo>
                    <a:pt x="1747" y="545"/>
                  </a:lnTo>
                  <a:lnTo>
                    <a:pt x="1736" y="534"/>
                  </a:lnTo>
                  <a:lnTo>
                    <a:pt x="1726" y="526"/>
                  </a:lnTo>
                  <a:lnTo>
                    <a:pt x="1726" y="513"/>
                  </a:lnTo>
                  <a:lnTo>
                    <a:pt x="1732" y="506"/>
                  </a:lnTo>
                  <a:lnTo>
                    <a:pt x="1743" y="498"/>
                  </a:lnTo>
                  <a:lnTo>
                    <a:pt x="1758" y="491"/>
                  </a:lnTo>
                  <a:lnTo>
                    <a:pt x="1773" y="483"/>
                  </a:lnTo>
                  <a:lnTo>
                    <a:pt x="1792" y="474"/>
                  </a:lnTo>
                  <a:lnTo>
                    <a:pt x="1809" y="468"/>
                  </a:lnTo>
                  <a:lnTo>
                    <a:pt x="1824" y="461"/>
                  </a:lnTo>
                  <a:lnTo>
                    <a:pt x="1839" y="455"/>
                  </a:lnTo>
                  <a:lnTo>
                    <a:pt x="1850" y="451"/>
                  </a:lnTo>
                  <a:lnTo>
                    <a:pt x="1863" y="442"/>
                  </a:lnTo>
                  <a:lnTo>
                    <a:pt x="1874" y="436"/>
                  </a:lnTo>
                  <a:lnTo>
                    <a:pt x="1886" y="425"/>
                  </a:lnTo>
                  <a:lnTo>
                    <a:pt x="1897" y="416"/>
                  </a:lnTo>
                  <a:lnTo>
                    <a:pt x="1910" y="406"/>
                  </a:lnTo>
                  <a:lnTo>
                    <a:pt x="1921" y="397"/>
                  </a:lnTo>
                  <a:lnTo>
                    <a:pt x="1932" y="388"/>
                  </a:lnTo>
                  <a:lnTo>
                    <a:pt x="1949" y="367"/>
                  </a:lnTo>
                  <a:lnTo>
                    <a:pt x="1957" y="341"/>
                  </a:lnTo>
                  <a:lnTo>
                    <a:pt x="1955" y="316"/>
                  </a:lnTo>
                  <a:lnTo>
                    <a:pt x="1949" y="292"/>
                  </a:lnTo>
                  <a:lnTo>
                    <a:pt x="1942" y="273"/>
                  </a:lnTo>
                  <a:lnTo>
                    <a:pt x="1942" y="251"/>
                  </a:lnTo>
                  <a:lnTo>
                    <a:pt x="1949" y="232"/>
                  </a:lnTo>
                  <a:lnTo>
                    <a:pt x="1962" y="213"/>
                  </a:lnTo>
                  <a:lnTo>
                    <a:pt x="1970" y="202"/>
                  </a:lnTo>
                  <a:lnTo>
                    <a:pt x="1979" y="189"/>
                  </a:lnTo>
                  <a:lnTo>
                    <a:pt x="1989" y="178"/>
                  </a:lnTo>
                  <a:lnTo>
                    <a:pt x="1998" y="168"/>
                  </a:lnTo>
                  <a:lnTo>
                    <a:pt x="2009" y="161"/>
                  </a:lnTo>
                  <a:lnTo>
                    <a:pt x="2015" y="159"/>
                  </a:lnTo>
                  <a:lnTo>
                    <a:pt x="2024" y="163"/>
                  </a:lnTo>
                  <a:lnTo>
                    <a:pt x="2028" y="174"/>
                  </a:lnTo>
                  <a:lnTo>
                    <a:pt x="2035" y="206"/>
                  </a:lnTo>
                  <a:lnTo>
                    <a:pt x="2039" y="238"/>
                  </a:lnTo>
                  <a:lnTo>
                    <a:pt x="2041" y="264"/>
                  </a:lnTo>
                  <a:lnTo>
                    <a:pt x="2041" y="275"/>
                  </a:lnTo>
                  <a:lnTo>
                    <a:pt x="2065" y="253"/>
                  </a:lnTo>
                  <a:lnTo>
                    <a:pt x="2080" y="223"/>
                  </a:lnTo>
                  <a:lnTo>
                    <a:pt x="2088" y="193"/>
                  </a:lnTo>
                  <a:lnTo>
                    <a:pt x="2097" y="174"/>
                  </a:lnTo>
                  <a:lnTo>
                    <a:pt x="2110" y="155"/>
                  </a:lnTo>
                  <a:lnTo>
                    <a:pt x="2125" y="127"/>
                  </a:lnTo>
                  <a:lnTo>
                    <a:pt x="2144" y="99"/>
                  </a:lnTo>
                  <a:lnTo>
                    <a:pt x="2159" y="82"/>
                  </a:lnTo>
                  <a:lnTo>
                    <a:pt x="2172" y="69"/>
                  </a:lnTo>
                  <a:lnTo>
                    <a:pt x="2187" y="48"/>
                  </a:lnTo>
                  <a:lnTo>
                    <a:pt x="2202" y="26"/>
                  </a:lnTo>
                  <a:lnTo>
                    <a:pt x="2215" y="9"/>
                  </a:lnTo>
                  <a:lnTo>
                    <a:pt x="2217" y="7"/>
                  </a:lnTo>
                  <a:lnTo>
                    <a:pt x="2219" y="5"/>
                  </a:lnTo>
                  <a:lnTo>
                    <a:pt x="2219" y="2"/>
                  </a:lnTo>
                  <a:lnTo>
                    <a:pt x="2221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5" name="Freeform 12"/>
            <p:cNvSpPr>
              <a:spLocks/>
            </p:cNvSpPr>
            <p:nvPr/>
          </p:nvSpPr>
          <p:spPr bwMode="auto">
            <a:xfrm>
              <a:off x="2347" y="2133"/>
              <a:ext cx="995" cy="1161"/>
            </a:xfrm>
            <a:custGeom>
              <a:avLst/>
              <a:gdLst>
                <a:gd name="T0" fmla="*/ 1064837 w 996"/>
                <a:gd name="T1" fmla="*/ 180975 h 1161"/>
                <a:gd name="T2" fmla="*/ 994672 w 996"/>
                <a:gd name="T3" fmla="*/ 150812 h 1161"/>
                <a:gd name="T4" fmla="*/ 944789 w 996"/>
                <a:gd name="T5" fmla="*/ 147637 h 1161"/>
                <a:gd name="T6" fmla="*/ 883985 w 996"/>
                <a:gd name="T7" fmla="*/ 180975 h 1161"/>
                <a:gd name="T8" fmla="*/ 802913 w 996"/>
                <a:gd name="T9" fmla="*/ 180975 h 1161"/>
                <a:gd name="T10" fmla="*/ 714047 w 996"/>
                <a:gd name="T11" fmla="*/ 127000 h 1161"/>
                <a:gd name="T12" fmla="*/ 629859 w 996"/>
                <a:gd name="T13" fmla="*/ 41275 h 1161"/>
                <a:gd name="T14" fmla="*/ 522285 w 996"/>
                <a:gd name="T15" fmla="*/ 0 h 1161"/>
                <a:gd name="T16" fmla="*/ 442772 w 996"/>
                <a:gd name="T17" fmla="*/ 31750 h 1161"/>
                <a:gd name="T18" fmla="*/ 338317 w 996"/>
                <a:gd name="T19" fmla="*/ 52387 h 1161"/>
                <a:gd name="T20" fmla="*/ 258804 w 996"/>
                <a:gd name="T21" fmla="*/ 119062 h 1161"/>
                <a:gd name="T22" fmla="*/ 180850 w 996"/>
                <a:gd name="T23" fmla="*/ 214312 h 1161"/>
                <a:gd name="T24" fmla="*/ 118488 w 996"/>
                <a:gd name="T25" fmla="*/ 279400 h 1161"/>
                <a:gd name="T26" fmla="*/ 40537 w 996"/>
                <a:gd name="T27" fmla="*/ 347662 h 1161"/>
                <a:gd name="T28" fmla="*/ 7794 w 996"/>
                <a:gd name="T29" fmla="*/ 477837 h 1161"/>
                <a:gd name="T30" fmla="*/ 20267 w 996"/>
                <a:gd name="T31" fmla="*/ 617537 h 1161"/>
                <a:gd name="T32" fmla="*/ 81070 w 996"/>
                <a:gd name="T33" fmla="*/ 769937 h 1161"/>
                <a:gd name="T34" fmla="*/ 232299 w 996"/>
                <a:gd name="T35" fmla="*/ 817562 h 1161"/>
                <a:gd name="T36" fmla="*/ 405354 w 996"/>
                <a:gd name="T37" fmla="*/ 827087 h 1161"/>
                <a:gd name="T38" fmla="*/ 498899 w 996"/>
                <a:gd name="T39" fmla="*/ 820737 h 1161"/>
                <a:gd name="T40" fmla="*/ 569055 w 996"/>
                <a:gd name="T41" fmla="*/ 841375 h 1161"/>
                <a:gd name="T42" fmla="*/ 632976 w 996"/>
                <a:gd name="T43" fmla="*/ 927100 h 1161"/>
                <a:gd name="T44" fmla="*/ 636096 w 996"/>
                <a:gd name="T45" fmla="*/ 1025525 h 1161"/>
                <a:gd name="T46" fmla="*/ 706252 w 996"/>
                <a:gd name="T47" fmla="*/ 1114425 h 1161"/>
                <a:gd name="T48" fmla="*/ 693780 w 996"/>
                <a:gd name="T49" fmla="*/ 1266825 h 1161"/>
                <a:gd name="T50" fmla="*/ 670393 w 996"/>
                <a:gd name="T51" fmla="*/ 1382712 h 1161"/>
                <a:gd name="T52" fmla="*/ 717165 w 996"/>
                <a:gd name="T53" fmla="*/ 1504950 h 1161"/>
                <a:gd name="T54" fmla="*/ 784204 w 996"/>
                <a:gd name="T55" fmla="*/ 1631950 h 1161"/>
                <a:gd name="T56" fmla="*/ 840330 w 996"/>
                <a:gd name="T57" fmla="*/ 1801812 h 1161"/>
                <a:gd name="T58" fmla="*/ 921401 w 996"/>
                <a:gd name="T59" fmla="*/ 1843087 h 1161"/>
                <a:gd name="T60" fmla="*/ 1024297 w 996"/>
                <a:gd name="T61" fmla="*/ 1819275 h 1161"/>
                <a:gd name="T62" fmla="*/ 1094456 w 996"/>
                <a:gd name="T63" fmla="*/ 1746250 h 1161"/>
                <a:gd name="T64" fmla="*/ 1164615 w 996"/>
                <a:gd name="T65" fmla="*/ 1689100 h 1161"/>
                <a:gd name="T66" fmla="*/ 1167734 w 996"/>
                <a:gd name="T67" fmla="*/ 1584325 h 1161"/>
                <a:gd name="T68" fmla="*/ 1225418 w 996"/>
                <a:gd name="T69" fmla="*/ 1552575 h 1161"/>
                <a:gd name="T70" fmla="*/ 1242568 w 996"/>
                <a:gd name="T71" fmla="*/ 1481137 h 1161"/>
                <a:gd name="T72" fmla="*/ 1315843 w 996"/>
                <a:gd name="T73" fmla="*/ 1392237 h 1161"/>
                <a:gd name="T74" fmla="*/ 1342347 w 996"/>
                <a:gd name="T75" fmla="*/ 1225550 h 1161"/>
                <a:gd name="T76" fmla="*/ 1295574 w 996"/>
                <a:gd name="T77" fmla="*/ 1120775 h 1161"/>
                <a:gd name="T78" fmla="*/ 1359496 w 996"/>
                <a:gd name="T79" fmla="*/ 998537 h 1161"/>
                <a:gd name="T80" fmla="*/ 1456158 w 996"/>
                <a:gd name="T81" fmla="*/ 850900 h 1161"/>
                <a:gd name="T82" fmla="*/ 1546584 w 996"/>
                <a:gd name="T83" fmla="*/ 715962 h 1161"/>
                <a:gd name="T84" fmla="*/ 1488899 w 996"/>
                <a:gd name="T85" fmla="*/ 708025 h 1161"/>
                <a:gd name="T86" fmla="*/ 1412505 w 996"/>
                <a:gd name="T87" fmla="*/ 671512 h 1161"/>
                <a:gd name="T88" fmla="*/ 1322079 w 996"/>
                <a:gd name="T89" fmla="*/ 588962 h 1161"/>
                <a:gd name="T90" fmla="*/ 1237891 w 996"/>
                <a:gd name="T91" fmla="*/ 446087 h 1161"/>
                <a:gd name="T92" fmla="*/ 1219182 w 996"/>
                <a:gd name="T93" fmla="*/ 258762 h 1161"/>
                <a:gd name="T94" fmla="*/ 1155260 w 996"/>
                <a:gd name="T95" fmla="*/ 190500 h 11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96"/>
                <a:gd name="T145" fmla="*/ 0 h 1161"/>
                <a:gd name="T146" fmla="*/ 996 w 996"/>
                <a:gd name="T147" fmla="*/ 1161 h 11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96" h="1161">
                  <a:moveTo>
                    <a:pt x="726" y="118"/>
                  </a:moveTo>
                  <a:lnTo>
                    <a:pt x="713" y="118"/>
                  </a:lnTo>
                  <a:lnTo>
                    <a:pt x="698" y="118"/>
                  </a:lnTo>
                  <a:lnTo>
                    <a:pt x="683" y="114"/>
                  </a:lnTo>
                  <a:lnTo>
                    <a:pt x="670" y="110"/>
                  </a:lnTo>
                  <a:lnTo>
                    <a:pt x="657" y="105"/>
                  </a:lnTo>
                  <a:lnTo>
                    <a:pt x="646" y="99"/>
                  </a:lnTo>
                  <a:lnTo>
                    <a:pt x="638" y="95"/>
                  </a:lnTo>
                  <a:lnTo>
                    <a:pt x="629" y="90"/>
                  </a:lnTo>
                  <a:lnTo>
                    <a:pt x="623" y="88"/>
                  </a:lnTo>
                  <a:lnTo>
                    <a:pt x="614" y="88"/>
                  </a:lnTo>
                  <a:lnTo>
                    <a:pt x="606" y="93"/>
                  </a:lnTo>
                  <a:lnTo>
                    <a:pt x="597" y="97"/>
                  </a:lnTo>
                  <a:lnTo>
                    <a:pt x="586" y="103"/>
                  </a:lnTo>
                  <a:lnTo>
                    <a:pt x="578" y="110"/>
                  </a:lnTo>
                  <a:lnTo>
                    <a:pt x="567" y="114"/>
                  </a:lnTo>
                  <a:lnTo>
                    <a:pt x="556" y="118"/>
                  </a:lnTo>
                  <a:lnTo>
                    <a:pt x="546" y="118"/>
                  </a:lnTo>
                  <a:lnTo>
                    <a:pt x="530" y="116"/>
                  </a:lnTo>
                  <a:lnTo>
                    <a:pt x="515" y="114"/>
                  </a:lnTo>
                  <a:lnTo>
                    <a:pt x="500" y="108"/>
                  </a:lnTo>
                  <a:lnTo>
                    <a:pt x="485" y="99"/>
                  </a:lnTo>
                  <a:lnTo>
                    <a:pt x="470" y="90"/>
                  </a:lnTo>
                  <a:lnTo>
                    <a:pt x="458" y="80"/>
                  </a:lnTo>
                  <a:lnTo>
                    <a:pt x="449" y="67"/>
                  </a:lnTo>
                  <a:lnTo>
                    <a:pt x="438" y="54"/>
                  </a:lnTo>
                  <a:lnTo>
                    <a:pt x="423" y="39"/>
                  </a:lnTo>
                  <a:lnTo>
                    <a:pt x="404" y="26"/>
                  </a:lnTo>
                  <a:lnTo>
                    <a:pt x="387" y="15"/>
                  </a:lnTo>
                  <a:lnTo>
                    <a:pt x="367" y="7"/>
                  </a:lnTo>
                  <a:lnTo>
                    <a:pt x="350" y="0"/>
                  </a:lnTo>
                  <a:lnTo>
                    <a:pt x="335" y="0"/>
                  </a:lnTo>
                  <a:lnTo>
                    <a:pt x="324" y="5"/>
                  </a:lnTo>
                  <a:lnTo>
                    <a:pt x="314" y="11"/>
                  </a:lnTo>
                  <a:lnTo>
                    <a:pt x="301" y="17"/>
                  </a:lnTo>
                  <a:lnTo>
                    <a:pt x="284" y="20"/>
                  </a:lnTo>
                  <a:lnTo>
                    <a:pt x="267" y="22"/>
                  </a:lnTo>
                  <a:lnTo>
                    <a:pt x="249" y="24"/>
                  </a:lnTo>
                  <a:lnTo>
                    <a:pt x="232" y="26"/>
                  </a:lnTo>
                  <a:lnTo>
                    <a:pt x="217" y="33"/>
                  </a:lnTo>
                  <a:lnTo>
                    <a:pt x="204" y="39"/>
                  </a:lnTo>
                  <a:lnTo>
                    <a:pt x="194" y="48"/>
                  </a:lnTo>
                  <a:lnTo>
                    <a:pt x="181" y="60"/>
                  </a:lnTo>
                  <a:lnTo>
                    <a:pt x="166" y="75"/>
                  </a:lnTo>
                  <a:lnTo>
                    <a:pt x="153" y="90"/>
                  </a:lnTo>
                  <a:lnTo>
                    <a:pt x="140" y="105"/>
                  </a:lnTo>
                  <a:lnTo>
                    <a:pt x="127" y="120"/>
                  </a:lnTo>
                  <a:lnTo>
                    <a:pt x="116" y="135"/>
                  </a:lnTo>
                  <a:lnTo>
                    <a:pt x="110" y="146"/>
                  </a:lnTo>
                  <a:lnTo>
                    <a:pt x="101" y="157"/>
                  </a:lnTo>
                  <a:lnTo>
                    <a:pt x="88" y="165"/>
                  </a:lnTo>
                  <a:lnTo>
                    <a:pt x="76" y="176"/>
                  </a:lnTo>
                  <a:lnTo>
                    <a:pt x="61" y="187"/>
                  </a:lnTo>
                  <a:lnTo>
                    <a:pt x="48" y="198"/>
                  </a:lnTo>
                  <a:lnTo>
                    <a:pt x="35" y="208"/>
                  </a:lnTo>
                  <a:lnTo>
                    <a:pt x="26" y="219"/>
                  </a:lnTo>
                  <a:lnTo>
                    <a:pt x="24" y="232"/>
                  </a:lnTo>
                  <a:lnTo>
                    <a:pt x="20" y="258"/>
                  </a:lnTo>
                  <a:lnTo>
                    <a:pt x="13" y="283"/>
                  </a:lnTo>
                  <a:lnTo>
                    <a:pt x="5" y="301"/>
                  </a:lnTo>
                  <a:lnTo>
                    <a:pt x="0" y="309"/>
                  </a:lnTo>
                  <a:lnTo>
                    <a:pt x="3" y="322"/>
                  </a:lnTo>
                  <a:lnTo>
                    <a:pt x="7" y="354"/>
                  </a:lnTo>
                  <a:lnTo>
                    <a:pt x="13" y="389"/>
                  </a:lnTo>
                  <a:lnTo>
                    <a:pt x="24" y="412"/>
                  </a:lnTo>
                  <a:lnTo>
                    <a:pt x="33" y="431"/>
                  </a:lnTo>
                  <a:lnTo>
                    <a:pt x="39" y="459"/>
                  </a:lnTo>
                  <a:lnTo>
                    <a:pt x="52" y="485"/>
                  </a:lnTo>
                  <a:lnTo>
                    <a:pt x="76" y="502"/>
                  </a:lnTo>
                  <a:lnTo>
                    <a:pt x="95" y="506"/>
                  </a:lnTo>
                  <a:lnTo>
                    <a:pt x="121" y="511"/>
                  </a:lnTo>
                  <a:lnTo>
                    <a:pt x="149" y="515"/>
                  </a:lnTo>
                  <a:lnTo>
                    <a:pt x="179" y="517"/>
                  </a:lnTo>
                  <a:lnTo>
                    <a:pt x="209" y="519"/>
                  </a:lnTo>
                  <a:lnTo>
                    <a:pt x="236" y="521"/>
                  </a:lnTo>
                  <a:lnTo>
                    <a:pt x="260" y="521"/>
                  </a:lnTo>
                  <a:lnTo>
                    <a:pt x="279" y="519"/>
                  </a:lnTo>
                  <a:lnTo>
                    <a:pt x="294" y="517"/>
                  </a:lnTo>
                  <a:lnTo>
                    <a:pt x="307" y="517"/>
                  </a:lnTo>
                  <a:lnTo>
                    <a:pt x="320" y="517"/>
                  </a:lnTo>
                  <a:lnTo>
                    <a:pt x="333" y="519"/>
                  </a:lnTo>
                  <a:lnTo>
                    <a:pt x="344" y="521"/>
                  </a:lnTo>
                  <a:lnTo>
                    <a:pt x="355" y="526"/>
                  </a:lnTo>
                  <a:lnTo>
                    <a:pt x="365" y="530"/>
                  </a:lnTo>
                  <a:lnTo>
                    <a:pt x="374" y="536"/>
                  </a:lnTo>
                  <a:lnTo>
                    <a:pt x="391" y="549"/>
                  </a:lnTo>
                  <a:lnTo>
                    <a:pt x="402" y="566"/>
                  </a:lnTo>
                  <a:lnTo>
                    <a:pt x="406" y="584"/>
                  </a:lnTo>
                  <a:lnTo>
                    <a:pt x="404" y="603"/>
                  </a:lnTo>
                  <a:lnTo>
                    <a:pt x="397" y="622"/>
                  </a:lnTo>
                  <a:lnTo>
                    <a:pt x="397" y="635"/>
                  </a:lnTo>
                  <a:lnTo>
                    <a:pt x="408" y="646"/>
                  </a:lnTo>
                  <a:lnTo>
                    <a:pt x="432" y="654"/>
                  </a:lnTo>
                  <a:lnTo>
                    <a:pt x="451" y="665"/>
                  </a:lnTo>
                  <a:lnTo>
                    <a:pt x="455" y="682"/>
                  </a:lnTo>
                  <a:lnTo>
                    <a:pt x="453" y="702"/>
                  </a:lnTo>
                  <a:lnTo>
                    <a:pt x="451" y="723"/>
                  </a:lnTo>
                  <a:lnTo>
                    <a:pt x="451" y="747"/>
                  </a:lnTo>
                  <a:lnTo>
                    <a:pt x="449" y="770"/>
                  </a:lnTo>
                  <a:lnTo>
                    <a:pt x="445" y="798"/>
                  </a:lnTo>
                  <a:lnTo>
                    <a:pt x="443" y="830"/>
                  </a:lnTo>
                  <a:lnTo>
                    <a:pt x="438" y="845"/>
                  </a:lnTo>
                  <a:lnTo>
                    <a:pt x="432" y="858"/>
                  </a:lnTo>
                  <a:lnTo>
                    <a:pt x="430" y="871"/>
                  </a:lnTo>
                  <a:lnTo>
                    <a:pt x="436" y="892"/>
                  </a:lnTo>
                  <a:lnTo>
                    <a:pt x="443" y="905"/>
                  </a:lnTo>
                  <a:lnTo>
                    <a:pt x="451" y="927"/>
                  </a:lnTo>
                  <a:lnTo>
                    <a:pt x="460" y="948"/>
                  </a:lnTo>
                  <a:lnTo>
                    <a:pt x="468" y="963"/>
                  </a:lnTo>
                  <a:lnTo>
                    <a:pt x="477" y="978"/>
                  </a:lnTo>
                  <a:lnTo>
                    <a:pt x="490" y="1002"/>
                  </a:lnTo>
                  <a:lnTo>
                    <a:pt x="503" y="1028"/>
                  </a:lnTo>
                  <a:lnTo>
                    <a:pt x="511" y="1047"/>
                  </a:lnTo>
                  <a:lnTo>
                    <a:pt x="518" y="1070"/>
                  </a:lnTo>
                  <a:lnTo>
                    <a:pt x="526" y="1105"/>
                  </a:lnTo>
                  <a:lnTo>
                    <a:pt x="539" y="1135"/>
                  </a:lnTo>
                  <a:lnTo>
                    <a:pt x="552" y="1152"/>
                  </a:lnTo>
                  <a:lnTo>
                    <a:pt x="561" y="1156"/>
                  </a:lnTo>
                  <a:lnTo>
                    <a:pt x="576" y="1158"/>
                  </a:lnTo>
                  <a:lnTo>
                    <a:pt x="591" y="1161"/>
                  </a:lnTo>
                  <a:lnTo>
                    <a:pt x="610" y="1161"/>
                  </a:lnTo>
                  <a:lnTo>
                    <a:pt x="627" y="1158"/>
                  </a:lnTo>
                  <a:lnTo>
                    <a:pt x="644" y="1154"/>
                  </a:lnTo>
                  <a:lnTo>
                    <a:pt x="657" y="1146"/>
                  </a:lnTo>
                  <a:lnTo>
                    <a:pt x="668" y="1135"/>
                  </a:lnTo>
                  <a:lnTo>
                    <a:pt x="676" y="1122"/>
                  </a:lnTo>
                  <a:lnTo>
                    <a:pt x="689" y="1111"/>
                  </a:lnTo>
                  <a:lnTo>
                    <a:pt x="702" y="1100"/>
                  </a:lnTo>
                  <a:lnTo>
                    <a:pt x="715" y="1090"/>
                  </a:lnTo>
                  <a:lnTo>
                    <a:pt x="728" y="1081"/>
                  </a:lnTo>
                  <a:lnTo>
                    <a:pt x="739" y="1073"/>
                  </a:lnTo>
                  <a:lnTo>
                    <a:pt x="747" y="1064"/>
                  </a:lnTo>
                  <a:lnTo>
                    <a:pt x="754" y="1055"/>
                  </a:lnTo>
                  <a:lnTo>
                    <a:pt x="758" y="1038"/>
                  </a:lnTo>
                  <a:lnTo>
                    <a:pt x="754" y="1017"/>
                  </a:lnTo>
                  <a:lnTo>
                    <a:pt x="749" y="998"/>
                  </a:lnTo>
                  <a:lnTo>
                    <a:pt x="747" y="983"/>
                  </a:lnTo>
                  <a:lnTo>
                    <a:pt x="754" y="976"/>
                  </a:lnTo>
                  <a:lnTo>
                    <a:pt x="769" y="976"/>
                  </a:lnTo>
                  <a:lnTo>
                    <a:pt x="786" y="978"/>
                  </a:lnTo>
                  <a:lnTo>
                    <a:pt x="799" y="976"/>
                  </a:lnTo>
                  <a:lnTo>
                    <a:pt x="801" y="968"/>
                  </a:lnTo>
                  <a:lnTo>
                    <a:pt x="799" y="953"/>
                  </a:lnTo>
                  <a:lnTo>
                    <a:pt x="797" y="933"/>
                  </a:lnTo>
                  <a:lnTo>
                    <a:pt x="799" y="914"/>
                  </a:lnTo>
                  <a:lnTo>
                    <a:pt x="809" y="901"/>
                  </a:lnTo>
                  <a:lnTo>
                    <a:pt x="827" y="888"/>
                  </a:lnTo>
                  <a:lnTo>
                    <a:pt x="844" y="877"/>
                  </a:lnTo>
                  <a:lnTo>
                    <a:pt x="855" y="865"/>
                  </a:lnTo>
                  <a:lnTo>
                    <a:pt x="861" y="839"/>
                  </a:lnTo>
                  <a:lnTo>
                    <a:pt x="863" y="807"/>
                  </a:lnTo>
                  <a:lnTo>
                    <a:pt x="861" y="772"/>
                  </a:lnTo>
                  <a:lnTo>
                    <a:pt x="861" y="744"/>
                  </a:lnTo>
                  <a:lnTo>
                    <a:pt x="855" y="727"/>
                  </a:lnTo>
                  <a:lnTo>
                    <a:pt x="842" y="717"/>
                  </a:lnTo>
                  <a:lnTo>
                    <a:pt x="831" y="706"/>
                  </a:lnTo>
                  <a:lnTo>
                    <a:pt x="827" y="689"/>
                  </a:lnTo>
                  <a:lnTo>
                    <a:pt x="835" y="669"/>
                  </a:lnTo>
                  <a:lnTo>
                    <a:pt x="852" y="650"/>
                  </a:lnTo>
                  <a:lnTo>
                    <a:pt x="872" y="629"/>
                  </a:lnTo>
                  <a:lnTo>
                    <a:pt x="889" y="603"/>
                  </a:lnTo>
                  <a:lnTo>
                    <a:pt x="900" y="586"/>
                  </a:lnTo>
                  <a:lnTo>
                    <a:pt x="915" y="562"/>
                  </a:lnTo>
                  <a:lnTo>
                    <a:pt x="934" y="536"/>
                  </a:lnTo>
                  <a:lnTo>
                    <a:pt x="951" y="511"/>
                  </a:lnTo>
                  <a:lnTo>
                    <a:pt x="968" y="485"/>
                  </a:lnTo>
                  <a:lnTo>
                    <a:pt x="983" y="466"/>
                  </a:lnTo>
                  <a:lnTo>
                    <a:pt x="992" y="451"/>
                  </a:lnTo>
                  <a:lnTo>
                    <a:pt x="996" y="446"/>
                  </a:lnTo>
                  <a:lnTo>
                    <a:pt x="985" y="442"/>
                  </a:lnTo>
                  <a:lnTo>
                    <a:pt x="970" y="442"/>
                  </a:lnTo>
                  <a:lnTo>
                    <a:pt x="955" y="446"/>
                  </a:lnTo>
                  <a:lnTo>
                    <a:pt x="940" y="446"/>
                  </a:lnTo>
                  <a:lnTo>
                    <a:pt x="932" y="442"/>
                  </a:lnTo>
                  <a:lnTo>
                    <a:pt x="921" y="434"/>
                  </a:lnTo>
                  <a:lnTo>
                    <a:pt x="906" y="423"/>
                  </a:lnTo>
                  <a:lnTo>
                    <a:pt x="891" y="412"/>
                  </a:lnTo>
                  <a:lnTo>
                    <a:pt x="876" y="399"/>
                  </a:lnTo>
                  <a:lnTo>
                    <a:pt x="861" y="384"/>
                  </a:lnTo>
                  <a:lnTo>
                    <a:pt x="848" y="371"/>
                  </a:lnTo>
                  <a:lnTo>
                    <a:pt x="837" y="361"/>
                  </a:lnTo>
                  <a:lnTo>
                    <a:pt x="820" y="337"/>
                  </a:lnTo>
                  <a:lnTo>
                    <a:pt x="807" y="309"/>
                  </a:lnTo>
                  <a:lnTo>
                    <a:pt x="794" y="281"/>
                  </a:lnTo>
                  <a:lnTo>
                    <a:pt x="788" y="253"/>
                  </a:lnTo>
                  <a:lnTo>
                    <a:pt x="784" y="223"/>
                  </a:lnTo>
                  <a:lnTo>
                    <a:pt x="782" y="189"/>
                  </a:lnTo>
                  <a:lnTo>
                    <a:pt x="782" y="163"/>
                  </a:lnTo>
                  <a:lnTo>
                    <a:pt x="782" y="153"/>
                  </a:lnTo>
                  <a:lnTo>
                    <a:pt x="773" y="140"/>
                  </a:lnTo>
                  <a:lnTo>
                    <a:pt x="758" y="129"/>
                  </a:lnTo>
                  <a:lnTo>
                    <a:pt x="741" y="120"/>
                  </a:lnTo>
                  <a:lnTo>
                    <a:pt x="726" y="118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6" name="Freeform 13"/>
            <p:cNvSpPr>
              <a:spLocks/>
            </p:cNvSpPr>
            <p:nvPr/>
          </p:nvSpPr>
          <p:spPr bwMode="auto">
            <a:xfrm>
              <a:off x="3689" y="1113"/>
              <a:ext cx="202" cy="126"/>
            </a:xfrm>
            <a:custGeom>
              <a:avLst/>
              <a:gdLst>
                <a:gd name="T0" fmla="*/ 53975 w 202"/>
                <a:gd name="T1" fmla="*/ 104775 h 126"/>
                <a:gd name="T2" fmla="*/ 77788 w 202"/>
                <a:gd name="T3" fmla="*/ 98425 h 126"/>
                <a:gd name="T4" fmla="*/ 98425 w 202"/>
                <a:gd name="T5" fmla="*/ 88900 h 126"/>
                <a:gd name="T6" fmla="*/ 119063 w 202"/>
                <a:gd name="T7" fmla="*/ 74613 h 126"/>
                <a:gd name="T8" fmla="*/ 136525 w 202"/>
                <a:gd name="T9" fmla="*/ 61913 h 126"/>
                <a:gd name="T10" fmla="*/ 149225 w 202"/>
                <a:gd name="T11" fmla="*/ 47625 h 126"/>
                <a:gd name="T12" fmla="*/ 166688 w 202"/>
                <a:gd name="T13" fmla="*/ 33338 h 126"/>
                <a:gd name="T14" fmla="*/ 180975 w 202"/>
                <a:gd name="T15" fmla="*/ 26988 h 126"/>
                <a:gd name="T16" fmla="*/ 196850 w 202"/>
                <a:gd name="T17" fmla="*/ 23813 h 126"/>
                <a:gd name="T18" fmla="*/ 214313 w 202"/>
                <a:gd name="T19" fmla="*/ 20638 h 126"/>
                <a:gd name="T20" fmla="*/ 231775 w 202"/>
                <a:gd name="T21" fmla="*/ 17463 h 126"/>
                <a:gd name="T22" fmla="*/ 249238 w 202"/>
                <a:gd name="T23" fmla="*/ 9525 h 126"/>
                <a:gd name="T24" fmla="*/ 265113 w 202"/>
                <a:gd name="T25" fmla="*/ 3175 h 126"/>
                <a:gd name="T26" fmla="*/ 279400 w 202"/>
                <a:gd name="T27" fmla="*/ 0 h 126"/>
                <a:gd name="T28" fmla="*/ 293688 w 202"/>
                <a:gd name="T29" fmla="*/ 0 h 126"/>
                <a:gd name="T30" fmla="*/ 306388 w 202"/>
                <a:gd name="T31" fmla="*/ 6350 h 126"/>
                <a:gd name="T32" fmla="*/ 312738 w 202"/>
                <a:gd name="T33" fmla="*/ 23813 h 126"/>
                <a:gd name="T34" fmla="*/ 320675 w 202"/>
                <a:gd name="T35" fmla="*/ 61913 h 126"/>
                <a:gd name="T36" fmla="*/ 309563 w 202"/>
                <a:gd name="T37" fmla="*/ 88900 h 126"/>
                <a:gd name="T38" fmla="*/ 279400 w 202"/>
                <a:gd name="T39" fmla="*/ 109538 h 126"/>
                <a:gd name="T40" fmla="*/ 234950 w 202"/>
                <a:gd name="T41" fmla="*/ 115888 h 126"/>
                <a:gd name="T42" fmla="*/ 211138 w 202"/>
                <a:gd name="T43" fmla="*/ 115888 h 126"/>
                <a:gd name="T44" fmla="*/ 187325 w 202"/>
                <a:gd name="T45" fmla="*/ 115888 h 126"/>
                <a:gd name="T46" fmla="*/ 166688 w 202"/>
                <a:gd name="T47" fmla="*/ 119063 h 126"/>
                <a:gd name="T48" fmla="*/ 153988 w 202"/>
                <a:gd name="T49" fmla="*/ 122238 h 126"/>
                <a:gd name="T50" fmla="*/ 139700 w 202"/>
                <a:gd name="T51" fmla="*/ 125413 h 126"/>
                <a:gd name="T52" fmla="*/ 130175 w 202"/>
                <a:gd name="T53" fmla="*/ 133350 h 126"/>
                <a:gd name="T54" fmla="*/ 122238 w 202"/>
                <a:gd name="T55" fmla="*/ 139700 h 126"/>
                <a:gd name="T56" fmla="*/ 115888 w 202"/>
                <a:gd name="T57" fmla="*/ 149225 h 126"/>
                <a:gd name="T58" fmla="*/ 101600 w 202"/>
                <a:gd name="T59" fmla="*/ 173038 h 126"/>
                <a:gd name="T60" fmla="*/ 77788 w 202"/>
                <a:gd name="T61" fmla="*/ 190500 h 126"/>
                <a:gd name="T62" fmla="*/ 47625 w 202"/>
                <a:gd name="T63" fmla="*/ 200025 h 126"/>
                <a:gd name="T64" fmla="*/ 17463 w 202"/>
                <a:gd name="T65" fmla="*/ 193675 h 126"/>
                <a:gd name="T66" fmla="*/ 0 w 202"/>
                <a:gd name="T67" fmla="*/ 169863 h 126"/>
                <a:gd name="T68" fmla="*/ 0 w 202"/>
                <a:gd name="T69" fmla="*/ 142875 h 126"/>
                <a:gd name="T70" fmla="*/ 17463 w 202"/>
                <a:gd name="T71" fmla="*/ 119063 h 126"/>
                <a:gd name="T72" fmla="*/ 53975 w 202"/>
                <a:gd name="T73" fmla="*/ 104775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2"/>
                <a:gd name="T112" fmla="*/ 0 h 126"/>
                <a:gd name="T113" fmla="*/ 202 w 202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2" h="126">
                  <a:moveTo>
                    <a:pt x="34" y="66"/>
                  </a:moveTo>
                  <a:lnTo>
                    <a:pt x="49" y="62"/>
                  </a:lnTo>
                  <a:lnTo>
                    <a:pt x="62" y="56"/>
                  </a:lnTo>
                  <a:lnTo>
                    <a:pt x="75" y="47"/>
                  </a:lnTo>
                  <a:lnTo>
                    <a:pt x="86" y="39"/>
                  </a:lnTo>
                  <a:lnTo>
                    <a:pt x="94" y="30"/>
                  </a:lnTo>
                  <a:lnTo>
                    <a:pt x="105" y="21"/>
                  </a:lnTo>
                  <a:lnTo>
                    <a:pt x="114" y="17"/>
                  </a:lnTo>
                  <a:lnTo>
                    <a:pt x="124" y="15"/>
                  </a:lnTo>
                  <a:lnTo>
                    <a:pt x="135" y="13"/>
                  </a:lnTo>
                  <a:lnTo>
                    <a:pt x="146" y="11"/>
                  </a:lnTo>
                  <a:lnTo>
                    <a:pt x="157" y="6"/>
                  </a:lnTo>
                  <a:lnTo>
                    <a:pt x="167" y="2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3" y="4"/>
                  </a:lnTo>
                  <a:lnTo>
                    <a:pt x="197" y="15"/>
                  </a:lnTo>
                  <a:lnTo>
                    <a:pt x="202" y="39"/>
                  </a:lnTo>
                  <a:lnTo>
                    <a:pt x="195" y="56"/>
                  </a:lnTo>
                  <a:lnTo>
                    <a:pt x="176" y="69"/>
                  </a:lnTo>
                  <a:lnTo>
                    <a:pt x="148" y="73"/>
                  </a:lnTo>
                  <a:lnTo>
                    <a:pt x="133" y="73"/>
                  </a:lnTo>
                  <a:lnTo>
                    <a:pt x="118" y="73"/>
                  </a:lnTo>
                  <a:lnTo>
                    <a:pt x="105" y="75"/>
                  </a:lnTo>
                  <a:lnTo>
                    <a:pt x="97" y="77"/>
                  </a:lnTo>
                  <a:lnTo>
                    <a:pt x="88" y="79"/>
                  </a:lnTo>
                  <a:lnTo>
                    <a:pt x="82" y="84"/>
                  </a:lnTo>
                  <a:lnTo>
                    <a:pt x="77" y="88"/>
                  </a:lnTo>
                  <a:lnTo>
                    <a:pt x="73" y="94"/>
                  </a:lnTo>
                  <a:lnTo>
                    <a:pt x="64" y="109"/>
                  </a:lnTo>
                  <a:lnTo>
                    <a:pt x="49" y="120"/>
                  </a:lnTo>
                  <a:lnTo>
                    <a:pt x="30" y="126"/>
                  </a:lnTo>
                  <a:lnTo>
                    <a:pt x="11" y="122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11" y="75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7" name="Freeform 14"/>
            <p:cNvSpPr>
              <a:spLocks/>
            </p:cNvSpPr>
            <p:nvPr/>
          </p:nvSpPr>
          <p:spPr bwMode="auto">
            <a:xfrm>
              <a:off x="3597" y="1259"/>
              <a:ext cx="64" cy="81"/>
            </a:xfrm>
            <a:custGeom>
              <a:avLst/>
              <a:gdLst>
                <a:gd name="T0" fmla="*/ 84138 w 64"/>
                <a:gd name="T1" fmla="*/ 0 h 81"/>
                <a:gd name="T2" fmla="*/ 80963 w 64"/>
                <a:gd name="T3" fmla="*/ 3175 h 81"/>
                <a:gd name="T4" fmla="*/ 68263 w 64"/>
                <a:gd name="T5" fmla="*/ 6350 h 81"/>
                <a:gd name="T6" fmla="*/ 50800 w 64"/>
                <a:gd name="T7" fmla="*/ 12700 h 81"/>
                <a:gd name="T8" fmla="*/ 33338 w 64"/>
                <a:gd name="T9" fmla="*/ 23812 h 81"/>
                <a:gd name="T10" fmla="*/ 15875 w 64"/>
                <a:gd name="T11" fmla="*/ 33337 h 81"/>
                <a:gd name="T12" fmla="*/ 3175 w 64"/>
                <a:gd name="T13" fmla="*/ 44450 h 81"/>
                <a:gd name="T14" fmla="*/ 0 w 64"/>
                <a:gd name="T15" fmla="*/ 53975 h 81"/>
                <a:gd name="T16" fmla="*/ 3175 w 64"/>
                <a:gd name="T17" fmla="*/ 60325 h 81"/>
                <a:gd name="T18" fmla="*/ 30163 w 64"/>
                <a:gd name="T19" fmla="*/ 84137 h 81"/>
                <a:gd name="T20" fmla="*/ 63500 w 64"/>
                <a:gd name="T21" fmla="*/ 112712 h 81"/>
                <a:gd name="T22" fmla="*/ 92075 w 64"/>
                <a:gd name="T23" fmla="*/ 128587 h 81"/>
                <a:gd name="T24" fmla="*/ 101600 w 64"/>
                <a:gd name="T25" fmla="*/ 115887 h 81"/>
                <a:gd name="T26" fmla="*/ 98425 w 64"/>
                <a:gd name="T27" fmla="*/ 77787 h 81"/>
                <a:gd name="T28" fmla="*/ 95250 w 64"/>
                <a:gd name="T29" fmla="*/ 39687 h 81"/>
                <a:gd name="T30" fmla="*/ 88900 w 64"/>
                <a:gd name="T31" fmla="*/ 9525 h 81"/>
                <a:gd name="T32" fmla="*/ 84138 w 64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1"/>
                <a:gd name="T53" fmla="*/ 64 w 64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1">
                  <a:moveTo>
                    <a:pt x="53" y="0"/>
                  </a:moveTo>
                  <a:lnTo>
                    <a:pt x="51" y="2"/>
                  </a:lnTo>
                  <a:lnTo>
                    <a:pt x="43" y="4"/>
                  </a:lnTo>
                  <a:lnTo>
                    <a:pt x="32" y="8"/>
                  </a:lnTo>
                  <a:lnTo>
                    <a:pt x="21" y="15"/>
                  </a:lnTo>
                  <a:lnTo>
                    <a:pt x="10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19" y="53"/>
                  </a:lnTo>
                  <a:lnTo>
                    <a:pt x="40" y="71"/>
                  </a:lnTo>
                  <a:lnTo>
                    <a:pt x="58" y="81"/>
                  </a:lnTo>
                  <a:lnTo>
                    <a:pt x="64" y="73"/>
                  </a:lnTo>
                  <a:lnTo>
                    <a:pt x="62" y="49"/>
                  </a:lnTo>
                  <a:lnTo>
                    <a:pt x="60" y="25"/>
                  </a:lnTo>
                  <a:lnTo>
                    <a:pt x="56" y="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8" name="Freeform 15"/>
            <p:cNvSpPr>
              <a:spLocks/>
            </p:cNvSpPr>
            <p:nvPr/>
          </p:nvSpPr>
          <p:spPr bwMode="auto">
            <a:xfrm>
              <a:off x="2626" y="1572"/>
              <a:ext cx="176" cy="210"/>
            </a:xfrm>
            <a:custGeom>
              <a:avLst/>
              <a:gdLst>
                <a:gd name="T0" fmla="*/ 3175 w 176"/>
                <a:gd name="T1" fmla="*/ 173038 h 210"/>
                <a:gd name="T2" fmla="*/ 0 w 176"/>
                <a:gd name="T3" fmla="*/ 155575 h 210"/>
                <a:gd name="T4" fmla="*/ 6350 w 176"/>
                <a:gd name="T5" fmla="*/ 142875 h 210"/>
                <a:gd name="T6" fmla="*/ 12700 w 176"/>
                <a:gd name="T7" fmla="*/ 136525 h 210"/>
                <a:gd name="T8" fmla="*/ 26988 w 176"/>
                <a:gd name="T9" fmla="*/ 128588 h 210"/>
                <a:gd name="T10" fmla="*/ 44450 w 176"/>
                <a:gd name="T11" fmla="*/ 122238 h 210"/>
                <a:gd name="T12" fmla="*/ 60325 w 176"/>
                <a:gd name="T13" fmla="*/ 112713 h 210"/>
                <a:gd name="T14" fmla="*/ 77788 w 176"/>
                <a:gd name="T15" fmla="*/ 101600 h 210"/>
                <a:gd name="T16" fmla="*/ 92075 w 176"/>
                <a:gd name="T17" fmla="*/ 84138 h 210"/>
                <a:gd name="T18" fmla="*/ 104775 w 176"/>
                <a:gd name="T19" fmla="*/ 65088 h 210"/>
                <a:gd name="T20" fmla="*/ 119063 w 176"/>
                <a:gd name="T21" fmla="*/ 44450 h 210"/>
                <a:gd name="T22" fmla="*/ 131763 w 176"/>
                <a:gd name="T23" fmla="*/ 26988 h 210"/>
                <a:gd name="T24" fmla="*/ 149225 w 176"/>
                <a:gd name="T25" fmla="*/ 12700 h 210"/>
                <a:gd name="T26" fmla="*/ 166688 w 176"/>
                <a:gd name="T27" fmla="*/ 3175 h 210"/>
                <a:gd name="T28" fmla="*/ 184150 w 176"/>
                <a:gd name="T29" fmla="*/ 0 h 210"/>
                <a:gd name="T30" fmla="*/ 203200 w 176"/>
                <a:gd name="T31" fmla="*/ 3175 h 210"/>
                <a:gd name="T32" fmla="*/ 227013 w 176"/>
                <a:gd name="T33" fmla="*/ 12700 h 210"/>
                <a:gd name="T34" fmla="*/ 258763 w 176"/>
                <a:gd name="T35" fmla="*/ 47625 h 210"/>
                <a:gd name="T36" fmla="*/ 271463 w 176"/>
                <a:gd name="T37" fmla="*/ 80963 h 210"/>
                <a:gd name="T38" fmla="*/ 271463 w 176"/>
                <a:gd name="T39" fmla="*/ 119063 h 210"/>
                <a:gd name="T40" fmla="*/ 274638 w 176"/>
                <a:gd name="T41" fmla="*/ 155575 h 210"/>
                <a:gd name="T42" fmla="*/ 279400 w 176"/>
                <a:gd name="T43" fmla="*/ 184150 h 210"/>
                <a:gd name="T44" fmla="*/ 271463 w 176"/>
                <a:gd name="T45" fmla="*/ 211138 h 210"/>
                <a:gd name="T46" fmla="*/ 261938 w 176"/>
                <a:gd name="T47" fmla="*/ 234950 h 210"/>
                <a:gd name="T48" fmla="*/ 250825 w 176"/>
                <a:gd name="T49" fmla="*/ 258763 h 210"/>
                <a:gd name="T50" fmla="*/ 244475 w 176"/>
                <a:gd name="T51" fmla="*/ 276225 h 210"/>
                <a:gd name="T52" fmla="*/ 234950 w 176"/>
                <a:gd name="T53" fmla="*/ 292100 h 210"/>
                <a:gd name="T54" fmla="*/ 220663 w 176"/>
                <a:gd name="T55" fmla="*/ 306388 h 210"/>
                <a:gd name="T56" fmla="*/ 203200 w 176"/>
                <a:gd name="T57" fmla="*/ 319088 h 210"/>
                <a:gd name="T58" fmla="*/ 184150 w 176"/>
                <a:gd name="T59" fmla="*/ 330200 h 210"/>
                <a:gd name="T60" fmla="*/ 169863 w 176"/>
                <a:gd name="T61" fmla="*/ 333375 h 210"/>
                <a:gd name="T62" fmla="*/ 155575 w 176"/>
                <a:gd name="T63" fmla="*/ 327025 h 210"/>
                <a:gd name="T64" fmla="*/ 146050 w 176"/>
                <a:gd name="T65" fmla="*/ 309563 h 210"/>
                <a:gd name="T66" fmla="*/ 131763 w 176"/>
                <a:gd name="T67" fmla="*/ 271463 h 210"/>
                <a:gd name="T68" fmla="*/ 125413 w 176"/>
                <a:gd name="T69" fmla="*/ 244475 h 210"/>
                <a:gd name="T70" fmla="*/ 128588 w 176"/>
                <a:gd name="T71" fmla="*/ 223838 h 210"/>
                <a:gd name="T72" fmla="*/ 155575 w 176"/>
                <a:gd name="T73" fmla="*/ 211138 h 210"/>
                <a:gd name="T74" fmla="*/ 187325 w 176"/>
                <a:gd name="T75" fmla="*/ 190500 h 210"/>
                <a:gd name="T76" fmla="*/ 207963 w 176"/>
                <a:gd name="T77" fmla="*/ 160338 h 210"/>
                <a:gd name="T78" fmla="*/ 207963 w 176"/>
                <a:gd name="T79" fmla="*/ 128588 h 210"/>
                <a:gd name="T80" fmla="*/ 190500 w 176"/>
                <a:gd name="T81" fmla="*/ 112713 h 210"/>
                <a:gd name="T82" fmla="*/ 176213 w 176"/>
                <a:gd name="T83" fmla="*/ 107950 h 210"/>
                <a:gd name="T84" fmla="*/ 158750 w 176"/>
                <a:gd name="T85" fmla="*/ 104775 h 210"/>
                <a:gd name="T86" fmla="*/ 142875 w 176"/>
                <a:gd name="T87" fmla="*/ 104775 h 210"/>
                <a:gd name="T88" fmla="*/ 125413 w 176"/>
                <a:gd name="T89" fmla="*/ 107950 h 210"/>
                <a:gd name="T90" fmla="*/ 111125 w 176"/>
                <a:gd name="T91" fmla="*/ 115888 h 210"/>
                <a:gd name="T92" fmla="*/ 98425 w 176"/>
                <a:gd name="T93" fmla="*/ 122238 h 210"/>
                <a:gd name="T94" fmla="*/ 87313 w 176"/>
                <a:gd name="T95" fmla="*/ 131763 h 210"/>
                <a:gd name="T96" fmla="*/ 80963 w 176"/>
                <a:gd name="T97" fmla="*/ 149225 h 210"/>
                <a:gd name="T98" fmla="*/ 68263 w 176"/>
                <a:gd name="T99" fmla="*/ 179388 h 210"/>
                <a:gd name="T100" fmla="*/ 47625 w 176"/>
                <a:gd name="T101" fmla="*/ 200025 h 210"/>
                <a:gd name="T102" fmla="*/ 20638 w 176"/>
                <a:gd name="T103" fmla="*/ 204788 h 210"/>
                <a:gd name="T104" fmla="*/ 3175 w 176"/>
                <a:gd name="T105" fmla="*/ 173038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6"/>
                <a:gd name="T160" fmla="*/ 0 h 210"/>
                <a:gd name="T161" fmla="*/ 176 w 176"/>
                <a:gd name="T162" fmla="*/ 210 h 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6" h="210">
                  <a:moveTo>
                    <a:pt x="2" y="109"/>
                  </a:moveTo>
                  <a:lnTo>
                    <a:pt x="0" y="98"/>
                  </a:lnTo>
                  <a:lnTo>
                    <a:pt x="4" y="90"/>
                  </a:lnTo>
                  <a:lnTo>
                    <a:pt x="8" y="86"/>
                  </a:lnTo>
                  <a:lnTo>
                    <a:pt x="17" y="81"/>
                  </a:lnTo>
                  <a:lnTo>
                    <a:pt x="28" y="77"/>
                  </a:lnTo>
                  <a:lnTo>
                    <a:pt x="38" y="71"/>
                  </a:lnTo>
                  <a:lnTo>
                    <a:pt x="49" y="64"/>
                  </a:lnTo>
                  <a:lnTo>
                    <a:pt x="58" y="53"/>
                  </a:lnTo>
                  <a:lnTo>
                    <a:pt x="66" y="41"/>
                  </a:lnTo>
                  <a:lnTo>
                    <a:pt x="75" y="28"/>
                  </a:lnTo>
                  <a:lnTo>
                    <a:pt x="83" y="17"/>
                  </a:lnTo>
                  <a:lnTo>
                    <a:pt x="94" y="8"/>
                  </a:lnTo>
                  <a:lnTo>
                    <a:pt x="105" y="2"/>
                  </a:lnTo>
                  <a:lnTo>
                    <a:pt x="116" y="0"/>
                  </a:lnTo>
                  <a:lnTo>
                    <a:pt x="128" y="2"/>
                  </a:lnTo>
                  <a:lnTo>
                    <a:pt x="143" y="8"/>
                  </a:lnTo>
                  <a:lnTo>
                    <a:pt x="163" y="30"/>
                  </a:lnTo>
                  <a:lnTo>
                    <a:pt x="171" y="51"/>
                  </a:lnTo>
                  <a:lnTo>
                    <a:pt x="171" y="75"/>
                  </a:lnTo>
                  <a:lnTo>
                    <a:pt x="173" y="98"/>
                  </a:lnTo>
                  <a:lnTo>
                    <a:pt x="176" y="116"/>
                  </a:lnTo>
                  <a:lnTo>
                    <a:pt x="171" y="133"/>
                  </a:lnTo>
                  <a:lnTo>
                    <a:pt x="165" y="148"/>
                  </a:lnTo>
                  <a:lnTo>
                    <a:pt x="158" y="163"/>
                  </a:lnTo>
                  <a:lnTo>
                    <a:pt x="154" y="174"/>
                  </a:lnTo>
                  <a:lnTo>
                    <a:pt x="148" y="184"/>
                  </a:lnTo>
                  <a:lnTo>
                    <a:pt x="139" y="193"/>
                  </a:lnTo>
                  <a:lnTo>
                    <a:pt x="128" y="201"/>
                  </a:lnTo>
                  <a:lnTo>
                    <a:pt x="116" y="208"/>
                  </a:lnTo>
                  <a:lnTo>
                    <a:pt x="107" y="210"/>
                  </a:lnTo>
                  <a:lnTo>
                    <a:pt x="98" y="206"/>
                  </a:lnTo>
                  <a:lnTo>
                    <a:pt x="92" y="195"/>
                  </a:lnTo>
                  <a:lnTo>
                    <a:pt x="83" y="171"/>
                  </a:lnTo>
                  <a:lnTo>
                    <a:pt x="79" y="154"/>
                  </a:lnTo>
                  <a:lnTo>
                    <a:pt x="81" y="141"/>
                  </a:lnTo>
                  <a:lnTo>
                    <a:pt x="98" y="133"/>
                  </a:lnTo>
                  <a:lnTo>
                    <a:pt x="118" y="120"/>
                  </a:lnTo>
                  <a:lnTo>
                    <a:pt x="131" y="101"/>
                  </a:lnTo>
                  <a:lnTo>
                    <a:pt x="131" y="81"/>
                  </a:lnTo>
                  <a:lnTo>
                    <a:pt x="120" y="71"/>
                  </a:lnTo>
                  <a:lnTo>
                    <a:pt x="111" y="68"/>
                  </a:lnTo>
                  <a:lnTo>
                    <a:pt x="100" y="66"/>
                  </a:lnTo>
                  <a:lnTo>
                    <a:pt x="90" y="66"/>
                  </a:lnTo>
                  <a:lnTo>
                    <a:pt x="79" y="68"/>
                  </a:lnTo>
                  <a:lnTo>
                    <a:pt x="70" y="73"/>
                  </a:lnTo>
                  <a:lnTo>
                    <a:pt x="62" y="77"/>
                  </a:lnTo>
                  <a:lnTo>
                    <a:pt x="55" y="83"/>
                  </a:lnTo>
                  <a:lnTo>
                    <a:pt x="51" y="94"/>
                  </a:lnTo>
                  <a:lnTo>
                    <a:pt x="43" y="113"/>
                  </a:lnTo>
                  <a:lnTo>
                    <a:pt x="30" y="126"/>
                  </a:lnTo>
                  <a:lnTo>
                    <a:pt x="13" y="129"/>
                  </a:lnTo>
                  <a:lnTo>
                    <a:pt x="2" y="109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9" name="Freeform 16"/>
            <p:cNvSpPr>
              <a:spLocks/>
            </p:cNvSpPr>
            <p:nvPr/>
          </p:nvSpPr>
          <p:spPr bwMode="auto">
            <a:xfrm>
              <a:off x="4541" y="2809"/>
              <a:ext cx="603" cy="472"/>
            </a:xfrm>
            <a:custGeom>
              <a:avLst/>
              <a:gdLst>
                <a:gd name="T0" fmla="*/ 639762 w 603"/>
                <a:gd name="T1" fmla="*/ 142875 h 472"/>
                <a:gd name="T2" fmla="*/ 585787 w 603"/>
                <a:gd name="T3" fmla="*/ 136525 h 472"/>
                <a:gd name="T4" fmla="*/ 547687 w 603"/>
                <a:gd name="T5" fmla="*/ 130175 h 472"/>
                <a:gd name="T6" fmla="*/ 547687 w 603"/>
                <a:gd name="T7" fmla="*/ 95250 h 472"/>
                <a:gd name="T8" fmla="*/ 552450 w 603"/>
                <a:gd name="T9" fmla="*/ 50800 h 472"/>
                <a:gd name="T10" fmla="*/ 500062 w 603"/>
                <a:gd name="T11" fmla="*/ 14288 h 472"/>
                <a:gd name="T12" fmla="*/ 476250 w 603"/>
                <a:gd name="T13" fmla="*/ 11113 h 472"/>
                <a:gd name="T14" fmla="*/ 404812 w 603"/>
                <a:gd name="T15" fmla="*/ 55563 h 472"/>
                <a:gd name="T16" fmla="*/ 350837 w 603"/>
                <a:gd name="T17" fmla="*/ 88900 h 472"/>
                <a:gd name="T18" fmla="*/ 300037 w 603"/>
                <a:gd name="T19" fmla="*/ 98425 h 472"/>
                <a:gd name="T20" fmla="*/ 244475 w 603"/>
                <a:gd name="T21" fmla="*/ 122238 h 472"/>
                <a:gd name="T22" fmla="*/ 193675 w 603"/>
                <a:gd name="T23" fmla="*/ 166688 h 472"/>
                <a:gd name="T24" fmla="*/ 160337 w 603"/>
                <a:gd name="T25" fmla="*/ 211138 h 472"/>
                <a:gd name="T26" fmla="*/ 119062 w 603"/>
                <a:gd name="T27" fmla="*/ 246063 h 472"/>
                <a:gd name="T28" fmla="*/ 61912 w 603"/>
                <a:gd name="T29" fmla="*/ 282575 h 472"/>
                <a:gd name="T30" fmla="*/ 3175 w 603"/>
                <a:gd name="T31" fmla="*/ 309563 h 472"/>
                <a:gd name="T32" fmla="*/ 3175 w 603"/>
                <a:gd name="T33" fmla="*/ 433388 h 472"/>
                <a:gd name="T34" fmla="*/ 33337 w 603"/>
                <a:gd name="T35" fmla="*/ 476250 h 472"/>
                <a:gd name="T36" fmla="*/ 53975 w 603"/>
                <a:gd name="T37" fmla="*/ 520700 h 472"/>
                <a:gd name="T38" fmla="*/ 26987 w 603"/>
                <a:gd name="T39" fmla="*/ 579438 h 472"/>
                <a:gd name="T40" fmla="*/ 44450 w 603"/>
                <a:gd name="T41" fmla="*/ 630238 h 472"/>
                <a:gd name="T42" fmla="*/ 104775 w 603"/>
                <a:gd name="T43" fmla="*/ 644525 h 472"/>
                <a:gd name="T44" fmla="*/ 166687 w 603"/>
                <a:gd name="T45" fmla="*/ 633413 h 472"/>
                <a:gd name="T46" fmla="*/ 214312 w 603"/>
                <a:gd name="T47" fmla="*/ 612775 h 472"/>
                <a:gd name="T48" fmla="*/ 273050 w 603"/>
                <a:gd name="T49" fmla="*/ 592138 h 472"/>
                <a:gd name="T50" fmla="*/ 336550 w 603"/>
                <a:gd name="T51" fmla="*/ 573088 h 472"/>
                <a:gd name="T52" fmla="*/ 425450 w 603"/>
                <a:gd name="T53" fmla="*/ 561975 h 472"/>
                <a:gd name="T54" fmla="*/ 514350 w 603"/>
                <a:gd name="T55" fmla="*/ 579438 h 472"/>
                <a:gd name="T56" fmla="*/ 579437 w 603"/>
                <a:gd name="T57" fmla="*/ 620713 h 472"/>
                <a:gd name="T58" fmla="*/ 627062 w 603"/>
                <a:gd name="T59" fmla="*/ 677863 h 472"/>
                <a:gd name="T60" fmla="*/ 663575 w 603"/>
                <a:gd name="T61" fmla="*/ 728663 h 472"/>
                <a:gd name="T62" fmla="*/ 722312 w 603"/>
                <a:gd name="T63" fmla="*/ 749300 h 472"/>
                <a:gd name="T64" fmla="*/ 796925 w 603"/>
                <a:gd name="T65" fmla="*/ 739775 h 472"/>
                <a:gd name="T66" fmla="*/ 827087 w 603"/>
                <a:gd name="T67" fmla="*/ 698500 h 472"/>
                <a:gd name="T68" fmla="*/ 862012 w 603"/>
                <a:gd name="T69" fmla="*/ 615950 h 472"/>
                <a:gd name="T70" fmla="*/ 912812 w 603"/>
                <a:gd name="T71" fmla="*/ 547688 h 472"/>
                <a:gd name="T72" fmla="*/ 936625 w 603"/>
                <a:gd name="T73" fmla="*/ 473075 h 472"/>
                <a:gd name="T74" fmla="*/ 954087 w 603"/>
                <a:gd name="T75" fmla="*/ 404813 h 472"/>
                <a:gd name="T76" fmla="*/ 919162 w 603"/>
                <a:gd name="T77" fmla="*/ 361950 h 472"/>
                <a:gd name="T78" fmla="*/ 868362 w 603"/>
                <a:gd name="T79" fmla="*/ 320675 h 472"/>
                <a:gd name="T80" fmla="*/ 803275 w 603"/>
                <a:gd name="T81" fmla="*/ 246063 h 472"/>
                <a:gd name="T82" fmla="*/ 766762 w 603"/>
                <a:gd name="T83" fmla="*/ 160338 h 472"/>
                <a:gd name="T84" fmla="*/ 749300 w 603"/>
                <a:gd name="T85" fmla="*/ 68263 h 472"/>
                <a:gd name="T86" fmla="*/ 701675 w 603"/>
                <a:gd name="T87" fmla="*/ 11113 h 472"/>
                <a:gd name="T88" fmla="*/ 701675 w 603"/>
                <a:gd name="T89" fmla="*/ 68263 h 472"/>
                <a:gd name="T90" fmla="*/ 701675 w 603"/>
                <a:gd name="T91" fmla="*/ 136525 h 472"/>
                <a:gd name="T92" fmla="*/ 674687 w 603"/>
                <a:gd name="T93" fmla="*/ 150813 h 4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3"/>
                <a:gd name="T142" fmla="*/ 0 h 472"/>
                <a:gd name="T143" fmla="*/ 603 w 603"/>
                <a:gd name="T144" fmla="*/ 472 h 4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3" h="472">
                  <a:moveTo>
                    <a:pt x="425" y="95"/>
                  </a:moveTo>
                  <a:lnTo>
                    <a:pt x="414" y="92"/>
                  </a:lnTo>
                  <a:lnTo>
                    <a:pt x="403" y="90"/>
                  </a:lnTo>
                  <a:lnTo>
                    <a:pt x="393" y="90"/>
                  </a:lnTo>
                  <a:lnTo>
                    <a:pt x="382" y="88"/>
                  </a:lnTo>
                  <a:lnTo>
                    <a:pt x="369" y="86"/>
                  </a:lnTo>
                  <a:lnTo>
                    <a:pt x="360" y="84"/>
                  </a:lnTo>
                  <a:lnTo>
                    <a:pt x="352" y="84"/>
                  </a:lnTo>
                  <a:lnTo>
                    <a:pt x="345" y="82"/>
                  </a:lnTo>
                  <a:lnTo>
                    <a:pt x="339" y="77"/>
                  </a:lnTo>
                  <a:lnTo>
                    <a:pt x="339" y="69"/>
                  </a:lnTo>
                  <a:lnTo>
                    <a:pt x="345" y="60"/>
                  </a:lnTo>
                  <a:lnTo>
                    <a:pt x="356" y="52"/>
                  </a:lnTo>
                  <a:lnTo>
                    <a:pt x="358" y="43"/>
                  </a:lnTo>
                  <a:lnTo>
                    <a:pt x="348" y="32"/>
                  </a:lnTo>
                  <a:lnTo>
                    <a:pt x="333" y="24"/>
                  </a:lnTo>
                  <a:lnTo>
                    <a:pt x="322" y="15"/>
                  </a:lnTo>
                  <a:lnTo>
                    <a:pt x="315" y="9"/>
                  </a:lnTo>
                  <a:lnTo>
                    <a:pt x="309" y="2"/>
                  </a:lnTo>
                  <a:lnTo>
                    <a:pt x="302" y="0"/>
                  </a:lnTo>
                  <a:lnTo>
                    <a:pt x="300" y="7"/>
                  </a:lnTo>
                  <a:lnTo>
                    <a:pt x="292" y="15"/>
                  </a:lnTo>
                  <a:lnTo>
                    <a:pt x="275" y="26"/>
                  </a:lnTo>
                  <a:lnTo>
                    <a:pt x="255" y="35"/>
                  </a:lnTo>
                  <a:lnTo>
                    <a:pt x="238" y="43"/>
                  </a:lnTo>
                  <a:lnTo>
                    <a:pt x="227" y="50"/>
                  </a:lnTo>
                  <a:lnTo>
                    <a:pt x="221" y="56"/>
                  </a:lnTo>
                  <a:lnTo>
                    <a:pt x="210" y="58"/>
                  </a:lnTo>
                  <a:lnTo>
                    <a:pt x="197" y="60"/>
                  </a:lnTo>
                  <a:lnTo>
                    <a:pt x="189" y="62"/>
                  </a:lnTo>
                  <a:lnTo>
                    <a:pt x="178" y="65"/>
                  </a:lnTo>
                  <a:lnTo>
                    <a:pt x="165" y="71"/>
                  </a:lnTo>
                  <a:lnTo>
                    <a:pt x="154" y="77"/>
                  </a:lnTo>
                  <a:lnTo>
                    <a:pt x="142" y="86"/>
                  </a:lnTo>
                  <a:lnTo>
                    <a:pt x="131" y="95"/>
                  </a:lnTo>
                  <a:lnTo>
                    <a:pt x="122" y="105"/>
                  </a:lnTo>
                  <a:lnTo>
                    <a:pt x="114" y="116"/>
                  </a:lnTo>
                  <a:lnTo>
                    <a:pt x="107" y="127"/>
                  </a:lnTo>
                  <a:lnTo>
                    <a:pt x="101" y="133"/>
                  </a:lnTo>
                  <a:lnTo>
                    <a:pt x="92" y="142"/>
                  </a:lnTo>
                  <a:lnTo>
                    <a:pt x="84" y="148"/>
                  </a:lnTo>
                  <a:lnTo>
                    <a:pt x="75" y="155"/>
                  </a:lnTo>
                  <a:lnTo>
                    <a:pt x="64" y="163"/>
                  </a:lnTo>
                  <a:lnTo>
                    <a:pt x="51" y="170"/>
                  </a:lnTo>
                  <a:lnTo>
                    <a:pt x="39" y="178"/>
                  </a:lnTo>
                  <a:lnTo>
                    <a:pt x="24" y="183"/>
                  </a:lnTo>
                  <a:lnTo>
                    <a:pt x="11" y="183"/>
                  </a:lnTo>
                  <a:lnTo>
                    <a:pt x="2" y="195"/>
                  </a:lnTo>
                  <a:lnTo>
                    <a:pt x="0" y="243"/>
                  </a:lnTo>
                  <a:lnTo>
                    <a:pt x="0" y="262"/>
                  </a:lnTo>
                  <a:lnTo>
                    <a:pt x="2" y="273"/>
                  </a:lnTo>
                  <a:lnTo>
                    <a:pt x="4" y="281"/>
                  </a:lnTo>
                  <a:lnTo>
                    <a:pt x="11" y="292"/>
                  </a:lnTo>
                  <a:lnTo>
                    <a:pt x="21" y="300"/>
                  </a:lnTo>
                  <a:lnTo>
                    <a:pt x="32" y="307"/>
                  </a:lnTo>
                  <a:lnTo>
                    <a:pt x="36" y="315"/>
                  </a:lnTo>
                  <a:lnTo>
                    <a:pt x="34" y="328"/>
                  </a:lnTo>
                  <a:lnTo>
                    <a:pt x="28" y="341"/>
                  </a:lnTo>
                  <a:lnTo>
                    <a:pt x="21" y="352"/>
                  </a:lnTo>
                  <a:lnTo>
                    <a:pt x="17" y="365"/>
                  </a:lnTo>
                  <a:lnTo>
                    <a:pt x="17" y="382"/>
                  </a:lnTo>
                  <a:lnTo>
                    <a:pt x="21" y="391"/>
                  </a:lnTo>
                  <a:lnTo>
                    <a:pt x="28" y="397"/>
                  </a:lnTo>
                  <a:lnTo>
                    <a:pt x="41" y="403"/>
                  </a:lnTo>
                  <a:lnTo>
                    <a:pt x="54" y="406"/>
                  </a:lnTo>
                  <a:lnTo>
                    <a:pt x="66" y="406"/>
                  </a:lnTo>
                  <a:lnTo>
                    <a:pt x="81" y="406"/>
                  </a:lnTo>
                  <a:lnTo>
                    <a:pt x="94" y="403"/>
                  </a:lnTo>
                  <a:lnTo>
                    <a:pt x="105" y="399"/>
                  </a:lnTo>
                  <a:lnTo>
                    <a:pt x="114" y="395"/>
                  </a:lnTo>
                  <a:lnTo>
                    <a:pt x="124" y="391"/>
                  </a:lnTo>
                  <a:lnTo>
                    <a:pt x="135" y="386"/>
                  </a:lnTo>
                  <a:lnTo>
                    <a:pt x="146" y="382"/>
                  </a:lnTo>
                  <a:lnTo>
                    <a:pt x="159" y="378"/>
                  </a:lnTo>
                  <a:lnTo>
                    <a:pt x="172" y="373"/>
                  </a:lnTo>
                  <a:lnTo>
                    <a:pt x="184" y="369"/>
                  </a:lnTo>
                  <a:lnTo>
                    <a:pt x="197" y="365"/>
                  </a:lnTo>
                  <a:lnTo>
                    <a:pt x="212" y="361"/>
                  </a:lnTo>
                  <a:lnTo>
                    <a:pt x="230" y="358"/>
                  </a:lnTo>
                  <a:lnTo>
                    <a:pt x="249" y="356"/>
                  </a:lnTo>
                  <a:lnTo>
                    <a:pt x="268" y="354"/>
                  </a:lnTo>
                  <a:lnTo>
                    <a:pt x="287" y="356"/>
                  </a:lnTo>
                  <a:lnTo>
                    <a:pt x="307" y="358"/>
                  </a:lnTo>
                  <a:lnTo>
                    <a:pt x="324" y="365"/>
                  </a:lnTo>
                  <a:lnTo>
                    <a:pt x="339" y="371"/>
                  </a:lnTo>
                  <a:lnTo>
                    <a:pt x="352" y="380"/>
                  </a:lnTo>
                  <a:lnTo>
                    <a:pt x="365" y="391"/>
                  </a:lnTo>
                  <a:lnTo>
                    <a:pt x="375" y="401"/>
                  </a:lnTo>
                  <a:lnTo>
                    <a:pt x="386" y="414"/>
                  </a:lnTo>
                  <a:lnTo>
                    <a:pt x="395" y="427"/>
                  </a:lnTo>
                  <a:lnTo>
                    <a:pt x="405" y="438"/>
                  </a:lnTo>
                  <a:lnTo>
                    <a:pt x="412" y="448"/>
                  </a:lnTo>
                  <a:lnTo>
                    <a:pt x="418" y="459"/>
                  </a:lnTo>
                  <a:lnTo>
                    <a:pt x="427" y="466"/>
                  </a:lnTo>
                  <a:lnTo>
                    <a:pt x="440" y="470"/>
                  </a:lnTo>
                  <a:lnTo>
                    <a:pt x="455" y="472"/>
                  </a:lnTo>
                  <a:lnTo>
                    <a:pt x="472" y="470"/>
                  </a:lnTo>
                  <a:lnTo>
                    <a:pt x="489" y="468"/>
                  </a:lnTo>
                  <a:lnTo>
                    <a:pt x="502" y="466"/>
                  </a:lnTo>
                  <a:lnTo>
                    <a:pt x="513" y="461"/>
                  </a:lnTo>
                  <a:lnTo>
                    <a:pt x="517" y="455"/>
                  </a:lnTo>
                  <a:lnTo>
                    <a:pt x="521" y="440"/>
                  </a:lnTo>
                  <a:lnTo>
                    <a:pt x="530" y="421"/>
                  </a:lnTo>
                  <a:lnTo>
                    <a:pt x="539" y="403"/>
                  </a:lnTo>
                  <a:lnTo>
                    <a:pt x="543" y="388"/>
                  </a:lnTo>
                  <a:lnTo>
                    <a:pt x="549" y="376"/>
                  </a:lnTo>
                  <a:lnTo>
                    <a:pt x="562" y="361"/>
                  </a:lnTo>
                  <a:lnTo>
                    <a:pt x="575" y="345"/>
                  </a:lnTo>
                  <a:lnTo>
                    <a:pt x="581" y="330"/>
                  </a:lnTo>
                  <a:lnTo>
                    <a:pt x="584" y="315"/>
                  </a:lnTo>
                  <a:lnTo>
                    <a:pt x="590" y="298"/>
                  </a:lnTo>
                  <a:lnTo>
                    <a:pt x="599" y="281"/>
                  </a:lnTo>
                  <a:lnTo>
                    <a:pt x="603" y="264"/>
                  </a:lnTo>
                  <a:lnTo>
                    <a:pt x="601" y="255"/>
                  </a:lnTo>
                  <a:lnTo>
                    <a:pt x="596" y="245"/>
                  </a:lnTo>
                  <a:lnTo>
                    <a:pt x="588" y="236"/>
                  </a:lnTo>
                  <a:lnTo>
                    <a:pt x="579" y="228"/>
                  </a:lnTo>
                  <a:lnTo>
                    <a:pt x="569" y="217"/>
                  </a:lnTo>
                  <a:lnTo>
                    <a:pt x="558" y="208"/>
                  </a:lnTo>
                  <a:lnTo>
                    <a:pt x="547" y="202"/>
                  </a:lnTo>
                  <a:lnTo>
                    <a:pt x="541" y="193"/>
                  </a:lnTo>
                  <a:lnTo>
                    <a:pt x="521" y="172"/>
                  </a:lnTo>
                  <a:lnTo>
                    <a:pt x="506" y="155"/>
                  </a:lnTo>
                  <a:lnTo>
                    <a:pt x="493" y="140"/>
                  </a:lnTo>
                  <a:lnTo>
                    <a:pt x="487" y="122"/>
                  </a:lnTo>
                  <a:lnTo>
                    <a:pt x="483" y="101"/>
                  </a:lnTo>
                  <a:lnTo>
                    <a:pt x="481" y="80"/>
                  </a:lnTo>
                  <a:lnTo>
                    <a:pt x="478" y="60"/>
                  </a:lnTo>
                  <a:lnTo>
                    <a:pt x="472" y="43"/>
                  </a:lnTo>
                  <a:lnTo>
                    <a:pt x="463" y="28"/>
                  </a:lnTo>
                  <a:lnTo>
                    <a:pt x="453" y="17"/>
                  </a:lnTo>
                  <a:lnTo>
                    <a:pt x="442" y="7"/>
                  </a:lnTo>
                  <a:lnTo>
                    <a:pt x="433" y="0"/>
                  </a:lnTo>
                  <a:lnTo>
                    <a:pt x="438" y="22"/>
                  </a:lnTo>
                  <a:lnTo>
                    <a:pt x="442" y="43"/>
                  </a:lnTo>
                  <a:lnTo>
                    <a:pt x="442" y="62"/>
                  </a:lnTo>
                  <a:lnTo>
                    <a:pt x="442" y="77"/>
                  </a:lnTo>
                  <a:lnTo>
                    <a:pt x="442" y="86"/>
                  </a:lnTo>
                  <a:lnTo>
                    <a:pt x="438" y="92"/>
                  </a:lnTo>
                  <a:lnTo>
                    <a:pt x="433" y="95"/>
                  </a:lnTo>
                  <a:lnTo>
                    <a:pt x="425" y="95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0" name="Freeform 17"/>
            <p:cNvSpPr>
              <a:spLocks/>
            </p:cNvSpPr>
            <p:nvPr/>
          </p:nvSpPr>
          <p:spPr bwMode="auto">
            <a:xfrm>
              <a:off x="4487" y="2528"/>
              <a:ext cx="118" cy="168"/>
            </a:xfrm>
            <a:custGeom>
              <a:avLst/>
              <a:gdLst>
                <a:gd name="T0" fmla="*/ 55563 w 118"/>
                <a:gd name="T1" fmla="*/ 95250 h 168"/>
                <a:gd name="T2" fmla="*/ 79375 w 118"/>
                <a:gd name="T3" fmla="*/ 85725 h 168"/>
                <a:gd name="T4" fmla="*/ 95250 w 118"/>
                <a:gd name="T5" fmla="*/ 68263 h 168"/>
                <a:gd name="T6" fmla="*/ 109538 w 118"/>
                <a:gd name="T7" fmla="*/ 50800 h 168"/>
                <a:gd name="T8" fmla="*/ 127000 w 118"/>
                <a:gd name="T9" fmla="*/ 31750 h 168"/>
                <a:gd name="T10" fmla="*/ 142875 w 118"/>
                <a:gd name="T11" fmla="*/ 14288 h 168"/>
                <a:gd name="T12" fmla="*/ 163513 w 118"/>
                <a:gd name="T13" fmla="*/ 0 h 168"/>
                <a:gd name="T14" fmla="*/ 180975 w 118"/>
                <a:gd name="T15" fmla="*/ 7938 h 168"/>
                <a:gd name="T16" fmla="*/ 187325 w 118"/>
                <a:gd name="T17" fmla="*/ 34925 h 168"/>
                <a:gd name="T18" fmla="*/ 187325 w 118"/>
                <a:gd name="T19" fmla="*/ 68263 h 168"/>
                <a:gd name="T20" fmla="*/ 184150 w 118"/>
                <a:gd name="T21" fmla="*/ 95250 h 168"/>
                <a:gd name="T22" fmla="*/ 177800 w 118"/>
                <a:gd name="T23" fmla="*/ 119063 h 168"/>
                <a:gd name="T24" fmla="*/ 180975 w 118"/>
                <a:gd name="T25" fmla="*/ 142875 h 168"/>
                <a:gd name="T26" fmla="*/ 180975 w 118"/>
                <a:gd name="T27" fmla="*/ 166688 h 168"/>
                <a:gd name="T28" fmla="*/ 174625 w 118"/>
                <a:gd name="T29" fmla="*/ 190500 h 168"/>
                <a:gd name="T30" fmla="*/ 160338 w 118"/>
                <a:gd name="T31" fmla="*/ 211138 h 168"/>
                <a:gd name="T32" fmla="*/ 139700 w 118"/>
                <a:gd name="T33" fmla="*/ 222250 h 168"/>
                <a:gd name="T34" fmla="*/ 119063 w 118"/>
                <a:gd name="T35" fmla="*/ 228600 h 168"/>
                <a:gd name="T36" fmla="*/ 98425 w 118"/>
                <a:gd name="T37" fmla="*/ 238125 h 168"/>
                <a:gd name="T38" fmla="*/ 82550 w 118"/>
                <a:gd name="T39" fmla="*/ 249238 h 168"/>
                <a:gd name="T40" fmla="*/ 71438 w 118"/>
                <a:gd name="T41" fmla="*/ 258763 h 168"/>
                <a:gd name="T42" fmla="*/ 61913 w 118"/>
                <a:gd name="T43" fmla="*/ 266700 h 168"/>
                <a:gd name="T44" fmla="*/ 44450 w 118"/>
                <a:gd name="T45" fmla="*/ 261938 h 168"/>
                <a:gd name="T46" fmla="*/ 26988 w 118"/>
                <a:gd name="T47" fmla="*/ 252413 h 168"/>
                <a:gd name="T48" fmla="*/ 14288 w 118"/>
                <a:gd name="T49" fmla="*/ 234950 h 168"/>
                <a:gd name="T50" fmla="*/ 0 w 118"/>
                <a:gd name="T51" fmla="*/ 204788 h 168"/>
                <a:gd name="T52" fmla="*/ 0 w 118"/>
                <a:gd name="T53" fmla="*/ 163513 h 168"/>
                <a:gd name="T54" fmla="*/ 17463 w 118"/>
                <a:gd name="T55" fmla="*/ 122238 h 168"/>
                <a:gd name="T56" fmla="*/ 55563 w 118"/>
                <a:gd name="T57" fmla="*/ 95250 h 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8"/>
                <a:gd name="T88" fmla="*/ 0 h 168"/>
                <a:gd name="T89" fmla="*/ 118 w 118"/>
                <a:gd name="T90" fmla="*/ 168 h 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8" h="168">
                  <a:moveTo>
                    <a:pt x="35" y="60"/>
                  </a:moveTo>
                  <a:lnTo>
                    <a:pt x="50" y="54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80" y="20"/>
                  </a:lnTo>
                  <a:lnTo>
                    <a:pt x="90" y="9"/>
                  </a:lnTo>
                  <a:lnTo>
                    <a:pt x="103" y="0"/>
                  </a:lnTo>
                  <a:lnTo>
                    <a:pt x="114" y="5"/>
                  </a:lnTo>
                  <a:lnTo>
                    <a:pt x="118" y="22"/>
                  </a:lnTo>
                  <a:lnTo>
                    <a:pt x="118" y="43"/>
                  </a:lnTo>
                  <a:lnTo>
                    <a:pt x="116" y="60"/>
                  </a:lnTo>
                  <a:lnTo>
                    <a:pt x="112" y="75"/>
                  </a:lnTo>
                  <a:lnTo>
                    <a:pt x="114" y="90"/>
                  </a:lnTo>
                  <a:lnTo>
                    <a:pt x="114" y="105"/>
                  </a:lnTo>
                  <a:lnTo>
                    <a:pt x="110" y="120"/>
                  </a:lnTo>
                  <a:lnTo>
                    <a:pt x="101" y="133"/>
                  </a:lnTo>
                  <a:lnTo>
                    <a:pt x="88" y="140"/>
                  </a:lnTo>
                  <a:lnTo>
                    <a:pt x="75" y="144"/>
                  </a:lnTo>
                  <a:lnTo>
                    <a:pt x="62" y="150"/>
                  </a:lnTo>
                  <a:lnTo>
                    <a:pt x="52" y="157"/>
                  </a:lnTo>
                  <a:lnTo>
                    <a:pt x="45" y="163"/>
                  </a:lnTo>
                  <a:lnTo>
                    <a:pt x="39" y="168"/>
                  </a:lnTo>
                  <a:lnTo>
                    <a:pt x="28" y="165"/>
                  </a:lnTo>
                  <a:lnTo>
                    <a:pt x="17" y="159"/>
                  </a:lnTo>
                  <a:lnTo>
                    <a:pt x="9" y="148"/>
                  </a:lnTo>
                  <a:lnTo>
                    <a:pt x="0" y="129"/>
                  </a:lnTo>
                  <a:lnTo>
                    <a:pt x="0" y="103"/>
                  </a:lnTo>
                  <a:lnTo>
                    <a:pt x="11" y="77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1" name="Freeform 18"/>
            <p:cNvSpPr>
              <a:spLocks/>
            </p:cNvSpPr>
            <p:nvPr/>
          </p:nvSpPr>
          <p:spPr bwMode="auto">
            <a:xfrm>
              <a:off x="4251" y="2614"/>
              <a:ext cx="178" cy="169"/>
            </a:xfrm>
            <a:custGeom>
              <a:avLst/>
              <a:gdLst>
                <a:gd name="T0" fmla="*/ 0 w 178"/>
                <a:gd name="T1" fmla="*/ 6350 h 169"/>
                <a:gd name="T2" fmla="*/ 3175 w 178"/>
                <a:gd name="T3" fmla="*/ 23813 h 169"/>
                <a:gd name="T4" fmla="*/ 31750 w 178"/>
                <a:gd name="T5" fmla="*/ 38100 h 169"/>
                <a:gd name="T6" fmla="*/ 61913 w 178"/>
                <a:gd name="T7" fmla="*/ 53975 h 169"/>
                <a:gd name="T8" fmla="*/ 82550 w 178"/>
                <a:gd name="T9" fmla="*/ 77788 h 169"/>
                <a:gd name="T10" fmla="*/ 95250 w 178"/>
                <a:gd name="T11" fmla="*/ 98425 h 169"/>
                <a:gd name="T12" fmla="*/ 106363 w 178"/>
                <a:gd name="T13" fmla="*/ 115888 h 169"/>
                <a:gd name="T14" fmla="*/ 115888 w 178"/>
                <a:gd name="T15" fmla="*/ 133350 h 169"/>
                <a:gd name="T16" fmla="*/ 127000 w 178"/>
                <a:gd name="T17" fmla="*/ 153988 h 169"/>
                <a:gd name="T18" fmla="*/ 139700 w 178"/>
                <a:gd name="T19" fmla="*/ 177800 h 169"/>
                <a:gd name="T20" fmla="*/ 160338 w 178"/>
                <a:gd name="T21" fmla="*/ 204788 h 169"/>
                <a:gd name="T22" fmla="*/ 180975 w 178"/>
                <a:gd name="T23" fmla="*/ 231775 h 169"/>
                <a:gd name="T24" fmla="*/ 204788 w 178"/>
                <a:gd name="T25" fmla="*/ 261938 h 169"/>
                <a:gd name="T26" fmla="*/ 222250 w 178"/>
                <a:gd name="T27" fmla="*/ 268288 h 169"/>
                <a:gd name="T28" fmla="*/ 242888 w 178"/>
                <a:gd name="T29" fmla="*/ 268288 h 169"/>
                <a:gd name="T30" fmla="*/ 261938 w 178"/>
                <a:gd name="T31" fmla="*/ 265113 h 169"/>
                <a:gd name="T32" fmla="*/ 279400 w 178"/>
                <a:gd name="T33" fmla="*/ 255588 h 169"/>
                <a:gd name="T34" fmla="*/ 282575 w 178"/>
                <a:gd name="T35" fmla="*/ 238125 h 169"/>
                <a:gd name="T36" fmla="*/ 276225 w 178"/>
                <a:gd name="T37" fmla="*/ 217488 h 169"/>
                <a:gd name="T38" fmla="*/ 261938 w 178"/>
                <a:gd name="T39" fmla="*/ 193675 h 169"/>
                <a:gd name="T40" fmla="*/ 242888 w 178"/>
                <a:gd name="T41" fmla="*/ 177800 h 169"/>
                <a:gd name="T42" fmla="*/ 225425 w 178"/>
                <a:gd name="T43" fmla="*/ 163513 h 169"/>
                <a:gd name="T44" fmla="*/ 207963 w 178"/>
                <a:gd name="T45" fmla="*/ 149225 h 169"/>
                <a:gd name="T46" fmla="*/ 187325 w 178"/>
                <a:gd name="T47" fmla="*/ 136525 h 169"/>
                <a:gd name="T48" fmla="*/ 171450 w 178"/>
                <a:gd name="T49" fmla="*/ 122238 h 169"/>
                <a:gd name="T50" fmla="*/ 157163 w 178"/>
                <a:gd name="T51" fmla="*/ 109538 h 169"/>
                <a:gd name="T52" fmla="*/ 142875 w 178"/>
                <a:gd name="T53" fmla="*/ 95250 h 169"/>
                <a:gd name="T54" fmla="*/ 133350 w 178"/>
                <a:gd name="T55" fmla="*/ 82550 h 169"/>
                <a:gd name="T56" fmla="*/ 122238 w 178"/>
                <a:gd name="T57" fmla="*/ 68263 h 169"/>
                <a:gd name="T58" fmla="*/ 112713 w 178"/>
                <a:gd name="T59" fmla="*/ 50800 h 169"/>
                <a:gd name="T60" fmla="*/ 98425 w 178"/>
                <a:gd name="T61" fmla="*/ 38100 h 169"/>
                <a:gd name="T62" fmla="*/ 85725 w 178"/>
                <a:gd name="T63" fmla="*/ 26988 h 169"/>
                <a:gd name="T64" fmla="*/ 68263 w 178"/>
                <a:gd name="T65" fmla="*/ 23813 h 169"/>
                <a:gd name="T66" fmla="*/ 50800 w 178"/>
                <a:gd name="T67" fmla="*/ 17463 h 169"/>
                <a:gd name="T68" fmla="*/ 31750 w 178"/>
                <a:gd name="T69" fmla="*/ 6350 h 169"/>
                <a:gd name="T70" fmla="*/ 14288 w 178"/>
                <a:gd name="T71" fmla="*/ 0 h 169"/>
                <a:gd name="T72" fmla="*/ 0 w 178"/>
                <a:gd name="T73" fmla="*/ 6350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169"/>
                <a:gd name="T113" fmla="*/ 178 w 178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169">
                  <a:moveTo>
                    <a:pt x="0" y="4"/>
                  </a:moveTo>
                  <a:lnTo>
                    <a:pt x="2" y="15"/>
                  </a:lnTo>
                  <a:lnTo>
                    <a:pt x="20" y="24"/>
                  </a:lnTo>
                  <a:lnTo>
                    <a:pt x="39" y="34"/>
                  </a:lnTo>
                  <a:lnTo>
                    <a:pt x="52" y="49"/>
                  </a:lnTo>
                  <a:lnTo>
                    <a:pt x="60" y="62"/>
                  </a:lnTo>
                  <a:lnTo>
                    <a:pt x="67" y="73"/>
                  </a:lnTo>
                  <a:lnTo>
                    <a:pt x="73" y="84"/>
                  </a:lnTo>
                  <a:lnTo>
                    <a:pt x="80" y="97"/>
                  </a:lnTo>
                  <a:lnTo>
                    <a:pt x="88" y="112"/>
                  </a:lnTo>
                  <a:lnTo>
                    <a:pt x="101" y="129"/>
                  </a:lnTo>
                  <a:lnTo>
                    <a:pt x="114" y="146"/>
                  </a:lnTo>
                  <a:lnTo>
                    <a:pt x="129" y="165"/>
                  </a:lnTo>
                  <a:lnTo>
                    <a:pt x="140" y="169"/>
                  </a:lnTo>
                  <a:lnTo>
                    <a:pt x="153" y="169"/>
                  </a:lnTo>
                  <a:lnTo>
                    <a:pt x="165" y="167"/>
                  </a:lnTo>
                  <a:lnTo>
                    <a:pt x="176" y="161"/>
                  </a:lnTo>
                  <a:lnTo>
                    <a:pt x="178" y="150"/>
                  </a:lnTo>
                  <a:lnTo>
                    <a:pt x="174" y="137"/>
                  </a:lnTo>
                  <a:lnTo>
                    <a:pt x="165" y="122"/>
                  </a:lnTo>
                  <a:lnTo>
                    <a:pt x="153" y="112"/>
                  </a:lnTo>
                  <a:lnTo>
                    <a:pt x="142" y="103"/>
                  </a:lnTo>
                  <a:lnTo>
                    <a:pt x="131" y="94"/>
                  </a:lnTo>
                  <a:lnTo>
                    <a:pt x="118" y="86"/>
                  </a:lnTo>
                  <a:lnTo>
                    <a:pt x="108" y="77"/>
                  </a:lnTo>
                  <a:lnTo>
                    <a:pt x="99" y="69"/>
                  </a:lnTo>
                  <a:lnTo>
                    <a:pt x="90" y="60"/>
                  </a:lnTo>
                  <a:lnTo>
                    <a:pt x="84" y="52"/>
                  </a:lnTo>
                  <a:lnTo>
                    <a:pt x="77" y="43"/>
                  </a:lnTo>
                  <a:lnTo>
                    <a:pt x="71" y="32"/>
                  </a:lnTo>
                  <a:lnTo>
                    <a:pt x="62" y="24"/>
                  </a:lnTo>
                  <a:lnTo>
                    <a:pt x="54" y="17"/>
                  </a:lnTo>
                  <a:lnTo>
                    <a:pt x="43" y="15"/>
                  </a:lnTo>
                  <a:lnTo>
                    <a:pt x="32" y="11"/>
                  </a:lnTo>
                  <a:lnTo>
                    <a:pt x="20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2" name="Freeform 19"/>
            <p:cNvSpPr>
              <a:spLocks/>
            </p:cNvSpPr>
            <p:nvPr/>
          </p:nvSpPr>
          <p:spPr bwMode="auto">
            <a:xfrm>
              <a:off x="4824" y="1919"/>
              <a:ext cx="191" cy="189"/>
            </a:xfrm>
            <a:custGeom>
              <a:avLst/>
              <a:gdLst>
                <a:gd name="T0" fmla="*/ 187325 w 191"/>
                <a:gd name="T1" fmla="*/ 269875 h 189"/>
                <a:gd name="T2" fmla="*/ 219075 w 191"/>
                <a:gd name="T3" fmla="*/ 234950 h 189"/>
                <a:gd name="T4" fmla="*/ 246063 w 191"/>
                <a:gd name="T5" fmla="*/ 193675 h 189"/>
                <a:gd name="T6" fmla="*/ 261938 w 191"/>
                <a:gd name="T7" fmla="*/ 150812 h 189"/>
                <a:gd name="T8" fmla="*/ 269875 w 191"/>
                <a:gd name="T9" fmla="*/ 115887 h 189"/>
                <a:gd name="T10" fmla="*/ 279400 w 191"/>
                <a:gd name="T11" fmla="*/ 88900 h 189"/>
                <a:gd name="T12" fmla="*/ 293688 w 191"/>
                <a:gd name="T13" fmla="*/ 61912 h 189"/>
                <a:gd name="T14" fmla="*/ 303213 w 191"/>
                <a:gd name="T15" fmla="*/ 34925 h 189"/>
                <a:gd name="T16" fmla="*/ 285750 w 191"/>
                <a:gd name="T17" fmla="*/ 11112 h 189"/>
                <a:gd name="T18" fmla="*/ 258763 w 191"/>
                <a:gd name="T19" fmla="*/ 0 h 189"/>
                <a:gd name="T20" fmla="*/ 246063 w 191"/>
                <a:gd name="T21" fmla="*/ 3175 h 189"/>
                <a:gd name="T22" fmla="*/ 238125 w 191"/>
                <a:gd name="T23" fmla="*/ 20637 h 189"/>
                <a:gd name="T24" fmla="*/ 231775 w 191"/>
                <a:gd name="T25" fmla="*/ 44450 h 189"/>
                <a:gd name="T26" fmla="*/ 222250 w 191"/>
                <a:gd name="T27" fmla="*/ 79375 h 189"/>
                <a:gd name="T28" fmla="*/ 201613 w 191"/>
                <a:gd name="T29" fmla="*/ 115887 h 189"/>
                <a:gd name="T30" fmla="*/ 180975 w 191"/>
                <a:gd name="T31" fmla="*/ 150812 h 189"/>
                <a:gd name="T32" fmla="*/ 160338 w 191"/>
                <a:gd name="T33" fmla="*/ 180975 h 189"/>
                <a:gd name="T34" fmla="*/ 146050 w 191"/>
                <a:gd name="T35" fmla="*/ 193675 h 189"/>
                <a:gd name="T36" fmla="*/ 122238 w 191"/>
                <a:gd name="T37" fmla="*/ 207962 h 189"/>
                <a:gd name="T38" fmla="*/ 98425 w 191"/>
                <a:gd name="T39" fmla="*/ 222250 h 189"/>
                <a:gd name="T40" fmla="*/ 71438 w 191"/>
                <a:gd name="T41" fmla="*/ 234950 h 189"/>
                <a:gd name="T42" fmla="*/ 44450 w 191"/>
                <a:gd name="T43" fmla="*/ 246062 h 189"/>
                <a:gd name="T44" fmla="*/ 20638 w 191"/>
                <a:gd name="T45" fmla="*/ 255587 h 189"/>
                <a:gd name="T46" fmla="*/ 6350 w 191"/>
                <a:gd name="T47" fmla="*/ 258762 h 189"/>
                <a:gd name="T48" fmla="*/ 0 w 191"/>
                <a:gd name="T49" fmla="*/ 261937 h 189"/>
                <a:gd name="T50" fmla="*/ 17463 w 191"/>
                <a:gd name="T51" fmla="*/ 279400 h 189"/>
                <a:gd name="T52" fmla="*/ 41275 w 191"/>
                <a:gd name="T53" fmla="*/ 290512 h 189"/>
                <a:gd name="T54" fmla="*/ 65088 w 191"/>
                <a:gd name="T55" fmla="*/ 300037 h 189"/>
                <a:gd name="T56" fmla="*/ 88900 w 191"/>
                <a:gd name="T57" fmla="*/ 300037 h 189"/>
                <a:gd name="T58" fmla="*/ 115888 w 191"/>
                <a:gd name="T59" fmla="*/ 300037 h 189"/>
                <a:gd name="T60" fmla="*/ 139700 w 191"/>
                <a:gd name="T61" fmla="*/ 293687 h 189"/>
                <a:gd name="T62" fmla="*/ 166688 w 191"/>
                <a:gd name="T63" fmla="*/ 282575 h 189"/>
                <a:gd name="T64" fmla="*/ 187325 w 191"/>
                <a:gd name="T65" fmla="*/ 269875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189"/>
                <a:gd name="T101" fmla="*/ 191 w 191"/>
                <a:gd name="T102" fmla="*/ 189 h 1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189">
                  <a:moveTo>
                    <a:pt x="118" y="170"/>
                  </a:moveTo>
                  <a:lnTo>
                    <a:pt x="138" y="148"/>
                  </a:lnTo>
                  <a:lnTo>
                    <a:pt x="155" y="122"/>
                  </a:lnTo>
                  <a:lnTo>
                    <a:pt x="165" y="95"/>
                  </a:lnTo>
                  <a:lnTo>
                    <a:pt x="170" y="73"/>
                  </a:lnTo>
                  <a:lnTo>
                    <a:pt x="176" y="56"/>
                  </a:lnTo>
                  <a:lnTo>
                    <a:pt x="185" y="39"/>
                  </a:lnTo>
                  <a:lnTo>
                    <a:pt x="191" y="22"/>
                  </a:lnTo>
                  <a:lnTo>
                    <a:pt x="180" y="7"/>
                  </a:lnTo>
                  <a:lnTo>
                    <a:pt x="163" y="0"/>
                  </a:lnTo>
                  <a:lnTo>
                    <a:pt x="155" y="2"/>
                  </a:lnTo>
                  <a:lnTo>
                    <a:pt x="150" y="13"/>
                  </a:lnTo>
                  <a:lnTo>
                    <a:pt x="146" y="28"/>
                  </a:lnTo>
                  <a:lnTo>
                    <a:pt x="140" y="50"/>
                  </a:lnTo>
                  <a:lnTo>
                    <a:pt x="127" y="73"/>
                  </a:lnTo>
                  <a:lnTo>
                    <a:pt x="114" y="95"/>
                  </a:lnTo>
                  <a:lnTo>
                    <a:pt x="101" y="114"/>
                  </a:lnTo>
                  <a:lnTo>
                    <a:pt x="92" y="122"/>
                  </a:lnTo>
                  <a:lnTo>
                    <a:pt x="77" y="131"/>
                  </a:lnTo>
                  <a:lnTo>
                    <a:pt x="62" y="140"/>
                  </a:lnTo>
                  <a:lnTo>
                    <a:pt x="45" y="148"/>
                  </a:lnTo>
                  <a:lnTo>
                    <a:pt x="28" y="155"/>
                  </a:lnTo>
                  <a:lnTo>
                    <a:pt x="13" y="161"/>
                  </a:lnTo>
                  <a:lnTo>
                    <a:pt x="4" y="163"/>
                  </a:lnTo>
                  <a:lnTo>
                    <a:pt x="0" y="165"/>
                  </a:lnTo>
                  <a:lnTo>
                    <a:pt x="11" y="176"/>
                  </a:lnTo>
                  <a:lnTo>
                    <a:pt x="26" y="183"/>
                  </a:lnTo>
                  <a:lnTo>
                    <a:pt x="41" y="189"/>
                  </a:lnTo>
                  <a:lnTo>
                    <a:pt x="56" y="189"/>
                  </a:lnTo>
                  <a:lnTo>
                    <a:pt x="73" y="189"/>
                  </a:lnTo>
                  <a:lnTo>
                    <a:pt x="88" y="185"/>
                  </a:lnTo>
                  <a:lnTo>
                    <a:pt x="105" y="178"/>
                  </a:lnTo>
                  <a:lnTo>
                    <a:pt x="118" y="170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3" name="Freeform 20"/>
            <p:cNvSpPr>
              <a:spLocks/>
            </p:cNvSpPr>
            <p:nvPr/>
          </p:nvSpPr>
          <p:spPr bwMode="auto">
            <a:xfrm>
              <a:off x="4833" y="2670"/>
              <a:ext cx="251" cy="131"/>
            </a:xfrm>
            <a:custGeom>
              <a:avLst/>
              <a:gdLst>
                <a:gd name="T0" fmla="*/ 68262 w 251"/>
                <a:gd name="T1" fmla="*/ 9525 h 131"/>
                <a:gd name="T2" fmla="*/ 84137 w 251"/>
                <a:gd name="T3" fmla="*/ 6350 h 131"/>
                <a:gd name="T4" fmla="*/ 98425 w 251"/>
                <a:gd name="T5" fmla="*/ 3175 h 131"/>
                <a:gd name="T6" fmla="*/ 115887 w 251"/>
                <a:gd name="T7" fmla="*/ 3175 h 131"/>
                <a:gd name="T8" fmla="*/ 128587 w 251"/>
                <a:gd name="T9" fmla="*/ 0 h 131"/>
                <a:gd name="T10" fmla="*/ 142875 w 251"/>
                <a:gd name="T11" fmla="*/ 0 h 131"/>
                <a:gd name="T12" fmla="*/ 160337 w 251"/>
                <a:gd name="T13" fmla="*/ 3175 h 131"/>
                <a:gd name="T14" fmla="*/ 173037 w 251"/>
                <a:gd name="T15" fmla="*/ 9525 h 131"/>
                <a:gd name="T16" fmla="*/ 190500 w 251"/>
                <a:gd name="T17" fmla="*/ 20638 h 131"/>
                <a:gd name="T18" fmla="*/ 207962 w 251"/>
                <a:gd name="T19" fmla="*/ 33338 h 131"/>
                <a:gd name="T20" fmla="*/ 223837 w 251"/>
                <a:gd name="T21" fmla="*/ 47625 h 131"/>
                <a:gd name="T22" fmla="*/ 238125 w 251"/>
                <a:gd name="T23" fmla="*/ 65088 h 131"/>
                <a:gd name="T24" fmla="*/ 255587 w 251"/>
                <a:gd name="T25" fmla="*/ 77788 h 131"/>
                <a:gd name="T26" fmla="*/ 268287 w 251"/>
                <a:gd name="T27" fmla="*/ 95250 h 131"/>
                <a:gd name="T28" fmla="*/ 285750 w 251"/>
                <a:gd name="T29" fmla="*/ 107950 h 131"/>
                <a:gd name="T30" fmla="*/ 300037 w 251"/>
                <a:gd name="T31" fmla="*/ 119063 h 131"/>
                <a:gd name="T32" fmla="*/ 315912 w 251"/>
                <a:gd name="T33" fmla="*/ 128588 h 131"/>
                <a:gd name="T34" fmla="*/ 347662 w 251"/>
                <a:gd name="T35" fmla="*/ 149225 h 131"/>
                <a:gd name="T36" fmla="*/ 374650 w 251"/>
                <a:gd name="T37" fmla="*/ 173038 h 131"/>
                <a:gd name="T38" fmla="*/ 392112 w 251"/>
                <a:gd name="T39" fmla="*/ 196850 h 131"/>
                <a:gd name="T40" fmla="*/ 398462 w 251"/>
                <a:gd name="T41" fmla="*/ 207963 h 131"/>
                <a:gd name="T42" fmla="*/ 282575 w 251"/>
                <a:gd name="T43" fmla="*/ 179388 h 131"/>
                <a:gd name="T44" fmla="*/ 211137 w 251"/>
                <a:gd name="T45" fmla="*/ 190500 h 131"/>
                <a:gd name="T46" fmla="*/ 204787 w 251"/>
                <a:gd name="T47" fmla="*/ 190500 h 131"/>
                <a:gd name="T48" fmla="*/ 190500 w 251"/>
                <a:gd name="T49" fmla="*/ 190500 h 131"/>
                <a:gd name="T50" fmla="*/ 169862 w 251"/>
                <a:gd name="T51" fmla="*/ 187325 h 131"/>
                <a:gd name="T52" fmla="*/ 146050 w 251"/>
                <a:gd name="T53" fmla="*/ 179388 h 131"/>
                <a:gd name="T54" fmla="*/ 119062 w 251"/>
                <a:gd name="T55" fmla="*/ 169863 h 131"/>
                <a:gd name="T56" fmla="*/ 92075 w 251"/>
                <a:gd name="T57" fmla="*/ 155575 h 131"/>
                <a:gd name="T58" fmla="*/ 71437 w 251"/>
                <a:gd name="T59" fmla="*/ 136525 h 131"/>
                <a:gd name="T60" fmla="*/ 57150 w 251"/>
                <a:gd name="T61" fmla="*/ 107950 h 131"/>
                <a:gd name="T62" fmla="*/ 47625 w 251"/>
                <a:gd name="T63" fmla="*/ 92075 h 131"/>
                <a:gd name="T64" fmla="*/ 30162 w 251"/>
                <a:gd name="T65" fmla="*/ 74613 h 131"/>
                <a:gd name="T66" fmla="*/ 15875 w 251"/>
                <a:gd name="T67" fmla="*/ 65088 h 131"/>
                <a:gd name="T68" fmla="*/ 3175 w 251"/>
                <a:gd name="T69" fmla="*/ 50800 h 131"/>
                <a:gd name="T70" fmla="*/ 0 w 251"/>
                <a:gd name="T71" fmla="*/ 36513 h 131"/>
                <a:gd name="T72" fmla="*/ 6350 w 251"/>
                <a:gd name="T73" fmla="*/ 26988 h 131"/>
                <a:gd name="T74" fmla="*/ 30162 w 251"/>
                <a:gd name="T75" fmla="*/ 17463 h 131"/>
                <a:gd name="T76" fmla="*/ 68262 w 251"/>
                <a:gd name="T77" fmla="*/ 9525 h 1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1"/>
                <a:gd name="T118" fmla="*/ 0 h 131"/>
                <a:gd name="T119" fmla="*/ 251 w 251"/>
                <a:gd name="T120" fmla="*/ 131 h 1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1" h="131">
                  <a:moveTo>
                    <a:pt x="43" y="6"/>
                  </a:moveTo>
                  <a:lnTo>
                    <a:pt x="53" y="4"/>
                  </a:lnTo>
                  <a:lnTo>
                    <a:pt x="62" y="2"/>
                  </a:lnTo>
                  <a:lnTo>
                    <a:pt x="73" y="2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9" y="6"/>
                  </a:lnTo>
                  <a:lnTo>
                    <a:pt x="120" y="13"/>
                  </a:lnTo>
                  <a:lnTo>
                    <a:pt x="131" y="21"/>
                  </a:lnTo>
                  <a:lnTo>
                    <a:pt x="141" y="30"/>
                  </a:lnTo>
                  <a:lnTo>
                    <a:pt x="150" y="41"/>
                  </a:lnTo>
                  <a:lnTo>
                    <a:pt x="161" y="49"/>
                  </a:lnTo>
                  <a:lnTo>
                    <a:pt x="169" y="60"/>
                  </a:lnTo>
                  <a:lnTo>
                    <a:pt x="180" y="68"/>
                  </a:lnTo>
                  <a:lnTo>
                    <a:pt x="189" y="75"/>
                  </a:lnTo>
                  <a:lnTo>
                    <a:pt x="199" y="81"/>
                  </a:lnTo>
                  <a:lnTo>
                    <a:pt x="219" y="94"/>
                  </a:lnTo>
                  <a:lnTo>
                    <a:pt x="236" y="109"/>
                  </a:lnTo>
                  <a:lnTo>
                    <a:pt x="247" y="124"/>
                  </a:lnTo>
                  <a:lnTo>
                    <a:pt x="251" y="131"/>
                  </a:lnTo>
                  <a:lnTo>
                    <a:pt x="178" y="113"/>
                  </a:lnTo>
                  <a:lnTo>
                    <a:pt x="133" y="120"/>
                  </a:lnTo>
                  <a:lnTo>
                    <a:pt x="129" y="120"/>
                  </a:lnTo>
                  <a:lnTo>
                    <a:pt x="120" y="120"/>
                  </a:lnTo>
                  <a:lnTo>
                    <a:pt x="107" y="118"/>
                  </a:lnTo>
                  <a:lnTo>
                    <a:pt x="92" y="113"/>
                  </a:lnTo>
                  <a:lnTo>
                    <a:pt x="75" y="107"/>
                  </a:lnTo>
                  <a:lnTo>
                    <a:pt x="58" y="98"/>
                  </a:lnTo>
                  <a:lnTo>
                    <a:pt x="45" y="86"/>
                  </a:lnTo>
                  <a:lnTo>
                    <a:pt x="36" y="68"/>
                  </a:lnTo>
                  <a:lnTo>
                    <a:pt x="30" y="58"/>
                  </a:lnTo>
                  <a:lnTo>
                    <a:pt x="19" y="47"/>
                  </a:lnTo>
                  <a:lnTo>
                    <a:pt x="10" y="41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19" y="11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4" name="Freeform 21"/>
            <p:cNvSpPr>
              <a:spLocks/>
            </p:cNvSpPr>
            <p:nvPr/>
          </p:nvSpPr>
          <p:spPr bwMode="auto">
            <a:xfrm>
              <a:off x="5307" y="3287"/>
              <a:ext cx="116" cy="142"/>
            </a:xfrm>
            <a:custGeom>
              <a:avLst/>
              <a:gdLst>
                <a:gd name="T0" fmla="*/ 50800 w 116"/>
                <a:gd name="T1" fmla="*/ 120650 h 142"/>
                <a:gd name="T2" fmla="*/ 65088 w 116"/>
                <a:gd name="T3" fmla="*/ 112713 h 142"/>
                <a:gd name="T4" fmla="*/ 80963 w 116"/>
                <a:gd name="T5" fmla="*/ 103188 h 142"/>
                <a:gd name="T6" fmla="*/ 101600 w 116"/>
                <a:gd name="T7" fmla="*/ 85725 h 142"/>
                <a:gd name="T8" fmla="*/ 119063 w 116"/>
                <a:gd name="T9" fmla="*/ 65088 h 142"/>
                <a:gd name="T10" fmla="*/ 139700 w 116"/>
                <a:gd name="T11" fmla="*/ 47625 h 142"/>
                <a:gd name="T12" fmla="*/ 157163 w 116"/>
                <a:gd name="T13" fmla="*/ 28575 h 142"/>
                <a:gd name="T14" fmla="*/ 169863 w 116"/>
                <a:gd name="T15" fmla="*/ 14288 h 142"/>
                <a:gd name="T16" fmla="*/ 177800 w 116"/>
                <a:gd name="T17" fmla="*/ 4763 h 142"/>
                <a:gd name="T18" fmla="*/ 184150 w 116"/>
                <a:gd name="T19" fmla="*/ 0 h 142"/>
                <a:gd name="T20" fmla="*/ 184150 w 116"/>
                <a:gd name="T21" fmla="*/ 7938 h 142"/>
                <a:gd name="T22" fmla="*/ 184150 w 116"/>
                <a:gd name="T23" fmla="*/ 28575 h 142"/>
                <a:gd name="T24" fmla="*/ 180975 w 116"/>
                <a:gd name="T25" fmla="*/ 58738 h 142"/>
                <a:gd name="T26" fmla="*/ 173038 w 116"/>
                <a:gd name="T27" fmla="*/ 88900 h 142"/>
                <a:gd name="T28" fmla="*/ 157163 w 116"/>
                <a:gd name="T29" fmla="*/ 112713 h 142"/>
                <a:gd name="T30" fmla="*/ 136525 w 116"/>
                <a:gd name="T31" fmla="*/ 130175 h 142"/>
                <a:gd name="T32" fmla="*/ 115888 w 116"/>
                <a:gd name="T33" fmla="*/ 139700 h 142"/>
                <a:gd name="T34" fmla="*/ 106363 w 116"/>
                <a:gd name="T35" fmla="*/ 150813 h 142"/>
                <a:gd name="T36" fmla="*/ 98425 w 116"/>
                <a:gd name="T37" fmla="*/ 171450 h 142"/>
                <a:gd name="T38" fmla="*/ 98425 w 116"/>
                <a:gd name="T39" fmla="*/ 195263 h 142"/>
                <a:gd name="T40" fmla="*/ 98425 w 116"/>
                <a:gd name="T41" fmla="*/ 211138 h 142"/>
                <a:gd name="T42" fmla="*/ 85725 w 116"/>
                <a:gd name="T43" fmla="*/ 222250 h 142"/>
                <a:gd name="T44" fmla="*/ 57150 w 116"/>
                <a:gd name="T45" fmla="*/ 225425 h 142"/>
                <a:gd name="T46" fmla="*/ 23813 w 116"/>
                <a:gd name="T47" fmla="*/ 219075 h 142"/>
                <a:gd name="T48" fmla="*/ 3175 w 116"/>
                <a:gd name="T49" fmla="*/ 201613 h 142"/>
                <a:gd name="T50" fmla="*/ 0 w 116"/>
                <a:gd name="T51" fmla="*/ 177800 h 142"/>
                <a:gd name="T52" fmla="*/ 6350 w 116"/>
                <a:gd name="T53" fmla="*/ 150813 h 142"/>
                <a:gd name="T54" fmla="*/ 23813 w 116"/>
                <a:gd name="T55" fmla="*/ 130175 h 142"/>
                <a:gd name="T56" fmla="*/ 50800 w 116"/>
                <a:gd name="T57" fmla="*/ 120650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42"/>
                <a:gd name="T89" fmla="*/ 116 w 116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42">
                  <a:moveTo>
                    <a:pt x="32" y="76"/>
                  </a:moveTo>
                  <a:lnTo>
                    <a:pt x="41" y="71"/>
                  </a:lnTo>
                  <a:lnTo>
                    <a:pt x="51" y="65"/>
                  </a:lnTo>
                  <a:lnTo>
                    <a:pt x="64" y="54"/>
                  </a:lnTo>
                  <a:lnTo>
                    <a:pt x="75" y="41"/>
                  </a:lnTo>
                  <a:lnTo>
                    <a:pt x="88" y="30"/>
                  </a:lnTo>
                  <a:lnTo>
                    <a:pt x="99" y="18"/>
                  </a:lnTo>
                  <a:lnTo>
                    <a:pt x="107" y="9"/>
                  </a:lnTo>
                  <a:lnTo>
                    <a:pt x="112" y="3"/>
                  </a:lnTo>
                  <a:lnTo>
                    <a:pt x="116" y="0"/>
                  </a:lnTo>
                  <a:lnTo>
                    <a:pt x="116" y="5"/>
                  </a:lnTo>
                  <a:lnTo>
                    <a:pt x="116" y="18"/>
                  </a:lnTo>
                  <a:lnTo>
                    <a:pt x="114" y="37"/>
                  </a:lnTo>
                  <a:lnTo>
                    <a:pt x="109" y="56"/>
                  </a:lnTo>
                  <a:lnTo>
                    <a:pt x="99" y="71"/>
                  </a:lnTo>
                  <a:lnTo>
                    <a:pt x="86" y="82"/>
                  </a:lnTo>
                  <a:lnTo>
                    <a:pt x="73" y="88"/>
                  </a:lnTo>
                  <a:lnTo>
                    <a:pt x="67" y="95"/>
                  </a:lnTo>
                  <a:lnTo>
                    <a:pt x="62" y="108"/>
                  </a:lnTo>
                  <a:lnTo>
                    <a:pt x="62" y="123"/>
                  </a:lnTo>
                  <a:lnTo>
                    <a:pt x="62" y="133"/>
                  </a:lnTo>
                  <a:lnTo>
                    <a:pt x="54" y="140"/>
                  </a:lnTo>
                  <a:lnTo>
                    <a:pt x="36" y="142"/>
                  </a:lnTo>
                  <a:lnTo>
                    <a:pt x="15" y="138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4" y="95"/>
                  </a:lnTo>
                  <a:lnTo>
                    <a:pt x="15" y="82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DDDDDD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5" name="Freeform 22"/>
            <p:cNvSpPr>
              <a:spLocks/>
            </p:cNvSpPr>
            <p:nvPr/>
          </p:nvSpPr>
          <p:spPr bwMode="auto">
            <a:xfrm>
              <a:off x="5429" y="3185"/>
              <a:ext cx="93" cy="115"/>
            </a:xfrm>
            <a:custGeom>
              <a:avLst/>
              <a:gdLst>
                <a:gd name="T0" fmla="*/ 7937 w 93"/>
                <a:gd name="T1" fmla="*/ 0 h 115"/>
                <a:gd name="T2" fmla="*/ 26987 w 93"/>
                <a:gd name="T3" fmla="*/ 12700 h 115"/>
                <a:gd name="T4" fmla="*/ 47625 w 93"/>
                <a:gd name="T5" fmla="*/ 39687 h 115"/>
                <a:gd name="T6" fmla="*/ 65087 w 93"/>
                <a:gd name="T7" fmla="*/ 66675 h 115"/>
                <a:gd name="T8" fmla="*/ 79375 w 93"/>
                <a:gd name="T9" fmla="*/ 80962 h 115"/>
                <a:gd name="T10" fmla="*/ 95250 w 93"/>
                <a:gd name="T11" fmla="*/ 80962 h 115"/>
                <a:gd name="T12" fmla="*/ 115887 w 93"/>
                <a:gd name="T13" fmla="*/ 80962 h 115"/>
                <a:gd name="T14" fmla="*/ 136525 w 93"/>
                <a:gd name="T15" fmla="*/ 84137 h 115"/>
                <a:gd name="T16" fmla="*/ 147637 w 93"/>
                <a:gd name="T17" fmla="*/ 95250 h 115"/>
                <a:gd name="T18" fmla="*/ 147637 w 93"/>
                <a:gd name="T19" fmla="*/ 111125 h 115"/>
                <a:gd name="T20" fmla="*/ 139700 w 93"/>
                <a:gd name="T21" fmla="*/ 128587 h 115"/>
                <a:gd name="T22" fmla="*/ 127000 w 93"/>
                <a:gd name="T23" fmla="*/ 149225 h 115"/>
                <a:gd name="T24" fmla="*/ 112712 w 93"/>
                <a:gd name="T25" fmla="*/ 166687 h 115"/>
                <a:gd name="T26" fmla="*/ 100012 w 93"/>
                <a:gd name="T27" fmla="*/ 176212 h 115"/>
                <a:gd name="T28" fmla="*/ 85725 w 93"/>
                <a:gd name="T29" fmla="*/ 182562 h 115"/>
                <a:gd name="T30" fmla="*/ 68262 w 93"/>
                <a:gd name="T31" fmla="*/ 179387 h 115"/>
                <a:gd name="T32" fmla="*/ 55562 w 93"/>
                <a:gd name="T33" fmla="*/ 166687 h 115"/>
                <a:gd name="T34" fmla="*/ 44450 w 93"/>
                <a:gd name="T35" fmla="*/ 146050 h 115"/>
                <a:gd name="T36" fmla="*/ 38100 w 93"/>
                <a:gd name="T37" fmla="*/ 125412 h 115"/>
                <a:gd name="T38" fmla="*/ 34925 w 93"/>
                <a:gd name="T39" fmla="*/ 104775 h 115"/>
                <a:gd name="T40" fmla="*/ 34925 w 93"/>
                <a:gd name="T41" fmla="*/ 90487 h 115"/>
                <a:gd name="T42" fmla="*/ 31750 w 93"/>
                <a:gd name="T43" fmla="*/ 74612 h 115"/>
                <a:gd name="T44" fmla="*/ 20637 w 93"/>
                <a:gd name="T45" fmla="*/ 53975 h 115"/>
                <a:gd name="T46" fmla="*/ 7937 w 93"/>
                <a:gd name="T47" fmla="*/ 39687 h 115"/>
                <a:gd name="T48" fmla="*/ 0 w 93"/>
                <a:gd name="T49" fmla="*/ 33337 h 115"/>
                <a:gd name="T50" fmla="*/ 7937 w 93"/>
                <a:gd name="T51" fmla="*/ 0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3"/>
                <a:gd name="T79" fmla="*/ 0 h 115"/>
                <a:gd name="T80" fmla="*/ 93 w 93"/>
                <a:gd name="T81" fmla="*/ 115 h 1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3" h="115">
                  <a:moveTo>
                    <a:pt x="5" y="0"/>
                  </a:moveTo>
                  <a:lnTo>
                    <a:pt x="17" y="8"/>
                  </a:lnTo>
                  <a:lnTo>
                    <a:pt x="30" y="25"/>
                  </a:lnTo>
                  <a:lnTo>
                    <a:pt x="41" y="42"/>
                  </a:lnTo>
                  <a:lnTo>
                    <a:pt x="50" y="51"/>
                  </a:lnTo>
                  <a:lnTo>
                    <a:pt x="60" y="51"/>
                  </a:lnTo>
                  <a:lnTo>
                    <a:pt x="73" y="51"/>
                  </a:lnTo>
                  <a:lnTo>
                    <a:pt x="86" y="53"/>
                  </a:lnTo>
                  <a:lnTo>
                    <a:pt x="93" y="60"/>
                  </a:lnTo>
                  <a:lnTo>
                    <a:pt x="93" y="70"/>
                  </a:lnTo>
                  <a:lnTo>
                    <a:pt x="88" y="81"/>
                  </a:lnTo>
                  <a:lnTo>
                    <a:pt x="80" y="94"/>
                  </a:lnTo>
                  <a:lnTo>
                    <a:pt x="71" y="105"/>
                  </a:lnTo>
                  <a:lnTo>
                    <a:pt x="63" y="111"/>
                  </a:lnTo>
                  <a:lnTo>
                    <a:pt x="54" y="115"/>
                  </a:lnTo>
                  <a:lnTo>
                    <a:pt x="43" y="113"/>
                  </a:lnTo>
                  <a:lnTo>
                    <a:pt x="35" y="105"/>
                  </a:lnTo>
                  <a:lnTo>
                    <a:pt x="28" y="92"/>
                  </a:lnTo>
                  <a:lnTo>
                    <a:pt x="24" y="79"/>
                  </a:lnTo>
                  <a:lnTo>
                    <a:pt x="22" y="66"/>
                  </a:lnTo>
                  <a:lnTo>
                    <a:pt x="22" y="57"/>
                  </a:lnTo>
                  <a:lnTo>
                    <a:pt x="20" y="47"/>
                  </a:lnTo>
                  <a:lnTo>
                    <a:pt x="13" y="34"/>
                  </a:lnTo>
                  <a:lnTo>
                    <a:pt x="5" y="25"/>
                  </a:lnTo>
                  <a:lnTo>
                    <a:pt x="0" y="2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D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6" name="Freeform 23"/>
            <p:cNvSpPr>
              <a:spLocks/>
            </p:cNvSpPr>
            <p:nvPr/>
          </p:nvSpPr>
          <p:spPr bwMode="auto">
            <a:xfrm>
              <a:off x="1497" y="2350"/>
              <a:ext cx="163" cy="82"/>
            </a:xfrm>
            <a:custGeom>
              <a:avLst/>
              <a:gdLst>
                <a:gd name="T0" fmla="*/ 0 w 163"/>
                <a:gd name="T1" fmla="*/ 14288 h 82"/>
                <a:gd name="T2" fmla="*/ 9525 w 163"/>
                <a:gd name="T3" fmla="*/ 0 h 82"/>
                <a:gd name="T4" fmla="*/ 26987 w 163"/>
                <a:gd name="T5" fmla="*/ 0 h 82"/>
                <a:gd name="T6" fmla="*/ 53975 w 163"/>
                <a:gd name="T7" fmla="*/ 7938 h 82"/>
                <a:gd name="T8" fmla="*/ 80962 w 163"/>
                <a:gd name="T9" fmla="*/ 20638 h 82"/>
                <a:gd name="T10" fmla="*/ 112712 w 163"/>
                <a:gd name="T11" fmla="*/ 34925 h 82"/>
                <a:gd name="T12" fmla="*/ 142875 w 163"/>
                <a:gd name="T13" fmla="*/ 50800 h 82"/>
                <a:gd name="T14" fmla="*/ 169862 w 163"/>
                <a:gd name="T15" fmla="*/ 68263 h 82"/>
                <a:gd name="T16" fmla="*/ 190500 w 163"/>
                <a:gd name="T17" fmla="*/ 79375 h 82"/>
                <a:gd name="T18" fmla="*/ 225425 w 163"/>
                <a:gd name="T19" fmla="*/ 92075 h 82"/>
                <a:gd name="T20" fmla="*/ 252412 w 163"/>
                <a:gd name="T21" fmla="*/ 109538 h 82"/>
                <a:gd name="T22" fmla="*/ 258762 w 163"/>
                <a:gd name="T23" fmla="*/ 123825 h 82"/>
                <a:gd name="T24" fmla="*/ 241300 w 163"/>
                <a:gd name="T25" fmla="*/ 130175 h 82"/>
                <a:gd name="T26" fmla="*/ 225425 w 163"/>
                <a:gd name="T27" fmla="*/ 130175 h 82"/>
                <a:gd name="T28" fmla="*/ 204787 w 163"/>
                <a:gd name="T29" fmla="*/ 127000 h 82"/>
                <a:gd name="T30" fmla="*/ 187325 w 163"/>
                <a:gd name="T31" fmla="*/ 123825 h 82"/>
                <a:gd name="T32" fmla="*/ 166687 w 163"/>
                <a:gd name="T33" fmla="*/ 119063 h 82"/>
                <a:gd name="T34" fmla="*/ 149225 w 163"/>
                <a:gd name="T35" fmla="*/ 119063 h 82"/>
                <a:gd name="T36" fmla="*/ 136525 w 163"/>
                <a:gd name="T37" fmla="*/ 115888 h 82"/>
                <a:gd name="T38" fmla="*/ 128587 w 163"/>
                <a:gd name="T39" fmla="*/ 112713 h 82"/>
                <a:gd name="T40" fmla="*/ 125412 w 163"/>
                <a:gd name="T41" fmla="*/ 112713 h 82"/>
                <a:gd name="T42" fmla="*/ 119062 w 163"/>
                <a:gd name="T43" fmla="*/ 109538 h 82"/>
                <a:gd name="T44" fmla="*/ 104775 w 163"/>
                <a:gd name="T45" fmla="*/ 103188 h 82"/>
                <a:gd name="T46" fmla="*/ 85725 w 163"/>
                <a:gd name="T47" fmla="*/ 92075 h 82"/>
                <a:gd name="T48" fmla="*/ 61912 w 163"/>
                <a:gd name="T49" fmla="*/ 79375 h 82"/>
                <a:gd name="T50" fmla="*/ 38100 w 163"/>
                <a:gd name="T51" fmla="*/ 61913 h 82"/>
                <a:gd name="T52" fmla="*/ 17462 w 163"/>
                <a:gd name="T53" fmla="*/ 44450 h 82"/>
                <a:gd name="T54" fmla="*/ 3175 w 163"/>
                <a:gd name="T55" fmla="*/ 26988 h 82"/>
                <a:gd name="T56" fmla="*/ 0 w 163"/>
                <a:gd name="T57" fmla="*/ 14288 h 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3"/>
                <a:gd name="T88" fmla="*/ 0 h 82"/>
                <a:gd name="T89" fmla="*/ 163 w 163"/>
                <a:gd name="T90" fmla="*/ 82 h 8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3" h="82">
                  <a:moveTo>
                    <a:pt x="0" y="9"/>
                  </a:moveTo>
                  <a:lnTo>
                    <a:pt x="6" y="0"/>
                  </a:lnTo>
                  <a:lnTo>
                    <a:pt x="17" y="0"/>
                  </a:lnTo>
                  <a:lnTo>
                    <a:pt x="34" y="5"/>
                  </a:lnTo>
                  <a:lnTo>
                    <a:pt x="51" y="13"/>
                  </a:lnTo>
                  <a:lnTo>
                    <a:pt x="71" y="22"/>
                  </a:lnTo>
                  <a:lnTo>
                    <a:pt x="90" y="32"/>
                  </a:lnTo>
                  <a:lnTo>
                    <a:pt x="107" y="43"/>
                  </a:lnTo>
                  <a:lnTo>
                    <a:pt x="120" y="50"/>
                  </a:lnTo>
                  <a:lnTo>
                    <a:pt x="142" y="58"/>
                  </a:lnTo>
                  <a:lnTo>
                    <a:pt x="159" y="69"/>
                  </a:lnTo>
                  <a:lnTo>
                    <a:pt x="163" y="78"/>
                  </a:lnTo>
                  <a:lnTo>
                    <a:pt x="152" y="82"/>
                  </a:lnTo>
                  <a:lnTo>
                    <a:pt x="142" y="82"/>
                  </a:lnTo>
                  <a:lnTo>
                    <a:pt x="129" y="80"/>
                  </a:lnTo>
                  <a:lnTo>
                    <a:pt x="118" y="78"/>
                  </a:lnTo>
                  <a:lnTo>
                    <a:pt x="105" y="75"/>
                  </a:lnTo>
                  <a:lnTo>
                    <a:pt x="94" y="75"/>
                  </a:lnTo>
                  <a:lnTo>
                    <a:pt x="86" y="73"/>
                  </a:lnTo>
                  <a:lnTo>
                    <a:pt x="81" y="71"/>
                  </a:lnTo>
                  <a:lnTo>
                    <a:pt x="79" y="71"/>
                  </a:lnTo>
                  <a:lnTo>
                    <a:pt x="75" y="69"/>
                  </a:lnTo>
                  <a:lnTo>
                    <a:pt x="66" y="65"/>
                  </a:lnTo>
                  <a:lnTo>
                    <a:pt x="54" y="58"/>
                  </a:lnTo>
                  <a:lnTo>
                    <a:pt x="39" y="50"/>
                  </a:lnTo>
                  <a:lnTo>
                    <a:pt x="24" y="39"/>
                  </a:lnTo>
                  <a:lnTo>
                    <a:pt x="11" y="28"/>
                  </a:lnTo>
                  <a:lnTo>
                    <a:pt x="2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7" name="Freeform 24"/>
            <p:cNvSpPr>
              <a:spLocks/>
            </p:cNvSpPr>
            <p:nvPr/>
          </p:nvSpPr>
          <p:spPr bwMode="auto">
            <a:xfrm>
              <a:off x="3399" y="2829"/>
              <a:ext cx="116" cy="238"/>
            </a:xfrm>
            <a:custGeom>
              <a:avLst/>
              <a:gdLst>
                <a:gd name="T0" fmla="*/ 123825 w 116"/>
                <a:gd name="T1" fmla="*/ 6350 h 238"/>
                <a:gd name="T2" fmla="*/ 157163 w 116"/>
                <a:gd name="T3" fmla="*/ 0 h 238"/>
                <a:gd name="T4" fmla="*/ 174625 w 116"/>
                <a:gd name="T5" fmla="*/ 6350 h 238"/>
                <a:gd name="T6" fmla="*/ 184150 w 116"/>
                <a:gd name="T7" fmla="*/ 26988 h 238"/>
                <a:gd name="T8" fmla="*/ 184150 w 116"/>
                <a:gd name="T9" fmla="*/ 53975 h 238"/>
                <a:gd name="T10" fmla="*/ 180975 w 116"/>
                <a:gd name="T11" fmla="*/ 84138 h 238"/>
                <a:gd name="T12" fmla="*/ 174625 w 116"/>
                <a:gd name="T13" fmla="*/ 119063 h 238"/>
                <a:gd name="T14" fmla="*/ 166688 w 116"/>
                <a:gd name="T15" fmla="*/ 149225 h 238"/>
                <a:gd name="T16" fmla="*/ 163513 w 116"/>
                <a:gd name="T17" fmla="*/ 176213 h 238"/>
                <a:gd name="T18" fmla="*/ 163513 w 116"/>
                <a:gd name="T19" fmla="*/ 227013 h 238"/>
                <a:gd name="T20" fmla="*/ 160338 w 116"/>
                <a:gd name="T21" fmla="*/ 277813 h 238"/>
                <a:gd name="T22" fmla="*/ 153988 w 116"/>
                <a:gd name="T23" fmla="*/ 322263 h 238"/>
                <a:gd name="T24" fmla="*/ 147638 w 116"/>
                <a:gd name="T25" fmla="*/ 349250 h 238"/>
                <a:gd name="T26" fmla="*/ 139700 w 116"/>
                <a:gd name="T27" fmla="*/ 357188 h 238"/>
                <a:gd name="T28" fmla="*/ 130175 w 116"/>
                <a:gd name="T29" fmla="*/ 363538 h 238"/>
                <a:gd name="T30" fmla="*/ 112713 w 116"/>
                <a:gd name="T31" fmla="*/ 369888 h 238"/>
                <a:gd name="T32" fmla="*/ 95250 w 116"/>
                <a:gd name="T33" fmla="*/ 377825 h 238"/>
                <a:gd name="T34" fmla="*/ 76200 w 116"/>
                <a:gd name="T35" fmla="*/ 377825 h 238"/>
                <a:gd name="T36" fmla="*/ 58738 w 116"/>
                <a:gd name="T37" fmla="*/ 373063 h 238"/>
                <a:gd name="T38" fmla="*/ 44450 w 116"/>
                <a:gd name="T39" fmla="*/ 360363 h 238"/>
                <a:gd name="T40" fmla="*/ 31750 w 116"/>
                <a:gd name="T41" fmla="*/ 342900 h 238"/>
                <a:gd name="T42" fmla="*/ 14288 w 116"/>
                <a:gd name="T43" fmla="*/ 295275 h 238"/>
                <a:gd name="T44" fmla="*/ 3175 w 116"/>
                <a:gd name="T45" fmla="*/ 254000 h 238"/>
                <a:gd name="T46" fmla="*/ 0 w 116"/>
                <a:gd name="T47" fmla="*/ 220663 h 238"/>
                <a:gd name="T48" fmla="*/ 3175 w 116"/>
                <a:gd name="T49" fmla="*/ 196850 h 238"/>
                <a:gd name="T50" fmla="*/ 14288 w 116"/>
                <a:gd name="T51" fmla="*/ 173038 h 238"/>
                <a:gd name="T52" fmla="*/ 31750 w 116"/>
                <a:gd name="T53" fmla="*/ 146050 h 238"/>
                <a:gd name="T54" fmla="*/ 55563 w 116"/>
                <a:gd name="T55" fmla="*/ 125413 h 238"/>
                <a:gd name="T56" fmla="*/ 76200 w 116"/>
                <a:gd name="T57" fmla="*/ 119063 h 238"/>
                <a:gd name="T58" fmla="*/ 88900 w 116"/>
                <a:gd name="T59" fmla="*/ 101600 h 238"/>
                <a:gd name="T60" fmla="*/ 100013 w 116"/>
                <a:gd name="T61" fmla="*/ 63500 h 238"/>
                <a:gd name="T62" fmla="*/ 109538 w 116"/>
                <a:gd name="T63" fmla="*/ 26988 h 238"/>
                <a:gd name="T64" fmla="*/ 123825 w 116"/>
                <a:gd name="T65" fmla="*/ 6350 h 2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238"/>
                <a:gd name="T101" fmla="*/ 116 w 116"/>
                <a:gd name="T102" fmla="*/ 238 h 2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238">
                  <a:moveTo>
                    <a:pt x="78" y="4"/>
                  </a:moveTo>
                  <a:lnTo>
                    <a:pt x="99" y="0"/>
                  </a:lnTo>
                  <a:lnTo>
                    <a:pt x="110" y="4"/>
                  </a:lnTo>
                  <a:lnTo>
                    <a:pt x="116" y="17"/>
                  </a:lnTo>
                  <a:lnTo>
                    <a:pt x="116" y="34"/>
                  </a:lnTo>
                  <a:lnTo>
                    <a:pt x="114" y="53"/>
                  </a:lnTo>
                  <a:lnTo>
                    <a:pt x="110" y="75"/>
                  </a:lnTo>
                  <a:lnTo>
                    <a:pt x="105" y="94"/>
                  </a:lnTo>
                  <a:lnTo>
                    <a:pt x="103" y="111"/>
                  </a:lnTo>
                  <a:lnTo>
                    <a:pt x="103" y="143"/>
                  </a:lnTo>
                  <a:lnTo>
                    <a:pt x="101" y="175"/>
                  </a:lnTo>
                  <a:lnTo>
                    <a:pt x="97" y="203"/>
                  </a:lnTo>
                  <a:lnTo>
                    <a:pt x="93" y="220"/>
                  </a:lnTo>
                  <a:lnTo>
                    <a:pt x="88" y="225"/>
                  </a:lnTo>
                  <a:lnTo>
                    <a:pt x="82" y="229"/>
                  </a:lnTo>
                  <a:lnTo>
                    <a:pt x="71" y="233"/>
                  </a:lnTo>
                  <a:lnTo>
                    <a:pt x="60" y="238"/>
                  </a:lnTo>
                  <a:lnTo>
                    <a:pt x="48" y="238"/>
                  </a:lnTo>
                  <a:lnTo>
                    <a:pt x="37" y="235"/>
                  </a:lnTo>
                  <a:lnTo>
                    <a:pt x="28" y="227"/>
                  </a:lnTo>
                  <a:lnTo>
                    <a:pt x="20" y="216"/>
                  </a:lnTo>
                  <a:lnTo>
                    <a:pt x="9" y="186"/>
                  </a:lnTo>
                  <a:lnTo>
                    <a:pt x="2" y="160"/>
                  </a:lnTo>
                  <a:lnTo>
                    <a:pt x="0" y="139"/>
                  </a:lnTo>
                  <a:lnTo>
                    <a:pt x="2" y="124"/>
                  </a:lnTo>
                  <a:lnTo>
                    <a:pt x="9" y="109"/>
                  </a:lnTo>
                  <a:lnTo>
                    <a:pt x="20" y="92"/>
                  </a:lnTo>
                  <a:lnTo>
                    <a:pt x="35" y="79"/>
                  </a:lnTo>
                  <a:lnTo>
                    <a:pt x="48" y="75"/>
                  </a:lnTo>
                  <a:lnTo>
                    <a:pt x="56" y="64"/>
                  </a:lnTo>
                  <a:lnTo>
                    <a:pt x="63" y="40"/>
                  </a:lnTo>
                  <a:lnTo>
                    <a:pt x="69" y="17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</p:grpSp>
      <p:sp>
        <p:nvSpPr>
          <p:cNvPr id="22531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121" y="1107283"/>
            <a:ext cx="5598333" cy="403622"/>
          </a:xfrm>
          <a:solidFill>
            <a:schemeClr val="accent1">
              <a:lumMod val="75000"/>
            </a:schemeClr>
          </a:solidFill>
        </p:spPr>
        <p:txBody>
          <a:bodyPr anchor="t">
            <a:normAutofit fontScale="90000"/>
          </a:bodyPr>
          <a:lstStyle/>
          <a:p>
            <a:pPr algn="ctr" eaLnBrk="1" hangingPunct="1">
              <a:defRPr/>
            </a:pPr>
            <a:r>
              <a:rPr lang="en-US" altLang="zh-TW" sz="21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Global Offices to Support Customers</a:t>
            </a:r>
            <a:endParaRPr lang="en-US" altLang="zh-TW" sz="2100" b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130" name="Rectangle 27"/>
          <p:cNvSpPr>
            <a:spLocks noChangeArrowheads="1"/>
          </p:cNvSpPr>
          <p:nvPr/>
        </p:nvSpPr>
        <p:spPr bwMode="auto">
          <a:xfrm>
            <a:off x="6072191" y="3696892"/>
            <a:ext cx="964406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altLang="zh-TW" sz="1200" b="1">
                <a:solidFill>
                  <a:srgbClr val="C00000"/>
                </a:solidFill>
                <a:cs typeface="Arial" charset="0"/>
              </a:rPr>
              <a:t>HQ: Hsinchu, Taiwan</a:t>
            </a:r>
            <a:endParaRPr lang="en-US" altLang="zh-TW" sz="1200">
              <a:solidFill>
                <a:srgbClr val="C00000"/>
              </a:solidFill>
              <a:cs typeface="Arial" charset="0"/>
            </a:endParaRPr>
          </a:p>
        </p:txBody>
      </p:sp>
      <p:grpSp>
        <p:nvGrpSpPr>
          <p:cNvPr id="4" name="群組 67"/>
          <p:cNvGrpSpPr>
            <a:grpSpLocks/>
          </p:cNvGrpSpPr>
          <p:nvPr/>
        </p:nvGrpSpPr>
        <p:grpSpPr bwMode="auto">
          <a:xfrm>
            <a:off x="6160296" y="3053956"/>
            <a:ext cx="589360" cy="467915"/>
            <a:chOff x="10215602" y="1922140"/>
            <a:chExt cx="785818" cy="624202"/>
          </a:xfrm>
        </p:grpSpPr>
        <p:sp>
          <p:nvSpPr>
            <p:cNvPr id="33" name="四角星形 3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287040" y="2214387"/>
              <a:ext cx="371477" cy="331955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  <p:sp>
          <p:nvSpPr>
            <p:cNvPr id="3125" name="Rectangle 28"/>
            <p:cNvSpPr>
              <a:spLocks noChangeArrowheads="1"/>
            </p:cNvSpPr>
            <p:nvPr/>
          </p:nvSpPr>
          <p:spPr bwMode="auto">
            <a:xfrm>
              <a:off x="10215602" y="1922140"/>
              <a:ext cx="785818" cy="508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>
                <a:lnSpc>
                  <a:spcPct val="110000"/>
                </a:lnSpc>
              </a:pPr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Taipei</a:t>
              </a:r>
              <a:endParaRPr lang="en-US" altLang="zh-TW" sz="1200">
                <a:solidFill>
                  <a:srgbClr val="00B050"/>
                </a:solidFill>
                <a:cs typeface="Arial" charset="0"/>
              </a:endParaRPr>
            </a:p>
          </p:txBody>
        </p:sp>
      </p:grpSp>
      <p:grpSp>
        <p:nvGrpSpPr>
          <p:cNvPr id="7" name="群組 65"/>
          <p:cNvGrpSpPr>
            <a:grpSpLocks/>
          </p:cNvGrpSpPr>
          <p:nvPr/>
        </p:nvGrpSpPr>
        <p:grpSpPr bwMode="auto">
          <a:xfrm>
            <a:off x="2589610" y="3107532"/>
            <a:ext cx="1289447" cy="428625"/>
            <a:chOff x="1928794" y="3000372"/>
            <a:chExt cx="1719274" cy="571504"/>
          </a:xfrm>
        </p:grpSpPr>
        <p:sp>
          <p:nvSpPr>
            <p:cNvPr id="3122" name="Rectangle 25"/>
            <p:cNvSpPr>
              <a:spLocks noChangeArrowheads="1"/>
            </p:cNvSpPr>
            <p:nvPr/>
          </p:nvSpPr>
          <p:spPr bwMode="auto">
            <a:xfrm>
              <a:off x="2290746" y="3000372"/>
              <a:ext cx="135732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/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Florida, US</a:t>
              </a:r>
            </a:p>
          </p:txBody>
        </p:sp>
        <p:sp>
          <p:nvSpPr>
            <p:cNvPr id="2" name="四角星形 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28794" y="3143248"/>
              <a:ext cx="338139" cy="336552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</p:grpSp>
      <p:grpSp>
        <p:nvGrpSpPr>
          <p:cNvPr id="8" name="群組 66"/>
          <p:cNvGrpSpPr>
            <a:grpSpLocks/>
          </p:cNvGrpSpPr>
          <p:nvPr/>
        </p:nvGrpSpPr>
        <p:grpSpPr bwMode="auto">
          <a:xfrm>
            <a:off x="5429250" y="2630094"/>
            <a:ext cx="910829" cy="696515"/>
            <a:chOff x="9358346" y="3214686"/>
            <a:chExt cx="1214446" cy="928694"/>
          </a:xfrm>
        </p:grpSpPr>
        <p:sp>
          <p:nvSpPr>
            <p:cNvPr id="3120" name="Rectangle 26"/>
            <p:cNvSpPr>
              <a:spLocks noChangeArrowheads="1"/>
            </p:cNvSpPr>
            <p:nvPr/>
          </p:nvSpPr>
          <p:spPr bwMode="auto">
            <a:xfrm>
              <a:off x="9358346" y="3286124"/>
              <a:ext cx="121444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>
                <a:lnSpc>
                  <a:spcPct val="110000"/>
                </a:lnSpc>
              </a:pPr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Chongqing</a:t>
              </a:r>
              <a:endParaRPr lang="en-US" altLang="zh-TW" sz="1200">
                <a:solidFill>
                  <a:srgbClr val="00B050"/>
                </a:solidFill>
                <a:cs typeface="Arial" charset="0"/>
              </a:endParaRPr>
            </a:p>
          </p:txBody>
        </p:sp>
        <p:sp>
          <p:nvSpPr>
            <p:cNvPr id="34" name="四角星形 3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572660" y="3214686"/>
              <a:ext cx="560391" cy="38259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</p:grpSp>
      <p:sp>
        <p:nvSpPr>
          <p:cNvPr id="36" name="四角星形 35">
            <a:extLst>
              <a:ext uri="{FF2B5EF4-FFF2-40B4-BE49-F238E27FC236}"/>
            </a:extLst>
          </p:cNvPr>
          <p:cNvSpPr/>
          <p:nvPr/>
        </p:nvSpPr>
        <p:spPr>
          <a:xfrm>
            <a:off x="6132910" y="3421859"/>
            <a:ext cx="275034" cy="222647"/>
          </a:xfrm>
          <a:prstGeom prst="star4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grpSp>
        <p:nvGrpSpPr>
          <p:cNvPr id="9" name="群組 69"/>
          <p:cNvGrpSpPr>
            <a:grpSpLocks/>
          </p:cNvGrpSpPr>
          <p:nvPr/>
        </p:nvGrpSpPr>
        <p:grpSpPr bwMode="auto">
          <a:xfrm>
            <a:off x="6286500" y="3536158"/>
            <a:ext cx="928688" cy="308372"/>
            <a:chOff x="9284054" y="3643314"/>
            <a:chExt cx="1237931" cy="411160"/>
          </a:xfrm>
        </p:grpSpPr>
        <p:sp>
          <p:nvSpPr>
            <p:cNvPr id="35" name="四角星形 3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284054" y="3651252"/>
              <a:ext cx="298373" cy="33019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  <p:sp>
          <p:nvSpPr>
            <p:cNvPr id="3119" name="Rectangle 28"/>
            <p:cNvSpPr>
              <a:spLocks noChangeArrowheads="1"/>
            </p:cNvSpPr>
            <p:nvPr/>
          </p:nvSpPr>
          <p:spPr bwMode="auto">
            <a:xfrm>
              <a:off x="9572660" y="3643314"/>
              <a:ext cx="949325" cy="41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>
                <a:lnSpc>
                  <a:spcPct val="110000"/>
                </a:lnSpc>
              </a:pPr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Tainan</a:t>
              </a:r>
              <a:endParaRPr lang="en-US" altLang="zh-TW" sz="1200">
                <a:solidFill>
                  <a:srgbClr val="00B050"/>
                </a:solidFill>
                <a:cs typeface="Arial" charset="0"/>
              </a:endParaRPr>
            </a:p>
          </p:txBody>
        </p:sp>
      </p:grpSp>
      <p:grpSp>
        <p:nvGrpSpPr>
          <p:cNvPr id="10" name="群組 71"/>
          <p:cNvGrpSpPr>
            <a:grpSpLocks/>
          </p:cNvGrpSpPr>
          <p:nvPr/>
        </p:nvGrpSpPr>
        <p:grpSpPr bwMode="auto">
          <a:xfrm>
            <a:off x="5161360" y="3537350"/>
            <a:ext cx="623888" cy="489980"/>
            <a:chOff x="5357818" y="3573463"/>
            <a:chExt cx="831850" cy="653745"/>
          </a:xfrm>
        </p:grpSpPr>
        <p:sp>
          <p:nvSpPr>
            <p:cNvPr id="39" name="四角星形 3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08630" y="3573463"/>
              <a:ext cx="369888" cy="273234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  <p:sp>
          <p:nvSpPr>
            <p:cNvPr id="3117" name="矩形 2"/>
            <p:cNvSpPr>
              <a:spLocks noChangeArrowheads="1"/>
            </p:cNvSpPr>
            <p:nvPr/>
          </p:nvSpPr>
          <p:spPr bwMode="auto">
            <a:xfrm>
              <a:off x="5357818" y="3857628"/>
              <a:ext cx="831850" cy="369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 dirty="0">
                  <a:solidFill>
                    <a:srgbClr val="00B050"/>
                  </a:solidFill>
                  <a:cs typeface="Arial" charset="0"/>
                </a:rPr>
                <a:t>INDIA</a:t>
              </a:r>
              <a:endParaRPr lang="zh-TW" altLang="en-US" sz="1200" dirty="0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3074" name="Object 12"/>
          <p:cNvGraphicFramePr>
            <a:graphicFrameLocks noChangeAspect="1"/>
          </p:cNvGraphicFramePr>
          <p:nvPr/>
        </p:nvGraphicFramePr>
        <p:xfrm flipH="1">
          <a:off x="1379317" y="5063145"/>
          <a:ext cx="338138" cy="36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5" name="多媒體項目" r:id="rId4" imgW="14801850" imgH="21897975" progId="">
                  <p:embed/>
                </p:oleObj>
              </mc:Choice>
              <mc:Fallback>
                <p:oleObj name="多媒體項目" r:id="rId4" imgW="14801850" imgH="218979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379317" y="5063145"/>
                        <a:ext cx="338138" cy="369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>
            <a:extLst>
              <a:ext uri="{FF2B5EF4-FFF2-40B4-BE49-F238E27FC236}"/>
            </a:extLst>
          </p:cNvPr>
          <p:cNvSpPr txBox="1"/>
          <p:nvPr/>
        </p:nvSpPr>
        <p:spPr>
          <a:xfrm>
            <a:off x="1785918" y="5089934"/>
            <a:ext cx="863185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rgbClr val="0066FF"/>
                </a:solidFill>
              </a:rPr>
              <a:t>TAC</a:t>
            </a:r>
            <a:r>
              <a:rPr lang="zh-TW" altLang="en-US" sz="1200" b="1" dirty="0">
                <a:solidFill>
                  <a:srgbClr val="0066FF"/>
                </a:solidFill>
              </a:rPr>
              <a:t> </a:t>
            </a:r>
            <a:r>
              <a:rPr lang="en-US" altLang="zh-TW" sz="1200" b="1" dirty="0">
                <a:solidFill>
                  <a:srgbClr val="0066FF"/>
                </a:solidFill>
              </a:rPr>
              <a:t>center</a:t>
            </a:r>
            <a:endParaRPr lang="zh-TW" altLang="en-US" sz="1200" b="1" dirty="0">
              <a:solidFill>
                <a:srgbClr val="0066FF"/>
              </a:solidFill>
            </a:endParaRPr>
          </a:p>
        </p:txBody>
      </p:sp>
      <p:grpSp>
        <p:nvGrpSpPr>
          <p:cNvPr id="12" name="群組 62"/>
          <p:cNvGrpSpPr>
            <a:grpSpLocks/>
          </p:cNvGrpSpPr>
          <p:nvPr/>
        </p:nvGrpSpPr>
        <p:grpSpPr bwMode="auto">
          <a:xfrm>
            <a:off x="5249233" y="3173541"/>
            <a:ext cx="976721" cy="544215"/>
            <a:chOff x="5429256" y="3143248"/>
            <a:chExt cx="1301394" cy="725622"/>
          </a:xfrm>
        </p:grpSpPr>
        <p:graphicFrame>
          <p:nvGraphicFramePr>
            <p:cNvPr id="3078" name="Object 12"/>
            <p:cNvGraphicFramePr>
              <a:graphicFrameLocks noChangeAspect="1"/>
            </p:cNvGraphicFramePr>
            <p:nvPr/>
          </p:nvGraphicFramePr>
          <p:xfrm flipH="1">
            <a:off x="6279800" y="3376745"/>
            <a:ext cx="450850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6" name="多媒體項目" r:id="rId6" imgW="14801850" imgH="21897975" progId="">
                    <p:embed/>
                  </p:oleObj>
                </mc:Choice>
                <mc:Fallback>
                  <p:oleObj name="多媒體項目" r:id="rId6" imgW="14801850" imgH="218979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6279800" y="3376745"/>
                          <a:ext cx="450850" cy="492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4" name="文字方塊 7"/>
            <p:cNvSpPr txBox="1">
              <a:spLocks noChangeArrowheads="1"/>
            </p:cNvSpPr>
            <p:nvPr/>
          </p:nvSpPr>
          <p:spPr bwMode="auto">
            <a:xfrm>
              <a:off x="5429256" y="3143248"/>
              <a:ext cx="916114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>
                  <a:solidFill>
                    <a:srgbClr val="0066FF"/>
                  </a:solidFill>
                </a:rPr>
                <a:t>SEA TAC</a:t>
              </a:r>
              <a:endParaRPr lang="zh-TW" altLang="en-US" sz="1200">
                <a:solidFill>
                  <a:srgbClr val="0066FF"/>
                </a:solidFill>
              </a:endParaRPr>
            </a:p>
          </p:txBody>
        </p:sp>
      </p:grpSp>
      <p:grpSp>
        <p:nvGrpSpPr>
          <p:cNvPr id="13" name="群組 57"/>
          <p:cNvGrpSpPr>
            <a:grpSpLocks/>
          </p:cNvGrpSpPr>
          <p:nvPr/>
        </p:nvGrpSpPr>
        <p:grpSpPr bwMode="auto">
          <a:xfrm>
            <a:off x="2053830" y="2695577"/>
            <a:ext cx="755848" cy="474504"/>
            <a:chOff x="1214414" y="2451100"/>
            <a:chExt cx="1007568" cy="633105"/>
          </a:xfrm>
        </p:grpSpPr>
        <p:graphicFrame>
          <p:nvGraphicFramePr>
            <p:cNvPr id="3077" name="Object 12"/>
            <p:cNvGraphicFramePr>
              <a:graphicFrameLocks noChangeAspect="1"/>
            </p:cNvGraphicFramePr>
            <p:nvPr/>
          </p:nvGraphicFramePr>
          <p:xfrm flipH="1">
            <a:off x="1270000" y="2451100"/>
            <a:ext cx="450850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7" name="多媒體項目" r:id="rId7" imgW="14801850" imgH="21897975" progId="">
                    <p:embed/>
                  </p:oleObj>
                </mc:Choice>
                <mc:Fallback>
                  <p:oleObj name="多媒體項目" r:id="rId7" imgW="14801850" imgH="218979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1270000" y="2451100"/>
                          <a:ext cx="450850" cy="492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3" name="文字方塊 8"/>
            <p:cNvSpPr txBox="1">
              <a:spLocks noChangeArrowheads="1"/>
            </p:cNvSpPr>
            <p:nvPr/>
          </p:nvSpPr>
          <p:spPr bwMode="auto">
            <a:xfrm>
              <a:off x="1214414" y="2714620"/>
              <a:ext cx="1007568" cy="369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>
                  <a:solidFill>
                    <a:srgbClr val="0066FF"/>
                  </a:solidFill>
                </a:rPr>
                <a:t>N. A. TAC</a:t>
              </a:r>
              <a:endParaRPr lang="zh-TW" altLang="en-US" sz="1200">
                <a:solidFill>
                  <a:srgbClr val="0066FF"/>
                </a:solidFill>
              </a:endParaRPr>
            </a:p>
          </p:txBody>
        </p:sp>
      </p:grpSp>
      <p:grpSp>
        <p:nvGrpSpPr>
          <p:cNvPr id="14" name="群組 60"/>
          <p:cNvGrpSpPr>
            <a:grpSpLocks/>
          </p:cNvGrpSpPr>
          <p:nvPr/>
        </p:nvGrpSpPr>
        <p:grpSpPr bwMode="auto">
          <a:xfrm>
            <a:off x="2750331" y="3696892"/>
            <a:ext cx="694485" cy="598294"/>
            <a:chOff x="1785918" y="3786190"/>
            <a:chExt cx="925444" cy="798161"/>
          </a:xfrm>
        </p:grpSpPr>
        <p:graphicFrame>
          <p:nvGraphicFramePr>
            <p:cNvPr id="3076" name="Object 12"/>
            <p:cNvGraphicFramePr>
              <a:graphicFrameLocks noChangeAspect="1"/>
            </p:cNvGraphicFramePr>
            <p:nvPr/>
          </p:nvGraphicFramePr>
          <p:xfrm flipH="1">
            <a:off x="1911744" y="3786190"/>
            <a:ext cx="450850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8" name="多媒體項目" r:id="rId8" imgW="14801850" imgH="21897975" progId="">
                    <p:embed/>
                  </p:oleObj>
                </mc:Choice>
                <mc:Fallback>
                  <p:oleObj name="多媒體項目" r:id="rId8" imgW="14801850" imgH="218979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1911744" y="3786190"/>
                          <a:ext cx="450850" cy="492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2" name="文字方塊 9"/>
            <p:cNvSpPr txBox="1">
              <a:spLocks noChangeArrowheads="1"/>
            </p:cNvSpPr>
            <p:nvPr/>
          </p:nvSpPr>
          <p:spPr bwMode="auto">
            <a:xfrm>
              <a:off x="1785918" y="4214818"/>
              <a:ext cx="925444" cy="36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>
                  <a:solidFill>
                    <a:srgbClr val="0066FF"/>
                  </a:solidFill>
                </a:rPr>
                <a:t>CSA TAC</a:t>
              </a:r>
              <a:endParaRPr lang="zh-TW" altLang="en-US" sz="1200">
                <a:solidFill>
                  <a:srgbClr val="0066FF"/>
                </a:solidFill>
              </a:endParaRPr>
            </a:p>
          </p:txBody>
        </p:sp>
      </p:grpSp>
      <p:grpSp>
        <p:nvGrpSpPr>
          <p:cNvPr id="15" name="群組 61"/>
          <p:cNvGrpSpPr>
            <a:grpSpLocks/>
          </p:cNvGrpSpPr>
          <p:nvPr/>
        </p:nvGrpSpPr>
        <p:grpSpPr bwMode="auto">
          <a:xfrm>
            <a:off x="4304113" y="2801546"/>
            <a:ext cx="1038221" cy="307182"/>
            <a:chOff x="3857620" y="5000636"/>
            <a:chExt cx="1383700" cy="409575"/>
          </a:xfrm>
        </p:grpSpPr>
        <p:graphicFrame>
          <p:nvGraphicFramePr>
            <p:cNvPr id="3075" name="Object 12"/>
            <p:cNvGraphicFramePr>
              <a:graphicFrameLocks noChangeAspect="1"/>
            </p:cNvGraphicFramePr>
            <p:nvPr/>
          </p:nvGraphicFramePr>
          <p:xfrm flipH="1">
            <a:off x="3857620" y="5000636"/>
            <a:ext cx="376237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9" name="多媒體項目" r:id="rId9" imgW="14801850" imgH="21897975" progId="">
                    <p:embed/>
                  </p:oleObj>
                </mc:Choice>
                <mc:Fallback>
                  <p:oleObj name="多媒體項目" r:id="rId9" imgW="14801850" imgH="218979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3857620" y="5000636"/>
                          <a:ext cx="376237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1" name="矩形 3"/>
            <p:cNvSpPr>
              <a:spLocks noChangeArrowheads="1"/>
            </p:cNvSpPr>
            <p:nvPr/>
          </p:nvSpPr>
          <p:spPr bwMode="auto">
            <a:xfrm>
              <a:off x="4143372" y="5143512"/>
              <a:ext cx="109794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200">
                  <a:solidFill>
                    <a:srgbClr val="0066FF"/>
                  </a:solidFill>
                </a:rPr>
                <a:t>EMEA</a:t>
              </a:r>
              <a:r>
                <a:rPr lang="zh-TW" altLang="en-US" sz="1200">
                  <a:solidFill>
                    <a:srgbClr val="0066FF"/>
                  </a:solidFill>
                </a:rPr>
                <a:t> </a:t>
              </a:r>
              <a:r>
                <a:rPr lang="en-US" altLang="zh-TW" sz="1200">
                  <a:solidFill>
                    <a:srgbClr val="0066FF"/>
                  </a:solidFill>
                </a:rPr>
                <a:t>TAC</a:t>
              </a:r>
            </a:p>
          </p:txBody>
        </p:sp>
      </p:grpSp>
      <p:grpSp>
        <p:nvGrpSpPr>
          <p:cNvPr id="16" name="群組 63"/>
          <p:cNvGrpSpPr>
            <a:grpSpLocks/>
          </p:cNvGrpSpPr>
          <p:nvPr/>
        </p:nvGrpSpPr>
        <p:grpSpPr bwMode="auto">
          <a:xfrm>
            <a:off x="3929063" y="2464595"/>
            <a:ext cx="725091" cy="525066"/>
            <a:chOff x="3143240" y="4637730"/>
            <a:chExt cx="966787" cy="699456"/>
          </a:xfrm>
        </p:grpSpPr>
        <p:sp>
          <p:nvSpPr>
            <p:cNvPr id="3109" name="Rectangle 29"/>
            <p:cNvSpPr>
              <a:spLocks noChangeArrowheads="1"/>
            </p:cNvSpPr>
            <p:nvPr/>
          </p:nvSpPr>
          <p:spPr bwMode="auto">
            <a:xfrm>
              <a:off x="3143240" y="4637730"/>
              <a:ext cx="96678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>
                <a:lnSpc>
                  <a:spcPct val="110000"/>
                </a:lnSpc>
              </a:pPr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Belgium</a:t>
              </a:r>
              <a:endParaRPr lang="en-US" altLang="zh-TW" sz="1200">
                <a:solidFill>
                  <a:srgbClr val="00B050"/>
                </a:solidFill>
                <a:cs typeface="Arial" charset="0"/>
              </a:endParaRPr>
            </a:p>
          </p:txBody>
        </p:sp>
        <p:sp>
          <p:nvSpPr>
            <p:cNvPr id="55" name="四角星形 5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28990" y="5000940"/>
              <a:ext cx="338138" cy="336246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</p:grpSp>
      <p:grpSp>
        <p:nvGrpSpPr>
          <p:cNvPr id="17" name="群組 64"/>
          <p:cNvGrpSpPr>
            <a:grpSpLocks/>
          </p:cNvGrpSpPr>
          <p:nvPr/>
        </p:nvGrpSpPr>
        <p:grpSpPr bwMode="auto">
          <a:xfrm>
            <a:off x="3982645" y="2922986"/>
            <a:ext cx="725090" cy="551259"/>
            <a:chOff x="3214678" y="4500570"/>
            <a:chExt cx="966787" cy="735336"/>
          </a:xfrm>
        </p:grpSpPr>
        <p:sp>
          <p:nvSpPr>
            <p:cNvPr id="56" name="四角星形 5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00428" y="4500570"/>
              <a:ext cx="338137" cy="33669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  <p:sp>
          <p:nvSpPr>
            <p:cNvPr id="3108" name="Rectangle 29"/>
            <p:cNvSpPr>
              <a:spLocks noChangeArrowheads="1"/>
            </p:cNvSpPr>
            <p:nvPr/>
          </p:nvSpPr>
          <p:spPr bwMode="auto">
            <a:xfrm>
              <a:off x="3214678" y="4735840"/>
              <a:ext cx="96678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>
                <a:lnSpc>
                  <a:spcPct val="110000"/>
                </a:lnSpc>
              </a:pPr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 France</a:t>
              </a:r>
              <a:endParaRPr lang="en-US" altLang="zh-TW" sz="1200">
                <a:solidFill>
                  <a:srgbClr val="00B050"/>
                </a:solidFill>
                <a:cs typeface="Arial" charset="0"/>
              </a:endParaRPr>
            </a:p>
          </p:txBody>
        </p:sp>
      </p:grpSp>
      <p:grpSp>
        <p:nvGrpSpPr>
          <p:cNvPr id="18" name="群組 72"/>
          <p:cNvGrpSpPr>
            <a:grpSpLocks/>
          </p:cNvGrpSpPr>
          <p:nvPr/>
        </p:nvGrpSpPr>
        <p:grpSpPr bwMode="auto">
          <a:xfrm>
            <a:off x="6661551" y="4437466"/>
            <a:ext cx="1125140" cy="276999"/>
            <a:chOff x="7358082" y="4773051"/>
            <a:chExt cx="1500198" cy="369786"/>
          </a:xfrm>
        </p:grpSpPr>
        <p:sp>
          <p:nvSpPr>
            <p:cNvPr id="38" name="四角星形 3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358082" y="4785767"/>
              <a:ext cx="346078" cy="29087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  <p:sp>
          <p:nvSpPr>
            <p:cNvPr id="3106" name="矩形 2"/>
            <p:cNvSpPr>
              <a:spLocks noChangeArrowheads="1"/>
            </p:cNvSpPr>
            <p:nvPr/>
          </p:nvSpPr>
          <p:spPr bwMode="auto">
            <a:xfrm>
              <a:off x="7715271" y="4773051"/>
              <a:ext cx="1143009" cy="369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Australia</a:t>
              </a:r>
              <a:endParaRPr lang="zh-TW" altLang="en-US" sz="1200">
                <a:solidFill>
                  <a:srgbClr val="00B050"/>
                </a:solidFill>
              </a:endParaRPr>
            </a:p>
          </p:txBody>
        </p:sp>
      </p:grpSp>
      <p:sp>
        <p:nvSpPr>
          <p:cNvPr id="3101" name="Freeform 24"/>
          <p:cNvSpPr>
            <a:spLocks/>
          </p:cNvSpPr>
          <p:nvPr/>
        </p:nvSpPr>
        <p:spPr bwMode="auto">
          <a:xfrm rot="1200000" flipV="1">
            <a:off x="6228160" y="3430193"/>
            <a:ext cx="138113" cy="226219"/>
          </a:xfrm>
          <a:custGeom>
            <a:avLst/>
            <a:gdLst>
              <a:gd name="T0" fmla="*/ 2147483647 w 116"/>
              <a:gd name="T1" fmla="*/ 2147483647 h 238"/>
              <a:gd name="T2" fmla="*/ 2147483647 w 116"/>
              <a:gd name="T3" fmla="*/ 0 h 238"/>
              <a:gd name="T4" fmla="*/ 2147483647 w 116"/>
              <a:gd name="T5" fmla="*/ 2147483647 h 238"/>
              <a:gd name="T6" fmla="*/ 2147483647 w 116"/>
              <a:gd name="T7" fmla="*/ 2147483647 h 238"/>
              <a:gd name="T8" fmla="*/ 2147483647 w 116"/>
              <a:gd name="T9" fmla="*/ 2147483647 h 238"/>
              <a:gd name="T10" fmla="*/ 2147483647 w 116"/>
              <a:gd name="T11" fmla="*/ 2147483647 h 238"/>
              <a:gd name="T12" fmla="*/ 2147483647 w 116"/>
              <a:gd name="T13" fmla="*/ 2147483647 h 238"/>
              <a:gd name="T14" fmla="*/ 2147483647 w 116"/>
              <a:gd name="T15" fmla="*/ 2147483647 h 238"/>
              <a:gd name="T16" fmla="*/ 2147483647 w 116"/>
              <a:gd name="T17" fmla="*/ 2147483647 h 238"/>
              <a:gd name="T18" fmla="*/ 2147483647 w 116"/>
              <a:gd name="T19" fmla="*/ 2147483647 h 238"/>
              <a:gd name="T20" fmla="*/ 2147483647 w 116"/>
              <a:gd name="T21" fmla="*/ 2147483647 h 238"/>
              <a:gd name="T22" fmla="*/ 2147483647 w 116"/>
              <a:gd name="T23" fmla="*/ 2147483647 h 238"/>
              <a:gd name="T24" fmla="*/ 2147483647 w 116"/>
              <a:gd name="T25" fmla="*/ 2147483647 h 238"/>
              <a:gd name="T26" fmla="*/ 2147483647 w 116"/>
              <a:gd name="T27" fmla="*/ 2147483647 h 238"/>
              <a:gd name="T28" fmla="*/ 2147483647 w 116"/>
              <a:gd name="T29" fmla="*/ 2147483647 h 238"/>
              <a:gd name="T30" fmla="*/ 2147483647 w 116"/>
              <a:gd name="T31" fmla="*/ 2147483647 h 238"/>
              <a:gd name="T32" fmla="*/ 2147483647 w 116"/>
              <a:gd name="T33" fmla="*/ 2147483647 h 238"/>
              <a:gd name="T34" fmla="*/ 2147483647 w 116"/>
              <a:gd name="T35" fmla="*/ 2147483647 h 238"/>
              <a:gd name="T36" fmla="*/ 2147483647 w 116"/>
              <a:gd name="T37" fmla="*/ 2147483647 h 238"/>
              <a:gd name="T38" fmla="*/ 2147483647 w 116"/>
              <a:gd name="T39" fmla="*/ 2147483647 h 238"/>
              <a:gd name="T40" fmla="*/ 2147483647 w 116"/>
              <a:gd name="T41" fmla="*/ 2147483647 h 238"/>
              <a:gd name="T42" fmla="*/ 2147483647 w 116"/>
              <a:gd name="T43" fmla="*/ 2147483647 h 238"/>
              <a:gd name="T44" fmla="*/ 2147483647 w 116"/>
              <a:gd name="T45" fmla="*/ 2147483647 h 238"/>
              <a:gd name="T46" fmla="*/ 0 w 116"/>
              <a:gd name="T47" fmla="*/ 2147483647 h 238"/>
              <a:gd name="T48" fmla="*/ 2147483647 w 116"/>
              <a:gd name="T49" fmla="*/ 2147483647 h 238"/>
              <a:gd name="T50" fmla="*/ 2147483647 w 116"/>
              <a:gd name="T51" fmla="*/ 2147483647 h 238"/>
              <a:gd name="T52" fmla="*/ 2147483647 w 116"/>
              <a:gd name="T53" fmla="*/ 2147483647 h 238"/>
              <a:gd name="T54" fmla="*/ 2147483647 w 116"/>
              <a:gd name="T55" fmla="*/ 2147483647 h 238"/>
              <a:gd name="T56" fmla="*/ 2147483647 w 116"/>
              <a:gd name="T57" fmla="*/ 2147483647 h 238"/>
              <a:gd name="T58" fmla="*/ 2147483647 w 116"/>
              <a:gd name="T59" fmla="*/ 2147483647 h 238"/>
              <a:gd name="T60" fmla="*/ 2147483647 w 116"/>
              <a:gd name="T61" fmla="*/ 2147483647 h 238"/>
              <a:gd name="T62" fmla="*/ 2147483647 w 116"/>
              <a:gd name="T63" fmla="*/ 2147483647 h 238"/>
              <a:gd name="T64" fmla="*/ 2147483647 w 116"/>
              <a:gd name="T65" fmla="*/ 2147483647 h 2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6"/>
              <a:gd name="T100" fmla="*/ 0 h 238"/>
              <a:gd name="T101" fmla="*/ 116 w 116"/>
              <a:gd name="T102" fmla="*/ 238 h 2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6" h="238">
                <a:moveTo>
                  <a:pt x="78" y="4"/>
                </a:moveTo>
                <a:lnTo>
                  <a:pt x="99" y="0"/>
                </a:lnTo>
                <a:lnTo>
                  <a:pt x="110" y="4"/>
                </a:lnTo>
                <a:lnTo>
                  <a:pt x="116" y="17"/>
                </a:lnTo>
                <a:lnTo>
                  <a:pt x="116" y="34"/>
                </a:lnTo>
                <a:lnTo>
                  <a:pt x="114" y="53"/>
                </a:lnTo>
                <a:lnTo>
                  <a:pt x="110" y="75"/>
                </a:lnTo>
                <a:lnTo>
                  <a:pt x="105" y="94"/>
                </a:lnTo>
                <a:lnTo>
                  <a:pt x="103" y="111"/>
                </a:lnTo>
                <a:lnTo>
                  <a:pt x="103" y="143"/>
                </a:lnTo>
                <a:lnTo>
                  <a:pt x="101" y="175"/>
                </a:lnTo>
                <a:lnTo>
                  <a:pt x="97" y="203"/>
                </a:lnTo>
                <a:lnTo>
                  <a:pt x="93" y="220"/>
                </a:lnTo>
                <a:lnTo>
                  <a:pt x="88" y="225"/>
                </a:lnTo>
                <a:lnTo>
                  <a:pt x="82" y="229"/>
                </a:lnTo>
                <a:lnTo>
                  <a:pt x="71" y="233"/>
                </a:lnTo>
                <a:lnTo>
                  <a:pt x="60" y="238"/>
                </a:lnTo>
                <a:lnTo>
                  <a:pt x="48" y="238"/>
                </a:lnTo>
                <a:lnTo>
                  <a:pt x="37" y="235"/>
                </a:lnTo>
                <a:lnTo>
                  <a:pt x="28" y="227"/>
                </a:lnTo>
                <a:lnTo>
                  <a:pt x="20" y="216"/>
                </a:lnTo>
                <a:lnTo>
                  <a:pt x="9" y="186"/>
                </a:lnTo>
                <a:lnTo>
                  <a:pt x="2" y="160"/>
                </a:lnTo>
                <a:lnTo>
                  <a:pt x="0" y="139"/>
                </a:lnTo>
                <a:lnTo>
                  <a:pt x="2" y="124"/>
                </a:lnTo>
                <a:lnTo>
                  <a:pt x="9" y="109"/>
                </a:lnTo>
                <a:lnTo>
                  <a:pt x="20" y="92"/>
                </a:lnTo>
                <a:lnTo>
                  <a:pt x="35" y="79"/>
                </a:lnTo>
                <a:lnTo>
                  <a:pt x="48" y="75"/>
                </a:lnTo>
                <a:lnTo>
                  <a:pt x="56" y="64"/>
                </a:lnTo>
                <a:lnTo>
                  <a:pt x="63" y="40"/>
                </a:lnTo>
                <a:lnTo>
                  <a:pt x="69" y="17"/>
                </a:lnTo>
                <a:lnTo>
                  <a:pt x="78" y="4"/>
                </a:lnTo>
                <a:close/>
              </a:path>
            </a:pathLst>
          </a:custGeom>
          <a:solidFill>
            <a:srgbClr val="B2B2B2">
              <a:alpha val="4705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sz="1350"/>
          </a:p>
        </p:txBody>
      </p:sp>
      <p:grpSp>
        <p:nvGrpSpPr>
          <p:cNvPr id="19" name="群組 74"/>
          <p:cNvGrpSpPr>
            <a:grpSpLocks/>
          </p:cNvGrpSpPr>
          <p:nvPr/>
        </p:nvGrpSpPr>
        <p:grpSpPr bwMode="auto">
          <a:xfrm>
            <a:off x="4464844" y="3161111"/>
            <a:ext cx="725091" cy="551259"/>
            <a:chOff x="3214678" y="4500570"/>
            <a:chExt cx="966787" cy="735336"/>
          </a:xfrm>
        </p:grpSpPr>
        <p:sp>
          <p:nvSpPr>
            <p:cNvPr id="76" name="四角星形 7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00428" y="4500570"/>
              <a:ext cx="338138" cy="33669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  <p:sp>
          <p:nvSpPr>
            <p:cNvPr id="3104" name="Rectangle 29"/>
            <p:cNvSpPr>
              <a:spLocks noChangeArrowheads="1"/>
            </p:cNvSpPr>
            <p:nvPr/>
          </p:nvSpPr>
          <p:spPr bwMode="auto">
            <a:xfrm>
              <a:off x="3214678" y="4735840"/>
              <a:ext cx="96678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lnSpc>
                  <a:spcPct val="110000"/>
                </a:lnSpc>
              </a:pPr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ME</a:t>
              </a:r>
              <a:endParaRPr lang="en-US" altLang="zh-TW" sz="1200">
                <a:solidFill>
                  <a:srgbClr val="00B050"/>
                </a:solidFill>
                <a:cs typeface="Arial" charset="0"/>
              </a:endParaRPr>
            </a:p>
          </p:txBody>
        </p:sp>
      </p:grpSp>
      <p:sp>
        <p:nvSpPr>
          <p:cNvPr id="77" name="四角星形 76">
            <a:extLst>
              <a:ext uri="{FF2B5EF4-FFF2-40B4-BE49-F238E27FC236}"/>
            </a:extLst>
          </p:cNvPr>
          <p:cNvSpPr/>
          <p:nvPr/>
        </p:nvSpPr>
        <p:spPr>
          <a:xfrm>
            <a:off x="1379317" y="4473782"/>
            <a:ext cx="275034" cy="222647"/>
          </a:xfrm>
          <a:prstGeom prst="star4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78" name="四角星形 77">
            <a:extLst>
              <a:ext uri="{FF2B5EF4-FFF2-40B4-BE49-F238E27FC236}"/>
            </a:extLst>
          </p:cNvPr>
          <p:cNvSpPr/>
          <p:nvPr/>
        </p:nvSpPr>
        <p:spPr>
          <a:xfrm>
            <a:off x="1379317" y="4768464"/>
            <a:ext cx="275034" cy="222647"/>
          </a:xfrm>
          <a:prstGeom prst="star4">
            <a:avLst/>
          </a:prstGeom>
          <a:solidFill>
            <a:srgbClr val="C1B8FA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79" name="文字方塊 78">
            <a:extLst>
              <a:ext uri="{FF2B5EF4-FFF2-40B4-BE49-F238E27FC236}"/>
            </a:extLst>
          </p:cNvPr>
          <p:cNvSpPr txBox="1"/>
          <p:nvPr/>
        </p:nvSpPr>
        <p:spPr>
          <a:xfrm>
            <a:off x="1785919" y="4768463"/>
            <a:ext cx="1104598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rgbClr val="0066FF"/>
                </a:solidFill>
              </a:rPr>
              <a:t>Branch Offices</a:t>
            </a:r>
            <a:endParaRPr lang="zh-TW" altLang="en-US" sz="1200" b="1" dirty="0">
              <a:solidFill>
                <a:srgbClr val="0066FF"/>
              </a:solidFill>
            </a:endParaRPr>
          </a:p>
        </p:txBody>
      </p:sp>
      <p:sp>
        <p:nvSpPr>
          <p:cNvPr id="80" name="文字方塊 79">
            <a:extLst>
              <a:ext uri="{FF2B5EF4-FFF2-40B4-BE49-F238E27FC236}"/>
            </a:extLst>
          </p:cNvPr>
          <p:cNvSpPr txBox="1"/>
          <p:nvPr/>
        </p:nvSpPr>
        <p:spPr>
          <a:xfrm>
            <a:off x="1785918" y="4446992"/>
            <a:ext cx="388248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rgbClr val="0066FF"/>
                </a:solidFill>
              </a:rPr>
              <a:t>HQ</a:t>
            </a:r>
            <a:endParaRPr lang="zh-TW" altLang="en-US" sz="1200" b="1" dirty="0">
              <a:solidFill>
                <a:srgbClr val="0066FF"/>
              </a:solidFill>
            </a:endParaRPr>
          </a:p>
        </p:txBody>
      </p:sp>
      <p:grpSp>
        <p:nvGrpSpPr>
          <p:cNvPr id="82" name="群組 66"/>
          <p:cNvGrpSpPr>
            <a:grpSpLocks/>
          </p:cNvGrpSpPr>
          <p:nvPr/>
        </p:nvGrpSpPr>
        <p:grpSpPr bwMode="auto">
          <a:xfrm>
            <a:off x="6349898" y="2786816"/>
            <a:ext cx="721227" cy="654081"/>
            <a:chOff x="8376463" y="3408795"/>
            <a:chExt cx="961643" cy="872115"/>
          </a:xfrm>
        </p:grpSpPr>
        <p:sp>
          <p:nvSpPr>
            <p:cNvPr id="83" name="Rectangle 26"/>
            <p:cNvSpPr>
              <a:spLocks noChangeArrowheads="1"/>
            </p:cNvSpPr>
            <p:nvPr/>
          </p:nvSpPr>
          <p:spPr bwMode="auto">
            <a:xfrm>
              <a:off x="8376463" y="3423654"/>
              <a:ext cx="961643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>
                <a:lnSpc>
                  <a:spcPct val="110000"/>
                </a:lnSpc>
              </a:pPr>
              <a:r>
                <a:rPr lang="en-US" altLang="zh-TW" sz="1200" b="1" dirty="0">
                  <a:solidFill>
                    <a:srgbClr val="00B050"/>
                  </a:solidFill>
                  <a:cs typeface="Arial" charset="0"/>
                </a:rPr>
                <a:t>Tianjin</a:t>
              </a:r>
              <a:endParaRPr lang="en-US" altLang="zh-TW" sz="1200" dirty="0">
                <a:solidFill>
                  <a:srgbClr val="00B050"/>
                </a:solidFill>
                <a:cs typeface="Arial" charset="0"/>
              </a:endParaRPr>
            </a:p>
          </p:txBody>
        </p:sp>
        <p:sp>
          <p:nvSpPr>
            <p:cNvPr id="84" name="四角星形 8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376463" y="3408795"/>
              <a:ext cx="521903" cy="32601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</p:grpSp>
      <p:grpSp>
        <p:nvGrpSpPr>
          <p:cNvPr id="11" name="群組 58"/>
          <p:cNvGrpSpPr>
            <a:grpSpLocks/>
          </p:cNvGrpSpPr>
          <p:nvPr/>
        </p:nvGrpSpPr>
        <p:grpSpPr bwMode="auto">
          <a:xfrm>
            <a:off x="6125769" y="2571750"/>
            <a:ext cx="804644" cy="491170"/>
            <a:chOff x="6643702" y="2285992"/>
            <a:chExt cx="1073535" cy="655333"/>
          </a:xfrm>
        </p:grpSpPr>
        <p:graphicFrame>
          <p:nvGraphicFramePr>
            <p:cNvPr id="3079" name="Object 12"/>
            <p:cNvGraphicFramePr>
              <a:graphicFrameLocks noChangeAspect="1"/>
            </p:cNvGraphicFramePr>
            <p:nvPr/>
          </p:nvGraphicFramePr>
          <p:xfrm flipH="1">
            <a:off x="6786578" y="2285992"/>
            <a:ext cx="450850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0" name="多媒體項目" r:id="rId10" imgW="14801850" imgH="21897975" progId="">
                    <p:embed/>
                  </p:oleObj>
                </mc:Choice>
                <mc:Fallback>
                  <p:oleObj name="多媒體項目" r:id="rId10" imgW="14801850" imgH="218979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6786578" y="2285992"/>
                          <a:ext cx="450850" cy="492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5" name="文字方塊 6"/>
            <p:cNvSpPr txBox="1">
              <a:spLocks noChangeArrowheads="1"/>
            </p:cNvSpPr>
            <p:nvPr/>
          </p:nvSpPr>
          <p:spPr bwMode="auto">
            <a:xfrm>
              <a:off x="6643702" y="2571745"/>
              <a:ext cx="1073535" cy="369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>
                  <a:solidFill>
                    <a:srgbClr val="0066FF"/>
                  </a:solidFill>
                </a:rPr>
                <a:t>China TAC</a:t>
              </a:r>
              <a:endParaRPr lang="zh-TW" altLang="en-US" sz="1200">
                <a:solidFill>
                  <a:srgbClr val="0066FF"/>
                </a:solidFill>
              </a:endParaRPr>
            </a:p>
          </p:txBody>
        </p:sp>
      </p:grpSp>
      <p:grpSp>
        <p:nvGrpSpPr>
          <p:cNvPr id="85" name="群組 61"/>
          <p:cNvGrpSpPr>
            <a:grpSpLocks/>
          </p:cNvGrpSpPr>
          <p:nvPr/>
        </p:nvGrpSpPr>
        <p:grpSpPr bwMode="auto">
          <a:xfrm>
            <a:off x="4507291" y="3738018"/>
            <a:ext cx="750258" cy="476488"/>
            <a:chOff x="3857620" y="5000636"/>
            <a:chExt cx="999916" cy="635315"/>
          </a:xfrm>
        </p:grpSpPr>
        <p:graphicFrame>
          <p:nvGraphicFramePr>
            <p:cNvPr id="86" name="Object 12"/>
            <p:cNvGraphicFramePr>
              <a:graphicFrameLocks noChangeAspect="1"/>
            </p:cNvGraphicFramePr>
            <p:nvPr/>
          </p:nvGraphicFramePr>
          <p:xfrm flipH="1">
            <a:off x="3857620" y="5000636"/>
            <a:ext cx="376237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1" name="多媒體項目" r:id="rId11" imgW="14801850" imgH="21897975" progId="">
                    <p:embed/>
                  </p:oleObj>
                </mc:Choice>
                <mc:Fallback>
                  <p:oleObj name="多媒體項目" r:id="rId11" imgW="14801850" imgH="218979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3857620" y="5000636"/>
                          <a:ext cx="376237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矩形 3"/>
            <p:cNvSpPr>
              <a:spLocks noChangeArrowheads="1"/>
            </p:cNvSpPr>
            <p:nvPr/>
          </p:nvSpPr>
          <p:spPr bwMode="auto">
            <a:xfrm>
              <a:off x="4143372" y="5143511"/>
              <a:ext cx="714164" cy="49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200" dirty="0">
                  <a:solidFill>
                    <a:srgbClr val="0066FF"/>
                  </a:solidFill>
                </a:rPr>
                <a:t>ES-AF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200" dirty="0">
                  <a:solidFill>
                    <a:srgbClr val="0066FF"/>
                  </a:solidFill>
                </a:rPr>
                <a:t>TAC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8857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www.looptelecom.com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1" t="19630" r="17501" b="7037"/>
          <a:stretch/>
        </p:blipFill>
        <p:spPr bwMode="auto">
          <a:xfrm>
            <a:off x="4032300" y="2132856"/>
            <a:ext cx="3240000" cy="2510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21204" r="18021" b="10648"/>
          <a:stretch/>
        </p:blipFill>
        <p:spPr bwMode="auto">
          <a:xfrm>
            <a:off x="1764229" y="3212976"/>
            <a:ext cx="3240000" cy="193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0B4E-BE18-4DE7-9F00-41C0B7841A53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6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750" y="1628775"/>
            <a:ext cx="8229600" cy="3455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公司</a:t>
            </a:r>
            <a:r>
              <a:rPr lang="zh-TW" altLang="en-US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介紹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 smtClean="0">
                <a:latin typeface="Arial" panose="020B0604020202020204" pitchFamily="34" charset="0"/>
                <a:ea typeface="DFKai-SB" panose="03000509000000000000" pitchFamily="65" charset="-120"/>
              </a:rPr>
              <a:t>上半年財務狀況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星通的產品與解決方案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關鍵任務網路解決解決方案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電信運營商市場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企業與政府資安網路解決方案</a:t>
            </a:r>
            <a:r>
              <a:rPr lang="en-US" altLang="zh-TW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 </a:t>
            </a:r>
          </a:p>
          <a:p>
            <a:r>
              <a:rPr lang="zh-TW" altLang="en-US" sz="2400" b="1" dirty="0">
                <a:latin typeface="Arial" panose="020B0604020202020204" pitchFamily="34" charset="0"/>
                <a:ea typeface="DFKai-SB" panose="03000509000000000000" pitchFamily="65" charset="-120"/>
              </a:rPr>
              <a:t>商業與行銷策略</a:t>
            </a:r>
            <a:endParaRPr lang="en-US" altLang="zh-TW" sz="2400" b="1" dirty="0">
              <a:latin typeface="Arial" panose="020B0604020202020204" pitchFamily="34" charset="0"/>
              <a:ea typeface="DFKai-SB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</a:rPr>
              <a:t>問答時間</a:t>
            </a:r>
            <a:endParaRPr lang="en-US" altLang="zh-TW" sz="2400" b="1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議程</a:t>
            </a:r>
            <a:endParaRPr lang="zh-TW" alt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1306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AutoShape 3" descr="2Q=="/>
          <p:cNvSpPr>
            <a:spLocks noChangeAspect="1" noChangeArrowheads="1"/>
          </p:cNvSpPr>
          <p:nvPr/>
        </p:nvSpPr>
        <p:spPr bwMode="auto">
          <a:xfrm>
            <a:off x="3209925" y="287655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9092" name="AutoShape 4" descr="2Q=="/>
          <p:cNvSpPr>
            <a:spLocks noChangeAspect="1" noChangeArrowheads="1"/>
          </p:cNvSpPr>
          <p:nvPr/>
        </p:nvSpPr>
        <p:spPr bwMode="auto">
          <a:xfrm>
            <a:off x="3209925" y="287655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73628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1924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45457" y="1628800"/>
            <a:ext cx="8229600" cy="4221163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網管系統</a:t>
            </a:r>
          </a:p>
          <a:p>
            <a:r>
              <a:rPr lang="en-US" altLang="zh-TW" sz="20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PDH/SDH/SONET-MSTP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多工交叉連結設備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L2/L3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乙太網存取傳輸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MPLS/CE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封包傳輸網路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TDM over Ethernet(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TDMoE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光纖數據多工設備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(FOM)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線路擴充轉換器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WDM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網路設備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NFV Based Cyber Security Solutions</a:t>
            </a:r>
          </a:p>
          <a:p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IIoT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Solutions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產業技術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Loop-logo-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265" y="188640"/>
            <a:ext cx="7419996" cy="1143000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技術結合產品：全方位解決方案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2143116"/>
            <a:ext cx="8372476" cy="39290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輸電監控</a:t>
            </a:r>
            <a:r>
              <a:rPr lang="en-US" altLang="zh-TW" sz="28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SCADA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的網路解決方案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鐵路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捷運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高鐵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的解決方案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石油業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的網路解決方案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電信網路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: 3G/</a:t>
            </a:r>
            <a:r>
              <a:rPr lang="en-US" altLang="zh-TW" sz="28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4G/5G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基地台光纖網路的解決方案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政府機關網路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解決方案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Loop-logo-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成功案例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電信服務業</a:t>
            </a:r>
            <a:endParaRPr lang="zh-TW" altLang="en-US" dirty="0"/>
          </a:p>
        </p:txBody>
      </p:sp>
      <p:pic>
        <p:nvPicPr>
          <p:cNvPr id="4" name="內容版面配置區 3" descr="telecom-800p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5547" y="4389379"/>
            <a:ext cx="2499778" cy="1874248"/>
          </a:xfrm>
        </p:spPr>
      </p:pic>
      <p:pic>
        <p:nvPicPr>
          <p:cNvPr id="5" name="圖片 4" descr="Loop-logo-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7628267">
            <a:off x="7764481" y="4240123"/>
            <a:ext cx="1019789" cy="1102150"/>
          </a:xfrm>
          <a:prstGeom prst="arc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弧形 7"/>
          <p:cNvSpPr/>
          <p:nvPr/>
        </p:nvSpPr>
        <p:spPr>
          <a:xfrm rot="17628267">
            <a:off x="7542575" y="4037804"/>
            <a:ext cx="1387854" cy="1408263"/>
          </a:xfrm>
          <a:prstGeom prst="arc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弧形 6"/>
          <p:cNvSpPr/>
          <p:nvPr/>
        </p:nvSpPr>
        <p:spPr>
          <a:xfrm rot="17628267">
            <a:off x="7680447" y="4117953"/>
            <a:ext cx="1167680" cy="1271151"/>
          </a:xfrm>
          <a:prstGeom prst="arc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926953" y="3880937"/>
            <a:ext cx="2286016" cy="2286016"/>
          </a:xfrm>
          <a:prstGeom prst="ellipse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5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WDM</a:t>
            </a:r>
          </a:p>
          <a:p>
            <a:pPr algn="ctr"/>
            <a:r>
              <a:rPr lang="en-US" altLang="zh-TW" sz="155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MPLS</a:t>
            </a:r>
          </a:p>
          <a:p>
            <a:pPr algn="ctr"/>
            <a:r>
              <a:rPr lang="en-US" altLang="zh-TW" sz="155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Fiber Optical</a:t>
            </a:r>
          </a:p>
          <a:p>
            <a:pPr algn="ctr"/>
            <a:r>
              <a:rPr lang="en-US" altLang="zh-TW" sz="155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iNET</a:t>
            </a:r>
            <a:endParaRPr lang="en-US" altLang="zh-TW" sz="155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55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iNMS</a:t>
            </a:r>
            <a:endParaRPr lang="en-US" altLang="zh-TW" sz="155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55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DACS Network</a:t>
            </a:r>
          </a:p>
          <a:p>
            <a:pPr algn="ctr"/>
            <a:r>
              <a:rPr lang="en-US" altLang="zh-TW" sz="155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DDN Network</a:t>
            </a:r>
          </a:p>
        </p:txBody>
      </p:sp>
      <p:grpSp>
        <p:nvGrpSpPr>
          <p:cNvPr id="3" name="群組 51"/>
          <p:cNvGrpSpPr/>
          <p:nvPr/>
        </p:nvGrpSpPr>
        <p:grpSpPr>
          <a:xfrm>
            <a:off x="1426755" y="2023550"/>
            <a:ext cx="5249772" cy="4214841"/>
            <a:chOff x="1928794" y="2071679"/>
            <a:chExt cx="5249772" cy="4214841"/>
          </a:xfrm>
        </p:grpSpPr>
        <p:cxnSp>
          <p:nvCxnSpPr>
            <p:cNvPr id="19" name="直線接點 18"/>
            <p:cNvCxnSpPr/>
            <p:nvPr/>
          </p:nvCxnSpPr>
          <p:spPr>
            <a:xfrm rot="10800000">
              <a:off x="2532994" y="5150069"/>
              <a:ext cx="952011" cy="2276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16200000" flipV="1">
              <a:off x="3568129" y="3647053"/>
              <a:ext cx="887566" cy="228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rot="16200000" flipV="1">
              <a:off x="2789849" y="3386472"/>
              <a:ext cx="1285884" cy="5715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rot="5400000" flipH="1" flipV="1">
              <a:off x="3640380" y="2931862"/>
              <a:ext cx="1863243" cy="1428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rot="10800000" flipV="1">
              <a:off x="2786051" y="5923068"/>
              <a:ext cx="1031357" cy="363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0800000" flipV="1">
              <a:off x="1928794" y="5671412"/>
              <a:ext cx="1683912" cy="115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10800000">
              <a:off x="1928794" y="4071942"/>
              <a:ext cx="1516468" cy="9945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10800000">
              <a:off x="2943705" y="4004773"/>
              <a:ext cx="594822" cy="5848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561651" y="3403379"/>
              <a:ext cx="857256" cy="2857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4929190" y="2857496"/>
              <a:ext cx="1428760" cy="10001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 rot="10800000" flipV="1">
              <a:off x="5379325" y="3720661"/>
              <a:ext cx="748207" cy="5590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rot="10800000" flipV="1">
              <a:off x="5572132" y="3941378"/>
              <a:ext cx="1606434" cy="6306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rot="10800000" flipV="1">
              <a:off x="5690529" y="4805361"/>
              <a:ext cx="928693" cy="589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 rot="10800000">
              <a:off x="5695962" y="5189509"/>
              <a:ext cx="1227898" cy="4606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群組 38"/>
          <p:cNvGrpSpPr/>
          <p:nvPr/>
        </p:nvGrpSpPr>
        <p:grpSpPr>
          <a:xfrm>
            <a:off x="538809" y="1166293"/>
            <a:ext cx="6970710" cy="5643578"/>
            <a:chOff x="538809" y="1166293"/>
            <a:chExt cx="6970710" cy="5643578"/>
          </a:xfrm>
        </p:grpSpPr>
        <p:sp>
          <p:nvSpPr>
            <p:cNvPr id="9" name="橢圓 8"/>
            <p:cNvSpPr>
              <a:spLocks noChangeAspect="1"/>
            </p:cNvSpPr>
            <p:nvPr/>
          </p:nvSpPr>
          <p:spPr>
            <a:xfrm>
              <a:off x="1154540" y="4482267"/>
              <a:ext cx="900000" cy="90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法國</a:t>
              </a:r>
              <a:endParaRPr lang="zh-TW" altLang="en-US" sz="14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橢圓 10"/>
            <p:cNvSpPr>
              <a:spLocks noChangeAspect="1"/>
            </p:cNvSpPr>
            <p:nvPr/>
          </p:nvSpPr>
          <p:spPr>
            <a:xfrm>
              <a:off x="3018779" y="2280751"/>
              <a:ext cx="900000" cy="90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巴基斯坦</a:t>
              </a:r>
              <a:endParaRPr lang="zh-TW" altLang="en-US" sz="1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橢圓 15"/>
            <p:cNvSpPr>
              <a:spLocks noChangeAspect="1"/>
            </p:cNvSpPr>
            <p:nvPr/>
          </p:nvSpPr>
          <p:spPr>
            <a:xfrm>
              <a:off x="1426755" y="5909871"/>
              <a:ext cx="900000" cy="90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薩</a:t>
              </a:r>
              <a:r>
                <a:rPr lang="zh-TW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爾多瓦</a:t>
              </a:r>
              <a:endPara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橢圓 16"/>
            <p:cNvSpPr>
              <a:spLocks noChangeAspect="1"/>
            </p:cNvSpPr>
            <p:nvPr/>
          </p:nvSpPr>
          <p:spPr>
            <a:xfrm>
              <a:off x="2017006" y="2141570"/>
              <a:ext cx="900000" cy="9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奧地利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橢圓 49"/>
            <p:cNvSpPr>
              <a:spLocks noChangeAspect="1"/>
            </p:cNvSpPr>
            <p:nvPr/>
          </p:nvSpPr>
          <p:spPr>
            <a:xfrm>
              <a:off x="578716" y="3428984"/>
              <a:ext cx="900000" cy="90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accent6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台灣</a:t>
              </a:r>
              <a:endParaRPr lang="zh-TW" altLang="en-US" sz="14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橢圓 27"/>
            <p:cNvSpPr>
              <a:spLocks noChangeAspect="1"/>
            </p:cNvSpPr>
            <p:nvPr/>
          </p:nvSpPr>
          <p:spPr>
            <a:xfrm>
              <a:off x="538809" y="5297691"/>
              <a:ext cx="900000" cy="90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阿根廷</a:t>
              </a:r>
              <a:endPara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5" name="橢圓 44"/>
            <p:cNvSpPr>
              <a:spLocks noChangeAspect="1"/>
            </p:cNvSpPr>
            <p:nvPr/>
          </p:nvSpPr>
          <p:spPr>
            <a:xfrm>
              <a:off x="1680976" y="3187578"/>
              <a:ext cx="900000" cy="900000"/>
            </a:xfrm>
            <a:prstGeom prst="ellipse">
              <a:avLst/>
            </a:prstGeom>
            <a:solidFill>
              <a:schemeClr val="bg1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加拿大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橢圓 50"/>
            <p:cNvSpPr>
              <a:spLocks noChangeAspect="1"/>
            </p:cNvSpPr>
            <p:nvPr/>
          </p:nvSpPr>
          <p:spPr>
            <a:xfrm>
              <a:off x="3641333" y="1166293"/>
              <a:ext cx="900000" cy="9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美</a:t>
              </a:r>
              <a:r>
                <a:rPr lang="zh-TW" altLang="en-US" sz="140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國</a:t>
              </a:r>
            </a:p>
          </p:txBody>
        </p:sp>
        <p:sp>
          <p:nvSpPr>
            <p:cNvPr id="52" name="橢圓 51"/>
            <p:cNvSpPr>
              <a:spLocks noChangeAspect="1"/>
            </p:cNvSpPr>
            <p:nvPr/>
          </p:nvSpPr>
          <p:spPr>
            <a:xfrm>
              <a:off x="6342330" y="5368975"/>
              <a:ext cx="900000" cy="9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西班牙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橢圓 52"/>
            <p:cNvSpPr>
              <a:spLocks noChangeAspect="1"/>
            </p:cNvSpPr>
            <p:nvPr/>
          </p:nvSpPr>
          <p:spPr>
            <a:xfrm>
              <a:off x="4355713" y="2237863"/>
              <a:ext cx="900000" cy="90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印度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4" name="橢圓 53"/>
            <p:cNvSpPr>
              <a:spLocks noChangeAspect="1"/>
            </p:cNvSpPr>
            <p:nvPr/>
          </p:nvSpPr>
          <p:spPr>
            <a:xfrm>
              <a:off x="6103244" y="4262576"/>
              <a:ext cx="900000" cy="90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越南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5" name="橢圓 54"/>
            <p:cNvSpPr>
              <a:spLocks noChangeAspect="1"/>
            </p:cNvSpPr>
            <p:nvPr/>
          </p:nvSpPr>
          <p:spPr>
            <a:xfrm>
              <a:off x="6609519" y="3197757"/>
              <a:ext cx="900000" cy="900000"/>
            </a:xfrm>
            <a:prstGeom prst="ellipse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bg2">
                      <a:lumMod val="1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泰國</a:t>
              </a:r>
              <a:endParaRPr lang="zh-TW" altLang="en-US" sz="14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6" name="橢圓 55"/>
            <p:cNvSpPr>
              <a:spLocks noChangeAspect="1"/>
            </p:cNvSpPr>
            <p:nvPr/>
          </p:nvSpPr>
          <p:spPr>
            <a:xfrm>
              <a:off x="5425795" y="1778860"/>
              <a:ext cx="900000" cy="90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印尼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7" name="橢圓 56"/>
            <p:cNvSpPr>
              <a:spLocks noChangeAspect="1"/>
            </p:cNvSpPr>
            <p:nvPr/>
          </p:nvSpPr>
          <p:spPr>
            <a:xfrm>
              <a:off x="5533195" y="2939267"/>
              <a:ext cx="900000" cy="90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澳洲</a:t>
              </a:r>
              <a:endParaRPr lang="zh-TW" altLang="en-US" sz="1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1" name="文字方塊 40"/>
          <p:cNvSpPr txBox="1"/>
          <p:nvPr/>
        </p:nvSpPr>
        <p:spPr>
          <a:xfrm>
            <a:off x="5179541" y="5571211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/>
              <a:t>…</a:t>
            </a:r>
            <a:endParaRPr lang="zh-TW" altLang="en-US" sz="7200" dirty="0"/>
          </a:p>
        </p:txBody>
      </p:sp>
      <p:cxnSp>
        <p:nvCxnSpPr>
          <p:cNvPr id="43" name="直線接點 42"/>
          <p:cNvCxnSpPr/>
          <p:nvPr/>
        </p:nvCxnSpPr>
        <p:spPr>
          <a:xfrm flipH="1" flipV="1">
            <a:off x="4992658" y="5693428"/>
            <a:ext cx="567663" cy="5191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2268086" y="3647757"/>
            <a:ext cx="3905428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We </a:t>
            </a:r>
            <a:r>
              <a:rPr lang="en-US" altLang="zh-TW" sz="2000" dirty="0"/>
              <a:t>have 60+ successful cases</a:t>
            </a:r>
          </a:p>
        </p:txBody>
      </p:sp>
    </p:spTree>
    <p:extLst>
      <p:ext uri="{BB962C8B-B14F-4D97-AF65-F5344CB8AC3E}">
        <p14:creationId xmlns:p14="http://schemas.microsoft.com/office/powerpoint/2010/main" val="30411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  <p:bldP spid="13" grpId="0" animBg="1"/>
      <p:bldP spid="41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326" y="127876"/>
            <a:ext cx="72390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成功案例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石油及天然氣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196011" y="2760598"/>
            <a:ext cx="2571768" cy="2500330"/>
          </a:xfrm>
          <a:prstGeom prst="ellipse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SDH</a:t>
            </a:r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PDH</a:t>
            </a:r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L2/L3</a:t>
            </a:r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CE/ MPLS</a:t>
            </a:r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iNMS</a:t>
            </a:r>
            <a:r>
              <a:rPr lang="zh-TW" altLang="en-US" sz="145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網管系統</a:t>
            </a:r>
            <a:endParaRPr lang="en-US" altLang="zh-TW" sz="145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iNET</a:t>
            </a:r>
            <a:r>
              <a:rPr lang="zh-TW" altLang="en-US" sz="145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網管系統</a:t>
            </a:r>
            <a:endParaRPr lang="en-US" altLang="zh-TW" sz="145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8" name="群組 87"/>
          <p:cNvGrpSpPr/>
          <p:nvPr/>
        </p:nvGrpSpPr>
        <p:grpSpPr>
          <a:xfrm>
            <a:off x="1134007" y="1397493"/>
            <a:ext cx="6543602" cy="5354329"/>
            <a:chOff x="1134007" y="1397493"/>
            <a:chExt cx="6543602" cy="5354329"/>
          </a:xfrm>
        </p:grpSpPr>
        <p:sp>
          <p:nvSpPr>
            <p:cNvPr id="6" name="橢圓 5"/>
            <p:cNvSpPr>
              <a:spLocks noChangeAspect="1"/>
            </p:cNvSpPr>
            <p:nvPr/>
          </p:nvSpPr>
          <p:spPr>
            <a:xfrm>
              <a:off x="6777609" y="2502476"/>
              <a:ext cx="900000" cy="900000"/>
            </a:xfrm>
            <a:prstGeom prst="ellipse">
              <a:avLst/>
            </a:prstGeom>
            <a:solidFill>
              <a:schemeClr val="accent6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加拿大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橢圓 6"/>
            <p:cNvSpPr>
              <a:spLocks noChangeAspect="1"/>
            </p:cNvSpPr>
            <p:nvPr/>
          </p:nvSpPr>
          <p:spPr>
            <a:xfrm>
              <a:off x="1182435" y="2625733"/>
              <a:ext cx="900000" cy="9000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墨西哥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橢圓 7"/>
            <p:cNvSpPr>
              <a:spLocks noChangeAspect="1"/>
            </p:cNvSpPr>
            <p:nvPr/>
          </p:nvSpPr>
          <p:spPr>
            <a:xfrm>
              <a:off x="1785664" y="1560945"/>
              <a:ext cx="900000" cy="90000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阿聯酋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橢圓 8"/>
            <p:cNvSpPr>
              <a:spLocks noChangeAspect="1"/>
            </p:cNvSpPr>
            <p:nvPr/>
          </p:nvSpPr>
          <p:spPr>
            <a:xfrm>
              <a:off x="1134007" y="4002674"/>
              <a:ext cx="900000" cy="900000"/>
            </a:xfrm>
            <a:prstGeom prst="ellipse">
              <a:avLst/>
            </a:prstGeom>
            <a:solidFill>
              <a:schemeClr val="bg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利比亞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橢圓 9"/>
            <p:cNvSpPr>
              <a:spLocks noChangeAspect="1"/>
            </p:cNvSpPr>
            <p:nvPr/>
          </p:nvSpPr>
          <p:spPr>
            <a:xfrm>
              <a:off x="6467104" y="3766784"/>
              <a:ext cx="900000" cy="90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俄羅斯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橢圓 10"/>
            <p:cNvSpPr>
              <a:spLocks noChangeAspect="1"/>
            </p:cNvSpPr>
            <p:nvPr/>
          </p:nvSpPr>
          <p:spPr>
            <a:xfrm>
              <a:off x="6710734" y="5102784"/>
              <a:ext cx="900000" cy="9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英國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橢圓 11"/>
            <p:cNvSpPr>
              <a:spLocks noChangeAspect="1"/>
            </p:cNvSpPr>
            <p:nvPr/>
          </p:nvSpPr>
          <p:spPr>
            <a:xfrm>
              <a:off x="5426816" y="5462169"/>
              <a:ext cx="900000" cy="90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泰國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橢圓 12"/>
            <p:cNvSpPr>
              <a:spLocks noChangeAspect="1"/>
            </p:cNvSpPr>
            <p:nvPr/>
          </p:nvSpPr>
          <p:spPr>
            <a:xfrm>
              <a:off x="3009080" y="5527553"/>
              <a:ext cx="900000" cy="90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印度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橢圓 13"/>
            <p:cNvSpPr>
              <a:spLocks noChangeAspect="1"/>
            </p:cNvSpPr>
            <p:nvPr/>
          </p:nvSpPr>
          <p:spPr>
            <a:xfrm>
              <a:off x="5818648" y="1688340"/>
              <a:ext cx="900000" cy="900000"/>
            </a:xfrm>
            <a:prstGeom prst="ellipse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印尼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橢圓 15"/>
            <p:cNvSpPr>
              <a:spLocks noChangeAspect="1"/>
            </p:cNvSpPr>
            <p:nvPr/>
          </p:nvSpPr>
          <p:spPr>
            <a:xfrm>
              <a:off x="4095641" y="5851822"/>
              <a:ext cx="900000" cy="90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蒙</a:t>
              </a:r>
              <a:r>
                <a:rPr lang="zh-TW" altLang="en-US" sz="130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古</a:t>
              </a:r>
            </a:p>
          </p:txBody>
        </p:sp>
        <p:sp>
          <p:nvSpPr>
            <p:cNvPr id="29" name="橢圓 28"/>
            <p:cNvSpPr>
              <a:spLocks noChangeAspect="1"/>
            </p:cNvSpPr>
            <p:nvPr/>
          </p:nvSpPr>
          <p:spPr>
            <a:xfrm>
              <a:off x="4382596" y="1409140"/>
              <a:ext cx="900000" cy="90000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美國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1" name="橢圓 40"/>
            <p:cNvSpPr>
              <a:spLocks noChangeAspect="1"/>
            </p:cNvSpPr>
            <p:nvPr/>
          </p:nvSpPr>
          <p:spPr>
            <a:xfrm>
              <a:off x="1985209" y="5006198"/>
              <a:ext cx="900000" cy="900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挪威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橢圓 50"/>
            <p:cNvSpPr>
              <a:spLocks noChangeAspect="1"/>
            </p:cNvSpPr>
            <p:nvPr/>
          </p:nvSpPr>
          <p:spPr>
            <a:xfrm>
              <a:off x="3116839" y="1397493"/>
              <a:ext cx="900000" cy="90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馬來西亞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2017189" y="2254748"/>
            <a:ext cx="4799150" cy="3620812"/>
            <a:chOff x="2017189" y="2254748"/>
            <a:chExt cx="4799150" cy="3620812"/>
          </a:xfrm>
        </p:grpSpPr>
        <p:cxnSp>
          <p:nvCxnSpPr>
            <p:cNvPr id="27" name="直線接點 26"/>
            <p:cNvCxnSpPr/>
            <p:nvPr/>
          </p:nvCxnSpPr>
          <p:spPr>
            <a:xfrm rot="16200000" flipH="1">
              <a:off x="3472697" y="2470393"/>
              <a:ext cx="692100" cy="2608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rot="5400000">
              <a:off x="4232909" y="5553295"/>
              <a:ext cx="64294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 rot="5400000">
              <a:off x="4420158" y="2502477"/>
              <a:ext cx="500063" cy="714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2734700" y="4573457"/>
              <a:ext cx="619687" cy="596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3481606" y="5236412"/>
              <a:ext cx="500066" cy="2159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V="1">
              <a:off x="5300167" y="2490615"/>
              <a:ext cx="714380" cy="5715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flipV="1">
              <a:off x="5628294" y="3039838"/>
              <a:ext cx="1188045" cy="4562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2523308" y="2295919"/>
              <a:ext cx="1022888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2058359" y="3179323"/>
              <a:ext cx="1208868" cy="4649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 flipV="1">
              <a:off x="2017189" y="4155716"/>
              <a:ext cx="1219041" cy="1988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rot="10800000">
              <a:off x="5706040" y="4074113"/>
              <a:ext cx="769339" cy="506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 rot="10800000">
              <a:off x="5613274" y="4573434"/>
              <a:ext cx="1162371" cy="7439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 rot="16200000" flipV="1">
              <a:off x="5251011" y="5023621"/>
              <a:ext cx="526943" cy="4029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圖片 82" descr="Loop-logo-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  <p:pic>
        <p:nvPicPr>
          <p:cNvPr id="85" name="圖片 84" descr="Oil-pump-2400px.png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7251240" y="659416"/>
            <a:ext cx="1080000" cy="1080000"/>
          </a:xfrm>
          <a:prstGeom prst="rect">
            <a:avLst/>
          </a:prstGeom>
        </p:spPr>
      </p:pic>
      <p:pic>
        <p:nvPicPr>
          <p:cNvPr id="86" name="圖片 85" descr="sonda-240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1509" y="596488"/>
            <a:ext cx="763650" cy="1080000"/>
          </a:xfrm>
          <a:prstGeom prst="rect">
            <a:avLst/>
          </a:prstGeom>
        </p:spPr>
      </p:pic>
      <p:sp>
        <p:nvSpPr>
          <p:cNvPr id="36" name="文字方塊 35"/>
          <p:cNvSpPr txBox="1"/>
          <p:nvPr/>
        </p:nvSpPr>
        <p:spPr>
          <a:xfrm>
            <a:off x="4914364" y="5766066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/>
              <a:t>…</a:t>
            </a:r>
            <a:endParaRPr lang="zh-TW" altLang="en-US" sz="7200" dirty="0"/>
          </a:p>
        </p:txBody>
      </p:sp>
      <p:cxnSp>
        <p:nvCxnSpPr>
          <p:cNvPr id="37" name="直線接點 36"/>
          <p:cNvCxnSpPr/>
          <p:nvPr/>
        </p:nvCxnSpPr>
        <p:spPr>
          <a:xfrm flipH="1" flipV="1">
            <a:off x="4930467" y="5186372"/>
            <a:ext cx="369700" cy="12229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3067334" y="5362986"/>
            <a:ext cx="3259482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We </a:t>
            </a:r>
            <a:r>
              <a:rPr lang="en-US" altLang="zh-TW" sz="2000" dirty="0"/>
              <a:t>have </a:t>
            </a:r>
            <a:r>
              <a:rPr lang="en-US" altLang="zh-TW" sz="2000" dirty="0" smtClean="0"/>
              <a:t>30</a:t>
            </a:r>
            <a:r>
              <a:rPr lang="en-US" altLang="zh-TW" sz="2000" dirty="0"/>
              <a:t>+ successful cases</a:t>
            </a:r>
          </a:p>
        </p:txBody>
      </p:sp>
    </p:spTree>
    <p:extLst>
      <p:ext uri="{BB962C8B-B14F-4D97-AF65-F5344CB8AC3E}">
        <p14:creationId xmlns:p14="http://schemas.microsoft.com/office/powerpoint/2010/main" val="365291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成功案例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大眾運輸產業</a:t>
            </a:r>
          </a:p>
        </p:txBody>
      </p:sp>
      <p:sp>
        <p:nvSpPr>
          <p:cNvPr id="8" name="橢圓 7"/>
          <p:cNvSpPr/>
          <p:nvPr/>
        </p:nvSpPr>
        <p:spPr>
          <a:xfrm>
            <a:off x="3189712" y="3683214"/>
            <a:ext cx="2286016" cy="2286016"/>
          </a:xfrm>
          <a:prstGeom prst="ellipse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SDH</a:t>
            </a:r>
          </a:p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PDH</a:t>
            </a:r>
          </a:p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CE/ MPLS</a:t>
            </a:r>
          </a:p>
          <a:p>
            <a:pPr algn="ctr"/>
            <a:r>
              <a:rPr lang="en-US" altLang="zh-TW" sz="20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iNMS</a:t>
            </a:r>
            <a:r>
              <a:rPr lang="zh-TW" altLang="en-US" sz="145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網管系統</a:t>
            </a:r>
            <a:endParaRPr lang="en-US" altLang="zh-TW" sz="145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0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iNET</a:t>
            </a:r>
            <a:r>
              <a:rPr lang="zh-TW" altLang="en-US" sz="145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網管系統</a:t>
            </a:r>
            <a:endParaRPr lang="en-US" altLang="zh-TW" sz="145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4" name="圖片 23" descr="Loop-logo-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  <p:pic>
        <p:nvPicPr>
          <p:cNvPr id="71" name="圖片 70" descr="rail-8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126" y="6420444"/>
            <a:ext cx="2160000" cy="267264"/>
          </a:xfrm>
          <a:prstGeom prst="rect">
            <a:avLst/>
          </a:prstGeom>
        </p:spPr>
      </p:pic>
      <p:pic>
        <p:nvPicPr>
          <p:cNvPr id="72" name="圖片 71" descr="KTM-Class-81-80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09" y="6100762"/>
            <a:ext cx="2160000" cy="394200"/>
          </a:xfrm>
          <a:prstGeom prst="rect">
            <a:avLst/>
          </a:prstGeom>
        </p:spPr>
      </p:pic>
      <p:pic>
        <p:nvPicPr>
          <p:cNvPr id="73" name="圖片 72" descr="rail-8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0" y="6430962"/>
            <a:ext cx="2160000" cy="267264"/>
          </a:xfrm>
          <a:prstGeom prst="rect">
            <a:avLst/>
          </a:prstGeom>
        </p:spPr>
      </p:pic>
      <p:grpSp>
        <p:nvGrpSpPr>
          <p:cNvPr id="37" name="群組 36"/>
          <p:cNvGrpSpPr/>
          <p:nvPr/>
        </p:nvGrpSpPr>
        <p:grpSpPr>
          <a:xfrm>
            <a:off x="688443" y="1341210"/>
            <a:ext cx="7830425" cy="5020217"/>
            <a:chOff x="688443" y="1341210"/>
            <a:chExt cx="7830425" cy="5020217"/>
          </a:xfrm>
        </p:grpSpPr>
        <p:sp>
          <p:nvSpPr>
            <p:cNvPr id="4" name="橢圓 3"/>
            <p:cNvSpPr>
              <a:spLocks noChangeAspect="1"/>
            </p:cNvSpPr>
            <p:nvPr/>
          </p:nvSpPr>
          <p:spPr>
            <a:xfrm>
              <a:off x="5089465" y="1341210"/>
              <a:ext cx="900000" cy="90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摩洛哥</a:t>
              </a:r>
              <a:endParaRPr lang="zh-TW" altLang="en-US" sz="14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橢圓 4"/>
            <p:cNvSpPr>
              <a:spLocks noChangeAspect="1"/>
            </p:cNvSpPr>
            <p:nvPr/>
          </p:nvSpPr>
          <p:spPr>
            <a:xfrm>
              <a:off x="6186810" y="5461427"/>
              <a:ext cx="900000" cy="90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土耳其</a:t>
              </a:r>
              <a:endParaRPr lang="zh-TW" altLang="en-US" sz="14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橢圓 5"/>
            <p:cNvSpPr>
              <a:spLocks noChangeAspect="1"/>
            </p:cNvSpPr>
            <p:nvPr/>
          </p:nvSpPr>
          <p:spPr>
            <a:xfrm>
              <a:off x="1671468" y="2465979"/>
              <a:ext cx="900000" cy="90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新加坡</a:t>
              </a:r>
              <a:endParaRPr lang="zh-TW" altLang="en-US" sz="1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橢圓 6"/>
            <p:cNvSpPr>
              <a:spLocks noChangeAspect="1"/>
            </p:cNvSpPr>
            <p:nvPr/>
          </p:nvSpPr>
          <p:spPr>
            <a:xfrm>
              <a:off x="3287927" y="1585244"/>
              <a:ext cx="900000" cy="90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accent3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台灣</a:t>
              </a:r>
              <a:endParaRPr lang="zh-TW" altLang="en-US" sz="14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橢圓 8"/>
            <p:cNvSpPr>
              <a:spLocks noChangeAspect="1"/>
            </p:cNvSpPr>
            <p:nvPr/>
          </p:nvSpPr>
          <p:spPr>
            <a:xfrm>
              <a:off x="5559237" y="2363752"/>
              <a:ext cx="900000" cy="90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印尼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橢圓 11"/>
            <p:cNvSpPr>
              <a:spLocks noChangeAspect="1"/>
            </p:cNvSpPr>
            <p:nvPr/>
          </p:nvSpPr>
          <p:spPr>
            <a:xfrm>
              <a:off x="4126650" y="2163448"/>
              <a:ext cx="900000" cy="900000"/>
            </a:xfrm>
            <a:prstGeom prst="ellipse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印度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橢圓 22"/>
            <p:cNvSpPr>
              <a:spLocks noChangeAspect="1"/>
            </p:cNvSpPr>
            <p:nvPr/>
          </p:nvSpPr>
          <p:spPr>
            <a:xfrm>
              <a:off x="6241334" y="3515040"/>
              <a:ext cx="900000" cy="90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>
                  <a:solidFill>
                    <a:schemeClr val="accent6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義大利</a:t>
              </a:r>
            </a:p>
          </p:txBody>
        </p:sp>
        <p:sp>
          <p:nvSpPr>
            <p:cNvPr id="27" name="橢圓 26"/>
            <p:cNvSpPr>
              <a:spLocks noChangeAspect="1"/>
            </p:cNvSpPr>
            <p:nvPr/>
          </p:nvSpPr>
          <p:spPr>
            <a:xfrm>
              <a:off x="1137058" y="4679239"/>
              <a:ext cx="900000" cy="90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巴西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2" name="橢圓 31"/>
            <p:cNvSpPr>
              <a:spLocks noChangeAspect="1"/>
            </p:cNvSpPr>
            <p:nvPr/>
          </p:nvSpPr>
          <p:spPr>
            <a:xfrm>
              <a:off x="688443" y="3737723"/>
              <a:ext cx="900000" cy="90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美國</a:t>
              </a:r>
              <a:endParaRPr lang="zh-TW" altLang="en-US" sz="1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" name="橢圓 37"/>
            <p:cNvSpPr>
              <a:spLocks noChangeAspect="1"/>
            </p:cNvSpPr>
            <p:nvPr/>
          </p:nvSpPr>
          <p:spPr>
            <a:xfrm>
              <a:off x="1689514" y="3468900"/>
              <a:ext cx="900000" cy="900000"/>
            </a:xfrm>
            <a:prstGeom prst="ellipse">
              <a:avLst/>
            </a:prstGeom>
            <a:solidFill>
              <a:schemeClr val="bg2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加拿大</a:t>
              </a:r>
              <a:endParaRPr lang="zh-TW" altLang="en-US" sz="1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橢圓 41"/>
            <p:cNvSpPr>
              <a:spLocks noChangeAspect="1"/>
            </p:cNvSpPr>
            <p:nvPr/>
          </p:nvSpPr>
          <p:spPr>
            <a:xfrm>
              <a:off x="2689646" y="2468768"/>
              <a:ext cx="900000" cy="90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埃及</a:t>
              </a:r>
              <a:endParaRPr lang="zh-TW" altLang="en-US" sz="1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2" name="橢圓 51"/>
            <p:cNvSpPr>
              <a:spLocks noChangeAspect="1"/>
            </p:cNvSpPr>
            <p:nvPr/>
          </p:nvSpPr>
          <p:spPr>
            <a:xfrm>
              <a:off x="6875060" y="2046883"/>
              <a:ext cx="900000" cy="90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波蘭</a:t>
              </a:r>
              <a:endParaRPr lang="zh-TW" altLang="en-US" sz="1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" name="橢圓 57"/>
            <p:cNvSpPr>
              <a:spLocks noChangeAspect="1"/>
            </p:cNvSpPr>
            <p:nvPr/>
          </p:nvSpPr>
          <p:spPr>
            <a:xfrm>
              <a:off x="7618868" y="3540338"/>
              <a:ext cx="900000" cy="900000"/>
            </a:xfrm>
            <a:prstGeom prst="ellipse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瑞士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1" name="橢圓 60"/>
            <p:cNvSpPr>
              <a:spLocks noChangeAspect="1"/>
            </p:cNvSpPr>
            <p:nvPr/>
          </p:nvSpPr>
          <p:spPr>
            <a:xfrm>
              <a:off x="7044389" y="4620599"/>
              <a:ext cx="900000" cy="90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俄羅斯</a:t>
              </a:r>
              <a:endParaRPr lang="zh-TW" altLang="en-US" sz="1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1532699" y="2183019"/>
            <a:ext cx="6162669" cy="3488291"/>
            <a:chOff x="1532699" y="2183019"/>
            <a:chExt cx="6162669" cy="3488291"/>
          </a:xfrm>
        </p:grpSpPr>
        <p:cxnSp>
          <p:nvCxnSpPr>
            <p:cNvPr id="14" name="直線接點 13"/>
            <p:cNvCxnSpPr/>
            <p:nvPr/>
          </p:nvCxnSpPr>
          <p:spPr>
            <a:xfrm rot="5400000">
              <a:off x="4998898" y="3188977"/>
              <a:ext cx="785818" cy="7143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rot="16200000" flipH="1">
              <a:off x="3170835" y="3059152"/>
              <a:ext cx="1318400" cy="1376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5400000">
              <a:off x="4061197" y="3317937"/>
              <a:ext cx="684195" cy="1088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>
              <a:off x="4294373" y="2673479"/>
              <a:ext cx="1600378" cy="6194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rot="10800000" flipV="1">
              <a:off x="5320210" y="2825957"/>
              <a:ext cx="1727154" cy="1433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rot="10800000" flipV="1">
              <a:off x="5468484" y="4239930"/>
              <a:ext cx="2226884" cy="6830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rot="16200000" flipH="1">
              <a:off x="2346083" y="3312397"/>
              <a:ext cx="1033883" cy="918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2024551" y="5139552"/>
              <a:ext cx="121444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1532699" y="4378700"/>
              <a:ext cx="1649348" cy="5247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2493248" y="4170627"/>
              <a:ext cx="714380" cy="5000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16200000" flipH="1">
              <a:off x="3051567" y="3521822"/>
              <a:ext cx="707570" cy="2857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10800000" flipV="1">
              <a:off x="5429742" y="4111842"/>
              <a:ext cx="831805" cy="4453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flipV="1">
              <a:off x="5404290" y="5111974"/>
              <a:ext cx="1643074" cy="714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>
              <a:off x="5324800" y="5385558"/>
              <a:ext cx="928694" cy="2857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字方塊 40"/>
          <p:cNvSpPr txBox="1"/>
          <p:nvPr/>
        </p:nvSpPr>
        <p:spPr>
          <a:xfrm>
            <a:off x="5257365" y="5571211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/>
              <a:t>…</a:t>
            </a:r>
            <a:endParaRPr lang="zh-TW" altLang="en-US" sz="7200" dirty="0"/>
          </a:p>
        </p:txBody>
      </p:sp>
      <p:cxnSp>
        <p:nvCxnSpPr>
          <p:cNvPr id="43" name="直線接點 42"/>
          <p:cNvCxnSpPr/>
          <p:nvPr/>
        </p:nvCxnSpPr>
        <p:spPr>
          <a:xfrm flipH="1" flipV="1">
            <a:off x="5068744" y="5704689"/>
            <a:ext cx="567663" cy="5191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2827973" y="3241542"/>
            <a:ext cx="3259482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000" dirty="0"/>
              <a:t>We have 6</a:t>
            </a:r>
            <a:r>
              <a:rPr lang="en-US" altLang="zh-TW" sz="2000" dirty="0" smtClean="0"/>
              <a:t>0+ </a:t>
            </a:r>
            <a:r>
              <a:rPr lang="en-US" altLang="zh-TW" sz="2000" dirty="0"/>
              <a:t>successful cases</a:t>
            </a:r>
          </a:p>
        </p:txBody>
      </p:sp>
    </p:spTree>
    <p:extLst>
      <p:ext uri="{BB962C8B-B14F-4D97-AF65-F5344CB8AC3E}">
        <p14:creationId xmlns:p14="http://schemas.microsoft.com/office/powerpoint/2010/main" val="208632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-0.00556 L 0.19913 -0.00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  <p:bldP spid="39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2524</Words>
  <Application>Microsoft Office PowerPoint</Application>
  <PresentationFormat>如螢幕大小 (4:3)</PresentationFormat>
  <Paragraphs>913</Paragraphs>
  <Slides>45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45</vt:i4>
      </vt:variant>
    </vt:vector>
  </HeadingPairs>
  <TitlesOfParts>
    <vt:vector size="63" baseType="lpstr">
      <vt:lpstr>Arial Unicode MS</vt:lpstr>
      <vt:lpstr>宋体</vt:lpstr>
      <vt:lpstr>微軟正黑體</vt:lpstr>
      <vt:lpstr>新細明體</vt:lpstr>
      <vt:lpstr>標楷體</vt:lpstr>
      <vt:lpstr>標楷體</vt:lpstr>
      <vt:lpstr>Arial</vt:lpstr>
      <vt:lpstr>Calibri</vt:lpstr>
      <vt:lpstr>Calibri Light</vt:lpstr>
      <vt:lpstr>Times New Roman</vt:lpstr>
      <vt:lpstr>Trebuchet MS</vt:lpstr>
      <vt:lpstr>Verdana</vt:lpstr>
      <vt:lpstr>Webdings</vt:lpstr>
      <vt:lpstr>Wingdings</vt:lpstr>
      <vt:lpstr>Office 佈景主題</vt:lpstr>
      <vt:lpstr>1_Office 佈景主題</vt:lpstr>
      <vt:lpstr>點陣圖影像</vt:lpstr>
      <vt:lpstr>多媒體項目</vt:lpstr>
      <vt:lpstr>PowerPoint 簡報</vt:lpstr>
      <vt:lpstr>未來展望免責聲明</vt:lpstr>
      <vt:lpstr>PowerPoint 簡報</vt:lpstr>
      <vt:lpstr>簡歷</vt:lpstr>
      <vt:lpstr>產業技術</vt:lpstr>
      <vt:lpstr>技術結合產品：全方位解決方案</vt:lpstr>
      <vt:lpstr>成功案例-電信服務業</vt:lpstr>
      <vt:lpstr>成功案例-石油及天然氣</vt:lpstr>
      <vt:lpstr>成功案例-大眾運輸產業</vt:lpstr>
      <vt:lpstr>成功案例-政府機關網路</vt:lpstr>
      <vt:lpstr>成功案例-電力產業</vt:lpstr>
      <vt:lpstr>議程</vt:lpstr>
      <vt:lpstr>PowerPoint 簡報</vt:lpstr>
      <vt:lpstr>PowerPoint 簡報</vt:lpstr>
      <vt:lpstr>PowerPoint 簡報</vt:lpstr>
      <vt:lpstr>議程</vt:lpstr>
      <vt:lpstr>Loop’s Total Solution  60 Products in Portfolio</vt:lpstr>
      <vt:lpstr>1. Traditional Model: SDH/SONET</vt:lpstr>
      <vt:lpstr>2. SDH/SONET with Combo Box</vt:lpstr>
      <vt:lpstr>3. L2/L3 Packet Network</vt:lpstr>
      <vt:lpstr>4. MPLS-TP Packet Network</vt:lpstr>
      <vt:lpstr>5. SDH/SONET + MPLS-TP</vt:lpstr>
      <vt:lpstr>6. SDH/SONET + MPLS-TP + L2/L3</vt:lpstr>
      <vt:lpstr>7. WDM </vt:lpstr>
      <vt:lpstr>PowerPoint 簡報</vt:lpstr>
      <vt:lpstr>Total Solution Roadmap with Single Management Platform for Mission Critical Networking</vt:lpstr>
      <vt:lpstr>議程</vt:lpstr>
      <vt:lpstr>3G RAN (Radio Access Network)</vt:lpstr>
      <vt:lpstr>4G 轉換到以 RRUs + BBU 的基礎架構  </vt:lpstr>
      <vt:lpstr>4.5G從同軸電纜為基礎的RRU轉換到以光纖為基礎的RRH  </vt:lpstr>
      <vt:lpstr>5G/5G轉換到分佈式 C-RAN (Centralized RAN)</vt:lpstr>
      <vt:lpstr>PowerPoint 簡報</vt:lpstr>
      <vt:lpstr>企業資安整體解決方案</vt:lpstr>
      <vt:lpstr>PowerPoint 簡報</vt:lpstr>
      <vt:lpstr>企業資安整體解決方案</vt:lpstr>
      <vt:lpstr>辦公室/工廠內部網路層級</vt:lpstr>
      <vt:lpstr>企業資安整體解決方案</vt:lpstr>
      <vt:lpstr>PowerPoint 簡報</vt:lpstr>
      <vt:lpstr>Loop’s Total Solution  60 Products in Portfolio</vt:lpstr>
      <vt:lpstr>PowerPoint 簡報</vt:lpstr>
      <vt:lpstr>PowerPoint 簡報</vt:lpstr>
      <vt:lpstr>Global Offices to Support Customers</vt:lpstr>
      <vt:lpstr>www.looptelecom.com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葉茂林</dc:creator>
  <cp:lastModifiedBy>葉茂林</cp:lastModifiedBy>
  <cp:revision>45</cp:revision>
  <dcterms:created xsi:type="dcterms:W3CDTF">2018-10-05T06:03:54Z</dcterms:created>
  <dcterms:modified xsi:type="dcterms:W3CDTF">2019-09-06T07:14:40Z</dcterms:modified>
</cp:coreProperties>
</file>