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2.xml" ContentType="application/vnd.openxmlformats-officedocument.drawingml.chartshapes+xml"/>
  <Override PartName="/ppt/notesSlides/notesSlide1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3.xml" ContentType="application/vnd.openxmlformats-officedocument.drawingml.chartshape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692" r:id="rId2"/>
    <p:sldMasterId id="2147483677" r:id="rId3"/>
    <p:sldMasterId id="2147483691" r:id="rId4"/>
    <p:sldMasterId id="2147483700" r:id="rId5"/>
  </p:sldMasterIdLst>
  <p:notesMasterIdLst>
    <p:notesMasterId r:id="rId30"/>
  </p:notesMasterIdLst>
  <p:handoutMasterIdLst>
    <p:handoutMasterId r:id="rId31"/>
  </p:handoutMasterIdLst>
  <p:sldIdLst>
    <p:sldId id="338" r:id="rId6"/>
    <p:sldId id="450" r:id="rId7"/>
    <p:sldId id="451" r:id="rId8"/>
    <p:sldId id="447" r:id="rId9"/>
    <p:sldId id="453" r:id="rId10"/>
    <p:sldId id="456" r:id="rId11"/>
    <p:sldId id="462" r:id="rId12"/>
    <p:sldId id="471" r:id="rId13"/>
    <p:sldId id="486" r:id="rId14"/>
    <p:sldId id="466" r:id="rId15"/>
    <p:sldId id="460" r:id="rId16"/>
    <p:sldId id="464" r:id="rId17"/>
    <p:sldId id="472" r:id="rId18"/>
    <p:sldId id="465" r:id="rId19"/>
    <p:sldId id="443" r:id="rId20"/>
    <p:sldId id="452" r:id="rId21"/>
    <p:sldId id="459" r:id="rId22"/>
    <p:sldId id="473" r:id="rId23"/>
    <p:sldId id="478" r:id="rId24"/>
    <p:sldId id="483" r:id="rId25"/>
    <p:sldId id="485" r:id="rId26"/>
    <p:sldId id="484" r:id="rId27"/>
    <p:sldId id="481" r:id="rId28"/>
    <p:sldId id="266" r:id="rId29"/>
  </p:sldIdLst>
  <p:sldSz cx="9144000" cy="6858000" type="screen4x3"/>
  <p:notesSz cx="6797675" cy="9929813"/>
  <p:defaultTextStyle>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cky Huang [黃琇貞]" initials="VH[" lastIdx="2" clrIdx="0">
    <p:extLst>
      <p:ext uri="{19B8F6BF-5375-455C-9EA6-DF929625EA0E}">
        <p15:presenceInfo xmlns:p15="http://schemas.microsoft.com/office/powerpoint/2012/main" userId="S-1-5-21-1224227399-1485991804-561332275-1414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7728"/>
    <a:srgbClr val="FF99CC"/>
    <a:srgbClr val="660066"/>
    <a:srgbClr val="009999"/>
    <a:srgbClr val="FF6600"/>
    <a:srgbClr val="FF3300"/>
    <a:srgbClr val="CC0000"/>
    <a:srgbClr val="9900CC"/>
    <a:srgbClr val="993366"/>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淺色樣式 3 - 輔色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38B1855-1B75-4FBE-930C-398BA8C253C6}" styleName="佈景主題樣式 2 - 輔色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佈景主題樣式 2 - 輔色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AF606853-7671-496A-8E4F-DF71F8EC918B}" styleName="深色樣式 1 - 輔色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樣式 1 - 輔色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深色樣式 1 - 輔色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深色樣式 1 - 輔色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深色樣式 1 - 輔色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深色樣式 1 - 輔色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深色樣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809" autoAdjust="0"/>
  </p:normalViewPr>
  <p:slideViewPr>
    <p:cSldViewPr>
      <p:cViewPr varScale="1">
        <p:scale>
          <a:sx n="115" d="100"/>
          <a:sy n="115" d="100"/>
        </p:scale>
        <p:origin x="153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4668"/>
    </p:cViewPr>
  </p:sorterViewPr>
  <p:notesViewPr>
    <p:cSldViewPr>
      <p:cViewPr varScale="1">
        <p:scale>
          <a:sx n="47" d="100"/>
          <a:sy n="47" d="100"/>
        </p:scale>
        <p:origin x="-3012" y="-114"/>
      </p:cViewPr>
      <p:guideLst>
        <p:guide orient="horz" pos="3128"/>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user\AppData\Local\Microsoft\Windows\Temporary%20Internet%20Files\Content.Outlook\NSAV48UP\1061123&#27861;&#35498;&#26371;-&#29986;&#21697;&#21029;&#29151;&#25910;%20(0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user\AppData\Local\Microsoft\Windows\Temporary%20Internet%20Files\Content.Outlook\NSAV48UP\1061123&#27861;&#35498;&#26371;-&#29986;&#21697;&#21029;&#29151;&#25910;%20(002).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2.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3.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r>
              <a:rPr lang="en-US" altLang="zh-TW" sz="1200" dirty="0" err="1">
                <a:latin typeface="微軟正黑體" panose="020B0604030504040204" pitchFamily="34" charset="-120"/>
                <a:ea typeface="微軟正黑體" panose="020B0604030504040204" pitchFamily="34" charset="-120"/>
              </a:rPr>
              <a:t>Unit:Millions</a:t>
            </a:r>
            <a:endParaRPr lang="zh-TW" altLang="en-US" sz="1200" dirty="0">
              <a:latin typeface="微軟正黑體" panose="020B0604030504040204" pitchFamily="34" charset="-120"/>
              <a:ea typeface="微軟正黑體" panose="020B0604030504040204" pitchFamily="34" charset="-120"/>
            </a:endParaRPr>
          </a:p>
        </c:rich>
      </c:tx>
      <c:layout>
        <c:manualLayout>
          <c:xMode val="edge"/>
          <c:yMode val="edge"/>
          <c:x val="0.73993452003095717"/>
          <c:y val="0.9127154527056448"/>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2412263890628517"/>
          <c:y val="6.8186561485138283E-2"/>
          <c:w val="0.82500456798583499"/>
          <c:h val="0.78996493299524484"/>
        </c:manualLayout>
      </c:layout>
      <c:bar3DChart>
        <c:barDir val="col"/>
        <c:grouping val="clustered"/>
        <c:varyColors val="0"/>
        <c:ser>
          <c:idx val="0"/>
          <c:order val="0"/>
          <c:tx>
            <c:strRef>
              <c:f>工作表1!$B$1</c:f>
              <c:strCache>
                <c:ptCount val="1"/>
                <c:pt idx="0">
                  <c:v>數列 1</c:v>
                </c:pt>
              </c:strCache>
            </c:strRef>
          </c:tx>
          <c:spPr>
            <a:solidFill>
              <a:schemeClr val="accent6">
                <a:shade val="65000"/>
              </a:schemeClr>
            </a:solidFill>
            <a:ln>
              <a:noFill/>
            </a:ln>
            <a:effectLst/>
            <a:sp3d/>
          </c:spPr>
          <c:invertIfNegative val="0"/>
          <c:cat>
            <c:numRef>
              <c:f>工作表1!$A$2:$A$6</c:f>
              <c:numCache>
                <c:formatCode>General</c:formatCode>
                <c:ptCount val="5"/>
                <c:pt idx="0">
                  <c:v>2012</c:v>
                </c:pt>
                <c:pt idx="1">
                  <c:v>2013</c:v>
                </c:pt>
                <c:pt idx="2">
                  <c:v>2014</c:v>
                </c:pt>
                <c:pt idx="3">
                  <c:v>2015</c:v>
                </c:pt>
                <c:pt idx="4">
                  <c:v>2016</c:v>
                </c:pt>
              </c:numCache>
            </c:numRef>
          </c:cat>
          <c:val>
            <c:numRef>
              <c:f>工作表1!$B$2:$B$6</c:f>
              <c:numCache>
                <c:formatCode>General</c:formatCode>
                <c:ptCount val="5"/>
                <c:pt idx="0">
                  <c:v>3927</c:v>
                </c:pt>
                <c:pt idx="1">
                  <c:v>4200</c:v>
                </c:pt>
                <c:pt idx="2">
                  <c:v>4837</c:v>
                </c:pt>
                <c:pt idx="3">
                  <c:v>4837</c:v>
                </c:pt>
                <c:pt idx="4">
                  <c:v>5932</c:v>
                </c:pt>
              </c:numCache>
            </c:numRef>
          </c:val>
          <c:extLst>
            <c:ext xmlns:c16="http://schemas.microsoft.com/office/drawing/2014/chart" uri="{C3380CC4-5D6E-409C-BE32-E72D297353CC}">
              <c16:uniqueId val="{00000000-F28C-4106-94F9-D35F79528E6C}"/>
            </c:ext>
          </c:extLst>
        </c:ser>
        <c:ser>
          <c:idx val="1"/>
          <c:order val="1"/>
          <c:tx>
            <c:strRef>
              <c:f>工作表1!$C$1</c:f>
              <c:strCache>
                <c:ptCount val="1"/>
                <c:pt idx="0">
                  <c:v>欄1</c:v>
                </c:pt>
              </c:strCache>
            </c:strRef>
          </c:tx>
          <c:spPr>
            <a:solidFill>
              <a:schemeClr val="accent6"/>
            </a:solidFill>
            <a:ln>
              <a:noFill/>
            </a:ln>
            <a:effectLst/>
            <a:sp3d/>
          </c:spPr>
          <c:invertIfNegative val="0"/>
          <c:cat>
            <c:numRef>
              <c:f>工作表1!$A$2:$A$6</c:f>
              <c:numCache>
                <c:formatCode>General</c:formatCode>
                <c:ptCount val="5"/>
                <c:pt idx="0">
                  <c:v>2012</c:v>
                </c:pt>
                <c:pt idx="1">
                  <c:v>2013</c:v>
                </c:pt>
                <c:pt idx="2">
                  <c:v>2014</c:v>
                </c:pt>
                <c:pt idx="3">
                  <c:v>2015</c:v>
                </c:pt>
                <c:pt idx="4">
                  <c:v>2016</c:v>
                </c:pt>
              </c:numCache>
            </c:numRef>
          </c:cat>
          <c:val>
            <c:numRef>
              <c:f>工作表1!$C$2:$C$6</c:f>
              <c:numCache>
                <c:formatCode>General</c:formatCode>
                <c:ptCount val="5"/>
              </c:numCache>
            </c:numRef>
          </c:val>
          <c:extLst>
            <c:ext xmlns:c16="http://schemas.microsoft.com/office/drawing/2014/chart" uri="{C3380CC4-5D6E-409C-BE32-E72D297353CC}">
              <c16:uniqueId val="{00000001-F28C-4106-94F9-D35F79528E6C}"/>
            </c:ext>
          </c:extLst>
        </c:ser>
        <c:ser>
          <c:idx val="2"/>
          <c:order val="2"/>
          <c:tx>
            <c:strRef>
              <c:f>工作表1!$D$1</c:f>
              <c:strCache>
                <c:ptCount val="1"/>
                <c:pt idx="0">
                  <c:v>欄2</c:v>
                </c:pt>
              </c:strCache>
            </c:strRef>
          </c:tx>
          <c:spPr>
            <a:solidFill>
              <a:schemeClr val="accent6">
                <a:tint val="65000"/>
              </a:schemeClr>
            </a:solidFill>
            <a:ln>
              <a:noFill/>
            </a:ln>
            <a:effectLst/>
            <a:sp3d/>
          </c:spPr>
          <c:invertIfNegative val="0"/>
          <c:cat>
            <c:numRef>
              <c:f>工作表1!$A$2:$A$6</c:f>
              <c:numCache>
                <c:formatCode>General</c:formatCode>
                <c:ptCount val="5"/>
                <c:pt idx="0">
                  <c:v>2012</c:v>
                </c:pt>
                <c:pt idx="1">
                  <c:v>2013</c:v>
                </c:pt>
                <c:pt idx="2">
                  <c:v>2014</c:v>
                </c:pt>
                <c:pt idx="3">
                  <c:v>2015</c:v>
                </c:pt>
                <c:pt idx="4">
                  <c:v>2016</c:v>
                </c:pt>
              </c:numCache>
            </c:numRef>
          </c:cat>
          <c:val>
            <c:numRef>
              <c:f>工作表1!$D$2:$D$6</c:f>
              <c:numCache>
                <c:formatCode>General</c:formatCode>
                <c:ptCount val="5"/>
              </c:numCache>
            </c:numRef>
          </c:val>
          <c:extLst>
            <c:ext xmlns:c16="http://schemas.microsoft.com/office/drawing/2014/chart" uri="{C3380CC4-5D6E-409C-BE32-E72D297353CC}">
              <c16:uniqueId val="{00000002-F28C-4106-94F9-D35F79528E6C}"/>
            </c:ext>
          </c:extLst>
        </c:ser>
        <c:dLbls>
          <c:showLegendKey val="0"/>
          <c:showVal val="0"/>
          <c:showCatName val="0"/>
          <c:showSerName val="0"/>
          <c:showPercent val="0"/>
          <c:showBubbleSize val="0"/>
        </c:dLbls>
        <c:gapWidth val="150"/>
        <c:shape val="box"/>
        <c:axId val="533858368"/>
        <c:axId val="533868160"/>
        <c:axId val="0"/>
      </c:bar3DChart>
      <c:catAx>
        <c:axId val="533858368"/>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TW"/>
          </a:p>
        </c:txPr>
        <c:crossAx val="533868160"/>
        <c:crosses val="autoZero"/>
        <c:auto val="1"/>
        <c:lblAlgn val="ctr"/>
        <c:lblOffset val="100"/>
        <c:noMultiLvlLbl val="0"/>
      </c:catAx>
      <c:valAx>
        <c:axId val="5338681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TW"/>
          </a:p>
        </c:txPr>
        <c:crossAx val="5338583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nSpc>
                <a:spcPts val="2500"/>
              </a:lnSpc>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2017 Q3 Total operation revenue 4.5</a:t>
            </a:r>
            <a:r>
              <a:rPr lang="en-US" baseline="0" dirty="0"/>
              <a:t> billions</a:t>
            </a:r>
            <a:endParaRPr lang="zh-TW" dirty="0"/>
          </a:p>
        </c:rich>
      </c:tx>
      <c:layout>
        <c:manualLayout>
          <c:xMode val="edge"/>
          <c:yMode val="edge"/>
          <c:x val="0.19382742510251177"/>
          <c:y val="3.5650623885918005E-2"/>
        </c:manualLayout>
      </c:layout>
      <c:overlay val="0"/>
      <c:spPr>
        <a:noFill/>
        <a:ln>
          <a:noFill/>
        </a:ln>
        <a:effectLst/>
      </c:spPr>
      <c:txPr>
        <a:bodyPr rot="0" spcFirstLastPara="1" vertOverflow="ellipsis" vert="horz" wrap="square" anchor="ctr" anchorCtr="1"/>
        <a:lstStyle/>
        <a:p>
          <a:pPr>
            <a:lnSpc>
              <a:spcPts val="2500"/>
            </a:lnSpc>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zh-TW"/>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explosion val="7"/>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1-04CB-4512-9093-82243E73652E}"/>
              </c:ext>
            </c:extLst>
          </c:dPt>
          <c:dPt>
            <c:idx val="1"/>
            <c:bubble3D val="0"/>
            <c:explosion val="27"/>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3-04CB-4512-9093-82243E73652E}"/>
              </c:ext>
            </c:extLst>
          </c:dPt>
          <c:dPt>
            <c:idx val="2"/>
            <c:bubble3D val="0"/>
            <c:explosion val="18"/>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5-04CB-4512-9093-82243E73652E}"/>
              </c:ext>
            </c:extLst>
          </c:dPt>
          <c:dPt>
            <c:idx val="3"/>
            <c:bubble3D val="0"/>
            <c:explosion val="14"/>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7-04CB-4512-9093-82243E73652E}"/>
              </c:ext>
            </c:extLst>
          </c:dPt>
          <c:dPt>
            <c:idx val="4"/>
            <c:bubble3D val="0"/>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9-04CB-4512-9093-82243E73652E}"/>
              </c:ext>
            </c:extLst>
          </c:dPt>
          <c:dLbls>
            <c:dLbl>
              <c:idx val="0"/>
              <c:layout>
                <c:manualLayout>
                  <c:x val="-4.1121109253184476E-2"/>
                  <c:y val="0.25813507937176283"/>
                </c:manualLayout>
              </c:layout>
              <c:tx>
                <c:rich>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r>
                      <a:rPr lang="en-US" altLang="zh-TW" dirty="0"/>
                      <a:t>IT </a:t>
                    </a:r>
                    <a:r>
                      <a:rPr lang="en-US" altLang="zh-TW" b="1" dirty="0"/>
                      <a:t>Basic Structure</a:t>
                    </a:r>
                    <a:fld id="{3C530A04-25A2-404A-9947-EA90A6A50A3D}" type="PERCENTAGE">
                      <a:rPr lang="en-US" altLang="zh-TW" baseline="0" smtClean="0"/>
                      <a:pPr>
                        <a:lnSpc>
                          <a:spcPts val="1500"/>
                        </a:lnSpc>
                        <a:defRPr/>
                      </a:pPr>
                      <a:t>[百分比]</a:t>
                    </a:fld>
                    <a:endParaRPr lang="en-US" altLang="zh-TW" b="1" dirty="0"/>
                  </a:p>
                </c:rich>
              </c:tx>
              <c:spPr>
                <a:xfrm>
                  <a:off x="3219450" y="2222499"/>
                  <a:ext cx="1283970" cy="359693"/>
                </a:xfrm>
                <a:solidFill>
                  <a:prstClr val="white"/>
                </a:solidFill>
                <a:ln>
                  <a:noFill/>
                </a:ln>
                <a:effectLst/>
              </c:spPr>
              <c:txPr>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endParaRPr lang="zh-TW"/>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93999"/>
                        <a:gd name="adj2" fmla="val -185184"/>
                      </a:avLst>
                    </a:prstGeom>
                    <a:noFill/>
                    <a:ln>
                      <a:noFill/>
                    </a:ln>
                  </c15:spPr>
                  <c15:layout>
                    <c:manualLayout>
                      <c:w val="0.38335281815465755"/>
                      <c:h val="0.12621338442320379"/>
                    </c:manualLayout>
                  </c15:layout>
                  <c15:dlblFieldTable/>
                  <c15:showDataLabelsRange val="0"/>
                </c:ext>
                <c:ext xmlns:c16="http://schemas.microsoft.com/office/drawing/2014/chart" uri="{C3380CC4-5D6E-409C-BE32-E72D297353CC}">
                  <c16:uniqueId val="{00000001-04CB-4512-9093-82243E73652E}"/>
                </c:ext>
              </c:extLst>
            </c:dLbl>
            <c:dLbl>
              <c:idx val="1"/>
              <c:layout>
                <c:manualLayout>
                  <c:x val="2.9321625120697643E-2"/>
                  <c:y val="0.18940744873468357"/>
                </c:manualLayout>
              </c:layout>
              <c:tx>
                <c:rich>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r>
                      <a:rPr lang="en-US" altLang="zh-TW" sz="1100" dirty="0"/>
                      <a:t>Cloud &amp; Application Service</a:t>
                    </a:r>
                    <a:fld id="{AAF1F07D-54DA-4714-9940-8704118F65EC}" type="PERCENTAGE">
                      <a:rPr lang="en-US" altLang="zh-TW" sz="1100" baseline="0" smtClean="0"/>
                      <a:pPr>
                        <a:lnSpc>
                          <a:spcPts val="1500"/>
                        </a:lnSpc>
                        <a:defRPr/>
                      </a:pPr>
                      <a:t>[百分比]</a:t>
                    </a:fld>
                    <a:endParaRPr lang="en-US" altLang="zh-TW" sz="1100" dirty="0"/>
                  </a:p>
                </c:rich>
              </c:tx>
              <c:spPr>
                <a:xfrm>
                  <a:off x="135435" y="2421436"/>
                  <a:ext cx="2104885" cy="428443"/>
                </a:xfrm>
                <a:solidFill>
                  <a:prstClr val="white"/>
                </a:solidFill>
                <a:ln>
                  <a:noFill/>
                </a:ln>
                <a:effectLst/>
              </c:spPr>
              <c:txPr>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endParaRPr lang="zh-TW"/>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24778"/>
                        <a:gd name="adj2" fmla="val -212106"/>
                      </a:avLst>
                    </a:prstGeom>
                    <a:noFill/>
                    <a:ln>
                      <a:noFill/>
                    </a:ln>
                  </c15:spPr>
                  <c15:layout>
                    <c:manualLayout>
                      <c:w val="0.45570342369960465"/>
                      <c:h val="0.15033755807262059"/>
                    </c:manualLayout>
                  </c15:layout>
                  <c15:dlblFieldTable/>
                  <c15:showDataLabelsRange val="0"/>
                </c:ext>
                <c:ext xmlns:c16="http://schemas.microsoft.com/office/drawing/2014/chart" uri="{C3380CC4-5D6E-409C-BE32-E72D297353CC}">
                  <c16:uniqueId val="{00000003-04CB-4512-9093-82243E73652E}"/>
                </c:ext>
              </c:extLst>
            </c:dLbl>
            <c:dLbl>
              <c:idx val="2"/>
              <c:layout>
                <c:manualLayout>
                  <c:x val="-1.027114818783576E-2"/>
                  <c:y val="-0.13918094796973912"/>
                </c:manualLayout>
              </c:layout>
              <c:tx>
                <c:rich>
                  <a:bodyPr rot="0" spcFirstLastPara="1" vertOverflow="clip" horzOverflow="clip" vert="horz" wrap="square" lIns="38100" tIns="19050" rIns="38100" bIns="19050" anchor="ctr" anchorCtr="0">
                    <a:noAutofit/>
                  </a:bodyPr>
                  <a:lstStyle/>
                  <a:p>
                    <a:pPr algn="l">
                      <a:lnSpc>
                        <a:spcPts val="1500"/>
                      </a:lnSpc>
                      <a:defRPr sz="1197" b="0" i="0" u="none" strike="noStrike" kern="1200" baseline="0">
                        <a:solidFill>
                          <a:schemeClr val="dk1">
                            <a:lumMod val="65000"/>
                            <a:lumOff val="35000"/>
                          </a:schemeClr>
                        </a:solidFill>
                        <a:latin typeface="+mn-lt"/>
                        <a:ea typeface="+mn-ea"/>
                        <a:cs typeface="+mn-cs"/>
                      </a:defRPr>
                    </a:pPr>
                    <a:r>
                      <a:rPr lang="en-US" altLang="zh-TW" baseline="0" dirty="0"/>
                      <a:t>Big Data Application</a:t>
                    </a:r>
                    <a:fld id="{F598148B-5048-4378-B973-C8BE72EBAE1E}" type="PERCENTAGE">
                      <a:rPr lang="en-US" altLang="zh-TW" baseline="0" smtClean="0"/>
                      <a:pPr algn="l">
                        <a:lnSpc>
                          <a:spcPts val="1500"/>
                        </a:lnSpc>
                        <a:defRPr/>
                      </a:pPr>
                      <a:t>[百分比]</a:t>
                    </a:fld>
                    <a:endParaRPr lang="en-US" altLang="zh-TW" baseline="0" dirty="0"/>
                  </a:p>
                </c:rich>
              </c:tx>
              <c:spPr>
                <a:xfrm>
                  <a:off x="63499" y="500723"/>
                  <a:ext cx="797173" cy="461293"/>
                </a:xfrm>
                <a:solidFill>
                  <a:prstClr val="white"/>
                </a:solidFill>
                <a:ln>
                  <a:noFill/>
                </a:ln>
                <a:effectLst/>
              </c:spPr>
              <c:txPr>
                <a:bodyPr rot="0" spcFirstLastPara="1" vertOverflow="clip" horzOverflow="clip" vert="horz" wrap="square" lIns="38100" tIns="19050" rIns="38100" bIns="19050" anchor="ctr" anchorCtr="0">
                  <a:noAutofit/>
                </a:bodyPr>
                <a:lstStyle/>
                <a:p>
                  <a:pPr algn="l">
                    <a:lnSpc>
                      <a:spcPts val="1500"/>
                    </a:lnSpc>
                    <a:defRPr sz="1197" b="0" i="0" u="none" strike="noStrike" kern="1200" baseline="0">
                      <a:solidFill>
                        <a:schemeClr val="dk1">
                          <a:lumMod val="65000"/>
                          <a:lumOff val="35000"/>
                        </a:schemeClr>
                      </a:solidFill>
                      <a:latin typeface="+mn-lt"/>
                      <a:ea typeface="+mn-ea"/>
                      <a:cs typeface="+mn-cs"/>
                    </a:defRPr>
                  </a:pPr>
                  <a:endParaRPr lang="zh-TW"/>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91136"/>
                        <a:gd name="adj2" fmla="val 88211"/>
                      </a:avLst>
                    </a:prstGeom>
                    <a:noFill/>
                    <a:ln>
                      <a:noFill/>
                    </a:ln>
                  </c15:spPr>
                  <c15:layout>
                    <c:manualLayout>
                      <c:w val="0.20131566922671673"/>
                      <c:h val="0.22870892809521803"/>
                    </c:manualLayout>
                  </c15:layout>
                  <c15:dlblFieldTable/>
                  <c15:showDataLabelsRange val="0"/>
                </c:ext>
                <c:ext xmlns:c16="http://schemas.microsoft.com/office/drawing/2014/chart" uri="{C3380CC4-5D6E-409C-BE32-E72D297353CC}">
                  <c16:uniqueId val="{00000005-04CB-4512-9093-82243E73652E}"/>
                </c:ext>
              </c:extLst>
            </c:dLbl>
            <c:dLbl>
              <c:idx val="3"/>
              <c:layout>
                <c:manualLayout>
                  <c:x val="0.51896451461074478"/>
                  <c:y val="-1.201489185509565E-2"/>
                </c:manualLayout>
              </c:layout>
              <c:tx>
                <c:rich>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r>
                      <a:rPr lang="en-US" altLang="zh-TW" sz="1200" dirty="0"/>
                      <a:t>Information Security</a:t>
                    </a:r>
                    <a:fld id="{AFD56ACB-448E-411E-9428-639103520D47}" type="PERCENTAGE">
                      <a:rPr lang="en-US" altLang="zh-TW" sz="1200" baseline="0" smtClean="0"/>
                      <a:pPr>
                        <a:lnSpc>
                          <a:spcPts val="1500"/>
                        </a:lnSpc>
                        <a:defRPr/>
                      </a:pPr>
                      <a:t>[百分比]</a:t>
                    </a:fld>
                    <a:endParaRPr lang="en-US" altLang="zh-TW" sz="1200" dirty="0"/>
                  </a:p>
                </c:rich>
              </c:tx>
              <c:spPr>
                <a:xfrm>
                  <a:off x="2150148" y="464581"/>
                  <a:ext cx="1454084" cy="283493"/>
                </a:xfrm>
                <a:solidFill>
                  <a:prstClr val="white"/>
                </a:solidFill>
                <a:ln>
                  <a:noFill/>
                </a:ln>
                <a:effectLst/>
              </c:spPr>
              <c:txPr>
                <a:bodyPr rot="0" spcFirstLastPara="1" vertOverflow="clip" horzOverflow="clip" vert="horz" wrap="square" lIns="38100" tIns="19050" rIns="38100" bIns="19050" anchor="ctr" anchorCtr="1">
                  <a:noAutofit/>
                </a:bodyPr>
                <a:lstStyle/>
                <a:p>
                  <a:pPr>
                    <a:lnSpc>
                      <a:spcPts val="1500"/>
                    </a:lnSpc>
                    <a:defRPr sz="1197" b="0" i="0" u="none" strike="noStrike" kern="1200" baseline="0">
                      <a:solidFill>
                        <a:schemeClr val="dk1">
                          <a:lumMod val="65000"/>
                          <a:lumOff val="35000"/>
                        </a:schemeClr>
                      </a:solidFill>
                      <a:latin typeface="+mn-lt"/>
                      <a:ea typeface="+mn-ea"/>
                      <a:cs typeface="+mn-cs"/>
                    </a:defRPr>
                  </a:pPr>
                  <a:endParaRPr lang="zh-TW"/>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65013"/>
                        <a:gd name="adj2" fmla="val 119589"/>
                      </a:avLst>
                    </a:prstGeom>
                    <a:noFill/>
                    <a:ln>
                      <a:noFill/>
                    </a:ln>
                  </c15:spPr>
                  <c15:layout>
                    <c:manualLayout>
                      <c:w val="0.47142442703800408"/>
                      <c:h val="0.13066971240894354"/>
                    </c:manualLayout>
                  </c15:layout>
                  <c15:dlblFieldTable/>
                  <c15:showDataLabelsRange val="0"/>
                </c:ext>
                <c:ext xmlns:c16="http://schemas.microsoft.com/office/drawing/2014/chart" uri="{C3380CC4-5D6E-409C-BE32-E72D297353CC}">
                  <c16:uniqueId val="{00000007-04CB-4512-9093-82243E73652E}"/>
                </c:ext>
              </c:extLst>
            </c:dLbl>
            <c:dLbl>
              <c:idx val="4"/>
              <c:delete val="1"/>
              <c:extLst>
                <c:ext xmlns:c15="http://schemas.microsoft.com/office/drawing/2012/chart" uri="{CE6537A1-D6FC-4f65-9D91-7224C49458BB}"/>
                <c:ext xmlns:c16="http://schemas.microsoft.com/office/drawing/2014/chart" uri="{C3380CC4-5D6E-409C-BE32-E72D297353CC}">
                  <c16:uniqueId val="{00000009-04CB-4512-9093-82243E73652E}"/>
                </c:ext>
              </c:extLst>
            </c:dLbl>
            <c:spPr>
              <a:solidFill>
                <a:prstClr val="white"/>
              </a:solidFill>
              <a:ln>
                <a:noFill/>
              </a:ln>
              <a:effectLst/>
            </c:spPr>
            <c:txPr>
              <a:bodyPr rot="0" spcFirstLastPara="1" vertOverflow="clip" horzOverflow="clip" vert="horz" wrap="square" lIns="38100" tIns="19050" rIns="38100" bIns="19050" anchor="ctr" anchorCtr="1">
                <a:spAutoFit/>
              </a:bodyPr>
              <a:lstStyle/>
              <a:p>
                <a:pPr>
                  <a:lnSpc>
                    <a:spcPts val="1500"/>
                  </a:lnSpc>
                  <a:defRPr sz="1197" b="0" i="0" u="none" strike="noStrike" kern="1200" baseline="0">
                    <a:solidFill>
                      <a:schemeClr val="dk1">
                        <a:lumMod val="65000"/>
                        <a:lumOff val="35000"/>
                      </a:schemeClr>
                    </a:solidFill>
                    <a:latin typeface="+mn-lt"/>
                    <a:ea typeface="+mn-ea"/>
                    <a:cs typeface="+mn-cs"/>
                  </a:defRPr>
                </a:pPr>
                <a:endParaRPr lang="zh-TW"/>
              </a:p>
            </c:txP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工作表1!$A$14:$A$18</c:f>
              <c:strCache>
                <c:ptCount val="5"/>
                <c:pt idx="0">
                  <c:v>IT基礎架構類</c:v>
                </c:pt>
                <c:pt idx="1">
                  <c:v>雲平台暨應用類</c:v>
                </c:pt>
                <c:pt idx="2">
                  <c:v>大數據應用類</c:v>
                </c:pt>
                <c:pt idx="3">
                  <c:v>資訊安全類</c:v>
                </c:pt>
                <c:pt idx="4">
                  <c:v>其他</c:v>
                </c:pt>
              </c:strCache>
            </c:strRef>
          </c:cat>
          <c:val>
            <c:numRef>
              <c:f>工作表1!$B$14:$B$18</c:f>
              <c:numCache>
                <c:formatCode>#,##0_);[Red]\(#,##0\)</c:formatCode>
                <c:ptCount val="5"/>
                <c:pt idx="0">
                  <c:v>2585</c:v>
                </c:pt>
                <c:pt idx="1">
                  <c:v>985</c:v>
                </c:pt>
                <c:pt idx="2">
                  <c:v>260</c:v>
                </c:pt>
                <c:pt idx="3">
                  <c:v>706</c:v>
                </c:pt>
                <c:pt idx="4">
                  <c:v>2</c:v>
                </c:pt>
              </c:numCache>
            </c:numRef>
          </c:val>
          <c:extLst>
            <c:ext xmlns:c16="http://schemas.microsoft.com/office/drawing/2014/chart" uri="{C3380CC4-5D6E-409C-BE32-E72D297353CC}">
              <c16:uniqueId val="{0000000A-04CB-4512-9093-82243E73652E}"/>
            </c:ext>
          </c:extLst>
        </c:ser>
        <c:dLbls>
          <c:showLegendKey val="0"/>
          <c:showVal val="1"/>
          <c:showCatName val="0"/>
          <c:showSerName val="0"/>
          <c:showPercent val="0"/>
          <c:showBubbleSize val="0"/>
          <c:showLeaderLines val="0"/>
        </c:dLbls>
      </c:pie3DChart>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zh-TW"/>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nSpc>
                <a:spcPts val="2600"/>
              </a:lnSpc>
              <a:defRPr sz="2200" b="1" i="0" u="none" strike="noStrike" kern="1200" baseline="0">
                <a:solidFill>
                  <a:schemeClr val="dk1">
                    <a:lumMod val="75000"/>
                    <a:lumOff val="25000"/>
                  </a:schemeClr>
                </a:solidFill>
                <a:latin typeface="+mn-lt"/>
                <a:ea typeface="+mn-ea"/>
                <a:cs typeface="+mn-cs"/>
              </a:defRPr>
            </a:pPr>
            <a:r>
              <a:rPr lang="en-US" dirty="0"/>
              <a:t>2016 Q3 Total operation revenue 4.3 billions </a:t>
            </a:r>
            <a:endParaRPr lang="zh-TW" dirty="0"/>
          </a:p>
        </c:rich>
      </c:tx>
      <c:overlay val="0"/>
      <c:spPr>
        <a:noFill/>
        <a:ln>
          <a:noFill/>
        </a:ln>
        <a:effectLst/>
      </c:spPr>
      <c:txPr>
        <a:bodyPr rot="0" spcFirstLastPara="1" vertOverflow="ellipsis" vert="horz" wrap="square" anchor="ctr" anchorCtr="1"/>
        <a:lstStyle/>
        <a:p>
          <a:pPr>
            <a:lnSpc>
              <a:spcPts val="2600"/>
            </a:lnSpc>
            <a:defRPr sz="2200" b="1" i="0" u="none" strike="noStrike" kern="1200" baseline="0">
              <a:solidFill>
                <a:schemeClr val="dk1">
                  <a:lumMod val="75000"/>
                  <a:lumOff val="25000"/>
                </a:schemeClr>
              </a:solidFill>
              <a:latin typeface="+mn-lt"/>
              <a:ea typeface="+mn-ea"/>
              <a:cs typeface="+mn-cs"/>
            </a:defRPr>
          </a:pPr>
          <a:endParaRPr lang="zh-TW"/>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explosion val="1"/>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3ED7-482A-B7D5-1BEEACCEDA63}"/>
              </c:ext>
            </c:extLst>
          </c:dPt>
          <c:dPt>
            <c:idx val="1"/>
            <c:bubble3D val="0"/>
            <c:explosion val="18"/>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3ED7-482A-B7D5-1BEEACCEDA63}"/>
              </c:ext>
            </c:extLst>
          </c:dPt>
          <c:dPt>
            <c:idx val="2"/>
            <c:bubble3D val="0"/>
            <c:explosion val="15"/>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3ED7-482A-B7D5-1BEEACCEDA63}"/>
              </c:ext>
            </c:extLst>
          </c:dPt>
          <c:dPt>
            <c:idx val="3"/>
            <c:bubble3D val="0"/>
            <c:explosion val="2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3ED7-482A-B7D5-1BEEACCEDA63}"/>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3ED7-482A-B7D5-1BEEACCEDA63}"/>
              </c:ext>
            </c:extLst>
          </c:dPt>
          <c:dLbls>
            <c:dLbl>
              <c:idx val="0"/>
              <c:layout>
                <c:manualLayout>
                  <c:x val="-3.0012004801920768E-2"/>
                  <c:y val="0.1797668383762146"/>
                </c:manualLayout>
              </c:layout>
              <c:tx>
                <c:rich>
                  <a:bodyPr rot="0" spcFirstLastPara="1" vertOverflow="clip" horzOverflow="clip" vert="horz" wrap="square" lIns="38100" tIns="19050" rIns="38100" bIns="19050" anchor="ctr" anchorCtr="1">
                    <a:spAutoFit/>
                  </a:bodyPr>
                  <a:lstStyle/>
                  <a:p>
                    <a:pPr>
                      <a:lnSpc>
                        <a:spcPts val="1500"/>
                      </a:lnSpc>
                      <a:defRPr sz="1200" b="1" i="0" u="none" strike="noStrike" kern="1200" baseline="0">
                        <a:solidFill>
                          <a:schemeClr val="lt1"/>
                        </a:solidFill>
                        <a:latin typeface="+mn-lt"/>
                        <a:ea typeface="+mn-ea"/>
                        <a:cs typeface="+mn-cs"/>
                      </a:defRPr>
                    </a:pPr>
                    <a:r>
                      <a:rPr lang="en-US" altLang="zh-TW" dirty="0"/>
                      <a:t>IT</a:t>
                    </a:r>
                    <a:r>
                      <a:rPr lang="en-US" altLang="zh-TW" baseline="0" dirty="0"/>
                      <a:t> Basic Structure</a:t>
                    </a:r>
                    <a:fld id="{57AC60E7-B6EC-49CB-8D05-37303304FC10}" type="PERCENTAGE">
                      <a:rPr lang="en-US" altLang="zh-TW" baseline="0" smtClean="0"/>
                      <a:pPr>
                        <a:lnSpc>
                          <a:spcPts val="1500"/>
                        </a:lnSpc>
                        <a:defRPr sz="1200"/>
                      </a:pPr>
                      <a:t>[百分比]</a:t>
                    </a:fld>
                    <a:endParaRPr lang="en-US" altLang="zh-TW" baseline="0" dirty="0"/>
                  </a:p>
                </c:rich>
              </c:tx>
              <c:spPr>
                <a:xfrm>
                  <a:off x="2804384" y="2136743"/>
                  <a:ext cx="1300256" cy="423192"/>
                </a:xfrm>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8100" tIns="19050" rIns="38100" bIns="19050" anchor="ctr" anchorCtr="1">
                  <a:spAutoFit/>
                </a:bodyPr>
                <a:lstStyle/>
                <a:p>
                  <a:pPr>
                    <a:lnSpc>
                      <a:spcPts val="1500"/>
                    </a:lnSpc>
                    <a:defRPr sz="1200" b="1" i="0" u="none" strike="noStrike" kern="1200" baseline="0">
                      <a:solidFill>
                        <a:schemeClr val="lt1"/>
                      </a:solidFill>
                      <a:latin typeface="+mn-lt"/>
                      <a:ea typeface="+mn-ea"/>
                      <a:cs typeface="+mn-cs"/>
                    </a:defRPr>
                  </a:pPr>
                  <a:endParaRPr lang="zh-TW"/>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72714"/>
                        <a:gd name="adj2" fmla="val -148816"/>
                      </a:avLst>
                    </a:prstGeom>
                    <a:pattFill prst="pct75">
                      <a:fgClr>
                        <a:schemeClr val="dk1">
                          <a:lumMod val="75000"/>
                          <a:lumOff val="25000"/>
                        </a:schemeClr>
                      </a:fgClr>
                      <a:bgClr>
                        <a:schemeClr val="dk1">
                          <a:lumMod val="65000"/>
                          <a:lumOff val="35000"/>
                        </a:schemeClr>
                      </a:bgClr>
                    </a:pattFill>
                    <a:ln>
                      <a:noFill/>
                    </a:ln>
                  </c15:spPr>
                  <c15:layout>
                    <c:manualLayout>
                      <c:w val="0.30726999461201804"/>
                      <c:h val="0.15016796593203083"/>
                    </c:manualLayout>
                  </c15:layout>
                  <c15:dlblFieldTable/>
                  <c15:showDataLabelsRange val="0"/>
                </c:ext>
                <c:ext xmlns:c16="http://schemas.microsoft.com/office/drawing/2014/chart" uri="{C3380CC4-5D6E-409C-BE32-E72D297353CC}">
                  <c16:uniqueId val="{00000001-3ED7-482A-B7D5-1BEEACCEDA63}"/>
                </c:ext>
              </c:extLst>
            </c:dLbl>
            <c:dLbl>
              <c:idx val="1"/>
              <c:layout>
                <c:manualLayout>
                  <c:x val="1.6039330712281648E-2"/>
                  <c:y val="0.18036088781770337"/>
                </c:manualLayout>
              </c:layout>
              <c:tx>
                <c:rich>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r>
                      <a:rPr lang="en-US" altLang="zh-TW" dirty="0"/>
                      <a:t>Cloud</a:t>
                    </a:r>
                    <a:r>
                      <a:rPr lang="en-US" altLang="zh-TW" baseline="0" dirty="0"/>
                      <a:t> &amp; Application Service</a:t>
                    </a:r>
                    <a:fld id="{74B32E51-A8D0-422A-9E12-7D9125C3ACD5}" type="PERCENTAGE">
                      <a:rPr lang="en-US" altLang="zh-TW" baseline="0" smtClean="0"/>
                      <a:pPr>
                        <a:lnSpc>
                          <a:spcPts val="1500"/>
                        </a:lnSpc>
                        <a:defRPr sz="1200"/>
                      </a:pPr>
                      <a:t>[百分比]</a:t>
                    </a:fld>
                    <a:endParaRPr lang="en-US" altLang="zh-TW" baseline="0" dirty="0"/>
                  </a:p>
                </c:rich>
              </c:tx>
              <c:spPr>
                <a:xfrm>
                  <a:off x="67872" y="2421760"/>
                  <a:ext cx="1659185" cy="310753"/>
                </a:xfrm>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endParaRPr lang="zh-TW"/>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38562"/>
                        <a:gd name="adj2" fmla="val -180780"/>
                      </a:avLst>
                    </a:prstGeom>
                    <a:pattFill prst="pct75">
                      <a:fgClr>
                        <a:schemeClr val="dk1">
                          <a:lumMod val="75000"/>
                          <a:lumOff val="25000"/>
                        </a:schemeClr>
                      </a:fgClr>
                      <a:bgClr>
                        <a:schemeClr val="dk1">
                          <a:lumMod val="65000"/>
                          <a:lumOff val="35000"/>
                        </a:schemeClr>
                      </a:bgClr>
                    </a:pattFill>
                    <a:ln>
                      <a:noFill/>
                    </a:ln>
                  </c15:spPr>
                  <c15:layout>
                    <c:manualLayout>
                      <c:w val="0.39209061896348435"/>
                      <c:h val="0.14201334795763026"/>
                    </c:manualLayout>
                  </c15:layout>
                  <c15:dlblFieldTable/>
                  <c15:showDataLabelsRange val="0"/>
                </c:ext>
                <c:ext xmlns:c16="http://schemas.microsoft.com/office/drawing/2014/chart" uri="{C3380CC4-5D6E-409C-BE32-E72D297353CC}">
                  <c16:uniqueId val="{00000003-3ED7-482A-B7D5-1BEEACCEDA63}"/>
                </c:ext>
              </c:extLst>
            </c:dLbl>
            <c:dLbl>
              <c:idx val="2"/>
              <c:layout>
                <c:manualLayout>
                  <c:x val="-3.2947280051320464E-2"/>
                  <c:y val="1.075972073199559E-2"/>
                </c:manualLayout>
              </c:layout>
              <c:tx>
                <c:rich>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r>
                      <a:rPr lang="en-US" altLang="zh-TW" dirty="0"/>
                      <a:t>Big Data Application</a:t>
                    </a:r>
                    <a:fld id="{BBA0EC8A-6B1C-4C60-A775-D49E1E685E6D}" type="PERCENTAGE">
                      <a:rPr lang="en-US" altLang="zh-TW" baseline="0" smtClean="0"/>
                      <a:pPr>
                        <a:lnSpc>
                          <a:spcPts val="1500"/>
                        </a:lnSpc>
                        <a:defRPr sz="1200"/>
                      </a:pPr>
                      <a:t>[百分比]</a:t>
                    </a:fld>
                    <a:endParaRPr lang="en-US" altLang="zh-TW" dirty="0"/>
                  </a:p>
                </c:rich>
              </c:tx>
              <c:spPr>
                <a:xfrm>
                  <a:off x="63499" y="653232"/>
                  <a:ext cx="942121" cy="573724"/>
                </a:xfrm>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endParaRPr lang="zh-TW"/>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93291"/>
                        <a:gd name="adj2" fmla="val 37546"/>
                      </a:avLst>
                    </a:prstGeom>
                    <a:pattFill prst="pct75">
                      <a:fgClr>
                        <a:schemeClr val="dk1">
                          <a:lumMod val="75000"/>
                          <a:lumOff val="25000"/>
                        </a:schemeClr>
                      </a:fgClr>
                      <a:bgClr>
                        <a:schemeClr val="dk1">
                          <a:lumMod val="65000"/>
                          <a:lumOff val="35000"/>
                        </a:schemeClr>
                      </a:bgClr>
                    </a:pattFill>
                    <a:ln>
                      <a:noFill/>
                    </a:ln>
                  </c15:spPr>
                  <c15:layout>
                    <c:manualLayout>
                      <c:w val="0.21102516387068107"/>
                      <c:h val="0.18970252964701331"/>
                    </c:manualLayout>
                  </c15:layout>
                  <c15:dlblFieldTable/>
                  <c15:showDataLabelsRange val="0"/>
                </c:ext>
                <c:ext xmlns:c16="http://schemas.microsoft.com/office/drawing/2014/chart" uri="{C3380CC4-5D6E-409C-BE32-E72D297353CC}">
                  <c16:uniqueId val="{00000005-3ED7-482A-B7D5-1BEEACCEDA63}"/>
                </c:ext>
              </c:extLst>
            </c:dLbl>
            <c:dLbl>
              <c:idx val="3"/>
              <c:layout>
                <c:manualLayout>
                  <c:x val="0.38240867502177167"/>
                  <c:y val="4.0711594449688943E-2"/>
                </c:manualLayout>
              </c:layout>
              <c:tx>
                <c:rich>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r>
                      <a:rPr lang="en-US" altLang="zh-TW" dirty="0"/>
                      <a:t>Information Security</a:t>
                    </a:r>
                    <a:fld id="{F756F996-BB1C-47BC-8760-D13C04468451}" type="PERCENTAGE">
                      <a:rPr lang="en-US" altLang="zh-TW" baseline="0" smtClean="0"/>
                      <a:pPr>
                        <a:lnSpc>
                          <a:spcPts val="1500"/>
                        </a:lnSpc>
                        <a:defRPr sz="1200"/>
                      </a:pPr>
                      <a:t>[百分比]</a:t>
                    </a:fld>
                    <a:endParaRPr lang="en-US" altLang="zh-TW" dirty="0"/>
                  </a:p>
                </c:rich>
              </c:tx>
              <c:spPr>
                <a:xfrm>
                  <a:off x="2152677" y="407531"/>
                  <a:ext cx="1254729" cy="386011"/>
                </a:xfrm>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8100" tIns="19050" rIns="38100" bIns="19050" anchor="ctr" anchorCtr="1">
                  <a:noAutofit/>
                </a:bodyPr>
                <a:lstStyle/>
                <a:p>
                  <a:pPr>
                    <a:lnSpc>
                      <a:spcPts val="1500"/>
                    </a:lnSpc>
                    <a:defRPr sz="1200" b="1" i="0" u="none" strike="noStrike" kern="1200" baseline="0">
                      <a:solidFill>
                        <a:schemeClr val="lt1"/>
                      </a:solidFill>
                      <a:latin typeface="+mn-lt"/>
                      <a:ea typeface="+mn-ea"/>
                      <a:cs typeface="+mn-cs"/>
                    </a:defRPr>
                  </a:pPr>
                  <a:endParaRPr lang="zh-TW"/>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72311"/>
                        <a:gd name="adj2" fmla="val 95992"/>
                      </a:avLst>
                    </a:prstGeom>
                    <a:pattFill prst="pct75">
                      <a:fgClr>
                        <a:schemeClr val="dk1">
                          <a:lumMod val="75000"/>
                          <a:lumOff val="25000"/>
                        </a:schemeClr>
                      </a:fgClr>
                      <a:bgClr>
                        <a:schemeClr val="dk1">
                          <a:lumMod val="65000"/>
                          <a:lumOff val="35000"/>
                        </a:schemeClr>
                      </a:bgClr>
                    </a:pattFill>
                    <a:ln>
                      <a:noFill/>
                    </a:ln>
                  </c15:spPr>
                  <c15:layout>
                    <c:manualLayout>
                      <c:w val="0.28104611923509559"/>
                      <c:h val="0.12763530155269573"/>
                    </c:manualLayout>
                  </c15:layout>
                  <c15:dlblFieldTable/>
                  <c15:showDataLabelsRange val="0"/>
                </c:ext>
                <c:ext xmlns:c16="http://schemas.microsoft.com/office/drawing/2014/chart" uri="{C3380CC4-5D6E-409C-BE32-E72D297353CC}">
                  <c16:uniqueId val="{00000007-3ED7-482A-B7D5-1BEEACCEDA63}"/>
                </c:ext>
              </c:extLst>
            </c:dLbl>
            <c:dLbl>
              <c:idx val="4"/>
              <c:delete val="1"/>
              <c:extLst>
                <c:ext xmlns:c15="http://schemas.microsoft.com/office/drawing/2012/chart" uri="{CE6537A1-D6FC-4f65-9D91-7224C49458BB}"/>
                <c:ext xmlns:c16="http://schemas.microsoft.com/office/drawing/2014/chart" uri="{C3380CC4-5D6E-409C-BE32-E72D297353CC}">
                  <c16:uniqueId val="{00000009-3ED7-482A-B7D5-1BEEACCEDA63}"/>
                </c:ext>
              </c:extLst>
            </c:dLbl>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8100" tIns="19050" rIns="38100" bIns="19050" anchor="ctr" anchorCtr="1">
                <a:spAutoFit/>
              </a:bodyPr>
              <a:lstStyle/>
              <a:p>
                <a:pPr>
                  <a:lnSpc>
                    <a:spcPts val="1500"/>
                  </a:lnSpc>
                  <a:defRPr sz="1200" b="1" i="0" u="none" strike="noStrike" kern="1200" baseline="0">
                    <a:solidFill>
                      <a:schemeClr val="lt1"/>
                    </a:solidFill>
                    <a:latin typeface="+mn-lt"/>
                    <a:ea typeface="+mn-ea"/>
                    <a:cs typeface="+mn-cs"/>
                  </a:defRPr>
                </a:pPr>
                <a:endParaRPr lang="zh-TW"/>
              </a:p>
            </c:txPr>
            <c:dLblPos val="ct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pattFill prst="pct75">
                    <a:fgClr>
                      <a:schemeClr val="dk1">
                        <a:lumMod val="75000"/>
                        <a:lumOff val="25000"/>
                      </a:schemeClr>
                    </a:fgClr>
                    <a:bgClr>
                      <a:schemeClr val="dk1">
                        <a:lumMod val="65000"/>
                        <a:lumOff val="35000"/>
                      </a:schemeClr>
                    </a:bgClr>
                  </a:pattFill>
                  <a:ln>
                    <a:noFill/>
                  </a:ln>
                </c15:spPr>
              </c:ext>
            </c:extLst>
          </c:dLbls>
          <c:cat>
            <c:strRef>
              <c:f>工作表1!$E$14:$E$18</c:f>
              <c:strCache>
                <c:ptCount val="5"/>
                <c:pt idx="0">
                  <c:v>IT基礎架構類</c:v>
                </c:pt>
                <c:pt idx="1">
                  <c:v>雲平台暨應用類</c:v>
                </c:pt>
                <c:pt idx="2">
                  <c:v>大數據應用類</c:v>
                </c:pt>
                <c:pt idx="3">
                  <c:v>資訊安全類</c:v>
                </c:pt>
                <c:pt idx="4">
                  <c:v>其他</c:v>
                </c:pt>
              </c:strCache>
            </c:strRef>
          </c:cat>
          <c:val>
            <c:numRef>
              <c:f>工作表1!$F$14:$F$18</c:f>
              <c:numCache>
                <c:formatCode>#,##0_);[Red]\(#,##0\)</c:formatCode>
                <c:ptCount val="5"/>
                <c:pt idx="0">
                  <c:v>2373</c:v>
                </c:pt>
                <c:pt idx="1">
                  <c:v>1125</c:v>
                </c:pt>
                <c:pt idx="2">
                  <c:v>234</c:v>
                </c:pt>
                <c:pt idx="3">
                  <c:v>582</c:v>
                </c:pt>
                <c:pt idx="4">
                  <c:v>3</c:v>
                </c:pt>
              </c:numCache>
            </c:numRef>
          </c:val>
          <c:extLst>
            <c:ext xmlns:c16="http://schemas.microsoft.com/office/drawing/2014/chart" uri="{C3380CC4-5D6E-409C-BE32-E72D297353CC}">
              <c16:uniqueId val="{0000000A-3ED7-482A-B7D5-1BEEACCEDA63}"/>
            </c:ext>
          </c:extLst>
        </c:ser>
        <c:dLbls>
          <c:dLblPos val="ctr"/>
          <c:showLegendKey val="0"/>
          <c:showVal val="1"/>
          <c:showCatName val="0"/>
          <c:showSerName val="0"/>
          <c:showPercent val="0"/>
          <c:showBubbleSize val="0"/>
          <c:showLeaderLines val="0"/>
        </c:dLbls>
      </c:pie3DChart>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r>
              <a:rPr lang="en-US" altLang="zh-TW" sz="1800" b="1" dirty="0"/>
              <a:t>Operating Revenue        </a:t>
            </a:r>
          </a:p>
          <a:p>
            <a:pPr>
              <a:defRPr/>
            </a:pPr>
            <a:r>
              <a:rPr lang="en-US" altLang="zh-TW" sz="2400" b="1" dirty="0"/>
              <a:t>                     </a:t>
            </a:r>
            <a:r>
              <a:rPr lang="en-US" altLang="zh-TW" sz="1600" b="1" dirty="0" err="1"/>
              <a:t>Unit</a:t>
            </a:r>
            <a:r>
              <a:rPr lang="en-US" sz="1600" b="1" dirty="0" err="1"/>
              <a:t>:NT$M</a:t>
            </a:r>
            <a:endParaRPr lang="zh-TW" sz="1600" b="1" dirty="0"/>
          </a:p>
        </c:rich>
      </c:tx>
      <c:layout>
        <c:manualLayout>
          <c:xMode val="edge"/>
          <c:yMode val="edge"/>
          <c:x val="0.25603860855738253"/>
          <c:y val="0"/>
        </c:manualLayout>
      </c:layout>
      <c:overlay val="0"/>
      <c:spPr>
        <a:noFill/>
        <a:ln>
          <a:noFill/>
        </a:ln>
        <a:effectLst/>
      </c:spPr>
      <c:txPr>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endParaRPr lang="zh-TW"/>
        </a:p>
      </c:txPr>
    </c:title>
    <c:autoTitleDeleted val="0"/>
    <c:plotArea>
      <c:layout>
        <c:manualLayout>
          <c:layoutTarget val="inner"/>
          <c:xMode val="edge"/>
          <c:yMode val="edge"/>
          <c:x val="0.17211151885901566"/>
          <c:y val="0.18918833161277104"/>
          <c:w val="0.79757500902677481"/>
          <c:h val="0.69677529529586879"/>
        </c:manualLayout>
      </c:layout>
      <c:barChart>
        <c:barDir val="col"/>
        <c:grouping val="clustered"/>
        <c:varyColors val="0"/>
        <c:ser>
          <c:idx val="0"/>
          <c:order val="0"/>
          <c:tx>
            <c:strRef>
              <c:f>'[Microsoft PowerPoint 的圖表 2 ]損益表'!$A$40</c:f>
              <c:strCache>
                <c:ptCount val="1"/>
                <c:pt idx="0">
                  <c:v>營業收入淨額</c:v>
                </c:pt>
              </c:strCache>
            </c:strRef>
          </c:tx>
          <c:spPr>
            <a:solidFill>
              <a:schemeClr val="accent1">
                <a:alpha val="70000"/>
              </a:schemeClr>
            </a:solidFill>
            <a:ln>
              <a:noFill/>
            </a:ln>
            <a:effectLst/>
          </c:spPr>
          <c:invertIfNegative val="0"/>
          <c:dPt>
            <c:idx val="0"/>
            <c:invertIfNegative val="0"/>
            <c:bubble3D val="0"/>
            <c:spPr>
              <a:solidFill>
                <a:schemeClr val="bg2">
                  <a:lumMod val="90000"/>
                </a:schemeClr>
              </a:solidFill>
              <a:ln>
                <a:noFill/>
              </a:ln>
              <a:effectLst/>
            </c:spPr>
            <c:extLst>
              <c:ext xmlns:c16="http://schemas.microsoft.com/office/drawing/2014/chart" uri="{C3380CC4-5D6E-409C-BE32-E72D297353CC}">
                <c16:uniqueId val="{00000001-3F6C-4E27-A1EB-FC0F5FE595D6}"/>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3-3F6C-4E27-A1EB-FC0F5FE595D6}"/>
              </c:ext>
            </c:extLst>
          </c:dPt>
          <c:dPt>
            <c:idx val="2"/>
            <c:invertIfNegative val="0"/>
            <c:bubble3D val="0"/>
            <c:spPr>
              <a:solidFill>
                <a:schemeClr val="accent1"/>
              </a:solidFill>
              <a:ln>
                <a:noFill/>
              </a:ln>
              <a:effectLst/>
            </c:spPr>
            <c:extLst>
              <c:ext xmlns:c16="http://schemas.microsoft.com/office/drawing/2014/chart" uri="{C3380CC4-5D6E-409C-BE32-E72D297353CC}">
                <c16:uniqueId val="{00000005-3F6C-4E27-A1EB-FC0F5FE595D6}"/>
              </c:ext>
            </c:extLst>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'[Microsoft PowerPoint 的圖表 2 ]損益表'!$B$39:$D$39</c:f>
              <c:strCache>
                <c:ptCount val="3"/>
                <c:pt idx="0">
                  <c:v>104年</c:v>
                </c:pt>
                <c:pt idx="1">
                  <c:v>105年</c:v>
                </c:pt>
                <c:pt idx="2">
                  <c:v>106年Q3</c:v>
                </c:pt>
              </c:strCache>
            </c:strRef>
          </c:cat>
          <c:val>
            <c:numRef>
              <c:f>'[Microsoft PowerPoint 的圖表 2 ]損益表'!$B$40:$D$40</c:f>
              <c:numCache>
                <c:formatCode>#,##0_);[Red]\(#,##0\)</c:formatCode>
                <c:ptCount val="3"/>
                <c:pt idx="0">
                  <c:v>5404</c:v>
                </c:pt>
                <c:pt idx="1">
                  <c:v>5932</c:v>
                </c:pt>
                <c:pt idx="2">
                  <c:v>4538</c:v>
                </c:pt>
              </c:numCache>
            </c:numRef>
          </c:val>
          <c:extLst>
            <c:ext xmlns:c16="http://schemas.microsoft.com/office/drawing/2014/chart" uri="{C3380CC4-5D6E-409C-BE32-E72D297353CC}">
              <c16:uniqueId val="{00000006-3F6C-4E27-A1EB-FC0F5FE595D6}"/>
            </c:ext>
          </c:extLst>
        </c:ser>
        <c:dLbls>
          <c:showLegendKey val="0"/>
          <c:showVal val="1"/>
          <c:showCatName val="0"/>
          <c:showSerName val="0"/>
          <c:showPercent val="0"/>
          <c:showBubbleSize val="0"/>
        </c:dLbls>
        <c:gapWidth val="80"/>
        <c:overlap val="25"/>
        <c:axId val="597323872"/>
        <c:axId val="597323328"/>
      </c:barChart>
      <c:catAx>
        <c:axId val="597323872"/>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600" b="1" i="0" u="none" strike="noStrike" kern="1200" cap="none" spc="20" normalizeH="0" baseline="0">
                <a:solidFill>
                  <a:schemeClr val="tx1">
                    <a:lumMod val="65000"/>
                    <a:lumOff val="35000"/>
                  </a:schemeClr>
                </a:solidFill>
                <a:latin typeface="+mn-lt"/>
                <a:ea typeface="+mn-ea"/>
                <a:cs typeface="+mn-cs"/>
              </a:defRPr>
            </a:pPr>
            <a:endParaRPr lang="zh-TW"/>
          </a:p>
        </c:txPr>
        <c:crossAx val="597323328"/>
        <c:crosses val="autoZero"/>
        <c:auto val="1"/>
        <c:lblAlgn val="ctr"/>
        <c:lblOffset val="100"/>
        <c:noMultiLvlLbl val="0"/>
      </c:catAx>
      <c:valAx>
        <c:axId val="597323328"/>
        <c:scaling>
          <c:orientation val="minMax"/>
        </c:scaling>
        <c:delete val="0"/>
        <c:axPos val="l"/>
        <c:majorGridlines>
          <c:spPr>
            <a:ln w="9525" cap="flat" cmpd="sng" algn="ctr">
              <a:solidFill>
                <a:schemeClr val="accent1"/>
              </a:solidFill>
              <a:round/>
            </a:ln>
            <a:effectLst/>
          </c:spPr>
        </c:majorGridlines>
        <c:numFmt formatCode="#,##0_);[Red]\(#,##0\)"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spc="20" baseline="0">
                <a:solidFill>
                  <a:schemeClr val="tx1">
                    <a:lumMod val="65000"/>
                    <a:lumOff val="35000"/>
                  </a:schemeClr>
                </a:solidFill>
                <a:latin typeface="+mn-lt"/>
                <a:ea typeface="+mn-ea"/>
                <a:cs typeface="+mn-cs"/>
              </a:defRPr>
            </a:pPr>
            <a:endParaRPr lang="zh-TW"/>
          </a:p>
        </c:txPr>
        <c:crossAx val="5973238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TW"/>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800" b="1" i="0" u="none" strike="noStrike" kern="1200" cap="none" spc="50" normalizeH="0" baseline="0" dirty="0">
                <a:solidFill>
                  <a:prstClr val="black">
                    <a:lumMod val="65000"/>
                    <a:lumOff val="35000"/>
                  </a:prstClr>
                </a:solidFill>
                <a:latin typeface="+mj-lt"/>
                <a:ea typeface="+mj-ea"/>
                <a:cs typeface="+mj-cs"/>
              </a:defRPr>
            </a:pPr>
            <a:r>
              <a:rPr lang="en-US" sz="1800" b="1" i="0" u="none" strike="noStrike" kern="1200" cap="none" spc="50" normalizeH="0" baseline="0" dirty="0">
                <a:solidFill>
                  <a:prstClr val="black">
                    <a:lumMod val="65000"/>
                    <a:lumOff val="35000"/>
                  </a:prstClr>
                </a:solidFill>
                <a:latin typeface="+mj-lt"/>
                <a:ea typeface="+mj-ea"/>
                <a:cs typeface="+mj-cs"/>
              </a:rPr>
              <a:t>   Net Profit</a:t>
            </a:r>
          </a:p>
          <a:p>
            <a:pPr algn="ctr" rtl="0">
              <a:defRPr lang="en-US" sz="1800" b="1" dirty="0">
                <a:solidFill>
                  <a:prstClr val="black">
                    <a:lumMod val="65000"/>
                    <a:lumOff val="35000"/>
                  </a:prstClr>
                </a:solidFill>
              </a:defRPr>
            </a:pPr>
            <a:r>
              <a:rPr lang="en-US" sz="1800" b="1" i="0" u="none" strike="noStrike" kern="1200" cap="none" spc="50" normalizeH="0" baseline="0" dirty="0">
                <a:solidFill>
                  <a:prstClr val="black">
                    <a:lumMod val="65000"/>
                    <a:lumOff val="35000"/>
                  </a:prstClr>
                </a:solidFill>
                <a:latin typeface="+mj-lt"/>
                <a:ea typeface="+mj-ea"/>
                <a:cs typeface="+mj-cs"/>
              </a:rPr>
              <a:t>                          </a:t>
            </a:r>
            <a:r>
              <a:rPr lang="en-US" sz="1600" b="1" i="0" u="none" strike="noStrike" kern="1200" cap="none" spc="50" normalizeH="0" baseline="0" dirty="0">
                <a:solidFill>
                  <a:prstClr val="black">
                    <a:lumMod val="65000"/>
                    <a:lumOff val="35000"/>
                  </a:prstClr>
                </a:solidFill>
                <a:latin typeface="+mj-lt"/>
                <a:ea typeface="+mj-ea"/>
                <a:cs typeface="+mj-cs"/>
              </a:rPr>
              <a:t>Unit:NT$M</a:t>
            </a:r>
            <a:endParaRPr lang="en-US" sz="1800" b="1" i="0" u="none" strike="noStrike" kern="1200" cap="none" spc="50" normalizeH="0" baseline="0" dirty="0">
              <a:solidFill>
                <a:prstClr val="black">
                  <a:lumMod val="65000"/>
                  <a:lumOff val="35000"/>
                </a:prstClr>
              </a:solidFill>
              <a:latin typeface="+mj-lt"/>
              <a:ea typeface="+mj-ea"/>
              <a:cs typeface="+mj-cs"/>
            </a:endParaRPr>
          </a:p>
        </c:rich>
      </c:tx>
      <c:layout>
        <c:manualLayout>
          <c:xMode val="edge"/>
          <c:yMode val="edge"/>
          <c:x val="0.21003080636991367"/>
          <c:y val="3.6973444735897407E-2"/>
        </c:manualLayout>
      </c:layout>
      <c:overlay val="0"/>
      <c:spPr>
        <a:noFill/>
        <a:ln>
          <a:noFill/>
        </a:ln>
        <a:effectLst/>
      </c:spPr>
      <c:txPr>
        <a:bodyPr rot="0" spcFirstLastPara="1" vertOverflow="ellipsis" vert="horz" wrap="square" anchor="ctr" anchorCtr="1"/>
        <a:lstStyle/>
        <a:p>
          <a:pPr algn="ctr" rtl="0">
            <a:defRPr lang="en-US" sz="1800" b="1" i="0" u="none" strike="noStrike" kern="1200" cap="none" spc="50" normalizeH="0" baseline="0" dirty="0">
              <a:solidFill>
                <a:prstClr val="black">
                  <a:lumMod val="65000"/>
                  <a:lumOff val="35000"/>
                </a:prstClr>
              </a:solidFill>
              <a:latin typeface="+mj-lt"/>
              <a:ea typeface="+mj-ea"/>
              <a:cs typeface="+mj-cs"/>
            </a:defRPr>
          </a:pPr>
          <a:endParaRPr lang="zh-TW"/>
        </a:p>
      </c:txPr>
    </c:title>
    <c:autoTitleDeleted val="0"/>
    <c:plotArea>
      <c:layout/>
      <c:barChart>
        <c:barDir val="col"/>
        <c:grouping val="clustered"/>
        <c:varyColors val="0"/>
        <c:ser>
          <c:idx val="0"/>
          <c:order val="0"/>
          <c:tx>
            <c:strRef>
              <c:f>損益表!$A$42</c:f>
              <c:strCache>
                <c:ptCount val="1"/>
                <c:pt idx="0">
                  <c:v>本期稅後淨利</c:v>
                </c:pt>
              </c:strCache>
            </c:strRef>
          </c:tx>
          <c:spPr>
            <a:solidFill>
              <a:schemeClr val="accent1">
                <a:alpha val="70000"/>
              </a:schemeClr>
            </a:solidFill>
            <a:ln>
              <a:noFill/>
            </a:ln>
            <a:effectLst/>
          </c:spPr>
          <c:invertIfNegative val="0"/>
          <c:dPt>
            <c:idx val="0"/>
            <c:invertIfNegative val="0"/>
            <c:bubble3D val="0"/>
            <c:spPr>
              <a:solidFill>
                <a:schemeClr val="bg2">
                  <a:lumMod val="90000"/>
                </a:schemeClr>
              </a:solidFill>
              <a:ln>
                <a:noFill/>
              </a:ln>
              <a:effectLst/>
            </c:spPr>
            <c:extLst>
              <c:ext xmlns:c16="http://schemas.microsoft.com/office/drawing/2014/chart" uri="{C3380CC4-5D6E-409C-BE32-E72D297353CC}">
                <c16:uniqueId val="{00000001-4DCA-4DB3-8482-66899C11B1C5}"/>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3-4DCA-4DB3-8482-66899C11B1C5}"/>
              </c:ext>
            </c:extLst>
          </c:dPt>
          <c:dPt>
            <c:idx val="2"/>
            <c:invertIfNegative val="0"/>
            <c:bubble3D val="0"/>
            <c:spPr>
              <a:solidFill>
                <a:schemeClr val="accent1"/>
              </a:solidFill>
              <a:ln>
                <a:noFill/>
              </a:ln>
              <a:effectLst/>
            </c:spPr>
            <c:extLst>
              <c:ext xmlns:c16="http://schemas.microsoft.com/office/drawing/2014/chart" uri="{C3380CC4-5D6E-409C-BE32-E72D297353CC}">
                <c16:uniqueId val="{00000005-4DCA-4DB3-8482-66899C11B1C5}"/>
              </c:ext>
            </c:extLst>
          </c:dPt>
          <c:dLbls>
            <c:dLbl>
              <c:idx val="0"/>
              <c:layout>
                <c:manualLayout>
                  <c:x val="-2.7401692144124951E-17"/>
                  <c:y val="1.13764445341222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DCA-4DB3-8482-66899C11B1C5}"/>
                </c:ext>
              </c:extLst>
            </c:dLbl>
            <c:dLbl>
              <c:idx val="1"/>
              <c:layout>
                <c:manualLayout>
                  <c:x val="2.9893100389974405E-3"/>
                  <c:y val="2.27528890682445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DCA-4DB3-8482-66899C11B1C5}"/>
                </c:ext>
              </c:extLst>
            </c:dLbl>
            <c:dLbl>
              <c:idx val="2"/>
              <c:layout>
                <c:manualLayout>
                  <c:x val="-1.096067685764998E-16"/>
                  <c:y val="1.70646668011833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4DCA-4DB3-8482-66899C11B1C5}"/>
                </c:ext>
              </c:extLst>
            </c:dLbl>
            <c:spPr>
              <a:noFill/>
              <a:ln>
                <a:noFill/>
              </a:ln>
              <a:effectLst/>
            </c:spPr>
            <c:txPr>
              <a:bodyPr rot="0" spcFirstLastPara="1" vertOverflow="ellipsis" vert="horz" wrap="square" anchor="ctr" anchorCtr="1"/>
              <a:lstStyle/>
              <a:p>
                <a:pPr>
                  <a:defRPr sz="16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損益表!$B$41:$D$41</c:f>
              <c:strCache>
                <c:ptCount val="3"/>
                <c:pt idx="0">
                  <c:v>2015</c:v>
                </c:pt>
                <c:pt idx="1">
                  <c:v>2016</c:v>
                </c:pt>
                <c:pt idx="2">
                  <c:v>2017Q3</c:v>
                </c:pt>
              </c:strCache>
            </c:strRef>
          </c:cat>
          <c:val>
            <c:numRef>
              <c:f>損益表!$B$42:$D$42</c:f>
              <c:numCache>
                <c:formatCode>#,##0_);[Red]\(#,##0\)</c:formatCode>
                <c:ptCount val="3"/>
                <c:pt idx="0">
                  <c:v>181</c:v>
                </c:pt>
                <c:pt idx="1">
                  <c:v>225</c:v>
                </c:pt>
                <c:pt idx="2">
                  <c:v>146</c:v>
                </c:pt>
              </c:numCache>
            </c:numRef>
          </c:val>
          <c:extLst>
            <c:ext xmlns:c16="http://schemas.microsoft.com/office/drawing/2014/chart" uri="{C3380CC4-5D6E-409C-BE32-E72D297353CC}">
              <c16:uniqueId val="{00000006-4DCA-4DB3-8482-66899C11B1C5}"/>
            </c:ext>
          </c:extLst>
        </c:ser>
        <c:dLbls>
          <c:showLegendKey val="0"/>
          <c:showVal val="1"/>
          <c:showCatName val="0"/>
          <c:showSerName val="0"/>
          <c:showPercent val="0"/>
          <c:showBubbleSize val="0"/>
        </c:dLbls>
        <c:gapWidth val="80"/>
        <c:overlap val="25"/>
        <c:axId val="597319520"/>
        <c:axId val="597328768"/>
      </c:barChart>
      <c:catAx>
        <c:axId val="597319520"/>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600" b="1" i="0" u="none" strike="noStrike" kern="1200" cap="none" spc="20" normalizeH="0" baseline="0">
                <a:solidFill>
                  <a:schemeClr val="tx1">
                    <a:lumMod val="65000"/>
                    <a:lumOff val="35000"/>
                  </a:schemeClr>
                </a:solidFill>
                <a:latin typeface="+mn-lt"/>
                <a:ea typeface="+mn-ea"/>
                <a:cs typeface="+mn-cs"/>
              </a:defRPr>
            </a:pPr>
            <a:endParaRPr lang="zh-TW"/>
          </a:p>
        </c:txPr>
        <c:crossAx val="597328768"/>
        <c:crosses val="autoZero"/>
        <c:auto val="1"/>
        <c:lblAlgn val="ctr"/>
        <c:lblOffset val="100"/>
        <c:noMultiLvlLbl val="0"/>
      </c:catAx>
      <c:valAx>
        <c:axId val="597328768"/>
        <c:scaling>
          <c:orientation val="minMax"/>
        </c:scaling>
        <c:delete val="0"/>
        <c:axPos val="l"/>
        <c:majorGridlines>
          <c:spPr>
            <a:ln w="9525" cap="flat" cmpd="sng" algn="ctr">
              <a:solidFill>
                <a:schemeClr val="accent1"/>
              </a:solidFill>
              <a:round/>
            </a:ln>
            <a:effectLst/>
          </c:spPr>
        </c:majorGridlines>
        <c:numFmt formatCode="#,##0_);[Red]\(#,##0\)"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spc="20" baseline="0">
                <a:solidFill>
                  <a:schemeClr val="tx1">
                    <a:lumMod val="65000"/>
                    <a:lumOff val="35000"/>
                  </a:schemeClr>
                </a:solidFill>
                <a:latin typeface="+mn-lt"/>
                <a:ea typeface="+mn-ea"/>
                <a:cs typeface="+mn-cs"/>
              </a:defRPr>
            </a:pPr>
            <a:endParaRPr lang="zh-TW"/>
          </a:p>
        </c:txPr>
        <c:crossAx val="597319520"/>
        <c:crosses val="autoZero"/>
        <c:crossBetween val="between"/>
      </c:valAx>
      <c:spPr>
        <a:noFill/>
        <a:ln>
          <a:noFill/>
        </a:ln>
        <a:effectLst/>
      </c:spPr>
    </c:plotArea>
    <c:plotVisOnly val="1"/>
    <c:dispBlanksAs val="gap"/>
    <c:showDLblsOverMax val="0"/>
  </c:chart>
  <c:spPr>
    <a:noFill/>
    <a:ln>
      <a:noFill/>
    </a:ln>
    <a:effectLst/>
  </c:spPr>
  <c:txPr>
    <a:bodyPr/>
    <a:lstStyle/>
    <a:p>
      <a:pPr>
        <a:defRPr sz="1600"/>
      </a:pPr>
      <a:endParaRPr lang="zh-TW"/>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en-US" altLang="zh-TW" sz="2400" dirty="0"/>
              <a:t>  </a:t>
            </a:r>
            <a:r>
              <a:rPr lang="en-US" altLang="zh-TW" sz="2400" dirty="0" err="1"/>
              <a:t>AssetS</a:t>
            </a:r>
            <a:r>
              <a:rPr lang="zh-TW" sz="2400" dirty="0"/>
              <a:t>  </a:t>
            </a:r>
            <a:r>
              <a:rPr lang="zh-TW" dirty="0"/>
              <a:t>      </a:t>
            </a:r>
            <a:r>
              <a:rPr lang="en-US" altLang="zh-TW" dirty="0"/>
              <a:t>   </a:t>
            </a:r>
          </a:p>
          <a:p>
            <a:pPr>
              <a:defRPr/>
            </a:pPr>
            <a:r>
              <a:rPr lang="en-US" altLang="zh-TW" sz="1600" baseline="0" dirty="0"/>
              <a:t>                                         </a:t>
            </a:r>
            <a:r>
              <a:rPr lang="en-US" altLang="zh-TW" sz="1600" baseline="0" dirty="0" err="1"/>
              <a:t>Unit</a:t>
            </a:r>
            <a:r>
              <a:rPr lang="en-US" sz="1600" dirty="0" err="1"/>
              <a:t>:NT$M</a:t>
            </a:r>
            <a:endParaRPr lang="zh-TW" sz="1600" dirty="0"/>
          </a:p>
        </c:rich>
      </c:tx>
      <c:layout>
        <c:manualLayout>
          <c:xMode val="edge"/>
          <c:yMode val="edge"/>
          <c:x val="0.11183137771016897"/>
          <c:y val="0"/>
        </c:manualLayout>
      </c:layout>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zh-TW"/>
        </a:p>
      </c:txPr>
    </c:title>
    <c:autoTitleDeleted val="0"/>
    <c:plotArea>
      <c:layout>
        <c:manualLayout>
          <c:layoutTarget val="inner"/>
          <c:xMode val="edge"/>
          <c:yMode val="edge"/>
          <c:x val="0.15262727218343261"/>
          <c:y val="0.10188838732221303"/>
          <c:w val="0.86564107611548557"/>
          <c:h val="0.60637321376494602"/>
        </c:manualLayout>
      </c:layout>
      <c:barChart>
        <c:barDir val="col"/>
        <c:grouping val="stacked"/>
        <c:varyColors val="0"/>
        <c:ser>
          <c:idx val="0"/>
          <c:order val="0"/>
          <c:tx>
            <c:strRef>
              <c:f>資產負債表!$A$57</c:f>
              <c:strCache>
                <c:ptCount val="1"/>
                <c:pt idx="0">
                  <c:v>Cash and cash equivalents</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資產負債表!$B$56:$D$56</c:f>
              <c:strCache>
                <c:ptCount val="3"/>
                <c:pt idx="0">
                  <c:v>2015</c:v>
                </c:pt>
                <c:pt idx="1">
                  <c:v>2016</c:v>
                </c:pt>
                <c:pt idx="2">
                  <c:v>2017Q3</c:v>
                </c:pt>
              </c:strCache>
            </c:strRef>
          </c:cat>
          <c:val>
            <c:numRef>
              <c:f>資產負債表!$B$57:$D$57</c:f>
              <c:numCache>
                <c:formatCode>#,##0_);[Red]\(#,##0\)</c:formatCode>
                <c:ptCount val="3"/>
                <c:pt idx="0">
                  <c:v>512</c:v>
                </c:pt>
                <c:pt idx="1">
                  <c:v>511</c:v>
                </c:pt>
                <c:pt idx="2">
                  <c:v>611</c:v>
                </c:pt>
              </c:numCache>
            </c:numRef>
          </c:val>
          <c:extLst>
            <c:ext xmlns:c16="http://schemas.microsoft.com/office/drawing/2014/chart" uri="{C3380CC4-5D6E-409C-BE32-E72D297353CC}">
              <c16:uniqueId val="{00000000-3264-498F-837A-15895F350E52}"/>
            </c:ext>
          </c:extLst>
        </c:ser>
        <c:ser>
          <c:idx val="1"/>
          <c:order val="1"/>
          <c:tx>
            <c:strRef>
              <c:f>資產負債表!$A$58</c:f>
              <c:strCache>
                <c:ptCount val="1"/>
                <c:pt idx="0">
                  <c:v>Notes &amp; accounts receivable</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rgbClr val="FF0000"/>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資產負債表!$B$56:$D$56</c:f>
              <c:strCache>
                <c:ptCount val="3"/>
                <c:pt idx="0">
                  <c:v>2015</c:v>
                </c:pt>
                <c:pt idx="1">
                  <c:v>2016</c:v>
                </c:pt>
                <c:pt idx="2">
                  <c:v>2017Q3</c:v>
                </c:pt>
              </c:strCache>
            </c:strRef>
          </c:cat>
          <c:val>
            <c:numRef>
              <c:f>資產負債表!$B$58:$D$58</c:f>
              <c:numCache>
                <c:formatCode>#,##0_);[Red]\(#,##0\)</c:formatCode>
                <c:ptCount val="3"/>
                <c:pt idx="0">
                  <c:v>1437</c:v>
                </c:pt>
                <c:pt idx="1">
                  <c:v>1655</c:v>
                </c:pt>
                <c:pt idx="2">
                  <c:v>1644</c:v>
                </c:pt>
              </c:numCache>
            </c:numRef>
          </c:val>
          <c:extLst>
            <c:ext xmlns:c16="http://schemas.microsoft.com/office/drawing/2014/chart" uri="{C3380CC4-5D6E-409C-BE32-E72D297353CC}">
              <c16:uniqueId val="{00000001-3264-498F-837A-15895F350E52}"/>
            </c:ext>
          </c:extLst>
        </c:ser>
        <c:ser>
          <c:idx val="2"/>
          <c:order val="2"/>
          <c:tx>
            <c:strRef>
              <c:f>資產負債表!$A$59</c:f>
              <c:strCache>
                <c:ptCount val="1"/>
                <c:pt idx="0">
                  <c:v>Inventories</c:v>
                </c:pt>
              </c:strCache>
            </c:strRef>
          </c:tx>
          <c:spPr>
            <a:solidFill>
              <a:schemeClr val="bg2">
                <a:lumMod val="9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資產負債表!$B$56:$D$56</c:f>
              <c:strCache>
                <c:ptCount val="3"/>
                <c:pt idx="0">
                  <c:v>2015</c:v>
                </c:pt>
                <c:pt idx="1">
                  <c:v>2016</c:v>
                </c:pt>
                <c:pt idx="2">
                  <c:v>2017Q3</c:v>
                </c:pt>
              </c:strCache>
            </c:strRef>
          </c:cat>
          <c:val>
            <c:numRef>
              <c:f>資產負債表!$B$59:$D$59</c:f>
              <c:numCache>
                <c:formatCode>#,##0_);[Red]\(#,##0\)</c:formatCode>
                <c:ptCount val="3"/>
                <c:pt idx="0">
                  <c:v>417</c:v>
                </c:pt>
                <c:pt idx="1">
                  <c:v>445</c:v>
                </c:pt>
                <c:pt idx="2">
                  <c:v>368</c:v>
                </c:pt>
              </c:numCache>
            </c:numRef>
          </c:val>
          <c:extLst>
            <c:ext xmlns:c16="http://schemas.microsoft.com/office/drawing/2014/chart" uri="{C3380CC4-5D6E-409C-BE32-E72D297353CC}">
              <c16:uniqueId val="{00000002-3264-498F-837A-15895F350E52}"/>
            </c:ext>
          </c:extLst>
        </c:ser>
        <c:ser>
          <c:idx val="3"/>
          <c:order val="3"/>
          <c:tx>
            <c:strRef>
              <c:f>資產負債表!$A$60</c:f>
              <c:strCache>
                <c:ptCount val="1"/>
                <c:pt idx="0">
                  <c:v>Property, plant and equipment</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資產負債表!$B$56:$D$56</c:f>
              <c:strCache>
                <c:ptCount val="3"/>
                <c:pt idx="0">
                  <c:v>2015</c:v>
                </c:pt>
                <c:pt idx="1">
                  <c:v>2016</c:v>
                </c:pt>
                <c:pt idx="2">
                  <c:v>2017Q3</c:v>
                </c:pt>
              </c:strCache>
            </c:strRef>
          </c:cat>
          <c:val>
            <c:numRef>
              <c:f>資產負債表!$B$60:$D$60</c:f>
              <c:numCache>
                <c:formatCode>#,##0_);[Red]\(#,##0\)</c:formatCode>
                <c:ptCount val="3"/>
                <c:pt idx="0">
                  <c:v>308</c:v>
                </c:pt>
                <c:pt idx="1">
                  <c:v>304</c:v>
                </c:pt>
                <c:pt idx="2">
                  <c:v>306</c:v>
                </c:pt>
              </c:numCache>
            </c:numRef>
          </c:val>
          <c:extLst>
            <c:ext xmlns:c16="http://schemas.microsoft.com/office/drawing/2014/chart" uri="{C3380CC4-5D6E-409C-BE32-E72D297353CC}">
              <c16:uniqueId val="{00000003-3264-498F-837A-15895F350E52}"/>
            </c:ext>
          </c:extLst>
        </c:ser>
        <c:ser>
          <c:idx val="4"/>
          <c:order val="4"/>
          <c:tx>
            <c:strRef>
              <c:f>資產負債表!$A$61</c:f>
              <c:strCache>
                <c:ptCount val="1"/>
                <c:pt idx="0">
                  <c:v>Other assets</c:v>
                </c:pt>
              </c:strCache>
            </c:strRef>
          </c:tx>
          <c:spPr>
            <a:solidFill>
              <a:srgbClr val="FF99CC"/>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資產負債表!$B$56:$D$56</c:f>
              <c:strCache>
                <c:ptCount val="3"/>
                <c:pt idx="0">
                  <c:v>2015</c:v>
                </c:pt>
                <c:pt idx="1">
                  <c:v>2016</c:v>
                </c:pt>
                <c:pt idx="2">
                  <c:v>2017Q3</c:v>
                </c:pt>
              </c:strCache>
            </c:strRef>
          </c:cat>
          <c:val>
            <c:numRef>
              <c:f>資產負債表!$B$61:$D$61</c:f>
              <c:numCache>
                <c:formatCode>#,##0_);[Red]\(#,##0\)</c:formatCode>
                <c:ptCount val="3"/>
                <c:pt idx="0">
                  <c:v>557</c:v>
                </c:pt>
                <c:pt idx="1">
                  <c:v>539</c:v>
                </c:pt>
                <c:pt idx="2">
                  <c:v>504</c:v>
                </c:pt>
              </c:numCache>
            </c:numRef>
          </c:val>
          <c:extLst>
            <c:ext xmlns:c16="http://schemas.microsoft.com/office/drawing/2014/chart" uri="{C3380CC4-5D6E-409C-BE32-E72D297353CC}">
              <c16:uniqueId val="{00000004-3264-498F-837A-15895F350E52}"/>
            </c:ext>
          </c:extLst>
        </c:ser>
        <c:dLbls>
          <c:showLegendKey val="0"/>
          <c:showVal val="1"/>
          <c:showCatName val="0"/>
          <c:showSerName val="0"/>
          <c:showPercent val="0"/>
          <c:showBubbleSize val="0"/>
        </c:dLbls>
        <c:gapWidth val="50"/>
        <c:overlap val="100"/>
        <c:axId val="597317344"/>
        <c:axId val="597320608"/>
      </c:barChart>
      <c:catAx>
        <c:axId val="597317344"/>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zh-TW"/>
          </a:p>
        </c:txPr>
        <c:crossAx val="597320608"/>
        <c:crosses val="autoZero"/>
        <c:auto val="1"/>
        <c:lblAlgn val="ctr"/>
        <c:lblOffset val="100"/>
        <c:noMultiLvlLbl val="0"/>
      </c:catAx>
      <c:valAx>
        <c:axId val="597320608"/>
        <c:scaling>
          <c:orientation val="minMax"/>
        </c:scaling>
        <c:delete val="0"/>
        <c:axPos val="l"/>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0_);[Red]\(#,##0\)"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zh-TW"/>
          </a:p>
        </c:txPr>
        <c:crossAx val="597317344"/>
        <c:crosses val="autoZero"/>
        <c:crossBetween val="between"/>
        <c:majorUnit val="1000"/>
      </c:valAx>
      <c:spPr>
        <a:noFill/>
        <a:ln>
          <a:noFill/>
        </a:ln>
        <a:effectLst/>
      </c:spPr>
    </c:plotArea>
    <c:legend>
      <c:legendPos val="b"/>
      <c:layout>
        <c:manualLayout>
          <c:xMode val="edge"/>
          <c:yMode val="edge"/>
          <c:x val="1.8824831428986524E-2"/>
          <c:y val="0.78618427317599637"/>
          <c:w val="0.9811751685710135"/>
          <c:h val="0.21381572682400368"/>
        </c:manualLayout>
      </c:layout>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r">
              <a:defRPr sz="2200" b="1" i="0" u="none" strike="noStrike" kern="1200" cap="all" spc="50" baseline="0">
                <a:solidFill>
                  <a:schemeClr val="tx1">
                    <a:lumMod val="65000"/>
                    <a:lumOff val="35000"/>
                  </a:schemeClr>
                </a:solidFill>
                <a:latin typeface="+mn-lt"/>
                <a:ea typeface="+mn-ea"/>
                <a:cs typeface="+mn-cs"/>
              </a:defRPr>
            </a:pPr>
            <a:r>
              <a:rPr lang="en-US" altLang="zh-TW" dirty="0"/>
              <a:t>Liabilities &amp; Equity       </a:t>
            </a:r>
            <a:r>
              <a:rPr lang="en-US" altLang="zh-TW" sz="1600" dirty="0" err="1"/>
              <a:t>Unit:NT$M</a:t>
            </a:r>
            <a:endParaRPr lang="zh-TW" sz="1600" dirty="0"/>
          </a:p>
        </c:rich>
      </c:tx>
      <c:layout>
        <c:manualLayout>
          <c:xMode val="edge"/>
          <c:yMode val="edge"/>
          <c:x val="0.15846053838944898"/>
          <c:y val="1.1029201072114186E-3"/>
        </c:manualLayout>
      </c:layout>
      <c:overlay val="0"/>
      <c:spPr>
        <a:noFill/>
        <a:ln>
          <a:noFill/>
        </a:ln>
        <a:effectLst/>
      </c:spPr>
      <c:txPr>
        <a:bodyPr rot="0" spcFirstLastPara="1" vertOverflow="ellipsis" vert="horz" wrap="square" anchor="ctr" anchorCtr="1"/>
        <a:lstStyle/>
        <a:p>
          <a:pPr algn="r">
            <a:defRPr sz="2200" b="1" i="0" u="none" strike="noStrike" kern="1200" cap="all" spc="50" baseline="0">
              <a:solidFill>
                <a:schemeClr val="tx1">
                  <a:lumMod val="65000"/>
                  <a:lumOff val="35000"/>
                </a:schemeClr>
              </a:solidFill>
              <a:latin typeface="+mn-lt"/>
              <a:ea typeface="+mn-ea"/>
              <a:cs typeface="+mn-cs"/>
            </a:defRPr>
          </a:pPr>
          <a:endParaRPr lang="zh-TW"/>
        </a:p>
      </c:txPr>
    </c:title>
    <c:autoTitleDeleted val="0"/>
    <c:plotArea>
      <c:layout/>
      <c:barChart>
        <c:barDir val="col"/>
        <c:grouping val="stacked"/>
        <c:varyColors val="0"/>
        <c:ser>
          <c:idx val="0"/>
          <c:order val="0"/>
          <c:tx>
            <c:strRef>
              <c:f>資產負債表!$A$64</c:f>
              <c:strCache>
                <c:ptCount val="1"/>
                <c:pt idx="0">
                  <c:v>Notes &amp; accounts payable</c:v>
                </c:pt>
              </c:strCache>
            </c:strRef>
          </c:tx>
          <c:spPr>
            <a:solidFill>
              <a:schemeClr val="accent5">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資產負債表!$B$63:$D$63</c:f>
              <c:strCache>
                <c:ptCount val="3"/>
                <c:pt idx="0">
                  <c:v>2015</c:v>
                </c:pt>
                <c:pt idx="1">
                  <c:v>2016</c:v>
                </c:pt>
                <c:pt idx="2">
                  <c:v>2017Q3</c:v>
                </c:pt>
              </c:strCache>
            </c:strRef>
          </c:cat>
          <c:val>
            <c:numRef>
              <c:f>資產負債表!$B$64:$D$64</c:f>
              <c:numCache>
                <c:formatCode>#,##0_);[Red]\(#,##0\)</c:formatCode>
                <c:ptCount val="3"/>
                <c:pt idx="0">
                  <c:v>1011</c:v>
                </c:pt>
                <c:pt idx="1">
                  <c:v>1143</c:v>
                </c:pt>
                <c:pt idx="2">
                  <c:v>1170</c:v>
                </c:pt>
              </c:numCache>
            </c:numRef>
          </c:val>
          <c:extLst>
            <c:ext xmlns:c16="http://schemas.microsoft.com/office/drawing/2014/chart" uri="{C3380CC4-5D6E-409C-BE32-E72D297353CC}">
              <c16:uniqueId val="{00000000-0646-4301-8E63-0D33EADD530D}"/>
            </c:ext>
          </c:extLst>
        </c:ser>
        <c:ser>
          <c:idx val="1"/>
          <c:order val="1"/>
          <c:tx>
            <c:strRef>
              <c:f>資產負債表!$A$65</c:f>
              <c:strCache>
                <c:ptCount val="1"/>
                <c:pt idx="0">
                  <c:v>Other liabilities</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資產負債表!$B$63:$D$63</c:f>
              <c:strCache>
                <c:ptCount val="3"/>
                <c:pt idx="0">
                  <c:v>2015</c:v>
                </c:pt>
                <c:pt idx="1">
                  <c:v>2016</c:v>
                </c:pt>
                <c:pt idx="2">
                  <c:v>2017Q3</c:v>
                </c:pt>
              </c:strCache>
            </c:strRef>
          </c:cat>
          <c:val>
            <c:numRef>
              <c:f>資產負債表!$B$65:$D$65</c:f>
              <c:numCache>
                <c:formatCode>#,##0_);[Red]\(#,##0\)</c:formatCode>
                <c:ptCount val="3"/>
                <c:pt idx="0">
                  <c:v>316</c:v>
                </c:pt>
                <c:pt idx="1">
                  <c:v>294</c:v>
                </c:pt>
                <c:pt idx="2">
                  <c:v>219</c:v>
                </c:pt>
              </c:numCache>
            </c:numRef>
          </c:val>
          <c:extLst>
            <c:ext xmlns:c16="http://schemas.microsoft.com/office/drawing/2014/chart" uri="{C3380CC4-5D6E-409C-BE32-E72D297353CC}">
              <c16:uniqueId val="{00000001-0646-4301-8E63-0D33EADD530D}"/>
            </c:ext>
          </c:extLst>
        </c:ser>
        <c:ser>
          <c:idx val="2"/>
          <c:order val="2"/>
          <c:tx>
            <c:strRef>
              <c:f>資產負債表!$A$66</c:f>
              <c:strCache>
                <c:ptCount val="1"/>
                <c:pt idx="0">
                  <c:v>Equity</c:v>
                </c:pt>
              </c:strCache>
            </c:strRef>
          </c:tx>
          <c:spPr>
            <a:solidFill>
              <a:schemeClr val="bg2">
                <a:lumMod val="9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資產負債表!$B$63:$D$63</c:f>
              <c:strCache>
                <c:ptCount val="3"/>
                <c:pt idx="0">
                  <c:v>2015</c:v>
                </c:pt>
                <c:pt idx="1">
                  <c:v>2016</c:v>
                </c:pt>
                <c:pt idx="2">
                  <c:v>2017Q3</c:v>
                </c:pt>
              </c:strCache>
            </c:strRef>
          </c:cat>
          <c:val>
            <c:numRef>
              <c:f>資產負債表!$B$66:$D$66</c:f>
              <c:numCache>
                <c:formatCode>#,##0_);[Red]\(#,##0\)</c:formatCode>
                <c:ptCount val="3"/>
                <c:pt idx="0">
                  <c:v>1904</c:v>
                </c:pt>
                <c:pt idx="1">
                  <c:v>2017</c:v>
                </c:pt>
                <c:pt idx="2">
                  <c:v>2041</c:v>
                </c:pt>
              </c:numCache>
            </c:numRef>
          </c:val>
          <c:extLst>
            <c:ext xmlns:c16="http://schemas.microsoft.com/office/drawing/2014/chart" uri="{C3380CC4-5D6E-409C-BE32-E72D297353CC}">
              <c16:uniqueId val="{00000002-0646-4301-8E63-0D33EADD530D}"/>
            </c:ext>
          </c:extLst>
        </c:ser>
        <c:dLbls>
          <c:showLegendKey val="0"/>
          <c:showVal val="1"/>
          <c:showCatName val="0"/>
          <c:showSerName val="0"/>
          <c:showPercent val="0"/>
          <c:showBubbleSize val="0"/>
        </c:dLbls>
        <c:gapWidth val="50"/>
        <c:overlap val="100"/>
        <c:axId val="597318432"/>
        <c:axId val="597330400"/>
      </c:barChart>
      <c:catAx>
        <c:axId val="597318432"/>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zh-TW"/>
          </a:p>
        </c:txPr>
        <c:crossAx val="597330400"/>
        <c:crosses val="autoZero"/>
        <c:auto val="1"/>
        <c:lblAlgn val="ctr"/>
        <c:lblOffset val="100"/>
        <c:noMultiLvlLbl val="0"/>
      </c:catAx>
      <c:valAx>
        <c:axId val="597330400"/>
        <c:scaling>
          <c:orientation val="minMax"/>
        </c:scaling>
        <c:delete val="0"/>
        <c:axPos val="l"/>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0_);[Red]\(#,##0\)"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zh-TW"/>
          </a:p>
        </c:txPr>
        <c:crossAx val="597318432"/>
        <c:crosses val="autoZero"/>
        <c:crossBetween val="between"/>
        <c:majorUnit val="1000"/>
      </c:valAx>
      <c:spPr>
        <a:noFill/>
        <a:ln>
          <a:noFill/>
        </a:ln>
        <a:effectLst/>
      </c:spPr>
    </c:plotArea>
    <c:legend>
      <c:legendPos val="b"/>
      <c:layout>
        <c:manualLayout>
          <c:xMode val="edge"/>
          <c:yMode val="edge"/>
          <c:x val="0.10392874821224886"/>
          <c:y val="0.78769146935204237"/>
          <c:w val="0.82941356871323002"/>
          <c:h val="0.21125232541251954"/>
        </c:manualLayout>
      </c:layout>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en-US" altLang="zh-TW" sz="2400" b="1" i="0" baseline="0" dirty="0">
                <a:effectLst/>
              </a:rPr>
              <a:t>Dividend Payout Ratio </a:t>
            </a:r>
          </a:p>
          <a:p>
            <a:pPr marL="0" marR="0" indent="0" algn="ctr" defTabSz="914400" rtl="0" eaLnBrk="1" fontAlgn="auto" latinLnBrk="0" hangingPunct="1">
              <a:lnSpc>
                <a:spcPct val="100000"/>
              </a:lnSpc>
              <a:spcBef>
                <a:spcPts val="0"/>
              </a:spcBef>
              <a:spcAft>
                <a:spcPts val="0"/>
              </a:spcAft>
              <a:buClrTx/>
              <a:buSzTx/>
              <a:buFontTx/>
              <a:buNone/>
              <a:tabLst/>
              <a:defRPr>
                <a:solidFill>
                  <a:sysClr val="windowText" lastClr="000000">
                    <a:lumMod val="65000"/>
                    <a:lumOff val="35000"/>
                  </a:sysClr>
                </a:solidFill>
              </a:defRPr>
            </a:pPr>
            <a:r>
              <a:rPr lang="en-US" altLang="zh-TW" sz="2400" b="1" i="0" baseline="0" dirty="0">
                <a:effectLst/>
              </a:rPr>
              <a:t>of Previous Years</a:t>
            </a:r>
            <a:endParaRPr lang="zh-TW" altLang="zh-TW" sz="2400" b="1" dirty="0">
              <a:effectLst/>
            </a:endParaRPr>
          </a:p>
        </c:rich>
      </c:tx>
      <c:layout>
        <c:manualLayout>
          <c:xMode val="edge"/>
          <c:yMode val="edge"/>
          <c:x val="0.37744880198496467"/>
          <c:y val="1.3064349284862324E-2"/>
        </c:manualLayout>
      </c:layout>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zh-TW"/>
        </a:p>
      </c:txPr>
    </c:title>
    <c:autoTitleDeleted val="0"/>
    <c:plotArea>
      <c:layout/>
      <c:barChart>
        <c:barDir val="col"/>
        <c:grouping val="clustered"/>
        <c:varyColors val="0"/>
        <c:ser>
          <c:idx val="0"/>
          <c:order val="0"/>
          <c:tx>
            <c:strRef>
              <c:f>'[Microsoft PowerPoint 的圖表 ]股利配發率'!$B$16</c:f>
              <c:strCache>
                <c:ptCount val="1"/>
                <c:pt idx="0">
                  <c:v>每股盈餘</c:v>
                </c:pt>
              </c:strCache>
            </c:strRef>
          </c:tx>
          <c:spPr>
            <a:solidFill>
              <a:schemeClr val="accent1"/>
            </a:solidFill>
            <a:ln>
              <a:noFill/>
            </a:ln>
            <a:effectLst/>
          </c:spPr>
          <c:invertIfNegative val="0"/>
          <c:cat>
            <c:numRef>
              <c:f>'[Microsoft PowerPoint 的圖表 ]股利配發率'!$A$17:$A$21</c:f>
              <c:numCache>
                <c:formatCode>General</c:formatCode>
                <c:ptCount val="5"/>
                <c:pt idx="0">
                  <c:v>101</c:v>
                </c:pt>
                <c:pt idx="1">
                  <c:v>102</c:v>
                </c:pt>
                <c:pt idx="2">
                  <c:v>103</c:v>
                </c:pt>
                <c:pt idx="3">
                  <c:v>104</c:v>
                </c:pt>
                <c:pt idx="4">
                  <c:v>105</c:v>
                </c:pt>
              </c:numCache>
            </c:numRef>
          </c:cat>
          <c:val>
            <c:numRef>
              <c:f>'[Microsoft PowerPoint 的圖表 ]股利配發率'!$B$17:$B$21</c:f>
              <c:numCache>
                <c:formatCode>General</c:formatCode>
                <c:ptCount val="5"/>
                <c:pt idx="0">
                  <c:v>0.83</c:v>
                </c:pt>
                <c:pt idx="1">
                  <c:v>0.87</c:v>
                </c:pt>
                <c:pt idx="2">
                  <c:v>1.1200000000000001</c:v>
                </c:pt>
                <c:pt idx="3">
                  <c:v>1.65</c:v>
                </c:pt>
                <c:pt idx="4">
                  <c:v>1.85</c:v>
                </c:pt>
              </c:numCache>
            </c:numRef>
          </c:val>
          <c:extLst>
            <c:ext xmlns:c16="http://schemas.microsoft.com/office/drawing/2014/chart" uri="{C3380CC4-5D6E-409C-BE32-E72D297353CC}">
              <c16:uniqueId val="{00000000-BD8E-457E-9F15-7D88EDA81C49}"/>
            </c:ext>
          </c:extLst>
        </c:ser>
        <c:ser>
          <c:idx val="1"/>
          <c:order val="1"/>
          <c:tx>
            <c:strRef>
              <c:f>'[Microsoft PowerPoint 的圖表 ]股利配發率'!$C$16</c:f>
              <c:strCache>
                <c:ptCount val="1"/>
                <c:pt idx="0">
                  <c:v>現金/股票股利</c:v>
                </c:pt>
              </c:strCache>
            </c:strRef>
          </c:tx>
          <c:spPr>
            <a:solidFill>
              <a:schemeClr val="accent2"/>
            </a:solidFill>
            <a:ln>
              <a:noFill/>
            </a:ln>
            <a:effectLst/>
          </c:spPr>
          <c:invertIfNegative val="0"/>
          <c:cat>
            <c:numRef>
              <c:f>'[Microsoft PowerPoint 的圖表 ]股利配發率'!$A$17:$A$21</c:f>
              <c:numCache>
                <c:formatCode>General</c:formatCode>
                <c:ptCount val="5"/>
                <c:pt idx="0">
                  <c:v>101</c:v>
                </c:pt>
                <c:pt idx="1">
                  <c:v>102</c:v>
                </c:pt>
                <c:pt idx="2">
                  <c:v>103</c:v>
                </c:pt>
                <c:pt idx="3">
                  <c:v>104</c:v>
                </c:pt>
                <c:pt idx="4">
                  <c:v>105</c:v>
                </c:pt>
              </c:numCache>
            </c:numRef>
          </c:cat>
          <c:val>
            <c:numRef>
              <c:f>'[Microsoft PowerPoint 的圖表 ]股利配發率'!$C$17:$C$21</c:f>
              <c:numCache>
                <c:formatCode>General</c:formatCode>
                <c:ptCount val="5"/>
                <c:pt idx="0">
                  <c:v>0.8</c:v>
                </c:pt>
                <c:pt idx="1">
                  <c:v>0.85</c:v>
                </c:pt>
                <c:pt idx="2">
                  <c:v>0.81</c:v>
                </c:pt>
                <c:pt idx="3">
                  <c:v>1</c:v>
                </c:pt>
                <c:pt idx="4">
                  <c:v>1.2</c:v>
                </c:pt>
              </c:numCache>
            </c:numRef>
          </c:val>
          <c:extLst>
            <c:ext xmlns:c16="http://schemas.microsoft.com/office/drawing/2014/chart" uri="{C3380CC4-5D6E-409C-BE32-E72D297353CC}">
              <c16:uniqueId val="{00000001-BD8E-457E-9F15-7D88EDA81C49}"/>
            </c:ext>
          </c:extLst>
        </c:ser>
        <c:dLbls>
          <c:showLegendKey val="0"/>
          <c:showVal val="0"/>
          <c:showCatName val="0"/>
          <c:showSerName val="0"/>
          <c:showPercent val="0"/>
          <c:showBubbleSize val="0"/>
        </c:dLbls>
        <c:gapWidth val="219"/>
        <c:overlap val="-27"/>
        <c:axId val="597329312"/>
        <c:axId val="597326048"/>
        <c:extLst>
          <c:ext xmlns:c15="http://schemas.microsoft.com/office/drawing/2012/chart" uri="{02D57815-91ED-43cb-92C2-25804820EDAC}">
            <c15:filteredBarSeries>
              <c15:ser>
                <c:idx val="2"/>
                <c:order val="2"/>
                <c:tx>
                  <c:strRef>
                    <c:extLst>
                      <c:ext uri="{02D57815-91ED-43cb-92C2-25804820EDAC}">
                        <c15:formulaRef>
                          <c15:sqref>股利配發率!#REF!</c15:sqref>
                        </c15:formulaRef>
                      </c:ext>
                    </c:extLst>
                    <c:strCache>
                      <c:ptCount val="1"/>
                      <c:pt idx="0">
                        <c:v>#REF!</c:v>
                      </c:pt>
                    </c:strCache>
                  </c:strRef>
                </c:tx>
                <c:spPr>
                  <a:solidFill>
                    <a:schemeClr val="accent3"/>
                  </a:solidFill>
                  <a:ln>
                    <a:noFill/>
                  </a:ln>
                  <a:effectLst/>
                </c:spPr>
                <c:invertIfNegative val="0"/>
                <c:cat>
                  <c:numRef>
                    <c:extLst>
                      <c:ext uri="{02D57815-91ED-43cb-92C2-25804820EDAC}">
                        <c15:formulaRef>
                          <c15:sqref>'[Microsoft PowerPoint 的圖表 ]股利配發率'!$A$17:$A$21</c15:sqref>
                        </c15:formulaRef>
                      </c:ext>
                    </c:extLst>
                    <c:numCache>
                      <c:formatCode>General</c:formatCode>
                      <c:ptCount val="5"/>
                      <c:pt idx="0">
                        <c:v>101</c:v>
                      </c:pt>
                      <c:pt idx="1">
                        <c:v>102</c:v>
                      </c:pt>
                      <c:pt idx="2">
                        <c:v>103</c:v>
                      </c:pt>
                      <c:pt idx="3">
                        <c:v>104</c:v>
                      </c:pt>
                      <c:pt idx="4">
                        <c:v>105</c:v>
                      </c:pt>
                    </c:numCache>
                  </c:numRef>
                </c:cat>
                <c:val>
                  <c:numRef>
                    <c:extLst>
                      <c:ext uri="{02D57815-91ED-43cb-92C2-25804820EDAC}">
                        <c15:formulaRef>
                          <c15:sqref>股利配發率!#REF!</c15:sqref>
                        </c15:formulaRef>
                      </c:ext>
                    </c:extLst>
                    <c:numCache>
                      <c:formatCode>General</c:formatCode>
                      <c:ptCount val="1"/>
                      <c:pt idx="0">
                        <c:v>1</c:v>
                      </c:pt>
                    </c:numCache>
                  </c:numRef>
                </c:val>
                <c:extLst>
                  <c:ext xmlns:c16="http://schemas.microsoft.com/office/drawing/2014/chart" uri="{C3380CC4-5D6E-409C-BE32-E72D297353CC}">
                    <c16:uniqueId val="{00000003-BD8E-457E-9F15-7D88EDA81C49}"/>
                  </c:ext>
                </c:extLst>
              </c15:ser>
            </c15:filteredBarSeries>
          </c:ext>
        </c:extLst>
      </c:barChart>
      <c:lineChart>
        <c:grouping val="standard"/>
        <c:varyColors val="0"/>
        <c:ser>
          <c:idx val="3"/>
          <c:order val="3"/>
          <c:tx>
            <c:strRef>
              <c:f>'[Microsoft PowerPoint 的圖表 ]股利配發率'!$D$16</c:f>
              <c:strCache>
                <c:ptCount val="1"/>
                <c:pt idx="0">
                  <c:v>股利配發率</c:v>
                </c:pt>
              </c:strCache>
            </c:strRef>
          </c:tx>
          <c:spPr>
            <a:ln w="28575" cap="rnd">
              <a:solidFill>
                <a:schemeClr val="accent4"/>
              </a:solidFill>
              <a:round/>
            </a:ln>
            <a:effectLst/>
          </c:spPr>
          <c:marker>
            <c:symbol val="none"/>
          </c:marker>
          <c:cat>
            <c:numRef>
              <c:f>'[Microsoft PowerPoint 的圖表 ]股利配發率'!$A$17:$A$21</c:f>
              <c:numCache>
                <c:formatCode>General</c:formatCode>
                <c:ptCount val="5"/>
                <c:pt idx="0">
                  <c:v>101</c:v>
                </c:pt>
                <c:pt idx="1">
                  <c:v>102</c:v>
                </c:pt>
                <c:pt idx="2">
                  <c:v>103</c:v>
                </c:pt>
                <c:pt idx="3">
                  <c:v>104</c:v>
                </c:pt>
                <c:pt idx="4">
                  <c:v>105</c:v>
                </c:pt>
              </c:numCache>
            </c:numRef>
          </c:cat>
          <c:val>
            <c:numRef>
              <c:f>'[Microsoft PowerPoint 的圖表 ]股利配發率'!$D$17:$D$21</c:f>
              <c:numCache>
                <c:formatCode>0%</c:formatCode>
                <c:ptCount val="5"/>
                <c:pt idx="0">
                  <c:v>0.96385542168674709</c:v>
                </c:pt>
                <c:pt idx="1">
                  <c:v>0.97701149425287359</c:v>
                </c:pt>
                <c:pt idx="2">
                  <c:v>0.7232142857142857</c:v>
                </c:pt>
                <c:pt idx="3">
                  <c:v>0.60606060606060608</c:v>
                </c:pt>
                <c:pt idx="4">
                  <c:v>0.64864864864864857</c:v>
                </c:pt>
              </c:numCache>
            </c:numRef>
          </c:val>
          <c:smooth val="0"/>
          <c:extLst>
            <c:ext xmlns:c16="http://schemas.microsoft.com/office/drawing/2014/chart" uri="{C3380CC4-5D6E-409C-BE32-E72D297353CC}">
              <c16:uniqueId val="{00000002-BD8E-457E-9F15-7D88EDA81C49}"/>
            </c:ext>
          </c:extLst>
        </c:ser>
        <c:dLbls>
          <c:showLegendKey val="0"/>
          <c:showVal val="0"/>
          <c:showCatName val="0"/>
          <c:showSerName val="0"/>
          <c:showPercent val="0"/>
          <c:showBubbleSize val="0"/>
        </c:dLbls>
        <c:marker val="1"/>
        <c:smooth val="0"/>
        <c:axId val="597329312"/>
        <c:axId val="597326048"/>
      </c:lineChart>
      <c:catAx>
        <c:axId val="597329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TW"/>
          </a:p>
        </c:txPr>
        <c:crossAx val="597326048"/>
        <c:crosses val="autoZero"/>
        <c:auto val="1"/>
        <c:lblAlgn val="ctr"/>
        <c:lblOffset val="100"/>
        <c:noMultiLvlLbl val="0"/>
      </c:catAx>
      <c:valAx>
        <c:axId val="5973260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TW"/>
          </a:p>
        </c:txPr>
        <c:crossAx val="59732931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800" b="1" i="0" u="none" strike="noStrike" kern="1200" baseline="0">
                <a:solidFill>
                  <a:schemeClr val="tx1">
                    <a:lumMod val="65000"/>
                    <a:lumOff val="35000"/>
                  </a:schemeClr>
                </a:solidFill>
                <a:latin typeface="+mn-lt"/>
                <a:ea typeface="+mn-ea"/>
                <a:cs typeface="+mn-cs"/>
              </a:defRPr>
            </a:pPr>
            <a:endParaRPr lang="zh-TW"/>
          </a:p>
        </c:txPr>
      </c:dTable>
      <c:spPr>
        <a:noFill/>
        <a:ln>
          <a:noFill/>
        </a:ln>
        <a:effectLst/>
      </c:spPr>
    </c:plotArea>
    <c:legend>
      <c:legendPos val="b"/>
      <c:layout>
        <c:manualLayout>
          <c:xMode val="edge"/>
          <c:yMode val="edge"/>
          <c:x val="0.21470186691090329"/>
          <c:y val="0.93452167372404349"/>
          <c:w val="0.60214199325639517"/>
          <c:h val="6.5478326275956539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mn-lt"/>
                <a:ea typeface="+mn-ea"/>
                <a:cs typeface="+mn-cs"/>
              </a:defRPr>
            </a:pPr>
            <a:r>
              <a:rPr lang="en-US" altLang="zh-TW" sz="3200" b="1" i="0" baseline="0" dirty="0">
                <a:effectLst/>
              </a:rPr>
              <a:t>EPS &amp; ROE of Previous Years</a:t>
            </a:r>
            <a:endParaRPr lang="zh-TW" altLang="zh-TW" sz="3200" b="1" dirty="0">
              <a:effectLst/>
            </a:endParaRPr>
          </a:p>
        </c:rich>
      </c:tx>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mn-lt"/>
              <a:ea typeface="+mn-ea"/>
              <a:cs typeface="+mn-cs"/>
            </a:defRPr>
          </a:pPr>
          <a:endParaRPr lang="zh-TW"/>
        </a:p>
      </c:txPr>
    </c:title>
    <c:autoTitleDeleted val="0"/>
    <c:plotArea>
      <c:layout/>
      <c:barChart>
        <c:barDir val="col"/>
        <c:grouping val="clustered"/>
        <c:varyColors val="0"/>
        <c:ser>
          <c:idx val="0"/>
          <c:order val="0"/>
          <c:tx>
            <c:strRef>
              <c:f>股本!$B$23</c:f>
              <c:strCache>
                <c:ptCount val="1"/>
                <c:pt idx="0">
                  <c:v>EPS</c:v>
                </c:pt>
              </c:strCache>
            </c:strRef>
          </c:tx>
          <c:spPr>
            <a:solidFill>
              <a:schemeClr val="accent1"/>
            </a:solidFill>
            <a:ln>
              <a:noFill/>
            </a:ln>
            <a:effectLst/>
          </c:spPr>
          <c:invertIfNegative val="0"/>
          <c:dLbls>
            <c:dLbl>
              <c:idx val="0"/>
              <c:layout>
                <c:manualLayout>
                  <c:x val="-1.4338966853728349E-3"/>
                  <c:y val="0.10524735189967641"/>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E9A-4F54-AA7B-D3A0FBF509DA}"/>
                </c:ext>
              </c:extLst>
            </c:dLbl>
            <c:dLbl>
              <c:idx val="1"/>
              <c:layout>
                <c:manualLayout>
                  <c:x val="2.8677933707455649E-3"/>
                  <c:y val="9.446226364818199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E9A-4F54-AA7B-D3A0FBF509DA}"/>
                </c:ext>
              </c:extLst>
            </c:dLbl>
            <c:dLbl>
              <c:idx val="2"/>
              <c:layout>
                <c:manualLayout>
                  <c:x val="1.4338966853728087E-3"/>
                  <c:y val="9.0437883713942152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E9A-4F54-AA7B-D3A0FBF509DA}"/>
                </c:ext>
              </c:extLst>
            </c:dLbl>
            <c:dLbl>
              <c:idx val="3"/>
              <c:layout>
                <c:manualLayout>
                  <c:x val="1.4338966853728087E-3"/>
                  <c:y val="0.13217127474920748"/>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E9A-4F54-AA7B-D3A0FBF509DA}"/>
                </c:ext>
              </c:extLst>
            </c:dLbl>
            <c:dLbl>
              <c:idx val="4"/>
              <c:layout>
                <c:manualLayout>
                  <c:x val="-1.051512088782681E-16"/>
                  <c:y val="6.060872760816981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E9A-4F54-AA7B-D3A0FBF509D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FF0000"/>
                    </a:solidFill>
                    <a:latin typeface="+mn-lt"/>
                    <a:ea typeface="+mn-ea"/>
                    <a:cs typeface="+mn-cs"/>
                  </a:defRPr>
                </a:pPr>
                <a:endParaRPr lang="zh-TW"/>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股本!$A$24:$A$28</c:f>
              <c:numCache>
                <c:formatCode>General</c:formatCode>
                <c:ptCount val="5"/>
                <c:pt idx="0">
                  <c:v>2012</c:v>
                </c:pt>
                <c:pt idx="1">
                  <c:v>2013</c:v>
                </c:pt>
                <c:pt idx="2">
                  <c:v>2014</c:v>
                </c:pt>
                <c:pt idx="3">
                  <c:v>2015</c:v>
                </c:pt>
                <c:pt idx="4">
                  <c:v>2016</c:v>
                </c:pt>
              </c:numCache>
            </c:numRef>
          </c:cat>
          <c:val>
            <c:numRef>
              <c:f>股本!$B$24:$B$28</c:f>
              <c:numCache>
                <c:formatCode>General</c:formatCode>
                <c:ptCount val="5"/>
                <c:pt idx="0">
                  <c:v>0.83</c:v>
                </c:pt>
                <c:pt idx="1">
                  <c:v>0.87</c:v>
                </c:pt>
                <c:pt idx="2">
                  <c:v>1.1200000000000001</c:v>
                </c:pt>
                <c:pt idx="3">
                  <c:v>1.65</c:v>
                </c:pt>
                <c:pt idx="4">
                  <c:v>1.85</c:v>
                </c:pt>
              </c:numCache>
            </c:numRef>
          </c:val>
          <c:extLst>
            <c:ext xmlns:c16="http://schemas.microsoft.com/office/drawing/2014/chart" uri="{C3380CC4-5D6E-409C-BE32-E72D297353CC}">
              <c16:uniqueId val="{00000005-5E9A-4F54-AA7B-D3A0FBF509DA}"/>
            </c:ext>
          </c:extLst>
        </c:ser>
        <c:dLbls>
          <c:showLegendKey val="0"/>
          <c:showVal val="1"/>
          <c:showCatName val="0"/>
          <c:showSerName val="0"/>
          <c:showPercent val="0"/>
          <c:showBubbleSize val="0"/>
        </c:dLbls>
        <c:gapWidth val="219"/>
        <c:overlap val="-27"/>
        <c:axId val="404471744"/>
        <c:axId val="404472288"/>
      </c:barChart>
      <c:lineChart>
        <c:grouping val="standard"/>
        <c:varyColors val="0"/>
        <c:ser>
          <c:idx val="1"/>
          <c:order val="1"/>
          <c:tx>
            <c:strRef>
              <c:f>股本!$C$23</c:f>
              <c:strCache>
                <c:ptCount val="1"/>
                <c:pt idx="0">
                  <c:v>ROE</c:v>
                </c:pt>
              </c:strCache>
            </c:strRef>
          </c:tx>
          <c:spPr>
            <a:ln w="28575" cap="rnd">
              <a:solidFill>
                <a:schemeClr val="accent2"/>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股本!$A$24:$A$28</c:f>
              <c:numCache>
                <c:formatCode>General</c:formatCode>
                <c:ptCount val="5"/>
                <c:pt idx="0">
                  <c:v>2012</c:v>
                </c:pt>
                <c:pt idx="1">
                  <c:v>2013</c:v>
                </c:pt>
                <c:pt idx="2">
                  <c:v>2014</c:v>
                </c:pt>
                <c:pt idx="3">
                  <c:v>2015</c:v>
                </c:pt>
                <c:pt idx="4">
                  <c:v>2016</c:v>
                </c:pt>
              </c:numCache>
            </c:numRef>
          </c:cat>
          <c:val>
            <c:numRef>
              <c:f>股本!$C$24:$C$28</c:f>
              <c:numCache>
                <c:formatCode>0.0%</c:formatCode>
                <c:ptCount val="5"/>
                <c:pt idx="0">
                  <c:v>5.8999999999999997E-2</c:v>
                </c:pt>
                <c:pt idx="1">
                  <c:v>6.0999999999999999E-2</c:v>
                </c:pt>
                <c:pt idx="2">
                  <c:v>8.1000000000000003E-2</c:v>
                </c:pt>
                <c:pt idx="3">
                  <c:v>0.11</c:v>
                </c:pt>
                <c:pt idx="4">
                  <c:v>0.115</c:v>
                </c:pt>
              </c:numCache>
            </c:numRef>
          </c:val>
          <c:smooth val="0"/>
          <c:extLst>
            <c:ext xmlns:c16="http://schemas.microsoft.com/office/drawing/2014/chart" uri="{C3380CC4-5D6E-409C-BE32-E72D297353CC}">
              <c16:uniqueId val="{00000006-5E9A-4F54-AA7B-D3A0FBF509DA}"/>
            </c:ext>
          </c:extLst>
        </c:ser>
        <c:dLbls>
          <c:showLegendKey val="0"/>
          <c:showVal val="1"/>
          <c:showCatName val="0"/>
          <c:showSerName val="0"/>
          <c:showPercent val="0"/>
          <c:showBubbleSize val="0"/>
        </c:dLbls>
        <c:marker val="1"/>
        <c:smooth val="0"/>
        <c:axId val="404470112"/>
        <c:axId val="404469024"/>
      </c:lineChart>
      <c:catAx>
        <c:axId val="404471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TW"/>
          </a:p>
        </c:txPr>
        <c:crossAx val="404472288"/>
        <c:crosses val="autoZero"/>
        <c:auto val="1"/>
        <c:lblAlgn val="ctr"/>
        <c:lblOffset val="100"/>
        <c:noMultiLvlLbl val="0"/>
      </c:catAx>
      <c:valAx>
        <c:axId val="404472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TW"/>
          </a:p>
        </c:txPr>
        <c:crossAx val="404471744"/>
        <c:crosses val="autoZero"/>
        <c:crossBetween val="between"/>
      </c:valAx>
      <c:valAx>
        <c:axId val="404469024"/>
        <c:scaling>
          <c:orientation val="minMax"/>
          <c:max val="0.14000000000000001"/>
          <c:min val="0"/>
        </c:scaling>
        <c:delete val="0"/>
        <c:axPos val="r"/>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TW"/>
          </a:p>
        </c:txPr>
        <c:crossAx val="404470112"/>
        <c:crosses val="max"/>
        <c:crossBetween val="between"/>
      </c:valAx>
      <c:catAx>
        <c:axId val="404470112"/>
        <c:scaling>
          <c:orientation val="minMax"/>
        </c:scaling>
        <c:delete val="1"/>
        <c:axPos val="b"/>
        <c:numFmt formatCode="General" sourceLinked="1"/>
        <c:majorTickMark val="none"/>
        <c:minorTickMark val="none"/>
        <c:tickLblPos val="nextTo"/>
        <c:crossAx val="404469024"/>
        <c:crossesAt val="0"/>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7">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30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headEnd type="none" w="sm" len="sm"/>
        <a:tailEnd type="none" w="sm" len="sm"/>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fillRef idx="0">
      <cs:styleClr val="auto"/>
    </cs:fillRef>
    <cs:effectRef idx="0"/>
    <cs:fontRef idx="minor">
      <a:schemeClr val="tx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30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headEnd type="none" w="sm" len="sm"/>
        <a:tailEnd type="none" w="sm" len="sm"/>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fillRef idx="0">
      <cs:styleClr val="auto"/>
    </cs:fillRef>
    <cs:effectRef idx="0"/>
    <cs:fontRef idx="minor">
      <a:schemeClr val="tx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cdr:x>
      <cdr:y>0.39706</cdr:y>
    </cdr:from>
    <cdr:to>
      <cdr:x>0.63404</cdr:x>
      <cdr:y>0.50813</cdr:y>
    </cdr:to>
    <cdr:sp macro="" textlink="">
      <cdr:nvSpPr>
        <cdr:cNvPr id="2" name="文字方塊 1"/>
        <cdr:cNvSpPr txBox="1"/>
      </cdr:nvSpPr>
      <cdr:spPr>
        <a:xfrm xmlns:a="http://schemas.openxmlformats.org/drawingml/2006/main">
          <a:off x="2304256" y="1801941"/>
          <a:ext cx="617731" cy="50405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TW" sz="1600" b="1" dirty="0">
              <a:latin typeface="+mn-ea"/>
              <a:cs typeface="Arial" panose="020B0604020202020204" pitchFamily="34" charset="0"/>
            </a:rPr>
            <a:t>4,317</a:t>
          </a:r>
          <a:endParaRPr lang="zh-TW" altLang="en-US" sz="1600" b="1" dirty="0">
            <a:latin typeface="+mn-ea"/>
            <a:cs typeface="Arial" panose="020B0604020202020204" pitchFamily="34"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0.5</cdr:x>
      <cdr:y>0.37865</cdr:y>
    </cdr:from>
    <cdr:to>
      <cdr:x>0.65121</cdr:x>
      <cdr:y>0.45226</cdr:y>
    </cdr:to>
    <cdr:sp macro="" textlink="">
      <cdr:nvSpPr>
        <cdr:cNvPr id="2" name="文字方塊 1"/>
        <cdr:cNvSpPr txBox="1"/>
      </cdr:nvSpPr>
      <cdr:spPr>
        <a:xfrm xmlns:a="http://schemas.openxmlformats.org/drawingml/2006/main">
          <a:off x="2124236" y="1690820"/>
          <a:ext cx="642409" cy="32868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TW" sz="1600" b="1" dirty="0"/>
            <a:t>158</a:t>
          </a:r>
          <a:endParaRPr lang="zh-TW" altLang="en-US" sz="1600" b="1" dirty="0"/>
        </a:p>
      </cdr:txBody>
    </cdr:sp>
  </cdr:relSizeAnchor>
</c:userShapes>
</file>

<file path=ppt/drawings/drawing3.xml><?xml version="1.0" encoding="utf-8"?>
<c:userShapes xmlns:c="http://schemas.openxmlformats.org/drawingml/2006/chart">
  <cdr:relSizeAnchor xmlns:cdr="http://schemas.openxmlformats.org/drawingml/2006/chartDrawing">
    <cdr:from>
      <cdr:x>0.60976</cdr:x>
      <cdr:y>0.425</cdr:y>
    </cdr:from>
    <cdr:to>
      <cdr:x>0.65854</cdr:x>
      <cdr:y>0.65</cdr:y>
    </cdr:to>
    <cdr:sp macro="" textlink="">
      <cdr:nvSpPr>
        <cdr:cNvPr id="2" name="文字方塊 1"/>
        <cdr:cNvSpPr txBox="1"/>
      </cdr:nvSpPr>
      <cdr:spPr>
        <a:xfrm xmlns:a="http://schemas.openxmlformats.org/drawingml/2006/main">
          <a:off x="5400600" y="2448272"/>
          <a:ext cx="432048" cy="129614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zh-TW" altLang="en-US" sz="1200" dirty="0"/>
        </a:p>
      </cdr:txBody>
    </cdr:sp>
  </cdr:relSizeAnchor>
  <cdr:relSizeAnchor xmlns:cdr="http://schemas.openxmlformats.org/drawingml/2006/chartDrawing">
    <cdr:from>
      <cdr:x>0.30482</cdr:x>
      <cdr:y>0.9125</cdr:y>
    </cdr:from>
    <cdr:to>
      <cdr:x>0.40806</cdr:x>
      <cdr:y>1</cdr:y>
    </cdr:to>
    <cdr:sp macro="" textlink="">
      <cdr:nvSpPr>
        <cdr:cNvPr id="3" name="文字方塊 2">
          <a:extLst xmlns:a="http://schemas.openxmlformats.org/drawingml/2006/main">
            <a:ext uri="{FF2B5EF4-FFF2-40B4-BE49-F238E27FC236}">
              <a16:creationId xmlns:a16="http://schemas.microsoft.com/office/drawing/2014/main" id="{274D2DB3-BDC6-483C-BB9D-817B4E722B47}"/>
            </a:ext>
          </a:extLst>
        </cdr:cNvPr>
        <cdr:cNvSpPr txBox="1"/>
      </cdr:nvSpPr>
      <cdr:spPr>
        <a:xfrm xmlns:a="http://schemas.openxmlformats.org/drawingml/2006/main">
          <a:off x="2699792" y="5256584"/>
          <a:ext cx="914400" cy="50405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TW" sz="1100" b="1" dirty="0"/>
            <a:t>EPS</a:t>
          </a:r>
          <a:endParaRPr lang="zh-TW" altLang="en-US" sz="1100" b="1" dirty="0"/>
        </a:p>
      </cdr:txBody>
    </cdr:sp>
  </cdr:relSizeAnchor>
  <cdr:relSizeAnchor xmlns:cdr="http://schemas.openxmlformats.org/drawingml/2006/chartDrawing">
    <cdr:from>
      <cdr:x>0.15848</cdr:x>
      <cdr:y>0.7</cdr:y>
    </cdr:from>
    <cdr:to>
      <cdr:x>0.26172</cdr:x>
      <cdr:y>0.7875</cdr:y>
    </cdr:to>
    <cdr:sp macro="" textlink="">
      <cdr:nvSpPr>
        <cdr:cNvPr id="4" name="文字方塊 1">
          <a:extLst xmlns:a="http://schemas.openxmlformats.org/drawingml/2006/main">
            <a:ext uri="{FF2B5EF4-FFF2-40B4-BE49-F238E27FC236}">
              <a16:creationId xmlns:a16="http://schemas.microsoft.com/office/drawing/2014/main" id="{804853BE-2F6E-4F82-84B7-63618D64C8B9}"/>
            </a:ext>
          </a:extLst>
        </cdr:cNvPr>
        <cdr:cNvSpPr txBox="1"/>
      </cdr:nvSpPr>
      <cdr:spPr>
        <a:xfrm xmlns:a="http://schemas.openxmlformats.org/drawingml/2006/main">
          <a:off x="1403648" y="4032448"/>
          <a:ext cx="914400" cy="50405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TW" sz="1100" b="1" dirty="0"/>
            <a:t>EPS</a:t>
          </a:r>
          <a:endParaRPr lang="zh-TW" altLang="en-US" sz="1100" b="1" dirty="0"/>
        </a:p>
      </cdr:txBody>
    </cdr:sp>
  </cdr:relSizeAnchor>
  <cdr:relSizeAnchor xmlns:cdr="http://schemas.openxmlformats.org/drawingml/2006/chartDrawing">
    <cdr:from>
      <cdr:x>0.65441</cdr:x>
      <cdr:y>0.9125</cdr:y>
    </cdr:from>
    <cdr:to>
      <cdr:x>0.75765</cdr:x>
      <cdr:y>1</cdr:y>
    </cdr:to>
    <cdr:sp macro="" textlink="">
      <cdr:nvSpPr>
        <cdr:cNvPr id="5" name="文字方塊 4">
          <a:extLst xmlns:a="http://schemas.openxmlformats.org/drawingml/2006/main">
            <a:ext uri="{FF2B5EF4-FFF2-40B4-BE49-F238E27FC236}">
              <a16:creationId xmlns:a16="http://schemas.microsoft.com/office/drawing/2014/main" id="{87BF3FDE-98AC-43B8-BC8A-E65795B31944}"/>
            </a:ext>
          </a:extLst>
        </cdr:cNvPr>
        <cdr:cNvSpPr txBox="1"/>
      </cdr:nvSpPr>
      <cdr:spPr>
        <a:xfrm xmlns:a="http://schemas.openxmlformats.org/drawingml/2006/main">
          <a:off x="5796136" y="5256583"/>
          <a:ext cx="914400" cy="50405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TW" sz="1100" b="1" dirty="0"/>
            <a:t>Dividend Payout Ratio</a:t>
          </a:r>
          <a:endParaRPr lang="zh-TW" altLang="en-US" sz="1100" b="1" dirty="0"/>
        </a:p>
      </cdr:txBody>
    </cdr:sp>
  </cdr:relSizeAnchor>
  <cdr:relSizeAnchor xmlns:cdr="http://schemas.openxmlformats.org/drawingml/2006/chartDrawing">
    <cdr:from>
      <cdr:x>0.05279</cdr:x>
      <cdr:y>0.875</cdr:y>
    </cdr:from>
    <cdr:to>
      <cdr:x>0.15603</cdr:x>
      <cdr:y>0.9625</cdr:y>
    </cdr:to>
    <cdr:sp macro="" textlink="">
      <cdr:nvSpPr>
        <cdr:cNvPr id="6" name="文字方塊 1">
          <a:extLst xmlns:a="http://schemas.openxmlformats.org/drawingml/2006/main">
            <a:ext uri="{FF2B5EF4-FFF2-40B4-BE49-F238E27FC236}">
              <a16:creationId xmlns:a16="http://schemas.microsoft.com/office/drawing/2014/main" id="{F5989195-DAC0-4D06-AD7E-3FF89369821B}"/>
            </a:ext>
          </a:extLst>
        </cdr:cNvPr>
        <cdr:cNvSpPr txBox="1"/>
      </cdr:nvSpPr>
      <cdr:spPr>
        <a:xfrm xmlns:a="http://schemas.openxmlformats.org/drawingml/2006/main">
          <a:off x="467544" y="5040560"/>
          <a:ext cx="914400" cy="50405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TW" sz="1100" b="1" dirty="0"/>
            <a:t>Dividend Payout Ratio</a:t>
          </a:r>
          <a:endParaRPr lang="zh-TW" altLang="en-US" sz="1100" b="1" dirty="0"/>
        </a:p>
      </cdr:txBody>
    </cdr:sp>
  </cdr:relSizeAnchor>
  <cdr:relSizeAnchor xmlns:cdr="http://schemas.openxmlformats.org/drawingml/2006/chartDrawing">
    <cdr:from>
      <cdr:x>0.05279</cdr:x>
      <cdr:y>0.8</cdr:y>
    </cdr:from>
    <cdr:to>
      <cdr:x>0.15603</cdr:x>
      <cdr:y>0.8875</cdr:y>
    </cdr:to>
    <cdr:sp macro="" textlink="">
      <cdr:nvSpPr>
        <cdr:cNvPr id="7" name="文字方塊 1">
          <a:extLst xmlns:a="http://schemas.openxmlformats.org/drawingml/2006/main">
            <a:ext uri="{FF2B5EF4-FFF2-40B4-BE49-F238E27FC236}">
              <a16:creationId xmlns:a16="http://schemas.microsoft.com/office/drawing/2014/main" id="{078EA9A5-43D7-4EEA-B694-DDE60BFE8D00}"/>
            </a:ext>
          </a:extLst>
        </cdr:cNvPr>
        <cdr:cNvSpPr txBox="1"/>
      </cdr:nvSpPr>
      <cdr:spPr>
        <a:xfrm xmlns:a="http://schemas.openxmlformats.org/drawingml/2006/main">
          <a:off x="467544" y="4608512"/>
          <a:ext cx="914400" cy="50405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TW" sz="1100" b="1" dirty="0"/>
            <a:t>Cash/Stock Dividend</a:t>
          </a:r>
          <a:endParaRPr lang="zh-TW" altLang="en-US" sz="1100" b="1" dirty="0"/>
        </a:p>
      </cdr:txBody>
    </cdr:sp>
  </cdr:relSizeAnchor>
  <cdr:relSizeAnchor xmlns:cdr="http://schemas.openxmlformats.org/drawingml/2006/chartDrawing">
    <cdr:from>
      <cdr:x>0.42677</cdr:x>
      <cdr:y>0.9125</cdr:y>
    </cdr:from>
    <cdr:to>
      <cdr:x>0.53001</cdr:x>
      <cdr:y>1</cdr:y>
    </cdr:to>
    <cdr:sp macro="" textlink="">
      <cdr:nvSpPr>
        <cdr:cNvPr id="8" name="文字方塊 1">
          <a:extLst xmlns:a="http://schemas.openxmlformats.org/drawingml/2006/main">
            <a:ext uri="{FF2B5EF4-FFF2-40B4-BE49-F238E27FC236}">
              <a16:creationId xmlns:a16="http://schemas.microsoft.com/office/drawing/2014/main" id="{86A49E6E-2213-41A2-92EA-0F6B8D843304}"/>
            </a:ext>
          </a:extLst>
        </cdr:cNvPr>
        <cdr:cNvSpPr txBox="1"/>
      </cdr:nvSpPr>
      <cdr:spPr>
        <a:xfrm xmlns:a="http://schemas.openxmlformats.org/drawingml/2006/main">
          <a:off x="3779912" y="5256584"/>
          <a:ext cx="914400" cy="50405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TW" sz="1100" b="1" dirty="0"/>
            <a:t>Cash/Stock Dividend</a:t>
          </a:r>
          <a:endParaRPr lang="zh-TW" altLang="en-US" sz="1100" b="1" dirty="0"/>
        </a:p>
      </cdr:txBody>
    </cdr:sp>
  </cdr:relSizeAnchor>
  <cdr:relSizeAnchor xmlns:cdr="http://schemas.openxmlformats.org/drawingml/2006/chartDrawing">
    <cdr:from>
      <cdr:x>0.42677</cdr:x>
      <cdr:y>0.6625</cdr:y>
    </cdr:from>
    <cdr:to>
      <cdr:x>0.50807</cdr:x>
      <cdr:y>0.70791</cdr:y>
    </cdr:to>
    <cdr:sp macro="" textlink="">
      <cdr:nvSpPr>
        <cdr:cNvPr id="9" name="文字方塊 2">
          <a:extLst xmlns:a="http://schemas.openxmlformats.org/drawingml/2006/main">
            <a:ext uri="{FF2B5EF4-FFF2-40B4-BE49-F238E27FC236}">
              <a16:creationId xmlns:a16="http://schemas.microsoft.com/office/drawing/2014/main" id="{01946889-7394-4982-945A-6029827DEA11}"/>
            </a:ext>
          </a:extLst>
        </cdr:cNvPr>
        <cdr:cNvSpPr txBox="1"/>
      </cdr:nvSpPr>
      <cdr:spPr>
        <a:xfrm xmlns:a="http://schemas.openxmlformats.org/drawingml/2006/main">
          <a:off x="3779912" y="3816424"/>
          <a:ext cx="720080" cy="2616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xmlns:a="http://schemas.openxmlformats.org/drawingml/2006/main">
          <a:r>
            <a:rPr lang="en-US" altLang="zh-TW" sz="1100" b="1" dirty="0">
              <a:latin typeface="+mn-ea"/>
              <a:ea typeface="+mn-ea"/>
            </a:rPr>
            <a:t>2013</a:t>
          </a:r>
          <a:endParaRPr lang="zh-TW" altLang="en-US" sz="1100" b="1" dirty="0">
            <a:latin typeface="+mn-ea"/>
            <a:ea typeface="+mn-ea"/>
          </a:endParaRPr>
        </a:p>
      </cdr:txBody>
    </cdr:sp>
  </cdr:relSizeAnchor>
  <cdr:relSizeAnchor xmlns:cdr="http://schemas.openxmlformats.org/drawingml/2006/chartDrawing">
    <cdr:from>
      <cdr:x>0.58124</cdr:x>
      <cdr:y>0.6625</cdr:y>
    </cdr:from>
    <cdr:to>
      <cdr:x>0.66254</cdr:x>
      <cdr:y>0.70791</cdr:y>
    </cdr:to>
    <cdr:sp macro="" textlink="">
      <cdr:nvSpPr>
        <cdr:cNvPr id="10" name="文字方塊 2">
          <a:extLst xmlns:a="http://schemas.openxmlformats.org/drawingml/2006/main">
            <a:ext uri="{FF2B5EF4-FFF2-40B4-BE49-F238E27FC236}">
              <a16:creationId xmlns:a16="http://schemas.microsoft.com/office/drawing/2014/main" id="{01946889-7394-4982-945A-6029827DEA11}"/>
            </a:ext>
          </a:extLst>
        </cdr:cNvPr>
        <cdr:cNvSpPr txBox="1"/>
      </cdr:nvSpPr>
      <cdr:spPr>
        <a:xfrm xmlns:a="http://schemas.openxmlformats.org/drawingml/2006/main">
          <a:off x="5148064" y="3816424"/>
          <a:ext cx="720080" cy="2616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xmlns:a="http://schemas.openxmlformats.org/drawingml/2006/main">
          <a:r>
            <a:rPr lang="en-US" altLang="zh-TW" sz="1100" b="1" dirty="0">
              <a:latin typeface="+mn-ea"/>
              <a:ea typeface="+mn-ea"/>
            </a:rPr>
            <a:t>2014</a:t>
          </a:r>
          <a:endParaRPr lang="zh-TW" altLang="en-US" sz="1100" b="1" dirty="0">
            <a:latin typeface="+mn-ea"/>
            <a:ea typeface="+mn-ea"/>
          </a:endParaRPr>
        </a:p>
      </cdr:txBody>
    </cdr:sp>
  </cdr:relSizeAnchor>
  <cdr:relSizeAnchor xmlns:cdr="http://schemas.openxmlformats.org/drawingml/2006/chartDrawing">
    <cdr:from>
      <cdr:x>0.72758</cdr:x>
      <cdr:y>0.6625</cdr:y>
    </cdr:from>
    <cdr:to>
      <cdr:x>0.80889</cdr:x>
      <cdr:y>0.70791</cdr:y>
    </cdr:to>
    <cdr:sp macro="" textlink="">
      <cdr:nvSpPr>
        <cdr:cNvPr id="11" name="文字方塊 2">
          <a:extLst xmlns:a="http://schemas.openxmlformats.org/drawingml/2006/main">
            <a:ext uri="{FF2B5EF4-FFF2-40B4-BE49-F238E27FC236}">
              <a16:creationId xmlns:a16="http://schemas.microsoft.com/office/drawing/2014/main" id="{01946889-7394-4982-945A-6029827DEA11}"/>
            </a:ext>
          </a:extLst>
        </cdr:cNvPr>
        <cdr:cNvSpPr txBox="1"/>
      </cdr:nvSpPr>
      <cdr:spPr>
        <a:xfrm xmlns:a="http://schemas.openxmlformats.org/drawingml/2006/main">
          <a:off x="6444208" y="3816424"/>
          <a:ext cx="720080" cy="2616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xmlns:a="http://schemas.openxmlformats.org/drawingml/2006/main">
          <a:r>
            <a:rPr lang="en-US" altLang="zh-TW" sz="1100" b="1" dirty="0">
              <a:latin typeface="+mn-ea"/>
              <a:ea typeface="+mn-ea"/>
            </a:rPr>
            <a:t>2015</a:t>
          </a:r>
          <a:endParaRPr lang="zh-TW" altLang="en-US" sz="1100" b="1" dirty="0">
            <a:latin typeface="+mn-ea"/>
            <a:ea typeface="+mn-ea"/>
          </a:endParaRPr>
        </a:p>
      </cdr:txBody>
    </cdr:sp>
  </cdr:relSizeAnchor>
  <cdr:relSizeAnchor xmlns:cdr="http://schemas.openxmlformats.org/drawingml/2006/chartDrawing">
    <cdr:from>
      <cdr:x>0.88206</cdr:x>
      <cdr:y>0.6625</cdr:y>
    </cdr:from>
    <cdr:to>
      <cdr:x>0.96336</cdr:x>
      <cdr:y>0.70791</cdr:y>
    </cdr:to>
    <cdr:sp macro="" textlink="">
      <cdr:nvSpPr>
        <cdr:cNvPr id="12" name="文字方塊 2">
          <a:extLst xmlns:a="http://schemas.openxmlformats.org/drawingml/2006/main">
            <a:ext uri="{FF2B5EF4-FFF2-40B4-BE49-F238E27FC236}">
              <a16:creationId xmlns:a16="http://schemas.microsoft.com/office/drawing/2014/main" id="{01946889-7394-4982-945A-6029827DEA11}"/>
            </a:ext>
          </a:extLst>
        </cdr:cNvPr>
        <cdr:cNvSpPr txBox="1"/>
      </cdr:nvSpPr>
      <cdr:spPr>
        <a:xfrm xmlns:a="http://schemas.openxmlformats.org/drawingml/2006/main">
          <a:off x="7812360" y="3816424"/>
          <a:ext cx="720080" cy="2616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xmlns:a="http://schemas.openxmlformats.org/drawingml/2006/main">
          <a:r>
            <a:rPr lang="en-US" altLang="zh-TW" sz="1100" b="1" dirty="0">
              <a:latin typeface="+mn-ea"/>
              <a:ea typeface="+mn-ea"/>
            </a:rPr>
            <a:t>2016</a:t>
          </a:r>
          <a:endParaRPr lang="zh-TW" altLang="en-US" sz="1100" b="1" dirty="0">
            <a:latin typeface="+mn-ea"/>
            <a:ea typeface="+mn-ea"/>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2"/>
            <a:ext cx="2945659" cy="498216"/>
          </a:xfrm>
          <a:prstGeom prst="rect">
            <a:avLst/>
          </a:prstGeom>
        </p:spPr>
        <p:txBody>
          <a:bodyPr vert="horz" lIns="91448" tIns="45723" rIns="91448" bIns="45723" rtlCol="0"/>
          <a:lstStyle>
            <a:lvl1pPr algn="l">
              <a:defRPr sz="1200"/>
            </a:lvl1pPr>
          </a:lstStyle>
          <a:p>
            <a:pPr>
              <a:defRPr/>
            </a:pPr>
            <a:endParaRPr lang="zh-TW" altLang="en-US"/>
          </a:p>
        </p:txBody>
      </p:sp>
      <p:sp>
        <p:nvSpPr>
          <p:cNvPr id="3" name="日期版面配置區 2"/>
          <p:cNvSpPr>
            <a:spLocks noGrp="1"/>
          </p:cNvSpPr>
          <p:nvPr>
            <p:ph type="dt" sz="quarter" idx="1"/>
          </p:nvPr>
        </p:nvSpPr>
        <p:spPr>
          <a:xfrm>
            <a:off x="3850447" y="2"/>
            <a:ext cx="2945659" cy="498216"/>
          </a:xfrm>
          <a:prstGeom prst="rect">
            <a:avLst/>
          </a:prstGeom>
        </p:spPr>
        <p:txBody>
          <a:bodyPr vert="horz" lIns="91448" tIns="45723" rIns="91448" bIns="45723" rtlCol="0"/>
          <a:lstStyle>
            <a:lvl1pPr algn="r">
              <a:defRPr sz="1200"/>
            </a:lvl1pPr>
          </a:lstStyle>
          <a:p>
            <a:pPr>
              <a:defRPr/>
            </a:pPr>
            <a:fld id="{B8E0E843-0C46-4D36-BD3B-E468DFE1FB8C}" type="datetimeFigureOut">
              <a:rPr lang="zh-TW" altLang="en-US"/>
              <a:pPr>
                <a:defRPr/>
              </a:pPr>
              <a:t>2017/11/21</a:t>
            </a:fld>
            <a:endParaRPr lang="zh-TW" altLang="en-US"/>
          </a:p>
        </p:txBody>
      </p:sp>
      <p:sp>
        <p:nvSpPr>
          <p:cNvPr id="4" name="頁尾版面配置區 3"/>
          <p:cNvSpPr>
            <a:spLocks noGrp="1"/>
          </p:cNvSpPr>
          <p:nvPr>
            <p:ph type="ftr" sz="quarter" idx="2"/>
          </p:nvPr>
        </p:nvSpPr>
        <p:spPr>
          <a:xfrm>
            <a:off x="5" y="9431603"/>
            <a:ext cx="2945659" cy="498215"/>
          </a:xfrm>
          <a:prstGeom prst="rect">
            <a:avLst/>
          </a:prstGeom>
        </p:spPr>
        <p:txBody>
          <a:bodyPr vert="horz" lIns="91448" tIns="45723" rIns="91448" bIns="45723" rtlCol="0" anchor="b"/>
          <a:lstStyle>
            <a:lvl1pPr algn="l">
              <a:defRPr sz="1200"/>
            </a:lvl1pPr>
          </a:lstStyle>
          <a:p>
            <a:pPr>
              <a:defRPr/>
            </a:pPr>
            <a:endParaRPr lang="zh-TW" altLang="en-US"/>
          </a:p>
        </p:txBody>
      </p:sp>
      <p:sp>
        <p:nvSpPr>
          <p:cNvPr id="5" name="投影片編號版面配置區 4"/>
          <p:cNvSpPr>
            <a:spLocks noGrp="1"/>
          </p:cNvSpPr>
          <p:nvPr>
            <p:ph type="sldNum" sz="quarter" idx="3"/>
          </p:nvPr>
        </p:nvSpPr>
        <p:spPr>
          <a:xfrm>
            <a:off x="3850447" y="9431603"/>
            <a:ext cx="2945659" cy="498215"/>
          </a:xfrm>
          <a:prstGeom prst="rect">
            <a:avLst/>
          </a:prstGeom>
        </p:spPr>
        <p:txBody>
          <a:bodyPr vert="horz" lIns="91448" tIns="45723" rIns="91448" bIns="45723" rtlCol="0" anchor="b"/>
          <a:lstStyle>
            <a:lvl1pPr algn="r">
              <a:defRPr sz="1200"/>
            </a:lvl1pPr>
          </a:lstStyle>
          <a:p>
            <a:pPr>
              <a:defRPr/>
            </a:pPr>
            <a:fld id="{B3BCF3FC-33B4-413D-A795-6E7B47F6EE94}" type="slidenum">
              <a:rPr lang="zh-TW" altLang="en-US"/>
              <a:pPr>
                <a:defRPr/>
              </a:pPr>
              <a:t>‹#›</a:t>
            </a:fld>
            <a:endParaRPr lang="zh-TW" altLang="en-US"/>
          </a:p>
        </p:txBody>
      </p:sp>
    </p:spTree>
    <p:extLst>
      <p:ext uri="{BB962C8B-B14F-4D97-AF65-F5344CB8AC3E}">
        <p14:creationId xmlns:p14="http://schemas.microsoft.com/office/powerpoint/2010/main" val="43247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2"/>
            <a:ext cx="2945659" cy="498216"/>
          </a:xfrm>
          <a:prstGeom prst="rect">
            <a:avLst/>
          </a:prstGeom>
        </p:spPr>
        <p:txBody>
          <a:bodyPr vert="horz" lIns="91448" tIns="45723" rIns="91448" bIns="45723" rtlCol="0"/>
          <a:lstStyle>
            <a:lvl1pPr algn="l">
              <a:defRPr sz="1200"/>
            </a:lvl1pPr>
          </a:lstStyle>
          <a:p>
            <a:pPr>
              <a:defRPr/>
            </a:pPr>
            <a:endParaRPr lang="zh-TW" altLang="en-US"/>
          </a:p>
        </p:txBody>
      </p:sp>
      <p:sp>
        <p:nvSpPr>
          <p:cNvPr id="3" name="日期版面配置區 2"/>
          <p:cNvSpPr>
            <a:spLocks noGrp="1"/>
          </p:cNvSpPr>
          <p:nvPr>
            <p:ph type="dt" idx="1"/>
          </p:nvPr>
        </p:nvSpPr>
        <p:spPr>
          <a:xfrm>
            <a:off x="3850447" y="2"/>
            <a:ext cx="2945659" cy="498216"/>
          </a:xfrm>
          <a:prstGeom prst="rect">
            <a:avLst/>
          </a:prstGeom>
        </p:spPr>
        <p:txBody>
          <a:bodyPr vert="horz" lIns="91448" tIns="45723" rIns="91448" bIns="45723" rtlCol="0"/>
          <a:lstStyle>
            <a:lvl1pPr algn="r">
              <a:defRPr sz="1200"/>
            </a:lvl1pPr>
          </a:lstStyle>
          <a:p>
            <a:pPr>
              <a:defRPr/>
            </a:pPr>
            <a:fld id="{C88FC991-2920-4B84-8AFF-C7D1DE305D39}" type="datetimeFigureOut">
              <a:rPr lang="zh-TW" altLang="en-US"/>
              <a:pPr>
                <a:defRPr/>
              </a:pPr>
              <a:t>2017/11/21</a:t>
            </a:fld>
            <a:endParaRPr lang="zh-TW" altLang="en-US"/>
          </a:p>
        </p:txBody>
      </p:sp>
      <p:sp>
        <p:nvSpPr>
          <p:cNvPr id="4" name="投影片圖像版面配置區 3"/>
          <p:cNvSpPr>
            <a:spLocks noGrp="1" noRot="1" noChangeAspect="1"/>
          </p:cNvSpPr>
          <p:nvPr>
            <p:ph type="sldImg" idx="2"/>
          </p:nvPr>
        </p:nvSpPr>
        <p:spPr>
          <a:xfrm>
            <a:off x="1165225" y="1241425"/>
            <a:ext cx="4467225" cy="3351213"/>
          </a:xfrm>
          <a:prstGeom prst="rect">
            <a:avLst/>
          </a:prstGeom>
          <a:noFill/>
          <a:ln w="12700">
            <a:solidFill>
              <a:prstClr val="black"/>
            </a:solidFill>
          </a:ln>
        </p:spPr>
        <p:txBody>
          <a:bodyPr vert="horz" lIns="91448" tIns="45723" rIns="91448" bIns="45723" rtlCol="0" anchor="ctr"/>
          <a:lstStyle/>
          <a:p>
            <a:pPr lvl="0"/>
            <a:endParaRPr lang="zh-TW" altLang="en-US" noProof="0"/>
          </a:p>
        </p:txBody>
      </p:sp>
      <p:sp>
        <p:nvSpPr>
          <p:cNvPr id="5" name="備忘稿版面配置區 4"/>
          <p:cNvSpPr>
            <a:spLocks noGrp="1"/>
          </p:cNvSpPr>
          <p:nvPr>
            <p:ph type="body" sz="quarter" idx="3"/>
          </p:nvPr>
        </p:nvSpPr>
        <p:spPr>
          <a:xfrm>
            <a:off x="679768" y="4778724"/>
            <a:ext cx="5438140" cy="3909865"/>
          </a:xfrm>
          <a:prstGeom prst="rect">
            <a:avLst/>
          </a:prstGeom>
        </p:spPr>
        <p:txBody>
          <a:bodyPr vert="horz" lIns="91448" tIns="45723" rIns="91448" bIns="45723"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a:xfrm>
            <a:off x="5" y="9431603"/>
            <a:ext cx="2945659" cy="498215"/>
          </a:xfrm>
          <a:prstGeom prst="rect">
            <a:avLst/>
          </a:prstGeom>
        </p:spPr>
        <p:txBody>
          <a:bodyPr vert="horz" lIns="91448" tIns="45723" rIns="91448" bIns="45723" rtlCol="0" anchor="b"/>
          <a:lstStyle>
            <a:lvl1pPr algn="l">
              <a:defRPr sz="1200"/>
            </a:lvl1pPr>
          </a:lstStyle>
          <a:p>
            <a:pPr>
              <a:defRPr/>
            </a:pPr>
            <a:endParaRPr lang="zh-TW" altLang="en-US"/>
          </a:p>
        </p:txBody>
      </p:sp>
      <p:sp>
        <p:nvSpPr>
          <p:cNvPr id="8" name="投影片編號版面配置區 7"/>
          <p:cNvSpPr>
            <a:spLocks noGrp="1"/>
          </p:cNvSpPr>
          <p:nvPr>
            <p:ph type="sldNum" sz="quarter" idx="5"/>
          </p:nvPr>
        </p:nvSpPr>
        <p:spPr>
          <a:xfrm>
            <a:off x="3850447" y="9431600"/>
            <a:ext cx="2945659" cy="496491"/>
          </a:xfrm>
          <a:prstGeom prst="rect">
            <a:avLst/>
          </a:prstGeom>
        </p:spPr>
        <p:txBody>
          <a:bodyPr vert="horz" lIns="91448" tIns="45723" rIns="91448" bIns="45723" rtlCol="0" anchor="b"/>
          <a:lstStyle>
            <a:lvl1pPr algn="r">
              <a:defRPr sz="1200"/>
            </a:lvl1pPr>
          </a:lstStyle>
          <a:p>
            <a:fld id="{BAC414EF-8672-4A2B-839C-0353759A58F6}" type="slidenum">
              <a:rPr lang="zh-TW" altLang="en-US" smtClean="0"/>
              <a:pPr/>
              <a:t>‹#›</a:t>
            </a:fld>
            <a:endParaRPr lang="zh-TW" altLang="en-US"/>
          </a:p>
        </p:txBody>
      </p:sp>
    </p:spTree>
    <p:extLst>
      <p:ext uri="{BB962C8B-B14F-4D97-AF65-F5344CB8AC3E}">
        <p14:creationId xmlns:p14="http://schemas.microsoft.com/office/powerpoint/2010/main" val="27076543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a:t>
            </a:fld>
            <a:endParaRPr lang="zh-TW" altLang="en-US"/>
          </a:p>
        </p:txBody>
      </p:sp>
    </p:spTree>
    <p:extLst>
      <p:ext uri="{BB962C8B-B14F-4D97-AF65-F5344CB8AC3E}">
        <p14:creationId xmlns:p14="http://schemas.microsoft.com/office/powerpoint/2010/main" val="201282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2</a:t>
            </a:fld>
            <a:endParaRPr lang="zh-TW" altLang="en-US"/>
          </a:p>
        </p:txBody>
      </p:sp>
    </p:spTree>
    <p:extLst>
      <p:ext uri="{BB962C8B-B14F-4D97-AF65-F5344CB8AC3E}">
        <p14:creationId xmlns:p14="http://schemas.microsoft.com/office/powerpoint/2010/main" val="1480993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3</a:t>
            </a:fld>
            <a:endParaRPr lang="zh-TW" altLang="en-US"/>
          </a:p>
        </p:txBody>
      </p:sp>
    </p:spTree>
    <p:extLst>
      <p:ext uri="{BB962C8B-B14F-4D97-AF65-F5344CB8AC3E}">
        <p14:creationId xmlns:p14="http://schemas.microsoft.com/office/powerpoint/2010/main" val="2570950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4</a:t>
            </a:fld>
            <a:endParaRPr lang="zh-TW" altLang="en-US"/>
          </a:p>
        </p:txBody>
      </p:sp>
    </p:spTree>
    <p:extLst>
      <p:ext uri="{BB962C8B-B14F-4D97-AF65-F5344CB8AC3E}">
        <p14:creationId xmlns:p14="http://schemas.microsoft.com/office/powerpoint/2010/main" val="2820853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5</a:t>
            </a:fld>
            <a:endParaRPr lang="zh-TW" altLang="en-US"/>
          </a:p>
        </p:txBody>
      </p:sp>
    </p:spTree>
    <p:extLst>
      <p:ext uri="{BB962C8B-B14F-4D97-AF65-F5344CB8AC3E}">
        <p14:creationId xmlns:p14="http://schemas.microsoft.com/office/powerpoint/2010/main" val="1833377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6</a:t>
            </a:fld>
            <a:endParaRPr lang="zh-TW" altLang="en-US"/>
          </a:p>
        </p:txBody>
      </p:sp>
    </p:spTree>
    <p:extLst>
      <p:ext uri="{BB962C8B-B14F-4D97-AF65-F5344CB8AC3E}">
        <p14:creationId xmlns:p14="http://schemas.microsoft.com/office/powerpoint/2010/main" val="3968193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7</a:t>
            </a:fld>
            <a:endParaRPr lang="zh-TW" altLang="en-US"/>
          </a:p>
        </p:txBody>
      </p:sp>
    </p:spTree>
    <p:extLst>
      <p:ext uri="{BB962C8B-B14F-4D97-AF65-F5344CB8AC3E}">
        <p14:creationId xmlns:p14="http://schemas.microsoft.com/office/powerpoint/2010/main" val="3866924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8</a:t>
            </a:fld>
            <a:endParaRPr lang="zh-TW" altLang="en-US"/>
          </a:p>
        </p:txBody>
      </p:sp>
    </p:spTree>
    <p:extLst>
      <p:ext uri="{BB962C8B-B14F-4D97-AF65-F5344CB8AC3E}">
        <p14:creationId xmlns:p14="http://schemas.microsoft.com/office/powerpoint/2010/main" val="2694431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10</a:t>
            </a:fld>
            <a:endParaRPr lang="zh-TW" altLang="en-US"/>
          </a:p>
        </p:txBody>
      </p:sp>
    </p:spTree>
    <p:extLst>
      <p:ext uri="{BB962C8B-B14F-4D97-AF65-F5344CB8AC3E}">
        <p14:creationId xmlns:p14="http://schemas.microsoft.com/office/powerpoint/2010/main" val="4246250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F58EA9F-A4D0-4955-A271-E6EC92635551}" type="slidenum">
              <a:rPr lang="zh-TW" altLang="en-US" smtClean="0"/>
              <a:pPr>
                <a:defRPr/>
              </a:pPr>
              <a:t>11</a:t>
            </a:fld>
            <a:endParaRPr lang="zh-TW" altLang="en-US"/>
          </a:p>
        </p:txBody>
      </p:sp>
    </p:spTree>
    <p:extLst>
      <p:ext uri="{BB962C8B-B14F-4D97-AF65-F5344CB8AC3E}">
        <p14:creationId xmlns:p14="http://schemas.microsoft.com/office/powerpoint/2010/main" val="542385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12</a:t>
            </a:fld>
            <a:endParaRPr lang="zh-TW" altLang="en-US"/>
          </a:p>
        </p:txBody>
      </p:sp>
    </p:spTree>
    <p:extLst>
      <p:ext uri="{BB962C8B-B14F-4D97-AF65-F5344CB8AC3E}">
        <p14:creationId xmlns:p14="http://schemas.microsoft.com/office/powerpoint/2010/main" val="9224284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rtl="0" eaLnBrk="1" fontAlgn="b" latinLnBrk="0" hangingPunct="1"/>
            <a:r>
              <a:rPr lang="en-US" altLang="zh-TW" dirty="0"/>
              <a:t>IT</a:t>
            </a:r>
            <a:r>
              <a:rPr lang="zh-TW" altLang="zh-TW" dirty="0"/>
              <a:t>基礎架構類 </a:t>
            </a:r>
            <a:r>
              <a:rPr lang="en-US" altLang="zh-TW" dirty="0"/>
              <a:t>: </a:t>
            </a:r>
            <a:endParaRPr lang="zh-TW" altLang="zh-TW" dirty="0"/>
          </a:p>
          <a:p>
            <a:pPr rtl="0" eaLnBrk="1" fontAlgn="ctr" latinLnBrk="0" hangingPunct="1"/>
            <a:r>
              <a:rPr lang="zh-TW" altLang="en-US" dirty="0"/>
              <a:t>                            </a:t>
            </a:r>
            <a:r>
              <a:rPr lang="zh-TW" altLang="zh-TW" dirty="0"/>
              <a:t>網路設備暨應用 </a:t>
            </a:r>
            <a:r>
              <a:rPr lang="en-US" altLang="zh-TW" dirty="0"/>
              <a:t>: CISCO &amp; F5 &amp; </a:t>
            </a:r>
            <a:r>
              <a:rPr lang="en-US" altLang="zh-TW" dirty="0" err="1"/>
              <a:t>iPSWITCH</a:t>
            </a:r>
            <a:r>
              <a:rPr lang="en-US" altLang="zh-TW" dirty="0"/>
              <a:t>  </a:t>
            </a:r>
            <a:endParaRPr lang="zh-TW" altLang="zh-TW" dirty="0"/>
          </a:p>
          <a:p>
            <a:pPr rtl="0" eaLnBrk="1" fontAlgn="b" latinLnBrk="0" hangingPunct="1"/>
            <a:r>
              <a:rPr lang="zh-TW" altLang="en-US" dirty="0"/>
              <a:t>                            </a:t>
            </a:r>
            <a:r>
              <a:rPr lang="zh-TW" altLang="zh-TW" dirty="0"/>
              <a:t>儲存設備 </a:t>
            </a:r>
            <a:r>
              <a:rPr lang="en-US" altLang="zh-TW" dirty="0"/>
              <a:t>: </a:t>
            </a:r>
            <a:r>
              <a:rPr lang="en-US" altLang="zh-TW" dirty="0" err="1"/>
              <a:t>NetAPP</a:t>
            </a:r>
            <a:r>
              <a:rPr lang="en-US" altLang="zh-TW" dirty="0"/>
              <a:t> &amp; QNAP &amp; Synology &amp; </a:t>
            </a:r>
            <a:r>
              <a:rPr lang="en-US" altLang="zh-TW" dirty="0" err="1"/>
              <a:t>Tintri</a:t>
            </a:r>
            <a:endParaRPr lang="zh-TW" altLang="zh-TW" dirty="0"/>
          </a:p>
          <a:p>
            <a:pPr rtl="0" eaLnBrk="1" fontAlgn="ctr" latinLnBrk="0" hangingPunct="1"/>
            <a:endParaRPr lang="en-US" altLang="zh-TW" dirty="0"/>
          </a:p>
          <a:p>
            <a:pPr rtl="0" eaLnBrk="1" fontAlgn="ctr" latinLnBrk="0" hangingPunct="1"/>
            <a:r>
              <a:rPr lang="zh-TW" altLang="zh-TW" dirty="0"/>
              <a:t>雲平台暨應用類 </a:t>
            </a:r>
            <a:r>
              <a:rPr lang="en-US" altLang="zh-TW" dirty="0"/>
              <a:t>: Akamai &amp; </a:t>
            </a:r>
            <a:r>
              <a:rPr lang="en-US" altLang="zh-TW" dirty="0" err="1"/>
              <a:t>MicroSoft</a:t>
            </a:r>
            <a:r>
              <a:rPr lang="en-US" altLang="zh-TW" dirty="0"/>
              <a:t> &amp; Nutanix &amp; VMware</a:t>
            </a:r>
            <a:endParaRPr lang="zh-TW" altLang="zh-TW" dirty="0"/>
          </a:p>
          <a:p>
            <a:pPr rtl="0" eaLnBrk="1" fontAlgn="b" latinLnBrk="0" hangingPunct="1"/>
            <a:endParaRPr lang="en-US" altLang="zh-TW" dirty="0"/>
          </a:p>
          <a:p>
            <a:pPr rtl="0" eaLnBrk="1" fontAlgn="b" latinLnBrk="0" hangingPunct="1"/>
            <a:r>
              <a:rPr lang="zh-TW" altLang="zh-TW" dirty="0"/>
              <a:t>大數據暨應用類 </a:t>
            </a:r>
            <a:r>
              <a:rPr lang="en-US" altLang="zh-TW" dirty="0"/>
              <a:t>: </a:t>
            </a:r>
            <a:endParaRPr lang="zh-TW" altLang="zh-TW" dirty="0"/>
          </a:p>
          <a:p>
            <a:pPr rtl="0" eaLnBrk="1" fontAlgn="ctr" latinLnBrk="0" hangingPunct="1"/>
            <a:r>
              <a:rPr lang="zh-TW" altLang="en-US" dirty="0"/>
              <a:t>                               </a:t>
            </a:r>
            <a:r>
              <a:rPr lang="zh-TW" altLang="zh-TW" dirty="0"/>
              <a:t>大數據分析 </a:t>
            </a:r>
            <a:r>
              <a:rPr lang="en-US" altLang="zh-TW" dirty="0"/>
              <a:t>: NVIDIA &amp; Splunk</a:t>
            </a:r>
            <a:endParaRPr lang="zh-TW" altLang="zh-TW" dirty="0"/>
          </a:p>
          <a:p>
            <a:pPr rtl="0" eaLnBrk="1" fontAlgn="ctr" latinLnBrk="0" hangingPunct="1"/>
            <a:r>
              <a:rPr lang="zh-TW" altLang="en-US" dirty="0"/>
              <a:t>                               </a:t>
            </a:r>
            <a:r>
              <a:rPr lang="zh-TW" altLang="zh-TW" dirty="0"/>
              <a:t>智慧影音應用 </a:t>
            </a:r>
            <a:r>
              <a:rPr lang="en-US" altLang="zh-TW" dirty="0"/>
              <a:t>: </a:t>
            </a:r>
            <a:r>
              <a:rPr lang="en-US" altLang="zh-TW" dirty="0" err="1"/>
              <a:t>Aimetis</a:t>
            </a:r>
            <a:r>
              <a:rPr lang="en-US" altLang="zh-TW" dirty="0"/>
              <a:t> &amp; AXIS &amp; Jabra &amp; VIVOTEK</a:t>
            </a:r>
            <a:endParaRPr lang="zh-TW" altLang="zh-TW" dirty="0"/>
          </a:p>
          <a:p>
            <a:pPr rtl="0" eaLnBrk="1" fontAlgn="ctr" latinLnBrk="0" hangingPunct="1"/>
            <a:endParaRPr lang="en-US" altLang="zh-TW" dirty="0"/>
          </a:p>
          <a:p>
            <a:pPr rtl="0" eaLnBrk="1" fontAlgn="ctr" latinLnBrk="0" hangingPunct="1"/>
            <a:r>
              <a:rPr lang="zh-TW" altLang="zh-TW" dirty="0"/>
              <a:t>資訊安全類 </a:t>
            </a:r>
            <a:r>
              <a:rPr lang="en-US" altLang="zh-TW" dirty="0"/>
              <a:t>: Carbonite &amp; FireEye &amp; </a:t>
            </a:r>
            <a:r>
              <a:rPr lang="en-US" altLang="zh-TW" dirty="0" err="1"/>
              <a:t>gemalto</a:t>
            </a:r>
            <a:r>
              <a:rPr lang="en-US" altLang="zh-TW" dirty="0"/>
              <a:t> &amp; Symantec &amp; Trend Micro &amp; </a:t>
            </a:r>
            <a:r>
              <a:rPr lang="en-US" altLang="zh-TW" dirty="0" err="1"/>
              <a:t>TrustView</a:t>
            </a:r>
            <a:r>
              <a:rPr lang="en-US" altLang="zh-TW" dirty="0"/>
              <a:t> &amp; </a:t>
            </a:r>
            <a:r>
              <a:rPr lang="en-US" altLang="zh-TW" dirty="0" err="1"/>
              <a:t>Veeam</a:t>
            </a:r>
            <a:r>
              <a:rPr lang="en-US" altLang="zh-TW" dirty="0"/>
              <a:t> &amp; Veritas</a:t>
            </a:r>
            <a:endParaRPr lang="zh-TW" altLang="zh-TW" dirty="0"/>
          </a:p>
          <a:p>
            <a:endParaRPr lang="zh-TW" altLang="en-US" dirty="0"/>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13</a:t>
            </a:fld>
            <a:endParaRPr lang="zh-TW" altLang="en-US"/>
          </a:p>
        </p:txBody>
      </p:sp>
    </p:spTree>
    <p:extLst>
      <p:ext uri="{BB962C8B-B14F-4D97-AF65-F5344CB8AC3E}">
        <p14:creationId xmlns:p14="http://schemas.microsoft.com/office/powerpoint/2010/main" val="620862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14</a:t>
            </a:fld>
            <a:endParaRPr lang="zh-TW" altLang="en-US"/>
          </a:p>
        </p:txBody>
      </p:sp>
    </p:spTree>
    <p:extLst>
      <p:ext uri="{BB962C8B-B14F-4D97-AF65-F5344CB8AC3E}">
        <p14:creationId xmlns:p14="http://schemas.microsoft.com/office/powerpoint/2010/main" val="2291297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15</a:t>
            </a:fld>
            <a:endParaRPr lang="zh-TW" altLang="en-US"/>
          </a:p>
        </p:txBody>
      </p:sp>
    </p:spTree>
    <p:extLst>
      <p:ext uri="{BB962C8B-B14F-4D97-AF65-F5344CB8AC3E}">
        <p14:creationId xmlns:p14="http://schemas.microsoft.com/office/powerpoint/2010/main" val="33606821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16</a:t>
            </a:fld>
            <a:endParaRPr lang="zh-TW" altLang="en-US"/>
          </a:p>
        </p:txBody>
      </p:sp>
    </p:spTree>
    <p:extLst>
      <p:ext uri="{BB962C8B-B14F-4D97-AF65-F5344CB8AC3E}">
        <p14:creationId xmlns:p14="http://schemas.microsoft.com/office/powerpoint/2010/main" val="2167668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7E5FA3C-EE1E-4B3F-9677-60BAF20AEB95}" type="slidenum">
              <a:rPr lang="zh-TW" altLang="en-US" smtClean="0"/>
              <a:pPr/>
              <a:t>17</a:t>
            </a:fld>
            <a:endParaRPr lang="zh-TW" altLang="en-US"/>
          </a:p>
        </p:txBody>
      </p:sp>
    </p:spTree>
    <p:extLst>
      <p:ext uri="{BB962C8B-B14F-4D97-AF65-F5344CB8AC3E}">
        <p14:creationId xmlns:p14="http://schemas.microsoft.com/office/powerpoint/2010/main" val="2174956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C414EF-8672-4A2B-839C-0353759A58F6}" type="slidenum">
              <a:rPr lang="zh-TW" altLang="en-US" smtClean="0"/>
              <a:pPr/>
              <a:t>20</a:t>
            </a:fld>
            <a:endParaRPr lang="zh-TW" altLang="en-US"/>
          </a:p>
        </p:txBody>
      </p:sp>
    </p:spTree>
    <p:extLst>
      <p:ext uri="{BB962C8B-B14F-4D97-AF65-F5344CB8AC3E}">
        <p14:creationId xmlns:p14="http://schemas.microsoft.com/office/powerpoint/2010/main" val="4123792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_標準">
    <p:spTree>
      <p:nvGrpSpPr>
        <p:cNvPr id="1" name=""/>
        <p:cNvGrpSpPr/>
        <p:nvPr/>
      </p:nvGrpSpPr>
      <p:grpSpPr>
        <a:xfrm>
          <a:off x="0" y="0"/>
          <a:ext cx="0" cy="0"/>
          <a:chOff x="0" y="0"/>
          <a:chExt cx="0" cy="0"/>
        </a:xfrm>
      </p:grpSpPr>
      <p:sp>
        <p:nvSpPr>
          <p:cNvPr id="6" name="標題 1"/>
          <p:cNvSpPr>
            <a:spLocks noGrp="1"/>
          </p:cNvSpPr>
          <p:nvPr>
            <p:ph type="ctrTitle"/>
          </p:nvPr>
        </p:nvSpPr>
        <p:spPr>
          <a:xfrm>
            <a:off x="720913" y="3861048"/>
            <a:ext cx="7772400" cy="864096"/>
          </a:xfrm>
          <a:prstGeom prst="rect">
            <a:avLst/>
          </a:prstGeom>
        </p:spPr>
        <p:txBody>
          <a:bodyPr/>
          <a:lstStyle>
            <a:lvl1pPr algn="ctr">
              <a:defRPr b="1">
                <a:solidFill>
                  <a:schemeClr val="bg1"/>
                </a:solidFill>
                <a:effectLst/>
                <a:latin typeface="+mn-lt"/>
                <a:ea typeface="微軟正黑體" panose="020B0604030504040204" pitchFamily="34" charset="-120"/>
              </a:defRPr>
            </a:lvl1pPr>
          </a:lstStyle>
          <a:p>
            <a:r>
              <a:rPr lang="zh-TW" altLang="en-US" dirty="0"/>
              <a:t>按一下以編輯母片標題樣式</a:t>
            </a:r>
          </a:p>
        </p:txBody>
      </p:sp>
      <p:sp>
        <p:nvSpPr>
          <p:cNvPr id="11" name="副標題 4"/>
          <p:cNvSpPr>
            <a:spLocks noGrp="1"/>
          </p:cNvSpPr>
          <p:nvPr>
            <p:ph type="subTitle" idx="1"/>
          </p:nvPr>
        </p:nvSpPr>
        <p:spPr bwMode="auto">
          <a:xfrm>
            <a:off x="1406525" y="4935438"/>
            <a:ext cx="6400800" cy="10858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a:buNone/>
              <a:defRPr>
                <a:solidFill>
                  <a:srgbClr val="92D050"/>
                </a:solidFill>
              </a:defRPr>
            </a:lvl1pPr>
          </a:lstStyle>
          <a:p>
            <a:r>
              <a:rPr lang="en-US" altLang="zh-TW" dirty="0"/>
              <a:t>8 May 2014       </a:t>
            </a:r>
          </a:p>
          <a:p>
            <a:r>
              <a:rPr lang="zh-TW" altLang="en-US" dirty="0"/>
              <a:t>技術顧問 </a:t>
            </a:r>
            <a:r>
              <a:rPr lang="en-US" altLang="zh-TW" dirty="0"/>
              <a:t>Will Huang</a:t>
            </a:r>
            <a:endParaRPr lang="zh-TW" altLang="en-US" dirty="0"/>
          </a:p>
        </p:txBody>
      </p:sp>
    </p:spTree>
    <p:extLst>
      <p:ext uri="{BB962C8B-B14F-4D97-AF65-F5344CB8AC3E}">
        <p14:creationId xmlns:p14="http://schemas.microsoft.com/office/powerpoint/2010/main" val="975490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封底_標準">
    <p:spTree>
      <p:nvGrpSpPr>
        <p:cNvPr id="1" name=""/>
        <p:cNvGrpSpPr/>
        <p:nvPr/>
      </p:nvGrpSpPr>
      <p:grpSpPr>
        <a:xfrm>
          <a:off x="0" y="0"/>
          <a:ext cx="0" cy="0"/>
          <a:chOff x="0" y="0"/>
          <a:chExt cx="0" cy="0"/>
        </a:xfrm>
      </p:grpSpPr>
      <p:sp>
        <p:nvSpPr>
          <p:cNvPr id="7" name="副標題 2"/>
          <p:cNvSpPr txBox="1">
            <a:spLocks/>
          </p:cNvSpPr>
          <p:nvPr userDrawn="1"/>
        </p:nvSpPr>
        <p:spPr>
          <a:xfrm>
            <a:off x="0" y="2299320"/>
            <a:ext cx="9144000" cy="1584176"/>
          </a:xfrm>
          <a:prstGeom prst="rect">
            <a:avLst/>
          </a:prstGeom>
        </p:spPr>
        <p:txBody>
          <a:bodyPr/>
          <a:lstStyle>
            <a:lvl1pPr marL="0" indent="0" algn="ctr" rtl="0" fontAlgn="base">
              <a:lnSpc>
                <a:spcPct val="90000"/>
              </a:lnSpc>
              <a:spcBef>
                <a:spcPts val="1000"/>
              </a:spcBef>
              <a:spcAft>
                <a:spcPct val="0"/>
              </a:spcAft>
              <a:buFont typeface="Arial" panose="020B0604020202020204" pitchFamily="34" charset="0"/>
              <a:buNone/>
              <a:defRPr sz="2800" b="0" kern="1200" baseline="0">
                <a:solidFill>
                  <a:srgbClr val="92D050"/>
                </a:solidFill>
                <a:latin typeface="微軟正黑體" panose="020B0604030504040204" pitchFamily="34" charset="-120"/>
                <a:ea typeface="微軟正黑體" panose="020B0604030504040204" pitchFamily="34" charset="-120"/>
                <a:cs typeface="+mn-cs"/>
              </a:defRPr>
            </a:lvl1pPr>
            <a:lvl2pPr marL="457200" indent="0" algn="ctr" rtl="0" fontAlgn="base">
              <a:lnSpc>
                <a:spcPct val="90000"/>
              </a:lnSpc>
              <a:spcBef>
                <a:spcPts val="500"/>
              </a:spcBef>
              <a:spcAft>
                <a:spcPct val="0"/>
              </a:spcAft>
              <a:buFont typeface="Arial" panose="020B0604020202020204" pitchFamily="34" charset="0"/>
              <a:buNone/>
              <a:defRPr sz="2400" kern="1200">
                <a:solidFill>
                  <a:schemeClr val="tx1">
                    <a:tint val="75000"/>
                  </a:schemeClr>
                </a:solidFill>
                <a:latin typeface="+mn-lt"/>
                <a:ea typeface="+mn-ea"/>
                <a:cs typeface="+mn-cs"/>
              </a:defRPr>
            </a:lvl2pPr>
            <a:lvl3pPr marL="914400" indent="0" algn="ctr" rtl="0" fontAlgn="base">
              <a:lnSpc>
                <a:spcPct val="90000"/>
              </a:lnSpc>
              <a:spcBef>
                <a:spcPts val="500"/>
              </a:spcBef>
              <a:spcAft>
                <a:spcPct val="0"/>
              </a:spcAft>
              <a:buFont typeface="Arial" panose="020B0604020202020204" pitchFamily="34" charset="0"/>
              <a:buNone/>
              <a:defRPr sz="2000" kern="1200">
                <a:solidFill>
                  <a:schemeClr val="tx1">
                    <a:tint val="75000"/>
                  </a:schemeClr>
                </a:solidFill>
                <a:latin typeface="+mn-lt"/>
                <a:ea typeface="+mn-ea"/>
                <a:cs typeface="+mn-cs"/>
              </a:defRPr>
            </a:lvl3pPr>
            <a:lvl4pPr marL="1371600" indent="0" algn="ctr" rtl="0" fontAlgn="base">
              <a:lnSpc>
                <a:spcPct val="90000"/>
              </a:lnSpc>
              <a:spcBef>
                <a:spcPts val="500"/>
              </a:spcBef>
              <a:spcAft>
                <a:spcPct val="0"/>
              </a:spcAft>
              <a:buFont typeface="Arial" panose="020B0604020202020204" pitchFamily="34" charset="0"/>
              <a:buNone/>
              <a:defRPr kern="1200">
                <a:solidFill>
                  <a:schemeClr val="tx1">
                    <a:tint val="75000"/>
                  </a:schemeClr>
                </a:solidFill>
                <a:latin typeface="+mn-lt"/>
                <a:ea typeface="+mn-ea"/>
                <a:cs typeface="+mn-cs"/>
              </a:defRPr>
            </a:lvl4pPr>
            <a:lvl5pPr marL="1828800" indent="0" algn="ctr" rtl="0" fontAlgn="base">
              <a:lnSpc>
                <a:spcPct val="90000"/>
              </a:lnSpc>
              <a:spcBef>
                <a:spcPts val="500"/>
              </a:spcBef>
              <a:spcAft>
                <a:spcPct val="0"/>
              </a:spcAft>
              <a:buFont typeface="Arial" panose="020B0604020202020204" pitchFamily="34" charset="0"/>
              <a:buNone/>
              <a:defRPr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algn="ctr" eaLnBrk="1" hangingPunct="1">
              <a:defRPr/>
            </a:pPr>
            <a:r>
              <a:rPr lang="zh-TW" altLang="en-US" sz="4400" i="0" dirty="0">
                <a:solidFill>
                  <a:schemeClr val="bg1"/>
                </a:solidFill>
                <a:latin typeface="微軟正黑體" pitchFamily="34" charset="-120"/>
                <a:ea typeface="微軟正黑體" pitchFamily="34" charset="-120"/>
              </a:rPr>
              <a:t>專業服務 邁向卓越</a:t>
            </a:r>
            <a:endParaRPr lang="en-US" altLang="zh-TW" sz="4400" i="0" dirty="0">
              <a:solidFill>
                <a:schemeClr val="bg1"/>
              </a:solidFill>
              <a:latin typeface="微軟正黑體" pitchFamily="34" charset="-120"/>
              <a:ea typeface="微軟正黑體" pitchFamily="34" charset="-120"/>
            </a:endParaRPr>
          </a:p>
          <a:p>
            <a:pPr algn="ctr" eaLnBrk="1" hangingPunct="1">
              <a:defRPr/>
            </a:pPr>
            <a:r>
              <a:rPr lang="en-US" altLang="zh-TW" sz="4400" i="0" dirty="0">
                <a:solidFill>
                  <a:schemeClr val="bg1"/>
                </a:solidFill>
                <a:latin typeface="微軟正黑體" pitchFamily="34" charset="-120"/>
                <a:ea typeface="微軟正黑體" pitchFamily="34" charset="-120"/>
              </a:rPr>
              <a:t>We Commit To Excellence</a:t>
            </a:r>
            <a:endParaRPr kumimoji="0" lang="zh-TW" altLang="en-US" sz="4400" dirty="0"/>
          </a:p>
        </p:txBody>
      </p:sp>
    </p:spTree>
    <p:extLst>
      <p:ext uri="{BB962C8B-B14F-4D97-AF65-F5344CB8AC3E}">
        <p14:creationId xmlns:p14="http://schemas.microsoft.com/office/powerpoint/2010/main" val="2111562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內頁_黑1_標準">
    <p:spTree>
      <p:nvGrpSpPr>
        <p:cNvPr id="1" name=""/>
        <p:cNvGrpSpPr/>
        <p:nvPr/>
      </p:nvGrpSpPr>
      <p:grpSpPr>
        <a:xfrm>
          <a:off x="0" y="0"/>
          <a:ext cx="0" cy="0"/>
          <a:chOff x="0" y="0"/>
          <a:chExt cx="0" cy="0"/>
        </a:xfrm>
      </p:grpSpPr>
      <p:sp>
        <p:nvSpPr>
          <p:cNvPr id="8" name="標題版面配置區 1"/>
          <p:cNvSpPr>
            <a:spLocks noGrp="1"/>
          </p:cNvSpPr>
          <p:nvPr>
            <p:ph type="title"/>
          </p:nvPr>
        </p:nvSpPr>
        <p:spPr>
          <a:xfrm>
            <a:off x="179512" y="332656"/>
            <a:ext cx="7886700" cy="687611"/>
          </a:xfrm>
          <a:prstGeom prst="rect">
            <a:avLst/>
          </a:prstGeom>
        </p:spPr>
        <p:txBody>
          <a:bodyPr vert="horz" lIns="91440" tIns="45720" rIns="91440" bIns="45720" rtlCol="0" anchor="ctr">
            <a:normAutofit/>
          </a:bodyPr>
          <a:lstStyle>
            <a:lvl1pPr>
              <a:defRPr b="1">
                <a:latin typeface="微軟正黑體" panose="020B0604030504040204" pitchFamily="34" charset="-120"/>
                <a:ea typeface="微軟正黑體" panose="020B0604030504040204" pitchFamily="34" charset="-120"/>
                <a:cs typeface="Meiryo UI" panose="020B0604030504040204" pitchFamily="34" charset="-128"/>
              </a:defRPr>
            </a:lvl1pPr>
          </a:lstStyle>
          <a:p>
            <a:r>
              <a:rPr lang="zh-TW" altLang="en-US" dirty="0"/>
              <a:t>按一下以編輯母片標題樣式</a:t>
            </a:r>
          </a:p>
        </p:txBody>
      </p:sp>
      <p:sp>
        <p:nvSpPr>
          <p:cNvPr id="9" name="文字版面配置區 2"/>
          <p:cNvSpPr>
            <a:spLocks noGrp="1"/>
          </p:cNvSpPr>
          <p:nvPr>
            <p:ph idx="1"/>
          </p:nvPr>
        </p:nvSpPr>
        <p:spPr>
          <a:xfrm>
            <a:off x="179512" y="1196752"/>
            <a:ext cx="8712968" cy="4968552"/>
          </a:xfrm>
          <a:prstGeom prst="rect">
            <a:avLst/>
          </a:prstGeom>
        </p:spPr>
        <p:txBody>
          <a:bodyPr vert="horz" lIns="91440" tIns="45720" rIns="91440" bIns="45720" rtlCol="0">
            <a:normAutofit/>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noProof="0" dirty="0"/>
              <a:t>按一下以編輯母片文字樣式</a:t>
            </a:r>
          </a:p>
          <a:p>
            <a:pPr lvl="1"/>
            <a:r>
              <a:rPr lang="zh-TW" altLang="en-US" noProof="0" dirty="0"/>
              <a:t>第二層</a:t>
            </a:r>
          </a:p>
          <a:p>
            <a:pPr lvl="2"/>
            <a:r>
              <a:rPr lang="zh-TW" altLang="en-US" noProof="0" dirty="0"/>
              <a:t>第三層</a:t>
            </a:r>
          </a:p>
          <a:p>
            <a:pPr lvl="3"/>
            <a:r>
              <a:rPr lang="zh-TW" altLang="en-US" noProof="0" dirty="0"/>
              <a:t>第四層</a:t>
            </a:r>
          </a:p>
          <a:p>
            <a:pPr lvl="4"/>
            <a:r>
              <a:rPr lang="zh-TW" altLang="en-US" noProof="0" dirty="0"/>
              <a:t>第五層</a:t>
            </a:r>
          </a:p>
        </p:txBody>
      </p:sp>
    </p:spTree>
    <p:extLst>
      <p:ext uri="{BB962C8B-B14F-4D97-AF65-F5344CB8AC3E}">
        <p14:creationId xmlns:p14="http://schemas.microsoft.com/office/powerpoint/2010/main" val="619000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內頁_黑1_標準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652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自訂版面配置">
    <p:spTree>
      <p:nvGrpSpPr>
        <p:cNvPr id="1" name=""/>
        <p:cNvGrpSpPr/>
        <p:nvPr/>
      </p:nvGrpSpPr>
      <p:grpSpPr>
        <a:xfrm>
          <a:off x="0" y="0"/>
          <a:ext cx="0" cy="0"/>
          <a:chOff x="0" y="0"/>
          <a:chExt cx="0" cy="0"/>
        </a:xfrm>
      </p:grpSpPr>
      <p:sp>
        <p:nvSpPr>
          <p:cNvPr id="6" name="標題 1"/>
          <p:cNvSpPr>
            <a:spLocks noGrp="1"/>
          </p:cNvSpPr>
          <p:nvPr>
            <p:ph type="ctrTitle"/>
          </p:nvPr>
        </p:nvSpPr>
        <p:spPr>
          <a:xfrm>
            <a:off x="720913" y="3573016"/>
            <a:ext cx="7772400" cy="864096"/>
          </a:xfrm>
          <a:prstGeom prst="rect">
            <a:avLst/>
          </a:prstGeom>
        </p:spPr>
        <p:txBody>
          <a:bodyPr/>
          <a:lstStyle>
            <a:lvl1pPr algn="ctr">
              <a:defRPr b="1">
                <a:solidFill>
                  <a:schemeClr val="bg1"/>
                </a:solidFill>
                <a:effectLst/>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7" name="副標題 2"/>
          <p:cNvSpPr>
            <a:spLocks noGrp="1"/>
          </p:cNvSpPr>
          <p:nvPr>
            <p:ph type="subTitle" idx="1"/>
          </p:nvPr>
        </p:nvSpPr>
        <p:spPr>
          <a:xfrm>
            <a:off x="1406713" y="4674319"/>
            <a:ext cx="6400800" cy="481608"/>
          </a:xfrm>
          <a:prstGeom prst="rect">
            <a:avLst/>
          </a:prstGeom>
        </p:spPr>
        <p:txBody>
          <a:bodyPr/>
          <a:lstStyle>
            <a:lvl1pPr marL="0" indent="0" algn="ctr">
              <a:buNone/>
              <a:defRPr>
                <a:solidFill>
                  <a:schemeClr val="tx1">
                    <a:lumMod val="75000"/>
                    <a:lumOff val="25000"/>
                  </a:schemeClr>
                </a:solidFill>
                <a:latin typeface="微軟正黑體" panose="020B0604030504040204" pitchFamily="34" charset="-120"/>
                <a:ea typeface="微軟正黑體" panose="020B0604030504040204" pitchFamily="34"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4" name="日期版面配置區 3"/>
          <p:cNvSpPr>
            <a:spLocks noGrp="1"/>
          </p:cNvSpPr>
          <p:nvPr>
            <p:ph type="dt" sz="half" idx="10"/>
          </p:nvPr>
        </p:nvSpPr>
        <p:spPr>
          <a:xfrm>
            <a:off x="628650" y="6356350"/>
            <a:ext cx="2057400" cy="365125"/>
          </a:xfrm>
          <a:prstGeom prst="rect">
            <a:avLst/>
          </a:prstGeom>
        </p:spPr>
        <p:txBody>
          <a:bodyPr/>
          <a:lstStyle>
            <a:lvl1pPr>
              <a:defRPr/>
            </a:lvl1pPr>
          </a:lstStyle>
          <a:p>
            <a:pPr>
              <a:defRPr/>
            </a:pPr>
            <a:fld id="{37728128-890A-49FC-BCD2-C7B59A0F108A}" type="datetimeFigureOut">
              <a:rPr lang="zh-TW" altLang="en-US"/>
              <a:pPr>
                <a:defRPr/>
              </a:pPr>
              <a:t>2017/11/21</a:t>
            </a:fld>
            <a:endParaRPr lang="zh-TW" altLang="en-US"/>
          </a:p>
        </p:txBody>
      </p:sp>
      <p:sp>
        <p:nvSpPr>
          <p:cNvPr id="5" name="頁尾版面配置區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zh-TW" altLang="en-US"/>
          </a:p>
        </p:txBody>
      </p:sp>
      <p:sp>
        <p:nvSpPr>
          <p:cNvPr id="8" name="投影片編號版面配置區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6B983F95-5FBB-4E32-8FB1-8B3CC6C301BD}"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內頁_黑2_標準">
    <p:spTree>
      <p:nvGrpSpPr>
        <p:cNvPr id="1" name=""/>
        <p:cNvGrpSpPr/>
        <p:nvPr/>
      </p:nvGrpSpPr>
      <p:grpSpPr>
        <a:xfrm>
          <a:off x="0" y="0"/>
          <a:ext cx="0" cy="0"/>
          <a:chOff x="0" y="0"/>
          <a:chExt cx="0" cy="0"/>
        </a:xfrm>
      </p:grpSpPr>
      <p:sp>
        <p:nvSpPr>
          <p:cNvPr id="3" name="標題版面配置區 1"/>
          <p:cNvSpPr>
            <a:spLocks noGrp="1"/>
          </p:cNvSpPr>
          <p:nvPr>
            <p:ph type="title"/>
          </p:nvPr>
        </p:nvSpPr>
        <p:spPr>
          <a:xfrm>
            <a:off x="179512" y="332656"/>
            <a:ext cx="7886700" cy="687611"/>
          </a:xfrm>
          <a:prstGeom prst="rect">
            <a:avLst/>
          </a:prstGeom>
        </p:spPr>
        <p:txBody>
          <a:bodyPr vert="horz" lIns="91440" tIns="45720" rIns="91440" bIns="45720" rtlCol="0" anchor="ctr">
            <a:normAutofit/>
          </a:bodyPr>
          <a:lstStyle>
            <a:lvl1pPr>
              <a:defRPr b="1">
                <a:latin typeface="微軟正黑體" panose="020B0604030504040204" pitchFamily="34" charset="-120"/>
                <a:ea typeface="微軟正黑體" panose="020B0604030504040204" pitchFamily="34" charset="-120"/>
                <a:cs typeface="Meiryo UI" panose="020B0604030504040204" pitchFamily="34" charset="-128"/>
              </a:defRPr>
            </a:lvl1pPr>
          </a:lstStyle>
          <a:p>
            <a:r>
              <a:rPr lang="zh-TW" altLang="en-US"/>
              <a:t>按一下以編輯母片標題樣式</a:t>
            </a:r>
            <a:endParaRPr lang="zh-TW" altLang="en-US" dirty="0"/>
          </a:p>
        </p:txBody>
      </p:sp>
      <p:sp>
        <p:nvSpPr>
          <p:cNvPr id="4" name="文字版面配置區 2"/>
          <p:cNvSpPr>
            <a:spLocks noGrp="1"/>
          </p:cNvSpPr>
          <p:nvPr>
            <p:ph idx="1"/>
          </p:nvPr>
        </p:nvSpPr>
        <p:spPr>
          <a:xfrm>
            <a:off x="179512" y="1196752"/>
            <a:ext cx="8712968" cy="4968552"/>
          </a:xfrm>
          <a:prstGeom prst="rect">
            <a:avLst/>
          </a:prstGeom>
        </p:spPr>
        <p:txBody>
          <a:bodyPr vert="horz" lIns="91440" tIns="45720" rIns="91440" bIns="45720" rtlCol="0">
            <a:normAutofit/>
          </a:bodyPr>
          <a:lstStyle>
            <a:lvl1pPr>
              <a:defRPr>
                <a:latin typeface="+mj-ea"/>
                <a:ea typeface="+mj-ea"/>
              </a:defRPr>
            </a:lvl1pPr>
            <a:lvl2pPr>
              <a:defRPr>
                <a:latin typeface="+mj-ea"/>
                <a:ea typeface="+mj-ea"/>
              </a:defRPr>
            </a:lvl2pPr>
            <a:lvl3pPr>
              <a:defRPr>
                <a:latin typeface="+mj-ea"/>
                <a:ea typeface="+mj-ea"/>
              </a:defRPr>
            </a:lvl3pPr>
            <a:lvl4pPr>
              <a:defRPr>
                <a:latin typeface="+mj-ea"/>
                <a:ea typeface="+mj-ea"/>
              </a:defRPr>
            </a:lvl4pPr>
            <a:lvl5pPr>
              <a:defRPr>
                <a:latin typeface="+mj-ea"/>
                <a:ea typeface="+mj-ea"/>
              </a:defRPr>
            </a:lvl5p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endParaRPr lang="zh-TW" altLang="en-US" noProof="0" dirty="0"/>
          </a:p>
        </p:txBody>
      </p:sp>
    </p:spTree>
    <p:extLst>
      <p:ext uri="{BB962C8B-B14F-4D97-AF65-F5344CB8AC3E}">
        <p14:creationId xmlns:p14="http://schemas.microsoft.com/office/powerpoint/2010/main" val="2242576533"/>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內頁_黑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351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Agenda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10215875"/>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內頁_黑2_標準">
    <p:spTree>
      <p:nvGrpSpPr>
        <p:cNvPr id="1" name=""/>
        <p:cNvGrpSpPr/>
        <p:nvPr/>
      </p:nvGrpSpPr>
      <p:grpSpPr>
        <a:xfrm>
          <a:off x="0" y="0"/>
          <a:ext cx="0" cy="0"/>
          <a:chOff x="0" y="0"/>
          <a:chExt cx="0" cy="0"/>
        </a:xfrm>
      </p:grpSpPr>
      <p:sp>
        <p:nvSpPr>
          <p:cNvPr id="3" name="標題版面配置區 1"/>
          <p:cNvSpPr>
            <a:spLocks noGrp="1"/>
          </p:cNvSpPr>
          <p:nvPr>
            <p:ph type="title"/>
          </p:nvPr>
        </p:nvSpPr>
        <p:spPr>
          <a:xfrm>
            <a:off x="179512" y="332656"/>
            <a:ext cx="7886700" cy="687611"/>
          </a:xfrm>
          <a:prstGeom prst="rect">
            <a:avLst/>
          </a:prstGeom>
        </p:spPr>
        <p:txBody>
          <a:bodyPr vert="horz" lIns="91440" tIns="45720" rIns="91440" bIns="45720" rtlCol="0" anchor="ctr">
            <a:normAutofit/>
          </a:bodyPr>
          <a:lstStyle>
            <a:lvl1pPr>
              <a:defRPr b="1">
                <a:latin typeface="微軟正黑體" panose="020B0604030504040204" pitchFamily="34" charset="-120"/>
                <a:ea typeface="微軟正黑體" panose="020B0604030504040204" pitchFamily="34" charset="-120"/>
                <a:cs typeface="Meiryo UI" panose="020B0604030504040204" pitchFamily="34" charset="-128"/>
              </a:defRPr>
            </a:lvl1pPr>
          </a:lstStyle>
          <a:p>
            <a:r>
              <a:rPr lang="zh-TW" altLang="en-US" dirty="0"/>
              <a:t>按一下以編輯母片標題樣式</a:t>
            </a:r>
          </a:p>
        </p:txBody>
      </p:sp>
      <p:sp>
        <p:nvSpPr>
          <p:cNvPr id="4" name="文字版面配置區 2"/>
          <p:cNvSpPr>
            <a:spLocks noGrp="1"/>
          </p:cNvSpPr>
          <p:nvPr>
            <p:ph idx="1"/>
          </p:nvPr>
        </p:nvSpPr>
        <p:spPr>
          <a:xfrm>
            <a:off x="179512" y="1196752"/>
            <a:ext cx="8712968" cy="4968552"/>
          </a:xfrm>
          <a:prstGeom prst="rect">
            <a:avLst/>
          </a:prstGeom>
        </p:spPr>
        <p:txBody>
          <a:bodyPr vert="horz" lIns="91440" tIns="45720" rIns="91440" bIns="45720" rtlCol="0">
            <a:normAutofit/>
          </a:bodyPr>
          <a:lstStyle>
            <a:lvl1pPr>
              <a:defRPr>
                <a:latin typeface="+mj-ea"/>
                <a:ea typeface="+mj-ea"/>
              </a:defRPr>
            </a:lvl1pPr>
            <a:lvl2pPr>
              <a:defRPr>
                <a:latin typeface="+mj-ea"/>
                <a:ea typeface="+mj-ea"/>
              </a:defRPr>
            </a:lvl2pPr>
            <a:lvl3pPr>
              <a:defRPr>
                <a:latin typeface="+mj-ea"/>
                <a:ea typeface="+mj-ea"/>
              </a:defRPr>
            </a:lvl3pPr>
            <a:lvl4pPr>
              <a:defRPr>
                <a:latin typeface="+mj-ea"/>
                <a:ea typeface="+mj-ea"/>
              </a:defRPr>
            </a:lvl4pPr>
            <a:lvl5pPr>
              <a:defRPr>
                <a:latin typeface="+mj-ea"/>
                <a:ea typeface="+mj-ea"/>
              </a:defRPr>
            </a:lvl5pPr>
          </a:lstStyle>
          <a:p>
            <a:pPr lvl="0"/>
            <a:r>
              <a:rPr lang="zh-TW" altLang="en-US" noProof="0" dirty="0"/>
              <a:t>按一下以編輯母片文字樣式</a:t>
            </a:r>
          </a:p>
          <a:p>
            <a:pPr lvl="1"/>
            <a:r>
              <a:rPr lang="zh-TW" altLang="en-US" noProof="0" dirty="0"/>
              <a:t>第二層</a:t>
            </a:r>
          </a:p>
          <a:p>
            <a:pPr lvl="2"/>
            <a:r>
              <a:rPr lang="zh-TW" altLang="en-US" noProof="0" dirty="0"/>
              <a:t>第三層</a:t>
            </a:r>
          </a:p>
          <a:p>
            <a:pPr lvl="3"/>
            <a:r>
              <a:rPr lang="zh-TW" altLang="en-US" noProof="0" dirty="0"/>
              <a:t>第四層</a:t>
            </a:r>
          </a:p>
          <a:p>
            <a:pPr lvl="4"/>
            <a:r>
              <a:rPr lang="zh-TW" altLang="en-US" noProof="0" dirty="0"/>
              <a:t>第五層</a:t>
            </a:r>
          </a:p>
        </p:txBody>
      </p:sp>
    </p:spTree>
    <p:extLst>
      <p:ext uri="{BB962C8B-B14F-4D97-AF65-F5344CB8AC3E}">
        <p14:creationId xmlns:p14="http://schemas.microsoft.com/office/powerpoint/2010/main" val="171592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內頁_黑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2476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_標準">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179512" y="332656"/>
            <a:ext cx="7886700" cy="687611"/>
          </a:xfrm>
          <a:prstGeom prst="rect">
            <a:avLst/>
          </a:prstGeom>
        </p:spPr>
        <p:txBody>
          <a:bodyPr vert="horz" lIns="91440" tIns="45720" rIns="91440" bIns="45720" rtlCol="0" anchor="ctr">
            <a:normAutofit/>
          </a:bodyPr>
          <a:lstStyle>
            <a:lvl1pPr>
              <a:defRPr b="1">
                <a:latin typeface="微軟正黑體" panose="020B0604030504040204" pitchFamily="34" charset="-120"/>
                <a:ea typeface="微軟正黑體" panose="020B0604030504040204" pitchFamily="34" charset="-120"/>
                <a:cs typeface="Meiryo UI" panose="020B0604030504040204" pitchFamily="34" charset="-128"/>
              </a:defRPr>
            </a:lvl1pPr>
          </a:lstStyle>
          <a:p>
            <a:r>
              <a:rPr lang="zh-TW" altLang="en-US" dirty="0"/>
              <a:t>按一下以編輯母片標題樣式</a:t>
            </a:r>
          </a:p>
        </p:txBody>
      </p:sp>
      <p:sp>
        <p:nvSpPr>
          <p:cNvPr id="3" name="文字版面配置區 2"/>
          <p:cNvSpPr>
            <a:spLocks noGrp="1"/>
          </p:cNvSpPr>
          <p:nvPr>
            <p:ph idx="1"/>
          </p:nvPr>
        </p:nvSpPr>
        <p:spPr>
          <a:xfrm>
            <a:off x="179512" y="1196752"/>
            <a:ext cx="8712968" cy="4968552"/>
          </a:xfrm>
          <a:prstGeom prst="rect">
            <a:avLst/>
          </a:prstGeom>
        </p:spPr>
        <p:txBody>
          <a:bodyPr vert="horz" lIns="91440" tIns="45720" rIns="91440" bIns="45720" rtlCol="0">
            <a:normAutofit/>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noProof="0" dirty="0"/>
              <a:t>按一下以編輯母片文字樣式</a:t>
            </a:r>
          </a:p>
          <a:p>
            <a:pPr lvl="1"/>
            <a:r>
              <a:rPr lang="zh-TW" altLang="en-US" noProof="0" dirty="0"/>
              <a:t>第二層</a:t>
            </a:r>
          </a:p>
          <a:p>
            <a:pPr lvl="2"/>
            <a:r>
              <a:rPr lang="zh-TW" altLang="en-US" noProof="0" dirty="0"/>
              <a:t>第三層</a:t>
            </a:r>
          </a:p>
          <a:p>
            <a:pPr lvl="3"/>
            <a:r>
              <a:rPr lang="zh-TW" altLang="en-US" noProof="0" dirty="0"/>
              <a:t>第四層</a:t>
            </a:r>
          </a:p>
          <a:p>
            <a:pPr lvl="4"/>
            <a:r>
              <a:rPr lang="zh-TW" altLang="en-US" noProof="0" dirty="0"/>
              <a:t>第五層</a:t>
            </a:r>
          </a:p>
        </p:txBody>
      </p:sp>
    </p:spTree>
    <p:extLst>
      <p:ext uri="{BB962C8B-B14F-4D97-AF65-F5344CB8AC3E}">
        <p14:creationId xmlns:p14="http://schemas.microsoft.com/office/powerpoint/2010/main" val="1633268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52820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5.xml"/><Relationship Id="rId7"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4.jpe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ext Box 13"/>
          <p:cNvSpPr txBox="1">
            <a:spLocks noChangeArrowheads="1"/>
          </p:cNvSpPr>
          <p:nvPr userDrawn="1"/>
        </p:nvSpPr>
        <p:spPr bwMode="white">
          <a:xfrm>
            <a:off x="0" y="6597650"/>
            <a:ext cx="9144000" cy="276225"/>
          </a:xfrm>
          <a:prstGeom prst="rect">
            <a:avLst/>
          </a:prstGeom>
          <a:noFill/>
          <a:ln w="9525">
            <a:noFill/>
            <a:miter lim="800000"/>
            <a:headEnd/>
            <a:tailEnd/>
          </a:ln>
          <a:effectLst/>
        </p:spPr>
        <p:txBody>
          <a:bodyPr>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eaLnBrk="1" hangingPunct="1">
              <a:defRPr/>
            </a:pPr>
            <a:r>
              <a:rPr lang="en-US" altLang="zh-TW" sz="1200" i="0" dirty="0">
                <a:solidFill>
                  <a:schemeClr val="bg1"/>
                </a:solidFill>
                <a:latin typeface="微軟正黑體" pitchFamily="34" charset="-120"/>
                <a:ea typeface="微軟正黑體" pitchFamily="34" charset="-120"/>
              </a:rPr>
              <a:t>Zero One Technology Co., Ltd. </a:t>
            </a:r>
            <a:r>
              <a:rPr lang="en-US" sz="1200" i="0" dirty="0">
                <a:solidFill>
                  <a:schemeClr val="bg1"/>
                </a:solidFill>
                <a:latin typeface="微軟正黑體" pitchFamily="34" charset="-120"/>
                <a:ea typeface="微軟正黑體" pitchFamily="34" charset="-120"/>
              </a:rPr>
              <a:t>		</a:t>
            </a:r>
          </a:p>
        </p:txBody>
      </p:sp>
    </p:spTree>
  </p:cSld>
  <p:clrMap bg1="lt1" tx1="dk1" bg2="lt2" tx2="dk2" accent1="accent1" accent2="accent2" accent3="accent3" accent4="accent4" accent5="accent5" accent6="accent6" hlink="hlink" folHlink="folHlink"/>
  <p:sldLayoutIdLst>
    <p:sldLayoutId id="2147483693" r:id="rId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eiryo UI" panose="020B0604030504040204" pitchFamily="34" charset="-128"/>
        </a:defRPr>
      </a:lvl1pPr>
      <a:lvl2pPr algn="l" rtl="0" eaLnBrk="0" fontAlgn="base" hangingPunct="0">
        <a:lnSpc>
          <a:spcPct val="90000"/>
        </a:lnSpc>
        <a:spcBef>
          <a:spcPct val="0"/>
        </a:spcBef>
        <a:spcAft>
          <a:spcPct val="0"/>
        </a:spcAft>
        <a:defRPr sz="4400">
          <a:solidFill>
            <a:schemeClr val="tx1"/>
          </a:solidFill>
          <a:latin typeface="Meiryo UI" panose="020B0604030504040204" pitchFamily="34" charset="-128"/>
          <a:ea typeface="Meiryo UI" panose="020B0604030504040204" pitchFamily="34" charset="-128"/>
          <a:cs typeface="Meiryo UI" panose="020B0604030504040204" pitchFamily="34" charset="-128"/>
        </a:defRPr>
      </a:lvl2pPr>
      <a:lvl3pPr algn="l" rtl="0" eaLnBrk="0" fontAlgn="base" hangingPunct="0">
        <a:lnSpc>
          <a:spcPct val="90000"/>
        </a:lnSpc>
        <a:spcBef>
          <a:spcPct val="0"/>
        </a:spcBef>
        <a:spcAft>
          <a:spcPct val="0"/>
        </a:spcAft>
        <a:defRPr sz="4400">
          <a:solidFill>
            <a:schemeClr val="tx1"/>
          </a:solidFill>
          <a:latin typeface="Meiryo UI" panose="020B0604030504040204" pitchFamily="34" charset="-128"/>
          <a:ea typeface="Meiryo UI" panose="020B0604030504040204" pitchFamily="34" charset="-128"/>
          <a:cs typeface="Meiryo UI" panose="020B0604030504040204" pitchFamily="34" charset="-128"/>
        </a:defRPr>
      </a:lvl3pPr>
      <a:lvl4pPr algn="l" rtl="0" eaLnBrk="0" fontAlgn="base" hangingPunct="0">
        <a:lnSpc>
          <a:spcPct val="90000"/>
        </a:lnSpc>
        <a:spcBef>
          <a:spcPct val="0"/>
        </a:spcBef>
        <a:spcAft>
          <a:spcPct val="0"/>
        </a:spcAft>
        <a:defRPr sz="4400">
          <a:solidFill>
            <a:schemeClr val="tx1"/>
          </a:solidFill>
          <a:latin typeface="Meiryo UI" panose="020B0604030504040204" pitchFamily="34" charset="-128"/>
          <a:ea typeface="Meiryo UI" panose="020B0604030504040204" pitchFamily="34" charset="-128"/>
          <a:cs typeface="Meiryo UI" panose="020B0604030504040204" pitchFamily="34" charset="-128"/>
        </a:defRPr>
      </a:lvl4pPr>
      <a:lvl5pPr algn="l" rtl="0" eaLnBrk="0" fontAlgn="base" hangingPunct="0">
        <a:lnSpc>
          <a:spcPct val="90000"/>
        </a:lnSpc>
        <a:spcBef>
          <a:spcPct val="0"/>
        </a:spcBef>
        <a:spcAft>
          <a:spcPct val="0"/>
        </a:spcAft>
        <a:defRPr sz="4400">
          <a:solidFill>
            <a:schemeClr val="tx1"/>
          </a:solidFill>
          <a:latin typeface="Meiryo UI" panose="020B0604030504040204" pitchFamily="34" charset="-128"/>
          <a:ea typeface="Meiryo UI" panose="020B0604030504040204" pitchFamily="34" charset="-128"/>
          <a:cs typeface="Meiryo UI" panose="020B0604030504040204" pitchFamily="34" charset="-128"/>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eiryo UI" panose="020B060403050404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eiryo UI" panose="020B060403050404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eiryo UI" panose="020B060403050404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eiryo UI" panose="020B060403050404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eiryo UI" panose="020B060403050404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Text Box 13"/>
          <p:cNvSpPr txBox="1">
            <a:spLocks noChangeArrowheads="1"/>
          </p:cNvSpPr>
          <p:nvPr userDrawn="1"/>
        </p:nvSpPr>
        <p:spPr bwMode="white">
          <a:xfrm>
            <a:off x="0" y="6597650"/>
            <a:ext cx="9144000" cy="276225"/>
          </a:xfrm>
          <a:prstGeom prst="rect">
            <a:avLst/>
          </a:prstGeom>
          <a:noFill/>
          <a:ln w="9525">
            <a:noFill/>
            <a:miter lim="800000"/>
            <a:headEnd/>
            <a:tailEnd/>
          </a:ln>
          <a:effectLst/>
        </p:spPr>
        <p:txBody>
          <a:bodyPr>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eaLnBrk="1" hangingPunct="1">
              <a:defRPr/>
            </a:pPr>
            <a:r>
              <a:rPr lang="en-US" altLang="zh-TW" sz="1200" i="0" dirty="0">
                <a:solidFill>
                  <a:schemeClr val="bg1"/>
                </a:solidFill>
                <a:latin typeface="微軟正黑體" pitchFamily="34" charset="-120"/>
                <a:ea typeface="微軟正黑體" pitchFamily="34" charset="-120"/>
              </a:rPr>
              <a:t>Zero One Technology Co., Ltd. </a:t>
            </a:r>
            <a:r>
              <a:rPr lang="en-US" sz="1200" i="0" dirty="0">
                <a:solidFill>
                  <a:schemeClr val="bg1"/>
                </a:solidFill>
                <a:latin typeface="微軟正黑體" pitchFamily="34" charset="-120"/>
                <a:ea typeface="微軟正黑體" pitchFamily="34" charset="-120"/>
              </a:rPr>
              <a:t>		</a:t>
            </a:r>
          </a:p>
        </p:txBody>
      </p:sp>
    </p:spTree>
  </p:cSld>
  <p:clrMap bg1="lt1" tx1="dk1" bg2="lt2" tx2="dk2" accent1="accent1" accent2="accent2" accent3="accent3" accent4="accent4" accent5="accent5" accent6="accent6" hlink="hlink" folHlink="folHlink"/>
  <p:sldLayoutIdLst>
    <p:sldLayoutId id="2147483694" r:id="rId1"/>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2pPr>
      <a:lvl3pPr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3pPr>
      <a:lvl4pPr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4pPr>
      <a:lvl5pPr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新細明體" panose="02020500000000000000" pitchFamily="18" charset="-12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8" cstate="print"/>
          <a:srcRect/>
          <a:stretch>
            <a:fillRect/>
          </a:stretch>
        </a:blipFill>
        <a:effectLst/>
      </p:bgPr>
    </p:bg>
    <p:spTree>
      <p:nvGrpSpPr>
        <p:cNvPr id="1" name=""/>
        <p:cNvGrpSpPr/>
        <p:nvPr/>
      </p:nvGrpSpPr>
      <p:grpSpPr>
        <a:xfrm>
          <a:off x="0" y="0"/>
          <a:ext cx="0" cy="0"/>
          <a:chOff x="0" y="0"/>
          <a:chExt cx="0" cy="0"/>
        </a:xfrm>
      </p:grpSpPr>
      <p:sp>
        <p:nvSpPr>
          <p:cNvPr id="4" name="Text Box 13"/>
          <p:cNvSpPr txBox="1">
            <a:spLocks noChangeArrowheads="1"/>
          </p:cNvSpPr>
          <p:nvPr userDrawn="1"/>
        </p:nvSpPr>
        <p:spPr bwMode="white">
          <a:xfrm>
            <a:off x="36513" y="6669088"/>
            <a:ext cx="9144000" cy="261937"/>
          </a:xfrm>
          <a:prstGeom prst="rect">
            <a:avLst/>
          </a:prstGeom>
          <a:noFill/>
          <a:ln w="9525">
            <a:noFill/>
            <a:miter lim="800000"/>
            <a:headEnd/>
            <a:tailEnd/>
          </a:ln>
          <a:effectLst/>
        </p:spPr>
        <p:txBody>
          <a:bodyPr>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eaLnBrk="1" hangingPunct="1">
              <a:defRPr/>
            </a:pPr>
            <a:r>
              <a:rPr lang="en-US" sz="1100" i="0" dirty="0">
                <a:latin typeface="微軟正黑體" pitchFamily="34" charset="-120"/>
                <a:ea typeface="微軟正黑體" pitchFamily="34" charset="-120"/>
              </a:rPr>
              <a:t>		 </a:t>
            </a:r>
            <a:r>
              <a:rPr lang="en-US" sz="1100" i="0" dirty="0">
                <a:latin typeface="微軟正黑體" pitchFamily="34" charset="-120"/>
                <a:ea typeface="微軟正黑體" pitchFamily="34" charset="-120"/>
                <a:cs typeface="Arial" charset="0"/>
              </a:rPr>
              <a:t> </a:t>
            </a:r>
            <a:fld id="{88035ED7-B378-4FB9-8F90-D5CE685738EE}" type="slidenum">
              <a:rPr lang="en-US" sz="1100" i="0" smtClean="0">
                <a:latin typeface="微軟正黑體" pitchFamily="34" charset="-120"/>
                <a:ea typeface="微軟正黑體" pitchFamily="34" charset="-120"/>
              </a:rPr>
              <a:pPr eaLnBrk="1" hangingPunct="1">
                <a:defRPr/>
              </a:pPr>
              <a:t>‹#›</a:t>
            </a:fld>
            <a:endParaRPr lang="en-US" sz="1100" i="0" dirty="0">
              <a:latin typeface="微軟正黑體" pitchFamily="34" charset="-120"/>
              <a:ea typeface="微軟正黑體" pitchFamily="34" charset="-120"/>
            </a:endParaRPr>
          </a:p>
        </p:txBody>
      </p:sp>
      <p:sp>
        <p:nvSpPr>
          <p:cNvPr id="5" name="Text Box 13"/>
          <p:cNvSpPr txBox="1">
            <a:spLocks noChangeArrowheads="1"/>
          </p:cNvSpPr>
          <p:nvPr userDrawn="1"/>
        </p:nvSpPr>
        <p:spPr bwMode="white">
          <a:xfrm>
            <a:off x="12526" y="6303245"/>
            <a:ext cx="9144000" cy="584775"/>
          </a:xfrm>
          <a:prstGeom prst="rect">
            <a:avLst/>
          </a:prstGeom>
          <a:noFill/>
          <a:ln w="9525">
            <a:noFill/>
            <a:miter lim="800000"/>
            <a:headEnd/>
            <a:tailEnd/>
          </a:ln>
          <a:effectLst/>
        </p:spPr>
        <p:txBody>
          <a:bodyPr wrap="square">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algn="ctr" eaLnBrk="1" hangingPunct="1">
              <a:defRPr/>
            </a:pPr>
            <a:r>
              <a:rPr lang="zh-TW" altLang="en-US" sz="1600" i="0" dirty="0">
                <a:solidFill>
                  <a:schemeClr val="bg1"/>
                </a:solidFill>
                <a:latin typeface="微軟正黑體" pitchFamily="34" charset="-120"/>
                <a:ea typeface="微軟正黑體" pitchFamily="34" charset="-120"/>
              </a:rPr>
              <a:t> 專業服務 邁向卓越     </a:t>
            </a:r>
            <a:r>
              <a:rPr lang="en-US" altLang="zh-TW" sz="1600" i="0" dirty="0">
                <a:solidFill>
                  <a:schemeClr val="bg1"/>
                </a:solidFill>
                <a:latin typeface="微軟正黑體" pitchFamily="34" charset="-120"/>
                <a:ea typeface="微軟正黑體" pitchFamily="34" charset="-120"/>
              </a:rPr>
              <a:t>|</a:t>
            </a:r>
            <a:r>
              <a:rPr lang="zh-TW" altLang="en-US" sz="1600" i="0" dirty="0">
                <a:solidFill>
                  <a:schemeClr val="bg1"/>
                </a:solidFill>
                <a:latin typeface="微軟正黑體" pitchFamily="34" charset="-120"/>
                <a:ea typeface="微軟正黑體" pitchFamily="34" charset="-120"/>
              </a:rPr>
              <a:t>    </a:t>
            </a:r>
            <a:r>
              <a:rPr lang="en-US" altLang="zh-TW" sz="1600" i="0" dirty="0">
                <a:solidFill>
                  <a:schemeClr val="bg1"/>
                </a:solidFill>
                <a:latin typeface="微軟正黑體" pitchFamily="34" charset="-120"/>
                <a:ea typeface="微軟正黑體" pitchFamily="34" charset="-120"/>
              </a:rPr>
              <a:t>We Commit</a:t>
            </a:r>
            <a:r>
              <a:rPr lang="en-US" altLang="zh-TW" sz="1600" i="0" baseline="0" dirty="0">
                <a:solidFill>
                  <a:schemeClr val="bg1"/>
                </a:solidFill>
                <a:latin typeface="微軟正黑體" pitchFamily="34" charset="-120"/>
                <a:ea typeface="微軟正黑體" pitchFamily="34" charset="-120"/>
              </a:rPr>
              <a:t> To Excellence</a:t>
            </a:r>
            <a:r>
              <a:rPr lang="en-US" sz="1600" i="0" dirty="0">
                <a:solidFill>
                  <a:schemeClr val="bg1"/>
                </a:solidFill>
                <a:latin typeface="微軟正黑體" pitchFamily="34" charset="-120"/>
                <a:ea typeface="微軟正黑體" pitchFamily="34" charset="-120"/>
              </a:rPr>
              <a:t>		</a:t>
            </a: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703" r:id="rId3"/>
    <p:sldLayoutId id="2147483704" r:id="rId4"/>
    <p:sldLayoutId id="2147483705" r:id="rId5"/>
    <p:sldLayoutId id="2147483706" r:id="rId6"/>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0" name="Text Box 13"/>
          <p:cNvSpPr txBox="1">
            <a:spLocks noChangeArrowheads="1"/>
          </p:cNvSpPr>
          <p:nvPr userDrawn="1"/>
        </p:nvSpPr>
        <p:spPr bwMode="white">
          <a:xfrm>
            <a:off x="36513" y="6669088"/>
            <a:ext cx="9144000" cy="261937"/>
          </a:xfrm>
          <a:prstGeom prst="rect">
            <a:avLst/>
          </a:prstGeom>
          <a:noFill/>
          <a:ln w="9525">
            <a:noFill/>
            <a:miter lim="800000"/>
            <a:headEnd/>
            <a:tailEnd/>
          </a:ln>
          <a:effectLst/>
        </p:spPr>
        <p:txBody>
          <a:bodyPr>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eaLnBrk="1" hangingPunct="1">
              <a:defRPr/>
            </a:pPr>
            <a:r>
              <a:rPr lang="en-US" sz="1100" i="0" dirty="0">
                <a:latin typeface="微軟正黑體" pitchFamily="34" charset="-120"/>
                <a:ea typeface="微軟正黑體" pitchFamily="34" charset="-120"/>
              </a:rPr>
              <a:t>		 </a:t>
            </a:r>
            <a:r>
              <a:rPr lang="en-US" sz="1100" i="0" dirty="0">
                <a:latin typeface="微軟正黑體" pitchFamily="34" charset="-120"/>
                <a:ea typeface="微軟正黑體" pitchFamily="34" charset="-120"/>
                <a:cs typeface="Arial" charset="0"/>
              </a:rPr>
              <a:t> </a:t>
            </a:r>
            <a:fld id="{88035ED7-B378-4FB9-8F90-D5CE685738EE}" type="slidenum">
              <a:rPr lang="en-US" sz="1100" i="0" smtClean="0">
                <a:latin typeface="微軟正黑體" pitchFamily="34" charset="-120"/>
                <a:ea typeface="微軟正黑體" pitchFamily="34" charset="-120"/>
              </a:rPr>
              <a:pPr eaLnBrk="1" hangingPunct="1">
                <a:defRPr/>
              </a:pPr>
              <a:t>‹#›</a:t>
            </a:fld>
            <a:endParaRPr lang="en-US" sz="1100" i="0" dirty="0">
              <a:latin typeface="微軟正黑體" pitchFamily="34" charset="-120"/>
              <a:ea typeface="微軟正黑體" pitchFamily="34" charset="-120"/>
            </a:endParaRPr>
          </a:p>
        </p:txBody>
      </p:sp>
      <p:sp>
        <p:nvSpPr>
          <p:cNvPr id="4" name="Text Box 13"/>
          <p:cNvSpPr txBox="1">
            <a:spLocks noChangeArrowheads="1"/>
          </p:cNvSpPr>
          <p:nvPr userDrawn="1"/>
        </p:nvSpPr>
        <p:spPr bwMode="white">
          <a:xfrm>
            <a:off x="12526" y="6303245"/>
            <a:ext cx="9144000" cy="584775"/>
          </a:xfrm>
          <a:prstGeom prst="rect">
            <a:avLst/>
          </a:prstGeom>
          <a:noFill/>
          <a:ln w="9525">
            <a:noFill/>
            <a:miter lim="800000"/>
            <a:headEnd/>
            <a:tailEnd/>
          </a:ln>
          <a:effectLst/>
        </p:spPr>
        <p:txBody>
          <a:bodyPr wrap="square">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algn="ctr" eaLnBrk="1" hangingPunct="1">
              <a:defRPr/>
            </a:pPr>
            <a:r>
              <a:rPr lang="zh-TW" altLang="en-US" sz="1600" i="0" dirty="0">
                <a:solidFill>
                  <a:schemeClr val="bg1"/>
                </a:solidFill>
                <a:latin typeface="微軟正黑體" pitchFamily="34" charset="-120"/>
                <a:ea typeface="微軟正黑體" pitchFamily="34" charset="-120"/>
              </a:rPr>
              <a:t> 專業服務 追求卓越     </a:t>
            </a:r>
            <a:r>
              <a:rPr lang="en-US" altLang="zh-TW" sz="1600" i="0" dirty="0">
                <a:solidFill>
                  <a:schemeClr val="bg1"/>
                </a:solidFill>
                <a:latin typeface="微軟正黑體" pitchFamily="34" charset="-120"/>
                <a:ea typeface="微軟正黑體" pitchFamily="34" charset="-120"/>
              </a:rPr>
              <a:t>|</a:t>
            </a:r>
            <a:r>
              <a:rPr lang="zh-TW" altLang="en-US" sz="1600" i="0" dirty="0">
                <a:solidFill>
                  <a:schemeClr val="bg1"/>
                </a:solidFill>
                <a:latin typeface="微軟正黑體" pitchFamily="34" charset="-120"/>
                <a:ea typeface="微軟正黑體" pitchFamily="34" charset="-120"/>
              </a:rPr>
              <a:t>    </a:t>
            </a:r>
            <a:r>
              <a:rPr lang="en-US" altLang="zh-TW" sz="1600" i="0" dirty="0">
                <a:solidFill>
                  <a:schemeClr val="bg1"/>
                </a:solidFill>
                <a:latin typeface="微軟正黑體" pitchFamily="34" charset="-120"/>
                <a:ea typeface="微軟正黑體" pitchFamily="34" charset="-120"/>
              </a:rPr>
              <a:t>We Commit To Excellence</a:t>
            </a:r>
            <a:r>
              <a:rPr lang="en-US" sz="1600" i="0" dirty="0">
                <a:solidFill>
                  <a:schemeClr val="bg1"/>
                </a:solidFill>
                <a:latin typeface="微軟正黑體" pitchFamily="34" charset="-120"/>
                <a:ea typeface="微軟正黑體" pitchFamily="34" charset="-120"/>
              </a:rPr>
              <a:t>		</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7" name="Text Box 13"/>
          <p:cNvSpPr txBox="1">
            <a:spLocks noChangeArrowheads="1"/>
          </p:cNvSpPr>
          <p:nvPr userDrawn="1"/>
        </p:nvSpPr>
        <p:spPr bwMode="white">
          <a:xfrm>
            <a:off x="36512" y="6669360"/>
            <a:ext cx="9144000" cy="261610"/>
          </a:xfrm>
          <a:prstGeom prst="rect">
            <a:avLst/>
          </a:prstGeom>
          <a:noFill/>
          <a:ln w="9525">
            <a:noFill/>
            <a:miter lim="800000"/>
            <a:headEnd/>
            <a:tailEnd/>
          </a:ln>
          <a:effectLst/>
        </p:spPr>
        <p:txBody>
          <a:bodyPr>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eaLnBrk="1" hangingPunct="1">
              <a:defRPr/>
            </a:pPr>
            <a:r>
              <a:rPr lang="en-US" sz="1100" i="0" dirty="0">
                <a:solidFill>
                  <a:prstClr val="black"/>
                </a:solidFill>
                <a:latin typeface="微軟正黑體" pitchFamily="34" charset="-120"/>
                <a:ea typeface="微軟正黑體" pitchFamily="34" charset="-120"/>
              </a:rPr>
              <a:t>		 </a:t>
            </a:r>
            <a:r>
              <a:rPr lang="en-US" sz="1100" i="0" dirty="0">
                <a:solidFill>
                  <a:prstClr val="black"/>
                </a:solidFill>
                <a:latin typeface="微軟正黑體" pitchFamily="34" charset="-120"/>
                <a:ea typeface="微軟正黑體" pitchFamily="34" charset="-120"/>
                <a:cs typeface="Arial" charset="0"/>
              </a:rPr>
              <a:t> </a:t>
            </a:r>
            <a:fld id="{A93442F6-8455-4F13-AD75-0F3F51ED8920}" type="slidenum">
              <a:rPr lang="en-US" sz="1100" i="0" smtClean="0">
                <a:solidFill>
                  <a:prstClr val="black"/>
                </a:solidFill>
                <a:latin typeface="微軟正黑體" pitchFamily="34" charset="-120"/>
                <a:ea typeface="微軟正黑體" pitchFamily="34" charset="-120"/>
              </a:rPr>
              <a:pPr eaLnBrk="1" hangingPunct="1">
                <a:defRPr/>
              </a:pPr>
              <a:t>‹#›</a:t>
            </a:fld>
            <a:endParaRPr lang="en-US" sz="1100" i="0" dirty="0">
              <a:solidFill>
                <a:prstClr val="black"/>
              </a:solidFill>
              <a:latin typeface="微軟正黑體" pitchFamily="34" charset="-120"/>
              <a:ea typeface="微軟正黑體" pitchFamily="34" charset="-120"/>
            </a:endParaRPr>
          </a:p>
        </p:txBody>
      </p:sp>
      <p:sp>
        <p:nvSpPr>
          <p:cNvPr id="5" name="Text Box 13"/>
          <p:cNvSpPr txBox="1">
            <a:spLocks noChangeArrowheads="1"/>
          </p:cNvSpPr>
          <p:nvPr userDrawn="1"/>
        </p:nvSpPr>
        <p:spPr bwMode="white">
          <a:xfrm>
            <a:off x="12526" y="6303245"/>
            <a:ext cx="9144000" cy="584775"/>
          </a:xfrm>
          <a:prstGeom prst="rect">
            <a:avLst/>
          </a:prstGeom>
          <a:noFill/>
          <a:ln w="9525">
            <a:noFill/>
            <a:miter lim="800000"/>
            <a:headEnd/>
            <a:tailEnd/>
          </a:ln>
          <a:effectLst/>
        </p:spPr>
        <p:txBody>
          <a:bodyPr wrap="square">
            <a:spAutoFit/>
          </a:bodyPr>
          <a:lstStyle>
            <a:lvl1pPr eaLnBrk="0" hangingPunct="0">
              <a:tabLst>
                <a:tab pos="4572000" algn="ctr"/>
                <a:tab pos="8915400" algn="r"/>
              </a:tabLst>
              <a:defRPr sz="1400" i="1">
                <a:solidFill>
                  <a:schemeClr val="tx1"/>
                </a:solidFill>
                <a:latin typeface="Arial" charset="0"/>
                <a:ea typeface="ＭＳ Ｐゴシック" pitchFamily="-109" charset="-128"/>
              </a:defRPr>
            </a:lvl1pPr>
            <a:lvl2pPr marL="37931725" indent="-37474525" eaLnBrk="0" hangingPunct="0">
              <a:tabLst>
                <a:tab pos="4572000" algn="ctr"/>
                <a:tab pos="8915400" algn="r"/>
              </a:tabLst>
              <a:defRPr sz="1400" i="1">
                <a:solidFill>
                  <a:schemeClr val="tx1"/>
                </a:solidFill>
                <a:latin typeface="Arial" charset="0"/>
                <a:ea typeface="ＭＳ Ｐゴシック" pitchFamily="-109" charset="-128"/>
              </a:defRPr>
            </a:lvl2pPr>
            <a:lvl3pPr eaLnBrk="0" hangingPunct="0">
              <a:tabLst>
                <a:tab pos="4572000" algn="ctr"/>
                <a:tab pos="8915400" algn="r"/>
              </a:tabLst>
              <a:defRPr sz="1400" i="1">
                <a:solidFill>
                  <a:schemeClr val="tx1"/>
                </a:solidFill>
                <a:latin typeface="Arial" charset="0"/>
                <a:ea typeface="ＭＳ Ｐゴシック" pitchFamily="-109" charset="-128"/>
              </a:defRPr>
            </a:lvl3pPr>
            <a:lvl4pPr eaLnBrk="0" hangingPunct="0">
              <a:tabLst>
                <a:tab pos="4572000" algn="ctr"/>
                <a:tab pos="8915400" algn="r"/>
              </a:tabLst>
              <a:defRPr sz="1400" i="1">
                <a:solidFill>
                  <a:schemeClr val="tx1"/>
                </a:solidFill>
                <a:latin typeface="Arial" charset="0"/>
                <a:ea typeface="ＭＳ Ｐゴシック" pitchFamily="-109" charset="-128"/>
              </a:defRPr>
            </a:lvl4pPr>
            <a:lvl5pPr eaLnBrk="0" hangingPunct="0">
              <a:tabLst>
                <a:tab pos="4572000" algn="ctr"/>
                <a:tab pos="8915400" algn="r"/>
              </a:tabLst>
              <a:defRPr sz="1400" i="1">
                <a:solidFill>
                  <a:schemeClr val="tx1"/>
                </a:solidFill>
                <a:latin typeface="Arial" charset="0"/>
                <a:ea typeface="ＭＳ Ｐゴシック" pitchFamily="-109" charset="-128"/>
              </a:defRPr>
            </a:lvl5pPr>
            <a:lvl6pPr marL="4572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6pPr>
            <a:lvl7pPr marL="9144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7pPr>
            <a:lvl8pPr marL="13716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8pPr>
            <a:lvl9pPr marL="1828800" eaLnBrk="0" fontAlgn="base" hangingPunct="0">
              <a:spcBef>
                <a:spcPct val="0"/>
              </a:spcBef>
              <a:spcAft>
                <a:spcPct val="0"/>
              </a:spcAft>
              <a:tabLst>
                <a:tab pos="4572000" algn="ctr"/>
                <a:tab pos="8915400" algn="r"/>
              </a:tabLst>
              <a:defRPr sz="1400" i="1">
                <a:solidFill>
                  <a:schemeClr val="tx1"/>
                </a:solidFill>
                <a:latin typeface="Arial" charset="0"/>
                <a:ea typeface="ＭＳ Ｐゴシック" pitchFamily="-109" charset="-128"/>
              </a:defRPr>
            </a:lvl9pPr>
          </a:lstStyle>
          <a:p>
            <a:pPr algn="ctr" eaLnBrk="1" hangingPunct="1">
              <a:defRPr/>
            </a:pPr>
            <a:r>
              <a:rPr lang="zh-TW" altLang="en-US" sz="1600" i="0" dirty="0">
                <a:solidFill>
                  <a:schemeClr val="tx1"/>
                </a:solidFill>
                <a:latin typeface="微軟正黑體" pitchFamily="34" charset="-120"/>
                <a:ea typeface="微軟正黑體" pitchFamily="34" charset="-120"/>
              </a:rPr>
              <a:t> 專業服務 邁向卓越     </a:t>
            </a:r>
            <a:r>
              <a:rPr lang="en-US" altLang="zh-TW" sz="1600" i="0" dirty="0">
                <a:solidFill>
                  <a:schemeClr val="tx1"/>
                </a:solidFill>
                <a:latin typeface="微軟正黑體" pitchFamily="34" charset="-120"/>
                <a:ea typeface="微軟正黑體" pitchFamily="34" charset="-120"/>
              </a:rPr>
              <a:t>|</a:t>
            </a:r>
            <a:r>
              <a:rPr lang="zh-TW" altLang="en-US" sz="1600" i="0" dirty="0">
                <a:solidFill>
                  <a:schemeClr val="tx1"/>
                </a:solidFill>
                <a:latin typeface="微軟正黑體" pitchFamily="34" charset="-120"/>
                <a:ea typeface="微軟正黑體" pitchFamily="34" charset="-120"/>
              </a:rPr>
              <a:t>    </a:t>
            </a:r>
            <a:r>
              <a:rPr lang="en-US" altLang="zh-TW" sz="1600" i="0" dirty="0">
                <a:solidFill>
                  <a:schemeClr val="tx1"/>
                </a:solidFill>
                <a:latin typeface="微軟正黑體" pitchFamily="34" charset="-120"/>
                <a:ea typeface="微軟正黑體" pitchFamily="34" charset="-120"/>
              </a:rPr>
              <a:t>We Commit</a:t>
            </a:r>
            <a:r>
              <a:rPr lang="en-US" altLang="zh-TW" sz="1600" i="0" baseline="0" dirty="0">
                <a:solidFill>
                  <a:schemeClr val="tx1"/>
                </a:solidFill>
                <a:latin typeface="微軟正黑體" pitchFamily="34" charset="-120"/>
                <a:ea typeface="微軟正黑體" pitchFamily="34" charset="-120"/>
              </a:rPr>
              <a:t> To</a:t>
            </a:r>
            <a:r>
              <a:rPr lang="en-US" altLang="zh-TW" sz="1600" i="0" dirty="0">
                <a:solidFill>
                  <a:schemeClr val="tx1"/>
                </a:solidFill>
                <a:latin typeface="微軟正黑體" pitchFamily="34" charset="-120"/>
                <a:ea typeface="微軟正黑體" pitchFamily="34" charset="-120"/>
              </a:rPr>
              <a:t> Excellence </a:t>
            </a:r>
            <a:r>
              <a:rPr lang="en-US" sz="1600" i="0" dirty="0">
                <a:solidFill>
                  <a:schemeClr val="tx1"/>
                </a:solidFill>
                <a:latin typeface="微軟正黑體" pitchFamily="34" charset="-120"/>
                <a:ea typeface="微軟正黑體" pitchFamily="34" charset="-120"/>
              </a:rPr>
              <a:t>		</a:t>
            </a:r>
          </a:p>
        </p:txBody>
      </p:sp>
    </p:spTree>
    <p:extLst>
      <p:ext uri="{BB962C8B-B14F-4D97-AF65-F5344CB8AC3E}">
        <p14:creationId xmlns:p14="http://schemas.microsoft.com/office/powerpoint/2010/main" val="4290141582"/>
      </p:ext>
    </p:extLst>
  </p:cSld>
  <p:clrMap bg1="lt1" tx1="dk1" bg2="lt2" tx2="dk2" accent1="accent1" accent2="accent2" accent3="accent3" accent4="accent4" accent5="accent5" accent6="accent6" hlink="hlink" folHlink="folHlink"/>
  <p:sldLayoutIdLst>
    <p:sldLayoutId id="2147483701" r:id="rId1"/>
    <p:sldLayoutId id="214748370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jpeg"/><Relationship Id="rId18" Type="http://schemas.openxmlformats.org/officeDocument/2006/relationships/image" Target="../media/image30.png"/><Relationship Id="rId3" Type="http://schemas.openxmlformats.org/officeDocument/2006/relationships/image" Target="../media/image15.jpeg"/><Relationship Id="rId21" Type="http://schemas.openxmlformats.org/officeDocument/2006/relationships/image" Target="../media/image33.png"/><Relationship Id="rId7" Type="http://schemas.openxmlformats.org/officeDocument/2006/relationships/image" Target="../media/image19.jpeg"/><Relationship Id="rId12" Type="http://schemas.openxmlformats.org/officeDocument/2006/relationships/image" Target="../media/image24.jpeg"/><Relationship Id="rId17" Type="http://schemas.openxmlformats.org/officeDocument/2006/relationships/image" Target="../media/image29.jpeg"/><Relationship Id="rId25" Type="http://schemas.openxmlformats.org/officeDocument/2006/relationships/image" Target="../media/image37.png"/><Relationship Id="rId2" Type="http://schemas.openxmlformats.org/officeDocument/2006/relationships/image" Target="../media/image14.png"/><Relationship Id="rId16" Type="http://schemas.openxmlformats.org/officeDocument/2006/relationships/image" Target="../media/image28.jpeg"/><Relationship Id="rId20"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png"/><Relationship Id="rId24" Type="http://schemas.openxmlformats.org/officeDocument/2006/relationships/image" Target="../media/image36.jpeg"/><Relationship Id="rId5" Type="http://schemas.openxmlformats.org/officeDocument/2006/relationships/image" Target="../media/image17.jpeg"/><Relationship Id="rId15" Type="http://schemas.openxmlformats.org/officeDocument/2006/relationships/image" Target="../media/image27.jpeg"/><Relationship Id="rId23" Type="http://schemas.openxmlformats.org/officeDocument/2006/relationships/image" Target="../media/image35.jpe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jpeg"/><Relationship Id="rId14" Type="http://schemas.openxmlformats.org/officeDocument/2006/relationships/image" Target="../media/image26.jpeg"/><Relationship Id="rId22"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41.jpeg"/><Relationship Id="rId4" Type="http://schemas.openxmlformats.org/officeDocument/2006/relationships/image" Target="../media/image4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chart" Target="../charts/char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4.xml"/><Relationship Id="rId4" Type="http://schemas.openxmlformats.org/officeDocument/2006/relationships/image" Target="../media/image43.jpg"/></Relationships>
</file>

<file path=ppt/slides/_rels/slide2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chart" Target="../charts/char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39552" y="4293096"/>
            <a:ext cx="7772400" cy="864096"/>
          </a:xfrm>
        </p:spPr>
        <p:txBody>
          <a:bodyPr/>
          <a:lstStyle/>
          <a:p>
            <a:r>
              <a:rPr lang="en-US" altLang="zh-TW" sz="3600" b="0" dirty="0"/>
              <a:t>2017 Investor Conference</a:t>
            </a:r>
            <a:endParaRPr lang="zh-TW"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57426003-C301-402C-ADCC-6DC024447334}"/>
              </a:ext>
            </a:extLst>
          </p:cNvPr>
          <p:cNvSpPr>
            <a:spLocks noGrp="1"/>
          </p:cNvSpPr>
          <p:nvPr>
            <p:ph idx="1"/>
          </p:nvPr>
        </p:nvSpPr>
        <p:spPr>
          <a:xfrm>
            <a:off x="251520" y="548680"/>
            <a:ext cx="8496944" cy="5256584"/>
          </a:xfrm>
        </p:spPr>
        <p:txBody>
          <a:bodyPr>
            <a:normAutofit fontScale="77500" lnSpcReduction="20000"/>
          </a:bodyPr>
          <a:lstStyle/>
          <a:p>
            <a:pPr marL="637200" indent="-457200">
              <a:lnSpc>
                <a:spcPts val="3500"/>
              </a:lnSpc>
              <a:spcBef>
                <a:spcPts val="0"/>
              </a:spcBef>
              <a:spcAft>
                <a:spcPts val="0"/>
              </a:spcAft>
              <a:buFont typeface="Wingdings" panose="05000000000000000000" pitchFamily="2" charset="2"/>
              <a:buChar char="Ø"/>
            </a:pPr>
            <a:r>
              <a:rPr lang="en-US" altLang="zh-TW" sz="4400" b="1" u="sng" dirty="0"/>
              <a:t>Safe Harbor Notice</a:t>
            </a:r>
          </a:p>
          <a:p>
            <a:pPr marL="637200" indent="-457200">
              <a:lnSpc>
                <a:spcPts val="3500"/>
              </a:lnSpc>
              <a:spcBef>
                <a:spcPts val="0"/>
              </a:spcBef>
              <a:spcAft>
                <a:spcPts val="0"/>
              </a:spcAft>
              <a:buFont typeface="Wingdings" panose="05000000000000000000" pitchFamily="2" charset="2"/>
              <a:buChar char="Ø"/>
            </a:pPr>
            <a:endParaRPr lang="en-US" altLang="zh-TW" sz="4400" b="1" u="sng" dirty="0"/>
          </a:p>
          <a:p>
            <a:pPr marL="637200" indent="-457200">
              <a:lnSpc>
                <a:spcPts val="3500"/>
              </a:lnSpc>
              <a:spcBef>
                <a:spcPts val="0"/>
              </a:spcBef>
              <a:spcAft>
                <a:spcPts val="0"/>
              </a:spcAft>
              <a:buFont typeface="Wingdings" panose="05000000000000000000" pitchFamily="2" charset="2"/>
              <a:buChar char="Ø"/>
            </a:pPr>
            <a:endParaRPr lang="en-US" altLang="zh-TW" sz="4400" b="1" u="sng" dirty="0"/>
          </a:p>
          <a:p>
            <a:pPr marL="180000" indent="0">
              <a:lnSpc>
                <a:spcPts val="4000"/>
              </a:lnSpc>
              <a:spcBef>
                <a:spcPts val="0"/>
              </a:spcBef>
              <a:spcAft>
                <a:spcPts val="0"/>
              </a:spcAft>
              <a:buNone/>
            </a:pPr>
            <a:r>
              <a:rPr lang="en-US" altLang="zh-TW" sz="3200" dirty="0"/>
              <a:t>This presentation is based on information obtained from various sources which the Company believes to the reliable. Part information, affected by </a:t>
            </a:r>
            <a:r>
              <a:rPr lang="en-US" altLang="zh-TW" sz="3200" dirty="0" err="1"/>
              <a:t>uncertained</a:t>
            </a:r>
            <a:r>
              <a:rPr lang="en-US" altLang="zh-TW" sz="3200" dirty="0"/>
              <a:t> future factors, causes results to different statement for prospect of the Company. Therefore, please refer to information on MOPS website as main basis if any changes or adjustment has been made.</a:t>
            </a:r>
            <a:endParaRPr lang="zh-TW" altLang="en-US" sz="3200" dirty="0"/>
          </a:p>
        </p:txBody>
      </p:sp>
    </p:spTree>
    <p:extLst>
      <p:ext uri="{BB962C8B-B14F-4D97-AF65-F5344CB8AC3E}">
        <p14:creationId xmlns:p14="http://schemas.microsoft.com/office/powerpoint/2010/main" val="12205671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AE8D299-DD27-4CA3-82A5-E7D3743F9FD5}"/>
              </a:ext>
            </a:extLst>
          </p:cNvPr>
          <p:cNvSpPr>
            <a:spLocks noGrp="1"/>
          </p:cNvSpPr>
          <p:nvPr>
            <p:ph type="title"/>
          </p:nvPr>
        </p:nvSpPr>
        <p:spPr/>
        <p:txBody>
          <a:bodyPr>
            <a:normAutofit fontScale="90000"/>
          </a:bodyPr>
          <a:lstStyle/>
          <a:p>
            <a:r>
              <a:rPr lang="en-US" altLang="zh-TW" dirty="0">
                <a:effectLst>
                  <a:outerShdw blurRad="38100" dist="38100" dir="2700000" algn="tl">
                    <a:srgbClr val="000000">
                      <a:alpha val="43137"/>
                    </a:srgbClr>
                  </a:outerShdw>
                </a:effectLst>
              </a:rPr>
              <a:t>OUTLINE</a:t>
            </a:r>
            <a:endParaRPr lang="zh-TW" altLang="en-US" dirty="0">
              <a:effectLst>
                <a:outerShdw blurRad="38100" dist="38100" dir="2700000" algn="tl">
                  <a:srgbClr val="000000">
                    <a:alpha val="43137"/>
                  </a:srgbClr>
                </a:outerShdw>
              </a:effectLst>
            </a:endParaRPr>
          </a:p>
        </p:txBody>
      </p:sp>
      <p:sp>
        <p:nvSpPr>
          <p:cNvPr id="4" name="內容版面配置區 3">
            <a:extLst>
              <a:ext uri="{FF2B5EF4-FFF2-40B4-BE49-F238E27FC236}">
                <a16:creationId xmlns:a16="http://schemas.microsoft.com/office/drawing/2014/main" id="{2895D9D5-82BE-4CA8-A501-F09BDD6BD87C}"/>
              </a:ext>
            </a:extLst>
          </p:cNvPr>
          <p:cNvSpPr>
            <a:spLocks noGrp="1"/>
          </p:cNvSpPr>
          <p:nvPr>
            <p:ph idx="1"/>
          </p:nvPr>
        </p:nvSpPr>
        <p:spPr>
          <a:xfrm>
            <a:off x="467544" y="1124744"/>
            <a:ext cx="6624736" cy="4968552"/>
          </a:xfrm>
        </p:spPr>
        <p:txBody>
          <a:bodyPr>
            <a:normAutofit/>
          </a:bodyPr>
          <a:lstStyle/>
          <a:p>
            <a:pPr>
              <a:lnSpc>
                <a:spcPts val="2500"/>
              </a:lnSpc>
            </a:pPr>
            <a:r>
              <a:rPr lang="en-US" altLang="zh-TW" dirty="0"/>
              <a:t>Company Introduction</a:t>
            </a:r>
          </a:p>
          <a:p>
            <a:pPr lvl="1">
              <a:lnSpc>
                <a:spcPts val="2500"/>
              </a:lnSpc>
            </a:pPr>
            <a:r>
              <a:rPr lang="en-US" altLang="zh-TW" dirty="0"/>
              <a:t>ZERONE History</a:t>
            </a:r>
          </a:p>
          <a:p>
            <a:pPr lvl="1">
              <a:lnSpc>
                <a:spcPts val="2500"/>
              </a:lnSpc>
            </a:pPr>
            <a:r>
              <a:rPr lang="en-US" altLang="zh-TW" dirty="0"/>
              <a:t>Operation Beachheads</a:t>
            </a:r>
          </a:p>
          <a:p>
            <a:pPr>
              <a:lnSpc>
                <a:spcPts val="2500"/>
              </a:lnSpc>
            </a:pPr>
            <a:r>
              <a:rPr lang="en-US" altLang="zh-TW" dirty="0"/>
              <a:t>Operation Model</a:t>
            </a:r>
          </a:p>
          <a:p>
            <a:pPr lvl="1">
              <a:lnSpc>
                <a:spcPts val="2500"/>
              </a:lnSpc>
            </a:pPr>
            <a:r>
              <a:rPr lang="en-US" altLang="zh-TW" dirty="0"/>
              <a:t>Operation Model</a:t>
            </a:r>
          </a:p>
          <a:p>
            <a:pPr lvl="1">
              <a:lnSpc>
                <a:spcPts val="2500"/>
              </a:lnSpc>
            </a:pPr>
            <a:r>
              <a:rPr lang="en-US" altLang="zh-TW" dirty="0"/>
              <a:t>Product &amp; Service</a:t>
            </a:r>
          </a:p>
          <a:p>
            <a:pPr lvl="1">
              <a:lnSpc>
                <a:spcPts val="2500"/>
              </a:lnSpc>
            </a:pPr>
            <a:r>
              <a:rPr lang="en-US" altLang="zh-TW" dirty="0"/>
              <a:t>Strategy for Business Development</a:t>
            </a:r>
          </a:p>
          <a:p>
            <a:pPr>
              <a:lnSpc>
                <a:spcPts val="2500"/>
              </a:lnSpc>
            </a:pPr>
            <a:r>
              <a:rPr lang="en-US" altLang="zh-TW" dirty="0"/>
              <a:t>2017 3Q Operation Result </a:t>
            </a:r>
          </a:p>
          <a:p>
            <a:pPr>
              <a:lnSpc>
                <a:spcPts val="2500"/>
              </a:lnSpc>
            </a:pPr>
            <a:r>
              <a:rPr lang="en-US" altLang="zh-TW" dirty="0"/>
              <a:t>Operation Prospect</a:t>
            </a:r>
          </a:p>
          <a:p>
            <a:pPr>
              <a:lnSpc>
                <a:spcPts val="2500"/>
              </a:lnSpc>
            </a:pPr>
            <a:r>
              <a:rPr lang="en-US" altLang="zh-TW" dirty="0"/>
              <a:t>2016 Awards for ZERONE Teams</a:t>
            </a:r>
          </a:p>
          <a:p>
            <a:pPr>
              <a:lnSpc>
                <a:spcPts val="2500"/>
              </a:lnSpc>
            </a:pPr>
            <a:r>
              <a:rPr lang="en-US" altLang="zh-TW" dirty="0"/>
              <a:t>Financial Report</a:t>
            </a:r>
          </a:p>
        </p:txBody>
      </p:sp>
    </p:spTree>
    <p:extLst>
      <p:ext uri="{BB962C8B-B14F-4D97-AF65-F5344CB8AC3E}">
        <p14:creationId xmlns:p14="http://schemas.microsoft.com/office/powerpoint/2010/main" val="38286450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717872" y="2741613"/>
            <a:ext cx="7310512" cy="687387"/>
          </a:xfrm>
        </p:spPr>
        <p:txBody>
          <a:bodyPr>
            <a:normAutofit fontScale="90000"/>
          </a:bodyPr>
          <a:lstStyle/>
          <a:p>
            <a:pPr algn="ctr"/>
            <a:r>
              <a:rPr lang="en-US" altLang="zh-TW" sz="5300" dirty="0">
                <a:solidFill>
                  <a:srgbClr val="660066"/>
                </a:solidFill>
              </a:rPr>
              <a:t>Company Introduction</a:t>
            </a:r>
            <a:endParaRPr lang="zh-TW" altLang="en-US" sz="5300" dirty="0">
              <a:solidFill>
                <a:srgbClr val="660066"/>
              </a:solidFill>
            </a:endParaRPr>
          </a:p>
        </p:txBody>
      </p:sp>
    </p:spTree>
    <p:extLst>
      <p:ext uri="{BB962C8B-B14F-4D97-AF65-F5344CB8AC3E}">
        <p14:creationId xmlns:p14="http://schemas.microsoft.com/office/powerpoint/2010/main" val="24134431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68BDE59-947D-4D8B-8C35-3C944A14EF8D}"/>
              </a:ext>
            </a:extLst>
          </p:cNvPr>
          <p:cNvSpPr txBox="1">
            <a:spLocks/>
          </p:cNvSpPr>
          <p:nvPr/>
        </p:nvSpPr>
        <p:spPr>
          <a:xfrm>
            <a:off x="179512" y="332655"/>
            <a:ext cx="7886700" cy="687611"/>
          </a:xfrm>
          <a:prstGeom prst="rect">
            <a:avLst/>
          </a:prstGeom>
        </p:spPr>
        <p:txBody>
          <a:bodyPr>
            <a:normAutofit fontScale="975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ZERONE History</a:t>
            </a:r>
            <a:endParaRPr kumimoji="0" lang="zh-TW" altLang="en-US" b="1" dirty="0">
              <a:effectLst>
                <a:outerShdw blurRad="38100" dist="38100" dir="2700000" algn="tl">
                  <a:srgbClr val="000000">
                    <a:alpha val="43137"/>
                  </a:srgbClr>
                </a:outerShdw>
              </a:effectLst>
            </a:endParaRPr>
          </a:p>
        </p:txBody>
      </p:sp>
      <p:sp>
        <p:nvSpPr>
          <p:cNvPr id="3" name="內容版面配置區 2">
            <a:extLst>
              <a:ext uri="{FF2B5EF4-FFF2-40B4-BE49-F238E27FC236}">
                <a16:creationId xmlns:a16="http://schemas.microsoft.com/office/drawing/2014/main" id="{25C355F3-4E2B-469E-8869-C69FED685F71}"/>
              </a:ext>
            </a:extLst>
          </p:cNvPr>
          <p:cNvSpPr txBox="1">
            <a:spLocks/>
          </p:cNvSpPr>
          <p:nvPr/>
        </p:nvSpPr>
        <p:spPr>
          <a:xfrm>
            <a:off x="179512" y="1196752"/>
            <a:ext cx="8712968" cy="4968552"/>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92D050"/>
              </a:buClr>
              <a:buFont typeface="Wingdings" panose="05000000000000000000" pitchFamily="2" charset="2"/>
              <a:buChar char="Ø"/>
            </a:pPr>
            <a:r>
              <a:rPr kumimoji="0" lang="en-US" altLang="zh-TW" sz="2600" dirty="0"/>
              <a:t>Foundation</a:t>
            </a:r>
            <a:r>
              <a:rPr kumimoji="0" lang="zh-TW" altLang="en-US" sz="2600" dirty="0"/>
              <a:t>：</a:t>
            </a:r>
            <a:r>
              <a:rPr kumimoji="0" lang="en-US" altLang="zh-TW" sz="2600" dirty="0"/>
              <a:t>1980</a:t>
            </a:r>
          </a:p>
          <a:p>
            <a:pPr>
              <a:lnSpc>
                <a:spcPct val="100000"/>
              </a:lnSpc>
              <a:buClr>
                <a:srgbClr val="92D050"/>
              </a:buClr>
              <a:buFont typeface="Wingdings" panose="05000000000000000000" pitchFamily="2" charset="2"/>
              <a:buChar char="Ø"/>
            </a:pPr>
            <a:r>
              <a:rPr kumimoji="0" lang="en-US" altLang="zh-TW" sz="2600" dirty="0"/>
              <a:t>Date of OTC Listed</a:t>
            </a:r>
            <a:r>
              <a:rPr kumimoji="0" lang="zh-TW" altLang="en-US" sz="2600" dirty="0"/>
              <a:t>：</a:t>
            </a:r>
            <a:r>
              <a:rPr kumimoji="0" lang="en-US" altLang="zh-TW" sz="2600" dirty="0"/>
              <a:t>2000</a:t>
            </a:r>
            <a:endParaRPr kumimoji="0" lang="zh-TW" altLang="en-US" sz="2600" dirty="0"/>
          </a:p>
          <a:p>
            <a:pPr>
              <a:lnSpc>
                <a:spcPct val="100000"/>
              </a:lnSpc>
              <a:buClr>
                <a:srgbClr val="92D050"/>
              </a:buClr>
              <a:buFont typeface="Wingdings" panose="05000000000000000000" pitchFamily="2" charset="2"/>
              <a:buChar char="Ø"/>
            </a:pPr>
            <a:r>
              <a:rPr kumimoji="0" lang="en-US" altLang="zh-TW" sz="2600" dirty="0"/>
              <a:t>Date of TWSE Listed</a:t>
            </a:r>
            <a:r>
              <a:rPr kumimoji="0" lang="zh-TW" altLang="en-US" sz="2600" dirty="0"/>
              <a:t>：</a:t>
            </a:r>
            <a:r>
              <a:rPr kumimoji="0" lang="en-US" altLang="zh-TW" sz="2600" dirty="0"/>
              <a:t>2002</a:t>
            </a:r>
            <a:endParaRPr kumimoji="0" lang="zh-TW" altLang="en-US" sz="2600" dirty="0"/>
          </a:p>
          <a:p>
            <a:pPr>
              <a:lnSpc>
                <a:spcPct val="100000"/>
              </a:lnSpc>
              <a:buClr>
                <a:srgbClr val="92D050"/>
              </a:buClr>
              <a:buFont typeface="Wingdings" panose="05000000000000000000" pitchFamily="2" charset="2"/>
              <a:buChar char="Ø"/>
            </a:pPr>
            <a:r>
              <a:rPr kumimoji="0" lang="en-US" altLang="zh-TW" sz="2600" dirty="0"/>
              <a:t>Capital</a:t>
            </a:r>
            <a:r>
              <a:rPr kumimoji="0" lang="zh-TW" altLang="en-US" sz="2600" dirty="0"/>
              <a:t>：</a:t>
            </a:r>
            <a:r>
              <a:rPr kumimoji="0" lang="en-US" altLang="zh-TW" sz="2600" dirty="0"/>
              <a:t>NT$1.223 billions</a:t>
            </a:r>
            <a:endParaRPr kumimoji="0" lang="zh-TW" altLang="en-US" sz="2600" dirty="0"/>
          </a:p>
          <a:p>
            <a:pPr>
              <a:lnSpc>
                <a:spcPct val="100000"/>
              </a:lnSpc>
              <a:buClr>
                <a:srgbClr val="92D050"/>
              </a:buClr>
              <a:buFont typeface="Wingdings" panose="05000000000000000000" pitchFamily="2" charset="2"/>
              <a:buChar char="Ø"/>
            </a:pPr>
            <a:r>
              <a:rPr kumimoji="0" lang="en-US" altLang="zh-TW" sz="2600" dirty="0"/>
              <a:t>Employees</a:t>
            </a:r>
            <a:r>
              <a:rPr kumimoji="0" lang="zh-TW" altLang="en-US" sz="2600" dirty="0"/>
              <a:t>：</a:t>
            </a:r>
            <a:r>
              <a:rPr kumimoji="0" lang="en-US" altLang="zh-TW" sz="2600" dirty="0"/>
              <a:t>200</a:t>
            </a:r>
            <a:r>
              <a:rPr kumimoji="0" lang="zh-TW" altLang="en-US" sz="2600" dirty="0"/>
              <a:t>  </a:t>
            </a:r>
            <a:r>
              <a:rPr kumimoji="0" lang="en-US" altLang="zh-TW" sz="2600" dirty="0"/>
              <a:t>persons(2017)</a:t>
            </a:r>
          </a:p>
          <a:p>
            <a:pPr>
              <a:lnSpc>
                <a:spcPct val="100000"/>
              </a:lnSpc>
              <a:buClr>
                <a:srgbClr val="92D050"/>
              </a:buClr>
              <a:buFont typeface="Wingdings" panose="05000000000000000000" pitchFamily="2" charset="2"/>
              <a:buChar char="Ø"/>
            </a:pPr>
            <a:r>
              <a:rPr kumimoji="0" lang="en-US" altLang="zh-TW" sz="2600" dirty="0"/>
              <a:t>Business Partner</a:t>
            </a:r>
            <a:r>
              <a:rPr kumimoji="0" lang="zh-TW" altLang="en-US" sz="2600" dirty="0"/>
              <a:t>：</a:t>
            </a:r>
            <a:r>
              <a:rPr kumimoji="0" lang="en-US" altLang="zh-TW" sz="2600" dirty="0"/>
              <a:t>Over 1000</a:t>
            </a:r>
          </a:p>
          <a:p>
            <a:pPr>
              <a:lnSpc>
                <a:spcPct val="100000"/>
              </a:lnSpc>
              <a:buClr>
                <a:srgbClr val="92D050"/>
              </a:buClr>
              <a:buFont typeface="Wingdings" panose="05000000000000000000" pitchFamily="2" charset="2"/>
              <a:buChar char="Ø"/>
            </a:pPr>
            <a:r>
              <a:rPr kumimoji="0" lang="en-US" altLang="zh-TW" sz="2600" dirty="0"/>
              <a:t>Business Amount</a:t>
            </a:r>
            <a:r>
              <a:rPr kumimoji="0" lang="zh-TW" altLang="en-US" sz="2600" dirty="0"/>
              <a:t>：</a:t>
            </a:r>
            <a:r>
              <a:rPr kumimoji="0" lang="en-US" altLang="zh-TW" sz="2600" dirty="0"/>
              <a:t>NT$5.932</a:t>
            </a:r>
            <a:r>
              <a:rPr kumimoji="0" lang="zh-TW" altLang="en-US" sz="2600" dirty="0"/>
              <a:t> </a:t>
            </a:r>
            <a:r>
              <a:rPr kumimoji="0" lang="en-US" altLang="zh-TW" sz="2600" dirty="0"/>
              <a:t>billions(2016)</a:t>
            </a:r>
          </a:p>
          <a:p>
            <a:pPr marL="0" indent="0">
              <a:lnSpc>
                <a:spcPct val="100000"/>
              </a:lnSpc>
              <a:buClr>
                <a:srgbClr val="92D050"/>
              </a:buClr>
              <a:buFont typeface="Arial" panose="020B0604020202020204" pitchFamily="34" charset="0"/>
              <a:buNone/>
            </a:pPr>
            <a:endParaRPr kumimoji="0" lang="en-US" altLang="zh-TW" dirty="0"/>
          </a:p>
        </p:txBody>
      </p:sp>
      <p:graphicFrame>
        <p:nvGraphicFramePr>
          <p:cNvPr id="4" name="圖表 3">
            <a:extLst>
              <a:ext uri="{FF2B5EF4-FFF2-40B4-BE49-F238E27FC236}">
                <a16:creationId xmlns:a16="http://schemas.microsoft.com/office/drawing/2014/main" id="{C10561DF-05AD-4B54-A0F9-A18FD97155A2}"/>
              </a:ext>
            </a:extLst>
          </p:cNvPr>
          <p:cNvGraphicFramePr/>
          <p:nvPr>
            <p:extLst>
              <p:ext uri="{D42A27DB-BD31-4B8C-83A1-F6EECF244321}">
                <p14:modId xmlns:p14="http://schemas.microsoft.com/office/powerpoint/2010/main" val="824280331"/>
              </p:ext>
            </p:extLst>
          </p:nvPr>
        </p:nvGraphicFramePr>
        <p:xfrm>
          <a:off x="4860032" y="174913"/>
          <a:ext cx="4139892" cy="345638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322955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6" name="群組 145">
            <a:extLst>
              <a:ext uri="{FF2B5EF4-FFF2-40B4-BE49-F238E27FC236}">
                <a16:creationId xmlns:a16="http://schemas.microsoft.com/office/drawing/2014/main" id="{37D277AC-0E27-4758-8970-31D21A31D86C}"/>
              </a:ext>
            </a:extLst>
          </p:cNvPr>
          <p:cNvGrpSpPr/>
          <p:nvPr/>
        </p:nvGrpSpPr>
        <p:grpSpPr>
          <a:xfrm>
            <a:off x="3131840" y="908720"/>
            <a:ext cx="5347956" cy="5557159"/>
            <a:chOff x="3131840" y="908720"/>
            <a:chExt cx="5347956" cy="5557159"/>
          </a:xfrm>
        </p:grpSpPr>
        <p:sp>
          <p:nvSpPr>
            <p:cNvPr id="48" name="AutoShape 18">
              <a:extLst>
                <a:ext uri="{FF2B5EF4-FFF2-40B4-BE49-F238E27FC236}">
                  <a16:creationId xmlns:a16="http://schemas.microsoft.com/office/drawing/2014/main" id="{2CD80551-F6B2-4A94-BD62-B71523ECE47C}"/>
                </a:ext>
              </a:extLst>
            </p:cNvPr>
            <p:cNvSpPr>
              <a:spLocks noChangeArrowheads="1"/>
            </p:cNvSpPr>
            <p:nvPr/>
          </p:nvSpPr>
          <p:spPr bwMode="gray">
            <a:xfrm>
              <a:off x="3131840" y="908720"/>
              <a:ext cx="4639620" cy="5408061"/>
            </a:xfrm>
            <a:prstGeom prst="roundRect">
              <a:avLst>
                <a:gd name="adj" fmla="val 10889"/>
              </a:avLst>
            </a:prstGeom>
            <a:ln>
              <a:headEnd/>
              <a:tailEnd/>
            </a:ln>
            <a:scene3d>
              <a:camera prst="perspectiveHeroicExtremeLeftFacing"/>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wrap="none" anchor="ctr"/>
            <a:lstStyle/>
            <a:p>
              <a:endParaRPr lang="zh-TW" altLang="en-US"/>
            </a:p>
          </p:txBody>
        </p:sp>
        <p:grpSp>
          <p:nvGrpSpPr>
            <p:cNvPr id="142" name="群組 141">
              <a:extLst>
                <a:ext uri="{FF2B5EF4-FFF2-40B4-BE49-F238E27FC236}">
                  <a16:creationId xmlns:a16="http://schemas.microsoft.com/office/drawing/2014/main" id="{8CE30A2B-3EE7-405F-BA8B-0E85211C63A1}"/>
                </a:ext>
              </a:extLst>
            </p:cNvPr>
            <p:cNvGrpSpPr/>
            <p:nvPr/>
          </p:nvGrpSpPr>
          <p:grpSpPr>
            <a:xfrm>
              <a:off x="4030696" y="1436862"/>
              <a:ext cx="4449100" cy="5029017"/>
              <a:chOff x="4030696" y="1436862"/>
              <a:chExt cx="4449100" cy="5029017"/>
            </a:xfrm>
          </p:grpSpPr>
          <p:sp>
            <p:nvSpPr>
              <p:cNvPr id="46" name="投影片編號版面配置區 3">
                <a:extLst>
                  <a:ext uri="{FF2B5EF4-FFF2-40B4-BE49-F238E27FC236}">
                    <a16:creationId xmlns:a16="http://schemas.microsoft.com/office/drawing/2014/main" id="{D72B74F3-A801-4A3E-9966-0B66D45EF1E2}"/>
                  </a:ext>
                </a:extLst>
              </p:cNvPr>
              <p:cNvSpPr txBox="1">
                <a:spLocks/>
              </p:cNvSpPr>
              <p:nvPr/>
            </p:nvSpPr>
            <p:spPr>
              <a:xfrm>
                <a:off x="6346196" y="6100754"/>
                <a:ext cx="2133600" cy="365125"/>
              </a:xfrm>
              <a:prstGeom prst="rect">
                <a:avLst/>
              </a:prstGeom>
            </p:spPr>
            <p:txBody>
              <a:bodyPr/>
              <a:lstStyle>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a:fld id="{4601F9DB-BC81-475F-8888-027273B8EA30}" type="slidenum">
                  <a:rPr lang="zh-TW" altLang="en-US" smtClean="0"/>
                  <a:pPr/>
                  <a:t>6</a:t>
                </a:fld>
                <a:endParaRPr lang="zh-TW" altLang="en-US"/>
              </a:p>
            </p:txBody>
          </p:sp>
          <p:grpSp>
            <p:nvGrpSpPr>
              <p:cNvPr id="74" name="群組 73">
                <a:extLst>
                  <a:ext uri="{FF2B5EF4-FFF2-40B4-BE49-F238E27FC236}">
                    <a16:creationId xmlns:a16="http://schemas.microsoft.com/office/drawing/2014/main" id="{25B32310-69E0-4BA2-AF4E-28F815DA5655}"/>
                  </a:ext>
                </a:extLst>
              </p:cNvPr>
              <p:cNvGrpSpPr/>
              <p:nvPr/>
            </p:nvGrpSpPr>
            <p:grpSpPr>
              <a:xfrm>
                <a:off x="4788586" y="1436862"/>
                <a:ext cx="2925762" cy="4800600"/>
                <a:chOff x="3049588" y="1941513"/>
                <a:chExt cx="2925762" cy="4800600"/>
              </a:xfrm>
            </p:grpSpPr>
            <p:sp>
              <p:nvSpPr>
                <p:cNvPr id="75" name="Freeform 15">
                  <a:extLst>
                    <a:ext uri="{FF2B5EF4-FFF2-40B4-BE49-F238E27FC236}">
                      <a16:creationId xmlns:a16="http://schemas.microsoft.com/office/drawing/2014/main" id="{AA8D5471-42DE-47FE-BEEB-79D46285B227}"/>
                    </a:ext>
                  </a:extLst>
                </p:cNvPr>
                <p:cNvSpPr>
                  <a:spLocks/>
                </p:cNvSpPr>
                <p:nvPr/>
              </p:nvSpPr>
              <p:spPr bwMode="auto">
                <a:xfrm>
                  <a:off x="3217863" y="3984625"/>
                  <a:ext cx="898525" cy="466725"/>
                </a:xfrm>
                <a:custGeom>
                  <a:avLst/>
                  <a:gdLst>
                    <a:gd name="T0" fmla="*/ 2147483647 w 652"/>
                    <a:gd name="T1" fmla="*/ 2147483647 h 390"/>
                    <a:gd name="T2" fmla="*/ 2147483647 w 652"/>
                    <a:gd name="T3" fmla="*/ 2147483647 h 390"/>
                    <a:gd name="T4" fmla="*/ 2147483647 w 652"/>
                    <a:gd name="T5" fmla="*/ 2147483647 h 390"/>
                    <a:gd name="T6" fmla="*/ 2147483647 w 652"/>
                    <a:gd name="T7" fmla="*/ 2147483647 h 390"/>
                    <a:gd name="T8" fmla="*/ 2147483647 w 652"/>
                    <a:gd name="T9" fmla="*/ 2147483647 h 390"/>
                    <a:gd name="T10" fmla="*/ 2147483647 w 652"/>
                    <a:gd name="T11" fmla="*/ 2147483647 h 390"/>
                    <a:gd name="T12" fmla="*/ 2147483647 w 652"/>
                    <a:gd name="T13" fmla="*/ 2147483647 h 390"/>
                    <a:gd name="T14" fmla="*/ 2147483647 w 652"/>
                    <a:gd name="T15" fmla="*/ 2147483647 h 390"/>
                    <a:gd name="T16" fmla="*/ 2147483647 w 652"/>
                    <a:gd name="T17" fmla="*/ 2147483647 h 390"/>
                    <a:gd name="T18" fmla="*/ 2147483647 w 652"/>
                    <a:gd name="T19" fmla="*/ 2147483647 h 390"/>
                    <a:gd name="T20" fmla="*/ 2147483647 w 652"/>
                    <a:gd name="T21" fmla="*/ 2147483647 h 390"/>
                    <a:gd name="T22" fmla="*/ 2147483647 w 652"/>
                    <a:gd name="T23" fmla="*/ 2147483647 h 390"/>
                    <a:gd name="T24" fmla="*/ 2147483647 w 652"/>
                    <a:gd name="T25" fmla="*/ 2147483647 h 390"/>
                    <a:gd name="T26" fmla="*/ 2147483647 w 652"/>
                    <a:gd name="T27" fmla="*/ 2147483647 h 390"/>
                    <a:gd name="T28" fmla="*/ 2147483647 w 652"/>
                    <a:gd name="T29" fmla="*/ 2147483647 h 390"/>
                    <a:gd name="T30" fmla="*/ 2147483647 w 652"/>
                    <a:gd name="T31" fmla="*/ 2147483647 h 390"/>
                    <a:gd name="T32" fmla="*/ 2147483647 w 652"/>
                    <a:gd name="T33" fmla="*/ 2147483647 h 390"/>
                    <a:gd name="T34" fmla="*/ 2147483647 w 652"/>
                    <a:gd name="T35" fmla="*/ 2147483647 h 390"/>
                    <a:gd name="T36" fmla="*/ 2147483647 w 652"/>
                    <a:gd name="T37" fmla="*/ 0 h 390"/>
                    <a:gd name="T38" fmla="*/ 2147483647 w 652"/>
                    <a:gd name="T39" fmla="*/ 2147483647 h 390"/>
                    <a:gd name="T40" fmla="*/ 2147483647 w 652"/>
                    <a:gd name="T41" fmla="*/ 2147483647 h 390"/>
                    <a:gd name="T42" fmla="*/ 2147483647 w 652"/>
                    <a:gd name="T43" fmla="*/ 2147483647 h 390"/>
                    <a:gd name="T44" fmla="*/ 2147483647 w 652"/>
                    <a:gd name="T45" fmla="*/ 2147483647 h 390"/>
                    <a:gd name="T46" fmla="*/ 2147483647 w 652"/>
                    <a:gd name="T47" fmla="*/ 2147483647 h 390"/>
                    <a:gd name="T48" fmla="*/ 2147483647 w 652"/>
                    <a:gd name="T49" fmla="*/ 2147483647 h 390"/>
                    <a:gd name="T50" fmla="*/ 2147483647 w 652"/>
                    <a:gd name="T51" fmla="*/ 2147483647 h 390"/>
                    <a:gd name="T52" fmla="*/ 2147483647 w 652"/>
                    <a:gd name="T53" fmla="*/ 2147483647 h 390"/>
                    <a:gd name="T54" fmla="*/ 2147483647 w 652"/>
                    <a:gd name="T55" fmla="*/ 2147483647 h 390"/>
                    <a:gd name="T56" fmla="*/ 2147483647 w 652"/>
                    <a:gd name="T57" fmla="*/ 2147483647 h 390"/>
                    <a:gd name="T58" fmla="*/ 2147483647 w 652"/>
                    <a:gd name="T59" fmla="*/ 2147483647 h 390"/>
                    <a:gd name="T60" fmla="*/ 2147483647 w 652"/>
                    <a:gd name="T61" fmla="*/ 2147483647 h 390"/>
                    <a:gd name="T62" fmla="*/ 2147483647 w 652"/>
                    <a:gd name="T63" fmla="*/ 2147483647 h 390"/>
                    <a:gd name="T64" fmla="*/ 2147483647 w 652"/>
                    <a:gd name="T65" fmla="*/ 2147483647 h 390"/>
                    <a:gd name="T66" fmla="*/ 2147483647 w 652"/>
                    <a:gd name="T67" fmla="*/ 2147483647 h 390"/>
                    <a:gd name="T68" fmla="*/ 2147483647 w 652"/>
                    <a:gd name="T69" fmla="*/ 2147483647 h 390"/>
                    <a:gd name="T70" fmla="*/ 2147483647 w 652"/>
                    <a:gd name="T71" fmla="*/ 2147483647 h 390"/>
                    <a:gd name="T72" fmla="*/ 2147483647 w 652"/>
                    <a:gd name="T73" fmla="*/ 2147483647 h 390"/>
                    <a:gd name="T74" fmla="*/ 2147483647 w 652"/>
                    <a:gd name="T75" fmla="*/ 2147483647 h 390"/>
                    <a:gd name="T76" fmla="*/ 2147483647 w 652"/>
                    <a:gd name="T77" fmla="*/ 2147483647 h 390"/>
                    <a:gd name="T78" fmla="*/ 2147483647 w 652"/>
                    <a:gd name="T79" fmla="*/ 2147483647 h 390"/>
                    <a:gd name="T80" fmla="*/ 2147483647 w 652"/>
                    <a:gd name="T81" fmla="*/ 2147483647 h 390"/>
                    <a:gd name="T82" fmla="*/ 2147483647 w 652"/>
                    <a:gd name="T83" fmla="*/ 2147483647 h 390"/>
                    <a:gd name="T84" fmla="*/ 2147483647 w 652"/>
                    <a:gd name="T85" fmla="*/ 2147483647 h 390"/>
                    <a:gd name="T86" fmla="*/ 2147483647 w 652"/>
                    <a:gd name="T87" fmla="*/ 2147483647 h 390"/>
                    <a:gd name="T88" fmla="*/ 2147483647 w 652"/>
                    <a:gd name="T89" fmla="*/ 2147483647 h 390"/>
                    <a:gd name="T90" fmla="*/ 2147483647 w 652"/>
                    <a:gd name="T91" fmla="*/ 2147483647 h 390"/>
                    <a:gd name="T92" fmla="*/ 2147483647 w 652"/>
                    <a:gd name="T93" fmla="*/ 2147483647 h 390"/>
                    <a:gd name="T94" fmla="*/ 2147483647 w 652"/>
                    <a:gd name="T95" fmla="*/ 2147483647 h 390"/>
                    <a:gd name="T96" fmla="*/ 2147483647 w 652"/>
                    <a:gd name="T97" fmla="*/ 2147483647 h 390"/>
                    <a:gd name="T98" fmla="*/ 2147483647 w 652"/>
                    <a:gd name="T99" fmla="*/ 2147483647 h 390"/>
                    <a:gd name="T100" fmla="*/ 2147483647 w 652"/>
                    <a:gd name="T101" fmla="*/ 2147483647 h 390"/>
                    <a:gd name="T102" fmla="*/ 2147483647 w 652"/>
                    <a:gd name="T103" fmla="*/ 2147483647 h 390"/>
                    <a:gd name="T104" fmla="*/ 2147483647 w 652"/>
                    <a:gd name="T105" fmla="*/ 2147483647 h 390"/>
                    <a:gd name="T106" fmla="*/ 2147483647 w 652"/>
                    <a:gd name="T107" fmla="*/ 2147483647 h 39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52"/>
                    <a:gd name="T163" fmla="*/ 0 h 390"/>
                    <a:gd name="T164" fmla="*/ 652 w 652"/>
                    <a:gd name="T165" fmla="*/ 390 h 39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52" h="390">
                      <a:moveTo>
                        <a:pt x="7" y="312"/>
                      </a:moveTo>
                      <a:lnTo>
                        <a:pt x="7" y="305"/>
                      </a:lnTo>
                      <a:lnTo>
                        <a:pt x="7" y="290"/>
                      </a:lnTo>
                      <a:lnTo>
                        <a:pt x="7" y="283"/>
                      </a:lnTo>
                      <a:lnTo>
                        <a:pt x="7" y="276"/>
                      </a:lnTo>
                      <a:lnTo>
                        <a:pt x="7" y="262"/>
                      </a:lnTo>
                      <a:lnTo>
                        <a:pt x="7" y="269"/>
                      </a:lnTo>
                      <a:lnTo>
                        <a:pt x="0" y="255"/>
                      </a:lnTo>
                      <a:lnTo>
                        <a:pt x="7" y="255"/>
                      </a:lnTo>
                      <a:lnTo>
                        <a:pt x="7" y="248"/>
                      </a:lnTo>
                      <a:lnTo>
                        <a:pt x="7" y="255"/>
                      </a:lnTo>
                      <a:lnTo>
                        <a:pt x="0" y="255"/>
                      </a:lnTo>
                      <a:lnTo>
                        <a:pt x="7" y="248"/>
                      </a:lnTo>
                      <a:lnTo>
                        <a:pt x="7" y="241"/>
                      </a:lnTo>
                      <a:lnTo>
                        <a:pt x="7" y="234"/>
                      </a:lnTo>
                      <a:lnTo>
                        <a:pt x="7" y="219"/>
                      </a:lnTo>
                      <a:lnTo>
                        <a:pt x="14" y="212"/>
                      </a:lnTo>
                      <a:lnTo>
                        <a:pt x="14" y="205"/>
                      </a:lnTo>
                      <a:lnTo>
                        <a:pt x="14" y="198"/>
                      </a:lnTo>
                      <a:lnTo>
                        <a:pt x="21" y="198"/>
                      </a:lnTo>
                      <a:lnTo>
                        <a:pt x="21" y="191"/>
                      </a:lnTo>
                      <a:lnTo>
                        <a:pt x="21" y="198"/>
                      </a:lnTo>
                      <a:lnTo>
                        <a:pt x="21" y="191"/>
                      </a:lnTo>
                      <a:lnTo>
                        <a:pt x="28" y="191"/>
                      </a:lnTo>
                      <a:lnTo>
                        <a:pt x="28" y="184"/>
                      </a:lnTo>
                      <a:lnTo>
                        <a:pt x="42" y="163"/>
                      </a:lnTo>
                      <a:lnTo>
                        <a:pt x="35" y="163"/>
                      </a:lnTo>
                      <a:lnTo>
                        <a:pt x="35" y="156"/>
                      </a:lnTo>
                      <a:lnTo>
                        <a:pt x="28" y="156"/>
                      </a:lnTo>
                      <a:lnTo>
                        <a:pt x="28" y="149"/>
                      </a:lnTo>
                      <a:lnTo>
                        <a:pt x="28" y="142"/>
                      </a:lnTo>
                      <a:lnTo>
                        <a:pt x="28" y="134"/>
                      </a:lnTo>
                      <a:lnTo>
                        <a:pt x="35" y="120"/>
                      </a:lnTo>
                      <a:lnTo>
                        <a:pt x="42" y="113"/>
                      </a:lnTo>
                      <a:lnTo>
                        <a:pt x="42" y="106"/>
                      </a:lnTo>
                      <a:lnTo>
                        <a:pt x="42" y="99"/>
                      </a:lnTo>
                      <a:lnTo>
                        <a:pt x="49" y="99"/>
                      </a:lnTo>
                      <a:lnTo>
                        <a:pt x="56" y="92"/>
                      </a:lnTo>
                      <a:lnTo>
                        <a:pt x="49" y="92"/>
                      </a:lnTo>
                      <a:lnTo>
                        <a:pt x="56" y="85"/>
                      </a:lnTo>
                      <a:lnTo>
                        <a:pt x="56" y="78"/>
                      </a:lnTo>
                      <a:lnTo>
                        <a:pt x="56" y="71"/>
                      </a:lnTo>
                      <a:lnTo>
                        <a:pt x="49" y="71"/>
                      </a:lnTo>
                      <a:lnTo>
                        <a:pt x="56" y="57"/>
                      </a:lnTo>
                      <a:lnTo>
                        <a:pt x="64" y="57"/>
                      </a:lnTo>
                      <a:lnTo>
                        <a:pt x="64" y="71"/>
                      </a:lnTo>
                      <a:lnTo>
                        <a:pt x="64" y="64"/>
                      </a:lnTo>
                      <a:lnTo>
                        <a:pt x="64" y="57"/>
                      </a:lnTo>
                      <a:lnTo>
                        <a:pt x="71" y="57"/>
                      </a:lnTo>
                      <a:lnTo>
                        <a:pt x="71" y="49"/>
                      </a:lnTo>
                      <a:lnTo>
                        <a:pt x="85" y="49"/>
                      </a:lnTo>
                      <a:lnTo>
                        <a:pt x="92" y="42"/>
                      </a:lnTo>
                      <a:lnTo>
                        <a:pt x="92" y="35"/>
                      </a:lnTo>
                      <a:lnTo>
                        <a:pt x="99" y="35"/>
                      </a:lnTo>
                      <a:lnTo>
                        <a:pt x="92" y="28"/>
                      </a:lnTo>
                      <a:lnTo>
                        <a:pt x="99" y="35"/>
                      </a:lnTo>
                      <a:lnTo>
                        <a:pt x="99" y="28"/>
                      </a:lnTo>
                      <a:lnTo>
                        <a:pt x="92" y="28"/>
                      </a:lnTo>
                      <a:lnTo>
                        <a:pt x="99" y="28"/>
                      </a:lnTo>
                      <a:lnTo>
                        <a:pt x="99" y="21"/>
                      </a:lnTo>
                      <a:lnTo>
                        <a:pt x="106" y="21"/>
                      </a:lnTo>
                      <a:lnTo>
                        <a:pt x="99" y="21"/>
                      </a:lnTo>
                      <a:lnTo>
                        <a:pt x="99" y="14"/>
                      </a:lnTo>
                      <a:lnTo>
                        <a:pt x="106" y="14"/>
                      </a:lnTo>
                      <a:lnTo>
                        <a:pt x="99" y="7"/>
                      </a:lnTo>
                      <a:lnTo>
                        <a:pt x="106" y="14"/>
                      </a:lnTo>
                      <a:lnTo>
                        <a:pt x="99" y="7"/>
                      </a:lnTo>
                      <a:lnTo>
                        <a:pt x="106" y="7"/>
                      </a:lnTo>
                      <a:lnTo>
                        <a:pt x="113" y="7"/>
                      </a:lnTo>
                      <a:lnTo>
                        <a:pt x="106" y="0"/>
                      </a:lnTo>
                      <a:lnTo>
                        <a:pt x="99" y="0"/>
                      </a:lnTo>
                      <a:lnTo>
                        <a:pt x="106" y="0"/>
                      </a:lnTo>
                      <a:lnTo>
                        <a:pt x="127" y="0"/>
                      </a:lnTo>
                      <a:lnTo>
                        <a:pt x="184" y="21"/>
                      </a:lnTo>
                      <a:lnTo>
                        <a:pt x="191" y="21"/>
                      </a:lnTo>
                      <a:lnTo>
                        <a:pt x="241" y="14"/>
                      </a:lnTo>
                      <a:lnTo>
                        <a:pt x="255" y="7"/>
                      </a:lnTo>
                      <a:lnTo>
                        <a:pt x="297" y="14"/>
                      </a:lnTo>
                      <a:lnTo>
                        <a:pt x="304" y="14"/>
                      </a:lnTo>
                      <a:lnTo>
                        <a:pt x="319" y="7"/>
                      </a:lnTo>
                      <a:lnTo>
                        <a:pt x="326" y="7"/>
                      </a:lnTo>
                      <a:lnTo>
                        <a:pt x="347" y="21"/>
                      </a:lnTo>
                      <a:lnTo>
                        <a:pt x="375" y="35"/>
                      </a:lnTo>
                      <a:lnTo>
                        <a:pt x="404" y="42"/>
                      </a:lnTo>
                      <a:lnTo>
                        <a:pt x="425" y="42"/>
                      </a:lnTo>
                      <a:lnTo>
                        <a:pt x="432" y="42"/>
                      </a:lnTo>
                      <a:lnTo>
                        <a:pt x="453" y="42"/>
                      </a:lnTo>
                      <a:lnTo>
                        <a:pt x="460" y="42"/>
                      </a:lnTo>
                      <a:lnTo>
                        <a:pt x="475" y="49"/>
                      </a:lnTo>
                      <a:lnTo>
                        <a:pt x="489" y="57"/>
                      </a:lnTo>
                      <a:lnTo>
                        <a:pt x="538" y="57"/>
                      </a:lnTo>
                      <a:lnTo>
                        <a:pt x="545" y="57"/>
                      </a:lnTo>
                      <a:lnTo>
                        <a:pt x="552" y="64"/>
                      </a:lnTo>
                      <a:lnTo>
                        <a:pt x="560" y="78"/>
                      </a:lnTo>
                      <a:lnTo>
                        <a:pt x="567" y="106"/>
                      </a:lnTo>
                      <a:lnTo>
                        <a:pt x="560" y="113"/>
                      </a:lnTo>
                      <a:lnTo>
                        <a:pt x="567" y="120"/>
                      </a:lnTo>
                      <a:lnTo>
                        <a:pt x="560" y="120"/>
                      </a:lnTo>
                      <a:lnTo>
                        <a:pt x="552" y="120"/>
                      </a:lnTo>
                      <a:lnTo>
                        <a:pt x="545" y="127"/>
                      </a:lnTo>
                      <a:lnTo>
                        <a:pt x="545" y="134"/>
                      </a:lnTo>
                      <a:lnTo>
                        <a:pt x="545" y="149"/>
                      </a:lnTo>
                      <a:lnTo>
                        <a:pt x="552" y="156"/>
                      </a:lnTo>
                      <a:lnTo>
                        <a:pt x="552" y="163"/>
                      </a:lnTo>
                      <a:lnTo>
                        <a:pt x="560" y="184"/>
                      </a:lnTo>
                      <a:lnTo>
                        <a:pt x="552" y="191"/>
                      </a:lnTo>
                      <a:lnTo>
                        <a:pt x="545" y="205"/>
                      </a:lnTo>
                      <a:lnTo>
                        <a:pt x="545" y="212"/>
                      </a:lnTo>
                      <a:lnTo>
                        <a:pt x="545" y="219"/>
                      </a:lnTo>
                      <a:lnTo>
                        <a:pt x="545" y="227"/>
                      </a:lnTo>
                      <a:lnTo>
                        <a:pt x="538" y="234"/>
                      </a:lnTo>
                      <a:lnTo>
                        <a:pt x="538" y="255"/>
                      </a:lnTo>
                      <a:lnTo>
                        <a:pt x="545" y="255"/>
                      </a:lnTo>
                      <a:lnTo>
                        <a:pt x="552" y="241"/>
                      </a:lnTo>
                      <a:lnTo>
                        <a:pt x="560" y="248"/>
                      </a:lnTo>
                      <a:lnTo>
                        <a:pt x="560" y="255"/>
                      </a:lnTo>
                      <a:lnTo>
                        <a:pt x="560" y="262"/>
                      </a:lnTo>
                      <a:lnTo>
                        <a:pt x="567" y="262"/>
                      </a:lnTo>
                      <a:lnTo>
                        <a:pt x="574" y="269"/>
                      </a:lnTo>
                      <a:lnTo>
                        <a:pt x="581" y="269"/>
                      </a:lnTo>
                      <a:lnTo>
                        <a:pt x="588" y="269"/>
                      </a:lnTo>
                      <a:lnTo>
                        <a:pt x="595" y="269"/>
                      </a:lnTo>
                      <a:lnTo>
                        <a:pt x="595" y="262"/>
                      </a:lnTo>
                      <a:lnTo>
                        <a:pt x="602" y="255"/>
                      </a:lnTo>
                      <a:lnTo>
                        <a:pt x="609" y="255"/>
                      </a:lnTo>
                      <a:lnTo>
                        <a:pt x="616" y="262"/>
                      </a:lnTo>
                      <a:lnTo>
                        <a:pt x="630" y="255"/>
                      </a:lnTo>
                      <a:lnTo>
                        <a:pt x="630" y="248"/>
                      </a:lnTo>
                      <a:lnTo>
                        <a:pt x="638" y="255"/>
                      </a:lnTo>
                      <a:lnTo>
                        <a:pt x="645" y="255"/>
                      </a:lnTo>
                      <a:lnTo>
                        <a:pt x="645" y="269"/>
                      </a:lnTo>
                      <a:lnTo>
                        <a:pt x="638" y="276"/>
                      </a:lnTo>
                      <a:lnTo>
                        <a:pt x="645" y="283"/>
                      </a:lnTo>
                      <a:lnTo>
                        <a:pt x="645" y="290"/>
                      </a:lnTo>
                      <a:lnTo>
                        <a:pt x="652" y="297"/>
                      </a:lnTo>
                      <a:lnTo>
                        <a:pt x="645" y="305"/>
                      </a:lnTo>
                      <a:lnTo>
                        <a:pt x="652" y="312"/>
                      </a:lnTo>
                      <a:lnTo>
                        <a:pt x="638" y="312"/>
                      </a:lnTo>
                      <a:lnTo>
                        <a:pt x="630" y="319"/>
                      </a:lnTo>
                      <a:lnTo>
                        <a:pt x="630" y="312"/>
                      </a:lnTo>
                      <a:lnTo>
                        <a:pt x="623" y="312"/>
                      </a:lnTo>
                      <a:lnTo>
                        <a:pt x="616" y="312"/>
                      </a:lnTo>
                      <a:lnTo>
                        <a:pt x="602" y="312"/>
                      </a:lnTo>
                      <a:lnTo>
                        <a:pt x="595" y="312"/>
                      </a:lnTo>
                      <a:lnTo>
                        <a:pt x="588" y="312"/>
                      </a:lnTo>
                      <a:lnTo>
                        <a:pt x="581" y="305"/>
                      </a:lnTo>
                      <a:lnTo>
                        <a:pt x="574" y="305"/>
                      </a:lnTo>
                      <a:lnTo>
                        <a:pt x="567" y="312"/>
                      </a:lnTo>
                      <a:lnTo>
                        <a:pt x="560" y="312"/>
                      </a:lnTo>
                      <a:lnTo>
                        <a:pt x="552" y="305"/>
                      </a:lnTo>
                      <a:lnTo>
                        <a:pt x="560" y="297"/>
                      </a:lnTo>
                      <a:lnTo>
                        <a:pt x="552" y="297"/>
                      </a:lnTo>
                      <a:lnTo>
                        <a:pt x="560" y="290"/>
                      </a:lnTo>
                      <a:lnTo>
                        <a:pt x="538" y="290"/>
                      </a:lnTo>
                      <a:lnTo>
                        <a:pt x="538" y="283"/>
                      </a:lnTo>
                      <a:lnTo>
                        <a:pt x="531" y="283"/>
                      </a:lnTo>
                      <a:lnTo>
                        <a:pt x="531" y="297"/>
                      </a:lnTo>
                      <a:lnTo>
                        <a:pt x="524" y="297"/>
                      </a:lnTo>
                      <a:lnTo>
                        <a:pt x="503" y="305"/>
                      </a:lnTo>
                      <a:lnTo>
                        <a:pt x="503" y="297"/>
                      </a:lnTo>
                      <a:lnTo>
                        <a:pt x="496" y="297"/>
                      </a:lnTo>
                      <a:lnTo>
                        <a:pt x="489" y="297"/>
                      </a:lnTo>
                      <a:lnTo>
                        <a:pt x="482" y="297"/>
                      </a:lnTo>
                      <a:lnTo>
                        <a:pt x="467" y="290"/>
                      </a:lnTo>
                      <a:lnTo>
                        <a:pt x="460" y="290"/>
                      </a:lnTo>
                      <a:lnTo>
                        <a:pt x="453" y="290"/>
                      </a:lnTo>
                      <a:lnTo>
                        <a:pt x="432" y="283"/>
                      </a:lnTo>
                      <a:lnTo>
                        <a:pt x="411" y="269"/>
                      </a:lnTo>
                      <a:lnTo>
                        <a:pt x="411" y="262"/>
                      </a:lnTo>
                      <a:lnTo>
                        <a:pt x="404" y="248"/>
                      </a:lnTo>
                      <a:lnTo>
                        <a:pt x="404" y="241"/>
                      </a:lnTo>
                      <a:lnTo>
                        <a:pt x="397" y="241"/>
                      </a:lnTo>
                      <a:lnTo>
                        <a:pt x="389" y="241"/>
                      </a:lnTo>
                      <a:lnTo>
                        <a:pt x="382" y="234"/>
                      </a:lnTo>
                      <a:lnTo>
                        <a:pt x="382" y="241"/>
                      </a:lnTo>
                      <a:lnTo>
                        <a:pt x="375" y="241"/>
                      </a:lnTo>
                      <a:lnTo>
                        <a:pt x="368" y="241"/>
                      </a:lnTo>
                      <a:lnTo>
                        <a:pt x="361" y="241"/>
                      </a:lnTo>
                      <a:lnTo>
                        <a:pt x="354" y="241"/>
                      </a:lnTo>
                      <a:lnTo>
                        <a:pt x="347" y="248"/>
                      </a:lnTo>
                      <a:lnTo>
                        <a:pt x="340" y="248"/>
                      </a:lnTo>
                      <a:lnTo>
                        <a:pt x="347" y="241"/>
                      </a:lnTo>
                      <a:lnTo>
                        <a:pt x="340" y="241"/>
                      </a:lnTo>
                      <a:lnTo>
                        <a:pt x="333" y="241"/>
                      </a:lnTo>
                      <a:lnTo>
                        <a:pt x="333" y="248"/>
                      </a:lnTo>
                      <a:lnTo>
                        <a:pt x="326" y="248"/>
                      </a:lnTo>
                      <a:lnTo>
                        <a:pt x="326" y="255"/>
                      </a:lnTo>
                      <a:lnTo>
                        <a:pt x="326" y="248"/>
                      </a:lnTo>
                      <a:lnTo>
                        <a:pt x="319" y="255"/>
                      </a:lnTo>
                      <a:lnTo>
                        <a:pt x="312" y="255"/>
                      </a:lnTo>
                      <a:lnTo>
                        <a:pt x="312" y="248"/>
                      </a:lnTo>
                      <a:lnTo>
                        <a:pt x="304" y="255"/>
                      </a:lnTo>
                      <a:lnTo>
                        <a:pt x="297" y="248"/>
                      </a:lnTo>
                      <a:lnTo>
                        <a:pt x="290" y="248"/>
                      </a:lnTo>
                      <a:lnTo>
                        <a:pt x="290" y="241"/>
                      </a:lnTo>
                      <a:lnTo>
                        <a:pt x="290" y="248"/>
                      </a:lnTo>
                      <a:lnTo>
                        <a:pt x="269" y="255"/>
                      </a:lnTo>
                      <a:lnTo>
                        <a:pt x="269" y="262"/>
                      </a:lnTo>
                      <a:lnTo>
                        <a:pt x="262" y="269"/>
                      </a:lnTo>
                      <a:lnTo>
                        <a:pt x="248" y="269"/>
                      </a:lnTo>
                      <a:lnTo>
                        <a:pt x="248" y="276"/>
                      </a:lnTo>
                      <a:lnTo>
                        <a:pt x="241" y="283"/>
                      </a:lnTo>
                      <a:lnTo>
                        <a:pt x="226" y="290"/>
                      </a:lnTo>
                      <a:lnTo>
                        <a:pt x="212" y="290"/>
                      </a:lnTo>
                      <a:lnTo>
                        <a:pt x="212" y="305"/>
                      </a:lnTo>
                      <a:lnTo>
                        <a:pt x="205" y="312"/>
                      </a:lnTo>
                      <a:lnTo>
                        <a:pt x="198" y="312"/>
                      </a:lnTo>
                      <a:lnTo>
                        <a:pt x="191" y="305"/>
                      </a:lnTo>
                      <a:lnTo>
                        <a:pt x="184" y="312"/>
                      </a:lnTo>
                      <a:lnTo>
                        <a:pt x="191" y="319"/>
                      </a:lnTo>
                      <a:lnTo>
                        <a:pt x="184" y="319"/>
                      </a:lnTo>
                      <a:lnTo>
                        <a:pt x="170" y="319"/>
                      </a:lnTo>
                      <a:lnTo>
                        <a:pt x="163" y="326"/>
                      </a:lnTo>
                      <a:lnTo>
                        <a:pt x="170" y="333"/>
                      </a:lnTo>
                      <a:lnTo>
                        <a:pt x="149" y="347"/>
                      </a:lnTo>
                      <a:lnTo>
                        <a:pt x="149" y="361"/>
                      </a:lnTo>
                      <a:lnTo>
                        <a:pt x="141" y="361"/>
                      </a:lnTo>
                      <a:lnTo>
                        <a:pt x="134" y="354"/>
                      </a:lnTo>
                      <a:lnTo>
                        <a:pt x="134" y="347"/>
                      </a:lnTo>
                      <a:lnTo>
                        <a:pt x="127" y="340"/>
                      </a:lnTo>
                      <a:lnTo>
                        <a:pt x="113" y="347"/>
                      </a:lnTo>
                      <a:lnTo>
                        <a:pt x="120" y="368"/>
                      </a:lnTo>
                      <a:lnTo>
                        <a:pt x="113" y="382"/>
                      </a:lnTo>
                      <a:lnTo>
                        <a:pt x="106" y="390"/>
                      </a:lnTo>
                      <a:lnTo>
                        <a:pt x="92" y="390"/>
                      </a:lnTo>
                      <a:lnTo>
                        <a:pt x="78" y="382"/>
                      </a:lnTo>
                      <a:lnTo>
                        <a:pt x="71" y="382"/>
                      </a:lnTo>
                      <a:lnTo>
                        <a:pt x="56" y="382"/>
                      </a:lnTo>
                      <a:lnTo>
                        <a:pt x="49" y="382"/>
                      </a:lnTo>
                      <a:lnTo>
                        <a:pt x="35" y="375"/>
                      </a:lnTo>
                      <a:lnTo>
                        <a:pt x="28" y="375"/>
                      </a:lnTo>
                      <a:lnTo>
                        <a:pt x="21" y="375"/>
                      </a:lnTo>
                      <a:lnTo>
                        <a:pt x="7" y="368"/>
                      </a:lnTo>
                      <a:lnTo>
                        <a:pt x="0" y="368"/>
                      </a:lnTo>
                      <a:lnTo>
                        <a:pt x="7" y="361"/>
                      </a:lnTo>
                      <a:lnTo>
                        <a:pt x="21" y="354"/>
                      </a:lnTo>
                      <a:lnTo>
                        <a:pt x="7" y="347"/>
                      </a:lnTo>
                      <a:lnTo>
                        <a:pt x="7" y="340"/>
                      </a:lnTo>
                      <a:lnTo>
                        <a:pt x="14" y="340"/>
                      </a:lnTo>
                      <a:lnTo>
                        <a:pt x="7" y="340"/>
                      </a:lnTo>
                      <a:lnTo>
                        <a:pt x="7" y="333"/>
                      </a:lnTo>
                      <a:lnTo>
                        <a:pt x="7" y="326"/>
                      </a:lnTo>
                      <a:lnTo>
                        <a:pt x="0" y="326"/>
                      </a:lnTo>
                      <a:lnTo>
                        <a:pt x="7" y="326"/>
                      </a:lnTo>
                      <a:lnTo>
                        <a:pt x="0" y="326"/>
                      </a:lnTo>
                      <a:lnTo>
                        <a:pt x="7" y="319"/>
                      </a:lnTo>
                      <a:lnTo>
                        <a:pt x="7" y="312"/>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76" name="Freeform 16">
                  <a:extLst>
                    <a:ext uri="{FF2B5EF4-FFF2-40B4-BE49-F238E27FC236}">
                      <a16:creationId xmlns:a16="http://schemas.microsoft.com/office/drawing/2014/main" id="{3765DBEC-C21D-4BB1-8EF1-1DDA6641ABBE}"/>
                    </a:ext>
                  </a:extLst>
                </p:cNvPr>
                <p:cNvSpPr>
                  <a:spLocks noEditPoints="1"/>
                </p:cNvSpPr>
                <p:nvPr/>
              </p:nvSpPr>
              <p:spPr bwMode="auto">
                <a:xfrm>
                  <a:off x="3175000" y="4262438"/>
                  <a:ext cx="1276350" cy="596900"/>
                </a:xfrm>
                <a:custGeom>
                  <a:avLst/>
                  <a:gdLst>
                    <a:gd name="T0" fmla="*/ 2147483647 w 922"/>
                    <a:gd name="T1" fmla="*/ 2147483647 h 496"/>
                    <a:gd name="T2" fmla="*/ 2147483647 w 922"/>
                    <a:gd name="T3" fmla="*/ 2147483647 h 496"/>
                    <a:gd name="T4" fmla="*/ 2147483647 w 922"/>
                    <a:gd name="T5" fmla="*/ 2147483647 h 496"/>
                    <a:gd name="T6" fmla="*/ 2147483647 w 922"/>
                    <a:gd name="T7" fmla="*/ 2147483647 h 496"/>
                    <a:gd name="T8" fmla="*/ 2147483647 w 922"/>
                    <a:gd name="T9" fmla="*/ 2147483647 h 496"/>
                    <a:gd name="T10" fmla="*/ 2147483647 w 922"/>
                    <a:gd name="T11" fmla="*/ 2147483647 h 496"/>
                    <a:gd name="T12" fmla="*/ 2147483647 w 922"/>
                    <a:gd name="T13" fmla="*/ 2147483647 h 496"/>
                    <a:gd name="T14" fmla="*/ 0 w 922"/>
                    <a:gd name="T15" fmla="*/ 2147483647 h 496"/>
                    <a:gd name="T16" fmla="*/ 2147483647 w 922"/>
                    <a:gd name="T17" fmla="*/ 2147483647 h 496"/>
                    <a:gd name="T18" fmla="*/ 2147483647 w 922"/>
                    <a:gd name="T19" fmla="*/ 2147483647 h 496"/>
                    <a:gd name="T20" fmla="*/ 2147483647 w 922"/>
                    <a:gd name="T21" fmla="*/ 2147483647 h 496"/>
                    <a:gd name="T22" fmla="*/ 2147483647 w 922"/>
                    <a:gd name="T23" fmla="*/ 2147483647 h 496"/>
                    <a:gd name="T24" fmla="*/ 2147483647 w 922"/>
                    <a:gd name="T25" fmla="*/ 2147483647 h 496"/>
                    <a:gd name="T26" fmla="*/ 2147483647 w 922"/>
                    <a:gd name="T27" fmla="*/ 2147483647 h 496"/>
                    <a:gd name="T28" fmla="*/ 2147483647 w 922"/>
                    <a:gd name="T29" fmla="*/ 2147483647 h 496"/>
                    <a:gd name="T30" fmla="*/ 2147483647 w 922"/>
                    <a:gd name="T31" fmla="*/ 2147483647 h 496"/>
                    <a:gd name="T32" fmla="*/ 2147483647 w 922"/>
                    <a:gd name="T33" fmla="*/ 2147483647 h 496"/>
                    <a:gd name="T34" fmla="*/ 2147483647 w 922"/>
                    <a:gd name="T35" fmla="*/ 2147483647 h 496"/>
                    <a:gd name="T36" fmla="*/ 2147483647 w 922"/>
                    <a:gd name="T37" fmla="*/ 2147483647 h 496"/>
                    <a:gd name="T38" fmla="*/ 2147483647 w 922"/>
                    <a:gd name="T39" fmla="*/ 2147483647 h 496"/>
                    <a:gd name="T40" fmla="*/ 2147483647 w 922"/>
                    <a:gd name="T41" fmla="*/ 2147483647 h 496"/>
                    <a:gd name="T42" fmla="*/ 2147483647 w 922"/>
                    <a:gd name="T43" fmla="*/ 2147483647 h 496"/>
                    <a:gd name="T44" fmla="*/ 2147483647 w 922"/>
                    <a:gd name="T45" fmla="*/ 2147483647 h 496"/>
                    <a:gd name="T46" fmla="*/ 2147483647 w 922"/>
                    <a:gd name="T47" fmla="*/ 2147483647 h 496"/>
                    <a:gd name="T48" fmla="*/ 2147483647 w 922"/>
                    <a:gd name="T49" fmla="*/ 2147483647 h 496"/>
                    <a:gd name="T50" fmla="*/ 2147483647 w 922"/>
                    <a:gd name="T51" fmla="*/ 2147483647 h 496"/>
                    <a:gd name="T52" fmla="*/ 2147483647 w 922"/>
                    <a:gd name="T53" fmla="*/ 2147483647 h 496"/>
                    <a:gd name="T54" fmla="*/ 2147483647 w 922"/>
                    <a:gd name="T55" fmla="*/ 2147483647 h 496"/>
                    <a:gd name="T56" fmla="*/ 2147483647 w 922"/>
                    <a:gd name="T57" fmla="*/ 2147483647 h 496"/>
                    <a:gd name="T58" fmla="*/ 2147483647 w 922"/>
                    <a:gd name="T59" fmla="*/ 2147483647 h 496"/>
                    <a:gd name="T60" fmla="*/ 2147483647 w 922"/>
                    <a:gd name="T61" fmla="*/ 2147483647 h 496"/>
                    <a:gd name="T62" fmla="*/ 2147483647 w 922"/>
                    <a:gd name="T63" fmla="*/ 2147483647 h 496"/>
                    <a:gd name="T64" fmla="*/ 2147483647 w 922"/>
                    <a:gd name="T65" fmla="*/ 2147483647 h 496"/>
                    <a:gd name="T66" fmla="*/ 2147483647 w 922"/>
                    <a:gd name="T67" fmla="*/ 2147483647 h 496"/>
                    <a:gd name="T68" fmla="*/ 2147483647 w 922"/>
                    <a:gd name="T69" fmla="*/ 2147483647 h 496"/>
                    <a:gd name="T70" fmla="*/ 2147483647 w 922"/>
                    <a:gd name="T71" fmla="*/ 2147483647 h 496"/>
                    <a:gd name="T72" fmla="*/ 2147483647 w 922"/>
                    <a:gd name="T73" fmla="*/ 2147483647 h 496"/>
                    <a:gd name="T74" fmla="*/ 2147483647 w 922"/>
                    <a:gd name="T75" fmla="*/ 2147483647 h 496"/>
                    <a:gd name="T76" fmla="*/ 2147483647 w 922"/>
                    <a:gd name="T77" fmla="*/ 2147483647 h 496"/>
                    <a:gd name="T78" fmla="*/ 2147483647 w 922"/>
                    <a:gd name="T79" fmla="*/ 2147483647 h 496"/>
                    <a:gd name="T80" fmla="*/ 2147483647 w 922"/>
                    <a:gd name="T81" fmla="*/ 2147483647 h 496"/>
                    <a:gd name="T82" fmla="*/ 2147483647 w 922"/>
                    <a:gd name="T83" fmla="*/ 2147483647 h 496"/>
                    <a:gd name="T84" fmla="*/ 2147483647 w 922"/>
                    <a:gd name="T85" fmla="*/ 2147483647 h 496"/>
                    <a:gd name="T86" fmla="*/ 2147483647 w 922"/>
                    <a:gd name="T87" fmla="*/ 2147483647 h 496"/>
                    <a:gd name="T88" fmla="*/ 2147483647 w 922"/>
                    <a:gd name="T89" fmla="*/ 2147483647 h 496"/>
                    <a:gd name="T90" fmla="*/ 2147483647 w 922"/>
                    <a:gd name="T91" fmla="*/ 2147483647 h 496"/>
                    <a:gd name="T92" fmla="*/ 2147483647 w 922"/>
                    <a:gd name="T93" fmla="*/ 2147483647 h 496"/>
                    <a:gd name="T94" fmla="*/ 2147483647 w 922"/>
                    <a:gd name="T95" fmla="*/ 2147483647 h 496"/>
                    <a:gd name="T96" fmla="*/ 2147483647 w 922"/>
                    <a:gd name="T97" fmla="*/ 2147483647 h 496"/>
                    <a:gd name="T98" fmla="*/ 2147483647 w 922"/>
                    <a:gd name="T99" fmla="*/ 2147483647 h 496"/>
                    <a:gd name="T100" fmla="*/ 2147483647 w 922"/>
                    <a:gd name="T101" fmla="*/ 2147483647 h 496"/>
                    <a:gd name="T102" fmla="*/ 2147483647 w 922"/>
                    <a:gd name="T103" fmla="*/ 2147483647 h 496"/>
                    <a:gd name="T104" fmla="*/ 2147483647 w 922"/>
                    <a:gd name="T105" fmla="*/ 2147483647 h 496"/>
                    <a:gd name="T106" fmla="*/ 2147483647 w 922"/>
                    <a:gd name="T107" fmla="*/ 2147483647 h 496"/>
                    <a:gd name="T108" fmla="*/ 2147483647 w 922"/>
                    <a:gd name="T109" fmla="*/ 2147483647 h 496"/>
                    <a:gd name="T110" fmla="*/ 2147483647 w 922"/>
                    <a:gd name="T111" fmla="*/ 2147483647 h 496"/>
                    <a:gd name="T112" fmla="*/ 2147483647 w 922"/>
                    <a:gd name="T113" fmla="*/ 2147483647 h 496"/>
                    <a:gd name="T114" fmla="*/ 2147483647 w 922"/>
                    <a:gd name="T115" fmla="*/ 2147483647 h 496"/>
                    <a:gd name="T116" fmla="*/ 2147483647 w 922"/>
                    <a:gd name="T117" fmla="*/ 2147483647 h 49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22"/>
                    <a:gd name="T178" fmla="*/ 0 h 496"/>
                    <a:gd name="T179" fmla="*/ 922 w 922"/>
                    <a:gd name="T180" fmla="*/ 496 h 49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22" h="496">
                      <a:moveTo>
                        <a:pt x="418" y="297"/>
                      </a:moveTo>
                      <a:lnTo>
                        <a:pt x="426" y="297"/>
                      </a:lnTo>
                      <a:lnTo>
                        <a:pt x="418" y="283"/>
                      </a:lnTo>
                      <a:lnTo>
                        <a:pt x="411" y="283"/>
                      </a:lnTo>
                      <a:lnTo>
                        <a:pt x="411" y="290"/>
                      </a:lnTo>
                      <a:lnTo>
                        <a:pt x="404" y="290"/>
                      </a:lnTo>
                      <a:lnTo>
                        <a:pt x="397" y="283"/>
                      </a:lnTo>
                      <a:lnTo>
                        <a:pt x="390" y="283"/>
                      </a:lnTo>
                      <a:lnTo>
                        <a:pt x="383" y="276"/>
                      </a:lnTo>
                      <a:lnTo>
                        <a:pt x="376" y="276"/>
                      </a:lnTo>
                      <a:lnTo>
                        <a:pt x="355" y="262"/>
                      </a:lnTo>
                      <a:lnTo>
                        <a:pt x="348" y="269"/>
                      </a:lnTo>
                      <a:lnTo>
                        <a:pt x="341" y="269"/>
                      </a:lnTo>
                      <a:lnTo>
                        <a:pt x="341" y="276"/>
                      </a:lnTo>
                      <a:lnTo>
                        <a:pt x="333" y="276"/>
                      </a:lnTo>
                      <a:lnTo>
                        <a:pt x="333" y="269"/>
                      </a:lnTo>
                      <a:lnTo>
                        <a:pt x="326" y="269"/>
                      </a:lnTo>
                      <a:lnTo>
                        <a:pt x="326" y="262"/>
                      </a:lnTo>
                      <a:lnTo>
                        <a:pt x="319" y="269"/>
                      </a:lnTo>
                      <a:lnTo>
                        <a:pt x="298" y="276"/>
                      </a:lnTo>
                      <a:lnTo>
                        <a:pt x="255" y="276"/>
                      </a:lnTo>
                      <a:lnTo>
                        <a:pt x="255" y="283"/>
                      </a:lnTo>
                      <a:lnTo>
                        <a:pt x="241" y="297"/>
                      </a:lnTo>
                      <a:lnTo>
                        <a:pt x="234" y="297"/>
                      </a:lnTo>
                      <a:lnTo>
                        <a:pt x="227" y="297"/>
                      </a:lnTo>
                      <a:lnTo>
                        <a:pt x="220" y="290"/>
                      </a:lnTo>
                      <a:lnTo>
                        <a:pt x="220" y="297"/>
                      </a:lnTo>
                      <a:lnTo>
                        <a:pt x="220" y="311"/>
                      </a:lnTo>
                      <a:lnTo>
                        <a:pt x="199" y="311"/>
                      </a:lnTo>
                      <a:lnTo>
                        <a:pt x="185" y="326"/>
                      </a:lnTo>
                      <a:lnTo>
                        <a:pt x="192" y="340"/>
                      </a:lnTo>
                      <a:lnTo>
                        <a:pt x="178" y="340"/>
                      </a:lnTo>
                      <a:lnTo>
                        <a:pt x="178" y="333"/>
                      </a:lnTo>
                      <a:lnTo>
                        <a:pt x="170" y="333"/>
                      </a:lnTo>
                      <a:lnTo>
                        <a:pt x="163" y="347"/>
                      </a:lnTo>
                      <a:lnTo>
                        <a:pt x="170" y="347"/>
                      </a:lnTo>
                      <a:lnTo>
                        <a:pt x="163" y="354"/>
                      </a:lnTo>
                      <a:lnTo>
                        <a:pt x="149" y="368"/>
                      </a:lnTo>
                      <a:lnTo>
                        <a:pt x="142" y="368"/>
                      </a:lnTo>
                      <a:lnTo>
                        <a:pt x="135" y="368"/>
                      </a:lnTo>
                      <a:lnTo>
                        <a:pt x="121" y="404"/>
                      </a:lnTo>
                      <a:lnTo>
                        <a:pt x="107" y="404"/>
                      </a:lnTo>
                      <a:lnTo>
                        <a:pt x="107" y="411"/>
                      </a:lnTo>
                      <a:lnTo>
                        <a:pt x="93" y="404"/>
                      </a:lnTo>
                      <a:lnTo>
                        <a:pt x="85" y="396"/>
                      </a:lnTo>
                      <a:lnTo>
                        <a:pt x="78" y="404"/>
                      </a:lnTo>
                      <a:lnTo>
                        <a:pt x="85" y="404"/>
                      </a:lnTo>
                      <a:lnTo>
                        <a:pt x="85" y="411"/>
                      </a:lnTo>
                      <a:lnTo>
                        <a:pt x="71" y="411"/>
                      </a:lnTo>
                      <a:lnTo>
                        <a:pt x="71" y="404"/>
                      </a:lnTo>
                      <a:lnTo>
                        <a:pt x="64" y="396"/>
                      </a:lnTo>
                      <a:lnTo>
                        <a:pt x="64" y="389"/>
                      </a:lnTo>
                      <a:lnTo>
                        <a:pt x="57" y="382"/>
                      </a:lnTo>
                      <a:lnTo>
                        <a:pt x="50" y="382"/>
                      </a:lnTo>
                      <a:lnTo>
                        <a:pt x="43" y="382"/>
                      </a:lnTo>
                      <a:lnTo>
                        <a:pt x="36" y="382"/>
                      </a:lnTo>
                      <a:lnTo>
                        <a:pt x="36" y="375"/>
                      </a:lnTo>
                      <a:lnTo>
                        <a:pt x="36" y="368"/>
                      </a:lnTo>
                      <a:lnTo>
                        <a:pt x="22" y="368"/>
                      </a:lnTo>
                      <a:lnTo>
                        <a:pt x="7" y="361"/>
                      </a:lnTo>
                      <a:lnTo>
                        <a:pt x="0" y="361"/>
                      </a:lnTo>
                      <a:lnTo>
                        <a:pt x="0" y="354"/>
                      </a:lnTo>
                      <a:lnTo>
                        <a:pt x="7" y="340"/>
                      </a:lnTo>
                      <a:lnTo>
                        <a:pt x="15" y="333"/>
                      </a:lnTo>
                      <a:lnTo>
                        <a:pt x="22" y="319"/>
                      </a:lnTo>
                      <a:lnTo>
                        <a:pt x="50" y="311"/>
                      </a:lnTo>
                      <a:lnTo>
                        <a:pt x="50" y="304"/>
                      </a:lnTo>
                      <a:lnTo>
                        <a:pt x="43" y="304"/>
                      </a:lnTo>
                      <a:lnTo>
                        <a:pt x="43" y="297"/>
                      </a:lnTo>
                      <a:lnTo>
                        <a:pt x="50" y="297"/>
                      </a:lnTo>
                      <a:lnTo>
                        <a:pt x="50" y="304"/>
                      </a:lnTo>
                      <a:lnTo>
                        <a:pt x="50" y="297"/>
                      </a:lnTo>
                      <a:lnTo>
                        <a:pt x="57" y="290"/>
                      </a:lnTo>
                      <a:lnTo>
                        <a:pt x="57" y="283"/>
                      </a:lnTo>
                      <a:lnTo>
                        <a:pt x="50" y="269"/>
                      </a:lnTo>
                      <a:lnTo>
                        <a:pt x="50" y="276"/>
                      </a:lnTo>
                      <a:lnTo>
                        <a:pt x="43" y="283"/>
                      </a:lnTo>
                      <a:lnTo>
                        <a:pt x="43" y="276"/>
                      </a:lnTo>
                      <a:lnTo>
                        <a:pt x="43" y="262"/>
                      </a:lnTo>
                      <a:lnTo>
                        <a:pt x="43" y="255"/>
                      </a:lnTo>
                      <a:lnTo>
                        <a:pt x="50" y="248"/>
                      </a:lnTo>
                      <a:lnTo>
                        <a:pt x="43" y="248"/>
                      </a:lnTo>
                      <a:lnTo>
                        <a:pt x="36" y="248"/>
                      </a:lnTo>
                      <a:lnTo>
                        <a:pt x="36" y="241"/>
                      </a:lnTo>
                      <a:lnTo>
                        <a:pt x="43" y="233"/>
                      </a:lnTo>
                      <a:lnTo>
                        <a:pt x="36" y="233"/>
                      </a:lnTo>
                      <a:lnTo>
                        <a:pt x="50" y="226"/>
                      </a:lnTo>
                      <a:lnTo>
                        <a:pt x="43" y="219"/>
                      </a:lnTo>
                      <a:lnTo>
                        <a:pt x="29" y="226"/>
                      </a:lnTo>
                      <a:lnTo>
                        <a:pt x="22" y="219"/>
                      </a:lnTo>
                      <a:lnTo>
                        <a:pt x="29" y="212"/>
                      </a:lnTo>
                      <a:lnTo>
                        <a:pt x="36" y="205"/>
                      </a:lnTo>
                      <a:lnTo>
                        <a:pt x="36" y="198"/>
                      </a:lnTo>
                      <a:lnTo>
                        <a:pt x="36" y="191"/>
                      </a:lnTo>
                      <a:lnTo>
                        <a:pt x="43" y="191"/>
                      </a:lnTo>
                      <a:lnTo>
                        <a:pt x="43" y="184"/>
                      </a:lnTo>
                      <a:lnTo>
                        <a:pt x="50" y="184"/>
                      </a:lnTo>
                      <a:lnTo>
                        <a:pt x="50" y="177"/>
                      </a:lnTo>
                      <a:lnTo>
                        <a:pt x="43" y="177"/>
                      </a:lnTo>
                      <a:lnTo>
                        <a:pt x="50" y="170"/>
                      </a:lnTo>
                      <a:lnTo>
                        <a:pt x="50" y="177"/>
                      </a:lnTo>
                      <a:lnTo>
                        <a:pt x="50" y="170"/>
                      </a:lnTo>
                      <a:lnTo>
                        <a:pt x="22" y="177"/>
                      </a:lnTo>
                      <a:lnTo>
                        <a:pt x="15" y="170"/>
                      </a:lnTo>
                      <a:lnTo>
                        <a:pt x="7" y="163"/>
                      </a:lnTo>
                      <a:lnTo>
                        <a:pt x="7" y="141"/>
                      </a:lnTo>
                      <a:lnTo>
                        <a:pt x="7" y="134"/>
                      </a:lnTo>
                      <a:lnTo>
                        <a:pt x="29" y="141"/>
                      </a:lnTo>
                      <a:lnTo>
                        <a:pt x="29" y="134"/>
                      </a:lnTo>
                      <a:lnTo>
                        <a:pt x="36" y="134"/>
                      </a:lnTo>
                      <a:lnTo>
                        <a:pt x="50" y="141"/>
                      </a:lnTo>
                      <a:lnTo>
                        <a:pt x="57" y="141"/>
                      </a:lnTo>
                      <a:lnTo>
                        <a:pt x="64" y="141"/>
                      </a:lnTo>
                      <a:lnTo>
                        <a:pt x="78" y="148"/>
                      </a:lnTo>
                      <a:lnTo>
                        <a:pt x="85" y="148"/>
                      </a:lnTo>
                      <a:lnTo>
                        <a:pt x="100" y="148"/>
                      </a:lnTo>
                      <a:lnTo>
                        <a:pt x="107" y="148"/>
                      </a:lnTo>
                      <a:lnTo>
                        <a:pt x="121" y="156"/>
                      </a:lnTo>
                      <a:lnTo>
                        <a:pt x="135" y="156"/>
                      </a:lnTo>
                      <a:lnTo>
                        <a:pt x="142" y="148"/>
                      </a:lnTo>
                      <a:lnTo>
                        <a:pt x="149" y="134"/>
                      </a:lnTo>
                      <a:lnTo>
                        <a:pt x="142" y="113"/>
                      </a:lnTo>
                      <a:lnTo>
                        <a:pt x="156" y="106"/>
                      </a:lnTo>
                      <a:lnTo>
                        <a:pt x="163" y="113"/>
                      </a:lnTo>
                      <a:lnTo>
                        <a:pt x="163" y="120"/>
                      </a:lnTo>
                      <a:lnTo>
                        <a:pt x="170" y="127"/>
                      </a:lnTo>
                      <a:lnTo>
                        <a:pt x="178" y="127"/>
                      </a:lnTo>
                      <a:lnTo>
                        <a:pt x="178" y="113"/>
                      </a:lnTo>
                      <a:lnTo>
                        <a:pt x="199" y="99"/>
                      </a:lnTo>
                      <a:lnTo>
                        <a:pt x="192" y="92"/>
                      </a:lnTo>
                      <a:lnTo>
                        <a:pt x="199" y="85"/>
                      </a:lnTo>
                      <a:lnTo>
                        <a:pt x="213" y="85"/>
                      </a:lnTo>
                      <a:lnTo>
                        <a:pt x="220" y="85"/>
                      </a:lnTo>
                      <a:lnTo>
                        <a:pt x="213" y="78"/>
                      </a:lnTo>
                      <a:lnTo>
                        <a:pt x="220" y="71"/>
                      </a:lnTo>
                      <a:lnTo>
                        <a:pt x="227" y="78"/>
                      </a:lnTo>
                      <a:lnTo>
                        <a:pt x="234" y="78"/>
                      </a:lnTo>
                      <a:lnTo>
                        <a:pt x="241" y="71"/>
                      </a:lnTo>
                      <a:lnTo>
                        <a:pt x="241" y="56"/>
                      </a:lnTo>
                      <a:lnTo>
                        <a:pt x="255" y="56"/>
                      </a:lnTo>
                      <a:lnTo>
                        <a:pt x="270" y="49"/>
                      </a:lnTo>
                      <a:lnTo>
                        <a:pt x="277" y="42"/>
                      </a:lnTo>
                      <a:lnTo>
                        <a:pt x="277" y="35"/>
                      </a:lnTo>
                      <a:lnTo>
                        <a:pt x="291" y="35"/>
                      </a:lnTo>
                      <a:lnTo>
                        <a:pt x="298" y="28"/>
                      </a:lnTo>
                      <a:lnTo>
                        <a:pt x="298" y="21"/>
                      </a:lnTo>
                      <a:lnTo>
                        <a:pt x="319" y="14"/>
                      </a:lnTo>
                      <a:lnTo>
                        <a:pt x="319" y="7"/>
                      </a:lnTo>
                      <a:lnTo>
                        <a:pt x="319" y="14"/>
                      </a:lnTo>
                      <a:lnTo>
                        <a:pt x="326" y="14"/>
                      </a:lnTo>
                      <a:lnTo>
                        <a:pt x="333" y="21"/>
                      </a:lnTo>
                      <a:lnTo>
                        <a:pt x="341" y="14"/>
                      </a:lnTo>
                      <a:lnTo>
                        <a:pt x="341" y="21"/>
                      </a:lnTo>
                      <a:lnTo>
                        <a:pt x="348" y="21"/>
                      </a:lnTo>
                      <a:lnTo>
                        <a:pt x="355" y="14"/>
                      </a:lnTo>
                      <a:lnTo>
                        <a:pt x="355" y="21"/>
                      </a:lnTo>
                      <a:lnTo>
                        <a:pt x="355" y="14"/>
                      </a:lnTo>
                      <a:lnTo>
                        <a:pt x="362" y="14"/>
                      </a:lnTo>
                      <a:lnTo>
                        <a:pt x="362" y="7"/>
                      </a:lnTo>
                      <a:lnTo>
                        <a:pt x="369" y="7"/>
                      </a:lnTo>
                      <a:lnTo>
                        <a:pt x="376" y="7"/>
                      </a:lnTo>
                      <a:lnTo>
                        <a:pt x="369" y="14"/>
                      </a:lnTo>
                      <a:lnTo>
                        <a:pt x="376" y="14"/>
                      </a:lnTo>
                      <a:lnTo>
                        <a:pt x="383" y="7"/>
                      </a:lnTo>
                      <a:lnTo>
                        <a:pt x="390" y="7"/>
                      </a:lnTo>
                      <a:lnTo>
                        <a:pt x="397" y="7"/>
                      </a:lnTo>
                      <a:lnTo>
                        <a:pt x="404" y="7"/>
                      </a:lnTo>
                      <a:lnTo>
                        <a:pt x="411" y="7"/>
                      </a:lnTo>
                      <a:lnTo>
                        <a:pt x="411" y="0"/>
                      </a:lnTo>
                      <a:lnTo>
                        <a:pt x="418" y="7"/>
                      </a:lnTo>
                      <a:lnTo>
                        <a:pt x="426" y="7"/>
                      </a:lnTo>
                      <a:lnTo>
                        <a:pt x="433" y="7"/>
                      </a:lnTo>
                      <a:lnTo>
                        <a:pt x="433" y="14"/>
                      </a:lnTo>
                      <a:lnTo>
                        <a:pt x="440" y="28"/>
                      </a:lnTo>
                      <a:lnTo>
                        <a:pt x="440" y="35"/>
                      </a:lnTo>
                      <a:lnTo>
                        <a:pt x="461" y="49"/>
                      </a:lnTo>
                      <a:lnTo>
                        <a:pt x="482" y="56"/>
                      </a:lnTo>
                      <a:lnTo>
                        <a:pt x="489" y="56"/>
                      </a:lnTo>
                      <a:lnTo>
                        <a:pt x="496" y="56"/>
                      </a:lnTo>
                      <a:lnTo>
                        <a:pt x="511" y="63"/>
                      </a:lnTo>
                      <a:lnTo>
                        <a:pt x="518" y="63"/>
                      </a:lnTo>
                      <a:lnTo>
                        <a:pt x="525" y="63"/>
                      </a:lnTo>
                      <a:lnTo>
                        <a:pt x="532" y="63"/>
                      </a:lnTo>
                      <a:lnTo>
                        <a:pt x="532" y="71"/>
                      </a:lnTo>
                      <a:lnTo>
                        <a:pt x="553" y="63"/>
                      </a:lnTo>
                      <a:lnTo>
                        <a:pt x="560" y="63"/>
                      </a:lnTo>
                      <a:lnTo>
                        <a:pt x="560" y="49"/>
                      </a:lnTo>
                      <a:lnTo>
                        <a:pt x="567" y="49"/>
                      </a:lnTo>
                      <a:lnTo>
                        <a:pt x="567" y="56"/>
                      </a:lnTo>
                      <a:lnTo>
                        <a:pt x="589" y="56"/>
                      </a:lnTo>
                      <a:lnTo>
                        <a:pt x="581" y="63"/>
                      </a:lnTo>
                      <a:lnTo>
                        <a:pt x="589" y="63"/>
                      </a:lnTo>
                      <a:lnTo>
                        <a:pt x="581" y="71"/>
                      </a:lnTo>
                      <a:lnTo>
                        <a:pt x="589" y="78"/>
                      </a:lnTo>
                      <a:lnTo>
                        <a:pt x="596" y="78"/>
                      </a:lnTo>
                      <a:lnTo>
                        <a:pt x="603" y="71"/>
                      </a:lnTo>
                      <a:lnTo>
                        <a:pt x="610" y="71"/>
                      </a:lnTo>
                      <a:lnTo>
                        <a:pt x="617" y="78"/>
                      </a:lnTo>
                      <a:lnTo>
                        <a:pt x="624" y="78"/>
                      </a:lnTo>
                      <a:lnTo>
                        <a:pt x="631" y="78"/>
                      </a:lnTo>
                      <a:lnTo>
                        <a:pt x="645" y="78"/>
                      </a:lnTo>
                      <a:lnTo>
                        <a:pt x="652" y="78"/>
                      </a:lnTo>
                      <a:lnTo>
                        <a:pt x="659" y="78"/>
                      </a:lnTo>
                      <a:lnTo>
                        <a:pt x="659" y="85"/>
                      </a:lnTo>
                      <a:lnTo>
                        <a:pt x="667" y="78"/>
                      </a:lnTo>
                      <a:lnTo>
                        <a:pt x="681" y="78"/>
                      </a:lnTo>
                      <a:lnTo>
                        <a:pt x="674" y="71"/>
                      </a:lnTo>
                      <a:lnTo>
                        <a:pt x="681" y="63"/>
                      </a:lnTo>
                      <a:lnTo>
                        <a:pt x="674" y="56"/>
                      </a:lnTo>
                      <a:lnTo>
                        <a:pt x="674" y="49"/>
                      </a:lnTo>
                      <a:lnTo>
                        <a:pt x="667" y="42"/>
                      </a:lnTo>
                      <a:lnTo>
                        <a:pt x="674" y="35"/>
                      </a:lnTo>
                      <a:lnTo>
                        <a:pt x="681" y="35"/>
                      </a:lnTo>
                      <a:lnTo>
                        <a:pt x="688" y="28"/>
                      </a:lnTo>
                      <a:lnTo>
                        <a:pt x="695" y="35"/>
                      </a:lnTo>
                      <a:lnTo>
                        <a:pt x="695" y="28"/>
                      </a:lnTo>
                      <a:lnTo>
                        <a:pt x="702" y="28"/>
                      </a:lnTo>
                      <a:lnTo>
                        <a:pt x="709" y="28"/>
                      </a:lnTo>
                      <a:lnTo>
                        <a:pt x="716" y="35"/>
                      </a:lnTo>
                      <a:lnTo>
                        <a:pt x="716" y="42"/>
                      </a:lnTo>
                      <a:lnTo>
                        <a:pt x="723" y="42"/>
                      </a:lnTo>
                      <a:lnTo>
                        <a:pt x="730" y="42"/>
                      </a:lnTo>
                      <a:lnTo>
                        <a:pt x="737" y="42"/>
                      </a:lnTo>
                      <a:lnTo>
                        <a:pt x="744" y="49"/>
                      </a:lnTo>
                      <a:lnTo>
                        <a:pt x="752" y="49"/>
                      </a:lnTo>
                      <a:lnTo>
                        <a:pt x="766" y="42"/>
                      </a:lnTo>
                      <a:lnTo>
                        <a:pt x="773" y="49"/>
                      </a:lnTo>
                      <a:lnTo>
                        <a:pt x="773" y="56"/>
                      </a:lnTo>
                      <a:lnTo>
                        <a:pt x="780" y="63"/>
                      </a:lnTo>
                      <a:lnTo>
                        <a:pt x="773" y="71"/>
                      </a:lnTo>
                      <a:lnTo>
                        <a:pt x="773" y="85"/>
                      </a:lnTo>
                      <a:lnTo>
                        <a:pt x="773" y="92"/>
                      </a:lnTo>
                      <a:lnTo>
                        <a:pt x="766" y="99"/>
                      </a:lnTo>
                      <a:lnTo>
                        <a:pt x="766" y="106"/>
                      </a:lnTo>
                      <a:lnTo>
                        <a:pt x="759" y="106"/>
                      </a:lnTo>
                      <a:lnTo>
                        <a:pt x="759" y="113"/>
                      </a:lnTo>
                      <a:lnTo>
                        <a:pt x="766" y="127"/>
                      </a:lnTo>
                      <a:lnTo>
                        <a:pt x="773" y="134"/>
                      </a:lnTo>
                      <a:lnTo>
                        <a:pt x="773" y="148"/>
                      </a:lnTo>
                      <a:lnTo>
                        <a:pt x="780" y="177"/>
                      </a:lnTo>
                      <a:lnTo>
                        <a:pt x="787" y="198"/>
                      </a:lnTo>
                      <a:lnTo>
                        <a:pt x="794" y="198"/>
                      </a:lnTo>
                      <a:lnTo>
                        <a:pt x="822" y="198"/>
                      </a:lnTo>
                      <a:lnTo>
                        <a:pt x="830" y="198"/>
                      </a:lnTo>
                      <a:lnTo>
                        <a:pt x="837" y="198"/>
                      </a:lnTo>
                      <a:lnTo>
                        <a:pt x="844" y="191"/>
                      </a:lnTo>
                      <a:lnTo>
                        <a:pt x="872" y="191"/>
                      </a:lnTo>
                      <a:lnTo>
                        <a:pt x="886" y="191"/>
                      </a:lnTo>
                      <a:lnTo>
                        <a:pt x="893" y="198"/>
                      </a:lnTo>
                      <a:lnTo>
                        <a:pt x="900" y="198"/>
                      </a:lnTo>
                      <a:lnTo>
                        <a:pt x="907" y="198"/>
                      </a:lnTo>
                      <a:lnTo>
                        <a:pt x="915" y="205"/>
                      </a:lnTo>
                      <a:lnTo>
                        <a:pt x="922" y="198"/>
                      </a:lnTo>
                      <a:lnTo>
                        <a:pt x="915" y="205"/>
                      </a:lnTo>
                      <a:lnTo>
                        <a:pt x="900" y="205"/>
                      </a:lnTo>
                      <a:lnTo>
                        <a:pt x="893" y="212"/>
                      </a:lnTo>
                      <a:lnTo>
                        <a:pt x="886" y="212"/>
                      </a:lnTo>
                      <a:lnTo>
                        <a:pt x="879" y="212"/>
                      </a:lnTo>
                      <a:lnTo>
                        <a:pt x="865" y="212"/>
                      </a:lnTo>
                      <a:lnTo>
                        <a:pt x="865" y="219"/>
                      </a:lnTo>
                      <a:lnTo>
                        <a:pt x="858" y="219"/>
                      </a:lnTo>
                      <a:lnTo>
                        <a:pt x="851" y="226"/>
                      </a:lnTo>
                      <a:lnTo>
                        <a:pt x="844" y="241"/>
                      </a:lnTo>
                      <a:lnTo>
                        <a:pt x="830" y="248"/>
                      </a:lnTo>
                      <a:lnTo>
                        <a:pt x="822" y="255"/>
                      </a:lnTo>
                      <a:lnTo>
                        <a:pt x="815" y="255"/>
                      </a:lnTo>
                      <a:lnTo>
                        <a:pt x="808" y="255"/>
                      </a:lnTo>
                      <a:lnTo>
                        <a:pt x="801" y="255"/>
                      </a:lnTo>
                      <a:lnTo>
                        <a:pt x="801" y="269"/>
                      </a:lnTo>
                      <a:lnTo>
                        <a:pt x="794" y="283"/>
                      </a:lnTo>
                      <a:lnTo>
                        <a:pt x="787" y="290"/>
                      </a:lnTo>
                      <a:lnTo>
                        <a:pt x="787" y="297"/>
                      </a:lnTo>
                      <a:lnTo>
                        <a:pt x="780" y="297"/>
                      </a:lnTo>
                      <a:lnTo>
                        <a:pt x="780" y="304"/>
                      </a:lnTo>
                      <a:lnTo>
                        <a:pt x="780" y="319"/>
                      </a:lnTo>
                      <a:lnTo>
                        <a:pt x="766" y="319"/>
                      </a:lnTo>
                      <a:lnTo>
                        <a:pt x="759" y="319"/>
                      </a:lnTo>
                      <a:lnTo>
                        <a:pt x="752" y="326"/>
                      </a:lnTo>
                      <a:lnTo>
                        <a:pt x="744" y="326"/>
                      </a:lnTo>
                      <a:lnTo>
                        <a:pt x="744" y="333"/>
                      </a:lnTo>
                      <a:lnTo>
                        <a:pt x="737" y="333"/>
                      </a:lnTo>
                      <a:lnTo>
                        <a:pt x="744" y="333"/>
                      </a:lnTo>
                      <a:lnTo>
                        <a:pt x="737" y="340"/>
                      </a:lnTo>
                      <a:lnTo>
                        <a:pt x="737" y="347"/>
                      </a:lnTo>
                      <a:lnTo>
                        <a:pt x="730" y="347"/>
                      </a:lnTo>
                      <a:lnTo>
                        <a:pt x="723" y="347"/>
                      </a:lnTo>
                      <a:lnTo>
                        <a:pt x="716" y="347"/>
                      </a:lnTo>
                      <a:lnTo>
                        <a:pt x="709" y="347"/>
                      </a:lnTo>
                      <a:lnTo>
                        <a:pt x="702" y="347"/>
                      </a:lnTo>
                      <a:lnTo>
                        <a:pt x="702" y="354"/>
                      </a:lnTo>
                      <a:lnTo>
                        <a:pt x="702" y="361"/>
                      </a:lnTo>
                      <a:lnTo>
                        <a:pt x="695" y="361"/>
                      </a:lnTo>
                      <a:lnTo>
                        <a:pt x="702" y="368"/>
                      </a:lnTo>
                      <a:lnTo>
                        <a:pt x="695" y="375"/>
                      </a:lnTo>
                      <a:lnTo>
                        <a:pt x="688" y="375"/>
                      </a:lnTo>
                      <a:lnTo>
                        <a:pt x="681" y="382"/>
                      </a:lnTo>
                      <a:lnTo>
                        <a:pt x="674" y="382"/>
                      </a:lnTo>
                      <a:lnTo>
                        <a:pt x="674" y="389"/>
                      </a:lnTo>
                      <a:lnTo>
                        <a:pt x="667" y="389"/>
                      </a:lnTo>
                      <a:lnTo>
                        <a:pt x="652" y="389"/>
                      </a:lnTo>
                      <a:lnTo>
                        <a:pt x="645" y="396"/>
                      </a:lnTo>
                      <a:lnTo>
                        <a:pt x="645" y="404"/>
                      </a:lnTo>
                      <a:lnTo>
                        <a:pt x="645" y="411"/>
                      </a:lnTo>
                      <a:lnTo>
                        <a:pt x="638" y="418"/>
                      </a:lnTo>
                      <a:lnTo>
                        <a:pt x="631" y="418"/>
                      </a:lnTo>
                      <a:lnTo>
                        <a:pt x="624" y="411"/>
                      </a:lnTo>
                      <a:lnTo>
                        <a:pt x="617" y="411"/>
                      </a:lnTo>
                      <a:lnTo>
                        <a:pt x="610" y="411"/>
                      </a:lnTo>
                      <a:lnTo>
                        <a:pt x="603" y="404"/>
                      </a:lnTo>
                      <a:lnTo>
                        <a:pt x="596" y="404"/>
                      </a:lnTo>
                      <a:lnTo>
                        <a:pt x="589" y="411"/>
                      </a:lnTo>
                      <a:lnTo>
                        <a:pt x="581" y="404"/>
                      </a:lnTo>
                      <a:lnTo>
                        <a:pt x="581" y="411"/>
                      </a:lnTo>
                      <a:lnTo>
                        <a:pt x="574" y="411"/>
                      </a:lnTo>
                      <a:lnTo>
                        <a:pt x="581" y="418"/>
                      </a:lnTo>
                      <a:lnTo>
                        <a:pt x="574" y="425"/>
                      </a:lnTo>
                      <a:lnTo>
                        <a:pt x="581" y="425"/>
                      </a:lnTo>
                      <a:lnTo>
                        <a:pt x="574" y="432"/>
                      </a:lnTo>
                      <a:lnTo>
                        <a:pt x="574" y="439"/>
                      </a:lnTo>
                      <a:lnTo>
                        <a:pt x="581" y="453"/>
                      </a:lnTo>
                      <a:lnTo>
                        <a:pt x="589" y="460"/>
                      </a:lnTo>
                      <a:lnTo>
                        <a:pt x="581" y="467"/>
                      </a:lnTo>
                      <a:lnTo>
                        <a:pt x="589" y="474"/>
                      </a:lnTo>
                      <a:lnTo>
                        <a:pt x="589" y="481"/>
                      </a:lnTo>
                      <a:lnTo>
                        <a:pt x="589" y="489"/>
                      </a:lnTo>
                      <a:lnTo>
                        <a:pt x="581" y="489"/>
                      </a:lnTo>
                      <a:lnTo>
                        <a:pt x="567" y="481"/>
                      </a:lnTo>
                      <a:lnTo>
                        <a:pt x="539" y="489"/>
                      </a:lnTo>
                      <a:lnTo>
                        <a:pt x="532" y="481"/>
                      </a:lnTo>
                      <a:lnTo>
                        <a:pt x="525" y="481"/>
                      </a:lnTo>
                      <a:lnTo>
                        <a:pt x="525" y="474"/>
                      </a:lnTo>
                      <a:lnTo>
                        <a:pt x="525" y="467"/>
                      </a:lnTo>
                      <a:lnTo>
                        <a:pt x="518" y="489"/>
                      </a:lnTo>
                      <a:lnTo>
                        <a:pt x="511" y="496"/>
                      </a:lnTo>
                      <a:lnTo>
                        <a:pt x="504" y="496"/>
                      </a:lnTo>
                      <a:lnTo>
                        <a:pt x="496" y="489"/>
                      </a:lnTo>
                      <a:lnTo>
                        <a:pt x="489" y="496"/>
                      </a:lnTo>
                      <a:lnTo>
                        <a:pt x="482" y="496"/>
                      </a:lnTo>
                      <a:lnTo>
                        <a:pt x="475" y="489"/>
                      </a:lnTo>
                      <a:lnTo>
                        <a:pt x="454" y="481"/>
                      </a:lnTo>
                      <a:lnTo>
                        <a:pt x="447" y="481"/>
                      </a:lnTo>
                      <a:lnTo>
                        <a:pt x="447" y="467"/>
                      </a:lnTo>
                      <a:lnTo>
                        <a:pt x="454" y="460"/>
                      </a:lnTo>
                      <a:lnTo>
                        <a:pt x="461" y="453"/>
                      </a:lnTo>
                      <a:lnTo>
                        <a:pt x="454" y="446"/>
                      </a:lnTo>
                      <a:lnTo>
                        <a:pt x="454" y="439"/>
                      </a:lnTo>
                      <a:lnTo>
                        <a:pt x="447" y="432"/>
                      </a:lnTo>
                      <a:lnTo>
                        <a:pt x="447" y="425"/>
                      </a:lnTo>
                      <a:lnTo>
                        <a:pt x="447" y="411"/>
                      </a:lnTo>
                      <a:lnTo>
                        <a:pt x="454" y="404"/>
                      </a:lnTo>
                      <a:lnTo>
                        <a:pt x="447" y="396"/>
                      </a:lnTo>
                      <a:lnTo>
                        <a:pt x="447" y="389"/>
                      </a:lnTo>
                      <a:lnTo>
                        <a:pt x="454" y="375"/>
                      </a:lnTo>
                      <a:lnTo>
                        <a:pt x="461" y="375"/>
                      </a:lnTo>
                      <a:lnTo>
                        <a:pt x="468" y="368"/>
                      </a:lnTo>
                      <a:lnTo>
                        <a:pt x="461" y="361"/>
                      </a:lnTo>
                      <a:lnTo>
                        <a:pt x="454" y="354"/>
                      </a:lnTo>
                      <a:lnTo>
                        <a:pt x="440" y="347"/>
                      </a:lnTo>
                      <a:lnTo>
                        <a:pt x="433" y="347"/>
                      </a:lnTo>
                      <a:lnTo>
                        <a:pt x="426" y="340"/>
                      </a:lnTo>
                      <a:lnTo>
                        <a:pt x="440" y="333"/>
                      </a:lnTo>
                      <a:lnTo>
                        <a:pt x="440" y="326"/>
                      </a:lnTo>
                      <a:lnTo>
                        <a:pt x="433" y="326"/>
                      </a:lnTo>
                      <a:lnTo>
                        <a:pt x="433" y="319"/>
                      </a:lnTo>
                      <a:lnTo>
                        <a:pt x="426" y="319"/>
                      </a:lnTo>
                      <a:lnTo>
                        <a:pt x="418" y="319"/>
                      </a:lnTo>
                      <a:lnTo>
                        <a:pt x="411" y="319"/>
                      </a:lnTo>
                      <a:lnTo>
                        <a:pt x="404" y="319"/>
                      </a:lnTo>
                      <a:lnTo>
                        <a:pt x="404" y="304"/>
                      </a:lnTo>
                      <a:lnTo>
                        <a:pt x="411" y="304"/>
                      </a:lnTo>
                      <a:lnTo>
                        <a:pt x="418" y="297"/>
                      </a:lnTo>
                      <a:close/>
                      <a:moveTo>
                        <a:pt x="326" y="205"/>
                      </a:moveTo>
                      <a:lnTo>
                        <a:pt x="333" y="212"/>
                      </a:lnTo>
                      <a:lnTo>
                        <a:pt x="348" y="212"/>
                      </a:lnTo>
                      <a:lnTo>
                        <a:pt x="348" y="219"/>
                      </a:lnTo>
                      <a:lnTo>
                        <a:pt x="355" y="219"/>
                      </a:lnTo>
                      <a:lnTo>
                        <a:pt x="355" y="226"/>
                      </a:lnTo>
                      <a:lnTo>
                        <a:pt x="355" y="233"/>
                      </a:lnTo>
                      <a:lnTo>
                        <a:pt x="362" y="233"/>
                      </a:lnTo>
                      <a:lnTo>
                        <a:pt x="369" y="226"/>
                      </a:lnTo>
                      <a:lnTo>
                        <a:pt x="376" y="219"/>
                      </a:lnTo>
                      <a:lnTo>
                        <a:pt x="383" y="212"/>
                      </a:lnTo>
                      <a:lnTo>
                        <a:pt x="390" y="205"/>
                      </a:lnTo>
                      <a:lnTo>
                        <a:pt x="397" y="205"/>
                      </a:lnTo>
                      <a:lnTo>
                        <a:pt x="411" y="219"/>
                      </a:lnTo>
                      <a:lnTo>
                        <a:pt x="418" y="219"/>
                      </a:lnTo>
                      <a:lnTo>
                        <a:pt x="418" y="212"/>
                      </a:lnTo>
                      <a:lnTo>
                        <a:pt x="426" y="212"/>
                      </a:lnTo>
                      <a:lnTo>
                        <a:pt x="426" y="205"/>
                      </a:lnTo>
                      <a:lnTo>
                        <a:pt x="426" y="198"/>
                      </a:lnTo>
                      <a:lnTo>
                        <a:pt x="433" y="191"/>
                      </a:lnTo>
                      <a:lnTo>
                        <a:pt x="426" y="184"/>
                      </a:lnTo>
                      <a:lnTo>
                        <a:pt x="426" y="177"/>
                      </a:lnTo>
                      <a:lnTo>
                        <a:pt x="418" y="177"/>
                      </a:lnTo>
                      <a:lnTo>
                        <a:pt x="411" y="170"/>
                      </a:lnTo>
                      <a:lnTo>
                        <a:pt x="404" y="170"/>
                      </a:lnTo>
                      <a:lnTo>
                        <a:pt x="404" y="163"/>
                      </a:lnTo>
                      <a:lnTo>
                        <a:pt x="404" y="156"/>
                      </a:lnTo>
                      <a:lnTo>
                        <a:pt x="397" y="156"/>
                      </a:lnTo>
                      <a:lnTo>
                        <a:pt x="390" y="163"/>
                      </a:lnTo>
                      <a:lnTo>
                        <a:pt x="383" y="163"/>
                      </a:lnTo>
                      <a:lnTo>
                        <a:pt x="376" y="148"/>
                      </a:lnTo>
                      <a:lnTo>
                        <a:pt x="376" y="141"/>
                      </a:lnTo>
                      <a:lnTo>
                        <a:pt x="369" y="141"/>
                      </a:lnTo>
                      <a:lnTo>
                        <a:pt x="362" y="141"/>
                      </a:lnTo>
                      <a:lnTo>
                        <a:pt x="362" y="148"/>
                      </a:lnTo>
                      <a:lnTo>
                        <a:pt x="355" y="148"/>
                      </a:lnTo>
                      <a:lnTo>
                        <a:pt x="355" y="141"/>
                      </a:lnTo>
                      <a:lnTo>
                        <a:pt x="348" y="156"/>
                      </a:lnTo>
                      <a:lnTo>
                        <a:pt x="341" y="156"/>
                      </a:lnTo>
                      <a:lnTo>
                        <a:pt x="333" y="156"/>
                      </a:lnTo>
                      <a:lnTo>
                        <a:pt x="326" y="163"/>
                      </a:lnTo>
                      <a:lnTo>
                        <a:pt x="326" y="156"/>
                      </a:lnTo>
                      <a:lnTo>
                        <a:pt x="319" y="163"/>
                      </a:lnTo>
                      <a:lnTo>
                        <a:pt x="312" y="163"/>
                      </a:lnTo>
                      <a:lnTo>
                        <a:pt x="305" y="163"/>
                      </a:lnTo>
                      <a:lnTo>
                        <a:pt x="305" y="170"/>
                      </a:lnTo>
                      <a:lnTo>
                        <a:pt x="312" y="177"/>
                      </a:lnTo>
                      <a:lnTo>
                        <a:pt x="305" y="184"/>
                      </a:lnTo>
                      <a:lnTo>
                        <a:pt x="312" y="184"/>
                      </a:lnTo>
                      <a:lnTo>
                        <a:pt x="312" y="191"/>
                      </a:lnTo>
                      <a:lnTo>
                        <a:pt x="312" y="198"/>
                      </a:lnTo>
                      <a:lnTo>
                        <a:pt x="312" y="205"/>
                      </a:lnTo>
                      <a:lnTo>
                        <a:pt x="326" y="205"/>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77" name="Freeform 17">
                  <a:extLst>
                    <a:ext uri="{FF2B5EF4-FFF2-40B4-BE49-F238E27FC236}">
                      <a16:creationId xmlns:a16="http://schemas.microsoft.com/office/drawing/2014/main" id="{9CEA3FE6-73CC-4B45-A045-230E55B320E5}"/>
                    </a:ext>
                  </a:extLst>
                </p:cNvPr>
                <p:cNvSpPr>
                  <a:spLocks/>
                </p:cNvSpPr>
                <p:nvPr/>
              </p:nvSpPr>
              <p:spPr bwMode="auto">
                <a:xfrm>
                  <a:off x="3049588" y="4576763"/>
                  <a:ext cx="949325" cy="746125"/>
                </a:xfrm>
                <a:custGeom>
                  <a:avLst/>
                  <a:gdLst>
                    <a:gd name="T0" fmla="*/ 2147483647 w 688"/>
                    <a:gd name="T1" fmla="*/ 2147483647 h 623"/>
                    <a:gd name="T2" fmla="*/ 2147483647 w 688"/>
                    <a:gd name="T3" fmla="*/ 2147483647 h 623"/>
                    <a:gd name="T4" fmla="*/ 2147483647 w 688"/>
                    <a:gd name="T5" fmla="*/ 2147483647 h 623"/>
                    <a:gd name="T6" fmla="*/ 2147483647 w 688"/>
                    <a:gd name="T7" fmla="*/ 2147483647 h 623"/>
                    <a:gd name="T8" fmla="*/ 2147483647 w 688"/>
                    <a:gd name="T9" fmla="*/ 2147483647 h 623"/>
                    <a:gd name="T10" fmla="*/ 2147483647 w 688"/>
                    <a:gd name="T11" fmla="*/ 2147483647 h 623"/>
                    <a:gd name="T12" fmla="*/ 2147483647 w 688"/>
                    <a:gd name="T13" fmla="*/ 2147483647 h 623"/>
                    <a:gd name="T14" fmla="*/ 2147483647 w 688"/>
                    <a:gd name="T15" fmla="*/ 2147483647 h 623"/>
                    <a:gd name="T16" fmla="*/ 2147483647 w 688"/>
                    <a:gd name="T17" fmla="*/ 2147483647 h 623"/>
                    <a:gd name="T18" fmla="*/ 2147483647 w 688"/>
                    <a:gd name="T19" fmla="*/ 2147483647 h 623"/>
                    <a:gd name="T20" fmla="*/ 2147483647 w 688"/>
                    <a:gd name="T21" fmla="*/ 2147483647 h 623"/>
                    <a:gd name="T22" fmla="*/ 2147483647 w 688"/>
                    <a:gd name="T23" fmla="*/ 2147483647 h 623"/>
                    <a:gd name="T24" fmla="*/ 2147483647 w 688"/>
                    <a:gd name="T25" fmla="*/ 2147483647 h 623"/>
                    <a:gd name="T26" fmla="*/ 2147483647 w 688"/>
                    <a:gd name="T27" fmla="*/ 2147483647 h 623"/>
                    <a:gd name="T28" fmla="*/ 2147483647 w 688"/>
                    <a:gd name="T29" fmla="*/ 2147483647 h 623"/>
                    <a:gd name="T30" fmla="*/ 2147483647 w 688"/>
                    <a:gd name="T31" fmla="*/ 2147483647 h 623"/>
                    <a:gd name="T32" fmla="*/ 2147483647 w 688"/>
                    <a:gd name="T33" fmla="*/ 2147483647 h 623"/>
                    <a:gd name="T34" fmla="*/ 2147483647 w 688"/>
                    <a:gd name="T35" fmla="*/ 2147483647 h 623"/>
                    <a:gd name="T36" fmla="*/ 2147483647 w 688"/>
                    <a:gd name="T37" fmla="*/ 2147483647 h 623"/>
                    <a:gd name="T38" fmla="*/ 2147483647 w 688"/>
                    <a:gd name="T39" fmla="*/ 0 h 623"/>
                    <a:gd name="T40" fmla="*/ 2147483647 w 688"/>
                    <a:gd name="T41" fmla="*/ 2147483647 h 623"/>
                    <a:gd name="T42" fmla="*/ 2147483647 w 688"/>
                    <a:gd name="T43" fmla="*/ 2147483647 h 623"/>
                    <a:gd name="T44" fmla="*/ 2147483647 w 688"/>
                    <a:gd name="T45" fmla="*/ 2147483647 h 623"/>
                    <a:gd name="T46" fmla="*/ 2147483647 w 688"/>
                    <a:gd name="T47" fmla="*/ 2147483647 h 623"/>
                    <a:gd name="T48" fmla="*/ 2147483647 w 688"/>
                    <a:gd name="T49" fmla="*/ 2147483647 h 623"/>
                    <a:gd name="T50" fmla="*/ 2147483647 w 688"/>
                    <a:gd name="T51" fmla="*/ 2147483647 h 623"/>
                    <a:gd name="T52" fmla="*/ 2147483647 w 688"/>
                    <a:gd name="T53" fmla="*/ 2147483647 h 623"/>
                    <a:gd name="T54" fmla="*/ 2147483647 w 688"/>
                    <a:gd name="T55" fmla="*/ 2147483647 h 623"/>
                    <a:gd name="T56" fmla="*/ 2147483647 w 688"/>
                    <a:gd name="T57" fmla="*/ 2147483647 h 623"/>
                    <a:gd name="T58" fmla="*/ 2147483647 w 688"/>
                    <a:gd name="T59" fmla="*/ 2147483647 h 623"/>
                    <a:gd name="T60" fmla="*/ 2147483647 w 688"/>
                    <a:gd name="T61" fmla="*/ 2147483647 h 623"/>
                    <a:gd name="T62" fmla="*/ 2147483647 w 688"/>
                    <a:gd name="T63" fmla="*/ 2147483647 h 623"/>
                    <a:gd name="T64" fmla="*/ 2147483647 w 688"/>
                    <a:gd name="T65" fmla="*/ 2147483647 h 623"/>
                    <a:gd name="T66" fmla="*/ 2147483647 w 688"/>
                    <a:gd name="T67" fmla="*/ 2147483647 h 623"/>
                    <a:gd name="T68" fmla="*/ 2147483647 w 688"/>
                    <a:gd name="T69" fmla="*/ 2147483647 h 623"/>
                    <a:gd name="T70" fmla="*/ 2147483647 w 688"/>
                    <a:gd name="T71" fmla="*/ 2147483647 h 623"/>
                    <a:gd name="T72" fmla="*/ 2147483647 w 688"/>
                    <a:gd name="T73" fmla="*/ 2147483647 h 623"/>
                    <a:gd name="T74" fmla="*/ 2147483647 w 688"/>
                    <a:gd name="T75" fmla="*/ 2147483647 h 623"/>
                    <a:gd name="T76" fmla="*/ 2147483647 w 688"/>
                    <a:gd name="T77" fmla="*/ 2147483647 h 623"/>
                    <a:gd name="T78" fmla="*/ 2147483647 w 688"/>
                    <a:gd name="T79" fmla="*/ 2147483647 h 623"/>
                    <a:gd name="T80" fmla="*/ 2147483647 w 688"/>
                    <a:gd name="T81" fmla="*/ 2147483647 h 623"/>
                    <a:gd name="T82" fmla="*/ 2147483647 w 688"/>
                    <a:gd name="T83" fmla="*/ 2147483647 h 623"/>
                    <a:gd name="T84" fmla="*/ 2147483647 w 688"/>
                    <a:gd name="T85" fmla="*/ 2147483647 h 623"/>
                    <a:gd name="T86" fmla="*/ 2147483647 w 688"/>
                    <a:gd name="T87" fmla="*/ 2147483647 h 623"/>
                    <a:gd name="T88" fmla="*/ 2147483647 w 688"/>
                    <a:gd name="T89" fmla="*/ 2147483647 h 623"/>
                    <a:gd name="T90" fmla="*/ 2147483647 w 688"/>
                    <a:gd name="T91" fmla="*/ 2147483647 h 623"/>
                    <a:gd name="T92" fmla="*/ 2147483647 w 688"/>
                    <a:gd name="T93" fmla="*/ 2147483647 h 623"/>
                    <a:gd name="T94" fmla="*/ 2147483647 w 688"/>
                    <a:gd name="T95" fmla="*/ 2147483647 h 623"/>
                    <a:gd name="T96" fmla="*/ 2147483647 w 688"/>
                    <a:gd name="T97" fmla="*/ 2147483647 h 623"/>
                    <a:gd name="T98" fmla="*/ 2147483647 w 688"/>
                    <a:gd name="T99" fmla="*/ 2147483647 h 623"/>
                    <a:gd name="T100" fmla="*/ 2147483647 w 688"/>
                    <a:gd name="T101" fmla="*/ 2147483647 h 623"/>
                    <a:gd name="T102" fmla="*/ 2147483647 w 688"/>
                    <a:gd name="T103" fmla="*/ 2147483647 h 623"/>
                    <a:gd name="T104" fmla="*/ 2147483647 w 688"/>
                    <a:gd name="T105" fmla="*/ 2147483647 h 623"/>
                    <a:gd name="T106" fmla="*/ 2147483647 w 688"/>
                    <a:gd name="T107" fmla="*/ 2147483647 h 623"/>
                    <a:gd name="T108" fmla="*/ 2147483647 w 688"/>
                    <a:gd name="T109" fmla="*/ 2147483647 h 62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8"/>
                    <a:gd name="T166" fmla="*/ 0 h 623"/>
                    <a:gd name="T167" fmla="*/ 688 w 688"/>
                    <a:gd name="T168" fmla="*/ 623 h 62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8" h="623">
                      <a:moveTo>
                        <a:pt x="199" y="467"/>
                      </a:moveTo>
                      <a:lnTo>
                        <a:pt x="199" y="460"/>
                      </a:lnTo>
                      <a:lnTo>
                        <a:pt x="206" y="460"/>
                      </a:lnTo>
                      <a:lnTo>
                        <a:pt x="213" y="453"/>
                      </a:lnTo>
                      <a:lnTo>
                        <a:pt x="220" y="432"/>
                      </a:lnTo>
                      <a:lnTo>
                        <a:pt x="234" y="432"/>
                      </a:lnTo>
                      <a:lnTo>
                        <a:pt x="234" y="418"/>
                      </a:lnTo>
                      <a:lnTo>
                        <a:pt x="241" y="411"/>
                      </a:lnTo>
                      <a:lnTo>
                        <a:pt x="234" y="411"/>
                      </a:lnTo>
                      <a:lnTo>
                        <a:pt x="227" y="411"/>
                      </a:lnTo>
                      <a:lnTo>
                        <a:pt x="227" y="404"/>
                      </a:lnTo>
                      <a:lnTo>
                        <a:pt x="213" y="404"/>
                      </a:lnTo>
                      <a:lnTo>
                        <a:pt x="213" y="397"/>
                      </a:lnTo>
                      <a:lnTo>
                        <a:pt x="199" y="404"/>
                      </a:lnTo>
                      <a:lnTo>
                        <a:pt x="192" y="411"/>
                      </a:lnTo>
                      <a:lnTo>
                        <a:pt x="192" y="404"/>
                      </a:lnTo>
                      <a:lnTo>
                        <a:pt x="192" y="411"/>
                      </a:lnTo>
                      <a:lnTo>
                        <a:pt x="185" y="404"/>
                      </a:lnTo>
                      <a:lnTo>
                        <a:pt x="192" y="397"/>
                      </a:lnTo>
                      <a:lnTo>
                        <a:pt x="170" y="390"/>
                      </a:lnTo>
                      <a:lnTo>
                        <a:pt x="170" y="397"/>
                      </a:lnTo>
                      <a:lnTo>
                        <a:pt x="163" y="397"/>
                      </a:lnTo>
                      <a:lnTo>
                        <a:pt x="156" y="390"/>
                      </a:lnTo>
                      <a:lnTo>
                        <a:pt x="163" y="375"/>
                      </a:lnTo>
                      <a:lnTo>
                        <a:pt x="142" y="382"/>
                      </a:lnTo>
                      <a:lnTo>
                        <a:pt x="135" y="382"/>
                      </a:lnTo>
                      <a:lnTo>
                        <a:pt x="128" y="382"/>
                      </a:lnTo>
                      <a:lnTo>
                        <a:pt x="85" y="382"/>
                      </a:lnTo>
                      <a:lnTo>
                        <a:pt x="78" y="390"/>
                      </a:lnTo>
                      <a:lnTo>
                        <a:pt x="50" y="418"/>
                      </a:lnTo>
                      <a:lnTo>
                        <a:pt x="36" y="439"/>
                      </a:lnTo>
                      <a:lnTo>
                        <a:pt x="29" y="439"/>
                      </a:lnTo>
                      <a:lnTo>
                        <a:pt x="22" y="432"/>
                      </a:lnTo>
                      <a:lnTo>
                        <a:pt x="7" y="404"/>
                      </a:lnTo>
                      <a:lnTo>
                        <a:pt x="7" y="397"/>
                      </a:lnTo>
                      <a:lnTo>
                        <a:pt x="0" y="382"/>
                      </a:lnTo>
                      <a:lnTo>
                        <a:pt x="7" y="361"/>
                      </a:lnTo>
                      <a:lnTo>
                        <a:pt x="22" y="354"/>
                      </a:lnTo>
                      <a:lnTo>
                        <a:pt x="29" y="340"/>
                      </a:lnTo>
                      <a:lnTo>
                        <a:pt x="29" y="333"/>
                      </a:lnTo>
                      <a:lnTo>
                        <a:pt x="29" y="326"/>
                      </a:lnTo>
                      <a:lnTo>
                        <a:pt x="29" y="305"/>
                      </a:lnTo>
                      <a:lnTo>
                        <a:pt x="36" y="290"/>
                      </a:lnTo>
                      <a:lnTo>
                        <a:pt x="43" y="269"/>
                      </a:lnTo>
                      <a:lnTo>
                        <a:pt x="57" y="241"/>
                      </a:lnTo>
                      <a:lnTo>
                        <a:pt x="64" y="227"/>
                      </a:lnTo>
                      <a:lnTo>
                        <a:pt x="64" y="212"/>
                      </a:lnTo>
                      <a:lnTo>
                        <a:pt x="71" y="205"/>
                      </a:lnTo>
                      <a:lnTo>
                        <a:pt x="64" y="198"/>
                      </a:lnTo>
                      <a:lnTo>
                        <a:pt x="71" y="177"/>
                      </a:lnTo>
                      <a:lnTo>
                        <a:pt x="71" y="142"/>
                      </a:lnTo>
                      <a:lnTo>
                        <a:pt x="78" y="142"/>
                      </a:lnTo>
                      <a:lnTo>
                        <a:pt x="85" y="134"/>
                      </a:lnTo>
                      <a:lnTo>
                        <a:pt x="92" y="120"/>
                      </a:lnTo>
                      <a:lnTo>
                        <a:pt x="99" y="113"/>
                      </a:lnTo>
                      <a:lnTo>
                        <a:pt x="92" y="106"/>
                      </a:lnTo>
                      <a:lnTo>
                        <a:pt x="99" y="99"/>
                      </a:lnTo>
                      <a:lnTo>
                        <a:pt x="114" y="106"/>
                      </a:lnTo>
                      <a:lnTo>
                        <a:pt x="128" y="106"/>
                      </a:lnTo>
                      <a:lnTo>
                        <a:pt x="128" y="113"/>
                      </a:lnTo>
                      <a:lnTo>
                        <a:pt x="128" y="120"/>
                      </a:lnTo>
                      <a:lnTo>
                        <a:pt x="135" y="120"/>
                      </a:lnTo>
                      <a:lnTo>
                        <a:pt x="142" y="120"/>
                      </a:lnTo>
                      <a:lnTo>
                        <a:pt x="149" y="120"/>
                      </a:lnTo>
                      <a:lnTo>
                        <a:pt x="156" y="127"/>
                      </a:lnTo>
                      <a:lnTo>
                        <a:pt x="156" y="134"/>
                      </a:lnTo>
                      <a:lnTo>
                        <a:pt x="163" y="142"/>
                      </a:lnTo>
                      <a:lnTo>
                        <a:pt x="163" y="149"/>
                      </a:lnTo>
                      <a:lnTo>
                        <a:pt x="177" y="149"/>
                      </a:lnTo>
                      <a:lnTo>
                        <a:pt x="177" y="142"/>
                      </a:lnTo>
                      <a:lnTo>
                        <a:pt x="170" y="142"/>
                      </a:lnTo>
                      <a:lnTo>
                        <a:pt x="177" y="134"/>
                      </a:lnTo>
                      <a:lnTo>
                        <a:pt x="185" y="142"/>
                      </a:lnTo>
                      <a:lnTo>
                        <a:pt x="199" y="149"/>
                      </a:lnTo>
                      <a:lnTo>
                        <a:pt x="199" y="142"/>
                      </a:lnTo>
                      <a:lnTo>
                        <a:pt x="213" y="142"/>
                      </a:lnTo>
                      <a:lnTo>
                        <a:pt x="227" y="106"/>
                      </a:lnTo>
                      <a:lnTo>
                        <a:pt x="234" y="106"/>
                      </a:lnTo>
                      <a:lnTo>
                        <a:pt x="241" y="106"/>
                      </a:lnTo>
                      <a:lnTo>
                        <a:pt x="255" y="92"/>
                      </a:lnTo>
                      <a:lnTo>
                        <a:pt x="262" y="85"/>
                      </a:lnTo>
                      <a:lnTo>
                        <a:pt x="255" y="85"/>
                      </a:lnTo>
                      <a:lnTo>
                        <a:pt x="262" y="71"/>
                      </a:lnTo>
                      <a:lnTo>
                        <a:pt x="270" y="71"/>
                      </a:lnTo>
                      <a:lnTo>
                        <a:pt x="270" y="78"/>
                      </a:lnTo>
                      <a:lnTo>
                        <a:pt x="284" y="78"/>
                      </a:lnTo>
                      <a:lnTo>
                        <a:pt x="277" y="64"/>
                      </a:lnTo>
                      <a:lnTo>
                        <a:pt x="291" y="49"/>
                      </a:lnTo>
                      <a:lnTo>
                        <a:pt x="312" y="49"/>
                      </a:lnTo>
                      <a:lnTo>
                        <a:pt x="312" y="35"/>
                      </a:lnTo>
                      <a:lnTo>
                        <a:pt x="312" y="28"/>
                      </a:lnTo>
                      <a:lnTo>
                        <a:pt x="319" y="35"/>
                      </a:lnTo>
                      <a:lnTo>
                        <a:pt x="326" y="35"/>
                      </a:lnTo>
                      <a:lnTo>
                        <a:pt x="333" y="35"/>
                      </a:lnTo>
                      <a:lnTo>
                        <a:pt x="347" y="21"/>
                      </a:lnTo>
                      <a:lnTo>
                        <a:pt x="347" y="14"/>
                      </a:lnTo>
                      <a:lnTo>
                        <a:pt x="390" y="14"/>
                      </a:lnTo>
                      <a:lnTo>
                        <a:pt x="411" y="7"/>
                      </a:lnTo>
                      <a:lnTo>
                        <a:pt x="418" y="0"/>
                      </a:lnTo>
                      <a:lnTo>
                        <a:pt x="418" y="7"/>
                      </a:lnTo>
                      <a:lnTo>
                        <a:pt x="425" y="7"/>
                      </a:lnTo>
                      <a:lnTo>
                        <a:pt x="425" y="14"/>
                      </a:lnTo>
                      <a:lnTo>
                        <a:pt x="433" y="14"/>
                      </a:lnTo>
                      <a:lnTo>
                        <a:pt x="433" y="7"/>
                      </a:lnTo>
                      <a:lnTo>
                        <a:pt x="440" y="7"/>
                      </a:lnTo>
                      <a:lnTo>
                        <a:pt x="447" y="0"/>
                      </a:lnTo>
                      <a:lnTo>
                        <a:pt x="468" y="14"/>
                      </a:lnTo>
                      <a:lnTo>
                        <a:pt x="475" y="14"/>
                      </a:lnTo>
                      <a:lnTo>
                        <a:pt x="482" y="21"/>
                      </a:lnTo>
                      <a:lnTo>
                        <a:pt x="489" y="21"/>
                      </a:lnTo>
                      <a:lnTo>
                        <a:pt x="496" y="28"/>
                      </a:lnTo>
                      <a:lnTo>
                        <a:pt x="503" y="28"/>
                      </a:lnTo>
                      <a:lnTo>
                        <a:pt x="503" y="21"/>
                      </a:lnTo>
                      <a:lnTo>
                        <a:pt x="510" y="21"/>
                      </a:lnTo>
                      <a:lnTo>
                        <a:pt x="518" y="35"/>
                      </a:lnTo>
                      <a:lnTo>
                        <a:pt x="510" y="35"/>
                      </a:lnTo>
                      <a:lnTo>
                        <a:pt x="503" y="42"/>
                      </a:lnTo>
                      <a:lnTo>
                        <a:pt x="496" y="42"/>
                      </a:lnTo>
                      <a:lnTo>
                        <a:pt x="496" y="57"/>
                      </a:lnTo>
                      <a:lnTo>
                        <a:pt x="503" y="57"/>
                      </a:lnTo>
                      <a:lnTo>
                        <a:pt x="510" y="57"/>
                      </a:lnTo>
                      <a:lnTo>
                        <a:pt x="518" y="57"/>
                      </a:lnTo>
                      <a:lnTo>
                        <a:pt x="525" y="57"/>
                      </a:lnTo>
                      <a:lnTo>
                        <a:pt x="525" y="64"/>
                      </a:lnTo>
                      <a:lnTo>
                        <a:pt x="532" y="64"/>
                      </a:lnTo>
                      <a:lnTo>
                        <a:pt x="532" y="71"/>
                      </a:lnTo>
                      <a:lnTo>
                        <a:pt x="518" y="78"/>
                      </a:lnTo>
                      <a:lnTo>
                        <a:pt x="525" y="85"/>
                      </a:lnTo>
                      <a:lnTo>
                        <a:pt x="532" y="85"/>
                      </a:lnTo>
                      <a:lnTo>
                        <a:pt x="546" y="92"/>
                      </a:lnTo>
                      <a:lnTo>
                        <a:pt x="553" y="99"/>
                      </a:lnTo>
                      <a:lnTo>
                        <a:pt x="560" y="106"/>
                      </a:lnTo>
                      <a:lnTo>
                        <a:pt x="553" y="113"/>
                      </a:lnTo>
                      <a:lnTo>
                        <a:pt x="546" y="113"/>
                      </a:lnTo>
                      <a:lnTo>
                        <a:pt x="539" y="127"/>
                      </a:lnTo>
                      <a:lnTo>
                        <a:pt x="539" y="134"/>
                      </a:lnTo>
                      <a:lnTo>
                        <a:pt x="546" y="142"/>
                      </a:lnTo>
                      <a:lnTo>
                        <a:pt x="539" y="149"/>
                      </a:lnTo>
                      <a:lnTo>
                        <a:pt x="539" y="163"/>
                      </a:lnTo>
                      <a:lnTo>
                        <a:pt x="539" y="170"/>
                      </a:lnTo>
                      <a:lnTo>
                        <a:pt x="546" y="177"/>
                      </a:lnTo>
                      <a:lnTo>
                        <a:pt x="546" y="184"/>
                      </a:lnTo>
                      <a:lnTo>
                        <a:pt x="553" y="191"/>
                      </a:lnTo>
                      <a:lnTo>
                        <a:pt x="546" y="198"/>
                      </a:lnTo>
                      <a:lnTo>
                        <a:pt x="539" y="205"/>
                      </a:lnTo>
                      <a:lnTo>
                        <a:pt x="539" y="219"/>
                      </a:lnTo>
                      <a:lnTo>
                        <a:pt x="546" y="219"/>
                      </a:lnTo>
                      <a:lnTo>
                        <a:pt x="567" y="227"/>
                      </a:lnTo>
                      <a:lnTo>
                        <a:pt x="574" y="234"/>
                      </a:lnTo>
                      <a:lnTo>
                        <a:pt x="581" y="234"/>
                      </a:lnTo>
                      <a:lnTo>
                        <a:pt x="588" y="227"/>
                      </a:lnTo>
                      <a:lnTo>
                        <a:pt x="596" y="234"/>
                      </a:lnTo>
                      <a:lnTo>
                        <a:pt x="603" y="234"/>
                      </a:lnTo>
                      <a:lnTo>
                        <a:pt x="610" y="227"/>
                      </a:lnTo>
                      <a:lnTo>
                        <a:pt x="617" y="205"/>
                      </a:lnTo>
                      <a:lnTo>
                        <a:pt x="617" y="212"/>
                      </a:lnTo>
                      <a:lnTo>
                        <a:pt x="617" y="219"/>
                      </a:lnTo>
                      <a:lnTo>
                        <a:pt x="624" y="219"/>
                      </a:lnTo>
                      <a:lnTo>
                        <a:pt x="631" y="227"/>
                      </a:lnTo>
                      <a:lnTo>
                        <a:pt x="659" y="219"/>
                      </a:lnTo>
                      <a:lnTo>
                        <a:pt x="673" y="227"/>
                      </a:lnTo>
                      <a:lnTo>
                        <a:pt x="681" y="227"/>
                      </a:lnTo>
                      <a:lnTo>
                        <a:pt x="688" y="227"/>
                      </a:lnTo>
                      <a:lnTo>
                        <a:pt x="688" y="234"/>
                      </a:lnTo>
                      <a:lnTo>
                        <a:pt x="681" y="241"/>
                      </a:lnTo>
                      <a:lnTo>
                        <a:pt x="673" y="248"/>
                      </a:lnTo>
                      <a:lnTo>
                        <a:pt x="666" y="262"/>
                      </a:lnTo>
                      <a:lnTo>
                        <a:pt x="666" y="269"/>
                      </a:lnTo>
                      <a:lnTo>
                        <a:pt x="666" y="276"/>
                      </a:lnTo>
                      <a:lnTo>
                        <a:pt x="666" y="283"/>
                      </a:lnTo>
                      <a:lnTo>
                        <a:pt x="659" y="283"/>
                      </a:lnTo>
                      <a:lnTo>
                        <a:pt x="659" y="290"/>
                      </a:lnTo>
                      <a:lnTo>
                        <a:pt x="652" y="290"/>
                      </a:lnTo>
                      <a:lnTo>
                        <a:pt x="645" y="297"/>
                      </a:lnTo>
                      <a:lnTo>
                        <a:pt x="638" y="305"/>
                      </a:lnTo>
                      <a:lnTo>
                        <a:pt x="638" y="312"/>
                      </a:lnTo>
                      <a:lnTo>
                        <a:pt x="631" y="312"/>
                      </a:lnTo>
                      <a:lnTo>
                        <a:pt x="631" y="319"/>
                      </a:lnTo>
                      <a:lnTo>
                        <a:pt x="624" y="319"/>
                      </a:lnTo>
                      <a:lnTo>
                        <a:pt x="617" y="333"/>
                      </a:lnTo>
                      <a:lnTo>
                        <a:pt x="610" y="340"/>
                      </a:lnTo>
                      <a:lnTo>
                        <a:pt x="610" y="361"/>
                      </a:lnTo>
                      <a:lnTo>
                        <a:pt x="596" y="375"/>
                      </a:lnTo>
                      <a:lnTo>
                        <a:pt x="596" y="382"/>
                      </a:lnTo>
                      <a:lnTo>
                        <a:pt x="588" y="397"/>
                      </a:lnTo>
                      <a:lnTo>
                        <a:pt x="581" y="404"/>
                      </a:lnTo>
                      <a:lnTo>
                        <a:pt x="574" y="411"/>
                      </a:lnTo>
                      <a:lnTo>
                        <a:pt x="560" y="418"/>
                      </a:lnTo>
                      <a:lnTo>
                        <a:pt x="553" y="418"/>
                      </a:lnTo>
                      <a:lnTo>
                        <a:pt x="553" y="425"/>
                      </a:lnTo>
                      <a:lnTo>
                        <a:pt x="546" y="425"/>
                      </a:lnTo>
                      <a:lnTo>
                        <a:pt x="539" y="432"/>
                      </a:lnTo>
                      <a:lnTo>
                        <a:pt x="532" y="439"/>
                      </a:lnTo>
                      <a:lnTo>
                        <a:pt x="518" y="460"/>
                      </a:lnTo>
                      <a:lnTo>
                        <a:pt x="496" y="467"/>
                      </a:lnTo>
                      <a:lnTo>
                        <a:pt x="489" y="482"/>
                      </a:lnTo>
                      <a:lnTo>
                        <a:pt x="482" y="489"/>
                      </a:lnTo>
                      <a:lnTo>
                        <a:pt x="468" y="482"/>
                      </a:lnTo>
                      <a:lnTo>
                        <a:pt x="468" y="489"/>
                      </a:lnTo>
                      <a:lnTo>
                        <a:pt x="468" y="496"/>
                      </a:lnTo>
                      <a:lnTo>
                        <a:pt x="468" y="503"/>
                      </a:lnTo>
                      <a:lnTo>
                        <a:pt x="461" y="503"/>
                      </a:lnTo>
                      <a:lnTo>
                        <a:pt x="461" y="510"/>
                      </a:lnTo>
                      <a:lnTo>
                        <a:pt x="461" y="517"/>
                      </a:lnTo>
                      <a:lnTo>
                        <a:pt x="454" y="517"/>
                      </a:lnTo>
                      <a:lnTo>
                        <a:pt x="447" y="531"/>
                      </a:lnTo>
                      <a:lnTo>
                        <a:pt x="440" y="538"/>
                      </a:lnTo>
                      <a:lnTo>
                        <a:pt x="433" y="560"/>
                      </a:lnTo>
                      <a:lnTo>
                        <a:pt x="433" y="567"/>
                      </a:lnTo>
                      <a:lnTo>
                        <a:pt x="425" y="588"/>
                      </a:lnTo>
                      <a:lnTo>
                        <a:pt x="411" y="595"/>
                      </a:lnTo>
                      <a:lnTo>
                        <a:pt x="411" y="588"/>
                      </a:lnTo>
                      <a:lnTo>
                        <a:pt x="404" y="588"/>
                      </a:lnTo>
                      <a:lnTo>
                        <a:pt x="404" y="581"/>
                      </a:lnTo>
                      <a:lnTo>
                        <a:pt x="397" y="581"/>
                      </a:lnTo>
                      <a:lnTo>
                        <a:pt x="390" y="588"/>
                      </a:lnTo>
                      <a:lnTo>
                        <a:pt x="383" y="581"/>
                      </a:lnTo>
                      <a:lnTo>
                        <a:pt x="383" y="588"/>
                      </a:lnTo>
                      <a:lnTo>
                        <a:pt x="376" y="588"/>
                      </a:lnTo>
                      <a:lnTo>
                        <a:pt x="376" y="595"/>
                      </a:lnTo>
                      <a:lnTo>
                        <a:pt x="376" y="602"/>
                      </a:lnTo>
                      <a:lnTo>
                        <a:pt x="369" y="602"/>
                      </a:lnTo>
                      <a:lnTo>
                        <a:pt x="362" y="602"/>
                      </a:lnTo>
                      <a:lnTo>
                        <a:pt x="355" y="616"/>
                      </a:lnTo>
                      <a:lnTo>
                        <a:pt x="347" y="623"/>
                      </a:lnTo>
                      <a:lnTo>
                        <a:pt x="347" y="616"/>
                      </a:lnTo>
                      <a:lnTo>
                        <a:pt x="333" y="623"/>
                      </a:lnTo>
                      <a:lnTo>
                        <a:pt x="319" y="609"/>
                      </a:lnTo>
                      <a:lnTo>
                        <a:pt x="319" y="616"/>
                      </a:lnTo>
                      <a:lnTo>
                        <a:pt x="312" y="609"/>
                      </a:lnTo>
                      <a:lnTo>
                        <a:pt x="284" y="609"/>
                      </a:lnTo>
                      <a:lnTo>
                        <a:pt x="270" y="602"/>
                      </a:lnTo>
                      <a:lnTo>
                        <a:pt x="270" y="609"/>
                      </a:lnTo>
                      <a:lnTo>
                        <a:pt x="270" y="616"/>
                      </a:lnTo>
                      <a:lnTo>
                        <a:pt x="248" y="602"/>
                      </a:lnTo>
                      <a:lnTo>
                        <a:pt x="248" y="609"/>
                      </a:lnTo>
                      <a:lnTo>
                        <a:pt x="248" y="616"/>
                      </a:lnTo>
                      <a:lnTo>
                        <a:pt x="241" y="609"/>
                      </a:lnTo>
                      <a:lnTo>
                        <a:pt x="234" y="602"/>
                      </a:lnTo>
                      <a:lnTo>
                        <a:pt x="220" y="602"/>
                      </a:lnTo>
                      <a:lnTo>
                        <a:pt x="220" y="595"/>
                      </a:lnTo>
                      <a:lnTo>
                        <a:pt x="220" y="588"/>
                      </a:lnTo>
                      <a:lnTo>
                        <a:pt x="213" y="588"/>
                      </a:lnTo>
                      <a:lnTo>
                        <a:pt x="206" y="595"/>
                      </a:lnTo>
                      <a:lnTo>
                        <a:pt x="199" y="595"/>
                      </a:lnTo>
                      <a:lnTo>
                        <a:pt x="192" y="588"/>
                      </a:lnTo>
                      <a:lnTo>
                        <a:pt x="177" y="581"/>
                      </a:lnTo>
                      <a:lnTo>
                        <a:pt x="177" y="574"/>
                      </a:lnTo>
                      <a:lnTo>
                        <a:pt x="185" y="574"/>
                      </a:lnTo>
                      <a:lnTo>
                        <a:pt x="192" y="560"/>
                      </a:lnTo>
                      <a:lnTo>
                        <a:pt x="199" y="553"/>
                      </a:lnTo>
                      <a:lnTo>
                        <a:pt x="206" y="553"/>
                      </a:lnTo>
                      <a:lnTo>
                        <a:pt x="206" y="538"/>
                      </a:lnTo>
                      <a:lnTo>
                        <a:pt x="213" y="531"/>
                      </a:lnTo>
                      <a:lnTo>
                        <a:pt x="220" y="538"/>
                      </a:lnTo>
                      <a:lnTo>
                        <a:pt x="227" y="538"/>
                      </a:lnTo>
                      <a:lnTo>
                        <a:pt x="227" y="524"/>
                      </a:lnTo>
                      <a:lnTo>
                        <a:pt x="227" y="517"/>
                      </a:lnTo>
                      <a:lnTo>
                        <a:pt x="241" y="517"/>
                      </a:lnTo>
                      <a:lnTo>
                        <a:pt x="241" y="503"/>
                      </a:lnTo>
                      <a:lnTo>
                        <a:pt x="241" y="496"/>
                      </a:lnTo>
                      <a:lnTo>
                        <a:pt x="234" y="496"/>
                      </a:lnTo>
                      <a:lnTo>
                        <a:pt x="234" y="489"/>
                      </a:lnTo>
                      <a:lnTo>
                        <a:pt x="220" y="489"/>
                      </a:lnTo>
                      <a:lnTo>
                        <a:pt x="220" y="482"/>
                      </a:lnTo>
                      <a:lnTo>
                        <a:pt x="220" y="475"/>
                      </a:lnTo>
                      <a:lnTo>
                        <a:pt x="213" y="475"/>
                      </a:lnTo>
                      <a:lnTo>
                        <a:pt x="213" y="467"/>
                      </a:lnTo>
                      <a:lnTo>
                        <a:pt x="199" y="467"/>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78" name="Freeform 26">
                  <a:extLst>
                    <a:ext uri="{FF2B5EF4-FFF2-40B4-BE49-F238E27FC236}">
                      <a16:creationId xmlns:a16="http://schemas.microsoft.com/office/drawing/2014/main" id="{4717121E-CA8B-4450-AF65-7C85C8817761}"/>
                    </a:ext>
                  </a:extLst>
                </p:cNvPr>
                <p:cNvSpPr>
                  <a:spLocks/>
                </p:cNvSpPr>
                <p:nvPr/>
              </p:nvSpPr>
              <p:spPr bwMode="auto">
                <a:xfrm>
                  <a:off x="3098800" y="5024438"/>
                  <a:ext cx="279400" cy="265112"/>
                </a:xfrm>
                <a:custGeom>
                  <a:avLst/>
                  <a:gdLst>
                    <a:gd name="T0" fmla="*/ 2147483647 w 205"/>
                    <a:gd name="T1" fmla="*/ 2147483647 h 220"/>
                    <a:gd name="T2" fmla="*/ 2147483647 w 205"/>
                    <a:gd name="T3" fmla="*/ 2147483647 h 220"/>
                    <a:gd name="T4" fmla="*/ 2147483647 w 205"/>
                    <a:gd name="T5" fmla="*/ 2147483647 h 220"/>
                    <a:gd name="T6" fmla="*/ 2147483647 w 205"/>
                    <a:gd name="T7" fmla="*/ 2147483647 h 220"/>
                    <a:gd name="T8" fmla="*/ 2147483647 w 205"/>
                    <a:gd name="T9" fmla="*/ 2147483647 h 220"/>
                    <a:gd name="T10" fmla="*/ 2147483647 w 205"/>
                    <a:gd name="T11" fmla="*/ 2147483647 h 220"/>
                    <a:gd name="T12" fmla="*/ 2147483647 w 205"/>
                    <a:gd name="T13" fmla="*/ 2147483647 h 220"/>
                    <a:gd name="T14" fmla="*/ 2147483647 w 205"/>
                    <a:gd name="T15" fmla="*/ 2147483647 h 220"/>
                    <a:gd name="T16" fmla="*/ 0 w 205"/>
                    <a:gd name="T17" fmla="*/ 2147483647 h 220"/>
                    <a:gd name="T18" fmla="*/ 2147483647 w 205"/>
                    <a:gd name="T19" fmla="*/ 2147483647 h 220"/>
                    <a:gd name="T20" fmla="*/ 2147483647 w 205"/>
                    <a:gd name="T21" fmla="*/ 2147483647 h 220"/>
                    <a:gd name="T22" fmla="*/ 2147483647 w 205"/>
                    <a:gd name="T23" fmla="*/ 2147483647 h 220"/>
                    <a:gd name="T24" fmla="*/ 2147483647 w 205"/>
                    <a:gd name="T25" fmla="*/ 2147483647 h 220"/>
                    <a:gd name="T26" fmla="*/ 2147483647 w 205"/>
                    <a:gd name="T27" fmla="*/ 2147483647 h 220"/>
                    <a:gd name="T28" fmla="*/ 2147483647 w 205"/>
                    <a:gd name="T29" fmla="*/ 2147483647 h 220"/>
                    <a:gd name="T30" fmla="*/ 2147483647 w 205"/>
                    <a:gd name="T31" fmla="*/ 2147483647 h 220"/>
                    <a:gd name="T32" fmla="*/ 2147483647 w 205"/>
                    <a:gd name="T33" fmla="*/ 2147483647 h 220"/>
                    <a:gd name="T34" fmla="*/ 2147483647 w 205"/>
                    <a:gd name="T35" fmla="*/ 2147483647 h 220"/>
                    <a:gd name="T36" fmla="*/ 2147483647 w 205"/>
                    <a:gd name="T37" fmla="*/ 2147483647 h 220"/>
                    <a:gd name="T38" fmla="*/ 2147483647 w 205"/>
                    <a:gd name="T39" fmla="*/ 2147483647 h 220"/>
                    <a:gd name="T40" fmla="*/ 2147483647 w 205"/>
                    <a:gd name="T41" fmla="*/ 2147483647 h 220"/>
                    <a:gd name="T42" fmla="*/ 2147483647 w 205"/>
                    <a:gd name="T43" fmla="*/ 2147483647 h 220"/>
                    <a:gd name="T44" fmla="*/ 2147483647 w 205"/>
                    <a:gd name="T45" fmla="*/ 2147483647 h 220"/>
                    <a:gd name="T46" fmla="*/ 2147483647 w 205"/>
                    <a:gd name="T47" fmla="*/ 2147483647 h 220"/>
                    <a:gd name="T48" fmla="*/ 2147483647 w 205"/>
                    <a:gd name="T49" fmla="*/ 2147483647 h 220"/>
                    <a:gd name="T50" fmla="*/ 2147483647 w 205"/>
                    <a:gd name="T51" fmla="*/ 2147483647 h 220"/>
                    <a:gd name="T52" fmla="*/ 2147483647 w 205"/>
                    <a:gd name="T53" fmla="*/ 2147483647 h 220"/>
                    <a:gd name="T54" fmla="*/ 2147483647 w 205"/>
                    <a:gd name="T55" fmla="*/ 2147483647 h 220"/>
                    <a:gd name="T56" fmla="*/ 2147483647 w 205"/>
                    <a:gd name="T57" fmla="*/ 2147483647 h 220"/>
                    <a:gd name="T58" fmla="*/ 2147483647 w 205"/>
                    <a:gd name="T59" fmla="*/ 2147483647 h 220"/>
                    <a:gd name="T60" fmla="*/ 2147483647 w 205"/>
                    <a:gd name="T61" fmla="*/ 2147483647 h 220"/>
                    <a:gd name="T62" fmla="*/ 2147483647 w 205"/>
                    <a:gd name="T63" fmla="*/ 2147483647 h 220"/>
                    <a:gd name="T64" fmla="*/ 2147483647 w 205"/>
                    <a:gd name="T65" fmla="*/ 2147483647 h 220"/>
                    <a:gd name="T66" fmla="*/ 2147483647 w 205"/>
                    <a:gd name="T67" fmla="*/ 2147483647 h 220"/>
                    <a:gd name="T68" fmla="*/ 2147483647 w 205"/>
                    <a:gd name="T69" fmla="*/ 2147483647 h 220"/>
                    <a:gd name="T70" fmla="*/ 2147483647 w 205"/>
                    <a:gd name="T71" fmla="*/ 2147483647 h 220"/>
                    <a:gd name="T72" fmla="*/ 2147483647 w 205"/>
                    <a:gd name="T73" fmla="*/ 2147483647 h 220"/>
                    <a:gd name="T74" fmla="*/ 2147483647 w 205"/>
                    <a:gd name="T75" fmla="*/ 2147483647 h 220"/>
                    <a:gd name="T76" fmla="*/ 2147483647 w 205"/>
                    <a:gd name="T77" fmla="*/ 2147483647 h 220"/>
                    <a:gd name="T78" fmla="*/ 2147483647 w 205"/>
                    <a:gd name="T79" fmla="*/ 2147483647 h 220"/>
                    <a:gd name="T80" fmla="*/ 2147483647 w 205"/>
                    <a:gd name="T81" fmla="*/ 2147483647 h 220"/>
                    <a:gd name="T82" fmla="*/ 2147483647 w 205"/>
                    <a:gd name="T83" fmla="*/ 2147483647 h 220"/>
                    <a:gd name="T84" fmla="*/ 2147483647 w 205"/>
                    <a:gd name="T85" fmla="*/ 2147483647 h 22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5"/>
                    <a:gd name="T130" fmla="*/ 0 h 220"/>
                    <a:gd name="T131" fmla="*/ 205 w 205"/>
                    <a:gd name="T132" fmla="*/ 220 h 22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5" h="220">
                      <a:moveTo>
                        <a:pt x="120" y="192"/>
                      </a:moveTo>
                      <a:lnTo>
                        <a:pt x="120" y="170"/>
                      </a:lnTo>
                      <a:lnTo>
                        <a:pt x="113" y="156"/>
                      </a:lnTo>
                      <a:lnTo>
                        <a:pt x="113" y="149"/>
                      </a:lnTo>
                      <a:lnTo>
                        <a:pt x="106" y="149"/>
                      </a:lnTo>
                      <a:lnTo>
                        <a:pt x="106" y="142"/>
                      </a:lnTo>
                      <a:lnTo>
                        <a:pt x="85" y="121"/>
                      </a:lnTo>
                      <a:lnTo>
                        <a:pt x="85" y="114"/>
                      </a:lnTo>
                      <a:lnTo>
                        <a:pt x="99" y="114"/>
                      </a:lnTo>
                      <a:lnTo>
                        <a:pt x="99" y="107"/>
                      </a:lnTo>
                      <a:lnTo>
                        <a:pt x="92" y="114"/>
                      </a:lnTo>
                      <a:lnTo>
                        <a:pt x="85" y="114"/>
                      </a:lnTo>
                      <a:lnTo>
                        <a:pt x="85" y="121"/>
                      </a:lnTo>
                      <a:lnTo>
                        <a:pt x="49" y="85"/>
                      </a:lnTo>
                      <a:lnTo>
                        <a:pt x="21" y="71"/>
                      </a:lnTo>
                      <a:lnTo>
                        <a:pt x="0" y="64"/>
                      </a:lnTo>
                      <a:lnTo>
                        <a:pt x="14" y="43"/>
                      </a:lnTo>
                      <a:lnTo>
                        <a:pt x="42" y="15"/>
                      </a:lnTo>
                      <a:lnTo>
                        <a:pt x="49" y="7"/>
                      </a:lnTo>
                      <a:lnTo>
                        <a:pt x="92" y="7"/>
                      </a:lnTo>
                      <a:lnTo>
                        <a:pt x="99" y="7"/>
                      </a:lnTo>
                      <a:lnTo>
                        <a:pt x="106" y="7"/>
                      </a:lnTo>
                      <a:lnTo>
                        <a:pt x="127" y="0"/>
                      </a:lnTo>
                      <a:lnTo>
                        <a:pt x="120" y="15"/>
                      </a:lnTo>
                      <a:lnTo>
                        <a:pt x="127" y="22"/>
                      </a:lnTo>
                      <a:lnTo>
                        <a:pt x="134" y="22"/>
                      </a:lnTo>
                      <a:lnTo>
                        <a:pt x="134" y="15"/>
                      </a:lnTo>
                      <a:lnTo>
                        <a:pt x="156" y="22"/>
                      </a:lnTo>
                      <a:lnTo>
                        <a:pt x="149" y="29"/>
                      </a:lnTo>
                      <a:lnTo>
                        <a:pt x="156" y="36"/>
                      </a:lnTo>
                      <a:lnTo>
                        <a:pt x="156" y="29"/>
                      </a:lnTo>
                      <a:lnTo>
                        <a:pt x="156" y="36"/>
                      </a:lnTo>
                      <a:lnTo>
                        <a:pt x="163" y="29"/>
                      </a:lnTo>
                      <a:lnTo>
                        <a:pt x="177" y="22"/>
                      </a:lnTo>
                      <a:lnTo>
                        <a:pt x="177" y="29"/>
                      </a:lnTo>
                      <a:lnTo>
                        <a:pt x="191" y="29"/>
                      </a:lnTo>
                      <a:lnTo>
                        <a:pt x="191" y="36"/>
                      </a:lnTo>
                      <a:lnTo>
                        <a:pt x="198" y="36"/>
                      </a:lnTo>
                      <a:lnTo>
                        <a:pt x="205" y="36"/>
                      </a:lnTo>
                      <a:lnTo>
                        <a:pt x="198" y="43"/>
                      </a:lnTo>
                      <a:lnTo>
                        <a:pt x="198" y="57"/>
                      </a:lnTo>
                      <a:lnTo>
                        <a:pt x="184" y="57"/>
                      </a:lnTo>
                      <a:lnTo>
                        <a:pt x="177" y="78"/>
                      </a:lnTo>
                      <a:lnTo>
                        <a:pt x="170" y="85"/>
                      </a:lnTo>
                      <a:lnTo>
                        <a:pt x="163" y="85"/>
                      </a:lnTo>
                      <a:lnTo>
                        <a:pt x="163" y="92"/>
                      </a:lnTo>
                      <a:lnTo>
                        <a:pt x="177" y="92"/>
                      </a:lnTo>
                      <a:lnTo>
                        <a:pt x="177" y="100"/>
                      </a:lnTo>
                      <a:lnTo>
                        <a:pt x="184" y="100"/>
                      </a:lnTo>
                      <a:lnTo>
                        <a:pt x="184" y="107"/>
                      </a:lnTo>
                      <a:lnTo>
                        <a:pt x="184" y="114"/>
                      </a:lnTo>
                      <a:lnTo>
                        <a:pt x="198" y="114"/>
                      </a:lnTo>
                      <a:lnTo>
                        <a:pt x="198" y="121"/>
                      </a:lnTo>
                      <a:lnTo>
                        <a:pt x="205" y="121"/>
                      </a:lnTo>
                      <a:lnTo>
                        <a:pt x="205" y="128"/>
                      </a:lnTo>
                      <a:lnTo>
                        <a:pt x="205" y="142"/>
                      </a:lnTo>
                      <a:lnTo>
                        <a:pt x="191" y="142"/>
                      </a:lnTo>
                      <a:lnTo>
                        <a:pt x="191" y="149"/>
                      </a:lnTo>
                      <a:lnTo>
                        <a:pt x="191" y="163"/>
                      </a:lnTo>
                      <a:lnTo>
                        <a:pt x="184" y="163"/>
                      </a:lnTo>
                      <a:lnTo>
                        <a:pt x="177" y="156"/>
                      </a:lnTo>
                      <a:lnTo>
                        <a:pt x="170" y="163"/>
                      </a:lnTo>
                      <a:lnTo>
                        <a:pt x="170" y="178"/>
                      </a:lnTo>
                      <a:lnTo>
                        <a:pt x="163" y="178"/>
                      </a:lnTo>
                      <a:lnTo>
                        <a:pt x="156" y="185"/>
                      </a:lnTo>
                      <a:lnTo>
                        <a:pt x="149" y="199"/>
                      </a:lnTo>
                      <a:lnTo>
                        <a:pt x="141" y="199"/>
                      </a:lnTo>
                      <a:lnTo>
                        <a:pt x="141" y="206"/>
                      </a:lnTo>
                      <a:lnTo>
                        <a:pt x="120" y="220"/>
                      </a:lnTo>
                      <a:lnTo>
                        <a:pt x="120" y="213"/>
                      </a:lnTo>
                      <a:lnTo>
                        <a:pt x="120" y="192"/>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79" name="Freeform 7">
                  <a:extLst>
                    <a:ext uri="{FF2B5EF4-FFF2-40B4-BE49-F238E27FC236}">
                      <a16:creationId xmlns:a16="http://schemas.microsoft.com/office/drawing/2014/main" id="{221BE253-23EF-461A-8C2C-6E58CA0E59C1}"/>
                    </a:ext>
                  </a:extLst>
                </p:cNvPr>
                <p:cNvSpPr>
                  <a:spLocks/>
                </p:cNvSpPr>
                <p:nvPr/>
              </p:nvSpPr>
              <p:spPr bwMode="auto">
                <a:xfrm>
                  <a:off x="4900613" y="1941513"/>
                  <a:ext cx="1074737" cy="881062"/>
                </a:xfrm>
                <a:custGeom>
                  <a:avLst/>
                  <a:gdLst>
                    <a:gd name="T0" fmla="*/ 2147483647 w 779"/>
                    <a:gd name="T1" fmla="*/ 2147483647 h 737"/>
                    <a:gd name="T2" fmla="*/ 2147483647 w 779"/>
                    <a:gd name="T3" fmla="*/ 2147483647 h 737"/>
                    <a:gd name="T4" fmla="*/ 2147483647 w 779"/>
                    <a:gd name="T5" fmla="*/ 2147483647 h 737"/>
                    <a:gd name="T6" fmla="*/ 2147483647 w 779"/>
                    <a:gd name="T7" fmla="*/ 2147483647 h 737"/>
                    <a:gd name="T8" fmla="*/ 2147483647 w 779"/>
                    <a:gd name="T9" fmla="*/ 2147483647 h 737"/>
                    <a:gd name="T10" fmla="*/ 0 w 779"/>
                    <a:gd name="T11" fmla="*/ 2147483647 h 737"/>
                    <a:gd name="T12" fmla="*/ 2147483647 w 779"/>
                    <a:gd name="T13" fmla="*/ 2147483647 h 737"/>
                    <a:gd name="T14" fmla="*/ 2147483647 w 779"/>
                    <a:gd name="T15" fmla="*/ 2147483647 h 737"/>
                    <a:gd name="T16" fmla="*/ 2147483647 w 779"/>
                    <a:gd name="T17" fmla="*/ 2147483647 h 737"/>
                    <a:gd name="T18" fmla="*/ 2147483647 w 779"/>
                    <a:gd name="T19" fmla="*/ 2147483647 h 737"/>
                    <a:gd name="T20" fmla="*/ 2147483647 w 779"/>
                    <a:gd name="T21" fmla="*/ 2147483647 h 737"/>
                    <a:gd name="T22" fmla="*/ 2147483647 w 779"/>
                    <a:gd name="T23" fmla="*/ 2147483647 h 737"/>
                    <a:gd name="T24" fmla="*/ 2147483647 w 779"/>
                    <a:gd name="T25" fmla="*/ 2147483647 h 737"/>
                    <a:gd name="T26" fmla="*/ 2147483647 w 779"/>
                    <a:gd name="T27" fmla="*/ 2147483647 h 737"/>
                    <a:gd name="T28" fmla="*/ 2147483647 w 779"/>
                    <a:gd name="T29" fmla="*/ 2147483647 h 737"/>
                    <a:gd name="T30" fmla="*/ 2147483647 w 779"/>
                    <a:gd name="T31" fmla="*/ 2147483647 h 737"/>
                    <a:gd name="T32" fmla="*/ 2147483647 w 779"/>
                    <a:gd name="T33" fmla="*/ 2147483647 h 737"/>
                    <a:gd name="T34" fmla="*/ 2147483647 w 779"/>
                    <a:gd name="T35" fmla="*/ 2147483647 h 737"/>
                    <a:gd name="T36" fmla="*/ 2147483647 w 779"/>
                    <a:gd name="T37" fmla="*/ 2147483647 h 737"/>
                    <a:gd name="T38" fmla="*/ 2147483647 w 779"/>
                    <a:gd name="T39" fmla="*/ 2147483647 h 737"/>
                    <a:gd name="T40" fmla="*/ 2147483647 w 779"/>
                    <a:gd name="T41" fmla="*/ 2147483647 h 737"/>
                    <a:gd name="T42" fmla="*/ 2147483647 w 779"/>
                    <a:gd name="T43" fmla="*/ 2147483647 h 737"/>
                    <a:gd name="T44" fmla="*/ 2147483647 w 779"/>
                    <a:gd name="T45" fmla="*/ 2147483647 h 737"/>
                    <a:gd name="T46" fmla="*/ 2147483647 w 779"/>
                    <a:gd name="T47" fmla="*/ 0 h 737"/>
                    <a:gd name="T48" fmla="*/ 2147483647 w 779"/>
                    <a:gd name="T49" fmla="*/ 2147483647 h 737"/>
                    <a:gd name="T50" fmla="*/ 2147483647 w 779"/>
                    <a:gd name="T51" fmla="*/ 2147483647 h 737"/>
                    <a:gd name="T52" fmla="*/ 2147483647 w 779"/>
                    <a:gd name="T53" fmla="*/ 2147483647 h 737"/>
                    <a:gd name="T54" fmla="*/ 2147483647 w 779"/>
                    <a:gd name="T55" fmla="*/ 2147483647 h 737"/>
                    <a:gd name="T56" fmla="*/ 2147483647 w 779"/>
                    <a:gd name="T57" fmla="*/ 2147483647 h 737"/>
                    <a:gd name="T58" fmla="*/ 2147483647 w 779"/>
                    <a:gd name="T59" fmla="*/ 2147483647 h 737"/>
                    <a:gd name="T60" fmla="*/ 2147483647 w 779"/>
                    <a:gd name="T61" fmla="*/ 2147483647 h 737"/>
                    <a:gd name="T62" fmla="*/ 2147483647 w 779"/>
                    <a:gd name="T63" fmla="*/ 2147483647 h 737"/>
                    <a:gd name="T64" fmla="*/ 2147483647 w 779"/>
                    <a:gd name="T65" fmla="*/ 2147483647 h 737"/>
                    <a:gd name="T66" fmla="*/ 2147483647 w 779"/>
                    <a:gd name="T67" fmla="*/ 2147483647 h 737"/>
                    <a:gd name="T68" fmla="*/ 2147483647 w 779"/>
                    <a:gd name="T69" fmla="*/ 2147483647 h 737"/>
                    <a:gd name="T70" fmla="*/ 2147483647 w 779"/>
                    <a:gd name="T71" fmla="*/ 2147483647 h 737"/>
                    <a:gd name="T72" fmla="*/ 2147483647 w 779"/>
                    <a:gd name="T73" fmla="*/ 2147483647 h 737"/>
                    <a:gd name="T74" fmla="*/ 2147483647 w 779"/>
                    <a:gd name="T75" fmla="*/ 2147483647 h 737"/>
                    <a:gd name="T76" fmla="*/ 2147483647 w 779"/>
                    <a:gd name="T77" fmla="*/ 2147483647 h 737"/>
                    <a:gd name="T78" fmla="*/ 2147483647 w 779"/>
                    <a:gd name="T79" fmla="*/ 2147483647 h 737"/>
                    <a:gd name="T80" fmla="*/ 2147483647 w 779"/>
                    <a:gd name="T81" fmla="*/ 2147483647 h 737"/>
                    <a:gd name="T82" fmla="*/ 2147483647 w 779"/>
                    <a:gd name="T83" fmla="*/ 2147483647 h 737"/>
                    <a:gd name="T84" fmla="*/ 2147483647 w 779"/>
                    <a:gd name="T85" fmla="*/ 2147483647 h 737"/>
                    <a:gd name="T86" fmla="*/ 2147483647 w 779"/>
                    <a:gd name="T87" fmla="*/ 2147483647 h 737"/>
                    <a:gd name="T88" fmla="*/ 2147483647 w 779"/>
                    <a:gd name="T89" fmla="*/ 2147483647 h 737"/>
                    <a:gd name="T90" fmla="*/ 2147483647 w 779"/>
                    <a:gd name="T91" fmla="*/ 2147483647 h 737"/>
                    <a:gd name="T92" fmla="*/ 2147483647 w 779"/>
                    <a:gd name="T93" fmla="*/ 2147483647 h 737"/>
                    <a:gd name="T94" fmla="*/ 2147483647 w 779"/>
                    <a:gd name="T95" fmla="*/ 2147483647 h 737"/>
                    <a:gd name="T96" fmla="*/ 2147483647 w 779"/>
                    <a:gd name="T97" fmla="*/ 2147483647 h 737"/>
                    <a:gd name="T98" fmla="*/ 2147483647 w 779"/>
                    <a:gd name="T99" fmla="*/ 2147483647 h 737"/>
                    <a:gd name="T100" fmla="*/ 2147483647 w 779"/>
                    <a:gd name="T101" fmla="*/ 2147483647 h 737"/>
                    <a:gd name="T102" fmla="*/ 2147483647 w 779"/>
                    <a:gd name="T103" fmla="*/ 2147483647 h 737"/>
                    <a:gd name="T104" fmla="*/ 2147483647 w 779"/>
                    <a:gd name="T105" fmla="*/ 2147483647 h 737"/>
                    <a:gd name="T106" fmla="*/ 2147483647 w 779"/>
                    <a:gd name="T107" fmla="*/ 2147483647 h 737"/>
                    <a:gd name="T108" fmla="*/ 2147483647 w 779"/>
                    <a:gd name="T109" fmla="*/ 2147483647 h 737"/>
                    <a:gd name="T110" fmla="*/ 2147483647 w 779"/>
                    <a:gd name="T111" fmla="*/ 2147483647 h 737"/>
                    <a:gd name="T112" fmla="*/ 2147483647 w 779"/>
                    <a:gd name="T113" fmla="*/ 2147483647 h 737"/>
                    <a:gd name="T114" fmla="*/ 2147483647 w 779"/>
                    <a:gd name="T115" fmla="*/ 2147483647 h 737"/>
                    <a:gd name="T116" fmla="*/ 2147483647 w 779"/>
                    <a:gd name="T117" fmla="*/ 2147483647 h 737"/>
                    <a:gd name="T118" fmla="*/ 2147483647 w 779"/>
                    <a:gd name="T119" fmla="*/ 2147483647 h 73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9"/>
                    <a:gd name="T181" fmla="*/ 0 h 737"/>
                    <a:gd name="T182" fmla="*/ 779 w 779"/>
                    <a:gd name="T183" fmla="*/ 737 h 73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9" h="737">
                      <a:moveTo>
                        <a:pt x="49" y="390"/>
                      </a:moveTo>
                      <a:lnTo>
                        <a:pt x="49" y="383"/>
                      </a:lnTo>
                      <a:lnTo>
                        <a:pt x="49" y="376"/>
                      </a:lnTo>
                      <a:lnTo>
                        <a:pt x="57" y="376"/>
                      </a:lnTo>
                      <a:lnTo>
                        <a:pt x="64" y="376"/>
                      </a:lnTo>
                      <a:lnTo>
                        <a:pt x="71" y="376"/>
                      </a:lnTo>
                      <a:lnTo>
                        <a:pt x="78" y="376"/>
                      </a:lnTo>
                      <a:lnTo>
                        <a:pt x="85" y="376"/>
                      </a:lnTo>
                      <a:lnTo>
                        <a:pt x="92" y="376"/>
                      </a:lnTo>
                      <a:lnTo>
                        <a:pt x="99" y="376"/>
                      </a:lnTo>
                      <a:lnTo>
                        <a:pt x="106" y="376"/>
                      </a:lnTo>
                      <a:lnTo>
                        <a:pt x="113" y="368"/>
                      </a:lnTo>
                      <a:lnTo>
                        <a:pt x="113" y="361"/>
                      </a:lnTo>
                      <a:lnTo>
                        <a:pt x="113" y="354"/>
                      </a:lnTo>
                      <a:lnTo>
                        <a:pt x="120" y="361"/>
                      </a:lnTo>
                      <a:lnTo>
                        <a:pt x="127" y="354"/>
                      </a:lnTo>
                      <a:lnTo>
                        <a:pt x="135" y="354"/>
                      </a:lnTo>
                      <a:lnTo>
                        <a:pt x="127" y="340"/>
                      </a:lnTo>
                      <a:lnTo>
                        <a:pt x="120" y="340"/>
                      </a:lnTo>
                      <a:lnTo>
                        <a:pt x="120" y="333"/>
                      </a:lnTo>
                      <a:lnTo>
                        <a:pt x="127" y="333"/>
                      </a:lnTo>
                      <a:lnTo>
                        <a:pt x="142" y="326"/>
                      </a:lnTo>
                      <a:lnTo>
                        <a:pt x="135" y="326"/>
                      </a:lnTo>
                      <a:lnTo>
                        <a:pt x="135" y="319"/>
                      </a:lnTo>
                      <a:lnTo>
                        <a:pt x="127" y="319"/>
                      </a:lnTo>
                      <a:lnTo>
                        <a:pt x="127" y="312"/>
                      </a:lnTo>
                      <a:lnTo>
                        <a:pt x="120" y="298"/>
                      </a:lnTo>
                      <a:lnTo>
                        <a:pt x="127" y="298"/>
                      </a:lnTo>
                      <a:lnTo>
                        <a:pt x="135" y="298"/>
                      </a:lnTo>
                      <a:lnTo>
                        <a:pt x="120" y="290"/>
                      </a:lnTo>
                      <a:lnTo>
                        <a:pt x="127" y="290"/>
                      </a:lnTo>
                      <a:lnTo>
                        <a:pt x="120" y="283"/>
                      </a:lnTo>
                      <a:lnTo>
                        <a:pt x="113" y="283"/>
                      </a:lnTo>
                      <a:lnTo>
                        <a:pt x="120" y="276"/>
                      </a:lnTo>
                      <a:lnTo>
                        <a:pt x="106" y="276"/>
                      </a:lnTo>
                      <a:lnTo>
                        <a:pt x="106" y="269"/>
                      </a:lnTo>
                      <a:lnTo>
                        <a:pt x="78" y="276"/>
                      </a:lnTo>
                      <a:lnTo>
                        <a:pt x="78" y="269"/>
                      </a:lnTo>
                      <a:lnTo>
                        <a:pt x="71" y="269"/>
                      </a:lnTo>
                      <a:lnTo>
                        <a:pt x="71" y="262"/>
                      </a:lnTo>
                      <a:lnTo>
                        <a:pt x="64" y="262"/>
                      </a:lnTo>
                      <a:lnTo>
                        <a:pt x="71" y="262"/>
                      </a:lnTo>
                      <a:lnTo>
                        <a:pt x="71" y="255"/>
                      </a:lnTo>
                      <a:lnTo>
                        <a:pt x="78" y="255"/>
                      </a:lnTo>
                      <a:lnTo>
                        <a:pt x="71" y="255"/>
                      </a:lnTo>
                      <a:lnTo>
                        <a:pt x="57" y="248"/>
                      </a:lnTo>
                      <a:lnTo>
                        <a:pt x="49" y="241"/>
                      </a:lnTo>
                      <a:lnTo>
                        <a:pt x="42" y="241"/>
                      </a:lnTo>
                      <a:lnTo>
                        <a:pt x="28" y="241"/>
                      </a:lnTo>
                      <a:lnTo>
                        <a:pt x="21" y="234"/>
                      </a:lnTo>
                      <a:lnTo>
                        <a:pt x="21" y="227"/>
                      </a:lnTo>
                      <a:lnTo>
                        <a:pt x="14" y="227"/>
                      </a:lnTo>
                      <a:lnTo>
                        <a:pt x="7" y="227"/>
                      </a:lnTo>
                      <a:lnTo>
                        <a:pt x="0" y="220"/>
                      </a:lnTo>
                      <a:lnTo>
                        <a:pt x="0" y="213"/>
                      </a:lnTo>
                      <a:lnTo>
                        <a:pt x="14" y="213"/>
                      </a:lnTo>
                      <a:lnTo>
                        <a:pt x="14" y="205"/>
                      </a:lnTo>
                      <a:lnTo>
                        <a:pt x="42" y="205"/>
                      </a:lnTo>
                      <a:lnTo>
                        <a:pt x="78" y="198"/>
                      </a:lnTo>
                      <a:lnTo>
                        <a:pt x="99" y="184"/>
                      </a:lnTo>
                      <a:lnTo>
                        <a:pt x="120" y="177"/>
                      </a:lnTo>
                      <a:lnTo>
                        <a:pt x="127" y="170"/>
                      </a:lnTo>
                      <a:lnTo>
                        <a:pt x="142" y="156"/>
                      </a:lnTo>
                      <a:lnTo>
                        <a:pt x="142" y="149"/>
                      </a:lnTo>
                      <a:lnTo>
                        <a:pt x="149" y="156"/>
                      </a:lnTo>
                      <a:lnTo>
                        <a:pt x="142" y="156"/>
                      </a:lnTo>
                      <a:lnTo>
                        <a:pt x="149" y="156"/>
                      </a:lnTo>
                      <a:lnTo>
                        <a:pt x="156" y="163"/>
                      </a:lnTo>
                      <a:lnTo>
                        <a:pt x="163" y="163"/>
                      </a:lnTo>
                      <a:lnTo>
                        <a:pt x="170" y="170"/>
                      </a:lnTo>
                      <a:lnTo>
                        <a:pt x="177" y="177"/>
                      </a:lnTo>
                      <a:lnTo>
                        <a:pt x="184" y="198"/>
                      </a:lnTo>
                      <a:lnTo>
                        <a:pt x="184" y="205"/>
                      </a:lnTo>
                      <a:lnTo>
                        <a:pt x="191" y="205"/>
                      </a:lnTo>
                      <a:lnTo>
                        <a:pt x="191" y="227"/>
                      </a:lnTo>
                      <a:lnTo>
                        <a:pt x="198" y="234"/>
                      </a:lnTo>
                      <a:lnTo>
                        <a:pt x="205" y="234"/>
                      </a:lnTo>
                      <a:lnTo>
                        <a:pt x="220" y="234"/>
                      </a:lnTo>
                      <a:lnTo>
                        <a:pt x="234" y="241"/>
                      </a:lnTo>
                      <a:lnTo>
                        <a:pt x="241" y="255"/>
                      </a:lnTo>
                      <a:lnTo>
                        <a:pt x="241" y="269"/>
                      </a:lnTo>
                      <a:lnTo>
                        <a:pt x="241" y="298"/>
                      </a:lnTo>
                      <a:lnTo>
                        <a:pt x="234" y="298"/>
                      </a:lnTo>
                      <a:lnTo>
                        <a:pt x="227" y="298"/>
                      </a:lnTo>
                      <a:lnTo>
                        <a:pt x="220" y="305"/>
                      </a:lnTo>
                      <a:lnTo>
                        <a:pt x="220" y="312"/>
                      </a:lnTo>
                      <a:lnTo>
                        <a:pt x="227" y="319"/>
                      </a:lnTo>
                      <a:lnTo>
                        <a:pt x="220" y="333"/>
                      </a:lnTo>
                      <a:lnTo>
                        <a:pt x="227" y="340"/>
                      </a:lnTo>
                      <a:lnTo>
                        <a:pt x="234" y="340"/>
                      </a:lnTo>
                      <a:lnTo>
                        <a:pt x="248" y="326"/>
                      </a:lnTo>
                      <a:lnTo>
                        <a:pt x="255" y="326"/>
                      </a:lnTo>
                      <a:lnTo>
                        <a:pt x="262" y="333"/>
                      </a:lnTo>
                      <a:lnTo>
                        <a:pt x="269" y="340"/>
                      </a:lnTo>
                      <a:lnTo>
                        <a:pt x="269" y="347"/>
                      </a:lnTo>
                      <a:lnTo>
                        <a:pt x="269" y="354"/>
                      </a:lnTo>
                      <a:lnTo>
                        <a:pt x="276" y="354"/>
                      </a:lnTo>
                      <a:lnTo>
                        <a:pt x="276" y="361"/>
                      </a:lnTo>
                      <a:lnTo>
                        <a:pt x="283" y="361"/>
                      </a:lnTo>
                      <a:lnTo>
                        <a:pt x="283" y="368"/>
                      </a:lnTo>
                      <a:lnTo>
                        <a:pt x="290" y="368"/>
                      </a:lnTo>
                      <a:lnTo>
                        <a:pt x="290" y="376"/>
                      </a:lnTo>
                      <a:lnTo>
                        <a:pt x="297" y="383"/>
                      </a:lnTo>
                      <a:lnTo>
                        <a:pt x="297" y="390"/>
                      </a:lnTo>
                      <a:lnTo>
                        <a:pt x="312" y="390"/>
                      </a:lnTo>
                      <a:lnTo>
                        <a:pt x="319" y="390"/>
                      </a:lnTo>
                      <a:lnTo>
                        <a:pt x="326" y="397"/>
                      </a:lnTo>
                      <a:lnTo>
                        <a:pt x="340" y="390"/>
                      </a:lnTo>
                      <a:lnTo>
                        <a:pt x="340" y="397"/>
                      </a:lnTo>
                      <a:lnTo>
                        <a:pt x="361" y="390"/>
                      </a:lnTo>
                      <a:lnTo>
                        <a:pt x="361" y="383"/>
                      </a:lnTo>
                      <a:lnTo>
                        <a:pt x="347" y="383"/>
                      </a:lnTo>
                      <a:lnTo>
                        <a:pt x="340" y="376"/>
                      </a:lnTo>
                      <a:lnTo>
                        <a:pt x="347" y="376"/>
                      </a:lnTo>
                      <a:lnTo>
                        <a:pt x="340" y="368"/>
                      </a:lnTo>
                      <a:lnTo>
                        <a:pt x="347" y="361"/>
                      </a:lnTo>
                      <a:lnTo>
                        <a:pt x="340" y="354"/>
                      </a:lnTo>
                      <a:lnTo>
                        <a:pt x="347" y="354"/>
                      </a:lnTo>
                      <a:lnTo>
                        <a:pt x="347" y="347"/>
                      </a:lnTo>
                      <a:lnTo>
                        <a:pt x="340" y="347"/>
                      </a:lnTo>
                      <a:lnTo>
                        <a:pt x="340" y="333"/>
                      </a:lnTo>
                      <a:lnTo>
                        <a:pt x="347" y="333"/>
                      </a:lnTo>
                      <a:lnTo>
                        <a:pt x="347" y="326"/>
                      </a:lnTo>
                      <a:lnTo>
                        <a:pt x="354" y="326"/>
                      </a:lnTo>
                      <a:lnTo>
                        <a:pt x="368" y="326"/>
                      </a:lnTo>
                      <a:lnTo>
                        <a:pt x="375" y="326"/>
                      </a:lnTo>
                      <a:lnTo>
                        <a:pt x="375" y="319"/>
                      </a:lnTo>
                      <a:lnTo>
                        <a:pt x="383" y="326"/>
                      </a:lnTo>
                      <a:lnTo>
                        <a:pt x="390" y="319"/>
                      </a:lnTo>
                      <a:lnTo>
                        <a:pt x="390" y="326"/>
                      </a:lnTo>
                      <a:lnTo>
                        <a:pt x="404" y="319"/>
                      </a:lnTo>
                      <a:lnTo>
                        <a:pt x="411" y="326"/>
                      </a:lnTo>
                      <a:lnTo>
                        <a:pt x="411" y="312"/>
                      </a:lnTo>
                      <a:lnTo>
                        <a:pt x="404" y="319"/>
                      </a:lnTo>
                      <a:lnTo>
                        <a:pt x="390" y="319"/>
                      </a:lnTo>
                      <a:lnTo>
                        <a:pt x="383" y="312"/>
                      </a:lnTo>
                      <a:lnTo>
                        <a:pt x="375" y="305"/>
                      </a:lnTo>
                      <a:lnTo>
                        <a:pt x="375" y="312"/>
                      </a:lnTo>
                      <a:lnTo>
                        <a:pt x="368" y="305"/>
                      </a:lnTo>
                      <a:lnTo>
                        <a:pt x="361" y="298"/>
                      </a:lnTo>
                      <a:lnTo>
                        <a:pt x="361" y="290"/>
                      </a:lnTo>
                      <a:lnTo>
                        <a:pt x="361" y="283"/>
                      </a:lnTo>
                      <a:lnTo>
                        <a:pt x="368" y="283"/>
                      </a:lnTo>
                      <a:lnTo>
                        <a:pt x="368" y="276"/>
                      </a:lnTo>
                      <a:lnTo>
                        <a:pt x="361" y="276"/>
                      </a:lnTo>
                      <a:lnTo>
                        <a:pt x="361" y="269"/>
                      </a:lnTo>
                      <a:lnTo>
                        <a:pt x="368" y="269"/>
                      </a:lnTo>
                      <a:lnTo>
                        <a:pt x="368" y="262"/>
                      </a:lnTo>
                      <a:lnTo>
                        <a:pt x="368" y="255"/>
                      </a:lnTo>
                      <a:lnTo>
                        <a:pt x="375" y="255"/>
                      </a:lnTo>
                      <a:lnTo>
                        <a:pt x="375" y="248"/>
                      </a:lnTo>
                      <a:lnTo>
                        <a:pt x="368" y="241"/>
                      </a:lnTo>
                      <a:lnTo>
                        <a:pt x="368" y="234"/>
                      </a:lnTo>
                      <a:lnTo>
                        <a:pt x="361" y="227"/>
                      </a:lnTo>
                      <a:lnTo>
                        <a:pt x="340" y="220"/>
                      </a:lnTo>
                      <a:lnTo>
                        <a:pt x="340" y="213"/>
                      </a:lnTo>
                      <a:lnTo>
                        <a:pt x="347" y="205"/>
                      </a:lnTo>
                      <a:lnTo>
                        <a:pt x="347" y="198"/>
                      </a:lnTo>
                      <a:lnTo>
                        <a:pt x="347" y="191"/>
                      </a:lnTo>
                      <a:lnTo>
                        <a:pt x="340" y="184"/>
                      </a:lnTo>
                      <a:lnTo>
                        <a:pt x="333" y="177"/>
                      </a:lnTo>
                      <a:lnTo>
                        <a:pt x="333" y="170"/>
                      </a:lnTo>
                      <a:lnTo>
                        <a:pt x="333" y="163"/>
                      </a:lnTo>
                      <a:lnTo>
                        <a:pt x="333" y="156"/>
                      </a:lnTo>
                      <a:lnTo>
                        <a:pt x="326" y="149"/>
                      </a:lnTo>
                      <a:lnTo>
                        <a:pt x="319" y="135"/>
                      </a:lnTo>
                      <a:lnTo>
                        <a:pt x="326" y="135"/>
                      </a:lnTo>
                      <a:lnTo>
                        <a:pt x="326" y="128"/>
                      </a:lnTo>
                      <a:lnTo>
                        <a:pt x="326" y="120"/>
                      </a:lnTo>
                      <a:lnTo>
                        <a:pt x="319" y="120"/>
                      </a:lnTo>
                      <a:lnTo>
                        <a:pt x="312" y="120"/>
                      </a:lnTo>
                      <a:lnTo>
                        <a:pt x="305" y="120"/>
                      </a:lnTo>
                      <a:lnTo>
                        <a:pt x="305" y="113"/>
                      </a:lnTo>
                      <a:lnTo>
                        <a:pt x="305" y="106"/>
                      </a:lnTo>
                      <a:lnTo>
                        <a:pt x="297" y="99"/>
                      </a:lnTo>
                      <a:lnTo>
                        <a:pt x="290" y="106"/>
                      </a:lnTo>
                      <a:lnTo>
                        <a:pt x="290" y="113"/>
                      </a:lnTo>
                      <a:lnTo>
                        <a:pt x="290" y="120"/>
                      </a:lnTo>
                      <a:lnTo>
                        <a:pt x="283" y="113"/>
                      </a:lnTo>
                      <a:lnTo>
                        <a:pt x="283" y="120"/>
                      </a:lnTo>
                      <a:lnTo>
                        <a:pt x="276" y="128"/>
                      </a:lnTo>
                      <a:lnTo>
                        <a:pt x="269" y="135"/>
                      </a:lnTo>
                      <a:lnTo>
                        <a:pt x="262" y="135"/>
                      </a:lnTo>
                      <a:lnTo>
                        <a:pt x="255" y="142"/>
                      </a:lnTo>
                      <a:lnTo>
                        <a:pt x="255" y="149"/>
                      </a:lnTo>
                      <a:lnTo>
                        <a:pt x="248" y="149"/>
                      </a:lnTo>
                      <a:lnTo>
                        <a:pt x="241" y="149"/>
                      </a:lnTo>
                      <a:lnTo>
                        <a:pt x="234" y="156"/>
                      </a:lnTo>
                      <a:lnTo>
                        <a:pt x="227" y="163"/>
                      </a:lnTo>
                      <a:lnTo>
                        <a:pt x="220" y="170"/>
                      </a:lnTo>
                      <a:lnTo>
                        <a:pt x="220" y="177"/>
                      </a:lnTo>
                      <a:lnTo>
                        <a:pt x="198" y="191"/>
                      </a:lnTo>
                      <a:lnTo>
                        <a:pt x="198" y="198"/>
                      </a:lnTo>
                      <a:lnTo>
                        <a:pt x="198" y="205"/>
                      </a:lnTo>
                      <a:lnTo>
                        <a:pt x="191" y="205"/>
                      </a:lnTo>
                      <a:lnTo>
                        <a:pt x="191" y="198"/>
                      </a:lnTo>
                      <a:lnTo>
                        <a:pt x="191" y="177"/>
                      </a:lnTo>
                      <a:lnTo>
                        <a:pt x="177" y="156"/>
                      </a:lnTo>
                      <a:lnTo>
                        <a:pt x="163" y="142"/>
                      </a:lnTo>
                      <a:lnTo>
                        <a:pt x="149" y="142"/>
                      </a:lnTo>
                      <a:lnTo>
                        <a:pt x="142" y="135"/>
                      </a:lnTo>
                      <a:lnTo>
                        <a:pt x="135" y="128"/>
                      </a:lnTo>
                      <a:lnTo>
                        <a:pt x="142" y="128"/>
                      </a:lnTo>
                      <a:lnTo>
                        <a:pt x="149" y="128"/>
                      </a:lnTo>
                      <a:lnTo>
                        <a:pt x="149" y="120"/>
                      </a:lnTo>
                      <a:lnTo>
                        <a:pt x="163" y="99"/>
                      </a:lnTo>
                      <a:lnTo>
                        <a:pt x="170" y="92"/>
                      </a:lnTo>
                      <a:lnTo>
                        <a:pt x="170" y="85"/>
                      </a:lnTo>
                      <a:lnTo>
                        <a:pt x="177" y="78"/>
                      </a:lnTo>
                      <a:lnTo>
                        <a:pt x="177" y="71"/>
                      </a:lnTo>
                      <a:lnTo>
                        <a:pt x="177" y="64"/>
                      </a:lnTo>
                      <a:lnTo>
                        <a:pt x="184" y="57"/>
                      </a:lnTo>
                      <a:lnTo>
                        <a:pt x="191" y="57"/>
                      </a:lnTo>
                      <a:lnTo>
                        <a:pt x="198" y="57"/>
                      </a:lnTo>
                      <a:lnTo>
                        <a:pt x="205" y="50"/>
                      </a:lnTo>
                      <a:lnTo>
                        <a:pt x="205" y="42"/>
                      </a:lnTo>
                      <a:lnTo>
                        <a:pt x="212" y="42"/>
                      </a:lnTo>
                      <a:lnTo>
                        <a:pt x="212" y="35"/>
                      </a:lnTo>
                      <a:lnTo>
                        <a:pt x="212" y="28"/>
                      </a:lnTo>
                      <a:lnTo>
                        <a:pt x="227" y="28"/>
                      </a:lnTo>
                      <a:lnTo>
                        <a:pt x="234" y="21"/>
                      </a:lnTo>
                      <a:lnTo>
                        <a:pt x="241" y="21"/>
                      </a:lnTo>
                      <a:lnTo>
                        <a:pt x="241" y="14"/>
                      </a:lnTo>
                      <a:lnTo>
                        <a:pt x="248" y="14"/>
                      </a:lnTo>
                      <a:lnTo>
                        <a:pt x="241" y="7"/>
                      </a:lnTo>
                      <a:lnTo>
                        <a:pt x="248" y="7"/>
                      </a:lnTo>
                      <a:lnTo>
                        <a:pt x="248" y="14"/>
                      </a:lnTo>
                      <a:lnTo>
                        <a:pt x="262" y="14"/>
                      </a:lnTo>
                      <a:lnTo>
                        <a:pt x="269" y="14"/>
                      </a:lnTo>
                      <a:lnTo>
                        <a:pt x="269" y="7"/>
                      </a:lnTo>
                      <a:lnTo>
                        <a:pt x="269" y="0"/>
                      </a:lnTo>
                      <a:lnTo>
                        <a:pt x="276" y="0"/>
                      </a:lnTo>
                      <a:lnTo>
                        <a:pt x="283" y="7"/>
                      </a:lnTo>
                      <a:lnTo>
                        <a:pt x="290" y="7"/>
                      </a:lnTo>
                      <a:lnTo>
                        <a:pt x="297" y="7"/>
                      </a:lnTo>
                      <a:lnTo>
                        <a:pt x="305" y="0"/>
                      </a:lnTo>
                      <a:lnTo>
                        <a:pt x="312" y="0"/>
                      </a:lnTo>
                      <a:lnTo>
                        <a:pt x="319" y="0"/>
                      </a:lnTo>
                      <a:lnTo>
                        <a:pt x="326" y="7"/>
                      </a:lnTo>
                      <a:lnTo>
                        <a:pt x="333" y="7"/>
                      </a:lnTo>
                      <a:lnTo>
                        <a:pt x="347" y="14"/>
                      </a:lnTo>
                      <a:lnTo>
                        <a:pt x="347" y="21"/>
                      </a:lnTo>
                      <a:lnTo>
                        <a:pt x="361" y="21"/>
                      </a:lnTo>
                      <a:lnTo>
                        <a:pt x="368" y="35"/>
                      </a:lnTo>
                      <a:lnTo>
                        <a:pt x="375" y="42"/>
                      </a:lnTo>
                      <a:lnTo>
                        <a:pt x="375" y="64"/>
                      </a:lnTo>
                      <a:lnTo>
                        <a:pt x="383" y="71"/>
                      </a:lnTo>
                      <a:lnTo>
                        <a:pt x="390" y="78"/>
                      </a:lnTo>
                      <a:lnTo>
                        <a:pt x="397" y="78"/>
                      </a:lnTo>
                      <a:lnTo>
                        <a:pt x="397" y="85"/>
                      </a:lnTo>
                      <a:lnTo>
                        <a:pt x="390" y="85"/>
                      </a:lnTo>
                      <a:lnTo>
                        <a:pt x="397" y="85"/>
                      </a:lnTo>
                      <a:lnTo>
                        <a:pt x="404" y="99"/>
                      </a:lnTo>
                      <a:lnTo>
                        <a:pt x="411" y="106"/>
                      </a:lnTo>
                      <a:lnTo>
                        <a:pt x="418" y="113"/>
                      </a:lnTo>
                      <a:lnTo>
                        <a:pt x="425" y="113"/>
                      </a:lnTo>
                      <a:lnTo>
                        <a:pt x="425" y="106"/>
                      </a:lnTo>
                      <a:lnTo>
                        <a:pt x="425" y="113"/>
                      </a:lnTo>
                      <a:lnTo>
                        <a:pt x="432" y="106"/>
                      </a:lnTo>
                      <a:lnTo>
                        <a:pt x="439" y="106"/>
                      </a:lnTo>
                      <a:lnTo>
                        <a:pt x="432" y="106"/>
                      </a:lnTo>
                      <a:lnTo>
                        <a:pt x="432" y="113"/>
                      </a:lnTo>
                      <a:lnTo>
                        <a:pt x="439" y="106"/>
                      </a:lnTo>
                      <a:lnTo>
                        <a:pt x="446" y="99"/>
                      </a:lnTo>
                      <a:lnTo>
                        <a:pt x="453" y="92"/>
                      </a:lnTo>
                      <a:lnTo>
                        <a:pt x="453" y="99"/>
                      </a:lnTo>
                      <a:lnTo>
                        <a:pt x="453" y="92"/>
                      </a:lnTo>
                      <a:lnTo>
                        <a:pt x="439" y="106"/>
                      </a:lnTo>
                      <a:lnTo>
                        <a:pt x="446" y="106"/>
                      </a:lnTo>
                      <a:lnTo>
                        <a:pt x="439" y="106"/>
                      </a:lnTo>
                      <a:lnTo>
                        <a:pt x="446" y="113"/>
                      </a:lnTo>
                      <a:lnTo>
                        <a:pt x="439" y="120"/>
                      </a:lnTo>
                      <a:lnTo>
                        <a:pt x="432" y="120"/>
                      </a:lnTo>
                      <a:lnTo>
                        <a:pt x="432" y="128"/>
                      </a:lnTo>
                      <a:lnTo>
                        <a:pt x="439" y="135"/>
                      </a:lnTo>
                      <a:lnTo>
                        <a:pt x="446" y="135"/>
                      </a:lnTo>
                      <a:lnTo>
                        <a:pt x="453" y="142"/>
                      </a:lnTo>
                      <a:lnTo>
                        <a:pt x="460" y="142"/>
                      </a:lnTo>
                      <a:lnTo>
                        <a:pt x="453" y="142"/>
                      </a:lnTo>
                      <a:lnTo>
                        <a:pt x="446" y="156"/>
                      </a:lnTo>
                      <a:lnTo>
                        <a:pt x="439" y="156"/>
                      </a:lnTo>
                      <a:lnTo>
                        <a:pt x="432" y="156"/>
                      </a:lnTo>
                      <a:lnTo>
                        <a:pt x="425" y="163"/>
                      </a:lnTo>
                      <a:lnTo>
                        <a:pt x="418" y="170"/>
                      </a:lnTo>
                      <a:lnTo>
                        <a:pt x="411" y="170"/>
                      </a:lnTo>
                      <a:lnTo>
                        <a:pt x="404" y="170"/>
                      </a:lnTo>
                      <a:lnTo>
                        <a:pt x="404" y="177"/>
                      </a:lnTo>
                      <a:lnTo>
                        <a:pt x="397" y="177"/>
                      </a:lnTo>
                      <a:lnTo>
                        <a:pt x="383" y="177"/>
                      </a:lnTo>
                      <a:lnTo>
                        <a:pt x="368" y="184"/>
                      </a:lnTo>
                      <a:lnTo>
                        <a:pt x="375" y="191"/>
                      </a:lnTo>
                      <a:lnTo>
                        <a:pt x="383" y="198"/>
                      </a:lnTo>
                      <a:lnTo>
                        <a:pt x="390" y="198"/>
                      </a:lnTo>
                      <a:lnTo>
                        <a:pt x="390" y="205"/>
                      </a:lnTo>
                      <a:lnTo>
                        <a:pt x="390" y="213"/>
                      </a:lnTo>
                      <a:lnTo>
                        <a:pt x="397" y="227"/>
                      </a:lnTo>
                      <a:lnTo>
                        <a:pt x="397" y="234"/>
                      </a:lnTo>
                      <a:lnTo>
                        <a:pt x="404" y="241"/>
                      </a:lnTo>
                      <a:lnTo>
                        <a:pt x="425" y="255"/>
                      </a:lnTo>
                      <a:lnTo>
                        <a:pt x="432" y="248"/>
                      </a:lnTo>
                      <a:lnTo>
                        <a:pt x="425" y="255"/>
                      </a:lnTo>
                      <a:lnTo>
                        <a:pt x="432" y="262"/>
                      </a:lnTo>
                      <a:lnTo>
                        <a:pt x="439" y="269"/>
                      </a:lnTo>
                      <a:lnTo>
                        <a:pt x="446" y="269"/>
                      </a:lnTo>
                      <a:lnTo>
                        <a:pt x="453" y="269"/>
                      </a:lnTo>
                      <a:lnTo>
                        <a:pt x="460" y="269"/>
                      </a:lnTo>
                      <a:lnTo>
                        <a:pt x="475" y="283"/>
                      </a:lnTo>
                      <a:lnTo>
                        <a:pt x="482" y="283"/>
                      </a:lnTo>
                      <a:lnTo>
                        <a:pt x="489" y="283"/>
                      </a:lnTo>
                      <a:lnTo>
                        <a:pt x="496" y="290"/>
                      </a:lnTo>
                      <a:lnTo>
                        <a:pt x="510" y="283"/>
                      </a:lnTo>
                      <a:lnTo>
                        <a:pt x="517" y="283"/>
                      </a:lnTo>
                      <a:lnTo>
                        <a:pt x="524" y="276"/>
                      </a:lnTo>
                      <a:lnTo>
                        <a:pt x="531" y="269"/>
                      </a:lnTo>
                      <a:lnTo>
                        <a:pt x="524" y="255"/>
                      </a:lnTo>
                      <a:lnTo>
                        <a:pt x="517" y="255"/>
                      </a:lnTo>
                      <a:lnTo>
                        <a:pt x="510" y="241"/>
                      </a:lnTo>
                      <a:lnTo>
                        <a:pt x="517" y="234"/>
                      </a:lnTo>
                      <a:lnTo>
                        <a:pt x="510" y="227"/>
                      </a:lnTo>
                      <a:lnTo>
                        <a:pt x="510" y="220"/>
                      </a:lnTo>
                      <a:lnTo>
                        <a:pt x="517" y="220"/>
                      </a:lnTo>
                      <a:lnTo>
                        <a:pt x="524" y="220"/>
                      </a:lnTo>
                      <a:lnTo>
                        <a:pt x="531" y="205"/>
                      </a:lnTo>
                      <a:lnTo>
                        <a:pt x="538" y="213"/>
                      </a:lnTo>
                      <a:lnTo>
                        <a:pt x="546" y="220"/>
                      </a:lnTo>
                      <a:lnTo>
                        <a:pt x="553" y="213"/>
                      </a:lnTo>
                      <a:lnTo>
                        <a:pt x="553" y="205"/>
                      </a:lnTo>
                      <a:lnTo>
                        <a:pt x="560" y="205"/>
                      </a:lnTo>
                      <a:lnTo>
                        <a:pt x="560" y="191"/>
                      </a:lnTo>
                      <a:lnTo>
                        <a:pt x="567" y="191"/>
                      </a:lnTo>
                      <a:lnTo>
                        <a:pt x="574" y="191"/>
                      </a:lnTo>
                      <a:lnTo>
                        <a:pt x="581" y="191"/>
                      </a:lnTo>
                      <a:lnTo>
                        <a:pt x="588" y="191"/>
                      </a:lnTo>
                      <a:lnTo>
                        <a:pt x="581" y="191"/>
                      </a:lnTo>
                      <a:lnTo>
                        <a:pt x="574" y="198"/>
                      </a:lnTo>
                      <a:lnTo>
                        <a:pt x="581" y="198"/>
                      </a:lnTo>
                      <a:lnTo>
                        <a:pt x="581" y="205"/>
                      </a:lnTo>
                      <a:lnTo>
                        <a:pt x="588" y="205"/>
                      </a:lnTo>
                      <a:lnTo>
                        <a:pt x="588" y="198"/>
                      </a:lnTo>
                      <a:lnTo>
                        <a:pt x="595" y="198"/>
                      </a:lnTo>
                      <a:lnTo>
                        <a:pt x="602" y="198"/>
                      </a:lnTo>
                      <a:lnTo>
                        <a:pt x="609" y="198"/>
                      </a:lnTo>
                      <a:lnTo>
                        <a:pt x="616" y="205"/>
                      </a:lnTo>
                      <a:lnTo>
                        <a:pt x="623" y="205"/>
                      </a:lnTo>
                      <a:lnTo>
                        <a:pt x="623" y="198"/>
                      </a:lnTo>
                      <a:lnTo>
                        <a:pt x="623" y="205"/>
                      </a:lnTo>
                      <a:lnTo>
                        <a:pt x="631" y="205"/>
                      </a:lnTo>
                      <a:lnTo>
                        <a:pt x="631" y="198"/>
                      </a:lnTo>
                      <a:lnTo>
                        <a:pt x="631" y="205"/>
                      </a:lnTo>
                      <a:lnTo>
                        <a:pt x="638" y="198"/>
                      </a:lnTo>
                      <a:lnTo>
                        <a:pt x="638" y="205"/>
                      </a:lnTo>
                      <a:lnTo>
                        <a:pt x="645" y="205"/>
                      </a:lnTo>
                      <a:lnTo>
                        <a:pt x="652" y="205"/>
                      </a:lnTo>
                      <a:lnTo>
                        <a:pt x="659" y="205"/>
                      </a:lnTo>
                      <a:lnTo>
                        <a:pt x="666" y="205"/>
                      </a:lnTo>
                      <a:lnTo>
                        <a:pt x="673" y="205"/>
                      </a:lnTo>
                      <a:lnTo>
                        <a:pt x="680" y="198"/>
                      </a:lnTo>
                      <a:lnTo>
                        <a:pt x="694" y="198"/>
                      </a:lnTo>
                      <a:lnTo>
                        <a:pt x="687" y="205"/>
                      </a:lnTo>
                      <a:lnTo>
                        <a:pt x="680" y="213"/>
                      </a:lnTo>
                      <a:lnTo>
                        <a:pt x="680" y="220"/>
                      </a:lnTo>
                      <a:lnTo>
                        <a:pt x="687" y="213"/>
                      </a:lnTo>
                      <a:lnTo>
                        <a:pt x="687" y="220"/>
                      </a:lnTo>
                      <a:lnTo>
                        <a:pt x="694" y="220"/>
                      </a:lnTo>
                      <a:lnTo>
                        <a:pt x="687" y="220"/>
                      </a:lnTo>
                      <a:lnTo>
                        <a:pt x="694" y="227"/>
                      </a:lnTo>
                      <a:lnTo>
                        <a:pt x="687" y="227"/>
                      </a:lnTo>
                      <a:lnTo>
                        <a:pt x="687" y="234"/>
                      </a:lnTo>
                      <a:lnTo>
                        <a:pt x="680" y="241"/>
                      </a:lnTo>
                      <a:lnTo>
                        <a:pt x="680" y="248"/>
                      </a:lnTo>
                      <a:lnTo>
                        <a:pt x="680" y="255"/>
                      </a:lnTo>
                      <a:lnTo>
                        <a:pt x="687" y="255"/>
                      </a:lnTo>
                      <a:lnTo>
                        <a:pt x="687" y="262"/>
                      </a:lnTo>
                      <a:lnTo>
                        <a:pt x="694" y="269"/>
                      </a:lnTo>
                      <a:lnTo>
                        <a:pt x="701" y="276"/>
                      </a:lnTo>
                      <a:lnTo>
                        <a:pt x="694" y="276"/>
                      </a:lnTo>
                      <a:lnTo>
                        <a:pt x="694" y="283"/>
                      </a:lnTo>
                      <a:lnTo>
                        <a:pt x="701" y="283"/>
                      </a:lnTo>
                      <a:lnTo>
                        <a:pt x="694" y="290"/>
                      </a:lnTo>
                      <a:lnTo>
                        <a:pt x="701" y="298"/>
                      </a:lnTo>
                      <a:lnTo>
                        <a:pt x="694" y="298"/>
                      </a:lnTo>
                      <a:lnTo>
                        <a:pt x="701" y="312"/>
                      </a:lnTo>
                      <a:lnTo>
                        <a:pt x="716" y="326"/>
                      </a:lnTo>
                      <a:lnTo>
                        <a:pt x="723" y="319"/>
                      </a:lnTo>
                      <a:lnTo>
                        <a:pt x="737" y="319"/>
                      </a:lnTo>
                      <a:lnTo>
                        <a:pt x="744" y="319"/>
                      </a:lnTo>
                      <a:lnTo>
                        <a:pt x="751" y="319"/>
                      </a:lnTo>
                      <a:lnTo>
                        <a:pt x="758" y="319"/>
                      </a:lnTo>
                      <a:lnTo>
                        <a:pt x="765" y="326"/>
                      </a:lnTo>
                      <a:lnTo>
                        <a:pt x="765" y="333"/>
                      </a:lnTo>
                      <a:lnTo>
                        <a:pt x="772" y="326"/>
                      </a:lnTo>
                      <a:lnTo>
                        <a:pt x="772" y="333"/>
                      </a:lnTo>
                      <a:lnTo>
                        <a:pt x="779" y="326"/>
                      </a:lnTo>
                      <a:lnTo>
                        <a:pt x="779" y="340"/>
                      </a:lnTo>
                      <a:lnTo>
                        <a:pt x="779" y="347"/>
                      </a:lnTo>
                      <a:lnTo>
                        <a:pt x="765" y="347"/>
                      </a:lnTo>
                      <a:lnTo>
                        <a:pt x="758" y="354"/>
                      </a:lnTo>
                      <a:lnTo>
                        <a:pt x="751" y="354"/>
                      </a:lnTo>
                      <a:lnTo>
                        <a:pt x="744" y="361"/>
                      </a:lnTo>
                      <a:lnTo>
                        <a:pt x="744" y="368"/>
                      </a:lnTo>
                      <a:lnTo>
                        <a:pt x="744" y="361"/>
                      </a:lnTo>
                      <a:lnTo>
                        <a:pt x="737" y="361"/>
                      </a:lnTo>
                      <a:lnTo>
                        <a:pt x="737" y="368"/>
                      </a:lnTo>
                      <a:lnTo>
                        <a:pt x="730" y="361"/>
                      </a:lnTo>
                      <a:lnTo>
                        <a:pt x="716" y="361"/>
                      </a:lnTo>
                      <a:lnTo>
                        <a:pt x="709" y="368"/>
                      </a:lnTo>
                      <a:lnTo>
                        <a:pt x="694" y="376"/>
                      </a:lnTo>
                      <a:lnTo>
                        <a:pt x="680" y="376"/>
                      </a:lnTo>
                      <a:lnTo>
                        <a:pt x="673" y="376"/>
                      </a:lnTo>
                      <a:lnTo>
                        <a:pt x="666" y="383"/>
                      </a:lnTo>
                      <a:lnTo>
                        <a:pt x="659" y="390"/>
                      </a:lnTo>
                      <a:lnTo>
                        <a:pt x="652" y="390"/>
                      </a:lnTo>
                      <a:lnTo>
                        <a:pt x="645" y="390"/>
                      </a:lnTo>
                      <a:lnTo>
                        <a:pt x="631" y="397"/>
                      </a:lnTo>
                      <a:lnTo>
                        <a:pt x="623" y="390"/>
                      </a:lnTo>
                      <a:lnTo>
                        <a:pt x="616" y="397"/>
                      </a:lnTo>
                      <a:lnTo>
                        <a:pt x="609" y="397"/>
                      </a:lnTo>
                      <a:lnTo>
                        <a:pt x="602" y="404"/>
                      </a:lnTo>
                      <a:lnTo>
                        <a:pt x="602" y="418"/>
                      </a:lnTo>
                      <a:lnTo>
                        <a:pt x="609" y="425"/>
                      </a:lnTo>
                      <a:lnTo>
                        <a:pt x="609" y="432"/>
                      </a:lnTo>
                      <a:lnTo>
                        <a:pt x="616" y="432"/>
                      </a:lnTo>
                      <a:lnTo>
                        <a:pt x="616" y="439"/>
                      </a:lnTo>
                      <a:lnTo>
                        <a:pt x="595" y="461"/>
                      </a:lnTo>
                      <a:lnTo>
                        <a:pt x="588" y="461"/>
                      </a:lnTo>
                      <a:lnTo>
                        <a:pt x="581" y="461"/>
                      </a:lnTo>
                      <a:lnTo>
                        <a:pt x="574" y="461"/>
                      </a:lnTo>
                      <a:lnTo>
                        <a:pt x="560" y="468"/>
                      </a:lnTo>
                      <a:lnTo>
                        <a:pt x="553" y="468"/>
                      </a:lnTo>
                      <a:lnTo>
                        <a:pt x="546" y="475"/>
                      </a:lnTo>
                      <a:lnTo>
                        <a:pt x="546" y="482"/>
                      </a:lnTo>
                      <a:lnTo>
                        <a:pt x="538" y="482"/>
                      </a:lnTo>
                      <a:lnTo>
                        <a:pt x="538" y="489"/>
                      </a:lnTo>
                      <a:lnTo>
                        <a:pt x="538" y="496"/>
                      </a:lnTo>
                      <a:lnTo>
                        <a:pt x="546" y="496"/>
                      </a:lnTo>
                      <a:lnTo>
                        <a:pt x="531" y="503"/>
                      </a:lnTo>
                      <a:lnTo>
                        <a:pt x="531" y="510"/>
                      </a:lnTo>
                      <a:lnTo>
                        <a:pt x="538" y="510"/>
                      </a:lnTo>
                      <a:lnTo>
                        <a:pt x="538" y="517"/>
                      </a:lnTo>
                      <a:lnTo>
                        <a:pt x="531" y="517"/>
                      </a:lnTo>
                      <a:lnTo>
                        <a:pt x="524" y="517"/>
                      </a:lnTo>
                      <a:lnTo>
                        <a:pt x="517" y="524"/>
                      </a:lnTo>
                      <a:lnTo>
                        <a:pt x="510" y="524"/>
                      </a:lnTo>
                      <a:lnTo>
                        <a:pt x="510" y="517"/>
                      </a:lnTo>
                      <a:lnTo>
                        <a:pt x="503" y="517"/>
                      </a:lnTo>
                      <a:lnTo>
                        <a:pt x="503" y="524"/>
                      </a:lnTo>
                      <a:lnTo>
                        <a:pt x="496" y="524"/>
                      </a:lnTo>
                      <a:lnTo>
                        <a:pt x="489" y="517"/>
                      </a:lnTo>
                      <a:lnTo>
                        <a:pt x="453" y="546"/>
                      </a:lnTo>
                      <a:lnTo>
                        <a:pt x="446" y="546"/>
                      </a:lnTo>
                      <a:lnTo>
                        <a:pt x="446" y="553"/>
                      </a:lnTo>
                      <a:lnTo>
                        <a:pt x="439" y="567"/>
                      </a:lnTo>
                      <a:lnTo>
                        <a:pt x="432" y="567"/>
                      </a:lnTo>
                      <a:lnTo>
                        <a:pt x="425" y="567"/>
                      </a:lnTo>
                      <a:lnTo>
                        <a:pt x="418" y="567"/>
                      </a:lnTo>
                      <a:lnTo>
                        <a:pt x="411" y="574"/>
                      </a:lnTo>
                      <a:lnTo>
                        <a:pt x="404" y="574"/>
                      </a:lnTo>
                      <a:lnTo>
                        <a:pt x="397" y="574"/>
                      </a:lnTo>
                      <a:lnTo>
                        <a:pt x="390" y="574"/>
                      </a:lnTo>
                      <a:lnTo>
                        <a:pt x="383" y="574"/>
                      </a:lnTo>
                      <a:lnTo>
                        <a:pt x="375" y="574"/>
                      </a:lnTo>
                      <a:lnTo>
                        <a:pt x="368" y="574"/>
                      </a:lnTo>
                      <a:lnTo>
                        <a:pt x="368" y="581"/>
                      </a:lnTo>
                      <a:lnTo>
                        <a:pt x="375" y="581"/>
                      </a:lnTo>
                      <a:lnTo>
                        <a:pt x="368" y="588"/>
                      </a:lnTo>
                      <a:lnTo>
                        <a:pt x="375" y="588"/>
                      </a:lnTo>
                      <a:lnTo>
                        <a:pt x="368" y="595"/>
                      </a:lnTo>
                      <a:lnTo>
                        <a:pt x="354" y="595"/>
                      </a:lnTo>
                      <a:lnTo>
                        <a:pt x="347" y="595"/>
                      </a:lnTo>
                      <a:lnTo>
                        <a:pt x="333" y="602"/>
                      </a:lnTo>
                      <a:lnTo>
                        <a:pt x="340" y="616"/>
                      </a:lnTo>
                      <a:lnTo>
                        <a:pt x="340" y="624"/>
                      </a:lnTo>
                      <a:lnTo>
                        <a:pt x="333" y="631"/>
                      </a:lnTo>
                      <a:lnTo>
                        <a:pt x="326" y="631"/>
                      </a:lnTo>
                      <a:lnTo>
                        <a:pt x="333" y="645"/>
                      </a:lnTo>
                      <a:lnTo>
                        <a:pt x="340" y="645"/>
                      </a:lnTo>
                      <a:lnTo>
                        <a:pt x="333" y="652"/>
                      </a:lnTo>
                      <a:lnTo>
                        <a:pt x="340" y="659"/>
                      </a:lnTo>
                      <a:lnTo>
                        <a:pt x="340" y="666"/>
                      </a:lnTo>
                      <a:lnTo>
                        <a:pt x="340" y="673"/>
                      </a:lnTo>
                      <a:lnTo>
                        <a:pt x="333" y="680"/>
                      </a:lnTo>
                      <a:lnTo>
                        <a:pt x="319" y="680"/>
                      </a:lnTo>
                      <a:lnTo>
                        <a:pt x="319" y="687"/>
                      </a:lnTo>
                      <a:lnTo>
                        <a:pt x="319" y="694"/>
                      </a:lnTo>
                      <a:lnTo>
                        <a:pt x="312" y="694"/>
                      </a:lnTo>
                      <a:lnTo>
                        <a:pt x="312" y="687"/>
                      </a:lnTo>
                      <a:lnTo>
                        <a:pt x="312" y="694"/>
                      </a:lnTo>
                      <a:lnTo>
                        <a:pt x="305" y="687"/>
                      </a:lnTo>
                      <a:lnTo>
                        <a:pt x="297" y="694"/>
                      </a:lnTo>
                      <a:lnTo>
                        <a:pt x="290" y="694"/>
                      </a:lnTo>
                      <a:lnTo>
                        <a:pt x="283" y="694"/>
                      </a:lnTo>
                      <a:lnTo>
                        <a:pt x="276" y="701"/>
                      </a:lnTo>
                      <a:lnTo>
                        <a:pt x="276" y="709"/>
                      </a:lnTo>
                      <a:lnTo>
                        <a:pt x="276" y="716"/>
                      </a:lnTo>
                      <a:lnTo>
                        <a:pt x="269" y="716"/>
                      </a:lnTo>
                      <a:lnTo>
                        <a:pt x="262" y="723"/>
                      </a:lnTo>
                      <a:lnTo>
                        <a:pt x="248" y="723"/>
                      </a:lnTo>
                      <a:lnTo>
                        <a:pt x="227" y="737"/>
                      </a:lnTo>
                      <a:lnTo>
                        <a:pt x="220" y="737"/>
                      </a:lnTo>
                      <a:lnTo>
                        <a:pt x="212" y="737"/>
                      </a:lnTo>
                      <a:lnTo>
                        <a:pt x="205" y="723"/>
                      </a:lnTo>
                      <a:lnTo>
                        <a:pt x="212" y="709"/>
                      </a:lnTo>
                      <a:lnTo>
                        <a:pt x="205" y="709"/>
                      </a:lnTo>
                      <a:lnTo>
                        <a:pt x="198" y="701"/>
                      </a:lnTo>
                      <a:lnTo>
                        <a:pt x="191" y="701"/>
                      </a:lnTo>
                      <a:lnTo>
                        <a:pt x="184" y="694"/>
                      </a:lnTo>
                      <a:lnTo>
                        <a:pt x="184" y="687"/>
                      </a:lnTo>
                      <a:lnTo>
                        <a:pt x="177" y="687"/>
                      </a:lnTo>
                      <a:lnTo>
                        <a:pt x="170" y="673"/>
                      </a:lnTo>
                      <a:lnTo>
                        <a:pt x="163" y="666"/>
                      </a:lnTo>
                      <a:lnTo>
                        <a:pt x="170" y="666"/>
                      </a:lnTo>
                      <a:lnTo>
                        <a:pt x="156" y="638"/>
                      </a:lnTo>
                      <a:lnTo>
                        <a:pt x="156" y="631"/>
                      </a:lnTo>
                      <a:lnTo>
                        <a:pt x="163" y="624"/>
                      </a:lnTo>
                      <a:lnTo>
                        <a:pt x="170" y="616"/>
                      </a:lnTo>
                      <a:lnTo>
                        <a:pt x="170" y="609"/>
                      </a:lnTo>
                      <a:lnTo>
                        <a:pt x="177" y="609"/>
                      </a:lnTo>
                      <a:lnTo>
                        <a:pt x="184" y="602"/>
                      </a:lnTo>
                      <a:lnTo>
                        <a:pt x="184" y="595"/>
                      </a:lnTo>
                      <a:lnTo>
                        <a:pt x="170" y="588"/>
                      </a:lnTo>
                      <a:lnTo>
                        <a:pt x="170" y="581"/>
                      </a:lnTo>
                      <a:lnTo>
                        <a:pt x="170" y="574"/>
                      </a:lnTo>
                      <a:lnTo>
                        <a:pt x="163" y="567"/>
                      </a:lnTo>
                      <a:lnTo>
                        <a:pt x="156" y="560"/>
                      </a:lnTo>
                      <a:lnTo>
                        <a:pt x="149" y="560"/>
                      </a:lnTo>
                      <a:lnTo>
                        <a:pt x="142" y="553"/>
                      </a:lnTo>
                      <a:lnTo>
                        <a:pt x="149" y="546"/>
                      </a:lnTo>
                      <a:lnTo>
                        <a:pt x="135" y="538"/>
                      </a:lnTo>
                      <a:lnTo>
                        <a:pt x="127" y="538"/>
                      </a:lnTo>
                      <a:lnTo>
                        <a:pt x="120" y="538"/>
                      </a:lnTo>
                      <a:lnTo>
                        <a:pt x="113" y="538"/>
                      </a:lnTo>
                      <a:lnTo>
                        <a:pt x="113" y="546"/>
                      </a:lnTo>
                      <a:lnTo>
                        <a:pt x="99" y="546"/>
                      </a:lnTo>
                      <a:lnTo>
                        <a:pt x="85" y="546"/>
                      </a:lnTo>
                      <a:lnTo>
                        <a:pt x="85" y="538"/>
                      </a:lnTo>
                      <a:lnTo>
                        <a:pt x="78" y="538"/>
                      </a:lnTo>
                      <a:lnTo>
                        <a:pt x="71" y="531"/>
                      </a:lnTo>
                      <a:lnTo>
                        <a:pt x="57" y="538"/>
                      </a:lnTo>
                      <a:lnTo>
                        <a:pt x="57" y="531"/>
                      </a:lnTo>
                      <a:lnTo>
                        <a:pt x="64" y="524"/>
                      </a:lnTo>
                      <a:lnTo>
                        <a:pt x="71" y="524"/>
                      </a:lnTo>
                      <a:lnTo>
                        <a:pt x="78" y="531"/>
                      </a:lnTo>
                      <a:lnTo>
                        <a:pt x="78" y="524"/>
                      </a:lnTo>
                      <a:lnTo>
                        <a:pt x="85" y="524"/>
                      </a:lnTo>
                      <a:lnTo>
                        <a:pt x="78" y="517"/>
                      </a:lnTo>
                      <a:lnTo>
                        <a:pt x="71" y="510"/>
                      </a:lnTo>
                      <a:lnTo>
                        <a:pt x="78" y="503"/>
                      </a:lnTo>
                      <a:lnTo>
                        <a:pt x="78" y="496"/>
                      </a:lnTo>
                      <a:lnTo>
                        <a:pt x="64" y="489"/>
                      </a:lnTo>
                      <a:lnTo>
                        <a:pt x="64" y="482"/>
                      </a:lnTo>
                      <a:lnTo>
                        <a:pt x="64" y="475"/>
                      </a:lnTo>
                      <a:lnTo>
                        <a:pt x="57" y="482"/>
                      </a:lnTo>
                      <a:lnTo>
                        <a:pt x="57" y="475"/>
                      </a:lnTo>
                      <a:lnTo>
                        <a:pt x="49" y="475"/>
                      </a:lnTo>
                      <a:lnTo>
                        <a:pt x="42" y="468"/>
                      </a:lnTo>
                      <a:lnTo>
                        <a:pt x="49" y="461"/>
                      </a:lnTo>
                      <a:lnTo>
                        <a:pt x="42" y="446"/>
                      </a:lnTo>
                      <a:lnTo>
                        <a:pt x="64" y="439"/>
                      </a:lnTo>
                      <a:lnTo>
                        <a:pt x="57" y="432"/>
                      </a:lnTo>
                      <a:lnTo>
                        <a:pt x="49" y="432"/>
                      </a:lnTo>
                      <a:lnTo>
                        <a:pt x="35" y="425"/>
                      </a:lnTo>
                      <a:lnTo>
                        <a:pt x="42" y="425"/>
                      </a:lnTo>
                      <a:lnTo>
                        <a:pt x="57" y="418"/>
                      </a:lnTo>
                      <a:lnTo>
                        <a:pt x="49" y="411"/>
                      </a:lnTo>
                      <a:lnTo>
                        <a:pt x="49" y="397"/>
                      </a:lnTo>
                      <a:lnTo>
                        <a:pt x="49" y="390"/>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0" name="Freeform 8">
                  <a:extLst>
                    <a:ext uri="{FF2B5EF4-FFF2-40B4-BE49-F238E27FC236}">
                      <a16:creationId xmlns:a16="http://schemas.microsoft.com/office/drawing/2014/main" id="{45CF99E6-91A8-4FDC-886E-14CAD2A59D05}"/>
                    </a:ext>
                  </a:extLst>
                </p:cNvPr>
                <p:cNvSpPr>
                  <a:spLocks noEditPoints="1"/>
                </p:cNvSpPr>
                <p:nvPr/>
              </p:nvSpPr>
              <p:spPr bwMode="auto">
                <a:xfrm>
                  <a:off x="4954588" y="2371725"/>
                  <a:ext cx="958850" cy="962025"/>
                </a:xfrm>
                <a:custGeom>
                  <a:avLst/>
                  <a:gdLst>
                    <a:gd name="T0" fmla="*/ 2147483647 w 695"/>
                    <a:gd name="T1" fmla="*/ 2147483647 h 801"/>
                    <a:gd name="T2" fmla="*/ 2147483647 w 695"/>
                    <a:gd name="T3" fmla="*/ 2147483647 h 801"/>
                    <a:gd name="T4" fmla="*/ 2147483647 w 695"/>
                    <a:gd name="T5" fmla="*/ 2147483647 h 801"/>
                    <a:gd name="T6" fmla="*/ 2147483647 w 695"/>
                    <a:gd name="T7" fmla="*/ 2147483647 h 801"/>
                    <a:gd name="T8" fmla="*/ 2147483647 w 695"/>
                    <a:gd name="T9" fmla="*/ 2147483647 h 801"/>
                    <a:gd name="T10" fmla="*/ 2147483647 w 695"/>
                    <a:gd name="T11" fmla="*/ 2147483647 h 801"/>
                    <a:gd name="T12" fmla="*/ 2147483647 w 695"/>
                    <a:gd name="T13" fmla="*/ 2147483647 h 801"/>
                    <a:gd name="T14" fmla="*/ 2147483647 w 695"/>
                    <a:gd name="T15" fmla="*/ 2147483647 h 801"/>
                    <a:gd name="T16" fmla="*/ 2147483647 w 695"/>
                    <a:gd name="T17" fmla="*/ 2147483647 h 801"/>
                    <a:gd name="T18" fmla="*/ 2147483647 w 695"/>
                    <a:gd name="T19" fmla="*/ 2147483647 h 801"/>
                    <a:gd name="T20" fmla="*/ 2147483647 w 695"/>
                    <a:gd name="T21" fmla="*/ 2147483647 h 801"/>
                    <a:gd name="T22" fmla="*/ 2147483647 w 695"/>
                    <a:gd name="T23" fmla="*/ 2147483647 h 801"/>
                    <a:gd name="T24" fmla="*/ 2147483647 w 695"/>
                    <a:gd name="T25" fmla="*/ 2147483647 h 801"/>
                    <a:gd name="T26" fmla="*/ 2147483647 w 695"/>
                    <a:gd name="T27" fmla="*/ 2147483647 h 801"/>
                    <a:gd name="T28" fmla="*/ 2147483647 w 695"/>
                    <a:gd name="T29" fmla="*/ 2147483647 h 801"/>
                    <a:gd name="T30" fmla="*/ 2147483647 w 695"/>
                    <a:gd name="T31" fmla="*/ 2147483647 h 801"/>
                    <a:gd name="T32" fmla="*/ 2147483647 w 695"/>
                    <a:gd name="T33" fmla="*/ 2147483647 h 801"/>
                    <a:gd name="T34" fmla="*/ 2147483647 w 695"/>
                    <a:gd name="T35" fmla="*/ 2147483647 h 801"/>
                    <a:gd name="T36" fmla="*/ 2147483647 w 695"/>
                    <a:gd name="T37" fmla="*/ 2147483647 h 801"/>
                    <a:gd name="T38" fmla="*/ 2147483647 w 695"/>
                    <a:gd name="T39" fmla="*/ 2147483647 h 801"/>
                    <a:gd name="T40" fmla="*/ 2147483647 w 695"/>
                    <a:gd name="T41" fmla="*/ 2147483647 h 801"/>
                    <a:gd name="T42" fmla="*/ 2147483647 w 695"/>
                    <a:gd name="T43" fmla="*/ 0 h 801"/>
                    <a:gd name="T44" fmla="*/ 2147483647 w 695"/>
                    <a:gd name="T45" fmla="*/ 2147483647 h 801"/>
                    <a:gd name="T46" fmla="*/ 2147483647 w 695"/>
                    <a:gd name="T47" fmla="*/ 2147483647 h 801"/>
                    <a:gd name="T48" fmla="*/ 2147483647 w 695"/>
                    <a:gd name="T49" fmla="*/ 2147483647 h 801"/>
                    <a:gd name="T50" fmla="*/ 2147483647 w 695"/>
                    <a:gd name="T51" fmla="*/ 2147483647 h 801"/>
                    <a:gd name="T52" fmla="*/ 2147483647 w 695"/>
                    <a:gd name="T53" fmla="*/ 2147483647 h 801"/>
                    <a:gd name="T54" fmla="*/ 2147483647 w 695"/>
                    <a:gd name="T55" fmla="*/ 2147483647 h 801"/>
                    <a:gd name="T56" fmla="*/ 2147483647 w 695"/>
                    <a:gd name="T57" fmla="*/ 2147483647 h 801"/>
                    <a:gd name="T58" fmla="*/ 2147483647 w 695"/>
                    <a:gd name="T59" fmla="*/ 2147483647 h 801"/>
                    <a:gd name="T60" fmla="*/ 2147483647 w 695"/>
                    <a:gd name="T61" fmla="*/ 2147483647 h 801"/>
                    <a:gd name="T62" fmla="*/ 2147483647 w 695"/>
                    <a:gd name="T63" fmla="*/ 2147483647 h 801"/>
                    <a:gd name="T64" fmla="*/ 2147483647 w 695"/>
                    <a:gd name="T65" fmla="*/ 2147483647 h 801"/>
                    <a:gd name="T66" fmla="*/ 2147483647 w 695"/>
                    <a:gd name="T67" fmla="*/ 2147483647 h 801"/>
                    <a:gd name="T68" fmla="*/ 2147483647 w 695"/>
                    <a:gd name="T69" fmla="*/ 2147483647 h 801"/>
                    <a:gd name="T70" fmla="*/ 2147483647 w 695"/>
                    <a:gd name="T71" fmla="*/ 2147483647 h 801"/>
                    <a:gd name="T72" fmla="*/ 2147483647 w 695"/>
                    <a:gd name="T73" fmla="*/ 2147483647 h 801"/>
                    <a:gd name="T74" fmla="*/ 2147483647 w 695"/>
                    <a:gd name="T75" fmla="*/ 2147483647 h 801"/>
                    <a:gd name="T76" fmla="*/ 2147483647 w 695"/>
                    <a:gd name="T77" fmla="*/ 2147483647 h 801"/>
                    <a:gd name="T78" fmla="*/ 2147483647 w 695"/>
                    <a:gd name="T79" fmla="*/ 2147483647 h 801"/>
                    <a:gd name="T80" fmla="*/ 2147483647 w 695"/>
                    <a:gd name="T81" fmla="*/ 2147483647 h 801"/>
                    <a:gd name="T82" fmla="*/ 2147483647 w 695"/>
                    <a:gd name="T83" fmla="*/ 2147483647 h 801"/>
                    <a:gd name="T84" fmla="*/ 2147483647 w 695"/>
                    <a:gd name="T85" fmla="*/ 2147483647 h 801"/>
                    <a:gd name="T86" fmla="*/ 2147483647 w 695"/>
                    <a:gd name="T87" fmla="*/ 2147483647 h 801"/>
                    <a:gd name="T88" fmla="*/ 2147483647 w 695"/>
                    <a:gd name="T89" fmla="*/ 2147483647 h 801"/>
                    <a:gd name="T90" fmla="*/ 2147483647 w 695"/>
                    <a:gd name="T91" fmla="*/ 2147483647 h 801"/>
                    <a:gd name="T92" fmla="*/ 2147483647 w 695"/>
                    <a:gd name="T93" fmla="*/ 2147483647 h 801"/>
                    <a:gd name="T94" fmla="*/ 2147483647 w 695"/>
                    <a:gd name="T95" fmla="*/ 2147483647 h 801"/>
                    <a:gd name="T96" fmla="*/ 2147483647 w 695"/>
                    <a:gd name="T97" fmla="*/ 2147483647 h 801"/>
                    <a:gd name="T98" fmla="*/ 2147483647 w 695"/>
                    <a:gd name="T99" fmla="*/ 2147483647 h 801"/>
                    <a:gd name="T100" fmla="*/ 2147483647 w 695"/>
                    <a:gd name="T101" fmla="*/ 2147483647 h 801"/>
                    <a:gd name="T102" fmla="*/ 2147483647 w 695"/>
                    <a:gd name="T103" fmla="*/ 2147483647 h 801"/>
                    <a:gd name="T104" fmla="*/ 2147483647 w 695"/>
                    <a:gd name="T105" fmla="*/ 2147483647 h 801"/>
                    <a:gd name="T106" fmla="*/ 2147483647 w 695"/>
                    <a:gd name="T107" fmla="*/ 2147483647 h 801"/>
                    <a:gd name="T108" fmla="*/ 2147483647 w 695"/>
                    <a:gd name="T109" fmla="*/ 2147483647 h 801"/>
                    <a:gd name="T110" fmla="*/ 2147483647 w 695"/>
                    <a:gd name="T111" fmla="*/ 2147483647 h 801"/>
                    <a:gd name="T112" fmla="*/ 2147483647 w 695"/>
                    <a:gd name="T113" fmla="*/ 2147483647 h 801"/>
                    <a:gd name="T114" fmla="*/ 2147483647 w 695"/>
                    <a:gd name="T115" fmla="*/ 2147483647 h 801"/>
                    <a:gd name="T116" fmla="*/ 2147483647 w 695"/>
                    <a:gd name="T117" fmla="*/ 2147483647 h 801"/>
                    <a:gd name="T118" fmla="*/ 2147483647 w 695"/>
                    <a:gd name="T119" fmla="*/ 2147483647 h 801"/>
                    <a:gd name="T120" fmla="*/ 2147483647 w 695"/>
                    <a:gd name="T121" fmla="*/ 2147483647 h 801"/>
                    <a:gd name="T122" fmla="*/ 2147483647 w 695"/>
                    <a:gd name="T123" fmla="*/ 2147483647 h 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695"/>
                    <a:gd name="T187" fmla="*/ 0 h 801"/>
                    <a:gd name="T188" fmla="*/ 695 w 695"/>
                    <a:gd name="T189" fmla="*/ 801 h 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695" h="801">
                      <a:moveTo>
                        <a:pt x="15" y="624"/>
                      </a:moveTo>
                      <a:lnTo>
                        <a:pt x="22" y="617"/>
                      </a:lnTo>
                      <a:lnTo>
                        <a:pt x="22" y="610"/>
                      </a:lnTo>
                      <a:lnTo>
                        <a:pt x="29" y="603"/>
                      </a:lnTo>
                      <a:lnTo>
                        <a:pt x="29" y="596"/>
                      </a:lnTo>
                      <a:lnTo>
                        <a:pt x="36" y="596"/>
                      </a:lnTo>
                      <a:lnTo>
                        <a:pt x="43" y="596"/>
                      </a:lnTo>
                      <a:lnTo>
                        <a:pt x="57" y="581"/>
                      </a:lnTo>
                      <a:lnTo>
                        <a:pt x="57" y="574"/>
                      </a:lnTo>
                      <a:lnTo>
                        <a:pt x="64" y="574"/>
                      </a:lnTo>
                      <a:lnTo>
                        <a:pt x="78" y="553"/>
                      </a:lnTo>
                      <a:lnTo>
                        <a:pt x="85" y="553"/>
                      </a:lnTo>
                      <a:lnTo>
                        <a:pt x="85" y="546"/>
                      </a:lnTo>
                      <a:lnTo>
                        <a:pt x="85" y="532"/>
                      </a:lnTo>
                      <a:lnTo>
                        <a:pt x="85" y="525"/>
                      </a:lnTo>
                      <a:lnTo>
                        <a:pt x="85" y="518"/>
                      </a:lnTo>
                      <a:lnTo>
                        <a:pt x="93" y="503"/>
                      </a:lnTo>
                      <a:lnTo>
                        <a:pt x="93" y="496"/>
                      </a:lnTo>
                      <a:lnTo>
                        <a:pt x="100" y="489"/>
                      </a:lnTo>
                      <a:lnTo>
                        <a:pt x="100" y="482"/>
                      </a:lnTo>
                      <a:lnTo>
                        <a:pt x="93" y="468"/>
                      </a:lnTo>
                      <a:lnTo>
                        <a:pt x="100" y="461"/>
                      </a:lnTo>
                      <a:lnTo>
                        <a:pt x="107" y="461"/>
                      </a:lnTo>
                      <a:lnTo>
                        <a:pt x="114" y="454"/>
                      </a:lnTo>
                      <a:lnTo>
                        <a:pt x="121" y="447"/>
                      </a:lnTo>
                      <a:lnTo>
                        <a:pt x="128" y="440"/>
                      </a:lnTo>
                      <a:lnTo>
                        <a:pt x="128" y="433"/>
                      </a:lnTo>
                      <a:lnTo>
                        <a:pt x="128" y="418"/>
                      </a:lnTo>
                      <a:lnTo>
                        <a:pt x="135" y="418"/>
                      </a:lnTo>
                      <a:lnTo>
                        <a:pt x="135" y="411"/>
                      </a:lnTo>
                      <a:lnTo>
                        <a:pt x="142" y="404"/>
                      </a:lnTo>
                      <a:lnTo>
                        <a:pt x="135" y="397"/>
                      </a:lnTo>
                      <a:lnTo>
                        <a:pt x="142" y="390"/>
                      </a:lnTo>
                      <a:lnTo>
                        <a:pt x="142" y="383"/>
                      </a:lnTo>
                      <a:lnTo>
                        <a:pt x="149" y="376"/>
                      </a:lnTo>
                      <a:lnTo>
                        <a:pt x="163" y="376"/>
                      </a:lnTo>
                      <a:lnTo>
                        <a:pt x="170" y="376"/>
                      </a:lnTo>
                      <a:lnTo>
                        <a:pt x="178" y="376"/>
                      </a:lnTo>
                      <a:lnTo>
                        <a:pt x="185" y="376"/>
                      </a:lnTo>
                      <a:lnTo>
                        <a:pt x="206" y="362"/>
                      </a:lnTo>
                      <a:lnTo>
                        <a:pt x="220" y="362"/>
                      </a:lnTo>
                      <a:lnTo>
                        <a:pt x="227" y="355"/>
                      </a:lnTo>
                      <a:lnTo>
                        <a:pt x="234" y="355"/>
                      </a:lnTo>
                      <a:lnTo>
                        <a:pt x="234" y="348"/>
                      </a:lnTo>
                      <a:lnTo>
                        <a:pt x="234" y="340"/>
                      </a:lnTo>
                      <a:lnTo>
                        <a:pt x="241" y="333"/>
                      </a:lnTo>
                      <a:lnTo>
                        <a:pt x="248" y="333"/>
                      </a:lnTo>
                      <a:lnTo>
                        <a:pt x="255" y="333"/>
                      </a:lnTo>
                      <a:lnTo>
                        <a:pt x="263" y="326"/>
                      </a:lnTo>
                      <a:lnTo>
                        <a:pt x="270" y="333"/>
                      </a:lnTo>
                      <a:lnTo>
                        <a:pt x="270" y="326"/>
                      </a:lnTo>
                      <a:lnTo>
                        <a:pt x="270" y="333"/>
                      </a:lnTo>
                      <a:lnTo>
                        <a:pt x="277" y="333"/>
                      </a:lnTo>
                      <a:lnTo>
                        <a:pt x="277" y="326"/>
                      </a:lnTo>
                      <a:lnTo>
                        <a:pt x="277" y="319"/>
                      </a:lnTo>
                      <a:lnTo>
                        <a:pt x="291" y="319"/>
                      </a:lnTo>
                      <a:lnTo>
                        <a:pt x="298" y="312"/>
                      </a:lnTo>
                      <a:lnTo>
                        <a:pt x="298" y="305"/>
                      </a:lnTo>
                      <a:lnTo>
                        <a:pt x="298" y="298"/>
                      </a:lnTo>
                      <a:lnTo>
                        <a:pt x="291" y="291"/>
                      </a:lnTo>
                      <a:lnTo>
                        <a:pt x="298" y="284"/>
                      </a:lnTo>
                      <a:lnTo>
                        <a:pt x="291" y="284"/>
                      </a:lnTo>
                      <a:lnTo>
                        <a:pt x="284" y="270"/>
                      </a:lnTo>
                      <a:lnTo>
                        <a:pt x="291" y="270"/>
                      </a:lnTo>
                      <a:lnTo>
                        <a:pt x="298" y="263"/>
                      </a:lnTo>
                      <a:lnTo>
                        <a:pt x="298" y="255"/>
                      </a:lnTo>
                      <a:lnTo>
                        <a:pt x="291" y="241"/>
                      </a:lnTo>
                      <a:lnTo>
                        <a:pt x="305" y="234"/>
                      </a:lnTo>
                      <a:lnTo>
                        <a:pt x="312" y="234"/>
                      </a:lnTo>
                      <a:lnTo>
                        <a:pt x="326" y="234"/>
                      </a:lnTo>
                      <a:lnTo>
                        <a:pt x="333" y="227"/>
                      </a:lnTo>
                      <a:lnTo>
                        <a:pt x="326" y="227"/>
                      </a:lnTo>
                      <a:lnTo>
                        <a:pt x="333" y="220"/>
                      </a:lnTo>
                      <a:lnTo>
                        <a:pt x="326" y="220"/>
                      </a:lnTo>
                      <a:lnTo>
                        <a:pt x="326" y="213"/>
                      </a:lnTo>
                      <a:lnTo>
                        <a:pt x="333" y="213"/>
                      </a:lnTo>
                      <a:lnTo>
                        <a:pt x="341" y="213"/>
                      </a:lnTo>
                      <a:lnTo>
                        <a:pt x="348" y="213"/>
                      </a:lnTo>
                      <a:lnTo>
                        <a:pt x="355" y="213"/>
                      </a:lnTo>
                      <a:lnTo>
                        <a:pt x="362" y="213"/>
                      </a:lnTo>
                      <a:lnTo>
                        <a:pt x="369" y="213"/>
                      </a:lnTo>
                      <a:lnTo>
                        <a:pt x="376" y="206"/>
                      </a:lnTo>
                      <a:lnTo>
                        <a:pt x="383" y="206"/>
                      </a:lnTo>
                      <a:lnTo>
                        <a:pt x="390" y="206"/>
                      </a:lnTo>
                      <a:lnTo>
                        <a:pt x="397" y="206"/>
                      </a:lnTo>
                      <a:lnTo>
                        <a:pt x="404" y="192"/>
                      </a:lnTo>
                      <a:lnTo>
                        <a:pt x="404" y="185"/>
                      </a:lnTo>
                      <a:lnTo>
                        <a:pt x="411" y="185"/>
                      </a:lnTo>
                      <a:lnTo>
                        <a:pt x="447" y="156"/>
                      </a:lnTo>
                      <a:lnTo>
                        <a:pt x="454" y="163"/>
                      </a:lnTo>
                      <a:lnTo>
                        <a:pt x="461" y="163"/>
                      </a:lnTo>
                      <a:lnTo>
                        <a:pt x="461" y="156"/>
                      </a:lnTo>
                      <a:lnTo>
                        <a:pt x="468" y="156"/>
                      </a:lnTo>
                      <a:lnTo>
                        <a:pt x="468" y="163"/>
                      </a:lnTo>
                      <a:lnTo>
                        <a:pt x="475" y="163"/>
                      </a:lnTo>
                      <a:lnTo>
                        <a:pt x="482" y="156"/>
                      </a:lnTo>
                      <a:lnTo>
                        <a:pt x="489" y="156"/>
                      </a:lnTo>
                      <a:lnTo>
                        <a:pt x="496" y="156"/>
                      </a:lnTo>
                      <a:lnTo>
                        <a:pt x="496" y="149"/>
                      </a:lnTo>
                      <a:lnTo>
                        <a:pt x="489" y="149"/>
                      </a:lnTo>
                      <a:lnTo>
                        <a:pt x="489" y="142"/>
                      </a:lnTo>
                      <a:lnTo>
                        <a:pt x="504" y="135"/>
                      </a:lnTo>
                      <a:lnTo>
                        <a:pt x="496" y="135"/>
                      </a:lnTo>
                      <a:lnTo>
                        <a:pt x="496" y="128"/>
                      </a:lnTo>
                      <a:lnTo>
                        <a:pt x="496" y="121"/>
                      </a:lnTo>
                      <a:lnTo>
                        <a:pt x="504" y="121"/>
                      </a:lnTo>
                      <a:lnTo>
                        <a:pt x="504" y="114"/>
                      </a:lnTo>
                      <a:lnTo>
                        <a:pt x="511" y="107"/>
                      </a:lnTo>
                      <a:lnTo>
                        <a:pt x="518" y="107"/>
                      </a:lnTo>
                      <a:lnTo>
                        <a:pt x="532" y="100"/>
                      </a:lnTo>
                      <a:lnTo>
                        <a:pt x="539" y="100"/>
                      </a:lnTo>
                      <a:lnTo>
                        <a:pt x="546" y="100"/>
                      </a:lnTo>
                      <a:lnTo>
                        <a:pt x="553" y="100"/>
                      </a:lnTo>
                      <a:lnTo>
                        <a:pt x="574" y="78"/>
                      </a:lnTo>
                      <a:lnTo>
                        <a:pt x="574" y="71"/>
                      </a:lnTo>
                      <a:lnTo>
                        <a:pt x="567" y="71"/>
                      </a:lnTo>
                      <a:lnTo>
                        <a:pt x="567" y="64"/>
                      </a:lnTo>
                      <a:lnTo>
                        <a:pt x="560" y="57"/>
                      </a:lnTo>
                      <a:lnTo>
                        <a:pt x="560" y="43"/>
                      </a:lnTo>
                      <a:lnTo>
                        <a:pt x="567" y="36"/>
                      </a:lnTo>
                      <a:lnTo>
                        <a:pt x="574" y="36"/>
                      </a:lnTo>
                      <a:lnTo>
                        <a:pt x="581" y="29"/>
                      </a:lnTo>
                      <a:lnTo>
                        <a:pt x="589" y="36"/>
                      </a:lnTo>
                      <a:lnTo>
                        <a:pt x="603" y="29"/>
                      </a:lnTo>
                      <a:lnTo>
                        <a:pt x="610" y="29"/>
                      </a:lnTo>
                      <a:lnTo>
                        <a:pt x="617" y="29"/>
                      </a:lnTo>
                      <a:lnTo>
                        <a:pt x="624" y="22"/>
                      </a:lnTo>
                      <a:lnTo>
                        <a:pt x="631" y="15"/>
                      </a:lnTo>
                      <a:lnTo>
                        <a:pt x="638" y="15"/>
                      </a:lnTo>
                      <a:lnTo>
                        <a:pt x="652" y="15"/>
                      </a:lnTo>
                      <a:lnTo>
                        <a:pt x="667" y="7"/>
                      </a:lnTo>
                      <a:lnTo>
                        <a:pt x="674" y="0"/>
                      </a:lnTo>
                      <a:lnTo>
                        <a:pt x="688" y="0"/>
                      </a:lnTo>
                      <a:lnTo>
                        <a:pt x="695" y="7"/>
                      </a:lnTo>
                      <a:lnTo>
                        <a:pt x="688" y="7"/>
                      </a:lnTo>
                      <a:lnTo>
                        <a:pt x="681" y="15"/>
                      </a:lnTo>
                      <a:lnTo>
                        <a:pt x="681" y="7"/>
                      </a:lnTo>
                      <a:lnTo>
                        <a:pt x="681" y="15"/>
                      </a:lnTo>
                      <a:lnTo>
                        <a:pt x="674" y="15"/>
                      </a:lnTo>
                      <a:lnTo>
                        <a:pt x="667" y="22"/>
                      </a:lnTo>
                      <a:lnTo>
                        <a:pt x="659" y="22"/>
                      </a:lnTo>
                      <a:lnTo>
                        <a:pt x="652" y="22"/>
                      </a:lnTo>
                      <a:lnTo>
                        <a:pt x="645" y="29"/>
                      </a:lnTo>
                      <a:lnTo>
                        <a:pt x="645" y="36"/>
                      </a:lnTo>
                      <a:lnTo>
                        <a:pt x="645" y="43"/>
                      </a:lnTo>
                      <a:lnTo>
                        <a:pt x="638" y="43"/>
                      </a:lnTo>
                      <a:lnTo>
                        <a:pt x="638" y="50"/>
                      </a:lnTo>
                      <a:lnTo>
                        <a:pt x="631" y="43"/>
                      </a:lnTo>
                      <a:lnTo>
                        <a:pt x="631" y="50"/>
                      </a:lnTo>
                      <a:lnTo>
                        <a:pt x="631" y="57"/>
                      </a:lnTo>
                      <a:lnTo>
                        <a:pt x="624" y="57"/>
                      </a:lnTo>
                      <a:lnTo>
                        <a:pt x="617" y="64"/>
                      </a:lnTo>
                      <a:lnTo>
                        <a:pt x="610" y="71"/>
                      </a:lnTo>
                      <a:lnTo>
                        <a:pt x="610" y="78"/>
                      </a:lnTo>
                      <a:lnTo>
                        <a:pt x="610" y="85"/>
                      </a:lnTo>
                      <a:lnTo>
                        <a:pt x="603" y="92"/>
                      </a:lnTo>
                      <a:lnTo>
                        <a:pt x="596" y="100"/>
                      </a:lnTo>
                      <a:lnTo>
                        <a:pt x="589" y="100"/>
                      </a:lnTo>
                      <a:lnTo>
                        <a:pt x="581" y="107"/>
                      </a:lnTo>
                      <a:lnTo>
                        <a:pt x="581" y="114"/>
                      </a:lnTo>
                      <a:lnTo>
                        <a:pt x="574" y="121"/>
                      </a:lnTo>
                      <a:lnTo>
                        <a:pt x="560" y="135"/>
                      </a:lnTo>
                      <a:lnTo>
                        <a:pt x="546" y="177"/>
                      </a:lnTo>
                      <a:lnTo>
                        <a:pt x="539" y="206"/>
                      </a:lnTo>
                      <a:lnTo>
                        <a:pt x="539" y="234"/>
                      </a:lnTo>
                      <a:lnTo>
                        <a:pt x="539" y="255"/>
                      </a:lnTo>
                      <a:lnTo>
                        <a:pt x="539" y="284"/>
                      </a:lnTo>
                      <a:lnTo>
                        <a:pt x="546" y="305"/>
                      </a:lnTo>
                      <a:lnTo>
                        <a:pt x="560" y="326"/>
                      </a:lnTo>
                      <a:lnTo>
                        <a:pt x="560" y="355"/>
                      </a:lnTo>
                      <a:lnTo>
                        <a:pt x="560" y="383"/>
                      </a:lnTo>
                      <a:lnTo>
                        <a:pt x="574" y="425"/>
                      </a:lnTo>
                      <a:lnTo>
                        <a:pt x="589" y="447"/>
                      </a:lnTo>
                      <a:lnTo>
                        <a:pt x="596" y="447"/>
                      </a:lnTo>
                      <a:lnTo>
                        <a:pt x="603" y="454"/>
                      </a:lnTo>
                      <a:lnTo>
                        <a:pt x="610" y="454"/>
                      </a:lnTo>
                      <a:lnTo>
                        <a:pt x="610" y="461"/>
                      </a:lnTo>
                      <a:lnTo>
                        <a:pt x="603" y="461"/>
                      </a:lnTo>
                      <a:lnTo>
                        <a:pt x="596" y="461"/>
                      </a:lnTo>
                      <a:lnTo>
                        <a:pt x="603" y="461"/>
                      </a:lnTo>
                      <a:lnTo>
                        <a:pt x="603" y="454"/>
                      </a:lnTo>
                      <a:lnTo>
                        <a:pt x="596" y="461"/>
                      </a:lnTo>
                      <a:lnTo>
                        <a:pt x="596" y="454"/>
                      </a:lnTo>
                      <a:lnTo>
                        <a:pt x="589" y="454"/>
                      </a:lnTo>
                      <a:lnTo>
                        <a:pt x="581" y="454"/>
                      </a:lnTo>
                      <a:lnTo>
                        <a:pt x="581" y="461"/>
                      </a:lnTo>
                      <a:lnTo>
                        <a:pt x="589" y="461"/>
                      </a:lnTo>
                      <a:lnTo>
                        <a:pt x="581" y="468"/>
                      </a:lnTo>
                      <a:lnTo>
                        <a:pt x="589" y="468"/>
                      </a:lnTo>
                      <a:lnTo>
                        <a:pt x="589" y="461"/>
                      </a:lnTo>
                      <a:lnTo>
                        <a:pt x="596" y="461"/>
                      </a:lnTo>
                      <a:lnTo>
                        <a:pt x="596" y="468"/>
                      </a:lnTo>
                      <a:lnTo>
                        <a:pt x="589" y="468"/>
                      </a:lnTo>
                      <a:lnTo>
                        <a:pt x="589" y="475"/>
                      </a:lnTo>
                      <a:lnTo>
                        <a:pt x="596" y="475"/>
                      </a:lnTo>
                      <a:lnTo>
                        <a:pt x="589" y="475"/>
                      </a:lnTo>
                      <a:lnTo>
                        <a:pt x="596" y="475"/>
                      </a:lnTo>
                      <a:lnTo>
                        <a:pt x="596" y="482"/>
                      </a:lnTo>
                      <a:lnTo>
                        <a:pt x="589" y="482"/>
                      </a:lnTo>
                      <a:lnTo>
                        <a:pt x="596" y="482"/>
                      </a:lnTo>
                      <a:lnTo>
                        <a:pt x="596" y="489"/>
                      </a:lnTo>
                      <a:lnTo>
                        <a:pt x="596" y="482"/>
                      </a:lnTo>
                      <a:lnTo>
                        <a:pt x="596" y="475"/>
                      </a:lnTo>
                      <a:lnTo>
                        <a:pt x="596" y="468"/>
                      </a:lnTo>
                      <a:lnTo>
                        <a:pt x="596" y="475"/>
                      </a:lnTo>
                      <a:lnTo>
                        <a:pt x="603" y="475"/>
                      </a:lnTo>
                      <a:lnTo>
                        <a:pt x="603" y="468"/>
                      </a:lnTo>
                      <a:lnTo>
                        <a:pt x="603" y="475"/>
                      </a:lnTo>
                      <a:lnTo>
                        <a:pt x="596" y="475"/>
                      </a:lnTo>
                      <a:lnTo>
                        <a:pt x="603" y="482"/>
                      </a:lnTo>
                      <a:lnTo>
                        <a:pt x="603" y="489"/>
                      </a:lnTo>
                      <a:lnTo>
                        <a:pt x="596" y="482"/>
                      </a:lnTo>
                      <a:lnTo>
                        <a:pt x="596" y="489"/>
                      </a:lnTo>
                      <a:lnTo>
                        <a:pt x="596" y="518"/>
                      </a:lnTo>
                      <a:lnTo>
                        <a:pt x="596" y="525"/>
                      </a:lnTo>
                      <a:lnTo>
                        <a:pt x="596" y="539"/>
                      </a:lnTo>
                      <a:lnTo>
                        <a:pt x="596" y="546"/>
                      </a:lnTo>
                      <a:lnTo>
                        <a:pt x="589" y="546"/>
                      </a:lnTo>
                      <a:lnTo>
                        <a:pt x="574" y="546"/>
                      </a:lnTo>
                      <a:lnTo>
                        <a:pt x="567" y="553"/>
                      </a:lnTo>
                      <a:lnTo>
                        <a:pt x="560" y="553"/>
                      </a:lnTo>
                      <a:lnTo>
                        <a:pt x="560" y="560"/>
                      </a:lnTo>
                      <a:lnTo>
                        <a:pt x="560" y="574"/>
                      </a:lnTo>
                      <a:lnTo>
                        <a:pt x="560" y="581"/>
                      </a:lnTo>
                      <a:lnTo>
                        <a:pt x="567" y="581"/>
                      </a:lnTo>
                      <a:lnTo>
                        <a:pt x="574" y="581"/>
                      </a:lnTo>
                      <a:lnTo>
                        <a:pt x="574" y="588"/>
                      </a:lnTo>
                      <a:lnTo>
                        <a:pt x="574" y="596"/>
                      </a:lnTo>
                      <a:lnTo>
                        <a:pt x="581" y="596"/>
                      </a:lnTo>
                      <a:lnTo>
                        <a:pt x="589" y="596"/>
                      </a:lnTo>
                      <a:lnTo>
                        <a:pt x="589" y="603"/>
                      </a:lnTo>
                      <a:lnTo>
                        <a:pt x="581" y="603"/>
                      </a:lnTo>
                      <a:lnTo>
                        <a:pt x="574" y="603"/>
                      </a:lnTo>
                      <a:lnTo>
                        <a:pt x="567" y="603"/>
                      </a:lnTo>
                      <a:lnTo>
                        <a:pt x="553" y="617"/>
                      </a:lnTo>
                      <a:lnTo>
                        <a:pt x="539" y="624"/>
                      </a:lnTo>
                      <a:lnTo>
                        <a:pt x="539" y="631"/>
                      </a:lnTo>
                      <a:lnTo>
                        <a:pt x="539" y="638"/>
                      </a:lnTo>
                      <a:lnTo>
                        <a:pt x="532" y="645"/>
                      </a:lnTo>
                      <a:lnTo>
                        <a:pt x="518" y="652"/>
                      </a:lnTo>
                      <a:lnTo>
                        <a:pt x="518" y="659"/>
                      </a:lnTo>
                      <a:lnTo>
                        <a:pt x="511" y="688"/>
                      </a:lnTo>
                      <a:lnTo>
                        <a:pt x="504" y="723"/>
                      </a:lnTo>
                      <a:lnTo>
                        <a:pt x="489" y="773"/>
                      </a:lnTo>
                      <a:lnTo>
                        <a:pt x="489" y="794"/>
                      </a:lnTo>
                      <a:lnTo>
                        <a:pt x="489" y="801"/>
                      </a:lnTo>
                      <a:lnTo>
                        <a:pt x="482" y="794"/>
                      </a:lnTo>
                      <a:lnTo>
                        <a:pt x="475" y="794"/>
                      </a:lnTo>
                      <a:lnTo>
                        <a:pt x="461" y="787"/>
                      </a:lnTo>
                      <a:lnTo>
                        <a:pt x="447" y="787"/>
                      </a:lnTo>
                      <a:lnTo>
                        <a:pt x="426" y="780"/>
                      </a:lnTo>
                      <a:lnTo>
                        <a:pt x="411" y="773"/>
                      </a:lnTo>
                      <a:lnTo>
                        <a:pt x="397" y="773"/>
                      </a:lnTo>
                      <a:lnTo>
                        <a:pt x="397" y="766"/>
                      </a:lnTo>
                      <a:lnTo>
                        <a:pt x="383" y="773"/>
                      </a:lnTo>
                      <a:lnTo>
                        <a:pt x="383" y="766"/>
                      </a:lnTo>
                      <a:lnTo>
                        <a:pt x="376" y="766"/>
                      </a:lnTo>
                      <a:lnTo>
                        <a:pt x="369" y="751"/>
                      </a:lnTo>
                      <a:lnTo>
                        <a:pt x="362" y="751"/>
                      </a:lnTo>
                      <a:lnTo>
                        <a:pt x="362" y="744"/>
                      </a:lnTo>
                      <a:lnTo>
                        <a:pt x="355" y="744"/>
                      </a:lnTo>
                      <a:lnTo>
                        <a:pt x="355" y="751"/>
                      </a:lnTo>
                      <a:lnTo>
                        <a:pt x="362" y="759"/>
                      </a:lnTo>
                      <a:lnTo>
                        <a:pt x="355" y="751"/>
                      </a:lnTo>
                      <a:lnTo>
                        <a:pt x="348" y="744"/>
                      </a:lnTo>
                      <a:lnTo>
                        <a:pt x="341" y="737"/>
                      </a:lnTo>
                      <a:lnTo>
                        <a:pt x="341" y="730"/>
                      </a:lnTo>
                      <a:lnTo>
                        <a:pt x="333" y="730"/>
                      </a:lnTo>
                      <a:lnTo>
                        <a:pt x="326" y="737"/>
                      </a:lnTo>
                      <a:lnTo>
                        <a:pt x="326" y="744"/>
                      </a:lnTo>
                      <a:lnTo>
                        <a:pt x="333" y="751"/>
                      </a:lnTo>
                      <a:lnTo>
                        <a:pt x="333" y="759"/>
                      </a:lnTo>
                      <a:lnTo>
                        <a:pt x="341" y="759"/>
                      </a:lnTo>
                      <a:lnTo>
                        <a:pt x="341" y="766"/>
                      </a:lnTo>
                      <a:lnTo>
                        <a:pt x="341" y="773"/>
                      </a:lnTo>
                      <a:lnTo>
                        <a:pt x="333" y="773"/>
                      </a:lnTo>
                      <a:lnTo>
                        <a:pt x="333" y="766"/>
                      </a:lnTo>
                      <a:lnTo>
                        <a:pt x="326" y="766"/>
                      </a:lnTo>
                      <a:lnTo>
                        <a:pt x="326" y="759"/>
                      </a:lnTo>
                      <a:lnTo>
                        <a:pt x="326" y="766"/>
                      </a:lnTo>
                      <a:lnTo>
                        <a:pt x="326" y="773"/>
                      </a:lnTo>
                      <a:lnTo>
                        <a:pt x="312" y="773"/>
                      </a:lnTo>
                      <a:lnTo>
                        <a:pt x="312" y="780"/>
                      </a:lnTo>
                      <a:lnTo>
                        <a:pt x="305" y="773"/>
                      </a:lnTo>
                      <a:lnTo>
                        <a:pt x="298" y="780"/>
                      </a:lnTo>
                      <a:lnTo>
                        <a:pt x="305" y="787"/>
                      </a:lnTo>
                      <a:lnTo>
                        <a:pt x="305" y="794"/>
                      </a:lnTo>
                      <a:lnTo>
                        <a:pt x="312" y="801"/>
                      </a:lnTo>
                      <a:lnTo>
                        <a:pt x="305" y="801"/>
                      </a:lnTo>
                      <a:lnTo>
                        <a:pt x="305" y="794"/>
                      </a:lnTo>
                      <a:lnTo>
                        <a:pt x="298" y="794"/>
                      </a:lnTo>
                      <a:lnTo>
                        <a:pt x="291" y="801"/>
                      </a:lnTo>
                      <a:lnTo>
                        <a:pt x="291" y="794"/>
                      </a:lnTo>
                      <a:lnTo>
                        <a:pt x="284" y="794"/>
                      </a:lnTo>
                      <a:lnTo>
                        <a:pt x="277" y="794"/>
                      </a:lnTo>
                      <a:lnTo>
                        <a:pt x="270" y="794"/>
                      </a:lnTo>
                      <a:lnTo>
                        <a:pt x="255" y="787"/>
                      </a:lnTo>
                      <a:lnTo>
                        <a:pt x="255" y="780"/>
                      </a:lnTo>
                      <a:lnTo>
                        <a:pt x="248" y="773"/>
                      </a:lnTo>
                      <a:lnTo>
                        <a:pt x="241" y="773"/>
                      </a:lnTo>
                      <a:lnTo>
                        <a:pt x="234" y="773"/>
                      </a:lnTo>
                      <a:lnTo>
                        <a:pt x="220" y="766"/>
                      </a:lnTo>
                      <a:lnTo>
                        <a:pt x="213" y="766"/>
                      </a:lnTo>
                      <a:lnTo>
                        <a:pt x="199" y="766"/>
                      </a:lnTo>
                      <a:lnTo>
                        <a:pt x="192" y="766"/>
                      </a:lnTo>
                      <a:lnTo>
                        <a:pt x="170" y="751"/>
                      </a:lnTo>
                      <a:lnTo>
                        <a:pt x="163" y="751"/>
                      </a:lnTo>
                      <a:lnTo>
                        <a:pt x="149" y="744"/>
                      </a:lnTo>
                      <a:lnTo>
                        <a:pt x="142" y="737"/>
                      </a:lnTo>
                      <a:lnTo>
                        <a:pt x="142" y="730"/>
                      </a:lnTo>
                      <a:lnTo>
                        <a:pt x="135" y="730"/>
                      </a:lnTo>
                      <a:lnTo>
                        <a:pt x="128" y="716"/>
                      </a:lnTo>
                      <a:lnTo>
                        <a:pt x="121" y="716"/>
                      </a:lnTo>
                      <a:lnTo>
                        <a:pt x="100" y="723"/>
                      </a:lnTo>
                      <a:lnTo>
                        <a:pt x="93" y="723"/>
                      </a:lnTo>
                      <a:lnTo>
                        <a:pt x="85" y="723"/>
                      </a:lnTo>
                      <a:lnTo>
                        <a:pt x="78" y="730"/>
                      </a:lnTo>
                      <a:lnTo>
                        <a:pt x="71" y="730"/>
                      </a:lnTo>
                      <a:lnTo>
                        <a:pt x="71" y="737"/>
                      </a:lnTo>
                      <a:lnTo>
                        <a:pt x="57" y="737"/>
                      </a:lnTo>
                      <a:lnTo>
                        <a:pt x="57" y="730"/>
                      </a:lnTo>
                      <a:lnTo>
                        <a:pt x="50" y="723"/>
                      </a:lnTo>
                      <a:lnTo>
                        <a:pt x="57" y="716"/>
                      </a:lnTo>
                      <a:lnTo>
                        <a:pt x="50" y="709"/>
                      </a:lnTo>
                      <a:lnTo>
                        <a:pt x="36" y="709"/>
                      </a:lnTo>
                      <a:lnTo>
                        <a:pt x="22" y="709"/>
                      </a:lnTo>
                      <a:lnTo>
                        <a:pt x="15" y="702"/>
                      </a:lnTo>
                      <a:lnTo>
                        <a:pt x="7" y="695"/>
                      </a:lnTo>
                      <a:lnTo>
                        <a:pt x="7" y="688"/>
                      </a:lnTo>
                      <a:lnTo>
                        <a:pt x="7" y="681"/>
                      </a:lnTo>
                      <a:lnTo>
                        <a:pt x="7" y="659"/>
                      </a:lnTo>
                      <a:lnTo>
                        <a:pt x="0" y="652"/>
                      </a:lnTo>
                      <a:lnTo>
                        <a:pt x="7" y="631"/>
                      </a:lnTo>
                      <a:lnTo>
                        <a:pt x="15" y="624"/>
                      </a:lnTo>
                      <a:close/>
                      <a:moveTo>
                        <a:pt x="674" y="177"/>
                      </a:moveTo>
                      <a:lnTo>
                        <a:pt x="667" y="177"/>
                      </a:lnTo>
                      <a:lnTo>
                        <a:pt x="667" y="170"/>
                      </a:lnTo>
                      <a:lnTo>
                        <a:pt x="659" y="170"/>
                      </a:lnTo>
                      <a:lnTo>
                        <a:pt x="674" y="170"/>
                      </a:lnTo>
                      <a:lnTo>
                        <a:pt x="674" y="163"/>
                      </a:lnTo>
                      <a:lnTo>
                        <a:pt x="681" y="163"/>
                      </a:lnTo>
                      <a:lnTo>
                        <a:pt x="688" y="163"/>
                      </a:lnTo>
                      <a:lnTo>
                        <a:pt x="688" y="170"/>
                      </a:lnTo>
                      <a:lnTo>
                        <a:pt x="688" y="177"/>
                      </a:lnTo>
                      <a:lnTo>
                        <a:pt x="695" y="177"/>
                      </a:lnTo>
                      <a:lnTo>
                        <a:pt x="688" y="185"/>
                      </a:lnTo>
                      <a:lnTo>
                        <a:pt x="688" y="177"/>
                      </a:lnTo>
                      <a:lnTo>
                        <a:pt x="674" y="177"/>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1" name="Freeform 9">
                  <a:extLst>
                    <a:ext uri="{FF2B5EF4-FFF2-40B4-BE49-F238E27FC236}">
                      <a16:creationId xmlns:a16="http://schemas.microsoft.com/office/drawing/2014/main" id="{D598D0D4-856C-4F45-B827-0421E5B5A74B}"/>
                    </a:ext>
                  </a:extLst>
                </p:cNvPr>
                <p:cNvSpPr>
                  <a:spLocks/>
                </p:cNvSpPr>
                <p:nvPr/>
              </p:nvSpPr>
              <p:spPr bwMode="auto">
                <a:xfrm>
                  <a:off x="4457700" y="2185988"/>
                  <a:ext cx="735013" cy="755650"/>
                </a:xfrm>
                <a:custGeom>
                  <a:avLst/>
                  <a:gdLst>
                    <a:gd name="T0" fmla="*/ 2147483647 w 531"/>
                    <a:gd name="T1" fmla="*/ 2147483647 h 631"/>
                    <a:gd name="T2" fmla="*/ 2147483647 w 531"/>
                    <a:gd name="T3" fmla="*/ 2147483647 h 631"/>
                    <a:gd name="T4" fmla="*/ 2147483647 w 531"/>
                    <a:gd name="T5" fmla="*/ 2147483647 h 631"/>
                    <a:gd name="T6" fmla="*/ 2147483647 w 531"/>
                    <a:gd name="T7" fmla="*/ 2147483647 h 631"/>
                    <a:gd name="T8" fmla="*/ 2147483647 w 531"/>
                    <a:gd name="T9" fmla="*/ 2147483647 h 631"/>
                    <a:gd name="T10" fmla="*/ 2147483647 w 531"/>
                    <a:gd name="T11" fmla="*/ 2147483647 h 631"/>
                    <a:gd name="T12" fmla="*/ 2147483647 w 531"/>
                    <a:gd name="T13" fmla="*/ 2147483647 h 631"/>
                    <a:gd name="T14" fmla="*/ 2147483647 w 531"/>
                    <a:gd name="T15" fmla="*/ 2147483647 h 631"/>
                    <a:gd name="T16" fmla="*/ 2147483647 w 531"/>
                    <a:gd name="T17" fmla="*/ 2147483647 h 631"/>
                    <a:gd name="T18" fmla="*/ 2147483647 w 531"/>
                    <a:gd name="T19" fmla="*/ 2147483647 h 631"/>
                    <a:gd name="T20" fmla="*/ 2147483647 w 531"/>
                    <a:gd name="T21" fmla="*/ 2147483647 h 631"/>
                    <a:gd name="T22" fmla="*/ 2147483647 w 531"/>
                    <a:gd name="T23" fmla="*/ 2147483647 h 631"/>
                    <a:gd name="T24" fmla="*/ 2147483647 w 531"/>
                    <a:gd name="T25" fmla="*/ 2147483647 h 631"/>
                    <a:gd name="T26" fmla="*/ 2147483647 w 531"/>
                    <a:gd name="T27" fmla="*/ 2147483647 h 631"/>
                    <a:gd name="T28" fmla="*/ 2147483647 w 531"/>
                    <a:gd name="T29" fmla="*/ 2147483647 h 631"/>
                    <a:gd name="T30" fmla="*/ 2147483647 w 531"/>
                    <a:gd name="T31" fmla="*/ 2147483647 h 631"/>
                    <a:gd name="T32" fmla="*/ 2147483647 w 531"/>
                    <a:gd name="T33" fmla="*/ 2147483647 h 631"/>
                    <a:gd name="T34" fmla="*/ 2147483647 w 531"/>
                    <a:gd name="T35" fmla="*/ 2147483647 h 631"/>
                    <a:gd name="T36" fmla="*/ 2147483647 w 531"/>
                    <a:gd name="T37" fmla="*/ 2147483647 h 631"/>
                    <a:gd name="T38" fmla="*/ 2147483647 w 531"/>
                    <a:gd name="T39" fmla="*/ 2147483647 h 631"/>
                    <a:gd name="T40" fmla="*/ 2147483647 w 531"/>
                    <a:gd name="T41" fmla="*/ 2147483647 h 631"/>
                    <a:gd name="T42" fmla="*/ 2147483647 w 531"/>
                    <a:gd name="T43" fmla="*/ 2147483647 h 631"/>
                    <a:gd name="T44" fmla="*/ 2147483647 w 531"/>
                    <a:gd name="T45" fmla="*/ 2147483647 h 631"/>
                    <a:gd name="T46" fmla="*/ 2147483647 w 531"/>
                    <a:gd name="T47" fmla="*/ 2147483647 h 631"/>
                    <a:gd name="T48" fmla="*/ 2147483647 w 531"/>
                    <a:gd name="T49" fmla="*/ 2147483647 h 631"/>
                    <a:gd name="T50" fmla="*/ 2147483647 w 531"/>
                    <a:gd name="T51" fmla="*/ 2147483647 h 631"/>
                    <a:gd name="T52" fmla="*/ 2147483647 w 531"/>
                    <a:gd name="T53" fmla="*/ 2147483647 h 631"/>
                    <a:gd name="T54" fmla="*/ 2147483647 w 531"/>
                    <a:gd name="T55" fmla="*/ 2147483647 h 631"/>
                    <a:gd name="T56" fmla="*/ 2147483647 w 531"/>
                    <a:gd name="T57" fmla="*/ 2147483647 h 631"/>
                    <a:gd name="T58" fmla="*/ 2147483647 w 531"/>
                    <a:gd name="T59" fmla="*/ 2147483647 h 631"/>
                    <a:gd name="T60" fmla="*/ 2147483647 w 531"/>
                    <a:gd name="T61" fmla="*/ 2147483647 h 631"/>
                    <a:gd name="T62" fmla="*/ 2147483647 w 531"/>
                    <a:gd name="T63" fmla="*/ 2147483647 h 631"/>
                    <a:gd name="T64" fmla="*/ 2147483647 w 531"/>
                    <a:gd name="T65" fmla="*/ 2147483647 h 631"/>
                    <a:gd name="T66" fmla="*/ 2147483647 w 531"/>
                    <a:gd name="T67" fmla="*/ 2147483647 h 631"/>
                    <a:gd name="T68" fmla="*/ 2147483647 w 531"/>
                    <a:gd name="T69" fmla="*/ 2147483647 h 631"/>
                    <a:gd name="T70" fmla="*/ 2147483647 w 531"/>
                    <a:gd name="T71" fmla="*/ 2147483647 h 631"/>
                    <a:gd name="T72" fmla="*/ 2147483647 w 531"/>
                    <a:gd name="T73" fmla="*/ 2147483647 h 631"/>
                    <a:gd name="T74" fmla="*/ 2147483647 w 531"/>
                    <a:gd name="T75" fmla="*/ 2147483647 h 631"/>
                    <a:gd name="T76" fmla="*/ 2147483647 w 531"/>
                    <a:gd name="T77" fmla="*/ 2147483647 h 631"/>
                    <a:gd name="T78" fmla="*/ 2147483647 w 531"/>
                    <a:gd name="T79" fmla="*/ 2147483647 h 631"/>
                    <a:gd name="T80" fmla="*/ 2147483647 w 531"/>
                    <a:gd name="T81" fmla="*/ 2147483647 h 631"/>
                    <a:gd name="T82" fmla="*/ 2147483647 w 531"/>
                    <a:gd name="T83" fmla="*/ 2147483647 h 631"/>
                    <a:gd name="T84" fmla="*/ 2147483647 w 531"/>
                    <a:gd name="T85" fmla="*/ 2147483647 h 631"/>
                    <a:gd name="T86" fmla="*/ 2147483647 w 531"/>
                    <a:gd name="T87" fmla="*/ 2147483647 h 631"/>
                    <a:gd name="T88" fmla="*/ 2147483647 w 531"/>
                    <a:gd name="T89" fmla="*/ 2147483647 h 631"/>
                    <a:gd name="T90" fmla="*/ 2147483647 w 531"/>
                    <a:gd name="T91" fmla="*/ 2147483647 h 631"/>
                    <a:gd name="T92" fmla="*/ 2147483647 w 531"/>
                    <a:gd name="T93" fmla="*/ 2147483647 h 631"/>
                    <a:gd name="T94" fmla="*/ 2147483647 w 531"/>
                    <a:gd name="T95" fmla="*/ 2147483647 h 631"/>
                    <a:gd name="T96" fmla="*/ 2147483647 w 531"/>
                    <a:gd name="T97" fmla="*/ 2147483647 h 631"/>
                    <a:gd name="T98" fmla="*/ 2147483647 w 531"/>
                    <a:gd name="T99" fmla="*/ 2147483647 h 631"/>
                    <a:gd name="T100" fmla="*/ 2147483647 w 531"/>
                    <a:gd name="T101" fmla="*/ 2147483647 h 631"/>
                    <a:gd name="T102" fmla="*/ 2147483647 w 531"/>
                    <a:gd name="T103" fmla="*/ 2147483647 h 631"/>
                    <a:gd name="T104" fmla="*/ 2147483647 w 531"/>
                    <a:gd name="T105" fmla="*/ 2147483647 h 631"/>
                    <a:gd name="T106" fmla="*/ 2147483647 w 531"/>
                    <a:gd name="T107" fmla="*/ 2147483647 h 631"/>
                    <a:gd name="T108" fmla="*/ 2147483647 w 531"/>
                    <a:gd name="T109" fmla="*/ 2147483647 h 63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31"/>
                    <a:gd name="T166" fmla="*/ 0 h 631"/>
                    <a:gd name="T167" fmla="*/ 531 w 531"/>
                    <a:gd name="T168" fmla="*/ 631 h 63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31" h="631">
                      <a:moveTo>
                        <a:pt x="524" y="504"/>
                      </a:moveTo>
                      <a:lnTo>
                        <a:pt x="531" y="504"/>
                      </a:lnTo>
                      <a:lnTo>
                        <a:pt x="524" y="518"/>
                      </a:lnTo>
                      <a:lnTo>
                        <a:pt x="531" y="532"/>
                      </a:lnTo>
                      <a:lnTo>
                        <a:pt x="524" y="532"/>
                      </a:lnTo>
                      <a:lnTo>
                        <a:pt x="510" y="532"/>
                      </a:lnTo>
                      <a:lnTo>
                        <a:pt x="503" y="539"/>
                      </a:lnTo>
                      <a:lnTo>
                        <a:pt x="503" y="546"/>
                      </a:lnTo>
                      <a:lnTo>
                        <a:pt x="496" y="553"/>
                      </a:lnTo>
                      <a:lnTo>
                        <a:pt x="503" y="560"/>
                      </a:lnTo>
                      <a:lnTo>
                        <a:pt x="496" y="567"/>
                      </a:lnTo>
                      <a:lnTo>
                        <a:pt x="496" y="574"/>
                      </a:lnTo>
                      <a:lnTo>
                        <a:pt x="489" y="574"/>
                      </a:lnTo>
                      <a:lnTo>
                        <a:pt x="489" y="589"/>
                      </a:lnTo>
                      <a:lnTo>
                        <a:pt x="489" y="596"/>
                      </a:lnTo>
                      <a:lnTo>
                        <a:pt x="482" y="603"/>
                      </a:lnTo>
                      <a:lnTo>
                        <a:pt x="475" y="610"/>
                      </a:lnTo>
                      <a:lnTo>
                        <a:pt x="468" y="617"/>
                      </a:lnTo>
                      <a:lnTo>
                        <a:pt x="461" y="617"/>
                      </a:lnTo>
                      <a:lnTo>
                        <a:pt x="454" y="624"/>
                      </a:lnTo>
                      <a:lnTo>
                        <a:pt x="446" y="631"/>
                      </a:lnTo>
                      <a:lnTo>
                        <a:pt x="439" y="631"/>
                      </a:lnTo>
                      <a:lnTo>
                        <a:pt x="432" y="631"/>
                      </a:lnTo>
                      <a:lnTo>
                        <a:pt x="418" y="624"/>
                      </a:lnTo>
                      <a:lnTo>
                        <a:pt x="418" y="617"/>
                      </a:lnTo>
                      <a:lnTo>
                        <a:pt x="411" y="617"/>
                      </a:lnTo>
                      <a:lnTo>
                        <a:pt x="411" y="610"/>
                      </a:lnTo>
                      <a:lnTo>
                        <a:pt x="404" y="610"/>
                      </a:lnTo>
                      <a:lnTo>
                        <a:pt x="404" y="596"/>
                      </a:lnTo>
                      <a:lnTo>
                        <a:pt x="411" y="589"/>
                      </a:lnTo>
                      <a:lnTo>
                        <a:pt x="411" y="581"/>
                      </a:lnTo>
                      <a:lnTo>
                        <a:pt x="404" y="581"/>
                      </a:lnTo>
                      <a:lnTo>
                        <a:pt x="397" y="581"/>
                      </a:lnTo>
                      <a:lnTo>
                        <a:pt x="397" y="574"/>
                      </a:lnTo>
                      <a:lnTo>
                        <a:pt x="397" y="567"/>
                      </a:lnTo>
                      <a:lnTo>
                        <a:pt x="397" y="560"/>
                      </a:lnTo>
                      <a:lnTo>
                        <a:pt x="397" y="539"/>
                      </a:lnTo>
                      <a:lnTo>
                        <a:pt x="390" y="539"/>
                      </a:lnTo>
                      <a:lnTo>
                        <a:pt x="383" y="539"/>
                      </a:lnTo>
                      <a:lnTo>
                        <a:pt x="383" y="532"/>
                      </a:lnTo>
                      <a:lnTo>
                        <a:pt x="383" y="525"/>
                      </a:lnTo>
                      <a:lnTo>
                        <a:pt x="368" y="504"/>
                      </a:lnTo>
                      <a:lnTo>
                        <a:pt x="361" y="504"/>
                      </a:lnTo>
                      <a:lnTo>
                        <a:pt x="354" y="504"/>
                      </a:lnTo>
                      <a:lnTo>
                        <a:pt x="347" y="511"/>
                      </a:lnTo>
                      <a:lnTo>
                        <a:pt x="340" y="504"/>
                      </a:lnTo>
                      <a:lnTo>
                        <a:pt x="347" y="489"/>
                      </a:lnTo>
                      <a:lnTo>
                        <a:pt x="347" y="482"/>
                      </a:lnTo>
                      <a:lnTo>
                        <a:pt x="347" y="468"/>
                      </a:lnTo>
                      <a:lnTo>
                        <a:pt x="340" y="461"/>
                      </a:lnTo>
                      <a:lnTo>
                        <a:pt x="340" y="447"/>
                      </a:lnTo>
                      <a:lnTo>
                        <a:pt x="347" y="447"/>
                      </a:lnTo>
                      <a:lnTo>
                        <a:pt x="347" y="433"/>
                      </a:lnTo>
                      <a:lnTo>
                        <a:pt x="340" y="426"/>
                      </a:lnTo>
                      <a:lnTo>
                        <a:pt x="333" y="426"/>
                      </a:lnTo>
                      <a:lnTo>
                        <a:pt x="333" y="419"/>
                      </a:lnTo>
                      <a:lnTo>
                        <a:pt x="319" y="419"/>
                      </a:lnTo>
                      <a:lnTo>
                        <a:pt x="312" y="411"/>
                      </a:lnTo>
                      <a:lnTo>
                        <a:pt x="298" y="404"/>
                      </a:lnTo>
                      <a:lnTo>
                        <a:pt x="298" y="397"/>
                      </a:lnTo>
                      <a:lnTo>
                        <a:pt x="298" y="390"/>
                      </a:lnTo>
                      <a:lnTo>
                        <a:pt x="291" y="390"/>
                      </a:lnTo>
                      <a:lnTo>
                        <a:pt x="283" y="383"/>
                      </a:lnTo>
                      <a:lnTo>
                        <a:pt x="283" y="376"/>
                      </a:lnTo>
                      <a:lnTo>
                        <a:pt x="276" y="369"/>
                      </a:lnTo>
                      <a:lnTo>
                        <a:pt x="276" y="376"/>
                      </a:lnTo>
                      <a:lnTo>
                        <a:pt x="255" y="383"/>
                      </a:lnTo>
                      <a:lnTo>
                        <a:pt x="255" y="376"/>
                      </a:lnTo>
                      <a:lnTo>
                        <a:pt x="248" y="369"/>
                      </a:lnTo>
                      <a:lnTo>
                        <a:pt x="241" y="369"/>
                      </a:lnTo>
                      <a:lnTo>
                        <a:pt x="234" y="362"/>
                      </a:lnTo>
                      <a:lnTo>
                        <a:pt x="220" y="355"/>
                      </a:lnTo>
                      <a:lnTo>
                        <a:pt x="205" y="348"/>
                      </a:lnTo>
                      <a:lnTo>
                        <a:pt x="205" y="341"/>
                      </a:lnTo>
                      <a:lnTo>
                        <a:pt x="191" y="341"/>
                      </a:lnTo>
                      <a:lnTo>
                        <a:pt x="184" y="333"/>
                      </a:lnTo>
                      <a:lnTo>
                        <a:pt x="177" y="333"/>
                      </a:lnTo>
                      <a:lnTo>
                        <a:pt x="184" y="319"/>
                      </a:lnTo>
                      <a:lnTo>
                        <a:pt x="191" y="312"/>
                      </a:lnTo>
                      <a:lnTo>
                        <a:pt x="191" y="305"/>
                      </a:lnTo>
                      <a:lnTo>
                        <a:pt x="191" y="298"/>
                      </a:lnTo>
                      <a:lnTo>
                        <a:pt x="184" y="291"/>
                      </a:lnTo>
                      <a:lnTo>
                        <a:pt x="177" y="284"/>
                      </a:lnTo>
                      <a:lnTo>
                        <a:pt x="177" y="291"/>
                      </a:lnTo>
                      <a:lnTo>
                        <a:pt x="170" y="284"/>
                      </a:lnTo>
                      <a:lnTo>
                        <a:pt x="163" y="291"/>
                      </a:lnTo>
                      <a:lnTo>
                        <a:pt x="156" y="284"/>
                      </a:lnTo>
                      <a:lnTo>
                        <a:pt x="149" y="291"/>
                      </a:lnTo>
                      <a:lnTo>
                        <a:pt x="135" y="284"/>
                      </a:lnTo>
                      <a:lnTo>
                        <a:pt x="135" y="277"/>
                      </a:lnTo>
                      <a:lnTo>
                        <a:pt x="135" y="270"/>
                      </a:lnTo>
                      <a:lnTo>
                        <a:pt x="113" y="270"/>
                      </a:lnTo>
                      <a:lnTo>
                        <a:pt x="106" y="270"/>
                      </a:lnTo>
                      <a:lnTo>
                        <a:pt x="92" y="263"/>
                      </a:lnTo>
                      <a:lnTo>
                        <a:pt x="85" y="263"/>
                      </a:lnTo>
                      <a:lnTo>
                        <a:pt x="78" y="256"/>
                      </a:lnTo>
                      <a:lnTo>
                        <a:pt x="85" y="234"/>
                      </a:lnTo>
                      <a:lnTo>
                        <a:pt x="78" y="227"/>
                      </a:lnTo>
                      <a:lnTo>
                        <a:pt x="78" y="220"/>
                      </a:lnTo>
                      <a:lnTo>
                        <a:pt x="71" y="220"/>
                      </a:lnTo>
                      <a:lnTo>
                        <a:pt x="64" y="213"/>
                      </a:lnTo>
                      <a:lnTo>
                        <a:pt x="57" y="213"/>
                      </a:lnTo>
                      <a:lnTo>
                        <a:pt x="50" y="213"/>
                      </a:lnTo>
                      <a:lnTo>
                        <a:pt x="42" y="220"/>
                      </a:lnTo>
                      <a:lnTo>
                        <a:pt x="35" y="220"/>
                      </a:lnTo>
                      <a:lnTo>
                        <a:pt x="35" y="213"/>
                      </a:lnTo>
                      <a:lnTo>
                        <a:pt x="28" y="213"/>
                      </a:lnTo>
                      <a:lnTo>
                        <a:pt x="21" y="220"/>
                      </a:lnTo>
                      <a:lnTo>
                        <a:pt x="14" y="213"/>
                      </a:lnTo>
                      <a:lnTo>
                        <a:pt x="14" y="220"/>
                      </a:lnTo>
                      <a:lnTo>
                        <a:pt x="7" y="220"/>
                      </a:lnTo>
                      <a:lnTo>
                        <a:pt x="0" y="220"/>
                      </a:lnTo>
                      <a:lnTo>
                        <a:pt x="7" y="206"/>
                      </a:lnTo>
                      <a:lnTo>
                        <a:pt x="14" y="199"/>
                      </a:lnTo>
                      <a:lnTo>
                        <a:pt x="21" y="192"/>
                      </a:lnTo>
                      <a:lnTo>
                        <a:pt x="35" y="178"/>
                      </a:lnTo>
                      <a:lnTo>
                        <a:pt x="35" y="163"/>
                      </a:lnTo>
                      <a:lnTo>
                        <a:pt x="28" y="163"/>
                      </a:lnTo>
                      <a:lnTo>
                        <a:pt x="35" y="163"/>
                      </a:lnTo>
                      <a:lnTo>
                        <a:pt x="35" y="156"/>
                      </a:lnTo>
                      <a:lnTo>
                        <a:pt x="42" y="149"/>
                      </a:lnTo>
                      <a:lnTo>
                        <a:pt x="42" y="135"/>
                      </a:lnTo>
                      <a:lnTo>
                        <a:pt x="50" y="135"/>
                      </a:lnTo>
                      <a:lnTo>
                        <a:pt x="50" y="121"/>
                      </a:lnTo>
                      <a:lnTo>
                        <a:pt x="71" y="100"/>
                      </a:lnTo>
                      <a:lnTo>
                        <a:pt x="85" y="93"/>
                      </a:lnTo>
                      <a:lnTo>
                        <a:pt x="99" y="93"/>
                      </a:lnTo>
                      <a:lnTo>
                        <a:pt x="120" y="78"/>
                      </a:lnTo>
                      <a:lnTo>
                        <a:pt x="120" y="71"/>
                      </a:lnTo>
                      <a:lnTo>
                        <a:pt x="128" y="64"/>
                      </a:lnTo>
                      <a:lnTo>
                        <a:pt x="149" y="57"/>
                      </a:lnTo>
                      <a:lnTo>
                        <a:pt x="184" y="50"/>
                      </a:lnTo>
                      <a:lnTo>
                        <a:pt x="198" y="43"/>
                      </a:lnTo>
                      <a:lnTo>
                        <a:pt x="205" y="43"/>
                      </a:lnTo>
                      <a:lnTo>
                        <a:pt x="213" y="36"/>
                      </a:lnTo>
                      <a:lnTo>
                        <a:pt x="220" y="36"/>
                      </a:lnTo>
                      <a:lnTo>
                        <a:pt x="227" y="36"/>
                      </a:lnTo>
                      <a:lnTo>
                        <a:pt x="220" y="36"/>
                      </a:lnTo>
                      <a:lnTo>
                        <a:pt x="234" y="29"/>
                      </a:lnTo>
                      <a:lnTo>
                        <a:pt x="241" y="22"/>
                      </a:lnTo>
                      <a:lnTo>
                        <a:pt x="248" y="22"/>
                      </a:lnTo>
                      <a:lnTo>
                        <a:pt x="262" y="15"/>
                      </a:lnTo>
                      <a:lnTo>
                        <a:pt x="269" y="8"/>
                      </a:lnTo>
                      <a:lnTo>
                        <a:pt x="276" y="8"/>
                      </a:lnTo>
                      <a:lnTo>
                        <a:pt x="283" y="8"/>
                      </a:lnTo>
                      <a:lnTo>
                        <a:pt x="276" y="8"/>
                      </a:lnTo>
                      <a:lnTo>
                        <a:pt x="283" y="8"/>
                      </a:lnTo>
                      <a:lnTo>
                        <a:pt x="298" y="0"/>
                      </a:lnTo>
                      <a:lnTo>
                        <a:pt x="305" y="8"/>
                      </a:lnTo>
                      <a:lnTo>
                        <a:pt x="319" y="8"/>
                      </a:lnTo>
                      <a:lnTo>
                        <a:pt x="319" y="15"/>
                      </a:lnTo>
                      <a:lnTo>
                        <a:pt x="326" y="22"/>
                      </a:lnTo>
                      <a:lnTo>
                        <a:pt x="333" y="22"/>
                      </a:lnTo>
                      <a:lnTo>
                        <a:pt x="340" y="22"/>
                      </a:lnTo>
                      <a:lnTo>
                        <a:pt x="340" y="29"/>
                      </a:lnTo>
                      <a:lnTo>
                        <a:pt x="347" y="36"/>
                      </a:lnTo>
                      <a:lnTo>
                        <a:pt x="361" y="36"/>
                      </a:lnTo>
                      <a:lnTo>
                        <a:pt x="368" y="36"/>
                      </a:lnTo>
                      <a:lnTo>
                        <a:pt x="376" y="43"/>
                      </a:lnTo>
                      <a:lnTo>
                        <a:pt x="390" y="50"/>
                      </a:lnTo>
                      <a:lnTo>
                        <a:pt x="397" y="50"/>
                      </a:lnTo>
                      <a:lnTo>
                        <a:pt x="390" y="50"/>
                      </a:lnTo>
                      <a:lnTo>
                        <a:pt x="390" y="57"/>
                      </a:lnTo>
                      <a:lnTo>
                        <a:pt x="383" y="57"/>
                      </a:lnTo>
                      <a:lnTo>
                        <a:pt x="390" y="57"/>
                      </a:lnTo>
                      <a:lnTo>
                        <a:pt x="390" y="64"/>
                      </a:lnTo>
                      <a:lnTo>
                        <a:pt x="397" y="64"/>
                      </a:lnTo>
                      <a:lnTo>
                        <a:pt x="397" y="71"/>
                      </a:lnTo>
                      <a:lnTo>
                        <a:pt x="425" y="64"/>
                      </a:lnTo>
                      <a:lnTo>
                        <a:pt x="425" y="71"/>
                      </a:lnTo>
                      <a:lnTo>
                        <a:pt x="439" y="71"/>
                      </a:lnTo>
                      <a:lnTo>
                        <a:pt x="432" y="78"/>
                      </a:lnTo>
                      <a:lnTo>
                        <a:pt x="439" y="78"/>
                      </a:lnTo>
                      <a:lnTo>
                        <a:pt x="446" y="85"/>
                      </a:lnTo>
                      <a:lnTo>
                        <a:pt x="439" y="85"/>
                      </a:lnTo>
                      <a:lnTo>
                        <a:pt x="454" y="93"/>
                      </a:lnTo>
                      <a:lnTo>
                        <a:pt x="446" y="93"/>
                      </a:lnTo>
                      <a:lnTo>
                        <a:pt x="439" y="93"/>
                      </a:lnTo>
                      <a:lnTo>
                        <a:pt x="446" y="107"/>
                      </a:lnTo>
                      <a:lnTo>
                        <a:pt x="446" y="114"/>
                      </a:lnTo>
                      <a:lnTo>
                        <a:pt x="454" y="114"/>
                      </a:lnTo>
                      <a:lnTo>
                        <a:pt x="454" y="121"/>
                      </a:lnTo>
                      <a:lnTo>
                        <a:pt x="461" y="121"/>
                      </a:lnTo>
                      <a:lnTo>
                        <a:pt x="446" y="128"/>
                      </a:lnTo>
                      <a:lnTo>
                        <a:pt x="439" y="128"/>
                      </a:lnTo>
                      <a:lnTo>
                        <a:pt x="439" y="135"/>
                      </a:lnTo>
                      <a:lnTo>
                        <a:pt x="446" y="135"/>
                      </a:lnTo>
                      <a:lnTo>
                        <a:pt x="454" y="149"/>
                      </a:lnTo>
                      <a:lnTo>
                        <a:pt x="446" y="149"/>
                      </a:lnTo>
                      <a:lnTo>
                        <a:pt x="439" y="156"/>
                      </a:lnTo>
                      <a:lnTo>
                        <a:pt x="432" y="149"/>
                      </a:lnTo>
                      <a:lnTo>
                        <a:pt x="432" y="156"/>
                      </a:lnTo>
                      <a:lnTo>
                        <a:pt x="432" y="163"/>
                      </a:lnTo>
                      <a:lnTo>
                        <a:pt x="425" y="171"/>
                      </a:lnTo>
                      <a:lnTo>
                        <a:pt x="418" y="171"/>
                      </a:lnTo>
                      <a:lnTo>
                        <a:pt x="411" y="171"/>
                      </a:lnTo>
                      <a:lnTo>
                        <a:pt x="404" y="171"/>
                      </a:lnTo>
                      <a:lnTo>
                        <a:pt x="397" y="171"/>
                      </a:lnTo>
                      <a:lnTo>
                        <a:pt x="390" y="171"/>
                      </a:lnTo>
                      <a:lnTo>
                        <a:pt x="383" y="171"/>
                      </a:lnTo>
                      <a:lnTo>
                        <a:pt x="376" y="171"/>
                      </a:lnTo>
                      <a:lnTo>
                        <a:pt x="368" y="171"/>
                      </a:lnTo>
                      <a:lnTo>
                        <a:pt x="368" y="178"/>
                      </a:lnTo>
                      <a:lnTo>
                        <a:pt x="368" y="185"/>
                      </a:lnTo>
                      <a:lnTo>
                        <a:pt x="368" y="192"/>
                      </a:lnTo>
                      <a:lnTo>
                        <a:pt x="368" y="206"/>
                      </a:lnTo>
                      <a:lnTo>
                        <a:pt x="376" y="213"/>
                      </a:lnTo>
                      <a:lnTo>
                        <a:pt x="361" y="220"/>
                      </a:lnTo>
                      <a:lnTo>
                        <a:pt x="354" y="220"/>
                      </a:lnTo>
                      <a:lnTo>
                        <a:pt x="368" y="227"/>
                      </a:lnTo>
                      <a:lnTo>
                        <a:pt x="376" y="227"/>
                      </a:lnTo>
                      <a:lnTo>
                        <a:pt x="383" y="234"/>
                      </a:lnTo>
                      <a:lnTo>
                        <a:pt x="361" y="241"/>
                      </a:lnTo>
                      <a:lnTo>
                        <a:pt x="368" y="256"/>
                      </a:lnTo>
                      <a:lnTo>
                        <a:pt x="361" y="263"/>
                      </a:lnTo>
                      <a:lnTo>
                        <a:pt x="368" y="270"/>
                      </a:lnTo>
                      <a:lnTo>
                        <a:pt x="376" y="270"/>
                      </a:lnTo>
                      <a:lnTo>
                        <a:pt x="376" y="277"/>
                      </a:lnTo>
                      <a:lnTo>
                        <a:pt x="383" y="270"/>
                      </a:lnTo>
                      <a:lnTo>
                        <a:pt x="383" y="277"/>
                      </a:lnTo>
                      <a:lnTo>
                        <a:pt x="383" y="284"/>
                      </a:lnTo>
                      <a:lnTo>
                        <a:pt x="397" y="291"/>
                      </a:lnTo>
                      <a:lnTo>
                        <a:pt x="397" y="298"/>
                      </a:lnTo>
                      <a:lnTo>
                        <a:pt x="390" y="305"/>
                      </a:lnTo>
                      <a:lnTo>
                        <a:pt x="397" y="312"/>
                      </a:lnTo>
                      <a:lnTo>
                        <a:pt x="404" y="319"/>
                      </a:lnTo>
                      <a:lnTo>
                        <a:pt x="397" y="319"/>
                      </a:lnTo>
                      <a:lnTo>
                        <a:pt x="397" y="326"/>
                      </a:lnTo>
                      <a:lnTo>
                        <a:pt x="390" y="319"/>
                      </a:lnTo>
                      <a:lnTo>
                        <a:pt x="383" y="319"/>
                      </a:lnTo>
                      <a:lnTo>
                        <a:pt x="376" y="326"/>
                      </a:lnTo>
                      <a:lnTo>
                        <a:pt x="376" y="333"/>
                      </a:lnTo>
                      <a:lnTo>
                        <a:pt x="390" y="326"/>
                      </a:lnTo>
                      <a:lnTo>
                        <a:pt x="397" y="333"/>
                      </a:lnTo>
                      <a:lnTo>
                        <a:pt x="404" y="333"/>
                      </a:lnTo>
                      <a:lnTo>
                        <a:pt x="404" y="341"/>
                      </a:lnTo>
                      <a:lnTo>
                        <a:pt x="418" y="341"/>
                      </a:lnTo>
                      <a:lnTo>
                        <a:pt x="432" y="341"/>
                      </a:lnTo>
                      <a:lnTo>
                        <a:pt x="432" y="333"/>
                      </a:lnTo>
                      <a:lnTo>
                        <a:pt x="439" y="333"/>
                      </a:lnTo>
                      <a:lnTo>
                        <a:pt x="446" y="333"/>
                      </a:lnTo>
                      <a:lnTo>
                        <a:pt x="454" y="333"/>
                      </a:lnTo>
                      <a:lnTo>
                        <a:pt x="468" y="341"/>
                      </a:lnTo>
                      <a:lnTo>
                        <a:pt x="461" y="348"/>
                      </a:lnTo>
                      <a:lnTo>
                        <a:pt x="468" y="355"/>
                      </a:lnTo>
                      <a:lnTo>
                        <a:pt x="475" y="355"/>
                      </a:lnTo>
                      <a:lnTo>
                        <a:pt x="482" y="362"/>
                      </a:lnTo>
                      <a:lnTo>
                        <a:pt x="489" y="369"/>
                      </a:lnTo>
                      <a:lnTo>
                        <a:pt x="489" y="376"/>
                      </a:lnTo>
                      <a:lnTo>
                        <a:pt x="489" y="383"/>
                      </a:lnTo>
                      <a:lnTo>
                        <a:pt x="503" y="390"/>
                      </a:lnTo>
                      <a:lnTo>
                        <a:pt x="503" y="397"/>
                      </a:lnTo>
                      <a:lnTo>
                        <a:pt x="496" y="404"/>
                      </a:lnTo>
                      <a:lnTo>
                        <a:pt x="489" y="404"/>
                      </a:lnTo>
                      <a:lnTo>
                        <a:pt x="489" y="411"/>
                      </a:lnTo>
                      <a:lnTo>
                        <a:pt x="482" y="419"/>
                      </a:lnTo>
                      <a:lnTo>
                        <a:pt x="475" y="426"/>
                      </a:lnTo>
                      <a:lnTo>
                        <a:pt x="475" y="433"/>
                      </a:lnTo>
                      <a:lnTo>
                        <a:pt x="489" y="461"/>
                      </a:lnTo>
                      <a:lnTo>
                        <a:pt x="482" y="461"/>
                      </a:lnTo>
                      <a:lnTo>
                        <a:pt x="489" y="468"/>
                      </a:lnTo>
                      <a:lnTo>
                        <a:pt x="496" y="482"/>
                      </a:lnTo>
                      <a:lnTo>
                        <a:pt x="503" y="482"/>
                      </a:lnTo>
                      <a:lnTo>
                        <a:pt x="503" y="489"/>
                      </a:lnTo>
                      <a:lnTo>
                        <a:pt x="510" y="496"/>
                      </a:lnTo>
                      <a:lnTo>
                        <a:pt x="517" y="496"/>
                      </a:lnTo>
                      <a:lnTo>
                        <a:pt x="524" y="504"/>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2" name="Freeform 10">
                  <a:extLst>
                    <a:ext uri="{FF2B5EF4-FFF2-40B4-BE49-F238E27FC236}">
                      <a16:creationId xmlns:a16="http://schemas.microsoft.com/office/drawing/2014/main" id="{0FB721E5-70B8-4094-A154-E285C45C4039}"/>
                    </a:ext>
                  </a:extLst>
                </p:cNvPr>
                <p:cNvSpPr>
                  <a:spLocks/>
                </p:cNvSpPr>
                <p:nvPr/>
              </p:nvSpPr>
              <p:spPr bwMode="auto">
                <a:xfrm>
                  <a:off x="4387850" y="2441575"/>
                  <a:ext cx="704850" cy="728663"/>
                </a:xfrm>
                <a:custGeom>
                  <a:avLst/>
                  <a:gdLst>
                    <a:gd name="T0" fmla="*/ 2147483647 w 511"/>
                    <a:gd name="T1" fmla="*/ 2147483647 h 609"/>
                    <a:gd name="T2" fmla="*/ 2147483647 w 511"/>
                    <a:gd name="T3" fmla="*/ 2147483647 h 609"/>
                    <a:gd name="T4" fmla="*/ 2147483647 w 511"/>
                    <a:gd name="T5" fmla="*/ 2147483647 h 609"/>
                    <a:gd name="T6" fmla="*/ 2147483647 w 511"/>
                    <a:gd name="T7" fmla="*/ 2147483647 h 609"/>
                    <a:gd name="T8" fmla="*/ 2147483647 w 511"/>
                    <a:gd name="T9" fmla="*/ 2147483647 h 609"/>
                    <a:gd name="T10" fmla="*/ 2147483647 w 511"/>
                    <a:gd name="T11" fmla="*/ 2147483647 h 609"/>
                    <a:gd name="T12" fmla="*/ 2147483647 w 511"/>
                    <a:gd name="T13" fmla="*/ 2147483647 h 609"/>
                    <a:gd name="T14" fmla="*/ 2147483647 w 511"/>
                    <a:gd name="T15" fmla="*/ 2147483647 h 609"/>
                    <a:gd name="T16" fmla="*/ 2147483647 w 511"/>
                    <a:gd name="T17" fmla="*/ 2147483647 h 609"/>
                    <a:gd name="T18" fmla="*/ 2147483647 w 511"/>
                    <a:gd name="T19" fmla="*/ 2147483647 h 609"/>
                    <a:gd name="T20" fmla="*/ 2147483647 w 511"/>
                    <a:gd name="T21" fmla="*/ 2147483647 h 609"/>
                    <a:gd name="T22" fmla="*/ 2147483647 w 511"/>
                    <a:gd name="T23" fmla="*/ 2147483647 h 609"/>
                    <a:gd name="T24" fmla="*/ 2147483647 w 511"/>
                    <a:gd name="T25" fmla="*/ 2147483647 h 609"/>
                    <a:gd name="T26" fmla="*/ 2147483647 w 511"/>
                    <a:gd name="T27" fmla="*/ 2147483647 h 609"/>
                    <a:gd name="T28" fmla="*/ 2147483647 w 511"/>
                    <a:gd name="T29" fmla="*/ 2147483647 h 609"/>
                    <a:gd name="T30" fmla="*/ 2147483647 w 511"/>
                    <a:gd name="T31" fmla="*/ 2147483647 h 609"/>
                    <a:gd name="T32" fmla="*/ 2147483647 w 511"/>
                    <a:gd name="T33" fmla="*/ 2147483647 h 609"/>
                    <a:gd name="T34" fmla="*/ 2147483647 w 511"/>
                    <a:gd name="T35" fmla="*/ 2147483647 h 609"/>
                    <a:gd name="T36" fmla="*/ 2147483647 w 511"/>
                    <a:gd name="T37" fmla="*/ 2147483647 h 609"/>
                    <a:gd name="T38" fmla="*/ 2147483647 w 511"/>
                    <a:gd name="T39" fmla="*/ 2147483647 h 609"/>
                    <a:gd name="T40" fmla="*/ 2147483647 w 511"/>
                    <a:gd name="T41" fmla="*/ 2147483647 h 609"/>
                    <a:gd name="T42" fmla="*/ 2147483647 w 511"/>
                    <a:gd name="T43" fmla="*/ 2147483647 h 609"/>
                    <a:gd name="T44" fmla="*/ 2147483647 w 511"/>
                    <a:gd name="T45" fmla="*/ 2147483647 h 609"/>
                    <a:gd name="T46" fmla="*/ 2147483647 w 511"/>
                    <a:gd name="T47" fmla="*/ 2147483647 h 609"/>
                    <a:gd name="T48" fmla="*/ 2147483647 w 511"/>
                    <a:gd name="T49" fmla="*/ 2147483647 h 609"/>
                    <a:gd name="T50" fmla="*/ 0 w 511"/>
                    <a:gd name="T51" fmla="*/ 2147483647 h 609"/>
                    <a:gd name="T52" fmla="*/ 2147483647 w 511"/>
                    <a:gd name="T53" fmla="*/ 2147483647 h 609"/>
                    <a:gd name="T54" fmla="*/ 2147483647 w 511"/>
                    <a:gd name="T55" fmla="*/ 2147483647 h 609"/>
                    <a:gd name="T56" fmla="*/ 2147483647 w 511"/>
                    <a:gd name="T57" fmla="*/ 2147483647 h 609"/>
                    <a:gd name="T58" fmla="*/ 2147483647 w 511"/>
                    <a:gd name="T59" fmla="*/ 2147483647 h 609"/>
                    <a:gd name="T60" fmla="*/ 2147483647 w 511"/>
                    <a:gd name="T61" fmla="*/ 2147483647 h 609"/>
                    <a:gd name="T62" fmla="*/ 2147483647 w 511"/>
                    <a:gd name="T63" fmla="*/ 0 h 609"/>
                    <a:gd name="T64" fmla="*/ 2147483647 w 511"/>
                    <a:gd name="T65" fmla="*/ 2147483647 h 609"/>
                    <a:gd name="T66" fmla="*/ 2147483647 w 511"/>
                    <a:gd name="T67" fmla="*/ 2147483647 h 609"/>
                    <a:gd name="T68" fmla="*/ 2147483647 w 511"/>
                    <a:gd name="T69" fmla="*/ 2147483647 h 609"/>
                    <a:gd name="T70" fmla="*/ 2147483647 w 511"/>
                    <a:gd name="T71" fmla="*/ 2147483647 h 609"/>
                    <a:gd name="T72" fmla="*/ 2147483647 w 511"/>
                    <a:gd name="T73" fmla="*/ 2147483647 h 609"/>
                    <a:gd name="T74" fmla="*/ 2147483647 w 511"/>
                    <a:gd name="T75" fmla="*/ 2147483647 h 609"/>
                    <a:gd name="T76" fmla="*/ 2147483647 w 511"/>
                    <a:gd name="T77" fmla="*/ 2147483647 h 609"/>
                    <a:gd name="T78" fmla="*/ 2147483647 w 511"/>
                    <a:gd name="T79" fmla="*/ 2147483647 h 609"/>
                    <a:gd name="T80" fmla="*/ 2147483647 w 511"/>
                    <a:gd name="T81" fmla="*/ 2147483647 h 609"/>
                    <a:gd name="T82" fmla="*/ 2147483647 w 511"/>
                    <a:gd name="T83" fmla="*/ 2147483647 h 609"/>
                    <a:gd name="T84" fmla="*/ 2147483647 w 511"/>
                    <a:gd name="T85" fmla="*/ 2147483647 h 609"/>
                    <a:gd name="T86" fmla="*/ 2147483647 w 511"/>
                    <a:gd name="T87" fmla="*/ 2147483647 h 609"/>
                    <a:gd name="T88" fmla="*/ 2147483647 w 511"/>
                    <a:gd name="T89" fmla="*/ 2147483647 h 609"/>
                    <a:gd name="T90" fmla="*/ 2147483647 w 511"/>
                    <a:gd name="T91" fmla="*/ 2147483647 h 609"/>
                    <a:gd name="T92" fmla="*/ 2147483647 w 511"/>
                    <a:gd name="T93" fmla="*/ 2147483647 h 609"/>
                    <a:gd name="T94" fmla="*/ 2147483647 w 511"/>
                    <a:gd name="T95" fmla="*/ 2147483647 h 609"/>
                    <a:gd name="T96" fmla="*/ 2147483647 w 511"/>
                    <a:gd name="T97" fmla="*/ 2147483647 h 609"/>
                    <a:gd name="T98" fmla="*/ 2147483647 w 511"/>
                    <a:gd name="T99" fmla="*/ 2147483647 h 609"/>
                    <a:gd name="T100" fmla="*/ 2147483647 w 511"/>
                    <a:gd name="T101" fmla="*/ 2147483647 h 609"/>
                    <a:gd name="T102" fmla="*/ 2147483647 w 511"/>
                    <a:gd name="T103" fmla="*/ 2147483647 h 609"/>
                    <a:gd name="T104" fmla="*/ 2147483647 w 511"/>
                    <a:gd name="T105" fmla="*/ 2147483647 h 609"/>
                    <a:gd name="T106" fmla="*/ 2147483647 w 511"/>
                    <a:gd name="T107" fmla="*/ 2147483647 h 609"/>
                    <a:gd name="T108" fmla="*/ 2147483647 w 511"/>
                    <a:gd name="T109" fmla="*/ 2147483647 h 609"/>
                    <a:gd name="T110" fmla="*/ 2147483647 w 511"/>
                    <a:gd name="T111" fmla="*/ 2147483647 h 609"/>
                    <a:gd name="T112" fmla="*/ 2147483647 w 511"/>
                    <a:gd name="T113" fmla="*/ 2147483647 h 609"/>
                    <a:gd name="T114" fmla="*/ 2147483647 w 511"/>
                    <a:gd name="T115" fmla="*/ 2147483647 h 609"/>
                    <a:gd name="T116" fmla="*/ 2147483647 w 511"/>
                    <a:gd name="T117" fmla="*/ 2147483647 h 609"/>
                    <a:gd name="T118" fmla="*/ 2147483647 w 511"/>
                    <a:gd name="T119" fmla="*/ 2147483647 h 609"/>
                    <a:gd name="T120" fmla="*/ 2147483647 w 511"/>
                    <a:gd name="T121" fmla="*/ 2147483647 h 609"/>
                    <a:gd name="T122" fmla="*/ 2147483647 w 511"/>
                    <a:gd name="T123" fmla="*/ 2147483647 h 609"/>
                    <a:gd name="T124" fmla="*/ 2147483647 w 511"/>
                    <a:gd name="T125" fmla="*/ 2147483647 h 60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11"/>
                    <a:gd name="T190" fmla="*/ 0 h 609"/>
                    <a:gd name="T191" fmla="*/ 511 w 511"/>
                    <a:gd name="T192" fmla="*/ 609 h 609"/>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11" h="609">
                      <a:moveTo>
                        <a:pt x="241" y="517"/>
                      </a:moveTo>
                      <a:lnTo>
                        <a:pt x="234" y="517"/>
                      </a:lnTo>
                      <a:lnTo>
                        <a:pt x="227" y="517"/>
                      </a:lnTo>
                      <a:lnTo>
                        <a:pt x="220" y="510"/>
                      </a:lnTo>
                      <a:lnTo>
                        <a:pt x="206" y="517"/>
                      </a:lnTo>
                      <a:lnTo>
                        <a:pt x="199" y="510"/>
                      </a:lnTo>
                      <a:lnTo>
                        <a:pt x="192" y="517"/>
                      </a:lnTo>
                      <a:lnTo>
                        <a:pt x="185" y="524"/>
                      </a:lnTo>
                      <a:lnTo>
                        <a:pt x="170" y="524"/>
                      </a:lnTo>
                      <a:lnTo>
                        <a:pt x="156" y="524"/>
                      </a:lnTo>
                      <a:lnTo>
                        <a:pt x="142" y="524"/>
                      </a:lnTo>
                      <a:lnTo>
                        <a:pt x="149" y="517"/>
                      </a:lnTo>
                      <a:lnTo>
                        <a:pt x="142" y="517"/>
                      </a:lnTo>
                      <a:lnTo>
                        <a:pt x="142" y="503"/>
                      </a:lnTo>
                      <a:lnTo>
                        <a:pt x="142" y="496"/>
                      </a:lnTo>
                      <a:lnTo>
                        <a:pt x="149" y="489"/>
                      </a:lnTo>
                      <a:lnTo>
                        <a:pt x="149" y="482"/>
                      </a:lnTo>
                      <a:lnTo>
                        <a:pt x="156" y="475"/>
                      </a:lnTo>
                      <a:lnTo>
                        <a:pt x="149" y="468"/>
                      </a:lnTo>
                      <a:lnTo>
                        <a:pt x="135" y="454"/>
                      </a:lnTo>
                      <a:lnTo>
                        <a:pt x="142" y="454"/>
                      </a:lnTo>
                      <a:lnTo>
                        <a:pt x="142" y="446"/>
                      </a:lnTo>
                      <a:lnTo>
                        <a:pt x="149" y="425"/>
                      </a:lnTo>
                      <a:lnTo>
                        <a:pt x="156" y="418"/>
                      </a:lnTo>
                      <a:lnTo>
                        <a:pt x="156" y="411"/>
                      </a:lnTo>
                      <a:lnTo>
                        <a:pt x="149" y="404"/>
                      </a:lnTo>
                      <a:lnTo>
                        <a:pt x="149" y="390"/>
                      </a:lnTo>
                      <a:lnTo>
                        <a:pt x="142" y="390"/>
                      </a:lnTo>
                      <a:lnTo>
                        <a:pt x="135" y="383"/>
                      </a:lnTo>
                      <a:lnTo>
                        <a:pt x="121" y="390"/>
                      </a:lnTo>
                      <a:lnTo>
                        <a:pt x="121" y="383"/>
                      </a:lnTo>
                      <a:lnTo>
                        <a:pt x="114" y="376"/>
                      </a:lnTo>
                      <a:lnTo>
                        <a:pt x="107" y="368"/>
                      </a:lnTo>
                      <a:lnTo>
                        <a:pt x="100" y="368"/>
                      </a:lnTo>
                      <a:lnTo>
                        <a:pt x="100" y="361"/>
                      </a:lnTo>
                      <a:lnTo>
                        <a:pt x="92" y="354"/>
                      </a:lnTo>
                      <a:lnTo>
                        <a:pt x="85" y="354"/>
                      </a:lnTo>
                      <a:lnTo>
                        <a:pt x="78" y="354"/>
                      </a:lnTo>
                      <a:lnTo>
                        <a:pt x="78" y="347"/>
                      </a:lnTo>
                      <a:lnTo>
                        <a:pt x="78" y="340"/>
                      </a:lnTo>
                      <a:lnTo>
                        <a:pt x="64" y="340"/>
                      </a:lnTo>
                      <a:lnTo>
                        <a:pt x="64" y="333"/>
                      </a:lnTo>
                      <a:lnTo>
                        <a:pt x="57" y="333"/>
                      </a:lnTo>
                      <a:lnTo>
                        <a:pt x="57" y="326"/>
                      </a:lnTo>
                      <a:lnTo>
                        <a:pt x="57" y="333"/>
                      </a:lnTo>
                      <a:lnTo>
                        <a:pt x="50" y="326"/>
                      </a:lnTo>
                      <a:lnTo>
                        <a:pt x="50" y="319"/>
                      </a:lnTo>
                      <a:lnTo>
                        <a:pt x="43" y="319"/>
                      </a:lnTo>
                      <a:lnTo>
                        <a:pt x="43" y="305"/>
                      </a:lnTo>
                      <a:lnTo>
                        <a:pt x="36" y="305"/>
                      </a:lnTo>
                      <a:lnTo>
                        <a:pt x="29" y="305"/>
                      </a:lnTo>
                      <a:lnTo>
                        <a:pt x="29" y="298"/>
                      </a:lnTo>
                      <a:lnTo>
                        <a:pt x="36" y="291"/>
                      </a:lnTo>
                      <a:lnTo>
                        <a:pt x="36" y="283"/>
                      </a:lnTo>
                      <a:lnTo>
                        <a:pt x="43" y="276"/>
                      </a:lnTo>
                      <a:lnTo>
                        <a:pt x="36" y="269"/>
                      </a:lnTo>
                      <a:lnTo>
                        <a:pt x="36" y="276"/>
                      </a:lnTo>
                      <a:lnTo>
                        <a:pt x="29" y="276"/>
                      </a:lnTo>
                      <a:lnTo>
                        <a:pt x="22" y="276"/>
                      </a:lnTo>
                      <a:lnTo>
                        <a:pt x="15" y="283"/>
                      </a:lnTo>
                      <a:lnTo>
                        <a:pt x="15" y="276"/>
                      </a:lnTo>
                      <a:lnTo>
                        <a:pt x="7" y="276"/>
                      </a:lnTo>
                      <a:lnTo>
                        <a:pt x="0" y="269"/>
                      </a:lnTo>
                      <a:lnTo>
                        <a:pt x="0" y="262"/>
                      </a:lnTo>
                      <a:lnTo>
                        <a:pt x="0" y="255"/>
                      </a:lnTo>
                      <a:lnTo>
                        <a:pt x="7" y="255"/>
                      </a:lnTo>
                      <a:lnTo>
                        <a:pt x="0" y="248"/>
                      </a:lnTo>
                      <a:lnTo>
                        <a:pt x="7" y="248"/>
                      </a:lnTo>
                      <a:lnTo>
                        <a:pt x="7" y="234"/>
                      </a:lnTo>
                      <a:lnTo>
                        <a:pt x="15" y="234"/>
                      </a:lnTo>
                      <a:lnTo>
                        <a:pt x="22" y="234"/>
                      </a:lnTo>
                      <a:lnTo>
                        <a:pt x="29" y="220"/>
                      </a:lnTo>
                      <a:lnTo>
                        <a:pt x="36" y="213"/>
                      </a:lnTo>
                      <a:lnTo>
                        <a:pt x="43" y="213"/>
                      </a:lnTo>
                      <a:lnTo>
                        <a:pt x="50" y="206"/>
                      </a:lnTo>
                      <a:lnTo>
                        <a:pt x="57" y="206"/>
                      </a:lnTo>
                      <a:lnTo>
                        <a:pt x="50" y="206"/>
                      </a:lnTo>
                      <a:lnTo>
                        <a:pt x="50" y="198"/>
                      </a:lnTo>
                      <a:lnTo>
                        <a:pt x="57" y="198"/>
                      </a:lnTo>
                      <a:lnTo>
                        <a:pt x="57" y="191"/>
                      </a:lnTo>
                      <a:lnTo>
                        <a:pt x="78" y="206"/>
                      </a:lnTo>
                      <a:lnTo>
                        <a:pt x="85" y="213"/>
                      </a:lnTo>
                      <a:lnTo>
                        <a:pt x="92" y="220"/>
                      </a:lnTo>
                      <a:lnTo>
                        <a:pt x="100" y="220"/>
                      </a:lnTo>
                      <a:lnTo>
                        <a:pt x="100" y="213"/>
                      </a:lnTo>
                      <a:lnTo>
                        <a:pt x="107" y="213"/>
                      </a:lnTo>
                      <a:lnTo>
                        <a:pt x="100" y="206"/>
                      </a:lnTo>
                      <a:lnTo>
                        <a:pt x="100" y="198"/>
                      </a:lnTo>
                      <a:lnTo>
                        <a:pt x="100" y="191"/>
                      </a:lnTo>
                      <a:lnTo>
                        <a:pt x="92" y="191"/>
                      </a:lnTo>
                      <a:lnTo>
                        <a:pt x="100" y="191"/>
                      </a:lnTo>
                      <a:lnTo>
                        <a:pt x="92" y="184"/>
                      </a:lnTo>
                      <a:lnTo>
                        <a:pt x="92" y="177"/>
                      </a:lnTo>
                      <a:lnTo>
                        <a:pt x="85" y="163"/>
                      </a:lnTo>
                      <a:lnTo>
                        <a:pt x="78" y="156"/>
                      </a:lnTo>
                      <a:lnTo>
                        <a:pt x="64" y="142"/>
                      </a:lnTo>
                      <a:lnTo>
                        <a:pt x="57" y="142"/>
                      </a:lnTo>
                      <a:lnTo>
                        <a:pt x="50" y="135"/>
                      </a:lnTo>
                      <a:lnTo>
                        <a:pt x="43" y="135"/>
                      </a:lnTo>
                      <a:lnTo>
                        <a:pt x="22" y="128"/>
                      </a:lnTo>
                      <a:lnTo>
                        <a:pt x="7" y="120"/>
                      </a:lnTo>
                      <a:lnTo>
                        <a:pt x="7" y="113"/>
                      </a:lnTo>
                      <a:lnTo>
                        <a:pt x="0" y="106"/>
                      </a:lnTo>
                      <a:lnTo>
                        <a:pt x="0" y="99"/>
                      </a:lnTo>
                      <a:lnTo>
                        <a:pt x="7" y="99"/>
                      </a:lnTo>
                      <a:lnTo>
                        <a:pt x="15" y="85"/>
                      </a:lnTo>
                      <a:lnTo>
                        <a:pt x="15" y="78"/>
                      </a:lnTo>
                      <a:lnTo>
                        <a:pt x="15" y="64"/>
                      </a:lnTo>
                      <a:lnTo>
                        <a:pt x="29" y="50"/>
                      </a:lnTo>
                      <a:lnTo>
                        <a:pt x="36" y="43"/>
                      </a:lnTo>
                      <a:lnTo>
                        <a:pt x="29" y="43"/>
                      </a:lnTo>
                      <a:lnTo>
                        <a:pt x="29" y="50"/>
                      </a:lnTo>
                      <a:lnTo>
                        <a:pt x="36" y="28"/>
                      </a:lnTo>
                      <a:lnTo>
                        <a:pt x="43" y="21"/>
                      </a:lnTo>
                      <a:lnTo>
                        <a:pt x="50" y="7"/>
                      </a:lnTo>
                      <a:lnTo>
                        <a:pt x="57" y="7"/>
                      </a:lnTo>
                      <a:lnTo>
                        <a:pt x="64" y="7"/>
                      </a:lnTo>
                      <a:lnTo>
                        <a:pt x="64" y="0"/>
                      </a:lnTo>
                      <a:lnTo>
                        <a:pt x="71" y="7"/>
                      </a:lnTo>
                      <a:lnTo>
                        <a:pt x="78" y="0"/>
                      </a:lnTo>
                      <a:lnTo>
                        <a:pt x="85" y="0"/>
                      </a:lnTo>
                      <a:lnTo>
                        <a:pt x="85" y="7"/>
                      </a:lnTo>
                      <a:lnTo>
                        <a:pt x="92" y="7"/>
                      </a:lnTo>
                      <a:lnTo>
                        <a:pt x="100" y="0"/>
                      </a:lnTo>
                      <a:lnTo>
                        <a:pt x="107" y="0"/>
                      </a:lnTo>
                      <a:lnTo>
                        <a:pt x="114" y="0"/>
                      </a:lnTo>
                      <a:lnTo>
                        <a:pt x="121" y="7"/>
                      </a:lnTo>
                      <a:lnTo>
                        <a:pt x="128" y="7"/>
                      </a:lnTo>
                      <a:lnTo>
                        <a:pt x="128" y="14"/>
                      </a:lnTo>
                      <a:lnTo>
                        <a:pt x="135" y="21"/>
                      </a:lnTo>
                      <a:lnTo>
                        <a:pt x="128" y="43"/>
                      </a:lnTo>
                      <a:lnTo>
                        <a:pt x="135" y="50"/>
                      </a:lnTo>
                      <a:lnTo>
                        <a:pt x="142" y="50"/>
                      </a:lnTo>
                      <a:lnTo>
                        <a:pt x="156" y="57"/>
                      </a:lnTo>
                      <a:lnTo>
                        <a:pt x="163" y="57"/>
                      </a:lnTo>
                      <a:lnTo>
                        <a:pt x="185" y="57"/>
                      </a:lnTo>
                      <a:lnTo>
                        <a:pt x="185" y="64"/>
                      </a:lnTo>
                      <a:lnTo>
                        <a:pt x="185" y="71"/>
                      </a:lnTo>
                      <a:lnTo>
                        <a:pt x="199" y="78"/>
                      </a:lnTo>
                      <a:lnTo>
                        <a:pt x="206" y="71"/>
                      </a:lnTo>
                      <a:lnTo>
                        <a:pt x="213" y="78"/>
                      </a:lnTo>
                      <a:lnTo>
                        <a:pt x="220" y="71"/>
                      </a:lnTo>
                      <a:lnTo>
                        <a:pt x="227" y="78"/>
                      </a:lnTo>
                      <a:lnTo>
                        <a:pt x="227" y="71"/>
                      </a:lnTo>
                      <a:lnTo>
                        <a:pt x="234" y="78"/>
                      </a:lnTo>
                      <a:lnTo>
                        <a:pt x="241" y="85"/>
                      </a:lnTo>
                      <a:lnTo>
                        <a:pt x="241" y="92"/>
                      </a:lnTo>
                      <a:lnTo>
                        <a:pt x="241" y="99"/>
                      </a:lnTo>
                      <a:lnTo>
                        <a:pt x="234" y="106"/>
                      </a:lnTo>
                      <a:lnTo>
                        <a:pt x="227" y="120"/>
                      </a:lnTo>
                      <a:lnTo>
                        <a:pt x="234" y="120"/>
                      </a:lnTo>
                      <a:lnTo>
                        <a:pt x="241" y="128"/>
                      </a:lnTo>
                      <a:lnTo>
                        <a:pt x="255" y="128"/>
                      </a:lnTo>
                      <a:lnTo>
                        <a:pt x="255" y="135"/>
                      </a:lnTo>
                      <a:lnTo>
                        <a:pt x="270" y="142"/>
                      </a:lnTo>
                      <a:lnTo>
                        <a:pt x="284" y="149"/>
                      </a:lnTo>
                      <a:lnTo>
                        <a:pt x="291" y="156"/>
                      </a:lnTo>
                      <a:lnTo>
                        <a:pt x="298" y="156"/>
                      </a:lnTo>
                      <a:lnTo>
                        <a:pt x="305" y="163"/>
                      </a:lnTo>
                      <a:lnTo>
                        <a:pt x="305" y="170"/>
                      </a:lnTo>
                      <a:lnTo>
                        <a:pt x="326" y="163"/>
                      </a:lnTo>
                      <a:lnTo>
                        <a:pt x="326" y="156"/>
                      </a:lnTo>
                      <a:lnTo>
                        <a:pt x="333" y="163"/>
                      </a:lnTo>
                      <a:lnTo>
                        <a:pt x="333" y="170"/>
                      </a:lnTo>
                      <a:lnTo>
                        <a:pt x="341" y="177"/>
                      </a:lnTo>
                      <a:lnTo>
                        <a:pt x="348" y="177"/>
                      </a:lnTo>
                      <a:lnTo>
                        <a:pt x="348" y="184"/>
                      </a:lnTo>
                      <a:lnTo>
                        <a:pt x="348" y="191"/>
                      </a:lnTo>
                      <a:lnTo>
                        <a:pt x="362" y="198"/>
                      </a:lnTo>
                      <a:lnTo>
                        <a:pt x="369" y="206"/>
                      </a:lnTo>
                      <a:lnTo>
                        <a:pt x="383" y="206"/>
                      </a:lnTo>
                      <a:lnTo>
                        <a:pt x="383" y="213"/>
                      </a:lnTo>
                      <a:lnTo>
                        <a:pt x="390" y="213"/>
                      </a:lnTo>
                      <a:lnTo>
                        <a:pt x="397" y="220"/>
                      </a:lnTo>
                      <a:lnTo>
                        <a:pt x="397" y="234"/>
                      </a:lnTo>
                      <a:lnTo>
                        <a:pt x="390" y="234"/>
                      </a:lnTo>
                      <a:lnTo>
                        <a:pt x="390" y="248"/>
                      </a:lnTo>
                      <a:lnTo>
                        <a:pt x="397" y="255"/>
                      </a:lnTo>
                      <a:lnTo>
                        <a:pt x="397" y="269"/>
                      </a:lnTo>
                      <a:lnTo>
                        <a:pt x="397" y="276"/>
                      </a:lnTo>
                      <a:lnTo>
                        <a:pt x="390" y="291"/>
                      </a:lnTo>
                      <a:lnTo>
                        <a:pt x="397" y="298"/>
                      </a:lnTo>
                      <a:lnTo>
                        <a:pt x="404" y="291"/>
                      </a:lnTo>
                      <a:lnTo>
                        <a:pt x="411" y="291"/>
                      </a:lnTo>
                      <a:lnTo>
                        <a:pt x="418" y="291"/>
                      </a:lnTo>
                      <a:lnTo>
                        <a:pt x="433" y="312"/>
                      </a:lnTo>
                      <a:lnTo>
                        <a:pt x="433" y="319"/>
                      </a:lnTo>
                      <a:lnTo>
                        <a:pt x="433" y="326"/>
                      </a:lnTo>
                      <a:lnTo>
                        <a:pt x="440" y="326"/>
                      </a:lnTo>
                      <a:lnTo>
                        <a:pt x="447" y="326"/>
                      </a:lnTo>
                      <a:lnTo>
                        <a:pt x="447" y="347"/>
                      </a:lnTo>
                      <a:lnTo>
                        <a:pt x="447" y="354"/>
                      </a:lnTo>
                      <a:lnTo>
                        <a:pt x="447" y="361"/>
                      </a:lnTo>
                      <a:lnTo>
                        <a:pt x="447" y="368"/>
                      </a:lnTo>
                      <a:lnTo>
                        <a:pt x="454" y="368"/>
                      </a:lnTo>
                      <a:lnTo>
                        <a:pt x="461" y="368"/>
                      </a:lnTo>
                      <a:lnTo>
                        <a:pt x="461" y="376"/>
                      </a:lnTo>
                      <a:lnTo>
                        <a:pt x="454" y="383"/>
                      </a:lnTo>
                      <a:lnTo>
                        <a:pt x="454" y="397"/>
                      </a:lnTo>
                      <a:lnTo>
                        <a:pt x="461" y="397"/>
                      </a:lnTo>
                      <a:lnTo>
                        <a:pt x="461" y="404"/>
                      </a:lnTo>
                      <a:lnTo>
                        <a:pt x="468" y="404"/>
                      </a:lnTo>
                      <a:lnTo>
                        <a:pt x="468" y="411"/>
                      </a:lnTo>
                      <a:lnTo>
                        <a:pt x="482" y="418"/>
                      </a:lnTo>
                      <a:lnTo>
                        <a:pt x="489" y="418"/>
                      </a:lnTo>
                      <a:lnTo>
                        <a:pt x="496" y="418"/>
                      </a:lnTo>
                      <a:lnTo>
                        <a:pt x="504" y="411"/>
                      </a:lnTo>
                      <a:lnTo>
                        <a:pt x="511" y="425"/>
                      </a:lnTo>
                      <a:lnTo>
                        <a:pt x="511" y="432"/>
                      </a:lnTo>
                      <a:lnTo>
                        <a:pt x="504" y="439"/>
                      </a:lnTo>
                      <a:lnTo>
                        <a:pt x="504" y="446"/>
                      </a:lnTo>
                      <a:lnTo>
                        <a:pt x="496" y="461"/>
                      </a:lnTo>
                      <a:lnTo>
                        <a:pt x="496" y="468"/>
                      </a:lnTo>
                      <a:lnTo>
                        <a:pt x="496" y="475"/>
                      </a:lnTo>
                      <a:lnTo>
                        <a:pt x="496" y="489"/>
                      </a:lnTo>
                      <a:lnTo>
                        <a:pt x="496" y="496"/>
                      </a:lnTo>
                      <a:lnTo>
                        <a:pt x="489" y="496"/>
                      </a:lnTo>
                      <a:lnTo>
                        <a:pt x="475" y="517"/>
                      </a:lnTo>
                      <a:lnTo>
                        <a:pt x="468" y="517"/>
                      </a:lnTo>
                      <a:lnTo>
                        <a:pt x="468" y="524"/>
                      </a:lnTo>
                      <a:lnTo>
                        <a:pt x="454" y="539"/>
                      </a:lnTo>
                      <a:lnTo>
                        <a:pt x="447" y="539"/>
                      </a:lnTo>
                      <a:lnTo>
                        <a:pt x="440" y="539"/>
                      </a:lnTo>
                      <a:lnTo>
                        <a:pt x="440" y="546"/>
                      </a:lnTo>
                      <a:lnTo>
                        <a:pt x="433" y="553"/>
                      </a:lnTo>
                      <a:lnTo>
                        <a:pt x="433" y="560"/>
                      </a:lnTo>
                      <a:lnTo>
                        <a:pt x="426" y="567"/>
                      </a:lnTo>
                      <a:lnTo>
                        <a:pt x="418" y="574"/>
                      </a:lnTo>
                      <a:lnTo>
                        <a:pt x="411" y="595"/>
                      </a:lnTo>
                      <a:lnTo>
                        <a:pt x="404" y="595"/>
                      </a:lnTo>
                      <a:lnTo>
                        <a:pt x="397" y="602"/>
                      </a:lnTo>
                      <a:lnTo>
                        <a:pt x="383" y="602"/>
                      </a:lnTo>
                      <a:lnTo>
                        <a:pt x="369" y="609"/>
                      </a:lnTo>
                      <a:lnTo>
                        <a:pt x="362" y="602"/>
                      </a:lnTo>
                      <a:lnTo>
                        <a:pt x="362" y="609"/>
                      </a:lnTo>
                      <a:lnTo>
                        <a:pt x="348" y="609"/>
                      </a:lnTo>
                      <a:lnTo>
                        <a:pt x="348" y="602"/>
                      </a:lnTo>
                      <a:lnTo>
                        <a:pt x="348" y="595"/>
                      </a:lnTo>
                      <a:lnTo>
                        <a:pt x="348" y="588"/>
                      </a:lnTo>
                      <a:lnTo>
                        <a:pt x="348" y="574"/>
                      </a:lnTo>
                      <a:lnTo>
                        <a:pt x="348" y="567"/>
                      </a:lnTo>
                      <a:lnTo>
                        <a:pt x="341" y="567"/>
                      </a:lnTo>
                      <a:lnTo>
                        <a:pt x="333" y="560"/>
                      </a:lnTo>
                      <a:lnTo>
                        <a:pt x="326" y="546"/>
                      </a:lnTo>
                      <a:lnTo>
                        <a:pt x="319" y="539"/>
                      </a:lnTo>
                      <a:lnTo>
                        <a:pt x="312" y="539"/>
                      </a:lnTo>
                      <a:lnTo>
                        <a:pt x="312" y="531"/>
                      </a:lnTo>
                      <a:lnTo>
                        <a:pt x="305" y="524"/>
                      </a:lnTo>
                      <a:lnTo>
                        <a:pt x="305" y="517"/>
                      </a:lnTo>
                      <a:lnTo>
                        <a:pt x="305" y="510"/>
                      </a:lnTo>
                      <a:lnTo>
                        <a:pt x="298" y="503"/>
                      </a:lnTo>
                      <a:lnTo>
                        <a:pt x="291" y="510"/>
                      </a:lnTo>
                      <a:lnTo>
                        <a:pt x="284" y="510"/>
                      </a:lnTo>
                      <a:lnTo>
                        <a:pt x="277" y="517"/>
                      </a:lnTo>
                      <a:lnTo>
                        <a:pt x="270" y="517"/>
                      </a:lnTo>
                      <a:lnTo>
                        <a:pt x="263" y="517"/>
                      </a:lnTo>
                      <a:lnTo>
                        <a:pt x="248" y="517"/>
                      </a:lnTo>
                      <a:lnTo>
                        <a:pt x="241" y="517"/>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3" name="Freeform 11">
                  <a:extLst>
                    <a:ext uri="{FF2B5EF4-FFF2-40B4-BE49-F238E27FC236}">
                      <a16:creationId xmlns:a16="http://schemas.microsoft.com/office/drawing/2014/main" id="{87FBC3CA-937B-4967-99D4-DA684F3A8007}"/>
                    </a:ext>
                  </a:extLst>
                </p:cNvPr>
                <p:cNvSpPr>
                  <a:spLocks/>
                </p:cNvSpPr>
                <p:nvPr/>
              </p:nvSpPr>
              <p:spPr bwMode="auto">
                <a:xfrm>
                  <a:off x="3917950" y="2730500"/>
                  <a:ext cx="950913" cy="636588"/>
                </a:xfrm>
                <a:custGeom>
                  <a:avLst/>
                  <a:gdLst>
                    <a:gd name="T0" fmla="*/ 2147483647 w 688"/>
                    <a:gd name="T1" fmla="*/ 2147483647 h 531"/>
                    <a:gd name="T2" fmla="*/ 2147483647 w 688"/>
                    <a:gd name="T3" fmla="*/ 2147483647 h 531"/>
                    <a:gd name="T4" fmla="*/ 2147483647 w 688"/>
                    <a:gd name="T5" fmla="*/ 2147483647 h 531"/>
                    <a:gd name="T6" fmla="*/ 2147483647 w 688"/>
                    <a:gd name="T7" fmla="*/ 2147483647 h 531"/>
                    <a:gd name="T8" fmla="*/ 2147483647 w 688"/>
                    <a:gd name="T9" fmla="*/ 2147483647 h 531"/>
                    <a:gd name="T10" fmla="*/ 2147483647 w 688"/>
                    <a:gd name="T11" fmla="*/ 2147483647 h 531"/>
                    <a:gd name="T12" fmla="*/ 2147483647 w 688"/>
                    <a:gd name="T13" fmla="*/ 2147483647 h 531"/>
                    <a:gd name="T14" fmla="*/ 2147483647 w 688"/>
                    <a:gd name="T15" fmla="*/ 2147483647 h 531"/>
                    <a:gd name="T16" fmla="*/ 2147483647 w 688"/>
                    <a:gd name="T17" fmla="*/ 2147483647 h 531"/>
                    <a:gd name="T18" fmla="*/ 2147483647 w 688"/>
                    <a:gd name="T19" fmla="*/ 2147483647 h 531"/>
                    <a:gd name="T20" fmla="*/ 2147483647 w 688"/>
                    <a:gd name="T21" fmla="*/ 2147483647 h 531"/>
                    <a:gd name="T22" fmla="*/ 2147483647 w 688"/>
                    <a:gd name="T23" fmla="*/ 2147483647 h 531"/>
                    <a:gd name="T24" fmla="*/ 2147483647 w 688"/>
                    <a:gd name="T25" fmla="*/ 0 h 531"/>
                    <a:gd name="T26" fmla="*/ 2147483647 w 688"/>
                    <a:gd name="T27" fmla="*/ 2147483647 h 531"/>
                    <a:gd name="T28" fmla="*/ 2147483647 w 688"/>
                    <a:gd name="T29" fmla="*/ 2147483647 h 531"/>
                    <a:gd name="T30" fmla="*/ 2147483647 w 688"/>
                    <a:gd name="T31" fmla="*/ 2147483647 h 531"/>
                    <a:gd name="T32" fmla="*/ 2147483647 w 688"/>
                    <a:gd name="T33" fmla="*/ 2147483647 h 531"/>
                    <a:gd name="T34" fmla="*/ 2147483647 w 688"/>
                    <a:gd name="T35" fmla="*/ 2147483647 h 531"/>
                    <a:gd name="T36" fmla="*/ 2147483647 w 688"/>
                    <a:gd name="T37" fmla="*/ 2147483647 h 531"/>
                    <a:gd name="T38" fmla="*/ 2147483647 w 688"/>
                    <a:gd name="T39" fmla="*/ 2147483647 h 531"/>
                    <a:gd name="T40" fmla="*/ 2147483647 w 688"/>
                    <a:gd name="T41" fmla="*/ 2147483647 h 531"/>
                    <a:gd name="T42" fmla="*/ 2147483647 w 688"/>
                    <a:gd name="T43" fmla="*/ 2147483647 h 531"/>
                    <a:gd name="T44" fmla="*/ 2147483647 w 688"/>
                    <a:gd name="T45" fmla="*/ 2147483647 h 531"/>
                    <a:gd name="T46" fmla="*/ 2147483647 w 688"/>
                    <a:gd name="T47" fmla="*/ 2147483647 h 531"/>
                    <a:gd name="T48" fmla="*/ 2147483647 w 688"/>
                    <a:gd name="T49" fmla="*/ 2147483647 h 531"/>
                    <a:gd name="T50" fmla="*/ 2147483647 w 688"/>
                    <a:gd name="T51" fmla="*/ 2147483647 h 531"/>
                    <a:gd name="T52" fmla="*/ 2147483647 w 688"/>
                    <a:gd name="T53" fmla="*/ 2147483647 h 531"/>
                    <a:gd name="T54" fmla="*/ 2147483647 w 688"/>
                    <a:gd name="T55" fmla="*/ 2147483647 h 531"/>
                    <a:gd name="T56" fmla="*/ 2147483647 w 688"/>
                    <a:gd name="T57" fmla="*/ 2147483647 h 531"/>
                    <a:gd name="T58" fmla="*/ 2147483647 w 688"/>
                    <a:gd name="T59" fmla="*/ 2147483647 h 531"/>
                    <a:gd name="T60" fmla="*/ 2147483647 w 688"/>
                    <a:gd name="T61" fmla="*/ 2147483647 h 531"/>
                    <a:gd name="T62" fmla="*/ 2147483647 w 688"/>
                    <a:gd name="T63" fmla="*/ 2147483647 h 531"/>
                    <a:gd name="T64" fmla="*/ 2147483647 w 688"/>
                    <a:gd name="T65" fmla="*/ 2147483647 h 531"/>
                    <a:gd name="T66" fmla="*/ 2147483647 w 688"/>
                    <a:gd name="T67" fmla="*/ 2147483647 h 531"/>
                    <a:gd name="T68" fmla="*/ 2147483647 w 688"/>
                    <a:gd name="T69" fmla="*/ 2147483647 h 531"/>
                    <a:gd name="T70" fmla="*/ 2147483647 w 688"/>
                    <a:gd name="T71" fmla="*/ 2147483647 h 531"/>
                    <a:gd name="T72" fmla="*/ 2147483647 w 688"/>
                    <a:gd name="T73" fmla="*/ 2147483647 h 531"/>
                    <a:gd name="T74" fmla="*/ 2147483647 w 688"/>
                    <a:gd name="T75" fmla="*/ 2147483647 h 531"/>
                    <a:gd name="T76" fmla="*/ 2147483647 w 688"/>
                    <a:gd name="T77" fmla="*/ 2147483647 h 531"/>
                    <a:gd name="T78" fmla="*/ 2147483647 w 688"/>
                    <a:gd name="T79" fmla="*/ 2147483647 h 531"/>
                    <a:gd name="T80" fmla="*/ 2147483647 w 688"/>
                    <a:gd name="T81" fmla="*/ 2147483647 h 531"/>
                    <a:gd name="T82" fmla="*/ 2147483647 w 688"/>
                    <a:gd name="T83" fmla="*/ 2147483647 h 531"/>
                    <a:gd name="T84" fmla="*/ 2147483647 w 688"/>
                    <a:gd name="T85" fmla="*/ 2147483647 h 531"/>
                    <a:gd name="T86" fmla="*/ 2147483647 w 688"/>
                    <a:gd name="T87" fmla="*/ 2147483647 h 531"/>
                    <a:gd name="T88" fmla="*/ 2147483647 w 688"/>
                    <a:gd name="T89" fmla="*/ 2147483647 h 531"/>
                    <a:gd name="T90" fmla="*/ 2147483647 w 688"/>
                    <a:gd name="T91" fmla="*/ 2147483647 h 531"/>
                    <a:gd name="T92" fmla="*/ 2147483647 w 688"/>
                    <a:gd name="T93" fmla="*/ 2147483647 h 531"/>
                    <a:gd name="T94" fmla="*/ 2147483647 w 688"/>
                    <a:gd name="T95" fmla="*/ 2147483647 h 531"/>
                    <a:gd name="T96" fmla="*/ 2147483647 w 688"/>
                    <a:gd name="T97" fmla="*/ 2147483647 h 531"/>
                    <a:gd name="T98" fmla="*/ 2147483647 w 688"/>
                    <a:gd name="T99" fmla="*/ 2147483647 h 531"/>
                    <a:gd name="T100" fmla="*/ 2147483647 w 688"/>
                    <a:gd name="T101" fmla="*/ 2147483647 h 53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88"/>
                    <a:gd name="T154" fmla="*/ 0 h 531"/>
                    <a:gd name="T155" fmla="*/ 688 w 688"/>
                    <a:gd name="T156" fmla="*/ 531 h 53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88" h="531">
                      <a:moveTo>
                        <a:pt x="21" y="383"/>
                      </a:moveTo>
                      <a:lnTo>
                        <a:pt x="21" y="383"/>
                      </a:lnTo>
                      <a:lnTo>
                        <a:pt x="21" y="376"/>
                      </a:lnTo>
                      <a:lnTo>
                        <a:pt x="21" y="368"/>
                      </a:lnTo>
                      <a:lnTo>
                        <a:pt x="7" y="361"/>
                      </a:lnTo>
                      <a:lnTo>
                        <a:pt x="7" y="354"/>
                      </a:lnTo>
                      <a:lnTo>
                        <a:pt x="0" y="347"/>
                      </a:lnTo>
                      <a:lnTo>
                        <a:pt x="7" y="347"/>
                      </a:lnTo>
                      <a:lnTo>
                        <a:pt x="14" y="347"/>
                      </a:lnTo>
                      <a:lnTo>
                        <a:pt x="29" y="326"/>
                      </a:lnTo>
                      <a:lnTo>
                        <a:pt x="36" y="326"/>
                      </a:lnTo>
                      <a:lnTo>
                        <a:pt x="43" y="312"/>
                      </a:lnTo>
                      <a:lnTo>
                        <a:pt x="43" y="305"/>
                      </a:lnTo>
                      <a:lnTo>
                        <a:pt x="50" y="305"/>
                      </a:lnTo>
                      <a:lnTo>
                        <a:pt x="50" y="298"/>
                      </a:lnTo>
                      <a:lnTo>
                        <a:pt x="57" y="298"/>
                      </a:lnTo>
                      <a:lnTo>
                        <a:pt x="50" y="298"/>
                      </a:lnTo>
                      <a:lnTo>
                        <a:pt x="57" y="283"/>
                      </a:lnTo>
                      <a:lnTo>
                        <a:pt x="57" y="290"/>
                      </a:lnTo>
                      <a:lnTo>
                        <a:pt x="57" y="283"/>
                      </a:lnTo>
                      <a:lnTo>
                        <a:pt x="71" y="255"/>
                      </a:lnTo>
                      <a:lnTo>
                        <a:pt x="78" y="227"/>
                      </a:lnTo>
                      <a:lnTo>
                        <a:pt x="85" y="213"/>
                      </a:lnTo>
                      <a:lnTo>
                        <a:pt x="92" y="191"/>
                      </a:lnTo>
                      <a:lnTo>
                        <a:pt x="99" y="184"/>
                      </a:lnTo>
                      <a:lnTo>
                        <a:pt x="99" y="170"/>
                      </a:lnTo>
                      <a:lnTo>
                        <a:pt x="114" y="156"/>
                      </a:lnTo>
                      <a:lnTo>
                        <a:pt x="121" y="149"/>
                      </a:lnTo>
                      <a:lnTo>
                        <a:pt x="135" y="156"/>
                      </a:lnTo>
                      <a:lnTo>
                        <a:pt x="135" y="149"/>
                      </a:lnTo>
                      <a:lnTo>
                        <a:pt x="149" y="149"/>
                      </a:lnTo>
                      <a:lnTo>
                        <a:pt x="149" y="135"/>
                      </a:lnTo>
                      <a:lnTo>
                        <a:pt x="135" y="142"/>
                      </a:lnTo>
                      <a:lnTo>
                        <a:pt x="149" y="127"/>
                      </a:lnTo>
                      <a:lnTo>
                        <a:pt x="149" y="113"/>
                      </a:lnTo>
                      <a:lnTo>
                        <a:pt x="163" y="106"/>
                      </a:lnTo>
                      <a:lnTo>
                        <a:pt x="163" y="99"/>
                      </a:lnTo>
                      <a:lnTo>
                        <a:pt x="170" y="92"/>
                      </a:lnTo>
                      <a:lnTo>
                        <a:pt x="213" y="85"/>
                      </a:lnTo>
                      <a:lnTo>
                        <a:pt x="220" y="85"/>
                      </a:lnTo>
                      <a:lnTo>
                        <a:pt x="227" y="64"/>
                      </a:lnTo>
                      <a:lnTo>
                        <a:pt x="248" y="50"/>
                      </a:lnTo>
                      <a:lnTo>
                        <a:pt x="255" y="50"/>
                      </a:lnTo>
                      <a:lnTo>
                        <a:pt x="255" y="42"/>
                      </a:lnTo>
                      <a:lnTo>
                        <a:pt x="262" y="14"/>
                      </a:lnTo>
                      <a:lnTo>
                        <a:pt x="277" y="0"/>
                      </a:lnTo>
                      <a:lnTo>
                        <a:pt x="284" y="7"/>
                      </a:lnTo>
                      <a:lnTo>
                        <a:pt x="291" y="7"/>
                      </a:lnTo>
                      <a:lnTo>
                        <a:pt x="298" y="7"/>
                      </a:lnTo>
                      <a:lnTo>
                        <a:pt x="305" y="0"/>
                      </a:lnTo>
                      <a:lnTo>
                        <a:pt x="312" y="0"/>
                      </a:lnTo>
                      <a:lnTo>
                        <a:pt x="312" y="7"/>
                      </a:lnTo>
                      <a:lnTo>
                        <a:pt x="312" y="21"/>
                      </a:lnTo>
                      <a:lnTo>
                        <a:pt x="319" y="21"/>
                      </a:lnTo>
                      <a:lnTo>
                        <a:pt x="312" y="28"/>
                      </a:lnTo>
                      <a:lnTo>
                        <a:pt x="326" y="28"/>
                      </a:lnTo>
                      <a:lnTo>
                        <a:pt x="333" y="28"/>
                      </a:lnTo>
                      <a:lnTo>
                        <a:pt x="340" y="28"/>
                      </a:lnTo>
                      <a:lnTo>
                        <a:pt x="347" y="35"/>
                      </a:lnTo>
                      <a:lnTo>
                        <a:pt x="355" y="35"/>
                      </a:lnTo>
                      <a:lnTo>
                        <a:pt x="355" y="42"/>
                      </a:lnTo>
                      <a:lnTo>
                        <a:pt x="362" y="35"/>
                      </a:lnTo>
                      <a:lnTo>
                        <a:pt x="369" y="35"/>
                      </a:lnTo>
                      <a:lnTo>
                        <a:pt x="376" y="35"/>
                      </a:lnTo>
                      <a:lnTo>
                        <a:pt x="376" y="28"/>
                      </a:lnTo>
                      <a:lnTo>
                        <a:pt x="383" y="35"/>
                      </a:lnTo>
                      <a:lnTo>
                        <a:pt x="376" y="42"/>
                      </a:lnTo>
                      <a:lnTo>
                        <a:pt x="376" y="50"/>
                      </a:lnTo>
                      <a:lnTo>
                        <a:pt x="369" y="57"/>
                      </a:lnTo>
                      <a:lnTo>
                        <a:pt x="369" y="64"/>
                      </a:lnTo>
                      <a:lnTo>
                        <a:pt x="376" y="64"/>
                      </a:lnTo>
                      <a:lnTo>
                        <a:pt x="383" y="64"/>
                      </a:lnTo>
                      <a:lnTo>
                        <a:pt x="383" y="78"/>
                      </a:lnTo>
                      <a:lnTo>
                        <a:pt x="390" y="78"/>
                      </a:lnTo>
                      <a:lnTo>
                        <a:pt x="390" y="85"/>
                      </a:lnTo>
                      <a:lnTo>
                        <a:pt x="397" y="92"/>
                      </a:lnTo>
                      <a:lnTo>
                        <a:pt x="397" y="85"/>
                      </a:lnTo>
                      <a:lnTo>
                        <a:pt x="397" y="92"/>
                      </a:lnTo>
                      <a:lnTo>
                        <a:pt x="404" y="92"/>
                      </a:lnTo>
                      <a:lnTo>
                        <a:pt x="404" y="99"/>
                      </a:lnTo>
                      <a:lnTo>
                        <a:pt x="418" y="99"/>
                      </a:lnTo>
                      <a:lnTo>
                        <a:pt x="418" y="106"/>
                      </a:lnTo>
                      <a:lnTo>
                        <a:pt x="418" y="113"/>
                      </a:lnTo>
                      <a:lnTo>
                        <a:pt x="425" y="113"/>
                      </a:lnTo>
                      <a:lnTo>
                        <a:pt x="432" y="113"/>
                      </a:lnTo>
                      <a:lnTo>
                        <a:pt x="440" y="120"/>
                      </a:lnTo>
                      <a:lnTo>
                        <a:pt x="440" y="127"/>
                      </a:lnTo>
                      <a:lnTo>
                        <a:pt x="447" y="127"/>
                      </a:lnTo>
                      <a:lnTo>
                        <a:pt x="454" y="135"/>
                      </a:lnTo>
                      <a:lnTo>
                        <a:pt x="461" y="142"/>
                      </a:lnTo>
                      <a:lnTo>
                        <a:pt x="461" y="149"/>
                      </a:lnTo>
                      <a:lnTo>
                        <a:pt x="475" y="142"/>
                      </a:lnTo>
                      <a:lnTo>
                        <a:pt x="482" y="149"/>
                      </a:lnTo>
                      <a:lnTo>
                        <a:pt x="489" y="149"/>
                      </a:lnTo>
                      <a:lnTo>
                        <a:pt x="489" y="163"/>
                      </a:lnTo>
                      <a:lnTo>
                        <a:pt x="496" y="170"/>
                      </a:lnTo>
                      <a:lnTo>
                        <a:pt x="496" y="177"/>
                      </a:lnTo>
                      <a:lnTo>
                        <a:pt x="489" y="184"/>
                      </a:lnTo>
                      <a:lnTo>
                        <a:pt x="482" y="205"/>
                      </a:lnTo>
                      <a:lnTo>
                        <a:pt x="482" y="213"/>
                      </a:lnTo>
                      <a:lnTo>
                        <a:pt x="475" y="213"/>
                      </a:lnTo>
                      <a:lnTo>
                        <a:pt x="489" y="227"/>
                      </a:lnTo>
                      <a:lnTo>
                        <a:pt x="496" y="234"/>
                      </a:lnTo>
                      <a:lnTo>
                        <a:pt x="489" y="241"/>
                      </a:lnTo>
                      <a:lnTo>
                        <a:pt x="489" y="248"/>
                      </a:lnTo>
                      <a:lnTo>
                        <a:pt x="482" y="255"/>
                      </a:lnTo>
                      <a:lnTo>
                        <a:pt x="482" y="262"/>
                      </a:lnTo>
                      <a:lnTo>
                        <a:pt x="482" y="276"/>
                      </a:lnTo>
                      <a:lnTo>
                        <a:pt x="489" y="276"/>
                      </a:lnTo>
                      <a:lnTo>
                        <a:pt x="482" y="283"/>
                      </a:lnTo>
                      <a:lnTo>
                        <a:pt x="496" y="283"/>
                      </a:lnTo>
                      <a:lnTo>
                        <a:pt x="510" y="283"/>
                      </a:lnTo>
                      <a:lnTo>
                        <a:pt x="525" y="283"/>
                      </a:lnTo>
                      <a:lnTo>
                        <a:pt x="532" y="276"/>
                      </a:lnTo>
                      <a:lnTo>
                        <a:pt x="539" y="269"/>
                      </a:lnTo>
                      <a:lnTo>
                        <a:pt x="546" y="276"/>
                      </a:lnTo>
                      <a:lnTo>
                        <a:pt x="560" y="269"/>
                      </a:lnTo>
                      <a:lnTo>
                        <a:pt x="567" y="276"/>
                      </a:lnTo>
                      <a:lnTo>
                        <a:pt x="574" y="276"/>
                      </a:lnTo>
                      <a:lnTo>
                        <a:pt x="581" y="276"/>
                      </a:lnTo>
                      <a:lnTo>
                        <a:pt x="588" y="276"/>
                      </a:lnTo>
                      <a:lnTo>
                        <a:pt x="603" y="276"/>
                      </a:lnTo>
                      <a:lnTo>
                        <a:pt x="610" y="276"/>
                      </a:lnTo>
                      <a:lnTo>
                        <a:pt x="617" y="276"/>
                      </a:lnTo>
                      <a:lnTo>
                        <a:pt x="624" y="269"/>
                      </a:lnTo>
                      <a:lnTo>
                        <a:pt x="631" y="269"/>
                      </a:lnTo>
                      <a:lnTo>
                        <a:pt x="638" y="262"/>
                      </a:lnTo>
                      <a:lnTo>
                        <a:pt x="645" y="269"/>
                      </a:lnTo>
                      <a:lnTo>
                        <a:pt x="645" y="276"/>
                      </a:lnTo>
                      <a:lnTo>
                        <a:pt x="645" y="283"/>
                      </a:lnTo>
                      <a:lnTo>
                        <a:pt x="652" y="290"/>
                      </a:lnTo>
                      <a:lnTo>
                        <a:pt x="652" y="298"/>
                      </a:lnTo>
                      <a:lnTo>
                        <a:pt x="659" y="298"/>
                      </a:lnTo>
                      <a:lnTo>
                        <a:pt x="666" y="305"/>
                      </a:lnTo>
                      <a:lnTo>
                        <a:pt x="673" y="319"/>
                      </a:lnTo>
                      <a:lnTo>
                        <a:pt x="681" y="326"/>
                      </a:lnTo>
                      <a:lnTo>
                        <a:pt x="688" y="326"/>
                      </a:lnTo>
                      <a:lnTo>
                        <a:pt x="688" y="333"/>
                      </a:lnTo>
                      <a:lnTo>
                        <a:pt x="688" y="347"/>
                      </a:lnTo>
                      <a:lnTo>
                        <a:pt x="688" y="354"/>
                      </a:lnTo>
                      <a:lnTo>
                        <a:pt x="688" y="361"/>
                      </a:lnTo>
                      <a:lnTo>
                        <a:pt x="681" y="368"/>
                      </a:lnTo>
                      <a:lnTo>
                        <a:pt x="673" y="376"/>
                      </a:lnTo>
                      <a:lnTo>
                        <a:pt x="666" y="376"/>
                      </a:lnTo>
                      <a:lnTo>
                        <a:pt x="666" y="383"/>
                      </a:lnTo>
                      <a:lnTo>
                        <a:pt x="666" y="390"/>
                      </a:lnTo>
                      <a:lnTo>
                        <a:pt x="659" y="404"/>
                      </a:lnTo>
                      <a:lnTo>
                        <a:pt x="659" y="418"/>
                      </a:lnTo>
                      <a:lnTo>
                        <a:pt x="645" y="418"/>
                      </a:lnTo>
                      <a:lnTo>
                        <a:pt x="638" y="425"/>
                      </a:lnTo>
                      <a:lnTo>
                        <a:pt x="631" y="411"/>
                      </a:lnTo>
                      <a:lnTo>
                        <a:pt x="631" y="404"/>
                      </a:lnTo>
                      <a:lnTo>
                        <a:pt x="624" y="404"/>
                      </a:lnTo>
                      <a:lnTo>
                        <a:pt x="610" y="418"/>
                      </a:lnTo>
                      <a:lnTo>
                        <a:pt x="603" y="425"/>
                      </a:lnTo>
                      <a:lnTo>
                        <a:pt x="595" y="425"/>
                      </a:lnTo>
                      <a:lnTo>
                        <a:pt x="595" y="432"/>
                      </a:lnTo>
                      <a:lnTo>
                        <a:pt x="595" y="439"/>
                      </a:lnTo>
                      <a:lnTo>
                        <a:pt x="588" y="439"/>
                      </a:lnTo>
                      <a:lnTo>
                        <a:pt x="588" y="446"/>
                      </a:lnTo>
                      <a:lnTo>
                        <a:pt x="567" y="446"/>
                      </a:lnTo>
                      <a:lnTo>
                        <a:pt x="560" y="446"/>
                      </a:lnTo>
                      <a:lnTo>
                        <a:pt x="539" y="468"/>
                      </a:lnTo>
                      <a:lnTo>
                        <a:pt x="539" y="482"/>
                      </a:lnTo>
                      <a:lnTo>
                        <a:pt x="532" y="482"/>
                      </a:lnTo>
                      <a:lnTo>
                        <a:pt x="525" y="482"/>
                      </a:lnTo>
                      <a:lnTo>
                        <a:pt x="518" y="489"/>
                      </a:lnTo>
                      <a:lnTo>
                        <a:pt x="510" y="489"/>
                      </a:lnTo>
                      <a:lnTo>
                        <a:pt x="510" y="496"/>
                      </a:lnTo>
                      <a:lnTo>
                        <a:pt x="503" y="496"/>
                      </a:lnTo>
                      <a:lnTo>
                        <a:pt x="496" y="489"/>
                      </a:lnTo>
                      <a:lnTo>
                        <a:pt x="489" y="489"/>
                      </a:lnTo>
                      <a:lnTo>
                        <a:pt x="489" y="496"/>
                      </a:lnTo>
                      <a:lnTo>
                        <a:pt x="482" y="496"/>
                      </a:lnTo>
                      <a:lnTo>
                        <a:pt x="475" y="496"/>
                      </a:lnTo>
                      <a:lnTo>
                        <a:pt x="468" y="503"/>
                      </a:lnTo>
                      <a:lnTo>
                        <a:pt x="461" y="517"/>
                      </a:lnTo>
                      <a:lnTo>
                        <a:pt x="461" y="524"/>
                      </a:lnTo>
                      <a:lnTo>
                        <a:pt x="447" y="524"/>
                      </a:lnTo>
                      <a:lnTo>
                        <a:pt x="440" y="510"/>
                      </a:lnTo>
                      <a:lnTo>
                        <a:pt x="425" y="503"/>
                      </a:lnTo>
                      <a:lnTo>
                        <a:pt x="425" y="496"/>
                      </a:lnTo>
                      <a:lnTo>
                        <a:pt x="411" y="482"/>
                      </a:lnTo>
                      <a:lnTo>
                        <a:pt x="397" y="482"/>
                      </a:lnTo>
                      <a:lnTo>
                        <a:pt x="390" y="482"/>
                      </a:lnTo>
                      <a:lnTo>
                        <a:pt x="390" y="475"/>
                      </a:lnTo>
                      <a:lnTo>
                        <a:pt x="369" y="482"/>
                      </a:lnTo>
                      <a:lnTo>
                        <a:pt x="362" y="475"/>
                      </a:lnTo>
                      <a:lnTo>
                        <a:pt x="347" y="475"/>
                      </a:lnTo>
                      <a:lnTo>
                        <a:pt x="333" y="468"/>
                      </a:lnTo>
                      <a:lnTo>
                        <a:pt x="319" y="475"/>
                      </a:lnTo>
                      <a:lnTo>
                        <a:pt x="319" y="482"/>
                      </a:lnTo>
                      <a:lnTo>
                        <a:pt x="319" y="489"/>
                      </a:lnTo>
                      <a:lnTo>
                        <a:pt x="326" y="517"/>
                      </a:lnTo>
                      <a:lnTo>
                        <a:pt x="319" y="524"/>
                      </a:lnTo>
                      <a:lnTo>
                        <a:pt x="305" y="524"/>
                      </a:lnTo>
                      <a:lnTo>
                        <a:pt x="277" y="524"/>
                      </a:lnTo>
                      <a:lnTo>
                        <a:pt x="262" y="524"/>
                      </a:lnTo>
                      <a:lnTo>
                        <a:pt x="255" y="531"/>
                      </a:lnTo>
                      <a:lnTo>
                        <a:pt x="234" y="531"/>
                      </a:lnTo>
                      <a:lnTo>
                        <a:pt x="227" y="531"/>
                      </a:lnTo>
                      <a:lnTo>
                        <a:pt x="220" y="517"/>
                      </a:lnTo>
                      <a:lnTo>
                        <a:pt x="213" y="510"/>
                      </a:lnTo>
                      <a:lnTo>
                        <a:pt x="199" y="503"/>
                      </a:lnTo>
                      <a:lnTo>
                        <a:pt x="199" y="496"/>
                      </a:lnTo>
                      <a:lnTo>
                        <a:pt x="177" y="496"/>
                      </a:lnTo>
                      <a:lnTo>
                        <a:pt x="149" y="489"/>
                      </a:lnTo>
                      <a:lnTo>
                        <a:pt x="135" y="475"/>
                      </a:lnTo>
                      <a:lnTo>
                        <a:pt x="114" y="453"/>
                      </a:lnTo>
                      <a:lnTo>
                        <a:pt x="107" y="453"/>
                      </a:lnTo>
                      <a:lnTo>
                        <a:pt x="92" y="446"/>
                      </a:lnTo>
                      <a:lnTo>
                        <a:pt x="85" y="446"/>
                      </a:lnTo>
                      <a:lnTo>
                        <a:pt x="78" y="439"/>
                      </a:lnTo>
                      <a:lnTo>
                        <a:pt x="71" y="425"/>
                      </a:lnTo>
                      <a:lnTo>
                        <a:pt x="57" y="418"/>
                      </a:lnTo>
                      <a:lnTo>
                        <a:pt x="50" y="411"/>
                      </a:lnTo>
                      <a:lnTo>
                        <a:pt x="43" y="397"/>
                      </a:lnTo>
                      <a:lnTo>
                        <a:pt x="36" y="390"/>
                      </a:lnTo>
                      <a:lnTo>
                        <a:pt x="29" y="390"/>
                      </a:lnTo>
                      <a:lnTo>
                        <a:pt x="21" y="383"/>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4" name="Freeform 12">
                  <a:extLst>
                    <a:ext uri="{FF2B5EF4-FFF2-40B4-BE49-F238E27FC236}">
                      <a16:creationId xmlns:a16="http://schemas.microsoft.com/office/drawing/2014/main" id="{C30F8A0E-CCE4-406B-9DD3-4373FE1995FB}"/>
                    </a:ext>
                  </a:extLst>
                </p:cNvPr>
                <p:cNvSpPr>
                  <a:spLocks noEditPoints="1"/>
                </p:cNvSpPr>
                <p:nvPr/>
              </p:nvSpPr>
              <p:spPr bwMode="auto">
                <a:xfrm>
                  <a:off x="3695700" y="3144838"/>
                  <a:ext cx="1468438" cy="628650"/>
                </a:xfrm>
                <a:custGeom>
                  <a:avLst/>
                  <a:gdLst>
                    <a:gd name="T0" fmla="*/ 2147483647 w 1063"/>
                    <a:gd name="T1" fmla="*/ 2147483647 h 525"/>
                    <a:gd name="T2" fmla="*/ 0 w 1063"/>
                    <a:gd name="T3" fmla="*/ 2147483647 h 525"/>
                    <a:gd name="T4" fmla="*/ 2147483647 w 1063"/>
                    <a:gd name="T5" fmla="*/ 2147483647 h 525"/>
                    <a:gd name="T6" fmla="*/ 2147483647 w 1063"/>
                    <a:gd name="T7" fmla="*/ 2147483647 h 525"/>
                    <a:gd name="T8" fmla="*/ 2147483647 w 1063"/>
                    <a:gd name="T9" fmla="*/ 2147483647 h 525"/>
                    <a:gd name="T10" fmla="*/ 2147483647 w 1063"/>
                    <a:gd name="T11" fmla="*/ 2147483647 h 525"/>
                    <a:gd name="T12" fmla="*/ 2147483647 w 1063"/>
                    <a:gd name="T13" fmla="*/ 2147483647 h 525"/>
                    <a:gd name="T14" fmla="*/ 2147483647 w 1063"/>
                    <a:gd name="T15" fmla="*/ 2147483647 h 525"/>
                    <a:gd name="T16" fmla="*/ 2147483647 w 1063"/>
                    <a:gd name="T17" fmla="*/ 2147483647 h 525"/>
                    <a:gd name="T18" fmla="*/ 2147483647 w 1063"/>
                    <a:gd name="T19" fmla="*/ 2147483647 h 525"/>
                    <a:gd name="T20" fmla="*/ 2147483647 w 1063"/>
                    <a:gd name="T21" fmla="*/ 2147483647 h 525"/>
                    <a:gd name="T22" fmla="*/ 2147483647 w 1063"/>
                    <a:gd name="T23" fmla="*/ 2147483647 h 525"/>
                    <a:gd name="T24" fmla="*/ 2147483647 w 1063"/>
                    <a:gd name="T25" fmla="*/ 2147483647 h 525"/>
                    <a:gd name="T26" fmla="*/ 2147483647 w 1063"/>
                    <a:gd name="T27" fmla="*/ 2147483647 h 525"/>
                    <a:gd name="T28" fmla="*/ 2147483647 w 1063"/>
                    <a:gd name="T29" fmla="*/ 2147483647 h 525"/>
                    <a:gd name="T30" fmla="*/ 2147483647 w 1063"/>
                    <a:gd name="T31" fmla="*/ 2147483647 h 525"/>
                    <a:gd name="T32" fmla="*/ 2147483647 w 1063"/>
                    <a:gd name="T33" fmla="*/ 2147483647 h 525"/>
                    <a:gd name="T34" fmla="*/ 2147483647 w 1063"/>
                    <a:gd name="T35" fmla="*/ 2147483647 h 525"/>
                    <a:gd name="T36" fmla="*/ 2147483647 w 1063"/>
                    <a:gd name="T37" fmla="*/ 2147483647 h 525"/>
                    <a:gd name="T38" fmla="*/ 2147483647 w 1063"/>
                    <a:gd name="T39" fmla="*/ 2147483647 h 525"/>
                    <a:gd name="T40" fmla="*/ 2147483647 w 1063"/>
                    <a:gd name="T41" fmla="*/ 2147483647 h 525"/>
                    <a:gd name="T42" fmla="*/ 2147483647 w 1063"/>
                    <a:gd name="T43" fmla="*/ 2147483647 h 525"/>
                    <a:gd name="T44" fmla="*/ 2147483647 w 1063"/>
                    <a:gd name="T45" fmla="*/ 2147483647 h 525"/>
                    <a:gd name="T46" fmla="*/ 2147483647 w 1063"/>
                    <a:gd name="T47" fmla="*/ 2147483647 h 525"/>
                    <a:gd name="T48" fmla="*/ 2147483647 w 1063"/>
                    <a:gd name="T49" fmla="*/ 2147483647 h 525"/>
                    <a:gd name="T50" fmla="*/ 2147483647 w 1063"/>
                    <a:gd name="T51" fmla="*/ 2147483647 h 525"/>
                    <a:gd name="T52" fmla="*/ 2147483647 w 1063"/>
                    <a:gd name="T53" fmla="*/ 2147483647 h 525"/>
                    <a:gd name="T54" fmla="*/ 2147483647 w 1063"/>
                    <a:gd name="T55" fmla="*/ 2147483647 h 525"/>
                    <a:gd name="T56" fmla="*/ 2147483647 w 1063"/>
                    <a:gd name="T57" fmla="*/ 2147483647 h 525"/>
                    <a:gd name="T58" fmla="*/ 2147483647 w 1063"/>
                    <a:gd name="T59" fmla="*/ 2147483647 h 525"/>
                    <a:gd name="T60" fmla="*/ 2147483647 w 1063"/>
                    <a:gd name="T61" fmla="*/ 2147483647 h 525"/>
                    <a:gd name="T62" fmla="*/ 2147483647 w 1063"/>
                    <a:gd name="T63" fmla="*/ 2147483647 h 525"/>
                    <a:gd name="T64" fmla="*/ 2147483647 w 1063"/>
                    <a:gd name="T65" fmla="*/ 2147483647 h 525"/>
                    <a:gd name="T66" fmla="*/ 2147483647 w 1063"/>
                    <a:gd name="T67" fmla="*/ 2147483647 h 525"/>
                    <a:gd name="T68" fmla="*/ 2147483647 w 1063"/>
                    <a:gd name="T69" fmla="*/ 2147483647 h 525"/>
                    <a:gd name="T70" fmla="*/ 2147483647 w 1063"/>
                    <a:gd name="T71" fmla="*/ 2147483647 h 525"/>
                    <a:gd name="T72" fmla="*/ 2147483647 w 1063"/>
                    <a:gd name="T73" fmla="*/ 2147483647 h 525"/>
                    <a:gd name="T74" fmla="*/ 2147483647 w 1063"/>
                    <a:gd name="T75" fmla="*/ 2147483647 h 525"/>
                    <a:gd name="T76" fmla="*/ 2147483647 w 1063"/>
                    <a:gd name="T77" fmla="*/ 2147483647 h 525"/>
                    <a:gd name="T78" fmla="*/ 2147483647 w 1063"/>
                    <a:gd name="T79" fmla="*/ 2147483647 h 525"/>
                    <a:gd name="T80" fmla="*/ 2147483647 w 1063"/>
                    <a:gd name="T81" fmla="*/ 2147483647 h 525"/>
                    <a:gd name="T82" fmla="*/ 2147483647 w 1063"/>
                    <a:gd name="T83" fmla="*/ 2147483647 h 525"/>
                    <a:gd name="T84" fmla="*/ 2147483647 w 1063"/>
                    <a:gd name="T85" fmla="*/ 2147483647 h 525"/>
                    <a:gd name="T86" fmla="*/ 2147483647 w 1063"/>
                    <a:gd name="T87" fmla="*/ 2147483647 h 525"/>
                    <a:gd name="T88" fmla="*/ 2147483647 w 1063"/>
                    <a:gd name="T89" fmla="*/ 2147483647 h 525"/>
                    <a:gd name="T90" fmla="*/ 2147483647 w 1063"/>
                    <a:gd name="T91" fmla="*/ 2147483647 h 525"/>
                    <a:gd name="T92" fmla="*/ 2147483647 w 1063"/>
                    <a:gd name="T93" fmla="*/ 2147483647 h 525"/>
                    <a:gd name="T94" fmla="*/ 2147483647 w 1063"/>
                    <a:gd name="T95" fmla="*/ 2147483647 h 525"/>
                    <a:gd name="T96" fmla="*/ 2147483647 w 1063"/>
                    <a:gd name="T97" fmla="*/ 2147483647 h 525"/>
                    <a:gd name="T98" fmla="*/ 2147483647 w 1063"/>
                    <a:gd name="T99" fmla="*/ 2147483647 h 525"/>
                    <a:gd name="T100" fmla="*/ 2147483647 w 1063"/>
                    <a:gd name="T101" fmla="*/ 2147483647 h 525"/>
                    <a:gd name="T102" fmla="*/ 2147483647 w 1063"/>
                    <a:gd name="T103" fmla="*/ 2147483647 h 525"/>
                    <a:gd name="T104" fmla="*/ 2147483647 w 1063"/>
                    <a:gd name="T105" fmla="*/ 2147483647 h 525"/>
                    <a:gd name="T106" fmla="*/ 2147483647 w 1063"/>
                    <a:gd name="T107" fmla="*/ 2147483647 h 525"/>
                    <a:gd name="T108" fmla="*/ 2147483647 w 1063"/>
                    <a:gd name="T109" fmla="*/ 2147483647 h 525"/>
                    <a:gd name="T110" fmla="*/ 2147483647 w 1063"/>
                    <a:gd name="T111" fmla="*/ 2147483647 h 525"/>
                    <a:gd name="T112" fmla="*/ 2147483647 w 1063"/>
                    <a:gd name="T113" fmla="*/ 2147483647 h 525"/>
                    <a:gd name="T114" fmla="*/ 2147483647 w 1063"/>
                    <a:gd name="T115" fmla="*/ 2147483647 h 525"/>
                    <a:gd name="T116" fmla="*/ 2147483647 w 1063"/>
                    <a:gd name="T117" fmla="*/ 2147483647 h 5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063"/>
                    <a:gd name="T178" fmla="*/ 0 h 525"/>
                    <a:gd name="T179" fmla="*/ 1063 w 1063"/>
                    <a:gd name="T180" fmla="*/ 525 h 5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063" h="525">
                      <a:moveTo>
                        <a:pt x="43" y="305"/>
                      </a:moveTo>
                      <a:lnTo>
                        <a:pt x="43" y="305"/>
                      </a:lnTo>
                      <a:lnTo>
                        <a:pt x="43" y="298"/>
                      </a:lnTo>
                      <a:lnTo>
                        <a:pt x="36" y="291"/>
                      </a:lnTo>
                      <a:lnTo>
                        <a:pt x="14" y="284"/>
                      </a:lnTo>
                      <a:lnTo>
                        <a:pt x="21" y="269"/>
                      </a:lnTo>
                      <a:lnTo>
                        <a:pt x="14" y="277"/>
                      </a:lnTo>
                      <a:lnTo>
                        <a:pt x="14" y="284"/>
                      </a:lnTo>
                      <a:lnTo>
                        <a:pt x="7" y="277"/>
                      </a:lnTo>
                      <a:lnTo>
                        <a:pt x="7" y="262"/>
                      </a:lnTo>
                      <a:lnTo>
                        <a:pt x="0" y="262"/>
                      </a:lnTo>
                      <a:lnTo>
                        <a:pt x="14" y="262"/>
                      </a:lnTo>
                      <a:lnTo>
                        <a:pt x="21" y="262"/>
                      </a:lnTo>
                      <a:lnTo>
                        <a:pt x="21" y="269"/>
                      </a:lnTo>
                      <a:lnTo>
                        <a:pt x="36" y="248"/>
                      </a:lnTo>
                      <a:lnTo>
                        <a:pt x="43" y="241"/>
                      </a:lnTo>
                      <a:lnTo>
                        <a:pt x="36" y="241"/>
                      </a:lnTo>
                      <a:lnTo>
                        <a:pt x="36" y="248"/>
                      </a:lnTo>
                      <a:lnTo>
                        <a:pt x="29" y="241"/>
                      </a:lnTo>
                      <a:lnTo>
                        <a:pt x="29" y="234"/>
                      </a:lnTo>
                      <a:lnTo>
                        <a:pt x="14" y="227"/>
                      </a:lnTo>
                      <a:lnTo>
                        <a:pt x="21" y="227"/>
                      </a:lnTo>
                      <a:lnTo>
                        <a:pt x="29" y="220"/>
                      </a:lnTo>
                      <a:lnTo>
                        <a:pt x="29" y="213"/>
                      </a:lnTo>
                      <a:lnTo>
                        <a:pt x="29" y="206"/>
                      </a:lnTo>
                      <a:lnTo>
                        <a:pt x="36" y="191"/>
                      </a:lnTo>
                      <a:lnTo>
                        <a:pt x="36" y="184"/>
                      </a:lnTo>
                      <a:lnTo>
                        <a:pt x="29" y="184"/>
                      </a:lnTo>
                      <a:lnTo>
                        <a:pt x="36" y="184"/>
                      </a:lnTo>
                      <a:lnTo>
                        <a:pt x="43" y="191"/>
                      </a:lnTo>
                      <a:lnTo>
                        <a:pt x="43" y="177"/>
                      </a:lnTo>
                      <a:lnTo>
                        <a:pt x="29" y="177"/>
                      </a:lnTo>
                      <a:lnTo>
                        <a:pt x="43" y="177"/>
                      </a:lnTo>
                      <a:lnTo>
                        <a:pt x="57" y="170"/>
                      </a:lnTo>
                      <a:lnTo>
                        <a:pt x="57" y="177"/>
                      </a:lnTo>
                      <a:lnTo>
                        <a:pt x="64" y="163"/>
                      </a:lnTo>
                      <a:lnTo>
                        <a:pt x="50" y="156"/>
                      </a:lnTo>
                      <a:lnTo>
                        <a:pt x="57" y="156"/>
                      </a:lnTo>
                      <a:lnTo>
                        <a:pt x="71" y="156"/>
                      </a:lnTo>
                      <a:lnTo>
                        <a:pt x="64" y="156"/>
                      </a:lnTo>
                      <a:lnTo>
                        <a:pt x="71" y="156"/>
                      </a:lnTo>
                      <a:lnTo>
                        <a:pt x="71" y="163"/>
                      </a:lnTo>
                      <a:lnTo>
                        <a:pt x="85" y="163"/>
                      </a:lnTo>
                      <a:lnTo>
                        <a:pt x="85" y="142"/>
                      </a:lnTo>
                      <a:lnTo>
                        <a:pt x="78" y="142"/>
                      </a:lnTo>
                      <a:lnTo>
                        <a:pt x="78" y="149"/>
                      </a:lnTo>
                      <a:lnTo>
                        <a:pt x="71" y="142"/>
                      </a:lnTo>
                      <a:lnTo>
                        <a:pt x="85" y="142"/>
                      </a:lnTo>
                      <a:lnTo>
                        <a:pt x="85" y="135"/>
                      </a:lnTo>
                      <a:lnTo>
                        <a:pt x="85" y="128"/>
                      </a:lnTo>
                      <a:lnTo>
                        <a:pt x="85" y="121"/>
                      </a:lnTo>
                      <a:lnTo>
                        <a:pt x="92" y="121"/>
                      </a:lnTo>
                      <a:lnTo>
                        <a:pt x="92" y="114"/>
                      </a:lnTo>
                      <a:lnTo>
                        <a:pt x="107" y="106"/>
                      </a:lnTo>
                      <a:lnTo>
                        <a:pt x="114" y="92"/>
                      </a:lnTo>
                      <a:lnTo>
                        <a:pt x="121" y="92"/>
                      </a:lnTo>
                      <a:lnTo>
                        <a:pt x="121" y="78"/>
                      </a:lnTo>
                      <a:lnTo>
                        <a:pt x="121" y="71"/>
                      </a:lnTo>
                      <a:lnTo>
                        <a:pt x="128" y="64"/>
                      </a:lnTo>
                      <a:lnTo>
                        <a:pt x="128" y="57"/>
                      </a:lnTo>
                      <a:lnTo>
                        <a:pt x="135" y="43"/>
                      </a:lnTo>
                      <a:lnTo>
                        <a:pt x="149" y="29"/>
                      </a:lnTo>
                      <a:lnTo>
                        <a:pt x="156" y="21"/>
                      </a:lnTo>
                      <a:lnTo>
                        <a:pt x="156" y="14"/>
                      </a:lnTo>
                      <a:lnTo>
                        <a:pt x="163" y="7"/>
                      </a:lnTo>
                      <a:lnTo>
                        <a:pt x="163" y="0"/>
                      </a:lnTo>
                      <a:lnTo>
                        <a:pt x="170" y="7"/>
                      </a:lnTo>
                      <a:lnTo>
                        <a:pt x="170" y="14"/>
                      </a:lnTo>
                      <a:lnTo>
                        <a:pt x="184" y="21"/>
                      </a:lnTo>
                      <a:lnTo>
                        <a:pt x="184" y="29"/>
                      </a:lnTo>
                      <a:lnTo>
                        <a:pt x="184" y="36"/>
                      </a:lnTo>
                      <a:lnTo>
                        <a:pt x="192" y="43"/>
                      </a:lnTo>
                      <a:lnTo>
                        <a:pt x="199" y="43"/>
                      </a:lnTo>
                      <a:lnTo>
                        <a:pt x="206" y="50"/>
                      </a:lnTo>
                      <a:lnTo>
                        <a:pt x="213" y="64"/>
                      </a:lnTo>
                      <a:lnTo>
                        <a:pt x="220" y="71"/>
                      </a:lnTo>
                      <a:lnTo>
                        <a:pt x="234" y="78"/>
                      </a:lnTo>
                      <a:lnTo>
                        <a:pt x="241" y="92"/>
                      </a:lnTo>
                      <a:lnTo>
                        <a:pt x="248" y="99"/>
                      </a:lnTo>
                      <a:lnTo>
                        <a:pt x="255" y="99"/>
                      </a:lnTo>
                      <a:lnTo>
                        <a:pt x="270" y="106"/>
                      </a:lnTo>
                      <a:lnTo>
                        <a:pt x="277" y="106"/>
                      </a:lnTo>
                      <a:lnTo>
                        <a:pt x="298" y="128"/>
                      </a:lnTo>
                      <a:lnTo>
                        <a:pt x="312" y="142"/>
                      </a:lnTo>
                      <a:lnTo>
                        <a:pt x="340" y="149"/>
                      </a:lnTo>
                      <a:lnTo>
                        <a:pt x="362" y="149"/>
                      </a:lnTo>
                      <a:lnTo>
                        <a:pt x="362" y="156"/>
                      </a:lnTo>
                      <a:lnTo>
                        <a:pt x="376" y="163"/>
                      </a:lnTo>
                      <a:lnTo>
                        <a:pt x="383" y="170"/>
                      </a:lnTo>
                      <a:lnTo>
                        <a:pt x="390" y="184"/>
                      </a:lnTo>
                      <a:lnTo>
                        <a:pt x="397" y="184"/>
                      </a:lnTo>
                      <a:lnTo>
                        <a:pt x="418" y="184"/>
                      </a:lnTo>
                      <a:lnTo>
                        <a:pt x="425" y="177"/>
                      </a:lnTo>
                      <a:lnTo>
                        <a:pt x="440" y="177"/>
                      </a:lnTo>
                      <a:lnTo>
                        <a:pt x="468" y="177"/>
                      </a:lnTo>
                      <a:lnTo>
                        <a:pt x="482" y="177"/>
                      </a:lnTo>
                      <a:lnTo>
                        <a:pt x="489" y="170"/>
                      </a:lnTo>
                      <a:lnTo>
                        <a:pt x="482" y="142"/>
                      </a:lnTo>
                      <a:lnTo>
                        <a:pt x="482" y="135"/>
                      </a:lnTo>
                      <a:lnTo>
                        <a:pt x="482" y="128"/>
                      </a:lnTo>
                      <a:lnTo>
                        <a:pt x="496" y="121"/>
                      </a:lnTo>
                      <a:lnTo>
                        <a:pt x="510" y="128"/>
                      </a:lnTo>
                      <a:lnTo>
                        <a:pt x="525" y="128"/>
                      </a:lnTo>
                      <a:lnTo>
                        <a:pt x="532" y="135"/>
                      </a:lnTo>
                      <a:lnTo>
                        <a:pt x="553" y="128"/>
                      </a:lnTo>
                      <a:lnTo>
                        <a:pt x="553" y="135"/>
                      </a:lnTo>
                      <a:lnTo>
                        <a:pt x="560" y="135"/>
                      </a:lnTo>
                      <a:lnTo>
                        <a:pt x="574" y="135"/>
                      </a:lnTo>
                      <a:lnTo>
                        <a:pt x="588" y="149"/>
                      </a:lnTo>
                      <a:lnTo>
                        <a:pt x="588" y="156"/>
                      </a:lnTo>
                      <a:lnTo>
                        <a:pt x="603" y="163"/>
                      </a:lnTo>
                      <a:lnTo>
                        <a:pt x="610" y="177"/>
                      </a:lnTo>
                      <a:lnTo>
                        <a:pt x="624" y="177"/>
                      </a:lnTo>
                      <a:lnTo>
                        <a:pt x="624" y="170"/>
                      </a:lnTo>
                      <a:lnTo>
                        <a:pt x="631" y="156"/>
                      </a:lnTo>
                      <a:lnTo>
                        <a:pt x="638" y="149"/>
                      </a:lnTo>
                      <a:lnTo>
                        <a:pt x="645" y="149"/>
                      </a:lnTo>
                      <a:lnTo>
                        <a:pt x="652" y="149"/>
                      </a:lnTo>
                      <a:lnTo>
                        <a:pt x="652" y="142"/>
                      </a:lnTo>
                      <a:lnTo>
                        <a:pt x="659" y="142"/>
                      </a:lnTo>
                      <a:lnTo>
                        <a:pt x="666" y="149"/>
                      </a:lnTo>
                      <a:lnTo>
                        <a:pt x="673" y="149"/>
                      </a:lnTo>
                      <a:lnTo>
                        <a:pt x="673" y="142"/>
                      </a:lnTo>
                      <a:lnTo>
                        <a:pt x="681" y="142"/>
                      </a:lnTo>
                      <a:lnTo>
                        <a:pt x="688" y="135"/>
                      </a:lnTo>
                      <a:lnTo>
                        <a:pt x="695" y="135"/>
                      </a:lnTo>
                      <a:lnTo>
                        <a:pt x="702" y="135"/>
                      </a:lnTo>
                      <a:lnTo>
                        <a:pt x="702" y="121"/>
                      </a:lnTo>
                      <a:lnTo>
                        <a:pt x="723" y="99"/>
                      </a:lnTo>
                      <a:lnTo>
                        <a:pt x="730" y="99"/>
                      </a:lnTo>
                      <a:lnTo>
                        <a:pt x="751" y="99"/>
                      </a:lnTo>
                      <a:lnTo>
                        <a:pt x="751" y="92"/>
                      </a:lnTo>
                      <a:lnTo>
                        <a:pt x="758" y="92"/>
                      </a:lnTo>
                      <a:lnTo>
                        <a:pt x="758" y="85"/>
                      </a:lnTo>
                      <a:lnTo>
                        <a:pt x="758" y="78"/>
                      </a:lnTo>
                      <a:lnTo>
                        <a:pt x="766" y="78"/>
                      </a:lnTo>
                      <a:lnTo>
                        <a:pt x="773" y="71"/>
                      </a:lnTo>
                      <a:lnTo>
                        <a:pt x="787" y="57"/>
                      </a:lnTo>
                      <a:lnTo>
                        <a:pt x="794" y="57"/>
                      </a:lnTo>
                      <a:lnTo>
                        <a:pt x="794" y="64"/>
                      </a:lnTo>
                      <a:lnTo>
                        <a:pt x="801" y="78"/>
                      </a:lnTo>
                      <a:lnTo>
                        <a:pt x="808" y="71"/>
                      </a:lnTo>
                      <a:lnTo>
                        <a:pt x="822" y="71"/>
                      </a:lnTo>
                      <a:lnTo>
                        <a:pt x="822" y="57"/>
                      </a:lnTo>
                      <a:lnTo>
                        <a:pt x="829" y="43"/>
                      </a:lnTo>
                      <a:lnTo>
                        <a:pt x="829" y="36"/>
                      </a:lnTo>
                      <a:lnTo>
                        <a:pt x="829" y="29"/>
                      </a:lnTo>
                      <a:lnTo>
                        <a:pt x="836" y="29"/>
                      </a:lnTo>
                      <a:lnTo>
                        <a:pt x="844" y="21"/>
                      </a:lnTo>
                      <a:lnTo>
                        <a:pt x="851" y="14"/>
                      </a:lnTo>
                      <a:lnTo>
                        <a:pt x="851" y="21"/>
                      </a:lnTo>
                      <a:lnTo>
                        <a:pt x="865" y="21"/>
                      </a:lnTo>
                      <a:lnTo>
                        <a:pt x="865" y="14"/>
                      </a:lnTo>
                      <a:lnTo>
                        <a:pt x="872" y="21"/>
                      </a:lnTo>
                      <a:lnTo>
                        <a:pt x="886" y="14"/>
                      </a:lnTo>
                      <a:lnTo>
                        <a:pt x="900" y="14"/>
                      </a:lnTo>
                      <a:lnTo>
                        <a:pt x="907" y="7"/>
                      </a:lnTo>
                      <a:lnTo>
                        <a:pt x="914" y="7"/>
                      </a:lnTo>
                      <a:lnTo>
                        <a:pt x="921" y="14"/>
                      </a:lnTo>
                      <a:lnTo>
                        <a:pt x="921" y="36"/>
                      </a:lnTo>
                      <a:lnTo>
                        <a:pt x="921" y="43"/>
                      </a:lnTo>
                      <a:lnTo>
                        <a:pt x="921" y="50"/>
                      </a:lnTo>
                      <a:lnTo>
                        <a:pt x="929" y="57"/>
                      </a:lnTo>
                      <a:lnTo>
                        <a:pt x="936" y="64"/>
                      </a:lnTo>
                      <a:lnTo>
                        <a:pt x="950" y="64"/>
                      </a:lnTo>
                      <a:lnTo>
                        <a:pt x="964" y="64"/>
                      </a:lnTo>
                      <a:lnTo>
                        <a:pt x="971" y="71"/>
                      </a:lnTo>
                      <a:lnTo>
                        <a:pt x="964" y="78"/>
                      </a:lnTo>
                      <a:lnTo>
                        <a:pt x="971" y="85"/>
                      </a:lnTo>
                      <a:lnTo>
                        <a:pt x="971" y="92"/>
                      </a:lnTo>
                      <a:lnTo>
                        <a:pt x="985" y="92"/>
                      </a:lnTo>
                      <a:lnTo>
                        <a:pt x="985" y="85"/>
                      </a:lnTo>
                      <a:lnTo>
                        <a:pt x="992" y="85"/>
                      </a:lnTo>
                      <a:lnTo>
                        <a:pt x="999" y="78"/>
                      </a:lnTo>
                      <a:lnTo>
                        <a:pt x="1007" y="78"/>
                      </a:lnTo>
                      <a:lnTo>
                        <a:pt x="1014" y="78"/>
                      </a:lnTo>
                      <a:lnTo>
                        <a:pt x="1035" y="71"/>
                      </a:lnTo>
                      <a:lnTo>
                        <a:pt x="1042" y="71"/>
                      </a:lnTo>
                      <a:lnTo>
                        <a:pt x="1049" y="85"/>
                      </a:lnTo>
                      <a:lnTo>
                        <a:pt x="1056" y="85"/>
                      </a:lnTo>
                      <a:lnTo>
                        <a:pt x="1056" y="92"/>
                      </a:lnTo>
                      <a:lnTo>
                        <a:pt x="1063" y="99"/>
                      </a:lnTo>
                      <a:lnTo>
                        <a:pt x="1056" y="92"/>
                      </a:lnTo>
                      <a:lnTo>
                        <a:pt x="1049" y="99"/>
                      </a:lnTo>
                      <a:lnTo>
                        <a:pt x="1042" y="106"/>
                      </a:lnTo>
                      <a:lnTo>
                        <a:pt x="1049" y="121"/>
                      </a:lnTo>
                      <a:lnTo>
                        <a:pt x="1042" y="121"/>
                      </a:lnTo>
                      <a:lnTo>
                        <a:pt x="1035" y="128"/>
                      </a:lnTo>
                      <a:lnTo>
                        <a:pt x="1035" y="135"/>
                      </a:lnTo>
                      <a:lnTo>
                        <a:pt x="1042" y="142"/>
                      </a:lnTo>
                      <a:lnTo>
                        <a:pt x="1035" y="149"/>
                      </a:lnTo>
                      <a:lnTo>
                        <a:pt x="1028" y="156"/>
                      </a:lnTo>
                      <a:lnTo>
                        <a:pt x="1028" y="163"/>
                      </a:lnTo>
                      <a:lnTo>
                        <a:pt x="1021" y="163"/>
                      </a:lnTo>
                      <a:lnTo>
                        <a:pt x="1014" y="163"/>
                      </a:lnTo>
                      <a:lnTo>
                        <a:pt x="1007" y="163"/>
                      </a:lnTo>
                      <a:lnTo>
                        <a:pt x="1007" y="170"/>
                      </a:lnTo>
                      <a:lnTo>
                        <a:pt x="999" y="177"/>
                      </a:lnTo>
                      <a:lnTo>
                        <a:pt x="999" y="184"/>
                      </a:lnTo>
                      <a:lnTo>
                        <a:pt x="992" y="184"/>
                      </a:lnTo>
                      <a:lnTo>
                        <a:pt x="978" y="191"/>
                      </a:lnTo>
                      <a:lnTo>
                        <a:pt x="985" y="213"/>
                      </a:lnTo>
                      <a:lnTo>
                        <a:pt x="985" y="220"/>
                      </a:lnTo>
                      <a:lnTo>
                        <a:pt x="978" y="227"/>
                      </a:lnTo>
                      <a:lnTo>
                        <a:pt x="964" y="227"/>
                      </a:lnTo>
                      <a:lnTo>
                        <a:pt x="957" y="234"/>
                      </a:lnTo>
                      <a:lnTo>
                        <a:pt x="950" y="234"/>
                      </a:lnTo>
                      <a:lnTo>
                        <a:pt x="950" y="241"/>
                      </a:lnTo>
                      <a:lnTo>
                        <a:pt x="950" y="248"/>
                      </a:lnTo>
                      <a:lnTo>
                        <a:pt x="943" y="262"/>
                      </a:lnTo>
                      <a:lnTo>
                        <a:pt x="921" y="248"/>
                      </a:lnTo>
                      <a:lnTo>
                        <a:pt x="914" y="248"/>
                      </a:lnTo>
                      <a:lnTo>
                        <a:pt x="907" y="248"/>
                      </a:lnTo>
                      <a:lnTo>
                        <a:pt x="900" y="248"/>
                      </a:lnTo>
                      <a:lnTo>
                        <a:pt x="893" y="248"/>
                      </a:lnTo>
                      <a:lnTo>
                        <a:pt x="886" y="248"/>
                      </a:lnTo>
                      <a:lnTo>
                        <a:pt x="886" y="255"/>
                      </a:lnTo>
                      <a:lnTo>
                        <a:pt x="872" y="248"/>
                      </a:lnTo>
                      <a:lnTo>
                        <a:pt x="865" y="248"/>
                      </a:lnTo>
                      <a:lnTo>
                        <a:pt x="858" y="234"/>
                      </a:lnTo>
                      <a:lnTo>
                        <a:pt x="851" y="234"/>
                      </a:lnTo>
                      <a:lnTo>
                        <a:pt x="844" y="241"/>
                      </a:lnTo>
                      <a:lnTo>
                        <a:pt x="836" y="255"/>
                      </a:lnTo>
                      <a:lnTo>
                        <a:pt x="829" y="262"/>
                      </a:lnTo>
                      <a:lnTo>
                        <a:pt x="808" y="255"/>
                      </a:lnTo>
                      <a:lnTo>
                        <a:pt x="794" y="262"/>
                      </a:lnTo>
                      <a:lnTo>
                        <a:pt x="780" y="262"/>
                      </a:lnTo>
                      <a:lnTo>
                        <a:pt x="780" y="269"/>
                      </a:lnTo>
                      <a:lnTo>
                        <a:pt x="773" y="269"/>
                      </a:lnTo>
                      <a:lnTo>
                        <a:pt x="766" y="277"/>
                      </a:lnTo>
                      <a:lnTo>
                        <a:pt x="751" y="262"/>
                      </a:lnTo>
                      <a:lnTo>
                        <a:pt x="744" y="269"/>
                      </a:lnTo>
                      <a:lnTo>
                        <a:pt x="730" y="277"/>
                      </a:lnTo>
                      <a:lnTo>
                        <a:pt x="723" y="284"/>
                      </a:lnTo>
                      <a:lnTo>
                        <a:pt x="723" y="291"/>
                      </a:lnTo>
                      <a:lnTo>
                        <a:pt x="716" y="291"/>
                      </a:lnTo>
                      <a:lnTo>
                        <a:pt x="688" y="291"/>
                      </a:lnTo>
                      <a:lnTo>
                        <a:pt x="673" y="298"/>
                      </a:lnTo>
                      <a:lnTo>
                        <a:pt x="666" y="305"/>
                      </a:lnTo>
                      <a:lnTo>
                        <a:pt x="659" y="319"/>
                      </a:lnTo>
                      <a:lnTo>
                        <a:pt x="652" y="326"/>
                      </a:lnTo>
                      <a:lnTo>
                        <a:pt x="638" y="333"/>
                      </a:lnTo>
                      <a:lnTo>
                        <a:pt x="624" y="340"/>
                      </a:lnTo>
                      <a:lnTo>
                        <a:pt x="624" y="333"/>
                      </a:lnTo>
                      <a:lnTo>
                        <a:pt x="610" y="340"/>
                      </a:lnTo>
                      <a:lnTo>
                        <a:pt x="603" y="340"/>
                      </a:lnTo>
                      <a:lnTo>
                        <a:pt x="603" y="333"/>
                      </a:lnTo>
                      <a:lnTo>
                        <a:pt x="588" y="333"/>
                      </a:lnTo>
                      <a:lnTo>
                        <a:pt x="588" y="340"/>
                      </a:lnTo>
                      <a:lnTo>
                        <a:pt x="581" y="347"/>
                      </a:lnTo>
                      <a:lnTo>
                        <a:pt x="567" y="376"/>
                      </a:lnTo>
                      <a:lnTo>
                        <a:pt x="560" y="376"/>
                      </a:lnTo>
                      <a:lnTo>
                        <a:pt x="560" y="383"/>
                      </a:lnTo>
                      <a:lnTo>
                        <a:pt x="553" y="383"/>
                      </a:lnTo>
                      <a:lnTo>
                        <a:pt x="546" y="383"/>
                      </a:lnTo>
                      <a:lnTo>
                        <a:pt x="539" y="383"/>
                      </a:lnTo>
                      <a:lnTo>
                        <a:pt x="532" y="383"/>
                      </a:lnTo>
                      <a:lnTo>
                        <a:pt x="525" y="376"/>
                      </a:lnTo>
                      <a:lnTo>
                        <a:pt x="518" y="376"/>
                      </a:lnTo>
                      <a:lnTo>
                        <a:pt x="496" y="390"/>
                      </a:lnTo>
                      <a:lnTo>
                        <a:pt x="482" y="397"/>
                      </a:lnTo>
                      <a:lnTo>
                        <a:pt x="468" y="397"/>
                      </a:lnTo>
                      <a:lnTo>
                        <a:pt x="468" y="390"/>
                      </a:lnTo>
                      <a:lnTo>
                        <a:pt x="461" y="390"/>
                      </a:lnTo>
                      <a:lnTo>
                        <a:pt x="454" y="390"/>
                      </a:lnTo>
                      <a:lnTo>
                        <a:pt x="454" y="397"/>
                      </a:lnTo>
                      <a:lnTo>
                        <a:pt x="454" y="411"/>
                      </a:lnTo>
                      <a:lnTo>
                        <a:pt x="447" y="411"/>
                      </a:lnTo>
                      <a:lnTo>
                        <a:pt x="440" y="418"/>
                      </a:lnTo>
                      <a:lnTo>
                        <a:pt x="440" y="425"/>
                      </a:lnTo>
                      <a:lnTo>
                        <a:pt x="440" y="418"/>
                      </a:lnTo>
                      <a:lnTo>
                        <a:pt x="440" y="404"/>
                      </a:lnTo>
                      <a:lnTo>
                        <a:pt x="440" y="397"/>
                      </a:lnTo>
                      <a:lnTo>
                        <a:pt x="433" y="390"/>
                      </a:lnTo>
                      <a:lnTo>
                        <a:pt x="418" y="390"/>
                      </a:lnTo>
                      <a:lnTo>
                        <a:pt x="411" y="376"/>
                      </a:lnTo>
                      <a:lnTo>
                        <a:pt x="404" y="376"/>
                      </a:lnTo>
                      <a:lnTo>
                        <a:pt x="390" y="390"/>
                      </a:lnTo>
                      <a:lnTo>
                        <a:pt x="390" y="397"/>
                      </a:lnTo>
                      <a:lnTo>
                        <a:pt x="390" y="404"/>
                      </a:lnTo>
                      <a:lnTo>
                        <a:pt x="383" y="411"/>
                      </a:lnTo>
                      <a:lnTo>
                        <a:pt x="383" y="439"/>
                      </a:lnTo>
                      <a:lnTo>
                        <a:pt x="376" y="447"/>
                      </a:lnTo>
                      <a:lnTo>
                        <a:pt x="369" y="439"/>
                      </a:lnTo>
                      <a:lnTo>
                        <a:pt x="362" y="447"/>
                      </a:lnTo>
                      <a:lnTo>
                        <a:pt x="355" y="454"/>
                      </a:lnTo>
                      <a:lnTo>
                        <a:pt x="355" y="461"/>
                      </a:lnTo>
                      <a:lnTo>
                        <a:pt x="347" y="468"/>
                      </a:lnTo>
                      <a:lnTo>
                        <a:pt x="347" y="475"/>
                      </a:lnTo>
                      <a:lnTo>
                        <a:pt x="347" y="482"/>
                      </a:lnTo>
                      <a:lnTo>
                        <a:pt x="347" y="489"/>
                      </a:lnTo>
                      <a:lnTo>
                        <a:pt x="340" y="489"/>
                      </a:lnTo>
                      <a:lnTo>
                        <a:pt x="333" y="496"/>
                      </a:lnTo>
                      <a:lnTo>
                        <a:pt x="326" y="503"/>
                      </a:lnTo>
                      <a:lnTo>
                        <a:pt x="326" y="510"/>
                      </a:lnTo>
                      <a:lnTo>
                        <a:pt x="319" y="517"/>
                      </a:lnTo>
                      <a:lnTo>
                        <a:pt x="312" y="517"/>
                      </a:lnTo>
                      <a:lnTo>
                        <a:pt x="305" y="525"/>
                      </a:lnTo>
                      <a:lnTo>
                        <a:pt x="298" y="525"/>
                      </a:lnTo>
                      <a:lnTo>
                        <a:pt x="291" y="525"/>
                      </a:lnTo>
                      <a:lnTo>
                        <a:pt x="284" y="517"/>
                      </a:lnTo>
                      <a:lnTo>
                        <a:pt x="262" y="510"/>
                      </a:lnTo>
                      <a:lnTo>
                        <a:pt x="248" y="517"/>
                      </a:lnTo>
                      <a:lnTo>
                        <a:pt x="220" y="510"/>
                      </a:lnTo>
                      <a:lnTo>
                        <a:pt x="199" y="489"/>
                      </a:lnTo>
                      <a:lnTo>
                        <a:pt x="192" y="489"/>
                      </a:lnTo>
                      <a:lnTo>
                        <a:pt x="184" y="482"/>
                      </a:lnTo>
                      <a:lnTo>
                        <a:pt x="184" y="489"/>
                      </a:lnTo>
                      <a:lnTo>
                        <a:pt x="184" y="496"/>
                      </a:lnTo>
                      <a:lnTo>
                        <a:pt x="177" y="489"/>
                      </a:lnTo>
                      <a:lnTo>
                        <a:pt x="170" y="489"/>
                      </a:lnTo>
                      <a:lnTo>
                        <a:pt x="163" y="489"/>
                      </a:lnTo>
                      <a:lnTo>
                        <a:pt x="163" y="482"/>
                      </a:lnTo>
                      <a:lnTo>
                        <a:pt x="170" y="475"/>
                      </a:lnTo>
                      <a:lnTo>
                        <a:pt x="163" y="475"/>
                      </a:lnTo>
                      <a:lnTo>
                        <a:pt x="163" y="468"/>
                      </a:lnTo>
                      <a:lnTo>
                        <a:pt x="163" y="461"/>
                      </a:lnTo>
                      <a:lnTo>
                        <a:pt x="163" y="454"/>
                      </a:lnTo>
                      <a:lnTo>
                        <a:pt x="163" y="439"/>
                      </a:lnTo>
                      <a:lnTo>
                        <a:pt x="156" y="432"/>
                      </a:lnTo>
                      <a:lnTo>
                        <a:pt x="156" y="425"/>
                      </a:lnTo>
                      <a:lnTo>
                        <a:pt x="149" y="404"/>
                      </a:lnTo>
                      <a:lnTo>
                        <a:pt x="142" y="404"/>
                      </a:lnTo>
                      <a:lnTo>
                        <a:pt x="135" y="397"/>
                      </a:lnTo>
                      <a:lnTo>
                        <a:pt x="128" y="397"/>
                      </a:lnTo>
                      <a:lnTo>
                        <a:pt x="121" y="397"/>
                      </a:lnTo>
                      <a:lnTo>
                        <a:pt x="107" y="397"/>
                      </a:lnTo>
                      <a:lnTo>
                        <a:pt x="99" y="390"/>
                      </a:lnTo>
                      <a:lnTo>
                        <a:pt x="85" y="390"/>
                      </a:lnTo>
                      <a:lnTo>
                        <a:pt x="78" y="390"/>
                      </a:lnTo>
                      <a:lnTo>
                        <a:pt x="71" y="376"/>
                      </a:lnTo>
                      <a:lnTo>
                        <a:pt x="64" y="376"/>
                      </a:lnTo>
                      <a:lnTo>
                        <a:pt x="57" y="362"/>
                      </a:lnTo>
                      <a:lnTo>
                        <a:pt x="57" y="347"/>
                      </a:lnTo>
                      <a:lnTo>
                        <a:pt x="43" y="312"/>
                      </a:lnTo>
                      <a:lnTo>
                        <a:pt x="36" y="305"/>
                      </a:lnTo>
                      <a:lnTo>
                        <a:pt x="36" y="298"/>
                      </a:lnTo>
                      <a:lnTo>
                        <a:pt x="43" y="305"/>
                      </a:lnTo>
                      <a:close/>
                      <a:moveTo>
                        <a:pt x="355" y="326"/>
                      </a:moveTo>
                      <a:lnTo>
                        <a:pt x="355" y="305"/>
                      </a:lnTo>
                      <a:lnTo>
                        <a:pt x="355" y="291"/>
                      </a:lnTo>
                      <a:lnTo>
                        <a:pt x="347" y="284"/>
                      </a:lnTo>
                      <a:lnTo>
                        <a:pt x="340" y="284"/>
                      </a:lnTo>
                      <a:lnTo>
                        <a:pt x="333" y="277"/>
                      </a:lnTo>
                      <a:lnTo>
                        <a:pt x="326" y="269"/>
                      </a:lnTo>
                      <a:lnTo>
                        <a:pt x="319" y="269"/>
                      </a:lnTo>
                      <a:lnTo>
                        <a:pt x="312" y="269"/>
                      </a:lnTo>
                      <a:lnTo>
                        <a:pt x="305" y="269"/>
                      </a:lnTo>
                      <a:lnTo>
                        <a:pt x="298" y="277"/>
                      </a:lnTo>
                      <a:lnTo>
                        <a:pt x="298" y="284"/>
                      </a:lnTo>
                      <a:lnTo>
                        <a:pt x="291" y="284"/>
                      </a:lnTo>
                      <a:lnTo>
                        <a:pt x="284" y="298"/>
                      </a:lnTo>
                      <a:lnTo>
                        <a:pt x="277" y="298"/>
                      </a:lnTo>
                      <a:lnTo>
                        <a:pt x="270" y="298"/>
                      </a:lnTo>
                      <a:lnTo>
                        <a:pt x="262" y="298"/>
                      </a:lnTo>
                      <a:lnTo>
                        <a:pt x="262" y="305"/>
                      </a:lnTo>
                      <a:lnTo>
                        <a:pt x="255" y="305"/>
                      </a:lnTo>
                      <a:lnTo>
                        <a:pt x="262" y="298"/>
                      </a:lnTo>
                      <a:lnTo>
                        <a:pt x="255" y="291"/>
                      </a:lnTo>
                      <a:lnTo>
                        <a:pt x="248" y="291"/>
                      </a:lnTo>
                      <a:lnTo>
                        <a:pt x="248" y="305"/>
                      </a:lnTo>
                      <a:lnTo>
                        <a:pt x="241" y="305"/>
                      </a:lnTo>
                      <a:lnTo>
                        <a:pt x="248" y="298"/>
                      </a:lnTo>
                      <a:lnTo>
                        <a:pt x="241" y="298"/>
                      </a:lnTo>
                      <a:lnTo>
                        <a:pt x="241" y="291"/>
                      </a:lnTo>
                      <a:lnTo>
                        <a:pt x="241" y="284"/>
                      </a:lnTo>
                      <a:lnTo>
                        <a:pt x="234" y="284"/>
                      </a:lnTo>
                      <a:lnTo>
                        <a:pt x="227" y="284"/>
                      </a:lnTo>
                      <a:lnTo>
                        <a:pt x="213" y="284"/>
                      </a:lnTo>
                      <a:lnTo>
                        <a:pt x="206" y="284"/>
                      </a:lnTo>
                      <a:lnTo>
                        <a:pt x="206" y="277"/>
                      </a:lnTo>
                      <a:lnTo>
                        <a:pt x="192" y="277"/>
                      </a:lnTo>
                      <a:lnTo>
                        <a:pt x="184" y="284"/>
                      </a:lnTo>
                      <a:lnTo>
                        <a:pt x="177" y="284"/>
                      </a:lnTo>
                      <a:lnTo>
                        <a:pt x="163" y="277"/>
                      </a:lnTo>
                      <a:lnTo>
                        <a:pt x="156" y="277"/>
                      </a:lnTo>
                      <a:lnTo>
                        <a:pt x="149" y="277"/>
                      </a:lnTo>
                      <a:lnTo>
                        <a:pt x="142" y="277"/>
                      </a:lnTo>
                      <a:lnTo>
                        <a:pt x="142" y="269"/>
                      </a:lnTo>
                      <a:lnTo>
                        <a:pt x="135" y="269"/>
                      </a:lnTo>
                      <a:lnTo>
                        <a:pt x="135" y="284"/>
                      </a:lnTo>
                      <a:lnTo>
                        <a:pt x="128" y="298"/>
                      </a:lnTo>
                      <a:lnTo>
                        <a:pt x="135" y="298"/>
                      </a:lnTo>
                      <a:lnTo>
                        <a:pt x="128" y="305"/>
                      </a:lnTo>
                      <a:lnTo>
                        <a:pt x="121" y="305"/>
                      </a:lnTo>
                      <a:lnTo>
                        <a:pt x="128" y="305"/>
                      </a:lnTo>
                      <a:lnTo>
                        <a:pt x="128" y="312"/>
                      </a:lnTo>
                      <a:lnTo>
                        <a:pt x="121" y="312"/>
                      </a:lnTo>
                      <a:lnTo>
                        <a:pt x="121" y="319"/>
                      </a:lnTo>
                      <a:lnTo>
                        <a:pt x="121" y="326"/>
                      </a:lnTo>
                      <a:lnTo>
                        <a:pt x="114" y="333"/>
                      </a:lnTo>
                      <a:lnTo>
                        <a:pt x="114" y="340"/>
                      </a:lnTo>
                      <a:lnTo>
                        <a:pt x="107" y="340"/>
                      </a:lnTo>
                      <a:lnTo>
                        <a:pt x="107" y="347"/>
                      </a:lnTo>
                      <a:lnTo>
                        <a:pt x="114" y="354"/>
                      </a:lnTo>
                      <a:lnTo>
                        <a:pt x="128" y="369"/>
                      </a:lnTo>
                      <a:lnTo>
                        <a:pt x="135" y="369"/>
                      </a:lnTo>
                      <a:lnTo>
                        <a:pt x="149" y="376"/>
                      </a:lnTo>
                      <a:lnTo>
                        <a:pt x="156" y="376"/>
                      </a:lnTo>
                      <a:lnTo>
                        <a:pt x="156" y="383"/>
                      </a:lnTo>
                      <a:lnTo>
                        <a:pt x="156" y="390"/>
                      </a:lnTo>
                      <a:lnTo>
                        <a:pt x="163" y="390"/>
                      </a:lnTo>
                      <a:lnTo>
                        <a:pt x="170" y="390"/>
                      </a:lnTo>
                      <a:lnTo>
                        <a:pt x="170" y="397"/>
                      </a:lnTo>
                      <a:lnTo>
                        <a:pt x="177" y="390"/>
                      </a:lnTo>
                      <a:lnTo>
                        <a:pt x="184" y="383"/>
                      </a:lnTo>
                      <a:lnTo>
                        <a:pt x="192" y="390"/>
                      </a:lnTo>
                      <a:lnTo>
                        <a:pt x="184" y="397"/>
                      </a:lnTo>
                      <a:lnTo>
                        <a:pt x="192" y="390"/>
                      </a:lnTo>
                      <a:lnTo>
                        <a:pt x="192" y="397"/>
                      </a:lnTo>
                      <a:lnTo>
                        <a:pt x="199" y="397"/>
                      </a:lnTo>
                      <a:lnTo>
                        <a:pt x="206" y="397"/>
                      </a:lnTo>
                      <a:lnTo>
                        <a:pt x="206" y="390"/>
                      </a:lnTo>
                      <a:lnTo>
                        <a:pt x="213" y="390"/>
                      </a:lnTo>
                      <a:lnTo>
                        <a:pt x="220" y="383"/>
                      </a:lnTo>
                      <a:lnTo>
                        <a:pt x="227" y="383"/>
                      </a:lnTo>
                      <a:lnTo>
                        <a:pt x="234" y="376"/>
                      </a:lnTo>
                      <a:lnTo>
                        <a:pt x="248" y="376"/>
                      </a:lnTo>
                      <a:lnTo>
                        <a:pt x="255" y="362"/>
                      </a:lnTo>
                      <a:lnTo>
                        <a:pt x="255" y="354"/>
                      </a:lnTo>
                      <a:lnTo>
                        <a:pt x="262" y="347"/>
                      </a:lnTo>
                      <a:lnTo>
                        <a:pt x="255" y="347"/>
                      </a:lnTo>
                      <a:lnTo>
                        <a:pt x="248" y="354"/>
                      </a:lnTo>
                      <a:lnTo>
                        <a:pt x="248" y="347"/>
                      </a:lnTo>
                      <a:lnTo>
                        <a:pt x="248" y="340"/>
                      </a:lnTo>
                      <a:lnTo>
                        <a:pt x="248" y="333"/>
                      </a:lnTo>
                      <a:lnTo>
                        <a:pt x="277" y="340"/>
                      </a:lnTo>
                      <a:lnTo>
                        <a:pt x="291" y="333"/>
                      </a:lnTo>
                      <a:lnTo>
                        <a:pt x="291" y="340"/>
                      </a:lnTo>
                      <a:lnTo>
                        <a:pt x="298" y="333"/>
                      </a:lnTo>
                      <a:lnTo>
                        <a:pt x="305" y="340"/>
                      </a:lnTo>
                      <a:lnTo>
                        <a:pt x="312" y="340"/>
                      </a:lnTo>
                      <a:lnTo>
                        <a:pt x="312" y="333"/>
                      </a:lnTo>
                      <a:lnTo>
                        <a:pt x="319" y="340"/>
                      </a:lnTo>
                      <a:lnTo>
                        <a:pt x="319" y="333"/>
                      </a:lnTo>
                      <a:lnTo>
                        <a:pt x="326" y="333"/>
                      </a:lnTo>
                      <a:lnTo>
                        <a:pt x="326" y="326"/>
                      </a:lnTo>
                      <a:lnTo>
                        <a:pt x="333" y="326"/>
                      </a:lnTo>
                      <a:lnTo>
                        <a:pt x="347" y="326"/>
                      </a:lnTo>
                      <a:lnTo>
                        <a:pt x="355" y="326"/>
                      </a:lnTo>
                      <a:close/>
                      <a:moveTo>
                        <a:pt x="43" y="305"/>
                      </a:moveTo>
                      <a:lnTo>
                        <a:pt x="43" y="298"/>
                      </a:lnTo>
                      <a:lnTo>
                        <a:pt x="43" y="305"/>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5" name="Freeform 13">
                  <a:extLst>
                    <a:ext uri="{FF2B5EF4-FFF2-40B4-BE49-F238E27FC236}">
                      <a16:creationId xmlns:a16="http://schemas.microsoft.com/office/drawing/2014/main" id="{1B94CDEC-538B-4256-81CF-8B128385554F}"/>
                    </a:ext>
                  </a:extLst>
                </p:cNvPr>
                <p:cNvSpPr>
                  <a:spLocks/>
                </p:cNvSpPr>
                <p:nvPr/>
              </p:nvSpPr>
              <p:spPr bwMode="auto">
                <a:xfrm>
                  <a:off x="3332163" y="3495675"/>
                  <a:ext cx="676275" cy="576263"/>
                </a:xfrm>
                <a:custGeom>
                  <a:avLst/>
                  <a:gdLst>
                    <a:gd name="T0" fmla="*/ 2147483647 w 489"/>
                    <a:gd name="T1" fmla="*/ 2147483647 h 482"/>
                    <a:gd name="T2" fmla="*/ 2147483647 w 489"/>
                    <a:gd name="T3" fmla="*/ 2147483647 h 482"/>
                    <a:gd name="T4" fmla="*/ 2147483647 w 489"/>
                    <a:gd name="T5" fmla="*/ 2147483647 h 482"/>
                    <a:gd name="T6" fmla="*/ 2147483647 w 489"/>
                    <a:gd name="T7" fmla="*/ 2147483647 h 482"/>
                    <a:gd name="T8" fmla="*/ 2147483647 w 489"/>
                    <a:gd name="T9" fmla="*/ 2147483647 h 482"/>
                    <a:gd name="T10" fmla="*/ 2147483647 w 489"/>
                    <a:gd name="T11" fmla="*/ 2147483647 h 482"/>
                    <a:gd name="T12" fmla="*/ 2147483647 w 489"/>
                    <a:gd name="T13" fmla="*/ 2147483647 h 482"/>
                    <a:gd name="T14" fmla="*/ 2147483647 w 489"/>
                    <a:gd name="T15" fmla="*/ 2147483647 h 482"/>
                    <a:gd name="T16" fmla="*/ 2147483647 w 489"/>
                    <a:gd name="T17" fmla="*/ 2147483647 h 482"/>
                    <a:gd name="T18" fmla="*/ 2147483647 w 489"/>
                    <a:gd name="T19" fmla="*/ 2147483647 h 482"/>
                    <a:gd name="T20" fmla="*/ 2147483647 w 489"/>
                    <a:gd name="T21" fmla="*/ 2147483647 h 482"/>
                    <a:gd name="T22" fmla="*/ 2147483647 w 489"/>
                    <a:gd name="T23" fmla="*/ 2147483647 h 482"/>
                    <a:gd name="T24" fmla="*/ 2147483647 w 489"/>
                    <a:gd name="T25" fmla="*/ 2147483647 h 482"/>
                    <a:gd name="T26" fmla="*/ 2147483647 w 489"/>
                    <a:gd name="T27" fmla="*/ 2147483647 h 482"/>
                    <a:gd name="T28" fmla="*/ 2147483647 w 489"/>
                    <a:gd name="T29" fmla="*/ 2147483647 h 482"/>
                    <a:gd name="T30" fmla="*/ 2147483647 w 489"/>
                    <a:gd name="T31" fmla="*/ 2147483647 h 482"/>
                    <a:gd name="T32" fmla="*/ 2147483647 w 489"/>
                    <a:gd name="T33" fmla="*/ 2147483647 h 482"/>
                    <a:gd name="T34" fmla="*/ 2147483647 w 489"/>
                    <a:gd name="T35" fmla="*/ 2147483647 h 482"/>
                    <a:gd name="T36" fmla="*/ 2147483647 w 489"/>
                    <a:gd name="T37" fmla="*/ 2147483647 h 482"/>
                    <a:gd name="T38" fmla="*/ 2147483647 w 489"/>
                    <a:gd name="T39" fmla="*/ 2147483647 h 482"/>
                    <a:gd name="T40" fmla="*/ 2147483647 w 489"/>
                    <a:gd name="T41" fmla="*/ 2147483647 h 482"/>
                    <a:gd name="T42" fmla="*/ 2147483647 w 489"/>
                    <a:gd name="T43" fmla="*/ 2147483647 h 482"/>
                    <a:gd name="T44" fmla="*/ 2147483647 w 489"/>
                    <a:gd name="T45" fmla="*/ 2147483647 h 482"/>
                    <a:gd name="T46" fmla="*/ 2147483647 w 489"/>
                    <a:gd name="T47" fmla="*/ 2147483647 h 482"/>
                    <a:gd name="T48" fmla="*/ 2147483647 w 489"/>
                    <a:gd name="T49" fmla="*/ 2147483647 h 482"/>
                    <a:gd name="T50" fmla="*/ 2147483647 w 489"/>
                    <a:gd name="T51" fmla="*/ 2147483647 h 482"/>
                    <a:gd name="T52" fmla="*/ 2147483647 w 489"/>
                    <a:gd name="T53" fmla="*/ 2147483647 h 482"/>
                    <a:gd name="T54" fmla="*/ 2147483647 w 489"/>
                    <a:gd name="T55" fmla="*/ 2147483647 h 482"/>
                    <a:gd name="T56" fmla="*/ 2147483647 w 489"/>
                    <a:gd name="T57" fmla="*/ 2147483647 h 482"/>
                    <a:gd name="T58" fmla="*/ 2147483647 w 489"/>
                    <a:gd name="T59" fmla="*/ 2147483647 h 482"/>
                    <a:gd name="T60" fmla="*/ 2147483647 w 489"/>
                    <a:gd name="T61" fmla="*/ 2147483647 h 482"/>
                    <a:gd name="T62" fmla="*/ 2147483647 w 489"/>
                    <a:gd name="T63" fmla="*/ 2147483647 h 482"/>
                    <a:gd name="T64" fmla="*/ 2147483647 w 489"/>
                    <a:gd name="T65" fmla="*/ 2147483647 h 482"/>
                    <a:gd name="T66" fmla="*/ 2147483647 w 489"/>
                    <a:gd name="T67" fmla="*/ 2147483647 h 482"/>
                    <a:gd name="T68" fmla="*/ 2147483647 w 489"/>
                    <a:gd name="T69" fmla="*/ 2147483647 h 482"/>
                    <a:gd name="T70" fmla="*/ 2147483647 w 489"/>
                    <a:gd name="T71" fmla="*/ 2147483647 h 482"/>
                    <a:gd name="T72" fmla="*/ 2147483647 w 489"/>
                    <a:gd name="T73" fmla="*/ 2147483647 h 482"/>
                    <a:gd name="T74" fmla="*/ 2147483647 w 489"/>
                    <a:gd name="T75" fmla="*/ 2147483647 h 482"/>
                    <a:gd name="T76" fmla="*/ 2147483647 w 489"/>
                    <a:gd name="T77" fmla="*/ 2147483647 h 482"/>
                    <a:gd name="T78" fmla="*/ 2147483647 w 489"/>
                    <a:gd name="T79" fmla="*/ 2147483647 h 482"/>
                    <a:gd name="T80" fmla="*/ 2147483647 w 489"/>
                    <a:gd name="T81" fmla="*/ 2147483647 h 482"/>
                    <a:gd name="T82" fmla="*/ 2147483647 w 489"/>
                    <a:gd name="T83" fmla="*/ 2147483647 h 482"/>
                    <a:gd name="T84" fmla="*/ 2147483647 w 489"/>
                    <a:gd name="T85" fmla="*/ 2147483647 h 482"/>
                    <a:gd name="T86" fmla="*/ 2147483647 w 489"/>
                    <a:gd name="T87" fmla="*/ 2147483647 h 482"/>
                    <a:gd name="T88" fmla="*/ 2147483647 w 489"/>
                    <a:gd name="T89" fmla="*/ 2147483647 h 482"/>
                    <a:gd name="T90" fmla="*/ 2147483647 w 489"/>
                    <a:gd name="T91" fmla="*/ 2147483647 h 482"/>
                    <a:gd name="T92" fmla="*/ 2147483647 w 489"/>
                    <a:gd name="T93" fmla="*/ 2147483647 h 482"/>
                    <a:gd name="T94" fmla="*/ 2147483647 w 489"/>
                    <a:gd name="T95" fmla="*/ 2147483647 h 482"/>
                    <a:gd name="T96" fmla="*/ 2147483647 w 489"/>
                    <a:gd name="T97" fmla="*/ 2147483647 h 482"/>
                    <a:gd name="T98" fmla="*/ 2147483647 w 489"/>
                    <a:gd name="T99" fmla="*/ 2147483647 h 482"/>
                    <a:gd name="T100" fmla="*/ 2147483647 w 489"/>
                    <a:gd name="T101" fmla="*/ 2147483647 h 482"/>
                    <a:gd name="T102" fmla="*/ 2147483647 w 489"/>
                    <a:gd name="T103" fmla="*/ 2147483647 h 482"/>
                    <a:gd name="T104" fmla="*/ 2147483647 w 489"/>
                    <a:gd name="T105" fmla="*/ 2147483647 h 482"/>
                    <a:gd name="T106" fmla="*/ 2147483647 w 489"/>
                    <a:gd name="T107" fmla="*/ 2147483647 h 482"/>
                    <a:gd name="T108" fmla="*/ 2147483647 w 489"/>
                    <a:gd name="T109" fmla="*/ 2147483647 h 482"/>
                    <a:gd name="T110" fmla="*/ 2147483647 w 489"/>
                    <a:gd name="T111" fmla="*/ 2147483647 h 4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89"/>
                    <a:gd name="T169" fmla="*/ 0 h 482"/>
                    <a:gd name="T170" fmla="*/ 489 w 489"/>
                    <a:gd name="T171" fmla="*/ 482 h 48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89" h="482">
                      <a:moveTo>
                        <a:pt x="425" y="411"/>
                      </a:moveTo>
                      <a:lnTo>
                        <a:pt x="425" y="411"/>
                      </a:lnTo>
                      <a:lnTo>
                        <a:pt x="418" y="411"/>
                      </a:lnTo>
                      <a:lnTo>
                        <a:pt x="425" y="411"/>
                      </a:lnTo>
                      <a:lnTo>
                        <a:pt x="418" y="418"/>
                      </a:lnTo>
                      <a:lnTo>
                        <a:pt x="418" y="425"/>
                      </a:lnTo>
                      <a:lnTo>
                        <a:pt x="418" y="418"/>
                      </a:lnTo>
                      <a:lnTo>
                        <a:pt x="425" y="418"/>
                      </a:lnTo>
                      <a:lnTo>
                        <a:pt x="418" y="425"/>
                      </a:lnTo>
                      <a:lnTo>
                        <a:pt x="425" y="425"/>
                      </a:lnTo>
                      <a:lnTo>
                        <a:pt x="425" y="418"/>
                      </a:lnTo>
                      <a:lnTo>
                        <a:pt x="432" y="425"/>
                      </a:lnTo>
                      <a:lnTo>
                        <a:pt x="425" y="425"/>
                      </a:lnTo>
                      <a:lnTo>
                        <a:pt x="432" y="425"/>
                      </a:lnTo>
                      <a:lnTo>
                        <a:pt x="425" y="432"/>
                      </a:lnTo>
                      <a:lnTo>
                        <a:pt x="432" y="432"/>
                      </a:lnTo>
                      <a:lnTo>
                        <a:pt x="439" y="432"/>
                      </a:lnTo>
                      <a:lnTo>
                        <a:pt x="432" y="432"/>
                      </a:lnTo>
                      <a:lnTo>
                        <a:pt x="439" y="432"/>
                      </a:lnTo>
                      <a:lnTo>
                        <a:pt x="439" y="439"/>
                      </a:lnTo>
                      <a:lnTo>
                        <a:pt x="432" y="439"/>
                      </a:lnTo>
                      <a:lnTo>
                        <a:pt x="439" y="439"/>
                      </a:lnTo>
                      <a:lnTo>
                        <a:pt x="439" y="446"/>
                      </a:lnTo>
                      <a:lnTo>
                        <a:pt x="454" y="446"/>
                      </a:lnTo>
                      <a:lnTo>
                        <a:pt x="454" y="453"/>
                      </a:lnTo>
                      <a:lnTo>
                        <a:pt x="468" y="453"/>
                      </a:lnTo>
                      <a:lnTo>
                        <a:pt x="468" y="446"/>
                      </a:lnTo>
                      <a:lnTo>
                        <a:pt x="475" y="446"/>
                      </a:lnTo>
                      <a:lnTo>
                        <a:pt x="482" y="446"/>
                      </a:lnTo>
                      <a:lnTo>
                        <a:pt x="482" y="460"/>
                      </a:lnTo>
                      <a:lnTo>
                        <a:pt x="489" y="460"/>
                      </a:lnTo>
                      <a:lnTo>
                        <a:pt x="489" y="467"/>
                      </a:lnTo>
                      <a:lnTo>
                        <a:pt x="482" y="467"/>
                      </a:lnTo>
                      <a:lnTo>
                        <a:pt x="475" y="474"/>
                      </a:lnTo>
                      <a:lnTo>
                        <a:pt x="468" y="482"/>
                      </a:lnTo>
                      <a:lnTo>
                        <a:pt x="454" y="482"/>
                      </a:lnTo>
                      <a:lnTo>
                        <a:pt x="439" y="482"/>
                      </a:lnTo>
                      <a:lnTo>
                        <a:pt x="432" y="482"/>
                      </a:lnTo>
                      <a:lnTo>
                        <a:pt x="383" y="482"/>
                      </a:lnTo>
                      <a:lnTo>
                        <a:pt x="369" y="474"/>
                      </a:lnTo>
                      <a:lnTo>
                        <a:pt x="354" y="467"/>
                      </a:lnTo>
                      <a:lnTo>
                        <a:pt x="347" y="467"/>
                      </a:lnTo>
                      <a:lnTo>
                        <a:pt x="326" y="467"/>
                      </a:lnTo>
                      <a:lnTo>
                        <a:pt x="319" y="467"/>
                      </a:lnTo>
                      <a:lnTo>
                        <a:pt x="298" y="467"/>
                      </a:lnTo>
                      <a:lnTo>
                        <a:pt x="269" y="460"/>
                      </a:lnTo>
                      <a:lnTo>
                        <a:pt x="241" y="446"/>
                      </a:lnTo>
                      <a:lnTo>
                        <a:pt x="220" y="432"/>
                      </a:lnTo>
                      <a:lnTo>
                        <a:pt x="213" y="432"/>
                      </a:lnTo>
                      <a:lnTo>
                        <a:pt x="198" y="439"/>
                      </a:lnTo>
                      <a:lnTo>
                        <a:pt x="191" y="439"/>
                      </a:lnTo>
                      <a:lnTo>
                        <a:pt x="149" y="432"/>
                      </a:lnTo>
                      <a:lnTo>
                        <a:pt x="135" y="439"/>
                      </a:lnTo>
                      <a:lnTo>
                        <a:pt x="85" y="446"/>
                      </a:lnTo>
                      <a:lnTo>
                        <a:pt x="78" y="446"/>
                      </a:lnTo>
                      <a:lnTo>
                        <a:pt x="21" y="425"/>
                      </a:lnTo>
                      <a:lnTo>
                        <a:pt x="0" y="425"/>
                      </a:lnTo>
                      <a:lnTo>
                        <a:pt x="0" y="418"/>
                      </a:lnTo>
                      <a:lnTo>
                        <a:pt x="7" y="418"/>
                      </a:lnTo>
                      <a:lnTo>
                        <a:pt x="21" y="425"/>
                      </a:lnTo>
                      <a:lnTo>
                        <a:pt x="21" y="418"/>
                      </a:lnTo>
                      <a:lnTo>
                        <a:pt x="28" y="411"/>
                      </a:lnTo>
                      <a:lnTo>
                        <a:pt x="28" y="404"/>
                      </a:lnTo>
                      <a:lnTo>
                        <a:pt x="35" y="411"/>
                      </a:lnTo>
                      <a:lnTo>
                        <a:pt x="35" y="404"/>
                      </a:lnTo>
                      <a:lnTo>
                        <a:pt x="28" y="396"/>
                      </a:lnTo>
                      <a:lnTo>
                        <a:pt x="35" y="396"/>
                      </a:lnTo>
                      <a:lnTo>
                        <a:pt x="28" y="389"/>
                      </a:lnTo>
                      <a:lnTo>
                        <a:pt x="35" y="389"/>
                      </a:lnTo>
                      <a:lnTo>
                        <a:pt x="35" y="396"/>
                      </a:lnTo>
                      <a:lnTo>
                        <a:pt x="43" y="389"/>
                      </a:lnTo>
                      <a:lnTo>
                        <a:pt x="57" y="382"/>
                      </a:lnTo>
                      <a:lnTo>
                        <a:pt x="64" y="368"/>
                      </a:lnTo>
                      <a:lnTo>
                        <a:pt x="71" y="361"/>
                      </a:lnTo>
                      <a:lnTo>
                        <a:pt x="71" y="354"/>
                      </a:lnTo>
                      <a:lnTo>
                        <a:pt x="78" y="340"/>
                      </a:lnTo>
                      <a:lnTo>
                        <a:pt x="92" y="311"/>
                      </a:lnTo>
                      <a:lnTo>
                        <a:pt x="120" y="269"/>
                      </a:lnTo>
                      <a:lnTo>
                        <a:pt x="113" y="269"/>
                      </a:lnTo>
                      <a:lnTo>
                        <a:pt x="99" y="269"/>
                      </a:lnTo>
                      <a:lnTo>
                        <a:pt x="106" y="248"/>
                      </a:lnTo>
                      <a:lnTo>
                        <a:pt x="113" y="241"/>
                      </a:lnTo>
                      <a:lnTo>
                        <a:pt x="120" y="241"/>
                      </a:lnTo>
                      <a:lnTo>
                        <a:pt x="120" y="234"/>
                      </a:lnTo>
                      <a:lnTo>
                        <a:pt x="128" y="234"/>
                      </a:lnTo>
                      <a:lnTo>
                        <a:pt x="128" y="226"/>
                      </a:lnTo>
                      <a:lnTo>
                        <a:pt x="135" y="219"/>
                      </a:lnTo>
                      <a:lnTo>
                        <a:pt x="128" y="219"/>
                      </a:lnTo>
                      <a:lnTo>
                        <a:pt x="135" y="219"/>
                      </a:lnTo>
                      <a:lnTo>
                        <a:pt x="135" y="205"/>
                      </a:lnTo>
                      <a:lnTo>
                        <a:pt x="149" y="198"/>
                      </a:lnTo>
                      <a:lnTo>
                        <a:pt x="149" y="191"/>
                      </a:lnTo>
                      <a:lnTo>
                        <a:pt x="149" y="184"/>
                      </a:lnTo>
                      <a:lnTo>
                        <a:pt x="163" y="177"/>
                      </a:lnTo>
                      <a:lnTo>
                        <a:pt x="156" y="177"/>
                      </a:lnTo>
                      <a:lnTo>
                        <a:pt x="163" y="177"/>
                      </a:lnTo>
                      <a:lnTo>
                        <a:pt x="184" y="170"/>
                      </a:lnTo>
                      <a:lnTo>
                        <a:pt x="191" y="163"/>
                      </a:lnTo>
                      <a:lnTo>
                        <a:pt x="191" y="156"/>
                      </a:lnTo>
                      <a:lnTo>
                        <a:pt x="191" y="148"/>
                      </a:lnTo>
                      <a:lnTo>
                        <a:pt x="198" y="148"/>
                      </a:lnTo>
                      <a:lnTo>
                        <a:pt x="198" y="141"/>
                      </a:lnTo>
                      <a:lnTo>
                        <a:pt x="177" y="141"/>
                      </a:lnTo>
                      <a:lnTo>
                        <a:pt x="177" y="134"/>
                      </a:lnTo>
                      <a:lnTo>
                        <a:pt x="206" y="127"/>
                      </a:lnTo>
                      <a:lnTo>
                        <a:pt x="198" y="141"/>
                      </a:lnTo>
                      <a:lnTo>
                        <a:pt x="206" y="134"/>
                      </a:lnTo>
                      <a:lnTo>
                        <a:pt x="213" y="134"/>
                      </a:lnTo>
                      <a:lnTo>
                        <a:pt x="213" y="127"/>
                      </a:lnTo>
                      <a:lnTo>
                        <a:pt x="220" y="127"/>
                      </a:lnTo>
                      <a:lnTo>
                        <a:pt x="220" y="120"/>
                      </a:lnTo>
                      <a:lnTo>
                        <a:pt x="227" y="85"/>
                      </a:lnTo>
                      <a:lnTo>
                        <a:pt x="184" y="85"/>
                      </a:lnTo>
                      <a:lnTo>
                        <a:pt x="177" y="99"/>
                      </a:lnTo>
                      <a:lnTo>
                        <a:pt x="184" y="99"/>
                      </a:lnTo>
                      <a:lnTo>
                        <a:pt x="177" y="106"/>
                      </a:lnTo>
                      <a:lnTo>
                        <a:pt x="170" y="120"/>
                      </a:lnTo>
                      <a:lnTo>
                        <a:pt x="163" y="120"/>
                      </a:lnTo>
                      <a:lnTo>
                        <a:pt x="184" y="85"/>
                      </a:lnTo>
                      <a:lnTo>
                        <a:pt x="198" y="85"/>
                      </a:lnTo>
                      <a:lnTo>
                        <a:pt x="198" y="78"/>
                      </a:lnTo>
                      <a:lnTo>
                        <a:pt x="198" y="85"/>
                      </a:lnTo>
                      <a:lnTo>
                        <a:pt x="206" y="71"/>
                      </a:lnTo>
                      <a:lnTo>
                        <a:pt x="227" y="42"/>
                      </a:lnTo>
                      <a:lnTo>
                        <a:pt x="248" y="42"/>
                      </a:lnTo>
                      <a:lnTo>
                        <a:pt x="255" y="42"/>
                      </a:lnTo>
                      <a:lnTo>
                        <a:pt x="262" y="35"/>
                      </a:lnTo>
                      <a:lnTo>
                        <a:pt x="255" y="28"/>
                      </a:lnTo>
                      <a:lnTo>
                        <a:pt x="262" y="28"/>
                      </a:lnTo>
                      <a:lnTo>
                        <a:pt x="269" y="21"/>
                      </a:lnTo>
                      <a:lnTo>
                        <a:pt x="262" y="14"/>
                      </a:lnTo>
                      <a:lnTo>
                        <a:pt x="269" y="14"/>
                      </a:lnTo>
                      <a:lnTo>
                        <a:pt x="269" y="7"/>
                      </a:lnTo>
                      <a:lnTo>
                        <a:pt x="276" y="7"/>
                      </a:lnTo>
                      <a:lnTo>
                        <a:pt x="276" y="0"/>
                      </a:lnTo>
                      <a:lnTo>
                        <a:pt x="283" y="7"/>
                      </a:lnTo>
                      <a:lnTo>
                        <a:pt x="283" y="0"/>
                      </a:lnTo>
                      <a:lnTo>
                        <a:pt x="298" y="7"/>
                      </a:lnTo>
                      <a:lnTo>
                        <a:pt x="298" y="14"/>
                      </a:lnTo>
                      <a:lnTo>
                        <a:pt x="305" y="21"/>
                      </a:lnTo>
                      <a:lnTo>
                        <a:pt x="319" y="56"/>
                      </a:lnTo>
                      <a:lnTo>
                        <a:pt x="319" y="71"/>
                      </a:lnTo>
                      <a:lnTo>
                        <a:pt x="326" y="85"/>
                      </a:lnTo>
                      <a:lnTo>
                        <a:pt x="333" y="85"/>
                      </a:lnTo>
                      <a:lnTo>
                        <a:pt x="340" y="99"/>
                      </a:lnTo>
                      <a:lnTo>
                        <a:pt x="347" y="99"/>
                      </a:lnTo>
                      <a:lnTo>
                        <a:pt x="361" y="99"/>
                      </a:lnTo>
                      <a:lnTo>
                        <a:pt x="369" y="106"/>
                      </a:lnTo>
                      <a:lnTo>
                        <a:pt x="383" y="106"/>
                      </a:lnTo>
                      <a:lnTo>
                        <a:pt x="390" y="106"/>
                      </a:lnTo>
                      <a:lnTo>
                        <a:pt x="397" y="106"/>
                      </a:lnTo>
                      <a:lnTo>
                        <a:pt x="404" y="113"/>
                      </a:lnTo>
                      <a:lnTo>
                        <a:pt x="411" y="113"/>
                      </a:lnTo>
                      <a:lnTo>
                        <a:pt x="418" y="134"/>
                      </a:lnTo>
                      <a:lnTo>
                        <a:pt x="418" y="141"/>
                      </a:lnTo>
                      <a:lnTo>
                        <a:pt x="425" y="148"/>
                      </a:lnTo>
                      <a:lnTo>
                        <a:pt x="425" y="163"/>
                      </a:lnTo>
                      <a:lnTo>
                        <a:pt x="425" y="170"/>
                      </a:lnTo>
                      <a:lnTo>
                        <a:pt x="425" y="177"/>
                      </a:lnTo>
                      <a:lnTo>
                        <a:pt x="425" y="184"/>
                      </a:lnTo>
                      <a:lnTo>
                        <a:pt x="432" y="184"/>
                      </a:lnTo>
                      <a:lnTo>
                        <a:pt x="425" y="191"/>
                      </a:lnTo>
                      <a:lnTo>
                        <a:pt x="425" y="198"/>
                      </a:lnTo>
                      <a:lnTo>
                        <a:pt x="432" y="198"/>
                      </a:lnTo>
                      <a:lnTo>
                        <a:pt x="439" y="198"/>
                      </a:lnTo>
                      <a:lnTo>
                        <a:pt x="446" y="205"/>
                      </a:lnTo>
                      <a:lnTo>
                        <a:pt x="446" y="198"/>
                      </a:lnTo>
                      <a:lnTo>
                        <a:pt x="446" y="191"/>
                      </a:lnTo>
                      <a:lnTo>
                        <a:pt x="454" y="198"/>
                      </a:lnTo>
                      <a:lnTo>
                        <a:pt x="461" y="198"/>
                      </a:lnTo>
                      <a:lnTo>
                        <a:pt x="482" y="219"/>
                      </a:lnTo>
                      <a:lnTo>
                        <a:pt x="475" y="219"/>
                      </a:lnTo>
                      <a:lnTo>
                        <a:pt x="482" y="226"/>
                      </a:lnTo>
                      <a:lnTo>
                        <a:pt x="475" y="226"/>
                      </a:lnTo>
                      <a:lnTo>
                        <a:pt x="446" y="219"/>
                      </a:lnTo>
                      <a:lnTo>
                        <a:pt x="439" y="226"/>
                      </a:lnTo>
                      <a:lnTo>
                        <a:pt x="439" y="219"/>
                      </a:lnTo>
                      <a:lnTo>
                        <a:pt x="439" y="226"/>
                      </a:lnTo>
                      <a:lnTo>
                        <a:pt x="439" y="241"/>
                      </a:lnTo>
                      <a:lnTo>
                        <a:pt x="446" y="248"/>
                      </a:lnTo>
                      <a:lnTo>
                        <a:pt x="454" y="255"/>
                      </a:lnTo>
                      <a:lnTo>
                        <a:pt x="446" y="262"/>
                      </a:lnTo>
                      <a:lnTo>
                        <a:pt x="446" y="276"/>
                      </a:lnTo>
                      <a:lnTo>
                        <a:pt x="439" y="290"/>
                      </a:lnTo>
                      <a:lnTo>
                        <a:pt x="432" y="283"/>
                      </a:lnTo>
                      <a:lnTo>
                        <a:pt x="425" y="283"/>
                      </a:lnTo>
                      <a:lnTo>
                        <a:pt x="432" y="290"/>
                      </a:lnTo>
                      <a:lnTo>
                        <a:pt x="425" y="290"/>
                      </a:lnTo>
                      <a:lnTo>
                        <a:pt x="439" y="304"/>
                      </a:lnTo>
                      <a:lnTo>
                        <a:pt x="432" y="311"/>
                      </a:lnTo>
                      <a:lnTo>
                        <a:pt x="425" y="311"/>
                      </a:lnTo>
                      <a:lnTo>
                        <a:pt x="439" y="326"/>
                      </a:lnTo>
                      <a:lnTo>
                        <a:pt x="432" y="326"/>
                      </a:lnTo>
                      <a:lnTo>
                        <a:pt x="439" y="333"/>
                      </a:lnTo>
                      <a:lnTo>
                        <a:pt x="432" y="333"/>
                      </a:lnTo>
                      <a:lnTo>
                        <a:pt x="432" y="340"/>
                      </a:lnTo>
                      <a:lnTo>
                        <a:pt x="432" y="347"/>
                      </a:lnTo>
                      <a:lnTo>
                        <a:pt x="432" y="354"/>
                      </a:lnTo>
                      <a:lnTo>
                        <a:pt x="432" y="361"/>
                      </a:lnTo>
                      <a:lnTo>
                        <a:pt x="432" y="368"/>
                      </a:lnTo>
                      <a:lnTo>
                        <a:pt x="425" y="368"/>
                      </a:lnTo>
                      <a:lnTo>
                        <a:pt x="425" y="375"/>
                      </a:lnTo>
                      <a:lnTo>
                        <a:pt x="425" y="382"/>
                      </a:lnTo>
                      <a:lnTo>
                        <a:pt x="425" y="389"/>
                      </a:lnTo>
                      <a:lnTo>
                        <a:pt x="418" y="389"/>
                      </a:lnTo>
                      <a:lnTo>
                        <a:pt x="418" y="396"/>
                      </a:lnTo>
                      <a:lnTo>
                        <a:pt x="425" y="396"/>
                      </a:lnTo>
                      <a:lnTo>
                        <a:pt x="425" y="404"/>
                      </a:lnTo>
                      <a:lnTo>
                        <a:pt x="425" y="411"/>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6" name="Freeform 14">
                  <a:extLst>
                    <a:ext uri="{FF2B5EF4-FFF2-40B4-BE49-F238E27FC236}">
                      <a16:creationId xmlns:a16="http://schemas.microsoft.com/office/drawing/2014/main" id="{94203E33-E9AD-4168-A275-38F7E5D38959}"/>
                    </a:ext>
                  </a:extLst>
                </p:cNvPr>
                <p:cNvSpPr>
                  <a:spLocks/>
                </p:cNvSpPr>
                <p:nvPr/>
              </p:nvSpPr>
              <p:spPr bwMode="auto">
                <a:xfrm>
                  <a:off x="3908425" y="3425825"/>
                  <a:ext cx="1098550" cy="1146175"/>
                </a:xfrm>
                <a:custGeom>
                  <a:avLst/>
                  <a:gdLst>
                    <a:gd name="T0" fmla="*/ 2147483647 w 794"/>
                    <a:gd name="T1" fmla="*/ 2147483647 h 957"/>
                    <a:gd name="T2" fmla="*/ 2147483647 w 794"/>
                    <a:gd name="T3" fmla="*/ 2147483647 h 957"/>
                    <a:gd name="T4" fmla="*/ 2147483647 w 794"/>
                    <a:gd name="T5" fmla="*/ 2147483647 h 957"/>
                    <a:gd name="T6" fmla="*/ 2147483647 w 794"/>
                    <a:gd name="T7" fmla="*/ 2147483647 h 957"/>
                    <a:gd name="T8" fmla="*/ 2147483647 w 794"/>
                    <a:gd name="T9" fmla="*/ 2147483647 h 957"/>
                    <a:gd name="T10" fmla="*/ 2147483647 w 794"/>
                    <a:gd name="T11" fmla="*/ 2147483647 h 957"/>
                    <a:gd name="T12" fmla="*/ 2147483647 w 794"/>
                    <a:gd name="T13" fmla="*/ 2147483647 h 957"/>
                    <a:gd name="T14" fmla="*/ 2147483647 w 794"/>
                    <a:gd name="T15" fmla="*/ 2147483647 h 957"/>
                    <a:gd name="T16" fmla="*/ 2147483647 w 794"/>
                    <a:gd name="T17" fmla="*/ 2147483647 h 957"/>
                    <a:gd name="T18" fmla="*/ 2147483647 w 794"/>
                    <a:gd name="T19" fmla="*/ 2147483647 h 957"/>
                    <a:gd name="T20" fmla="*/ 0 w 794"/>
                    <a:gd name="T21" fmla="*/ 2147483647 h 957"/>
                    <a:gd name="T22" fmla="*/ 2147483647 w 794"/>
                    <a:gd name="T23" fmla="*/ 2147483647 h 957"/>
                    <a:gd name="T24" fmla="*/ 0 w 794"/>
                    <a:gd name="T25" fmla="*/ 2147483647 h 957"/>
                    <a:gd name="T26" fmla="*/ 2147483647 w 794"/>
                    <a:gd name="T27" fmla="*/ 2147483647 h 957"/>
                    <a:gd name="T28" fmla="*/ 2147483647 w 794"/>
                    <a:gd name="T29" fmla="*/ 2147483647 h 957"/>
                    <a:gd name="T30" fmla="*/ 2147483647 w 794"/>
                    <a:gd name="T31" fmla="*/ 2147483647 h 957"/>
                    <a:gd name="T32" fmla="*/ 2147483647 w 794"/>
                    <a:gd name="T33" fmla="*/ 2147483647 h 957"/>
                    <a:gd name="T34" fmla="*/ 2147483647 w 794"/>
                    <a:gd name="T35" fmla="*/ 2147483647 h 957"/>
                    <a:gd name="T36" fmla="*/ 2147483647 w 794"/>
                    <a:gd name="T37" fmla="*/ 2147483647 h 957"/>
                    <a:gd name="T38" fmla="*/ 2147483647 w 794"/>
                    <a:gd name="T39" fmla="*/ 2147483647 h 957"/>
                    <a:gd name="T40" fmla="*/ 2147483647 w 794"/>
                    <a:gd name="T41" fmla="*/ 2147483647 h 957"/>
                    <a:gd name="T42" fmla="*/ 2147483647 w 794"/>
                    <a:gd name="T43" fmla="*/ 2147483647 h 957"/>
                    <a:gd name="T44" fmla="*/ 2147483647 w 794"/>
                    <a:gd name="T45" fmla="*/ 2147483647 h 957"/>
                    <a:gd name="T46" fmla="*/ 2147483647 w 794"/>
                    <a:gd name="T47" fmla="*/ 2147483647 h 957"/>
                    <a:gd name="T48" fmla="*/ 2147483647 w 794"/>
                    <a:gd name="T49" fmla="*/ 2147483647 h 957"/>
                    <a:gd name="T50" fmla="*/ 2147483647 w 794"/>
                    <a:gd name="T51" fmla="*/ 2147483647 h 957"/>
                    <a:gd name="T52" fmla="*/ 2147483647 w 794"/>
                    <a:gd name="T53" fmla="*/ 2147483647 h 957"/>
                    <a:gd name="T54" fmla="*/ 2147483647 w 794"/>
                    <a:gd name="T55" fmla="*/ 2147483647 h 957"/>
                    <a:gd name="T56" fmla="*/ 2147483647 w 794"/>
                    <a:gd name="T57" fmla="*/ 2147483647 h 957"/>
                    <a:gd name="T58" fmla="*/ 2147483647 w 794"/>
                    <a:gd name="T59" fmla="*/ 2147483647 h 957"/>
                    <a:gd name="T60" fmla="*/ 2147483647 w 794"/>
                    <a:gd name="T61" fmla="*/ 2147483647 h 957"/>
                    <a:gd name="T62" fmla="*/ 2147483647 w 794"/>
                    <a:gd name="T63" fmla="*/ 2147483647 h 957"/>
                    <a:gd name="T64" fmla="*/ 2147483647 w 794"/>
                    <a:gd name="T65" fmla="*/ 2147483647 h 957"/>
                    <a:gd name="T66" fmla="*/ 2147483647 w 794"/>
                    <a:gd name="T67" fmla="*/ 2147483647 h 957"/>
                    <a:gd name="T68" fmla="*/ 2147483647 w 794"/>
                    <a:gd name="T69" fmla="*/ 2147483647 h 957"/>
                    <a:gd name="T70" fmla="*/ 2147483647 w 794"/>
                    <a:gd name="T71" fmla="*/ 2147483647 h 957"/>
                    <a:gd name="T72" fmla="*/ 2147483647 w 794"/>
                    <a:gd name="T73" fmla="*/ 2147483647 h 957"/>
                    <a:gd name="T74" fmla="*/ 2147483647 w 794"/>
                    <a:gd name="T75" fmla="*/ 2147483647 h 957"/>
                    <a:gd name="T76" fmla="*/ 2147483647 w 794"/>
                    <a:gd name="T77" fmla="*/ 2147483647 h 957"/>
                    <a:gd name="T78" fmla="*/ 2147483647 w 794"/>
                    <a:gd name="T79" fmla="*/ 2147483647 h 957"/>
                    <a:gd name="T80" fmla="*/ 2147483647 w 794"/>
                    <a:gd name="T81" fmla="*/ 2147483647 h 957"/>
                    <a:gd name="T82" fmla="*/ 2147483647 w 794"/>
                    <a:gd name="T83" fmla="*/ 2147483647 h 957"/>
                    <a:gd name="T84" fmla="*/ 2147483647 w 794"/>
                    <a:gd name="T85" fmla="*/ 2147483647 h 957"/>
                    <a:gd name="T86" fmla="*/ 2147483647 w 794"/>
                    <a:gd name="T87" fmla="*/ 2147483647 h 957"/>
                    <a:gd name="T88" fmla="*/ 2147483647 w 794"/>
                    <a:gd name="T89" fmla="*/ 2147483647 h 957"/>
                    <a:gd name="T90" fmla="*/ 2147483647 w 794"/>
                    <a:gd name="T91" fmla="*/ 2147483647 h 957"/>
                    <a:gd name="T92" fmla="*/ 2147483647 w 794"/>
                    <a:gd name="T93" fmla="*/ 2147483647 h 957"/>
                    <a:gd name="T94" fmla="*/ 2147483647 w 794"/>
                    <a:gd name="T95" fmla="*/ 2147483647 h 957"/>
                    <a:gd name="T96" fmla="*/ 2147483647 w 794"/>
                    <a:gd name="T97" fmla="*/ 2147483647 h 957"/>
                    <a:gd name="T98" fmla="*/ 2147483647 w 794"/>
                    <a:gd name="T99" fmla="*/ 2147483647 h 957"/>
                    <a:gd name="T100" fmla="*/ 2147483647 w 794"/>
                    <a:gd name="T101" fmla="*/ 2147483647 h 957"/>
                    <a:gd name="T102" fmla="*/ 2147483647 w 794"/>
                    <a:gd name="T103" fmla="*/ 2147483647 h 957"/>
                    <a:gd name="T104" fmla="*/ 2147483647 w 794"/>
                    <a:gd name="T105" fmla="*/ 2147483647 h 957"/>
                    <a:gd name="T106" fmla="*/ 2147483647 w 794"/>
                    <a:gd name="T107" fmla="*/ 2147483647 h 957"/>
                    <a:gd name="T108" fmla="*/ 2147483647 w 794"/>
                    <a:gd name="T109" fmla="*/ 2147483647 h 957"/>
                    <a:gd name="T110" fmla="*/ 2147483647 w 794"/>
                    <a:gd name="T111" fmla="*/ 2147483647 h 957"/>
                    <a:gd name="T112" fmla="*/ 2147483647 w 794"/>
                    <a:gd name="T113" fmla="*/ 2147483647 h 957"/>
                    <a:gd name="T114" fmla="*/ 2147483647 w 794"/>
                    <a:gd name="T115" fmla="*/ 2147483647 h 957"/>
                    <a:gd name="T116" fmla="*/ 2147483647 w 794"/>
                    <a:gd name="T117" fmla="*/ 2147483647 h 957"/>
                    <a:gd name="T118" fmla="*/ 2147483647 w 794"/>
                    <a:gd name="T119" fmla="*/ 2147483647 h 9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94"/>
                    <a:gd name="T181" fmla="*/ 0 h 957"/>
                    <a:gd name="T182" fmla="*/ 794 w 794"/>
                    <a:gd name="T183" fmla="*/ 957 h 9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94" h="957">
                      <a:moveTo>
                        <a:pt x="114" y="737"/>
                      </a:moveTo>
                      <a:lnTo>
                        <a:pt x="106" y="730"/>
                      </a:lnTo>
                      <a:lnTo>
                        <a:pt x="106" y="737"/>
                      </a:lnTo>
                      <a:lnTo>
                        <a:pt x="92" y="744"/>
                      </a:lnTo>
                      <a:lnTo>
                        <a:pt x="85" y="737"/>
                      </a:lnTo>
                      <a:lnTo>
                        <a:pt x="78" y="737"/>
                      </a:lnTo>
                      <a:lnTo>
                        <a:pt x="71" y="744"/>
                      </a:lnTo>
                      <a:lnTo>
                        <a:pt x="71" y="751"/>
                      </a:lnTo>
                      <a:lnTo>
                        <a:pt x="64" y="751"/>
                      </a:lnTo>
                      <a:lnTo>
                        <a:pt x="57" y="751"/>
                      </a:lnTo>
                      <a:lnTo>
                        <a:pt x="50" y="751"/>
                      </a:lnTo>
                      <a:lnTo>
                        <a:pt x="43" y="744"/>
                      </a:lnTo>
                      <a:lnTo>
                        <a:pt x="36" y="744"/>
                      </a:lnTo>
                      <a:lnTo>
                        <a:pt x="36" y="737"/>
                      </a:lnTo>
                      <a:lnTo>
                        <a:pt x="36" y="730"/>
                      </a:lnTo>
                      <a:lnTo>
                        <a:pt x="28" y="723"/>
                      </a:lnTo>
                      <a:lnTo>
                        <a:pt x="21" y="737"/>
                      </a:lnTo>
                      <a:lnTo>
                        <a:pt x="14" y="737"/>
                      </a:lnTo>
                      <a:lnTo>
                        <a:pt x="14" y="716"/>
                      </a:lnTo>
                      <a:lnTo>
                        <a:pt x="21" y="709"/>
                      </a:lnTo>
                      <a:lnTo>
                        <a:pt x="21" y="701"/>
                      </a:lnTo>
                      <a:lnTo>
                        <a:pt x="21" y="694"/>
                      </a:lnTo>
                      <a:lnTo>
                        <a:pt x="21" y="687"/>
                      </a:lnTo>
                      <a:lnTo>
                        <a:pt x="28" y="673"/>
                      </a:lnTo>
                      <a:lnTo>
                        <a:pt x="36" y="666"/>
                      </a:lnTo>
                      <a:lnTo>
                        <a:pt x="28" y="645"/>
                      </a:lnTo>
                      <a:lnTo>
                        <a:pt x="28" y="638"/>
                      </a:lnTo>
                      <a:lnTo>
                        <a:pt x="21" y="631"/>
                      </a:lnTo>
                      <a:lnTo>
                        <a:pt x="21" y="616"/>
                      </a:lnTo>
                      <a:lnTo>
                        <a:pt x="21" y="609"/>
                      </a:lnTo>
                      <a:lnTo>
                        <a:pt x="28" y="602"/>
                      </a:lnTo>
                      <a:lnTo>
                        <a:pt x="36" y="602"/>
                      </a:lnTo>
                      <a:lnTo>
                        <a:pt x="43" y="602"/>
                      </a:lnTo>
                      <a:lnTo>
                        <a:pt x="36" y="595"/>
                      </a:lnTo>
                      <a:lnTo>
                        <a:pt x="43" y="588"/>
                      </a:lnTo>
                      <a:lnTo>
                        <a:pt x="36" y="560"/>
                      </a:lnTo>
                      <a:lnTo>
                        <a:pt x="28" y="546"/>
                      </a:lnTo>
                      <a:lnTo>
                        <a:pt x="21" y="539"/>
                      </a:lnTo>
                      <a:lnTo>
                        <a:pt x="36" y="539"/>
                      </a:lnTo>
                      <a:lnTo>
                        <a:pt x="50" y="539"/>
                      </a:lnTo>
                      <a:lnTo>
                        <a:pt x="57" y="531"/>
                      </a:lnTo>
                      <a:lnTo>
                        <a:pt x="64" y="524"/>
                      </a:lnTo>
                      <a:lnTo>
                        <a:pt x="71" y="524"/>
                      </a:lnTo>
                      <a:lnTo>
                        <a:pt x="71" y="517"/>
                      </a:lnTo>
                      <a:lnTo>
                        <a:pt x="64" y="517"/>
                      </a:lnTo>
                      <a:lnTo>
                        <a:pt x="64" y="503"/>
                      </a:lnTo>
                      <a:lnTo>
                        <a:pt x="57" y="503"/>
                      </a:lnTo>
                      <a:lnTo>
                        <a:pt x="50" y="503"/>
                      </a:lnTo>
                      <a:lnTo>
                        <a:pt x="50" y="510"/>
                      </a:lnTo>
                      <a:lnTo>
                        <a:pt x="36" y="510"/>
                      </a:lnTo>
                      <a:lnTo>
                        <a:pt x="36" y="503"/>
                      </a:lnTo>
                      <a:lnTo>
                        <a:pt x="21" y="503"/>
                      </a:lnTo>
                      <a:lnTo>
                        <a:pt x="21" y="496"/>
                      </a:lnTo>
                      <a:lnTo>
                        <a:pt x="14" y="496"/>
                      </a:lnTo>
                      <a:lnTo>
                        <a:pt x="21" y="496"/>
                      </a:lnTo>
                      <a:lnTo>
                        <a:pt x="21" y="489"/>
                      </a:lnTo>
                      <a:lnTo>
                        <a:pt x="14" y="489"/>
                      </a:lnTo>
                      <a:lnTo>
                        <a:pt x="21" y="489"/>
                      </a:lnTo>
                      <a:lnTo>
                        <a:pt x="14" y="489"/>
                      </a:lnTo>
                      <a:lnTo>
                        <a:pt x="7" y="489"/>
                      </a:lnTo>
                      <a:lnTo>
                        <a:pt x="14" y="482"/>
                      </a:lnTo>
                      <a:lnTo>
                        <a:pt x="7" y="482"/>
                      </a:lnTo>
                      <a:lnTo>
                        <a:pt x="14" y="482"/>
                      </a:lnTo>
                      <a:lnTo>
                        <a:pt x="7" y="475"/>
                      </a:lnTo>
                      <a:lnTo>
                        <a:pt x="7" y="482"/>
                      </a:lnTo>
                      <a:lnTo>
                        <a:pt x="0" y="482"/>
                      </a:lnTo>
                      <a:lnTo>
                        <a:pt x="7" y="475"/>
                      </a:lnTo>
                      <a:lnTo>
                        <a:pt x="0" y="475"/>
                      </a:lnTo>
                      <a:lnTo>
                        <a:pt x="0" y="482"/>
                      </a:lnTo>
                      <a:lnTo>
                        <a:pt x="0" y="475"/>
                      </a:lnTo>
                      <a:lnTo>
                        <a:pt x="7" y="468"/>
                      </a:lnTo>
                      <a:lnTo>
                        <a:pt x="0" y="468"/>
                      </a:lnTo>
                      <a:lnTo>
                        <a:pt x="7" y="468"/>
                      </a:lnTo>
                      <a:lnTo>
                        <a:pt x="7" y="461"/>
                      </a:lnTo>
                      <a:lnTo>
                        <a:pt x="7" y="453"/>
                      </a:lnTo>
                      <a:lnTo>
                        <a:pt x="0" y="453"/>
                      </a:lnTo>
                      <a:lnTo>
                        <a:pt x="0" y="446"/>
                      </a:lnTo>
                      <a:lnTo>
                        <a:pt x="7" y="446"/>
                      </a:lnTo>
                      <a:lnTo>
                        <a:pt x="7" y="439"/>
                      </a:lnTo>
                      <a:lnTo>
                        <a:pt x="7" y="432"/>
                      </a:lnTo>
                      <a:lnTo>
                        <a:pt x="7" y="425"/>
                      </a:lnTo>
                      <a:lnTo>
                        <a:pt x="14" y="425"/>
                      </a:lnTo>
                      <a:lnTo>
                        <a:pt x="14" y="418"/>
                      </a:lnTo>
                      <a:lnTo>
                        <a:pt x="14" y="411"/>
                      </a:lnTo>
                      <a:lnTo>
                        <a:pt x="14" y="404"/>
                      </a:lnTo>
                      <a:lnTo>
                        <a:pt x="14" y="397"/>
                      </a:lnTo>
                      <a:lnTo>
                        <a:pt x="14" y="390"/>
                      </a:lnTo>
                      <a:lnTo>
                        <a:pt x="21" y="390"/>
                      </a:lnTo>
                      <a:lnTo>
                        <a:pt x="14" y="383"/>
                      </a:lnTo>
                      <a:lnTo>
                        <a:pt x="21" y="383"/>
                      </a:lnTo>
                      <a:lnTo>
                        <a:pt x="7" y="368"/>
                      </a:lnTo>
                      <a:lnTo>
                        <a:pt x="14" y="368"/>
                      </a:lnTo>
                      <a:lnTo>
                        <a:pt x="21" y="361"/>
                      </a:lnTo>
                      <a:lnTo>
                        <a:pt x="7" y="347"/>
                      </a:lnTo>
                      <a:lnTo>
                        <a:pt x="14" y="347"/>
                      </a:lnTo>
                      <a:lnTo>
                        <a:pt x="7" y="340"/>
                      </a:lnTo>
                      <a:lnTo>
                        <a:pt x="14" y="340"/>
                      </a:lnTo>
                      <a:lnTo>
                        <a:pt x="21" y="347"/>
                      </a:lnTo>
                      <a:lnTo>
                        <a:pt x="28" y="333"/>
                      </a:lnTo>
                      <a:lnTo>
                        <a:pt x="28" y="319"/>
                      </a:lnTo>
                      <a:lnTo>
                        <a:pt x="36" y="312"/>
                      </a:lnTo>
                      <a:lnTo>
                        <a:pt x="28" y="305"/>
                      </a:lnTo>
                      <a:lnTo>
                        <a:pt x="21" y="298"/>
                      </a:lnTo>
                      <a:lnTo>
                        <a:pt x="21" y="283"/>
                      </a:lnTo>
                      <a:lnTo>
                        <a:pt x="21" y="276"/>
                      </a:lnTo>
                      <a:lnTo>
                        <a:pt x="21" y="283"/>
                      </a:lnTo>
                      <a:lnTo>
                        <a:pt x="28" y="276"/>
                      </a:lnTo>
                      <a:lnTo>
                        <a:pt x="57" y="283"/>
                      </a:lnTo>
                      <a:lnTo>
                        <a:pt x="64" y="283"/>
                      </a:lnTo>
                      <a:lnTo>
                        <a:pt x="57" y="276"/>
                      </a:lnTo>
                      <a:lnTo>
                        <a:pt x="64" y="276"/>
                      </a:lnTo>
                      <a:lnTo>
                        <a:pt x="92" y="283"/>
                      </a:lnTo>
                      <a:lnTo>
                        <a:pt x="106" y="276"/>
                      </a:lnTo>
                      <a:lnTo>
                        <a:pt x="128" y="283"/>
                      </a:lnTo>
                      <a:lnTo>
                        <a:pt x="135" y="291"/>
                      </a:lnTo>
                      <a:lnTo>
                        <a:pt x="142" y="291"/>
                      </a:lnTo>
                      <a:lnTo>
                        <a:pt x="149" y="291"/>
                      </a:lnTo>
                      <a:lnTo>
                        <a:pt x="156" y="283"/>
                      </a:lnTo>
                      <a:lnTo>
                        <a:pt x="163" y="283"/>
                      </a:lnTo>
                      <a:lnTo>
                        <a:pt x="170" y="276"/>
                      </a:lnTo>
                      <a:lnTo>
                        <a:pt x="170" y="269"/>
                      </a:lnTo>
                      <a:lnTo>
                        <a:pt x="177" y="262"/>
                      </a:lnTo>
                      <a:lnTo>
                        <a:pt x="184" y="255"/>
                      </a:lnTo>
                      <a:lnTo>
                        <a:pt x="191" y="255"/>
                      </a:lnTo>
                      <a:lnTo>
                        <a:pt x="191" y="248"/>
                      </a:lnTo>
                      <a:lnTo>
                        <a:pt x="191" y="241"/>
                      </a:lnTo>
                      <a:lnTo>
                        <a:pt x="191" y="234"/>
                      </a:lnTo>
                      <a:lnTo>
                        <a:pt x="199" y="227"/>
                      </a:lnTo>
                      <a:lnTo>
                        <a:pt x="199" y="220"/>
                      </a:lnTo>
                      <a:lnTo>
                        <a:pt x="206" y="213"/>
                      </a:lnTo>
                      <a:lnTo>
                        <a:pt x="213" y="205"/>
                      </a:lnTo>
                      <a:lnTo>
                        <a:pt x="220" y="213"/>
                      </a:lnTo>
                      <a:lnTo>
                        <a:pt x="227" y="205"/>
                      </a:lnTo>
                      <a:lnTo>
                        <a:pt x="227" y="177"/>
                      </a:lnTo>
                      <a:lnTo>
                        <a:pt x="234" y="170"/>
                      </a:lnTo>
                      <a:lnTo>
                        <a:pt x="234" y="163"/>
                      </a:lnTo>
                      <a:lnTo>
                        <a:pt x="234" y="156"/>
                      </a:lnTo>
                      <a:lnTo>
                        <a:pt x="248" y="142"/>
                      </a:lnTo>
                      <a:lnTo>
                        <a:pt x="255" y="142"/>
                      </a:lnTo>
                      <a:lnTo>
                        <a:pt x="262" y="156"/>
                      </a:lnTo>
                      <a:lnTo>
                        <a:pt x="277" y="156"/>
                      </a:lnTo>
                      <a:lnTo>
                        <a:pt x="284" y="163"/>
                      </a:lnTo>
                      <a:lnTo>
                        <a:pt x="284" y="170"/>
                      </a:lnTo>
                      <a:lnTo>
                        <a:pt x="284" y="184"/>
                      </a:lnTo>
                      <a:lnTo>
                        <a:pt x="284" y="191"/>
                      </a:lnTo>
                      <a:lnTo>
                        <a:pt x="284" y="184"/>
                      </a:lnTo>
                      <a:lnTo>
                        <a:pt x="291" y="177"/>
                      </a:lnTo>
                      <a:lnTo>
                        <a:pt x="298" y="177"/>
                      </a:lnTo>
                      <a:lnTo>
                        <a:pt x="298" y="163"/>
                      </a:lnTo>
                      <a:lnTo>
                        <a:pt x="298" y="156"/>
                      </a:lnTo>
                      <a:lnTo>
                        <a:pt x="305" y="156"/>
                      </a:lnTo>
                      <a:lnTo>
                        <a:pt x="312" y="156"/>
                      </a:lnTo>
                      <a:lnTo>
                        <a:pt x="312" y="163"/>
                      </a:lnTo>
                      <a:lnTo>
                        <a:pt x="326" y="163"/>
                      </a:lnTo>
                      <a:lnTo>
                        <a:pt x="340" y="156"/>
                      </a:lnTo>
                      <a:lnTo>
                        <a:pt x="362" y="142"/>
                      </a:lnTo>
                      <a:lnTo>
                        <a:pt x="369" y="142"/>
                      </a:lnTo>
                      <a:lnTo>
                        <a:pt x="376" y="149"/>
                      </a:lnTo>
                      <a:lnTo>
                        <a:pt x="383" y="149"/>
                      </a:lnTo>
                      <a:lnTo>
                        <a:pt x="390" y="149"/>
                      </a:lnTo>
                      <a:lnTo>
                        <a:pt x="397" y="149"/>
                      </a:lnTo>
                      <a:lnTo>
                        <a:pt x="404" y="149"/>
                      </a:lnTo>
                      <a:lnTo>
                        <a:pt x="404" y="142"/>
                      </a:lnTo>
                      <a:lnTo>
                        <a:pt x="411" y="142"/>
                      </a:lnTo>
                      <a:lnTo>
                        <a:pt x="425" y="113"/>
                      </a:lnTo>
                      <a:lnTo>
                        <a:pt x="432" y="106"/>
                      </a:lnTo>
                      <a:lnTo>
                        <a:pt x="432" y="99"/>
                      </a:lnTo>
                      <a:lnTo>
                        <a:pt x="447" y="99"/>
                      </a:lnTo>
                      <a:lnTo>
                        <a:pt x="447" y="106"/>
                      </a:lnTo>
                      <a:lnTo>
                        <a:pt x="454" y="106"/>
                      </a:lnTo>
                      <a:lnTo>
                        <a:pt x="468" y="99"/>
                      </a:lnTo>
                      <a:lnTo>
                        <a:pt x="468" y="106"/>
                      </a:lnTo>
                      <a:lnTo>
                        <a:pt x="482" y="99"/>
                      </a:lnTo>
                      <a:lnTo>
                        <a:pt x="496" y="92"/>
                      </a:lnTo>
                      <a:lnTo>
                        <a:pt x="503" y="85"/>
                      </a:lnTo>
                      <a:lnTo>
                        <a:pt x="510" y="71"/>
                      </a:lnTo>
                      <a:lnTo>
                        <a:pt x="517" y="64"/>
                      </a:lnTo>
                      <a:lnTo>
                        <a:pt x="532" y="57"/>
                      </a:lnTo>
                      <a:lnTo>
                        <a:pt x="560" y="57"/>
                      </a:lnTo>
                      <a:lnTo>
                        <a:pt x="567" y="57"/>
                      </a:lnTo>
                      <a:lnTo>
                        <a:pt x="567" y="50"/>
                      </a:lnTo>
                      <a:lnTo>
                        <a:pt x="574" y="43"/>
                      </a:lnTo>
                      <a:lnTo>
                        <a:pt x="588" y="35"/>
                      </a:lnTo>
                      <a:lnTo>
                        <a:pt x="595" y="28"/>
                      </a:lnTo>
                      <a:lnTo>
                        <a:pt x="610" y="43"/>
                      </a:lnTo>
                      <a:lnTo>
                        <a:pt x="617" y="35"/>
                      </a:lnTo>
                      <a:lnTo>
                        <a:pt x="624" y="35"/>
                      </a:lnTo>
                      <a:lnTo>
                        <a:pt x="624" y="28"/>
                      </a:lnTo>
                      <a:lnTo>
                        <a:pt x="638" y="28"/>
                      </a:lnTo>
                      <a:lnTo>
                        <a:pt x="652" y="21"/>
                      </a:lnTo>
                      <a:lnTo>
                        <a:pt x="673" y="28"/>
                      </a:lnTo>
                      <a:lnTo>
                        <a:pt x="680" y="21"/>
                      </a:lnTo>
                      <a:lnTo>
                        <a:pt x="688" y="7"/>
                      </a:lnTo>
                      <a:lnTo>
                        <a:pt x="695" y="0"/>
                      </a:lnTo>
                      <a:lnTo>
                        <a:pt x="702" y="0"/>
                      </a:lnTo>
                      <a:lnTo>
                        <a:pt x="709" y="14"/>
                      </a:lnTo>
                      <a:lnTo>
                        <a:pt x="716" y="14"/>
                      </a:lnTo>
                      <a:lnTo>
                        <a:pt x="730" y="21"/>
                      </a:lnTo>
                      <a:lnTo>
                        <a:pt x="730" y="14"/>
                      </a:lnTo>
                      <a:lnTo>
                        <a:pt x="737" y="14"/>
                      </a:lnTo>
                      <a:lnTo>
                        <a:pt x="744" y="14"/>
                      </a:lnTo>
                      <a:lnTo>
                        <a:pt x="751" y="14"/>
                      </a:lnTo>
                      <a:lnTo>
                        <a:pt x="758" y="14"/>
                      </a:lnTo>
                      <a:lnTo>
                        <a:pt x="765" y="14"/>
                      </a:lnTo>
                      <a:lnTo>
                        <a:pt x="787" y="28"/>
                      </a:lnTo>
                      <a:lnTo>
                        <a:pt x="794" y="43"/>
                      </a:lnTo>
                      <a:lnTo>
                        <a:pt x="794" y="50"/>
                      </a:lnTo>
                      <a:lnTo>
                        <a:pt x="787" y="57"/>
                      </a:lnTo>
                      <a:lnTo>
                        <a:pt x="780" y="57"/>
                      </a:lnTo>
                      <a:lnTo>
                        <a:pt x="773" y="57"/>
                      </a:lnTo>
                      <a:lnTo>
                        <a:pt x="758" y="64"/>
                      </a:lnTo>
                      <a:lnTo>
                        <a:pt x="758" y="71"/>
                      </a:lnTo>
                      <a:lnTo>
                        <a:pt x="744" y="78"/>
                      </a:lnTo>
                      <a:lnTo>
                        <a:pt x="730" y="85"/>
                      </a:lnTo>
                      <a:lnTo>
                        <a:pt x="723" y="78"/>
                      </a:lnTo>
                      <a:lnTo>
                        <a:pt x="730" y="99"/>
                      </a:lnTo>
                      <a:lnTo>
                        <a:pt x="716" y="106"/>
                      </a:lnTo>
                      <a:lnTo>
                        <a:pt x="723" y="113"/>
                      </a:lnTo>
                      <a:lnTo>
                        <a:pt x="723" y="128"/>
                      </a:lnTo>
                      <a:lnTo>
                        <a:pt x="737" y="135"/>
                      </a:lnTo>
                      <a:lnTo>
                        <a:pt x="744" y="142"/>
                      </a:lnTo>
                      <a:lnTo>
                        <a:pt x="758" y="156"/>
                      </a:lnTo>
                      <a:lnTo>
                        <a:pt x="765" y="156"/>
                      </a:lnTo>
                      <a:lnTo>
                        <a:pt x="773" y="156"/>
                      </a:lnTo>
                      <a:lnTo>
                        <a:pt x="765" y="163"/>
                      </a:lnTo>
                      <a:lnTo>
                        <a:pt x="765" y="170"/>
                      </a:lnTo>
                      <a:lnTo>
                        <a:pt x="758" y="177"/>
                      </a:lnTo>
                      <a:lnTo>
                        <a:pt x="765" y="191"/>
                      </a:lnTo>
                      <a:lnTo>
                        <a:pt x="758" y="198"/>
                      </a:lnTo>
                      <a:lnTo>
                        <a:pt x="744" y="205"/>
                      </a:lnTo>
                      <a:lnTo>
                        <a:pt x="737" y="220"/>
                      </a:lnTo>
                      <a:lnTo>
                        <a:pt x="737" y="213"/>
                      </a:lnTo>
                      <a:lnTo>
                        <a:pt x="723" y="220"/>
                      </a:lnTo>
                      <a:lnTo>
                        <a:pt x="723" y="234"/>
                      </a:lnTo>
                      <a:lnTo>
                        <a:pt x="723" y="241"/>
                      </a:lnTo>
                      <a:lnTo>
                        <a:pt x="695" y="298"/>
                      </a:lnTo>
                      <a:lnTo>
                        <a:pt x="702" y="319"/>
                      </a:lnTo>
                      <a:lnTo>
                        <a:pt x="709" y="319"/>
                      </a:lnTo>
                      <a:lnTo>
                        <a:pt x="716" y="333"/>
                      </a:lnTo>
                      <a:lnTo>
                        <a:pt x="716" y="340"/>
                      </a:lnTo>
                      <a:lnTo>
                        <a:pt x="709" y="347"/>
                      </a:lnTo>
                      <a:lnTo>
                        <a:pt x="709" y="354"/>
                      </a:lnTo>
                      <a:lnTo>
                        <a:pt x="709" y="361"/>
                      </a:lnTo>
                      <a:lnTo>
                        <a:pt x="709" y="368"/>
                      </a:lnTo>
                      <a:lnTo>
                        <a:pt x="709" y="376"/>
                      </a:lnTo>
                      <a:lnTo>
                        <a:pt x="716" y="383"/>
                      </a:lnTo>
                      <a:lnTo>
                        <a:pt x="709" y="383"/>
                      </a:lnTo>
                      <a:lnTo>
                        <a:pt x="716" y="390"/>
                      </a:lnTo>
                      <a:lnTo>
                        <a:pt x="716" y="397"/>
                      </a:lnTo>
                      <a:lnTo>
                        <a:pt x="709" y="397"/>
                      </a:lnTo>
                      <a:lnTo>
                        <a:pt x="702" y="397"/>
                      </a:lnTo>
                      <a:lnTo>
                        <a:pt x="695" y="404"/>
                      </a:lnTo>
                      <a:lnTo>
                        <a:pt x="702" y="411"/>
                      </a:lnTo>
                      <a:lnTo>
                        <a:pt x="702" y="418"/>
                      </a:lnTo>
                      <a:lnTo>
                        <a:pt x="709" y="425"/>
                      </a:lnTo>
                      <a:lnTo>
                        <a:pt x="702" y="432"/>
                      </a:lnTo>
                      <a:lnTo>
                        <a:pt x="702" y="439"/>
                      </a:lnTo>
                      <a:lnTo>
                        <a:pt x="695" y="439"/>
                      </a:lnTo>
                      <a:lnTo>
                        <a:pt x="688" y="446"/>
                      </a:lnTo>
                      <a:lnTo>
                        <a:pt x="680" y="468"/>
                      </a:lnTo>
                      <a:lnTo>
                        <a:pt x="673" y="482"/>
                      </a:lnTo>
                      <a:lnTo>
                        <a:pt x="673" y="496"/>
                      </a:lnTo>
                      <a:lnTo>
                        <a:pt x="673" y="503"/>
                      </a:lnTo>
                      <a:lnTo>
                        <a:pt x="666" y="503"/>
                      </a:lnTo>
                      <a:lnTo>
                        <a:pt x="666" y="510"/>
                      </a:lnTo>
                      <a:lnTo>
                        <a:pt x="659" y="517"/>
                      </a:lnTo>
                      <a:lnTo>
                        <a:pt x="659" y="531"/>
                      </a:lnTo>
                      <a:lnTo>
                        <a:pt x="666" y="539"/>
                      </a:lnTo>
                      <a:lnTo>
                        <a:pt x="659" y="546"/>
                      </a:lnTo>
                      <a:lnTo>
                        <a:pt x="652" y="546"/>
                      </a:lnTo>
                      <a:lnTo>
                        <a:pt x="645" y="553"/>
                      </a:lnTo>
                      <a:lnTo>
                        <a:pt x="638" y="553"/>
                      </a:lnTo>
                      <a:lnTo>
                        <a:pt x="638" y="560"/>
                      </a:lnTo>
                      <a:lnTo>
                        <a:pt x="638" y="567"/>
                      </a:lnTo>
                      <a:lnTo>
                        <a:pt x="645" y="574"/>
                      </a:lnTo>
                      <a:lnTo>
                        <a:pt x="652" y="574"/>
                      </a:lnTo>
                      <a:lnTo>
                        <a:pt x="652" y="581"/>
                      </a:lnTo>
                      <a:lnTo>
                        <a:pt x="666" y="581"/>
                      </a:lnTo>
                      <a:lnTo>
                        <a:pt x="666" y="588"/>
                      </a:lnTo>
                      <a:lnTo>
                        <a:pt x="659" y="602"/>
                      </a:lnTo>
                      <a:lnTo>
                        <a:pt x="666" y="602"/>
                      </a:lnTo>
                      <a:lnTo>
                        <a:pt x="666" y="609"/>
                      </a:lnTo>
                      <a:lnTo>
                        <a:pt x="673" y="616"/>
                      </a:lnTo>
                      <a:lnTo>
                        <a:pt x="673" y="638"/>
                      </a:lnTo>
                      <a:lnTo>
                        <a:pt x="673" y="645"/>
                      </a:lnTo>
                      <a:lnTo>
                        <a:pt x="673" y="652"/>
                      </a:lnTo>
                      <a:lnTo>
                        <a:pt x="673" y="659"/>
                      </a:lnTo>
                      <a:lnTo>
                        <a:pt x="666" y="673"/>
                      </a:lnTo>
                      <a:lnTo>
                        <a:pt x="666" y="680"/>
                      </a:lnTo>
                      <a:lnTo>
                        <a:pt x="666" y="687"/>
                      </a:lnTo>
                      <a:lnTo>
                        <a:pt x="666" y="694"/>
                      </a:lnTo>
                      <a:lnTo>
                        <a:pt x="666" y="709"/>
                      </a:lnTo>
                      <a:lnTo>
                        <a:pt x="659" y="723"/>
                      </a:lnTo>
                      <a:lnTo>
                        <a:pt x="659" y="730"/>
                      </a:lnTo>
                      <a:lnTo>
                        <a:pt x="652" y="744"/>
                      </a:lnTo>
                      <a:lnTo>
                        <a:pt x="645" y="758"/>
                      </a:lnTo>
                      <a:lnTo>
                        <a:pt x="645" y="765"/>
                      </a:lnTo>
                      <a:lnTo>
                        <a:pt x="638" y="765"/>
                      </a:lnTo>
                      <a:lnTo>
                        <a:pt x="631" y="765"/>
                      </a:lnTo>
                      <a:lnTo>
                        <a:pt x="624" y="758"/>
                      </a:lnTo>
                      <a:lnTo>
                        <a:pt x="617" y="765"/>
                      </a:lnTo>
                      <a:lnTo>
                        <a:pt x="610" y="772"/>
                      </a:lnTo>
                      <a:lnTo>
                        <a:pt x="610" y="779"/>
                      </a:lnTo>
                      <a:lnTo>
                        <a:pt x="602" y="779"/>
                      </a:lnTo>
                      <a:lnTo>
                        <a:pt x="595" y="779"/>
                      </a:lnTo>
                      <a:lnTo>
                        <a:pt x="581" y="779"/>
                      </a:lnTo>
                      <a:lnTo>
                        <a:pt x="581" y="787"/>
                      </a:lnTo>
                      <a:lnTo>
                        <a:pt x="581" y="794"/>
                      </a:lnTo>
                      <a:lnTo>
                        <a:pt x="588" y="794"/>
                      </a:lnTo>
                      <a:lnTo>
                        <a:pt x="588" y="801"/>
                      </a:lnTo>
                      <a:lnTo>
                        <a:pt x="581" y="808"/>
                      </a:lnTo>
                      <a:lnTo>
                        <a:pt x="574" y="815"/>
                      </a:lnTo>
                      <a:lnTo>
                        <a:pt x="581" y="829"/>
                      </a:lnTo>
                      <a:lnTo>
                        <a:pt x="574" y="836"/>
                      </a:lnTo>
                      <a:lnTo>
                        <a:pt x="581" y="850"/>
                      </a:lnTo>
                      <a:lnTo>
                        <a:pt x="574" y="850"/>
                      </a:lnTo>
                      <a:lnTo>
                        <a:pt x="567" y="857"/>
                      </a:lnTo>
                      <a:lnTo>
                        <a:pt x="560" y="864"/>
                      </a:lnTo>
                      <a:lnTo>
                        <a:pt x="553" y="857"/>
                      </a:lnTo>
                      <a:lnTo>
                        <a:pt x="546" y="857"/>
                      </a:lnTo>
                      <a:lnTo>
                        <a:pt x="539" y="857"/>
                      </a:lnTo>
                      <a:lnTo>
                        <a:pt x="532" y="857"/>
                      </a:lnTo>
                      <a:lnTo>
                        <a:pt x="517" y="857"/>
                      </a:lnTo>
                      <a:lnTo>
                        <a:pt x="510" y="864"/>
                      </a:lnTo>
                      <a:lnTo>
                        <a:pt x="503" y="864"/>
                      </a:lnTo>
                      <a:lnTo>
                        <a:pt x="496" y="857"/>
                      </a:lnTo>
                      <a:lnTo>
                        <a:pt x="489" y="857"/>
                      </a:lnTo>
                      <a:lnTo>
                        <a:pt x="489" y="872"/>
                      </a:lnTo>
                      <a:lnTo>
                        <a:pt x="482" y="879"/>
                      </a:lnTo>
                      <a:lnTo>
                        <a:pt x="475" y="886"/>
                      </a:lnTo>
                      <a:lnTo>
                        <a:pt x="475" y="893"/>
                      </a:lnTo>
                      <a:lnTo>
                        <a:pt x="468" y="893"/>
                      </a:lnTo>
                      <a:lnTo>
                        <a:pt x="468" y="900"/>
                      </a:lnTo>
                      <a:lnTo>
                        <a:pt x="461" y="900"/>
                      </a:lnTo>
                      <a:lnTo>
                        <a:pt x="454" y="914"/>
                      </a:lnTo>
                      <a:lnTo>
                        <a:pt x="468" y="921"/>
                      </a:lnTo>
                      <a:lnTo>
                        <a:pt x="475" y="921"/>
                      </a:lnTo>
                      <a:lnTo>
                        <a:pt x="475" y="935"/>
                      </a:lnTo>
                      <a:lnTo>
                        <a:pt x="461" y="935"/>
                      </a:lnTo>
                      <a:lnTo>
                        <a:pt x="447" y="949"/>
                      </a:lnTo>
                      <a:lnTo>
                        <a:pt x="432" y="957"/>
                      </a:lnTo>
                      <a:lnTo>
                        <a:pt x="425" y="949"/>
                      </a:lnTo>
                      <a:lnTo>
                        <a:pt x="425" y="942"/>
                      </a:lnTo>
                      <a:lnTo>
                        <a:pt x="432" y="942"/>
                      </a:lnTo>
                      <a:lnTo>
                        <a:pt x="432" y="935"/>
                      </a:lnTo>
                      <a:lnTo>
                        <a:pt x="425" y="921"/>
                      </a:lnTo>
                      <a:lnTo>
                        <a:pt x="411" y="921"/>
                      </a:lnTo>
                      <a:lnTo>
                        <a:pt x="397" y="921"/>
                      </a:lnTo>
                      <a:lnTo>
                        <a:pt x="397" y="914"/>
                      </a:lnTo>
                      <a:lnTo>
                        <a:pt x="383" y="914"/>
                      </a:lnTo>
                      <a:lnTo>
                        <a:pt x="369" y="914"/>
                      </a:lnTo>
                      <a:lnTo>
                        <a:pt x="362" y="921"/>
                      </a:lnTo>
                      <a:lnTo>
                        <a:pt x="354" y="914"/>
                      </a:lnTo>
                      <a:lnTo>
                        <a:pt x="347" y="914"/>
                      </a:lnTo>
                      <a:lnTo>
                        <a:pt x="340" y="914"/>
                      </a:lnTo>
                      <a:lnTo>
                        <a:pt x="333" y="907"/>
                      </a:lnTo>
                      <a:lnTo>
                        <a:pt x="319" y="907"/>
                      </a:lnTo>
                      <a:lnTo>
                        <a:pt x="291" y="907"/>
                      </a:lnTo>
                      <a:lnTo>
                        <a:pt x="284" y="914"/>
                      </a:lnTo>
                      <a:lnTo>
                        <a:pt x="277" y="914"/>
                      </a:lnTo>
                      <a:lnTo>
                        <a:pt x="269" y="914"/>
                      </a:lnTo>
                      <a:lnTo>
                        <a:pt x="241" y="914"/>
                      </a:lnTo>
                      <a:lnTo>
                        <a:pt x="234" y="914"/>
                      </a:lnTo>
                      <a:lnTo>
                        <a:pt x="227" y="893"/>
                      </a:lnTo>
                      <a:lnTo>
                        <a:pt x="220" y="864"/>
                      </a:lnTo>
                      <a:lnTo>
                        <a:pt x="220" y="850"/>
                      </a:lnTo>
                      <a:lnTo>
                        <a:pt x="213" y="843"/>
                      </a:lnTo>
                      <a:lnTo>
                        <a:pt x="206" y="829"/>
                      </a:lnTo>
                      <a:lnTo>
                        <a:pt x="206" y="822"/>
                      </a:lnTo>
                      <a:lnTo>
                        <a:pt x="213" y="822"/>
                      </a:lnTo>
                      <a:lnTo>
                        <a:pt x="213" y="815"/>
                      </a:lnTo>
                      <a:lnTo>
                        <a:pt x="220" y="808"/>
                      </a:lnTo>
                      <a:lnTo>
                        <a:pt x="220" y="801"/>
                      </a:lnTo>
                      <a:lnTo>
                        <a:pt x="220" y="787"/>
                      </a:lnTo>
                      <a:lnTo>
                        <a:pt x="227" y="779"/>
                      </a:lnTo>
                      <a:lnTo>
                        <a:pt x="220" y="772"/>
                      </a:lnTo>
                      <a:lnTo>
                        <a:pt x="220" y="765"/>
                      </a:lnTo>
                      <a:lnTo>
                        <a:pt x="213" y="758"/>
                      </a:lnTo>
                      <a:lnTo>
                        <a:pt x="199" y="765"/>
                      </a:lnTo>
                      <a:lnTo>
                        <a:pt x="191" y="765"/>
                      </a:lnTo>
                      <a:lnTo>
                        <a:pt x="184" y="758"/>
                      </a:lnTo>
                      <a:lnTo>
                        <a:pt x="177" y="758"/>
                      </a:lnTo>
                      <a:lnTo>
                        <a:pt x="170" y="758"/>
                      </a:lnTo>
                      <a:lnTo>
                        <a:pt x="163" y="758"/>
                      </a:lnTo>
                      <a:lnTo>
                        <a:pt x="163" y="751"/>
                      </a:lnTo>
                      <a:lnTo>
                        <a:pt x="156" y="744"/>
                      </a:lnTo>
                      <a:lnTo>
                        <a:pt x="149" y="744"/>
                      </a:lnTo>
                      <a:lnTo>
                        <a:pt x="142" y="744"/>
                      </a:lnTo>
                      <a:lnTo>
                        <a:pt x="142" y="751"/>
                      </a:lnTo>
                      <a:lnTo>
                        <a:pt x="135" y="744"/>
                      </a:lnTo>
                      <a:lnTo>
                        <a:pt x="128" y="751"/>
                      </a:lnTo>
                      <a:lnTo>
                        <a:pt x="121" y="751"/>
                      </a:lnTo>
                      <a:lnTo>
                        <a:pt x="121" y="737"/>
                      </a:lnTo>
                      <a:lnTo>
                        <a:pt x="114" y="737"/>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7" name="Freeform 19">
                  <a:extLst>
                    <a:ext uri="{FF2B5EF4-FFF2-40B4-BE49-F238E27FC236}">
                      <a16:creationId xmlns:a16="http://schemas.microsoft.com/office/drawing/2014/main" id="{E9A986D1-A975-40DB-BB9E-F02BBB578ADA}"/>
                    </a:ext>
                  </a:extLst>
                </p:cNvPr>
                <p:cNvSpPr>
                  <a:spLocks noEditPoints="1"/>
                </p:cNvSpPr>
                <p:nvPr/>
              </p:nvSpPr>
              <p:spPr bwMode="auto">
                <a:xfrm>
                  <a:off x="3495675" y="5340350"/>
                  <a:ext cx="842963" cy="1401763"/>
                </a:xfrm>
                <a:custGeom>
                  <a:avLst/>
                  <a:gdLst>
                    <a:gd name="T0" fmla="*/ 2147483647 w 610"/>
                    <a:gd name="T1" fmla="*/ 2147483647 h 1170"/>
                    <a:gd name="T2" fmla="*/ 2147483647 w 610"/>
                    <a:gd name="T3" fmla="*/ 2147483647 h 1170"/>
                    <a:gd name="T4" fmla="*/ 2147483647 w 610"/>
                    <a:gd name="T5" fmla="*/ 2147483647 h 1170"/>
                    <a:gd name="T6" fmla="*/ 2147483647 w 610"/>
                    <a:gd name="T7" fmla="*/ 2147483647 h 1170"/>
                    <a:gd name="T8" fmla="*/ 2147483647 w 610"/>
                    <a:gd name="T9" fmla="*/ 2147483647 h 1170"/>
                    <a:gd name="T10" fmla="*/ 2147483647 w 610"/>
                    <a:gd name="T11" fmla="*/ 2147483647 h 1170"/>
                    <a:gd name="T12" fmla="*/ 2147483647 w 610"/>
                    <a:gd name="T13" fmla="*/ 2147483647 h 1170"/>
                    <a:gd name="T14" fmla="*/ 2147483647 w 610"/>
                    <a:gd name="T15" fmla="*/ 2147483647 h 1170"/>
                    <a:gd name="T16" fmla="*/ 2147483647 w 610"/>
                    <a:gd name="T17" fmla="*/ 2147483647 h 1170"/>
                    <a:gd name="T18" fmla="*/ 2147483647 w 610"/>
                    <a:gd name="T19" fmla="*/ 2147483647 h 1170"/>
                    <a:gd name="T20" fmla="*/ 2147483647 w 610"/>
                    <a:gd name="T21" fmla="*/ 2147483647 h 1170"/>
                    <a:gd name="T22" fmla="*/ 2147483647 w 610"/>
                    <a:gd name="T23" fmla="*/ 2147483647 h 1170"/>
                    <a:gd name="T24" fmla="*/ 2147483647 w 610"/>
                    <a:gd name="T25" fmla="*/ 2147483647 h 1170"/>
                    <a:gd name="T26" fmla="*/ 2147483647 w 610"/>
                    <a:gd name="T27" fmla="*/ 2147483647 h 1170"/>
                    <a:gd name="T28" fmla="*/ 2147483647 w 610"/>
                    <a:gd name="T29" fmla="*/ 2147483647 h 1170"/>
                    <a:gd name="T30" fmla="*/ 2147483647 w 610"/>
                    <a:gd name="T31" fmla="*/ 2147483647 h 1170"/>
                    <a:gd name="T32" fmla="*/ 2147483647 w 610"/>
                    <a:gd name="T33" fmla="*/ 2147483647 h 1170"/>
                    <a:gd name="T34" fmla="*/ 2147483647 w 610"/>
                    <a:gd name="T35" fmla="*/ 2147483647 h 1170"/>
                    <a:gd name="T36" fmla="*/ 2147483647 w 610"/>
                    <a:gd name="T37" fmla="*/ 2147483647 h 1170"/>
                    <a:gd name="T38" fmla="*/ 2147483647 w 610"/>
                    <a:gd name="T39" fmla="*/ 2147483647 h 1170"/>
                    <a:gd name="T40" fmla="*/ 2147483647 w 610"/>
                    <a:gd name="T41" fmla="*/ 2147483647 h 1170"/>
                    <a:gd name="T42" fmla="*/ 2147483647 w 610"/>
                    <a:gd name="T43" fmla="*/ 2147483647 h 1170"/>
                    <a:gd name="T44" fmla="*/ 2147483647 w 610"/>
                    <a:gd name="T45" fmla="*/ 2147483647 h 1170"/>
                    <a:gd name="T46" fmla="*/ 2147483647 w 610"/>
                    <a:gd name="T47" fmla="*/ 2147483647 h 1170"/>
                    <a:gd name="T48" fmla="*/ 2147483647 w 610"/>
                    <a:gd name="T49" fmla="*/ 2147483647 h 1170"/>
                    <a:gd name="T50" fmla="*/ 2147483647 w 610"/>
                    <a:gd name="T51" fmla="*/ 2147483647 h 1170"/>
                    <a:gd name="T52" fmla="*/ 2147483647 w 610"/>
                    <a:gd name="T53" fmla="*/ 2147483647 h 1170"/>
                    <a:gd name="T54" fmla="*/ 2147483647 w 610"/>
                    <a:gd name="T55" fmla="*/ 2147483647 h 1170"/>
                    <a:gd name="T56" fmla="*/ 2147483647 w 610"/>
                    <a:gd name="T57" fmla="*/ 2147483647 h 1170"/>
                    <a:gd name="T58" fmla="*/ 2147483647 w 610"/>
                    <a:gd name="T59" fmla="*/ 2147483647 h 1170"/>
                    <a:gd name="T60" fmla="*/ 2147483647 w 610"/>
                    <a:gd name="T61" fmla="*/ 2147483647 h 1170"/>
                    <a:gd name="T62" fmla="*/ 2147483647 w 610"/>
                    <a:gd name="T63" fmla="*/ 2147483647 h 1170"/>
                    <a:gd name="T64" fmla="*/ 2147483647 w 610"/>
                    <a:gd name="T65" fmla="*/ 2147483647 h 1170"/>
                    <a:gd name="T66" fmla="*/ 2147483647 w 610"/>
                    <a:gd name="T67" fmla="*/ 2147483647 h 1170"/>
                    <a:gd name="T68" fmla="*/ 2147483647 w 610"/>
                    <a:gd name="T69" fmla="*/ 2147483647 h 1170"/>
                    <a:gd name="T70" fmla="*/ 2147483647 w 610"/>
                    <a:gd name="T71" fmla="*/ 2147483647 h 1170"/>
                    <a:gd name="T72" fmla="*/ 2147483647 w 610"/>
                    <a:gd name="T73" fmla="*/ 2147483647 h 1170"/>
                    <a:gd name="T74" fmla="*/ 2147483647 w 610"/>
                    <a:gd name="T75" fmla="*/ 2147483647 h 1170"/>
                    <a:gd name="T76" fmla="*/ 2147483647 w 610"/>
                    <a:gd name="T77" fmla="*/ 2147483647 h 1170"/>
                    <a:gd name="T78" fmla="*/ 2147483647 w 610"/>
                    <a:gd name="T79" fmla="*/ 2147483647 h 1170"/>
                    <a:gd name="T80" fmla="*/ 2147483647 w 610"/>
                    <a:gd name="T81" fmla="*/ 2147483647 h 1170"/>
                    <a:gd name="T82" fmla="*/ 2147483647 w 610"/>
                    <a:gd name="T83" fmla="*/ 2147483647 h 1170"/>
                    <a:gd name="T84" fmla="*/ 2147483647 w 610"/>
                    <a:gd name="T85" fmla="*/ 2147483647 h 1170"/>
                    <a:gd name="T86" fmla="*/ 2147483647 w 610"/>
                    <a:gd name="T87" fmla="*/ 2147483647 h 1170"/>
                    <a:gd name="T88" fmla="*/ 2147483647 w 610"/>
                    <a:gd name="T89" fmla="*/ 2147483647 h 1170"/>
                    <a:gd name="T90" fmla="*/ 2147483647 w 610"/>
                    <a:gd name="T91" fmla="*/ 2147483647 h 1170"/>
                    <a:gd name="T92" fmla="*/ 2147483647 w 610"/>
                    <a:gd name="T93" fmla="*/ 2147483647 h 1170"/>
                    <a:gd name="T94" fmla="*/ 2147483647 w 610"/>
                    <a:gd name="T95" fmla="*/ 2147483647 h 1170"/>
                    <a:gd name="T96" fmla="*/ 2147483647 w 610"/>
                    <a:gd name="T97" fmla="*/ 2147483647 h 1170"/>
                    <a:gd name="T98" fmla="*/ 2147483647 w 610"/>
                    <a:gd name="T99" fmla="*/ 2147483647 h 1170"/>
                    <a:gd name="T100" fmla="*/ 2147483647 w 610"/>
                    <a:gd name="T101" fmla="*/ 2147483647 h 1170"/>
                    <a:gd name="T102" fmla="*/ 2147483647 w 610"/>
                    <a:gd name="T103" fmla="*/ 2147483647 h 1170"/>
                    <a:gd name="T104" fmla="*/ 2147483647 w 610"/>
                    <a:gd name="T105" fmla="*/ 2147483647 h 1170"/>
                    <a:gd name="T106" fmla="*/ 2147483647 w 610"/>
                    <a:gd name="T107" fmla="*/ 2147483647 h 1170"/>
                    <a:gd name="T108" fmla="*/ 2147483647 w 610"/>
                    <a:gd name="T109" fmla="*/ 2147483647 h 1170"/>
                    <a:gd name="T110" fmla="*/ 2147483647 w 610"/>
                    <a:gd name="T111" fmla="*/ 2147483647 h 1170"/>
                    <a:gd name="T112" fmla="*/ 2147483647 w 610"/>
                    <a:gd name="T113" fmla="*/ 2147483647 h 1170"/>
                    <a:gd name="T114" fmla="*/ 2147483647 w 610"/>
                    <a:gd name="T115" fmla="*/ 2147483647 h 1170"/>
                    <a:gd name="T116" fmla="*/ 2147483647 w 610"/>
                    <a:gd name="T117" fmla="*/ 2147483647 h 11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10"/>
                    <a:gd name="T178" fmla="*/ 0 h 1170"/>
                    <a:gd name="T179" fmla="*/ 610 w 610"/>
                    <a:gd name="T180" fmla="*/ 1170 h 117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10" h="1170">
                      <a:moveTo>
                        <a:pt x="603" y="929"/>
                      </a:moveTo>
                      <a:lnTo>
                        <a:pt x="603" y="936"/>
                      </a:lnTo>
                      <a:lnTo>
                        <a:pt x="596" y="943"/>
                      </a:lnTo>
                      <a:lnTo>
                        <a:pt x="589" y="943"/>
                      </a:lnTo>
                      <a:lnTo>
                        <a:pt x="596" y="957"/>
                      </a:lnTo>
                      <a:lnTo>
                        <a:pt x="596" y="964"/>
                      </a:lnTo>
                      <a:lnTo>
                        <a:pt x="596" y="992"/>
                      </a:lnTo>
                      <a:lnTo>
                        <a:pt x="596" y="999"/>
                      </a:lnTo>
                      <a:lnTo>
                        <a:pt x="603" y="999"/>
                      </a:lnTo>
                      <a:lnTo>
                        <a:pt x="603" y="1007"/>
                      </a:lnTo>
                      <a:lnTo>
                        <a:pt x="589" y="1014"/>
                      </a:lnTo>
                      <a:lnTo>
                        <a:pt x="589" y="1028"/>
                      </a:lnTo>
                      <a:lnTo>
                        <a:pt x="582" y="1028"/>
                      </a:lnTo>
                      <a:lnTo>
                        <a:pt x="575" y="1035"/>
                      </a:lnTo>
                      <a:lnTo>
                        <a:pt x="582" y="1042"/>
                      </a:lnTo>
                      <a:lnTo>
                        <a:pt x="575" y="1042"/>
                      </a:lnTo>
                      <a:lnTo>
                        <a:pt x="575" y="1049"/>
                      </a:lnTo>
                      <a:lnTo>
                        <a:pt x="553" y="1056"/>
                      </a:lnTo>
                      <a:lnTo>
                        <a:pt x="546" y="1056"/>
                      </a:lnTo>
                      <a:lnTo>
                        <a:pt x="539" y="1063"/>
                      </a:lnTo>
                      <a:lnTo>
                        <a:pt x="539" y="1070"/>
                      </a:lnTo>
                      <a:lnTo>
                        <a:pt x="546" y="1077"/>
                      </a:lnTo>
                      <a:lnTo>
                        <a:pt x="539" y="1092"/>
                      </a:lnTo>
                      <a:lnTo>
                        <a:pt x="539" y="1106"/>
                      </a:lnTo>
                      <a:lnTo>
                        <a:pt x="546" y="1120"/>
                      </a:lnTo>
                      <a:lnTo>
                        <a:pt x="546" y="1127"/>
                      </a:lnTo>
                      <a:lnTo>
                        <a:pt x="553" y="1134"/>
                      </a:lnTo>
                      <a:lnTo>
                        <a:pt x="560" y="1141"/>
                      </a:lnTo>
                      <a:lnTo>
                        <a:pt x="560" y="1155"/>
                      </a:lnTo>
                      <a:lnTo>
                        <a:pt x="567" y="1162"/>
                      </a:lnTo>
                      <a:lnTo>
                        <a:pt x="560" y="1170"/>
                      </a:lnTo>
                      <a:lnTo>
                        <a:pt x="546" y="1170"/>
                      </a:lnTo>
                      <a:lnTo>
                        <a:pt x="546" y="1162"/>
                      </a:lnTo>
                      <a:lnTo>
                        <a:pt x="546" y="1148"/>
                      </a:lnTo>
                      <a:lnTo>
                        <a:pt x="532" y="1148"/>
                      </a:lnTo>
                      <a:lnTo>
                        <a:pt x="525" y="1134"/>
                      </a:lnTo>
                      <a:lnTo>
                        <a:pt x="518" y="1127"/>
                      </a:lnTo>
                      <a:lnTo>
                        <a:pt x="518" y="1120"/>
                      </a:lnTo>
                      <a:lnTo>
                        <a:pt x="511" y="1127"/>
                      </a:lnTo>
                      <a:lnTo>
                        <a:pt x="504" y="1127"/>
                      </a:lnTo>
                      <a:lnTo>
                        <a:pt x="497" y="1120"/>
                      </a:lnTo>
                      <a:lnTo>
                        <a:pt x="497" y="1113"/>
                      </a:lnTo>
                      <a:lnTo>
                        <a:pt x="497" y="1120"/>
                      </a:lnTo>
                      <a:lnTo>
                        <a:pt x="489" y="1120"/>
                      </a:lnTo>
                      <a:lnTo>
                        <a:pt x="489" y="1113"/>
                      </a:lnTo>
                      <a:lnTo>
                        <a:pt x="482" y="1113"/>
                      </a:lnTo>
                      <a:lnTo>
                        <a:pt x="475" y="1113"/>
                      </a:lnTo>
                      <a:lnTo>
                        <a:pt x="468" y="1106"/>
                      </a:lnTo>
                      <a:lnTo>
                        <a:pt x="461" y="1106"/>
                      </a:lnTo>
                      <a:lnTo>
                        <a:pt x="454" y="1092"/>
                      </a:lnTo>
                      <a:lnTo>
                        <a:pt x="447" y="1092"/>
                      </a:lnTo>
                      <a:lnTo>
                        <a:pt x="447" y="1099"/>
                      </a:lnTo>
                      <a:lnTo>
                        <a:pt x="440" y="1099"/>
                      </a:lnTo>
                      <a:lnTo>
                        <a:pt x="440" y="1106"/>
                      </a:lnTo>
                      <a:lnTo>
                        <a:pt x="433" y="1113"/>
                      </a:lnTo>
                      <a:lnTo>
                        <a:pt x="433" y="1127"/>
                      </a:lnTo>
                      <a:lnTo>
                        <a:pt x="426" y="1134"/>
                      </a:lnTo>
                      <a:lnTo>
                        <a:pt x="426" y="1141"/>
                      </a:lnTo>
                      <a:lnTo>
                        <a:pt x="412" y="1141"/>
                      </a:lnTo>
                      <a:lnTo>
                        <a:pt x="404" y="1134"/>
                      </a:lnTo>
                      <a:lnTo>
                        <a:pt x="404" y="1127"/>
                      </a:lnTo>
                      <a:lnTo>
                        <a:pt x="397" y="1120"/>
                      </a:lnTo>
                      <a:lnTo>
                        <a:pt x="397" y="1127"/>
                      </a:lnTo>
                      <a:lnTo>
                        <a:pt x="390" y="1120"/>
                      </a:lnTo>
                      <a:lnTo>
                        <a:pt x="397" y="1085"/>
                      </a:lnTo>
                      <a:lnTo>
                        <a:pt x="397" y="1077"/>
                      </a:lnTo>
                      <a:lnTo>
                        <a:pt x="397" y="1070"/>
                      </a:lnTo>
                      <a:lnTo>
                        <a:pt x="397" y="1063"/>
                      </a:lnTo>
                      <a:lnTo>
                        <a:pt x="390" y="1063"/>
                      </a:lnTo>
                      <a:lnTo>
                        <a:pt x="390" y="1049"/>
                      </a:lnTo>
                      <a:lnTo>
                        <a:pt x="383" y="1049"/>
                      </a:lnTo>
                      <a:lnTo>
                        <a:pt x="376" y="1042"/>
                      </a:lnTo>
                      <a:lnTo>
                        <a:pt x="376" y="1035"/>
                      </a:lnTo>
                      <a:lnTo>
                        <a:pt x="369" y="1014"/>
                      </a:lnTo>
                      <a:lnTo>
                        <a:pt x="369" y="1007"/>
                      </a:lnTo>
                      <a:lnTo>
                        <a:pt x="376" y="999"/>
                      </a:lnTo>
                      <a:lnTo>
                        <a:pt x="383" y="999"/>
                      </a:lnTo>
                      <a:lnTo>
                        <a:pt x="383" y="992"/>
                      </a:lnTo>
                      <a:lnTo>
                        <a:pt x="376" y="992"/>
                      </a:lnTo>
                      <a:lnTo>
                        <a:pt x="383" y="978"/>
                      </a:lnTo>
                      <a:lnTo>
                        <a:pt x="390" y="985"/>
                      </a:lnTo>
                      <a:lnTo>
                        <a:pt x="390" y="978"/>
                      </a:lnTo>
                      <a:lnTo>
                        <a:pt x="390" y="964"/>
                      </a:lnTo>
                      <a:lnTo>
                        <a:pt x="383" y="950"/>
                      </a:lnTo>
                      <a:lnTo>
                        <a:pt x="383" y="943"/>
                      </a:lnTo>
                      <a:lnTo>
                        <a:pt x="397" y="936"/>
                      </a:lnTo>
                      <a:lnTo>
                        <a:pt x="397" y="943"/>
                      </a:lnTo>
                      <a:lnTo>
                        <a:pt x="397" y="936"/>
                      </a:lnTo>
                      <a:lnTo>
                        <a:pt x="404" y="936"/>
                      </a:lnTo>
                      <a:lnTo>
                        <a:pt x="397" y="929"/>
                      </a:lnTo>
                      <a:lnTo>
                        <a:pt x="397" y="922"/>
                      </a:lnTo>
                      <a:lnTo>
                        <a:pt x="397" y="914"/>
                      </a:lnTo>
                      <a:lnTo>
                        <a:pt x="390" y="907"/>
                      </a:lnTo>
                      <a:lnTo>
                        <a:pt x="390" y="900"/>
                      </a:lnTo>
                      <a:lnTo>
                        <a:pt x="390" y="893"/>
                      </a:lnTo>
                      <a:lnTo>
                        <a:pt x="383" y="893"/>
                      </a:lnTo>
                      <a:lnTo>
                        <a:pt x="383" y="886"/>
                      </a:lnTo>
                      <a:lnTo>
                        <a:pt x="383" y="879"/>
                      </a:lnTo>
                      <a:lnTo>
                        <a:pt x="383" y="872"/>
                      </a:lnTo>
                      <a:lnTo>
                        <a:pt x="376" y="865"/>
                      </a:lnTo>
                      <a:lnTo>
                        <a:pt x="376" y="858"/>
                      </a:lnTo>
                      <a:lnTo>
                        <a:pt x="376" y="844"/>
                      </a:lnTo>
                      <a:lnTo>
                        <a:pt x="376" y="837"/>
                      </a:lnTo>
                      <a:lnTo>
                        <a:pt x="362" y="815"/>
                      </a:lnTo>
                      <a:lnTo>
                        <a:pt x="369" y="801"/>
                      </a:lnTo>
                      <a:lnTo>
                        <a:pt x="355" y="787"/>
                      </a:lnTo>
                      <a:lnTo>
                        <a:pt x="355" y="780"/>
                      </a:lnTo>
                      <a:lnTo>
                        <a:pt x="348" y="766"/>
                      </a:lnTo>
                      <a:lnTo>
                        <a:pt x="341" y="751"/>
                      </a:lnTo>
                      <a:lnTo>
                        <a:pt x="326" y="744"/>
                      </a:lnTo>
                      <a:lnTo>
                        <a:pt x="334" y="730"/>
                      </a:lnTo>
                      <a:lnTo>
                        <a:pt x="319" y="702"/>
                      </a:lnTo>
                      <a:lnTo>
                        <a:pt x="319" y="688"/>
                      </a:lnTo>
                      <a:lnTo>
                        <a:pt x="312" y="674"/>
                      </a:lnTo>
                      <a:lnTo>
                        <a:pt x="284" y="645"/>
                      </a:lnTo>
                      <a:lnTo>
                        <a:pt x="277" y="631"/>
                      </a:lnTo>
                      <a:lnTo>
                        <a:pt x="263" y="617"/>
                      </a:lnTo>
                      <a:lnTo>
                        <a:pt x="234" y="589"/>
                      </a:lnTo>
                      <a:lnTo>
                        <a:pt x="220" y="581"/>
                      </a:lnTo>
                      <a:lnTo>
                        <a:pt x="121" y="525"/>
                      </a:lnTo>
                      <a:lnTo>
                        <a:pt x="114" y="518"/>
                      </a:lnTo>
                      <a:lnTo>
                        <a:pt x="100" y="496"/>
                      </a:lnTo>
                      <a:lnTo>
                        <a:pt x="93" y="496"/>
                      </a:lnTo>
                      <a:lnTo>
                        <a:pt x="100" y="496"/>
                      </a:lnTo>
                      <a:lnTo>
                        <a:pt x="93" y="496"/>
                      </a:lnTo>
                      <a:lnTo>
                        <a:pt x="100" y="496"/>
                      </a:lnTo>
                      <a:lnTo>
                        <a:pt x="100" y="489"/>
                      </a:lnTo>
                      <a:lnTo>
                        <a:pt x="93" y="489"/>
                      </a:lnTo>
                      <a:lnTo>
                        <a:pt x="78" y="482"/>
                      </a:lnTo>
                      <a:lnTo>
                        <a:pt x="78" y="447"/>
                      </a:lnTo>
                      <a:lnTo>
                        <a:pt x="78" y="418"/>
                      </a:lnTo>
                      <a:lnTo>
                        <a:pt x="86" y="418"/>
                      </a:lnTo>
                      <a:lnTo>
                        <a:pt x="93" y="404"/>
                      </a:lnTo>
                      <a:lnTo>
                        <a:pt x="93" y="397"/>
                      </a:lnTo>
                      <a:lnTo>
                        <a:pt x="100" y="390"/>
                      </a:lnTo>
                      <a:lnTo>
                        <a:pt x="107" y="369"/>
                      </a:lnTo>
                      <a:lnTo>
                        <a:pt x="107" y="348"/>
                      </a:lnTo>
                      <a:lnTo>
                        <a:pt x="107" y="341"/>
                      </a:lnTo>
                      <a:lnTo>
                        <a:pt x="100" y="326"/>
                      </a:lnTo>
                      <a:lnTo>
                        <a:pt x="93" y="319"/>
                      </a:lnTo>
                      <a:lnTo>
                        <a:pt x="93" y="305"/>
                      </a:lnTo>
                      <a:lnTo>
                        <a:pt x="93" y="263"/>
                      </a:lnTo>
                      <a:lnTo>
                        <a:pt x="100" y="248"/>
                      </a:lnTo>
                      <a:lnTo>
                        <a:pt x="100" y="241"/>
                      </a:lnTo>
                      <a:lnTo>
                        <a:pt x="107" y="234"/>
                      </a:lnTo>
                      <a:lnTo>
                        <a:pt x="114" y="213"/>
                      </a:lnTo>
                      <a:lnTo>
                        <a:pt x="114" y="192"/>
                      </a:lnTo>
                      <a:lnTo>
                        <a:pt x="114" y="142"/>
                      </a:lnTo>
                      <a:lnTo>
                        <a:pt x="121" y="121"/>
                      </a:lnTo>
                      <a:lnTo>
                        <a:pt x="128" y="100"/>
                      </a:lnTo>
                      <a:lnTo>
                        <a:pt x="128" y="85"/>
                      </a:lnTo>
                      <a:lnTo>
                        <a:pt x="128" y="78"/>
                      </a:lnTo>
                      <a:lnTo>
                        <a:pt x="135" y="71"/>
                      </a:lnTo>
                      <a:lnTo>
                        <a:pt x="135" y="64"/>
                      </a:lnTo>
                      <a:lnTo>
                        <a:pt x="142" y="57"/>
                      </a:lnTo>
                      <a:lnTo>
                        <a:pt x="149" y="64"/>
                      </a:lnTo>
                      <a:lnTo>
                        <a:pt x="163" y="64"/>
                      </a:lnTo>
                      <a:lnTo>
                        <a:pt x="171" y="64"/>
                      </a:lnTo>
                      <a:lnTo>
                        <a:pt x="178" y="71"/>
                      </a:lnTo>
                      <a:lnTo>
                        <a:pt x="185" y="64"/>
                      </a:lnTo>
                      <a:lnTo>
                        <a:pt x="192" y="64"/>
                      </a:lnTo>
                      <a:lnTo>
                        <a:pt x="199" y="64"/>
                      </a:lnTo>
                      <a:lnTo>
                        <a:pt x="206" y="71"/>
                      </a:lnTo>
                      <a:lnTo>
                        <a:pt x="227" y="71"/>
                      </a:lnTo>
                      <a:lnTo>
                        <a:pt x="241" y="57"/>
                      </a:lnTo>
                      <a:lnTo>
                        <a:pt x="241" y="50"/>
                      </a:lnTo>
                      <a:lnTo>
                        <a:pt x="249" y="43"/>
                      </a:lnTo>
                      <a:lnTo>
                        <a:pt x="277" y="22"/>
                      </a:lnTo>
                      <a:lnTo>
                        <a:pt x="291" y="15"/>
                      </a:lnTo>
                      <a:lnTo>
                        <a:pt x="298" y="15"/>
                      </a:lnTo>
                      <a:lnTo>
                        <a:pt x="326" y="0"/>
                      </a:lnTo>
                      <a:lnTo>
                        <a:pt x="326" y="15"/>
                      </a:lnTo>
                      <a:lnTo>
                        <a:pt x="334" y="15"/>
                      </a:lnTo>
                      <a:lnTo>
                        <a:pt x="334" y="7"/>
                      </a:lnTo>
                      <a:lnTo>
                        <a:pt x="341" y="7"/>
                      </a:lnTo>
                      <a:lnTo>
                        <a:pt x="341" y="36"/>
                      </a:lnTo>
                      <a:lnTo>
                        <a:pt x="348" y="36"/>
                      </a:lnTo>
                      <a:lnTo>
                        <a:pt x="355" y="36"/>
                      </a:lnTo>
                      <a:lnTo>
                        <a:pt x="362" y="36"/>
                      </a:lnTo>
                      <a:lnTo>
                        <a:pt x="362" y="29"/>
                      </a:lnTo>
                      <a:lnTo>
                        <a:pt x="376" y="29"/>
                      </a:lnTo>
                      <a:lnTo>
                        <a:pt x="376" y="22"/>
                      </a:lnTo>
                      <a:lnTo>
                        <a:pt x="390" y="7"/>
                      </a:lnTo>
                      <a:lnTo>
                        <a:pt x="404" y="7"/>
                      </a:lnTo>
                      <a:lnTo>
                        <a:pt x="412" y="7"/>
                      </a:lnTo>
                      <a:lnTo>
                        <a:pt x="419" y="15"/>
                      </a:lnTo>
                      <a:lnTo>
                        <a:pt x="433" y="15"/>
                      </a:lnTo>
                      <a:lnTo>
                        <a:pt x="440" y="29"/>
                      </a:lnTo>
                      <a:lnTo>
                        <a:pt x="447" y="29"/>
                      </a:lnTo>
                      <a:lnTo>
                        <a:pt x="454" y="36"/>
                      </a:lnTo>
                      <a:lnTo>
                        <a:pt x="454" y="43"/>
                      </a:lnTo>
                      <a:lnTo>
                        <a:pt x="468" y="57"/>
                      </a:lnTo>
                      <a:lnTo>
                        <a:pt x="468" y="64"/>
                      </a:lnTo>
                      <a:lnTo>
                        <a:pt x="475" y="57"/>
                      </a:lnTo>
                      <a:lnTo>
                        <a:pt x="482" y="57"/>
                      </a:lnTo>
                      <a:lnTo>
                        <a:pt x="482" y="43"/>
                      </a:lnTo>
                      <a:lnTo>
                        <a:pt x="489" y="43"/>
                      </a:lnTo>
                      <a:lnTo>
                        <a:pt x="497" y="43"/>
                      </a:lnTo>
                      <a:lnTo>
                        <a:pt x="511" y="36"/>
                      </a:lnTo>
                      <a:lnTo>
                        <a:pt x="511" y="29"/>
                      </a:lnTo>
                      <a:lnTo>
                        <a:pt x="525" y="29"/>
                      </a:lnTo>
                      <a:lnTo>
                        <a:pt x="532" y="29"/>
                      </a:lnTo>
                      <a:lnTo>
                        <a:pt x="539" y="36"/>
                      </a:lnTo>
                      <a:lnTo>
                        <a:pt x="539" y="43"/>
                      </a:lnTo>
                      <a:lnTo>
                        <a:pt x="546" y="43"/>
                      </a:lnTo>
                      <a:lnTo>
                        <a:pt x="553" y="36"/>
                      </a:lnTo>
                      <a:lnTo>
                        <a:pt x="560" y="43"/>
                      </a:lnTo>
                      <a:lnTo>
                        <a:pt x="560" y="50"/>
                      </a:lnTo>
                      <a:lnTo>
                        <a:pt x="567" y="64"/>
                      </a:lnTo>
                      <a:lnTo>
                        <a:pt x="560" y="71"/>
                      </a:lnTo>
                      <a:lnTo>
                        <a:pt x="567" y="78"/>
                      </a:lnTo>
                      <a:lnTo>
                        <a:pt x="575" y="85"/>
                      </a:lnTo>
                      <a:lnTo>
                        <a:pt x="582" y="85"/>
                      </a:lnTo>
                      <a:lnTo>
                        <a:pt x="596" y="92"/>
                      </a:lnTo>
                      <a:lnTo>
                        <a:pt x="603" y="100"/>
                      </a:lnTo>
                      <a:lnTo>
                        <a:pt x="603" y="107"/>
                      </a:lnTo>
                      <a:lnTo>
                        <a:pt x="603" y="121"/>
                      </a:lnTo>
                      <a:lnTo>
                        <a:pt x="610" y="121"/>
                      </a:lnTo>
                      <a:lnTo>
                        <a:pt x="610" y="135"/>
                      </a:lnTo>
                      <a:lnTo>
                        <a:pt x="603" y="142"/>
                      </a:lnTo>
                      <a:lnTo>
                        <a:pt x="596" y="142"/>
                      </a:lnTo>
                      <a:lnTo>
                        <a:pt x="603" y="149"/>
                      </a:lnTo>
                      <a:lnTo>
                        <a:pt x="596" y="156"/>
                      </a:lnTo>
                      <a:lnTo>
                        <a:pt x="603" y="156"/>
                      </a:lnTo>
                      <a:lnTo>
                        <a:pt x="596" y="170"/>
                      </a:lnTo>
                      <a:lnTo>
                        <a:pt x="596" y="178"/>
                      </a:lnTo>
                      <a:lnTo>
                        <a:pt x="589" y="199"/>
                      </a:lnTo>
                      <a:lnTo>
                        <a:pt x="582" y="206"/>
                      </a:lnTo>
                      <a:lnTo>
                        <a:pt x="560" y="206"/>
                      </a:lnTo>
                      <a:lnTo>
                        <a:pt x="553" y="206"/>
                      </a:lnTo>
                      <a:lnTo>
                        <a:pt x="553" y="199"/>
                      </a:lnTo>
                      <a:lnTo>
                        <a:pt x="546" y="199"/>
                      </a:lnTo>
                      <a:lnTo>
                        <a:pt x="539" y="213"/>
                      </a:lnTo>
                      <a:lnTo>
                        <a:pt x="532" y="227"/>
                      </a:lnTo>
                      <a:lnTo>
                        <a:pt x="525" y="227"/>
                      </a:lnTo>
                      <a:lnTo>
                        <a:pt x="518" y="227"/>
                      </a:lnTo>
                      <a:lnTo>
                        <a:pt x="511" y="234"/>
                      </a:lnTo>
                      <a:lnTo>
                        <a:pt x="504" y="234"/>
                      </a:lnTo>
                      <a:lnTo>
                        <a:pt x="489" y="234"/>
                      </a:lnTo>
                      <a:lnTo>
                        <a:pt x="482" y="234"/>
                      </a:lnTo>
                      <a:lnTo>
                        <a:pt x="482" y="241"/>
                      </a:lnTo>
                      <a:lnTo>
                        <a:pt x="475" y="255"/>
                      </a:lnTo>
                      <a:lnTo>
                        <a:pt x="475" y="270"/>
                      </a:lnTo>
                      <a:lnTo>
                        <a:pt x="447" y="305"/>
                      </a:lnTo>
                      <a:lnTo>
                        <a:pt x="447" y="312"/>
                      </a:lnTo>
                      <a:lnTo>
                        <a:pt x="440" y="319"/>
                      </a:lnTo>
                      <a:lnTo>
                        <a:pt x="440" y="326"/>
                      </a:lnTo>
                      <a:lnTo>
                        <a:pt x="440" y="341"/>
                      </a:lnTo>
                      <a:lnTo>
                        <a:pt x="433" y="355"/>
                      </a:lnTo>
                      <a:lnTo>
                        <a:pt x="440" y="362"/>
                      </a:lnTo>
                      <a:lnTo>
                        <a:pt x="440" y="369"/>
                      </a:lnTo>
                      <a:lnTo>
                        <a:pt x="426" y="376"/>
                      </a:lnTo>
                      <a:lnTo>
                        <a:pt x="426" y="383"/>
                      </a:lnTo>
                      <a:lnTo>
                        <a:pt x="426" y="397"/>
                      </a:lnTo>
                      <a:lnTo>
                        <a:pt x="440" y="411"/>
                      </a:lnTo>
                      <a:lnTo>
                        <a:pt x="447" y="447"/>
                      </a:lnTo>
                      <a:lnTo>
                        <a:pt x="454" y="454"/>
                      </a:lnTo>
                      <a:lnTo>
                        <a:pt x="454" y="468"/>
                      </a:lnTo>
                      <a:lnTo>
                        <a:pt x="447" y="468"/>
                      </a:lnTo>
                      <a:lnTo>
                        <a:pt x="447" y="475"/>
                      </a:lnTo>
                      <a:lnTo>
                        <a:pt x="440" y="482"/>
                      </a:lnTo>
                      <a:lnTo>
                        <a:pt x="447" y="489"/>
                      </a:lnTo>
                      <a:lnTo>
                        <a:pt x="440" y="503"/>
                      </a:lnTo>
                      <a:lnTo>
                        <a:pt x="447" y="503"/>
                      </a:lnTo>
                      <a:lnTo>
                        <a:pt x="454" y="503"/>
                      </a:lnTo>
                      <a:lnTo>
                        <a:pt x="454" y="511"/>
                      </a:lnTo>
                      <a:lnTo>
                        <a:pt x="468" y="518"/>
                      </a:lnTo>
                      <a:lnTo>
                        <a:pt x="468" y="525"/>
                      </a:lnTo>
                      <a:lnTo>
                        <a:pt x="475" y="539"/>
                      </a:lnTo>
                      <a:lnTo>
                        <a:pt x="482" y="553"/>
                      </a:lnTo>
                      <a:lnTo>
                        <a:pt x="468" y="567"/>
                      </a:lnTo>
                      <a:lnTo>
                        <a:pt x="461" y="567"/>
                      </a:lnTo>
                      <a:lnTo>
                        <a:pt x="454" y="567"/>
                      </a:lnTo>
                      <a:lnTo>
                        <a:pt x="440" y="567"/>
                      </a:lnTo>
                      <a:lnTo>
                        <a:pt x="447" y="574"/>
                      </a:lnTo>
                      <a:lnTo>
                        <a:pt x="440" y="581"/>
                      </a:lnTo>
                      <a:lnTo>
                        <a:pt x="440" y="589"/>
                      </a:lnTo>
                      <a:lnTo>
                        <a:pt x="440" y="596"/>
                      </a:lnTo>
                      <a:lnTo>
                        <a:pt x="440" y="610"/>
                      </a:lnTo>
                      <a:lnTo>
                        <a:pt x="433" y="610"/>
                      </a:lnTo>
                      <a:lnTo>
                        <a:pt x="440" y="617"/>
                      </a:lnTo>
                      <a:lnTo>
                        <a:pt x="447" y="624"/>
                      </a:lnTo>
                      <a:lnTo>
                        <a:pt x="447" y="617"/>
                      </a:lnTo>
                      <a:lnTo>
                        <a:pt x="454" y="624"/>
                      </a:lnTo>
                      <a:lnTo>
                        <a:pt x="454" y="631"/>
                      </a:lnTo>
                      <a:lnTo>
                        <a:pt x="454" y="638"/>
                      </a:lnTo>
                      <a:lnTo>
                        <a:pt x="468" y="638"/>
                      </a:lnTo>
                      <a:lnTo>
                        <a:pt x="475" y="638"/>
                      </a:lnTo>
                      <a:lnTo>
                        <a:pt x="482" y="645"/>
                      </a:lnTo>
                      <a:lnTo>
                        <a:pt x="482" y="652"/>
                      </a:lnTo>
                      <a:lnTo>
                        <a:pt x="482" y="674"/>
                      </a:lnTo>
                      <a:lnTo>
                        <a:pt x="489" y="674"/>
                      </a:lnTo>
                      <a:lnTo>
                        <a:pt x="482" y="681"/>
                      </a:lnTo>
                      <a:lnTo>
                        <a:pt x="475" y="681"/>
                      </a:lnTo>
                      <a:lnTo>
                        <a:pt x="468" y="681"/>
                      </a:lnTo>
                      <a:lnTo>
                        <a:pt x="468" y="688"/>
                      </a:lnTo>
                      <a:lnTo>
                        <a:pt x="468" y="695"/>
                      </a:lnTo>
                      <a:lnTo>
                        <a:pt x="482" y="695"/>
                      </a:lnTo>
                      <a:lnTo>
                        <a:pt x="482" y="702"/>
                      </a:lnTo>
                      <a:lnTo>
                        <a:pt x="482" y="709"/>
                      </a:lnTo>
                      <a:lnTo>
                        <a:pt x="497" y="709"/>
                      </a:lnTo>
                      <a:lnTo>
                        <a:pt x="504" y="716"/>
                      </a:lnTo>
                      <a:lnTo>
                        <a:pt x="489" y="716"/>
                      </a:lnTo>
                      <a:lnTo>
                        <a:pt x="489" y="730"/>
                      </a:lnTo>
                      <a:lnTo>
                        <a:pt x="489" y="737"/>
                      </a:lnTo>
                      <a:lnTo>
                        <a:pt x="497" y="744"/>
                      </a:lnTo>
                      <a:lnTo>
                        <a:pt x="497" y="737"/>
                      </a:lnTo>
                      <a:lnTo>
                        <a:pt x="511" y="737"/>
                      </a:lnTo>
                      <a:lnTo>
                        <a:pt x="525" y="744"/>
                      </a:lnTo>
                      <a:lnTo>
                        <a:pt x="532" y="751"/>
                      </a:lnTo>
                      <a:lnTo>
                        <a:pt x="553" y="759"/>
                      </a:lnTo>
                      <a:lnTo>
                        <a:pt x="560" y="766"/>
                      </a:lnTo>
                      <a:lnTo>
                        <a:pt x="560" y="773"/>
                      </a:lnTo>
                      <a:lnTo>
                        <a:pt x="582" y="766"/>
                      </a:lnTo>
                      <a:lnTo>
                        <a:pt x="596" y="759"/>
                      </a:lnTo>
                      <a:lnTo>
                        <a:pt x="603" y="773"/>
                      </a:lnTo>
                      <a:lnTo>
                        <a:pt x="596" y="780"/>
                      </a:lnTo>
                      <a:lnTo>
                        <a:pt x="596" y="787"/>
                      </a:lnTo>
                      <a:lnTo>
                        <a:pt x="596" y="808"/>
                      </a:lnTo>
                      <a:lnTo>
                        <a:pt x="596" y="815"/>
                      </a:lnTo>
                      <a:lnTo>
                        <a:pt x="589" y="815"/>
                      </a:lnTo>
                      <a:lnTo>
                        <a:pt x="596" y="844"/>
                      </a:lnTo>
                      <a:lnTo>
                        <a:pt x="596" y="858"/>
                      </a:lnTo>
                      <a:lnTo>
                        <a:pt x="596" y="865"/>
                      </a:lnTo>
                      <a:lnTo>
                        <a:pt x="596" y="872"/>
                      </a:lnTo>
                      <a:lnTo>
                        <a:pt x="596" y="879"/>
                      </a:lnTo>
                      <a:lnTo>
                        <a:pt x="589" y="893"/>
                      </a:lnTo>
                      <a:lnTo>
                        <a:pt x="589" y="907"/>
                      </a:lnTo>
                      <a:lnTo>
                        <a:pt x="596" y="914"/>
                      </a:lnTo>
                      <a:lnTo>
                        <a:pt x="596" y="922"/>
                      </a:lnTo>
                      <a:lnTo>
                        <a:pt x="603" y="922"/>
                      </a:lnTo>
                      <a:lnTo>
                        <a:pt x="603" y="929"/>
                      </a:lnTo>
                      <a:close/>
                      <a:moveTo>
                        <a:pt x="15" y="631"/>
                      </a:moveTo>
                      <a:lnTo>
                        <a:pt x="29" y="624"/>
                      </a:lnTo>
                      <a:lnTo>
                        <a:pt x="36" y="624"/>
                      </a:lnTo>
                      <a:lnTo>
                        <a:pt x="43" y="631"/>
                      </a:lnTo>
                      <a:lnTo>
                        <a:pt x="43" y="645"/>
                      </a:lnTo>
                      <a:lnTo>
                        <a:pt x="29" y="645"/>
                      </a:lnTo>
                      <a:lnTo>
                        <a:pt x="22" y="652"/>
                      </a:lnTo>
                      <a:lnTo>
                        <a:pt x="29" y="652"/>
                      </a:lnTo>
                      <a:lnTo>
                        <a:pt x="22" y="652"/>
                      </a:lnTo>
                      <a:lnTo>
                        <a:pt x="22" y="659"/>
                      </a:lnTo>
                      <a:lnTo>
                        <a:pt x="15" y="666"/>
                      </a:lnTo>
                      <a:lnTo>
                        <a:pt x="8" y="666"/>
                      </a:lnTo>
                      <a:lnTo>
                        <a:pt x="0" y="659"/>
                      </a:lnTo>
                      <a:lnTo>
                        <a:pt x="8" y="652"/>
                      </a:lnTo>
                      <a:lnTo>
                        <a:pt x="15" y="645"/>
                      </a:lnTo>
                      <a:lnTo>
                        <a:pt x="15" y="638"/>
                      </a:lnTo>
                      <a:lnTo>
                        <a:pt x="15" y="631"/>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8" name="Freeform 20">
                  <a:extLst>
                    <a:ext uri="{FF2B5EF4-FFF2-40B4-BE49-F238E27FC236}">
                      <a16:creationId xmlns:a16="http://schemas.microsoft.com/office/drawing/2014/main" id="{BB42A265-3CD2-4015-A02D-B088D12E3EB3}"/>
                    </a:ext>
                  </a:extLst>
                </p:cNvPr>
                <p:cNvSpPr>
                  <a:spLocks noEditPoints="1"/>
                </p:cNvSpPr>
                <p:nvPr/>
              </p:nvSpPr>
              <p:spPr bwMode="auto">
                <a:xfrm>
                  <a:off x="4086225" y="4554538"/>
                  <a:ext cx="1328738" cy="2119312"/>
                </a:xfrm>
                <a:custGeom>
                  <a:avLst/>
                  <a:gdLst>
                    <a:gd name="T0" fmla="*/ 2147483647 w 963"/>
                    <a:gd name="T1" fmla="*/ 2147483647 h 1772"/>
                    <a:gd name="T2" fmla="*/ 2147483647 w 963"/>
                    <a:gd name="T3" fmla="*/ 2147483647 h 1772"/>
                    <a:gd name="T4" fmla="*/ 2147483647 w 963"/>
                    <a:gd name="T5" fmla="*/ 2147483647 h 1772"/>
                    <a:gd name="T6" fmla="*/ 2147483647 w 963"/>
                    <a:gd name="T7" fmla="*/ 2147483647 h 1772"/>
                    <a:gd name="T8" fmla="*/ 2147483647 w 963"/>
                    <a:gd name="T9" fmla="*/ 2147483647 h 1772"/>
                    <a:gd name="T10" fmla="*/ 2147483647 w 963"/>
                    <a:gd name="T11" fmla="*/ 2147483647 h 1772"/>
                    <a:gd name="T12" fmla="*/ 2147483647 w 963"/>
                    <a:gd name="T13" fmla="*/ 2147483647 h 1772"/>
                    <a:gd name="T14" fmla="*/ 2147483647 w 963"/>
                    <a:gd name="T15" fmla="*/ 2147483647 h 1772"/>
                    <a:gd name="T16" fmla="*/ 2147483647 w 963"/>
                    <a:gd name="T17" fmla="*/ 2147483647 h 1772"/>
                    <a:gd name="T18" fmla="*/ 2147483647 w 963"/>
                    <a:gd name="T19" fmla="*/ 2147483647 h 1772"/>
                    <a:gd name="T20" fmla="*/ 2147483647 w 963"/>
                    <a:gd name="T21" fmla="*/ 2147483647 h 1772"/>
                    <a:gd name="T22" fmla="*/ 2147483647 w 963"/>
                    <a:gd name="T23" fmla="*/ 2147483647 h 1772"/>
                    <a:gd name="T24" fmla="*/ 2147483647 w 963"/>
                    <a:gd name="T25" fmla="*/ 2147483647 h 1772"/>
                    <a:gd name="T26" fmla="*/ 2147483647 w 963"/>
                    <a:gd name="T27" fmla="*/ 2147483647 h 1772"/>
                    <a:gd name="T28" fmla="*/ 2147483647 w 963"/>
                    <a:gd name="T29" fmla="*/ 2147483647 h 1772"/>
                    <a:gd name="T30" fmla="*/ 2147483647 w 963"/>
                    <a:gd name="T31" fmla="*/ 2147483647 h 1772"/>
                    <a:gd name="T32" fmla="*/ 2147483647 w 963"/>
                    <a:gd name="T33" fmla="*/ 2147483647 h 1772"/>
                    <a:gd name="T34" fmla="*/ 2147483647 w 963"/>
                    <a:gd name="T35" fmla="*/ 2147483647 h 1772"/>
                    <a:gd name="T36" fmla="*/ 2147483647 w 963"/>
                    <a:gd name="T37" fmla="*/ 2147483647 h 1772"/>
                    <a:gd name="T38" fmla="*/ 2147483647 w 963"/>
                    <a:gd name="T39" fmla="*/ 2147483647 h 1772"/>
                    <a:gd name="T40" fmla="*/ 2147483647 w 963"/>
                    <a:gd name="T41" fmla="*/ 2147483647 h 1772"/>
                    <a:gd name="T42" fmla="*/ 2147483647 w 963"/>
                    <a:gd name="T43" fmla="*/ 2147483647 h 1772"/>
                    <a:gd name="T44" fmla="*/ 2147483647 w 963"/>
                    <a:gd name="T45" fmla="*/ 2147483647 h 1772"/>
                    <a:gd name="T46" fmla="*/ 2147483647 w 963"/>
                    <a:gd name="T47" fmla="*/ 2147483647 h 1772"/>
                    <a:gd name="T48" fmla="*/ 2147483647 w 963"/>
                    <a:gd name="T49" fmla="*/ 2147483647 h 1772"/>
                    <a:gd name="T50" fmla="*/ 2147483647 w 963"/>
                    <a:gd name="T51" fmla="*/ 2147483647 h 1772"/>
                    <a:gd name="T52" fmla="*/ 2147483647 w 963"/>
                    <a:gd name="T53" fmla="*/ 2147483647 h 1772"/>
                    <a:gd name="T54" fmla="*/ 2147483647 w 963"/>
                    <a:gd name="T55" fmla="*/ 2147483647 h 1772"/>
                    <a:gd name="T56" fmla="*/ 2147483647 w 963"/>
                    <a:gd name="T57" fmla="*/ 2147483647 h 1772"/>
                    <a:gd name="T58" fmla="*/ 2147483647 w 963"/>
                    <a:gd name="T59" fmla="*/ 2147483647 h 1772"/>
                    <a:gd name="T60" fmla="*/ 2147483647 w 963"/>
                    <a:gd name="T61" fmla="*/ 2147483647 h 1772"/>
                    <a:gd name="T62" fmla="*/ 2147483647 w 963"/>
                    <a:gd name="T63" fmla="*/ 2147483647 h 1772"/>
                    <a:gd name="T64" fmla="*/ 2147483647 w 963"/>
                    <a:gd name="T65" fmla="*/ 2147483647 h 1772"/>
                    <a:gd name="T66" fmla="*/ 2147483647 w 963"/>
                    <a:gd name="T67" fmla="*/ 2147483647 h 1772"/>
                    <a:gd name="T68" fmla="*/ 2147483647 w 963"/>
                    <a:gd name="T69" fmla="*/ 2147483647 h 1772"/>
                    <a:gd name="T70" fmla="*/ 2147483647 w 963"/>
                    <a:gd name="T71" fmla="*/ 2147483647 h 1772"/>
                    <a:gd name="T72" fmla="*/ 2147483647 w 963"/>
                    <a:gd name="T73" fmla="*/ 2147483647 h 1772"/>
                    <a:gd name="T74" fmla="*/ 2147483647 w 963"/>
                    <a:gd name="T75" fmla="*/ 2147483647 h 1772"/>
                    <a:gd name="T76" fmla="*/ 2147483647 w 963"/>
                    <a:gd name="T77" fmla="*/ 2147483647 h 1772"/>
                    <a:gd name="T78" fmla="*/ 2147483647 w 963"/>
                    <a:gd name="T79" fmla="*/ 2147483647 h 1772"/>
                    <a:gd name="T80" fmla="*/ 2147483647 w 963"/>
                    <a:gd name="T81" fmla="*/ 2147483647 h 1772"/>
                    <a:gd name="T82" fmla="*/ 2147483647 w 963"/>
                    <a:gd name="T83" fmla="*/ 2147483647 h 1772"/>
                    <a:gd name="T84" fmla="*/ 2147483647 w 963"/>
                    <a:gd name="T85" fmla="*/ 2147483647 h 1772"/>
                    <a:gd name="T86" fmla="*/ 0 w 963"/>
                    <a:gd name="T87" fmla="*/ 2147483647 h 1772"/>
                    <a:gd name="T88" fmla="*/ 2147483647 w 963"/>
                    <a:gd name="T89" fmla="*/ 2147483647 h 1772"/>
                    <a:gd name="T90" fmla="*/ 2147483647 w 963"/>
                    <a:gd name="T91" fmla="*/ 2147483647 h 1772"/>
                    <a:gd name="T92" fmla="*/ 2147483647 w 963"/>
                    <a:gd name="T93" fmla="*/ 2147483647 h 1772"/>
                    <a:gd name="T94" fmla="*/ 2147483647 w 963"/>
                    <a:gd name="T95" fmla="*/ 2147483647 h 1772"/>
                    <a:gd name="T96" fmla="*/ 2147483647 w 963"/>
                    <a:gd name="T97" fmla="*/ 2147483647 h 1772"/>
                    <a:gd name="T98" fmla="*/ 2147483647 w 963"/>
                    <a:gd name="T99" fmla="*/ 2147483647 h 1772"/>
                    <a:gd name="T100" fmla="*/ 2147483647 w 963"/>
                    <a:gd name="T101" fmla="*/ 2147483647 h 1772"/>
                    <a:gd name="T102" fmla="*/ 2147483647 w 963"/>
                    <a:gd name="T103" fmla="*/ 2147483647 h 1772"/>
                    <a:gd name="T104" fmla="*/ 2147483647 w 963"/>
                    <a:gd name="T105" fmla="*/ 2147483647 h 1772"/>
                    <a:gd name="T106" fmla="*/ 2147483647 w 963"/>
                    <a:gd name="T107" fmla="*/ 2147483647 h 1772"/>
                    <a:gd name="T108" fmla="*/ 2147483647 w 963"/>
                    <a:gd name="T109" fmla="*/ 2147483647 h 1772"/>
                    <a:gd name="T110" fmla="*/ 2147483647 w 963"/>
                    <a:gd name="T111" fmla="*/ 2147483647 h 1772"/>
                    <a:gd name="T112" fmla="*/ 2147483647 w 963"/>
                    <a:gd name="T113" fmla="*/ 2147483647 h 1772"/>
                    <a:gd name="T114" fmla="*/ 2147483647 w 963"/>
                    <a:gd name="T115" fmla="*/ 2147483647 h 1772"/>
                    <a:gd name="T116" fmla="*/ 2147483647 w 963"/>
                    <a:gd name="T117" fmla="*/ 2147483647 h 1772"/>
                    <a:gd name="T118" fmla="*/ 2147483647 w 963"/>
                    <a:gd name="T119" fmla="*/ 2147483647 h 1772"/>
                    <a:gd name="T120" fmla="*/ 2147483647 w 963"/>
                    <a:gd name="T121" fmla="*/ 2147483647 h 1772"/>
                    <a:gd name="T122" fmla="*/ 2147483647 w 963"/>
                    <a:gd name="T123" fmla="*/ 2147483647 h 177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63"/>
                    <a:gd name="T187" fmla="*/ 0 h 1772"/>
                    <a:gd name="T188" fmla="*/ 963 w 963"/>
                    <a:gd name="T189" fmla="*/ 1772 h 177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63" h="1772">
                      <a:moveTo>
                        <a:pt x="141" y="709"/>
                      </a:moveTo>
                      <a:lnTo>
                        <a:pt x="141" y="702"/>
                      </a:lnTo>
                      <a:lnTo>
                        <a:pt x="141" y="695"/>
                      </a:lnTo>
                      <a:lnTo>
                        <a:pt x="134" y="688"/>
                      </a:lnTo>
                      <a:lnTo>
                        <a:pt x="141" y="681"/>
                      </a:lnTo>
                      <a:lnTo>
                        <a:pt x="134" y="674"/>
                      </a:lnTo>
                      <a:lnTo>
                        <a:pt x="127" y="674"/>
                      </a:lnTo>
                      <a:lnTo>
                        <a:pt x="113" y="666"/>
                      </a:lnTo>
                      <a:lnTo>
                        <a:pt x="106" y="645"/>
                      </a:lnTo>
                      <a:lnTo>
                        <a:pt x="99" y="638"/>
                      </a:lnTo>
                      <a:lnTo>
                        <a:pt x="99" y="631"/>
                      </a:lnTo>
                      <a:lnTo>
                        <a:pt x="106" y="631"/>
                      </a:lnTo>
                      <a:lnTo>
                        <a:pt x="99" y="617"/>
                      </a:lnTo>
                      <a:lnTo>
                        <a:pt x="92" y="603"/>
                      </a:lnTo>
                      <a:lnTo>
                        <a:pt x="92" y="589"/>
                      </a:lnTo>
                      <a:lnTo>
                        <a:pt x="92" y="581"/>
                      </a:lnTo>
                      <a:lnTo>
                        <a:pt x="92" y="574"/>
                      </a:lnTo>
                      <a:lnTo>
                        <a:pt x="92" y="567"/>
                      </a:lnTo>
                      <a:lnTo>
                        <a:pt x="99" y="560"/>
                      </a:lnTo>
                      <a:lnTo>
                        <a:pt x="99" y="553"/>
                      </a:lnTo>
                      <a:lnTo>
                        <a:pt x="106" y="553"/>
                      </a:lnTo>
                      <a:lnTo>
                        <a:pt x="113" y="546"/>
                      </a:lnTo>
                      <a:lnTo>
                        <a:pt x="113" y="539"/>
                      </a:lnTo>
                      <a:lnTo>
                        <a:pt x="120" y="532"/>
                      </a:lnTo>
                      <a:lnTo>
                        <a:pt x="127" y="525"/>
                      </a:lnTo>
                      <a:lnTo>
                        <a:pt x="134" y="518"/>
                      </a:lnTo>
                      <a:lnTo>
                        <a:pt x="134" y="503"/>
                      </a:lnTo>
                      <a:lnTo>
                        <a:pt x="134" y="489"/>
                      </a:lnTo>
                      <a:lnTo>
                        <a:pt x="156" y="489"/>
                      </a:lnTo>
                      <a:lnTo>
                        <a:pt x="156" y="482"/>
                      </a:lnTo>
                      <a:lnTo>
                        <a:pt x="156" y="475"/>
                      </a:lnTo>
                      <a:lnTo>
                        <a:pt x="141" y="454"/>
                      </a:lnTo>
                      <a:lnTo>
                        <a:pt x="149" y="440"/>
                      </a:lnTo>
                      <a:lnTo>
                        <a:pt x="163" y="411"/>
                      </a:lnTo>
                      <a:lnTo>
                        <a:pt x="163" y="397"/>
                      </a:lnTo>
                      <a:lnTo>
                        <a:pt x="163" y="383"/>
                      </a:lnTo>
                      <a:lnTo>
                        <a:pt x="163" y="376"/>
                      </a:lnTo>
                      <a:lnTo>
                        <a:pt x="163" y="362"/>
                      </a:lnTo>
                      <a:lnTo>
                        <a:pt x="163" y="355"/>
                      </a:lnTo>
                      <a:lnTo>
                        <a:pt x="149" y="348"/>
                      </a:lnTo>
                      <a:lnTo>
                        <a:pt x="163" y="348"/>
                      </a:lnTo>
                      <a:lnTo>
                        <a:pt x="163" y="341"/>
                      </a:lnTo>
                      <a:lnTo>
                        <a:pt x="170" y="341"/>
                      </a:lnTo>
                      <a:lnTo>
                        <a:pt x="177" y="326"/>
                      </a:lnTo>
                      <a:lnTo>
                        <a:pt x="177" y="319"/>
                      </a:lnTo>
                      <a:lnTo>
                        <a:pt x="184" y="319"/>
                      </a:lnTo>
                      <a:lnTo>
                        <a:pt x="191" y="312"/>
                      </a:lnTo>
                      <a:lnTo>
                        <a:pt x="191" y="305"/>
                      </a:lnTo>
                      <a:lnTo>
                        <a:pt x="184" y="298"/>
                      </a:lnTo>
                      <a:lnTo>
                        <a:pt x="184" y="291"/>
                      </a:lnTo>
                      <a:lnTo>
                        <a:pt x="184" y="284"/>
                      </a:lnTo>
                      <a:lnTo>
                        <a:pt x="191" y="277"/>
                      </a:lnTo>
                      <a:lnTo>
                        <a:pt x="191" y="255"/>
                      </a:lnTo>
                      <a:lnTo>
                        <a:pt x="191" y="248"/>
                      </a:lnTo>
                      <a:lnTo>
                        <a:pt x="198" y="248"/>
                      </a:lnTo>
                      <a:lnTo>
                        <a:pt x="205" y="241"/>
                      </a:lnTo>
                      <a:lnTo>
                        <a:pt x="212" y="241"/>
                      </a:lnTo>
                      <a:lnTo>
                        <a:pt x="219" y="241"/>
                      </a:lnTo>
                      <a:lnTo>
                        <a:pt x="219" y="234"/>
                      </a:lnTo>
                      <a:lnTo>
                        <a:pt x="226" y="227"/>
                      </a:lnTo>
                      <a:lnTo>
                        <a:pt x="234" y="220"/>
                      </a:lnTo>
                      <a:lnTo>
                        <a:pt x="241" y="213"/>
                      </a:lnTo>
                      <a:lnTo>
                        <a:pt x="241" y="206"/>
                      </a:lnTo>
                      <a:lnTo>
                        <a:pt x="248" y="206"/>
                      </a:lnTo>
                      <a:lnTo>
                        <a:pt x="255" y="199"/>
                      </a:lnTo>
                      <a:lnTo>
                        <a:pt x="262" y="199"/>
                      </a:lnTo>
                      <a:lnTo>
                        <a:pt x="276" y="199"/>
                      </a:lnTo>
                      <a:lnTo>
                        <a:pt x="276" y="192"/>
                      </a:lnTo>
                      <a:lnTo>
                        <a:pt x="290" y="192"/>
                      </a:lnTo>
                      <a:lnTo>
                        <a:pt x="297" y="185"/>
                      </a:lnTo>
                      <a:lnTo>
                        <a:pt x="311" y="178"/>
                      </a:lnTo>
                      <a:lnTo>
                        <a:pt x="319" y="178"/>
                      </a:lnTo>
                      <a:lnTo>
                        <a:pt x="326" y="170"/>
                      </a:lnTo>
                      <a:lnTo>
                        <a:pt x="333" y="163"/>
                      </a:lnTo>
                      <a:lnTo>
                        <a:pt x="333" y="170"/>
                      </a:lnTo>
                      <a:lnTo>
                        <a:pt x="354" y="199"/>
                      </a:lnTo>
                      <a:lnTo>
                        <a:pt x="354" y="206"/>
                      </a:lnTo>
                      <a:lnTo>
                        <a:pt x="354" y="213"/>
                      </a:lnTo>
                      <a:lnTo>
                        <a:pt x="361" y="220"/>
                      </a:lnTo>
                      <a:lnTo>
                        <a:pt x="361" y="227"/>
                      </a:lnTo>
                      <a:lnTo>
                        <a:pt x="361" y="234"/>
                      </a:lnTo>
                      <a:lnTo>
                        <a:pt x="368" y="248"/>
                      </a:lnTo>
                      <a:lnTo>
                        <a:pt x="368" y="255"/>
                      </a:lnTo>
                      <a:lnTo>
                        <a:pt x="389" y="255"/>
                      </a:lnTo>
                      <a:lnTo>
                        <a:pt x="397" y="263"/>
                      </a:lnTo>
                      <a:lnTo>
                        <a:pt x="404" y="263"/>
                      </a:lnTo>
                      <a:lnTo>
                        <a:pt x="411" y="263"/>
                      </a:lnTo>
                      <a:lnTo>
                        <a:pt x="425" y="263"/>
                      </a:lnTo>
                      <a:lnTo>
                        <a:pt x="432" y="277"/>
                      </a:lnTo>
                      <a:lnTo>
                        <a:pt x="439" y="291"/>
                      </a:lnTo>
                      <a:lnTo>
                        <a:pt x="446" y="298"/>
                      </a:lnTo>
                      <a:lnTo>
                        <a:pt x="453" y="291"/>
                      </a:lnTo>
                      <a:lnTo>
                        <a:pt x="460" y="284"/>
                      </a:lnTo>
                      <a:lnTo>
                        <a:pt x="474" y="284"/>
                      </a:lnTo>
                      <a:lnTo>
                        <a:pt x="474" y="277"/>
                      </a:lnTo>
                      <a:lnTo>
                        <a:pt x="496" y="284"/>
                      </a:lnTo>
                      <a:lnTo>
                        <a:pt x="503" y="305"/>
                      </a:lnTo>
                      <a:lnTo>
                        <a:pt x="503" y="326"/>
                      </a:lnTo>
                      <a:lnTo>
                        <a:pt x="517" y="341"/>
                      </a:lnTo>
                      <a:lnTo>
                        <a:pt x="517" y="355"/>
                      </a:lnTo>
                      <a:lnTo>
                        <a:pt x="517" y="362"/>
                      </a:lnTo>
                      <a:lnTo>
                        <a:pt x="538" y="362"/>
                      </a:lnTo>
                      <a:lnTo>
                        <a:pt x="545" y="376"/>
                      </a:lnTo>
                      <a:lnTo>
                        <a:pt x="552" y="376"/>
                      </a:lnTo>
                      <a:lnTo>
                        <a:pt x="560" y="376"/>
                      </a:lnTo>
                      <a:lnTo>
                        <a:pt x="567" y="376"/>
                      </a:lnTo>
                      <a:lnTo>
                        <a:pt x="574" y="390"/>
                      </a:lnTo>
                      <a:lnTo>
                        <a:pt x="581" y="397"/>
                      </a:lnTo>
                      <a:lnTo>
                        <a:pt x="574" y="404"/>
                      </a:lnTo>
                      <a:lnTo>
                        <a:pt x="581" y="404"/>
                      </a:lnTo>
                      <a:lnTo>
                        <a:pt x="581" y="411"/>
                      </a:lnTo>
                      <a:lnTo>
                        <a:pt x="602" y="397"/>
                      </a:lnTo>
                      <a:lnTo>
                        <a:pt x="609" y="397"/>
                      </a:lnTo>
                      <a:lnTo>
                        <a:pt x="630" y="397"/>
                      </a:lnTo>
                      <a:lnTo>
                        <a:pt x="630" y="390"/>
                      </a:lnTo>
                      <a:lnTo>
                        <a:pt x="630" y="362"/>
                      </a:lnTo>
                      <a:lnTo>
                        <a:pt x="637" y="355"/>
                      </a:lnTo>
                      <a:lnTo>
                        <a:pt x="637" y="348"/>
                      </a:lnTo>
                      <a:lnTo>
                        <a:pt x="630" y="333"/>
                      </a:lnTo>
                      <a:lnTo>
                        <a:pt x="630" y="326"/>
                      </a:lnTo>
                      <a:lnTo>
                        <a:pt x="637" y="319"/>
                      </a:lnTo>
                      <a:lnTo>
                        <a:pt x="630" y="312"/>
                      </a:lnTo>
                      <a:lnTo>
                        <a:pt x="645" y="312"/>
                      </a:lnTo>
                      <a:lnTo>
                        <a:pt x="659" y="277"/>
                      </a:lnTo>
                      <a:lnTo>
                        <a:pt x="659" y="270"/>
                      </a:lnTo>
                      <a:lnTo>
                        <a:pt x="666" y="270"/>
                      </a:lnTo>
                      <a:lnTo>
                        <a:pt x="673" y="263"/>
                      </a:lnTo>
                      <a:lnTo>
                        <a:pt x="666" y="255"/>
                      </a:lnTo>
                      <a:lnTo>
                        <a:pt x="666" y="248"/>
                      </a:lnTo>
                      <a:lnTo>
                        <a:pt x="673" y="248"/>
                      </a:lnTo>
                      <a:lnTo>
                        <a:pt x="680" y="241"/>
                      </a:lnTo>
                      <a:lnTo>
                        <a:pt x="680" y="234"/>
                      </a:lnTo>
                      <a:lnTo>
                        <a:pt x="680" y="227"/>
                      </a:lnTo>
                      <a:lnTo>
                        <a:pt x="687" y="220"/>
                      </a:lnTo>
                      <a:lnTo>
                        <a:pt x="694" y="213"/>
                      </a:lnTo>
                      <a:lnTo>
                        <a:pt x="701" y="206"/>
                      </a:lnTo>
                      <a:lnTo>
                        <a:pt x="701" y="199"/>
                      </a:lnTo>
                      <a:lnTo>
                        <a:pt x="694" y="185"/>
                      </a:lnTo>
                      <a:lnTo>
                        <a:pt x="701" y="170"/>
                      </a:lnTo>
                      <a:lnTo>
                        <a:pt x="708" y="156"/>
                      </a:lnTo>
                      <a:lnTo>
                        <a:pt x="708" y="149"/>
                      </a:lnTo>
                      <a:lnTo>
                        <a:pt x="723" y="142"/>
                      </a:lnTo>
                      <a:lnTo>
                        <a:pt x="730" y="121"/>
                      </a:lnTo>
                      <a:lnTo>
                        <a:pt x="737" y="114"/>
                      </a:lnTo>
                      <a:lnTo>
                        <a:pt x="744" y="107"/>
                      </a:lnTo>
                      <a:lnTo>
                        <a:pt x="744" y="100"/>
                      </a:lnTo>
                      <a:lnTo>
                        <a:pt x="730" y="93"/>
                      </a:lnTo>
                      <a:lnTo>
                        <a:pt x="723" y="85"/>
                      </a:lnTo>
                      <a:lnTo>
                        <a:pt x="723" y="71"/>
                      </a:lnTo>
                      <a:lnTo>
                        <a:pt x="737" y="43"/>
                      </a:lnTo>
                      <a:lnTo>
                        <a:pt x="744" y="29"/>
                      </a:lnTo>
                      <a:lnTo>
                        <a:pt x="751" y="22"/>
                      </a:lnTo>
                      <a:lnTo>
                        <a:pt x="758" y="15"/>
                      </a:lnTo>
                      <a:lnTo>
                        <a:pt x="765" y="15"/>
                      </a:lnTo>
                      <a:lnTo>
                        <a:pt x="772" y="0"/>
                      </a:lnTo>
                      <a:lnTo>
                        <a:pt x="779" y="7"/>
                      </a:lnTo>
                      <a:lnTo>
                        <a:pt x="786" y="7"/>
                      </a:lnTo>
                      <a:lnTo>
                        <a:pt x="800" y="7"/>
                      </a:lnTo>
                      <a:lnTo>
                        <a:pt x="800" y="15"/>
                      </a:lnTo>
                      <a:lnTo>
                        <a:pt x="808" y="22"/>
                      </a:lnTo>
                      <a:lnTo>
                        <a:pt x="822" y="15"/>
                      </a:lnTo>
                      <a:lnTo>
                        <a:pt x="822" y="29"/>
                      </a:lnTo>
                      <a:lnTo>
                        <a:pt x="815" y="43"/>
                      </a:lnTo>
                      <a:lnTo>
                        <a:pt x="815" y="50"/>
                      </a:lnTo>
                      <a:lnTo>
                        <a:pt x="808" y="50"/>
                      </a:lnTo>
                      <a:lnTo>
                        <a:pt x="808" y="57"/>
                      </a:lnTo>
                      <a:lnTo>
                        <a:pt x="808" y="64"/>
                      </a:lnTo>
                      <a:lnTo>
                        <a:pt x="800" y="71"/>
                      </a:lnTo>
                      <a:lnTo>
                        <a:pt x="800" y="85"/>
                      </a:lnTo>
                      <a:lnTo>
                        <a:pt x="800" y="100"/>
                      </a:lnTo>
                      <a:lnTo>
                        <a:pt x="800" y="107"/>
                      </a:lnTo>
                      <a:lnTo>
                        <a:pt x="800" y="114"/>
                      </a:lnTo>
                      <a:lnTo>
                        <a:pt x="793" y="114"/>
                      </a:lnTo>
                      <a:lnTo>
                        <a:pt x="793" y="135"/>
                      </a:lnTo>
                      <a:lnTo>
                        <a:pt x="793" y="149"/>
                      </a:lnTo>
                      <a:lnTo>
                        <a:pt x="786" y="156"/>
                      </a:lnTo>
                      <a:lnTo>
                        <a:pt x="779" y="156"/>
                      </a:lnTo>
                      <a:lnTo>
                        <a:pt x="765" y="163"/>
                      </a:lnTo>
                      <a:lnTo>
                        <a:pt x="758" y="185"/>
                      </a:lnTo>
                      <a:lnTo>
                        <a:pt x="758" y="192"/>
                      </a:lnTo>
                      <a:lnTo>
                        <a:pt x="751" y="199"/>
                      </a:lnTo>
                      <a:lnTo>
                        <a:pt x="751" y="213"/>
                      </a:lnTo>
                      <a:lnTo>
                        <a:pt x="744" y="220"/>
                      </a:lnTo>
                      <a:lnTo>
                        <a:pt x="744" y="241"/>
                      </a:lnTo>
                      <a:lnTo>
                        <a:pt x="737" y="248"/>
                      </a:lnTo>
                      <a:lnTo>
                        <a:pt x="737" y="255"/>
                      </a:lnTo>
                      <a:lnTo>
                        <a:pt x="744" y="255"/>
                      </a:lnTo>
                      <a:lnTo>
                        <a:pt x="744" y="263"/>
                      </a:lnTo>
                      <a:lnTo>
                        <a:pt x="730" y="277"/>
                      </a:lnTo>
                      <a:lnTo>
                        <a:pt x="723" y="277"/>
                      </a:lnTo>
                      <a:lnTo>
                        <a:pt x="715" y="284"/>
                      </a:lnTo>
                      <a:lnTo>
                        <a:pt x="715" y="291"/>
                      </a:lnTo>
                      <a:lnTo>
                        <a:pt x="723" y="305"/>
                      </a:lnTo>
                      <a:lnTo>
                        <a:pt x="723" y="312"/>
                      </a:lnTo>
                      <a:lnTo>
                        <a:pt x="730" y="319"/>
                      </a:lnTo>
                      <a:lnTo>
                        <a:pt x="723" y="319"/>
                      </a:lnTo>
                      <a:lnTo>
                        <a:pt x="730" y="326"/>
                      </a:lnTo>
                      <a:lnTo>
                        <a:pt x="730" y="333"/>
                      </a:lnTo>
                      <a:lnTo>
                        <a:pt x="730" y="341"/>
                      </a:lnTo>
                      <a:lnTo>
                        <a:pt x="723" y="341"/>
                      </a:lnTo>
                      <a:lnTo>
                        <a:pt x="730" y="341"/>
                      </a:lnTo>
                      <a:lnTo>
                        <a:pt x="723" y="348"/>
                      </a:lnTo>
                      <a:lnTo>
                        <a:pt x="723" y="355"/>
                      </a:lnTo>
                      <a:lnTo>
                        <a:pt x="723" y="369"/>
                      </a:lnTo>
                      <a:lnTo>
                        <a:pt x="730" y="376"/>
                      </a:lnTo>
                      <a:lnTo>
                        <a:pt x="737" y="383"/>
                      </a:lnTo>
                      <a:lnTo>
                        <a:pt x="744" y="376"/>
                      </a:lnTo>
                      <a:lnTo>
                        <a:pt x="751" y="376"/>
                      </a:lnTo>
                      <a:lnTo>
                        <a:pt x="744" y="383"/>
                      </a:lnTo>
                      <a:lnTo>
                        <a:pt x="737" y="383"/>
                      </a:lnTo>
                      <a:lnTo>
                        <a:pt x="730" y="390"/>
                      </a:lnTo>
                      <a:lnTo>
                        <a:pt x="723" y="390"/>
                      </a:lnTo>
                      <a:lnTo>
                        <a:pt x="715" y="390"/>
                      </a:lnTo>
                      <a:lnTo>
                        <a:pt x="715" y="397"/>
                      </a:lnTo>
                      <a:lnTo>
                        <a:pt x="708" y="404"/>
                      </a:lnTo>
                      <a:lnTo>
                        <a:pt x="701" y="411"/>
                      </a:lnTo>
                      <a:lnTo>
                        <a:pt x="694" y="411"/>
                      </a:lnTo>
                      <a:lnTo>
                        <a:pt x="701" y="411"/>
                      </a:lnTo>
                      <a:lnTo>
                        <a:pt x="694" y="411"/>
                      </a:lnTo>
                      <a:lnTo>
                        <a:pt x="687" y="411"/>
                      </a:lnTo>
                      <a:lnTo>
                        <a:pt x="680" y="418"/>
                      </a:lnTo>
                      <a:lnTo>
                        <a:pt x="673" y="426"/>
                      </a:lnTo>
                      <a:lnTo>
                        <a:pt x="680" y="433"/>
                      </a:lnTo>
                      <a:lnTo>
                        <a:pt x="673" y="433"/>
                      </a:lnTo>
                      <a:lnTo>
                        <a:pt x="673" y="440"/>
                      </a:lnTo>
                      <a:lnTo>
                        <a:pt x="666" y="447"/>
                      </a:lnTo>
                      <a:lnTo>
                        <a:pt x="666" y="461"/>
                      </a:lnTo>
                      <a:lnTo>
                        <a:pt x="666" y="468"/>
                      </a:lnTo>
                      <a:lnTo>
                        <a:pt x="659" y="468"/>
                      </a:lnTo>
                      <a:lnTo>
                        <a:pt x="659" y="475"/>
                      </a:lnTo>
                      <a:lnTo>
                        <a:pt x="659" y="482"/>
                      </a:lnTo>
                      <a:lnTo>
                        <a:pt x="659" y="489"/>
                      </a:lnTo>
                      <a:lnTo>
                        <a:pt x="659" y="496"/>
                      </a:lnTo>
                      <a:lnTo>
                        <a:pt x="652" y="496"/>
                      </a:lnTo>
                      <a:lnTo>
                        <a:pt x="652" y="503"/>
                      </a:lnTo>
                      <a:lnTo>
                        <a:pt x="645" y="511"/>
                      </a:lnTo>
                      <a:lnTo>
                        <a:pt x="645" y="518"/>
                      </a:lnTo>
                      <a:lnTo>
                        <a:pt x="637" y="518"/>
                      </a:lnTo>
                      <a:lnTo>
                        <a:pt x="637" y="525"/>
                      </a:lnTo>
                      <a:lnTo>
                        <a:pt x="637" y="532"/>
                      </a:lnTo>
                      <a:lnTo>
                        <a:pt x="630" y="546"/>
                      </a:lnTo>
                      <a:lnTo>
                        <a:pt x="623" y="560"/>
                      </a:lnTo>
                      <a:lnTo>
                        <a:pt x="616" y="567"/>
                      </a:lnTo>
                      <a:lnTo>
                        <a:pt x="616" y="574"/>
                      </a:lnTo>
                      <a:lnTo>
                        <a:pt x="609" y="574"/>
                      </a:lnTo>
                      <a:lnTo>
                        <a:pt x="609" y="581"/>
                      </a:lnTo>
                      <a:lnTo>
                        <a:pt x="602" y="581"/>
                      </a:lnTo>
                      <a:lnTo>
                        <a:pt x="602" y="589"/>
                      </a:lnTo>
                      <a:lnTo>
                        <a:pt x="595" y="589"/>
                      </a:lnTo>
                      <a:lnTo>
                        <a:pt x="595" y="596"/>
                      </a:lnTo>
                      <a:lnTo>
                        <a:pt x="588" y="610"/>
                      </a:lnTo>
                      <a:lnTo>
                        <a:pt x="581" y="631"/>
                      </a:lnTo>
                      <a:lnTo>
                        <a:pt x="574" y="631"/>
                      </a:lnTo>
                      <a:lnTo>
                        <a:pt x="574" y="638"/>
                      </a:lnTo>
                      <a:lnTo>
                        <a:pt x="567" y="645"/>
                      </a:lnTo>
                      <a:lnTo>
                        <a:pt x="567" y="652"/>
                      </a:lnTo>
                      <a:lnTo>
                        <a:pt x="560" y="666"/>
                      </a:lnTo>
                      <a:lnTo>
                        <a:pt x="552" y="666"/>
                      </a:lnTo>
                      <a:lnTo>
                        <a:pt x="545" y="666"/>
                      </a:lnTo>
                      <a:lnTo>
                        <a:pt x="545" y="681"/>
                      </a:lnTo>
                      <a:lnTo>
                        <a:pt x="538" y="688"/>
                      </a:lnTo>
                      <a:lnTo>
                        <a:pt x="531" y="681"/>
                      </a:lnTo>
                      <a:lnTo>
                        <a:pt x="524" y="688"/>
                      </a:lnTo>
                      <a:lnTo>
                        <a:pt x="517" y="688"/>
                      </a:lnTo>
                      <a:lnTo>
                        <a:pt x="510" y="688"/>
                      </a:lnTo>
                      <a:lnTo>
                        <a:pt x="503" y="695"/>
                      </a:lnTo>
                      <a:lnTo>
                        <a:pt x="496" y="702"/>
                      </a:lnTo>
                      <a:lnTo>
                        <a:pt x="496" y="709"/>
                      </a:lnTo>
                      <a:lnTo>
                        <a:pt x="489" y="723"/>
                      </a:lnTo>
                      <a:lnTo>
                        <a:pt x="489" y="730"/>
                      </a:lnTo>
                      <a:lnTo>
                        <a:pt x="496" y="730"/>
                      </a:lnTo>
                      <a:lnTo>
                        <a:pt x="496" y="737"/>
                      </a:lnTo>
                      <a:lnTo>
                        <a:pt x="503" y="744"/>
                      </a:lnTo>
                      <a:lnTo>
                        <a:pt x="503" y="751"/>
                      </a:lnTo>
                      <a:lnTo>
                        <a:pt x="503" y="766"/>
                      </a:lnTo>
                      <a:lnTo>
                        <a:pt x="503" y="773"/>
                      </a:lnTo>
                      <a:lnTo>
                        <a:pt x="496" y="773"/>
                      </a:lnTo>
                      <a:lnTo>
                        <a:pt x="489" y="780"/>
                      </a:lnTo>
                      <a:lnTo>
                        <a:pt x="482" y="787"/>
                      </a:lnTo>
                      <a:lnTo>
                        <a:pt x="482" y="801"/>
                      </a:lnTo>
                      <a:lnTo>
                        <a:pt x="474" y="815"/>
                      </a:lnTo>
                      <a:lnTo>
                        <a:pt x="460" y="822"/>
                      </a:lnTo>
                      <a:lnTo>
                        <a:pt x="418" y="865"/>
                      </a:lnTo>
                      <a:lnTo>
                        <a:pt x="411" y="865"/>
                      </a:lnTo>
                      <a:lnTo>
                        <a:pt x="397" y="872"/>
                      </a:lnTo>
                      <a:lnTo>
                        <a:pt x="389" y="879"/>
                      </a:lnTo>
                      <a:lnTo>
                        <a:pt x="375" y="886"/>
                      </a:lnTo>
                      <a:lnTo>
                        <a:pt x="368" y="886"/>
                      </a:lnTo>
                      <a:lnTo>
                        <a:pt x="354" y="900"/>
                      </a:lnTo>
                      <a:lnTo>
                        <a:pt x="333" y="914"/>
                      </a:lnTo>
                      <a:lnTo>
                        <a:pt x="319" y="922"/>
                      </a:lnTo>
                      <a:lnTo>
                        <a:pt x="311" y="936"/>
                      </a:lnTo>
                      <a:lnTo>
                        <a:pt x="304" y="957"/>
                      </a:lnTo>
                      <a:lnTo>
                        <a:pt x="297" y="971"/>
                      </a:lnTo>
                      <a:lnTo>
                        <a:pt x="297" y="1000"/>
                      </a:lnTo>
                      <a:lnTo>
                        <a:pt x="297" y="1014"/>
                      </a:lnTo>
                      <a:lnTo>
                        <a:pt x="269" y="1035"/>
                      </a:lnTo>
                      <a:lnTo>
                        <a:pt x="262" y="1049"/>
                      </a:lnTo>
                      <a:lnTo>
                        <a:pt x="248" y="1085"/>
                      </a:lnTo>
                      <a:lnTo>
                        <a:pt x="241" y="1106"/>
                      </a:lnTo>
                      <a:lnTo>
                        <a:pt x="226" y="1170"/>
                      </a:lnTo>
                      <a:lnTo>
                        <a:pt x="212" y="1205"/>
                      </a:lnTo>
                      <a:lnTo>
                        <a:pt x="205" y="1219"/>
                      </a:lnTo>
                      <a:lnTo>
                        <a:pt x="198" y="1233"/>
                      </a:lnTo>
                      <a:lnTo>
                        <a:pt x="191" y="1255"/>
                      </a:lnTo>
                      <a:lnTo>
                        <a:pt x="184" y="1283"/>
                      </a:lnTo>
                      <a:lnTo>
                        <a:pt x="177" y="1290"/>
                      </a:lnTo>
                      <a:lnTo>
                        <a:pt x="170" y="1311"/>
                      </a:lnTo>
                      <a:lnTo>
                        <a:pt x="170" y="1340"/>
                      </a:lnTo>
                      <a:lnTo>
                        <a:pt x="170" y="1375"/>
                      </a:lnTo>
                      <a:lnTo>
                        <a:pt x="170" y="1418"/>
                      </a:lnTo>
                      <a:lnTo>
                        <a:pt x="156" y="1425"/>
                      </a:lnTo>
                      <a:lnTo>
                        <a:pt x="134" y="1432"/>
                      </a:lnTo>
                      <a:lnTo>
                        <a:pt x="134" y="1425"/>
                      </a:lnTo>
                      <a:lnTo>
                        <a:pt x="127" y="1418"/>
                      </a:lnTo>
                      <a:lnTo>
                        <a:pt x="106" y="1410"/>
                      </a:lnTo>
                      <a:lnTo>
                        <a:pt x="99" y="1403"/>
                      </a:lnTo>
                      <a:lnTo>
                        <a:pt x="85" y="1396"/>
                      </a:lnTo>
                      <a:lnTo>
                        <a:pt x="71" y="1396"/>
                      </a:lnTo>
                      <a:lnTo>
                        <a:pt x="71" y="1403"/>
                      </a:lnTo>
                      <a:lnTo>
                        <a:pt x="63" y="1396"/>
                      </a:lnTo>
                      <a:lnTo>
                        <a:pt x="63" y="1389"/>
                      </a:lnTo>
                      <a:lnTo>
                        <a:pt x="63" y="1375"/>
                      </a:lnTo>
                      <a:lnTo>
                        <a:pt x="78" y="1375"/>
                      </a:lnTo>
                      <a:lnTo>
                        <a:pt x="71" y="1368"/>
                      </a:lnTo>
                      <a:lnTo>
                        <a:pt x="56" y="1368"/>
                      </a:lnTo>
                      <a:lnTo>
                        <a:pt x="56" y="1361"/>
                      </a:lnTo>
                      <a:lnTo>
                        <a:pt x="56" y="1354"/>
                      </a:lnTo>
                      <a:lnTo>
                        <a:pt x="42" y="1354"/>
                      </a:lnTo>
                      <a:lnTo>
                        <a:pt x="42" y="1347"/>
                      </a:lnTo>
                      <a:lnTo>
                        <a:pt x="42" y="1340"/>
                      </a:lnTo>
                      <a:lnTo>
                        <a:pt x="49" y="1340"/>
                      </a:lnTo>
                      <a:lnTo>
                        <a:pt x="56" y="1340"/>
                      </a:lnTo>
                      <a:lnTo>
                        <a:pt x="63" y="1333"/>
                      </a:lnTo>
                      <a:lnTo>
                        <a:pt x="56" y="1333"/>
                      </a:lnTo>
                      <a:lnTo>
                        <a:pt x="56" y="1311"/>
                      </a:lnTo>
                      <a:lnTo>
                        <a:pt x="56" y="1304"/>
                      </a:lnTo>
                      <a:lnTo>
                        <a:pt x="49" y="1297"/>
                      </a:lnTo>
                      <a:lnTo>
                        <a:pt x="42" y="1297"/>
                      </a:lnTo>
                      <a:lnTo>
                        <a:pt x="28" y="1297"/>
                      </a:lnTo>
                      <a:lnTo>
                        <a:pt x="28" y="1290"/>
                      </a:lnTo>
                      <a:lnTo>
                        <a:pt x="28" y="1283"/>
                      </a:lnTo>
                      <a:lnTo>
                        <a:pt x="21" y="1276"/>
                      </a:lnTo>
                      <a:lnTo>
                        <a:pt x="21" y="1283"/>
                      </a:lnTo>
                      <a:lnTo>
                        <a:pt x="14" y="1276"/>
                      </a:lnTo>
                      <a:lnTo>
                        <a:pt x="7" y="1269"/>
                      </a:lnTo>
                      <a:lnTo>
                        <a:pt x="14" y="1269"/>
                      </a:lnTo>
                      <a:lnTo>
                        <a:pt x="14" y="1255"/>
                      </a:lnTo>
                      <a:lnTo>
                        <a:pt x="14" y="1248"/>
                      </a:lnTo>
                      <a:lnTo>
                        <a:pt x="14" y="1240"/>
                      </a:lnTo>
                      <a:lnTo>
                        <a:pt x="21" y="1233"/>
                      </a:lnTo>
                      <a:lnTo>
                        <a:pt x="14" y="1226"/>
                      </a:lnTo>
                      <a:lnTo>
                        <a:pt x="28" y="1226"/>
                      </a:lnTo>
                      <a:lnTo>
                        <a:pt x="35" y="1226"/>
                      </a:lnTo>
                      <a:lnTo>
                        <a:pt x="42" y="1226"/>
                      </a:lnTo>
                      <a:lnTo>
                        <a:pt x="56" y="1212"/>
                      </a:lnTo>
                      <a:lnTo>
                        <a:pt x="49" y="1198"/>
                      </a:lnTo>
                      <a:lnTo>
                        <a:pt x="42" y="1184"/>
                      </a:lnTo>
                      <a:lnTo>
                        <a:pt x="42" y="1177"/>
                      </a:lnTo>
                      <a:lnTo>
                        <a:pt x="28" y="1170"/>
                      </a:lnTo>
                      <a:lnTo>
                        <a:pt x="28" y="1162"/>
                      </a:lnTo>
                      <a:lnTo>
                        <a:pt x="21" y="1162"/>
                      </a:lnTo>
                      <a:lnTo>
                        <a:pt x="14" y="1162"/>
                      </a:lnTo>
                      <a:lnTo>
                        <a:pt x="21" y="1148"/>
                      </a:lnTo>
                      <a:lnTo>
                        <a:pt x="14" y="1141"/>
                      </a:lnTo>
                      <a:lnTo>
                        <a:pt x="21" y="1134"/>
                      </a:lnTo>
                      <a:lnTo>
                        <a:pt x="21" y="1127"/>
                      </a:lnTo>
                      <a:lnTo>
                        <a:pt x="28" y="1127"/>
                      </a:lnTo>
                      <a:lnTo>
                        <a:pt x="28" y="1113"/>
                      </a:lnTo>
                      <a:lnTo>
                        <a:pt x="21" y="1106"/>
                      </a:lnTo>
                      <a:lnTo>
                        <a:pt x="14" y="1070"/>
                      </a:lnTo>
                      <a:lnTo>
                        <a:pt x="0" y="1056"/>
                      </a:lnTo>
                      <a:lnTo>
                        <a:pt x="0" y="1042"/>
                      </a:lnTo>
                      <a:lnTo>
                        <a:pt x="0" y="1035"/>
                      </a:lnTo>
                      <a:lnTo>
                        <a:pt x="14" y="1028"/>
                      </a:lnTo>
                      <a:lnTo>
                        <a:pt x="14" y="1021"/>
                      </a:lnTo>
                      <a:lnTo>
                        <a:pt x="7" y="1014"/>
                      </a:lnTo>
                      <a:lnTo>
                        <a:pt x="14" y="1000"/>
                      </a:lnTo>
                      <a:lnTo>
                        <a:pt x="14" y="985"/>
                      </a:lnTo>
                      <a:lnTo>
                        <a:pt x="14" y="978"/>
                      </a:lnTo>
                      <a:lnTo>
                        <a:pt x="21" y="971"/>
                      </a:lnTo>
                      <a:lnTo>
                        <a:pt x="21" y="964"/>
                      </a:lnTo>
                      <a:lnTo>
                        <a:pt x="49" y="929"/>
                      </a:lnTo>
                      <a:lnTo>
                        <a:pt x="49" y="914"/>
                      </a:lnTo>
                      <a:lnTo>
                        <a:pt x="56" y="900"/>
                      </a:lnTo>
                      <a:lnTo>
                        <a:pt x="56" y="893"/>
                      </a:lnTo>
                      <a:lnTo>
                        <a:pt x="63" y="893"/>
                      </a:lnTo>
                      <a:lnTo>
                        <a:pt x="78" y="893"/>
                      </a:lnTo>
                      <a:lnTo>
                        <a:pt x="85" y="893"/>
                      </a:lnTo>
                      <a:lnTo>
                        <a:pt x="92" y="886"/>
                      </a:lnTo>
                      <a:lnTo>
                        <a:pt x="99" y="886"/>
                      </a:lnTo>
                      <a:lnTo>
                        <a:pt x="106" y="886"/>
                      </a:lnTo>
                      <a:lnTo>
                        <a:pt x="113" y="872"/>
                      </a:lnTo>
                      <a:lnTo>
                        <a:pt x="120" y="858"/>
                      </a:lnTo>
                      <a:lnTo>
                        <a:pt x="127" y="858"/>
                      </a:lnTo>
                      <a:lnTo>
                        <a:pt x="127" y="865"/>
                      </a:lnTo>
                      <a:lnTo>
                        <a:pt x="134" y="865"/>
                      </a:lnTo>
                      <a:lnTo>
                        <a:pt x="156" y="865"/>
                      </a:lnTo>
                      <a:lnTo>
                        <a:pt x="163" y="858"/>
                      </a:lnTo>
                      <a:lnTo>
                        <a:pt x="170" y="837"/>
                      </a:lnTo>
                      <a:lnTo>
                        <a:pt x="170" y="829"/>
                      </a:lnTo>
                      <a:lnTo>
                        <a:pt x="177" y="815"/>
                      </a:lnTo>
                      <a:lnTo>
                        <a:pt x="170" y="815"/>
                      </a:lnTo>
                      <a:lnTo>
                        <a:pt x="177" y="808"/>
                      </a:lnTo>
                      <a:lnTo>
                        <a:pt x="170" y="801"/>
                      </a:lnTo>
                      <a:lnTo>
                        <a:pt x="177" y="801"/>
                      </a:lnTo>
                      <a:lnTo>
                        <a:pt x="184" y="794"/>
                      </a:lnTo>
                      <a:lnTo>
                        <a:pt x="184" y="780"/>
                      </a:lnTo>
                      <a:lnTo>
                        <a:pt x="177" y="780"/>
                      </a:lnTo>
                      <a:lnTo>
                        <a:pt x="177" y="766"/>
                      </a:lnTo>
                      <a:lnTo>
                        <a:pt x="177" y="759"/>
                      </a:lnTo>
                      <a:lnTo>
                        <a:pt x="170" y="751"/>
                      </a:lnTo>
                      <a:lnTo>
                        <a:pt x="156" y="744"/>
                      </a:lnTo>
                      <a:lnTo>
                        <a:pt x="149" y="744"/>
                      </a:lnTo>
                      <a:lnTo>
                        <a:pt x="141" y="737"/>
                      </a:lnTo>
                      <a:lnTo>
                        <a:pt x="134" y="730"/>
                      </a:lnTo>
                      <a:lnTo>
                        <a:pt x="141" y="723"/>
                      </a:lnTo>
                      <a:lnTo>
                        <a:pt x="134" y="709"/>
                      </a:lnTo>
                      <a:lnTo>
                        <a:pt x="141" y="716"/>
                      </a:lnTo>
                      <a:lnTo>
                        <a:pt x="141" y="709"/>
                      </a:lnTo>
                      <a:close/>
                      <a:moveTo>
                        <a:pt x="857" y="900"/>
                      </a:moveTo>
                      <a:lnTo>
                        <a:pt x="857" y="900"/>
                      </a:lnTo>
                      <a:lnTo>
                        <a:pt x="857" y="893"/>
                      </a:lnTo>
                      <a:lnTo>
                        <a:pt x="857" y="900"/>
                      </a:lnTo>
                      <a:close/>
                      <a:moveTo>
                        <a:pt x="843" y="900"/>
                      </a:moveTo>
                      <a:lnTo>
                        <a:pt x="843" y="900"/>
                      </a:lnTo>
                      <a:close/>
                      <a:moveTo>
                        <a:pt x="815" y="907"/>
                      </a:moveTo>
                      <a:lnTo>
                        <a:pt x="822" y="900"/>
                      </a:lnTo>
                      <a:lnTo>
                        <a:pt x="829" y="907"/>
                      </a:lnTo>
                      <a:lnTo>
                        <a:pt x="843" y="907"/>
                      </a:lnTo>
                      <a:lnTo>
                        <a:pt x="843" y="914"/>
                      </a:lnTo>
                      <a:lnTo>
                        <a:pt x="850" y="922"/>
                      </a:lnTo>
                      <a:lnTo>
                        <a:pt x="843" y="929"/>
                      </a:lnTo>
                      <a:lnTo>
                        <a:pt x="843" y="936"/>
                      </a:lnTo>
                      <a:lnTo>
                        <a:pt x="836" y="936"/>
                      </a:lnTo>
                      <a:lnTo>
                        <a:pt x="836" y="943"/>
                      </a:lnTo>
                      <a:lnTo>
                        <a:pt x="836" y="950"/>
                      </a:lnTo>
                      <a:lnTo>
                        <a:pt x="843" y="957"/>
                      </a:lnTo>
                      <a:lnTo>
                        <a:pt x="836" y="957"/>
                      </a:lnTo>
                      <a:lnTo>
                        <a:pt x="829" y="957"/>
                      </a:lnTo>
                      <a:lnTo>
                        <a:pt x="822" y="950"/>
                      </a:lnTo>
                      <a:lnTo>
                        <a:pt x="808" y="943"/>
                      </a:lnTo>
                      <a:lnTo>
                        <a:pt x="800" y="943"/>
                      </a:lnTo>
                      <a:lnTo>
                        <a:pt x="808" y="929"/>
                      </a:lnTo>
                      <a:lnTo>
                        <a:pt x="793" y="914"/>
                      </a:lnTo>
                      <a:lnTo>
                        <a:pt x="793" y="907"/>
                      </a:lnTo>
                      <a:lnTo>
                        <a:pt x="800" y="907"/>
                      </a:lnTo>
                      <a:lnTo>
                        <a:pt x="808" y="907"/>
                      </a:lnTo>
                      <a:lnTo>
                        <a:pt x="815" y="907"/>
                      </a:lnTo>
                      <a:close/>
                      <a:moveTo>
                        <a:pt x="843" y="929"/>
                      </a:moveTo>
                      <a:lnTo>
                        <a:pt x="843" y="936"/>
                      </a:lnTo>
                      <a:lnTo>
                        <a:pt x="843" y="929"/>
                      </a:lnTo>
                      <a:close/>
                      <a:moveTo>
                        <a:pt x="921" y="1701"/>
                      </a:moveTo>
                      <a:lnTo>
                        <a:pt x="921" y="1701"/>
                      </a:lnTo>
                      <a:lnTo>
                        <a:pt x="914" y="1701"/>
                      </a:lnTo>
                      <a:lnTo>
                        <a:pt x="914" y="1694"/>
                      </a:lnTo>
                      <a:lnTo>
                        <a:pt x="900" y="1680"/>
                      </a:lnTo>
                      <a:lnTo>
                        <a:pt x="893" y="1680"/>
                      </a:lnTo>
                      <a:lnTo>
                        <a:pt x="893" y="1673"/>
                      </a:lnTo>
                      <a:lnTo>
                        <a:pt x="885" y="1673"/>
                      </a:lnTo>
                      <a:lnTo>
                        <a:pt x="878" y="1673"/>
                      </a:lnTo>
                      <a:lnTo>
                        <a:pt x="871" y="1673"/>
                      </a:lnTo>
                      <a:lnTo>
                        <a:pt x="871" y="1666"/>
                      </a:lnTo>
                      <a:lnTo>
                        <a:pt x="864" y="1666"/>
                      </a:lnTo>
                      <a:lnTo>
                        <a:pt x="864" y="1658"/>
                      </a:lnTo>
                      <a:lnTo>
                        <a:pt x="857" y="1658"/>
                      </a:lnTo>
                      <a:lnTo>
                        <a:pt x="850" y="1651"/>
                      </a:lnTo>
                      <a:lnTo>
                        <a:pt x="843" y="1651"/>
                      </a:lnTo>
                      <a:lnTo>
                        <a:pt x="850" y="1644"/>
                      </a:lnTo>
                      <a:lnTo>
                        <a:pt x="843" y="1637"/>
                      </a:lnTo>
                      <a:lnTo>
                        <a:pt x="843" y="1630"/>
                      </a:lnTo>
                      <a:lnTo>
                        <a:pt x="850" y="1630"/>
                      </a:lnTo>
                      <a:lnTo>
                        <a:pt x="843" y="1616"/>
                      </a:lnTo>
                      <a:lnTo>
                        <a:pt x="836" y="1609"/>
                      </a:lnTo>
                      <a:lnTo>
                        <a:pt x="843" y="1602"/>
                      </a:lnTo>
                      <a:lnTo>
                        <a:pt x="850" y="1609"/>
                      </a:lnTo>
                      <a:lnTo>
                        <a:pt x="857" y="1609"/>
                      </a:lnTo>
                      <a:lnTo>
                        <a:pt x="864" y="1609"/>
                      </a:lnTo>
                      <a:lnTo>
                        <a:pt x="871" y="1609"/>
                      </a:lnTo>
                      <a:lnTo>
                        <a:pt x="878" y="1609"/>
                      </a:lnTo>
                      <a:lnTo>
                        <a:pt x="885" y="1609"/>
                      </a:lnTo>
                      <a:lnTo>
                        <a:pt x="900" y="1609"/>
                      </a:lnTo>
                      <a:lnTo>
                        <a:pt x="907" y="1602"/>
                      </a:lnTo>
                      <a:lnTo>
                        <a:pt x="914" y="1602"/>
                      </a:lnTo>
                      <a:lnTo>
                        <a:pt x="914" y="1609"/>
                      </a:lnTo>
                      <a:lnTo>
                        <a:pt x="914" y="1616"/>
                      </a:lnTo>
                      <a:lnTo>
                        <a:pt x="914" y="1623"/>
                      </a:lnTo>
                      <a:lnTo>
                        <a:pt x="921" y="1630"/>
                      </a:lnTo>
                      <a:lnTo>
                        <a:pt x="914" y="1630"/>
                      </a:lnTo>
                      <a:lnTo>
                        <a:pt x="914" y="1637"/>
                      </a:lnTo>
                      <a:lnTo>
                        <a:pt x="907" y="1637"/>
                      </a:lnTo>
                      <a:lnTo>
                        <a:pt x="907" y="1644"/>
                      </a:lnTo>
                      <a:lnTo>
                        <a:pt x="914" y="1651"/>
                      </a:lnTo>
                      <a:lnTo>
                        <a:pt x="907" y="1658"/>
                      </a:lnTo>
                      <a:lnTo>
                        <a:pt x="928" y="1666"/>
                      </a:lnTo>
                      <a:lnTo>
                        <a:pt x="942" y="1673"/>
                      </a:lnTo>
                      <a:lnTo>
                        <a:pt x="949" y="1680"/>
                      </a:lnTo>
                      <a:lnTo>
                        <a:pt x="949" y="1687"/>
                      </a:lnTo>
                      <a:lnTo>
                        <a:pt x="942" y="1687"/>
                      </a:lnTo>
                      <a:lnTo>
                        <a:pt x="942" y="1701"/>
                      </a:lnTo>
                      <a:lnTo>
                        <a:pt x="928" y="1701"/>
                      </a:lnTo>
                      <a:lnTo>
                        <a:pt x="921" y="1701"/>
                      </a:lnTo>
                      <a:close/>
                      <a:moveTo>
                        <a:pt x="921" y="1609"/>
                      </a:moveTo>
                      <a:lnTo>
                        <a:pt x="921" y="1609"/>
                      </a:lnTo>
                      <a:lnTo>
                        <a:pt x="928" y="1609"/>
                      </a:lnTo>
                      <a:lnTo>
                        <a:pt x="921" y="1616"/>
                      </a:lnTo>
                      <a:lnTo>
                        <a:pt x="921" y="1609"/>
                      </a:lnTo>
                      <a:close/>
                      <a:moveTo>
                        <a:pt x="963" y="1758"/>
                      </a:moveTo>
                      <a:lnTo>
                        <a:pt x="963" y="1765"/>
                      </a:lnTo>
                      <a:lnTo>
                        <a:pt x="956" y="1772"/>
                      </a:lnTo>
                      <a:lnTo>
                        <a:pt x="949" y="1758"/>
                      </a:lnTo>
                      <a:lnTo>
                        <a:pt x="963" y="1758"/>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89" name="Freeform 18">
                  <a:extLst>
                    <a:ext uri="{FF2B5EF4-FFF2-40B4-BE49-F238E27FC236}">
                      <a16:creationId xmlns:a16="http://schemas.microsoft.com/office/drawing/2014/main" id="{42ADAE4A-8B25-4546-BDEC-EA815E4145C5}"/>
                    </a:ext>
                  </a:extLst>
                </p:cNvPr>
                <p:cNvSpPr>
                  <a:spLocks/>
                </p:cNvSpPr>
                <p:nvPr/>
              </p:nvSpPr>
              <p:spPr bwMode="auto">
                <a:xfrm>
                  <a:off x="3232150" y="4519613"/>
                  <a:ext cx="1323975" cy="1397000"/>
                </a:xfrm>
                <a:custGeom>
                  <a:avLst/>
                  <a:gdLst>
                    <a:gd name="T0" fmla="*/ 2147483647 w 957"/>
                    <a:gd name="T1" fmla="*/ 2147483647 h 1169"/>
                    <a:gd name="T2" fmla="*/ 2147483647 w 957"/>
                    <a:gd name="T3" fmla="*/ 2147483647 h 1169"/>
                    <a:gd name="T4" fmla="*/ 2147483647 w 957"/>
                    <a:gd name="T5" fmla="*/ 2147483647 h 1169"/>
                    <a:gd name="T6" fmla="*/ 2147483647 w 957"/>
                    <a:gd name="T7" fmla="*/ 2147483647 h 1169"/>
                    <a:gd name="T8" fmla="*/ 2147483647 w 957"/>
                    <a:gd name="T9" fmla="*/ 2147483647 h 1169"/>
                    <a:gd name="T10" fmla="*/ 2147483647 w 957"/>
                    <a:gd name="T11" fmla="*/ 2147483647 h 1169"/>
                    <a:gd name="T12" fmla="*/ 2147483647 w 957"/>
                    <a:gd name="T13" fmla="*/ 2147483647 h 1169"/>
                    <a:gd name="T14" fmla="*/ 2147483647 w 957"/>
                    <a:gd name="T15" fmla="*/ 2147483647 h 1169"/>
                    <a:gd name="T16" fmla="*/ 2147483647 w 957"/>
                    <a:gd name="T17" fmla="*/ 2147483647 h 1169"/>
                    <a:gd name="T18" fmla="*/ 2147483647 w 957"/>
                    <a:gd name="T19" fmla="*/ 2147483647 h 1169"/>
                    <a:gd name="T20" fmla="*/ 2147483647 w 957"/>
                    <a:gd name="T21" fmla="*/ 2147483647 h 1169"/>
                    <a:gd name="T22" fmla="*/ 2147483647 w 957"/>
                    <a:gd name="T23" fmla="*/ 2147483647 h 1169"/>
                    <a:gd name="T24" fmla="*/ 2147483647 w 957"/>
                    <a:gd name="T25" fmla="*/ 2147483647 h 1169"/>
                    <a:gd name="T26" fmla="*/ 2147483647 w 957"/>
                    <a:gd name="T27" fmla="*/ 2147483647 h 1169"/>
                    <a:gd name="T28" fmla="*/ 2147483647 w 957"/>
                    <a:gd name="T29" fmla="*/ 2147483647 h 1169"/>
                    <a:gd name="T30" fmla="*/ 2147483647 w 957"/>
                    <a:gd name="T31" fmla="*/ 2147483647 h 1169"/>
                    <a:gd name="T32" fmla="*/ 2147483647 w 957"/>
                    <a:gd name="T33" fmla="*/ 2147483647 h 1169"/>
                    <a:gd name="T34" fmla="*/ 2147483647 w 957"/>
                    <a:gd name="T35" fmla="*/ 2147483647 h 1169"/>
                    <a:gd name="T36" fmla="*/ 2147483647 w 957"/>
                    <a:gd name="T37" fmla="*/ 2147483647 h 1169"/>
                    <a:gd name="T38" fmla="*/ 2147483647 w 957"/>
                    <a:gd name="T39" fmla="*/ 2147483647 h 1169"/>
                    <a:gd name="T40" fmla="*/ 2147483647 w 957"/>
                    <a:gd name="T41" fmla="*/ 2147483647 h 1169"/>
                    <a:gd name="T42" fmla="*/ 2147483647 w 957"/>
                    <a:gd name="T43" fmla="*/ 2147483647 h 1169"/>
                    <a:gd name="T44" fmla="*/ 2147483647 w 957"/>
                    <a:gd name="T45" fmla="*/ 2147483647 h 1169"/>
                    <a:gd name="T46" fmla="*/ 2147483647 w 957"/>
                    <a:gd name="T47" fmla="*/ 0 h 1169"/>
                    <a:gd name="T48" fmla="*/ 2147483647 w 957"/>
                    <a:gd name="T49" fmla="*/ 2147483647 h 1169"/>
                    <a:gd name="T50" fmla="*/ 2147483647 w 957"/>
                    <a:gd name="T51" fmla="*/ 2147483647 h 1169"/>
                    <a:gd name="T52" fmla="*/ 2147483647 w 957"/>
                    <a:gd name="T53" fmla="*/ 2147483647 h 1169"/>
                    <a:gd name="T54" fmla="*/ 2147483647 w 957"/>
                    <a:gd name="T55" fmla="*/ 2147483647 h 1169"/>
                    <a:gd name="T56" fmla="*/ 2147483647 w 957"/>
                    <a:gd name="T57" fmla="*/ 2147483647 h 1169"/>
                    <a:gd name="T58" fmla="*/ 2147483647 w 957"/>
                    <a:gd name="T59" fmla="*/ 2147483647 h 1169"/>
                    <a:gd name="T60" fmla="*/ 2147483647 w 957"/>
                    <a:gd name="T61" fmla="*/ 2147483647 h 1169"/>
                    <a:gd name="T62" fmla="*/ 2147483647 w 957"/>
                    <a:gd name="T63" fmla="*/ 2147483647 h 1169"/>
                    <a:gd name="T64" fmla="*/ 2147483647 w 957"/>
                    <a:gd name="T65" fmla="*/ 2147483647 h 1169"/>
                    <a:gd name="T66" fmla="*/ 2147483647 w 957"/>
                    <a:gd name="T67" fmla="*/ 2147483647 h 1169"/>
                    <a:gd name="T68" fmla="*/ 2147483647 w 957"/>
                    <a:gd name="T69" fmla="*/ 2147483647 h 1169"/>
                    <a:gd name="T70" fmla="*/ 2147483647 w 957"/>
                    <a:gd name="T71" fmla="*/ 2147483647 h 1169"/>
                    <a:gd name="T72" fmla="*/ 2147483647 w 957"/>
                    <a:gd name="T73" fmla="*/ 2147483647 h 1169"/>
                    <a:gd name="T74" fmla="*/ 2147483647 w 957"/>
                    <a:gd name="T75" fmla="*/ 2147483647 h 1169"/>
                    <a:gd name="T76" fmla="*/ 2147483647 w 957"/>
                    <a:gd name="T77" fmla="*/ 2147483647 h 1169"/>
                    <a:gd name="T78" fmla="*/ 2147483647 w 957"/>
                    <a:gd name="T79" fmla="*/ 2147483647 h 1169"/>
                    <a:gd name="T80" fmla="*/ 2147483647 w 957"/>
                    <a:gd name="T81" fmla="*/ 2147483647 h 1169"/>
                    <a:gd name="T82" fmla="*/ 2147483647 w 957"/>
                    <a:gd name="T83" fmla="*/ 2147483647 h 1169"/>
                    <a:gd name="T84" fmla="*/ 2147483647 w 957"/>
                    <a:gd name="T85" fmla="*/ 2147483647 h 1169"/>
                    <a:gd name="T86" fmla="*/ 2147483647 w 957"/>
                    <a:gd name="T87" fmla="*/ 2147483647 h 1169"/>
                    <a:gd name="T88" fmla="*/ 2147483647 w 957"/>
                    <a:gd name="T89" fmla="*/ 2147483647 h 1169"/>
                    <a:gd name="T90" fmla="*/ 2147483647 w 957"/>
                    <a:gd name="T91" fmla="*/ 2147483647 h 1169"/>
                    <a:gd name="T92" fmla="*/ 2147483647 w 957"/>
                    <a:gd name="T93" fmla="*/ 2147483647 h 1169"/>
                    <a:gd name="T94" fmla="*/ 2147483647 w 957"/>
                    <a:gd name="T95" fmla="*/ 2147483647 h 1169"/>
                    <a:gd name="T96" fmla="*/ 2147483647 w 957"/>
                    <a:gd name="T97" fmla="*/ 2147483647 h 1169"/>
                    <a:gd name="T98" fmla="*/ 2147483647 w 957"/>
                    <a:gd name="T99" fmla="*/ 2147483647 h 1169"/>
                    <a:gd name="T100" fmla="*/ 2147483647 w 957"/>
                    <a:gd name="T101" fmla="*/ 2147483647 h 1169"/>
                    <a:gd name="T102" fmla="*/ 2147483647 w 957"/>
                    <a:gd name="T103" fmla="*/ 2147483647 h 1169"/>
                    <a:gd name="T104" fmla="*/ 2147483647 w 957"/>
                    <a:gd name="T105" fmla="*/ 2147483647 h 1169"/>
                    <a:gd name="T106" fmla="*/ 2147483647 w 957"/>
                    <a:gd name="T107" fmla="*/ 2147483647 h 1169"/>
                    <a:gd name="T108" fmla="*/ 2147483647 w 957"/>
                    <a:gd name="T109" fmla="*/ 2147483647 h 1169"/>
                    <a:gd name="T110" fmla="*/ 2147483647 w 957"/>
                    <a:gd name="T111" fmla="*/ 2147483647 h 1169"/>
                    <a:gd name="T112" fmla="*/ 2147483647 w 957"/>
                    <a:gd name="T113" fmla="*/ 2147483647 h 1169"/>
                    <a:gd name="T114" fmla="*/ 2147483647 w 957"/>
                    <a:gd name="T115" fmla="*/ 2147483647 h 116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957"/>
                    <a:gd name="T175" fmla="*/ 0 h 1169"/>
                    <a:gd name="T176" fmla="*/ 957 w 957"/>
                    <a:gd name="T177" fmla="*/ 1169 h 116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957" h="1169">
                      <a:moveTo>
                        <a:pt x="149" y="872"/>
                      </a:moveTo>
                      <a:lnTo>
                        <a:pt x="149" y="872"/>
                      </a:lnTo>
                      <a:lnTo>
                        <a:pt x="142" y="872"/>
                      </a:lnTo>
                      <a:lnTo>
                        <a:pt x="135" y="872"/>
                      </a:lnTo>
                      <a:lnTo>
                        <a:pt x="128" y="865"/>
                      </a:lnTo>
                      <a:lnTo>
                        <a:pt x="121" y="865"/>
                      </a:lnTo>
                      <a:lnTo>
                        <a:pt x="114" y="865"/>
                      </a:lnTo>
                      <a:lnTo>
                        <a:pt x="99" y="872"/>
                      </a:lnTo>
                      <a:lnTo>
                        <a:pt x="92" y="886"/>
                      </a:lnTo>
                      <a:lnTo>
                        <a:pt x="85" y="879"/>
                      </a:lnTo>
                      <a:lnTo>
                        <a:pt x="78" y="857"/>
                      </a:lnTo>
                      <a:lnTo>
                        <a:pt x="43" y="779"/>
                      </a:lnTo>
                      <a:lnTo>
                        <a:pt x="29" y="730"/>
                      </a:lnTo>
                      <a:lnTo>
                        <a:pt x="21" y="730"/>
                      </a:lnTo>
                      <a:lnTo>
                        <a:pt x="21" y="723"/>
                      </a:lnTo>
                      <a:lnTo>
                        <a:pt x="21" y="716"/>
                      </a:lnTo>
                      <a:lnTo>
                        <a:pt x="21" y="709"/>
                      </a:lnTo>
                      <a:lnTo>
                        <a:pt x="21" y="702"/>
                      </a:lnTo>
                      <a:lnTo>
                        <a:pt x="0" y="659"/>
                      </a:lnTo>
                      <a:lnTo>
                        <a:pt x="21" y="645"/>
                      </a:lnTo>
                      <a:lnTo>
                        <a:pt x="36" y="652"/>
                      </a:lnTo>
                      <a:lnTo>
                        <a:pt x="43" y="659"/>
                      </a:lnTo>
                      <a:lnTo>
                        <a:pt x="50" y="659"/>
                      </a:lnTo>
                      <a:lnTo>
                        <a:pt x="57" y="652"/>
                      </a:lnTo>
                      <a:lnTo>
                        <a:pt x="64" y="652"/>
                      </a:lnTo>
                      <a:lnTo>
                        <a:pt x="64" y="659"/>
                      </a:lnTo>
                      <a:lnTo>
                        <a:pt x="64" y="666"/>
                      </a:lnTo>
                      <a:lnTo>
                        <a:pt x="78" y="666"/>
                      </a:lnTo>
                      <a:lnTo>
                        <a:pt x="85" y="673"/>
                      </a:lnTo>
                      <a:lnTo>
                        <a:pt x="92" y="680"/>
                      </a:lnTo>
                      <a:lnTo>
                        <a:pt x="92" y="673"/>
                      </a:lnTo>
                      <a:lnTo>
                        <a:pt x="92" y="666"/>
                      </a:lnTo>
                      <a:lnTo>
                        <a:pt x="114" y="680"/>
                      </a:lnTo>
                      <a:lnTo>
                        <a:pt x="114" y="673"/>
                      </a:lnTo>
                      <a:lnTo>
                        <a:pt x="114" y="666"/>
                      </a:lnTo>
                      <a:lnTo>
                        <a:pt x="128" y="673"/>
                      </a:lnTo>
                      <a:lnTo>
                        <a:pt x="156" y="673"/>
                      </a:lnTo>
                      <a:lnTo>
                        <a:pt x="163" y="680"/>
                      </a:lnTo>
                      <a:lnTo>
                        <a:pt x="163" y="673"/>
                      </a:lnTo>
                      <a:lnTo>
                        <a:pt x="177" y="687"/>
                      </a:lnTo>
                      <a:lnTo>
                        <a:pt x="191" y="680"/>
                      </a:lnTo>
                      <a:lnTo>
                        <a:pt x="191" y="687"/>
                      </a:lnTo>
                      <a:lnTo>
                        <a:pt x="199" y="680"/>
                      </a:lnTo>
                      <a:lnTo>
                        <a:pt x="206" y="666"/>
                      </a:lnTo>
                      <a:lnTo>
                        <a:pt x="213" y="666"/>
                      </a:lnTo>
                      <a:lnTo>
                        <a:pt x="220" y="666"/>
                      </a:lnTo>
                      <a:lnTo>
                        <a:pt x="220" y="659"/>
                      </a:lnTo>
                      <a:lnTo>
                        <a:pt x="220" y="652"/>
                      </a:lnTo>
                      <a:lnTo>
                        <a:pt x="227" y="652"/>
                      </a:lnTo>
                      <a:lnTo>
                        <a:pt x="227" y="645"/>
                      </a:lnTo>
                      <a:lnTo>
                        <a:pt x="234" y="652"/>
                      </a:lnTo>
                      <a:lnTo>
                        <a:pt x="241" y="645"/>
                      </a:lnTo>
                      <a:lnTo>
                        <a:pt x="248" y="645"/>
                      </a:lnTo>
                      <a:lnTo>
                        <a:pt x="248" y="652"/>
                      </a:lnTo>
                      <a:lnTo>
                        <a:pt x="255" y="652"/>
                      </a:lnTo>
                      <a:lnTo>
                        <a:pt x="255" y="659"/>
                      </a:lnTo>
                      <a:lnTo>
                        <a:pt x="269" y="652"/>
                      </a:lnTo>
                      <a:lnTo>
                        <a:pt x="277" y="631"/>
                      </a:lnTo>
                      <a:lnTo>
                        <a:pt x="277" y="624"/>
                      </a:lnTo>
                      <a:lnTo>
                        <a:pt x="284" y="602"/>
                      </a:lnTo>
                      <a:lnTo>
                        <a:pt x="291" y="595"/>
                      </a:lnTo>
                      <a:lnTo>
                        <a:pt x="298" y="581"/>
                      </a:lnTo>
                      <a:lnTo>
                        <a:pt x="305" y="581"/>
                      </a:lnTo>
                      <a:lnTo>
                        <a:pt x="305" y="574"/>
                      </a:lnTo>
                      <a:lnTo>
                        <a:pt x="305" y="567"/>
                      </a:lnTo>
                      <a:lnTo>
                        <a:pt x="312" y="567"/>
                      </a:lnTo>
                      <a:lnTo>
                        <a:pt x="312" y="560"/>
                      </a:lnTo>
                      <a:lnTo>
                        <a:pt x="312" y="553"/>
                      </a:lnTo>
                      <a:lnTo>
                        <a:pt x="312" y="546"/>
                      </a:lnTo>
                      <a:lnTo>
                        <a:pt x="326" y="553"/>
                      </a:lnTo>
                      <a:lnTo>
                        <a:pt x="333" y="546"/>
                      </a:lnTo>
                      <a:lnTo>
                        <a:pt x="340" y="531"/>
                      </a:lnTo>
                      <a:lnTo>
                        <a:pt x="362" y="524"/>
                      </a:lnTo>
                      <a:lnTo>
                        <a:pt x="376" y="503"/>
                      </a:lnTo>
                      <a:lnTo>
                        <a:pt x="383" y="496"/>
                      </a:lnTo>
                      <a:lnTo>
                        <a:pt x="390" y="489"/>
                      </a:lnTo>
                      <a:lnTo>
                        <a:pt x="397" y="489"/>
                      </a:lnTo>
                      <a:lnTo>
                        <a:pt x="397" y="482"/>
                      </a:lnTo>
                      <a:lnTo>
                        <a:pt x="404" y="482"/>
                      </a:lnTo>
                      <a:lnTo>
                        <a:pt x="418" y="475"/>
                      </a:lnTo>
                      <a:lnTo>
                        <a:pt x="425" y="468"/>
                      </a:lnTo>
                      <a:lnTo>
                        <a:pt x="432" y="461"/>
                      </a:lnTo>
                      <a:lnTo>
                        <a:pt x="440" y="446"/>
                      </a:lnTo>
                      <a:lnTo>
                        <a:pt x="440" y="439"/>
                      </a:lnTo>
                      <a:lnTo>
                        <a:pt x="454" y="425"/>
                      </a:lnTo>
                      <a:lnTo>
                        <a:pt x="454" y="404"/>
                      </a:lnTo>
                      <a:lnTo>
                        <a:pt x="461" y="397"/>
                      </a:lnTo>
                      <a:lnTo>
                        <a:pt x="468" y="383"/>
                      </a:lnTo>
                      <a:lnTo>
                        <a:pt x="475" y="383"/>
                      </a:lnTo>
                      <a:lnTo>
                        <a:pt x="475" y="376"/>
                      </a:lnTo>
                      <a:lnTo>
                        <a:pt x="482" y="376"/>
                      </a:lnTo>
                      <a:lnTo>
                        <a:pt x="482" y="369"/>
                      </a:lnTo>
                      <a:lnTo>
                        <a:pt x="489" y="361"/>
                      </a:lnTo>
                      <a:lnTo>
                        <a:pt x="496" y="354"/>
                      </a:lnTo>
                      <a:lnTo>
                        <a:pt x="503" y="354"/>
                      </a:lnTo>
                      <a:lnTo>
                        <a:pt x="503" y="347"/>
                      </a:lnTo>
                      <a:lnTo>
                        <a:pt x="510" y="347"/>
                      </a:lnTo>
                      <a:lnTo>
                        <a:pt x="510" y="340"/>
                      </a:lnTo>
                      <a:lnTo>
                        <a:pt x="510" y="333"/>
                      </a:lnTo>
                      <a:lnTo>
                        <a:pt x="510" y="326"/>
                      </a:lnTo>
                      <a:lnTo>
                        <a:pt x="517" y="312"/>
                      </a:lnTo>
                      <a:lnTo>
                        <a:pt x="525" y="305"/>
                      </a:lnTo>
                      <a:lnTo>
                        <a:pt x="532" y="298"/>
                      </a:lnTo>
                      <a:lnTo>
                        <a:pt x="532" y="291"/>
                      </a:lnTo>
                      <a:lnTo>
                        <a:pt x="525" y="291"/>
                      </a:lnTo>
                      <a:lnTo>
                        <a:pt x="525" y="283"/>
                      </a:lnTo>
                      <a:lnTo>
                        <a:pt x="525" y="276"/>
                      </a:lnTo>
                      <a:lnTo>
                        <a:pt x="517" y="269"/>
                      </a:lnTo>
                      <a:lnTo>
                        <a:pt x="525" y="262"/>
                      </a:lnTo>
                      <a:lnTo>
                        <a:pt x="517" y="255"/>
                      </a:lnTo>
                      <a:lnTo>
                        <a:pt x="510" y="241"/>
                      </a:lnTo>
                      <a:lnTo>
                        <a:pt x="510" y="234"/>
                      </a:lnTo>
                      <a:lnTo>
                        <a:pt x="517" y="227"/>
                      </a:lnTo>
                      <a:lnTo>
                        <a:pt x="510" y="227"/>
                      </a:lnTo>
                      <a:lnTo>
                        <a:pt x="517" y="220"/>
                      </a:lnTo>
                      <a:lnTo>
                        <a:pt x="510" y="213"/>
                      </a:lnTo>
                      <a:lnTo>
                        <a:pt x="517" y="213"/>
                      </a:lnTo>
                      <a:lnTo>
                        <a:pt x="517" y="206"/>
                      </a:lnTo>
                      <a:lnTo>
                        <a:pt x="525" y="213"/>
                      </a:lnTo>
                      <a:lnTo>
                        <a:pt x="532" y="206"/>
                      </a:lnTo>
                      <a:lnTo>
                        <a:pt x="539" y="206"/>
                      </a:lnTo>
                      <a:lnTo>
                        <a:pt x="546" y="213"/>
                      </a:lnTo>
                      <a:lnTo>
                        <a:pt x="553" y="213"/>
                      </a:lnTo>
                      <a:lnTo>
                        <a:pt x="560" y="213"/>
                      </a:lnTo>
                      <a:lnTo>
                        <a:pt x="567" y="220"/>
                      </a:lnTo>
                      <a:lnTo>
                        <a:pt x="574" y="220"/>
                      </a:lnTo>
                      <a:lnTo>
                        <a:pt x="581" y="213"/>
                      </a:lnTo>
                      <a:lnTo>
                        <a:pt x="581" y="206"/>
                      </a:lnTo>
                      <a:lnTo>
                        <a:pt x="581" y="198"/>
                      </a:lnTo>
                      <a:lnTo>
                        <a:pt x="588" y="191"/>
                      </a:lnTo>
                      <a:lnTo>
                        <a:pt x="603" y="191"/>
                      </a:lnTo>
                      <a:lnTo>
                        <a:pt x="610" y="191"/>
                      </a:lnTo>
                      <a:lnTo>
                        <a:pt x="610" y="184"/>
                      </a:lnTo>
                      <a:lnTo>
                        <a:pt x="617" y="184"/>
                      </a:lnTo>
                      <a:lnTo>
                        <a:pt x="624" y="177"/>
                      </a:lnTo>
                      <a:lnTo>
                        <a:pt x="631" y="177"/>
                      </a:lnTo>
                      <a:lnTo>
                        <a:pt x="638" y="170"/>
                      </a:lnTo>
                      <a:lnTo>
                        <a:pt x="631" y="163"/>
                      </a:lnTo>
                      <a:lnTo>
                        <a:pt x="638" y="163"/>
                      </a:lnTo>
                      <a:lnTo>
                        <a:pt x="638" y="156"/>
                      </a:lnTo>
                      <a:lnTo>
                        <a:pt x="638" y="149"/>
                      </a:lnTo>
                      <a:lnTo>
                        <a:pt x="645" y="149"/>
                      </a:lnTo>
                      <a:lnTo>
                        <a:pt x="652" y="149"/>
                      </a:lnTo>
                      <a:lnTo>
                        <a:pt x="659" y="149"/>
                      </a:lnTo>
                      <a:lnTo>
                        <a:pt x="666" y="149"/>
                      </a:lnTo>
                      <a:lnTo>
                        <a:pt x="673" y="149"/>
                      </a:lnTo>
                      <a:lnTo>
                        <a:pt x="673" y="142"/>
                      </a:lnTo>
                      <a:lnTo>
                        <a:pt x="680" y="135"/>
                      </a:lnTo>
                      <a:lnTo>
                        <a:pt x="673" y="135"/>
                      </a:lnTo>
                      <a:lnTo>
                        <a:pt x="680" y="135"/>
                      </a:lnTo>
                      <a:lnTo>
                        <a:pt x="680" y="128"/>
                      </a:lnTo>
                      <a:lnTo>
                        <a:pt x="688" y="128"/>
                      </a:lnTo>
                      <a:lnTo>
                        <a:pt x="695" y="121"/>
                      </a:lnTo>
                      <a:lnTo>
                        <a:pt x="702" y="121"/>
                      </a:lnTo>
                      <a:lnTo>
                        <a:pt x="716" y="121"/>
                      </a:lnTo>
                      <a:lnTo>
                        <a:pt x="716" y="106"/>
                      </a:lnTo>
                      <a:lnTo>
                        <a:pt x="716" y="99"/>
                      </a:lnTo>
                      <a:lnTo>
                        <a:pt x="723" y="99"/>
                      </a:lnTo>
                      <a:lnTo>
                        <a:pt x="723" y="92"/>
                      </a:lnTo>
                      <a:lnTo>
                        <a:pt x="730" y="85"/>
                      </a:lnTo>
                      <a:lnTo>
                        <a:pt x="737" y="71"/>
                      </a:lnTo>
                      <a:lnTo>
                        <a:pt x="737" y="57"/>
                      </a:lnTo>
                      <a:lnTo>
                        <a:pt x="744" y="57"/>
                      </a:lnTo>
                      <a:lnTo>
                        <a:pt x="751" y="57"/>
                      </a:lnTo>
                      <a:lnTo>
                        <a:pt x="758" y="57"/>
                      </a:lnTo>
                      <a:lnTo>
                        <a:pt x="766" y="50"/>
                      </a:lnTo>
                      <a:lnTo>
                        <a:pt x="780" y="43"/>
                      </a:lnTo>
                      <a:lnTo>
                        <a:pt x="787" y="28"/>
                      </a:lnTo>
                      <a:lnTo>
                        <a:pt x="794" y="21"/>
                      </a:lnTo>
                      <a:lnTo>
                        <a:pt x="801" y="21"/>
                      </a:lnTo>
                      <a:lnTo>
                        <a:pt x="801" y="14"/>
                      </a:lnTo>
                      <a:lnTo>
                        <a:pt x="815" y="14"/>
                      </a:lnTo>
                      <a:lnTo>
                        <a:pt x="822" y="14"/>
                      </a:lnTo>
                      <a:lnTo>
                        <a:pt x="829" y="14"/>
                      </a:lnTo>
                      <a:lnTo>
                        <a:pt x="836" y="7"/>
                      </a:lnTo>
                      <a:lnTo>
                        <a:pt x="851" y="7"/>
                      </a:lnTo>
                      <a:lnTo>
                        <a:pt x="858" y="0"/>
                      </a:lnTo>
                      <a:lnTo>
                        <a:pt x="872" y="0"/>
                      </a:lnTo>
                      <a:lnTo>
                        <a:pt x="886" y="0"/>
                      </a:lnTo>
                      <a:lnTo>
                        <a:pt x="886" y="7"/>
                      </a:lnTo>
                      <a:lnTo>
                        <a:pt x="900" y="7"/>
                      </a:lnTo>
                      <a:lnTo>
                        <a:pt x="914" y="7"/>
                      </a:lnTo>
                      <a:lnTo>
                        <a:pt x="921" y="21"/>
                      </a:lnTo>
                      <a:lnTo>
                        <a:pt x="921" y="28"/>
                      </a:lnTo>
                      <a:lnTo>
                        <a:pt x="914" y="28"/>
                      </a:lnTo>
                      <a:lnTo>
                        <a:pt x="914" y="35"/>
                      </a:lnTo>
                      <a:lnTo>
                        <a:pt x="921" y="43"/>
                      </a:lnTo>
                      <a:lnTo>
                        <a:pt x="928" y="50"/>
                      </a:lnTo>
                      <a:lnTo>
                        <a:pt x="928" y="57"/>
                      </a:lnTo>
                      <a:lnTo>
                        <a:pt x="936" y="57"/>
                      </a:lnTo>
                      <a:lnTo>
                        <a:pt x="928" y="71"/>
                      </a:lnTo>
                      <a:lnTo>
                        <a:pt x="936" y="71"/>
                      </a:lnTo>
                      <a:lnTo>
                        <a:pt x="936" y="78"/>
                      </a:lnTo>
                      <a:lnTo>
                        <a:pt x="928" y="85"/>
                      </a:lnTo>
                      <a:lnTo>
                        <a:pt x="914" y="92"/>
                      </a:lnTo>
                      <a:lnTo>
                        <a:pt x="914" y="85"/>
                      </a:lnTo>
                      <a:lnTo>
                        <a:pt x="907" y="92"/>
                      </a:lnTo>
                      <a:lnTo>
                        <a:pt x="914" y="99"/>
                      </a:lnTo>
                      <a:lnTo>
                        <a:pt x="900" y="106"/>
                      </a:lnTo>
                      <a:lnTo>
                        <a:pt x="893" y="121"/>
                      </a:lnTo>
                      <a:lnTo>
                        <a:pt x="886" y="128"/>
                      </a:lnTo>
                      <a:lnTo>
                        <a:pt x="893" y="135"/>
                      </a:lnTo>
                      <a:lnTo>
                        <a:pt x="900" y="135"/>
                      </a:lnTo>
                      <a:lnTo>
                        <a:pt x="914" y="142"/>
                      </a:lnTo>
                      <a:lnTo>
                        <a:pt x="914" y="149"/>
                      </a:lnTo>
                      <a:lnTo>
                        <a:pt x="921" y="149"/>
                      </a:lnTo>
                      <a:lnTo>
                        <a:pt x="928" y="142"/>
                      </a:lnTo>
                      <a:lnTo>
                        <a:pt x="936" y="156"/>
                      </a:lnTo>
                      <a:lnTo>
                        <a:pt x="943" y="163"/>
                      </a:lnTo>
                      <a:lnTo>
                        <a:pt x="950" y="170"/>
                      </a:lnTo>
                      <a:lnTo>
                        <a:pt x="957" y="170"/>
                      </a:lnTo>
                      <a:lnTo>
                        <a:pt x="957" y="177"/>
                      </a:lnTo>
                      <a:lnTo>
                        <a:pt x="957" y="191"/>
                      </a:lnTo>
                      <a:lnTo>
                        <a:pt x="950" y="191"/>
                      </a:lnTo>
                      <a:lnTo>
                        <a:pt x="943" y="198"/>
                      </a:lnTo>
                      <a:lnTo>
                        <a:pt x="936" y="206"/>
                      </a:lnTo>
                      <a:lnTo>
                        <a:pt x="928" y="206"/>
                      </a:lnTo>
                      <a:lnTo>
                        <a:pt x="914" y="213"/>
                      </a:lnTo>
                      <a:lnTo>
                        <a:pt x="907" y="220"/>
                      </a:lnTo>
                      <a:lnTo>
                        <a:pt x="893" y="220"/>
                      </a:lnTo>
                      <a:lnTo>
                        <a:pt x="893" y="227"/>
                      </a:lnTo>
                      <a:lnTo>
                        <a:pt x="879" y="227"/>
                      </a:lnTo>
                      <a:lnTo>
                        <a:pt x="872" y="227"/>
                      </a:lnTo>
                      <a:lnTo>
                        <a:pt x="865" y="234"/>
                      </a:lnTo>
                      <a:lnTo>
                        <a:pt x="858" y="234"/>
                      </a:lnTo>
                      <a:lnTo>
                        <a:pt x="858" y="241"/>
                      </a:lnTo>
                      <a:lnTo>
                        <a:pt x="851" y="248"/>
                      </a:lnTo>
                      <a:lnTo>
                        <a:pt x="843" y="255"/>
                      </a:lnTo>
                      <a:lnTo>
                        <a:pt x="836" y="262"/>
                      </a:lnTo>
                      <a:lnTo>
                        <a:pt x="836" y="269"/>
                      </a:lnTo>
                      <a:lnTo>
                        <a:pt x="829" y="269"/>
                      </a:lnTo>
                      <a:lnTo>
                        <a:pt x="822" y="269"/>
                      </a:lnTo>
                      <a:lnTo>
                        <a:pt x="815" y="276"/>
                      </a:lnTo>
                      <a:lnTo>
                        <a:pt x="808" y="276"/>
                      </a:lnTo>
                      <a:lnTo>
                        <a:pt x="808" y="283"/>
                      </a:lnTo>
                      <a:lnTo>
                        <a:pt x="808" y="305"/>
                      </a:lnTo>
                      <a:lnTo>
                        <a:pt x="801" y="312"/>
                      </a:lnTo>
                      <a:lnTo>
                        <a:pt x="801" y="319"/>
                      </a:lnTo>
                      <a:lnTo>
                        <a:pt x="801" y="326"/>
                      </a:lnTo>
                      <a:lnTo>
                        <a:pt x="808" y="333"/>
                      </a:lnTo>
                      <a:lnTo>
                        <a:pt x="808" y="340"/>
                      </a:lnTo>
                      <a:lnTo>
                        <a:pt x="801" y="347"/>
                      </a:lnTo>
                      <a:lnTo>
                        <a:pt x="794" y="347"/>
                      </a:lnTo>
                      <a:lnTo>
                        <a:pt x="794" y="354"/>
                      </a:lnTo>
                      <a:lnTo>
                        <a:pt x="787" y="369"/>
                      </a:lnTo>
                      <a:lnTo>
                        <a:pt x="780" y="369"/>
                      </a:lnTo>
                      <a:lnTo>
                        <a:pt x="780" y="376"/>
                      </a:lnTo>
                      <a:lnTo>
                        <a:pt x="766" y="376"/>
                      </a:lnTo>
                      <a:lnTo>
                        <a:pt x="780" y="383"/>
                      </a:lnTo>
                      <a:lnTo>
                        <a:pt x="780" y="390"/>
                      </a:lnTo>
                      <a:lnTo>
                        <a:pt x="780" y="404"/>
                      </a:lnTo>
                      <a:lnTo>
                        <a:pt x="780" y="411"/>
                      </a:lnTo>
                      <a:lnTo>
                        <a:pt x="780" y="425"/>
                      </a:lnTo>
                      <a:lnTo>
                        <a:pt x="780" y="439"/>
                      </a:lnTo>
                      <a:lnTo>
                        <a:pt x="766" y="468"/>
                      </a:lnTo>
                      <a:lnTo>
                        <a:pt x="758" y="482"/>
                      </a:lnTo>
                      <a:lnTo>
                        <a:pt x="773" y="503"/>
                      </a:lnTo>
                      <a:lnTo>
                        <a:pt x="773" y="510"/>
                      </a:lnTo>
                      <a:lnTo>
                        <a:pt x="773" y="517"/>
                      </a:lnTo>
                      <a:lnTo>
                        <a:pt x="751" y="517"/>
                      </a:lnTo>
                      <a:lnTo>
                        <a:pt x="751" y="531"/>
                      </a:lnTo>
                      <a:lnTo>
                        <a:pt x="751" y="546"/>
                      </a:lnTo>
                      <a:lnTo>
                        <a:pt x="744" y="553"/>
                      </a:lnTo>
                      <a:lnTo>
                        <a:pt x="737" y="560"/>
                      </a:lnTo>
                      <a:lnTo>
                        <a:pt x="730" y="567"/>
                      </a:lnTo>
                      <a:lnTo>
                        <a:pt x="730" y="574"/>
                      </a:lnTo>
                      <a:lnTo>
                        <a:pt x="723" y="581"/>
                      </a:lnTo>
                      <a:lnTo>
                        <a:pt x="716" y="581"/>
                      </a:lnTo>
                      <a:lnTo>
                        <a:pt x="716" y="588"/>
                      </a:lnTo>
                      <a:lnTo>
                        <a:pt x="709" y="595"/>
                      </a:lnTo>
                      <a:lnTo>
                        <a:pt x="709" y="602"/>
                      </a:lnTo>
                      <a:lnTo>
                        <a:pt x="709" y="609"/>
                      </a:lnTo>
                      <a:lnTo>
                        <a:pt x="709" y="617"/>
                      </a:lnTo>
                      <a:lnTo>
                        <a:pt x="709" y="631"/>
                      </a:lnTo>
                      <a:lnTo>
                        <a:pt x="716" y="645"/>
                      </a:lnTo>
                      <a:lnTo>
                        <a:pt x="723" y="659"/>
                      </a:lnTo>
                      <a:lnTo>
                        <a:pt x="716" y="659"/>
                      </a:lnTo>
                      <a:lnTo>
                        <a:pt x="716" y="666"/>
                      </a:lnTo>
                      <a:lnTo>
                        <a:pt x="723" y="673"/>
                      </a:lnTo>
                      <a:lnTo>
                        <a:pt x="730" y="694"/>
                      </a:lnTo>
                      <a:lnTo>
                        <a:pt x="744" y="702"/>
                      </a:lnTo>
                      <a:lnTo>
                        <a:pt x="751" y="702"/>
                      </a:lnTo>
                      <a:lnTo>
                        <a:pt x="758" y="709"/>
                      </a:lnTo>
                      <a:lnTo>
                        <a:pt x="751" y="716"/>
                      </a:lnTo>
                      <a:lnTo>
                        <a:pt x="758" y="723"/>
                      </a:lnTo>
                      <a:lnTo>
                        <a:pt x="758" y="730"/>
                      </a:lnTo>
                      <a:lnTo>
                        <a:pt x="758" y="737"/>
                      </a:lnTo>
                      <a:lnTo>
                        <a:pt x="758" y="744"/>
                      </a:lnTo>
                      <a:lnTo>
                        <a:pt x="751" y="737"/>
                      </a:lnTo>
                      <a:lnTo>
                        <a:pt x="751" y="730"/>
                      </a:lnTo>
                      <a:lnTo>
                        <a:pt x="744" y="723"/>
                      </a:lnTo>
                      <a:lnTo>
                        <a:pt x="737" y="730"/>
                      </a:lnTo>
                      <a:lnTo>
                        <a:pt x="730" y="730"/>
                      </a:lnTo>
                      <a:lnTo>
                        <a:pt x="730" y="723"/>
                      </a:lnTo>
                      <a:lnTo>
                        <a:pt x="723" y="716"/>
                      </a:lnTo>
                      <a:lnTo>
                        <a:pt x="716" y="716"/>
                      </a:lnTo>
                      <a:lnTo>
                        <a:pt x="702" y="716"/>
                      </a:lnTo>
                      <a:lnTo>
                        <a:pt x="702" y="723"/>
                      </a:lnTo>
                      <a:lnTo>
                        <a:pt x="688" y="730"/>
                      </a:lnTo>
                      <a:lnTo>
                        <a:pt x="680" y="730"/>
                      </a:lnTo>
                      <a:lnTo>
                        <a:pt x="673" y="730"/>
                      </a:lnTo>
                      <a:lnTo>
                        <a:pt x="673" y="744"/>
                      </a:lnTo>
                      <a:lnTo>
                        <a:pt x="666" y="744"/>
                      </a:lnTo>
                      <a:lnTo>
                        <a:pt x="659" y="751"/>
                      </a:lnTo>
                      <a:lnTo>
                        <a:pt x="659" y="744"/>
                      </a:lnTo>
                      <a:lnTo>
                        <a:pt x="645" y="730"/>
                      </a:lnTo>
                      <a:lnTo>
                        <a:pt x="645" y="723"/>
                      </a:lnTo>
                      <a:lnTo>
                        <a:pt x="638" y="716"/>
                      </a:lnTo>
                      <a:lnTo>
                        <a:pt x="631" y="716"/>
                      </a:lnTo>
                      <a:lnTo>
                        <a:pt x="624" y="702"/>
                      </a:lnTo>
                      <a:lnTo>
                        <a:pt x="610" y="702"/>
                      </a:lnTo>
                      <a:lnTo>
                        <a:pt x="603" y="694"/>
                      </a:lnTo>
                      <a:lnTo>
                        <a:pt x="595" y="694"/>
                      </a:lnTo>
                      <a:lnTo>
                        <a:pt x="581" y="694"/>
                      </a:lnTo>
                      <a:lnTo>
                        <a:pt x="567" y="709"/>
                      </a:lnTo>
                      <a:lnTo>
                        <a:pt x="567" y="716"/>
                      </a:lnTo>
                      <a:lnTo>
                        <a:pt x="553" y="716"/>
                      </a:lnTo>
                      <a:lnTo>
                        <a:pt x="553" y="723"/>
                      </a:lnTo>
                      <a:lnTo>
                        <a:pt x="546" y="723"/>
                      </a:lnTo>
                      <a:lnTo>
                        <a:pt x="539" y="723"/>
                      </a:lnTo>
                      <a:lnTo>
                        <a:pt x="532" y="723"/>
                      </a:lnTo>
                      <a:lnTo>
                        <a:pt x="532" y="694"/>
                      </a:lnTo>
                      <a:lnTo>
                        <a:pt x="525" y="694"/>
                      </a:lnTo>
                      <a:lnTo>
                        <a:pt x="525" y="702"/>
                      </a:lnTo>
                      <a:lnTo>
                        <a:pt x="517" y="702"/>
                      </a:lnTo>
                      <a:lnTo>
                        <a:pt x="517" y="687"/>
                      </a:lnTo>
                      <a:lnTo>
                        <a:pt x="489" y="702"/>
                      </a:lnTo>
                      <a:lnTo>
                        <a:pt x="482" y="702"/>
                      </a:lnTo>
                      <a:lnTo>
                        <a:pt x="468" y="709"/>
                      </a:lnTo>
                      <a:lnTo>
                        <a:pt x="440" y="730"/>
                      </a:lnTo>
                      <a:lnTo>
                        <a:pt x="432" y="737"/>
                      </a:lnTo>
                      <a:lnTo>
                        <a:pt x="432" y="744"/>
                      </a:lnTo>
                      <a:lnTo>
                        <a:pt x="418" y="758"/>
                      </a:lnTo>
                      <a:lnTo>
                        <a:pt x="397" y="758"/>
                      </a:lnTo>
                      <a:lnTo>
                        <a:pt x="390" y="751"/>
                      </a:lnTo>
                      <a:lnTo>
                        <a:pt x="383" y="751"/>
                      </a:lnTo>
                      <a:lnTo>
                        <a:pt x="376" y="751"/>
                      </a:lnTo>
                      <a:lnTo>
                        <a:pt x="369" y="758"/>
                      </a:lnTo>
                      <a:lnTo>
                        <a:pt x="362" y="751"/>
                      </a:lnTo>
                      <a:lnTo>
                        <a:pt x="354" y="751"/>
                      </a:lnTo>
                      <a:lnTo>
                        <a:pt x="340" y="751"/>
                      </a:lnTo>
                      <a:lnTo>
                        <a:pt x="333" y="744"/>
                      </a:lnTo>
                      <a:lnTo>
                        <a:pt x="326" y="751"/>
                      </a:lnTo>
                      <a:lnTo>
                        <a:pt x="326" y="758"/>
                      </a:lnTo>
                      <a:lnTo>
                        <a:pt x="319" y="765"/>
                      </a:lnTo>
                      <a:lnTo>
                        <a:pt x="319" y="772"/>
                      </a:lnTo>
                      <a:lnTo>
                        <a:pt x="319" y="787"/>
                      </a:lnTo>
                      <a:lnTo>
                        <a:pt x="312" y="808"/>
                      </a:lnTo>
                      <a:lnTo>
                        <a:pt x="305" y="829"/>
                      </a:lnTo>
                      <a:lnTo>
                        <a:pt x="305" y="879"/>
                      </a:lnTo>
                      <a:lnTo>
                        <a:pt x="305" y="900"/>
                      </a:lnTo>
                      <a:lnTo>
                        <a:pt x="298" y="921"/>
                      </a:lnTo>
                      <a:lnTo>
                        <a:pt x="291" y="928"/>
                      </a:lnTo>
                      <a:lnTo>
                        <a:pt x="291" y="935"/>
                      </a:lnTo>
                      <a:lnTo>
                        <a:pt x="284" y="950"/>
                      </a:lnTo>
                      <a:lnTo>
                        <a:pt x="284" y="992"/>
                      </a:lnTo>
                      <a:lnTo>
                        <a:pt x="284" y="1006"/>
                      </a:lnTo>
                      <a:lnTo>
                        <a:pt x="291" y="1013"/>
                      </a:lnTo>
                      <a:lnTo>
                        <a:pt x="298" y="1028"/>
                      </a:lnTo>
                      <a:lnTo>
                        <a:pt x="298" y="1035"/>
                      </a:lnTo>
                      <a:lnTo>
                        <a:pt x="298" y="1056"/>
                      </a:lnTo>
                      <a:lnTo>
                        <a:pt x="291" y="1077"/>
                      </a:lnTo>
                      <a:lnTo>
                        <a:pt x="284" y="1084"/>
                      </a:lnTo>
                      <a:lnTo>
                        <a:pt x="284" y="1091"/>
                      </a:lnTo>
                      <a:lnTo>
                        <a:pt x="277" y="1105"/>
                      </a:lnTo>
                      <a:lnTo>
                        <a:pt x="269" y="1105"/>
                      </a:lnTo>
                      <a:lnTo>
                        <a:pt x="269" y="1134"/>
                      </a:lnTo>
                      <a:lnTo>
                        <a:pt x="269" y="1169"/>
                      </a:lnTo>
                      <a:lnTo>
                        <a:pt x="262" y="1169"/>
                      </a:lnTo>
                      <a:lnTo>
                        <a:pt x="248" y="1169"/>
                      </a:lnTo>
                      <a:lnTo>
                        <a:pt x="241" y="1162"/>
                      </a:lnTo>
                      <a:lnTo>
                        <a:pt x="234" y="1155"/>
                      </a:lnTo>
                      <a:lnTo>
                        <a:pt x="220" y="1148"/>
                      </a:lnTo>
                      <a:lnTo>
                        <a:pt x="206" y="1134"/>
                      </a:lnTo>
                      <a:lnTo>
                        <a:pt x="199" y="1134"/>
                      </a:lnTo>
                      <a:lnTo>
                        <a:pt x="206" y="1134"/>
                      </a:lnTo>
                      <a:lnTo>
                        <a:pt x="213" y="1120"/>
                      </a:lnTo>
                      <a:lnTo>
                        <a:pt x="213" y="1113"/>
                      </a:lnTo>
                      <a:lnTo>
                        <a:pt x="227" y="1113"/>
                      </a:lnTo>
                      <a:lnTo>
                        <a:pt x="234" y="1098"/>
                      </a:lnTo>
                      <a:lnTo>
                        <a:pt x="241" y="1098"/>
                      </a:lnTo>
                      <a:lnTo>
                        <a:pt x="248" y="1084"/>
                      </a:lnTo>
                      <a:lnTo>
                        <a:pt x="241" y="1077"/>
                      </a:lnTo>
                      <a:lnTo>
                        <a:pt x="241" y="1063"/>
                      </a:lnTo>
                      <a:lnTo>
                        <a:pt x="234" y="1063"/>
                      </a:lnTo>
                      <a:lnTo>
                        <a:pt x="241" y="1063"/>
                      </a:lnTo>
                      <a:lnTo>
                        <a:pt x="234" y="1063"/>
                      </a:lnTo>
                      <a:lnTo>
                        <a:pt x="227" y="1056"/>
                      </a:lnTo>
                      <a:lnTo>
                        <a:pt x="234" y="1056"/>
                      </a:lnTo>
                      <a:lnTo>
                        <a:pt x="227" y="1049"/>
                      </a:lnTo>
                      <a:lnTo>
                        <a:pt x="220" y="1049"/>
                      </a:lnTo>
                      <a:lnTo>
                        <a:pt x="213" y="1042"/>
                      </a:lnTo>
                      <a:lnTo>
                        <a:pt x="206" y="1042"/>
                      </a:lnTo>
                      <a:lnTo>
                        <a:pt x="191" y="1042"/>
                      </a:lnTo>
                      <a:lnTo>
                        <a:pt x="184" y="1042"/>
                      </a:lnTo>
                      <a:lnTo>
                        <a:pt x="177" y="1042"/>
                      </a:lnTo>
                      <a:lnTo>
                        <a:pt x="177" y="1035"/>
                      </a:lnTo>
                      <a:lnTo>
                        <a:pt x="177" y="1042"/>
                      </a:lnTo>
                      <a:lnTo>
                        <a:pt x="170" y="1042"/>
                      </a:lnTo>
                      <a:lnTo>
                        <a:pt x="163" y="1042"/>
                      </a:lnTo>
                      <a:lnTo>
                        <a:pt x="163" y="1035"/>
                      </a:lnTo>
                      <a:lnTo>
                        <a:pt x="156" y="1035"/>
                      </a:lnTo>
                      <a:lnTo>
                        <a:pt x="163" y="1035"/>
                      </a:lnTo>
                      <a:lnTo>
                        <a:pt x="163" y="1028"/>
                      </a:lnTo>
                      <a:lnTo>
                        <a:pt x="177" y="1020"/>
                      </a:lnTo>
                      <a:lnTo>
                        <a:pt x="177" y="1013"/>
                      </a:lnTo>
                      <a:lnTo>
                        <a:pt x="170" y="1013"/>
                      </a:lnTo>
                      <a:lnTo>
                        <a:pt x="170" y="1006"/>
                      </a:lnTo>
                      <a:lnTo>
                        <a:pt x="177" y="1006"/>
                      </a:lnTo>
                      <a:lnTo>
                        <a:pt x="184" y="1006"/>
                      </a:lnTo>
                      <a:lnTo>
                        <a:pt x="177" y="999"/>
                      </a:lnTo>
                      <a:lnTo>
                        <a:pt x="184" y="999"/>
                      </a:lnTo>
                      <a:lnTo>
                        <a:pt x="184" y="992"/>
                      </a:lnTo>
                      <a:lnTo>
                        <a:pt x="177" y="992"/>
                      </a:lnTo>
                      <a:lnTo>
                        <a:pt x="184" y="985"/>
                      </a:lnTo>
                      <a:lnTo>
                        <a:pt x="184" y="978"/>
                      </a:lnTo>
                      <a:lnTo>
                        <a:pt x="191" y="978"/>
                      </a:lnTo>
                      <a:lnTo>
                        <a:pt x="184" y="978"/>
                      </a:lnTo>
                      <a:lnTo>
                        <a:pt x="191" y="971"/>
                      </a:lnTo>
                      <a:lnTo>
                        <a:pt x="184" y="971"/>
                      </a:lnTo>
                      <a:lnTo>
                        <a:pt x="177" y="964"/>
                      </a:lnTo>
                      <a:lnTo>
                        <a:pt x="170" y="957"/>
                      </a:lnTo>
                      <a:lnTo>
                        <a:pt x="177" y="957"/>
                      </a:lnTo>
                      <a:lnTo>
                        <a:pt x="177" y="950"/>
                      </a:lnTo>
                      <a:lnTo>
                        <a:pt x="184" y="942"/>
                      </a:lnTo>
                      <a:lnTo>
                        <a:pt x="177" y="935"/>
                      </a:lnTo>
                      <a:lnTo>
                        <a:pt x="170" y="942"/>
                      </a:lnTo>
                      <a:lnTo>
                        <a:pt x="163" y="935"/>
                      </a:lnTo>
                      <a:lnTo>
                        <a:pt x="170" y="935"/>
                      </a:lnTo>
                      <a:lnTo>
                        <a:pt x="163" y="935"/>
                      </a:lnTo>
                      <a:lnTo>
                        <a:pt x="170" y="935"/>
                      </a:lnTo>
                      <a:lnTo>
                        <a:pt x="163" y="928"/>
                      </a:lnTo>
                      <a:lnTo>
                        <a:pt x="163" y="921"/>
                      </a:lnTo>
                      <a:lnTo>
                        <a:pt x="156" y="914"/>
                      </a:lnTo>
                      <a:lnTo>
                        <a:pt x="163" y="900"/>
                      </a:lnTo>
                      <a:lnTo>
                        <a:pt x="170" y="900"/>
                      </a:lnTo>
                      <a:lnTo>
                        <a:pt x="163" y="900"/>
                      </a:lnTo>
                      <a:lnTo>
                        <a:pt x="170" y="893"/>
                      </a:lnTo>
                      <a:lnTo>
                        <a:pt x="163" y="886"/>
                      </a:lnTo>
                      <a:lnTo>
                        <a:pt x="170" y="886"/>
                      </a:lnTo>
                      <a:lnTo>
                        <a:pt x="170" y="879"/>
                      </a:lnTo>
                      <a:lnTo>
                        <a:pt x="177" y="879"/>
                      </a:lnTo>
                      <a:lnTo>
                        <a:pt x="177" y="872"/>
                      </a:lnTo>
                      <a:lnTo>
                        <a:pt x="184" y="872"/>
                      </a:lnTo>
                      <a:lnTo>
                        <a:pt x="177" y="865"/>
                      </a:lnTo>
                      <a:lnTo>
                        <a:pt x="184" y="865"/>
                      </a:lnTo>
                      <a:lnTo>
                        <a:pt x="177" y="857"/>
                      </a:lnTo>
                      <a:lnTo>
                        <a:pt x="184" y="857"/>
                      </a:lnTo>
                      <a:lnTo>
                        <a:pt x="177" y="850"/>
                      </a:lnTo>
                      <a:lnTo>
                        <a:pt x="177" y="843"/>
                      </a:lnTo>
                      <a:lnTo>
                        <a:pt x="170" y="843"/>
                      </a:lnTo>
                      <a:lnTo>
                        <a:pt x="163" y="843"/>
                      </a:lnTo>
                      <a:lnTo>
                        <a:pt x="163" y="850"/>
                      </a:lnTo>
                      <a:lnTo>
                        <a:pt x="163" y="857"/>
                      </a:lnTo>
                      <a:lnTo>
                        <a:pt x="163" y="865"/>
                      </a:lnTo>
                      <a:lnTo>
                        <a:pt x="156" y="865"/>
                      </a:lnTo>
                      <a:lnTo>
                        <a:pt x="149" y="865"/>
                      </a:lnTo>
                      <a:lnTo>
                        <a:pt x="149" y="872"/>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0" name="Freeform 21">
                  <a:extLst>
                    <a:ext uri="{FF2B5EF4-FFF2-40B4-BE49-F238E27FC236}">
                      <a16:creationId xmlns:a16="http://schemas.microsoft.com/office/drawing/2014/main" id="{7FBEBE81-FCA3-45CE-8A5C-385CE8B42BF1}"/>
                    </a:ext>
                  </a:extLst>
                </p:cNvPr>
                <p:cNvSpPr>
                  <a:spLocks/>
                </p:cNvSpPr>
                <p:nvPr/>
              </p:nvSpPr>
              <p:spPr bwMode="auto">
                <a:xfrm>
                  <a:off x="4457700" y="3246438"/>
                  <a:ext cx="1176338" cy="1797050"/>
                </a:xfrm>
                <a:custGeom>
                  <a:avLst/>
                  <a:gdLst>
                    <a:gd name="T0" fmla="*/ 2147483647 w 850"/>
                    <a:gd name="T1" fmla="*/ 2147483647 h 1502"/>
                    <a:gd name="T2" fmla="*/ 2147483647 w 850"/>
                    <a:gd name="T3" fmla="*/ 2147483647 h 1502"/>
                    <a:gd name="T4" fmla="*/ 2147483647 w 850"/>
                    <a:gd name="T5" fmla="*/ 2147483647 h 1502"/>
                    <a:gd name="T6" fmla="*/ 2147483647 w 850"/>
                    <a:gd name="T7" fmla="*/ 2147483647 h 1502"/>
                    <a:gd name="T8" fmla="*/ 2147483647 w 850"/>
                    <a:gd name="T9" fmla="*/ 2147483647 h 1502"/>
                    <a:gd name="T10" fmla="*/ 2147483647 w 850"/>
                    <a:gd name="T11" fmla="*/ 2147483647 h 1502"/>
                    <a:gd name="T12" fmla="*/ 2147483647 w 850"/>
                    <a:gd name="T13" fmla="*/ 2147483647 h 1502"/>
                    <a:gd name="T14" fmla="*/ 2147483647 w 850"/>
                    <a:gd name="T15" fmla="*/ 2147483647 h 1502"/>
                    <a:gd name="T16" fmla="*/ 2147483647 w 850"/>
                    <a:gd name="T17" fmla="*/ 2147483647 h 1502"/>
                    <a:gd name="T18" fmla="*/ 2147483647 w 850"/>
                    <a:gd name="T19" fmla="*/ 2147483647 h 1502"/>
                    <a:gd name="T20" fmla="*/ 2147483647 w 850"/>
                    <a:gd name="T21" fmla="*/ 2147483647 h 1502"/>
                    <a:gd name="T22" fmla="*/ 2147483647 w 850"/>
                    <a:gd name="T23" fmla="*/ 2147483647 h 1502"/>
                    <a:gd name="T24" fmla="*/ 2147483647 w 850"/>
                    <a:gd name="T25" fmla="*/ 2147483647 h 1502"/>
                    <a:gd name="T26" fmla="*/ 2147483647 w 850"/>
                    <a:gd name="T27" fmla="*/ 2147483647 h 1502"/>
                    <a:gd name="T28" fmla="*/ 2147483647 w 850"/>
                    <a:gd name="T29" fmla="*/ 2147483647 h 1502"/>
                    <a:gd name="T30" fmla="*/ 2147483647 w 850"/>
                    <a:gd name="T31" fmla="*/ 2147483647 h 1502"/>
                    <a:gd name="T32" fmla="*/ 2147483647 w 850"/>
                    <a:gd name="T33" fmla="*/ 2147483647 h 1502"/>
                    <a:gd name="T34" fmla="*/ 2147483647 w 850"/>
                    <a:gd name="T35" fmla="*/ 2147483647 h 1502"/>
                    <a:gd name="T36" fmla="*/ 2147483647 w 850"/>
                    <a:gd name="T37" fmla="*/ 2147483647 h 1502"/>
                    <a:gd name="T38" fmla="*/ 2147483647 w 850"/>
                    <a:gd name="T39" fmla="*/ 2147483647 h 1502"/>
                    <a:gd name="T40" fmla="*/ 2147483647 w 850"/>
                    <a:gd name="T41" fmla="*/ 2147483647 h 1502"/>
                    <a:gd name="T42" fmla="*/ 2147483647 w 850"/>
                    <a:gd name="T43" fmla="*/ 2147483647 h 1502"/>
                    <a:gd name="T44" fmla="*/ 2147483647 w 850"/>
                    <a:gd name="T45" fmla="*/ 2147483647 h 1502"/>
                    <a:gd name="T46" fmla="*/ 2147483647 w 850"/>
                    <a:gd name="T47" fmla="*/ 2147483647 h 1502"/>
                    <a:gd name="T48" fmla="*/ 2147483647 w 850"/>
                    <a:gd name="T49" fmla="*/ 2147483647 h 1502"/>
                    <a:gd name="T50" fmla="*/ 2147483647 w 850"/>
                    <a:gd name="T51" fmla="*/ 2147483647 h 1502"/>
                    <a:gd name="T52" fmla="*/ 2147483647 w 850"/>
                    <a:gd name="T53" fmla="*/ 2147483647 h 1502"/>
                    <a:gd name="T54" fmla="*/ 2147483647 w 850"/>
                    <a:gd name="T55" fmla="*/ 2147483647 h 1502"/>
                    <a:gd name="T56" fmla="*/ 2147483647 w 850"/>
                    <a:gd name="T57" fmla="*/ 2147483647 h 1502"/>
                    <a:gd name="T58" fmla="*/ 2147483647 w 850"/>
                    <a:gd name="T59" fmla="*/ 2147483647 h 1502"/>
                    <a:gd name="T60" fmla="*/ 2147483647 w 850"/>
                    <a:gd name="T61" fmla="*/ 2147483647 h 1502"/>
                    <a:gd name="T62" fmla="*/ 2147483647 w 850"/>
                    <a:gd name="T63" fmla="*/ 2147483647 h 1502"/>
                    <a:gd name="T64" fmla="*/ 2147483647 w 850"/>
                    <a:gd name="T65" fmla="*/ 2147483647 h 1502"/>
                    <a:gd name="T66" fmla="*/ 2147483647 w 850"/>
                    <a:gd name="T67" fmla="*/ 2147483647 h 1502"/>
                    <a:gd name="T68" fmla="*/ 2147483647 w 850"/>
                    <a:gd name="T69" fmla="*/ 2147483647 h 1502"/>
                    <a:gd name="T70" fmla="*/ 2147483647 w 850"/>
                    <a:gd name="T71" fmla="*/ 2147483647 h 1502"/>
                    <a:gd name="T72" fmla="*/ 2147483647 w 850"/>
                    <a:gd name="T73" fmla="*/ 2147483647 h 1502"/>
                    <a:gd name="T74" fmla="*/ 2147483647 w 850"/>
                    <a:gd name="T75" fmla="*/ 2147483647 h 1502"/>
                    <a:gd name="T76" fmla="*/ 2147483647 w 850"/>
                    <a:gd name="T77" fmla="*/ 2147483647 h 1502"/>
                    <a:gd name="T78" fmla="*/ 2147483647 w 850"/>
                    <a:gd name="T79" fmla="*/ 2147483647 h 1502"/>
                    <a:gd name="T80" fmla="*/ 2147483647 w 850"/>
                    <a:gd name="T81" fmla="*/ 2147483647 h 1502"/>
                    <a:gd name="T82" fmla="*/ 2147483647 w 850"/>
                    <a:gd name="T83" fmla="*/ 2147483647 h 1502"/>
                    <a:gd name="T84" fmla="*/ 2147483647 w 850"/>
                    <a:gd name="T85" fmla="*/ 2147483647 h 1502"/>
                    <a:gd name="T86" fmla="*/ 2147483647 w 850"/>
                    <a:gd name="T87" fmla="*/ 2147483647 h 1502"/>
                    <a:gd name="T88" fmla="*/ 2147483647 w 850"/>
                    <a:gd name="T89" fmla="*/ 2147483647 h 1502"/>
                    <a:gd name="T90" fmla="*/ 2147483647 w 850"/>
                    <a:gd name="T91" fmla="*/ 2147483647 h 1502"/>
                    <a:gd name="T92" fmla="*/ 2147483647 w 850"/>
                    <a:gd name="T93" fmla="*/ 2147483647 h 1502"/>
                    <a:gd name="T94" fmla="*/ 2147483647 w 850"/>
                    <a:gd name="T95" fmla="*/ 2147483647 h 1502"/>
                    <a:gd name="T96" fmla="*/ 2147483647 w 850"/>
                    <a:gd name="T97" fmla="*/ 2147483647 h 1502"/>
                    <a:gd name="T98" fmla="*/ 2147483647 w 850"/>
                    <a:gd name="T99" fmla="*/ 2147483647 h 1502"/>
                    <a:gd name="T100" fmla="*/ 2147483647 w 850"/>
                    <a:gd name="T101" fmla="*/ 2147483647 h 1502"/>
                    <a:gd name="T102" fmla="*/ 2147483647 w 850"/>
                    <a:gd name="T103" fmla="*/ 2147483647 h 1502"/>
                    <a:gd name="T104" fmla="*/ 2147483647 w 850"/>
                    <a:gd name="T105" fmla="*/ 2147483647 h 1502"/>
                    <a:gd name="T106" fmla="*/ 2147483647 w 850"/>
                    <a:gd name="T107" fmla="*/ 2147483647 h 1502"/>
                    <a:gd name="T108" fmla="*/ 2147483647 w 850"/>
                    <a:gd name="T109" fmla="*/ 2147483647 h 1502"/>
                    <a:gd name="T110" fmla="*/ 2147483647 w 850"/>
                    <a:gd name="T111" fmla="*/ 2147483647 h 1502"/>
                    <a:gd name="T112" fmla="*/ 2147483647 w 850"/>
                    <a:gd name="T113" fmla="*/ 2147483647 h 1502"/>
                    <a:gd name="T114" fmla="*/ 2147483647 w 850"/>
                    <a:gd name="T115" fmla="*/ 2147483647 h 150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50"/>
                    <a:gd name="T175" fmla="*/ 0 h 1502"/>
                    <a:gd name="T176" fmla="*/ 850 w 850"/>
                    <a:gd name="T177" fmla="*/ 1502 h 150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50" h="1502">
                      <a:moveTo>
                        <a:pt x="553" y="1106"/>
                      </a:moveTo>
                      <a:lnTo>
                        <a:pt x="539" y="1113"/>
                      </a:lnTo>
                      <a:lnTo>
                        <a:pt x="531" y="1106"/>
                      </a:lnTo>
                      <a:lnTo>
                        <a:pt x="531" y="1098"/>
                      </a:lnTo>
                      <a:lnTo>
                        <a:pt x="517" y="1098"/>
                      </a:lnTo>
                      <a:lnTo>
                        <a:pt x="510" y="1098"/>
                      </a:lnTo>
                      <a:lnTo>
                        <a:pt x="503" y="1091"/>
                      </a:lnTo>
                      <a:lnTo>
                        <a:pt x="496" y="1106"/>
                      </a:lnTo>
                      <a:lnTo>
                        <a:pt x="489" y="1106"/>
                      </a:lnTo>
                      <a:lnTo>
                        <a:pt x="482" y="1113"/>
                      </a:lnTo>
                      <a:lnTo>
                        <a:pt x="475" y="1120"/>
                      </a:lnTo>
                      <a:lnTo>
                        <a:pt x="468" y="1134"/>
                      </a:lnTo>
                      <a:lnTo>
                        <a:pt x="454" y="1162"/>
                      </a:lnTo>
                      <a:lnTo>
                        <a:pt x="454" y="1176"/>
                      </a:lnTo>
                      <a:lnTo>
                        <a:pt x="461" y="1184"/>
                      </a:lnTo>
                      <a:lnTo>
                        <a:pt x="475" y="1191"/>
                      </a:lnTo>
                      <a:lnTo>
                        <a:pt x="475" y="1198"/>
                      </a:lnTo>
                      <a:lnTo>
                        <a:pt x="468" y="1205"/>
                      </a:lnTo>
                      <a:lnTo>
                        <a:pt x="461" y="1212"/>
                      </a:lnTo>
                      <a:lnTo>
                        <a:pt x="454" y="1233"/>
                      </a:lnTo>
                      <a:lnTo>
                        <a:pt x="439" y="1240"/>
                      </a:lnTo>
                      <a:lnTo>
                        <a:pt x="439" y="1247"/>
                      </a:lnTo>
                      <a:lnTo>
                        <a:pt x="432" y="1261"/>
                      </a:lnTo>
                      <a:lnTo>
                        <a:pt x="425" y="1276"/>
                      </a:lnTo>
                      <a:lnTo>
                        <a:pt x="432" y="1290"/>
                      </a:lnTo>
                      <a:lnTo>
                        <a:pt x="432" y="1297"/>
                      </a:lnTo>
                      <a:lnTo>
                        <a:pt x="425" y="1304"/>
                      </a:lnTo>
                      <a:lnTo>
                        <a:pt x="418" y="1311"/>
                      </a:lnTo>
                      <a:lnTo>
                        <a:pt x="411" y="1318"/>
                      </a:lnTo>
                      <a:lnTo>
                        <a:pt x="411" y="1325"/>
                      </a:lnTo>
                      <a:lnTo>
                        <a:pt x="411" y="1332"/>
                      </a:lnTo>
                      <a:lnTo>
                        <a:pt x="404" y="1339"/>
                      </a:lnTo>
                      <a:lnTo>
                        <a:pt x="397" y="1339"/>
                      </a:lnTo>
                      <a:lnTo>
                        <a:pt x="397" y="1346"/>
                      </a:lnTo>
                      <a:lnTo>
                        <a:pt x="404" y="1354"/>
                      </a:lnTo>
                      <a:lnTo>
                        <a:pt x="397" y="1361"/>
                      </a:lnTo>
                      <a:lnTo>
                        <a:pt x="390" y="1361"/>
                      </a:lnTo>
                      <a:lnTo>
                        <a:pt x="390" y="1368"/>
                      </a:lnTo>
                      <a:lnTo>
                        <a:pt x="376" y="1403"/>
                      </a:lnTo>
                      <a:lnTo>
                        <a:pt x="361" y="1403"/>
                      </a:lnTo>
                      <a:lnTo>
                        <a:pt x="368" y="1410"/>
                      </a:lnTo>
                      <a:lnTo>
                        <a:pt x="361" y="1417"/>
                      </a:lnTo>
                      <a:lnTo>
                        <a:pt x="361" y="1424"/>
                      </a:lnTo>
                      <a:lnTo>
                        <a:pt x="368" y="1439"/>
                      </a:lnTo>
                      <a:lnTo>
                        <a:pt x="368" y="1446"/>
                      </a:lnTo>
                      <a:lnTo>
                        <a:pt x="361" y="1453"/>
                      </a:lnTo>
                      <a:lnTo>
                        <a:pt x="361" y="1481"/>
                      </a:lnTo>
                      <a:lnTo>
                        <a:pt x="361" y="1488"/>
                      </a:lnTo>
                      <a:lnTo>
                        <a:pt x="340" y="1488"/>
                      </a:lnTo>
                      <a:lnTo>
                        <a:pt x="333" y="1488"/>
                      </a:lnTo>
                      <a:lnTo>
                        <a:pt x="312" y="1502"/>
                      </a:lnTo>
                      <a:lnTo>
                        <a:pt x="312" y="1495"/>
                      </a:lnTo>
                      <a:lnTo>
                        <a:pt x="305" y="1495"/>
                      </a:lnTo>
                      <a:lnTo>
                        <a:pt x="312" y="1488"/>
                      </a:lnTo>
                      <a:lnTo>
                        <a:pt x="305" y="1481"/>
                      </a:lnTo>
                      <a:lnTo>
                        <a:pt x="298" y="1467"/>
                      </a:lnTo>
                      <a:lnTo>
                        <a:pt x="291" y="1467"/>
                      </a:lnTo>
                      <a:lnTo>
                        <a:pt x="283" y="1467"/>
                      </a:lnTo>
                      <a:lnTo>
                        <a:pt x="276" y="1467"/>
                      </a:lnTo>
                      <a:lnTo>
                        <a:pt x="269" y="1453"/>
                      </a:lnTo>
                      <a:lnTo>
                        <a:pt x="248" y="1453"/>
                      </a:lnTo>
                      <a:lnTo>
                        <a:pt x="248" y="1446"/>
                      </a:lnTo>
                      <a:lnTo>
                        <a:pt x="248" y="1432"/>
                      </a:lnTo>
                      <a:lnTo>
                        <a:pt x="234" y="1417"/>
                      </a:lnTo>
                      <a:lnTo>
                        <a:pt x="234" y="1396"/>
                      </a:lnTo>
                      <a:lnTo>
                        <a:pt x="227" y="1375"/>
                      </a:lnTo>
                      <a:lnTo>
                        <a:pt x="205" y="1368"/>
                      </a:lnTo>
                      <a:lnTo>
                        <a:pt x="205" y="1375"/>
                      </a:lnTo>
                      <a:lnTo>
                        <a:pt x="191" y="1375"/>
                      </a:lnTo>
                      <a:lnTo>
                        <a:pt x="184" y="1382"/>
                      </a:lnTo>
                      <a:lnTo>
                        <a:pt x="177" y="1389"/>
                      </a:lnTo>
                      <a:lnTo>
                        <a:pt x="170" y="1382"/>
                      </a:lnTo>
                      <a:lnTo>
                        <a:pt x="163" y="1368"/>
                      </a:lnTo>
                      <a:lnTo>
                        <a:pt x="156" y="1354"/>
                      </a:lnTo>
                      <a:lnTo>
                        <a:pt x="142" y="1354"/>
                      </a:lnTo>
                      <a:lnTo>
                        <a:pt x="135" y="1354"/>
                      </a:lnTo>
                      <a:lnTo>
                        <a:pt x="128" y="1354"/>
                      </a:lnTo>
                      <a:lnTo>
                        <a:pt x="120" y="1346"/>
                      </a:lnTo>
                      <a:lnTo>
                        <a:pt x="99" y="1346"/>
                      </a:lnTo>
                      <a:lnTo>
                        <a:pt x="99" y="1339"/>
                      </a:lnTo>
                      <a:lnTo>
                        <a:pt x="92" y="1325"/>
                      </a:lnTo>
                      <a:lnTo>
                        <a:pt x="92" y="1318"/>
                      </a:lnTo>
                      <a:lnTo>
                        <a:pt x="92" y="1311"/>
                      </a:lnTo>
                      <a:lnTo>
                        <a:pt x="85" y="1304"/>
                      </a:lnTo>
                      <a:lnTo>
                        <a:pt x="85" y="1297"/>
                      </a:lnTo>
                      <a:lnTo>
                        <a:pt x="85" y="1290"/>
                      </a:lnTo>
                      <a:lnTo>
                        <a:pt x="64" y="1261"/>
                      </a:lnTo>
                      <a:lnTo>
                        <a:pt x="64" y="1254"/>
                      </a:lnTo>
                      <a:lnTo>
                        <a:pt x="71" y="1254"/>
                      </a:lnTo>
                      <a:lnTo>
                        <a:pt x="71" y="1240"/>
                      </a:lnTo>
                      <a:lnTo>
                        <a:pt x="71" y="1233"/>
                      </a:lnTo>
                      <a:lnTo>
                        <a:pt x="64" y="1233"/>
                      </a:lnTo>
                      <a:lnTo>
                        <a:pt x="57" y="1226"/>
                      </a:lnTo>
                      <a:lnTo>
                        <a:pt x="50" y="1219"/>
                      </a:lnTo>
                      <a:lnTo>
                        <a:pt x="42" y="1205"/>
                      </a:lnTo>
                      <a:lnTo>
                        <a:pt x="35" y="1212"/>
                      </a:lnTo>
                      <a:lnTo>
                        <a:pt x="28" y="1212"/>
                      </a:lnTo>
                      <a:lnTo>
                        <a:pt x="28" y="1205"/>
                      </a:lnTo>
                      <a:lnTo>
                        <a:pt x="14" y="1198"/>
                      </a:lnTo>
                      <a:lnTo>
                        <a:pt x="7" y="1198"/>
                      </a:lnTo>
                      <a:lnTo>
                        <a:pt x="0" y="1191"/>
                      </a:lnTo>
                      <a:lnTo>
                        <a:pt x="7" y="1184"/>
                      </a:lnTo>
                      <a:lnTo>
                        <a:pt x="14" y="1169"/>
                      </a:lnTo>
                      <a:lnTo>
                        <a:pt x="28" y="1162"/>
                      </a:lnTo>
                      <a:lnTo>
                        <a:pt x="21" y="1155"/>
                      </a:lnTo>
                      <a:lnTo>
                        <a:pt x="28" y="1148"/>
                      </a:lnTo>
                      <a:lnTo>
                        <a:pt x="28" y="1155"/>
                      </a:lnTo>
                      <a:lnTo>
                        <a:pt x="42" y="1148"/>
                      </a:lnTo>
                      <a:lnTo>
                        <a:pt x="50" y="1141"/>
                      </a:lnTo>
                      <a:lnTo>
                        <a:pt x="50" y="1134"/>
                      </a:lnTo>
                      <a:lnTo>
                        <a:pt x="42" y="1134"/>
                      </a:lnTo>
                      <a:lnTo>
                        <a:pt x="50" y="1120"/>
                      </a:lnTo>
                      <a:lnTo>
                        <a:pt x="42" y="1120"/>
                      </a:lnTo>
                      <a:lnTo>
                        <a:pt x="42" y="1113"/>
                      </a:lnTo>
                      <a:lnTo>
                        <a:pt x="35" y="1106"/>
                      </a:lnTo>
                      <a:lnTo>
                        <a:pt x="50" y="1098"/>
                      </a:lnTo>
                      <a:lnTo>
                        <a:pt x="64" y="1084"/>
                      </a:lnTo>
                      <a:lnTo>
                        <a:pt x="78" y="1084"/>
                      </a:lnTo>
                      <a:lnTo>
                        <a:pt x="78" y="1070"/>
                      </a:lnTo>
                      <a:lnTo>
                        <a:pt x="71" y="1070"/>
                      </a:lnTo>
                      <a:lnTo>
                        <a:pt x="57" y="1063"/>
                      </a:lnTo>
                      <a:lnTo>
                        <a:pt x="64" y="1049"/>
                      </a:lnTo>
                      <a:lnTo>
                        <a:pt x="71" y="1049"/>
                      </a:lnTo>
                      <a:lnTo>
                        <a:pt x="71" y="1042"/>
                      </a:lnTo>
                      <a:lnTo>
                        <a:pt x="78" y="1042"/>
                      </a:lnTo>
                      <a:lnTo>
                        <a:pt x="78" y="1035"/>
                      </a:lnTo>
                      <a:lnTo>
                        <a:pt x="85" y="1028"/>
                      </a:lnTo>
                      <a:lnTo>
                        <a:pt x="92" y="1021"/>
                      </a:lnTo>
                      <a:lnTo>
                        <a:pt x="92" y="1006"/>
                      </a:lnTo>
                      <a:lnTo>
                        <a:pt x="99" y="1006"/>
                      </a:lnTo>
                      <a:lnTo>
                        <a:pt x="106" y="1013"/>
                      </a:lnTo>
                      <a:lnTo>
                        <a:pt x="113" y="1013"/>
                      </a:lnTo>
                      <a:lnTo>
                        <a:pt x="120" y="1006"/>
                      </a:lnTo>
                      <a:lnTo>
                        <a:pt x="135" y="1006"/>
                      </a:lnTo>
                      <a:lnTo>
                        <a:pt x="142" y="1006"/>
                      </a:lnTo>
                      <a:lnTo>
                        <a:pt x="149" y="1006"/>
                      </a:lnTo>
                      <a:lnTo>
                        <a:pt x="156" y="1006"/>
                      </a:lnTo>
                      <a:lnTo>
                        <a:pt x="163" y="1013"/>
                      </a:lnTo>
                      <a:lnTo>
                        <a:pt x="170" y="1006"/>
                      </a:lnTo>
                      <a:lnTo>
                        <a:pt x="177" y="999"/>
                      </a:lnTo>
                      <a:lnTo>
                        <a:pt x="184" y="999"/>
                      </a:lnTo>
                      <a:lnTo>
                        <a:pt x="177" y="985"/>
                      </a:lnTo>
                      <a:lnTo>
                        <a:pt x="184" y="978"/>
                      </a:lnTo>
                      <a:lnTo>
                        <a:pt x="177" y="964"/>
                      </a:lnTo>
                      <a:lnTo>
                        <a:pt x="184" y="957"/>
                      </a:lnTo>
                      <a:lnTo>
                        <a:pt x="191" y="950"/>
                      </a:lnTo>
                      <a:lnTo>
                        <a:pt x="191" y="943"/>
                      </a:lnTo>
                      <a:lnTo>
                        <a:pt x="184" y="943"/>
                      </a:lnTo>
                      <a:lnTo>
                        <a:pt x="184" y="936"/>
                      </a:lnTo>
                      <a:lnTo>
                        <a:pt x="184" y="928"/>
                      </a:lnTo>
                      <a:lnTo>
                        <a:pt x="198" y="928"/>
                      </a:lnTo>
                      <a:lnTo>
                        <a:pt x="205" y="928"/>
                      </a:lnTo>
                      <a:lnTo>
                        <a:pt x="213" y="928"/>
                      </a:lnTo>
                      <a:lnTo>
                        <a:pt x="213" y="921"/>
                      </a:lnTo>
                      <a:lnTo>
                        <a:pt x="220" y="914"/>
                      </a:lnTo>
                      <a:lnTo>
                        <a:pt x="227" y="907"/>
                      </a:lnTo>
                      <a:lnTo>
                        <a:pt x="234" y="914"/>
                      </a:lnTo>
                      <a:lnTo>
                        <a:pt x="241" y="914"/>
                      </a:lnTo>
                      <a:lnTo>
                        <a:pt x="248" y="914"/>
                      </a:lnTo>
                      <a:lnTo>
                        <a:pt x="248" y="907"/>
                      </a:lnTo>
                      <a:lnTo>
                        <a:pt x="255" y="893"/>
                      </a:lnTo>
                      <a:lnTo>
                        <a:pt x="262" y="879"/>
                      </a:lnTo>
                      <a:lnTo>
                        <a:pt x="262" y="872"/>
                      </a:lnTo>
                      <a:lnTo>
                        <a:pt x="269" y="858"/>
                      </a:lnTo>
                      <a:lnTo>
                        <a:pt x="269" y="843"/>
                      </a:lnTo>
                      <a:lnTo>
                        <a:pt x="269" y="836"/>
                      </a:lnTo>
                      <a:lnTo>
                        <a:pt x="269" y="829"/>
                      </a:lnTo>
                      <a:lnTo>
                        <a:pt x="269" y="822"/>
                      </a:lnTo>
                      <a:lnTo>
                        <a:pt x="276" y="808"/>
                      </a:lnTo>
                      <a:lnTo>
                        <a:pt x="276" y="801"/>
                      </a:lnTo>
                      <a:lnTo>
                        <a:pt x="276" y="794"/>
                      </a:lnTo>
                      <a:lnTo>
                        <a:pt x="276" y="787"/>
                      </a:lnTo>
                      <a:lnTo>
                        <a:pt x="276" y="765"/>
                      </a:lnTo>
                      <a:lnTo>
                        <a:pt x="269" y="758"/>
                      </a:lnTo>
                      <a:lnTo>
                        <a:pt x="269" y="751"/>
                      </a:lnTo>
                      <a:lnTo>
                        <a:pt x="262" y="751"/>
                      </a:lnTo>
                      <a:lnTo>
                        <a:pt x="269" y="737"/>
                      </a:lnTo>
                      <a:lnTo>
                        <a:pt x="269" y="730"/>
                      </a:lnTo>
                      <a:lnTo>
                        <a:pt x="255" y="730"/>
                      </a:lnTo>
                      <a:lnTo>
                        <a:pt x="255" y="723"/>
                      </a:lnTo>
                      <a:lnTo>
                        <a:pt x="248" y="723"/>
                      </a:lnTo>
                      <a:lnTo>
                        <a:pt x="241" y="716"/>
                      </a:lnTo>
                      <a:lnTo>
                        <a:pt x="241" y="709"/>
                      </a:lnTo>
                      <a:lnTo>
                        <a:pt x="241" y="702"/>
                      </a:lnTo>
                      <a:lnTo>
                        <a:pt x="248" y="702"/>
                      </a:lnTo>
                      <a:lnTo>
                        <a:pt x="255" y="695"/>
                      </a:lnTo>
                      <a:lnTo>
                        <a:pt x="262" y="695"/>
                      </a:lnTo>
                      <a:lnTo>
                        <a:pt x="269" y="688"/>
                      </a:lnTo>
                      <a:lnTo>
                        <a:pt x="262" y="680"/>
                      </a:lnTo>
                      <a:lnTo>
                        <a:pt x="262" y="666"/>
                      </a:lnTo>
                      <a:lnTo>
                        <a:pt x="269" y="659"/>
                      </a:lnTo>
                      <a:lnTo>
                        <a:pt x="269" y="652"/>
                      </a:lnTo>
                      <a:lnTo>
                        <a:pt x="276" y="652"/>
                      </a:lnTo>
                      <a:lnTo>
                        <a:pt x="276" y="645"/>
                      </a:lnTo>
                      <a:lnTo>
                        <a:pt x="276" y="631"/>
                      </a:lnTo>
                      <a:lnTo>
                        <a:pt x="283" y="617"/>
                      </a:lnTo>
                      <a:lnTo>
                        <a:pt x="291" y="595"/>
                      </a:lnTo>
                      <a:lnTo>
                        <a:pt x="298" y="588"/>
                      </a:lnTo>
                      <a:lnTo>
                        <a:pt x="305" y="588"/>
                      </a:lnTo>
                      <a:lnTo>
                        <a:pt x="305" y="581"/>
                      </a:lnTo>
                      <a:lnTo>
                        <a:pt x="312" y="574"/>
                      </a:lnTo>
                      <a:lnTo>
                        <a:pt x="305" y="567"/>
                      </a:lnTo>
                      <a:lnTo>
                        <a:pt x="305" y="560"/>
                      </a:lnTo>
                      <a:lnTo>
                        <a:pt x="298" y="553"/>
                      </a:lnTo>
                      <a:lnTo>
                        <a:pt x="305" y="546"/>
                      </a:lnTo>
                      <a:lnTo>
                        <a:pt x="312" y="546"/>
                      </a:lnTo>
                      <a:lnTo>
                        <a:pt x="319" y="546"/>
                      </a:lnTo>
                      <a:lnTo>
                        <a:pt x="319" y="539"/>
                      </a:lnTo>
                      <a:lnTo>
                        <a:pt x="312" y="532"/>
                      </a:lnTo>
                      <a:lnTo>
                        <a:pt x="319" y="532"/>
                      </a:lnTo>
                      <a:lnTo>
                        <a:pt x="312" y="525"/>
                      </a:lnTo>
                      <a:lnTo>
                        <a:pt x="312" y="517"/>
                      </a:lnTo>
                      <a:lnTo>
                        <a:pt x="312" y="510"/>
                      </a:lnTo>
                      <a:lnTo>
                        <a:pt x="312" y="503"/>
                      </a:lnTo>
                      <a:lnTo>
                        <a:pt x="312" y="496"/>
                      </a:lnTo>
                      <a:lnTo>
                        <a:pt x="319" y="489"/>
                      </a:lnTo>
                      <a:lnTo>
                        <a:pt x="319" y="482"/>
                      </a:lnTo>
                      <a:lnTo>
                        <a:pt x="312" y="468"/>
                      </a:lnTo>
                      <a:lnTo>
                        <a:pt x="305" y="468"/>
                      </a:lnTo>
                      <a:lnTo>
                        <a:pt x="298" y="447"/>
                      </a:lnTo>
                      <a:lnTo>
                        <a:pt x="326" y="390"/>
                      </a:lnTo>
                      <a:lnTo>
                        <a:pt x="326" y="383"/>
                      </a:lnTo>
                      <a:lnTo>
                        <a:pt x="326" y="369"/>
                      </a:lnTo>
                      <a:lnTo>
                        <a:pt x="340" y="362"/>
                      </a:lnTo>
                      <a:lnTo>
                        <a:pt x="340" y="369"/>
                      </a:lnTo>
                      <a:lnTo>
                        <a:pt x="347" y="354"/>
                      </a:lnTo>
                      <a:lnTo>
                        <a:pt x="361" y="347"/>
                      </a:lnTo>
                      <a:lnTo>
                        <a:pt x="368" y="340"/>
                      </a:lnTo>
                      <a:lnTo>
                        <a:pt x="361" y="326"/>
                      </a:lnTo>
                      <a:lnTo>
                        <a:pt x="368" y="319"/>
                      </a:lnTo>
                      <a:lnTo>
                        <a:pt x="368" y="312"/>
                      </a:lnTo>
                      <a:lnTo>
                        <a:pt x="376" y="305"/>
                      </a:lnTo>
                      <a:lnTo>
                        <a:pt x="368" y="305"/>
                      </a:lnTo>
                      <a:lnTo>
                        <a:pt x="361" y="305"/>
                      </a:lnTo>
                      <a:lnTo>
                        <a:pt x="347" y="291"/>
                      </a:lnTo>
                      <a:lnTo>
                        <a:pt x="340" y="284"/>
                      </a:lnTo>
                      <a:lnTo>
                        <a:pt x="326" y="277"/>
                      </a:lnTo>
                      <a:lnTo>
                        <a:pt x="326" y="262"/>
                      </a:lnTo>
                      <a:lnTo>
                        <a:pt x="319" y="255"/>
                      </a:lnTo>
                      <a:lnTo>
                        <a:pt x="333" y="248"/>
                      </a:lnTo>
                      <a:lnTo>
                        <a:pt x="326" y="227"/>
                      </a:lnTo>
                      <a:lnTo>
                        <a:pt x="333" y="234"/>
                      </a:lnTo>
                      <a:lnTo>
                        <a:pt x="347" y="227"/>
                      </a:lnTo>
                      <a:lnTo>
                        <a:pt x="361" y="220"/>
                      </a:lnTo>
                      <a:lnTo>
                        <a:pt x="361" y="213"/>
                      </a:lnTo>
                      <a:lnTo>
                        <a:pt x="376" y="206"/>
                      </a:lnTo>
                      <a:lnTo>
                        <a:pt x="383" y="206"/>
                      </a:lnTo>
                      <a:lnTo>
                        <a:pt x="390" y="206"/>
                      </a:lnTo>
                      <a:lnTo>
                        <a:pt x="397" y="199"/>
                      </a:lnTo>
                      <a:lnTo>
                        <a:pt x="397" y="192"/>
                      </a:lnTo>
                      <a:lnTo>
                        <a:pt x="390" y="177"/>
                      </a:lnTo>
                      <a:lnTo>
                        <a:pt x="397" y="163"/>
                      </a:lnTo>
                      <a:lnTo>
                        <a:pt x="397" y="156"/>
                      </a:lnTo>
                      <a:lnTo>
                        <a:pt x="397" y="149"/>
                      </a:lnTo>
                      <a:lnTo>
                        <a:pt x="404" y="149"/>
                      </a:lnTo>
                      <a:lnTo>
                        <a:pt x="411" y="142"/>
                      </a:lnTo>
                      <a:lnTo>
                        <a:pt x="425" y="142"/>
                      </a:lnTo>
                      <a:lnTo>
                        <a:pt x="432" y="135"/>
                      </a:lnTo>
                      <a:lnTo>
                        <a:pt x="432" y="128"/>
                      </a:lnTo>
                      <a:lnTo>
                        <a:pt x="425" y="106"/>
                      </a:lnTo>
                      <a:lnTo>
                        <a:pt x="439" y="99"/>
                      </a:lnTo>
                      <a:lnTo>
                        <a:pt x="446" y="99"/>
                      </a:lnTo>
                      <a:lnTo>
                        <a:pt x="446" y="92"/>
                      </a:lnTo>
                      <a:lnTo>
                        <a:pt x="454" y="85"/>
                      </a:lnTo>
                      <a:lnTo>
                        <a:pt x="454" y="78"/>
                      </a:lnTo>
                      <a:lnTo>
                        <a:pt x="461" y="78"/>
                      </a:lnTo>
                      <a:lnTo>
                        <a:pt x="468" y="78"/>
                      </a:lnTo>
                      <a:lnTo>
                        <a:pt x="475" y="78"/>
                      </a:lnTo>
                      <a:lnTo>
                        <a:pt x="475" y="71"/>
                      </a:lnTo>
                      <a:lnTo>
                        <a:pt x="482" y="64"/>
                      </a:lnTo>
                      <a:lnTo>
                        <a:pt x="489" y="57"/>
                      </a:lnTo>
                      <a:lnTo>
                        <a:pt x="482" y="50"/>
                      </a:lnTo>
                      <a:lnTo>
                        <a:pt x="482" y="43"/>
                      </a:lnTo>
                      <a:lnTo>
                        <a:pt x="489" y="36"/>
                      </a:lnTo>
                      <a:lnTo>
                        <a:pt x="496" y="36"/>
                      </a:lnTo>
                      <a:lnTo>
                        <a:pt x="489" y="21"/>
                      </a:lnTo>
                      <a:lnTo>
                        <a:pt x="496" y="14"/>
                      </a:lnTo>
                      <a:lnTo>
                        <a:pt x="503" y="7"/>
                      </a:lnTo>
                      <a:lnTo>
                        <a:pt x="510" y="14"/>
                      </a:lnTo>
                      <a:lnTo>
                        <a:pt x="524" y="21"/>
                      </a:lnTo>
                      <a:lnTo>
                        <a:pt x="531" y="21"/>
                      </a:lnTo>
                      <a:lnTo>
                        <a:pt x="553" y="36"/>
                      </a:lnTo>
                      <a:lnTo>
                        <a:pt x="560" y="36"/>
                      </a:lnTo>
                      <a:lnTo>
                        <a:pt x="574" y="36"/>
                      </a:lnTo>
                      <a:lnTo>
                        <a:pt x="581" y="36"/>
                      </a:lnTo>
                      <a:lnTo>
                        <a:pt x="595" y="43"/>
                      </a:lnTo>
                      <a:lnTo>
                        <a:pt x="602" y="43"/>
                      </a:lnTo>
                      <a:lnTo>
                        <a:pt x="609" y="43"/>
                      </a:lnTo>
                      <a:lnTo>
                        <a:pt x="616" y="50"/>
                      </a:lnTo>
                      <a:lnTo>
                        <a:pt x="616" y="57"/>
                      </a:lnTo>
                      <a:lnTo>
                        <a:pt x="631" y="64"/>
                      </a:lnTo>
                      <a:lnTo>
                        <a:pt x="638" y="64"/>
                      </a:lnTo>
                      <a:lnTo>
                        <a:pt x="645" y="64"/>
                      </a:lnTo>
                      <a:lnTo>
                        <a:pt x="652" y="64"/>
                      </a:lnTo>
                      <a:lnTo>
                        <a:pt x="652" y="71"/>
                      </a:lnTo>
                      <a:lnTo>
                        <a:pt x="659" y="64"/>
                      </a:lnTo>
                      <a:lnTo>
                        <a:pt x="666" y="64"/>
                      </a:lnTo>
                      <a:lnTo>
                        <a:pt x="666" y="71"/>
                      </a:lnTo>
                      <a:lnTo>
                        <a:pt x="673" y="71"/>
                      </a:lnTo>
                      <a:lnTo>
                        <a:pt x="666" y="64"/>
                      </a:lnTo>
                      <a:lnTo>
                        <a:pt x="666" y="57"/>
                      </a:lnTo>
                      <a:lnTo>
                        <a:pt x="659" y="50"/>
                      </a:lnTo>
                      <a:lnTo>
                        <a:pt x="666" y="43"/>
                      </a:lnTo>
                      <a:lnTo>
                        <a:pt x="673" y="50"/>
                      </a:lnTo>
                      <a:lnTo>
                        <a:pt x="673" y="43"/>
                      </a:lnTo>
                      <a:lnTo>
                        <a:pt x="687" y="43"/>
                      </a:lnTo>
                      <a:lnTo>
                        <a:pt x="687" y="36"/>
                      </a:lnTo>
                      <a:lnTo>
                        <a:pt x="687" y="29"/>
                      </a:lnTo>
                      <a:lnTo>
                        <a:pt x="687" y="36"/>
                      </a:lnTo>
                      <a:lnTo>
                        <a:pt x="694" y="36"/>
                      </a:lnTo>
                      <a:lnTo>
                        <a:pt x="694" y="43"/>
                      </a:lnTo>
                      <a:lnTo>
                        <a:pt x="702" y="43"/>
                      </a:lnTo>
                      <a:lnTo>
                        <a:pt x="702" y="36"/>
                      </a:lnTo>
                      <a:lnTo>
                        <a:pt x="702" y="29"/>
                      </a:lnTo>
                      <a:lnTo>
                        <a:pt x="694" y="29"/>
                      </a:lnTo>
                      <a:lnTo>
                        <a:pt x="694" y="21"/>
                      </a:lnTo>
                      <a:lnTo>
                        <a:pt x="687" y="14"/>
                      </a:lnTo>
                      <a:lnTo>
                        <a:pt x="687" y="7"/>
                      </a:lnTo>
                      <a:lnTo>
                        <a:pt x="694" y="0"/>
                      </a:lnTo>
                      <a:lnTo>
                        <a:pt x="702" y="0"/>
                      </a:lnTo>
                      <a:lnTo>
                        <a:pt x="702" y="7"/>
                      </a:lnTo>
                      <a:lnTo>
                        <a:pt x="709" y="14"/>
                      </a:lnTo>
                      <a:lnTo>
                        <a:pt x="716" y="21"/>
                      </a:lnTo>
                      <a:lnTo>
                        <a:pt x="723" y="29"/>
                      </a:lnTo>
                      <a:lnTo>
                        <a:pt x="716" y="21"/>
                      </a:lnTo>
                      <a:lnTo>
                        <a:pt x="716" y="14"/>
                      </a:lnTo>
                      <a:lnTo>
                        <a:pt x="723" y="14"/>
                      </a:lnTo>
                      <a:lnTo>
                        <a:pt x="723" y="21"/>
                      </a:lnTo>
                      <a:lnTo>
                        <a:pt x="730" y="21"/>
                      </a:lnTo>
                      <a:lnTo>
                        <a:pt x="737" y="36"/>
                      </a:lnTo>
                      <a:lnTo>
                        <a:pt x="744" y="36"/>
                      </a:lnTo>
                      <a:lnTo>
                        <a:pt x="744" y="43"/>
                      </a:lnTo>
                      <a:lnTo>
                        <a:pt x="758" y="36"/>
                      </a:lnTo>
                      <a:lnTo>
                        <a:pt x="758" y="43"/>
                      </a:lnTo>
                      <a:lnTo>
                        <a:pt x="772" y="43"/>
                      </a:lnTo>
                      <a:lnTo>
                        <a:pt x="787" y="50"/>
                      </a:lnTo>
                      <a:lnTo>
                        <a:pt x="808" y="57"/>
                      </a:lnTo>
                      <a:lnTo>
                        <a:pt x="822" y="57"/>
                      </a:lnTo>
                      <a:lnTo>
                        <a:pt x="836" y="64"/>
                      </a:lnTo>
                      <a:lnTo>
                        <a:pt x="843" y="64"/>
                      </a:lnTo>
                      <a:lnTo>
                        <a:pt x="850" y="71"/>
                      </a:lnTo>
                      <a:lnTo>
                        <a:pt x="850" y="78"/>
                      </a:lnTo>
                      <a:lnTo>
                        <a:pt x="836" y="92"/>
                      </a:lnTo>
                      <a:lnTo>
                        <a:pt x="829" y="106"/>
                      </a:lnTo>
                      <a:lnTo>
                        <a:pt x="822" y="135"/>
                      </a:lnTo>
                      <a:lnTo>
                        <a:pt x="801" y="149"/>
                      </a:lnTo>
                      <a:lnTo>
                        <a:pt x="794" y="149"/>
                      </a:lnTo>
                      <a:lnTo>
                        <a:pt x="779" y="170"/>
                      </a:lnTo>
                      <a:lnTo>
                        <a:pt x="772" y="177"/>
                      </a:lnTo>
                      <a:lnTo>
                        <a:pt x="758" y="184"/>
                      </a:lnTo>
                      <a:lnTo>
                        <a:pt x="744" y="192"/>
                      </a:lnTo>
                      <a:lnTo>
                        <a:pt x="744" y="199"/>
                      </a:lnTo>
                      <a:lnTo>
                        <a:pt x="737" y="206"/>
                      </a:lnTo>
                      <a:lnTo>
                        <a:pt x="730" y="220"/>
                      </a:lnTo>
                      <a:lnTo>
                        <a:pt x="730" y="234"/>
                      </a:lnTo>
                      <a:lnTo>
                        <a:pt x="730" y="248"/>
                      </a:lnTo>
                      <a:lnTo>
                        <a:pt x="737" y="255"/>
                      </a:lnTo>
                      <a:lnTo>
                        <a:pt x="737" y="269"/>
                      </a:lnTo>
                      <a:lnTo>
                        <a:pt x="737" y="284"/>
                      </a:lnTo>
                      <a:lnTo>
                        <a:pt x="730" y="284"/>
                      </a:lnTo>
                      <a:lnTo>
                        <a:pt x="723" y="298"/>
                      </a:lnTo>
                      <a:lnTo>
                        <a:pt x="694" y="319"/>
                      </a:lnTo>
                      <a:lnTo>
                        <a:pt x="694" y="326"/>
                      </a:lnTo>
                      <a:lnTo>
                        <a:pt x="687" y="326"/>
                      </a:lnTo>
                      <a:lnTo>
                        <a:pt x="687" y="340"/>
                      </a:lnTo>
                      <a:lnTo>
                        <a:pt x="687" y="362"/>
                      </a:lnTo>
                      <a:lnTo>
                        <a:pt x="687" y="383"/>
                      </a:lnTo>
                      <a:lnTo>
                        <a:pt x="702" y="404"/>
                      </a:lnTo>
                      <a:lnTo>
                        <a:pt x="716" y="418"/>
                      </a:lnTo>
                      <a:lnTo>
                        <a:pt x="716" y="425"/>
                      </a:lnTo>
                      <a:lnTo>
                        <a:pt x="709" y="440"/>
                      </a:lnTo>
                      <a:lnTo>
                        <a:pt x="702" y="454"/>
                      </a:lnTo>
                      <a:lnTo>
                        <a:pt x="702" y="461"/>
                      </a:lnTo>
                      <a:lnTo>
                        <a:pt x="702" y="475"/>
                      </a:lnTo>
                      <a:lnTo>
                        <a:pt x="702" y="461"/>
                      </a:lnTo>
                      <a:lnTo>
                        <a:pt x="702" y="454"/>
                      </a:lnTo>
                      <a:lnTo>
                        <a:pt x="709" y="447"/>
                      </a:lnTo>
                      <a:lnTo>
                        <a:pt x="709" y="440"/>
                      </a:lnTo>
                      <a:lnTo>
                        <a:pt x="709" y="432"/>
                      </a:lnTo>
                      <a:lnTo>
                        <a:pt x="709" y="440"/>
                      </a:lnTo>
                      <a:lnTo>
                        <a:pt x="709" y="432"/>
                      </a:lnTo>
                      <a:lnTo>
                        <a:pt x="709" y="447"/>
                      </a:lnTo>
                      <a:lnTo>
                        <a:pt x="702" y="454"/>
                      </a:lnTo>
                      <a:lnTo>
                        <a:pt x="702" y="461"/>
                      </a:lnTo>
                      <a:lnTo>
                        <a:pt x="694" y="454"/>
                      </a:lnTo>
                      <a:lnTo>
                        <a:pt x="694" y="461"/>
                      </a:lnTo>
                      <a:lnTo>
                        <a:pt x="687" y="468"/>
                      </a:lnTo>
                      <a:lnTo>
                        <a:pt x="673" y="489"/>
                      </a:lnTo>
                      <a:lnTo>
                        <a:pt x="673" y="496"/>
                      </a:lnTo>
                      <a:lnTo>
                        <a:pt x="680" y="503"/>
                      </a:lnTo>
                      <a:lnTo>
                        <a:pt x="680" y="517"/>
                      </a:lnTo>
                      <a:lnTo>
                        <a:pt x="680" y="525"/>
                      </a:lnTo>
                      <a:lnTo>
                        <a:pt x="673" y="539"/>
                      </a:lnTo>
                      <a:lnTo>
                        <a:pt x="673" y="546"/>
                      </a:lnTo>
                      <a:lnTo>
                        <a:pt x="673" y="560"/>
                      </a:lnTo>
                      <a:lnTo>
                        <a:pt x="666" y="588"/>
                      </a:lnTo>
                      <a:lnTo>
                        <a:pt x="666" y="602"/>
                      </a:lnTo>
                      <a:lnTo>
                        <a:pt x="652" y="638"/>
                      </a:lnTo>
                      <a:lnTo>
                        <a:pt x="652" y="652"/>
                      </a:lnTo>
                      <a:lnTo>
                        <a:pt x="645" y="659"/>
                      </a:lnTo>
                      <a:lnTo>
                        <a:pt x="638" y="666"/>
                      </a:lnTo>
                      <a:lnTo>
                        <a:pt x="638" y="695"/>
                      </a:lnTo>
                      <a:lnTo>
                        <a:pt x="638" y="716"/>
                      </a:lnTo>
                      <a:lnTo>
                        <a:pt x="638" y="723"/>
                      </a:lnTo>
                      <a:lnTo>
                        <a:pt x="638" y="737"/>
                      </a:lnTo>
                      <a:lnTo>
                        <a:pt x="624" y="751"/>
                      </a:lnTo>
                      <a:lnTo>
                        <a:pt x="624" y="758"/>
                      </a:lnTo>
                      <a:lnTo>
                        <a:pt x="624" y="765"/>
                      </a:lnTo>
                      <a:lnTo>
                        <a:pt x="616" y="765"/>
                      </a:lnTo>
                      <a:lnTo>
                        <a:pt x="616" y="773"/>
                      </a:lnTo>
                      <a:lnTo>
                        <a:pt x="616" y="780"/>
                      </a:lnTo>
                      <a:lnTo>
                        <a:pt x="616" y="794"/>
                      </a:lnTo>
                      <a:lnTo>
                        <a:pt x="616" y="801"/>
                      </a:lnTo>
                      <a:lnTo>
                        <a:pt x="616" y="808"/>
                      </a:lnTo>
                      <a:lnTo>
                        <a:pt x="609" y="808"/>
                      </a:lnTo>
                      <a:lnTo>
                        <a:pt x="609" y="822"/>
                      </a:lnTo>
                      <a:lnTo>
                        <a:pt x="609" y="829"/>
                      </a:lnTo>
                      <a:lnTo>
                        <a:pt x="602" y="836"/>
                      </a:lnTo>
                      <a:lnTo>
                        <a:pt x="609" y="843"/>
                      </a:lnTo>
                      <a:lnTo>
                        <a:pt x="602" y="850"/>
                      </a:lnTo>
                      <a:lnTo>
                        <a:pt x="595" y="872"/>
                      </a:lnTo>
                      <a:lnTo>
                        <a:pt x="595" y="879"/>
                      </a:lnTo>
                      <a:lnTo>
                        <a:pt x="595" y="914"/>
                      </a:lnTo>
                      <a:lnTo>
                        <a:pt x="588" y="928"/>
                      </a:lnTo>
                      <a:lnTo>
                        <a:pt x="588" y="936"/>
                      </a:lnTo>
                      <a:lnTo>
                        <a:pt x="588" y="943"/>
                      </a:lnTo>
                      <a:lnTo>
                        <a:pt x="588" y="950"/>
                      </a:lnTo>
                      <a:lnTo>
                        <a:pt x="581" y="950"/>
                      </a:lnTo>
                      <a:lnTo>
                        <a:pt x="574" y="964"/>
                      </a:lnTo>
                      <a:lnTo>
                        <a:pt x="567" y="985"/>
                      </a:lnTo>
                      <a:lnTo>
                        <a:pt x="567" y="992"/>
                      </a:lnTo>
                      <a:lnTo>
                        <a:pt x="567" y="1006"/>
                      </a:lnTo>
                      <a:lnTo>
                        <a:pt x="567" y="1013"/>
                      </a:lnTo>
                      <a:lnTo>
                        <a:pt x="567" y="1021"/>
                      </a:lnTo>
                      <a:lnTo>
                        <a:pt x="567" y="1028"/>
                      </a:lnTo>
                      <a:lnTo>
                        <a:pt x="567" y="1035"/>
                      </a:lnTo>
                      <a:lnTo>
                        <a:pt x="567" y="1028"/>
                      </a:lnTo>
                      <a:lnTo>
                        <a:pt x="567" y="1035"/>
                      </a:lnTo>
                      <a:lnTo>
                        <a:pt x="574" y="1035"/>
                      </a:lnTo>
                      <a:lnTo>
                        <a:pt x="574" y="1042"/>
                      </a:lnTo>
                      <a:lnTo>
                        <a:pt x="574" y="1049"/>
                      </a:lnTo>
                      <a:lnTo>
                        <a:pt x="581" y="1049"/>
                      </a:lnTo>
                      <a:lnTo>
                        <a:pt x="574" y="1049"/>
                      </a:lnTo>
                      <a:lnTo>
                        <a:pt x="567" y="1063"/>
                      </a:lnTo>
                      <a:lnTo>
                        <a:pt x="560" y="1084"/>
                      </a:lnTo>
                      <a:lnTo>
                        <a:pt x="560" y="1106"/>
                      </a:lnTo>
                      <a:lnTo>
                        <a:pt x="553" y="1106"/>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1" name="Freeform 23">
                  <a:extLst>
                    <a:ext uri="{FF2B5EF4-FFF2-40B4-BE49-F238E27FC236}">
                      <a16:creationId xmlns:a16="http://schemas.microsoft.com/office/drawing/2014/main" id="{76F1B3D9-CC5A-4A00-A65C-262536C4FDD9}"/>
                    </a:ext>
                  </a:extLst>
                </p:cNvPr>
                <p:cNvSpPr>
                  <a:spLocks/>
                </p:cNvSpPr>
                <p:nvPr/>
              </p:nvSpPr>
              <p:spPr bwMode="auto">
                <a:xfrm>
                  <a:off x="4300538" y="2570163"/>
                  <a:ext cx="236537" cy="193675"/>
                </a:xfrm>
                <a:custGeom>
                  <a:avLst/>
                  <a:gdLst>
                    <a:gd name="T0" fmla="*/ 2147483647 w 170"/>
                    <a:gd name="T1" fmla="*/ 2147483647 h 163"/>
                    <a:gd name="T2" fmla="*/ 2147483647 w 170"/>
                    <a:gd name="T3" fmla="*/ 2147483647 h 163"/>
                    <a:gd name="T4" fmla="*/ 2147483647 w 170"/>
                    <a:gd name="T5" fmla="*/ 2147483647 h 163"/>
                    <a:gd name="T6" fmla="*/ 2147483647 w 170"/>
                    <a:gd name="T7" fmla="*/ 2147483647 h 163"/>
                    <a:gd name="T8" fmla="*/ 2147483647 w 170"/>
                    <a:gd name="T9" fmla="*/ 2147483647 h 163"/>
                    <a:gd name="T10" fmla="*/ 2147483647 w 170"/>
                    <a:gd name="T11" fmla="*/ 2147483647 h 163"/>
                    <a:gd name="T12" fmla="*/ 2147483647 w 170"/>
                    <a:gd name="T13" fmla="*/ 2147483647 h 163"/>
                    <a:gd name="T14" fmla="*/ 2147483647 w 170"/>
                    <a:gd name="T15" fmla="*/ 2147483647 h 163"/>
                    <a:gd name="T16" fmla="*/ 2147483647 w 170"/>
                    <a:gd name="T17" fmla="*/ 2147483647 h 163"/>
                    <a:gd name="T18" fmla="*/ 2147483647 w 170"/>
                    <a:gd name="T19" fmla="*/ 2147483647 h 163"/>
                    <a:gd name="T20" fmla="*/ 2147483647 w 170"/>
                    <a:gd name="T21" fmla="*/ 2147483647 h 163"/>
                    <a:gd name="T22" fmla="*/ 2147483647 w 170"/>
                    <a:gd name="T23" fmla="*/ 2147483647 h 163"/>
                    <a:gd name="T24" fmla="*/ 2147483647 w 170"/>
                    <a:gd name="T25" fmla="*/ 2147483647 h 163"/>
                    <a:gd name="T26" fmla="*/ 2147483647 w 170"/>
                    <a:gd name="T27" fmla="*/ 2147483647 h 163"/>
                    <a:gd name="T28" fmla="*/ 2147483647 w 170"/>
                    <a:gd name="T29" fmla="*/ 2147483647 h 163"/>
                    <a:gd name="T30" fmla="*/ 2147483647 w 170"/>
                    <a:gd name="T31" fmla="*/ 2147483647 h 163"/>
                    <a:gd name="T32" fmla="*/ 2147483647 w 170"/>
                    <a:gd name="T33" fmla="*/ 2147483647 h 163"/>
                    <a:gd name="T34" fmla="*/ 2147483647 w 170"/>
                    <a:gd name="T35" fmla="*/ 2147483647 h 163"/>
                    <a:gd name="T36" fmla="*/ 2147483647 w 170"/>
                    <a:gd name="T37" fmla="*/ 2147483647 h 163"/>
                    <a:gd name="T38" fmla="*/ 2147483647 w 170"/>
                    <a:gd name="T39" fmla="*/ 0 h 163"/>
                    <a:gd name="T40" fmla="*/ 2147483647 w 170"/>
                    <a:gd name="T41" fmla="*/ 2147483647 h 163"/>
                    <a:gd name="T42" fmla="*/ 2147483647 w 170"/>
                    <a:gd name="T43" fmla="*/ 2147483647 h 163"/>
                    <a:gd name="T44" fmla="*/ 2147483647 w 170"/>
                    <a:gd name="T45" fmla="*/ 2147483647 h 163"/>
                    <a:gd name="T46" fmla="*/ 2147483647 w 170"/>
                    <a:gd name="T47" fmla="*/ 2147483647 h 163"/>
                    <a:gd name="T48" fmla="*/ 2147483647 w 170"/>
                    <a:gd name="T49" fmla="*/ 2147483647 h 163"/>
                    <a:gd name="T50" fmla="*/ 2147483647 w 170"/>
                    <a:gd name="T51" fmla="*/ 2147483647 h 163"/>
                    <a:gd name="T52" fmla="*/ 2147483647 w 170"/>
                    <a:gd name="T53" fmla="*/ 2147483647 h 163"/>
                    <a:gd name="T54" fmla="*/ 2147483647 w 170"/>
                    <a:gd name="T55" fmla="*/ 2147483647 h 163"/>
                    <a:gd name="T56" fmla="*/ 2147483647 w 170"/>
                    <a:gd name="T57" fmla="*/ 2147483647 h 163"/>
                    <a:gd name="T58" fmla="*/ 2147483647 w 170"/>
                    <a:gd name="T59" fmla="*/ 2147483647 h 163"/>
                    <a:gd name="T60" fmla="*/ 2147483647 w 170"/>
                    <a:gd name="T61" fmla="*/ 2147483647 h 163"/>
                    <a:gd name="T62" fmla="*/ 2147483647 w 170"/>
                    <a:gd name="T63" fmla="*/ 2147483647 h 163"/>
                    <a:gd name="T64" fmla="*/ 2147483647 w 170"/>
                    <a:gd name="T65" fmla="*/ 2147483647 h 163"/>
                    <a:gd name="T66" fmla="*/ 2147483647 w 170"/>
                    <a:gd name="T67" fmla="*/ 2147483647 h 163"/>
                    <a:gd name="T68" fmla="*/ 2147483647 w 170"/>
                    <a:gd name="T69" fmla="*/ 2147483647 h 163"/>
                    <a:gd name="T70" fmla="*/ 2147483647 w 170"/>
                    <a:gd name="T71" fmla="*/ 2147483647 h 163"/>
                    <a:gd name="T72" fmla="*/ 2147483647 w 170"/>
                    <a:gd name="T73" fmla="*/ 2147483647 h 163"/>
                    <a:gd name="T74" fmla="*/ 2147483647 w 170"/>
                    <a:gd name="T75" fmla="*/ 2147483647 h 163"/>
                    <a:gd name="T76" fmla="*/ 2147483647 w 170"/>
                    <a:gd name="T77" fmla="*/ 2147483647 h 163"/>
                    <a:gd name="T78" fmla="*/ 2147483647 w 170"/>
                    <a:gd name="T79" fmla="*/ 2147483647 h 163"/>
                    <a:gd name="T80" fmla="*/ 2147483647 w 170"/>
                    <a:gd name="T81" fmla="*/ 2147483647 h 163"/>
                    <a:gd name="T82" fmla="*/ 2147483647 w 170"/>
                    <a:gd name="T83" fmla="*/ 2147483647 h 163"/>
                    <a:gd name="T84" fmla="*/ 2147483647 w 170"/>
                    <a:gd name="T85" fmla="*/ 2147483647 h 163"/>
                    <a:gd name="T86" fmla="*/ 2147483647 w 170"/>
                    <a:gd name="T87" fmla="*/ 2147483647 h 163"/>
                    <a:gd name="T88" fmla="*/ 2147483647 w 170"/>
                    <a:gd name="T89" fmla="*/ 2147483647 h 163"/>
                    <a:gd name="T90" fmla="*/ 2147483647 w 170"/>
                    <a:gd name="T91" fmla="*/ 2147483647 h 163"/>
                    <a:gd name="T92" fmla="*/ 2147483647 w 170"/>
                    <a:gd name="T93" fmla="*/ 2147483647 h 163"/>
                    <a:gd name="T94" fmla="*/ 2147483647 w 170"/>
                    <a:gd name="T95" fmla="*/ 2147483647 h 16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0"/>
                    <a:gd name="T145" fmla="*/ 0 h 163"/>
                    <a:gd name="T146" fmla="*/ 170 w 170"/>
                    <a:gd name="T147" fmla="*/ 163 h 16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0" h="163">
                      <a:moveTo>
                        <a:pt x="49" y="163"/>
                      </a:moveTo>
                      <a:lnTo>
                        <a:pt x="49" y="163"/>
                      </a:lnTo>
                      <a:lnTo>
                        <a:pt x="35" y="163"/>
                      </a:lnTo>
                      <a:lnTo>
                        <a:pt x="42" y="156"/>
                      </a:lnTo>
                      <a:lnTo>
                        <a:pt x="35" y="156"/>
                      </a:lnTo>
                      <a:lnTo>
                        <a:pt x="35" y="142"/>
                      </a:lnTo>
                      <a:lnTo>
                        <a:pt x="35" y="135"/>
                      </a:lnTo>
                      <a:lnTo>
                        <a:pt x="28" y="135"/>
                      </a:lnTo>
                      <a:lnTo>
                        <a:pt x="21" y="142"/>
                      </a:lnTo>
                      <a:lnTo>
                        <a:pt x="14" y="142"/>
                      </a:lnTo>
                      <a:lnTo>
                        <a:pt x="7" y="142"/>
                      </a:lnTo>
                      <a:lnTo>
                        <a:pt x="0" y="135"/>
                      </a:lnTo>
                      <a:lnTo>
                        <a:pt x="7" y="135"/>
                      </a:lnTo>
                      <a:lnTo>
                        <a:pt x="21" y="128"/>
                      </a:lnTo>
                      <a:lnTo>
                        <a:pt x="28" y="121"/>
                      </a:lnTo>
                      <a:lnTo>
                        <a:pt x="28" y="107"/>
                      </a:lnTo>
                      <a:lnTo>
                        <a:pt x="21" y="114"/>
                      </a:lnTo>
                      <a:lnTo>
                        <a:pt x="28" y="100"/>
                      </a:lnTo>
                      <a:lnTo>
                        <a:pt x="35" y="85"/>
                      </a:lnTo>
                      <a:lnTo>
                        <a:pt x="35" y="78"/>
                      </a:lnTo>
                      <a:lnTo>
                        <a:pt x="42" y="64"/>
                      </a:lnTo>
                      <a:lnTo>
                        <a:pt x="35" y="57"/>
                      </a:lnTo>
                      <a:lnTo>
                        <a:pt x="42" y="50"/>
                      </a:lnTo>
                      <a:lnTo>
                        <a:pt x="35" y="50"/>
                      </a:lnTo>
                      <a:lnTo>
                        <a:pt x="28" y="43"/>
                      </a:lnTo>
                      <a:lnTo>
                        <a:pt x="35" y="29"/>
                      </a:lnTo>
                      <a:lnTo>
                        <a:pt x="49" y="7"/>
                      </a:lnTo>
                      <a:lnTo>
                        <a:pt x="49" y="0"/>
                      </a:lnTo>
                      <a:lnTo>
                        <a:pt x="63" y="0"/>
                      </a:lnTo>
                      <a:lnTo>
                        <a:pt x="70" y="7"/>
                      </a:lnTo>
                      <a:lnTo>
                        <a:pt x="70" y="14"/>
                      </a:lnTo>
                      <a:lnTo>
                        <a:pt x="85" y="22"/>
                      </a:lnTo>
                      <a:lnTo>
                        <a:pt x="106" y="29"/>
                      </a:lnTo>
                      <a:lnTo>
                        <a:pt x="113" y="29"/>
                      </a:lnTo>
                      <a:lnTo>
                        <a:pt x="120" y="36"/>
                      </a:lnTo>
                      <a:lnTo>
                        <a:pt x="127" y="36"/>
                      </a:lnTo>
                      <a:lnTo>
                        <a:pt x="141" y="50"/>
                      </a:lnTo>
                      <a:lnTo>
                        <a:pt x="148" y="57"/>
                      </a:lnTo>
                      <a:lnTo>
                        <a:pt x="155" y="71"/>
                      </a:lnTo>
                      <a:lnTo>
                        <a:pt x="155" y="78"/>
                      </a:lnTo>
                      <a:lnTo>
                        <a:pt x="163" y="85"/>
                      </a:lnTo>
                      <a:lnTo>
                        <a:pt x="155" y="85"/>
                      </a:lnTo>
                      <a:lnTo>
                        <a:pt x="163" y="85"/>
                      </a:lnTo>
                      <a:lnTo>
                        <a:pt x="163" y="92"/>
                      </a:lnTo>
                      <a:lnTo>
                        <a:pt x="163" y="100"/>
                      </a:lnTo>
                      <a:lnTo>
                        <a:pt x="170" y="107"/>
                      </a:lnTo>
                      <a:lnTo>
                        <a:pt x="163" y="107"/>
                      </a:lnTo>
                      <a:lnTo>
                        <a:pt x="163" y="114"/>
                      </a:lnTo>
                      <a:lnTo>
                        <a:pt x="155" y="114"/>
                      </a:lnTo>
                      <a:lnTo>
                        <a:pt x="148" y="107"/>
                      </a:lnTo>
                      <a:lnTo>
                        <a:pt x="141" y="100"/>
                      </a:lnTo>
                      <a:lnTo>
                        <a:pt x="120" y="85"/>
                      </a:lnTo>
                      <a:lnTo>
                        <a:pt x="120" y="92"/>
                      </a:lnTo>
                      <a:lnTo>
                        <a:pt x="113" y="92"/>
                      </a:lnTo>
                      <a:lnTo>
                        <a:pt x="113" y="100"/>
                      </a:lnTo>
                      <a:lnTo>
                        <a:pt x="120" y="100"/>
                      </a:lnTo>
                      <a:lnTo>
                        <a:pt x="113" y="100"/>
                      </a:lnTo>
                      <a:lnTo>
                        <a:pt x="106" y="107"/>
                      </a:lnTo>
                      <a:lnTo>
                        <a:pt x="99" y="107"/>
                      </a:lnTo>
                      <a:lnTo>
                        <a:pt x="92" y="114"/>
                      </a:lnTo>
                      <a:lnTo>
                        <a:pt x="85" y="128"/>
                      </a:lnTo>
                      <a:lnTo>
                        <a:pt x="78" y="128"/>
                      </a:lnTo>
                      <a:lnTo>
                        <a:pt x="70" y="128"/>
                      </a:lnTo>
                      <a:lnTo>
                        <a:pt x="70" y="142"/>
                      </a:lnTo>
                      <a:lnTo>
                        <a:pt x="63" y="142"/>
                      </a:lnTo>
                      <a:lnTo>
                        <a:pt x="70" y="149"/>
                      </a:lnTo>
                      <a:lnTo>
                        <a:pt x="63" y="149"/>
                      </a:lnTo>
                      <a:lnTo>
                        <a:pt x="63" y="156"/>
                      </a:lnTo>
                      <a:lnTo>
                        <a:pt x="63" y="163"/>
                      </a:lnTo>
                      <a:lnTo>
                        <a:pt x="56" y="163"/>
                      </a:lnTo>
                      <a:lnTo>
                        <a:pt x="49" y="163"/>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2" name="Freeform 24">
                  <a:extLst>
                    <a:ext uri="{FF2B5EF4-FFF2-40B4-BE49-F238E27FC236}">
                      <a16:creationId xmlns:a16="http://schemas.microsoft.com/office/drawing/2014/main" id="{D50EEEA5-8AD1-42FB-A2E5-7218099DBD90}"/>
                    </a:ext>
                  </a:extLst>
                </p:cNvPr>
                <p:cNvSpPr>
                  <a:spLocks/>
                </p:cNvSpPr>
                <p:nvPr/>
              </p:nvSpPr>
              <p:spPr bwMode="auto">
                <a:xfrm>
                  <a:off x="3840163" y="3468688"/>
                  <a:ext cx="344487" cy="152400"/>
                </a:xfrm>
                <a:custGeom>
                  <a:avLst/>
                  <a:gdLst>
                    <a:gd name="T0" fmla="*/ 2147483647 w 248"/>
                    <a:gd name="T1" fmla="*/ 0 h 128"/>
                    <a:gd name="T2" fmla="*/ 2147483647 w 248"/>
                    <a:gd name="T3" fmla="*/ 2147483647 h 128"/>
                    <a:gd name="T4" fmla="*/ 2147483647 w 248"/>
                    <a:gd name="T5" fmla="*/ 2147483647 h 128"/>
                    <a:gd name="T6" fmla="*/ 2147483647 w 248"/>
                    <a:gd name="T7" fmla="*/ 2147483647 h 128"/>
                    <a:gd name="T8" fmla="*/ 2147483647 w 248"/>
                    <a:gd name="T9" fmla="*/ 2147483647 h 128"/>
                    <a:gd name="T10" fmla="*/ 2147483647 w 248"/>
                    <a:gd name="T11" fmla="*/ 2147483647 h 128"/>
                    <a:gd name="T12" fmla="*/ 2147483647 w 248"/>
                    <a:gd name="T13" fmla="*/ 2147483647 h 128"/>
                    <a:gd name="T14" fmla="*/ 2147483647 w 248"/>
                    <a:gd name="T15" fmla="*/ 2147483647 h 128"/>
                    <a:gd name="T16" fmla="*/ 2147483647 w 248"/>
                    <a:gd name="T17" fmla="*/ 2147483647 h 128"/>
                    <a:gd name="T18" fmla="*/ 2147483647 w 248"/>
                    <a:gd name="T19" fmla="*/ 2147483647 h 128"/>
                    <a:gd name="T20" fmla="*/ 2147483647 w 248"/>
                    <a:gd name="T21" fmla="*/ 2147483647 h 128"/>
                    <a:gd name="T22" fmla="*/ 2147483647 w 248"/>
                    <a:gd name="T23" fmla="*/ 2147483647 h 128"/>
                    <a:gd name="T24" fmla="*/ 2147483647 w 248"/>
                    <a:gd name="T25" fmla="*/ 2147483647 h 128"/>
                    <a:gd name="T26" fmla="*/ 2147483647 w 248"/>
                    <a:gd name="T27" fmla="*/ 2147483647 h 128"/>
                    <a:gd name="T28" fmla="*/ 2147483647 w 248"/>
                    <a:gd name="T29" fmla="*/ 2147483647 h 128"/>
                    <a:gd name="T30" fmla="*/ 2147483647 w 248"/>
                    <a:gd name="T31" fmla="*/ 0 h 128"/>
                    <a:gd name="T32" fmla="*/ 2147483647 w 248"/>
                    <a:gd name="T33" fmla="*/ 2147483647 h 128"/>
                    <a:gd name="T34" fmla="*/ 2147483647 w 248"/>
                    <a:gd name="T35" fmla="*/ 2147483647 h 128"/>
                    <a:gd name="T36" fmla="*/ 2147483647 w 248"/>
                    <a:gd name="T37" fmla="*/ 2147483647 h 128"/>
                    <a:gd name="T38" fmla="*/ 2147483647 w 248"/>
                    <a:gd name="T39" fmla="*/ 2147483647 h 128"/>
                    <a:gd name="T40" fmla="*/ 2147483647 w 248"/>
                    <a:gd name="T41" fmla="*/ 2147483647 h 128"/>
                    <a:gd name="T42" fmla="*/ 2147483647 w 248"/>
                    <a:gd name="T43" fmla="*/ 2147483647 h 128"/>
                    <a:gd name="T44" fmla="*/ 2147483647 w 248"/>
                    <a:gd name="T45" fmla="*/ 2147483647 h 128"/>
                    <a:gd name="T46" fmla="*/ 2147483647 w 248"/>
                    <a:gd name="T47" fmla="*/ 2147483647 h 128"/>
                    <a:gd name="T48" fmla="*/ 2147483647 w 248"/>
                    <a:gd name="T49" fmla="*/ 2147483647 h 128"/>
                    <a:gd name="T50" fmla="*/ 2147483647 w 248"/>
                    <a:gd name="T51" fmla="*/ 2147483647 h 128"/>
                    <a:gd name="T52" fmla="*/ 2147483647 w 248"/>
                    <a:gd name="T53" fmla="*/ 2147483647 h 128"/>
                    <a:gd name="T54" fmla="*/ 2147483647 w 248"/>
                    <a:gd name="T55" fmla="*/ 2147483647 h 128"/>
                    <a:gd name="T56" fmla="*/ 2147483647 w 248"/>
                    <a:gd name="T57" fmla="*/ 2147483647 h 128"/>
                    <a:gd name="T58" fmla="*/ 2147483647 w 248"/>
                    <a:gd name="T59" fmla="*/ 2147483647 h 128"/>
                    <a:gd name="T60" fmla="*/ 2147483647 w 248"/>
                    <a:gd name="T61" fmla="*/ 2147483647 h 128"/>
                    <a:gd name="T62" fmla="*/ 2147483647 w 248"/>
                    <a:gd name="T63" fmla="*/ 2147483647 h 128"/>
                    <a:gd name="T64" fmla="*/ 2147483647 w 248"/>
                    <a:gd name="T65" fmla="*/ 2147483647 h 128"/>
                    <a:gd name="T66" fmla="*/ 2147483647 w 248"/>
                    <a:gd name="T67" fmla="*/ 2147483647 h 128"/>
                    <a:gd name="T68" fmla="*/ 2147483647 w 248"/>
                    <a:gd name="T69" fmla="*/ 2147483647 h 128"/>
                    <a:gd name="T70" fmla="*/ 2147483647 w 248"/>
                    <a:gd name="T71" fmla="*/ 2147483647 h 128"/>
                    <a:gd name="T72" fmla="*/ 2147483647 w 248"/>
                    <a:gd name="T73" fmla="*/ 2147483647 h 128"/>
                    <a:gd name="T74" fmla="*/ 0 w 248"/>
                    <a:gd name="T75" fmla="*/ 2147483647 h 128"/>
                    <a:gd name="T76" fmla="*/ 2147483647 w 248"/>
                    <a:gd name="T77" fmla="*/ 2147483647 h 128"/>
                    <a:gd name="T78" fmla="*/ 2147483647 w 248"/>
                    <a:gd name="T79" fmla="*/ 2147483647 h 128"/>
                    <a:gd name="T80" fmla="*/ 2147483647 w 248"/>
                    <a:gd name="T81" fmla="*/ 2147483647 h 128"/>
                    <a:gd name="T82" fmla="*/ 2147483647 w 248"/>
                    <a:gd name="T83" fmla="*/ 2147483647 h 1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48"/>
                    <a:gd name="T127" fmla="*/ 0 h 128"/>
                    <a:gd name="T128" fmla="*/ 248 w 248"/>
                    <a:gd name="T129" fmla="*/ 128 h 1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48" h="128">
                      <a:moveTo>
                        <a:pt x="28" y="0"/>
                      </a:moveTo>
                      <a:lnTo>
                        <a:pt x="28" y="0"/>
                      </a:lnTo>
                      <a:lnTo>
                        <a:pt x="35" y="0"/>
                      </a:lnTo>
                      <a:lnTo>
                        <a:pt x="35" y="8"/>
                      </a:lnTo>
                      <a:lnTo>
                        <a:pt x="42" y="8"/>
                      </a:lnTo>
                      <a:lnTo>
                        <a:pt x="49" y="8"/>
                      </a:lnTo>
                      <a:lnTo>
                        <a:pt x="56" y="8"/>
                      </a:lnTo>
                      <a:lnTo>
                        <a:pt x="70" y="15"/>
                      </a:lnTo>
                      <a:lnTo>
                        <a:pt x="77" y="15"/>
                      </a:lnTo>
                      <a:lnTo>
                        <a:pt x="85" y="8"/>
                      </a:lnTo>
                      <a:lnTo>
                        <a:pt x="99" y="8"/>
                      </a:lnTo>
                      <a:lnTo>
                        <a:pt x="99" y="15"/>
                      </a:lnTo>
                      <a:lnTo>
                        <a:pt x="106" y="15"/>
                      </a:lnTo>
                      <a:lnTo>
                        <a:pt x="120" y="15"/>
                      </a:lnTo>
                      <a:lnTo>
                        <a:pt x="127" y="15"/>
                      </a:lnTo>
                      <a:lnTo>
                        <a:pt x="134" y="15"/>
                      </a:lnTo>
                      <a:lnTo>
                        <a:pt x="134" y="22"/>
                      </a:lnTo>
                      <a:lnTo>
                        <a:pt x="134" y="29"/>
                      </a:lnTo>
                      <a:lnTo>
                        <a:pt x="141" y="29"/>
                      </a:lnTo>
                      <a:lnTo>
                        <a:pt x="134" y="36"/>
                      </a:lnTo>
                      <a:lnTo>
                        <a:pt x="141" y="36"/>
                      </a:lnTo>
                      <a:lnTo>
                        <a:pt x="141" y="22"/>
                      </a:lnTo>
                      <a:lnTo>
                        <a:pt x="148" y="22"/>
                      </a:lnTo>
                      <a:lnTo>
                        <a:pt x="155" y="29"/>
                      </a:lnTo>
                      <a:lnTo>
                        <a:pt x="148" y="36"/>
                      </a:lnTo>
                      <a:lnTo>
                        <a:pt x="155" y="36"/>
                      </a:lnTo>
                      <a:lnTo>
                        <a:pt x="155" y="29"/>
                      </a:lnTo>
                      <a:lnTo>
                        <a:pt x="163" y="29"/>
                      </a:lnTo>
                      <a:lnTo>
                        <a:pt x="170" y="29"/>
                      </a:lnTo>
                      <a:lnTo>
                        <a:pt x="177" y="29"/>
                      </a:lnTo>
                      <a:lnTo>
                        <a:pt x="184" y="15"/>
                      </a:lnTo>
                      <a:lnTo>
                        <a:pt x="191" y="15"/>
                      </a:lnTo>
                      <a:lnTo>
                        <a:pt x="191" y="8"/>
                      </a:lnTo>
                      <a:lnTo>
                        <a:pt x="198" y="0"/>
                      </a:lnTo>
                      <a:lnTo>
                        <a:pt x="205" y="0"/>
                      </a:lnTo>
                      <a:lnTo>
                        <a:pt x="212" y="0"/>
                      </a:lnTo>
                      <a:lnTo>
                        <a:pt x="219" y="0"/>
                      </a:lnTo>
                      <a:lnTo>
                        <a:pt x="226" y="8"/>
                      </a:lnTo>
                      <a:lnTo>
                        <a:pt x="233" y="15"/>
                      </a:lnTo>
                      <a:lnTo>
                        <a:pt x="240" y="15"/>
                      </a:lnTo>
                      <a:lnTo>
                        <a:pt x="248" y="22"/>
                      </a:lnTo>
                      <a:lnTo>
                        <a:pt x="248" y="36"/>
                      </a:lnTo>
                      <a:lnTo>
                        <a:pt x="248" y="57"/>
                      </a:lnTo>
                      <a:lnTo>
                        <a:pt x="240" y="57"/>
                      </a:lnTo>
                      <a:lnTo>
                        <a:pt x="226" y="57"/>
                      </a:lnTo>
                      <a:lnTo>
                        <a:pt x="219" y="57"/>
                      </a:lnTo>
                      <a:lnTo>
                        <a:pt x="219" y="64"/>
                      </a:lnTo>
                      <a:lnTo>
                        <a:pt x="212" y="64"/>
                      </a:lnTo>
                      <a:lnTo>
                        <a:pt x="212" y="71"/>
                      </a:lnTo>
                      <a:lnTo>
                        <a:pt x="205" y="64"/>
                      </a:lnTo>
                      <a:lnTo>
                        <a:pt x="205" y="71"/>
                      </a:lnTo>
                      <a:lnTo>
                        <a:pt x="198" y="71"/>
                      </a:lnTo>
                      <a:lnTo>
                        <a:pt x="191" y="64"/>
                      </a:lnTo>
                      <a:lnTo>
                        <a:pt x="184" y="71"/>
                      </a:lnTo>
                      <a:lnTo>
                        <a:pt x="184" y="64"/>
                      </a:lnTo>
                      <a:lnTo>
                        <a:pt x="170" y="71"/>
                      </a:lnTo>
                      <a:lnTo>
                        <a:pt x="141" y="64"/>
                      </a:lnTo>
                      <a:lnTo>
                        <a:pt x="141" y="71"/>
                      </a:lnTo>
                      <a:lnTo>
                        <a:pt x="141" y="78"/>
                      </a:lnTo>
                      <a:lnTo>
                        <a:pt x="141" y="85"/>
                      </a:lnTo>
                      <a:lnTo>
                        <a:pt x="148" y="78"/>
                      </a:lnTo>
                      <a:lnTo>
                        <a:pt x="155" y="78"/>
                      </a:lnTo>
                      <a:lnTo>
                        <a:pt x="148" y="85"/>
                      </a:lnTo>
                      <a:lnTo>
                        <a:pt x="148" y="93"/>
                      </a:lnTo>
                      <a:lnTo>
                        <a:pt x="141" y="107"/>
                      </a:lnTo>
                      <a:lnTo>
                        <a:pt x="127" y="107"/>
                      </a:lnTo>
                      <a:lnTo>
                        <a:pt x="120" y="114"/>
                      </a:lnTo>
                      <a:lnTo>
                        <a:pt x="113" y="114"/>
                      </a:lnTo>
                      <a:lnTo>
                        <a:pt x="106" y="121"/>
                      </a:lnTo>
                      <a:lnTo>
                        <a:pt x="99" y="121"/>
                      </a:lnTo>
                      <a:lnTo>
                        <a:pt x="99" y="128"/>
                      </a:lnTo>
                      <a:lnTo>
                        <a:pt x="92" y="128"/>
                      </a:lnTo>
                      <a:lnTo>
                        <a:pt x="85" y="128"/>
                      </a:lnTo>
                      <a:lnTo>
                        <a:pt x="85" y="121"/>
                      </a:lnTo>
                      <a:lnTo>
                        <a:pt x="77" y="128"/>
                      </a:lnTo>
                      <a:lnTo>
                        <a:pt x="85" y="121"/>
                      </a:lnTo>
                      <a:lnTo>
                        <a:pt x="77" y="114"/>
                      </a:lnTo>
                      <a:lnTo>
                        <a:pt x="70" y="121"/>
                      </a:lnTo>
                      <a:lnTo>
                        <a:pt x="63" y="128"/>
                      </a:lnTo>
                      <a:lnTo>
                        <a:pt x="63" y="121"/>
                      </a:lnTo>
                      <a:lnTo>
                        <a:pt x="56" y="121"/>
                      </a:lnTo>
                      <a:lnTo>
                        <a:pt x="49" y="121"/>
                      </a:lnTo>
                      <a:lnTo>
                        <a:pt x="49" y="114"/>
                      </a:lnTo>
                      <a:lnTo>
                        <a:pt x="49" y="107"/>
                      </a:lnTo>
                      <a:lnTo>
                        <a:pt x="42" y="107"/>
                      </a:lnTo>
                      <a:lnTo>
                        <a:pt x="28" y="100"/>
                      </a:lnTo>
                      <a:lnTo>
                        <a:pt x="21" y="100"/>
                      </a:lnTo>
                      <a:lnTo>
                        <a:pt x="7" y="85"/>
                      </a:lnTo>
                      <a:lnTo>
                        <a:pt x="0" y="78"/>
                      </a:lnTo>
                      <a:lnTo>
                        <a:pt x="0" y="71"/>
                      </a:lnTo>
                      <a:lnTo>
                        <a:pt x="7" y="71"/>
                      </a:lnTo>
                      <a:lnTo>
                        <a:pt x="7" y="64"/>
                      </a:lnTo>
                      <a:lnTo>
                        <a:pt x="14" y="57"/>
                      </a:lnTo>
                      <a:lnTo>
                        <a:pt x="14" y="50"/>
                      </a:lnTo>
                      <a:lnTo>
                        <a:pt x="14" y="43"/>
                      </a:lnTo>
                      <a:lnTo>
                        <a:pt x="21" y="43"/>
                      </a:lnTo>
                      <a:lnTo>
                        <a:pt x="21" y="36"/>
                      </a:lnTo>
                      <a:lnTo>
                        <a:pt x="14" y="36"/>
                      </a:lnTo>
                      <a:lnTo>
                        <a:pt x="21" y="36"/>
                      </a:lnTo>
                      <a:lnTo>
                        <a:pt x="28" y="29"/>
                      </a:lnTo>
                      <a:lnTo>
                        <a:pt x="21" y="29"/>
                      </a:lnTo>
                      <a:lnTo>
                        <a:pt x="28" y="15"/>
                      </a:lnTo>
                      <a:lnTo>
                        <a:pt x="28" y="0"/>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3" name="Freeform 25">
                  <a:extLst>
                    <a:ext uri="{FF2B5EF4-FFF2-40B4-BE49-F238E27FC236}">
                      <a16:creationId xmlns:a16="http://schemas.microsoft.com/office/drawing/2014/main" id="{F4EA9421-8183-4AA9-92FF-EDF85598738E}"/>
                    </a:ext>
                  </a:extLst>
                </p:cNvPr>
                <p:cNvSpPr>
                  <a:spLocks/>
                </p:cNvSpPr>
                <p:nvPr/>
              </p:nvSpPr>
              <p:spPr bwMode="auto">
                <a:xfrm>
                  <a:off x="3567113" y="4449763"/>
                  <a:ext cx="176212" cy="112712"/>
                </a:xfrm>
                <a:custGeom>
                  <a:avLst/>
                  <a:gdLst>
                    <a:gd name="T0" fmla="*/ 2147483647 w 128"/>
                    <a:gd name="T1" fmla="*/ 2147483647 h 92"/>
                    <a:gd name="T2" fmla="*/ 2147483647 w 128"/>
                    <a:gd name="T3" fmla="*/ 2147483647 h 92"/>
                    <a:gd name="T4" fmla="*/ 2147483647 w 128"/>
                    <a:gd name="T5" fmla="*/ 2147483647 h 92"/>
                    <a:gd name="T6" fmla="*/ 0 w 128"/>
                    <a:gd name="T7" fmla="*/ 2147483647 h 92"/>
                    <a:gd name="T8" fmla="*/ 2147483647 w 128"/>
                    <a:gd name="T9" fmla="*/ 2147483647 h 92"/>
                    <a:gd name="T10" fmla="*/ 2147483647 w 128"/>
                    <a:gd name="T11" fmla="*/ 2147483647 h 92"/>
                    <a:gd name="T12" fmla="*/ 2147483647 w 128"/>
                    <a:gd name="T13" fmla="*/ 2147483647 h 92"/>
                    <a:gd name="T14" fmla="*/ 2147483647 w 128"/>
                    <a:gd name="T15" fmla="*/ 2147483647 h 92"/>
                    <a:gd name="T16" fmla="*/ 2147483647 w 128"/>
                    <a:gd name="T17" fmla="*/ 2147483647 h 92"/>
                    <a:gd name="T18" fmla="*/ 2147483647 w 128"/>
                    <a:gd name="T19" fmla="*/ 0 h 92"/>
                    <a:gd name="T20" fmla="*/ 2147483647 w 128"/>
                    <a:gd name="T21" fmla="*/ 2147483647 h 92"/>
                    <a:gd name="T22" fmla="*/ 2147483647 w 128"/>
                    <a:gd name="T23" fmla="*/ 0 h 92"/>
                    <a:gd name="T24" fmla="*/ 2147483647 w 128"/>
                    <a:gd name="T25" fmla="*/ 0 h 92"/>
                    <a:gd name="T26" fmla="*/ 2147483647 w 128"/>
                    <a:gd name="T27" fmla="*/ 2147483647 h 92"/>
                    <a:gd name="T28" fmla="*/ 2147483647 w 128"/>
                    <a:gd name="T29" fmla="*/ 2147483647 h 92"/>
                    <a:gd name="T30" fmla="*/ 2147483647 w 128"/>
                    <a:gd name="T31" fmla="*/ 2147483647 h 92"/>
                    <a:gd name="T32" fmla="*/ 2147483647 w 128"/>
                    <a:gd name="T33" fmla="*/ 2147483647 h 92"/>
                    <a:gd name="T34" fmla="*/ 2147483647 w 128"/>
                    <a:gd name="T35" fmla="*/ 2147483647 h 92"/>
                    <a:gd name="T36" fmla="*/ 2147483647 w 128"/>
                    <a:gd name="T37" fmla="*/ 2147483647 h 92"/>
                    <a:gd name="T38" fmla="*/ 2147483647 w 128"/>
                    <a:gd name="T39" fmla="*/ 2147483647 h 92"/>
                    <a:gd name="T40" fmla="*/ 2147483647 w 128"/>
                    <a:gd name="T41" fmla="*/ 2147483647 h 92"/>
                    <a:gd name="T42" fmla="*/ 2147483647 w 128"/>
                    <a:gd name="T43" fmla="*/ 2147483647 h 92"/>
                    <a:gd name="T44" fmla="*/ 2147483647 w 128"/>
                    <a:gd name="T45" fmla="*/ 2147483647 h 92"/>
                    <a:gd name="T46" fmla="*/ 2147483647 w 128"/>
                    <a:gd name="T47" fmla="*/ 2147483647 h 92"/>
                    <a:gd name="T48" fmla="*/ 2147483647 w 128"/>
                    <a:gd name="T49" fmla="*/ 2147483647 h 92"/>
                    <a:gd name="T50" fmla="*/ 2147483647 w 128"/>
                    <a:gd name="T51" fmla="*/ 2147483647 h 92"/>
                    <a:gd name="T52" fmla="*/ 2147483647 w 128"/>
                    <a:gd name="T53" fmla="*/ 2147483647 h 92"/>
                    <a:gd name="T54" fmla="*/ 2147483647 w 128"/>
                    <a:gd name="T55" fmla="*/ 2147483647 h 92"/>
                    <a:gd name="T56" fmla="*/ 2147483647 w 128"/>
                    <a:gd name="T57" fmla="*/ 2147483647 h 92"/>
                    <a:gd name="T58" fmla="*/ 2147483647 w 128"/>
                    <a:gd name="T59" fmla="*/ 2147483647 h 92"/>
                    <a:gd name="T60" fmla="*/ 2147483647 w 128"/>
                    <a:gd name="T61" fmla="*/ 2147483647 h 92"/>
                    <a:gd name="T62" fmla="*/ 2147483647 w 128"/>
                    <a:gd name="T63" fmla="*/ 2147483647 h 92"/>
                    <a:gd name="T64" fmla="*/ 2147483647 w 128"/>
                    <a:gd name="T65" fmla="*/ 2147483647 h 92"/>
                    <a:gd name="T66" fmla="*/ 2147483647 w 128"/>
                    <a:gd name="T67" fmla="*/ 2147483647 h 92"/>
                    <a:gd name="T68" fmla="*/ 2147483647 w 128"/>
                    <a:gd name="T69" fmla="*/ 2147483647 h 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8"/>
                    <a:gd name="T106" fmla="*/ 0 h 92"/>
                    <a:gd name="T107" fmla="*/ 128 w 128"/>
                    <a:gd name="T108" fmla="*/ 92 h 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8" h="92">
                      <a:moveTo>
                        <a:pt x="7" y="57"/>
                      </a:moveTo>
                      <a:lnTo>
                        <a:pt x="7" y="50"/>
                      </a:lnTo>
                      <a:lnTo>
                        <a:pt x="7" y="43"/>
                      </a:lnTo>
                      <a:lnTo>
                        <a:pt x="0" y="43"/>
                      </a:lnTo>
                      <a:lnTo>
                        <a:pt x="7" y="36"/>
                      </a:lnTo>
                      <a:lnTo>
                        <a:pt x="0" y="29"/>
                      </a:lnTo>
                      <a:lnTo>
                        <a:pt x="0" y="22"/>
                      </a:lnTo>
                      <a:lnTo>
                        <a:pt x="7" y="22"/>
                      </a:lnTo>
                      <a:lnTo>
                        <a:pt x="14" y="22"/>
                      </a:lnTo>
                      <a:lnTo>
                        <a:pt x="21" y="15"/>
                      </a:lnTo>
                      <a:lnTo>
                        <a:pt x="21" y="22"/>
                      </a:lnTo>
                      <a:lnTo>
                        <a:pt x="28" y="15"/>
                      </a:lnTo>
                      <a:lnTo>
                        <a:pt x="36" y="15"/>
                      </a:lnTo>
                      <a:lnTo>
                        <a:pt x="43" y="15"/>
                      </a:lnTo>
                      <a:lnTo>
                        <a:pt x="50" y="0"/>
                      </a:lnTo>
                      <a:lnTo>
                        <a:pt x="50" y="7"/>
                      </a:lnTo>
                      <a:lnTo>
                        <a:pt x="57" y="7"/>
                      </a:lnTo>
                      <a:lnTo>
                        <a:pt x="57" y="0"/>
                      </a:lnTo>
                      <a:lnTo>
                        <a:pt x="64" y="0"/>
                      </a:lnTo>
                      <a:lnTo>
                        <a:pt x="71" y="0"/>
                      </a:lnTo>
                      <a:lnTo>
                        <a:pt x="71" y="7"/>
                      </a:lnTo>
                      <a:lnTo>
                        <a:pt x="78" y="22"/>
                      </a:lnTo>
                      <a:lnTo>
                        <a:pt x="85" y="22"/>
                      </a:lnTo>
                      <a:lnTo>
                        <a:pt x="92" y="15"/>
                      </a:lnTo>
                      <a:lnTo>
                        <a:pt x="99" y="15"/>
                      </a:lnTo>
                      <a:lnTo>
                        <a:pt x="99" y="22"/>
                      </a:lnTo>
                      <a:lnTo>
                        <a:pt x="99" y="29"/>
                      </a:lnTo>
                      <a:lnTo>
                        <a:pt x="106" y="29"/>
                      </a:lnTo>
                      <a:lnTo>
                        <a:pt x="113" y="36"/>
                      </a:lnTo>
                      <a:lnTo>
                        <a:pt x="121" y="36"/>
                      </a:lnTo>
                      <a:lnTo>
                        <a:pt x="121" y="43"/>
                      </a:lnTo>
                      <a:lnTo>
                        <a:pt x="128" y="50"/>
                      </a:lnTo>
                      <a:lnTo>
                        <a:pt x="121" y="57"/>
                      </a:lnTo>
                      <a:lnTo>
                        <a:pt x="121" y="64"/>
                      </a:lnTo>
                      <a:lnTo>
                        <a:pt x="121" y="71"/>
                      </a:lnTo>
                      <a:lnTo>
                        <a:pt x="113" y="71"/>
                      </a:lnTo>
                      <a:lnTo>
                        <a:pt x="113" y="78"/>
                      </a:lnTo>
                      <a:lnTo>
                        <a:pt x="106" y="78"/>
                      </a:lnTo>
                      <a:lnTo>
                        <a:pt x="92" y="64"/>
                      </a:lnTo>
                      <a:lnTo>
                        <a:pt x="85" y="64"/>
                      </a:lnTo>
                      <a:lnTo>
                        <a:pt x="78" y="71"/>
                      </a:lnTo>
                      <a:lnTo>
                        <a:pt x="71" y="78"/>
                      </a:lnTo>
                      <a:lnTo>
                        <a:pt x="64" y="85"/>
                      </a:lnTo>
                      <a:lnTo>
                        <a:pt x="57" y="92"/>
                      </a:lnTo>
                      <a:lnTo>
                        <a:pt x="50" y="92"/>
                      </a:lnTo>
                      <a:lnTo>
                        <a:pt x="50" y="85"/>
                      </a:lnTo>
                      <a:lnTo>
                        <a:pt x="50" y="78"/>
                      </a:lnTo>
                      <a:lnTo>
                        <a:pt x="43" y="78"/>
                      </a:lnTo>
                      <a:lnTo>
                        <a:pt x="43" y="71"/>
                      </a:lnTo>
                      <a:lnTo>
                        <a:pt x="28" y="71"/>
                      </a:lnTo>
                      <a:lnTo>
                        <a:pt x="21" y="64"/>
                      </a:lnTo>
                      <a:lnTo>
                        <a:pt x="7" y="64"/>
                      </a:lnTo>
                      <a:lnTo>
                        <a:pt x="7" y="57"/>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4" name="Freeform 27">
                  <a:extLst>
                    <a:ext uri="{FF2B5EF4-FFF2-40B4-BE49-F238E27FC236}">
                      <a16:creationId xmlns:a16="http://schemas.microsoft.com/office/drawing/2014/main" id="{BACC5D52-95C0-402E-AA49-9527E5E4838B}"/>
                    </a:ext>
                  </a:extLst>
                </p:cNvPr>
                <p:cNvSpPr>
                  <a:spLocks/>
                </p:cNvSpPr>
                <p:nvPr/>
              </p:nvSpPr>
              <p:spPr bwMode="auto">
                <a:xfrm>
                  <a:off x="5164138" y="2057400"/>
                  <a:ext cx="303212" cy="358775"/>
                </a:xfrm>
                <a:custGeom>
                  <a:avLst/>
                  <a:gdLst>
                    <a:gd name="T0" fmla="*/ 2147483647 w 220"/>
                    <a:gd name="T1" fmla="*/ 2147483647 h 298"/>
                    <a:gd name="T2" fmla="*/ 2147483647 w 220"/>
                    <a:gd name="T3" fmla="*/ 2147483647 h 298"/>
                    <a:gd name="T4" fmla="*/ 2147483647 w 220"/>
                    <a:gd name="T5" fmla="*/ 2147483647 h 298"/>
                    <a:gd name="T6" fmla="*/ 2147483647 w 220"/>
                    <a:gd name="T7" fmla="*/ 2147483647 h 298"/>
                    <a:gd name="T8" fmla="*/ 2147483647 w 220"/>
                    <a:gd name="T9" fmla="*/ 2147483647 h 298"/>
                    <a:gd name="T10" fmla="*/ 2147483647 w 220"/>
                    <a:gd name="T11" fmla="*/ 2147483647 h 298"/>
                    <a:gd name="T12" fmla="*/ 2147483647 w 220"/>
                    <a:gd name="T13" fmla="*/ 2147483647 h 298"/>
                    <a:gd name="T14" fmla="*/ 2147483647 w 220"/>
                    <a:gd name="T15" fmla="*/ 2147483647 h 298"/>
                    <a:gd name="T16" fmla="*/ 2147483647 w 220"/>
                    <a:gd name="T17" fmla="*/ 2147483647 h 298"/>
                    <a:gd name="T18" fmla="*/ 2147483647 w 220"/>
                    <a:gd name="T19" fmla="*/ 2147483647 h 298"/>
                    <a:gd name="T20" fmla="*/ 2147483647 w 220"/>
                    <a:gd name="T21" fmla="*/ 2147483647 h 298"/>
                    <a:gd name="T22" fmla="*/ 2147483647 w 220"/>
                    <a:gd name="T23" fmla="*/ 2147483647 h 298"/>
                    <a:gd name="T24" fmla="*/ 2147483647 w 220"/>
                    <a:gd name="T25" fmla="*/ 2147483647 h 298"/>
                    <a:gd name="T26" fmla="*/ 2147483647 w 220"/>
                    <a:gd name="T27" fmla="*/ 2147483647 h 298"/>
                    <a:gd name="T28" fmla="*/ 2147483647 w 220"/>
                    <a:gd name="T29" fmla="*/ 2147483647 h 298"/>
                    <a:gd name="T30" fmla="*/ 2147483647 w 220"/>
                    <a:gd name="T31" fmla="*/ 2147483647 h 298"/>
                    <a:gd name="T32" fmla="*/ 2147483647 w 220"/>
                    <a:gd name="T33" fmla="*/ 2147483647 h 298"/>
                    <a:gd name="T34" fmla="*/ 2147483647 w 220"/>
                    <a:gd name="T35" fmla="*/ 2147483647 h 298"/>
                    <a:gd name="T36" fmla="*/ 2147483647 w 220"/>
                    <a:gd name="T37" fmla="*/ 2147483647 h 298"/>
                    <a:gd name="T38" fmla="*/ 2147483647 w 220"/>
                    <a:gd name="T39" fmla="*/ 2147483647 h 298"/>
                    <a:gd name="T40" fmla="*/ 2147483647 w 220"/>
                    <a:gd name="T41" fmla="*/ 2147483647 h 298"/>
                    <a:gd name="T42" fmla="*/ 2147483647 w 220"/>
                    <a:gd name="T43" fmla="*/ 2147483647 h 298"/>
                    <a:gd name="T44" fmla="*/ 2147483647 w 220"/>
                    <a:gd name="T45" fmla="*/ 2147483647 h 298"/>
                    <a:gd name="T46" fmla="*/ 2147483647 w 220"/>
                    <a:gd name="T47" fmla="*/ 2147483647 h 298"/>
                    <a:gd name="T48" fmla="*/ 2147483647 w 220"/>
                    <a:gd name="T49" fmla="*/ 2147483647 h 298"/>
                    <a:gd name="T50" fmla="*/ 2147483647 w 220"/>
                    <a:gd name="T51" fmla="*/ 2147483647 h 298"/>
                    <a:gd name="T52" fmla="*/ 2147483647 w 220"/>
                    <a:gd name="T53" fmla="*/ 2147483647 h 298"/>
                    <a:gd name="T54" fmla="*/ 2147483647 w 220"/>
                    <a:gd name="T55" fmla="*/ 2147483647 h 298"/>
                    <a:gd name="T56" fmla="*/ 2147483647 w 220"/>
                    <a:gd name="T57" fmla="*/ 2147483647 h 298"/>
                    <a:gd name="T58" fmla="*/ 2147483647 w 220"/>
                    <a:gd name="T59" fmla="*/ 2147483647 h 298"/>
                    <a:gd name="T60" fmla="*/ 2147483647 w 220"/>
                    <a:gd name="T61" fmla="*/ 2147483647 h 298"/>
                    <a:gd name="T62" fmla="*/ 2147483647 w 220"/>
                    <a:gd name="T63" fmla="*/ 2147483647 h 298"/>
                    <a:gd name="T64" fmla="*/ 2147483647 w 220"/>
                    <a:gd name="T65" fmla="*/ 2147483647 h 298"/>
                    <a:gd name="T66" fmla="*/ 2147483647 w 220"/>
                    <a:gd name="T67" fmla="*/ 2147483647 h 298"/>
                    <a:gd name="T68" fmla="*/ 2147483647 w 220"/>
                    <a:gd name="T69" fmla="*/ 2147483647 h 298"/>
                    <a:gd name="T70" fmla="*/ 2147483647 w 220"/>
                    <a:gd name="T71" fmla="*/ 2147483647 h 298"/>
                    <a:gd name="T72" fmla="*/ 2147483647 w 220"/>
                    <a:gd name="T73" fmla="*/ 2147483647 h 298"/>
                    <a:gd name="T74" fmla="*/ 2147483647 w 220"/>
                    <a:gd name="T75" fmla="*/ 2147483647 h 298"/>
                    <a:gd name="T76" fmla="*/ 2147483647 w 220"/>
                    <a:gd name="T77" fmla="*/ 2147483647 h 298"/>
                    <a:gd name="T78" fmla="*/ 2147483647 w 220"/>
                    <a:gd name="T79" fmla="*/ 2147483647 h 298"/>
                    <a:gd name="T80" fmla="*/ 2147483647 w 220"/>
                    <a:gd name="T81" fmla="*/ 2147483647 h 298"/>
                    <a:gd name="T82" fmla="*/ 2147483647 w 220"/>
                    <a:gd name="T83" fmla="*/ 2147483647 h 298"/>
                    <a:gd name="T84" fmla="*/ 2147483647 w 220"/>
                    <a:gd name="T85" fmla="*/ 2147483647 h 298"/>
                    <a:gd name="T86" fmla="*/ 2147483647 w 220"/>
                    <a:gd name="T87" fmla="*/ 2147483647 h 298"/>
                    <a:gd name="T88" fmla="*/ 2147483647 w 220"/>
                    <a:gd name="T89" fmla="*/ 2147483647 h 298"/>
                    <a:gd name="T90" fmla="*/ 2147483647 w 220"/>
                    <a:gd name="T91" fmla="*/ 2147483647 h 298"/>
                    <a:gd name="T92" fmla="*/ 2147483647 w 220"/>
                    <a:gd name="T93" fmla="*/ 2147483647 h 298"/>
                    <a:gd name="T94" fmla="*/ 2147483647 w 220"/>
                    <a:gd name="T95" fmla="*/ 2147483647 h 298"/>
                    <a:gd name="T96" fmla="*/ 0 w 220"/>
                    <a:gd name="T97" fmla="*/ 2147483647 h 29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20"/>
                    <a:gd name="T148" fmla="*/ 0 h 298"/>
                    <a:gd name="T149" fmla="*/ 220 w 220"/>
                    <a:gd name="T150" fmla="*/ 298 h 29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20" h="298">
                      <a:moveTo>
                        <a:pt x="7" y="106"/>
                      </a:moveTo>
                      <a:lnTo>
                        <a:pt x="7" y="99"/>
                      </a:lnTo>
                      <a:lnTo>
                        <a:pt x="7" y="92"/>
                      </a:lnTo>
                      <a:lnTo>
                        <a:pt x="29" y="78"/>
                      </a:lnTo>
                      <a:lnTo>
                        <a:pt x="29" y="71"/>
                      </a:lnTo>
                      <a:lnTo>
                        <a:pt x="36" y="64"/>
                      </a:lnTo>
                      <a:lnTo>
                        <a:pt x="43" y="57"/>
                      </a:lnTo>
                      <a:lnTo>
                        <a:pt x="50" y="50"/>
                      </a:lnTo>
                      <a:lnTo>
                        <a:pt x="57" y="50"/>
                      </a:lnTo>
                      <a:lnTo>
                        <a:pt x="64" y="50"/>
                      </a:lnTo>
                      <a:lnTo>
                        <a:pt x="64" y="43"/>
                      </a:lnTo>
                      <a:lnTo>
                        <a:pt x="71" y="36"/>
                      </a:lnTo>
                      <a:lnTo>
                        <a:pt x="78" y="36"/>
                      </a:lnTo>
                      <a:lnTo>
                        <a:pt x="85" y="29"/>
                      </a:lnTo>
                      <a:lnTo>
                        <a:pt x="92" y="21"/>
                      </a:lnTo>
                      <a:lnTo>
                        <a:pt x="92" y="14"/>
                      </a:lnTo>
                      <a:lnTo>
                        <a:pt x="99" y="21"/>
                      </a:lnTo>
                      <a:lnTo>
                        <a:pt x="99" y="14"/>
                      </a:lnTo>
                      <a:lnTo>
                        <a:pt x="99" y="7"/>
                      </a:lnTo>
                      <a:lnTo>
                        <a:pt x="106" y="0"/>
                      </a:lnTo>
                      <a:lnTo>
                        <a:pt x="114" y="7"/>
                      </a:lnTo>
                      <a:lnTo>
                        <a:pt x="114" y="14"/>
                      </a:lnTo>
                      <a:lnTo>
                        <a:pt x="114" y="21"/>
                      </a:lnTo>
                      <a:lnTo>
                        <a:pt x="121" y="21"/>
                      </a:lnTo>
                      <a:lnTo>
                        <a:pt x="128" y="21"/>
                      </a:lnTo>
                      <a:lnTo>
                        <a:pt x="135" y="21"/>
                      </a:lnTo>
                      <a:lnTo>
                        <a:pt x="135" y="29"/>
                      </a:lnTo>
                      <a:lnTo>
                        <a:pt x="135" y="36"/>
                      </a:lnTo>
                      <a:lnTo>
                        <a:pt x="128" y="36"/>
                      </a:lnTo>
                      <a:lnTo>
                        <a:pt x="135" y="50"/>
                      </a:lnTo>
                      <a:lnTo>
                        <a:pt x="142" y="57"/>
                      </a:lnTo>
                      <a:lnTo>
                        <a:pt x="142" y="64"/>
                      </a:lnTo>
                      <a:lnTo>
                        <a:pt x="142" y="71"/>
                      </a:lnTo>
                      <a:lnTo>
                        <a:pt x="142" y="78"/>
                      </a:lnTo>
                      <a:lnTo>
                        <a:pt x="149" y="85"/>
                      </a:lnTo>
                      <a:lnTo>
                        <a:pt x="156" y="92"/>
                      </a:lnTo>
                      <a:lnTo>
                        <a:pt x="156" y="99"/>
                      </a:lnTo>
                      <a:lnTo>
                        <a:pt x="156" y="106"/>
                      </a:lnTo>
                      <a:lnTo>
                        <a:pt x="149" y="114"/>
                      </a:lnTo>
                      <a:lnTo>
                        <a:pt x="149" y="121"/>
                      </a:lnTo>
                      <a:lnTo>
                        <a:pt x="170" y="128"/>
                      </a:lnTo>
                      <a:lnTo>
                        <a:pt x="177" y="135"/>
                      </a:lnTo>
                      <a:lnTo>
                        <a:pt x="177" y="142"/>
                      </a:lnTo>
                      <a:lnTo>
                        <a:pt x="184" y="149"/>
                      </a:lnTo>
                      <a:lnTo>
                        <a:pt x="184" y="156"/>
                      </a:lnTo>
                      <a:lnTo>
                        <a:pt x="177" y="156"/>
                      </a:lnTo>
                      <a:lnTo>
                        <a:pt x="177" y="163"/>
                      </a:lnTo>
                      <a:lnTo>
                        <a:pt x="177" y="170"/>
                      </a:lnTo>
                      <a:lnTo>
                        <a:pt x="170" y="170"/>
                      </a:lnTo>
                      <a:lnTo>
                        <a:pt x="170" y="177"/>
                      </a:lnTo>
                      <a:lnTo>
                        <a:pt x="177" y="177"/>
                      </a:lnTo>
                      <a:lnTo>
                        <a:pt x="177" y="184"/>
                      </a:lnTo>
                      <a:lnTo>
                        <a:pt x="170" y="184"/>
                      </a:lnTo>
                      <a:lnTo>
                        <a:pt x="170" y="191"/>
                      </a:lnTo>
                      <a:lnTo>
                        <a:pt x="170" y="199"/>
                      </a:lnTo>
                      <a:lnTo>
                        <a:pt x="177" y="206"/>
                      </a:lnTo>
                      <a:lnTo>
                        <a:pt x="184" y="213"/>
                      </a:lnTo>
                      <a:lnTo>
                        <a:pt x="184" y="206"/>
                      </a:lnTo>
                      <a:lnTo>
                        <a:pt x="192" y="213"/>
                      </a:lnTo>
                      <a:lnTo>
                        <a:pt x="199" y="220"/>
                      </a:lnTo>
                      <a:lnTo>
                        <a:pt x="213" y="220"/>
                      </a:lnTo>
                      <a:lnTo>
                        <a:pt x="220" y="213"/>
                      </a:lnTo>
                      <a:lnTo>
                        <a:pt x="220" y="227"/>
                      </a:lnTo>
                      <a:lnTo>
                        <a:pt x="213" y="220"/>
                      </a:lnTo>
                      <a:lnTo>
                        <a:pt x="199" y="227"/>
                      </a:lnTo>
                      <a:lnTo>
                        <a:pt x="199" y="220"/>
                      </a:lnTo>
                      <a:lnTo>
                        <a:pt x="192" y="227"/>
                      </a:lnTo>
                      <a:lnTo>
                        <a:pt x="184" y="220"/>
                      </a:lnTo>
                      <a:lnTo>
                        <a:pt x="184" y="227"/>
                      </a:lnTo>
                      <a:lnTo>
                        <a:pt x="177" y="227"/>
                      </a:lnTo>
                      <a:lnTo>
                        <a:pt x="163" y="227"/>
                      </a:lnTo>
                      <a:lnTo>
                        <a:pt x="156" y="227"/>
                      </a:lnTo>
                      <a:lnTo>
                        <a:pt x="156" y="234"/>
                      </a:lnTo>
                      <a:lnTo>
                        <a:pt x="149" y="234"/>
                      </a:lnTo>
                      <a:lnTo>
                        <a:pt x="149" y="248"/>
                      </a:lnTo>
                      <a:lnTo>
                        <a:pt x="156" y="248"/>
                      </a:lnTo>
                      <a:lnTo>
                        <a:pt x="156" y="255"/>
                      </a:lnTo>
                      <a:lnTo>
                        <a:pt x="149" y="255"/>
                      </a:lnTo>
                      <a:lnTo>
                        <a:pt x="156" y="262"/>
                      </a:lnTo>
                      <a:lnTo>
                        <a:pt x="149" y="269"/>
                      </a:lnTo>
                      <a:lnTo>
                        <a:pt x="156" y="277"/>
                      </a:lnTo>
                      <a:lnTo>
                        <a:pt x="149" y="277"/>
                      </a:lnTo>
                      <a:lnTo>
                        <a:pt x="156" y="284"/>
                      </a:lnTo>
                      <a:lnTo>
                        <a:pt x="170" y="284"/>
                      </a:lnTo>
                      <a:lnTo>
                        <a:pt x="170" y="291"/>
                      </a:lnTo>
                      <a:lnTo>
                        <a:pt x="149" y="298"/>
                      </a:lnTo>
                      <a:lnTo>
                        <a:pt x="149" y="291"/>
                      </a:lnTo>
                      <a:lnTo>
                        <a:pt x="135" y="298"/>
                      </a:lnTo>
                      <a:lnTo>
                        <a:pt x="128" y="291"/>
                      </a:lnTo>
                      <a:lnTo>
                        <a:pt x="121" y="291"/>
                      </a:lnTo>
                      <a:lnTo>
                        <a:pt x="106" y="291"/>
                      </a:lnTo>
                      <a:lnTo>
                        <a:pt x="106" y="284"/>
                      </a:lnTo>
                      <a:lnTo>
                        <a:pt x="99" y="277"/>
                      </a:lnTo>
                      <a:lnTo>
                        <a:pt x="99" y="269"/>
                      </a:lnTo>
                      <a:lnTo>
                        <a:pt x="92" y="269"/>
                      </a:lnTo>
                      <a:lnTo>
                        <a:pt x="92" y="262"/>
                      </a:lnTo>
                      <a:lnTo>
                        <a:pt x="85" y="262"/>
                      </a:lnTo>
                      <a:lnTo>
                        <a:pt x="85" y="255"/>
                      </a:lnTo>
                      <a:lnTo>
                        <a:pt x="78" y="255"/>
                      </a:lnTo>
                      <a:lnTo>
                        <a:pt x="78" y="248"/>
                      </a:lnTo>
                      <a:lnTo>
                        <a:pt x="78" y="241"/>
                      </a:lnTo>
                      <a:lnTo>
                        <a:pt x="71" y="234"/>
                      </a:lnTo>
                      <a:lnTo>
                        <a:pt x="64" y="227"/>
                      </a:lnTo>
                      <a:lnTo>
                        <a:pt x="57" y="227"/>
                      </a:lnTo>
                      <a:lnTo>
                        <a:pt x="43" y="241"/>
                      </a:lnTo>
                      <a:lnTo>
                        <a:pt x="36" y="241"/>
                      </a:lnTo>
                      <a:lnTo>
                        <a:pt x="29" y="234"/>
                      </a:lnTo>
                      <a:lnTo>
                        <a:pt x="36" y="220"/>
                      </a:lnTo>
                      <a:lnTo>
                        <a:pt x="29" y="213"/>
                      </a:lnTo>
                      <a:lnTo>
                        <a:pt x="29" y="206"/>
                      </a:lnTo>
                      <a:lnTo>
                        <a:pt x="36" y="199"/>
                      </a:lnTo>
                      <a:lnTo>
                        <a:pt x="43" y="199"/>
                      </a:lnTo>
                      <a:lnTo>
                        <a:pt x="50" y="199"/>
                      </a:lnTo>
                      <a:lnTo>
                        <a:pt x="50" y="170"/>
                      </a:lnTo>
                      <a:lnTo>
                        <a:pt x="50" y="156"/>
                      </a:lnTo>
                      <a:lnTo>
                        <a:pt x="43" y="142"/>
                      </a:lnTo>
                      <a:lnTo>
                        <a:pt x="29" y="135"/>
                      </a:lnTo>
                      <a:lnTo>
                        <a:pt x="14" y="135"/>
                      </a:lnTo>
                      <a:lnTo>
                        <a:pt x="7" y="135"/>
                      </a:lnTo>
                      <a:lnTo>
                        <a:pt x="0" y="128"/>
                      </a:lnTo>
                      <a:lnTo>
                        <a:pt x="0" y="106"/>
                      </a:lnTo>
                      <a:lnTo>
                        <a:pt x="7" y="106"/>
                      </a:lnTo>
                      <a:close/>
                    </a:path>
                  </a:pathLst>
                </a:custGeom>
                <a:solidFill>
                  <a:schemeClr val="bg1"/>
                </a:solidFill>
                <a:ln w="11176">
                  <a:solidFill>
                    <a:srgbClr val="008080"/>
                  </a:solidFill>
                  <a:prstDash val="solid"/>
                  <a:round/>
                  <a:headEnd/>
                  <a:tailEnd/>
                </a:ln>
              </p:spPr>
              <p:txBody>
                <a:bodyPr/>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sp>
              <p:nvSpPr>
                <p:cNvPr id="95" name="Freeform 28">
                  <a:extLst>
                    <a:ext uri="{FF2B5EF4-FFF2-40B4-BE49-F238E27FC236}">
                      <a16:creationId xmlns:a16="http://schemas.microsoft.com/office/drawing/2014/main" id="{B951AD2A-E42C-464C-9F26-41EEBDC871F9}"/>
                    </a:ext>
                  </a:extLst>
                </p:cNvPr>
                <p:cNvSpPr>
                  <a:spLocks/>
                </p:cNvSpPr>
                <p:nvPr/>
              </p:nvSpPr>
              <p:spPr bwMode="auto">
                <a:xfrm>
                  <a:off x="3354388" y="5548313"/>
                  <a:ext cx="228600" cy="346075"/>
                </a:xfrm>
                <a:custGeom>
                  <a:avLst/>
                  <a:gdLst>
                    <a:gd name="T0" fmla="*/ 2147483647 w 163"/>
                    <a:gd name="T1" fmla="*/ 2147483647 h 291"/>
                    <a:gd name="T2" fmla="*/ 2147483647 w 163"/>
                    <a:gd name="T3" fmla="*/ 2147483647 h 291"/>
                    <a:gd name="T4" fmla="*/ 2147483647 w 163"/>
                    <a:gd name="T5" fmla="*/ 2147483647 h 291"/>
                    <a:gd name="T6" fmla="*/ 2147483647 w 163"/>
                    <a:gd name="T7" fmla="*/ 2147483647 h 291"/>
                    <a:gd name="T8" fmla="*/ 0 w 163"/>
                    <a:gd name="T9" fmla="*/ 2147483647 h 291"/>
                    <a:gd name="T10" fmla="*/ 2147483647 w 163"/>
                    <a:gd name="T11" fmla="*/ 2147483647 h 291"/>
                    <a:gd name="T12" fmla="*/ 2147483647 w 163"/>
                    <a:gd name="T13" fmla="*/ 2147483647 h 291"/>
                    <a:gd name="T14" fmla="*/ 2147483647 w 163"/>
                    <a:gd name="T15" fmla="*/ 2147483647 h 291"/>
                    <a:gd name="T16" fmla="*/ 2147483647 w 163"/>
                    <a:gd name="T17" fmla="*/ 2147483647 h 291"/>
                    <a:gd name="T18" fmla="*/ 2147483647 w 163"/>
                    <a:gd name="T19" fmla="*/ 2147483647 h 291"/>
                    <a:gd name="T20" fmla="*/ 2147483647 w 163"/>
                    <a:gd name="T21" fmla="*/ 2147483647 h 291"/>
                    <a:gd name="T22" fmla="*/ 2147483647 w 163"/>
                    <a:gd name="T23" fmla="*/ 2147483647 h 291"/>
                    <a:gd name="T24" fmla="*/ 2147483647 w 163"/>
                    <a:gd name="T25" fmla="*/ 2147483647 h 291"/>
                    <a:gd name="T26" fmla="*/ 2147483647 w 163"/>
                    <a:gd name="T27" fmla="*/ 2147483647 h 291"/>
                    <a:gd name="T28" fmla="*/ 2147483647 w 163"/>
                    <a:gd name="T29" fmla="*/ 2147483647 h 291"/>
                    <a:gd name="T30" fmla="*/ 2147483647 w 163"/>
                    <a:gd name="T31" fmla="*/ 2147483647 h 291"/>
                    <a:gd name="T32" fmla="*/ 2147483647 w 163"/>
                    <a:gd name="T33" fmla="*/ 2147483647 h 291"/>
                    <a:gd name="T34" fmla="*/ 2147483647 w 163"/>
                    <a:gd name="T35" fmla="*/ 2147483647 h 291"/>
                    <a:gd name="T36" fmla="*/ 2147483647 w 163"/>
                    <a:gd name="T37" fmla="*/ 2147483647 h 291"/>
                    <a:gd name="T38" fmla="*/ 2147483647 w 163"/>
                    <a:gd name="T39" fmla="*/ 2147483647 h 291"/>
                    <a:gd name="T40" fmla="*/ 2147483647 w 163"/>
                    <a:gd name="T41" fmla="*/ 2147483647 h 291"/>
                    <a:gd name="T42" fmla="*/ 2147483647 w 163"/>
                    <a:gd name="T43" fmla="*/ 0 h 291"/>
                    <a:gd name="T44" fmla="*/ 2147483647 w 163"/>
                    <a:gd name="T45" fmla="*/ 2147483647 h 291"/>
                    <a:gd name="T46" fmla="*/ 2147483647 w 163"/>
                    <a:gd name="T47" fmla="*/ 2147483647 h 291"/>
                    <a:gd name="T48" fmla="*/ 2147483647 w 163"/>
                    <a:gd name="T49" fmla="*/ 2147483647 h 291"/>
                    <a:gd name="T50" fmla="*/ 2147483647 w 163"/>
                    <a:gd name="T51" fmla="*/ 2147483647 h 291"/>
                    <a:gd name="T52" fmla="*/ 2147483647 w 163"/>
                    <a:gd name="T53" fmla="*/ 2147483647 h 291"/>
                    <a:gd name="T54" fmla="*/ 2147483647 w 163"/>
                    <a:gd name="T55" fmla="*/ 2147483647 h 291"/>
                    <a:gd name="T56" fmla="*/ 2147483647 w 163"/>
                    <a:gd name="T57" fmla="*/ 2147483647 h 291"/>
                    <a:gd name="T58" fmla="*/ 2147483647 w 163"/>
                    <a:gd name="T59" fmla="*/ 2147483647 h 291"/>
                    <a:gd name="T60" fmla="*/ 2147483647 w 163"/>
                    <a:gd name="T61" fmla="*/ 2147483647 h 291"/>
                    <a:gd name="T62" fmla="*/ 2147483647 w 163"/>
                    <a:gd name="T63" fmla="*/ 2147483647 h 291"/>
                    <a:gd name="T64" fmla="*/ 2147483647 w 163"/>
                    <a:gd name="T65" fmla="*/ 2147483647 h 291"/>
                    <a:gd name="T66" fmla="*/ 2147483647 w 163"/>
                    <a:gd name="T67" fmla="*/ 2147483647 h 291"/>
                    <a:gd name="T68" fmla="*/ 2147483647 w 163"/>
                    <a:gd name="T69" fmla="*/ 2147483647 h 291"/>
                    <a:gd name="T70" fmla="*/ 2147483647 w 163"/>
                    <a:gd name="T71" fmla="*/ 2147483647 h 291"/>
                    <a:gd name="T72" fmla="*/ 2147483647 w 163"/>
                    <a:gd name="T73" fmla="*/ 2147483647 h 291"/>
                    <a:gd name="T74" fmla="*/ 2147483647 w 163"/>
                    <a:gd name="T75" fmla="*/ 2147483647 h 291"/>
                    <a:gd name="T76" fmla="*/ 2147483647 w 163"/>
                    <a:gd name="T77" fmla="*/ 2147483647 h 291"/>
                    <a:gd name="T78" fmla="*/ 2147483647 w 163"/>
                    <a:gd name="T79" fmla="*/ 2147483647 h 291"/>
                    <a:gd name="T80" fmla="*/ 2147483647 w 163"/>
                    <a:gd name="T81" fmla="*/ 2147483647 h 291"/>
                    <a:gd name="T82" fmla="*/ 2147483647 w 163"/>
                    <a:gd name="T83" fmla="*/ 2147483647 h 291"/>
                    <a:gd name="T84" fmla="*/ 2147483647 w 163"/>
                    <a:gd name="T85" fmla="*/ 2147483647 h 291"/>
                    <a:gd name="T86" fmla="*/ 2147483647 w 163"/>
                    <a:gd name="T87" fmla="*/ 2147483647 h 291"/>
                    <a:gd name="T88" fmla="*/ 2147483647 w 163"/>
                    <a:gd name="T89" fmla="*/ 2147483647 h 291"/>
                    <a:gd name="T90" fmla="*/ 2147483647 w 163"/>
                    <a:gd name="T91" fmla="*/ 2147483647 h 291"/>
                    <a:gd name="T92" fmla="*/ 2147483647 w 163"/>
                    <a:gd name="T93" fmla="*/ 2147483647 h 291"/>
                    <a:gd name="T94" fmla="*/ 2147483647 w 163"/>
                    <a:gd name="T95" fmla="*/ 2147483647 h 291"/>
                    <a:gd name="T96" fmla="*/ 2147483647 w 163"/>
                    <a:gd name="T97" fmla="*/ 2147483647 h 29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3"/>
                    <a:gd name="T148" fmla="*/ 0 h 291"/>
                    <a:gd name="T149" fmla="*/ 163 w 163"/>
                    <a:gd name="T150" fmla="*/ 291 h 29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3" h="291">
                      <a:moveTo>
                        <a:pt x="71" y="241"/>
                      </a:moveTo>
                      <a:lnTo>
                        <a:pt x="64" y="234"/>
                      </a:lnTo>
                      <a:lnTo>
                        <a:pt x="57" y="234"/>
                      </a:lnTo>
                      <a:lnTo>
                        <a:pt x="50" y="220"/>
                      </a:lnTo>
                      <a:lnTo>
                        <a:pt x="14" y="170"/>
                      </a:lnTo>
                      <a:lnTo>
                        <a:pt x="14" y="163"/>
                      </a:lnTo>
                      <a:lnTo>
                        <a:pt x="14" y="156"/>
                      </a:lnTo>
                      <a:lnTo>
                        <a:pt x="7" y="156"/>
                      </a:lnTo>
                      <a:lnTo>
                        <a:pt x="14" y="156"/>
                      </a:lnTo>
                      <a:lnTo>
                        <a:pt x="14" y="149"/>
                      </a:lnTo>
                      <a:lnTo>
                        <a:pt x="7" y="142"/>
                      </a:lnTo>
                      <a:lnTo>
                        <a:pt x="0" y="121"/>
                      </a:lnTo>
                      <a:lnTo>
                        <a:pt x="0" y="107"/>
                      </a:lnTo>
                      <a:lnTo>
                        <a:pt x="7" y="99"/>
                      </a:lnTo>
                      <a:lnTo>
                        <a:pt x="14" y="92"/>
                      </a:lnTo>
                      <a:lnTo>
                        <a:pt x="14" y="78"/>
                      </a:lnTo>
                      <a:lnTo>
                        <a:pt x="0" y="71"/>
                      </a:lnTo>
                      <a:lnTo>
                        <a:pt x="7" y="71"/>
                      </a:lnTo>
                      <a:lnTo>
                        <a:pt x="14" y="78"/>
                      </a:lnTo>
                      <a:lnTo>
                        <a:pt x="7" y="71"/>
                      </a:lnTo>
                      <a:lnTo>
                        <a:pt x="14" y="78"/>
                      </a:lnTo>
                      <a:lnTo>
                        <a:pt x="14" y="85"/>
                      </a:lnTo>
                      <a:lnTo>
                        <a:pt x="21" y="85"/>
                      </a:lnTo>
                      <a:lnTo>
                        <a:pt x="21" y="78"/>
                      </a:lnTo>
                      <a:lnTo>
                        <a:pt x="21" y="71"/>
                      </a:lnTo>
                      <a:lnTo>
                        <a:pt x="21" y="64"/>
                      </a:lnTo>
                      <a:lnTo>
                        <a:pt x="21" y="71"/>
                      </a:lnTo>
                      <a:lnTo>
                        <a:pt x="21" y="64"/>
                      </a:lnTo>
                      <a:lnTo>
                        <a:pt x="29" y="57"/>
                      </a:lnTo>
                      <a:lnTo>
                        <a:pt x="21" y="50"/>
                      </a:lnTo>
                      <a:lnTo>
                        <a:pt x="14" y="57"/>
                      </a:lnTo>
                      <a:lnTo>
                        <a:pt x="14" y="64"/>
                      </a:lnTo>
                      <a:lnTo>
                        <a:pt x="7" y="71"/>
                      </a:lnTo>
                      <a:lnTo>
                        <a:pt x="14" y="64"/>
                      </a:lnTo>
                      <a:lnTo>
                        <a:pt x="7" y="43"/>
                      </a:lnTo>
                      <a:lnTo>
                        <a:pt x="14" y="29"/>
                      </a:lnTo>
                      <a:lnTo>
                        <a:pt x="29" y="22"/>
                      </a:lnTo>
                      <a:lnTo>
                        <a:pt x="36" y="22"/>
                      </a:lnTo>
                      <a:lnTo>
                        <a:pt x="43" y="22"/>
                      </a:lnTo>
                      <a:lnTo>
                        <a:pt x="50" y="29"/>
                      </a:lnTo>
                      <a:lnTo>
                        <a:pt x="57" y="29"/>
                      </a:lnTo>
                      <a:lnTo>
                        <a:pt x="64" y="29"/>
                      </a:lnTo>
                      <a:lnTo>
                        <a:pt x="64" y="22"/>
                      </a:lnTo>
                      <a:lnTo>
                        <a:pt x="71" y="22"/>
                      </a:lnTo>
                      <a:lnTo>
                        <a:pt x="78" y="22"/>
                      </a:lnTo>
                      <a:lnTo>
                        <a:pt x="78" y="14"/>
                      </a:lnTo>
                      <a:lnTo>
                        <a:pt x="78" y="7"/>
                      </a:lnTo>
                      <a:lnTo>
                        <a:pt x="78" y="0"/>
                      </a:lnTo>
                      <a:lnTo>
                        <a:pt x="85" y="0"/>
                      </a:lnTo>
                      <a:lnTo>
                        <a:pt x="92" y="0"/>
                      </a:lnTo>
                      <a:lnTo>
                        <a:pt x="92" y="7"/>
                      </a:lnTo>
                      <a:lnTo>
                        <a:pt x="99" y="14"/>
                      </a:lnTo>
                      <a:lnTo>
                        <a:pt x="92" y="14"/>
                      </a:lnTo>
                      <a:lnTo>
                        <a:pt x="99" y="22"/>
                      </a:lnTo>
                      <a:lnTo>
                        <a:pt x="92" y="22"/>
                      </a:lnTo>
                      <a:lnTo>
                        <a:pt x="99" y="29"/>
                      </a:lnTo>
                      <a:lnTo>
                        <a:pt x="92" y="29"/>
                      </a:lnTo>
                      <a:lnTo>
                        <a:pt x="92" y="36"/>
                      </a:lnTo>
                      <a:lnTo>
                        <a:pt x="85" y="36"/>
                      </a:lnTo>
                      <a:lnTo>
                        <a:pt x="85" y="43"/>
                      </a:lnTo>
                      <a:lnTo>
                        <a:pt x="78" y="43"/>
                      </a:lnTo>
                      <a:lnTo>
                        <a:pt x="85" y="50"/>
                      </a:lnTo>
                      <a:lnTo>
                        <a:pt x="78" y="57"/>
                      </a:lnTo>
                      <a:lnTo>
                        <a:pt x="85" y="57"/>
                      </a:lnTo>
                      <a:lnTo>
                        <a:pt x="78" y="57"/>
                      </a:lnTo>
                      <a:lnTo>
                        <a:pt x="71" y="71"/>
                      </a:lnTo>
                      <a:lnTo>
                        <a:pt x="78" y="78"/>
                      </a:lnTo>
                      <a:lnTo>
                        <a:pt x="78" y="85"/>
                      </a:lnTo>
                      <a:lnTo>
                        <a:pt x="85" y="92"/>
                      </a:lnTo>
                      <a:lnTo>
                        <a:pt x="78" y="92"/>
                      </a:lnTo>
                      <a:lnTo>
                        <a:pt x="85" y="92"/>
                      </a:lnTo>
                      <a:lnTo>
                        <a:pt x="78" y="92"/>
                      </a:lnTo>
                      <a:lnTo>
                        <a:pt x="85" y="99"/>
                      </a:lnTo>
                      <a:lnTo>
                        <a:pt x="92" y="92"/>
                      </a:lnTo>
                      <a:lnTo>
                        <a:pt x="99" y="99"/>
                      </a:lnTo>
                      <a:lnTo>
                        <a:pt x="92" y="107"/>
                      </a:lnTo>
                      <a:lnTo>
                        <a:pt x="92" y="114"/>
                      </a:lnTo>
                      <a:lnTo>
                        <a:pt x="85" y="114"/>
                      </a:lnTo>
                      <a:lnTo>
                        <a:pt x="92" y="121"/>
                      </a:lnTo>
                      <a:lnTo>
                        <a:pt x="99" y="128"/>
                      </a:lnTo>
                      <a:lnTo>
                        <a:pt x="106" y="128"/>
                      </a:lnTo>
                      <a:lnTo>
                        <a:pt x="99" y="135"/>
                      </a:lnTo>
                      <a:lnTo>
                        <a:pt x="106" y="135"/>
                      </a:lnTo>
                      <a:lnTo>
                        <a:pt x="99" y="135"/>
                      </a:lnTo>
                      <a:lnTo>
                        <a:pt x="99" y="142"/>
                      </a:lnTo>
                      <a:lnTo>
                        <a:pt x="92" y="149"/>
                      </a:lnTo>
                      <a:lnTo>
                        <a:pt x="99" y="149"/>
                      </a:lnTo>
                      <a:lnTo>
                        <a:pt x="99" y="156"/>
                      </a:lnTo>
                      <a:lnTo>
                        <a:pt x="92" y="156"/>
                      </a:lnTo>
                      <a:lnTo>
                        <a:pt x="99" y="163"/>
                      </a:lnTo>
                      <a:lnTo>
                        <a:pt x="92" y="163"/>
                      </a:lnTo>
                      <a:lnTo>
                        <a:pt x="85" y="163"/>
                      </a:lnTo>
                      <a:lnTo>
                        <a:pt x="85" y="170"/>
                      </a:lnTo>
                      <a:lnTo>
                        <a:pt x="92" y="170"/>
                      </a:lnTo>
                      <a:lnTo>
                        <a:pt x="92" y="177"/>
                      </a:lnTo>
                      <a:lnTo>
                        <a:pt x="78" y="185"/>
                      </a:lnTo>
                      <a:lnTo>
                        <a:pt x="78" y="192"/>
                      </a:lnTo>
                      <a:lnTo>
                        <a:pt x="71" y="192"/>
                      </a:lnTo>
                      <a:lnTo>
                        <a:pt x="78" y="192"/>
                      </a:lnTo>
                      <a:lnTo>
                        <a:pt x="78" y="199"/>
                      </a:lnTo>
                      <a:lnTo>
                        <a:pt x="85" y="199"/>
                      </a:lnTo>
                      <a:lnTo>
                        <a:pt x="92" y="199"/>
                      </a:lnTo>
                      <a:lnTo>
                        <a:pt x="92" y="192"/>
                      </a:lnTo>
                      <a:lnTo>
                        <a:pt x="92" y="199"/>
                      </a:lnTo>
                      <a:lnTo>
                        <a:pt x="99" y="199"/>
                      </a:lnTo>
                      <a:lnTo>
                        <a:pt x="106" y="199"/>
                      </a:lnTo>
                      <a:lnTo>
                        <a:pt x="121" y="199"/>
                      </a:lnTo>
                      <a:lnTo>
                        <a:pt x="128" y="199"/>
                      </a:lnTo>
                      <a:lnTo>
                        <a:pt x="135" y="206"/>
                      </a:lnTo>
                      <a:lnTo>
                        <a:pt x="142" y="206"/>
                      </a:lnTo>
                      <a:lnTo>
                        <a:pt x="149" y="213"/>
                      </a:lnTo>
                      <a:lnTo>
                        <a:pt x="142" y="213"/>
                      </a:lnTo>
                      <a:lnTo>
                        <a:pt x="149" y="220"/>
                      </a:lnTo>
                      <a:lnTo>
                        <a:pt x="156" y="220"/>
                      </a:lnTo>
                      <a:lnTo>
                        <a:pt x="149" y="220"/>
                      </a:lnTo>
                      <a:lnTo>
                        <a:pt x="156" y="220"/>
                      </a:lnTo>
                      <a:lnTo>
                        <a:pt x="156" y="234"/>
                      </a:lnTo>
                      <a:lnTo>
                        <a:pt x="163" y="241"/>
                      </a:lnTo>
                      <a:lnTo>
                        <a:pt x="156" y="255"/>
                      </a:lnTo>
                      <a:lnTo>
                        <a:pt x="149" y="255"/>
                      </a:lnTo>
                      <a:lnTo>
                        <a:pt x="142" y="270"/>
                      </a:lnTo>
                      <a:lnTo>
                        <a:pt x="128" y="270"/>
                      </a:lnTo>
                      <a:lnTo>
                        <a:pt x="128" y="277"/>
                      </a:lnTo>
                      <a:lnTo>
                        <a:pt x="121" y="291"/>
                      </a:lnTo>
                      <a:lnTo>
                        <a:pt x="114" y="291"/>
                      </a:lnTo>
                      <a:lnTo>
                        <a:pt x="114" y="284"/>
                      </a:lnTo>
                      <a:lnTo>
                        <a:pt x="92" y="270"/>
                      </a:lnTo>
                      <a:lnTo>
                        <a:pt x="85" y="262"/>
                      </a:lnTo>
                      <a:lnTo>
                        <a:pt x="85" y="255"/>
                      </a:lnTo>
                      <a:lnTo>
                        <a:pt x="85" y="262"/>
                      </a:lnTo>
                      <a:lnTo>
                        <a:pt x="78" y="255"/>
                      </a:lnTo>
                      <a:lnTo>
                        <a:pt x="71" y="241"/>
                      </a:lnTo>
                      <a:close/>
                    </a:path>
                  </a:pathLst>
                </a:custGeom>
                <a:solidFill>
                  <a:schemeClr val="bg1"/>
                </a:solidFill>
                <a:ln w="11176">
                  <a:solidFill>
                    <a:srgbClr val="008080"/>
                  </a:solidFill>
                  <a:prstDash val="solid"/>
                  <a:round/>
                  <a:headEnd/>
                  <a:tailEnd/>
                </a:ln>
              </p:spPr>
              <p:txBody>
                <a:bodyPr lIns="0" rIns="0"/>
                <a:lstStyle/>
                <a:p>
                  <a:pPr fontAlgn="auto">
                    <a:lnSpc>
                      <a:spcPct val="120000"/>
                    </a:lnSpc>
                    <a:spcBef>
                      <a:spcPts val="0"/>
                    </a:spcBef>
                    <a:spcAft>
                      <a:spcPts val="0"/>
                    </a:spcAft>
                    <a:defRPr/>
                  </a:pPr>
                  <a:endParaRPr lang="zh-TW" altLang="en-US" b="1" kern="0">
                    <a:solidFill>
                      <a:sysClr val="windowText" lastClr="000000"/>
                    </a:solidFill>
                    <a:latin typeface="標楷體" pitchFamily="65" charset="-120"/>
                    <a:cs typeface="Apple LiGothic Medium"/>
                  </a:endParaRPr>
                </a:p>
              </p:txBody>
            </p:sp>
          </p:grpSp>
          <p:pic>
            <p:nvPicPr>
              <p:cNvPr id="120" name="Picture 2">
                <a:extLst>
                  <a:ext uri="{FF2B5EF4-FFF2-40B4-BE49-F238E27FC236}">
                    <a16:creationId xmlns:a16="http://schemas.microsoft.com/office/drawing/2014/main" id="{6B7DCD6D-1E4E-417E-B960-2C82E66198D4}"/>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0388" t="73588" r="17340" b="19246"/>
              <a:stretch/>
            </p:blipFill>
            <p:spPr bwMode="auto">
              <a:xfrm>
                <a:off x="4113121" y="3647620"/>
                <a:ext cx="276972" cy="491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2">
                <a:extLst>
                  <a:ext uri="{FF2B5EF4-FFF2-40B4-BE49-F238E27FC236}">
                    <a16:creationId xmlns:a16="http://schemas.microsoft.com/office/drawing/2014/main" id="{552EDFCC-8F7D-4F50-B8AB-8F3631500B82}"/>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0388" t="73588" r="17340" b="19246"/>
              <a:stretch/>
            </p:blipFill>
            <p:spPr bwMode="auto">
              <a:xfrm>
                <a:off x="4054344" y="3792095"/>
                <a:ext cx="276972" cy="491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 name="Picture 2">
                <a:extLst>
                  <a:ext uri="{FF2B5EF4-FFF2-40B4-BE49-F238E27FC236}">
                    <a16:creationId xmlns:a16="http://schemas.microsoft.com/office/drawing/2014/main" id="{4F020E65-D267-41D0-9676-29BCE6A5D9F8}"/>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0388" t="73588" r="17340" b="19246"/>
              <a:stretch/>
            </p:blipFill>
            <p:spPr bwMode="auto">
              <a:xfrm>
                <a:off x="4030696" y="3898840"/>
                <a:ext cx="276972" cy="491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sp>
        <p:nvSpPr>
          <p:cNvPr id="136" name="標題 1">
            <a:extLst>
              <a:ext uri="{FF2B5EF4-FFF2-40B4-BE49-F238E27FC236}">
                <a16:creationId xmlns:a16="http://schemas.microsoft.com/office/drawing/2014/main" id="{5BBA2979-5BE8-410F-9F8B-D0041F9D0024}"/>
              </a:ext>
            </a:extLst>
          </p:cNvPr>
          <p:cNvSpPr txBox="1">
            <a:spLocks/>
          </p:cNvSpPr>
          <p:nvPr/>
        </p:nvSpPr>
        <p:spPr>
          <a:xfrm>
            <a:off x="169771" y="359752"/>
            <a:ext cx="7886700" cy="1076439"/>
          </a:xfrm>
          <a:prstGeom prst="rect">
            <a:avLst/>
          </a:prstGeom>
        </p:spPr>
        <p:txBody>
          <a:bodyPr>
            <a:normAutofit fontScale="975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sz="3200" b="1" dirty="0">
                <a:effectLst>
                  <a:outerShdw blurRad="38100" dist="38100" dir="2700000" algn="tl">
                    <a:srgbClr val="000000">
                      <a:alpha val="43137"/>
                    </a:srgbClr>
                  </a:outerShdw>
                </a:effectLst>
              </a:rPr>
              <a:t>Operation </a:t>
            </a:r>
          </a:p>
          <a:p>
            <a:r>
              <a:rPr kumimoji="0" lang="en-US" altLang="zh-TW" sz="3200" b="1" dirty="0">
                <a:effectLst>
                  <a:outerShdw blurRad="38100" dist="38100" dir="2700000" algn="tl">
                    <a:srgbClr val="000000">
                      <a:alpha val="43137"/>
                    </a:srgbClr>
                  </a:outerShdw>
                </a:effectLst>
              </a:rPr>
              <a:t>Beachheads</a:t>
            </a:r>
            <a:endParaRPr kumimoji="0" lang="zh-TW" altLang="en-US" sz="3200" b="1" dirty="0">
              <a:effectLst>
                <a:outerShdw blurRad="38100" dist="38100" dir="2700000" algn="tl">
                  <a:srgbClr val="000000">
                    <a:alpha val="43137"/>
                  </a:srgbClr>
                </a:outerShdw>
              </a:effectLst>
            </a:endParaRPr>
          </a:p>
        </p:txBody>
      </p:sp>
      <p:grpSp>
        <p:nvGrpSpPr>
          <p:cNvPr id="148" name="群組 147">
            <a:extLst>
              <a:ext uri="{FF2B5EF4-FFF2-40B4-BE49-F238E27FC236}">
                <a16:creationId xmlns:a16="http://schemas.microsoft.com/office/drawing/2014/main" id="{51A03F53-B4E2-461E-B4D6-6A714F4CF7F4}"/>
              </a:ext>
            </a:extLst>
          </p:cNvPr>
          <p:cNvGrpSpPr/>
          <p:nvPr/>
        </p:nvGrpSpPr>
        <p:grpSpPr>
          <a:xfrm>
            <a:off x="1773680" y="2132856"/>
            <a:ext cx="4007431" cy="1944812"/>
            <a:chOff x="1773680" y="2132856"/>
            <a:chExt cx="4007431" cy="1944812"/>
          </a:xfrm>
        </p:grpSpPr>
        <p:pic>
          <p:nvPicPr>
            <p:cNvPr id="1026" name="Picture 2" descr="「國泰人壽忠明大樓」的圖片搜尋結果">
              <a:extLst>
                <a:ext uri="{FF2B5EF4-FFF2-40B4-BE49-F238E27FC236}">
                  <a16:creationId xmlns:a16="http://schemas.microsoft.com/office/drawing/2014/main" id="{2E559D5A-94F0-422A-979E-BC6F875A43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3680" y="2132856"/>
              <a:ext cx="1430168" cy="194481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grpSp>
          <p:nvGrpSpPr>
            <p:cNvPr id="105" name="群組 104">
              <a:extLst>
                <a:ext uri="{FF2B5EF4-FFF2-40B4-BE49-F238E27FC236}">
                  <a16:creationId xmlns:a16="http://schemas.microsoft.com/office/drawing/2014/main" id="{939D7283-9662-4B57-8B13-A6F675CEEAAC}"/>
                </a:ext>
              </a:extLst>
            </p:cNvPr>
            <p:cNvGrpSpPr/>
            <p:nvPr/>
          </p:nvGrpSpPr>
          <p:grpSpPr>
            <a:xfrm>
              <a:off x="4401980" y="2788386"/>
              <a:ext cx="1379131" cy="523220"/>
              <a:chOff x="4854029" y="2848753"/>
              <a:chExt cx="1379131" cy="523220"/>
            </a:xfrm>
          </p:grpSpPr>
          <p:sp>
            <p:nvSpPr>
              <p:cNvPr id="106" name="五角星形 41">
                <a:extLst>
                  <a:ext uri="{FF2B5EF4-FFF2-40B4-BE49-F238E27FC236}">
                    <a16:creationId xmlns:a16="http://schemas.microsoft.com/office/drawing/2014/main" id="{EC88962A-4DA1-4D55-87D2-51C85B2D8B87}"/>
                  </a:ext>
                </a:extLst>
              </p:cNvPr>
              <p:cNvSpPr/>
              <p:nvPr/>
            </p:nvSpPr>
            <p:spPr bwMode="auto">
              <a:xfrm>
                <a:off x="5967966" y="2953139"/>
                <a:ext cx="265194" cy="235728"/>
              </a:xfrm>
              <a:prstGeom prst="star5">
                <a:avLst/>
              </a:prstGeom>
              <a:solidFill>
                <a:srgbClr val="FF66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TW" altLang="en-US" sz="12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107" name="文字方塊 106">
                <a:extLst>
                  <a:ext uri="{FF2B5EF4-FFF2-40B4-BE49-F238E27FC236}">
                    <a16:creationId xmlns:a16="http://schemas.microsoft.com/office/drawing/2014/main" id="{6AAA1BCB-7D6B-489E-B7F9-65FD887B0AD7}"/>
                  </a:ext>
                </a:extLst>
              </p:cNvPr>
              <p:cNvSpPr txBox="1"/>
              <p:nvPr/>
            </p:nvSpPr>
            <p:spPr>
              <a:xfrm>
                <a:off x="4854029" y="2848753"/>
                <a:ext cx="1142256" cy="523220"/>
              </a:xfrm>
              <a:prstGeom prst="rect">
                <a:avLst/>
              </a:prstGeom>
              <a:noFill/>
            </p:spPr>
            <p:txBody>
              <a:bodyPr wrap="square" rtlCol="0">
                <a:spAutoFit/>
              </a:bodyPr>
              <a:lstStyle/>
              <a:p>
                <a:r>
                  <a:rPr lang="en-US" altLang="zh-TW" sz="1400" b="1" dirty="0">
                    <a:latin typeface="微軟正黑體" panose="020B0604030504040204" pitchFamily="34" charset="-120"/>
                    <a:ea typeface="微軟正黑體" panose="020B0604030504040204" pitchFamily="34" charset="-120"/>
                  </a:rPr>
                  <a:t>Taichung Branch</a:t>
                </a:r>
                <a:endParaRPr lang="zh-TW" altLang="en-US" sz="1400" b="1" dirty="0">
                  <a:latin typeface="微軟正黑體" panose="020B0604030504040204" pitchFamily="34" charset="-120"/>
                  <a:ea typeface="微軟正黑體" panose="020B0604030504040204" pitchFamily="34" charset="-120"/>
                </a:endParaRPr>
              </a:p>
            </p:txBody>
          </p:sp>
        </p:grpSp>
      </p:grpSp>
      <p:grpSp>
        <p:nvGrpSpPr>
          <p:cNvPr id="149" name="群組 148">
            <a:extLst>
              <a:ext uri="{FF2B5EF4-FFF2-40B4-BE49-F238E27FC236}">
                <a16:creationId xmlns:a16="http://schemas.microsoft.com/office/drawing/2014/main" id="{0ABB0C25-7370-4E9C-BA06-21796C0CC7A8}"/>
              </a:ext>
            </a:extLst>
          </p:cNvPr>
          <p:cNvGrpSpPr/>
          <p:nvPr/>
        </p:nvGrpSpPr>
        <p:grpSpPr>
          <a:xfrm>
            <a:off x="2483768" y="4395251"/>
            <a:ext cx="2816636" cy="1921527"/>
            <a:chOff x="2483768" y="4395251"/>
            <a:chExt cx="2816636" cy="1921527"/>
          </a:xfrm>
        </p:grpSpPr>
        <p:pic>
          <p:nvPicPr>
            <p:cNvPr id="1028" name="Picture 4" descr="https://static.rakuya.com.tw/r2/n566/85/b0/8702566_1_b.jpeg?1502814022">
              <a:extLst>
                <a:ext uri="{FF2B5EF4-FFF2-40B4-BE49-F238E27FC236}">
                  <a16:creationId xmlns:a16="http://schemas.microsoft.com/office/drawing/2014/main" id="{9EBC6543-FE8A-4CB8-8211-C6670C4A3B3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83768" y="4395251"/>
              <a:ext cx="1441145" cy="192152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grpSp>
          <p:nvGrpSpPr>
            <p:cNvPr id="111" name="群組 110">
              <a:extLst>
                <a:ext uri="{FF2B5EF4-FFF2-40B4-BE49-F238E27FC236}">
                  <a16:creationId xmlns:a16="http://schemas.microsoft.com/office/drawing/2014/main" id="{9D0D6DD5-B81B-4D6B-BD5E-C1DD6EF678F9}"/>
                </a:ext>
              </a:extLst>
            </p:cNvPr>
            <p:cNvGrpSpPr/>
            <p:nvPr/>
          </p:nvGrpSpPr>
          <p:grpSpPr>
            <a:xfrm>
              <a:off x="3969932" y="5123389"/>
              <a:ext cx="1330472" cy="544736"/>
              <a:chOff x="4514288" y="5362575"/>
              <a:chExt cx="1330472" cy="544736"/>
            </a:xfrm>
          </p:grpSpPr>
          <p:sp>
            <p:nvSpPr>
              <p:cNvPr id="112" name="五角星形 45">
                <a:extLst>
                  <a:ext uri="{FF2B5EF4-FFF2-40B4-BE49-F238E27FC236}">
                    <a16:creationId xmlns:a16="http://schemas.microsoft.com/office/drawing/2014/main" id="{BA444DC4-CEE3-4382-948E-2FA6E539321B}"/>
                  </a:ext>
                </a:extLst>
              </p:cNvPr>
              <p:cNvSpPr/>
              <p:nvPr/>
            </p:nvSpPr>
            <p:spPr bwMode="auto">
              <a:xfrm>
                <a:off x="5579566" y="5362575"/>
                <a:ext cx="265194" cy="235728"/>
              </a:xfrm>
              <a:prstGeom prst="star5">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TW" altLang="en-US" sz="12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113" name="文字方塊 112">
                <a:extLst>
                  <a:ext uri="{FF2B5EF4-FFF2-40B4-BE49-F238E27FC236}">
                    <a16:creationId xmlns:a16="http://schemas.microsoft.com/office/drawing/2014/main" id="{23A1076D-6F5B-4FA1-B77E-7E8C53EB1541}"/>
                  </a:ext>
                </a:extLst>
              </p:cNvPr>
              <p:cNvSpPr txBox="1"/>
              <p:nvPr/>
            </p:nvSpPr>
            <p:spPr>
              <a:xfrm>
                <a:off x="4514288" y="5384091"/>
                <a:ext cx="1142256" cy="523220"/>
              </a:xfrm>
              <a:prstGeom prst="rect">
                <a:avLst/>
              </a:prstGeom>
              <a:noFill/>
            </p:spPr>
            <p:txBody>
              <a:bodyPr wrap="square" rtlCol="0">
                <a:spAutoFit/>
              </a:bodyPr>
              <a:lstStyle/>
              <a:p>
                <a:r>
                  <a:rPr lang="en-US" altLang="zh-TW" sz="1400" b="1" dirty="0" err="1">
                    <a:latin typeface="微軟正黑體" panose="020B0604030504040204" pitchFamily="34" charset="-120"/>
                    <a:ea typeface="微軟正黑體" panose="020B0604030504040204" pitchFamily="34" charset="-120"/>
                  </a:rPr>
                  <a:t>Kaoshiung</a:t>
                </a:r>
                <a:r>
                  <a:rPr lang="en-US" altLang="zh-TW" sz="1400" b="1" dirty="0">
                    <a:latin typeface="微軟正黑體" panose="020B0604030504040204" pitchFamily="34" charset="-120"/>
                    <a:ea typeface="微軟正黑體" panose="020B0604030504040204" pitchFamily="34" charset="-120"/>
                  </a:rPr>
                  <a:t> Branch</a:t>
                </a:r>
                <a:endParaRPr lang="zh-TW" altLang="en-US" sz="1400" b="1" dirty="0">
                  <a:latin typeface="微軟正黑體" panose="020B0604030504040204" pitchFamily="34" charset="-120"/>
                  <a:ea typeface="微軟正黑體" panose="020B0604030504040204" pitchFamily="34" charset="-120"/>
                </a:endParaRPr>
              </a:p>
            </p:txBody>
          </p:sp>
        </p:grpSp>
      </p:grpSp>
      <p:grpSp>
        <p:nvGrpSpPr>
          <p:cNvPr id="147" name="群組 146">
            <a:extLst>
              <a:ext uri="{FF2B5EF4-FFF2-40B4-BE49-F238E27FC236}">
                <a16:creationId xmlns:a16="http://schemas.microsoft.com/office/drawing/2014/main" id="{2E93FF92-F954-4B4E-98AA-522BD4B00BDD}"/>
              </a:ext>
            </a:extLst>
          </p:cNvPr>
          <p:cNvGrpSpPr/>
          <p:nvPr/>
        </p:nvGrpSpPr>
        <p:grpSpPr>
          <a:xfrm>
            <a:off x="2627784" y="404664"/>
            <a:ext cx="5205973" cy="1996450"/>
            <a:chOff x="2627784" y="404664"/>
            <a:chExt cx="5205973" cy="1996450"/>
          </a:xfrm>
        </p:grpSpPr>
        <p:grpSp>
          <p:nvGrpSpPr>
            <p:cNvPr id="99" name="群組 98">
              <a:extLst>
                <a:ext uri="{FF2B5EF4-FFF2-40B4-BE49-F238E27FC236}">
                  <a16:creationId xmlns:a16="http://schemas.microsoft.com/office/drawing/2014/main" id="{0AF86B9C-6475-4D0F-BB7A-239EA914D453}"/>
                </a:ext>
              </a:extLst>
            </p:cNvPr>
            <p:cNvGrpSpPr/>
            <p:nvPr/>
          </p:nvGrpSpPr>
          <p:grpSpPr>
            <a:xfrm>
              <a:off x="5757415" y="1328481"/>
              <a:ext cx="1895021" cy="379785"/>
              <a:chOff x="6359483" y="1537047"/>
              <a:chExt cx="1895021" cy="379785"/>
            </a:xfrm>
          </p:grpSpPr>
          <p:sp>
            <p:nvSpPr>
              <p:cNvPr id="100" name="五角星形 35">
                <a:extLst>
                  <a:ext uri="{FF2B5EF4-FFF2-40B4-BE49-F238E27FC236}">
                    <a16:creationId xmlns:a16="http://schemas.microsoft.com/office/drawing/2014/main" id="{0A60F8B3-B42B-4B51-AA79-06BA46B0D300}"/>
                  </a:ext>
                </a:extLst>
              </p:cNvPr>
              <p:cNvSpPr/>
              <p:nvPr/>
            </p:nvSpPr>
            <p:spPr bwMode="auto">
              <a:xfrm>
                <a:off x="7542352" y="1736832"/>
                <a:ext cx="198000" cy="180000"/>
              </a:xfrm>
              <a:prstGeom prst="star5">
                <a:avLst/>
              </a:prstGeom>
              <a:solidFill>
                <a:schemeClr val="bg1"/>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TW" altLang="en-US" sz="12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101" name="文字方塊 100">
                <a:extLst>
                  <a:ext uri="{FF2B5EF4-FFF2-40B4-BE49-F238E27FC236}">
                    <a16:creationId xmlns:a16="http://schemas.microsoft.com/office/drawing/2014/main" id="{DEE6C239-57FE-43FC-93EB-2175920BC233}"/>
                  </a:ext>
                </a:extLst>
              </p:cNvPr>
              <p:cNvSpPr txBox="1"/>
              <p:nvPr/>
            </p:nvSpPr>
            <p:spPr>
              <a:xfrm>
                <a:off x="6359483" y="1537047"/>
                <a:ext cx="1895021" cy="307777"/>
              </a:xfrm>
              <a:prstGeom prst="rect">
                <a:avLst/>
              </a:prstGeom>
              <a:noFill/>
            </p:spPr>
            <p:txBody>
              <a:bodyPr wrap="square" rtlCol="0">
                <a:spAutoFit/>
              </a:bodyPr>
              <a:lstStyle/>
              <a:p>
                <a:r>
                  <a:rPr lang="en-US" altLang="zh-TW" sz="1400" b="1" dirty="0">
                    <a:latin typeface="微軟正黑體" panose="020B0604030504040204" pitchFamily="34" charset="-120"/>
                    <a:ea typeface="微軟正黑體" panose="020B0604030504040204" pitchFamily="34" charset="-120"/>
                  </a:rPr>
                  <a:t>Taipei Headquarter</a:t>
                </a:r>
                <a:endParaRPr lang="zh-TW" altLang="en-US" sz="1400" b="1" dirty="0">
                  <a:latin typeface="微軟正黑體" panose="020B0604030504040204" pitchFamily="34" charset="-120"/>
                  <a:ea typeface="微軟正黑體" panose="020B0604030504040204" pitchFamily="34" charset="-120"/>
                </a:endParaRPr>
              </a:p>
            </p:txBody>
          </p:sp>
        </p:grpSp>
        <p:grpSp>
          <p:nvGrpSpPr>
            <p:cNvPr id="143" name="群組 142">
              <a:extLst>
                <a:ext uri="{FF2B5EF4-FFF2-40B4-BE49-F238E27FC236}">
                  <a16:creationId xmlns:a16="http://schemas.microsoft.com/office/drawing/2014/main" id="{7A193858-A664-4419-8C7F-C42F3993BC33}"/>
                </a:ext>
              </a:extLst>
            </p:cNvPr>
            <p:cNvGrpSpPr/>
            <p:nvPr/>
          </p:nvGrpSpPr>
          <p:grpSpPr>
            <a:xfrm>
              <a:off x="5258634" y="1564250"/>
              <a:ext cx="2575123" cy="836864"/>
              <a:chOff x="4384074" y="2512996"/>
              <a:chExt cx="2575123" cy="836864"/>
            </a:xfrm>
          </p:grpSpPr>
          <p:sp>
            <p:nvSpPr>
              <p:cNvPr id="144" name="五角星形 41">
                <a:extLst>
                  <a:ext uri="{FF2B5EF4-FFF2-40B4-BE49-F238E27FC236}">
                    <a16:creationId xmlns:a16="http://schemas.microsoft.com/office/drawing/2014/main" id="{A55AA826-E698-4BB3-AD37-0BFD13DD1A54}"/>
                  </a:ext>
                </a:extLst>
              </p:cNvPr>
              <p:cNvSpPr/>
              <p:nvPr/>
            </p:nvSpPr>
            <p:spPr bwMode="auto">
              <a:xfrm>
                <a:off x="6119708" y="2512996"/>
                <a:ext cx="265194" cy="235728"/>
              </a:xfrm>
              <a:prstGeom prst="star5">
                <a:avLst/>
              </a:prstGeom>
              <a:solidFill>
                <a:srgbClr val="9933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TW" altLang="en-US" sz="12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145" name="文字方塊 144">
                <a:extLst>
                  <a:ext uri="{FF2B5EF4-FFF2-40B4-BE49-F238E27FC236}">
                    <a16:creationId xmlns:a16="http://schemas.microsoft.com/office/drawing/2014/main" id="{54832A1F-4A97-4BC2-BA94-DA8C791CB95B}"/>
                  </a:ext>
                </a:extLst>
              </p:cNvPr>
              <p:cNvSpPr txBox="1"/>
              <p:nvPr/>
            </p:nvSpPr>
            <p:spPr>
              <a:xfrm>
                <a:off x="4384074" y="2826640"/>
                <a:ext cx="2575123" cy="523220"/>
              </a:xfrm>
              <a:prstGeom prst="rect">
                <a:avLst/>
              </a:prstGeom>
              <a:noFill/>
            </p:spPr>
            <p:txBody>
              <a:bodyPr wrap="square" rtlCol="0">
                <a:spAutoFit/>
              </a:bodyPr>
              <a:lstStyle/>
              <a:p>
                <a:r>
                  <a:rPr lang="en-US" altLang="zh-TW" sz="1400" b="1" dirty="0">
                    <a:latin typeface="微軟正黑體" panose="020B0604030504040204" pitchFamily="34" charset="-120"/>
                    <a:ea typeface="微軟正黑體" panose="020B0604030504040204" pitchFamily="34" charset="-120"/>
                  </a:rPr>
                  <a:t>ZERONE </a:t>
                </a:r>
              </a:p>
              <a:p>
                <a:r>
                  <a:rPr lang="en-US" altLang="zh-TW" sz="1400" b="1" dirty="0">
                    <a:latin typeface="微軟正黑體" panose="020B0604030504040204" pitchFamily="34" charset="-120"/>
                    <a:ea typeface="微軟正黑體" panose="020B0604030504040204" pitchFamily="34" charset="-120"/>
                  </a:rPr>
                  <a:t>Education Training Centre</a:t>
                </a:r>
                <a:endParaRPr lang="zh-TW" altLang="en-US" sz="1400" b="1" dirty="0">
                  <a:latin typeface="微軟正黑體" panose="020B0604030504040204" pitchFamily="34" charset="-120"/>
                  <a:ea typeface="微軟正黑體" panose="020B0604030504040204" pitchFamily="34" charset="-120"/>
                </a:endParaRPr>
              </a:p>
            </p:txBody>
          </p:sp>
        </p:grpSp>
        <p:pic>
          <p:nvPicPr>
            <p:cNvPr id="1030" name="Picture 6" descr="相關圖片">
              <a:extLst>
                <a:ext uri="{FF2B5EF4-FFF2-40B4-BE49-F238E27FC236}">
                  <a16:creationId xmlns:a16="http://schemas.microsoft.com/office/drawing/2014/main" id="{464327D1-EE6E-475B-B116-D6A94667862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27784" y="404664"/>
              <a:ext cx="2278252" cy="15196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2" name="Picture 8" descr="「台北市內湖區內湖路一段360巷8號」的圖片搜尋結果">
              <a:extLst>
                <a:ext uri="{FF2B5EF4-FFF2-40B4-BE49-F238E27FC236}">
                  <a16:creationId xmlns:a16="http://schemas.microsoft.com/office/drawing/2014/main" id="{BA79AC2D-297C-4C77-B625-C5E29A0F654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97577" y="915438"/>
              <a:ext cx="1962654" cy="147199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3397015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000"/>
                                        <p:tgtEl>
                                          <p:spTgt spid="147"/>
                                        </p:tgtEl>
                                      </p:cBhvr>
                                    </p:animEffect>
                                    <p:anim calcmode="lin" valueType="num">
                                      <p:cBhvr>
                                        <p:cTn id="8" dur="1000" fill="hold"/>
                                        <p:tgtEl>
                                          <p:spTgt spid="147"/>
                                        </p:tgtEl>
                                        <p:attrNameLst>
                                          <p:attrName>ppt_x</p:attrName>
                                        </p:attrNameLst>
                                      </p:cBhvr>
                                      <p:tavLst>
                                        <p:tav tm="0">
                                          <p:val>
                                            <p:strVal val="#ppt_x"/>
                                          </p:val>
                                        </p:tav>
                                        <p:tav tm="100000">
                                          <p:val>
                                            <p:strVal val="#ppt_x"/>
                                          </p:val>
                                        </p:tav>
                                      </p:tavLst>
                                    </p:anim>
                                    <p:anim calcmode="lin" valueType="num">
                                      <p:cBhvr>
                                        <p:cTn id="9"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48"/>
                                        </p:tgtEl>
                                        <p:attrNameLst>
                                          <p:attrName>style.visibility</p:attrName>
                                        </p:attrNameLst>
                                      </p:cBhvr>
                                      <p:to>
                                        <p:strVal val="visible"/>
                                      </p:to>
                                    </p:set>
                                    <p:animEffect transition="in" filter="fade">
                                      <p:cBhvr>
                                        <p:cTn id="14" dur="1000"/>
                                        <p:tgtEl>
                                          <p:spTgt spid="148"/>
                                        </p:tgtEl>
                                      </p:cBhvr>
                                    </p:animEffect>
                                    <p:anim calcmode="lin" valueType="num">
                                      <p:cBhvr>
                                        <p:cTn id="15" dur="1000" fill="hold"/>
                                        <p:tgtEl>
                                          <p:spTgt spid="148"/>
                                        </p:tgtEl>
                                        <p:attrNameLst>
                                          <p:attrName>ppt_x</p:attrName>
                                        </p:attrNameLst>
                                      </p:cBhvr>
                                      <p:tavLst>
                                        <p:tav tm="0">
                                          <p:val>
                                            <p:strVal val="#ppt_x"/>
                                          </p:val>
                                        </p:tav>
                                        <p:tav tm="100000">
                                          <p:val>
                                            <p:strVal val="#ppt_x"/>
                                          </p:val>
                                        </p:tav>
                                      </p:tavLst>
                                    </p:anim>
                                    <p:anim calcmode="lin" valueType="num">
                                      <p:cBhvr>
                                        <p:cTn id="16" dur="1000" fill="hold"/>
                                        <p:tgtEl>
                                          <p:spTgt spid="14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9"/>
                                        </p:tgtEl>
                                        <p:attrNameLst>
                                          <p:attrName>style.visibility</p:attrName>
                                        </p:attrNameLst>
                                      </p:cBhvr>
                                      <p:to>
                                        <p:strVal val="visible"/>
                                      </p:to>
                                    </p:set>
                                    <p:animEffect transition="in" filter="fade">
                                      <p:cBhvr>
                                        <p:cTn id="21" dur="1000"/>
                                        <p:tgtEl>
                                          <p:spTgt spid="149"/>
                                        </p:tgtEl>
                                      </p:cBhvr>
                                    </p:animEffect>
                                    <p:anim calcmode="lin" valueType="num">
                                      <p:cBhvr>
                                        <p:cTn id="22" dur="1000" fill="hold"/>
                                        <p:tgtEl>
                                          <p:spTgt spid="149"/>
                                        </p:tgtEl>
                                        <p:attrNameLst>
                                          <p:attrName>ppt_x</p:attrName>
                                        </p:attrNameLst>
                                      </p:cBhvr>
                                      <p:tavLst>
                                        <p:tav tm="0">
                                          <p:val>
                                            <p:strVal val="#ppt_x"/>
                                          </p:val>
                                        </p:tav>
                                        <p:tav tm="100000">
                                          <p:val>
                                            <p:strVal val="#ppt_x"/>
                                          </p:val>
                                        </p:tav>
                                      </p:tavLst>
                                    </p:anim>
                                    <p:anim calcmode="lin" valueType="num">
                                      <p:cBhvr>
                                        <p:cTn id="23" dur="1000" fill="hold"/>
                                        <p:tgtEl>
                                          <p:spTgt spid="1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717872" y="2741613"/>
            <a:ext cx="7310512" cy="687387"/>
          </a:xfrm>
        </p:spPr>
        <p:txBody>
          <a:bodyPr>
            <a:normAutofit fontScale="90000"/>
          </a:bodyPr>
          <a:lstStyle/>
          <a:p>
            <a:pPr algn="ctr"/>
            <a:r>
              <a:rPr lang="en-US" altLang="zh-TW" sz="5300" dirty="0">
                <a:solidFill>
                  <a:srgbClr val="660066"/>
                </a:solidFill>
              </a:rPr>
              <a:t>Operation Model</a:t>
            </a:r>
            <a:endParaRPr lang="zh-TW" altLang="en-US" sz="5300" dirty="0">
              <a:solidFill>
                <a:srgbClr val="660066"/>
              </a:solidFill>
            </a:endParaRPr>
          </a:p>
        </p:txBody>
      </p:sp>
    </p:spTree>
    <p:extLst>
      <p:ext uri="{BB962C8B-B14F-4D97-AF65-F5344CB8AC3E}">
        <p14:creationId xmlns:p14="http://schemas.microsoft.com/office/powerpoint/2010/main" val="13561957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68BDE59-947D-4D8B-8C35-3C944A14EF8D}"/>
              </a:ext>
            </a:extLst>
          </p:cNvPr>
          <p:cNvSpPr txBox="1">
            <a:spLocks/>
          </p:cNvSpPr>
          <p:nvPr/>
        </p:nvSpPr>
        <p:spPr>
          <a:xfrm>
            <a:off x="179512" y="332656"/>
            <a:ext cx="7886700" cy="687611"/>
          </a:xfrm>
          <a:prstGeom prst="rect">
            <a:avLst/>
          </a:prstGeom>
        </p:spPr>
        <p:txBody>
          <a:bodyPr>
            <a:normAutofit fontScale="975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Operation Model</a:t>
            </a:r>
            <a:endParaRPr kumimoji="0" lang="zh-TW" altLang="en-US" b="1" dirty="0">
              <a:effectLst>
                <a:outerShdw blurRad="38100" dist="38100" dir="2700000" algn="tl">
                  <a:srgbClr val="000000">
                    <a:alpha val="43137"/>
                  </a:srgbClr>
                </a:outerShdw>
              </a:effectLst>
            </a:endParaRPr>
          </a:p>
        </p:txBody>
      </p:sp>
      <p:pic>
        <p:nvPicPr>
          <p:cNvPr id="23" name="Picture 8" descr="s38b">
            <a:extLst>
              <a:ext uri="{FF2B5EF4-FFF2-40B4-BE49-F238E27FC236}">
                <a16:creationId xmlns:a16="http://schemas.microsoft.com/office/drawing/2014/main" id="{634B27A0-AE5A-49C8-AF83-3C1F7500217B}"/>
              </a:ext>
            </a:extLst>
          </p:cNvPr>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778970" y="836712"/>
            <a:ext cx="1400299" cy="5361060"/>
          </a:xfrm>
          <a:prstGeom prst="rect">
            <a:avLst/>
          </a:prstGeom>
          <a:noFill/>
          <a:ln w="9525">
            <a:noFill/>
            <a:miter lim="800000"/>
            <a:headEnd/>
            <a:tailEnd/>
          </a:ln>
        </p:spPr>
      </p:pic>
      <p:pic>
        <p:nvPicPr>
          <p:cNvPr id="26" name="圖片 25">
            <a:extLst>
              <a:ext uri="{FF2B5EF4-FFF2-40B4-BE49-F238E27FC236}">
                <a16:creationId xmlns:a16="http://schemas.microsoft.com/office/drawing/2014/main" id="{53937780-31DC-485E-A444-D10B477461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4994" y="1857350"/>
            <a:ext cx="864096" cy="3371850"/>
          </a:xfrm>
          <a:prstGeom prst="rect">
            <a:avLst/>
          </a:prstGeom>
          <a:ln>
            <a:noFill/>
          </a:ln>
          <a:effectLst>
            <a:softEdge rad="112500"/>
          </a:effectLst>
        </p:spPr>
      </p:pic>
      <p:grpSp>
        <p:nvGrpSpPr>
          <p:cNvPr id="48" name="群組 47">
            <a:extLst>
              <a:ext uri="{FF2B5EF4-FFF2-40B4-BE49-F238E27FC236}">
                <a16:creationId xmlns:a16="http://schemas.microsoft.com/office/drawing/2014/main" id="{2A378A01-2501-476D-8194-1D22A469F1C4}"/>
              </a:ext>
            </a:extLst>
          </p:cNvPr>
          <p:cNvGrpSpPr/>
          <p:nvPr/>
        </p:nvGrpSpPr>
        <p:grpSpPr>
          <a:xfrm>
            <a:off x="2248021" y="836712"/>
            <a:ext cx="3116067" cy="5388958"/>
            <a:chOff x="2248021" y="836712"/>
            <a:chExt cx="3116067" cy="5388958"/>
          </a:xfrm>
        </p:grpSpPr>
        <p:pic>
          <p:nvPicPr>
            <p:cNvPr id="34" name="Picture 8" descr="s38b">
              <a:extLst>
                <a:ext uri="{FF2B5EF4-FFF2-40B4-BE49-F238E27FC236}">
                  <a16:creationId xmlns:a16="http://schemas.microsoft.com/office/drawing/2014/main" id="{09AACBD3-9DA4-4F0F-89AC-E0CB02FFAC2B}"/>
                </a:ext>
              </a:extLst>
            </p:cNvPr>
            <p:cNvPicPr>
              <a:picLocks noChangeAspect="1" noChangeArrowheads="1"/>
            </p:cNvPicPr>
            <p:nvPr/>
          </p:nvPicPr>
          <p:blipFill>
            <a:blip r:embed="rId5" cstate="print"/>
            <a:srcRect/>
            <a:stretch>
              <a:fillRect/>
            </a:stretch>
          </p:blipFill>
          <p:spPr bwMode="auto">
            <a:xfrm>
              <a:off x="3944066" y="836712"/>
              <a:ext cx="1420022" cy="5388958"/>
            </a:xfrm>
            <a:prstGeom prst="rect">
              <a:avLst/>
            </a:prstGeom>
            <a:noFill/>
            <a:ln w="9525">
              <a:noFill/>
              <a:miter lim="800000"/>
              <a:headEnd/>
              <a:tailEnd/>
            </a:ln>
          </p:spPr>
        </p:pic>
        <p:sp>
          <p:nvSpPr>
            <p:cNvPr id="27" name="箭號: 向右 26">
              <a:extLst>
                <a:ext uri="{FF2B5EF4-FFF2-40B4-BE49-F238E27FC236}">
                  <a16:creationId xmlns:a16="http://schemas.microsoft.com/office/drawing/2014/main" id="{77C33EF6-F8D0-487F-A933-B4992915A44C}"/>
                </a:ext>
              </a:extLst>
            </p:cNvPr>
            <p:cNvSpPr>
              <a:spLocks noChangeAspect="1"/>
            </p:cNvSpPr>
            <p:nvPr/>
          </p:nvSpPr>
          <p:spPr>
            <a:xfrm>
              <a:off x="2248021" y="920241"/>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Product</a:t>
              </a:r>
            </a:p>
            <a:p>
              <a:pPr algn="ctr"/>
              <a:r>
                <a:rPr lang="en-US" altLang="zh-TW" sz="1600" b="1" dirty="0">
                  <a:effectLst>
                    <a:outerShdw blurRad="38100" dist="38100" dir="2700000" algn="tl">
                      <a:srgbClr val="000000">
                        <a:alpha val="43137"/>
                      </a:srgbClr>
                    </a:outerShdw>
                  </a:effectLst>
                </a:rPr>
                <a:t>Distribution</a:t>
              </a:r>
              <a:endParaRPr lang="zh-TW" altLang="en-US" sz="1600" b="1" dirty="0">
                <a:effectLst>
                  <a:outerShdw blurRad="38100" dist="38100" dir="2700000" algn="tl">
                    <a:srgbClr val="000000">
                      <a:alpha val="43137"/>
                    </a:srgbClr>
                  </a:outerShdw>
                </a:effectLst>
              </a:endParaRPr>
            </a:p>
          </p:txBody>
        </p:sp>
        <p:sp>
          <p:nvSpPr>
            <p:cNvPr id="28" name="箭號: 向右 27">
              <a:extLst>
                <a:ext uri="{FF2B5EF4-FFF2-40B4-BE49-F238E27FC236}">
                  <a16:creationId xmlns:a16="http://schemas.microsoft.com/office/drawing/2014/main" id="{1D4E18B5-8162-4531-998C-F088D49D6FCD}"/>
                </a:ext>
              </a:extLst>
            </p:cNvPr>
            <p:cNvSpPr>
              <a:spLocks noChangeAspect="1"/>
            </p:cNvSpPr>
            <p:nvPr/>
          </p:nvSpPr>
          <p:spPr>
            <a:xfrm>
              <a:off x="2248021" y="1784337"/>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Education &amp; Training</a:t>
              </a:r>
              <a:endParaRPr lang="zh-TW" altLang="en-US" sz="1600" b="1" dirty="0">
                <a:effectLst>
                  <a:outerShdw blurRad="38100" dist="38100" dir="2700000" algn="tl">
                    <a:srgbClr val="000000">
                      <a:alpha val="43137"/>
                    </a:srgbClr>
                  </a:outerShdw>
                </a:effectLst>
              </a:endParaRPr>
            </a:p>
          </p:txBody>
        </p:sp>
        <p:sp>
          <p:nvSpPr>
            <p:cNvPr id="29" name="箭號: 向右 28">
              <a:extLst>
                <a:ext uri="{FF2B5EF4-FFF2-40B4-BE49-F238E27FC236}">
                  <a16:creationId xmlns:a16="http://schemas.microsoft.com/office/drawing/2014/main" id="{8105D87E-C4F5-4F23-B903-869D539C046B}"/>
                </a:ext>
              </a:extLst>
            </p:cNvPr>
            <p:cNvSpPr>
              <a:spLocks noChangeAspect="1"/>
            </p:cNvSpPr>
            <p:nvPr/>
          </p:nvSpPr>
          <p:spPr>
            <a:xfrm>
              <a:off x="2248021" y="5240721"/>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Customer </a:t>
              </a:r>
            </a:p>
            <a:p>
              <a:pPr algn="ctr"/>
              <a:r>
                <a:rPr lang="en-US" altLang="zh-TW" sz="1600" b="1" dirty="0">
                  <a:effectLst>
                    <a:outerShdw blurRad="38100" dist="38100" dir="2700000" algn="tl">
                      <a:srgbClr val="000000">
                        <a:alpha val="43137"/>
                      </a:srgbClr>
                    </a:outerShdw>
                  </a:effectLst>
                </a:rPr>
                <a:t>Service</a:t>
              </a:r>
              <a:endParaRPr lang="zh-TW" altLang="en-US" sz="1600" b="1" dirty="0">
                <a:effectLst>
                  <a:outerShdw blurRad="38100" dist="38100" dir="2700000" algn="tl">
                    <a:srgbClr val="000000">
                      <a:alpha val="43137"/>
                    </a:srgbClr>
                  </a:outerShdw>
                </a:effectLst>
              </a:endParaRPr>
            </a:p>
          </p:txBody>
        </p:sp>
        <p:sp>
          <p:nvSpPr>
            <p:cNvPr id="30" name="箭號: 向右 29">
              <a:extLst>
                <a:ext uri="{FF2B5EF4-FFF2-40B4-BE49-F238E27FC236}">
                  <a16:creationId xmlns:a16="http://schemas.microsoft.com/office/drawing/2014/main" id="{E79A585E-A6DF-43FE-9CA2-314FF0A49ACB}"/>
                </a:ext>
              </a:extLst>
            </p:cNvPr>
            <p:cNvSpPr>
              <a:spLocks noChangeAspect="1"/>
            </p:cNvSpPr>
            <p:nvPr/>
          </p:nvSpPr>
          <p:spPr>
            <a:xfrm>
              <a:off x="2248021" y="2648433"/>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Consulting</a:t>
              </a:r>
              <a:endParaRPr lang="zh-TW" altLang="en-US" sz="1600" b="1" dirty="0">
                <a:effectLst>
                  <a:outerShdw blurRad="38100" dist="38100" dir="2700000" algn="tl">
                    <a:srgbClr val="000000">
                      <a:alpha val="43137"/>
                    </a:srgbClr>
                  </a:outerShdw>
                </a:effectLst>
              </a:endParaRPr>
            </a:p>
          </p:txBody>
        </p:sp>
        <p:sp>
          <p:nvSpPr>
            <p:cNvPr id="31" name="箭號: 向右 30">
              <a:extLst>
                <a:ext uri="{FF2B5EF4-FFF2-40B4-BE49-F238E27FC236}">
                  <a16:creationId xmlns:a16="http://schemas.microsoft.com/office/drawing/2014/main" id="{EFE17B6A-FD5A-4141-8673-C99A5F8ABA2B}"/>
                </a:ext>
              </a:extLst>
            </p:cNvPr>
            <p:cNvSpPr>
              <a:spLocks noChangeAspect="1"/>
            </p:cNvSpPr>
            <p:nvPr/>
          </p:nvSpPr>
          <p:spPr>
            <a:xfrm>
              <a:off x="2248021" y="3512529"/>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Display</a:t>
              </a:r>
              <a:endParaRPr lang="zh-TW" altLang="en-US" sz="1600" b="1" dirty="0">
                <a:effectLst>
                  <a:outerShdw blurRad="38100" dist="38100" dir="2700000" algn="tl">
                    <a:srgbClr val="000000">
                      <a:alpha val="43137"/>
                    </a:srgbClr>
                  </a:outerShdw>
                </a:effectLst>
              </a:endParaRPr>
            </a:p>
          </p:txBody>
        </p:sp>
        <p:sp>
          <p:nvSpPr>
            <p:cNvPr id="32" name="箭號: 向右 31">
              <a:extLst>
                <a:ext uri="{FF2B5EF4-FFF2-40B4-BE49-F238E27FC236}">
                  <a16:creationId xmlns:a16="http://schemas.microsoft.com/office/drawing/2014/main" id="{2951A13D-B515-4297-B761-5B863C0886FA}"/>
                </a:ext>
              </a:extLst>
            </p:cNvPr>
            <p:cNvSpPr>
              <a:spLocks noChangeAspect="1"/>
            </p:cNvSpPr>
            <p:nvPr/>
          </p:nvSpPr>
          <p:spPr>
            <a:xfrm>
              <a:off x="2248021" y="4376625"/>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00" b="1" dirty="0">
                  <a:effectLst>
                    <a:outerShdw blurRad="38100" dist="38100" dir="2700000" algn="tl">
                      <a:srgbClr val="000000">
                        <a:alpha val="43137"/>
                      </a:srgbClr>
                    </a:outerShdw>
                  </a:effectLst>
                </a:rPr>
                <a:t>Marketing</a:t>
              </a:r>
              <a:endParaRPr lang="zh-TW" altLang="en-US" sz="1600" b="1" dirty="0">
                <a:effectLst>
                  <a:outerShdw blurRad="38100" dist="38100" dir="2700000" algn="tl">
                    <a:srgbClr val="000000">
                      <a:alpha val="43137"/>
                    </a:srgbClr>
                  </a:outerShdw>
                </a:effectLst>
              </a:endParaRPr>
            </a:p>
          </p:txBody>
        </p:sp>
        <p:sp>
          <p:nvSpPr>
            <p:cNvPr id="35" name="Text Box 46">
              <a:extLst>
                <a:ext uri="{FF2B5EF4-FFF2-40B4-BE49-F238E27FC236}">
                  <a16:creationId xmlns:a16="http://schemas.microsoft.com/office/drawing/2014/main" id="{950909A8-90F7-4FFA-AAE8-1A62D5F6048B}"/>
                </a:ext>
              </a:extLst>
            </p:cNvPr>
            <p:cNvSpPr txBox="1">
              <a:spLocks noChangeArrowheads="1"/>
            </p:cNvSpPr>
            <p:nvPr/>
          </p:nvSpPr>
          <p:spPr bwMode="auto">
            <a:xfrm>
              <a:off x="4127763" y="1133720"/>
              <a:ext cx="980653" cy="4690464"/>
            </a:xfrm>
            <a:prstGeom prst="rect">
              <a:avLst/>
            </a:prstGeom>
            <a:noFill/>
            <a:ln w="12700">
              <a:noFill/>
              <a:miter lim="800000"/>
              <a:headEnd type="none" w="sm" len="sm"/>
              <a:tailEnd type="none" w="sm" len="sm"/>
            </a:ln>
            <a:effectLst/>
          </p:spPr>
          <p:txBody>
            <a:bodyPr vert="wordArtVertRtl" wrap="square">
              <a:spAutoFit/>
            </a:bodyPr>
            <a:lstStyle/>
            <a:p>
              <a:pPr lvl="1">
                <a:defRPr/>
              </a:pPr>
              <a:r>
                <a:rPr lang="en-US" altLang="zh-TW" sz="20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latin typeface="微軟正黑體" pitchFamily="34" charset="-120"/>
                  <a:ea typeface="微軟正黑體" pitchFamily="34" charset="-120"/>
                </a:rPr>
                <a:t>Business Partners</a:t>
              </a:r>
            </a:p>
          </p:txBody>
        </p:sp>
      </p:grpSp>
      <p:grpSp>
        <p:nvGrpSpPr>
          <p:cNvPr id="47" name="群組 46">
            <a:extLst>
              <a:ext uri="{FF2B5EF4-FFF2-40B4-BE49-F238E27FC236}">
                <a16:creationId xmlns:a16="http://schemas.microsoft.com/office/drawing/2014/main" id="{4ACA8D87-1024-4E82-8B76-1378FB9A94F5}"/>
              </a:ext>
            </a:extLst>
          </p:cNvPr>
          <p:cNvGrpSpPr/>
          <p:nvPr/>
        </p:nvGrpSpPr>
        <p:grpSpPr>
          <a:xfrm>
            <a:off x="5292080" y="632851"/>
            <a:ext cx="3004198" cy="5592819"/>
            <a:chOff x="5292080" y="632851"/>
            <a:chExt cx="3004198" cy="5592819"/>
          </a:xfrm>
        </p:grpSpPr>
        <p:sp>
          <p:nvSpPr>
            <p:cNvPr id="39" name="箭號: 向右 38">
              <a:extLst>
                <a:ext uri="{FF2B5EF4-FFF2-40B4-BE49-F238E27FC236}">
                  <a16:creationId xmlns:a16="http://schemas.microsoft.com/office/drawing/2014/main" id="{6E1C7C90-7560-41BF-8EEC-AD65555F4944}"/>
                </a:ext>
              </a:extLst>
            </p:cNvPr>
            <p:cNvSpPr>
              <a:spLocks noChangeAspect="1"/>
            </p:cNvSpPr>
            <p:nvPr/>
          </p:nvSpPr>
          <p:spPr>
            <a:xfrm>
              <a:off x="5292080" y="2144377"/>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t>Sale</a:t>
              </a:r>
              <a:endParaRPr lang="zh-TW" altLang="en-US" dirty="0"/>
            </a:p>
          </p:txBody>
        </p:sp>
        <p:sp>
          <p:nvSpPr>
            <p:cNvPr id="42" name="箭號: 向右 41">
              <a:extLst>
                <a:ext uri="{FF2B5EF4-FFF2-40B4-BE49-F238E27FC236}">
                  <a16:creationId xmlns:a16="http://schemas.microsoft.com/office/drawing/2014/main" id="{C8259B22-54E3-481B-BAD5-D9E9AC985911}"/>
                </a:ext>
              </a:extLst>
            </p:cNvPr>
            <p:cNvSpPr>
              <a:spLocks noChangeAspect="1"/>
            </p:cNvSpPr>
            <p:nvPr/>
          </p:nvSpPr>
          <p:spPr>
            <a:xfrm>
              <a:off x="5292080" y="3872569"/>
              <a:ext cx="1627293" cy="852575"/>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t>Service</a:t>
              </a:r>
              <a:endParaRPr lang="zh-TW" altLang="en-US" dirty="0"/>
            </a:p>
          </p:txBody>
        </p:sp>
        <p:pic>
          <p:nvPicPr>
            <p:cNvPr id="44" name="Picture 8" descr="s38b">
              <a:extLst>
                <a:ext uri="{FF2B5EF4-FFF2-40B4-BE49-F238E27FC236}">
                  <a16:creationId xmlns:a16="http://schemas.microsoft.com/office/drawing/2014/main" id="{0A49393D-DCE3-41E6-AE4C-A66365DF47B8}"/>
                </a:ext>
              </a:extLst>
            </p:cNvPr>
            <p:cNvPicPr>
              <a:picLocks noChangeAspect="1" noChangeArrowheads="1"/>
            </p:cNvPicPr>
            <p:nvPr/>
          </p:nvPicPr>
          <p:blipFill>
            <a:blip r:embed="rId3" cstate="print">
              <a:duotone>
                <a:schemeClr val="accent3">
                  <a:shade val="45000"/>
                  <a:satMod val="135000"/>
                </a:schemeClr>
                <a:prstClr val="white"/>
              </a:duotone>
            </a:blip>
            <a:srcRect/>
            <a:stretch>
              <a:fillRect/>
            </a:stretch>
          </p:blipFill>
          <p:spPr bwMode="auto">
            <a:xfrm>
              <a:off x="6876256" y="836712"/>
              <a:ext cx="1420022" cy="5388958"/>
            </a:xfrm>
            <a:prstGeom prst="rect">
              <a:avLst/>
            </a:prstGeom>
            <a:noFill/>
            <a:ln w="9525">
              <a:noFill/>
              <a:miter lim="800000"/>
              <a:headEnd/>
              <a:tailEnd/>
            </a:ln>
          </p:spPr>
        </p:pic>
        <p:sp>
          <p:nvSpPr>
            <p:cNvPr id="45" name="Text Box 46">
              <a:extLst>
                <a:ext uri="{FF2B5EF4-FFF2-40B4-BE49-F238E27FC236}">
                  <a16:creationId xmlns:a16="http://schemas.microsoft.com/office/drawing/2014/main" id="{E95CFBBA-15F2-4EED-8ACC-467526E6BECB}"/>
                </a:ext>
              </a:extLst>
            </p:cNvPr>
            <p:cNvSpPr txBox="1">
              <a:spLocks noChangeArrowheads="1"/>
            </p:cNvSpPr>
            <p:nvPr/>
          </p:nvSpPr>
          <p:spPr bwMode="auto">
            <a:xfrm>
              <a:off x="7085559" y="632851"/>
              <a:ext cx="980653" cy="5244942"/>
            </a:xfrm>
            <a:prstGeom prst="rect">
              <a:avLst/>
            </a:prstGeom>
            <a:noFill/>
            <a:ln w="12700">
              <a:noFill/>
              <a:miter lim="800000"/>
              <a:headEnd type="none" w="sm" len="sm"/>
              <a:tailEnd type="none" w="sm" len="sm"/>
            </a:ln>
            <a:effectLst/>
          </p:spPr>
          <p:txBody>
            <a:bodyPr vert="wordArtVertRtl" wrap="square">
              <a:spAutoFit/>
            </a:bodyPr>
            <a:lstStyle/>
            <a:p>
              <a:pPr lvl="1" algn="ctr">
                <a:defRPr/>
              </a:pPr>
              <a:r>
                <a:rPr lang="en-US" altLang="zh-TW" sz="20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latin typeface="微軟正黑體" pitchFamily="34" charset="-120"/>
                  <a:ea typeface="微軟正黑體" pitchFamily="34" charset="-120"/>
                </a:rPr>
                <a:t>Enterprise Customers</a:t>
              </a:r>
            </a:p>
          </p:txBody>
        </p:sp>
      </p:grpSp>
    </p:spTree>
    <p:extLst>
      <p:ext uri="{BB962C8B-B14F-4D97-AF65-F5344CB8AC3E}">
        <p14:creationId xmlns:p14="http://schemas.microsoft.com/office/powerpoint/2010/main" val="40706406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1500"/>
                                        <p:tgtEl>
                                          <p:spTgt spid="48"/>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1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群組 51">
            <a:extLst>
              <a:ext uri="{FF2B5EF4-FFF2-40B4-BE49-F238E27FC236}">
                <a16:creationId xmlns:a16="http://schemas.microsoft.com/office/drawing/2014/main" id="{57CD0571-A28C-4814-915D-4BC4C47A66D2}"/>
              </a:ext>
            </a:extLst>
          </p:cNvPr>
          <p:cNvGrpSpPr/>
          <p:nvPr/>
        </p:nvGrpSpPr>
        <p:grpSpPr>
          <a:xfrm>
            <a:off x="2051720" y="836712"/>
            <a:ext cx="6105263" cy="5628908"/>
            <a:chOff x="1475656" y="836712"/>
            <a:chExt cx="6105263" cy="5628908"/>
          </a:xfrm>
        </p:grpSpPr>
        <p:grpSp>
          <p:nvGrpSpPr>
            <p:cNvPr id="51" name="群組 50">
              <a:extLst>
                <a:ext uri="{FF2B5EF4-FFF2-40B4-BE49-F238E27FC236}">
                  <a16:creationId xmlns:a16="http://schemas.microsoft.com/office/drawing/2014/main" id="{A6F6671A-C70E-44A1-8A48-AE4B6E037309}"/>
                </a:ext>
              </a:extLst>
            </p:cNvPr>
            <p:cNvGrpSpPr/>
            <p:nvPr/>
          </p:nvGrpSpPr>
          <p:grpSpPr>
            <a:xfrm>
              <a:off x="1475656" y="836712"/>
              <a:ext cx="6105263" cy="5628908"/>
              <a:chOff x="1475656" y="836712"/>
              <a:chExt cx="6105263" cy="5628908"/>
            </a:xfrm>
          </p:grpSpPr>
          <p:grpSp>
            <p:nvGrpSpPr>
              <p:cNvPr id="49" name="群組 48">
                <a:extLst>
                  <a:ext uri="{FF2B5EF4-FFF2-40B4-BE49-F238E27FC236}">
                    <a16:creationId xmlns:a16="http://schemas.microsoft.com/office/drawing/2014/main" id="{47600C08-3E29-4C13-81D5-50DB28F04EB5}"/>
                  </a:ext>
                </a:extLst>
              </p:cNvPr>
              <p:cNvGrpSpPr/>
              <p:nvPr/>
            </p:nvGrpSpPr>
            <p:grpSpPr>
              <a:xfrm>
                <a:off x="1475656" y="836712"/>
                <a:ext cx="6105263" cy="5628908"/>
                <a:chOff x="1475655" y="188640"/>
                <a:chExt cx="6336705" cy="6048672"/>
              </a:xfrm>
            </p:grpSpPr>
            <p:grpSp>
              <p:nvGrpSpPr>
                <p:cNvPr id="45" name="群組 44">
                  <a:extLst>
                    <a:ext uri="{FF2B5EF4-FFF2-40B4-BE49-F238E27FC236}">
                      <a16:creationId xmlns:a16="http://schemas.microsoft.com/office/drawing/2014/main" id="{9A2C5F63-57E5-4E7B-AF20-36294846DEB4}"/>
                    </a:ext>
                  </a:extLst>
                </p:cNvPr>
                <p:cNvGrpSpPr/>
                <p:nvPr/>
              </p:nvGrpSpPr>
              <p:grpSpPr>
                <a:xfrm>
                  <a:off x="1475655" y="188640"/>
                  <a:ext cx="6336705" cy="6048672"/>
                  <a:chOff x="827583" y="1124744"/>
                  <a:chExt cx="7416825" cy="4391867"/>
                </a:xfrm>
              </p:grpSpPr>
              <p:grpSp>
                <p:nvGrpSpPr>
                  <p:cNvPr id="3" name="Group 130">
                    <a:extLst>
                      <a:ext uri="{FF2B5EF4-FFF2-40B4-BE49-F238E27FC236}">
                        <a16:creationId xmlns:a16="http://schemas.microsoft.com/office/drawing/2014/main" id="{74C56F7B-4D99-4540-B23A-0F7A449AAD84}"/>
                      </a:ext>
                    </a:extLst>
                  </p:cNvPr>
                  <p:cNvGrpSpPr/>
                  <p:nvPr/>
                </p:nvGrpSpPr>
                <p:grpSpPr>
                  <a:xfrm>
                    <a:off x="827583" y="1124744"/>
                    <a:ext cx="7416825" cy="4391867"/>
                    <a:chOff x="5718378" y="2704628"/>
                    <a:chExt cx="5974350" cy="3819504"/>
                  </a:xfrm>
                </p:grpSpPr>
                <p:sp>
                  <p:nvSpPr>
                    <p:cNvPr id="4" name="Oval 57">
                      <a:extLst>
                        <a:ext uri="{FF2B5EF4-FFF2-40B4-BE49-F238E27FC236}">
                          <a16:creationId xmlns:a16="http://schemas.microsoft.com/office/drawing/2014/main" id="{6FF444DF-8D24-425D-A74B-AF5A54790497}"/>
                        </a:ext>
                      </a:extLst>
                    </p:cNvPr>
                    <p:cNvSpPr/>
                    <p:nvPr/>
                  </p:nvSpPr>
                  <p:spPr bwMode="auto">
                    <a:xfrm>
                      <a:off x="5718378" y="2704628"/>
                      <a:ext cx="5974350" cy="3819504"/>
                    </a:xfrm>
                    <a:prstGeom prst="ellipse">
                      <a:avLst/>
                    </a:prstGeom>
                    <a:solidFill>
                      <a:sysClr val="window" lastClr="FFFFFF"/>
                    </a:solidFill>
                    <a:ln w="3175">
                      <a:solidFill>
                        <a:srgbClr val="C6C6C8">
                          <a:lumMod val="50000"/>
                        </a:srgbClr>
                      </a:solidFill>
                      <a:round/>
                      <a:headEnd/>
                      <a:tailEnd/>
                    </a:ln>
                  </p:spPr>
                  <p:txBody>
                    <a:bodyPr wrap="none" lIns="0" tIns="0" rIns="0" bIns="0" rtlCol="0" anchor="ctr"/>
                    <a:lstStyle/>
                    <a:p>
                      <a:pPr marL="0" marR="0" lvl="0" indent="0" algn="ctr" defTabSz="512064"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err="1">
                        <a:ln>
                          <a:noFill/>
                        </a:ln>
                        <a:solidFill>
                          <a:srgbClr val="FFFFFF"/>
                        </a:solidFill>
                        <a:effectLst/>
                        <a:uLnTx/>
                        <a:uFillTx/>
                        <a:latin typeface="Arial"/>
                        <a:ea typeface="+mn-ea"/>
                      </a:endParaRPr>
                    </a:p>
                  </p:txBody>
                </p:sp>
                <p:grpSp>
                  <p:nvGrpSpPr>
                    <p:cNvPr id="5" name="Group 58">
                      <a:extLst>
                        <a:ext uri="{FF2B5EF4-FFF2-40B4-BE49-F238E27FC236}">
                          <a16:creationId xmlns:a16="http://schemas.microsoft.com/office/drawing/2014/main" id="{42E61A6A-7D24-421B-A973-50E03F6E3AA7}"/>
                        </a:ext>
                      </a:extLst>
                    </p:cNvPr>
                    <p:cNvGrpSpPr/>
                    <p:nvPr/>
                  </p:nvGrpSpPr>
                  <p:grpSpPr>
                    <a:xfrm>
                      <a:off x="6156625" y="3339824"/>
                      <a:ext cx="4826327" cy="2200565"/>
                      <a:chOff x="668797" y="2411501"/>
                      <a:chExt cx="5443420" cy="2481933"/>
                    </a:xfrm>
                  </p:grpSpPr>
                  <p:pic>
                    <p:nvPicPr>
                      <p:cNvPr id="19" name="Picture 77">
                        <a:extLst>
                          <a:ext uri="{FF2B5EF4-FFF2-40B4-BE49-F238E27FC236}">
                            <a16:creationId xmlns:a16="http://schemas.microsoft.com/office/drawing/2014/main" id="{3AE49228-C294-43CC-A9B1-D0BB3228E699}"/>
                          </a:ext>
                        </a:extLst>
                      </p:cNvPr>
                      <p:cNvPicPr>
                        <a:picLocks noChangeAspect="1"/>
                      </p:cNvPicPr>
                      <p:nvPr/>
                    </p:nvPicPr>
                    <p:blipFill>
                      <a:blip r:embed="rId2" cstate="screen"/>
                      <a:stretch>
                        <a:fillRect/>
                      </a:stretch>
                    </p:blipFill>
                    <p:spPr>
                      <a:xfrm>
                        <a:off x="668797" y="3190459"/>
                        <a:ext cx="800540" cy="500327"/>
                      </a:xfrm>
                      <a:prstGeom prst="rect">
                        <a:avLst/>
                      </a:prstGeom>
                      <a:ln w="3175">
                        <a:noFill/>
                      </a:ln>
                    </p:spPr>
                  </p:pic>
                  <p:pic>
                    <p:nvPicPr>
                      <p:cNvPr id="20" name="Picture 15" descr="\\vmware-host\Shared Folders\Documents\images\netapp.jpeg">
                        <a:extLst>
                          <a:ext uri="{FF2B5EF4-FFF2-40B4-BE49-F238E27FC236}">
                            <a16:creationId xmlns:a16="http://schemas.microsoft.com/office/drawing/2014/main" id="{A4F3B815-8CAC-49C5-914D-2ADD07239090}"/>
                          </a:ext>
                        </a:extLst>
                      </p:cNvPr>
                      <p:cNvPicPr>
                        <a:picLocks noChangeAspect="1" noChangeArrowheads="1"/>
                      </p:cNvPicPr>
                      <p:nvPr/>
                    </p:nvPicPr>
                    <p:blipFill>
                      <a:blip r:embed="rId3" cstate="screen"/>
                      <a:srcRect/>
                      <a:stretch>
                        <a:fillRect/>
                      </a:stretch>
                    </p:blipFill>
                    <p:spPr bwMode="auto">
                      <a:xfrm>
                        <a:off x="5577877" y="4502605"/>
                        <a:ext cx="534340" cy="390829"/>
                      </a:xfrm>
                      <a:prstGeom prst="rect">
                        <a:avLst/>
                      </a:prstGeom>
                      <a:noFill/>
                      <a:ln w="3175">
                        <a:noFill/>
                      </a:ln>
                    </p:spPr>
                  </p:pic>
                  <p:pic>
                    <p:nvPicPr>
                      <p:cNvPr id="21" name="Picture 2">
                        <a:extLst>
                          <a:ext uri="{FF2B5EF4-FFF2-40B4-BE49-F238E27FC236}">
                            <a16:creationId xmlns:a16="http://schemas.microsoft.com/office/drawing/2014/main" id="{EF166FE3-3E89-4237-958B-2A68C44CB9CA}"/>
                          </a:ext>
                        </a:extLst>
                      </p:cNvPr>
                      <p:cNvPicPr>
                        <a:picLocks noChangeAspect="1" noChangeArrowheads="1"/>
                      </p:cNvPicPr>
                      <p:nvPr/>
                    </p:nvPicPr>
                    <p:blipFill>
                      <a:blip r:embed="rId4" cstate="screen"/>
                      <a:srcRect/>
                      <a:stretch>
                        <a:fillRect/>
                      </a:stretch>
                    </p:blipFill>
                    <p:spPr bwMode="auto">
                      <a:xfrm>
                        <a:off x="1048723" y="2411501"/>
                        <a:ext cx="688528" cy="543501"/>
                      </a:xfrm>
                      <a:prstGeom prst="rect">
                        <a:avLst/>
                      </a:prstGeom>
                      <a:noFill/>
                      <a:ln w="3175">
                        <a:noFill/>
                        <a:miter lim="800000"/>
                        <a:headEnd/>
                        <a:tailEnd/>
                      </a:ln>
                    </p:spPr>
                  </p:pic>
                </p:grpSp>
                <p:cxnSp>
                  <p:nvCxnSpPr>
                    <p:cNvPr id="6" name="Straight Connector 109">
                      <a:extLst>
                        <a:ext uri="{FF2B5EF4-FFF2-40B4-BE49-F238E27FC236}">
                          <a16:creationId xmlns:a16="http://schemas.microsoft.com/office/drawing/2014/main" id="{7B18E4FA-EE52-4ABC-90DB-DEC6AA5DEED1}"/>
                        </a:ext>
                      </a:extLst>
                    </p:cNvPr>
                    <p:cNvCxnSpPr>
                      <a:stCxn id="13" idx="0"/>
                    </p:cNvCxnSpPr>
                    <p:nvPr/>
                  </p:nvCxnSpPr>
                  <p:spPr bwMode="auto">
                    <a:xfrm flipV="1">
                      <a:off x="7431051" y="3395872"/>
                      <a:ext cx="322907" cy="678412"/>
                    </a:xfrm>
                    <a:prstGeom prst="line">
                      <a:avLst/>
                    </a:prstGeom>
                    <a:solidFill>
                      <a:srgbClr val="0095D3"/>
                    </a:solidFill>
                    <a:ln w="9525" cap="flat" cmpd="sng" algn="ctr">
                      <a:noFill/>
                      <a:prstDash val="solid"/>
                      <a:round/>
                      <a:headEnd type="none" w="med" len="med"/>
                      <a:tailEnd type="none" w="med" len="med"/>
                    </a:ln>
                    <a:effectLst/>
                  </p:spPr>
                </p:cxnSp>
                <p:pic>
                  <p:nvPicPr>
                    <p:cNvPr id="7" name="Picture 117">
                      <a:extLst>
                        <a:ext uri="{FF2B5EF4-FFF2-40B4-BE49-F238E27FC236}">
                          <a16:creationId xmlns:a16="http://schemas.microsoft.com/office/drawing/2014/main" id="{2615996E-27D4-4EB3-AFBE-F8898630F263}"/>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0580391" y="3911653"/>
                      <a:ext cx="710201" cy="258809"/>
                    </a:xfrm>
                    <a:prstGeom prst="rect">
                      <a:avLst/>
                    </a:prstGeom>
                  </p:spPr>
                </p:pic>
                <p:grpSp>
                  <p:nvGrpSpPr>
                    <p:cNvPr id="8" name="Group 118">
                      <a:extLst>
                        <a:ext uri="{FF2B5EF4-FFF2-40B4-BE49-F238E27FC236}">
                          <a16:creationId xmlns:a16="http://schemas.microsoft.com/office/drawing/2014/main" id="{90A44DE7-CE23-4E28-9A4A-894F2004F9F6}"/>
                        </a:ext>
                      </a:extLst>
                    </p:cNvPr>
                    <p:cNvGrpSpPr/>
                    <p:nvPr/>
                  </p:nvGrpSpPr>
                  <p:grpSpPr>
                    <a:xfrm>
                      <a:off x="6768039" y="3352614"/>
                      <a:ext cx="3974225" cy="2473393"/>
                      <a:chOff x="1386417" y="2404392"/>
                      <a:chExt cx="4482373" cy="2789645"/>
                    </a:xfrm>
                  </p:grpSpPr>
                  <p:grpSp>
                    <p:nvGrpSpPr>
                      <p:cNvPr id="9" name="Group 96">
                        <a:extLst>
                          <a:ext uri="{FF2B5EF4-FFF2-40B4-BE49-F238E27FC236}">
                            <a16:creationId xmlns:a16="http://schemas.microsoft.com/office/drawing/2014/main" id="{6FE22475-AF19-4236-906E-2F0406D9B900}"/>
                          </a:ext>
                        </a:extLst>
                      </p:cNvPr>
                      <p:cNvGrpSpPr/>
                      <p:nvPr/>
                    </p:nvGrpSpPr>
                    <p:grpSpPr>
                      <a:xfrm>
                        <a:off x="1386417" y="2404392"/>
                        <a:ext cx="4482373" cy="2789645"/>
                        <a:chOff x="4837487" y="3600096"/>
                        <a:chExt cx="8484441" cy="4858066"/>
                      </a:xfrm>
                    </p:grpSpPr>
                    <p:sp>
                      <p:nvSpPr>
                        <p:cNvPr id="11" name="Oval 121">
                          <a:extLst>
                            <a:ext uri="{FF2B5EF4-FFF2-40B4-BE49-F238E27FC236}">
                              <a16:creationId xmlns:a16="http://schemas.microsoft.com/office/drawing/2014/main" id="{75BB68FD-A18E-40FA-98A4-C88CA9B0ED76}"/>
                            </a:ext>
                          </a:extLst>
                        </p:cNvPr>
                        <p:cNvSpPr/>
                        <p:nvPr/>
                      </p:nvSpPr>
                      <p:spPr bwMode="auto">
                        <a:xfrm>
                          <a:off x="4868873" y="3600096"/>
                          <a:ext cx="8270696" cy="4851455"/>
                        </a:xfrm>
                        <a:prstGeom prst="ellipse">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a:tailEnd/>
                        </a:ln>
                        <a:effectLst/>
                      </p:spPr>
                      <p:txBody>
                        <a:bodyPr wrap="none" lIns="0" tIns="0" rIns="0" bIns="0" rtlCol="0" anchor="ctr"/>
                        <a:lstStyle/>
                        <a:p>
                          <a:pPr marL="0" marR="0" lvl="0" indent="0" algn="ctr" defTabSz="512064"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err="1">
                            <a:ln>
                              <a:noFill/>
                            </a:ln>
                            <a:solidFill>
                              <a:srgbClr val="FFFFFF"/>
                            </a:solidFill>
                            <a:effectLst/>
                            <a:uLnTx/>
                            <a:uFillTx/>
                            <a:latin typeface="Arial"/>
                            <a:ea typeface="+mn-ea"/>
                            <a:cs typeface="+mn-cs"/>
                          </a:endParaRPr>
                        </a:p>
                      </p:txBody>
                    </p:sp>
                    <p:sp>
                      <p:nvSpPr>
                        <p:cNvPr id="12" name="Rectangle 122">
                          <a:extLst>
                            <a:ext uri="{FF2B5EF4-FFF2-40B4-BE49-F238E27FC236}">
                              <a16:creationId xmlns:a16="http://schemas.microsoft.com/office/drawing/2014/main" id="{9F889936-153C-44B5-A458-5520332BF111}"/>
                            </a:ext>
                          </a:extLst>
                        </p:cNvPr>
                        <p:cNvSpPr/>
                        <p:nvPr/>
                      </p:nvSpPr>
                      <p:spPr>
                        <a:xfrm>
                          <a:off x="4957234" y="5995927"/>
                          <a:ext cx="1987476" cy="410194"/>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Backup</a:t>
                          </a:r>
                        </a:p>
                      </p:txBody>
                    </p:sp>
                    <p:sp>
                      <p:nvSpPr>
                        <p:cNvPr id="13" name="Rectangle 123">
                          <a:extLst>
                            <a:ext uri="{FF2B5EF4-FFF2-40B4-BE49-F238E27FC236}">
                              <a16:creationId xmlns:a16="http://schemas.microsoft.com/office/drawing/2014/main" id="{8B28DE55-E980-4EEA-8CA2-D854E3D21FBF}"/>
                            </a:ext>
                          </a:extLst>
                        </p:cNvPr>
                        <p:cNvSpPr/>
                        <p:nvPr/>
                      </p:nvSpPr>
                      <p:spPr>
                        <a:xfrm>
                          <a:off x="5304102" y="5017550"/>
                          <a:ext cx="1897656" cy="410194"/>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Internet</a:t>
                          </a:r>
                        </a:p>
                      </p:txBody>
                    </p:sp>
                    <p:sp>
                      <p:nvSpPr>
                        <p:cNvPr id="14" name="Rectangle 124">
                          <a:extLst>
                            <a:ext uri="{FF2B5EF4-FFF2-40B4-BE49-F238E27FC236}">
                              <a16:creationId xmlns:a16="http://schemas.microsoft.com/office/drawing/2014/main" id="{1099EA7B-CB28-441A-88A8-BF9EFA52A69D}"/>
                            </a:ext>
                          </a:extLst>
                        </p:cNvPr>
                        <p:cNvSpPr/>
                        <p:nvPr/>
                      </p:nvSpPr>
                      <p:spPr>
                        <a:xfrm>
                          <a:off x="10118158" y="4709135"/>
                          <a:ext cx="2710937" cy="697329"/>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Information</a:t>
                          </a:r>
                        </a:p>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Security</a:t>
                          </a:r>
                        </a:p>
                      </p:txBody>
                    </p:sp>
                    <p:sp>
                      <p:nvSpPr>
                        <p:cNvPr id="15" name="Rectangle 125">
                          <a:extLst>
                            <a:ext uri="{FF2B5EF4-FFF2-40B4-BE49-F238E27FC236}">
                              <a16:creationId xmlns:a16="http://schemas.microsoft.com/office/drawing/2014/main" id="{72F982C1-85D3-45BB-9829-6598E6D83EB9}"/>
                            </a:ext>
                          </a:extLst>
                        </p:cNvPr>
                        <p:cNvSpPr/>
                        <p:nvPr/>
                      </p:nvSpPr>
                      <p:spPr>
                        <a:xfrm>
                          <a:off x="10070330" y="7125849"/>
                          <a:ext cx="2304297" cy="410194"/>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Save</a:t>
                          </a:r>
                        </a:p>
                      </p:txBody>
                    </p:sp>
                    <p:sp>
                      <p:nvSpPr>
                        <p:cNvPr id="16" name="Rectangle 126">
                          <a:extLst>
                            <a:ext uri="{FF2B5EF4-FFF2-40B4-BE49-F238E27FC236}">
                              <a16:creationId xmlns:a16="http://schemas.microsoft.com/office/drawing/2014/main" id="{05C5FF1B-C675-4A4D-A693-E91B09469C00}"/>
                            </a:ext>
                          </a:extLst>
                        </p:cNvPr>
                        <p:cNvSpPr/>
                        <p:nvPr/>
                      </p:nvSpPr>
                      <p:spPr>
                        <a:xfrm>
                          <a:off x="5047501" y="6736657"/>
                          <a:ext cx="3559645" cy="697329"/>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System Management</a:t>
                          </a:r>
                        </a:p>
                      </p:txBody>
                    </p:sp>
                    <p:sp>
                      <p:nvSpPr>
                        <p:cNvPr id="17" name="Rectangle 127">
                          <a:extLst>
                            <a:ext uri="{FF2B5EF4-FFF2-40B4-BE49-F238E27FC236}">
                              <a16:creationId xmlns:a16="http://schemas.microsoft.com/office/drawing/2014/main" id="{C2640EE5-FB20-46AA-9423-79F5A60FC927}"/>
                            </a:ext>
                          </a:extLst>
                        </p:cNvPr>
                        <p:cNvSpPr/>
                        <p:nvPr/>
                      </p:nvSpPr>
                      <p:spPr>
                        <a:xfrm>
                          <a:off x="11134654" y="6014381"/>
                          <a:ext cx="2187274" cy="410194"/>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Cloud</a:t>
                          </a:r>
                        </a:p>
                      </p:txBody>
                    </p:sp>
                    <p:sp>
                      <p:nvSpPr>
                        <p:cNvPr id="18" name="Oval 128">
                          <a:extLst>
                            <a:ext uri="{FF2B5EF4-FFF2-40B4-BE49-F238E27FC236}">
                              <a16:creationId xmlns:a16="http://schemas.microsoft.com/office/drawing/2014/main" id="{14E9A4D1-9A74-4B2D-93E8-78F18D8E649C}"/>
                            </a:ext>
                          </a:extLst>
                        </p:cNvPr>
                        <p:cNvSpPr/>
                        <p:nvPr/>
                      </p:nvSpPr>
                      <p:spPr bwMode="auto">
                        <a:xfrm>
                          <a:off x="4837487" y="3606709"/>
                          <a:ext cx="8270695" cy="4851453"/>
                        </a:xfrm>
                        <a:prstGeom prst="ellipse">
                          <a:avLst/>
                        </a:prstGeom>
                        <a:noFill/>
                        <a:ln w="57150" cap="flat" cmpd="sng" algn="ctr">
                          <a:solidFill>
                            <a:srgbClr val="89CBDF"/>
                          </a:solidFill>
                          <a:prstDash val="solid"/>
                          <a:round/>
                          <a:headEnd type="none" w="med" len="med"/>
                          <a:tailEnd type="none" w="med" len="med"/>
                        </a:ln>
                        <a:effectLst/>
                        <a:scene3d>
                          <a:camera prst="orthographicFront"/>
                          <a:lightRig rig="threePt" dir="t"/>
                        </a:scene3d>
                        <a:sp3d>
                          <a:bevelT w="107950" prst="slope"/>
                        </a:sp3d>
                      </p:spPr>
                      <p:txBody>
                        <a:bodyPr wrap="none" lIns="0" tIns="0" rIns="0" bIns="0" rtlCol="0" anchor="ctr"/>
                        <a:lstStyle/>
                        <a:p>
                          <a:pPr marL="0" marR="0" lvl="0" indent="0" algn="ctr" defTabSz="512064"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err="1">
                            <a:ln>
                              <a:noFill/>
                            </a:ln>
                            <a:solidFill>
                              <a:srgbClr val="FFFFFF"/>
                            </a:solidFill>
                            <a:effectLst/>
                            <a:uLnTx/>
                            <a:uFillTx/>
                            <a:latin typeface="Arial"/>
                            <a:ea typeface="+mn-ea"/>
                          </a:endParaRPr>
                        </a:p>
                      </p:txBody>
                    </p:sp>
                  </p:grpSp>
                  <p:sp>
                    <p:nvSpPr>
                      <p:cNvPr id="10" name="Oval 120">
                        <a:extLst>
                          <a:ext uri="{FF2B5EF4-FFF2-40B4-BE49-F238E27FC236}">
                            <a16:creationId xmlns:a16="http://schemas.microsoft.com/office/drawing/2014/main" id="{F6DCDBBE-7830-420F-8954-A23693A8131B}"/>
                          </a:ext>
                        </a:extLst>
                      </p:cNvPr>
                      <p:cNvSpPr/>
                      <p:nvPr/>
                    </p:nvSpPr>
                    <p:spPr bwMode="auto">
                      <a:xfrm>
                        <a:off x="2489153" y="3210956"/>
                        <a:ext cx="2181317" cy="1185468"/>
                      </a:xfrm>
                      <a:prstGeom prst="ellipse">
                        <a:avLst/>
                      </a:prstGeom>
                      <a:solidFill>
                        <a:srgbClr val="92D050"/>
                      </a:solidFill>
                      <a:ln w="6350" cap="flat" cmpd="sng" algn="ctr">
                        <a:solidFill>
                          <a:srgbClr val="92D050"/>
                        </a:solidFill>
                        <a:prstDash val="solid"/>
                        <a:miter lim="800000"/>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512064" eaLnBrk="1" fontAlgn="auto" latinLnBrk="0" hangingPunct="1">
                          <a:lnSpc>
                            <a:spcPct val="100000"/>
                          </a:lnSpc>
                          <a:spcBef>
                            <a:spcPts val="0"/>
                          </a:spcBef>
                          <a:spcAft>
                            <a:spcPct val="40000"/>
                          </a:spcAft>
                          <a:buClrTx/>
                          <a:buSzTx/>
                          <a:buFontTx/>
                          <a:buNone/>
                          <a:tabLst/>
                          <a:defRPr/>
                        </a:pPr>
                        <a:r>
                          <a:rPr kumimoji="0" lang="en-US" sz="2800" b="1" u="sng" kern="0" dirty="0">
                            <a:solidFill>
                              <a:srgbClr val="FFFFFF"/>
                            </a:solidFill>
                            <a:effectLst>
                              <a:outerShdw blurRad="38100" dist="38100" dir="2700000" algn="tl">
                                <a:srgbClr val="000000">
                                  <a:alpha val="43137"/>
                                </a:srgbClr>
                              </a:outerShdw>
                            </a:effectLst>
                            <a:latin typeface="Arial"/>
                            <a:ea typeface="+mn-ea"/>
                          </a:rPr>
                          <a:t>Integration</a:t>
                        </a:r>
                        <a:endParaRPr kumimoji="0" lang="en-US" sz="28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mn-ea"/>
                        </a:endParaRPr>
                      </a:p>
                    </p:txBody>
                  </p:sp>
                </p:grpSp>
              </p:grpSp>
              <p:sp>
                <p:nvSpPr>
                  <p:cNvPr id="22" name="Rectangle 126">
                    <a:extLst>
                      <a:ext uri="{FF2B5EF4-FFF2-40B4-BE49-F238E27FC236}">
                        <a16:creationId xmlns:a16="http://schemas.microsoft.com/office/drawing/2014/main" id="{C824CFB7-1734-4949-B9DC-9D5816C54C14}"/>
                      </a:ext>
                    </a:extLst>
                  </p:cNvPr>
                  <p:cNvSpPr/>
                  <p:nvPr/>
                </p:nvSpPr>
                <p:spPr>
                  <a:xfrm>
                    <a:off x="2973455" y="4796136"/>
                    <a:ext cx="1985340" cy="246221"/>
                  </a:xfrm>
                  <a:prstGeom prst="rect">
                    <a:avLst/>
                  </a:prstGeom>
                  <a:noFill/>
                  <a:ln w="19050">
                    <a:noFill/>
                  </a:ln>
                </p:spPr>
                <p:txBody>
                  <a:bodyPr wrap="square">
                    <a:spAutoFit/>
                  </a:bodyPr>
                  <a:lstStyle/>
                  <a:p>
                    <a:pPr algn="ctr" eaLnBrk="1" fontAlgn="auto" hangingPunct="1">
                      <a:spcBef>
                        <a:spcPts val="0"/>
                      </a:spcBef>
                      <a:spcAft>
                        <a:spcPts val="0"/>
                      </a:spcAft>
                      <a:defRPr/>
                    </a:pPr>
                    <a:r>
                      <a:rPr kumimoji="0" lang="zh-TW" altLang="en-US" sz="1000" b="1" kern="0" dirty="0">
                        <a:solidFill>
                          <a:srgbClr val="FFFFFF"/>
                        </a:solidFill>
                        <a:latin typeface="Arial"/>
                      </a:rPr>
                      <a:t>視訊監控</a:t>
                    </a:r>
                    <a:endParaRPr kumimoji="0" lang="en-US" sz="1000" b="1" kern="0" dirty="0">
                      <a:solidFill>
                        <a:srgbClr val="FFFFFF"/>
                      </a:solidFill>
                      <a:latin typeface="Arial"/>
                      <a:ea typeface="+mn-ea"/>
                    </a:endParaRPr>
                  </a:p>
                </p:txBody>
              </p:sp>
              <p:sp>
                <p:nvSpPr>
                  <p:cNvPr id="23" name="Rectangle 126">
                    <a:extLst>
                      <a:ext uri="{FF2B5EF4-FFF2-40B4-BE49-F238E27FC236}">
                        <a16:creationId xmlns:a16="http://schemas.microsoft.com/office/drawing/2014/main" id="{62111AEF-B521-46F2-9DE8-45355850B302}"/>
                      </a:ext>
                    </a:extLst>
                  </p:cNvPr>
                  <p:cNvSpPr/>
                  <p:nvPr/>
                </p:nvSpPr>
                <p:spPr>
                  <a:xfrm>
                    <a:off x="2641682" y="2289155"/>
                    <a:ext cx="1985340" cy="240138"/>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Big Bata</a:t>
                    </a:r>
                  </a:p>
                </p:txBody>
              </p:sp>
              <p:pic>
                <p:nvPicPr>
                  <p:cNvPr id="24" name="圖片 23">
                    <a:extLst>
                      <a:ext uri="{FF2B5EF4-FFF2-40B4-BE49-F238E27FC236}">
                        <a16:creationId xmlns:a16="http://schemas.microsoft.com/office/drawing/2014/main" id="{AB627C8F-F14A-4850-8E6F-9F97368F2E39}"/>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221816" y="3216245"/>
                    <a:ext cx="868595" cy="291438"/>
                  </a:xfrm>
                  <a:prstGeom prst="rect">
                    <a:avLst/>
                  </a:prstGeom>
                </p:spPr>
              </p:pic>
              <p:pic>
                <p:nvPicPr>
                  <p:cNvPr id="25" name="圖片 24">
                    <a:extLst>
                      <a:ext uri="{FF2B5EF4-FFF2-40B4-BE49-F238E27FC236}">
                        <a16:creationId xmlns:a16="http://schemas.microsoft.com/office/drawing/2014/main" id="{60CCA837-BE06-4813-9F87-8CFCAEB6B078}"/>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052085" y="3066862"/>
                    <a:ext cx="885253" cy="339505"/>
                  </a:xfrm>
                  <a:prstGeom prst="rect">
                    <a:avLst/>
                  </a:prstGeom>
                </p:spPr>
              </p:pic>
              <p:pic>
                <p:nvPicPr>
                  <p:cNvPr id="28" name="圖片 27">
                    <a:extLst>
                      <a:ext uri="{FF2B5EF4-FFF2-40B4-BE49-F238E27FC236}">
                        <a16:creationId xmlns:a16="http://schemas.microsoft.com/office/drawing/2014/main" id="{49E8446E-68E9-4648-ACB7-CA4688C77EBE}"/>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5901255" y="1686575"/>
                    <a:ext cx="1006780" cy="381778"/>
                  </a:xfrm>
                  <a:prstGeom prst="rect">
                    <a:avLst/>
                  </a:prstGeom>
                </p:spPr>
              </p:pic>
              <p:pic>
                <p:nvPicPr>
                  <p:cNvPr id="29" name="圖片 28">
                    <a:extLst>
                      <a:ext uri="{FF2B5EF4-FFF2-40B4-BE49-F238E27FC236}">
                        <a16:creationId xmlns:a16="http://schemas.microsoft.com/office/drawing/2014/main" id="{EF8E2890-7EE4-4E52-A2AF-B3957EDC093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01072" y="2192223"/>
                    <a:ext cx="1059181" cy="278892"/>
                  </a:xfrm>
                  <a:prstGeom prst="rect">
                    <a:avLst/>
                  </a:prstGeom>
                </p:spPr>
              </p:pic>
              <p:pic>
                <p:nvPicPr>
                  <p:cNvPr id="30" name="圖片 29">
                    <a:extLst>
                      <a:ext uri="{FF2B5EF4-FFF2-40B4-BE49-F238E27FC236}">
                        <a16:creationId xmlns:a16="http://schemas.microsoft.com/office/drawing/2014/main" id="{10F91C15-3535-4CF5-B684-1CEEA0400496}"/>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6338641" y="1967491"/>
                    <a:ext cx="895607" cy="314248"/>
                  </a:xfrm>
                  <a:prstGeom prst="rect">
                    <a:avLst/>
                  </a:prstGeom>
                </p:spPr>
              </p:pic>
              <p:pic>
                <p:nvPicPr>
                  <p:cNvPr id="31" name="圖片 30">
                    <a:extLst>
                      <a:ext uri="{FF2B5EF4-FFF2-40B4-BE49-F238E27FC236}">
                        <a16:creationId xmlns:a16="http://schemas.microsoft.com/office/drawing/2014/main" id="{5263B307-2D5E-44D0-BDEE-EB4FFD93F812}"/>
                      </a:ext>
                    </a:extLst>
                  </p:cNvPr>
                  <p:cNvPicPr>
                    <a:picLocks noChangeAspect="1"/>
                  </p:cNvPicPr>
                  <p:nvPr/>
                </p:nvPicPr>
                <p:blipFill>
                  <a:blip r:embed="rId11" cstate="screen">
                    <a:extLst>
                      <a:ext uri="{28A0092B-C50C-407E-A947-70E740481C1C}">
                        <a14:useLocalDpi xmlns:a14="http://schemas.microsoft.com/office/drawing/2010/main" val="0"/>
                      </a:ext>
                    </a:extLst>
                  </a:blip>
                  <a:stretch>
                    <a:fillRect/>
                  </a:stretch>
                </p:blipFill>
                <p:spPr>
                  <a:xfrm>
                    <a:off x="1325097" y="3887210"/>
                    <a:ext cx="1395705" cy="558282"/>
                  </a:xfrm>
                  <a:prstGeom prst="rect">
                    <a:avLst/>
                  </a:prstGeom>
                </p:spPr>
              </p:pic>
              <p:sp>
                <p:nvSpPr>
                  <p:cNvPr id="32" name="Rectangle 126">
                    <a:extLst>
                      <a:ext uri="{FF2B5EF4-FFF2-40B4-BE49-F238E27FC236}">
                        <a16:creationId xmlns:a16="http://schemas.microsoft.com/office/drawing/2014/main" id="{335CAC01-31A6-448A-A0C5-004149EEF303}"/>
                      </a:ext>
                    </a:extLst>
                  </p:cNvPr>
                  <p:cNvSpPr/>
                  <p:nvPr/>
                </p:nvSpPr>
                <p:spPr>
                  <a:xfrm>
                    <a:off x="3580318" y="4043149"/>
                    <a:ext cx="2069966" cy="576331"/>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微軟正黑體" panose="020B0604030504040204" pitchFamily="34" charset="-120"/>
                        <a:ea typeface="微軟正黑體" panose="020B0604030504040204" pitchFamily="34" charset="-120"/>
                      </a:rPr>
                      <a:t>Video Surveillance System</a:t>
                    </a:r>
                  </a:p>
                </p:txBody>
              </p:sp>
              <p:pic>
                <p:nvPicPr>
                  <p:cNvPr id="33" name="圖片 32">
                    <a:extLst>
                      <a:ext uri="{FF2B5EF4-FFF2-40B4-BE49-F238E27FC236}">
                        <a16:creationId xmlns:a16="http://schemas.microsoft.com/office/drawing/2014/main" id="{80ACF084-F970-47F0-925C-69F3FF8477EE}"/>
                      </a:ext>
                    </a:extLst>
                  </p:cNvPr>
                  <p:cNvPicPr>
                    <a:picLocks noChangeAspect="1"/>
                  </p:cNvPicPr>
                  <p:nvPr/>
                </p:nvPicPr>
                <p:blipFill>
                  <a:blip r:embed="rId12" cstate="screen">
                    <a:extLst>
                      <a:ext uri="{28A0092B-C50C-407E-A947-70E740481C1C}">
                        <a14:useLocalDpi xmlns:a14="http://schemas.microsoft.com/office/drawing/2010/main" val="0"/>
                      </a:ext>
                    </a:extLst>
                  </a:blip>
                  <a:stretch>
                    <a:fillRect/>
                  </a:stretch>
                </p:blipFill>
                <p:spPr>
                  <a:xfrm>
                    <a:off x="2839556" y="1405660"/>
                    <a:ext cx="1046009" cy="467366"/>
                  </a:xfrm>
                  <a:prstGeom prst="rect">
                    <a:avLst/>
                  </a:prstGeom>
                </p:spPr>
              </p:pic>
              <p:pic>
                <p:nvPicPr>
                  <p:cNvPr id="36" name="圖片 35">
                    <a:extLst>
                      <a:ext uri="{FF2B5EF4-FFF2-40B4-BE49-F238E27FC236}">
                        <a16:creationId xmlns:a16="http://schemas.microsoft.com/office/drawing/2014/main" id="{02805423-3C09-43A1-B69C-B59F537C7622}"/>
                      </a:ext>
                    </a:extLst>
                  </p:cNvPr>
                  <p:cNvPicPr>
                    <a:picLocks noChangeAspect="1"/>
                  </p:cNvPicPr>
                  <p:nvPr/>
                </p:nvPicPr>
                <p:blipFill>
                  <a:blip r:embed="rId13" cstate="screen">
                    <a:extLst>
                      <a:ext uri="{28A0092B-C50C-407E-A947-70E740481C1C}">
                        <a14:useLocalDpi xmlns:a14="http://schemas.microsoft.com/office/drawing/2010/main" val="0"/>
                      </a:ext>
                    </a:extLst>
                  </a:blip>
                  <a:stretch>
                    <a:fillRect/>
                  </a:stretch>
                </p:blipFill>
                <p:spPr>
                  <a:xfrm>
                    <a:off x="1106387" y="3606148"/>
                    <a:ext cx="1032005" cy="290374"/>
                  </a:xfrm>
                  <a:prstGeom prst="rect">
                    <a:avLst/>
                  </a:prstGeom>
                </p:spPr>
              </p:pic>
              <p:pic>
                <p:nvPicPr>
                  <p:cNvPr id="37" name="圖片 36">
                    <a:extLst>
                      <a:ext uri="{FF2B5EF4-FFF2-40B4-BE49-F238E27FC236}">
                        <a16:creationId xmlns:a16="http://schemas.microsoft.com/office/drawing/2014/main" id="{800C5DFE-C6C7-4FD0-919C-E09F4B232192}"/>
                      </a:ext>
                    </a:extLst>
                  </p:cNvPr>
                  <p:cNvPicPr>
                    <a:picLocks noChangeAspect="1"/>
                  </p:cNvPicPr>
                  <p:nvPr/>
                </p:nvPicPr>
                <p:blipFill>
                  <a:blip r:embed="rId14" cstate="screen">
                    <a:extLst>
                      <a:ext uri="{28A0092B-C50C-407E-A947-70E740481C1C}">
                        <a14:useLocalDpi xmlns:a14="http://schemas.microsoft.com/office/drawing/2010/main" val="0"/>
                      </a:ext>
                    </a:extLst>
                  </a:blip>
                  <a:stretch>
                    <a:fillRect/>
                  </a:stretch>
                </p:blipFill>
                <p:spPr>
                  <a:xfrm>
                    <a:off x="2221859" y="4394383"/>
                    <a:ext cx="726191" cy="292566"/>
                  </a:xfrm>
                  <a:prstGeom prst="rect">
                    <a:avLst/>
                  </a:prstGeom>
                </p:spPr>
              </p:pic>
              <p:pic>
                <p:nvPicPr>
                  <p:cNvPr id="38" name="圖片 37">
                    <a:extLst>
                      <a:ext uri="{FF2B5EF4-FFF2-40B4-BE49-F238E27FC236}">
                        <a16:creationId xmlns:a16="http://schemas.microsoft.com/office/drawing/2014/main" id="{8B75B4F7-14D8-4FCA-A370-2CB17B405964}"/>
                      </a:ext>
                    </a:extLst>
                  </p:cNvPr>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2835535" y="4644329"/>
                    <a:ext cx="781196" cy="358973"/>
                  </a:xfrm>
                  <a:prstGeom prst="rect">
                    <a:avLst/>
                  </a:prstGeom>
                </p:spPr>
              </p:pic>
              <p:pic>
                <p:nvPicPr>
                  <p:cNvPr id="40" name="圖片 39">
                    <a:extLst>
                      <a:ext uri="{FF2B5EF4-FFF2-40B4-BE49-F238E27FC236}">
                        <a16:creationId xmlns:a16="http://schemas.microsoft.com/office/drawing/2014/main" id="{C4DAFB72-7A45-4315-8108-234BB1F67F66}"/>
                      </a:ext>
                    </a:extLst>
                  </p:cNvPr>
                  <p:cNvPicPr>
                    <a:picLocks noChangeAspect="1"/>
                  </p:cNvPicPr>
                  <p:nvPr/>
                </p:nvPicPr>
                <p:blipFill>
                  <a:blip r:embed="rId16" cstate="screen">
                    <a:extLst>
                      <a:ext uri="{28A0092B-C50C-407E-A947-70E740481C1C}">
                        <a14:useLocalDpi xmlns:a14="http://schemas.microsoft.com/office/drawing/2010/main" val="0"/>
                      </a:ext>
                    </a:extLst>
                  </a:blip>
                  <a:stretch>
                    <a:fillRect/>
                  </a:stretch>
                </p:blipFill>
                <p:spPr>
                  <a:xfrm>
                    <a:off x="3467000" y="4832558"/>
                    <a:ext cx="762751" cy="288032"/>
                  </a:xfrm>
                  <a:prstGeom prst="rect">
                    <a:avLst/>
                  </a:prstGeom>
                </p:spPr>
              </p:pic>
              <p:pic>
                <p:nvPicPr>
                  <p:cNvPr id="42" name="圖片 41">
                    <a:extLst>
                      <a:ext uri="{FF2B5EF4-FFF2-40B4-BE49-F238E27FC236}">
                        <a16:creationId xmlns:a16="http://schemas.microsoft.com/office/drawing/2014/main" id="{0B3781DD-1245-4043-B7D1-D542A4CBDBF8}"/>
                      </a:ext>
                    </a:extLst>
                  </p:cNvPr>
                  <p:cNvPicPr>
                    <a:picLocks noChangeAspect="1"/>
                  </p:cNvPicPr>
                  <p:nvPr/>
                </p:nvPicPr>
                <p:blipFill>
                  <a:blip r:embed="rId17" cstate="screen">
                    <a:extLst>
                      <a:ext uri="{28A0092B-C50C-407E-A947-70E740481C1C}">
                        <a14:useLocalDpi xmlns:a14="http://schemas.microsoft.com/office/drawing/2010/main" val="0"/>
                      </a:ext>
                    </a:extLst>
                  </a:blip>
                  <a:stretch>
                    <a:fillRect/>
                  </a:stretch>
                </p:blipFill>
                <p:spPr>
                  <a:xfrm>
                    <a:off x="2402171" y="1682932"/>
                    <a:ext cx="487135" cy="396925"/>
                  </a:xfrm>
                  <a:prstGeom prst="rect">
                    <a:avLst/>
                  </a:prstGeom>
                </p:spPr>
              </p:pic>
              <p:pic>
                <p:nvPicPr>
                  <p:cNvPr id="43" name="Picture 2" descr="C:\Users\cindy.chang\Desktop\New-Microsoft-2013-Logo-Vector.png">
                    <a:extLst>
                      <a:ext uri="{FF2B5EF4-FFF2-40B4-BE49-F238E27FC236}">
                        <a16:creationId xmlns:a16="http://schemas.microsoft.com/office/drawing/2014/main" id="{C281E8DF-61E4-4CA5-AAC1-572DE3C419EC}"/>
                      </a:ext>
                    </a:extLst>
                  </p:cNvPr>
                  <p:cNvPicPr>
                    <a:picLocks noChangeAspect="1" noChangeArrowheads="1"/>
                  </p:cNvPicPr>
                  <p:nvPr/>
                </p:nvPicPr>
                <p:blipFill>
                  <a:blip r:embed="rId18" cstate="screen"/>
                  <a:srcRect/>
                  <a:stretch>
                    <a:fillRect/>
                  </a:stretch>
                </p:blipFill>
                <p:spPr bwMode="auto">
                  <a:xfrm>
                    <a:off x="7029332" y="3556647"/>
                    <a:ext cx="939710" cy="621419"/>
                  </a:xfrm>
                  <a:prstGeom prst="rect">
                    <a:avLst/>
                  </a:prstGeom>
                  <a:noFill/>
                </p:spPr>
              </p:pic>
              <p:pic>
                <p:nvPicPr>
                  <p:cNvPr id="44" name="Picture 3" descr="C:\Users\cindy.chang\Desktop\VMware_logo_grey.png">
                    <a:extLst>
                      <a:ext uri="{FF2B5EF4-FFF2-40B4-BE49-F238E27FC236}">
                        <a16:creationId xmlns:a16="http://schemas.microsoft.com/office/drawing/2014/main" id="{67DC1128-9755-40B8-8C4F-E8DA0E466A22}"/>
                      </a:ext>
                    </a:extLst>
                  </p:cNvPr>
                  <p:cNvPicPr>
                    <a:picLocks noChangeAspect="1" noChangeArrowheads="1"/>
                  </p:cNvPicPr>
                  <p:nvPr/>
                </p:nvPicPr>
                <p:blipFill>
                  <a:blip r:embed="rId19" cstate="screen"/>
                  <a:srcRect/>
                  <a:stretch>
                    <a:fillRect/>
                  </a:stretch>
                </p:blipFill>
                <p:spPr bwMode="auto">
                  <a:xfrm>
                    <a:off x="7139258" y="3463824"/>
                    <a:ext cx="1008111" cy="254420"/>
                  </a:xfrm>
                  <a:prstGeom prst="rect">
                    <a:avLst/>
                  </a:prstGeom>
                  <a:noFill/>
                </p:spPr>
              </p:pic>
            </p:grpSp>
            <p:pic>
              <p:nvPicPr>
                <p:cNvPr id="46" name="Picture 2" descr="「nvidia」的圖片搜尋結果">
                  <a:extLst>
                    <a:ext uri="{FF2B5EF4-FFF2-40B4-BE49-F238E27FC236}">
                      <a16:creationId xmlns:a16="http://schemas.microsoft.com/office/drawing/2014/main" id="{C0F8BCF6-D008-4F5F-9F8E-880B220CD634}"/>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039601" y="573883"/>
                  <a:ext cx="1080120" cy="33483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NUTANIX」的圖片搜尋結果">
                  <a:extLst>
                    <a:ext uri="{FF2B5EF4-FFF2-40B4-BE49-F238E27FC236}">
                      <a16:creationId xmlns:a16="http://schemas.microsoft.com/office/drawing/2014/main" id="{928C598B-2105-4F07-AF11-6D9EB21C1767}"/>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983470" y="4729343"/>
                  <a:ext cx="1112312" cy="13643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aloalto」的圖片搜尋結果">
                  <a:extLst>
                    <a:ext uri="{FF2B5EF4-FFF2-40B4-BE49-F238E27FC236}">
                      <a16:creationId xmlns:a16="http://schemas.microsoft.com/office/drawing/2014/main" id="{9DF3D288-1C09-4439-8EC3-D283B8AA4E7E}"/>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rot="729832">
                  <a:off x="5156624" y="673085"/>
                  <a:ext cx="1025992" cy="54800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ynology」的圖片搜尋結果">
                  <a:extLst>
                    <a:ext uri="{FF2B5EF4-FFF2-40B4-BE49-F238E27FC236}">
                      <a16:creationId xmlns:a16="http://schemas.microsoft.com/office/drawing/2014/main" id="{B44E4892-E2F1-4E49-A930-E7A0C431FB96}"/>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4985029" y="5220922"/>
                  <a:ext cx="1047934" cy="268715"/>
                </a:xfrm>
                <a:prstGeom prst="rect">
                  <a:avLst/>
                </a:prstGeom>
                <a:noFill/>
                <a:extLst>
                  <a:ext uri="{909E8E84-426E-40DD-AFC4-6F175D3DCCD1}">
                    <a14:hiddenFill xmlns:a14="http://schemas.microsoft.com/office/drawing/2010/main">
                      <a:solidFill>
                        <a:srgbClr val="FFFFFF"/>
                      </a:solidFill>
                    </a14:hiddenFill>
                  </a:ext>
                </a:extLst>
              </p:spPr>
            </p:pic>
            <p:pic>
              <p:nvPicPr>
                <p:cNvPr id="54" name="圖片 53">
                  <a:extLst>
                    <a:ext uri="{FF2B5EF4-FFF2-40B4-BE49-F238E27FC236}">
                      <a16:creationId xmlns:a16="http://schemas.microsoft.com/office/drawing/2014/main" id="{D0584318-6048-42C6-9ADA-593BA8606940}"/>
                    </a:ext>
                  </a:extLst>
                </p:cNvPr>
                <p:cNvPicPr>
                  <a:picLocks noChangeAspect="1"/>
                </p:cNvPicPr>
                <p:nvPr/>
              </p:nvPicPr>
              <p:blipFill>
                <a:blip r:embed="rId24" cstate="screen">
                  <a:extLst>
                    <a:ext uri="{28A0092B-C50C-407E-A947-70E740481C1C}">
                      <a14:useLocalDpi xmlns:a14="http://schemas.microsoft.com/office/drawing/2010/main" val="0"/>
                    </a:ext>
                  </a:extLst>
                </a:blip>
                <a:stretch>
                  <a:fillRect/>
                </a:stretch>
              </p:blipFill>
              <p:spPr>
                <a:xfrm>
                  <a:off x="4441792" y="5458523"/>
                  <a:ext cx="800025" cy="357587"/>
                </a:xfrm>
                <a:prstGeom prst="rect">
                  <a:avLst/>
                </a:prstGeom>
              </p:spPr>
            </p:pic>
          </p:grpSp>
          <p:pic>
            <p:nvPicPr>
              <p:cNvPr id="2052" name="Picture 4" descr="「TINTRI」的圖片搜尋結果">
                <a:extLst>
                  <a:ext uri="{FF2B5EF4-FFF2-40B4-BE49-F238E27FC236}">
                    <a16:creationId xmlns:a16="http://schemas.microsoft.com/office/drawing/2014/main" id="{657A8295-172C-425E-A767-444F0BA290B0}"/>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5325765" y="5016286"/>
                <a:ext cx="1271654" cy="707799"/>
              </a:xfrm>
              <a:prstGeom prst="rect">
                <a:avLst/>
              </a:prstGeom>
              <a:noFill/>
              <a:extLst>
                <a:ext uri="{909E8E84-426E-40DD-AFC4-6F175D3DCCD1}">
                  <a14:hiddenFill xmlns:a14="http://schemas.microsoft.com/office/drawing/2010/main">
                    <a:solidFill>
                      <a:srgbClr val="FFFFFF"/>
                    </a:solidFill>
                  </a14:hiddenFill>
                </a:ext>
              </a:extLst>
            </p:spPr>
          </p:pic>
        </p:grpSp>
        <p:sp>
          <p:nvSpPr>
            <p:cNvPr id="78" name="Rectangle 126">
              <a:extLst>
                <a:ext uri="{FF2B5EF4-FFF2-40B4-BE49-F238E27FC236}">
                  <a16:creationId xmlns:a16="http://schemas.microsoft.com/office/drawing/2014/main" id="{A910172F-869B-4752-BE59-F85E396835AF}"/>
                </a:ext>
              </a:extLst>
            </p:cNvPr>
            <p:cNvSpPr/>
            <p:nvPr/>
          </p:nvSpPr>
          <p:spPr>
            <a:xfrm>
              <a:off x="3757404" y="1851492"/>
              <a:ext cx="1634260" cy="523220"/>
            </a:xfrm>
            <a:prstGeom prst="rect">
              <a:avLst/>
            </a:prstGeom>
            <a:noFill/>
            <a:ln w="19050">
              <a:noFill/>
            </a:ln>
          </p:spPr>
          <p:txBody>
            <a:bodyPr wrap="square">
              <a:spAutoFit/>
            </a:bodyPr>
            <a:lstStyle/>
            <a:p>
              <a:pPr lvl="0" algn="ctr" eaLnBrk="1" fontAlgn="auto" hangingPunct="1">
                <a:spcBef>
                  <a:spcPts val="0"/>
                </a:spcBef>
                <a:spcAft>
                  <a:spcPts val="0"/>
                </a:spcAft>
                <a:defRPr/>
              </a:pPr>
              <a:r>
                <a:rPr kumimoji="0" lang="en-US" altLang="zh-TW" sz="1400" b="1" kern="0" dirty="0">
                  <a:solidFill>
                    <a:srgbClr val="FFFFFF"/>
                  </a:solidFill>
                  <a:latin typeface="+mn-ea"/>
                  <a:ea typeface="+mn-ea"/>
                </a:rPr>
                <a:t>Artificial Intelligence</a:t>
              </a:r>
            </a:p>
          </p:txBody>
        </p:sp>
      </p:grpSp>
      <p:grpSp>
        <p:nvGrpSpPr>
          <p:cNvPr id="48" name="群組 47">
            <a:extLst>
              <a:ext uri="{FF2B5EF4-FFF2-40B4-BE49-F238E27FC236}">
                <a16:creationId xmlns:a16="http://schemas.microsoft.com/office/drawing/2014/main" id="{EA92F3B9-21FF-4385-B7E8-A6BF24BFAC9F}"/>
              </a:ext>
            </a:extLst>
          </p:cNvPr>
          <p:cNvGrpSpPr/>
          <p:nvPr/>
        </p:nvGrpSpPr>
        <p:grpSpPr>
          <a:xfrm>
            <a:off x="1331640" y="44624"/>
            <a:ext cx="7560840" cy="6768752"/>
            <a:chOff x="735208" y="-315416"/>
            <a:chExt cx="7673584" cy="6799543"/>
          </a:xfrm>
        </p:grpSpPr>
        <p:sp>
          <p:nvSpPr>
            <p:cNvPr id="56" name="拱形 55">
              <a:extLst>
                <a:ext uri="{FF2B5EF4-FFF2-40B4-BE49-F238E27FC236}">
                  <a16:creationId xmlns:a16="http://schemas.microsoft.com/office/drawing/2014/main" id="{14A0F17A-65F0-42D2-937F-6F6644660A44}"/>
                </a:ext>
              </a:extLst>
            </p:cNvPr>
            <p:cNvSpPr/>
            <p:nvPr/>
          </p:nvSpPr>
          <p:spPr>
            <a:xfrm>
              <a:off x="1192696" y="48295"/>
              <a:ext cx="6279972" cy="6279972"/>
            </a:xfrm>
            <a:prstGeom prst="blockArc">
              <a:avLst>
                <a:gd name="adj1" fmla="val 11454222"/>
                <a:gd name="adj2" fmla="val 16441894"/>
                <a:gd name="adj3" fmla="val 463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rgbClr r="0" g="0" b="0"/>
            </a:lnRef>
            <a:fillRef idx="1">
              <a:schemeClr val="accent6">
                <a:hueOff val="0"/>
                <a:satOff val="0"/>
                <a:lumOff val="0"/>
                <a:alphaOff val="0"/>
              </a:schemeClr>
            </a:fillRef>
            <a:effectRef idx="0">
              <a:scrgbClr r="0" g="0" b="0"/>
            </a:effectRef>
            <a:fontRef idx="minor">
              <a:schemeClr val="lt1"/>
            </a:fontRef>
          </p:style>
        </p:sp>
        <p:sp>
          <p:nvSpPr>
            <p:cNvPr id="57" name="拱形 56">
              <a:extLst>
                <a:ext uri="{FF2B5EF4-FFF2-40B4-BE49-F238E27FC236}">
                  <a16:creationId xmlns:a16="http://schemas.microsoft.com/office/drawing/2014/main" id="{C771D5CE-CACB-4C3A-AB20-0ACCD594B6C6}"/>
                </a:ext>
              </a:extLst>
            </p:cNvPr>
            <p:cNvSpPr/>
            <p:nvPr/>
          </p:nvSpPr>
          <p:spPr>
            <a:xfrm>
              <a:off x="1162017" y="190772"/>
              <a:ext cx="6279972" cy="6279972"/>
            </a:xfrm>
            <a:prstGeom prst="blockArc">
              <a:avLst>
                <a:gd name="adj1" fmla="val 7297461"/>
                <a:gd name="adj2" fmla="val 11314648"/>
                <a:gd name="adj3" fmla="val 463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rgbClr r="0" g="0" b="0"/>
            </a:lnRef>
            <a:fillRef idx="1">
              <a:schemeClr val="accent5">
                <a:hueOff val="0"/>
                <a:satOff val="0"/>
                <a:lumOff val="0"/>
                <a:alphaOff val="0"/>
              </a:schemeClr>
            </a:fillRef>
            <a:effectRef idx="0">
              <a:scrgbClr r="0" g="0" b="0"/>
            </a:effectRef>
            <a:fontRef idx="minor">
              <a:schemeClr val="lt1"/>
            </a:fontRef>
          </p:style>
        </p:sp>
        <p:sp>
          <p:nvSpPr>
            <p:cNvPr id="58" name="拱形 57">
              <a:extLst>
                <a:ext uri="{FF2B5EF4-FFF2-40B4-BE49-F238E27FC236}">
                  <a16:creationId xmlns:a16="http://schemas.microsoft.com/office/drawing/2014/main" id="{529A4CE0-54EC-4F67-BB33-609D6863F9AE}"/>
                </a:ext>
              </a:extLst>
            </p:cNvPr>
            <p:cNvSpPr/>
            <p:nvPr/>
          </p:nvSpPr>
          <p:spPr>
            <a:xfrm>
              <a:off x="1424038" y="204155"/>
              <a:ext cx="6279972" cy="6279972"/>
            </a:xfrm>
            <a:prstGeom prst="blockArc">
              <a:avLst>
                <a:gd name="adj1" fmla="val 3240000"/>
                <a:gd name="adj2" fmla="val 7560000"/>
                <a:gd name="adj3" fmla="val 463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rgbClr r="0" g="0" b="0"/>
            </a:lnRef>
            <a:fillRef idx="1">
              <a:schemeClr val="accent4">
                <a:hueOff val="0"/>
                <a:satOff val="0"/>
                <a:lumOff val="0"/>
                <a:alphaOff val="0"/>
              </a:schemeClr>
            </a:fillRef>
            <a:effectRef idx="0">
              <a:scrgbClr r="0" g="0" b="0"/>
            </a:effectRef>
            <a:fontRef idx="minor">
              <a:schemeClr val="lt1"/>
            </a:fontRef>
          </p:style>
        </p:sp>
        <p:sp>
          <p:nvSpPr>
            <p:cNvPr id="59" name="拱形 58">
              <a:extLst>
                <a:ext uri="{FF2B5EF4-FFF2-40B4-BE49-F238E27FC236}">
                  <a16:creationId xmlns:a16="http://schemas.microsoft.com/office/drawing/2014/main" id="{A4ECE4EF-5E66-4E48-A0AC-9E8A334E64DA}"/>
                </a:ext>
              </a:extLst>
            </p:cNvPr>
            <p:cNvSpPr/>
            <p:nvPr/>
          </p:nvSpPr>
          <p:spPr>
            <a:xfrm>
              <a:off x="1624792" y="102815"/>
              <a:ext cx="6279972" cy="6279972"/>
            </a:xfrm>
            <a:prstGeom prst="blockArc">
              <a:avLst>
                <a:gd name="adj1" fmla="val 21127591"/>
                <a:gd name="adj2" fmla="val 3441478"/>
                <a:gd name="adj3" fmla="val 463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rgbClr r="0" g="0" b="0"/>
            </a:lnRef>
            <a:fillRef idx="1">
              <a:schemeClr val="accent3">
                <a:hueOff val="0"/>
                <a:satOff val="0"/>
                <a:lumOff val="0"/>
                <a:alphaOff val="0"/>
              </a:schemeClr>
            </a:fillRef>
            <a:effectRef idx="0">
              <a:scrgbClr r="0" g="0" b="0"/>
            </a:effectRef>
            <a:fontRef idx="minor">
              <a:schemeClr val="lt1"/>
            </a:fontRef>
          </p:style>
        </p:sp>
        <p:sp>
          <p:nvSpPr>
            <p:cNvPr id="60" name="拱形 59">
              <a:extLst>
                <a:ext uri="{FF2B5EF4-FFF2-40B4-BE49-F238E27FC236}">
                  <a16:creationId xmlns:a16="http://schemas.microsoft.com/office/drawing/2014/main" id="{7BA99C5F-4D9D-4232-8061-5979749B2406}"/>
                </a:ext>
              </a:extLst>
            </p:cNvPr>
            <p:cNvSpPr/>
            <p:nvPr/>
          </p:nvSpPr>
          <p:spPr>
            <a:xfrm>
              <a:off x="1640040" y="33064"/>
              <a:ext cx="6279972" cy="6279972"/>
            </a:xfrm>
            <a:prstGeom prst="blockArc">
              <a:avLst>
                <a:gd name="adj1" fmla="val 16016729"/>
                <a:gd name="adj2" fmla="val 21017595"/>
                <a:gd name="adj3" fmla="val 463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rgbClr r="0" g="0" b="0"/>
            </a:lnRef>
            <a:fillRef idx="1">
              <a:schemeClr val="accent2">
                <a:hueOff val="0"/>
                <a:satOff val="0"/>
                <a:lumOff val="0"/>
                <a:alphaOff val="0"/>
              </a:schemeClr>
            </a:fillRef>
            <a:effectRef idx="0">
              <a:scrgbClr r="0" g="0" b="0"/>
            </a:effectRef>
            <a:fontRef idx="minor">
              <a:schemeClr val="lt1"/>
            </a:fontRef>
          </p:style>
        </p:sp>
        <p:grpSp>
          <p:nvGrpSpPr>
            <p:cNvPr id="61" name="群組 60">
              <a:extLst>
                <a:ext uri="{FF2B5EF4-FFF2-40B4-BE49-F238E27FC236}">
                  <a16:creationId xmlns:a16="http://schemas.microsoft.com/office/drawing/2014/main" id="{719E9236-0CF6-4EE6-B39C-F3C9009E6C12}"/>
                </a:ext>
              </a:extLst>
            </p:cNvPr>
            <p:cNvGrpSpPr/>
            <p:nvPr/>
          </p:nvGrpSpPr>
          <p:grpSpPr>
            <a:xfrm>
              <a:off x="3997923" y="-315416"/>
              <a:ext cx="1194374" cy="1184729"/>
              <a:chOff x="6174304" y="212325"/>
              <a:chExt cx="1194374" cy="1184729"/>
            </a:xfrm>
            <a:scene3d>
              <a:camera prst="orthographicFront">
                <a:rot lat="0" lon="0" rev="0"/>
              </a:camera>
              <a:lightRig rig="glow" dir="t">
                <a:rot lat="0" lon="0" rev="4800000"/>
              </a:lightRig>
            </a:scene3d>
          </p:grpSpPr>
          <p:sp>
            <p:nvSpPr>
              <p:cNvPr id="74" name="橢圓 73">
                <a:extLst>
                  <a:ext uri="{FF2B5EF4-FFF2-40B4-BE49-F238E27FC236}">
                    <a16:creationId xmlns:a16="http://schemas.microsoft.com/office/drawing/2014/main" id="{747FEFA2-FB99-40F1-977C-95B2F0E9CDA8}"/>
                  </a:ext>
                </a:extLst>
              </p:cNvPr>
              <p:cNvSpPr/>
              <p:nvPr/>
            </p:nvSpPr>
            <p:spPr>
              <a:xfrm>
                <a:off x="6174304" y="212325"/>
                <a:ext cx="1194374" cy="1184729"/>
              </a:xfrm>
              <a:prstGeom prst="ellipse">
                <a:avLst/>
              </a:prstGeom>
              <a:ln w="57150">
                <a:noFill/>
              </a:ln>
              <a:effectLst>
                <a:outerShdw blurRad="190500" dist="228600" dir="2700000" algn="ctr">
                  <a:srgbClr val="000000">
                    <a:alpha val="30000"/>
                  </a:srgbClr>
                </a:outerShdw>
              </a:effectLst>
              <a:sp3d prstMaterial="matte">
                <a:bevelT w="127000" h="63500"/>
              </a:sp3d>
            </p:spPr>
            <p:style>
              <a:lnRef idx="2">
                <a:scrgbClr r="0" g="0" b="0"/>
              </a:lnRef>
              <a:fillRef idx="1">
                <a:schemeClr val="accent2">
                  <a:hueOff val="0"/>
                  <a:satOff val="0"/>
                  <a:lumOff val="0"/>
                  <a:alphaOff val="0"/>
                </a:schemeClr>
              </a:fillRef>
              <a:effectRef idx="0">
                <a:scrgbClr r="0" g="0" b="0"/>
              </a:effectRef>
              <a:fontRef idx="minor">
                <a:schemeClr val="lt1"/>
              </a:fontRef>
            </p:style>
          </p:sp>
          <p:sp>
            <p:nvSpPr>
              <p:cNvPr id="75" name="橢圓 9">
                <a:extLst>
                  <a:ext uri="{FF2B5EF4-FFF2-40B4-BE49-F238E27FC236}">
                    <a16:creationId xmlns:a16="http://schemas.microsoft.com/office/drawing/2014/main" id="{DC7691BC-DB79-4FDA-9EEC-898FAC5425EB}"/>
                  </a:ext>
                </a:extLst>
              </p:cNvPr>
              <p:cNvSpPr txBox="1"/>
              <p:nvPr/>
            </p:nvSpPr>
            <p:spPr>
              <a:xfrm>
                <a:off x="6197164" y="630556"/>
                <a:ext cx="1109893" cy="59299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Technique </a:t>
                </a:r>
              </a:p>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Team</a:t>
                </a:r>
                <a:endParaRPr lang="zh-TW" altLang="en-US" sz="1600" dirty="0">
                  <a:solidFill>
                    <a:prstClr val="white"/>
                  </a:solidFill>
                  <a:latin typeface="微軟正黑體" panose="020B0604030504040204" pitchFamily="34" charset="-120"/>
                  <a:ea typeface="微軟正黑體" panose="020B0604030504040204" pitchFamily="34" charset="-120"/>
                </a:endParaRPr>
              </a:p>
              <a:p>
                <a:pPr marL="0" lvl="0" indent="0" algn="ctr" defTabSz="1066800">
                  <a:lnSpc>
                    <a:spcPct val="100000"/>
                  </a:lnSpc>
                  <a:spcBef>
                    <a:spcPct val="0"/>
                  </a:spcBef>
                  <a:spcAft>
                    <a:spcPts val="0"/>
                  </a:spcAft>
                  <a:buNone/>
                </a:pPr>
                <a:endParaRPr lang="zh-TW" altLang="en-US" sz="2400" kern="1200" dirty="0">
                  <a:latin typeface="微軟正黑體" panose="020B0604030504040204" pitchFamily="34" charset="-120"/>
                  <a:ea typeface="微軟正黑體" panose="020B0604030504040204" pitchFamily="34" charset="-120"/>
                </a:endParaRPr>
              </a:p>
            </p:txBody>
          </p:sp>
        </p:grpSp>
        <p:grpSp>
          <p:nvGrpSpPr>
            <p:cNvPr id="62" name="群組 61">
              <a:extLst>
                <a:ext uri="{FF2B5EF4-FFF2-40B4-BE49-F238E27FC236}">
                  <a16:creationId xmlns:a16="http://schemas.microsoft.com/office/drawing/2014/main" id="{06D38292-EB33-4137-813B-A7214185C918}"/>
                </a:ext>
              </a:extLst>
            </p:cNvPr>
            <p:cNvGrpSpPr/>
            <p:nvPr/>
          </p:nvGrpSpPr>
          <p:grpSpPr>
            <a:xfrm>
              <a:off x="7154870" y="2212581"/>
              <a:ext cx="1253922" cy="1220114"/>
              <a:chOff x="9331251" y="2740322"/>
              <a:chExt cx="1253922" cy="1220114"/>
            </a:xfrm>
            <a:scene3d>
              <a:camera prst="orthographicFront">
                <a:rot lat="0" lon="0" rev="0"/>
              </a:camera>
              <a:lightRig rig="glow" dir="t">
                <a:rot lat="0" lon="0" rev="4800000"/>
              </a:lightRig>
            </a:scene3d>
          </p:grpSpPr>
          <p:sp>
            <p:nvSpPr>
              <p:cNvPr id="72" name="橢圓 71">
                <a:extLst>
                  <a:ext uri="{FF2B5EF4-FFF2-40B4-BE49-F238E27FC236}">
                    <a16:creationId xmlns:a16="http://schemas.microsoft.com/office/drawing/2014/main" id="{3D1701DE-1799-400A-9A98-1B6CEA9DCB38}"/>
                  </a:ext>
                </a:extLst>
              </p:cNvPr>
              <p:cNvSpPr/>
              <p:nvPr/>
            </p:nvSpPr>
            <p:spPr>
              <a:xfrm>
                <a:off x="9331251" y="2740322"/>
                <a:ext cx="1253922" cy="1220114"/>
              </a:xfrm>
              <a:prstGeom prst="ellipse">
                <a:avLst/>
              </a:prstGeom>
              <a:ln w="57150">
                <a:noFill/>
              </a:ln>
              <a:effectLst>
                <a:outerShdw blurRad="190500" dist="228600" dir="2700000" algn="ctr">
                  <a:srgbClr val="000000">
                    <a:alpha val="30000"/>
                  </a:srgbClr>
                </a:outerShdw>
              </a:effectLst>
              <a:sp3d prstMaterial="matte">
                <a:bevelT w="127000" h="63500"/>
              </a:sp3d>
            </p:spPr>
            <p:style>
              <a:lnRef idx="2">
                <a:scrgbClr r="0" g="0" b="0"/>
              </a:lnRef>
              <a:fillRef idx="1">
                <a:schemeClr val="accent3">
                  <a:hueOff val="0"/>
                  <a:satOff val="0"/>
                  <a:lumOff val="0"/>
                  <a:alphaOff val="0"/>
                </a:schemeClr>
              </a:fillRef>
              <a:effectRef idx="0">
                <a:scrgbClr r="0" g="0" b="0"/>
              </a:effectRef>
              <a:fontRef idx="minor">
                <a:schemeClr val="lt1"/>
              </a:fontRef>
            </p:style>
          </p:sp>
          <p:sp>
            <p:nvSpPr>
              <p:cNvPr id="73" name="橢圓 11">
                <a:extLst>
                  <a:ext uri="{FF2B5EF4-FFF2-40B4-BE49-F238E27FC236}">
                    <a16:creationId xmlns:a16="http://schemas.microsoft.com/office/drawing/2014/main" id="{663F2FA7-B2A2-4584-A7C8-A8C9EBD1BDC6}"/>
                  </a:ext>
                </a:extLst>
              </p:cNvPr>
              <p:cNvSpPr txBox="1"/>
              <p:nvPr/>
            </p:nvSpPr>
            <p:spPr>
              <a:xfrm>
                <a:off x="9514884" y="2919004"/>
                <a:ext cx="886656" cy="86275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Display</a:t>
                </a:r>
                <a:endParaRPr lang="zh-TW" altLang="en-US" sz="1600" dirty="0">
                  <a:solidFill>
                    <a:prstClr val="white"/>
                  </a:solidFill>
                  <a:latin typeface="微軟正黑體" panose="020B0604030504040204" pitchFamily="34" charset="-120"/>
                  <a:ea typeface="微軟正黑體" panose="020B0604030504040204" pitchFamily="34" charset="-120"/>
                </a:endParaRPr>
              </a:p>
            </p:txBody>
          </p:sp>
        </p:grpSp>
        <p:grpSp>
          <p:nvGrpSpPr>
            <p:cNvPr id="63" name="群組 62">
              <a:extLst>
                <a:ext uri="{FF2B5EF4-FFF2-40B4-BE49-F238E27FC236}">
                  <a16:creationId xmlns:a16="http://schemas.microsoft.com/office/drawing/2014/main" id="{00A449D0-0B61-463A-9A3E-AFFE9428B2C8}"/>
                </a:ext>
              </a:extLst>
            </p:cNvPr>
            <p:cNvGrpSpPr/>
            <p:nvPr/>
          </p:nvGrpSpPr>
          <p:grpSpPr>
            <a:xfrm>
              <a:off x="5796619" y="5204930"/>
              <a:ext cx="1202684" cy="1241244"/>
              <a:chOff x="7973000" y="5732671"/>
              <a:chExt cx="1202684" cy="1241244"/>
            </a:xfrm>
            <a:scene3d>
              <a:camera prst="orthographicFront">
                <a:rot lat="0" lon="0" rev="0"/>
              </a:camera>
              <a:lightRig rig="glow" dir="t">
                <a:rot lat="0" lon="0" rev="4800000"/>
              </a:lightRig>
            </a:scene3d>
          </p:grpSpPr>
          <p:sp>
            <p:nvSpPr>
              <p:cNvPr id="70" name="橢圓 69">
                <a:extLst>
                  <a:ext uri="{FF2B5EF4-FFF2-40B4-BE49-F238E27FC236}">
                    <a16:creationId xmlns:a16="http://schemas.microsoft.com/office/drawing/2014/main" id="{3BD76B82-062C-44D3-8C96-E838F832531C}"/>
                  </a:ext>
                </a:extLst>
              </p:cNvPr>
              <p:cNvSpPr/>
              <p:nvPr/>
            </p:nvSpPr>
            <p:spPr>
              <a:xfrm>
                <a:off x="7973000" y="5732671"/>
                <a:ext cx="1202684" cy="1241244"/>
              </a:xfrm>
              <a:prstGeom prst="ellipse">
                <a:avLst/>
              </a:prstGeom>
              <a:ln w="57150">
                <a:noFill/>
              </a:ln>
              <a:effectLst>
                <a:outerShdw blurRad="190500" dist="228600" dir="2700000" algn="ctr">
                  <a:srgbClr val="000000">
                    <a:alpha val="30000"/>
                  </a:srgbClr>
                </a:outerShdw>
              </a:effectLst>
              <a:sp3d prstMaterial="matte">
                <a:bevelT w="127000" h="63500"/>
              </a:sp3d>
            </p:spPr>
            <p:style>
              <a:lnRef idx="2">
                <a:scrgbClr r="0" g="0" b="0"/>
              </a:lnRef>
              <a:fillRef idx="1">
                <a:schemeClr val="accent4">
                  <a:hueOff val="0"/>
                  <a:satOff val="0"/>
                  <a:lumOff val="0"/>
                  <a:alphaOff val="0"/>
                </a:schemeClr>
              </a:fillRef>
              <a:effectRef idx="0">
                <a:scrgbClr r="0" g="0" b="0"/>
              </a:effectRef>
              <a:fontRef idx="minor">
                <a:schemeClr val="lt1"/>
              </a:fontRef>
            </p:style>
          </p:sp>
          <p:sp>
            <p:nvSpPr>
              <p:cNvPr id="71" name="橢圓 13">
                <a:extLst>
                  <a:ext uri="{FF2B5EF4-FFF2-40B4-BE49-F238E27FC236}">
                    <a16:creationId xmlns:a16="http://schemas.microsoft.com/office/drawing/2014/main" id="{9752C096-51D6-4456-9CF7-5BC92FA33CCD}"/>
                  </a:ext>
                </a:extLst>
              </p:cNvPr>
              <p:cNvSpPr txBox="1"/>
              <p:nvPr/>
            </p:nvSpPr>
            <p:spPr>
              <a:xfrm>
                <a:off x="8149129" y="5914447"/>
                <a:ext cx="850426" cy="87769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Sales Team</a:t>
                </a:r>
                <a:endParaRPr lang="zh-TW" altLang="en-US" sz="1600" dirty="0">
                  <a:solidFill>
                    <a:prstClr val="white"/>
                  </a:solidFill>
                  <a:latin typeface="微軟正黑體" panose="020B0604030504040204" pitchFamily="34" charset="-120"/>
                  <a:ea typeface="微軟正黑體" panose="020B0604030504040204" pitchFamily="34" charset="-120"/>
                </a:endParaRPr>
              </a:p>
            </p:txBody>
          </p:sp>
        </p:grpSp>
        <p:grpSp>
          <p:nvGrpSpPr>
            <p:cNvPr id="64" name="群組 63">
              <a:extLst>
                <a:ext uri="{FF2B5EF4-FFF2-40B4-BE49-F238E27FC236}">
                  <a16:creationId xmlns:a16="http://schemas.microsoft.com/office/drawing/2014/main" id="{B3033C25-F0A5-417D-BC21-12623B6D2A54}"/>
                </a:ext>
              </a:extLst>
            </p:cNvPr>
            <p:cNvGrpSpPr/>
            <p:nvPr/>
          </p:nvGrpSpPr>
          <p:grpSpPr>
            <a:xfrm>
              <a:off x="2210308" y="5204930"/>
              <a:ext cx="1163902" cy="1241244"/>
              <a:chOff x="4386689" y="5732671"/>
              <a:chExt cx="1163902" cy="1241244"/>
            </a:xfrm>
            <a:scene3d>
              <a:camera prst="orthographicFront">
                <a:rot lat="0" lon="0" rev="0"/>
              </a:camera>
              <a:lightRig rig="glow" dir="t">
                <a:rot lat="0" lon="0" rev="4800000"/>
              </a:lightRig>
            </a:scene3d>
          </p:grpSpPr>
          <p:sp>
            <p:nvSpPr>
              <p:cNvPr id="68" name="橢圓 67">
                <a:extLst>
                  <a:ext uri="{FF2B5EF4-FFF2-40B4-BE49-F238E27FC236}">
                    <a16:creationId xmlns:a16="http://schemas.microsoft.com/office/drawing/2014/main" id="{19EE178C-9A2E-4BF5-AE9B-D410D0B9C8FE}"/>
                  </a:ext>
                </a:extLst>
              </p:cNvPr>
              <p:cNvSpPr/>
              <p:nvPr/>
            </p:nvSpPr>
            <p:spPr>
              <a:xfrm>
                <a:off x="4386689" y="5732671"/>
                <a:ext cx="1163902" cy="1241244"/>
              </a:xfrm>
              <a:prstGeom prst="ellipse">
                <a:avLst/>
              </a:prstGeom>
              <a:ln w="57150">
                <a:noFill/>
              </a:ln>
              <a:effectLst>
                <a:outerShdw blurRad="190500" dist="228600" dir="2700000" algn="ctr">
                  <a:srgbClr val="000000">
                    <a:alpha val="30000"/>
                  </a:srgbClr>
                </a:outerShdw>
              </a:effectLst>
              <a:sp3d prstMaterial="matte">
                <a:bevelT w="127000" h="63500"/>
              </a:sp3d>
            </p:spPr>
            <p:style>
              <a:lnRef idx="2">
                <a:scrgbClr r="0" g="0" b="0"/>
              </a:lnRef>
              <a:fillRef idx="1">
                <a:schemeClr val="accent5">
                  <a:hueOff val="0"/>
                  <a:satOff val="0"/>
                  <a:lumOff val="0"/>
                  <a:alphaOff val="0"/>
                </a:schemeClr>
              </a:fillRef>
              <a:effectRef idx="0">
                <a:scrgbClr r="0" g="0" b="0"/>
              </a:effectRef>
              <a:fontRef idx="minor">
                <a:schemeClr val="lt1"/>
              </a:fontRef>
            </p:style>
          </p:sp>
          <p:sp>
            <p:nvSpPr>
              <p:cNvPr id="69" name="橢圓 15">
                <a:extLst>
                  <a:ext uri="{FF2B5EF4-FFF2-40B4-BE49-F238E27FC236}">
                    <a16:creationId xmlns:a16="http://schemas.microsoft.com/office/drawing/2014/main" id="{AC201559-3508-4DAB-BB94-BC2EEBD0A5AD}"/>
                  </a:ext>
                </a:extLst>
              </p:cNvPr>
              <p:cNvSpPr txBox="1"/>
              <p:nvPr/>
            </p:nvSpPr>
            <p:spPr>
              <a:xfrm>
                <a:off x="4442918" y="5914447"/>
                <a:ext cx="1068696" cy="87769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Training Centre</a:t>
                </a:r>
                <a:endParaRPr lang="zh-TW" altLang="en-US" sz="1600" dirty="0">
                  <a:solidFill>
                    <a:prstClr val="white"/>
                  </a:solidFill>
                  <a:latin typeface="微軟正黑體" panose="020B0604030504040204" pitchFamily="34" charset="-120"/>
                  <a:ea typeface="微軟正黑體" panose="020B0604030504040204" pitchFamily="34" charset="-120"/>
                </a:endParaRPr>
              </a:p>
            </p:txBody>
          </p:sp>
        </p:grpSp>
        <p:grpSp>
          <p:nvGrpSpPr>
            <p:cNvPr id="65" name="群組 64">
              <a:extLst>
                <a:ext uri="{FF2B5EF4-FFF2-40B4-BE49-F238E27FC236}">
                  <a16:creationId xmlns:a16="http://schemas.microsoft.com/office/drawing/2014/main" id="{3359ADA1-424D-4A56-86C7-31A8A8944D2F}"/>
                </a:ext>
              </a:extLst>
            </p:cNvPr>
            <p:cNvGrpSpPr/>
            <p:nvPr/>
          </p:nvGrpSpPr>
          <p:grpSpPr>
            <a:xfrm>
              <a:off x="735208" y="2152040"/>
              <a:ext cx="1264882" cy="1208649"/>
              <a:chOff x="2911589" y="2679781"/>
              <a:chExt cx="1264882" cy="1208649"/>
            </a:xfrm>
            <a:scene3d>
              <a:camera prst="orthographicFront">
                <a:rot lat="0" lon="0" rev="0"/>
              </a:camera>
              <a:lightRig rig="glow" dir="t">
                <a:rot lat="0" lon="0" rev="4800000"/>
              </a:lightRig>
            </a:scene3d>
          </p:grpSpPr>
          <p:sp>
            <p:nvSpPr>
              <p:cNvPr id="66" name="橢圓 65">
                <a:extLst>
                  <a:ext uri="{FF2B5EF4-FFF2-40B4-BE49-F238E27FC236}">
                    <a16:creationId xmlns:a16="http://schemas.microsoft.com/office/drawing/2014/main" id="{17A37E89-4A68-4B31-A0DF-61ACF5483654}"/>
                  </a:ext>
                </a:extLst>
              </p:cNvPr>
              <p:cNvSpPr/>
              <p:nvPr/>
            </p:nvSpPr>
            <p:spPr>
              <a:xfrm>
                <a:off x="2911589" y="2679781"/>
                <a:ext cx="1264882" cy="1208649"/>
              </a:xfrm>
              <a:prstGeom prst="ellipse">
                <a:avLst/>
              </a:prstGeom>
              <a:ln w="57150">
                <a:noFill/>
              </a:ln>
              <a:effectLst>
                <a:outerShdw blurRad="190500" dist="228600" dir="2700000" algn="ctr">
                  <a:srgbClr val="000000">
                    <a:alpha val="30000"/>
                  </a:srgbClr>
                </a:outerShdw>
              </a:effectLst>
              <a:sp3d prstMaterial="matte">
                <a:bevelT w="127000" h="63500"/>
              </a:sp3d>
            </p:spPr>
            <p:style>
              <a:lnRef idx="2">
                <a:scrgbClr r="0" g="0" b="0"/>
              </a:lnRef>
              <a:fillRef idx="1">
                <a:schemeClr val="accent6">
                  <a:hueOff val="0"/>
                  <a:satOff val="0"/>
                  <a:lumOff val="0"/>
                  <a:alphaOff val="0"/>
                </a:schemeClr>
              </a:fillRef>
              <a:effectRef idx="0">
                <a:scrgbClr r="0" g="0" b="0"/>
              </a:effectRef>
              <a:fontRef idx="minor">
                <a:schemeClr val="lt1"/>
              </a:fontRef>
            </p:style>
          </p:sp>
          <p:sp>
            <p:nvSpPr>
              <p:cNvPr id="67" name="橢圓 17">
                <a:extLst>
                  <a:ext uri="{FF2B5EF4-FFF2-40B4-BE49-F238E27FC236}">
                    <a16:creationId xmlns:a16="http://schemas.microsoft.com/office/drawing/2014/main" id="{F686087A-31F5-45D1-A4C9-B51E7C82B925}"/>
                  </a:ext>
                </a:extLst>
              </p:cNvPr>
              <p:cNvSpPr txBox="1"/>
              <p:nvPr/>
            </p:nvSpPr>
            <p:spPr>
              <a:xfrm>
                <a:off x="2968586" y="3139891"/>
                <a:ext cx="1112404" cy="57153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spcAft>
                    <a:spcPts val="0"/>
                  </a:spcAft>
                </a:pPr>
                <a:r>
                  <a:rPr lang="en-US" altLang="zh-TW" sz="1600" dirty="0">
                    <a:solidFill>
                      <a:prstClr val="white"/>
                    </a:solidFill>
                    <a:latin typeface="微軟正黑體" panose="020B0604030504040204" pitchFamily="34" charset="-120"/>
                    <a:ea typeface="微軟正黑體" panose="020B0604030504040204" pitchFamily="34" charset="-120"/>
                  </a:rPr>
                  <a:t>Consulting</a:t>
                </a:r>
                <a:endParaRPr lang="zh-TW" altLang="en-US" sz="1600" dirty="0">
                  <a:solidFill>
                    <a:prstClr val="white"/>
                  </a:solidFill>
                  <a:latin typeface="微軟正黑體" panose="020B0604030504040204" pitchFamily="34" charset="-120"/>
                  <a:ea typeface="微軟正黑體" panose="020B0604030504040204" pitchFamily="34" charset="-120"/>
                </a:endParaRPr>
              </a:p>
              <a:p>
                <a:pPr marL="0" lvl="0" indent="0" algn="ctr" defTabSz="1066800">
                  <a:lnSpc>
                    <a:spcPct val="100000"/>
                  </a:lnSpc>
                  <a:spcBef>
                    <a:spcPct val="0"/>
                  </a:spcBef>
                  <a:spcAft>
                    <a:spcPts val="0"/>
                  </a:spcAft>
                  <a:buNone/>
                </a:pPr>
                <a:endParaRPr lang="zh-TW" altLang="en-US" sz="2400" kern="1200" dirty="0">
                  <a:latin typeface="微軟正黑體" panose="020B0604030504040204" pitchFamily="34" charset="-120"/>
                  <a:ea typeface="微軟正黑體" panose="020B0604030504040204" pitchFamily="34" charset="-120"/>
                </a:endParaRPr>
              </a:p>
            </p:txBody>
          </p:sp>
        </p:grpSp>
      </p:grpSp>
      <p:sp>
        <p:nvSpPr>
          <p:cNvPr id="76" name="標題 1">
            <a:extLst>
              <a:ext uri="{FF2B5EF4-FFF2-40B4-BE49-F238E27FC236}">
                <a16:creationId xmlns:a16="http://schemas.microsoft.com/office/drawing/2014/main" id="{EC67C823-C27A-4BCD-9475-FF6AB9F722DD}"/>
              </a:ext>
            </a:extLst>
          </p:cNvPr>
          <p:cNvSpPr txBox="1">
            <a:spLocks/>
          </p:cNvSpPr>
          <p:nvPr/>
        </p:nvSpPr>
        <p:spPr>
          <a:xfrm>
            <a:off x="179512" y="332656"/>
            <a:ext cx="7886700" cy="1626556"/>
          </a:xfrm>
          <a:prstGeom prst="rect">
            <a:avLst/>
          </a:prstGeom>
        </p:spPr>
        <p:txBody>
          <a:bodyPr>
            <a:normAutofit fontScale="90000" lnSpcReduction="100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Product</a:t>
            </a:r>
          </a:p>
          <a:p>
            <a:r>
              <a:rPr kumimoji="0" lang="en-US" altLang="zh-TW" b="1" dirty="0">
                <a:effectLst>
                  <a:outerShdw blurRad="38100" dist="38100" dir="2700000" algn="tl">
                    <a:srgbClr val="000000">
                      <a:alpha val="43137"/>
                    </a:srgbClr>
                  </a:outerShdw>
                </a:effectLst>
              </a:rPr>
              <a:t>      &amp;</a:t>
            </a:r>
          </a:p>
          <a:p>
            <a:r>
              <a:rPr kumimoji="0" lang="en-US" altLang="zh-TW" b="1" dirty="0">
                <a:effectLst>
                  <a:outerShdw blurRad="38100" dist="38100" dir="2700000" algn="tl">
                    <a:srgbClr val="000000">
                      <a:alpha val="43137"/>
                    </a:srgbClr>
                  </a:outerShdw>
                </a:effectLst>
              </a:rPr>
              <a:t>Service</a:t>
            </a:r>
            <a:endParaRPr kumimoji="0" lang="zh-TW" alt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47383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wheel(1)">
                                      <p:cBhvr>
                                        <p:cTn id="14"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B96757D-461B-4620-9462-E1C3633E5A03}"/>
              </a:ext>
            </a:extLst>
          </p:cNvPr>
          <p:cNvSpPr txBox="1">
            <a:spLocks/>
          </p:cNvSpPr>
          <p:nvPr/>
        </p:nvSpPr>
        <p:spPr>
          <a:xfrm>
            <a:off x="179512" y="546014"/>
            <a:ext cx="7886700" cy="687611"/>
          </a:xfrm>
          <a:prstGeom prst="rect">
            <a:avLst/>
          </a:prstGeom>
        </p:spPr>
        <p:txBody>
          <a:bodyPr>
            <a:normAutofit fontScale="75000" lnSpcReduction="200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Strategy for Business Development</a:t>
            </a:r>
            <a:endParaRPr kumimoji="0" lang="zh-TW" altLang="en-US" b="1" dirty="0">
              <a:effectLst>
                <a:outerShdw blurRad="38100" dist="38100" dir="2700000" algn="tl">
                  <a:srgbClr val="000000">
                    <a:alpha val="43137"/>
                  </a:srgbClr>
                </a:outerShdw>
              </a:effectLst>
            </a:endParaRPr>
          </a:p>
        </p:txBody>
      </p:sp>
      <p:grpSp>
        <p:nvGrpSpPr>
          <p:cNvPr id="5" name="群組 4">
            <a:extLst>
              <a:ext uri="{FF2B5EF4-FFF2-40B4-BE49-F238E27FC236}">
                <a16:creationId xmlns:a16="http://schemas.microsoft.com/office/drawing/2014/main" id="{426EF1AD-C22F-4707-984F-D2973FB012D0}"/>
              </a:ext>
            </a:extLst>
          </p:cNvPr>
          <p:cNvGrpSpPr/>
          <p:nvPr/>
        </p:nvGrpSpPr>
        <p:grpSpPr>
          <a:xfrm>
            <a:off x="3792464" y="1772816"/>
            <a:ext cx="1008062" cy="3881438"/>
            <a:chOff x="3792464" y="1772816"/>
            <a:chExt cx="1008062" cy="3881438"/>
          </a:xfrm>
        </p:grpSpPr>
        <p:sp>
          <p:nvSpPr>
            <p:cNvPr id="6" name="Line 5">
              <a:extLst>
                <a:ext uri="{FF2B5EF4-FFF2-40B4-BE49-F238E27FC236}">
                  <a16:creationId xmlns:a16="http://schemas.microsoft.com/office/drawing/2014/main" id="{F6B376CE-6907-4530-87BD-5A5430F858D3}"/>
                </a:ext>
              </a:extLst>
            </p:cNvPr>
            <p:cNvSpPr>
              <a:spLocks noChangeShapeType="1"/>
            </p:cNvSpPr>
            <p:nvPr/>
          </p:nvSpPr>
          <p:spPr bwMode="auto">
            <a:xfrm flipH="1">
              <a:off x="4295701" y="1772816"/>
              <a:ext cx="1588" cy="3881438"/>
            </a:xfrm>
            <a:prstGeom prst="line">
              <a:avLst/>
            </a:prstGeom>
            <a:ln>
              <a:headEnd/>
              <a:tailEnd/>
            </a:ln>
          </p:spPr>
          <p:style>
            <a:lnRef idx="3">
              <a:schemeClr val="dk1"/>
            </a:lnRef>
            <a:fillRef idx="0">
              <a:schemeClr val="dk1"/>
            </a:fillRef>
            <a:effectRef idx="2">
              <a:schemeClr val="dk1"/>
            </a:effectRef>
            <a:fontRef idx="minor">
              <a:schemeClr val="tx1"/>
            </a:fontRef>
          </p:style>
          <p:txBody>
            <a:bodyPr wrap="none"/>
            <a:lstStyle/>
            <a:p>
              <a:pPr>
                <a:defRPr/>
              </a:pPr>
              <a:endParaRPr lang="zh-TW" altLang="en-US">
                <a:latin typeface="微軟正黑體" pitchFamily="34" charset="-120"/>
                <a:ea typeface="微軟正黑體" pitchFamily="34" charset="-120"/>
              </a:endParaRPr>
            </a:p>
          </p:txBody>
        </p:sp>
        <p:sp>
          <p:nvSpPr>
            <p:cNvPr id="7" name="Line 6">
              <a:extLst>
                <a:ext uri="{FF2B5EF4-FFF2-40B4-BE49-F238E27FC236}">
                  <a16:creationId xmlns:a16="http://schemas.microsoft.com/office/drawing/2014/main" id="{710D97EA-EB48-465F-A710-CDFAAD7AECB1}"/>
                </a:ext>
              </a:extLst>
            </p:cNvPr>
            <p:cNvSpPr>
              <a:spLocks noChangeShapeType="1"/>
            </p:cNvSpPr>
            <p:nvPr/>
          </p:nvSpPr>
          <p:spPr bwMode="auto">
            <a:xfrm flipV="1">
              <a:off x="3792464" y="2201441"/>
              <a:ext cx="1008062" cy="0"/>
            </a:xfrm>
            <a:prstGeom prst="line">
              <a:avLst/>
            </a:prstGeom>
            <a:ln>
              <a:headEnd type="triangle" w="lg" len="med"/>
              <a:tailEnd type="triangle" w="lg" len="med"/>
            </a:ln>
          </p:spPr>
          <p:style>
            <a:lnRef idx="3">
              <a:schemeClr val="dk1"/>
            </a:lnRef>
            <a:fillRef idx="0">
              <a:schemeClr val="dk1"/>
            </a:fillRef>
            <a:effectRef idx="2">
              <a:schemeClr val="dk1"/>
            </a:effectRef>
            <a:fontRef idx="minor">
              <a:schemeClr val="tx1"/>
            </a:fontRef>
          </p:style>
          <p:txBody>
            <a:bodyPr wrap="none"/>
            <a:lstStyle/>
            <a:p>
              <a:pPr>
                <a:defRPr/>
              </a:pPr>
              <a:endParaRPr lang="zh-TW" altLang="en-US">
                <a:latin typeface="微軟正黑體" pitchFamily="34" charset="-120"/>
                <a:ea typeface="微軟正黑體" pitchFamily="34" charset="-120"/>
              </a:endParaRPr>
            </a:p>
          </p:txBody>
        </p:sp>
      </p:grpSp>
      <p:grpSp>
        <p:nvGrpSpPr>
          <p:cNvPr id="21" name="群組 20">
            <a:extLst>
              <a:ext uri="{FF2B5EF4-FFF2-40B4-BE49-F238E27FC236}">
                <a16:creationId xmlns:a16="http://schemas.microsoft.com/office/drawing/2014/main" id="{C86032B6-2D77-4CD5-B7C6-8F723C7F182E}"/>
              </a:ext>
            </a:extLst>
          </p:cNvPr>
          <p:cNvGrpSpPr/>
          <p:nvPr/>
        </p:nvGrpSpPr>
        <p:grpSpPr>
          <a:xfrm>
            <a:off x="532642" y="1453421"/>
            <a:ext cx="3911851" cy="4072947"/>
            <a:chOff x="983890" y="1875187"/>
            <a:chExt cx="3414210" cy="3636760"/>
          </a:xfrm>
        </p:grpSpPr>
        <p:pic>
          <p:nvPicPr>
            <p:cNvPr id="3" name="Picture 4">
              <a:extLst>
                <a:ext uri="{FF2B5EF4-FFF2-40B4-BE49-F238E27FC236}">
                  <a16:creationId xmlns:a16="http://schemas.microsoft.com/office/drawing/2014/main" id="{CE1C0895-8188-48E5-9D81-6D8F6D5FF7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2195736" y="3501529"/>
              <a:ext cx="1835547" cy="176847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 Box 8">
              <a:extLst>
                <a:ext uri="{FF2B5EF4-FFF2-40B4-BE49-F238E27FC236}">
                  <a16:creationId xmlns:a16="http://schemas.microsoft.com/office/drawing/2014/main" id="{C83A4E36-AE55-40D3-BADB-087E041466BD}"/>
                </a:ext>
              </a:extLst>
            </p:cNvPr>
            <p:cNvSpPr txBox="1">
              <a:spLocks noChangeArrowheads="1"/>
            </p:cNvSpPr>
            <p:nvPr/>
          </p:nvSpPr>
          <p:spPr bwMode="auto">
            <a:xfrm>
              <a:off x="1763688" y="1875187"/>
              <a:ext cx="1885901" cy="747503"/>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tIns="10800" anchor="ctr">
              <a:spAutoFit/>
            </a:bodyPr>
            <a:lstStyle/>
            <a:p>
              <a:pPr algn="ctr">
                <a:lnSpc>
                  <a:spcPct val="150000"/>
                </a:lnSpc>
                <a:defRPr/>
              </a:pPr>
              <a:r>
                <a:rPr lang="en-US" altLang="zh-TW" b="1" dirty="0">
                  <a:latin typeface="微軟正黑體" pitchFamily="34" charset="-120"/>
                  <a:ea typeface="微軟正黑體" pitchFamily="34" charset="-120"/>
                </a:rPr>
                <a:t>Value-added Service</a:t>
              </a:r>
              <a:endParaRPr lang="zh-TW" altLang="en-US" b="1" dirty="0">
                <a:latin typeface="微軟正黑體" pitchFamily="34" charset="-120"/>
                <a:ea typeface="微軟正黑體" pitchFamily="34" charset="-120"/>
              </a:endParaRPr>
            </a:p>
          </p:txBody>
        </p:sp>
        <p:sp>
          <p:nvSpPr>
            <p:cNvPr id="10" name="Oval 10">
              <a:extLst>
                <a:ext uri="{FF2B5EF4-FFF2-40B4-BE49-F238E27FC236}">
                  <a16:creationId xmlns:a16="http://schemas.microsoft.com/office/drawing/2014/main" id="{7E222CE2-9850-4BDF-BBB2-EACDB09DC365}"/>
                </a:ext>
              </a:extLst>
            </p:cNvPr>
            <p:cNvSpPr>
              <a:spLocks noChangeArrowheads="1"/>
            </p:cNvSpPr>
            <p:nvPr/>
          </p:nvSpPr>
          <p:spPr bwMode="auto">
            <a:xfrm>
              <a:off x="2159466" y="2738016"/>
              <a:ext cx="1848898" cy="792163"/>
            </a:xfrm>
            <a:prstGeom prst="ellipse">
              <a:avLst/>
            </a:prstGeo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3">
              <a:schemeClr val="accent2"/>
            </a:fillRef>
            <a:effectRef idx="2">
              <a:schemeClr val="accent2"/>
            </a:effectRef>
            <a:fontRef idx="minor">
              <a:schemeClr val="lt1"/>
            </a:fontRef>
          </p:style>
          <p:txBody>
            <a:bodyPr wrap="none" anchor="ctr"/>
            <a:lstStyle/>
            <a:p>
              <a:pPr>
                <a:defRPr/>
              </a:pPr>
              <a:endParaRPr lang="zh-TW" altLang="en-US">
                <a:latin typeface="微軟正黑體" pitchFamily="34" charset="-120"/>
                <a:ea typeface="微軟正黑體" pitchFamily="34" charset="-120"/>
              </a:endParaRPr>
            </a:p>
          </p:txBody>
        </p:sp>
        <p:sp>
          <p:nvSpPr>
            <p:cNvPr id="11" name="Text Box 11">
              <a:extLst>
                <a:ext uri="{FF2B5EF4-FFF2-40B4-BE49-F238E27FC236}">
                  <a16:creationId xmlns:a16="http://schemas.microsoft.com/office/drawing/2014/main" id="{647DC2D4-05E2-4742-8B82-69D137A350AA}"/>
                </a:ext>
              </a:extLst>
            </p:cNvPr>
            <p:cNvSpPr txBox="1">
              <a:spLocks noChangeArrowheads="1"/>
            </p:cNvSpPr>
            <p:nvPr/>
          </p:nvSpPr>
          <p:spPr bwMode="auto">
            <a:xfrm>
              <a:off x="2295698" y="2858698"/>
              <a:ext cx="2102402" cy="522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eaLnBrk="1" hangingPunct="1">
                <a:spcBef>
                  <a:spcPct val="50000"/>
                </a:spcBef>
              </a:pPr>
              <a:r>
                <a:rPr lang="en-US" altLang="zh-TW" sz="1600" dirty="0">
                  <a:latin typeface="+mn-ea"/>
                  <a:ea typeface="+mn-ea"/>
                </a:rPr>
                <a:t>Making Customer Experience Better </a:t>
              </a:r>
              <a:endParaRPr lang="zh-TW" altLang="en-US" sz="1600" dirty="0">
                <a:latin typeface="+mn-ea"/>
                <a:ea typeface="+mn-ea"/>
              </a:endParaRPr>
            </a:p>
          </p:txBody>
        </p:sp>
        <p:sp>
          <p:nvSpPr>
            <p:cNvPr id="12" name="Text Box 17">
              <a:extLst>
                <a:ext uri="{FF2B5EF4-FFF2-40B4-BE49-F238E27FC236}">
                  <a16:creationId xmlns:a16="http://schemas.microsoft.com/office/drawing/2014/main" id="{A0FF07FE-D6CF-4FA8-A161-96953071511E}"/>
                </a:ext>
              </a:extLst>
            </p:cNvPr>
            <p:cNvSpPr txBox="1">
              <a:spLocks noChangeArrowheads="1"/>
            </p:cNvSpPr>
            <p:nvPr/>
          </p:nvSpPr>
          <p:spPr bwMode="auto">
            <a:xfrm>
              <a:off x="1830819" y="4934834"/>
              <a:ext cx="1800225" cy="57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spcBef>
                  <a:spcPct val="50000"/>
                </a:spcBef>
              </a:pPr>
              <a:r>
                <a:rPr lang="en-US" altLang="zh-TW" b="1" dirty="0">
                  <a:effectLst>
                    <a:outerShdw blurRad="38100" dist="38100" dir="2700000" algn="tl">
                      <a:srgbClr val="000000">
                        <a:alpha val="43137"/>
                      </a:srgbClr>
                    </a:outerShdw>
                  </a:effectLst>
                  <a:latin typeface="微軟正黑體" pitchFamily="34" charset="-120"/>
                  <a:ea typeface="微軟正黑體" pitchFamily="34" charset="-120"/>
                </a:rPr>
                <a:t>Creation Consolidation</a:t>
              </a:r>
              <a:endParaRPr lang="zh-TW" altLang="en-US" b="1" dirty="0">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5" name="Text Box 16">
              <a:extLst>
                <a:ext uri="{FF2B5EF4-FFF2-40B4-BE49-F238E27FC236}">
                  <a16:creationId xmlns:a16="http://schemas.microsoft.com/office/drawing/2014/main" id="{6CB48947-770C-4EDC-A2C9-F9109C4D74B2}"/>
                </a:ext>
              </a:extLst>
            </p:cNvPr>
            <p:cNvSpPr txBox="1">
              <a:spLocks noChangeArrowheads="1"/>
            </p:cNvSpPr>
            <p:nvPr/>
          </p:nvSpPr>
          <p:spPr bwMode="auto">
            <a:xfrm>
              <a:off x="1036265" y="3545348"/>
              <a:ext cx="1871663" cy="57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spcBef>
                  <a:spcPct val="50000"/>
                </a:spcBef>
              </a:pPr>
              <a:r>
                <a:rPr lang="en-US" altLang="zh-TW" b="1" dirty="0">
                  <a:effectLst>
                    <a:outerShdw blurRad="38100" dist="38100" dir="2700000" algn="tl">
                      <a:srgbClr val="000000">
                        <a:alpha val="43137"/>
                      </a:srgbClr>
                    </a:outerShdw>
                  </a:effectLst>
                  <a:latin typeface="微軟正黑體" pitchFamily="34" charset="-120"/>
                  <a:ea typeface="微軟正黑體" pitchFamily="34" charset="-120"/>
                </a:rPr>
                <a:t>Technique Adoption</a:t>
              </a:r>
              <a:endParaRPr lang="zh-TW" altLang="en-US" b="1" dirty="0">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6" name="Text Box 18">
              <a:extLst>
                <a:ext uri="{FF2B5EF4-FFF2-40B4-BE49-F238E27FC236}">
                  <a16:creationId xmlns:a16="http://schemas.microsoft.com/office/drawing/2014/main" id="{430880ED-BD2C-4CD0-BC2C-39FD342E7446}"/>
                </a:ext>
              </a:extLst>
            </p:cNvPr>
            <p:cNvSpPr txBox="1">
              <a:spLocks noChangeArrowheads="1"/>
            </p:cNvSpPr>
            <p:nvPr/>
          </p:nvSpPr>
          <p:spPr bwMode="auto">
            <a:xfrm>
              <a:off x="983890" y="4144360"/>
              <a:ext cx="1433477" cy="57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spcBef>
                  <a:spcPct val="50000"/>
                </a:spcBef>
              </a:pPr>
              <a:r>
                <a:rPr lang="en-US" altLang="zh-TW" b="1" dirty="0">
                  <a:effectLst>
                    <a:outerShdw blurRad="38100" dist="38100" dir="2700000" algn="tl">
                      <a:srgbClr val="000000">
                        <a:alpha val="43137"/>
                      </a:srgbClr>
                    </a:outerShdw>
                  </a:effectLst>
                  <a:latin typeface="微軟正黑體" pitchFamily="34" charset="-120"/>
                  <a:ea typeface="微軟正黑體" pitchFamily="34" charset="-120"/>
                </a:rPr>
                <a:t>Procedure Optimization</a:t>
              </a:r>
              <a:endParaRPr lang="zh-TW" altLang="en-US" b="1" dirty="0">
                <a:effectLst>
                  <a:outerShdw blurRad="38100" dist="38100" dir="2700000" algn="tl">
                    <a:srgbClr val="000000">
                      <a:alpha val="43137"/>
                    </a:srgbClr>
                  </a:outerShdw>
                </a:effectLst>
                <a:latin typeface="微軟正黑體" pitchFamily="34" charset="-120"/>
                <a:ea typeface="微軟正黑體" pitchFamily="34" charset="-120"/>
              </a:endParaRPr>
            </a:p>
          </p:txBody>
        </p:sp>
      </p:grpSp>
      <p:grpSp>
        <p:nvGrpSpPr>
          <p:cNvPr id="22" name="群組 21">
            <a:extLst>
              <a:ext uri="{FF2B5EF4-FFF2-40B4-BE49-F238E27FC236}">
                <a16:creationId xmlns:a16="http://schemas.microsoft.com/office/drawing/2014/main" id="{552DB7BE-071D-4EEB-9D81-DF88C5009716}"/>
              </a:ext>
            </a:extLst>
          </p:cNvPr>
          <p:cNvGrpSpPr/>
          <p:nvPr/>
        </p:nvGrpSpPr>
        <p:grpSpPr>
          <a:xfrm>
            <a:off x="4502511" y="1659682"/>
            <a:ext cx="3983439" cy="3650819"/>
            <a:chOff x="4502512" y="2033431"/>
            <a:chExt cx="3620764" cy="3284271"/>
          </a:xfrm>
        </p:grpSpPr>
        <p:pic>
          <p:nvPicPr>
            <p:cNvPr id="4" name="Picture 4">
              <a:extLst>
                <a:ext uri="{FF2B5EF4-FFF2-40B4-BE49-F238E27FC236}">
                  <a16:creationId xmlns:a16="http://schemas.microsoft.com/office/drawing/2014/main" id="{AAB78DCF-A86C-43E9-9B4B-D40675843C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4592790" y="3503698"/>
              <a:ext cx="1835548" cy="17684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 Box 7">
              <a:extLst>
                <a:ext uri="{FF2B5EF4-FFF2-40B4-BE49-F238E27FC236}">
                  <a16:creationId xmlns:a16="http://schemas.microsoft.com/office/drawing/2014/main" id="{9B810AA3-0496-4261-975C-1F4987D95076}"/>
                </a:ext>
              </a:extLst>
            </p:cNvPr>
            <p:cNvSpPr txBox="1">
              <a:spLocks noChangeArrowheads="1"/>
            </p:cNvSpPr>
            <p:nvPr/>
          </p:nvSpPr>
          <p:spPr bwMode="auto">
            <a:xfrm>
              <a:off x="4860721" y="2033431"/>
              <a:ext cx="1963341" cy="379324"/>
            </a:xfrm>
            <a:prstGeom prst="rect">
              <a:avLst/>
            </a:prstGeom>
            <a:gradFill flip="none"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10800000" scaled="1"/>
              <a:tileRect/>
            </a:gra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tIns="10800" anchor="ctr">
              <a:spAutoFit/>
            </a:bodyPr>
            <a:lstStyle/>
            <a:p>
              <a:pPr algn="ctr">
                <a:lnSpc>
                  <a:spcPct val="150000"/>
                </a:lnSpc>
                <a:defRPr/>
              </a:pPr>
              <a:r>
                <a:rPr lang="en-US" altLang="zh-TW" b="1" dirty="0">
                  <a:latin typeface="微軟正黑體" pitchFamily="34" charset="-120"/>
                  <a:ea typeface="微軟正黑體" pitchFamily="34" charset="-120"/>
                </a:rPr>
                <a:t>Agency Plan</a:t>
              </a:r>
              <a:endParaRPr lang="zh-TW" altLang="en-US" b="1" dirty="0">
                <a:latin typeface="微軟正黑體" pitchFamily="34" charset="-120"/>
                <a:ea typeface="微軟正黑體" pitchFamily="34" charset="-120"/>
              </a:endParaRPr>
            </a:p>
          </p:txBody>
        </p:sp>
        <p:sp>
          <p:nvSpPr>
            <p:cNvPr id="13" name="Text Box 22">
              <a:extLst>
                <a:ext uri="{FF2B5EF4-FFF2-40B4-BE49-F238E27FC236}">
                  <a16:creationId xmlns:a16="http://schemas.microsoft.com/office/drawing/2014/main" id="{456056DE-836C-4E15-B473-BBFA04232EBE}"/>
                </a:ext>
              </a:extLst>
            </p:cNvPr>
            <p:cNvSpPr txBox="1">
              <a:spLocks noChangeArrowheads="1"/>
            </p:cNvSpPr>
            <p:nvPr/>
          </p:nvSpPr>
          <p:spPr bwMode="auto">
            <a:xfrm>
              <a:off x="6071070" y="4241847"/>
              <a:ext cx="2052206" cy="332250"/>
            </a:xfrm>
            <a:prstGeom prst="rect">
              <a:avLst/>
            </a:prstGeom>
            <a:noFill/>
            <a:ln w="9525">
              <a:noFill/>
              <a:miter lim="800000"/>
              <a:headEnd/>
              <a:tailEnd/>
            </a:ln>
            <a:effectLst/>
          </p:spPr>
          <p:txBody>
            <a:bodyPr wrap="square">
              <a:spAutoFit/>
            </a:bodyPr>
            <a:lstStyle/>
            <a:p>
              <a:pPr algn="ctr">
                <a:spcBef>
                  <a:spcPct val="50000"/>
                </a:spcBef>
                <a:defRPr/>
              </a:pPr>
              <a:r>
                <a:rPr lang="en-US" altLang="zh-TW" b="1" dirty="0">
                  <a:solidFill>
                    <a:schemeClr val="tx1">
                      <a:lumMod val="95000"/>
                      <a:lumOff val="5000"/>
                    </a:schemeClr>
                  </a:solidFill>
                  <a:latin typeface="微軟正黑體" pitchFamily="34" charset="-120"/>
                  <a:ea typeface="微軟正黑體" pitchFamily="34" charset="-120"/>
                </a:rPr>
                <a:t>Well-Entrenched</a:t>
              </a:r>
              <a:endParaRPr lang="zh-TW" altLang="en-US" b="1" dirty="0">
                <a:solidFill>
                  <a:schemeClr val="tx1">
                    <a:lumMod val="95000"/>
                    <a:lumOff val="5000"/>
                  </a:schemeClr>
                </a:solidFill>
                <a:latin typeface="微軟正黑體" pitchFamily="34" charset="-120"/>
                <a:ea typeface="微軟正黑體" pitchFamily="34" charset="-120"/>
              </a:endParaRPr>
            </a:p>
          </p:txBody>
        </p:sp>
        <p:sp>
          <p:nvSpPr>
            <p:cNvPr id="14" name="Text Box 24">
              <a:extLst>
                <a:ext uri="{FF2B5EF4-FFF2-40B4-BE49-F238E27FC236}">
                  <a16:creationId xmlns:a16="http://schemas.microsoft.com/office/drawing/2014/main" id="{63651963-AC74-4717-B9BC-6436C8AE84A9}"/>
                </a:ext>
              </a:extLst>
            </p:cNvPr>
            <p:cNvSpPr txBox="1">
              <a:spLocks noChangeArrowheads="1"/>
            </p:cNvSpPr>
            <p:nvPr/>
          </p:nvSpPr>
          <p:spPr bwMode="auto">
            <a:xfrm>
              <a:off x="5023837" y="4985452"/>
              <a:ext cx="2286526" cy="3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spcBef>
                  <a:spcPct val="50000"/>
                </a:spcBef>
              </a:pPr>
              <a:r>
                <a:rPr lang="en-US" altLang="zh-TW" b="1" dirty="0">
                  <a:latin typeface="微軟正黑體" pitchFamily="34" charset="-120"/>
                  <a:ea typeface="微軟正黑體" pitchFamily="34" charset="-120"/>
                </a:rPr>
                <a:t>Application Service</a:t>
              </a:r>
              <a:endParaRPr lang="zh-TW" altLang="en-US" b="1" dirty="0">
                <a:latin typeface="微軟正黑體" pitchFamily="34" charset="-120"/>
                <a:ea typeface="微軟正黑體" pitchFamily="34" charset="-120"/>
              </a:endParaRPr>
            </a:p>
          </p:txBody>
        </p:sp>
        <p:sp>
          <p:nvSpPr>
            <p:cNvPr id="17" name="Text Box 21">
              <a:extLst>
                <a:ext uri="{FF2B5EF4-FFF2-40B4-BE49-F238E27FC236}">
                  <a16:creationId xmlns:a16="http://schemas.microsoft.com/office/drawing/2014/main" id="{E0345F95-7F9A-4B00-86F8-311B6339115C}"/>
                </a:ext>
              </a:extLst>
            </p:cNvPr>
            <p:cNvSpPr txBox="1">
              <a:spLocks noChangeArrowheads="1"/>
            </p:cNvSpPr>
            <p:nvPr/>
          </p:nvSpPr>
          <p:spPr bwMode="auto">
            <a:xfrm>
              <a:off x="5726039" y="3598441"/>
              <a:ext cx="1584325" cy="332250"/>
            </a:xfrm>
            <a:prstGeom prst="rect">
              <a:avLst/>
            </a:prstGeom>
            <a:noFill/>
            <a:ln w="9525">
              <a:noFill/>
              <a:miter lim="800000"/>
              <a:headEnd/>
              <a:tailEnd/>
            </a:ln>
            <a:effectLst/>
          </p:spPr>
          <p:txBody>
            <a:bodyPr wrap="square">
              <a:spAutoFit/>
            </a:bodyPr>
            <a:lstStyle/>
            <a:p>
              <a:pPr algn="ctr">
                <a:spcBef>
                  <a:spcPct val="50000"/>
                </a:spcBef>
                <a:defRPr/>
              </a:pPr>
              <a:r>
                <a:rPr lang="en-US" altLang="zh-TW" b="1" dirty="0">
                  <a:solidFill>
                    <a:schemeClr val="tx1">
                      <a:lumMod val="95000"/>
                      <a:lumOff val="5000"/>
                    </a:schemeClr>
                  </a:solidFill>
                  <a:latin typeface="微軟正黑體" pitchFamily="34" charset="-120"/>
                  <a:ea typeface="微軟正黑體" pitchFamily="34" charset="-120"/>
                </a:rPr>
                <a:t>Market Trend</a:t>
              </a:r>
              <a:endParaRPr lang="zh-TW" altLang="en-US" b="1" dirty="0">
                <a:solidFill>
                  <a:schemeClr val="tx1">
                    <a:lumMod val="95000"/>
                    <a:lumOff val="5000"/>
                  </a:schemeClr>
                </a:solidFill>
                <a:latin typeface="微軟正黑體" pitchFamily="34" charset="-120"/>
                <a:ea typeface="微軟正黑體" pitchFamily="34" charset="-120"/>
              </a:endParaRPr>
            </a:p>
          </p:txBody>
        </p:sp>
        <p:sp>
          <p:nvSpPr>
            <p:cNvPr id="19" name="Oval 10">
              <a:extLst>
                <a:ext uri="{FF2B5EF4-FFF2-40B4-BE49-F238E27FC236}">
                  <a16:creationId xmlns:a16="http://schemas.microsoft.com/office/drawing/2014/main" id="{12DBB570-9648-4EAF-BDC5-84127612EA6F}"/>
                </a:ext>
              </a:extLst>
            </p:cNvPr>
            <p:cNvSpPr>
              <a:spLocks noChangeArrowheads="1"/>
            </p:cNvSpPr>
            <p:nvPr/>
          </p:nvSpPr>
          <p:spPr bwMode="auto">
            <a:xfrm>
              <a:off x="4502512" y="2738016"/>
              <a:ext cx="1825287" cy="792163"/>
            </a:xfrm>
            <a:prstGeom prst="ellipse">
              <a:avLst/>
            </a:prstGeo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3">
              <a:schemeClr val="accent2"/>
            </a:fillRef>
            <a:effectRef idx="2">
              <a:schemeClr val="accent2"/>
            </a:effectRef>
            <a:fontRef idx="minor">
              <a:schemeClr val="lt1"/>
            </a:fontRef>
          </p:style>
          <p:txBody>
            <a:bodyPr wrap="none" anchor="ctr"/>
            <a:lstStyle/>
            <a:p>
              <a:pPr>
                <a:defRPr/>
              </a:pPr>
              <a:endParaRPr lang="zh-TW" altLang="en-US">
                <a:latin typeface="微軟正黑體" pitchFamily="34" charset="-120"/>
                <a:ea typeface="微軟正黑體" pitchFamily="34" charset="-120"/>
              </a:endParaRPr>
            </a:p>
          </p:txBody>
        </p:sp>
        <p:sp>
          <p:nvSpPr>
            <p:cNvPr id="20" name="Text Box 11">
              <a:extLst>
                <a:ext uri="{FF2B5EF4-FFF2-40B4-BE49-F238E27FC236}">
                  <a16:creationId xmlns:a16="http://schemas.microsoft.com/office/drawing/2014/main" id="{845C3656-0898-4E05-B5EF-AD4B6C8B6694}"/>
                </a:ext>
              </a:extLst>
            </p:cNvPr>
            <p:cNvSpPr txBox="1">
              <a:spLocks noChangeArrowheads="1"/>
            </p:cNvSpPr>
            <p:nvPr/>
          </p:nvSpPr>
          <p:spPr bwMode="auto">
            <a:xfrm>
              <a:off x="4518195" y="2704937"/>
              <a:ext cx="2093089" cy="659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eaLnBrk="1" hangingPunct="1">
                <a:lnSpc>
                  <a:spcPts val="5000"/>
                </a:lnSpc>
                <a:spcBef>
                  <a:spcPct val="50000"/>
                </a:spcBef>
              </a:pPr>
              <a:r>
                <a:rPr lang="en-US" altLang="zh-TW" sz="1600" dirty="0">
                  <a:latin typeface="微軟正黑體" pitchFamily="34" charset="-120"/>
                  <a:ea typeface="微軟正黑體" pitchFamily="34" charset="-120"/>
                </a:rPr>
                <a:t>Business Expansion</a:t>
              </a:r>
              <a:endParaRPr lang="zh-TW" altLang="en-US" sz="1600" dirty="0">
                <a:latin typeface="微軟正黑體" pitchFamily="34" charset="-120"/>
                <a:ea typeface="微軟正黑體" pitchFamily="34" charset="-120"/>
              </a:endParaRPr>
            </a:p>
          </p:txBody>
        </p:sp>
      </p:grpSp>
    </p:spTree>
    <p:extLst>
      <p:ext uri="{BB962C8B-B14F-4D97-AF65-F5344CB8AC3E}">
        <p14:creationId xmlns:p14="http://schemas.microsoft.com/office/powerpoint/2010/main" val="15137117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6" presetClass="entr" presetSubtype="21"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1000"/>
                                        <p:tgtEl>
                                          <p:spTgt spid="22"/>
                                        </p:tgtEl>
                                      </p:cBhvr>
                                    </p:animEffect>
                                  </p:childTnLst>
                                </p:cTn>
                              </p:par>
                            </p:childTnLst>
                          </p:cTn>
                        </p:par>
                        <p:par>
                          <p:cTn id="13" fill="hold">
                            <p:stCondLst>
                              <p:cond delay="2000"/>
                            </p:stCondLst>
                            <p:childTnLst>
                              <p:par>
                                <p:cTn id="14" presetID="16" presetClass="entr" presetSubtype="21"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251520" y="433690"/>
            <a:ext cx="9144000" cy="1267118"/>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sz="3600" b="1" dirty="0">
                <a:effectLst>
                  <a:outerShdw blurRad="38100" dist="38100" dir="2700000" algn="tl">
                    <a:srgbClr val="000000">
                      <a:alpha val="43137"/>
                    </a:srgbClr>
                  </a:outerShdw>
                </a:effectLst>
              </a:rPr>
              <a:t>Solution Centre/</a:t>
            </a:r>
            <a:r>
              <a:rPr kumimoji="0" lang="en-US" altLang="zh-TW" sz="4000" b="1" dirty="0">
                <a:effectLst>
                  <a:outerShdw blurRad="38100" dist="38100" dir="2700000" algn="tl">
                    <a:srgbClr val="000000">
                      <a:alpha val="43137"/>
                    </a:srgbClr>
                  </a:outerShdw>
                </a:effectLst>
              </a:rPr>
              <a:t> </a:t>
            </a:r>
            <a:r>
              <a:rPr kumimoji="0" lang="en-US" altLang="zh-TW" sz="3200" b="1" dirty="0">
                <a:effectLst>
                  <a:outerShdw blurRad="38100" dist="38100" dir="2700000" algn="tl">
                    <a:srgbClr val="000000">
                      <a:alpha val="43137"/>
                    </a:srgbClr>
                  </a:outerShdw>
                </a:effectLst>
              </a:rPr>
              <a:t>ZERONE </a:t>
            </a:r>
          </a:p>
          <a:p>
            <a:r>
              <a:rPr kumimoji="0" lang="en-US" altLang="zh-TW" sz="3600" b="1" dirty="0">
                <a:effectLst>
                  <a:outerShdw blurRad="38100" dist="38100" dir="2700000" algn="tl">
                    <a:srgbClr val="000000">
                      <a:alpha val="43137"/>
                    </a:srgbClr>
                  </a:outerShdw>
                </a:effectLst>
              </a:rPr>
              <a:t>Education Training Centre</a:t>
            </a:r>
          </a:p>
          <a:p>
            <a:endParaRPr kumimoji="0" lang="zh-TW" altLang="en-US" sz="4300" b="1" dirty="0">
              <a:effectLst>
                <a:outerShdw blurRad="38100" dist="38100" dir="2700000" algn="tl">
                  <a:srgbClr val="000000">
                    <a:alpha val="43137"/>
                  </a:srgbClr>
                </a:outerShdw>
              </a:effectLst>
            </a:endParaRPr>
          </a:p>
        </p:txBody>
      </p:sp>
      <p:pic>
        <p:nvPicPr>
          <p:cNvPr id="4" name="圖片 3">
            <a:extLst>
              <a:ext uri="{FF2B5EF4-FFF2-40B4-BE49-F238E27FC236}">
                <a16:creationId xmlns:a16="http://schemas.microsoft.com/office/drawing/2014/main" id="{C3F98B39-33BA-4860-85F4-197E3CB72857}"/>
              </a:ext>
            </a:extLst>
          </p:cNvPr>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2630333" y="3644744"/>
            <a:ext cx="3780000" cy="2520000"/>
          </a:xfrm>
          <a:prstGeom prst="rect">
            <a:avLst/>
          </a:prstGeom>
          <a:effectLst>
            <a:softEdge rad="127000"/>
          </a:effectLst>
        </p:spPr>
      </p:pic>
      <p:pic>
        <p:nvPicPr>
          <p:cNvPr id="9" name="圖片 8">
            <a:extLst>
              <a:ext uri="{FF2B5EF4-FFF2-40B4-BE49-F238E27FC236}">
                <a16:creationId xmlns:a16="http://schemas.microsoft.com/office/drawing/2014/main" id="{F566A0E5-5323-4DC4-BC03-90320BA748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7363" y="1628800"/>
            <a:ext cx="3780000" cy="2520000"/>
          </a:xfrm>
          <a:prstGeom prst="rect">
            <a:avLst/>
          </a:prstGeom>
          <a:effectLst>
            <a:softEdge rad="127000"/>
          </a:effectLst>
        </p:spPr>
      </p:pic>
      <p:pic>
        <p:nvPicPr>
          <p:cNvPr id="11" name="圖片 10">
            <a:extLst>
              <a:ext uri="{FF2B5EF4-FFF2-40B4-BE49-F238E27FC236}">
                <a16:creationId xmlns:a16="http://schemas.microsoft.com/office/drawing/2014/main" id="{B8CD2E29-7DCF-486A-B6ED-7115051BD1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95359" y="1700808"/>
            <a:ext cx="3779251" cy="2519500"/>
          </a:xfrm>
          <a:prstGeom prst="rect">
            <a:avLst/>
          </a:prstGeom>
          <a:effectLst>
            <a:softEdge rad="127000"/>
          </a:effectLst>
        </p:spPr>
      </p:pic>
    </p:spTree>
    <p:extLst>
      <p:ext uri="{BB962C8B-B14F-4D97-AF65-F5344CB8AC3E}">
        <p14:creationId xmlns:p14="http://schemas.microsoft.com/office/powerpoint/2010/main" val="42139785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0" y="2924944"/>
            <a:ext cx="9289032" cy="687387"/>
          </a:xfrm>
        </p:spPr>
        <p:txBody>
          <a:bodyPr>
            <a:normAutofit fontScale="90000"/>
          </a:bodyPr>
          <a:lstStyle/>
          <a:p>
            <a:pPr algn="ctr"/>
            <a:r>
              <a:rPr lang="en-US" altLang="zh-TW" sz="4900" dirty="0">
                <a:solidFill>
                  <a:srgbClr val="660066"/>
                </a:solidFill>
              </a:rPr>
              <a:t>2017 3Q Operation Result</a:t>
            </a:r>
            <a:br>
              <a:rPr lang="en-US" altLang="zh-TW" sz="5300" dirty="0">
                <a:solidFill>
                  <a:srgbClr val="660066"/>
                </a:solidFill>
              </a:rPr>
            </a:br>
            <a:endParaRPr lang="zh-TW" altLang="en-US" sz="5300" dirty="0">
              <a:solidFill>
                <a:srgbClr val="660066"/>
              </a:solidFill>
            </a:endParaRPr>
          </a:p>
        </p:txBody>
      </p:sp>
    </p:spTree>
    <p:extLst>
      <p:ext uri="{BB962C8B-B14F-4D97-AF65-F5344CB8AC3E}">
        <p14:creationId xmlns:p14="http://schemas.microsoft.com/office/powerpoint/2010/main" val="23192454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a:extLst>
              <a:ext uri="{FF2B5EF4-FFF2-40B4-BE49-F238E27FC236}">
                <a16:creationId xmlns:a16="http://schemas.microsoft.com/office/drawing/2014/main" id="{AD6CA459-D534-466C-BA9E-5D7A1897DF08}"/>
              </a:ext>
            </a:extLst>
          </p:cNvPr>
          <p:cNvSpPr txBox="1">
            <a:spLocks/>
          </p:cNvSpPr>
          <p:nvPr/>
        </p:nvSpPr>
        <p:spPr>
          <a:xfrm>
            <a:off x="179512" y="332656"/>
            <a:ext cx="7886700" cy="687611"/>
          </a:xfrm>
          <a:prstGeom prst="rect">
            <a:avLst/>
          </a:prstGeom>
        </p:spPr>
        <p:txBody>
          <a:bodyPr>
            <a:normAutofit fontScale="975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2017 Q3 Operation Result</a:t>
            </a:r>
            <a:endParaRPr kumimoji="0" lang="zh-TW" altLang="en-US" b="1" dirty="0">
              <a:effectLst>
                <a:outerShdw blurRad="38100" dist="38100" dir="2700000" algn="tl">
                  <a:srgbClr val="000000">
                    <a:alpha val="43137"/>
                  </a:srgbClr>
                </a:outerShdw>
              </a:effectLst>
            </a:endParaRPr>
          </a:p>
        </p:txBody>
      </p:sp>
      <p:graphicFrame>
        <p:nvGraphicFramePr>
          <p:cNvPr id="8" name="圖表 7">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101130092"/>
              </p:ext>
            </p:extLst>
          </p:nvPr>
        </p:nvGraphicFramePr>
        <p:xfrm>
          <a:off x="25028" y="908720"/>
          <a:ext cx="4618980" cy="28498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圖表 8">
            <a:extLst>
              <a:ext uri="{FF2B5EF4-FFF2-40B4-BE49-F238E27FC236}">
                <a16:creationId xmlns:a16="http://schemas.microsoft.com/office/drawing/2014/main" id="{00000000-0008-0000-0000-000003000000}"/>
              </a:ext>
            </a:extLst>
          </p:cNvPr>
          <p:cNvGraphicFramePr>
            <a:graphicFrameLocks/>
          </p:cNvGraphicFramePr>
          <p:nvPr>
            <p:extLst>
              <p:ext uri="{D42A27DB-BD31-4B8C-83A1-F6EECF244321}">
                <p14:modId xmlns:p14="http://schemas.microsoft.com/office/powerpoint/2010/main" val="2494551259"/>
              </p:ext>
            </p:extLst>
          </p:nvPr>
        </p:nvGraphicFramePr>
        <p:xfrm>
          <a:off x="4427984" y="2564904"/>
          <a:ext cx="4464496" cy="360040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580627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179512" y="2741613"/>
            <a:ext cx="8712968" cy="903411"/>
          </a:xfrm>
        </p:spPr>
        <p:txBody>
          <a:bodyPr>
            <a:normAutofit fontScale="90000"/>
          </a:bodyPr>
          <a:lstStyle/>
          <a:p>
            <a:pPr algn="ctr"/>
            <a:r>
              <a:rPr lang="en-US" altLang="zh-TW" sz="5300" dirty="0">
                <a:solidFill>
                  <a:srgbClr val="660066"/>
                </a:solidFill>
              </a:rPr>
              <a:t>Operation Prospect</a:t>
            </a:r>
            <a:br>
              <a:rPr lang="en-US" altLang="zh-TW" sz="5300" dirty="0">
                <a:solidFill>
                  <a:srgbClr val="660066"/>
                </a:solidFill>
              </a:rPr>
            </a:br>
            <a:endParaRPr lang="zh-TW" altLang="en-US" sz="5300" dirty="0">
              <a:solidFill>
                <a:srgbClr val="660066"/>
              </a:solidFill>
            </a:endParaRPr>
          </a:p>
        </p:txBody>
      </p:sp>
    </p:spTree>
    <p:extLst>
      <p:ext uri="{BB962C8B-B14F-4D97-AF65-F5344CB8AC3E}">
        <p14:creationId xmlns:p14="http://schemas.microsoft.com/office/powerpoint/2010/main" val="29687117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a:extLst>
              <a:ext uri="{FF2B5EF4-FFF2-40B4-BE49-F238E27FC236}">
                <a16:creationId xmlns:a16="http://schemas.microsoft.com/office/drawing/2014/main" id="{DD090493-FFF8-4B08-BE47-7921E812D7B1}"/>
              </a:ext>
            </a:extLst>
          </p:cNvPr>
          <p:cNvSpPr txBox="1">
            <a:spLocks/>
          </p:cNvSpPr>
          <p:nvPr/>
        </p:nvSpPr>
        <p:spPr>
          <a:xfrm>
            <a:off x="179512" y="332656"/>
            <a:ext cx="7886700" cy="687611"/>
          </a:xfrm>
          <a:prstGeom prst="rect">
            <a:avLst/>
          </a:prstGeom>
        </p:spPr>
        <p:txBody>
          <a:bodyPr>
            <a:normAutofit fontScale="97500"/>
          </a:bodyPr>
          <a:lstStyle>
            <a:lvl1pPr algn="l" rtl="0" eaLnBrk="0" fontAlgn="base" hangingPunct="0">
              <a:lnSpc>
                <a:spcPct val="90000"/>
              </a:lnSpc>
              <a:spcBef>
                <a:spcPct val="0"/>
              </a:spcBef>
              <a:spcAft>
                <a:spcPct val="0"/>
              </a:spcAft>
              <a:defRPr sz="4400" kern="1200">
                <a:solidFill>
                  <a:schemeClr val="tx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a:solidFill>
                  <a:schemeClr val="tx1"/>
                </a:solidFill>
                <a:latin typeface="微軟正黑體" panose="020B0604030504040204" pitchFamily="34" charset="-120"/>
                <a:ea typeface="微軟正黑體" panose="020B0604030504040204" pitchFamily="34" charset="-120"/>
              </a:defRPr>
            </a:lvl9pPr>
          </a:lstStyle>
          <a:p>
            <a:r>
              <a:rPr kumimoji="0" lang="en-US" altLang="zh-TW" b="1" dirty="0">
                <a:effectLst>
                  <a:outerShdw blurRad="38100" dist="38100" dir="2700000" algn="tl">
                    <a:srgbClr val="000000">
                      <a:alpha val="43137"/>
                    </a:srgbClr>
                  </a:outerShdw>
                </a:effectLst>
              </a:rPr>
              <a:t>Operation Prospect</a:t>
            </a:r>
            <a:endParaRPr kumimoji="0" lang="zh-TW" altLang="en-US" b="1" dirty="0">
              <a:effectLst>
                <a:outerShdw blurRad="38100" dist="38100" dir="2700000" algn="tl">
                  <a:srgbClr val="000000">
                    <a:alpha val="43137"/>
                  </a:srgbClr>
                </a:outerShdw>
              </a:effectLst>
            </a:endParaRPr>
          </a:p>
        </p:txBody>
      </p:sp>
      <p:sp>
        <p:nvSpPr>
          <p:cNvPr id="25" name="橢圓 24">
            <a:extLst>
              <a:ext uri="{FF2B5EF4-FFF2-40B4-BE49-F238E27FC236}">
                <a16:creationId xmlns:a16="http://schemas.microsoft.com/office/drawing/2014/main" id="{A0B6E767-F06C-4F4E-A2C6-45F775E214DB}"/>
              </a:ext>
            </a:extLst>
          </p:cNvPr>
          <p:cNvSpPr/>
          <p:nvPr/>
        </p:nvSpPr>
        <p:spPr>
          <a:xfrm>
            <a:off x="395536" y="2852936"/>
            <a:ext cx="4824536" cy="3096344"/>
          </a:xfrm>
          <a:prstGeom prst="ellipse">
            <a:avLst/>
          </a:prstGeom>
          <a:gradFill flip="none" rotWithShape="1">
            <a:gsLst>
              <a:gs pos="0">
                <a:srgbClr val="009900">
                  <a:shade val="30000"/>
                  <a:satMod val="115000"/>
                </a:srgbClr>
              </a:gs>
              <a:gs pos="50000">
                <a:srgbClr val="009900">
                  <a:shade val="67500"/>
                  <a:satMod val="115000"/>
                </a:srgbClr>
              </a:gs>
              <a:gs pos="100000">
                <a:srgbClr val="009900">
                  <a:shade val="100000"/>
                  <a:satMod val="115000"/>
                </a:srgbClr>
              </a:gs>
            </a:gsLst>
            <a:lin ang="18900000" scaled="1"/>
            <a:tileRect/>
          </a:gradFill>
          <a:ln>
            <a:noFill/>
          </a:ln>
          <a:effectLst>
            <a:outerShdw blurRad="76200" dir="18900000" sy="23000" kx="-1200000" algn="bl" rotWithShape="0">
              <a:prstClr val="black">
                <a:alpha val="2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Becoming best value-added distributor, with which business partners build a potential relationship</a:t>
            </a:r>
            <a:endParaRPr lang="zh-TW" altLang="en-US"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6" name="橢圓 25">
            <a:extLst>
              <a:ext uri="{FF2B5EF4-FFF2-40B4-BE49-F238E27FC236}">
                <a16:creationId xmlns:a16="http://schemas.microsoft.com/office/drawing/2014/main" id="{FFF092E2-415B-48CE-B7CC-BA902F266FE7}"/>
              </a:ext>
            </a:extLst>
          </p:cNvPr>
          <p:cNvSpPr/>
          <p:nvPr/>
        </p:nvSpPr>
        <p:spPr>
          <a:xfrm>
            <a:off x="4485333" y="1006998"/>
            <a:ext cx="4283968" cy="3096344"/>
          </a:xfrm>
          <a:prstGeom prst="ellipse">
            <a:avLst/>
          </a:prstGeom>
          <a:gradFill flip="none" rotWithShape="1">
            <a:gsLst>
              <a:gs pos="0">
                <a:srgbClr val="0066FF">
                  <a:shade val="30000"/>
                  <a:satMod val="115000"/>
                </a:srgbClr>
              </a:gs>
              <a:gs pos="50000">
                <a:srgbClr val="0066FF">
                  <a:shade val="67500"/>
                  <a:satMod val="115000"/>
                </a:srgbClr>
              </a:gs>
              <a:gs pos="100000">
                <a:srgbClr val="0066FF">
                  <a:shade val="100000"/>
                  <a:satMod val="115000"/>
                </a:srgbClr>
              </a:gs>
            </a:gsLst>
            <a:lin ang="18900000" scaled="1"/>
            <a:tileRect/>
          </a:gradFill>
          <a:ln>
            <a:noFill/>
          </a:ln>
          <a:effectLst>
            <a:outerShdw blurRad="76200" dir="18900000" sy="23000" kx="-1200000" algn="bl" rotWithShape="0">
              <a:prstClr val="black">
                <a:alpha val="2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Keep going to be Solution</a:t>
            </a:r>
          </a:p>
          <a:p>
            <a:pPr algn="ctr"/>
            <a:r>
              <a:rPr lang="en-US" altLang="zh-TW" sz="28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Service Provider</a:t>
            </a:r>
          </a:p>
        </p:txBody>
      </p:sp>
    </p:spTree>
    <p:extLst>
      <p:ext uri="{BB962C8B-B14F-4D97-AF65-F5344CB8AC3E}">
        <p14:creationId xmlns:p14="http://schemas.microsoft.com/office/powerpoint/2010/main" val="26102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80">
                                          <p:stCondLst>
                                            <p:cond delay="0"/>
                                          </p:stCondLst>
                                        </p:cTn>
                                        <p:tgtEl>
                                          <p:spTgt spid="25"/>
                                        </p:tgtEl>
                                      </p:cBhvr>
                                    </p:animEffect>
                                    <p:anim calcmode="lin" valueType="num">
                                      <p:cBhvr>
                                        <p:cTn id="8"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3" dur="26">
                                          <p:stCondLst>
                                            <p:cond delay="650"/>
                                          </p:stCondLst>
                                        </p:cTn>
                                        <p:tgtEl>
                                          <p:spTgt spid="25"/>
                                        </p:tgtEl>
                                      </p:cBhvr>
                                      <p:to x="100000" y="60000"/>
                                    </p:animScale>
                                    <p:animScale>
                                      <p:cBhvr>
                                        <p:cTn id="14" dur="166" decel="50000">
                                          <p:stCondLst>
                                            <p:cond delay="676"/>
                                          </p:stCondLst>
                                        </p:cTn>
                                        <p:tgtEl>
                                          <p:spTgt spid="25"/>
                                        </p:tgtEl>
                                      </p:cBhvr>
                                      <p:to x="100000" y="100000"/>
                                    </p:animScale>
                                    <p:animScale>
                                      <p:cBhvr>
                                        <p:cTn id="15" dur="26">
                                          <p:stCondLst>
                                            <p:cond delay="1312"/>
                                          </p:stCondLst>
                                        </p:cTn>
                                        <p:tgtEl>
                                          <p:spTgt spid="25"/>
                                        </p:tgtEl>
                                      </p:cBhvr>
                                      <p:to x="100000" y="80000"/>
                                    </p:animScale>
                                    <p:animScale>
                                      <p:cBhvr>
                                        <p:cTn id="16" dur="166" decel="50000">
                                          <p:stCondLst>
                                            <p:cond delay="1338"/>
                                          </p:stCondLst>
                                        </p:cTn>
                                        <p:tgtEl>
                                          <p:spTgt spid="25"/>
                                        </p:tgtEl>
                                      </p:cBhvr>
                                      <p:to x="100000" y="100000"/>
                                    </p:animScale>
                                    <p:animScale>
                                      <p:cBhvr>
                                        <p:cTn id="17" dur="26">
                                          <p:stCondLst>
                                            <p:cond delay="1642"/>
                                          </p:stCondLst>
                                        </p:cTn>
                                        <p:tgtEl>
                                          <p:spTgt spid="25"/>
                                        </p:tgtEl>
                                      </p:cBhvr>
                                      <p:to x="100000" y="90000"/>
                                    </p:animScale>
                                    <p:animScale>
                                      <p:cBhvr>
                                        <p:cTn id="18" dur="166" decel="50000">
                                          <p:stCondLst>
                                            <p:cond delay="1668"/>
                                          </p:stCondLst>
                                        </p:cTn>
                                        <p:tgtEl>
                                          <p:spTgt spid="25"/>
                                        </p:tgtEl>
                                      </p:cBhvr>
                                      <p:to x="100000" y="100000"/>
                                    </p:animScale>
                                    <p:animScale>
                                      <p:cBhvr>
                                        <p:cTn id="19" dur="26">
                                          <p:stCondLst>
                                            <p:cond delay="1808"/>
                                          </p:stCondLst>
                                        </p:cTn>
                                        <p:tgtEl>
                                          <p:spTgt spid="25"/>
                                        </p:tgtEl>
                                      </p:cBhvr>
                                      <p:to x="100000" y="95000"/>
                                    </p:animScale>
                                    <p:animScale>
                                      <p:cBhvr>
                                        <p:cTn id="20" dur="166" decel="50000">
                                          <p:stCondLst>
                                            <p:cond delay="1834"/>
                                          </p:stCondLst>
                                        </p:cTn>
                                        <p:tgtEl>
                                          <p:spTgt spid="2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down)">
                                      <p:cBhvr>
                                        <p:cTn id="25" dur="580">
                                          <p:stCondLst>
                                            <p:cond delay="0"/>
                                          </p:stCondLst>
                                        </p:cTn>
                                        <p:tgtEl>
                                          <p:spTgt spid="26"/>
                                        </p:tgtEl>
                                      </p:cBhvr>
                                    </p:animEffect>
                                    <p:anim calcmode="lin" valueType="num">
                                      <p:cBhvr>
                                        <p:cTn id="26"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31" dur="26">
                                          <p:stCondLst>
                                            <p:cond delay="650"/>
                                          </p:stCondLst>
                                        </p:cTn>
                                        <p:tgtEl>
                                          <p:spTgt spid="26"/>
                                        </p:tgtEl>
                                      </p:cBhvr>
                                      <p:to x="100000" y="60000"/>
                                    </p:animScale>
                                    <p:animScale>
                                      <p:cBhvr>
                                        <p:cTn id="32" dur="166" decel="50000">
                                          <p:stCondLst>
                                            <p:cond delay="676"/>
                                          </p:stCondLst>
                                        </p:cTn>
                                        <p:tgtEl>
                                          <p:spTgt spid="26"/>
                                        </p:tgtEl>
                                      </p:cBhvr>
                                      <p:to x="100000" y="100000"/>
                                    </p:animScale>
                                    <p:animScale>
                                      <p:cBhvr>
                                        <p:cTn id="33" dur="26">
                                          <p:stCondLst>
                                            <p:cond delay="1312"/>
                                          </p:stCondLst>
                                        </p:cTn>
                                        <p:tgtEl>
                                          <p:spTgt spid="26"/>
                                        </p:tgtEl>
                                      </p:cBhvr>
                                      <p:to x="100000" y="80000"/>
                                    </p:animScale>
                                    <p:animScale>
                                      <p:cBhvr>
                                        <p:cTn id="34" dur="166" decel="50000">
                                          <p:stCondLst>
                                            <p:cond delay="1338"/>
                                          </p:stCondLst>
                                        </p:cTn>
                                        <p:tgtEl>
                                          <p:spTgt spid="26"/>
                                        </p:tgtEl>
                                      </p:cBhvr>
                                      <p:to x="100000" y="100000"/>
                                    </p:animScale>
                                    <p:animScale>
                                      <p:cBhvr>
                                        <p:cTn id="35" dur="26">
                                          <p:stCondLst>
                                            <p:cond delay="1642"/>
                                          </p:stCondLst>
                                        </p:cTn>
                                        <p:tgtEl>
                                          <p:spTgt spid="26"/>
                                        </p:tgtEl>
                                      </p:cBhvr>
                                      <p:to x="100000" y="90000"/>
                                    </p:animScale>
                                    <p:animScale>
                                      <p:cBhvr>
                                        <p:cTn id="36" dur="166" decel="50000">
                                          <p:stCondLst>
                                            <p:cond delay="1668"/>
                                          </p:stCondLst>
                                        </p:cTn>
                                        <p:tgtEl>
                                          <p:spTgt spid="26"/>
                                        </p:tgtEl>
                                      </p:cBhvr>
                                      <p:to x="100000" y="100000"/>
                                    </p:animScale>
                                    <p:animScale>
                                      <p:cBhvr>
                                        <p:cTn id="37" dur="26">
                                          <p:stCondLst>
                                            <p:cond delay="1808"/>
                                          </p:stCondLst>
                                        </p:cTn>
                                        <p:tgtEl>
                                          <p:spTgt spid="26"/>
                                        </p:tgtEl>
                                      </p:cBhvr>
                                      <p:to x="100000" y="95000"/>
                                    </p:animScale>
                                    <p:animScale>
                                      <p:cBhvr>
                                        <p:cTn id="38" dur="166" decel="50000">
                                          <p:stCondLst>
                                            <p:cond delay="1834"/>
                                          </p:stCondLst>
                                        </p:cTn>
                                        <p:tgtEl>
                                          <p:spTgt spid="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F62B54B7-2DB6-4D49-8266-69728E179129}"/>
              </a:ext>
            </a:extLst>
          </p:cNvPr>
          <p:cNvPicPr>
            <a:picLocks noChangeAspect="1"/>
          </p:cNvPicPr>
          <p:nvPr/>
        </p:nvPicPr>
        <p:blipFill>
          <a:blip r:embed="rId3"/>
          <a:stretch>
            <a:fillRect/>
          </a:stretch>
        </p:blipFill>
        <p:spPr>
          <a:xfrm>
            <a:off x="3563888" y="1268760"/>
            <a:ext cx="1822436" cy="4032448"/>
          </a:xfrm>
          <a:prstGeom prst="rect">
            <a:avLst/>
          </a:prstGeom>
        </p:spPr>
      </p:pic>
      <p:sp>
        <p:nvSpPr>
          <p:cNvPr id="4" name="標題 1"/>
          <p:cNvSpPr>
            <a:spLocks noGrp="1"/>
          </p:cNvSpPr>
          <p:nvPr>
            <p:ph type="title"/>
          </p:nvPr>
        </p:nvSpPr>
        <p:spPr>
          <a:xfrm>
            <a:off x="611560" y="3101653"/>
            <a:ext cx="7632848" cy="1479475"/>
          </a:xfrm>
        </p:spPr>
        <p:txBody>
          <a:bodyPr>
            <a:normAutofit fontScale="90000"/>
          </a:bodyPr>
          <a:lstStyle/>
          <a:p>
            <a:pPr algn="ctr"/>
            <a:r>
              <a:rPr lang="en-US" altLang="zh-TW" sz="5300" i="1" u="sng" dirty="0">
                <a:solidFill>
                  <a:srgbClr val="660066"/>
                </a:solidFill>
              </a:rPr>
              <a:t>2016 Awards for ZERONE Teams</a:t>
            </a:r>
            <a:br>
              <a:rPr lang="en-US" altLang="zh-TW" sz="5300" i="1" u="sng" dirty="0">
                <a:solidFill>
                  <a:srgbClr val="660066"/>
                </a:solidFill>
              </a:rPr>
            </a:br>
            <a:endParaRPr lang="zh-TW" altLang="en-US" sz="5300" i="1" u="sng" dirty="0">
              <a:solidFill>
                <a:srgbClr val="660066"/>
              </a:solidFill>
            </a:endParaRPr>
          </a:p>
        </p:txBody>
      </p:sp>
    </p:spTree>
    <p:extLst>
      <p:ext uri="{BB962C8B-B14F-4D97-AF65-F5344CB8AC3E}">
        <p14:creationId xmlns:p14="http://schemas.microsoft.com/office/powerpoint/2010/main" val="18216290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87824" y="4861877"/>
            <a:ext cx="3240360" cy="1087401"/>
          </a:xfrm>
          <a:prstGeom prst="rect">
            <a:avLst/>
          </a:prstGeom>
          <a:solidFill>
            <a:srgbClr val="777DA7"/>
          </a:solidFill>
          <a:ln>
            <a:solidFill>
              <a:srgbClr val="777DA7"/>
            </a:solidFill>
          </a:ln>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zh-TW" altLang="en-US"/>
          </a:p>
        </p:txBody>
      </p:sp>
      <p:grpSp>
        <p:nvGrpSpPr>
          <p:cNvPr id="36" name="群組 35"/>
          <p:cNvGrpSpPr/>
          <p:nvPr/>
        </p:nvGrpSpPr>
        <p:grpSpPr>
          <a:xfrm>
            <a:off x="2987824" y="2097030"/>
            <a:ext cx="3356844" cy="2639556"/>
            <a:chOff x="2987824" y="2097030"/>
            <a:chExt cx="3356844" cy="2639556"/>
          </a:xfrm>
        </p:grpSpPr>
        <p:sp>
          <p:nvSpPr>
            <p:cNvPr id="2" name="矩形 1"/>
            <p:cNvSpPr/>
            <p:nvPr/>
          </p:nvSpPr>
          <p:spPr>
            <a:xfrm>
              <a:off x="2987824" y="2097030"/>
              <a:ext cx="3240360" cy="2639556"/>
            </a:xfrm>
            <a:prstGeom prst="rect">
              <a:avLst/>
            </a:prstGeom>
            <a:solidFill>
              <a:srgbClr val="92D050"/>
            </a:solidFill>
            <a:ln>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grpSp>
          <p:nvGrpSpPr>
            <p:cNvPr id="18" name="群組 17"/>
            <p:cNvGrpSpPr/>
            <p:nvPr/>
          </p:nvGrpSpPr>
          <p:grpSpPr>
            <a:xfrm>
              <a:off x="2987824" y="2226724"/>
              <a:ext cx="3356844" cy="2385182"/>
              <a:chOff x="2987824" y="2226724"/>
              <a:chExt cx="3356844" cy="2385182"/>
            </a:xfrm>
          </p:grpSpPr>
          <p:sp>
            <p:nvSpPr>
              <p:cNvPr id="10" name="文字方塊 9"/>
              <p:cNvSpPr txBox="1"/>
              <p:nvPr/>
            </p:nvSpPr>
            <p:spPr>
              <a:xfrm>
                <a:off x="2987824" y="2226724"/>
                <a:ext cx="2812948" cy="984885"/>
              </a:xfrm>
              <a:prstGeom prst="rect">
                <a:avLst/>
              </a:prstGeom>
              <a:noFill/>
              <a:scene3d>
                <a:camera prst="orthographicFront"/>
                <a:lightRig rig="threePt" dir="t"/>
              </a:scene3d>
              <a:sp3d>
                <a:bevelT/>
              </a:sp3d>
            </p:spPr>
            <p:txBody>
              <a:bodyPr vert="horz" wrap="square" rtlCol="0">
                <a:spAutoFit/>
              </a:bodyPr>
              <a:lstStyle/>
              <a:p>
                <a:r>
                  <a:rPr lang="en-US" altLang="zh-TW" sz="4000" b="1" dirty="0">
                    <a:solidFill>
                      <a:schemeClr val="bg1"/>
                    </a:solidFill>
                    <a:latin typeface="+mj-ea"/>
                    <a:ea typeface="+mj-ea"/>
                  </a:rPr>
                  <a:t>ZERONE</a:t>
                </a:r>
              </a:p>
              <a:p>
                <a:endParaRPr lang="zh-TW" altLang="en-US" b="1" dirty="0">
                  <a:solidFill>
                    <a:schemeClr val="bg1"/>
                  </a:solidFill>
                  <a:latin typeface="+mj-ea"/>
                  <a:ea typeface="+mj-ea"/>
                </a:endParaRPr>
              </a:p>
            </p:txBody>
          </p:sp>
          <p:sp>
            <p:nvSpPr>
              <p:cNvPr id="11" name="文字方塊 10"/>
              <p:cNvSpPr txBox="1"/>
              <p:nvPr/>
            </p:nvSpPr>
            <p:spPr>
              <a:xfrm>
                <a:off x="3077007" y="2888357"/>
                <a:ext cx="3267661" cy="1723549"/>
              </a:xfrm>
              <a:prstGeom prst="rect">
                <a:avLst/>
              </a:prstGeom>
              <a:noFill/>
              <a:scene3d>
                <a:camera prst="orthographicFront"/>
                <a:lightRig rig="threePt" dir="t"/>
              </a:scene3d>
              <a:sp3d>
                <a:bevelT/>
              </a:sp3d>
            </p:spPr>
            <p:txBody>
              <a:bodyPr wrap="square" rtlCol="0">
                <a:spAutoFit/>
              </a:bodyPr>
              <a:lstStyle/>
              <a:p>
                <a:r>
                  <a:rPr lang="en-US" altLang="zh-TW" sz="1400" dirty="0" err="1">
                    <a:solidFill>
                      <a:schemeClr val="bg1"/>
                    </a:solidFill>
                    <a:latin typeface="+mn-lt"/>
                  </a:rPr>
                  <a:t>CommonWealth</a:t>
                </a:r>
                <a:r>
                  <a:rPr lang="en-US" altLang="zh-TW" sz="1400" dirty="0">
                    <a:solidFill>
                      <a:schemeClr val="bg1"/>
                    </a:solidFill>
                    <a:latin typeface="+mn-lt"/>
                  </a:rPr>
                  <a:t> Magazine of the Year-Top 2000 Service Overall</a:t>
                </a:r>
                <a:r>
                  <a:rPr lang="zh-TW" altLang="en-US" sz="1400" dirty="0">
                    <a:solidFill>
                      <a:schemeClr val="bg1"/>
                    </a:solidFill>
                    <a:latin typeface="+mn-lt"/>
                  </a:rPr>
                  <a:t>：</a:t>
                </a:r>
                <a:endParaRPr lang="en-US" altLang="zh-TW" sz="1400" dirty="0">
                  <a:solidFill>
                    <a:schemeClr val="bg1"/>
                  </a:solidFill>
                  <a:latin typeface="+mn-lt"/>
                </a:endParaRPr>
              </a:p>
              <a:p>
                <a:endParaRPr lang="en-US" altLang="zh-TW" sz="600" dirty="0">
                  <a:solidFill>
                    <a:schemeClr val="bg1"/>
                  </a:solidFill>
                  <a:latin typeface="+mn-lt"/>
                </a:endParaRPr>
              </a:p>
              <a:p>
                <a:pPr marL="285750" indent="-285750">
                  <a:buFont typeface="Wingdings" panose="05000000000000000000" pitchFamily="2" charset="2"/>
                  <a:buChar char="u"/>
                </a:pPr>
                <a:r>
                  <a:rPr lang="zh-TW" altLang="en-US" sz="1600" dirty="0">
                    <a:solidFill>
                      <a:schemeClr val="bg1"/>
                    </a:solidFill>
                    <a:latin typeface="+mn-lt"/>
                  </a:rPr>
                  <a:t> </a:t>
                </a:r>
                <a:r>
                  <a:rPr lang="en-US" altLang="zh-TW" sz="1400" dirty="0">
                    <a:solidFill>
                      <a:schemeClr val="bg1"/>
                    </a:solidFill>
                    <a:latin typeface="+mn-lt"/>
                  </a:rPr>
                  <a:t>2015 </a:t>
                </a:r>
                <a:r>
                  <a:rPr lang="zh-TW" altLang="en-US" sz="1400" dirty="0">
                    <a:solidFill>
                      <a:schemeClr val="bg1"/>
                    </a:solidFill>
                    <a:latin typeface="+mn-lt"/>
                  </a:rPr>
                  <a:t>：</a:t>
                </a:r>
                <a:r>
                  <a:rPr lang="en-US" altLang="zh-TW" sz="1400" dirty="0">
                    <a:solidFill>
                      <a:schemeClr val="bg1"/>
                    </a:solidFill>
                    <a:latin typeface="+mn-lt"/>
                  </a:rPr>
                  <a:t>231</a:t>
                </a:r>
              </a:p>
              <a:p>
                <a:pPr marL="285750" indent="-285750">
                  <a:buFont typeface="Wingdings" panose="05000000000000000000" pitchFamily="2" charset="2"/>
                  <a:buChar char="u"/>
                </a:pPr>
                <a:endParaRPr lang="en-US" altLang="zh-TW" sz="1400" dirty="0">
                  <a:solidFill>
                    <a:schemeClr val="bg1"/>
                  </a:solidFill>
                  <a:latin typeface="+mn-lt"/>
                </a:endParaRPr>
              </a:p>
              <a:p>
                <a:pPr marL="285750" indent="-285750">
                  <a:buFont typeface="Wingdings" panose="05000000000000000000" pitchFamily="2" charset="2"/>
                  <a:buChar char="u"/>
                </a:pPr>
                <a:r>
                  <a:rPr lang="zh-TW" altLang="en-US" sz="1400" dirty="0">
                    <a:solidFill>
                      <a:schemeClr val="bg1"/>
                    </a:solidFill>
                    <a:latin typeface="+mn-lt"/>
                  </a:rPr>
                  <a:t> </a:t>
                </a:r>
                <a:r>
                  <a:rPr lang="en-US" altLang="zh-TW" sz="1400" dirty="0">
                    <a:solidFill>
                      <a:schemeClr val="bg1"/>
                    </a:solidFill>
                    <a:latin typeface="+mn-lt"/>
                  </a:rPr>
                  <a:t>2014 </a:t>
                </a:r>
                <a:r>
                  <a:rPr lang="zh-TW" altLang="en-US" sz="1400" dirty="0">
                    <a:solidFill>
                      <a:schemeClr val="bg1"/>
                    </a:solidFill>
                    <a:latin typeface="+mn-lt"/>
                  </a:rPr>
                  <a:t>：</a:t>
                </a:r>
                <a:r>
                  <a:rPr lang="en-US" altLang="zh-TW" sz="1400" dirty="0">
                    <a:solidFill>
                      <a:schemeClr val="bg1"/>
                    </a:solidFill>
                    <a:latin typeface="+mn-lt"/>
                  </a:rPr>
                  <a:t>259</a:t>
                </a:r>
              </a:p>
              <a:p>
                <a:pPr marL="285750" indent="-285750">
                  <a:buFont typeface="Wingdings" panose="05000000000000000000" pitchFamily="2" charset="2"/>
                  <a:buChar char="u"/>
                </a:pPr>
                <a:endParaRPr lang="en-US" altLang="zh-TW" sz="1400" dirty="0">
                  <a:solidFill>
                    <a:schemeClr val="bg1"/>
                  </a:solidFill>
                  <a:latin typeface="+mn-lt"/>
                </a:endParaRPr>
              </a:p>
              <a:p>
                <a:pPr marL="285750" indent="-285750">
                  <a:buFont typeface="Wingdings" panose="05000000000000000000" pitchFamily="2" charset="2"/>
                  <a:buChar char="u"/>
                </a:pPr>
                <a:r>
                  <a:rPr lang="zh-TW" altLang="en-US" sz="1400" dirty="0">
                    <a:solidFill>
                      <a:schemeClr val="bg1"/>
                    </a:solidFill>
                    <a:latin typeface="+mn-lt"/>
                  </a:rPr>
                  <a:t> </a:t>
                </a:r>
                <a:r>
                  <a:rPr lang="en-US" altLang="zh-TW" sz="1400" dirty="0">
                    <a:solidFill>
                      <a:schemeClr val="bg1"/>
                    </a:solidFill>
                    <a:latin typeface="+mn-lt"/>
                  </a:rPr>
                  <a:t>2013 </a:t>
                </a:r>
                <a:r>
                  <a:rPr lang="zh-TW" altLang="en-US" sz="1400" dirty="0">
                    <a:solidFill>
                      <a:schemeClr val="bg1"/>
                    </a:solidFill>
                    <a:latin typeface="+mn-lt"/>
                  </a:rPr>
                  <a:t>：</a:t>
                </a:r>
                <a:r>
                  <a:rPr lang="en-US" altLang="zh-TW" sz="1400" dirty="0">
                    <a:solidFill>
                      <a:schemeClr val="bg1"/>
                    </a:solidFill>
                    <a:latin typeface="+mn-lt"/>
                  </a:rPr>
                  <a:t>271</a:t>
                </a:r>
              </a:p>
            </p:txBody>
          </p:sp>
        </p:grpSp>
      </p:grpSp>
      <p:grpSp>
        <p:nvGrpSpPr>
          <p:cNvPr id="20" name="群組 19"/>
          <p:cNvGrpSpPr/>
          <p:nvPr/>
        </p:nvGrpSpPr>
        <p:grpSpPr>
          <a:xfrm>
            <a:off x="2987824" y="4970067"/>
            <a:ext cx="3404945" cy="989501"/>
            <a:chOff x="2987824" y="4970067"/>
            <a:chExt cx="3404945" cy="989501"/>
          </a:xfrm>
        </p:grpSpPr>
        <p:sp>
          <p:nvSpPr>
            <p:cNvPr id="12" name="文字方塊 11"/>
            <p:cNvSpPr txBox="1"/>
            <p:nvPr/>
          </p:nvSpPr>
          <p:spPr>
            <a:xfrm>
              <a:off x="2987824" y="4970067"/>
              <a:ext cx="1608603" cy="523220"/>
            </a:xfrm>
            <a:prstGeom prst="rect">
              <a:avLst/>
            </a:prstGeom>
            <a:noFill/>
            <a:scene3d>
              <a:camera prst="orthographicFront"/>
              <a:lightRig rig="threePt" dir="t"/>
            </a:scene3d>
            <a:sp3d>
              <a:bevelT/>
            </a:sp3d>
          </p:spPr>
          <p:txBody>
            <a:bodyPr wrap="square" rtlCol="0">
              <a:spAutoFit/>
            </a:bodyPr>
            <a:lstStyle/>
            <a:p>
              <a:r>
                <a:rPr lang="en-US" altLang="zh-TW" sz="2800" b="1" dirty="0" err="1">
                  <a:solidFill>
                    <a:schemeClr val="bg1"/>
                  </a:solidFill>
                  <a:latin typeface="+mn-lt"/>
                </a:rPr>
                <a:t>Aimetis</a:t>
              </a:r>
              <a:endParaRPr lang="en-US" altLang="zh-TW" sz="2800" b="1" dirty="0">
                <a:solidFill>
                  <a:schemeClr val="bg1"/>
                </a:solidFill>
                <a:latin typeface="+mn-lt"/>
              </a:endParaRPr>
            </a:p>
          </p:txBody>
        </p:sp>
        <p:sp>
          <p:nvSpPr>
            <p:cNvPr id="13" name="文字方塊 12"/>
            <p:cNvSpPr txBox="1"/>
            <p:nvPr/>
          </p:nvSpPr>
          <p:spPr>
            <a:xfrm>
              <a:off x="3356134" y="5374793"/>
              <a:ext cx="3036635" cy="584775"/>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600" dirty="0">
                  <a:solidFill>
                    <a:schemeClr val="bg1"/>
                  </a:solidFill>
                  <a:latin typeface="+mn-lt"/>
                </a:rPr>
                <a:t>2015 Asia Pacific Distributor of the Year</a:t>
              </a:r>
              <a:endParaRPr lang="zh-TW" altLang="en-US" dirty="0">
                <a:latin typeface="+mn-lt"/>
              </a:endParaRPr>
            </a:p>
          </p:txBody>
        </p:sp>
      </p:grpSp>
      <p:grpSp>
        <p:nvGrpSpPr>
          <p:cNvPr id="35" name="群組 34"/>
          <p:cNvGrpSpPr/>
          <p:nvPr/>
        </p:nvGrpSpPr>
        <p:grpSpPr>
          <a:xfrm>
            <a:off x="270668" y="476672"/>
            <a:ext cx="2575820" cy="1914330"/>
            <a:chOff x="255637" y="472084"/>
            <a:chExt cx="3308251" cy="1516756"/>
          </a:xfrm>
        </p:grpSpPr>
        <p:sp>
          <p:nvSpPr>
            <p:cNvPr id="5" name="矩形 4"/>
            <p:cNvSpPr/>
            <p:nvPr/>
          </p:nvSpPr>
          <p:spPr>
            <a:xfrm>
              <a:off x="323528" y="476672"/>
              <a:ext cx="3240360" cy="1512168"/>
            </a:xfrm>
            <a:prstGeom prst="rect">
              <a:avLst/>
            </a:prstGeom>
            <a:solidFill>
              <a:srgbClr val="63BFDB"/>
            </a:solidFill>
            <a:ln>
              <a:solidFill>
                <a:srgbClr val="63BFDB"/>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zh-TW" altLang="en-US"/>
            </a:p>
          </p:txBody>
        </p:sp>
        <p:sp>
          <p:nvSpPr>
            <p:cNvPr id="14" name="文字方塊 13"/>
            <p:cNvSpPr txBox="1"/>
            <p:nvPr/>
          </p:nvSpPr>
          <p:spPr>
            <a:xfrm>
              <a:off x="255637" y="472084"/>
              <a:ext cx="2195007" cy="414556"/>
            </a:xfrm>
            <a:prstGeom prst="rect">
              <a:avLst/>
            </a:prstGeom>
            <a:noFill/>
            <a:scene3d>
              <a:camera prst="orthographicFront"/>
              <a:lightRig rig="threePt" dir="t"/>
            </a:scene3d>
            <a:sp3d>
              <a:bevelT/>
            </a:sp3d>
          </p:spPr>
          <p:txBody>
            <a:bodyPr wrap="square" rtlCol="0">
              <a:spAutoFit/>
            </a:bodyPr>
            <a:lstStyle/>
            <a:p>
              <a:r>
                <a:rPr lang="en-US" altLang="zh-TW" sz="2800" b="1" dirty="0">
                  <a:solidFill>
                    <a:schemeClr val="bg1"/>
                  </a:solidFill>
                  <a:latin typeface="+mn-lt"/>
                </a:rPr>
                <a:t>Akamai</a:t>
              </a:r>
            </a:p>
          </p:txBody>
        </p:sp>
        <p:sp>
          <p:nvSpPr>
            <p:cNvPr id="15" name="文字方塊 14"/>
            <p:cNvSpPr txBox="1"/>
            <p:nvPr/>
          </p:nvSpPr>
          <p:spPr>
            <a:xfrm>
              <a:off x="323528" y="928509"/>
              <a:ext cx="3151176" cy="755955"/>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rPr>
                <a:t>2015Distributor Award</a:t>
              </a:r>
            </a:p>
            <a:p>
              <a:pPr marL="285750" indent="-285750">
                <a:buFont typeface="Arial" panose="020B0604020202020204" pitchFamily="34" charset="0"/>
                <a:buChar char="•"/>
              </a:pPr>
              <a:r>
                <a:rPr lang="en-US" altLang="zh-TW" sz="1400" dirty="0">
                  <a:solidFill>
                    <a:schemeClr val="bg1"/>
                  </a:solidFill>
                </a:rPr>
                <a:t>2016Asia Pacific Distributor for Solution Service Provider</a:t>
              </a:r>
              <a:endParaRPr lang="zh-TW" altLang="en-US" sz="1400" dirty="0">
                <a:solidFill>
                  <a:schemeClr val="bg1"/>
                </a:solidFill>
              </a:endParaRPr>
            </a:p>
          </p:txBody>
        </p:sp>
      </p:grpSp>
      <p:grpSp>
        <p:nvGrpSpPr>
          <p:cNvPr id="30" name="群組 29"/>
          <p:cNvGrpSpPr/>
          <p:nvPr/>
        </p:nvGrpSpPr>
        <p:grpSpPr>
          <a:xfrm>
            <a:off x="6281045" y="332656"/>
            <a:ext cx="2635660" cy="1368152"/>
            <a:chOff x="6281045" y="332656"/>
            <a:chExt cx="2635660" cy="1368152"/>
          </a:xfrm>
        </p:grpSpPr>
        <p:sp>
          <p:nvSpPr>
            <p:cNvPr id="7" name="矩形 6"/>
            <p:cNvSpPr/>
            <p:nvPr/>
          </p:nvSpPr>
          <p:spPr>
            <a:xfrm>
              <a:off x="6377279" y="476672"/>
              <a:ext cx="2443193" cy="1224136"/>
            </a:xfrm>
            <a:prstGeom prst="rect">
              <a:avLst/>
            </a:prstGeom>
            <a:solidFill>
              <a:srgbClr val="F16F27"/>
            </a:solidFill>
            <a:ln>
              <a:solidFill>
                <a:srgbClr val="F16F27"/>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6372200" y="332656"/>
              <a:ext cx="1617615" cy="677108"/>
            </a:xfrm>
            <a:prstGeom prst="rect">
              <a:avLst/>
            </a:prstGeom>
            <a:noFill/>
            <a:scene3d>
              <a:camera prst="orthographicFront"/>
              <a:lightRig rig="threePt" dir="t"/>
            </a:scene3d>
            <a:sp3d>
              <a:bevelT/>
            </a:sp3d>
          </p:spPr>
          <p:txBody>
            <a:bodyPr wrap="square" rtlCol="0">
              <a:spAutoFit/>
            </a:bodyPr>
            <a:lstStyle/>
            <a:p>
              <a:r>
                <a:rPr lang="en-US" altLang="zh-TW" sz="3800" dirty="0" err="1">
                  <a:solidFill>
                    <a:schemeClr val="bg1"/>
                  </a:solidFill>
                  <a:latin typeface="+mn-lt"/>
                </a:rPr>
                <a:t>n</a:t>
              </a:r>
              <a:r>
                <a:rPr lang="en-US" altLang="zh-TW" sz="2800" b="1" dirty="0" err="1">
                  <a:solidFill>
                    <a:schemeClr val="bg1"/>
                  </a:solidFill>
                  <a:latin typeface="+mn-lt"/>
                </a:rPr>
                <a:t>VIDIA</a:t>
              </a:r>
              <a:endParaRPr lang="en-US" altLang="zh-TW" sz="2800" b="1" dirty="0">
                <a:solidFill>
                  <a:schemeClr val="bg1"/>
                </a:solidFill>
                <a:latin typeface="+mn-lt"/>
              </a:endParaRPr>
            </a:p>
          </p:txBody>
        </p:sp>
        <p:sp>
          <p:nvSpPr>
            <p:cNvPr id="17" name="文字方塊 16"/>
            <p:cNvSpPr txBox="1"/>
            <p:nvPr/>
          </p:nvSpPr>
          <p:spPr>
            <a:xfrm>
              <a:off x="6281045" y="1080589"/>
              <a:ext cx="2635660" cy="307777"/>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latin typeface="+mn-lt"/>
                </a:rPr>
                <a:t>2016Distributor Award</a:t>
              </a:r>
              <a:endParaRPr lang="zh-TW" altLang="en-US" sz="1400" dirty="0">
                <a:latin typeface="+mn-lt"/>
              </a:endParaRPr>
            </a:p>
          </p:txBody>
        </p:sp>
      </p:grpSp>
      <p:grpSp>
        <p:nvGrpSpPr>
          <p:cNvPr id="32" name="群組 31"/>
          <p:cNvGrpSpPr/>
          <p:nvPr/>
        </p:nvGrpSpPr>
        <p:grpSpPr>
          <a:xfrm>
            <a:off x="6376836" y="4133532"/>
            <a:ext cx="2462760" cy="1850402"/>
            <a:chOff x="6376836" y="4133532"/>
            <a:chExt cx="2462760" cy="1850402"/>
          </a:xfrm>
        </p:grpSpPr>
        <p:sp>
          <p:nvSpPr>
            <p:cNvPr id="8" name="矩形 7"/>
            <p:cNvSpPr/>
            <p:nvPr/>
          </p:nvSpPr>
          <p:spPr>
            <a:xfrm>
              <a:off x="6377279" y="4136718"/>
              <a:ext cx="2443193" cy="1847216"/>
            </a:xfrm>
            <a:prstGeom prst="rect">
              <a:avLst/>
            </a:prstGeom>
            <a:solidFill>
              <a:srgbClr val="94C9A9"/>
            </a:solidFill>
            <a:ln>
              <a:solidFill>
                <a:srgbClr val="94C9A9"/>
              </a:solidFill>
            </a:ln>
            <a:scene3d>
              <a:camera prst="orthographicFront"/>
              <a:lightRig rig="threePt" dir="t"/>
            </a:scene3d>
            <a:sp3d>
              <a:bevelT/>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21" name="文字方塊 20"/>
            <p:cNvSpPr txBox="1"/>
            <p:nvPr/>
          </p:nvSpPr>
          <p:spPr>
            <a:xfrm>
              <a:off x="6626269" y="4133532"/>
              <a:ext cx="2213327" cy="523220"/>
            </a:xfrm>
            <a:prstGeom prst="rect">
              <a:avLst/>
            </a:prstGeom>
            <a:noFill/>
            <a:scene3d>
              <a:camera prst="orthographicFront"/>
              <a:lightRig rig="threePt" dir="t"/>
            </a:scene3d>
            <a:sp3d>
              <a:bevelT/>
            </a:sp3d>
          </p:spPr>
          <p:txBody>
            <a:bodyPr wrap="square" rtlCol="0">
              <a:spAutoFit/>
            </a:bodyPr>
            <a:lstStyle/>
            <a:p>
              <a:r>
                <a:rPr lang="en-US" altLang="zh-TW" sz="2800" b="1" dirty="0">
                  <a:solidFill>
                    <a:schemeClr val="bg1"/>
                  </a:solidFill>
                  <a:latin typeface="+mn-lt"/>
                </a:rPr>
                <a:t>Symantec</a:t>
              </a:r>
            </a:p>
          </p:txBody>
        </p:sp>
        <p:sp>
          <p:nvSpPr>
            <p:cNvPr id="22" name="文字方塊 21"/>
            <p:cNvSpPr txBox="1"/>
            <p:nvPr/>
          </p:nvSpPr>
          <p:spPr>
            <a:xfrm>
              <a:off x="6376836" y="4676943"/>
              <a:ext cx="2324836" cy="800219"/>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rPr>
                <a:t>2015Distributor</a:t>
              </a:r>
              <a:r>
                <a:rPr lang="zh-TW" altLang="en-US" dirty="0">
                  <a:solidFill>
                    <a:prstClr val="white"/>
                  </a:solidFill>
                  <a:latin typeface="微軟正黑體"/>
                </a:rPr>
                <a:t> －</a:t>
              </a:r>
              <a:r>
                <a:rPr lang="en-US" altLang="zh-TW" sz="1400" dirty="0">
                  <a:solidFill>
                    <a:schemeClr val="bg1"/>
                  </a:solidFill>
                </a:rPr>
                <a:t> Business Excellence Awards</a:t>
              </a:r>
              <a:endParaRPr lang="zh-TW" altLang="en-US" sz="1400" dirty="0">
                <a:solidFill>
                  <a:schemeClr val="bg1"/>
                </a:solidFill>
              </a:endParaRPr>
            </a:p>
          </p:txBody>
        </p:sp>
      </p:grpSp>
      <p:grpSp>
        <p:nvGrpSpPr>
          <p:cNvPr id="34" name="群組 33"/>
          <p:cNvGrpSpPr/>
          <p:nvPr/>
        </p:nvGrpSpPr>
        <p:grpSpPr>
          <a:xfrm>
            <a:off x="2974610" y="476672"/>
            <a:ext cx="3495836" cy="1546388"/>
            <a:chOff x="2987825" y="476672"/>
            <a:chExt cx="2707940" cy="1870907"/>
          </a:xfrm>
          <a:solidFill>
            <a:srgbClr val="FF99CC"/>
          </a:solidFill>
        </p:grpSpPr>
        <p:sp>
          <p:nvSpPr>
            <p:cNvPr id="3" name="矩形 2"/>
            <p:cNvSpPr/>
            <p:nvPr/>
          </p:nvSpPr>
          <p:spPr>
            <a:xfrm>
              <a:off x="2987825" y="476672"/>
              <a:ext cx="2520280" cy="1870907"/>
            </a:xfrm>
            <a:prstGeom prst="rect">
              <a:avLst/>
            </a:prstGeom>
            <a:solidFill>
              <a:srgbClr val="FF99CC"/>
            </a:solidFill>
            <a:ln>
              <a:solidFill>
                <a:srgbClr val="017861"/>
              </a:solidFill>
            </a:ln>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p>
          </p:txBody>
        </p:sp>
        <p:grpSp>
          <p:nvGrpSpPr>
            <p:cNvPr id="25" name="群組 24"/>
            <p:cNvGrpSpPr/>
            <p:nvPr/>
          </p:nvGrpSpPr>
          <p:grpSpPr>
            <a:xfrm>
              <a:off x="2998062" y="476672"/>
              <a:ext cx="2697703" cy="1455321"/>
              <a:chOff x="2998062" y="476672"/>
              <a:chExt cx="2697703" cy="1455321"/>
            </a:xfrm>
            <a:grpFill/>
          </p:grpSpPr>
          <p:sp>
            <p:nvSpPr>
              <p:cNvPr id="26" name="文字方塊 25"/>
              <p:cNvSpPr txBox="1"/>
              <p:nvPr/>
            </p:nvSpPr>
            <p:spPr>
              <a:xfrm>
                <a:off x="2998062" y="476672"/>
                <a:ext cx="1944216" cy="523222"/>
              </a:xfrm>
              <a:prstGeom prst="rect">
                <a:avLst/>
              </a:prstGeom>
              <a:noFill/>
              <a:scene3d>
                <a:camera prst="orthographicFront"/>
                <a:lightRig rig="threePt" dir="t"/>
              </a:scene3d>
              <a:sp3d>
                <a:bevelT/>
              </a:sp3d>
            </p:spPr>
            <p:txBody>
              <a:bodyPr wrap="square" rtlCol="0">
                <a:spAutoFit/>
              </a:bodyPr>
              <a:lstStyle/>
              <a:p>
                <a:r>
                  <a:rPr lang="en-US" altLang="zh-TW" sz="2800" b="1" dirty="0">
                    <a:solidFill>
                      <a:schemeClr val="bg1"/>
                    </a:solidFill>
                    <a:latin typeface="+mn-lt"/>
                  </a:rPr>
                  <a:t>F5</a:t>
                </a:r>
              </a:p>
            </p:txBody>
          </p:sp>
          <p:sp>
            <p:nvSpPr>
              <p:cNvPr id="27" name="文字方塊 26"/>
              <p:cNvSpPr txBox="1"/>
              <p:nvPr/>
            </p:nvSpPr>
            <p:spPr>
              <a:xfrm>
                <a:off x="3093697" y="1224499"/>
                <a:ext cx="2602068" cy="707494"/>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latin typeface="+mn-lt"/>
                  </a:rPr>
                  <a:t>2015Distributor Award</a:t>
                </a:r>
                <a:endParaRPr lang="zh-TW" altLang="en-US" sz="1400" dirty="0">
                  <a:solidFill>
                    <a:schemeClr val="bg1"/>
                  </a:solidFill>
                  <a:latin typeface="+mn-lt"/>
                </a:endParaRPr>
              </a:p>
              <a:p>
                <a:endParaRPr lang="zh-TW" altLang="en-US" dirty="0">
                  <a:latin typeface="+mn-lt"/>
                </a:endParaRPr>
              </a:p>
            </p:txBody>
          </p:sp>
        </p:grpSp>
      </p:grpSp>
      <p:grpSp>
        <p:nvGrpSpPr>
          <p:cNvPr id="33" name="群組 32"/>
          <p:cNvGrpSpPr/>
          <p:nvPr/>
        </p:nvGrpSpPr>
        <p:grpSpPr>
          <a:xfrm>
            <a:off x="228108" y="3933056"/>
            <a:ext cx="2640916" cy="2007339"/>
            <a:chOff x="228108" y="2501781"/>
            <a:chExt cx="2640916" cy="3447500"/>
          </a:xfrm>
        </p:grpSpPr>
        <p:sp>
          <p:nvSpPr>
            <p:cNvPr id="4" name="矩形 3"/>
            <p:cNvSpPr/>
            <p:nvPr/>
          </p:nvSpPr>
          <p:spPr>
            <a:xfrm>
              <a:off x="323528" y="2501781"/>
              <a:ext cx="2520280" cy="3447500"/>
            </a:xfrm>
            <a:prstGeom prst="rect">
              <a:avLst/>
            </a:prstGeom>
            <a:solidFill>
              <a:srgbClr val="FE5F55"/>
            </a:solidFill>
            <a:ln>
              <a:solidFill>
                <a:srgbClr val="FE5F55"/>
              </a:solidFill>
            </a:ln>
            <a:scene3d>
              <a:camera prst="orthographicFront"/>
              <a:lightRig rig="threePt" dir="t"/>
            </a:scene3d>
            <a:sp3d>
              <a:bevelT/>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grpSp>
          <p:nvGrpSpPr>
            <p:cNvPr id="19" name="群組 18"/>
            <p:cNvGrpSpPr/>
            <p:nvPr/>
          </p:nvGrpSpPr>
          <p:grpSpPr>
            <a:xfrm>
              <a:off x="228108" y="2537465"/>
              <a:ext cx="2640916" cy="2540659"/>
              <a:chOff x="228108" y="2537465"/>
              <a:chExt cx="2640916" cy="2540659"/>
            </a:xfrm>
          </p:grpSpPr>
          <p:sp>
            <p:nvSpPr>
              <p:cNvPr id="28" name="文字方塊 27"/>
              <p:cNvSpPr txBox="1"/>
              <p:nvPr/>
            </p:nvSpPr>
            <p:spPr>
              <a:xfrm>
                <a:off x="323528" y="2537465"/>
                <a:ext cx="1574625" cy="898603"/>
              </a:xfrm>
              <a:prstGeom prst="rect">
                <a:avLst/>
              </a:prstGeom>
              <a:noFill/>
              <a:scene3d>
                <a:camera prst="orthographicFront"/>
                <a:lightRig rig="threePt" dir="t"/>
              </a:scene3d>
              <a:sp3d>
                <a:bevelT/>
              </a:sp3d>
            </p:spPr>
            <p:txBody>
              <a:bodyPr wrap="square" rtlCol="0">
                <a:spAutoFit/>
              </a:bodyPr>
              <a:lstStyle/>
              <a:p>
                <a:r>
                  <a:rPr lang="en-US" altLang="zh-TW" sz="2800" b="1" dirty="0">
                    <a:solidFill>
                      <a:schemeClr val="bg1"/>
                    </a:solidFill>
                    <a:latin typeface="+mn-lt"/>
                  </a:rPr>
                  <a:t>VEEAM</a:t>
                </a:r>
                <a:endParaRPr lang="zh-TW" altLang="en-US" sz="2800" b="1" dirty="0">
                  <a:solidFill>
                    <a:schemeClr val="bg1"/>
                  </a:solidFill>
                  <a:latin typeface="+mn-lt"/>
                </a:endParaRPr>
              </a:p>
            </p:txBody>
          </p:sp>
          <p:sp>
            <p:nvSpPr>
              <p:cNvPr id="29" name="文字方塊 28"/>
              <p:cNvSpPr txBox="1"/>
              <p:nvPr/>
            </p:nvSpPr>
            <p:spPr>
              <a:xfrm>
                <a:off x="228108" y="4073803"/>
                <a:ext cx="2640916" cy="1004321"/>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latin typeface="+mn-lt"/>
                  </a:rPr>
                  <a:t>2016</a:t>
                </a:r>
                <a:r>
                  <a:rPr lang="en-US" altLang="zh-TW" sz="1400" dirty="0">
                    <a:solidFill>
                      <a:schemeClr val="bg1"/>
                    </a:solidFill>
                  </a:rPr>
                  <a:t>Distributor Award</a:t>
                </a:r>
                <a:endParaRPr lang="zh-TW" altLang="en-US" sz="1400" dirty="0">
                  <a:solidFill>
                    <a:schemeClr val="bg1"/>
                  </a:solidFill>
                  <a:latin typeface="+mn-lt"/>
                </a:endParaRPr>
              </a:p>
              <a:p>
                <a:endParaRPr lang="zh-TW" altLang="en-US" dirty="0">
                  <a:latin typeface="+mn-lt"/>
                </a:endParaRPr>
              </a:p>
            </p:txBody>
          </p:sp>
        </p:grpSp>
      </p:grpSp>
      <p:grpSp>
        <p:nvGrpSpPr>
          <p:cNvPr id="40" name="群組 39"/>
          <p:cNvGrpSpPr/>
          <p:nvPr/>
        </p:nvGrpSpPr>
        <p:grpSpPr>
          <a:xfrm>
            <a:off x="6367121" y="1824359"/>
            <a:ext cx="2787123" cy="2209357"/>
            <a:chOff x="6367121" y="1824359"/>
            <a:chExt cx="2787123" cy="2209357"/>
          </a:xfrm>
        </p:grpSpPr>
        <p:sp>
          <p:nvSpPr>
            <p:cNvPr id="37" name="矩形 36"/>
            <p:cNvSpPr/>
            <p:nvPr/>
          </p:nvSpPr>
          <p:spPr>
            <a:xfrm>
              <a:off x="6377279" y="1844824"/>
              <a:ext cx="2443193" cy="2188892"/>
            </a:xfrm>
            <a:prstGeom prst="rect">
              <a:avLst/>
            </a:prstGeom>
            <a:solidFill>
              <a:srgbClr val="FFC000"/>
            </a:solidFill>
            <a:ln>
              <a:solidFill>
                <a:srgbClr val="FFFF9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8" name="文字方塊 37"/>
            <p:cNvSpPr txBox="1"/>
            <p:nvPr/>
          </p:nvSpPr>
          <p:spPr>
            <a:xfrm>
              <a:off x="6400835" y="2455728"/>
              <a:ext cx="2753409" cy="1015663"/>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b="1" dirty="0">
                  <a:solidFill>
                    <a:schemeClr val="bg1"/>
                  </a:solidFill>
                  <a:latin typeface="+mn-lt"/>
                </a:rPr>
                <a:t>2016Distributor Award</a:t>
              </a:r>
            </a:p>
            <a:p>
              <a:pPr marL="285750" indent="-285750">
                <a:buFont typeface="Arial" panose="020B0604020202020204" pitchFamily="34" charset="0"/>
                <a:buChar char="•"/>
              </a:pPr>
              <a:r>
                <a:rPr lang="en-US" altLang="zh-TW" sz="1400" b="1" dirty="0">
                  <a:solidFill>
                    <a:schemeClr val="bg1"/>
                  </a:solidFill>
                  <a:latin typeface="+mn-lt"/>
                </a:rPr>
                <a:t>Best Distributor </a:t>
              </a:r>
            </a:p>
            <a:p>
              <a:r>
                <a:rPr lang="en-US" altLang="zh-TW" sz="1400" b="1" dirty="0">
                  <a:solidFill>
                    <a:schemeClr val="bg1"/>
                  </a:solidFill>
                  <a:latin typeface="+mn-lt"/>
                </a:rPr>
                <a:t>       for Sales Service</a:t>
              </a:r>
            </a:p>
            <a:p>
              <a:endParaRPr lang="zh-TW" altLang="en-US" b="1" dirty="0">
                <a:latin typeface="+mn-lt"/>
              </a:endParaRPr>
            </a:p>
          </p:txBody>
        </p:sp>
        <p:sp>
          <p:nvSpPr>
            <p:cNvPr id="39" name="文字方塊 38"/>
            <p:cNvSpPr txBox="1"/>
            <p:nvPr/>
          </p:nvSpPr>
          <p:spPr>
            <a:xfrm>
              <a:off x="6367121" y="1824359"/>
              <a:ext cx="2185456" cy="523220"/>
            </a:xfrm>
            <a:prstGeom prst="rect">
              <a:avLst/>
            </a:prstGeom>
            <a:noFill/>
            <a:scene3d>
              <a:camera prst="orthographicFront"/>
              <a:lightRig rig="threePt" dir="t"/>
            </a:scene3d>
            <a:sp3d>
              <a:bevelT/>
            </a:sp3d>
          </p:spPr>
          <p:txBody>
            <a:bodyPr wrap="square" rtlCol="0">
              <a:spAutoFit/>
            </a:bodyPr>
            <a:lstStyle/>
            <a:p>
              <a:r>
                <a:rPr lang="en-US" altLang="zh-TW" sz="2800" b="1" dirty="0">
                  <a:solidFill>
                    <a:schemeClr val="bg1"/>
                  </a:solidFill>
                  <a:latin typeface="+mn-lt"/>
                </a:rPr>
                <a:t>NetApp</a:t>
              </a:r>
            </a:p>
          </p:txBody>
        </p:sp>
      </p:grpSp>
      <p:grpSp>
        <p:nvGrpSpPr>
          <p:cNvPr id="41" name="群組 40">
            <a:extLst>
              <a:ext uri="{FF2B5EF4-FFF2-40B4-BE49-F238E27FC236}">
                <a16:creationId xmlns:a16="http://schemas.microsoft.com/office/drawing/2014/main" id="{59BD96E1-3638-4D2F-8DF9-8C28215FD37D}"/>
              </a:ext>
            </a:extLst>
          </p:cNvPr>
          <p:cNvGrpSpPr/>
          <p:nvPr/>
        </p:nvGrpSpPr>
        <p:grpSpPr>
          <a:xfrm>
            <a:off x="241740" y="2504548"/>
            <a:ext cx="2602068" cy="1314963"/>
            <a:chOff x="241740" y="476672"/>
            <a:chExt cx="2602068" cy="1870907"/>
          </a:xfrm>
        </p:grpSpPr>
        <p:sp>
          <p:nvSpPr>
            <p:cNvPr id="42" name="矩形 41">
              <a:extLst>
                <a:ext uri="{FF2B5EF4-FFF2-40B4-BE49-F238E27FC236}">
                  <a16:creationId xmlns:a16="http://schemas.microsoft.com/office/drawing/2014/main" id="{AE1130EC-3C80-411F-A64B-515275C1865B}"/>
                </a:ext>
              </a:extLst>
            </p:cNvPr>
            <p:cNvSpPr/>
            <p:nvPr/>
          </p:nvSpPr>
          <p:spPr>
            <a:xfrm>
              <a:off x="323528" y="476672"/>
              <a:ext cx="2520280" cy="1870907"/>
            </a:xfrm>
            <a:prstGeom prst="rect">
              <a:avLst/>
            </a:prstGeom>
            <a:solidFill>
              <a:srgbClr val="017861"/>
            </a:solidFill>
            <a:ln>
              <a:solidFill>
                <a:srgbClr val="017861"/>
              </a:solidFill>
            </a:ln>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p>
          </p:txBody>
        </p:sp>
        <p:grpSp>
          <p:nvGrpSpPr>
            <p:cNvPr id="43" name="群組 42">
              <a:extLst>
                <a:ext uri="{FF2B5EF4-FFF2-40B4-BE49-F238E27FC236}">
                  <a16:creationId xmlns:a16="http://schemas.microsoft.com/office/drawing/2014/main" id="{20F27792-00BF-4A41-B8C0-D1816E8ADD25}"/>
                </a:ext>
              </a:extLst>
            </p:cNvPr>
            <p:cNvGrpSpPr/>
            <p:nvPr/>
          </p:nvGrpSpPr>
          <p:grpSpPr>
            <a:xfrm>
              <a:off x="241740" y="483294"/>
              <a:ext cx="2602068" cy="1663285"/>
              <a:chOff x="241740" y="483294"/>
              <a:chExt cx="2602068" cy="1663285"/>
            </a:xfrm>
          </p:grpSpPr>
          <p:sp>
            <p:nvSpPr>
              <p:cNvPr id="44" name="文字方塊 43">
                <a:extLst>
                  <a:ext uri="{FF2B5EF4-FFF2-40B4-BE49-F238E27FC236}">
                    <a16:creationId xmlns:a16="http://schemas.microsoft.com/office/drawing/2014/main" id="{CABB2D19-1610-426B-B3E0-369A723596C5}"/>
                  </a:ext>
                </a:extLst>
              </p:cNvPr>
              <p:cNvSpPr txBox="1"/>
              <p:nvPr/>
            </p:nvSpPr>
            <p:spPr>
              <a:xfrm>
                <a:off x="297387" y="483294"/>
                <a:ext cx="1944216" cy="1144937"/>
              </a:xfrm>
              <a:prstGeom prst="rect">
                <a:avLst/>
              </a:prstGeom>
              <a:noFill/>
              <a:scene3d>
                <a:camera prst="orthographicFront"/>
                <a:lightRig rig="threePt" dir="t"/>
              </a:scene3d>
              <a:sp3d>
                <a:bevelT/>
              </a:sp3d>
            </p:spPr>
            <p:txBody>
              <a:bodyPr wrap="square" rtlCol="0">
                <a:spAutoFit/>
              </a:bodyPr>
              <a:lstStyle/>
              <a:p>
                <a:r>
                  <a:rPr lang="en-US" altLang="zh-TW" sz="2800" b="1" dirty="0" err="1">
                    <a:solidFill>
                      <a:schemeClr val="bg1"/>
                    </a:solidFill>
                    <a:latin typeface="+mn-lt"/>
                  </a:rPr>
                  <a:t>iPSWITCH</a:t>
                </a:r>
                <a:endParaRPr lang="en-US" altLang="zh-TW" sz="2800" b="1" dirty="0">
                  <a:solidFill>
                    <a:schemeClr val="bg1"/>
                  </a:solidFill>
                  <a:latin typeface="+mn-lt"/>
                </a:endParaRPr>
              </a:p>
            </p:txBody>
          </p:sp>
          <p:sp>
            <p:nvSpPr>
              <p:cNvPr id="45" name="文字方塊 44">
                <a:extLst>
                  <a:ext uri="{FF2B5EF4-FFF2-40B4-BE49-F238E27FC236}">
                    <a16:creationId xmlns:a16="http://schemas.microsoft.com/office/drawing/2014/main" id="{FA59E5AA-0169-4ADA-A95A-5EFD81D27909}"/>
                  </a:ext>
                </a:extLst>
              </p:cNvPr>
              <p:cNvSpPr txBox="1"/>
              <p:nvPr/>
            </p:nvSpPr>
            <p:spPr>
              <a:xfrm>
                <a:off x="241740" y="1402150"/>
                <a:ext cx="2602068" cy="744429"/>
              </a:xfrm>
              <a:prstGeom prst="rect">
                <a:avLst/>
              </a:prstGeom>
              <a:noFill/>
              <a:scene3d>
                <a:camera prst="orthographicFront"/>
                <a:lightRig rig="threePt" dir="t"/>
              </a:scene3d>
              <a:sp3d>
                <a:bevelT/>
              </a:sp3d>
            </p:spPr>
            <p:txBody>
              <a:bodyPr wrap="square" rtlCol="0">
                <a:spAutoFit/>
              </a:bodyPr>
              <a:lstStyle/>
              <a:p>
                <a:pPr marL="285750" indent="-285750">
                  <a:buFont typeface="Arial" panose="020B0604020202020204" pitchFamily="34" charset="0"/>
                  <a:buChar char="•"/>
                </a:pPr>
                <a:r>
                  <a:rPr lang="en-US" altLang="zh-TW" sz="1400" dirty="0">
                    <a:solidFill>
                      <a:schemeClr val="bg1"/>
                    </a:solidFill>
                    <a:latin typeface="+mn-lt"/>
                  </a:rPr>
                  <a:t>2016Distributor</a:t>
                </a:r>
                <a:r>
                  <a:rPr lang="zh-TW" altLang="en-US" sz="1400" dirty="0">
                    <a:solidFill>
                      <a:schemeClr val="bg1"/>
                    </a:solidFill>
                    <a:latin typeface="+mn-lt"/>
                  </a:rPr>
                  <a:t>－</a:t>
                </a:r>
                <a:endParaRPr lang="en-US" altLang="zh-TW" sz="1400" dirty="0">
                  <a:solidFill>
                    <a:schemeClr val="bg1"/>
                  </a:solidFill>
                  <a:latin typeface="+mn-lt"/>
                </a:endParaRPr>
              </a:p>
              <a:p>
                <a:r>
                  <a:rPr lang="en-US" altLang="zh-TW" sz="1400" dirty="0">
                    <a:solidFill>
                      <a:schemeClr val="bg1"/>
                    </a:solidFill>
                    <a:latin typeface="+mn-lt"/>
                  </a:rPr>
                  <a:t>     </a:t>
                </a:r>
                <a:r>
                  <a:rPr lang="zh-TW" altLang="en-US" sz="1400" dirty="0">
                    <a:solidFill>
                      <a:schemeClr val="bg1"/>
                    </a:solidFill>
                    <a:latin typeface="+mn-lt"/>
                  </a:rPr>
                  <a:t> </a:t>
                </a:r>
                <a:r>
                  <a:rPr lang="en-US" altLang="zh-TW" sz="1400" dirty="0">
                    <a:solidFill>
                      <a:schemeClr val="bg1"/>
                    </a:solidFill>
                    <a:latin typeface="+mn-lt"/>
                  </a:rPr>
                  <a:t>Best Performance</a:t>
                </a:r>
                <a:endParaRPr lang="zh-TW" altLang="en-US" sz="1400" dirty="0">
                  <a:latin typeface="+mn-lt"/>
                </a:endParaRPr>
              </a:p>
            </p:txBody>
          </p:sp>
        </p:grpSp>
      </p:grpSp>
    </p:spTree>
    <p:extLst>
      <p:ext uri="{BB962C8B-B14F-4D97-AF65-F5344CB8AC3E}">
        <p14:creationId xmlns:p14="http://schemas.microsoft.com/office/powerpoint/2010/main" val="1090558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1000" fill="hold"/>
                                        <p:tgtEl>
                                          <p:spTgt spid="34"/>
                                        </p:tgtEl>
                                        <p:attrNameLst>
                                          <p:attrName>ppt_w</p:attrName>
                                        </p:attrNameLst>
                                      </p:cBhvr>
                                      <p:tavLst>
                                        <p:tav tm="0">
                                          <p:val>
                                            <p:fltVal val="0"/>
                                          </p:val>
                                        </p:tav>
                                        <p:tav tm="100000">
                                          <p:val>
                                            <p:strVal val="#ppt_w"/>
                                          </p:val>
                                        </p:tav>
                                      </p:tavLst>
                                    </p:anim>
                                    <p:anim calcmode="lin" valueType="num">
                                      <p:cBhvr>
                                        <p:cTn id="15" dur="1000" fill="hold"/>
                                        <p:tgtEl>
                                          <p:spTgt spid="34"/>
                                        </p:tgtEl>
                                        <p:attrNameLst>
                                          <p:attrName>ppt_h</p:attrName>
                                        </p:attrNameLst>
                                      </p:cBhvr>
                                      <p:tavLst>
                                        <p:tav tm="0">
                                          <p:val>
                                            <p:fltVal val="0"/>
                                          </p:val>
                                        </p:tav>
                                        <p:tav tm="100000">
                                          <p:val>
                                            <p:strVal val="#ppt_h"/>
                                          </p:val>
                                        </p:tav>
                                      </p:tavLst>
                                    </p:anim>
                                    <p:anim calcmode="lin" valueType="num">
                                      <p:cBhvr>
                                        <p:cTn id="16" dur="1000" fill="hold"/>
                                        <p:tgtEl>
                                          <p:spTgt spid="34"/>
                                        </p:tgtEl>
                                        <p:attrNameLst>
                                          <p:attrName>style.rotation</p:attrName>
                                        </p:attrNameLst>
                                      </p:cBhvr>
                                      <p:tavLst>
                                        <p:tav tm="0">
                                          <p:val>
                                            <p:fltVal val="90"/>
                                          </p:val>
                                        </p:tav>
                                        <p:tav tm="100000">
                                          <p:val>
                                            <p:fltVal val="0"/>
                                          </p:val>
                                        </p:tav>
                                      </p:tavLst>
                                    </p:anim>
                                    <p:animEffect transition="in" filter="fade">
                                      <p:cBhvr>
                                        <p:cTn id="17" dur="1000"/>
                                        <p:tgtEl>
                                          <p:spTgt spid="34"/>
                                        </p:tgtEl>
                                      </p:cBhvr>
                                    </p:animEffect>
                                  </p:childTnLst>
                                </p:cTn>
                              </p:par>
                              <p:par>
                                <p:cTn id="18" presetID="31" presetClass="entr" presetSubtype="0" fill="hold" nodeType="with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1000" fill="hold"/>
                                        <p:tgtEl>
                                          <p:spTgt spid="33"/>
                                        </p:tgtEl>
                                        <p:attrNameLst>
                                          <p:attrName>ppt_w</p:attrName>
                                        </p:attrNameLst>
                                      </p:cBhvr>
                                      <p:tavLst>
                                        <p:tav tm="0">
                                          <p:val>
                                            <p:fltVal val="0"/>
                                          </p:val>
                                        </p:tav>
                                        <p:tav tm="100000">
                                          <p:val>
                                            <p:strVal val="#ppt_w"/>
                                          </p:val>
                                        </p:tav>
                                      </p:tavLst>
                                    </p:anim>
                                    <p:anim calcmode="lin" valueType="num">
                                      <p:cBhvr>
                                        <p:cTn id="21" dur="1000" fill="hold"/>
                                        <p:tgtEl>
                                          <p:spTgt spid="33"/>
                                        </p:tgtEl>
                                        <p:attrNameLst>
                                          <p:attrName>ppt_h</p:attrName>
                                        </p:attrNameLst>
                                      </p:cBhvr>
                                      <p:tavLst>
                                        <p:tav tm="0">
                                          <p:val>
                                            <p:fltVal val="0"/>
                                          </p:val>
                                        </p:tav>
                                        <p:tav tm="100000">
                                          <p:val>
                                            <p:strVal val="#ppt_h"/>
                                          </p:val>
                                        </p:tav>
                                      </p:tavLst>
                                    </p:anim>
                                    <p:anim calcmode="lin" valueType="num">
                                      <p:cBhvr>
                                        <p:cTn id="22" dur="1000" fill="hold"/>
                                        <p:tgtEl>
                                          <p:spTgt spid="33"/>
                                        </p:tgtEl>
                                        <p:attrNameLst>
                                          <p:attrName>style.rotation</p:attrName>
                                        </p:attrNameLst>
                                      </p:cBhvr>
                                      <p:tavLst>
                                        <p:tav tm="0">
                                          <p:val>
                                            <p:fltVal val="90"/>
                                          </p:val>
                                        </p:tav>
                                        <p:tav tm="100000">
                                          <p:val>
                                            <p:fltVal val="0"/>
                                          </p:val>
                                        </p:tav>
                                      </p:tavLst>
                                    </p:anim>
                                    <p:animEffect transition="in" filter="fade">
                                      <p:cBhvr>
                                        <p:cTn id="23" dur="1000"/>
                                        <p:tgtEl>
                                          <p:spTgt spid="33"/>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1000" fill="hold"/>
                                        <p:tgtEl>
                                          <p:spTgt spid="32"/>
                                        </p:tgtEl>
                                        <p:attrNameLst>
                                          <p:attrName>ppt_w</p:attrName>
                                        </p:attrNameLst>
                                      </p:cBhvr>
                                      <p:tavLst>
                                        <p:tav tm="0">
                                          <p:val>
                                            <p:fltVal val="0"/>
                                          </p:val>
                                        </p:tav>
                                        <p:tav tm="100000">
                                          <p:val>
                                            <p:strVal val="#ppt_w"/>
                                          </p:val>
                                        </p:tav>
                                      </p:tavLst>
                                    </p:anim>
                                    <p:anim calcmode="lin" valueType="num">
                                      <p:cBhvr>
                                        <p:cTn id="33" dur="1000" fill="hold"/>
                                        <p:tgtEl>
                                          <p:spTgt spid="32"/>
                                        </p:tgtEl>
                                        <p:attrNameLst>
                                          <p:attrName>ppt_h</p:attrName>
                                        </p:attrNameLst>
                                      </p:cBhvr>
                                      <p:tavLst>
                                        <p:tav tm="0">
                                          <p:val>
                                            <p:fltVal val="0"/>
                                          </p:val>
                                        </p:tav>
                                        <p:tav tm="100000">
                                          <p:val>
                                            <p:strVal val="#ppt_h"/>
                                          </p:val>
                                        </p:tav>
                                      </p:tavLst>
                                    </p:anim>
                                    <p:anim calcmode="lin" valueType="num">
                                      <p:cBhvr>
                                        <p:cTn id="34" dur="1000" fill="hold"/>
                                        <p:tgtEl>
                                          <p:spTgt spid="32"/>
                                        </p:tgtEl>
                                        <p:attrNameLst>
                                          <p:attrName>style.rotation</p:attrName>
                                        </p:attrNameLst>
                                      </p:cBhvr>
                                      <p:tavLst>
                                        <p:tav tm="0">
                                          <p:val>
                                            <p:fltVal val="90"/>
                                          </p:val>
                                        </p:tav>
                                        <p:tav tm="100000">
                                          <p:val>
                                            <p:fltVal val="0"/>
                                          </p:val>
                                        </p:tav>
                                      </p:tavLst>
                                    </p:anim>
                                    <p:animEffect transition="in" filter="fade">
                                      <p:cBhvr>
                                        <p:cTn id="35" dur="1000"/>
                                        <p:tgtEl>
                                          <p:spTgt spid="32"/>
                                        </p:tgtEl>
                                      </p:cBhvr>
                                    </p:animEffect>
                                  </p:childTnLst>
                                </p:cTn>
                              </p:par>
                              <p:par>
                                <p:cTn id="36" presetID="31" presetClass="entr" presetSubtype="0"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1000" fill="hold"/>
                                        <p:tgtEl>
                                          <p:spTgt spid="30"/>
                                        </p:tgtEl>
                                        <p:attrNameLst>
                                          <p:attrName>ppt_w</p:attrName>
                                        </p:attrNameLst>
                                      </p:cBhvr>
                                      <p:tavLst>
                                        <p:tav tm="0">
                                          <p:val>
                                            <p:fltVal val="0"/>
                                          </p:val>
                                        </p:tav>
                                        <p:tav tm="100000">
                                          <p:val>
                                            <p:strVal val="#ppt_w"/>
                                          </p:val>
                                        </p:tav>
                                      </p:tavLst>
                                    </p:anim>
                                    <p:anim calcmode="lin" valueType="num">
                                      <p:cBhvr>
                                        <p:cTn id="39" dur="1000" fill="hold"/>
                                        <p:tgtEl>
                                          <p:spTgt spid="30"/>
                                        </p:tgtEl>
                                        <p:attrNameLst>
                                          <p:attrName>ppt_h</p:attrName>
                                        </p:attrNameLst>
                                      </p:cBhvr>
                                      <p:tavLst>
                                        <p:tav tm="0">
                                          <p:val>
                                            <p:fltVal val="0"/>
                                          </p:val>
                                        </p:tav>
                                        <p:tav tm="100000">
                                          <p:val>
                                            <p:strVal val="#ppt_h"/>
                                          </p:val>
                                        </p:tav>
                                      </p:tavLst>
                                    </p:anim>
                                    <p:anim calcmode="lin" valueType="num">
                                      <p:cBhvr>
                                        <p:cTn id="40" dur="1000" fill="hold"/>
                                        <p:tgtEl>
                                          <p:spTgt spid="30"/>
                                        </p:tgtEl>
                                        <p:attrNameLst>
                                          <p:attrName>style.rotation</p:attrName>
                                        </p:attrNameLst>
                                      </p:cBhvr>
                                      <p:tavLst>
                                        <p:tav tm="0">
                                          <p:val>
                                            <p:fltVal val="90"/>
                                          </p:val>
                                        </p:tav>
                                        <p:tav tm="100000">
                                          <p:val>
                                            <p:fltVal val="0"/>
                                          </p:val>
                                        </p:tav>
                                      </p:tavLst>
                                    </p:anim>
                                    <p:animEffect transition="in" filter="fade">
                                      <p:cBhvr>
                                        <p:cTn id="41" dur="1000"/>
                                        <p:tgtEl>
                                          <p:spTgt spid="30"/>
                                        </p:tgtEl>
                                      </p:cBhvr>
                                    </p:animEffect>
                                  </p:childTnLst>
                                </p:cTn>
                              </p:par>
                              <p:par>
                                <p:cTn id="42" presetID="31" presetClass="entr" presetSubtype="0"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1000" fill="hold"/>
                                        <p:tgtEl>
                                          <p:spTgt spid="35"/>
                                        </p:tgtEl>
                                        <p:attrNameLst>
                                          <p:attrName>ppt_w</p:attrName>
                                        </p:attrNameLst>
                                      </p:cBhvr>
                                      <p:tavLst>
                                        <p:tav tm="0">
                                          <p:val>
                                            <p:fltVal val="0"/>
                                          </p:val>
                                        </p:tav>
                                        <p:tav tm="100000">
                                          <p:val>
                                            <p:strVal val="#ppt_w"/>
                                          </p:val>
                                        </p:tav>
                                      </p:tavLst>
                                    </p:anim>
                                    <p:anim calcmode="lin" valueType="num">
                                      <p:cBhvr>
                                        <p:cTn id="45" dur="1000" fill="hold"/>
                                        <p:tgtEl>
                                          <p:spTgt spid="35"/>
                                        </p:tgtEl>
                                        <p:attrNameLst>
                                          <p:attrName>ppt_h</p:attrName>
                                        </p:attrNameLst>
                                      </p:cBhvr>
                                      <p:tavLst>
                                        <p:tav tm="0">
                                          <p:val>
                                            <p:fltVal val="0"/>
                                          </p:val>
                                        </p:tav>
                                        <p:tav tm="100000">
                                          <p:val>
                                            <p:strVal val="#ppt_h"/>
                                          </p:val>
                                        </p:tav>
                                      </p:tavLst>
                                    </p:anim>
                                    <p:anim calcmode="lin" valueType="num">
                                      <p:cBhvr>
                                        <p:cTn id="46" dur="1000" fill="hold"/>
                                        <p:tgtEl>
                                          <p:spTgt spid="35"/>
                                        </p:tgtEl>
                                        <p:attrNameLst>
                                          <p:attrName>style.rotation</p:attrName>
                                        </p:attrNameLst>
                                      </p:cBhvr>
                                      <p:tavLst>
                                        <p:tav tm="0">
                                          <p:val>
                                            <p:fltVal val="90"/>
                                          </p:val>
                                        </p:tav>
                                        <p:tav tm="100000">
                                          <p:val>
                                            <p:fltVal val="0"/>
                                          </p:val>
                                        </p:tav>
                                      </p:tavLst>
                                    </p:anim>
                                    <p:animEffect transition="in" filter="fade">
                                      <p:cBhvr>
                                        <p:cTn id="47" dur="1000"/>
                                        <p:tgtEl>
                                          <p:spTgt spid="35"/>
                                        </p:tgtEl>
                                      </p:cBhvr>
                                    </p:animEffect>
                                  </p:childTnLst>
                                </p:cTn>
                              </p:par>
                              <p:par>
                                <p:cTn id="48" presetID="31" presetClass="entr" presetSubtype="0"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p:cTn id="50" dur="1000" fill="hold"/>
                                        <p:tgtEl>
                                          <p:spTgt spid="40"/>
                                        </p:tgtEl>
                                        <p:attrNameLst>
                                          <p:attrName>ppt_w</p:attrName>
                                        </p:attrNameLst>
                                      </p:cBhvr>
                                      <p:tavLst>
                                        <p:tav tm="0">
                                          <p:val>
                                            <p:fltVal val="0"/>
                                          </p:val>
                                        </p:tav>
                                        <p:tav tm="100000">
                                          <p:val>
                                            <p:strVal val="#ppt_w"/>
                                          </p:val>
                                        </p:tav>
                                      </p:tavLst>
                                    </p:anim>
                                    <p:anim calcmode="lin" valueType="num">
                                      <p:cBhvr>
                                        <p:cTn id="51" dur="1000" fill="hold"/>
                                        <p:tgtEl>
                                          <p:spTgt spid="40"/>
                                        </p:tgtEl>
                                        <p:attrNameLst>
                                          <p:attrName>ppt_h</p:attrName>
                                        </p:attrNameLst>
                                      </p:cBhvr>
                                      <p:tavLst>
                                        <p:tav tm="0">
                                          <p:val>
                                            <p:fltVal val="0"/>
                                          </p:val>
                                        </p:tav>
                                        <p:tav tm="100000">
                                          <p:val>
                                            <p:strVal val="#ppt_h"/>
                                          </p:val>
                                        </p:tav>
                                      </p:tavLst>
                                    </p:anim>
                                    <p:anim calcmode="lin" valueType="num">
                                      <p:cBhvr>
                                        <p:cTn id="52" dur="1000" fill="hold"/>
                                        <p:tgtEl>
                                          <p:spTgt spid="40"/>
                                        </p:tgtEl>
                                        <p:attrNameLst>
                                          <p:attrName>style.rotation</p:attrName>
                                        </p:attrNameLst>
                                      </p:cBhvr>
                                      <p:tavLst>
                                        <p:tav tm="0">
                                          <p:val>
                                            <p:fltVal val="90"/>
                                          </p:val>
                                        </p:tav>
                                        <p:tav tm="100000">
                                          <p:val>
                                            <p:fltVal val="0"/>
                                          </p:val>
                                        </p:tav>
                                      </p:tavLst>
                                    </p:anim>
                                    <p:animEffect transition="in" filter="fade">
                                      <p:cBhvr>
                                        <p:cTn id="53" dur="1000"/>
                                        <p:tgtEl>
                                          <p:spTgt spid="40"/>
                                        </p:tgtEl>
                                      </p:cBhvr>
                                    </p:animEffect>
                                  </p:childTnLst>
                                </p:cTn>
                              </p:par>
                              <p:par>
                                <p:cTn id="54" presetID="31" presetClass="entr" presetSubtype="0" fill="hold" nodeType="with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p:cTn id="56" dur="1000" fill="hold"/>
                                        <p:tgtEl>
                                          <p:spTgt spid="41"/>
                                        </p:tgtEl>
                                        <p:attrNameLst>
                                          <p:attrName>ppt_w</p:attrName>
                                        </p:attrNameLst>
                                      </p:cBhvr>
                                      <p:tavLst>
                                        <p:tav tm="0">
                                          <p:val>
                                            <p:fltVal val="0"/>
                                          </p:val>
                                        </p:tav>
                                        <p:tav tm="100000">
                                          <p:val>
                                            <p:strVal val="#ppt_w"/>
                                          </p:val>
                                        </p:tav>
                                      </p:tavLst>
                                    </p:anim>
                                    <p:anim calcmode="lin" valueType="num">
                                      <p:cBhvr>
                                        <p:cTn id="57" dur="1000" fill="hold"/>
                                        <p:tgtEl>
                                          <p:spTgt spid="41"/>
                                        </p:tgtEl>
                                        <p:attrNameLst>
                                          <p:attrName>ppt_h</p:attrName>
                                        </p:attrNameLst>
                                      </p:cBhvr>
                                      <p:tavLst>
                                        <p:tav tm="0">
                                          <p:val>
                                            <p:fltVal val="0"/>
                                          </p:val>
                                        </p:tav>
                                        <p:tav tm="100000">
                                          <p:val>
                                            <p:strVal val="#ppt_h"/>
                                          </p:val>
                                        </p:tav>
                                      </p:tavLst>
                                    </p:anim>
                                    <p:anim calcmode="lin" valueType="num">
                                      <p:cBhvr>
                                        <p:cTn id="58" dur="1000" fill="hold"/>
                                        <p:tgtEl>
                                          <p:spTgt spid="41"/>
                                        </p:tgtEl>
                                        <p:attrNameLst>
                                          <p:attrName>style.rotation</p:attrName>
                                        </p:attrNameLst>
                                      </p:cBhvr>
                                      <p:tavLst>
                                        <p:tav tm="0">
                                          <p:val>
                                            <p:fltVal val="90"/>
                                          </p:val>
                                        </p:tav>
                                        <p:tav tm="100000">
                                          <p:val>
                                            <p:fltVal val="0"/>
                                          </p:val>
                                        </p:tav>
                                      </p:tavLst>
                                    </p:anim>
                                    <p:animEffect transition="in" filter="fade">
                                      <p:cBhvr>
                                        <p:cTn id="59"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979712" y="2708920"/>
            <a:ext cx="5544616" cy="830997"/>
          </a:xfrm>
          <a:prstGeom prst="rect">
            <a:avLst/>
          </a:prstGeom>
          <a:noFill/>
        </p:spPr>
        <p:txBody>
          <a:bodyPr wrap="square" rtlCol="0">
            <a:spAutoFit/>
          </a:bodyPr>
          <a:lstStyle/>
          <a:p>
            <a:r>
              <a:rPr lang="en-US" altLang="zh-TW" b="1" dirty="0">
                <a:latin typeface="+mn-ea"/>
                <a:ea typeface="+mn-ea"/>
              </a:rPr>
              <a:t>   </a:t>
            </a:r>
            <a:r>
              <a:rPr lang="zh-TW" altLang="en-US" sz="4800" b="1" dirty="0">
                <a:solidFill>
                  <a:srgbClr val="660066"/>
                </a:solidFill>
                <a:latin typeface="+mn-ea"/>
                <a:ea typeface="+mn-ea"/>
              </a:rPr>
              <a:t> </a:t>
            </a:r>
            <a:r>
              <a:rPr lang="en-US" altLang="zh-TW" sz="4800" b="1" dirty="0">
                <a:solidFill>
                  <a:srgbClr val="660066"/>
                </a:solidFill>
                <a:latin typeface="+mn-ea"/>
                <a:ea typeface="+mn-ea"/>
              </a:rPr>
              <a:t>Financial Report</a:t>
            </a:r>
            <a:r>
              <a:rPr lang="en-US" altLang="zh-TW" sz="4800" b="1" dirty="0">
                <a:latin typeface="+mn-ea"/>
                <a:ea typeface="+mn-ea"/>
              </a:rPr>
              <a:t>                                                </a:t>
            </a:r>
            <a:endParaRPr lang="zh-TW" altLang="en-US" sz="4800" b="1" dirty="0">
              <a:latin typeface="+mn-ea"/>
              <a:ea typeface="+mn-ea"/>
            </a:endParaRPr>
          </a:p>
        </p:txBody>
      </p:sp>
    </p:spTree>
    <p:extLst>
      <p:ext uri="{BB962C8B-B14F-4D97-AF65-F5344CB8AC3E}">
        <p14:creationId xmlns:p14="http://schemas.microsoft.com/office/powerpoint/2010/main" val="3149748893"/>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1835696" y="336839"/>
            <a:ext cx="6048672" cy="1200329"/>
          </a:xfrm>
          <a:prstGeom prst="rect">
            <a:avLst/>
          </a:prstGeom>
          <a:noFill/>
        </p:spPr>
        <p:txBody>
          <a:bodyPr wrap="square" rtlCol="0">
            <a:spAutoFit/>
          </a:bodyPr>
          <a:lstStyle/>
          <a:p>
            <a:r>
              <a:rPr lang="en-US" altLang="zh-TW" sz="3600" b="1" dirty="0"/>
              <a:t>OPERATING REVENUE &amp; NET PROFIT</a:t>
            </a:r>
            <a:endParaRPr lang="zh-TW" altLang="en-US" sz="3600" b="1" dirty="0"/>
          </a:p>
        </p:txBody>
      </p:sp>
      <p:graphicFrame>
        <p:nvGraphicFramePr>
          <p:cNvPr id="5" name="圖表 4"/>
          <p:cNvGraphicFramePr>
            <a:graphicFrameLocks/>
          </p:cNvGraphicFramePr>
          <p:nvPr>
            <p:extLst>
              <p:ext uri="{D42A27DB-BD31-4B8C-83A1-F6EECF244321}">
                <p14:modId xmlns:p14="http://schemas.microsoft.com/office/powerpoint/2010/main" val="1006938969"/>
              </p:ext>
            </p:extLst>
          </p:nvPr>
        </p:nvGraphicFramePr>
        <p:xfrm>
          <a:off x="251520" y="1437600"/>
          <a:ext cx="4608512" cy="453824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圖表 7"/>
          <p:cNvGraphicFramePr>
            <a:graphicFrameLocks/>
          </p:cNvGraphicFramePr>
          <p:nvPr>
            <p:extLst>
              <p:ext uri="{D42A27DB-BD31-4B8C-83A1-F6EECF244321}">
                <p14:modId xmlns:p14="http://schemas.microsoft.com/office/powerpoint/2010/main" val="1702839530"/>
              </p:ext>
            </p:extLst>
          </p:nvPr>
        </p:nvGraphicFramePr>
        <p:xfrm>
          <a:off x="4716016" y="1437600"/>
          <a:ext cx="4248472" cy="4465367"/>
        </p:xfrm>
        <a:graphic>
          <a:graphicData uri="http://schemas.openxmlformats.org/drawingml/2006/chart">
            <c:chart xmlns:c="http://schemas.openxmlformats.org/drawingml/2006/chart" xmlns:r="http://schemas.openxmlformats.org/officeDocument/2006/relationships" r:id="rId3"/>
          </a:graphicData>
        </a:graphic>
      </p:graphicFrame>
      <p:cxnSp>
        <p:nvCxnSpPr>
          <p:cNvPr id="3" name="直線接點 2"/>
          <p:cNvCxnSpPr/>
          <p:nvPr/>
        </p:nvCxnSpPr>
        <p:spPr>
          <a:xfrm>
            <a:off x="1331640" y="3789040"/>
            <a:ext cx="64807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線接點 6"/>
          <p:cNvCxnSpPr/>
          <p:nvPr/>
        </p:nvCxnSpPr>
        <p:spPr>
          <a:xfrm>
            <a:off x="2555776" y="3573016"/>
            <a:ext cx="720080" cy="0"/>
          </a:xfrm>
          <a:prstGeom prst="line">
            <a:avLst/>
          </a:prstGeom>
          <a:ln w="127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線接點 11"/>
          <p:cNvCxnSpPr/>
          <p:nvPr/>
        </p:nvCxnSpPr>
        <p:spPr>
          <a:xfrm>
            <a:off x="5681502" y="3752165"/>
            <a:ext cx="57606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6840252" y="3573016"/>
            <a:ext cx="54006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29" name="文字方塊 28"/>
          <p:cNvSpPr txBox="1"/>
          <p:nvPr/>
        </p:nvSpPr>
        <p:spPr>
          <a:xfrm>
            <a:off x="1331640" y="3501008"/>
            <a:ext cx="724878" cy="338554"/>
          </a:xfrm>
          <a:prstGeom prst="rect">
            <a:avLst/>
          </a:prstGeom>
          <a:noFill/>
        </p:spPr>
        <p:txBody>
          <a:bodyPr wrap="none" rtlCol="0">
            <a:spAutoFit/>
          </a:bodyPr>
          <a:lstStyle/>
          <a:p>
            <a:r>
              <a:rPr lang="en-US" altLang="zh-TW" sz="1600" b="1" dirty="0">
                <a:latin typeface="+mn-ea"/>
                <a:ea typeface="+mn-ea"/>
              </a:rPr>
              <a:t>3,873</a:t>
            </a:r>
            <a:endParaRPr lang="zh-TW" altLang="en-US" sz="1600" b="1" dirty="0">
              <a:latin typeface="+mn-ea"/>
              <a:ea typeface="+mn-ea"/>
            </a:endParaRPr>
          </a:p>
        </p:txBody>
      </p:sp>
      <p:sp>
        <p:nvSpPr>
          <p:cNvPr id="30" name="文字方塊 29"/>
          <p:cNvSpPr txBox="1"/>
          <p:nvPr/>
        </p:nvSpPr>
        <p:spPr>
          <a:xfrm>
            <a:off x="5730805" y="3483801"/>
            <a:ext cx="550151" cy="338554"/>
          </a:xfrm>
          <a:prstGeom prst="rect">
            <a:avLst/>
          </a:prstGeom>
          <a:noFill/>
        </p:spPr>
        <p:txBody>
          <a:bodyPr wrap="none" rtlCol="0">
            <a:spAutoFit/>
          </a:bodyPr>
          <a:lstStyle/>
          <a:p>
            <a:r>
              <a:rPr lang="en-US" altLang="zh-TW" sz="1600" b="1" dirty="0">
                <a:latin typeface="+mn-ea"/>
                <a:ea typeface="+mn-ea"/>
              </a:rPr>
              <a:t>144</a:t>
            </a:r>
            <a:endParaRPr lang="zh-TW" altLang="en-US" sz="1600" b="1" dirty="0">
              <a:latin typeface="+mn-ea"/>
              <a:ea typeface="+mn-ea"/>
            </a:endParaRPr>
          </a:p>
        </p:txBody>
      </p:sp>
      <p:pic>
        <p:nvPicPr>
          <p:cNvPr id="6" name="圖片 5">
            <a:extLst>
              <a:ext uri="{FF2B5EF4-FFF2-40B4-BE49-F238E27FC236}">
                <a16:creationId xmlns:a16="http://schemas.microsoft.com/office/drawing/2014/main" id="{F4D995FC-1853-4DCC-AD12-4BA6E7A7DF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640" y="5651995"/>
            <a:ext cx="3381375" cy="323850"/>
          </a:xfrm>
          <a:prstGeom prst="rect">
            <a:avLst/>
          </a:prstGeom>
        </p:spPr>
      </p:pic>
    </p:spTree>
    <p:extLst>
      <p:ext uri="{BB962C8B-B14F-4D97-AF65-F5344CB8AC3E}">
        <p14:creationId xmlns:p14="http://schemas.microsoft.com/office/powerpoint/2010/main" val="1748350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2728036" y="476672"/>
            <a:ext cx="4104456" cy="584775"/>
          </a:xfrm>
          <a:prstGeom prst="rect">
            <a:avLst/>
          </a:prstGeom>
          <a:noFill/>
        </p:spPr>
        <p:txBody>
          <a:bodyPr wrap="square" rtlCol="0">
            <a:spAutoFit/>
          </a:bodyPr>
          <a:lstStyle/>
          <a:p>
            <a:r>
              <a:rPr lang="en-US" altLang="zh-TW" sz="3200" b="1" dirty="0"/>
              <a:t>Financial Structure</a:t>
            </a:r>
            <a:endParaRPr lang="zh-TW" altLang="en-US" sz="3200" b="1" dirty="0"/>
          </a:p>
        </p:txBody>
      </p:sp>
      <p:graphicFrame>
        <p:nvGraphicFramePr>
          <p:cNvPr id="5" name="圖表 4"/>
          <p:cNvGraphicFramePr>
            <a:graphicFrameLocks/>
          </p:cNvGraphicFramePr>
          <p:nvPr>
            <p:extLst>
              <p:ext uri="{D42A27DB-BD31-4B8C-83A1-F6EECF244321}">
                <p14:modId xmlns:p14="http://schemas.microsoft.com/office/powerpoint/2010/main" val="2800610089"/>
              </p:ext>
            </p:extLst>
          </p:nvPr>
        </p:nvGraphicFramePr>
        <p:xfrm>
          <a:off x="188768" y="908720"/>
          <a:ext cx="4680520" cy="505394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圖表 5"/>
          <p:cNvGraphicFramePr>
            <a:graphicFrameLocks/>
          </p:cNvGraphicFramePr>
          <p:nvPr>
            <p:extLst>
              <p:ext uri="{D42A27DB-BD31-4B8C-83A1-F6EECF244321}">
                <p14:modId xmlns:p14="http://schemas.microsoft.com/office/powerpoint/2010/main" val="1462393034"/>
              </p:ext>
            </p:extLst>
          </p:nvPr>
        </p:nvGraphicFramePr>
        <p:xfrm>
          <a:off x="4870776" y="877640"/>
          <a:ext cx="4088936" cy="505394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17649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038158390"/>
              </p:ext>
            </p:extLst>
          </p:nvPr>
        </p:nvGraphicFramePr>
        <p:xfrm>
          <a:off x="107504" y="332654"/>
          <a:ext cx="8856983" cy="5983777"/>
        </p:xfrm>
        <a:graphic>
          <a:graphicData uri="http://schemas.openxmlformats.org/drawingml/2006/table">
            <a:tbl>
              <a:tblPr>
                <a:tableStyleId>{5C22544A-7EE6-4342-B048-85BDC9FD1C3A}</a:tableStyleId>
              </a:tblPr>
              <a:tblGrid>
                <a:gridCol w="1335577">
                  <a:extLst>
                    <a:ext uri="{9D8B030D-6E8A-4147-A177-3AD203B41FA5}">
                      <a16:colId xmlns:a16="http://schemas.microsoft.com/office/drawing/2014/main" val="20000"/>
                    </a:ext>
                  </a:extLst>
                </a:gridCol>
                <a:gridCol w="1688759">
                  <a:extLst>
                    <a:ext uri="{9D8B030D-6E8A-4147-A177-3AD203B41FA5}">
                      <a16:colId xmlns:a16="http://schemas.microsoft.com/office/drawing/2014/main" val="20001"/>
                    </a:ext>
                  </a:extLst>
                </a:gridCol>
                <a:gridCol w="788054">
                  <a:extLst>
                    <a:ext uri="{9D8B030D-6E8A-4147-A177-3AD203B41FA5}">
                      <a16:colId xmlns:a16="http://schemas.microsoft.com/office/drawing/2014/main" val="20002"/>
                    </a:ext>
                  </a:extLst>
                </a:gridCol>
                <a:gridCol w="1008919">
                  <a:extLst>
                    <a:ext uri="{9D8B030D-6E8A-4147-A177-3AD203B41FA5}">
                      <a16:colId xmlns:a16="http://schemas.microsoft.com/office/drawing/2014/main" val="20003"/>
                    </a:ext>
                  </a:extLst>
                </a:gridCol>
                <a:gridCol w="1008919">
                  <a:extLst>
                    <a:ext uri="{9D8B030D-6E8A-4147-A177-3AD203B41FA5}">
                      <a16:colId xmlns:a16="http://schemas.microsoft.com/office/drawing/2014/main" val="20004"/>
                    </a:ext>
                  </a:extLst>
                </a:gridCol>
                <a:gridCol w="1008919">
                  <a:extLst>
                    <a:ext uri="{9D8B030D-6E8A-4147-A177-3AD203B41FA5}">
                      <a16:colId xmlns:a16="http://schemas.microsoft.com/office/drawing/2014/main" val="20005"/>
                    </a:ext>
                  </a:extLst>
                </a:gridCol>
                <a:gridCol w="1008919">
                  <a:extLst>
                    <a:ext uri="{9D8B030D-6E8A-4147-A177-3AD203B41FA5}">
                      <a16:colId xmlns:a16="http://schemas.microsoft.com/office/drawing/2014/main" val="20006"/>
                    </a:ext>
                  </a:extLst>
                </a:gridCol>
                <a:gridCol w="1008917">
                  <a:extLst>
                    <a:ext uri="{9D8B030D-6E8A-4147-A177-3AD203B41FA5}">
                      <a16:colId xmlns:a16="http://schemas.microsoft.com/office/drawing/2014/main" val="20007"/>
                    </a:ext>
                  </a:extLst>
                </a:gridCol>
              </a:tblGrid>
              <a:tr h="1556770">
                <a:tc gridSpan="8">
                  <a:txBody>
                    <a:bodyPr/>
                    <a:lstStyle/>
                    <a:p>
                      <a:pPr algn="ctr" fontAlgn="b"/>
                      <a:r>
                        <a:rPr lang="en-US" altLang="zh-TW" sz="3600" u="none" strike="noStrike" dirty="0">
                          <a:effectLst/>
                        </a:rPr>
                        <a:t>Financial </a:t>
                      </a:r>
                      <a:r>
                        <a:rPr lang="en-US" altLang="zh-TW" sz="3600" u="none" strike="noStrike">
                          <a:effectLst/>
                        </a:rPr>
                        <a:t>Index Analysis</a:t>
                      </a:r>
                      <a:endParaRPr lang="zh-TW" altLang="en-US" sz="3200" b="0"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b"/>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627578">
                <a:tc>
                  <a:txBody>
                    <a:bodyPr/>
                    <a:lstStyle/>
                    <a:p>
                      <a:pPr algn="ctr" fontAlgn="ctr"/>
                      <a:r>
                        <a:rPr lang="en-US" altLang="zh-TW" sz="1600" b="1" u="none" strike="noStrike" dirty="0">
                          <a:effectLst/>
                        </a:rPr>
                        <a:t>Analysis Subject</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altLang="zh-TW" sz="1600" b="1" u="none" strike="noStrike" dirty="0">
                          <a:effectLst/>
                        </a:rPr>
                        <a:t>Year</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altLang="zh-TW" sz="1400" b="1" i="0" u="none" strike="noStrike" dirty="0">
                          <a:solidFill>
                            <a:srgbClr val="000000"/>
                          </a:solidFill>
                          <a:effectLst/>
                          <a:latin typeface="+mn-ea"/>
                          <a:ea typeface="+mn-ea"/>
                        </a:rPr>
                        <a:t>2012</a:t>
                      </a:r>
                      <a:endParaRPr lang="zh-TW" altLang="en-US" sz="1400" b="1" i="0" u="none" strike="noStrike" dirty="0">
                        <a:solidFill>
                          <a:srgbClr val="000000"/>
                        </a:solidFill>
                        <a:effectLst/>
                        <a:latin typeface="+mn-ea"/>
                        <a:ea typeface="+mn-ea"/>
                      </a:endParaRPr>
                    </a:p>
                  </a:txBody>
                  <a:tcPr marL="5658" marR="5658" marT="5658" marB="0" anchor="ctr">
                    <a:solidFill>
                      <a:schemeClr val="tx2">
                        <a:lumMod val="20000"/>
                        <a:lumOff val="80000"/>
                      </a:schemeClr>
                    </a:solidFill>
                  </a:tcPr>
                </a:tc>
                <a:tc>
                  <a:txBody>
                    <a:bodyPr/>
                    <a:lstStyle/>
                    <a:p>
                      <a:pPr algn="ctr" fontAlgn="ctr"/>
                      <a:r>
                        <a:rPr lang="en-US" altLang="zh-TW" sz="1400" b="1" u="none" strike="noStrike" dirty="0">
                          <a:effectLst/>
                        </a:rPr>
                        <a:t>2013</a:t>
                      </a:r>
                      <a:endParaRPr lang="zh-TW" altLang="en-US" sz="14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altLang="zh-TW" sz="1400" b="1" u="none" strike="noStrike" dirty="0">
                          <a:effectLst/>
                        </a:rPr>
                        <a:t>2014</a:t>
                      </a:r>
                      <a:endParaRPr lang="zh-TW" altLang="en-US" sz="14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altLang="zh-TW" sz="1400" b="1" u="none" strike="noStrike" dirty="0">
                          <a:effectLst/>
                        </a:rPr>
                        <a:t>2015</a:t>
                      </a:r>
                      <a:endParaRPr lang="zh-TW" altLang="en-US" sz="14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altLang="zh-TW" sz="1400" b="1" u="none" strike="noStrike" dirty="0">
                          <a:effectLst/>
                        </a:rPr>
                        <a:t>2016</a:t>
                      </a:r>
                      <a:endParaRPr lang="zh-TW" altLang="en-US" sz="14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tc>
                  <a:txBody>
                    <a:bodyPr/>
                    <a:lstStyle/>
                    <a:p>
                      <a:pPr algn="ctr" fontAlgn="ctr"/>
                      <a:r>
                        <a:rPr lang="en-US" sz="1400" b="1" u="none" strike="noStrike" dirty="0">
                          <a:effectLst/>
                        </a:rPr>
                        <a:t>2017/Q3</a:t>
                      </a:r>
                      <a:endParaRPr lang="en-US" sz="14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tx2">
                        <a:lumMod val="20000"/>
                        <a:lumOff val="80000"/>
                      </a:schemeClr>
                    </a:solidFill>
                  </a:tcPr>
                </a:tc>
                <a:extLst>
                  <a:ext uri="{0D108BD9-81ED-4DB2-BD59-A6C34878D82A}">
                    <a16:rowId xmlns:a16="http://schemas.microsoft.com/office/drawing/2014/main" val="10001"/>
                  </a:ext>
                </a:extLst>
              </a:tr>
              <a:tr h="627578">
                <a:tc>
                  <a:txBody>
                    <a:bodyPr/>
                    <a:lstStyle/>
                    <a:p>
                      <a:pPr algn="ctr" fontAlgn="b"/>
                      <a:r>
                        <a:rPr lang="en-US" altLang="zh-TW" sz="1400" b="1" u="none" strike="noStrike" dirty="0">
                          <a:solidFill>
                            <a:schemeClr val="tx1"/>
                          </a:solidFill>
                          <a:effectLst/>
                        </a:rPr>
                        <a:t>Financial Structure</a:t>
                      </a:r>
                    </a:p>
                    <a:p>
                      <a:pPr algn="ctr" fontAlgn="b"/>
                      <a:endParaRPr lang="zh-TW" altLang="en-US" sz="1800" b="1" i="0" u="none" strike="noStrike" dirty="0">
                        <a:solidFill>
                          <a:schemeClr val="tx1"/>
                        </a:solidFill>
                        <a:effectLst/>
                        <a:latin typeface="標楷體" panose="03000509000000000000" pitchFamily="65" charset="-120"/>
                        <a:ea typeface="標楷體" panose="03000509000000000000" pitchFamily="65" charset="-120"/>
                      </a:endParaRPr>
                    </a:p>
                  </a:txBody>
                  <a:tcPr marL="5658" marR="5658" marT="5658" marB="0" anchor="b">
                    <a:solidFill>
                      <a:schemeClr val="accent1">
                        <a:lumMod val="40000"/>
                        <a:lumOff val="60000"/>
                      </a:schemeClr>
                    </a:solidFill>
                  </a:tcPr>
                </a:tc>
                <a:tc>
                  <a:txBody>
                    <a:bodyPr/>
                    <a:lstStyle/>
                    <a:p>
                      <a:pPr algn="l" fontAlgn="b"/>
                      <a:r>
                        <a:rPr lang="en-US" altLang="zh-TW" sz="1600" b="1" u="none" strike="noStrike" dirty="0">
                          <a:effectLst/>
                        </a:rPr>
                        <a:t>Debts ratio(%)</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45.13</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54.59</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58.42</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41.07</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41.61</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solidFill>
                            <a:srgbClr val="FF0000"/>
                          </a:solidFill>
                          <a:effectLst/>
                        </a:rPr>
                        <a:t>40.57</a:t>
                      </a:r>
                      <a:endParaRPr lang="en-US" altLang="zh-TW" sz="1800" b="1" i="0" u="none" strike="noStrike" dirty="0">
                        <a:solidFill>
                          <a:srgbClr val="FF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extLst>
                  <a:ext uri="{0D108BD9-81ED-4DB2-BD59-A6C34878D82A}">
                    <a16:rowId xmlns:a16="http://schemas.microsoft.com/office/drawing/2014/main" val="10002"/>
                  </a:ext>
                </a:extLst>
              </a:tr>
              <a:tr h="627578">
                <a:tc rowSpan="2">
                  <a:txBody>
                    <a:bodyPr/>
                    <a:lstStyle/>
                    <a:p>
                      <a:pPr algn="ctr" fontAlgn="ctr"/>
                      <a:r>
                        <a:rPr lang="en-US" altLang="zh-TW" sz="1400" b="1" u="none" strike="noStrike" dirty="0">
                          <a:solidFill>
                            <a:schemeClr val="tx1"/>
                          </a:solidFill>
                          <a:effectLst/>
                        </a:rPr>
                        <a:t>Liquidity Analysis</a:t>
                      </a:r>
                      <a:endParaRPr lang="zh-TW" altLang="en-US" sz="1400" b="1" i="0" u="none" strike="noStrike" dirty="0">
                        <a:solidFill>
                          <a:schemeClr val="tx1"/>
                        </a:solidFill>
                        <a:effectLst/>
                        <a:latin typeface="標楷體" panose="03000509000000000000" pitchFamily="65" charset="-120"/>
                        <a:ea typeface="標楷體" panose="03000509000000000000" pitchFamily="65" charset="-120"/>
                      </a:endParaRPr>
                    </a:p>
                  </a:txBody>
                  <a:tcPr marL="5658" marR="5658" marT="5658" marB="0" anchor="ctr">
                    <a:solidFill>
                      <a:schemeClr val="accent1">
                        <a:lumMod val="40000"/>
                        <a:lumOff val="60000"/>
                      </a:schemeClr>
                    </a:solidFill>
                  </a:tcPr>
                </a:tc>
                <a:tc>
                  <a:txBody>
                    <a:bodyPr/>
                    <a:lstStyle/>
                    <a:p>
                      <a:pPr algn="l" fontAlgn="b"/>
                      <a:r>
                        <a:rPr lang="en-US" altLang="zh-TW" sz="1600" b="1" u="none" strike="noStrike" dirty="0">
                          <a:effectLst/>
                        </a:rPr>
                        <a:t>Current Ratio(%)</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183.46</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a:effectLst/>
                        </a:rPr>
                        <a:t>154.12</a:t>
                      </a:r>
                      <a:endParaRPr lang="en-US" altLang="zh-TW" sz="1800" b="1" i="0" u="none" strike="noStrike">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187.11</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217.57</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216.56</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solidFill>
                            <a:srgbClr val="FF0000"/>
                          </a:solidFill>
                          <a:effectLst/>
                        </a:rPr>
                        <a:t>218.76</a:t>
                      </a:r>
                      <a:endParaRPr lang="en-US" altLang="zh-TW" sz="1800" b="1" i="0" u="none" strike="noStrike" dirty="0">
                        <a:solidFill>
                          <a:srgbClr val="FF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extLst>
                  <a:ext uri="{0D108BD9-81ED-4DB2-BD59-A6C34878D82A}">
                    <a16:rowId xmlns:a16="http://schemas.microsoft.com/office/drawing/2014/main" val="10003"/>
                  </a:ext>
                </a:extLst>
              </a:tr>
              <a:tr h="627578">
                <a:tc vMerge="1">
                  <a:txBody>
                    <a:bodyPr/>
                    <a:lstStyle/>
                    <a:p>
                      <a:endParaRPr lang="zh-TW" altLang="en-US"/>
                    </a:p>
                  </a:txBody>
                  <a:tcPr/>
                </a:tc>
                <a:tc>
                  <a:txBody>
                    <a:bodyPr/>
                    <a:lstStyle/>
                    <a:p>
                      <a:pPr algn="l" fontAlgn="b"/>
                      <a:r>
                        <a:rPr lang="en-US" altLang="zh-TW" sz="1600" b="1" u="none" strike="noStrike" dirty="0">
                          <a:effectLst/>
                        </a:rPr>
                        <a:t>Quick Ratio(%)</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a:effectLst/>
                        </a:rPr>
                        <a:t>147.25</a:t>
                      </a:r>
                      <a:endParaRPr lang="en-US" altLang="zh-TW" sz="1800" b="1" i="0" u="none" strike="noStrike">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a:effectLst/>
                        </a:rPr>
                        <a:t>126.04</a:t>
                      </a:r>
                      <a:endParaRPr lang="en-US" altLang="zh-TW" sz="1800" b="1" i="0" u="none" strike="noStrike">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a:effectLst/>
                        </a:rPr>
                        <a:t>151.12</a:t>
                      </a:r>
                      <a:endParaRPr lang="en-US" altLang="zh-TW" sz="1800" b="1" i="0" u="none" strike="noStrike">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a:effectLst/>
                        </a:rPr>
                        <a:t>184.28</a:t>
                      </a:r>
                      <a:endParaRPr lang="en-US" altLang="zh-TW" sz="1800" b="1" i="0" u="none" strike="noStrike">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effectLst/>
                        </a:rPr>
                        <a:t>184.13</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tc>
                  <a:txBody>
                    <a:bodyPr/>
                    <a:lstStyle/>
                    <a:p>
                      <a:pPr algn="r" fontAlgn="b"/>
                      <a:r>
                        <a:rPr lang="en-US" altLang="zh-TW" sz="1800" b="1" u="none" strike="noStrike" dirty="0">
                          <a:solidFill>
                            <a:srgbClr val="FF0000"/>
                          </a:solidFill>
                          <a:effectLst/>
                        </a:rPr>
                        <a:t>191.59</a:t>
                      </a:r>
                      <a:endParaRPr lang="en-US" altLang="zh-TW" sz="1800" b="1" i="0" u="none" strike="noStrike" dirty="0">
                        <a:solidFill>
                          <a:srgbClr val="FF0000"/>
                        </a:solidFill>
                        <a:effectLst/>
                        <a:latin typeface="Comic Sans MS" panose="030F0702030302020204" pitchFamily="66" charset="0"/>
                        <a:ea typeface="新細明體" panose="02020500000000000000" pitchFamily="18" charset="-120"/>
                      </a:endParaRPr>
                    </a:p>
                  </a:txBody>
                  <a:tcPr marL="5658" marR="5658" marT="5658" marB="0" anchor="b">
                    <a:solidFill>
                      <a:schemeClr val="accent1">
                        <a:lumMod val="40000"/>
                        <a:lumOff val="60000"/>
                      </a:schemeClr>
                    </a:solidFill>
                  </a:tcPr>
                </a:tc>
                <a:extLst>
                  <a:ext uri="{0D108BD9-81ED-4DB2-BD59-A6C34878D82A}">
                    <a16:rowId xmlns:a16="http://schemas.microsoft.com/office/drawing/2014/main" val="10004"/>
                  </a:ext>
                </a:extLst>
              </a:tr>
              <a:tr h="1837575">
                <a:tc>
                  <a:txBody>
                    <a:bodyPr/>
                    <a:lstStyle/>
                    <a:p>
                      <a:pPr algn="ctr" fontAlgn="ctr"/>
                      <a:r>
                        <a:rPr lang="zh-TW" altLang="en-US" sz="1800" b="1" u="none" strike="noStrike" dirty="0">
                          <a:solidFill>
                            <a:schemeClr val="tx1"/>
                          </a:solidFill>
                          <a:effectLst/>
                        </a:rPr>
                        <a:t> </a:t>
                      </a:r>
                      <a:r>
                        <a:rPr lang="en-US" altLang="zh-TW" sz="1400" b="1" u="none" strike="noStrike" dirty="0">
                          <a:solidFill>
                            <a:schemeClr val="tx1"/>
                          </a:solidFill>
                          <a:effectLst/>
                        </a:rPr>
                        <a:t>Operating Performance</a:t>
                      </a:r>
                      <a:endParaRPr lang="zh-TW" altLang="en-US" sz="1800" b="1" i="0" u="none" strike="noStrike" dirty="0">
                        <a:solidFill>
                          <a:schemeClr val="tx1"/>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l" fontAlgn="ctr"/>
                      <a:r>
                        <a:rPr lang="en-US" altLang="zh-TW" sz="1400" b="1" u="none" strike="noStrike" dirty="0">
                          <a:effectLst/>
                        </a:rPr>
                        <a:t>Average Collection Days</a:t>
                      </a:r>
                    </a:p>
                    <a:p>
                      <a:pPr algn="l" fontAlgn="ctr"/>
                      <a:r>
                        <a:rPr lang="en-US" altLang="zh-TW" sz="1800" b="1" u="none" strike="noStrike" dirty="0">
                          <a:effectLst/>
                        </a:rPr>
                        <a:t>     </a:t>
                      </a:r>
                      <a:r>
                        <a:rPr lang="zh-TW" altLang="en-US" sz="1800" b="1" u="none" strike="noStrike" dirty="0">
                          <a:effectLst/>
                        </a:rPr>
                        <a:t>                     </a:t>
                      </a:r>
                      <a:r>
                        <a:rPr lang="en-US" altLang="zh-TW" sz="1400" b="1" u="none" strike="noStrike" dirty="0">
                          <a:effectLst/>
                        </a:rPr>
                        <a:t>Average Inventory Turnover Days</a:t>
                      </a:r>
                    </a:p>
                    <a:p>
                      <a:pPr algn="l" fontAlgn="ctr"/>
                      <a:r>
                        <a:rPr lang="zh-TW" altLang="en-US" sz="1800" b="1" u="none" strike="noStrike" dirty="0">
                          <a:effectLst/>
                        </a:rPr>
                        <a:t>                                          </a:t>
                      </a:r>
                      <a:r>
                        <a:rPr lang="en-US" altLang="zh-TW" sz="1400" b="1" u="none" strike="noStrike" dirty="0">
                          <a:effectLst/>
                        </a:rPr>
                        <a:t>Average Payables Days</a:t>
                      </a:r>
                      <a:endParaRPr lang="zh-TW" altLang="en-US" sz="1800" b="1" i="0" u="none" strike="noStrike" dirty="0">
                        <a:solidFill>
                          <a:srgbClr val="000000"/>
                        </a:solidFill>
                        <a:effectLst/>
                        <a:latin typeface="標楷體" panose="03000509000000000000" pitchFamily="65" charset="-120"/>
                        <a:ea typeface="標楷體" panose="03000509000000000000" pitchFamily="65"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solidFill>
                            <a:srgbClr val="FF0000"/>
                          </a:solidFill>
                          <a:effectLst/>
                        </a:rPr>
                        <a:t>91.94</a:t>
                      </a:r>
                    </a:p>
                    <a:p>
                      <a:pPr algn="r" fontAlgn="ctr"/>
                      <a:r>
                        <a:rPr lang="en-US" altLang="zh-TW" sz="1800" b="1" u="none" strike="noStrike" dirty="0">
                          <a:effectLst/>
                        </a:rPr>
                        <a:t>          </a:t>
                      </a:r>
                    </a:p>
                    <a:p>
                      <a:pPr algn="r" fontAlgn="ctr"/>
                      <a:r>
                        <a:rPr lang="en-US" altLang="zh-TW" sz="1800" b="1" u="none" strike="noStrike" dirty="0">
                          <a:effectLst/>
                        </a:rPr>
                        <a:t>40.33</a:t>
                      </a:r>
                    </a:p>
                    <a:p>
                      <a:pPr algn="r" fontAlgn="ctr"/>
                      <a:r>
                        <a:rPr lang="en-US" altLang="zh-TW" sz="1800" b="1" u="none" strike="noStrike" dirty="0">
                          <a:effectLst/>
                        </a:rPr>
                        <a:t>        </a:t>
                      </a:r>
                      <a:r>
                        <a:rPr lang="en-US" altLang="zh-TW" sz="1800" b="1" u="none" strike="noStrike" dirty="0">
                          <a:solidFill>
                            <a:srgbClr val="FF0000"/>
                          </a:solidFill>
                          <a:effectLst/>
                        </a:rPr>
                        <a:t>90.35</a:t>
                      </a:r>
                      <a:endParaRPr lang="en-US" altLang="zh-TW" sz="1800" b="1" i="0" u="none" strike="noStrike" dirty="0">
                        <a:solidFill>
                          <a:srgbClr val="FF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effectLst/>
                        </a:rPr>
                        <a:t>97.33</a:t>
                      </a:r>
                    </a:p>
                    <a:p>
                      <a:pPr algn="r" fontAlgn="ctr"/>
                      <a:r>
                        <a:rPr lang="en-US" altLang="zh-TW" sz="1800" b="1" u="none" strike="noStrike" dirty="0">
                          <a:effectLst/>
                        </a:rPr>
                        <a:t>            38.30</a:t>
                      </a:r>
                    </a:p>
                    <a:p>
                      <a:pPr algn="r" fontAlgn="ctr"/>
                      <a:r>
                        <a:rPr lang="en-US" altLang="zh-TW" sz="1800" b="1" u="none" strike="noStrike" dirty="0">
                          <a:effectLst/>
                        </a:rPr>
                        <a:t>            79.69    </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effectLst/>
                        </a:rPr>
                        <a:t>104.58</a:t>
                      </a:r>
                    </a:p>
                    <a:p>
                      <a:pPr algn="r" fontAlgn="ctr"/>
                      <a:r>
                        <a:rPr lang="en-US" altLang="zh-TW" sz="1800" b="1" u="none" strike="noStrike" dirty="0">
                          <a:effectLst/>
                        </a:rPr>
                        <a:t>            40.02</a:t>
                      </a:r>
                    </a:p>
                    <a:p>
                      <a:pPr algn="r" fontAlgn="ctr"/>
                      <a:r>
                        <a:rPr lang="en-US" altLang="zh-TW" sz="1800" b="1" u="none" strike="noStrike" dirty="0">
                          <a:effectLst/>
                        </a:rPr>
                        <a:t>         77.17</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effectLst/>
                        </a:rPr>
                        <a:t>102.53</a:t>
                      </a:r>
                    </a:p>
                    <a:p>
                      <a:pPr algn="r" fontAlgn="ctr"/>
                      <a:endParaRPr lang="en-US" altLang="zh-TW" sz="1800" b="1" u="none" strike="noStrike" dirty="0">
                        <a:effectLst/>
                      </a:endParaRPr>
                    </a:p>
                    <a:p>
                      <a:pPr algn="r" fontAlgn="ctr"/>
                      <a:r>
                        <a:rPr lang="en-US" altLang="zh-TW" sz="1800" b="1" u="none" strike="noStrike" dirty="0">
                          <a:effectLst/>
                        </a:rPr>
                        <a:t>         36.5</a:t>
                      </a:r>
                    </a:p>
                    <a:p>
                      <a:pPr algn="r" fontAlgn="ctr"/>
                      <a:r>
                        <a:rPr lang="en-US" altLang="zh-TW" sz="1800" b="1" u="none" strike="noStrike" dirty="0">
                          <a:effectLst/>
                        </a:rPr>
                        <a:t>            80.22</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effectLst/>
                        </a:rPr>
                        <a:t>95.05</a:t>
                      </a:r>
                    </a:p>
                    <a:p>
                      <a:pPr algn="r" fontAlgn="ctr"/>
                      <a:r>
                        <a:rPr lang="en-US" altLang="zh-TW" sz="1800" b="1" u="none" strike="noStrike" dirty="0">
                          <a:effectLst/>
                        </a:rPr>
                        <a:t>          29.39</a:t>
                      </a:r>
                    </a:p>
                    <a:p>
                      <a:pPr algn="r" fontAlgn="ctr"/>
                      <a:r>
                        <a:rPr lang="en-US" altLang="zh-TW" sz="1800" b="1" u="none" strike="noStrike" dirty="0">
                          <a:effectLst/>
                        </a:rPr>
                        <a:t>          73.44</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tc>
                  <a:txBody>
                    <a:bodyPr/>
                    <a:lstStyle/>
                    <a:p>
                      <a:pPr algn="r" fontAlgn="ctr"/>
                      <a:r>
                        <a:rPr lang="en-US" altLang="zh-TW" sz="1800" b="1" u="none" strike="noStrike" dirty="0">
                          <a:effectLst/>
                        </a:rPr>
                        <a:t> 99.79</a:t>
                      </a:r>
                    </a:p>
                    <a:p>
                      <a:pPr algn="r" fontAlgn="ctr"/>
                      <a:r>
                        <a:rPr lang="en-US" altLang="zh-TW" sz="1800" b="1" u="none" strike="noStrike" dirty="0">
                          <a:effectLst/>
                        </a:rPr>
                        <a:t>          </a:t>
                      </a:r>
                      <a:r>
                        <a:rPr lang="en-US" altLang="zh-TW" sz="1800" b="1" u="none" strike="noStrike" dirty="0">
                          <a:solidFill>
                            <a:srgbClr val="FF0000"/>
                          </a:solidFill>
                          <a:effectLst/>
                        </a:rPr>
                        <a:t>27.23</a:t>
                      </a:r>
                    </a:p>
                    <a:p>
                      <a:pPr algn="r" fontAlgn="ctr"/>
                      <a:r>
                        <a:rPr lang="en-US" altLang="zh-TW" sz="1800" b="1" u="none" strike="noStrike" dirty="0">
                          <a:effectLst/>
                        </a:rPr>
                        <a:t>          77.49</a:t>
                      </a:r>
                      <a:endParaRPr lang="en-US" altLang="zh-TW" sz="1800" b="1" i="0" u="none" strike="noStrike" dirty="0">
                        <a:solidFill>
                          <a:srgbClr val="000000"/>
                        </a:solidFill>
                        <a:effectLst/>
                        <a:latin typeface="Comic Sans MS" panose="030F0702030302020204" pitchFamily="66" charset="0"/>
                        <a:ea typeface="新細明體" panose="02020500000000000000" pitchFamily="18" charset="-120"/>
                      </a:endParaRPr>
                    </a:p>
                  </a:txBody>
                  <a:tcPr marL="5658" marR="5658" marT="5658" marB="0" anchor="ctr">
                    <a:solidFill>
                      <a:schemeClr val="accent1">
                        <a:lumMod val="40000"/>
                        <a:lumOff val="60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324161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圖表 1"/>
          <p:cNvGraphicFramePr>
            <a:graphicFrameLocks/>
          </p:cNvGraphicFramePr>
          <p:nvPr>
            <p:extLst>
              <p:ext uri="{D42A27DB-BD31-4B8C-83A1-F6EECF244321}">
                <p14:modId xmlns:p14="http://schemas.microsoft.com/office/powerpoint/2010/main" val="735774950"/>
              </p:ext>
            </p:extLst>
          </p:nvPr>
        </p:nvGraphicFramePr>
        <p:xfrm>
          <a:off x="0" y="260648"/>
          <a:ext cx="8856984" cy="5760639"/>
        </p:xfrm>
        <a:graphic>
          <a:graphicData uri="http://schemas.openxmlformats.org/drawingml/2006/chart">
            <c:chart xmlns:c="http://schemas.openxmlformats.org/drawingml/2006/chart" xmlns:r="http://schemas.openxmlformats.org/officeDocument/2006/relationships" r:id="rId2"/>
          </a:graphicData>
        </a:graphic>
      </p:graphicFrame>
      <p:sp>
        <p:nvSpPr>
          <p:cNvPr id="3" name="文字方塊 2">
            <a:extLst>
              <a:ext uri="{FF2B5EF4-FFF2-40B4-BE49-F238E27FC236}">
                <a16:creationId xmlns:a16="http://schemas.microsoft.com/office/drawing/2014/main" id="{01946889-7394-4982-945A-6029827DEA11}"/>
              </a:ext>
            </a:extLst>
          </p:cNvPr>
          <p:cNvSpPr txBox="1"/>
          <p:nvPr/>
        </p:nvSpPr>
        <p:spPr>
          <a:xfrm>
            <a:off x="2411760" y="4077072"/>
            <a:ext cx="720080" cy="261610"/>
          </a:xfrm>
          <a:prstGeom prst="rect">
            <a:avLst/>
          </a:prstGeom>
          <a:noFill/>
        </p:spPr>
        <p:txBody>
          <a:bodyPr wrap="square" rtlCol="0">
            <a:spAutoFit/>
          </a:bodyPr>
          <a:lstStyle/>
          <a:p>
            <a:r>
              <a:rPr lang="en-US" altLang="zh-TW" sz="1100" b="1" dirty="0">
                <a:latin typeface="+mn-ea"/>
                <a:ea typeface="+mn-ea"/>
              </a:rPr>
              <a:t>2012</a:t>
            </a:r>
            <a:endParaRPr lang="zh-TW" altLang="en-US" sz="1100" b="1" dirty="0">
              <a:latin typeface="+mn-ea"/>
              <a:ea typeface="+mn-ea"/>
            </a:endParaRPr>
          </a:p>
        </p:txBody>
      </p:sp>
    </p:spTree>
    <p:extLst>
      <p:ext uri="{BB962C8B-B14F-4D97-AF65-F5344CB8AC3E}">
        <p14:creationId xmlns:p14="http://schemas.microsoft.com/office/powerpoint/2010/main" val="2161348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圖表 2"/>
          <p:cNvGraphicFramePr>
            <a:graphicFrameLocks/>
          </p:cNvGraphicFramePr>
          <p:nvPr>
            <p:extLst>
              <p:ext uri="{D42A27DB-BD31-4B8C-83A1-F6EECF244321}">
                <p14:modId xmlns:p14="http://schemas.microsoft.com/office/powerpoint/2010/main" val="2928601463"/>
              </p:ext>
            </p:extLst>
          </p:nvPr>
        </p:nvGraphicFramePr>
        <p:xfrm>
          <a:off x="107504" y="332656"/>
          <a:ext cx="8856984" cy="576063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47671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27563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theme/theme1.xml><?xml version="1.0" encoding="utf-8"?>
<a:theme xmlns:a="http://schemas.openxmlformats.org/drawingml/2006/main" name="封面">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ll_Style_01">
      <a:majorFont>
        <a:latin typeface="Meiryo UI"/>
        <a:ea typeface="Meiryo UI"/>
        <a:cs typeface=""/>
      </a:majorFont>
      <a:minorFont>
        <a:latin typeface="Meiryo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封底">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內頁_黑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ll_Style_02">
      <a:majorFont>
        <a:latin typeface="微軟正黑體"/>
        <a:ea typeface="微軟正黑體"/>
        <a:cs typeface=""/>
      </a:majorFont>
      <a:minorFont>
        <a:latin typeface="微軟正黑體"/>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內頁_黑2">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ll_Style_02">
      <a:majorFont>
        <a:latin typeface="微軟正黑體"/>
        <a:ea typeface="微軟正黑體"/>
        <a:cs typeface=""/>
      </a:majorFont>
      <a:minorFont>
        <a:latin typeface="微軟正黑體"/>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Agend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25491</TotalTime>
  <Words>673</Words>
  <Application>Microsoft Office PowerPoint</Application>
  <PresentationFormat>如螢幕大小 (4:3)</PresentationFormat>
  <Paragraphs>246</Paragraphs>
  <Slides>24</Slides>
  <Notes>17</Notes>
  <HiddenSlides>0</HiddenSlides>
  <MMClips>0</MMClips>
  <ScaleCrop>false</ScaleCrop>
  <HeadingPairs>
    <vt:vector size="6" baseType="variant">
      <vt:variant>
        <vt:lpstr>使用字型</vt:lpstr>
      </vt:variant>
      <vt:variant>
        <vt:i4>10</vt:i4>
      </vt:variant>
      <vt:variant>
        <vt:lpstr>佈景主題</vt:lpstr>
      </vt:variant>
      <vt:variant>
        <vt:i4>5</vt:i4>
      </vt:variant>
      <vt:variant>
        <vt:lpstr>投影片標題</vt:lpstr>
      </vt:variant>
      <vt:variant>
        <vt:i4>24</vt:i4>
      </vt:variant>
    </vt:vector>
  </HeadingPairs>
  <TitlesOfParts>
    <vt:vector size="39" baseType="lpstr">
      <vt:lpstr>Apple LiGothic Medium</vt:lpstr>
      <vt:lpstr>Meiryo UI</vt:lpstr>
      <vt:lpstr>微軟正黑體</vt:lpstr>
      <vt:lpstr>新細明體</vt:lpstr>
      <vt:lpstr>標楷體</vt:lpstr>
      <vt:lpstr>Arial</vt:lpstr>
      <vt:lpstr>Calibri</vt:lpstr>
      <vt:lpstr>Calibri Light</vt:lpstr>
      <vt:lpstr>Comic Sans MS</vt:lpstr>
      <vt:lpstr>Wingdings</vt:lpstr>
      <vt:lpstr>封面</vt:lpstr>
      <vt:lpstr>封底</vt:lpstr>
      <vt:lpstr>內頁_黑1</vt:lpstr>
      <vt:lpstr>內頁_黑2</vt:lpstr>
      <vt:lpstr>Agenda</vt:lpstr>
      <vt:lpstr>2017 Investor Conference</vt:lpstr>
      <vt:lpstr>PowerPoint 簡報</vt:lpstr>
      <vt:lpstr>OUTLINE</vt:lpstr>
      <vt:lpstr>Company Introduction</vt:lpstr>
      <vt:lpstr>PowerPoint 簡報</vt:lpstr>
      <vt:lpstr>PowerPoint 簡報</vt:lpstr>
      <vt:lpstr>Operation Model</vt:lpstr>
      <vt:lpstr>PowerPoint 簡報</vt:lpstr>
      <vt:lpstr>PowerPoint 簡報</vt:lpstr>
      <vt:lpstr>PowerPoint 簡報</vt:lpstr>
      <vt:lpstr>PowerPoint 簡報</vt:lpstr>
      <vt:lpstr>2017 3Q Operation Result </vt:lpstr>
      <vt:lpstr>PowerPoint 簡報</vt:lpstr>
      <vt:lpstr>Operation Prospect </vt:lpstr>
      <vt:lpstr>PowerPoint 簡報</vt:lpstr>
      <vt:lpstr>2016 Awards for ZERONE Teams </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零壹科技2017法說會</dc:title>
  <dc:creator>gary</dc:creator>
  <cp:keywords>v42</cp:keywords>
  <cp:lastModifiedBy>Jerry Chang [張祖皓]</cp:lastModifiedBy>
  <cp:revision>657</cp:revision>
  <cp:lastPrinted>2017-11-20T04:09:45Z</cp:lastPrinted>
  <dcterms:created xsi:type="dcterms:W3CDTF">2014-03-28T01:49:46Z</dcterms:created>
  <dcterms:modified xsi:type="dcterms:W3CDTF">2017-11-21T07:21:08Z</dcterms:modified>
  <cp:version>4_2</cp:version>
</cp:coreProperties>
</file>