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89" r:id="rId1"/>
    <p:sldMasterId id="2147483810" r:id="rId2"/>
  </p:sldMasterIdLst>
  <p:notesMasterIdLst>
    <p:notesMasterId r:id="rId9"/>
  </p:notesMasterIdLst>
  <p:handoutMasterIdLst>
    <p:handoutMasterId r:id="rId10"/>
  </p:handoutMasterIdLst>
  <p:sldIdLst>
    <p:sldId id="497" r:id="rId3"/>
    <p:sldId id="511" r:id="rId4"/>
    <p:sldId id="510" r:id="rId5"/>
    <p:sldId id="516" r:id="rId6"/>
    <p:sldId id="509" r:id="rId7"/>
    <p:sldId id="503" r:id="rId8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微軟正黑體" pitchFamily="34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微軟正黑體" pitchFamily="34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微軟正黑體" pitchFamily="34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微軟正黑體" pitchFamily="34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微軟正黑體" pitchFamily="34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微軟正黑體" pitchFamily="34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微軟正黑體" pitchFamily="34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微軟正黑體" pitchFamily="34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微軟正黑體" pitchFamily="34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2092" userDrawn="1">
          <p15:clr>
            <a:srgbClr val="A4A3A4"/>
          </p15:clr>
        </p15:guide>
        <p15:guide id="3" pos="1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68"/>
    <a:srgbClr val="00706D"/>
    <a:srgbClr val="F8F8F8"/>
    <a:srgbClr val="FCFBF9"/>
    <a:srgbClr val="0000FF"/>
    <a:srgbClr val="FFFF66"/>
    <a:srgbClr val="0066CC"/>
    <a:srgbClr val="339966"/>
    <a:srgbClr val="E8E8ED"/>
    <a:srgbClr val="2094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5448" autoAdjust="0"/>
  </p:normalViewPr>
  <p:slideViewPr>
    <p:cSldViewPr snapToGrid="0">
      <p:cViewPr varScale="1">
        <p:scale>
          <a:sx n="91" d="100"/>
          <a:sy n="91" d="100"/>
        </p:scale>
        <p:origin x="780" y="78"/>
      </p:cViewPr>
      <p:guideLst>
        <p:guide orient="horz" pos="164"/>
        <p:guide orient="horz" pos="2092"/>
        <p:guide pos="1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3996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i.net\tpe\DMS\Finance\Investor%20Relationship\IR\&#12304;Meetings&#12305;\Investor%20Conference\Monthly%20Sales%20breakdow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i.net\tpe\DMS\Finance\Investor%20Relationship\IR\&#12304;Meetings&#12305;\Investor%20Conference\Monthly%20Sales%20breakdow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5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021769337656318"/>
          <c:y val="0.18671237869446858"/>
          <c:w val="0.77524157306423713"/>
          <c:h val="0.57719908959843103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2E3B-4992-868F-2BA0B3C2AD74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2E3B-4992-868F-2BA0B3C2AD74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2E3B-4992-868F-2BA0B3C2AD74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6-2E3B-4992-868F-2BA0B3C2AD74}"/>
              </c:ext>
            </c:extLst>
          </c:dPt>
          <c:dLbls>
            <c:dLbl>
              <c:idx val="0"/>
              <c:layout>
                <c:manualLayout>
                  <c:x val="-0.20317045475698517"/>
                  <c:y val="-0.109321222735881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E3B-4992-868F-2BA0B3C2AD74}"/>
                </c:ext>
              </c:extLst>
            </c:dLbl>
            <c:dLbl>
              <c:idx val="1"/>
              <c:layout>
                <c:manualLayout>
                  <c:x val="0.15311653419209123"/>
                  <c:y val="3.6947317637028992E-2"/>
                </c:manualLayout>
              </c:layout>
              <c:tx>
                <c:rich>
                  <a:bodyPr/>
                  <a:lstStyle/>
                  <a:p>
                    <a:pPr>
                      <a:defRPr sz="1800">
                        <a:solidFill>
                          <a:schemeClr val="bg1"/>
                        </a:solidFill>
                      </a:defRPr>
                    </a:pPr>
                    <a:r>
                      <a:rPr lang="en-US" altLang="zh-TW"/>
                      <a:t>23%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E3B-4992-868F-2BA0B3C2AD74}"/>
                </c:ext>
              </c:extLst>
            </c:dLbl>
            <c:dLbl>
              <c:idx val="2"/>
              <c:layout>
                <c:manualLayout>
                  <c:x val="3.0685951490106288E-2"/>
                  <c:y val="-1.6653593045442127E-2"/>
                </c:manualLayout>
              </c:layout>
              <c:tx>
                <c:rich>
                  <a:bodyPr/>
                  <a:lstStyle/>
                  <a:p>
                    <a:r>
                      <a:rPr lang="en-US" altLang="zh-TW"/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E3B-4992-868F-2BA0B3C2AD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zh-TW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'Quarterly Revenue'!$A$65:$A$67</c:f>
              <c:strCache>
                <c:ptCount val="3"/>
                <c:pt idx="0">
                  <c:v>Pay-TV運營商市場機上盒晶片</c:v>
                </c:pt>
                <c:pt idx="1">
                  <c:v>零售市場機上盒晶片</c:v>
                </c:pt>
                <c:pt idx="2">
                  <c:v>其他晶片（非機上盒晶片）</c:v>
                </c:pt>
              </c:strCache>
            </c:strRef>
          </c:cat>
          <c:val>
            <c:numRef>
              <c:f>'Quarterly Revenue'!$C$65:$C$67</c:f>
              <c:numCache>
                <c:formatCode>0%</c:formatCode>
                <c:ptCount val="3"/>
                <c:pt idx="0">
                  <c:v>0.7087166733793312</c:v>
                </c:pt>
                <c:pt idx="1">
                  <c:v>0.23035930049931672</c:v>
                </c:pt>
                <c:pt idx="2">
                  <c:v>6.092402612135208E-2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E3B-4992-868F-2BA0B3C2AD7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scene3d>
          <a:camera prst="orthographicFront"/>
          <a:lightRig rig="threePt" dir="t"/>
        </a:scene3d>
        <a:sp3d>
          <a:bevelT/>
        </a:sp3d>
      </c:spPr>
    </c:plotArea>
    <c:legend>
      <c:legendPos val="t"/>
      <c:layout>
        <c:manualLayout>
          <c:xMode val="edge"/>
          <c:yMode val="edge"/>
          <c:x val="3.5947712418300651E-2"/>
          <c:y val="0.84568925137659268"/>
          <c:w val="0.96405229488157951"/>
          <c:h val="0.15431074862340738"/>
        </c:manualLayout>
      </c:layout>
      <c:overlay val="0"/>
      <c:txPr>
        <a:bodyPr/>
        <a:lstStyle/>
        <a:p>
          <a:pPr rtl="0">
            <a:defRPr sz="1000">
              <a:latin typeface="微軟正黑體" panose="020B0604030504040204" pitchFamily="34" charset="-120"/>
              <a:ea typeface="微軟正黑體" panose="020B0604030504040204" pitchFamily="34" charset="-120"/>
            </a:defRPr>
          </a:pPr>
          <a:endParaRPr lang="zh-TW"/>
        </a:p>
      </c:txPr>
    </c:legend>
    <c:plotVisOnly val="1"/>
    <c:dispBlanksAs val="zero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5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021769337656318"/>
          <c:y val="0.18671237869446858"/>
          <c:w val="0.77524157306423713"/>
          <c:h val="0.57719908959843103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B4FC-4081-9269-E2169C4552CB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B4FC-4081-9269-E2169C4552CB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B4FC-4081-9269-E2169C4552CB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6-B4FC-4081-9269-E2169C4552CB}"/>
              </c:ext>
            </c:extLst>
          </c:dPt>
          <c:dLbls>
            <c:dLbl>
              <c:idx val="0"/>
              <c:layout>
                <c:manualLayout>
                  <c:x val="-0.20317045475698517"/>
                  <c:y val="-0.10932122273588171"/>
                </c:manualLayout>
              </c:layout>
              <c:tx>
                <c:rich>
                  <a:bodyPr/>
                  <a:lstStyle/>
                  <a:p>
                    <a:r>
                      <a:rPr lang="en-US" altLang="zh-TW" dirty="0" smtClean="0"/>
                      <a:t>68%</a:t>
                    </a:r>
                    <a:endParaRPr lang="en-US" altLang="zh-TW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4FC-4081-9269-E2169C4552CB}"/>
                </c:ext>
              </c:extLst>
            </c:dLbl>
            <c:dLbl>
              <c:idx val="1"/>
              <c:layout>
                <c:manualLayout>
                  <c:x val="0.18895614017699913"/>
                  <c:y val="2.6218071405599647E-2"/>
                </c:manualLayout>
              </c:layout>
              <c:tx>
                <c:rich>
                  <a:bodyPr/>
                  <a:lstStyle/>
                  <a:p>
                    <a:pPr>
                      <a:defRPr sz="1800">
                        <a:solidFill>
                          <a:schemeClr val="bg1"/>
                        </a:solidFill>
                      </a:defRPr>
                    </a:pPr>
                    <a:r>
                      <a:rPr lang="en-US" altLang="zh-TW" dirty="0" smtClean="0"/>
                      <a:t>25%</a:t>
                    </a:r>
                    <a:endParaRPr lang="en-US" altLang="zh-TW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4FC-4081-9269-E2169C4552CB}"/>
                </c:ext>
              </c:extLst>
            </c:dLbl>
            <c:dLbl>
              <c:idx val="2"/>
              <c:layout>
                <c:manualLayout>
                  <c:x val="3.0685951490106288E-2"/>
                  <c:y val="-1.66535930454421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4FC-4081-9269-E2169C4552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zh-TW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'Quarterly Revenue'!$A$65:$A$67</c:f>
              <c:strCache>
                <c:ptCount val="3"/>
                <c:pt idx="0">
                  <c:v>Pay-TV運營商市場機上盒晶片</c:v>
                </c:pt>
                <c:pt idx="1">
                  <c:v>零售市場機上盒晶片</c:v>
                </c:pt>
                <c:pt idx="2">
                  <c:v>其他晶片（非機上盒晶片）</c:v>
                </c:pt>
              </c:strCache>
            </c:strRef>
          </c:cat>
          <c:val>
            <c:numRef>
              <c:f>'Quarterly Revenue'!$F$65:$F$67</c:f>
              <c:numCache>
                <c:formatCode>0%</c:formatCode>
                <c:ptCount val="3"/>
                <c:pt idx="0">
                  <c:v>0.65089000082027726</c:v>
                </c:pt>
                <c:pt idx="1">
                  <c:v>0.27690919530801411</c:v>
                </c:pt>
                <c:pt idx="2">
                  <c:v>7.2200803871708644E-2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4FC-4081-9269-E2169C4552C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scene3d>
          <a:camera prst="orthographicFront"/>
          <a:lightRig rig="threePt" dir="t"/>
        </a:scene3d>
        <a:sp3d>
          <a:bevelT/>
        </a:sp3d>
      </c:spPr>
    </c:plotArea>
    <c:legend>
      <c:legendPos val="t"/>
      <c:layout>
        <c:manualLayout>
          <c:xMode val="edge"/>
          <c:yMode val="edge"/>
          <c:x val="3.5947712418300651E-2"/>
          <c:y val="0.84568925137659268"/>
          <c:w val="0.96078431372549022"/>
          <c:h val="0.15431074862340735"/>
        </c:manualLayout>
      </c:layout>
      <c:overlay val="0"/>
      <c:txPr>
        <a:bodyPr/>
        <a:lstStyle/>
        <a:p>
          <a:pPr rtl="0">
            <a:defRPr sz="1000">
              <a:latin typeface="微軟正黑體" panose="020B0604030504040204" pitchFamily="34" charset="-120"/>
              <a:ea typeface="微軟正黑體" panose="020B0604030504040204" pitchFamily="34" charset="-120"/>
            </a:defRPr>
          </a:pPr>
          <a:endParaRPr lang="zh-TW"/>
        </a:p>
      </c:txPr>
    </c:legend>
    <c:plotVisOnly val="1"/>
    <c:dispBlanksAs val="zero"/>
    <c:showDLblsOverMax val="0"/>
  </c:chart>
  <c:spPr>
    <a:noFill/>
    <a:ln>
      <a:noFill/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>
            <a:lvl1pPr defTabSz="931863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>
            <a:lvl1pPr algn="r" defTabSz="931863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defTabSz="931863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algn="r" defTabSz="931863">
              <a:defRPr kumimoji="0" sz="1200">
                <a:ea typeface="+mn-ea"/>
              </a:defRPr>
            </a:lvl1pPr>
          </a:lstStyle>
          <a:p>
            <a:pPr>
              <a:defRPr/>
            </a:pPr>
            <a:fld id="{04EFBD50-23B6-4C23-B992-71EEF45667E5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44962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>
            <a:lvl1pPr defTabSz="931863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>
            <a:lvl1pPr algn="r" defTabSz="931863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defTabSz="931863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algn="r" defTabSz="931863">
              <a:defRPr kumimoji="0" sz="1200">
                <a:ea typeface="+mn-ea"/>
              </a:defRPr>
            </a:lvl1pPr>
          </a:lstStyle>
          <a:p>
            <a:pPr>
              <a:defRPr/>
            </a:pPr>
            <a:fld id="{B7179FCD-0264-4E64-B247-B189D3200517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136032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179FCD-0264-4E64-B247-B189D3200517}" type="slidenum">
              <a:rPr lang="zh-TW" altLang="en-US" smtClean="0"/>
              <a:pPr>
                <a:defRPr/>
              </a:pPr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18074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Y:\DMS\Finance\</a:t>
            </a:r>
            <a:r>
              <a:rPr lang="zh-TW" altLang="en-US" dirty="0" smtClean="0"/>
              <a:t>財務處專用</a:t>
            </a:r>
            <a:r>
              <a:rPr lang="en-US" altLang="zh-TW" dirty="0" smtClean="0"/>
              <a:t>\4. </a:t>
            </a:r>
            <a:r>
              <a:rPr lang="zh-TW" altLang="en-US" dirty="0" smtClean="0"/>
              <a:t>官網上傳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179FCD-0264-4E64-B247-B189D3200517}" type="slidenum">
              <a:rPr lang="zh-TW" altLang="en-US" smtClean="0"/>
              <a:pPr>
                <a:defRPr/>
              </a:pPr>
              <a:t>3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95951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營收組成來自</a:t>
            </a:r>
            <a:r>
              <a:rPr lang="en-US" altLang="zh-TW" dirty="0" smtClean="0"/>
              <a:t>2020 shipping</a:t>
            </a:r>
            <a:r>
              <a:rPr lang="en-US" altLang="zh-TW" baseline="0" dirty="0" smtClean="0"/>
              <a:t> data-Actual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2019</a:t>
            </a:r>
            <a:r>
              <a:rPr lang="zh-TW" altLang="en-US" dirty="0" smtClean="0"/>
              <a:t>上半年先前的數據為 </a:t>
            </a:r>
            <a:r>
              <a:rPr lang="en-US" altLang="zh-TW" dirty="0" smtClean="0"/>
              <a:t>other7%</a:t>
            </a:r>
            <a:r>
              <a:rPr lang="zh-TW" altLang="en-US" dirty="0" smtClean="0"/>
              <a:t> </a:t>
            </a:r>
            <a:r>
              <a:rPr lang="en-US" altLang="zh-TW" dirty="0" smtClean="0"/>
              <a:t>+</a:t>
            </a:r>
            <a:r>
              <a:rPr lang="zh-TW" altLang="en-US" dirty="0" smtClean="0"/>
              <a:t> </a:t>
            </a:r>
            <a:r>
              <a:rPr lang="en-US" altLang="zh-TW" dirty="0" smtClean="0"/>
              <a:t>retail31%</a:t>
            </a:r>
            <a:r>
              <a:rPr lang="zh-TW" altLang="en-US" dirty="0" smtClean="0"/>
              <a:t> </a:t>
            </a:r>
            <a:r>
              <a:rPr lang="en-US" altLang="zh-TW" dirty="0" smtClean="0"/>
              <a:t>+</a:t>
            </a:r>
            <a:r>
              <a:rPr lang="zh-TW" altLang="en-US" dirty="0" smtClean="0"/>
              <a:t> </a:t>
            </a:r>
            <a:r>
              <a:rPr lang="en-US" altLang="zh-TW" dirty="0" smtClean="0"/>
              <a:t>pay62%</a:t>
            </a:r>
          </a:p>
          <a:p>
            <a:r>
              <a:rPr lang="zh-TW" altLang="en-US" dirty="0" smtClean="0"/>
              <a:t>追溯調整過去資料，主要把原</a:t>
            </a:r>
            <a:r>
              <a:rPr lang="en-US" altLang="zh-TW" dirty="0" smtClean="0"/>
              <a:t>NRE</a:t>
            </a:r>
            <a:r>
              <a:rPr lang="zh-TW" altLang="en-US" dirty="0" smtClean="0"/>
              <a:t>由</a:t>
            </a:r>
            <a:r>
              <a:rPr lang="en-US" altLang="zh-TW" dirty="0" smtClean="0"/>
              <a:t>retail</a:t>
            </a:r>
            <a:r>
              <a:rPr lang="zh-TW" altLang="en-US" dirty="0" smtClean="0"/>
              <a:t>歸到</a:t>
            </a:r>
            <a:r>
              <a:rPr lang="en-US" altLang="zh-TW" dirty="0" smtClean="0"/>
              <a:t>pay</a:t>
            </a:r>
            <a:r>
              <a:rPr lang="zh-TW" altLang="en-US" dirty="0" smtClean="0"/>
              <a:t>、將</a:t>
            </a:r>
            <a:r>
              <a:rPr lang="en-US" altLang="zh-TW" dirty="0" smtClean="0"/>
              <a:t>RF</a:t>
            </a:r>
            <a:r>
              <a:rPr lang="zh-TW" altLang="en-US" dirty="0" smtClean="0"/>
              <a:t> </a:t>
            </a:r>
            <a:r>
              <a:rPr lang="en-US" altLang="zh-TW" dirty="0" smtClean="0"/>
              <a:t>tuner</a:t>
            </a:r>
            <a:r>
              <a:rPr lang="zh-TW" altLang="en-US" dirty="0" smtClean="0"/>
              <a:t>跟</a:t>
            </a:r>
            <a:r>
              <a:rPr lang="en-US" altLang="zh-TW" dirty="0" smtClean="0"/>
              <a:t>CRM</a:t>
            </a:r>
            <a:r>
              <a:rPr lang="zh-TW" altLang="en-US" dirty="0" smtClean="0"/>
              <a:t>由</a:t>
            </a:r>
            <a:r>
              <a:rPr lang="en-US" altLang="zh-TW" dirty="0" smtClean="0"/>
              <a:t>retail/pay</a:t>
            </a:r>
            <a:r>
              <a:rPr lang="zh-TW" altLang="en-US" dirty="0" smtClean="0"/>
              <a:t>歸到</a:t>
            </a:r>
            <a:r>
              <a:rPr lang="en-US" altLang="zh-TW" dirty="0" smtClean="0"/>
              <a:t>other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179FCD-0264-4E64-B247-B189D3200517}" type="slidenum">
              <a:rPr lang="zh-TW" altLang="en-US" smtClean="0"/>
              <a:pPr>
                <a:defRPr/>
              </a:pPr>
              <a:t>4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18111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*自</a:t>
            </a:r>
            <a:r>
              <a:rPr lang="en-US" altLang="zh-TW" dirty="0" smtClean="0"/>
              <a:t>1H20</a:t>
            </a:r>
            <a:r>
              <a:rPr lang="zh-TW" altLang="en-US" dirty="0" smtClean="0"/>
              <a:t>開始，周轉天數由季度改為累計基底試算</a:t>
            </a:r>
            <a:endParaRPr lang="en-US" altLang="zh-TW" dirty="0" smtClean="0"/>
          </a:p>
          <a:p>
            <a:r>
              <a:rPr lang="en-US" altLang="zh-TW" dirty="0" smtClean="0"/>
              <a:t>*</a:t>
            </a:r>
            <a:r>
              <a:rPr lang="zh-TW" altLang="en-US" dirty="0" smtClean="0"/>
              <a:t>存貨周轉以淨額計算，</a:t>
            </a:r>
            <a:r>
              <a:rPr lang="en-US" altLang="zh-TW" dirty="0" smtClean="0"/>
              <a:t>MOPS</a:t>
            </a:r>
            <a:r>
              <a:rPr lang="zh-TW" altLang="en-US" dirty="0" smtClean="0"/>
              <a:t>年度公告則有含存貨備抵，故兩邊數字不一樣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x</a:t>
            </a:r>
            <a:r>
              <a:rPr lang="zh-TW" altLang="en-US" dirty="0" smtClean="0"/>
              <a:t> </a:t>
            </a:r>
            <a:r>
              <a:rPr lang="en-US" altLang="zh-TW" dirty="0" smtClean="0"/>
              <a:t>By quarter-(2020/06/30-2019/12/31-2019/06/30)</a:t>
            </a:r>
          </a:p>
          <a:p>
            <a:r>
              <a:rPr lang="zh-TW" altLang="en-US" dirty="0" smtClean="0"/>
              <a:t>   應收週轉天數 </a:t>
            </a:r>
            <a:r>
              <a:rPr lang="en-US" altLang="zh-TW" dirty="0" smtClean="0"/>
              <a:t>28</a:t>
            </a:r>
            <a:r>
              <a:rPr lang="zh-TW" altLang="en-US" dirty="0" smtClean="0"/>
              <a:t>天</a:t>
            </a:r>
            <a:r>
              <a:rPr lang="en-US" altLang="zh-TW" dirty="0" smtClean="0"/>
              <a:t>-42</a:t>
            </a:r>
            <a:r>
              <a:rPr lang="zh-TW" altLang="en-US" dirty="0" smtClean="0"/>
              <a:t>天</a:t>
            </a:r>
            <a:r>
              <a:rPr lang="en-US" altLang="zh-TW" dirty="0" smtClean="0"/>
              <a:t>-35</a:t>
            </a:r>
            <a:r>
              <a:rPr lang="zh-TW" altLang="en-US" dirty="0" smtClean="0"/>
              <a:t>天</a:t>
            </a:r>
            <a:endParaRPr lang="en-US" altLang="zh-TW" dirty="0" smtClean="0"/>
          </a:p>
          <a:p>
            <a:r>
              <a:rPr lang="zh-TW" altLang="en-US" dirty="0" smtClean="0"/>
              <a:t>   存貨週轉天數 </a:t>
            </a:r>
            <a:r>
              <a:rPr lang="en-US" altLang="zh-TW" dirty="0" smtClean="0"/>
              <a:t>81</a:t>
            </a:r>
            <a:r>
              <a:rPr lang="zh-TW" altLang="en-US" dirty="0" smtClean="0"/>
              <a:t>天</a:t>
            </a:r>
            <a:r>
              <a:rPr lang="en-US" altLang="zh-TW" dirty="0" smtClean="0"/>
              <a:t>-61</a:t>
            </a:r>
            <a:r>
              <a:rPr lang="zh-TW" altLang="en-US" dirty="0" smtClean="0"/>
              <a:t>天</a:t>
            </a:r>
            <a:r>
              <a:rPr lang="en-US" altLang="zh-TW" dirty="0" smtClean="0"/>
              <a:t>-73</a:t>
            </a:r>
            <a:r>
              <a:rPr lang="zh-TW" altLang="en-US" dirty="0" smtClean="0"/>
              <a:t>天</a:t>
            </a:r>
            <a:endParaRPr lang="en-US" altLang="zh-TW" dirty="0" smtClean="0"/>
          </a:p>
          <a:p>
            <a:r>
              <a:rPr lang="en-US" altLang="zh-TW" dirty="0" smtClean="0"/>
              <a:t>x</a:t>
            </a:r>
            <a:r>
              <a:rPr lang="zh-TW" altLang="en-US" dirty="0" smtClean="0"/>
              <a:t> 應收帳款周轉天數</a:t>
            </a:r>
            <a:r>
              <a:rPr lang="en-US" altLang="zh-TW" dirty="0" smtClean="0"/>
              <a:t>-2020/6</a:t>
            </a:r>
            <a:r>
              <a:rPr lang="zh-TW" altLang="en-US" dirty="0" smtClean="0"/>
              <a:t>單季縮短至</a:t>
            </a:r>
            <a:r>
              <a:rPr lang="en-US" altLang="zh-TW" dirty="0" smtClean="0"/>
              <a:t>28</a:t>
            </a:r>
            <a:r>
              <a:rPr lang="zh-TW" altLang="en-US" dirty="0" smtClean="0"/>
              <a:t>天，主係疫情影響調整，收縮收款天期大多改走</a:t>
            </a:r>
            <a:r>
              <a:rPr lang="en-US" altLang="zh-TW" dirty="0" smtClean="0"/>
              <a:t>TT</a:t>
            </a:r>
            <a:r>
              <a:rPr lang="zh-TW" altLang="en-US" dirty="0" smtClean="0"/>
              <a:t>模式導致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約當現金</a:t>
            </a:r>
            <a:r>
              <a:rPr lang="en-US" altLang="zh-TW" dirty="0" smtClean="0"/>
              <a:t>=</a:t>
            </a:r>
            <a:r>
              <a:rPr lang="zh-TW" altLang="en-US" dirty="0" smtClean="0"/>
              <a:t>約當現金</a:t>
            </a:r>
            <a:r>
              <a:rPr lang="en-US" altLang="zh-TW" dirty="0" smtClean="0"/>
              <a:t>+</a:t>
            </a:r>
            <a:r>
              <a:rPr lang="zh-TW" altLang="en-US" dirty="0" smtClean="0"/>
              <a:t>金融資產</a:t>
            </a:r>
            <a:r>
              <a:rPr lang="en-US" altLang="zh-TW" dirty="0" smtClean="0"/>
              <a:t>+</a:t>
            </a:r>
            <a:r>
              <a:rPr lang="zh-TW" altLang="en-US" dirty="0" smtClean="0"/>
              <a:t>攤銷後成本衡量之金融資產</a:t>
            </a:r>
            <a:endParaRPr lang="en-US" altLang="zh-TW" dirty="0" smtClean="0"/>
          </a:p>
          <a:p>
            <a:r>
              <a:rPr lang="zh-TW" altLang="en-US" dirty="0" smtClean="0"/>
              <a:t>其他流動資產</a:t>
            </a:r>
            <a:r>
              <a:rPr lang="en-US" altLang="zh-TW" dirty="0" smtClean="0"/>
              <a:t>=</a:t>
            </a:r>
            <a:r>
              <a:rPr lang="zh-TW" altLang="en-US" dirty="0" smtClean="0"/>
              <a:t>其他應收帳款</a:t>
            </a:r>
            <a:r>
              <a:rPr lang="en-US" altLang="zh-TW" dirty="0" smtClean="0"/>
              <a:t>+</a:t>
            </a:r>
            <a:r>
              <a:rPr lang="zh-TW" altLang="en-US" dirty="0" smtClean="0"/>
              <a:t>所得稅資產</a:t>
            </a:r>
            <a:r>
              <a:rPr lang="en-US" altLang="zh-TW" dirty="0" smtClean="0"/>
              <a:t>+</a:t>
            </a:r>
            <a:r>
              <a:rPr lang="zh-TW" altLang="en-US" dirty="0" smtClean="0"/>
              <a:t>其他流動資產</a:t>
            </a:r>
            <a:endParaRPr lang="en-US" altLang="zh-TW" dirty="0" smtClean="0"/>
          </a:p>
          <a:p>
            <a:r>
              <a:rPr lang="zh-TW" altLang="en-US" dirty="0" smtClean="0"/>
              <a:t>長投</a:t>
            </a:r>
            <a:r>
              <a:rPr lang="en-US" altLang="zh-TW" dirty="0" smtClean="0"/>
              <a:t>=</a:t>
            </a:r>
            <a:r>
              <a:rPr lang="zh-TW" altLang="en-US" dirty="0" smtClean="0"/>
              <a:t>金融資產</a:t>
            </a:r>
            <a:r>
              <a:rPr lang="en-US" altLang="zh-TW" dirty="0" smtClean="0"/>
              <a:t>+</a:t>
            </a:r>
            <a:r>
              <a:rPr lang="zh-TW" altLang="en-US" dirty="0" smtClean="0"/>
              <a:t>權益法投資</a:t>
            </a:r>
            <a:endParaRPr lang="en-US" altLang="zh-TW" dirty="0" smtClean="0"/>
          </a:p>
          <a:p>
            <a:r>
              <a:rPr lang="zh-TW" altLang="en-US" dirty="0" smtClean="0"/>
              <a:t>固資</a:t>
            </a:r>
            <a:r>
              <a:rPr lang="en-US" altLang="zh-TW" dirty="0" smtClean="0"/>
              <a:t>(</a:t>
            </a:r>
            <a:r>
              <a:rPr lang="zh-TW" altLang="en-US" dirty="0" smtClean="0"/>
              <a:t>含投資性不動產</a:t>
            </a:r>
            <a:r>
              <a:rPr lang="en-US" altLang="zh-TW" dirty="0" smtClean="0"/>
              <a:t>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179FCD-0264-4E64-B247-B189D3200517}" type="slidenum">
              <a:rPr lang="zh-TW" altLang="en-US" smtClean="0"/>
              <a:pPr>
                <a:defRPr/>
              </a:pPr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7414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179FCD-0264-4E64-B247-B189D3200517}" type="slidenum">
              <a:rPr lang="zh-TW" altLang="en-US" smtClean="0"/>
              <a:pPr>
                <a:defRPr/>
              </a:pPr>
              <a:t>6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67713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chemeClr val="bg1"/>
                </a:solidFill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r>
              <a:rPr lang="zh-TW" altLang="en-US" dirty="0" smtClean="0"/>
              <a:t>按一下以編母片標題樣式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ea typeface="Microsoft JhengHei" charset="-12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947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0361" y="1388330"/>
            <a:ext cx="4620973" cy="2277954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4"/>
          </p:nvPr>
        </p:nvSpPr>
        <p:spPr>
          <a:xfrm>
            <a:off x="3900361" y="3734515"/>
            <a:ext cx="4620973" cy="2277954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8" name="文字方塊 17"/>
          <p:cNvSpPr txBox="1"/>
          <p:nvPr userDrawn="1"/>
        </p:nvSpPr>
        <p:spPr>
          <a:xfrm>
            <a:off x="5825319" y="3256588"/>
            <a:ext cx="2644311" cy="330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zh-TW" altLang="en-US" sz="1600" dirty="0" smtClean="0">
                <a:solidFill>
                  <a:schemeClr val="bg1"/>
                </a:solidFill>
              </a:rPr>
              <a:t>按一下以編輯母片文字樣式</a:t>
            </a:r>
          </a:p>
          <a:p>
            <a:pPr marL="0" indent="0">
              <a:buFont typeface="Arial" charset="0"/>
              <a:buNone/>
            </a:pPr>
            <a:endParaRPr kumimoji="1" lang="zh-TW" altLang="en-US" sz="1600" dirty="0">
              <a:solidFill>
                <a:schemeClr val="bg1"/>
              </a:solidFill>
            </a:endParaRPr>
          </a:p>
        </p:txBody>
      </p:sp>
      <p:sp>
        <p:nvSpPr>
          <p:cNvPr id="20" name="文字方塊 19"/>
          <p:cNvSpPr txBox="1"/>
          <p:nvPr userDrawn="1"/>
        </p:nvSpPr>
        <p:spPr>
          <a:xfrm>
            <a:off x="5832814" y="5600542"/>
            <a:ext cx="2644311" cy="330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zh-TW" altLang="en-US" sz="1600" dirty="0" smtClean="0">
                <a:solidFill>
                  <a:schemeClr val="bg1"/>
                </a:solidFill>
              </a:rPr>
              <a:t>按一下以編輯母片文字樣式</a:t>
            </a:r>
          </a:p>
          <a:p>
            <a:pPr marL="0" indent="0">
              <a:buFont typeface="Arial" charset="0"/>
              <a:buNone/>
            </a:pPr>
            <a:endParaRPr kumimoji="1" lang="zh-TW" altLang="en-US" sz="1600" dirty="0">
              <a:solidFill>
                <a:schemeClr val="bg1"/>
              </a:solidFill>
            </a:endParaRPr>
          </a:p>
        </p:txBody>
      </p:sp>
      <p:sp>
        <p:nvSpPr>
          <p:cNvPr id="8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1" y="1403243"/>
            <a:ext cx="3198882" cy="4609226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928217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325563"/>
            <a:ext cx="2556825" cy="216977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3293587" y="1325563"/>
            <a:ext cx="2556825" cy="216977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5"/>
          </p:nvPr>
        </p:nvSpPr>
        <p:spPr>
          <a:xfrm>
            <a:off x="5958525" y="1325563"/>
            <a:ext cx="2556825" cy="216977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19"/>
          </p:nvPr>
        </p:nvSpPr>
        <p:spPr>
          <a:xfrm>
            <a:off x="628650" y="3585808"/>
            <a:ext cx="2557463" cy="1225550"/>
          </a:xfrm>
        </p:spPr>
        <p:txBody>
          <a:bodyPr/>
          <a:lstStyle>
            <a:lvl1pPr>
              <a:defRPr sz="1800" b="1">
                <a:solidFill>
                  <a:schemeClr val="accent6">
                    <a:lumMod val="75000"/>
                  </a:schemeClr>
                </a:solidFill>
                <a:latin typeface="+mn-lt"/>
              </a:defRPr>
            </a:lvl1pPr>
            <a:lvl2pPr>
              <a:defRPr sz="1600">
                <a:latin typeface="+mn-lt"/>
              </a:defRPr>
            </a:lvl2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</p:txBody>
      </p:sp>
      <p:sp>
        <p:nvSpPr>
          <p:cNvPr id="20" name="文字版面配置區 7"/>
          <p:cNvSpPr>
            <a:spLocks noGrp="1"/>
          </p:cNvSpPr>
          <p:nvPr>
            <p:ph type="body" sz="quarter" idx="20"/>
          </p:nvPr>
        </p:nvSpPr>
        <p:spPr>
          <a:xfrm>
            <a:off x="3292949" y="3587134"/>
            <a:ext cx="2557463" cy="1225550"/>
          </a:xfrm>
        </p:spPr>
        <p:txBody>
          <a:bodyPr/>
          <a:lstStyle>
            <a:lvl1pPr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latin typeface="+mn-lt"/>
              </a:defRPr>
            </a:lvl2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</p:txBody>
      </p:sp>
      <p:sp>
        <p:nvSpPr>
          <p:cNvPr id="21" name="文字版面配置區 7"/>
          <p:cNvSpPr>
            <a:spLocks noGrp="1"/>
          </p:cNvSpPr>
          <p:nvPr>
            <p:ph type="body" sz="quarter" idx="21"/>
          </p:nvPr>
        </p:nvSpPr>
        <p:spPr>
          <a:xfrm>
            <a:off x="5958525" y="3577639"/>
            <a:ext cx="2557463" cy="1225550"/>
          </a:xfrm>
        </p:spPr>
        <p:txBody>
          <a:bodyPr/>
          <a:lstStyle>
            <a:lvl1pPr>
              <a:defRPr sz="1800" b="1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  <a:lvl2pPr>
              <a:defRPr sz="1600">
                <a:latin typeface="+mn-lt"/>
              </a:defRPr>
            </a:lvl2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</p:txBody>
      </p:sp>
    </p:spTree>
    <p:extLst>
      <p:ext uri="{BB962C8B-B14F-4D97-AF65-F5344CB8AC3E}">
        <p14:creationId xmlns:p14="http://schemas.microsoft.com/office/powerpoint/2010/main" val="1761776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83413"/>
            <a:ext cx="7887891" cy="4483313"/>
          </a:xfrm>
          <a:noFill/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36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5350" y="1325563"/>
            <a:ext cx="2160000" cy="2160000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627461" y="1325563"/>
            <a:ext cx="3331076" cy="4533586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5"/>
          </p:nvPr>
        </p:nvSpPr>
        <p:spPr>
          <a:xfrm>
            <a:off x="4076943" y="1325563"/>
            <a:ext cx="2160000" cy="2160000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5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4076943" y="3577787"/>
            <a:ext cx="2160000" cy="2281362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16" name="文字版面配置區 8"/>
          <p:cNvSpPr>
            <a:spLocks noGrp="1"/>
          </p:cNvSpPr>
          <p:nvPr>
            <p:ph type="body" sz="quarter" idx="16"/>
          </p:nvPr>
        </p:nvSpPr>
        <p:spPr>
          <a:xfrm>
            <a:off x="6355350" y="3577787"/>
            <a:ext cx="2160000" cy="2281362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961833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表格版面配置區 2"/>
          <p:cNvSpPr>
            <a:spLocks noGrp="1"/>
          </p:cNvSpPr>
          <p:nvPr>
            <p:ph type="tbl" sz="quarter" idx="10"/>
          </p:nvPr>
        </p:nvSpPr>
        <p:spPr>
          <a:xfrm>
            <a:off x="628650" y="1479905"/>
            <a:ext cx="7886700" cy="4037012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614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4" name="圖表版面配置區 3"/>
          <p:cNvSpPr>
            <a:spLocks noGrp="1"/>
          </p:cNvSpPr>
          <p:nvPr>
            <p:ph type="chart" sz="quarter" idx="10"/>
          </p:nvPr>
        </p:nvSpPr>
        <p:spPr>
          <a:xfrm>
            <a:off x="628650" y="1391829"/>
            <a:ext cx="4260850" cy="445871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4957890" y="1403243"/>
            <a:ext cx="3557460" cy="4447299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78274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graphicFrame>
        <p:nvGraphicFramePr>
          <p:cNvPr id="2" name="圖表 1"/>
          <p:cNvGraphicFramePr/>
          <p:nvPr userDrawn="1">
            <p:extLst>
              <p:ext uri="{D42A27DB-BD31-4B8C-83A1-F6EECF244321}">
                <p14:modId xmlns:p14="http://schemas.microsoft.com/office/powerpoint/2010/main" val="1261432163"/>
              </p:ext>
            </p:extLst>
          </p:nvPr>
        </p:nvGraphicFramePr>
        <p:xfrm>
          <a:off x="628651" y="2329682"/>
          <a:ext cx="4066050" cy="355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圖表 9"/>
          <p:cNvGraphicFramePr/>
          <p:nvPr userDrawn="1">
            <p:extLst>
              <p:ext uri="{D42A27DB-BD31-4B8C-83A1-F6EECF244321}">
                <p14:modId xmlns:p14="http://schemas.microsoft.com/office/powerpoint/2010/main" val="2701257077"/>
              </p:ext>
            </p:extLst>
          </p:nvPr>
        </p:nvGraphicFramePr>
        <p:xfrm>
          <a:off x="4449300" y="2329682"/>
          <a:ext cx="4066050" cy="355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圖表版面配置區 3"/>
          <p:cNvSpPr>
            <a:spLocks noGrp="1"/>
          </p:cNvSpPr>
          <p:nvPr>
            <p:ph type="chart" sz="quarter" idx="10"/>
          </p:nvPr>
        </p:nvSpPr>
        <p:spPr>
          <a:xfrm>
            <a:off x="628650" y="2112962"/>
            <a:ext cx="3960813" cy="376737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8" name="圖表版面配置區 3"/>
          <p:cNvSpPr>
            <a:spLocks noGrp="1"/>
          </p:cNvSpPr>
          <p:nvPr>
            <p:ph type="chart" sz="quarter" idx="11"/>
          </p:nvPr>
        </p:nvSpPr>
        <p:spPr>
          <a:xfrm>
            <a:off x="4681307" y="2112962"/>
            <a:ext cx="3834043" cy="3767379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1" y="1403243"/>
            <a:ext cx="3960812" cy="576263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11" name="文字版面配置區 8"/>
          <p:cNvSpPr>
            <a:spLocks noGrp="1"/>
          </p:cNvSpPr>
          <p:nvPr>
            <p:ph type="body" sz="quarter" idx="14"/>
          </p:nvPr>
        </p:nvSpPr>
        <p:spPr>
          <a:xfrm>
            <a:off x="4681307" y="1403243"/>
            <a:ext cx="3834043" cy="576263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832424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graphicFrame>
        <p:nvGraphicFramePr>
          <p:cNvPr id="2" name="圖表 1"/>
          <p:cNvGraphicFramePr/>
          <p:nvPr userDrawn="1"/>
        </p:nvGraphicFramePr>
        <p:xfrm>
          <a:off x="628651" y="2329682"/>
          <a:ext cx="4066050" cy="355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0" y="1403243"/>
            <a:ext cx="7886699" cy="576263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8" name="圖表版面配置區 7"/>
          <p:cNvSpPr>
            <a:spLocks noGrp="1"/>
          </p:cNvSpPr>
          <p:nvPr>
            <p:ph type="chart" sz="quarter" idx="14"/>
          </p:nvPr>
        </p:nvSpPr>
        <p:spPr>
          <a:xfrm>
            <a:off x="628652" y="2039193"/>
            <a:ext cx="7886698" cy="3841149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239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圖表 1"/>
          <p:cNvGraphicFramePr/>
          <p:nvPr userDrawn="1"/>
        </p:nvGraphicFramePr>
        <p:xfrm>
          <a:off x="628651" y="2329682"/>
          <a:ext cx="4066050" cy="355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017297"/>
            <a:ext cx="7772400" cy="82340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rgbClr val="009390"/>
                </a:solidFill>
                <a:latin typeface="Arial" panose="020B0604020202020204" pitchFamily="34" charset="0"/>
                <a:ea typeface="Microsoft JhengHei" charset="-120"/>
                <a:cs typeface="Arial" panose="020B0604020202020204" pitchFamily="34" charset="0"/>
              </a:defRPr>
            </a:lvl1pPr>
          </a:lstStyle>
          <a:p>
            <a:r>
              <a:rPr lang="en-US" altLang="zh-TW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029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-1588" y="2555875"/>
            <a:ext cx="4192588" cy="1008063"/>
          </a:xfrm>
          <a:prstGeom prst="rect">
            <a:avLst/>
          </a:prstGeom>
          <a:solidFill>
            <a:srgbClr val="0083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/>
            <a:endParaRPr kumimoji="0" lang="zh-TW" altLang="en-US">
              <a:solidFill>
                <a:srgbClr val="FFFFFF"/>
              </a:solidFill>
              <a:ea typeface="新細明體" pitchFamily="18" charset="-120"/>
            </a:endParaRPr>
          </a:p>
        </p:txBody>
      </p:sp>
      <p:pic>
        <p:nvPicPr>
          <p:cNvPr id="5" name="圖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988" y="3951288"/>
            <a:ext cx="2706687" cy="372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965405" y="2564904"/>
            <a:ext cx="3654048" cy="648072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lang="en-US" b="1" dirty="0">
                <a:latin typeface="Segoe UI Semibold" panose="020B0702040204020203" pitchFamily="34" charset="0"/>
                <a:ea typeface="Gulim" pitchFamily="34" charset="-127"/>
              </a:defRPr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文字版面配置區 16"/>
          <p:cNvSpPr>
            <a:spLocks noGrp="1"/>
          </p:cNvSpPr>
          <p:nvPr>
            <p:ph type="body" sz="quarter" idx="13"/>
          </p:nvPr>
        </p:nvSpPr>
        <p:spPr>
          <a:xfrm>
            <a:off x="4974361" y="3217929"/>
            <a:ext cx="3645091" cy="64874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en-US" altLang="zh-TW" sz="1600" b="1" kern="1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ea typeface="Gulim" pitchFamily="34" charset="-127"/>
                <a:cs typeface="+mj-cs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4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87030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017297"/>
            <a:ext cx="7772400" cy="82340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chemeClr val="bg1"/>
                </a:solidFill>
                <a:latin typeface="Arial" panose="020B0604020202020204" pitchFamily="34" charset="0"/>
                <a:ea typeface="Microsoft JhengHei" charset="-120"/>
                <a:cs typeface="Arial" panose="020B0604020202020204" pitchFamily="34" charset="0"/>
              </a:defRPr>
            </a:lvl1pPr>
          </a:lstStyle>
          <a:p>
            <a:r>
              <a:rPr lang="en-US" altLang="zh-TW" dirty="0" smtClean="0"/>
              <a:t>THANK YOU!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143000" y="3840704"/>
            <a:ext cx="6858000" cy="392629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ea typeface="Microsoft JhengHei" charset="-12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594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5576888"/>
            <a:ext cx="1203325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橢圓 5"/>
          <p:cNvSpPr/>
          <p:nvPr userDrawn="1"/>
        </p:nvSpPr>
        <p:spPr>
          <a:xfrm>
            <a:off x="374650" y="6343650"/>
            <a:ext cx="363538" cy="363538"/>
          </a:xfrm>
          <a:prstGeom prst="ellipse">
            <a:avLst/>
          </a:prstGeom>
          <a:solidFill>
            <a:srgbClr val="0083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/>
            <a:endParaRPr kumimoji="0" lang="zh-TW" altLang="en-US">
              <a:solidFill>
                <a:srgbClr val="FFFFFF"/>
              </a:solidFill>
              <a:ea typeface="新細明體" pitchFamily="18" charset="-120"/>
            </a:endParaRPr>
          </a:p>
        </p:txBody>
      </p:sp>
      <p:sp>
        <p:nvSpPr>
          <p:cNvPr id="7" name="Slide Number Placeholder 4"/>
          <p:cNvSpPr txBox="1">
            <a:spLocks/>
          </p:cNvSpPr>
          <p:nvPr userDrawn="1"/>
        </p:nvSpPr>
        <p:spPr>
          <a:xfrm>
            <a:off x="323850" y="6369900"/>
            <a:ext cx="477838" cy="290512"/>
          </a:xfrm>
          <a:prstGeom prst="rect">
            <a:avLst/>
          </a:prstGeom>
        </p:spPr>
        <p:txBody>
          <a:bodyPr lIns="86400" anchor="ctr"/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/>
            <a:fld id="{780F8410-F48B-440D-B19F-ED339870C367}" type="slidenum">
              <a:rPr kumimoji="0" lang="en-US" altLang="zh-TW" sz="140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pPr algn="ctr"/>
              <a:t>‹#›</a:t>
            </a:fld>
            <a:endParaRPr kumimoji="0" lang="en-US" altLang="zh-TW" sz="1400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-1588" y="333375"/>
            <a:ext cx="1117601" cy="431800"/>
          </a:xfrm>
          <a:prstGeom prst="rect">
            <a:avLst/>
          </a:prstGeom>
          <a:solidFill>
            <a:srgbClr val="0083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/>
            <a:endParaRPr kumimoji="0" lang="zh-TW" altLang="en-US">
              <a:solidFill>
                <a:srgbClr val="FFFFFF"/>
              </a:solidFill>
              <a:ea typeface="新細明體" pitchFamily="18" charset="-120"/>
            </a:endParaRPr>
          </a:p>
        </p:txBody>
      </p:sp>
      <p:pic>
        <p:nvPicPr>
          <p:cNvPr id="9" name="圖片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425" y="6408000"/>
            <a:ext cx="530225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6013" y="0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zh-TW" altLang="en-US" sz="3200" b="1" dirty="0">
                <a:solidFill>
                  <a:srgbClr val="006A68"/>
                </a:solidFill>
                <a:latin typeface="Segoe UI Semibold" panose="020B0702040204020203" pitchFamily="34" charset="0"/>
                <a:ea typeface="Gulim" pitchFamily="34" charset="-127"/>
              </a:defRPr>
            </a:lvl1pPr>
          </a:lstStyle>
          <a:p>
            <a:pPr lvl="0" algn="l"/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96711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chemeClr val="bg1"/>
                </a:solidFill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r>
              <a:rPr lang="zh-TW" altLang="en-US" dirty="0" smtClean="0"/>
              <a:t>按一下以編母片標題樣式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ea typeface="Microsoft JhengHei" charset="-12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050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017297"/>
            <a:ext cx="7772400" cy="82340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chemeClr val="bg1"/>
                </a:solidFill>
                <a:latin typeface="Arial" panose="020B0604020202020204" pitchFamily="34" charset="0"/>
                <a:ea typeface="Microsoft JhengHei" charset="-120"/>
                <a:cs typeface="Arial" panose="020B0604020202020204" pitchFamily="34" charset="0"/>
              </a:defRPr>
            </a:lvl1pPr>
          </a:lstStyle>
          <a:p>
            <a:r>
              <a:rPr lang="en-US" altLang="zh-TW" dirty="0" smtClean="0"/>
              <a:t>THANK YOU!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143000" y="3840704"/>
            <a:ext cx="6858000" cy="392629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ea typeface="Microsoft JhengHei" charset="-12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207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rgbClr val="009390"/>
                </a:solidFill>
                <a:latin typeface="Arial" panose="020B0604020202020204" pitchFamily="34" charset="0"/>
                <a:ea typeface="Microsoft JhengHei" charset="-120"/>
                <a:cs typeface="Arial" panose="020B0604020202020204" pitchFamily="34" charset="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7724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tx1"/>
                </a:solidFill>
                <a:latin typeface="+mn-lt"/>
                <a:ea typeface="Microsoft JhengHei" charset="-120"/>
                <a:cs typeface="Microsoft JhengHei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-2188564" y="-7195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TW" altLang="en-US" dirty="0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3057369" y="6410282"/>
            <a:ext cx="3029262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1400" b="1" i="1" dirty="0" smtClean="0">
                <a:solidFill>
                  <a:srgbClr val="009390"/>
                </a:solidFill>
                <a:latin typeface="+mn-lt"/>
              </a:rPr>
              <a:t>Public</a:t>
            </a:r>
            <a:endParaRPr lang="en-US" sz="1400" b="1" i="1" dirty="0">
              <a:solidFill>
                <a:srgbClr val="009390"/>
              </a:solidFill>
              <a:latin typeface="+mn-lt"/>
            </a:endParaRP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6457950" y="6410282"/>
            <a:ext cx="2057400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5BF0458F-A4AD-7146-832E-D67BFD471E67}" type="slidenum">
              <a:rPr lang="en-US" sz="1400" b="1" i="1" smtClean="0">
                <a:solidFill>
                  <a:srgbClr val="009390"/>
                </a:solidFill>
                <a:latin typeface="+mn-lt"/>
              </a:rPr>
              <a:t>‹#›</a:t>
            </a:fld>
            <a:endParaRPr lang="en-US" sz="1400" b="1" i="1" dirty="0">
              <a:solidFill>
                <a:srgbClr val="00939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56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90889"/>
            <a:ext cx="3950266" cy="141907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 b="1" i="0">
                <a:solidFill>
                  <a:srgbClr val="009390"/>
                </a:solidFill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9511"/>
            <a:ext cx="3950266" cy="690400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tx1"/>
                </a:solidFill>
                <a:latin typeface="+mn-lt"/>
                <a:ea typeface="Microsoft JhengHei" charset="-120"/>
                <a:cs typeface="Microsoft JhengHei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3"/>
          </p:nvPr>
        </p:nvSpPr>
        <p:spPr>
          <a:xfrm>
            <a:off x="4778495" y="2090890"/>
            <a:ext cx="3602534" cy="2219022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3057369" y="6410282"/>
            <a:ext cx="3029262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1400" b="1" i="1" dirty="0" smtClean="0">
                <a:solidFill>
                  <a:srgbClr val="009390"/>
                </a:solidFill>
                <a:latin typeface="+mn-lt"/>
              </a:rPr>
              <a:t>Public</a:t>
            </a:r>
            <a:endParaRPr lang="en-US" sz="1400" b="1" i="1" dirty="0">
              <a:solidFill>
                <a:srgbClr val="009390"/>
              </a:solidFill>
              <a:latin typeface="+mn-lt"/>
            </a:endParaRP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6457950" y="6410282"/>
            <a:ext cx="2057400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5BF0458F-A4AD-7146-832E-D67BFD471E67}" type="slidenum">
              <a:rPr lang="en-US" sz="1400" b="1" i="1" smtClean="0">
                <a:solidFill>
                  <a:srgbClr val="009390"/>
                </a:solidFill>
                <a:latin typeface="+mn-lt"/>
              </a:rPr>
              <a:t>‹#›</a:t>
            </a:fld>
            <a:endParaRPr lang="en-US" sz="1400" b="1" i="1" dirty="0">
              <a:solidFill>
                <a:srgbClr val="00939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2606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4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0" y="1403243"/>
            <a:ext cx="7886699" cy="4471575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196262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6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628650" y="1382206"/>
            <a:ext cx="7886700" cy="4387415"/>
          </a:xfrm>
        </p:spPr>
        <p:txBody>
          <a:bodyPr/>
          <a:lstStyle>
            <a:lvl1pPr>
              <a:defRPr>
                <a:latin typeface="+mn-lt"/>
                <a:ea typeface="+mn-ea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2418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628650" y="1390298"/>
            <a:ext cx="3886706" cy="444406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文字版面配置區 6"/>
          <p:cNvSpPr>
            <a:spLocks noGrp="1"/>
          </p:cNvSpPr>
          <p:nvPr>
            <p:ph type="body" sz="quarter" idx="11"/>
          </p:nvPr>
        </p:nvSpPr>
        <p:spPr>
          <a:xfrm>
            <a:off x="4628644" y="1390298"/>
            <a:ext cx="3886706" cy="444406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9449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403243"/>
            <a:ext cx="4629150" cy="4447299"/>
          </a:xfrm>
          <a:noFill/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4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1" y="1403243"/>
            <a:ext cx="3198882" cy="4447299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151191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3262533"/>
            <a:ext cx="3867635" cy="2529605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647715" y="3262533"/>
            <a:ext cx="3867635" cy="2529605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19" name="文字方塊 18"/>
          <p:cNvSpPr txBox="1"/>
          <p:nvPr userDrawn="1"/>
        </p:nvSpPr>
        <p:spPr>
          <a:xfrm>
            <a:off x="5825319" y="5371663"/>
            <a:ext cx="2644311" cy="330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zh-TW" altLang="en-US" sz="1600" dirty="0" smtClean="0">
                <a:solidFill>
                  <a:schemeClr val="bg1"/>
                </a:solidFill>
              </a:rPr>
              <a:t>按一下以編輯母片文字樣式</a:t>
            </a:r>
          </a:p>
          <a:p>
            <a:pPr marL="0" indent="0">
              <a:buFont typeface="Arial" charset="0"/>
              <a:buNone/>
            </a:pPr>
            <a:endParaRPr kumimoji="1" lang="zh-TW" altLang="en-US" sz="1600" dirty="0">
              <a:solidFill>
                <a:schemeClr val="bg1"/>
              </a:solidFill>
            </a:endParaRPr>
          </a:p>
        </p:txBody>
      </p:sp>
      <p:sp>
        <p:nvSpPr>
          <p:cNvPr id="21" name="文字方塊 20"/>
          <p:cNvSpPr txBox="1"/>
          <p:nvPr userDrawn="1"/>
        </p:nvSpPr>
        <p:spPr>
          <a:xfrm>
            <a:off x="1806253" y="5371663"/>
            <a:ext cx="2644311" cy="330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zh-TW" altLang="en-US" sz="1600" dirty="0" smtClean="0">
                <a:solidFill>
                  <a:schemeClr val="bg1"/>
                </a:solidFill>
              </a:rPr>
              <a:t>按一下以編輯母片文字樣式</a:t>
            </a:r>
          </a:p>
          <a:p>
            <a:pPr marL="0" indent="0">
              <a:buFont typeface="Arial" charset="0"/>
              <a:buNone/>
            </a:pPr>
            <a:endParaRPr kumimoji="1" lang="zh-TW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0" y="1403243"/>
            <a:ext cx="7886699" cy="1801203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09802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rgbClr val="009390"/>
                </a:solidFill>
                <a:latin typeface="Arial" panose="020B0604020202020204" pitchFamily="34" charset="0"/>
                <a:ea typeface="Microsoft JhengHei" charset="-120"/>
                <a:cs typeface="Arial" panose="020B0604020202020204" pitchFamily="34" charset="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7724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tx1"/>
                </a:solidFill>
                <a:latin typeface="+mn-lt"/>
                <a:ea typeface="Microsoft JhengHei" charset="-120"/>
                <a:cs typeface="Microsoft JhengHei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-2188564" y="-7195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TW" altLang="en-US" dirty="0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3057369" y="6410282"/>
            <a:ext cx="3029262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1400" b="1" i="1" dirty="0" smtClean="0">
                <a:solidFill>
                  <a:srgbClr val="009390"/>
                </a:solidFill>
                <a:latin typeface="+mn-lt"/>
              </a:rPr>
              <a:t>Public</a:t>
            </a:r>
            <a:endParaRPr lang="en-US" sz="1400" b="1" i="1" dirty="0">
              <a:solidFill>
                <a:srgbClr val="009390"/>
              </a:solidFill>
              <a:latin typeface="+mn-lt"/>
            </a:endParaRP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6457950" y="6410282"/>
            <a:ext cx="2057400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5BF0458F-A4AD-7146-832E-D67BFD471E67}" type="slidenum">
              <a:rPr lang="en-US" sz="1400" b="1" i="1" smtClean="0">
                <a:solidFill>
                  <a:srgbClr val="009390"/>
                </a:solidFill>
                <a:latin typeface="+mn-lt"/>
              </a:rPr>
              <a:t>‹#›</a:t>
            </a:fld>
            <a:endParaRPr lang="en-US" sz="1400" b="1" i="1" dirty="0">
              <a:solidFill>
                <a:srgbClr val="00939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83795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0361" y="1388330"/>
            <a:ext cx="4620973" cy="2277954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4"/>
          </p:nvPr>
        </p:nvSpPr>
        <p:spPr>
          <a:xfrm>
            <a:off x="3900361" y="3734515"/>
            <a:ext cx="4620973" cy="2277954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8" name="文字方塊 17"/>
          <p:cNvSpPr txBox="1"/>
          <p:nvPr userDrawn="1"/>
        </p:nvSpPr>
        <p:spPr>
          <a:xfrm>
            <a:off x="5825319" y="3256588"/>
            <a:ext cx="2644311" cy="330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zh-TW" altLang="en-US" sz="1600" dirty="0" smtClean="0">
                <a:solidFill>
                  <a:schemeClr val="bg1"/>
                </a:solidFill>
              </a:rPr>
              <a:t>按一下以編輯母片文字樣式</a:t>
            </a:r>
          </a:p>
          <a:p>
            <a:pPr marL="0" indent="0">
              <a:buFont typeface="Arial" charset="0"/>
              <a:buNone/>
            </a:pPr>
            <a:endParaRPr kumimoji="1" lang="zh-TW" altLang="en-US" sz="1600" dirty="0">
              <a:solidFill>
                <a:schemeClr val="bg1"/>
              </a:solidFill>
            </a:endParaRPr>
          </a:p>
        </p:txBody>
      </p:sp>
      <p:sp>
        <p:nvSpPr>
          <p:cNvPr id="20" name="文字方塊 19"/>
          <p:cNvSpPr txBox="1"/>
          <p:nvPr userDrawn="1"/>
        </p:nvSpPr>
        <p:spPr>
          <a:xfrm>
            <a:off x="5832814" y="5600542"/>
            <a:ext cx="2644311" cy="330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zh-TW" altLang="en-US" sz="1600" dirty="0" smtClean="0">
                <a:solidFill>
                  <a:schemeClr val="bg1"/>
                </a:solidFill>
              </a:rPr>
              <a:t>按一下以編輯母片文字樣式</a:t>
            </a:r>
          </a:p>
          <a:p>
            <a:pPr marL="0" indent="0">
              <a:buFont typeface="Arial" charset="0"/>
              <a:buNone/>
            </a:pPr>
            <a:endParaRPr kumimoji="1" lang="zh-TW" altLang="en-US" sz="1600" dirty="0">
              <a:solidFill>
                <a:schemeClr val="bg1"/>
              </a:solidFill>
            </a:endParaRPr>
          </a:p>
        </p:txBody>
      </p:sp>
      <p:sp>
        <p:nvSpPr>
          <p:cNvPr id="8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1" y="1403243"/>
            <a:ext cx="3198882" cy="4609226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9139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325563"/>
            <a:ext cx="2556825" cy="216977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3293587" y="1325563"/>
            <a:ext cx="2556825" cy="216977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5"/>
          </p:nvPr>
        </p:nvSpPr>
        <p:spPr>
          <a:xfrm>
            <a:off x="5958525" y="1325563"/>
            <a:ext cx="2556825" cy="216977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19"/>
          </p:nvPr>
        </p:nvSpPr>
        <p:spPr>
          <a:xfrm>
            <a:off x="628650" y="3585808"/>
            <a:ext cx="2557463" cy="1225550"/>
          </a:xfrm>
        </p:spPr>
        <p:txBody>
          <a:bodyPr/>
          <a:lstStyle>
            <a:lvl1pPr>
              <a:defRPr sz="1800" b="1">
                <a:solidFill>
                  <a:schemeClr val="accent6">
                    <a:lumMod val="75000"/>
                  </a:schemeClr>
                </a:solidFill>
                <a:latin typeface="+mn-lt"/>
              </a:defRPr>
            </a:lvl1pPr>
            <a:lvl2pPr>
              <a:defRPr sz="1600">
                <a:latin typeface="+mn-lt"/>
              </a:defRPr>
            </a:lvl2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</p:txBody>
      </p:sp>
      <p:sp>
        <p:nvSpPr>
          <p:cNvPr id="20" name="文字版面配置區 7"/>
          <p:cNvSpPr>
            <a:spLocks noGrp="1"/>
          </p:cNvSpPr>
          <p:nvPr>
            <p:ph type="body" sz="quarter" idx="20"/>
          </p:nvPr>
        </p:nvSpPr>
        <p:spPr>
          <a:xfrm>
            <a:off x="3292949" y="3587134"/>
            <a:ext cx="2557463" cy="1225550"/>
          </a:xfrm>
        </p:spPr>
        <p:txBody>
          <a:bodyPr/>
          <a:lstStyle>
            <a:lvl1pPr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latin typeface="+mn-lt"/>
              </a:defRPr>
            </a:lvl2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</p:txBody>
      </p:sp>
      <p:sp>
        <p:nvSpPr>
          <p:cNvPr id="21" name="文字版面配置區 7"/>
          <p:cNvSpPr>
            <a:spLocks noGrp="1"/>
          </p:cNvSpPr>
          <p:nvPr>
            <p:ph type="body" sz="quarter" idx="21"/>
          </p:nvPr>
        </p:nvSpPr>
        <p:spPr>
          <a:xfrm>
            <a:off x="5958525" y="3577639"/>
            <a:ext cx="2557463" cy="1225550"/>
          </a:xfrm>
        </p:spPr>
        <p:txBody>
          <a:bodyPr/>
          <a:lstStyle>
            <a:lvl1pPr>
              <a:defRPr sz="1800" b="1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  <a:lvl2pPr>
              <a:defRPr sz="1600">
                <a:latin typeface="+mn-lt"/>
              </a:defRPr>
            </a:lvl2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</p:txBody>
      </p:sp>
    </p:spTree>
    <p:extLst>
      <p:ext uri="{BB962C8B-B14F-4D97-AF65-F5344CB8AC3E}">
        <p14:creationId xmlns:p14="http://schemas.microsoft.com/office/powerpoint/2010/main" val="1549397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83413"/>
            <a:ext cx="7887891" cy="4483313"/>
          </a:xfrm>
          <a:noFill/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848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5350" y="1325563"/>
            <a:ext cx="2160000" cy="2160000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627461" y="1325563"/>
            <a:ext cx="3331076" cy="4533586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5"/>
          </p:nvPr>
        </p:nvSpPr>
        <p:spPr>
          <a:xfrm>
            <a:off x="4076943" y="1325563"/>
            <a:ext cx="2160000" cy="2160000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5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4076943" y="3577787"/>
            <a:ext cx="2160000" cy="2281362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16" name="文字版面配置區 8"/>
          <p:cNvSpPr>
            <a:spLocks noGrp="1"/>
          </p:cNvSpPr>
          <p:nvPr>
            <p:ph type="body" sz="quarter" idx="16"/>
          </p:nvPr>
        </p:nvSpPr>
        <p:spPr>
          <a:xfrm>
            <a:off x="6355350" y="3577787"/>
            <a:ext cx="2160000" cy="2281362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975754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表格版面配置區 2"/>
          <p:cNvSpPr>
            <a:spLocks noGrp="1"/>
          </p:cNvSpPr>
          <p:nvPr>
            <p:ph type="tbl" sz="quarter" idx="10"/>
          </p:nvPr>
        </p:nvSpPr>
        <p:spPr>
          <a:xfrm>
            <a:off x="628650" y="1479905"/>
            <a:ext cx="7886700" cy="4037012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4413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4" name="圖表版面配置區 3"/>
          <p:cNvSpPr>
            <a:spLocks noGrp="1"/>
          </p:cNvSpPr>
          <p:nvPr>
            <p:ph type="chart" sz="quarter" idx="10"/>
          </p:nvPr>
        </p:nvSpPr>
        <p:spPr>
          <a:xfrm>
            <a:off x="628650" y="1391829"/>
            <a:ext cx="4260850" cy="445871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4957890" y="1403243"/>
            <a:ext cx="3557460" cy="4447299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144426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graphicFrame>
        <p:nvGraphicFramePr>
          <p:cNvPr id="2" name="圖表 1"/>
          <p:cNvGraphicFramePr/>
          <p:nvPr userDrawn="1">
            <p:extLst>
              <p:ext uri="{D42A27DB-BD31-4B8C-83A1-F6EECF244321}">
                <p14:modId xmlns:p14="http://schemas.microsoft.com/office/powerpoint/2010/main" val="4068790929"/>
              </p:ext>
            </p:extLst>
          </p:nvPr>
        </p:nvGraphicFramePr>
        <p:xfrm>
          <a:off x="628651" y="2329682"/>
          <a:ext cx="4066050" cy="355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圖表 9"/>
          <p:cNvGraphicFramePr/>
          <p:nvPr userDrawn="1">
            <p:extLst>
              <p:ext uri="{D42A27DB-BD31-4B8C-83A1-F6EECF244321}">
                <p14:modId xmlns:p14="http://schemas.microsoft.com/office/powerpoint/2010/main" val="2014420658"/>
              </p:ext>
            </p:extLst>
          </p:nvPr>
        </p:nvGraphicFramePr>
        <p:xfrm>
          <a:off x="4449300" y="2329682"/>
          <a:ext cx="4066050" cy="355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圖表版面配置區 3"/>
          <p:cNvSpPr>
            <a:spLocks noGrp="1"/>
          </p:cNvSpPr>
          <p:nvPr>
            <p:ph type="chart" sz="quarter" idx="10"/>
          </p:nvPr>
        </p:nvSpPr>
        <p:spPr>
          <a:xfrm>
            <a:off x="628650" y="2112962"/>
            <a:ext cx="3960813" cy="376737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8" name="圖表版面配置區 3"/>
          <p:cNvSpPr>
            <a:spLocks noGrp="1"/>
          </p:cNvSpPr>
          <p:nvPr>
            <p:ph type="chart" sz="quarter" idx="11"/>
          </p:nvPr>
        </p:nvSpPr>
        <p:spPr>
          <a:xfrm>
            <a:off x="4681307" y="2112962"/>
            <a:ext cx="3834043" cy="3767379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1" y="1403243"/>
            <a:ext cx="3960812" cy="576263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11" name="文字版面配置區 8"/>
          <p:cNvSpPr>
            <a:spLocks noGrp="1"/>
          </p:cNvSpPr>
          <p:nvPr>
            <p:ph type="body" sz="quarter" idx="14"/>
          </p:nvPr>
        </p:nvSpPr>
        <p:spPr>
          <a:xfrm>
            <a:off x="4681307" y="1403243"/>
            <a:ext cx="3834043" cy="576263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80810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graphicFrame>
        <p:nvGraphicFramePr>
          <p:cNvPr id="2" name="圖表 1"/>
          <p:cNvGraphicFramePr/>
          <p:nvPr userDrawn="1"/>
        </p:nvGraphicFramePr>
        <p:xfrm>
          <a:off x="628651" y="2329682"/>
          <a:ext cx="4066050" cy="355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0" y="1403243"/>
            <a:ext cx="7886699" cy="576263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8" name="圖表版面配置區 7"/>
          <p:cNvSpPr>
            <a:spLocks noGrp="1"/>
          </p:cNvSpPr>
          <p:nvPr>
            <p:ph type="chart" sz="quarter" idx="14"/>
          </p:nvPr>
        </p:nvSpPr>
        <p:spPr>
          <a:xfrm>
            <a:off x="628652" y="2039193"/>
            <a:ext cx="7886698" cy="3841149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8798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圖表 1"/>
          <p:cNvGraphicFramePr/>
          <p:nvPr userDrawn="1"/>
        </p:nvGraphicFramePr>
        <p:xfrm>
          <a:off x="628651" y="2329682"/>
          <a:ext cx="4066050" cy="355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017297"/>
            <a:ext cx="7772400" cy="82340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rgbClr val="009390"/>
                </a:solidFill>
                <a:latin typeface="Arial" panose="020B0604020202020204" pitchFamily="34" charset="0"/>
                <a:ea typeface="Microsoft JhengHei" charset="-120"/>
                <a:cs typeface="Arial" panose="020B0604020202020204" pitchFamily="34" charset="0"/>
              </a:defRPr>
            </a:lvl1pPr>
          </a:lstStyle>
          <a:p>
            <a:r>
              <a:rPr lang="en-US" altLang="zh-TW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134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90889"/>
            <a:ext cx="3950266" cy="141907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 b="1" i="0">
                <a:solidFill>
                  <a:srgbClr val="009390"/>
                </a:solidFill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9511"/>
            <a:ext cx="3950266" cy="690400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tx1"/>
                </a:solidFill>
                <a:latin typeface="+mn-lt"/>
                <a:ea typeface="Microsoft JhengHei" charset="-120"/>
                <a:cs typeface="Microsoft JhengHei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3"/>
          </p:nvPr>
        </p:nvSpPr>
        <p:spPr>
          <a:xfrm>
            <a:off x="4778495" y="2090890"/>
            <a:ext cx="3602534" cy="2219022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3057369" y="6410282"/>
            <a:ext cx="3029262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1400" b="1" i="1" dirty="0" smtClean="0">
                <a:solidFill>
                  <a:srgbClr val="009390"/>
                </a:solidFill>
                <a:latin typeface="+mn-lt"/>
              </a:rPr>
              <a:t>Public</a:t>
            </a:r>
            <a:endParaRPr lang="en-US" sz="1400" b="1" i="1" dirty="0">
              <a:solidFill>
                <a:srgbClr val="009390"/>
              </a:solidFill>
              <a:latin typeface="+mn-lt"/>
            </a:endParaRP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6457950" y="6410282"/>
            <a:ext cx="2057400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5BF0458F-A4AD-7146-832E-D67BFD471E67}" type="slidenum">
              <a:rPr lang="en-US" sz="1400" b="1" i="1" smtClean="0">
                <a:solidFill>
                  <a:srgbClr val="009390"/>
                </a:solidFill>
                <a:latin typeface="+mn-lt"/>
              </a:rPr>
              <a:t>‹#›</a:t>
            </a:fld>
            <a:endParaRPr lang="en-US" sz="1400" b="1" i="1" dirty="0">
              <a:solidFill>
                <a:srgbClr val="00939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7569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4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0" y="1403243"/>
            <a:ext cx="7886699" cy="4471575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70330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6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628650" y="1382206"/>
            <a:ext cx="7886700" cy="4387415"/>
          </a:xfrm>
        </p:spPr>
        <p:txBody>
          <a:bodyPr/>
          <a:lstStyle>
            <a:lvl1pPr>
              <a:defRPr>
                <a:latin typeface="+mn-lt"/>
                <a:ea typeface="+mn-ea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5601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628650" y="1390298"/>
            <a:ext cx="3886706" cy="444406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文字版面配置區 6"/>
          <p:cNvSpPr>
            <a:spLocks noGrp="1"/>
          </p:cNvSpPr>
          <p:nvPr>
            <p:ph type="body" sz="quarter" idx="11"/>
          </p:nvPr>
        </p:nvSpPr>
        <p:spPr>
          <a:xfrm>
            <a:off x="4628644" y="1390298"/>
            <a:ext cx="3886706" cy="444406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66249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403243"/>
            <a:ext cx="4629150" cy="4447299"/>
          </a:xfrm>
          <a:noFill/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4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1" y="1403243"/>
            <a:ext cx="3198882" cy="4447299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718509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3262533"/>
            <a:ext cx="3867635" cy="2529605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647715" y="3262533"/>
            <a:ext cx="3867635" cy="2529605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1" i="0" dirty="0">
                <a:latin typeface="+mn-lt"/>
                <a:ea typeface="Microsoft JhengHei" charset="-120"/>
                <a:cs typeface="Microsoft JhengHei" charset="-120"/>
              </a:defRPr>
            </a:lvl1pPr>
          </a:lstStyle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19" name="文字方塊 18"/>
          <p:cNvSpPr txBox="1"/>
          <p:nvPr userDrawn="1"/>
        </p:nvSpPr>
        <p:spPr>
          <a:xfrm>
            <a:off x="5825319" y="5371663"/>
            <a:ext cx="2644311" cy="330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zh-TW" altLang="en-US" sz="1600" dirty="0" smtClean="0">
                <a:solidFill>
                  <a:schemeClr val="bg1"/>
                </a:solidFill>
              </a:rPr>
              <a:t>按一下以編輯母片文字樣式</a:t>
            </a:r>
          </a:p>
          <a:p>
            <a:pPr marL="0" indent="0">
              <a:buFont typeface="Arial" charset="0"/>
              <a:buNone/>
            </a:pPr>
            <a:endParaRPr kumimoji="1" lang="zh-TW" altLang="en-US" sz="1600" dirty="0">
              <a:solidFill>
                <a:schemeClr val="bg1"/>
              </a:solidFill>
            </a:endParaRPr>
          </a:p>
        </p:txBody>
      </p:sp>
      <p:sp>
        <p:nvSpPr>
          <p:cNvPr id="21" name="文字方塊 20"/>
          <p:cNvSpPr txBox="1"/>
          <p:nvPr userDrawn="1"/>
        </p:nvSpPr>
        <p:spPr>
          <a:xfrm>
            <a:off x="1806253" y="5371663"/>
            <a:ext cx="2644311" cy="330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zh-TW" altLang="en-US" sz="1600" dirty="0" smtClean="0">
                <a:solidFill>
                  <a:schemeClr val="bg1"/>
                </a:solidFill>
              </a:rPr>
              <a:t>按一下以編輯母片文字樣式</a:t>
            </a:r>
          </a:p>
          <a:p>
            <a:pPr marL="0" indent="0">
              <a:buFont typeface="Arial" charset="0"/>
              <a:buNone/>
            </a:pPr>
            <a:endParaRPr kumimoji="1" lang="zh-TW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文字版面配置區 8"/>
          <p:cNvSpPr>
            <a:spLocks noGrp="1"/>
          </p:cNvSpPr>
          <p:nvPr>
            <p:ph type="body" sz="quarter" idx="13"/>
          </p:nvPr>
        </p:nvSpPr>
        <p:spPr>
          <a:xfrm>
            <a:off x="628650" y="1403243"/>
            <a:ext cx="7886699" cy="1801203"/>
          </a:xfr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48339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image" Target="../media/image1.jp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7" name="標題版面配置區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 dirty="0" smtClean="0"/>
              <a:t>按一下以編輯母片標題樣式</a:t>
            </a:r>
            <a:endParaRPr kumimoji="1" lang="zh-TW" altLang="en-US" dirty="0"/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3057369" y="6410282"/>
            <a:ext cx="3029262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400" b="1" i="1" dirty="0" smtClean="0">
                <a:latin typeface="+mn-lt"/>
              </a:rPr>
              <a:t>Public</a:t>
            </a:r>
            <a:endParaRPr lang="en-US" sz="1400" b="1" i="1" dirty="0">
              <a:latin typeface="+mn-lt"/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6457950" y="6410282"/>
            <a:ext cx="2057400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5BF0458F-A4AD-7146-832E-D67BFD471E67}" type="slidenum">
              <a:rPr lang="en-US" sz="1400" b="1" i="1" smtClean="0">
                <a:latin typeface="+mn-lt"/>
              </a:rPr>
              <a:t>‹#›</a:t>
            </a:fld>
            <a:endParaRPr lang="en-US" sz="1400" b="1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377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  <p:sldLayoutId id="2147483806" r:id="rId17"/>
    <p:sldLayoutId id="2147483807" r:id="rId18"/>
    <p:sldLayoutId id="2147483808" r:id="rId19"/>
    <p:sldLayoutId id="2147483809" r:id="rId2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7" name="標題版面配置區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 dirty="0" smtClean="0"/>
              <a:t>按一下以編輯母片標題樣式</a:t>
            </a:r>
            <a:endParaRPr kumimoji="1" lang="zh-TW" altLang="en-US" dirty="0"/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3057369" y="6410282"/>
            <a:ext cx="3029262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400" b="1" i="1" dirty="0" smtClean="0">
                <a:latin typeface="+mn-lt"/>
              </a:rPr>
              <a:t>Public</a:t>
            </a:r>
            <a:endParaRPr lang="en-US" sz="1400" b="1" i="1" dirty="0">
              <a:latin typeface="+mn-lt"/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6457950" y="6410282"/>
            <a:ext cx="2057400" cy="2722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5BF0458F-A4AD-7146-832E-D67BFD471E67}" type="slidenum">
              <a:rPr lang="en-US" sz="1400" b="1" i="1" smtClean="0">
                <a:latin typeface="+mn-lt"/>
              </a:rPr>
              <a:t>‹#›</a:t>
            </a:fld>
            <a:endParaRPr lang="en-US" sz="1400" b="1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1862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  <p:sldLayoutId id="2147483828" r:id="rId18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3"/>
          <p:cNvSpPr>
            <a:spLocks noGrp="1"/>
          </p:cNvSpPr>
          <p:nvPr>
            <p:ph type="ctrTitle"/>
          </p:nvPr>
        </p:nvSpPr>
        <p:spPr>
          <a:xfrm>
            <a:off x="713095" y="1818399"/>
            <a:ext cx="7772400" cy="2387600"/>
          </a:xfrm>
        </p:spPr>
        <p:txBody>
          <a:bodyPr/>
          <a:lstStyle/>
          <a:p>
            <a:pPr eaLnBrk="0" hangingPunct="0">
              <a:lnSpc>
                <a:spcPts val="5000"/>
              </a:lnSpc>
              <a:spcBef>
                <a:spcPts val="7200"/>
              </a:spcBef>
              <a:defRPr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揚智科技 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(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股票代號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: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 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3041)</a:t>
            </a:r>
            <a:b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</a:b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法人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說明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會</a:t>
            </a:r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/>
            </a:r>
            <a:b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</a:br>
            <a:r>
              <a:rPr lang="en-US" altLang="zh-TW" sz="18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2021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年</a:t>
            </a:r>
            <a:r>
              <a:rPr lang="en-US" altLang="zh-TW" sz="18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05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月</a:t>
            </a:r>
            <a:r>
              <a:rPr lang="en-US" altLang="zh-TW" sz="18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17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日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147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2021</a:t>
            </a:r>
            <a:r>
              <a:rPr lang="zh-TW" altLang="en-US" dirty="0" smtClean="0"/>
              <a:t>年第一季 財務報告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301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0" y="1030930"/>
            <a:ext cx="9019308" cy="4746893"/>
          </a:xfrm>
          <a:prstGeom prst="roundRect">
            <a:avLst>
              <a:gd name="adj" fmla="val 5823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0" y="132079"/>
            <a:ext cx="9144000" cy="82245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zh-TW" altLang="en-US" sz="3200" dirty="0" smtClean="0">
                <a:solidFill>
                  <a:srgbClr val="006A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合併</a:t>
            </a:r>
            <a:r>
              <a:rPr lang="zh-TW" altLang="en-US" sz="3200" dirty="0">
                <a:solidFill>
                  <a:srgbClr val="006A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綜合損益</a:t>
            </a:r>
            <a:r>
              <a:rPr lang="zh-TW" altLang="en-US" sz="3200" dirty="0" smtClean="0">
                <a:solidFill>
                  <a:srgbClr val="006A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表</a:t>
            </a:r>
            <a:endParaRPr lang="zh-TW" altLang="en-US" sz="3200" dirty="0">
              <a:solidFill>
                <a:srgbClr val="006A6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545648"/>
              </p:ext>
            </p:extLst>
          </p:nvPr>
        </p:nvGraphicFramePr>
        <p:xfrm>
          <a:off x="1076685" y="1397776"/>
          <a:ext cx="6865937" cy="401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工作表" r:id="rId4" imgW="8000913" imgH="4676762" progId="Excel.Sheet.12">
                  <p:embed/>
                </p:oleObj>
              </mc:Choice>
              <mc:Fallback>
                <p:oleObj name="工作表" r:id="rId4" imgW="8000913" imgH="4676762" progId="Excel.Sheet.12">
                  <p:embed/>
                  <p:pic>
                    <p:nvPicPr>
                      <p:cNvPr id="2" name="物件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6685" y="1397776"/>
                        <a:ext cx="6865937" cy="401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 4"/>
          <p:cNvSpPr/>
          <p:nvPr/>
        </p:nvSpPr>
        <p:spPr>
          <a:xfrm>
            <a:off x="2656767" y="1398234"/>
            <a:ext cx="1421247" cy="4012284"/>
          </a:xfrm>
          <a:prstGeom prst="rect">
            <a:avLst/>
          </a:prstGeom>
          <a:noFill/>
          <a:ln w="22860" cmpd="sng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7306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0" y="213360"/>
            <a:ext cx="9144000" cy="678047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 smtClean="0">
                <a:solidFill>
                  <a:srgbClr val="006A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營收組成</a:t>
            </a:r>
            <a:endParaRPr lang="zh-TW" altLang="en-US" sz="3200" dirty="0">
              <a:solidFill>
                <a:srgbClr val="006A6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cxnSp>
        <p:nvCxnSpPr>
          <p:cNvPr id="5" name="直線接點 4"/>
          <p:cNvCxnSpPr/>
          <p:nvPr/>
        </p:nvCxnSpPr>
        <p:spPr>
          <a:xfrm rot="5400000">
            <a:off x="3068826" y="3324357"/>
            <a:ext cx="3060000" cy="1587"/>
          </a:xfrm>
          <a:prstGeom prst="line">
            <a:avLst/>
          </a:prstGeom>
          <a:ln w="34925">
            <a:gradFill>
              <a:gsLst>
                <a:gs pos="50000">
                  <a:srgbClr val="29836B"/>
                </a:gs>
                <a:gs pos="0">
                  <a:schemeClr val="accent5">
                    <a:lumMod val="75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字方塊 21"/>
          <p:cNvSpPr txBox="1">
            <a:spLocks noChangeArrowheads="1"/>
          </p:cNvSpPr>
          <p:nvPr/>
        </p:nvSpPr>
        <p:spPr bwMode="auto">
          <a:xfrm>
            <a:off x="664330" y="1395040"/>
            <a:ext cx="31469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0" lang="en-US" altLang="zh-TW" sz="2000" b="1" u="sng" dirty="0" smtClean="0">
                <a:latin typeface="微軟正黑體" panose="020B0604030504040204" pitchFamily="34" charset="-120"/>
              </a:rPr>
              <a:t> 2021 Q1</a:t>
            </a:r>
            <a:endParaRPr kumimoji="0" lang="zh-TW" altLang="en-US" sz="2000" b="1" u="sng" dirty="0">
              <a:latin typeface="微軟正黑體" panose="020B0604030504040204" pitchFamily="34" charset="-120"/>
              <a:cs typeface="Calibri" pitchFamily="34" charset="0"/>
            </a:endParaRPr>
          </a:p>
        </p:txBody>
      </p:sp>
      <p:sp>
        <p:nvSpPr>
          <p:cNvPr id="9" name="文字方塊 22"/>
          <p:cNvSpPr txBox="1">
            <a:spLocks noChangeArrowheads="1"/>
          </p:cNvSpPr>
          <p:nvPr/>
        </p:nvSpPr>
        <p:spPr bwMode="auto">
          <a:xfrm>
            <a:off x="5349528" y="1395040"/>
            <a:ext cx="30510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0" lang="en-US" altLang="zh-TW" sz="2000" b="1" u="sng" dirty="0" smtClean="0">
                <a:latin typeface="微軟正黑體" panose="020B0604030504040204" pitchFamily="34" charset="-120"/>
              </a:rPr>
              <a:t>FY2020</a:t>
            </a:r>
            <a:endParaRPr kumimoji="0" lang="zh-TW" altLang="en-US" b="1" u="sng" dirty="0">
              <a:latin typeface="微軟正黑體" panose="020B0604030504040204" pitchFamily="34" charset="-120"/>
              <a:cs typeface="Calibri" pitchFamily="34" charset="0"/>
            </a:endParaRPr>
          </a:p>
        </p:txBody>
      </p:sp>
      <p:graphicFrame>
        <p:nvGraphicFramePr>
          <p:cNvPr id="11" name="圖表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9713546"/>
              </p:ext>
            </p:extLst>
          </p:nvPr>
        </p:nvGraphicFramePr>
        <p:xfrm>
          <a:off x="4403076" y="1670576"/>
          <a:ext cx="4943978" cy="3439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圖表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04479"/>
              </p:ext>
            </p:extLst>
          </p:nvPr>
        </p:nvGraphicFramePr>
        <p:xfrm>
          <a:off x="304799" y="1652509"/>
          <a:ext cx="4293233" cy="3457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6023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716508" y="872512"/>
            <a:ext cx="7710985" cy="5042124"/>
          </a:xfrm>
          <a:prstGeom prst="roundRect">
            <a:avLst>
              <a:gd name="adj" fmla="val 5823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0" y="132079"/>
            <a:ext cx="9144000" cy="82245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zh-TW" altLang="en-US" sz="3200" dirty="0" smtClean="0">
                <a:solidFill>
                  <a:srgbClr val="006A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合併</a:t>
            </a:r>
            <a:r>
              <a:rPr lang="zh-TW" altLang="en-US" sz="3200" dirty="0">
                <a:solidFill>
                  <a:srgbClr val="006A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資產負債表</a:t>
            </a:r>
          </a:p>
        </p:txBody>
      </p:sp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211946"/>
              </p:ext>
            </p:extLst>
          </p:nvPr>
        </p:nvGraphicFramePr>
        <p:xfrm>
          <a:off x="1315929" y="954538"/>
          <a:ext cx="6357937" cy="521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工作表" r:id="rId4" imgW="6562859" imgH="5381561" progId="Excel.Sheet.12">
                  <p:embed/>
                </p:oleObj>
              </mc:Choice>
              <mc:Fallback>
                <p:oleObj name="工作表" r:id="rId4" imgW="6562859" imgH="538156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15929" y="954538"/>
                        <a:ext cx="6357937" cy="5214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/>
          <p:nvPr/>
        </p:nvSpPr>
        <p:spPr>
          <a:xfrm>
            <a:off x="3631703" y="1213553"/>
            <a:ext cx="1450192" cy="4696907"/>
          </a:xfrm>
          <a:prstGeom prst="rect">
            <a:avLst/>
          </a:prstGeom>
          <a:noFill/>
          <a:ln w="2286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404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Calibri" pitchFamily="34" charset="0"/>
              </a:rPr>
              <a:t>謝謝您</a:t>
            </a:r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Calibri" pitchFamily="34" charset="0"/>
              </a:rPr>
              <a:t>!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Calibri" pitchFamily="34" charset="0"/>
              </a:rPr>
              <a:t> </a:t>
            </a:r>
            <a:endParaRPr lang="zh-TW" altLang="en-US" sz="3600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74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91241</TotalTime>
  <Words>256</Words>
  <Application>Microsoft Office PowerPoint</Application>
  <PresentationFormat>如螢幕大小 (4:3)</PresentationFormat>
  <Paragraphs>36</Paragraphs>
  <Slides>6</Slides>
  <Notes>5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8" baseType="lpstr">
      <vt:lpstr>Gulim</vt:lpstr>
      <vt:lpstr>微軟正黑體</vt:lpstr>
      <vt:lpstr>微軟正黑體</vt:lpstr>
      <vt:lpstr>新細明體</vt:lpstr>
      <vt:lpstr>Arial</vt:lpstr>
      <vt:lpstr>Calibri</vt:lpstr>
      <vt:lpstr>Perpetua</vt:lpstr>
      <vt:lpstr>Segoe UI</vt:lpstr>
      <vt:lpstr>Segoe UI Semibold</vt:lpstr>
      <vt:lpstr>Office 佈景主題</vt:lpstr>
      <vt:lpstr>1_Office 佈景主題</vt:lpstr>
      <vt:lpstr>工作表</vt:lpstr>
      <vt:lpstr>揚智科技 (股票代號: 3041) 法人說明會 2021年05月17日</vt:lpstr>
      <vt:lpstr>2021年第一季 財務報告</vt:lpstr>
      <vt:lpstr>合併綜合損益表</vt:lpstr>
      <vt:lpstr>營收組成</vt:lpstr>
      <vt:lpstr>合併資產負債表</vt:lpstr>
      <vt:lpstr>謝謝您! </vt:lpstr>
    </vt:vector>
  </TitlesOfParts>
  <Company>1185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BR200 STB QPRP</dc:title>
  <dc:creator>Administrator</dc:creator>
  <cp:lastModifiedBy>涂超慧</cp:lastModifiedBy>
  <cp:revision>2835</cp:revision>
  <cp:lastPrinted>2020-08-17T01:56:48Z</cp:lastPrinted>
  <dcterms:created xsi:type="dcterms:W3CDTF">2004-02-21T01:17:00Z</dcterms:created>
  <dcterms:modified xsi:type="dcterms:W3CDTF">2021-05-12T06:54:43Z</dcterms:modified>
</cp:coreProperties>
</file>