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handoutMasterIdLst>
    <p:handoutMasterId r:id="rId28"/>
  </p:handoutMasterIdLst>
  <p:sldIdLst>
    <p:sldId id="256" r:id="rId2"/>
    <p:sldId id="257" r:id="rId3"/>
    <p:sldId id="271" r:id="rId4"/>
    <p:sldId id="273" r:id="rId5"/>
    <p:sldId id="269" r:id="rId6"/>
    <p:sldId id="274" r:id="rId7"/>
    <p:sldId id="270" r:id="rId8"/>
    <p:sldId id="294" r:id="rId9"/>
    <p:sldId id="295" r:id="rId10"/>
    <p:sldId id="296" r:id="rId11"/>
    <p:sldId id="297" r:id="rId12"/>
    <p:sldId id="298" r:id="rId13"/>
    <p:sldId id="299" r:id="rId14"/>
    <p:sldId id="300" r:id="rId15"/>
    <p:sldId id="292" r:id="rId16"/>
    <p:sldId id="258" r:id="rId17"/>
    <p:sldId id="277" r:id="rId18"/>
    <p:sldId id="279" r:id="rId19"/>
    <p:sldId id="281" r:id="rId20"/>
    <p:sldId id="261" r:id="rId21"/>
    <p:sldId id="259" r:id="rId22"/>
    <p:sldId id="260" r:id="rId23"/>
    <p:sldId id="283" r:id="rId24"/>
    <p:sldId id="263" r:id="rId25"/>
    <p:sldId id="262" r:id="rId26"/>
  </p:sldIdLst>
  <p:sldSz cx="9144000" cy="6858000" type="screen4x3"/>
  <p:notesSz cx="6797675" cy="9926638"/>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CC"/>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723" autoAdjust="0"/>
  </p:normalViewPr>
  <p:slideViewPr>
    <p:cSldViewPr>
      <p:cViewPr>
        <p:scale>
          <a:sx n="100" d="100"/>
          <a:sy n="100" d="100"/>
        </p:scale>
        <p:origin x="-1944" y="-30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6400" cy="496888"/>
          </a:xfrm>
          <a:prstGeom prst="rect">
            <a:avLst/>
          </a:prstGeom>
        </p:spPr>
        <p:txBody>
          <a:bodyPr vert="horz" lIns="91432" tIns="45716" rIns="91432" bIns="45716" rtlCol="0"/>
          <a:lstStyle>
            <a:lvl1pPr algn="l">
              <a:defRPr sz="1200"/>
            </a:lvl1pPr>
          </a:lstStyle>
          <a:p>
            <a:endParaRPr lang="zh-TW" altLang="en-US"/>
          </a:p>
        </p:txBody>
      </p:sp>
      <p:sp>
        <p:nvSpPr>
          <p:cNvPr id="3" name="日期版面配置區 2"/>
          <p:cNvSpPr>
            <a:spLocks noGrp="1"/>
          </p:cNvSpPr>
          <p:nvPr>
            <p:ph type="dt" sz="quarter" idx="1"/>
          </p:nvPr>
        </p:nvSpPr>
        <p:spPr>
          <a:xfrm>
            <a:off x="3849689" y="0"/>
            <a:ext cx="2946400" cy="496888"/>
          </a:xfrm>
          <a:prstGeom prst="rect">
            <a:avLst/>
          </a:prstGeom>
        </p:spPr>
        <p:txBody>
          <a:bodyPr vert="horz" lIns="91432" tIns="45716" rIns="91432" bIns="45716" rtlCol="0"/>
          <a:lstStyle>
            <a:lvl1pPr algn="r">
              <a:defRPr sz="1200"/>
            </a:lvl1pPr>
          </a:lstStyle>
          <a:p>
            <a:fld id="{260F6CD0-3FF8-483A-B35F-4BE56C558498}" type="datetimeFigureOut">
              <a:rPr lang="zh-TW" altLang="en-US" smtClean="0"/>
              <a:pPr/>
              <a:t>2024/11/21</a:t>
            </a:fld>
            <a:endParaRPr lang="zh-TW" altLang="en-US"/>
          </a:p>
        </p:txBody>
      </p:sp>
      <p:sp>
        <p:nvSpPr>
          <p:cNvPr id="4" name="頁尾版面配置區 3"/>
          <p:cNvSpPr>
            <a:spLocks noGrp="1"/>
          </p:cNvSpPr>
          <p:nvPr>
            <p:ph type="ftr" sz="quarter" idx="2"/>
          </p:nvPr>
        </p:nvSpPr>
        <p:spPr>
          <a:xfrm>
            <a:off x="0" y="9428164"/>
            <a:ext cx="2946400" cy="496887"/>
          </a:xfrm>
          <a:prstGeom prst="rect">
            <a:avLst/>
          </a:prstGeom>
        </p:spPr>
        <p:txBody>
          <a:bodyPr vert="horz" lIns="91432" tIns="45716" rIns="91432" bIns="45716"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49689" y="9428164"/>
            <a:ext cx="2946400" cy="496887"/>
          </a:xfrm>
          <a:prstGeom prst="rect">
            <a:avLst/>
          </a:prstGeom>
        </p:spPr>
        <p:txBody>
          <a:bodyPr vert="horz" lIns="91432" tIns="45716" rIns="91432" bIns="45716" rtlCol="0" anchor="b"/>
          <a:lstStyle>
            <a:lvl1pPr algn="r">
              <a:defRPr sz="1200"/>
            </a:lvl1pPr>
          </a:lstStyle>
          <a:p>
            <a:fld id="{6C29F62B-667C-44CF-A267-BD622670A9CE}" type="slidenum">
              <a:rPr lang="zh-TW" altLang="en-US" smtClean="0"/>
              <a:pPr/>
              <a:t>‹#›</a:t>
            </a:fld>
            <a:endParaRPr lang="zh-TW" altLang="en-US"/>
          </a:p>
        </p:txBody>
      </p:sp>
    </p:spTree>
    <p:extLst>
      <p:ext uri="{BB962C8B-B14F-4D97-AF65-F5344CB8AC3E}">
        <p14:creationId xmlns:p14="http://schemas.microsoft.com/office/powerpoint/2010/main" xmlns="" val="2090513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1"/>
            <a:ext cx="2945659" cy="496332"/>
          </a:xfrm>
          <a:prstGeom prst="rect">
            <a:avLst/>
          </a:prstGeom>
        </p:spPr>
        <p:txBody>
          <a:bodyPr vert="horz" lIns="91432" tIns="45716" rIns="91432" bIns="45716" rtlCol="0"/>
          <a:lstStyle>
            <a:lvl1pPr algn="l">
              <a:defRPr sz="1200"/>
            </a:lvl1pPr>
          </a:lstStyle>
          <a:p>
            <a:endParaRPr lang="zh-TW" altLang="en-US"/>
          </a:p>
        </p:txBody>
      </p:sp>
      <p:sp>
        <p:nvSpPr>
          <p:cNvPr id="3" name="日期版面配置區 2"/>
          <p:cNvSpPr>
            <a:spLocks noGrp="1"/>
          </p:cNvSpPr>
          <p:nvPr>
            <p:ph type="dt" idx="1"/>
          </p:nvPr>
        </p:nvSpPr>
        <p:spPr>
          <a:xfrm>
            <a:off x="3850444" y="1"/>
            <a:ext cx="2945659" cy="496332"/>
          </a:xfrm>
          <a:prstGeom prst="rect">
            <a:avLst/>
          </a:prstGeom>
        </p:spPr>
        <p:txBody>
          <a:bodyPr vert="horz" lIns="91432" tIns="45716" rIns="91432" bIns="45716" rtlCol="0"/>
          <a:lstStyle>
            <a:lvl1pPr algn="r">
              <a:defRPr sz="1200"/>
            </a:lvl1pPr>
          </a:lstStyle>
          <a:p>
            <a:fld id="{4160FBDC-8C52-45F7-A7ED-D86B82EB3101}" type="datetimeFigureOut">
              <a:rPr lang="zh-TW" altLang="en-US" smtClean="0"/>
              <a:pPr/>
              <a:t>2024/11/21</a:t>
            </a:fld>
            <a:endParaRPr lang="zh-TW" altLang="en-US"/>
          </a:p>
        </p:txBody>
      </p:sp>
      <p:sp>
        <p:nvSpPr>
          <p:cNvPr id="4" name="投影片圖像版面配置區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32" tIns="45716" rIns="91432" bIns="45716" rtlCol="0" anchor="ctr"/>
          <a:lstStyle/>
          <a:p>
            <a:endParaRPr lang="zh-TW" altLang="en-US"/>
          </a:p>
        </p:txBody>
      </p:sp>
      <p:sp>
        <p:nvSpPr>
          <p:cNvPr id="5" name="備忘稿版面配置區 4"/>
          <p:cNvSpPr>
            <a:spLocks noGrp="1"/>
          </p:cNvSpPr>
          <p:nvPr>
            <p:ph type="body" sz="quarter" idx="3"/>
          </p:nvPr>
        </p:nvSpPr>
        <p:spPr>
          <a:xfrm>
            <a:off x="679768" y="4715154"/>
            <a:ext cx="5438140" cy="4466987"/>
          </a:xfrm>
          <a:prstGeom prst="rect">
            <a:avLst/>
          </a:prstGeom>
        </p:spPr>
        <p:txBody>
          <a:bodyPr vert="horz" lIns="91432" tIns="45716" rIns="91432" bIns="45716"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1" y="9428584"/>
            <a:ext cx="2945659" cy="496332"/>
          </a:xfrm>
          <a:prstGeom prst="rect">
            <a:avLst/>
          </a:prstGeom>
        </p:spPr>
        <p:txBody>
          <a:bodyPr vert="horz" lIns="91432" tIns="45716" rIns="91432" bIns="45716"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50444" y="9428584"/>
            <a:ext cx="2945659" cy="496332"/>
          </a:xfrm>
          <a:prstGeom prst="rect">
            <a:avLst/>
          </a:prstGeom>
        </p:spPr>
        <p:txBody>
          <a:bodyPr vert="horz" lIns="91432" tIns="45716" rIns="91432" bIns="45716" rtlCol="0" anchor="b"/>
          <a:lstStyle>
            <a:lvl1pPr algn="r">
              <a:defRPr sz="1200"/>
            </a:lvl1pPr>
          </a:lstStyle>
          <a:p>
            <a:fld id="{DC29B18D-6122-49BD-BF28-1F22302246BB}" type="slidenum">
              <a:rPr lang="zh-TW" altLang="en-US" smtClean="0"/>
              <a:pPr/>
              <a:t>‹#›</a:t>
            </a:fld>
            <a:endParaRPr lang="zh-TW" altLang="en-US"/>
          </a:p>
        </p:txBody>
      </p:sp>
    </p:spTree>
    <p:extLst>
      <p:ext uri="{BB962C8B-B14F-4D97-AF65-F5344CB8AC3E}">
        <p14:creationId xmlns:p14="http://schemas.microsoft.com/office/powerpoint/2010/main" xmlns="" val="6934445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DC29B18D-6122-49BD-BF28-1F22302246BB}" type="slidenum">
              <a:rPr lang="zh-TW" altLang="en-US" smtClean="0"/>
              <a:pPr/>
              <a:t>2</a:t>
            </a:fld>
            <a:endParaRPr lang="zh-TW"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DC29B18D-6122-49BD-BF28-1F22302246BB}" type="slidenum">
              <a:rPr lang="zh-TW" altLang="en-US" smtClean="0"/>
              <a:pPr/>
              <a:t>13</a:t>
            </a:fld>
            <a:endParaRPr lang="zh-TW"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66092" y="2584187"/>
            <a:ext cx="7772400" cy="754355"/>
          </a:xfrm>
        </p:spPr>
        <p:txBody>
          <a:bodyPr>
            <a:normAutofit/>
          </a:bodyPr>
          <a:lstStyle>
            <a:lvl1pPr algn="l">
              <a:defRPr sz="3500" b="0" i="0" baseline="0">
                <a:solidFill>
                  <a:srgbClr val="FFFFFF"/>
                </a:solidFill>
                <a:latin typeface="Averta Std Semibold"/>
                <a:cs typeface="Averta Std Semibold"/>
              </a:defRPr>
            </a:lvl1pPr>
          </a:lstStyle>
          <a:p>
            <a:r>
              <a:rPr lang="en-AU" dirty="0" smtClean="0"/>
              <a:t>REGIONAL OVERVIEW</a:t>
            </a:r>
            <a:endParaRPr lang="en-US" dirty="0"/>
          </a:p>
        </p:txBody>
      </p:sp>
      <p:sp>
        <p:nvSpPr>
          <p:cNvPr id="3" name="Subtitle 2"/>
          <p:cNvSpPr>
            <a:spLocks noGrp="1"/>
          </p:cNvSpPr>
          <p:nvPr>
            <p:ph type="subTitle" idx="1" hasCustomPrompt="1"/>
          </p:nvPr>
        </p:nvSpPr>
        <p:spPr>
          <a:xfrm>
            <a:off x="766092" y="3783969"/>
            <a:ext cx="6400800" cy="1449168"/>
          </a:xfrm>
        </p:spPr>
        <p:txBody>
          <a:bodyPr>
            <a:normAutofit/>
          </a:bodyPr>
          <a:lstStyle>
            <a:lvl1pPr marL="0" indent="0" algn="l">
              <a:buNone/>
              <a:defRPr sz="2500" b="0" i="0" baseline="0">
                <a:solidFill>
                  <a:schemeClr val="bg1"/>
                </a:solidFill>
                <a:latin typeface="Averta Std Regular"/>
                <a:cs typeface="Averta Std Regular"/>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AU" dirty="0" smtClean="0"/>
              <a:t>APAC, LATAM &amp; MEA</a:t>
            </a:r>
          </a:p>
          <a:p>
            <a:r>
              <a:rPr lang="en-AU" dirty="0" smtClean="0"/>
              <a:t>2016</a:t>
            </a:r>
            <a:endParaRPr lang="en-US" dirty="0"/>
          </a:p>
        </p:txBody>
      </p:sp>
      <p:pic>
        <p:nvPicPr>
          <p:cNvPr id="7" name="圖片 6" descr="企業logo.jpg"/>
          <p:cNvPicPr>
            <a:picLocks noChangeAspect="1"/>
          </p:cNvPicPr>
          <p:nvPr userDrawn="1"/>
        </p:nvPicPr>
        <p:blipFill>
          <a:blip r:embed="rId2" cstate="print"/>
          <a:stretch>
            <a:fillRect/>
          </a:stretch>
        </p:blipFill>
        <p:spPr>
          <a:xfrm>
            <a:off x="827584" y="1196752"/>
            <a:ext cx="1800200" cy="838837"/>
          </a:xfrm>
          <a:prstGeom prst="rect">
            <a:avLst/>
          </a:prstGeom>
        </p:spPr>
      </p:pic>
    </p:spTree>
    <p:extLst>
      <p:ext uri="{BB962C8B-B14F-4D97-AF65-F5344CB8AC3E}">
        <p14:creationId xmlns:p14="http://schemas.microsoft.com/office/powerpoint/2010/main" xmlns="" val="31366818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32431" y="400570"/>
            <a:ext cx="2483023" cy="484745"/>
          </a:xfrm>
        </p:spPr>
        <p:txBody>
          <a:bodyPr>
            <a:normAutofit/>
          </a:bodyPr>
          <a:lstStyle>
            <a:lvl1pPr algn="l">
              <a:defRPr sz="3500" b="0" i="0">
                <a:solidFill>
                  <a:srgbClr val="005095"/>
                </a:solidFill>
                <a:latin typeface="Averta Std Semibold"/>
                <a:cs typeface="Averta Std Semibold"/>
              </a:defRPr>
            </a:lvl1pPr>
          </a:lstStyle>
          <a:p>
            <a:r>
              <a:rPr lang="en-AU" dirty="0" smtClean="0"/>
              <a:t>HEADER</a:t>
            </a:r>
            <a:endParaRPr lang="en-US" dirty="0"/>
          </a:p>
        </p:txBody>
      </p:sp>
      <p:sp>
        <p:nvSpPr>
          <p:cNvPr id="3" name="Content Placeholder 2"/>
          <p:cNvSpPr>
            <a:spLocks noGrp="1"/>
          </p:cNvSpPr>
          <p:nvPr>
            <p:ph sz="half" idx="1" hasCustomPrompt="1"/>
          </p:nvPr>
        </p:nvSpPr>
        <p:spPr>
          <a:xfrm>
            <a:off x="771021" y="2185699"/>
            <a:ext cx="3671455" cy="1942023"/>
          </a:xfrm>
        </p:spPr>
        <p:txBody>
          <a:bodyPr>
            <a:normAutofit/>
          </a:bodyPr>
          <a:lstStyle>
            <a:lvl1pPr marL="0" indent="0">
              <a:buNone/>
              <a:defRPr sz="1300" b="0" i="0" baseline="0">
                <a:solidFill>
                  <a:schemeClr val="tx1"/>
                </a:solidFill>
                <a:latin typeface="Averta Std Regular"/>
                <a:cs typeface="Averta Std Regular"/>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dirty="0" smtClean="0"/>
              <a:t>Brue </a:t>
            </a:r>
            <a:r>
              <a:rPr lang="en-AU" dirty="0" err="1" smtClean="0"/>
              <a:t>tha</a:t>
            </a:r>
            <a:r>
              <a:rPr lang="en-AU" dirty="0" smtClean="0"/>
              <a:t> </a:t>
            </a:r>
            <a:r>
              <a:rPr lang="en-AU" dirty="0" err="1" smtClean="0"/>
              <a:t>gio</a:t>
            </a:r>
            <a:r>
              <a:rPr lang="en-AU" dirty="0" smtClean="0"/>
              <a:t> </a:t>
            </a:r>
            <a:r>
              <a:rPr lang="en-AU" dirty="0" err="1" smtClean="0"/>
              <a:t>ve</a:t>
            </a:r>
            <a:r>
              <a:rPr lang="en-AU" dirty="0" smtClean="0"/>
              <a:t> </a:t>
            </a:r>
            <a:r>
              <a:rPr lang="en-AU" dirty="0" err="1" smtClean="0"/>
              <a:t>psum</a:t>
            </a:r>
            <a:r>
              <a:rPr lang="en-AU" dirty="0" smtClean="0"/>
              <a:t> </a:t>
            </a:r>
            <a:r>
              <a:rPr lang="en-AU" dirty="0" err="1" smtClean="0"/>
              <a:t>dolor</a:t>
            </a:r>
            <a:r>
              <a:rPr lang="en-AU" dirty="0" smtClean="0"/>
              <a:t> sit </a:t>
            </a:r>
            <a:r>
              <a:rPr lang="en-AU" dirty="0" err="1" smtClean="0"/>
              <a:t>amet</a:t>
            </a:r>
            <a:r>
              <a:rPr lang="en-AU" dirty="0" smtClean="0"/>
              <a:t> </a:t>
            </a:r>
            <a:r>
              <a:rPr lang="en-AU" dirty="0" err="1" smtClean="0"/>
              <a:t>grea</a:t>
            </a:r>
            <a:r>
              <a:rPr lang="en-AU" dirty="0" smtClean="0"/>
              <a:t> </a:t>
            </a:r>
            <a:r>
              <a:rPr lang="en-AU" dirty="0" err="1" smtClean="0"/>
              <a:t>consectetur</a:t>
            </a:r>
            <a:r>
              <a:rPr lang="en-AU" dirty="0" smtClean="0"/>
              <a:t> </a:t>
            </a:r>
            <a:r>
              <a:rPr lang="en-AU" dirty="0" err="1" smtClean="0"/>
              <a:t>adipiscing</a:t>
            </a:r>
            <a:r>
              <a:rPr lang="en-AU" dirty="0" smtClean="0"/>
              <a:t> </a:t>
            </a:r>
            <a:r>
              <a:rPr lang="en-AU" dirty="0" err="1" smtClean="0"/>
              <a:t>elit</a:t>
            </a:r>
            <a:r>
              <a:rPr lang="en-AU" dirty="0" smtClean="0"/>
              <a:t> </a:t>
            </a:r>
            <a:r>
              <a:rPr lang="en-AU" dirty="0" err="1" smtClean="0"/>
              <a:t>sed</a:t>
            </a:r>
            <a:r>
              <a:rPr lang="en-AU" dirty="0" smtClean="0"/>
              <a:t> </a:t>
            </a:r>
            <a:r>
              <a:rPr lang="en-AU" dirty="0" err="1" smtClean="0"/>
              <a:t>ledo</a:t>
            </a:r>
            <a:r>
              <a:rPr lang="en-AU" dirty="0" smtClean="0"/>
              <a:t> </a:t>
            </a:r>
            <a:r>
              <a:rPr lang="en-AU" dirty="0" err="1" smtClean="0"/>
              <a:t>eiusmod</a:t>
            </a:r>
            <a:r>
              <a:rPr lang="en-AU" dirty="0" smtClean="0"/>
              <a:t> </a:t>
            </a:r>
            <a:r>
              <a:rPr lang="en-AU" dirty="0" err="1" smtClean="0"/>
              <a:t>tenpor</a:t>
            </a:r>
            <a:r>
              <a:rPr lang="en-AU" dirty="0" smtClean="0"/>
              <a:t> blue et </a:t>
            </a:r>
            <a:r>
              <a:rPr lang="en-AU" dirty="0" err="1" smtClean="0"/>
              <a:t>reay</a:t>
            </a:r>
            <a:r>
              <a:rPr lang="en-AU" dirty="0" smtClean="0"/>
              <a:t>. Nisi </a:t>
            </a:r>
            <a:r>
              <a:rPr lang="en-AU" dirty="0" err="1" smtClean="0"/>
              <a:t>ut</a:t>
            </a:r>
            <a:r>
              <a:rPr lang="en-AU" dirty="0" smtClean="0"/>
              <a:t> </a:t>
            </a:r>
            <a:r>
              <a:rPr lang="en-AU" dirty="0" err="1" smtClean="0"/>
              <a:t>aliquip</a:t>
            </a:r>
            <a:r>
              <a:rPr lang="en-AU" dirty="0" smtClean="0"/>
              <a:t> ex </a:t>
            </a:r>
            <a:r>
              <a:rPr lang="en-AU" dirty="0" err="1" smtClean="0"/>
              <a:t>ea</a:t>
            </a:r>
            <a:r>
              <a:rPr lang="en-AU" dirty="0" smtClean="0"/>
              <a:t> </a:t>
            </a:r>
            <a:r>
              <a:rPr lang="en-AU" dirty="0" err="1" smtClean="0"/>
              <a:t>commodo</a:t>
            </a:r>
            <a:r>
              <a:rPr lang="en-AU" dirty="0" smtClean="0"/>
              <a:t> </a:t>
            </a:r>
            <a:r>
              <a:rPr lang="en-AU" dirty="0" err="1" smtClean="0"/>
              <a:t>consequat</a:t>
            </a:r>
            <a:r>
              <a:rPr lang="en-AU" dirty="0" smtClean="0"/>
              <a:t> </a:t>
            </a:r>
            <a:r>
              <a:rPr lang="en-AU" dirty="0" err="1" smtClean="0"/>
              <a:t>heui</a:t>
            </a:r>
            <a:r>
              <a:rPr lang="en-AU" dirty="0" smtClean="0"/>
              <a:t>.</a:t>
            </a:r>
            <a:endParaRPr lang="en-US" dirty="0"/>
          </a:p>
        </p:txBody>
      </p:sp>
      <p:sp>
        <p:nvSpPr>
          <p:cNvPr id="10" name="Content Placeholder 2"/>
          <p:cNvSpPr>
            <a:spLocks noGrp="1"/>
          </p:cNvSpPr>
          <p:nvPr>
            <p:ph sz="half" idx="13" hasCustomPrompt="1"/>
          </p:nvPr>
        </p:nvSpPr>
        <p:spPr>
          <a:xfrm>
            <a:off x="4543187" y="2183033"/>
            <a:ext cx="3671455" cy="1944689"/>
          </a:xfrm>
        </p:spPr>
        <p:txBody>
          <a:bodyPr>
            <a:normAutofit/>
          </a:bodyPr>
          <a:lstStyle>
            <a:lvl1pPr marL="0" indent="0">
              <a:buNone/>
              <a:defRPr sz="1300" b="0" i="0" baseline="0">
                <a:solidFill>
                  <a:srgbClr val="000000"/>
                </a:solidFill>
                <a:latin typeface="Averta Std Regular"/>
                <a:cs typeface="Averta Std Regular"/>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dirty="0" smtClean="0"/>
              <a:t>Brue </a:t>
            </a:r>
            <a:r>
              <a:rPr lang="en-AU" dirty="0" err="1" smtClean="0"/>
              <a:t>tha</a:t>
            </a:r>
            <a:r>
              <a:rPr lang="en-AU" dirty="0" smtClean="0"/>
              <a:t> </a:t>
            </a:r>
            <a:r>
              <a:rPr lang="en-AU" dirty="0" err="1" smtClean="0"/>
              <a:t>gio</a:t>
            </a:r>
            <a:r>
              <a:rPr lang="en-AU" dirty="0" smtClean="0"/>
              <a:t> </a:t>
            </a:r>
            <a:r>
              <a:rPr lang="en-AU" dirty="0" err="1" smtClean="0"/>
              <a:t>ve</a:t>
            </a:r>
            <a:r>
              <a:rPr lang="en-AU" dirty="0" smtClean="0"/>
              <a:t> </a:t>
            </a:r>
            <a:r>
              <a:rPr lang="en-AU" dirty="0" err="1" smtClean="0"/>
              <a:t>psum</a:t>
            </a:r>
            <a:r>
              <a:rPr lang="en-AU" dirty="0" smtClean="0"/>
              <a:t> </a:t>
            </a:r>
            <a:r>
              <a:rPr lang="en-AU" dirty="0" err="1" smtClean="0"/>
              <a:t>dolor</a:t>
            </a:r>
            <a:r>
              <a:rPr lang="en-AU" dirty="0" smtClean="0"/>
              <a:t> sit </a:t>
            </a:r>
            <a:r>
              <a:rPr lang="en-AU" dirty="0" err="1" smtClean="0"/>
              <a:t>amet</a:t>
            </a:r>
            <a:r>
              <a:rPr lang="en-AU" dirty="0" smtClean="0"/>
              <a:t> </a:t>
            </a:r>
            <a:r>
              <a:rPr lang="en-AU" dirty="0" err="1" smtClean="0"/>
              <a:t>grea</a:t>
            </a:r>
            <a:r>
              <a:rPr lang="en-AU" dirty="0" smtClean="0"/>
              <a:t> </a:t>
            </a:r>
            <a:r>
              <a:rPr lang="en-AU" dirty="0" err="1" smtClean="0"/>
              <a:t>consectetur</a:t>
            </a:r>
            <a:r>
              <a:rPr lang="en-AU" dirty="0" smtClean="0"/>
              <a:t> </a:t>
            </a:r>
            <a:r>
              <a:rPr lang="en-AU" dirty="0" err="1" smtClean="0"/>
              <a:t>adipiscing</a:t>
            </a:r>
            <a:r>
              <a:rPr lang="en-AU" dirty="0" smtClean="0"/>
              <a:t> </a:t>
            </a:r>
            <a:r>
              <a:rPr lang="en-AU" dirty="0" err="1" smtClean="0"/>
              <a:t>elit</a:t>
            </a:r>
            <a:r>
              <a:rPr lang="en-AU" dirty="0" smtClean="0"/>
              <a:t> </a:t>
            </a:r>
            <a:r>
              <a:rPr lang="en-AU" dirty="0" err="1" smtClean="0"/>
              <a:t>sed</a:t>
            </a:r>
            <a:r>
              <a:rPr lang="en-AU" dirty="0" smtClean="0"/>
              <a:t> </a:t>
            </a:r>
            <a:r>
              <a:rPr lang="en-AU" dirty="0" err="1" smtClean="0"/>
              <a:t>ledo</a:t>
            </a:r>
            <a:r>
              <a:rPr lang="en-AU" dirty="0" smtClean="0"/>
              <a:t> </a:t>
            </a:r>
            <a:r>
              <a:rPr lang="en-AU" dirty="0" err="1" smtClean="0"/>
              <a:t>eiusmod</a:t>
            </a:r>
            <a:r>
              <a:rPr lang="en-AU" dirty="0" smtClean="0"/>
              <a:t> </a:t>
            </a:r>
            <a:r>
              <a:rPr lang="en-AU" dirty="0" err="1" smtClean="0"/>
              <a:t>tenpor</a:t>
            </a:r>
            <a:r>
              <a:rPr lang="en-AU" dirty="0" smtClean="0"/>
              <a:t> blue et </a:t>
            </a:r>
            <a:r>
              <a:rPr lang="en-AU" dirty="0" err="1" smtClean="0"/>
              <a:t>reay</a:t>
            </a:r>
            <a:r>
              <a:rPr lang="en-AU" dirty="0" smtClean="0"/>
              <a:t>. Nisi </a:t>
            </a:r>
            <a:r>
              <a:rPr lang="en-AU" dirty="0" err="1" smtClean="0"/>
              <a:t>ut</a:t>
            </a:r>
            <a:r>
              <a:rPr lang="en-AU" dirty="0" smtClean="0"/>
              <a:t> </a:t>
            </a:r>
            <a:r>
              <a:rPr lang="en-AU" dirty="0" err="1" smtClean="0"/>
              <a:t>aliquip</a:t>
            </a:r>
            <a:r>
              <a:rPr lang="en-AU" dirty="0" smtClean="0"/>
              <a:t> ex </a:t>
            </a:r>
            <a:r>
              <a:rPr lang="en-AU" dirty="0" err="1" smtClean="0"/>
              <a:t>ea</a:t>
            </a:r>
            <a:r>
              <a:rPr lang="en-AU" dirty="0" smtClean="0"/>
              <a:t> </a:t>
            </a:r>
            <a:r>
              <a:rPr lang="en-AU" dirty="0" err="1" smtClean="0"/>
              <a:t>commodo</a:t>
            </a:r>
            <a:r>
              <a:rPr lang="en-AU" dirty="0" smtClean="0"/>
              <a:t> </a:t>
            </a:r>
            <a:r>
              <a:rPr lang="en-AU" dirty="0" err="1" smtClean="0"/>
              <a:t>consequat</a:t>
            </a:r>
            <a:r>
              <a:rPr lang="en-AU" dirty="0" smtClean="0"/>
              <a:t> </a:t>
            </a:r>
            <a:r>
              <a:rPr lang="en-AU" dirty="0" err="1" smtClean="0"/>
              <a:t>heui</a:t>
            </a:r>
            <a:r>
              <a:rPr lang="en-AU" dirty="0" smtClean="0"/>
              <a:t>.</a:t>
            </a:r>
            <a:endParaRPr lang="en-US" dirty="0"/>
          </a:p>
        </p:txBody>
      </p:sp>
      <p:sp>
        <p:nvSpPr>
          <p:cNvPr id="11" name="Content Placeholder 2"/>
          <p:cNvSpPr>
            <a:spLocks noGrp="1"/>
          </p:cNvSpPr>
          <p:nvPr>
            <p:ph sz="half" idx="14"/>
          </p:nvPr>
        </p:nvSpPr>
        <p:spPr>
          <a:xfrm>
            <a:off x="768716" y="4239861"/>
            <a:ext cx="7445926" cy="1615746"/>
          </a:xfrm>
        </p:spPr>
        <p:txBody>
          <a:bodyPr>
            <a:normAutofit/>
          </a:bodyPr>
          <a:lstStyle>
            <a:lvl1pPr marL="0" indent="0">
              <a:buNone/>
              <a:defRPr sz="1300" b="0" i="0" baseline="0">
                <a:solidFill>
                  <a:srgbClr val="005095"/>
                </a:solidFill>
                <a:latin typeface="Averta Std Regular"/>
                <a:cs typeface="Averta Std Regular"/>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p:txBody>
      </p:sp>
      <p:sp>
        <p:nvSpPr>
          <p:cNvPr id="15" name="Content Placeholder 2"/>
          <p:cNvSpPr>
            <a:spLocks noGrp="1"/>
          </p:cNvSpPr>
          <p:nvPr>
            <p:ph sz="half" idx="17" hasCustomPrompt="1"/>
          </p:nvPr>
        </p:nvSpPr>
        <p:spPr>
          <a:xfrm>
            <a:off x="768716" y="6262583"/>
            <a:ext cx="7445926" cy="1468860"/>
          </a:xfrm>
        </p:spPr>
        <p:txBody>
          <a:bodyPr>
            <a:normAutofit/>
          </a:bodyPr>
          <a:lstStyle>
            <a:lvl1pPr marL="0" indent="0">
              <a:buNone/>
              <a:defRPr sz="1000" b="0" i="0" baseline="0">
                <a:solidFill>
                  <a:srgbClr val="005095"/>
                </a:solidFill>
                <a:latin typeface="Averta Std Regular"/>
                <a:cs typeface="Averta Std Regular"/>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err="1" smtClean="0"/>
              <a:t>Pg</a:t>
            </a:r>
            <a:endParaRPr lang="en-US" dirty="0"/>
          </a:p>
        </p:txBody>
      </p:sp>
      <p:sp>
        <p:nvSpPr>
          <p:cNvPr id="16" name="Content Placeholder 2"/>
          <p:cNvSpPr>
            <a:spLocks noGrp="1"/>
          </p:cNvSpPr>
          <p:nvPr>
            <p:ph sz="half" idx="18" hasCustomPrompt="1"/>
          </p:nvPr>
        </p:nvSpPr>
        <p:spPr>
          <a:xfrm>
            <a:off x="768716" y="1270157"/>
            <a:ext cx="2446738" cy="373530"/>
          </a:xfrm>
        </p:spPr>
        <p:txBody>
          <a:bodyPr>
            <a:normAutofit/>
          </a:bodyPr>
          <a:lstStyle>
            <a:lvl1pPr marL="0" indent="0">
              <a:buNone/>
              <a:defRPr sz="1000" b="0" i="0" baseline="0">
                <a:solidFill>
                  <a:srgbClr val="005095"/>
                </a:solidFill>
                <a:latin typeface="Averta Std Light"/>
                <a:cs typeface="Averta Std Light"/>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SUBJECT</a:t>
            </a:r>
            <a:endParaRPr lang="en-US" dirty="0"/>
          </a:p>
        </p:txBody>
      </p:sp>
      <p:pic>
        <p:nvPicPr>
          <p:cNvPr id="14" name="圖片 13" descr="立萬利-01.jpg"/>
          <p:cNvPicPr>
            <a:picLocks noChangeAspect="1"/>
          </p:cNvPicPr>
          <p:nvPr userDrawn="1"/>
        </p:nvPicPr>
        <p:blipFill>
          <a:blip r:embed="rId2" cstate="print"/>
          <a:srcRect r="3178"/>
          <a:stretch>
            <a:fillRect/>
          </a:stretch>
        </p:blipFill>
        <p:spPr>
          <a:xfrm>
            <a:off x="107504" y="6457950"/>
            <a:ext cx="2520280" cy="400050"/>
          </a:xfrm>
          <a:prstGeom prst="rect">
            <a:avLst/>
          </a:prstGeom>
        </p:spPr>
      </p:pic>
    </p:spTree>
    <p:extLst>
      <p:ext uri="{BB962C8B-B14F-4D97-AF65-F5344CB8AC3E}">
        <p14:creationId xmlns:p14="http://schemas.microsoft.com/office/powerpoint/2010/main" xmlns="" val="15419985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dirty="0"/>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DA0BB7-265A-403C-9275-D587AB510EDC}" type="slidenum">
              <a:rPr lang="zh-TW" altLang="en-US" smtClean="0"/>
              <a:pPr/>
              <a:t>‹#›</a:t>
            </a:fld>
            <a:endParaRPr lang="zh-TW" altLang="en-US" dirty="0"/>
          </a:p>
        </p:txBody>
      </p:sp>
      <p:pic>
        <p:nvPicPr>
          <p:cNvPr id="10" name="圖片 9" descr="DNA.jpg"/>
          <p:cNvPicPr>
            <a:picLocks noChangeAspect="1"/>
          </p:cNvPicPr>
          <p:nvPr/>
        </p:nvPicPr>
        <p:blipFill>
          <a:blip r:embed="rId15" cstate="print"/>
          <a:stretch>
            <a:fillRect/>
          </a:stretch>
        </p:blipFill>
        <p:spPr>
          <a:xfrm>
            <a:off x="2028" y="0"/>
            <a:ext cx="9139943" cy="6858000"/>
          </a:xfrm>
          <a:prstGeom prst="rect">
            <a:avLst/>
          </a:prstGeom>
        </p:spPr>
      </p:pic>
    </p:spTree>
  </p:cSld>
  <p:clrMap bg1="lt1" tx1="dk1" bg2="lt2" tx2="dk2" accent1="accent1" accent2="accent2" accent3="accent3" accent4="accent4" accent5="accent5" accent6="accent6" hlink="hlink" folHlink="folHlink"/>
  <p:sldLayoutIdLst>
    <p:sldLayoutId id="2147483660" r:id="rId1"/>
    <p:sldLayoutId id="2147483661"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7.w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8.w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0.w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2.wmf"/><Relationship Id="rId2" Type="http://schemas.openxmlformats.org/officeDocument/2006/relationships/image" Target="../media/image31.w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3.w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4.w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1"/>
          <p:cNvPicPr>
            <a:picLocks noChangeAspect="1" noChangeArrowheads="1"/>
          </p:cNvPicPr>
          <p:nvPr/>
        </p:nvPicPr>
        <p:blipFill>
          <a:blip r:embed="rId2" cstate="print"/>
          <a:srcRect/>
          <a:stretch>
            <a:fillRect/>
          </a:stretch>
        </p:blipFill>
        <p:spPr bwMode="auto">
          <a:xfrm>
            <a:off x="107504" y="3212976"/>
            <a:ext cx="2076450" cy="1905000"/>
          </a:xfrm>
          <a:prstGeom prst="rect">
            <a:avLst/>
          </a:prstGeom>
          <a:noFill/>
          <a:ln w="9525">
            <a:noFill/>
            <a:miter lim="800000"/>
            <a:headEnd/>
            <a:tailEnd/>
          </a:ln>
        </p:spPr>
      </p:pic>
      <p:sp>
        <p:nvSpPr>
          <p:cNvPr id="9" name="標題 8"/>
          <p:cNvSpPr>
            <a:spLocks noGrp="1"/>
          </p:cNvSpPr>
          <p:nvPr>
            <p:ph type="ctrTitle"/>
          </p:nvPr>
        </p:nvSpPr>
        <p:spPr>
          <a:xfrm>
            <a:off x="1619672" y="2132856"/>
            <a:ext cx="7272808" cy="4104456"/>
          </a:xfrm>
        </p:spPr>
        <p:txBody>
          <a:bodyPr>
            <a:noAutofit/>
          </a:bodyPr>
          <a:lstStyle/>
          <a:p>
            <a:pPr algn="ctr">
              <a:lnSpc>
                <a:spcPct val="150000"/>
              </a:lnSpc>
            </a:pPr>
            <a:r>
              <a:rPr lang="zh-TW" altLang="en-US" sz="4800" b="1" dirty="0" smtClean="0">
                <a:solidFill>
                  <a:schemeClr val="tx1"/>
                </a:solidFill>
                <a:latin typeface="標楷體" panose="03000509000000000000" pitchFamily="65" charset="-120"/>
                <a:ea typeface="標楷體" panose="03000509000000000000" pitchFamily="65" charset="-120"/>
                <a:cs typeface="Times New Roman" pitchFamily="18" charset="0"/>
              </a:rPr>
              <a:t>立萬利創新股份有限公司</a:t>
            </a:r>
            <a:r>
              <a:rPr lang="en-US" altLang="zh-TW" sz="3600" b="1" dirty="0" smtClean="0">
                <a:solidFill>
                  <a:schemeClr val="tx1"/>
                </a:solidFill>
                <a:latin typeface="Times New Roman" pitchFamily="18" charset="0"/>
                <a:ea typeface="標楷體" pitchFamily="65" charset="-120"/>
                <a:cs typeface="Times New Roman" pitchFamily="18" charset="0"/>
              </a:rPr>
              <a:t/>
            </a:r>
            <a:br>
              <a:rPr lang="en-US" altLang="zh-TW" sz="3600" b="1" dirty="0" smtClean="0">
                <a:solidFill>
                  <a:schemeClr val="tx1"/>
                </a:solidFill>
                <a:latin typeface="Times New Roman" pitchFamily="18" charset="0"/>
                <a:ea typeface="標楷體" pitchFamily="65" charset="-120"/>
                <a:cs typeface="Times New Roman" pitchFamily="18" charset="0"/>
              </a:rPr>
            </a:br>
            <a:r>
              <a:rPr lang="en-US" altLang="zh-TW" sz="2800" b="1" dirty="0" smtClean="0">
                <a:solidFill>
                  <a:schemeClr val="tx1"/>
                </a:solidFill>
                <a:latin typeface="Times New Roman" pitchFamily="18" charset="0"/>
                <a:ea typeface="標楷體" pitchFamily="65" charset="-120"/>
                <a:cs typeface="Times New Roman" pitchFamily="18" charset="0"/>
              </a:rPr>
              <a:t>LIWANLI</a:t>
            </a:r>
            <a:r>
              <a:rPr lang="zh-TW" altLang="en-US" sz="2800" b="1" dirty="0" smtClean="0">
                <a:solidFill>
                  <a:schemeClr val="tx1"/>
                </a:solidFill>
                <a:latin typeface="Times New Roman" pitchFamily="18" charset="0"/>
                <a:ea typeface="標楷體" pitchFamily="65" charset="-120"/>
                <a:cs typeface="Times New Roman" pitchFamily="18" charset="0"/>
              </a:rPr>
              <a:t> </a:t>
            </a:r>
            <a:r>
              <a:rPr lang="en-US" altLang="zh-TW" sz="2800" b="1" dirty="0" smtClean="0">
                <a:solidFill>
                  <a:schemeClr val="tx1"/>
                </a:solidFill>
                <a:latin typeface="Times New Roman" pitchFamily="18" charset="0"/>
                <a:ea typeface="標楷體" pitchFamily="65" charset="-120"/>
                <a:cs typeface="Times New Roman" pitchFamily="18" charset="0"/>
              </a:rPr>
              <a:t> Innovation Co., Ltd.</a:t>
            </a:r>
            <a:r>
              <a:rPr lang="en-US" altLang="zh-TW" sz="3600" dirty="0" smtClean="0">
                <a:solidFill>
                  <a:schemeClr val="tx1"/>
                </a:solidFill>
                <a:latin typeface="Times New Roman" pitchFamily="18" charset="0"/>
                <a:ea typeface="標楷體" pitchFamily="65" charset="-120"/>
                <a:cs typeface="Times New Roman" pitchFamily="18" charset="0"/>
              </a:rPr>
              <a:t/>
            </a:r>
            <a:br>
              <a:rPr lang="en-US" altLang="zh-TW" sz="3600" dirty="0" smtClean="0">
                <a:solidFill>
                  <a:schemeClr val="tx1"/>
                </a:solidFill>
                <a:latin typeface="Times New Roman" pitchFamily="18" charset="0"/>
                <a:ea typeface="標楷體" pitchFamily="65" charset="-120"/>
                <a:cs typeface="Times New Roman" pitchFamily="18" charset="0"/>
              </a:rPr>
            </a:br>
            <a:r>
              <a:rPr lang="en-US" altLang="zh-TW" sz="3600" dirty="0" smtClean="0">
                <a:solidFill>
                  <a:schemeClr val="tx1"/>
                </a:solidFill>
                <a:latin typeface="Times New Roman" pitchFamily="18" charset="0"/>
                <a:ea typeface="Arial Unicode MS" pitchFamily="34" charset="-120"/>
                <a:cs typeface="Times New Roman" pitchFamily="18" charset="0"/>
              </a:rPr>
              <a:t>2024</a:t>
            </a:r>
            <a:r>
              <a:rPr lang="zh-TW" altLang="en-US" sz="3600" dirty="0" smtClean="0">
                <a:solidFill>
                  <a:schemeClr val="tx1"/>
                </a:solidFill>
                <a:latin typeface="標楷體" panose="03000509000000000000" pitchFamily="65" charset="-120"/>
                <a:ea typeface="標楷體" panose="03000509000000000000" pitchFamily="65" charset="-120"/>
                <a:cs typeface="Times New Roman" pitchFamily="18" charset="0"/>
              </a:rPr>
              <a:t>年第三季  法人說明會</a:t>
            </a:r>
            <a:r>
              <a:rPr lang="en-US" altLang="zh-TW" sz="3600" dirty="0" smtClean="0">
                <a:solidFill>
                  <a:schemeClr val="tx1"/>
                </a:solidFill>
                <a:latin typeface="標楷體" panose="03000509000000000000" pitchFamily="65" charset="-120"/>
                <a:ea typeface="標楷體" panose="03000509000000000000" pitchFamily="65" charset="-120"/>
                <a:cs typeface="Times New Roman" pitchFamily="18" charset="0"/>
              </a:rPr>
              <a:t/>
            </a:r>
            <a:br>
              <a:rPr lang="en-US" altLang="zh-TW" sz="3600" dirty="0" smtClean="0">
                <a:solidFill>
                  <a:schemeClr val="tx1"/>
                </a:solidFill>
                <a:latin typeface="標楷體" panose="03000509000000000000" pitchFamily="65" charset="-120"/>
                <a:ea typeface="標楷體" panose="03000509000000000000" pitchFamily="65" charset="-120"/>
                <a:cs typeface="Times New Roman" pitchFamily="18" charset="0"/>
              </a:rPr>
            </a:br>
            <a:r>
              <a:rPr lang="en-US" altLang="zh-TW" sz="3600" dirty="0" smtClean="0">
                <a:solidFill>
                  <a:schemeClr val="tx1"/>
                </a:solidFill>
                <a:latin typeface="Times New Roman" pitchFamily="18" charset="0"/>
                <a:cs typeface="Times New Roman" pitchFamily="18" charset="0"/>
              </a:rPr>
              <a:t> Presentation for </a:t>
            </a:r>
            <a:r>
              <a:rPr lang="en-US" altLang="zh-TW" sz="3600" dirty="0" smtClean="0">
                <a:solidFill>
                  <a:schemeClr val="tx1"/>
                </a:solidFill>
                <a:latin typeface="Times New Roman" pitchFamily="18" charset="0"/>
                <a:cs typeface="Times New Roman" pitchFamily="18" charset="0"/>
              </a:rPr>
              <a:t>the </a:t>
            </a:r>
            <a:r>
              <a:rPr lang="en-US" altLang="zh-TW" sz="4000" dirty="0" smtClean="0">
                <a:solidFill>
                  <a:schemeClr val="tx1"/>
                </a:solidFill>
                <a:latin typeface="Times New Roman" pitchFamily="18" charset="0"/>
                <a:cs typeface="Times New Roman" pitchFamily="18" charset="0"/>
              </a:rPr>
              <a:t>third</a:t>
            </a:r>
            <a:r>
              <a:rPr lang="en-US" altLang="zh-TW" sz="3600" dirty="0" smtClean="0">
                <a:solidFill>
                  <a:schemeClr val="tx1"/>
                </a:solidFill>
                <a:latin typeface="Times New Roman" pitchFamily="18" charset="0"/>
                <a:cs typeface="Times New Roman" pitchFamily="18" charset="0"/>
              </a:rPr>
              <a:t> </a:t>
            </a:r>
            <a:r>
              <a:rPr lang="en-US" altLang="zh-TW" sz="3600" dirty="0" smtClean="0">
                <a:solidFill>
                  <a:schemeClr val="tx1"/>
                </a:solidFill>
                <a:latin typeface="Times New Roman" pitchFamily="18" charset="0"/>
                <a:cs typeface="Times New Roman" pitchFamily="18" charset="0"/>
              </a:rPr>
              <a:t>quarter of 2024</a:t>
            </a:r>
            <a:endParaRPr lang="zh-TW" altLang="en-US" sz="3600" dirty="0">
              <a:solidFill>
                <a:schemeClr val="tx1"/>
              </a:solidFill>
              <a:latin typeface="Times New Roman" pitchFamily="18" charset="0"/>
              <a:ea typeface="標楷體" pitchFamily="65" charset="-120"/>
              <a:cs typeface="Times New Roman" pitchFamily="18" charset="0"/>
            </a:endParaRPr>
          </a:p>
        </p:txBody>
      </p:sp>
      <p:sp>
        <p:nvSpPr>
          <p:cNvPr id="4" name="矩形 3"/>
          <p:cNvSpPr/>
          <p:nvPr/>
        </p:nvSpPr>
        <p:spPr>
          <a:xfrm>
            <a:off x="4644008" y="980728"/>
            <a:ext cx="4041491" cy="461665"/>
          </a:xfrm>
          <a:prstGeom prst="rect">
            <a:avLst/>
          </a:prstGeom>
        </p:spPr>
        <p:txBody>
          <a:bodyPr wrap="none">
            <a:spAutoFit/>
          </a:bodyPr>
          <a:lstStyle/>
          <a:p>
            <a:r>
              <a:rPr lang="zh-TW" altLang="en-US" sz="2400" b="1" dirty="0" smtClean="0">
                <a:latin typeface="Times New Roman" pitchFamily="18" charset="0"/>
                <a:ea typeface="標楷體" pitchFamily="65" charset="-120"/>
                <a:cs typeface="Times New Roman" pitchFamily="18" charset="0"/>
              </a:rPr>
              <a:t>股票代碼</a:t>
            </a:r>
            <a:r>
              <a:rPr lang="en-US" altLang="zh-TW" sz="2400" b="1" dirty="0" smtClean="0">
                <a:latin typeface="Times New Roman" pitchFamily="18" charset="0"/>
                <a:ea typeface="Arial Unicode MS" pitchFamily="34" charset="-120"/>
                <a:cs typeface="Times New Roman" pitchFamily="18" charset="0"/>
              </a:rPr>
              <a:t>(Stock Code)</a:t>
            </a:r>
            <a:r>
              <a:rPr lang="zh-TW" altLang="en-US" sz="2400" b="1" dirty="0" smtClean="0">
                <a:latin typeface="Times New Roman" pitchFamily="18" charset="0"/>
                <a:ea typeface="標楷體" pitchFamily="65" charset="-120"/>
                <a:cs typeface="Times New Roman" pitchFamily="18" charset="0"/>
              </a:rPr>
              <a:t>：</a:t>
            </a:r>
            <a:r>
              <a:rPr lang="en-US" altLang="zh-TW" sz="2400" b="1" dirty="0" smtClean="0">
                <a:latin typeface="Times New Roman" pitchFamily="18" charset="0"/>
                <a:ea typeface="Arial Unicode MS" pitchFamily="34" charset="-120"/>
                <a:cs typeface="Times New Roman" pitchFamily="18" charset="0"/>
              </a:rPr>
              <a:t>3054</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1"/>
          <p:cNvSpPr txBox="1">
            <a:spLocks/>
          </p:cNvSpPr>
          <p:nvPr/>
        </p:nvSpPr>
        <p:spPr>
          <a:xfrm>
            <a:off x="179512" y="332656"/>
            <a:ext cx="8640960" cy="484745"/>
          </a:xfrm>
          <a:prstGeom prst="rect">
            <a:avLst/>
          </a:prstGeom>
        </p:spPr>
        <p:txBody>
          <a:bodyPr vert="horz" lIns="91440" tIns="45720" rIns="91440" bIns="45720" rtlCol="0" anchor="ctr">
            <a:noAutofit/>
          </a:bodyPr>
          <a:lstStyle/>
          <a:p>
            <a:pPr>
              <a:spcBef>
                <a:spcPct val="0"/>
              </a:spcBef>
              <a:defRPr/>
            </a:pPr>
            <a:r>
              <a:rPr lang="zh-TW" altLang="en-US" sz="2800" b="1" dirty="0" smtClean="0">
                <a:latin typeface="Times New Roman" pitchFamily="18" charset="0"/>
                <a:ea typeface="標楷體" pitchFamily="65" charset="-120"/>
                <a:cs typeface="Times New Roman" pitchFamily="18" charset="0"/>
              </a:rPr>
              <a:t>貳、營運概況  </a:t>
            </a:r>
            <a:r>
              <a:rPr lang="en-US" altLang="zh-TW" sz="2800" dirty="0" smtClean="0">
                <a:latin typeface="Times New Roman" pitchFamily="18" charset="0"/>
                <a:ea typeface="標楷體" pitchFamily="65" charset="-120"/>
                <a:cs typeface="Times New Roman" pitchFamily="18" charset="0"/>
              </a:rPr>
              <a:t>Business Overview</a:t>
            </a:r>
            <a:r>
              <a:rPr lang="zh-TW" altLang="en-US" sz="2800" dirty="0" smtClean="0">
                <a:latin typeface="Times New Roman" pitchFamily="18" charset="0"/>
                <a:ea typeface="標楷體" pitchFamily="65" charset="-120"/>
                <a:cs typeface="Times New Roman" pitchFamily="18" charset="0"/>
              </a:rPr>
              <a:t>                       </a:t>
            </a:r>
            <a:r>
              <a:rPr lang="en-US" altLang="zh-TW" dirty="0" smtClean="0">
                <a:latin typeface="Times New Roman" pitchFamily="18" charset="0"/>
                <a:ea typeface="標楷體" pitchFamily="65" charset="-120"/>
                <a:cs typeface="Times New Roman" pitchFamily="18" charset="0"/>
              </a:rPr>
              <a:t>(Continuing)</a:t>
            </a:r>
            <a:endParaRPr kumimoji="0" lang="zh-TW" altLang="en-US" i="0" u="none" strike="noStrike" kern="1200" cap="none" spc="0" normalizeH="0" baseline="0" noProof="0" dirty="0">
              <a:ln>
                <a:noFill/>
              </a:ln>
              <a:solidFill>
                <a:schemeClr val="tx1"/>
              </a:solidFill>
              <a:effectLst/>
              <a:uLnTx/>
              <a:uFillTx/>
              <a:latin typeface="Times New Roman" pitchFamily="18" charset="0"/>
              <a:ea typeface="標楷體" pitchFamily="65" charset="-120"/>
              <a:cs typeface="Times New Roman" pitchFamily="18" charset="0"/>
            </a:endParaRPr>
          </a:p>
        </p:txBody>
      </p:sp>
      <p:sp>
        <p:nvSpPr>
          <p:cNvPr id="13" name="標題 1"/>
          <p:cNvSpPr txBox="1">
            <a:spLocks/>
          </p:cNvSpPr>
          <p:nvPr/>
        </p:nvSpPr>
        <p:spPr>
          <a:xfrm>
            <a:off x="683568" y="1268760"/>
            <a:ext cx="7920880" cy="360039"/>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zh-TW" altLang="en-US" sz="2400" b="1" i="0" u="none" strike="noStrike" kern="1200" cap="none" spc="0" normalizeH="0" baseline="0" noProof="0" smtClean="0">
                <a:ln>
                  <a:noFill/>
                </a:ln>
                <a:solidFill>
                  <a:schemeClr val="tx1"/>
                </a:solidFill>
                <a:effectLst/>
                <a:uLnTx/>
                <a:uFillTx/>
                <a:latin typeface="Times New Roman" pitchFamily="18" charset="0"/>
                <a:ea typeface="標楷體" pitchFamily="65" charset="-120"/>
                <a:cs typeface="Times New Roman" pitchFamily="18" charset="0"/>
              </a:rPr>
              <a:t>生技類產品介紹 </a:t>
            </a:r>
            <a:r>
              <a:rPr kumimoji="0" lang="en-US" altLang="zh-TW" sz="2400" b="0" i="0" u="none" strike="noStrike" kern="1200" cap="none" spc="0" normalizeH="0" baseline="0" noProof="0" smtClean="0">
                <a:ln>
                  <a:noFill/>
                </a:ln>
                <a:solidFill>
                  <a:schemeClr val="tx1"/>
                </a:solidFill>
                <a:effectLst/>
                <a:uLnTx/>
                <a:uFillTx/>
                <a:latin typeface="Times New Roman" pitchFamily="18" charset="0"/>
                <a:ea typeface="標楷體" pitchFamily="65" charset="-120"/>
                <a:cs typeface="Times New Roman" pitchFamily="18" charset="0"/>
              </a:rPr>
              <a:t>Biotechnology products-</a:t>
            </a:r>
            <a:r>
              <a:rPr kumimoji="0" lang="zh-TW" altLang="en-US" sz="2400" b="0" i="0" u="none" strike="noStrike" kern="1200" cap="none" spc="0" normalizeH="0" baseline="0" noProof="0" smtClean="0">
                <a:ln>
                  <a:noFill/>
                </a:ln>
                <a:solidFill>
                  <a:schemeClr val="tx1"/>
                </a:solidFill>
                <a:effectLst/>
                <a:uLnTx/>
                <a:uFillTx/>
                <a:latin typeface="Times New Roman" pitchFamily="18" charset="0"/>
                <a:ea typeface="標楷體" pitchFamily="65" charset="-120"/>
                <a:cs typeface="Times New Roman" pitchFamily="18" charset="0"/>
              </a:rPr>
              <a:t>威客維專科系列</a:t>
            </a:r>
            <a:endParaRPr kumimoji="0" lang="zh-TW" altLang="en-US" sz="2400" b="1" i="0" u="none" strike="noStrike" kern="1200" cap="none" spc="0" normalizeH="0" baseline="0" noProof="0" dirty="0">
              <a:ln>
                <a:noFill/>
              </a:ln>
              <a:solidFill>
                <a:schemeClr val="tx1"/>
              </a:solidFill>
              <a:effectLst/>
              <a:uLnTx/>
              <a:uFillTx/>
              <a:latin typeface="Times New Roman" pitchFamily="18" charset="0"/>
              <a:ea typeface="標楷體" pitchFamily="65" charset="-120"/>
              <a:cs typeface="Times New Roman" pitchFamily="18" charset="0"/>
            </a:endParaRPr>
          </a:p>
        </p:txBody>
      </p:sp>
      <p:pic>
        <p:nvPicPr>
          <p:cNvPr id="10" name="圖片 9" descr="210528V1.0_歐樂康彩盒.jpg"/>
          <p:cNvPicPr>
            <a:picLocks noChangeAspect="1"/>
          </p:cNvPicPr>
          <p:nvPr/>
        </p:nvPicPr>
        <p:blipFill>
          <a:blip r:embed="rId2" cstate="print"/>
          <a:srcRect t="7768"/>
          <a:stretch>
            <a:fillRect/>
          </a:stretch>
        </p:blipFill>
        <p:spPr>
          <a:xfrm>
            <a:off x="1449438" y="1988840"/>
            <a:ext cx="3122562" cy="2880000"/>
          </a:xfrm>
          <a:prstGeom prst="rect">
            <a:avLst/>
          </a:prstGeom>
        </p:spPr>
      </p:pic>
      <p:pic>
        <p:nvPicPr>
          <p:cNvPr id="18" name="圖片 17" descr="享速孅彩盒 - 正面.png"/>
          <p:cNvPicPr>
            <a:picLocks noChangeAspect="1"/>
          </p:cNvPicPr>
          <p:nvPr/>
        </p:nvPicPr>
        <p:blipFill>
          <a:blip r:embed="rId3" cstate="print"/>
          <a:stretch>
            <a:fillRect/>
          </a:stretch>
        </p:blipFill>
        <p:spPr>
          <a:xfrm>
            <a:off x="4716016" y="1988840"/>
            <a:ext cx="2880000" cy="2880000"/>
          </a:xfrm>
          <a:prstGeom prst="rect">
            <a:avLst/>
          </a:prstGeom>
        </p:spPr>
      </p:pic>
      <p:sp>
        <p:nvSpPr>
          <p:cNvPr id="12" name="文字方塊 11"/>
          <p:cNvSpPr txBox="1"/>
          <p:nvPr/>
        </p:nvSpPr>
        <p:spPr>
          <a:xfrm>
            <a:off x="1763689" y="4871194"/>
            <a:ext cx="2304255" cy="635110"/>
          </a:xfrm>
          <a:prstGeom prst="rect">
            <a:avLst/>
          </a:prstGeom>
          <a:noFill/>
        </p:spPr>
        <p:txBody>
          <a:bodyPr wrap="square" rtlCol="0">
            <a:spAutoFit/>
          </a:bodyPr>
          <a:lstStyle/>
          <a:p>
            <a:pPr algn="ctr">
              <a:lnSpc>
                <a:spcPts val="2200"/>
              </a:lnSpc>
            </a:pPr>
            <a:r>
              <a:rPr lang="zh-TW" altLang="en-US" sz="1600" b="1" dirty="0" smtClean="0">
                <a:latin typeface="標楷體" pitchFamily="65" charset="-120"/>
                <a:ea typeface="標楷體" pitchFamily="65" charset="-120"/>
              </a:rPr>
              <a:t>歐樂康口含錠</a:t>
            </a:r>
            <a:endParaRPr lang="en-US" altLang="zh-TW" sz="1600" b="1" dirty="0" smtClean="0">
              <a:latin typeface="標楷體" pitchFamily="65" charset="-120"/>
              <a:ea typeface="標楷體" pitchFamily="65" charset="-120"/>
            </a:endParaRPr>
          </a:p>
          <a:p>
            <a:pPr algn="ctr">
              <a:lnSpc>
                <a:spcPts val="2200"/>
              </a:lnSpc>
            </a:pPr>
            <a:r>
              <a:rPr lang="en-US" altLang="zh-TW" sz="1600" dirty="0" smtClean="0">
                <a:latin typeface="標楷體" pitchFamily="65" charset="-120"/>
                <a:ea typeface="標楷體" pitchFamily="65" charset="-120"/>
              </a:rPr>
              <a:t>Oral</a:t>
            </a:r>
            <a:r>
              <a:rPr lang="zh-TW" altLang="en-US" sz="1600" dirty="0" smtClean="0">
                <a:latin typeface="標楷體" pitchFamily="65" charset="-120"/>
                <a:ea typeface="標楷體" pitchFamily="65" charset="-120"/>
              </a:rPr>
              <a:t> </a:t>
            </a:r>
            <a:r>
              <a:rPr lang="en-US" altLang="zh-TW" sz="1600" dirty="0" smtClean="0">
                <a:latin typeface="標楷體" pitchFamily="65" charset="-120"/>
                <a:ea typeface="標楷體" pitchFamily="65" charset="-120"/>
              </a:rPr>
              <a:t>Care </a:t>
            </a:r>
            <a:r>
              <a:rPr lang="en-US" altLang="zh-TW" sz="1600" dirty="0" err="1" smtClean="0">
                <a:latin typeface="標楷體" pitchFamily="65" charset="-120"/>
                <a:ea typeface="標楷體" pitchFamily="65" charset="-120"/>
              </a:rPr>
              <a:t>Probiotics</a:t>
            </a:r>
            <a:endParaRPr lang="en-US" altLang="zh-TW" sz="1600" dirty="0" smtClean="0">
              <a:latin typeface="標楷體" pitchFamily="65" charset="-120"/>
              <a:ea typeface="標楷體" pitchFamily="65" charset="-120"/>
            </a:endParaRPr>
          </a:p>
        </p:txBody>
      </p:sp>
      <p:sp>
        <p:nvSpPr>
          <p:cNvPr id="14" name="文字方塊 13"/>
          <p:cNvSpPr txBox="1"/>
          <p:nvPr/>
        </p:nvSpPr>
        <p:spPr>
          <a:xfrm>
            <a:off x="4364793" y="4869160"/>
            <a:ext cx="3672800" cy="938719"/>
          </a:xfrm>
          <a:prstGeom prst="rect">
            <a:avLst/>
          </a:prstGeom>
          <a:noFill/>
        </p:spPr>
        <p:txBody>
          <a:bodyPr wrap="none" rtlCol="0">
            <a:spAutoFit/>
          </a:bodyPr>
          <a:lstStyle/>
          <a:p>
            <a:pPr algn="ctr">
              <a:lnSpc>
                <a:spcPts val="2200"/>
              </a:lnSpc>
            </a:pPr>
            <a:r>
              <a:rPr lang="zh-TW" altLang="en-US" sz="1600" b="1" dirty="0" smtClean="0">
                <a:latin typeface="標楷體" pitchFamily="65" charset="-120"/>
                <a:ea typeface="標楷體" pitchFamily="65" charset="-120"/>
              </a:rPr>
              <a:t>威護節軟膠囊</a:t>
            </a:r>
            <a:endParaRPr lang="en-US" altLang="zh-TW" sz="1600" b="1" dirty="0" smtClean="0">
              <a:latin typeface="標楷體" pitchFamily="65" charset="-120"/>
              <a:ea typeface="標楷體" pitchFamily="65" charset="-120"/>
            </a:endParaRPr>
          </a:p>
          <a:p>
            <a:pPr algn="ctr">
              <a:lnSpc>
                <a:spcPts val="2200"/>
              </a:lnSpc>
            </a:pPr>
            <a:r>
              <a:rPr lang="en-US" altLang="zh-TW" sz="1600" dirty="0" smtClean="0">
                <a:latin typeface="標楷體" pitchFamily="65" charset="-120"/>
                <a:ea typeface="標楷體" pitchFamily="65" charset="-120"/>
              </a:rPr>
              <a:t>Shea Butter Oil with </a:t>
            </a:r>
          </a:p>
          <a:p>
            <a:pPr algn="ctr">
              <a:lnSpc>
                <a:spcPts val="2200"/>
              </a:lnSpc>
            </a:pPr>
            <a:r>
              <a:rPr lang="en-US" altLang="zh-TW" sz="1600" dirty="0" smtClean="0">
                <a:latin typeface="標楷體" pitchFamily="65" charset="-120"/>
                <a:ea typeface="標楷體" pitchFamily="65" charset="-120"/>
              </a:rPr>
              <a:t>Patented Type II Collagen </a:t>
            </a:r>
            <a:r>
              <a:rPr lang="en-US" altLang="zh-TW" sz="1600" dirty="0" err="1" smtClean="0">
                <a:latin typeface="標楷體" pitchFamily="65" charset="-120"/>
                <a:ea typeface="標楷體" pitchFamily="65" charset="-120"/>
              </a:rPr>
              <a:t>Softgels</a:t>
            </a:r>
            <a:endParaRPr lang="en-US" altLang="zh-TW" sz="1400" dirty="0" smtClean="0">
              <a:latin typeface="標楷體" pitchFamily="65" charset="-120"/>
              <a:ea typeface="標楷體" pitchFamily="65" charset="-12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1"/>
          <p:cNvSpPr txBox="1">
            <a:spLocks/>
          </p:cNvSpPr>
          <p:nvPr/>
        </p:nvSpPr>
        <p:spPr>
          <a:xfrm>
            <a:off x="179512" y="332656"/>
            <a:ext cx="8640960" cy="484745"/>
          </a:xfrm>
          <a:prstGeom prst="rect">
            <a:avLst/>
          </a:prstGeom>
        </p:spPr>
        <p:txBody>
          <a:bodyPr vert="horz" lIns="91440" tIns="45720" rIns="91440" bIns="45720" rtlCol="0" anchor="ctr">
            <a:noAutofit/>
          </a:bodyPr>
          <a:lstStyle/>
          <a:p>
            <a:pPr>
              <a:spcBef>
                <a:spcPct val="0"/>
              </a:spcBef>
              <a:defRPr/>
            </a:pPr>
            <a:r>
              <a:rPr lang="zh-TW" altLang="en-US" sz="2800" b="1" dirty="0" smtClean="0">
                <a:latin typeface="Times New Roman" pitchFamily="18" charset="0"/>
                <a:ea typeface="標楷體" pitchFamily="65" charset="-120"/>
                <a:cs typeface="Times New Roman" pitchFamily="18" charset="0"/>
              </a:rPr>
              <a:t>貳、營運概況  </a:t>
            </a:r>
            <a:r>
              <a:rPr lang="en-US" altLang="zh-TW" sz="2800" dirty="0" smtClean="0">
                <a:latin typeface="Times New Roman" pitchFamily="18" charset="0"/>
                <a:ea typeface="標楷體" pitchFamily="65" charset="-120"/>
                <a:cs typeface="Times New Roman" pitchFamily="18" charset="0"/>
              </a:rPr>
              <a:t>Business Overview</a:t>
            </a:r>
            <a:r>
              <a:rPr lang="zh-TW" altLang="en-US" sz="2800" dirty="0" smtClean="0">
                <a:latin typeface="Times New Roman" pitchFamily="18" charset="0"/>
                <a:ea typeface="標楷體" pitchFamily="65" charset="-120"/>
                <a:cs typeface="Times New Roman" pitchFamily="18" charset="0"/>
              </a:rPr>
              <a:t>                       </a:t>
            </a:r>
            <a:r>
              <a:rPr lang="en-US" altLang="zh-TW" dirty="0" smtClean="0">
                <a:latin typeface="Times New Roman" pitchFamily="18" charset="0"/>
                <a:ea typeface="標楷體" pitchFamily="65" charset="-120"/>
                <a:cs typeface="Times New Roman" pitchFamily="18" charset="0"/>
              </a:rPr>
              <a:t>(Continuing)</a:t>
            </a:r>
            <a:endParaRPr kumimoji="0" lang="zh-TW" altLang="en-US" i="0" u="none" strike="noStrike" kern="1200" cap="none" spc="0" normalizeH="0" baseline="0" noProof="0" dirty="0">
              <a:ln>
                <a:noFill/>
              </a:ln>
              <a:solidFill>
                <a:schemeClr val="tx1"/>
              </a:solidFill>
              <a:effectLst/>
              <a:uLnTx/>
              <a:uFillTx/>
              <a:latin typeface="Times New Roman" pitchFamily="18" charset="0"/>
              <a:ea typeface="標楷體" pitchFamily="65" charset="-120"/>
              <a:cs typeface="Times New Roman" pitchFamily="18" charset="0"/>
            </a:endParaRPr>
          </a:p>
        </p:txBody>
      </p:sp>
      <p:sp>
        <p:nvSpPr>
          <p:cNvPr id="13" name="標題 1"/>
          <p:cNvSpPr txBox="1">
            <a:spLocks/>
          </p:cNvSpPr>
          <p:nvPr/>
        </p:nvSpPr>
        <p:spPr>
          <a:xfrm>
            <a:off x="683568" y="1268760"/>
            <a:ext cx="7920880" cy="360039"/>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zh-TW" altLang="en-US" sz="2400" b="1" i="0" u="none" strike="noStrike" kern="1200" cap="none" spc="0" normalizeH="0" baseline="0" noProof="0" dirty="0" smtClean="0">
                <a:ln>
                  <a:noFill/>
                </a:ln>
                <a:solidFill>
                  <a:schemeClr val="tx1"/>
                </a:solidFill>
                <a:effectLst/>
                <a:uLnTx/>
                <a:uFillTx/>
                <a:latin typeface="Times New Roman" pitchFamily="18" charset="0"/>
                <a:ea typeface="標楷體" pitchFamily="65" charset="-120"/>
                <a:cs typeface="Times New Roman" pitchFamily="18" charset="0"/>
              </a:rPr>
              <a:t>生技類產品介紹 </a:t>
            </a:r>
            <a:r>
              <a:rPr kumimoji="0" lang="en-US" altLang="zh-TW" sz="2400" b="0" i="0" u="none" strike="noStrike" kern="1200" cap="none" spc="0" normalizeH="0" baseline="0" noProof="0" dirty="0" smtClean="0">
                <a:ln>
                  <a:noFill/>
                </a:ln>
                <a:solidFill>
                  <a:schemeClr val="tx1"/>
                </a:solidFill>
                <a:effectLst/>
                <a:uLnTx/>
                <a:uFillTx/>
                <a:latin typeface="Times New Roman" pitchFamily="18" charset="0"/>
                <a:ea typeface="標楷體" pitchFamily="65" charset="-120"/>
                <a:cs typeface="Times New Roman" pitchFamily="18" charset="0"/>
              </a:rPr>
              <a:t>Biotechnology products-</a:t>
            </a:r>
            <a:r>
              <a:rPr kumimoji="0" lang="zh-TW" altLang="en-US" sz="2400" b="0" i="0" u="none" strike="noStrike" kern="1200" cap="none" spc="0" normalizeH="0" baseline="0" noProof="0" dirty="0" smtClean="0">
                <a:ln>
                  <a:noFill/>
                </a:ln>
                <a:solidFill>
                  <a:schemeClr val="tx1"/>
                </a:solidFill>
                <a:effectLst/>
                <a:uLnTx/>
                <a:uFillTx/>
                <a:latin typeface="Times New Roman" pitchFamily="18" charset="0"/>
                <a:ea typeface="標楷體" pitchFamily="65" charset="-120"/>
                <a:cs typeface="Times New Roman" pitchFamily="18" charset="0"/>
              </a:rPr>
              <a:t>威客維</a:t>
            </a:r>
            <a:r>
              <a:rPr lang="zh-TW" altLang="en-US" sz="2400" dirty="0" smtClean="0">
                <a:latin typeface="Times New Roman" pitchFamily="18" charset="0"/>
                <a:ea typeface="標楷體" pitchFamily="65" charset="-120"/>
                <a:cs typeface="Times New Roman" pitchFamily="18" charset="0"/>
              </a:rPr>
              <a:t>機能</a:t>
            </a:r>
            <a:r>
              <a:rPr kumimoji="0" lang="zh-TW" altLang="en-US" sz="2400" b="0" i="0" u="none" strike="noStrike" kern="1200" cap="none" spc="0" normalizeH="0" baseline="0" noProof="0" dirty="0" smtClean="0">
                <a:ln>
                  <a:noFill/>
                </a:ln>
                <a:solidFill>
                  <a:schemeClr val="tx1"/>
                </a:solidFill>
                <a:effectLst/>
                <a:uLnTx/>
                <a:uFillTx/>
                <a:latin typeface="Times New Roman" pitchFamily="18" charset="0"/>
                <a:ea typeface="標楷體" pitchFamily="65" charset="-120"/>
                <a:cs typeface="Times New Roman" pitchFamily="18" charset="0"/>
              </a:rPr>
              <a:t>系列</a:t>
            </a:r>
            <a:endParaRPr kumimoji="0" lang="zh-TW" altLang="en-US" sz="2400" b="1" i="0" u="none" strike="noStrike" kern="1200" cap="none" spc="0" normalizeH="0" baseline="0" noProof="0" dirty="0">
              <a:ln>
                <a:noFill/>
              </a:ln>
              <a:solidFill>
                <a:schemeClr val="tx1"/>
              </a:solidFill>
              <a:effectLst/>
              <a:uLnTx/>
              <a:uFillTx/>
              <a:latin typeface="Times New Roman" pitchFamily="18" charset="0"/>
              <a:ea typeface="標楷體" pitchFamily="65" charset="-120"/>
              <a:cs typeface="Times New Roman" pitchFamily="18" charset="0"/>
            </a:endParaRPr>
          </a:p>
        </p:txBody>
      </p:sp>
      <p:pic>
        <p:nvPicPr>
          <p:cNvPr id="16" name="圖片 15" descr="20220325_黃金虫草子28入彩盒3D立體模擬圖-正面直立.png"/>
          <p:cNvPicPr>
            <a:picLocks noChangeAspect="1"/>
          </p:cNvPicPr>
          <p:nvPr/>
        </p:nvPicPr>
        <p:blipFill>
          <a:blip r:embed="rId2" cstate="print"/>
          <a:srcRect l="5410" r="8034"/>
          <a:stretch>
            <a:fillRect/>
          </a:stretch>
        </p:blipFill>
        <p:spPr>
          <a:xfrm>
            <a:off x="-36512" y="2061168"/>
            <a:ext cx="3263893" cy="2880000"/>
          </a:xfrm>
          <a:prstGeom prst="rect">
            <a:avLst/>
          </a:prstGeom>
        </p:spPr>
      </p:pic>
      <p:pic>
        <p:nvPicPr>
          <p:cNvPr id="22" name="圖片 21" descr="NAD+.png"/>
          <p:cNvPicPr>
            <a:picLocks noChangeAspect="1"/>
          </p:cNvPicPr>
          <p:nvPr/>
        </p:nvPicPr>
        <p:blipFill>
          <a:blip r:embed="rId3" cstate="print"/>
          <a:stretch>
            <a:fillRect/>
          </a:stretch>
        </p:blipFill>
        <p:spPr>
          <a:xfrm>
            <a:off x="3227701" y="2060848"/>
            <a:ext cx="2880000" cy="2880000"/>
          </a:xfrm>
          <a:prstGeom prst="rect">
            <a:avLst/>
          </a:prstGeom>
        </p:spPr>
      </p:pic>
      <p:pic>
        <p:nvPicPr>
          <p:cNvPr id="23" name="Picture 2" descr="C:\Users\grace_wu\Desktop\威攝士.png"/>
          <p:cNvPicPr>
            <a:picLocks noChangeAspect="1" noChangeArrowheads="1"/>
          </p:cNvPicPr>
          <p:nvPr/>
        </p:nvPicPr>
        <p:blipFill>
          <a:blip r:embed="rId4" cstate="print"/>
          <a:srcRect/>
          <a:stretch>
            <a:fillRect/>
          </a:stretch>
        </p:blipFill>
        <p:spPr bwMode="auto">
          <a:xfrm>
            <a:off x="6108021" y="2060848"/>
            <a:ext cx="2880000" cy="2880000"/>
          </a:xfrm>
          <a:prstGeom prst="rect">
            <a:avLst/>
          </a:prstGeom>
          <a:noFill/>
        </p:spPr>
      </p:pic>
      <p:sp>
        <p:nvSpPr>
          <p:cNvPr id="25" name="文字方塊 24"/>
          <p:cNvSpPr txBox="1"/>
          <p:nvPr/>
        </p:nvSpPr>
        <p:spPr>
          <a:xfrm>
            <a:off x="179512" y="4869160"/>
            <a:ext cx="2850110" cy="635110"/>
          </a:xfrm>
          <a:prstGeom prst="rect">
            <a:avLst/>
          </a:prstGeom>
          <a:noFill/>
        </p:spPr>
        <p:txBody>
          <a:bodyPr wrap="square" rtlCol="0">
            <a:spAutoFit/>
          </a:bodyPr>
          <a:lstStyle/>
          <a:p>
            <a:pPr algn="ctr">
              <a:lnSpc>
                <a:spcPts val="2200"/>
              </a:lnSpc>
            </a:pPr>
            <a:r>
              <a:rPr lang="zh-TW" altLang="en-US" sz="1600" b="1" dirty="0" smtClean="0">
                <a:latin typeface="標楷體" pitchFamily="65" charset="-120"/>
                <a:ea typeface="標楷體" pitchFamily="65" charset="-120"/>
              </a:rPr>
              <a:t>黃金蟲草子實體粉包</a:t>
            </a:r>
            <a:endParaRPr lang="en-US" altLang="zh-TW" sz="1600" b="1" dirty="0" smtClean="0">
              <a:latin typeface="標楷體" pitchFamily="65" charset="-120"/>
              <a:ea typeface="標楷體" pitchFamily="65" charset="-120"/>
            </a:endParaRPr>
          </a:p>
          <a:p>
            <a:pPr algn="ctr">
              <a:lnSpc>
                <a:spcPts val="2200"/>
              </a:lnSpc>
            </a:pPr>
            <a:r>
              <a:rPr lang="en-US" altLang="zh-TW" sz="1600" dirty="0" err="1" smtClean="0">
                <a:latin typeface="標楷體" pitchFamily="65" charset="-120"/>
                <a:ea typeface="標楷體" pitchFamily="65" charset="-120"/>
              </a:rPr>
              <a:t>Cordyceps</a:t>
            </a:r>
            <a:r>
              <a:rPr lang="en-US" altLang="zh-TW" sz="1600" dirty="0" smtClean="0">
                <a:latin typeface="標楷體" pitchFamily="65" charset="-120"/>
                <a:ea typeface="標楷體" pitchFamily="65" charset="-120"/>
              </a:rPr>
              <a:t> </a:t>
            </a:r>
            <a:r>
              <a:rPr lang="en-US" altLang="zh-TW" sz="1600" dirty="0" err="1" smtClean="0">
                <a:latin typeface="標楷體" pitchFamily="65" charset="-120"/>
                <a:ea typeface="標楷體" pitchFamily="65" charset="-120"/>
              </a:rPr>
              <a:t>Militaris</a:t>
            </a:r>
            <a:r>
              <a:rPr lang="en-US" altLang="zh-TW" sz="1600" dirty="0" smtClean="0">
                <a:latin typeface="標楷體" pitchFamily="65" charset="-120"/>
                <a:ea typeface="標楷體" pitchFamily="65" charset="-120"/>
              </a:rPr>
              <a:t> Powder</a:t>
            </a:r>
            <a:endParaRPr lang="zh-TW" altLang="en-US" sz="1600" dirty="0" smtClean="0">
              <a:latin typeface="標楷體" pitchFamily="65" charset="-120"/>
              <a:ea typeface="標楷體" pitchFamily="65" charset="-120"/>
            </a:endParaRPr>
          </a:p>
        </p:txBody>
      </p:sp>
      <p:sp>
        <p:nvSpPr>
          <p:cNvPr id="26" name="文字方塊 25"/>
          <p:cNvSpPr txBox="1"/>
          <p:nvPr/>
        </p:nvSpPr>
        <p:spPr>
          <a:xfrm>
            <a:off x="3491880" y="4869160"/>
            <a:ext cx="2441694" cy="635110"/>
          </a:xfrm>
          <a:prstGeom prst="rect">
            <a:avLst/>
          </a:prstGeom>
          <a:noFill/>
        </p:spPr>
        <p:txBody>
          <a:bodyPr wrap="none" rtlCol="0">
            <a:spAutoFit/>
          </a:bodyPr>
          <a:lstStyle/>
          <a:p>
            <a:pPr algn="ctr">
              <a:lnSpc>
                <a:spcPts val="2200"/>
              </a:lnSpc>
            </a:pPr>
            <a:r>
              <a:rPr lang="en-US" altLang="zh-TW" sz="1600" b="1" dirty="0" smtClean="0">
                <a:latin typeface="標楷體" pitchFamily="65" charset="-120"/>
                <a:ea typeface="標楷體" pitchFamily="65" charset="-120"/>
              </a:rPr>
              <a:t>NAD+</a:t>
            </a:r>
            <a:r>
              <a:rPr lang="zh-TW" altLang="en-US" sz="1600" b="1" dirty="0" smtClean="0">
                <a:latin typeface="標楷體" pitchFamily="65" charset="-120"/>
                <a:ea typeface="標楷體" pitchFamily="65" charset="-120"/>
              </a:rPr>
              <a:t>青春賦能粉包</a:t>
            </a:r>
            <a:endParaRPr lang="en-US" altLang="zh-TW" sz="1600" b="1" dirty="0" smtClean="0">
              <a:latin typeface="標楷體" pitchFamily="65" charset="-120"/>
              <a:ea typeface="標楷體" pitchFamily="65" charset="-120"/>
            </a:endParaRPr>
          </a:p>
          <a:p>
            <a:pPr algn="ctr">
              <a:lnSpc>
                <a:spcPts val="2200"/>
              </a:lnSpc>
            </a:pPr>
            <a:r>
              <a:rPr lang="en-US" altLang="zh-TW" sz="1600" dirty="0" smtClean="0">
                <a:latin typeface="標楷體" pitchFamily="65" charset="-120"/>
                <a:ea typeface="標楷體" pitchFamily="65" charset="-120"/>
              </a:rPr>
              <a:t>New Anti-aging Desire+</a:t>
            </a:r>
            <a:endParaRPr lang="zh-TW" altLang="en-US" sz="1600" dirty="0">
              <a:latin typeface="標楷體" pitchFamily="65" charset="-120"/>
              <a:ea typeface="標楷體" pitchFamily="65" charset="-120"/>
            </a:endParaRPr>
          </a:p>
        </p:txBody>
      </p:sp>
      <p:sp>
        <p:nvSpPr>
          <p:cNvPr id="27" name="文字方塊 26"/>
          <p:cNvSpPr txBox="1"/>
          <p:nvPr/>
        </p:nvSpPr>
        <p:spPr>
          <a:xfrm>
            <a:off x="6444208" y="4869160"/>
            <a:ext cx="2236510" cy="635110"/>
          </a:xfrm>
          <a:prstGeom prst="rect">
            <a:avLst/>
          </a:prstGeom>
          <a:noFill/>
        </p:spPr>
        <p:txBody>
          <a:bodyPr wrap="none" rtlCol="0">
            <a:spAutoFit/>
          </a:bodyPr>
          <a:lstStyle/>
          <a:p>
            <a:pPr algn="ctr">
              <a:lnSpc>
                <a:spcPts val="2200"/>
              </a:lnSpc>
            </a:pPr>
            <a:r>
              <a:rPr lang="zh-CN" altLang="en-US" sz="1600" b="1" dirty="0" smtClean="0">
                <a:latin typeface="標楷體" pitchFamily="65" charset="-120"/>
                <a:ea typeface="標楷體" pitchFamily="65" charset="-120"/>
              </a:rPr>
              <a:t>威攝士膠囊</a:t>
            </a:r>
            <a:endParaRPr lang="en-US" altLang="zh-CN" sz="1600" b="1" dirty="0" smtClean="0">
              <a:latin typeface="標楷體" pitchFamily="65" charset="-120"/>
              <a:ea typeface="標楷體" pitchFamily="65" charset="-120"/>
            </a:endParaRPr>
          </a:p>
          <a:p>
            <a:pPr algn="ctr">
              <a:lnSpc>
                <a:spcPts val="2200"/>
              </a:lnSpc>
            </a:pPr>
            <a:r>
              <a:rPr lang="en-US" altLang="zh-TW" sz="1600" dirty="0" smtClean="0">
                <a:latin typeface="標楷體" pitchFamily="65" charset="-120"/>
                <a:ea typeface="標楷體" pitchFamily="65" charset="-120"/>
              </a:rPr>
              <a:t>Pro-Active Nutrients</a:t>
            </a:r>
            <a:endParaRPr lang="zh-TW" altLang="en-US" sz="1600" dirty="0" smtClean="0">
              <a:latin typeface="標楷體" pitchFamily="65" charset="-120"/>
              <a:ea typeface="標楷體" pitchFamily="65" charset="-12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1"/>
          <p:cNvSpPr txBox="1">
            <a:spLocks/>
          </p:cNvSpPr>
          <p:nvPr/>
        </p:nvSpPr>
        <p:spPr>
          <a:xfrm>
            <a:off x="179512" y="332656"/>
            <a:ext cx="8640960" cy="484745"/>
          </a:xfrm>
          <a:prstGeom prst="rect">
            <a:avLst/>
          </a:prstGeom>
        </p:spPr>
        <p:txBody>
          <a:bodyPr vert="horz" lIns="91440" tIns="45720" rIns="91440" bIns="45720" rtlCol="0" anchor="ctr">
            <a:noAutofit/>
          </a:bodyPr>
          <a:lstStyle/>
          <a:p>
            <a:pPr>
              <a:spcBef>
                <a:spcPct val="0"/>
              </a:spcBef>
              <a:defRPr/>
            </a:pPr>
            <a:r>
              <a:rPr lang="zh-TW" altLang="en-US" sz="2800" b="1" dirty="0" smtClean="0">
                <a:latin typeface="Times New Roman" pitchFamily="18" charset="0"/>
                <a:ea typeface="標楷體" pitchFamily="65" charset="-120"/>
                <a:cs typeface="Times New Roman" pitchFamily="18" charset="0"/>
              </a:rPr>
              <a:t>貳、營運概況  </a:t>
            </a:r>
            <a:r>
              <a:rPr lang="en-US" altLang="zh-TW" sz="2800" dirty="0" smtClean="0">
                <a:latin typeface="Times New Roman" pitchFamily="18" charset="0"/>
                <a:ea typeface="標楷體" pitchFamily="65" charset="-120"/>
                <a:cs typeface="Times New Roman" pitchFamily="18" charset="0"/>
              </a:rPr>
              <a:t>Business Overview</a:t>
            </a:r>
            <a:r>
              <a:rPr lang="zh-TW" altLang="en-US" sz="2800" dirty="0" smtClean="0">
                <a:latin typeface="Times New Roman" pitchFamily="18" charset="0"/>
                <a:ea typeface="標楷體" pitchFamily="65" charset="-120"/>
                <a:cs typeface="Times New Roman" pitchFamily="18" charset="0"/>
              </a:rPr>
              <a:t>                       </a:t>
            </a:r>
            <a:r>
              <a:rPr lang="en-US" altLang="zh-TW" dirty="0" smtClean="0">
                <a:latin typeface="Times New Roman" pitchFamily="18" charset="0"/>
                <a:ea typeface="標楷體" pitchFamily="65" charset="-120"/>
                <a:cs typeface="Times New Roman" pitchFamily="18" charset="0"/>
              </a:rPr>
              <a:t>(Continuing)</a:t>
            </a:r>
            <a:endParaRPr kumimoji="0" lang="zh-TW" altLang="en-US" i="0" u="none" strike="noStrike" kern="1200" cap="none" spc="0" normalizeH="0" baseline="0" noProof="0" dirty="0">
              <a:ln>
                <a:noFill/>
              </a:ln>
              <a:solidFill>
                <a:schemeClr val="tx1"/>
              </a:solidFill>
              <a:effectLst/>
              <a:uLnTx/>
              <a:uFillTx/>
              <a:latin typeface="Times New Roman" pitchFamily="18" charset="0"/>
              <a:ea typeface="標楷體" pitchFamily="65" charset="-120"/>
              <a:cs typeface="Times New Roman" pitchFamily="18" charset="0"/>
            </a:endParaRPr>
          </a:p>
        </p:txBody>
      </p:sp>
      <p:sp>
        <p:nvSpPr>
          <p:cNvPr id="19" name="標題 1"/>
          <p:cNvSpPr txBox="1">
            <a:spLocks/>
          </p:cNvSpPr>
          <p:nvPr/>
        </p:nvSpPr>
        <p:spPr>
          <a:xfrm>
            <a:off x="683568" y="1268760"/>
            <a:ext cx="8460432" cy="360039"/>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zh-TW" altLang="en-US" sz="2400" b="1" i="0" u="none" strike="noStrike" kern="1200" cap="none" spc="0" normalizeH="0" baseline="0" noProof="0" dirty="0" smtClean="0">
                <a:ln>
                  <a:noFill/>
                </a:ln>
                <a:solidFill>
                  <a:schemeClr val="tx1"/>
                </a:solidFill>
                <a:effectLst/>
                <a:uLnTx/>
                <a:uFillTx/>
                <a:latin typeface="Times New Roman" pitchFamily="18" charset="0"/>
                <a:ea typeface="標楷體" pitchFamily="65" charset="-120"/>
                <a:cs typeface="Times New Roman" pitchFamily="18" charset="0"/>
              </a:rPr>
              <a:t>生技類產品介紹 </a:t>
            </a:r>
            <a:r>
              <a:rPr kumimoji="0" lang="en-US" altLang="zh-TW" sz="2400" b="0" i="0" u="none" strike="noStrike" kern="1200" cap="none" spc="0" normalizeH="0" baseline="0" noProof="0" dirty="0" smtClean="0">
                <a:ln>
                  <a:noFill/>
                </a:ln>
                <a:solidFill>
                  <a:schemeClr val="tx1"/>
                </a:solidFill>
                <a:effectLst/>
                <a:uLnTx/>
                <a:uFillTx/>
                <a:latin typeface="Times New Roman" pitchFamily="18" charset="0"/>
                <a:ea typeface="標楷體" pitchFamily="65" charset="-120"/>
                <a:cs typeface="Times New Roman" pitchFamily="18" charset="0"/>
              </a:rPr>
              <a:t>Biotechnology products-</a:t>
            </a:r>
            <a:r>
              <a:rPr kumimoji="0" lang="zh-TW" altLang="en-US" sz="2400" b="0" i="0" u="none" strike="noStrike" kern="1200" cap="none" spc="0" normalizeH="0" baseline="0" noProof="0" dirty="0" smtClean="0">
                <a:ln>
                  <a:noFill/>
                </a:ln>
                <a:solidFill>
                  <a:schemeClr val="tx1"/>
                </a:solidFill>
                <a:effectLst/>
                <a:uLnTx/>
                <a:uFillTx/>
                <a:latin typeface="Times New Roman" pitchFamily="18" charset="0"/>
                <a:ea typeface="標楷體" pitchFamily="65" charset="-120"/>
                <a:cs typeface="Times New Roman" pitchFamily="18" charset="0"/>
              </a:rPr>
              <a:t>威客維</a:t>
            </a:r>
            <a:r>
              <a:rPr lang="zh-TW" altLang="en-US" sz="2400" dirty="0" smtClean="0">
                <a:latin typeface="Times New Roman" pitchFamily="18" charset="0"/>
                <a:ea typeface="標楷體" pitchFamily="65" charset="-120"/>
                <a:cs typeface="Times New Roman" pitchFamily="18" charset="0"/>
              </a:rPr>
              <a:t>三麗鷗聯名</a:t>
            </a:r>
            <a:r>
              <a:rPr kumimoji="0" lang="zh-TW" altLang="en-US" sz="2400" b="0" i="0" u="none" strike="noStrike" kern="1200" cap="none" spc="0" normalizeH="0" baseline="0" noProof="0" dirty="0" smtClean="0">
                <a:ln>
                  <a:noFill/>
                </a:ln>
                <a:solidFill>
                  <a:schemeClr val="tx1"/>
                </a:solidFill>
                <a:effectLst/>
                <a:uLnTx/>
                <a:uFillTx/>
                <a:latin typeface="Times New Roman" pitchFamily="18" charset="0"/>
                <a:ea typeface="標楷體" pitchFamily="65" charset="-120"/>
                <a:cs typeface="Times New Roman" pitchFamily="18" charset="0"/>
              </a:rPr>
              <a:t>系列</a:t>
            </a:r>
            <a:endParaRPr kumimoji="0" lang="zh-TW" altLang="en-US" sz="2400" b="1" i="0" u="none" strike="noStrike" kern="1200" cap="none" spc="0" normalizeH="0" baseline="0" noProof="0" dirty="0">
              <a:ln>
                <a:noFill/>
              </a:ln>
              <a:solidFill>
                <a:schemeClr val="tx1"/>
              </a:solidFill>
              <a:effectLst/>
              <a:uLnTx/>
              <a:uFillTx/>
              <a:latin typeface="Times New Roman" pitchFamily="18" charset="0"/>
              <a:ea typeface="標楷體" pitchFamily="65" charset="-120"/>
              <a:cs typeface="Times New Roman" pitchFamily="18" charset="0"/>
            </a:endParaRPr>
          </a:p>
        </p:txBody>
      </p:sp>
      <p:pic>
        <p:nvPicPr>
          <p:cNvPr id="21" name="圖片 20" descr="滴D優-主圖1p@1000.png"/>
          <p:cNvPicPr>
            <a:picLocks noChangeAspect="1"/>
          </p:cNvPicPr>
          <p:nvPr/>
        </p:nvPicPr>
        <p:blipFill>
          <a:blip r:embed="rId2" cstate="print"/>
          <a:stretch>
            <a:fillRect/>
          </a:stretch>
        </p:blipFill>
        <p:spPr>
          <a:xfrm>
            <a:off x="3563888" y="2205184"/>
            <a:ext cx="2617674" cy="2880000"/>
          </a:xfrm>
          <a:prstGeom prst="rect">
            <a:avLst/>
          </a:prstGeom>
        </p:spPr>
      </p:pic>
      <p:pic>
        <p:nvPicPr>
          <p:cNvPr id="22" name="圖片 21" descr="護晶明-主圖1p@1000.png"/>
          <p:cNvPicPr>
            <a:picLocks noChangeAspect="1"/>
          </p:cNvPicPr>
          <p:nvPr/>
        </p:nvPicPr>
        <p:blipFill>
          <a:blip r:embed="rId3" cstate="print"/>
          <a:stretch>
            <a:fillRect/>
          </a:stretch>
        </p:blipFill>
        <p:spPr>
          <a:xfrm>
            <a:off x="5940152" y="2204864"/>
            <a:ext cx="2979308" cy="2880000"/>
          </a:xfrm>
          <a:prstGeom prst="rect">
            <a:avLst/>
          </a:prstGeom>
        </p:spPr>
      </p:pic>
      <p:pic>
        <p:nvPicPr>
          <p:cNvPr id="23" name="圖片 22" descr="20220418V2.0_IP版三麗鷗_威敏暢包裝盒W11.9xH12.3xD5cm_closed.png"/>
          <p:cNvPicPr>
            <a:picLocks noChangeAspect="1"/>
          </p:cNvPicPr>
          <p:nvPr/>
        </p:nvPicPr>
        <p:blipFill>
          <a:blip r:embed="rId4" cstate="print"/>
          <a:srcRect l="8697" t="17821" r="17605" b="18847"/>
          <a:stretch>
            <a:fillRect/>
          </a:stretch>
        </p:blipFill>
        <p:spPr>
          <a:xfrm>
            <a:off x="107504" y="2204864"/>
            <a:ext cx="3655385" cy="2880000"/>
          </a:xfrm>
          <a:prstGeom prst="rect">
            <a:avLst/>
          </a:prstGeom>
        </p:spPr>
      </p:pic>
      <p:sp>
        <p:nvSpPr>
          <p:cNvPr id="24" name="文字方塊 23"/>
          <p:cNvSpPr txBox="1"/>
          <p:nvPr/>
        </p:nvSpPr>
        <p:spPr>
          <a:xfrm>
            <a:off x="251520" y="4869160"/>
            <a:ext cx="3057247" cy="635110"/>
          </a:xfrm>
          <a:prstGeom prst="rect">
            <a:avLst/>
          </a:prstGeom>
          <a:noFill/>
        </p:spPr>
        <p:txBody>
          <a:bodyPr wrap="none" rtlCol="0">
            <a:spAutoFit/>
          </a:bodyPr>
          <a:lstStyle/>
          <a:p>
            <a:pPr algn="ctr">
              <a:lnSpc>
                <a:spcPts val="2200"/>
              </a:lnSpc>
            </a:pPr>
            <a:r>
              <a:rPr lang="zh-TW" altLang="en-US" sz="1600" b="1" dirty="0" smtClean="0">
                <a:latin typeface="標楷體" pitchFamily="65" charset="-120"/>
                <a:ea typeface="標楷體" pitchFamily="65" charset="-120"/>
              </a:rPr>
              <a:t>威敏暢酵素益菌粉包</a:t>
            </a:r>
            <a:endParaRPr lang="en-US" altLang="zh-TW" sz="1600" b="1" dirty="0" smtClean="0">
              <a:latin typeface="標楷體" pitchFamily="65" charset="-120"/>
              <a:ea typeface="標楷體" pitchFamily="65" charset="-120"/>
            </a:endParaRPr>
          </a:p>
          <a:p>
            <a:pPr algn="ctr">
              <a:lnSpc>
                <a:spcPts val="2200"/>
              </a:lnSpc>
            </a:pPr>
            <a:r>
              <a:rPr lang="en-US" altLang="zh-TW" sz="1600" dirty="0" smtClean="0">
                <a:latin typeface="標楷體" pitchFamily="65" charset="-120"/>
                <a:ea typeface="標楷體" pitchFamily="65" charset="-120"/>
              </a:rPr>
              <a:t>Kids </a:t>
            </a:r>
            <a:r>
              <a:rPr lang="en-US" altLang="zh-TW" sz="1600" dirty="0" err="1" smtClean="0">
                <a:latin typeface="標楷體" pitchFamily="65" charset="-120"/>
                <a:ea typeface="標楷體" pitchFamily="65" charset="-120"/>
              </a:rPr>
              <a:t>Probiotic</a:t>
            </a:r>
            <a:r>
              <a:rPr lang="en-US" altLang="zh-TW" sz="1600" dirty="0" smtClean="0">
                <a:latin typeface="標楷體" pitchFamily="65" charset="-120"/>
                <a:ea typeface="標楷體" pitchFamily="65" charset="-120"/>
              </a:rPr>
              <a:t> Enzyme Powder</a:t>
            </a:r>
            <a:endParaRPr lang="zh-TW" altLang="en-US" sz="1600" dirty="0" smtClean="0">
              <a:latin typeface="標楷體" pitchFamily="65" charset="-120"/>
              <a:ea typeface="標楷體" pitchFamily="65" charset="-120"/>
            </a:endParaRPr>
          </a:p>
        </p:txBody>
      </p:sp>
      <p:sp>
        <p:nvSpPr>
          <p:cNvPr id="25" name="文字方塊 24"/>
          <p:cNvSpPr txBox="1"/>
          <p:nvPr/>
        </p:nvSpPr>
        <p:spPr>
          <a:xfrm>
            <a:off x="3995936" y="4869160"/>
            <a:ext cx="1415772" cy="635110"/>
          </a:xfrm>
          <a:prstGeom prst="rect">
            <a:avLst/>
          </a:prstGeom>
          <a:noFill/>
        </p:spPr>
        <p:txBody>
          <a:bodyPr wrap="none" rtlCol="0">
            <a:spAutoFit/>
          </a:bodyPr>
          <a:lstStyle/>
          <a:p>
            <a:pPr algn="ctr">
              <a:lnSpc>
                <a:spcPts val="2200"/>
              </a:lnSpc>
            </a:pPr>
            <a:r>
              <a:rPr lang="zh-TW" altLang="en-US" sz="1600" b="1" dirty="0" smtClean="0">
                <a:latin typeface="標楷體" pitchFamily="65" charset="-120"/>
                <a:ea typeface="標楷體" pitchFamily="65" charset="-120"/>
              </a:rPr>
              <a:t>滴</a:t>
            </a:r>
            <a:r>
              <a:rPr lang="en-US" altLang="zh-TW" sz="1600" b="1" dirty="0" smtClean="0">
                <a:latin typeface="標楷體" pitchFamily="65" charset="-120"/>
                <a:ea typeface="標楷體" pitchFamily="65" charset="-120"/>
              </a:rPr>
              <a:t>D</a:t>
            </a:r>
            <a:r>
              <a:rPr lang="zh-TW" altLang="en-US" sz="1600" b="1" dirty="0" smtClean="0">
                <a:latin typeface="標楷體" pitchFamily="65" charset="-120"/>
                <a:ea typeface="標楷體" pitchFamily="65" charset="-120"/>
              </a:rPr>
              <a:t>優滴液</a:t>
            </a:r>
            <a:endParaRPr lang="en-US" altLang="zh-TW" sz="1600" b="1" dirty="0" smtClean="0">
              <a:latin typeface="標楷體" pitchFamily="65" charset="-120"/>
              <a:ea typeface="標楷體" pitchFamily="65" charset="-120"/>
            </a:endParaRPr>
          </a:p>
          <a:p>
            <a:pPr algn="ctr">
              <a:lnSpc>
                <a:spcPts val="2200"/>
              </a:lnSpc>
            </a:pPr>
            <a:r>
              <a:rPr lang="en-US" altLang="zh-TW" sz="1600" dirty="0" smtClean="0">
                <a:latin typeface="標楷體" pitchFamily="65" charset="-120"/>
                <a:ea typeface="標楷體" pitchFamily="65" charset="-120"/>
              </a:rPr>
              <a:t>DHA D3 drops</a:t>
            </a:r>
            <a:endParaRPr lang="zh-TW" altLang="en-US" sz="1600" dirty="0" smtClean="0">
              <a:latin typeface="標楷體" pitchFamily="65" charset="-120"/>
              <a:ea typeface="標楷體" pitchFamily="65" charset="-120"/>
            </a:endParaRPr>
          </a:p>
        </p:txBody>
      </p:sp>
      <p:sp>
        <p:nvSpPr>
          <p:cNvPr id="26" name="文字方塊 25"/>
          <p:cNvSpPr txBox="1"/>
          <p:nvPr/>
        </p:nvSpPr>
        <p:spPr>
          <a:xfrm>
            <a:off x="5984161" y="4869160"/>
            <a:ext cx="3159839" cy="917239"/>
          </a:xfrm>
          <a:prstGeom prst="rect">
            <a:avLst/>
          </a:prstGeom>
          <a:noFill/>
        </p:spPr>
        <p:txBody>
          <a:bodyPr wrap="none" rtlCol="0">
            <a:spAutoFit/>
          </a:bodyPr>
          <a:lstStyle/>
          <a:p>
            <a:pPr algn="ctr">
              <a:lnSpc>
                <a:spcPts val="2200"/>
              </a:lnSpc>
            </a:pPr>
            <a:r>
              <a:rPr lang="zh-TW" altLang="en-US" sz="1600" b="1" dirty="0" smtClean="0">
                <a:latin typeface="標楷體" pitchFamily="65" charset="-120"/>
                <a:ea typeface="標楷體" pitchFamily="65" charset="-120"/>
              </a:rPr>
              <a:t>護晶明咀嚼錠</a:t>
            </a:r>
            <a:endParaRPr lang="en-US" altLang="zh-TW" sz="1600" b="1" dirty="0" smtClean="0">
              <a:latin typeface="標楷體" pitchFamily="65" charset="-120"/>
              <a:ea typeface="標楷體" pitchFamily="65" charset="-120"/>
            </a:endParaRPr>
          </a:p>
          <a:p>
            <a:pPr algn="ctr">
              <a:lnSpc>
                <a:spcPts val="2200"/>
              </a:lnSpc>
            </a:pPr>
            <a:r>
              <a:rPr lang="en-US" altLang="zh-TW" sz="1600" dirty="0" smtClean="0">
                <a:latin typeface="標楷體" pitchFamily="65" charset="-120"/>
                <a:ea typeface="標楷體" pitchFamily="65" charset="-120"/>
              </a:rPr>
              <a:t>Hello Kitty </a:t>
            </a:r>
          </a:p>
          <a:p>
            <a:pPr algn="ctr">
              <a:lnSpc>
                <a:spcPts val="2200"/>
              </a:lnSpc>
            </a:pPr>
            <a:r>
              <a:rPr lang="en-US" altLang="zh-TW" sz="1600" dirty="0" smtClean="0">
                <a:latin typeface="標楷體" pitchFamily="65" charset="-120"/>
                <a:ea typeface="標楷體" pitchFamily="65" charset="-120"/>
              </a:rPr>
              <a:t>Extra Bright Bilberry Tablets</a:t>
            </a:r>
            <a:endParaRPr lang="zh-TW" altLang="en-US" sz="1600" dirty="0">
              <a:latin typeface="標楷體" pitchFamily="65" charset="-120"/>
              <a:ea typeface="標楷體" pitchFamily="65" charset="-120"/>
            </a:endParaRPr>
          </a:p>
        </p:txBody>
      </p:sp>
    </p:spTree>
    <p:extLst>
      <p:ext uri="{BB962C8B-B14F-4D97-AF65-F5344CB8AC3E}">
        <p14:creationId xmlns:p14="http://schemas.microsoft.com/office/powerpoint/2010/main" xmlns="" val="269983277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1"/>
          <p:cNvSpPr txBox="1">
            <a:spLocks/>
          </p:cNvSpPr>
          <p:nvPr/>
        </p:nvSpPr>
        <p:spPr>
          <a:xfrm>
            <a:off x="179512" y="332656"/>
            <a:ext cx="8640960" cy="484745"/>
          </a:xfrm>
          <a:prstGeom prst="rect">
            <a:avLst/>
          </a:prstGeom>
        </p:spPr>
        <p:txBody>
          <a:bodyPr vert="horz" lIns="91440" tIns="45720" rIns="91440" bIns="45720" rtlCol="0" anchor="ctr">
            <a:noAutofit/>
          </a:bodyPr>
          <a:lstStyle/>
          <a:p>
            <a:pPr>
              <a:spcBef>
                <a:spcPct val="0"/>
              </a:spcBef>
              <a:defRPr/>
            </a:pPr>
            <a:r>
              <a:rPr lang="zh-TW" altLang="en-US" sz="2800" b="1" dirty="0" smtClean="0">
                <a:latin typeface="Times New Roman" pitchFamily="18" charset="0"/>
                <a:ea typeface="標楷體" pitchFamily="65" charset="-120"/>
                <a:cs typeface="Times New Roman" pitchFamily="18" charset="0"/>
              </a:rPr>
              <a:t>貳、營運概況  </a:t>
            </a:r>
            <a:r>
              <a:rPr lang="en-US" altLang="zh-TW" sz="2800" dirty="0" smtClean="0">
                <a:latin typeface="Times New Roman" pitchFamily="18" charset="0"/>
                <a:ea typeface="標楷體" pitchFamily="65" charset="-120"/>
                <a:cs typeface="Times New Roman" pitchFamily="18" charset="0"/>
              </a:rPr>
              <a:t>Business Overview</a:t>
            </a:r>
            <a:r>
              <a:rPr lang="zh-TW" altLang="en-US" sz="2800" dirty="0" smtClean="0">
                <a:latin typeface="Times New Roman" pitchFamily="18" charset="0"/>
                <a:ea typeface="標楷體" pitchFamily="65" charset="-120"/>
                <a:cs typeface="Times New Roman" pitchFamily="18" charset="0"/>
              </a:rPr>
              <a:t>                       </a:t>
            </a:r>
            <a:r>
              <a:rPr lang="en-US" altLang="zh-TW" dirty="0" smtClean="0">
                <a:latin typeface="Times New Roman" pitchFamily="18" charset="0"/>
                <a:ea typeface="標楷體" pitchFamily="65" charset="-120"/>
                <a:cs typeface="Times New Roman" pitchFamily="18" charset="0"/>
              </a:rPr>
              <a:t>(Continuing)</a:t>
            </a:r>
            <a:endParaRPr kumimoji="0" lang="zh-TW" altLang="en-US" i="0" u="none" strike="noStrike" kern="1200" cap="none" spc="0" normalizeH="0" baseline="0" noProof="0" dirty="0">
              <a:ln>
                <a:noFill/>
              </a:ln>
              <a:solidFill>
                <a:schemeClr val="tx1"/>
              </a:solidFill>
              <a:effectLst/>
              <a:uLnTx/>
              <a:uFillTx/>
              <a:latin typeface="Times New Roman" pitchFamily="18" charset="0"/>
              <a:ea typeface="標楷體" pitchFamily="65" charset="-120"/>
              <a:cs typeface="Times New Roman" pitchFamily="18" charset="0"/>
            </a:endParaRPr>
          </a:p>
        </p:txBody>
      </p:sp>
      <p:pic>
        <p:nvPicPr>
          <p:cNvPr id="13" name="圖片 12" descr="享速孅彩盒 - 正面.png"/>
          <p:cNvPicPr>
            <a:picLocks noChangeAspect="1"/>
          </p:cNvPicPr>
          <p:nvPr/>
        </p:nvPicPr>
        <p:blipFill>
          <a:blip r:embed="rId3" cstate="print"/>
          <a:srcRect l="16845" t="2807" r="10162" b="4547"/>
          <a:stretch>
            <a:fillRect/>
          </a:stretch>
        </p:blipFill>
        <p:spPr>
          <a:xfrm>
            <a:off x="6747727" y="2277144"/>
            <a:ext cx="1928729" cy="2448000"/>
          </a:xfrm>
          <a:prstGeom prst="rect">
            <a:avLst/>
          </a:prstGeom>
        </p:spPr>
      </p:pic>
      <p:pic>
        <p:nvPicPr>
          <p:cNvPr id="14" name="圖片 13" descr="原味滴雞精10入禮盒.png"/>
          <p:cNvPicPr>
            <a:picLocks noChangeAspect="1"/>
          </p:cNvPicPr>
          <p:nvPr/>
        </p:nvPicPr>
        <p:blipFill>
          <a:blip r:embed="rId4" cstate="print"/>
          <a:srcRect t="24779" b="22124"/>
          <a:stretch>
            <a:fillRect/>
          </a:stretch>
        </p:blipFill>
        <p:spPr>
          <a:xfrm>
            <a:off x="2915816" y="2636912"/>
            <a:ext cx="3729008" cy="1980000"/>
          </a:xfrm>
          <a:prstGeom prst="rect">
            <a:avLst/>
          </a:prstGeom>
        </p:spPr>
      </p:pic>
      <p:pic>
        <p:nvPicPr>
          <p:cNvPr id="15" name="圖片 14" descr="20220713_醇萃活鐵補精_合併_去背.png"/>
          <p:cNvPicPr>
            <a:picLocks noChangeAspect="1"/>
          </p:cNvPicPr>
          <p:nvPr/>
        </p:nvPicPr>
        <p:blipFill>
          <a:blip r:embed="rId5" cstate="print"/>
          <a:srcRect l="6624" t="25623" r="8133" b="20257"/>
          <a:stretch>
            <a:fillRect/>
          </a:stretch>
        </p:blipFill>
        <p:spPr>
          <a:xfrm>
            <a:off x="35496" y="2636912"/>
            <a:ext cx="3119909" cy="1980000"/>
          </a:xfrm>
          <a:prstGeom prst="rect">
            <a:avLst/>
          </a:prstGeom>
        </p:spPr>
      </p:pic>
      <p:sp>
        <p:nvSpPr>
          <p:cNvPr id="11" name="標題 1"/>
          <p:cNvSpPr txBox="1">
            <a:spLocks/>
          </p:cNvSpPr>
          <p:nvPr/>
        </p:nvSpPr>
        <p:spPr>
          <a:xfrm>
            <a:off x="683568" y="1268760"/>
            <a:ext cx="7920880" cy="360039"/>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zh-TW" altLang="en-US" sz="2400" b="1" i="0" u="none" strike="noStrike" kern="1200" cap="none" spc="0" normalizeH="0" baseline="0" noProof="0" dirty="0" smtClean="0">
                <a:ln>
                  <a:noFill/>
                </a:ln>
                <a:solidFill>
                  <a:schemeClr val="tx1"/>
                </a:solidFill>
                <a:effectLst/>
                <a:uLnTx/>
                <a:uFillTx/>
                <a:latin typeface="Times New Roman" pitchFamily="18" charset="0"/>
                <a:ea typeface="標楷體" pitchFamily="65" charset="-120"/>
                <a:cs typeface="Times New Roman" pitchFamily="18" charset="0"/>
              </a:rPr>
              <a:t>生技類產品介紹 </a:t>
            </a:r>
            <a:r>
              <a:rPr kumimoji="0" lang="en-US" altLang="zh-TW" sz="2400" b="0" i="0" u="none" strike="noStrike" kern="1200" cap="none" spc="0" normalizeH="0" baseline="0" noProof="0" dirty="0" smtClean="0">
                <a:ln>
                  <a:noFill/>
                </a:ln>
                <a:solidFill>
                  <a:schemeClr val="tx1"/>
                </a:solidFill>
                <a:effectLst/>
                <a:uLnTx/>
                <a:uFillTx/>
                <a:latin typeface="Times New Roman" pitchFamily="18" charset="0"/>
                <a:ea typeface="標楷體" pitchFamily="65" charset="-120"/>
                <a:cs typeface="Times New Roman" pitchFamily="18" charset="0"/>
              </a:rPr>
              <a:t>Biotechnology products-</a:t>
            </a:r>
            <a:r>
              <a:rPr kumimoji="0" lang="zh-TW" altLang="en-US" sz="2400" b="0" i="0" u="none" strike="noStrike" kern="1200" cap="none" spc="0" normalizeH="0" baseline="0" noProof="0" dirty="0" smtClean="0">
                <a:ln>
                  <a:noFill/>
                </a:ln>
                <a:solidFill>
                  <a:schemeClr val="tx1"/>
                </a:solidFill>
                <a:effectLst/>
                <a:uLnTx/>
                <a:uFillTx/>
                <a:latin typeface="Times New Roman" pitchFamily="18" charset="0"/>
                <a:ea typeface="標楷體" pitchFamily="65" charset="-120"/>
                <a:cs typeface="Times New Roman" pitchFamily="18" charset="0"/>
              </a:rPr>
              <a:t>威客維美妍系列</a:t>
            </a:r>
            <a:endParaRPr kumimoji="0" lang="zh-TW" altLang="en-US" sz="2400" b="1" i="0" u="none" strike="noStrike" kern="1200" cap="none" spc="0" normalizeH="0" baseline="0" noProof="0" dirty="0">
              <a:ln>
                <a:noFill/>
              </a:ln>
              <a:solidFill>
                <a:schemeClr val="tx1"/>
              </a:solidFill>
              <a:effectLst/>
              <a:uLnTx/>
              <a:uFillTx/>
              <a:latin typeface="Times New Roman" pitchFamily="18" charset="0"/>
              <a:ea typeface="標楷體" pitchFamily="65" charset="-120"/>
              <a:cs typeface="Times New Roman" pitchFamily="18" charset="0"/>
            </a:endParaRPr>
          </a:p>
        </p:txBody>
      </p:sp>
      <p:sp>
        <p:nvSpPr>
          <p:cNvPr id="16" name="矩形 15"/>
          <p:cNvSpPr/>
          <p:nvPr/>
        </p:nvSpPr>
        <p:spPr>
          <a:xfrm>
            <a:off x="611560" y="4869160"/>
            <a:ext cx="2088232" cy="635110"/>
          </a:xfrm>
          <a:prstGeom prst="rect">
            <a:avLst/>
          </a:prstGeom>
        </p:spPr>
        <p:txBody>
          <a:bodyPr wrap="square">
            <a:spAutoFit/>
          </a:bodyPr>
          <a:lstStyle/>
          <a:p>
            <a:pPr algn="ctr">
              <a:lnSpc>
                <a:spcPts val="2200"/>
              </a:lnSpc>
            </a:pPr>
            <a:r>
              <a:rPr lang="zh-TW" altLang="en-US" sz="1600" b="1" dirty="0" smtClean="0">
                <a:latin typeface="標楷體" pitchFamily="65" charset="-120"/>
                <a:ea typeface="標楷體" pitchFamily="65" charset="-120"/>
              </a:rPr>
              <a:t>醇萃活鐵補精</a:t>
            </a:r>
            <a:r>
              <a:rPr lang="zh-TW" altLang="en-US" sz="1600" dirty="0" smtClean="0">
                <a:latin typeface="標楷體" pitchFamily="65" charset="-120"/>
                <a:ea typeface="標楷體" pitchFamily="65" charset="-120"/>
              </a:rPr>
              <a:t>  </a:t>
            </a:r>
            <a:endParaRPr lang="en-US" altLang="zh-TW" sz="1600" dirty="0" smtClean="0">
              <a:latin typeface="標楷體" pitchFamily="65" charset="-120"/>
              <a:ea typeface="標楷體" pitchFamily="65" charset="-120"/>
            </a:endParaRPr>
          </a:p>
          <a:p>
            <a:pPr algn="ctr">
              <a:lnSpc>
                <a:spcPts val="2200"/>
              </a:lnSpc>
            </a:pPr>
            <a:r>
              <a:rPr lang="en-US" altLang="zh-TW" sz="1600" dirty="0" err="1" smtClean="0">
                <a:latin typeface="標楷體" pitchFamily="65" charset="-120"/>
                <a:ea typeface="標楷體" pitchFamily="65" charset="-120"/>
              </a:rPr>
              <a:t>GoyoungFe</a:t>
            </a:r>
            <a:r>
              <a:rPr lang="en-US" altLang="zh-TW" sz="1600" dirty="0" smtClean="0">
                <a:latin typeface="標楷體" pitchFamily="65" charset="-120"/>
                <a:ea typeface="標楷體" pitchFamily="65" charset="-120"/>
              </a:rPr>
              <a:t> Essence</a:t>
            </a:r>
            <a:endParaRPr lang="zh-TW" altLang="en-US" sz="1600" dirty="0">
              <a:latin typeface="標楷體" pitchFamily="65" charset="-120"/>
              <a:ea typeface="標楷體" pitchFamily="65" charset="-120"/>
            </a:endParaRPr>
          </a:p>
        </p:txBody>
      </p:sp>
      <p:sp>
        <p:nvSpPr>
          <p:cNvPr id="17" name="矩形 16"/>
          <p:cNvSpPr/>
          <p:nvPr/>
        </p:nvSpPr>
        <p:spPr>
          <a:xfrm>
            <a:off x="3631634" y="4869160"/>
            <a:ext cx="2236510" cy="917239"/>
          </a:xfrm>
          <a:prstGeom prst="rect">
            <a:avLst/>
          </a:prstGeom>
        </p:spPr>
        <p:txBody>
          <a:bodyPr wrap="none">
            <a:spAutoFit/>
          </a:bodyPr>
          <a:lstStyle/>
          <a:p>
            <a:pPr algn="ctr">
              <a:lnSpc>
                <a:spcPts val="2200"/>
              </a:lnSpc>
            </a:pPr>
            <a:r>
              <a:rPr lang="zh-TW" altLang="en-US" sz="1600" b="1" dirty="0" smtClean="0">
                <a:latin typeface="標楷體" pitchFamily="65" charset="-120"/>
                <a:ea typeface="標楷體" pitchFamily="65" charset="-120"/>
              </a:rPr>
              <a:t>白藜蘆醇美妍精華飲</a:t>
            </a:r>
            <a:endParaRPr lang="en-US" altLang="zh-TW" sz="1600" b="1" dirty="0" smtClean="0">
              <a:latin typeface="標楷體" pitchFamily="65" charset="-120"/>
              <a:ea typeface="標楷體" pitchFamily="65" charset="-120"/>
            </a:endParaRPr>
          </a:p>
          <a:p>
            <a:pPr algn="ctr">
              <a:lnSpc>
                <a:spcPts val="2200"/>
              </a:lnSpc>
            </a:pPr>
            <a:r>
              <a:rPr lang="en-US" altLang="zh-TW" sz="1600" dirty="0" smtClean="0">
                <a:latin typeface="標楷體" pitchFamily="65" charset="-120"/>
                <a:ea typeface="標楷體" pitchFamily="65" charset="-120"/>
              </a:rPr>
              <a:t>Red Grape Extract </a:t>
            </a:r>
          </a:p>
          <a:p>
            <a:pPr algn="ctr">
              <a:lnSpc>
                <a:spcPts val="2200"/>
              </a:lnSpc>
            </a:pPr>
            <a:r>
              <a:rPr lang="en-US" altLang="zh-TW" sz="1600" dirty="0" smtClean="0">
                <a:latin typeface="標楷體" pitchFamily="65" charset="-120"/>
                <a:ea typeface="標楷體" pitchFamily="65" charset="-120"/>
              </a:rPr>
              <a:t>contains </a:t>
            </a:r>
            <a:r>
              <a:rPr lang="en-US" altLang="zh-TW" sz="1600" dirty="0" err="1" smtClean="0">
                <a:latin typeface="標楷體" pitchFamily="65" charset="-120"/>
                <a:ea typeface="標楷體" pitchFamily="65" charset="-120"/>
              </a:rPr>
              <a:t>Resveratrol</a:t>
            </a:r>
            <a:endParaRPr lang="zh-TW" altLang="en-US" sz="1600" dirty="0">
              <a:latin typeface="標楷體" pitchFamily="65" charset="-120"/>
              <a:ea typeface="標楷體" pitchFamily="65" charset="-120"/>
            </a:endParaRPr>
          </a:p>
        </p:txBody>
      </p:sp>
      <p:sp>
        <p:nvSpPr>
          <p:cNvPr id="18" name="文字方塊 17"/>
          <p:cNvSpPr txBox="1"/>
          <p:nvPr/>
        </p:nvSpPr>
        <p:spPr>
          <a:xfrm>
            <a:off x="6804248" y="4882122"/>
            <a:ext cx="1586404" cy="635110"/>
          </a:xfrm>
          <a:prstGeom prst="rect">
            <a:avLst/>
          </a:prstGeom>
          <a:noFill/>
        </p:spPr>
        <p:txBody>
          <a:bodyPr wrap="square" rtlCol="0">
            <a:spAutoFit/>
          </a:bodyPr>
          <a:lstStyle/>
          <a:p>
            <a:pPr algn="ctr">
              <a:lnSpc>
                <a:spcPts val="2200"/>
              </a:lnSpc>
            </a:pPr>
            <a:r>
              <a:rPr lang="zh-TW" altLang="en-US" sz="1600" b="1" dirty="0" smtClean="0">
                <a:latin typeface="標楷體" pitchFamily="65" charset="-120"/>
                <a:ea typeface="標楷體" pitchFamily="65" charset="-120"/>
              </a:rPr>
              <a:t>享速孅膠囊</a:t>
            </a:r>
            <a:endParaRPr lang="en-US" altLang="zh-TW" sz="1600" b="1" dirty="0" smtClean="0">
              <a:latin typeface="標楷體" pitchFamily="65" charset="-120"/>
              <a:ea typeface="標楷體" pitchFamily="65" charset="-120"/>
            </a:endParaRPr>
          </a:p>
          <a:p>
            <a:pPr algn="ctr">
              <a:lnSpc>
                <a:spcPts val="2200"/>
              </a:lnSpc>
            </a:pPr>
            <a:r>
              <a:rPr lang="en-US" altLang="zh-TW" sz="1600" dirty="0" err="1" smtClean="0">
                <a:latin typeface="標楷體" pitchFamily="65" charset="-120"/>
                <a:ea typeface="標楷體" pitchFamily="65" charset="-120"/>
              </a:rPr>
              <a:t>Superburn</a:t>
            </a:r>
            <a:r>
              <a:rPr lang="en-US" altLang="zh-TW" sz="1600" dirty="0" smtClean="0">
                <a:latin typeface="標楷體" pitchFamily="65" charset="-120"/>
                <a:ea typeface="標楷體" pitchFamily="65" charset="-120"/>
              </a:rPr>
              <a:t> 6X</a:t>
            </a:r>
            <a:endParaRPr lang="zh-TW" altLang="en-US" sz="1600" dirty="0" smtClean="0">
              <a:latin typeface="標楷體" pitchFamily="65" charset="-120"/>
              <a:ea typeface="標楷體" pitchFamily="65" charset="-120"/>
            </a:endParaRPr>
          </a:p>
        </p:txBody>
      </p:sp>
    </p:spTree>
    <p:extLst>
      <p:ext uri="{BB962C8B-B14F-4D97-AF65-F5344CB8AC3E}">
        <p14:creationId xmlns:p14="http://schemas.microsoft.com/office/powerpoint/2010/main" xmlns="" val="26998327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圖片 12" descr="仁蔘飲16包.png"/>
          <p:cNvPicPr>
            <a:picLocks noChangeAspect="1"/>
          </p:cNvPicPr>
          <p:nvPr/>
        </p:nvPicPr>
        <p:blipFill>
          <a:blip r:embed="rId2" cstate="print"/>
          <a:srcRect t="20000" b="9999"/>
          <a:stretch>
            <a:fillRect/>
          </a:stretch>
        </p:blipFill>
        <p:spPr>
          <a:xfrm>
            <a:off x="5801166" y="2241128"/>
            <a:ext cx="3342834" cy="2340000"/>
          </a:xfrm>
          <a:prstGeom prst="rect">
            <a:avLst/>
          </a:prstGeom>
        </p:spPr>
      </p:pic>
      <p:pic>
        <p:nvPicPr>
          <p:cNvPr id="19" name="圖片 18" descr="原味滴雞精10入禮盒.png"/>
          <p:cNvPicPr>
            <a:picLocks noChangeAspect="1"/>
          </p:cNvPicPr>
          <p:nvPr/>
        </p:nvPicPr>
        <p:blipFill>
          <a:blip r:embed="rId3" cstate="print"/>
          <a:srcRect l="10308" t="14624" r="6251" b="9677"/>
          <a:stretch>
            <a:fillRect/>
          </a:stretch>
        </p:blipFill>
        <p:spPr>
          <a:xfrm>
            <a:off x="3275856" y="2241128"/>
            <a:ext cx="2594239" cy="2340000"/>
          </a:xfrm>
          <a:prstGeom prst="rect">
            <a:avLst/>
          </a:prstGeom>
        </p:spPr>
      </p:pic>
      <p:sp>
        <p:nvSpPr>
          <p:cNvPr id="7" name="標題 1"/>
          <p:cNvSpPr txBox="1">
            <a:spLocks/>
          </p:cNvSpPr>
          <p:nvPr/>
        </p:nvSpPr>
        <p:spPr>
          <a:xfrm>
            <a:off x="179512" y="332656"/>
            <a:ext cx="8640960" cy="484745"/>
          </a:xfrm>
          <a:prstGeom prst="rect">
            <a:avLst/>
          </a:prstGeom>
        </p:spPr>
        <p:txBody>
          <a:bodyPr vert="horz" lIns="91440" tIns="45720" rIns="91440" bIns="45720" rtlCol="0" anchor="ctr">
            <a:noAutofit/>
          </a:bodyPr>
          <a:lstStyle/>
          <a:p>
            <a:pPr>
              <a:spcBef>
                <a:spcPct val="0"/>
              </a:spcBef>
              <a:defRPr/>
            </a:pPr>
            <a:r>
              <a:rPr lang="zh-TW" altLang="en-US" sz="2800" b="1" dirty="0" smtClean="0">
                <a:latin typeface="Times New Roman" pitchFamily="18" charset="0"/>
                <a:ea typeface="標楷體" pitchFamily="65" charset="-120"/>
                <a:cs typeface="Times New Roman" pitchFamily="18" charset="0"/>
              </a:rPr>
              <a:t>貳、營運概況  </a:t>
            </a:r>
            <a:r>
              <a:rPr lang="en-US" altLang="zh-TW" sz="2800" dirty="0" smtClean="0">
                <a:latin typeface="Times New Roman" pitchFamily="18" charset="0"/>
                <a:ea typeface="標楷體" pitchFamily="65" charset="-120"/>
                <a:cs typeface="Times New Roman" pitchFamily="18" charset="0"/>
              </a:rPr>
              <a:t>Business Overview</a:t>
            </a:r>
            <a:r>
              <a:rPr lang="zh-TW" altLang="en-US" sz="2800" dirty="0" smtClean="0">
                <a:latin typeface="Times New Roman" pitchFamily="18" charset="0"/>
                <a:ea typeface="標楷體" pitchFamily="65" charset="-120"/>
                <a:cs typeface="Times New Roman" pitchFamily="18" charset="0"/>
              </a:rPr>
              <a:t>                       </a:t>
            </a:r>
            <a:r>
              <a:rPr lang="en-US" altLang="zh-TW" dirty="0" smtClean="0">
                <a:latin typeface="Times New Roman" pitchFamily="18" charset="0"/>
                <a:ea typeface="標楷體" pitchFamily="65" charset="-120"/>
                <a:cs typeface="Times New Roman" pitchFamily="18" charset="0"/>
              </a:rPr>
              <a:t>(Continuing)</a:t>
            </a:r>
            <a:endParaRPr kumimoji="0" lang="zh-TW" altLang="en-US" i="0" u="none" strike="noStrike" kern="1200" cap="none" spc="0" normalizeH="0" baseline="0" noProof="0" dirty="0">
              <a:ln>
                <a:noFill/>
              </a:ln>
              <a:solidFill>
                <a:schemeClr val="tx1"/>
              </a:solidFill>
              <a:effectLst/>
              <a:uLnTx/>
              <a:uFillTx/>
              <a:latin typeface="Times New Roman" pitchFamily="18" charset="0"/>
              <a:ea typeface="標楷體" pitchFamily="65" charset="-120"/>
              <a:cs typeface="Times New Roman" pitchFamily="18" charset="0"/>
            </a:endParaRPr>
          </a:p>
        </p:txBody>
      </p:sp>
      <p:pic>
        <p:nvPicPr>
          <p:cNvPr id="11" name="圖片 10" descr="20220325_黃金虫草子28入彩盒3D立體模擬圖-正面直立.png"/>
          <p:cNvPicPr>
            <a:picLocks noChangeAspect="1"/>
          </p:cNvPicPr>
          <p:nvPr/>
        </p:nvPicPr>
        <p:blipFill>
          <a:blip r:embed="rId4" cstate="print"/>
          <a:stretch>
            <a:fillRect/>
          </a:stretch>
        </p:blipFill>
        <p:spPr>
          <a:xfrm>
            <a:off x="0" y="1809176"/>
            <a:ext cx="3204000" cy="3204000"/>
          </a:xfrm>
          <a:prstGeom prst="rect">
            <a:avLst/>
          </a:prstGeom>
        </p:spPr>
      </p:pic>
      <p:sp>
        <p:nvSpPr>
          <p:cNvPr id="18" name="標題 1"/>
          <p:cNvSpPr txBox="1">
            <a:spLocks/>
          </p:cNvSpPr>
          <p:nvPr/>
        </p:nvSpPr>
        <p:spPr>
          <a:xfrm>
            <a:off x="683568" y="1268760"/>
            <a:ext cx="7920880" cy="360039"/>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zh-TW" altLang="en-US" sz="2400" b="1" i="0" u="none" strike="noStrike" kern="1200" cap="none" spc="0" normalizeH="0" baseline="0" noProof="0" dirty="0" smtClean="0">
                <a:ln>
                  <a:noFill/>
                </a:ln>
                <a:solidFill>
                  <a:schemeClr val="tx1"/>
                </a:solidFill>
                <a:effectLst/>
                <a:uLnTx/>
                <a:uFillTx/>
                <a:latin typeface="Times New Roman" pitchFamily="18" charset="0"/>
                <a:ea typeface="標楷體" pitchFamily="65" charset="-120"/>
                <a:cs typeface="Times New Roman" pitchFamily="18" charset="0"/>
              </a:rPr>
              <a:t>生技類產品介紹 </a:t>
            </a:r>
            <a:r>
              <a:rPr kumimoji="0" lang="en-US" altLang="zh-TW" sz="2400" b="0" i="0" u="none" strike="noStrike" kern="1200" cap="none" spc="0" normalizeH="0" baseline="0" noProof="0" dirty="0" smtClean="0">
                <a:ln>
                  <a:noFill/>
                </a:ln>
                <a:solidFill>
                  <a:schemeClr val="tx1"/>
                </a:solidFill>
                <a:effectLst/>
                <a:uLnTx/>
                <a:uFillTx/>
                <a:latin typeface="Times New Roman" pitchFamily="18" charset="0"/>
                <a:ea typeface="標楷體" pitchFamily="65" charset="-120"/>
                <a:cs typeface="Times New Roman" pitchFamily="18" charset="0"/>
              </a:rPr>
              <a:t>Biotechnology products-</a:t>
            </a:r>
            <a:r>
              <a:rPr kumimoji="0" lang="zh-TW" altLang="en-US" sz="2400" b="0" i="0" u="none" strike="noStrike" kern="1200" cap="none" spc="0" normalizeH="0" baseline="0" noProof="0" dirty="0" smtClean="0">
                <a:ln>
                  <a:noFill/>
                </a:ln>
                <a:solidFill>
                  <a:schemeClr val="tx1"/>
                </a:solidFill>
                <a:effectLst/>
                <a:uLnTx/>
                <a:uFillTx/>
                <a:latin typeface="Times New Roman" pitchFamily="18" charset="0"/>
                <a:ea typeface="標楷體" pitchFamily="65" charset="-120"/>
                <a:cs typeface="Times New Roman" pitchFamily="18" charset="0"/>
              </a:rPr>
              <a:t>滴滴鮮養生系列</a:t>
            </a:r>
            <a:endParaRPr kumimoji="0" lang="zh-TW" altLang="en-US" sz="2400" b="1" i="0" u="none" strike="noStrike" kern="1200" cap="none" spc="0" normalizeH="0" baseline="0" noProof="0" dirty="0">
              <a:ln>
                <a:noFill/>
              </a:ln>
              <a:solidFill>
                <a:schemeClr val="tx1"/>
              </a:solidFill>
              <a:effectLst/>
              <a:uLnTx/>
              <a:uFillTx/>
              <a:latin typeface="Times New Roman" pitchFamily="18" charset="0"/>
              <a:ea typeface="標楷體" pitchFamily="65" charset="-120"/>
              <a:cs typeface="Times New Roman" pitchFamily="18" charset="0"/>
            </a:endParaRPr>
          </a:p>
        </p:txBody>
      </p:sp>
      <p:sp>
        <p:nvSpPr>
          <p:cNvPr id="20" name="文字方塊 19"/>
          <p:cNvSpPr txBox="1"/>
          <p:nvPr/>
        </p:nvSpPr>
        <p:spPr>
          <a:xfrm>
            <a:off x="6153849" y="4869160"/>
            <a:ext cx="2954655" cy="635110"/>
          </a:xfrm>
          <a:prstGeom prst="rect">
            <a:avLst/>
          </a:prstGeom>
          <a:noFill/>
        </p:spPr>
        <p:txBody>
          <a:bodyPr wrap="none" rtlCol="0">
            <a:spAutoFit/>
          </a:bodyPr>
          <a:lstStyle/>
          <a:p>
            <a:pPr algn="ctr">
              <a:lnSpc>
                <a:spcPts val="2200"/>
              </a:lnSpc>
            </a:pPr>
            <a:r>
              <a:rPr lang="zh-CN" altLang="en-US" sz="1600" b="1" dirty="0" smtClean="0">
                <a:latin typeface="標楷體" pitchFamily="65" charset="-120"/>
                <a:ea typeface="標楷體" pitchFamily="65" charset="-120"/>
              </a:rPr>
              <a:t>滴一鮮 仁蔘精華飲</a:t>
            </a:r>
            <a:endParaRPr lang="en-US" altLang="zh-CN" sz="1600" b="1" dirty="0" smtClean="0">
              <a:latin typeface="標楷體" pitchFamily="65" charset="-120"/>
              <a:ea typeface="標楷體" pitchFamily="65" charset="-120"/>
            </a:endParaRPr>
          </a:p>
          <a:p>
            <a:pPr algn="ctr">
              <a:lnSpc>
                <a:spcPts val="2200"/>
              </a:lnSpc>
            </a:pPr>
            <a:r>
              <a:rPr lang="en-US" altLang="zh-TW" sz="1600" dirty="0" err="1" smtClean="0">
                <a:latin typeface="標楷體" pitchFamily="65" charset="-120"/>
                <a:ea typeface="標楷體" pitchFamily="65" charset="-120"/>
              </a:rPr>
              <a:t>DEDrops</a:t>
            </a:r>
            <a:r>
              <a:rPr lang="en-US" altLang="zh-TW" sz="1600" dirty="0" smtClean="0">
                <a:latin typeface="標楷體" pitchFamily="65" charset="-120"/>
                <a:ea typeface="標楷體" pitchFamily="65" charset="-120"/>
              </a:rPr>
              <a:t> Ginseng Tonic Drink</a:t>
            </a:r>
            <a:endParaRPr lang="zh-TW" altLang="en-US" sz="1600" dirty="0" smtClean="0">
              <a:latin typeface="標楷體" pitchFamily="65" charset="-120"/>
              <a:ea typeface="標楷體" pitchFamily="65" charset="-120"/>
            </a:endParaRPr>
          </a:p>
        </p:txBody>
      </p:sp>
      <p:sp>
        <p:nvSpPr>
          <p:cNvPr id="21" name="文字方塊 20"/>
          <p:cNvSpPr txBox="1"/>
          <p:nvPr/>
        </p:nvSpPr>
        <p:spPr>
          <a:xfrm>
            <a:off x="107504" y="4869160"/>
            <a:ext cx="2954655" cy="635110"/>
          </a:xfrm>
          <a:prstGeom prst="rect">
            <a:avLst/>
          </a:prstGeom>
          <a:noFill/>
        </p:spPr>
        <p:txBody>
          <a:bodyPr wrap="none" rtlCol="0">
            <a:spAutoFit/>
          </a:bodyPr>
          <a:lstStyle/>
          <a:p>
            <a:pPr algn="ctr">
              <a:lnSpc>
                <a:spcPts val="2200"/>
              </a:lnSpc>
            </a:pPr>
            <a:r>
              <a:rPr lang="zh-TW" altLang="en-US" sz="1600" b="1" dirty="0" smtClean="0">
                <a:latin typeface="標楷體" pitchFamily="65" charset="-120"/>
                <a:ea typeface="標楷體" pitchFamily="65" charset="-120"/>
              </a:rPr>
              <a:t>滴滴鮮 滴雞精</a:t>
            </a:r>
            <a:endParaRPr lang="en-US" altLang="zh-TW" sz="1600" b="1" dirty="0" smtClean="0">
              <a:latin typeface="標楷體" pitchFamily="65" charset="-120"/>
              <a:ea typeface="標楷體" pitchFamily="65" charset="-120"/>
            </a:endParaRPr>
          </a:p>
          <a:p>
            <a:pPr algn="ctr">
              <a:lnSpc>
                <a:spcPts val="2200"/>
              </a:lnSpc>
            </a:pPr>
            <a:r>
              <a:rPr lang="en-US" altLang="zh-TW" sz="1600" dirty="0" err="1" smtClean="0">
                <a:latin typeface="標楷體" pitchFamily="65" charset="-120"/>
                <a:ea typeface="標楷體" pitchFamily="65" charset="-120"/>
              </a:rPr>
              <a:t>DDDrops</a:t>
            </a:r>
            <a:r>
              <a:rPr lang="en-US" altLang="zh-TW" sz="1600" dirty="0" smtClean="0">
                <a:latin typeface="標楷體" pitchFamily="65" charset="-120"/>
                <a:ea typeface="標楷體" pitchFamily="65" charset="-120"/>
              </a:rPr>
              <a:t>  Essence of Chicken</a:t>
            </a:r>
          </a:p>
        </p:txBody>
      </p:sp>
      <p:sp>
        <p:nvSpPr>
          <p:cNvPr id="22" name="文字方塊 21"/>
          <p:cNvSpPr txBox="1"/>
          <p:nvPr/>
        </p:nvSpPr>
        <p:spPr>
          <a:xfrm>
            <a:off x="3131840" y="4869160"/>
            <a:ext cx="2954655" cy="917239"/>
          </a:xfrm>
          <a:prstGeom prst="rect">
            <a:avLst/>
          </a:prstGeom>
          <a:noFill/>
        </p:spPr>
        <p:txBody>
          <a:bodyPr wrap="none" rtlCol="0">
            <a:spAutoFit/>
          </a:bodyPr>
          <a:lstStyle/>
          <a:p>
            <a:pPr algn="ctr">
              <a:lnSpc>
                <a:spcPts val="2200"/>
              </a:lnSpc>
            </a:pPr>
            <a:r>
              <a:rPr lang="zh-TW" altLang="en-US" sz="1600" b="1" dirty="0" smtClean="0">
                <a:latin typeface="標楷體" pitchFamily="65" charset="-120"/>
                <a:ea typeface="標楷體" pitchFamily="65" charset="-120"/>
              </a:rPr>
              <a:t>滴滴鮮 彈力膠原滴雞精</a:t>
            </a:r>
            <a:endParaRPr lang="en-US" altLang="zh-TW" sz="1600" b="1" dirty="0" smtClean="0">
              <a:latin typeface="標楷體" pitchFamily="65" charset="-120"/>
              <a:ea typeface="標楷體" pitchFamily="65" charset="-120"/>
            </a:endParaRPr>
          </a:p>
          <a:p>
            <a:pPr algn="ctr">
              <a:lnSpc>
                <a:spcPts val="2200"/>
              </a:lnSpc>
            </a:pPr>
            <a:r>
              <a:rPr lang="en-US" altLang="zh-TW" sz="1600" dirty="0" err="1" smtClean="0">
                <a:latin typeface="標楷體" pitchFamily="65" charset="-120"/>
                <a:ea typeface="標楷體" pitchFamily="65" charset="-120"/>
              </a:rPr>
              <a:t>DDDrops</a:t>
            </a:r>
            <a:r>
              <a:rPr lang="en-US" altLang="zh-TW" sz="1600" dirty="0" smtClean="0">
                <a:latin typeface="標楷體" pitchFamily="65" charset="-120"/>
                <a:ea typeface="標楷體" pitchFamily="65" charset="-120"/>
              </a:rPr>
              <a:t>  Essence of Chicken</a:t>
            </a:r>
          </a:p>
          <a:p>
            <a:pPr algn="ctr">
              <a:lnSpc>
                <a:spcPts val="2200"/>
              </a:lnSpc>
            </a:pPr>
            <a:r>
              <a:rPr lang="en-US" altLang="zh-TW" sz="1600" dirty="0" smtClean="0">
                <a:latin typeface="標楷體" pitchFamily="65" charset="-120"/>
                <a:ea typeface="標楷體" pitchFamily="65" charset="-120"/>
              </a:rPr>
              <a:t>With Beauty Collagen</a:t>
            </a:r>
            <a:endParaRPr lang="zh-TW" altLang="en-US" sz="1600" dirty="0">
              <a:latin typeface="標楷體" pitchFamily="65" charset="-120"/>
              <a:ea typeface="標楷體" pitchFamily="65" charset="-12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內容版面配置區 8" descr="original.jpg"/>
          <p:cNvPicPr>
            <a:picLocks noGrp="1" noChangeAspect="1"/>
          </p:cNvPicPr>
          <p:nvPr>
            <p:ph sz="half" idx="1"/>
          </p:nvPr>
        </p:nvPicPr>
        <p:blipFill>
          <a:blip r:embed="rId2" cstate="print"/>
          <a:stretch>
            <a:fillRect/>
          </a:stretch>
        </p:blipFill>
        <p:spPr>
          <a:xfrm>
            <a:off x="395536" y="2348880"/>
            <a:ext cx="3788595" cy="3374526"/>
          </a:xfrm>
        </p:spPr>
      </p:pic>
      <p:sp>
        <p:nvSpPr>
          <p:cNvPr id="8" name="標題 1"/>
          <p:cNvSpPr txBox="1">
            <a:spLocks noGrp="1"/>
          </p:cNvSpPr>
          <p:nvPr>
            <p:ph type="title"/>
          </p:nvPr>
        </p:nvSpPr>
        <p:spPr>
          <a:xfrm>
            <a:off x="395536" y="404664"/>
            <a:ext cx="8280920" cy="508150"/>
          </a:xfrm>
          <a:prstGeom prst="rect">
            <a:avLst/>
          </a:prstGeom>
        </p:spPr>
        <p:txBody>
          <a:bodyPr vert="horz" lIns="91440" tIns="45720" rIns="91440" bIns="45720" rtlCol="0" anchor="ctr">
            <a:noAutofit/>
          </a:bodyPr>
          <a:lstStyle/>
          <a:p>
            <a:pPr>
              <a:spcBef>
                <a:spcPct val="0"/>
              </a:spcBef>
              <a:defRPr/>
            </a:pPr>
            <a:r>
              <a:rPr lang="zh-TW" altLang="en-US" sz="2800" b="1" dirty="0" smtClean="0">
                <a:solidFill>
                  <a:schemeClr val="tx1"/>
                </a:solidFill>
                <a:latin typeface="Times New Roman" pitchFamily="18" charset="0"/>
                <a:ea typeface="標楷體" pitchFamily="65" charset="-120"/>
                <a:cs typeface="Times New Roman" pitchFamily="18" charset="0"/>
              </a:rPr>
              <a:t>貳、營運概況  </a:t>
            </a:r>
            <a:r>
              <a:rPr lang="en-US" altLang="zh-TW" sz="2800" dirty="0" smtClean="0">
                <a:solidFill>
                  <a:schemeClr val="tx1"/>
                </a:solidFill>
                <a:latin typeface="Times New Roman" pitchFamily="18" charset="0"/>
                <a:ea typeface="標楷體" pitchFamily="65" charset="-120"/>
                <a:cs typeface="Times New Roman" pitchFamily="18" charset="0"/>
              </a:rPr>
              <a:t>Business Overview</a:t>
            </a:r>
            <a:r>
              <a:rPr lang="zh-TW" altLang="en-US" sz="2800" dirty="0" smtClean="0">
                <a:solidFill>
                  <a:schemeClr val="tx1"/>
                </a:solidFill>
                <a:latin typeface="Times New Roman" pitchFamily="18" charset="0"/>
                <a:ea typeface="標楷體" pitchFamily="65" charset="-120"/>
                <a:cs typeface="Times New Roman" pitchFamily="18" charset="0"/>
              </a:rPr>
              <a:t>                   </a:t>
            </a:r>
            <a:r>
              <a:rPr lang="en-US" altLang="zh-TW" sz="1800" dirty="0" smtClean="0">
                <a:solidFill>
                  <a:schemeClr val="tx1"/>
                </a:solidFill>
                <a:latin typeface="Times New Roman" pitchFamily="18" charset="0"/>
                <a:ea typeface="標楷體" pitchFamily="65" charset="-120"/>
                <a:cs typeface="Times New Roman" pitchFamily="18" charset="0"/>
              </a:rPr>
              <a:t>(Continuing)</a:t>
            </a:r>
            <a:endParaRPr kumimoji="0" lang="zh-TW" altLang="en-US" sz="1800" i="0" u="none" strike="noStrike" kern="1200" cap="none" spc="0" normalizeH="0" baseline="0" noProof="0" dirty="0">
              <a:ln>
                <a:noFill/>
              </a:ln>
              <a:solidFill>
                <a:schemeClr val="tx1"/>
              </a:solidFill>
              <a:effectLst/>
              <a:uLnTx/>
              <a:uFillTx/>
              <a:latin typeface="Times New Roman" pitchFamily="18" charset="0"/>
              <a:ea typeface="標楷體" pitchFamily="65" charset="-120"/>
              <a:cs typeface="Times New Roman" pitchFamily="18" charset="0"/>
            </a:endParaRPr>
          </a:p>
        </p:txBody>
      </p:sp>
      <p:sp>
        <p:nvSpPr>
          <p:cNvPr id="10" name="標題 1"/>
          <p:cNvSpPr txBox="1">
            <a:spLocks/>
          </p:cNvSpPr>
          <p:nvPr/>
        </p:nvSpPr>
        <p:spPr>
          <a:xfrm>
            <a:off x="323528" y="1124744"/>
            <a:ext cx="3816424" cy="1368152"/>
          </a:xfrm>
          <a:prstGeom prst="rect">
            <a:avLst/>
          </a:prstGeom>
        </p:spPr>
        <p:txBody>
          <a:bodyPr vert="horz" lIns="91440" tIns="45720" rIns="91440" bIns="45720" rtlCol="0" anchor="ctr">
            <a:noAutofit/>
          </a:bodyPr>
          <a:lstStyle/>
          <a:p>
            <a:pPr lvl="0">
              <a:spcBef>
                <a:spcPct val="0"/>
              </a:spcBef>
            </a:pPr>
            <a:r>
              <a:rPr lang="zh-TW" altLang="en-US" sz="2400" b="1" dirty="0" smtClean="0">
                <a:latin typeface="標楷體" pitchFamily="65" charset="-120"/>
                <a:ea typeface="標楷體" pitchFamily="65" charset="-120"/>
              </a:rPr>
              <a:t>門巿資訊 </a:t>
            </a:r>
            <a:r>
              <a:rPr lang="en-US" altLang="zh-TW" sz="2400" b="1" dirty="0" smtClean="0"/>
              <a:t>Store Information</a:t>
            </a:r>
          </a:p>
          <a:p>
            <a:pPr lvl="0">
              <a:spcBef>
                <a:spcPct val="0"/>
              </a:spcBef>
            </a:pPr>
            <a:r>
              <a:rPr lang="zh-TW" altLang="en-US" dirty="0" smtClean="0">
                <a:latin typeface="標楷體" pitchFamily="65" charset="-120"/>
                <a:ea typeface="標楷體" pitchFamily="65" charset="-120"/>
              </a:rPr>
              <a:t>威剛健康生活館</a:t>
            </a:r>
            <a:r>
              <a:rPr lang="en-US" altLang="zh-TW" dirty="0" smtClean="0">
                <a:latin typeface="標楷體" pitchFamily="65" charset="-120"/>
                <a:ea typeface="標楷體" pitchFamily="65" charset="-120"/>
              </a:rPr>
              <a:t>—</a:t>
            </a:r>
            <a:r>
              <a:rPr lang="zh-TW" altLang="en-US" dirty="0" smtClean="0">
                <a:latin typeface="標楷體" pitchFamily="65" charset="-120"/>
                <a:ea typeface="標楷體" pitchFamily="65" charset="-120"/>
              </a:rPr>
              <a:t>旗艦館</a:t>
            </a:r>
            <a:endParaRPr lang="en-US" altLang="zh-TW" dirty="0" smtClean="0">
              <a:latin typeface="標楷體" pitchFamily="65" charset="-120"/>
              <a:ea typeface="標楷體" pitchFamily="65" charset="-120"/>
            </a:endParaRPr>
          </a:p>
          <a:p>
            <a:pPr lvl="0">
              <a:spcBef>
                <a:spcPct val="0"/>
              </a:spcBef>
            </a:pPr>
            <a:r>
              <a:rPr lang="zh-TW" altLang="en-US" dirty="0" smtClean="0">
                <a:latin typeface="標楷體" pitchFamily="65" charset="-120"/>
                <a:ea typeface="標楷體" pitchFamily="65" charset="-120"/>
              </a:rPr>
              <a:t>新北市中和區中正路</a:t>
            </a:r>
            <a:r>
              <a:rPr lang="en-US" altLang="zh-TW" dirty="0" smtClean="0">
                <a:latin typeface="+mj-lt"/>
                <a:ea typeface="標楷體" pitchFamily="65" charset="-120"/>
              </a:rPr>
              <a:t>728</a:t>
            </a:r>
            <a:r>
              <a:rPr lang="zh-TW" altLang="en-US" dirty="0" smtClean="0">
                <a:latin typeface="+mj-lt"/>
                <a:ea typeface="標楷體" pitchFamily="65" charset="-120"/>
              </a:rPr>
              <a:t>號</a:t>
            </a:r>
            <a:endParaRPr lang="en-US" altLang="zh-TW" dirty="0" smtClean="0">
              <a:latin typeface="+mj-lt"/>
              <a:ea typeface="標楷體" pitchFamily="65" charset="-120"/>
            </a:endParaRPr>
          </a:p>
          <a:p>
            <a:pPr lvl="0">
              <a:spcBef>
                <a:spcPct val="0"/>
              </a:spcBef>
            </a:pPr>
            <a:endParaRPr kumimoji="0" lang="zh-TW" altLang="en-US" sz="2400" b="1" i="0" u="none" strike="noStrike" kern="1200" cap="none" spc="0" normalizeH="0" baseline="0" noProof="0" dirty="0">
              <a:ln>
                <a:noFill/>
              </a:ln>
              <a:solidFill>
                <a:schemeClr val="tx1"/>
              </a:solidFill>
              <a:effectLst/>
              <a:uLnTx/>
              <a:uFillTx/>
              <a:latin typeface="Times New Roman" pitchFamily="18" charset="0"/>
              <a:ea typeface="標楷體" pitchFamily="65" charset="-120"/>
              <a:cs typeface="Times New Roman" pitchFamily="18" charset="0"/>
            </a:endParaRPr>
          </a:p>
        </p:txBody>
      </p:sp>
      <p:sp>
        <p:nvSpPr>
          <p:cNvPr id="11" name="標題 1"/>
          <p:cNvSpPr txBox="1">
            <a:spLocks/>
          </p:cNvSpPr>
          <p:nvPr/>
        </p:nvSpPr>
        <p:spPr>
          <a:xfrm>
            <a:off x="4499992" y="980728"/>
            <a:ext cx="4248472" cy="720080"/>
          </a:xfrm>
          <a:prstGeom prst="rect">
            <a:avLst/>
          </a:prstGeom>
        </p:spPr>
        <p:txBody>
          <a:bodyPr vert="horz" lIns="91440" tIns="45720" rIns="91440" bIns="45720" rtlCol="0" anchor="ctr">
            <a:noAutofit/>
          </a:bodyPr>
          <a:lstStyle/>
          <a:p>
            <a:pPr lvl="0">
              <a:spcBef>
                <a:spcPct val="0"/>
              </a:spcBef>
            </a:pPr>
            <a:r>
              <a:rPr lang="zh-TW" altLang="en-US" sz="2400" b="1" dirty="0" smtClean="0">
                <a:latin typeface="標楷體" pitchFamily="65" charset="-120"/>
                <a:ea typeface="標楷體" pitchFamily="65" charset="-120"/>
              </a:rPr>
              <a:t>銷售通路 </a:t>
            </a:r>
            <a:r>
              <a:rPr lang="en-US" altLang="zh-TW" sz="2400" b="1" smtClean="0"/>
              <a:t>Sales Channels</a:t>
            </a:r>
            <a:endParaRPr lang="en-US" altLang="zh-TW" sz="2400" b="1" dirty="0" smtClean="0"/>
          </a:p>
        </p:txBody>
      </p:sp>
      <p:sp>
        <p:nvSpPr>
          <p:cNvPr id="15" name="矩形 14"/>
          <p:cNvSpPr/>
          <p:nvPr/>
        </p:nvSpPr>
        <p:spPr>
          <a:xfrm>
            <a:off x="4499992" y="1556792"/>
            <a:ext cx="3744416" cy="2000548"/>
          </a:xfrm>
          <a:prstGeom prst="rect">
            <a:avLst/>
          </a:prstGeom>
        </p:spPr>
        <p:txBody>
          <a:bodyPr wrap="square">
            <a:spAutoFit/>
          </a:bodyPr>
          <a:lstStyle/>
          <a:p>
            <a:r>
              <a:rPr lang="zh-TW" altLang="en-US" b="1" dirty="0" smtClean="0">
                <a:effectLst>
                  <a:outerShdw blurRad="38100" dist="38100" dir="2700000" algn="tl">
                    <a:srgbClr val="000000">
                      <a:alpha val="43137"/>
                    </a:srgbClr>
                  </a:outerShdw>
                </a:effectLst>
                <a:latin typeface="標楷體" pitchFamily="65" charset="-120"/>
                <a:ea typeface="標楷體" pitchFamily="65" charset="-120"/>
              </a:rPr>
              <a:t>實體通路 </a:t>
            </a:r>
            <a:r>
              <a:rPr lang="en-US" altLang="zh-TW" b="1" dirty="0" smtClean="0">
                <a:effectLst>
                  <a:outerShdw blurRad="38100" dist="38100" dir="2700000" algn="tl">
                    <a:srgbClr val="000000">
                      <a:alpha val="43137"/>
                    </a:srgbClr>
                  </a:outerShdw>
                </a:effectLst>
              </a:rPr>
              <a:t>Brick-and-mortar Store</a:t>
            </a:r>
            <a:endParaRPr lang="zh-TW" altLang="en-US" sz="2400" b="1" dirty="0" smtClean="0">
              <a:effectLst>
                <a:outerShdw blurRad="38100" dist="38100" dir="2700000" algn="tl">
                  <a:srgbClr val="000000">
                    <a:alpha val="43137"/>
                  </a:srgbClr>
                </a:outerShdw>
              </a:effectLst>
              <a:latin typeface="Times New Roman" pitchFamily="18" charset="0"/>
              <a:ea typeface="標楷體" pitchFamily="65" charset="-120"/>
              <a:cs typeface="Times New Roman" pitchFamily="18" charset="0"/>
            </a:endParaRPr>
          </a:p>
          <a:p>
            <a:pPr>
              <a:spcBef>
                <a:spcPts val="1200"/>
              </a:spcBef>
              <a:buFont typeface="Wingdings" pitchFamily="2" charset="2"/>
              <a:buChar char="l"/>
            </a:pPr>
            <a:r>
              <a:rPr lang="zh-TW" altLang="en-US" sz="1600" dirty="0" smtClean="0">
                <a:latin typeface="標楷體" pitchFamily="65" charset="-120"/>
                <a:ea typeface="標楷體" pitchFamily="65" charset="-120"/>
              </a:rPr>
              <a:t>康是美藥妝店</a:t>
            </a:r>
            <a:endParaRPr lang="en-US" altLang="zh-TW" sz="1600" dirty="0" smtClean="0">
              <a:ea typeface="標楷體" pitchFamily="65" charset="-120"/>
            </a:endParaRPr>
          </a:p>
          <a:p>
            <a:pPr>
              <a:buFont typeface="Wingdings" pitchFamily="2" charset="2"/>
              <a:buChar char="l"/>
            </a:pPr>
            <a:r>
              <a:rPr lang="zh-TW" altLang="en-US" sz="1600" dirty="0" smtClean="0">
                <a:ea typeface="標楷體" pitchFamily="65" charset="-120"/>
              </a:rPr>
              <a:t>大樹連鎖藥局</a:t>
            </a:r>
            <a:endParaRPr lang="zh-TW" altLang="en-US" sz="1600" dirty="0" smtClean="0">
              <a:latin typeface="標楷體" pitchFamily="65" charset="-120"/>
              <a:ea typeface="標楷體" pitchFamily="65" charset="-120"/>
            </a:endParaRPr>
          </a:p>
          <a:p>
            <a:pPr>
              <a:buFont typeface="Wingdings" pitchFamily="2" charset="2"/>
              <a:buChar char="l"/>
            </a:pPr>
            <a:r>
              <a:rPr lang="zh-TW" altLang="en-US" sz="1600" dirty="0" smtClean="0">
                <a:latin typeface="標楷體" pitchFamily="65" charset="-120"/>
                <a:ea typeface="標楷體" pitchFamily="65" charset="-120"/>
              </a:rPr>
              <a:t>躍獅連鎖藥局</a:t>
            </a:r>
          </a:p>
          <a:p>
            <a:pPr>
              <a:buFont typeface="Wingdings" pitchFamily="2" charset="2"/>
              <a:buChar char="l"/>
            </a:pPr>
            <a:r>
              <a:rPr lang="zh-TW" altLang="en-US" sz="1600" dirty="0" smtClean="0">
                <a:latin typeface="標楷體" pitchFamily="65" charset="-120"/>
                <a:ea typeface="標楷體" pitchFamily="65" charset="-120"/>
              </a:rPr>
              <a:t>美康健保藥局</a:t>
            </a:r>
            <a:r>
              <a:rPr lang="en-US" altLang="zh-TW" sz="1600" dirty="0" smtClean="0">
                <a:latin typeface="標楷體" pitchFamily="65" charset="-120"/>
                <a:ea typeface="標楷體" pitchFamily="65" charset="-120"/>
              </a:rPr>
              <a:t>(</a:t>
            </a:r>
            <a:r>
              <a:rPr lang="zh-TW" altLang="en-US" sz="1600" dirty="0" smtClean="0">
                <a:latin typeface="標楷體" pitchFamily="65" charset="-120"/>
                <a:ea typeface="標楷體" pitchFamily="65" charset="-120"/>
              </a:rPr>
              <a:t>雙北桃園區域連鎖</a:t>
            </a:r>
            <a:r>
              <a:rPr lang="en-US" altLang="zh-TW" sz="1600" dirty="0" smtClean="0">
                <a:latin typeface="標楷體" pitchFamily="65" charset="-120"/>
                <a:ea typeface="標楷體" pitchFamily="65" charset="-120"/>
              </a:rPr>
              <a:t>)</a:t>
            </a:r>
          </a:p>
          <a:p>
            <a:pPr>
              <a:buFont typeface="Wingdings" pitchFamily="2" charset="2"/>
              <a:buChar char="l"/>
            </a:pPr>
            <a:r>
              <a:rPr lang="zh-TW" altLang="en-US" sz="1600" dirty="0" smtClean="0">
                <a:latin typeface="標楷體" pitchFamily="65" charset="-120"/>
                <a:ea typeface="標楷體" pitchFamily="65" charset="-120"/>
              </a:rPr>
              <a:t>全球連鎖</a:t>
            </a:r>
            <a:r>
              <a:rPr lang="en-US" altLang="zh-TW" sz="1600" dirty="0" smtClean="0">
                <a:latin typeface="標楷體" pitchFamily="65" charset="-120"/>
                <a:ea typeface="標楷體" pitchFamily="65" charset="-120"/>
              </a:rPr>
              <a:t>(</a:t>
            </a:r>
            <a:r>
              <a:rPr lang="zh-TW" altLang="en-US" sz="1600" dirty="0" smtClean="0">
                <a:latin typeface="標楷體" pitchFamily="65" charset="-120"/>
                <a:ea typeface="標楷體" pitchFamily="65" charset="-120"/>
              </a:rPr>
              <a:t>桃園區域</a:t>
            </a:r>
            <a:r>
              <a:rPr lang="en-US" altLang="zh-TW" sz="1600" dirty="0" smtClean="0">
                <a:latin typeface="標楷體" pitchFamily="65" charset="-120"/>
                <a:ea typeface="標楷體" pitchFamily="65" charset="-120"/>
              </a:rPr>
              <a:t>)</a:t>
            </a:r>
          </a:p>
          <a:p>
            <a:pPr>
              <a:buFont typeface="Wingdings" pitchFamily="2" charset="2"/>
              <a:buChar char="l"/>
            </a:pPr>
            <a:r>
              <a:rPr lang="zh-TW" altLang="en-US" sz="1600" dirty="0" smtClean="0">
                <a:ea typeface="標楷體" pitchFamily="65" charset="-120"/>
              </a:rPr>
              <a:t>唯新婦嬰藥妝</a:t>
            </a:r>
            <a:endParaRPr lang="en-US" altLang="zh-TW" sz="1600" dirty="0" smtClean="0">
              <a:ea typeface="標楷體" pitchFamily="65" charset="-120"/>
            </a:endParaRPr>
          </a:p>
        </p:txBody>
      </p:sp>
      <p:sp>
        <p:nvSpPr>
          <p:cNvPr id="13" name="矩形 12"/>
          <p:cNvSpPr/>
          <p:nvPr/>
        </p:nvSpPr>
        <p:spPr>
          <a:xfrm>
            <a:off x="4499992" y="3789040"/>
            <a:ext cx="3816424" cy="2000548"/>
          </a:xfrm>
          <a:prstGeom prst="rect">
            <a:avLst/>
          </a:prstGeom>
        </p:spPr>
        <p:txBody>
          <a:bodyPr wrap="square">
            <a:spAutoFit/>
          </a:bodyPr>
          <a:lstStyle/>
          <a:p>
            <a:r>
              <a:rPr lang="zh-TW" altLang="en-US" b="1" dirty="0" smtClean="0">
                <a:effectLst>
                  <a:outerShdw blurRad="38100" dist="38100" dir="2700000" algn="tl">
                    <a:srgbClr val="000000">
                      <a:alpha val="43137"/>
                    </a:srgbClr>
                  </a:outerShdw>
                </a:effectLst>
                <a:latin typeface="標楷體" pitchFamily="65" charset="-120"/>
                <a:ea typeface="標楷體" pitchFamily="65" charset="-120"/>
              </a:rPr>
              <a:t>電商平台 </a:t>
            </a:r>
            <a:r>
              <a:rPr lang="en-US" altLang="zh-TW" b="1" dirty="0" smtClean="0">
                <a:effectLst>
                  <a:outerShdw blurRad="38100" dist="38100" dir="2700000" algn="tl">
                    <a:srgbClr val="000000">
                      <a:alpha val="43137"/>
                    </a:srgbClr>
                  </a:outerShdw>
                </a:effectLst>
              </a:rPr>
              <a:t>Online Shop</a:t>
            </a:r>
          </a:p>
          <a:p>
            <a:pPr>
              <a:spcBef>
                <a:spcPts val="1200"/>
              </a:spcBef>
              <a:buFont typeface="Wingdings" pitchFamily="2" charset="2"/>
              <a:buChar char="l"/>
            </a:pPr>
            <a:r>
              <a:rPr lang="en-US" altLang="zh-TW" sz="1600" dirty="0" err="1" smtClean="0">
                <a:latin typeface="+mj-lt"/>
                <a:ea typeface="標楷體" pitchFamily="65" charset="-120"/>
                <a:cs typeface="Times New Roman" pitchFamily="18" charset="0"/>
              </a:rPr>
              <a:t>Vigoway</a:t>
            </a:r>
            <a:r>
              <a:rPr lang="en-US" altLang="zh-TW" sz="1600" dirty="0" smtClean="0">
                <a:latin typeface="+mj-lt"/>
                <a:ea typeface="標楷體" pitchFamily="65" charset="-120"/>
                <a:cs typeface="Times New Roman" pitchFamily="18" charset="0"/>
              </a:rPr>
              <a:t> </a:t>
            </a:r>
            <a:r>
              <a:rPr lang="zh-TW" altLang="en-US" sz="1600" dirty="0" smtClean="0">
                <a:latin typeface="+mj-lt"/>
                <a:ea typeface="標楷體" pitchFamily="65" charset="-120"/>
              </a:rPr>
              <a:t>官方網站</a:t>
            </a:r>
            <a:endParaRPr lang="en-US" altLang="zh-TW" sz="1600" dirty="0" smtClean="0">
              <a:latin typeface="+mj-lt"/>
              <a:ea typeface="標楷體" pitchFamily="65" charset="-120"/>
            </a:endParaRPr>
          </a:p>
          <a:p>
            <a:pPr>
              <a:buFont typeface="Wingdings" pitchFamily="2" charset="2"/>
              <a:buChar char="l"/>
            </a:pPr>
            <a:r>
              <a:rPr lang="zh-TW" altLang="en-US" sz="1600" dirty="0" smtClean="0">
                <a:latin typeface="+mj-lt"/>
                <a:ea typeface="標楷體" pitchFamily="65" charset="-120"/>
              </a:rPr>
              <a:t>蝦皮商城 </a:t>
            </a:r>
            <a:r>
              <a:rPr lang="en-US" altLang="zh-TW" sz="1600" dirty="0" err="1" smtClean="0">
                <a:latin typeface="+mj-lt"/>
                <a:ea typeface="標楷體" pitchFamily="65" charset="-120"/>
              </a:rPr>
              <a:t>Vigoway</a:t>
            </a:r>
            <a:r>
              <a:rPr lang="zh-TW" altLang="en-US" sz="1600" dirty="0" smtClean="0">
                <a:latin typeface="+mj-lt"/>
                <a:ea typeface="標楷體" pitchFamily="65" charset="-120"/>
              </a:rPr>
              <a:t>官方焹站 </a:t>
            </a:r>
            <a:endParaRPr lang="en-US" altLang="zh-TW" sz="1600" dirty="0" smtClean="0">
              <a:latin typeface="+mj-lt"/>
              <a:ea typeface="標楷體" pitchFamily="65" charset="-120"/>
            </a:endParaRPr>
          </a:p>
          <a:p>
            <a:pPr>
              <a:buFont typeface="Wingdings" pitchFamily="2" charset="2"/>
              <a:buChar char="l"/>
            </a:pPr>
            <a:r>
              <a:rPr lang="zh-TW" altLang="en-US" sz="1600" dirty="0" smtClean="0">
                <a:latin typeface="+mj-lt"/>
                <a:ea typeface="標楷體" pitchFamily="65" charset="-120"/>
              </a:rPr>
              <a:t>東森購物</a:t>
            </a:r>
            <a:endParaRPr lang="en-US" altLang="zh-TW" sz="1600" dirty="0" smtClean="0">
              <a:latin typeface="+mj-lt"/>
              <a:ea typeface="標楷體" pitchFamily="65" charset="-120"/>
            </a:endParaRPr>
          </a:p>
          <a:p>
            <a:pPr>
              <a:buFont typeface="Wingdings" pitchFamily="2" charset="2"/>
              <a:buChar char="l"/>
            </a:pPr>
            <a:r>
              <a:rPr lang="zh-TW" altLang="en-US" sz="1600" dirty="0" smtClean="0">
                <a:latin typeface="+mj-lt"/>
                <a:ea typeface="標楷體" pitchFamily="65" charset="-120"/>
              </a:rPr>
              <a:t>大樹健康購物網</a:t>
            </a:r>
            <a:endParaRPr lang="en-US" altLang="zh-TW" sz="1200" dirty="0" smtClean="0">
              <a:latin typeface="標楷體" pitchFamily="65" charset="-120"/>
              <a:ea typeface="標楷體" pitchFamily="65" charset="-120"/>
            </a:endParaRPr>
          </a:p>
          <a:p>
            <a:pPr>
              <a:buFont typeface="Wingdings" pitchFamily="2" charset="2"/>
              <a:buChar char="l"/>
            </a:pPr>
            <a:r>
              <a:rPr lang="en-US" altLang="zh-TW" sz="1600" dirty="0" err="1" smtClean="0">
                <a:latin typeface="+mj-lt"/>
                <a:ea typeface="標楷體" pitchFamily="65" charset="-120"/>
              </a:rPr>
              <a:t>i</a:t>
            </a:r>
            <a:r>
              <a:rPr lang="zh-TW" altLang="en-US" sz="1600" dirty="0" smtClean="0">
                <a:latin typeface="+mj-lt"/>
                <a:ea typeface="標楷體" pitchFamily="65" charset="-120"/>
              </a:rPr>
              <a:t>郵購</a:t>
            </a:r>
            <a:r>
              <a:rPr lang="en-US" altLang="zh-TW" sz="1600" dirty="0" smtClean="0">
                <a:latin typeface="+mj-lt"/>
                <a:ea typeface="標楷體" pitchFamily="65" charset="-120"/>
              </a:rPr>
              <a:t>-</a:t>
            </a:r>
            <a:r>
              <a:rPr lang="en-US" altLang="zh-TW" sz="1600" dirty="0" err="1" smtClean="0">
                <a:latin typeface="+mj-lt"/>
                <a:ea typeface="標楷體" pitchFamily="65" charset="-120"/>
              </a:rPr>
              <a:t>Postmall</a:t>
            </a:r>
            <a:endParaRPr lang="en-US" altLang="zh-TW" sz="1600" dirty="0" smtClean="0">
              <a:latin typeface="+mj-lt"/>
              <a:ea typeface="標楷體" pitchFamily="65" charset="-120"/>
            </a:endParaRPr>
          </a:p>
          <a:p>
            <a:pPr>
              <a:buFont typeface="Wingdings" pitchFamily="2" charset="2"/>
              <a:buChar char="l"/>
            </a:pPr>
            <a:endParaRPr lang="en-US" altLang="zh-TW" sz="1600" dirty="0" smtClean="0">
              <a:latin typeface="+mj-lt"/>
              <a:ea typeface="標楷體" pitchFamily="65" charset="-12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79512" y="404664"/>
            <a:ext cx="5688632" cy="484745"/>
          </a:xfrm>
        </p:spPr>
        <p:txBody>
          <a:bodyPr>
            <a:noAutofit/>
          </a:bodyPr>
          <a:lstStyle/>
          <a:p>
            <a:r>
              <a:rPr lang="zh-TW" altLang="en-US" sz="2800" b="1" dirty="0" smtClean="0">
                <a:solidFill>
                  <a:schemeClr val="tx1"/>
                </a:solidFill>
                <a:latin typeface="Times New Roman" pitchFamily="18" charset="0"/>
                <a:ea typeface="標楷體" pitchFamily="65" charset="-120"/>
                <a:cs typeface="Times New Roman" pitchFamily="18" charset="0"/>
              </a:rPr>
              <a:t>參、財務概況 </a:t>
            </a:r>
            <a:r>
              <a:rPr lang="en-US" altLang="zh-TW" sz="2800" b="1" dirty="0" smtClean="0">
                <a:solidFill>
                  <a:schemeClr val="tx1"/>
                </a:solidFill>
                <a:latin typeface="Times New Roman" pitchFamily="18" charset="0"/>
                <a:ea typeface="Arial Unicode MS" pitchFamily="34" charset="-120"/>
                <a:cs typeface="Times New Roman" pitchFamily="18" charset="0"/>
              </a:rPr>
              <a:t>(Financial Overview)</a:t>
            </a:r>
            <a:endParaRPr lang="zh-TW" altLang="en-US" sz="2800" b="1" dirty="0">
              <a:solidFill>
                <a:schemeClr val="tx1"/>
              </a:solidFill>
              <a:latin typeface="Times New Roman" pitchFamily="18" charset="0"/>
              <a:ea typeface="Arial Unicode MS" pitchFamily="34" charset="-120"/>
              <a:cs typeface="Times New Roman" pitchFamily="18" charset="0"/>
            </a:endParaRPr>
          </a:p>
        </p:txBody>
      </p:sp>
      <p:sp>
        <p:nvSpPr>
          <p:cNvPr id="11" name="矩形 10"/>
          <p:cNvSpPr/>
          <p:nvPr/>
        </p:nvSpPr>
        <p:spPr>
          <a:xfrm>
            <a:off x="2483768" y="1196752"/>
            <a:ext cx="4932040" cy="72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smtClean="0">
                <a:solidFill>
                  <a:schemeClr val="tx1"/>
                </a:solidFill>
                <a:latin typeface="Times New Roman" pitchFamily="18" charset="0"/>
                <a:ea typeface="標楷體" pitchFamily="65" charset="-120"/>
                <a:cs typeface="Times New Roman" pitchFamily="18" charset="0"/>
              </a:rPr>
              <a:t>合併營收</a:t>
            </a:r>
            <a:endParaRPr lang="en-US" altLang="zh-TW" sz="2400" dirty="0" smtClean="0">
              <a:solidFill>
                <a:schemeClr val="tx1"/>
              </a:solidFill>
              <a:latin typeface="Times New Roman" pitchFamily="18" charset="0"/>
              <a:ea typeface="標楷體" pitchFamily="65" charset="-120"/>
              <a:cs typeface="Times New Roman" pitchFamily="18" charset="0"/>
            </a:endParaRPr>
          </a:p>
          <a:p>
            <a:pPr algn="ctr"/>
            <a:r>
              <a:rPr lang="en-US" altLang="zh-TW" sz="2400" dirty="0" smtClean="0">
                <a:solidFill>
                  <a:schemeClr val="tx1"/>
                </a:solidFill>
                <a:latin typeface="Times New Roman" pitchFamily="18" charset="0"/>
                <a:ea typeface="Arial Unicode MS" pitchFamily="34" charset="-120"/>
                <a:cs typeface="Times New Roman" pitchFamily="18" charset="0"/>
              </a:rPr>
              <a:t>Revenue of consolidation</a:t>
            </a:r>
            <a:endParaRPr lang="zh-TW" altLang="en-US" sz="2400" dirty="0">
              <a:solidFill>
                <a:schemeClr val="tx1"/>
              </a:solidFill>
              <a:latin typeface="Times New Roman" pitchFamily="18" charset="0"/>
              <a:ea typeface="Arial Unicode MS" pitchFamily="34" charset="-120"/>
              <a:cs typeface="Times New Roman" pitchFamily="18" charset="0"/>
            </a:endParaRPr>
          </a:p>
        </p:txBody>
      </p:sp>
      <p:sp>
        <p:nvSpPr>
          <p:cNvPr id="8" name="矩形 7"/>
          <p:cNvSpPr/>
          <p:nvPr/>
        </p:nvSpPr>
        <p:spPr>
          <a:xfrm>
            <a:off x="683568" y="1844824"/>
            <a:ext cx="1512168"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1200" dirty="0" smtClean="0">
                <a:solidFill>
                  <a:schemeClr val="tx1"/>
                </a:solidFill>
                <a:latin typeface="Times New Roman" pitchFamily="18" charset="0"/>
                <a:ea typeface="標楷體" pitchFamily="65" charset="-120"/>
                <a:cs typeface="Times New Roman" pitchFamily="18" charset="0"/>
              </a:rPr>
              <a:t>單位：新台幣仟元</a:t>
            </a:r>
            <a:endParaRPr lang="en-US" altLang="zh-TW" sz="1200" dirty="0" smtClean="0">
              <a:solidFill>
                <a:schemeClr val="tx1"/>
              </a:solidFill>
              <a:latin typeface="Times New Roman" pitchFamily="18" charset="0"/>
              <a:ea typeface="標楷體" pitchFamily="65" charset="-120"/>
              <a:cs typeface="Times New Roman" pitchFamily="18" charset="0"/>
            </a:endParaRPr>
          </a:p>
          <a:p>
            <a:r>
              <a:rPr lang="en-US" altLang="zh-TW" sz="1200" dirty="0" smtClean="0">
                <a:solidFill>
                  <a:schemeClr val="tx1"/>
                </a:solidFill>
                <a:latin typeface="Times New Roman" pitchFamily="18" charset="0"/>
                <a:ea typeface="標楷體" pitchFamily="65" charset="-120"/>
                <a:cs typeface="Times New Roman" pitchFamily="18" charset="0"/>
              </a:rPr>
              <a:t>Unit: NT$ thousand</a:t>
            </a:r>
            <a:endParaRPr lang="zh-TW" altLang="en-US" sz="1200" dirty="0">
              <a:solidFill>
                <a:schemeClr val="tx1"/>
              </a:solidFill>
              <a:latin typeface="Times New Roman" pitchFamily="18" charset="0"/>
              <a:ea typeface="標楷體" pitchFamily="65" charset="-120"/>
              <a:cs typeface="Times New Roman" pitchFamily="18" charset="0"/>
            </a:endParaRPr>
          </a:p>
        </p:txBody>
      </p:sp>
      <p:pic>
        <p:nvPicPr>
          <p:cNvPr id="1030" name="Picture 6"/>
          <p:cNvPicPr>
            <a:picLocks noChangeAspect="1" noChangeArrowheads="1"/>
          </p:cNvPicPr>
          <p:nvPr/>
        </p:nvPicPr>
        <p:blipFill>
          <a:blip r:embed="rId2" cstate="print"/>
          <a:srcRect/>
          <a:stretch>
            <a:fillRect/>
          </a:stretch>
        </p:blipFill>
        <p:spPr bwMode="auto">
          <a:xfrm>
            <a:off x="779190" y="2379712"/>
            <a:ext cx="7560000" cy="355232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79512" y="404664"/>
            <a:ext cx="8568952" cy="484745"/>
          </a:xfrm>
        </p:spPr>
        <p:txBody>
          <a:bodyPr>
            <a:noAutofit/>
          </a:bodyPr>
          <a:lstStyle/>
          <a:p>
            <a:r>
              <a:rPr lang="zh-TW" altLang="en-US" sz="2800" b="1" dirty="0" smtClean="0">
                <a:solidFill>
                  <a:schemeClr val="tx1"/>
                </a:solidFill>
                <a:latin typeface="Times New Roman" pitchFamily="18" charset="0"/>
                <a:ea typeface="標楷體" pitchFamily="65" charset="-120"/>
                <a:cs typeface="Times New Roman" pitchFamily="18" charset="0"/>
              </a:rPr>
              <a:t>參、財務概況 </a:t>
            </a:r>
            <a:r>
              <a:rPr lang="en-US" altLang="zh-TW" sz="2800" b="1" dirty="0" smtClean="0">
                <a:solidFill>
                  <a:schemeClr val="tx1"/>
                </a:solidFill>
                <a:latin typeface="Times New Roman" pitchFamily="18" charset="0"/>
                <a:ea typeface="標楷體" pitchFamily="65" charset="-120"/>
                <a:cs typeface="Times New Roman" pitchFamily="18" charset="0"/>
              </a:rPr>
              <a:t>(Financial Overview)</a:t>
            </a:r>
            <a:r>
              <a:rPr lang="zh-TW" altLang="en-US" sz="2800" b="1" dirty="0" smtClean="0">
                <a:solidFill>
                  <a:schemeClr val="tx1"/>
                </a:solidFill>
                <a:latin typeface="Times New Roman" pitchFamily="18" charset="0"/>
                <a:ea typeface="標楷體" pitchFamily="65" charset="-120"/>
                <a:cs typeface="Times New Roman" pitchFamily="18" charset="0"/>
              </a:rPr>
              <a:t>                  </a:t>
            </a:r>
            <a:r>
              <a:rPr lang="en-US" altLang="zh-TW" sz="1800" dirty="0" smtClean="0">
                <a:solidFill>
                  <a:schemeClr val="tx1"/>
                </a:solidFill>
                <a:latin typeface="Times New Roman" pitchFamily="18" charset="0"/>
                <a:ea typeface="標楷體" pitchFamily="65" charset="-120"/>
                <a:cs typeface="Times New Roman" pitchFamily="18" charset="0"/>
              </a:rPr>
              <a:t>(Continuing)</a:t>
            </a:r>
            <a:endParaRPr lang="zh-TW" altLang="en-US" sz="2800" b="1" dirty="0">
              <a:solidFill>
                <a:schemeClr val="tx1"/>
              </a:solidFill>
              <a:latin typeface="Times New Roman" pitchFamily="18" charset="0"/>
              <a:ea typeface="標楷體" pitchFamily="65" charset="-120"/>
              <a:cs typeface="Times New Roman" pitchFamily="18" charset="0"/>
            </a:endParaRPr>
          </a:p>
        </p:txBody>
      </p:sp>
      <p:sp>
        <p:nvSpPr>
          <p:cNvPr id="11" name="矩形 10"/>
          <p:cNvSpPr/>
          <p:nvPr/>
        </p:nvSpPr>
        <p:spPr>
          <a:xfrm>
            <a:off x="2195736" y="1124744"/>
            <a:ext cx="4932040" cy="72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smtClean="0">
                <a:solidFill>
                  <a:schemeClr val="tx1"/>
                </a:solidFill>
                <a:latin typeface="Times New Roman" pitchFamily="18" charset="0"/>
                <a:ea typeface="標楷體" pitchFamily="65" charset="-120"/>
                <a:cs typeface="Times New Roman" pitchFamily="18" charset="0"/>
              </a:rPr>
              <a:t>合併營業毛利</a:t>
            </a:r>
            <a:endParaRPr lang="en-US" altLang="zh-TW" sz="2400" dirty="0" smtClean="0">
              <a:solidFill>
                <a:schemeClr val="tx1"/>
              </a:solidFill>
              <a:latin typeface="Times New Roman" pitchFamily="18" charset="0"/>
              <a:ea typeface="標楷體" pitchFamily="65" charset="-120"/>
              <a:cs typeface="Times New Roman" pitchFamily="18" charset="0"/>
            </a:endParaRPr>
          </a:p>
          <a:p>
            <a:pPr algn="ctr"/>
            <a:r>
              <a:rPr lang="en-US" altLang="zh-TW" sz="2400" dirty="0" smtClean="0">
                <a:solidFill>
                  <a:schemeClr val="tx1"/>
                </a:solidFill>
                <a:latin typeface="Times New Roman" pitchFamily="18" charset="0"/>
                <a:ea typeface="Arial Unicode MS" pitchFamily="34" charset="-120"/>
                <a:cs typeface="Times New Roman" pitchFamily="18" charset="0"/>
              </a:rPr>
              <a:t>Gross profit of consolidation </a:t>
            </a:r>
          </a:p>
        </p:txBody>
      </p:sp>
      <p:sp>
        <p:nvSpPr>
          <p:cNvPr id="9" name="矩形 8"/>
          <p:cNvSpPr/>
          <p:nvPr/>
        </p:nvSpPr>
        <p:spPr>
          <a:xfrm>
            <a:off x="1043608" y="1484784"/>
            <a:ext cx="1512168"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1200" dirty="0" smtClean="0">
                <a:solidFill>
                  <a:schemeClr val="tx1"/>
                </a:solidFill>
                <a:latin typeface="Times New Roman" pitchFamily="18" charset="0"/>
                <a:ea typeface="標楷體" pitchFamily="65" charset="-120"/>
                <a:cs typeface="Times New Roman" pitchFamily="18" charset="0"/>
              </a:rPr>
              <a:t>單位：新台幣仟元</a:t>
            </a:r>
            <a:endParaRPr lang="en-US" altLang="zh-TW" sz="1200" dirty="0" smtClean="0">
              <a:solidFill>
                <a:schemeClr val="tx1"/>
              </a:solidFill>
              <a:latin typeface="Times New Roman" pitchFamily="18" charset="0"/>
              <a:ea typeface="標楷體" pitchFamily="65" charset="-120"/>
              <a:cs typeface="Times New Roman" pitchFamily="18" charset="0"/>
            </a:endParaRPr>
          </a:p>
          <a:p>
            <a:r>
              <a:rPr lang="en-US" altLang="zh-TW" sz="1200" dirty="0" smtClean="0">
                <a:solidFill>
                  <a:schemeClr val="tx1"/>
                </a:solidFill>
                <a:latin typeface="Times New Roman" pitchFamily="18" charset="0"/>
                <a:ea typeface="標楷體" pitchFamily="65" charset="-120"/>
                <a:cs typeface="Times New Roman" pitchFamily="18" charset="0"/>
              </a:rPr>
              <a:t>Unit: NT$ thousand</a:t>
            </a:r>
            <a:endParaRPr lang="zh-TW" altLang="en-US" sz="1200" dirty="0">
              <a:solidFill>
                <a:schemeClr val="tx1"/>
              </a:solidFill>
              <a:latin typeface="Times New Roman" pitchFamily="18" charset="0"/>
              <a:ea typeface="標楷體" pitchFamily="65" charset="-120"/>
              <a:cs typeface="Times New Roman" pitchFamily="18" charset="0"/>
            </a:endParaRPr>
          </a:p>
        </p:txBody>
      </p:sp>
      <p:pic>
        <p:nvPicPr>
          <p:cNvPr id="2050" name="Picture 2"/>
          <p:cNvPicPr>
            <a:picLocks noChangeAspect="1" noChangeArrowheads="1"/>
          </p:cNvPicPr>
          <p:nvPr/>
        </p:nvPicPr>
        <p:blipFill>
          <a:blip r:embed="rId2" cstate="print"/>
          <a:srcRect/>
          <a:stretch>
            <a:fillRect/>
          </a:stretch>
        </p:blipFill>
        <p:spPr bwMode="auto">
          <a:xfrm>
            <a:off x="1115616" y="2060848"/>
            <a:ext cx="6840000" cy="389411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79512" y="404664"/>
            <a:ext cx="8568952" cy="484745"/>
          </a:xfrm>
        </p:spPr>
        <p:txBody>
          <a:bodyPr>
            <a:noAutofit/>
          </a:bodyPr>
          <a:lstStyle/>
          <a:p>
            <a:r>
              <a:rPr lang="zh-TW" altLang="en-US" sz="2800" b="1" dirty="0" smtClean="0">
                <a:solidFill>
                  <a:schemeClr val="tx1"/>
                </a:solidFill>
                <a:latin typeface="Times New Roman" pitchFamily="18" charset="0"/>
                <a:ea typeface="標楷體" pitchFamily="65" charset="-120"/>
                <a:cs typeface="Times New Roman" pitchFamily="18" charset="0"/>
              </a:rPr>
              <a:t>參、財務概況 </a:t>
            </a:r>
            <a:r>
              <a:rPr lang="en-US" altLang="zh-TW" sz="2800" b="1" dirty="0" smtClean="0">
                <a:solidFill>
                  <a:schemeClr val="tx1"/>
                </a:solidFill>
                <a:latin typeface="Times New Roman" pitchFamily="18" charset="0"/>
                <a:ea typeface="標楷體" pitchFamily="65" charset="-120"/>
                <a:cs typeface="Times New Roman" pitchFamily="18" charset="0"/>
              </a:rPr>
              <a:t>(Financial Overview)</a:t>
            </a:r>
            <a:r>
              <a:rPr lang="zh-TW" altLang="en-US" sz="2800" b="1" dirty="0" smtClean="0">
                <a:solidFill>
                  <a:schemeClr val="tx1"/>
                </a:solidFill>
                <a:latin typeface="Times New Roman" pitchFamily="18" charset="0"/>
                <a:ea typeface="標楷體" pitchFamily="65" charset="-120"/>
                <a:cs typeface="Times New Roman" pitchFamily="18" charset="0"/>
              </a:rPr>
              <a:t>                   </a:t>
            </a:r>
            <a:r>
              <a:rPr lang="en-US" altLang="zh-TW" sz="1800" dirty="0" smtClean="0">
                <a:solidFill>
                  <a:schemeClr val="tx1"/>
                </a:solidFill>
                <a:latin typeface="Times New Roman" pitchFamily="18" charset="0"/>
                <a:ea typeface="標楷體" pitchFamily="65" charset="-120"/>
                <a:cs typeface="Times New Roman" pitchFamily="18" charset="0"/>
              </a:rPr>
              <a:t>(Continuing)</a:t>
            </a:r>
            <a:endParaRPr lang="zh-TW" altLang="en-US" sz="2800" b="1" dirty="0">
              <a:solidFill>
                <a:schemeClr val="tx1"/>
              </a:solidFill>
              <a:latin typeface="Times New Roman" pitchFamily="18" charset="0"/>
              <a:ea typeface="標楷體" pitchFamily="65" charset="-120"/>
              <a:cs typeface="Times New Roman" pitchFamily="18" charset="0"/>
            </a:endParaRPr>
          </a:p>
        </p:txBody>
      </p:sp>
      <p:sp>
        <p:nvSpPr>
          <p:cNvPr id="11" name="矩形 10"/>
          <p:cNvSpPr/>
          <p:nvPr/>
        </p:nvSpPr>
        <p:spPr>
          <a:xfrm>
            <a:off x="2051720" y="1052736"/>
            <a:ext cx="4932040" cy="9361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smtClean="0">
                <a:solidFill>
                  <a:schemeClr val="tx1"/>
                </a:solidFill>
                <a:latin typeface="Times New Roman" pitchFamily="18" charset="0"/>
                <a:ea typeface="標楷體" pitchFamily="65" charset="-120"/>
                <a:cs typeface="Times New Roman" pitchFamily="18" charset="0"/>
              </a:rPr>
              <a:t>合併營業淨損</a:t>
            </a:r>
            <a:endParaRPr lang="en-US" altLang="zh-TW" sz="2400" dirty="0" smtClean="0">
              <a:solidFill>
                <a:schemeClr val="tx1"/>
              </a:solidFill>
              <a:latin typeface="Times New Roman" pitchFamily="18" charset="0"/>
              <a:ea typeface="標楷體" pitchFamily="65" charset="-120"/>
              <a:cs typeface="Times New Roman" pitchFamily="18" charset="0"/>
            </a:endParaRPr>
          </a:p>
          <a:p>
            <a:pPr algn="ctr"/>
            <a:r>
              <a:rPr lang="en-US" altLang="zh-TW" sz="2400" dirty="0" smtClean="0">
                <a:solidFill>
                  <a:schemeClr val="tx1"/>
                </a:solidFill>
                <a:latin typeface="Times New Roman" pitchFamily="18" charset="0"/>
                <a:ea typeface="Arial Unicode MS" pitchFamily="34" charset="-120"/>
                <a:cs typeface="Times New Roman" pitchFamily="18" charset="0"/>
              </a:rPr>
              <a:t>(Operation loss of consolidation)</a:t>
            </a:r>
          </a:p>
        </p:txBody>
      </p:sp>
      <p:sp>
        <p:nvSpPr>
          <p:cNvPr id="12" name="矩形 11"/>
          <p:cNvSpPr/>
          <p:nvPr/>
        </p:nvSpPr>
        <p:spPr>
          <a:xfrm>
            <a:off x="971600" y="1700808"/>
            <a:ext cx="1512168"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1200" dirty="0" smtClean="0">
                <a:solidFill>
                  <a:schemeClr val="tx1"/>
                </a:solidFill>
                <a:latin typeface="Times New Roman" pitchFamily="18" charset="0"/>
                <a:ea typeface="標楷體" pitchFamily="65" charset="-120"/>
                <a:cs typeface="Times New Roman" pitchFamily="18" charset="0"/>
              </a:rPr>
              <a:t>單位：新台幣仟元</a:t>
            </a:r>
            <a:endParaRPr lang="en-US" altLang="zh-TW" sz="1200" dirty="0" smtClean="0">
              <a:solidFill>
                <a:schemeClr val="tx1"/>
              </a:solidFill>
              <a:latin typeface="Times New Roman" pitchFamily="18" charset="0"/>
              <a:ea typeface="標楷體" pitchFamily="65" charset="-120"/>
              <a:cs typeface="Times New Roman" pitchFamily="18" charset="0"/>
            </a:endParaRPr>
          </a:p>
          <a:p>
            <a:r>
              <a:rPr lang="en-US" altLang="zh-TW" sz="1200" dirty="0" smtClean="0">
                <a:solidFill>
                  <a:schemeClr val="tx1"/>
                </a:solidFill>
                <a:latin typeface="Times New Roman" pitchFamily="18" charset="0"/>
                <a:ea typeface="標楷體" pitchFamily="65" charset="-120"/>
                <a:cs typeface="Times New Roman" pitchFamily="18" charset="0"/>
              </a:rPr>
              <a:t>Unit: NT$ thousand</a:t>
            </a:r>
            <a:endParaRPr lang="zh-TW" altLang="en-US" sz="1200" dirty="0">
              <a:solidFill>
                <a:schemeClr val="tx1"/>
              </a:solidFill>
              <a:latin typeface="Times New Roman" pitchFamily="18" charset="0"/>
              <a:ea typeface="標楷體" pitchFamily="65" charset="-120"/>
              <a:cs typeface="Times New Roman" pitchFamily="18" charset="0"/>
            </a:endParaRPr>
          </a:p>
        </p:txBody>
      </p:sp>
      <p:pic>
        <p:nvPicPr>
          <p:cNvPr id="3076" name="Picture 4"/>
          <p:cNvPicPr>
            <a:picLocks noChangeAspect="1" noChangeArrowheads="1"/>
          </p:cNvPicPr>
          <p:nvPr/>
        </p:nvPicPr>
        <p:blipFill>
          <a:blip r:embed="rId2" cstate="print"/>
          <a:srcRect/>
          <a:stretch>
            <a:fillRect/>
          </a:stretch>
        </p:blipFill>
        <p:spPr bwMode="auto">
          <a:xfrm>
            <a:off x="1072033" y="2247057"/>
            <a:ext cx="6840000" cy="378588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79512" y="404664"/>
            <a:ext cx="8568952" cy="484745"/>
          </a:xfrm>
        </p:spPr>
        <p:txBody>
          <a:bodyPr>
            <a:noAutofit/>
          </a:bodyPr>
          <a:lstStyle/>
          <a:p>
            <a:r>
              <a:rPr lang="zh-TW" altLang="en-US" sz="2800" b="1" dirty="0" smtClean="0">
                <a:solidFill>
                  <a:schemeClr val="tx1"/>
                </a:solidFill>
                <a:latin typeface="Times New Roman" pitchFamily="18" charset="0"/>
                <a:ea typeface="標楷體" pitchFamily="65" charset="-120"/>
                <a:cs typeface="Times New Roman" pitchFamily="18" charset="0"/>
              </a:rPr>
              <a:t>參、財務概況 </a:t>
            </a:r>
            <a:r>
              <a:rPr lang="en-US" altLang="zh-TW" sz="2800" b="1" dirty="0" smtClean="0">
                <a:solidFill>
                  <a:schemeClr val="tx1"/>
                </a:solidFill>
                <a:latin typeface="Times New Roman" pitchFamily="18" charset="0"/>
                <a:ea typeface="標楷體" pitchFamily="65" charset="-120"/>
                <a:cs typeface="Times New Roman" pitchFamily="18" charset="0"/>
              </a:rPr>
              <a:t>(Financial Overview)</a:t>
            </a:r>
            <a:r>
              <a:rPr lang="zh-TW" altLang="en-US" sz="2800" b="1" dirty="0" smtClean="0">
                <a:solidFill>
                  <a:schemeClr val="tx1"/>
                </a:solidFill>
                <a:latin typeface="Times New Roman" pitchFamily="18" charset="0"/>
                <a:ea typeface="標楷體" pitchFamily="65" charset="-120"/>
                <a:cs typeface="Times New Roman" pitchFamily="18" charset="0"/>
              </a:rPr>
              <a:t>                </a:t>
            </a:r>
            <a:r>
              <a:rPr lang="en-US" altLang="zh-TW" sz="1800" dirty="0" smtClean="0">
                <a:solidFill>
                  <a:schemeClr val="tx1"/>
                </a:solidFill>
                <a:latin typeface="Times New Roman" pitchFamily="18" charset="0"/>
                <a:ea typeface="標楷體" pitchFamily="65" charset="-120"/>
                <a:cs typeface="Times New Roman" pitchFamily="18" charset="0"/>
              </a:rPr>
              <a:t>(Continuing)</a:t>
            </a:r>
            <a:endParaRPr lang="zh-TW" altLang="en-US" sz="2800" b="1" dirty="0">
              <a:solidFill>
                <a:schemeClr val="tx1"/>
              </a:solidFill>
              <a:latin typeface="Times New Roman" pitchFamily="18" charset="0"/>
              <a:ea typeface="標楷體" pitchFamily="65" charset="-120"/>
              <a:cs typeface="Times New Roman" pitchFamily="18" charset="0"/>
            </a:endParaRPr>
          </a:p>
        </p:txBody>
      </p:sp>
      <p:sp>
        <p:nvSpPr>
          <p:cNvPr id="11" name="矩形 10"/>
          <p:cNvSpPr/>
          <p:nvPr/>
        </p:nvSpPr>
        <p:spPr>
          <a:xfrm>
            <a:off x="2123728" y="1052736"/>
            <a:ext cx="4932040" cy="7200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smtClean="0">
                <a:solidFill>
                  <a:schemeClr val="tx1"/>
                </a:solidFill>
                <a:latin typeface="Times New Roman" pitchFamily="18" charset="0"/>
                <a:ea typeface="標楷體" pitchFamily="65" charset="-120"/>
                <a:cs typeface="Times New Roman" pitchFamily="18" charset="0"/>
              </a:rPr>
              <a:t>合併本期淨利</a:t>
            </a:r>
            <a:r>
              <a:rPr lang="en-US" altLang="zh-TW" sz="2400" dirty="0" smtClean="0">
                <a:solidFill>
                  <a:schemeClr val="tx1"/>
                </a:solidFill>
                <a:latin typeface="Times New Roman" pitchFamily="18" charset="0"/>
                <a:ea typeface="標楷體" pitchFamily="65" charset="-120"/>
                <a:cs typeface="Times New Roman" pitchFamily="18" charset="0"/>
              </a:rPr>
              <a:t>(</a:t>
            </a:r>
            <a:r>
              <a:rPr lang="zh-TW" altLang="en-US" sz="2400" dirty="0" smtClean="0">
                <a:solidFill>
                  <a:schemeClr val="tx1"/>
                </a:solidFill>
                <a:latin typeface="Times New Roman" pitchFamily="18" charset="0"/>
                <a:ea typeface="標楷體" pitchFamily="65" charset="-120"/>
                <a:cs typeface="Times New Roman" pitchFamily="18" charset="0"/>
              </a:rPr>
              <a:t>損</a:t>
            </a:r>
            <a:r>
              <a:rPr lang="en-US" altLang="zh-TW" sz="2400" dirty="0" smtClean="0">
                <a:solidFill>
                  <a:schemeClr val="tx1"/>
                </a:solidFill>
                <a:latin typeface="Times New Roman" pitchFamily="18" charset="0"/>
                <a:ea typeface="標楷體" pitchFamily="65" charset="-120"/>
                <a:cs typeface="Times New Roman" pitchFamily="18" charset="0"/>
              </a:rPr>
              <a:t>)</a:t>
            </a:r>
          </a:p>
          <a:p>
            <a:pPr algn="ctr"/>
            <a:r>
              <a:rPr lang="en-US" altLang="zh-TW" sz="2400" dirty="0" smtClean="0">
                <a:solidFill>
                  <a:schemeClr val="tx1"/>
                </a:solidFill>
                <a:latin typeface="Times New Roman" pitchFamily="18" charset="0"/>
                <a:ea typeface="Arial Unicode MS" pitchFamily="34" charset="-120"/>
                <a:cs typeface="Times New Roman" pitchFamily="18" charset="0"/>
              </a:rPr>
              <a:t>(Net Income of consolidation)</a:t>
            </a:r>
          </a:p>
        </p:txBody>
      </p:sp>
      <p:sp>
        <p:nvSpPr>
          <p:cNvPr id="12" name="矩形 11"/>
          <p:cNvSpPr/>
          <p:nvPr/>
        </p:nvSpPr>
        <p:spPr>
          <a:xfrm>
            <a:off x="827584" y="1556792"/>
            <a:ext cx="1512168" cy="5040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1200" dirty="0" smtClean="0">
                <a:solidFill>
                  <a:schemeClr val="tx1"/>
                </a:solidFill>
                <a:latin typeface="Times New Roman" pitchFamily="18" charset="0"/>
                <a:ea typeface="標楷體" pitchFamily="65" charset="-120"/>
                <a:cs typeface="Times New Roman" pitchFamily="18" charset="0"/>
              </a:rPr>
              <a:t>單位：新台幣仟元</a:t>
            </a:r>
            <a:endParaRPr lang="en-US" altLang="zh-TW" sz="1200" dirty="0" smtClean="0">
              <a:solidFill>
                <a:schemeClr val="tx1"/>
              </a:solidFill>
              <a:latin typeface="Times New Roman" pitchFamily="18" charset="0"/>
              <a:ea typeface="標楷體" pitchFamily="65" charset="-120"/>
              <a:cs typeface="Times New Roman" pitchFamily="18" charset="0"/>
            </a:endParaRPr>
          </a:p>
          <a:p>
            <a:r>
              <a:rPr lang="en-US" altLang="zh-TW" sz="1200" dirty="0" smtClean="0">
                <a:solidFill>
                  <a:schemeClr val="tx1"/>
                </a:solidFill>
                <a:latin typeface="Times New Roman" pitchFamily="18" charset="0"/>
                <a:ea typeface="標楷體" pitchFamily="65" charset="-120"/>
                <a:cs typeface="Times New Roman" pitchFamily="18" charset="0"/>
              </a:rPr>
              <a:t>Unit: NT$ thousand</a:t>
            </a:r>
            <a:endParaRPr lang="zh-TW" altLang="en-US" sz="1200" dirty="0">
              <a:solidFill>
                <a:schemeClr val="tx1"/>
              </a:solidFill>
              <a:latin typeface="Times New Roman" pitchFamily="18" charset="0"/>
              <a:ea typeface="標楷體" pitchFamily="65" charset="-120"/>
              <a:cs typeface="Times New Roman" pitchFamily="18" charset="0"/>
            </a:endParaRPr>
          </a:p>
        </p:txBody>
      </p:sp>
      <p:pic>
        <p:nvPicPr>
          <p:cNvPr id="4101" name="Picture 5"/>
          <p:cNvPicPr>
            <a:picLocks noChangeAspect="1" noChangeArrowheads="1"/>
          </p:cNvPicPr>
          <p:nvPr/>
        </p:nvPicPr>
        <p:blipFill>
          <a:blip r:embed="rId2" cstate="print"/>
          <a:srcRect/>
          <a:stretch>
            <a:fillRect/>
          </a:stretch>
        </p:blipFill>
        <p:spPr bwMode="auto">
          <a:xfrm>
            <a:off x="937890" y="2201267"/>
            <a:ext cx="7162502" cy="366236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標題 8"/>
          <p:cNvSpPr>
            <a:spLocks noGrp="1"/>
          </p:cNvSpPr>
          <p:nvPr>
            <p:ph type="title"/>
          </p:nvPr>
        </p:nvSpPr>
        <p:spPr>
          <a:xfrm>
            <a:off x="683568" y="548680"/>
            <a:ext cx="3816424" cy="484745"/>
          </a:xfrm>
        </p:spPr>
        <p:txBody>
          <a:bodyPr>
            <a:noAutofit/>
          </a:bodyPr>
          <a:lstStyle/>
          <a:p>
            <a:r>
              <a:rPr lang="zh-TW" altLang="en-US" sz="2800" b="1" dirty="0" smtClean="0">
                <a:solidFill>
                  <a:schemeClr val="tx1"/>
                </a:solidFill>
                <a:latin typeface="標楷體" panose="03000509000000000000" pitchFamily="65" charset="-120"/>
                <a:ea typeface="標楷體" panose="03000509000000000000" pitchFamily="65" charset="-120"/>
                <a:cs typeface="Times New Roman" pitchFamily="18" charset="0"/>
              </a:rPr>
              <a:t>免責聲明 </a:t>
            </a:r>
            <a:r>
              <a:rPr lang="en-US" altLang="zh-TW" sz="2800"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Disclaimers</a:t>
            </a:r>
            <a:endParaRPr lang="zh-TW" altLang="en-US" sz="28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4" name="矩形 3"/>
          <p:cNvSpPr/>
          <p:nvPr/>
        </p:nvSpPr>
        <p:spPr>
          <a:xfrm>
            <a:off x="827584" y="1052736"/>
            <a:ext cx="7848872" cy="3016210"/>
          </a:xfrm>
          <a:prstGeom prst="rect">
            <a:avLst/>
          </a:prstGeom>
        </p:spPr>
        <p:txBody>
          <a:bodyPr wrap="square">
            <a:spAutoFit/>
          </a:bodyPr>
          <a:lstStyle/>
          <a:p>
            <a:pPr>
              <a:lnSpc>
                <a:spcPct val="200000"/>
              </a:lnSpc>
              <a:spcBef>
                <a:spcPts val="600"/>
              </a:spcBef>
              <a:spcAft>
                <a:spcPts val="600"/>
              </a:spcAft>
            </a:pPr>
            <a:r>
              <a:rPr lang="zh-TW" altLang="en-US" sz="1500" b="1" dirty="0" smtClean="0">
                <a:latin typeface="標楷體" panose="03000509000000000000" pitchFamily="65" charset="-120"/>
                <a:ea typeface="標楷體" panose="03000509000000000000" pitchFamily="65" charset="-120"/>
                <a:cs typeface="Times New Roman" pitchFamily="18" charset="0"/>
              </a:rPr>
              <a:t>本公司並未發佈財務預測，但本簡報所作有關本公司業務面、財務面及</a:t>
            </a:r>
            <a:r>
              <a:rPr lang="en-US" altLang="zh-TW" sz="1500" b="1" dirty="0" smtClean="0">
                <a:latin typeface="標楷體" panose="03000509000000000000" pitchFamily="65" charset="-120"/>
                <a:ea typeface="標楷體" panose="03000509000000000000" pitchFamily="65" charset="-120"/>
                <a:cs typeface="Times New Roman" pitchFamily="18" charset="0"/>
              </a:rPr>
              <a:t>Q&amp;A</a:t>
            </a:r>
            <a:r>
              <a:rPr lang="zh-TW" altLang="en-US" sz="1500" b="1" dirty="0" smtClean="0">
                <a:latin typeface="標楷體" panose="03000509000000000000" pitchFamily="65" charset="-120"/>
                <a:ea typeface="標楷體" panose="03000509000000000000" pitchFamily="65" charset="-120"/>
                <a:cs typeface="Times New Roman" pitchFamily="18" charset="0"/>
              </a:rPr>
              <a:t>之說明，若涉及本公司對未來公司經營與產業發展上之見解，可能與未來實際結果存有差距。此差距其造成之原因可能包括市場需求變化、價格波動、競爭行為、國際經濟狀況、匯率波動、上下游供應鏈等其他各種本公司所不能掌握之風險因素。</a:t>
            </a:r>
          </a:p>
          <a:p>
            <a:pPr>
              <a:lnSpc>
                <a:spcPct val="200000"/>
              </a:lnSpc>
              <a:spcBef>
                <a:spcPts val="600"/>
              </a:spcBef>
              <a:spcAft>
                <a:spcPts val="600"/>
              </a:spcAft>
            </a:pPr>
            <a:r>
              <a:rPr lang="zh-TW" altLang="en-US" sz="1500" b="1" dirty="0" smtClean="0">
                <a:latin typeface="標楷體" panose="03000509000000000000" pitchFamily="65" charset="-120"/>
                <a:ea typeface="標楷體" panose="03000509000000000000" pitchFamily="65" charset="-120"/>
                <a:cs typeface="Times New Roman" pitchFamily="18" charset="0"/>
              </a:rPr>
              <a:t>本簡報是建立於本公司從各項來源所取得之資訊。未來若有變更或調整時，請以公開資訊觀測站公告資訊為主要依據。</a:t>
            </a:r>
            <a:endParaRPr lang="zh-TW" altLang="en-US" sz="1500" b="1" dirty="0">
              <a:latin typeface="標楷體" panose="03000509000000000000" pitchFamily="65" charset="-120"/>
              <a:ea typeface="標楷體" panose="03000509000000000000" pitchFamily="65" charset="-120"/>
              <a:cs typeface="Times New Roman" pitchFamily="18" charset="0"/>
            </a:endParaRPr>
          </a:p>
        </p:txBody>
      </p:sp>
      <p:sp>
        <p:nvSpPr>
          <p:cNvPr id="5" name="矩形 4"/>
          <p:cNvSpPr/>
          <p:nvPr/>
        </p:nvSpPr>
        <p:spPr>
          <a:xfrm>
            <a:off x="899592" y="4077072"/>
            <a:ext cx="7704856" cy="2308324"/>
          </a:xfrm>
          <a:prstGeom prst="rect">
            <a:avLst/>
          </a:prstGeom>
        </p:spPr>
        <p:txBody>
          <a:bodyPr wrap="square">
            <a:spAutoFit/>
          </a:bodyPr>
          <a:lstStyle/>
          <a:p>
            <a:pPr algn="just"/>
            <a:r>
              <a:rPr lang="en-US" altLang="zh-TW" sz="1600" dirty="0" smtClean="0">
                <a:latin typeface="Times New Roman" pitchFamily="18" charset="0"/>
                <a:cs typeface="Times New Roman" pitchFamily="18" charset="0"/>
              </a:rPr>
              <a:t>LIWANLI Innovation Co., Ltd. does not release any financial forecast. However, the statement of the company’s business, finance condition and Q&amp;A in this presentation may differ from future actual results. This causes from market demand, prices fluctuations, competitions behavior, global economic situations, exchange rate fluctuations, supply chain and other factors or risks beyond the company’s control. </a:t>
            </a:r>
          </a:p>
          <a:p>
            <a:pPr algn="just"/>
            <a:endParaRPr lang="en-US" altLang="zh-TW" sz="1600" dirty="0" smtClean="0">
              <a:latin typeface="Times New Roman" pitchFamily="18" charset="0"/>
              <a:cs typeface="Times New Roman" pitchFamily="18" charset="0"/>
            </a:endParaRPr>
          </a:p>
          <a:p>
            <a:pPr algn="just"/>
            <a:r>
              <a:rPr lang="en-US" altLang="zh-TW" sz="1600" dirty="0" smtClean="0">
                <a:latin typeface="Times New Roman" pitchFamily="18" charset="0"/>
                <a:cs typeface="Times New Roman" pitchFamily="18" charset="0"/>
              </a:rPr>
              <a:t>This presentation is based on the information obtained from various sources which the Company believes to be reliable. please refer to the information on MOPS website as the main basis if any adjustment has been made. </a:t>
            </a:r>
            <a:endParaRPr lang="zh-TW" altLang="en-US" sz="1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187624" y="1484784"/>
            <a:ext cx="6768752" cy="652166"/>
          </a:xfrm>
        </p:spPr>
        <p:txBody>
          <a:bodyPr>
            <a:noAutofit/>
          </a:bodyPr>
          <a:lstStyle/>
          <a:p>
            <a:pPr algn="ctr"/>
            <a:r>
              <a:rPr lang="zh-TW" altLang="en-US" sz="2400" b="1" dirty="0" smtClean="0">
                <a:solidFill>
                  <a:schemeClr val="tx1"/>
                </a:solidFill>
                <a:latin typeface="Times New Roman" pitchFamily="18" charset="0"/>
                <a:ea typeface="標楷體" pitchFamily="65" charset="-120"/>
                <a:cs typeface="Times New Roman" pitchFamily="18" charset="0"/>
              </a:rPr>
              <a:t>財務結構   </a:t>
            </a:r>
            <a:r>
              <a:rPr lang="en-US" altLang="zh-TW" sz="2400" b="1" dirty="0" smtClean="0">
                <a:solidFill>
                  <a:schemeClr val="tx1"/>
                </a:solidFill>
                <a:latin typeface="Times New Roman" pitchFamily="18" charset="0"/>
                <a:ea typeface="標楷體" pitchFamily="65" charset="-120"/>
                <a:cs typeface="Times New Roman" pitchFamily="18" charset="0"/>
              </a:rPr>
              <a:t/>
            </a:r>
            <a:br>
              <a:rPr lang="en-US" altLang="zh-TW" sz="2400" b="1" dirty="0" smtClean="0">
                <a:solidFill>
                  <a:schemeClr val="tx1"/>
                </a:solidFill>
                <a:latin typeface="Times New Roman" pitchFamily="18" charset="0"/>
                <a:ea typeface="標楷體" pitchFamily="65" charset="-120"/>
                <a:cs typeface="Times New Roman" pitchFamily="18" charset="0"/>
              </a:rPr>
            </a:br>
            <a:r>
              <a:rPr lang="en-US" altLang="zh-TW" sz="2400" dirty="0" smtClean="0">
                <a:solidFill>
                  <a:schemeClr val="tx1"/>
                </a:solidFill>
                <a:latin typeface="Times New Roman" pitchFamily="18" charset="0"/>
                <a:cs typeface="Times New Roman" pitchFamily="18" charset="0"/>
              </a:rPr>
              <a:t>Financial Analysis -Consolidated</a:t>
            </a:r>
            <a:endParaRPr lang="zh-TW" altLang="en-US" sz="2400" b="1" dirty="0">
              <a:solidFill>
                <a:schemeClr val="tx1"/>
              </a:solidFill>
              <a:latin typeface="Times New Roman" pitchFamily="18" charset="0"/>
              <a:ea typeface="標楷體" pitchFamily="65" charset="-120"/>
              <a:cs typeface="Times New Roman" pitchFamily="18" charset="0"/>
            </a:endParaRPr>
          </a:p>
        </p:txBody>
      </p:sp>
      <p:sp>
        <p:nvSpPr>
          <p:cNvPr id="9" name="標題 1"/>
          <p:cNvSpPr txBox="1">
            <a:spLocks/>
          </p:cNvSpPr>
          <p:nvPr/>
        </p:nvSpPr>
        <p:spPr>
          <a:xfrm>
            <a:off x="179512" y="404664"/>
            <a:ext cx="8568952" cy="484745"/>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zh-TW" altLang="en-US" sz="2800" b="1" i="0" u="none" strike="noStrike" kern="1200" cap="none" spc="0" normalizeH="0" baseline="0" noProof="0" dirty="0" smtClean="0">
                <a:ln>
                  <a:noFill/>
                </a:ln>
                <a:solidFill>
                  <a:schemeClr val="tx1"/>
                </a:solidFill>
                <a:effectLst/>
                <a:uLnTx/>
                <a:uFillTx/>
                <a:latin typeface="Times New Roman" pitchFamily="18" charset="0"/>
                <a:ea typeface="標楷體" pitchFamily="65" charset="-120"/>
                <a:cs typeface="Times New Roman" pitchFamily="18" charset="0"/>
              </a:rPr>
              <a:t>參、財務概況  </a:t>
            </a:r>
            <a:r>
              <a:rPr kumimoji="0" lang="en-US" altLang="zh-TW" sz="2800" b="1" i="0" u="none" strike="noStrike" kern="1200" cap="none" spc="0" normalizeH="0" baseline="0" noProof="0" dirty="0" smtClean="0">
                <a:ln>
                  <a:noFill/>
                </a:ln>
                <a:solidFill>
                  <a:schemeClr val="tx1"/>
                </a:solidFill>
                <a:effectLst/>
                <a:uLnTx/>
                <a:uFillTx/>
                <a:latin typeface="Times New Roman" pitchFamily="18" charset="0"/>
                <a:ea typeface="標楷體" pitchFamily="65" charset="-120"/>
                <a:cs typeface="Times New Roman" pitchFamily="18" charset="0"/>
              </a:rPr>
              <a:t>(Financial Overview)</a:t>
            </a:r>
            <a:r>
              <a:rPr kumimoji="0" lang="zh-TW" altLang="en-US" sz="2800" b="1" i="0" u="none" strike="noStrike" kern="1200" cap="none" spc="0" normalizeH="0" baseline="0" noProof="0" dirty="0" smtClean="0">
                <a:ln>
                  <a:noFill/>
                </a:ln>
                <a:solidFill>
                  <a:schemeClr val="tx1"/>
                </a:solidFill>
                <a:effectLst/>
                <a:uLnTx/>
                <a:uFillTx/>
                <a:latin typeface="Times New Roman" pitchFamily="18" charset="0"/>
                <a:ea typeface="標楷體" pitchFamily="65" charset="-120"/>
                <a:cs typeface="Times New Roman" pitchFamily="18" charset="0"/>
              </a:rPr>
              <a:t>                  </a:t>
            </a:r>
            <a:r>
              <a:rPr kumimoji="0" lang="en-US" altLang="zh-TW" sz="1800" b="0" i="0" u="none" strike="noStrike" kern="1200" cap="none" spc="0" normalizeH="0" baseline="0" noProof="0" dirty="0" smtClean="0">
                <a:ln>
                  <a:noFill/>
                </a:ln>
                <a:solidFill>
                  <a:schemeClr val="tx1"/>
                </a:solidFill>
                <a:effectLst/>
                <a:uLnTx/>
                <a:uFillTx/>
                <a:latin typeface="Times New Roman" pitchFamily="18" charset="0"/>
                <a:ea typeface="標楷體" pitchFamily="65" charset="-120"/>
                <a:cs typeface="Times New Roman" pitchFamily="18" charset="0"/>
              </a:rPr>
              <a:t>(Continuing)</a:t>
            </a:r>
            <a:endParaRPr kumimoji="0" lang="zh-TW" altLang="en-US" sz="2800" b="1" i="0" u="none" strike="noStrike" kern="1200" cap="none" spc="0" normalizeH="0" baseline="0" noProof="0" dirty="0">
              <a:ln>
                <a:noFill/>
              </a:ln>
              <a:solidFill>
                <a:schemeClr val="tx1"/>
              </a:solidFill>
              <a:effectLst/>
              <a:uLnTx/>
              <a:uFillTx/>
              <a:latin typeface="Times New Roman" pitchFamily="18" charset="0"/>
              <a:ea typeface="標楷體" pitchFamily="65" charset="-120"/>
              <a:cs typeface="Times New Roman" pitchFamily="18" charset="0"/>
            </a:endParaRPr>
          </a:p>
        </p:txBody>
      </p:sp>
      <p:sp>
        <p:nvSpPr>
          <p:cNvPr id="11" name="矩形 10"/>
          <p:cNvSpPr/>
          <p:nvPr/>
        </p:nvSpPr>
        <p:spPr>
          <a:xfrm>
            <a:off x="827584" y="5301208"/>
            <a:ext cx="3888432" cy="360040"/>
          </a:xfrm>
          <a:prstGeom prst="rect">
            <a:avLst/>
          </a:prstGeom>
          <a:noFill/>
          <a:ln w="25400" cap="flat" cmpd="sng" algn="ctr">
            <a:noFill/>
            <a:prstDash val="solid"/>
          </a:ln>
          <a:effectLst/>
        </p:spPr>
        <p:style>
          <a:lnRef idx="2">
            <a:schemeClr val="dk1"/>
          </a:lnRef>
          <a:fillRef idx="1">
            <a:schemeClr val="lt1"/>
          </a:fillRef>
          <a:effectRef idx="0">
            <a:schemeClr val="dk1"/>
          </a:effectRef>
          <a:fontRef idx="minor">
            <a:schemeClr val="dk1"/>
          </a:fontRef>
        </p:style>
        <p:txBody>
          <a:bodyPr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US" altLang="zh-TW" sz="1200" b="1" dirty="0" smtClean="0">
                <a:latin typeface="Times New Roman" pitchFamily="18" charset="0"/>
                <a:cs typeface="Times New Roman" pitchFamily="18" charset="0"/>
              </a:rPr>
              <a:t>2023/9/30</a:t>
            </a:r>
            <a:r>
              <a:rPr lang="zh-TW" altLang="en-US" sz="1200" b="1" dirty="0" smtClean="0">
                <a:latin typeface="Times New Roman" pitchFamily="18" charset="0"/>
                <a:cs typeface="Times New Roman" pitchFamily="18" charset="0"/>
              </a:rPr>
              <a:t>　   　 　　</a:t>
            </a:r>
            <a:r>
              <a:rPr lang="en-US" altLang="zh-TW" sz="1200" b="1" dirty="0" smtClean="0">
                <a:latin typeface="Times New Roman" pitchFamily="18" charset="0"/>
                <a:cs typeface="Times New Roman" pitchFamily="18" charset="0"/>
              </a:rPr>
              <a:t>2023/12/31</a:t>
            </a:r>
            <a:r>
              <a:rPr lang="zh-TW" altLang="en-US" sz="1200" b="1" dirty="0" smtClean="0">
                <a:latin typeface="Times New Roman" pitchFamily="18" charset="0"/>
                <a:cs typeface="Times New Roman" pitchFamily="18" charset="0"/>
              </a:rPr>
              <a:t>　　    　    　</a:t>
            </a:r>
            <a:r>
              <a:rPr lang="en-US" altLang="zh-TW" sz="1200" b="1" baseline="0" dirty="0" smtClean="0">
                <a:latin typeface="Times New Roman" pitchFamily="18" charset="0"/>
                <a:cs typeface="Times New Roman" pitchFamily="18" charset="0"/>
              </a:rPr>
              <a:t>2024/9/30</a:t>
            </a:r>
            <a:endParaRPr lang="zh-TW" altLang="en-US" sz="1200" b="1" dirty="0">
              <a:latin typeface="Times New Roman" pitchFamily="18" charset="0"/>
              <a:cs typeface="Times New Roman" pitchFamily="18" charset="0"/>
            </a:endParaRPr>
          </a:p>
        </p:txBody>
      </p:sp>
      <p:sp>
        <p:nvSpPr>
          <p:cNvPr id="14" name="矩形 13"/>
          <p:cNvSpPr/>
          <p:nvPr/>
        </p:nvSpPr>
        <p:spPr>
          <a:xfrm>
            <a:off x="5220072" y="5301208"/>
            <a:ext cx="3672408" cy="360040"/>
          </a:xfrm>
          <a:prstGeom prst="rect">
            <a:avLst/>
          </a:prstGeom>
          <a:noFill/>
          <a:ln w="25400" cap="flat" cmpd="sng" algn="ctr">
            <a:noFill/>
            <a:prstDash val="solid"/>
          </a:ln>
          <a:effectLst/>
        </p:spPr>
        <p:style>
          <a:lnRef idx="2">
            <a:schemeClr val="dk1"/>
          </a:lnRef>
          <a:fillRef idx="1">
            <a:schemeClr val="lt1"/>
          </a:fillRef>
          <a:effectRef idx="0">
            <a:schemeClr val="dk1"/>
          </a:effectRef>
          <a:fontRef idx="minor">
            <a:schemeClr val="dk1"/>
          </a:fontRef>
        </p:style>
        <p:txBody>
          <a:bodyPr rtlCol="0" anchor="ct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US" altLang="zh-TW" sz="1200" b="1" dirty="0" smtClean="0">
                <a:latin typeface="Times New Roman" pitchFamily="18" charset="0"/>
                <a:cs typeface="Times New Roman" pitchFamily="18" charset="0"/>
              </a:rPr>
              <a:t>2023/9/30</a:t>
            </a:r>
            <a:r>
              <a:rPr lang="zh-TW" altLang="en-US" sz="1200" b="1" dirty="0" smtClean="0">
                <a:latin typeface="Times New Roman" pitchFamily="18" charset="0"/>
                <a:cs typeface="Times New Roman" pitchFamily="18" charset="0"/>
              </a:rPr>
              <a:t>　　　　</a:t>
            </a:r>
            <a:r>
              <a:rPr lang="en-US" altLang="zh-TW" sz="1200" b="1" dirty="0" smtClean="0">
                <a:latin typeface="Times New Roman" pitchFamily="18" charset="0"/>
                <a:cs typeface="Times New Roman" pitchFamily="18" charset="0"/>
              </a:rPr>
              <a:t>2023/12/31</a:t>
            </a:r>
            <a:r>
              <a:rPr lang="zh-TW" altLang="en-US" sz="1200" b="1" dirty="0" smtClean="0">
                <a:latin typeface="Times New Roman" pitchFamily="18" charset="0"/>
                <a:cs typeface="Times New Roman" pitchFamily="18" charset="0"/>
              </a:rPr>
              <a:t>　　　　　</a:t>
            </a:r>
            <a:r>
              <a:rPr lang="en-US" altLang="zh-TW" sz="1200" b="1" baseline="0" dirty="0" smtClean="0">
                <a:latin typeface="Times New Roman" pitchFamily="18" charset="0"/>
                <a:cs typeface="Times New Roman" pitchFamily="18" charset="0"/>
              </a:rPr>
              <a:t>2024/9/30</a:t>
            </a:r>
            <a:endParaRPr lang="zh-TW" altLang="en-US" sz="1200" b="1" dirty="0">
              <a:latin typeface="Times New Roman" pitchFamily="18" charset="0"/>
              <a:cs typeface="Times New Roman" pitchFamily="18" charset="0"/>
            </a:endParaRPr>
          </a:p>
        </p:txBody>
      </p:sp>
      <p:pic>
        <p:nvPicPr>
          <p:cNvPr id="5124" name="Picture 4"/>
          <p:cNvPicPr>
            <a:picLocks noChangeAspect="1" noChangeArrowheads="1"/>
          </p:cNvPicPr>
          <p:nvPr/>
        </p:nvPicPr>
        <p:blipFill>
          <a:blip r:embed="rId2" cstate="print"/>
          <a:srcRect/>
          <a:stretch>
            <a:fillRect/>
          </a:stretch>
        </p:blipFill>
        <p:spPr bwMode="auto">
          <a:xfrm>
            <a:off x="395536" y="2708920"/>
            <a:ext cx="4315050" cy="2520000"/>
          </a:xfrm>
          <a:prstGeom prst="rect">
            <a:avLst/>
          </a:prstGeom>
          <a:noFill/>
          <a:ln w="9525">
            <a:noFill/>
            <a:miter lim="800000"/>
            <a:headEnd/>
            <a:tailEnd/>
          </a:ln>
          <a:effectLst/>
        </p:spPr>
      </p:pic>
      <p:pic>
        <p:nvPicPr>
          <p:cNvPr id="5125" name="Picture 5"/>
          <p:cNvPicPr>
            <a:picLocks noChangeAspect="1" noChangeArrowheads="1"/>
          </p:cNvPicPr>
          <p:nvPr/>
        </p:nvPicPr>
        <p:blipFill>
          <a:blip r:embed="rId3" cstate="print"/>
          <a:srcRect/>
          <a:stretch>
            <a:fillRect/>
          </a:stretch>
        </p:blipFill>
        <p:spPr bwMode="auto">
          <a:xfrm>
            <a:off x="4788024" y="2708920"/>
            <a:ext cx="4137829" cy="2512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txBox="1">
            <a:spLocks/>
          </p:cNvSpPr>
          <p:nvPr/>
        </p:nvSpPr>
        <p:spPr>
          <a:xfrm>
            <a:off x="179512" y="404664"/>
            <a:ext cx="8568952" cy="484745"/>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zh-TW" altLang="en-US" sz="2800" b="1" i="0" u="none" strike="noStrike" kern="1200" cap="none" spc="0" normalizeH="0" baseline="0" noProof="0" dirty="0" smtClean="0">
                <a:ln>
                  <a:noFill/>
                </a:ln>
                <a:solidFill>
                  <a:schemeClr val="tx1"/>
                </a:solidFill>
                <a:effectLst/>
                <a:uLnTx/>
                <a:uFillTx/>
                <a:latin typeface="Times New Roman" pitchFamily="18" charset="0"/>
                <a:ea typeface="標楷體" pitchFamily="65" charset="-120"/>
                <a:cs typeface="Times New Roman" pitchFamily="18" charset="0"/>
              </a:rPr>
              <a:t>參、財務概況</a:t>
            </a:r>
            <a:r>
              <a:rPr kumimoji="0" lang="en-US" altLang="zh-TW" sz="2800" b="1" i="0" u="none" strike="noStrike" kern="1200" cap="none" spc="0" normalizeH="0" baseline="0" noProof="0" dirty="0" smtClean="0">
                <a:ln>
                  <a:noFill/>
                </a:ln>
                <a:solidFill>
                  <a:schemeClr val="tx1"/>
                </a:solidFill>
                <a:effectLst/>
                <a:uLnTx/>
                <a:uFillTx/>
                <a:latin typeface="Times New Roman" pitchFamily="18" charset="0"/>
                <a:ea typeface="標楷體" pitchFamily="65" charset="-120"/>
                <a:cs typeface="Times New Roman" pitchFamily="18" charset="0"/>
              </a:rPr>
              <a:t>(Financial Overview)</a:t>
            </a:r>
            <a:r>
              <a:rPr kumimoji="0" lang="zh-TW" altLang="en-US" sz="2800" b="1" i="0" u="none" strike="noStrike" kern="1200" cap="none" spc="0" normalizeH="0" baseline="0" noProof="0" dirty="0" smtClean="0">
                <a:ln>
                  <a:noFill/>
                </a:ln>
                <a:solidFill>
                  <a:schemeClr val="tx1"/>
                </a:solidFill>
                <a:effectLst/>
                <a:uLnTx/>
                <a:uFillTx/>
                <a:latin typeface="Times New Roman" pitchFamily="18" charset="0"/>
                <a:ea typeface="標楷體" pitchFamily="65" charset="-120"/>
                <a:cs typeface="Times New Roman" pitchFamily="18" charset="0"/>
              </a:rPr>
              <a:t>                    </a:t>
            </a:r>
            <a:r>
              <a:rPr kumimoji="0" lang="en-US" altLang="zh-TW" sz="1800" b="0" i="0" u="none" strike="noStrike" kern="1200" cap="none" spc="0" normalizeH="0" baseline="0" noProof="0" dirty="0" smtClean="0">
                <a:ln>
                  <a:noFill/>
                </a:ln>
                <a:solidFill>
                  <a:schemeClr val="tx1"/>
                </a:solidFill>
                <a:effectLst/>
                <a:uLnTx/>
                <a:uFillTx/>
                <a:latin typeface="Times New Roman" pitchFamily="18" charset="0"/>
                <a:ea typeface="標楷體" pitchFamily="65" charset="-120"/>
                <a:cs typeface="Times New Roman" pitchFamily="18" charset="0"/>
              </a:rPr>
              <a:t>(Continuing)</a:t>
            </a:r>
            <a:endParaRPr kumimoji="0" lang="zh-TW" altLang="en-US" sz="2800" b="1" i="0" u="none" strike="noStrike" kern="1200" cap="none" spc="0" normalizeH="0" baseline="0" noProof="0" dirty="0">
              <a:ln>
                <a:noFill/>
              </a:ln>
              <a:solidFill>
                <a:schemeClr val="tx1"/>
              </a:solidFill>
              <a:effectLst/>
              <a:uLnTx/>
              <a:uFillTx/>
              <a:latin typeface="Times New Roman" pitchFamily="18" charset="0"/>
              <a:ea typeface="標楷體" pitchFamily="65" charset="-120"/>
              <a:cs typeface="Times New Roman" pitchFamily="18" charset="0"/>
            </a:endParaRPr>
          </a:p>
        </p:txBody>
      </p:sp>
      <p:pic>
        <p:nvPicPr>
          <p:cNvPr id="2" name="Picture 2"/>
          <p:cNvPicPr>
            <a:picLocks noChangeAspect="1" noChangeArrowheads="1"/>
          </p:cNvPicPr>
          <p:nvPr/>
        </p:nvPicPr>
        <p:blipFill>
          <a:blip r:embed="rId2" cstate="print"/>
          <a:srcRect/>
          <a:stretch>
            <a:fillRect/>
          </a:stretch>
        </p:blipFill>
        <p:spPr bwMode="auto">
          <a:xfrm>
            <a:off x="899592" y="1268760"/>
            <a:ext cx="6480000" cy="442815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1"/>
          <p:cNvSpPr txBox="1">
            <a:spLocks/>
          </p:cNvSpPr>
          <p:nvPr/>
        </p:nvSpPr>
        <p:spPr>
          <a:xfrm>
            <a:off x="179512" y="260648"/>
            <a:ext cx="8568952" cy="484745"/>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zh-TW" altLang="en-US" sz="2800" b="1" i="0" u="none" strike="noStrike" kern="1200" cap="none" spc="0" normalizeH="0" baseline="0" noProof="0" dirty="0" smtClean="0">
                <a:ln>
                  <a:noFill/>
                </a:ln>
                <a:solidFill>
                  <a:schemeClr val="tx1"/>
                </a:solidFill>
                <a:effectLst/>
                <a:uLnTx/>
                <a:uFillTx/>
                <a:latin typeface="Times New Roman" pitchFamily="18" charset="0"/>
                <a:ea typeface="標楷體" pitchFamily="65" charset="-120"/>
                <a:cs typeface="Times New Roman" pitchFamily="18" charset="0"/>
              </a:rPr>
              <a:t>參、財務概況</a:t>
            </a:r>
            <a:r>
              <a:rPr kumimoji="0" lang="en-US" altLang="zh-TW" sz="2800" b="1" i="0" u="none" strike="noStrike" kern="1200" cap="none" spc="0" normalizeH="0" baseline="0" noProof="0" dirty="0" smtClean="0">
                <a:ln>
                  <a:noFill/>
                </a:ln>
                <a:solidFill>
                  <a:schemeClr val="tx1"/>
                </a:solidFill>
                <a:effectLst/>
                <a:uLnTx/>
                <a:uFillTx/>
                <a:latin typeface="Times New Roman" pitchFamily="18" charset="0"/>
                <a:ea typeface="標楷體" pitchFamily="65" charset="-120"/>
                <a:cs typeface="Times New Roman" pitchFamily="18" charset="0"/>
              </a:rPr>
              <a:t>(Financial Overview)</a:t>
            </a:r>
            <a:r>
              <a:rPr kumimoji="0" lang="zh-TW" altLang="en-US" sz="2800" b="1" i="0" u="none" strike="noStrike" kern="1200" cap="none" spc="0" normalizeH="0" baseline="0" noProof="0" dirty="0" smtClean="0">
                <a:ln>
                  <a:noFill/>
                </a:ln>
                <a:solidFill>
                  <a:schemeClr val="tx1"/>
                </a:solidFill>
                <a:effectLst/>
                <a:uLnTx/>
                <a:uFillTx/>
                <a:latin typeface="Times New Roman" pitchFamily="18" charset="0"/>
                <a:ea typeface="標楷體" pitchFamily="65" charset="-120"/>
                <a:cs typeface="Times New Roman" pitchFamily="18" charset="0"/>
              </a:rPr>
              <a:t>                    </a:t>
            </a:r>
            <a:r>
              <a:rPr kumimoji="0" lang="en-US" altLang="zh-TW" sz="1800" b="0" i="0" u="none" strike="noStrike" kern="1200" cap="none" spc="0" normalizeH="0" baseline="0" noProof="0" dirty="0" smtClean="0">
                <a:ln>
                  <a:noFill/>
                </a:ln>
                <a:solidFill>
                  <a:schemeClr val="tx1"/>
                </a:solidFill>
                <a:effectLst/>
                <a:uLnTx/>
                <a:uFillTx/>
                <a:latin typeface="Times New Roman" pitchFamily="18" charset="0"/>
                <a:ea typeface="標楷體" pitchFamily="65" charset="-120"/>
                <a:cs typeface="Times New Roman" pitchFamily="18" charset="0"/>
              </a:rPr>
              <a:t>(Continuing)</a:t>
            </a:r>
            <a:endParaRPr kumimoji="0" lang="zh-TW" altLang="en-US" sz="2800" b="1" i="0" u="none" strike="noStrike" kern="1200" cap="none" spc="0" normalizeH="0" baseline="0" noProof="0" dirty="0">
              <a:ln>
                <a:noFill/>
              </a:ln>
              <a:solidFill>
                <a:schemeClr val="tx1"/>
              </a:solidFill>
              <a:effectLst/>
              <a:uLnTx/>
              <a:uFillTx/>
              <a:latin typeface="Times New Roman" pitchFamily="18" charset="0"/>
              <a:ea typeface="標楷體" pitchFamily="65" charset="-120"/>
              <a:cs typeface="Times New Roman" pitchFamily="18" charset="0"/>
            </a:endParaRPr>
          </a:p>
        </p:txBody>
      </p:sp>
      <p:pic>
        <p:nvPicPr>
          <p:cNvPr id="7172" name="Picture 4"/>
          <p:cNvPicPr>
            <a:picLocks noChangeAspect="1" noChangeArrowheads="1"/>
          </p:cNvPicPr>
          <p:nvPr/>
        </p:nvPicPr>
        <p:blipFill>
          <a:blip r:embed="rId2" cstate="print"/>
          <a:srcRect/>
          <a:stretch>
            <a:fillRect/>
          </a:stretch>
        </p:blipFill>
        <p:spPr bwMode="auto">
          <a:xfrm>
            <a:off x="899592" y="1268760"/>
            <a:ext cx="7200800" cy="482453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內容版面配置區 4"/>
          <p:cNvSpPr>
            <a:spLocks noGrp="1"/>
          </p:cNvSpPr>
          <p:nvPr>
            <p:ph sz="half" idx="14"/>
          </p:nvPr>
        </p:nvSpPr>
        <p:spPr>
          <a:xfrm>
            <a:off x="899592" y="1268760"/>
            <a:ext cx="7560840" cy="4968552"/>
          </a:xfrm>
        </p:spPr>
        <p:txBody>
          <a:bodyPr>
            <a:noAutofit/>
          </a:bodyPr>
          <a:lstStyle/>
          <a:p>
            <a:r>
              <a:rPr lang="zh-TW" altLang="en-US" sz="1800" dirty="0" smtClean="0">
                <a:solidFill>
                  <a:schemeClr val="tx1"/>
                </a:solidFill>
                <a:latin typeface="Times New Roman" pitchFamily="18" charset="0"/>
                <a:ea typeface="標楷體" pitchFamily="65" charset="-120"/>
                <a:cs typeface="Times New Roman" pitchFamily="18" charset="0"/>
              </a:rPr>
              <a:t>立萬利創新股份有限公司以開發保健食品之買賣為主要營業收入外，未來業務拓展</a:t>
            </a:r>
            <a:r>
              <a:rPr lang="en-US" altLang="zh-TW" sz="1800" dirty="0" smtClean="0">
                <a:solidFill>
                  <a:schemeClr val="tx1"/>
                </a:solidFill>
                <a:latin typeface="Times New Roman" pitchFamily="18" charset="0"/>
                <a:ea typeface="標楷體" pitchFamily="65" charset="-120"/>
                <a:cs typeface="Times New Roman" pitchFamily="18" charset="0"/>
              </a:rPr>
              <a:t>:</a:t>
            </a:r>
          </a:p>
          <a:p>
            <a:r>
              <a:rPr lang="en-US" altLang="zh-TW" sz="1800" dirty="0" smtClean="0">
                <a:solidFill>
                  <a:schemeClr val="tx1"/>
                </a:solidFill>
                <a:latin typeface="Times New Roman" pitchFamily="18" charset="0"/>
                <a:ea typeface="標楷體" pitchFamily="65" charset="-120"/>
                <a:cs typeface="Times New Roman" pitchFamily="18" charset="0"/>
              </a:rPr>
              <a:t>The Company mainly trades the trading of </a:t>
            </a:r>
            <a:r>
              <a:rPr lang="zh-TW" altLang="en-US" sz="1800" dirty="0" smtClean="0">
                <a:solidFill>
                  <a:schemeClr val="tx1"/>
                </a:solidFill>
                <a:latin typeface="Times New Roman" pitchFamily="18" charset="0"/>
                <a:ea typeface="標楷體" pitchFamily="65" charset="-120"/>
                <a:cs typeface="Times New Roman" pitchFamily="18" charset="0"/>
              </a:rPr>
              <a:t> </a:t>
            </a:r>
            <a:r>
              <a:rPr lang="en-US" altLang="zh-TW" sz="1800" dirty="0" smtClean="0">
                <a:solidFill>
                  <a:schemeClr val="tx1"/>
                </a:solidFill>
                <a:latin typeface="Times New Roman" pitchFamily="18" charset="0"/>
                <a:ea typeface="標楷體" pitchFamily="65" charset="-120"/>
                <a:cs typeface="Times New Roman" pitchFamily="18" charset="0"/>
              </a:rPr>
              <a:t>health food products as its main business revenue, the main objectives of future business development are as follows</a:t>
            </a:r>
          </a:p>
          <a:p>
            <a:endParaRPr lang="en-US" altLang="zh-TW" sz="1800" dirty="0" smtClean="0">
              <a:solidFill>
                <a:schemeClr val="tx1"/>
              </a:solidFill>
              <a:latin typeface="Times New Roman" pitchFamily="18" charset="0"/>
              <a:ea typeface="標楷體" pitchFamily="65" charset="-120"/>
              <a:cs typeface="Times New Roman" pitchFamily="18" charset="0"/>
            </a:endParaRPr>
          </a:p>
          <a:p>
            <a:pPr>
              <a:buFont typeface="Wingdings" pitchFamily="2" charset="2"/>
              <a:buChar char="Ø"/>
            </a:pPr>
            <a:r>
              <a:rPr lang="zh-TW" altLang="en-US" sz="1800" dirty="0" smtClean="0">
                <a:solidFill>
                  <a:schemeClr val="tx1"/>
                </a:solidFill>
                <a:latin typeface="Times New Roman" pitchFamily="18" charset="0"/>
                <a:ea typeface="標楷體" pitchFamily="65" charset="-120"/>
                <a:cs typeface="Times New Roman" pitchFamily="18" charset="0"/>
              </a:rPr>
              <a:t>擴展國內外市場以增加公司營業收入，目前規劃海外市場布局</a:t>
            </a:r>
            <a:endParaRPr lang="en-US" altLang="zh-TW" sz="1800" dirty="0" smtClean="0">
              <a:solidFill>
                <a:schemeClr val="tx1"/>
              </a:solidFill>
              <a:latin typeface="Times New Roman" pitchFamily="18" charset="0"/>
              <a:ea typeface="標楷體" pitchFamily="65" charset="-120"/>
              <a:cs typeface="Times New Roman" pitchFamily="18" charset="0"/>
            </a:endParaRPr>
          </a:p>
          <a:p>
            <a:r>
              <a:rPr lang="en-US" altLang="zh-TW" sz="1800" dirty="0" smtClean="0">
                <a:solidFill>
                  <a:schemeClr val="tx1"/>
                </a:solidFill>
                <a:latin typeface="Times New Roman" pitchFamily="18" charset="0"/>
                <a:ea typeface="標楷體" pitchFamily="65" charset="-120"/>
                <a:cs typeface="Times New Roman" pitchFamily="18" charset="0"/>
              </a:rPr>
              <a:t>(Expansion of domestic and foreign markets to increase operating income. Currently planning the Overseas market layout)</a:t>
            </a:r>
          </a:p>
          <a:p>
            <a:endParaRPr lang="en-US" altLang="zh-TW" sz="1800" dirty="0" smtClean="0">
              <a:solidFill>
                <a:schemeClr val="tx1"/>
              </a:solidFill>
              <a:latin typeface="Times New Roman" pitchFamily="18" charset="0"/>
              <a:ea typeface="標楷體" pitchFamily="65" charset="-120"/>
              <a:cs typeface="Times New Roman" pitchFamily="18" charset="0"/>
            </a:endParaRPr>
          </a:p>
          <a:p>
            <a:pPr>
              <a:buFont typeface="Wingdings" pitchFamily="2" charset="2"/>
              <a:buChar char="Ø"/>
            </a:pPr>
            <a:r>
              <a:rPr lang="zh-TW" altLang="en-US" sz="1800" dirty="0" smtClean="0">
                <a:solidFill>
                  <a:schemeClr val="tx1"/>
                </a:solidFill>
                <a:latin typeface="Times New Roman" pitchFamily="18" charset="0"/>
                <a:ea typeface="標楷體" pitchFamily="65" charset="-120"/>
                <a:cs typeface="Times New Roman" pitchFamily="18" charset="0"/>
              </a:rPr>
              <a:t>積極開發更多保健食品並取得相關認證</a:t>
            </a:r>
            <a:endParaRPr lang="en-US" altLang="zh-TW" sz="1800" dirty="0" smtClean="0">
              <a:solidFill>
                <a:schemeClr val="tx1"/>
              </a:solidFill>
              <a:latin typeface="Times New Roman" pitchFamily="18" charset="0"/>
              <a:ea typeface="標楷體" pitchFamily="65" charset="-120"/>
              <a:cs typeface="Times New Roman" pitchFamily="18" charset="0"/>
            </a:endParaRPr>
          </a:p>
          <a:p>
            <a:r>
              <a:rPr lang="en-US" altLang="zh-TW" sz="1800" dirty="0" smtClean="0">
                <a:solidFill>
                  <a:schemeClr val="tx1"/>
                </a:solidFill>
                <a:latin typeface="Times New Roman" pitchFamily="18" charset="0"/>
                <a:ea typeface="標楷體" pitchFamily="65" charset="-120"/>
                <a:cs typeface="Times New Roman" pitchFamily="18" charset="0"/>
              </a:rPr>
              <a:t>(Actively develop more health foods and obtain relevant certification)</a:t>
            </a:r>
          </a:p>
          <a:p>
            <a:endParaRPr lang="en-US" altLang="zh-TW" sz="1800" dirty="0" smtClean="0">
              <a:solidFill>
                <a:schemeClr val="tx1"/>
              </a:solidFill>
              <a:latin typeface="Times New Roman" pitchFamily="18" charset="0"/>
              <a:ea typeface="標楷體" pitchFamily="65" charset="-120"/>
              <a:cs typeface="Times New Roman" pitchFamily="18" charset="0"/>
            </a:endParaRPr>
          </a:p>
          <a:p>
            <a:pPr>
              <a:buFont typeface="Wingdings" pitchFamily="2" charset="2"/>
              <a:buChar char="Ø"/>
            </a:pPr>
            <a:r>
              <a:rPr lang="zh-TW" altLang="en-US" sz="1800" dirty="0" smtClean="0">
                <a:solidFill>
                  <a:schemeClr val="tx1"/>
                </a:solidFill>
                <a:latin typeface="Times New Roman" pitchFamily="18" charset="0"/>
                <a:ea typeface="標楷體" pitchFamily="65" charset="-120"/>
                <a:cs typeface="Times New Roman" pitchFamily="18" charset="0"/>
              </a:rPr>
              <a:t>自行研發更多保健類產品，以取得市場之優勢</a:t>
            </a:r>
            <a:endParaRPr lang="en-US" altLang="zh-TW" sz="1800" dirty="0" smtClean="0">
              <a:solidFill>
                <a:schemeClr val="tx1"/>
              </a:solidFill>
              <a:latin typeface="Times New Roman" pitchFamily="18" charset="0"/>
              <a:ea typeface="標楷體" pitchFamily="65" charset="-120"/>
              <a:cs typeface="Times New Roman" pitchFamily="18" charset="0"/>
            </a:endParaRPr>
          </a:p>
          <a:p>
            <a:r>
              <a:rPr lang="en-US" altLang="zh-TW" sz="1800" dirty="0" smtClean="0">
                <a:solidFill>
                  <a:schemeClr val="tx1"/>
                </a:solidFill>
                <a:latin typeface="Times New Roman" pitchFamily="18" charset="0"/>
                <a:ea typeface="標楷體" pitchFamily="65" charset="-120"/>
                <a:cs typeface="Times New Roman" pitchFamily="18" charset="0"/>
              </a:rPr>
              <a:t>(Health food research and development products to gain the market advantage)</a:t>
            </a:r>
          </a:p>
          <a:p>
            <a:endParaRPr lang="en-US" altLang="zh-TW" sz="1800" dirty="0" smtClean="0">
              <a:solidFill>
                <a:schemeClr val="tx1"/>
              </a:solidFill>
              <a:latin typeface="Times New Roman" pitchFamily="18" charset="0"/>
              <a:ea typeface="標楷體" pitchFamily="65" charset="-120"/>
              <a:cs typeface="Times New Roman" pitchFamily="18" charset="0"/>
            </a:endParaRPr>
          </a:p>
          <a:p>
            <a:endParaRPr lang="en-US" altLang="zh-TW" sz="1800" dirty="0" smtClean="0">
              <a:solidFill>
                <a:schemeClr val="tx1"/>
              </a:solidFill>
              <a:latin typeface="Times New Roman" pitchFamily="18" charset="0"/>
              <a:ea typeface="標楷體" pitchFamily="65" charset="-120"/>
              <a:cs typeface="Times New Roman" pitchFamily="18" charset="0"/>
            </a:endParaRPr>
          </a:p>
          <a:p>
            <a:endParaRPr lang="en-US" altLang="zh-TW" sz="1800" dirty="0" smtClean="0">
              <a:solidFill>
                <a:schemeClr val="tx1"/>
              </a:solidFill>
              <a:latin typeface="Times New Roman" pitchFamily="18" charset="0"/>
              <a:ea typeface="標楷體" pitchFamily="65" charset="-120"/>
              <a:cs typeface="Times New Roman" pitchFamily="18" charset="0"/>
            </a:endParaRPr>
          </a:p>
          <a:p>
            <a:endParaRPr lang="en-US" altLang="zh-TW" sz="1800" dirty="0" smtClean="0">
              <a:solidFill>
                <a:schemeClr val="tx1"/>
              </a:solidFill>
              <a:latin typeface="Times New Roman" pitchFamily="18" charset="0"/>
              <a:ea typeface="標楷體" pitchFamily="65" charset="-120"/>
              <a:cs typeface="Times New Roman" pitchFamily="18" charset="0"/>
            </a:endParaRPr>
          </a:p>
          <a:p>
            <a:endParaRPr lang="zh-TW" altLang="en-US" sz="1800" dirty="0" smtClean="0">
              <a:solidFill>
                <a:schemeClr val="tx1"/>
              </a:solidFill>
              <a:latin typeface="Times New Roman" pitchFamily="18" charset="0"/>
              <a:ea typeface="標楷體" pitchFamily="65" charset="-120"/>
              <a:cs typeface="Times New Roman" pitchFamily="18" charset="0"/>
            </a:endParaRPr>
          </a:p>
          <a:p>
            <a:endParaRPr lang="zh-TW" altLang="en-US" sz="1800" dirty="0" smtClean="0">
              <a:solidFill>
                <a:schemeClr val="tx1"/>
              </a:solidFill>
              <a:latin typeface="Times New Roman" pitchFamily="18" charset="0"/>
              <a:ea typeface="標楷體" pitchFamily="65" charset="-120"/>
              <a:cs typeface="Times New Roman" pitchFamily="18" charset="0"/>
            </a:endParaRPr>
          </a:p>
        </p:txBody>
      </p:sp>
      <p:sp>
        <p:nvSpPr>
          <p:cNvPr id="8" name="標題 1"/>
          <p:cNvSpPr txBox="1">
            <a:spLocks/>
          </p:cNvSpPr>
          <p:nvPr/>
        </p:nvSpPr>
        <p:spPr>
          <a:xfrm>
            <a:off x="251520" y="260648"/>
            <a:ext cx="7056784" cy="628761"/>
          </a:xfrm>
          <a:prstGeom prst="rect">
            <a:avLst/>
          </a:prstGeom>
        </p:spPr>
        <p:txBody>
          <a:bodyPr vert="horz" lIns="91440" tIns="45720" rIns="91440" bIns="45720" rtlCol="0" anchor="ctr">
            <a:noAutofit/>
          </a:bodyPr>
          <a:lstStyle/>
          <a:p>
            <a:pPr lvl="0">
              <a:spcBef>
                <a:spcPct val="0"/>
              </a:spcBef>
              <a:defRPr/>
            </a:pPr>
            <a:r>
              <a:rPr lang="zh-TW" altLang="en-US" sz="2800" b="1" dirty="0" smtClean="0">
                <a:latin typeface="Times New Roman" pitchFamily="18" charset="0"/>
                <a:ea typeface="標楷體" pitchFamily="65" charset="-120"/>
                <a:cs typeface="Times New Roman" pitchFamily="18" charset="0"/>
              </a:rPr>
              <a:t>公司展望  </a:t>
            </a:r>
            <a:r>
              <a:rPr lang="en-US" altLang="zh-TW" sz="2800" dirty="0" smtClean="0">
                <a:latin typeface="Times New Roman" pitchFamily="18" charset="0"/>
                <a:ea typeface="標楷體" pitchFamily="65" charset="-120"/>
                <a:cs typeface="Times New Roman" pitchFamily="18" charset="0"/>
              </a:rPr>
              <a:t>Future Vision   </a:t>
            </a:r>
            <a:r>
              <a:rPr lang="zh-TW" altLang="en-US" sz="2800" dirty="0" smtClean="0">
                <a:latin typeface="Times New Roman" pitchFamily="18" charset="0"/>
                <a:ea typeface="標楷體" pitchFamily="65" charset="-120"/>
                <a:cs typeface="Times New Roman" pitchFamily="18" charset="0"/>
              </a:rPr>
              <a:t>        </a:t>
            </a:r>
            <a:endParaRPr lang="zh-TW" altLang="en-US" sz="2800" dirty="0">
              <a:latin typeface="Times New Roman" pitchFamily="18" charset="0"/>
              <a:ea typeface="標楷體" pitchFamily="65" charset="-120"/>
              <a:cs typeface="Times New Roman"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1835696" y="2060848"/>
            <a:ext cx="5760640" cy="1938992"/>
          </a:xfrm>
          <a:prstGeom prst="rect">
            <a:avLst/>
          </a:prstGeom>
        </p:spPr>
        <p:txBody>
          <a:bodyPr wrap="square">
            <a:spAutoFit/>
          </a:bodyPr>
          <a:lstStyle/>
          <a:p>
            <a:pPr algn="ctr"/>
            <a:r>
              <a:rPr lang="zh-TW" altLang="en-US" sz="6000" b="1" dirty="0" smtClean="0">
                <a:latin typeface="Times New Roman" pitchFamily="18" charset="0"/>
                <a:ea typeface="標楷體" pitchFamily="65" charset="-120"/>
                <a:cs typeface="Times New Roman" pitchFamily="18" charset="0"/>
              </a:rPr>
              <a:t>歡迎各位指教</a:t>
            </a:r>
            <a:endParaRPr lang="en-US" altLang="zh-TW" sz="6000" b="1" dirty="0" smtClean="0">
              <a:latin typeface="Times New Roman" pitchFamily="18" charset="0"/>
              <a:ea typeface="標楷體" pitchFamily="65" charset="-120"/>
              <a:cs typeface="Times New Roman" pitchFamily="18" charset="0"/>
            </a:endParaRPr>
          </a:p>
          <a:p>
            <a:pPr algn="ctr"/>
            <a:r>
              <a:rPr lang="en-US" altLang="zh-TW" sz="6000" b="1" dirty="0" smtClean="0">
                <a:latin typeface="Times New Roman" pitchFamily="18" charset="0"/>
                <a:ea typeface="Batang" pitchFamily="18" charset="-127"/>
                <a:cs typeface="Times New Roman" pitchFamily="18" charset="0"/>
              </a:rPr>
              <a:t>Q &amp; A</a:t>
            </a:r>
            <a:endParaRPr lang="zh-TW" altLang="en-US" sz="6000" dirty="0">
              <a:latin typeface="Times New Roman" pitchFamily="18" charset="0"/>
              <a:ea typeface="Batang" pitchFamily="18" charset="-127"/>
              <a:cs typeface="Times New Roman" pitchFamily="18"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6"/>
          <p:cNvSpPr>
            <a:spLocks noGrp="1"/>
          </p:cNvSpPr>
          <p:nvPr>
            <p:ph type="title"/>
          </p:nvPr>
        </p:nvSpPr>
        <p:spPr>
          <a:xfrm>
            <a:off x="2123728" y="1628800"/>
            <a:ext cx="5112568" cy="2160240"/>
          </a:xfrm>
        </p:spPr>
        <p:txBody>
          <a:bodyPr>
            <a:noAutofit/>
          </a:bodyPr>
          <a:lstStyle/>
          <a:p>
            <a:pPr algn="ctr"/>
            <a:r>
              <a:rPr lang="zh-TW" altLang="en-US" sz="6000" b="1" dirty="0" smtClean="0">
                <a:solidFill>
                  <a:schemeClr val="tx1"/>
                </a:solidFill>
                <a:latin typeface="Times New Roman" pitchFamily="18" charset="0"/>
                <a:ea typeface="標楷體" pitchFamily="65" charset="-120"/>
                <a:cs typeface="Times New Roman" pitchFamily="18" charset="0"/>
              </a:rPr>
              <a:t>簡報完畢</a:t>
            </a:r>
            <a:r>
              <a:rPr lang="en-US" altLang="zh-TW" sz="6000" b="1" dirty="0" smtClean="0">
                <a:solidFill>
                  <a:schemeClr val="tx1"/>
                </a:solidFill>
                <a:latin typeface="Times New Roman" pitchFamily="18" charset="0"/>
                <a:ea typeface="標楷體" pitchFamily="65" charset="-120"/>
                <a:cs typeface="Times New Roman" pitchFamily="18" charset="0"/>
              </a:rPr>
              <a:t>~</a:t>
            </a:r>
            <a:br>
              <a:rPr lang="en-US" altLang="zh-TW" sz="6000" b="1" dirty="0" smtClean="0">
                <a:solidFill>
                  <a:schemeClr val="tx1"/>
                </a:solidFill>
                <a:latin typeface="Times New Roman" pitchFamily="18" charset="0"/>
                <a:ea typeface="標楷體" pitchFamily="65" charset="-120"/>
                <a:cs typeface="Times New Roman" pitchFamily="18" charset="0"/>
              </a:rPr>
            </a:br>
            <a:r>
              <a:rPr lang="en-US" altLang="zh-TW" sz="6000" b="1" dirty="0" smtClean="0">
                <a:solidFill>
                  <a:schemeClr val="tx1"/>
                </a:solidFill>
                <a:latin typeface="Times New Roman" pitchFamily="18" charset="0"/>
                <a:ea typeface="標楷體" pitchFamily="65" charset="-120"/>
                <a:cs typeface="Times New Roman" pitchFamily="18" charset="0"/>
              </a:rPr>
              <a:t>Thank you</a:t>
            </a:r>
            <a:endParaRPr lang="zh-TW" altLang="en-US" sz="6000" b="1" dirty="0">
              <a:solidFill>
                <a:schemeClr val="tx1"/>
              </a:solidFill>
              <a:latin typeface="Times New Roman" pitchFamily="18" charset="0"/>
              <a:ea typeface="標楷體" pitchFamily="65" charset="-12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內容版面配置區 4"/>
          <p:cNvSpPr>
            <a:spLocks noGrp="1"/>
          </p:cNvSpPr>
          <p:nvPr>
            <p:ph sz="half" idx="14"/>
          </p:nvPr>
        </p:nvSpPr>
        <p:spPr>
          <a:xfrm>
            <a:off x="768716" y="1772817"/>
            <a:ext cx="7445926" cy="3168352"/>
          </a:xfrm>
        </p:spPr>
        <p:txBody>
          <a:bodyPr>
            <a:normAutofit/>
          </a:bodyPr>
          <a:lstStyle/>
          <a:p>
            <a:pPr>
              <a:spcAft>
                <a:spcPts val="600"/>
              </a:spcAft>
              <a:buFont typeface="Wingdings" pitchFamily="2" charset="2"/>
              <a:buChar char="Ø"/>
            </a:pPr>
            <a:r>
              <a:rPr lang="zh-TW" altLang="en-US" sz="3600" dirty="0" smtClean="0">
                <a:solidFill>
                  <a:schemeClr val="tx1"/>
                </a:solidFill>
                <a:latin typeface="Times New Roman" pitchFamily="18" charset="0"/>
                <a:ea typeface="標楷體" pitchFamily="65" charset="-120"/>
                <a:cs typeface="Times New Roman" pitchFamily="18" charset="0"/>
              </a:rPr>
              <a:t>公司概況 </a:t>
            </a:r>
            <a:r>
              <a:rPr lang="en-US" altLang="zh-TW" sz="2800" dirty="0" smtClean="0">
                <a:solidFill>
                  <a:schemeClr val="tx1"/>
                </a:solidFill>
                <a:latin typeface="Times New Roman" pitchFamily="18" charset="0"/>
                <a:ea typeface="標楷體" pitchFamily="65" charset="-120"/>
                <a:cs typeface="Times New Roman" pitchFamily="18" charset="0"/>
              </a:rPr>
              <a:t>(Corporate Overview)</a:t>
            </a:r>
          </a:p>
          <a:p>
            <a:pPr>
              <a:spcAft>
                <a:spcPts val="600"/>
              </a:spcAft>
              <a:buFont typeface="Wingdings" pitchFamily="2" charset="2"/>
              <a:buChar char="Ø"/>
            </a:pPr>
            <a:r>
              <a:rPr lang="zh-TW" altLang="en-US" sz="3600" dirty="0" smtClean="0">
                <a:solidFill>
                  <a:schemeClr val="tx1"/>
                </a:solidFill>
                <a:latin typeface="Times New Roman" pitchFamily="18" charset="0"/>
                <a:ea typeface="標楷體" pitchFamily="65" charset="-120"/>
                <a:cs typeface="Times New Roman" pitchFamily="18" charset="0"/>
              </a:rPr>
              <a:t>營運概況 </a:t>
            </a:r>
            <a:r>
              <a:rPr lang="en-US" altLang="zh-TW" sz="2800" dirty="0" smtClean="0">
                <a:solidFill>
                  <a:schemeClr val="tx1"/>
                </a:solidFill>
                <a:latin typeface="Times New Roman" pitchFamily="18" charset="0"/>
                <a:ea typeface="標楷體" pitchFamily="65" charset="-120"/>
                <a:cs typeface="Times New Roman" pitchFamily="18" charset="0"/>
              </a:rPr>
              <a:t>(Business Overview)</a:t>
            </a:r>
          </a:p>
          <a:p>
            <a:pPr>
              <a:spcAft>
                <a:spcPts val="600"/>
              </a:spcAft>
              <a:buFont typeface="Wingdings" pitchFamily="2" charset="2"/>
              <a:buChar char="Ø"/>
            </a:pPr>
            <a:r>
              <a:rPr lang="zh-TW" altLang="en-US" sz="3600" dirty="0" smtClean="0">
                <a:solidFill>
                  <a:schemeClr val="tx1"/>
                </a:solidFill>
                <a:latin typeface="Times New Roman" pitchFamily="18" charset="0"/>
                <a:ea typeface="標楷體" pitchFamily="65" charset="-120"/>
                <a:cs typeface="Times New Roman" pitchFamily="18" charset="0"/>
              </a:rPr>
              <a:t>財務概況 </a:t>
            </a:r>
            <a:r>
              <a:rPr lang="en-US" altLang="zh-TW" sz="2800" dirty="0" smtClean="0">
                <a:solidFill>
                  <a:schemeClr val="tx1"/>
                </a:solidFill>
                <a:latin typeface="Times New Roman" pitchFamily="18" charset="0"/>
                <a:ea typeface="標楷體" pitchFamily="65" charset="-120"/>
                <a:cs typeface="Times New Roman" pitchFamily="18" charset="0"/>
              </a:rPr>
              <a:t>(Financial Overview)</a:t>
            </a:r>
          </a:p>
          <a:p>
            <a:pPr>
              <a:spcAft>
                <a:spcPts val="600"/>
              </a:spcAft>
              <a:buFont typeface="Wingdings" pitchFamily="2" charset="2"/>
              <a:buChar char="Ø"/>
            </a:pPr>
            <a:r>
              <a:rPr lang="zh-TW" altLang="en-US" sz="3600" dirty="0" smtClean="0">
                <a:solidFill>
                  <a:schemeClr val="tx1"/>
                </a:solidFill>
                <a:latin typeface="Times New Roman" pitchFamily="18" charset="0"/>
                <a:ea typeface="標楷體" pitchFamily="65" charset="-120"/>
                <a:cs typeface="Times New Roman" pitchFamily="18" charset="0"/>
              </a:rPr>
              <a:t>未來展望 </a:t>
            </a:r>
            <a:r>
              <a:rPr lang="en-US" altLang="zh-TW" sz="2800" dirty="0" smtClean="0">
                <a:solidFill>
                  <a:schemeClr val="tx1"/>
                </a:solidFill>
                <a:latin typeface="Times New Roman" pitchFamily="18" charset="0"/>
                <a:ea typeface="標楷體" pitchFamily="65" charset="-120"/>
                <a:cs typeface="Times New Roman" pitchFamily="18" charset="0"/>
              </a:rPr>
              <a:t>(Future Vision)</a:t>
            </a:r>
          </a:p>
          <a:p>
            <a:pPr>
              <a:buFont typeface="Wingdings" pitchFamily="2" charset="2"/>
              <a:buChar char="Ø"/>
            </a:pPr>
            <a:endParaRPr lang="zh-TW" altLang="en-US" sz="4000" dirty="0">
              <a:solidFill>
                <a:schemeClr val="tx1"/>
              </a:solidFill>
              <a:latin typeface="Times New Roman" pitchFamily="18" charset="0"/>
              <a:ea typeface="標楷體" pitchFamily="65" charset="-120"/>
              <a:cs typeface="Times New Roman" pitchFamily="18" charset="0"/>
            </a:endParaRPr>
          </a:p>
        </p:txBody>
      </p:sp>
      <p:sp>
        <p:nvSpPr>
          <p:cNvPr id="8" name="標題 1"/>
          <p:cNvSpPr txBox="1">
            <a:spLocks/>
          </p:cNvSpPr>
          <p:nvPr/>
        </p:nvSpPr>
        <p:spPr>
          <a:xfrm>
            <a:off x="251520" y="260648"/>
            <a:ext cx="7056784" cy="628761"/>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zh-TW" altLang="en-US" sz="2800" b="1" i="0" u="none" strike="noStrike" kern="1200" cap="none" spc="0" normalizeH="0" baseline="0" noProof="0" dirty="0" smtClean="0">
                <a:ln>
                  <a:noFill/>
                </a:ln>
                <a:solidFill>
                  <a:schemeClr val="tx1"/>
                </a:solidFill>
                <a:effectLst/>
                <a:uLnTx/>
                <a:uFillTx/>
                <a:latin typeface="Times New Roman" pitchFamily="18" charset="0"/>
                <a:ea typeface="標楷體" pitchFamily="65" charset="-120"/>
                <a:cs typeface="Times New Roman" pitchFamily="18" charset="0"/>
              </a:rPr>
              <a:t>大 綱 </a:t>
            </a:r>
            <a:r>
              <a:rPr kumimoji="0" lang="en-US" altLang="zh-TW" sz="2800" b="1" i="0" u="none" strike="noStrike" kern="1200" cap="none" spc="0" normalizeH="0" baseline="0" noProof="0" dirty="0" smtClean="0">
                <a:ln>
                  <a:noFill/>
                </a:ln>
                <a:solidFill>
                  <a:schemeClr val="tx1"/>
                </a:solidFill>
                <a:effectLst/>
                <a:uLnTx/>
                <a:uFillTx/>
                <a:latin typeface="Times New Roman" pitchFamily="18" charset="0"/>
                <a:ea typeface="標楷體" pitchFamily="65" charset="-120"/>
                <a:cs typeface="Times New Roman" pitchFamily="18" charset="0"/>
              </a:rPr>
              <a:t>Agenda</a:t>
            </a:r>
            <a:endParaRPr kumimoji="0" lang="zh-TW" altLang="en-US" sz="2800" b="1" i="0" u="none" strike="noStrike" kern="1200" cap="none" spc="0" normalizeH="0" baseline="0" noProof="0" dirty="0">
              <a:ln>
                <a:noFill/>
              </a:ln>
              <a:solidFill>
                <a:schemeClr val="tx1"/>
              </a:solidFill>
              <a:effectLst/>
              <a:uLnTx/>
              <a:uFillTx/>
              <a:latin typeface="Times New Roman" pitchFamily="18" charset="0"/>
              <a:ea typeface="標楷體" pitchFamily="65" charset="-12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字方塊 4"/>
          <p:cNvSpPr txBox="1">
            <a:spLocks noChangeArrowheads="1"/>
          </p:cNvSpPr>
          <p:nvPr/>
        </p:nvSpPr>
        <p:spPr bwMode="auto">
          <a:xfrm>
            <a:off x="755576" y="1340768"/>
            <a:ext cx="8208912" cy="501675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lr>
                <a:schemeClr val="hlink"/>
              </a:buClr>
              <a:buFont typeface="Wingdings" pitchFamily="2" charset="2"/>
              <a:buChar char="v"/>
              <a:defRPr sz="2800" b="1">
                <a:solidFill>
                  <a:schemeClr val="hlink"/>
                </a:solidFill>
                <a:latin typeface="Verdana" pitchFamily="34" charset="0"/>
              </a:defRPr>
            </a:lvl1pPr>
            <a:lvl2pPr marL="742950" indent="-285750">
              <a:spcBef>
                <a:spcPct val="20000"/>
              </a:spcBef>
              <a:buClr>
                <a:schemeClr val="accent1"/>
              </a:buClr>
              <a:buFont typeface="Wingdings" pitchFamily="2"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nSpc>
                <a:spcPts val="2400"/>
              </a:lnSpc>
              <a:spcBef>
                <a:spcPts val="1800"/>
              </a:spcBef>
              <a:spcAft>
                <a:spcPts val="600"/>
              </a:spcAft>
            </a:pPr>
            <a:r>
              <a:rPr lang="zh-TW" altLang="en-US" sz="2000" dirty="0" smtClean="0">
                <a:solidFill>
                  <a:schemeClr val="tx1"/>
                </a:solidFill>
                <a:latin typeface="Times New Roman" pitchFamily="18" charset="0"/>
                <a:ea typeface="標楷體" pitchFamily="65" charset="-120"/>
                <a:cs typeface="Times New Roman" pitchFamily="18" charset="0"/>
              </a:rPr>
              <a:t>董 事 長</a:t>
            </a:r>
            <a:r>
              <a:rPr lang="en-US" altLang="zh-TW" sz="2000" dirty="0" smtClean="0">
                <a:solidFill>
                  <a:schemeClr val="tx1"/>
                </a:solidFill>
                <a:latin typeface="Times New Roman" pitchFamily="18" charset="0"/>
                <a:ea typeface="標楷體" pitchFamily="65" charset="-120"/>
                <a:cs typeface="Times New Roman" pitchFamily="18" charset="0"/>
              </a:rPr>
              <a:t>(Chairman):</a:t>
            </a:r>
            <a:r>
              <a:rPr lang="zh-TW" altLang="en-US" sz="2000" dirty="0" smtClean="0">
                <a:solidFill>
                  <a:schemeClr val="tx1"/>
                </a:solidFill>
                <a:latin typeface="Times New Roman" pitchFamily="18" charset="0"/>
                <a:ea typeface="標楷體" pitchFamily="65" charset="-120"/>
                <a:cs typeface="Times New Roman" pitchFamily="18" charset="0"/>
              </a:rPr>
              <a:t>陳立青 </a:t>
            </a:r>
            <a:r>
              <a:rPr lang="en-US" altLang="zh-TW" sz="2000" dirty="0" smtClean="0">
                <a:solidFill>
                  <a:schemeClr val="tx1"/>
                </a:solidFill>
                <a:latin typeface="Times New Roman" pitchFamily="18" charset="0"/>
                <a:ea typeface="標楷體" pitchFamily="65" charset="-120"/>
                <a:cs typeface="Times New Roman" pitchFamily="18" charset="0"/>
              </a:rPr>
              <a:t>(Jason Chen)</a:t>
            </a:r>
          </a:p>
          <a:p>
            <a:pPr lvl="0">
              <a:lnSpc>
                <a:spcPts val="2400"/>
              </a:lnSpc>
              <a:spcBef>
                <a:spcPts val="1800"/>
              </a:spcBef>
              <a:spcAft>
                <a:spcPts val="600"/>
              </a:spcAft>
            </a:pPr>
            <a:r>
              <a:rPr lang="zh-TW" altLang="en-US" sz="2000" dirty="0" smtClean="0">
                <a:solidFill>
                  <a:schemeClr val="tx1"/>
                </a:solidFill>
                <a:latin typeface="Times New Roman" pitchFamily="18" charset="0"/>
                <a:ea typeface="標楷體" pitchFamily="65" charset="-120"/>
                <a:cs typeface="Times New Roman" pitchFamily="18" charset="0"/>
              </a:rPr>
              <a:t>公司成立</a:t>
            </a:r>
            <a:r>
              <a:rPr lang="en-US" altLang="zh-TW" sz="2000" dirty="0" smtClean="0">
                <a:solidFill>
                  <a:schemeClr val="tx1"/>
                </a:solidFill>
                <a:latin typeface="Times New Roman" pitchFamily="18" charset="0"/>
                <a:ea typeface="標楷體" pitchFamily="65" charset="-120"/>
                <a:cs typeface="Times New Roman" pitchFamily="18" charset="0"/>
              </a:rPr>
              <a:t>(Date of </a:t>
            </a:r>
            <a:r>
              <a:rPr lang="en-US" altLang="zh-TW" sz="2000" dirty="0">
                <a:solidFill>
                  <a:schemeClr val="tx1"/>
                </a:solidFill>
                <a:latin typeface="Times New Roman" pitchFamily="18" charset="0"/>
                <a:ea typeface="標楷體" pitchFamily="65" charset="-120"/>
                <a:cs typeface="Times New Roman" pitchFamily="18" charset="0"/>
              </a:rPr>
              <a:t>E</a:t>
            </a:r>
            <a:r>
              <a:rPr lang="en-US" altLang="zh-TW" sz="2000" dirty="0" smtClean="0">
                <a:solidFill>
                  <a:schemeClr val="tx1"/>
                </a:solidFill>
                <a:latin typeface="Times New Roman" pitchFamily="18" charset="0"/>
                <a:ea typeface="Arial Unicode MS" pitchFamily="34" charset="-120"/>
                <a:cs typeface="Times New Roman" pitchFamily="18" charset="0"/>
              </a:rPr>
              <a:t>stablished</a:t>
            </a:r>
            <a:r>
              <a:rPr lang="en-US" altLang="zh-TW" sz="2000" dirty="0" smtClean="0">
                <a:solidFill>
                  <a:schemeClr val="tx1"/>
                </a:solidFill>
                <a:latin typeface="Times New Roman" pitchFamily="18" charset="0"/>
                <a:ea typeface="標楷體" pitchFamily="65" charset="-120"/>
                <a:cs typeface="Times New Roman" pitchFamily="18" charset="0"/>
              </a:rPr>
              <a:t>):1991</a:t>
            </a:r>
            <a:r>
              <a:rPr lang="zh-TW" altLang="en-US" sz="2000" dirty="0" smtClean="0">
                <a:solidFill>
                  <a:schemeClr val="tx1"/>
                </a:solidFill>
                <a:latin typeface="Times New Roman" pitchFamily="18" charset="0"/>
                <a:ea typeface="標楷體" pitchFamily="65" charset="-120"/>
                <a:cs typeface="Times New Roman" pitchFamily="18" charset="0"/>
              </a:rPr>
              <a:t>年</a:t>
            </a:r>
            <a:r>
              <a:rPr lang="en-US" altLang="zh-TW" sz="2000" dirty="0">
                <a:solidFill>
                  <a:schemeClr val="tx1"/>
                </a:solidFill>
                <a:latin typeface="Times New Roman" pitchFamily="18" charset="0"/>
                <a:ea typeface="標楷體" pitchFamily="65" charset="-120"/>
                <a:cs typeface="Times New Roman" pitchFamily="18" charset="0"/>
              </a:rPr>
              <a:t> </a:t>
            </a:r>
            <a:r>
              <a:rPr lang="en-US" altLang="zh-TW" sz="2000" dirty="0" smtClean="0">
                <a:solidFill>
                  <a:schemeClr val="tx1"/>
                </a:solidFill>
                <a:latin typeface="Times New Roman" pitchFamily="18" charset="0"/>
                <a:ea typeface="標楷體" pitchFamily="65" charset="-120"/>
                <a:cs typeface="Times New Roman" pitchFamily="18" charset="0"/>
              </a:rPr>
              <a:t>6</a:t>
            </a:r>
            <a:r>
              <a:rPr lang="zh-TW" altLang="en-US" sz="2000" dirty="0" smtClean="0">
                <a:solidFill>
                  <a:schemeClr val="tx1"/>
                </a:solidFill>
                <a:latin typeface="Times New Roman" pitchFamily="18" charset="0"/>
                <a:ea typeface="標楷體" pitchFamily="65" charset="-120"/>
                <a:cs typeface="Times New Roman" pitchFamily="18" charset="0"/>
              </a:rPr>
              <a:t>月 </a:t>
            </a:r>
            <a:r>
              <a:rPr lang="en-US" altLang="zh-TW" sz="2000" dirty="0" smtClean="0">
                <a:solidFill>
                  <a:schemeClr val="tx1"/>
                </a:solidFill>
                <a:latin typeface="Times New Roman" pitchFamily="18" charset="0"/>
                <a:ea typeface="標楷體" pitchFamily="65" charset="-120"/>
                <a:cs typeface="Times New Roman" pitchFamily="18" charset="0"/>
              </a:rPr>
              <a:t>(June, 1991)</a:t>
            </a:r>
          </a:p>
          <a:p>
            <a:pPr>
              <a:lnSpc>
                <a:spcPts val="2400"/>
              </a:lnSpc>
              <a:spcBef>
                <a:spcPts val="1800"/>
              </a:spcBef>
              <a:spcAft>
                <a:spcPts val="600"/>
              </a:spcAft>
            </a:pPr>
            <a:r>
              <a:rPr lang="zh-TW" altLang="en-US" sz="2000" dirty="0" smtClean="0">
                <a:solidFill>
                  <a:schemeClr val="tx1"/>
                </a:solidFill>
                <a:latin typeface="Times New Roman" pitchFamily="18" charset="0"/>
                <a:ea typeface="標楷體" pitchFamily="65" charset="-120"/>
                <a:cs typeface="Times New Roman" pitchFamily="18" charset="0"/>
              </a:rPr>
              <a:t>股票上市</a:t>
            </a:r>
            <a:r>
              <a:rPr lang="en-US" altLang="zh-TW" sz="2000" dirty="0" smtClean="0">
                <a:solidFill>
                  <a:schemeClr val="tx1"/>
                </a:solidFill>
                <a:latin typeface="Times New Roman" pitchFamily="18" charset="0"/>
                <a:ea typeface="標楷體" pitchFamily="65" charset="-120"/>
                <a:cs typeface="Times New Roman" pitchFamily="18" charset="0"/>
              </a:rPr>
              <a:t>(Date of listing in TWSE ):2002</a:t>
            </a:r>
            <a:r>
              <a:rPr lang="zh-TW" altLang="en-US" sz="2000" dirty="0" smtClean="0">
                <a:solidFill>
                  <a:schemeClr val="tx1"/>
                </a:solidFill>
                <a:latin typeface="Times New Roman" pitchFamily="18" charset="0"/>
                <a:ea typeface="標楷體" pitchFamily="65" charset="-120"/>
                <a:cs typeface="Times New Roman" pitchFamily="18" charset="0"/>
              </a:rPr>
              <a:t>年</a:t>
            </a:r>
            <a:r>
              <a:rPr lang="en-US" altLang="zh-TW" sz="2000" dirty="0" smtClean="0">
                <a:solidFill>
                  <a:schemeClr val="tx1"/>
                </a:solidFill>
                <a:latin typeface="Times New Roman" pitchFamily="18" charset="0"/>
                <a:ea typeface="標楷體" pitchFamily="65" charset="-120"/>
                <a:cs typeface="Times New Roman" pitchFamily="18" charset="0"/>
              </a:rPr>
              <a:t>11</a:t>
            </a:r>
            <a:r>
              <a:rPr lang="zh-TW" altLang="en-US" sz="2000" dirty="0" smtClean="0">
                <a:solidFill>
                  <a:schemeClr val="tx1"/>
                </a:solidFill>
                <a:latin typeface="Times New Roman" pitchFamily="18" charset="0"/>
                <a:ea typeface="標楷體" pitchFamily="65" charset="-120"/>
                <a:cs typeface="Times New Roman" pitchFamily="18" charset="0"/>
              </a:rPr>
              <a:t>月 </a:t>
            </a:r>
            <a:r>
              <a:rPr lang="en-US" altLang="zh-TW" sz="2000" dirty="0" smtClean="0">
                <a:solidFill>
                  <a:schemeClr val="tx1"/>
                </a:solidFill>
                <a:latin typeface="Times New Roman" pitchFamily="18" charset="0"/>
                <a:ea typeface="標楷體" pitchFamily="65" charset="-120"/>
                <a:cs typeface="Times New Roman" pitchFamily="18" charset="0"/>
              </a:rPr>
              <a:t>(November, 2002)</a:t>
            </a:r>
          </a:p>
          <a:p>
            <a:pPr>
              <a:lnSpc>
                <a:spcPts val="2400"/>
              </a:lnSpc>
              <a:spcBef>
                <a:spcPts val="1800"/>
              </a:spcBef>
              <a:spcAft>
                <a:spcPts val="600"/>
              </a:spcAft>
            </a:pPr>
            <a:r>
              <a:rPr lang="zh-TW" altLang="en-US" sz="2000" dirty="0" smtClean="0">
                <a:solidFill>
                  <a:schemeClr val="tx1"/>
                </a:solidFill>
                <a:latin typeface="Times New Roman" pitchFamily="18" charset="0"/>
                <a:ea typeface="標楷體" pitchFamily="65" charset="-120"/>
                <a:cs typeface="Times New Roman" pitchFamily="18" charset="0"/>
              </a:rPr>
              <a:t>股票代號</a:t>
            </a:r>
            <a:r>
              <a:rPr lang="en-US" altLang="zh-TW" sz="2000" dirty="0" smtClean="0">
                <a:solidFill>
                  <a:schemeClr val="tx1"/>
                </a:solidFill>
                <a:latin typeface="Times New Roman" pitchFamily="18" charset="0"/>
                <a:ea typeface="標楷體" pitchFamily="65" charset="-120"/>
                <a:cs typeface="Times New Roman" pitchFamily="18" charset="0"/>
              </a:rPr>
              <a:t>(Stock Code): 3054 </a:t>
            </a:r>
          </a:p>
          <a:p>
            <a:pPr>
              <a:lnSpc>
                <a:spcPts val="2400"/>
              </a:lnSpc>
              <a:spcBef>
                <a:spcPts val="1800"/>
              </a:spcBef>
              <a:spcAft>
                <a:spcPts val="600"/>
              </a:spcAft>
            </a:pPr>
            <a:r>
              <a:rPr lang="zh-TW" altLang="en-US" sz="2000" dirty="0" smtClean="0">
                <a:solidFill>
                  <a:schemeClr val="tx1"/>
                </a:solidFill>
                <a:latin typeface="Times New Roman" pitchFamily="18" charset="0"/>
                <a:ea typeface="標楷體" pitchFamily="65" charset="-120"/>
                <a:cs typeface="Times New Roman" pitchFamily="18" charset="0"/>
              </a:rPr>
              <a:t>實收資本額</a:t>
            </a:r>
            <a:r>
              <a:rPr lang="en-US" altLang="zh-TW" sz="2000" dirty="0" smtClean="0">
                <a:solidFill>
                  <a:schemeClr val="tx1"/>
                </a:solidFill>
                <a:latin typeface="Times New Roman" pitchFamily="18" charset="0"/>
                <a:ea typeface="標楷體" pitchFamily="65" charset="-120"/>
                <a:cs typeface="Times New Roman" pitchFamily="18" charset="0"/>
              </a:rPr>
              <a:t>(Capital):</a:t>
            </a:r>
            <a:r>
              <a:rPr lang="zh-TW" altLang="en-US" sz="2000" dirty="0" smtClean="0">
                <a:solidFill>
                  <a:schemeClr val="tx1"/>
                </a:solidFill>
                <a:latin typeface="Times New Roman" pitchFamily="18" charset="0"/>
                <a:ea typeface="標楷體" pitchFamily="65" charset="-120"/>
                <a:cs typeface="Times New Roman" pitchFamily="18" charset="0"/>
              </a:rPr>
              <a:t>新臺幣</a:t>
            </a:r>
            <a:r>
              <a:rPr lang="en-US" altLang="zh-TW" sz="2000" dirty="0" smtClean="0">
                <a:solidFill>
                  <a:schemeClr val="tx1"/>
                </a:solidFill>
                <a:latin typeface="Times New Roman" pitchFamily="18" charset="0"/>
                <a:ea typeface="標楷體" pitchFamily="65" charset="-120"/>
                <a:cs typeface="Times New Roman" pitchFamily="18" charset="0"/>
              </a:rPr>
              <a:t>8.34</a:t>
            </a:r>
            <a:r>
              <a:rPr lang="zh-TW" altLang="en-US" sz="2000" dirty="0" smtClean="0">
                <a:solidFill>
                  <a:schemeClr val="tx1"/>
                </a:solidFill>
                <a:latin typeface="Times New Roman" pitchFamily="18" charset="0"/>
                <a:ea typeface="標楷體" pitchFamily="65" charset="-120"/>
                <a:cs typeface="Times New Roman" pitchFamily="18" charset="0"/>
              </a:rPr>
              <a:t>億元  </a:t>
            </a:r>
            <a:r>
              <a:rPr lang="en-US" altLang="zh-TW" sz="2000" dirty="0" smtClean="0">
                <a:solidFill>
                  <a:schemeClr val="tx1"/>
                </a:solidFill>
                <a:latin typeface="Times New Roman" pitchFamily="18" charset="0"/>
                <a:ea typeface="標楷體" pitchFamily="65" charset="-120"/>
                <a:cs typeface="Times New Roman" pitchFamily="18" charset="0"/>
              </a:rPr>
              <a:t>(NTD 834 Million)</a:t>
            </a:r>
          </a:p>
          <a:p>
            <a:pPr>
              <a:lnSpc>
                <a:spcPts val="2400"/>
              </a:lnSpc>
              <a:spcBef>
                <a:spcPts val="1800"/>
              </a:spcBef>
              <a:spcAft>
                <a:spcPts val="600"/>
              </a:spcAft>
            </a:pPr>
            <a:r>
              <a:rPr lang="zh-TW" altLang="en-US" sz="2000" dirty="0" smtClean="0">
                <a:solidFill>
                  <a:schemeClr val="tx1"/>
                </a:solidFill>
                <a:latin typeface="Times New Roman" pitchFamily="18" charset="0"/>
                <a:ea typeface="標楷體" pitchFamily="65" charset="-120"/>
                <a:cs typeface="Times New Roman" pitchFamily="18" charset="0"/>
              </a:rPr>
              <a:t>營業項目</a:t>
            </a:r>
            <a:r>
              <a:rPr lang="en-US" altLang="zh-TW" sz="2000" dirty="0" smtClean="0">
                <a:solidFill>
                  <a:schemeClr val="tx1"/>
                </a:solidFill>
                <a:latin typeface="Times New Roman" pitchFamily="18" charset="0"/>
                <a:ea typeface="標楷體" pitchFamily="65" charset="-120"/>
                <a:cs typeface="Times New Roman" pitchFamily="18" charset="0"/>
              </a:rPr>
              <a:t>:</a:t>
            </a:r>
          </a:p>
          <a:p>
            <a:pPr marL="720725" indent="-188913">
              <a:lnSpc>
                <a:spcPts val="2400"/>
              </a:lnSpc>
              <a:spcBef>
                <a:spcPts val="1800"/>
              </a:spcBef>
              <a:spcAft>
                <a:spcPts val="600"/>
              </a:spcAft>
              <a:buNone/>
            </a:pPr>
            <a:r>
              <a:rPr lang="en-US" altLang="zh-TW" sz="2000" dirty="0" smtClean="0">
                <a:solidFill>
                  <a:schemeClr val="tx1"/>
                </a:solidFill>
                <a:latin typeface="Times New Roman" pitchFamily="18" charset="0"/>
                <a:ea typeface="標楷體" pitchFamily="65" charset="-120"/>
                <a:cs typeface="Times New Roman" pitchFamily="18" charset="0"/>
              </a:rPr>
              <a:t>1.</a:t>
            </a:r>
            <a:r>
              <a:rPr lang="zh-TW" altLang="en-US" sz="2000" dirty="0" smtClean="0">
                <a:solidFill>
                  <a:schemeClr val="tx1"/>
                </a:solidFill>
                <a:latin typeface="Times New Roman" pitchFamily="18" charset="0"/>
                <a:ea typeface="標楷體" pitchFamily="65" charset="-120"/>
                <a:cs typeface="Times New Roman" pitchFamily="18" charset="0"/>
              </a:rPr>
              <a:t>保健食品相關產品的開發與銷售</a:t>
            </a:r>
            <a:r>
              <a:rPr lang="en-US" altLang="zh-TW" sz="2000" dirty="0" smtClean="0">
                <a:solidFill>
                  <a:schemeClr val="tx1"/>
                </a:solidFill>
                <a:latin typeface="Times New Roman" pitchFamily="18" charset="0"/>
                <a:ea typeface="標楷體" pitchFamily="65" charset="-120"/>
                <a:cs typeface="Times New Roman" pitchFamily="18" charset="0"/>
              </a:rPr>
              <a:t>(Development and sales of healthy food related products)</a:t>
            </a:r>
          </a:p>
          <a:p>
            <a:pPr marL="717550" indent="-185738">
              <a:lnSpc>
                <a:spcPts val="2400"/>
              </a:lnSpc>
              <a:spcBef>
                <a:spcPts val="1800"/>
              </a:spcBef>
              <a:spcAft>
                <a:spcPts val="600"/>
              </a:spcAft>
              <a:buNone/>
            </a:pPr>
            <a:r>
              <a:rPr lang="en-US" altLang="zh-TW" sz="2000" dirty="0" smtClean="0">
                <a:solidFill>
                  <a:schemeClr val="tx1"/>
                </a:solidFill>
                <a:latin typeface="Times New Roman" pitchFamily="18" charset="0"/>
                <a:ea typeface="標楷體" pitchFamily="65" charset="-120"/>
                <a:cs typeface="Times New Roman" pitchFamily="18" charset="0"/>
              </a:rPr>
              <a:t>2.</a:t>
            </a:r>
            <a:r>
              <a:rPr lang="zh-TW" altLang="en-US" sz="2000" dirty="0" smtClean="0">
                <a:solidFill>
                  <a:schemeClr val="tx1"/>
                </a:solidFill>
                <a:latin typeface="Times New Roman" pitchFamily="18" charset="0"/>
                <a:ea typeface="標楷體" pitchFamily="65" charset="-120"/>
                <a:cs typeface="Times New Roman" pitchFamily="18" charset="0"/>
              </a:rPr>
              <a:t>電子產品貿易銷售</a:t>
            </a:r>
            <a:r>
              <a:rPr lang="en-US" altLang="zh-TW" sz="2000" dirty="0" smtClean="0">
                <a:solidFill>
                  <a:schemeClr val="tx1"/>
                </a:solidFill>
                <a:latin typeface="Times New Roman" pitchFamily="18" charset="0"/>
                <a:ea typeface="標楷體" pitchFamily="65" charset="-120"/>
                <a:cs typeface="Times New Roman" pitchFamily="18" charset="0"/>
              </a:rPr>
              <a:t>(Electronic products trading sales)</a:t>
            </a:r>
            <a:endParaRPr lang="zh-TW" altLang="zh-TW" sz="2000" dirty="0">
              <a:solidFill>
                <a:schemeClr val="tx1"/>
              </a:solidFill>
              <a:latin typeface="Times New Roman" pitchFamily="18" charset="0"/>
              <a:ea typeface="標楷體" pitchFamily="65" charset="-120"/>
              <a:cs typeface="Times New Roman" pitchFamily="18" charset="0"/>
            </a:endParaRPr>
          </a:p>
        </p:txBody>
      </p:sp>
      <p:sp>
        <p:nvSpPr>
          <p:cNvPr id="10" name="標題 1"/>
          <p:cNvSpPr txBox="1">
            <a:spLocks/>
          </p:cNvSpPr>
          <p:nvPr/>
        </p:nvSpPr>
        <p:spPr>
          <a:xfrm>
            <a:off x="251520" y="260648"/>
            <a:ext cx="7056784" cy="628761"/>
          </a:xfrm>
          <a:prstGeom prst="rect">
            <a:avLst/>
          </a:prstGeom>
        </p:spPr>
        <p:txBody>
          <a:bodyPr vert="horz" lIns="91440" tIns="45720" rIns="91440" bIns="45720" rtlCol="0" anchor="ctr">
            <a:noAutofit/>
          </a:bodyPr>
          <a:lstStyle/>
          <a:p>
            <a:pPr lvl="0">
              <a:spcBef>
                <a:spcPct val="0"/>
              </a:spcBef>
              <a:defRPr/>
            </a:pPr>
            <a:r>
              <a:rPr kumimoji="0" lang="zh-TW" altLang="en-US" sz="2800" b="1" i="0" u="none" strike="noStrike" kern="1200" cap="none" spc="0" normalizeH="0" baseline="0" noProof="0" dirty="0" smtClean="0">
                <a:ln>
                  <a:noFill/>
                </a:ln>
                <a:solidFill>
                  <a:schemeClr val="tx1"/>
                </a:solidFill>
                <a:effectLst/>
                <a:uLnTx/>
                <a:uFillTx/>
                <a:latin typeface="Times New Roman" pitchFamily="18" charset="0"/>
                <a:ea typeface="標楷體" pitchFamily="65" charset="-120"/>
                <a:cs typeface="Times New Roman" pitchFamily="18" charset="0"/>
              </a:rPr>
              <a:t>壹、公司</a:t>
            </a:r>
            <a:r>
              <a:rPr lang="zh-TW" altLang="en-US" sz="2800" b="1" dirty="0" smtClean="0">
                <a:latin typeface="Times New Roman" pitchFamily="18" charset="0"/>
                <a:ea typeface="標楷體" pitchFamily="65" charset="-120"/>
                <a:cs typeface="Times New Roman" pitchFamily="18" charset="0"/>
              </a:rPr>
              <a:t>概況</a:t>
            </a:r>
            <a:r>
              <a:rPr kumimoji="0" lang="zh-TW" altLang="en-US" sz="2800" b="1" i="0" u="none" strike="noStrike" kern="1200" cap="none" spc="0" normalizeH="0" baseline="0" noProof="0" dirty="0" smtClean="0">
                <a:ln>
                  <a:noFill/>
                </a:ln>
                <a:solidFill>
                  <a:schemeClr val="tx1"/>
                </a:solidFill>
                <a:effectLst/>
                <a:uLnTx/>
                <a:uFillTx/>
                <a:latin typeface="Times New Roman" pitchFamily="18" charset="0"/>
                <a:ea typeface="標楷體" pitchFamily="65" charset="-120"/>
                <a:cs typeface="Times New Roman" pitchFamily="18" charset="0"/>
              </a:rPr>
              <a:t> </a:t>
            </a:r>
            <a:r>
              <a:rPr lang="en-US" altLang="zh-TW" sz="2800" dirty="0" smtClean="0">
                <a:latin typeface="Times New Roman" pitchFamily="18" charset="0"/>
                <a:ea typeface="標楷體" pitchFamily="65" charset="-120"/>
                <a:cs typeface="Times New Roman" pitchFamily="18" charset="0"/>
              </a:rPr>
              <a:t>Corporate Overview</a:t>
            </a:r>
            <a:endParaRPr kumimoji="0" lang="zh-TW" altLang="en-US" sz="2800" b="1" i="0" u="none" strike="noStrike" kern="1200" cap="none" spc="0" normalizeH="0" baseline="0" noProof="0" dirty="0">
              <a:ln>
                <a:noFill/>
              </a:ln>
              <a:solidFill>
                <a:schemeClr val="tx1"/>
              </a:solidFill>
              <a:effectLst/>
              <a:uLnTx/>
              <a:uFillTx/>
              <a:latin typeface="Times New Roman" pitchFamily="18" charset="0"/>
              <a:ea typeface="標楷體" pitchFamily="65" charset="-12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標題 1"/>
          <p:cNvSpPr txBox="1">
            <a:spLocks/>
          </p:cNvSpPr>
          <p:nvPr/>
        </p:nvSpPr>
        <p:spPr>
          <a:xfrm>
            <a:off x="251520" y="260648"/>
            <a:ext cx="7056784" cy="628761"/>
          </a:xfrm>
          <a:prstGeom prst="rect">
            <a:avLst/>
          </a:prstGeom>
        </p:spPr>
        <p:txBody>
          <a:bodyPr vert="horz" lIns="91440" tIns="45720" rIns="91440" bIns="45720" rtlCol="0" anchor="ctr">
            <a:noAutofit/>
          </a:bodyPr>
          <a:lstStyle/>
          <a:p>
            <a:pPr lvl="0">
              <a:spcBef>
                <a:spcPct val="0"/>
              </a:spcBef>
              <a:defRPr/>
            </a:pPr>
            <a:r>
              <a:rPr lang="zh-TW" altLang="en-US" sz="2800" b="1" dirty="0" smtClean="0">
                <a:latin typeface="Times New Roman" pitchFamily="18" charset="0"/>
                <a:ea typeface="標楷體" pitchFamily="65" charset="-120"/>
                <a:cs typeface="Times New Roman" pitchFamily="18" charset="0"/>
              </a:rPr>
              <a:t>壹、公司概況  </a:t>
            </a:r>
            <a:r>
              <a:rPr lang="en-US" altLang="zh-TW" sz="2800" dirty="0" smtClean="0">
                <a:latin typeface="Times New Roman" pitchFamily="18" charset="0"/>
                <a:ea typeface="標楷體" pitchFamily="65" charset="-120"/>
                <a:cs typeface="Times New Roman" pitchFamily="18" charset="0"/>
              </a:rPr>
              <a:t>Corporate Overview   </a:t>
            </a:r>
            <a:r>
              <a:rPr lang="zh-TW" altLang="en-US" sz="2800" dirty="0" smtClean="0">
                <a:latin typeface="Times New Roman" pitchFamily="18" charset="0"/>
                <a:ea typeface="標楷體" pitchFamily="65" charset="-120"/>
                <a:cs typeface="Times New Roman" pitchFamily="18" charset="0"/>
              </a:rPr>
              <a:t>        </a:t>
            </a:r>
            <a:endParaRPr lang="zh-TW" altLang="en-US" sz="2800" b="1" dirty="0">
              <a:latin typeface="Times New Roman" pitchFamily="18" charset="0"/>
              <a:ea typeface="標楷體" pitchFamily="65" charset="-120"/>
              <a:cs typeface="Times New Roman" pitchFamily="18" charset="0"/>
            </a:endParaRPr>
          </a:p>
        </p:txBody>
      </p:sp>
      <p:sp>
        <p:nvSpPr>
          <p:cNvPr id="4" name="矩形 3"/>
          <p:cNvSpPr/>
          <p:nvPr/>
        </p:nvSpPr>
        <p:spPr>
          <a:xfrm>
            <a:off x="6876256" y="404664"/>
            <a:ext cx="1656184" cy="369332"/>
          </a:xfrm>
          <a:prstGeom prst="rect">
            <a:avLst/>
          </a:prstGeom>
        </p:spPr>
        <p:txBody>
          <a:bodyPr wrap="square">
            <a:spAutoFit/>
          </a:bodyPr>
          <a:lstStyle/>
          <a:p>
            <a:pPr>
              <a:spcBef>
                <a:spcPct val="0"/>
              </a:spcBef>
              <a:defRPr/>
            </a:pPr>
            <a:r>
              <a:rPr lang="en-US" altLang="zh-TW" dirty="0" smtClean="0">
                <a:latin typeface="Times New Roman" pitchFamily="18" charset="0"/>
                <a:ea typeface="標楷體" pitchFamily="65" charset="-120"/>
                <a:cs typeface="Times New Roman" pitchFamily="18" charset="0"/>
              </a:rPr>
              <a:t>(Continuing)</a:t>
            </a:r>
            <a:endParaRPr lang="zh-TW" altLang="en-US" dirty="0">
              <a:latin typeface="Times New Roman" pitchFamily="18" charset="0"/>
              <a:ea typeface="標楷體" pitchFamily="65" charset="-120"/>
              <a:cs typeface="Times New Roman" pitchFamily="18" charset="0"/>
            </a:endParaRPr>
          </a:p>
        </p:txBody>
      </p:sp>
      <p:pic>
        <p:nvPicPr>
          <p:cNvPr id="1027" name="Picture 3"/>
          <p:cNvPicPr>
            <a:picLocks noChangeAspect="1" noChangeArrowheads="1"/>
          </p:cNvPicPr>
          <p:nvPr/>
        </p:nvPicPr>
        <p:blipFill>
          <a:blip r:embed="rId2" cstate="print"/>
          <a:srcRect/>
          <a:stretch>
            <a:fillRect/>
          </a:stretch>
        </p:blipFill>
        <p:spPr bwMode="auto">
          <a:xfrm>
            <a:off x="0" y="1124744"/>
            <a:ext cx="9143999" cy="571420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內容版面配置區 4"/>
          <p:cNvSpPr>
            <a:spLocks noGrp="1"/>
          </p:cNvSpPr>
          <p:nvPr>
            <p:ph sz="half" idx="14"/>
          </p:nvPr>
        </p:nvSpPr>
        <p:spPr>
          <a:xfrm>
            <a:off x="395536" y="1196752"/>
            <a:ext cx="8424936" cy="5112568"/>
          </a:xfrm>
        </p:spPr>
        <p:txBody>
          <a:bodyPr>
            <a:noAutofit/>
          </a:bodyPr>
          <a:lstStyle/>
          <a:p>
            <a:r>
              <a:rPr lang="zh-TW" altLang="en-US" sz="1500" dirty="0" smtClean="0">
                <a:solidFill>
                  <a:schemeClr val="tx1"/>
                </a:solidFill>
                <a:latin typeface="Times New Roman" pitchFamily="18" charset="0"/>
                <a:ea typeface="標楷體" pitchFamily="65" charset="-120"/>
                <a:cs typeface="Times New Roman" pitchFamily="18" charset="0"/>
              </a:rPr>
              <a:t>立萬利創新股份有限公司於自</a:t>
            </a:r>
            <a:r>
              <a:rPr lang="en-US" altLang="zh-TW" sz="1500" dirty="0" smtClean="0">
                <a:solidFill>
                  <a:schemeClr val="tx1"/>
                </a:solidFill>
                <a:latin typeface="Times New Roman" pitchFamily="18" charset="0"/>
                <a:ea typeface="標楷體" pitchFamily="65" charset="-120"/>
                <a:cs typeface="Times New Roman" pitchFamily="18" charset="0"/>
              </a:rPr>
              <a:t>1991</a:t>
            </a:r>
            <a:r>
              <a:rPr lang="zh-TW" altLang="en-US" sz="1500" dirty="0" smtClean="0">
                <a:solidFill>
                  <a:schemeClr val="tx1"/>
                </a:solidFill>
                <a:latin typeface="Times New Roman" pitchFamily="18" charset="0"/>
                <a:ea typeface="標楷體" pitchFamily="65" charset="-120"/>
                <a:cs typeface="Times New Roman" pitchFamily="18" charset="0"/>
              </a:rPr>
              <a:t>年創立以來，一直以秉持著</a:t>
            </a:r>
            <a:r>
              <a:rPr lang="en-US" altLang="zh-TW" sz="1500" dirty="0" smtClean="0">
                <a:solidFill>
                  <a:schemeClr val="tx1"/>
                </a:solidFill>
                <a:latin typeface="Times New Roman" pitchFamily="18" charset="0"/>
                <a:ea typeface="標楷體" pitchFamily="65" charset="-120"/>
                <a:cs typeface="Times New Roman" pitchFamily="18" charset="0"/>
              </a:rPr>
              <a:t>[</a:t>
            </a:r>
            <a:r>
              <a:rPr lang="zh-TW" altLang="en-US" sz="1500" dirty="0" smtClean="0">
                <a:solidFill>
                  <a:schemeClr val="tx1"/>
                </a:solidFill>
                <a:latin typeface="Times New Roman" pitchFamily="18" charset="0"/>
                <a:ea typeface="標楷體" pitchFamily="65" charset="-120"/>
                <a:cs typeface="Times New Roman" pitchFamily="18" charset="0"/>
              </a:rPr>
              <a:t>創新、價值、服務、品質</a:t>
            </a:r>
            <a:r>
              <a:rPr lang="en-US" altLang="zh-TW" sz="1500" dirty="0" smtClean="0">
                <a:solidFill>
                  <a:schemeClr val="tx1"/>
                </a:solidFill>
                <a:latin typeface="Times New Roman" pitchFamily="18" charset="0"/>
                <a:ea typeface="標楷體" pitchFamily="65" charset="-120"/>
                <a:cs typeface="Times New Roman" pitchFamily="18" charset="0"/>
              </a:rPr>
              <a:t>]</a:t>
            </a:r>
            <a:r>
              <a:rPr lang="zh-TW" altLang="en-US" sz="1500" dirty="0" smtClean="0">
                <a:solidFill>
                  <a:schemeClr val="tx1"/>
                </a:solidFill>
                <a:latin typeface="Times New Roman" pitchFamily="18" charset="0"/>
                <a:ea typeface="標楷體" pitchFamily="65" charset="-120"/>
                <a:cs typeface="Times New Roman" pitchFamily="18" charset="0"/>
              </a:rPr>
              <a:t>作爲永續經營之基礎。</a:t>
            </a:r>
            <a:endParaRPr lang="en-US" altLang="zh-TW" sz="1500" dirty="0" smtClean="0">
              <a:solidFill>
                <a:schemeClr val="tx1"/>
              </a:solidFill>
              <a:latin typeface="Times New Roman" pitchFamily="18" charset="0"/>
              <a:ea typeface="標楷體" pitchFamily="65" charset="-120"/>
              <a:cs typeface="Times New Roman" pitchFamily="18" charset="0"/>
            </a:endParaRPr>
          </a:p>
          <a:p>
            <a:r>
              <a:rPr lang="en-US" altLang="zh-TW" sz="1500" dirty="0" smtClean="0">
                <a:solidFill>
                  <a:schemeClr val="tx1"/>
                </a:solidFill>
                <a:latin typeface="Times New Roman" pitchFamily="18" charset="0"/>
                <a:cs typeface="Times New Roman" pitchFamily="18" charset="0"/>
              </a:rPr>
              <a:t>Since its establishment in 1991, LIWANLI Innovation Co., Ltd. (the Company) has been basing on its principle of " Innovation, Quality, Service, and Value " for its sustainable development.</a:t>
            </a:r>
          </a:p>
          <a:p>
            <a:endParaRPr lang="en-US" altLang="zh-TW" sz="1500" dirty="0" smtClean="0">
              <a:solidFill>
                <a:schemeClr val="tx1"/>
              </a:solidFill>
              <a:latin typeface="Times New Roman" pitchFamily="18" charset="0"/>
              <a:cs typeface="Times New Roman" pitchFamily="18" charset="0"/>
            </a:endParaRPr>
          </a:p>
          <a:p>
            <a:r>
              <a:rPr lang="zh-TW" altLang="en-US" sz="1500" dirty="0" smtClean="0">
                <a:solidFill>
                  <a:schemeClr val="tx1"/>
                </a:solidFill>
                <a:latin typeface="Times New Roman" pitchFamily="18" charset="0"/>
                <a:ea typeface="標楷體" pitchFamily="65" charset="-120"/>
                <a:cs typeface="Times New Roman" pitchFamily="18" charset="0"/>
              </a:rPr>
              <a:t>立萬利創新股份有限公司原從事電子產品之研發、生產製造、銷售、代工服務及其他事業等全方位及多角化經營方式，但因近年來，電子記憶體相關產業環境持續低迷，為考量未來營運發展及股東權益，並積極開拓新事業及新產品，故於</a:t>
            </a:r>
            <a:r>
              <a:rPr lang="en-US" altLang="zh-TW" sz="1500" dirty="0" smtClean="0">
                <a:solidFill>
                  <a:schemeClr val="tx1"/>
                </a:solidFill>
                <a:latin typeface="Times New Roman" pitchFamily="18" charset="0"/>
                <a:ea typeface="標楷體" pitchFamily="65" charset="-120"/>
                <a:cs typeface="Times New Roman" pitchFamily="18" charset="0"/>
              </a:rPr>
              <a:t>2015</a:t>
            </a:r>
            <a:r>
              <a:rPr lang="zh-TW" altLang="en-US" sz="1500" dirty="0" smtClean="0">
                <a:solidFill>
                  <a:schemeClr val="tx1"/>
                </a:solidFill>
                <a:latin typeface="Times New Roman" pitchFamily="18" charset="0"/>
                <a:ea typeface="標楷體" pitchFamily="65" charset="-120"/>
                <a:cs typeface="Times New Roman" pitchFamily="18" charset="0"/>
              </a:rPr>
              <a:t>年底陸續結束電子記憶體製造等效益毛利不佳之事業並調整組織人力結構。</a:t>
            </a:r>
            <a:endParaRPr lang="en-US" altLang="zh-TW" sz="1500" dirty="0" smtClean="0">
              <a:solidFill>
                <a:schemeClr val="tx1"/>
              </a:solidFill>
              <a:latin typeface="Times New Roman" pitchFamily="18" charset="0"/>
              <a:ea typeface="標楷體" pitchFamily="65" charset="-120"/>
              <a:cs typeface="Times New Roman" pitchFamily="18" charset="0"/>
            </a:endParaRPr>
          </a:p>
          <a:p>
            <a:r>
              <a:rPr lang="en-US" altLang="zh-TW" sz="1500" dirty="0" smtClean="0">
                <a:solidFill>
                  <a:schemeClr val="tx1"/>
                </a:solidFill>
                <a:latin typeface="Times New Roman" pitchFamily="18" charset="0"/>
                <a:cs typeface="Times New Roman" pitchFamily="18" charset="0"/>
              </a:rPr>
              <a:t>The Company is operation in electronic products research and development, manufacturing, sales, OEM services and other businesses, such as all-round and diversified management mode. But over the years, electronic memory-related industrial environment continued to slump, To consider future operation and development and shareholders' equity, actively explore new business and new products. Therefore, by the end of 2015, the company decided to end the department of poor profit margins such as manufacturing of electronic memory, at the same adjust the organizational manpower structure.</a:t>
            </a:r>
          </a:p>
          <a:p>
            <a:endParaRPr lang="en-US" altLang="zh-TW" sz="1500" dirty="0" smtClean="0">
              <a:solidFill>
                <a:schemeClr val="tx1"/>
              </a:solidFill>
              <a:latin typeface="Times New Roman" pitchFamily="18" charset="0"/>
              <a:cs typeface="Times New Roman" pitchFamily="18" charset="0"/>
            </a:endParaRPr>
          </a:p>
          <a:p>
            <a:r>
              <a:rPr lang="zh-TW" altLang="en-US" sz="1500" dirty="0" smtClean="0">
                <a:solidFill>
                  <a:schemeClr val="tx1"/>
                </a:solidFill>
                <a:latin typeface="Times New Roman" pitchFamily="18" charset="0"/>
                <a:ea typeface="標楷體" pitchFamily="65" charset="-120"/>
                <a:cs typeface="Times New Roman" pitchFamily="18" charset="0"/>
              </a:rPr>
              <a:t>立萬利創新股份有限公司</a:t>
            </a:r>
            <a:r>
              <a:rPr lang="en-US" altLang="zh-TW" sz="1500" dirty="0" smtClean="0">
                <a:solidFill>
                  <a:schemeClr val="tx1"/>
                </a:solidFill>
                <a:latin typeface="Times New Roman" pitchFamily="18" charset="0"/>
                <a:ea typeface="標楷體" pitchFamily="65" charset="-120"/>
                <a:cs typeface="Times New Roman" pitchFamily="18" charset="0"/>
              </a:rPr>
              <a:t>2021</a:t>
            </a:r>
            <a:r>
              <a:rPr lang="zh-TW" altLang="en-US" sz="1500" dirty="0" smtClean="0">
                <a:solidFill>
                  <a:schemeClr val="tx1"/>
                </a:solidFill>
                <a:latin typeface="Times New Roman" pitchFamily="18" charset="0"/>
                <a:ea typeface="標楷體" pitchFamily="65" charset="-120"/>
                <a:cs typeface="Times New Roman" pitchFamily="18" charset="0"/>
              </a:rPr>
              <a:t>年度起專心致力於積極開發保健食品事業體，以期完全轉型跨足保健食品及生技產業；並於</a:t>
            </a:r>
            <a:r>
              <a:rPr lang="en-US" altLang="zh-TW" sz="1500" dirty="0" smtClean="0">
                <a:solidFill>
                  <a:schemeClr val="tx1"/>
                </a:solidFill>
                <a:latin typeface="Times New Roman" pitchFamily="18" charset="0"/>
                <a:ea typeface="標楷體" pitchFamily="65" charset="-120"/>
                <a:cs typeface="Times New Roman" pitchFamily="18" charset="0"/>
              </a:rPr>
              <a:t>2023</a:t>
            </a:r>
            <a:r>
              <a:rPr lang="zh-TW" altLang="en-US" sz="1500" dirty="0" smtClean="0">
                <a:solidFill>
                  <a:schemeClr val="tx1"/>
                </a:solidFill>
                <a:latin typeface="Times New Roman" pitchFamily="18" charset="0"/>
                <a:ea typeface="標楷體" pitchFamily="65" charset="-120"/>
                <a:cs typeface="Times New Roman" pitchFamily="18" charset="0"/>
              </a:rPr>
              <a:t>年</a:t>
            </a:r>
            <a:r>
              <a:rPr lang="en-US" altLang="zh-TW" sz="1500" dirty="0" smtClean="0">
                <a:solidFill>
                  <a:schemeClr val="tx1"/>
                </a:solidFill>
                <a:latin typeface="Times New Roman" pitchFamily="18" charset="0"/>
                <a:ea typeface="標楷體" pitchFamily="65" charset="-120"/>
                <a:cs typeface="Times New Roman" pitchFamily="18" charset="0"/>
              </a:rPr>
              <a:t>7</a:t>
            </a:r>
            <a:r>
              <a:rPr lang="zh-TW" altLang="en-US" sz="1500" dirty="0" smtClean="0">
                <a:solidFill>
                  <a:schemeClr val="tx1"/>
                </a:solidFill>
                <a:latin typeface="Times New Roman" pitchFamily="18" charset="0"/>
                <a:ea typeface="標楷體" pitchFamily="65" charset="-120"/>
                <a:cs typeface="Times New Roman" pitchFamily="18" charset="0"/>
              </a:rPr>
              <a:t>月份轉型至食品工業類股。</a:t>
            </a:r>
            <a:endParaRPr lang="en-US" altLang="zh-TW" sz="1500" dirty="0" smtClean="0">
              <a:solidFill>
                <a:schemeClr val="tx1"/>
              </a:solidFill>
              <a:latin typeface="Times New Roman" pitchFamily="18" charset="0"/>
              <a:ea typeface="標楷體" pitchFamily="65" charset="-120"/>
              <a:cs typeface="Times New Roman" pitchFamily="18" charset="0"/>
            </a:endParaRPr>
          </a:p>
          <a:p>
            <a:r>
              <a:rPr lang="en-US" altLang="zh-TW" sz="1500" dirty="0" smtClean="0">
                <a:solidFill>
                  <a:schemeClr val="tx1"/>
                </a:solidFill>
                <a:latin typeface="Times New Roman" pitchFamily="18" charset="0"/>
                <a:ea typeface="標楷體" pitchFamily="65" charset="-120"/>
                <a:cs typeface="Times New Roman" pitchFamily="18" charset="0"/>
              </a:rPr>
              <a:t>From 2021, </a:t>
            </a:r>
            <a:r>
              <a:rPr lang="en-US" altLang="zh-TW" sz="1500" dirty="0" err="1" smtClean="0">
                <a:solidFill>
                  <a:schemeClr val="tx1"/>
                </a:solidFill>
                <a:latin typeface="Times New Roman" pitchFamily="18" charset="0"/>
                <a:ea typeface="標楷體" pitchFamily="65" charset="-120"/>
                <a:cs typeface="Times New Roman" pitchFamily="18" charset="0"/>
              </a:rPr>
              <a:t>Liwanli</a:t>
            </a:r>
            <a:r>
              <a:rPr lang="en-US" altLang="zh-TW" sz="1500" dirty="0" smtClean="0">
                <a:solidFill>
                  <a:schemeClr val="tx1"/>
                </a:solidFill>
                <a:latin typeface="Times New Roman" pitchFamily="18" charset="0"/>
                <a:ea typeface="標楷體" pitchFamily="65" charset="-120"/>
                <a:cs typeface="Times New Roman" pitchFamily="18" charset="0"/>
              </a:rPr>
              <a:t> Innovation Co., Ltd. will devote itself to actively developing a new health product business unit with a view to complete transformation across the health food and biotechnology industry, and in July 2023, it transitioned to food industry stocks.</a:t>
            </a:r>
          </a:p>
          <a:p>
            <a:endParaRPr lang="en-US" altLang="zh-TW" sz="1500" dirty="0" smtClean="0">
              <a:solidFill>
                <a:schemeClr val="tx1"/>
              </a:solidFill>
              <a:latin typeface="Times New Roman" pitchFamily="18" charset="0"/>
              <a:cs typeface="Times New Roman" pitchFamily="18" charset="0"/>
            </a:endParaRPr>
          </a:p>
          <a:p>
            <a:endParaRPr lang="en-US" altLang="zh-TW" sz="1500" dirty="0" smtClean="0">
              <a:solidFill>
                <a:schemeClr val="tx1"/>
              </a:solidFill>
              <a:latin typeface="Times New Roman" pitchFamily="18" charset="0"/>
              <a:ea typeface="標楷體" pitchFamily="65" charset="-120"/>
              <a:cs typeface="Times New Roman" pitchFamily="18" charset="0"/>
            </a:endParaRPr>
          </a:p>
          <a:p>
            <a:endParaRPr lang="en-US" altLang="zh-TW" sz="1500" dirty="0" smtClean="0">
              <a:solidFill>
                <a:schemeClr val="tx1"/>
              </a:solidFill>
              <a:latin typeface="Times New Roman" pitchFamily="18" charset="0"/>
              <a:ea typeface="標楷體" pitchFamily="65" charset="-120"/>
              <a:cs typeface="Times New Roman" pitchFamily="18" charset="0"/>
            </a:endParaRPr>
          </a:p>
          <a:p>
            <a:endParaRPr lang="zh-TW" altLang="en-US" sz="1500" dirty="0" smtClean="0">
              <a:solidFill>
                <a:schemeClr val="tx1"/>
              </a:solidFill>
              <a:latin typeface="Times New Roman" pitchFamily="18" charset="0"/>
              <a:ea typeface="標楷體" pitchFamily="65" charset="-120"/>
              <a:cs typeface="Times New Roman" pitchFamily="18" charset="0"/>
            </a:endParaRPr>
          </a:p>
        </p:txBody>
      </p:sp>
      <p:sp>
        <p:nvSpPr>
          <p:cNvPr id="8" name="標題 1"/>
          <p:cNvSpPr txBox="1">
            <a:spLocks/>
          </p:cNvSpPr>
          <p:nvPr/>
        </p:nvSpPr>
        <p:spPr>
          <a:xfrm>
            <a:off x="251520" y="260648"/>
            <a:ext cx="7056784" cy="628761"/>
          </a:xfrm>
          <a:prstGeom prst="rect">
            <a:avLst/>
          </a:prstGeom>
        </p:spPr>
        <p:txBody>
          <a:bodyPr vert="horz" lIns="91440" tIns="45720" rIns="91440" bIns="45720" rtlCol="0" anchor="ctr">
            <a:noAutofit/>
          </a:bodyPr>
          <a:lstStyle/>
          <a:p>
            <a:pPr lvl="0">
              <a:spcBef>
                <a:spcPct val="0"/>
              </a:spcBef>
              <a:defRPr/>
            </a:pPr>
            <a:r>
              <a:rPr lang="zh-TW" altLang="en-US" sz="2800" b="1" dirty="0" smtClean="0">
                <a:latin typeface="Times New Roman" pitchFamily="18" charset="0"/>
                <a:ea typeface="標楷體" pitchFamily="65" charset="-120"/>
                <a:cs typeface="Times New Roman" pitchFamily="18" charset="0"/>
              </a:rPr>
              <a:t>壹、公司概況 </a:t>
            </a:r>
            <a:r>
              <a:rPr lang="en-US" altLang="zh-TW" sz="2800" dirty="0" smtClean="0">
                <a:latin typeface="Times New Roman" pitchFamily="18" charset="0"/>
                <a:ea typeface="標楷體" pitchFamily="65" charset="-120"/>
                <a:cs typeface="Times New Roman" pitchFamily="18" charset="0"/>
              </a:rPr>
              <a:t>Corporate Overview   </a:t>
            </a:r>
            <a:r>
              <a:rPr lang="zh-TW" altLang="en-US" sz="2800" dirty="0" smtClean="0">
                <a:latin typeface="Times New Roman" pitchFamily="18" charset="0"/>
                <a:ea typeface="標楷體" pitchFamily="65" charset="-120"/>
                <a:cs typeface="Times New Roman" pitchFamily="18" charset="0"/>
              </a:rPr>
              <a:t>        </a:t>
            </a:r>
            <a:endParaRPr lang="zh-TW" altLang="en-US" sz="2800" b="1" dirty="0">
              <a:latin typeface="Times New Roman" pitchFamily="18" charset="0"/>
              <a:ea typeface="標楷體" pitchFamily="65" charset="-120"/>
              <a:cs typeface="Times New Roman" pitchFamily="18" charset="0"/>
            </a:endParaRPr>
          </a:p>
        </p:txBody>
      </p:sp>
      <p:sp>
        <p:nvSpPr>
          <p:cNvPr id="9" name="矩形 8"/>
          <p:cNvSpPr/>
          <p:nvPr/>
        </p:nvSpPr>
        <p:spPr>
          <a:xfrm>
            <a:off x="7236296" y="404664"/>
            <a:ext cx="1440160" cy="369332"/>
          </a:xfrm>
          <a:prstGeom prst="rect">
            <a:avLst/>
          </a:prstGeom>
        </p:spPr>
        <p:txBody>
          <a:bodyPr wrap="square">
            <a:spAutoFit/>
          </a:bodyPr>
          <a:lstStyle/>
          <a:p>
            <a:pPr>
              <a:spcBef>
                <a:spcPct val="0"/>
              </a:spcBef>
              <a:defRPr/>
            </a:pPr>
            <a:r>
              <a:rPr lang="en-US" altLang="zh-TW" dirty="0" smtClean="0">
                <a:latin typeface="Times New Roman" pitchFamily="18" charset="0"/>
                <a:ea typeface="標楷體" pitchFamily="65" charset="-120"/>
                <a:cs typeface="Times New Roman" pitchFamily="18" charset="0"/>
              </a:rPr>
              <a:t>(Continuing)</a:t>
            </a:r>
            <a:endParaRPr lang="zh-TW" altLang="en-US" dirty="0">
              <a:latin typeface="Times New Roman" pitchFamily="18" charset="0"/>
              <a:ea typeface="標楷體" pitchFamily="65" charset="-12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691680" y="1268760"/>
            <a:ext cx="6192688" cy="724174"/>
          </a:xfrm>
        </p:spPr>
        <p:txBody>
          <a:bodyPr>
            <a:normAutofit/>
          </a:bodyPr>
          <a:lstStyle/>
          <a:p>
            <a:pPr algn="ctr"/>
            <a:r>
              <a:rPr lang="zh-TW" altLang="en-US" sz="1800" dirty="0" smtClean="0">
                <a:solidFill>
                  <a:schemeClr val="tx1"/>
                </a:solidFill>
                <a:latin typeface="Times New Roman" pitchFamily="18" charset="0"/>
                <a:ea typeface="標楷體" pitchFamily="65" charset="-120"/>
                <a:cs typeface="Times New Roman" pitchFamily="18" charset="0"/>
              </a:rPr>
              <a:t>近年來公司</a:t>
            </a:r>
            <a:r>
              <a:rPr lang="zh-TW" altLang="zh-TW" sz="1800" dirty="0" smtClean="0">
                <a:solidFill>
                  <a:schemeClr val="tx1"/>
                </a:solidFill>
                <a:latin typeface="Times New Roman" pitchFamily="18" charset="0"/>
                <a:ea typeface="標楷體" pitchFamily="65" charset="-120"/>
                <a:cs typeface="Times New Roman" pitchFamily="18" charset="0"/>
              </a:rPr>
              <a:t>主要產品項目及營業比重</a:t>
            </a:r>
            <a:r>
              <a:rPr lang="en-US" altLang="zh-TW" sz="1800" dirty="0" smtClean="0">
                <a:solidFill>
                  <a:schemeClr val="tx1"/>
                </a:solidFill>
                <a:latin typeface="Times New Roman" pitchFamily="18" charset="0"/>
                <a:ea typeface="標楷體" pitchFamily="65" charset="-120"/>
                <a:cs typeface="Times New Roman" pitchFamily="18" charset="0"/>
              </a:rPr>
              <a:t/>
            </a:r>
            <a:br>
              <a:rPr lang="en-US" altLang="zh-TW" sz="1800" dirty="0" smtClean="0">
                <a:solidFill>
                  <a:schemeClr val="tx1"/>
                </a:solidFill>
                <a:latin typeface="Times New Roman" pitchFamily="18" charset="0"/>
                <a:ea typeface="標楷體" pitchFamily="65" charset="-120"/>
                <a:cs typeface="Times New Roman" pitchFamily="18" charset="0"/>
              </a:rPr>
            </a:br>
            <a:r>
              <a:rPr lang="en-US" altLang="zh-TW" sz="1800" dirty="0" smtClean="0">
                <a:solidFill>
                  <a:schemeClr val="tx1"/>
                </a:solidFill>
                <a:latin typeface="Times New Roman" pitchFamily="18" charset="0"/>
                <a:ea typeface="Arial Unicode MS" pitchFamily="34" charset="-120"/>
                <a:cs typeface="Times New Roman" pitchFamily="18" charset="0"/>
              </a:rPr>
              <a:t>(Items and ratio of main products of the Company) </a:t>
            </a:r>
            <a:endParaRPr lang="zh-TW" altLang="en-US" sz="1800" dirty="0">
              <a:solidFill>
                <a:schemeClr val="tx1"/>
              </a:solidFill>
              <a:latin typeface="Times New Roman" pitchFamily="18" charset="0"/>
              <a:ea typeface="Arial Unicode MS" pitchFamily="34" charset="-120"/>
              <a:cs typeface="Times New Roman" pitchFamily="18" charset="0"/>
            </a:endParaRPr>
          </a:p>
        </p:txBody>
      </p:sp>
      <p:graphicFrame>
        <p:nvGraphicFramePr>
          <p:cNvPr id="8" name="內容版面配置區 7"/>
          <p:cNvGraphicFramePr>
            <a:graphicFrameLocks noGrp="1"/>
          </p:cNvGraphicFramePr>
          <p:nvPr>
            <p:ph sz="half" idx="17"/>
            <p:extLst>
              <p:ext uri="{D42A27DB-BD31-4B8C-83A1-F6EECF244321}">
                <p14:modId xmlns:p14="http://schemas.microsoft.com/office/powerpoint/2010/main" xmlns="" val="2950910629"/>
              </p:ext>
            </p:extLst>
          </p:nvPr>
        </p:nvGraphicFramePr>
        <p:xfrm>
          <a:off x="251520" y="2276872"/>
          <a:ext cx="8640961" cy="2538799"/>
        </p:xfrm>
        <a:graphic>
          <a:graphicData uri="http://schemas.openxmlformats.org/drawingml/2006/table">
            <a:tbl>
              <a:tblPr/>
              <a:tblGrid>
                <a:gridCol w="1550942"/>
                <a:gridCol w="4283553"/>
                <a:gridCol w="960107"/>
                <a:gridCol w="910255"/>
                <a:gridCol w="936104"/>
              </a:tblGrid>
              <a:tr h="727557">
                <a:tc>
                  <a:txBody>
                    <a:bodyPr/>
                    <a:lstStyle/>
                    <a:p>
                      <a:pPr algn="ctr">
                        <a:lnSpc>
                          <a:spcPct val="150000"/>
                        </a:lnSpc>
                        <a:spcAft>
                          <a:spcPts val="0"/>
                        </a:spcAft>
                      </a:pPr>
                      <a:r>
                        <a:rPr lang="zh-TW" sz="1400" b="1" kern="100" dirty="0">
                          <a:solidFill>
                            <a:srgbClr val="000000"/>
                          </a:solidFill>
                          <a:latin typeface="Times New Roman" pitchFamily="18" charset="0"/>
                          <a:ea typeface="標楷體" pitchFamily="65" charset="-120"/>
                          <a:cs typeface="Times New Roman" pitchFamily="18" charset="0"/>
                        </a:rPr>
                        <a:t>產品</a:t>
                      </a:r>
                      <a:r>
                        <a:rPr lang="zh-TW" sz="1400" b="1" kern="100" dirty="0" smtClean="0">
                          <a:solidFill>
                            <a:srgbClr val="000000"/>
                          </a:solidFill>
                          <a:latin typeface="Times New Roman" pitchFamily="18" charset="0"/>
                          <a:ea typeface="標楷體" pitchFamily="65" charset="-120"/>
                          <a:cs typeface="Times New Roman" pitchFamily="18" charset="0"/>
                        </a:rPr>
                        <a:t>別</a:t>
                      </a:r>
                      <a:endParaRPr lang="en-US" altLang="zh-TW" sz="1400" b="1" kern="100" dirty="0" smtClean="0">
                        <a:solidFill>
                          <a:srgbClr val="000000"/>
                        </a:solidFill>
                        <a:latin typeface="Times New Roman" pitchFamily="18" charset="0"/>
                        <a:ea typeface="標楷體" pitchFamily="65" charset="-120"/>
                        <a:cs typeface="Times New Roman" pitchFamily="18" charset="0"/>
                      </a:endParaRPr>
                    </a:p>
                    <a:p>
                      <a:pPr algn="ctr">
                        <a:lnSpc>
                          <a:spcPct val="150000"/>
                        </a:lnSpc>
                        <a:spcAft>
                          <a:spcPts val="0"/>
                        </a:spcAft>
                      </a:pPr>
                      <a:r>
                        <a:rPr lang="en-US" altLang="zh-TW" sz="1400" b="1" kern="100" dirty="0" smtClean="0">
                          <a:solidFill>
                            <a:srgbClr val="000000"/>
                          </a:solidFill>
                          <a:latin typeface="Times New Roman" pitchFamily="18" charset="0"/>
                          <a:ea typeface="標楷體" pitchFamily="65" charset="-120"/>
                          <a:cs typeface="Times New Roman" pitchFamily="18" charset="0"/>
                        </a:rPr>
                        <a:t>Category</a:t>
                      </a:r>
                      <a:endParaRPr lang="zh-TW" sz="1400" b="1" kern="100" dirty="0">
                        <a:latin typeface="Times New Roman" pitchFamily="18" charset="0"/>
                        <a:ea typeface="標楷體" pitchFamily="65" charset="-120"/>
                        <a:cs typeface="Times New Roman" pitchFamily="18" charset="0"/>
                      </a:endParaRPr>
                    </a:p>
                  </a:txBody>
                  <a:tcPr marL="17780" marR="17780" marT="17780" marB="1778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TW" altLang="en-US" sz="1400" b="1" kern="100" dirty="0" smtClean="0">
                          <a:solidFill>
                            <a:srgbClr val="000000"/>
                          </a:solidFill>
                          <a:latin typeface="Times New Roman" pitchFamily="18" charset="0"/>
                          <a:ea typeface="標楷體" pitchFamily="65" charset="-120"/>
                          <a:cs typeface="Times New Roman" pitchFamily="18" charset="0"/>
                        </a:rPr>
                        <a:t>主要產品項目</a:t>
                      </a:r>
                      <a:endParaRPr lang="en-US" altLang="zh-TW" sz="1400" b="1" kern="100" dirty="0" smtClean="0">
                        <a:solidFill>
                          <a:srgbClr val="000000"/>
                        </a:solidFill>
                        <a:latin typeface="Times New Roman" pitchFamily="18" charset="0"/>
                        <a:ea typeface="標楷體" pitchFamily="65" charset="-120"/>
                        <a:cs typeface="Times New Roman" pitchFamily="18" charset="0"/>
                      </a:endParaRPr>
                    </a:p>
                    <a:p>
                      <a:pPr algn="ctr">
                        <a:lnSpc>
                          <a:spcPct val="150000"/>
                        </a:lnSpc>
                        <a:spcAft>
                          <a:spcPts val="0"/>
                        </a:spcAft>
                      </a:pPr>
                      <a:r>
                        <a:rPr lang="en-US" altLang="zh-TW" sz="1400" b="1" kern="100" dirty="0" smtClean="0">
                          <a:solidFill>
                            <a:srgbClr val="000000"/>
                          </a:solidFill>
                          <a:latin typeface="Times New Roman" pitchFamily="18" charset="0"/>
                          <a:ea typeface="標楷體" pitchFamily="65" charset="-120"/>
                          <a:cs typeface="Times New Roman" pitchFamily="18" charset="0"/>
                        </a:rPr>
                        <a:t> Main Products</a:t>
                      </a:r>
                      <a:endParaRPr lang="zh-TW" sz="1400" b="1" kern="100" dirty="0">
                        <a:latin typeface="Times New Roman" pitchFamily="18" charset="0"/>
                        <a:ea typeface="標楷體" pitchFamily="65" charset="-120"/>
                        <a:cs typeface="Times New Roman" pitchFamily="18" charset="0"/>
                      </a:endParaRPr>
                    </a:p>
                  </a:txBody>
                  <a:tcPr marL="17780" marR="17780" marT="17780" marB="177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altLang="zh-TW" sz="1600" b="1" kern="100" baseline="0" dirty="0" smtClean="0">
                          <a:latin typeface="Times New Roman" pitchFamily="18" charset="0"/>
                          <a:ea typeface="標楷體" pitchFamily="65" charset="-120"/>
                          <a:cs typeface="Times New Roman" pitchFamily="18" charset="0"/>
                        </a:rPr>
                        <a:t>2022</a:t>
                      </a:r>
                      <a:endParaRPr lang="en-US" altLang="zh-TW" sz="1600" b="1" kern="100" dirty="0" smtClean="0">
                        <a:latin typeface="Times New Roman" pitchFamily="18" charset="0"/>
                        <a:ea typeface="標楷體" pitchFamily="65" charset="-120"/>
                        <a:cs typeface="Times New Roman" pitchFamily="18" charset="0"/>
                      </a:endParaRPr>
                    </a:p>
                  </a:txBody>
                  <a:tcPr marL="17780" marR="17780" marT="17780" marB="177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altLang="zh-TW" sz="1600" b="1" kern="100" baseline="0" dirty="0" smtClean="0">
                          <a:latin typeface="Times New Roman" pitchFamily="18" charset="0"/>
                          <a:ea typeface="標楷體" pitchFamily="65" charset="-120"/>
                          <a:cs typeface="Times New Roman" pitchFamily="18" charset="0"/>
                        </a:rPr>
                        <a:t>2023</a:t>
                      </a:r>
                      <a:endParaRPr lang="en-US" altLang="zh-TW" sz="1600" b="1" kern="100" dirty="0" smtClean="0">
                        <a:latin typeface="Times New Roman" pitchFamily="18" charset="0"/>
                        <a:ea typeface="標楷體" pitchFamily="65" charset="-120"/>
                        <a:cs typeface="Times New Roman" pitchFamily="18" charset="0"/>
                      </a:endParaRPr>
                    </a:p>
                  </a:txBody>
                  <a:tcPr marL="17780" marR="17780" marT="17780" marB="177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altLang="zh-TW" sz="1600" b="1" kern="100" baseline="0" dirty="0" smtClean="0">
                          <a:latin typeface="Times New Roman" pitchFamily="18" charset="0"/>
                          <a:ea typeface="標楷體" pitchFamily="65" charset="-120"/>
                          <a:cs typeface="Times New Roman" pitchFamily="18" charset="0"/>
                        </a:rPr>
                        <a:t>2024Q3</a:t>
                      </a:r>
                      <a:endParaRPr lang="en-US" altLang="zh-TW" sz="1600" b="1" kern="100" dirty="0" smtClean="0">
                        <a:latin typeface="Times New Roman" pitchFamily="18" charset="0"/>
                        <a:ea typeface="標楷體" pitchFamily="65" charset="-120"/>
                        <a:cs typeface="Times New Roman" pitchFamily="18" charset="0"/>
                      </a:endParaRPr>
                    </a:p>
                  </a:txBody>
                  <a:tcPr marL="17780" marR="17780" marT="17780" marB="1778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27557">
                <a:tc>
                  <a:txBody>
                    <a:bodyPr/>
                    <a:lstStyle/>
                    <a:p>
                      <a:pPr algn="ctr">
                        <a:lnSpc>
                          <a:spcPct val="150000"/>
                        </a:lnSpc>
                        <a:spcAft>
                          <a:spcPts val="0"/>
                        </a:spcAft>
                      </a:pPr>
                      <a:r>
                        <a:rPr lang="zh-TW" sz="1300" kern="100" spc="100" dirty="0">
                          <a:solidFill>
                            <a:srgbClr val="000000"/>
                          </a:solidFill>
                          <a:latin typeface="Times New Roman" pitchFamily="18" charset="0"/>
                          <a:ea typeface="標楷體" pitchFamily="65" charset="-120"/>
                          <a:cs typeface="Times New Roman" pitchFamily="18" charset="0"/>
                        </a:rPr>
                        <a:t>儲存</a:t>
                      </a:r>
                      <a:r>
                        <a:rPr lang="zh-TW" sz="1300" kern="100" spc="100" dirty="0" smtClean="0">
                          <a:solidFill>
                            <a:srgbClr val="000000"/>
                          </a:solidFill>
                          <a:latin typeface="Times New Roman" pitchFamily="18" charset="0"/>
                          <a:ea typeface="標楷體" pitchFamily="65" charset="-120"/>
                          <a:cs typeface="Times New Roman" pitchFamily="18" charset="0"/>
                        </a:rPr>
                        <a:t>裝置</a:t>
                      </a:r>
                      <a:endParaRPr lang="en-US" altLang="zh-TW" sz="1300" kern="100" spc="100" dirty="0" smtClean="0">
                        <a:solidFill>
                          <a:srgbClr val="000000"/>
                        </a:solidFill>
                        <a:latin typeface="Times New Roman" pitchFamily="18" charset="0"/>
                        <a:ea typeface="標楷體" pitchFamily="65" charset="-120"/>
                        <a:cs typeface="Times New Roman" pitchFamily="18" charset="0"/>
                      </a:endParaRPr>
                    </a:p>
                    <a:p>
                      <a:pPr algn="ctr">
                        <a:lnSpc>
                          <a:spcPct val="150000"/>
                        </a:lnSpc>
                        <a:spcAft>
                          <a:spcPts val="0"/>
                        </a:spcAft>
                      </a:pPr>
                      <a:r>
                        <a:rPr lang="en-US" altLang="zh-TW" sz="1300" b="0" i="0" kern="1200" dirty="0" smtClean="0">
                          <a:solidFill>
                            <a:schemeClr val="tx1"/>
                          </a:solidFill>
                          <a:latin typeface="Times New Roman" pitchFamily="18" charset="0"/>
                          <a:ea typeface="Arial Unicode MS" pitchFamily="34" charset="-120"/>
                          <a:cs typeface="Times New Roman" pitchFamily="18" charset="0"/>
                        </a:rPr>
                        <a:t>Storage products</a:t>
                      </a:r>
                      <a:endParaRPr lang="en-US" altLang="zh-TW" sz="1300" kern="100" spc="100" dirty="0" smtClean="0">
                        <a:solidFill>
                          <a:srgbClr val="000000"/>
                        </a:solidFill>
                        <a:latin typeface="Times New Roman" pitchFamily="18" charset="0"/>
                        <a:ea typeface="Arial Unicode MS" pitchFamily="34" charset="-120"/>
                        <a:cs typeface="Times New Roman" pitchFamily="18" charset="0"/>
                      </a:endParaRPr>
                    </a:p>
                  </a:txBody>
                  <a:tcPr marL="17780" marR="17780" marT="17780" marB="1778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zh-TW" sz="1300" kern="100" dirty="0">
                          <a:solidFill>
                            <a:srgbClr val="000000"/>
                          </a:solidFill>
                          <a:latin typeface="Times New Roman" pitchFamily="18" charset="0"/>
                          <a:ea typeface="標楷體" pitchFamily="65" charset="-120"/>
                          <a:cs typeface="Times New Roman" pitchFamily="18" charset="0"/>
                        </a:rPr>
                        <a:t>包括</a:t>
                      </a:r>
                      <a:r>
                        <a:rPr lang="en-US" sz="1300" kern="100" dirty="0">
                          <a:solidFill>
                            <a:srgbClr val="000000"/>
                          </a:solidFill>
                          <a:latin typeface="Times New Roman" pitchFamily="18" charset="0"/>
                          <a:ea typeface="Arial Unicode MS" pitchFamily="34" charset="-120"/>
                          <a:cs typeface="Times New Roman" pitchFamily="18" charset="0"/>
                        </a:rPr>
                        <a:t>DRAM</a:t>
                      </a:r>
                      <a:r>
                        <a:rPr lang="zh-TW" sz="1300" kern="100" dirty="0" smtClean="0">
                          <a:solidFill>
                            <a:srgbClr val="000000"/>
                          </a:solidFill>
                          <a:latin typeface="Times New Roman" pitchFamily="18" charset="0"/>
                          <a:ea typeface="標楷體" pitchFamily="65" charset="-120"/>
                          <a:cs typeface="Times New Roman" pitchFamily="18" charset="0"/>
                        </a:rPr>
                        <a:t>及</a:t>
                      </a:r>
                      <a:r>
                        <a:rPr lang="en-US" sz="1300" kern="100" dirty="0" smtClean="0">
                          <a:solidFill>
                            <a:srgbClr val="000000"/>
                          </a:solidFill>
                          <a:latin typeface="Times New Roman" pitchFamily="18" charset="0"/>
                          <a:ea typeface="Arial Unicode MS" pitchFamily="34" charset="-120"/>
                          <a:cs typeface="Times New Roman" pitchFamily="18" charset="0"/>
                        </a:rPr>
                        <a:t>FLASH</a:t>
                      </a:r>
                      <a:r>
                        <a:rPr lang="zh-TW" sz="1300" kern="100" dirty="0" smtClean="0">
                          <a:solidFill>
                            <a:srgbClr val="000000"/>
                          </a:solidFill>
                          <a:latin typeface="Times New Roman" pitchFamily="18" charset="0"/>
                          <a:ea typeface="標楷體" pitchFamily="65" charset="-120"/>
                          <a:cs typeface="Times New Roman" pitchFamily="18" charset="0"/>
                        </a:rPr>
                        <a:t>等相關記憶體產品。</a:t>
                      </a:r>
                      <a:endParaRPr lang="en-US" altLang="zh-TW" sz="1300" kern="100" dirty="0" smtClean="0">
                        <a:solidFill>
                          <a:srgbClr val="000000"/>
                        </a:solidFill>
                        <a:latin typeface="Times New Roman" pitchFamily="18" charset="0"/>
                        <a:ea typeface="標楷體" pitchFamily="65" charset="-120"/>
                        <a:cs typeface="Times New Roman" pitchFamily="18" charset="0"/>
                      </a:endParaRPr>
                    </a:p>
                    <a:p>
                      <a:pPr algn="l">
                        <a:lnSpc>
                          <a:spcPct val="150000"/>
                        </a:lnSpc>
                        <a:spcAft>
                          <a:spcPts val="0"/>
                        </a:spcAft>
                      </a:pPr>
                      <a:r>
                        <a:rPr lang="en-US" altLang="zh-TW" sz="1200" b="0" i="0" kern="1200" dirty="0" smtClean="0">
                          <a:solidFill>
                            <a:schemeClr val="tx1"/>
                          </a:solidFill>
                          <a:latin typeface="Times New Roman" pitchFamily="18" charset="0"/>
                          <a:ea typeface="Arial Unicode MS" pitchFamily="34" charset="-120"/>
                          <a:cs typeface="Times New Roman" pitchFamily="18" charset="0"/>
                        </a:rPr>
                        <a:t>DRAM</a:t>
                      </a:r>
                      <a:r>
                        <a:rPr lang="en-US" altLang="zh-TW" sz="1200" b="0" i="0" kern="1200" baseline="0" dirty="0" smtClean="0">
                          <a:solidFill>
                            <a:schemeClr val="tx1"/>
                          </a:solidFill>
                          <a:latin typeface="Times New Roman" pitchFamily="18" charset="0"/>
                          <a:ea typeface="Arial Unicode MS" pitchFamily="34" charset="-120"/>
                          <a:cs typeface="Times New Roman" pitchFamily="18" charset="0"/>
                        </a:rPr>
                        <a:t> and FLASH of </a:t>
                      </a:r>
                      <a:r>
                        <a:rPr lang="en-US" altLang="zh-TW" sz="1200" b="0" i="0" kern="1200" dirty="0" smtClean="0">
                          <a:solidFill>
                            <a:schemeClr val="tx1"/>
                          </a:solidFill>
                          <a:latin typeface="Times New Roman" pitchFamily="18" charset="0"/>
                          <a:ea typeface="Arial Unicode MS" pitchFamily="34" charset="-120"/>
                          <a:cs typeface="Times New Roman" pitchFamily="18" charset="0"/>
                        </a:rPr>
                        <a:t>Memory products related.</a:t>
                      </a:r>
                      <a:endParaRPr lang="en-US" altLang="zh-TW" sz="1200" kern="100" dirty="0" smtClean="0">
                        <a:solidFill>
                          <a:srgbClr val="000000"/>
                        </a:solidFill>
                        <a:latin typeface="Times New Roman" pitchFamily="18" charset="0"/>
                        <a:ea typeface="Arial Unicode MS" pitchFamily="34" charset="-120"/>
                        <a:cs typeface="Times New Roman" pitchFamily="18" charset="0"/>
                      </a:endParaRPr>
                    </a:p>
                  </a:txBody>
                  <a:tcPr marL="17780" marR="17780" marT="17780" marB="177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altLang="zh-TW" sz="1600" kern="100" dirty="0" smtClean="0">
                          <a:latin typeface="Times New Roman" pitchFamily="18" charset="0"/>
                          <a:ea typeface="Arial Unicode MS" pitchFamily="34" charset="-120"/>
                          <a:cs typeface="Times New Roman" pitchFamily="18" charset="0"/>
                        </a:rPr>
                        <a:t>0.31%</a:t>
                      </a:r>
                      <a:endParaRPr lang="zh-TW" altLang="zh-TW" sz="1600" kern="100" dirty="0">
                        <a:latin typeface="Times New Roman" pitchFamily="18" charset="0"/>
                        <a:ea typeface="Arial Unicode MS" pitchFamily="34" charset="-120"/>
                        <a:cs typeface="Times New Roman" pitchFamily="18" charset="0"/>
                      </a:endParaRPr>
                    </a:p>
                  </a:txBody>
                  <a:tcPr marL="17780" marR="17780" marT="17780" marB="177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altLang="zh-TW" sz="1600" kern="100" dirty="0" smtClean="0">
                          <a:latin typeface="Times New Roman" pitchFamily="18" charset="0"/>
                          <a:ea typeface="Arial Unicode MS" pitchFamily="34" charset="-120"/>
                          <a:cs typeface="Times New Roman" pitchFamily="18" charset="0"/>
                        </a:rPr>
                        <a:t>12.31%</a:t>
                      </a:r>
                      <a:endParaRPr lang="zh-TW" altLang="zh-TW" sz="1600" kern="100" dirty="0">
                        <a:latin typeface="Times New Roman" pitchFamily="18" charset="0"/>
                        <a:ea typeface="Arial Unicode MS" pitchFamily="34" charset="-120"/>
                        <a:cs typeface="Times New Roman" pitchFamily="18" charset="0"/>
                      </a:endParaRPr>
                    </a:p>
                  </a:txBody>
                  <a:tcPr marL="17780" marR="17780" marT="17780" marB="177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altLang="zh-TW" sz="1600" kern="100" dirty="0" smtClean="0">
                          <a:latin typeface="Times New Roman" pitchFamily="18" charset="0"/>
                          <a:ea typeface="Arial Unicode MS" pitchFamily="34" charset="-120"/>
                          <a:cs typeface="Times New Roman" pitchFamily="18" charset="0"/>
                        </a:rPr>
                        <a:t>66.70%</a:t>
                      </a:r>
                      <a:endParaRPr lang="zh-TW" sz="1600" kern="100" dirty="0">
                        <a:latin typeface="Times New Roman" pitchFamily="18" charset="0"/>
                        <a:ea typeface="Arial Unicode MS" pitchFamily="34" charset="-120"/>
                        <a:cs typeface="Times New Roman" pitchFamily="18" charset="0"/>
                      </a:endParaRPr>
                    </a:p>
                  </a:txBody>
                  <a:tcPr marL="17780" marR="17780" marT="17780" marB="1778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0905">
                <a:tc>
                  <a:txBody>
                    <a:bodyPr/>
                    <a:lstStyle/>
                    <a:p>
                      <a:pPr algn="ctr">
                        <a:lnSpc>
                          <a:spcPct val="150000"/>
                        </a:lnSpc>
                        <a:spcAft>
                          <a:spcPts val="0"/>
                        </a:spcAft>
                      </a:pPr>
                      <a:r>
                        <a:rPr lang="zh-TW" altLang="en-US" sz="1300" kern="100" spc="100" dirty="0" smtClean="0">
                          <a:solidFill>
                            <a:srgbClr val="000000"/>
                          </a:solidFill>
                          <a:latin typeface="Times New Roman" pitchFamily="18" charset="0"/>
                          <a:ea typeface="標楷體" pitchFamily="65" charset="-120"/>
                          <a:cs typeface="Times New Roman" pitchFamily="18" charset="0"/>
                        </a:rPr>
                        <a:t>其他</a:t>
                      </a:r>
                      <a:r>
                        <a:rPr lang="zh-TW" altLang="en-US" sz="1300" kern="100" spc="100" baseline="0" dirty="0" smtClean="0">
                          <a:solidFill>
                            <a:srgbClr val="000000"/>
                          </a:solidFill>
                          <a:latin typeface="Times New Roman" pitchFamily="18" charset="0"/>
                          <a:ea typeface="Arial Unicode MS" pitchFamily="34" charset="-120"/>
                          <a:cs typeface="Times New Roman" pitchFamily="18" charset="0"/>
                        </a:rPr>
                        <a:t> </a:t>
                      </a:r>
                      <a:endParaRPr lang="en-US" altLang="zh-TW" sz="1300" kern="100" spc="100" baseline="0" dirty="0" smtClean="0">
                        <a:solidFill>
                          <a:srgbClr val="000000"/>
                        </a:solidFill>
                        <a:latin typeface="Times New Roman" pitchFamily="18" charset="0"/>
                        <a:ea typeface="Arial Unicode MS" pitchFamily="34" charset="-120"/>
                        <a:cs typeface="Times New Roman" pitchFamily="18" charset="0"/>
                      </a:endParaRPr>
                    </a:p>
                    <a:p>
                      <a:pPr algn="ctr">
                        <a:lnSpc>
                          <a:spcPct val="150000"/>
                        </a:lnSpc>
                        <a:spcAft>
                          <a:spcPts val="0"/>
                        </a:spcAft>
                      </a:pPr>
                      <a:r>
                        <a:rPr lang="en-US" altLang="zh-TW" sz="1300" kern="100" spc="100" dirty="0" smtClean="0">
                          <a:solidFill>
                            <a:srgbClr val="000000"/>
                          </a:solidFill>
                          <a:latin typeface="Times New Roman" pitchFamily="18" charset="0"/>
                          <a:ea typeface="Arial Unicode MS" pitchFamily="34" charset="-120"/>
                          <a:cs typeface="Times New Roman" pitchFamily="18" charset="0"/>
                        </a:rPr>
                        <a:t>other</a:t>
                      </a:r>
                      <a:endParaRPr lang="zh-TW" sz="1300" kern="100" dirty="0">
                        <a:latin typeface="Times New Roman" pitchFamily="18" charset="0"/>
                        <a:ea typeface="Arial Unicode MS" pitchFamily="34" charset="-120"/>
                        <a:cs typeface="Times New Roman" pitchFamily="18" charset="0"/>
                      </a:endParaRPr>
                    </a:p>
                  </a:txBody>
                  <a:tcPr marL="17780" marR="17780" marT="17780" marB="1778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zh-TW" altLang="en-US" sz="1300" kern="100" dirty="0" smtClean="0">
                          <a:solidFill>
                            <a:srgbClr val="000000"/>
                          </a:solidFill>
                          <a:latin typeface="Times New Roman" pitchFamily="18" charset="0"/>
                          <a:ea typeface="標楷體" pitchFamily="65" charset="-120"/>
                          <a:cs typeface="Times New Roman" pitchFamily="18" charset="0"/>
                        </a:rPr>
                        <a:t>保健食品及</a:t>
                      </a:r>
                      <a:r>
                        <a:rPr lang="zh-TW" sz="1300" kern="100" dirty="0" smtClean="0">
                          <a:solidFill>
                            <a:srgbClr val="000000"/>
                          </a:solidFill>
                          <a:latin typeface="Times New Roman" pitchFamily="18" charset="0"/>
                          <a:ea typeface="標楷體" pitchFamily="65" charset="-120"/>
                          <a:cs typeface="Times New Roman" pitchFamily="18" charset="0"/>
                        </a:rPr>
                        <a:t>其他</a:t>
                      </a:r>
                      <a:r>
                        <a:rPr lang="zh-TW" sz="1300" kern="100" dirty="0">
                          <a:solidFill>
                            <a:srgbClr val="000000"/>
                          </a:solidFill>
                          <a:latin typeface="Times New Roman" pitchFamily="18" charset="0"/>
                          <a:ea typeface="標楷體" pitchFamily="65" charset="-120"/>
                          <a:cs typeface="Times New Roman" pitchFamily="18" charset="0"/>
                        </a:rPr>
                        <a:t>產品</a:t>
                      </a:r>
                      <a:r>
                        <a:rPr lang="zh-TW" sz="1300" kern="100" dirty="0" smtClean="0">
                          <a:solidFill>
                            <a:srgbClr val="000000"/>
                          </a:solidFill>
                          <a:latin typeface="Times New Roman" pitchFamily="18" charset="0"/>
                          <a:ea typeface="標楷體" pitchFamily="65" charset="-120"/>
                          <a:cs typeface="Times New Roman" pitchFamily="18" charset="0"/>
                        </a:rPr>
                        <a:t>。</a:t>
                      </a:r>
                      <a:endParaRPr lang="en-US" altLang="zh-TW" sz="1300" kern="100" dirty="0" smtClean="0">
                        <a:solidFill>
                          <a:srgbClr val="000000"/>
                        </a:solidFill>
                        <a:latin typeface="Times New Roman" pitchFamily="18" charset="0"/>
                        <a:ea typeface="標楷體" pitchFamily="65" charset="-120"/>
                        <a:cs typeface="Times New Roman" pitchFamily="18" charset="0"/>
                      </a:endParaRPr>
                    </a:p>
                    <a:p>
                      <a:pPr algn="l">
                        <a:lnSpc>
                          <a:spcPct val="150000"/>
                        </a:lnSpc>
                        <a:spcAft>
                          <a:spcPts val="0"/>
                        </a:spcAft>
                      </a:pPr>
                      <a:r>
                        <a:rPr lang="en-US" altLang="zh-TW" sz="1400" dirty="0" smtClean="0">
                          <a:solidFill>
                            <a:schemeClr val="tx1"/>
                          </a:solidFill>
                          <a:latin typeface="Times New Roman" pitchFamily="18" charset="0"/>
                          <a:ea typeface="標楷體" pitchFamily="65" charset="-120"/>
                          <a:cs typeface="Times New Roman" pitchFamily="18" charset="0"/>
                        </a:rPr>
                        <a:t>Healthy food</a:t>
                      </a:r>
                      <a:r>
                        <a:rPr lang="en-US" altLang="zh-TW" sz="1300" kern="100" dirty="0" smtClean="0">
                          <a:solidFill>
                            <a:srgbClr val="000000"/>
                          </a:solidFill>
                          <a:latin typeface="Times New Roman" pitchFamily="18" charset="0"/>
                          <a:ea typeface="標楷體" pitchFamily="65" charset="-120"/>
                          <a:cs typeface="Times New Roman" pitchFamily="18" charset="0"/>
                        </a:rPr>
                        <a:t> products</a:t>
                      </a:r>
                      <a:r>
                        <a:rPr lang="zh-TW" altLang="en-US" sz="1300" kern="100" baseline="0" dirty="0" smtClean="0">
                          <a:solidFill>
                            <a:srgbClr val="000000"/>
                          </a:solidFill>
                          <a:latin typeface="Times New Roman" pitchFamily="18" charset="0"/>
                          <a:ea typeface="標楷體" pitchFamily="65" charset="-120"/>
                          <a:cs typeface="Times New Roman" pitchFamily="18" charset="0"/>
                        </a:rPr>
                        <a:t> </a:t>
                      </a:r>
                      <a:r>
                        <a:rPr lang="en-US" altLang="zh-TW" sz="1300" kern="100" baseline="0" dirty="0" smtClean="0">
                          <a:solidFill>
                            <a:srgbClr val="000000"/>
                          </a:solidFill>
                          <a:latin typeface="Times New Roman" pitchFamily="18" charset="0"/>
                          <a:ea typeface="標楷體" pitchFamily="65" charset="-120"/>
                          <a:cs typeface="Times New Roman" pitchFamily="18" charset="0"/>
                        </a:rPr>
                        <a:t>and o</a:t>
                      </a:r>
                      <a:r>
                        <a:rPr lang="en-US" altLang="zh-TW" sz="1300" kern="100" dirty="0" smtClean="0">
                          <a:solidFill>
                            <a:srgbClr val="000000"/>
                          </a:solidFill>
                          <a:latin typeface="Times New Roman" pitchFamily="18" charset="0"/>
                          <a:ea typeface="Arial Unicode MS" pitchFamily="34" charset="-120"/>
                          <a:cs typeface="Times New Roman" pitchFamily="18" charset="0"/>
                        </a:rPr>
                        <a:t>thers.</a:t>
                      </a:r>
                      <a:endParaRPr lang="zh-TW" sz="1300" kern="100" dirty="0">
                        <a:latin typeface="Times New Roman" pitchFamily="18" charset="0"/>
                        <a:ea typeface="Arial Unicode MS" pitchFamily="34" charset="-120"/>
                        <a:cs typeface="Times New Roman" pitchFamily="18" charset="0"/>
                      </a:endParaRPr>
                    </a:p>
                  </a:txBody>
                  <a:tcPr marL="17780" marR="17780" marT="17780" marB="1778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altLang="zh-TW" sz="1600" kern="100" dirty="0" smtClean="0">
                          <a:latin typeface="Times New Roman" pitchFamily="18" charset="0"/>
                          <a:ea typeface="Arial Unicode MS" pitchFamily="34" charset="-120"/>
                          <a:cs typeface="Times New Roman" pitchFamily="18" charset="0"/>
                        </a:rPr>
                        <a:t>99.69%</a:t>
                      </a:r>
                      <a:endParaRPr lang="zh-TW" sz="1600" kern="100" dirty="0">
                        <a:latin typeface="Times New Roman" pitchFamily="18" charset="0"/>
                        <a:ea typeface="Arial Unicode MS" pitchFamily="34" charset="-120"/>
                        <a:cs typeface="Times New Roman" pitchFamily="18" charset="0"/>
                      </a:endParaRPr>
                    </a:p>
                  </a:txBody>
                  <a:tcPr marL="17780" marR="17780" marT="17780" marB="177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altLang="zh-TW" sz="1600" kern="100" dirty="0" smtClean="0">
                          <a:latin typeface="Times New Roman" pitchFamily="18" charset="0"/>
                          <a:ea typeface="Arial Unicode MS" pitchFamily="34" charset="-120"/>
                          <a:cs typeface="Times New Roman" pitchFamily="18" charset="0"/>
                        </a:rPr>
                        <a:t>87.69%</a:t>
                      </a:r>
                      <a:endParaRPr lang="zh-TW" sz="1600" kern="100" dirty="0">
                        <a:latin typeface="Times New Roman" pitchFamily="18" charset="0"/>
                        <a:ea typeface="Arial Unicode MS" pitchFamily="34" charset="-120"/>
                        <a:cs typeface="Times New Roman" pitchFamily="18" charset="0"/>
                      </a:endParaRPr>
                    </a:p>
                  </a:txBody>
                  <a:tcPr marL="17780" marR="17780" marT="17780" marB="177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altLang="zh-TW" sz="1600" kern="100" dirty="0" smtClean="0">
                          <a:latin typeface="Times New Roman" pitchFamily="18" charset="0"/>
                          <a:ea typeface="Arial Unicode MS" pitchFamily="34" charset="-120"/>
                          <a:cs typeface="Times New Roman" pitchFamily="18" charset="0"/>
                        </a:rPr>
                        <a:t>33.30%</a:t>
                      </a:r>
                      <a:endParaRPr lang="zh-TW" sz="1600" kern="100" dirty="0">
                        <a:latin typeface="Times New Roman" pitchFamily="18" charset="0"/>
                        <a:ea typeface="Arial Unicode MS" pitchFamily="34" charset="-120"/>
                        <a:cs typeface="Times New Roman" pitchFamily="18" charset="0"/>
                      </a:endParaRPr>
                    </a:p>
                  </a:txBody>
                  <a:tcPr marL="17780" marR="17780" marT="17780" marB="1778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0905">
                <a:tc gridSpan="2">
                  <a:txBody>
                    <a:bodyPr/>
                    <a:lstStyle/>
                    <a:p>
                      <a:pPr algn="ctr">
                        <a:lnSpc>
                          <a:spcPct val="150000"/>
                        </a:lnSpc>
                        <a:spcAft>
                          <a:spcPts val="0"/>
                        </a:spcAft>
                      </a:pPr>
                      <a:r>
                        <a:rPr lang="zh-TW" sz="1400" b="1" kern="100" dirty="0">
                          <a:solidFill>
                            <a:srgbClr val="000000"/>
                          </a:solidFill>
                          <a:latin typeface="Times New Roman" pitchFamily="18" charset="0"/>
                          <a:ea typeface="標楷體" pitchFamily="65" charset="-120"/>
                          <a:cs typeface="Times New Roman" pitchFamily="18" charset="0"/>
                        </a:rPr>
                        <a:t>合</a:t>
                      </a:r>
                      <a:r>
                        <a:rPr lang="en-US" sz="1400" b="1" kern="100" dirty="0">
                          <a:solidFill>
                            <a:srgbClr val="000000"/>
                          </a:solidFill>
                          <a:latin typeface="Times New Roman" pitchFamily="18" charset="0"/>
                          <a:ea typeface="標楷體" pitchFamily="65" charset="-120"/>
                          <a:cs typeface="Times New Roman" pitchFamily="18" charset="0"/>
                        </a:rPr>
                        <a:t>       </a:t>
                      </a:r>
                      <a:r>
                        <a:rPr lang="zh-TW" sz="1400" b="1" kern="100" dirty="0">
                          <a:solidFill>
                            <a:srgbClr val="000000"/>
                          </a:solidFill>
                          <a:latin typeface="Times New Roman" pitchFamily="18" charset="0"/>
                          <a:ea typeface="標楷體" pitchFamily="65" charset="-120"/>
                          <a:cs typeface="Times New Roman" pitchFamily="18" charset="0"/>
                        </a:rPr>
                        <a:t>計</a:t>
                      </a:r>
                      <a:endParaRPr lang="zh-TW" sz="1400" b="1" kern="100" dirty="0">
                        <a:latin typeface="Times New Roman" pitchFamily="18" charset="0"/>
                        <a:ea typeface="標楷體" pitchFamily="65" charset="-120"/>
                        <a:cs typeface="Times New Roman" pitchFamily="18" charset="0"/>
                      </a:endParaRPr>
                    </a:p>
                  </a:txBody>
                  <a:tcPr marL="17780" marR="17780" marT="17780" marB="1778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hMerge="1">
                  <a:txBody>
                    <a:bodyPr/>
                    <a:lstStyle/>
                    <a:p>
                      <a:endParaRPr lang="zh-TW" altLang="en-US"/>
                    </a:p>
                  </a:txBody>
                  <a:tcPr/>
                </a:tc>
                <a:tc>
                  <a:txBody>
                    <a:bodyPr/>
                    <a:lstStyle/>
                    <a:p>
                      <a:pPr algn="ctr">
                        <a:lnSpc>
                          <a:spcPct val="150000"/>
                        </a:lnSpc>
                        <a:spcAft>
                          <a:spcPts val="0"/>
                        </a:spcAft>
                      </a:pPr>
                      <a:r>
                        <a:rPr lang="en-US" altLang="zh-TW" sz="1600" b="1" kern="100" dirty="0" smtClean="0">
                          <a:latin typeface="Times New Roman" pitchFamily="18" charset="0"/>
                          <a:ea typeface="Arial Unicode MS" pitchFamily="34" charset="-120"/>
                          <a:cs typeface="Times New Roman" pitchFamily="18" charset="0"/>
                        </a:rPr>
                        <a:t>100%</a:t>
                      </a:r>
                      <a:endParaRPr lang="zh-TW" sz="1600" b="1" kern="100" dirty="0">
                        <a:latin typeface="Times New Roman" pitchFamily="18" charset="0"/>
                        <a:ea typeface="Arial Unicode MS" pitchFamily="34" charset="-120"/>
                        <a:cs typeface="Times New Roman" pitchFamily="18" charset="0"/>
                      </a:endParaRPr>
                    </a:p>
                  </a:txBody>
                  <a:tcPr marL="17780" marR="17780" marT="17780" marB="177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altLang="zh-TW" sz="1600" b="1" kern="100" dirty="0" smtClean="0">
                          <a:latin typeface="Times New Roman" pitchFamily="18" charset="0"/>
                          <a:ea typeface="Arial Unicode MS" pitchFamily="34" charset="-120"/>
                          <a:cs typeface="Times New Roman" pitchFamily="18" charset="0"/>
                        </a:rPr>
                        <a:t>100%</a:t>
                      </a:r>
                      <a:endParaRPr lang="zh-TW" sz="1600" b="1" kern="100" dirty="0">
                        <a:latin typeface="Times New Roman" pitchFamily="18" charset="0"/>
                        <a:ea typeface="Arial Unicode MS" pitchFamily="34" charset="-120"/>
                        <a:cs typeface="Times New Roman" pitchFamily="18" charset="0"/>
                      </a:endParaRPr>
                    </a:p>
                  </a:txBody>
                  <a:tcPr marL="17780" marR="17780" marT="17780" marB="1778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altLang="zh-TW" sz="1600" b="1" kern="100" dirty="0" smtClean="0">
                          <a:latin typeface="Times New Roman" pitchFamily="18" charset="0"/>
                          <a:ea typeface="Arial Unicode MS" pitchFamily="34" charset="-120"/>
                          <a:cs typeface="Times New Roman" pitchFamily="18" charset="0"/>
                        </a:rPr>
                        <a:t>100%</a:t>
                      </a:r>
                      <a:endParaRPr lang="zh-TW" sz="1600" b="1" kern="100" dirty="0">
                        <a:latin typeface="Times New Roman" pitchFamily="18" charset="0"/>
                        <a:ea typeface="Arial Unicode MS" pitchFamily="34" charset="-120"/>
                        <a:cs typeface="Times New Roman" pitchFamily="18" charset="0"/>
                      </a:endParaRPr>
                    </a:p>
                  </a:txBody>
                  <a:tcPr marL="17780" marR="17780" marT="17780" marB="1778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bl>
          </a:graphicData>
        </a:graphic>
      </p:graphicFrame>
      <p:sp>
        <p:nvSpPr>
          <p:cNvPr id="9" name="標題 1"/>
          <p:cNvSpPr txBox="1">
            <a:spLocks/>
          </p:cNvSpPr>
          <p:nvPr/>
        </p:nvSpPr>
        <p:spPr>
          <a:xfrm>
            <a:off x="251520" y="404664"/>
            <a:ext cx="8568952" cy="484745"/>
          </a:xfrm>
          <a:prstGeom prst="rect">
            <a:avLst/>
          </a:prstGeom>
        </p:spPr>
        <p:txBody>
          <a:bodyPr vert="horz" lIns="91440" tIns="45720" rIns="91440" bIns="45720" rtlCol="0" anchor="ctr">
            <a:noAutofit/>
          </a:bodyPr>
          <a:lstStyle/>
          <a:p>
            <a:pPr>
              <a:spcBef>
                <a:spcPct val="0"/>
              </a:spcBef>
              <a:defRPr/>
            </a:pPr>
            <a:r>
              <a:rPr lang="zh-TW" altLang="en-US" sz="2800" b="1" dirty="0" smtClean="0">
                <a:latin typeface="Times New Roman" pitchFamily="18" charset="0"/>
                <a:ea typeface="標楷體" pitchFamily="65" charset="-120"/>
                <a:cs typeface="Times New Roman" pitchFamily="18" charset="0"/>
              </a:rPr>
              <a:t>貳、營運概況 </a:t>
            </a:r>
            <a:r>
              <a:rPr lang="en-US" altLang="zh-TW" sz="2800" dirty="0" smtClean="0">
                <a:latin typeface="Times New Roman" pitchFamily="18" charset="0"/>
                <a:ea typeface="標楷體" pitchFamily="65" charset="-120"/>
                <a:cs typeface="Times New Roman" pitchFamily="18" charset="0"/>
              </a:rPr>
              <a:t>Business Overview</a:t>
            </a:r>
            <a:r>
              <a:rPr lang="zh-TW" altLang="en-US" sz="2800" dirty="0" smtClean="0">
                <a:latin typeface="Times New Roman" pitchFamily="18" charset="0"/>
                <a:ea typeface="標楷體" pitchFamily="65" charset="-120"/>
                <a:cs typeface="Times New Roman" pitchFamily="18" charset="0"/>
              </a:rPr>
              <a:t>                         </a:t>
            </a:r>
            <a:endParaRPr kumimoji="0" lang="zh-TW" altLang="en-US" i="0" u="none" strike="noStrike" kern="1200" cap="none" spc="0" normalizeH="0" baseline="0" noProof="0" dirty="0">
              <a:ln>
                <a:noFill/>
              </a:ln>
              <a:solidFill>
                <a:schemeClr val="tx1"/>
              </a:solidFill>
              <a:effectLst/>
              <a:uLnTx/>
              <a:uFillTx/>
              <a:latin typeface="Times New Roman" pitchFamily="18" charset="0"/>
              <a:ea typeface="標楷體" pitchFamily="65" charset="-12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83568" y="1268760"/>
            <a:ext cx="7920880" cy="360039"/>
          </a:xfrm>
        </p:spPr>
        <p:txBody>
          <a:bodyPr>
            <a:noAutofit/>
          </a:bodyPr>
          <a:lstStyle/>
          <a:p>
            <a:pPr lvl="0"/>
            <a:r>
              <a:rPr lang="zh-TW" altLang="en-US" sz="2400" b="1" dirty="0" smtClean="0">
                <a:solidFill>
                  <a:schemeClr val="tx1"/>
                </a:solidFill>
                <a:latin typeface="Times New Roman" pitchFamily="18" charset="0"/>
                <a:ea typeface="標楷體" pitchFamily="65" charset="-120"/>
                <a:cs typeface="Times New Roman" pitchFamily="18" charset="0"/>
              </a:rPr>
              <a:t>生技類產品介紹 </a:t>
            </a:r>
            <a:r>
              <a:rPr lang="en-US" altLang="zh-TW" sz="2400" dirty="0" smtClean="0">
                <a:solidFill>
                  <a:schemeClr val="tx1"/>
                </a:solidFill>
                <a:latin typeface="Times New Roman" pitchFamily="18" charset="0"/>
                <a:ea typeface="標楷體" pitchFamily="65" charset="-120"/>
                <a:cs typeface="Times New Roman" pitchFamily="18" charset="0"/>
              </a:rPr>
              <a:t>Biotechnology products-</a:t>
            </a:r>
            <a:r>
              <a:rPr lang="zh-TW" altLang="en-US" sz="2400" dirty="0" smtClean="0">
                <a:solidFill>
                  <a:schemeClr val="tx1"/>
                </a:solidFill>
                <a:latin typeface="Times New Roman" pitchFamily="18" charset="0"/>
                <a:ea typeface="標楷體" pitchFamily="65" charset="-120"/>
                <a:cs typeface="Times New Roman" pitchFamily="18" charset="0"/>
              </a:rPr>
              <a:t>威客維專科系列</a:t>
            </a:r>
            <a:endParaRPr lang="zh-TW" altLang="en-US" sz="2400" b="1" dirty="0">
              <a:solidFill>
                <a:schemeClr val="tx1"/>
              </a:solidFill>
              <a:latin typeface="Times New Roman" pitchFamily="18" charset="0"/>
              <a:ea typeface="標楷體" pitchFamily="65" charset="-120"/>
              <a:cs typeface="Times New Roman" pitchFamily="18" charset="0"/>
            </a:endParaRPr>
          </a:p>
        </p:txBody>
      </p:sp>
      <p:sp>
        <p:nvSpPr>
          <p:cNvPr id="7" name="標題 1"/>
          <p:cNvSpPr txBox="1">
            <a:spLocks/>
          </p:cNvSpPr>
          <p:nvPr/>
        </p:nvSpPr>
        <p:spPr>
          <a:xfrm>
            <a:off x="179512" y="332656"/>
            <a:ext cx="8640960" cy="484745"/>
          </a:xfrm>
          <a:prstGeom prst="rect">
            <a:avLst/>
          </a:prstGeom>
        </p:spPr>
        <p:txBody>
          <a:bodyPr vert="horz" lIns="91440" tIns="45720" rIns="91440" bIns="45720" rtlCol="0" anchor="ctr">
            <a:noAutofit/>
          </a:bodyPr>
          <a:lstStyle/>
          <a:p>
            <a:pPr>
              <a:spcBef>
                <a:spcPct val="0"/>
              </a:spcBef>
              <a:defRPr/>
            </a:pPr>
            <a:r>
              <a:rPr lang="zh-TW" altLang="en-US" sz="2800" b="1" dirty="0" smtClean="0">
                <a:latin typeface="Times New Roman" pitchFamily="18" charset="0"/>
                <a:ea typeface="標楷體" pitchFamily="65" charset="-120"/>
                <a:cs typeface="Times New Roman" pitchFamily="18" charset="0"/>
              </a:rPr>
              <a:t>貳、營運概況  </a:t>
            </a:r>
            <a:r>
              <a:rPr lang="en-US" altLang="zh-TW" sz="2800" dirty="0" smtClean="0">
                <a:latin typeface="Times New Roman" pitchFamily="18" charset="0"/>
                <a:ea typeface="標楷體" pitchFamily="65" charset="-120"/>
                <a:cs typeface="Times New Roman" pitchFamily="18" charset="0"/>
              </a:rPr>
              <a:t>Business Overview</a:t>
            </a:r>
            <a:r>
              <a:rPr lang="zh-TW" altLang="en-US" sz="2800" dirty="0" smtClean="0">
                <a:latin typeface="Times New Roman" pitchFamily="18" charset="0"/>
                <a:ea typeface="標楷體" pitchFamily="65" charset="-120"/>
                <a:cs typeface="Times New Roman" pitchFamily="18" charset="0"/>
              </a:rPr>
              <a:t>                       </a:t>
            </a:r>
            <a:r>
              <a:rPr lang="en-US" altLang="zh-TW" dirty="0" smtClean="0">
                <a:latin typeface="Times New Roman" pitchFamily="18" charset="0"/>
                <a:ea typeface="標楷體" pitchFamily="65" charset="-120"/>
                <a:cs typeface="Times New Roman" pitchFamily="18" charset="0"/>
              </a:rPr>
              <a:t>(Continuing)</a:t>
            </a:r>
            <a:endParaRPr kumimoji="0" lang="zh-TW" altLang="en-US" i="0" u="none" strike="noStrike" kern="1200" cap="none" spc="0" normalizeH="0" baseline="0" noProof="0" dirty="0">
              <a:ln>
                <a:noFill/>
              </a:ln>
              <a:solidFill>
                <a:schemeClr val="tx1"/>
              </a:solidFill>
              <a:effectLst/>
              <a:uLnTx/>
              <a:uFillTx/>
              <a:latin typeface="Times New Roman" pitchFamily="18" charset="0"/>
              <a:ea typeface="標楷體" pitchFamily="65" charset="-120"/>
              <a:cs typeface="Times New Roman" pitchFamily="18" charset="0"/>
            </a:endParaRPr>
          </a:p>
        </p:txBody>
      </p:sp>
      <p:pic>
        <p:nvPicPr>
          <p:cNvPr id="1026" name="Picture 2" descr="\\Lwl13\生技業務部\威剛健康生活館\商品\立萬利\圖檔\30入粉包新包裝\威舒益PLUS\210510V2.0威舒益PLUS包裝盒_右視.png"/>
          <p:cNvPicPr>
            <a:picLocks noChangeAspect="1" noChangeArrowheads="1"/>
          </p:cNvPicPr>
          <p:nvPr/>
        </p:nvPicPr>
        <p:blipFill>
          <a:blip r:embed="rId2" cstate="print"/>
          <a:stretch>
            <a:fillRect/>
          </a:stretch>
        </p:blipFill>
        <p:spPr bwMode="auto">
          <a:xfrm>
            <a:off x="323528" y="1988840"/>
            <a:ext cx="2880000" cy="2880000"/>
          </a:xfrm>
          <a:prstGeom prst="rect">
            <a:avLst/>
          </a:prstGeom>
          <a:noFill/>
        </p:spPr>
      </p:pic>
      <p:pic>
        <p:nvPicPr>
          <p:cNvPr id="1029" name="Picture 5" descr="\\Lwl13\生技業務部\威剛健康生活館\商品\立萬利\圖檔\30入粉包新包裝\威舒暢PLUS+\210510V3.0威舒暢PLUS+包裝盒_右視.png"/>
          <p:cNvPicPr>
            <a:picLocks noChangeAspect="1" noChangeArrowheads="1"/>
          </p:cNvPicPr>
          <p:nvPr/>
        </p:nvPicPr>
        <p:blipFill>
          <a:blip r:embed="rId3" cstate="print"/>
          <a:stretch>
            <a:fillRect/>
          </a:stretch>
        </p:blipFill>
        <p:spPr bwMode="auto">
          <a:xfrm>
            <a:off x="3203848" y="1988840"/>
            <a:ext cx="2880000" cy="2880000"/>
          </a:xfrm>
          <a:prstGeom prst="rect">
            <a:avLst/>
          </a:prstGeom>
          <a:noFill/>
        </p:spPr>
      </p:pic>
      <p:pic>
        <p:nvPicPr>
          <p:cNvPr id="15" name="圖片 14" descr="20220329V2.1_威舒孅PLUS-彩盒.png"/>
          <p:cNvPicPr>
            <a:picLocks noChangeAspect="1"/>
          </p:cNvPicPr>
          <p:nvPr/>
        </p:nvPicPr>
        <p:blipFill>
          <a:blip r:embed="rId4" cstate="print"/>
          <a:stretch>
            <a:fillRect/>
          </a:stretch>
        </p:blipFill>
        <p:spPr>
          <a:xfrm>
            <a:off x="6084488" y="1988840"/>
            <a:ext cx="2880000" cy="2880000"/>
          </a:xfrm>
          <a:prstGeom prst="rect">
            <a:avLst/>
          </a:prstGeom>
        </p:spPr>
      </p:pic>
      <p:sp>
        <p:nvSpPr>
          <p:cNvPr id="29" name="文字方塊 28"/>
          <p:cNvSpPr txBox="1"/>
          <p:nvPr/>
        </p:nvSpPr>
        <p:spPr>
          <a:xfrm>
            <a:off x="395536" y="4877871"/>
            <a:ext cx="2646878" cy="635110"/>
          </a:xfrm>
          <a:prstGeom prst="rect">
            <a:avLst/>
          </a:prstGeom>
          <a:noFill/>
        </p:spPr>
        <p:txBody>
          <a:bodyPr wrap="none" rtlCol="0">
            <a:spAutoFit/>
          </a:bodyPr>
          <a:lstStyle/>
          <a:p>
            <a:pPr algn="ctr">
              <a:lnSpc>
                <a:spcPts val="2200"/>
              </a:lnSpc>
            </a:pPr>
            <a:r>
              <a:rPr lang="zh-TW" altLang="en-US" sz="1600" b="1" dirty="0" smtClean="0">
                <a:latin typeface="標楷體" pitchFamily="65" charset="-120"/>
                <a:ea typeface="標楷體" pitchFamily="65" charset="-120"/>
              </a:rPr>
              <a:t>威舒益</a:t>
            </a:r>
            <a:r>
              <a:rPr lang="en-US" altLang="zh-TW" sz="1600" b="1" dirty="0" smtClean="0">
                <a:latin typeface="標楷體" pitchFamily="65" charset="-120"/>
                <a:ea typeface="標楷體" pitchFamily="65" charset="-120"/>
              </a:rPr>
              <a:t>PLUS</a:t>
            </a:r>
            <a:r>
              <a:rPr lang="zh-TW" altLang="en-US" sz="1600" b="1" dirty="0" smtClean="0">
                <a:latin typeface="標楷體" pitchFamily="65" charset="-120"/>
                <a:ea typeface="標楷體" pitchFamily="65" charset="-120"/>
              </a:rPr>
              <a:t>酵母益生菌粉包</a:t>
            </a:r>
            <a:endParaRPr lang="en-US" altLang="zh-TW" sz="1600" b="1" dirty="0" smtClean="0">
              <a:latin typeface="標楷體" pitchFamily="65" charset="-120"/>
              <a:ea typeface="標楷體" pitchFamily="65" charset="-120"/>
            </a:endParaRPr>
          </a:p>
          <a:p>
            <a:pPr algn="ctr">
              <a:lnSpc>
                <a:spcPts val="2200"/>
              </a:lnSpc>
            </a:pPr>
            <a:r>
              <a:rPr lang="en-US" altLang="zh-TW" sz="1600" dirty="0" err="1" smtClean="0">
                <a:latin typeface="標楷體" pitchFamily="65" charset="-120"/>
                <a:ea typeface="標楷體" pitchFamily="65" charset="-120"/>
              </a:rPr>
              <a:t>ibSium</a:t>
            </a:r>
            <a:r>
              <a:rPr lang="en-US" altLang="zh-TW" sz="1600" dirty="0" smtClean="0">
                <a:latin typeface="標楷體" pitchFamily="65" charset="-120"/>
                <a:ea typeface="標楷體" pitchFamily="65" charset="-120"/>
              </a:rPr>
              <a:t>-HST </a:t>
            </a:r>
            <a:r>
              <a:rPr lang="en-US" altLang="zh-TW" sz="1600" dirty="0" err="1" smtClean="0">
                <a:latin typeface="標楷體" pitchFamily="65" charset="-120"/>
                <a:ea typeface="標楷體" pitchFamily="65" charset="-120"/>
              </a:rPr>
              <a:t>Probiotic</a:t>
            </a:r>
            <a:endParaRPr lang="zh-TW" altLang="en-US" sz="1600" dirty="0" smtClean="0">
              <a:latin typeface="標楷體" pitchFamily="65" charset="-120"/>
              <a:ea typeface="標楷體" pitchFamily="65" charset="-120"/>
            </a:endParaRPr>
          </a:p>
        </p:txBody>
      </p:sp>
      <p:sp>
        <p:nvSpPr>
          <p:cNvPr id="30" name="文字方塊 29"/>
          <p:cNvSpPr txBox="1"/>
          <p:nvPr/>
        </p:nvSpPr>
        <p:spPr>
          <a:xfrm>
            <a:off x="3347864" y="4877871"/>
            <a:ext cx="2544286" cy="635110"/>
          </a:xfrm>
          <a:prstGeom prst="rect">
            <a:avLst/>
          </a:prstGeom>
          <a:noFill/>
        </p:spPr>
        <p:txBody>
          <a:bodyPr wrap="none" rtlCol="0">
            <a:spAutoFit/>
          </a:bodyPr>
          <a:lstStyle/>
          <a:p>
            <a:pPr algn="ctr">
              <a:lnSpc>
                <a:spcPts val="2200"/>
              </a:lnSpc>
            </a:pPr>
            <a:r>
              <a:rPr lang="zh-TW" altLang="en-US" sz="1600" b="1" dirty="0" smtClean="0">
                <a:latin typeface="標楷體" pitchFamily="65" charset="-120"/>
                <a:ea typeface="標楷體" pitchFamily="65" charset="-120"/>
              </a:rPr>
              <a:t>威舒暢</a:t>
            </a:r>
            <a:r>
              <a:rPr lang="en-US" altLang="zh-TW" sz="1600" b="1" dirty="0" smtClean="0">
                <a:latin typeface="標楷體" pitchFamily="65" charset="-120"/>
                <a:ea typeface="標楷體" pitchFamily="65" charset="-120"/>
              </a:rPr>
              <a:t>PLUS+</a:t>
            </a:r>
            <a:r>
              <a:rPr lang="zh-TW" altLang="en-US" sz="1600" b="1" dirty="0" smtClean="0">
                <a:latin typeface="標楷體" pitchFamily="65" charset="-120"/>
                <a:ea typeface="標楷體" pitchFamily="65" charset="-120"/>
              </a:rPr>
              <a:t>益菌酵素粉包</a:t>
            </a:r>
            <a:endParaRPr lang="en-US" altLang="zh-TW" sz="1600" b="1" dirty="0" smtClean="0">
              <a:latin typeface="標楷體" pitchFamily="65" charset="-120"/>
              <a:ea typeface="標楷體" pitchFamily="65" charset="-120"/>
            </a:endParaRPr>
          </a:p>
          <a:p>
            <a:pPr algn="ctr">
              <a:lnSpc>
                <a:spcPts val="2200"/>
              </a:lnSpc>
            </a:pPr>
            <a:r>
              <a:rPr lang="en-US" altLang="zh-TW" sz="1600" dirty="0" err="1" smtClean="0">
                <a:latin typeface="標楷體" pitchFamily="65" charset="-120"/>
                <a:ea typeface="標楷體" pitchFamily="65" charset="-120"/>
              </a:rPr>
              <a:t>Probiotic</a:t>
            </a:r>
            <a:r>
              <a:rPr lang="en-US" altLang="zh-TW" sz="1600" dirty="0" smtClean="0">
                <a:latin typeface="標楷體" pitchFamily="65" charset="-120"/>
                <a:ea typeface="標楷體" pitchFamily="65" charset="-120"/>
              </a:rPr>
              <a:t> Enzyme PLUS+</a:t>
            </a:r>
            <a:endParaRPr lang="zh-TW" altLang="en-US" sz="1600" dirty="0" smtClean="0">
              <a:latin typeface="標楷體" pitchFamily="65" charset="-120"/>
              <a:ea typeface="標楷體" pitchFamily="65" charset="-120"/>
            </a:endParaRPr>
          </a:p>
        </p:txBody>
      </p:sp>
      <p:sp>
        <p:nvSpPr>
          <p:cNvPr id="31" name="文字方塊 30"/>
          <p:cNvSpPr txBox="1"/>
          <p:nvPr/>
        </p:nvSpPr>
        <p:spPr>
          <a:xfrm>
            <a:off x="6228184" y="4869160"/>
            <a:ext cx="2501845" cy="635110"/>
          </a:xfrm>
          <a:prstGeom prst="rect">
            <a:avLst/>
          </a:prstGeom>
          <a:noFill/>
        </p:spPr>
        <p:txBody>
          <a:bodyPr wrap="square" rtlCol="0">
            <a:spAutoFit/>
          </a:bodyPr>
          <a:lstStyle/>
          <a:p>
            <a:pPr algn="ctr">
              <a:lnSpc>
                <a:spcPts val="2200"/>
              </a:lnSpc>
            </a:pPr>
            <a:r>
              <a:rPr lang="zh-TW" altLang="en-US" sz="1600" b="1" dirty="0" smtClean="0">
                <a:latin typeface="標楷體" pitchFamily="65" charset="-120"/>
                <a:ea typeface="標楷體" pitchFamily="65" charset="-120"/>
              </a:rPr>
              <a:t>威舒孅</a:t>
            </a:r>
            <a:r>
              <a:rPr lang="en-US" altLang="zh-TW" sz="1600" b="1" dirty="0" smtClean="0">
                <a:latin typeface="標楷體" pitchFamily="65" charset="-120"/>
                <a:ea typeface="標楷體" pitchFamily="65" charset="-120"/>
              </a:rPr>
              <a:t>PLUS</a:t>
            </a:r>
          </a:p>
          <a:p>
            <a:pPr algn="ctr">
              <a:lnSpc>
                <a:spcPts val="2200"/>
              </a:lnSpc>
            </a:pPr>
            <a:r>
              <a:rPr lang="en-US" altLang="zh-TW" sz="1600" dirty="0" err="1" smtClean="0">
                <a:latin typeface="標楷體" pitchFamily="65" charset="-120"/>
                <a:ea typeface="標楷體" pitchFamily="65" charset="-120"/>
              </a:rPr>
              <a:t>Probiotic</a:t>
            </a:r>
            <a:r>
              <a:rPr lang="en-US" altLang="zh-TW" sz="1600" dirty="0" smtClean="0">
                <a:latin typeface="標楷體" pitchFamily="65" charset="-120"/>
                <a:ea typeface="標楷體" pitchFamily="65" charset="-120"/>
              </a:rPr>
              <a:t> Enzyme PLUS</a:t>
            </a:r>
            <a:endParaRPr lang="zh-TW" altLang="en-US" sz="1600" dirty="0" smtClean="0">
              <a:latin typeface="標楷體" pitchFamily="65" charset="-120"/>
              <a:ea typeface="標楷體" pitchFamily="65" charset="-12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1"/>
          <p:cNvSpPr txBox="1">
            <a:spLocks/>
          </p:cNvSpPr>
          <p:nvPr/>
        </p:nvSpPr>
        <p:spPr>
          <a:xfrm>
            <a:off x="179512" y="332656"/>
            <a:ext cx="8640960" cy="484745"/>
          </a:xfrm>
          <a:prstGeom prst="rect">
            <a:avLst/>
          </a:prstGeom>
        </p:spPr>
        <p:txBody>
          <a:bodyPr vert="horz" lIns="91440" tIns="45720" rIns="91440" bIns="45720" rtlCol="0" anchor="ctr">
            <a:noAutofit/>
          </a:bodyPr>
          <a:lstStyle/>
          <a:p>
            <a:pPr>
              <a:spcBef>
                <a:spcPct val="0"/>
              </a:spcBef>
              <a:defRPr/>
            </a:pPr>
            <a:r>
              <a:rPr lang="zh-TW" altLang="en-US" sz="2800" b="1" dirty="0" smtClean="0">
                <a:latin typeface="Times New Roman" pitchFamily="18" charset="0"/>
                <a:ea typeface="標楷體" pitchFamily="65" charset="-120"/>
                <a:cs typeface="Times New Roman" pitchFamily="18" charset="0"/>
              </a:rPr>
              <a:t>貳、營運概況  </a:t>
            </a:r>
            <a:r>
              <a:rPr lang="en-US" altLang="zh-TW" sz="2800" dirty="0" smtClean="0">
                <a:latin typeface="Times New Roman" pitchFamily="18" charset="0"/>
                <a:ea typeface="標楷體" pitchFamily="65" charset="-120"/>
                <a:cs typeface="Times New Roman" pitchFamily="18" charset="0"/>
              </a:rPr>
              <a:t>Business Overview</a:t>
            </a:r>
            <a:r>
              <a:rPr lang="zh-TW" altLang="en-US" sz="2800" dirty="0" smtClean="0">
                <a:latin typeface="Times New Roman" pitchFamily="18" charset="0"/>
                <a:ea typeface="標楷體" pitchFamily="65" charset="-120"/>
                <a:cs typeface="Times New Roman" pitchFamily="18" charset="0"/>
              </a:rPr>
              <a:t>                       </a:t>
            </a:r>
            <a:r>
              <a:rPr lang="en-US" altLang="zh-TW" dirty="0" smtClean="0">
                <a:latin typeface="Times New Roman" pitchFamily="18" charset="0"/>
                <a:ea typeface="標楷體" pitchFamily="65" charset="-120"/>
                <a:cs typeface="Times New Roman" pitchFamily="18" charset="0"/>
              </a:rPr>
              <a:t>(Continuing)</a:t>
            </a:r>
            <a:endParaRPr kumimoji="0" lang="zh-TW" altLang="en-US" i="0" u="none" strike="noStrike" kern="1200" cap="none" spc="0" normalizeH="0" baseline="0" noProof="0" dirty="0">
              <a:ln>
                <a:noFill/>
              </a:ln>
              <a:solidFill>
                <a:schemeClr val="tx1"/>
              </a:solidFill>
              <a:effectLst/>
              <a:uLnTx/>
              <a:uFillTx/>
              <a:latin typeface="Times New Roman" pitchFamily="18" charset="0"/>
              <a:ea typeface="標楷體" pitchFamily="65" charset="-120"/>
              <a:cs typeface="Times New Roman" pitchFamily="18" charset="0"/>
            </a:endParaRPr>
          </a:p>
        </p:txBody>
      </p:sp>
      <p:sp>
        <p:nvSpPr>
          <p:cNvPr id="21" name="標題 1"/>
          <p:cNvSpPr txBox="1">
            <a:spLocks/>
          </p:cNvSpPr>
          <p:nvPr/>
        </p:nvSpPr>
        <p:spPr>
          <a:xfrm>
            <a:off x="683568" y="1268760"/>
            <a:ext cx="7920880" cy="360039"/>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zh-TW" altLang="en-US" sz="2400" b="1" i="0" u="none" strike="noStrike" kern="1200" cap="none" spc="0" normalizeH="0" baseline="0" noProof="0" smtClean="0">
                <a:ln>
                  <a:noFill/>
                </a:ln>
                <a:solidFill>
                  <a:schemeClr val="tx1"/>
                </a:solidFill>
                <a:effectLst/>
                <a:uLnTx/>
                <a:uFillTx/>
                <a:latin typeface="Times New Roman" pitchFamily="18" charset="0"/>
                <a:ea typeface="標楷體" pitchFamily="65" charset="-120"/>
                <a:cs typeface="Times New Roman" pitchFamily="18" charset="0"/>
              </a:rPr>
              <a:t>生技類產品介紹 </a:t>
            </a:r>
            <a:r>
              <a:rPr kumimoji="0" lang="en-US" altLang="zh-TW" sz="2400" b="0" i="0" u="none" strike="noStrike" kern="1200" cap="none" spc="0" normalizeH="0" baseline="0" noProof="0" smtClean="0">
                <a:ln>
                  <a:noFill/>
                </a:ln>
                <a:solidFill>
                  <a:schemeClr val="tx1"/>
                </a:solidFill>
                <a:effectLst/>
                <a:uLnTx/>
                <a:uFillTx/>
                <a:latin typeface="Times New Roman" pitchFamily="18" charset="0"/>
                <a:ea typeface="標楷體" pitchFamily="65" charset="-120"/>
                <a:cs typeface="Times New Roman" pitchFamily="18" charset="0"/>
              </a:rPr>
              <a:t>Biotechnology products-</a:t>
            </a:r>
            <a:r>
              <a:rPr kumimoji="0" lang="zh-TW" altLang="en-US" sz="2400" b="0" i="0" u="none" strike="noStrike" kern="1200" cap="none" spc="0" normalizeH="0" baseline="0" noProof="0" smtClean="0">
                <a:ln>
                  <a:noFill/>
                </a:ln>
                <a:solidFill>
                  <a:schemeClr val="tx1"/>
                </a:solidFill>
                <a:effectLst/>
                <a:uLnTx/>
                <a:uFillTx/>
                <a:latin typeface="Times New Roman" pitchFamily="18" charset="0"/>
                <a:ea typeface="標楷體" pitchFamily="65" charset="-120"/>
                <a:cs typeface="Times New Roman" pitchFamily="18" charset="0"/>
              </a:rPr>
              <a:t>威客維專科系列</a:t>
            </a:r>
            <a:endParaRPr kumimoji="0" lang="zh-TW" altLang="en-US" sz="2400" b="1" i="0" u="none" strike="noStrike" kern="1200" cap="none" spc="0" normalizeH="0" baseline="0" noProof="0" dirty="0">
              <a:ln>
                <a:noFill/>
              </a:ln>
              <a:solidFill>
                <a:schemeClr val="tx1"/>
              </a:solidFill>
              <a:effectLst/>
              <a:uLnTx/>
              <a:uFillTx/>
              <a:latin typeface="Times New Roman" pitchFamily="18" charset="0"/>
              <a:ea typeface="標楷體" pitchFamily="65" charset="-120"/>
              <a:cs typeface="Times New Roman" pitchFamily="18" charset="0"/>
            </a:endParaRPr>
          </a:p>
        </p:txBody>
      </p:sp>
      <p:sp>
        <p:nvSpPr>
          <p:cNvPr id="25" name="文字方塊 24"/>
          <p:cNvSpPr txBox="1"/>
          <p:nvPr/>
        </p:nvSpPr>
        <p:spPr>
          <a:xfrm>
            <a:off x="4009484" y="4869160"/>
            <a:ext cx="1210588" cy="635110"/>
          </a:xfrm>
          <a:prstGeom prst="rect">
            <a:avLst/>
          </a:prstGeom>
          <a:noFill/>
        </p:spPr>
        <p:txBody>
          <a:bodyPr wrap="none" rtlCol="0">
            <a:spAutoFit/>
          </a:bodyPr>
          <a:lstStyle/>
          <a:p>
            <a:pPr>
              <a:lnSpc>
                <a:spcPts val="2200"/>
              </a:lnSpc>
            </a:pPr>
            <a:r>
              <a:rPr lang="zh-TW" altLang="en-US" sz="1600" b="1" dirty="0" smtClean="0">
                <a:latin typeface="標楷體" pitchFamily="65" charset="-120"/>
                <a:ea typeface="標楷體" pitchFamily="65" charset="-120"/>
              </a:rPr>
              <a:t>易舒眠粉包</a:t>
            </a:r>
            <a:endParaRPr lang="en-US" altLang="zh-TW" sz="1600" b="1" dirty="0" smtClean="0">
              <a:latin typeface="標楷體" pitchFamily="65" charset="-120"/>
              <a:ea typeface="標楷體" pitchFamily="65" charset="-120"/>
            </a:endParaRPr>
          </a:p>
          <a:p>
            <a:pPr>
              <a:lnSpc>
                <a:spcPts val="2200"/>
              </a:lnSpc>
            </a:pPr>
            <a:r>
              <a:rPr lang="en-US" altLang="zh-TW" sz="1600" dirty="0" smtClean="0">
                <a:latin typeface="標楷體" pitchFamily="65" charset="-120"/>
                <a:ea typeface="標楷體" pitchFamily="65" charset="-120"/>
              </a:rPr>
              <a:t>E-Soothing</a:t>
            </a:r>
            <a:endParaRPr lang="zh-TW" altLang="en-US" sz="1600" dirty="0" smtClean="0">
              <a:latin typeface="標楷體" pitchFamily="65" charset="-120"/>
              <a:ea typeface="標楷體" pitchFamily="65" charset="-120"/>
            </a:endParaRPr>
          </a:p>
        </p:txBody>
      </p:sp>
      <p:sp>
        <p:nvSpPr>
          <p:cNvPr id="26" name="文字方塊 25"/>
          <p:cNvSpPr txBox="1"/>
          <p:nvPr/>
        </p:nvSpPr>
        <p:spPr>
          <a:xfrm>
            <a:off x="539552" y="4869160"/>
            <a:ext cx="2441694" cy="635110"/>
          </a:xfrm>
          <a:prstGeom prst="rect">
            <a:avLst/>
          </a:prstGeom>
          <a:noFill/>
        </p:spPr>
        <p:txBody>
          <a:bodyPr wrap="none" rtlCol="0">
            <a:spAutoFit/>
          </a:bodyPr>
          <a:lstStyle/>
          <a:p>
            <a:pPr algn="ctr">
              <a:lnSpc>
                <a:spcPts val="2200"/>
              </a:lnSpc>
            </a:pPr>
            <a:r>
              <a:rPr lang="zh-TW" altLang="en-US" sz="1600" b="1" dirty="0" smtClean="0">
                <a:latin typeface="標楷體" pitchFamily="65" charset="-120"/>
                <a:ea typeface="標楷體" pitchFamily="65" charset="-120"/>
              </a:rPr>
              <a:t>威而潤</a:t>
            </a:r>
            <a:r>
              <a:rPr lang="en-US" altLang="zh-TW" sz="1600" b="1" dirty="0" smtClean="0">
                <a:latin typeface="標楷體" pitchFamily="65" charset="-120"/>
                <a:ea typeface="標楷體" pitchFamily="65" charset="-120"/>
              </a:rPr>
              <a:t>PLUS</a:t>
            </a:r>
            <a:r>
              <a:rPr lang="zh-TW" altLang="en-US" sz="1600" b="1" dirty="0" smtClean="0">
                <a:latin typeface="標楷體" pitchFamily="65" charset="-120"/>
                <a:ea typeface="標楷體" pitchFamily="65" charset="-120"/>
              </a:rPr>
              <a:t>智利酒果粉包</a:t>
            </a:r>
            <a:endParaRPr lang="en-US" altLang="zh-TW" sz="1600" b="1" dirty="0" smtClean="0">
              <a:latin typeface="標楷體" pitchFamily="65" charset="-120"/>
              <a:ea typeface="標楷體" pitchFamily="65" charset="-120"/>
            </a:endParaRPr>
          </a:p>
          <a:p>
            <a:pPr algn="ctr">
              <a:lnSpc>
                <a:spcPts val="2200"/>
              </a:lnSpc>
            </a:pPr>
            <a:r>
              <a:rPr lang="en-US" altLang="zh-TW" sz="1600" dirty="0" err="1" smtClean="0">
                <a:latin typeface="標楷體" pitchFamily="65" charset="-120"/>
                <a:ea typeface="標楷體" pitchFamily="65" charset="-120"/>
              </a:rPr>
              <a:t>MaquiBright</a:t>
            </a:r>
            <a:r>
              <a:rPr lang="en-US" altLang="zh-TW" sz="1600" dirty="0" smtClean="0">
                <a:latin typeface="標楷體" pitchFamily="65" charset="-120"/>
                <a:ea typeface="標楷體" pitchFamily="65" charset="-120"/>
              </a:rPr>
              <a:t> </a:t>
            </a:r>
            <a:r>
              <a:rPr lang="en-US" altLang="zh-TW" sz="1600" dirty="0" err="1" smtClean="0">
                <a:latin typeface="標楷體" pitchFamily="65" charset="-120"/>
                <a:ea typeface="標楷體" pitchFamily="65" charset="-120"/>
              </a:rPr>
              <a:t>Lutein</a:t>
            </a:r>
            <a:endParaRPr lang="zh-TW" altLang="en-US" sz="1600" dirty="0" smtClean="0">
              <a:latin typeface="標楷體" pitchFamily="65" charset="-120"/>
              <a:ea typeface="標楷體" pitchFamily="65" charset="-120"/>
            </a:endParaRPr>
          </a:p>
        </p:txBody>
      </p:sp>
      <p:sp>
        <p:nvSpPr>
          <p:cNvPr id="28" name="文字方塊 27"/>
          <p:cNvSpPr txBox="1"/>
          <p:nvPr/>
        </p:nvSpPr>
        <p:spPr>
          <a:xfrm>
            <a:off x="6372200" y="4869160"/>
            <a:ext cx="2232248" cy="635110"/>
          </a:xfrm>
          <a:prstGeom prst="rect">
            <a:avLst/>
          </a:prstGeom>
          <a:noFill/>
        </p:spPr>
        <p:txBody>
          <a:bodyPr wrap="square" rtlCol="0">
            <a:spAutoFit/>
          </a:bodyPr>
          <a:lstStyle/>
          <a:p>
            <a:pPr algn="ctr">
              <a:lnSpc>
                <a:spcPts val="2200"/>
              </a:lnSpc>
            </a:pPr>
            <a:r>
              <a:rPr lang="zh-TW" altLang="en-US" sz="1600" b="1" dirty="0" smtClean="0">
                <a:latin typeface="標楷體" pitchFamily="65" charset="-120"/>
                <a:ea typeface="標楷體" pitchFamily="65" charset="-120"/>
              </a:rPr>
              <a:t>威護伸 接骨木莓粉包</a:t>
            </a:r>
            <a:endParaRPr lang="en-US" altLang="zh-TW" sz="1600" b="1" dirty="0" smtClean="0">
              <a:latin typeface="標楷體" pitchFamily="65" charset="-120"/>
              <a:ea typeface="標楷體" pitchFamily="65" charset="-120"/>
            </a:endParaRPr>
          </a:p>
          <a:p>
            <a:pPr algn="ctr">
              <a:lnSpc>
                <a:spcPts val="2200"/>
              </a:lnSpc>
            </a:pPr>
            <a:r>
              <a:rPr lang="en-US" altLang="zh-TW" sz="1600" dirty="0" smtClean="0">
                <a:latin typeface="標楷體" pitchFamily="65" charset="-120"/>
                <a:ea typeface="標楷體" pitchFamily="65" charset="-120"/>
              </a:rPr>
              <a:t>Black Elderberry</a:t>
            </a:r>
            <a:endParaRPr lang="zh-TW" altLang="en-US" sz="1600" dirty="0" smtClean="0">
              <a:latin typeface="標楷體" pitchFamily="65" charset="-120"/>
              <a:ea typeface="標楷體" pitchFamily="65" charset="-120"/>
            </a:endParaRPr>
          </a:p>
        </p:txBody>
      </p:sp>
      <p:pic>
        <p:nvPicPr>
          <p:cNvPr id="13" name="Picture 6" descr="\\Lwl13\生技業務部\威剛健康生活館\商品\立萬利\圖檔\30入粉包新包裝\威而潤PLUS\210510V2.0威而潤PLUS包裝盒_右視.png"/>
          <p:cNvPicPr>
            <a:picLocks noChangeAspect="1" noChangeArrowheads="1"/>
          </p:cNvPicPr>
          <p:nvPr/>
        </p:nvPicPr>
        <p:blipFill>
          <a:blip r:embed="rId2" cstate="print"/>
          <a:stretch>
            <a:fillRect/>
          </a:stretch>
        </p:blipFill>
        <p:spPr bwMode="auto">
          <a:xfrm>
            <a:off x="323848" y="1988840"/>
            <a:ext cx="2880000" cy="2880000"/>
          </a:xfrm>
          <a:prstGeom prst="rect">
            <a:avLst/>
          </a:prstGeom>
          <a:noFill/>
        </p:spPr>
      </p:pic>
      <p:pic>
        <p:nvPicPr>
          <p:cNvPr id="14" name="Picture 2" descr="C:\Users\user\Desktop\NAOMI\立萬利教育訓練\威護伸接骨木莓粉包\20220915V1.1_ecpage_BlackElderberry_tw_去背.png"/>
          <p:cNvPicPr>
            <a:picLocks noChangeAspect="1" noChangeArrowheads="1"/>
          </p:cNvPicPr>
          <p:nvPr/>
        </p:nvPicPr>
        <p:blipFill>
          <a:blip r:embed="rId3" cstate="print"/>
          <a:stretch>
            <a:fillRect/>
          </a:stretch>
        </p:blipFill>
        <p:spPr bwMode="auto">
          <a:xfrm>
            <a:off x="6084488" y="1988840"/>
            <a:ext cx="2880000" cy="2880000"/>
          </a:xfrm>
          <a:prstGeom prst="rect">
            <a:avLst/>
          </a:prstGeom>
          <a:noFill/>
        </p:spPr>
      </p:pic>
      <p:pic>
        <p:nvPicPr>
          <p:cNvPr id="17" name="Picture 2" descr="\\Lwl13\生技業務部\威剛健康生活館\商品\立萬利\圖檔\易舒眠\210528V1.0易舒眠包裝盒_右視.png"/>
          <p:cNvPicPr>
            <a:picLocks noChangeAspect="1" noChangeArrowheads="1"/>
          </p:cNvPicPr>
          <p:nvPr/>
        </p:nvPicPr>
        <p:blipFill>
          <a:blip r:embed="rId4" cstate="print"/>
          <a:stretch>
            <a:fillRect/>
          </a:stretch>
        </p:blipFill>
        <p:spPr bwMode="auto">
          <a:xfrm>
            <a:off x="3204168" y="1988840"/>
            <a:ext cx="2880000" cy="2880000"/>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4883</TotalTime>
  <Words>1561</Words>
  <Application>Microsoft Office PowerPoint</Application>
  <PresentationFormat>如螢幕大小 (4:3)</PresentationFormat>
  <Paragraphs>186</Paragraphs>
  <Slides>25</Slides>
  <Notes>2</Notes>
  <HiddenSlides>0</HiddenSlides>
  <MMClips>0</MMClips>
  <ScaleCrop>false</ScaleCrop>
  <HeadingPairs>
    <vt:vector size="4" baseType="variant">
      <vt:variant>
        <vt:lpstr>佈景主題</vt:lpstr>
      </vt:variant>
      <vt:variant>
        <vt:i4>1</vt:i4>
      </vt:variant>
      <vt:variant>
        <vt:lpstr>投影片標題</vt:lpstr>
      </vt:variant>
      <vt:variant>
        <vt:i4>25</vt:i4>
      </vt:variant>
    </vt:vector>
  </HeadingPairs>
  <TitlesOfParts>
    <vt:vector size="26" baseType="lpstr">
      <vt:lpstr>Office 佈景主題</vt:lpstr>
      <vt:lpstr>立萬利創新股份有限公司 LIWANLI  Innovation Co., Ltd. 2024年第三季  法人說明會  Presentation for the third quarter of 2024</vt:lpstr>
      <vt:lpstr>免責聲明 Disclaimers</vt:lpstr>
      <vt:lpstr>投影片 3</vt:lpstr>
      <vt:lpstr>投影片 4</vt:lpstr>
      <vt:lpstr>投影片 5</vt:lpstr>
      <vt:lpstr>投影片 6</vt:lpstr>
      <vt:lpstr>近年來公司主要產品項目及營業比重 (Items and ratio of main products of the Company) </vt:lpstr>
      <vt:lpstr>生技類產品介紹 Biotechnology products-威客維專科系列</vt:lpstr>
      <vt:lpstr>投影片 9</vt:lpstr>
      <vt:lpstr>投影片 10</vt:lpstr>
      <vt:lpstr>投影片 11</vt:lpstr>
      <vt:lpstr>投影片 12</vt:lpstr>
      <vt:lpstr>投影片 13</vt:lpstr>
      <vt:lpstr>投影片 14</vt:lpstr>
      <vt:lpstr>貳、營運概況  Business Overview                   (Continuing)</vt:lpstr>
      <vt:lpstr>參、財務概況 (Financial Overview)</vt:lpstr>
      <vt:lpstr>參、財務概況 (Financial Overview)                  (Continuing)</vt:lpstr>
      <vt:lpstr>參、財務概況 (Financial Overview)                   (Continuing)</vt:lpstr>
      <vt:lpstr>參、財務概況 (Financial Overview)                (Continuing)</vt:lpstr>
      <vt:lpstr>財務結構    Financial Analysis -Consolidated</vt:lpstr>
      <vt:lpstr>投影片 21</vt:lpstr>
      <vt:lpstr>投影片 22</vt:lpstr>
      <vt:lpstr>投影片 23</vt:lpstr>
      <vt:lpstr>投影片 24</vt:lpstr>
      <vt:lpstr>簡報完畢~ 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Ian_Tsai</dc:creator>
  <cp:lastModifiedBy>Oreo_yu</cp:lastModifiedBy>
  <cp:revision>376</cp:revision>
  <dcterms:created xsi:type="dcterms:W3CDTF">2017-09-05T09:52:39Z</dcterms:created>
  <dcterms:modified xsi:type="dcterms:W3CDTF">2024-11-21T03:00:50Z</dcterms:modified>
</cp:coreProperties>
</file>