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charts/colors6.xml" ContentType="application/vnd.ms-office.chartcolor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olors4.xml" ContentType="application/vnd.ms-office.chartcolorstyl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charts/chart5.xml" ContentType="application/vnd.openxmlformats-officedocument.drawingml.chart+xml"/>
  <Override PartName="/ppt/charts/style5.xml" ContentType="application/vnd.ms-office.chart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style3.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Default Extension="png" ContentType="image/png"/>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Override PartName="/ppt/diagrams/layout2.xml" ContentType="application/vnd.openxmlformats-officedocument.drawingml.diagramLayout+xml"/>
  <Override PartName="/ppt/charts/chart6.xml" ContentType="application/vnd.openxmlformats-officedocument.drawingml.chart+xml"/>
  <Override PartName="/ppt/charts/chart4.xml" ContentType="application/vnd.openxmlformats-officedocument.drawingml.chart+xml"/>
  <Override PartName="/ppt/charts/style6.xml" ContentType="application/vnd.ms-office.chartstyl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5"/>
  </p:notesMasterIdLst>
  <p:handoutMasterIdLst>
    <p:handoutMasterId r:id="rId36"/>
  </p:handoutMasterIdLst>
  <p:sldIdLst>
    <p:sldId id="256" r:id="rId2"/>
    <p:sldId id="257" r:id="rId3"/>
    <p:sldId id="271" r:id="rId4"/>
    <p:sldId id="312" r:id="rId5"/>
    <p:sldId id="273" r:id="rId6"/>
    <p:sldId id="301" r:id="rId7"/>
    <p:sldId id="306" r:id="rId8"/>
    <p:sldId id="302" r:id="rId9"/>
    <p:sldId id="304" r:id="rId10"/>
    <p:sldId id="313" r:id="rId11"/>
    <p:sldId id="305" r:id="rId12"/>
    <p:sldId id="307" r:id="rId13"/>
    <p:sldId id="295" r:id="rId14"/>
    <p:sldId id="296" r:id="rId15"/>
    <p:sldId id="297" r:id="rId16"/>
    <p:sldId id="298" r:id="rId17"/>
    <p:sldId id="299" r:id="rId18"/>
    <p:sldId id="300" r:id="rId19"/>
    <p:sldId id="320" r:id="rId20"/>
    <p:sldId id="321" r:id="rId21"/>
    <p:sldId id="292" r:id="rId22"/>
    <p:sldId id="310" r:id="rId23"/>
    <p:sldId id="258" r:id="rId24"/>
    <p:sldId id="317" r:id="rId25"/>
    <p:sldId id="318" r:id="rId26"/>
    <p:sldId id="319" r:id="rId27"/>
    <p:sldId id="315" r:id="rId28"/>
    <p:sldId id="259" r:id="rId29"/>
    <p:sldId id="260" r:id="rId30"/>
    <p:sldId id="311" r:id="rId31"/>
    <p:sldId id="314" r:id="rId32"/>
    <p:sldId id="263" r:id="rId33"/>
    <p:sldId id="262" r:id="rId34"/>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6B8"/>
    <a:srgbClr val="455560"/>
    <a:srgbClr val="1AAAEB"/>
    <a:srgbClr val="8DC21F"/>
    <a:srgbClr val="3333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23" autoAdjust="0"/>
  </p:normalViewPr>
  <p:slideViewPr>
    <p:cSldViewPr>
      <p:cViewPr varScale="1">
        <p:scale>
          <a:sx n="110" d="100"/>
          <a:sy n="110" d="100"/>
        </p:scale>
        <p:origin x="-164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jacob\OneDrive\&#26700;&#38754;\114&#24180;-&#27861;&#35498;&#26371;&#29992;&#36039;&#26009;0721.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jacob\OneDrive\&#26700;&#38754;\114&#24180;-&#27861;&#35498;&#26371;&#29992;&#36039;&#26009;0721.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jacob\OneDrive\&#26700;&#38754;\114&#24180;-&#27861;&#35498;&#26371;&#29992;&#36039;&#26009;0721.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C:\Users\jacob\OneDrive\&#26700;&#38754;\114&#24180;-&#27861;&#35498;&#26371;&#29992;&#36039;&#26009;0721.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C:\Users\jacob\OneDrive\&#26700;&#38754;\114&#24180;-&#27861;&#35498;&#26371;&#29992;&#36039;&#26009;0721.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C:\Users\jacob\OneDrive\&#26700;&#38754;\114&#24180;-&#27861;&#35498;&#26371;&#29992;&#36039;&#26009;07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zh-TW"/>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財務資訊2025q2!$J$8</c:f>
              <c:strCache>
                <c:ptCount val="1"/>
                <c:pt idx="0">
                  <c:v>合併營收</c:v>
                </c:pt>
              </c:strCache>
            </c:strRef>
          </c:tx>
          <c:spPr>
            <a:solidFill>
              <a:srgbClr val="1AAAEB"/>
            </a:solidFill>
            <a:ln>
              <a:noFill/>
            </a:ln>
            <a:effectLst/>
            <a:scene3d>
              <a:camera prst="orthographicFront"/>
              <a:lightRig rig="threePt" dir="t"/>
            </a:scene3d>
            <a:sp3d/>
          </c:spPr>
          <c:dLbls>
            <c:dLbl>
              <c:idx val="0"/>
              <c:layout>
                <c:manualLayout>
                  <c:x val="1.2714646464646418E-2"/>
                  <c:y val="-5.687972222222222E-2"/>
                </c:manualLayout>
              </c:layout>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標楷體" panose="03000509000000000000" pitchFamily="65" charset="-120"/>
                      <a:cs typeface="+mn-cs"/>
                    </a:defRPr>
                  </a:pPr>
                  <a:endParaRPr lang="zh-TW"/>
                </a:p>
              </c:txPr>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30BF-4A5F-B7D6-D7139790D38D}"/>
                </c:ext>
              </c:extLst>
            </c:dLbl>
            <c:dLbl>
              <c:idx val="1"/>
              <c:layout>
                <c:manualLayout>
                  <c:x val="1.7525252525252524E-2"/>
                  <c:y val="-5.0046388888888904E-2"/>
                </c:manualLayout>
              </c:layout>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標楷體" panose="03000509000000000000" pitchFamily="65" charset="-120"/>
                      <a:cs typeface="+mn-cs"/>
                    </a:defRPr>
                  </a:pPr>
                  <a:endParaRPr lang="zh-TW"/>
                </a:p>
              </c:txPr>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30BF-4A5F-B7D6-D7139790D38D}"/>
                </c:ext>
              </c:extLst>
            </c:dLbl>
            <c:dLbl>
              <c:idx val="2"/>
              <c:layout>
                <c:manualLayout>
                  <c:x val="2.1906565656565655E-2"/>
                  <c:y val="-4.0564722222222224E-2"/>
                </c:manualLayout>
              </c:layout>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標楷體" panose="03000509000000000000" pitchFamily="65" charset="-120"/>
                      <a:cs typeface="+mn-cs"/>
                    </a:defRPr>
                  </a:pPr>
                  <a:endParaRPr lang="zh-TW"/>
                </a:p>
              </c:txPr>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30BF-4A5F-B7D6-D7139790D38D}"/>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標楷體" panose="03000509000000000000" pitchFamily="65" charset="-120"/>
                    <a:cs typeface="+mn-cs"/>
                  </a:defRPr>
                </a:pPr>
                <a:endParaRPr lang="zh-TW"/>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財務資訊2025q2!$L$7:$N$7</c:f>
              <c:strCache>
                <c:ptCount val="3"/>
                <c:pt idx="0">
                  <c:v>2023年度</c:v>
                </c:pt>
                <c:pt idx="1">
                  <c:v>2024年度</c:v>
                </c:pt>
                <c:pt idx="2">
                  <c:v>2025年第二季</c:v>
                </c:pt>
              </c:strCache>
            </c:strRef>
          </c:cat>
          <c:val>
            <c:numRef>
              <c:f>財務資訊2025q2!$L$8:$N$8</c:f>
              <c:numCache>
                <c:formatCode>_-* #,##0_-;\-* #,##0_-;_-* "-"??_-;_-@_-</c:formatCode>
                <c:ptCount val="3"/>
                <c:pt idx="0">
                  <c:v>38887</c:v>
                </c:pt>
                <c:pt idx="1">
                  <c:v>99156</c:v>
                </c:pt>
                <c:pt idx="2">
                  <c:v>50191</c:v>
                </c:pt>
              </c:numCache>
            </c:numRef>
          </c:val>
          <c:extLst xmlns:c16r2="http://schemas.microsoft.com/office/drawing/2015/06/chart">
            <c:ext xmlns:c16="http://schemas.microsoft.com/office/drawing/2014/chart" uri="{C3380CC4-5D6E-409C-BE32-E72D297353CC}">
              <c16:uniqueId val="{00000003-30BF-4A5F-B7D6-D7139790D38D}"/>
            </c:ext>
          </c:extLst>
        </c:ser>
        <c:gapWidth val="100"/>
        <c:shape val="box"/>
        <c:axId val="150312064"/>
        <c:axId val="150313600"/>
        <c:axId val="0"/>
      </c:bar3DChart>
      <c:catAx>
        <c:axId val="150312064"/>
        <c:scaling>
          <c:orientation val="minMax"/>
        </c:scaling>
        <c:axPos val="b"/>
        <c:numFmt formatCode="General" sourceLinked="1"/>
        <c:tickLblPos val="nextTo"/>
        <c:spPr>
          <a:noFill/>
          <a:ln>
            <a:solidFill>
              <a:schemeClr val="bg1">
                <a:lumMod val="75000"/>
              </a:schemeClr>
            </a:solid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標楷體" panose="03000509000000000000" pitchFamily="65" charset="-120"/>
                <a:cs typeface="+mn-cs"/>
              </a:defRPr>
            </a:pPr>
            <a:endParaRPr lang="zh-TW"/>
          </a:p>
        </c:txPr>
        <c:crossAx val="150313600"/>
        <c:crosses val="autoZero"/>
        <c:auto val="1"/>
        <c:lblAlgn val="ctr"/>
        <c:lblOffset val="100"/>
      </c:catAx>
      <c:valAx>
        <c:axId val="150313600"/>
        <c:scaling>
          <c:orientation val="minMax"/>
        </c:scaling>
        <c:axPos val="l"/>
        <c:majorGridlines>
          <c:spPr>
            <a:ln w="9525" cap="flat" cmpd="sng" algn="ctr">
              <a:solidFill>
                <a:schemeClr val="tx1">
                  <a:lumMod val="15000"/>
                  <a:lumOff val="85000"/>
                </a:schemeClr>
              </a:solidFill>
              <a:round/>
            </a:ln>
            <a:effectLst/>
          </c:spPr>
        </c:majorGridlines>
        <c:numFmt formatCode="_-* #,##0_-;\-* #,##0_-;_-* &quot;-&quot;??_-;_-@_-" sourceLinked="1"/>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標楷體" panose="03000509000000000000" pitchFamily="65" charset="-120"/>
                <a:cs typeface="+mn-cs"/>
              </a:defRPr>
            </a:pPr>
            <a:endParaRPr lang="zh-TW"/>
          </a:p>
        </c:txPr>
        <c:crossAx val="150312064"/>
        <c:crosses val="autoZero"/>
        <c:crossBetween val="between"/>
        <c:majorUnit val="20000"/>
      </c:valAx>
      <c:spPr>
        <a:noFill/>
        <a:ln>
          <a:noFill/>
        </a:ln>
        <a:effectLst/>
      </c:spPr>
    </c:plotArea>
    <c:plotVisOnly val="1"/>
    <c:dispBlanksAs val="gap"/>
  </c:chart>
  <c:spPr>
    <a:solidFill>
      <a:schemeClr val="bg1"/>
    </a:solidFill>
    <a:ln w="9525" cap="flat" cmpd="sng" algn="ctr">
      <a:noFill/>
      <a:round/>
    </a:ln>
    <a:effectLst/>
  </c:spPr>
  <c:txPr>
    <a:bodyPr/>
    <a:lstStyle/>
    <a:p>
      <a:pPr>
        <a:defRPr sz="1200">
          <a:latin typeface="+mn-lt"/>
          <a:ea typeface="標楷體" panose="03000509000000000000" pitchFamily="65" charset="-120"/>
        </a:defRPr>
      </a:pPr>
      <a:endParaRPr lang="zh-TW"/>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zh-TW"/>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財務資訊2025q2!$J$9</c:f>
              <c:strCache>
                <c:ptCount val="1"/>
                <c:pt idx="0">
                  <c:v>合併營業毛利</c:v>
                </c:pt>
              </c:strCache>
            </c:strRef>
          </c:tx>
          <c:spPr>
            <a:solidFill>
              <a:srgbClr val="BCE767"/>
            </a:solidFill>
            <a:ln>
              <a:noFill/>
            </a:ln>
            <a:effectLst/>
            <a:scene3d>
              <a:camera prst="orthographicFront"/>
              <a:lightRig rig="threePt" dir="t"/>
            </a:scene3d>
            <a:sp3d/>
          </c:spPr>
          <c:dLbls>
            <c:dLbl>
              <c:idx val="0"/>
              <c:layout>
                <c:manualLayout>
                  <c:x val="2.5542929292929294E-2"/>
                  <c:y val="-6.0407500000000024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2D1C-4938-9837-EB9E78861D4B}"/>
                </c:ext>
              </c:extLst>
            </c:dLbl>
            <c:dLbl>
              <c:idx val="1"/>
              <c:layout>
                <c:manualLayout>
                  <c:x val="2.8749999999999942E-2"/>
                  <c:y val="-4.6518611111111247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2D1C-4938-9837-EB9E78861D4B}"/>
                </c:ext>
              </c:extLst>
            </c:dLbl>
            <c:dLbl>
              <c:idx val="2"/>
              <c:layout>
                <c:manualLayout>
                  <c:x val="2.1906565656565655E-2"/>
                  <c:y val="-5.4675833333333403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2D1C-4938-9837-EB9E78861D4B}"/>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標楷體" panose="03000509000000000000" pitchFamily="65" charset="-120"/>
                    <a:cs typeface="+mn-cs"/>
                  </a:defRPr>
                </a:pPr>
                <a:endParaRPr lang="zh-TW"/>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財務資訊2025q2!$L$7:$N$7</c:f>
              <c:strCache>
                <c:ptCount val="3"/>
                <c:pt idx="0">
                  <c:v>2023年度</c:v>
                </c:pt>
                <c:pt idx="1">
                  <c:v>2024年度</c:v>
                </c:pt>
                <c:pt idx="2">
                  <c:v>2025年第二季</c:v>
                </c:pt>
              </c:strCache>
            </c:strRef>
          </c:cat>
          <c:val>
            <c:numRef>
              <c:f>財務資訊2025q2!$L$9:$N$9</c:f>
              <c:numCache>
                <c:formatCode>#,##0_);[Red]\(#,##0\)</c:formatCode>
                <c:ptCount val="3"/>
                <c:pt idx="0">
                  <c:v>15083</c:v>
                </c:pt>
                <c:pt idx="1">
                  <c:v>20833</c:v>
                </c:pt>
                <c:pt idx="2" formatCode="_-* #,##0_-;\-* #,##0_-;_-* &quot;-&quot;??_-;_-@_-">
                  <c:v>14551</c:v>
                </c:pt>
              </c:numCache>
            </c:numRef>
          </c:val>
          <c:extLst xmlns:c16r2="http://schemas.microsoft.com/office/drawing/2015/06/chart">
            <c:ext xmlns:c16="http://schemas.microsoft.com/office/drawing/2014/chart" uri="{C3380CC4-5D6E-409C-BE32-E72D297353CC}">
              <c16:uniqueId val="{00000003-2D1C-4938-9837-EB9E78861D4B}"/>
            </c:ext>
          </c:extLst>
        </c:ser>
        <c:gapWidth val="100"/>
        <c:shape val="box"/>
        <c:axId val="151007232"/>
        <c:axId val="151008768"/>
        <c:axId val="0"/>
      </c:bar3DChart>
      <c:catAx>
        <c:axId val="151007232"/>
        <c:scaling>
          <c:orientation val="minMax"/>
        </c:scaling>
        <c:axPos val="b"/>
        <c:numFmt formatCode="General" sourceLinked="1"/>
        <c:tickLblPos val="nextTo"/>
        <c:spPr>
          <a:noFill/>
          <a:ln>
            <a:solidFill>
              <a:schemeClr val="bg1">
                <a:lumMod val="75000"/>
              </a:schemeClr>
            </a:solid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標楷體" panose="03000509000000000000" pitchFamily="65" charset="-120"/>
                <a:cs typeface="+mn-cs"/>
              </a:defRPr>
            </a:pPr>
            <a:endParaRPr lang="zh-TW"/>
          </a:p>
        </c:txPr>
        <c:crossAx val="151008768"/>
        <c:crosses val="autoZero"/>
        <c:auto val="1"/>
        <c:lblAlgn val="ctr"/>
        <c:lblOffset val="100"/>
      </c:catAx>
      <c:valAx>
        <c:axId val="151008768"/>
        <c:scaling>
          <c:orientation val="minMax"/>
        </c:scaling>
        <c:axPos val="l"/>
        <c:majorGridlines>
          <c:spPr>
            <a:ln w="9525" cap="flat" cmpd="sng" algn="ctr">
              <a:solidFill>
                <a:schemeClr val="tx1">
                  <a:lumMod val="15000"/>
                  <a:lumOff val="85000"/>
                </a:schemeClr>
              </a:solidFill>
              <a:round/>
            </a:ln>
            <a:effectLst/>
          </c:spPr>
        </c:majorGridlines>
        <c:numFmt formatCode="#,##0_);[Red]\(#,##0\)" sourceLinked="1"/>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標楷體" panose="03000509000000000000" pitchFamily="65" charset="-120"/>
                <a:cs typeface="+mn-cs"/>
              </a:defRPr>
            </a:pPr>
            <a:endParaRPr lang="zh-TW"/>
          </a:p>
        </c:txPr>
        <c:crossAx val="151007232"/>
        <c:crosses val="autoZero"/>
        <c:crossBetween val="between"/>
      </c:valAx>
      <c:spPr>
        <a:noFill/>
        <a:ln>
          <a:noFill/>
        </a:ln>
        <a:effectLst/>
      </c:spPr>
    </c:plotArea>
    <c:plotVisOnly val="1"/>
    <c:dispBlanksAs val="gap"/>
  </c:chart>
  <c:spPr>
    <a:solidFill>
      <a:schemeClr val="bg1"/>
    </a:solidFill>
    <a:ln w="9525" cap="flat" cmpd="sng" algn="ctr">
      <a:noFill/>
      <a:round/>
    </a:ln>
    <a:effectLst/>
  </c:spPr>
  <c:txPr>
    <a:bodyPr/>
    <a:lstStyle/>
    <a:p>
      <a:pPr>
        <a:defRPr sz="1200">
          <a:latin typeface="+mn-lt"/>
          <a:ea typeface="標楷體" panose="03000509000000000000" pitchFamily="65" charset="-120"/>
        </a:defRPr>
      </a:pPr>
      <a:endParaRPr lang="zh-TW"/>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zh-TW"/>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財務資訊2025q2!$J$10</c:f>
              <c:strCache>
                <c:ptCount val="1"/>
                <c:pt idx="0">
                  <c:v>合併營業淨損</c:v>
                </c:pt>
              </c:strCache>
            </c:strRef>
          </c:tx>
          <c:spPr>
            <a:solidFill>
              <a:srgbClr val="FFFF99"/>
            </a:solidFill>
            <a:ln>
              <a:noFill/>
            </a:ln>
            <a:effectLst/>
            <a:scene3d>
              <a:camera prst="orthographicFront"/>
              <a:lightRig rig="threePt" dir="t"/>
            </a:scene3d>
            <a:sp3d/>
          </c:spPr>
          <c:dLbls>
            <c:dLbl>
              <c:idx val="0"/>
              <c:layout>
                <c:manualLayout>
                  <c:x val="1.1111111111111061E-2"/>
                  <c:y val="-4.6296296296296363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FB18-4693-8FD1-6BFE6CA00FC8}"/>
                </c:ext>
              </c:extLst>
            </c:dLbl>
            <c:dLbl>
              <c:idx val="1"/>
              <c:layout>
                <c:manualLayout>
                  <c:x val="1.1111111111111125E-2"/>
                  <c:y val="-3.2407407407407461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FB18-4693-8FD1-6BFE6CA00FC8}"/>
                </c:ext>
              </c:extLst>
            </c:dLbl>
            <c:dLbl>
              <c:idx val="2"/>
              <c:layout>
                <c:manualLayout>
                  <c:x val="1.3888888888888808E-2"/>
                  <c:y val="-3.7037037037037118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FB18-4693-8FD1-6BFE6CA00FC8}"/>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標楷體" panose="03000509000000000000" pitchFamily="65" charset="-120"/>
                    <a:cs typeface="+mn-cs"/>
                  </a:defRPr>
                </a:pPr>
                <a:endParaRPr lang="zh-TW"/>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財務資訊2025q2!$L$7:$N$7</c:f>
              <c:strCache>
                <c:ptCount val="3"/>
                <c:pt idx="0">
                  <c:v>2023年度</c:v>
                </c:pt>
                <c:pt idx="1">
                  <c:v>2024年度</c:v>
                </c:pt>
                <c:pt idx="2">
                  <c:v>2025年第二季</c:v>
                </c:pt>
              </c:strCache>
            </c:strRef>
          </c:cat>
          <c:val>
            <c:numRef>
              <c:f>財務資訊2025q2!$L$10:$N$10</c:f>
              <c:numCache>
                <c:formatCode>#,##0_);[Red]\(#,##0\)</c:formatCode>
                <c:ptCount val="3"/>
                <c:pt idx="0">
                  <c:v>-39783</c:v>
                </c:pt>
                <c:pt idx="1">
                  <c:v>-37346</c:v>
                </c:pt>
                <c:pt idx="2">
                  <c:v>-16382</c:v>
                </c:pt>
              </c:numCache>
            </c:numRef>
          </c:val>
          <c:extLst xmlns:c16r2="http://schemas.microsoft.com/office/drawing/2015/06/chart">
            <c:ext xmlns:c16="http://schemas.microsoft.com/office/drawing/2014/chart" uri="{C3380CC4-5D6E-409C-BE32-E72D297353CC}">
              <c16:uniqueId val="{00000003-FB18-4693-8FD1-6BFE6CA00FC8}"/>
            </c:ext>
          </c:extLst>
        </c:ser>
        <c:gapWidth val="100"/>
        <c:shape val="box"/>
        <c:axId val="150613376"/>
        <c:axId val="150619264"/>
        <c:axId val="0"/>
      </c:bar3DChart>
      <c:catAx>
        <c:axId val="150613376"/>
        <c:scaling>
          <c:orientation val="minMax"/>
        </c:scaling>
        <c:axPos val="b"/>
        <c:numFmt formatCode="General" sourceLinked="1"/>
        <c:tickLblPos val="nextTo"/>
        <c:spPr>
          <a:noFill/>
          <a:ln>
            <a:solidFill>
              <a:schemeClr val="bg1">
                <a:lumMod val="75000"/>
              </a:schemeClr>
            </a:solid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標楷體" panose="03000509000000000000" pitchFamily="65" charset="-120"/>
                <a:cs typeface="+mn-cs"/>
              </a:defRPr>
            </a:pPr>
            <a:endParaRPr lang="zh-TW"/>
          </a:p>
        </c:txPr>
        <c:crossAx val="150619264"/>
        <c:crosses val="autoZero"/>
        <c:auto val="1"/>
        <c:lblAlgn val="ctr"/>
        <c:lblOffset val="100"/>
      </c:catAx>
      <c:valAx>
        <c:axId val="150619264"/>
        <c:scaling>
          <c:orientation val="minMax"/>
        </c:scaling>
        <c:axPos val="l"/>
        <c:majorGridlines>
          <c:spPr>
            <a:ln w="9525" cap="flat" cmpd="sng" algn="ctr">
              <a:solidFill>
                <a:schemeClr val="tx1">
                  <a:lumMod val="15000"/>
                  <a:lumOff val="85000"/>
                </a:schemeClr>
              </a:solidFill>
              <a:round/>
            </a:ln>
            <a:effectLst/>
          </c:spPr>
        </c:majorGridlines>
        <c:numFmt formatCode="#,##0_);[Red]\(#,##0\)" sourceLinked="1"/>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標楷體" panose="03000509000000000000" pitchFamily="65" charset="-120"/>
                <a:cs typeface="+mn-cs"/>
              </a:defRPr>
            </a:pPr>
            <a:endParaRPr lang="zh-TW"/>
          </a:p>
        </c:txPr>
        <c:crossAx val="150613376"/>
        <c:crosses val="autoZero"/>
        <c:crossBetween val="between"/>
        <c:majorUnit val="10000"/>
      </c:valAx>
      <c:spPr>
        <a:noFill/>
        <a:ln>
          <a:noFill/>
        </a:ln>
        <a:effectLst/>
      </c:spPr>
    </c:plotArea>
    <c:plotVisOnly val="1"/>
    <c:dispBlanksAs val="gap"/>
  </c:chart>
  <c:spPr>
    <a:solidFill>
      <a:schemeClr val="bg1"/>
    </a:solidFill>
    <a:ln w="9525" cap="flat" cmpd="sng" algn="ctr">
      <a:noFill/>
      <a:round/>
    </a:ln>
    <a:effectLst/>
  </c:spPr>
  <c:txPr>
    <a:bodyPr/>
    <a:lstStyle/>
    <a:p>
      <a:pPr>
        <a:defRPr sz="1200">
          <a:latin typeface="+mn-lt"/>
          <a:ea typeface="標楷體" panose="03000509000000000000" pitchFamily="65" charset="-120"/>
        </a:defRPr>
      </a:pPr>
      <a:endParaRPr lang="zh-TW"/>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zh-TW"/>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財務資訊2025q2!$J$11</c:f>
              <c:strCache>
                <c:ptCount val="1"/>
                <c:pt idx="0">
                  <c:v>合併本期淨利</c:v>
                </c:pt>
              </c:strCache>
            </c:strRef>
          </c:tx>
          <c:spPr>
            <a:solidFill>
              <a:schemeClr val="accent2">
                <a:lumMod val="40000"/>
                <a:lumOff val="60000"/>
              </a:schemeClr>
            </a:solidFill>
            <a:ln>
              <a:noFill/>
            </a:ln>
            <a:effectLst/>
            <a:scene3d>
              <a:camera prst="orthographicFront"/>
              <a:lightRig rig="threePt" dir="t"/>
            </a:scene3d>
            <a:sp3d/>
          </c:spPr>
          <c:dLbls>
            <c:dLbl>
              <c:idx val="0"/>
              <c:layout>
                <c:manualLayout>
                  <c:x val="1.1111111111111061E-2"/>
                  <c:y val="-4.6296296296296363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E0AF-4F59-A624-EE0AA7C0ECC2}"/>
                </c:ext>
              </c:extLst>
            </c:dLbl>
            <c:dLbl>
              <c:idx val="1"/>
              <c:layout>
                <c:manualLayout>
                  <c:x val="1.1111111111111125E-2"/>
                  <c:y val="-3.2407407407407461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E0AF-4F59-A624-EE0AA7C0ECC2}"/>
                </c:ext>
              </c:extLst>
            </c:dLbl>
            <c:dLbl>
              <c:idx val="2"/>
              <c:layout>
                <c:manualLayout>
                  <c:x val="1.3888888888888808E-2"/>
                  <c:y val="-3.7037037037037118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E0AF-4F59-A624-EE0AA7C0ECC2}"/>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標楷體" panose="03000509000000000000" pitchFamily="65" charset="-120"/>
                    <a:cs typeface="+mn-cs"/>
                  </a:defRPr>
                </a:pPr>
                <a:endParaRPr lang="zh-TW"/>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財務資訊2025q2!$L$7:$N$7</c:f>
              <c:strCache>
                <c:ptCount val="3"/>
                <c:pt idx="0">
                  <c:v>2023年度</c:v>
                </c:pt>
                <c:pt idx="1">
                  <c:v>2024年度</c:v>
                </c:pt>
                <c:pt idx="2">
                  <c:v>2025年第二季</c:v>
                </c:pt>
              </c:strCache>
            </c:strRef>
          </c:cat>
          <c:val>
            <c:numRef>
              <c:f>財務資訊2025q2!$L$11:$N$11</c:f>
              <c:numCache>
                <c:formatCode>#,##0_);[Red]\(#,##0\)</c:formatCode>
                <c:ptCount val="3"/>
                <c:pt idx="0">
                  <c:v>5103</c:v>
                </c:pt>
                <c:pt idx="1">
                  <c:v>-32074</c:v>
                </c:pt>
                <c:pt idx="2">
                  <c:v>397</c:v>
                </c:pt>
              </c:numCache>
            </c:numRef>
          </c:val>
          <c:extLst xmlns:c16r2="http://schemas.microsoft.com/office/drawing/2015/06/chart">
            <c:ext xmlns:c16="http://schemas.microsoft.com/office/drawing/2014/chart" uri="{C3380CC4-5D6E-409C-BE32-E72D297353CC}">
              <c16:uniqueId val="{00000003-E0AF-4F59-A624-EE0AA7C0ECC2}"/>
            </c:ext>
          </c:extLst>
        </c:ser>
        <c:gapWidth val="100"/>
        <c:shape val="box"/>
        <c:axId val="151087744"/>
        <c:axId val="151093632"/>
        <c:axId val="0"/>
      </c:bar3DChart>
      <c:catAx>
        <c:axId val="151087744"/>
        <c:scaling>
          <c:orientation val="minMax"/>
        </c:scaling>
        <c:axPos val="b"/>
        <c:numFmt formatCode="General" sourceLinked="1"/>
        <c:tickLblPos val="nextTo"/>
        <c:spPr>
          <a:noFill/>
          <a:ln>
            <a:solidFill>
              <a:schemeClr val="bg1">
                <a:lumMod val="75000"/>
              </a:schemeClr>
            </a:solid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標楷體" panose="03000509000000000000" pitchFamily="65" charset="-120"/>
                <a:cs typeface="+mn-cs"/>
              </a:defRPr>
            </a:pPr>
            <a:endParaRPr lang="zh-TW"/>
          </a:p>
        </c:txPr>
        <c:crossAx val="151093632"/>
        <c:crosses val="autoZero"/>
        <c:auto val="1"/>
        <c:lblAlgn val="ctr"/>
        <c:lblOffset val="100"/>
      </c:catAx>
      <c:valAx>
        <c:axId val="151093632"/>
        <c:scaling>
          <c:orientation val="minMax"/>
        </c:scaling>
        <c:axPos val="l"/>
        <c:majorGridlines>
          <c:spPr>
            <a:ln w="9525" cap="flat" cmpd="sng" algn="ctr">
              <a:solidFill>
                <a:schemeClr val="tx1">
                  <a:lumMod val="15000"/>
                  <a:lumOff val="85000"/>
                </a:schemeClr>
              </a:solidFill>
              <a:round/>
            </a:ln>
            <a:effectLst/>
          </c:spPr>
        </c:majorGridlines>
        <c:numFmt formatCode="#,##0_);[Red]\(#,##0\)" sourceLinked="1"/>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標楷體" panose="03000509000000000000" pitchFamily="65" charset="-120"/>
                <a:cs typeface="+mn-cs"/>
              </a:defRPr>
            </a:pPr>
            <a:endParaRPr lang="zh-TW"/>
          </a:p>
        </c:txPr>
        <c:crossAx val="151087744"/>
        <c:crosses val="autoZero"/>
        <c:crossBetween val="between"/>
        <c:majorUnit val="10000"/>
      </c:valAx>
      <c:spPr>
        <a:noFill/>
        <a:ln>
          <a:noFill/>
        </a:ln>
        <a:effectLst/>
      </c:spPr>
    </c:plotArea>
    <c:plotVisOnly val="1"/>
    <c:dispBlanksAs val="gap"/>
  </c:chart>
  <c:spPr>
    <a:solidFill>
      <a:schemeClr val="bg1"/>
    </a:solidFill>
    <a:ln w="9525" cap="flat" cmpd="sng" algn="ctr">
      <a:noFill/>
      <a:round/>
    </a:ln>
    <a:effectLst/>
  </c:spPr>
  <c:txPr>
    <a:bodyPr/>
    <a:lstStyle/>
    <a:p>
      <a:pPr>
        <a:defRPr sz="1200">
          <a:latin typeface="+mn-lt"/>
          <a:ea typeface="標楷體" panose="03000509000000000000" pitchFamily="65" charset="-120"/>
        </a:defRPr>
      </a:pPr>
      <a:endParaRPr lang="zh-TW"/>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zh-TW"/>
  <c:chart>
    <c:title>
      <c:tx>
        <c:rich>
          <a:bodyPr rot="0" spcFirstLastPara="1" vertOverflow="ellipsis" vert="horz" wrap="square" anchor="ctr" anchorCtr="1"/>
          <a:lstStyle/>
          <a:p>
            <a:pPr>
              <a:defRPr sz="1320" b="0" i="0" u="none" strike="noStrike" kern="1200" spc="0" baseline="0">
                <a:solidFill>
                  <a:schemeClr val="tx1"/>
                </a:solidFill>
                <a:latin typeface="+mn-lt"/>
                <a:ea typeface="標楷體" panose="03000509000000000000" pitchFamily="65" charset="-120"/>
                <a:cs typeface="+mn-cs"/>
              </a:defRPr>
            </a:pPr>
            <a:r>
              <a:rPr lang="zh-TW" sz="1300" b="1" dirty="0"/>
              <a:t>流動比率</a:t>
            </a:r>
            <a:endParaRPr lang="en-US" sz="1300" b="1" dirty="0"/>
          </a:p>
          <a:p>
            <a:pPr>
              <a:defRPr sz="1320" b="0" i="0" u="none" strike="noStrike" kern="1200" spc="0" baseline="0">
                <a:solidFill>
                  <a:schemeClr val="tx1"/>
                </a:solidFill>
                <a:latin typeface="+mn-lt"/>
                <a:ea typeface="標楷體" panose="03000509000000000000" pitchFamily="65" charset="-120"/>
                <a:cs typeface="+mn-cs"/>
              </a:defRPr>
            </a:pPr>
            <a:r>
              <a:rPr lang="en-US" sz="1300" b="1" dirty="0"/>
              <a:t>(Current Ratio)</a:t>
            </a:r>
            <a:endParaRPr lang="zh-TW" sz="1300" b="1" dirty="0"/>
          </a:p>
        </c:rich>
      </c:tx>
      <c:layout/>
      <c:spPr>
        <a:noFill/>
        <a:ln>
          <a:noFill/>
        </a:ln>
        <a:effectLst/>
      </c:spPr>
    </c:title>
    <c:plotArea>
      <c:layout>
        <c:manualLayout>
          <c:layoutTarget val="inner"/>
          <c:xMode val="edge"/>
          <c:yMode val="edge"/>
          <c:x val="0.14955393518518537"/>
          <c:y val="0.27463888888888888"/>
          <c:w val="0.74946944444444463"/>
          <c:h val="0.57460714285714298"/>
        </c:manualLayout>
      </c:layout>
      <c:lineChart>
        <c:grouping val="standard"/>
        <c:ser>
          <c:idx val="0"/>
          <c:order val="0"/>
          <c:tx>
            <c:strRef>
              <c:f>財務資訊2025q2!$J$18</c:f>
              <c:strCache>
                <c:ptCount val="1"/>
                <c:pt idx="0">
                  <c:v>流動比率</c:v>
                </c:pt>
              </c:strCache>
            </c:strRef>
          </c:tx>
          <c:spPr>
            <a:ln w="28575" cap="rnd">
              <a:solidFill>
                <a:srgbClr val="1AAAEB"/>
              </a:solidFill>
              <a:round/>
            </a:ln>
            <a:effectLst/>
          </c:spPr>
          <c:marker>
            <c:symbol val="diamond"/>
            <c:size val="8"/>
            <c:spPr>
              <a:solidFill>
                <a:srgbClr val="1AAAEB"/>
              </a:solidFill>
              <a:ln w="9525">
                <a:solidFill>
                  <a:srgbClr val="1AAAEB"/>
                </a:solidFill>
              </a:ln>
              <a:effectLst/>
            </c:spPr>
          </c:marker>
          <c:dLbls>
            <c:dLbl>
              <c:idx val="0"/>
              <c:layout>
                <c:manualLayout>
                  <c:x val="-9.7363070723921249E-3"/>
                  <c:y val="-3.5064931479197183E-2"/>
                </c:manualLayout>
              </c:layout>
              <c:dLblPos val="r"/>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3AC5-480F-BF11-22EF2810C5AA}"/>
                </c:ext>
              </c:extLst>
            </c:dLbl>
            <c:dLbl>
              <c:idx val="1"/>
              <c:layout>
                <c:manualLayout>
                  <c:x val="-2.9208921217176401E-2"/>
                  <c:y val="5.0649345469951104E-2"/>
                </c:manualLayout>
              </c:layout>
              <c:dLblPos val="r"/>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3AC5-480F-BF11-22EF2810C5AA}"/>
                </c:ext>
              </c:extLst>
            </c:dLbl>
            <c:dLbl>
              <c:idx val="2"/>
              <c:layout>
                <c:manualLayout>
                  <c:x val="-2.6458333333333341E-2"/>
                  <c:y val="-6.1872222222222294E-2"/>
                </c:manualLayout>
              </c:layout>
              <c:dLblPos val="r"/>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3AC5-480F-BF11-22EF2810C5AA}"/>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標楷體" panose="03000509000000000000" pitchFamily="65" charset="-120"/>
                    <a:cs typeface="+mn-cs"/>
                  </a:defRPr>
                </a:pPr>
                <a:endParaRPr lang="zh-TW"/>
              </a:p>
            </c:txPr>
            <c:dLblPos val="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財務資訊2025q2!$K$17:$M$17</c:f>
              <c:numCache>
                <c:formatCode>yyyy/mm/dd</c:formatCode>
                <c:ptCount val="3"/>
                <c:pt idx="0">
                  <c:v>45473</c:v>
                </c:pt>
                <c:pt idx="1">
                  <c:v>45657</c:v>
                </c:pt>
                <c:pt idx="2">
                  <c:v>45838</c:v>
                </c:pt>
              </c:numCache>
            </c:numRef>
          </c:cat>
          <c:val>
            <c:numRef>
              <c:f>財務資訊2025q2!$K$18:$M$18</c:f>
              <c:numCache>
                <c:formatCode>0%</c:formatCode>
                <c:ptCount val="3"/>
                <c:pt idx="0">
                  <c:v>12.74818588852864</c:v>
                </c:pt>
                <c:pt idx="1">
                  <c:v>11.150316782083395</c:v>
                </c:pt>
                <c:pt idx="2">
                  <c:v>13.304613417622624</c:v>
                </c:pt>
              </c:numCache>
            </c:numRef>
          </c:val>
          <c:extLst xmlns:c16r2="http://schemas.microsoft.com/office/drawing/2015/06/chart">
            <c:ext xmlns:c16="http://schemas.microsoft.com/office/drawing/2014/chart" uri="{C3380CC4-5D6E-409C-BE32-E72D297353CC}">
              <c16:uniqueId val="{00000003-3AC5-480F-BF11-22EF2810C5AA}"/>
            </c:ext>
          </c:extLst>
        </c:ser>
        <c:dLbls>
          <c:showVal val="1"/>
        </c:dLbls>
        <c:marker val="1"/>
        <c:axId val="151205760"/>
        <c:axId val="151207296"/>
      </c:lineChart>
      <c:dateAx>
        <c:axId val="151205760"/>
        <c:scaling>
          <c:orientation val="minMax"/>
          <c:max val="45838"/>
          <c:min val="45473"/>
        </c:scaling>
        <c:axPos val="b"/>
        <c:numFmt formatCode="yyyy/mm/dd" sourceLinked="1"/>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標楷體" panose="03000509000000000000" pitchFamily="65" charset="-120"/>
                <a:cs typeface="+mn-cs"/>
              </a:defRPr>
            </a:pPr>
            <a:endParaRPr lang="zh-TW"/>
          </a:p>
        </c:txPr>
        <c:crossAx val="151207296"/>
        <c:crosses val="autoZero"/>
        <c:lblOffset val="100"/>
        <c:baseTimeUnit val="days"/>
        <c:majorUnit val="6"/>
        <c:majorTimeUnit val="months"/>
        <c:minorUnit val="1"/>
        <c:minorTimeUnit val="days"/>
      </c:dateAx>
      <c:valAx>
        <c:axId val="151207296"/>
        <c:scaling>
          <c:orientation val="minMax"/>
        </c:scaling>
        <c:axPos val="l"/>
        <c:numFmt formatCode="0%" sourceLinked="1"/>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標楷體" panose="03000509000000000000" pitchFamily="65" charset="-120"/>
                <a:cs typeface="+mn-cs"/>
              </a:defRPr>
            </a:pPr>
            <a:endParaRPr lang="zh-TW"/>
          </a:p>
        </c:txPr>
        <c:crossAx val="151205760"/>
        <c:crosses val="autoZero"/>
        <c:crossBetween val="between"/>
        <c:majorUnit val="1"/>
      </c:valAx>
      <c:spPr>
        <a:noFill/>
        <a:ln>
          <a:noFill/>
        </a:ln>
        <a:effectLst/>
      </c:spPr>
    </c:plotArea>
    <c:plotVisOnly val="1"/>
    <c:dispBlanksAs val="gap"/>
  </c:chart>
  <c:spPr>
    <a:solidFill>
      <a:schemeClr val="bg1"/>
    </a:solidFill>
    <a:ln w="9525" cap="flat" cmpd="sng" algn="ctr">
      <a:solidFill>
        <a:schemeClr val="bg1">
          <a:lumMod val="85000"/>
        </a:schemeClr>
      </a:solidFill>
      <a:round/>
    </a:ln>
    <a:effectLst/>
  </c:spPr>
  <c:txPr>
    <a:bodyPr/>
    <a:lstStyle/>
    <a:p>
      <a:pPr>
        <a:defRPr sz="1100">
          <a:solidFill>
            <a:schemeClr val="tx1"/>
          </a:solidFill>
          <a:latin typeface="+mn-lt"/>
          <a:ea typeface="標楷體" panose="03000509000000000000" pitchFamily="65" charset="-120"/>
        </a:defRPr>
      </a:pPr>
      <a:endParaRPr lang="zh-TW"/>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zh-TW"/>
  <c:chart>
    <c:title>
      <c:tx>
        <c:rich>
          <a:bodyPr rot="0" spcFirstLastPara="1" vertOverflow="ellipsis" vert="horz" wrap="square" anchor="ctr" anchorCtr="1"/>
          <a:lstStyle/>
          <a:p>
            <a:pPr>
              <a:defRPr sz="1320" b="0" i="0" u="none" strike="noStrike" kern="1200" spc="0" baseline="0">
                <a:solidFill>
                  <a:schemeClr val="tx1"/>
                </a:solidFill>
                <a:latin typeface="+mn-lt"/>
                <a:ea typeface="標楷體" panose="03000509000000000000" pitchFamily="65" charset="-120"/>
                <a:cs typeface="+mn-cs"/>
              </a:defRPr>
            </a:pPr>
            <a:r>
              <a:rPr lang="zh-TW" sz="1300" b="1" dirty="0"/>
              <a:t>負債比率</a:t>
            </a:r>
            <a:endParaRPr lang="en-US" sz="1300" b="1" dirty="0"/>
          </a:p>
          <a:p>
            <a:pPr>
              <a:defRPr sz="1320" b="0" i="0" u="none" strike="noStrike" kern="1200" spc="0" baseline="0">
                <a:solidFill>
                  <a:schemeClr val="tx1"/>
                </a:solidFill>
                <a:latin typeface="+mn-lt"/>
                <a:ea typeface="標楷體" panose="03000509000000000000" pitchFamily="65" charset="-120"/>
                <a:cs typeface="+mn-cs"/>
              </a:defRPr>
            </a:pPr>
            <a:r>
              <a:rPr lang="en-US" sz="1300" b="1" dirty="0"/>
              <a:t>(Debt Ratio)</a:t>
            </a:r>
            <a:endParaRPr lang="zh-TW" sz="1300" b="1" dirty="0"/>
          </a:p>
        </c:rich>
      </c:tx>
      <c:layout/>
      <c:spPr>
        <a:noFill/>
        <a:ln>
          <a:noFill/>
        </a:ln>
        <a:effectLst/>
      </c:spPr>
    </c:title>
    <c:plotArea>
      <c:layout>
        <c:manualLayout>
          <c:layoutTarget val="inner"/>
          <c:xMode val="edge"/>
          <c:yMode val="edge"/>
          <c:x val="0.13281064814814814"/>
          <c:y val="0.27463888888888888"/>
          <c:w val="0.76122870370370421"/>
          <c:h val="0.57317142857142922"/>
        </c:manualLayout>
      </c:layout>
      <c:lineChart>
        <c:grouping val="standard"/>
        <c:ser>
          <c:idx val="0"/>
          <c:order val="0"/>
          <c:tx>
            <c:strRef>
              <c:f>財務資訊2025q2!$J$19</c:f>
              <c:strCache>
                <c:ptCount val="1"/>
                <c:pt idx="0">
                  <c:v>負債比率</c:v>
                </c:pt>
              </c:strCache>
            </c:strRef>
          </c:tx>
          <c:spPr>
            <a:ln w="28575" cap="rnd">
              <a:solidFill>
                <a:srgbClr val="0056B8"/>
              </a:solidFill>
              <a:round/>
            </a:ln>
            <a:effectLst/>
          </c:spPr>
          <c:marker>
            <c:symbol val="triangle"/>
            <c:size val="8"/>
            <c:spPr>
              <a:solidFill>
                <a:srgbClr val="0056B8"/>
              </a:solidFill>
              <a:ln w="9525">
                <a:solidFill>
                  <a:srgbClr val="0056B8"/>
                </a:solidFill>
              </a:ln>
              <a:effectLst/>
            </c:spPr>
          </c:marker>
          <c:dLbls>
            <c:dLbl>
              <c:idx val="0"/>
              <c:layout>
                <c:manualLayout>
                  <c:x val="-1.7823575049294892E-2"/>
                  <c:y val="-7.3996822374800861E-2"/>
                </c:manualLayout>
              </c:layout>
              <c:dLblPos val="r"/>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A2C1-4A91-B33A-EB5D268531F0}"/>
                </c:ext>
              </c:extLst>
            </c:dLbl>
            <c:dLbl>
              <c:idx val="1"/>
              <c:layout>
                <c:manualLayout>
                  <c:x val="-5.6804629629629691E-2"/>
                  <c:y val="9.0751984126984098E-2"/>
                </c:manualLayout>
              </c:layout>
              <c:dLblPos val="r"/>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A2C1-4A91-B33A-EB5D268531F0}"/>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標楷體" panose="03000509000000000000" pitchFamily="65" charset="-120"/>
                    <a:cs typeface="+mn-cs"/>
                  </a:defRPr>
                </a:pPr>
                <a:endParaRPr lang="zh-TW"/>
              </a:p>
            </c:txPr>
            <c:dLblPos val="t"/>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財務資訊2025q2!$K$17:$M$17</c:f>
              <c:numCache>
                <c:formatCode>yyyy/mm/dd</c:formatCode>
                <c:ptCount val="3"/>
                <c:pt idx="0">
                  <c:v>45473</c:v>
                </c:pt>
                <c:pt idx="1">
                  <c:v>45657</c:v>
                </c:pt>
                <c:pt idx="2">
                  <c:v>45838</c:v>
                </c:pt>
              </c:numCache>
            </c:numRef>
          </c:cat>
          <c:val>
            <c:numRef>
              <c:f>財務資訊2025q2!$K$19:$M$19</c:f>
              <c:numCache>
                <c:formatCode>0.00%</c:formatCode>
                <c:ptCount val="3"/>
                <c:pt idx="0">
                  <c:v>4.4681509905949698E-2</c:v>
                </c:pt>
                <c:pt idx="1">
                  <c:v>4.9523535418946829E-2</c:v>
                </c:pt>
                <c:pt idx="2">
                  <c:v>4.2331968908112014E-2</c:v>
                </c:pt>
              </c:numCache>
            </c:numRef>
          </c:val>
          <c:extLst xmlns:c16r2="http://schemas.microsoft.com/office/drawing/2015/06/chart">
            <c:ext xmlns:c16="http://schemas.microsoft.com/office/drawing/2014/chart" uri="{C3380CC4-5D6E-409C-BE32-E72D297353CC}">
              <c16:uniqueId val="{00000003-A2C1-4A91-B33A-EB5D268531F0}"/>
            </c:ext>
          </c:extLst>
        </c:ser>
        <c:dLbls>
          <c:showVal val="1"/>
        </c:dLbls>
        <c:marker val="1"/>
        <c:axId val="151241088"/>
        <c:axId val="151242624"/>
      </c:lineChart>
      <c:dateAx>
        <c:axId val="151241088"/>
        <c:scaling>
          <c:orientation val="minMax"/>
          <c:max val="45838"/>
          <c:min val="45473"/>
        </c:scaling>
        <c:axPos val="b"/>
        <c:numFmt formatCode="yyyy/mm/dd" sourceLinked="1"/>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標楷體" panose="03000509000000000000" pitchFamily="65" charset="-120"/>
                <a:cs typeface="+mn-cs"/>
              </a:defRPr>
            </a:pPr>
            <a:endParaRPr lang="zh-TW"/>
          </a:p>
        </c:txPr>
        <c:crossAx val="151242624"/>
        <c:crosses val="autoZero"/>
        <c:lblOffset val="100"/>
        <c:baseTimeUnit val="days"/>
        <c:majorUnit val="6"/>
        <c:majorTimeUnit val="months"/>
        <c:minorUnit val="1"/>
        <c:minorTimeUnit val="days"/>
      </c:dateAx>
      <c:valAx>
        <c:axId val="151242624"/>
        <c:scaling>
          <c:orientation val="minMax"/>
          <c:min val="4.0000000000000022E-2"/>
        </c:scaling>
        <c:axPos val="l"/>
        <c:numFmt formatCode="0.00%" sourceLinked="1"/>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標楷體" panose="03000509000000000000" pitchFamily="65" charset="-120"/>
                <a:cs typeface="+mn-cs"/>
              </a:defRPr>
            </a:pPr>
            <a:endParaRPr lang="zh-TW"/>
          </a:p>
        </c:txPr>
        <c:crossAx val="151241088"/>
        <c:crosses val="autoZero"/>
        <c:crossBetween val="between"/>
        <c:majorUnit val="5.0000000000000062E-3"/>
      </c:valAx>
      <c:spPr>
        <a:noFill/>
        <a:ln>
          <a:noFill/>
        </a:ln>
        <a:effectLst/>
      </c:spPr>
    </c:plotArea>
    <c:plotVisOnly val="1"/>
    <c:dispBlanksAs val="gap"/>
  </c:chart>
  <c:spPr>
    <a:solidFill>
      <a:schemeClr val="bg1"/>
    </a:solidFill>
    <a:ln w="9525" cap="flat" cmpd="sng" algn="ctr">
      <a:solidFill>
        <a:schemeClr val="bg1">
          <a:lumMod val="85000"/>
        </a:schemeClr>
      </a:solidFill>
      <a:round/>
    </a:ln>
    <a:effectLst/>
  </c:spPr>
  <c:txPr>
    <a:bodyPr/>
    <a:lstStyle/>
    <a:p>
      <a:pPr>
        <a:defRPr sz="1100">
          <a:solidFill>
            <a:schemeClr val="tx1"/>
          </a:solidFill>
          <a:latin typeface="+mn-lt"/>
          <a:ea typeface="標楷體" panose="03000509000000000000" pitchFamily="65" charset="-120"/>
        </a:defRPr>
      </a:pPr>
      <a:endParaRPr lang="zh-TW"/>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CA97C9-4B6D-4187-93E5-5CB1FC4C69C1}"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zh-TW" altLang="en-US"/>
        </a:p>
      </dgm:t>
    </dgm:pt>
    <dgm:pt modelId="{F70E9B92-E3B0-4C7F-B493-19E1DF8C4127}">
      <dgm:prSet phldrT="[文字]"/>
      <dgm:spPr/>
      <dgm:t>
        <a:bodyPr/>
        <a:lstStyle/>
        <a:p>
          <a:r>
            <a:rPr lang="zh-TW" altLang="en-US" b="0" dirty="0" smtClean="0">
              <a:latin typeface="+mn-lt"/>
              <a:ea typeface="標楷體" panose="03000509000000000000" pitchFamily="65" charset="-120"/>
              <a:cs typeface="Times New Roman" pitchFamily="18" charset="0"/>
            </a:rPr>
            <a:t>公司概況 </a:t>
          </a:r>
          <a:r>
            <a:rPr lang="en-US" altLang="zh-TW" b="0" dirty="0" smtClean="0">
              <a:latin typeface="+mn-lt"/>
              <a:ea typeface="標楷體" panose="03000509000000000000" pitchFamily="65" charset="-120"/>
              <a:cs typeface="Times New Roman" pitchFamily="18" charset="0"/>
            </a:rPr>
            <a:t>(Corporate Overview)</a:t>
          </a:r>
          <a:endParaRPr lang="zh-TW" altLang="en-US" b="0" dirty="0">
            <a:latin typeface="+mn-lt"/>
            <a:ea typeface="標楷體" panose="03000509000000000000" pitchFamily="65" charset="-120"/>
          </a:endParaRPr>
        </a:p>
      </dgm:t>
    </dgm:pt>
    <dgm:pt modelId="{FB145D4B-8778-454F-AC05-7B3B0FBD8070}" type="parTrans" cxnId="{4950B69A-2343-4A91-B156-3A36DC06E875}">
      <dgm:prSet/>
      <dgm:spPr/>
      <dgm:t>
        <a:bodyPr/>
        <a:lstStyle/>
        <a:p>
          <a:endParaRPr lang="zh-TW" altLang="en-US"/>
        </a:p>
      </dgm:t>
    </dgm:pt>
    <dgm:pt modelId="{CF52FF29-17BE-4439-9859-3F8011C0E1D9}" type="sibTrans" cxnId="{4950B69A-2343-4A91-B156-3A36DC06E875}">
      <dgm:prSet/>
      <dgm:spPr/>
      <dgm:t>
        <a:bodyPr/>
        <a:lstStyle/>
        <a:p>
          <a:endParaRPr lang="zh-TW" altLang="en-US"/>
        </a:p>
      </dgm:t>
    </dgm:pt>
    <dgm:pt modelId="{A8DE5D35-E299-433B-988A-C325236BBCC7}">
      <dgm:prSet/>
      <dgm:spPr/>
      <dgm:t>
        <a:bodyPr/>
        <a:lstStyle/>
        <a:p>
          <a:r>
            <a:rPr lang="zh-TW" altLang="en-US" b="0" dirty="0" smtClean="0">
              <a:latin typeface="+mn-lt"/>
              <a:ea typeface="標楷體" panose="03000509000000000000" pitchFamily="65" charset="-120"/>
              <a:cs typeface="Times New Roman" pitchFamily="18" charset="0"/>
            </a:rPr>
            <a:t>營運概況 </a:t>
          </a:r>
          <a:r>
            <a:rPr lang="en-US" altLang="zh-TW" b="0" dirty="0" smtClean="0">
              <a:latin typeface="+mn-lt"/>
              <a:ea typeface="標楷體" panose="03000509000000000000" pitchFamily="65" charset="-120"/>
              <a:cs typeface="Times New Roman" pitchFamily="18" charset="0"/>
            </a:rPr>
            <a:t>(Business Overview)</a:t>
          </a:r>
        </a:p>
      </dgm:t>
    </dgm:pt>
    <dgm:pt modelId="{D8B965C4-2476-4191-A964-701BD97618E0}" type="parTrans" cxnId="{700CD1A8-8F89-4BD9-AA24-337E008CE08D}">
      <dgm:prSet/>
      <dgm:spPr/>
      <dgm:t>
        <a:bodyPr/>
        <a:lstStyle/>
        <a:p>
          <a:endParaRPr lang="zh-TW" altLang="en-US"/>
        </a:p>
      </dgm:t>
    </dgm:pt>
    <dgm:pt modelId="{F374475F-0101-42DC-8D81-585AA0FDE612}" type="sibTrans" cxnId="{700CD1A8-8F89-4BD9-AA24-337E008CE08D}">
      <dgm:prSet/>
      <dgm:spPr/>
      <dgm:t>
        <a:bodyPr/>
        <a:lstStyle/>
        <a:p>
          <a:endParaRPr lang="zh-TW" altLang="en-US"/>
        </a:p>
      </dgm:t>
    </dgm:pt>
    <dgm:pt modelId="{791B32E3-67BD-4999-850C-692ADDB361F0}">
      <dgm:prSet/>
      <dgm:spPr/>
      <dgm:t>
        <a:bodyPr/>
        <a:lstStyle/>
        <a:p>
          <a:r>
            <a:rPr lang="zh-TW" altLang="en-US" b="0" dirty="0" smtClean="0">
              <a:latin typeface="+mn-lt"/>
              <a:ea typeface="標楷體" panose="03000509000000000000" pitchFamily="65" charset="-120"/>
              <a:cs typeface="Times New Roman" pitchFamily="18" charset="0"/>
            </a:rPr>
            <a:t>財務概況 </a:t>
          </a:r>
          <a:r>
            <a:rPr lang="en-US" altLang="zh-TW" b="0" dirty="0" smtClean="0">
              <a:latin typeface="+mn-lt"/>
              <a:ea typeface="標楷體" panose="03000509000000000000" pitchFamily="65" charset="-120"/>
              <a:cs typeface="Times New Roman" pitchFamily="18" charset="0"/>
            </a:rPr>
            <a:t>(Financial Overview)</a:t>
          </a:r>
        </a:p>
      </dgm:t>
    </dgm:pt>
    <dgm:pt modelId="{78E73F76-E61D-4CF4-A4F0-10197A530879}" type="parTrans" cxnId="{B5A6C2B2-B542-4EC2-9803-D2EC6CC8B871}">
      <dgm:prSet/>
      <dgm:spPr/>
      <dgm:t>
        <a:bodyPr/>
        <a:lstStyle/>
        <a:p>
          <a:endParaRPr lang="zh-TW" altLang="en-US"/>
        </a:p>
      </dgm:t>
    </dgm:pt>
    <dgm:pt modelId="{795063C5-C0FF-443D-A3F6-A5ECA14FFAB5}" type="sibTrans" cxnId="{B5A6C2B2-B542-4EC2-9803-D2EC6CC8B871}">
      <dgm:prSet/>
      <dgm:spPr/>
      <dgm:t>
        <a:bodyPr/>
        <a:lstStyle/>
        <a:p>
          <a:endParaRPr lang="zh-TW" altLang="en-US"/>
        </a:p>
      </dgm:t>
    </dgm:pt>
    <dgm:pt modelId="{BAB2E503-1733-4D8A-AF02-172C6D1436D3}">
      <dgm:prSet/>
      <dgm:spPr/>
      <dgm:t>
        <a:bodyPr/>
        <a:lstStyle/>
        <a:p>
          <a:r>
            <a:rPr lang="zh-TW" altLang="en-US" b="0" dirty="0" smtClean="0">
              <a:latin typeface="+mn-lt"/>
              <a:ea typeface="標楷體" panose="03000509000000000000" pitchFamily="65" charset="-120"/>
              <a:cs typeface="Times New Roman" pitchFamily="18" charset="0"/>
            </a:rPr>
            <a:t>未來展望 </a:t>
          </a:r>
          <a:r>
            <a:rPr lang="en-US" altLang="zh-TW" b="0" dirty="0" smtClean="0">
              <a:latin typeface="+mn-lt"/>
              <a:ea typeface="標楷體" panose="03000509000000000000" pitchFamily="65" charset="-120"/>
              <a:cs typeface="Times New Roman" pitchFamily="18" charset="0"/>
            </a:rPr>
            <a:t>(Future Vision)</a:t>
          </a:r>
        </a:p>
      </dgm:t>
    </dgm:pt>
    <dgm:pt modelId="{D994B5D5-4FEB-4BE3-9F3C-96A2607D1E11}" type="parTrans" cxnId="{6C82F901-BC1A-4414-BEBA-EC2C2357E4EE}">
      <dgm:prSet/>
      <dgm:spPr/>
      <dgm:t>
        <a:bodyPr/>
        <a:lstStyle/>
        <a:p>
          <a:endParaRPr lang="zh-TW" altLang="en-US"/>
        </a:p>
      </dgm:t>
    </dgm:pt>
    <dgm:pt modelId="{E0EC794F-F7B8-4B50-A04A-7B4AAFA5AA49}" type="sibTrans" cxnId="{6C82F901-BC1A-4414-BEBA-EC2C2357E4EE}">
      <dgm:prSet/>
      <dgm:spPr/>
      <dgm:t>
        <a:bodyPr/>
        <a:lstStyle/>
        <a:p>
          <a:endParaRPr lang="zh-TW" altLang="en-US"/>
        </a:p>
      </dgm:t>
    </dgm:pt>
    <dgm:pt modelId="{791A83BC-E3E4-497A-9BA1-764677895409}" type="pres">
      <dgm:prSet presAssocID="{35CA97C9-4B6D-4187-93E5-5CB1FC4C69C1}" presName="Name0" presStyleCnt="0">
        <dgm:presLayoutVars>
          <dgm:chMax val="7"/>
          <dgm:chPref val="7"/>
          <dgm:dir/>
        </dgm:presLayoutVars>
      </dgm:prSet>
      <dgm:spPr/>
      <dgm:t>
        <a:bodyPr/>
        <a:lstStyle/>
        <a:p>
          <a:endParaRPr lang="zh-TW" altLang="en-US"/>
        </a:p>
      </dgm:t>
    </dgm:pt>
    <dgm:pt modelId="{19D7D034-C862-4C7A-ACAC-761473B4658C}" type="pres">
      <dgm:prSet presAssocID="{35CA97C9-4B6D-4187-93E5-5CB1FC4C69C1}" presName="Name1" presStyleCnt="0"/>
      <dgm:spPr/>
    </dgm:pt>
    <dgm:pt modelId="{E0D025BD-11F2-49DD-974B-FE1A25534985}" type="pres">
      <dgm:prSet presAssocID="{35CA97C9-4B6D-4187-93E5-5CB1FC4C69C1}" presName="cycle" presStyleCnt="0"/>
      <dgm:spPr/>
    </dgm:pt>
    <dgm:pt modelId="{F77EEE80-B215-4FD2-AEBC-EC588144B991}" type="pres">
      <dgm:prSet presAssocID="{35CA97C9-4B6D-4187-93E5-5CB1FC4C69C1}" presName="srcNode" presStyleLbl="node1" presStyleIdx="0" presStyleCnt="4"/>
      <dgm:spPr/>
    </dgm:pt>
    <dgm:pt modelId="{04EEF326-3362-4F2A-92AA-BC8A0738426A}" type="pres">
      <dgm:prSet presAssocID="{35CA97C9-4B6D-4187-93E5-5CB1FC4C69C1}" presName="conn" presStyleLbl="parChTrans1D2" presStyleIdx="0" presStyleCnt="1"/>
      <dgm:spPr/>
      <dgm:t>
        <a:bodyPr/>
        <a:lstStyle/>
        <a:p>
          <a:endParaRPr lang="zh-TW" altLang="en-US"/>
        </a:p>
      </dgm:t>
    </dgm:pt>
    <dgm:pt modelId="{DE38DF49-B16B-491B-A68E-6430A3207847}" type="pres">
      <dgm:prSet presAssocID="{35CA97C9-4B6D-4187-93E5-5CB1FC4C69C1}" presName="extraNode" presStyleLbl="node1" presStyleIdx="0" presStyleCnt="4"/>
      <dgm:spPr/>
    </dgm:pt>
    <dgm:pt modelId="{550E1E50-19BE-4557-AC52-7062C3CF2A31}" type="pres">
      <dgm:prSet presAssocID="{35CA97C9-4B6D-4187-93E5-5CB1FC4C69C1}" presName="dstNode" presStyleLbl="node1" presStyleIdx="0" presStyleCnt="4"/>
      <dgm:spPr/>
    </dgm:pt>
    <dgm:pt modelId="{CFF2A2CD-5B29-47D0-A873-B8B71DB59507}" type="pres">
      <dgm:prSet presAssocID="{F70E9B92-E3B0-4C7F-B493-19E1DF8C4127}" presName="text_1" presStyleLbl="node1" presStyleIdx="0" presStyleCnt="4">
        <dgm:presLayoutVars>
          <dgm:bulletEnabled val="1"/>
        </dgm:presLayoutVars>
      </dgm:prSet>
      <dgm:spPr/>
      <dgm:t>
        <a:bodyPr/>
        <a:lstStyle/>
        <a:p>
          <a:endParaRPr lang="zh-TW" altLang="en-US"/>
        </a:p>
      </dgm:t>
    </dgm:pt>
    <dgm:pt modelId="{588ED18E-BCBD-44B9-B3E5-36C6183DA7A6}" type="pres">
      <dgm:prSet presAssocID="{F70E9B92-E3B0-4C7F-B493-19E1DF8C4127}" presName="accent_1" presStyleCnt="0"/>
      <dgm:spPr/>
    </dgm:pt>
    <dgm:pt modelId="{9D35AF23-CDBF-4B64-9012-CEE3EF9964D0}" type="pres">
      <dgm:prSet presAssocID="{F70E9B92-E3B0-4C7F-B493-19E1DF8C4127}" presName="accentRepeatNode" presStyleLbl="solidFgAcc1" presStyleIdx="0" presStyleCnt="4"/>
      <dgm:spPr/>
    </dgm:pt>
    <dgm:pt modelId="{DA1F845A-E93A-45E4-855A-2D32A1B24A72}" type="pres">
      <dgm:prSet presAssocID="{A8DE5D35-E299-433B-988A-C325236BBCC7}" presName="text_2" presStyleLbl="node1" presStyleIdx="1" presStyleCnt="4">
        <dgm:presLayoutVars>
          <dgm:bulletEnabled val="1"/>
        </dgm:presLayoutVars>
      </dgm:prSet>
      <dgm:spPr/>
      <dgm:t>
        <a:bodyPr/>
        <a:lstStyle/>
        <a:p>
          <a:endParaRPr lang="zh-TW" altLang="en-US"/>
        </a:p>
      </dgm:t>
    </dgm:pt>
    <dgm:pt modelId="{501C6AD9-FDB1-4A94-9741-F377336AE555}" type="pres">
      <dgm:prSet presAssocID="{A8DE5D35-E299-433B-988A-C325236BBCC7}" presName="accent_2" presStyleCnt="0"/>
      <dgm:spPr/>
    </dgm:pt>
    <dgm:pt modelId="{5DF68B67-4C25-45CE-BBA5-BE7C2A7D5314}" type="pres">
      <dgm:prSet presAssocID="{A8DE5D35-E299-433B-988A-C325236BBCC7}" presName="accentRepeatNode" presStyleLbl="solidFgAcc1" presStyleIdx="1" presStyleCnt="4"/>
      <dgm:spPr/>
    </dgm:pt>
    <dgm:pt modelId="{F1D092DA-07CE-449D-B8F8-5AF9F1AE3115}" type="pres">
      <dgm:prSet presAssocID="{791B32E3-67BD-4999-850C-692ADDB361F0}" presName="text_3" presStyleLbl="node1" presStyleIdx="2" presStyleCnt="4">
        <dgm:presLayoutVars>
          <dgm:bulletEnabled val="1"/>
        </dgm:presLayoutVars>
      </dgm:prSet>
      <dgm:spPr/>
      <dgm:t>
        <a:bodyPr/>
        <a:lstStyle/>
        <a:p>
          <a:endParaRPr lang="zh-TW" altLang="en-US"/>
        </a:p>
      </dgm:t>
    </dgm:pt>
    <dgm:pt modelId="{B9C0BAF2-623E-43EA-9714-8599F789445C}" type="pres">
      <dgm:prSet presAssocID="{791B32E3-67BD-4999-850C-692ADDB361F0}" presName="accent_3" presStyleCnt="0"/>
      <dgm:spPr/>
    </dgm:pt>
    <dgm:pt modelId="{47993506-47F8-4481-9194-20EC9CDE3DC3}" type="pres">
      <dgm:prSet presAssocID="{791B32E3-67BD-4999-850C-692ADDB361F0}" presName="accentRepeatNode" presStyleLbl="solidFgAcc1" presStyleIdx="2" presStyleCnt="4"/>
      <dgm:spPr/>
    </dgm:pt>
    <dgm:pt modelId="{A1FFB186-CD53-4AA0-9CD4-636EBF469B2A}" type="pres">
      <dgm:prSet presAssocID="{BAB2E503-1733-4D8A-AF02-172C6D1436D3}" presName="text_4" presStyleLbl="node1" presStyleIdx="3" presStyleCnt="4">
        <dgm:presLayoutVars>
          <dgm:bulletEnabled val="1"/>
        </dgm:presLayoutVars>
      </dgm:prSet>
      <dgm:spPr/>
      <dgm:t>
        <a:bodyPr/>
        <a:lstStyle/>
        <a:p>
          <a:endParaRPr lang="zh-TW" altLang="en-US"/>
        </a:p>
      </dgm:t>
    </dgm:pt>
    <dgm:pt modelId="{39302BE2-A6E4-4957-AACB-7F14BC303D33}" type="pres">
      <dgm:prSet presAssocID="{BAB2E503-1733-4D8A-AF02-172C6D1436D3}" presName="accent_4" presStyleCnt="0"/>
      <dgm:spPr/>
    </dgm:pt>
    <dgm:pt modelId="{2EA67382-6918-405B-B51E-90842941715D}" type="pres">
      <dgm:prSet presAssocID="{BAB2E503-1733-4D8A-AF02-172C6D1436D3}" presName="accentRepeatNode" presStyleLbl="solidFgAcc1" presStyleIdx="3" presStyleCnt="4"/>
      <dgm:spPr/>
    </dgm:pt>
  </dgm:ptLst>
  <dgm:cxnLst>
    <dgm:cxn modelId="{6C82F901-BC1A-4414-BEBA-EC2C2357E4EE}" srcId="{35CA97C9-4B6D-4187-93E5-5CB1FC4C69C1}" destId="{BAB2E503-1733-4D8A-AF02-172C6D1436D3}" srcOrd="3" destOrd="0" parTransId="{D994B5D5-4FEB-4BE3-9F3C-96A2607D1E11}" sibTransId="{E0EC794F-F7B8-4B50-A04A-7B4AAFA5AA49}"/>
    <dgm:cxn modelId="{4950B69A-2343-4A91-B156-3A36DC06E875}" srcId="{35CA97C9-4B6D-4187-93E5-5CB1FC4C69C1}" destId="{F70E9B92-E3B0-4C7F-B493-19E1DF8C4127}" srcOrd="0" destOrd="0" parTransId="{FB145D4B-8778-454F-AC05-7B3B0FBD8070}" sibTransId="{CF52FF29-17BE-4439-9859-3F8011C0E1D9}"/>
    <dgm:cxn modelId="{B5A6C2B2-B542-4EC2-9803-D2EC6CC8B871}" srcId="{35CA97C9-4B6D-4187-93E5-5CB1FC4C69C1}" destId="{791B32E3-67BD-4999-850C-692ADDB361F0}" srcOrd="2" destOrd="0" parTransId="{78E73F76-E61D-4CF4-A4F0-10197A530879}" sibTransId="{795063C5-C0FF-443D-A3F6-A5ECA14FFAB5}"/>
    <dgm:cxn modelId="{887E564D-F18B-412D-8502-2A1137EF2E49}" type="presOf" srcId="{CF52FF29-17BE-4439-9859-3F8011C0E1D9}" destId="{04EEF326-3362-4F2A-92AA-BC8A0738426A}" srcOrd="0" destOrd="0" presId="urn:microsoft.com/office/officeart/2008/layout/VerticalCurvedList"/>
    <dgm:cxn modelId="{D21E05DF-76F3-45AE-A7A8-480E483CA215}" type="presOf" srcId="{35CA97C9-4B6D-4187-93E5-5CB1FC4C69C1}" destId="{791A83BC-E3E4-497A-9BA1-764677895409}" srcOrd="0" destOrd="0" presId="urn:microsoft.com/office/officeart/2008/layout/VerticalCurvedList"/>
    <dgm:cxn modelId="{17FCFA66-41E9-4E8D-AB8E-ACD00F6D4B90}" type="presOf" srcId="{A8DE5D35-E299-433B-988A-C325236BBCC7}" destId="{DA1F845A-E93A-45E4-855A-2D32A1B24A72}" srcOrd="0" destOrd="0" presId="urn:microsoft.com/office/officeart/2008/layout/VerticalCurvedList"/>
    <dgm:cxn modelId="{700CD1A8-8F89-4BD9-AA24-337E008CE08D}" srcId="{35CA97C9-4B6D-4187-93E5-5CB1FC4C69C1}" destId="{A8DE5D35-E299-433B-988A-C325236BBCC7}" srcOrd="1" destOrd="0" parTransId="{D8B965C4-2476-4191-A964-701BD97618E0}" sibTransId="{F374475F-0101-42DC-8D81-585AA0FDE612}"/>
    <dgm:cxn modelId="{4A3E25CD-9427-41DE-95C5-6D1C35944D88}" type="presOf" srcId="{F70E9B92-E3B0-4C7F-B493-19E1DF8C4127}" destId="{CFF2A2CD-5B29-47D0-A873-B8B71DB59507}" srcOrd="0" destOrd="0" presId="urn:microsoft.com/office/officeart/2008/layout/VerticalCurvedList"/>
    <dgm:cxn modelId="{B0A09016-59F5-45AE-8679-4CA8CECCBB85}" type="presOf" srcId="{791B32E3-67BD-4999-850C-692ADDB361F0}" destId="{F1D092DA-07CE-449D-B8F8-5AF9F1AE3115}" srcOrd="0" destOrd="0" presId="urn:microsoft.com/office/officeart/2008/layout/VerticalCurvedList"/>
    <dgm:cxn modelId="{658F2553-8AF2-47E8-B5CC-3030DB31EFA5}" type="presOf" srcId="{BAB2E503-1733-4D8A-AF02-172C6D1436D3}" destId="{A1FFB186-CD53-4AA0-9CD4-636EBF469B2A}" srcOrd="0" destOrd="0" presId="urn:microsoft.com/office/officeart/2008/layout/VerticalCurvedList"/>
    <dgm:cxn modelId="{497EA2DB-9E15-4E3F-BC0E-62E254AA0E98}" type="presParOf" srcId="{791A83BC-E3E4-497A-9BA1-764677895409}" destId="{19D7D034-C862-4C7A-ACAC-761473B4658C}" srcOrd="0" destOrd="0" presId="urn:microsoft.com/office/officeart/2008/layout/VerticalCurvedList"/>
    <dgm:cxn modelId="{21BEBF35-AF10-44F6-B20E-4594535D4C86}" type="presParOf" srcId="{19D7D034-C862-4C7A-ACAC-761473B4658C}" destId="{E0D025BD-11F2-49DD-974B-FE1A25534985}" srcOrd="0" destOrd="0" presId="urn:microsoft.com/office/officeart/2008/layout/VerticalCurvedList"/>
    <dgm:cxn modelId="{AA0BDDA1-1EB7-44C0-A7EF-15091832AC60}" type="presParOf" srcId="{E0D025BD-11F2-49DD-974B-FE1A25534985}" destId="{F77EEE80-B215-4FD2-AEBC-EC588144B991}" srcOrd="0" destOrd="0" presId="urn:microsoft.com/office/officeart/2008/layout/VerticalCurvedList"/>
    <dgm:cxn modelId="{F9A50652-88C3-4C20-B9DF-9B5462E62879}" type="presParOf" srcId="{E0D025BD-11F2-49DD-974B-FE1A25534985}" destId="{04EEF326-3362-4F2A-92AA-BC8A0738426A}" srcOrd="1" destOrd="0" presId="urn:microsoft.com/office/officeart/2008/layout/VerticalCurvedList"/>
    <dgm:cxn modelId="{04A90584-0EF0-4EAC-8A47-5D0971829DBD}" type="presParOf" srcId="{E0D025BD-11F2-49DD-974B-FE1A25534985}" destId="{DE38DF49-B16B-491B-A68E-6430A3207847}" srcOrd="2" destOrd="0" presId="urn:microsoft.com/office/officeart/2008/layout/VerticalCurvedList"/>
    <dgm:cxn modelId="{7329F423-15B9-45DE-8DB6-CCA31B13289D}" type="presParOf" srcId="{E0D025BD-11F2-49DD-974B-FE1A25534985}" destId="{550E1E50-19BE-4557-AC52-7062C3CF2A31}" srcOrd="3" destOrd="0" presId="urn:microsoft.com/office/officeart/2008/layout/VerticalCurvedList"/>
    <dgm:cxn modelId="{7BA4AC46-8215-4C5D-98CB-239253CAC08C}" type="presParOf" srcId="{19D7D034-C862-4C7A-ACAC-761473B4658C}" destId="{CFF2A2CD-5B29-47D0-A873-B8B71DB59507}" srcOrd="1" destOrd="0" presId="urn:microsoft.com/office/officeart/2008/layout/VerticalCurvedList"/>
    <dgm:cxn modelId="{8439F4C6-4DFD-4A66-B9EF-A5AA0387F970}" type="presParOf" srcId="{19D7D034-C862-4C7A-ACAC-761473B4658C}" destId="{588ED18E-BCBD-44B9-B3E5-36C6183DA7A6}" srcOrd="2" destOrd="0" presId="urn:microsoft.com/office/officeart/2008/layout/VerticalCurvedList"/>
    <dgm:cxn modelId="{AC428A64-FDF8-4BBC-B3E4-95B98129C4DC}" type="presParOf" srcId="{588ED18E-BCBD-44B9-B3E5-36C6183DA7A6}" destId="{9D35AF23-CDBF-4B64-9012-CEE3EF9964D0}" srcOrd="0" destOrd="0" presId="urn:microsoft.com/office/officeart/2008/layout/VerticalCurvedList"/>
    <dgm:cxn modelId="{4ED0E5BF-4A9A-4CFC-BE75-05CA24F4313B}" type="presParOf" srcId="{19D7D034-C862-4C7A-ACAC-761473B4658C}" destId="{DA1F845A-E93A-45E4-855A-2D32A1B24A72}" srcOrd="3" destOrd="0" presId="urn:microsoft.com/office/officeart/2008/layout/VerticalCurvedList"/>
    <dgm:cxn modelId="{FDDA8D89-66C7-4DBA-B9B3-5997EB8214D3}" type="presParOf" srcId="{19D7D034-C862-4C7A-ACAC-761473B4658C}" destId="{501C6AD9-FDB1-4A94-9741-F377336AE555}" srcOrd="4" destOrd="0" presId="urn:microsoft.com/office/officeart/2008/layout/VerticalCurvedList"/>
    <dgm:cxn modelId="{93AC0E5D-446C-48EA-93F9-FDF9F4D5CD6D}" type="presParOf" srcId="{501C6AD9-FDB1-4A94-9741-F377336AE555}" destId="{5DF68B67-4C25-45CE-BBA5-BE7C2A7D5314}" srcOrd="0" destOrd="0" presId="urn:microsoft.com/office/officeart/2008/layout/VerticalCurvedList"/>
    <dgm:cxn modelId="{61844647-71FC-43B3-A726-AC1E47DDD14C}" type="presParOf" srcId="{19D7D034-C862-4C7A-ACAC-761473B4658C}" destId="{F1D092DA-07CE-449D-B8F8-5AF9F1AE3115}" srcOrd="5" destOrd="0" presId="urn:microsoft.com/office/officeart/2008/layout/VerticalCurvedList"/>
    <dgm:cxn modelId="{FB6C18A1-5192-4856-A4FD-CE578F988E37}" type="presParOf" srcId="{19D7D034-C862-4C7A-ACAC-761473B4658C}" destId="{B9C0BAF2-623E-43EA-9714-8599F789445C}" srcOrd="6" destOrd="0" presId="urn:microsoft.com/office/officeart/2008/layout/VerticalCurvedList"/>
    <dgm:cxn modelId="{8B9A7526-81FB-40A0-87A3-99A412435856}" type="presParOf" srcId="{B9C0BAF2-623E-43EA-9714-8599F789445C}" destId="{47993506-47F8-4481-9194-20EC9CDE3DC3}" srcOrd="0" destOrd="0" presId="urn:microsoft.com/office/officeart/2008/layout/VerticalCurvedList"/>
    <dgm:cxn modelId="{2955C8D1-63E6-4107-BD55-CAB4F5384C69}" type="presParOf" srcId="{19D7D034-C862-4C7A-ACAC-761473B4658C}" destId="{A1FFB186-CD53-4AA0-9CD4-636EBF469B2A}" srcOrd="7" destOrd="0" presId="urn:microsoft.com/office/officeart/2008/layout/VerticalCurvedList"/>
    <dgm:cxn modelId="{E4A7DCA1-2718-467E-ABEA-A0CB0D557259}" type="presParOf" srcId="{19D7D034-C862-4C7A-ACAC-761473B4658C}" destId="{39302BE2-A6E4-4957-AACB-7F14BC303D33}" srcOrd="8" destOrd="0" presId="urn:microsoft.com/office/officeart/2008/layout/VerticalCurvedList"/>
    <dgm:cxn modelId="{F4FAD231-0E8B-4C4E-B862-33324A48FF78}" type="presParOf" srcId="{39302BE2-A6E4-4957-AACB-7F14BC303D33}" destId="{2EA67382-6918-405B-B51E-90842941715D}"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18B9CB-9BD2-425A-91CA-07839F9B420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TW" altLang="en-US"/>
        </a:p>
      </dgm:t>
    </dgm:pt>
    <dgm:pt modelId="{2064D610-5716-4C25-9263-7EECDD169EA5}">
      <dgm:prSet phldrT="[文字]" custT="1"/>
      <dgm:spPr/>
      <dgm:t>
        <a:bodyPr/>
        <a:lstStyle/>
        <a:p>
          <a:r>
            <a:rPr lang="zh-TW" altLang="en-US" sz="1600" dirty="0" smtClean="0">
              <a:solidFill>
                <a:schemeClr val="tx1"/>
              </a:solidFill>
              <a:latin typeface="+mn-lt"/>
              <a:ea typeface="標楷體" panose="03000509000000000000" pitchFamily="65" charset="-120"/>
              <a:cs typeface="Times New Roman" pitchFamily="18" charset="0"/>
            </a:rPr>
            <a:t>董 事 長</a:t>
          </a:r>
          <a:r>
            <a:rPr lang="en-US" altLang="zh-TW" sz="1600" dirty="0" smtClean="0">
              <a:solidFill>
                <a:schemeClr val="tx1"/>
              </a:solidFill>
              <a:latin typeface="+mn-lt"/>
              <a:ea typeface="標楷體" panose="03000509000000000000" pitchFamily="65" charset="-120"/>
              <a:cs typeface="Times New Roman" pitchFamily="18" charset="0"/>
            </a:rPr>
            <a:t>(Chairman)</a:t>
          </a:r>
          <a:r>
            <a:rPr lang="zh-TW" altLang="en-US" sz="1600" dirty="0" smtClean="0">
              <a:solidFill>
                <a:schemeClr val="tx1"/>
              </a:solidFill>
              <a:latin typeface="+mn-lt"/>
              <a:ea typeface="標楷體" panose="03000509000000000000" pitchFamily="65" charset="-120"/>
              <a:cs typeface="Times New Roman" pitchFamily="18" charset="0"/>
            </a:rPr>
            <a:t>：</a:t>
          </a:r>
          <a:endParaRPr lang="zh-TW" altLang="en-US" sz="1600" dirty="0">
            <a:latin typeface="+mn-lt"/>
            <a:ea typeface="標楷體" panose="03000509000000000000" pitchFamily="65" charset="-120"/>
          </a:endParaRPr>
        </a:p>
      </dgm:t>
    </dgm:pt>
    <dgm:pt modelId="{1D4B9AFF-4208-4A18-A315-F365E5BE647D}" type="parTrans" cxnId="{ABB8D892-6471-431D-ACE9-91A31702F94A}">
      <dgm:prSet/>
      <dgm:spPr/>
      <dgm:t>
        <a:bodyPr/>
        <a:lstStyle/>
        <a:p>
          <a:endParaRPr lang="zh-TW" altLang="en-US"/>
        </a:p>
      </dgm:t>
    </dgm:pt>
    <dgm:pt modelId="{47AB22EE-565A-4735-A073-448004593739}" type="sibTrans" cxnId="{ABB8D892-6471-431D-ACE9-91A31702F94A}">
      <dgm:prSet/>
      <dgm:spPr/>
      <dgm:t>
        <a:bodyPr/>
        <a:lstStyle/>
        <a:p>
          <a:endParaRPr lang="zh-TW" altLang="en-US"/>
        </a:p>
      </dgm:t>
    </dgm:pt>
    <dgm:pt modelId="{E2DD89F9-95E3-4A48-A17A-2A3A8523BD33}">
      <dgm:prSet phldrT="[文字]" custT="1"/>
      <dgm:spPr/>
      <dgm:t>
        <a:bodyPr/>
        <a:lstStyle/>
        <a:p>
          <a:r>
            <a:rPr lang="zh-TW" altLang="en-US" sz="1600" dirty="0" smtClean="0">
              <a:solidFill>
                <a:schemeClr val="tx1"/>
              </a:solidFill>
              <a:latin typeface="+mn-lt"/>
              <a:ea typeface="標楷體" panose="03000509000000000000" pitchFamily="65" charset="-120"/>
              <a:cs typeface="Times New Roman" pitchFamily="18" charset="0"/>
            </a:rPr>
            <a:t>陳立青 </a:t>
          </a:r>
          <a:r>
            <a:rPr lang="en-US" altLang="zh-TW" sz="1600" dirty="0" smtClean="0">
              <a:solidFill>
                <a:schemeClr val="tx1"/>
              </a:solidFill>
              <a:latin typeface="+mn-lt"/>
              <a:ea typeface="標楷體" panose="03000509000000000000" pitchFamily="65" charset="-120"/>
              <a:cs typeface="Times New Roman" pitchFamily="18" charset="0"/>
            </a:rPr>
            <a:t>(Jason Chen)</a:t>
          </a:r>
          <a:endParaRPr lang="zh-TW" altLang="en-US" sz="1600" dirty="0">
            <a:latin typeface="+mn-lt"/>
            <a:ea typeface="標楷體" panose="03000509000000000000" pitchFamily="65" charset="-120"/>
          </a:endParaRPr>
        </a:p>
      </dgm:t>
    </dgm:pt>
    <dgm:pt modelId="{EB1ACAD6-3A35-4811-8F6C-029D094E5468}" type="parTrans" cxnId="{8E708315-D215-463D-B400-43B2C5B507F1}">
      <dgm:prSet/>
      <dgm:spPr/>
      <dgm:t>
        <a:bodyPr/>
        <a:lstStyle/>
        <a:p>
          <a:endParaRPr lang="zh-TW" altLang="en-US"/>
        </a:p>
      </dgm:t>
    </dgm:pt>
    <dgm:pt modelId="{642B4DFF-6634-48EC-A92D-9B0B634BD20F}" type="sibTrans" cxnId="{8E708315-D215-463D-B400-43B2C5B507F1}">
      <dgm:prSet/>
      <dgm:spPr/>
      <dgm:t>
        <a:bodyPr/>
        <a:lstStyle/>
        <a:p>
          <a:endParaRPr lang="zh-TW" altLang="en-US"/>
        </a:p>
      </dgm:t>
    </dgm:pt>
    <dgm:pt modelId="{1B263AA6-0AA4-4B3D-BDFC-FA27E9F80F31}">
      <dgm:prSet custT="1"/>
      <dgm:spPr/>
      <dgm:t>
        <a:bodyPr/>
        <a:lstStyle/>
        <a:p>
          <a:r>
            <a:rPr lang="zh-TW" altLang="en-US" sz="1600" dirty="0" smtClean="0">
              <a:solidFill>
                <a:schemeClr val="tx1"/>
              </a:solidFill>
              <a:latin typeface="+mn-lt"/>
              <a:ea typeface="標楷體" panose="03000509000000000000" pitchFamily="65" charset="-120"/>
              <a:cs typeface="Times New Roman" pitchFamily="18" charset="0"/>
            </a:rPr>
            <a:t>公司成立</a:t>
          </a:r>
          <a:r>
            <a:rPr lang="en-US" altLang="zh-TW" sz="1600" dirty="0" smtClean="0">
              <a:solidFill>
                <a:schemeClr val="tx1"/>
              </a:solidFill>
              <a:latin typeface="+mn-lt"/>
              <a:ea typeface="標楷體" panose="03000509000000000000" pitchFamily="65" charset="-120"/>
              <a:cs typeface="Times New Roman" pitchFamily="18" charset="0"/>
            </a:rPr>
            <a:t>(Date of Established)</a:t>
          </a:r>
          <a:r>
            <a:rPr lang="zh-TW" altLang="en-US" sz="1600" dirty="0" smtClean="0">
              <a:solidFill>
                <a:schemeClr val="tx1"/>
              </a:solidFill>
              <a:latin typeface="+mn-lt"/>
              <a:ea typeface="標楷體" panose="03000509000000000000" pitchFamily="65" charset="-120"/>
              <a:cs typeface="Times New Roman" pitchFamily="18" charset="0"/>
            </a:rPr>
            <a:t>：</a:t>
          </a:r>
          <a:endParaRPr lang="en-US" altLang="zh-TW" sz="1600" dirty="0" smtClean="0">
            <a:solidFill>
              <a:schemeClr val="tx1"/>
            </a:solidFill>
            <a:latin typeface="+mn-lt"/>
            <a:ea typeface="標楷體" panose="03000509000000000000" pitchFamily="65" charset="-120"/>
            <a:cs typeface="Times New Roman" pitchFamily="18" charset="0"/>
          </a:endParaRPr>
        </a:p>
      </dgm:t>
    </dgm:pt>
    <dgm:pt modelId="{3A25CA60-72AD-4D74-9EBA-E1B35FF7D138}" type="parTrans" cxnId="{AAAB3160-E42E-456C-A43D-4EB958E26899}">
      <dgm:prSet/>
      <dgm:spPr/>
      <dgm:t>
        <a:bodyPr/>
        <a:lstStyle/>
        <a:p>
          <a:endParaRPr lang="zh-TW" altLang="en-US"/>
        </a:p>
      </dgm:t>
    </dgm:pt>
    <dgm:pt modelId="{CA7559BF-EEBC-4335-8A35-707B2EF2EAC9}" type="sibTrans" cxnId="{AAAB3160-E42E-456C-A43D-4EB958E26899}">
      <dgm:prSet/>
      <dgm:spPr/>
      <dgm:t>
        <a:bodyPr/>
        <a:lstStyle/>
        <a:p>
          <a:endParaRPr lang="zh-TW" altLang="en-US"/>
        </a:p>
      </dgm:t>
    </dgm:pt>
    <dgm:pt modelId="{7047DEF7-061A-4F7E-8F86-3428E02EF1A4}">
      <dgm:prSet custT="1"/>
      <dgm:spPr/>
      <dgm:t>
        <a:bodyPr/>
        <a:lstStyle/>
        <a:p>
          <a:r>
            <a:rPr lang="en-US" altLang="zh-TW" sz="1600" dirty="0" smtClean="0">
              <a:solidFill>
                <a:schemeClr val="tx1"/>
              </a:solidFill>
              <a:latin typeface="+mn-lt"/>
              <a:ea typeface="標楷體" panose="03000509000000000000" pitchFamily="65" charset="-120"/>
              <a:cs typeface="Times New Roman" pitchFamily="18" charset="0"/>
            </a:rPr>
            <a:t>1991</a:t>
          </a:r>
          <a:r>
            <a:rPr lang="zh-TW" altLang="en-US" sz="1600" dirty="0" smtClean="0">
              <a:solidFill>
                <a:schemeClr val="tx1"/>
              </a:solidFill>
              <a:latin typeface="+mn-lt"/>
              <a:ea typeface="標楷體" panose="03000509000000000000" pitchFamily="65" charset="-120"/>
              <a:cs typeface="Times New Roman" pitchFamily="18" charset="0"/>
            </a:rPr>
            <a:t>年</a:t>
          </a:r>
          <a:r>
            <a:rPr lang="en-US" altLang="zh-TW" sz="1600" dirty="0" smtClean="0">
              <a:solidFill>
                <a:schemeClr val="tx1"/>
              </a:solidFill>
              <a:latin typeface="+mn-lt"/>
              <a:ea typeface="標楷體" panose="03000509000000000000" pitchFamily="65" charset="-120"/>
              <a:cs typeface="Times New Roman" pitchFamily="18" charset="0"/>
            </a:rPr>
            <a:t> 6</a:t>
          </a:r>
          <a:r>
            <a:rPr lang="zh-TW" altLang="en-US" sz="1600" dirty="0" smtClean="0">
              <a:solidFill>
                <a:schemeClr val="tx1"/>
              </a:solidFill>
              <a:latin typeface="+mn-lt"/>
              <a:ea typeface="標楷體" panose="03000509000000000000" pitchFamily="65" charset="-120"/>
              <a:cs typeface="Times New Roman" pitchFamily="18" charset="0"/>
            </a:rPr>
            <a:t>月 </a:t>
          </a:r>
          <a:r>
            <a:rPr lang="en-US" altLang="zh-TW" sz="1600" dirty="0" smtClean="0">
              <a:solidFill>
                <a:schemeClr val="tx1"/>
              </a:solidFill>
              <a:latin typeface="+mn-lt"/>
              <a:ea typeface="標楷體" panose="03000509000000000000" pitchFamily="65" charset="-120"/>
              <a:cs typeface="Times New Roman" pitchFamily="18" charset="0"/>
            </a:rPr>
            <a:t>(June, 1991)</a:t>
          </a:r>
        </a:p>
      </dgm:t>
    </dgm:pt>
    <dgm:pt modelId="{A2302D6F-92EF-45C6-AA19-D6AC54210576}" type="parTrans" cxnId="{B0537DD1-1EAF-4F6A-B91F-4B2CA4A71AD7}">
      <dgm:prSet/>
      <dgm:spPr/>
      <dgm:t>
        <a:bodyPr/>
        <a:lstStyle/>
        <a:p>
          <a:endParaRPr lang="zh-TW" altLang="en-US"/>
        </a:p>
      </dgm:t>
    </dgm:pt>
    <dgm:pt modelId="{BD2DD8CB-E0B1-4786-B735-9392F89E1574}" type="sibTrans" cxnId="{B0537DD1-1EAF-4F6A-B91F-4B2CA4A71AD7}">
      <dgm:prSet/>
      <dgm:spPr/>
      <dgm:t>
        <a:bodyPr/>
        <a:lstStyle/>
        <a:p>
          <a:endParaRPr lang="zh-TW" altLang="en-US"/>
        </a:p>
      </dgm:t>
    </dgm:pt>
    <dgm:pt modelId="{BD150E47-F5D2-43E7-BEF1-B049025811DE}">
      <dgm:prSet custT="1"/>
      <dgm:spPr/>
      <dgm:t>
        <a:bodyPr/>
        <a:lstStyle/>
        <a:p>
          <a:r>
            <a:rPr lang="zh-TW" altLang="en-US" sz="1600" dirty="0" smtClean="0">
              <a:solidFill>
                <a:schemeClr val="tx1"/>
              </a:solidFill>
              <a:latin typeface="+mn-lt"/>
              <a:ea typeface="標楷體" panose="03000509000000000000" pitchFamily="65" charset="-120"/>
              <a:cs typeface="Times New Roman" pitchFamily="18" charset="0"/>
            </a:rPr>
            <a:t>股票上市</a:t>
          </a:r>
          <a:r>
            <a:rPr lang="en-US" altLang="zh-TW" sz="1600" dirty="0" smtClean="0">
              <a:solidFill>
                <a:schemeClr val="tx1"/>
              </a:solidFill>
              <a:latin typeface="+mn-lt"/>
              <a:ea typeface="標楷體" panose="03000509000000000000" pitchFamily="65" charset="-120"/>
              <a:cs typeface="Times New Roman" pitchFamily="18" charset="0"/>
            </a:rPr>
            <a:t>(Date of listing in TWSE )</a:t>
          </a:r>
          <a:r>
            <a:rPr lang="zh-TW" altLang="en-US" sz="1600" dirty="0" smtClean="0">
              <a:solidFill>
                <a:schemeClr val="tx1"/>
              </a:solidFill>
              <a:latin typeface="+mn-lt"/>
              <a:ea typeface="標楷體" panose="03000509000000000000" pitchFamily="65" charset="-120"/>
              <a:cs typeface="Times New Roman" pitchFamily="18" charset="0"/>
            </a:rPr>
            <a:t>：</a:t>
          </a:r>
          <a:endParaRPr lang="en-US" altLang="zh-TW" sz="1600" dirty="0" smtClean="0">
            <a:solidFill>
              <a:schemeClr val="tx1"/>
            </a:solidFill>
            <a:latin typeface="+mn-lt"/>
            <a:ea typeface="標楷體" panose="03000509000000000000" pitchFamily="65" charset="-120"/>
            <a:cs typeface="Times New Roman" pitchFamily="18" charset="0"/>
          </a:endParaRPr>
        </a:p>
      </dgm:t>
    </dgm:pt>
    <dgm:pt modelId="{6CA29CF8-F6E8-4E04-AED3-26000107B3F9}" type="parTrans" cxnId="{7F9FECD4-3B3F-4604-AD94-9F2087905558}">
      <dgm:prSet/>
      <dgm:spPr/>
      <dgm:t>
        <a:bodyPr/>
        <a:lstStyle/>
        <a:p>
          <a:endParaRPr lang="zh-TW" altLang="en-US"/>
        </a:p>
      </dgm:t>
    </dgm:pt>
    <dgm:pt modelId="{52F66BE1-1960-41B0-8732-407945C15E8D}" type="sibTrans" cxnId="{7F9FECD4-3B3F-4604-AD94-9F2087905558}">
      <dgm:prSet/>
      <dgm:spPr/>
      <dgm:t>
        <a:bodyPr/>
        <a:lstStyle/>
        <a:p>
          <a:endParaRPr lang="zh-TW" altLang="en-US"/>
        </a:p>
      </dgm:t>
    </dgm:pt>
    <dgm:pt modelId="{17D1A614-7D3A-440B-90EA-EDDE7DF071FA}">
      <dgm:prSet custT="1"/>
      <dgm:spPr/>
      <dgm:t>
        <a:bodyPr/>
        <a:lstStyle/>
        <a:p>
          <a:r>
            <a:rPr lang="en-US" altLang="zh-TW" sz="1600" dirty="0" smtClean="0">
              <a:solidFill>
                <a:schemeClr val="tx1"/>
              </a:solidFill>
              <a:latin typeface="+mn-lt"/>
              <a:ea typeface="標楷體" panose="03000509000000000000" pitchFamily="65" charset="-120"/>
              <a:cs typeface="Times New Roman" pitchFamily="18" charset="0"/>
            </a:rPr>
            <a:t>2002</a:t>
          </a:r>
          <a:r>
            <a:rPr lang="zh-TW" altLang="en-US" sz="1600" dirty="0" smtClean="0">
              <a:solidFill>
                <a:schemeClr val="tx1"/>
              </a:solidFill>
              <a:latin typeface="+mn-lt"/>
              <a:ea typeface="標楷體" panose="03000509000000000000" pitchFamily="65" charset="-120"/>
              <a:cs typeface="Times New Roman" pitchFamily="18" charset="0"/>
            </a:rPr>
            <a:t>年</a:t>
          </a:r>
          <a:r>
            <a:rPr lang="en-US" altLang="zh-TW" sz="1600" dirty="0" smtClean="0">
              <a:solidFill>
                <a:schemeClr val="tx1"/>
              </a:solidFill>
              <a:latin typeface="+mn-lt"/>
              <a:ea typeface="標楷體" panose="03000509000000000000" pitchFamily="65" charset="-120"/>
              <a:cs typeface="Times New Roman" pitchFamily="18" charset="0"/>
            </a:rPr>
            <a:t>11</a:t>
          </a:r>
          <a:r>
            <a:rPr lang="zh-TW" altLang="en-US" sz="1600" dirty="0" smtClean="0">
              <a:solidFill>
                <a:schemeClr val="tx1"/>
              </a:solidFill>
              <a:latin typeface="+mn-lt"/>
              <a:ea typeface="標楷體" panose="03000509000000000000" pitchFamily="65" charset="-120"/>
              <a:cs typeface="Times New Roman" pitchFamily="18" charset="0"/>
            </a:rPr>
            <a:t>月 </a:t>
          </a:r>
          <a:r>
            <a:rPr lang="en-US" altLang="zh-TW" sz="1600" dirty="0" smtClean="0">
              <a:solidFill>
                <a:schemeClr val="tx1"/>
              </a:solidFill>
              <a:latin typeface="+mn-lt"/>
              <a:ea typeface="標楷體" panose="03000509000000000000" pitchFamily="65" charset="-120"/>
              <a:cs typeface="Times New Roman" pitchFamily="18" charset="0"/>
            </a:rPr>
            <a:t>(November, 2002)</a:t>
          </a:r>
        </a:p>
      </dgm:t>
    </dgm:pt>
    <dgm:pt modelId="{5DB1E61A-88D6-4058-8A0B-A7EBECC86F24}" type="parTrans" cxnId="{0713193D-6CA8-46FE-9E5C-16A124CC94CC}">
      <dgm:prSet/>
      <dgm:spPr/>
      <dgm:t>
        <a:bodyPr/>
        <a:lstStyle/>
        <a:p>
          <a:endParaRPr lang="zh-TW" altLang="en-US"/>
        </a:p>
      </dgm:t>
    </dgm:pt>
    <dgm:pt modelId="{E8BAC3BF-3F02-4391-89C1-8D59ECE746C1}" type="sibTrans" cxnId="{0713193D-6CA8-46FE-9E5C-16A124CC94CC}">
      <dgm:prSet/>
      <dgm:spPr/>
      <dgm:t>
        <a:bodyPr/>
        <a:lstStyle/>
        <a:p>
          <a:endParaRPr lang="zh-TW" altLang="en-US"/>
        </a:p>
      </dgm:t>
    </dgm:pt>
    <dgm:pt modelId="{D1AEF172-53DD-4135-A698-89583C4E25A0}">
      <dgm:prSet custT="1"/>
      <dgm:spPr/>
      <dgm:t>
        <a:bodyPr/>
        <a:lstStyle/>
        <a:p>
          <a:r>
            <a:rPr lang="zh-TW" altLang="en-US" sz="1600" dirty="0" smtClean="0">
              <a:solidFill>
                <a:schemeClr val="tx1"/>
              </a:solidFill>
              <a:latin typeface="+mn-lt"/>
              <a:ea typeface="標楷體" panose="03000509000000000000" pitchFamily="65" charset="-120"/>
              <a:cs typeface="Times New Roman" pitchFamily="18" charset="0"/>
            </a:rPr>
            <a:t>股票代號</a:t>
          </a:r>
          <a:r>
            <a:rPr lang="en-US" altLang="zh-TW" sz="1600" dirty="0" smtClean="0">
              <a:solidFill>
                <a:schemeClr val="tx1"/>
              </a:solidFill>
              <a:latin typeface="+mn-lt"/>
              <a:ea typeface="標楷體" panose="03000509000000000000" pitchFamily="65" charset="-120"/>
              <a:cs typeface="Times New Roman" pitchFamily="18" charset="0"/>
            </a:rPr>
            <a:t>(Stock Code):</a:t>
          </a:r>
        </a:p>
      </dgm:t>
    </dgm:pt>
    <dgm:pt modelId="{18287021-AE34-4A87-9072-3BEDD2D75F31}" type="parTrans" cxnId="{B535ED10-0087-4FC9-BF66-1A4EB760D818}">
      <dgm:prSet/>
      <dgm:spPr/>
      <dgm:t>
        <a:bodyPr/>
        <a:lstStyle/>
        <a:p>
          <a:endParaRPr lang="zh-TW" altLang="en-US"/>
        </a:p>
      </dgm:t>
    </dgm:pt>
    <dgm:pt modelId="{E2AB74D6-DA94-40B6-B504-6D3ECC3C49DF}" type="sibTrans" cxnId="{B535ED10-0087-4FC9-BF66-1A4EB760D818}">
      <dgm:prSet/>
      <dgm:spPr/>
      <dgm:t>
        <a:bodyPr/>
        <a:lstStyle/>
        <a:p>
          <a:endParaRPr lang="zh-TW" altLang="en-US"/>
        </a:p>
      </dgm:t>
    </dgm:pt>
    <dgm:pt modelId="{668FD367-6FC4-44B7-AA42-191D4A9DF920}">
      <dgm:prSet custT="1"/>
      <dgm:spPr/>
      <dgm:t>
        <a:bodyPr/>
        <a:lstStyle/>
        <a:p>
          <a:r>
            <a:rPr lang="en-US" altLang="zh-TW" sz="1600" dirty="0" smtClean="0">
              <a:solidFill>
                <a:schemeClr val="tx1"/>
              </a:solidFill>
              <a:latin typeface="+mn-lt"/>
              <a:ea typeface="標楷體" panose="03000509000000000000" pitchFamily="65" charset="-120"/>
              <a:cs typeface="Times New Roman" pitchFamily="18" charset="0"/>
            </a:rPr>
            <a:t>3054 </a:t>
          </a:r>
        </a:p>
      </dgm:t>
    </dgm:pt>
    <dgm:pt modelId="{78013A10-E5E6-4AC2-A05E-5C6A01BC2747}" type="parTrans" cxnId="{5E739043-6954-4DF2-98AA-DA3B94A42846}">
      <dgm:prSet/>
      <dgm:spPr/>
      <dgm:t>
        <a:bodyPr/>
        <a:lstStyle/>
        <a:p>
          <a:endParaRPr lang="zh-TW" altLang="en-US"/>
        </a:p>
      </dgm:t>
    </dgm:pt>
    <dgm:pt modelId="{90ECDB9E-D3EC-423B-A1E6-2B011F191437}" type="sibTrans" cxnId="{5E739043-6954-4DF2-98AA-DA3B94A42846}">
      <dgm:prSet/>
      <dgm:spPr/>
      <dgm:t>
        <a:bodyPr/>
        <a:lstStyle/>
        <a:p>
          <a:endParaRPr lang="zh-TW" altLang="en-US"/>
        </a:p>
      </dgm:t>
    </dgm:pt>
    <dgm:pt modelId="{AB777738-2B1A-451D-BD0B-9E36AD159489}">
      <dgm:prSet custT="1"/>
      <dgm:spPr/>
      <dgm:t>
        <a:bodyPr/>
        <a:lstStyle/>
        <a:p>
          <a:r>
            <a:rPr lang="zh-TW" altLang="en-US" sz="1600" dirty="0" smtClean="0">
              <a:solidFill>
                <a:schemeClr val="tx1"/>
              </a:solidFill>
              <a:latin typeface="+mn-lt"/>
              <a:ea typeface="標楷體" panose="03000509000000000000" pitchFamily="65" charset="-120"/>
              <a:cs typeface="Times New Roman" pitchFamily="18" charset="0"/>
            </a:rPr>
            <a:t>實收資本額</a:t>
          </a:r>
          <a:r>
            <a:rPr lang="en-US" altLang="zh-TW" sz="1600" dirty="0" smtClean="0">
              <a:solidFill>
                <a:schemeClr val="tx1"/>
              </a:solidFill>
              <a:latin typeface="+mn-lt"/>
              <a:ea typeface="標楷體" panose="03000509000000000000" pitchFamily="65" charset="-120"/>
              <a:cs typeface="Times New Roman" pitchFamily="18" charset="0"/>
            </a:rPr>
            <a:t>(Capital)</a:t>
          </a:r>
          <a:r>
            <a:rPr lang="zh-TW" altLang="en-US" sz="1600" dirty="0" smtClean="0">
              <a:solidFill>
                <a:schemeClr val="tx1"/>
              </a:solidFill>
              <a:latin typeface="+mn-lt"/>
              <a:ea typeface="標楷體" panose="03000509000000000000" pitchFamily="65" charset="-120"/>
              <a:cs typeface="Times New Roman" pitchFamily="18" charset="0"/>
            </a:rPr>
            <a:t>：</a:t>
          </a:r>
          <a:endParaRPr lang="en-US" altLang="zh-TW" sz="1600" dirty="0" smtClean="0">
            <a:solidFill>
              <a:schemeClr val="tx1"/>
            </a:solidFill>
            <a:latin typeface="+mn-lt"/>
            <a:ea typeface="標楷體" panose="03000509000000000000" pitchFamily="65" charset="-120"/>
            <a:cs typeface="Times New Roman" pitchFamily="18" charset="0"/>
          </a:endParaRPr>
        </a:p>
      </dgm:t>
    </dgm:pt>
    <dgm:pt modelId="{3287F190-EB7D-4DBB-A47C-A1179571F9C3}" type="parTrans" cxnId="{C0D6FDFC-B749-47B4-984C-23EF63265E15}">
      <dgm:prSet/>
      <dgm:spPr/>
      <dgm:t>
        <a:bodyPr/>
        <a:lstStyle/>
        <a:p>
          <a:endParaRPr lang="zh-TW" altLang="en-US"/>
        </a:p>
      </dgm:t>
    </dgm:pt>
    <dgm:pt modelId="{3F9CA8A1-1F00-4AD6-BF6E-AAFD101AE3A0}" type="sibTrans" cxnId="{C0D6FDFC-B749-47B4-984C-23EF63265E15}">
      <dgm:prSet/>
      <dgm:spPr/>
      <dgm:t>
        <a:bodyPr/>
        <a:lstStyle/>
        <a:p>
          <a:endParaRPr lang="zh-TW" altLang="en-US"/>
        </a:p>
      </dgm:t>
    </dgm:pt>
    <dgm:pt modelId="{E67414E9-3284-4D6C-8E8A-5EF986DD510B}">
      <dgm:prSet custT="1"/>
      <dgm:spPr/>
      <dgm:t>
        <a:bodyPr/>
        <a:lstStyle/>
        <a:p>
          <a:r>
            <a:rPr lang="zh-TW" altLang="en-US" sz="1600" dirty="0" smtClean="0">
              <a:solidFill>
                <a:schemeClr val="tx1"/>
              </a:solidFill>
              <a:latin typeface="+mn-lt"/>
              <a:ea typeface="標楷體" panose="03000509000000000000" pitchFamily="65" charset="-120"/>
              <a:cs typeface="Times New Roman" pitchFamily="18" charset="0"/>
            </a:rPr>
            <a:t>新臺幣</a:t>
          </a:r>
          <a:r>
            <a:rPr lang="en-US" altLang="zh-TW" sz="1600" dirty="0" smtClean="0">
              <a:solidFill>
                <a:srgbClr val="FF0000"/>
              </a:solidFill>
              <a:latin typeface="+mn-lt"/>
              <a:ea typeface="標楷體" panose="03000509000000000000" pitchFamily="65" charset="-120"/>
              <a:cs typeface="Times New Roman" pitchFamily="18" charset="0"/>
            </a:rPr>
            <a:t>8.07</a:t>
          </a:r>
          <a:r>
            <a:rPr lang="zh-TW" altLang="en-US" sz="1600" dirty="0" smtClean="0">
              <a:solidFill>
                <a:schemeClr val="tx1"/>
              </a:solidFill>
              <a:latin typeface="+mn-lt"/>
              <a:ea typeface="標楷體" panose="03000509000000000000" pitchFamily="65" charset="-120"/>
              <a:cs typeface="Times New Roman" pitchFamily="18" charset="0"/>
            </a:rPr>
            <a:t>億元  </a:t>
          </a:r>
          <a:r>
            <a:rPr lang="en-US" altLang="zh-TW" sz="1600" dirty="0" smtClean="0">
              <a:solidFill>
                <a:schemeClr val="tx1"/>
              </a:solidFill>
              <a:latin typeface="+mn-lt"/>
              <a:ea typeface="標楷體" panose="03000509000000000000" pitchFamily="65" charset="-120"/>
              <a:cs typeface="Times New Roman" pitchFamily="18" charset="0"/>
            </a:rPr>
            <a:t>(NTD </a:t>
          </a:r>
          <a:r>
            <a:rPr lang="en-US" altLang="zh-TW" sz="1600" dirty="0" smtClean="0">
              <a:solidFill>
                <a:srgbClr val="FF0000"/>
              </a:solidFill>
              <a:latin typeface="+mn-lt"/>
              <a:ea typeface="標楷體" panose="03000509000000000000" pitchFamily="65" charset="-120"/>
              <a:cs typeface="Times New Roman" pitchFamily="18" charset="0"/>
            </a:rPr>
            <a:t>807</a:t>
          </a:r>
          <a:r>
            <a:rPr lang="en-US" altLang="zh-TW" sz="1600" dirty="0" smtClean="0">
              <a:solidFill>
                <a:schemeClr val="tx1"/>
              </a:solidFill>
              <a:latin typeface="+mn-lt"/>
              <a:ea typeface="標楷體" panose="03000509000000000000" pitchFamily="65" charset="-120"/>
              <a:cs typeface="Times New Roman" pitchFamily="18" charset="0"/>
            </a:rPr>
            <a:t>Million)</a:t>
          </a:r>
        </a:p>
      </dgm:t>
    </dgm:pt>
    <dgm:pt modelId="{75C260AA-9CD7-44C2-B43A-E7A3F4B4D992}" type="parTrans" cxnId="{A67A5B64-8B8B-49FC-B670-3A518BA820ED}">
      <dgm:prSet/>
      <dgm:spPr/>
      <dgm:t>
        <a:bodyPr/>
        <a:lstStyle/>
        <a:p>
          <a:endParaRPr lang="zh-TW" altLang="en-US"/>
        </a:p>
      </dgm:t>
    </dgm:pt>
    <dgm:pt modelId="{AF04F178-85DC-47A7-BF2E-4C8468DEF181}" type="sibTrans" cxnId="{A67A5B64-8B8B-49FC-B670-3A518BA820ED}">
      <dgm:prSet/>
      <dgm:spPr/>
      <dgm:t>
        <a:bodyPr/>
        <a:lstStyle/>
        <a:p>
          <a:endParaRPr lang="zh-TW" altLang="en-US"/>
        </a:p>
      </dgm:t>
    </dgm:pt>
    <dgm:pt modelId="{01D421A1-8C12-42B9-8F72-A63F25004F38}">
      <dgm:prSet custT="1"/>
      <dgm:spPr/>
      <dgm:t>
        <a:bodyPr/>
        <a:lstStyle/>
        <a:p>
          <a:r>
            <a:rPr lang="zh-TW" altLang="en-US" sz="1600" dirty="0" smtClean="0">
              <a:solidFill>
                <a:schemeClr val="tx1"/>
              </a:solidFill>
              <a:latin typeface="+mn-lt"/>
              <a:ea typeface="標楷體" panose="03000509000000000000" pitchFamily="65" charset="-120"/>
              <a:cs typeface="Times New Roman" pitchFamily="18" charset="0"/>
            </a:rPr>
            <a:t>營業項目</a:t>
          </a:r>
          <a:r>
            <a:rPr lang="en-US" altLang="zh-TW" sz="1600" dirty="0" smtClean="0">
              <a:solidFill>
                <a:schemeClr val="tx1"/>
              </a:solidFill>
              <a:latin typeface="+mn-lt"/>
              <a:ea typeface="標楷體" panose="03000509000000000000" pitchFamily="65" charset="-120"/>
              <a:cs typeface="Times New Roman" pitchFamily="18" charset="0"/>
            </a:rPr>
            <a:t>(Business Scope):</a:t>
          </a:r>
        </a:p>
      </dgm:t>
    </dgm:pt>
    <dgm:pt modelId="{FC0363EB-7843-4C45-A5DD-3D9DBDC40C58}" type="parTrans" cxnId="{49E98AA1-6C87-4C2B-B703-2FCB2A99DE6A}">
      <dgm:prSet/>
      <dgm:spPr/>
      <dgm:t>
        <a:bodyPr/>
        <a:lstStyle/>
        <a:p>
          <a:endParaRPr lang="zh-TW" altLang="en-US"/>
        </a:p>
      </dgm:t>
    </dgm:pt>
    <dgm:pt modelId="{6178D69A-0D71-400A-864C-957F4C5E023D}" type="sibTrans" cxnId="{49E98AA1-6C87-4C2B-B703-2FCB2A99DE6A}">
      <dgm:prSet/>
      <dgm:spPr/>
      <dgm:t>
        <a:bodyPr/>
        <a:lstStyle/>
        <a:p>
          <a:endParaRPr lang="zh-TW" altLang="en-US"/>
        </a:p>
      </dgm:t>
    </dgm:pt>
    <dgm:pt modelId="{14B69FE6-AC00-41BD-A9A9-0692A422D63B}">
      <dgm:prSet custT="1"/>
      <dgm:spPr/>
      <dgm:t>
        <a:bodyPr/>
        <a:lstStyle/>
        <a:p>
          <a:r>
            <a:rPr lang="en-US" altLang="zh-TW" sz="1600" dirty="0" smtClean="0">
              <a:solidFill>
                <a:schemeClr val="tx1"/>
              </a:solidFill>
              <a:latin typeface="+mn-lt"/>
              <a:ea typeface="標楷體" panose="03000509000000000000" pitchFamily="65" charset="-120"/>
              <a:cs typeface="Times New Roman" pitchFamily="18" charset="0"/>
            </a:rPr>
            <a:t>1.</a:t>
          </a:r>
          <a:r>
            <a:rPr lang="zh-TW" altLang="en-US" sz="1600" dirty="0" smtClean="0">
              <a:solidFill>
                <a:schemeClr val="tx1"/>
              </a:solidFill>
              <a:latin typeface="+mn-lt"/>
              <a:ea typeface="標楷體" panose="03000509000000000000" pitchFamily="65" charset="-120"/>
              <a:cs typeface="Times New Roman" pitchFamily="18" charset="0"/>
            </a:rPr>
            <a:t>保健食品相關產品的開發與銷售</a:t>
          </a:r>
          <a:r>
            <a:rPr lang="en-US" altLang="zh-TW" sz="1600" dirty="0" smtClean="0">
              <a:solidFill>
                <a:schemeClr val="tx1"/>
              </a:solidFill>
              <a:latin typeface="+mn-lt"/>
              <a:ea typeface="標楷體" panose="03000509000000000000" pitchFamily="65" charset="-120"/>
              <a:cs typeface="Times New Roman" pitchFamily="18" charset="0"/>
            </a:rPr>
            <a:t>(Development and sales of healthy food related products)</a:t>
          </a:r>
        </a:p>
      </dgm:t>
    </dgm:pt>
    <dgm:pt modelId="{9BEF3713-FA1F-40ED-B53F-03C93EB9076B}" type="parTrans" cxnId="{42580808-3329-412F-961A-C07FFCF89C61}">
      <dgm:prSet/>
      <dgm:spPr/>
      <dgm:t>
        <a:bodyPr/>
        <a:lstStyle/>
        <a:p>
          <a:endParaRPr lang="zh-TW" altLang="en-US"/>
        </a:p>
      </dgm:t>
    </dgm:pt>
    <dgm:pt modelId="{8895CB0B-CD23-44E5-BA96-73E7B2E452D1}" type="sibTrans" cxnId="{42580808-3329-412F-961A-C07FFCF89C61}">
      <dgm:prSet/>
      <dgm:spPr/>
      <dgm:t>
        <a:bodyPr/>
        <a:lstStyle/>
        <a:p>
          <a:endParaRPr lang="zh-TW" altLang="en-US"/>
        </a:p>
      </dgm:t>
    </dgm:pt>
    <dgm:pt modelId="{2EB012B2-79E6-42B5-9264-9285C29B59EA}">
      <dgm:prSet custT="1"/>
      <dgm:spPr/>
      <dgm:t>
        <a:bodyPr/>
        <a:lstStyle/>
        <a:p>
          <a:r>
            <a:rPr lang="en-US" altLang="zh-TW" sz="1600" dirty="0" smtClean="0">
              <a:solidFill>
                <a:schemeClr val="tx1"/>
              </a:solidFill>
              <a:latin typeface="+mn-lt"/>
              <a:ea typeface="標楷體" panose="03000509000000000000" pitchFamily="65" charset="-120"/>
              <a:cs typeface="Times New Roman" pitchFamily="18" charset="0"/>
            </a:rPr>
            <a:t>2.</a:t>
          </a:r>
          <a:r>
            <a:rPr lang="zh-TW" altLang="en-US" sz="1600" dirty="0" smtClean="0">
              <a:solidFill>
                <a:schemeClr val="tx1"/>
              </a:solidFill>
              <a:latin typeface="+mn-lt"/>
              <a:ea typeface="標楷體" panose="03000509000000000000" pitchFamily="65" charset="-120"/>
              <a:cs typeface="Times New Roman" pitchFamily="18" charset="0"/>
            </a:rPr>
            <a:t>電子產品貿易銷售</a:t>
          </a:r>
          <a:r>
            <a:rPr lang="en-US" altLang="zh-TW" sz="1600" dirty="0" smtClean="0">
              <a:solidFill>
                <a:schemeClr val="tx1"/>
              </a:solidFill>
              <a:latin typeface="+mn-lt"/>
              <a:ea typeface="標楷體" panose="03000509000000000000" pitchFamily="65" charset="-120"/>
              <a:cs typeface="Times New Roman" pitchFamily="18" charset="0"/>
            </a:rPr>
            <a:t>(Electronic products trading sales)</a:t>
          </a:r>
          <a:endParaRPr lang="zh-TW" altLang="zh-TW" sz="1600" dirty="0">
            <a:solidFill>
              <a:schemeClr val="tx1"/>
            </a:solidFill>
            <a:latin typeface="+mn-lt"/>
            <a:ea typeface="標楷體" panose="03000509000000000000" pitchFamily="65" charset="-120"/>
            <a:cs typeface="Times New Roman" pitchFamily="18" charset="0"/>
          </a:endParaRPr>
        </a:p>
      </dgm:t>
    </dgm:pt>
    <dgm:pt modelId="{DCF87423-34A7-4AF2-A207-16D6A8218E17}" type="parTrans" cxnId="{CD484268-96D6-4B14-A612-ECD0B2312C3E}">
      <dgm:prSet/>
      <dgm:spPr/>
      <dgm:t>
        <a:bodyPr/>
        <a:lstStyle/>
        <a:p>
          <a:endParaRPr lang="zh-TW" altLang="en-US"/>
        </a:p>
      </dgm:t>
    </dgm:pt>
    <dgm:pt modelId="{268794C6-BD1C-4A1D-B7F9-02280E25923B}" type="sibTrans" cxnId="{CD484268-96D6-4B14-A612-ECD0B2312C3E}">
      <dgm:prSet/>
      <dgm:spPr/>
      <dgm:t>
        <a:bodyPr/>
        <a:lstStyle/>
        <a:p>
          <a:endParaRPr lang="zh-TW" altLang="en-US"/>
        </a:p>
      </dgm:t>
    </dgm:pt>
    <dgm:pt modelId="{9D24D430-B031-4E9A-8A35-815877C28CDE}" type="pres">
      <dgm:prSet presAssocID="{B118B9CB-9BD2-425A-91CA-07839F9B420F}" presName="vert0" presStyleCnt="0">
        <dgm:presLayoutVars>
          <dgm:dir/>
          <dgm:animOne val="branch"/>
          <dgm:animLvl val="lvl"/>
        </dgm:presLayoutVars>
      </dgm:prSet>
      <dgm:spPr/>
      <dgm:t>
        <a:bodyPr/>
        <a:lstStyle/>
        <a:p>
          <a:endParaRPr lang="zh-TW" altLang="en-US"/>
        </a:p>
      </dgm:t>
    </dgm:pt>
    <dgm:pt modelId="{B1178957-14A0-4384-8719-A149CB440847}" type="pres">
      <dgm:prSet presAssocID="{2064D610-5716-4C25-9263-7EECDD169EA5}" presName="thickLine" presStyleLbl="alignNode1" presStyleIdx="0" presStyleCnt="6"/>
      <dgm:spPr/>
    </dgm:pt>
    <dgm:pt modelId="{4FBF4038-39DF-4118-95BD-1296A23306F3}" type="pres">
      <dgm:prSet presAssocID="{2064D610-5716-4C25-9263-7EECDD169EA5}" presName="horz1" presStyleCnt="0"/>
      <dgm:spPr/>
    </dgm:pt>
    <dgm:pt modelId="{B0BBBDA3-4F60-415B-B47F-806E48B85F19}" type="pres">
      <dgm:prSet presAssocID="{2064D610-5716-4C25-9263-7EECDD169EA5}" presName="tx1" presStyleLbl="revTx" presStyleIdx="0" presStyleCnt="13" custScaleX="148751" custScaleY="41726"/>
      <dgm:spPr/>
      <dgm:t>
        <a:bodyPr/>
        <a:lstStyle/>
        <a:p>
          <a:endParaRPr lang="zh-TW" altLang="en-US"/>
        </a:p>
      </dgm:t>
    </dgm:pt>
    <dgm:pt modelId="{EF3D54AF-2134-49F3-8283-534C991DEBBA}" type="pres">
      <dgm:prSet presAssocID="{2064D610-5716-4C25-9263-7EECDD169EA5}" presName="vert1" presStyleCnt="0"/>
      <dgm:spPr/>
    </dgm:pt>
    <dgm:pt modelId="{2A3F91AE-2C11-441A-9C3E-617C74444761}" type="pres">
      <dgm:prSet presAssocID="{E2DD89F9-95E3-4A48-A17A-2A3A8523BD33}" presName="vertSpace2a" presStyleCnt="0"/>
      <dgm:spPr/>
    </dgm:pt>
    <dgm:pt modelId="{EC64546E-3061-41F6-B371-17A1904BCE26}" type="pres">
      <dgm:prSet presAssocID="{E2DD89F9-95E3-4A48-A17A-2A3A8523BD33}" presName="horz2" presStyleCnt="0"/>
      <dgm:spPr/>
    </dgm:pt>
    <dgm:pt modelId="{90E64324-6891-4070-9AA1-5ACF8E33905E}" type="pres">
      <dgm:prSet presAssocID="{E2DD89F9-95E3-4A48-A17A-2A3A8523BD33}" presName="horzSpace2" presStyleCnt="0"/>
      <dgm:spPr/>
    </dgm:pt>
    <dgm:pt modelId="{416C260C-1D8A-48B3-A47E-05DDF6BA0711}" type="pres">
      <dgm:prSet presAssocID="{E2DD89F9-95E3-4A48-A17A-2A3A8523BD33}" presName="tx2" presStyleLbl="revTx" presStyleIdx="1" presStyleCnt="13" custScaleY="43109"/>
      <dgm:spPr/>
      <dgm:t>
        <a:bodyPr/>
        <a:lstStyle/>
        <a:p>
          <a:endParaRPr lang="zh-TW" altLang="en-US"/>
        </a:p>
      </dgm:t>
    </dgm:pt>
    <dgm:pt modelId="{0A08A9F5-2A33-4D29-BB18-94456F0BEC00}" type="pres">
      <dgm:prSet presAssocID="{E2DD89F9-95E3-4A48-A17A-2A3A8523BD33}" presName="vert2" presStyleCnt="0"/>
      <dgm:spPr/>
    </dgm:pt>
    <dgm:pt modelId="{3C42D3BD-2262-4C4D-9EFA-1967229168A0}" type="pres">
      <dgm:prSet presAssocID="{E2DD89F9-95E3-4A48-A17A-2A3A8523BD33}" presName="thinLine2b" presStyleLbl="callout" presStyleIdx="0" presStyleCnt="7"/>
      <dgm:spPr/>
    </dgm:pt>
    <dgm:pt modelId="{16424CAA-851A-4A4D-858B-E34A17903AC5}" type="pres">
      <dgm:prSet presAssocID="{E2DD89F9-95E3-4A48-A17A-2A3A8523BD33}" presName="vertSpace2b" presStyleCnt="0"/>
      <dgm:spPr/>
    </dgm:pt>
    <dgm:pt modelId="{F0A9F818-0756-4632-8B4B-339A6AE5A38D}" type="pres">
      <dgm:prSet presAssocID="{1B263AA6-0AA4-4B3D-BDFC-FA27E9F80F31}" presName="thickLine" presStyleLbl="alignNode1" presStyleIdx="1" presStyleCnt="6"/>
      <dgm:spPr/>
    </dgm:pt>
    <dgm:pt modelId="{C0FEAD8D-9002-4463-8DE4-F75E00503AD1}" type="pres">
      <dgm:prSet presAssocID="{1B263AA6-0AA4-4B3D-BDFC-FA27E9F80F31}" presName="horz1" presStyleCnt="0"/>
      <dgm:spPr/>
    </dgm:pt>
    <dgm:pt modelId="{CE8763F9-3B86-49DF-A288-4E4678328B6E}" type="pres">
      <dgm:prSet presAssocID="{1B263AA6-0AA4-4B3D-BDFC-FA27E9F80F31}" presName="tx1" presStyleLbl="revTx" presStyleIdx="2" presStyleCnt="13" custScaleX="146756" custScaleY="47428"/>
      <dgm:spPr/>
      <dgm:t>
        <a:bodyPr/>
        <a:lstStyle/>
        <a:p>
          <a:endParaRPr lang="zh-TW" altLang="en-US"/>
        </a:p>
      </dgm:t>
    </dgm:pt>
    <dgm:pt modelId="{F9D23ECC-C0EA-4077-9EE6-AC1BFFA813B1}" type="pres">
      <dgm:prSet presAssocID="{1B263AA6-0AA4-4B3D-BDFC-FA27E9F80F31}" presName="vert1" presStyleCnt="0"/>
      <dgm:spPr/>
    </dgm:pt>
    <dgm:pt modelId="{846A3211-6A5E-4DD7-8F3F-ED57F0CB6757}" type="pres">
      <dgm:prSet presAssocID="{7047DEF7-061A-4F7E-8F86-3428E02EF1A4}" presName="vertSpace2a" presStyleCnt="0"/>
      <dgm:spPr/>
    </dgm:pt>
    <dgm:pt modelId="{3ADAF8F9-4EC1-45A5-9DE2-FACB64D1737A}" type="pres">
      <dgm:prSet presAssocID="{7047DEF7-061A-4F7E-8F86-3428E02EF1A4}" presName="horz2" presStyleCnt="0"/>
      <dgm:spPr/>
    </dgm:pt>
    <dgm:pt modelId="{05548D60-29AC-4675-AD43-2C6A3C3B1200}" type="pres">
      <dgm:prSet presAssocID="{7047DEF7-061A-4F7E-8F86-3428E02EF1A4}" presName="horzSpace2" presStyleCnt="0"/>
      <dgm:spPr/>
    </dgm:pt>
    <dgm:pt modelId="{7873E757-C35F-44A4-B00A-63E2DC83089B}" type="pres">
      <dgm:prSet presAssocID="{7047DEF7-061A-4F7E-8F86-3428E02EF1A4}" presName="tx2" presStyleLbl="revTx" presStyleIdx="3" presStyleCnt="13" custScaleY="46791"/>
      <dgm:spPr/>
      <dgm:t>
        <a:bodyPr/>
        <a:lstStyle/>
        <a:p>
          <a:endParaRPr lang="zh-TW" altLang="en-US"/>
        </a:p>
      </dgm:t>
    </dgm:pt>
    <dgm:pt modelId="{F68095F3-606F-402C-8175-7B123A97FFD2}" type="pres">
      <dgm:prSet presAssocID="{7047DEF7-061A-4F7E-8F86-3428E02EF1A4}" presName="vert2" presStyleCnt="0"/>
      <dgm:spPr/>
    </dgm:pt>
    <dgm:pt modelId="{35FFAAF2-6379-4C6F-B0D4-E01607CB1368}" type="pres">
      <dgm:prSet presAssocID="{7047DEF7-061A-4F7E-8F86-3428E02EF1A4}" presName="thinLine2b" presStyleLbl="callout" presStyleIdx="1" presStyleCnt="7"/>
      <dgm:spPr/>
    </dgm:pt>
    <dgm:pt modelId="{D578A3B2-7727-4FE2-8885-E12C644FE7FF}" type="pres">
      <dgm:prSet presAssocID="{7047DEF7-061A-4F7E-8F86-3428E02EF1A4}" presName="vertSpace2b" presStyleCnt="0"/>
      <dgm:spPr/>
    </dgm:pt>
    <dgm:pt modelId="{4C6771D3-A96F-491C-8EAE-9A217C0004AB}" type="pres">
      <dgm:prSet presAssocID="{BD150E47-F5D2-43E7-BEF1-B049025811DE}" presName="thickLine" presStyleLbl="alignNode1" presStyleIdx="2" presStyleCnt="6"/>
      <dgm:spPr/>
    </dgm:pt>
    <dgm:pt modelId="{CFFBB55E-4526-4758-A82E-1CE1B5BE731C}" type="pres">
      <dgm:prSet presAssocID="{BD150E47-F5D2-43E7-BEF1-B049025811DE}" presName="horz1" presStyleCnt="0"/>
      <dgm:spPr/>
    </dgm:pt>
    <dgm:pt modelId="{A5BBC9EF-A11C-40FC-925E-504E6B52DD1F}" type="pres">
      <dgm:prSet presAssocID="{BD150E47-F5D2-43E7-BEF1-B049025811DE}" presName="tx1" presStyleLbl="revTx" presStyleIdx="4" presStyleCnt="13" custScaleX="147364" custScaleY="55978"/>
      <dgm:spPr/>
      <dgm:t>
        <a:bodyPr/>
        <a:lstStyle/>
        <a:p>
          <a:endParaRPr lang="zh-TW" altLang="en-US"/>
        </a:p>
      </dgm:t>
    </dgm:pt>
    <dgm:pt modelId="{4FE0D7E3-964C-4414-9DF0-78A08F4EF080}" type="pres">
      <dgm:prSet presAssocID="{BD150E47-F5D2-43E7-BEF1-B049025811DE}" presName="vert1" presStyleCnt="0"/>
      <dgm:spPr/>
    </dgm:pt>
    <dgm:pt modelId="{33744A08-EE3A-4894-B344-BC869747EAB9}" type="pres">
      <dgm:prSet presAssocID="{17D1A614-7D3A-440B-90EA-EDDE7DF071FA}" presName="vertSpace2a" presStyleCnt="0"/>
      <dgm:spPr/>
    </dgm:pt>
    <dgm:pt modelId="{5DF95081-8848-4010-A5B5-8B7D3A4BA80D}" type="pres">
      <dgm:prSet presAssocID="{17D1A614-7D3A-440B-90EA-EDDE7DF071FA}" presName="horz2" presStyleCnt="0"/>
      <dgm:spPr/>
    </dgm:pt>
    <dgm:pt modelId="{B1B53CE8-02FD-45D7-8682-EB41D7972528}" type="pres">
      <dgm:prSet presAssocID="{17D1A614-7D3A-440B-90EA-EDDE7DF071FA}" presName="horzSpace2" presStyleCnt="0"/>
      <dgm:spPr/>
    </dgm:pt>
    <dgm:pt modelId="{A8C67E34-B258-46C3-9249-8A3DADEAC5D8}" type="pres">
      <dgm:prSet presAssocID="{17D1A614-7D3A-440B-90EA-EDDE7DF071FA}" presName="tx2" presStyleLbl="revTx" presStyleIdx="5" presStyleCnt="13" custScaleY="47614"/>
      <dgm:spPr/>
      <dgm:t>
        <a:bodyPr/>
        <a:lstStyle/>
        <a:p>
          <a:endParaRPr lang="zh-TW" altLang="en-US"/>
        </a:p>
      </dgm:t>
    </dgm:pt>
    <dgm:pt modelId="{FCAF40E1-F4FE-400D-ACB9-F217CE39DCA0}" type="pres">
      <dgm:prSet presAssocID="{17D1A614-7D3A-440B-90EA-EDDE7DF071FA}" presName="vert2" presStyleCnt="0"/>
      <dgm:spPr/>
    </dgm:pt>
    <dgm:pt modelId="{157A7FAD-E083-4BBB-A65D-EE4DF627CF2D}" type="pres">
      <dgm:prSet presAssocID="{17D1A614-7D3A-440B-90EA-EDDE7DF071FA}" presName="thinLine2b" presStyleLbl="callout" presStyleIdx="2" presStyleCnt="7"/>
      <dgm:spPr/>
    </dgm:pt>
    <dgm:pt modelId="{59C7D311-1F63-45E3-9922-B423E23B25E5}" type="pres">
      <dgm:prSet presAssocID="{17D1A614-7D3A-440B-90EA-EDDE7DF071FA}" presName="vertSpace2b" presStyleCnt="0"/>
      <dgm:spPr/>
    </dgm:pt>
    <dgm:pt modelId="{D8E87315-6199-4884-AA7C-5555EEFD8B9A}" type="pres">
      <dgm:prSet presAssocID="{D1AEF172-53DD-4135-A698-89583C4E25A0}" presName="thickLine" presStyleLbl="alignNode1" presStyleIdx="3" presStyleCnt="6"/>
      <dgm:spPr/>
    </dgm:pt>
    <dgm:pt modelId="{92D3FE8B-D71B-402D-842D-EC707FA15912}" type="pres">
      <dgm:prSet presAssocID="{D1AEF172-53DD-4135-A698-89583C4E25A0}" presName="horz1" presStyleCnt="0"/>
      <dgm:spPr/>
    </dgm:pt>
    <dgm:pt modelId="{389655DC-5ED6-41DE-896A-03FDBECD15DE}" type="pres">
      <dgm:prSet presAssocID="{D1AEF172-53DD-4135-A698-89583C4E25A0}" presName="tx1" presStyleLbl="revTx" presStyleIdx="6" presStyleCnt="13" custScaleX="146756" custScaleY="45824"/>
      <dgm:spPr/>
      <dgm:t>
        <a:bodyPr/>
        <a:lstStyle/>
        <a:p>
          <a:endParaRPr lang="zh-TW" altLang="en-US"/>
        </a:p>
      </dgm:t>
    </dgm:pt>
    <dgm:pt modelId="{5FA11A89-8343-493C-82AC-9B0D2D5F1EBB}" type="pres">
      <dgm:prSet presAssocID="{D1AEF172-53DD-4135-A698-89583C4E25A0}" presName="vert1" presStyleCnt="0"/>
      <dgm:spPr/>
    </dgm:pt>
    <dgm:pt modelId="{A4F1DD0C-6547-49C9-904A-FB46D1A7F430}" type="pres">
      <dgm:prSet presAssocID="{668FD367-6FC4-44B7-AA42-191D4A9DF920}" presName="vertSpace2a" presStyleCnt="0"/>
      <dgm:spPr/>
    </dgm:pt>
    <dgm:pt modelId="{B36CD59A-FAF3-43A5-AED0-6CDD6BCDA834}" type="pres">
      <dgm:prSet presAssocID="{668FD367-6FC4-44B7-AA42-191D4A9DF920}" presName="horz2" presStyleCnt="0"/>
      <dgm:spPr/>
    </dgm:pt>
    <dgm:pt modelId="{8D6B23B1-EAF6-40C9-847D-FE9FE61B111F}" type="pres">
      <dgm:prSet presAssocID="{668FD367-6FC4-44B7-AA42-191D4A9DF920}" presName="horzSpace2" presStyleCnt="0"/>
      <dgm:spPr/>
    </dgm:pt>
    <dgm:pt modelId="{1DA992E1-639E-4C7F-B949-CED04BB8227F}" type="pres">
      <dgm:prSet presAssocID="{668FD367-6FC4-44B7-AA42-191D4A9DF920}" presName="tx2" presStyleLbl="revTx" presStyleIdx="7" presStyleCnt="13" custScaleY="46612"/>
      <dgm:spPr/>
      <dgm:t>
        <a:bodyPr/>
        <a:lstStyle/>
        <a:p>
          <a:endParaRPr lang="zh-TW" altLang="en-US"/>
        </a:p>
      </dgm:t>
    </dgm:pt>
    <dgm:pt modelId="{8F72DBD8-8781-409B-9BCD-0DD0FBA2A4FD}" type="pres">
      <dgm:prSet presAssocID="{668FD367-6FC4-44B7-AA42-191D4A9DF920}" presName="vert2" presStyleCnt="0"/>
      <dgm:spPr/>
    </dgm:pt>
    <dgm:pt modelId="{A5D1BCD3-A1EE-4A11-8296-8D8D0AAEF8BA}" type="pres">
      <dgm:prSet presAssocID="{668FD367-6FC4-44B7-AA42-191D4A9DF920}" presName="thinLine2b" presStyleLbl="callout" presStyleIdx="3" presStyleCnt="7"/>
      <dgm:spPr/>
    </dgm:pt>
    <dgm:pt modelId="{CE95A422-7904-4152-A156-29CCB67F1677}" type="pres">
      <dgm:prSet presAssocID="{668FD367-6FC4-44B7-AA42-191D4A9DF920}" presName="vertSpace2b" presStyleCnt="0"/>
      <dgm:spPr/>
    </dgm:pt>
    <dgm:pt modelId="{507DD16A-986D-497C-9407-A55541EACBBA}" type="pres">
      <dgm:prSet presAssocID="{AB777738-2B1A-451D-BD0B-9E36AD159489}" presName="thickLine" presStyleLbl="alignNode1" presStyleIdx="4" presStyleCnt="6"/>
      <dgm:spPr/>
    </dgm:pt>
    <dgm:pt modelId="{CCB5BD5A-5467-459D-9C98-06B7F0855E76}" type="pres">
      <dgm:prSet presAssocID="{AB777738-2B1A-451D-BD0B-9E36AD159489}" presName="horz1" presStyleCnt="0"/>
      <dgm:spPr/>
    </dgm:pt>
    <dgm:pt modelId="{9D2DFF06-FCE9-48C5-BE4F-EE0F54A99DEF}" type="pres">
      <dgm:prSet presAssocID="{AB777738-2B1A-451D-BD0B-9E36AD159489}" presName="tx1" presStyleLbl="revTx" presStyleIdx="8" presStyleCnt="13" custScaleX="146756" custScaleY="45229"/>
      <dgm:spPr/>
      <dgm:t>
        <a:bodyPr/>
        <a:lstStyle/>
        <a:p>
          <a:endParaRPr lang="zh-TW" altLang="en-US"/>
        </a:p>
      </dgm:t>
    </dgm:pt>
    <dgm:pt modelId="{8D3AD8F7-EF58-425B-BA78-ED8760934D33}" type="pres">
      <dgm:prSet presAssocID="{AB777738-2B1A-451D-BD0B-9E36AD159489}" presName="vert1" presStyleCnt="0"/>
      <dgm:spPr/>
    </dgm:pt>
    <dgm:pt modelId="{48F6A2CE-018F-4C37-8D39-48A6336B604A}" type="pres">
      <dgm:prSet presAssocID="{E67414E9-3284-4D6C-8E8A-5EF986DD510B}" presName="vertSpace2a" presStyleCnt="0"/>
      <dgm:spPr/>
    </dgm:pt>
    <dgm:pt modelId="{A1F174C7-3CCF-4E59-B134-17A57CCD2BF5}" type="pres">
      <dgm:prSet presAssocID="{E67414E9-3284-4D6C-8E8A-5EF986DD510B}" presName="horz2" presStyleCnt="0"/>
      <dgm:spPr/>
    </dgm:pt>
    <dgm:pt modelId="{2936E60D-6298-4A8E-8B6F-D5E3C528E72D}" type="pres">
      <dgm:prSet presAssocID="{E67414E9-3284-4D6C-8E8A-5EF986DD510B}" presName="horzSpace2" presStyleCnt="0"/>
      <dgm:spPr/>
    </dgm:pt>
    <dgm:pt modelId="{B4AC1172-62EC-48DA-AD5C-7E052E3CB49C}" type="pres">
      <dgm:prSet presAssocID="{E67414E9-3284-4D6C-8E8A-5EF986DD510B}" presName="tx2" presStyleLbl="revTx" presStyleIdx="9" presStyleCnt="13" custScaleY="45824"/>
      <dgm:spPr/>
      <dgm:t>
        <a:bodyPr/>
        <a:lstStyle/>
        <a:p>
          <a:endParaRPr lang="zh-TW" altLang="en-US"/>
        </a:p>
      </dgm:t>
    </dgm:pt>
    <dgm:pt modelId="{A3C60D11-892B-4C8C-B8DD-A2A78DF16782}" type="pres">
      <dgm:prSet presAssocID="{E67414E9-3284-4D6C-8E8A-5EF986DD510B}" presName="vert2" presStyleCnt="0"/>
      <dgm:spPr/>
    </dgm:pt>
    <dgm:pt modelId="{C00B79AE-4C90-4779-BD43-8AB94B3110CB}" type="pres">
      <dgm:prSet presAssocID="{E67414E9-3284-4D6C-8E8A-5EF986DD510B}" presName="thinLine2b" presStyleLbl="callout" presStyleIdx="4" presStyleCnt="7"/>
      <dgm:spPr/>
    </dgm:pt>
    <dgm:pt modelId="{D666AA6B-E263-486E-8CED-520B470EF0D7}" type="pres">
      <dgm:prSet presAssocID="{E67414E9-3284-4D6C-8E8A-5EF986DD510B}" presName="vertSpace2b" presStyleCnt="0"/>
      <dgm:spPr/>
    </dgm:pt>
    <dgm:pt modelId="{9A8C5CC3-7683-4DC3-8E69-88A24ECB8B75}" type="pres">
      <dgm:prSet presAssocID="{01D421A1-8C12-42B9-8F72-A63F25004F38}" presName="thickLine" presStyleLbl="alignNode1" presStyleIdx="5" presStyleCnt="6"/>
      <dgm:spPr/>
    </dgm:pt>
    <dgm:pt modelId="{444ADEFE-4E16-4656-A822-70A90C7C9525}" type="pres">
      <dgm:prSet presAssocID="{01D421A1-8C12-42B9-8F72-A63F25004F38}" presName="horz1" presStyleCnt="0"/>
      <dgm:spPr/>
    </dgm:pt>
    <dgm:pt modelId="{07747ABC-C063-485F-B0A7-2FB4EDAE4DDD}" type="pres">
      <dgm:prSet presAssocID="{01D421A1-8C12-42B9-8F72-A63F25004F38}" presName="tx1" presStyleLbl="revTx" presStyleIdx="10" presStyleCnt="13" custScaleX="146756"/>
      <dgm:spPr/>
      <dgm:t>
        <a:bodyPr/>
        <a:lstStyle/>
        <a:p>
          <a:endParaRPr lang="zh-TW" altLang="en-US"/>
        </a:p>
      </dgm:t>
    </dgm:pt>
    <dgm:pt modelId="{EF050888-9FC5-4A6F-846E-34931490FC83}" type="pres">
      <dgm:prSet presAssocID="{01D421A1-8C12-42B9-8F72-A63F25004F38}" presName="vert1" presStyleCnt="0"/>
      <dgm:spPr/>
    </dgm:pt>
    <dgm:pt modelId="{ADD7EA8F-5D82-4FC2-BB9B-3B3B91D23D7A}" type="pres">
      <dgm:prSet presAssocID="{14B69FE6-AC00-41BD-A9A9-0692A422D63B}" presName="vertSpace2a" presStyleCnt="0"/>
      <dgm:spPr/>
    </dgm:pt>
    <dgm:pt modelId="{BC0F98EA-8DBC-4B74-ADB8-C4F9A7FA1239}" type="pres">
      <dgm:prSet presAssocID="{14B69FE6-AC00-41BD-A9A9-0692A422D63B}" presName="horz2" presStyleCnt="0"/>
      <dgm:spPr/>
    </dgm:pt>
    <dgm:pt modelId="{EE74E42B-CFF5-4427-BB57-A869F67818FC}" type="pres">
      <dgm:prSet presAssocID="{14B69FE6-AC00-41BD-A9A9-0692A422D63B}" presName="horzSpace2" presStyleCnt="0"/>
      <dgm:spPr/>
    </dgm:pt>
    <dgm:pt modelId="{B92703D2-01F4-42B4-BAAC-06A4B4C5455D}" type="pres">
      <dgm:prSet presAssocID="{14B69FE6-AC00-41BD-A9A9-0692A422D63B}" presName="tx2" presStyleLbl="revTx" presStyleIdx="11" presStyleCnt="13" custScaleY="95780"/>
      <dgm:spPr/>
      <dgm:t>
        <a:bodyPr/>
        <a:lstStyle/>
        <a:p>
          <a:endParaRPr lang="zh-TW" altLang="en-US"/>
        </a:p>
      </dgm:t>
    </dgm:pt>
    <dgm:pt modelId="{73C138D7-714E-44D6-A192-7E912D2C0C44}" type="pres">
      <dgm:prSet presAssocID="{14B69FE6-AC00-41BD-A9A9-0692A422D63B}" presName="vert2" presStyleCnt="0"/>
      <dgm:spPr/>
    </dgm:pt>
    <dgm:pt modelId="{6A2214E2-5263-445A-9DF8-EC87ED85A7C6}" type="pres">
      <dgm:prSet presAssocID="{14B69FE6-AC00-41BD-A9A9-0692A422D63B}" presName="thinLine2b" presStyleLbl="callout" presStyleIdx="5" presStyleCnt="7"/>
      <dgm:spPr/>
    </dgm:pt>
    <dgm:pt modelId="{A98E7868-A44D-4412-8954-17CEA3D9BFFB}" type="pres">
      <dgm:prSet presAssocID="{14B69FE6-AC00-41BD-A9A9-0692A422D63B}" presName="vertSpace2b" presStyleCnt="0"/>
      <dgm:spPr/>
    </dgm:pt>
    <dgm:pt modelId="{3C9F0B9A-31C6-490C-B6E9-8EF900721B14}" type="pres">
      <dgm:prSet presAssocID="{2EB012B2-79E6-42B5-9264-9285C29B59EA}" presName="horz2" presStyleCnt="0"/>
      <dgm:spPr/>
    </dgm:pt>
    <dgm:pt modelId="{D3180BD2-7E1B-4A77-B214-2EB6E94227D7}" type="pres">
      <dgm:prSet presAssocID="{2EB012B2-79E6-42B5-9264-9285C29B59EA}" presName="horzSpace2" presStyleCnt="0"/>
      <dgm:spPr/>
    </dgm:pt>
    <dgm:pt modelId="{05384DFC-52F6-4743-9E44-F4596564A9EE}" type="pres">
      <dgm:prSet presAssocID="{2EB012B2-79E6-42B5-9264-9285C29B59EA}" presName="tx2" presStyleLbl="revTx" presStyleIdx="12" presStyleCnt="13" custScaleY="63596"/>
      <dgm:spPr/>
      <dgm:t>
        <a:bodyPr/>
        <a:lstStyle/>
        <a:p>
          <a:endParaRPr lang="zh-TW" altLang="en-US"/>
        </a:p>
      </dgm:t>
    </dgm:pt>
    <dgm:pt modelId="{C91FF43F-6096-41D1-9BED-8FB07CD061CE}" type="pres">
      <dgm:prSet presAssocID="{2EB012B2-79E6-42B5-9264-9285C29B59EA}" presName="vert2" presStyleCnt="0"/>
      <dgm:spPr/>
    </dgm:pt>
    <dgm:pt modelId="{62917566-A795-4FB8-A0BA-F190941724CD}" type="pres">
      <dgm:prSet presAssocID="{2EB012B2-79E6-42B5-9264-9285C29B59EA}" presName="thinLine2b" presStyleLbl="callout" presStyleIdx="6" presStyleCnt="7"/>
      <dgm:spPr/>
    </dgm:pt>
    <dgm:pt modelId="{FA0C95BC-C5EB-4500-9B7E-F1C9F28C846D}" type="pres">
      <dgm:prSet presAssocID="{2EB012B2-79E6-42B5-9264-9285C29B59EA}" presName="vertSpace2b" presStyleCnt="0"/>
      <dgm:spPr/>
    </dgm:pt>
  </dgm:ptLst>
  <dgm:cxnLst>
    <dgm:cxn modelId="{49E98AA1-6C87-4C2B-B703-2FCB2A99DE6A}" srcId="{B118B9CB-9BD2-425A-91CA-07839F9B420F}" destId="{01D421A1-8C12-42B9-8F72-A63F25004F38}" srcOrd="5" destOrd="0" parTransId="{FC0363EB-7843-4C45-A5DD-3D9DBDC40C58}" sibTransId="{6178D69A-0D71-400A-864C-957F4C5E023D}"/>
    <dgm:cxn modelId="{B535ED10-0087-4FC9-BF66-1A4EB760D818}" srcId="{B118B9CB-9BD2-425A-91CA-07839F9B420F}" destId="{D1AEF172-53DD-4135-A698-89583C4E25A0}" srcOrd="3" destOrd="0" parTransId="{18287021-AE34-4A87-9072-3BEDD2D75F31}" sibTransId="{E2AB74D6-DA94-40B6-B504-6D3ECC3C49DF}"/>
    <dgm:cxn modelId="{7F9FECD4-3B3F-4604-AD94-9F2087905558}" srcId="{B118B9CB-9BD2-425A-91CA-07839F9B420F}" destId="{BD150E47-F5D2-43E7-BEF1-B049025811DE}" srcOrd="2" destOrd="0" parTransId="{6CA29CF8-F6E8-4E04-AED3-26000107B3F9}" sibTransId="{52F66BE1-1960-41B0-8732-407945C15E8D}"/>
    <dgm:cxn modelId="{A67A5B64-8B8B-49FC-B670-3A518BA820ED}" srcId="{AB777738-2B1A-451D-BD0B-9E36AD159489}" destId="{E67414E9-3284-4D6C-8E8A-5EF986DD510B}" srcOrd="0" destOrd="0" parTransId="{75C260AA-9CD7-44C2-B43A-E7A3F4B4D992}" sibTransId="{AF04F178-85DC-47A7-BF2E-4C8468DEF181}"/>
    <dgm:cxn modelId="{CD484268-96D6-4B14-A612-ECD0B2312C3E}" srcId="{01D421A1-8C12-42B9-8F72-A63F25004F38}" destId="{2EB012B2-79E6-42B5-9264-9285C29B59EA}" srcOrd="1" destOrd="0" parTransId="{DCF87423-34A7-4AF2-A207-16D6A8218E17}" sibTransId="{268794C6-BD1C-4A1D-B7F9-02280E25923B}"/>
    <dgm:cxn modelId="{B4B3E94E-ED75-4E33-A39D-06531A48B2AD}" type="presOf" srcId="{1B263AA6-0AA4-4B3D-BDFC-FA27E9F80F31}" destId="{CE8763F9-3B86-49DF-A288-4E4678328B6E}" srcOrd="0" destOrd="0" presId="urn:microsoft.com/office/officeart/2008/layout/LinedList"/>
    <dgm:cxn modelId="{E1960D2F-8ACD-4911-9A5D-F51ECF095169}" type="presOf" srcId="{2EB012B2-79E6-42B5-9264-9285C29B59EA}" destId="{05384DFC-52F6-4743-9E44-F4596564A9EE}" srcOrd="0" destOrd="0" presId="urn:microsoft.com/office/officeart/2008/layout/LinedList"/>
    <dgm:cxn modelId="{42580808-3329-412F-961A-C07FFCF89C61}" srcId="{01D421A1-8C12-42B9-8F72-A63F25004F38}" destId="{14B69FE6-AC00-41BD-A9A9-0692A422D63B}" srcOrd="0" destOrd="0" parTransId="{9BEF3713-FA1F-40ED-B53F-03C93EB9076B}" sibTransId="{8895CB0B-CD23-44E5-BA96-73E7B2E452D1}"/>
    <dgm:cxn modelId="{B0DA77CD-D138-446D-AC83-660C97A07AFE}" type="presOf" srcId="{E2DD89F9-95E3-4A48-A17A-2A3A8523BD33}" destId="{416C260C-1D8A-48B3-A47E-05DDF6BA0711}" srcOrd="0" destOrd="0" presId="urn:microsoft.com/office/officeart/2008/layout/LinedList"/>
    <dgm:cxn modelId="{E01D559C-DF1A-4650-8D56-B4A90FB0B973}" type="presOf" srcId="{BD150E47-F5D2-43E7-BEF1-B049025811DE}" destId="{A5BBC9EF-A11C-40FC-925E-504E6B52DD1F}" srcOrd="0" destOrd="0" presId="urn:microsoft.com/office/officeart/2008/layout/LinedList"/>
    <dgm:cxn modelId="{87C6252F-4DBD-458D-9B05-EFCEC5928A10}" type="presOf" srcId="{B118B9CB-9BD2-425A-91CA-07839F9B420F}" destId="{9D24D430-B031-4E9A-8A35-815877C28CDE}" srcOrd="0" destOrd="0" presId="urn:microsoft.com/office/officeart/2008/layout/LinedList"/>
    <dgm:cxn modelId="{0659AD0D-A8AD-4090-8A1C-37D5CF92D604}" type="presOf" srcId="{2064D610-5716-4C25-9263-7EECDD169EA5}" destId="{B0BBBDA3-4F60-415B-B47F-806E48B85F19}" srcOrd="0" destOrd="0" presId="urn:microsoft.com/office/officeart/2008/layout/LinedList"/>
    <dgm:cxn modelId="{5E739043-6954-4DF2-98AA-DA3B94A42846}" srcId="{D1AEF172-53DD-4135-A698-89583C4E25A0}" destId="{668FD367-6FC4-44B7-AA42-191D4A9DF920}" srcOrd="0" destOrd="0" parTransId="{78013A10-E5E6-4AC2-A05E-5C6A01BC2747}" sibTransId="{90ECDB9E-D3EC-423B-A1E6-2B011F191437}"/>
    <dgm:cxn modelId="{AAAB3160-E42E-456C-A43D-4EB958E26899}" srcId="{B118B9CB-9BD2-425A-91CA-07839F9B420F}" destId="{1B263AA6-0AA4-4B3D-BDFC-FA27E9F80F31}" srcOrd="1" destOrd="0" parTransId="{3A25CA60-72AD-4D74-9EBA-E1B35FF7D138}" sibTransId="{CA7559BF-EEBC-4335-8A35-707B2EF2EAC9}"/>
    <dgm:cxn modelId="{2D979BC9-038C-453B-9844-B8A1C7A3DC83}" type="presOf" srcId="{01D421A1-8C12-42B9-8F72-A63F25004F38}" destId="{07747ABC-C063-485F-B0A7-2FB4EDAE4DDD}" srcOrd="0" destOrd="0" presId="urn:microsoft.com/office/officeart/2008/layout/LinedList"/>
    <dgm:cxn modelId="{CD5CBB28-C4C3-4911-8796-00F2C0AF2F00}" type="presOf" srcId="{14B69FE6-AC00-41BD-A9A9-0692A422D63B}" destId="{B92703D2-01F4-42B4-BAAC-06A4B4C5455D}" srcOrd="0" destOrd="0" presId="urn:microsoft.com/office/officeart/2008/layout/LinedList"/>
    <dgm:cxn modelId="{B7693F95-5C64-4A32-9C58-176B6844FCCE}" type="presOf" srcId="{7047DEF7-061A-4F7E-8F86-3428E02EF1A4}" destId="{7873E757-C35F-44A4-B00A-63E2DC83089B}" srcOrd="0" destOrd="0" presId="urn:microsoft.com/office/officeart/2008/layout/LinedList"/>
    <dgm:cxn modelId="{ABB8D892-6471-431D-ACE9-91A31702F94A}" srcId="{B118B9CB-9BD2-425A-91CA-07839F9B420F}" destId="{2064D610-5716-4C25-9263-7EECDD169EA5}" srcOrd="0" destOrd="0" parTransId="{1D4B9AFF-4208-4A18-A315-F365E5BE647D}" sibTransId="{47AB22EE-565A-4735-A073-448004593739}"/>
    <dgm:cxn modelId="{00AF1F43-2769-4195-8388-123C93A98859}" type="presOf" srcId="{D1AEF172-53DD-4135-A698-89583C4E25A0}" destId="{389655DC-5ED6-41DE-896A-03FDBECD15DE}" srcOrd="0" destOrd="0" presId="urn:microsoft.com/office/officeart/2008/layout/LinedList"/>
    <dgm:cxn modelId="{C0D6FDFC-B749-47B4-984C-23EF63265E15}" srcId="{B118B9CB-9BD2-425A-91CA-07839F9B420F}" destId="{AB777738-2B1A-451D-BD0B-9E36AD159489}" srcOrd="4" destOrd="0" parTransId="{3287F190-EB7D-4DBB-A47C-A1179571F9C3}" sibTransId="{3F9CA8A1-1F00-4AD6-BF6E-AAFD101AE3A0}"/>
    <dgm:cxn modelId="{8E708315-D215-463D-B400-43B2C5B507F1}" srcId="{2064D610-5716-4C25-9263-7EECDD169EA5}" destId="{E2DD89F9-95E3-4A48-A17A-2A3A8523BD33}" srcOrd="0" destOrd="0" parTransId="{EB1ACAD6-3A35-4811-8F6C-029D094E5468}" sibTransId="{642B4DFF-6634-48EC-A92D-9B0B634BD20F}"/>
    <dgm:cxn modelId="{0713193D-6CA8-46FE-9E5C-16A124CC94CC}" srcId="{BD150E47-F5D2-43E7-BEF1-B049025811DE}" destId="{17D1A614-7D3A-440B-90EA-EDDE7DF071FA}" srcOrd="0" destOrd="0" parTransId="{5DB1E61A-88D6-4058-8A0B-A7EBECC86F24}" sibTransId="{E8BAC3BF-3F02-4391-89C1-8D59ECE746C1}"/>
    <dgm:cxn modelId="{24ECDCBD-532B-4980-A83B-A22EBE2143D6}" type="presOf" srcId="{AB777738-2B1A-451D-BD0B-9E36AD159489}" destId="{9D2DFF06-FCE9-48C5-BE4F-EE0F54A99DEF}" srcOrd="0" destOrd="0" presId="urn:microsoft.com/office/officeart/2008/layout/LinedList"/>
    <dgm:cxn modelId="{9966B08C-C359-4DD4-85A2-E3B676B300B5}" type="presOf" srcId="{E67414E9-3284-4D6C-8E8A-5EF986DD510B}" destId="{B4AC1172-62EC-48DA-AD5C-7E052E3CB49C}" srcOrd="0" destOrd="0" presId="urn:microsoft.com/office/officeart/2008/layout/LinedList"/>
    <dgm:cxn modelId="{B0537DD1-1EAF-4F6A-B91F-4B2CA4A71AD7}" srcId="{1B263AA6-0AA4-4B3D-BDFC-FA27E9F80F31}" destId="{7047DEF7-061A-4F7E-8F86-3428E02EF1A4}" srcOrd="0" destOrd="0" parTransId="{A2302D6F-92EF-45C6-AA19-D6AC54210576}" sibTransId="{BD2DD8CB-E0B1-4786-B735-9392F89E1574}"/>
    <dgm:cxn modelId="{CBF0F3BB-130C-4A19-9F8D-CD445CF995ED}" type="presOf" srcId="{668FD367-6FC4-44B7-AA42-191D4A9DF920}" destId="{1DA992E1-639E-4C7F-B949-CED04BB8227F}" srcOrd="0" destOrd="0" presId="urn:microsoft.com/office/officeart/2008/layout/LinedList"/>
    <dgm:cxn modelId="{6DB5E787-3B22-46BD-94A6-D72192A30938}" type="presOf" srcId="{17D1A614-7D3A-440B-90EA-EDDE7DF071FA}" destId="{A8C67E34-B258-46C3-9249-8A3DADEAC5D8}" srcOrd="0" destOrd="0" presId="urn:microsoft.com/office/officeart/2008/layout/LinedList"/>
    <dgm:cxn modelId="{D7129D54-FC31-4DA9-A88C-3D679F02885C}" type="presParOf" srcId="{9D24D430-B031-4E9A-8A35-815877C28CDE}" destId="{B1178957-14A0-4384-8719-A149CB440847}" srcOrd="0" destOrd="0" presId="urn:microsoft.com/office/officeart/2008/layout/LinedList"/>
    <dgm:cxn modelId="{04CE6A04-7A76-4562-95B3-6871E865309F}" type="presParOf" srcId="{9D24D430-B031-4E9A-8A35-815877C28CDE}" destId="{4FBF4038-39DF-4118-95BD-1296A23306F3}" srcOrd="1" destOrd="0" presId="urn:microsoft.com/office/officeart/2008/layout/LinedList"/>
    <dgm:cxn modelId="{29BC40CF-BFA0-4FB8-8C7B-FDD626AF0C72}" type="presParOf" srcId="{4FBF4038-39DF-4118-95BD-1296A23306F3}" destId="{B0BBBDA3-4F60-415B-B47F-806E48B85F19}" srcOrd="0" destOrd="0" presId="urn:microsoft.com/office/officeart/2008/layout/LinedList"/>
    <dgm:cxn modelId="{07F21C3F-6A43-47F4-B599-CD3A0D508D95}" type="presParOf" srcId="{4FBF4038-39DF-4118-95BD-1296A23306F3}" destId="{EF3D54AF-2134-49F3-8283-534C991DEBBA}" srcOrd="1" destOrd="0" presId="urn:microsoft.com/office/officeart/2008/layout/LinedList"/>
    <dgm:cxn modelId="{1C5FE86B-6360-42A0-8BD0-FBA4E3EF2BF9}" type="presParOf" srcId="{EF3D54AF-2134-49F3-8283-534C991DEBBA}" destId="{2A3F91AE-2C11-441A-9C3E-617C74444761}" srcOrd="0" destOrd="0" presId="urn:microsoft.com/office/officeart/2008/layout/LinedList"/>
    <dgm:cxn modelId="{0285B936-AA8C-468D-B62F-A7195EE5B9B4}" type="presParOf" srcId="{EF3D54AF-2134-49F3-8283-534C991DEBBA}" destId="{EC64546E-3061-41F6-B371-17A1904BCE26}" srcOrd="1" destOrd="0" presId="urn:microsoft.com/office/officeart/2008/layout/LinedList"/>
    <dgm:cxn modelId="{59875F02-B1DC-47E4-BCA2-8FB0D3959615}" type="presParOf" srcId="{EC64546E-3061-41F6-B371-17A1904BCE26}" destId="{90E64324-6891-4070-9AA1-5ACF8E33905E}" srcOrd="0" destOrd="0" presId="urn:microsoft.com/office/officeart/2008/layout/LinedList"/>
    <dgm:cxn modelId="{B81ABE8A-E19E-4FB4-B90F-60F4DF709197}" type="presParOf" srcId="{EC64546E-3061-41F6-B371-17A1904BCE26}" destId="{416C260C-1D8A-48B3-A47E-05DDF6BA0711}" srcOrd="1" destOrd="0" presId="urn:microsoft.com/office/officeart/2008/layout/LinedList"/>
    <dgm:cxn modelId="{2E4E2F8B-0061-47B7-8166-394B78D22BB5}" type="presParOf" srcId="{EC64546E-3061-41F6-B371-17A1904BCE26}" destId="{0A08A9F5-2A33-4D29-BB18-94456F0BEC00}" srcOrd="2" destOrd="0" presId="urn:microsoft.com/office/officeart/2008/layout/LinedList"/>
    <dgm:cxn modelId="{A64DAEE6-A6A3-4A10-A1E4-F7E4DAA83B8B}" type="presParOf" srcId="{EF3D54AF-2134-49F3-8283-534C991DEBBA}" destId="{3C42D3BD-2262-4C4D-9EFA-1967229168A0}" srcOrd="2" destOrd="0" presId="urn:microsoft.com/office/officeart/2008/layout/LinedList"/>
    <dgm:cxn modelId="{7F01034D-01B2-49FF-9F24-5A655D566772}" type="presParOf" srcId="{EF3D54AF-2134-49F3-8283-534C991DEBBA}" destId="{16424CAA-851A-4A4D-858B-E34A17903AC5}" srcOrd="3" destOrd="0" presId="urn:microsoft.com/office/officeart/2008/layout/LinedList"/>
    <dgm:cxn modelId="{3CB721BB-42F9-4D40-AF15-0C7C98457E13}" type="presParOf" srcId="{9D24D430-B031-4E9A-8A35-815877C28CDE}" destId="{F0A9F818-0756-4632-8B4B-339A6AE5A38D}" srcOrd="2" destOrd="0" presId="urn:microsoft.com/office/officeart/2008/layout/LinedList"/>
    <dgm:cxn modelId="{01A392A0-BD09-44F1-9A5C-F3FA8D4D2D1B}" type="presParOf" srcId="{9D24D430-B031-4E9A-8A35-815877C28CDE}" destId="{C0FEAD8D-9002-4463-8DE4-F75E00503AD1}" srcOrd="3" destOrd="0" presId="urn:microsoft.com/office/officeart/2008/layout/LinedList"/>
    <dgm:cxn modelId="{6C91E302-0E99-42EA-9034-71DB3D249318}" type="presParOf" srcId="{C0FEAD8D-9002-4463-8DE4-F75E00503AD1}" destId="{CE8763F9-3B86-49DF-A288-4E4678328B6E}" srcOrd="0" destOrd="0" presId="urn:microsoft.com/office/officeart/2008/layout/LinedList"/>
    <dgm:cxn modelId="{F6633831-0B31-4BB3-910F-75B4E4FFEEF5}" type="presParOf" srcId="{C0FEAD8D-9002-4463-8DE4-F75E00503AD1}" destId="{F9D23ECC-C0EA-4077-9EE6-AC1BFFA813B1}" srcOrd="1" destOrd="0" presId="urn:microsoft.com/office/officeart/2008/layout/LinedList"/>
    <dgm:cxn modelId="{F28A136A-E2F1-48BB-84D8-F73B2D08C5E8}" type="presParOf" srcId="{F9D23ECC-C0EA-4077-9EE6-AC1BFFA813B1}" destId="{846A3211-6A5E-4DD7-8F3F-ED57F0CB6757}" srcOrd="0" destOrd="0" presId="urn:microsoft.com/office/officeart/2008/layout/LinedList"/>
    <dgm:cxn modelId="{68B26CEA-07F6-46B4-A0CE-D788ED76992D}" type="presParOf" srcId="{F9D23ECC-C0EA-4077-9EE6-AC1BFFA813B1}" destId="{3ADAF8F9-4EC1-45A5-9DE2-FACB64D1737A}" srcOrd="1" destOrd="0" presId="urn:microsoft.com/office/officeart/2008/layout/LinedList"/>
    <dgm:cxn modelId="{9D1E3F67-206F-4135-8126-1203BD4D67D0}" type="presParOf" srcId="{3ADAF8F9-4EC1-45A5-9DE2-FACB64D1737A}" destId="{05548D60-29AC-4675-AD43-2C6A3C3B1200}" srcOrd="0" destOrd="0" presId="urn:microsoft.com/office/officeart/2008/layout/LinedList"/>
    <dgm:cxn modelId="{1C481604-782F-453C-A883-10B3074A3AB4}" type="presParOf" srcId="{3ADAF8F9-4EC1-45A5-9DE2-FACB64D1737A}" destId="{7873E757-C35F-44A4-B00A-63E2DC83089B}" srcOrd="1" destOrd="0" presId="urn:microsoft.com/office/officeart/2008/layout/LinedList"/>
    <dgm:cxn modelId="{33C069C8-B788-4FAA-910E-0062666C91D6}" type="presParOf" srcId="{3ADAF8F9-4EC1-45A5-9DE2-FACB64D1737A}" destId="{F68095F3-606F-402C-8175-7B123A97FFD2}" srcOrd="2" destOrd="0" presId="urn:microsoft.com/office/officeart/2008/layout/LinedList"/>
    <dgm:cxn modelId="{C63C0F59-FFE1-41B9-B732-B04C6516CF55}" type="presParOf" srcId="{F9D23ECC-C0EA-4077-9EE6-AC1BFFA813B1}" destId="{35FFAAF2-6379-4C6F-B0D4-E01607CB1368}" srcOrd="2" destOrd="0" presId="urn:microsoft.com/office/officeart/2008/layout/LinedList"/>
    <dgm:cxn modelId="{41D744F5-1773-4377-947B-31E29A045733}" type="presParOf" srcId="{F9D23ECC-C0EA-4077-9EE6-AC1BFFA813B1}" destId="{D578A3B2-7727-4FE2-8885-E12C644FE7FF}" srcOrd="3" destOrd="0" presId="urn:microsoft.com/office/officeart/2008/layout/LinedList"/>
    <dgm:cxn modelId="{D02BE823-E306-40E5-8B43-6C5ACEEC04D2}" type="presParOf" srcId="{9D24D430-B031-4E9A-8A35-815877C28CDE}" destId="{4C6771D3-A96F-491C-8EAE-9A217C0004AB}" srcOrd="4" destOrd="0" presId="urn:microsoft.com/office/officeart/2008/layout/LinedList"/>
    <dgm:cxn modelId="{70C7ADA7-E51F-475C-9B93-2111F8981E29}" type="presParOf" srcId="{9D24D430-B031-4E9A-8A35-815877C28CDE}" destId="{CFFBB55E-4526-4758-A82E-1CE1B5BE731C}" srcOrd="5" destOrd="0" presId="urn:microsoft.com/office/officeart/2008/layout/LinedList"/>
    <dgm:cxn modelId="{58C42BBE-D282-428C-9641-E62BC7103ECC}" type="presParOf" srcId="{CFFBB55E-4526-4758-A82E-1CE1B5BE731C}" destId="{A5BBC9EF-A11C-40FC-925E-504E6B52DD1F}" srcOrd="0" destOrd="0" presId="urn:microsoft.com/office/officeart/2008/layout/LinedList"/>
    <dgm:cxn modelId="{FEC7D3E7-8652-4CD0-95A5-109B0E8E65DD}" type="presParOf" srcId="{CFFBB55E-4526-4758-A82E-1CE1B5BE731C}" destId="{4FE0D7E3-964C-4414-9DF0-78A08F4EF080}" srcOrd="1" destOrd="0" presId="urn:microsoft.com/office/officeart/2008/layout/LinedList"/>
    <dgm:cxn modelId="{B80547A5-18E6-4967-BC5E-B5F6268D453E}" type="presParOf" srcId="{4FE0D7E3-964C-4414-9DF0-78A08F4EF080}" destId="{33744A08-EE3A-4894-B344-BC869747EAB9}" srcOrd="0" destOrd="0" presId="urn:microsoft.com/office/officeart/2008/layout/LinedList"/>
    <dgm:cxn modelId="{F6690353-D91B-4C6D-9914-C55B635931FD}" type="presParOf" srcId="{4FE0D7E3-964C-4414-9DF0-78A08F4EF080}" destId="{5DF95081-8848-4010-A5B5-8B7D3A4BA80D}" srcOrd="1" destOrd="0" presId="urn:microsoft.com/office/officeart/2008/layout/LinedList"/>
    <dgm:cxn modelId="{217E82C4-C7FD-4509-A0C2-EF20CBBE320D}" type="presParOf" srcId="{5DF95081-8848-4010-A5B5-8B7D3A4BA80D}" destId="{B1B53CE8-02FD-45D7-8682-EB41D7972528}" srcOrd="0" destOrd="0" presId="urn:microsoft.com/office/officeart/2008/layout/LinedList"/>
    <dgm:cxn modelId="{091D3B79-3E36-4336-B0B3-A514240DBF6B}" type="presParOf" srcId="{5DF95081-8848-4010-A5B5-8B7D3A4BA80D}" destId="{A8C67E34-B258-46C3-9249-8A3DADEAC5D8}" srcOrd="1" destOrd="0" presId="urn:microsoft.com/office/officeart/2008/layout/LinedList"/>
    <dgm:cxn modelId="{A9006774-AE5A-49EB-A0B7-2263085C4704}" type="presParOf" srcId="{5DF95081-8848-4010-A5B5-8B7D3A4BA80D}" destId="{FCAF40E1-F4FE-400D-ACB9-F217CE39DCA0}" srcOrd="2" destOrd="0" presId="urn:microsoft.com/office/officeart/2008/layout/LinedList"/>
    <dgm:cxn modelId="{F99DAA6A-71A6-44DD-B2C3-54A9F0B99E78}" type="presParOf" srcId="{4FE0D7E3-964C-4414-9DF0-78A08F4EF080}" destId="{157A7FAD-E083-4BBB-A65D-EE4DF627CF2D}" srcOrd="2" destOrd="0" presId="urn:microsoft.com/office/officeart/2008/layout/LinedList"/>
    <dgm:cxn modelId="{0313D763-DAE1-4570-8CA4-E383B05AA34E}" type="presParOf" srcId="{4FE0D7E3-964C-4414-9DF0-78A08F4EF080}" destId="{59C7D311-1F63-45E3-9922-B423E23B25E5}" srcOrd="3" destOrd="0" presId="urn:microsoft.com/office/officeart/2008/layout/LinedList"/>
    <dgm:cxn modelId="{0505D142-AF8C-4F24-A6C3-9F0E3AE5432A}" type="presParOf" srcId="{9D24D430-B031-4E9A-8A35-815877C28CDE}" destId="{D8E87315-6199-4884-AA7C-5555EEFD8B9A}" srcOrd="6" destOrd="0" presId="urn:microsoft.com/office/officeart/2008/layout/LinedList"/>
    <dgm:cxn modelId="{25A49D16-25CA-4CBE-B268-A43DCCF56A41}" type="presParOf" srcId="{9D24D430-B031-4E9A-8A35-815877C28CDE}" destId="{92D3FE8B-D71B-402D-842D-EC707FA15912}" srcOrd="7" destOrd="0" presId="urn:microsoft.com/office/officeart/2008/layout/LinedList"/>
    <dgm:cxn modelId="{B25DA1CC-49EA-4BAE-BE8A-41330FFADDE8}" type="presParOf" srcId="{92D3FE8B-D71B-402D-842D-EC707FA15912}" destId="{389655DC-5ED6-41DE-896A-03FDBECD15DE}" srcOrd="0" destOrd="0" presId="urn:microsoft.com/office/officeart/2008/layout/LinedList"/>
    <dgm:cxn modelId="{481BCD8D-25A0-4436-A381-74D20A1C508E}" type="presParOf" srcId="{92D3FE8B-D71B-402D-842D-EC707FA15912}" destId="{5FA11A89-8343-493C-82AC-9B0D2D5F1EBB}" srcOrd="1" destOrd="0" presId="urn:microsoft.com/office/officeart/2008/layout/LinedList"/>
    <dgm:cxn modelId="{05F74DD1-62E4-4000-842D-1FCA4586F050}" type="presParOf" srcId="{5FA11A89-8343-493C-82AC-9B0D2D5F1EBB}" destId="{A4F1DD0C-6547-49C9-904A-FB46D1A7F430}" srcOrd="0" destOrd="0" presId="urn:microsoft.com/office/officeart/2008/layout/LinedList"/>
    <dgm:cxn modelId="{C3BEF941-6C2A-4C8E-823D-860DE37337A3}" type="presParOf" srcId="{5FA11A89-8343-493C-82AC-9B0D2D5F1EBB}" destId="{B36CD59A-FAF3-43A5-AED0-6CDD6BCDA834}" srcOrd="1" destOrd="0" presId="urn:microsoft.com/office/officeart/2008/layout/LinedList"/>
    <dgm:cxn modelId="{63F18130-42C8-4A8A-B250-61E9CFBE8EBD}" type="presParOf" srcId="{B36CD59A-FAF3-43A5-AED0-6CDD6BCDA834}" destId="{8D6B23B1-EAF6-40C9-847D-FE9FE61B111F}" srcOrd="0" destOrd="0" presId="urn:microsoft.com/office/officeart/2008/layout/LinedList"/>
    <dgm:cxn modelId="{42FA1B3C-BEEC-42A1-8647-60A57B9FD052}" type="presParOf" srcId="{B36CD59A-FAF3-43A5-AED0-6CDD6BCDA834}" destId="{1DA992E1-639E-4C7F-B949-CED04BB8227F}" srcOrd="1" destOrd="0" presId="urn:microsoft.com/office/officeart/2008/layout/LinedList"/>
    <dgm:cxn modelId="{5533AE2B-6D6A-46CF-B2CE-EA0549C929A2}" type="presParOf" srcId="{B36CD59A-FAF3-43A5-AED0-6CDD6BCDA834}" destId="{8F72DBD8-8781-409B-9BCD-0DD0FBA2A4FD}" srcOrd="2" destOrd="0" presId="urn:microsoft.com/office/officeart/2008/layout/LinedList"/>
    <dgm:cxn modelId="{792A4ACD-CFF8-4404-80B4-7389861A98E6}" type="presParOf" srcId="{5FA11A89-8343-493C-82AC-9B0D2D5F1EBB}" destId="{A5D1BCD3-A1EE-4A11-8296-8D8D0AAEF8BA}" srcOrd="2" destOrd="0" presId="urn:microsoft.com/office/officeart/2008/layout/LinedList"/>
    <dgm:cxn modelId="{8DB5D35D-1ECA-41F5-AD86-772F90619E14}" type="presParOf" srcId="{5FA11A89-8343-493C-82AC-9B0D2D5F1EBB}" destId="{CE95A422-7904-4152-A156-29CCB67F1677}" srcOrd="3" destOrd="0" presId="urn:microsoft.com/office/officeart/2008/layout/LinedList"/>
    <dgm:cxn modelId="{9915E415-7D8F-4CAB-8CD0-EB8BA1C20EC2}" type="presParOf" srcId="{9D24D430-B031-4E9A-8A35-815877C28CDE}" destId="{507DD16A-986D-497C-9407-A55541EACBBA}" srcOrd="8" destOrd="0" presId="urn:microsoft.com/office/officeart/2008/layout/LinedList"/>
    <dgm:cxn modelId="{51B81255-982A-4AED-8EE1-26B9FF240AC8}" type="presParOf" srcId="{9D24D430-B031-4E9A-8A35-815877C28CDE}" destId="{CCB5BD5A-5467-459D-9C98-06B7F0855E76}" srcOrd="9" destOrd="0" presId="urn:microsoft.com/office/officeart/2008/layout/LinedList"/>
    <dgm:cxn modelId="{09285918-F365-467D-9F7C-A81AFA5A1394}" type="presParOf" srcId="{CCB5BD5A-5467-459D-9C98-06B7F0855E76}" destId="{9D2DFF06-FCE9-48C5-BE4F-EE0F54A99DEF}" srcOrd="0" destOrd="0" presId="urn:microsoft.com/office/officeart/2008/layout/LinedList"/>
    <dgm:cxn modelId="{4C755B3F-A644-40F9-81DC-9FA35E80A4BA}" type="presParOf" srcId="{CCB5BD5A-5467-459D-9C98-06B7F0855E76}" destId="{8D3AD8F7-EF58-425B-BA78-ED8760934D33}" srcOrd="1" destOrd="0" presId="urn:microsoft.com/office/officeart/2008/layout/LinedList"/>
    <dgm:cxn modelId="{A6953BC8-AABC-426F-B729-C0DCC4E16202}" type="presParOf" srcId="{8D3AD8F7-EF58-425B-BA78-ED8760934D33}" destId="{48F6A2CE-018F-4C37-8D39-48A6336B604A}" srcOrd="0" destOrd="0" presId="urn:microsoft.com/office/officeart/2008/layout/LinedList"/>
    <dgm:cxn modelId="{3D8FAE81-AFFC-47D1-9646-C30F6030490C}" type="presParOf" srcId="{8D3AD8F7-EF58-425B-BA78-ED8760934D33}" destId="{A1F174C7-3CCF-4E59-B134-17A57CCD2BF5}" srcOrd="1" destOrd="0" presId="urn:microsoft.com/office/officeart/2008/layout/LinedList"/>
    <dgm:cxn modelId="{4ACF6F19-9A9E-41B6-99B3-F2D48147BD86}" type="presParOf" srcId="{A1F174C7-3CCF-4E59-B134-17A57CCD2BF5}" destId="{2936E60D-6298-4A8E-8B6F-D5E3C528E72D}" srcOrd="0" destOrd="0" presId="urn:microsoft.com/office/officeart/2008/layout/LinedList"/>
    <dgm:cxn modelId="{1A0C5108-E530-4152-BBBA-6E07EC57C06C}" type="presParOf" srcId="{A1F174C7-3CCF-4E59-B134-17A57CCD2BF5}" destId="{B4AC1172-62EC-48DA-AD5C-7E052E3CB49C}" srcOrd="1" destOrd="0" presId="urn:microsoft.com/office/officeart/2008/layout/LinedList"/>
    <dgm:cxn modelId="{55EF3918-1AEE-4692-AAD9-B4D97171E7E4}" type="presParOf" srcId="{A1F174C7-3CCF-4E59-B134-17A57CCD2BF5}" destId="{A3C60D11-892B-4C8C-B8DD-A2A78DF16782}" srcOrd="2" destOrd="0" presId="urn:microsoft.com/office/officeart/2008/layout/LinedList"/>
    <dgm:cxn modelId="{B99BF61C-CFF6-4E34-BA27-09D7C2592554}" type="presParOf" srcId="{8D3AD8F7-EF58-425B-BA78-ED8760934D33}" destId="{C00B79AE-4C90-4779-BD43-8AB94B3110CB}" srcOrd="2" destOrd="0" presId="urn:microsoft.com/office/officeart/2008/layout/LinedList"/>
    <dgm:cxn modelId="{956DB744-691F-4437-AF1C-47EBC846F56A}" type="presParOf" srcId="{8D3AD8F7-EF58-425B-BA78-ED8760934D33}" destId="{D666AA6B-E263-486E-8CED-520B470EF0D7}" srcOrd="3" destOrd="0" presId="urn:microsoft.com/office/officeart/2008/layout/LinedList"/>
    <dgm:cxn modelId="{AB7A5E62-C2D5-441F-A449-88B895875A07}" type="presParOf" srcId="{9D24D430-B031-4E9A-8A35-815877C28CDE}" destId="{9A8C5CC3-7683-4DC3-8E69-88A24ECB8B75}" srcOrd="10" destOrd="0" presId="urn:microsoft.com/office/officeart/2008/layout/LinedList"/>
    <dgm:cxn modelId="{3E3A8254-9FB6-4101-A363-6FAF3303BDFE}" type="presParOf" srcId="{9D24D430-B031-4E9A-8A35-815877C28CDE}" destId="{444ADEFE-4E16-4656-A822-70A90C7C9525}" srcOrd="11" destOrd="0" presId="urn:microsoft.com/office/officeart/2008/layout/LinedList"/>
    <dgm:cxn modelId="{0E50D220-257E-45C4-84B6-2FA5CC3E63C5}" type="presParOf" srcId="{444ADEFE-4E16-4656-A822-70A90C7C9525}" destId="{07747ABC-C063-485F-B0A7-2FB4EDAE4DDD}" srcOrd="0" destOrd="0" presId="urn:microsoft.com/office/officeart/2008/layout/LinedList"/>
    <dgm:cxn modelId="{D887E2E7-2753-4112-B030-EAC7449610AA}" type="presParOf" srcId="{444ADEFE-4E16-4656-A822-70A90C7C9525}" destId="{EF050888-9FC5-4A6F-846E-34931490FC83}" srcOrd="1" destOrd="0" presId="urn:microsoft.com/office/officeart/2008/layout/LinedList"/>
    <dgm:cxn modelId="{3CAD8645-964E-4638-84B7-D35707FCDA28}" type="presParOf" srcId="{EF050888-9FC5-4A6F-846E-34931490FC83}" destId="{ADD7EA8F-5D82-4FC2-BB9B-3B3B91D23D7A}" srcOrd="0" destOrd="0" presId="urn:microsoft.com/office/officeart/2008/layout/LinedList"/>
    <dgm:cxn modelId="{A72EF16C-A709-4086-B996-730AE30E3152}" type="presParOf" srcId="{EF050888-9FC5-4A6F-846E-34931490FC83}" destId="{BC0F98EA-8DBC-4B74-ADB8-C4F9A7FA1239}" srcOrd="1" destOrd="0" presId="urn:microsoft.com/office/officeart/2008/layout/LinedList"/>
    <dgm:cxn modelId="{ED36B09A-1925-4EC3-B320-C4071C822053}" type="presParOf" srcId="{BC0F98EA-8DBC-4B74-ADB8-C4F9A7FA1239}" destId="{EE74E42B-CFF5-4427-BB57-A869F67818FC}" srcOrd="0" destOrd="0" presId="urn:microsoft.com/office/officeart/2008/layout/LinedList"/>
    <dgm:cxn modelId="{1B3A74A7-8FC0-4844-85C2-B64C5A0D6E87}" type="presParOf" srcId="{BC0F98EA-8DBC-4B74-ADB8-C4F9A7FA1239}" destId="{B92703D2-01F4-42B4-BAAC-06A4B4C5455D}" srcOrd="1" destOrd="0" presId="urn:microsoft.com/office/officeart/2008/layout/LinedList"/>
    <dgm:cxn modelId="{A8203FD1-4E3F-487E-A63F-D06A665578F9}" type="presParOf" srcId="{BC0F98EA-8DBC-4B74-ADB8-C4F9A7FA1239}" destId="{73C138D7-714E-44D6-A192-7E912D2C0C44}" srcOrd="2" destOrd="0" presId="urn:microsoft.com/office/officeart/2008/layout/LinedList"/>
    <dgm:cxn modelId="{59335CD4-0D76-4D6E-BD49-92289A98FE17}" type="presParOf" srcId="{EF050888-9FC5-4A6F-846E-34931490FC83}" destId="{6A2214E2-5263-445A-9DF8-EC87ED85A7C6}" srcOrd="2" destOrd="0" presId="urn:microsoft.com/office/officeart/2008/layout/LinedList"/>
    <dgm:cxn modelId="{A95098A5-3A3C-4406-B900-44E6108EC23F}" type="presParOf" srcId="{EF050888-9FC5-4A6F-846E-34931490FC83}" destId="{A98E7868-A44D-4412-8954-17CEA3D9BFFB}" srcOrd="3" destOrd="0" presId="urn:microsoft.com/office/officeart/2008/layout/LinedList"/>
    <dgm:cxn modelId="{6AA1356D-884D-48E4-8E22-4F96D8D3EAA6}" type="presParOf" srcId="{EF050888-9FC5-4A6F-846E-34931490FC83}" destId="{3C9F0B9A-31C6-490C-B6E9-8EF900721B14}" srcOrd="4" destOrd="0" presId="urn:microsoft.com/office/officeart/2008/layout/LinedList"/>
    <dgm:cxn modelId="{EF009930-AC73-41E8-BE51-08C50241B06F}" type="presParOf" srcId="{3C9F0B9A-31C6-490C-B6E9-8EF900721B14}" destId="{D3180BD2-7E1B-4A77-B214-2EB6E94227D7}" srcOrd="0" destOrd="0" presId="urn:microsoft.com/office/officeart/2008/layout/LinedList"/>
    <dgm:cxn modelId="{26D78107-A5EE-4AB2-A46E-F70B4D3B1815}" type="presParOf" srcId="{3C9F0B9A-31C6-490C-B6E9-8EF900721B14}" destId="{05384DFC-52F6-4743-9E44-F4596564A9EE}" srcOrd="1" destOrd="0" presId="urn:microsoft.com/office/officeart/2008/layout/LinedList"/>
    <dgm:cxn modelId="{F3F4C883-1F8A-444B-983F-EAE79CAE7505}" type="presParOf" srcId="{3C9F0B9A-31C6-490C-B6E9-8EF900721B14}" destId="{C91FF43F-6096-41D1-9BED-8FB07CD061CE}" srcOrd="2" destOrd="0" presId="urn:microsoft.com/office/officeart/2008/layout/LinedList"/>
    <dgm:cxn modelId="{B786A390-204F-49A1-960B-14397D8BCBB4}" type="presParOf" srcId="{EF050888-9FC5-4A6F-846E-34931490FC83}" destId="{62917566-A795-4FB8-A0BA-F190941724CD}" srcOrd="5" destOrd="0" presId="urn:microsoft.com/office/officeart/2008/layout/LinedList"/>
    <dgm:cxn modelId="{4BFE533E-7ABA-49C9-944A-0EDA8EB270FB}" type="presParOf" srcId="{EF050888-9FC5-4A6F-846E-34931490FC83}" destId="{FA0C95BC-C5EB-4500-9B7E-F1C9F28C846D}" srcOrd="6"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4EEF326-3362-4F2A-92AA-BC8A0738426A}">
      <dsp:nvSpPr>
        <dsp:cNvPr id="0" name=""/>
        <dsp:cNvSpPr/>
      </dsp:nvSpPr>
      <dsp:spPr>
        <a:xfrm>
          <a:off x="-4594335" y="-704407"/>
          <a:ext cx="5472816" cy="5472816"/>
        </a:xfrm>
        <a:prstGeom prst="blockArc">
          <a:avLst>
            <a:gd name="adj1" fmla="val 18900000"/>
            <a:gd name="adj2" fmla="val 2700000"/>
            <a:gd name="adj3" fmla="val 395"/>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F2A2CD-5B29-47D0-A873-B8B71DB59507}">
      <dsp:nvSpPr>
        <dsp:cNvPr id="0" name=""/>
        <dsp:cNvSpPr/>
      </dsp:nvSpPr>
      <dsp:spPr>
        <a:xfrm>
          <a:off x="460128" y="312440"/>
          <a:ext cx="6816652" cy="62520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76200" rIns="76200" bIns="76200" numCol="1" spcCol="1270" anchor="ctr" anchorCtr="0">
          <a:noAutofit/>
        </a:bodyPr>
        <a:lstStyle/>
        <a:p>
          <a:pPr lvl="0" algn="l" defTabSz="1333500">
            <a:lnSpc>
              <a:spcPct val="90000"/>
            </a:lnSpc>
            <a:spcBef>
              <a:spcPct val="0"/>
            </a:spcBef>
            <a:spcAft>
              <a:spcPct val="35000"/>
            </a:spcAft>
          </a:pPr>
          <a:r>
            <a:rPr lang="zh-TW" altLang="en-US" sz="3000" b="0" kern="1200" dirty="0" smtClean="0">
              <a:latin typeface="+mn-lt"/>
              <a:ea typeface="標楷體" panose="03000509000000000000" pitchFamily="65" charset="-120"/>
              <a:cs typeface="Times New Roman" pitchFamily="18" charset="0"/>
            </a:rPr>
            <a:t>公司概況 </a:t>
          </a:r>
          <a:r>
            <a:rPr lang="en-US" altLang="zh-TW" sz="3000" b="0" kern="1200" dirty="0" smtClean="0">
              <a:latin typeface="+mn-lt"/>
              <a:ea typeface="標楷體" panose="03000509000000000000" pitchFamily="65" charset="-120"/>
              <a:cs typeface="Times New Roman" pitchFamily="18" charset="0"/>
            </a:rPr>
            <a:t>(Corporate Overview)</a:t>
          </a:r>
          <a:endParaRPr lang="zh-TW" altLang="en-US" sz="3000" b="0" kern="1200" dirty="0">
            <a:latin typeface="+mn-lt"/>
            <a:ea typeface="標楷體" panose="03000509000000000000" pitchFamily="65" charset="-120"/>
          </a:endParaRPr>
        </a:p>
      </dsp:txBody>
      <dsp:txXfrm>
        <a:off x="460128" y="312440"/>
        <a:ext cx="6816652" cy="625205"/>
      </dsp:txXfrm>
    </dsp:sp>
    <dsp:sp modelId="{9D35AF23-CDBF-4B64-9012-CEE3EF9964D0}">
      <dsp:nvSpPr>
        <dsp:cNvPr id="0" name=""/>
        <dsp:cNvSpPr/>
      </dsp:nvSpPr>
      <dsp:spPr>
        <a:xfrm>
          <a:off x="69375" y="234289"/>
          <a:ext cx="781507" cy="781507"/>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1F845A-E93A-45E4-855A-2D32A1B24A72}">
      <dsp:nvSpPr>
        <dsp:cNvPr id="0" name=""/>
        <dsp:cNvSpPr/>
      </dsp:nvSpPr>
      <dsp:spPr>
        <a:xfrm>
          <a:off x="818573" y="1250411"/>
          <a:ext cx="6458208" cy="625205"/>
        </a:xfrm>
        <a:prstGeom prst="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76200" rIns="76200" bIns="76200" numCol="1" spcCol="1270" anchor="ctr" anchorCtr="0">
          <a:noAutofit/>
        </a:bodyPr>
        <a:lstStyle/>
        <a:p>
          <a:pPr lvl="0" algn="l" defTabSz="1333500">
            <a:lnSpc>
              <a:spcPct val="90000"/>
            </a:lnSpc>
            <a:spcBef>
              <a:spcPct val="0"/>
            </a:spcBef>
            <a:spcAft>
              <a:spcPct val="35000"/>
            </a:spcAft>
          </a:pPr>
          <a:r>
            <a:rPr lang="zh-TW" altLang="en-US" sz="3000" b="0" kern="1200" dirty="0" smtClean="0">
              <a:latin typeface="+mn-lt"/>
              <a:ea typeface="標楷體" panose="03000509000000000000" pitchFamily="65" charset="-120"/>
              <a:cs typeface="Times New Roman" pitchFamily="18" charset="0"/>
            </a:rPr>
            <a:t>營運概況 </a:t>
          </a:r>
          <a:r>
            <a:rPr lang="en-US" altLang="zh-TW" sz="3000" b="0" kern="1200" dirty="0" smtClean="0">
              <a:latin typeface="+mn-lt"/>
              <a:ea typeface="標楷體" panose="03000509000000000000" pitchFamily="65" charset="-120"/>
              <a:cs typeface="Times New Roman" pitchFamily="18" charset="0"/>
            </a:rPr>
            <a:t>(Business Overview)</a:t>
          </a:r>
        </a:p>
      </dsp:txBody>
      <dsp:txXfrm>
        <a:off x="818573" y="1250411"/>
        <a:ext cx="6458208" cy="625205"/>
      </dsp:txXfrm>
    </dsp:sp>
    <dsp:sp modelId="{5DF68B67-4C25-45CE-BBA5-BE7C2A7D5314}">
      <dsp:nvSpPr>
        <dsp:cNvPr id="0" name=""/>
        <dsp:cNvSpPr/>
      </dsp:nvSpPr>
      <dsp:spPr>
        <a:xfrm>
          <a:off x="427819" y="1172260"/>
          <a:ext cx="781507" cy="781507"/>
        </a:xfrm>
        <a:prstGeom prst="ellipse">
          <a:avLst/>
        </a:prstGeom>
        <a:solidFill>
          <a:schemeClr val="lt1">
            <a:hueOff val="0"/>
            <a:satOff val="0"/>
            <a:lumOff val="0"/>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D092DA-07CE-449D-B8F8-5AF9F1AE3115}">
      <dsp:nvSpPr>
        <dsp:cNvPr id="0" name=""/>
        <dsp:cNvSpPr/>
      </dsp:nvSpPr>
      <dsp:spPr>
        <a:xfrm>
          <a:off x="818573" y="2188382"/>
          <a:ext cx="6458208" cy="625205"/>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76200" rIns="76200" bIns="76200" numCol="1" spcCol="1270" anchor="ctr" anchorCtr="0">
          <a:noAutofit/>
        </a:bodyPr>
        <a:lstStyle/>
        <a:p>
          <a:pPr lvl="0" algn="l" defTabSz="1333500">
            <a:lnSpc>
              <a:spcPct val="90000"/>
            </a:lnSpc>
            <a:spcBef>
              <a:spcPct val="0"/>
            </a:spcBef>
            <a:spcAft>
              <a:spcPct val="35000"/>
            </a:spcAft>
          </a:pPr>
          <a:r>
            <a:rPr lang="zh-TW" altLang="en-US" sz="3000" b="0" kern="1200" dirty="0" smtClean="0">
              <a:latin typeface="+mn-lt"/>
              <a:ea typeface="標楷體" panose="03000509000000000000" pitchFamily="65" charset="-120"/>
              <a:cs typeface="Times New Roman" pitchFamily="18" charset="0"/>
            </a:rPr>
            <a:t>財務概況 </a:t>
          </a:r>
          <a:r>
            <a:rPr lang="en-US" altLang="zh-TW" sz="3000" b="0" kern="1200" dirty="0" smtClean="0">
              <a:latin typeface="+mn-lt"/>
              <a:ea typeface="標楷體" panose="03000509000000000000" pitchFamily="65" charset="-120"/>
              <a:cs typeface="Times New Roman" pitchFamily="18" charset="0"/>
            </a:rPr>
            <a:t>(Financial Overview)</a:t>
          </a:r>
        </a:p>
      </dsp:txBody>
      <dsp:txXfrm>
        <a:off x="818573" y="2188382"/>
        <a:ext cx="6458208" cy="625205"/>
      </dsp:txXfrm>
    </dsp:sp>
    <dsp:sp modelId="{47993506-47F8-4481-9194-20EC9CDE3DC3}">
      <dsp:nvSpPr>
        <dsp:cNvPr id="0" name=""/>
        <dsp:cNvSpPr/>
      </dsp:nvSpPr>
      <dsp:spPr>
        <a:xfrm>
          <a:off x="427819" y="2110232"/>
          <a:ext cx="781507" cy="781507"/>
        </a:xfrm>
        <a:prstGeom prst="ellipse">
          <a:avLst/>
        </a:prstGeom>
        <a:solidFill>
          <a:schemeClr val="lt1">
            <a:hueOff val="0"/>
            <a:satOff val="0"/>
            <a:lumOff val="0"/>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FFB186-CD53-4AA0-9CD4-636EBF469B2A}">
      <dsp:nvSpPr>
        <dsp:cNvPr id="0" name=""/>
        <dsp:cNvSpPr/>
      </dsp:nvSpPr>
      <dsp:spPr>
        <a:xfrm>
          <a:off x="460128" y="3126353"/>
          <a:ext cx="6816652" cy="625205"/>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76200" rIns="76200" bIns="76200" numCol="1" spcCol="1270" anchor="ctr" anchorCtr="0">
          <a:noAutofit/>
        </a:bodyPr>
        <a:lstStyle/>
        <a:p>
          <a:pPr lvl="0" algn="l" defTabSz="1333500">
            <a:lnSpc>
              <a:spcPct val="90000"/>
            </a:lnSpc>
            <a:spcBef>
              <a:spcPct val="0"/>
            </a:spcBef>
            <a:spcAft>
              <a:spcPct val="35000"/>
            </a:spcAft>
          </a:pPr>
          <a:r>
            <a:rPr lang="zh-TW" altLang="en-US" sz="3000" b="0" kern="1200" dirty="0" smtClean="0">
              <a:latin typeface="+mn-lt"/>
              <a:ea typeface="標楷體" panose="03000509000000000000" pitchFamily="65" charset="-120"/>
              <a:cs typeface="Times New Roman" pitchFamily="18" charset="0"/>
            </a:rPr>
            <a:t>未來展望 </a:t>
          </a:r>
          <a:r>
            <a:rPr lang="en-US" altLang="zh-TW" sz="3000" b="0" kern="1200" dirty="0" smtClean="0">
              <a:latin typeface="+mn-lt"/>
              <a:ea typeface="標楷體" panose="03000509000000000000" pitchFamily="65" charset="-120"/>
              <a:cs typeface="Times New Roman" pitchFamily="18" charset="0"/>
            </a:rPr>
            <a:t>(Future Vision)</a:t>
          </a:r>
        </a:p>
      </dsp:txBody>
      <dsp:txXfrm>
        <a:off x="460128" y="3126353"/>
        <a:ext cx="6816652" cy="625205"/>
      </dsp:txXfrm>
    </dsp:sp>
    <dsp:sp modelId="{2EA67382-6918-405B-B51E-90842941715D}">
      <dsp:nvSpPr>
        <dsp:cNvPr id="0" name=""/>
        <dsp:cNvSpPr/>
      </dsp:nvSpPr>
      <dsp:spPr>
        <a:xfrm>
          <a:off x="69375" y="3048203"/>
          <a:ext cx="781507" cy="781507"/>
        </a:xfrm>
        <a:prstGeom prst="ellipse">
          <a:avLst/>
        </a:prstGeom>
        <a:solidFill>
          <a:schemeClr val="lt1">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1178957-14A0-4384-8719-A149CB440847}">
      <dsp:nvSpPr>
        <dsp:cNvPr id="0" name=""/>
        <dsp:cNvSpPr/>
      </dsp:nvSpPr>
      <dsp:spPr>
        <a:xfrm>
          <a:off x="0" y="75"/>
          <a:ext cx="84249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BBBDA3-4F60-415B-B47F-806E48B85F19}">
      <dsp:nvSpPr>
        <dsp:cNvPr id="0" name=""/>
        <dsp:cNvSpPr/>
      </dsp:nvSpPr>
      <dsp:spPr>
        <a:xfrm>
          <a:off x="0" y="75"/>
          <a:ext cx="2283695" cy="490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zh-TW" altLang="en-US" sz="1600" kern="1200" dirty="0" smtClean="0">
              <a:solidFill>
                <a:schemeClr val="tx1"/>
              </a:solidFill>
              <a:latin typeface="+mn-lt"/>
              <a:ea typeface="標楷體" panose="03000509000000000000" pitchFamily="65" charset="-120"/>
              <a:cs typeface="Times New Roman" pitchFamily="18" charset="0"/>
            </a:rPr>
            <a:t>董 事 長</a:t>
          </a:r>
          <a:r>
            <a:rPr lang="en-US" altLang="zh-TW" sz="1600" kern="1200" dirty="0" smtClean="0">
              <a:solidFill>
                <a:schemeClr val="tx1"/>
              </a:solidFill>
              <a:latin typeface="+mn-lt"/>
              <a:ea typeface="標楷體" panose="03000509000000000000" pitchFamily="65" charset="-120"/>
              <a:cs typeface="Times New Roman" pitchFamily="18" charset="0"/>
            </a:rPr>
            <a:t>(Chairman)</a:t>
          </a:r>
          <a:r>
            <a:rPr lang="zh-TW" altLang="en-US" sz="1600" kern="1200" dirty="0" smtClean="0">
              <a:solidFill>
                <a:schemeClr val="tx1"/>
              </a:solidFill>
              <a:latin typeface="+mn-lt"/>
              <a:ea typeface="標楷體" panose="03000509000000000000" pitchFamily="65" charset="-120"/>
              <a:cs typeface="Times New Roman" pitchFamily="18" charset="0"/>
            </a:rPr>
            <a:t>：</a:t>
          </a:r>
          <a:endParaRPr lang="zh-TW" altLang="en-US" sz="1600" kern="1200" dirty="0">
            <a:latin typeface="+mn-lt"/>
            <a:ea typeface="標楷體" panose="03000509000000000000" pitchFamily="65" charset="-120"/>
          </a:endParaRPr>
        </a:p>
      </dsp:txBody>
      <dsp:txXfrm>
        <a:off x="0" y="75"/>
        <a:ext cx="2283695" cy="490273"/>
      </dsp:txXfrm>
    </dsp:sp>
    <dsp:sp modelId="{416C260C-1D8A-48B3-A47E-05DDF6BA0711}">
      <dsp:nvSpPr>
        <dsp:cNvPr id="0" name=""/>
        <dsp:cNvSpPr/>
      </dsp:nvSpPr>
      <dsp:spPr>
        <a:xfrm>
          <a:off x="2398838" y="58824"/>
          <a:ext cx="6025844" cy="506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zh-TW" altLang="en-US" sz="1600" kern="1200" dirty="0" smtClean="0">
              <a:solidFill>
                <a:schemeClr val="tx1"/>
              </a:solidFill>
              <a:latin typeface="+mn-lt"/>
              <a:ea typeface="標楷體" panose="03000509000000000000" pitchFamily="65" charset="-120"/>
              <a:cs typeface="Times New Roman" pitchFamily="18" charset="0"/>
            </a:rPr>
            <a:t>陳立青 </a:t>
          </a:r>
          <a:r>
            <a:rPr lang="en-US" altLang="zh-TW" sz="1600" kern="1200" dirty="0" smtClean="0">
              <a:solidFill>
                <a:schemeClr val="tx1"/>
              </a:solidFill>
              <a:latin typeface="+mn-lt"/>
              <a:ea typeface="標楷體" panose="03000509000000000000" pitchFamily="65" charset="-120"/>
              <a:cs typeface="Times New Roman" pitchFamily="18" charset="0"/>
            </a:rPr>
            <a:t>(Jason Chen)</a:t>
          </a:r>
          <a:endParaRPr lang="zh-TW" altLang="en-US" sz="1600" kern="1200" dirty="0">
            <a:latin typeface="+mn-lt"/>
            <a:ea typeface="標楷體" panose="03000509000000000000" pitchFamily="65" charset="-120"/>
          </a:endParaRPr>
        </a:p>
      </dsp:txBody>
      <dsp:txXfrm>
        <a:off x="2398838" y="58824"/>
        <a:ext cx="6025844" cy="506523"/>
      </dsp:txXfrm>
    </dsp:sp>
    <dsp:sp modelId="{3C42D3BD-2262-4C4D-9EFA-1967229168A0}">
      <dsp:nvSpPr>
        <dsp:cNvPr id="0" name=""/>
        <dsp:cNvSpPr/>
      </dsp:nvSpPr>
      <dsp:spPr>
        <a:xfrm>
          <a:off x="2283695" y="565347"/>
          <a:ext cx="614098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A9F818-0756-4632-8B4B-339A6AE5A38D}">
      <dsp:nvSpPr>
        <dsp:cNvPr id="0" name=""/>
        <dsp:cNvSpPr/>
      </dsp:nvSpPr>
      <dsp:spPr>
        <a:xfrm>
          <a:off x="0" y="624096"/>
          <a:ext cx="84249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8763F9-3B86-49DF-A288-4E4678328B6E}">
      <dsp:nvSpPr>
        <dsp:cNvPr id="0" name=""/>
        <dsp:cNvSpPr/>
      </dsp:nvSpPr>
      <dsp:spPr>
        <a:xfrm>
          <a:off x="0" y="624096"/>
          <a:ext cx="2260311" cy="557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zh-TW" altLang="en-US" sz="1600" kern="1200" dirty="0" smtClean="0">
              <a:solidFill>
                <a:schemeClr val="tx1"/>
              </a:solidFill>
              <a:latin typeface="+mn-lt"/>
              <a:ea typeface="標楷體" panose="03000509000000000000" pitchFamily="65" charset="-120"/>
              <a:cs typeface="Times New Roman" pitchFamily="18" charset="0"/>
            </a:rPr>
            <a:t>公司成立</a:t>
          </a:r>
          <a:r>
            <a:rPr lang="en-US" altLang="zh-TW" sz="1600" kern="1200" dirty="0" smtClean="0">
              <a:solidFill>
                <a:schemeClr val="tx1"/>
              </a:solidFill>
              <a:latin typeface="+mn-lt"/>
              <a:ea typeface="標楷體" panose="03000509000000000000" pitchFamily="65" charset="-120"/>
              <a:cs typeface="Times New Roman" pitchFamily="18" charset="0"/>
            </a:rPr>
            <a:t>(Date of Established)</a:t>
          </a:r>
          <a:r>
            <a:rPr lang="zh-TW" altLang="en-US" sz="1600" kern="1200" dirty="0" smtClean="0">
              <a:solidFill>
                <a:schemeClr val="tx1"/>
              </a:solidFill>
              <a:latin typeface="+mn-lt"/>
              <a:ea typeface="標楷體" panose="03000509000000000000" pitchFamily="65" charset="-120"/>
              <a:cs typeface="Times New Roman" pitchFamily="18" charset="0"/>
            </a:rPr>
            <a:t>：</a:t>
          </a:r>
          <a:endParaRPr lang="en-US" altLang="zh-TW" sz="1600" kern="1200" dirty="0" smtClean="0">
            <a:solidFill>
              <a:schemeClr val="tx1"/>
            </a:solidFill>
            <a:latin typeface="+mn-lt"/>
            <a:ea typeface="標楷體" panose="03000509000000000000" pitchFamily="65" charset="-120"/>
            <a:cs typeface="Times New Roman" pitchFamily="18" charset="0"/>
          </a:endParaRPr>
        </a:p>
      </dsp:txBody>
      <dsp:txXfrm>
        <a:off x="0" y="624096"/>
        <a:ext cx="2260311" cy="557270"/>
      </dsp:txXfrm>
    </dsp:sp>
    <dsp:sp modelId="{7873E757-C35F-44A4-B00A-63E2DC83089B}">
      <dsp:nvSpPr>
        <dsp:cNvPr id="0" name=""/>
        <dsp:cNvSpPr/>
      </dsp:nvSpPr>
      <dsp:spPr>
        <a:xfrm>
          <a:off x="2375825" y="682846"/>
          <a:ext cx="6045220" cy="549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altLang="zh-TW" sz="1600" kern="1200" dirty="0" smtClean="0">
              <a:solidFill>
                <a:schemeClr val="tx1"/>
              </a:solidFill>
              <a:latin typeface="+mn-lt"/>
              <a:ea typeface="標楷體" panose="03000509000000000000" pitchFamily="65" charset="-120"/>
              <a:cs typeface="Times New Roman" pitchFamily="18" charset="0"/>
            </a:rPr>
            <a:t>1991</a:t>
          </a:r>
          <a:r>
            <a:rPr lang="zh-TW" altLang="en-US" sz="1600" kern="1200" dirty="0" smtClean="0">
              <a:solidFill>
                <a:schemeClr val="tx1"/>
              </a:solidFill>
              <a:latin typeface="+mn-lt"/>
              <a:ea typeface="標楷體" panose="03000509000000000000" pitchFamily="65" charset="-120"/>
              <a:cs typeface="Times New Roman" pitchFamily="18" charset="0"/>
            </a:rPr>
            <a:t>年</a:t>
          </a:r>
          <a:r>
            <a:rPr lang="en-US" altLang="zh-TW" sz="1600" kern="1200" dirty="0" smtClean="0">
              <a:solidFill>
                <a:schemeClr val="tx1"/>
              </a:solidFill>
              <a:latin typeface="+mn-lt"/>
              <a:ea typeface="標楷體" panose="03000509000000000000" pitchFamily="65" charset="-120"/>
              <a:cs typeface="Times New Roman" pitchFamily="18" charset="0"/>
            </a:rPr>
            <a:t> 6</a:t>
          </a:r>
          <a:r>
            <a:rPr lang="zh-TW" altLang="en-US" sz="1600" kern="1200" dirty="0" smtClean="0">
              <a:solidFill>
                <a:schemeClr val="tx1"/>
              </a:solidFill>
              <a:latin typeface="+mn-lt"/>
              <a:ea typeface="標楷體" panose="03000509000000000000" pitchFamily="65" charset="-120"/>
              <a:cs typeface="Times New Roman" pitchFamily="18" charset="0"/>
            </a:rPr>
            <a:t>月 </a:t>
          </a:r>
          <a:r>
            <a:rPr lang="en-US" altLang="zh-TW" sz="1600" kern="1200" dirty="0" smtClean="0">
              <a:solidFill>
                <a:schemeClr val="tx1"/>
              </a:solidFill>
              <a:latin typeface="+mn-lt"/>
              <a:ea typeface="標楷體" panose="03000509000000000000" pitchFamily="65" charset="-120"/>
              <a:cs typeface="Times New Roman" pitchFamily="18" charset="0"/>
            </a:rPr>
            <a:t>(June, 1991)</a:t>
          </a:r>
        </a:p>
      </dsp:txBody>
      <dsp:txXfrm>
        <a:off x="2375825" y="682846"/>
        <a:ext cx="6045220" cy="549785"/>
      </dsp:txXfrm>
    </dsp:sp>
    <dsp:sp modelId="{35FFAAF2-6379-4C6F-B0D4-E01607CB1368}">
      <dsp:nvSpPr>
        <dsp:cNvPr id="0" name=""/>
        <dsp:cNvSpPr/>
      </dsp:nvSpPr>
      <dsp:spPr>
        <a:xfrm>
          <a:off x="2260311" y="1232631"/>
          <a:ext cx="616073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6771D3-A96F-491C-8EAE-9A217C0004AB}">
      <dsp:nvSpPr>
        <dsp:cNvPr id="0" name=""/>
        <dsp:cNvSpPr/>
      </dsp:nvSpPr>
      <dsp:spPr>
        <a:xfrm>
          <a:off x="0" y="1291381"/>
          <a:ext cx="84249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BBC9EF-A11C-40FC-925E-504E6B52DD1F}">
      <dsp:nvSpPr>
        <dsp:cNvPr id="0" name=""/>
        <dsp:cNvSpPr/>
      </dsp:nvSpPr>
      <dsp:spPr>
        <a:xfrm>
          <a:off x="0" y="1291381"/>
          <a:ext cx="2267251" cy="657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zh-TW" altLang="en-US" sz="1600" kern="1200" dirty="0" smtClean="0">
              <a:solidFill>
                <a:schemeClr val="tx1"/>
              </a:solidFill>
              <a:latin typeface="+mn-lt"/>
              <a:ea typeface="標楷體" panose="03000509000000000000" pitchFamily="65" charset="-120"/>
              <a:cs typeface="Times New Roman" pitchFamily="18" charset="0"/>
            </a:rPr>
            <a:t>股票上市</a:t>
          </a:r>
          <a:r>
            <a:rPr lang="en-US" altLang="zh-TW" sz="1600" kern="1200" dirty="0" smtClean="0">
              <a:solidFill>
                <a:schemeClr val="tx1"/>
              </a:solidFill>
              <a:latin typeface="+mn-lt"/>
              <a:ea typeface="標楷體" panose="03000509000000000000" pitchFamily="65" charset="-120"/>
              <a:cs typeface="Times New Roman" pitchFamily="18" charset="0"/>
            </a:rPr>
            <a:t>(Date of listing in TWSE )</a:t>
          </a:r>
          <a:r>
            <a:rPr lang="zh-TW" altLang="en-US" sz="1600" kern="1200" dirty="0" smtClean="0">
              <a:solidFill>
                <a:schemeClr val="tx1"/>
              </a:solidFill>
              <a:latin typeface="+mn-lt"/>
              <a:ea typeface="標楷體" panose="03000509000000000000" pitchFamily="65" charset="-120"/>
              <a:cs typeface="Times New Roman" pitchFamily="18" charset="0"/>
            </a:rPr>
            <a:t>：</a:t>
          </a:r>
          <a:endParaRPr lang="en-US" altLang="zh-TW" sz="1600" kern="1200" dirty="0" smtClean="0">
            <a:solidFill>
              <a:schemeClr val="tx1"/>
            </a:solidFill>
            <a:latin typeface="+mn-lt"/>
            <a:ea typeface="標楷體" panose="03000509000000000000" pitchFamily="65" charset="-120"/>
            <a:cs typeface="Times New Roman" pitchFamily="18" charset="0"/>
          </a:endParaRPr>
        </a:p>
      </dsp:txBody>
      <dsp:txXfrm>
        <a:off x="0" y="1291381"/>
        <a:ext cx="2267251" cy="657731"/>
      </dsp:txXfrm>
    </dsp:sp>
    <dsp:sp modelId="{A8C67E34-B258-46C3-9249-8A3DADEAC5D8}">
      <dsp:nvSpPr>
        <dsp:cNvPr id="0" name=""/>
        <dsp:cNvSpPr/>
      </dsp:nvSpPr>
      <dsp:spPr>
        <a:xfrm>
          <a:off x="2382641" y="1350130"/>
          <a:ext cx="6038762" cy="559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altLang="zh-TW" sz="1600" kern="1200" dirty="0" smtClean="0">
              <a:solidFill>
                <a:schemeClr val="tx1"/>
              </a:solidFill>
              <a:latin typeface="+mn-lt"/>
              <a:ea typeface="標楷體" panose="03000509000000000000" pitchFamily="65" charset="-120"/>
              <a:cs typeface="Times New Roman" pitchFamily="18" charset="0"/>
            </a:rPr>
            <a:t>2002</a:t>
          </a:r>
          <a:r>
            <a:rPr lang="zh-TW" altLang="en-US" sz="1600" kern="1200" dirty="0" smtClean="0">
              <a:solidFill>
                <a:schemeClr val="tx1"/>
              </a:solidFill>
              <a:latin typeface="+mn-lt"/>
              <a:ea typeface="標楷體" panose="03000509000000000000" pitchFamily="65" charset="-120"/>
              <a:cs typeface="Times New Roman" pitchFamily="18" charset="0"/>
            </a:rPr>
            <a:t>年</a:t>
          </a:r>
          <a:r>
            <a:rPr lang="en-US" altLang="zh-TW" sz="1600" kern="1200" dirty="0" smtClean="0">
              <a:solidFill>
                <a:schemeClr val="tx1"/>
              </a:solidFill>
              <a:latin typeface="+mn-lt"/>
              <a:ea typeface="標楷體" panose="03000509000000000000" pitchFamily="65" charset="-120"/>
              <a:cs typeface="Times New Roman" pitchFamily="18" charset="0"/>
            </a:rPr>
            <a:t>11</a:t>
          </a:r>
          <a:r>
            <a:rPr lang="zh-TW" altLang="en-US" sz="1600" kern="1200" dirty="0" smtClean="0">
              <a:solidFill>
                <a:schemeClr val="tx1"/>
              </a:solidFill>
              <a:latin typeface="+mn-lt"/>
              <a:ea typeface="標楷體" panose="03000509000000000000" pitchFamily="65" charset="-120"/>
              <a:cs typeface="Times New Roman" pitchFamily="18" charset="0"/>
            </a:rPr>
            <a:t>月 </a:t>
          </a:r>
          <a:r>
            <a:rPr lang="en-US" altLang="zh-TW" sz="1600" kern="1200" dirty="0" smtClean="0">
              <a:solidFill>
                <a:schemeClr val="tx1"/>
              </a:solidFill>
              <a:latin typeface="+mn-lt"/>
              <a:ea typeface="標楷體" panose="03000509000000000000" pitchFamily="65" charset="-120"/>
              <a:cs typeface="Times New Roman" pitchFamily="18" charset="0"/>
            </a:rPr>
            <a:t>(November, 2002)</a:t>
          </a:r>
        </a:p>
      </dsp:txBody>
      <dsp:txXfrm>
        <a:off x="2382641" y="1350130"/>
        <a:ext cx="6038762" cy="559455"/>
      </dsp:txXfrm>
    </dsp:sp>
    <dsp:sp modelId="{157A7FAD-E083-4BBB-A65D-EE4DF627CF2D}">
      <dsp:nvSpPr>
        <dsp:cNvPr id="0" name=""/>
        <dsp:cNvSpPr/>
      </dsp:nvSpPr>
      <dsp:spPr>
        <a:xfrm>
          <a:off x="2267251" y="1909586"/>
          <a:ext cx="615415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E87315-6199-4884-AA7C-5555EEFD8B9A}">
      <dsp:nvSpPr>
        <dsp:cNvPr id="0" name=""/>
        <dsp:cNvSpPr/>
      </dsp:nvSpPr>
      <dsp:spPr>
        <a:xfrm>
          <a:off x="0" y="1968335"/>
          <a:ext cx="84249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9655DC-5ED6-41DE-896A-03FDBECD15DE}">
      <dsp:nvSpPr>
        <dsp:cNvPr id="0" name=""/>
        <dsp:cNvSpPr/>
      </dsp:nvSpPr>
      <dsp:spPr>
        <a:xfrm>
          <a:off x="0" y="1968335"/>
          <a:ext cx="2260311" cy="538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zh-TW" altLang="en-US" sz="1600" kern="1200" dirty="0" smtClean="0">
              <a:solidFill>
                <a:schemeClr val="tx1"/>
              </a:solidFill>
              <a:latin typeface="+mn-lt"/>
              <a:ea typeface="標楷體" panose="03000509000000000000" pitchFamily="65" charset="-120"/>
              <a:cs typeface="Times New Roman" pitchFamily="18" charset="0"/>
            </a:rPr>
            <a:t>股票代號</a:t>
          </a:r>
          <a:r>
            <a:rPr lang="en-US" altLang="zh-TW" sz="1600" kern="1200" dirty="0" smtClean="0">
              <a:solidFill>
                <a:schemeClr val="tx1"/>
              </a:solidFill>
              <a:latin typeface="+mn-lt"/>
              <a:ea typeface="標楷體" panose="03000509000000000000" pitchFamily="65" charset="-120"/>
              <a:cs typeface="Times New Roman" pitchFamily="18" charset="0"/>
            </a:rPr>
            <a:t>(Stock Code):</a:t>
          </a:r>
        </a:p>
      </dsp:txBody>
      <dsp:txXfrm>
        <a:off x="0" y="1968335"/>
        <a:ext cx="2260311" cy="538423"/>
      </dsp:txXfrm>
    </dsp:sp>
    <dsp:sp modelId="{1DA992E1-639E-4C7F-B949-CED04BB8227F}">
      <dsp:nvSpPr>
        <dsp:cNvPr id="0" name=""/>
        <dsp:cNvSpPr/>
      </dsp:nvSpPr>
      <dsp:spPr>
        <a:xfrm>
          <a:off x="2375825" y="2027084"/>
          <a:ext cx="6045220" cy="547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altLang="zh-TW" sz="1600" kern="1200" dirty="0" smtClean="0">
              <a:solidFill>
                <a:schemeClr val="tx1"/>
              </a:solidFill>
              <a:latin typeface="+mn-lt"/>
              <a:ea typeface="標楷體" panose="03000509000000000000" pitchFamily="65" charset="-120"/>
              <a:cs typeface="Times New Roman" pitchFamily="18" charset="0"/>
            </a:rPr>
            <a:t>3054 </a:t>
          </a:r>
        </a:p>
      </dsp:txBody>
      <dsp:txXfrm>
        <a:off x="2375825" y="2027084"/>
        <a:ext cx="6045220" cy="547682"/>
      </dsp:txXfrm>
    </dsp:sp>
    <dsp:sp modelId="{A5D1BCD3-A1EE-4A11-8296-8D8D0AAEF8BA}">
      <dsp:nvSpPr>
        <dsp:cNvPr id="0" name=""/>
        <dsp:cNvSpPr/>
      </dsp:nvSpPr>
      <dsp:spPr>
        <a:xfrm>
          <a:off x="2260311" y="2574767"/>
          <a:ext cx="616073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7DD16A-986D-497C-9407-A55541EACBBA}">
      <dsp:nvSpPr>
        <dsp:cNvPr id="0" name=""/>
        <dsp:cNvSpPr/>
      </dsp:nvSpPr>
      <dsp:spPr>
        <a:xfrm>
          <a:off x="0" y="2633516"/>
          <a:ext cx="84249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2DFF06-FCE9-48C5-BE4F-EE0F54A99DEF}">
      <dsp:nvSpPr>
        <dsp:cNvPr id="0" name=""/>
        <dsp:cNvSpPr/>
      </dsp:nvSpPr>
      <dsp:spPr>
        <a:xfrm>
          <a:off x="0" y="2633516"/>
          <a:ext cx="2260311" cy="531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zh-TW" altLang="en-US" sz="1600" kern="1200" dirty="0" smtClean="0">
              <a:solidFill>
                <a:schemeClr val="tx1"/>
              </a:solidFill>
              <a:latin typeface="+mn-lt"/>
              <a:ea typeface="標楷體" panose="03000509000000000000" pitchFamily="65" charset="-120"/>
              <a:cs typeface="Times New Roman" pitchFamily="18" charset="0"/>
            </a:rPr>
            <a:t>實收資本額</a:t>
          </a:r>
          <a:r>
            <a:rPr lang="en-US" altLang="zh-TW" sz="1600" kern="1200" dirty="0" smtClean="0">
              <a:solidFill>
                <a:schemeClr val="tx1"/>
              </a:solidFill>
              <a:latin typeface="+mn-lt"/>
              <a:ea typeface="標楷體" panose="03000509000000000000" pitchFamily="65" charset="-120"/>
              <a:cs typeface="Times New Roman" pitchFamily="18" charset="0"/>
            </a:rPr>
            <a:t>(Capital)</a:t>
          </a:r>
          <a:r>
            <a:rPr lang="zh-TW" altLang="en-US" sz="1600" kern="1200" dirty="0" smtClean="0">
              <a:solidFill>
                <a:schemeClr val="tx1"/>
              </a:solidFill>
              <a:latin typeface="+mn-lt"/>
              <a:ea typeface="標楷體" panose="03000509000000000000" pitchFamily="65" charset="-120"/>
              <a:cs typeface="Times New Roman" pitchFamily="18" charset="0"/>
            </a:rPr>
            <a:t>：</a:t>
          </a:r>
          <a:endParaRPr lang="en-US" altLang="zh-TW" sz="1600" kern="1200" dirty="0" smtClean="0">
            <a:solidFill>
              <a:schemeClr val="tx1"/>
            </a:solidFill>
            <a:latin typeface="+mn-lt"/>
            <a:ea typeface="標楷體" panose="03000509000000000000" pitchFamily="65" charset="-120"/>
            <a:cs typeface="Times New Roman" pitchFamily="18" charset="0"/>
          </a:endParaRPr>
        </a:p>
      </dsp:txBody>
      <dsp:txXfrm>
        <a:off x="0" y="2633516"/>
        <a:ext cx="2260311" cy="531432"/>
      </dsp:txXfrm>
    </dsp:sp>
    <dsp:sp modelId="{B4AC1172-62EC-48DA-AD5C-7E052E3CB49C}">
      <dsp:nvSpPr>
        <dsp:cNvPr id="0" name=""/>
        <dsp:cNvSpPr/>
      </dsp:nvSpPr>
      <dsp:spPr>
        <a:xfrm>
          <a:off x="2375825" y="2692265"/>
          <a:ext cx="6045220" cy="538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zh-TW" altLang="en-US" sz="1600" kern="1200" dirty="0" smtClean="0">
              <a:solidFill>
                <a:schemeClr val="tx1"/>
              </a:solidFill>
              <a:latin typeface="+mn-lt"/>
              <a:ea typeface="標楷體" panose="03000509000000000000" pitchFamily="65" charset="-120"/>
              <a:cs typeface="Times New Roman" pitchFamily="18" charset="0"/>
            </a:rPr>
            <a:t>新臺幣</a:t>
          </a:r>
          <a:r>
            <a:rPr lang="en-US" altLang="zh-TW" sz="1600" kern="1200" dirty="0" smtClean="0">
              <a:solidFill>
                <a:srgbClr val="FF0000"/>
              </a:solidFill>
              <a:latin typeface="+mn-lt"/>
              <a:ea typeface="標楷體" panose="03000509000000000000" pitchFamily="65" charset="-120"/>
              <a:cs typeface="Times New Roman" pitchFamily="18" charset="0"/>
            </a:rPr>
            <a:t>8.07</a:t>
          </a:r>
          <a:r>
            <a:rPr lang="zh-TW" altLang="en-US" sz="1600" kern="1200" dirty="0" smtClean="0">
              <a:solidFill>
                <a:schemeClr val="tx1"/>
              </a:solidFill>
              <a:latin typeface="+mn-lt"/>
              <a:ea typeface="標楷體" panose="03000509000000000000" pitchFamily="65" charset="-120"/>
              <a:cs typeface="Times New Roman" pitchFamily="18" charset="0"/>
            </a:rPr>
            <a:t>億元  </a:t>
          </a:r>
          <a:r>
            <a:rPr lang="en-US" altLang="zh-TW" sz="1600" kern="1200" dirty="0" smtClean="0">
              <a:solidFill>
                <a:schemeClr val="tx1"/>
              </a:solidFill>
              <a:latin typeface="+mn-lt"/>
              <a:ea typeface="標楷體" panose="03000509000000000000" pitchFamily="65" charset="-120"/>
              <a:cs typeface="Times New Roman" pitchFamily="18" charset="0"/>
            </a:rPr>
            <a:t>(NTD </a:t>
          </a:r>
          <a:r>
            <a:rPr lang="en-US" altLang="zh-TW" sz="1600" kern="1200" dirty="0" smtClean="0">
              <a:solidFill>
                <a:srgbClr val="FF0000"/>
              </a:solidFill>
              <a:latin typeface="+mn-lt"/>
              <a:ea typeface="標楷體" panose="03000509000000000000" pitchFamily="65" charset="-120"/>
              <a:cs typeface="Times New Roman" pitchFamily="18" charset="0"/>
            </a:rPr>
            <a:t>807</a:t>
          </a:r>
          <a:r>
            <a:rPr lang="en-US" altLang="zh-TW" sz="1600" kern="1200" dirty="0" smtClean="0">
              <a:solidFill>
                <a:schemeClr val="tx1"/>
              </a:solidFill>
              <a:latin typeface="+mn-lt"/>
              <a:ea typeface="標楷體" panose="03000509000000000000" pitchFamily="65" charset="-120"/>
              <a:cs typeface="Times New Roman" pitchFamily="18" charset="0"/>
            </a:rPr>
            <a:t>Million)</a:t>
          </a:r>
        </a:p>
      </dsp:txBody>
      <dsp:txXfrm>
        <a:off x="2375825" y="2692265"/>
        <a:ext cx="6045220" cy="538423"/>
      </dsp:txXfrm>
    </dsp:sp>
    <dsp:sp modelId="{C00B79AE-4C90-4779-BD43-8AB94B3110CB}">
      <dsp:nvSpPr>
        <dsp:cNvPr id="0" name=""/>
        <dsp:cNvSpPr/>
      </dsp:nvSpPr>
      <dsp:spPr>
        <a:xfrm>
          <a:off x="2260311" y="3230689"/>
          <a:ext cx="616073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8C5CC3-7683-4DC3-8E69-88A24ECB8B75}">
      <dsp:nvSpPr>
        <dsp:cNvPr id="0" name=""/>
        <dsp:cNvSpPr/>
      </dsp:nvSpPr>
      <dsp:spPr>
        <a:xfrm>
          <a:off x="0" y="3289438"/>
          <a:ext cx="84249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747ABC-C063-485F-B0A7-2FB4EDAE4DDD}">
      <dsp:nvSpPr>
        <dsp:cNvPr id="0" name=""/>
        <dsp:cNvSpPr/>
      </dsp:nvSpPr>
      <dsp:spPr>
        <a:xfrm>
          <a:off x="0" y="3289438"/>
          <a:ext cx="2260311" cy="1174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zh-TW" altLang="en-US" sz="1600" kern="1200" dirty="0" smtClean="0">
              <a:solidFill>
                <a:schemeClr val="tx1"/>
              </a:solidFill>
              <a:latin typeface="+mn-lt"/>
              <a:ea typeface="標楷體" panose="03000509000000000000" pitchFamily="65" charset="-120"/>
              <a:cs typeface="Times New Roman" pitchFamily="18" charset="0"/>
            </a:rPr>
            <a:t>營業項目</a:t>
          </a:r>
          <a:r>
            <a:rPr lang="en-US" altLang="zh-TW" sz="1600" kern="1200" dirty="0" smtClean="0">
              <a:solidFill>
                <a:schemeClr val="tx1"/>
              </a:solidFill>
              <a:latin typeface="+mn-lt"/>
              <a:ea typeface="標楷體" panose="03000509000000000000" pitchFamily="65" charset="-120"/>
              <a:cs typeface="Times New Roman" pitchFamily="18" charset="0"/>
            </a:rPr>
            <a:t>(Business Scope):</a:t>
          </a:r>
        </a:p>
      </dsp:txBody>
      <dsp:txXfrm>
        <a:off x="0" y="3289438"/>
        <a:ext cx="2260311" cy="1174982"/>
      </dsp:txXfrm>
    </dsp:sp>
    <dsp:sp modelId="{B92703D2-01F4-42B4-BAAC-06A4B4C5455D}">
      <dsp:nvSpPr>
        <dsp:cNvPr id="0" name=""/>
        <dsp:cNvSpPr/>
      </dsp:nvSpPr>
      <dsp:spPr>
        <a:xfrm>
          <a:off x="2375825" y="3323115"/>
          <a:ext cx="6045220" cy="645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altLang="zh-TW" sz="1600" kern="1200" dirty="0" smtClean="0">
              <a:solidFill>
                <a:schemeClr val="tx1"/>
              </a:solidFill>
              <a:latin typeface="+mn-lt"/>
              <a:ea typeface="標楷體" panose="03000509000000000000" pitchFamily="65" charset="-120"/>
              <a:cs typeface="Times New Roman" pitchFamily="18" charset="0"/>
            </a:rPr>
            <a:t>1.</a:t>
          </a:r>
          <a:r>
            <a:rPr lang="zh-TW" altLang="en-US" sz="1600" kern="1200" dirty="0" smtClean="0">
              <a:solidFill>
                <a:schemeClr val="tx1"/>
              </a:solidFill>
              <a:latin typeface="+mn-lt"/>
              <a:ea typeface="標楷體" panose="03000509000000000000" pitchFamily="65" charset="-120"/>
              <a:cs typeface="Times New Roman" pitchFamily="18" charset="0"/>
            </a:rPr>
            <a:t>保健食品相關產品的開發與銷售</a:t>
          </a:r>
          <a:r>
            <a:rPr lang="en-US" altLang="zh-TW" sz="1600" kern="1200" dirty="0" smtClean="0">
              <a:solidFill>
                <a:schemeClr val="tx1"/>
              </a:solidFill>
              <a:latin typeface="+mn-lt"/>
              <a:ea typeface="標楷體" panose="03000509000000000000" pitchFamily="65" charset="-120"/>
              <a:cs typeface="Times New Roman" pitchFamily="18" charset="0"/>
            </a:rPr>
            <a:t>(Development and sales of healthy food related products)</a:t>
          </a:r>
        </a:p>
      </dsp:txBody>
      <dsp:txXfrm>
        <a:off x="2375825" y="3323115"/>
        <a:ext cx="6045220" cy="645125"/>
      </dsp:txXfrm>
    </dsp:sp>
    <dsp:sp modelId="{6A2214E2-5263-445A-9DF8-EC87ED85A7C6}">
      <dsp:nvSpPr>
        <dsp:cNvPr id="0" name=""/>
        <dsp:cNvSpPr/>
      </dsp:nvSpPr>
      <dsp:spPr>
        <a:xfrm>
          <a:off x="2260311" y="3968241"/>
          <a:ext cx="616073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384DFC-52F6-4743-9E44-F4596564A9EE}">
      <dsp:nvSpPr>
        <dsp:cNvPr id="0" name=""/>
        <dsp:cNvSpPr/>
      </dsp:nvSpPr>
      <dsp:spPr>
        <a:xfrm>
          <a:off x="2375825" y="4001918"/>
          <a:ext cx="6045220" cy="428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altLang="zh-TW" sz="1600" kern="1200" dirty="0" smtClean="0">
              <a:solidFill>
                <a:schemeClr val="tx1"/>
              </a:solidFill>
              <a:latin typeface="+mn-lt"/>
              <a:ea typeface="標楷體" panose="03000509000000000000" pitchFamily="65" charset="-120"/>
              <a:cs typeface="Times New Roman" pitchFamily="18" charset="0"/>
            </a:rPr>
            <a:t>2.</a:t>
          </a:r>
          <a:r>
            <a:rPr lang="zh-TW" altLang="en-US" sz="1600" kern="1200" dirty="0" smtClean="0">
              <a:solidFill>
                <a:schemeClr val="tx1"/>
              </a:solidFill>
              <a:latin typeface="+mn-lt"/>
              <a:ea typeface="標楷體" panose="03000509000000000000" pitchFamily="65" charset="-120"/>
              <a:cs typeface="Times New Roman" pitchFamily="18" charset="0"/>
            </a:rPr>
            <a:t>電子產品貿易銷售</a:t>
          </a:r>
          <a:r>
            <a:rPr lang="en-US" altLang="zh-TW" sz="1600" kern="1200" dirty="0" smtClean="0">
              <a:solidFill>
                <a:schemeClr val="tx1"/>
              </a:solidFill>
              <a:latin typeface="+mn-lt"/>
              <a:ea typeface="標楷體" panose="03000509000000000000" pitchFamily="65" charset="-120"/>
              <a:cs typeface="Times New Roman" pitchFamily="18" charset="0"/>
            </a:rPr>
            <a:t>(Electronic products trading sales)</a:t>
          </a:r>
          <a:endParaRPr lang="zh-TW" altLang="zh-TW" sz="1600" kern="1200" dirty="0">
            <a:solidFill>
              <a:schemeClr val="tx1"/>
            </a:solidFill>
            <a:latin typeface="+mn-lt"/>
            <a:ea typeface="標楷體" panose="03000509000000000000" pitchFamily="65" charset="-120"/>
            <a:cs typeface="Times New Roman" pitchFamily="18" charset="0"/>
          </a:endParaRPr>
        </a:p>
      </dsp:txBody>
      <dsp:txXfrm>
        <a:off x="2375825" y="4001918"/>
        <a:ext cx="6045220" cy="428350"/>
      </dsp:txXfrm>
    </dsp:sp>
    <dsp:sp modelId="{62917566-A795-4FB8-A0BA-F190941724CD}">
      <dsp:nvSpPr>
        <dsp:cNvPr id="0" name=""/>
        <dsp:cNvSpPr/>
      </dsp:nvSpPr>
      <dsp:spPr>
        <a:xfrm>
          <a:off x="2260311" y="4430269"/>
          <a:ext cx="616073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32" tIns="45716" rIns="91432" bIns="45716" rtlCol="0"/>
          <a:lstStyle>
            <a:lvl1pPr algn="l">
              <a:defRPr sz="1200"/>
            </a:lvl1pPr>
          </a:lstStyle>
          <a:p>
            <a:endParaRPr lang="zh-TW" altLang="en-US"/>
          </a:p>
        </p:txBody>
      </p:sp>
      <p:sp>
        <p:nvSpPr>
          <p:cNvPr id="3" name="日期版面配置區 2"/>
          <p:cNvSpPr>
            <a:spLocks noGrp="1"/>
          </p:cNvSpPr>
          <p:nvPr>
            <p:ph type="dt" sz="quarter" idx="1"/>
          </p:nvPr>
        </p:nvSpPr>
        <p:spPr>
          <a:xfrm>
            <a:off x="3849689" y="0"/>
            <a:ext cx="2946400" cy="496888"/>
          </a:xfrm>
          <a:prstGeom prst="rect">
            <a:avLst/>
          </a:prstGeom>
        </p:spPr>
        <p:txBody>
          <a:bodyPr vert="horz" lIns="91432" tIns="45716" rIns="91432" bIns="45716" rtlCol="0"/>
          <a:lstStyle>
            <a:lvl1pPr algn="r">
              <a:defRPr sz="1200"/>
            </a:lvl1pPr>
          </a:lstStyle>
          <a:p>
            <a:fld id="{260F6CD0-3FF8-483A-B35F-4BE56C558498}" type="datetimeFigureOut">
              <a:rPr lang="zh-TW" altLang="en-US" smtClean="0"/>
              <a:pPr/>
              <a:t>2025/7/31</a:t>
            </a:fld>
            <a:endParaRPr lang="zh-TW" altLang="en-US"/>
          </a:p>
        </p:txBody>
      </p:sp>
      <p:sp>
        <p:nvSpPr>
          <p:cNvPr id="4" name="頁尾版面配置區 3"/>
          <p:cNvSpPr>
            <a:spLocks noGrp="1"/>
          </p:cNvSpPr>
          <p:nvPr>
            <p:ph type="ftr" sz="quarter" idx="2"/>
          </p:nvPr>
        </p:nvSpPr>
        <p:spPr>
          <a:xfrm>
            <a:off x="0" y="9428164"/>
            <a:ext cx="2946400" cy="496887"/>
          </a:xfrm>
          <a:prstGeom prst="rect">
            <a:avLst/>
          </a:prstGeom>
        </p:spPr>
        <p:txBody>
          <a:bodyPr vert="horz" lIns="91432" tIns="45716" rIns="91432" bIns="45716"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9689" y="9428164"/>
            <a:ext cx="2946400" cy="496887"/>
          </a:xfrm>
          <a:prstGeom prst="rect">
            <a:avLst/>
          </a:prstGeom>
        </p:spPr>
        <p:txBody>
          <a:bodyPr vert="horz" lIns="91432" tIns="45716" rIns="91432" bIns="45716" rtlCol="0" anchor="b"/>
          <a:lstStyle>
            <a:lvl1pPr algn="r">
              <a:defRPr sz="1200"/>
            </a:lvl1pPr>
          </a:lstStyle>
          <a:p>
            <a:fld id="{6C29F62B-667C-44CF-A267-BD622670A9CE}" type="slidenum">
              <a:rPr lang="zh-TW" altLang="en-US" smtClean="0"/>
              <a:pPr/>
              <a:t>‹#›</a:t>
            </a:fld>
            <a:endParaRPr lang="zh-TW" altLang="en-US"/>
          </a:p>
        </p:txBody>
      </p:sp>
    </p:spTree>
    <p:extLst>
      <p:ext uri="{BB962C8B-B14F-4D97-AF65-F5344CB8AC3E}">
        <p14:creationId xmlns="" xmlns:p14="http://schemas.microsoft.com/office/powerpoint/2010/main" val="209051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1"/>
            <a:ext cx="2945659" cy="496332"/>
          </a:xfrm>
          <a:prstGeom prst="rect">
            <a:avLst/>
          </a:prstGeom>
        </p:spPr>
        <p:txBody>
          <a:bodyPr vert="horz" lIns="91432" tIns="45716" rIns="91432" bIns="45716" rtlCol="0"/>
          <a:lstStyle>
            <a:lvl1pPr algn="l">
              <a:defRPr sz="1200"/>
            </a:lvl1pPr>
          </a:lstStyle>
          <a:p>
            <a:endParaRPr lang="zh-TW" altLang="en-US"/>
          </a:p>
        </p:txBody>
      </p:sp>
      <p:sp>
        <p:nvSpPr>
          <p:cNvPr id="3" name="日期版面配置區 2"/>
          <p:cNvSpPr>
            <a:spLocks noGrp="1"/>
          </p:cNvSpPr>
          <p:nvPr>
            <p:ph type="dt" idx="1"/>
          </p:nvPr>
        </p:nvSpPr>
        <p:spPr>
          <a:xfrm>
            <a:off x="3850444" y="1"/>
            <a:ext cx="2945659" cy="496332"/>
          </a:xfrm>
          <a:prstGeom prst="rect">
            <a:avLst/>
          </a:prstGeom>
        </p:spPr>
        <p:txBody>
          <a:bodyPr vert="horz" lIns="91432" tIns="45716" rIns="91432" bIns="45716" rtlCol="0"/>
          <a:lstStyle>
            <a:lvl1pPr algn="r">
              <a:defRPr sz="1200"/>
            </a:lvl1pPr>
          </a:lstStyle>
          <a:p>
            <a:fld id="{4160FBDC-8C52-45F7-A7ED-D86B82EB3101}" type="datetimeFigureOut">
              <a:rPr lang="zh-TW" altLang="en-US" smtClean="0"/>
              <a:pPr/>
              <a:t>2025/7/31</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2" tIns="45716" rIns="91432" bIns="45716" rtlCol="0" anchor="ctr"/>
          <a:lstStyle/>
          <a:p>
            <a:endParaRPr lang="zh-TW" altLang="en-US"/>
          </a:p>
        </p:txBody>
      </p:sp>
      <p:sp>
        <p:nvSpPr>
          <p:cNvPr id="5" name="備忘稿版面配置區 4"/>
          <p:cNvSpPr>
            <a:spLocks noGrp="1"/>
          </p:cNvSpPr>
          <p:nvPr>
            <p:ph type="body" sz="quarter" idx="3"/>
          </p:nvPr>
        </p:nvSpPr>
        <p:spPr>
          <a:xfrm>
            <a:off x="679768" y="4715154"/>
            <a:ext cx="5438140" cy="4466987"/>
          </a:xfrm>
          <a:prstGeom prst="rect">
            <a:avLst/>
          </a:prstGeom>
        </p:spPr>
        <p:txBody>
          <a:bodyPr vert="horz" lIns="91432" tIns="45716" rIns="91432" bIns="45716"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1" y="9428584"/>
            <a:ext cx="2945659" cy="496332"/>
          </a:xfrm>
          <a:prstGeom prst="rect">
            <a:avLst/>
          </a:prstGeom>
        </p:spPr>
        <p:txBody>
          <a:bodyPr vert="horz" lIns="91432" tIns="45716" rIns="91432" bIns="45716"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4" y="9428584"/>
            <a:ext cx="2945659" cy="496332"/>
          </a:xfrm>
          <a:prstGeom prst="rect">
            <a:avLst/>
          </a:prstGeom>
        </p:spPr>
        <p:txBody>
          <a:bodyPr vert="horz" lIns="91432" tIns="45716" rIns="91432" bIns="45716" rtlCol="0" anchor="b"/>
          <a:lstStyle>
            <a:lvl1pPr algn="r">
              <a:defRPr sz="1200"/>
            </a:lvl1pPr>
          </a:lstStyle>
          <a:p>
            <a:fld id="{DC29B18D-6122-49BD-BF28-1F22302246BB}" type="slidenum">
              <a:rPr lang="zh-TW" altLang="en-US" smtClean="0"/>
              <a:pPr/>
              <a:t>‹#›</a:t>
            </a:fld>
            <a:endParaRPr lang="zh-TW" altLang="en-US"/>
          </a:p>
        </p:txBody>
      </p:sp>
    </p:spTree>
    <p:extLst>
      <p:ext uri="{BB962C8B-B14F-4D97-AF65-F5344CB8AC3E}">
        <p14:creationId xmlns="" xmlns:p14="http://schemas.microsoft.com/office/powerpoint/2010/main" val="693444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DC29B18D-6122-49BD-BF28-1F22302246BB}" type="slidenum">
              <a:rPr lang="zh-TW" altLang="en-US" smtClean="0"/>
              <a:pPr/>
              <a:t>2</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DC29B18D-6122-49BD-BF28-1F22302246BB}" type="slidenum">
              <a:rPr lang="zh-TW" altLang="en-US" smtClean="0"/>
              <a:pPr/>
              <a:t>17</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45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8" name="Rectangle 20"/>
          <p:cNvSpPr>
            <a:spLocks noChangeArrowheads="1"/>
          </p:cNvSpPr>
          <p:nvPr userDrawn="1"/>
        </p:nvSpPr>
        <p:spPr bwMode="auto">
          <a:xfrm>
            <a:off x="0" y="5997575"/>
            <a:ext cx="9144000" cy="347663"/>
          </a:xfrm>
          <a:prstGeom prst="rect">
            <a:avLst/>
          </a:prstGeom>
          <a:gradFill>
            <a:gsLst>
              <a:gs pos="0">
                <a:srgbClr val="8DC21F">
                  <a:alpha val="0"/>
                </a:srgbClr>
              </a:gs>
              <a:gs pos="100000">
                <a:srgbClr val="8DC21F"/>
              </a:gs>
            </a:gsLst>
            <a:lin ang="0" scaled="0"/>
          </a:gradFill>
          <a:ln>
            <a:noFill/>
          </a:ln>
        </p:spPr>
        <p:txBody>
          <a:bodyPr wrap="none" anchor="ct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defRPr/>
            </a:pPr>
            <a:endParaRPr lang="zh-TW" altLang="en-US"/>
          </a:p>
        </p:txBody>
      </p:sp>
      <p:sp>
        <p:nvSpPr>
          <p:cNvPr id="9" name="Rectangle 23"/>
          <p:cNvSpPr>
            <a:spLocks noChangeArrowheads="1"/>
          </p:cNvSpPr>
          <p:nvPr userDrawn="1"/>
        </p:nvSpPr>
        <p:spPr bwMode="auto">
          <a:xfrm>
            <a:off x="323528" y="349251"/>
            <a:ext cx="8820472" cy="343446"/>
          </a:xfrm>
          <a:prstGeom prst="rect">
            <a:avLst/>
          </a:prstGeom>
          <a:gradFill>
            <a:gsLst>
              <a:gs pos="100000">
                <a:srgbClr val="8DC21F">
                  <a:alpha val="6000"/>
                </a:srgbClr>
              </a:gs>
              <a:gs pos="0">
                <a:srgbClr val="8DC21F"/>
              </a:gs>
            </a:gsLst>
            <a:lin ang="0" scaled="0"/>
          </a:gradFill>
          <a:ln>
            <a:noFill/>
          </a:ln>
        </p:spPr>
        <p:txBody>
          <a:bodyPr wrap="none" anchor="ct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defRPr/>
            </a:pPr>
            <a:endParaRPr lang="zh-TW" altLang="en-US"/>
          </a:p>
        </p:txBody>
      </p:sp>
      <p:pic>
        <p:nvPicPr>
          <p:cNvPr id="7" name="圖片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1908000" cy="1908000"/>
          </a:xfrm>
          <a:prstGeom prst="flowChartConnector">
            <a:avLst/>
          </a:prstGeom>
        </p:spPr>
      </p:pic>
    </p:spTree>
    <p:extLst>
      <p:ext uri="{BB962C8B-B14F-4D97-AF65-F5344CB8AC3E}">
        <p14:creationId xmlns="" xmlns:p14="http://schemas.microsoft.com/office/powerpoint/2010/main" val="3043553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extLst>
      <p:ext uri="{BB962C8B-B14F-4D97-AF65-F5344CB8AC3E}">
        <p14:creationId xmlns="" xmlns:p14="http://schemas.microsoft.com/office/powerpoint/2010/main" val="656511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5" y="365125"/>
            <a:ext cx="1971675"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28650" y="365125"/>
            <a:ext cx="5800725" cy="5811838"/>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extLst>
      <p:ext uri="{BB962C8B-B14F-4D97-AF65-F5344CB8AC3E}">
        <p14:creationId xmlns="" xmlns:p14="http://schemas.microsoft.com/office/powerpoint/2010/main" val="1005265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2431" y="400570"/>
            <a:ext cx="2483023" cy="484745"/>
          </a:xfrm>
        </p:spPr>
        <p:txBody>
          <a:bodyPr>
            <a:normAutofit/>
          </a:bodyPr>
          <a:lstStyle>
            <a:lvl1pPr algn="l">
              <a:defRPr sz="3500" b="0" i="0">
                <a:solidFill>
                  <a:srgbClr val="005095"/>
                </a:solidFill>
                <a:latin typeface="Averta Std Semibold"/>
                <a:cs typeface="Averta Std Semibold"/>
              </a:defRPr>
            </a:lvl1pPr>
          </a:lstStyle>
          <a:p>
            <a:r>
              <a:rPr lang="en-AU" dirty="0" smtClean="0"/>
              <a:t>HEADER</a:t>
            </a:r>
            <a:endParaRPr lang="en-US" dirty="0"/>
          </a:p>
        </p:txBody>
      </p:sp>
      <p:sp>
        <p:nvSpPr>
          <p:cNvPr id="3" name="Content Placeholder 2"/>
          <p:cNvSpPr>
            <a:spLocks noGrp="1"/>
          </p:cNvSpPr>
          <p:nvPr>
            <p:ph sz="half" idx="1" hasCustomPrompt="1"/>
          </p:nvPr>
        </p:nvSpPr>
        <p:spPr>
          <a:xfrm>
            <a:off x="771021" y="2185699"/>
            <a:ext cx="3671455" cy="1942023"/>
          </a:xfrm>
        </p:spPr>
        <p:txBody>
          <a:bodyPr>
            <a:normAutofit/>
          </a:bodyPr>
          <a:lstStyle>
            <a:lvl1pPr marL="0" indent="0">
              <a:buNone/>
              <a:defRPr sz="1300" b="0" i="0" baseline="0">
                <a:solidFill>
                  <a:schemeClr val="tx1"/>
                </a:solidFill>
                <a:latin typeface="Averta Std Regular"/>
                <a:cs typeface="Averta Std Regular"/>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smtClean="0"/>
              <a:t>Brue </a:t>
            </a:r>
            <a:r>
              <a:rPr lang="en-AU" dirty="0" err="1" smtClean="0"/>
              <a:t>tha</a:t>
            </a:r>
            <a:r>
              <a:rPr lang="en-AU" dirty="0" smtClean="0"/>
              <a:t> </a:t>
            </a:r>
            <a:r>
              <a:rPr lang="en-AU" dirty="0" err="1" smtClean="0"/>
              <a:t>gio</a:t>
            </a:r>
            <a:r>
              <a:rPr lang="en-AU" dirty="0" smtClean="0"/>
              <a:t> </a:t>
            </a:r>
            <a:r>
              <a:rPr lang="en-AU" dirty="0" err="1" smtClean="0"/>
              <a:t>ve</a:t>
            </a:r>
            <a:r>
              <a:rPr lang="en-AU" dirty="0" smtClean="0"/>
              <a:t> </a:t>
            </a:r>
            <a:r>
              <a:rPr lang="en-AU" dirty="0" err="1" smtClean="0"/>
              <a:t>psum</a:t>
            </a:r>
            <a:r>
              <a:rPr lang="en-AU" dirty="0" smtClean="0"/>
              <a:t> </a:t>
            </a:r>
            <a:r>
              <a:rPr lang="en-AU" dirty="0" err="1" smtClean="0"/>
              <a:t>dolor</a:t>
            </a:r>
            <a:r>
              <a:rPr lang="en-AU" dirty="0" smtClean="0"/>
              <a:t> sit </a:t>
            </a:r>
            <a:r>
              <a:rPr lang="en-AU" dirty="0" err="1" smtClean="0"/>
              <a:t>amet</a:t>
            </a:r>
            <a:r>
              <a:rPr lang="en-AU" dirty="0" smtClean="0"/>
              <a:t> </a:t>
            </a:r>
            <a:r>
              <a:rPr lang="en-AU" dirty="0" err="1" smtClean="0"/>
              <a:t>grea</a:t>
            </a:r>
            <a:r>
              <a:rPr lang="en-AU" dirty="0" smtClean="0"/>
              <a:t> </a:t>
            </a:r>
            <a:r>
              <a:rPr lang="en-AU" dirty="0" err="1" smtClean="0"/>
              <a:t>consectetur</a:t>
            </a:r>
            <a:r>
              <a:rPr lang="en-AU" dirty="0" smtClean="0"/>
              <a:t> </a:t>
            </a:r>
            <a:r>
              <a:rPr lang="en-AU" dirty="0" err="1" smtClean="0"/>
              <a:t>adipiscing</a:t>
            </a:r>
            <a:r>
              <a:rPr lang="en-AU" dirty="0" smtClean="0"/>
              <a:t> </a:t>
            </a:r>
            <a:r>
              <a:rPr lang="en-AU" dirty="0" err="1" smtClean="0"/>
              <a:t>elit</a:t>
            </a:r>
            <a:r>
              <a:rPr lang="en-AU" dirty="0" smtClean="0"/>
              <a:t> </a:t>
            </a:r>
            <a:r>
              <a:rPr lang="en-AU" dirty="0" err="1" smtClean="0"/>
              <a:t>sed</a:t>
            </a:r>
            <a:r>
              <a:rPr lang="en-AU" dirty="0" smtClean="0"/>
              <a:t> </a:t>
            </a:r>
            <a:r>
              <a:rPr lang="en-AU" dirty="0" err="1" smtClean="0"/>
              <a:t>ledo</a:t>
            </a:r>
            <a:r>
              <a:rPr lang="en-AU" dirty="0" smtClean="0"/>
              <a:t> </a:t>
            </a:r>
            <a:r>
              <a:rPr lang="en-AU" dirty="0" err="1" smtClean="0"/>
              <a:t>eiusmod</a:t>
            </a:r>
            <a:r>
              <a:rPr lang="en-AU" dirty="0" smtClean="0"/>
              <a:t> </a:t>
            </a:r>
            <a:r>
              <a:rPr lang="en-AU" dirty="0" err="1" smtClean="0"/>
              <a:t>tenpor</a:t>
            </a:r>
            <a:r>
              <a:rPr lang="en-AU" dirty="0" smtClean="0"/>
              <a:t> blue et </a:t>
            </a:r>
            <a:r>
              <a:rPr lang="en-AU" dirty="0" err="1" smtClean="0"/>
              <a:t>reay</a:t>
            </a:r>
            <a:r>
              <a:rPr lang="en-AU" dirty="0" smtClean="0"/>
              <a:t>. Nisi </a:t>
            </a:r>
            <a:r>
              <a:rPr lang="en-AU" dirty="0" err="1" smtClean="0"/>
              <a:t>ut</a:t>
            </a:r>
            <a:r>
              <a:rPr lang="en-AU" dirty="0" smtClean="0"/>
              <a:t> </a:t>
            </a:r>
            <a:r>
              <a:rPr lang="en-AU" dirty="0" err="1" smtClean="0"/>
              <a:t>aliquip</a:t>
            </a:r>
            <a:r>
              <a:rPr lang="en-AU" dirty="0" smtClean="0"/>
              <a:t> ex </a:t>
            </a:r>
            <a:r>
              <a:rPr lang="en-AU" dirty="0" err="1" smtClean="0"/>
              <a:t>ea</a:t>
            </a:r>
            <a:r>
              <a:rPr lang="en-AU" dirty="0" smtClean="0"/>
              <a:t> </a:t>
            </a:r>
            <a:r>
              <a:rPr lang="en-AU" dirty="0" err="1" smtClean="0"/>
              <a:t>commodo</a:t>
            </a:r>
            <a:r>
              <a:rPr lang="en-AU" dirty="0" smtClean="0"/>
              <a:t> </a:t>
            </a:r>
            <a:r>
              <a:rPr lang="en-AU" dirty="0" err="1" smtClean="0"/>
              <a:t>consequat</a:t>
            </a:r>
            <a:r>
              <a:rPr lang="en-AU" dirty="0" smtClean="0"/>
              <a:t> </a:t>
            </a:r>
            <a:r>
              <a:rPr lang="en-AU" dirty="0" err="1" smtClean="0"/>
              <a:t>heui</a:t>
            </a:r>
            <a:r>
              <a:rPr lang="en-AU" dirty="0" smtClean="0"/>
              <a:t>.</a:t>
            </a:r>
            <a:endParaRPr lang="en-US" dirty="0"/>
          </a:p>
        </p:txBody>
      </p:sp>
      <p:sp>
        <p:nvSpPr>
          <p:cNvPr id="10" name="Content Placeholder 2"/>
          <p:cNvSpPr>
            <a:spLocks noGrp="1"/>
          </p:cNvSpPr>
          <p:nvPr>
            <p:ph sz="half" idx="13" hasCustomPrompt="1"/>
          </p:nvPr>
        </p:nvSpPr>
        <p:spPr>
          <a:xfrm>
            <a:off x="4543187" y="2183033"/>
            <a:ext cx="3671455" cy="1944689"/>
          </a:xfrm>
        </p:spPr>
        <p:txBody>
          <a:bodyPr>
            <a:normAutofit/>
          </a:bodyPr>
          <a:lstStyle>
            <a:lvl1pPr marL="0" indent="0">
              <a:buNone/>
              <a:defRPr sz="1300" b="0" i="0" baseline="0">
                <a:solidFill>
                  <a:srgbClr val="000000"/>
                </a:solidFill>
                <a:latin typeface="Averta Std Regular"/>
                <a:cs typeface="Averta Std Regular"/>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smtClean="0"/>
              <a:t>Brue </a:t>
            </a:r>
            <a:r>
              <a:rPr lang="en-AU" dirty="0" err="1" smtClean="0"/>
              <a:t>tha</a:t>
            </a:r>
            <a:r>
              <a:rPr lang="en-AU" dirty="0" smtClean="0"/>
              <a:t> </a:t>
            </a:r>
            <a:r>
              <a:rPr lang="en-AU" dirty="0" err="1" smtClean="0"/>
              <a:t>gio</a:t>
            </a:r>
            <a:r>
              <a:rPr lang="en-AU" dirty="0" smtClean="0"/>
              <a:t> </a:t>
            </a:r>
            <a:r>
              <a:rPr lang="en-AU" dirty="0" err="1" smtClean="0"/>
              <a:t>ve</a:t>
            </a:r>
            <a:r>
              <a:rPr lang="en-AU" dirty="0" smtClean="0"/>
              <a:t> </a:t>
            </a:r>
            <a:r>
              <a:rPr lang="en-AU" dirty="0" err="1" smtClean="0"/>
              <a:t>psum</a:t>
            </a:r>
            <a:r>
              <a:rPr lang="en-AU" dirty="0" smtClean="0"/>
              <a:t> </a:t>
            </a:r>
            <a:r>
              <a:rPr lang="en-AU" dirty="0" err="1" smtClean="0"/>
              <a:t>dolor</a:t>
            </a:r>
            <a:r>
              <a:rPr lang="en-AU" dirty="0" smtClean="0"/>
              <a:t> sit </a:t>
            </a:r>
            <a:r>
              <a:rPr lang="en-AU" dirty="0" err="1" smtClean="0"/>
              <a:t>amet</a:t>
            </a:r>
            <a:r>
              <a:rPr lang="en-AU" dirty="0" smtClean="0"/>
              <a:t> </a:t>
            </a:r>
            <a:r>
              <a:rPr lang="en-AU" dirty="0" err="1" smtClean="0"/>
              <a:t>grea</a:t>
            </a:r>
            <a:r>
              <a:rPr lang="en-AU" dirty="0" smtClean="0"/>
              <a:t> </a:t>
            </a:r>
            <a:r>
              <a:rPr lang="en-AU" dirty="0" err="1" smtClean="0"/>
              <a:t>consectetur</a:t>
            </a:r>
            <a:r>
              <a:rPr lang="en-AU" dirty="0" smtClean="0"/>
              <a:t> </a:t>
            </a:r>
            <a:r>
              <a:rPr lang="en-AU" dirty="0" err="1" smtClean="0"/>
              <a:t>adipiscing</a:t>
            </a:r>
            <a:r>
              <a:rPr lang="en-AU" dirty="0" smtClean="0"/>
              <a:t> </a:t>
            </a:r>
            <a:r>
              <a:rPr lang="en-AU" dirty="0" err="1" smtClean="0"/>
              <a:t>elit</a:t>
            </a:r>
            <a:r>
              <a:rPr lang="en-AU" dirty="0" smtClean="0"/>
              <a:t> </a:t>
            </a:r>
            <a:r>
              <a:rPr lang="en-AU" dirty="0" err="1" smtClean="0"/>
              <a:t>sed</a:t>
            </a:r>
            <a:r>
              <a:rPr lang="en-AU" dirty="0" smtClean="0"/>
              <a:t> </a:t>
            </a:r>
            <a:r>
              <a:rPr lang="en-AU" dirty="0" err="1" smtClean="0"/>
              <a:t>ledo</a:t>
            </a:r>
            <a:r>
              <a:rPr lang="en-AU" dirty="0" smtClean="0"/>
              <a:t> </a:t>
            </a:r>
            <a:r>
              <a:rPr lang="en-AU" dirty="0" err="1" smtClean="0"/>
              <a:t>eiusmod</a:t>
            </a:r>
            <a:r>
              <a:rPr lang="en-AU" dirty="0" smtClean="0"/>
              <a:t> </a:t>
            </a:r>
            <a:r>
              <a:rPr lang="en-AU" dirty="0" err="1" smtClean="0"/>
              <a:t>tenpor</a:t>
            </a:r>
            <a:r>
              <a:rPr lang="en-AU" dirty="0" smtClean="0"/>
              <a:t> blue et </a:t>
            </a:r>
            <a:r>
              <a:rPr lang="en-AU" dirty="0" err="1" smtClean="0"/>
              <a:t>reay</a:t>
            </a:r>
            <a:r>
              <a:rPr lang="en-AU" dirty="0" smtClean="0"/>
              <a:t>. Nisi </a:t>
            </a:r>
            <a:r>
              <a:rPr lang="en-AU" dirty="0" err="1" smtClean="0"/>
              <a:t>ut</a:t>
            </a:r>
            <a:r>
              <a:rPr lang="en-AU" dirty="0" smtClean="0"/>
              <a:t> </a:t>
            </a:r>
            <a:r>
              <a:rPr lang="en-AU" dirty="0" err="1" smtClean="0"/>
              <a:t>aliquip</a:t>
            </a:r>
            <a:r>
              <a:rPr lang="en-AU" dirty="0" smtClean="0"/>
              <a:t> ex </a:t>
            </a:r>
            <a:r>
              <a:rPr lang="en-AU" dirty="0" err="1" smtClean="0"/>
              <a:t>ea</a:t>
            </a:r>
            <a:r>
              <a:rPr lang="en-AU" dirty="0" smtClean="0"/>
              <a:t> </a:t>
            </a:r>
            <a:r>
              <a:rPr lang="en-AU" dirty="0" err="1" smtClean="0"/>
              <a:t>commodo</a:t>
            </a:r>
            <a:r>
              <a:rPr lang="en-AU" dirty="0" smtClean="0"/>
              <a:t> </a:t>
            </a:r>
            <a:r>
              <a:rPr lang="en-AU" dirty="0" err="1" smtClean="0"/>
              <a:t>consequat</a:t>
            </a:r>
            <a:r>
              <a:rPr lang="en-AU" dirty="0" smtClean="0"/>
              <a:t> </a:t>
            </a:r>
            <a:r>
              <a:rPr lang="en-AU" dirty="0" err="1" smtClean="0"/>
              <a:t>heui</a:t>
            </a:r>
            <a:r>
              <a:rPr lang="en-AU" dirty="0" smtClean="0"/>
              <a:t>.</a:t>
            </a:r>
            <a:endParaRPr lang="en-US" dirty="0"/>
          </a:p>
        </p:txBody>
      </p:sp>
      <p:sp>
        <p:nvSpPr>
          <p:cNvPr id="11" name="Content Placeholder 2"/>
          <p:cNvSpPr>
            <a:spLocks noGrp="1"/>
          </p:cNvSpPr>
          <p:nvPr>
            <p:ph sz="half" idx="14"/>
          </p:nvPr>
        </p:nvSpPr>
        <p:spPr>
          <a:xfrm>
            <a:off x="768716" y="4239861"/>
            <a:ext cx="7445926" cy="1615746"/>
          </a:xfrm>
        </p:spPr>
        <p:txBody>
          <a:bodyPr>
            <a:normAutofit/>
          </a:bodyPr>
          <a:lstStyle>
            <a:lvl1pPr marL="0" indent="0">
              <a:buNone/>
              <a:defRPr sz="1300" b="0" i="0" baseline="0">
                <a:solidFill>
                  <a:srgbClr val="005095"/>
                </a:solidFill>
                <a:latin typeface="Averta Std Regular"/>
                <a:cs typeface="Averta Std Regular"/>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5" name="Content Placeholder 2"/>
          <p:cNvSpPr>
            <a:spLocks noGrp="1"/>
          </p:cNvSpPr>
          <p:nvPr>
            <p:ph sz="half" idx="17" hasCustomPrompt="1"/>
          </p:nvPr>
        </p:nvSpPr>
        <p:spPr>
          <a:xfrm>
            <a:off x="768716" y="6262583"/>
            <a:ext cx="7445926" cy="1468860"/>
          </a:xfrm>
        </p:spPr>
        <p:txBody>
          <a:bodyPr>
            <a:normAutofit/>
          </a:bodyPr>
          <a:lstStyle>
            <a:lvl1pPr marL="0" indent="0">
              <a:buNone/>
              <a:defRPr sz="1000" b="0" i="0" baseline="0">
                <a:solidFill>
                  <a:srgbClr val="005095"/>
                </a:solidFill>
                <a:latin typeface="Averta Std Regular"/>
                <a:cs typeface="Averta Std Regular"/>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err="1" smtClean="0"/>
              <a:t>Pg</a:t>
            </a:r>
            <a:endParaRPr lang="en-US" dirty="0"/>
          </a:p>
        </p:txBody>
      </p:sp>
      <p:sp>
        <p:nvSpPr>
          <p:cNvPr id="16" name="Content Placeholder 2"/>
          <p:cNvSpPr>
            <a:spLocks noGrp="1"/>
          </p:cNvSpPr>
          <p:nvPr>
            <p:ph sz="half" idx="18" hasCustomPrompt="1"/>
          </p:nvPr>
        </p:nvSpPr>
        <p:spPr>
          <a:xfrm>
            <a:off x="768716" y="1270157"/>
            <a:ext cx="2446738" cy="373530"/>
          </a:xfrm>
        </p:spPr>
        <p:txBody>
          <a:bodyPr>
            <a:normAutofit/>
          </a:bodyPr>
          <a:lstStyle>
            <a:lvl1pPr marL="0" indent="0">
              <a:buNone/>
              <a:defRPr sz="1000" b="0" i="0" baseline="0">
                <a:solidFill>
                  <a:srgbClr val="005095"/>
                </a:solidFill>
                <a:latin typeface="Averta Std Light"/>
                <a:cs typeface="Averta Std Ligh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SUBJECT</a:t>
            </a:r>
            <a:endParaRPr lang="en-US" dirty="0"/>
          </a:p>
        </p:txBody>
      </p:sp>
      <p:pic>
        <p:nvPicPr>
          <p:cNvPr id="14" name="圖片 13" descr="立萬利-01.jpg"/>
          <p:cNvPicPr>
            <a:picLocks noChangeAspect="1"/>
          </p:cNvPicPr>
          <p:nvPr userDrawn="1"/>
        </p:nvPicPr>
        <p:blipFill>
          <a:blip r:embed="rId2" cstate="print"/>
          <a:srcRect r="3178"/>
          <a:stretch>
            <a:fillRect/>
          </a:stretch>
        </p:blipFill>
        <p:spPr>
          <a:xfrm>
            <a:off x="107504" y="6457950"/>
            <a:ext cx="2520280" cy="400050"/>
          </a:xfrm>
          <a:prstGeom prst="rect">
            <a:avLst/>
          </a:prstGeom>
        </p:spPr>
      </p:pic>
      <p:pic>
        <p:nvPicPr>
          <p:cNvPr id="9" name="圖片 8"/>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7704000" y="0"/>
            <a:ext cx="1440000" cy="1440000"/>
          </a:xfrm>
          <a:prstGeom prst="flowChartConnector">
            <a:avLst/>
          </a:prstGeom>
        </p:spPr>
      </p:pic>
      <p:sp>
        <p:nvSpPr>
          <p:cNvPr id="12" name="Rectangle 20"/>
          <p:cNvSpPr>
            <a:spLocks noChangeArrowheads="1"/>
          </p:cNvSpPr>
          <p:nvPr userDrawn="1"/>
        </p:nvSpPr>
        <p:spPr bwMode="auto">
          <a:xfrm>
            <a:off x="0" y="5997575"/>
            <a:ext cx="9144000" cy="347663"/>
          </a:xfrm>
          <a:prstGeom prst="rect">
            <a:avLst/>
          </a:prstGeom>
          <a:gradFill>
            <a:gsLst>
              <a:gs pos="0">
                <a:srgbClr val="8DC21F">
                  <a:alpha val="0"/>
                </a:srgbClr>
              </a:gs>
              <a:gs pos="100000">
                <a:srgbClr val="8DC21F"/>
              </a:gs>
            </a:gsLst>
            <a:lin ang="0" scaled="0"/>
          </a:gradFill>
          <a:ln>
            <a:noFill/>
          </a:ln>
        </p:spPr>
        <p:txBody>
          <a:bodyPr wrap="none" anchor="ct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defRPr/>
            </a:pPr>
            <a:endParaRPr lang="zh-TW" altLang="en-US"/>
          </a:p>
        </p:txBody>
      </p:sp>
      <p:sp>
        <p:nvSpPr>
          <p:cNvPr id="13" name="Rectangle 23"/>
          <p:cNvSpPr>
            <a:spLocks noChangeArrowheads="1"/>
          </p:cNvSpPr>
          <p:nvPr userDrawn="1"/>
        </p:nvSpPr>
        <p:spPr bwMode="auto">
          <a:xfrm>
            <a:off x="0" y="349251"/>
            <a:ext cx="9144000" cy="612000"/>
          </a:xfrm>
          <a:prstGeom prst="rect">
            <a:avLst/>
          </a:prstGeom>
          <a:gradFill>
            <a:gsLst>
              <a:gs pos="100000">
                <a:srgbClr val="8DC21F">
                  <a:alpha val="6000"/>
                </a:srgbClr>
              </a:gs>
              <a:gs pos="0">
                <a:srgbClr val="8DC21F"/>
              </a:gs>
            </a:gsLst>
            <a:lin ang="0" scaled="0"/>
          </a:gradFill>
          <a:ln>
            <a:noFill/>
          </a:ln>
        </p:spPr>
        <p:txBody>
          <a:bodyPr wrap="none" anchor="ct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defRPr/>
            </a:pPr>
            <a:endParaRPr lang="zh-TW" altLang="en-US"/>
          </a:p>
        </p:txBody>
      </p:sp>
    </p:spTree>
    <p:extLst>
      <p:ext uri="{BB962C8B-B14F-4D97-AF65-F5344CB8AC3E}">
        <p14:creationId xmlns="" xmlns:p14="http://schemas.microsoft.com/office/powerpoint/2010/main" val="2822528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extLst>
      <p:ext uri="{BB962C8B-B14F-4D97-AF65-F5344CB8AC3E}">
        <p14:creationId xmlns="" xmlns:p14="http://schemas.microsoft.com/office/powerpoint/2010/main" val="3453421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9"/>
            <a:ext cx="7886700" cy="2852737"/>
          </a:xfrm>
        </p:spPr>
        <p:txBody>
          <a:bodyPr anchor="b"/>
          <a:lstStyle>
            <a:lvl1pPr>
              <a:defRPr sz="45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smtClean="0"/>
              <a:t>編輯母片文字樣式</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dirty="0"/>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dirty="0"/>
          </a:p>
        </p:txBody>
      </p:sp>
    </p:spTree>
    <p:extLst>
      <p:ext uri="{BB962C8B-B14F-4D97-AF65-F5344CB8AC3E}">
        <p14:creationId xmlns="" xmlns:p14="http://schemas.microsoft.com/office/powerpoint/2010/main" val="1199318812"/>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28650" y="1825625"/>
            <a:ext cx="38862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29150" y="1825625"/>
            <a:ext cx="38862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extLst>
      <p:ext uri="{BB962C8B-B14F-4D97-AF65-F5344CB8AC3E}">
        <p14:creationId xmlns="" xmlns:p14="http://schemas.microsoft.com/office/powerpoint/2010/main" val="2424804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29841" y="365126"/>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編輯母片文字樣式</a:t>
            </a:r>
          </a:p>
        </p:txBody>
      </p:sp>
      <p:sp>
        <p:nvSpPr>
          <p:cNvPr id="4" name="內容版面配置區 3"/>
          <p:cNvSpPr>
            <a:spLocks noGrp="1"/>
          </p:cNvSpPr>
          <p:nvPr>
            <p:ph sz="half" idx="2"/>
          </p:nvPr>
        </p:nvSpPr>
        <p:spPr>
          <a:xfrm>
            <a:off x="629842" y="2505075"/>
            <a:ext cx="3868340"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編輯母片文字樣式</a:t>
            </a:r>
          </a:p>
        </p:txBody>
      </p:sp>
      <p:sp>
        <p:nvSpPr>
          <p:cNvPr id="6" name="內容版面配置區 5"/>
          <p:cNvSpPr>
            <a:spLocks noGrp="1"/>
          </p:cNvSpPr>
          <p:nvPr>
            <p:ph sz="quarter" idx="4"/>
          </p:nvPr>
        </p:nvSpPr>
        <p:spPr>
          <a:xfrm>
            <a:off x="4629150" y="2505075"/>
            <a:ext cx="3887391"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extLst>
      <p:ext uri="{BB962C8B-B14F-4D97-AF65-F5344CB8AC3E}">
        <p14:creationId xmlns="" xmlns:p14="http://schemas.microsoft.com/office/powerpoint/2010/main" val="624097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extLst>
      <p:ext uri="{BB962C8B-B14F-4D97-AF65-F5344CB8AC3E}">
        <p14:creationId xmlns="" xmlns:p14="http://schemas.microsoft.com/office/powerpoint/2010/main" val="3659823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extLst>
      <p:ext uri="{BB962C8B-B14F-4D97-AF65-F5344CB8AC3E}">
        <p14:creationId xmlns="" xmlns:p14="http://schemas.microsoft.com/office/powerpoint/2010/main" val="2790703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24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extLst>
      <p:ext uri="{BB962C8B-B14F-4D97-AF65-F5344CB8AC3E}">
        <p14:creationId xmlns="" xmlns:p14="http://schemas.microsoft.com/office/powerpoint/2010/main" val="2328228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24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extLst>
      <p:ext uri="{BB962C8B-B14F-4D97-AF65-F5344CB8AC3E}">
        <p14:creationId xmlns="" xmlns:p14="http://schemas.microsoft.com/office/powerpoint/2010/main" val="170298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dirty="0" smtClean="0"/>
              <a:t>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TW" altLang="en-US"/>
          </a:p>
        </p:txBody>
      </p:sp>
      <p:sp>
        <p:nvSpPr>
          <p:cNvPr id="5" name="頁尾版面配置區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TW" altLang="en-US" dirty="0"/>
          </a:p>
        </p:txBody>
      </p:sp>
      <p:sp>
        <p:nvSpPr>
          <p:cNvPr id="6" name="投影片編號版面配置區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3DA0BB7-265A-403C-9275-D587AB510EDC}" type="slidenum">
              <a:rPr lang="zh-TW" altLang="en-US" smtClean="0"/>
              <a:pPr/>
              <a:t>‹#›</a:t>
            </a:fld>
            <a:endParaRPr lang="zh-TW" altLang="en-US" dirty="0"/>
          </a:p>
        </p:txBody>
      </p:sp>
    </p:spTree>
    <p:extLst>
      <p:ext uri="{BB962C8B-B14F-4D97-AF65-F5344CB8AC3E}">
        <p14:creationId xmlns="" xmlns:p14="http://schemas.microsoft.com/office/powerpoint/2010/main" val="112142962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8"/>
          <p:cNvSpPr>
            <a:spLocks noGrp="1"/>
          </p:cNvSpPr>
          <p:nvPr>
            <p:ph type="ctrTitle"/>
          </p:nvPr>
        </p:nvSpPr>
        <p:spPr>
          <a:xfrm>
            <a:off x="575556" y="2204864"/>
            <a:ext cx="8136904" cy="3312368"/>
          </a:xfrm>
        </p:spPr>
        <p:txBody>
          <a:bodyPr>
            <a:noAutofit/>
          </a:bodyPr>
          <a:lstStyle/>
          <a:p>
            <a:pPr algn="ctr">
              <a:lnSpc>
                <a:spcPct val="150000"/>
              </a:lnSpc>
            </a:pPr>
            <a:r>
              <a:rPr lang="zh-TW" altLang="en-US" sz="4800" b="1" dirty="0" smtClean="0">
                <a:solidFill>
                  <a:srgbClr val="0056B8"/>
                </a:solidFill>
                <a:latin typeface="Georgia" panose="02040502050405020303" pitchFamily="18" charset="0"/>
                <a:ea typeface="標楷體" panose="03000509000000000000" pitchFamily="65" charset="-120"/>
                <a:cs typeface="Arial" panose="020B0604020202020204" pitchFamily="34" charset="0"/>
              </a:rPr>
              <a:t>立</a:t>
            </a:r>
            <a:r>
              <a:rPr lang="zh-TW" altLang="en-US" sz="4800" b="1" dirty="0" smtClean="0">
                <a:solidFill>
                  <a:srgbClr val="1AAAEB"/>
                </a:solidFill>
                <a:latin typeface="Georgia" panose="02040502050405020303" pitchFamily="18" charset="0"/>
                <a:ea typeface="標楷體" panose="03000509000000000000" pitchFamily="65" charset="-120"/>
                <a:cs typeface="Arial" panose="020B0604020202020204" pitchFamily="34" charset="0"/>
              </a:rPr>
              <a:t>萬</a:t>
            </a:r>
            <a:r>
              <a:rPr lang="zh-TW" altLang="en-US" sz="4800" b="1" dirty="0">
                <a:solidFill>
                  <a:srgbClr val="0056B8"/>
                </a:solidFill>
                <a:latin typeface="Georgia" panose="02040502050405020303" pitchFamily="18" charset="0"/>
                <a:ea typeface="標楷體" panose="03000509000000000000" pitchFamily="65" charset="-120"/>
                <a:cs typeface="Arial" panose="020B0604020202020204" pitchFamily="34" charset="0"/>
              </a:rPr>
              <a:t>利</a:t>
            </a:r>
            <a:r>
              <a:rPr lang="zh-TW" altLang="en-US" sz="4800" b="1" dirty="0" smtClean="0">
                <a:solidFill>
                  <a:srgbClr val="1AAAEB"/>
                </a:solidFill>
                <a:latin typeface="Georgia" panose="02040502050405020303" pitchFamily="18" charset="0"/>
                <a:ea typeface="標楷體" panose="03000509000000000000" pitchFamily="65" charset="-120"/>
                <a:cs typeface="Arial" panose="020B0604020202020204" pitchFamily="34" charset="0"/>
              </a:rPr>
              <a:t>創新股份有限公司</a:t>
            </a:r>
            <a:r>
              <a:rPr lang="en-US" altLang="zh-TW" sz="3600" b="1" dirty="0" smtClean="0">
                <a:solidFill>
                  <a:schemeClr val="tx1"/>
                </a:solidFill>
                <a:latin typeface="Georgia" panose="02040502050405020303" pitchFamily="18" charset="0"/>
                <a:ea typeface="標楷體" panose="03000509000000000000" pitchFamily="65" charset="-120"/>
                <a:cs typeface="Arial" panose="020B0604020202020204" pitchFamily="34" charset="0"/>
              </a:rPr>
              <a:t/>
            </a:r>
            <a:br>
              <a:rPr lang="en-US" altLang="zh-TW" sz="3600" b="1" dirty="0" smtClean="0">
                <a:solidFill>
                  <a:schemeClr val="tx1"/>
                </a:solidFill>
                <a:latin typeface="Georgia" panose="02040502050405020303" pitchFamily="18" charset="0"/>
                <a:ea typeface="標楷體" panose="03000509000000000000" pitchFamily="65" charset="-120"/>
                <a:cs typeface="Arial" panose="020B0604020202020204" pitchFamily="34" charset="0"/>
              </a:rPr>
            </a:br>
            <a:r>
              <a:rPr lang="en-US" altLang="zh-TW" sz="3000" b="1" dirty="0">
                <a:solidFill>
                  <a:srgbClr val="0056B8"/>
                </a:solidFill>
                <a:latin typeface="Georgia" panose="02040502050405020303" pitchFamily="18" charset="0"/>
                <a:ea typeface="標楷體" panose="03000509000000000000" pitchFamily="65" charset="-120"/>
                <a:cs typeface="Arial" panose="020B0604020202020204" pitchFamily="34" charset="0"/>
              </a:rPr>
              <a:t>LI</a:t>
            </a:r>
            <a:r>
              <a:rPr lang="en-US" altLang="zh-TW" sz="3000" b="1" dirty="0">
                <a:solidFill>
                  <a:srgbClr val="1AAAEB"/>
                </a:solidFill>
                <a:latin typeface="Georgia" panose="02040502050405020303" pitchFamily="18" charset="0"/>
                <a:ea typeface="標楷體" panose="03000509000000000000" pitchFamily="65" charset="-120"/>
                <a:cs typeface="Arial" panose="020B0604020202020204" pitchFamily="34" charset="0"/>
              </a:rPr>
              <a:t>WAN</a:t>
            </a:r>
            <a:r>
              <a:rPr lang="en-US" altLang="zh-TW" sz="3000" b="1" dirty="0">
                <a:solidFill>
                  <a:srgbClr val="0056B8"/>
                </a:solidFill>
                <a:latin typeface="Georgia" panose="02040502050405020303" pitchFamily="18" charset="0"/>
                <a:ea typeface="標楷體" panose="03000509000000000000" pitchFamily="65" charset="-120"/>
                <a:cs typeface="Arial" panose="020B0604020202020204" pitchFamily="34" charset="0"/>
              </a:rPr>
              <a:t>LI</a:t>
            </a:r>
            <a:r>
              <a:rPr lang="zh-TW" altLang="en-US" sz="3000" b="1" dirty="0" smtClean="0">
                <a:solidFill>
                  <a:schemeClr val="tx1"/>
                </a:solidFill>
                <a:latin typeface="Georgia" panose="02040502050405020303" pitchFamily="18" charset="0"/>
                <a:ea typeface="標楷體" panose="03000509000000000000" pitchFamily="65" charset="-120"/>
                <a:cs typeface="Arial" panose="020B0604020202020204" pitchFamily="34" charset="0"/>
              </a:rPr>
              <a:t> </a:t>
            </a:r>
            <a:r>
              <a:rPr lang="en-US" altLang="zh-TW" sz="3000" b="1" dirty="0" smtClean="0">
                <a:solidFill>
                  <a:schemeClr val="tx1"/>
                </a:solidFill>
                <a:latin typeface="Georgia" panose="02040502050405020303" pitchFamily="18" charset="0"/>
                <a:ea typeface="標楷體" panose="03000509000000000000" pitchFamily="65" charset="-120"/>
                <a:cs typeface="Arial" panose="020B0604020202020204" pitchFamily="34" charset="0"/>
              </a:rPr>
              <a:t> </a:t>
            </a:r>
            <a:r>
              <a:rPr lang="en-US" altLang="zh-TW" sz="3000" b="1" dirty="0">
                <a:solidFill>
                  <a:srgbClr val="1AAAEB"/>
                </a:solidFill>
                <a:latin typeface="Georgia" panose="02040502050405020303" pitchFamily="18" charset="0"/>
                <a:ea typeface="標楷體" panose="03000509000000000000" pitchFamily="65" charset="-120"/>
                <a:cs typeface="Arial" panose="020B0604020202020204" pitchFamily="34" charset="0"/>
              </a:rPr>
              <a:t>Innovation Co., Ltd.</a:t>
            </a:r>
            <a:r>
              <a:rPr lang="en-US" altLang="zh-TW" sz="3600" b="1" dirty="0" smtClean="0">
                <a:solidFill>
                  <a:schemeClr val="tx1"/>
                </a:solidFill>
                <a:latin typeface="Georgia" panose="02040502050405020303" pitchFamily="18" charset="0"/>
                <a:ea typeface="標楷體" panose="03000509000000000000" pitchFamily="65" charset="-120"/>
                <a:cs typeface="Arial" panose="020B0604020202020204" pitchFamily="34" charset="0"/>
              </a:rPr>
              <a:t/>
            </a:r>
            <a:br>
              <a:rPr lang="en-US" altLang="zh-TW" sz="3600" b="1" dirty="0" smtClean="0">
                <a:solidFill>
                  <a:schemeClr val="tx1"/>
                </a:solidFill>
                <a:latin typeface="Georgia" panose="02040502050405020303" pitchFamily="18" charset="0"/>
                <a:ea typeface="標楷體" panose="03000509000000000000" pitchFamily="65" charset="-120"/>
                <a:cs typeface="Arial" panose="020B0604020202020204" pitchFamily="34" charset="0"/>
              </a:rPr>
            </a:br>
            <a:r>
              <a:rPr lang="en-US" altLang="zh-TW" sz="3600" dirty="0" smtClean="0">
                <a:solidFill>
                  <a:schemeClr val="tx1"/>
                </a:solidFill>
                <a:latin typeface="Georgia" panose="02040502050405020303" pitchFamily="18" charset="0"/>
                <a:ea typeface="標楷體" panose="03000509000000000000" pitchFamily="65" charset="-120"/>
                <a:cs typeface="Arial" panose="020B0604020202020204" pitchFamily="34" charset="0"/>
              </a:rPr>
              <a:t>2025</a:t>
            </a:r>
            <a:r>
              <a:rPr lang="zh-TW" altLang="en-US" sz="3600" dirty="0" smtClean="0">
                <a:solidFill>
                  <a:schemeClr val="tx1"/>
                </a:solidFill>
                <a:latin typeface="Georgia" panose="02040502050405020303" pitchFamily="18" charset="0"/>
                <a:ea typeface="標楷體" panose="03000509000000000000" pitchFamily="65" charset="-120"/>
                <a:cs typeface="Arial" panose="020B0604020202020204" pitchFamily="34" charset="0"/>
              </a:rPr>
              <a:t>年第</a:t>
            </a:r>
            <a:r>
              <a:rPr lang="zh-TW" altLang="en-US" sz="3600" dirty="0">
                <a:latin typeface="Georgia" panose="02040502050405020303" pitchFamily="18" charset="0"/>
                <a:ea typeface="標楷體" panose="03000509000000000000" pitchFamily="65" charset="-120"/>
                <a:cs typeface="Arial" panose="020B0604020202020204" pitchFamily="34" charset="0"/>
              </a:rPr>
              <a:t>二</a:t>
            </a:r>
            <a:r>
              <a:rPr lang="zh-TW" altLang="en-US" sz="3600" dirty="0" smtClean="0">
                <a:solidFill>
                  <a:schemeClr val="tx1"/>
                </a:solidFill>
                <a:latin typeface="Georgia" panose="02040502050405020303" pitchFamily="18" charset="0"/>
                <a:ea typeface="標楷體" panose="03000509000000000000" pitchFamily="65" charset="-120"/>
                <a:cs typeface="Arial" panose="020B0604020202020204" pitchFamily="34" charset="0"/>
              </a:rPr>
              <a:t>季  法人說明會</a:t>
            </a:r>
            <a:r>
              <a:rPr lang="en-US" altLang="zh-TW" sz="3600" dirty="0" smtClean="0">
                <a:solidFill>
                  <a:schemeClr val="tx1"/>
                </a:solidFill>
                <a:latin typeface="Georgia" panose="02040502050405020303" pitchFamily="18" charset="0"/>
                <a:ea typeface="標楷體" panose="03000509000000000000" pitchFamily="65" charset="-120"/>
                <a:cs typeface="Arial" panose="020B0604020202020204" pitchFamily="34" charset="0"/>
              </a:rPr>
              <a:t/>
            </a:r>
            <a:br>
              <a:rPr lang="en-US" altLang="zh-TW" sz="3600" dirty="0" smtClean="0">
                <a:solidFill>
                  <a:schemeClr val="tx1"/>
                </a:solidFill>
                <a:latin typeface="Georgia" panose="02040502050405020303" pitchFamily="18" charset="0"/>
                <a:ea typeface="標楷體" panose="03000509000000000000" pitchFamily="65" charset="-120"/>
                <a:cs typeface="Arial" panose="020B0604020202020204" pitchFamily="34" charset="0"/>
              </a:rPr>
            </a:br>
            <a:r>
              <a:rPr lang="en-US" altLang="zh-TW" sz="2800" dirty="0" smtClean="0">
                <a:solidFill>
                  <a:schemeClr val="tx1"/>
                </a:solidFill>
                <a:latin typeface="Georgia" panose="02040502050405020303" pitchFamily="18" charset="0"/>
                <a:ea typeface="標楷體" panose="03000509000000000000" pitchFamily="65" charset="-120"/>
                <a:cs typeface="Arial" panose="020B0604020202020204" pitchFamily="34" charset="0"/>
              </a:rPr>
              <a:t> Presentation for the </a:t>
            </a:r>
            <a:r>
              <a:rPr lang="en-US" altLang="zh-TW" sz="2800" dirty="0" smtClean="0">
                <a:latin typeface="Georgia" panose="02040502050405020303" pitchFamily="18" charset="0"/>
                <a:ea typeface="標楷體" panose="03000509000000000000" pitchFamily="65" charset="-120"/>
                <a:cs typeface="Arial" panose="020B0604020202020204" pitchFamily="34" charset="0"/>
              </a:rPr>
              <a:t>Second</a:t>
            </a:r>
            <a:r>
              <a:rPr lang="en-US" altLang="zh-TW" sz="2800" dirty="0" smtClean="0">
                <a:solidFill>
                  <a:schemeClr val="tx1"/>
                </a:solidFill>
                <a:latin typeface="Georgia" panose="02040502050405020303" pitchFamily="18" charset="0"/>
                <a:ea typeface="標楷體" panose="03000509000000000000" pitchFamily="65" charset="-120"/>
                <a:cs typeface="Arial" panose="020B0604020202020204" pitchFamily="34" charset="0"/>
              </a:rPr>
              <a:t> </a:t>
            </a:r>
            <a:r>
              <a:rPr lang="en-US" altLang="zh-TW" sz="2800" dirty="0" smtClean="0">
                <a:latin typeface="Georgia" panose="02040502050405020303" pitchFamily="18" charset="0"/>
                <a:ea typeface="標楷體" panose="03000509000000000000" pitchFamily="65" charset="-120"/>
                <a:cs typeface="Arial" panose="020B0604020202020204" pitchFamily="34" charset="0"/>
              </a:rPr>
              <a:t>Q</a:t>
            </a:r>
            <a:r>
              <a:rPr lang="en-US" altLang="zh-TW" sz="2800" dirty="0" smtClean="0">
                <a:solidFill>
                  <a:schemeClr val="tx1"/>
                </a:solidFill>
                <a:latin typeface="Georgia" panose="02040502050405020303" pitchFamily="18" charset="0"/>
                <a:ea typeface="標楷體" panose="03000509000000000000" pitchFamily="65" charset="-120"/>
                <a:cs typeface="Arial" panose="020B0604020202020204" pitchFamily="34" charset="0"/>
              </a:rPr>
              <a:t>uarter of 2025</a:t>
            </a:r>
            <a:endParaRPr lang="zh-TW" altLang="en-US" sz="2800" dirty="0">
              <a:solidFill>
                <a:schemeClr val="tx1"/>
              </a:solidFill>
              <a:latin typeface="Georgia" panose="02040502050405020303" pitchFamily="18" charset="0"/>
              <a:ea typeface="標楷體" panose="03000509000000000000" pitchFamily="65" charset="-120"/>
              <a:cs typeface="Arial" panose="020B0604020202020204" pitchFamily="34" charset="0"/>
            </a:endParaRPr>
          </a:p>
        </p:txBody>
      </p:sp>
      <p:sp>
        <p:nvSpPr>
          <p:cNvPr id="4" name="矩形 3"/>
          <p:cNvSpPr/>
          <p:nvPr/>
        </p:nvSpPr>
        <p:spPr>
          <a:xfrm>
            <a:off x="4644008" y="980728"/>
            <a:ext cx="4203395" cy="461665"/>
          </a:xfrm>
          <a:prstGeom prst="rect">
            <a:avLst/>
          </a:prstGeom>
        </p:spPr>
        <p:txBody>
          <a:bodyPr wrap="none">
            <a:spAutoFit/>
          </a:bodyPr>
          <a:lstStyle/>
          <a:p>
            <a:r>
              <a:rPr lang="zh-TW" altLang="en-US" sz="2400" b="1" dirty="0" smtClean="0">
                <a:latin typeface="Georgia" panose="02040502050405020303" pitchFamily="18" charset="0"/>
                <a:ea typeface="標楷體" panose="03000509000000000000" pitchFamily="65" charset="-120"/>
                <a:cs typeface="Times New Roman" panose="02020603050405020304" pitchFamily="18" charset="0"/>
              </a:rPr>
              <a:t>股票代碼</a:t>
            </a:r>
            <a:r>
              <a:rPr lang="en-US" altLang="zh-TW" sz="2000" b="1" dirty="0" smtClean="0">
                <a:latin typeface="Georgia" panose="02040502050405020303" pitchFamily="18" charset="0"/>
                <a:ea typeface="標楷體" panose="03000509000000000000" pitchFamily="65" charset="-120"/>
                <a:cs typeface="Times New Roman" panose="02020603050405020304" pitchFamily="18" charset="0"/>
              </a:rPr>
              <a:t>(Stock Code)</a:t>
            </a:r>
            <a:r>
              <a:rPr lang="zh-TW" altLang="en-US" sz="2400" b="1" dirty="0" smtClean="0">
                <a:latin typeface="Georgia" panose="02040502050405020303" pitchFamily="18" charset="0"/>
                <a:ea typeface="標楷體" panose="03000509000000000000" pitchFamily="65" charset="-120"/>
                <a:cs typeface="Times New Roman" panose="02020603050405020304" pitchFamily="18" charset="0"/>
              </a:rPr>
              <a:t>：</a:t>
            </a:r>
            <a:r>
              <a:rPr lang="en-US" altLang="zh-TW" sz="2400" b="1" dirty="0" smtClean="0">
                <a:latin typeface="Georgia" panose="02040502050405020303" pitchFamily="18" charset="0"/>
                <a:ea typeface="標楷體" panose="03000509000000000000" pitchFamily="65" charset="-120"/>
                <a:cs typeface="Times New Roman" panose="02020603050405020304" pitchFamily="18" charset="0"/>
              </a:rPr>
              <a:t>3054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字方塊 7"/>
          <p:cNvSpPr txBox="1"/>
          <p:nvPr/>
        </p:nvSpPr>
        <p:spPr>
          <a:xfrm>
            <a:off x="1422393" y="1638585"/>
            <a:ext cx="5608982" cy="461665"/>
          </a:xfrm>
          <a:prstGeom prst="rect">
            <a:avLst/>
          </a:prstGeom>
          <a:noFill/>
        </p:spPr>
        <p:txBody>
          <a:bodyPr wrap="square" rtlCol="0">
            <a:spAutoFit/>
          </a:bodyPr>
          <a:lstStyle/>
          <a:p>
            <a:r>
              <a:rPr lang="zh-TW" altLang="en-US" sz="2400" dirty="0">
                <a:solidFill>
                  <a:srgbClr val="D7DEE2"/>
                </a:solidFill>
                <a:latin typeface="Calibri" panose="020F0502020204030204" pitchFamily="34" charset="0"/>
                <a:ea typeface="微軟正黑體" panose="020B0604030504040204" pitchFamily="34" charset="-120"/>
                <a:cs typeface="Calibri" panose="020F0502020204030204" pitchFamily="34" charset="0"/>
              </a:rPr>
              <a:t>壹、公司概況 </a:t>
            </a:r>
            <a:r>
              <a:rPr lang="en-US" altLang="zh-TW" sz="2400" dirty="0">
                <a:solidFill>
                  <a:srgbClr val="D7DEE2"/>
                </a:solidFill>
                <a:latin typeface="Calibri" panose="020F0502020204030204" pitchFamily="34" charset="0"/>
                <a:ea typeface="微軟正黑體" panose="020B0604030504040204" pitchFamily="34" charset="-120"/>
                <a:cs typeface="Calibri" panose="020F0502020204030204" pitchFamily="34" charset="0"/>
              </a:rPr>
              <a:t>(Corporate Overview)</a:t>
            </a:r>
          </a:p>
        </p:txBody>
      </p:sp>
      <p:sp>
        <p:nvSpPr>
          <p:cNvPr id="13" name="文字方塊 12"/>
          <p:cNvSpPr txBox="1"/>
          <p:nvPr/>
        </p:nvSpPr>
        <p:spPr>
          <a:xfrm>
            <a:off x="1422393" y="2571427"/>
            <a:ext cx="5850466" cy="461665"/>
          </a:xfrm>
          <a:prstGeom prst="rect">
            <a:avLst/>
          </a:prstGeom>
          <a:noFill/>
        </p:spPr>
        <p:txBody>
          <a:bodyPr wrap="square" rtlCol="0">
            <a:spAutoFit/>
          </a:bodyPr>
          <a:lstStyle/>
          <a:p>
            <a:r>
              <a:rPr lang="zh-TW" altLang="en-US" sz="2400" b="1" dirty="0">
                <a:solidFill>
                  <a:srgbClr val="13B5EA"/>
                </a:solidFill>
                <a:latin typeface="Calibri" panose="020F0502020204030204" pitchFamily="34" charset="0"/>
                <a:ea typeface="微軟正黑體" panose="020B0604030504040204" pitchFamily="34" charset="-120"/>
                <a:cs typeface="Calibri" panose="020F0502020204030204" pitchFamily="34" charset="0"/>
              </a:rPr>
              <a:t>貳、營運概況 </a:t>
            </a:r>
            <a:r>
              <a:rPr lang="en-US" altLang="zh-TW" sz="2400" b="1" dirty="0">
                <a:solidFill>
                  <a:srgbClr val="13B5EA"/>
                </a:solidFill>
                <a:latin typeface="Calibri" panose="020F0502020204030204" pitchFamily="34" charset="0"/>
                <a:ea typeface="微軟正黑體" panose="020B0604030504040204" pitchFamily="34" charset="-120"/>
                <a:cs typeface="Calibri" panose="020F0502020204030204" pitchFamily="34" charset="0"/>
              </a:rPr>
              <a:t>(Business Overview)</a:t>
            </a:r>
          </a:p>
        </p:txBody>
      </p:sp>
      <p:sp>
        <p:nvSpPr>
          <p:cNvPr id="15" name="文字方塊 14"/>
          <p:cNvSpPr txBox="1"/>
          <p:nvPr/>
        </p:nvSpPr>
        <p:spPr>
          <a:xfrm>
            <a:off x="1422393" y="3504269"/>
            <a:ext cx="5608982" cy="461665"/>
          </a:xfrm>
          <a:prstGeom prst="rect">
            <a:avLst/>
          </a:prstGeom>
          <a:noFill/>
        </p:spPr>
        <p:txBody>
          <a:bodyPr wrap="square" rtlCol="0">
            <a:spAutoFit/>
          </a:bodyPr>
          <a:lstStyle/>
          <a:p>
            <a:r>
              <a:rPr lang="zh-TW" altLang="en-US" sz="2400" dirty="0">
                <a:solidFill>
                  <a:srgbClr val="D7DEE2"/>
                </a:solidFill>
                <a:latin typeface="Calibri" panose="020F0502020204030204" pitchFamily="34" charset="0"/>
                <a:ea typeface="微軟正黑體" panose="020B0604030504040204" pitchFamily="34" charset="-120"/>
                <a:cs typeface="Calibri" panose="020F0502020204030204" pitchFamily="34" charset="0"/>
              </a:rPr>
              <a:t>參、財務概況 </a:t>
            </a:r>
            <a:r>
              <a:rPr lang="en-US" altLang="zh-TW" sz="2400" dirty="0">
                <a:solidFill>
                  <a:srgbClr val="D7DEE2"/>
                </a:solidFill>
                <a:latin typeface="Calibri" panose="020F0502020204030204" pitchFamily="34" charset="0"/>
                <a:ea typeface="微軟正黑體" panose="020B0604030504040204" pitchFamily="34" charset="-120"/>
                <a:cs typeface="Calibri" panose="020F0502020204030204" pitchFamily="34" charset="0"/>
              </a:rPr>
              <a:t>(Financial Overview)</a:t>
            </a:r>
          </a:p>
        </p:txBody>
      </p:sp>
      <p:sp>
        <p:nvSpPr>
          <p:cNvPr id="17" name="文字方塊 16"/>
          <p:cNvSpPr txBox="1"/>
          <p:nvPr/>
        </p:nvSpPr>
        <p:spPr>
          <a:xfrm>
            <a:off x="1422393" y="4437112"/>
            <a:ext cx="5850466" cy="461665"/>
          </a:xfrm>
          <a:prstGeom prst="rect">
            <a:avLst/>
          </a:prstGeom>
          <a:noFill/>
        </p:spPr>
        <p:txBody>
          <a:bodyPr wrap="square" rtlCol="0">
            <a:spAutoFit/>
          </a:bodyPr>
          <a:lstStyle/>
          <a:p>
            <a:r>
              <a:rPr lang="zh-TW" altLang="en-US" sz="2400" dirty="0">
                <a:solidFill>
                  <a:srgbClr val="D7DEE2"/>
                </a:solidFill>
                <a:latin typeface="Calibri" panose="020F0502020204030204" pitchFamily="34" charset="0"/>
                <a:ea typeface="微軟正黑體" panose="020B0604030504040204" pitchFamily="34" charset="-120"/>
                <a:cs typeface="Calibri" panose="020F0502020204030204" pitchFamily="34" charset="0"/>
              </a:rPr>
              <a:t>肆、未來展望 </a:t>
            </a:r>
            <a:r>
              <a:rPr lang="en-US" altLang="zh-TW" sz="2400" dirty="0">
                <a:solidFill>
                  <a:srgbClr val="D7DEE2"/>
                </a:solidFill>
                <a:latin typeface="Calibri" panose="020F0502020204030204" pitchFamily="34" charset="0"/>
                <a:ea typeface="微軟正黑體" panose="020B0604030504040204" pitchFamily="34" charset="-120"/>
                <a:cs typeface="Calibri" panose="020F0502020204030204" pitchFamily="34" charset="0"/>
              </a:rPr>
              <a:t>(Future Vision)</a:t>
            </a:r>
          </a:p>
        </p:txBody>
      </p:sp>
      <p:sp>
        <p:nvSpPr>
          <p:cNvPr id="11" name="矩形 4">
            <a:extLst>
              <a:ext uri="{FF2B5EF4-FFF2-40B4-BE49-F238E27FC236}">
                <a16:creationId xmlns="" xmlns:a16="http://schemas.microsoft.com/office/drawing/2014/main" id="{935878BF-840C-495B-B01A-AF05636DFA67}"/>
              </a:ext>
            </a:extLst>
          </p:cNvPr>
          <p:cNvSpPr/>
          <p:nvPr/>
        </p:nvSpPr>
        <p:spPr bwMode="auto">
          <a:xfrm>
            <a:off x="1444777" y="2499510"/>
            <a:ext cx="5960533" cy="631953"/>
          </a:xfrm>
          <a:prstGeom prst="rect">
            <a:avLst/>
          </a:prstGeom>
          <a:noFill/>
          <a:ln w="19050" cap="flat" cmpd="sng" algn="ctr">
            <a:solidFill>
              <a:srgbClr val="43B049"/>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lvl="0" eaLnBrk="1" hangingPunct="1"/>
            <a:endParaRPr lang="zh-TW" altLang="en-US" sz="2400" dirty="0">
              <a:solidFill>
                <a:srgbClr val="13B5EA"/>
              </a:solidFill>
              <a:latin typeface="Calibri" panose="020F0502020204030204" pitchFamily="34" charset="0"/>
              <a:ea typeface="微軟正黑體" panose="020B0604030504040204" pitchFamily="34" charset="-120"/>
              <a:cs typeface="Calibri" panose="020F0502020204030204" pitchFamily="34" charset="0"/>
            </a:endParaRPr>
          </a:p>
        </p:txBody>
      </p:sp>
    </p:spTree>
    <p:extLst>
      <p:ext uri="{BB962C8B-B14F-4D97-AF65-F5344CB8AC3E}">
        <p14:creationId xmlns="" xmlns:p14="http://schemas.microsoft.com/office/powerpoint/2010/main" val="333744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8"/>
          <p:cNvSpPr>
            <a:spLocks noGrp="1"/>
          </p:cNvSpPr>
          <p:nvPr>
            <p:ph type="title"/>
          </p:nvPr>
        </p:nvSpPr>
        <p:spPr>
          <a:xfrm>
            <a:off x="0" y="404664"/>
            <a:ext cx="7236296" cy="484745"/>
          </a:xfrm>
        </p:spPr>
        <p:txBody>
          <a:bodyPr>
            <a:noAutofit/>
          </a:bodyPr>
          <a:lstStyle/>
          <a:p>
            <a:r>
              <a:rPr lang="zh-TW" altLang="en-US" sz="2800" b="1" dirty="0">
                <a:solidFill>
                  <a:schemeClr val="tx1"/>
                </a:solidFill>
                <a:latin typeface="Georgia" panose="02040502050405020303" pitchFamily="18" charset="0"/>
                <a:ea typeface="標楷體" panose="03000509000000000000" pitchFamily="65" charset="-120"/>
                <a:cs typeface="Times New Roman" pitchFamily="18" charset="0"/>
              </a:rPr>
              <a:t>貳、營運概況 </a:t>
            </a:r>
            <a:r>
              <a:rPr lang="en-US" altLang="zh-TW" sz="2800" dirty="0">
                <a:solidFill>
                  <a:schemeClr val="tx1"/>
                </a:solidFill>
                <a:latin typeface="Georgia" panose="02040502050405020303" pitchFamily="18" charset="0"/>
                <a:ea typeface="標楷體" panose="03000509000000000000" pitchFamily="65" charset="-120"/>
                <a:cs typeface="Times New Roman" pitchFamily="18" charset="0"/>
              </a:rPr>
              <a:t>Business Overview </a:t>
            </a:r>
          </a:p>
        </p:txBody>
      </p:sp>
      <p:sp>
        <p:nvSpPr>
          <p:cNvPr id="9" name="標題 1"/>
          <p:cNvSpPr txBox="1">
            <a:spLocks/>
          </p:cNvSpPr>
          <p:nvPr/>
        </p:nvSpPr>
        <p:spPr>
          <a:xfrm>
            <a:off x="1475656" y="1268760"/>
            <a:ext cx="6192688" cy="7241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500" b="0" i="0" kern="1200">
                <a:solidFill>
                  <a:srgbClr val="005095"/>
                </a:solidFill>
                <a:latin typeface="Averta Std Semibold"/>
                <a:ea typeface="+mj-ea"/>
                <a:cs typeface="Averta Std Semibold"/>
              </a:defRPr>
            </a:lvl1pPr>
          </a:lstStyle>
          <a:p>
            <a:pPr algn="ctr">
              <a:lnSpc>
                <a:spcPct val="150000"/>
              </a:lnSpc>
            </a:pPr>
            <a:r>
              <a:rPr lang="zh-TW" altLang="en-US" sz="1600" dirty="0" smtClean="0">
                <a:solidFill>
                  <a:schemeClr val="tx1"/>
                </a:solidFill>
                <a:latin typeface="+mn-lt"/>
                <a:ea typeface="標楷體" panose="03000509000000000000" pitchFamily="65" charset="-120"/>
                <a:cs typeface="Times New Roman" pitchFamily="18" charset="0"/>
              </a:rPr>
              <a:t>近年來公司</a:t>
            </a:r>
            <a:r>
              <a:rPr lang="zh-TW" altLang="zh-TW" sz="1600" dirty="0" smtClean="0">
                <a:solidFill>
                  <a:schemeClr val="tx1"/>
                </a:solidFill>
                <a:latin typeface="+mn-lt"/>
                <a:ea typeface="標楷體" panose="03000509000000000000" pitchFamily="65" charset="-120"/>
                <a:cs typeface="Times New Roman" pitchFamily="18" charset="0"/>
              </a:rPr>
              <a:t>主要產品項目及營業比重</a:t>
            </a:r>
            <a:r>
              <a:rPr lang="en-US" altLang="zh-TW" sz="1600" dirty="0" smtClean="0">
                <a:solidFill>
                  <a:schemeClr val="tx1"/>
                </a:solidFill>
                <a:latin typeface="+mn-lt"/>
                <a:ea typeface="標楷體" panose="03000509000000000000" pitchFamily="65" charset="-120"/>
                <a:cs typeface="Times New Roman" pitchFamily="18" charset="0"/>
              </a:rPr>
              <a:t/>
            </a:r>
            <a:br>
              <a:rPr lang="en-US" altLang="zh-TW" sz="1600" dirty="0" smtClean="0">
                <a:solidFill>
                  <a:schemeClr val="tx1"/>
                </a:solidFill>
                <a:latin typeface="+mn-lt"/>
                <a:ea typeface="標楷體" panose="03000509000000000000" pitchFamily="65" charset="-120"/>
                <a:cs typeface="Times New Roman" pitchFamily="18" charset="0"/>
              </a:rPr>
            </a:br>
            <a:r>
              <a:rPr lang="en-US" altLang="zh-TW" sz="1600" dirty="0" smtClean="0">
                <a:solidFill>
                  <a:schemeClr val="tx1"/>
                </a:solidFill>
                <a:latin typeface="+mn-lt"/>
                <a:ea typeface="標楷體" panose="03000509000000000000" pitchFamily="65" charset="-120"/>
                <a:cs typeface="Times New Roman" pitchFamily="18" charset="0"/>
              </a:rPr>
              <a:t>(Items and ratio of main products of the Company) </a:t>
            </a:r>
            <a:endParaRPr lang="zh-TW" altLang="en-US" sz="1600" dirty="0">
              <a:solidFill>
                <a:schemeClr val="tx1"/>
              </a:solidFill>
              <a:latin typeface="+mn-lt"/>
              <a:ea typeface="標楷體" panose="03000509000000000000" pitchFamily="65" charset="-120"/>
              <a:cs typeface="Times New Roman" pitchFamily="18" charset="0"/>
            </a:endParaRPr>
          </a:p>
        </p:txBody>
      </p:sp>
      <p:graphicFrame>
        <p:nvGraphicFramePr>
          <p:cNvPr id="10" name="內容版面配置區 7"/>
          <p:cNvGraphicFramePr>
            <a:graphicFrameLocks noGrp="1"/>
          </p:cNvGraphicFramePr>
          <p:nvPr>
            <p:ph sz="half" idx="1"/>
            <p:extLst>
              <p:ext uri="{D42A27DB-BD31-4B8C-83A1-F6EECF244321}">
                <p14:modId xmlns="" xmlns:p14="http://schemas.microsoft.com/office/powerpoint/2010/main" val="2440416434"/>
              </p:ext>
            </p:extLst>
          </p:nvPr>
        </p:nvGraphicFramePr>
        <p:xfrm>
          <a:off x="251520" y="2276872"/>
          <a:ext cx="8640961" cy="2935059"/>
        </p:xfrm>
        <a:graphic>
          <a:graphicData uri="http://schemas.openxmlformats.org/drawingml/2006/table">
            <a:tbl>
              <a:tblPr/>
              <a:tblGrid>
                <a:gridCol w="1550942">
                  <a:extLst>
                    <a:ext uri="{9D8B030D-6E8A-4147-A177-3AD203B41FA5}">
                      <a16:colId xmlns="" xmlns:a16="http://schemas.microsoft.com/office/drawing/2014/main" val="20000"/>
                    </a:ext>
                  </a:extLst>
                </a:gridCol>
                <a:gridCol w="4283553">
                  <a:extLst>
                    <a:ext uri="{9D8B030D-6E8A-4147-A177-3AD203B41FA5}">
                      <a16:colId xmlns="" xmlns:a16="http://schemas.microsoft.com/office/drawing/2014/main" val="20001"/>
                    </a:ext>
                  </a:extLst>
                </a:gridCol>
                <a:gridCol w="960107">
                  <a:extLst>
                    <a:ext uri="{9D8B030D-6E8A-4147-A177-3AD203B41FA5}">
                      <a16:colId xmlns="" xmlns:a16="http://schemas.microsoft.com/office/drawing/2014/main" val="20002"/>
                    </a:ext>
                  </a:extLst>
                </a:gridCol>
                <a:gridCol w="910255">
                  <a:extLst>
                    <a:ext uri="{9D8B030D-6E8A-4147-A177-3AD203B41FA5}">
                      <a16:colId xmlns="" xmlns:a16="http://schemas.microsoft.com/office/drawing/2014/main" val="20003"/>
                    </a:ext>
                  </a:extLst>
                </a:gridCol>
                <a:gridCol w="936104">
                  <a:extLst>
                    <a:ext uri="{9D8B030D-6E8A-4147-A177-3AD203B41FA5}">
                      <a16:colId xmlns="" xmlns:a16="http://schemas.microsoft.com/office/drawing/2014/main" val="20004"/>
                    </a:ext>
                  </a:extLst>
                </a:gridCol>
              </a:tblGrid>
              <a:tr h="836327">
                <a:tc>
                  <a:txBody>
                    <a:bodyPr/>
                    <a:lstStyle/>
                    <a:p>
                      <a:pPr algn="ctr">
                        <a:lnSpc>
                          <a:spcPct val="150000"/>
                        </a:lnSpc>
                        <a:spcAft>
                          <a:spcPts val="0"/>
                        </a:spcAft>
                      </a:pPr>
                      <a:r>
                        <a:rPr lang="zh-TW" sz="1600" b="1" kern="100" dirty="0">
                          <a:solidFill>
                            <a:srgbClr val="000000"/>
                          </a:solidFill>
                          <a:latin typeface="+mn-lt"/>
                          <a:ea typeface="標楷體" panose="03000509000000000000" pitchFamily="65" charset="-120"/>
                          <a:cs typeface="Times New Roman" pitchFamily="18" charset="0"/>
                        </a:rPr>
                        <a:t>產品</a:t>
                      </a:r>
                      <a:r>
                        <a:rPr lang="zh-TW" sz="1600" b="1" kern="100" dirty="0" smtClean="0">
                          <a:solidFill>
                            <a:srgbClr val="000000"/>
                          </a:solidFill>
                          <a:latin typeface="+mn-lt"/>
                          <a:ea typeface="標楷體" panose="03000509000000000000" pitchFamily="65" charset="-120"/>
                          <a:cs typeface="Times New Roman" pitchFamily="18" charset="0"/>
                        </a:rPr>
                        <a:t>別</a:t>
                      </a:r>
                      <a:endParaRPr lang="en-US" altLang="zh-TW" sz="1600" b="1" kern="100" dirty="0" smtClean="0">
                        <a:solidFill>
                          <a:srgbClr val="000000"/>
                        </a:solidFill>
                        <a:latin typeface="+mn-lt"/>
                        <a:ea typeface="標楷體" panose="03000509000000000000" pitchFamily="65" charset="-120"/>
                        <a:cs typeface="Times New Roman" pitchFamily="18" charset="0"/>
                      </a:endParaRPr>
                    </a:p>
                    <a:p>
                      <a:pPr algn="ctr">
                        <a:lnSpc>
                          <a:spcPct val="150000"/>
                        </a:lnSpc>
                        <a:spcAft>
                          <a:spcPts val="0"/>
                        </a:spcAft>
                      </a:pPr>
                      <a:r>
                        <a:rPr lang="en-US" altLang="zh-TW" sz="1600" b="1" kern="100" dirty="0" smtClean="0">
                          <a:solidFill>
                            <a:srgbClr val="000000"/>
                          </a:solidFill>
                          <a:latin typeface="+mn-lt"/>
                          <a:ea typeface="標楷體" panose="03000509000000000000" pitchFamily="65" charset="-120"/>
                          <a:cs typeface="Times New Roman" pitchFamily="18" charset="0"/>
                        </a:rPr>
                        <a:t>Category</a:t>
                      </a:r>
                      <a:endParaRPr lang="zh-TW" sz="1600" b="1" kern="100" dirty="0">
                        <a:latin typeface="+mn-lt"/>
                        <a:ea typeface="標楷體" panose="03000509000000000000" pitchFamily="65" charset="-120"/>
                        <a:cs typeface="Times New Roman" pitchFamily="18" charset="0"/>
                      </a:endParaRPr>
                    </a:p>
                  </a:txBody>
                  <a:tcPr marL="17780" marR="17780" marT="17780" marB="1778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TW" altLang="en-US" sz="1600" b="1" kern="100" dirty="0" smtClean="0">
                          <a:solidFill>
                            <a:srgbClr val="000000"/>
                          </a:solidFill>
                          <a:latin typeface="+mn-lt"/>
                          <a:ea typeface="標楷體" panose="03000509000000000000" pitchFamily="65" charset="-120"/>
                          <a:cs typeface="Times New Roman" pitchFamily="18" charset="0"/>
                        </a:rPr>
                        <a:t>主要產品項目</a:t>
                      </a:r>
                      <a:endParaRPr lang="en-US" altLang="zh-TW" sz="1600" b="1" kern="100" dirty="0" smtClean="0">
                        <a:solidFill>
                          <a:srgbClr val="000000"/>
                        </a:solidFill>
                        <a:latin typeface="+mn-lt"/>
                        <a:ea typeface="標楷體" panose="03000509000000000000" pitchFamily="65" charset="-120"/>
                        <a:cs typeface="Times New Roman" pitchFamily="18" charset="0"/>
                      </a:endParaRPr>
                    </a:p>
                    <a:p>
                      <a:pPr algn="ctr">
                        <a:lnSpc>
                          <a:spcPct val="150000"/>
                        </a:lnSpc>
                        <a:spcAft>
                          <a:spcPts val="0"/>
                        </a:spcAft>
                      </a:pPr>
                      <a:r>
                        <a:rPr lang="en-US" altLang="zh-TW" sz="1600" b="1" kern="100" dirty="0" smtClean="0">
                          <a:solidFill>
                            <a:srgbClr val="000000"/>
                          </a:solidFill>
                          <a:latin typeface="+mn-lt"/>
                          <a:ea typeface="標楷體" panose="03000509000000000000" pitchFamily="65" charset="-120"/>
                          <a:cs typeface="Times New Roman" pitchFamily="18" charset="0"/>
                        </a:rPr>
                        <a:t> Main Products</a:t>
                      </a:r>
                      <a:endParaRPr lang="zh-TW" sz="1600" b="1" kern="100" dirty="0">
                        <a:latin typeface="+mn-lt"/>
                        <a:ea typeface="標楷體" panose="03000509000000000000" pitchFamily="65" charset="-120"/>
                        <a:cs typeface="Times New Roman" pitchFamily="18" charset="0"/>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TW" sz="1600" b="1" kern="100" baseline="0" dirty="0" smtClean="0">
                          <a:latin typeface="+mn-lt"/>
                          <a:ea typeface="標楷體" panose="03000509000000000000" pitchFamily="65" charset="-120"/>
                          <a:cs typeface="Times New Roman" pitchFamily="18" charset="0"/>
                        </a:rPr>
                        <a:t>2023</a:t>
                      </a:r>
                      <a:endParaRPr lang="en-US" altLang="zh-TW" sz="1600" b="1" kern="100" dirty="0" smtClean="0">
                        <a:latin typeface="+mn-lt"/>
                        <a:ea typeface="標楷體" panose="03000509000000000000" pitchFamily="65" charset="-120"/>
                        <a:cs typeface="Times New Roman" pitchFamily="18" charset="0"/>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TW" sz="1600" b="1" kern="100" baseline="0" dirty="0" smtClean="0">
                          <a:solidFill>
                            <a:srgbClr val="FF0000"/>
                          </a:solidFill>
                          <a:latin typeface="+mn-lt"/>
                          <a:ea typeface="標楷體" panose="03000509000000000000" pitchFamily="65" charset="-120"/>
                          <a:cs typeface="Times New Roman" pitchFamily="18" charset="0"/>
                        </a:rPr>
                        <a:t>2024</a:t>
                      </a:r>
                      <a:endParaRPr lang="en-US" altLang="zh-TW" sz="1600" b="1" kern="100" dirty="0" smtClean="0">
                        <a:solidFill>
                          <a:srgbClr val="FF0000"/>
                        </a:solidFill>
                        <a:latin typeface="+mn-lt"/>
                        <a:ea typeface="標楷體" panose="03000509000000000000" pitchFamily="65" charset="-120"/>
                        <a:cs typeface="Times New Roman" pitchFamily="18" charset="0"/>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TW" sz="1600" b="1" kern="100" baseline="0" dirty="0" smtClean="0">
                          <a:solidFill>
                            <a:srgbClr val="FF0000"/>
                          </a:solidFill>
                          <a:latin typeface="+mn-lt"/>
                          <a:ea typeface="標楷體" panose="03000509000000000000" pitchFamily="65" charset="-120"/>
                          <a:cs typeface="Times New Roman" pitchFamily="18" charset="0"/>
                        </a:rPr>
                        <a:t>2025Q2</a:t>
                      </a:r>
                      <a:endParaRPr lang="en-US" altLang="zh-TW" sz="1600" b="1" kern="100" dirty="0" smtClean="0">
                        <a:solidFill>
                          <a:srgbClr val="FF0000"/>
                        </a:solidFill>
                        <a:latin typeface="+mn-lt"/>
                        <a:ea typeface="標楷體" panose="03000509000000000000" pitchFamily="65" charset="-120"/>
                        <a:cs typeface="Times New Roman" pitchFamily="18" charset="0"/>
                      </a:endParaRPr>
                    </a:p>
                  </a:txBody>
                  <a:tcPr marL="17780" marR="17780" marT="17780" marB="1778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836327">
                <a:tc>
                  <a:txBody>
                    <a:bodyPr/>
                    <a:lstStyle/>
                    <a:p>
                      <a:pPr algn="ctr">
                        <a:lnSpc>
                          <a:spcPct val="150000"/>
                        </a:lnSpc>
                        <a:spcAft>
                          <a:spcPts val="0"/>
                        </a:spcAft>
                      </a:pPr>
                      <a:r>
                        <a:rPr lang="zh-TW" sz="1600" kern="100" spc="100" dirty="0">
                          <a:solidFill>
                            <a:srgbClr val="000000"/>
                          </a:solidFill>
                          <a:latin typeface="+mn-lt"/>
                          <a:ea typeface="標楷體" panose="03000509000000000000" pitchFamily="65" charset="-120"/>
                          <a:cs typeface="Times New Roman" pitchFamily="18" charset="0"/>
                        </a:rPr>
                        <a:t>儲存</a:t>
                      </a:r>
                      <a:r>
                        <a:rPr lang="zh-TW" sz="1600" kern="100" spc="100" dirty="0" smtClean="0">
                          <a:solidFill>
                            <a:srgbClr val="000000"/>
                          </a:solidFill>
                          <a:latin typeface="+mn-lt"/>
                          <a:ea typeface="標楷體" panose="03000509000000000000" pitchFamily="65" charset="-120"/>
                          <a:cs typeface="Times New Roman" pitchFamily="18" charset="0"/>
                        </a:rPr>
                        <a:t>裝置</a:t>
                      </a:r>
                      <a:endParaRPr lang="en-US" altLang="zh-TW" sz="1600" kern="100" spc="100" dirty="0" smtClean="0">
                        <a:solidFill>
                          <a:srgbClr val="000000"/>
                        </a:solidFill>
                        <a:latin typeface="+mn-lt"/>
                        <a:ea typeface="標楷體" panose="03000509000000000000" pitchFamily="65" charset="-120"/>
                        <a:cs typeface="Times New Roman" pitchFamily="18" charset="0"/>
                      </a:endParaRPr>
                    </a:p>
                    <a:p>
                      <a:pPr algn="ctr">
                        <a:lnSpc>
                          <a:spcPct val="150000"/>
                        </a:lnSpc>
                        <a:spcAft>
                          <a:spcPts val="0"/>
                        </a:spcAft>
                      </a:pPr>
                      <a:r>
                        <a:rPr lang="en-US" altLang="zh-TW" sz="1600" b="0" i="0" kern="1200" dirty="0" smtClean="0">
                          <a:solidFill>
                            <a:schemeClr val="tx1"/>
                          </a:solidFill>
                          <a:latin typeface="+mn-lt"/>
                          <a:ea typeface="標楷體" panose="03000509000000000000" pitchFamily="65" charset="-120"/>
                          <a:cs typeface="Times New Roman" pitchFamily="18" charset="0"/>
                        </a:rPr>
                        <a:t>Storage products</a:t>
                      </a:r>
                      <a:endParaRPr lang="en-US" altLang="zh-TW" sz="1600" kern="100" spc="100" dirty="0" smtClean="0">
                        <a:solidFill>
                          <a:srgbClr val="000000"/>
                        </a:solidFill>
                        <a:latin typeface="+mn-lt"/>
                        <a:ea typeface="標楷體" panose="03000509000000000000" pitchFamily="65" charset="-120"/>
                        <a:cs typeface="Times New Roman" pitchFamily="18" charset="0"/>
                      </a:endParaRPr>
                    </a:p>
                  </a:txBody>
                  <a:tcPr marL="17780" marR="17780" marT="17780" marB="1778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TW" sz="1600" kern="100" dirty="0">
                          <a:solidFill>
                            <a:srgbClr val="000000"/>
                          </a:solidFill>
                          <a:latin typeface="+mn-lt"/>
                          <a:ea typeface="標楷體" panose="03000509000000000000" pitchFamily="65" charset="-120"/>
                          <a:cs typeface="Times New Roman" pitchFamily="18" charset="0"/>
                        </a:rPr>
                        <a:t>包括</a:t>
                      </a:r>
                      <a:r>
                        <a:rPr lang="en-US" sz="1600" kern="100" dirty="0">
                          <a:solidFill>
                            <a:srgbClr val="000000"/>
                          </a:solidFill>
                          <a:latin typeface="+mn-lt"/>
                          <a:ea typeface="標楷體" panose="03000509000000000000" pitchFamily="65" charset="-120"/>
                          <a:cs typeface="Times New Roman" pitchFamily="18" charset="0"/>
                        </a:rPr>
                        <a:t>DRAM</a:t>
                      </a:r>
                      <a:r>
                        <a:rPr lang="zh-TW" sz="1600" kern="100" dirty="0" smtClean="0">
                          <a:solidFill>
                            <a:srgbClr val="000000"/>
                          </a:solidFill>
                          <a:latin typeface="+mn-lt"/>
                          <a:ea typeface="標楷體" panose="03000509000000000000" pitchFamily="65" charset="-120"/>
                          <a:cs typeface="Times New Roman" pitchFamily="18" charset="0"/>
                        </a:rPr>
                        <a:t>及</a:t>
                      </a:r>
                      <a:r>
                        <a:rPr lang="en-US" sz="1600" kern="100" dirty="0" smtClean="0">
                          <a:solidFill>
                            <a:srgbClr val="000000"/>
                          </a:solidFill>
                          <a:latin typeface="+mn-lt"/>
                          <a:ea typeface="標楷體" panose="03000509000000000000" pitchFamily="65" charset="-120"/>
                          <a:cs typeface="Times New Roman" pitchFamily="18" charset="0"/>
                        </a:rPr>
                        <a:t>FLASH</a:t>
                      </a:r>
                      <a:r>
                        <a:rPr lang="zh-TW" sz="1600" kern="100" dirty="0" smtClean="0">
                          <a:solidFill>
                            <a:srgbClr val="000000"/>
                          </a:solidFill>
                          <a:latin typeface="+mn-lt"/>
                          <a:ea typeface="標楷體" panose="03000509000000000000" pitchFamily="65" charset="-120"/>
                          <a:cs typeface="Times New Roman" pitchFamily="18" charset="0"/>
                        </a:rPr>
                        <a:t>等相關記憶體產品。</a:t>
                      </a:r>
                      <a:endParaRPr lang="en-US" altLang="zh-TW" sz="1600" kern="100" dirty="0" smtClean="0">
                        <a:solidFill>
                          <a:srgbClr val="000000"/>
                        </a:solidFill>
                        <a:latin typeface="+mn-lt"/>
                        <a:ea typeface="標楷體" panose="03000509000000000000" pitchFamily="65" charset="-120"/>
                        <a:cs typeface="Times New Roman" pitchFamily="18" charset="0"/>
                      </a:endParaRPr>
                    </a:p>
                    <a:p>
                      <a:pPr algn="l">
                        <a:lnSpc>
                          <a:spcPct val="150000"/>
                        </a:lnSpc>
                        <a:spcAft>
                          <a:spcPts val="0"/>
                        </a:spcAft>
                      </a:pPr>
                      <a:r>
                        <a:rPr lang="en-US" altLang="zh-TW" sz="1600" b="0" i="0" kern="1200" dirty="0" smtClean="0">
                          <a:solidFill>
                            <a:schemeClr val="tx1"/>
                          </a:solidFill>
                          <a:latin typeface="+mn-lt"/>
                          <a:ea typeface="標楷體" panose="03000509000000000000" pitchFamily="65" charset="-120"/>
                          <a:cs typeface="Times New Roman" pitchFamily="18" charset="0"/>
                        </a:rPr>
                        <a:t>DRAM</a:t>
                      </a:r>
                      <a:r>
                        <a:rPr lang="en-US" altLang="zh-TW" sz="1600" b="0" i="0" kern="1200" baseline="0" dirty="0" smtClean="0">
                          <a:solidFill>
                            <a:schemeClr val="tx1"/>
                          </a:solidFill>
                          <a:latin typeface="+mn-lt"/>
                          <a:ea typeface="標楷體" panose="03000509000000000000" pitchFamily="65" charset="-120"/>
                          <a:cs typeface="Times New Roman" pitchFamily="18" charset="0"/>
                        </a:rPr>
                        <a:t> and FLASH of </a:t>
                      </a:r>
                      <a:r>
                        <a:rPr lang="en-US" altLang="zh-TW" sz="1600" b="0" i="0" kern="1200" dirty="0" smtClean="0">
                          <a:solidFill>
                            <a:schemeClr val="tx1"/>
                          </a:solidFill>
                          <a:latin typeface="+mn-lt"/>
                          <a:ea typeface="標楷體" panose="03000509000000000000" pitchFamily="65" charset="-120"/>
                          <a:cs typeface="Times New Roman" pitchFamily="18" charset="0"/>
                        </a:rPr>
                        <a:t>Memory products related.</a:t>
                      </a:r>
                      <a:endParaRPr lang="en-US" altLang="zh-TW" sz="1600" kern="100" dirty="0" smtClean="0">
                        <a:solidFill>
                          <a:srgbClr val="000000"/>
                        </a:solidFill>
                        <a:latin typeface="+mn-lt"/>
                        <a:ea typeface="標楷體" panose="03000509000000000000" pitchFamily="65" charset="-120"/>
                        <a:cs typeface="Times New Roman" pitchFamily="18" charset="0"/>
                      </a:endParaRP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TW" sz="1600" kern="100" dirty="0" smtClean="0">
                          <a:latin typeface="+mn-lt"/>
                          <a:ea typeface="標楷體" panose="03000509000000000000" pitchFamily="65" charset="-120"/>
                          <a:cs typeface="Times New Roman" pitchFamily="18" charset="0"/>
                        </a:rPr>
                        <a:t>12.31%</a:t>
                      </a:r>
                      <a:endParaRPr lang="zh-TW" altLang="zh-TW" sz="1600" kern="100" dirty="0">
                        <a:latin typeface="+mn-lt"/>
                        <a:ea typeface="標楷體" panose="03000509000000000000" pitchFamily="65" charset="-120"/>
                        <a:cs typeface="Times New Roman" pitchFamily="18" charset="0"/>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TW" sz="1600" kern="100" dirty="0" smtClean="0">
                          <a:solidFill>
                            <a:srgbClr val="FF0000"/>
                          </a:solidFill>
                          <a:latin typeface="+mn-lt"/>
                          <a:ea typeface="標楷體" panose="03000509000000000000" pitchFamily="65" charset="-120"/>
                          <a:cs typeface="Times New Roman" pitchFamily="18" charset="0"/>
                        </a:rPr>
                        <a:t>60.91%</a:t>
                      </a:r>
                      <a:endParaRPr lang="zh-TW" altLang="zh-TW" sz="1600" kern="100" dirty="0">
                        <a:solidFill>
                          <a:srgbClr val="FF0000"/>
                        </a:solidFill>
                        <a:latin typeface="+mn-lt"/>
                        <a:ea typeface="標楷體" panose="03000509000000000000" pitchFamily="65" charset="-120"/>
                        <a:cs typeface="Times New Roman" pitchFamily="18" charset="0"/>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TW" sz="1600" kern="100" dirty="0" smtClean="0">
                          <a:solidFill>
                            <a:srgbClr val="FF0000"/>
                          </a:solidFill>
                          <a:latin typeface="+mn-lt"/>
                          <a:ea typeface="標楷體" panose="03000509000000000000" pitchFamily="65" charset="-120"/>
                          <a:cs typeface="Times New Roman" pitchFamily="18" charset="0"/>
                        </a:rPr>
                        <a:t>51.32%</a:t>
                      </a:r>
                      <a:endParaRPr lang="zh-TW" sz="1600" kern="100" dirty="0">
                        <a:solidFill>
                          <a:srgbClr val="FF0000"/>
                        </a:solidFill>
                        <a:latin typeface="+mn-lt"/>
                        <a:ea typeface="標楷體" panose="03000509000000000000" pitchFamily="65" charset="-120"/>
                        <a:cs typeface="Times New Roman" pitchFamily="18" charset="0"/>
                      </a:endParaRPr>
                    </a:p>
                  </a:txBody>
                  <a:tcPr marL="17780" marR="17780" marT="17780" marB="1778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712342">
                <a:tc>
                  <a:txBody>
                    <a:bodyPr/>
                    <a:lstStyle/>
                    <a:p>
                      <a:pPr algn="ctr">
                        <a:lnSpc>
                          <a:spcPct val="150000"/>
                        </a:lnSpc>
                        <a:spcAft>
                          <a:spcPts val="0"/>
                        </a:spcAft>
                      </a:pPr>
                      <a:r>
                        <a:rPr lang="zh-TW" altLang="en-US" sz="1600" kern="100" spc="100" dirty="0" smtClean="0">
                          <a:solidFill>
                            <a:srgbClr val="000000"/>
                          </a:solidFill>
                          <a:latin typeface="+mn-lt"/>
                          <a:ea typeface="標楷體" panose="03000509000000000000" pitchFamily="65" charset="-120"/>
                          <a:cs typeface="Times New Roman" pitchFamily="18" charset="0"/>
                        </a:rPr>
                        <a:t>其他</a:t>
                      </a:r>
                      <a:r>
                        <a:rPr lang="zh-TW" altLang="en-US" sz="1600" kern="100" spc="100" baseline="0" dirty="0" smtClean="0">
                          <a:solidFill>
                            <a:srgbClr val="000000"/>
                          </a:solidFill>
                          <a:latin typeface="+mn-lt"/>
                          <a:ea typeface="標楷體" panose="03000509000000000000" pitchFamily="65" charset="-120"/>
                          <a:cs typeface="Times New Roman" pitchFamily="18" charset="0"/>
                        </a:rPr>
                        <a:t> </a:t>
                      </a:r>
                      <a:endParaRPr lang="en-US" altLang="zh-TW" sz="1600" kern="100" spc="100" baseline="0" dirty="0" smtClean="0">
                        <a:solidFill>
                          <a:srgbClr val="000000"/>
                        </a:solidFill>
                        <a:latin typeface="+mn-lt"/>
                        <a:ea typeface="標楷體" panose="03000509000000000000" pitchFamily="65" charset="-120"/>
                        <a:cs typeface="Times New Roman" pitchFamily="18" charset="0"/>
                      </a:endParaRPr>
                    </a:p>
                    <a:p>
                      <a:pPr algn="ctr">
                        <a:lnSpc>
                          <a:spcPct val="150000"/>
                        </a:lnSpc>
                        <a:spcAft>
                          <a:spcPts val="0"/>
                        </a:spcAft>
                      </a:pPr>
                      <a:r>
                        <a:rPr lang="en-US" altLang="zh-TW" sz="1600" kern="100" spc="100" dirty="0" smtClean="0">
                          <a:solidFill>
                            <a:srgbClr val="000000"/>
                          </a:solidFill>
                          <a:latin typeface="+mn-lt"/>
                          <a:ea typeface="標楷體" panose="03000509000000000000" pitchFamily="65" charset="-120"/>
                          <a:cs typeface="Times New Roman" pitchFamily="18" charset="0"/>
                        </a:rPr>
                        <a:t>other</a:t>
                      </a:r>
                      <a:endParaRPr lang="zh-TW" sz="1600" kern="100" dirty="0">
                        <a:latin typeface="+mn-lt"/>
                        <a:ea typeface="標楷體" panose="03000509000000000000" pitchFamily="65" charset="-120"/>
                        <a:cs typeface="Times New Roman" pitchFamily="18" charset="0"/>
                      </a:endParaRPr>
                    </a:p>
                  </a:txBody>
                  <a:tcPr marL="17780" marR="17780" marT="17780" marB="1778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TW" altLang="en-US" sz="1600" kern="100" dirty="0" smtClean="0">
                          <a:solidFill>
                            <a:srgbClr val="000000"/>
                          </a:solidFill>
                          <a:latin typeface="+mn-lt"/>
                          <a:ea typeface="標楷體" panose="03000509000000000000" pitchFamily="65" charset="-120"/>
                          <a:cs typeface="Times New Roman" pitchFamily="18" charset="0"/>
                        </a:rPr>
                        <a:t>保健食品及</a:t>
                      </a:r>
                      <a:r>
                        <a:rPr lang="zh-TW" sz="1600" kern="100" dirty="0" smtClean="0">
                          <a:solidFill>
                            <a:srgbClr val="000000"/>
                          </a:solidFill>
                          <a:latin typeface="+mn-lt"/>
                          <a:ea typeface="標楷體" panose="03000509000000000000" pitchFamily="65" charset="-120"/>
                          <a:cs typeface="Times New Roman" pitchFamily="18" charset="0"/>
                        </a:rPr>
                        <a:t>其他</a:t>
                      </a:r>
                      <a:r>
                        <a:rPr lang="zh-TW" sz="1600" kern="100" dirty="0">
                          <a:solidFill>
                            <a:srgbClr val="000000"/>
                          </a:solidFill>
                          <a:latin typeface="+mn-lt"/>
                          <a:ea typeface="標楷體" panose="03000509000000000000" pitchFamily="65" charset="-120"/>
                          <a:cs typeface="Times New Roman" pitchFamily="18" charset="0"/>
                        </a:rPr>
                        <a:t>產品</a:t>
                      </a:r>
                      <a:r>
                        <a:rPr lang="zh-TW" sz="1600" kern="100" dirty="0" smtClean="0">
                          <a:solidFill>
                            <a:srgbClr val="000000"/>
                          </a:solidFill>
                          <a:latin typeface="+mn-lt"/>
                          <a:ea typeface="標楷體" panose="03000509000000000000" pitchFamily="65" charset="-120"/>
                          <a:cs typeface="Times New Roman" pitchFamily="18" charset="0"/>
                        </a:rPr>
                        <a:t>。</a:t>
                      </a:r>
                      <a:endParaRPr lang="en-US" altLang="zh-TW" sz="1600" kern="100" dirty="0" smtClean="0">
                        <a:solidFill>
                          <a:srgbClr val="000000"/>
                        </a:solidFill>
                        <a:latin typeface="+mn-lt"/>
                        <a:ea typeface="標楷體" panose="03000509000000000000" pitchFamily="65" charset="-120"/>
                        <a:cs typeface="Times New Roman" pitchFamily="18" charset="0"/>
                      </a:endParaRPr>
                    </a:p>
                    <a:p>
                      <a:pPr algn="l">
                        <a:lnSpc>
                          <a:spcPct val="150000"/>
                        </a:lnSpc>
                        <a:spcAft>
                          <a:spcPts val="0"/>
                        </a:spcAft>
                      </a:pPr>
                      <a:r>
                        <a:rPr lang="en-US" altLang="zh-TW" sz="1600" dirty="0" smtClean="0">
                          <a:solidFill>
                            <a:schemeClr val="tx1"/>
                          </a:solidFill>
                          <a:latin typeface="+mn-lt"/>
                          <a:ea typeface="標楷體" panose="03000509000000000000" pitchFamily="65" charset="-120"/>
                          <a:cs typeface="Times New Roman" pitchFamily="18" charset="0"/>
                        </a:rPr>
                        <a:t>Healthy food</a:t>
                      </a:r>
                      <a:r>
                        <a:rPr lang="en-US" altLang="zh-TW" sz="1600" kern="100" dirty="0" smtClean="0">
                          <a:solidFill>
                            <a:srgbClr val="000000"/>
                          </a:solidFill>
                          <a:latin typeface="+mn-lt"/>
                          <a:ea typeface="標楷體" panose="03000509000000000000" pitchFamily="65" charset="-120"/>
                          <a:cs typeface="Times New Roman" pitchFamily="18" charset="0"/>
                        </a:rPr>
                        <a:t> products</a:t>
                      </a:r>
                      <a:r>
                        <a:rPr lang="zh-TW" altLang="en-US" sz="1600" kern="100" baseline="0" dirty="0" smtClean="0">
                          <a:solidFill>
                            <a:srgbClr val="000000"/>
                          </a:solidFill>
                          <a:latin typeface="+mn-lt"/>
                          <a:ea typeface="標楷體" panose="03000509000000000000" pitchFamily="65" charset="-120"/>
                          <a:cs typeface="Times New Roman" pitchFamily="18" charset="0"/>
                        </a:rPr>
                        <a:t> </a:t>
                      </a:r>
                      <a:r>
                        <a:rPr lang="en-US" altLang="zh-TW" sz="1600" kern="100" baseline="0" dirty="0" smtClean="0">
                          <a:solidFill>
                            <a:srgbClr val="000000"/>
                          </a:solidFill>
                          <a:latin typeface="+mn-lt"/>
                          <a:ea typeface="標楷體" panose="03000509000000000000" pitchFamily="65" charset="-120"/>
                          <a:cs typeface="Times New Roman" pitchFamily="18" charset="0"/>
                        </a:rPr>
                        <a:t>and o</a:t>
                      </a:r>
                      <a:r>
                        <a:rPr lang="en-US" altLang="zh-TW" sz="1600" kern="100" dirty="0" smtClean="0">
                          <a:solidFill>
                            <a:srgbClr val="000000"/>
                          </a:solidFill>
                          <a:latin typeface="+mn-lt"/>
                          <a:ea typeface="標楷體" panose="03000509000000000000" pitchFamily="65" charset="-120"/>
                          <a:cs typeface="Times New Roman" pitchFamily="18" charset="0"/>
                        </a:rPr>
                        <a:t>thers.</a:t>
                      </a:r>
                      <a:endParaRPr lang="zh-TW" sz="1600" kern="100" dirty="0">
                        <a:latin typeface="+mn-lt"/>
                        <a:ea typeface="標楷體" panose="03000509000000000000" pitchFamily="65" charset="-120"/>
                        <a:cs typeface="Times New Roman" pitchFamily="18" charset="0"/>
                      </a:endParaRP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TW" sz="1600" kern="100" dirty="0" smtClean="0">
                          <a:latin typeface="+mn-lt"/>
                          <a:ea typeface="標楷體" panose="03000509000000000000" pitchFamily="65" charset="-120"/>
                          <a:cs typeface="Times New Roman" pitchFamily="18" charset="0"/>
                        </a:rPr>
                        <a:t>87.69%</a:t>
                      </a:r>
                      <a:endParaRPr lang="zh-TW" sz="1600" kern="100" dirty="0">
                        <a:latin typeface="+mn-lt"/>
                        <a:ea typeface="標楷體" panose="03000509000000000000" pitchFamily="65" charset="-120"/>
                        <a:cs typeface="Times New Roman" pitchFamily="18" charset="0"/>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TW" sz="1600" kern="100" dirty="0" smtClean="0">
                          <a:solidFill>
                            <a:srgbClr val="FF0000"/>
                          </a:solidFill>
                          <a:latin typeface="+mn-lt"/>
                          <a:ea typeface="標楷體" panose="03000509000000000000" pitchFamily="65" charset="-120"/>
                          <a:cs typeface="Times New Roman" pitchFamily="18" charset="0"/>
                        </a:rPr>
                        <a:t>39.09%</a:t>
                      </a:r>
                      <a:endParaRPr lang="zh-TW" sz="1600" kern="100" dirty="0">
                        <a:solidFill>
                          <a:srgbClr val="FF0000"/>
                        </a:solidFill>
                        <a:latin typeface="+mn-lt"/>
                        <a:ea typeface="標楷體" panose="03000509000000000000" pitchFamily="65" charset="-120"/>
                        <a:cs typeface="Times New Roman" pitchFamily="18" charset="0"/>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TW" sz="1600" kern="100" dirty="0" smtClean="0">
                          <a:solidFill>
                            <a:srgbClr val="FF0000"/>
                          </a:solidFill>
                          <a:latin typeface="+mn-lt"/>
                          <a:ea typeface="標楷體" panose="03000509000000000000" pitchFamily="65" charset="-120"/>
                          <a:cs typeface="Times New Roman" pitchFamily="18" charset="0"/>
                        </a:rPr>
                        <a:t>48.68%</a:t>
                      </a:r>
                      <a:endParaRPr lang="zh-TW" sz="1600" kern="100" dirty="0">
                        <a:solidFill>
                          <a:srgbClr val="FF0000"/>
                        </a:solidFill>
                        <a:latin typeface="+mn-lt"/>
                        <a:ea typeface="標楷體" panose="03000509000000000000" pitchFamily="65" charset="-120"/>
                        <a:cs typeface="Times New Roman" pitchFamily="18" charset="0"/>
                      </a:endParaRPr>
                    </a:p>
                  </a:txBody>
                  <a:tcPr marL="17780" marR="17780" marT="17780" marB="1778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495325">
                <a:tc gridSpan="2">
                  <a:txBody>
                    <a:bodyPr/>
                    <a:lstStyle/>
                    <a:p>
                      <a:pPr algn="ctr">
                        <a:lnSpc>
                          <a:spcPct val="150000"/>
                        </a:lnSpc>
                        <a:spcAft>
                          <a:spcPts val="0"/>
                        </a:spcAft>
                      </a:pPr>
                      <a:r>
                        <a:rPr lang="zh-TW" sz="1600" b="1" kern="100" dirty="0">
                          <a:solidFill>
                            <a:srgbClr val="000000"/>
                          </a:solidFill>
                          <a:latin typeface="+mn-lt"/>
                          <a:ea typeface="標楷體" panose="03000509000000000000" pitchFamily="65" charset="-120"/>
                          <a:cs typeface="Times New Roman" pitchFamily="18" charset="0"/>
                        </a:rPr>
                        <a:t>合</a:t>
                      </a:r>
                      <a:r>
                        <a:rPr lang="en-US" sz="1600" b="1" kern="100" dirty="0">
                          <a:solidFill>
                            <a:srgbClr val="000000"/>
                          </a:solidFill>
                          <a:latin typeface="+mn-lt"/>
                          <a:ea typeface="標楷體" panose="03000509000000000000" pitchFamily="65" charset="-120"/>
                          <a:cs typeface="Times New Roman" pitchFamily="18" charset="0"/>
                        </a:rPr>
                        <a:t>       </a:t>
                      </a:r>
                      <a:r>
                        <a:rPr lang="zh-TW" sz="1600" b="1" kern="100" dirty="0">
                          <a:solidFill>
                            <a:srgbClr val="000000"/>
                          </a:solidFill>
                          <a:latin typeface="+mn-lt"/>
                          <a:ea typeface="標楷體" panose="03000509000000000000" pitchFamily="65" charset="-120"/>
                          <a:cs typeface="Times New Roman" pitchFamily="18" charset="0"/>
                        </a:rPr>
                        <a:t>計</a:t>
                      </a:r>
                      <a:endParaRPr lang="zh-TW" sz="1600" b="1" kern="100" dirty="0">
                        <a:latin typeface="+mn-lt"/>
                        <a:ea typeface="標楷體" panose="03000509000000000000" pitchFamily="65" charset="-120"/>
                        <a:cs typeface="Times New Roman" pitchFamily="18" charset="0"/>
                      </a:endParaRPr>
                    </a:p>
                  </a:txBody>
                  <a:tcPr marL="17780" marR="17780" marT="17780" marB="1778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ctr">
                        <a:lnSpc>
                          <a:spcPct val="150000"/>
                        </a:lnSpc>
                        <a:spcAft>
                          <a:spcPts val="0"/>
                        </a:spcAft>
                      </a:pPr>
                      <a:r>
                        <a:rPr lang="en-US" altLang="zh-TW" sz="1600" b="1" kern="100" dirty="0" smtClean="0">
                          <a:latin typeface="+mn-lt"/>
                          <a:ea typeface="標楷體" panose="03000509000000000000" pitchFamily="65" charset="-120"/>
                          <a:cs typeface="Times New Roman" pitchFamily="18" charset="0"/>
                        </a:rPr>
                        <a:t>100%</a:t>
                      </a:r>
                      <a:endParaRPr lang="zh-TW" sz="1600" b="1" kern="100" dirty="0">
                        <a:latin typeface="+mn-lt"/>
                        <a:ea typeface="標楷體" panose="03000509000000000000" pitchFamily="65" charset="-120"/>
                        <a:cs typeface="Times New Roman" pitchFamily="18" charset="0"/>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TW" sz="1600" b="1" kern="100" dirty="0" smtClean="0">
                          <a:latin typeface="+mn-lt"/>
                          <a:ea typeface="標楷體" panose="03000509000000000000" pitchFamily="65" charset="-120"/>
                          <a:cs typeface="Times New Roman" pitchFamily="18" charset="0"/>
                        </a:rPr>
                        <a:t>100%</a:t>
                      </a:r>
                      <a:endParaRPr lang="zh-TW" sz="1600" b="1" kern="100" dirty="0">
                        <a:latin typeface="+mn-lt"/>
                        <a:ea typeface="標楷體" panose="03000509000000000000" pitchFamily="65" charset="-120"/>
                        <a:cs typeface="Times New Roman" pitchFamily="18" charset="0"/>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TW" sz="1600" b="1" kern="100" dirty="0" smtClean="0">
                          <a:latin typeface="+mn-lt"/>
                          <a:ea typeface="標楷體" panose="03000509000000000000" pitchFamily="65" charset="-120"/>
                          <a:cs typeface="Times New Roman" pitchFamily="18" charset="0"/>
                        </a:rPr>
                        <a:t>100%</a:t>
                      </a:r>
                      <a:endParaRPr lang="zh-TW" sz="1600" b="1" kern="100" dirty="0">
                        <a:latin typeface="+mn-lt"/>
                        <a:ea typeface="標楷體" panose="03000509000000000000" pitchFamily="65" charset="-120"/>
                        <a:cs typeface="Times New Roman" pitchFamily="18" charset="0"/>
                      </a:endParaRPr>
                    </a:p>
                  </a:txBody>
                  <a:tcPr marL="17780" marR="17780" marT="17780" marB="1778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Tree>
    <p:extLst>
      <p:ext uri="{BB962C8B-B14F-4D97-AF65-F5344CB8AC3E}">
        <p14:creationId xmlns="" xmlns:p14="http://schemas.microsoft.com/office/powerpoint/2010/main" val="18025615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8"/>
          <p:cNvSpPr>
            <a:spLocks noGrp="1"/>
          </p:cNvSpPr>
          <p:nvPr>
            <p:ph type="title"/>
          </p:nvPr>
        </p:nvSpPr>
        <p:spPr>
          <a:xfrm>
            <a:off x="0" y="404664"/>
            <a:ext cx="7236296" cy="484745"/>
          </a:xfrm>
        </p:spPr>
        <p:txBody>
          <a:bodyPr>
            <a:noAutofit/>
          </a:bodyPr>
          <a:lstStyle/>
          <a:p>
            <a:r>
              <a:rPr lang="zh-TW" altLang="en-US" sz="2800" b="1" dirty="0">
                <a:solidFill>
                  <a:schemeClr val="tx1"/>
                </a:solidFill>
                <a:latin typeface="Georgia" panose="02040502050405020303" pitchFamily="18" charset="0"/>
                <a:ea typeface="標楷體" panose="03000509000000000000" pitchFamily="65" charset="-120"/>
                <a:cs typeface="Times New Roman" pitchFamily="18" charset="0"/>
              </a:rPr>
              <a:t>貳、營運概況 </a:t>
            </a:r>
            <a:r>
              <a:rPr lang="en-US" altLang="zh-TW" sz="2800" dirty="0">
                <a:solidFill>
                  <a:schemeClr val="tx1"/>
                </a:solidFill>
                <a:latin typeface="Georgia" panose="02040502050405020303" pitchFamily="18" charset="0"/>
                <a:ea typeface="標楷體" panose="03000509000000000000" pitchFamily="65" charset="-120"/>
                <a:cs typeface="Times New Roman" pitchFamily="18" charset="0"/>
              </a:rPr>
              <a:t>Business Overview (</a:t>
            </a:r>
            <a:r>
              <a:rPr lang="zh-TW" altLang="en-US" sz="2800" dirty="0">
                <a:solidFill>
                  <a:schemeClr val="tx1"/>
                </a:solidFill>
                <a:latin typeface="Georgia" panose="02040502050405020303" pitchFamily="18" charset="0"/>
                <a:ea typeface="標楷體" panose="03000509000000000000" pitchFamily="65" charset="-120"/>
                <a:cs typeface="Times New Roman" pitchFamily="18" charset="0"/>
              </a:rPr>
              <a:t>續</a:t>
            </a:r>
            <a:r>
              <a:rPr lang="en-US" altLang="zh-TW" sz="2800" dirty="0" err="1">
                <a:solidFill>
                  <a:schemeClr val="tx1"/>
                </a:solidFill>
                <a:latin typeface="Georgia" panose="02040502050405020303" pitchFamily="18" charset="0"/>
                <a:ea typeface="標楷體" panose="03000509000000000000" pitchFamily="65" charset="-120"/>
                <a:cs typeface="Times New Roman" pitchFamily="18" charset="0"/>
              </a:rPr>
              <a:t>Con’t</a:t>
            </a:r>
            <a:r>
              <a:rPr lang="en-US" altLang="zh-TW" sz="2800" dirty="0">
                <a:solidFill>
                  <a:schemeClr val="tx1"/>
                </a:solidFill>
                <a:latin typeface="Georgia" panose="02040502050405020303" pitchFamily="18" charset="0"/>
                <a:ea typeface="標楷體" panose="03000509000000000000" pitchFamily="65" charset="-120"/>
                <a:cs typeface="Times New Roman" pitchFamily="18" charset="0"/>
              </a:rPr>
              <a:t>) </a:t>
            </a:r>
          </a:p>
        </p:txBody>
      </p:sp>
      <p:sp>
        <p:nvSpPr>
          <p:cNvPr id="7" name="標題 1"/>
          <p:cNvSpPr txBox="1">
            <a:spLocks/>
          </p:cNvSpPr>
          <p:nvPr/>
        </p:nvSpPr>
        <p:spPr>
          <a:xfrm>
            <a:off x="683568" y="1412777"/>
            <a:ext cx="7920880" cy="36003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500" b="0" i="0" kern="1200">
                <a:solidFill>
                  <a:srgbClr val="005095"/>
                </a:solidFill>
                <a:latin typeface="Averta Std Semibold"/>
                <a:ea typeface="+mj-ea"/>
                <a:cs typeface="Averta Std Semibold"/>
              </a:defRPr>
            </a:lvl1pPr>
          </a:lstStyle>
          <a:p>
            <a:r>
              <a:rPr lang="zh-TW" altLang="en-US" sz="2400" b="1" dirty="0" smtClean="0">
                <a:solidFill>
                  <a:schemeClr val="tx1"/>
                </a:solidFill>
                <a:latin typeface="+mn-lt"/>
                <a:ea typeface="標楷體" panose="03000509000000000000" pitchFamily="65" charset="-120"/>
                <a:cs typeface="Times New Roman" pitchFamily="18" charset="0"/>
              </a:rPr>
              <a:t>生技類產品介紹 </a:t>
            </a:r>
            <a:r>
              <a:rPr lang="en-US" altLang="zh-TW" sz="2400" dirty="0" smtClean="0">
                <a:solidFill>
                  <a:schemeClr val="tx1"/>
                </a:solidFill>
                <a:latin typeface="+mn-lt"/>
                <a:ea typeface="標楷體" panose="03000509000000000000" pitchFamily="65" charset="-120"/>
                <a:cs typeface="Times New Roman" pitchFamily="18" charset="0"/>
              </a:rPr>
              <a:t>Biotechnology products-</a:t>
            </a:r>
            <a:r>
              <a:rPr lang="zh-TW" altLang="en-US" sz="2400" dirty="0" smtClean="0">
                <a:solidFill>
                  <a:schemeClr val="tx1"/>
                </a:solidFill>
                <a:latin typeface="+mn-lt"/>
                <a:ea typeface="標楷體" panose="03000509000000000000" pitchFamily="65" charset="-120"/>
                <a:cs typeface="Times New Roman" pitchFamily="18" charset="0"/>
              </a:rPr>
              <a:t>威客維專科系列</a:t>
            </a:r>
            <a:endParaRPr lang="zh-TW" altLang="en-US" sz="2400" b="1" dirty="0">
              <a:solidFill>
                <a:schemeClr val="tx1"/>
              </a:solidFill>
              <a:latin typeface="+mn-lt"/>
              <a:ea typeface="標楷體" panose="03000509000000000000" pitchFamily="65" charset="-120"/>
              <a:cs typeface="Times New Roman" pitchFamily="18" charset="0"/>
            </a:endParaRPr>
          </a:p>
        </p:txBody>
      </p:sp>
      <p:pic>
        <p:nvPicPr>
          <p:cNvPr id="8" name="Picture 2" descr="\\Lwl13\生技業務部\威剛健康生活館\商品\立萬利\圖檔\30入粉包新包裝\威舒益PLUS\210510V2.0威舒益PLUS包裝盒_右視.png"/>
          <p:cNvPicPr>
            <a:picLocks noChangeAspect="1" noChangeArrowheads="1"/>
          </p:cNvPicPr>
          <p:nvPr/>
        </p:nvPicPr>
        <p:blipFill>
          <a:blip r:embed="rId2" cstate="print"/>
          <a:stretch>
            <a:fillRect/>
          </a:stretch>
        </p:blipFill>
        <p:spPr bwMode="auto">
          <a:xfrm>
            <a:off x="323528" y="1988840"/>
            <a:ext cx="2880000" cy="2880000"/>
          </a:xfrm>
          <a:prstGeom prst="rect">
            <a:avLst/>
          </a:prstGeom>
          <a:noFill/>
        </p:spPr>
      </p:pic>
      <p:pic>
        <p:nvPicPr>
          <p:cNvPr id="11" name="Picture 5" descr="\\Lwl13\生技業務部\威剛健康生活館\商品\立萬利\圖檔\30入粉包新包裝\威舒暢PLUS+\210510V3.0威舒暢PLUS+包裝盒_右視.png"/>
          <p:cNvPicPr>
            <a:picLocks noChangeAspect="1" noChangeArrowheads="1"/>
          </p:cNvPicPr>
          <p:nvPr/>
        </p:nvPicPr>
        <p:blipFill>
          <a:blip r:embed="rId3" cstate="print"/>
          <a:stretch>
            <a:fillRect/>
          </a:stretch>
        </p:blipFill>
        <p:spPr bwMode="auto">
          <a:xfrm>
            <a:off x="3203848" y="1988840"/>
            <a:ext cx="2880000" cy="2880000"/>
          </a:xfrm>
          <a:prstGeom prst="rect">
            <a:avLst/>
          </a:prstGeom>
          <a:noFill/>
        </p:spPr>
      </p:pic>
      <p:pic>
        <p:nvPicPr>
          <p:cNvPr id="12" name="圖片 11" descr="20220329V2.1_威舒孅PLUS-彩盒.png"/>
          <p:cNvPicPr>
            <a:picLocks noChangeAspect="1"/>
          </p:cNvPicPr>
          <p:nvPr/>
        </p:nvPicPr>
        <p:blipFill>
          <a:blip r:embed="rId4" cstate="print"/>
          <a:stretch>
            <a:fillRect/>
          </a:stretch>
        </p:blipFill>
        <p:spPr>
          <a:xfrm>
            <a:off x="6084488" y="1988840"/>
            <a:ext cx="2880000" cy="2880000"/>
          </a:xfrm>
          <a:prstGeom prst="rect">
            <a:avLst/>
          </a:prstGeom>
        </p:spPr>
      </p:pic>
      <p:sp>
        <p:nvSpPr>
          <p:cNvPr id="13" name="文字方塊 12"/>
          <p:cNvSpPr txBox="1"/>
          <p:nvPr/>
        </p:nvSpPr>
        <p:spPr>
          <a:xfrm>
            <a:off x="395536" y="4877871"/>
            <a:ext cx="2646878" cy="656590"/>
          </a:xfrm>
          <a:prstGeom prst="rect">
            <a:avLst/>
          </a:prstGeom>
          <a:noFill/>
        </p:spPr>
        <p:txBody>
          <a:bodyPr wrap="none" rtlCol="0">
            <a:spAutoFit/>
          </a:bodyPr>
          <a:lstStyle/>
          <a:p>
            <a:pPr algn="ctr">
              <a:lnSpc>
                <a:spcPts val="2200"/>
              </a:lnSpc>
            </a:pPr>
            <a:r>
              <a:rPr lang="zh-TW" altLang="en-US" sz="1600" b="1" dirty="0" smtClean="0">
                <a:ea typeface="標楷體" pitchFamily="65" charset="-120"/>
              </a:rPr>
              <a:t>威舒益</a:t>
            </a:r>
            <a:r>
              <a:rPr lang="en-US" altLang="zh-TW" sz="1600" b="1" dirty="0" smtClean="0">
                <a:ea typeface="標楷體" pitchFamily="65" charset="-120"/>
              </a:rPr>
              <a:t>PLUS</a:t>
            </a:r>
            <a:r>
              <a:rPr lang="zh-TW" altLang="en-US" sz="1600" b="1" dirty="0" smtClean="0">
                <a:ea typeface="標楷體" pitchFamily="65" charset="-120"/>
              </a:rPr>
              <a:t>酵母益生菌粉包</a:t>
            </a:r>
            <a:endParaRPr lang="en-US" altLang="zh-TW" sz="1600" b="1" dirty="0" smtClean="0">
              <a:ea typeface="標楷體" pitchFamily="65" charset="-120"/>
            </a:endParaRPr>
          </a:p>
          <a:p>
            <a:pPr algn="ctr">
              <a:lnSpc>
                <a:spcPts val="2200"/>
              </a:lnSpc>
            </a:pPr>
            <a:r>
              <a:rPr lang="en-US" altLang="zh-TW" sz="1600" dirty="0" err="1" smtClean="0">
                <a:ea typeface="標楷體" pitchFamily="65" charset="-120"/>
              </a:rPr>
              <a:t>ibSium</a:t>
            </a:r>
            <a:r>
              <a:rPr lang="en-US" altLang="zh-TW" sz="1600" dirty="0" smtClean="0">
                <a:ea typeface="標楷體" pitchFamily="65" charset="-120"/>
              </a:rPr>
              <a:t>-HST </a:t>
            </a:r>
            <a:r>
              <a:rPr lang="en-US" altLang="zh-TW" sz="1600" dirty="0" err="1" smtClean="0">
                <a:ea typeface="標楷體" pitchFamily="65" charset="-120"/>
              </a:rPr>
              <a:t>Probiotic</a:t>
            </a:r>
            <a:endParaRPr lang="zh-TW" altLang="en-US" sz="1600" dirty="0" smtClean="0">
              <a:ea typeface="標楷體" pitchFamily="65" charset="-120"/>
            </a:endParaRPr>
          </a:p>
        </p:txBody>
      </p:sp>
      <p:sp>
        <p:nvSpPr>
          <p:cNvPr id="14" name="文字方塊 13"/>
          <p:cNvSpPr txBox="1"/>
          <p:nvPr/>
        </p:nvSpPr>
        <p:spPr>
          <a:xfrm>
            <a:off x="3347864" y="4877871"/>
            <a:ext cx="2544286" cy="656590"/>
          </a:xfrm>
          <a:prstGeom prst="rect">
            <a:avLst/>
          </a:prstGeom>
          <a:noFill/>
        </p:spPr>
        <p:txBody>
          <a:bodyPr wrap="none" rtlCol="0">
            <a:spAutoFit/>
          </a:bodyPr>
          <a:lstStyle/>
          <a:p>
            <a:pPr algn="ctr">
              <a:lnSpc>
                <a:spcPts val="2200"/>
              </a:lnSpc>
            </a:pPr>
            <a:r>
              <a:rPr lang="zh-TW" altLang="en-US" sz="1600" b="1" dirty="0" smtClean="0">
                <a:ea typeface="標楷體" pitchFamily="65" charset="-120"/>
              </a:rPr>
              <a:t>威舒暢</a:t>
            </a:r>
            <a:r>
              <a:rPr lang="en-US" altLang="zh-TW" sz="1600" b="1" dirty="0" smtClean="0">
                <a:ea typeface="標楷體" pitchFamily="65" charset="-120"/>
              </a:rPr>
              <a:t>PLUS+</a:t>
            </a:r>
            <a:r>
              <a:rPr lang="zh-TW" altLang="en-US" sz="1600" b="1" dirty="0" smtClean="0">
                <a:ea typeface="標楷體" pitchFamily="65" charset="-120"/>
              </a:rPr>
              <a:t>益菌酵素粉包</a:t>
            </a:r>
            <a:endParaRPr lang="en-US" altLang="zh-TW" sz="1600" b="1" dirty="0" smtClean="0">
              <a:ea typeface="標楷體" pitchFamily="65" charset="-120"/>
            </a:endParaRPr>
          </a:p>
          <a:p>
            <a:pPr algn="ctr">
              <a:lnSpc>
                <a:spcPts val="2200"/>
              </a:lnSpc>
            </a:pPr>
            <a:r>
              <a:rPr lang="en-US" altLang="zh-TW" sz="1600" dirty="0" err="1" smtClean="0">
                <a:ea typeface="標楷體" pitchFamily="65" charset="-120"/>
              </a:rPr>
              <a:t>Probiotic</a:t>
            </a:r>
            <a:r>
              <a:rPr lang="en-US" altLang="zh-TW" sz="1600" dirty="0" smtClean="0">
                <a:ea typeface="標楷體" pitchFamily="65" charset="-120"/>
              </a:rPr>
              <a:t> Enzyme PLUS+</a:t>
            </a:r>
            <a:endParaRPr lang="zh-TW" altLang="en-US" sz="1600" dirty="0" smtClean="0">
              <a:ea typeface="標楷體" pitchFamily="65" charset="-120"/>
            </a:endParaRPr>
          </a:p>
        </p:txBody>
      </p:sp>
      <p:sp>
        <p:nvSpPr>
          <p:cNvPr id="15" name="文字方塊 14"/>
          <p:cNvSpPr txBox="1"/>
          <p:nvPr/>
        </p:nvSpPr>
        <p:spPr>
          <a:xfrm>
            <a:off x="6228184" y="4869160"/>
            <a:ext cx="2501845" cy="656590"/>
          </a:xfrm>
          <a:prstGeom prst="rect">
            <a:avLst/>
          </a:prstGeom>
          <a:noFill/>
        </p:spPr>
        <p:txBody>
          <a:bodyPr wrap="square" rtlCol="0">
            <a:spAutoFit/>
          </a:bodyPr>
          <a:lstStyle/>
          <a:p>
            <a:pPr algn="ctr">
              <a:lnSpc>
                <a:spcPts val="2200"/>
              </a:lnSpc>
            </a:pPr>
            <a:r>
              <a:rPr lang="zh-TW" altLang="en-US" sz="1600" b="1" dirty="0" smtClean="0">
                <a:ea typeface="標楷體" pitchFamily="65" charset="-120"/>
              </a:rPr>
              <a:t>威舒孅</a:t>
            </a:r>
            <a:r>
              <a:rPr lang="en-US" altLang="zh-TW" sz="1600" b="1" dirty="0" smtClean="0">
                <a:ea typeface="標楷體" pitchFamily="65" charset="-120"/>
              </a:rPr>
              <a:t>PLUS</a:t>
            </a:r>
          </a:p>
          <a:p>
            <a:pPr algn="ctr">
              <a:lnSpc>
                <a:spcPts val="2200"/>
              </a:lnSpc>
            </a:pPr>
            <a:r>
              <a:rPr lang="en-US" altLang="zh-TW" sz="1600" dirty="0" err="1" smtClean="0">
                <a:ea typeface="標楷體" pitchFamily="65" charset="-120"/>
              </a:rPr>
              <a:t>Probiotic</a:t>
            </a:r>
            <a:r>
              <a:rPr lang="en-US" altLang="zh-TW" sz="1600" dirty="0" smtClean="0">
                <a:ea typeface="標楷體" pitchFamily="65" charset="-120"/>
              </a:rPr>
              <a:t> Enzyme PLUS</a:t>
            </a:r>
            <a:endParaRPr lang="zh-TW" altLang="en-US" sz="1600" dirty="0" smtClean="0">
              <a:ea typeface="標楷體" pitchFamily="65" charset="-120"/>
            </a:endParaRPr>
          </a:p>
        </p:txBody>
      </p:sp>
    </p:spTree>
    <p:extLst>
      <p:ext uri="{BB962C8B-B14F-4D97-AF65-F5344CB8AC3E}">
        <p14:creationId xmlns="" xmlns:p14="http://schemas.microsoft.com/office/powerpoint/2010/main" val="212739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字方塊 24"/>
          <p:cNvSpPr txBox="1"/>
          <p:nvPr/>
        </p:nvSpPr>
        <p:spPr>
          <a:xfrm>
            <a:off x="4009484" y="4869160"/>
            <a:ext cx="1210588" cy="635110"/>
          </a:xfrm>
          <a:prstGeom prst="rect">
            <a:avLst/>
          </a:prstGeom>
          <a:noFill/>
        </p:spPr>
        <p:txBody>
          <a:bodyPr wrap="none" rtlCol="0">
            <a:spAutoFit/>
          </a:bodyPr>
          <a:lstStyle/>
          <a:p>
            <a:pPr>
              <a:lnSpc>
                <a:spcPts val="2200"/>
              </a:lnSpc>
            </a:pPr>
            <a:r>
              <a:rPr lang="zh-TW" altLang="en-US" sz="1600" b="1" dirty="0" smtClean="0">
                <a:ea typeface="標楷體" pitchFamily="65" charset="-120"/>
              </a:rPr>
              <a:t>易舒眠粉包</a:t>
            </a:r>
            <a:endParaRPr lang="en-US" altLang="zh-TW" sz="1600" b="1" dirty="0" smtClean="0">
              <a:ea typeface="標楷體" pitchFamily="65" charset="-120"/>
            </a:endParaRPr>
          </a:p>
          <a:p>
            <a:pPr>
              <a:lnSpc>
                <a:spcPts val="2200"/>
              </a:lnSpc>
            </a:pPr>
            <a:r>
              <a:rPr lang="en-US" altLang="zh-TW" sz="1600" dirty="0" smtClean="0">
                <a:ea typeface="標楷體" pitchFamily="65" charset="-120"/>
              </a:rPr>
              <a:t>E-Soothing</a:t>
            </a:r>
            <a:endParaRPr lang="zh-TW" altLang="en-US" sz="1600" dirty="0" smtClean="0">
              <a:ea typeface="標楷體" pitchFamily="65" charset="-120"/>
            </a:endParaRPr>
          </a:p>
        </p:txBody>
      </p:sp>
      <p:sp>
        <p:nvSpPr>
          <p:cNvPr id="26" name="文字方塊 25"/>
          <p:cNvSpPr txBox="1"/>
          <p:nvPr/>
        </p:nvSpPr>
        <p:spPr>
          <a:xfrm>
            <a:off x="539552" y="4869160"/>
            <a:ext cx="2441694" cy="635110"/>
          </a:xfrm>
          <a:prstGeom prst="rect">
            <a:avLst/>
          </a:prstGeom>
          <a:noFill/>
        </p:spPr>
        <p:txBody>
          <a:bodyPr wrap="none" rtlCol="0">
            <a:spAutoFit/>
          </a:bodyPr>
          <a:lstStyle/>
          <a:p>
            <a:pPr algn="ctr">
              <a:lnSpc>
                <a:spcPts val="2200"/>
              </a:lnSpc>
            </a:pPr>
            <a:r>
              <a:rPr lang="zh-TW" altLang="en-US" sz="1600" b="1" dirty="0" smtClean="0">
                <a:ea typeface="標楷體" pitchFamily="65" charset="-120"/>
              </a:rPr>
              <a:t>威而潤</a:t>
            </a:r>
            <a:r>
              <a:rPr lang="en-US" altLang="zh-TW" sz="1600" b="1" dirty="0" smtClean="0">
                <a:ea typeface="標楷體" pitchFamily="65" charset="-120"/>
              </a:rPr>
              <a:t>PLUS</a:t>
            </a:r>
            <a:r>
              <a:rPr lang="zh-TW" altLang="en-US" sz="1600" b="1" dirty="0" smtClean="0">
                <a:ea typeface="標楷體" pitchFamily="65" charset="-120"/>
              </a:rPr>
              <a:t>智利酒果粉包</a:t>
            </a:r>
            <a:endParaRPr lang="en-US" altLang="zh-TW" sz="1600" b="1" dirty="0" smtClean="0">
              <a:ea typeface="標楷體" pitchFamily="65" charset="-120"/>
            </a:endParaRPr>
          </a:p>
          <a:p>
            <a:pPr algn="ctr">
              <a:lnSpc>
                <a:spcPts val="2200"/>
              </a:lnSpc>
            </a:pPr>
            <a:r>
              <a:rPr lang="en-US" altLang="zh-TW" sz="1600" dirty="0" err="1" smtClean="0">
                <a:ea typeface="標楷體" pitchFamily="65" charset="-120"/>
              </a:rPr>
              <a:t>MaquiBright</a:t>
            </a:r>
            <a:r>
              <a:rPr lang="en-US" altLang="zh-TW" sz="1600" dirty="0" smtClean="0">
                <a:ea typeface="標楷體" pitchFamily="65" charset="-120"/>
              </a:rPr>
              <a:t> </a:t>
            </a:r>
            <a:r>
              <a:rPr lang="en-US" altLang="zh-TW" sz="1600" dirty="0" err="1" smtClean="0">
                <a:ea typeface="標楷體" pitchFamily="65" charset="-120"/>
              </a:rPr>
              <a:t>Lutein</a:t>
            </a:r>
            <a:endParaRPr lang="zh-TW" altLang="en-US" sz="1600" dirty="0" smtClean="0">
              <a:ea typeface="標楷體" pitchFamily="65" charset="-120"/>
            </a:endParaRPr>
          </a:p>
        </p:txBody>
      </p:sp>
      <p:sp>
        <p:nvSpPr>
          <p:cNvPr id="28" name="文字方塊 27"/>
          <p:cNvSpPr txBox="1"/>
          <p:nvPr/>
        </p:nvSpPr>
        <p:spPr>
          <a:xfrm>
            <a:off x="6372200" y="4869160"/>
            <a:ext cx="2232248" cy="635110"/>
          </a:xfrm>
          <a:prstGeom prst="rect">
            <a:avLst/>
          </a:prstGeom>
          <a:noFill/>
        </p:spPr>
        <p:txBody>
          <a:bodyPr wrap="square" rtlCol="0">
            <a:spAutoFit/>
          </a:bodyPr>
          <a:lstStyle/>
          <a:p>
            <a:pPr algn="ctr">
              <a:lnSpc>
                <a:spcPts val="2200"/>
              </a:lnSpc>
            </a:pPr>
            <a:r>
              <a:rPr lang="zh-TW" altLang="en-US" sz="1600" b="1" dirty="0" smtClean="0">
                <a:ea typeface="標楷體" pitchFamily="65" charset="-120"/>
              </a:rPr>
              <a:t>威護伸 接骨木莓粉包</a:t>
            </a:r>
            <a:endParaRPr lang="en-US" altLang="zh-TW" sz="1600" b="1" dirty="0" smtClean="0">
              <a:ea typeface="標楷體" pitchFamily="65" charset="-120"/>
            </a:endParaRPr>
          </a:p>
          <a:p>
            <a:pPr algn="ctr">
              <a:lnSpc>
                <a:spcPts val="2200"/>
              </a:lnSpc>
            </a:pPr>
            <a:r>
              <a:rPr lang="en-US" altLang="zh-TW" sz="1600" dirty="0" smtClean="0">
                <a:ea typeface="標楷體" pitchFamily="65" charset="-120"/>
              </a:rPr>
              <a:t>Black Elderberry</a:t>
            </a:r>
            <a:endParaRPr lang="zh-TW" altLang="en-US" sz="1600" dirty="0" smtClean="0">
              <a:ea typeface="標楷體" pitchFamily="65" charset="-120"/>
            </a:endParaRPr>
          </a:p>
        </p:txBody>
      </p:sp>
      <p:pic>
        <p:nvPicPr>
          <p:cNvPr id="13" name="Picture 6" descr="\\Lwl13\生技業務部\威剛健康生活館\商品\立萬利\圖檔\30入粉包新包裝\威而潤PLUS\210510V2.0威而潤PLUS包裝盒_右視.png"/>
          <p:cNvPicPr>
            <a:picLocks noChangeAspect="1" noChangeArrowheads="1"/>
          </p:cNvPicPr>
          <p:nvPr/>
        </p:nvPicPr>
        <p:blipFill>
          <a:blip r:embed="rId2" cstate="print"/>
          <a:stretch>
            <a:fillRect/>
          </a:stretch>
        </p:blipFill>
        <p:spPr bwMode="auto">
          <a:xfrm>
            <a:off x="323848" y="1988840"/>
            <a:ext cx="2880000" cy="2880000"/>
          </a:xfrm>
          <a:prstGeom prst="rect">
            <a:avLst/>
          </a:prstGeom>
          <a:noFill/>
        </p:spPr>
      </p:pic>
      <p:pic>
        <p:nvPicPr>
          <p:cNvPr id="17" name="Picture 2" descr="\\Lwl13\生技業務部\威剛健康生活館\商品\立萬利\圖檔\易舒眠\210528V1.0易舒眠包裝盒_右視.png"/>
          <p:cNvPicPr>
            <a:picLocks noChangeAspect="1" noChangeArrowheads="1"/>
          </p:cNvPicPr>
          <p:nvPr/>
        </p:nvPicPr>
        <p:blipFill>
          <a:blip r:embed="rId3" cstate="print"/>
          <a:stretch>
            <a:fillRect/>
          </a:stretch>
        </p:blipFill>
        <p:spPr bwMode="auto">
          <a:xfrm>
            <a:off x="3204168" y="1988840"/>
            <a:ext cx="2880000" cy="2880000"/>
          </a:xfrm>
          <a:prstGeom prst="rect">
            <a:avLst/>
          </a:prstGeom>
          <a:noFill/>
        </p:spPr>
      </p:pic>
      <p:sp>
        <p:nvSpPr>
          <p:cNvPr id="10" name="標題 8"/>
          <p:cNvSpPr>
            <a:spLocks noGrp="1"/>
          </p:cNvSpPr>
          <p:nvPr>
            <p:ph type="title"/>
          </p:nvPr>
        </p:nvSpPr>
        <p:spPr>
          <a:xfrm>
            <a:off x="0" y="404664"/>
            <a:ext cx="7236296" cy="484745"/>
          </a:xfrm>
        </p:spPr>
        <p:txBody>
          <a:bodyPr>
            <a:noAutofit/>
          </a:bodyPr>
          <a:lstStyle/>
          <a:p>
            <a:r>
              <a:rPr lang="zh-TW" altLang="en-US" sz="2800" b="1" dirty="0">
                <a:solidFill>
                  <a:schemeClr val="tx1"/>
                </a:solidFill>
                <a:latin typeface="Georgia" panose="02040502050405020303" pitchFamily="18" charset="0"/>
                <a:ea typeface="標楷體" panose="03000509000000000000" pitchFamily="65" charset="-120"/>
                <a:cs typeface="Times New Roman" pitchFamily="18" charset="0"/>
              </a:rPr>
              <a:t>貳、營運概況 </a:t>
            </a:r>
            <a:r>
              <a:rPr lang="en-US" altLang="zh-TW" sz="2800" dirty="0">
                <a:solidFill>
                  <a:schemeClr val="tx1"/>
                </a:solidFill>
                <a:latin typeface="Georgia" panose="02040502050405020303" pitchFamily="18" charset="0"/>
                <a:ea typeface="標楷體" panose="03000509000000000000" pitchFamily="65" charset="-120"/>
                <a:cs typeface="Times New Roman" pitchFamily="18" charset="0"/>
              </a:rPr>
              <a:t>Business Overview (</a:t>
            </a:r>
            <a:r>
              <a:rPr lang="zh-TW" altLang="en-US" sz="2800" dirty="0">
                <a:solidFill>
                  <a:schemeClr val="tx1"/>
                </a:solidFill>
                <a:latin typeface="Georgia" panose="02040502050405020303" pitchFamily="18" charset="0"/>
                <a:ea typeface="標楷體" panose="03000509000000000000" pitchFamily="65" charset="-120"/>
                <a:cs typeface="Times New Roman" pitchFamily="18" charset="0"/>
              </a:rPr>
              <a:t>續</a:t>
            </a:r>
            <a:r>
              <a:rPr lang="en-US" altLang="zh-TW" sz="2800" dirty="0" err="1">
                <a:solidFill>
                  <a:schemeClr val="tx1"/>
                </a:solidFill>
                <a:latin typeface="Georgia" panose="02040502050405020303" pitchFamily="18" charset="0"/>
                <a:ea typeface="標楷體" panose="03000509000000000000" pitchFamily="65" charset="-120"/>
                <a:cs typeface="Times New Roman" pitchFamily="18" charset="0"/>
              </a:rPr>
              <a:t>Con’t</a:t>
            </a:r>
            <a:r>
              <a:rPr lang="en-US" altLang="zh-TW" sz="2800" dirty="0">
                <a:solidFill>
                  <a:schemeClr val="tx1"/>
                </a:solidFill>
                <a:latin typeface="Georgia" panose="02040502050405020303" pitchFamily="18" charset="0"/>
                <a:ea typeface="標楷體" panose="03000509000000000000" pitchFamily="65" charset="-120"/>
                <a:cs typeface="Times New Roman" pitchFamily="18" charset="0"/>
              </a:rPr>
              <a:t>) </a:t>
            </a:r>
          </a:p>
        </p:txBody>
      </p:sp>
      <p:sp>
        <p:nvSpPr>
          <p:cNvPr id="11" name="標題 1"/>
          <p:cNvSpPr txBox="1">
            <a:spLocks/>
          </p:cNvSpPr>
          <p:nvPr/>
        </p:nvSpPr>
        <p:spPr>
          <a:xfrm>
            <a:off x="683568" y="1412777"/>
            <a:ext cx="7920880" cy="36003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500" b="0" i="0" kern="1200">
                <a:solidFill>
                  <a:srgbClr val="005095"/>
                </a:solidFill>
                <a:latin typeface="Averta Std Semibold"/>
                <a:ea typeface="+mj-ea"/>
                <a:cs typeface="Averta Std Semibold"/>
              </a:defRPr>
            </a:lvl1pPr>
          </a:lstStyle>
          <a:p>
            <a:r>
              <a:rPr lang="zh-TW" altLang="en-US" sz="2400" b="1" dirty="0" smtClean="0">
                <a:solidFill>
                  <a:schemeClr val="tx1"/>
                </a:solidFill>
                <a:latin typeface="+mn-lt"/>
                <a:ea typeface="標楷體" panose="03000509000000000000" pitchFamily="65" charset="-120"/>
                <a:cs typeface="Times New Roman" pitchFamily="18" charset="0"/>
              </a:rPr>
              <a:t>生技類產品介紹 </a:t>
            </a:r>
            <a:r>
              <a:rPr lang="en-US" altLang="zh-TW" sz="2400" dirty="0" smtClean="0">
                <a:solidFill>
                  <a:schemeClr val="tx1"/>
                </a:solidFill>
                <a:latin typeface="+mn-lt"/>
                <a:ea typeface="標楷體" panose="03000509000000000000" pitchFamily="65" charset="-120"/>
                <a:cs typeface="Times New Roman" pitchFamily="18" charset="0"/>
              </a:rPr>
              <a:t>Biotechnology products-</a:t>
            </a:r>
            <a:r>
              <a:rPr lang="zh-TW" altLang="en-US" sz="2400" dirty="0" smtClean="0">
                <a:solidFill>
                  <a:schemeClr val="tx1"/>
                </a:solidFill>
                <a:latin typeface="+mn-lt"/>
                <a:ea typeface="標楷體" panose="03000509000000000000" pitchFamily="65" charset="-120"/>
                <a:cs typeface="Times New Roman" pitchFamily="18" charset="0"/>
              </a:rPr>
              <a:t>威客維專科系列</a:t>
            </a:r>
            <a:endParaRPr lang="zh-TW" altLang="en-US" sz="2400" b="1" dirty="0">
              <a:solidFill>
                <a:schemeClr val="tx1"/>
              </a:solidFill>
              <a:latin typeface="+mn-lt"/>
              <a:ea typeface="標楷體" panose="03000509000000000000" pitchFamily="65" charset="-120"/>
              <a:cs typeface="Times New Roman" pitchFamily="18" charset="0"/>
            </a:endParaRPr>
          </a:p>
        </p:txBody>
      </p:sp>
      <p:pic>
        <p:nvPicPr>
          <p:cNvPr id="12"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tretch>
            <a:fillRect/>
          </a:stretch>
        </p:blipFill>
        <p:spPr bwMode="auto">
          <a:xfrm>
            <a:off x="6084488" y="1988840"/>
            <a:ext cx="2880000" cy="2880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字方塊 13"/>
          <p:cNvSpPr txBox="1"/>
          <p:nvPr/>
        </p:nvSpPr>
        <p:spPr>
          <a:xfrm>
            <a:off x="3150522" y="4869160"/>
            <a:ext cx="2986972" cy="938719"/>
          </a:xfrm>
          <a:prstGeom prst="rect">
            <a:avLst/>
          </a:prstGeom>
          <a:noFill/>
        </p:spPr>
        <p:txBody>
          <a:bodyPr wrap="none" rtlCol="0">
            <a:spAutoFit/>
          </a:bodyPr>
          <a:lstStyle/>
          <a:p>
            <a:pPr algn="ctr">
              <a:lnSpc>
                <a:spcPts val="2200"/>
              </a:lnSpc>
            </a:pPr>
            <a:r>
              <a:rPr lang="zh-TW" altLang="en-US" sz="1600" b="1" dirty="0" smtClean="0">
                <a:ea typeface="標楷體" pitchFamily="65" charset="-120"/>
              </a:rPr>
              <a:t>威護節軟膠囊</a:t>
            </a:r>
            <a:endParaRPr lang="en-US" altLang="zh-TW" sz="1600" b="1" dirty="0" smtClean="0">
              <a:ea typeface="標楷體" pitchFamily="65" charset="-120"/>
            </a:endParaRPr>
          </a:p>
          <a:p>
            <a:pPr algn="ctr">
              <a:lnSpc>
                <a:spcPts val="2200"/>
              </a:lnSpc>
            </a:pPr>
            <a:r>
              <a:rPr lang="en-US" altLang="zh-TW" sz="1600" dirty="0" smtClean="0">
                <a:ea typeface="標楷體" pitchFamily="65" charset="-120"/>
              </a:rPr>
              <a:t>Shea Butter Oil with </a:t>
            </a:r>
          </a:p>
          <a:p>
            <a:pPr algn="ctr">
              <a:lnSpc>
                <a:spcPts val="2200"/>
              </a:lnSpc>
            </a:pPr>
            <a:r>
              <a:rPr lang="en-US" altLang="zh-TW" sz="1600" dirty="0" smtClean="0">
                <a:ea typeface="標楷體" pitchFamily="65" charset="-120"/>
              </a:rPr>
              <a:t>Patented Type II Collagen </a:t>
            </a:r>
            <a:r>
              <a:rPr lang="en-US" altLang="zh-TW" sz="1600" dirty="0" err="1" smtClean="0">
                <a:ea typeface="標楷體" pitchFamily="65" charset="-120"/>
              </a:rPr>
              <a:t>Softgels</a:t>
            </a:r>
            <a:endParaRPr lang="en-US" altLang="zh-TW" sz="1400" dirty="0" smtClean="0">
              <a:ea typeface="標楷體" pitchFamily="65" charset="-120"/>
            </a:endParaRPr>
          </a:p>
        </p:txBody>
      </p:sp>
      <p:sp>
        <p:nvSpPr>
          <p:cNvPr id="8" name="標題 8"/>
          <p:cNvSpPr>
            <a:spLocks noGrp="1"/>
          </p:cNvSpPr>
          <p:nvPr>
            <p:ph type="title"/>
          </p:nvPr>
        </p:nvSpPr>
        <p:spPr>
          <a:xfrm>
            <a:off x="0" y="404664"/>
            <a:ext cx="7236296" cy="484745"/>
          </a:xfrm>
        </p:spPr>
        <p:txBody>
          <a:bodyPr>
            <a:noAutofit/>
          </a:bodyPr>
          <a:lstStyle/>
          <a:p>
            <a:r>
              <a:rPr lang="zh-TW" altLang="en-US" sz="2800" b="1" dirty="0">
                <a:solidFill>
                  <a:schemeClr val="tx1"/>
                </a:solidFill>
                <a:latin typeface="Georgia" panose="02040502050405020303" pitchFamily="18" charset="0"/>
                <a:ea typeface="標楷體" panose="03000509000000000000" pitchFamily="65" charset="-120"/>
                <a:cs typeface="Times New Roman" pitchFamily="18" charset="0"/>
              </a:rPr>
              <a:t>貳、營運概況 </a:t>
            </a:r>
            <a:r>
              <a:rPr lang="en-US" altLang="zh-TW" sz="2800" dirty="0">
                <a:solidFill>
                  <a:schemeClr val="tx1"/>
                </a:solidFill>
                <a:latin typeface="Georgia" panose="02040502050405020303" pitchFamily="18" charset="0"/>
                <a:ea typeface="標楷體" panose="03000509000000000000" pitchFamily="65" charset="-120"/>
                <a:cs typeface="Times New Roman" pitchFamily="18" charset="0"/>
              </a:rPr>
              <a:t>Business Overview (</a:t>
            </a:r>
            <a:r>
              <a:rPr lang="zh-TW" altLang="en-US" sz="2800" dirty="0">
                <a:solidFill>
                  <a:schemeClr val="tx1"/>
                </a:solidFill>
                <a:latin typeface="Georgia" panose="02040502050405020303" pitchFamily="18" charset="0"/>
                <a:ea typeface="標楷體" panose="03000509000000000000" pitchFamily="65" charset="-120"/>
                <a:cs typeface="Times New Roman" pitchFamily="18" charset="0"/>
              </a:rPr>
              <a:t>續</a:t>
            </a:r>
            <a:r>
              <a:rPr lang="en-US" altLang="zh-TW" sz="2800" dirty="0" err="1">
                <a:solidFill>
                  <a:schemeClr val="tx1"/>
                </a:solidFill>
                <a:latin typeface="Georgia" panose="02040502050405020303" pitchFamily="18" charset="0"/>
                <a:ea typeface="標楷體" panose="03000509000000000000" pitchFamily="65" charset="-120"/>
                <a:cs typeface="Times New Roman" pitchFamily="18" charset="0"/>
              </a:rPr>
              <a:t>Con’t</a:t>
            </a:r>
            <a:r>
              <a:rPr lang="en-US" altLang="zh-TW" sz="2800" dirty="0">
                <a:solidFill>
                  <a:schemeClr val="tx1"/>
                </a:solidFill>
                <a:latin typeface="Georgia" panose="02040502050405020303" pitchFamily="18" charset="0"/>
                <a:ea typeface="標楷體" panose="03000509000000000000" pitchFamily="65" charset="-120"/>
                <a:cs typeface="Times New Roman" pitchFamily="18" charset="0"/>
              </a:rPr>
              <a:t>) </a:t>
            </a:r>
          </a:p>
        </p:txBody>
      </p:sp>
      <p:sp>
        <p:nvSpPr>
          <p:cNvPr id="9" name="標題 1"/>
          <p:cNvSpPr txBox="1">
            <a:spLocks/>
          </p:cNvSpPr>
          <p:nvPr/>
        </p:nvSpPr>
        <p:spPr>
          <a:xfrm>
            <a:off x="683568" y="1412777"/>
            <a:ext cx="7920880" cy="36003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500" b="0" i="0" kern="1200">
                <a:solidFill>
                  <a:srgbClr val="005095"/>
                </a:solidFill>
                <a:latin typeface="Averta Std Semibold"/>
                <a:ea typeface="+mj-ea"/>
                <a:cs typeface="Averta Std Semibold"/>
              </a:defRPr>
            </a:lvl1pPr>
          </a:lstStyle>
          <a:p>
            <a:r>
              <a:rPr lang="zh-TW" altLang="en-US" sz="2400" b="1" dirty="0" smtClean="0">
                <a:solidFill>
                  <a:schemeClr val="tx1"/>
                </a:solidFill>
                <a:latin typeface="+mn-lt"/>
                <a:ea typeface="標楷體" panose="03000509000000000000" pitchFamily="65" charset="-120"/>
                <a:cs typeface="Times New Roman" pitchFamily="18" charset="0"/>
              </a:rPr>
              <a:t>生技類產品介紹 </a:t>
            </a:r>
            <a:r>
              <a:rPr lang="en-US" altLang="zh-TW" sz="2400" dirty="0" smtClean="0">
                <a:solidFill>
                  <a:schemeClr val="tx1"/>
                </a:solidFill>
                <a:latin typeface="+mn-lt"/>
                <a:ea typeface="標楷體" panose="03000509000000000000" pitchFamily="65" charset="-120"/>
                <a:cs typeface="Times New Roman" pitchFamily="18" charset="0"/>
              </a:rPr>
              <a:t>Biotechnology products-</a:t>
            </a:r>
            <a:r>
              <a:rPr lang="zh-TW" altLang="en-US" sz="2400" dirty="0" smtClean="0">
                <a:solidFill>
                  <a:schemeClr val="tx1"/>
                </a:solidFill>
                <a:latin typeface="+mn-lt"/>
                <a:ea typeface="標楷體" panose="03000509000000000000" pitchFamily="65" charset="-120"/>
                <a:cs typeface="Times New Roman" pitchFamily="18" charset="0"/>
              </a:rPr>
              <a:t>威客維專科系列</a:t>
            </a:r>
            <a:endParaRPr lang="zh-TW" altLang="en-US" sz="2400" b="1" dirty="0">
              <a:solidFill>
                <a:schemeClr val="tx1"/>
              </a:solidFill>
              <a:latin typeface="+mn-lt"/>
              <a:ea typeface="標楷體" panose="03000509000000000000" pitchFamily="65" charset="-120"/>
              <a:cs typeface="Times New Roman" pitchFamily="18" charset="0"/>
            </a:endParaRPr>
          </a:p>
        </p:txBody>
      </p:sp>
      <p:pic>
        <p:nvPicPr>
          <p:cNvPr id="11" name="圖片 10"/>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842074" y="2060848"/>
            <a:ext cx="3388235" cy="2880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圖片 15" descr="20220325_黃金虫草子28入彩盒3D立體模擬圖-正面直立.png"/>
          <p:cNvPicPr>
            <a:picLocks noChangeAspect="1"/>
          </p:cNvPicPr>
          <p:nvPr/>
        </p:nvPicPr>
        <p:blipFill>
          <a:blip r:embed="rId2" cstate="print"/>
          <a:srcRect l="5410" r="8034"/>
          <a:stretch>
            <a:fillRect/>
          </a:stretch>
        </p:blipFill>
        <p:spPr>
          <a:xfrm>
            <a:off x="-36512" y="2061168"/>
            <a:ext cx="3263893" cy="2880000"/>
          </a:xfrm>
          <a:prstGeom prst="rect">
            <a:avLst/>
          </a:prstGeom>
        </p:spPr>
      </p:pic>
      <p:pic>
        <p:nvPicPr>
          <p:cNvPr id="22" name="圖片 21" descr="NAD+.png"/>
          <p:cNvPicPr>
            <a:picLocks noChangeAspect="1"/>
          </p:cNvPicPr>
          <p:nvPr/>
        </p:nvPicPr>
        <p:blipFill>
          <a:blip r:embed="rId3" cstate="print"/>
          <a:stretch>
            <a:fillRect/>
          </a:stretch>
        </p:blipFill>
        <p:spPr>
          <a:xfrm>
            <a:off x="3227701" y="2060848"/>
            <a:ext cx="2880000" cy="2880000"/>
          </a:xfrm>
          <a:prstGeom prst="rect">
            <a:avLst/>
          </a:prstGeom>
        </p:spPr>
      </p:pic>
      <p:pic>
        <p:nvPicPr>
          <p:cNvPr id="23" name="Picture 2" descr="C:\Users\grace_wu\Desktop\威攝士.png"/>
          <p:cNvPicPr>
            <a:picLocks noChangeAspect="1" noChangeArrowheads="1"/>
          </p:cNvPicPr>
          <p:nvPr/>
        </p:nvPicPr>
        <p:blipFill>
          <a:blip r:embed="rId4" cstate="print"/>
          <a:srcRect/>
          <a:stretch>
            <a:fillRect/>
          </a:stretch>
        </p:blipFill>
        <p:spPr bwMode="auto">
          <a:xfrm>
            <a:off x="6108021" y="2060848"/>
            <a:ext cx="2880000" cy="2880000"/>
          </a:xfrm>
          <a:prstGeom prst="rect">
            <a:avLst/>
          </a:prstGeom>
          <a:noFill/>
        </p:spPr>
      </p:pic>
      <p:sp>
        <p:nvSpPr>
          <p:cNvPr id="25" name="文字方塊 24"/>
          <p:cNvSpPr txBox="1"/>
          <p:nvPr/>
        </p:nvSpPr>
        <p:spPr>
          <a:xfrm>
            <a:off x="179512" y="4869160"/>
            <a:ext cx="2850110" cy="656590"/>
          </a:xfrm>
          <a:prstGeom prst="rect">
            <a:avLst/>
          </a:prstGeom>
          <a:noFill/>
        </p:spPr>
        <p:txBody>
          <a:bodyPr wrap="square" rtlCol="0">
            <a:spAutoFit/>
          </a:bodyPr>
          <a:lstStyle/>
          <a:p>
            <a:pPr algn="ctr">
              <a:lnSpc>
                <a:spcPts val="2200"/>
              </a:lnSpc>
            </a:pPr>
            <a:r>
              <a:rPr lang="zh-TW" altLang="en-US" sz="1600" b="1" dirty="0" smtClean="0">
                <a:ea typeface="標楷體" pitchFamily="65" charset="-120"/>
              </a:rPr>
              <a:t>黃金蟲草子實體粉包</a:t>
            </a:r>
            <a:endParaRPr lang="en-US" altLang="zh-TW" sz="1600" b="1" dirty="0" smtClean="0">
              <a:ea typeface="標楷體" pitchFamily="65" charset="-120"/>
            </a:endParaRPr>
          </a:p>
          <a:p>
            <a:pPr algn="ctr">
              <a:lnSpc>
                <a:spcPts val="2200"/>
              </a:lnSpc>
            </a:pPr>
            <a:r>
              <a:rPr lang="en-US" altLang="zh-TW" sz="1600" dirty="0" err="1" smtClean="0">
                <a:ea typeface="標楷體" pitchFamily="65" charset="-120"/>
              </a:rPr>
              <a:t>Cordyceps</a:t>
            </a:r>
            <a:r>
              <a:rPr lang="en-US" altLang="zh-TW" sz="1600" dirty="0" smtClean="0">
                <a:ea typeface="標楷體" pitchFamily="65" charset="-120"/>
              </a:rPr>
              <a:t> </a:t>
            </a:r>
            <a:r>
              <a:rPr lang="en-US" altLang="zh-TW" sz="1600" dirty="0" err="1" smtClean="0">
                <a:ea typeface="標楷體" pitchFamily="65" charset="-120"/>
              </a:rPr>
              <a:t>Militaris</a:t>
            </a:r>
            <a:r>
              <a:rPr lang="en-US" altLang="zh-TW" sz="1600" dirty="0" smtClean="0">
                <a:ea typeface="標楷體" pitchFamily="65" charset="-120"/>
              </a:rPr>
              <a:t> Powder</a:t>
            </a:r>
            <a:endParaRPr lang="zh-TW" altLang="en-US" sz="1600" dirty="0" smtClean="0">
              <a:ea typeface="標楷體" pitchFamily="65" charset="-120"/>
            </a:endParaRPr>
          </a:p>
        </p:txBody>
      </p:sp>
      <p:sp>
        <p:nvSpPr>
          <p:cNvPr id="26" name="文字方塊 25"/>
          <p:cNvSpPr txBox="1"/>
          <p:nvPr/>
        </p:nvSpPr>
        <p:spPr>
          <a:xfrm>
            <a:off x="3644582" y="4869160"/>
            <a:ext cx="2136290" cy="640175"/>
          </a:xfrm>
          <a:prstGeom prst="rect">
            <a:avLst/>
          </a:prstGeom>
          <a:noFill/>
        </p:spPr>
        <p:txBody>
          <a:bodyPr wrap="none" rtlCol="0">
            <a:spAutoFit/>
          </a:bodyPr>
          <a:lstStyle/>
          <a:p>
            <a:pPr algn="ctr">
              <a:lnSpc>
                <a:spcPts val="2200"/>
              </a:lnSpc>
            </a:pPr>
            <a:r>
              <a:rPr lang="en-US" altLang="zh-TW" sz="1600" b="1" dirty="0" smtClean="0">
                <a:ea typeface="標楷體" pitchFamily="65" charset="-120"/>
              </a:rPr>
              <a:t>NAD+</a:t>
            </a:r>
            <a:r>
              <a:rPr lang="zh-TW" altLang="en-US" sz="1600" b="1" dirty="0" smtClean="0">
                <a:ea typeface="標楷體" pitchFamily="65" charset="-120"/>
              </a:rPr>
              <a:t>青春賦能粉包</a:t>
            </a:r>
            <a:endParaRPr lang="en-US" altLang="zh-TW" sz="1600" b="1" dirty="0" smtClean="0">
              <a:ea typeface="標楷體" pitchFamily="65" charset="-120"/>
            </a:endParaRPr>
          </a:p>
          <a:p>
            <a:pPr algn="ctr">
              <a:lnSpc>
                <a:spcPts val="2200"/>
              </a:lnSpc>
            </a:pPr>
            <a:r>
              <a:rPr lang="en-US" altLang="zh-TW" sz="1600" dirty="0" smtClean="0">
                <a:ea typeface="標楷體" pitchFamily="65" charset="-120"/>
              </a:rPr>
              <a:t>New Anti-aging Desire+</a:t>
            </a:r>
            <a:endParaRPr lang="zh-TW" altLang="en-US" sz="1600" dirty="0">
              <a:ea typeface="標楷體" pitchFamily="65" charset="-120"/>
            </a:endParaRPr>
          </a:p>
        </p:txBody>
      </p:sp>
      <p:sp>
        <p:nvSpPr>
          <p:cNvPr id="27" name="文字方塊 26"/>
          <p:cNvSpPr txBox="1"/>
          <p:nvPr/>
        </p:nvSpPr>
        <p:spPr>
          <a:xfrm>
            <a:off x="6624161" y="4869160"/>
            <a:ext cx="1876603" cy="656590"/>
          </a:xfrm>
          <a:prstGeom prst="rect">
            <a:avLst/>
          </a:prstGeom>
          <a:noFill/>
        </p:spPr>
        <p:txBody>
          <a:bodyPr wrap="none" rtlCol="0">
            <a:spAutoFit/>
          </a:bodyPr>
          <a:lstStyle/>
          <a:p>
            <a:pPr algn="ctr">
              <a:lnSpc>
                <a:spcPts val="2200"/>
              </a:lnSpc>
            </a:pPr>
            <a:r>
              <a:rPr lang="zh-CN" altLang="en-US" sz="1600" b="1" dirty="0" smtClean="0">
                <a:ea typeface="標楷體" pitchFamily="65" charset="-120"/>
              </a:rPr>
              <a:t>威攝士膠囊</a:t>
            </a:r>
            <a:endParaRPr lang="en-US" altLang="zh-CN" sz="1600" b="1" dirty="0" smtClean="0">
              <a:ea typeface="標楷體" pitchFamily="65" charset="-120"/>
            </a:endParaRPr>
          </a:p>
          <a:p>
            <a:pPr algn="ctr">
              <a:lnSpc>
                <a:spcPts val="2200"/>
              </a:lnSpc>
            </a:pPr>
            <a:r>
              <a:rPr lang="en-US" altLang="zh-TW" sz="1600" dirty="0" smtClean="0">
                <a:ea typeface="標楷體" pitchFamily="65" charset="-120"/>
              </a:rPr>
              <a:t>Pro-Active Nutrients</a:t>
            </a:r>
            <a:endParaRPr lang="zh-TW" altLang="en-US" sz="1600" dirty="0" smtClean="0">
              <a:ea typeface="標楷體" pitchFamily="65" charset="-120"/>
            </a:endParaRPr>
          </a:p>
        </p:txBody>
      </p:sp>
      <p:sp>
        <p:nvSpPr>
          <p:cNvPr id="10" name="標題 8"/>
          <p:cNvSpPr>
            <a:spLocks noGrp="1"/>
          </p:cNvSpPr>
          <p:nvPr>
            <p:ph type="title"/>
          </p:nvPr>
        </p:nvSpPr>
        <p:spPr>
          <a:xfrm>
            <a:off x="0" y="404664"/>
            <a:ext cx="7236296" cy="484745"/>
          </a:xfrm>
        </p:spPr>
        <p:txBody>
          <a:bodyPr>
            <a:noAutofit/>
          </a:bodyPr>
          <a:lstStyle/>
          <a:p>
            <a:r>
              <a:rPr lang="zh-TW" altLang="en-US" sz="2800" b="1" dirty="0">
                <a:solidFill>
                  <a:schemeClr val="tx1"/>
                </a:solidFill>
                <a:latin typeface="Georgia" panose="02040502050405020303" pitchFamily="18" charset="0"/>
                <a:ea typeface="標楷體" panose="03000509000000000000" pitchFamily="65" charset="-120"/>
                <a:cs typeface="Times New Roman" pitchFamily="18" charset="0"/>
              </a:rPr>
              <a:t>貳、營運概況 </a:t>
            </a:r>
            <a:r>
              <a:rPr lang="en-US" altLang="zh-TW" sz="2800" dirty="0">
                <a:solidFill>
                  <a:schemeClr val="tx1"/>
                </a:solidFill>
                <a:latin typeface="Georgia" panose="02040502050405020303" pitchFamily="18" charset="0"/>
                <a:ea typeface="標楷體" panose="03000509000000000000" pitchFamily="65" charset="-120"/>
                <a:cs typeface="Times New Roman" pitchFamily="18" charset="0"/>
              </a:rPr>
              <a:t>Business Overview (</a:t>
            </a:r>
            <a:r>
              <a:rPr lang="zh-TW" altLang="en-US" sz="2800" dirty="0">
                <a:solidFill>
                  <a:schemeClr val="tx1"/>
                </a:solidFill>
                <a:latin typeface="Georgia" panose="02040502050405020303" pitchFamily="18" charset="0"/>
                <a:ea typeface="標楷體" panose="03000509000000000000" pitchFamily="65" charset="-120"/>
                <a:cs typeface="Times New Roman" pitchFamily="18" charset="0"/>
              </a:rPr>
              <a:t>續</a:t>
            </a:r>
            <a:r>
              <a:rPr lang="en-US" altLang="zh-TW" sz="2800" dirty="0" err="1">
                <a:solidFill>
                  <a:schemeClr val="tx1"/>
                </a:solidFill>
                <a:latin typeface="Georgia" panose="02040502050405020303" pitchFamily="18" charset="0"/>
                <a:ea typeface="標楷體" panose="03000509000000000000" pitchFamily="65" charset="-120"/>
                <a:cs typeface="Times New Roman" pitchFamily="18" charset="0"/>
              </a:rPr>
              <a:t>Con’t</a:t>
            </a:r>
            <a:r>
              <a:rPr lang="en-US" altLang="zh-TW" sz="2800" dirty="0">
                <a:solidFill>
                  <a:schemeClr val="tx1"/>
                </a:solidFill>
                <a:latin typeface="Georgia" panose="02040502050405020303" pitchFamily="18" charset="0"/>
                <a:ea typeface="標楷體" panose="03000509000000000000" pitchFamily="65" charset="-120"/>
                <a:cs typeface="Times New Roman" pitchFamily="18" charset="0"/>
              </a:rPr>
              <a:t>) </a:t>
            </a:r>
          </a:p>
        </p:txBody>
      </p:sp>
      <p:sp>
        <p:nvSpPr>
          <p:cNvPr id="11" name="標題 1"/>
          <p:cNvSpPr txBox="1">
            <a:spLocks/>
          </p:cNvSpPr>
          <p:nvPr/>
        </p:nvSpPr>
        <p:spPr>
          <a:xfrm>
            <a:off x="683568" y="1412777"/>
            <a:ext cx="7920880" cy="36003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500" b="0" i="0" kern="1200">
                <a:solidFill>
                  <a:srgbClr val="005095"/>
                </a:solidFill>
                <a:latin typeface="Averta Std Semibold"/>
                <a:ea typeface="+mj-ea"/>
                <a:cs typeface="Averta Std Semibold"/>
              </a:defRPr>
            </a:lvl1pPr>
          </a:lstStyle>
          <a:p>
            <a:r>
              <a:rPr lang="zh-TW" altLang="en-US" sz="2400" b="1" dirty="0">
                <a:solidFill>
                  <a:schemeClr val="tx1"/>
                </a:solidFill>
                <a:latin typeface="+mn-lt"/>
                <a:ea typeface="標楷體" panose="03000509000000000000" pitchFamily="65" charset="-120"/>
                <a:cs typeface="Times New Roman" pitchFamily="18" charset="0"/>
              </a:rPr>
              <a:t>生技類產品介紹 </a:t>
            </a:r>
            <a:r>
              <a:rPr lang="en-US" altLang="zh-TW" sz="2400" dirty="0">
                <a:solidFill>
                  <a:schemeClr val="tx1"/>
                </a:solidFill>
                <a:latin typeface="+mn-lt"/>
                <a:ea typeface="標楷體" panose="03000509000000000000" pitchFamily="65" charset="-120"/>
                <a:cs typeface="Times New Roman" pitchFamily="18" charset="0"/>
              </a:rPr>
              <a:t>Biotechnology products-</a:t>
            </a:r>
            <a:r>
              <a:rPr lang="zh-TW" altLang="en-US" sz="2400" dirty="0">
                <a:solidFill>
                  <a:schemeClr val="tx1"/>
                </a:solidFill>
                <a:latin typeface="+mn-lt"/>
                <a:ea typeface="標楷體" panose="03000509000000000000" pitchFamily="65" charset="-120"/>
                <a:cs typeface="Times New Roman" pitchFamily="18" charset="0"/>
              </a:rPr>
              <a:t>威客維機能系列</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圖片 20" descr="滴D優-主圖1p@1000.png"/>
          <p:cNvPicPr>
            <a:picLocks noChangeAspect="1"/>
          </p:cNvPicPr>
          <p:nvPr/>
        </p:nvPicPr>
        <p:blipFill>
          <a:blip r:embed="rId2" cstate="print"/>
          <a:stretch>
            <a:fillRect/>
          </a:stretch>
        </p:blipFill>
        <p:spPr>
          <a:xfrm>
            <a:off x="3563888" y="2205184"/>
            <a:ext cx="2617674" cy="2880000"/>
          </a:xfrm>
          <a:prstGeom prst="rect">
            <a:avLst/>
          </a:prstGeom>
        </p:spPr>
      </p:pic>
      <p:pic>
        <p:nvPicPr>
          <p:cNvPr id="22" name="圖片 21" descr="護晶明-主圖1p@1000.png"/>
          <p:cNvPicPr>
            <a:picLocks noChangeAspect="1"/>
          </p:cNvPicPr>
          <p:nvPr/>
        </p:nvPicPr>
        <p:blipFill>
          <a:blip r:embed="rId3" cstate="print"/>
          <a:stretch>
            <a:fillRect/>
          </a:stretch>
        </p:blipFill>
        <p:spPr>
          <a:xfrm>
            <a:off x="5940152" y="2204864"/>
            <a:ext cx="2979308" cy="2880000"/>
          </a:xfrm>
          <a:prstGeom prst="rect">
            <a:avLst/>
          </a:prstGeom>
        </p:spPr>
      </p:pic>
      <p:pic>
        <p:nvPicPr>
          <p:cNvPr id="23" name="圖片 22" descr="20220418V2.0_IP版三麗鷗_威敏暢包裝盒W11.9xH12.3xD5cm_closed.png"/>
          <p:cNvPicPr>
            <a:picLocks noChangeAspect="1"/>
          </p:cNvPicPr>
          <p:nvPr/>
        </p:nvPicPr>
        <p:blipFill>
          <a:blip r:embed="rId4" cstate="print"/>
          <a:srcRect l="8697" t="17821" r="17605" b="18847"/>
          <a:stretch>
            <a:fillRect/>
          </a:stretch>
        </p:blipFill>
        <p:spPr>
          <a:xfrm>
            <a:off x="107504" y="2204864"/>
            <a:ext cx="3655385" cy="2880000"/>
          </a:xfrm>
          <a:prstGeom prst="rect">
            <a:avLst/>
          </a:prstGeom>
        </p:spPr>
      </p:pic>
      <p:sp>
        <p:nvSpPr>
          <p:cNvPr id="24" name="文字方塊 23"/>
          <p:cNvSpPr txBox="1"/>
          <p:nvPr/>
        </p:nvSpPr>
        <p:spPr>
          <a:xfrm>
            <a:off x="430575" y="4869160"/>
            <a:ext cx="2699136" cy="640175"/>
          </a:xfrm>
          <a:prstGeom prst="rect">
            <a:avLst/>
          </a:prstGeom>
          <a:noFill/>
        </p:spPr>
        <p:txBody>
          <a:bodyPr wrap="none" rtlCol="0">
            <a:spAutoFit/>
          </a:bodyPr>
          <a:lstStyle/>
          <a:p>
            <a:pPr algn="ctr">
              <a:lnSpc>
                <a:spcPts val="2200"/>
              </a:lnSpc>
            </a:pPr>
            <a:r>
              <a:rPr lang="zh-TW" altLang="en-US" sz="1600" b="1" dirty="0" smtClean="0">
                <a:ea typeface="標楷體" pitchFamily="65" charset="-120"/>
              </a:rPr>
              <a:t>威敏暢酵素益菌粉包</a:t>
            </a:r>
            <a:endParaRPr lang="en-US" altLang="zh-TW" sz="1600" b="1" dirty="0" smtClean="0">
              <a:ea typeface="標楷體" pitchFamily="65" charset="-120"/>
            </a:endParaRPr>
          </a:p>
          <a:p>
            <a:pPr algn="ctr">
              <a:lnSpc>
                <a:spcPts val="2200"/>
              </a:lnSpc>
            </a:pPr>
            <a:r>
              <a:rPr lang="en-US" altLang="zh-TW" sz="1600" dirty="0" smtClean="0">
                <a:ea typeface="標楷體" pitchFamily="65" charset="-120"/>
              </a:rPr>
              <a:t>Kids </a:t>
            </a:r>
            <a:r>
              <a:rPr lang="en-US" altLang="zh-TW" sz="1600" dirty="0" err="1" smtClean="0">
                <a:ea typeface="標楷體" pitchFamily="65" charset="-120"/>
              </a:rPr>
              <a:t>Probiotic</a:t>
            </a:r>
            <a:r>
              <a:rPr lang="en-US" altLang="zh-TW" sz="1600" dirty="0" smtClean="0">
                <a:ea typeface="標楷體" pitchFamily="65" charset="-120"/>
              </a:rPr>
              <a:t> Enzyme Powder</a:t>
            </a:r>
            <a:endParaRPr lang="zh-TW" altLang="en-US" sz="1600" dirty="0" smtClean="0">
              <a:ea typeface="標楷體" pitchFamily="65" charset="-120"/>
            </a:endParaRPr>
          </a:p>
        </p:txBody>
      </p:sp>
      <p:sp>
        <p:nvSpPr>
          <p:cNvPr id="25" name="文字方塊 24"/>
          <p:cNvSpPr txBox="1"/>
          <p:nvPr/>
        </p:nvSpPr>
        <p:spPr>
          <a:xfrm>
            <a:off x="4026970" y="4869160"/>
            <a:ext cx="1353704" cy="640175"/>
          </a:xfrm>
          <a:prstGeom prst="rect">
            <a:avLst/>
          </a:prstGeom>
          <a:noFill/>
        </p:spPr>
        <p:txBody>
          <a:bodyPr wrap="none" rtlCol="0">
            <a:spAutoFit/>
          </a:bodyPr>
          <a:lstStyle/>
          <a:p>
            <a:pPr algn="ctr">
              <a:lnSpc>
                <a:spcPts val="2200"/>
              </a:lnSpc>
            </a:pPr>
            <a:r>
              <a:rPr lang="zh-TW" altLang="en-US" sz="1600" b="1" dirty="0" smtClean="0">
                <a:ea typeface="標楷體" pitchFamily="65" charset="-120"/>
              </a:rPr>
              <a:t>滴</a:t>
            </a:r>
            <a:r>
              <a:rPr lang="en-US" altLang="zh-TW" sz="1600" b="1" dirty="0" smtClean="0">
                <a:ea typeface="標楷體" pitchFamily="65" charset="-120"/>
              </a:rPr>
              <a:t>D</a:t>
            </a:r>
            <a:r>
              <a:rPr lang="zh-TW" altLang="en-US" sz="1600" b="1" dirty="0" smtClean="0">
                <a:ea typeface="標楷體" pitchFamily="65" charset="-120"/>
              </a:rPr>
              <a:t>優滴液</a:t>
            </a:r>
            <a:endParaRPr lang="en-US" altLang="zh-TW" sz="1600" b="1" dirty="0" smtClean="0">
              <a:ea typeface="標楷體" pitchFamily="65" charset="-120"/>
            </a:endParaRPr>
          </a:p>
          <a:p>
            <a:pPr algn="ctr">
              <a:lnSpc>
                <a:spcPts val="2200"/>
              </a:lnSpc>
            </a:pPr>
            <a:r>
              <a:rPr lang="en-US" altLang="zh-TW" sz="1600" dirty="0" smtClean="0">
                <a:ea typeface="標楷體" pitchFamily="65" charset="-120"/>
              </a:rPr>
              <a:t>DHA D3 drops</a:t>
            </a:r>
            <a:endParaRPr lang="zh-TW" altLang="en-US" sz="1600" dirty="0" smtClean="0">
              <a:ea typeface="標楷體" pitchFamily="65" charset="-120"/>
            </a:endParaRPr>
          </a:p>
        </p:txBody>
      </p:sp>
      <p:sp>
        <p:nvSpPr>
          <p:cNvPr id="26" name="文字方塊 25"/>
          <p:cNvSpPr txBox="1"/>
          <p:nvPr/>
        </p:nvSpPr>
        <p:spPr>
          <a:xfrm>
            <a:off x="6319605" y="4869160"/>
            <a:ext cx="2488950" cy="922304"/>
          </a:xfrm>
          <a:prstGeom prst="rect">
            <a:avLst/>
          </a:prstGeom>
          <a:noFill/>
        </p:spPr>
        <p:txBody>
          <a:bodyPr wrap="none" rtlCol="0">
            <a:spAutoFit/>
          </a:bodyPr>
          <a:lstStyle/>
          <a:p>
            <a:pPr algn="ctr">
              <a:lnSpc>
                <a:spcPts val="2200"/>
              </a:lnSpc>
            </a:pPr>
            <a:r>
              <a:rPr lang="zh-TW" altLang="en-US" sz="1600" b="1" dirty="0" smtClean="0">
                <a:ea typeface="標楷體" pitchFamily="65" charset="-120"/>
              </a:rPr>
              <a:t>護晶明咀嚼錠</a:t>
            </a:r>
            <a:endParaRPr lang="en-US" altLang="zh-TW" sz="1600" b="1" dirty="0" smtClean="0">
              <a:ea typeface="標楷體" pitchFamily="65" charset="-120"/>
            </a:endParaRPr>
          </a:p>
          <a:p>
            <a:pPr algn="ctr">
              <a:lnSpc>
                <a:spcPts val="2200"/>
              </a:lnSpc>
            </a:pPr>
            <a:r>
              <a:rPr lang="en-US" altLang="zh-TW" sz="1600" dirty="0" smtClean="0">
                <a:ea typeface="標楷體" pitchFamily="65" charset="-120"/>
              </a:rPr>
              <a:t>Hello Kitty </a:t>
            </a:r>
          </a:p>
          <a:p>
            <a:pPr algn="ctr">
              <a:lnSpc>
                <a:spcPts val="2200"/>
              </a:lnSpc>
            </a:pPr>
            <a:r>
              <a:rPr lang="en-US" altLang="zh-TW" sz="1600" dirty="0" smtClean="0">
                <a:ea typeface="標楷體" pitchFamily="65" charset="-120"/>
              </a:rPr>
              <a:t>Extra Bright Bilberry Tablets</a:t>
            </a:r>
            <a:endParaRPr lang="zh-TW" altLang="en-US" sz="1600" dirty="0">
              <a:ea typeface="標楷體" pitchFamily="65" charset="-120"/>
            </a:endParaRPr>
          </a:p>
        </p:txBody>
      </p:sp>
      <p:sp>
        <p:nvSpPr>
          <p:cNvPr id="12" name="標題 8"/>
          <p:cNvSpPr>
            <a:spLocks noGrp="1"/>
          </p:cNvSpPr>
          <p:nvPr>
            <p:ph type="title"/>
          </p:nvPr>
        </p:nvSpPr>
        <p:spPr>
          <a:xfrm>
            <a:off x="0" y="404664"/>
            <a:ext cx="7236296" cy="484745"/>
          </a:xfrm>
        </p:spPr>
        <p:txBody>
          <a:bodyPr>
            <a:noAutofit/>
          </a:bodyPr>
          <a:lstStyle/>
          <a:p>
            <a:r>
              <a:rPr lang="zh-TW" altLang="en-US" sz="2800" b="1" dirty="0">
                <a:solidFill>
                  <a:schemeClr val="tx1"/>
                </a:solidFill>
                <a:latin typeface="Georgia" panose="02040502050405020303" pitchFamily="18" charset="0"/>
                <a:ea typeface="標楷體" panose="03000509000000000000" pitchFamily="65" charset="-120"/>
                <a:cs typeface="Times New Roman" pitchFamily="18" charset="0"/>
              </a:rPr>
              <a:t>貳、營運概況 </a:t>
            </a:r>
            <a:r>
              <a:rPr lang="en-US" altLang="zh-TW" sz="2800" dirty="0">
                <a:solidFill>
                  <a:schemeClr val="tx1"/>
                </a:solidFill>
                <a:latin typeface="Georgia" panose="02040502050405020303" pitchFamily="18" charset="0"/>
                <a:ea typeface="標楷體" panose="03000509000000000000" pitchFamily="65" charset="-120"/>
                <a:cs typeface="Times New Roman" pitchFamily="18" charset="0"/>
              </a:rPr>
              <a:t>Business Overview (</a:t>
            </a:r>
            <a:r>
              <a:rPr lang="zh-TW" altLang="en-US" sz="2800" dirty="0">
                <a:solidFill>
                  <a:schemeClr val="tx1"/>
                </a:solidFill>
                <a:latin typeface="Georgia" panose="02040502050405020303" pitchFamily="18" charset="0"/>
                <a:ea typeface="標楷體" panose="03000509000000000000" pitchFamily="65" charset="-120"/>
                <a:cs typeface="Times New Roman" pitchFamily="18" charset="0"/>
              </a:rPr>
              <a:t>續</a:t>
            </a:r>
            <a:r>
              <a:rPr lang="en-US" altLang="zh-TW" sz="2800" dirty="0" err="1">
                <a:solidFill>
                  <a:schemeClr val="tx1"/>
                </a:solidFill>
                <a:latin typeface="Georgia" panose="02040502050405020303" pitchFamily="18" charset="0"/>
                <a:ea typeface="標楷體" panose="03000509000000000000" pitchFamily="65" charset="-120"/>
                <a:cs typeface="Times New Roman" pitchFamily="18" charset="0"/>
              </a:rPr>
              <a:t>Con’t</a:t>
            </a:r>
            <a:r>
              <a:rPr lang="en-US" altLang="zh-TW" sz="2800" dirty="0">
                <a:solidFill>
                  <a:schemeClr val="tx1"/>
                </a:solidFill>
                <a:latin typeface="Georgia" panose="02040502050405020303" pitchFamily="18" charset="0"/>
                <a:ea typeface="標楷體" panose="03000509000000000000" pitchFamily="65" charset="-120"/>
                <a:cs typeface="Times New Roman" pitchFamily="18" charset="0"/>
              </a:rPr>
              <a:t>) </a:t>
            </a:r>
          </a:p>
        </p:txBody>
      </p:sp>
      <p:sp>
        <p:nvSpPr>
          <p:cNvPr id="13" name="標題 1"/>
          <p:cNvSpPr txBox="1">
            <a:spLocks/>
          </p:cNvSpPr>
          <p:nvPr/>
        </p:nvSpPr>
        <p:spPr>
          <a:xfrm>
            <a:off x="342000" y="1412777"/>
            <a:ext cx="8460000" cy="36003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500" b="0" i="0" kern="1200">
                <a:solidFill>
                  <a:srgbClr val="005095"/>
                </a:solidFill>
                <a:latin typeface="Averta Std Semibold"/>
                <a:ea typeface="+mj-ea"/>
                <a:cs typeface="Averta Std Semibold"/>
              </a:defRPr>
            </a:lvl1pPr>
          </a:lstStyle>
          <a:p>
            <a:r>
              <a:rPr lang="zh-TW" altLang="en-US" sz="2400" b="1" dirty="0">
                <a:solidFill>
                  <a:schemeClr val="tx1"/>
                </a:solidFill>
                <a:latin typeface="+mn-lt"/>
                <a:ea typeface="標楷體" panose="03000509000000000000" pitchFamily="65" charset="-120"/>
                <a:cs typeface="Times New Roman" pitchFamily="18" charset="0"/>
              </a:rPr>
              <a:t>生技類產品</a:t>
            </a:r>
            <a:r>
              <a:rPr lang="zh-TW" altLang="en-US" sz="2400" dirty="0">
                <a:solidFill>
                  <a:schemeClr val="tx1"/>
                </a:solidFill>
                <a:latin typeface="+mn-lt"/>
                <a:ea typeface="標楷體" panose="03000509000000000000" pitchFamily="65" charset="-120"/>
                <a:cs typeface="Times New Roman" pitchFamily="18" charset="0"/>
              </a:rPr>
              <a:t>介紹 </a:t>
            </a:r>
            <a:r>
              <a:rPr lang="en-US" altLang="zh-TW" sz="2400" dirty="0">
                <a:solidFill>
                  <a:schemeClr val="tx1"/>
                </a:solidFill>
                <a:latin typeface="+mn-lt"/>
                <a:ea typeface="標楷體" panose="03000509000000000000" pitchFamily="65" charset="-120"/>
                <a:cs typeface="Times New Roman" pitchFamily="18" charset="0"/>
              </a:rPr>
              <a:t>Biotechnology products-</a:t>
            </a:r>
            <a:r>
              <a:rPr lang="zh-TW" altLang="en-US" sz="2400" dirty="0">
                <a:solidFill>
                  <a:schemeClr val="tx1"/>
                </a:solidFill>
                <a:latin typeface="+mn-lt"/>
                <a:ea typeface="標楷體" panose="03000509000000000000" pitchFamily="65" charset="-120"/>
                <a:cs typeface="Times New Roman" pitchFamily="18" charset="0"/>
              </a:rPr>
              <a:t>威客維三麗鷗聯名系列</a:t>
            </a:r>
          </a:p>
        </p:txBody>
      </p:sp>
    </p:spTree>
    <p:extLst>
      <p:ext uri="{BB962C8B-B14F-4D97-AF65-F5344CB8AC3E}">
        <p14:creationId xmlns="" xmlns:p14="http://schemas.microsoft.com/office/powerpoint/2010/main" val="26998327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圖片 13" descr="原味滴雞精10入禮盒.png"/>
          <p:cNvPicPr>
            <a:picLocks noChangeAspect="1"/>
          </p:cNvPicPr>
          <p:nvPr/>
        </p:nvPicPr>
        <p:blipFill>
          <a:blip r:embed="rId3" cstate="print"/>
          <a:srcRect t="24779" b="22124"/>
          <a:stretch>
            <a:fillRect/>
          </a:stretch>
        </p:blipFill>
        <p:spPr>
          <a:xfrm>
            <a:off x="4371384" y="2636912"/>
            <a:ext cx="3729008" cy="1980000"/>
          </a:xfrm>
          <a:prstGeom prst="rect">
            <a:avLst/>
          </a:prstGeom>
        </p:spPr>
      </p:pic>
      <p:pic>
        <p:nvPicPr>
          <p:cNvPr id="15" name="圖片 14" descr="20220713_醇萃活鐵補精_合併_去背.png"/>
          <p:cNvPicPr>
            <a:picLocks noChangeAspect="1"/>
          </p:cNvPicPr>
          <p:nvPr/>
        </p:nvPicPr>
        <p:blipFill>
          <a:blip r:embed="rId4" cstate="print"/>
          <a:srcRect l="6624" t="25623" r="8133" b="20257"/>
          <a:stretch>
            <a:fillRect/>
          </a:stretch>
        </p:blipFill>
        <p:spPr>
          <a:xfrm>
            <a:off x="1323483" y="2636912"/>
            <a:ext cx="3119909" cy="1980000"/>
          </a:xfrm>
          <a:prstGeom prst="rect">
            <a:avLst/>
          </a:prstGeom>
        </p:spPr>
      </p:pic>
      <p:sp>
        <p:nvSpPr>
          <p:cNvPr id="16" name="矩形 15"/>
          <p:cNvSpPr/>
          <p:nvPr/>
        </p:nvSpPr>
        <p:spPr>
          <a:xfrm>
            <a:off x="1899547" y="4869160"/>
            <a:ext cx="2088232" cy="656590"/>
          </a:xfrm>
          <a:prstGeom prst="rect">
            <a:avLst/>
          </a:prstGeom>
        </p:spPr>
        <p:txBody>
          <a:bodyPr wrap="square">
            <a:spAutoFit/>
          </a:bodyPr>
          <a:lstStyle/>
          <a:p>
            <a:pPr algn="ctr">
              <a:lnSpc>
                <a:spcPts val="2200"/>
              </a:lnSpc>
            </a:pPr>
            <a:r>
              <a:rPr lang="zh-TW" altLang="en-US" sz="1600" b="1" dirty="0" smtClean="0">
                <a:ea typeface="標楷體" pitchFamily="65" charset="-120"/>
              </a:rPr>
              <a:t>醇萃活鐵補精</a:t>
            </a:r>
            <a:r>
              <a:rPr lang="zh-TW" altLang="en-US" sz="1600" dirty="0" smtClean="0">
                <a:ea typeface="標楷體" pitchFamily="65" charset="-120"/>
              </a:rPr>
              <a:t>  </a:t>
            </a:r>
            <a:endParaRPr lang="en-US" altLang="zh-TW" sz="1600" dirty="0" smtClean="0">
              <a:ea typeface="標楷體" pitchFamily="65" charset="-120"/>
            </a:endParaRPr>
          </a:p>
          <a:p>
            <a:pPr algn="ctr">
              <a:lnSpc>
                <a:spcPts val="2200"/>
              </a:lnSpc>
            </a:pPr>
            <a:r>
              <a:rPr lang="en-US" altLang="zh-TW" sz="1600" dirty="0" err="1" smtClean="0">
                <a:ea typeface="標楷體" pitchFamily="65" charset="-120"/>
              </a:rPr>
              <a:t>GoyoungFe</a:t>
            </a:r>
            <a:r>
              <a:rPr lang="en-US" altLang="zh-TW" sz="1600" dirty="0" smtClean="0">
                <a:ea typeface="標楷體" pitchFamily="65" charset="-120"/>
              </a:rPr>
              <a:t> Essence</a:t>
            </a:r>
            <a:endParaRPr lang="zh-TW" altLang="en-US" sz="1600" dirty="0">
              <a:ea typeface="標楷體" pitchFamily="65" charset="-120"/>
            </a:endParaRPr>
          </a:p>
        </p:txBody>
      </p:sp>
      <p:sp>
        <p:nvSpPr>
          <p:cNvPr id="17" name="矩形 16"/>
          <p:cNvSpPr/>
          <p:nvPr/>
        </p:nvSpPr>
        <p:spPr>
          <a:xfrm>
            <a:off x="5189794" y="4869160"/>
            <a:ext cx="2031325" cy="938719"/>
          </a:xfrm>
          <a:prstGeom prst="rect">
            <a:avLst/>
          </a:prstGeom>
        </p:spPr>
        <p:txBody>
          <a:bodyPr wrap="none">
            <a:spAutoFit/>
          </a:bodyPr>
          <a:lstStyle/>
          <a:p>
            <a:pPr algn="ctr">
              <a:lnSpc>
                <a:spcPts val="2200"/>
              </a:lnSpc>
            </a:pPr>
            <a:r>
              <a:rPr lang="zh-TW" altLang="en-US" sz="1600" b="1" dirty="0" smtClean="0">
                <a:ea typeface="標楷體" pitchFamily="65" charset="-120"/>
              </a:rPr>
              <a:t>白藜蘆醇美妍精華飲</a:t>
            </a:r>
            <a:endParaRPr lang="en-US" altLang="zh-TW" sz="1600" b="1" dirty="0" smtClean="0">
              <a:ea typeface="標楷體" pitchFamily="65" charset="-120"/>
            </a:endParaRPr>
          </a:p>
          <a:p>
            <a:pPr algn="ctr">
              <a:lnSpc>
                <a:spcPts val="2200"/>
              </a:lnSpc>
            </a:pPr>
            <a:r>
              <a:rPr lang="en-US" altLang="zh-TW" sz="1600" dirty="0" smtClean="0">
                <a:ea typeface="標楷體" pitchFamily="65" charset="-120"/>
              </a:rPr>
              <a:t>Red Grape Extract </a:t>
            </a:r>
          </a:p>
          <a:p>
            <a:pPr algn="ctr">
              <a:lnSpc>
                <a:spcPts val="2200"/>
              </a:lnSpc>
            </a:pPr>
            <a:r>
              <a:rPr lang="en-US" altLang="zh-TW" sz="1600" dirty="0" smtClean="0">
                <a:ea typeface="標楷體" pitchFamily="65" charset="-120"/>
              </a:rPr>
              <a:t>contains </a:t>
            </a:r>
            <a:r>
              <a:rPr lang="en-US" altLang="zh-TW" sz="1600" dirty="0" err="1" smtClean="0">
                <a:ea typeface="標楷體" pitchFamily="65" charset="-120"/>
              </a:rPr>
              <a:t>Resveratrol</a:t>
            </a:r>
            <a:endParaRPr lang="zh-TW" altLang="en-US" sz="1600" dirty="0">
              <a:ea typeface="標楷體" pitchFamily="65" charset="-120"/>
            </a:endParaRPr>
          </a:p>
        </p:txBody>
      </p:sp>
      <p:sp>
        <p:nvSpPr>
          <p:cNvPr id="12" name="標題 8"/>
          <p:cNvSpPr>
            <a:spLocks noGrp="1"/>
          </p:cNvSpPr>
          <p:nvPr>
            <p:ph type="title"/>
          </p:nvPr>
        </p:nvSpPr>
        <p:spPr>
          <a:xfrm>
            <a:off x="0" y="404664"/>
            <a:ext cx="7236296" cy="484745"/>
          </a:xfrm>
        </p:spPr>
        <p:txBody>
          <a:bodyPr>
            <a:noAutofit/>
          </a:bodyPr>
          <a:lstStyle/>
          <a:p>
            <a:r>
              <a:rPr lang="zh-TW" altLang="en-US" sz="2800" b="1" dirty="0">
                <a:solidFill>
                  <a:schemeClr val="tx1"/>
                </a:solidFill>
                <a:latin typeface="Georgia" panose="02040502050405020303" pitchFamily="18" charset="0"/>
                <a:ea typeface="標楷體" panose="03000509000000000000" pitchFamily="65" charset="-120"/>
                <a:cs typeface="Times New Roman" pitchFamily="18" charset="0"/>
              </a:rPr>
              <a:t>貳、營運概況 </a:t>
            </a:r>
            <a:r>
              <a:rPr lang="en-US" altLang="zh-TW" sz="2800" dirty="0">
                <a:solidFill>
                  <a:schemeClr val="tx1"/>
                </a:solidFill>
                <a:latin typeface="Georgia" panose="02040502050405020303" pitchFamily="18" charset="0"/>
                <a:ea typeface="標楷體" panose="03000509000000000000" pitchFamily="65" charset="-120"/>
                <a:cs typeface="Times New Roman" pitchFamily="18" charset="0"/>
              </a:rPr>
              <a:t>Business Overview (</a:t>
            </a:r>
            <a:r>
              <a:rPr lang="zh-TW" altLang="en-US" sz="2800" dirty="0">
                <a:solidFill>
                  <a:schemeClr val="tx1"/>
                </a:solidFill>
                <a:latin typeface="Georgia" panose="02040502050405020303" pitchFamily="18" charset="0"/>
                <a:ea typeface="標楷體" panose="03000509000000000000" pitchFamily="65" charset="-120"/>
                <a:cs typeface="Times New Roman" pitchFamily="18" charset="0"/>
              </a:rPr>
              <a:t>續</a:t>
            </a:r>
            <a:r>
              <a:rPr lang="en-US" altLang="zh-TW" sz="2800" dirty="0" err="1">
                <a:solidFill>
                  <a:schemeClr val="tx1"/>
                </a:solidFill>
                <a:latin typeface="Georgia" panose="02040502050405020303" pitchFamily="18" charset="0"/>
                <a:ea typeface="標楷體" panose="03000509000000000000" pitchFamily="65" charset="-120"/>
                <a:cs typeface="Times New Roman" pitchFamily="18" charset="0"/>
              </a:rPr>
              <a:t>Con’t</a:t>
            </a:r>
            <a:r>
              <a:rPr lang="en-US" altLang="zh-TW" sz="2800" dirty="0">
                <a:solidFill>
                  <a:schemeClr val="tx1"/>
                </a:solidFill>
                <a:latin typeface="Georgia" panose="02040502050405020303" pitchFamily="18" charset="0"/>
                <a:ea typeface="標楷體" panose="03000509000000000000" pitchFamily="65" charset="-120"/>
                <a:cs typeface="Times New Roman" pitchFamily="18" charset="0"/>
              </a:rPr>
              <a:t>) </a:t>
            </a:r>
          </a:p>
        </p:txBody>
      </p:sp>
      <p:sp>
        <p:nvSpPr>
          <p:cNvPr id="19" name="標題 1"/>
          <p:cNvSpPr txBox="1">
            <a:spLocks/>
          </p:cNvSpPr>
          <p:nvPr/>
        </p:nvSpPr>
        <p:spPr>
          <a:xfrm>
            <a:off x="683568" y="1412777"/>
            <a:ext cx="7920880" cy="36003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500" b="0" i="0" kern="1200">
                <a:solidFill>
                  <a:srgbClr val="005095"/>
                </a:solidFill>
                <a:latin typeface="Averta Std Semibold"/>
                <a:ea typeface="+mj-ea"/>
                <a:cs typeface="Averta Std Semibold"/>
              </a:defRPr>
            </a:lvl1pPr>
          </a:lstStyle>
          <a:p>
            <a:r>
              <a:rPr lang="zh-TW" altLang="en-US" sz="2400" b="1" dirty="0">
                <a:solidFill>
                  <a:schemeClr val="tx1"/>
                </a:solidFill>
                <a:latin typeface="+mn-lt"/>
                <a:ea typeface="標楷體" panose="03000509000000000000" pitchFamily="65" charset="-120"/>
                <a:cs typeface="Times New Roman" pitchFamily="18" charset="0"/>
              </a:rPr>
              <a:t>生技類產品介紹 </a:t>
            </a:r>
            <a:r>
              <a:rPr lang="en-US" altLang="zh-TW" sz="2400" dirty="0">
                <a:solidFill>
                  <a:schemeClr val="tx1"/>
                </a:solidFill>
                <a:latin typeface="+mn-lt"/>
                <a:ea typeface="標楷體" panose="03000509000000000000" pitchFamily="65" charset="-120"/>
                <a:cs typeface="Times New Roman" pitchFamily="18" charset="0"/>
              </a:rPr>
              <a:t>Biotechnology products-</a:t>
            </a:r>
            <a:r>
              <a:rPr lang="zh-TW" altLang="en-US" sz="2400" dirty="0">
                <a:solidFill>
                  <a:schemeClr val="tx1"/>
                </a:solidFill>
                <a:latin typeface="+mn-lt"/>
                <a:ea typeface="標楷體" panose="03000509000000000000" pitchFamily="65" charset="-120"/>
                <a:cs typeface="Times New Roman" pitchFamily="18" charset="0"/>
              </a:rPr>
              <a:t>威客維美妍系列</a:t>
            </a:r>
          </a:p>
        </p:txBody>
      </p:sp>
    </p:spTree>
    <p:extLst>
      <p:ext uri="{BB962C8B-B14F-4D97-AF65-F5344CB8AC3E}">
        <p14:creationId xmlns="" xmlns:p14="http://schemas.microsoft.com/office/powerpoint/2010/main" val="26998327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圖片 12" descr="仁蔘飲16包.png"/>
          <p:cNvPicPr>
            <a:picLocks noChangeAspect="1"/>
          </p:cNvPicPr>
          <p:nvPr/>
        </p:nvPicPr>
        <p:blipFill>
          <a:blip r:embed="rId2" cstate="print"/>
          <a:srcRect t="20000" b="9999"/>
          <a:stretch>
            <a:fillRect/>
          </a:stretch>
        </p:blipFill>
        <p:spPr>
          <a:xfrm>
            <a:off x="5801166" y="2385144"/>
            <a:ext cx="3342834" cy="2340000"/>
          </a:xfrm>
          <a:prstGeom prst="rect">
            <a:avLst/>
          </a:prstGeom>
        </p:spPr>
      </p:pic>
      <p:sp>
        <p:nvSpPr>
          <p:cNvPr id="20" name="文字方塊 19"/>
          <p:cNvSpPr txBox="1"/>
          <p:nvPr/>
        </p:nvSpPr>
        <p:spPr>
          <a:xfrm>
            <a:off x="6336655" y="4869160"/>
            <a:ext cx="2589042" cy="640175"/>
          </a:xfrm>
          <a:prstGeom prst="rect">
            <a:avLst/>
          </a:prstGeom>
          <a:noFill/>
        </p:spPr>
        <p:txBody>
          <a:bodyPr wrap="none" rtlCol="0">
            <a:spAutoFit/>
          </a:bodyPr>
          <a:lstStyle/>
          <a:p>
            <a:pPr algn="ctr">
              <a:lnSpc>
                <a:spcPts val="2200"/>
              </a:lnSpc>
            </a:pPr>
            <a:r>
              <a:rPr lang="zh-CN" altLang="en-US" sz="1600" b="1" dirty="0" smtClean="0">
                <a:ea typeface="標楷體" pitchFamily="65" charset="-120"/>
              </a:rPr>
              <a:t>滴一鮮 仁蔘精華飲</a:t>
            </a:r>
            <a:endParaRPr lang="en-US" altLang="zh-CN" sz="1600" b="1" dirty="0" smtClean="0">
              <a:ea typeface="標楷體" pitchFamily="65" charset="-120"/>
            </a:endParaRPr>
          </a:p>
          <a:p>
            <a:pPr algn="ctr">
              <a:lnSpc>
                <a:spcPts val="2200"/>
              </a:lnSpc>
            </a:pPr>
            <a:r>
              <a:rPr lang="en-US" altLang="zh-TW" sz="1600" dirty="0" err="1" smtClean="0">
                <a:ea typeface="標楷體" pitchFamily="65" charset="-120"/>
              </a:rPr>
              <a:t>DEDrops</a:t>
            </a:r>
            <a:r>
              <a:rPr lang="en-US" altLang="zh-TW" sz="1600" dirty="0" smtClean="0">
                <a:ea typeface="標楷體" pitchFamily="65" charset="-120"/>
              </a:rPr>
              <a:t> Ginseng Tonic Drink</a:t>
            </a:r>
            <a:endParaRPr lang="zh-TW" altLang="en-US" sz="1600" dirty="0" smtClean="0">
              <a:ea typeface="標楷體" pitchFamily="65" charset="-120"/>
            </a:endParaRPr>
          </a:p>
        </p:txBody>
      </p:sp>
      <p:sp>
        <p:nvSpPr>
          <p:cNvPr id="21" name="文字方塊 20"/>
          <p:cNvSpPr txBox="1"/>
          <p:nvPr/>
        </p:nvSpPr>
        <p:spPr>
          <a:xfrm>
            <a:off x="288515" y="4869160"/>
            <a:ext cx="2592633" cy="656590"/>
          </a:xfrm>
          <a:prstGeom prst="rect">
            <a:avLst/>
          </a:prstGeom>
          <a:noFill/>
        </p:spPr>
        <p:txBody>
          <a:bodyPr wrap="none" rtlCol="0">
            <a:spAutoFit/>
          </a:bodyPr>
          <a:lstStyle/>
          <a:p>
            <a:pPr algn="ctr">
              <a:lnSpc>
                <a:spcPts val="2200"/>
              </a:lnSpc>
            </a:pPr>
            <a:r>
              <a:rPr lang="zh-TW" altLang="en-US" sz="1600" b="1" dirty="0" smtClean="0">
                <a:ea typeface="標楷體" pitchFamily="65" charset="-120"/>
              </a:rPr>
              <a:t>滴滴鮮 滴雞精</a:t>
            </a:r>
            <a:endParaRPr lang="en-US" altLang="zh-TW" sz="1600" b="1" dirty="0" smtClean="0">
              <a:ea typeface="標楷體" pitchFamily="65" charset="-120"/>
            </a:endParaRPr>
          </a:p>
          <a:p>
            <a:pPr algn="ctr">
              <a:lnSpc>
                <a:spcPts val="2200"/>
              </a:lnSpc>
            </a:pPr>
            <a:r>
              <a:rPr lang="en-US" altLang="zh-TW" sz="1600" dirty="0" err="1" smtClean="0">
                <a:ea typeface="標楷體" pitchFamily="65" charset="-120"/>
              </a:rPr>
              <a:t>DDDrops</a:t>
            </a:r>
            <a:r>
              <a:rPr lang="en-US" altLang="zh-TW" sz="1600" dirty="0" smtClean="0">
                <a:ea typeface="標楷體" pitchFamily="65" charset="-120"/>
              </a:rPr>
              <a:t>  Essence of Chicken</a:t>
            </a:r>
          </a:p>
        </p:txBody>
      </p:sp>
      <p:sp>
        <p:nvSpPr>
          <p:cNvPr id="22" name="文字方塊 21"/>
          <p:cNvSpPr txBox="1"/>
          <p:nvPr/>
        </p:nvSpPr>
        <p:spPr>
          <a:xfrm>
            <a:off x="3312851" y="4869160"/>
            <a:ext cx="2592633" cy="938719"/>
          </a:xfrm>
          <a:prstGeom prst="rect">
            <a:avLst/>
          </a:prstGeom>
          <a:noFill/>
        </p:spPr>
        <p:txBody>
          <a:bodyPr wrap="none" rtlCol="0">
            <a:spAutoFit/>
          </a:bodyPr>
          <a:lstStyle/>
          <a:p>
            <a:pPr algn="ctr">
              <a:lnSpc>
                <a:spcPts val="2200"/>
              </a:lnSpc>
            </a:pPr>
            <a:r>
              <a:rPr lang="zh-TW" altLang="en-US" sz="1600" b="1" dirty="0" smtClean="0">
                <a:ea typeface="標楷體" pitchFamily="65" charset="-120"/>
              </a:rPr>
              <a:t>滴滴鮮 彈力膠原滴雞精</a:t>
            </a:r>
            <a:endParaRPr lang="en-US" altLang="zh-TW" sz="1600" b="1" dirty="0" smtClean="0">
              <a:ea typeface="標楷體" pitchFamily="65" charset="-120"/>
            </a:endParaRPr>
          </a:p>
          <a:p>
            <a:pPr algn="ctr">
              <a:lnSpc>
                <a:spcPts val="2200"/>
              </a:lnSpc>
            </a:pPr>
            <a:r>
              <a:rPr lang="en-US" altLang="zh-TW" sz="1600" dirty="0" err="1" smtClean="0">
                <a:ea typeface="標楷體" pitchFamily="65" charset="-120"/>
              </a:rPr>
              <a:t>DDDrops</a:t>
            </a:r>
            <a:r>
              <a:rPr lang="en-US" altLang="zh-TW" sz="1600" dirty="0" smtClean="0">
                <a:ea typeface="標楷體" pitchFamily="65" charset="-120"/>
              </a:rPr>
              <a:t>  Essence of Chicken</a:t>
            </a:r>
          </a:p>
          <a:p>
            <a:pPr algn="ctr">
              <a:lnSpc>
                <a:spcPts val="2200"/>
              </a:lnSpc>
            </a:pPr>
            <a:r>
              <a:rPr lang="en-US" altLang="zh-TW" sz="1600" dirty="0" smtClean="0">
                <a:ea typeface="標楷體" pitchFamily="65" charset="-120"/>
              </a:rPr>
              <a:t>With Beauty Collagen</a:t>
            </a:r>
            <a:endParaRPr lang="zh-TW" altLang="en-US" sz="1600" dirty="0">
              <a:ea typeface="標楷體" pitchFamily="65" charset="-120"/>
            </a:endParaRPr>
          </a:p>
        </p:txBody>
      </p:sp>
      <p:sp>
        <p:nvSpPr>
          <p:cNvPr id="10" name="標題 8"/>
          <p:cNvSpPr>
            <a:spLocks noGrp="1"/>
          </p:cNvSpPr>
          <p:nvPr>
            <p:ph type="title"/>
          </p:nvPr>
        </p:nvSpPr>
        <p:spPr>
          <a:xfrm>
            <a:off x="0" y="404664"/>
            <a:ext cx="7236296" cy="484745"/>
          </a:xfrm>
        </p:spPr>
        <p:txBody>
          <a:bodyPr>
            <a:noAutofit/>
          </a:bodyPr>
          <a:lstStyle/>
          <a:p>
            <a:r>
              <a:rPr lang="zh-TW" altLang="en-US" sz="2800" b="1" dirty="0">
                <a:solidFill>
                  <a:schemeClr val="tx1"/>
                </a:solidFill>
                <a:latin typeface="Georgia" panose="02040502050405020303" pitchFamily="18" charset="0"/>
                <a:ea typeface="標楷體" panose="03000509000000000000" pitchFamily="65" charset="-120"/>
                <a:cs typeface="Times New Roman" pitchFamily="18" charset="0"/>
              </a:rPr>
              <a:t>貳、營運概況 </a:t>
            </a:r>
            <a:r>
              <a:rPr lang="en-US" altLang="zh-TW" sz="2800" dirty="0">
                <a:solidFill>
                  <a:schemeClr val="tx1"/>
                </a:solidFill>
                <a:latin typeface="Georgia" panose="02040502050405020303" pitchFamily="18" charset="0"/>
                <a:ea typeface="標楷體" panose="03000509000000000000" pitchFamily="65" charset="-120"/>
                <a:cs typeface="Times New Roman" pitchFamily="18" charset="0"/>
              </a:rPr>
              <a:t>Business Overview (</a:t>
            </a:r>
            <a:r>
              <a:rPr lang="zh-TW" altLang="en-US" sz="2800" dirty="0">
                <a:solidFill>
                  <a:schemeClr val="tx1"/>
                </a:solidFill>
                <a:latin typeface="Georgia" panose="02040502050405020303" pitchFamily="18" charset="0"/>
                <a:ea typeface="標楷體" panose="03000509000000000000" pitchFamily="65" charset="-120"/>
                <a:cs typeface="Times New Roman" pitchFamily="18" charset="0"/>
              </a:rPr>
              <a:t>續</a:t>
            </a:r>
            <a:r>
              <a:rPr lang="en-US" altLang="zh-TW" sz="2800" dirty="0" err="1">
                <a:solidFill>
                  <a:schemeClr val="tx1"/>
                </a:solidFill>
                <a:latin typeface="Georgia" panose="02040502050405020303" pitchFamily="18" charset="0"/>
                <a:ea typeface="標楷體" panose="03000509000000000000" pitchFamily="65" charset="-120"/>
                <a:cs typeface="Times New Roman" pitchFamily="18" charset="0"/>
              </a:rPr>
              <a:t>Con’t</a:t>
            </a:r>
            <a:r>
              <a:rPr lang="en-US" altLang="zh-TW" sz="2800" dirty="0">
                <a:solidFill>
                  <a:schemeClr val="tx1"/>
                </a:solidFill>
                <a:latin typeface="Georgia" panose="02040502050405020303" pitchFamily="18" charset="0"/>
                <a:ea typeface="標楷體" panose="03000509000000000000" pitchFamily="65" charset="-120"/>
                <a:cs typeface="Times New Roman" pitchFamily="18" charset="0"/>
              </a:rPr>
              <a:t>) </a:t>
            </a:r>
          </a:p>
        </p:txBody>
      </p:sp>
      <p:sp>
        <p:nvSpPr>
          <p:cNvPr id="14" name="標題 1"/>
          <p:cNvSpPr txBox="1">
            <a:spLocks/>
          </p:cNvSpPr>
          <p:nvPr/>
        </p:nvSpPr>
        <p:spPr>
          <a:xfrm>
            <a:off x="683568" y="1412777"/>
            <a:ext cx="7920880" cy="36003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500" b="0" i="0" kern="1200">
                <a:solidFill>
                  <a:srgbClr val="005095"/>
                </a:solidFill>
                <a:latin typeface="Averta Std Semibold"/>
                <a:ea typeface="+mj-ea"/>
                <a:cs typeface="Averta Std Semibold"/>
              </a:defRPr>
            </a:lvl1pPr>
          </a:lstStyle>
          <a:p>
            <a:r>
              <a:rPr lang="zh-TW" altLang="en-US" sz="2400" b="1" dirty="0">
                <a:solidFill>
                  <a:schemeClr val="tx1"/>
                </a:solidFill>
                <a:latin typeface="+mn-lt"/>
                <a:ea typeface="標楷體" panose="03000509000000000000" pitchFamily="65" charset="-120"/>
                <a:cs typeface="Times New Roman" pitchFamily="18" charset="0"/>
              </a:rPr>
              <a:t>生技類產品介紹 </a:t>
            </a:r>
            <a:r>
              <a:rPr lang="en-US" altLang="zh-TW" sz="2400" dirty="0">
                <a:solidFill>
                  <a:schemeClr val="tx1"/>
                </a:solidFill>
                <a:latin typeface="+mn-lt"/>
                <a:ea typeface="標楷體" panose="03000509000000000000" pitchFamily="65" charset="-120"/>
                <a:cs typeface="Times New Roman" pitchFamily="18" charset="0"/>
              </a:rPr>
              <a:t>Biotechnology products-</a:t>
            </a:r>
            <a:r>
              <a:rPr lang="zh-TW" altLang="en-US" sz="2400" dirty="0">
                <a:solidFill>
                  <a:schemeClr val="tx1"/>
                </a:solidFill>
                <a:latin typeface="+mn-lt"/>
                <a:ea typeface="標楷體" panose="03000509000000000000" pitchFamily="65" charset="-120"/>
                <a:cs typeface="Times New Roman" pitchFamily="18" charset="0"/>
              </a:rPr>
              <a:t>滴滴鮮養生系列</a:t>
            </a:r>
          </a:p>
        </p:txBody>
      </p:sp>
      <p:pic>
        <p:nvPicPr>
          <p:cNvPr id="12" name="圖片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136" y="1827128"/>
            <a:ext cx="3168000" cy="3168000"/>
          </a:xfrm>
          <a:prstGeom prst="rect">
            <a:avLst/>
          </a:prstGeom>
        </p:spPr>
      </p:pic>
      <p:pic>
        <p:nvPicPr>
          <p:cNvPr id="15" name="圖片 1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915992" y="1809176"/>
            <a:ext cx="3168000" cy="3168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8"/>
          <p:cNvSpPr>
            <a:spLocks noGrp="1"/>
          </p:cNvSpPr>
          <p:nvPr>
            <p:ph type="title"/>
          </p:nvPr>
        </p:nvSpPr>
        <p:spPr>
          <a:xfrm>
            <a:off x="0" y="404664"/>
            <a:ext cx="7236296" cy="484745"/>
          </a:xfrm>
        </p:spPr>
        <p:txBody>
          <a:bodyPr>
            <a:noAutofit/>
          </a:bodyPr>
          <a:lstStyle/>
          <a:p>
            <a:r>
              <a:rPr lang="zh-TW" altLang="en-US" sz="2800" b="1" dirty="0">
                <a:solidFill>
                  <a:schemeClr val="tx1"/>
                </a:solidFill>
                <a:latin typeface="Georgia" panose="02040502050405020303" pitchFamily="18" charset="0"/>
                <a:ea typeface="標楷體" panose="03000509000000000000" pitchFamily="65" charset="-120"/>
                <a:cs typeface="Times New Roman" pitchFamily="18" charset="0"/>
              </a:rPr>
              <a:t>貳、營運概況 </a:t>
            </a:r>
            <a:r>
              <a:rPr lang="en-US" altLang="zh-TW" sz="2800" dirty="0">
                <a:solidFill>
                  <a:schemeClr val="tx1"/>
                </a:solidFill>
                <a:latin typeface="Georgia" panose="02040502050405020303" pitchFamily="18" charset="0"/>
                <a:ea typeface="標楷體" panose="03000509000000000000" pitchFamily="65" charset="-120"/>
                <a:cs typeface="Times New Roman" pitchFamily="18" charset="0"/>
              </a:rPr>
              <a:t>Business Overview (</a:t>
            </a:r>
            <a:r>
              <a:rPr lang="zh-TW" altLang="en-US" sz="2800" dirty="0">
                <a:solidFill>
                  <a:schemeClr val="tx1"/>
                </a:solidFill>
                <a:latin typeface="Georgia" panose="02040502050405020303" pitchFamily="18" charset="0"/>
                <a:ea typeface="標楷體" panose="03000509000000000000" pitchFamily="65" charset="-120"/>
                <a:cs typeface="Times New Roman" pitchFamily="18" charset="0"/>
              </a:rPr>
              <a:t>續</a:t>
            </a:r>
            <a:r>
              <a:rPr lang="en-US" altLang="zh-TW" sz="2800" dirty="0" err="1">
                <a:solidFill>
                  <a:schemeClr val="tx1"/>
                </a:solidFill>
                <a:latin typeface="Georgia" panose="02040502050405020303" pitchFamily="18" charset="0"/>
                <a:ea typeface="標楷體" panose="03000509000000000000" pitchFamily="65" charset="-120"/>
                <a:cs typeface="Times New Roman" pitchFamily="18" charset="0"/>
              </a:rPr>
              <a:t>Con’t</a:t>
            </a:r>
            <a:r>
              <a:rPr lang="en-US" altLang="zh-TW" sz="2800" dirty="0">
                <a:solidFill>
                  <a:schemeClr val="tx1"/>
                </a:solidFill>
                <a:latin typeface="Georgia" panose="02040502050405020303" pitchFamily="18" charset="0"/>
                <a:ea typeface="標楷體" panose="03000509000000000000" pitchFamily="65" charset="-120"/>
                <a:cs typeface="Times New Roman" pitchFamily="18" charset="0"/>
              </a:rPr>
              <a:t>) </a:t>
            </a:r>
          </a:p>
        </p:txBody>
      </p:sp>
      <p:sp>
        <p:nvSpPr>
          <p:cNvPr id="14" name="標題 1"/>
          <p:cNvSpPr txBox="1">
            <a:spLocks/>
          </p:cNvSpPr>
          <p:nvPr/>
        </p:nvSpPr>
        <p:spPr>
          <a:xfrm>
            <a:off x="683568" y="1412777"/>
            <a:ext cx="7920880" cy="36003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500" b="0" i="0" kern="1200">
                <a:solidFill>
                  <a:srgbClr val="005095"/>
                </a:solidFill>
                <a:latin typeface="Averta Std Semibold"/>
                <a:ea typeface="+mj-ea"/>
                <a:cs typeface="Averta Std Semibold"/>
              </a:defRPr>
            </a:lvl1pPr>
          </a:lstStyle>
          <a:p>
            <a:r>
              <a:rPr lang="zh-TW" altLang="en-US" sz="2400" b="1" dirty="0">
                <a:solidFill>
                  <a:schemeClr val="tx1"/>
                </a:solidFill>
                <a:latin typeface="+mn-lt"/>
                <a:ea typeface="標楷體" panose="03000509000000000000" pitchFamily="65" charset="-120"/>
                <a:cs typeface="Times New Roman" pitchFamily="18" charset="0"/>
              </a:rPr>
              <a:t>生技類產品介紹 </a:t>
            </a:r>
            <a:r>
              <a:rPr lang="en-US" altLang="zh-TW" sz="2400" dirty="0">
                <a:solidFill>
                  <a:schemeClr val="tx1"/>
                </a:solidFill>
                <a:latin typeface="+mn-lt"/>
                <a:ea typeface="標楷體" panose="03000509000000000000" pitchFamily="65" charset="-120"/>
                <a:cs typeface="Times New Roman" pitchFamily="18" charset="0"/>
              </a:rPr>
              <a:t>Biotechnology </a:t>
            </a:r>
            <a:r>
              <a:rPr lang="en-US" altLang="zh-TW" sz="2400" dirty="0" smtClean="0">
                <a:solidFill>
                  <a:schemeClr val="tx1"/>
                </a:solidFill>
                <a:latin typeface="+mn-lt"/>
                <a:ea typeface="標楷體" panose="03000509000000000000" pitchFamily="65" charset="-120"/>
                <a:cs typeface="Times New Roman" pitchFamily="18" charset="0"/>
              </a:rPr>
              <a:t>products-</a:t>
            </a:r>
            <a:r>
              <a:rPr lang="zh-TW" altLang="en-US" sz="2400" dirty="0">
                <a:solidFill>
                  <a:schemeClr val="tx1"/>
                </a:solidFill>
                <a:latin typeface="+mn-lt"/>
                <a:ea typeface="標楷體" panose="03000509000000000000" pitchFamily="65" charset="-120"/>
                <a:cs typeface="Times New Roman" pitchFamily="18" charset="0"/>
              </a:rPr>
              <a:t>電</a:t>
            </a:r>
            <a:r>
              <a:rPr lang="zh-TW" altLang="en-US" sz="2400" dirty="0" smtClean="0">
                <a:solidFill>
                  <a:schemeClr val="tx1"/>
                </a:solidFill>
                <a:latin typeface="+mn-lt"/>
                <a:ea typeface="標楷體" panose="03000509000000000000" pitchFamily="65" charset="-120"/>
                <a:cs typeface="Times New Roman" pitchFamily="18" charset="0"/>
              </a:rPr>
              <a:t>商新品牌 森一</a:t>
            </a:r>
            <a:endParaRPr lang="zh-TW" altLang="en-US" sz="2400" dirty="0">
              <a:solidFill>
                <a:schemeClr val="tx1"/>
              </a:solidFill>
              <a:latin typeface="+mn-lt"/>
              <a:ea typeface="標楷體" panose="03000509000000000000" pitchFamily="65" charset="-120"/>
              <a:cs typeface="Times New Roman" pitchFamily="18" charset="0"/>
            </a:endParaRPr>
          </a:p>
        </p:txBody>
      </p:sp>
      <p:pic>
        <p:nvPicPr>
          <p:cNvPr id="11" name="圖片 10"/>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169167" y="2132856"/>
            <a:ext cx="2880000" cy="2880000"/>
          </a:xfrm>
          <a:prstGeom prst="rect">
            <a:avLst/>
          </a:prstGeom>
        </p:spPr>
      </p:pic>
      <p:sp>
        <p:nvSpPr>
          <p:cNvPr id="16" name="文字方塊 15"/>
          <p:cNvSpPr txBox="1"/>
          <p:nvPr/>
        </p:nvSpPr>
        <p:spPr>
          <a:xfrm>
            <a:off x="3234432" y="4869160"/>
            <a:ext cx="2749471" cy="656590"/>
          </a:xfrm>
          <a:prstGeom prst="rect">
            <a:avLst/>
          </a:prstGeom>
          <a:noFill/>
        </p:spPr>
        <p:txBody>
          <a:bodyPr wrap="none" rtlCol="0">
            <a:spAutoFit/>
          </a:bodyPr>
          <a:lstStyle/>
          <a:p>
            <a:pPr algn="ctr">
              <a:lnSpc>
                <a:spcPts val="2200"/>
              </a:lnSpc>
            </a:pPr>
            <a:r>
              <a:rPr lang="zh-TW" altLang="en-US" sz="1600" b="1" dirty="0" smtClean="0">
                <a:latin typeface="標楷體" pitchFamily="65" charset="-120"/>
                <a:ea typeface="標楷體" pitchFamily="65" charset="-120"/>
              </a:rPr>
              <a:t>森一 北美專利黑接骨木莓</a:t>
            </a:r>
            <a:r>
              <a:rPr lang="en-US" altLang="zh-TW" sz="1600" b="1" dirty="0" smtClean="0">
                <a:ea typeface="標楷體" pitchFamily="65" charset="-120"/>
              </a:rPr>
              <a:t>+C</a:t>
            </a:r>
          </a:p>
          <a:p>
            <a:pPr algn="ctr">
              <a:lnSpc>
                <a:spcPts val="2200"/>
              </a:lnSpc>
            </a:pPr>
            <a:r>
              <a:rPr lang="en-US" altLang="zh-TW" sz="1600" dirty="0" err="1">
                <a:ea typeface="標楷體" pitchFamily="65" charset="-120"/>
              </a:rPr>
              <a:t>SenOne</a:t>
            </a:r>
            <a:r>
              <a:rPr lang="en-US" altLang="zh-TW" sz="1600" dirty="0">
                <a:ea typeface="標楷體" pitchFamily="65" charset="-120"/>
              </a:rPr>
              <a:t> </a:t>
            </a:r>
            <a:r>
              <a:rPr lang="en-US" altLang="zh-TW" sz="1600" dirty="0" err="1">
                <a:ea typeface="標楷體" pitchFamily="65" charset="-120"/>
              </a:rPr>
              <a:t>Elderberry+C</a:t>
            </a:r>
            <a:endParaRPr lang="zh-TW" altLang="en-US" sz="1600" dirty="0">
              <a:ea typeface="標楷體" pitchFamily="65" charset="-120"/>
            </a:endParaRPr>
          </a:p>
        </p:txBody>
      </p:sp>
      <p:pic>
        <p:nvPicPr>
          <p:cNvPr id="2" name="圖片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20000" y="1916832"/>
            <a:ext cx="1080000" cy="1080000"/>
          </a:xfrm>
          <a:prstGeom prst="rect">
            <a:avLst/>
          </a:prstGeom>
        </p:spPr>
      </p:pic>
    </p:spTree>
    <p:extLst>
      <p:ext uri="{BB962C8B-B14F-4D97-AF65-F5344CB8AC3E}">
        <p14:creationId xmlns="" xmlns:p14="http://schemas.microsoft.com/office/powerpoint/2010/main" val="759307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8"/>
          <p:cNvSpPr>
            <a:spLocks noGrp="1"/>
          </p:cNvSpPr>
          <p:nvPr>
            <p:ph type="title"/>
          </p:nvPr>
        </p:nvSpPr>
        <p:spPr>
          <a:xfrm>
            <a:off x="0" y="404664"/>
            <a:ext cx="3816424" cy="484745"/>
          </a:xfrm>
        </p:spPr>
        <p:txBody>
          <a:bodyPr>
            <a:noAutofit/>
          </a:bodyPr>
          <a:lstStyle/>
          <a:p>
            <a:r>
              <a:rPr lang="zh-TW" altLang="en-US" sz="2800" b="1" dirty="0" smtClean="0">
                <a:solidFill>
                  <a:schemeClr val="tx1"/>
                </a:solidFill>
                <a:latin typeface="Georgia" panose="02040502050405020303" pitchFamily="18" charset="0"/>
                <a:ea typeface="標楷體" panose="03000509000000000000" pitchFamily="65" charset="-120"/>
                <a:cs typeface="Times New Roman" pitchFamily="18" charset="0"/>
              </a:rPr>
              <a:t>免責聲明 </a:t>
            </a:r>
            <a:r>
              <a:rPr lang="en-US" altLang="zh-TW" sz="2800" dirty="0" smtClean="0">
                <a:solidFill>
                  <a:schemeClr val="tx1"/>
                </a:solidFill>
                <a:latin typeface="Georgia" panose="02040502050405020303" pitchFamily="18" charset="0"/>
                <a:ea typeface="標楷體" panose="03000509000000000000" pitchFamily="65" charset="-120"/>
                <a:cs typeface="Times New Roman" panose="02020603050405020304" pitchFamily="18" charset="0"/>
              </a:rPr>
              <a:t>Disclaimers</a:t>
            </a:r>
            <a:endParaRPr lang="zh-TW" altLang="en-US" sz="2800" b="1" dirty="0">
              <a:solidFill>
                <a:schemeClr val="tx1"/>
              </a:solidFill>
              <a:latin typeface="Georgia" panose="02040502050405020303" pitchFamily="18" charset="0"/>
              <a:ea typeface="標楷體" panose="03000509000000000000" pitchFamily="65" charset="-120"/>
              <a:cs typeface="Times New Roman" panose="02020603050405020304" pitchFamily="18" charset="0"/>
            </a:endParaRPr>
          </a:p>
        </p:txBody>
      </p:sp>
      <p:sp>
        <p:nvSpPr>
          <p:cNvPr id="4" name="矩形 3"/>
          <p:cNvSpPr/>
          <p:nvPr/>
        </p:nvSpPr>
        <p:spPr>
          <a:xfrm>
            <a:off x="179512" y="1196752"/>
            <a:ext cx="7704856" cy="1477328"/>
          </a:xfrm>
          <a:prstGeom prst="rect">
            <a:avLst/>
          </a:prstGeom>
        </p:spPr>
        <p:txBody>
          <a:bodyPr wrap="square">
            <a:spAutoFit/>
          </a:bodyPr>
          <a:lstStyle/>
          <a:p>
            <a:pPr marL="285750" indent="-285750" algn="just">
              <a:lnSpc>
                <a:spcPct val="150000"/>
              </a:lnSpc>
              <a:buFont typeface="Wingdings" panose="05000000000000000000" pitchFamily="2" charset="2"/>
              <a:buChar char="n"/>
            </a:pPr>
            <a:r>
              <a:rPr lang="zh-TW" altLang="en-US" sz="1500" dirty="0" smtClean="0">
                <a:ea typeface="標楷體" panose="03000509000000000000" pitchFamily="65" charset="-120"/>
                <a:cs typeface="Times New Roman" pitchFamily="18" charset="0"/>
              </a:rPr>
              <a:t>本公司並未發佈財務預測，但本簡報所作有關本公司業務面、財務面及</a:t>
            </a:r>
            <a:r>
              <a:rPr lang="en-US" altLang="zh-TW" sz="1500" dirty="0" smtClean="0">
                <a:ea typeface="標楷體" panose="03000509000000000000" pitchFamily="65" charset="-120"/>
                <a:cs typeface="Times New Roman" pitchFamily="18" charset="0"/>
              </a:rPr>
              <a:t>Q&amp;A</a:t>
            </a:r>
            <a:r>
              <a:rPr lang="zh-TW" altLang="en-US" sz="1500" dirty="0" smtClean="0">
                <a:ea typeface="標楷體" panose="03000509000000000000" pitchFamily="65" charset="-120"/>
                <a:cs typeface="Times New Roman" pitchFamily="18" charset="0"/>
              </a:rPr>
              <a:t>之說明，若涉及本公司對未來公司經營與產業發展上之見解，可能與未來實際結果存有差距。此差距其造成之原因可能包括市場需求變化、價格波動、競爭行為、國際經濟狀況、匯率波動、上下游供應鏈等其他各種本公司所不能掌握之風險因素。</a:t>
            </a:r>
          </a:p>
        </p:txBody>
      </p:sp>
      <p:sp>
        <p:nvSpPr>
          <p:cNvPr id="10" name="矩形 9"/>
          <p:cNvSpPr/>
          <p:nvPr/>
        </p:nvSpPr>
        <p:spPr>
          <a:xfrm>
            <a:off x="174784" y="3440251"/>
            <a:ext cx="8748000" cy="2746906"/>
          </a:xfrm>
          <a:prstGeom prst="rect">
            <a:avLst/>
          </a:prstGeom>
        </p:spPr>
        <p:txBody>
          <a:bodyPr wrap="square">
            <a:spAutoFit/>
          </a:bodyPr>
          <a:lstStyle/>
          <a:p>
            <a:pPr marL="285750" indent="-285750" algn="just">
              <a:lnSpc>
                <a:spcPct val="150000"/>
              </a:lnSpc>
              <a:buFont typeface="Wingdings" panose="05000000000000000000" pitchFamily="2" charset="2"/>
              <a:buChar char="n"/>
            </a:pPr>
            <a:r>
              <a:rPr lang="en-US" altLang="zh-TW" sz="1500" dirty="0" smtClean="0">
                <a:ea typeface="標楷體" panose="03000509000000000000" pitchFamily="65" charset="-120"/>
                <a:cs typeface="Times New Roman" pitchFamily="18" charset="0"/>
              </a:rPr>
              <a:t>LIWANLI </a:t>
            </a:r>
            <a:r>
              <a:rPr lang="en-US" altLang="zh-TW" sz="1500" dirty="0">
                <a:ea typeface="標楷體" panose="03000509000000000000" pitchFamily="65" charset="-120"/>
                <a:cs typeface="Times New Roman" pitchFamily="18" charset="0"/>
              </a:rPr>
              <a:t>Innovation Co., Ltd. does not release any financial forecast. However, the statement of the company’s business, finance condition and Q&amp;A in this presentation may differ from future actual results. This causes from market demand, prices fluctuations, competitions behavior, global economic situations, exchange rate fluctuations, supply chain and other factors or risks beyond the company’s control. </a:t>
            </a:r>
            <a:endParaRPr lang="en-US" altLang="zh-TW" sz="1500" dirty="0" smtClean="0">
              <a:ea typeface="標楷體" panose="03000509000000000000" pitchFamily="65" charset="-120"/>
              <a:cs typeface="Times New Roman" pitchFamily="18" charset="0"/>
            </a:endParaRPr>
          </a:p>
          <a:p>
            <a:pPr marL="285750" indent="-285750" algn="just">
              <a:lnSpc>
                <a:spcPct val="150000"/>
              </a:lnSpc>
              <a:buFont typeface="Wingdings" panose="05000000000000000000" pitchFamily="2" charset="2"/>
              <a:buChar char="n"/>
            </a:pPr>
            <a:r>
              <a:rPr lang="en-US" altLang="zh-TW" sz="1500" dirty="0" smtClean="0">
                <a:ea typeface="標楷體" panose="03000509000000000000" pitchFamily="65" charset="-120"/>
                <a:cs typeface="Times New Roman" pitchFamily="18" charset="0"/>
              </a:rPr>
              <a:t>This </a:t>
            </a:r>
            <a:r>
              <a:rPr lang="en-US" altLang="zh-TW" sz="1500" dirty="0">
                <a:ea typeface="標楷體" panose="03000509000000000000" pitchFamily="65" charset="-120"/>
                <a:cs typeface="Times New Roman" pitchFamily="18" charset="0"/>
              </a:rPr>
              <a:t>presentation is based on the information obtained from various sources which the Company believes to be reliable. please refer to the information on MOPS website as the main basis if any adjustment has been made. </a:t>
            </a:r>
            <a:endParaRPr lang="zh-TW" altLang="en-US" sz="1500" dirty="0">
              <a:ea typeface="標楷體" panose="03000509000000000000" pitchFamily="65" charset="-120"/>
              <a:cs typeface="Times New Roman" pitchFamily="18" charset="0"/>
            </a:endParaRPr>
          </a:p>
          <a:p>
            <a:pPr marL="285750" indent="-285750" algn="just">
              <a:buFont typeface="Wingdings" panose="05000000000000000000" pitchFamily="2" charset="2"/>
              <a:buChar char="p"/>
            </a:pPr>
            <a:endParaRPr lang="zh-TW" altLang="en-US" sz="1500" dirty="0">
              <a:ea typeface="標楷體" panose="03000509000000000000" pitchFamily="65" charset="-120"/>
              <a:cs typeface="Times New Roman" pitchFamily="18" charset="0"/>
            </a:endParaRPr>
          </a:p>
        </p:txBody>
      </p:sp>
      <p:sp>
        <p:nvSpPr>
          <p:cNvPr id="8" name="矩形 7"/>
          <p:cNvSpPr/>
          <p:nvPr/>
        </p:nvSpPr>
        <p:spPr>
          <a:xfrm>
            <a:off x="174784" y="2633235"/>
            <a:ext cx="8748000" cy="743986"/>
          </a:xfrm>
          <a:prstGeom prst="rect">
            <a:avLst/>
          </a:prstGeom>
        </p:spPr>
        <p:txBody>
          <a:bodyPr wrap="square">
            <a:spAutoFit/>
          </a:bodyPr>
          <a:lstStyle/>
          <a:p>
            <a:pPr marL="285750" indent="-285750" algn="just">
              <a:lnSpc>
                <a:spcPct val="150000"/>
              </a:lnSpc>
              <a:buFont typeface="Wingdings" panose="05000000000000000000" pitchFamily="2" charset="2"/>
              <a:buChar char="n"/>
            </a:pPr>
            <a:r>
              <a:rPr lang="zh-TW" altLang="en-US" sz="1500" dirty="0">
                <a:latin typeface="Georgia" panose="02040502050405020303" pitchFamily="18" charset="0"/>
                <a:ea typeface="標楷體" panose="03000509000000000000" pitchFamily="65" charset="-120"/>
                <a:cs typeface="Times New Roman" pitchFamily="18" charset="0"/>
              </a:rPr>
              <a:t>本簡報是建立於本公司從各項來源所取得之資訊。未來若有變更或調整時，請以公開資訊觀測站公告資訊為主要依據。</a:t>
            </a:r>
            <a:endParaRPr lang="en-US" altLang="zh-TW" sz="1500" dirty="0">
              <a:latin typeface="Georgia" panose="02040502050405020303" pitchFamily="18" charset="0"/>
              <a:ea typeface="標楷體" panose="03000509000000000000" pitchFamily="65" charset="-12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8"/>
          <p:cNvSpPr>
            <a:spLocks noGrp="1"/>
          </p:cNvSpPr>
          <p:nvPr>
            <p:ph type="title"/>
          </p:nvPr>
        </p:nvSpPr>
        <p:spPr>
          <a:xfrm>
            <a:off x="0" y="404664"/>
            <a:ext cx="7236296" cy="484745"/>
          </a:xfrm>
        </p:spPr>
        <p:txBody>
          <a:bodyPr>
            <a:noAutofit/>
          </a:bodyPr>
          <a:lstStyle/>
          <a:p>
            <a:r>
              <a:rPr lang="zh-TW" altLang="en-US" sz="2800" b="1" dirty="0">
                <a:solidFill>
                  <a:schemeClr val="tx1"/>
                </a:solidFill>
                <a:latin typeface="Georgia" panose="02040502050405020303" pitchFamily="18" charset="0"/>
                <a:ea typeface="標楷體" panose="03000509000000000000" pitchFamily="65" charset="-120"/>
                <a:cs typeface="Times New Roman" pitchFamily="18" charset="0"/>
              </a:rPr>
              <a:t>貳、營運概況 </a:t>
            </a:r>
            <a:r>
              <a:rPr lang="en-US" altLang="zh-TW" sz="2800" dirty="0">
                <a:solidFill>
                  <a:schemeClr val="tx1"/>
                </a:solidFill>
                <a:latin typeface="Georgia" panose="02040502050405020303" pitchFamily="18" charset="0"/>
                <a:ea typeface="標楷體" panose="03000509000000000000" pitchFamily="65" charset="-120"/>
                <a:cs typeface="Times New Roman" pitchFamily="18" charset="0"/>
              </a:rPr>
              <a:t>Business Overview (</a:t>
            </a:r>
            <a:r>
              <a:rPr lang="zh-TW" altLang="en-US" sz="2800" dirty="0">
                <a:solidFill>
                  <a:schemeClr val="tx1"/>
                </a:solidFill>
                <a:latin typeface="Georgia" panose="02040502050405020303" pitchFamily="18" charset="0"/>
                <a:ea typeface="標楷體" panose="03000509000000000000" pitchFamily="65" charset="-120"/>
                <a:cs typeface="Times New Roman" pitchFamily="18" charset="0"/>
              </a:rPr>
              <a:t>續</a:t>
            </a:r>
            <a:r>
              <a:rPr lang="en-US" altLang="zh-TW" sz="2800" dirty="0" err="1">
                <a:solidFill>
                  <a:schemeClr val="tx1"/>
                </a:solidFill>
                <a:latin typeface="Georgia" panose="02040502050405020303" pitchFamily="18" charset="0"/>
                <a:ea typeface="標楷體" panose="03000509000000000000" pitchFamily="65" charset="-120"/>
                <a:cs typeface="Times New Roman" pitchFamily="18" charset="0"/>
              </a:rPr>
              <a:t>Con’t</a:t>
            </a:r>
            <a:r>
              <a:rPr lang="en-US" altLang="zh-TW" sz="2800" dirty="0">
                <a:solidFill>
                  <a:schemeClr val="tx1"/>
                </a:solidFill>
                <a:latin typeface="Georgia" panose="02040502050405020303" pitchFamily="18" charset="0"/>
                <a:ea typeface="標楷體" panose="03000509000000000000" pitchFamily="65" charset="-120"/>
                <a:cs typeface="Times New Roman" pitchFamily="18" charset="0"/>
              </a:rPr>
              <a:t>) </a:t>
            </a:r>
          </a:p>
        </p:txBody>
      </p:sp>
      <p:sp>
        <p:nvSpPr>
          <p:cNvPr id="14" name="標題 1"/>
          <p:cNvSpPr txBox="1">
            <a:spLocks/>
          </p:cNvSpPr>
          <p:nvPr/>
        </p:nvSpPr>
        <p:spPr>
          <a:xfrm>
            <a:off x="683568" y="1412777"/>
            <a:ext cx="7920880" cy="36003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500" b="0" i="0" kern="1200">
                <a:solidFill>
                  <a:srgbClr val="005095"/>
                </a:solidFill>
                <a:latin typeface="Averta Std Semibold"/>
                <a:ea typeface="+mj-ea"/>
                <a:cs typeface="Averta Std Semibold"/>
              </a:defRPr>
            </a:lvl1pPr>
          </a:lstStyle>
          <a:p>
            <a:r>
              <a:rPr lang="zh-TW" altLang="en-US" sz="2400" b="1" dirty="0">
                <a:solidFill>
                  <a:schemeClr val="tx1"/>
                </a:solidFill>
                <a:latin typeface="+mn-lt"/>
                <a:ea typeface="標楷體" panose="03000509000000000000" pitchFamily="65" charset="-120"/>
                <a:cs typeface="Times New Roman" pitchFamily="18" charset="0"/>
              </a:rPr>
              <a:t>生技類產品介紹 </a:t>
            </a:r>
            <a:r>
              <a:rPr lang="en-US" altLang="zh-TW" sz="2400" dirty="0">
                <a:solidFill>
                  <a:schemeClr val="tx1"/>
                </a:solidFill>
                <a:latin typeface="+mn-lt"/>
                <a:ea typeface="標楷體" panose="03000509000000000000" pitchFamily="65" charset="-120"/>
                <a:cs typeface="Times New Roman" pitchFamily="18" charset="0"/>
              </a:rPr>
              <a:t>Biotechnology </a:t>
            </a:r>
            <a:r>
              <a:rPr lang="en-US" altLang="zh-TW" sz="2400" dirty="0" smtClean="0">
                <a:solidFill>
                  <a:schemeClr val="tx1"/>
                </a:solidFill>
                <a:latin typeface="+mn-lt"/>
                <a:ea typeface="標楷體" panose="03000509000000000000" pitchFamily="65" charset="-120"/>
                <a:cs typeface="Times New Roman" pitchFamily="18" charset="0"/>
              </a:rPr>
              <a:t>products-</a:t>
            </a:r>
            <a:r>
              <a:rPr lang="zh-TW" altLang="en-US" sz="2400" dirty="0" smtClean="0">
                <a:solidFill>
                  <a:schemeClr val="tx1"/>
                </a:solidFill>
                <a:latin typeface="+mn-lt"/>
                <a:ea typeface="標楷體" panose="03000509000000000000" pitchFamily="65" charset="-120"/>
                <a:cs typeface="Times New Roman" pitchFamily="18" charset="0"/>
              </a:rPr>
              <a:t>代理品牌 </a:t>
            </a:r>
            <a:r>
              <a:rPr lang="en-US" altLang="zh-TW" sz="2400" dirty="0" smtClean="0">
                <a:solidFill>
                  <a:schemeClr val="tx1"/>
                </a:solidFill>
                <a:latin typeface="+mn-lt"/>
                <a:ea typeface="標楷體" panose="03000509000000000000" pitchFamily="65" charset="-120"/>
                <a:cs typeface="Times New Roman" pitchFamily="18" charset="0"/>
              </a:rPr>
              <a:t>NYO3</a:t>
            </a:r>
            <a:endParaRPr lang="zh-TW" altLang="en-US" sz="2400" dirty="0">
              <a:solidFill>
                <a:schemeClr val="tx1"/>
              </a:solidFill>
              <a:latin typeface="+mn-lt"/>
              <a:ea typeface="標楷體" panose="03000509000000000000" pitchFamily="65" charset="-120"/>
              <a:cs typeface="Times New Roman" pitchFamily="18" charset="0"/>
            </a:endParaRPr>
          </a:p>
        </p:txBody>
      </p:sp>
      <p:pic>
        <p:nvPicPr>
          <p:cNvPr id="7" name="圖片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131840" y="2168920"/>
            <a:ext cx="2880000" cy="2880000"/>
          </a:xfrm>
          <a:prstGeom prst="rect">
            <a:avLst/>
          </a:prstGeom>
        </p:spPr>
      </p:pic>
      <p:sp>
        <p:nvSpPr>
          <p:cNvPr id="8" name="文字方塊 7"/>
          <p:cNvSpPr txBox="1"/>
          <p:nvPr/>
        </p:nvSpPr>
        <p:spPr>
          <a:xfrm>
            <a:off x="2861629" y="4869160"/>
            <a:ext cx="3564758" cy="656590"/>
          </a:xfrm>
          <a:prstGeom prst="rect">
            <a:avLst/>
          </a:prstGeom>
          <a:noFill/>
        </p:spPr>
        <p:txBody>
          <a:bodyPr wrap="none" rtlCol="0">
            <a:spAutoFit/>
          </a:bodyPr>
          <a:lstStyle/>
          <a:p>
            <a:pPr algn="ctr">
              <a:lnSpc>
                <a:spcPts val="2200"/>
              </a:lnSpc>
            </a:pPr>
            <a:r>
              <a:rPr lang="en-US" altLang="zh-TW" sz="1600" b="1" dirty="0" smtClean="0">
                <a:ea typeface="標楷體" pitchFamily="65" charset="-120"/>
              </a:rPr>
              <a:t>NYO3</a:t>
            </a:r>
            <a:r>
              <a:rPr lang="zh-TW" altLang="en-US" sz="1600" b="1" dirty="0" smtClean="0">
                <a:ea typeface="標楷體" pitchFamily="65" charset="-120"/>
              </a:rPr>
              <a:t> </a:t>
            </a:r>
            <a:r>
              <a:rPr lang="zh-TW" altLang="en-US" sz="1600" b="1" dirty="0" smtClean="0">
                <a:latin typeface="標楷體" pitchFamily="65" charset="-120"/>
                <a:ea typeface="標楷體" pitchFamily="65" charset="-120"/>
              </a:rPr>
              <a:t>南極磷蝦油</a:t>
            </a:r>
            <a:endParaRPr lang="en-US" altLang="zh-TW" sz="1600" b="1" dirty="0" smtClean="0">
              <a:latin typeface="標楷體" pitchFamily="65" charset="-120"/>
              <a:ea typeface="標楷體" pitchFamily="65" charset="-120"/>
            </a:endParaRPr>
          </a:p>
          <a:p>
            <a:pPr algn="ctr">
              <a:lnSpc>
                <a:spcPts val="2200"/>
              </a:lnSpc>
            </a:pPr>
            <a:r>
              <a:rPr lang="en-US" altLang="zh-TW" sz="1600" dirty="0">
                <a:ea typeface="標楷體" pitchFamily="65" charset="-120"/>
              </a:rPr>
              <a:t>NYO3 Antarctic Krill Oil Soft Gel Capsules</a:t>
            </a:r>
            <a:endParaRPr lang="zh-TW" altLang="en-US" sz="1600" dirty="0">
              <a:ea typeface="標楷體" pitchFamily="65" charset="-120"/>
            </a:endParaRPr>
          </a:p>
        </p:txBody>
      </p:sp>
      <p:pic>
        <p:nvPicPr>
          <p:cNvPr id="9" name="圖片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67252" y="2168920"/>
            <a:ext cx="1420572" cy="540000"/>
          </a:xfrm>
          <a:prstGeom prst="rect">
            <a:avLst/>
          </a:prstGeom>
        </p:spPr>
      </p:pic>
    </p:spTree>
    <p:extLst>
      <p:ext uri="{BB962C8B-B14F-4D97-AF65-F5344CB8AC3E}">
        <p14:creationId xmlns="" xmlns:p14="http://schemas.microsoft.com/office/powerpoint/2010/main" val="256549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
          <p:cNvSpPr txBox="1">
            <a:spLocks/>
          </p:cNvSpPr>
          <p:nvPr/>
        </p:nvSpPr>
        <p:spPr>
          <a:xfrm>
            <a:off x="2051720" y="980728"/>
            <a:ext cx="4248472" cy="720080"/>
          </a:xfrm>
          <a:prstGeom prst="rect">
            <a:avLst/>
          </a:prstGeom>
        </p:spPr>
        <p:txBody>
          <a:bodyPr vert="horz" lIns="91440" tIns="45720" rIns="91440" bIns="45720" rtlCol="0" anchor="ctr">
            <a:noAutofit/>
          </a:bodyPr>
          <a:lstStyle/>
          <a:p>
            <a:pPr lvl="0" algn="ctr">
              <a:spcBef>
                <a:spcPct val="0"/>
              </a:spcBef>
            </a:pPr>
            <a:r>
              <a:rPr lang="zh-TW" altLang="en-US" sz="2400" b="1" dirty="0" smtClean="0">
                <a:ea typeface="標楷體" pitchFamily="65" charset="-120"/>
              </a:rPr>
              <a:t>銷售通路 </a:t>
            </a:r>
            <a:r>
              <a:rPr lang="en-US" altLang="zh-TW" sz="2400" b="1" dirty="0" smtClean="0"/>
              <a:t>Sales Channels</a:t>
            </a:r>
          </a:p>
        </p:txBody>
      </p:sp>
      <p:sp>
        <p:nvSpPr>
          <p:cNvPr id="15" name="矩形 14"/>
          <p:cNvSpPr/>
          <p:nvPr/>
        </p:nvSpPr>
        <p:spPr>
          <a:xfrm>
            <a:off x="2555776" y="1556792"/>
            <a:ext cx="3744416" cy="2000548"/>
          </a:xfrm>
          <a:prstGeom prst="rect">
            <a:avLst/>
          </a:prstGeom>
        </p:spPr>
        <p:txBody>
          <a:bodyPr wrap="square">
            <a:spAutoFit/>
          </a:bodyPr>
          <a:lstStyle/>
          <a:p>
            <a:r>
              <a:rPr lang="zh-TW" altLang="en-US" b="1" dirty="0" smtClean="0">
                <a:effectLst>
                  <a:outerShdw blurRad="38100" dist="38100" dir="2700000" algn="tl">
                    <a:srgbClr val="000000">
                      <a:alpha val="43137"/>
                    </a:srgbClr>
                  </a:outerShdw>
                </a:effectLst>
                <a:ea typeface="標楷體" pitchFamily="65" charset="-120"/>
              </a:rPr>
              <a:t>實體通路 </a:t>
            </a:r>
            <a:r>
              <a:rPr lang="en-US" altLang="zh-TW" b="1" dirty="0" smtClean="0">
                <a:effectLst>
                  <a:outerShdw blurRad="38100" dist="38100" dir="2700000" algn="tl">
                    <a:srgbClr val="000000">
                      <a:alpha val="43137"/>
                    </a:srgbClr>
                  </a:outerShdw>
                </a:effectLst>
              </a:rPr>
              <a:t>Brick-and-mortar Store</a:t>
            </a:r>
            <a:endParaRPr lang="zh-TW" altLang="en-US" sz="2400" b="1" dirty="0" smtClean="0">
              <a:effectLst>
                <a:outerShdw blurRad="38100" dist="38100" dir="2700000" algn="tl">
                  <a:srgbClr val="000000">
                    <a:alpha val="43137"/>
                  </a:srgbClr>
                </a:outerShdw>
              </a:effectLst>
              <a:ea typeface="標楷體" pitchFamily="65" charset="-120"/>
              <a:cs typeface="Times New Roman" pitchFamily="18" charset="0"/>
            </a:endParaRPr>
          </a:p>
          <a:p>
            <a:pPr>
              <a:spcBef>
                <a:spcPts val="1200"/>
              </a:spcBef>
              <a:buFont typeface="Wingdings" pitchFamily="2" charset="2"/>
              <a:buChar char="l"/>
            </a:pPr>
            <a:r>
              <a:rPr lang="zh-TW" altLang="en-US" sz="1600" dirty="0" smtClean="0">
                <a:ea typeface="標楷體" pitchFamily="65" charset="-120"/>
              </a:rPr>
              <a:t>康是美藥妝店</a:t>
            </a:r>
            <a:endParaRPr lang="en-US" altLang="zh-TW" sz="1600" dirty="0" smtClean="0">
              <a:ea typeface="標楷體" pitchFamily="65" charset="-120"/>
            </a:endParaRPr>
          </a:p>
          <a:p>
            <a:pPr>
              <a:buFont typeface="Wingdings" pitchFamily="2" charset="2"/>
              <a:buChar char="l"/>
            </a:pPr>
            <a:r>
              <a:rPr lang="zh-TW" altLang="en-US" sz="1600" dirty="0" smtClean="0">
                <a:ea typeface="標楷體" pitchFamily="65" charset="-120"/>
              </a:rPr>
              <a:t>大樹連鎖藥局</a:t>
            </a:r>
          </a:p>
          <a:p>
            <a:pPr>
              <a:buFont typeface="Wingdings" pitchFamily="2" charset="2"/>
              <a:buChar char="l"/>
            </a:pPr>
            <a:r>
              <a:rPr lang="zh-TW" altLang="en-US" sz="1600" dirty="0" smtClean="0">
                <a:ea typeface="標楷體" pitchFamily="65" charset="-120"/>
              </a:rPr>
              <a:t>躍獅連鎖藥局</a:t>
            </a:r>
          </a:p>
          <a:p>
            <a:pPr>
              <a:buFont typeface="Wingdings" pitchFamily="2" charset="2"/>
              <a:buChar char="l"/>
            </a:pPr>
            <a:r>
              <a:rPr lang="zh-TW" altLang="en-US" sz="1600" dirty="0" smtClean="0">
                <a:ea typeface="標楷體" pitchFamily="65" charset="-120"/>
              </a:rPr>
              <a:t>美康健保藥局</a:t>
            </a:r>
            <a:r>
              <a:rPr lang="en-US" altLang="zh-TW" sz="1600" dirty="0" smtClean="0">
                <a:ea typeface="標楷體" pitchFamily="65" charset="-120"/>
              </a:rPr>
              <a:t>(</a:t>
            </a:r>
            <a:r>
              <a:rPr lang="zh-TW" altLang="en-US" sz="1600" dirty="0" smtClean="0">
                <a:ea typeface="標楷體" pitchFamily="65" charset="-120"/>
              </a:rPr>
              <a:t>雙北桃園區域連鎖</a:t>
            </a:r>
            <a:r>
              <a:rPr lang="en-US" altLang="zh-TW" sz="1600" dirty="0" smtClean="0">
                <a:ea typeface="標楷體" pitchFamily="65" charset="-120"/>
              </a:rPr>
              <a:t>)</a:t>
            </a:r>
          </a:p>
          <a:p>
            <a:pPr>
              <a:buFont typeface="Wingdings" pitchFamily="2" charset="2"/>
              <a:buChar char="l"/>
            </a:pPr>
            <a:r>
              <a:rPr lang="zh-TW" altLang="en-US" sz="1600" dirty="0" smtClean="0">
                <a:ea typeface="標楷體" pitchFamily="65" charset="-120"/>
              </a:rPr>
              <a:t>全球連鎖</a:t>
            </a:r>
            <a:r>
              <a:rPr lang="en-US" altLang="zh-TW" sz="1600" dirty="0" smtClean="0">
                <a:ea typeface="標楷體" pitchFamily="65" charset="-120"/>
              </a:rPr>
              <a:t>(</a:t>
            </a:r>
            <a:r>
              <a:rPr lang="zh-TW" altLang="en-US" sz="1600" dirty="0" smtClean="0">
                <a:ea typeface="標楷體" pitchFamily="65" charset="-120"/>
              </a:rPr>
              <a:t>桃園區域</a:t>
            </a:r>
            <a:r>
              <a:rPr lang="en-US" altLang="zh-TW" sz="1600" dirty="0" smtClean="0">
                <a:ea typeface="標楷體" pitchFamily="65" charset="-120"/>
              </a:rPr>
              <a:t>)</a:t>
            </a:r>
          </a:p>
          <a:p>
            <a:pPr>
              <a:buFont typeface="Wingdings" pitchFamily="2" charset="2"/>
              <a:buChar char="l"/>
            </a:pPr>
            <a:r>
              <a:rPr lang="zh-TW" altLang="en-US" sz="1600" dirty="0" smtClean="0">
                <a:ea typeface="標楷體" pitchFamily="65" charset="-120"/>
              </a:rPr>
              <a:t>唯新婦嬰藥妝</a:t>
            </a:r>
            <a:endParaRPr lang="en-US" altLang="zh-TW" sz="1600" dirty="0" smtClean="0">
              <a:ea typeface="標楷體" pitchFamily="65" charset="-120"/>
            </a:endParaRPr>
          </a:p>
        </p:txBody>
      </p:sp>
      <p:sp>
        <p:nvSpPr>
          <p:cNvPr id="13" name="矩形 12"/>
          <p:cNvSpPr/>
          <p:nvPr/>
        </p:nvSpPr>
        <p:spPr>
          <a:xfrm>
            <a:off x="2627784" y="3645025"/>
            <a:ext cx="3816424" cy="2739211"/>
          </a:xfrm>
          <a:prstGeom prst="rect">
            <a:avLst/>
          </a:prstGeom>
        </p:spPr>
        <p:txBody>
          <a:bodyPr wrap="square">
            <a:spAutoFit/>
          </a:bodyPr>
          <a:lstStyle/>
          <a:p>
            <a:r>
              <a:rPr lang="zh-TW" altLang="en-US" b="1" dirty="0" smtClean="0">
                <a:effectLst>
                  <a:outerShdw blurRad="38100" dist="38100" dir="2700000" algn="tl">
                    <a:srgbClr val="000000">
                      <a:alpha val="43137"/>
                    </a:srgbClr>
                  </a:outerShdw>
                </a:effectLst>
                <a:ea typeface="標楷體" pitchFamily="65" charset="-120"/>
              </a:rPr>
              <a:t>電商平台 </a:t>
            </a:r>
            <a:r>
              <a:rPr lang="en-US" altLang="zh-TW" b="1" dirty="0" smtClean="0">
                <a:effectLst>
                  <a:outerShdw blurRad="38100" dist="38100" dir="2700000" algn="tl">
                    <a:srgbClr val="000000">
                      <a:alpha val="43137"/>
                    </a:srgbClr>
                  </a:outerShdw>
                </a:effectLst>
              </a:rPr>
              <a:t>Online Shop</a:t>
            </a:r>
          </a:p>
          <a:p>
            <a:pPr>
              <a:spcBef>
                <a:spcPts val="1200"/>
              </a:spcBef>
              <a:buFont typeface="Wingdings" pitchFamily="2" charset="2"/>
              <a:buChar char="l"/>
            </a:pPr>
            <a:r>
              <a:rPr lang="en-US" altLang="zh-TW" sz="1600" dirty="0" err="1" smtClean="0">
                <a:ea typeface="標楷體" pitchFamily="65" charset="-120"/>
                <a:cs typeface="Times New Roman" pitchFamily="18" charset="0"/>
              </a:rPr>
              <a:t>Vigoway</a:t>
            </a:r>
            <a:r>
              <a:rPr lang="en-US" altLang="zh-TW" sz="1600" dirty="0" smtClean="0">
                <a:ea typeface="標楷體" pitchFamily="65" charset="-120"/>
                <a:cs typeface="Times New Roman" pitchFamily="18" charset="0"/>
              </a:rPr>
              <a:t> </a:t>
            </a:r>
            <a:r>
              <a:rPr lang="zh-TW" altLang="en-US" sz="1600" dirty="0" smtClean="0">
                <a:ea typeface="標楷體" pitchFamily="65" charset="-120"/>
              </a:rPr>
              <a:t>官方網站</a:t>
            </a:r>
            <a:endParaRPr lang="en-US" altLang="zh-TW" sz="1600" dirty="0" smtClean="0">
              <a:ea typeface="標楷體" pitchFamily="65" charset="-120"/>
            </a:endParaRPr>
          </a:p>
          <a:p>
            <a:pPr>
              <a:buFont typeface="Wingdings" pitchFamily="2" charset="2"/>
              <a:buChar char="l"/>
            </a:pPr>
            <a:r>
              <a:rPr lang="zh-TW" altLang="en-US" sz="1600" dirty="0" smtClean="0">
                <a:ea typeface="標楷體" pitchFamily="65" charset="-120"/>
              </a:rPr>
              <a:t>蝦皮商城 </a:t>
            </a:r>
            <a:r>
              <a:rPr lang="en-US" altLang="zh-TW" sz="1600" dirty="0" err="1" smtClean="0">
                <a:ea typeface="標楷體" pitchFamily="65" charset="-120"/>
              </a:rPr>
              <a:t>Vigoway</a:t>
            </a:r>
            <a:r>
              <a:rPr lang="zh-TW" altLang="en-US" sz="1600" dirty="0" smtClean="0">
                <a:ea typeface="標楷體" pitchFamily="65" charset="-120"/>
              </a:rPr>
              <a:t>官方焹站 </a:t>
            </a:r>
            <a:endParaRPr lang="en-US" altLang="zh-TW" sz="1600" dirty="0" smtClean="0">
              <a:ea typeface="標楷體" pitchFamily="65" charset="-120"/>
            </a:endParaRPr>
          </a:p>
          <a:p>
            <a:pPr>
              <a:buFont typeface="Wingdings" pitchFamily="2" charset="2"/>
              <a:buChar char="l"/>
            </a:pPr>
            <a:r>
              <a:rPr lang="zh-TW" altLang="en-US" sz="1600" dirty="0" smtClean="0">
                <a:ea typeface="標楷體" pitchFamily="65" charset="-120"/>
              </a:rPr>
              <a:t>東森購物</a:t>
            </a:r>
            <a:endParaRPr lang="en-US" altLang="zh-TW" sz="1600" dirty="0" smtClean="0">
              <a:ea typeface="標楷體" pitchFamily="65" charset="-120"/>
            </a:endParaRPr>
          </a:p>
          <a:p>
            <a:pPr>
              <a:buFont typeface="Wingdings" pitchFamily="2" charset="2"/>
              <a:buChar char="l"/>
            </a:pPr>
            <a:r>
              <a:rPr lang="zh-TW" altLang="en-US" sz="1600" dirty="0" smtClean="0">
                <a:ea typeface="標楷體" pitchFamily="65" charset="-120"/>
              </a:rPr>
              <a:t>大樹健康購物網</a:t>
            </a:r>
            <a:endParaRPr lang="en-US" altLang="zh-TW" sz="1600" dirty="0" smtClean="0">
              <a:ea typeface="標楷體" pitchFamily="65" charset="-120"/>
            </a:endParaRPr>
          </a:p>
          <a:p>
            <a:pPr>
              <a:buFont typeface="Wingdings" pitchFamily="2" charset="2"/>
              <a:buChar char="l"/>
            </a:pPr>
            <a:r>
              <a:rPr lang="en-US" altLang="zh-TW" sz="1600" dirty="0" err="1" smtClean="0">
                <a:ea typeface="標楷體" pitchFamily="65" charset="-120"/>
              </a:rPr>
              <a:t>Momo</a:t>
            </a:r>
            <a:r>
              <a:rPr lang="zh-TW" altLang="en-US" sz="1600" dirty="0" smtClean="0">
                <a:ea typeface="標楷體" pitchFamily="65" charset="-120"/>
              </a:rPr>
              <a:t>購物網</a:t>
            </a:r>
            <a:endParaRPr lang="en-US" altLang="zh-TW" sz="1600" dirty="0" smtClean="0">
              <a:ea typeface="標楷體" pitchFamily="65" charset="-120"/>
            </a:endParaRPr>
          </a:p>
          <a:p>
            <a:pPr>
              <a:buFont typeface="Wingdings" pitchFamily="2" charset="2"/>
              <a:buChar char="l"/>
            </a:pPr>
            <a:r>
              <a:rPr lang="zh-TW" altLang="en-US" sz="1600" dirty="0" smtClean="0">
                <a:ea typeface="標楷體" pitchFamily="65" charset="-120"/>
              </a:rPr>
              <a:t>博客來購物網</a:t>
            </a:r>
            <a:endParaRPr lang="en-US" altLang="zh-TW" sz="1600" dirty="0" smtClean="0">
              <a:ea typeface="標楷體" pitchFamily="65" charset="-120"/>
            </a:endParaRPr>
          </a:p>
          <a:p>
            <a:pPr>
              <a:buFont typeface="Wingdings" pitchFamily="2" charset="2"/>
              <a:buChar char="l"/>
            </a:pPr>
            <a:r>
              <a:rPr lang="en-US" altLang="zh-TW" sz="1600" dirty="0" smtClean="0">
                <a:ea typeface="標楷體" pitchFamily="65" charset="-120"/>
              </a:rPr>
              <a:t>PC home </a:t>
            </a:r>
            <a:r>
              <a:rPr lang="zh-TW" altLang="en-US" sz="1600" dirty="0" smtClean="0">
                <a:ea typeface="標楷體" pitchFamily="65" charset="-120"/>
              </a:rPr>
              <a:t>購物網</a:t>
            </a:r>
            <a:endParaRPr lang="en-US" altLang="zh-TW" sz="1200" dirty="0" smtClean="0">
              <a:ea typeface="標楷體" pitchFamily="65" charset="-120"/>
            </a:endParaRPr>
          </a:p>
          <a:p>
            <a:endParaRPr lang="en-US" altLang="zh-TW" sz="1600" dirty="0" smtClean="0">
              <a:ea typeface="標楷體" pitchFamily="65" charset="-120"/>
            </a:endParaRPr>
          </a:p>
          <a:p>
            <a:pPr>
              <a:buFont typeface="Wingdings" pitchFamily="2" charset="2"/>
              <a:buChar char="l"/>
            </a:pPr>
            <a:endParaRPr lang="en-US" altLang="zh-TW" sz="1600" dirty="0" smtClean="0">
              <a:latin typeface="+mj-lt"/>
              <a:ea typeface="標楷體" pitchFamily="65" charset="-120"/>
            </a:endParaRPr>
          </a:p>
        </p:txBody>
      </p:sp>
      <p:sp>
        <p:nvSpPr>
          <p:cNvPr id="14" name="標題 8"/>
          <p:cNvSpPr>
            <a:spLocks noGrp="1"/>
          </p:cNvSpPr>
          <p:nvPr>
            <p:ph type="title"/>
          </p:nvPr>
        </p:nvSpPr>
        <p:spPr>
          <a:xfrm>
            <a:off x="0" y="404664"/>
            <a:ext cx="7236296" cy="484745"/>
          </a:xfrm>
        </p:spPr>
        <p:txBody>
          <a:bodyPr>
            <a:noAutofit/>
          </a:bodyPr>
          <a:lstStyle/>
          <a:p>
            <a:r>
              <a:rPr lang="zh-TW" altLang="en-US" sz="2800" b="1" dirty="0">
                <a:solidFill>
                  <a:schemeClr val="tx1"/>
                </a:solidFill>
                <a:latin typeface="Georgia" panose="02040502050405020303" pitchFamily="18" charset="0"/>
                <a:ea typeface="標楷體" panose="03000509000000000000" pitchFamily="65" charset="-120"/>
                <a:cs typeface="Times New Roman" pitchFamily="18" charset="0"/>
              </a:rPr>
              <a:t>貳、營運概況 </a:t>
            </a:r>
            <a:r>
              <a:rPr lang="en-US" altLang="zh-TW" sz="2800" dirty="0">
                <a:solidFill>
                  <a:schemeClr val="tx1"/>
                </a:solidFill>
                <a:latin typeface="Georgia" panose="02040502050405020303" pitchFamily="18" charset="0"/>
                <a:ea typeface="標楷體" panose="03000509000000000000" pitchFamily="65" charset="-120"/>
                <a:cs typeface="Times New Roman" pitchFamily="18" charset="0"/>
              </a:rPr>
              <a:t>Business Overview (</a:t>
            </a:r>
            <a:r>
              <a:rPr lang="zh-TW" altLang="en-US" sz="2800" dirty="0">
                <a:solidFill>
                  <a:schemeClr val="tx1"/>
                </a:solidFill>
                <a:latin typeface="Georgia" panose="02040502050405020303" pitchFamily="18" charset="0"/>
                <a:ea typeface="標楷體" panose="03000509000000000000" pitchFamily="65" charset="-120"/>
                <a:cs typeface="Times New Roman" pitchFamily="18" charset="0"/>
              </a:rPr>
              <a:t>續</a:t>
            </a:r>
            <a:r>
              <a:rPr lang="en-US" altLang="zh-TW" sz="2800" dirty="0" err="1">
                <a:solidFill>
                  <a:schemeClr val="tx1"/>
                </a:solidFill>
                <a:latin typeface="Georgia" panose="02040502050405020303" pitchFamily="18" charset="0"/>
                <a:ea typeface="標楷體" panose="03000509000000000000" pitchFamily="65" charset="-120"/>
                <a:cs typeface="Times New Roman" pitchFamily="18" charset="0"/>
              </a:rPr>
              <a:t>Con’t</a:t>
            </a:r>
            <a:r>
              <a:rPr lang="en-US" altLang="zh-TW" sz="2800" dirty="0">
                <a:solidFill>
                  <a:schemeClr val="tx1"/>
                </a:solidFill>
                <a:latin typeface="Georgia" panose="02040502050405020303" pitchFamily="18" charset="0"/>
                <a:ea typeface="標楷體" panose="03000509000000000000" pitchFamily="65" charset="-120"/>
                <a:cs typeface="Times New Roman" pitchFamily="18" charset="0"/>
              </a:rPr>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字方塊 7"/>
          <p:cNvSpPr txBox="1"/>
          <p:nvPr/>
        </p:nvSpPr>
        <p:spPr>
          <a:xfrm>
            <a:off x="1422393" y="1638585"/>
            <a:ext cx="5608982" cy="461665"/>
          </a:xfrm>
          <a:prstGeom prst="rect">
            <a:avLst/>
          </a:prstGeom>
          <a:noFill/>
        </p:spPr>
        <p:txBody>
          <a:bodyPr wrap="square" rtlCol="0">
            <a:spAutoFit/>
          </a:bodyPr>
          <a:lstStyle/>
          <a:p>
            <a:r>
              <a:rPr lang="zh-TW" altLang="en-US" sz="2400" dirty="0">
                <a:solidFill>
                  <a:srgbClr val="D7DEE2"/>
                </a:solidFill>
                <a:latin typeface="Calibri" panose="020F0502020204030204" pitchFamily="34" charset="0"/>
                <a:ea typeface="微軟正黑體" panose="020B0604030504040204" pitchFamily="34" charset="-120"/>
                <a:cs typeface="Calibri" panose="020F0502020204030204" pitchFamily="34" charset="0"/>
              </a:rPr>
              <a:t>壹、公司概況 </a:t>
            </a:r>
            <a:r>
              <a:rPr lang="en-US" altLang="zh-TW" sz="2400" dirty="0">
                <a:solidFill>
                  <a:srgbClr val="D7DEE2"/>
                </a:solidFill>
                <a:latin typeface="Calibri" panose="020F0502020204030204" pitchFamily="34" charset="0"/>
                <a:ea typeface="微軟正黑體" panose="020B0604030504040204" pitchFamily="34" charset="-120"/>
                <a:cs typeface="Calibri" panose="020F0502020204030204" pitchFamily="34" charset="0"/>
              </a:rPr>
              <a:t>(Corporate Overview)</a:t>
            </a:r>
          </a:p>
        </p:txBody>
      </p:sp>
      <p:sp>
        <p:nvSpPr>
          <p:cNvPr id="13" name="文字方塊 12"/>
          <p:cNvSpPr txBox="1"/>
          <p:nvPr/>
        </p:nvSpPr>
        <p:spPr>
          <a:xfrm>
            <a:off x="1422393" y="2571427"/>
            <a:ext cx="5850466" cy="461665"/>
          </a:xfrm>
          <a:prstGeom prst="rect">
            <a:avLst/>
          </a:prstGeom>
          <a:noFill/>
        </p:spPr>
        <p:txBody>
          <a:bodyPr wrap="square" rtlCol="0">
            <a:spAutoFit/>
          </a:bodyPr>
          <a:lstStyle/>
          <a:p>
            <a:r>
              <a:rPr lang="zh-TW" altLang="en-US" sz="2400" dirty="0">
                <a:solidFill>
                  <a:srgbClr val="D7DEE2"/>
                </a:solidFill>
                <a:latin typeface="Calibri" panose="020F0502020204030204" pitchFamily="34" charset="0"/>
                <a:ea typeface="微軟正黑體" panose="020B0604030504040204" pitchFamily="34" charset="-120"/>
                <a:cs typeface="Calibri" panose="020F0502020204030204" pitchFamily="34" charset="0"/>
              </a:rPr>
              <a:t>貳、營運概況 </a:t>
            </a:r>
            <a:r>
              <a:rPr lang="en-US" altLang="zh-TW" sz="2400" dirty="0">
                <a:solidFill>
                  <a:srgbClr val="D7DEE2"/>
                </a:solidFill>
                <a:latin typeface="Calibri" panose="020F0502020204030204" pitchFamily="34" charset="0"/>
                <a:ea typeface="微軟正黑體" panose="020B0604030504040204" pitchFamily="34" charset="-120"/>
                <a:cs typeface="Calibri" panose="020F0502020204030204" pitchFamily="34" charset="0"/>
              </a:rPr>
              <a:t>(Business Overview)</a:t>
            </a:r>
          </a:p>
        </p:txBody>
      </p:sp>
      <p:sp>
        <p:nvSpPr>
          <p:cNvPr id="15" name="文字方塊 14"/>
          <p:cNvSpPr txBox="1"/>
          <p:nvPr/>
        </p:nvSpPr>
        <p:spPr>
          <a:xfrm>
            <a:off x="1422393" y="3504269"/>
            <a:ext cx="5608982" cy="461665"/>
          </a:xfrm>
          <a:prstGeom prst="rect">
            <a:avLst/>
          </a:prstGeom>
          <a:noFill/>
        </p:spPr>
        <p:txBody>
          <a:bodyPr wrap="square" rtlCol="0">
            <a:spAutoFit/>
          </a:bodyPr>
          <a:lstStyle/>
          <a:p>
            <a:r>
              <a:rPr lang="zh-TW" altLang="en-US" sz="2400" b="1" dirty="0">
                <a:solidFill>
                  <a:srgbClr val="13B5EA"/>
                </a:solidFill>
                <a:latin typeface="Calibri" panose="020F0502020204030204" pitchFamily="34" charset="0"/>
                <a:ea typeface="微軟正黑體" panose="020B0604030504040204" pitchFamily="34" charset="-120"/>
                <a:cs typeface="Calibri" panose="020F0502020204030204" pitchFamily="34" charset="0"/>
              </a:rPr>
              <a:t>參、財務概況 </a:t>
            </a:r>
            <a:r>
              <a:rPr lang="en-US" altLang="zh-TW" sz="2400" b="1" dirty="0">
                <a:solidFill>
                  <a:srgbClr val="13B5EA"/>
                </a:solidFill>
                <a:latin typeface="Calibri" panose="020F0502020204030204" pitchFamily="34" charset="0"/>
                <a:ea typeface="微軟正黑體" panose="020B0604030504040204" pitchFamily="34" charset="-120"/>
                <a:cs typeface="Calibri" panose="020F0502020204030204" pitchFamily="34" charset="0"/>
              </a:rPr>
              <a:t>(Financial Overview)</a:t>
            </a:r>
          </a:p>
        </p:txBody>
      </p:sp>
      <p:sp>
        <p:nvSpPr>
          <p:cNvPr id="17" name="文字方塊 16"/>
          <p:cNvSpPr txBox="1"/>
          <p:nvPr/>
        </p:nvSpPr>
        <p:spPr>
          <a:xfrm>
            <a:off x="1422393" y="4437112"/>
            <a:ext cx="5850466" cy="461665"/>
          </a:xfrm>
          <a:prstGeom prst="rect">
            <a:avLst/>
          </a:prstGeom>
          <a:noFill/>
        </p:spPr>
        <p:txBody>
          <a:bodyPr wrap="square" rtlCol="0">
            <a:spAutoFit/>
          </a:bodyPr>
          <a:lstStyle/>
          <a:p>
            <a:r>
              <a:rPr lang="zh-TW" altLang="en-US" sz="2400" dirty="0">
                <a:solidFill>
                  <a:srgbClr val="D7DEE2"/>
                </a:solidFill>
                <a:latin typeface="Calibri" panose="020F0502020204030204" pitchFamily="34" charset="0"/>
                <a:ea typeface="微軟正黑體" panose="020B0604030504040204" pitchFamily="34" charset="-120"/>
                <a:cs typeface="Calibri" panose="020F0502020204030204" pitchFamily="34" charset="0"/>
              </a:rPr>
              <a:t>肆、未來展望 </a:t>
            </a:r>
            <a:r>
              <a:rPr lang="en-US" altLang="zh-TW" sz="2400" dirty="0">
                <a:solidFill>
                  <a:srgbClr val="D7DEE2"/>
                </a:solidFill>
                <a:latin typeface="Calibri" panose="020F0502020204030204" pitchFamily="34" charset="0"/>
                <a:ea typeface="微軟正黑體" panose="020B0604030504040204" pitchFamily="34" charset="-120"/>
                <a:cs typeface="Calibri" panose="020F0502020204030204" pitchFamily="34" charset="0"/>
              </a:rPr>
              <a:t>(Future Vision)</a:t>
            </a:r>
          </a:p>
        </p:txBody>
      </p:sp>
      <p:sp>
        <p:nvSpPr>
          <p:cNvPr id="11" name="矩形 4">
            <a:extLst>
              <a:ext uri="{FF2B5EF4-FFF2-40B4-BE49-F238E27FC236}">
                <a16:creationId xmlns="" xmlns:a16="http://schemas.microsoft.com/office/drawing/2014/main" id="{935878BF-840C-495B-B01A-AF05636DFA67}"/>
              </a:ext>
            </a:extLst>
          </p:cNvPr>
          <p:cNvSpPr/>
          <p:nvPr/>
        </p:nvSpPr>
        <p:spPr bwMode="auto">
          <a:xfrm>
            <a:off x="1442609" y="3419124"/>
            <a:ext cx="5960533" cy="631953"/>
          </a:xfrm>
          <a:prstGeom prst="rect">
            <a:avLst/>
          </a:prstGeom>
          <a:noFill/>
          <a:ln w="19050" cap="flat" cmpd="sng" algn="ctr">
            <a:solidFill>
              <a:srgbClr val="43B049"/>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lvl="0" eaLnBrk="1" hangingPunct="1"/>
            <a:endParaRPr lang="zh-TW" altLang="en-US" sz="2400" dirty="0">
              <a:solidFill>
                <a:srgbClr val="13B5EA"/>
              </a:solidFill>
              <a:latin typeface="Calibri" panose="020F0502020204030204" pitchFamily="34" charset="0"/>
              <a:ea typeface="微軟正黑體" panose="020B0604030504040204" pitchFamily="34" charset="-120"/>
              <a:cs typeface="Calibri" panose="020F0502020204030204" pitchFamily="34" charset="0"/>
            </a:endParaRPr>
          </a:p>
        </p:txBody>
      </p:sp>
    </p:spTree>
    <p:extLst>
      <p:ext uri="{BB962C8B-B14F-4D97-AF65-F5344CB8AC3E}">
        <p14:creationId xmlns="" xmlns:p14="http://schemas.microsoft.com/office/powerpoint/2010/main" val="243144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05980" y="1196752"/>
            <a:ext cx="493204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solidFill>
                  <a:schemeClr val="tx1"/>
                </a:solidFill>
                <a:ea typeface="標楷體" pitchFamily="65" charset="-120"/>
                <a:cs typeface="Times New Roman" pitchFamily="18" charset="0"/>
              </a:rPr>
              <a:t>合併營收</a:t>
            </a:r>
            <a:endParaRPr lang="en-US" altLang="zh-TW" sz="2400" dirty="0" smtClean="0">
              <a:solidFill>
                <a:schemeClr val="tx1"/>
              </a:solidFill>
              <a:ea typeface="標楷體" pitchFamily="65" charset="-120"/>
              <a:cs typeface="Times New Roman" pitchFamily="18" charset="0"/>
            </a:endParaRPr>
          </a:p>
          <a:p>
            <a:pPr algn="ctr"/>
            <a:r>
              <a:rPr lang="en-US" altLang="zh-TW" sz="2400" dirty="0" smtClean="0">
                <a:solidFill>
                  <a:schemeClr val="tx1"/>
                </a:solidFill>
                <a:ea typeface="Arial Unicode MS" pitchFamily="34" charset="-120"/>
                <a:cs typeface="Times New Roman" pitchFamily="18" charset="0"/>
              </a:rPr>
              <a:t>(Revenue of Consolidation)</a:t>
            </a:r>
            <a:endParaRPr lang="zh-TW" altLang="en-US" sz="2400" dirty="0">
              <a:solidFill>
                <a:schemeClr val="tx1"/>
              </a:solidFill>
              <a:ea typeface="Arial Unicode MS" pitchFamily="34" charset="-120"/>
              <a:cs typeface="Times New Roman" pitchFamily="18" charset="0"/>
            </a:endParaRPr>
          </a:p>
        </p:txBody>
      </p:sp>
      <p:sp>
        <p:nvSpPr>
          <p:cNvPr id="8" name="矩形 7"/>
          <p:cNvSpPr/>
          <p:nvPr/>
        </p:nvSpPr>
        <p:spPr>
          <a:xfrm>
            <a:off x="683568" y="2132856"/>
            <a:ext cx="15121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200" dirty="0" smtClean="0">
                <a:solidFill>
                  <a:schemeClr val="tx1"/>
                </a:solidFill>
                <a:ea typeface="標楷體" pitchFamily="65" charset="-120"/>
                <a:cs typeface="Times New Roman" pitchFamily="18" charset="0"/>
              </a:rPr>
              <a:t>單位：新台幣仟元</a:t>
            </a:r>
            <a:endParaRPr lang="en-US" altLang="zh-TW" sz="1200" dirty="0" smtClean="0">
              <a:solidFill>
                <a:schemeClr val="tx1"/>
              </a:solidFill>
              <a:ea typeface="標楷體" pitchFamily="65" charset="-120"/>
              <a:cs typeface="Times New Roman" pitchFamily="18" charset="0"/>
            </a:endParaRPr>
          </a:p>
          <a:p>
            <a:r>
              <a:rPr lang="en-US" altLang="zh-TW" sz="1200" dirty="0" smtClean="0">
                <a:solidFill>
                  <a:schemeClr val="tx1"/>
                </a:solidFill>
                <a:ea typeface="標楷體" pitchFamily="65" charset="-120"/>
                <a:cs typeface="Times New Roman" pitchFamily="18" charset="0"/>
              </a:rPr>
              <a:t>Unit: NT$ thousand</a:t>
            </a:r>
            <a:endParaRPr lang="zh-TW" altLang="en-US" sz="1200" dirty="0">
              <a:solidFill>
                <a:schemeClr val="tx1"/>
              </a:solidFill>
              <a:ea typeface="標楷體" pitchFamily="65" charset="-120"/>
              <a:cs typeface="Times New Roman" pitchFamily="18" charset="0"/>
            </a:endParaRPr>
          </a:p>
        </p:txBody>
      </p:sp>
      <p:sp>
        <p:nvSpPr>
          <p:cNvPr id="9" name="標題 8"/>
          <p:cNvSpPr txBox="1">
            <a:spLocks/>
          </p:cNvSpPr>
          <p:nvPr/>
        </p:nvSpPr>
        <p:spPr>
          <a:xfrm>
            <a:off x="0" y="404664"/>
            <a:ext cx="7236296" cy="48474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500" b="0" i="0" kern="1200">
                <a:solidFill>
                  <a:srgbClr val="005095"/>
                </a:solidFill>
                <a:latin typeface="Averta Std Semibold"/>
                <a:ea typeface="+mj-ea"/>
                <a:cs typeface="Averta Std Semibold"/>
              </a:defRPr>
            </a:lvl1pPr>
          </a:lstStyle>
          <a:p>
            <a:r>
              <a:rPr lang="zh-TW" altLang="en-US" sz="2800" b="1" dirty="0">
                <a:solidFill>
                  <a:schemeClr val="tx1"/>
                </a:solidFill>
                <a:latin typeface="Georgia" panose="02040502050405020303" pitchFamily="18" charset="0"/>
                <a:ea typeface="標楷體" panose="03000509000000000000" pitchFamily="65" charset="-120"/>
                <a:cs typeface="Times New Roman" pitchFamily="18" charset="0"/>
              </a:rPr>
              <a:t>參、財務</a:t>
            </a:r>
            <a:r>
              <a:rPr lang="zh-TW" altLang="en-US" sz="2800" b="1" dirty="0" smtClean="0">
                <a:solidFill>
                  <a:schemeClr val="tx1"/>
                </a:solidFill>
                <a:latin typeface="Georgia" panose="02040502050405020303" pitchFamily="18" charset="0"/>
                <a:ea typeface="標楷體" panose="03000509000000000000" pitchFamily="65" charset="-120"/>
                <a:cs typeface="Times New Roman" pitchFamily="18" charset="0"/>
              </a:rPr>
              <a:t>概況 </a:t>
            </a:r>
            <a:r>
              <a:rPr lang="en-US" altLang="zh-TW" sz="2800" dirty="0" smtClean="0">
                <a:solidFill>
                  <a:schemeClr val="tx1"/>
                </a:solidFill>
                <a:latin typeface="Georgia" panose="02040502050405020303" pitchFamily="18" charset="0"/>
                <a:ea typeface="標楷體" panose="03000509000000000000" pitchFamily="65" charset="-120"/>
                <a:cs typeface="Times New Roman" pitchFamily="18" charset="0"/>
              </a:rPr>
              <a:t>Financial Overview</a:t>
            </a:r>
            <a:endParaRPr lang="en-US" altLang="zh-TW" sz="2800" dirty="0">
              <a:solidFill>
                <a:schemeClr val="tx1"/>
              </a:solidFill>
              <a:latin typeface="Georgia" panose="02040502050405020303" pitchFamily="18" charset="0"/>
              <a:ea typeface="標楷體" panose="03000509000000000000" pitchFamily="65" charset="-120"/>
              <a:cs typeface="Times New Roman" pitchFamily="18" charset="0"/>
            </a:endParaRPr>
          </a:p>
        </p:txBody>
      </p:sp>
      <p:graphicFrame>
        <p:nvGraphicFramePr>
          <p:cNvPr id="12" name="圖表 11"/>
          <p:cNvGraphicFramePr>
            <a:graphicFrameLocks/>
          </p:cNvGraphicFramePr>
          <p:nvPr>
            <p:extLst>
              <p:ext uri="{D42A27DB-BD31-4B8C-83A1-F6EECF244321}">
                <p14:modId xmlns="" xmlns:p14="http://schemas.microsoft.com/office/powerpoint/2010/main" val="4062172203"/>
              </p:ext>
            </p:extLst>
          </p:nvPr>
        </p:nvGraphicFramePr>
        <p:xfrm>
          <a:off x="612000" y="2708920"/>
          <a:ext cx="7920000" cy="32399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05980" y="1196752"/>
            <a:ext cx="493204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ea typeface="標楷體" pitchFamily="65" charset="-120"/>
                <a:cs typeface="Times New Roman" pitchFamily="18" charset="0"/>
              </a:rPr>
              <a:t>合併營業毛利</a:t>
            </a:r>
          </a:p>
          <a:p>
            <a:pPr algn="ctr"/>
            <a:r>
              <a:rPr lang="en-US" altLang="zh-TW" sz="2400" dirty="0" smtClean="0">
                <a:solidFill>
                  <a:schemeClr val="tx1"/>
                </a:solidFill>
                <a:ea typeface="標楷體" pitchFamily="65" charset="-120"/>
                <a:cs typeface="Times New Roman" pitchFamily="18" charset="0"/>
              </a:rPr>
              <a:t>(Gross Profit </a:t>
            </a:r>
            <a:r>
              <a:rPr lang="en-US" altLang="zh-TW" sz="2400" dirty="0">
                <a:solidFill>
                  <a:schemeClr val="tx1"/>
                </a:solidFill>
                <a:ea typeface="標楷體" pitchFamily="65" charset="-120"/>
                <a:cs typeface="Times New Roman" pitchFamily="18" charset="0"/>
              </a:rPr>
              <a:t>of C</a:t>
            </a:r>
            <a:r>
              <a:rPr lang="en-US" altLang="zh-TW" sz="2400" dirty="0" smtClean="0">
                <a:solidFill>
                  <a:schemeClr val="tx1"/>
                </a:solidFill>
                <a:ea typeface="標楷體" pitchFamily="65" charset="-120"/>
                <a:cs typeface="Times New Roman" pitchFamily="18" charset="0"/>
              </a:rPr>
              <a:t>onsolidation) </a:t>
            </a:r>
            <a:endParaRPr lang="en-US" altLang="zh-TW" sz="2400" dirty="0">
              <a:solidFill>
                <a:schemeClr val="tx1"/>
              </a:solidFill>
              <a:ea typeface="標楷體" pitchFamily="65" charset="-120"/>
              <a:cs typeface="Times New Roman" pitchFamily="18" charset="0"/>
            </a:endParaRPr>
          </a:p>
        </p:txBody>
      </p:sp>
      <p:sp>
        <p:nvSpPr>
          <p:cNvPr id="8" name="矩形 7"/>
          <p:cNvSpPr/>
          <p:nvPr/>
        </p:nvSpPr>
        <p:spPr>
          <a:xfrm>
            <a:off x="683568" y="2132856"/>
            <a:ext cx="15121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200" dirty="0" smtClean="0">
                <a:solidFill>
                  <a:schemeClr val="tx1"/>
                </a:solidFill>
                <a:ea typeface="標楷體" pitchFamily="65" charset="-120"/>
                <a:cs typeface="Times New Roman" pitchFamily="18" charset="0"/>
              </a:rPr>
              <a:t>單位：新台幣仟元</a:t>
            </a:r>
            <a:endParaRPr lang="en-US" altLang="zh-TW" sz="1200" dirty="0" smtClean="0">
              <a:solidFill>
                <a:schemeClr val="tx1"/>
              </a:solidFill>
              <a:ea typeface="標楷體" pitchFamily="65" charset="-120"/>
              <a:cs typeface="Times New Roman" pitchFamily="18" charset="0"/>
            </a:endParaRPr>
          </a:p>
          <a:p>
            <a:r>
              <a:rPr lang="en-US" altLang="zh-TW" sz="1200" dirty="0" smtClean="0">
                <a:solidFill>
                  <a:schemeClr val="tx1"/>
                </a:solidFill>
                <a:ea typeface="標楷體" pitchFamily="65" charset="-120"/>
                <a:cs typeface="Times New Roman" pitchFamily="18" charset="0"/>
              </a:rPr>
              <a:t>Unit: NT$ thousand</a:t>
            </a:r>
            <a:endParaRPr lang="zh-TW" altLang="en-US" sz="1200" dirty="0">
              <a:solidFill>
                <a:schemeClr val="tx1"/>
              </a:solidFill>
              <a:ea typeface="標楷體" pitchFamily="65" charset="-120"/>
              <a:cs typeface="Times New Roman" pitchFamily="18" charset="0"/>
            </a:endParaRPr>
          </a:p>
        </p:txBody>
      </p:sp>
      <p:graphicFrame>
        <p:nvGraphicFramePr>
          <p:cNvPr id="6" name="圖表 5"/>
          <p:cNvGraphicFramePr>
            <a:graphicFrameLocks/>
          </p:cNvGraphicFramePr>
          <p:nvPr>
            <p:extLst>
              <p:ext uri="{D42A27DB-BD31-4B8C-83A1-F6EECF244321}">
                <p14:modId xmlns="" xmlns:p14="http://schemas.microsoft.com/office/powerpoint/2010/main" val="2516507876"/>
              </p:ext>
            </p:extLst>
          </p:nvPr>
        </p:nvGraphicFramePr>
        <p:xfrm>
          <a:off x="646467" y="2708919"/>
          <a:ext cx="7920000" cy="3267419"/>
        </p:xfrm>
        <a:graphic>
          <a:graphicData uri="http://schemas.openxmlformats.org/drawingml/2006/chart">
            <c:chart xmlns:c="http://schemas.openxmlformats.org/drawingml/2006/chart" xmlns:r="http://schemas.openxmlformats.org/officeDocument/2006/relationships" r:id="rId2"/>
          </a:graphicData>
        </a:graphic>
      </p:graphicFrame>
      <p:sp>
        <p:nvSpPr>
          <p:cNvPr id="7" name="標題 8"/>
          <p:cNvSpPr txBox="1">
            <a:spLocks/>
          </p:cNvSpPr>
          <p:nvPr/>
        </p:nvSpPr>
        <p:spPr>
          <a:xfrm>
            <a:off x="0" y="404664"/>
            <a:ext cx="7236296" cy="48474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500" b="0" i="0" kern="1200">
                <a:solidFill>
                  <a:srgbClr val="005095"/>
                </a:solidFill>
                <a:latin typeface="Averta Std Semibold"/>
                <a:ea typeface="+mj-ea"/>
                <a:cs typeface="Averta Std Semibold"/>
              </a:defRPr>
            </a:lvl1pPr>
          </a:lstStyle>
          <a:p>
            <a:r>
              <a:rPr lang="zh-TW" altLang="en-US" sz="2800" b="1" dirty="0">
                <a:solidFill>
                  <a:schemeClr val="tx1"/>
                </a:solidFill>
                <a:latin typeface="Georgia" panose="02040502050405020303" pitchFamily="18" charset="0"/>
                <a:ea typeface="標楷體" panose="03000509000000000000" pitchFamily="65" charset="-120"/>
                <a:cs typeface="Times New Roman" pitchFamily="18" charset="0"/>
              </a:rPr>
              <a:t>參、財務</a:t>
            </a:r>
            <a:r>
              <a:rPr lang="zh-TW" altLang="en-US" sz="2800" b="1" dirty="0" smtClean="0">
                <a:solidFill>
                  <a:schemeClr val="tx1"/>
                </a:solidFill>
                <a:latin typeface="Georgia" panose="02040502050405020303" pitchFamily="18" charset="0"/>
                <a:ea typeface="標楷體" panose="03000509000000000000" pitchFamily="65" charset="-120"/>
                <a:cs typeface="Times New Roman" pitchFamily="18" charset="0"/>
              </a:rPr>
              <a:t>概況 </a:t>
            </a:r>
            <a:r>
              <a:rPr lang="en-US" altLang="zh-TW" sz="2800" dirty="0" smtClean="0">
                <a:solidFill>
                  <a:schemeClr val="tx1"/>
                </a:solidFill>
                <a:latin typeface="Georgia" panose="02040502050405020303" pitchFamily="18" charset="0"/>
                <a:ea typeface="標楷體" panose="03000509000000000000" pitchFamily="65" charset="-120"/>
                <a:cs typeface="Times New Roman" pitchFamily="18" charset="0"/>
              </a:rPr>
              <a:t>Financial Overview (</a:t>
            </a:r>
            <a:r>
              <a:rPr lang="zh-TW" altLang="en-US" sz="2800" dirty="0" smtClean="0">
                <a:solidFill>
                  <a:schemeClr val="tx1"/>
                </a:solidFill>
                <a:latin typeface="Georgia" panose="02040502050405020303" pitchFamily="18" charset="0"/>
                <a:ea typeface="標楷體" panose="03000509000000000000" pitchFamily="65" charset="-120"/>
                <a:cs typeface="Times New Roman" pitchFamily="18" charset="0"/>
              </a:rPr>
              <a:t>續</a:t>
            </a:r>
            <a:r>
              <a:rPr lang="en-US" altLang="zh-TW" sz="2800" dirty="0" err="1" smtClean="0">
                <a:solidFill>
                  <a:schemeClr val="tx1"/>
                </a:solidFill>
                <a:latin typeface="Georgia" panose="02040502050405020303" pitchFamily="18" charset="0"/>
                <a:ea typeface="標楷體" panose="03000509000000000000" pitchFamily="65" charset="-120"/>
                <a:cs typeface="Times New Roman" pitchFamily="18" charset="0"/>
              </a:rPr>
              <a:t>Con’t</a:t>
            </a:r>
            <a:r>
              <a:rPr lang="en-US" altLang="zh-TW" sz="2800" dirty="0" smtClean="0">
                <a:solidFill>
                  <a:schemeClr val="tx1"/>
                </a:solidFill>
                <a:latin typeface="Georgia" panose="02040502050405020303" pitchFamily="18" charset="0"/>
                <a:ea typeface="標楷體" panose="03000509000000000000" pitchFamily="65" charset="-120"/>
                <a:cs typeface="Times New Roman" pitchFamily="18" charset="0"/>
              </a:rPr>
              <a:t>)</a:t>
            </a:r>
            <a:endParaRPr lang="en-US" altLang="zh-TW" sz="2800" dirty="0">
              <a:solidFill>
                <a:schemeClr val="tx1"/>
              </a:solidFill>
              <a:latin typeface="Georgia" panose="02040502050405020303" pitchFamily="18" charset="0"/>
              <a:ea typeface="標楷體" panose="03000509000000000000" pitchFamily="65" charset="-120"/>
              <a:cs typeface="Times New Roman" pitchFamily="18" charset="0"/>
            </a:endParaRPr>
          </a:p>
        </p:txBody>
      </p:sp>
    </p:spTree>
    <p:extLst>
      <p:ext uri="{BB962C8B-B14F-4D97-AF65-F5344CB8AC3E}">
        <p14:creationId xmlns="" xmlns:p14="http://schemas.microsoft.com/office/powerpoint/2010/main" val="18260314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05980" y="1196752"/>
            <a:ext cx="493204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ea typeface="標楷體" pitchFamily="65" charset="-120"/>
                <a:cs typeface="Times New Roman" pitchFamily="18" charset="0"/>
              </a:rPr>
              <a:t>合併營業淨損</a:t>
            </a:r>
          </a:p>
          <a:p>
            <a:pPr algn="ctr"/>
            <a:r>
              <a:rPr lang="en-US" altLang="zh-TW" sz="2400" dirty="0">
                <a:solidFill>
                  <a:schemeClr val="tx1"/>
                </a:solidFill>
                <a:ea typeface="標楷體" pitchFamily="65" charset="-120"/>
                <a:cs typeface="Times New Roman" pitchFamily="18" charset="0"/>
              </a:rPr>
              <a:t>(Operation </a:t>
            </a:r>
            <a:r>
              <a:rPr lang="en-US" altLang="zh-TW" sz="2400" dirty="0" smtClean="0">
                <a:solidFill>
                  <a:schemeClr val="tx1"/>
                </a:solidFill>
                <a:ea typeface="標楷體" pitchFamily="65" charset="-120"/>
                <a:cs typeface="Times New Roman" pitchFamily="18" charset="0"/>
              </a:rPr>
              <a:t>Loss </a:t>
            </a:r>
            <a:r>
              <a:rPr lang="en-US" altLang="zh-TW" sz="2400" dirty="0">
                <a:solidFill>
                  <a:schemeClr val="tx1"/>
                </a:solidFill>
                <a:ea typeface="標楷體" pitchFamily="65" charset="-120"/>
                <a:cs typeface="Times New Roman" pitchFamily="18" charset="0"/>
              </a:rPr>
              <a:t>of </a:t>
            </a:r>
            <a:r>
              <a:rPr lang="en-US" altLang="zh-TW" sz="2400" dirty="0" smtClean="0">
                <a:solidFill>
                  <a:schemeClr val="tx1"/>
                </a:solidFill>
                <a:ea typeface="標楷體" pitchFamily="65" charset="-120"/>
                <a:cs typeface="Times New Roman" pitchFamily="18" charset="0"/>
              </a:rPr>
              <a:t>Consolidation</a:t>
            </a:r>
            <a:r>
              <a:rPr lang="en-US" altLang="zh-TW" sz="2400" dirty="0">
                <a:solidFill>
                  <a:schemeClr val="tx1"/>
                </a:solidFill>
                <a:ea typeface="標楷體" pitchFamily="65" charset="-120"/>
                <a:cs typeface="Times New Roman" pitchFamily="18" charset="0"/>
              </a:rPr>
              <a:t>)</a:t>
            </a:r>
          </a:p>
        </p:txBody>
      </p:sp>
      <p:sp>
        <p:nvSpPr>
          <p:cNvPr id="8" name="矩形 7"/>
          <p:cNvSpPr/>
          <p:nvPr/>
        </p:nvSpPr>
        <p:spPr>
          <a:xfrm>
            <a:off x="683568" y="2132856"/>
            <a:ext cx="15121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200" dirty="0" smtClean="0">
                <a:solidFill>
                  <a:schemeClr val="tx1"/>
                </a:solidFill>
                <a:ea typeface="標楷體" pitchFamily="65" charset="-120"/>
                <a:cs typeface="Times New Roman" pitchFamily="18" charset="0"/>
              </a:rPr>
              <a:t>單位：新台幣仟元</a:t>
            </a:r>
            <a:endParaRPr lang="en-US" altLang="zh-TW" sz="1200" dirty="0" smtClean="0">
              <a:solidFill>
                <a:schemeClr val="tx1"/>
              </a:solidFill>
              <a:ea typeface="標楷體" pitchFamily="65" charset="-120"/>
              <a:cs typeface="Times New Roman" pitchFamily="18" charset="0"/>
            </a:endParaRPr>
          </a:p>
          <a:p>
            <a:r>
              <a:rPr lang="en-US" altLang="zh-TW" sz="1200" dirty="0" smtClean="0">
                <a:solidFill>
                  <a:schemeClr val="tx1"/>
                </a:solidFill>
                <a:ea typeface="標楷體" pitchFamily="65" charset="-120"/>
                <a:cs typeface="Times New Roman" pitchFamily="18" charset="0"/>
              </a:rPr>
              <a:t>Unit: NT$ thousand</a:t>
            </a:r>
            <a:endParaRPr lang="zh-TW" altLang="en-US" sz="1200" dirty="0">
              <a:solidFill>
                <a:schemeClr val="tx1"/>
              </a:solidFill>
              <a:ea typeface="標楷體" pitchFamily="65" charset="-120"/>
              <a:cs typeface="Times New Roman" pitchFamily="18" charset="0"/>
            </a:endParaRPr>
          </a:p>
        </p:txBody>
      </p:sp>
      <p:sp>
        <p:nvSpPr>
          <p:cNvPr id="7" name="標題 8"/>
          <p:cNvSpPr txBox="1">
            <a:spLocks/>
          </p:cNvSpPr>
          <p:nvPr/>
        </p:nvSpPr>
        <p:spPr>
          <a:xfrm>
            <a:off x="0" y="404664"/>
            <a:ext cx="7236296" cy="48474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500" b="0" i="0" kern="1200">
                <a:solidFill>
                  <a:srgbClr val="005095"/>
                </a:solidFill>
                <a:latin typeface="Averta Std Semibold"/>
                <a:ea typeface="+mj-ea"/>
                <a:cs typeface="Averta Std Semibold"/>
              </a:defRPr>
            </a:lvl1pPr>
          </a:lstStyle>
          <a:p>
            <a:r>
              <a:rPr lang="zh-TW" altLang="en-US" sz="2800" b="1" dirty="0">
                <a:solidFill>
                  <a:schemeClr val="tx1"/>
                </a:solidFill>
                <a:latin typeface="Georgia" panose="02040502050405020303" pitchFamily="18" charset="0"/>
                <a:ea typeface="標楷體" panose="03000509000000000000" pitchFamily="65" charset="-120"/>
                <a:cs typeface="Times New Roman" pitchFamily="18" charset="0"/>
              </a:rPr>
              <a:t>參、財務</a:t>
            </a:r>
            <a:r>
              <a:rPr lang="zh-TW" altLang="en-US" sz="2800" b="1" dirty="0" smtClean="0">
                <a:solidFill>
                  <a:schemeClr val="tx1"/>
                </a:solidFill>
                <a:latin typeface="Georgia" panose="02040502050405020303" pitchFamily="18" charset="0"/>
                <a:ea typeface="標楷體" panose="03000509000000000000" pitchFamily="65" charset="-120"/>
                <a:cs typeface="Times New Roman" pitchFamily="18" charset="0"/>
              </a:rPr>
              <a:t>概況 </a:t>
            </a:r>
            <a:r>
              <a:rPr lang="en-US" altLang="zh-TW" sz="2800" dirty="0" smtClean="0">
                <a:solidFill>
                  <a:schemeClr val="tx1"/>
                </a:solidFill>
                <a:latin typeface="Georgia" panose="02040502050405020303" pitchFamily="18" charset="0"/>
                <a:ea typeface="標楷體" panose="03000509000000000000" pitchFamily="65" charset="-120"/>
                <a:cs typeface="Times New Roman" pitchFamily="18" charset="0"/>
              </a:rPr>
              <a:t>Financial Overview (</a:t>
            </a:r>
            <a:r>
              <a:rPr lang="zh-TW" altLang="en-US" sz="2800" dirty="0" smtClean="0">
                <a:solidFill>
                  <a:schemeClr val="tx1"/>
                </a:solidFill>
                <a:latin typeface="Georgia" panose="02040502050405020303" pitchFamily="18" charset="0"/>
                <a:ea typeface="標楷體" panose="03000509000000000000" pitchFamily="65" charset="-120"/>
                <a:cs typeface="Times New Roman" pitchFamily="18" charset="0"/>
              </a:rPr>
              <a:t>續</a:t>
            </a:r>
            <a:r>
              <a:rPr lang="en-US" altLang="zh-TW" sz="2800" dirty="0" err="1" smtClean="0">
                <a:solidFill>
                  <a:schemeClr val="tx1"/>
                </a:solidFill>
                <a:latin typeface="Georgia" panose="02040502050405020303" pitchFamily="18" charset="0"/>
                <a:ea typeface="標楷體" panose="03000509000000000000" pitchFamily="65" charset="-120"/>
                <a:cs typeface="Times New Roman" pitchFamily="18" charset="0"/>
              </a:rPr>
              <a:t>Con’t</a:t>
            </a:r>
            <a:r>
              <a:rPr lang="en-US" altLang="zh-TW" sz="2800" dirty="0" smtClean="0">
                <a:solidFill>
                  <a:schemeClr val="tx1"/>
                </a:solidFill>
                <a:latin typeface="Georgia" panose="02040502050405020303" pitchFamily="18" charset="0"/>
                <a:ea typeface="標楷體" panose="03000509000000000000" pitchFamily="65" charset="-120"/>
                <a:cs typeface="Times New Roman" pitchFamily="18" charset="0"/>
              </a:rPr>
              <a:t>)</a:t>
            </a:r>
            <a:endParaRPr lang="en-US" altLang="zh-TW" sz="2800" dirty="0">
              <a:solidFill>
                <a:schemeClr val="tx1"/>
              </a:solidFill>
              <a:latin typeface="Georgia" panose="02040502050405020303" pitchFamily="18" charset="0"/>
              <a:ea typeface="標楷體" panose="03000509000000000000" pitchFamily="65" charset="-120"/>
              <a:cs typeface="Times New Roman" pitchFamily="18" charset="0"/>
            </a:endParaRPr>
          </a:p>
        </p:txBody>
      </p:sp>
      <p:graphicFrame>
        <p:nvGraphicFramePr>
          <p:cNvPr id="12" name="圖表 11"/>
          <p:cNvGraphicFramePr>
            <a:graphicFrameLocks/>
          </p:cNvGraphicFramePr>
          <p:nvPr>
            <p:extLst>
              <p:ext uri="{D42A27DB-BD31-4B8C-83A1-F6EECF244321}">
                <p14:modId xmlns="" xmlns:p14="http://schemas.microsoft.com/office/powerpoint/2010/main" val="3046996441"/>
              </p:ext>
            </p:extLst>
          </p:nvPr>
        </p:nvGraphicFramePr>
        <p:xfrm>
          <a:off x="652184" y="2708920"/>
          <a:ext cx="7920000" cy="32018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8474441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05980" y="1196752"/>
            <a:ext cx="493204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ea typeface="標楷體" pitchFamily="65" charset="-120"/>
                <a:cs typeface="Times New Roman" pitchFamily="18" charset="0"/>
              </a:rPr>
              <a:t>合併本期淨利</a:t>
            </a:r>
            <a:r>
              <a:rPr lang="en-US" altLang="zh-TW" sz="2400" dirty="0">
                <a:solidFill>
                  <a:schemeClr val="tx1"/>
                </a:solidFill>
                <a:ea typeface="標楷體" pitchFamily="65" charset="-120"/>
                <a:cs typeface="Times New Roman" pitchFamily="18" charset="0"/>
              </a:rPr>
              <a:t>(</a:t>
            </a:r>
            <a:r>
              <a:rPr lang="zh-TW" altLang="en-US" sz="2400" dirty="0">
                <a:solidFill>
                  <a:schemeClr val="tx1"/>
                </a:solidFill>
                <a:ea typeface="標楷體" pitchFamily="65" charset="-120"/>
                <a:cs typeface="Times New Roman" pitchFamily="18" charset="0"/>
              </a:rPr>
              <a:t>損</a:t>
            </a:r>
            <a:r>
              <a:rPr lang="en-US" altLang="zh-TW" sz="2400" dirty="0">
                <a:solidFill>
                  <a:schemeClr val="tx1"/>
                </a:solidFill>
                <a:ea typeface="標楷體" pitchFamily="65" charset="-120"/>
                <a:cs typeface="Times New Roman" pitchFamily="18" charset="0"/>
              </a:rPr>
              <a:t>)</a:t>
            </a:r>
          </a:p>
          <a:p>
            <a:pPr algn="ctr"/>
            <a:r>
              <a:rPr lang="en-US" altLang="zh-TW" sz="2400" dirty="0">
                <a:solidFill>
                  <a:schemeClr val="tx1"/>
                </a:solidFill>
                <a:ea typeface="標楷體" pitchFamily="65" charset="-120"/>
                <a:cs typeface="Times New Roman" pitchFamily="18" charset="0"/>
              </a:rPr>
              <a:t>(Net </a:t>
            </a:r>
            <a:r>
              <a:rPr lang="en-US" altLang="zh-TW" sz="2400" dirty="0" smtClean="0">
                <a:solidFill>
                  <a:schemeClr val="tx1"/>
                </a:solidFill>
                <a:ea typeface="標楷體" pitchFamily="65" charset="-120"/>
                <a:cs typeface="Times New Roman" pitchFamily="18" charset="0"/>
              </a:rPr>
              <a:t>Income/Loss </a:t>
            </a:r>
            <a:r>
              <a:rPr lang="en-US" altLang="zh-TW" sz="2400" dirty="0">
                <a:solidFill>
                  <a:schemeClr val="tx1"/>
                </a:solidFill>
                <a:ea typeface="標楷體" pitchFamily="65" charset="-120"/>
                <a:cs typeface="Times New Roman" pitchFamily="18" charset="0"/>
              </a:rPr>
              <a:t>of C</a:t>
            </a:r>
            <a:r>
              <a:rPr lang="en-US" altLang="zh-TW" sz="2400" dirty="0" smtClean="0">
                <a:solidFill>
                  <a:schemeClr val="tx1"/>
                </a:solidFill>
                <a:ea typeface="標楷體" pitchFamily="65" charset="-120"/>
                <a:cs typeface="Times New Roman" pitchFamily="18" charset="0"/>
              </a:rPr>
              <a:t>onsolidation</a:t>
            </a:r>
            <a:r>
              <a:rPr lang="en-US" altLang="zh-TW" sz="2400" dirty="0">
                <a:solidFill>
                  <a:schemeClr val="tx1"/>
                </a:solidFill>
                <a:ea typeface="標楷體" pitchFamily="65" charset="-120"/>
                <a:cs typeface="Times New Roman" pitchFamily="18" charset="0"/>
              </a:rPr>
              <a:t>)</a:t>
            </a:r>
          </a:p>
        </p:txBody>
      </p:sp>
      <p:sp>
        <p:nvSpPr>
          <p:cNvPr id="8" name="矩形 7"/>
          <p:cNvSpPr/>
          <p:nvPr/>
        </p:nvSpPr>
        <p:spPr>
          <a:xfrm>
            <a:off x="683568" y="2132856"/>
            <a:ext cx="15121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200" dirty="0" smtClean="0">
                <a:solidFill>
                  <a:schemeClr val="tx1"/>
                </a:solidFill>
                <a:ea typeface="標楷體" pitchFamily="65" charset="-120"/>
                <a:cs typeface="Times New Roman" pitchFamily="18" charset="0"/>
              </a:rPr>
              <a:t>單位：新台幣仟元</a:t>
            </a:r>
            <a:endParaRPr lang="en-US" altLang="zh-TW" sz="1200" dirty="0" smtClean="0">
              <a:solidFill>
                <a:schemeClr val="tx1"/>
              </a:solidFill>
              <a:ea typeface="標楷體" pitchFamily="65" charset="-120"/>
              <a:cs typeface="Times New Roman" pitchFamily="18" charset="0"/>
            </a:endParaRPr>
          </a:p>
          <a:p>
            <a:r>
              <a:rPr lang="en-US" altLang="zh-TW" sz="1200" dirty="0" smtClean="0">
                <a:solidFill>
                  <a:schemeClr val="tx1"/>
                </a:solidFill>
                <a:ea typeface="標楷體" pitchFamily="65" charset="-120"/>
                <a:cs typeface="Times New Roman" pitchFamily="18" charset="0"/>
              </a:rPr>
              <a:t>Unit: NT$ thousand</a:t>
            </a:r>
            <a:endParaRPr lang="zh-TW" altLang="en-US" sz="1200" dirty="0">
              <a:solidFill>
                <a:schemeClr val="tx1"/>
              </a:solidFill>
              <a:ea typeface="標楷體" pitchFamily="65" charset="-120"/>
              <a:cs typeface="Times New Roman" pitchFamily="18" charset="0"/>
            </a:endParaRPr>
          </a:p>
        </p:txBody>
      </p:sp>
      <p:sp>
        <p:nvSpPr>
          <p:cNvPr id="7" name="標題 8"/>
          <p:cNvSpPr txBox="1">
            <a:spLocks/>
          </p:cNvSpPr>
          <p:nvPr/>
        </p:nvSpPr>
        <p:spPr>
          <a:xfrm>
            <a:off x="0" y="404664"/>
            <a:ext cx="7236296" cy="48474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500" b="0" i="0" kern="1200">
                <a:solidFill>
                  <a:srgbClr val="005095"/>
                </a:solidFill>
                <a:latin typeface="Averta Std Semibold"/>
                <a:ea typeface="+mj-ea"/>
                <a:cs typeface="Averta Std Semibold"/>
              </a:defRPr>
            </a:lvl1pPr>
          </a:lstStyle>
          <a:p>
            <a:r>
              <a:rPr lang="zh-TW" altLang="en-US" sz="2800" b="1" dirty="0">
                <a:solidFill>
                  <a:schemeClr val="tx1"/>
                </a:solidFill>
                <a:latin typeface="Georgia" panose="02040502050405020303" pitchFamily="18" charset="0"/>
                <a:ea typeface="標楷體" panose="03000509000000000000" pitchFamily="65" charset="-120"/>
                <a:cs typeface="Times New Roman" pitchFamily="18" charset="0"/>
              </a:rPr>
              <a:t>參、財務</a:t>
            </a:r>
            <a:r>
              <a:rPr lang="zh-TW" altLang="en-US" sz="2800" b="1" dirty="0" smtClean="0">
                <a:solidFill>
                  <a:schemeClr val="tx1"/>
                </a:solidFill>
                <a:latin typeface="Georgia" panose="02040502050405020303" pitchFamily="18" charset="0"/>
                <a:ea typeface="標楷體" panose="03000509000000000000" pitchFamily="65" charset="-120"/>
                <a:cs typeface="Times New Roman" pitchFamily="18" charset="0"/>
              </a:rPr>
              <a:t>概況 </a:t>
            </a:r>
            <a:r>
              <a:rPr lang="en-US" altLang="zh-TW" sz="2800" dirty="0" smtClean="0">
                <a:solidFill>
                  <a:schemeClr val="tx1"/>
                </a:solidFill>
                <a:latin typeface="Georgia" panose="02040502050405020303" pitchFamily="18" charset="0"/>
                <a:ea typeface="標楷體" panose="03000509000000000000" pitchFamily="65" charset="-120"/>
                <a:cs typeface="Times New Roman" pitchFamily="18" charset="0"/>
              </a:rPr>
              <a:t>Financial Overview (</a:t>
            </a:r>
            <a:r>
              <a:rPr lang="zh-TW" altLang="en-US" sz="2800" dirty="0" smtClean="0">
                <a:solidFill>
                  <a:schemeClr val="tx1"/>
                </a:solidFill>
                <a:latin typeface="Georgia" panose="02040502050405020303" pitchFamily="18" charset="0"/>
                <a:ea typeface="標楷體" panose="03000509000000000000" pitchFamily="65" charset="-120"/>
                <a:cs typeface="Times New Roman" pitchFamily="18" charset="0"/>
              </a:rPr>
              <a:t>續</a:t>
            </a:r>
            <a:r>
              <a:rPr lang="en-US" altLang="zh-TW" sz="2800" dirty="0" err="1" smtClean="0">
                <a:solidFill>
                  <a:schemeClr val="tx1"/>
                </a:solidFill>
                <a:latin typeface="Georgia" panose="02040502050405020303" pitchFamily="18" charset="0"/>
                <a:ea typeface="標楷體" panose="03000509000000000000" pitchFamily="65" charset="-120"/>
                <a:cs typeface="Times New Roman" pitchFamily="18" charset="0"/>
              </a:rPr>
              <a:t>Con’t</a:t>
            </a:r>
            <a:r>
              <a:rPr lang="en-US" altLang="zh-TW" sz="2800" dirty="0" smtClean="0">
                <a:solidFill>
                  <a:schemeClr val="tx1"/>
                </a:solidFill>
                <a:latin typeface="Georgia" panose="02040502050405020303" pitchFamily="18" charset="0"/>
                <a:ea typeface="標楷體" panose="03000509000000000000" pitchFamily="65" charset="-120"/>
                <a:cs typeface="Times New Roman" pitchFamily="18" charset="0"/>
              </a:rPr>
              <a:t>)</a:t>
            </a:r>
            <a:endParaRPr lang="en-US" altLang="zh-TW" sz="2800" dirty="0">
              <a:solidFill>
                <a:schemeClr val="tx1"/>
              </a:solidFill>
              <a:latin typeface="Georgia" panose="02040502050405020303" pitchFamily="18" charset="0"/>
              <a:ea typeface="標楷體" panose="03000509000000000000" pitchFamily="65" charset="-120"/>
              <a:cs typeface="Times New Roman" pitchFamily="18" charset="0"/>
            </a:endParaRPr>
          </a:p>
        </p:txBody>
      </p:sp>
      <p:graphicFrame>
        <p:nvGraphicFramePr>
          <p:cNvPr id="6" name="圖表 5"/>
          <p:cNvGraphicFramePr>
            <a:graphicFrameLocks/>
          </p:cNvGraphicFramePr>
          <p:nvPr>
            <p:extLst>
              <p:ext uri="{D42A27DB-BD31-4B8C-83A1-F6EECF244321}">
                <p14:modId xmlns="" xmlns:p14="http://schemas.microsoft.com/office/powerpoint/2010/main" val="247577264"/>
              </p:ext>
            </p:extLst>
          </p:nvPr>
        </p:nvGraphicFramePr>
        <p:xfrm>
          <a:off x="650642" y="2708920"/>
          <a:ext cx="7920000" cy="32166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2537953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87624" y="1484784"/>
            <a:ext cx="6768752" cy="652166"/>
          </a:xfrm>
        </p:spPr>
        <p:txBody>
          <a:bodyPr>
            <a:noAutofit/>
          </a:bodyPr>
          <a:lstStyle/>
          <a:p>
            <a:pPr algn="ctr"/>
            <a:r>
              <a:rPr lang="zh-TW" altLang="en-US" sz="2400" b="1" dirty="0" smtClean="0">
                <a:solidFill>
                  <a:schemeClr val="tx1"/>
                </a:solidFill>
                <a:latin typeface="+mn-lt"/>
                <a:ea typeface="標楷體" pitchFamily="65" charset="-120"/>
                <a:cs typeface="Times New Roman" pitchFamily="18" charset="0"/>
              </a:rPr>
              <a:t>財務結構   </a:t>
            </a:r>
            <a:r>
              <a:rPr lang="en-US" altLang="zh-TW" sz="2400" b="1" dirty="0" smtClean="0">
                <a:solidFill>
                  <a:schemeClr val="tx1"/>
                </a:solidFill>
                <a:latin typeface="+mn-lt"/>
                <a:ea typeface="標楷體" pitchFamily="65" charset="-120"/>
                <a:cs typeface="Times New Roman" pitchFamily="18" charset="0"/>
              </a:rPr>
              <a:t/>
            </a:r>
            <a:br>
              <a:rPr lang="en-US" altLang="zh-TW" sz="2400" b="1" dirty="0" smtClean="0">
                <a:solidFill>
                  <a:schemeClr val="tx1"/>
                </a:solidFill>
                <a:latin typeface="+mn-lt"/>
                <a:ea typeface="標楷體" pitchFamily="65" charset="-120"/>
                <a:cs typeface="Times New Roman" pitchFamily="18" charset="0"/>
              </a:rPr>
            </a:br>
            <a:r>
              <a:rPr lang="en-US" altLang="zh-TW" sz="2400" dirty="0" smtClean="0">
                <a:solidFill>
                  <a:schemeClr val="tx1"/>
                </a:solidFill>
                <a:latin typeface="+mn-lt"/>
                <a:cs typeface="Times New Roman" pitchFamily="18" charset="0"/>
              </a:rPr>
              <a:t>Financial Analysis -Consolidated</a:t>
            </a:r>
            <a:endParaRPr lang="zh-TW" altLang="en-US" sz="2400" b="1" dirty="0">
              <a:solidFill>
                <a:schemeClr val="tx1"/>
              </a:solidFill>
              <a:latin typeface="+mn-lt"/>
              <a:ea typeface="標楷體" pitchFamily="65" charset="-120"/>
              <a:cs typeface="Times New Roman" pitchFamily="18" charset="0"/>
            </a:endParaRPr>
          </a:p>
        </p:txBody>
      </p:sp>
      <p:sp>
        <p:nvSpPr>
          <p:cNvPr id="12" name="標題 8"/>
          <p:cNvSpPr txBox="1">
            <a:spLocks/>
          </p:cNvSpPr>
          <p:nvPr/>
        </p:nvSpPr>
        <p:spPr>
          <a:xfrm>
            <a:off x="0" y="404664"/>
            <a:ext cx="7236296" cy="48474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500" b="0" i="0" kern="1200">
                <a:solidFill>
                  <a:srgbClr val="005095"/>
                </a:solidFill>
                <a:latin typeface="Averta Std Semibold"/>
                <a:ea typeface="+mj-ea"/>
                <a:cs typeface="Averta Std Semibold"/>
              </a:defRPr>
            </a:lvl1pPr>
          </a:lstStyle>
          <a:p>
            <a:r>
              <a:rPr lang="zh-TW" altLang="en-US" sz="2800" b="1" dirty="0">
                <a:solidFill>
                  <a:schemeClr val="tx1"/>
                </a:solidFill>
                <a:latin typeface="Georgia" panose="02040502050405020303" pitchFamily="18" charset="0"/>
                <a:ea typeface="標楷體" panose="03000509000000000000" pitchFamily="65" charset="-120"/>
                <a:cs typeface="Times New Roman" pitchFamily="18" charset="0"/>
              </a:rPr>
              <a:t>參、財務</a:t>
            </a:r>
            <a:r>
              <a:rPr lang="zh-TW" altLang="en-US" sz="2800" b="1" dirty="0" smtClean="0">
                <a:solidFill>
                  <a:schemeClr val="tx1"/>
                </a:solidFill>
                <a:latin typeface="Georgia" panose="02040502050405020303" pitchFamily="18" charset="0"/>
                <a:ea typeface="標楷體" panose="03000509000000000000" pitchFamily="65" charset="-120"/>
                <a:cs typeface="Times New Roman" pitchFamily="18" charset="0"/>
              </a:rPr>
              <a:t>概況 </a:t>
            </a:r>
            <a:r>
              <a:rPr lang="en-US" altLang="zh-TW" sz="2800" dirty="0" smtClean="0">
                <a:solidFill>
                  <a:schemeClr val="tx1"/>
                </a:solidFill>
                <a:latin typeface="Georgia" panose="02040502050405020303" pitchFamily="18" charset="0"/>
                <a:ea typeface="標楷體" panose="03000509000000000000" pitchFamily="65" charset="-120"/>
                <a:cs typeface="Times New Roman" pitchFamily="18" charset="0"/>
              </a:rPr>
              <a:t>Financial Overview (</a:t>
            </a:r>
            <a:r>
              <a:rPr lang="zh-TW" altLang="en-US" sz="2800" dirty="0" smtClean="0">
                <a:solidFill>
                  <a:schemeClr val="tx1"/>
                </a:solidFill>
                <a:latin typeface="Georgia" panose="02040502050405020303" pitchFamily="18" charset="0"/>
                <a:ea typeface="標楷體" panose="03000509000000000000" pitchFamily="65" charset="-120"/>
                <a:cs typeface="Times New Roman" pitchFamily="18" charset="0"/>
              </a:rPr>
              <a:t>續</a:t>
            </a:r>
            <a:r>
              <a:rPr lang="en-US" altLang="zh-TW" sz="2800" dirty="0" err="1" smtClean="0">
                <a:solidFill>
                  <a:schemeClr val="tx1"/>
                </a:solidFill>
                <a:latin typeface="Georgia" panose="02040502050405020303" pitchFamily="18" charset="0"/>
                <a:ea typeface="標楷體" panose="03000509000000000000" pitchFamily="65" charset="-120"/>
                <a:cs typeface="Times New Roman" pitchFamily="18" charset="0"/>
              </a:rPr>
              <a:t>Con’t</a:t>
            </a:r>
            <a:r>
              <a:rPr lang="en-US" altLang="zh-TW" sz="2800" dirty="0" smtClean="0">
                <a:solidFill>
                  <a:schemeClr val="tx1"/>
                </a:solidFill>
                <a:latin typeface="Georgia" panose="02040502050405020303" pitchFamily="18" charset="0"/>
                <a:ea typeface="標楷體" panose="03000509000000000000" pitchFamily="65" charset="-120"/>
                <a:cs typeface="Times New Roman" pitchFamily="18" charset="0"/>
              </a:rPr>
              <a:t>)</a:t>
            </a:r>
            <a:endParaRPr lang="en-US" altLang="zh-TW" sz="2800" dirty="0">
              <a:solidFill>
                <a:schemeClr val="tx1"/>
              </a:solidFill>
              <a:latin typeface="Georgia" panose="02040502050405020303" pitchFamily="18" charset="0"/>
              <a:ea typeface="標楷體" panose="03000509000000000000" pitchFamily="65" charset="-120"/>
              <a:cs typeface="Times New Roman" pitchFamily="18" charset="0"/>
            </a:endParaRPr>
          </a:p>
        </p:txBody>
      </p:sp>
      <p:graphicFrame>
        <p:nvGraphicFramePr>
          <p:cNvPr id="16" name="圖表 15"/>
          <p:cNvGraphicFramePr>
            <a:graphicFrameLocks/>
          </p:cNvGraphicFramePr>
          <p:nvPr>
            <p:extLst>
              <p:ext uri="{D42A27DB-BD31-4B8C-83A1-F6EECF244321}">
                <p14:modId xmlns="" xmlns:p14="http://schemas.microsoft.com/office/powerpoint/2010/main" val="2199766564"/>
              </p:ext>
            </p:extLst>
          </p:nvPr>
        </p:nvGraphicFramePr>
        <p:xfrm>
          <a:off x="251520" y="2732325"/>
          <a:ext cx="4320000" cy="25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圖表 16"/>
          <p:cNvGraphicFramePr>
            <a:graphicFrameLocks/>
          </p:cNvGraphicFramePr>
          <p:nvPr>
            <p:extLst>
              <p:ext uri="{D42A27DB-BD31-4B8C-83A1-F6EECF244321}">
                <p14:modId xmlns="" xmlns:p14="http://schemas.microsoft.com/office/powerpoint/2010/main" val="321863150"/>
              </p:ext>
            </p:extLst>
          </p:nvPr>
        </p:nvGraphicFramePr>
        <p:xfrm>
          <a:off x="4644008" y="2732325"/>
          <a:ext cx="4320000" cy="252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1058434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Graphic spid="17"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8"/>
          <p:cNvSpPr txBox="1">
            <a:spLocks/>
          </p:cNvSpPr>
          <p:nvPr/>
        </p:nvSpPr>
        <p:spPr>
          <a:xfrm>
            <a:off x="0" y="404664"/>
            <a:ext cx="7236296" cy="48474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500" b="0" i="0" kern="1200">
                <a:solidFill>
                  <a:srgbClr val="005095"/>
                </a:solidFill>
                <a:latin typeface="Averta Std Semibold"/>
                <a:ea typeface="+mj-ea"/>
                <a:cs typeface="Averta Std Semibold"/>
              </a:defRPr>
            </a:lvl1pPr>
          </a:lstStyle>
          <a:p>
            <a:r>
              <a:rPr lang="zh-TW" altLang="en-US" sz="2800" b="1" dirty="0">
                <a:solidFill>
                  <a:schemeClr val="tx1"/>
                </a:solidFill>
                <a:latin typeface="Georgia" panose="02040502050405020303" pitchFamily="18" charset="0"/>
                <a:ea typeface="標楷體" panose="03000509000000000000" pitchFamily="65" charset="-120"/>
                <a:cs typeface="Times New Roman" pitchFamily="18" charset="0"/>
              </a:rPr>
              <a:t>參、財務</a:t>
            </a:r>
            <a:r>
              <a:rPr lang="zh-TW" altLang="en-US" sz="2800" b="1" dirty="0" smtClean="0">
                <a:solidFill>
                  <a:schemeClr val="tx1"/>
                </a:solidFill>
                <a:latin typeface="Georgia" panose="02040502050405020303" pitchFamily="18" charset="0"/>
                <a:ea typeface="標楷體" panose="03000509000000000000" pitchFamily="65" charset="-120"/>
                <a:cs typeface="Times New Roman" pitchFamily="18" charset="0"/>
              </a:rPr>
              <a:t>概況 </a:t>
            </a:r>
            <a:r>
              <a:rPr lang="en-US" altLang="zh-TW" sz="2800" dirty="0" smtClean="0">
                <a:solidFill>
                  <a:schemeClr val="tx1"/>
                </a:solidFill>
                <a:latin typeface="Georgia" panose="02040502050405020303" pitchFamily="18" charset="0"/>
                <a:ea typeface="標楷體" panose="03000509000000000000" pitchFamily="65" charset="-120"/>
                <a:cs typeface="Times New Roman" pitchFamily="18" charset="0"/>
              </a:rPr>
              <a:t>Financial Overview (</a:t>
            </a:r>
            <a:r>
              <a:rPr lang="zh-TW" altLang="en-US" sz="2800" dirty="0" smtClean="0">
                <a:solidFill>
                  <a:schemeClr val="tx1"/>
                </a:solidFill>
                <a:latin typeface="Georgia" panose="02040502050405020303" pitchFamily="18" charset="0"/>
                <a:ea typeface="標楷體" panose="03000509000000000000" pitchFamily="65" charset="-120"/>
                <a:cs typeface="Times New Roman" pitchFamily="18" charset="0"/>
              </a:rPr>
              <a:t>續</a:t>
            </a:r>
            <a:r>
              <a:rPr lang="en-US" altLang="zh-TW" sz="2800" dirty="0" err="1" smtClean="0">
                <a:solidFill>
                  <a:schemeClr val="tx1"/>
                </a:solidFill>
                <a:latin typeface="Georgia" panose="02040502050405020303" pitchFamily="18" charset="0"/>
                <a:ea typeface="標楷體" panose="03000509000000000000" pitchFamily="65" charset="-120"/>
                <a:cs typeface="Times New Roman" pitchFamily="18" charset="0"/>
              </a:rPr>
              <a:t>Con’t</a:t>
            </a:r>
            <a:r>
              <a:rPr lang="en-US" altLang="zh-TW" sz="2800" dirty="0" smtClean="0">
                <a:solidFill>
                  <a:schemeClr val="tx1"/>
                </a:solidFill>
                <a:latin typeface="Georgia" panose="02040502050405020303" pitchFamily="18" charset="0"/>
                <a:ea typeface="標楷體" panose="03000509000000000000" pitchFamily="65" charset="-120"/>
                <a:cs typeface="Times New Roman" pitchFamily="18" charset="0"/>
              </a:rPr>
              <a:t>)</a:t>
            </a:r>
            <a:endParaRPr lang="en-US" altLang="zh-TW" sz="2800" dirty="0">
              <a:solidFill>
                <a:schemeClr val="tx1"/>
              </a:solidFill>
              <a:latin typeface="Georgia" panose="02040502050405020303" pitchFamily="18" charset="0"/>
              <a:ea typeface="標楷體" panose="03000509000000000000" pitchFamily="65" charset="-120"/>
              <a:cs typeface="Times New Roman" pitchFamily="18" charset="0"/>
            </a:endParaRPr>
          </a:p>
        </p:txBody>
      </p:sp>
      <p:pic>
        <p:nvPicPr>
          <p:cNvPr id="11" name="圖片 10"/>
          <p:cNvPicPr>
            <a:picLocks noChangeAspect="1"/>
          </p:cNvPicPr>
          <p:nvPr/>
        </p:nvPicPr>
        <p:blipFill>
          <a:blip r:embed="rId2" cstate="print"/>
          <a:stretch>
            <a:fillRect/>
          </a:stretch>
        </p:blipFill>
        <p:spPr>
          <a:xfrm>
            <a:off x="1168414" y="1359000"/>
            <a:ext cx="6807171" cy="41400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8"/>
          <p:cNvSpPr txBox="1">
            <a:spLocks/>
          </p:cNvSpPr>
          <p:nvPr/>
        </p:nvSpPr>
        <p:spPr>
          <a:xfrm>
            <a:off x="0" y="404664"/>
            <a:ext cx="7236296" cy="48474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500" b="0" i="0" kern="1200">
                <a:solidFill>
                  <a:srgbClr val="005095"/>
                </a:solidFill>
                <a:latin typeface="Averta Std Semibold"/>
                <a:ea typeface="+mj-ea"/>
                <a:cs typeface="Averta Std Semibold"/>
              </a:defRPr>
            </a:lvl1pPr>
          </a:lstStyle>
          <a:p>
            <a:r>
              <a:rPr lang="zh-TW" altLang="en-US" sz="2800" b="1" dirty="0">
                <a:solidFill>
                  <a:schemeClr val="tx1"/>
                </a:solidFill>
                <a:latin typeface="Georgia" panose="02040502050405020303" pitchFamily="18" charset="0"/>
                <a:ea typeface="標楷體" panose="03000509000000000000" pitchFamily="65" charset="-120"/>
                <a:cs typeface="Times New Roman" pitchFamily="18" charset="0"/>
              </a:rPr>
              <a:t>參、財務</a:t>
            </a:r>
            <a:r>
              <a:rPr lang="zh-TW" altLang="en-US" sz="2800" b="1" dirty="0" smtClean="0">
                <a:solidFill>
                  <a:schemeClr val="tx1"/>
                </a:solidFill>
                <a:latin typeface="Georgia" panose="02040502050405020303" pitchFamily="18" charset="0"/>
                <a:ea typeface="標楷體" panose="03000509000000000000" pitchFamily="65" charset="-120"/>
                <a:cs typeface="Times New Roman" pitchFamily="18" charset="0"/>
              </a:rPr>
              <a:t>概況 </a:t>
            </a:r>
            <a:r>
              <a:rPr lang="en-US" altLang="zh-TW" sz="2800" dirty="0" smtClean="0">
                <a:solidFill>
                  <a:schemeClr val="tx1"/>
                </a:solidFill>
                <a:latin typeface="Georgia" panose="02040502050405020303" pitchFamily="18" charset="0"/>
                <a:ea typeface="標楷體" panose="03000509000000000000" pitchFamily="65" charset="-120"/>
                <a:cs typeface="Times New Roman" pitchFamily="18" charset="0"/>
              </a:rPr>
              <a:t>Financial Overview (</a:t>
            </a:r>
            <a:r>
              <a:rPr lang="zh-TW" altLang="en-US" sz="2800" dirty="0" smtClean="0">
                <a:solidFill>
                  <a:schemeClr val="tx1"/>
                </a:solidFill>
                <a:latin typeface="Georgia" panose="02040502050405020303" pitchFamily="18" charset="0"/>
                <a:ea typeface="標楷體" panose="03000509000000000000" pitchFamily="65" charset="-120"/>
                <a:cs typeface="Times New Roman" pitchFamily="18" charset="0"/>
              </a:rPr>
              <a:t>續</a:t>
            </a:r>
            <a:r>
              <a:rPr lang="en-US" altLang="zh-TW" sz="2800" dirty="0" err="1" smtClean="0">
                <a:solidFill>
                  <a:schemeClr val="tx1"/>
                </a:solidFill>
                <a:latin typeface="Georgia" panose="02040502050405020303" pitchFamily="18" charset="0"/>
                <a:ea typeface="標楷體" panose="03000509000000000000" pitchFamily="65" charset="-120"/>
                <a:cs typeface="Times New Roman" pitchFamily="18" charset="0"/>
              </a:rPr>
              <a:t>Con’t</a:t>
            </a:r>
            <a:r>
              <a:rPr lang="en-US" altLang="zh-TW" sz="2800" dirty="0" smtClean="0">
                <a:solidFill>
                  <a:schemeClr val="tx1"/>
                </a:solidFill>
                <a:latin typeface="Georgia" panose="02040502050405020303" pitchFamily="18" charset="0"/>
                <a:ea typeface="標楷體" panose="03000509000000000000" pitchFamily="65" charset="-120"/>
                <a:cs typeface="Times New Roman" pitchFamily="18" charset="0"/>
              </a:rPr>
              <a:t>)</a:t>
            </a:r>
            <a:endParaRPr lang="en-US" altLang="zh-TW" sz="2800" dirty="0">
              <a:solidFill>
                <a:schemeClr val="tx1"/>
              </a:solidFill>
              <a:latin typeface="Georgia" panose="02040502050405020303" pitchFamily="18" charset="0"/>
              <a:ea typeface="標楷體" panose="03000509000000000000" pitchFamily="65" charset="-120"/>
              <a:cs typeface="Times New Roman" pitchFamily="18" charset="0"/>
            </a:endParaRPr>
          </a:p>
        </p:txBody>
      </p:sp>
      <p:pic>
        <p:nvPicPr>
          <p:cNvPr id="8" name="圖片 7"/>
          <p:cNvPicPr>
            <a:picLocks noChangeAspect="1"/>
          </p:cNvPicPr>
          <p:nvPr/>
        </p:nvPicPr>
        <p:blipFill>
          <a:blip r:embed="rId2" cstate="print"/>
          <a:stretch>
            <a:fillRect/>
          </a:stretch>
        </p:blipFill>
        <p:spPr>
          <a:xfrm>
            <a:off x="1066300" y="1449280"/>
            <a:ext cx="7011401" cy="4500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8"/>
          <p:cNvSpPr>
            <a:spLocks noGrp="1"/>
          </p:cNvSpPr>
          <p:nvPr>
            <p:ph type="title"/>
          </p:nvPr>
        </p:nvSpPr>
        <p:spPr>
          <a:xfrm>
            <a:off x="0" y="404664"/>
            <a:ext cx="3816424" cy="484745"/>
          </a:xfrm>
        </p:spPr>
        <p:txBody>
          <a:bodyPr>
            <a:noAutofit/>
          </a:bodyPr>
          <a:lstStyle/>
          <a:p>
            <a:r>
              <a:rPr lang="zh-TW" altLang="en-US" sz="2800" b="1" dirty="0" smtClean="0">
                <a:solidFill>
                  <a:schemeClr val="tx1"/>
                </a:solidFill>
                <a:latin typeface="Georgia" panose="02040502050405020303" pitchFamily="18" charset="0"/>
                <a:ea typeface="標楷體" panose="03000509000000000000" pitchFamily="65" charset="-120"/>
                <a:cs typeface="Times New Roman" pitchFamily="18" charset="0"/>
              </a:rPr>
              <a:t>大綱 </a:t>
            </a:r>
            <a:r>
              <a:rPr lang="en-US" altLang="zh-TW" sz="2800" dirty="0">
                <a:solidFill>
                  <a:schemeClr val="tx1"/>
                </a:solidFill>
                <a:latin typeface="Georgia" panose="02040502050405020303" pitchFamily="18" charset="0"/>
                <a:ea typeface="標楷體" panose="03000509000000000000" pitchFamily="65" charset="-120"/>
                <a:cs typeface="Times New Roman" pitchFamily="18" charset="0"/>
              </a:rPr>
              <a:t>Agenda</a:t>
            </a:r>
          </a:p>
        </p:txBody>
      </p:sp>
      <p:graphicFrame>
        <p:nvGraphicFramePr>
          <p:cNvPr id="3" name="資料庫圖表 2"/>
          <p:cNvGraphicFramePr/>
          <p:nvPr>
            <p:extLst>
              <p:ext uri="{D42A27DB-BD31-4B8C-83A1-F6EECF244321}">
                <p14:modId xmlns="" xmlns:p14="http://schemas.microsoft.com/office/powerpoint/2010/main" val="3199802900"/>
              </p:ext>
            </p:extLst>
          </p:nvPr>
        </p:nvGraphicFramePr>
        <p:xfrm>
          <a:off x="683568" y="1628800"/>
          <a:ext cx="733196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文字方塊 5"/>
          <p:cNvSpPr txBox="1"/>
          <p:nvPr/>
        </p:nvSpPr>
        <p:spPr>
          <a:xfrm>
            <a:off x="838632" y="1917720"/>
            <a:ext cx="576064" cy="584775"/>
          </a:xfrm>
          <a:prstGeom prst="rect">
            <a:avLst/>
          </a:prstGeom>
          <a:noFill/>
        </p:spPr>
        <p:txBody>
          <a:bodyPr wrap="square" rtlCol="0">
            <a:spAutoFit/>
          </a:bodyPr>
          <a:lstStyle/>
          <a:p>
            <a:r>
              <a:rPr lang="zh-TW" altLang="en-US" sz="3200" dirty="0" smtClean="0">
                <a:solidFill>
                  <a:srgbClr val="455560"/>
                </a:solidFill>
                <a:latin typeface="標楷體" panose="03000509000000000000" pitchFamily="65" charset="-120"/>
                <a:ea typeface="標楷體" panose="03000509000000000000" pitchFamily="65" charset="-120"/>
              </a:rPr>
              <a:t>壹</a:t>
            </a:r>
            <a:endParaRPr lang="zh-TW" altLang="en-US" sz="3200" dirty="0">
              <a:solidFill>
                <a:srgbClr val="455560"/>
              </a:solidFill>
              <a:latin typeface="標楷體" panose="03000509000000000000" pitchFamily="65" charset="-120"/>
              <a:ea typeface="標楷體" panose="03000509000000000000" pitchFamily="65" charset="-120"/>
            </a:endParaRPr>
          </a:p>
        </p:txBody>
      </p:sp>
      <p:sp>
        <p:nvSpPr>
          <p:cNvPr id="9" name="文字方塊 8"/>
          <p:cNvSpPr txBox="1"/>
          <p:nvPr/>
        </p:nvSpPr>
        <p:spPr>
          <a:xfrm>
            <a:off x="1204392" y="2882920"/>
            <a:ext cx="576064" cy="584775"/>
          </a:xfrm>
          <a:prstGeom prst="rect">
            <a:avLst/>
          </a:prstGeom>
          <a:noFill/>
        </p:spPr>
        <p:txBody>
          <a:bodyPr wrap="square" rtlCol="0">
            <a:spAutoFit/>
          </a:bodyPr>
          <a:lstStyle/>
          <a:p>
            <a:r>
              <a:rPr lang="zh-TW" altLang="en-US" sz="3200" dirty="0">
                <a:solidFill>
                  <a:srgbClr val="455560"/>
                </a:solidFill>
                <a:latin typeface="標楷體" panose="03000509000000000000" pitchFamily="65" charset="-120"/>
                <a:ea typeface="標楷體" panose="03000509000000000000" pitchFamily="65" charset="-120"/>
              </a:rPr>
              <a:t>貳</a:t>
            </a:r>
          </a:p>
        </p:txBody>
      </p:sp>
      <p:sp>
        <p:nvSpPr>
          <p:cNvPr id="10" name="文字方塊 9"/>
          <p:cNvSpPr txBox="1"/>
          <p:nvPr/>
        </p:nvSpPr>
        <p:spPr>
          <a:xfrm>
            <a:off x="1214552" y="3827800"/>
            <a:ext cx="576064" cy="584775"/>
          </a:xfrm>
          <a:prstGeom prst="rect">
            <a:avLst/>
          </a:prstGeom>
          <a:noFill/>
        </p:spPr>
        <p:txBody>
          <a:bodyPr wrap="square" rtlCol="0">
            <a:spAutoFit/>
          </a:bodyPr>
          <a:lstStyle/>
          <a:p>
            <a:r>
              <a:rPr lang="zh-TW" altLang="en-US" sz="3200" dirty="0" smtClean="0">
                <a:solidFill>
                  <a:srgbClr val="455560"/>
                </a:solidFill>
                <a:latin typeface="標楷體" panose="03000509000000000000" pitchFamily="65" charset="-120"/>
                <a:ea typeface="標楷體" panose="03000509000000000000" pitchFamily="65" charset="-120"/>
              </a:rPr>
              <a:t>參</a:t>
            </a:r>
            <a:endParaRPr lang="zh-TW" altLang="en-US" sz="3200" dirty="0">
              <a:solidFill>
                <a:srgbClr val="455560"/>
              </a:solidFill>
              <a:latin typeface="標楷體" panose="03000509000000000000" pitchFamily="65" charset="-120"/>
              <a:ea typeface="標楷體" panose="03000509000000000000" pitchFamily="65" charset="-120"/>
            </a:endParaRPr>
          </a:p>
        </p:txBody>
      </p:sp>
      <p:sp>
        <p:nvSpPr>
          <p:cNvPr id="11" name="文字方塊 10"/>
          <p:cNvSpPr txBox="1"/>
          <p:nvPr/>
        </p:nvSpPr>
        <p:spPr>
          <a:xfrm>
            <a:off x="838632" y="4732040"/>
            <a:ext cx="576064" cy="584775"/>
          </a:xfrm>
          <a:prstGeom prst="rect">
            <a:avLst/>
          </a:prstGeom>
          <a:noFill/>
        </p:spPr>
        <p:txBody>
          <a:bodyPr wrap="square" rtlCol="0">
            <a:spAutoFit/>
          </a:bodyPr>
          <a:lstStyle/>
          <a:p>
            <a:r>
              <a:rPr lang="zh-TW" altLang="en-US" sz="3200" dirty="0" smtClean="0">
                <a:solidFill>
                  <a:srgbClr val="455560"/>
                </a:solidFill>
                <a:latin typeface="標楷體" panose="03000509000000000000" pitchFamily="65" charset="-120"/>
                <a:ea typeface="標楷體" panose="03000509000000000000" pitchFamily="65" charset="-120"/>
              </a:rPr>
              <a:t>肆</a:t>
            </a:r>
            <a:endParaRPr lang="zh-TW" altLang="en-US" sz="3200" dirty="0">
              <a:solidFill>
                <a:srgbClr val="455560"/>
              </a:solidFill>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字方塊 7"/>
          <p:cNvSpPr txBox="1"/>
          <p:nvPr/>
        </p:nvSpPr>
        <p:spPr>
          <a:xfrm>
            <a:off x="1422393" y="1638585"/>
            <a:ext cx="5608982" cy="461665"/>
          </a:xfrm>
          <a:prstGeom prst="rect">
            <a:avLst/>
          </a:prstGeom>
          <a:noFill/>
        </p:spPr>
        <p:txBody>
          <a:bodyPr wrap="square" rtlCol="0">
            <a:spAutoFit/>
          </a:bodyPr>
          <a:lstStyle/>
          <a:p>
            <a:r>
              <a:rPr lang="zh-TW" altLang="en-US" sz="2400" dirty="0">
                <a:solidFill>
                  <a:srgbClr val="D7DEE2"/>
                </a:solidFill>
                <a:latin typeface="Calibri" panose="020F0502020204030204" pitchFamily="34" charset="0"/>
                <a:ea typeface="微軟正黑體" panose="020B0604030504040204" pitchFamily="34" charset="-120"/>
                <a:cs typeface="Calibri" panose="020F0502020204030204" pitchFamily="34" charset="0"/>
              </a:rPr>
              <a:t>壹、公司概況 </a:t>
            </a:r>
            <a:r>
              <a:rPr lang="en-US" altLang="zh-TW" sz="2400" dirty="0">
                <a:solidFill>
                  <a:srgbClr val="D7DEE2"/>
                </a:solidFill>
                <a:latin typeface="Calibri" panose="020F0502020204030204" pitchFamily="34" charset="0"/>
                <a:ea typeface="微軟正黑體" panose="020B0604030504040204" pitchFamily="34" charset="-120"/>
                <a:cs typeface="Calibri" panose="020F0502020204030204" pitchFamily="34" charset="0"/>
              </a:rPr>
              <a:t>(Corporate Overview)</a:t>
            </a:r>
          </a:p>
        </p:txBody>
      </p:sp>
      <p:sp>
        <p:nvSpPr>
          <p:cNvPr id="13" name="文字方塊 12"/>
          <p:cNvSpPr txBox="1"/>
          <p:nvPr/>
        </p:nvSpPr>
        <p:spPr>
          <a:xfrm>
            <a:off x="1422393" y="2571427"/>
            <a:ext cx="5850466" cy="461665"/>
          </a:xfrm>
          <a:prstGeom prst="rect">
            <a:avLst/>
          </a:prstGeom>
          <a:noFill/>
        </p:spPr>
        <p:txBody>
          <a:bodyPr wrap="square" rtlCol="0">
            <a:spAutoFit/>
          </a:bodyPr>
          <a:lstStyle/>
          <a:p>
            <a:r>
              <a:rPr lang="zh-TW" altLang="en-US" sz="2400" dirty="0">
                <a:solidFill>
                  <a:srgbClr val="D7DEE2"/>
                </a:solidFill>
                <a:latin typeface="Calibri" panose="020F0502020204030204" pitchFamily="34" charset="0"/>
                <a:ea typeface="微軟正黑體" panose="020B0604030504040204" pitchFamily="34" charset="-120"/>
                <a:cs typeface="Calibri" panose="020F0502020204030204" pitchFamily="34" charset="0"/>
              </a:rPr>
              <a:t>貳、營運概況 </a:t>
            </a:r>
            <a:r>
              <a:rPr lang="en-US" altLang="zh-TW" sz="2400" dirty="0">
                <a:solidFill>
                  <a:srgbClr val="D7DEE2"/>
                </a:solidFill>
                <a:latin typeface="Calibri" panose="020F0502020204030204" pitchFamily="34" charset="0"/>
                <a:ea typeface="微軟正黑體" panose="020B0604030504040204" pitchFamily="34" charset="-120"/>
                <a:cs typeface="Calibri" panose="020F0502020204030204" pitchFamily="34" charset="0"/>
              </a:rPr>
              <a:t>(Business Overview)</a:t>
            </a:r>
          </a:p>
        </p:txBody>
      </p:sp>
      <p:sp>
        <p:nvSpPr>
          <p:cNvPr id="15" name="文字方塊 14"/>
          <p:cNvSpPr txBox="1"/>
          <p:nvPr/>
        </p:nvSpPr>
        <p:spPr>
          <a:xfrm>
            <a:off x="1422393" y="3504269"/>
            <a:ext cx="5608982" cy="461665"/>
          </a:xfrm>
          <a:prstGeom prst="rect">
            <a:avLst/>
          </a:prstGeom>
          <a:noFill/>
        </p:spPr>
        <p:txBody>
          <a:bodyPr wrap="square" rtlCol="0">
            <a:spAutoFit/>
          </a:bodyPr>
          <a:lstStyle/>
          <a:p>
            <a:r>
              <a:rPr lang="zh-TW" altLang="en-US" sz="2400" dirty="0">
                <a:solidFill>
                  <a:srgbClr val="D7DEE2"/>
                </a:solidFill>
                <a:latin typeface="Calibri" panose="020F0502020204030204" pitchFamily="34" charset="0"/>
                <a:ea typeface="微軟正黑體" panose="020B0604030504040204" pitchFamily="34" charset="-120"/>
                <a:cs typeface="Calibri" panose="020F0502020204030204" pitchFamily="34" charset="0"/>
              </a:rPr>
              <a:t>參、財務概況 </a:t>
            </a:r>
            <a:r>
              <a:rPr lang="en-US" altLang="zh-TW" sz="2400" dirty="0">
                <a:solidFill>
                  <a:srgbClr val="D7DEE2"/>
                </a:solidFill>
                <a:latin typeface="Calibri" panose="020F0502020204030204" pitchFamily="34" charset="0"/>
                <a:ea typeface="微軟正黑體" panose="020B0604030504040204" pitchFamily="34" charset="-120"/>
                <a:cs typeface="Calibri" panose="020F0502020204030204" pitchFamily="34" charset="0"/>
              </a:rPr>
              <a:t>(Financial Overview)</a:t>
            </a:r>
          </a:p>
        </p:txBody>
      </p:sp>
      <p:sp>
        <p:nvSpPr>
          <p:cNvPr id="17" name="文字方塊 16"/>
          <p:cNvSpPr txBox="1"/>
          <p:nvPr/>
        </p:nvSpPr>
        <p:spPr>
          <a:xfrm>
            <a:off x="1422393" y="4437112"/>
            <a:ext cx="5850466" cy="461665"/>
          </a:xfrm>
          <a:prstGeom prst="rect">
            <a:avLst/>
          </a:prstGeom>
          <a:noFill/>
        </p:spPr>
        <p:txBody>
          <a:bodyPr wrap="square" rtlCol="0">
            <a:spAutoFit/>
          </a:bodyPr>
          <a:lstStyle/>
          <a:p>
            <a:r>
              <a:rPr lang="zh-TW" altLang="en-US" sz="2400" b="1" dirty="0">
                <a:solidFill>
                  <a:srgbClr val="13B5EA"/>
                </a:solidFill>
                <a:latin typeface="Calibri" panose="020F0502020204030204" pitchFamily="34" charset="0"/>
                <a:ea typeface="微軟正黑體" panose="020B0604030504040204" pitchFamily="34" charset="-120"/>
                <a:cs typeface="Calibri" panose="020F0502020204030204" pitchFamily="34" charset="0"/>
              </a:rPr>
              <a:t>肆、未來展望 </a:t>
            </a:r>
            <a:r>
              <a:rPr lang="en-US" altLang="zh-TW" sz="2400" b="1" dirty="0">
                <a:solidFill>
                  <a:srgbClr val="13B5EA"/>
                </a:solidFill>
                <a:latin typeface="Calibri" panose="020F0502020204030204" pitchFamily="34" charset="0"/>
                <a:ea typeface="微軟正黑體" panose="020B0604030504040204" pitchFamily="34" charset="-120"/>
                <a:cs typeface="Calibri" panose="020F0502020204030204" pitchFamily="34" charset="0"/>
              </a:rPr>
              <a:t>(Future Vision)</a:t>
            </a:r>
          </a:p>
        </p:txBody>
      </p:sp>
      <p:sp>
        <p:nvSpPr>
          <p:cNvPr id="11" name="矩形 4">
            <a:extLst>
              <a:ext uri="{FF2B5EF4-FFF2-40B4-BE49-F238E27FC236}">
                <a16:creationId xmlns="" xmlns:a16="http://schemas.microsoft.com/office/drawing/2014/main" id="{935878BF-840C-495B-B01A-AF05636DFA67}"/>
              </a:ext>
            </a:extLst>
          </p:cNvPr>
          <p:cNvSpPr/>
          <p:nvPr/>
        </p:nvSpPr>
        <p:spPr bwMode="auto">
          <a:xfrm>
            <a:off x="1443497" y="4351967"/>
            <a:ext cx="5960533" cy="631953"/>
          </a:xfrm>
          <a:prstGeom prst="rect">
            <a:avLst/>
          </a:prstGeom>
          <a:noFill/>
          <a:ln w="19050" cap="flat" cmpd="sng" algn="ctr">
            <a:solidFill>
              <a:srgbClr val="43B049"/>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lvl="0" eaLnBrk="1" hangingPunct="1"/>
            <a:endParaRPr lang="zh-TW" altLang="en-US" sz="2400" dirty="0">
              <a:solidFill>
                <a:srgbClr val="13B5EA"/>
              </a:solidFill>
              <a:latin typeface="Calibri" panose="020F0502020204030204" pitchFamily="34" charset="0"/>
              <a:ea typeface="微軟正黑體" panose="020B0604030504040204" pitchFamily="34" charset="-120"/>
              <a:cs typeface="Calibri" panose="020F0502020204030204" pitchFamily="34" charset="0"/>
            </a:endParaRPr>
          </a:p>
        </p:txBody>
      </p:sp>
    </p:spTree>
    <p:extLst>
      <p:ext uri="{BB962C8B-B14F-4D97-AF65-F5344CB8AC3E}">
        <p14:creationId xmlns="" xmlns:p14="http://schemas.microsoft.com/office/powerpoint/2010/main" val="43653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sz="half" idx="1"/>
          </p:nvPr>
        </p:nvSpPr>
        <p:spPr>
          <a:xfrm>
            <a:off x="0" y="1340768"/>
            <a:ext cx="8964488" cy="5112568"/>
          </a:xfrm>
        </p:spPr>
        <p:txBody>
          <a:bodyPr>
            <a:noAutofit/>
          </a:bodyPr>
          <a:lstStyle/>
          <a:p>
            <a:pPr marL="285750" indent="-285750" algn="just" defTabSz="914400">
              <a:lnSpc>
                <a:spcPct val="150000"/>
              </a:lnSpc>
              <a:spcBef>
                <a:spcPts val="0"/>
              </a:spcBef>
              <a:buFont typeface="Wingdings" panose="05000000000000000000" pitchFamily="2" charset="2"/>
              <a:buChar char="n"/>
            </a:pPr>
            <a:r>
              <a:rPr lang="zh-TW" altLang="en-US" sz="1600" dirty="0" smtClean="0">
                <a:latin typeface="+mn-lt"/>
                <a:ea typeface="標楷體" panose="03000509000000000000" pitchFamily="65" charset="-120"/>
                <a:cs typeface="Times New Roman" pitchFamily="18" charset="0"/>
              </a:rPr>
              <a:t>立</a:t>
            </a:r>
            <a:r>
              <a:rPr lang="zh-TW" altLang="en-US" sz="1600" dirty="0">
                <a:latin typeface="+mn-lt"/>
                <a:ea typeface="標楷體" panose="03000509000000000000" pitchFamily="65" charset="-120"/>
                <a:cs typeface="Times New Roman" pitchFamily="18" charset="0"/>
              </a:rPr>
              <a:t>萬利創新股份有限公司</a:t>
            </a:r>
            <a:r>
              <a:rPr lang="zh-TW" altLang="en-US" sz="1600" dirty="0" smtClean="0">
                <a:latin typeface="+mn-lt"/>
                <a:ea typeface="標楷體" panose="03000509000000000000" pitchFamily="65" charset="-120"/>
                <a:cs typeface="Times New Roman" pitchFamily="18" charset="0"/>
              </a:rPr>
              <a:t>以電子貿易及開發</a:t>
            </a:r>
            <a:r>
              <a:rPr lang="zh-TW" altLang="en-US" sz="1600" dirty="0">
                <a:latin typeface="+mn-lt"/>
                <a:ea typeface="標楷體" panose="03000509000000000000" pitchFamily="65" charset="-120"/>
                <a:cs typeface="Times New Roman" pitchFamily="18" charset="0"/>
              </a:rPr>
              <a:t>保健食品之買賣為主要營業收入外，未來業務拓展</a:t>
            </a:r>
            <a:r>
              <a:rPr lang="en-US" altLang="zh-TW" sz="1600" dirty="0">
                <a:latin typeface="+mn-lt"/>
                <a:ea typeface="標楷體" panose="03000509000000000000" pitchFamily="65" charset="-120"/>
                <a:cs typeface="Times New Roman" pitchFamily="18" charset="0"/>
              </a:rPr>
              <a:t>:</a:t>
            </a:r>
          </a:p>
          <a:p>
            <a:pPr marL="288000" algn="just" defTabSz="914400">
              <a:lnSpc>
                <a:spcPct val="120000"/>
              </a:lnSpc>
              <a:spcBef>
                <a:spcPts val="0"/>
              </a:spcBef>
            </a:pPr>
            <a:r>
              <a:rPr lang="en-US" altLang="zh-TW" sz="1600" dirty="0">
                <a:solidFill>
                  <a:srgbClr val="455560"/>
                </a:solidFill>
                <a:latin typeface="+mn-lt"/>
                <a:ea typeface="標楷體" panose="03000509000000000000" pitchFamily="65" charset="-120"/>
                <a:cs typeface="Times New Roman" pitchFamily="18" charset="0"/>
              </a:rPr>
              <a:t>The Company mainly trades the trading of </a:t>
            </a:r>
            <a:r>
              <a:rPr lang="zh-TW" altLang="en-US" sz="1600" dirty="0">
                <a:solidFill>
                  <a:srgbClr val="455560"/>
                </a:solidFill>
                <a:latin typeface="+mn-lt"/>
                <a:ea typeface="標楷體" panose="03000509000000000000" pitchFamily="65" charset="-120"/>
                <a:cs typeface="Times New Roman" pitchFamily="18" charset="0"/>
              </a:rPr>
              <a:t> </a:t>
            </a:r>
            <a:r>
              <a:rPr lang="en-US" altLang="zh-TW" sz="1600" dirty="0">
                <a:solidFill>
                  <a:srgbClr val="455560"/>
                </a:solidFill>
                <a:latin typeface="+mn-lt"/>
                <a:ea typeface="標楷體" panose="03000509000000000000" pitchFamily="65" charset="-120"/>
                <a:cs typeface="Times New Roman" pitchFamily="18" charset="0"/>
              </a:rPr>
              <a:t>health food products as its main business revenue, the main objectives of future business development are as follows</a:t>
            </a:r>
          </a:p>
          <a:p>
            <a:pPr marL="288000" algn="just" defTabSz="914400">
              <a:lnSpc>
                <a:spcPct val="120000"/>
              </a:lnSpc>
              <a:spcBef>
                <a:spcPts val="0"/>
              </a:spcBef>
            </a:pPr>
            <a:endParaRPr lang="en-US" altLang="zh-TW" sz="1500" dirty="0">
              <a:solidFill>
                <a:srgbClr val="455560"/>
              </a:solidFill>
              <a:latin typeface="+mn-lt"/>
              <a:ea typeface="標楷體" panose="03000509000000000000" pitchFamily="65" charset="-120"/>
              <a:cs typeface="Times New Roman" pitchFamily="18" charset="0"/>
            </a:endParaRPr>
          </a:p>
        </p:txBody>
      </p:sp>
      <p:sp>
        <p:nvSpPr>
          <p:cNvPr id="6" name="標題 8"/>
          <p:cNvSpPr>
            <a:spLocks noGrp="1"/>
          </p:cNvSpPr>
          <p:nvPr>
            <p:ph type="title"/>
          </p:nvPr>
        </p:nvSpPr>
        <p:spPr>
          <a:xfrm>
            <a:off x="0" y="404664"/>
            <a:ext cx="7236296" cy="484745"/>
          </a:xfrm>
        </p:spPr>
        <p:txBody>
          <a:bodyPr>
            <a:noAutofit/>
          </a:bodyPr>
          <a:lstStyle/>
          <a:p>
            <a:r>
              <a:rPr lang="zh-TW" altLang="en-US" sz="2800" b="1" dirty="0">
                <a:solidFill>
                  <a:schemeClr val="tx1"/>
                </a:solidFill>
                <a:latin typeface="Georgia" panose="02040502050405020303" pitchFamily="18" charset="0"/>
                <a:ea typeface="標楷體" panose="03000509000000000000" pitchFamily="65" charset="-120"/>
                <a:cs typeface="Times New Roman" pitchFamily="18" charset="0"/>
              </a:rPr>
              <a:t>肆、公司展望  </a:t>
            </a:r>
            <a:r>
              <a:rPr lang="en-US" altLang="zh-TW" sz="2800" dirty="0">
                <a:solidFill>
                  <a:schemeClr val="tx1"/>
                </a:solidFill>
                <a:latin typeface="Georgia" panose="02040502050405020303" pitchFamily="18" charset="0"/>
                <a:ea typeface="標楷體" panose="03000509000000000000" pitchFamily="65" charset="-120"/>
                <a:cs typeface="Times New Roman" pitchFamily="18" charset="0"/>
              </a:rPr>
              <a:t>Future Vision </a:t>
            </a:r>
          </a:p>
        </p:txBody>
      </p:sp>
      <p:sp>
        <p:nvSpPr>
          <p:cNvPr id="7" name="橢圓 6"/>
          <p:cNvSpPr/>
          <p:nvPr/>
        </p:nvSpPr>
        <p:spPr>
          <a:xfrm>
            <a:off x="467544" y="2636912"/>
            <a:ext cx="720000" cy="720000"/>
          </a:xfrm>
          <a:prstGeom prst="ellipse">
            <a:avLst/>
          </a:prstGeom>
          <a:solidFill>
            <a:srgbClr val="0056B8">
              <a:alpha val="50000"/>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grpSp>
        <p:nvGrpSpPr>
          <p:cNvPr id="8" name="群組 7"/>
          <p:cNvGrpSpPr/>
          <p:nvPr/>
        </p:nvGrpSpPr>
        <p:grpSpPr>
          <a:xfrm>
            <a:off x="899591" y="2636912"/>
            <a:ext cx="8064896" cy="1041995"/>
            <a:chOff x="2874425" y="-139775"/>
            <a:chExt cx="4820522" cy="1041995"/>
          </a:xfrm>
        </p:grpSpPr>
        <p:sp>
          <p:nvSpPr>
            <p:cNvPr id="17" name="矩形 16"/>
            <p:cNvSpPr/>
            <p:nvPr/>
          </p:nvSpPr>
          <p:spPr>
            <a:xfrm>
              <a:off x="2903900" y="4241"/>
              <a:ext cx="4791047" cy="8979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文字方塊 17"/>
            <p:cNvSpPr txBox="1"/>
            <p:nvPr/>
          </p:nvSpPr>
          <p:spPr>
            <a:xfrm>
              <a:off x="2874425" y="-139775"/>
              <a:ext cx="4791047" cy="89797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7780" rIns="0" bIns="17780" numCol="1" spcCol="1270" anchor="ctr" anchorCtr="0">
              <a:noAutofit/>
            </a:bodyPr>
            <a:lstStyle/>
            <a:p>
              <a:pPr lvl="0" algn="l" defTabSz="622300">
                <a:lnSpc>
                  <a:spcPct val="90000"/>
                </a:lnSpc>
                <a:spcBef>
                  <a:spcPct val="0"/>
                </a:spcBef>
                <a:spcAft>
                  <a:spcPct val="35000"/>
                </a:spcAft>
              </a:pPr>
              <a:r>
                <a:rPr lang="zh-TW" altLang="en-US" sz="1600" kern="1200" dirty="0" smtClean="0">
                  <a:solidFill>
                    <a:schemeClr val="tx1"/>
                  </a:solidFill>
                  <a:latin typeface="+mn-lt"/>
                  <a:ea typeface="標楷體" panose="03000509000000000000" pitchFamily="65" charset="-120"/>
                  <a:cs typeface="Times New Roman" pitchFamily="18" charset="0"/>
                </a:rPr>
                <a:t>擴展國內外市場以增加公司營業收入，目前規劃海外市場布局</a:t>
              </a:r>
              <a:r>
                <a:rPr lang="en-US" altLang="zh-TW" sz="1600" kern="1200" dirty="0" smtClean="0">
                  <a:solidFill>
                    <a:schemeClr val="tx1"/>
                  </a:solidFill>
                  <a:latin typeface="+mn-lt"/>
                  <a:ea typeface="標楷體" panose="03000509000000000000" pitchFamily="65" charset="-120"/>
                  <a:cs typeface="Times New Roman" pitchFamily="18" charset="0"/>
                </a:rPr>
                <a:t/>
              </a:r>
              <a:br>
                <a:rPr lang="en-US" altLang="zh-TW" sz="1600" kern="1200" dirty="0" smtClean="0">
                  <a:solidFill>
                    <a:schemeClr val="tx1"/>
                  </a:solidFill>
                  <a:latin typeface="+mn-lt"/>
                  <a:ea typeface="標楷體" panose="03000509000000000000" pitchFamily="65" charset="-120"/>
                  <a:cs typeface="Times New Roman" pitchFamily="18" charset="0"/>
                </a:rPr>
              </a:br>
              <a:r>
                <a:rPr lang="en-US" altLang="zh-TW" sz="1600" kern="1200" dirty="0" smtClean="0">
                  <a:solidFill>
                    <a:srgbClr val="455560"/>
                  </a:solidFill>
                  <a:latin typeface="+mn-lt"/>
                  <a:ea typeface="標楷體" panose="03000509000000000000" pitchFamily="65" charset="-120"/>
                  <a:cs typeface="Times New Roman" pitchFamily="18" charset="0"/>
                </a:rPr>
                <a:t>(Expansion of domestic and foreign markets to increase operating income. Currently planning the Overseas market layout)</a:t>
              </a:r>
              <a:endParaRPr lang="zh-TW" altLang="en-US" sz="1600" kern="1200" dirty="0">
                <a:solidFill>
                  <a:srgbClr val="455560"/>
                </a:solidFill>
                <a:latin typeface="+mn-lt"/>
                <a:ea typeface="標楷體" panose="03000509000000000000" pitchFamily="65" charset="-120"/>
              </a:endParaRPr>
            </a:p>
          </p:txBody>
        </p:sp>
      </p:grpSp>
      <p:sp>
        <p:nvSpPr>
          <p:cNvPr id="9" name="橢圓 8"/>
          <p:cNvSpPr/>
          <p:nvPr/>
        </p:nvSpPr>
        <p:spPr>
          <a:xfrm>
            <a:off x="467544" y="3573016"/>
            <a:ext cx="720000" cy="720000"/>
          </a:xfrm>
          <a:prstGeom prst="ellipse">
            <a:avLst/>
          </a:prstGeom>
          <a:solidFill>
            <a:srgbClr val="1AAAEB">
              <a:alpha val="50000"/>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grpSp>
        <p:nvGrpSpPr>
          <p:cNvPr id="10" name="群組 9"/>
          <p:cNvGrpSpPr/>
          <p:nvPr/>
        </p:nvGrpSpPr>
        <p:grpSpPr>
          <a:xfrm>
            <a:off x="948904" y="3573016"/>
            <a:ext cx="8038280" cy="1003870"/>
            <a:chOff x="2903900" y="796329"/>
            <a:chExt cx="4804613" cy="1003870"/>
          </a:xfrm>
        </p:grpSpPr>
        <p:sp>
          <p:nvSpPr>
            <p:cNvPr id="15" name="矩形 14"/>
            <p:cNvSpPr/>
            <p:nvPr/>
          </p:nvSpPr>
          <p:spPr>
            <a:xfrm>
              <a:off x="2903900" y="902220"/>
              <a:ext cx="4791047" cy="8979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文字方塊 15"/>
            <p:cNvSpPr txBox="1"/>
            <p:nvPr/>
          </p:nvSpPr>
          <p:spPr>
            <a:xfrm>
              <a:off x="2917466" y="796329"/>
              <a:ext cx="4791047" cy="89797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7780" rIns="0" bIns="17780" numCol="1" spcCol="1270" anchor="ctr" anchorCtr="0">
              <a:noAutofit/>
            </a:bodyPr>
            <a:lstStyle/>
            <a:p>
              <a:pPr lvl="0" algn="l" defTabSz="622300">
                <a:lnSpc>
                  <a:spcPct val="90000"/>
                </a:lnSpc>
                <a:spcBef>
                  <a:spcPct val="0"/>
                </a:spcBef>
                <a:spcAft>
                  <a:spcPct val="35000"/>
                </a:spcAft>
              </a:pPr>
              <a:r>
                <a:rPr lang="zh-TW" altLang="en-US" sz="1600" kern="1200" dirty="0" smtClean="0">
                  <a:solidFill>
                    <a:schemeClr val="tx1"/>
                  </a:solidFill>
                  <a:latin typeface="+mn-lt"/>
                  <a:ea typeface="標楷體" panose="03000509000000000000" pitchFamily="65" charset="-120"/>
                  <a:cs typeface="Times New Roman" pitchFamily="18" charset="0"/>
                </a:rPr>
                <a:t>積極開發更多保健食品並取得相關認證</a:t>
              </a:r>
              <a:r>
                <a:rPr lang="en-US" altLang="zh-TW" sz="1600" kern="1200" dirty="0" smtClean="0">
                  <a:solidFill>
                    <a:schemeClr val="tx1"/>
                  </a:solidFill>
                  <a:latin typeface="+mn-lt"/>
                  <a:ea typeface="標楷體" panose="03000509000000000000" pitchFamily="65" charset="-120"/>
                  <a:cs typeface="Times New Roman" pitchFamily="18" charset="0"/>
                </a:rPr>
                <a:t/>
              </a:r>
              <a:br>
                <a:rPr lang="en-US" altLang="zh-TW" sz="1600" kern="1200" dirty="0" smtClean="0">
                  <a:solidFill>
                    <a:schemeClr val="tx1"/>
                  </a:solidFill>
                  <a:latin typeface="+mn-lt"/>
                  <a:ea typeface="標楷體" panose="03000509000000000000" pitchFamily="65" charset="-120"/>
                  <a:cs typeface="Times New Roman" pitchFamily="18" charset="0"/>
                </a:rPr>
              </a:br>
              <a:r>
                <a:rPr lang="en-US" altLang="zh-TW" sz="1600" kern="1200" dirty="0" smtClean="0">
                  <a:solidFill>
                    <a:srgbClr val="455560"/>
                  </a:solidFill>
                  <a:latin typeface="+mn-lt"/>
                  <a:ea typeface="標楷體" panose="03000509000000000000" pitchFamily="65" charset="-120"/>
                  <a:cs typeface="Times New Roman" pitchFamily="18" charset="0"/>
                </a:rPr>
                <a:t>(Actively develop more health foods and obtain relevant certification)</a:t>
              </a:r>
            </a:p>
          </p:txBody>
        </p:sp>
      </p:grpSp>
      <p:sp>
        <p:nvSpPr>
          <p:cNvPr id="11" name="橢圓 10"/>
          <p:cNvSpPr/>
          <p:nvPr/>
        </p:nvSpPr>
        <p:spPr>
          <a:xfrm>
            <a:off x="467544" y="4437112"/>
            <a:ext cx="720000" cy="720000"/>
          </a:xfrm>
          <a:prstGeom prst="ellipse">
            <a:avLst/>
          </a:prstGeom>
          <a:solidFill>
            <a:srgbClr val="0056B8">
              <a:alpha val="50000"/>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grpSp>
        <p:nvGrpSpPr>
          <p:cNvPr id="12" name="群組 11"/>
          <p:cNvGrpSpPr/>
          <p:nvPr/>
        </p:nvGrpSpPr>
        <p:grpSpPr>
          <a:xfrm>
            <a:off x="899592" y="4437112"/>
            <a:ext cx="8087593" cy="1041995"/>
            <a:chOff x="2874425" y="1661380"/>
            <a:chExt cx="4834088" cy="1041995"/>
          </a:xfrm>
        </p:grpSpPr>
        <p:sp>
          <p:nvSpPr>
            <p:cNvPr id="13" name="矩形 12"/>
            <p:cNvSpPr/>
            <p:nvPr/>
          </p:nvSpPr>
          <p:spPr>
            <a:xfrm>
              <a:off x="2917466" y="1805396"/>
              <a:ext cx="4791047" cy="8979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文字方塊 13"/>
            <p:cNvSpPr txBox="1"/>
            <p:nvPr/>
          </p:nvSpPr>
          <p:spPr>
            <a:xfrm>
              <a:off x="2874425" y="1661380"/>
              <a:ext cx="4791047" cy="89797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7780" rIns="0" bIns="17780" numCol="1" spcCol="1270" anchor="ctr" anchorCtr="0">
              <a:noAutofit/>
            </a:bodyPr>
            <a:lstStyle/>
            <a:p>
              <a:pPr lvl="0" algn="l" defTabSz="622300">
                <a:lnSpc>
                  <a:spcPct val="90000"/>
                </a:lnSpc>
                <a:spcBef>
                  <a:spcPct val="0"/>
                </a:spcBef>
                <a:spcAft>
                  <a:spcPct val="35000"/>
                </a:spcAft>
              </a:pPr>
              <a:r>
                <a:rPr lang="zh-TW" altLang="en-US" sz="1600" kern="1200" dirty="0" smtClean="0">
                  <a:solidFill>
                    <a:schemeClr val="tx1"/>
                  </a:solidFill>
                  <a:latin typeface="+mn-lt"/>
                  <a:ea typeface="標楷體" panose="03000509000000000000" pitchFamily="65" charset="-120"/>
                  <a:cs typeface="Times New Roman" pitchFamily="18" charset="0"/>
                </a:rPr>
                <a:t>自行研發更多保健類產品，以取得市場之優勢</a:t>
              </a:r>
              <a:r>
                <a:rPr lang="en-US" altLang="zh-TW" sz="1600" kern="1200" dirty="0" smtClean="0">
                  <a:solidFill>
                    <a:schemeClr val="tx1"/>
                  </a:solidFill>
                  <a:latin typeface="+mn-lt"/>
                  <a:ea typeface="標楷體" panose="03000509000000000000" pitchFamily="65" charset="-120"/>
                  <a:cs typeface="Times New Roman" pitchFamily="18" charset="0"/>
                </a:rPr>
                <a:t/>
              </a:r>
              <a:br>
                <a:rPr lang="en-US" altLang="zh-TW" sz="1600" kern="1200" dirty="0" smtClean="0">
                  <a:solidFill>
                    <a:schemeClr val="tx1"/>
                  </a:solidFill>
                  <a:latin typeface="+mn-lt"/>
                  <a:ea typeface="標楷體" panose="03000509000000000000" pitchFamily="65" charset="-120"/>
                  <a:cs typeface="Times New Roman" pitchFamily="18" charset="0"/>
                </a:rPr>
              </a:br>
              <a:r>
                <a:rPr lang="en-US" altLang="zh-TW" sz="1600" kern="1200" dirty="0" smtClean="0">
                  <a:solidFill>
                    <a:srgbClr val="455560"/>
                  </a:solidFill>
                  <a:latin typeface="+mn-lt"/>
                  <a:ea typeface="標楷體" panose="03000509000000000000" pitchFamily="65" charset="-120"/>
                  <a:cs typeface="Times New Roman" pitchFamily="18" charset="0"/>
                </a:rPr>
                <a:t>(Health food research and development products to gain the market advantage)</a:t>
              </a:r>
            </a:p>
          </p:txBody>
        </p:sp>
      </p:grpSp>
      <p:sp>
        <p:nvSpPr>
          <p:cNvPr id="21" name="橢圓 20"/>
          <p:cNvSpPr/>
          <p:nvPr/>
        </p:nvSpPr>
        <p:spPr>
          <a:xfrm>
            <a:off x="467544" y="5301208"/>
            <a:ext cx="720000" cy="648072"/>
          </a:xfrm>
          <a:prstGeom prst="ellipse">
            <a:avLst/>
          </a:prstGeom>
          <a:solidFill>
            <a:srgbClr val="1AAAEB">
              <a:alpha val="50000"/>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grpSp>
        <p:nvGrpSpPr>
          <p:cNvPr id="22" name="群組 21"/>
          <p:cNvGrpSpPr/>
          <p:nvPr/>
        </p:nvGrpSpPr>
        <p:grpSpPr>
          <a:xfrm>
            <a:off x="899592" y="3831307"/>
            <a:ext cx="8217297" cy="2295872"/>
            <a:chOff x="2783333" y="902220"/>
            <a:chExt cx="4911614" cy="2295872"/>
          </a:xfrm>
        </p:grpSpPr>
        <p:sp>
          <p:nvSpPr>
            <p:cNvPr id="23" name="矩形 22"/>
            <p:cNvSpPr/>
            <p:nvPr/>
          </p:nvSpPr>
          <p:spPr>
            <a:xfrm>
              <a:off x="2903900" y="902220"/>
              <a:ext cx="4791047" cy="8979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4" name="文字方塊 23"/>
            <p:cNvSpPr txBox="1"/>
            <p:nvPr/>
          </p:nvSpPr>
          <p:spPr>
            <a:xfrm>
              <a:off x="2783333" y="2300113"/>
              <a:ext cx="4791047" cy="89797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7780" rIns="0" bIns="17780" numCol="1" spcCol="1270" anchor="ctr" anchorCtr="0">
              <a:noAutofit/>
            </a:bodyPr>
            <a:lstStyle/>
            <a:p>
              <a:pPr defTabSz="622300">
                <a:lnSpc>
                  <a:spcPct val="90000"/>
                </a:lnSpc>
                <a:spcBef>
                  <a:spcPct val="0"/>
                </a:spcBef>
                <a:spcAft>
                  <a:spcPct val="35000"/>
                </a:spcAft>
              </a:pPr>
              <a:r>
                <a:rPr lang="zh-TW" altLang="en-US" sz="1600" dirty="0" smtClean="0">
                  <a:latin typeface="標楷體" pitchFamily="65" charset="-120"/>
                  <a:ea typeface="標楷體" pitchFamily="65" charset="-120"/>
                </a:rPr>
                <a:t>緊密追蹤市場價格脈動，積極拓展電子貿易業務 </a:t>
              </a:r>
              <a:r>
                <a:rPr lang="en-US" altLang="zh-TW" sz="1600" kern="1200" dirty="0" smtClean="0">
                  <a:solidFill>
                    <a:schemeClr val="tx1"/>
                  </a:solidFill>
                  <a:latin typeface="+mn-lt"/>
                  <a:ea typeface="標楷體" panose="03000509000000000000" pitchFamily="65" charset="-120"/>
                  <a:cs typeface="Times New Roman" pitchFamily="18" charset="0"/>
                </a:rPr>
                <a:t/>
              </a:r>
              <a:br>
                <a:rPr lang="en-US" altLang="zh-TW" sz="1600" kern="1200" dirty="0" smtClean="0">
                  <a:solidFill>
                    <a:schemeClr val="tx1"/>
                  </a:solidFill>
                  <a:latin typeface="+mn-lt"/>
                  <a:ea typeface="標楷體" panose="03000509000000000000" pitchFamily="65" charset="-120"/>
                  <a:cs typeface="Times New Roman" pitchFamily="18" charset="0"/>
                </a:rPr>
              </a:br>
              <a:r>
                <a:rPr lang="en-US" altLang="zh-TW" sz="1600" kern="1200" dirty="0" smtClean="0">
                  <a:solidFill>
                    <a:srgbClr val="455560"/>
                  </a:solidFill>
                  <a:latin typeface="+mn-lt"/>
                  <a:ea typeface="標楷體" panose="03000509000000000000" pitchFamily="65" charset="-120"/>
                  <a:cs typeface="Times New Roman" pitchFamily="18" charset="0"/>
                </a:rPr>
                <a:t>(</a:t>
              </a:r>
              <a:r>
                <a:rPr lang="en-US" altLang="zh-TW" sz="1600" dirty="0" smtClean="0">
                  <a:solidFill>
                    <a:srgbClr val="455560"/>
                  </a:solidFill>
                  <a:ea typeface="標楷體" panose="03000509000000000000" pitchFamily="65" charset="-120"/>
                  <a:cs typeface="Times New Roman" pitchFamily="18" charset="0"/>
                </a:rPr>
                <a:t>Closely tracking market price fluctuations, we are actively expanding our Electronic trading business)</a:t>
              </a:r>
            </a:p>
          </p:txBody>
        </p:sp>
      </p:grpSp>
    </p:spTree>
    <p:extLst>
      <p:ext uri="{BB962C8B-B14F-4D97-AF65-F5344CB8AC3E}">
        <p14:creationId xmlns="" xmlns:p14="http://schemas.microsoft.com/office/powerpoint/2010/main" val="200828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anim calcmode="lin" valueType="num">
                                      <p:cBhvr>
                                        <p:cTn id="22" dur="500" fill="hold"/>
                                        <p:tgtEl>
                                          <p:spTgt spid="10"/>
                                        </p:tgtEl>
                                        <p:attrNameLst>
                                          <p:attrName>ppt_x</p:attrName>
                                        </p:attrNameLst>
                                      </p:cBhvr>
                                      <p:tavLst>
                                        <p:tav tm="0">
                                          <p:val>
                                            <p:strVal val="#ppt_x"/>
                                          </p:val>
                                        </p:tav>
                                        <p:tav tm="100000">
                                          <p:val>
                                            <p:strVal val="#ppt_x"/>
                                          </p:val>
                                        </p:tav>
                                      </p:tavLst>
                                    </p:anim>
                                    <p:anim calcmode="lin" valueType="num">
                                      <p:cBhvr>
                                        <p:cTn id="23" dur="500" fill="hold"/>
                                        <p:tgtEl>
                                          <p:spTgt spid="10"/>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par>
                          <p:cTn id="36" fill="hold">
                            <p:stCondLst>
                              <p:cond delay="3000"/>
                            </p:stCondLst>
                            <p:childTnLst>
                              <p:par>
                                <p:cTn id="37" presetID="42"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anim calcmode="lin" valueType="num">
                                      <p:cBhvr>
                                        <p:cTn id="40" dur="500" fill="hold"/>
                                        <p:tgtEl>
                                          <p:spTgt spid="21"/>
                                        </p:tgtEl>
                                        <p:attrNameLst>
                                          <p:attrName>ppt_x</p:attrName>
                                        </p:attrNameLst>
                                      </p:cBhvr>
                                      <p:tavLst>
                                        <p:tav tm="0">
                                          <p:val>
                                            <p:strVal val="#ppt_x"/>
                                          </p:val>
                                        </p:tav>
                                        <p:tav tm="100000">
                                          <p:val>
                                            <p:strVal val="#ppt_x"/>
                                          </p:val>
                                        </p:tav>
                                      </p:tavLst>
                                    </p:anim>
                                    <p:anim calcmode="lin" valueType="num">
                                      <p:cBhvr>
                                        <p:cTn id="41" dur="5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anim calcmode="lin" valueType="num">
                                      <p:cBhvr>
                                        <p:cTn id="46" dur="500" fill="hold"/>
                                        <p:tgtEl>
                                          <p:spTgt spid="22"/>
                                        </p:tgtEl>
                                        <p:attrNameLst>
                                          <p:attrName>ppt_x</p:attrName>
                                        </p:attrNameLst>
                                      </p:cBhvr>
                                      <p:tavLst>
                                        <p:tav tm="0">
                                          <p:val>
                                            <p:strVal val="#ppt_x"/>
                                          </p:val>
                                        </p:tav>
                                        <p:tav tm="100000">
                                          <p:val>
                                            <p:strVal val="#ppt_x"/>
                                          </p:val>
                                        </p:tav>
                                      </p:tavLst>
                                    </p:anim>
                                    <p:anim calcmode="lin" valueType="num">
                                      <p:cBhvr>
                                        <p:cTn id="47"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691680" y="2459504"/>
            <a:ext cx="5760640" cy="1938992"/>
          </a:xfrm>
          <a:prstGeom prst="rect">
            <a:avLst/>
          </a:prstGeom>
        </p:spPr>
        <p:txBody>
          <a:bodyPr wrap="square">
            <a:spAutoFit/>
          </a:bodyPr>
          <a:lstStyle/>
          <a:p>
            <a:pPr algn="ctr"/>
            <a:r>
              <a:rPr lang="zh-TW" altLang="en-US" sz="6000" b="1" dirty="0" smtClean="0">
                <a:ea typeface="標楷體" pitchFamily="65" charset="-120"/>
                <a:cs typeface="Times New Roman" pitchFamily="18" charset="0"/>
              </a:rPr>
              <a:t>歡迎各位指教</a:t>
            </a:r>
            <a:endParaRPr lang="en-US" altLang="zh-TW" sz="6000" b="1" dirty="0" smtClean="0">
              <a:ea typeface="標楷體" pitchFamily="65" charset="-120"/>
              <a:cs typeface="Times New Roman" pitchFamily="18" charset="0"/>
            </a:endParaRPr>
          </a:p>
          <a:p>
            <a:pPr algn="ctr"/>
            <a:r>
              <a:rPr lang="en-US" altLang="zh-TW" sz="6000" b="1" dirty="0" smtClean="0">
                <a:ea typeface="Batang" pitchFamily="18" charset="-127"/>
                <a:cs typeface="Times New Roman" pitchFamily="18" charset="0"/>
              </a:rPr>
              <a:t>Q &amp; A</a:t>
            </a:r>
            <a:endParaRPr lang="zh-TW" altLang="en-US" sz="6000" dirty="0">
              <a:ea typeface="Batang" pitchFamily="18" charset="-127"/>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a:xfrm>
            <a:off x="2015716" y="2348880"/>
            <a:ext cx="5112568" cy="2160240"/>
          </a:xfrm>
        </p:spPr>
        <p:txBody>
          <a:bodyPr>
            <a:noAutofit/>
          </a:bodyPr>
          <a:lstStyle/>
          <a:p>
            <a:pPr algn="ctr">
              <a:lnSpc>
                <a:spcPct val="100000"/>
              </a:lnSpc>
            </a:pPr>
            <a:r>
              <a:rPr lang="zh-TW" altLang="en-US" sz="6000" b="1" dirty="0" smtClean="0">
                <a:solidFill>
                  <a:schemeClr val="tx1"/>
                </a:solidFill>
                <a:latin typeface="+mn-lt"/>
                <a:ea typeface="標楷體" pitchFamily="65" charset="-120"/>
                <a:cs typeface="Times New Roman" pitchFamily="18" charset="0"/>
              </a:rPr>
              <a:t>簡報完畢</a:t>
            </a:r>
            <a:r>
              <a:rPr lang="en-US" altLang="zh-TW" sz="6000" b="1" dirty="0" smtClean="0">
                <a:solidFill>
                  <a:schemeClr val="tx1"/>
                </a:solidFill>
                <a:latin typeface="+mn-lt"/>
                <a:ea typeface="標楷體" pitchFamily="65" charset="-120"/>
                <a:cs typeface="Times New Roman" pitchFamily="18" charset="0"/>
              </a:rPr>
              <a:t/>
            </a:r>
            <a:br>
              <a:rPr lang="en-US" altLang="zh-TW" sz="6000" b="1" dirty="0" smtClean="0">
                <a:solidFill>
                  <a:schemeClr val="tx1"/>
                </a:solidFill>
                <a:latin typeface="+mn-lt"/>
                <a:ea typeface="標楷體" pitchFamily="65" charset="-120"/>
                <a:cs typeface="Times New Roman" pitchFamily="18" charset="0"/>
              </a:rPr>
            </a:br>
            <a:r>
              <a:rPr lang="en-US" altLang="zh-TW" sz="6000" b="1" dirty="0" smtClean="0">
                <a:solidFill>
                  <a:schemeClr val="tx1"/>
                </a:solidFill>
                <a:latin typeface="+mn-lt"/>
                <a:ea typeface="標楷體" pitchFamily="65" charset="-120"/>
                <a:cs typeface="Times New Roman" pitchFamily="18" charset="0"/>
              </a:rPr>
              <a:t>Thank you</a:t>
            </a:r>
            <a:endParaRPr lang="zh-TW" altLang="en-US" sz="6000" b="1" dirty="0">
              <a:solidFill>
                <a:schemeClr val="tx1"/>
              </a:solidFill>
              <a:latin typeface="+mn-lt"/>
              <a:ea typeface="標楷體" pitchFamily="65" charset="-12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字方塊 7"/>
          <p:cNvSpPr txBox="1"/>
          <p:nvPr/>
        </p:nvSpPr>
        <p:spPr>
          <a:xfrm>
            <a:off x="1422393" y="1638585"/>
            <a:ext cx="5608982" cy="461665"/>
          </a:xfrm>
          <a:prstGeom prst="rect">
            <a:avLst/>
          </a:prstGeom>
          <a:noFill/>
        </p:spPr>
        <p:txBody>
          <a:bodyPr wrap="square" rtlCol="0">
            <a:spAutoFit/>
          </a:bodyPr>
          <a:lstStyle/>
          <a:p>
            <a:r>
              <a:rPr lang="zh-TW" altLang="en-US" sz="2400" b="1" dirty="0">
                <a:solidFill>
                  <a:srgbClr val="13B5EA"/>
                </a:solidFill>
                <a:latin typeface="Calibri" panose="020F0502020204030204" pitchFamily="34" charset="0"/>
                <a:ea typeface="微軟正黑體" panose="020B0604030504040204" pitchFamily="34" charset="-120"/>
                <a:cs typeface="Calibri" panose="020F0502020204030204" pitchFamily="34" charset="0"/>
              </a:rPr>
              <a:t>壹、公司概況 </a:t>
            </a:r>
            <a:r>
              <a:rPr lang="en-US" altLang="zh-TW" sz="2400" b="1" dirty="0">
                <a:solidFill>
                  <a:srgbClr val="13B5EA"/>
                </a:solidFill>
                <a:latin typeface="Calibri" panose="020F0502020204030204" pitchFamily="34" charset="0"/>
                <a:ea typeface="微軟正黑體" panose="020B0604030504040204" pitchFamily="34" charset="-120"/>
                <a:cs typeface="Calibri" panose="020F0502020204030204" pitchFamily="34" charset="0"/>
              </a:rPr>
              <a:t>(Corporate Overview)</a:t>
            </a:r>
          </a:p>
        </p:txBody>
      </p:sp>
      <p:sp>
        <p:nvSpPr>
          <p:cNvPr id="13" name="文字方塊 12"/>
          <p:cNvSpPr txBox="1"/>
          <p:nvPr/>
        </p:nvSpPr>
        <p:spPr>
          <a:xfrm>
            <a:off x="1422393" y="2571427"/>
            <a:ext cx="5850466" cy="461665"/>
          </a:xfrm>
          <a:prstGeom prst="rect">
            <a:avLst/>
          </a:prstGeom>
          <a:noFill/>
        </p:spPr>
        <p:txBody>
          <a:bodyPr wrap="square" rtlCol="0">
            <a:spAutoFit/>
          </a:bodyPr>
          <a:lstStyle/>
          <a:p>
            <a:r>
              <a:rPr lang="zh-TW" altLang="en-US" sz="2400" dirty="0">
                <a:solidFill>
                  <a:srgbClr val="D7DEE2"/>
                </a:solidFill>
                <a:latin typeface="Calibri" panose="020F0502020204030204" pitchFamily="34" charset="0"/>
                <a:ea typeface="微軟正黑體" panose="020B0604030504040204" pitchFamily="34" charset="-120"/>
                <a:cs typeface="Calibri" panose="020F0502020204030204" pitchFamily="34" charset="0"/>
              </a:rPr>
              <a:t>貳、營運概況 </a:t>
            </a:r>
            <a:r>
              <a:rPr lang="en-US" altLang="zh-TW" sz="2400" dirty="0">
                <a:solidFill>
                  <a:srgbClr val="D7DEE2"/>
                </a:solidFill>
                <a:latin typeface="Calibri" panose="020F0502020204030204" pitchFamily="34" charset="0"/>
                <a:ea typeface="微軟正黑體" panose="020B0604030504040204" pitchFamily="34" charset="-120"/>
                <a:cs typeface="Calibri" panose="020F0502020204030204" pitchFamily="34" charset="0"/>
              </a:rPr>
              <a:t>(Business Overview)</a:t>
            </a:r>
          </a:p>
        </p:txBody>
      </p:sp>
      <p:sp>
        <p:nvSpPr>
          <p:cNvPr id="15" name="文字方塊 14"/>
          <p:cNvSpPr txBox="1"/>
          <p:nvPr/>
        </p:nvSpPr>
        <p:spPr>
          <a:xfrm>
            <a:off x="1422393" y="3504269"/>
            <a:ext cx="5608982" cy="461665"/>
          </a:xfrm>
          <a:prstGeom prst="rect">
            <a:avLst/>
          </a:prstGeom>
          <a:noFill/>
        </p:spPr>
        <p:txBody>
          <a:bodyPr wrap="square" rtlCol="0">
            <a:spAutoFit/>
          </a:bodyPr>
          <a:lstStyle/>
          <a:p>
            <a:r>
              <a:rPr lang="zh-TW" altLang="en-US" sz="2400" dirty="0">
                <a:solidFill>
                  <a:srgbClr val="D7DEE2"/>
                </a:solidFill>
                <a:latin typeface="Calibri" panose="020F0502020204030204" pitchFamily="34" charset="0"/>
                <a:ea typeface="微軟正黑體" panose="020B0604030504040204" pitchFamily="34" charset="-120"/>
                <a:cs typeface="Calibri" panose="020F0502020204030204" pitchFamily="34" charset="0"/>
              </a:rPr>
              <a:t>參、財務概況 </a:t>
            </a:r>
            <a:r>
              <a:rPr lang="en-US" altLang="zh-TW" sz="2400" dirty="0">
                <a:solidFill>
                  <a:srgbClr val="D7DEE2"/>
                </a:solidFill>
                <a:latin typeface="Calibri" panose="020F0502020204030204" pitchFamily="34" charset="0"/>
                <a:ea typeface="微軟正黑體" panose="020B0604030504040204" pitchFamily="34" charset="-120"/>
                <a:cs typeface="Calibri" panose="020F0502020204030204" pitchFamily="34" charset="0"/>
              </a:rPr>
              <a:t>(Financial Overview)</a:t>
            </a:r>
          </a:p>
        </p:txBody>
      </p:sp>
      <p:sp>
        <p:nvSpPr>
          <p:cNvPr id="17" name="文字方塊 16"/>
          <p:cNvSpPr txBox="1"/>
          <p:nvPr/>
        </p:nvSpPr>
        <p:spPr>
          <a:xfrm>
            <a:off x="1422393" y="4437112"/>
            <a:ext cx="5850466" cy="461665"/>
          </a:xfrm>
          <a:prstGeom prst="rect">
            <a:avLst/>
          </a:prstGeom>
          <a:noFill/>
        </p:spPr>
        <p:txBody>
          <a:bodyPr wrap="square" rtlCol="0">
            <a:spAutoFit/>
          </a:bodyPr>
          <a:lstStyle/>
          <a:p>
            <a:r>
              <a:rPr lang="zh-TW" altLang="en-US" sz="2400" dirty="0">
                <a:solidFill>
                  <a:srgbClr val="D7DEE2"/>
                </a:solidFill>
                <a:latin typeface="Calibri" panose="020F0502020204030204" pitchFamily="34" charset="0"/>
                <a:ea typeface="微軟正黑體" panose="020B0604030504040204" pitchFamily="34" charset="-120"/>
                <a:cs typeface="Calibri" panose="020F0502020204030204" pitchFamily="34" charset="0"/>
              </a:rPr>
              <a:t>肆、未來展望 </a:t>
            </a:r>
            <a:r>
              <a:rPr lang="en-US" altLang="zh-TW" sz="2400" dirty="0">
                <a:solidFill>
                  <a:srgbClr val="D7DEE2"/>
                </a:solidFill>
                <a:latin typeface="Calibri" panose="020F0502020204030204" pitchFamily="34" charset="0"/>
                <a:ea typeface="微軟正黑體" panose="020B0604030504040204" pitchFamily="34" charset="-120"/>
                <a:cs typeface="Calibri" panose="020F0502020204030204" pitchFamily="34" charset="0"/>
              </a:rPr>
              <a:t>(Future Vision)</a:t>
            </a:r>
          </a:p>
        </p:txBody>
      </p:sp>
      <p:sp>
        <p:nvSpPr>
          <p:cNvPr id="11" name="矩形 4">
            <a:extLst>
              <a:ext uri="{FF2B5EF4-FFF2-40B4-BE49-F238E27FC236}">
                <a16:creationId xmlns="" xmlns:a16="http://schemas.microsoft.com/office/drawing/2014/main" id="{935878BF-840C-495B-B01A-AF05636DFA67}"/>
              </a:ext>
            </a:extLst>
          </p:cNvPr>
          <p:cNvSpPr/>
          <p:nvPr/>
        </p:nvSpPr>
        <p:spPr bwMode="auto">
          <a:xfrm>
            <a:off x="1422393" y="1553441"/>
            <a:ext cx="5960533" cy="631953"/>
          </a:xfrm>
          <a:prstGeom prst="rect">
            <a:avLst/>
          </a:prstGeom>
          <a:noFill/>
          <a:ln w="19050" cap="flat" cmpd="sng" algn="ctr">
            <a:solidFill>
              <a:srgbClr val="43B049"/>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lvl="0" eaLnBrk="1" hangingPunct="1"/>
            <a:endParaRPr lang="zh-TW" altLang="en-US" sz="2400" dirty="0">
              <a:solidFill>
                <a:srgbClr val="13B5EA"/>
              </a:solidFill>
              <a:latin typeface="Calibri" panose="020F0502020204030204" pitchFamily="34" charset="0"/>
              <a:ea typeface="微軟正黑體" panose="020B0604030504040204" pitchFamily="34" charset="-120"/>
              <a:cs typeface="Calibri" panose="020F0502020204030204" pitchFamily="34" charset="0"/>
            </a:endParaRPr>
          </a:p>
        </p:txBody>
      </p:sp>
    </p:spTree>
    <p:extLst>
      <p:ext uri="{BB962C8B-B14F-4D97-AF65-F5344CB8AC3E}">
        <p14:creationId xmlns="" xmlns:p14="http://schemas.microsoft.com/office/powerpoint/2010/main" val="314144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8"/>
          <p:cNvSpPr>
            <a:spLocks noGrp="1"/>
          </p:cNvSpPr>
          <p:nvPr>
            <p:ph type="title"/>
          </p:nvPr>
        </p:nvSpPr>
        <p:spPr>
          <a:xfrm>
            <a:off x="0" y="404664"/>
            <a:ext cx="6084168" cy="484745"/>
          </a:xfrm>
        </p:spPr>
        <p:txBody>
          <a:bodyPr>
            <a:noAutofit/>
          </a:bodyPr>
          <a:lstStyle/>
          <a:p>
            <a:r>
              <a:rPr lang="zh-TW" altLang="en-US" sz="2800" b="1" dirty="0">
                <a:solidFill>
                  <a:schemeClr val="tx1"/>
                </a:solidFill>
                <a:latin typeface="Georgia" panose="02040502050405020303" pitchFamily="18" charset="0"/>
                <a:ea typeface="標楷體" panose="03000509000000000000" pitchFamily="65" charset="-120"/>
                <a:cs typeface="Times New Roman" pitchFamily="18" charset="0"/>
              </a:rPr>
              <a:t>壹、公司概況 </a:t>
            </a:r>
            <a:r>
              <a:rPr lang="en-US" altLang="zh-TW" sz="2800" dirty="0">
                <a:solidFill>
                  <a:schemeClr val="tx1"/>
                </a:solidFill>
                <a:latin typeface="Georgia" panose="02040502050405020303" pitchFamily="18" charset="0"/>
                <a:ea typeface="標楷體" panose="03000509000000000000" pitchFamily="65" charset="-120"/>
                <a:cs typeface="Times New Roman" pitchFamily="18" charset="0"/>
              </a:rPr>
              <a:t>Corporate Overview</a:t>
            </a:r>
          </a:p>
        </p:txBody>
      </p:sp>
      <p:graphicFrame>
        <p:nvGraphicFramePr>
          <p:cNvPr id="3" name="資料庫圖表 2"/>
          <p:cNvGraphicFramePr/>
          <p:nvPr>
            <p:extLst>
              <p:ext uri="{D42A27DB-BD31-4B8C-83A1-F6EECF244321}">
                <p14:modId xmlns="" xmlns:p14="http://schemas.microsoft.com/office/powerpoint/2010/main" val="2839890460"/>
              </p:ext>
            </p:extLst>
          </p:nvPr>
        </p:nvGraphicFramePr>
        <p:xfrm>
          <a:off x="323528" y="1484784"/>
          <a:ext cx="8424936"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8"/>
          <p:cNvSpPr>
            <a:spLocks noGrp="1"/>
          </p:cNvSpPr>
          <p:nvPr>
            <p:ph type="title"/>
          </p:nvPr>
        </p:nvSpPr>
        <p:spPr>
          <a:xfrm>
            <a:off x="0" y="404664"/>
            <a:ext cx="7236296" cy="484745"/>
          </a:xfrm>
        </p:spPr>
        <p:txBody>
          <a:bodyPr>
            <a:noAutofit/>
          </a:bodyPr>
          <a:lstStyle/>
          <a:p>
            <a:r>
              <a:rPr lang="zh-TW" altLang="en-US" sz="2800" b="1" dirty="0">
                <a:solidFill>
                  <a:schemeClr val="tx1"/>
                </a:solidFill>
                <a:latin typeface="Georgia" panose="02040502050405020303" pitchFamily="18" charset="0"/>
                <a:ea typeface="標楷體" panose="03000509000000000000" pitchFamily="65" charset="-120"/>
                <a:cs typeface="Times New Roman" pitchFamily="18" charset="0"/>
              </a:rPr>
              <a:t>壹、公司概況 </a:t>
            </a:r>
            <a:r>
              <a:rPr lang="en-US" altLang="zh-TW" sz="2800" dirty="0">
                <a:solidFill>
                  <a:schemeClr val="tx1"/>
                </a:solidFill>
                <a:latin typeface="Georgia" panose="02040502050405020303" pitchFamily="18" charset="0"/>
                <a:ea typeface="標楷體" panose="03000509000000000000" pitchFamily="65" charset="-120"/>
                <a:cs typeface="Times New Roman" pitchFamily="18" charset="0"/>
              </a:rPr>
              <a:t>Corporate </a:t>
            </a:r>
            <a:r>
              <a:rPr lang="en-US" altLang="zh-TW" sz="2800" dirty="0" smtClean="0">
                <a:solidFill>
                  <a:schemeClr val="tx1"/>
                </a:solidFill>
                <a:latin typeface="Georgia" panose="02040502050405020303" pitchFamily="18" charset="0"/>
                <a:ea typeface="標楷體" panose="03000509000000000000" pitchFamily="65" charset="-120"/>
                <a:cs typeface="Times New Roman" pitchFamily="18" charset="0"/>
              </a:rPr>
              <a:t>Overview (</a:t>
            </a:r>
            <a:r>
              <a:rPr lang="zh-TW" altLang="en-US" sz="2800" dirty="0" smtClean="0">
                <a:solidFill>
                  <a:schemeClr val="tx1"/>
                </a:solidFill>
                <a:latin typeface="Georgia" panose="02040502050405020303" pitchFamily="18" charset="0"/>
                <a:ea typeface="標楷體" panose="03000509000000000000" pitchFamily="65" charset="-120"/>
                <a:cs typeface="Times New Roman" pitchFamily="18" charset="0"/>
              </a:rPr>
              <a:t>續</a:t>
            </a:r>
            <a:r>
              <a:rPr lang="en-US" altLang="zh-TW" sz="2800" dirty="0" err="1" smtClean="0">
                <a:solidFill>
                  <a:schemeClr val="tx1"/>
                </a:solidFill>
                <a:latin typeface="Georgia" panose="02040502050405020303" pitchFamily="18" charset="0"/>
                <a:ea typeface="標楷體" panose="03000509000000000000" pitchFamily="65" charset="-120"/>
                <a:cs typeface="Times New Roman" pitchFamily="18" charset="0"/>
              </a:rPr>
              <a:t>Con’t</a:t>
            </a:r>
            <a:r>
              <a:rPr lang="en-US" altLang="zh-TW" sz="2800" dirty="0" smtClean="0">
                <a:solidFill>
                  <a:schemeClr val="tx1"/>
                </a:solidFill>
                <a:latin typeface="Georgia" panose="02040502050405020303" pitchFamily="18" charset="0"/>
                <a:ea typeface="標楷體" panose="03000509000000000000" pitchFamily="65" charset="-120"/>
                <a:cs typeface="Times New Roman" pitchFamily="18" charset="0"/>
              </a:rPr>
              <a:t>)</a:t>
            </a:r>
            <a:endParaRPr lang="en-US" altLang="zh-TW" sz="2800" dirty="0">
              <a:solidFill>
                <a:schemeClr val="tx1"/>
              </a:solidFill>
              <a:latin typeface="Georgia" panose="02040502050405020303" pitchFamily="18" charset="0"/>
              <a:ea typeface="標楷體" panose="03000509000000000000" pitchFamily="65" charset="-120"/>
              <a:cs typeface="Times New Roman" pitchFamily="18" charset="0"/>
            </a:endParaRPr>
          </a:p>
        </p:txBody>
      </p:sp>
      <p:graphicFrame>
        <p:nvGraphicFramePr>
          <p:cNvPr id="2" name="表格 1"/>
          <p:cNvGraphicFramePr>
            <a:graphicFrameLocks noGrp="1"/>
          </p:cNvGraphicFramePr>
          <p:nvPr>
            <p:extLst>
              <p:ext uri="{D42A27DB-BD31-4B8C-83A1-F6EECF244321}">
                <p14:modId xmlns="" xmlns:p14="http://schemas.microsoft.com/office/powerpoint/2010/main" val="3357888648"/>
              </p:ext>
            </p:extLst>
          </p:nvPr>
        </p:nvGraphicFramePr>
        <p:xfrm>
          <a:off x="107504" y="1484784"/>
          <a:ext cx="8784977" cy="3978669"/>
        </p:xfrm>
        <a:graphic>
          <a:graphicData uri="http://schemas.openxmlformats.org/drawingml/2006/table">
            <a:tbl>
              <a:tblPr/>
              <a:tblGrid>
                <a:gridCol w="1332256">
                  <a:extLst>
                    <a:ext uri="{9D8B030D-6E8A-4147-A177-3AD203B41FA5}">
                      <a16:colId xmlns="" xmlns:a16="http://schemas.microsoft.com/office/drawing/2014/main" val="4217480543"/>
                    </a:ext>
                  </a:extLst>
                </a:gridCol>
                <a:gridCol w="65953">
                  <a:extLst>
                    <a:ext uri="{9D8B030D-6E8A-4147-A177-3AD203B41FA5}">
                      <a16:colId xmlns="" xmlns:a16="http://schemas.microsoft.com/office/drawing/2014/main" val="4141798490"/>
                    </a:ext>
                  </a:extLst>
                </a:gridCol>
                <a:gridCol w="7386768">
                  <a:extLst>
                    <a:ext uri="{9D8B030D-6E8A-4147-A177-3AD203B41FA5}">
                      <a16:colId xmlns="" xmlns:a16="http://schemas.microsoft.com/office/drawing/2014/main" val="2117681562"/>
                    </a:ext>
                  </a:extLst>
                </a:gridCol>
              </a:tblGrid>
              <a:tr h="274899">
                <a:tc>
                  <a:txBody>
                    <a:bodyPr/>
                    <a:lstStyle/>
                    <a:p>
                      <a:pPr algn="ctr" fontAlgn="ctr"/>
                      <a:r>
                        <a:rPr lang="zh-TW" altLang="en-US" sz="1200" b="0" i="0" u="none" strike="noStrike" dirty="0">
                          <a:solidFill>
                            <a:srgbClr val="000000"/>
                          </a:solidFill>
                          <a:effectLst/>
                          <a:latin typeface="+mn-lt"/>
                          <a:ea typeface="標楷體" panose="03000509000000000000" pitchFamily="65" charset="-120"/>
                        </a:rPr>
                        <a:t>年</a:t>
                      </a:r>
                      <a:r>
                        <a:rPr lang="en-US" altLang="zh-TW" sz="1200" b="0" i="0" u="none" strike="noStrike" dirty="0">
                          <a:solidFill>
                            <a:srgbClr val="000000"/>
                          </a:solidFill>
                          <a:effectLst/>
                          <a:latin typeface="+mn-lt"/>
                          <a:ea typeface="標楷體" panose="03000509000000000000" pitchFamily="65" charset="-120"/>
                        </a:rPr>
                        <a:t>/</a:t>
                      </a:r>
                      <a:r>
                        <a:rPr lang="zh-TW" altLang="en-US" sz="1200" b="0" i="0" u="none" strike="noStrike" dirty="0">
                          <a:solidFill>
                            <a:srgbClr val="000000"/>
                          </a:solidFill>
                          <a:effectLst/>
                          <a:latin typeface="+mn-lt"/>
                          <a:ea typeface="標楷體" panose="03000509000000000000" pitchFamily="65" charset="-120"/>
                        </a:rPr>
                        <a:t>月</a:t>
                      </a:r>
                      <a:br>
                        <a:rPr lang="zh-TW" altLang="en-US" sz="1200" b="0" i="0" u="none" strike="noStrike" dirty="0">
                          <a:solidFill>
                            <a:srgbClr val="000000"/>
                          </a:solidFill>
                          <a:effectLst/>
                          <a:latin typeface="+mn-lt"/>
                          <a:ea typeface="標楷體" panose="03000509000000000000" pitchFamily="65" charset="-120"/>
                        </a:rPr>
                      </a:br>
                      <a:r>
                        <a:rPr lang="en-US" altLang="zh-TW" sz="1200" b="0" i="0" u="none" strike="noStrike" dirty="0">
                          <a:solidFill>
                            <a:srgbClr val="000000"/>
                          </a:solidFill>
                          <a:effectLst/>
                          <a:latin typeface="+mn-lt"/>
                          <a:ea typeface="標楷體" panose="03000509000000000000" pitchFamily="65" charset="-120"/>
                        </a:rPr>
                        <a:t>(</a:t>
                      </a:r>
                      <a:r>
                        <a:rPr lang="en-US" sz="1200" b="0" i="0" u="none" strike="noStrike" dirty="0">
                          <a:solidFill>
                            <a:srgbClr val="000000"/>
                          </a:solidFill>
                          <a:effectLst/>
                          <a:latin typeface="+mn-lt"/>
                          <a:ea typeface="標楷體" panose="03000509000000000000" pitchFamily="65" charset="-120"/>
                        </a:rPr>
                        <a:t>year/month)</a:t>
                      </a:r>
                    </a:p>
                  </a:txBody>
                  <a:tcPr marL="3962" marR="3962" marT="396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zh-TW" altLang="en-US" sz="1200" b="0" i="0" u="none" strike="noStrike">
                          <a:solidFill>
                            <a:srgbClr val="000000"/>
                          </a:solidFill>
                          <a:effectLst/>
                          <a:latin typeface="+mn-lt"/>
                          <a:ea typeface="標楷體" panose="03000509000000000000" pitchFamily="65" charset="-120"/>
                        </a:rPr>
                        <a:t>　</a:t>
                      </a:r>
                    </a:p>
                  </a:txBody>
                  <a:tcPr marL="3962" marR="3962" marT="396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zh-TW" altLang="en-US" sz="1200" b="0" i="0" u="none" strike="noStrike" dirty="0">
                          <a:solidFill>
                            <a:srgbClr val="000000"/>
                          </a:solidFill>
                          <a:effectLst/>
                          <a:latin typeface="+mn-lt"/>
                          <a:ea typeface="標楷體" panose="03000509000000000000" pitchFamily="65" charset="-120"/>
                        </a:rPr>
                        <a:t>公司沿革 </a:t>
                      </a:r>
                      <a:r>
                        <a:rPr lang="en-US" altLang="zh-TW" sz="1200" b="0" i="0" u="none" strike="noStrike" dirty="0">
                          <a:solidFill>
                            <a:srgbClr val="000000"/>
                          </a:solidFill>
                          <a:effectLst/>
                          <a:latin typeface="+mn-lt"/>
                          <a:ea typeface="標楷體" panose="03000509000000000000" pitchFamily="65" charset="-120"/>
                        </a:rPr>
                        <a:t>( </a:t>
                      </a:r>
                      <a:r>
                        <a:rPr lang="en-US" sz="1200" b="0" i="0" u="none" strike="noStrike" dirty="0">
                          <a:solidFill>
                            <a:srgbClr val="000000"/>
                          </a:solidFill>
                          <a:effectLst/>
                          <a:latin typeface="+mn-lt"/>
                          <a:ea typeface="標楷體" panose="03000509000000000000" pitchFamily="65" charset="-120"/>
                        </a:rPr>
                        <a:t>Milestones of LIWANLI)</a:t>
                      </a:r>
                    </a:p>
                  </a:txBody>
                  <a:tcPr marL="3962" marR="3962" marT="396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 xmlns:a16="http://schemas.microsoft.com/office/drawing/2014/main" val="1503873979"/>
                  </a:ext>
                </a:extLst>
              </a:tr>
              <a:tr h="140646">
                <a:tc>
                  <a:txBody>
                    <a:bodyPr/>
                    <a:lstStyle/>
                    <a:p>
                      <a:pPr algn="ctr" fontAlgn="ctr"/>
                      <a:r>
                        <a:rPr lang="en-US" altLang="zh-TW" sz="1200" b="0" i="0" u="none" strike="noStrike">
                          <a:solidFill>
                            <a:srgbClr val="000000"/>
                          </a:solidFill>
                          <a:effectLst/>
                          <a:latin typeface="+mn-lt"/>
                          <a:ea typeface="標楷體" panose="03000509000000000000" pitchFamily="65" charset="-120"/>
                        </a:rPr>
                        <a:t>1991</a:t>
                      </a:r>
                      <a:r>
                        <a:rPr lang="zh-TW" altLang="en-US" sz="1200" b="0" i="0" u="none" strike="noStrike">
                          <a:solidFill>
                            <a:srgbClr val="000000"/>
                          </a:solidFill>
                          <a:effectLst/>
                          <a:latin typeface="+mn-lt"/>
                          <a:ea typeface="標楷體" panose="03000509000000000000" pitchFamily="65" charset="-120"/>
                        </a:rPr>
                        <a:t>年</a:t>
                      </a:r>
                    </a:p>
                  </a:txBody>
                  <a:tcPr marL="3962" marR="3962" marT="3962"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zh-TW" altLang="en-US" sz="1200" b="0" i="0" u="none" strike="noStrike">
                        <a:solidFill>
                          <a:srgbClr val="000000"/>
                        </a:solidFill>
                        <a:effectLst/>
                        <a:latin typeface="+mn-lt"/>
                        <a:ea typeface="標楷體" panose="03000509000000000000" pitchFamily="65" charset="-120"/>
                      </a:endParaRPr>
                    </a:p>
                  </a:txBody>
                  <a:tcPr marL="3962" marR="3962" marT="3962" marB="0" anchor="ctr">
                    <a:lnL>
                      <a:noFill/>
                    </a:lnL>
                    <a:lnR>
                      <a:noFill/>
                    </a:lnR>
                    <a:lnT>
                      <a:noFill/>
                    </a:lnT>
                    <a:lnB>
                      <a:noFill/>
                    </a:lnB>
                  </a:tcPr>
                </a:tc>
                <a:tc>
                  <a:txBody>
                    <a:bodyPr/>
                    <a:lstStyle/>
                    <a:p>
                      <a:pPr algn="l" fontAlgn="ctr"/>
                      <a:r>
                        <a:rPr lang="en-US" altLang="zh-TW" sz="1200" b="0" i="0" u="none" strike="noStrike">
                          <a:solidFill>
                            <a:srgbClr val="000000"/>
                          </a:solidFill>
                          <a:effectLst/>
                          <a:latin typeface="+mn-lt"/>
                          <a:ea typeface="標楷體" panose="03000509000000000000" pitchFamily="65" charset="-120"/>
                        </a:rPr>
                        <a:t>•</a:t>
                      </a:r>
                      <a:r>
                        <a:rPr lang="zh-TW" altLang="en-US" sz="1200" b="0" i="0" u="none" strike="noStrike">
                          <a:solidFill>
                            <a:srgbClr val="000000"/>
                          </a:solidFill>
                          <a:effectLst/>
                          <a:latin typeface="+mn-lt"/>
                          <a:ea typeface="標楷體" panose="03000509000000000000" pitchFamily="65" charset="-120"/>
                        </a:rPr>
                        <a:t>「萬國電腦股份有限公司」設立。</a:t>
                      </a:r>
                    </a:p>
                  </a:txBody>
                  <a:tcPr marL="3962" marR="3962" marT="3962"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692137743"/>
                  </a:ext>
                </a:extLst>
              </a:tr>
              <a:tr h="140646">
                <a:tc>
                  <a:txBody>
                    <a:bodyPr/>
                    <a:lstStyle/>
                    <a:p>
                      <a:pPr algn="ctr" fontAlgn="ctr"/>
                      <a:r>
                        <a:rPr lang="en-US" altLang="zh-TW" sz="1200" b="0" i="0" u="none" strike="noStrike">
                          <a:solidFill>
                            <a:srgbClr val="000000"/>
                          </a:solidFill>
                          <a:effectLst/>
                          <a:latin typeface="+mn-lt"/>
                          <a:ea typeface="標楷體" panose="03000509000000000000" pitchFamily="65" charset="-120"/>
                        </a:rPr>
                        <a:t>6</a:t>
                      </a:r>
                      <a:r>
                        <a:rPr lang="zh-TW" altLang="en-US" sz="1200" b="0" i="0" u="none" strike="noStrike">
                          <a:solidFill>
                            <a:srgbClr val="000000"/>
                          </a:solidFill>
                          <a:effectLst/>
                          <a:latin typeface="+mn-lt"/>
                          <a:ea typeface="標楷體" panose="03000509000000000000" pitchFamily="65" charset="-120"/>
                        </a:rPr>
                        <a:t>月</a:t>
                      </a:r>
                    </a:p>
                  </a:txBody>
                  <a:tcPr marL="3962" marR="3962" marT="3962"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zh-TW" altLang="en-US" sz="1200" b="0" i="0" u="none" strike="noStrike">
                        <a:solidFill>
                          <a:srgbClr val="000000"/>
                        </a:solidFill>
                        <a:effectLst/>
                        <a:latin typeface="+mn-lt"/>
                        <a:ea typeface="標楷體" panose="03000509000000000000" pitchFamily="65" charset="-120"/>
                      </a:endParaRPr>
                    </a:p>
                  </a:txBody>
                  <a:tcPr marL="3962" marR="3962" marT="3962" marB="0" anchor="ctr">
                    <a:lnL>
                      <a:noFill/>
                    </a:lnL>
                    <a:lnR>
                      <a:noFill/>
                    </a:lnR>
                    <a:lnT>
                      <a:noFill/>
                    </a:lnT>
                    <a:lnB>
                      <a:noFill/>
                    </a:lnB>
                  </a:tcPr>
                </a:tc>
                <a:tc>
                  <a:txBody>
                    <a:bodyPr/>
                    <a:lstStyle/>
                    <a:p>
                      <a:pPr algn="l" fontAlgn="ctr"/>
                      <a:r>
                        <a:rPr lang="en-US" sz="1200" b="0" i="0" u="none" strike="noStrike">
                          <a:solidFill>
                            <a:srgbClr val="000000"/>
                          </a:solidFill>
                          <a:effectLst/>
                          <a:latin typeface="+mn-lt"/>
                          <a:ea typeface="標楷體" panose="03000509000000000000" pitchFamily="65" charset="-120"/>
                        </a:rPr>
                        <a:t>•Carry Computer Engineering Co., Ltd. was established in 1991, June.</a:t>
                      </a:r>
                    </a:p>
                  </a:txBody>
                  <a:tcPr marL="3962" marR="3962" marT="3962"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91196858"/>
                  </a:ext>
                </a:extLst>
              </a:tr>
              <a:tr h="140646">
                <a:tc>
                  <a:txBody>
                    <a:bodyPr/>
                    <a:lstStyle/>
                    <a:p>
                      <a:pPr algn="ctr" fontAlgn="ctr"/>
                      <a:r>
                        <a:rPr lang="en-US" altLang="zh-TW" sz="1200" b="0" i="0" u="none" strike="noStrike">
                          <a:solidFill>
                            <a:srgbClr val="000000"/>
                          </a:solidFill>
                          <a:effectLst/>
                          <a:latin typeface="+mn-lt"/>
                          <a:ea typeface="標楷體" panose="03000509000000000000" pitchFamily="65" charset="-120"/>
                        </a:rPr>
                        <a:t>2002</a:t>
                      </a:r>
                      <a:r>
                        <a:rPr lang="zh-TW" altLang="en-US" sz="1200" b="0" i="0" u="none" strike="noStrike">
                          <a:solidFill>
                            <a:srgbClr val="000000"/>
                          </a:solidFill>
                          <a:effectLst/>
                          <a:latin typeface="+mn-lt"/>
                          <a:ea typeface="標楷體" panose="03000509000000000000" pitchFamily="65" charset="-120"/>
                        </a:rPr>
                        <a:t>年</a:t>
                      </a:r>
                    </a:p>
                  </a:txBody>
                  <a:tcPr marL="3962" marR="3962" marT="3962"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zh-TW" altLang="en-US" sz="1200" b="0" i="0" u="none" strike="noStrike">
                        <a:solidFill>
                          <a:srgbClr val="000000"/>
                        </a:solidFill>
                        <a:effectLst/>
                        <a:latin typeface="+mn-lt"/>
                        <a:ea typeface="標楷體" panose="03000509000000000000" pitchFamily="65" charset="-120"/>
                      </a:endParaRPr>
                    </a:p>
                  </a:txBody>
                  <a:tcPr marL="3962" marR="3962" marT="3962" marB="0" anchor="ctr">
                    <a:lnL>
                      <a:noFill/>
                    </a:lnL>
                    <a:lnR>
                      <a:noFill/>
                    </a:lnR>
                    <a:lnT>
                      <a:noFill/>
                    </a:lnT>
                    <a:lnB>
                      <a:noFill/>
                    </a:lnB>
                  </a:tcPr>
                </a:tc>
                <a:tc>
                  <a:txBody>
                    <a:bodyPr/>
                    <a:lstStyle/>
                    <a:p>
                      <a:pPr algn="l" fontAlgn="ctr"/>
                      <a:r>
                        <a:rPr lang="en-US" altLang="zh-TW" sz="1200" b="0" i="0" u="none" strike="noStrike">
                          <a:solidFill>
                            <a:srgbClr val="000000"/>
                          </a:solidFill>
                          <a:effectLst/>
                          <a:latin typeface="+mn-lt"/>
                          <a:ea typeface="標楷體" panose="03000509000000000000" pitchFamily="65" charset="-120"/>
                        </a:rPr>
                        <a:t>•</a:t>
                      </a:r>
                      <a:r>
                        <a:rPr lang="zh-TW" altLang="en-US" sz="1200" b="0" i="0" u="none" strike="noStrike">
                          <a:solidFill>
                            <a:srgbClr val="000000"/>
                          </a:solidFill>
                          <a:effectLst/>
                          <a:latin typeface="+mn-lt"/>
                          <a:ea typeface="標楷體" panose="03000509000000000000" pitchFamily="65" charset="-120"/>
                        </a:rPr>
                        <a:t>推出全球第一台支援</a:t>
                      </a:r>
                      <a:r>
                        <a:rPr lang="en-US" altLang="zh-TW" sz="1200" b="0" i="0" u="none" strike="noStrike">
                          <a:solidFill>
                            <a:srgbClr val="000000"/>
                          </a:solidFill>
                          <a:effectLst/>
                          <a:latin typeface="+mn-lt"/>
                          <a:ea typeface="標楷體" panose="03000509000000000000" pitchFamily="65" charset="-120"/>
                        </a:rPr>
                        <a:t>USB2.0</a:t>
                      </a:r>
                      <a:r>
                        <a:rPr lang="zh-TW" altLang="en-US" sz="1200" b="0" i="0" u="none" strike="noStrike">
                          <a:solidFill>
                            <a:srgbClr val="000000"/>
                          </a:solidFill>
                          <a:effectLst/>
                          <a:latin typeface="+mn-lt"/>
                          <a:ea typeface="標楷體" panose="03000509000000000000" pitchFamily="65" charset="-120"/>
                        </a:rPr>
                        <a:t>之矽碟機，並成功研發世界首創</a:t>
                      </a:r>
                      <a:r>
                        <a:rPr lang="en-US" altLang="zh-TW" sz="1200" b="0" i="0" u="none" strike="noStrike">
                          <a:solidFill>
                            <a:srgbClr val="000000"/>
                          </a:solidFill>
                          <a:effectLst/>
                          <a:latin typeface="+mn-lt"/>
                          <a:ea typeface="標楷體" panose="03000509000000000000" pitchFamily="65" charset="-120"/>
                        </a:rPr>
                        <a:t>PCMCIA</a:t>
                      </a:r>
                      <a:r>
                        <a:rPr lang="zh-TW" altLang="en-US" sz="1200" b="0" i="0" u="none" strike="noStrike">
                          <a:solidFill>
                            <a:srgbClr val="000000"/>
                          </a:solidFill>
                          <a:effectLst/>
                          <a:latin typeface="+mn-lt"/>
                          <a:ea typeface="標楷體" panose="03000509000000000000" pitchFamily="65" charset="-120"/>
                        </a:rPr>
                        <a:t>介面之</a:t>
                      </a:r>
                      <a:r>
                        <a:rPr lang="en-US" altLang="zh-TW" sz="1200" b="0" i="0" u="none" strike="noStrike">
                          <a:solidFill>
                            <a:srgbClr val="000000"/>
                          </a:solidFill>
                          <a:effectLst/>
                          <a:latin typeface="+mn-lt"/>
                          <a:ea typeface="標楷體" panose="03000509000000000000" pitchFamily="65" charset="-120"/>
                        </a:rPr>
                        <a:t>4</a:t>
                      </a:r>
                      <a:r>
                        <a:rPr lang="zh-TW" altLang="en-US" sz="1200" b="0" i="0" u="none" strike="noStrike">
                          <a:solidFill>
                            <a:srgbClr val="000000"/>
                          </a:solidFill>
                          <a:effectLst/>
                          <a:latin typeface="+mn-lt"/>
                          <a:ea typeface="標楷體" panose="03000509000000000000" pitchFamily="65" charset="-120"/>
                        </a:rPr>
                        <a:t>合</a:t>
                      </a:r>
                      <a:r>
                        <a:rPr lang="en-US" altLang="zh-TW" sz="1200" b="0" i="0" u="none" strike="noStrike">
                          <a:solidFill>
                            <a:srgbClr val="000000"/>
                          </a:solidFill>
                          <a:effectLst/>
                          <a:latin typeface="+mn-lt"/>
                          <a:ea typeface="標楷體" panose="03000509000000000000" pitchFamily="65" charset="-120"/>
                        </a:rPr>
                        <a:t>1</a:t>
                      </a:r>
                      <a:r>
                        <a:rPr lang="zh-TW" altLang="en-US" sz="1200" b="0" i="0" u="none" strike="noStrike">
                          <a:solidFill>
                            <a:srgbClr val="000000"/>
                          </a:solidFill>
                          <a:effectLst/>
                          <a:latin typeface="+mn-lt"/>
                          <a:ea typeface="標楷體" panose="03000509000000000000" pitchFamily="65" charset="-120"/>
                        </a:rPr>
                        <a:t>矽碟片轉接卡。</a:t>
                      </a:r>
                    </a:p>
                  </a:txBody>
                  <a:tcPr marL="3962" marR="3962" marT="3962"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643335226"/>
                  </a:ext>
                </a:extLst>
              </a:tr>
              <a:tr h="134253">
                <a:tc>
                  <a:txBody>
                    <a:bodyPr/>
                    <a:lstStyle/>
                    <a:p>
                      <a:pPr algn="ctr" fontAlgn="ctr"/>
                      <a:r>
                        <a:rPr lang="zh-TW" altLang="en-US" sz="1200" b="0" i="0" u="none" strike="noStrike">
                          <a:solidFill>
                            <a:srgbClr val="000000"/>
                          </a:solidFill>
                          <a:effectLst/>
                          <a:latin typeface="+mn-lt"/>
                          <a:ea typeface="標楷體" panose="03000509000000000000" pitchFamily="65" charset="-120"/>
                        </a:rPr>
                        <a:t>　</a:t>
                      </a:r>
                    </a:p>
                  </a:txBody>
                  <a:tcPr marL="3962" marR="3962" marT="3962"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zh-TW" altLang="en-US" sz="1200" b="0" i="0" u="none" strike="noStrike">
                        <a:solidFill>
                          <a:srgbClr val="000000"/>
                        </a:solidFill>
                        <a:effectLst/>
                        <a:latin typeface="+mn-lt"/>
                        <a:ea typeface="標楷體" panose="03000509000000000000" pitchFamily="65" charset="-120"/>
                      </a:endParaRPr>
                    </a:p>
                  </a:txBody>
                  <a:tcPr marL="3962" marR="3962" marT="3962" marB="0" anchor="ctr">
                    <a:lnL>
                      <a:noFill/>
                    </a:lnL>
                    <a:lnR>
                      <a:noFill/>
                    </a:lnR>
                    <a:lnT>
                      <a:noFill/>
                    </a:lnT>
                    <a:lnB>
                      <a:noFill/>
                    </a:lnB>
                  </a:tcPr>
                </a:tc>
                <a:tc>
                  <a:txBody>
                    <a:bodyPr/>
                    <a:lstStyle/>
                    <a:p>
                      <a:pPr algn="l" fontAlgn="ctr"/>
                      <a:r>
                        <a:rPr lang="en-US" sz="1200" b="0" i="0" u="none" strike="noStrike" dirty="0">
                          <a:solidFill>
                            <a:srgbClr val="000000"/>
                          </a:solidFill>
                          <a:effectLst/>
                          <a:latin typeface="+mn-lt"/>
                          <a:ea typeface="標楷體" panose="03000509000000000000" pitchFamily="65" charset="-120"/>
                        </a:rPr>
                        <a:t>•Developed the world’s 1st USB 2.0 card reader and 4 in 1PCMCIA adapter in 2002 </a:t>
                      </a:r>
                    </a:p>
                  </a:txBody>
                  <a:tcPr marL="3962" marR="3962" marT="3962"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12489219"/>
                  </a:ext>
                </a:extLst>
              </a:tr>
              <a:tr h="140646">
                <a:tc>
                  <a:txBody>
                    <a:bodyPr/>
                    <a:lstStyle/>
                    <a:p>
                      <a:pPr algn="ctr" fontAlgn="ctr"/>
                      <a:r>
                        <a:rPr lang="en-US" altLang="zh-TW" sz="1200" b="0" i="0" u="none" strike="noStrike">
                          <a:solidFill>
                            <a:srgbClr val="000000"/>
                          </a:solidFill>
                          <a:effectLst/>
                          <a:latin typeface="+mn-lt"/>
                          <a:ea typeface="標楷體" panose="03000509000000000000" pitchFamily="65" charset="-120"/>
                        </a:rPr>
                        <a:t>2002</a:t>
                      </a:r>
                      <a:r>
                        <a:rPr lang="zh-TW" altLang="en-US" sz="1200" b="0" i="0" u="none" strike="noStrike">
                          <a:solidFill>
                            <a:srgbClr val="000000"/>
                          </a:solidFill>
                          <a:effectLst/>
                          <a:latin typeface="+mn-lt"/>
                          <a:ea typeface="標楷體" panose="03000509000000000000" pitchFamily="65" charset="-120"/>
                        </a:rPr>
                        <a:t>年</a:t>
                      </a:r>
                    </a:p>
                  </a:txBody>
                  <a:tcPr marL="3962" marR="3962" marT="3962"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zh-TW" altLang="en-US" sz="1200" b="0" i="0" u="none" strike="noStrike">
                        <a:solidFill>
                          <a:srgbClr val="000000"/>
                        </a:solidFill>
                        <a:effectLst/>
                        <a:latin typeface="+mn-lt"/>
                        <a:ea typeface="標楷體" panose="03000509000000000000" pitchFamily="65" charset="-120"/>
                      </a:endParaRPr>
                    </a:p>
                  </a:txBody>
                  <a:tcPr marL="3962" marR="3962" marT="3962" marB="0" anchor="ctr">
                    <a:lnL>
                      <a:noFill/>
                    </a:lnL>
                    <a:lnR>
                      <a:noFill/>
                    </a:lnR>
                    <a:lnT>
                      <a:noFill/>
                    </a:lnT>
                    <a:lnB>
                      <a:noFill/>
                    </a:lnB>
                  </a:tcPr>
                </a:tc>
                <a:tc>
                  <a:txBody>
                    <a:bodyPr/>
                    <a:lstStyle/>
                    <a:p>
                      <a:pPr algn="l" fontAlgn="ctr"/>
                      <a:r>
                        <a:rPr lang="en-US" altLang="zh-TW" sz="1200" b="0" i="0" u="none" strike="noStrike">
                          <a:solidFill>
                            <a:srgbClr val="000000"/>
                          </a:solidFill>
                          <a:effectLst/>
                          <a:latin typeface="+mn-lt"/>
                          <a:ea typeface="標楷體" panose="03000509000000000000" pitchFamily="65" charset="-120"/>
                        </a:rPr>
                        <a:t>•</a:t>
                      </a:r>
                      <a:r>
                        <a:rPr lang="zh-TW" altLang="en-US" sz="1200" b="0" i="0" u="none" strike="noStrike">
                          <a:solidFill>
                            <a:srgbClr val="000000"/>
                          </a:solidFill>
                          <a:effectLst/>
                          <a:latin typeface="+mn-lt"/>
                          <a:ea typeface="標楷體" panose="03000509000000000000" pitchFamily="65" charset="-120"/>
                        </a:rPr>
                        <a:t>本公司以科技類股正式掛牌上市。</a:t>
                      </a:r>
                    </a:p>
                  </a:txBody>
                  <a:tcPr marL="3962" marR="3962" marT="3962"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3700503748"/>
                  </a:ext>
                </a:extLst>
              </a:tr>
              <a:tr h="140646">
                <a:tc>
                  <a:txBody>
                    <a:bodyPr/>
                    <a:lstStyle/>
                    <a:p>
                      <a:pPr algn="ctr" fontAlgn="ctr"/>
                      <a:r>
                        <a:rPr lang="en-US" altLang="zh-TW" sz="1200" b="0" i="0" u="none" strike="noStrike">
                          <a:solidFill>
                            <a:srgbClr val="000000"/>
                          </a:solidFill>
                          <a:effectLst/>
                          <a:latin typeface="+mn-lt"/>
                          <a:ea typeface="標楷體" panose="03000509000000000000" pitchFamily="65" charset="-120"/>
                        </a:rPr>
                        <a:t>11</a:t>
                      </a:r>
                      <a:r>
                        <a:rPr lang="zh-TW" altLang="en-US" sz="1200" b="0" i="0" u="none" strike="noStrike">
                          <a:solidFill>
                            <a:srgbClr val="000000"/>
                          </a:solidFill>
                          <a:effectLst/>
                          <a:latin typeface="+mn-lt"/>
                          <a:ea typeface="標楷體" panose="03000509000000000000" pitchFamily="65" charset="-120"/>
                        </a:rPr>
                        <a:t>月</a:t>
                      </a:r>
                    </a:p>
                  </a:txBody>
                  <a:tcPr marL="3962" marR="3962" marT="3962"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zh-TW" altLang="en-US" sz="1200" b="0" i="0" u="none" strike="noStrike">
                        <a:solidFill>
                          <a:srgbClr val="000000"/>
                        </a:solidFill>
                        <a:effectLst/>
                        <a:latin typeface="+mn-lt"/>
                        <a:ea typeface="標楷體" panose="03000509000000000000" pitchFamily="65" charset="-120"/>
                      </a:endParaRPr>
                    </a:p>
                  </a:txBody>
                  <a:tcPr marL="3962" marR="3962" marT="3962" marB="0" anchor="ctr">
                    <a:lnL>
                      <a:noFill/>
                    </a:lnL>
                    <a:lnR>
                      <a:noFill/>
                    </a:lnR>
                    <a:lnT>
                      <a:noFill/>
                    </a:lnT>
                    <a:lnB>
                      <a:noFill/>
                    </a:lnB>
                  </a:tcPr>
                </a:tc>
                <a:tc>
                  <a:txBody>
                    <a:bodyPr/>
                    <a:lstStyle/>
                    <a:p>
                      <a:pPr algn="l" fontAlgn="ctr"/>
                      <a:r>
                        <a:rPr lang="en-US" sz="1200" b="0" i="0" u="none" strike="noStrike">
                          <a:solidFill>
                            <a:srgbClr val="000000"/>
                          </a:solidFill>
                          <a:effectLst/>
                          <a:latin typeface="+mn-lt"/>
                          <a:ea typeface="標楷體" panose="03000509000000000000" pitchFamily="65" charset="-120"/>
                        </a:rPr>
                        <a:t>•Officially listed on Taiwan stock exchange market - code 3054 in 2002, November </a:t>
                      </a:r>
                    </a:p>
                  </a:txBody>
                  <a:tcPr marL="3962" marR="3962" marT="3962"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72192718"/>
                  </a:ext>
                </a:extLst>
              </a:tr>
              <a:tr h="140646">
                <a:tc>
                  <a:txBody>
                    <a:bodyPr/>
                    <a:lstStyle/>
                    <a:p>
                      <a:pPr algn="ctr" fontAlgn="ctr"/>
                      <a:r>
                        <a:rPr lang="en-US" altLang="zh-TW" sz="1200" b="0" i="0" u="none" strike="noStrike">
                          <a:solidFill>
                            <a:srgbClr val="000000"/>
                          </a:solidFill>
                          <a:effectLst/>
                          <a:latin typeface="+mn-lt"/>
                          <a:ea typeface="標楷體" panose="03000509000000000000" pitchFamily="65" charset="-120"/>
                        </a:rPr>
                        <a:t>2007</a:t>
                      </a:r>
                      <a:r>
                        <a:rPr lang="zh-TW" altLang="en-US" sz="1200" b="0" i="0" u="none" strike="noStrike">
                          <a:solidFill>
                            <a:srgbClr val="000000"/>
                          </a:solidFill>
                          <a:effectLst/>
                          <a:latin typeface="+mn-lt"/>
                          <a:ea typeface="標楷體" panose="03000509000000000000" pitchFamily="65" charset="-120"/>
                        </a:rPr>
                        <a:t>年</a:t>
                      </a:r>
                    </a:p>
                  </a:txBody>
                  <a:tcPr marL="3962" marR="3962" marT="3962"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zh-TW" altLang="en-US" sz="1200" b="0" i="0" u="none" strike="noStrike">
                        <a:solidFill>
                          <a:srgbClr val="000000"/>
                        </a:solidFill>
                        <a:effectLst/>
                        <a:latin typeface="+mn-lt"/>
                        <a:ea typeface="標楷體" panose="03000509000000000000" pitchFamily="65" charset="-120"/>
                      </a:endParaRPr>
                    </a:p>
                  </a:txBody>
                  <a:tcPr marL="3962" marR="3962" marT="3962" marB="0" anchor="ctr">
                    <a:lnL>
                      <a:noFill/>
                    </a:lnL>
                    <a:lnR>
                      <a:noFill/>
                    </a:lnR>
                    <a:lnT>
                      <a:noFill/>
                    </a:lnT>
                    <a:lnB>
                      <a:noFill/>
                    </a:lnB>
                  </a:tcPr>
                </a:tc>
                <a:tc>
                  <a:txBody>
                    <a:bodyPr/>
                    <a:lstStyle/>
                    <a:p>
                      <a:pPr algn="l" fontAlgn="ctr"/>
                      <a:r>
                        <a:rPr lang="en-US" altLang="zh-TW" sz="1200" b="0" i="0" u="none" strike="noStrike" dirty="0">
                          <a:solidFill>
                            <a:srgbClr val="000000"/>
                          </a:solidFill>
                          <a:effectLst/>
                          <a:latin typeface="+mn-lt"/>
                          <a:ea typeface="標楷體" panose="03000509000000000000" pitchFamily="65" charset="-120"/>
                        </a:rPr>
                        <a:t>•</a:t>
                      </a:r>
                      <a:r>
                        <a:rPr lang="zh-TW" altLang="en-US" sz="1200" b="0" i="0" u="none" strike="noStrike" dirty="0">
                          <a:solidFill>
                            <a:srgbClr val="000000"/>
                          </a:solidFill>
                          <a:effectLst/>
                          <a:latin typeface="+mn-lt"/>
                          <a:ea typeface="標楷體" panose="03000509000000000000" pitchFamily="65" charset="-120"/>
                        </a:rPr>
                        <a:t>公司更名為「萬國科技股份有限公司」。</a:t>
                      </a:r>
                    </a:p>
                  </a:txBody>
                  <a:tcPr marL="3962" marR="3962" marT="3962"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903213429"/>
                  </a:ext>
                </a:extLst>
              </a:tr>
              <a:tr h="140646">
                <a:tc>
                  <a:txBody>
                    <a:bodyPr/>
                    <a:lstStyle/>
                    <a:p>
                      <a:pPr algn="ctr" fontAlgn="ctr"/>
                      <a:r>
                        <a:rPr lang="en-US" altLang="zh-TW" sz="1200" b="0" i="0" u="none" strike="noStrike">
                          <a:solidFill>
                            <a:srgbClr val="000000"/>
                          </a:solidFill>
                          <a:effectLst/>
                          <a:latin typeface="+mn-lt"/>
                          <a:ea typeface="標楷體" panose="03000509000000000000" pitchFamily="65" charset="-120"/>
                        </a:rPr>
                        <a:t>6</a:t>
                      </a:r>
                      <a:r>
                        <a:rPr lang="zh-TW" altLang="en-US" sz="1200" b="0" i="0" u="none" strike="noStrike">
                          <a:solidFill>
                            <a:srgbClr val="000000"/>
                          </a:solidFill>
                          <a:effectLst/>
                          <a:latin typeface="+mn-lt"/>
                          <a:ea typeface="標楷體" panose="03000509000000000000" pitchFamily="65" charset="-120"/>
                        </a:rPr>
                        <a:t>月</a:t>
                      </a:r>
                    </a:p>
                  </a:txBody>
                  <a:tcPr marL="3962" marR="3962" marT="3962"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zh-TW" altLang="en-US" sz="1200" b="0" i="0" u="none" strike="noStrike">
                        <a:solidFill>
                          <a:srgbClr val="000000"/>
                        </a:solidFill>
                        <a:effectLst/>
                        <a:latin typeface="+mn-lt"/>
                        <a:ea typeface="標楷體" panose="03000509000000000000" pitchFamily="65" charset="-120"/>
                      </a:endParaRPr>
                    </a:p>
                  </a:txBody>
                  <a:tcPr marL="3962" marR="3962" marT="3962" marB="0" anchor="ctr">
                    <a:lnL>
                      <a:noFill/>
                    </a:lnL>
                    <a:lnR>
                      <a:noFill/>
                    </a:lnR>
                    <a:lnT>
                      <a:noFill/>
                    </a:lnT>
                    <a:lnB>
                      <a:noFill/>
                    </a:lnB>
                  </a:tcPr>
                </a:tc>
                <a:tc>
                  <a:txBody>
                    <a:bodyPr/>
                    <a:lstStyle/>
                    <a:p>
                      <a:pPr algn="l" fontAlgn="ctr"/>
                      <a:r>
                        <a:rPr lang="en-US" sz="1200" b="0" i="0" u="none" strike="noStrike">
                          <a:solidFill>
                            <a:srgbClr val="000000"/>
                          </a:solidFill>
                          <a:effectLst/>
                          <a:latin typeface="+mn-lt"/>
                          <a:ea typeface="標楷體" panose="03000509000000000000" pitchFamily="65" charset="-120"/>
                        </a:rPr>
                        <a:t>•Change company’s name to Carry Technology Co., Ltd in 2007, July. </a:t>
                      </a:r>
                    </a:p>
                  </a:txBody>
                  <a:tcPr marL="3962" marR="3962" marT="3962"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76506893"/>
                  </a:ext>
                </a:extLst>
              </a:tr>
              <a:tr h="140646">
                <a:tc>
                  <a:txBody>
                    <a:bodyPr/>
                    <a:lstStyle/>
                    <a:p>
                      <a:pPr algn="ctr" fontAlgn="ctr"/>
                      <a:r>
                        <a:rPr lang="en-US" altLang="zh-TW" sz="1200" b="0" i="0" u="none" strike="noStrike">
                          <a:solidFill>
                            <a:srgbClr val="000000"/>
                          </a:solidFill>
                          <a:effectLst/>
                          <a:latin typeface="+mn-lt"/>
                          <a:ea typeface="標楷體" panose="03000509000000000000" pitchFamily="65" charset="-120"/>
                        </a:rPr>
                        <a:t>2015</a:t>
                      </a:r>
                      <a:r>
                        <a:rPr lang="zh-TW" altLang="en-US" sz="1200" b="0" i="0" u="none" strike="noStrike">
                          <a:solidFill>
                            <a:srgbClr val="000000"/>
                          </a:solidFill>
                          <a:effectLst/>
                          <a:latin typeface="+mn-lt"/>
                          <a:ea typeface="標楷體" panose="03000509000000000000" pitchFamily="65" charset="-120"/>
                        </a:rPr>
                        <a:t>年</a:t>
                      </a:r>
                    </a:p>
                  </a:txBody>
                  <a:tcPr marL="3962" marR="3962" marT="3962"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zh-TW" altLang="en-US" sz="1200" b="0" i="0" u="none" strike="noStrike">
                        <a:solidFill>
                          <a:srgbClr val="000000"/>
                        </a:solidFill>
                        <a:effectLst/>
                        <a:latin typeface="+mn-lt"/>
                        <a:ea typeface="標楷體" panose="03000509000000000000" pitchFamily="65" charset="-120"/>
                      </a:endParaRPr>
                    </a:p>
                  </a:txBody>
                  <a:tcPr marL="3962" marR="3962" marT="3962" marB="0" anchor="ctr">
                    <a:lnL>
                      <a:noFill/>
                    </a:lnL>
                    <a:lnR>
                      <a:noFill/>
                    </a:lnR>
                    <a:lnT>
                      <a:noFill/>
                    </a:lnT>
                    <a:lnB>
                      <a:noFill/>
                    </a:lnB>
                  </a:tcPr>
                </a:tc>
                <a:tc>
                  <a:txBody>
                    <a:bodyPr/>
                    <a:lstStyle/>
                    <a:p>
                      <a:pPr algn="l" fontAlgn="ctr"/>
                      <a:r>
                        <a:rPr lang="en-US" altLang="zh-TW" sz="1200" b="0" i="0" u="none" strike="noStrike">
                          <a:solidFill>
                            <a:srgbClr val="000000"/>
                          </a:solidFill>
                          <a:effectLst/>
                          <a:latin typeface="+mn-lt"/>
                          <a:ea typeface="標楷體" panose="03000509000000000000" pitchFamily="65" charset="-120"/>
                        </a:rPr>
                        <a:t>•</a:t>
                      </a:r>
                      <a:r>
                        <a:rPr lang="zh-TW" altLang="en-US" sz="1200" b="0" i="0" u="none" strike="noStrike">
                          <a:solidFill>
                            <a:srgbClr val="000000"/>
                          </a:solidFill>
                          <a:effectLst/>
                          <a:latin typeface="+mn-lt"/>
                          <a:ea typeface="標楷體" panose="03000509000000000000" pitchFamily="65" charset="-120"/>
                        </a:rPr>
                        <a:t>公司更名為「立萬利創新股份有限公司」。 </a:t>
                      </a:r>
                    </a:p>
                  </a:txBody>
                  <a:tcPr marL="3962" marR="3962" marT="3962"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3161136929"/>
                  </a:ext>
                </a:extLst>
              </a:tr>
              <a:tr h="140646">
                <a:tc>
                  <a:txBody>
                    <a:bodyPr/>
                    <a:lstStyle/>
                    <a:p>
                      <a:pPr algn="ctr" fontAlgn="ctr"/>
                      <a:r>
                        <a:rPr lang="en-US" altLang="zh-TW" sz="1200" b="0" i="0" u="none" strike="noStrike">
                          <a:solidFill>
                            <a:srgbClr val="000000"/>
                          </a:solidFill>
                          <a:effectLst/>
                          <a:latin typeface="+mn-lt"/>
                          <a:ea typeface="標楷體" panose="03000509000000000000" pitchFamily="65" charset="-120"/>
                        </a:rPr>
                        <a:t>7</a:t>
                      </a:r>
                      <a:r>
                        <a:rPr lang="zh-TW" altLang="en-US" sz="1200" b="0" i="0" u="none" strike="noStrike">
                          <a:solidFill>
                            <a:srgbClr val="000000"/>
                          </a:solidFill>
                          <a:effectLst/>
                          <a:latin typeface="+mn-lt"/>
                          <a:ea typeface="標楷體" panose="03000509000000000000" pitchFamily="65" charset="-120"/>
                        </a:rPr>
                        <a:t>月</a:t>
                      </a:r>
                    </a:p>
                  </a:txBody>
                  <a:tcPr marL="3962" marR="3962" marT="3962"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zh-TW" altLang="en-US" sz="1200" b="0" i="0" u="none" strike="noStrike">
                        <a:solidFill>
                          <a:srgbClr val="000000"/>
                        </a:solidFill>
                        <a:effectLst/>
                        <a:latin typeface="+mn-lt"/>
                        <a:ea typeface="標楷體" panose="03000509000000000000" pitchFamily="65" charset="-120"/>
                      </a:endParaRPr>
                    </a:p>
                  </a:txBody>
                  <a:tcPr marL="3962" marR="3962" marT="3962" marB="0" anchor="ctr">
                    <a:lnL>
                      <a:noFill/>
                    </a:lnL>
                    <a:lnR>
                      <a:noFill/>
                    </a:lnR>
                    <a:lnT>
                      <a:noFill/>
                    </a:lnT>
                    <a:lnB>
                      <a:noFill/>
                    </a:lnB>
                  </a:tcPr>
                </a:tc>
                <a:tc>
                  <a:txBody>
                    <a:bodyPr/>
                    <a:lstStyle/>
                    <a:p>
                      <a:pPr algn="l" fontAlgn="ctr"/>
                      <a:r>
                        <a:rPr lang="en-US" sz="1200" b="0" i="0" u="none" strike="noStrike" dirty="0">
                          <a:solidFill>
                            <a:srgbClr val="000000"/>
                          </a:solidFill>
                          <a:effectLst/>
                          <a:latin typeface="+mn-lt"/>
                          <a:ea typeface="標楷體" panose="03000509000000000000" pitchFamily="65" charset="-120"/>
                        </a:rPr>
                        <a:t>•Change company’s name to </a:t>
                      </a:r>
                      <a:r>
                        <a:rPr lang="en-US" sz="1200" b="0" i="0" u="none" strike="noStrike" dirty="0" err="1">
                          <a:solidFill>
                            <a:srgbClr val="000000"/>
                          </a:solidFill>
                          <a:effectLst/>
                          <a:latin typeface="+mn-lt"/>
                          <a:ea typeface="標楷體" panose="03000509000000000000" pitchFamily="65" charset="-120"/>
                        </a:rPr>
                        <a:t>Liwanli</a:t>
                      </a:r>
                      <a:r>
                        <a:rPr lang="en-US" sz="1200" b="0" i="0" u="none" strike="noStrike" dirty="0">
                          <a:solidFill>
                            <a:srgbClr val="000000"/>
                          </a:solidFill>
                          <a:effectLst/>
                          <a:latin typeface="+mn-lt"/>
                          <a:ea typeface="標楷體" panose="03000509000000000000" pitchFamily="65" charset="-120"/>
                        </a:rPr>
                        <a:t> Innovation Co., Ltd. In 2015, July. </a:t>
                      </a:r>
                    </a:p>
                  </a:txBody>
                  <a:tcPr marL="3962" marR="3962" marT="3962"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52731420"/>
                  </a:ext>
                </a:extLst>
              </a:tr>
              <a:tr h="140646">
                <a:tc>
                  <a:txBody>
                    <a:bodyPr/>
                    <a:lstStyle/>
                    <a:p>
                      <a:pPr algn="ctr" fontAlgn="ctr"/>
                      <a:r>
                        <a:rPr lang="en-US" altLang="zh-TW" sz="1200" b="0" i="0" u="none" strike="noStrike">
                          <a:solidFill>
                            <a:srgbClr val="000000"/>
                          </a:solidFill>
                          <a:effectLst/>
                          <a:latin typeface="+mn-lt"/>
                          <a:ea typeface="標楷體" panose="03000509000000000000" pitchFamily="65" charset="-120"/>
                        </a:rPr>
                        <a:t>2015</a:t>
                      </a:r>
                      <a:r>
                        <a:rPr lang="zh-TW" altLang="en-US" sz="1200" b="0" i="0" u="none" strike="noStrike">
                          <a:solidFill>
                            <a:srgbClr val="000000"/>
                          </a:solidFill>
                          <a:effectLst/>
                          <a:latin typeface="+mn-lt"/>
                          <a:ea typeface="標楷體" panose="03000509000000000000" pitchFamily="65" charset="-120"/>
                        </a:rPr>
                        <a:t>年</a:t>
                      </a:r>
                    </a:p>
                  </a:txBody>
                  <a:tcPr marL="3962" marR="3962" marT="3962"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zh-TW" altLang="en-US" sz="1200" b="0" i="0" u="none" strike="noStrike">
                        <a:solidFill>
                          <a:srgbClr val="000000"/>
                        </a:solidFill>
                        <a:effectLst/>
                        <a:latin typeface="+mn-lt"/>
                        <a:ea typeface="標楷體" panose="03000509000000000000" pitchFamily="65" charset="-120"/>
                      </a:endParaRPr>
                    </a:p>
                  </a:txBody>
                  <a:tcPr marL="3962" marR="3962" marT="3962" marB="0" anchor="ctr">
                    <a:lnL>
                      <a:noFill/>
                    </a:lnL>
                    <a:lnR>
                      <a:noFill/>
                    </a:lnR>
                    <a:lnT>
                      <a:noFill/>
                    </a:lnT>
                    <a:lnB>
                      <a:noFill/>
                    </a:lnB>
                  </a:tcPr>
                </a:tc>
                <a:tc>
                  <a:txBody>
                    <a:bodyPr/>
                    <a:lstStyle/>
                    <a:p>
                      <a:pPr algn="l" fontAlgn="ctr"/>
                      <a:r>
                        <a:rPr lang="en-US" altLang="zh-TW" sz="1200" b="0" i="0" u="none" strike="noStrike">
                          <a:solidFill>
                            <a:srgbClr val="000000"/>
                          </a:solidFill>
                          <a:effectLst/>
                          <a:latin typeface="+mn-lt"/>
                          <a:ea typeface="標楷體" panose="03000509000000000000" pitchFamily="65" charset="-120"/>
                        </a:rPr>
                        <a:t>•</a:t>
                      </a:r>
                      <a:r>
                        <a:rPr lang="zh-TW" altLang="en-US" sz="1200" b="0" i="0" u="none" strike="noStrike">
                          <a:solidFill>
                            <a:srgbClr val="000000"/>
                          </a:solidFill>
                          <a:effectLst/>
                          <a:latin typeface="+mn-lt"/>
                          <a:ea typeface="標楷體" panose="03000509000000000000" pitchFamily="65" charset="-120"/>
                        </a:rPr>
                        <a:t>公司結束電子記憶體製造相關部門 。</a:t>
                      </a:r>
                    </a:p>
                  </a:txBody>
                  <a:tcPr marL="3962" marR="3962" marT="3962"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872183242"/>
                  </a:ext>
                </a:extLst>
              </a:tr>
              <a:tr h="140646">
                <a:tc>
                  <a:txBody>
                    <a:bodyPr/>
                    <a:lstStyle/>
                    <a:p>
                      <a:pPr algn="ctr" fontAlgn="ctr"/>
                      <a:r>
                        <a:rPr lang="en-US" altLang="zh-TW" sz="1200" b="0" i="0" u="none" strike="noStrike">
                          <a:solidFill>
                            <a:srgbClr val="000000"/>
                          </a:solidFill>
                          <a:effectLst/>
                          <a:latin typeface="+mn-lt"/>
                          <a:ea typeface="標楷體" panose="03000509000000000000" pitchFamily="65" charset="-120"/>
                        </a:rPr>
                        <a:t>11</a:t>
                      </a:r>
                      <a:r>
                        <a:rPr lang="zh-TW" altLang="en-US" sz="1200" b="0" i="0" u="none" strike="noStrike">
                          <a:solidFill>
                            <a:srgbClr val="000000"/>
                          </a:solidFill>
                          <a:effectLst/>
                          <a:latin typeface="+mn-lt"/>
                          <a:ea typeface="標楷體" panose="03000509000000000000" pitchFamily="65" charset="-120"/>
                        </a:rPr>
                        <a:t>月</a:t>
                      </a:r>
                    </a:p>
                  </a:txBody>
                  <a:tcPr marL="3962" marR="3962" marT="3962"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zh-TW" altLang="en-US" sz="1200" b="0" i="0" u="none" strike="noStrike">
                        <a:solidFill>
                          <a:srgbClr val="000000"/>
                        </a:solidFill>
                        <a:effectLst/>
                        <a:latin typeface="+mn-lt"/>
                        <a:ea typeface="標楷體" panose="03000509000000000000" pitchFamily="65" charset="-120"/>
                      </a:endParaRPr>
                    </a:p>
                  </a:txBody>
                  <a:tcPr marL="3962" marR="3962" marT="3962" marB="0" anchor="ctr">
                    <a:lnL>
                      <a:noFill/>
                    </a:lnL>
                    <a:lnR>
                      <a:noFill/>
                    </a:lnR>
                    <a:lnT>
                      <a:noFill/>
                    </a:lnT>
                    <a:lnB>
                      <a:noFill/>
                    </a:lnB>
                  </a:tcPr>
                </a:tc>
                <a:tc>
                  <a:txBody>
                    <a:bodyPr/>
                    <a:lstStyle/>
                    <a:p>
                      <a:pPr algn="l" fontAlgn="ctr"/>
                      <a:r>
                        <a:rPr lang="en-US" sz="1200" b="0" i="0" u="none" strike="noStrike">
                          <a:solidFill>
                            <a:srgbClr val="000000"/>
                          </a:solidFill>
                          <a:effectLst/>
                          <a:latin typeface="+mn-lt"/>
                          <a:ea typeface="標楷體" panose="03000509000000000000" pitchFamily="65" charset="-120"/>
                        </a:rPr>
                        <a:t>•Closed the manufacture of electronic memory related departments In  2015, November </a:t>
                      </a:r>
                    </a:p>
                  </a:txBody>
                  <a:tcPr marL="3962" marR="3962" marT="3962"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05753151"/>
                  </a:ext>
                </a:extLst>
              </a:tr>
              <a:tr h="140646">
                <a:tc>
                  <a:txBody>
                    <a:bodyPr/>
                    <a:lstStyle/>
                    <a:p>
                      <a:pPr algn="ctr" fontAlgn="ctr"/>
                      <a:r>
                        <a:rPr lang="en-US" altLang="zh-TW" sz="1200" b="0" i="0" u="none" strike="noStrike">
                          <a:solidFill>
                            <a:srgbClr val="000000"/>
                          </a:solidFill>
                          <a:effectLst/>
                          <a:latin typeface="+mn-lt"/>
                          <a:ea typeface="標楷體" panose="03000509000000000000" pitchFamily="65" charset="-120"/>
                        </a:rPr>
                        <a:t>2017</a:t>
                      </a:r>
                      <a:r>
                        <a:rPr lang="zh-TW" altLang="en-US" sz="1200" b="0" i="0" u="none" strike="noStrike">
                          <a:solidFill>
                            <a:srgbClr val="000000"/>
                          </a:solidFill>
                          <a:effectLst/>
                          <a:latin typeface="+mn-lt"/>
                          <a:ea typeface="標楷體" panose="03000509000000000000" pitchFamily="65" charset="-120"/>
                        </a:rPr>
                        <a:t>年</a:t>
                      </a:r>
                    </a:p>
                  </a:txBody>
                  <a:tcPr marL="3962" marR="3962" marT="3962"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zh-TW" altLang="en-US" sz="1200" b="0" i="0" u="none" strike="noStrike">
                        <a:solidFill>
                          <a:srgbClr val="000000"/>
                        </a:solidFill>
                        <a:effectLst/>
                        <a:latin typeface="+mn-lt"/>
                        <a:ea typeface="標楷體" panose="03000509000000000000" pitchFamily="65" charset="-120"/>
                      </a:endParaRPr>
                    </a:p>
                  </a:txBody>
                  <a:tcPr marL="3962" marR="3962" marT="3962" marB="0" anchor="ctr">
                    <a:lnL>
                      <a:noFill/>
                    </a:lnL>
                    <a:lnR>
                      <a:noFill/>
                    </a:lnR>
                    <a:lnT>
                      <a:noFill/>
                    </a:lnT>
                    <a:lnB>
                      <a:noFill/>
                    </a:lnB>
                  </a:tcPr>
                </a:tc>
                <a:tc>
                  <a:txBody>
                    <a:bodyPr/>
                    <a:lstStyle/>
                    <a:p>
                      <a:pPr algn="l" fontAlgn="ctr"/>
                      <a:r>
                        <a:rPr lang="en-US" altLang="zh-TW" sz="1200" b="0" i="0" u="none" strike="noStrike">
                          <a:solidFill>
                            <a:srgbClr val="000000"/>
                          </a:solidFill>
                          <a:effectLst/>
                          <a:latin typeface="+mn-lt"/>
                          <a:ea typeface="標楷體" panose="03000509000000000000" pitchFamily="65" charset="-120"/>
                        </a:rPr>
                        <a:t>•</a:t>
                      </a:r>
                      <a:r>
                        <a:rPr lang="zh-TW" altLang="en-US" sz="1200" b="0" i="0" u="none" strike="noStrike">
                          <a:solidFill>
                            <a:srgbClr val="000000"/>
                          </a:solidFill>
                          <a:effectLst/>
                          <a:latin typeface="+mn-lt"/>
                          <a:ea typeface="標楷體" panose="03000509000000000000" pitchFamily="65" charset="-120"/>
                        </a:rPr>
                        <a:t>生技類產品首次上市</a:t>
                      </a:r>
                      <a:r>
                        <a:rPr lang="en-US" altLang="zh-TW" sz="1200" b="0" i="0" u="none" strike="noStrike">
                          <a:solidFill>
                            <a:srgbClr val="000000"/>
                          </a:solidFill>
                          <a:effectLst/>
                          <a:latin typeface="+mn-lt"/>
                          <a:ea typeface="標楷體" panose="03000509000000000000" pitchFamily="65" charset="-120"/>
                        </a:rPr>
                        <a:t>-</a:t>
                      </a:r>
                      <a:r>
                        <a:rPr lang="zh-TW" altLang="en-US" sz="1200" b="0" i="0" u="none" strike="noStrike">
                          <a:solidFill>
                            <a:srgbClr val="000000"/>
                          </a:solidFill>
                          <a:effectLst/>
                          <a:latin typeface="+mn-lt"/>
                          <a:ea typeface="標楷體" panose="03000509000000000000" pitchFamily="65" charset="-120"/>
                        </a:rPr>
                        <a:t>威</a:t>
                      </a:r>
                      <a:r>
                        <a:rPr lang="en-US" altLang="zh-TW" sz="1200" b="0" i="0" u="none" strike="noStrike">
                          <a:solidFill>
                            <a:srgbClr val="000000"/>
                          </a:solidFill>
                          <a:effectLst/>
                          <a:latin typeface="+mn-lt"/>
                          <a:ea typeface="標楷體" panose="03000509000000000000" pitchFamily="65" charset="-120"/>
                        </a:rPr>
                        <a:t>Power</a:t>
                      </a:r>
                      <a:r>
                        <a:rPr lang="zh-TW" altLang="en-US" sz="1200" b="0" i="0" u="none" strike="noStrike">
                          <a:solidFill>
                            <a:srgbClr val="000000"/>
                          </a:solidFill>
                          <a:effectLst/>
                          <a:latin typeface="+mn-lt"/>
                          <a:ea typeface="標楷體" panose="03000509000000000000" pitchFamily="65" charset="-120"/>
                        </a:rPr>
                        <a:t>系列「威而明」與「威舒暢」。</a:t>
                      </a:r>
                    </a:p>
                  </a:txBody>
                  <a:tcPr marL="3962" marR="3962" marT="3962"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3473508455"/>
                  </a:ext>
                </a:extLst>
              </a:tr>
              <a:tr h="268505">
                <a:tc>
                  <a:txBody>
                    <a:bodyPr/>
                    <a:lstStyle/>
                    <a:p>
                      <a:pPr algn="ctr" fontAlgn="ctr"/>
                      <a:r>
                        <a:rPr lang="en-US" altLang="zh-TW" sz="1200" b="0" i="0" u="none" strike="noStrike">
                          <a:solidFill>
                            <a:srgbClr val="000000"/>
                          </a:solidFill>
                          <a:effectLst/>
                          <a:latin typeface="+mn-lt"/>
                          <a:ea typeface="標楷體" panose="03000509000000000000" pitchFamily="65" charset="-120"/>
                        </a:rPr>
                        <a:t>10</a:t>
                      </a:r>
                      <a:r>
                        <a:rPr lang="zh-TW" altLang="en-US" sz="1200" b="0" i="0" u="none" strike="noStrike">
                          <a:solidFill>
                            <a:srgbClr val="000000"/>
                          </a:solidFill>
                          <a:effectLst/>
                          <a:latin typeface="+mn-lt"/>
                          <a:ea typeface="標楷體" panose="03000509000000000000" pitchFamily="65" charset="-120"/>
                        </a:rPr>
                        <a:t>月</a:t>
                      </a:r>
                    </a:p>
                  </a:txBody>
                  <a:tcPr marL="3962" marR="3962" marT="3962"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zh-TW" altLang="en-US" sz="1200" b="0" i="0" u="none" strike="noStrike">
                        <a:solidFill>
                          <a:srgbClr val="000000"/>
                        </a:solidFill>
                        <a:effectLst/>
                        <a:latin typeface="+mn-lt"/>
                        <a:ea typeface="標楷體" panose="03000509000000000000" pitchFamily="65" charset="-120"/>
                      </a:endParaRPr>
                    </a:p>
                  </a:txBody>
                  <a:tcPr marL="3962" marR="3962" marT="3962" marB="0" anchor="ctr">
                    <a:lnL>
                      <a:noFill/>
                    </a:lnL>
                    <a:lnR>
                      <a:noFill/>
                    </a:lnR>
                    <a:lnT>
                      <a:noFill/>
                    </a:lnT>
                    <a:lnB>
                      <a:noFill/>
                    </a:lnB>
                  </a:tcPr>
                </a:tc>
                <a:tc>
                  <a:txBody>
                    <a:bodyPr/>
                    <a:lstStyle/>
                    <a:p>
                      <a:pPr algn="l" fontAlgn="ctr"/>
                      <a:r>
                        <a:rPr lang="en-US" sz="1200" b="0" i="0" u="none" strike="noStrike">
                          <a:solidFill>
                            <a:srgbClr val="000000"/>
                          </a:solidFill>
                          <a:effectLst/>
                          <a:latin typeface="+mn-lt"/>
                          <a:ea typeface="標楷體" panose="03000509000000000000" pitchFamily="65" charset="-120"/>
                        </a:rPr>
                        <a:t>•Marigold Lutein and Probiotic Enzymes of wei powder collection of company's new biotechnology products  are officially on market for sale in 2017, October. </a:t>
                      </a:r>
                    </a:p>
                  </a:txBody>
                  <a:tcPr marL="3962" marR="3962" marT="3962"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42992686"/>
                  </a:ext>
                </a:extLst>
              </a:tr>
              <a:tr h="140646">
                <a:tc>
                  <a:txBody>
                    <a:bodyPr/>
                    <a:lstStyle/>
                    <a:p>
                      <a:pPr algn="ctr" fontAlgn="ctr"/>
                      <a:r>
                        <a:rPr lang="en-US" altLang="zh-TW" sz="1200" b="0" i="0" u="none" strike="noStrike">
                          <a:solidFill>
                            <a:srgbClr val="000000"/>
                          </a:solidFill>
                          <a:effectLst/>
                          <a:latin typeface="+mn-lt"/>
                          <a:ea typeface="標楷體" panose="03000509000000000000" pitchFamily="65" charset="-120"/>
                        </a:rPr>
                        <a:t>2018</a:t>
                      </a:r>
                      <a:r>
                        <a:rPr lang="zh-TW" altLang="en-US" sz="1200" b="0" i="0" u="none" strike="noStrike">
                          <a:solidFill>
                            <a:srgbClr val="000000"/>
                          </a:solidFill>
                          <a:effectLst/>
                          <a:latin typeface="+mn-lt"/>
                          <a:ea typeface="標楷體" panose="03000509000000000000" pitchFamily="65" charset="-120"/>
                        </a:rPr>
                        <a:t>年</a:t>
                      </a:r>
                    </a:p>
                  </a:txBody>
                  <a:tcPr marL="3962" marR="3962" marT="3962"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zh-TW" altLang="en-US" sz="1200" b="0" i="0" u="none" strike="noStrike">
                        <a:solidFill>
                          <a:srgbClr val="000000"/>
                        </a:solidFill>
                        <a:effectLst/>
                        <a:latin typeface="+mn-lt"/>
                        <a:ea typeface="標楷體" panose="03000509000000000000" pitchFamily="65" charset="-120"/>
                      </a:endParaRPr>
                    </a:p>
                  </a:txBody>
                  <a:tcPr marL="3962" marR="3962" marT="3962" marB="0" anchor="ctr">
                    <a:lnL>
                      <a:noFill/>
                    </a:lnL>
                    <a:lnR>
                      <a:noFill/>
                    </a:lnR>
                    <a:lnT>
                      <a:noFill/>
                    </a:lnT>
                    <a:lnB>
                      <a:noFill/>
                    </a:lnB>
                  </a:tcPr>
                </a:tc>
                <a:tc>
                  <a:txBody>
                    <a:bodyPr/>
                    <a:lstStyle/>
                    <a:p>
                      <a:pPr algn="l" fontAlgn="ctr"/>
                      <a:r>
                        <a:rPr lang="en-US" altLang="zh-TW" sz="1200" b="0" i="0" u="none" strike="noStrike">
                          <a:solidFill>
                            <a:srgbClr val="000000"/>
                          </a:solidFill>
                          <a:effectLst/>
                          <a:latin typeface="+mn-lt"/>
                          <a:ea typeface="標楷體" panose="03000509000000000000" pitchFamily="65" charset="-120"/>
                        </a:rPr>
                        <a:t>•</a:t>
                      </a:r>
                      <a:r>
                        <a:rPr lang="zh-TW" altLang="en-US" sz="1200" b="0" i="0" u="none" strike="noStrike">
                          <a:solidFill>
                            <a:srgbClr val="000000"/>
                          </a:solidFill>
                          <a:effectLst/>
                          <a:latin typeface="+mn-lt"/>
                          <a:ea typeface="標楷體" panose="03000509000000000000" pitchFamily="65" charset="-120"/>
                        </a:rPr>
                        <a:t>威</a:t>
                      </a:r>
                      <a:r>
                        <a:rPr lang="en-US" altLang="zh-TW" sz="1200" b="0" i="0" u="none" strike="noStrike">
                          <a:solidFill>
                            <a:srgbClr val="000000"/>
                          </a:solidFill>
                          <a:effectLst/>
                          <a:latin typeface="+mn-lt"/>
                          <a:ea typeface="標楷體" panose="03000509000000000000" pitchFamily="65" charset="-120"/>
                        </a:rPr>
                        <a:t>Power</a:t>
                      </a:r>
                      <a:r>
                        <a:rPr lang="zh-TW" altLang="en-US" sz="1200" b="0" i="0" u="none" strike="noStrike">
                          <a:solidFill>
                            <a:srgbClr val="000000"/>
                          </a:solidFill>
                          <a:effectLst/>
                          <a:latin typeface="+mn-lt"/>
                          <a:ea typeface="標楷體" panose="03000509000000000000" pitchFamily="65" charset="-120"/>
                        </a:rPr>
                        <a:t>系列「威顧攝」，以及威客維原裝系列「活妍補精」新品上市。</a:t>
                      </a:r>
                    </a:p>
                  </a:txBody>
                  <a:tcPr marL="3962" marR="3962" marT="3962"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2013790162"/>
                  </a:ext>
                </a:extLst>
              </a:tr>
              <a:tr h="249753">
                <a:tc>
                  <a:txBody>
                    <a:bodyPr/>
                    <a:lstStyle/>
                    <a:p>
                      <a:pPr algn="ctr" fontAlgn="ctr"/>
                      <a:r>
                        <a:rPr lang="en-US" altLang="zh-TW" sz="1200" b="0" i="0" u="none" strike="noStrike">
                          <a:solidFill>
                            <a:srgbClr val="000000"/>
                          </a:solidFill>
                          <a:effectLst/>
                          <a:latin typeface="+mn-lt"/>
                          <a:ea typeface="標楷體" panose="03000509000000000000" pitchFamily="65" charset="-120"/>
                        </a:rPr>
                        <a:t>7-8</a:t>
                      </a:r>
                      <a:r>
                        <a:rPr lang="zh-TW" altLang="en-US" sz="1200" b="0" i="0" u="none" strike="noStrike">
                          <a:solidFill>
                            <a:srgbClr val="000000"/>
                          </a:solidFill>
                          <a:effectLst/>
                          <a:latin typeface="+mn-lt"/>
                          <a:ea typeface="標楷體" panose="03000509000000000000" pitchFamily="65" charset="-120"/>
                        </a:rPr>
                        <a:t>月</a:t>
                      </a:r>
                    </a:p>
                  </a:txBody>
                  <a:tcPr marL="3962" marR="3962" marT="3962"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zh-TW" altLang="en-US" sz="1200" b="0" i="0" u="none" strike="noStrike">
                        <a:solidFill>
                          <a:srgbClr val="000000"/>
                        </a:solidFill>
                        <a:effectLst/>
                        <a:latin typeface="+mn-lt"/>
                        <a:ea typeface="標楷體" panose="03000509000000000000" pitchFamily="65" charset="-120"/>
                      </a:endParaRPr>
                    </a:p>
                  </a:txBody>
                  <a:tcPr marL="3962" marR="3962" marT="3962" marB="0" anchor="ctr">
                    <a:lnL>
                      <a:noFill/>
                    </a:lnL>
                    <a:lnR>
                      <a:noFill/>
                    </a:lnR>
                    <a:lnT>
                      <a:noFill/>
                    </a:lnT>
                    <a:lnB>
                      <a:noFill/>
                    </a:lnB>
                  </a:tcPr>
                </a:tc>
                <a:tc>
                  <a:txBody>
                    <a:bodyPr/>
                    <a:lstStyle/>
                    <a:p>
                      <a:pPr algn="l" fontAlgn="ctr"/>
                      <a:r>
                        <a:rPr lang="en-US" sz="1200" b="0" i="0" u="none" strike="noStrike">
                          <a:solidFill>
                            <a:srgbClr val="000000"/>
                          </a:solidFill>
                          <a:effectLst/>
                          <a:latin typeface="+mn-lt"/>
                          <a:ea typeface="標楷體" panose="03000509000000000000" pitchFamily="65" charset="-120"/>
                        </a:rPr>
                        <a:t>•Pro-active Nutrients of wei powder collection and Goyound Tonic of vigoway are on market for sale in 2018,  August.</a:t>
                      </a:r>
                    </a:p>
                  </a:txBody>
                  <a:tcPr marL="3962" marR="3962" marT="3962"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53203551"/>
                  </a:ext>
                </a:extLst>
              </a:tr>
              <a:tr h="140646">
                <a:tc>
                  <a:txBody>
                    <a:bodyPr/>
                    <a:lstStyle/>
                    <a:p>
                      <a:pPr algn="ctr" fontAlgn="ctr"/>
                      <a:r>
                        <a:rPr lang="en-US" altLang="zh-TW" sz="1200" b="0" i="0" u="none" strike="noStrike">
                          <a:solidFill>
                            <a:srgbClr val="000000"/>
                          </a:solidFill>
                          <a:effectLst/>
                          <a:latin typeface="+mn-lt"/>
                          <a:ea typeface="標楷體" panose="03000509000000000000" pitchFamily="65" charset="-120"/>
                        </a:rPr>
                        <a:t>2018</a:t>
                      </a:r>
                      <a:r>
                        <a:rPr lang="zh-TW" altLang="en-US" sz="1200" b="0" i="0" u="none" strike="noStrike">
                          <a:solidFill>
                            <a:srgbClr val="000000"/>
                          </a:solidFill>
                          <a:effectLst/>
                          <a:latin typeface="+mn-lt"/>
                          <a:ea typeface="標楷體" panose="03000509000000000000" pitchFamily="65" charset="-120"/>
                        </a:rPr>
                        <a:t>年</a:t>
                      </a:r>
                    </a:p>
                  </a:txBody>
                  <a:tcPr marL="3962" marR="3962" marT="3962"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zh-TW" altLang="en-US" sz="1200" b="0" i="0" u="none" strike="noStrike">
                        <a:solidFill>
                          <a:srgbClr val="000000"/>
                        </a:solidFill>
                        <a:effectLst/>
                        <a:latin typeface="+mn-lt"/>
                        <a:ea typeface="標楷體" panose="03000509000000000000" pitchFamily="65" charset="-120"/>
                      </a:endParaRPr>
                    </a:p>
                  </a:txBody>
                  <a:tcPr marL="3962" marR="3962" marT="3962" marB="0" anchor="ctr">
                    <a:lnL>
                      <a:noFill/>
                    </a:lnL>
                    <a:lnR>
                      <a:noFill/>
                    </a:lnR>
                    <a:lnT>
                      <a:noFill/>
                    </a:lnT>
                    <a:lnB>
                      <a:noFill/>
                    </a:lnB>
                  </a:tcPr>
                </a:tc>
                <a:tc>
                  <a:txBody>
                    <a:bodyPr/>
                    <a:lstStyle/>
                    <a:p>
                      <a:pPr algn="l" fontAlgn="ctr"/>
                      <a:r>
                        <a:rPr lang="en-US" altLang="zh-TW" sz="1200" b="0" i="0" u="none" strike="noStrike">
                          <a:solidFill>
                            <a:srgbClr val="000000"/>
                          </a:solidFill>
                          <a:effectLst/>
                          <a:latin typeface="+mn-lt"/>
                          <a:ea typeface="標楷體" panose="03000509000000000000" pitchFamily="65" charset="-120"/>
                        </a:rPr>
                        <a:t>•</a:t>
                      </a:r>
                      <a:r>
                        <a:rPr lang="zh-TW" altLang="en-US" sz="1200" b="0" i="0" u="none" strike="noStrike">
                          <a:solidFill>
                            <a:srgbClr val="000000"/>
                          </a:solidFill>
                          <a:effectLst/>
                          <a:latin typeface="+mn-lt"/>
                          <a:ea typeface="標楷體" panose="03000509000000000000" pitchFamily="65" charset="-120"/>
                        </a:rPr>
                        <a:t>「威舒暢</a:t>
                      </a:r>
                      <a:r>
                        <a:rPr lang="en-US" altLang="zh-TW" sz="1200" b="0" i="0" u="none" strike="noStrike">
                          <a:solidFill>
                            <a:srgbClr val="000000"/>
                          </a:solidFill>
                          <a:effectLst/>
                          <a:latin typeface="+mn-lt"/>
                          <a:ea typeface="標楷體" panose="03000509000000000000" pitchFamily="65" charset="-120"/>
                        </a:rPr>
                        <a:t>PLUS</a:t>
                      </a:r>
                      <a:r>
                        <a:rPr lang="zh-TW" altLang="en-US" sz="1200" b="0" i="0" u="none" strike="noStrike">
                          <a:solidFill>
                            <a:srgbClr val="000000"/>
                          </a:solidFill>
                          <a:effectLst/>
                          <a:latin typeface="+mn-lt"/>
                          <a:ea typeface="標楷體" panose="03000509000000000000" pitchFamily="65" charset="-120"/>
                        </a:rPr>
                        <a:t>」產品榮獲</a:t>
                      </a:r>
                      <a:r>
                        <a:rPr lang="en-US" altLang="zh-TW" sz="1200" b="0" i="0" u="none" strike="noStrike">
                          <a:solidFill>
                            <a:srgbClr val="000000"/>
                          </a:solidFill>
                          <a:effectLst/>
                          <a:latin typeface="+mn-lt"/>
                          <a:ea typeface="標楷體" panose="03000509000000000000" pitchFamily="65" charset="-120"/>
                        </a:rPr>
                        <a:t>2018</a:t>
                      </a:r>
                      <a:r>
                        <a:rPr lang="zh-TW" altLang="en-US" sz="1200" b="0" i="0" u="none" strike="noStrike">
                          <a:solidFill>
                            <a:srgbClr val="000000"/>
                          </a:solidFill>
                          <a:effectLst/>
                          <a:latin typeface="+mn-lt"/>
                          <a:ea typeface="標楷體" panose="03000509000000000000" pitchFamily="65" charset="-120"/>
                        </a:rPr>
                        <a:t>「</a:t>
                      </a:r>
                      <a:r>
                        <a:rPr lang="en-US" altLang="zh-TW" sz="1200" b="0" i="0" u="none" strike="noStrike">
                          <a:solidFill>
                            <a:srgbClr val="000000"/>
                          </a:solidFill>
                          <a:effectLst/>
                          <a:latin typeface="+mn-lt"/>
                          <a:ea typeface="標楷體" panose="03000509000000000000" pitchFamily="65" charset="-120"/>
                        </a:rPr>
                        <a:t>SNQ</a:t>
                      </a:r>
                      <a:r>
                        <a:rPr lang="zh-TW" altLang="en-US" sz="1200" b="0" i="0" u="none" strike="noStrike">
                          <a:solidFill>
                            <a:srgbClr val="000000"/>
                          </a:solidFill>
                          <a:effectLst/>
                          <a:latin typeface="+mn-lt"/>
                          <a:ea typeface="標楷體" panose="03000509000000000000" pitchFamily="65" charset="-120"/>
                        </a:rPr>
                        <a:t>國家品質標章」。</a:t>
                      </a:r>
                    </a:p>
                  </a:txBody>
                  <a:tcPr marL="3962" marR="3962" marT="3962"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91580882"/>
                  </a:ext>
                </a:extLst>
              </a:tr>
              <a:tr h="140646">
                <a:tc>
                  <a:txBody>
                    <a:bodyPr/>
                    <a:lstStyle/>
                    <a:p>
                      <a:pPr algn="ctr" fontAlgn="ctr"/>
                      <a:r>
                        <a:rPr lang="en-US" altLang="zh-TW" sz="1200" b="0" i="0" u="none" strike="noStrike">
                          <a:solidFill>
                            <a:srgbClr val="000000"/>
                          </a:solidFill>
                          <a:effectLst/>
                          <a:latin typeface="+mn-lt"/>
                          <a:ea typeface="標楷體" panose="03000509000000000000" pitchFamily="65" charset="-120"/>
                        </a:rPr>
                        <a:t>11</a:t>
                      </a:r>
                      <a:r>
                        <a:rPr lang="zh-TW" altLang="en-US" sz="1200" b="0" i="0" u="none" strike="noStrike">
                          <a:solidFill>
                            <a:srgbClr val="000000"/>
                          </a:solidFill>
                          <a:effectLst/>
                          <a:latin typeface="+mn-lt"/>
                          <a:ea typeface="標楷體" panose="03000509000000000000" pitchFamily="65" charset="-120"/>
                        </a:rPr>
                        <a:t>月</a:t>
                      </a:r>
                    </a:p>
                  </a:txBody>
                  <a:tcPr marL="3962" marR="3962" marT="3962"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zh-TW" altLang="en-US" sz="1200" b="0" i="0" u="none" strike="noStrike">
                        <a:solidFill>
                          <a:srgbClr val="000000"/>
                        </a:solidFill>
                        <a:effectLst/>
                        <a:latin typeface="+mn-lt"/>
                        <a:ea typeface="標楷體" panose="03000509000000000000" pitchFamily="65" charset="-120"/>
                      </a:endParaRPr>
                    </a:p>
                  </a:txBody>
                  <a:tcPr marL="3962" marR="3962" marT="3962" marB="0" anchor="ctr">
                    <a:lnL>
                      <a:noFill/>
                    </a:lnL>
                    <a:lnR>
                      <a:noFill/>
                    </a:lnR>
                    <a:lnT>
                      <a:noFill/>
                    </a:lnT>
                    <a:lnB>
                      <a:noFill/>
                    </a:lnB>
                  </a:tcPr>
                </a:tc>
                <a:tc>
                  <a:txBody>
                    <a:bodyPr/>
                    <a:lstStyle/>
                    <a:p>
                      <a:pPr algn="l" fontAlgn="ctr"/>
                      <a:r>
                        <a:rPr lang="en-US" sz="1200" b="0" i="0" u="none" strike="noStrike" dirty="0">
                          <a:solidFill>
                            <a:srgbClr val="000000"/>
                          </a:solidFill>
                          <a:effectLst/>
                          <a:latin typeface="+mn-lt"/>
                          <a:ea typeface="標楷體" panose="03000509000000000000" pitchFamily="65" charset="-120"/>
                        </a:rPr>
                        <a:t>•「PROBIOTIC ENZYME </a:t>
                      </a:r>
                      <a:r>
                        <a:rPr lang="en-US" sz="1200" b="0" i="0" u="none" strike="noStrike" dirty="0" err="1">
                          <a:solidFill>
                            <a:srgbClr val="000000"/>
                          </a:solidFill>
                          <a:effectLst/>
                          <a:latin typeface="+mn-lt"/>
                          <a:ea typeface="標楷體" panose="03000509000000000000" pitchFamily="65" charset="-120"/>
                        </a:rPr>
                        <a:t>PLUS」award</a:t>
                      </a:r>
                      <a:r>
                        <a:rPr lang="en-US" sz="1200" b="0" i="0" u="none" strike="noStrike" dirty="0">
                          <a:solidFill>
                            <a:srgbClr val="000000"/>
                          </a:solidFill>
                          <a:effectLst/>
                          <a:latin typeface="+mn-lt"/>
                          <a:ea typeface="標楷體" panose="03000509000000000000" pitchFamily="65" charset="-120"/>
                        </a:rPr>
                        <a:t> the 2018 "SNQ National Quality Mark</a:t>
                      </a:r>
                    </a:p>
                  </a:txBody>
                  <a:tcPr marL="3962" marR="3962" marT="3962"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83413566"/>
                  </a:ext>
                </a:extLst>
              </a:tr>
            </a:tbl>
          </a:graphicData>
        </a:graphic>
      </p:graphicFrame>
    </p:spTree>
    <p:extLst>
      <p:ext uri="{BB962C8B-B14F-4D97-AF65-F5344CB8AC3E}">
        <p14:creationId xmlns="" xmlns:p14="http://schemas.microsoft.com/office/powerpoint/2010/main" val="5654001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8"/>
          <p:cNvSpPr>
            <a:spLocks noGrp="1"/>
          </p:cNvSpPr>
          <p:nvPr>
            <p:ph type="title"/>
          </p:nvPr>
        </p:nvSpPr>
        <p:spPr>
          <a:xfrm>
            <a:off x="0" y="404664"/>
            <a:ext cx="7236296" cy="484745"/>
          </a:xfrm>
        </p:spPr>
        <p:txBody>
          <a:bodyPr>
            <a:noAutofit/>
          </a:bodyPr>
          <a:lstStyle/>
          <a:p>
            <a:r>
              <a:rPr lang="zh-TW" altLang="en-US" sz="2800" b="1" dirty="0">
                <a:solidFill>
                  <a:schemeClr val="tx1"/>
                </a:solidFill>
                <a:latin typeface="Georgia" panose="02040502050405020303" pitchFamily="18" charset="0"/>
                <a:ea typeface="標楷體" panose="03000509000000000000" pitchFamily="65" charset="-120"/>
                <a:cs typeface="Times New Roman" pitchFamily="18" charset="0"/>
              </a:rPr>
              <a:t>壹、公司概況 </a:t>
            </a:r>
            <a:r>
              <a:rPr lang="en-US" altLang="zh-TW" sz="2800" dirty="0">
                <a:solidFill>
                  <a:schemeClr val="tx1"/>
                </a:solidFill>
                <a:latin typeface="Georgia" panose="02040502050405020303" pitchFamily="18" charset="0"/>
                <a:ea typeface="標楷體" panose="03000509000000000000" pitchFamily="65" charset="-120"/>
                <a:cs typeface="Times New Roman" pitchFamily="18" charset="0"/>
              </a:rPr>
              <a:t>Corporate </a:t>
            </a:r>
            <a:r>
              <a:rPr lang="en-US" altLang="zh-TW" sz="2800" dirty="0" smtClean="0">
                <a:solidFill>
                  <a:schemeClr val="tx1"/>
                </a:solidFill>
                <a:latin typeface="Georgia" panose="02040502050405020303" pitchFamily="18" charset="0"/>
                <a:ea typeface="標楷體" panose="03000509000000000000" pitchFamily="65" charset="-120"/>
                <a:cs typeface="Times New Roman" pitchFamily="18" charset="0"/>
              </a:rPr>
              <a:t>Overview (</a:t>
            </a:r>
            <a:r>
              <a:rPr lang="zh-TW" altLang="en-US" sz="2800" dirty="0" smtClean="0">
                <a:solidFill>
                  <a:schemeClr val="tx1"/>
                </a:solidFill>
                <a:latin typeface="Georgia" panose="02040502050405020303" pitchFamily="18" charset="0"/>
                <a:ea typeface="標楷體" panose="03000509000000000000" pitchFamily="65" charset="-120"/>
                <a:cs typeface="Times New Roman" pitchFamily="18" charset="0"/>
              </a:rPr>
              <a:t>續</a:t>
            </a:r>
            <a:r>
              <a:rPr lang="en-US" altLang="zh-TW" sz="2800" dirty="0" err="1" smtClean="0">
                <a:solidFill>
                  <a:schemeClr val="tx1"/>
                </a:solidFill>
                <a:latin typeface="Georgia" panose="02040502050405020303" pitchFamily="18" charset="0"/>
                <a:ea typeface="標楷體" panose="03000509000000000000" pitchFamily="65" charset="-120"/>
                <a:cs typeface="Times New Roman" pitchFamily="18" charset="0"/>
              </a:rPr>
              <a:t>Con’t</a:t>
            </a:r>
            <a:r>
              <a:rPr lang="en-US" altLang="zh-TW" sz="2800" dirty="0" smtClean="0">
                <a:solidFill>
                  <a:schemeClr val="tx1"/>
                </a:solidFill>
                <a:latin typeface="Georgia" panose="02040502050405020303" pitchFamily="18" charset="0"/>
                <a:ea typeface="標楷體" panose="03000509000000000000" pitchFamily="65" charset="-120"/>
                <a:cs typeface="Times New Roman" pitchFamily="18" charset="0"/>
              </a:rPr>
              <a:t>)</a:t>
            </a:r>
            <a:endParaRPr lang="en-US" altLang="zh-TW" sz="2800" dirty="0">
              <a:solidFill>
                <a:schemeClr val="tx1"/>
              </a:solidFill>
              <a:latin typeface="Georgia" panose="02040502050405020303" pitchFamily="18" charset="0"/>
              <a:ea typeface="標楷體" panose="03000509000000000000" pitchFamily="65" charset="-120"/>
              <a:cs typeface="Times New Roman" pitchFamily="18" charset="0"/>
            </a:endParaRPr>
          </a:p>
        </p:txBody>
      </p:sp>
      <p:graphicFrame>
        <p:nvGraphicFramePr>
          <p:cNvPr id="2" name="表格 1"/>
          <p:cNvGraphicFramePr>
            <a:graphicFrameLocks noGrp="1"/>
          </p:cNvGraphicFramePr>
          <p:nvPr>
            <p:extLst>
              <p:ext uri="{D42A27DB-BD31-4B8C-83A1-F6EECF244321}">
                <p14:modId xmlns="" xmlns:p14="http://schemas.microsoft.com/office/powerpoint/2010/main" val="3542619813"/>
              </p:ext>
            </p:extLst>
          </p:nvPr>
        </p:nvGraphicFramePr>
        <p:xfrm>
          <a:off x="107504" y="1484784"/>
          <a:ext cx="8784977" cy="3765422"/>
        </p:xfrm>
        <a:graphic>
          <a:graphicData uri="http://schemas.openxmlformats.org/drawingml/2006/table">
            <a:tbl>
              <a:tblPr/>
              <a:tblGrid>
                <a:gridCol w="1332256">
                  <a:extLst>
                    <a:ext uri="{9D8B030D-6E8A-4147-A177-3AD203B41FA5}">
                      <a16:colId xmlns="" xmlns:a16="http://schemas.microsoft.com/office/drawing/2014/main" val="4217480543"/>
                    </a:ext>
                  </a:extLst>
                </a:gridCol>
                <a:gridCol w="65953">
                  <a:extLst>
                    <a:ext uri="{9D8B030D-6E8A-4147-A177-3AD203B41FA5}">
                      <a16:colId xmlns="" xmlns:a16="http://schemas.microsoft.com/office/drawing/2014/main" val="4141798490"/>
                    </a:ext>
                  </a:extLst>
                </a:gridCol>
                <a:gridCol w="7386768">
                  <a:extLst>
                    <a:ext uri="{9D8B030D-6E8A-4147-A177-3AD203B41FA5}">
                      <a16:colId xmlns="" xmlns:a16="http://schemas.microsoft.com/office/drawing/2014/main" val="2117681562"/>
                    </a:ext>
                  </a:extLst>
                </a:gridCol>
              </a:tblGrid>
              <a:tr h="449868">
                <a:tc>
                  <a:txBody>
                    <a:bodyPr/>
                    <a:lstStyle/>
                    <a:p>
                      <a:pPr algn="ctr" fontAlgn="ctr"/>
                      <a:r>
                        <a:rPr lang="zh-TW" altLang="en-US" sz="1200" b="0" i="0" u="none" strike="noStrike" dirty="0">
                          <a:solidFill>
                            <a:srgbClr val="000000"/>
                          </a:solidFill>
                          <a:effectLst/>
                          <a:latin typeface="+mn-lt"/>
                          <a:ea typeface="標楷體" panose="03000509000000000000" pitchFamily="65" charset="-120"/>
                        </a:rPr>
                        <a:t>年</a:t>
                      </a:r>
                      <a:r>
                        <a:rPr lang="en-US" altLang="zh-TW" sz="1200" b="0" i="0" u="none" strike="noStrike" dirty="0">
                          <a:solidFill>
                            <a:srgbClr val="000000"/>
                          </a:solidFill>
                          <a:effectLst/>
                          <a:latin typeface="+mn-lt"/>
                          <a:ea typeface="標楷體" panose="03000509000000000000" pitchFamily="65" charset="-120"/>
                        </a:rPr>
                        <a:t>/</a:t>
                      </a:r>
                      <a:r>
                        <a:rPr lang="zh-TW" altLang="en-US" sz="1200" b="0" i="0" u="none" strike="noStrike" dirty="0">
                          <a:solidFill>
                            <a:srgbClr val="000000"/>
                          </a:solidFill>
                          <a:effectLst/>
                          <a:latin typeface="+mn-lt"/>
                          <a:ea typeface="標楷體" panose="03000509000000000000" pitchFamily="65" charset="-120"/>
                        </a:rPr>
                        <a:t>月</a:t>
                      </a:r>
                      <a:br>
                        <a:rPr lang="zh-TW" altLang="en-US" sz="1200" b="0" i="0" u="none" strike="noStrike" dirty="0">
                          <a:solidFill>
                            <a:srgbClr val="000000"/>
                          </a:solidFill>
                          <a:effectLst/>
                          <a:latin typeface="+mn-lt"/>
                          <a:ea typeface="標楷體" panose="03000509000000000000" pitchFamily="65" charset="-120"/>
                        </a:rPr>
                      </a:br>
                      <a:r>
                        <a:rPr lang="en-US" altLang="zh-TW" sz="1200" b="0" i="0" u="none" strike="noStrike" dirty="0">
                          <a:solidFill>
                            <a:srgbClr val="000000"/>
                          </a:solidFill>
                          <a:effectLst/>
                          <a:latin typeface="+mn-lt"/>
                          <a:ea typeface="標楷體" panose="03000509000000000000" pitchFamily="65" charset="-120"/>
                        </a:rPr>
                        <a:t>(</a:t>
                      </a:r>
                      <a:r>
                        <a:rPr lang="en-US" sz="1200" b="0" i="0" u="none" strike="noStrike" dirty="0">
                          <a:solidFill>
                            <a:srgbClr val="000000"/>
                          </a:solidFill>
                          <a:effectLst/>
                          <a:latin typeface="+mn-lt"/>
                          <a:ea typeface="標楷體" panose="03000509000000000000" pitchFamily="65" charset="-120"/>
                        </a:rPr>
                        <a:t>year/month)</a:t>
                      </a:r>
                    </a:p>
                  </a:txBody>
                  <a:tcPr marL="3962" marR="3962" marT="396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zh-TW" altLang="en-US" sz="1200" b="0" i="0" u="none" strike="noStrike">
                          <a:solidFill>
                            <a:srgbClr val="000000"/>
                          </a:solidFill>
                          <a:effectLst/>
                          <a:latin typeface="+mn-lt"/>
                          <a:ea typeface="標楷體" panose="03000509000000000000" pitchFamily="65" charset="-120"/>
                        </a:rPr>
                        <a:t>　</a:t>
                      </a:r>
                    </a:p>
                  </a:txBody>
                  <a:tcPr marL="3962" marR="3962" marT="396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zh-TW" altLang="en-US" sz="1200" b="0" i="0" u="none" strike="noStrike" dirty="0">
                          <a:solidFill>
                            <a:srgbClr val="000000"/>
                          </a:solidFill>
                          <a:effectLst/>
                          <a:latin typeface="+mn-lt"/>
                          <a:ea typeface="標楷體" panose="03000509000000000000" pitchFamily="65" charset="-120"/>
                        </a:rPr>
                        <a:t>公司沿革 </a:t>
                      </a:r>
                      <a:r>
                        <a:rPr lang="en-US" altLang="zh-TW" sz="1200" b="0" i="0" u="none" strike="noStrike" dirty="0">
                          <a:solidFill>
                            <a:srgbClr val="000000"/>
                          </a:solidFill>
                          <a:effectLst/>
                          <a:latin typeface="+mn-lt"/>
                          <a:ea typeface="標楷體" panose="03000509000000000000" pitchFamily="65" charset="-120"/>
                        </a:rPr>
                        <a:t>( </a:t>
                      </a:r>
                      <a:r>
                        <a:rPr lang="en-US" sz="1200" b="0" i="0" u="none" strike="noStrike" dirty="0">
                          <a:solidFill>
                            <a:srgbClr val="000000"/>
                          </a:solidFill>
                          <a:effectLst/>
                          <a:latin typeface="+mn-lt"/>
                          <a:ea typeface="標楷體" panose="03000509000000000000" pitchFamily="65" charset="-120"/>
                        </a:rPr>
                        <a:t>Milestones of LIWANLI</a:t>
                      </a:r>
                      <a:r>
                        <a:rPr lang="en-US" sz="1200" b="0" i="0" u="none" strike="noStrike" dirty="0" smtClean="0">
                          <a:solidFill>
                            <a:srgbClr val="000000"/>
                          </a:solidFill>
                          <a:effectLst/>
                          <a:latin typeface="+mn-lt"/>
                          <a:ea typeface="標楷體" panose="03000509000000000000" pitchFamily="65" charset="-120"/>
                        </a:rPr>
                        <a:t>) </a:t>
                      </a:r>
                      <a:r>
                        <a:rPr lang="en-US" altLang="zh-TW" sz="1200" b="0" i="0" u="none" strike="noStrike" dirty="0" smtClean="0">
                          <a:solidFill>
                            <a:srgbClr val="000000"/>
                          </a:solidFill>
                          <a:effectLst/>
                          <a:latin typeface="+mn-lt"/>
                          <a:ea typeface="標楷體" panose="03000509000000000000" pitchFamily="65" charset="-120"/>
                        </a:rPr>
                        <a:t>(</a:t>
                      </a:r>
                      <a:r>
                        <a:rPr lang="zh-TW" altLang="en-US" sz="1200" b="0" i="0" u="none" strike="noStrike" dirty="0" smtClean="0">
                          <a:solidFill>
                            <a:srgbClr val="000000"/>
                          </a:solidFill>
                          <a:effectLst/>
                          <a:latin typeface="+mn-lt"/>
                          <a:ea typeface="標楷體" panose="03000509000000000000" pitchFamily="65" charset="-120"/>
                        </a:rPr>
                        <a:t>續</a:t>
                      </a:r>
                      <a:r>
                        <a:rPr lang="en-US" sz="1200" b="0" i="0" u="none" strike="noStrike" dirty="0" err="1" smtClean="0">
                          <a:solidFill>
                            <a:srgbClr val="000000"/>
                          </a:solidFill>
                          <a:effectLst/>
                          <a:latin typeface="+mn-lt"/>
                          <a:ea typeface="標楷體" panose="03000509000000000000" pitchFamily="65" charset="-120"/>
                        </a:rPr>
                        <a:t>Con’t</a:t>
                      </a:r>
                      <a:r>
                        <a:rPr lang="en-US" sz="1200" b="0" i="0" u="none" strike="noStrike" dirty="0" smtClean="0">
                          <a:solidFill>
                            <a:srgbClr val="000000"/>
                          </a:solidFill>
                          <a:effectLst/>
                          <a:latin typeface="+mn-lt"/>
                          <a:ea typeface="標楷體" panose="03000509000000000000" pitchFamily="65" charset="-120"/>
                        </a:rPr>
                        <a:t>)</a:t>
                      </a:r>
                      <a:endParaRPr lang="en-US" sz="1200" b="0" i="0" u="none" strike="noStrike" dirty="0">
                        <a:solidFill>
                          <a:srgbClr val="000000"/>
                        </a:solidFill>
                        <a:effectLst/>
                        <a:latin typeface="+mn-lt"/>
                        <a:ea typeface="標楷體" panose="03000509000000000000" pitchFamily="65" charset="-120"/>
                      </a:endParaRPr>
                    </a:p>
                  </a:txBody>
                  <a:tcPr marL="3962" marR="3962" marT="396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 xmlns:a16="http://schemas.microsoft.com/office/drawing/2014/main" val="1503873979"/>
                  </a:ext>
                </a:extLst>
              </a:tr>
              <a:tr h="227344">
                <a:tc>
                  <a:txBody>
                    <a:bodyPr/>
                    <a:lstStyle/>
                    <a:p>
                      <a:pPr algn="ctr" fontAlgn="ctr"/>
                      <a:r>
                        <a:rPr lang="en-US" altLang="zh-TW" sz="1200" b="0" i="0" u="none" strike="noStrike" dirty="0">
                          <a:solidFill>
                            <a:srgbClr val="000000"/>
                          </a:solidFill>
                          <a:effectLst/>
                          <a:latin typeface="+mn-lt"/>
                          <a:ea typeface="標楷體" panose="03000509000000000000" pitchFamily="65" charset="-120"/>
                        </a:rPr>
                        <a:t>2019</a:t>
                      </a:r>
                      <a:r>
                        <a:rPr lang="zh-TW" altLang="en-US" sz="1200" b="0" i="0" u="none" strike="noStrike" dirty="0">
                          <a:solidFill>
                            <a:srgbClr val="000000"/>
                          </a:solidFill>
                          <a:effectLst/>
                          <a:latin typeface="+mn-lt"/>
                          <a:ea typeface="標楷體" panose="03000509000000000000" pitchFamily="65" charset="-120"/>
                        </a:rPr>
                        <a:t>年</a:t>
                      </a:r>
                    </a:p>
                  </a:txBody>
                  <a:tcPr marL="3962" marR="3962" marT="3962"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zh-TW" altLang="en-US" sz="1200" b="0" i="0" u="none" strike="noStrike">
                        <a:solidFill>
                          <a:srgbClr val="000000"/>
                        </a:solidFill>
                        <a:effectLst/>
                        <a:latin typeface="+mn-lt"/>
                        <a:ea typeface="標楷體" panose="03000509000000000000" pitchFamily="65" charset="-120"/>
                      </a:endParaRPr>
                    </a:p>
                  </a:txBody>
                  <a:tcPr marL="3962" marR="3962" marT="3962" marB="0" anchor="ctr">
                    <a:lnL>
                      <a:noFill/>
                    </a:lnL>
                    <a:lnR>
                      <a:noFill/>
                    </a:lnR>
                    <a:lnT>
                      <a:noFill/>
                    </a:lnT>
                    <a:lnB>
                      <a:noFill/>
                    </a:lnB>
                  </a:tcPr>
                </a:tc>
                <a:tc>
                  <a:txBody>
                    <a:bodyPr/>
                    <a:lstStyle/>
                    <a:p>
                      <a:pPr algn="l" fontAlgn="ctr"/>
                      <a:r>
                        <a:rPr lang="en-US" altLang="zh-TW" sz="1200" b="0" i="0" u="none" strike="noStrike">
                          <a:solidFill>
                            <a:srgbClr val="000000"/>
                          </a:solidFill>
                          <a:effectLst/>
                          <a:latin typeface="+mn-lt"/>
                          <a:ea typeface="標楷體" panose="03000509000000000000" pitchFamily="65" charset="-120"/>
                        </a:rPr>
                        <a:t>•</a:t>
                      </a:r>
                      <a:r>
                        <a:rPr lang="zh-TW" altLang="en-US" sz="1200" b="0" i="0" u="none" strike="noStrike">
                          <a:solidFill>
                            <a:srgbClr val="000000"/>
                          </a:solidFill>
                          <a:effectLst/>
                          <a:latin typeface="+mn-lt"/>
                          <a:ea typeface="標楷體" panose="03000509000000000000" pitchFamily="65" charset="-120"/>
                        </a:rPr>
                        <a:t>與韓國 </a:t>
                      </a:r>
                      <a:r>
                        <a:rPr lang="en-US" sz="1200" b="0" i="0" u="none" strike="noStrike">
                          <a:solidFill>
                            <a:srgbClr val="000000"/>
                          </a:solidFill>
                          <a:effectLst/>
                          <a:latin typeface="+mn-lt"/>
                          <a:ea typeface="標楷體" panose="03000509000000000000" pitchFamily="65" charset="-120"/>
                        </a:rPr>
                        <a:t>LOTTE FOODS </a:t>
                      </a:r>
                      <a:r>
                        <a:rPr lang="zh-TW" altLang="en-US" sz="1200" b="0" i="0" u="none" strike="noStrike">
                          <a:solidFill>
                            <a:srgbClr val="000000"/>
                          </a:solidFill>
                          <a:effectLst/>
                          <a:latin typeface="+mn-lt"/>
                          <a:ea typeface="標楷體" panose="03000509000000000000" pitchFamily="65" charset="-120"/>
                        </a:rPr>
                        <a:t>首度合作。</a:t>
                      </a:r>
                    </a:p>
                  </a:txBody>
                  <a:tcPr marL="3962" marR="3962" marT="3962"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909738187"/>
                  </a:ext>
                </a:extLst>
              </a:tr>
              <a:tr h="227344">
                <a:tc>
                  <a:txBody>
                    <a:bodyPr/>
                    <a:lstStyle/>
                    <a:p>
                      <a:pPr algn="ctr" fontAlgn="ctr"/>
                      <a:r>
                        <a:rPr lang="en-US" altLang="zh-TW" sz="1200" b="0" i="0" u="none" strike="noStrike">
                          <a:solidFill>
                            <a:srgbClr val="000000"/>
                          </a:solidFill>
                          <a:effectLst/>
                          <a:latin typeface="+mn-lt"/>
                          <a:ea typeface="標楷體" panose="03000509000000000000" pitchFamily="65" charset="-120"/>
                        </a:rPr>
                        <a:t>8</a:t>
                      </a:r>
                      <a:r>
                        <a:rPr lang="zh-TW" altLang="en-US" sz="1200" b="0" i="0" u="none" strike="noStrike">
                          <a:solidFill>
                            <a:srgbClr val="000000"/>
                          </a:solidFill>
                          <a:effectLst/>
                          <a:latin typeface="+mn-lt"/>
                          <a:ea typeface="標楷體" panose="03000509000000000000" pitchFamily="65" charset="-120"/>
                        </a:rPr>
                        <a:t>月</a:t>
                      </a:r>
                    </a:p>
                  </a:txBody>
                  <a:tcPr marL="3962" marR="3962" marT="3962"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zh-TW" altLang="en-US" sz="1200" b="0" i="0" u="none" strike="noStrike">
                        <a:solidFill>
                          <a:srgbClr val="000000"/>
                        </a:solidFill>
                        <a:effectLst/>
                        <a:latin typeface="+mn-lt"/>
                        <a:ea typeface="標楷體" panose="03000509000000000000" pitchFamily="65" charset="-120"/>
                      </a:endParaRPr>
                    </a:p>
                  </a:txBody>
                  <a:tcPr marL="3962" marR="3962" marT="3962" marB="0" anchor="ctr">
                    <a:lnL>
                      <a:noFill/>
                    </a:lnL>
                    <a:lnR>
                      <a:noFill/>
                    </a:lnR>
                    <a:lnT>
                      <a:noFill/>
                    </a:lnT>
                    <a:lnB>
                      <a:noFill/>
                    </a:lnB>
                  </a:tcPr>
                </a:tc>
                <a:tc>
                  <a:txBody>
                    <a:bodyPr/>
                    <a:lstStyle/>
                    <a:p>
                      <a:pPr algn="l" fontAlgn="ctr"/>
                      <a:r>
                        <a:rPr lang="en-US" sz="1200" b="0" i="0" u="none" strike="noStrike" dirty="0">
                          <a:solidFill>
                            <a:srgbClr val="000000"/>
                          </a:solidFill>
                          <a:effectLst/>
                          <a:latin typeface="+mn-lt"/>
                          <a:ea typeface="標楷體" panose="03000509000000000000" pitchFamily="65" charset="-120"/>
                        </a:rPr>
                        <a:t>•First cooperation with Korea LOTTE FOODS.</a:t>
                      </a:r>
                    </a:p>
                  </a:txBody>
                  <a:tcPr marL="3962" marR="3962" marT="3962"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57554323"/>
                  </a:ext>
                </a:extLst>
              </a:tr>
              <a:tr h="227344">
                <a:tc>
                  <a:txBody>
                    <a:bodyPr/>
                    <a:lstStyle/>
                    <a:p>
                      <a:pPr algn="ctr" fontAlgn="ctr"/>
                      <a:r>
                        <a:rPr lang="en-US" altLang="zh-TW" sz="1200" b="0" i="0" u="none" strike="noStrike">
                          <a:solidFill>
                            <a:srgbClr val="000000"/>
                          </a:solidFill>
                          <a:effectLst/>
                          <a:latin typeface="+mn-lt"/>
                          <a:ea typeface="標楷體" panose="03000509000000000000" pitchFamily="65" charset="-120"/>
                        </a:rPr>
                        <a:t>2019</a:t>
                      </a:r>
                      <a:r>
                        <a:rPr lang="zh-TW" altLang="en-US" sz="1200" b="0" i="0" u="none" strike="noStrike">
                          <a:solidFill>
                            <a:srgbClr val="000000"/>
                          </a:solidFill>
                          <a:effectLst/>
                          <a:latin typeface="+mn-lt"/>
                          <a:ea typeface="標楷體" panose="03000509000000000000" pitchFamily="65" charset="-120"/>
                        </a:rPr>
                        <a:t>年</a:t>
                      </a:r>
                    </a:p>
                  </a:txBody>
                  <a:tcPr marL="3962" marR="3962" marT="3962"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zh-TW" altLang="en-US" sz="1200" b="0" i="0" u="none" strike="noStrike">
                        <a:solidFill>
                          <a:srgbClr val="000000"/>
                        </a:solidFill>
                        <a:effectLst/>
                        <a:latin typeface="+mn-lt"/>
                        <a:ea typeface="標楷體" panose="03000509000000000000" pitchFamily="65" charset="-120"/>
                      </a:endParaRPr>
                    </a:p>
                  </a:txBody>
                  <a:tcPr marL="3962" marR="3962" marT="3962" marB="0" anchor="ctr">
                    <a:lnL>
                      <a:noFill/>
                    </a:lnL>
                    <a:lnR>
                      <a:noFill/>
                    </a:lnR>
                    <a:lnT>
                      <a:noFill/>
                    </a:lnT>
                    <a:lnB>
                      <a:noFill/>
                    </a:lnB>
                  </a:tcPr>
                </a:tc>
                <a:tc>
                  <a:txBody>
                    <a:bodyPr/>
                    <a:lstStyle/>
                    <a:p>
                      <a:pPr algn="l" fontAlgn="ctr"/>
                      <a:r>
                        <a:rPr lang="en-US" altLang="zh-TW" sz="1200" b="0" i="0" u="none" strike="noStrike">
                          <a:solidFill>
                            <a:srgbClr val="000000"/>
                          </a:solidFill>
                          <a:effectLst/>
                          <a:latin typeface="+mn-lt"/>
                          <a:ea typeface="標楷體" panose="03000509000000000000" pitchFamily="65" charset="-120"/>
                        </a:rPr>
                        <a:t>•</a:t>
                      </a:r>
                      <a:r>
                        <a:rPr lang="zh-TW" altLang="en-US" sz="1200" b="0" i="0" u="none" strike="noStrike">
                          <a:solidFill>
                            <a:srgbClr val="000000"/>
                          </a:solidFill>
                          <a:effectLst/>
                          <a:latin typeface="+mn-lt"/>
                          <a:ea typeface="標楷體" panose="03000509000000000000" pitchFamily="65" charset="-120"/>
                        </a:rPr>
                        <a:t>「威而潤」產品榮獲</a:t>
                      </a:r>
                      <a:r>
                        <a:rPr lang="en-US" altLang="zh-TW" sz="1200" b="0" i="0" u="none" strike="noStrike">
                          <a:solidFill>
                            <a:srgbClr val="000000"/>
                          </a:solidFill>
                          <a:effectLst/>
                          <a:latin typeface="+mn-lt"/>
                          <a:ea typeface="標楷體" panose="03000509000000000000" pitchFamily="65" charset="-120"/>
                        </a:rPr>
                        <a:t>2019</a:t>
                      </a:r>
                      <a:r>
                        <a:rPr lang="zh-TW" altLang="en-US" sz="1200" b="0" i="0" u="none" strike="noStrike">
                          <a:solidFill>
                            <a:srgbClr val="000000"/>
                          </a:solidFill>
                          <a:effectLst/>
                          <a:latin typeface="+mn-lt"/>
                          <a:ea typeface="標楷體" panose="03000509000000000000" pitchFamily="65" charset="-120"/>
                        </a:rPr>
                        <a:t>「</a:t>
                      </a:r>
                      <a:r>
                        <a:rPr lang="en-US" altLang="zh-TW" sz="1200" b="0" i="0" u="none" strike="noStrike">
                          <a:solidFill>
                            <a:srgbClr val="000000"/>
                          </a:solidFill>
                          <a:effectLst/>
                          <a:latin typeface="+mn-lt"/>
                          <a:ea typeface="標楷體" panose="03000509000000000000" pitchFamily="65" charset="-120"/>
                        </a:rPr>
                        <a:t>SNQ</a:t>
                      </a:r>
                      <a:r>
                        <a:rPr lang="zh-TW" altLang="en-US" sz="1200" b="0" i="0" u="none" strike="noStrike">
                          <a:solidFill>
                            <a:srgbClr val="000000"/>
                          </a:solidFill>
                          <a:effectLst/>
                          <a:latin typeface="+mn-lt"/>
                          <a:ea typeface="標楷體" panose="03000509000000000000" pitchFamily="65" charset="-120"/>
                        </a:rPr>
                        <a:t>國家品質標章」。</a:t>
                      </a:r>
                    </a:p>
                  </a:txBody>
                  <a:tcPr marL="3962" marR="3962" marT="3962"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673640423"/>
                  </a:ext>
                </a:extLst>
              </a:tr>
              <a:tr h="227344">
                <a:tc>
                  <a:txBody>
                    <a:bodyPr/>
                    <a:lstStyle/>
                    <a:p>
                      <a:pPr algn="ctr" fontAlgn="ctr"/>
                      <a:r>
                        <a:rPr lang="en-US" altLang="zh-TW" sz="1200" b="0" i="0" u="none" strike="noStrike">
                          <a:solidFill>
                            <a:srgbClr val="000000"/>
                          </a:solidFill>
                          <a:effectLst/>
                          <a:latin typeface="+mn-lt"/>
                          <a:ea typeface="標楷體" panose="03000509000000000000" pitchFamily="65" charset="-120"/>
                        </a:rPr>
                        <a:t>12</a:t>
                      </a:r>
                      <a:r>
                        <a:rPr lang="zh-TW" altLang="en-US" sz="1200" b="0" i="0" u="none" strike="noStrike">
                          <a:solidFill>
                            <a:srgbClr val="000000"/>
                          </a:solidFill>
                          <a:effectLst/>
                          <a:latin typeface="+mn-lt"/>
                          <a:ea typeface="標楷體" panose="03000509000000000000" pitchFamily="65" charset="-120"/>
                        </a:rPr>
                        <a:t>月</a:t>
                      </a:r>
                    </a:p>
                  </a:txBody>
                  <a:tcPr marL="3962" marR="3962" marT="3962"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zh-TW" altLang="en-US" sz="1200" b="0" i="0" u="none" strike="noStrike">
                        <a:solidFill>
                          <a:srgbClr val="000000"/>
                        </a:solidFill>
                        <a:effectLst/>
                        <a:latin typeface="+mn-lt"/>
                        <a:ea typeface="標楷體" panose="03000509000000000000" pitchFamily="65" charset="-120"/>
                      </a:endParaRPr>
                    </a:p>
                  </a:txBody>
                  <a:tcPr marL="3962" marR="3962" marT="3962" marB="0" anchor="ctr">
                    <a:lnL>
                      <a:noFill/>
                    </a:lnL>
                    <a:lnR>
                      <a:noFill/>
                    </a:lnR>
                    <a:lnT>
                      <a:noFill/>
                    </a:lnT>
                    <a:lnB>
                      <a:noFill/>
                    </a:lnB>
                  </a:tcPr>
                </a:tc>
                <a:tc>
                  <a:txBody>
                    <a:bodyPr/>
                    <a:lstStyle/>
                    <a:p>
                      <a:pPr algn="l" fontAlgn="ctr"/>
                      <a:r>
                        <a:rPr lang="en-US" sz="1200" b="0" i="0" u="none" strike="noStrike">
                          <a:solidFill>
                            <a:srgbClr val="000000"/>
                          </a:solidFill>
                          <a:effectLst/>
                          <a:latin typeface="+mn-lt"/>
                          <a:ea typeface="標楷體" panose="03000509000000000000" pitchFamily="65" charset="-120"/>
                        </a:rPr>
                        <a:t>•「MaquiBright LUTEIN」award the 2019 "SNQ National Quality Mark</a:t>
                      </a:r>
                    </a:p>
                  </a:txBody>
                  <a:tcPr marL="3962" marR="3962" marT="3962"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33063206"/>
                  </a:ext>
                </a:extLst>
              </a:tr>
              <a:tr h="227344">
                <a:tc>
                  <a:txBody>
                    <a:bodyPr/>
                    <a:lstStyle/>
                    <a:p>
                      <a:pPr algn="ctr" fontAlgn="ctr"/>
                      <a:r>
                        <a:rPr lang="en-US" altLang="zh-TW" sz="1200" b="0" i="0" u="none" strike="noStrike">
                          <a:solidFill>
                            <a:srgbClr val="000000"/>
                          </a:solidFill>
                          <a:effectLst/>
                          <a:latin typeface="+mn-lt"/>
                          <a:ea typeface="標楷體" panose="03000509000000000000" pitchFamily="65" charset="-120"/>
                        </a:rPr>
                        <a:t>2020</a:t>
                      </a:r>
                      <a:r>
                        <a:rPr lang="zh-TW" altLang="en-US" sz="1200" b="0" i="0" u="none" strike="noStrike">
                          <a:solidFill>
                            <a:srgbClr val="000000"/>
                          </a:solidFill>
                          <a:effectLst/>
                          <a:latin typeface="+mn-lt"/>
                          <a:ea typeface="標楷體" panose="03000509000000000000" pitchFamily="65" charset="-120"/>
                        </a:rPr>
                        <a:t>年</a:t>
                      </a:r>
                    </a:p>
                  </a:txBody>
                  <a:tcPr marL="3962" marR="3962" marT="3962"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zh-TW" altLang="en-US" sz="1200" b="0" i="0" u="none" strike="noStrike">
                        <a:solidFill>
                          <a:srgbClr val="000000"/>
                        </a:solidFill>
                        <a:effectLst/>
                        <a:latin typeface="+mn-lt"/>
                        <a:ea typeface="標楷體" panose="03000509000000000000" pitchFamily="65" charset="-120"/>
                      </a:endParaRPr>
                    </a:p>
                  </a:txBody>
                  <a:tcPr marL="3962" marR="3962" marT="3962" marB="0" anchor="ctr">
                    <a:lnL>
                      <a:noFill/>
                    </a:lnL>
                    <a:lnR>
                      <a:noFill/>
                    </a:lnR>
                    <a:lnT>
                      <a:noFill/>
                    </a:lnT>
                    <a:lnB>
                      <a:noFill/>
                    </a:lnB>
                  </a:tcPr>
                </a:tc>
                <a:tc>
                  <a:txBody>
                    <a:bodyPr/>
                    <a:lstStyle/>
                    <a:p>
                      <a:pPr algn="l" fontAlgn="ctr"/>
                      <a:r>
                        <a:rPr lang="en-US" altLang="zh-TW" sz="1200" b="0" i="0" u="none" strike="noStrike">
                          <a:solidFill>
                            <a:srgbClr val="000000"/>
                          </a:solidFill>
                          <a:effectLst/>
                          <a:latin typeface="+mn-lt"/>
                          <a:ea typeface="標楷體" panose="03000509000000000000" pitchFamily="65" charset="-120"/>
                        </a:rPr>
                        <a:t>•</a:t>
                      </a:r>
                      <a:r>
                        <a:rPr lang="zh-TW" altLang="en-US" sz="1200" b="0" i="0" u="none" strike="noStrike">
                          <a:solidFill>
                            <a:srgbClr val="000000"/>
                          </a:solidFill>
                          <a:effectLst/>
                          <a:latin typeface="+mn-lt"/>
                          <a:ea typeface="標楷體" panose="03000509000000000000" pitchFamily="65" charset="-120"/>
                        </a:rPr>
                        <a:t>與原代理商簽訂轉讓協議書取得韓國品牌奶粉在大陸地區之銷售代理權及現有庫存。</a:t>
                      </a:r>
                    </a:p>
                  </a:txBody>
                  <a:tcPr marL="3962" marR="3962" marT="3962"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2221972052"/>
                  </a:ext>
                </a:extLst>
              </a:tr>
              <a:tr h="449868">
                <a:tc>
                  <a:txBody>
                    <a:bodyPr/>
                    <a:lstStyle/>
                    <a:p>
                      <a:pPr algn="ctr" fontAlgn="ctr"/>
                      <a:r>
                        <a:rPr lang="en-US" altLang="zh-TW" sz="1200" b="0" i="0" u="none" strike="noStrike">
                          <a:solidFill>
                            <a:srgbClr val="000000"/>
                          </a:solidFill>
                          <a:effectLst/>
                          <a:latin typeface="+mn-lt"/>
                          <a:ea typeface="標楷體" panose="03000509000000000000" pitchFamily="65" charset="-120"/>
                        </a:rPr>
                        <a:t>3</a:t>
                      </a:r>
                      <a:r>
                        <a:rPr lang="zh-TW" altLang="en-US" sz="1200" b="0" i="0" u="none" strike="noStrike">
                          <a:solidFill>
                            <a:srgbClr val="000000"/>
                          </a:solidFill>
                          <a:effectLst/>
                          <a:latin typeface="+mn-lt"/>
                          <a:ea typeface="標楷體" panose="03000509000000000000" pitchFamily="65" charset="-120"/>
                        </a:rPr>
                        <a:t>月</a:t>
                      </a:r>
                    </a:p>
                  </a:txBody>
                  <a:tcPr marL="3962" marR="3962" marT="3962"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zh-TW" altLang="en-US" sz="1200" b="0" i="0" u="none" strike="noStrike">
                        <a:solidFill>
                          <a:srgbClr val="000000"/>
                        </a:solidFill>
                        <a:effectLst/>
                        <a:latin typeface="+mn-lt"/>
                        <a:ea typeface="標楷體" panose="03000509000000000000" pitchFamily="65" charset="-120"/>
                      </a:endParaRPr>
                    </a:p>
                  </a:txBody>
                  <a:tcPr marL="3962" marR="3962" marT="3962" marB="0" anchor="ctr">
                    <a:lnL>
                      <a:noFill/>
                    </a:lnL>
                    <a:lnR>
                      <a:noFill/>
                    </a:lnR>
                    <a:lnT>
                      <a:noFill/>
                    </a:lnT>
                    <a:lnB>
                      <a:noFill/>
                    </a:lnB>
                  </a:tcPr>
                </a:tc>
                <a:tc>
                  <a:txBody>
                    <a:bodyPr/>
                    <a:lstStyle/>
                    <a:p>
                      <a:pPr algn="l" fontAlgn="ctr"/>
                      <a:r>
                        <a:rPr lang="en-US" sz="1200" b="0" i="0" u="none" strike="noStrike">
                          <a:solidFill>
                            <a:srgbClr val="000000"/>
                          </a:solidFill>
                          <a:effectLst/>
                          <a:latin typeface="+mn-lt"/>
                          <a:ea typeface="標楷體" panose="03000509000000000000" pitchFamily="65" charset="-120"/>
                        </a:rPr>
                        <a:t>•Signed a transfer agreement with the original agent to obtain the sales agency rights and existing </a:t>
                      </a:r>
                      <a:br>
                        <a:rPr lang="en-US" sz="1200" b="0" i="0" u="none" strike="noStrike">
                          <a:solidFill>
                            <a:srgbClr val="000000"/>
                          </a:solidFill>
                          <a:effectLst/>
                          <a:latin typeface="+mn-lt"/>
                          <a:ea typeface="標楷體" panose="03000509000000000000" pitchFamily="65" charset="-120"/>
                        </a:rPr>
                      </a:br>
                      <a:r>
                        <a:rPr lang="en-US" sz="1200" b="0" i="0" u="none" strike="noStrike">
                          <a:solidFill>
                            <a:srgbClr val="000000"/>
                          </a:solidFill>
                          <a:effectLst/>
                          <a:latin typeface="+mn-lt"/>
                          <a:ea typeface="標楷體" panose="03000509000000000000" pitchFamily="65" charset="-120"/>
                        </a:rPr>
                        <a:t>inventory of Korean brand milk powder in China.</a:t>
                      </a:r>
                    </a:p>
                  </a:txBody>
                  <a:tcPr marL="3962" marR="3962" marT="3962"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19311365"/>
                  </a:ext>
                </a:extLst>
              </a:tr>
              <a:tr h="227344">
                <a:tc>
                  <a:txBody>
                    <a:bodyPr/>
                    <a:lstStyle/>
                    <a:p>
                      <a:pPr algn="ctr" fontAlgn="ctr"/>
                      <a:r>
                        <a:rPr lang="en-US" altLang="zh-TW" sz="1200" b="0" i="0" u="none" strike="noStrike">
                          <a:solidFill>
                            <a:srgbClr val="000000"/>
                          </a:solidFill>
                          <a:effectLst/>
                          <a:latin typeface="+mn-lt"/>
                          <a:ea typeface="標楷體" panose="03000509000000000000" pitchFamily="65" charset="-120"/>
                        </a:rPr>
                        <a:t>2021</a:t>
                      </a:r>
                      <a:r>
                        <a:rPr lang="zh-TW" altLang="en-US" sz="1200" b="0" i="0" u="none" strike="noStrike">
                          <a:solidFill>
                            <a:srgbClr val="000000"/>
                          </a:solidFill>
                          <a:effectLst/>
                          <a:latin typeface="+mn-lt"/>
                          <a:ea typeface="標楷體" panose="03000509000000000000" pitchFamily="65" charset="-120"/>
                        </a:rPr>
                        <a:t>年</a:t>
                      </a:r>
                    </a:p>
                  </a:txBody>
                  <a:tcPr marL="3962" marR="3962" marT="3962"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zh-TW" altLang="en-US" sz="1200" b="0" i="0" u="none" strike="noStrike">
                        <a:solidFill>
                          <a:srgbClr val="000000"/>
                        </a:solidFill>
                        <a:effectLst/>
                        <a:latin typeface="+mn-lt"/>
                        <a:ea typeface="標楷體" panose="03000509000000000000" pitchFamily="65" charset="-120"/>
                      </a:endParaRPr>
                    </a:p>
                  </a:txBody>
                  <a:tcPr marL="3962" marR="3962" marT="3962" marB="0" anchor="ctr">
                    <a:lnL>
                      <a:noFill/>
                    </a:lnL>
                    <a:lnR>
                      <a:noFill/>
                    </a:lnR>
                    <a:lnT>
                      <a:noFill/>
                    </a:lnT>
                    <a:lnB>
                      <a:noFill/>
                    </a:lnB>
                  </a:tcPr>
                </a:tc>
                <a:tc>
                  <a:txBody>
                    <a:bodyPr/>
                    <a:lstStyle/>
                    <a:p>
                      <a:pPr algn="l" fontAlgn="ctr"/>
                      <a:r>
                        <a:rPr lang="en-US" altLang="zh-TW" sz="1200" b="0" i="0" u="none" strike="noStrike" dirty="0">
                          <a:solidFill>
                            <a:srgbClr val="000000"/>
                          </a:solidFill>
                          <a:effectLst/>
                          <a:latin typeface="+mn-lt"/>
                          <a:ea typeface="標楷體" panose="03000509000000000000" pitchFamily="65" charset="-120"/>
                        </a:rPr>
                        <a:t>•</a:t>
                      </a:r>
                      <a:r>
                        <a:rPr lang="zh-TW" altLang="en-US" sz="1200" b="0" i="0" u="none" strike="noStrike" dirty="0">
                          <a:solidFill>
                            <a:srgbClr val="000000"/>
                          </a:solidFill>
                          <a:effectLst/>
                          <a:latin typeface="+mn-lt"/>
                          <a:ea typeface="標楷體" panose="03000509000000000000" pitchFamily="65" charset="-120"/>
                        </a:rPr>
                        <a:t>本公司三項產品分別榮獲歐洲</a:t>
                      </a:r>
                      <a:r>
                        <a:rPr lang="en-US" altLang="zh-TW" sz="1200" b="0" i="0" u="none" strike="noStrike" dirty="0">
                          <a:solidFill>
                            <a:srgbClr val="000000"/>
                          </a:solidFill>
                          <a:effectLst/>
                          <a:latin typeface="+mn-lt"/>
                          <a:ea typeface="標楷體" panose="03000509000000000000" pitchFamily="65" charset="-120"/>
                        </a:rPr>
                        <a:t>Monde Selection(</a:t>
                      </a:r>
                      <a:r>
                        <a:rPr lang="zh-TW" altLang="en-US" sz="1200" b="0" i="0" u="none" strike="noStrike" dirty="0">
                          <a:solidFill>
                            <a:srgbClr val="000000"/>
                          </a:solidFill>
                          <a:effectLst/>
                          <a:latin typeface="+mn-lt"/>
                          <a:ea typeface="標楷體" panose="03000509000000000000" pitchFamily="65" charset="-120"/>
                        </a:rPr>
                        <a:t>世界品質評鑑大賞</a:t>
                      </a:r>
                      <a:r>
                        <a:rPr lang="en-US" altLang="zh-TW" sz="1200" b="0" i="0" u="none" strike="noStrike" dirty="0">
                          <a:solidFill>
                            <a:srgbClr val="000000"/>
                          </a:solidFill>
                          <a:effectLst/>
                          <a:latin typeface="+mn-lt"/>
                          <a:ea typeface="標楷體" panose="03000509000000000000" pitchFamily="65" charset="-120"/>
                        </a:rPr>
                        <a:t>)</a:t>
                      </a:r>
                      <a:r>
                        <a:rPr lang="zh-TW" altLang="en-US" sz="1200" b="0" i="0" u="none" strike="noStrike" dirty="0">
                          <a:solidFill>
                            <a:srgbClr val="000000"/>
                          </a:solidFill>
                          <a:effectLst/>
                          <a:latin typeface="+mn-lt"/>
                          <a:ea typeface="標楷體" panose="03000509000000000000" pitchFamily="65" charset="-120"/>
                        </a:rPr>
                        <a:t>特級金牌獎及銀牌獎。</a:t>
                      </a:r>
                    </a:p>
                  </a:txBody>
                  <a:tcPr marL="3962" marR="3962" marT="3962"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3128792279"/>
                  </a:ext>
                </a:extLst>
              </a:tr>
              <a:tr h="449868">
                <a:tc>
                  <a:txBody>
                    <a:bodyPr/>
                    <a:lstStyle/>
                    <a:p>
                      <a:pPr algn="ctr" fontAlgn="ctr"/>
                      <a:r>
                        <a:rPr lang="en-US" altLang="zh-TW" sz="1200" b="0" i="0" u="none" strike="noStrike" dirty="0">
                          <a:solidFill>
                            <a:srgbClr val="000000"/>
                          </a:solidFill>
                          <a:effectLst/>
                          <a:latin typeface="+mn-lt"/>
                          <a:ea typeface="標楷體" panose="03000509000000000000" pitchFamily="65" charset="-120"/>
                        </a:rPr>
                        <a:t>4</a:t>
                      </a:r>
                      <a:r>
                        <a:rPr lang="zh-TW" altLang="en-US" sz="1200" b="0" i="0" u="none" strike="noStrike" dirty="0">
                          <a:solidFill>
                            <a:srgbClr val="000000"/>
                          </a:solidFill>
                          <a:effectLst/>
                          <a:latin typeface="+mn-lt"/>
                          <a:ea typeface="標楷體" panose="03000509000000000000" pitchFamily="65" charset="-120"/>
                        </a:rPr>
                        <a:t>月</a:t>
                      </a:r>
                    </a:p>
                  </a:txBody>
                  <a:tcPr marL="3962" marR="3962" marT="3962"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zh-TW" altLang="en-US" sz="1200" b="0" i="0" u="none" strike="noStrike" dirty="0">
                        <a:solidFill>
                          <a:srgbClr val="000000"/>
                        </a:solidFill>
                        <a:effectLst/>
                        <a:latin typeface="+mn-lt"/>
                        <a:ea typeface="標楷體" panose="03000509000000000000" pitchFamily="65" charset="-120"/>
                      </a:endParaRPr>
                    </a:p>
                  </a:txBody>
                  <a:tcPr marL="3962" marR="3962" marT="3962" marB="0" anchor="ctr">
                    <a:lnL>
                      <a:noFill/>
                    </a:lnL>
                    <a:lnR>
                      <a:noFill/>
                    </a:lnR>
                    <a:lnT>
                      <a:noFill/>
                    </a:lnT>
                    <a:lnB>
                      <a:noFill/>
                    </a:lnB>
                  </a:tcPr>
                </a:tc>
                <a:tc>
                  <a:txBody>
                    <a:bodyPr/>
                    <a:lstStyle/>
                    <a:p>
                      <a:pPr algn="l" fontAlgn="ctr"/>
                      <a:r>
                        <a:rPr lang="en-US" sz="1200" b="0" i="0" u="none" strike="noStrike" dirty="0">
                          <a:solidFill>
                            <a:srgbClr val="000000"/>
                          </a:solidFill>
                          <a:effectLst/>
                          <a:latin typeface="+mn-lt"/>
                          <a:ea typeface="標楷體" panose="03000509000000000000" pitchFamily="65" charset="-120"/>
                        </a:rPr>
                        <a:t>•The company's three products had won the European Monde Selection (World Quality Appraisal Award) special gold award and silver award.</a:t>
                      </a:r>
                    </a:p>
                  </a:txBody>
                  <a:tcPr marL="3962" marR="3962" marT="3962"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46376991"/>
                  </a:ext>
                </a:extLst>
              </a:tr>
              <a:tr h="227344">
                <a:tc>
                  <a:txBody>
                    <a:bodyPr/>
                    <a:lstStyle/>
                    <a:p>
                      <a:pPr algn="ctr" fontAlgn="ctr"/>
                      <a:r>
                        <a:rPr lang="en-US" altLang="zh-TW" sz="1200" b="0" i="0" u="none" strike="noStrike" dirty="0">
                          <a:solidFill>
                            <a:schemeClr val="tx1"/>
                          </a:solidFill>
                          <a:effectLst/>
                          <a:latin typeface="+mn-lt"/>
                          <a:ea typeface="標楷體" panose="03000509000000000000" pitchFamily="65" charset="-120"/>
                        </a:rPr>
                        <a:t>2023</a:t>
                      </a:r>
                      <a:r>
                        <a:rPr lang="zh-TW" altLang="en-US" sz="1200" b="0" i="0" u="none" strike="noStrike" dirty="0">
                          <a:solidFill>
                            <a:schemeClr val="tx1"/>
                          </a:solidFill>
                          <a:effectLst/>
                          <a:latin typeface="+mn-lt"/>
                          <a:ea typeface="標楷體" panose="03000509000000000000" pitchFamily="65" charset="-120"/>
                        </a:rPr>
                        <a:t>年</a:t>
                      </a:r>
                    </a:p>
                  </a:txBody>
                  <a:tcPr marL="3962" marR="3962" marT="3962"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zh-TW" altLang="en-US" sz="1200" b="0" i="0" u="none" strike="noStrike">
                        <a:solidFill>
                          <a:schemeClr val="tx1"/>
                        </a:solidFill>
                        <a:effectLst/>
                        <a:latin typeface="+mn-lt"/>
                        <a:ea typeface="標楷體" panose="03000509000000000000" pitchFamily="65" charset="-120"/>
                      </a:endParaRPr>
                    </a:p>
                  </a:txBody>
                  <a:tcPr marL="3962" marR="3962" marT="3962" marB="0" anchor="ctr">
                    <a:lnL>
                      <a:noFill/>
                    </a:lnL>
                    <a:lnR>
                      <a:noFill/>
                    </a:lnR>
                    <a:lnT>
                      <a:noFill/>
                    </a:lnT>
                    <a:lnB>
                      <a:noFill/>
                    </a:lnB>
                  </a:tcPr>
                </a:tc>
                <a:tc>
                  <a:txBody>
                    <a:bodyPr/>
                    <a:lstStyle/>
                    <a:p>
                      <a:pPr algn="l" fontAlgn="ctr"/>
                      <a:r>
                        <a:rPr lang="en-US" altLang="zh-TW" sz="1200" b="0" i="0" u="none" strike="noStrike" dirty="0">
                          <a:solidFill>
                            <a:schemeClr val="tx1"/>
                          </a:solidFill>
                          <a:effectLst/>
                          <a:latin typeface="+mn-lt"/>
                          <a:ea typeface="標楷體" panose="03000509000000000000" pitchFamily="65" charset="-120"/>
                        </a:rPr>
                        <a:t>•</a:t>
                      </a:r>
                      <a:r>
                        <a:rPr lang="zh-TW" altLang="en-US" sz="1200" b="0" i="0" u="none" strike="noStrike" dirty="0">
                          <a:solidFill>
                            <a:schemeClr val="tx1"/>
                          </a:solidFill>
                          <a:effectLst/>
                          <a:latin typeface="+mn-lt"/>
                          <a:ea typeface="標楷體" panose="03000509000000000000" pitchFamily="65" charset="-120"/>
                        </a:rPr>
                        <a:t>本公司上市產業類別劃分為食品工業類股。</a:t>
                      </a:r>
                    </a:p>
                  </a:txBody>
                  <a:tcPr marL="3962" marR="3962" marT="3962"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2501855840"/>
                  </a:ext>
                </a:extLst>
              </a:tr>
              <a:tr h="227344">
                <a:tc>
                  <a:txBody>
                    <a:bodyPr/>
                    <a:lstStyle/>
                    <a:p>
                      <a:pPr marL="0" algn="ctr" defTabSz="685800" rtl="0" eaLnBrk="1" fontAlgn="ctr" latinLnBrk="0" hangingPunct="1"/>
                      <a:r>
                        <a:rPr lang="en-US" altLang="zh-TW" sz="1200" b="0" i="0" u="none" strike="noStrike" kern="1200" dirty="0">
                          <a:solidFill>
                            <a:schemeClr val="tx1"/>
                          </a:solidFill>
                          <a:effectLst/>
                          <a:latin typeface="+mn-lt"/>
                          <a:ea typeface="標楷體" panose="03000509000000000000" pitchFamily="65" charset="-120"/>
                          <a:cs typeface="+mn-cs"/>
                        </a:rPr>
                        <a:t>7</a:t>
                      </a:r>
                      <a:r>
                        <a:rPr lang="zh-TW" altLang="en-US" sz="1200" b="0" i="0" u="none" strike="noStrike" kern="1200" dirty="0">
                          <a:solidFill>
                            <a:schemeClr val="tx1"/>
                          </a:solidFill>
                          <a:effectLst/>
                          <a:latin typeface="+mn-lt"/>
                          <a:ea typeface="標楷體" panose="03000509000000000000" pitchFamily="65" charset="-120"/>
                          <a:cs typeface="+mn-cs"/>
                        </a:rPr>
                        <a:t>月</a:t>
                      </a:r>
                    </a:p>
                  </a:txBody>
                  <a:tcPr marL="3962" marR="3962" marT="3962" marB="0" anchor="ctr">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marL="0" algn="ctr" defTabSz="685800" rtl="0" eaLnBrk="1" fontAlgn="ctr" latinLnBrk="0" hangingPunct="1"/>
                      <a:r>
                        <a:rPr lang="zh-TW" altLang="en-US" sz="1200" b="0" i="0" u="none" strike="noStrike" kern="1200" dirty="0">
                          <a:solidFill>
                            <a:schemeClr val="tx1"/>
                          </a:solidFill>
                          <a:effectLst/>
                          <a:latin typeface="+mn-lt"/>
                          <a:ea typeface="標楷體" panose="03000509000000000000" pitchFamily="65" charset="-120"/>
                          <a:cs typeface="+mn-cs"/>
                        </a:rPr>
                        <a:t>　</a:t>
                      </a:r>
                    </a:p>
                  </a:txBody>
                  <a:tcPr marL="3962" marR="3962" marT="3962" marB="0" anchor="ctr">
                    <a:lnL>
                      <a:noFill/>
                    </a:lnL>
                    <a:lnR>
                      <a:noFill/>
                    </a:lnR>
                    <a:lnT>
                      <a:noFill/>
                    </a:lnT>
                    <a:lnB w="6350" cap="flat" cmpd="sng" algn="ctr">
                      <a:noFill/>
                      <a:prstDash val="solid"/>
                      <a:round/>
                      <a:headEnd type="none" w="med" len="med"/>
                      <a:tailEnd type="none" w="med" len="med"/>
                    </a:lnB>
                  </a:tcPr>
                </a:tc>
                <a:tc>
                  <a:txBody>
                    <a:bodyPr/>
                    <a:lstStyle/>
                    <a:p>
                      <a:pPr marL="0" algn="l" defTabSz="685800" rtl="0" eaLnBrk="1" fontAlgn="ctr" latinLnBrk="0" hangingPunct="1"/>
                      <a:r>
                        <a:rPr lang="en-US" sz="1200" b="0" i="0" u="none" strike="noStrike" kern="1200" dirty="0">
                          <a:solidFill>
                            <a:schemeClr val="tx1"/>
                          </a:solidFill>
                          <a:effectLst/>
                          <a:latin typeface="+mn-lt"/>
                          <a:ea typeface="標楷體" panose="03000509000000000000" pitchFamily="65" charset="-120"/>
                          <a:cs typeface="+mn-cs"/>
                        </a:rPr>
                        <a:t>•The company's listed industry category is divided into food industry stocks.</a:t>
                      </a:r>
                    </a:p>
                  </a:txBody>
                  <a:tcPr marL="3962" marR="3962" marT="3962" marB="0" anchor="ctr">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16500660"/>
                  </a:ext>
                </a:extLst>
              </a:tr>
              <a:tr h="227344">
                <a:tc>
                  <a:txBody>
                    <a:bodyPr/>
                    <a:lstStyle/>
                    <a:p>
                      <a:pPr algn="ctr" fontAlgn="ctr"/>
                      <a:r>
                        <a:rPr lang="en-US" altLang="zh-TW" sz="1200" b="0" i="0" u="none" strike="noStrike" dirty="0" smtClean="0">
                          <a:solidFill>
                            <a:srgbClr val="FF0000"/>
                          </a:solidFill>
                          <a:effectLst/>
                          <a:latin typeface="+mn-lt"/>
                          <a:ea typeface="標楷體" panose="03000509000000000000" pitchFamily="65" charset="-120"/>
                        </a:rPr>
                        <a:t>2025</a:t>
                      </a:r>
                      <a:r>
                        <a:rPr lang="zh-TW" altLang="en-US" sz="1200" b="0" i="0" u="none" strike="noStrike" dirty="0" smtClean="0">
                          <a:solidFill>
                            <a:srgbClr val="FF0000"/>
                          </a:solidFill>
                          <a:effectLst/>
                          <a:latin typeface="+mn-lt"/>
                          <a:ea typeface="標楷體" panose="03000509000000000000" pitchFamily="65" charset="-120"/>
                        </a:rPr>
                        <a:t>年</a:t>
                      </a:r>
                      <a:endParaRPr lang="zh-TW" altLang="en-US" sz="1200" b="0" i="0" u="none" strike="noStrike" dirty="0">
                        <a:solidFill>
                          <a:srgbClr val="FF0000"/>
                        </a:solidFill>
                        <a:effectLst/>
                        <a:latin typeface="+mn-lt"/>
                        <a:ea typeface="標楷體" panose="03000509000000000000" pitchFamily="65" charset="-120"/>
                      </a:endParaRPr>
                    </a:p>
                  </a:txBody>
                  <a:tcPr marL="3962" marR="3962" marT="3962" marB="0" anchor="ctr">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l" fontAlgn="ctr"/>
                      <a:endParaRPr lang="zh-TW" altLang="en-US" sz="1200" b="0" i="0" u="none" strike="noStrike" dirty="0">
                        <a:solidFill>
                          <a:srgbClr val="FF0000"/>
                        </a:solidFill>
                        <a:effectLst/>
                        <a:latin typeface="+mn-lt"/>
                        <a:ea typeface="標楷體" panose="03000509000000000000" pitchFamily="65" charset="-120"/>
                      </a:endParaRPr>
                    </a:p>
                  </a:txBody>
                  <a:tcPr marL="3962" marR="3962" marT="3962" marB="0" anchor="ctr">
                    <a:lnL>
                      <a:noFill/>
                    </a:lnL>
                    <a:lnR>
                      <a:noFill/>
                    </a:lnR>
                    <a:lnT>
                      <a:noFill/>
                    </a:lnT>
                    <a:lnB w="6350" cap="flat" cmpd="sng" algn="ctr">
                      <a:noFill/>
                      <a:prstDash val="solid"/>
                      <a:round/>
                      <a:headEnd type="none" w="med" len="med"/>
                      <a:tailEnd type="none" w="med" len="med"/>
                    </a:lnB>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en-US" altLang="zh-TW" sz="1200" b="0" i="0" u="none" strike="noStrike" dirty="0" smtClean="0">
                          <a:solidFill>
                            <a:srgbClr val="FF0000"/>
                          </a:solidFill>
                          <a:effectLst/>
                          <a:latin typeface="+mn-lt"/>
                          <a:ea typeface="標楷體" panose="03000509000000000000" pitchFamily="65" charset="-120"/>
                        </a:rPr>
                        <a:t>•</a:t>
                      </a:r>
                      <a:r>
                        <a:rPr lang="zh-TW" altLang="en-US" sz="1200" b="0" i="0" u="none" strike="noStrike" dirty="0" smtClean="0">
                          <a:solidFill>
                            <a:srgbClr val="FF0000"/>
                          </a:solidFill>
                          <a:effectLst/>
                          <a:latin typeface="+mn-lt"/>
                          <a:ea typeface="標楷體" panose="03000509000000000000" pitchFamily="65" charset="-120"/>
                        </a:rPr>
                        <a:t>本公司七項產品分別榮獲歐洲</a:t>
                      </a:r>
                      <a:r>
                        <a:rPr lang="en-US" altLang="zh-TW" sz="1200" b="0" i="0" u="none" strike="noStrike" dirty="0" smtClean="0">
                          <a:solidFill>
                            <a:srgbClr val="FF0000"/>
                          </a:solidFill>
                          <a:effectLst/>
                          <a:latin typeface="+mn-lt"/>
                          <a:ea typeface="標楷體" panose="03000509000000000000" pitchFamily="65" charset="-120"/>
                        </a:rPr>
                        <a:t>Monde Selection(</a:t>
                      </a:r>
                      <a:r>
                        <a:rPr lang="zh-TW" altLang="en-US" sz="1200" b="0" i="0" u="none" strike="noStrike" dirty="0" smtClean="0">
                          <a:solidFill>
                            <a:srgbClr val="FF0000"/>
                          </a:solidFill>
                          <a:effectLst/>
                          <a:latin typeface="+mn-lt"/>
                          <a:ea typeface="標楷體" panose="03000509000000000000" pitchFamily="65" charset="-120"/>
                        </a:rPr>
                        <a:t>世界品質評鑑大賞</a:t>
                      </a:r>
                      <a:r>
                        <a:rPr lang="en-US" altLang="zh-TW" sz="1200" b="0" i="0" u="none" strike="noStrike" dirty="0" smtClean="0">
                          <a:solidFill>
                            <a:srgbClr val="FF0000"/>
                          </a:solidFill>
                          <a:effectLst/>
                          <a:latin typeface="+mn-lt"/>
                          <a:ea typeface="標楷體" panose="03000509000000000000" pitchFamily="65" charset="-120"/>
                        </a:rPr>
                        <a:t>)</a:t>
                      </a:r>
                      <a:r>
                        <a:rPr lang="zh-TW" altLang="en-US" sz="1200" b="0" i="0" u="none" strike="noStrike" dirty="0" smtClean="0">
                          <a:solidFill>
                            <a:srgbClr val="FF0000"/>
                          </a:solidFill>
                          <a:effectLst/>
                          <a:latin typeface="+mn-lt"/>
                          <a:ea typeface="標楷體" panose="03000509000000000000" pitchFamily="65" charset="-120"/>
                        </a:rPr>
                        <a:t>特級金牌獎及銀牌獎。</a:t>
                      </a:r>
                      <a:endParaRPr lang="en-US" sz="1200" b="0" i="0" u="none" strike="noStrike" dirty="0">
                        <a:solidFill>
                          <a:srgbClr val="FF0000"/>
                        </a:solidFill>
                        <a:effectLst/>
                        <a:latin typeface="+mn-lt"/>
                        <a:ea typeface="標楷體" panose="03000509000000000000" pitchFamily="65" charset="-120"/>
                      </a:endParaRPr>
                    </a:p>
                  </a:txBody>
                  <a:tcPr marL="3962" marR="3962" marT="3962" marB="0" anchor="ctr">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tcPr>
                </a:tc>
              </a:tr>
              <a:tr h="227344">
                <a:tc>
                  <a:txBody>
                    <a:bodyPr/>
                    <a:lstStyle/>
                    <a:p>
                      <a:pPr algn="ctr" fontAlgn="ctr"/>
                      <a:r>
                        <a:rPr lang="en-US" altLang="zh-TW" sz="1200" b="0" i="0" u="none" strike="noStrike" dirty="0" smtClean="0">
                          <a:solidFill>
                            <a:srgbClr val="FF0000"/>
                          </a:solidFill>
                          <a:effectLst/>
                          <a:latin typeface="+mn-lt"/>
                          <a:ea typeface="標楷體" panose="03000509000000000000" pitchFamily="65" charset="-120"/>
                        </a:rPr>
                        <a:t>6</a:t>
                      </a:r>
                      <a:r>
                        <a:rPr lang="zh-TW" altLang="en-US" sz="1200" b="0" i="0" u="none" strike="noStrike" dirty="0" smtClean="0">
                          <a:solidFill>
                            <a:srgbClr val="FF0000"/>
                          </a:solidFill>
                          <a:effectLst/>
                          <a:latin typeface="+mn-lt"/>
                          <a:ea typeface="標楷體" panose="03000509000000000000" pitchFamily="65" charset="-120"/>
                        </a:rPr>
                        <a:t>月</a:t>
                      </a:r>
                      <a:endParaRPr lang="zh-TW" altLang="en-US" sz="1200" b="0" i="0" u="none" strike="noStrike" dirty="0">
                        <a:solidFill>
                          <a:srgbClr val="FF0000"/>
                        </a:solidFill>
                        <a:effectLst/>
                        <a:latin typeface="+mn-lt"/>
                        <a:ea typeface="標楷體" panose="03000509000000000000" pitchFamily="65" charset="-120"/>
                      </a:endParaRPr>
                    </a:p>
                  </a:txBody>
                  <a:tcPr marL="3962" marR="3962" marT="3962"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zh-TW" altLang="en-US" sz="1200" b="0" i="0" u="none" strike="noStrike">
                        <a:solidFill>
                          <a:srgbClr val="FF0000"/>
                        </a:solidFill>
                        <a:effectLst/>
                        <a:latin typeface="+mn-lt"/>
                        <a:ea typeface="標楷體" panose="03000509000000000000" pitchFamily="65" charset="-120"/>
                      </a:endParaRPr>
                    </a:p>
                  </a:txBody>
                  <a:tcPr marL="3962" marR="3962" marT="396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en-US" altLang="zh-TW" sz="1200" b="0" i="0" u="none" strike="noStrike" dirty="0" smtClean="0">
                          <a:solidFill>
                            <a:srgbClr val="FF0000"/>
                          </a:solidFill>
                          <a:effectLst/>
                          <a:latin typeface="+mn-lt"/>
                          <a:ea typeface="標楷體" panose="03000509000000000000" pitchFamily="65" charset="-120"/>
                        </a:rPr>
                        <a:t>•The company's seven products had won the European Monde Selection (World Quality Appraisal Award) special gold award and silver award.</a:t>
                      </a:r>
                      <a:endParaRPr lang="en-US" sz="1200" b="0" i="0" u="none" strike="noStrike" dirty="0">
                        <a:solidFill>
                          <a:srgbClr val="FF0000"/>
                        </a:solidFill>
                        <a:effectLst/>
                        <a:latin typeface="+mn-lt"/>
                        <a:ea typeface="標楷體" panose="03000509000000000000" pitchFamily="65" charset="-120"/>
                      </a:endParaRPr>
                    </a:p>
                  </a:txBody>
                  <a:tcPr marL="3962" marR="3962" marT="3962"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3631309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sz="half" idx="1"/>
          </p:nvPr>
        </p:nvSpPr>
        <p:spPr>
          <a:xfrm>
            <a:off x="107504" y="1484784"/>
            <a:ext cx="8748000" cy="5112568"/>
          </a:xfrm>
        </p:spPr>
        <p:txBody>
          <a:bodyPr>
            <a:noAutofit/>
          </a:bodyPr>
          <a:lstStyle/>
          <a:p>
            <a:pPr marL="285750" indent="-285750" algn="just" defTabSz="914400">
              <a:lnSpc>
                <a:spcPct val="150000"/>
              </a:lnSpc>
              <a:spcBef>
                <a:spcPts val="0"/>
              </a:spcBef>
              <a:buFont typeface="Wingdings" panose="05000000000000000000" pitchFamily="2" charset="2"/>
              <a:buChar char="n"/>
            </a:pPr>
            <a:r>
              <a:rPr lang="zh-TW" altLang="en-US" sz="1500" dirty="0">
                <a:latin typeface="+mn-lt"/>
                <a:ea typeface="標楷體" panose="03000509000000000000" pitchFamily="65" charset="-120"/>
                <a:cs typeface="Times New Roman" pitchFamily="18" charset="0"/>
              </a:rPr>
              <a:t>立萬利創新股份有限公司於自</a:t>
            </a:r>
            <a:r>
              <a:rPr lang="en-US" altLang="zh-TW" sz="1500" dirty="0">
                <a:latin typeface="+mn-lt"/>
                <a:ea typeface="標楷體" panose="03000509000000000000" pitchFamily="65" charset="-120"/>
                <a:cs typeface="Times New Roman" pitchFamily="18" charset="0"/>
              </a:rPr>
              <a:t>1991</a:t>
            </a:r>
            <a:r>
              <a:rPr lang="zh-TW" altLang="en-US" sz="1500" dirty="0">
                <a:latin typeface="+mn-lt"/>
                <a:ea typeface="標楷體" panose="03000509000000000000" pitchFamily="65" charset="-120"/>
                <a:cs typeface="Times New Roman" pitchFamily="18" charset="0"/>
              </a:rPr>
              <a:t>年創立以來，一直以秉持著</a:t>
            </a:r>
            <a:r>
              <a:rPr lang="en-US" altLang="zh-TW" sz="1500" dirty="0">
                <a:latin typeface="+mn-lt"/>
                <a:ea typeface="標楷體" panose="03000509000000000000" pitchFamily="65" charset="-120"/>
                <a:cs typeface="Times New Roman" pitchFamily="18" charset="0"/>
              </a:rPr>
              <a:t>[</a:t>
            </a:r>
            <a:r>
              <a:rPr lang="zh-TW" altLang="en-US" sz="1500" dirty="0">
                <a:latin typeface="+mn-lt"/>
                <a:ea typeface="標楷體" panose="03000509000000000000" pitchFamily="65" charset="-120"/>
                <a:cs typeface="Times New Roman" pitchFamily="18" charset="0"/>
              </a:rPr>
              <a:t>創新、價值、服務、品質</a:t>
            </a:r>
            <a:r>
              <a:rPr lang="en-US" altLang="zh-TW" sz="1500" dirty="0">
                <a:latin typeface="+mn-lt"/>
                <a:ea typeface="標楷體" panose="03000509000000000000" pitchFamily="65" charset="-120"/>
                <a:cs typeface="Times New Roman" pitchFamily="18" charset="0"/>
              </a:rPr>
              <a:t>]</a:t>
            </a:r>
            <a:r>
              <a:rPr lang="zh-TW" altLang="en-US" sz="1500" dirty="0">
                <a:latin typeface="+mn-lt"/>
                <a:ea typeface="標楷體" panose="03000509000000000000" pitchFamily="65" charset="-120"/>
                <a:cs typeface="Times New Roman" pitchFamily="18" charset="0"/>
              </a:rPr>
              <a:t>作爲永續經營之基礎</a:t>
            </a:r>
            <a:r>
              <a:rPr lang="zh-TW" altLang="en-US" sz="1500" dirty="0" smtClean="0">
                <a:latin typeface="+mn-lt"/>
                <a:ea typeface="標楷體" panose="03000509000000000000" pitchFamily="65" charset="-120"/>
                <a:cs typeface="Times New Roman" pitchFamily="18" charset="0"/>
              </a:rPr>
              <a:t>。</a:t>
            </a:r>
            <a:endParaRPr lang="en-US" altLang="zh-TW" sz="1500" dirty="0">
              <a:latin typeface="+mn-lt"/>
              <a:ea typeface="標楷體" panose="03000509000000000000" pitchFamily="65" charset="-120"/>
              <a:cs typeface="Times New Roman" pitchFamily="18" charset="0"/>
            </a:endParaRPr>
          </a:p>
          <a:p>
            <a:pPr marL="288000" algn="just" defTabSz="914400">
              <a:lnSpc>
                <a:spcPct val="120000"/>
              </a:lnSpc>
              <a:spcBef>
                <a:spcPts val="0"/>
              </a:spcBef>
            </a:pPr>
            <a:r>
              <a:rPr lang="en-US" altLang="zh-TW" sz="1500" dirty="0">
                <a:solidFill>
                  <a:srgbClr val="455560"/>
                </a:solidFill>
                <a:latin typeface="+mn-lt"/>
                <a:ea typeface="標楷體" panose="03000509000000000000" pitchFamily="65" charset="-120"/>
                <a:cs typeface="Times New Roman" pitchFamily="18" charset="0"/>
              </a:rPr>
              <a:t>Since its establishment in 1991, LIWANLI Innovation Co., Ltd. (the Company) has been basing on its principle of " Innovation, Quality, Service, and Value " for its sustainable development.</a:t>
            </a:r>
          </a:p>
          <a:p>
            <a:pPr marL="285750" indent="-285750" algn="just" defTabSz="914400">
              <a:lnSpc>
                <a:spcPct val="100000"/>
              </a:lnSpc>
              <a:spcBef>
                <a:spcPts val="0"/>
              </a:spcBef>
              <a:buFont typeface="Wingdings" panose="05000000000000000000" pitchFamily="2" charset="2"/>
              <a:buChar char="n"/>
            </a:pPr>
            <a:endParaRPr lang="en-US" altLang="zh-TW" sz="1500" dirty="0">
              <a:latin typeface="+mn-lt"/>
              <a:ea typeface="標楷體" panose="03000509000000000000" pitchFamily="65" charset="-120"/>
              <a:cs typeface="Times New Roman" pitchFamily="18" charset="0"/>
            </a:endParaRPr>
          </a:p>
          <a:p>
            <a:pPr marL="285750" indent="-285750" algn="just" defTabSz="914400">
              <a:lnSpc>
                <a:spcPct val="150000"/>
              </a:lnSpc>
              <a:spcBef>
                <a:spcPts val="0"/>
              </a:spcBef>
              <a:buFont typeface="Wingdings" panose="05000000000000000000" pitchFamily="2" charset="2"/>
              <a:buChar char="n"/>
            </a:pPr>
            <a:r>
              <a:rPr lang="zh-TW" altLang="en-US" sz="1500" dirty="0" smtClean="0">
                <a:latin typeface="+mn-lt"/>
                <a:ea typeface="標楷體" panose="03000509000000000000" pitchFamily="65" charset="-120"/>
                <a:cs typeface="Times New Roman" pitchFamily="18" charset="0"/>
              </a:rPr>
              <a:t>立萬利創新股份有限公司原從事電子產品之研發、生產製造、銷售、代工服務及其他事業等全方位及多角化經營方式，但因近年來，電子記憶體相關產業環境持續低迷，為考量未來營運發展及股東權益，並積極開拓新事業及新產品，故於</a:t>
            </a:r>
            <a:r>
              <a:rPr lang="en-US" altLang="zh-TW" sz="1500" dirty="0" smtClean="0">
                <a:latin typeface="+mn-lt"/>
                <a:ea typeface="標楷體" panose="03000509000000000000" pitchFamily="65" charset="-120"/>
                <a:cs typeface="Times New Roman" pitchFamily="18" charset="0"/>
              </a:rPr>
              <a:t>2015</a:t>
            </a:r>
            <a:r>
              <a:rPr lang="zh-TW" altLang="en-US" sz="1500" dirty="0" smtClean="0">
                <a:latin typeface="+mn-lt"/>
                <a:ea typeface="標楷體" panose="03000509000000000000" pitchFamily="65" charset="-120"/>
                <a:cs typeface="Times New Roman" pitchFamily="18" charset="0"/>
              </a:rPr>
              <a:t>年底陸續結束電子記憶體製造等效益毛利不佳之事業並調整組織人力結構。</a:t>
            </a:r>
            <a:endParaRPr lang="en-US" altLang="zh-TW" sz="1500" dirty="0" smtClean="0">
              <a:latin typeface="+mn-lt"/>
              <a:ea typeface="標楷體" panose="03000509000000000000" pitchFamily="65" charset="-120"/>
              <a:cs typeface="Times New Roman" pitchFamily="18" charset="0"/>
            </a:endParaRPr>
          </a:p>
          <a:p>
            <a:pPr marL="288000" algn="just" defTabSz="914400">
              <a:lnSpc>
                <a:spcPct val="120000"/>
              </a:lnSpc>
              <a:spcBef>
                <a:spcPts val="0"/>
              </a:spcBef>
            </a:pPr>
            <a:r>
              <a:rPr lang="en-US" altLang="zh-TW" sz="1500" dirty="0">
                <a:solidFill>
                  <a:srgbClr val="455560"/>
                </a:solidFill>
                <a:latin typeface="+mn-lt"/>
                <a:ea typeface="標楷體" panose="03000509000000000000" pitchFamily="65" charset="-120"/>
                <a:cs typeface="Times New Roman" pitchFamily="18" charset="0"/>
              </a:rPr>
              <a:t>The Company is operation in electronic products research and development, manufacturing, sales, OEM services and other businesses, such as all-round and diversified management mode. But over the years, electronic memory-related industrial environment continued to slump, To consider future operation and development and shareholders' equity, actively explore new business and new products. Therefore, by the end of 2015, the company decided to end the department of poor profit margins such as manufacturing of electronic memory, at the same adjust the organizational manpower structure.</a:t>
            </a:r>
          </a:p>
        </p:txBody>
      </p:sp>
      <p:sp>
        <p:nvSpPr>
          <p:cNvPr id="6" name="標題 8"/>
          <p:cNvSpPr>
            <a:spLocks noGrp="1"/>
          </p:cNvSpPr>
          <p:nvPr>
            <p:ph type="title"/>
          </p:nvPr>
        </p:nvSpPr>
        <p:spPr>
          <a:xfrm>
            <a:off x="0" y="404664"/>
            <a:ext cx="7236296" cy="484745"/>
          </a:xfrm>
        </p:spPr>
        <p:txBody>
          <a:bodyPr>
            <a:noAutofit/>
          </a:bodyPr>
          <a:lstStyle/>
          <a:p>
            <a:r>
              <a:rPr lang="zh-TW" altLang="en-US" sz="2800" b="1" dirty="0">
                <a:solidFill>
                  <a:schemeClr val="tx1"/>
                </a:solidFill>
                <a:latin typeface="Georgia" panose="02040502050405020303" pitchFamily="18" charset="0"/>
                <a:ea typeface="標楷體" panose="03000509000000000000" pitchFamily="65" charset="-120"/>
                <a:cs typeface="Times New Roman" pitchFamily="18" charset="0"/>
              </a:rPr>
              <a:t>壹、公司概況 </a:t>
            </a:r>
            <a:r>
              <a:rPr lang="en-US" altLang="zh-TW" sz="2800" dirty="0">
                <a:solidFill>
                  <a:schemeClr val="tx1"/>
                </a:solidFill>
                <a:latin typeface="Georgia" panose="02040502050405020303" pitchFamily="18" charset="0"/>
                <a:ea typeface="標楷體" panose="03000509000000000000" pitchFamily="65" charset="-120"/>
                <a:cs typeface="Times New Roman" pitchFamily="18" charset="0"/>
              </a:rPr>
              <a:t>Corporate </a:t>
            </a:r>
            <a:r>
              <a:rPr lang="en-US" altLang="zh-TW" sz="2800" dirty="0" smtClean="0">
                <a:solidFill>
                  <a:schemeClr val="tx1"/>
                </a:solidFill>
                <a:latin typeface="Georgia" panose="02040502050405020303" pitchFamily="18" charset="0"/>
                <a:ea typeface="標楷體" panose="03000509000000000000" pitchFamily="65" charset="-120"/>
                <a:cs typeface="Times New Roman" pitchFamily="18" charset="0"/>
              </a:rPr>
              <a:t>Overview (</a:t>
            </a:r>
            <a:r>
              <a:rPr lang="zh-TW" altLang="en-US" sz="2800" dirty="0" smtClean="0">
                <a:solidFill>
                  <a:schemeClr val="tx1"/>
                </a:solidFill>
                <a:latin typeface="Georgia" panose="02040502050405020303" pitchFamily="18" charset="0"/>
                <a:ea typeface="標楷體" panose="03000509000000000000" pitchFamily="65" charset="-120"/>
                <a:cs typeface="Times New Roman" pitchFamily="18" charset="0"/>
              </a:rPr>
              <a:t>續</a:t>
            </a:r>
            <a:r>
              <a:rPr lang="en-US" altLang="zh-TW" sz="2800" dirty="0" err="1" smtClean="0">
                <a:solidFill>
                  <a:schemeClr val="tx1"/>
                </a:solidFill>
                <a:latin typeface="Georgia" panose="02040502050405020303" pitchFamily="18" charset="0"/>
                <a:ea typeface="標楷體" panose="03000509000000000000" pitchFamily="65" charset="-120"/>
                <a:cs typeface="Times New Roman" pitchFamily="18" charset="0"/>
              </a:rPr>
              <a:t>Con’t</a:t>
            </a:r>
            <a:r>
              <a:rPr lang="en-US" altLang="zh-TW" sz="2800" dirty="0" smtClean="0">
                <a:solidFill>
                  <a:schemeClr val="tx1"/>
                </a:solidFill>
                <a:latin typeface="Georgia" panose="02040502050405020303" pitchFamily="18" charset="0"/>
                <a:ea typeface="標楷體" panose="03000509000000000000" pitchFamily="65" charset="-120"/>
                <a:cs typeface="Times New Roman" pitchFamily="18" charset="0"/>
              </a:rPr>
              <a:t>)</a:t>
            </a:r>
            <a:endParaRPr lang="en-US" altLang="zh-TW" sz="2800" dirty="0">
              <a:solidFill>
                <a:schemeClr val="tx1"/>
              </a:solidFill>
              <a:latin typeface="Georgia" panose="02040502050405020303" pitchFamily="18" charset="0"/>
              <a:ea typeface="標楷體" panose="03000509000000000000" pitchFamily="65" charset="-120"/>
              <a:cs typeface="Times New Roman" pitchFamily="18" charset="0"/>
            </a:endParaRPr>
          </a:p>
        </p:txBody>
      </p:sp>
    </p:spTree>
    <p:extLst>
      <p:ext uri="{BB962C8B-B14F-4D97-AF65-F5344CB8AC3E}">
        <p14:creationId xmlns="" xmlns:p14="http://schemas.microsoft.com/office/powerpoint/2010/main" val="1392409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sz="half" idx="1"/>
          </p:nvPr>
        </p:nvSpPr>
        <p:spPr>
          <a:xfrm>
            <a:off x="107504" y="1484784"/>
            <a:ext cx="8748000" cy="5112568"/>
          </a:xfrm>
        </p:spPr>
        <p:txBody>
          <a:bodyPr>
            <a:noAutofit/>
          </a:bodyPr>
          <a:lstStyle/>
          <a:p>
            <a:pPr marL="285750" indent="-285750" algn="just" defTabSz="914400">
              <a:lnSpc>
                <a:spcPct val="150000"/>
              </a:lnSpc>
              <a:spcBef>
                <a:spcPts val="0"/>
              </a:spcBef>
              <a:buFont typeface="Wingdings" panose="05000000000000000000" pitchFamily="2" charset="2"/>
              <a:buChar char="n"/>
            </a:pPr>
            <a:r>
              <a:rPr lang="zh-TW" altLang="en-US" sz="1500" dirty="0">
                <a:latin typeface="+mn-lt"/>
                <a:ea typeface="標楷體" panose="03000509000000000000" pitchFamily="65" charset="-120"/>
                <a:cs typeface="Times New Roman" pitchFamily="18" charset="0"/>
              </a:rPr>
              <a:t>立萬利創新股份有限公司</a:t>
            </a:r>
            <a:r>
              <a:rPr lang="en-US" altLang="zh-TW" sz="1500" dirty="0">
                <a:latin typeface="+mn-lt"/>
                <a:ea typeface="標楷體" panose="03000509000000000000" pitchFamily="65" charset="-120"/>
                <a:cs typeface="Times New Roman" pitchFamily="18" charset="0"/>
              </a:rPr>
              <a:t>2021</a:t>
            </a:r>
            <a:r>
              <a:rPr lang="zh-TW" altLang="en-US" sz="1500" dirty="0">
                <a:latin typeface="+mn-lt"/>
                <a:ea typeface="標楷體" panose="03000509000000000000" pitchFamily="65" charset="-120"/>
                <a:cs typeface="Times New Roman" pitchFamily="18" charset="0"/>
              </a:rPr>
              <a:t>年度起專心致力於積極開發保健食品事業體，以期完全轉型跨足保健食品及生技產業；並於</a:t>
            </a:r>
            <a:r>
              <a:rPr lang="en-US" altLang="zh-TW" sz="1500" dirty="0">
                <a:latin typeface="+mn-lt"/>
                <a:ea typeface="標楷體" panose="03000509000000000000" pitchFamily="65" charset="-120"/>
                <a:cs typeface="Times New Roman" pitchFamily="18" charset="0"/>
              </a:rPr>
              <a:t>2023</a:t>
            </a:r>
            <a:r>
              <a:rPr lang="zh-TW" altLang="en-US" sz="1500" dirty="0">
                <a:latin typeface="+mn-lt"/>
                <a:ea typeface="標楷體" panose="03000509000000000000" pitchFamily="65" charset="-120"/>
                <a:cs typeface="Times New Roman" pitchFamily="18" charset="0"/>
              </a:rPr>
              <a:t>年</a:t>
            </a:r>
            <a:r>
              <a:rPr lang="en-US" altLang="zh-TW" sz="1500" dirty="0">
                <a:latin typeface="+mn-lt"/>
                <a:ea typeface="標楷體" panose="03000509000000000000" pitchFamily="65" charset="-120"/>
                <a:cs typeface="Times New Roman" pitchFamily="18" charset="0"/>
              </a:rPr>
              <a:t>7</a:t>
            </a:r>
            <a:r>
              <a:rPr lang="zh-TW" altLang="en-US" sz="1500" dirty="0">
                <a:latin typeface="+mn-lt"/>
                <a:ea typeface="標楷體" panose="03000509000000000000" pitchFamily="65" charset="-120"/>
                <a:cs typeface="Times New Roman" pitchFamily="18" charset="0"/>
              </a:rPr>
              <a:t>月份轉型至食品工業類股。</a:t>
            </a:r>
            <a:endParaRPr lang="en-US" altLang="zh-TW" sz="1500" dirty="0">
              <a:latin typeface="+mn-lt"/>
              <a:ea typeface="標楷體" panose="03000509000000000000" pitchFamily="65" charset="-120"/>
              <a:cs typeface="Times New Roman" pitchFamily="18" charset="0"/>
            </a:endParaRPr>
          </a:p>
          <a:p>
            <a:pPr marL="288000" algn="just" defTabSz="914400">
              <a:lnSpc>
                <a:spcPct val="120000"/>
              </a:lnSpc>
              <a:spcBef>
                <a:spcPts val="0"/>
              </a:spcBef>
            </a:pPr>
            <a:r>
              <a:rPr lang="en-US" altLang="zh-TW" sz="1500" dirty="0">
                <a:solidFill>
                  <a:srgbClr val="455560"/>
                </a:solidFill>
                <a:latin typeface="+mn-lt"/>
                <a:ea typeface="標楷體" panose="03000509000000000000" pitchFamily="65" charset="-120"/>
                <a:cs typeface="Times New Roman" pitchFamily="18" charset="0"/>
              </a:rPr>
              <a:t>From 2021, </a:t>
            </a:r>
            <a:r>
              <a:rPr lang="en-US" altLang="zh-TW" sz="1500" dirty="0" err="1">
                <a:solidFill>
                  <a:srgbClr val="455560"/>
                </a:solidFill>
                <a:latin typeface="+mn-lt"/>
                <a:ea typeface="標楷體" panose="03000509000000000000" pitchFamily="65" charset="-120"/>
                <a:cs typeface="Times New Roman" pitchFamily="18" charset="0"/>
              </a:rPr>
              <a:t>Liwanli</a:t>
            </a:r>
            <a:r>
              <a:rPr lang="en-US" altLang="zh-TW" sz="1500" dirty="0">
                <a:solidFill>
                  <a:srgbClr val="455560"/>
                </a:solidFill>
                <a:latin typeface="+mn-lt"/>
                <a:ea typeface="標楷體" panose="03000509000000000000" pitchFamily="65" charset="-120"/>
                <a:cs typeface="Times New Roman" pitchFamily="18" charset="0"/>
              </a:rPr>
              <a:t> Innovation Co., Ltd. will devote itself to actively developing a new health product business unit with a view to complete transformation across the health food and biotechnology industry, and in July 2023, it transitioned to food industry stocks.</a:t>
            </a:r>
          </a:p>
        </p:txBody>
      </p:sp>
      <p:sp>
        <p:nvSpPr>
          <p:cNvPr id="6" name="標題 8"/>
          <p:cNvSpPr>
            <a:spLocks noGrp="1"/>
          </p:cNvSpPr>
          <p:nvPr>
            <p:ph type="title"/>
          </p:nvPr>
        </p:nvSpPr>
        <p:spPr>
          <a:xfrm>
            <a:off x="0" y="404664"/>
            <a:ext cx="7236296" cy="484745"/>
          </a:xfrm>
        </p:spPr>
        <p:txBody>
          <a:bodyPr>
            <a:noAutofit/>
          </a:bodyPr>
          <a:lstStyle/>
          <a:p>
            <a:r>
              <a:rPr lang="zh-TW" altLang="en-US" sz="2800" b="1" dirty="0">
                <a:solidFill>
                  <a:schemeClr val="tx1"/>
                </a:solidFill>
                <a:latin typeface="Georgia" panose="02040502050405020303" pitchFamily="18" charset="0"/>
                <a:ea typeface="標楷體" panose="03000509000000000000" pitchFamily="65" charset="-120"/>
                <a:cs typeface="Times New Roman" pitchFamily="18" charset="0"/>
              </a:rPr>
              <a:t>壹、公司概況 </a:t>
            </a:r>
            <a:r>
              <a:rPr lang="en-US" altLang="zh-TW" sz="2800" dirty="0">
                <a:solidFill>
                  <a:schemeClr val="tx1"/>
                </a:solidFill>
                <a:latin typeface="Georgia" panose="02040502050405020303" pitchFamily="18" charset="0"/>
                <a:ea typeface="標楷體" panose="03000509000000000000" pitchFamily="65" charset="-120"/>
                <a:cs typeface="Times New Roman" pitchFamily="18" charset="0"/>
              </a:rPr>
              <a:t>Corporate </a:t>
            </a:r>
            <a:r>
              <a:rPr lang="en-US" altLang="zh-TW" sz="2800" dirty="0" smtClean="0">
                <a:solidFill>
                  <a:schemeClr val="tx1"/>
                </a:solidFill>
                <a:latin typeface="Georgia" panose="02040502050405020303" pitchFamily="18" charset="0"/>
                <a:ea typeface="標楷體" panose="03000509000000000000" pitchFamily="65" charset="-120"/>
                <a:cs typeface="Times New Roman" pitchFamily="18" charset="0"/>
              </a:rPr>
              <a:t>Overview (</a:t>
            </a:r>
            <a:r>
              <a:rPr lang="zh-TW" altLang="en-US" sz="2800" dirty="0" smtClean="0">
                <a:solidFill>
                  <a:schemeClr val="tx1"/>
                </a:solidFill>
                <a:latin typeface="Georgia" panose="02040502050405020303" pitchFamily="18" charset="0"/>
                <a:ea typeface="標楷體" panose="03000509000000000000" pitchFamily="65" charset="-120"/>
                <a:cs typeface="Times New Roman" pitchFamily="18" charset="0"/>
              </a:rPr>
              <a:t>續</a:t>
            </a:r>
            <a:r>
              <a:rPr lang="en-US" altLang="zh-TW" sz="2800" dirty="0" err="1" smtClean="0">
                <a:solidFill>
                  <a:schemeClr val="tx1"/>
                </a:solidFill>
                <a:latin typeface="Georgia" panose="02040502050405020303" pitchFamily="18" charset="0"/>
                <a:ea typeface="標楷體" panose="03000509000000000000" pitchFamily="65" charset="-120"/>
                <a:cs typeface="Times New Roman" pitchFamily="18" charset="0"/>
              </a:rPr>
              <a:t>Con’t</a:t>
            </a:r>
            <a:r>
              <a:rPr lang="en-US" altLang="zh-TW" sz="2800" dirty="0" smtClean="0">
                <a:solidFill>
                  <a:schemeClr val="tx1"/>
                </a:solidFill>
                <a:latin typeface="Georgia" panose="02040502050405020303" pitchFamily="18" charset="0"/>
                <a:ea typeface="標楷體" panose="03000509000000000000" pitchFamily="65" charset="-120"/>
                <a:cs typeface="Times New Roman" pitchFamily="18" charset="0"/>
              </a:rPr>
              <a:t>)</a:t>
            </a:r>
            <a:endParaRPr lang="en-US" altLang="zh-TW" sz="2800" dirty="0">
              <a:solidFill>
                <a:schemeClr val="tx1"/>
              </a:solidFill>
              <a:latin typeface="Georgia" panose="02040502050405020303" pitchFamily="18" charset="0"/>
              <a:ea typeface="標楷體" panose="03000509000000000000" pitchFamily="65" charset="-120"/>
              <a:cs typeface="Times New Roman" pitchFamily="18" charset="0"/>
            </a:endParaRPr>
          </a:p>
        </p:txBody>
      </p:sp>
    </p:spTree>
    <p:extLst>
      <p:ext uri="{BB962C8B-B14F-4D97-AF65-F5344CB8AC3E}">
        <p14:creationId xmlns="" xmlns:p14="http://schemas.microsoft.com/office/powerpoint/2010/main" val="25616256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5747</TotalTime>
  <Words>2349</Words>
  <Application>Microsoft Office PowerPoint</Application>
  <PresentationFormat>如螢幕大小 (4:3)</PresentationFormat>
  <Paragraphs>287</Paragraphs>
  <Slides>33</Slides>
  <Notes>2</Notes>
  <HiddenSlides>0</HiddenSlides>
  <MMClips>0</MMClips>
  <ScaleCrop>false</ScaleCrop>
  <HeadingPairs>
    <vt:vector size="4" baseType="variant">
      <vt:variant>
        <vt:lpstr>佈景主題</vt:lpstr>
      </vt:variant>
      <vt:variant>
        <vt:i4>1</vt:i4>
      </vt:variant>
      <vt:variant>
        <vt:lpstr>投影片標題</vt:lpstr>
      </vt:variant>
      <vt:variant>
        <vt:i4>33</vt:i4>
      </vt:variant>
    </vt:vector>
  </HeadingPairs>
  <TitlesOfParts>
    <vt:vector size="34" baseType="lpstr">
      <vt:lpstr>Office 佈景主題</vt:lpstr>
      <vt:lpstr>立萬利創新股份有限公司 LIWANLI  Innovation Co., Ltd. 2025年第二季  法人說明會  Presentation for the Second Quarter of 2025</vt:lpstr>
      <vt:lpstr>免責聲明 Disclaimers</vt:lpstr>
      <vt:lpstr>大綱 Agenda</vt:lpstr>
      <vt:lpstr>投影片 4</vt:lpstr>
      <vt:lpstr>壹、公司概況 Corporate Overview</vt:lpstr>
      <vt:lpstr>壹、公司概況 Corporate Overview (續Con’t)</vt:lpstr>
      <vt:lpstr>壹、公司概況 Corporate Overview (續Con’t)</vt:lpstr>
      <vt:lpstr>壹、公司概況 Corporate Overview (續Con’t)</vt:lpstr>
      <vt:lpstr>壹、公司概況 Corporate Overview (續Con’t)</vt:lpstr>
      <vt:lpstr>投影片 10</vt:lpstr>
      <vt:lpstr>貳、營運概況 Business Overview </vt:lpstr>
      <vt:lpstr>貳、營運概況 Business Overview (續Con’t) </vt:lpstr>
      <vt:lpstr>貳、營運概況 Business Overview (續Con’t) </vt:lpstr>
      <vt:lpstr>貳、營運概況 Business Overview (續Con’t) </vt:lpstr>
      <vt:lpstr>貳、營運概況 Business Overview (續Con’t) </vt:lpstr>
      <vt:lpstr>貳、營運概況 Business Overview (續Con’t) </vt:lpstr>
      <vt:lpstr>貳、營運概況 Business Overview (續Con’t) </vt:lpstr>
      <vt:lpstr>貳、營運概況 Business Overview (續Con’t) </vt:lpstr>
      <vt:lpstr>貳、營運概況 Business Overview (續Con’t) </vt:lpstr>
      <vt:lpstr>貳、營運概況 Business Overview (續Con’t) </vt:lpstr>
      <vt:lpstr>貳、營運概況 Business Overview (續Con’t) </vt:lpstr>
      <vt:lpstr>投影片 22</vt:lpstr>
      <vt:lpstr>投影片 23</vt:lpstr>
      <vt:lpstr>投影片 24</vt:lpstr>
      <vt:lpstr>投影片 25</vt:lpstr>
      <vt:lpstr>投影片 26</vt:lpstr>
      <vt:lpstr>財務結構    Financial Analysis -Consolidated</vt:lpstr>
      <vt:lpstr>投影片 28</vt:lpstr>
      <vt:lpstr>投影片 29</vt:lpstr>
      <vt:lpstr>投影片 30</vt:lpstr>
      <vt:lpstr>肆、公司展望  Future Vision </vt:lpstr>
      <vt:lpstr>投影片 32</vt:lpstr>
      <vt:lpstr>簡報完畢 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Ian_Tsai</dc:creator>
  <cp:lastModifiedBy>Oreo_yu</cp:lastModifiedBy>
  <cp:revision>430</cp:revision>
  <dcterms:created xsi:type="dcterms:W3CDTF">2017-09-05T09:52:39Z</dcterms:created>
  <dcterms:modified xsi:type="dcterms:W3CDTF">2025-07-31T03:25:51Z</dcterms:modified>
</cp:coreProperties>
</file>