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532" r:id="rId2"/>
    <p:sldId id="602" r:id="rId3"/>
    <p:sldId id="554" r:id="rId4"/>
    <p:sldId id="613" r:id="rId5"/>
    <p:sldId id="536" r:id="rId6"/>
    <p:sldId id="537" r:id="rId7"/>
    <p:sldId id="555" r:id="rId8"/>
    <p:sldId id="557" r:id="rId9"/>
    <p:sldId id="541" r:id="rId10"/>
    <p:sldId id="581" r:id="rId11"/>
    <p:sldId id="605" r:id="rId12"/>
    <p:sldId id="584" r:id="rId13"/>
    <p:sldId id="599" r:id="rId14"/>
    <p:sldId id="612" r:id="rId15"/>
    <p:sldId id="597" r:id="rId16"/>
    <p:sldId id="609" r:id="rId17"/>
    <p:sldId id="610" r:id="rId18"/>
    <p:sldId id="580" r:id="rId1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000000"/>
    <a:srgbClr val="EE0C0C"/>
    <a:srgbClr val="0000FF"/>
    <a:srgbClr val="FF0000"/>
    <a:srgbClr val="CC66FF"/>
    <a:srgbClr val="33333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5446" autoAdjust="0"/>
  </p:normalViewPr>
  <p:slideViewPr>
    <p:cSldViewPr>
      <p:cViewPr>
        <p:scale>
          <a:sx n="100" d="100"/>
          <a:sy n="100" d="100"/>
        </p:scale>
        <p:origin x="-300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4A3F8A-4170-41F6-91CF-7889EDB9C34D}" type="doc">
      <dgm:prSet loTypeId="urn:microsoft.com/office/officeart/2005/8/layout/pyramid4" loCatId="pyramid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8E226C4-8827-412D-9D95-6A675DB12C6E}">
      <dgm:prSet phldrT="[文字]" custT="1"/>
      <dgm:spPr/>
      <dgm:t>
        <a:bodyPr anchor="b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350" b="1" dirty="0" smtClean="0">
              <a:solidFill>
                <a:schemeClr val="tx1"/>
              </a:solidFill>
              <a:effectLst/>
            </a:rPr>
            <a:t>3C /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350" b="1" dirty="0" smtClean="0">
              <a:solidFill>
                <a:schemeClr val="tx1"/>
              </a:solidFill>
              <a:effectLst/>
            </a:rPr>
            <a:t>Auto /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350" b="1" dirty="0" smtClean="0">
              <a:solidFill>
                <a:schemeClr val="tx1"/>
              </a:solidFill>
              <a:effectLst/>
            </a:rPr>
            <a:t>Mobile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350" b="1" dirty="0" smtClean="0">
              <a:solidFill>
                <a:schemeClr val="tx1"/>
              </a:solidFill>
              <a:effectLst/>
            </a:rPr>
            <a:t>Products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zh-TW" altLang="en-US" sz="135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5BAE55-8F06-4A77-8DCD-D841628FAC9E}" type="parTrans" cxnId="{50565245-1EE6-4041-9BA1-EACBB59819E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F03083-8621-49A0-B960-DEE8055A9B06}" type="sibTrans" cxnId="{50565245-1EE6-4041-9BA1-EACBB59819E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42246C-457C-4ADB-8B29-3CF12D3F6D88}">
      <dgm:prSet phldrT="[文字]" custT="1"/>
      <dgm:spPr>
        <a:solidFill>
          <a:srgbClr val="FFC00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400" b="1" dirty="0" smtClean="0">
              <a:solidFill>
                <a:schemeClr val="tx1"/>
              </a:solidFill>
              <a:effectLst/>
            </a:rPr>
            <a:t>3D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400" b="1" dirty="0" smtClean="0">
              <a:solidFill>
                <a:schemeClr val="tx1"/>
              </a:solidFill>
              <a:effectLst/>
            </a:rPr>
            <a:t>Glass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400" b="1" dirty="0" smtClean="0">
              <a:solidFill>
                <a:schemeClr val="tx1"/>
              </a:solidFill>
              <a:effectLst/>
            </a:rPr>
            <a:t>OEM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en-US" altLang="zh-TW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US" altLang="zh-TW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EE977B-8C05-43B7-AB2F-2BAC376C10D9}" type="parTrans" cxnId="{EEE82026-FFD4-4FA1-B07D-554792D176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92644A-A742-4679-A686-1806A715ADEC}" type="sibTrans" cxnId="{EEE82026-FFD4-4FA1-B07D-554792D176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6939E5-3B8D-4FB6-9117-6A9723881154}">
      <dgm:prSet phldrT="[文字]" custT="1"/>
      <dgm:spPr>
        <a:solidFill>
          <a:srgbClr val="FFC000"/>
        </a:solidFill>
      </dgm:spPr>
      <dgm:t>
        <a:bodyPr anchor="t"/>
        <a:lstStyle/>
        <a:p>
          <a:pPr>
            <a:lnSpc>
              <a:spcPct val="100000"/>
            </a:lnSpc>
            <a:spcAft>
              <a:spcPts val="0"/>
            </a:spcAft>
          </a:pPr>
          <a:endParaRPr lang="en-US" altLang="zh-TW" sz="115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</a:rPr>
            <a:t>Auto Glass  </a:t>
          </a:r>
          <a:r>
            <a:rPr lang="en-US" altLang="zh-TW" sz="1150" b="1" dirty="0" smtClean="0">
              <a:solidFill>
                <a:schemeClr val="tx1"/>
              </a:solidFill>
              <a:effectLst/>
            </a:rPr>
            <a:t>Component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200" b="1" dirty="0" smtClean="0">
              <a:solidFill>
                <a:schemeClr val="tx1"/>
              </a:solidFill>
              <a:effectLst/>
            </a:rPr>
            <a:t>Integration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15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zh-TW" altLang="en-US" sz="115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8F42A01-649E-4AEA-8442-5254D80A92AA}" type="parTrans" cxnId="{3CB1DB4F-CDC8-46D6-8EDF-82AD8AAB3A0A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E654AC-E39E-46B6-A8D5-0264B5636103}" type="sibTrans" cxnId="{3CB1DB4F-CDC8-46D6-8EDF-82AD8AAB3A0A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74B127-5A17-4FF7-AD03-D0B851B49275}">
      <dgm:prSet phldrT="[文字]" custT="1"/>
      <dgm:spPr>
        <a:solidFill>
          <a:srgbClr val="FFC000"/>
        </a:solidFill>
      </dgm:spPr>
      <dgm:t>
        <a:bodyPr anchor="b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100" b="1" dirty="0" smtClean="0">
              <a:solidFill>
                <a:schemeClr val="tx1"/>
              </a:solidFill>
              <a:effectLst/>
            </a:rPr>
            <a:t>Protection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100" b="1" dirty="0" smtClean="0">
              <a:solidFill>
                <a:schemeClr val="tx1"/>
              </a:solidFill>
              <a:effectLst/>
            </a:rPr>
            <a:t>Decoration </a:t>
          </a:r>
          <a:r>
            <a:rPr lang="en-US" altLang="zh-TW" sz="1200" b="1" dirty="0" smtClean="0">
              <a:solidFill>
                <a:schemeClr val="tx1"/>
              </a:solidFill>
              <a:effectLst/>
            </a:rPr>
            <a:t>Glass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altLang="zh-TW" sz="1200" b="1" dirty="0" smtClean="0">
            <a:solidFill>
              <a:schemeClr val="tx1"/>
            </a:solidFill>
            <a:effectLst/>
          </a:endParaRPr>
        </a:p>
      </dgm:t>
    </dgm:pt>
    <dgm:pt modelId="{25D27417-6EDD-4767-90F7-26EF0C67B41F}" type="parTrans" cxnId="{5402A11E-17C1-4A9D-B65D-D2C23194B01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BBEFF9-E2D1-4E89-9498-6C84279F9549}" type="sibTrans" cxnId="{5402A11E-17C1-4A9D-B65D-D2C23194B01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2F3B00-CEC8-4EDD-BBE3-F2D92D38CFCE}">
      <dgm:prSet phldrT="[文字]" custT="1"/>
      <dgm:spPr>
        <a:solidFill>
          <a:srgbClr val="92D050"/>
        </a:solidFill>
      </dgm:spPr>
      <dgm:t>
        <a:bodyPr anchor="b"/>
        <a:lstStyle/>
        <a:p>
          <a:r>
            <a:rPr lang="en-US" altLang="zh-TW" sz="1150" b="1" dirty="0" smtClean="0">
              <a:solidFill>
                <a:schemeClr val="tx1"/>
              </a:solidFill>
              <a:effectLst/>
            </a:rPr>
            <a:t>Cutting</a:t>
          </a:r>
        </a:p>
        <a:p>
          <a:r>
            <a:rPr lang="en-US" altLang="zh-TW" sz="1150" b="1" dirty="0" smtClean="0">
              <a:solidFill>
                <a:schemeClr val="tx1"/>
              </a:solidFill>
              <a:effectLst/>
            </a:rPr>
            <a:t>CNC Polishing</a:t>
          </a:r>
        </a:p>
        <a:p>
          <a:r>
            <a:rPr lang="en-US" altLang="zh-TW" sz="1150" b="1" dirty="0" smtClean="0">
              <a:solidFill>
                <a:schemeClr val="tx1"/>
              </a:solidFill>
              <a:effectLst/>
            </a:rPr>
            <a:t>Strengthen</a:t>
          </a:r>
        </a:p>
        <a:p>
          <a:endParaRPr lang="en-US" altLang="zh-TW" sz="115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43AC62-137A-444B-A9A2-A1B25D416AE5}" type="parTrans" cxnId="{7F1FFDF8-8030-4C21-B724-5BCAE657533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66003C-7AF5-41A5-8882-3892479E770F}" type="sibTrans" cxnId="{7F1FFDF8-8030-4C21-B724-5BCAE657533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2A4F36-0DF5-4964-A175-35CB1F1F325A}">
      <dgm:prSet phldrT="[文字]" custT="1"/>
      <dgm:spPr>
        <a:solidFill>
          <a:srgbClr val="92D050"/>
        </a:solidFill>
      </dgm:spPr>
      <dgm:t>
        <a:bodyPr anchor="t"/>
        <a:lstStyle/>
        <a:p>
          <a:endParaRPr lang="en-US" altLang="zh-TW" sz="12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Coating</a:t>
          </a: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AR / AG</a:t>
          </a: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ITO</a:t>
          </a:r>
        </a:p>
        <a:p>
          <a:endParaRPr lang="en-US" altLang="zh-TW" sz="12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19A1D6-3232-4A3C-8F67-F035C9E3ABE2}" type="parTrans" cxnId="{BB1C59F3-BBCD-44D9-8FA6-F583E5EF29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8852F8-6BB5-4F2F-9299-D921A8DEEC4A}" type="sibTrans" cxnId="{BB1C59F3-BBCD-44D9-8FA6-F583E5EF2982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E8DBB3-53B8-404C-AF25-77990ED2D98C}">
      <dgm:prSet phldrT="[文字]" custT="1"/>
      <dgm:spPr>
        <a:solidFill>
          <a:srgbClr val="92D050"/>
        </a:solidFill>
      </dgm:spPr>
      <dgm:t>
        <a:bodyPr/>
        <a:lstStyle/>
        <a:p>
          <a:r>
            <a:rPr lang="en-US" altLang="zh-TW" sz="1400" b="1" dirty="0" smtClean="0">
              <a:solidFill>
                <a:schemeClr val="tx1"/>
              </a:solidFill>
              <a:effectLst/>
            </a:rPr>
            <a:t>3D</a:t>
          </a:r>
        </a:p>
        <a:p>
          <a:r>
            <a:rPr lang="en-US" altLang="zh-TW" sz="1400" b="1" dirty="0" smtClean="0">
              <a:solidFill>
                <a:schemeClr val="tx1"/>
              </a:solidFill>
              <a:effectLst/>
            </a:rPr>
            <a:t>Glass</a:t>
          </a:r>
        </a:p>
        <a:p>
          <a:r>
            <a:rPr lang="en-US" altLang="zh-TW" sz="1400" b="1" dirty="0" smtClean="0">
              <a:solidFill>
                <a:schemeClr val="tx1"/>
              </a:solidFill>
              <a:effectLst/>
            </a:rPr>
            <a:t>Forming</a:t>
          </a:r>
        </a:p>
        <a:p>
          <a:r>
            <a:rPr lang="en-US" altLang="zh-TW" sz="1100" b="1" dirty="0" smtClean="0">
              <a:solidFill>
                <a:schemeClr val="tx1"/>
              </a:solidFill>
              <a:effectLst/>
            </a:rPr>
            <a:t>Processin</a:t>
          </a:r>
          <a:r>
            <a:rPr lang="en-US" altLang="zh-TW" sz="1200" b="1" dirty="0" smtClean="0">
              <a:solidFill>
                <a:schemeClr val="tx1"/>
              </a:solidFill>
              <a:effectLst/>
            </a:rPr>
            <a:t>g</a:t>
          </a:r>
        </a:p>
        <a:p>
          <a:endParaRPr lang="zh-TW" altLang="en-US" sz="1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B0CD01-5585-4B95-ABD4-84B91FAAE385}" type="parTrans" cxnId="{C5ACACF3-1B61-4546-BDC9-3D6A1ADB6BB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CD624E-40ED-423B-9AEB-18BD7B7536F3}" type="sibTrans" cxnId="{C5ACACF3-1B61-4546-BDC9-3D6A1ADB6BBD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41A49A-1CEF-46E4-9CA5-C2C7E6709948}">
      <dgm:prSet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23BFD5-6623-4279-A977-0936B7A2C296}" type="parTrans" cxnId="{7384D579-6220-4A14-960E-C8470AD8E843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264457-5317-4160-9425-9038BECA4838}" type="sibTrans" cxnId="{7384D579-6220-4A14-960E-C8470AD8E843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743086-1338-4BB8-9945-302028BF2F20}">
      <dgm:prSet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840694-DA84-4984-AAE4-07C73FBC1883}" type="parTrans" cxnId="{843CAE67-67C2-45EC-9271-E9974A1CE4E6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C133A1-72BD-47B7-8DFB-2E097850B78D}" type="sibTrans" cxnId="{843CAE67-67C2-45EC-9271-E9974A1CE4E6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BD3ABA-2EA4-4DBC-9FA6-35878D7CFBCB}">
      <dgm:prSet phldrT="[文字]" phldr="1"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72FE22-02EA-4099-A124-924DB8A72A3E}" type="parTrans" cxnId="{337133D9-DD7C-44EE-B73F-EF1C3B56C1FC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C57376-25D2-44FD-824F-79D897D31B35}" type="sibTrans" cxnId="{337133D9-DD7C-44EE-B73F-EF1C3B56C1FC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CD5769-7DB3-42B3-8FE7-AD69EFBA4FFB}">
      <dgm:prSet phldrT="[文字]" custT="1"/>
      <dgm:spPr>
        <a:solidFill>
          <a:srgbClr val="92D050"/>
        </a:solidFill>
      </dgm:spPr>
      <dgm:t>
        <a:bodyPr/>
        <a:lstStyle/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Printing</a:t>
          </a: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&amp; Surface Treatment</a:t>
          </a:r>
        </a:p>
        <a:p>
          <a:endParaRPr lang="zh-TW" altLang="en-US" sz="12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398B6B-7E2E-4B1D-9F81-C8726939A849}" type="parTrans" cxnId="{EB112AAF-857E-484C-BBDD-BFA406E7E681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645DD-07DE-4188-94E3-912E51F63DB2}" type="sibTrans" cxnId="{EB112AAF-857E-484C-BBDD-BFA406E7E681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A148C2-56D1-4F51-96E5-A24813810B5F}">
      <dgm:prSet phldrT="[文字]" phldr="1"/>
      <dgm:spPr/>
      <dgm:t>
        <a:bodyPr/>
        <a:lstStyle/>
        <a:p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C0DF82-9CCA-4766-B342-B17F6F9A6E5B}" type="parTrans" cxnId="{B100AA5E-527E-408D-AA4C-9BDC4714A0D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43A72A-B4DD-47D4-9808-F8E149F2AC1B}" type="sibTrans" cxnId="{B100AA5E-527E-408D-AA4C-9BDC4714A0DB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DFF49D-9AC3-4004-AEF1-50F6B7CB47CA}">
      <dgm:prSet phldrT="[文字]" custT="1"/>
      <dgm:spPr>
        <a:solidFill>
          <a:srgbClr val="92D050"/>
        </a:solidFill>
      </dgm:spPr>
      <dgm:t>
        <a:bodyPr/>
        <a:lstStyle/>
        <a:p>
          <a:endParaRPr lang="en-US" altLang="zh-TW" sz="12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Glass</a:t>
          </a: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Slimming</a:t>
          </a:r>
        </a:p>
        <a:p>
          <a:r>
            <a:rPr lang="en-US" altLang="zh-TW" sz="1200" b="1" dirty="0" smtClean="0">
              <a:solidFill>
                <a:schemeClr val="tx1"/>
              </a:solidFill>
              <a:effectLst/>
            </a:rPr>
            <a:t>/ Etching</a:t>
          </a:r>
          <a:endParaRPr lang="zh-TW" altLang="en-US" sz="1200" b="1" dirty="0">
            <a:solidFill>
              <a:schemeClr val="tx1"/>
            </a:solidFill>
            <a:effectLst/>
          </a:endParaRPr>
        </a:p>
      </dgm:t>
    </dgm:pt>
    <dgm:pt modelId="{3A0F7436-9339-4EB9-BB7F-21D894ABEB4A}" type="parTrans" cxnId="{FED515BD-0E27-4640-8B85-2D5B4905A8F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6AA979-FE97-4B70-937D-9EF70D8A2F38}" type="sibTrans" cxnId="{FED515BD-0E27-4640-8B85-2D5B4905A8F0}">
      <dgm:prSet/>
      <dgm:spPr/>
      <dgm:t>
        <a:bodyPr/>
        <a:lstStyle/>
        <a:p>
          <a:endParaRPr lang="zh-TW" altLang="en-US" sz="1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08A771-00E5-4491-A005-BF3468EE767A}" type="pres">
      <dgm:prSet presAssocID="{B24A3F8A-4170-41F6-91CF-7889EDB9C34D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9AE135F-36B6-47EC-A7A5-FE4DE742D014}" type="pres">
      <dgm:prSet presAssocID="{B24A3F8A-4170-41F6-91CF-7889EDB9C34D}" presName="triangle1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17BF7AA-D150-4346-AC57-718FCD8F44D6}" type="pres">
      <dgm:prSet presAssocID="{B24A3F8A-4170-41F6-91CF-7889EDB9C34D}" presName="triangle2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76EA9C-8C93-4123-9E3F-239DC9CA6B6D}" type="pres">
      <dgm:prSet presAssocID="{B24A3F8A-4170-41F6-91CF-7889EDB9C34D}" presName="triangle3" presStyleLbl="node1" presStyleIdx="2" presStyleCnt="9" custLinFactNeighborY="-8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57B6934-3B7A-460F-8556-CCA7F8E187EB}" type="pres">
      <dgm:prSet presAssocID="{B24A3F8A-4170-41F6-91CF-7889EDB9C34D}" presName="triangle4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E2FA1DF-C079-4687-9674-67744CAF0DAC}" type="pres">
      <dgm:prSet presAssocID="{B24A3F8A-4170-41F6-91CF-7889EDB9C34D}" presName="triangle5" presStyleLbl="node1" presStyleIdx="4" presStyleCnt="9" custLinFactNeighborX="4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859EB2B-0B34-425C-B2B6-249DAB24E3D6}" type="pres">
      <dgm:prSet presAssocID="{B24A3F8A-4170-41F6-91CF-7889EDB9C34D}" presName="triangle6" presStyleLbl="node1" presStyleIdx="5" presStyleCnt="9" custLinFactNeighborX="16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DF6A52-2118-4B65-8E95-085ECFDD77AC}" type="pres">
      <dgm:prSet presAssocID="{B24A3F8A-4170-41F6-91CF-7889EDB9C34D}" presName="triangle7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7AD26DD-FD2A-4BDD-8133-071522EC4D06}" type="pres">
      <dgm:prSet presAssocID="{B24A3F8A-4170-41F6-91CF-7889EDB9C34D}" presName="triangle8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E5EC1D-3E26-4748-8C27-71B40C5BF4F0}" type="pres">
      <dgm:prSet presAssocID="{B24A3F8A-4170-41F6-91CF-7889EDB9C34D}" presName="triangle9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849F27D-6CFF-4734-A303-3F020ABE1AEA}" type="presOf" srcId="{CDCD5769-7DB3-42B3-8FE7-AD69EFBA4FFB}" destId="{55DF6A52-2118-4B65-8E95-085ECFDD77AC}" srcOrd="0" destOrd="0" presId="urn:microsoft.com/office/officeart/2005/8/layout/pyramid4"/>
    <dgm:cxn modelId="{C5ACACF3-1B61-4546-BDC9-3D6A1ADB6BBD}" srcId="{B24A3F8A-4170-41F6-91CF-7889EDB9C34D}" destId="{B3E8DBB3-53B8-404C-AF25-77990ED2D98C}" srcOrd="8" destOrd="0" parTransId="{85B0CD01-5585-4B95-ABD4-84B91FAAE385}" sibTransId="{59CD624E-40ED-423B-9AEB-18BD7B7536F3}"/>
    <dgm:cxn modelId="{BED22F5B-2009-4E07-85CC-63910EA6920D}" type="presOf" srcId="{68E226C4-8827-412D-9D95-6A675DB12C6E}" destId="{89AE135F-36B6-47EC-A7A5-FE4DE742D014}" srcOrd="0" destOrd="0" presId="urn:microsoft.com/office/officeart/2005/8/layout/pyramid4"/>
    <dgm:cxn modelId="{C0E06523-9146-48A5-B408-D84E9B555064}" type="presOf" srcId="{5C2A4F36-0DF5-4964-A175-35CB1F1F325A}" destId="{77AD26DD-FD2A-4BDD-8133-071522EC4D06}" srcOrd="0" destOrd="0" presId="urn:microsoft.com/office/officeart/2005/8/layout/pyramid4"/>
    <dgm:cxn modelId="{7F1FFDF8-8030-4C21-B724-5BCAE6575330}" srcId="{B24A3F8A-4170-41F6-91CF-7889EDB9C34D}" destId="{4C2F3B00-CEC8-4EDD-BBE3-F2D92D38CFCE}" srcOrd="4" destOrd="0" parTransId="{0143AC62-137A-444B-A9A2-A1B25D416AE5}" sibTransId="{2566003C-7AF5-41A5-8882-3892479E770F}"/>
    <dgm:cxn modelId="{16659DE4-4A9D-474F-A4D2-16B23CC07503}" type="presOf" srcId="{D342246C-457C-4ADB-8B29-3CF12D3F6D88}" destId="{B17BF7AA-D150-4346-AC57-718FCD8F44D6}" srcOrd="0" destOrd="0" presId="urn:microsoft.com/office/officeart/2005/8/layout/pyramid4"/>
    <dgm:cxn modelId="{BB1C59F3-BBCD-44D9-8FA6-F583E5EF2982}" srcId="{B24A3F8A-4170-41F6-91CF-7889EDB9C34D}" destId="{5C2A4F36-0DF5-4964-A175-35CB1F1F325A}" srcOrd="7" destOrd="0" parTransId="{A919A1D6-3232-4A3C-8F67-F035C9E3ABE2}" sibTransId="{448852F8-6BB5-4F2F-9299-D921A8DEEC4A}"/>
    <dgm:cxn modelId="{843CAE67-67C2-45EC-9271-E9974A1CE4E6}" srcId="{B24A3F8A-4170-41F6-91CF-7889EDB9C34D}" destId="{D7743086-1338-4BB8-9945-302028BF2F20}" srcOrd="12" destOrd="0" parTransId="{32840694-DA84-4984-AAE4-07C73FBC1883}" sibTransId="{48C133A1-72BD-47B7-8DFB-2E097850B78D}"/>
    <dgm:cxn modelId="{B100AA5E-527E-408D-AA4C-9BDC4714A0DB}" srcId="{B24A3F8A-4170-41F6-91CF-7889EDB9C34D}" destId="{C1A148C2-56D1-4F51-96E5-A24813810B5F}" srcOrd="10" destOrd="0" parTransId="{5BC0DF82-9CCA-4766-B342-B17F6F9A6E5B}" sibTransId="{6C43A72A-B4DD-47D4-9808-F8E149F2AC1B}"/>
    <dgm:cxn modelId="{EB5ED70F-6E85-4FEF-BF88-A33040BE9D5C}" type="presOf" srcId="{6B6939E5-3B8D-4FB6-9117-6A9723881154}" destId="{5A76EA9C-8C93-4123-9E3F-239DC9CA6B6D}" srcOrd="0" destOrd="0" presId="urn:microsoft.com/office/officeart/2005/8/layout/pyramid4"/>
    <dgm:cxn modelId="{1118E6DC-AE73-4E31-BD6C-1B50D6CD4644}" type="presOf" srcId="{B3E8DBB3-53B8-404C-AF25-77990ED2D98C}" destId="{CAE5EC1D-3E26-4748-8C27-71B40C5BF4F0}" srcOrd="0" destOrd="0" presId="urn:microsoft.com/office/officeart/2005/8/layout/pyramid4"/>
    <dgm:cxn modelId="{9B4C9F73-8F94-46C3-8A0B-D9E6A337AEE1}" type="presOf" srcId="{B24A3F8A-4170-41F6-91CF-7889EDB9C34D}" destId="{B508A771-00E5-4491-A005-BF3468EE767A}" srcOrd="0" destOrd="0" presId="urn:microsoft.com/office/officeart/2005/8/layout/pyramid4"/>
    <dgm:cxn modelId="{7C4F6808-FB81-40EB-AE65-001E67D371D9}" type="presOf" srcId="{FF74B127-5A17-4FF7-AD03-D0B851B49275}" destId="{A57B6934-3B7A-460F-8556-CCA7F8E187EB}" srcOrd="0" destOrd="0" presId="urn:microsoft.com/office/officeart/2005/8/layout/pyramid4"/>
    <dgm:cxn modelId="{4C6813D8-8B7D-4AAF-BA8C-A0A12619AB3F}" type="presOf" srcId="{4C2F3B00-CEC8-4EDD-BBE3-F2D92D38CFCE}" destId="{EE2FA1DF-C079-4687-9674-67744CAF0DAC}" srcOrd="0" destOrd="0" presId="urn:microsoft.com/office/officeart/2005/8/layout/pyramid4"/>
    <dgm:cxn modelId="{EEE82026-FFD4-4FA1-B07D-554792D17682}" srcId="{B24A3F8A-4170-41F6-91CF-7889EDB9C34D}" destId="{D342246C-457C-4ADB-8B29-3CF12D3F6D88}" srcOrd="1" destOrd="0" parTransId="{C3EE977B-8C05-43B7-AB2F-2BAC376C10D9}" sibTransId="{C992644A-A742-4679-A686-1806A715ADEC}"/>
    <dgm:cxn modelId="{337133D9-DD7C-44EE-B73F-EF1C3B56C1FC}" srcId="{B24A3F8A-4170-41F6-91CF-7889EDB9C34D}" destId="{89BD3ABA-2EA4-4DBC-9FA6-35878D7CFBCB}" srcOrd="11" destOrd="0" parTransId="{1472FE22-02EA-4099-A124-924DB8A72A3E}" sibTransId="{F4C57376-25D2-44FD-824F-79D897D31B35}"/>
    <dgm:cxn modelId="{BF8B140C-65C9-4030-AFFA-7EDD4C5373BF}" type="presOf" srcId="{6FDFF49D-9AC3-4004-AEF1-50F6B7CB47CA}" destId="{2859EB2B-0B34-425C-B2B6-249DAB24E3D6}" srcOrd="0" destOrd="0" presId="urn:microsoft.com/office/officeart/2005/8/layout/pyramid4"/>
    <dgm:cxn modelId="{5402A11E-17C1-4A9D-B65D-D2C23194B01D}" srcId="{B24A3F8A-4170-41F6-91CF-7889EDB9C34D}" destId="{FF74B127-5A17-4FF7-AD03-D0B851B49275}" srcOrd="3" destOrd="0" parTransId="{25D27417-6EDD-4767-90F7-26EF0C67B41F}" sibTransId="{EEBBEFF9-E2D1-4E89-9498-6C84279F9549}"/>
    <dgm:cxn modelId="{7384D579-6220-4A14-960E-C8470AD8E843}" srcId="{B24A3F8A-4170-41F6-91CF-7889EDB9C34D}" destId="{CA41A49A-1CEF-46E4-9CA5-C2C7E6709948}" srcOrd="9" destOrd="0" parTransId="{FB23BFD5-6623-4279-A977-0936B7A2C296}" sibTransId="{D5264457-5317-4160-9425-9038BECA4838}"/>
    <dgm:cxn modelId="{50565245-1EE6-4041-9BA1-EACBB59819EB}" srcId="{B24A3F8A-4170-41F6-91CF-7889EDB9C34D}" destId="{68E226C4-8827-412D-9D95-6A675DB12C6E}" srcOrd="0" destOrd="0" parTransId="{D95BAE55-8F06-4A77-8DCD-D841628FAC9E}" sibTransId="{6BF03083-8621-49A0-B960-DEE8055A9B06}"/>
    <dgm:cxn modelId="{3CB1DB4F-CDC8-46D6-8EDF-82AD8AAB3A0A}" srcId="{B24A3F8A-4170-41F6-91CF-7889EDB9C34D}" destId="{6B6939E5-3B8D-4FB6-9117-6A9723881154}" srcOrd="2" destOrd="0" parTransId="{98F42A01-649E-4AEA-8442-5254D80A92AA}" sibTransId="{28E654AC-E39E-46B6-A8D5-0264B5636103}"/>
    <dgm:cxn modelId="{EB112AAF-857E-484C-BBDD-BFA406E7E681}" srcId="{B24A3F8A-4170-41F6-91CF-7889EDB9C34D}" destId="{CDCD5769-7DB3-42B3-8FE7-AD69EFBA4FFB}" srcOrd="6" destOrd="0" parTransId="{1A398B6B-7E2E-4B1D-9F81-C8726939A849}" sibTransId="{297645DD-07DE-4188-94E3-912E51F63DB2}"/>
    <dgm:cxn modelId="{FED515BD-0E27-4640-8B85-2D5B4905A8F0}" srcId="{B24A3F8A-4170-41F6-91CF-7889EDB9C34D}" destId="{6FDFF49D-9AC3-4004-AEF1-50F6B7CB47CA}" srcOrd="5" destOrd="0" parTransId="{3A0F7436-9339-4EB9-BB7F-21D894ABEB4A}" sibTransId="{CC6AA979-FE97-4B70-937D-9EF70D8A2F38}"/>
    <dgm:cxn modelId="{B17DAED3-CCEC-4D60-B3C3-5AF326D789BA}" type="presParOf" srcId="{B508A771-00E5-4491-A005-BF3468EE767A}" destId="{89AE135F-36B6-47EC-A7A5-FE4DE742D014}" srcOrd="0" destOrd="0" presId="urn:microsoft.com/office/officeart/2005/8/layout/pyramid4"/>
    <dgm:cxn modelId="{30C27AA1-C2EA-49DB-8A0F-AEB3F78E48EE}" type="presParOf" srcId="{B508A771-00E5-4491-A005-BF3468EE767A}" destId="{B17BF7AA-D150-4346-AC57-718FCD8F44D6}" srcOrd="1" destOrd="0" presId="urn:microsoft.com/office/officeart/2005/8/layout/pyramid4"/>
    <dgm:cxn modelId="{D0132557-41CE-423B-A595-C1DFA70FCA9E}" type="presParOf" srcId="{B508A771-00E5-4491-A005-BF3468EE767A}" destId="{5A76EA9C-8C93-4123-9E3F-239DC9CA6B6D}" srcOrd="2" destOrd="0" presId="urn:microsoft.com/office/officeart/2005/8/layout/pyramid4"/>
    <dgm:cxn modelId="{FF0C3948-7313-42E0-996F-0185F6A96E84}" type="presParOf" srcId="{B508A771-00E5-4491-A005-BF3468EE767A}" destId="{A57B6934-3B7A-460F-8556-CCA7F8E187EB}" srcOrd="3" destOrd="0" presId="urn:microsoft.com/office/officeart/2005/8/layout/pyramid4"/>
    <dgm:cxn modelId="{77265142-3EF4-49BB-979D-A525F61A5FFE}" type="presParOf" srcId="{B508A771-00E5-4491-A005-BF3468EE767A}" destId="{EE2FA1DF-C079-4687-9674-67744CAF0DAC}" srcOrd="4" destOrd="0" presId="urn:microsoft.com/office/officeart/2005/8/layout/pyramid4"/>
    <dgm:cxn modelId="{050B67C8-D1EC-4544-899E-30302763D69D}" type="presParOf" srcId="{B508A771-00E5-4491-A005-BF3468EE767A}" destId="{2859EB2B-0B34-425C-B2B6-249DAB24E3D6}" srcOrd="5" destOrd="0" presId="urn:microsoft.com/office/officeart/2005/8/layout/pyramid4"/>
    <dgm:cxn modelId="{43AFC2DF-F143-4696-80D9-874EFF575EC5}" type="presParOf" srcId="{B508A771-00E5-4491-A005-BF3468EE767A}" destId="{55DF6A52-2118-4B65-8E95-085ECFDD77AC}" srcOrd="6" destOrd="0" presId="urn:microsoft.com/office/officeart/2005/8/layout/pyramid4"/>
    <dgm:cxn modelId="{020D2D32-3322-4279-904B-47D1F992FFD3}" type="presParOf" srcId="{B508A771-00E5-4491-A005-BF3468EE767A}" destId="{77AD26DD-FD2A-4BDD-8133-071522EC4D06}" srcOrd="7" destOrd="0" presId="urn:microsoft.com/office/officeart/2005/8/layout/pyramid4"/>
    <dgm:cxn modelId="{33B871D8-5C5D-46C7-BBB6-B07676CE88B6}" type="presParOf" srcId="{B508A771-00E5-4491-A005-BF3468EE767A}" destId="{CAE5EC1D-3E26-4748-8C27-71B40C5BF4F0}" srcOrd="8" destOrd="0" presId="urn:microsoft.com/office/officeart/2005/8/layout/pyramid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E135F-36B6-47EC-A7A5-FE4DE742D014}">
      <dsp:nvSpPr>
        <dsp:cNvPr id="0" name=""/>
        <dsp:cNvSpPr/>
      </dsp:nvSpPr>
      <dsp:spPr>
        <a:xfrm>
          <a:off x="2520663" y="27801"/>
          <a:ext cx="1834929" cy="183492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ctr" defTabSz="6000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350" b="1" kern="1200" dirty="0" smtClean="0">
              <a:solidFill>
                <a:schemeClr val="tx1"/>
              </a:solidFill>
              <a:effectLst/>
            </a:rPr>
            <a:t>3C / </a:t>
          </a:r>
        </a:p>
        <a:p>
          <a:pPr lvl="0" algn="ctr" defTabSz="6000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350" b="1" kern="1200" dirty="0" smtClean="0">
              <a:solidFill>
                <a:schemeClr val="tx1"/>
              </a:solidFill>
              <a:effectLst/>
            </a:rPr>
            <a:t>Auto /</a:t>
          </a:r>
        </a:p>
        <a:p>
          <a:pPr lvl="0" algn="ctr" defTabSz="6000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350" b="1" kern="1200" dirty="0" smtClean="0">
              <a:solidFill>
                <a:schemeClr val="tx1"/>
              </a:solidFill>
              <a:effectLst/>
            </a:rPr>
            <a:t>Mobile </a:t>
          </a:r>
        </a:p>
        <a:p>
          <a:pPr lvl="0" algn="ctr" defTabSz="6000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350" b="1" kern="1200" dirty="0" smtClean="0">
              <a:solidFill>
                <a:schemeClr val="tx1"/>
              </a:solidFill>
              <a:effectLst/>
            </a:rPr>
            <a:t>Products</a:t>
          </a:r>
        </a:p>
        <a:p>
          <a:pPr lvl="0" algn="ctr" defTabSz="6000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zh-TW" altLang="en-US" sz="135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9395" y="945266"/>
        <a:ext cx="917465" cy="917464"/>
      </dsp:txXfrm>
    </dsp:sp>
    <dsp:sp modelId="{B17BF7AA-D150-4346-AC57-718FCD8F44D6}">
      <dsp:nvSpPr>
        <dsp:cNvPr id="0" name=""/>
        <dsp:cNvSpPr/>
      </dsp:nvSpPr>
      <dsp:spPr>
        <a:xfrm>
          <a:off x="1603198" y="1862731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3D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Glass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OEM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61930" y="2780196"/>
        <a:ext cx="917465" cy="917464"/>
      </dsp:txXfrm>
    </dsp:sp>
    <dsp:sp modelId="{5A76EA9C-8C93-4123-9E3F-239DC9CA6B6D}">
      <dsp:nvSpPr>
        <dsp:cNvPr id="0" name=""/>
        <dsp:cNvSpPr/>
      </dsp:nvSpPr>
      <dsp:spPr>
        <a:xfrm rot="10800000">
          <a:off x="2520663" y="1846657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111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15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5111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Auto Glass  </a:t>
          </a:r>
          <a:r>
            <a:rPr lang="en-US" altLang="zh-TW" sz="1150" b="1" kern="1200" dirty="0" smtClean="0">
              <a:solidFill>
                <a:schemeClr val="tx1"/>
              </a:solidFill>
              <a:effectLst/>
            </a:rPr>
            <a:t>Component</a:t>
          </a:r>
        </a:p>
        <a:p>
          <a:pPr lvl="0" algn="ctr" defTabSz="5111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Integration</a:t>
          </a:r>
        </a:p>
        <a:p>
          <a:pPr lvl="0" algn="ctr" defTabSz="5111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15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51117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zh-TW" altLang="en-US" sz="115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979395" y="1846657"/>
        <a:ext cx="917465" cy="917464"/>
      </dsp:txXfrm>
    </dsp:sp>
    <dsp:sp modelId="{A57B6934-3B7A-460F-8556-CCA7F8E187EB}">
      <dsp:nvSpPr>
        <dsp:cNvPr id="0" name=""/>
        <dsp:cNvSpPr/>
      </dsp:nvSpPr>
      <dsp:spPr>
        <a:xfrm>
          <a:off x="3438127" y="1862731"/>
          <a:ext cx="1834929" cy="1834929"/>
        </a:xfrm>
        <a:prstGeom prst="triangle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b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100" b="1" kern="1200" dirty="0" smtClean="0">
              <a:solidFill>
                <a:schemeClr val="tx1"/>
              </a:solidFill>
              <a:effectLst/>
            </a:rPr>
            <a:t>Protection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zh-TW" sz="1100" b="1" kern="1200" dirty="0" smtClean="0">
              <a:solidFill>
                <a:schemeClr val="tx1"/>
              </a:solidFill>
              <a:effectLst/>
            </a:rPr>
            <a:t>Decoration </a:t>
          </a: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Glass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altLang="zh-TW" sz="1200" b="1" kern="1200" dirty="0" smtClean="0">
            <a:solidFill>
              <a:schemeClr val="tx1"/>
            </a:solidFill>
            <a:effectLst/>
          </a:endParaRPr>
        </a:p>
      </dsp:txBody>
      <dsp:txXfrm>
        <a:off x="3896859" y="2780196"/>
        <a:ext cx="917465" cy="917464"/>
      </dsp:txXfrm>
    </dsp:sp>
    <dsp:sp modelId="{EE2FA1DF-C079-4687-9674-67744CAF0DAC}">
      <dsp:nvSpPr>
        <dsp:cNvPr id="0" name=""/>
        <dsp:cNvSpPr/>
      </dsp:nvSpPr>
      <dsp:spPr>
        <a:xfrm>
          <a:off x="694082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150" b="1" kern="1200" dirty="0" smtClean="0">
              <a:solidFill>
                <a:schemeClr val="tx1"/>
              </a:solidFill>
              <a:effectLst/>
            </a:rPr>
            <a:t>Cutting</a:t>
          </a:r>
        </a:p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150" b="1" kern="1200" dirty="0" smtClean="0">
              <a:solidFill>
                <a:schemeClr val="tx1"/>
              </a:solidFill>
              <a:effectLst/>
            </a:rPr>
            <a:t>CNC Polishing</a:t>
          </a:r>
        </a:p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150" b="1" kern="1200" dirty="0" smtClean="0">
              <a:solidFill>
                <a:schemeClr val="tx1"/>
              </a:solidFill>
              <a:effectLst/>
            </a:rPr>
            <a:t>Strengthen</a:t>
          </a:r>
        </a:p>
        <a:p>
          <a:pPr lvl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15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52814" y="4615125"/>
        <a:ext cx="917465" cy="917464"/>
      </dsp:txXfrm>
    </dsp:sp>
    <dsp:sp modelId="{2859EB2B-0B34-425C-B2B6-249DAB24E3D6}">
      <dsp:nvSpPr>
        <dsp:cNvPr id="0" name=""/>
        <dsp:cNvSpPr/>
      </dsp:nvSpPr>
      <dsp:spPr>
        <a:xfrm rot="10800000">
          <a:off x="1633970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Glass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Slimming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/ Etching</a:t>
          </a:r>
          <a:endParaRPr lang="zh-TW" altLang="en-US" sz="1200" b="1" kern="1200" dirty="0">
            <a:solidFill>
              <a:schemeClr val="tx1"/>
            </a:solidFill>
            <a:effectLst/>
          </a:endParaRPr>
        </a:p>
      </dsp:txBody>
      <dsp:txXfrm rot="10800000">
        <a:off x="2092702" y="3697660"/>
        <a:ext cx="917465" cy="917464"/>
      </dsp:txXfrm>
    </dsp:sp>
    <dsp:sp modelId="{55DF6A52-2118-4B65-8E95-085ECFDD77AC}">
      <dsp:nvSpPr>
        <dsp:cNvPr id="0" name=""/>
        <dsp:cNvSpPr/>
      </dsp:nvSpPr>
      <dsp:spPr>
        <a:xfrm>
          <a:off x="2520663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Printing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&amp; Surface Treatment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9395" y="4615125"/>
        <a:ext cx="917465" cy="917464"/>
      </dsp:txXfrm>
    </dsp:sp>
    <dsp:sp modelId="{77AD26DD-FD2A-4BDD-8133-071522EC4D06}">
      <dsp:nvSpPr>
        <dsp:cNvPr id="0" name=""/>
        <dsp:cNvSpPr/>
      </dsp:nvSpPr>
      <dsp:spPr>
        <a:xfrm rot="10800000">
          <a:off x="3438127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Coating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AR / AG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ITO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200" b="1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3896859" y="3697660"/>
        <a:ext cx="917465" cy="917464"/>
      </dsp:txXfrm>
    </dsp:sp>
    <dsp:sp modelId="{CAE5EC1D-3E26-4748-8C27-71B40C5BF4F0}">
      <dsp:nvSpPr>
        <dsp:cNvPr id="0" name=""/>
        <dsp:cNvSpPr/>
      </dsp:nvSpPr>
      <dsp:spPr>
        <a:xfrm>
          <a:off x="4355592" y="3697660"/>
          <a:ext cx="1834929" cy="1834929"/>
        </a:xfrm>
        <a:prstGeom prst="triangle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3D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Glass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b="1" kern="1200" dirty="0" smtClean="0">
              <a:solidFill>
                <a:schemeClr val="tx1"/>
              </a:solidFill>
              <a:effectLst/>
            </a:rPr>
            <a:t>Forming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100" b="1" kern="1200" dirty="0" smtClean="0">
              <a:solidFill>
                <a:schemeClr val="tx1"/>
              </a:solidFill>
              <a:effectLst/>
            </a:rPr>
            <a:t>Processin</a:t>
          </a:r>
          <a:r>
            <a:rPr lang="en-US" altLang="zh-TW" sz="1200" b="1" kern="1200" dirty="0" smtClean="0">
              <a:solidFill>
                <a:schemeClr val="tx1"/>
              </a:solidFill>
              <a:effectLst/>
            </a:rPr>
            <a:t>g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2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14324" y="4615125"/>
        <a:ext cx="917465" cy="917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4AA0148-72FE-47E0-BEE9-962184CD3B0B}" type="datetimeFigureOut">
              <a:rPr lang="en-US" altLang="zh-TW"/>
              <a:pPr/>
              <a:t>12/6/2019</a:t>
            </a:fld>
            <a:endParaRPr lang="en-US" altLang="zh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1149503-80A0-46F4-B4B2-47ABA31B1D2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4168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99166E-C47C-48F9-B68C-F33936FB92A9}" type="slidenum">
              <a:rPr lang="en-US" altLang="zh-TW" smtClean="0"/>
              <a:pPr/>
              <a:t>3</a:t>
            </a:fld>
            <a:endParaRPr lang="en-US" altLang="zh-TW" smtClean="0"/>
          </a:p>
        </p:txBody>
      </p:sp>
      <p:sp>
        <p:nvSpPr>
          <p:cNvPr id="19459" name="Rectangle 7"/>
          <p:cNvSpPr txBox="1">
            <a:spLocks noGrp="1" noChangeArrowheads="1"/>
          </p:cNvSpPr>
          <p:nvPr/>
        </p:nvSpPr>
        <p:spPr bwMode="auto">
          <a:xfrm>
            <a:off x="4019650" y="9721107"/>
            <a:ext cx="3078007" cy="51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0291" tIns="35146" rIns="70291" bIns="35146" anchor="b"/>
          <a:lstStyle/>
          <a:p>
            <a:pPr algn="r" defTabSz="699726"/>
            <a:fld id="{B78A8272-9717-4C25-A017-5392BFE943D9}" type="slidenum">
              <a:rPr lang="en-US" altLang="zh-TW" sz="900"/>
              <a:pPr algn="r" defTabSz="699726"/>
              <a:t>3</a:t>
            </a:fld>
            <a:endParaRPr lang="en-US" altLang="zh-TW" sz="900" dirty="0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5363" y="768350"/>
            <a:ext cx="5113337" cy="3835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577" y="4863219"/>
            <a:ext cx="5676153" cy="4603798"/>
          </a:xfrm>
          <a:noFill/>
        </p:spPr>
        <p:txBody>
          <a:bodyPr wrap="square" lIns="70291" tIns="35146" rIns="70291" bIns="35146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47B378-2BB4-4518-8434-77CB2D62155A}" type="slidenum">
              <a:rPr lang="en-US" altLang="zh-TW" smtClean="0">
                <a:latin typeface="Arial" pitchFamily="34" charset="0"/>
              </a:rPr>
              <a:pPr/>
              <a:t>7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47" tIns="33623" rIns="67247" bIns="33623" anchor="b"/>
          <a:lstStyle/>
          <a:p>
            <a:pPr algn="r" defTabSz="669657"/>
            <a:fld id="{D33CB534-E6D1-4FF5-8456-5A2ABD9BB639}" type="slidenum">
              <a:rPr lang="en-US" altLang="zh-TW" sz="800"/>
              <a:pPr algn="r" defTabSz="669657"/>
              <a:t>7</a:t>
            </a:fld>
            <a:endParaRPr lang="en-US" altLang="zh-TW" sz="800" dirty="0"/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4925" cy="3836988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7" y="4862513"/>
            <a:ext cx="5680075" cy="4603750"/>
          </a:xfrm>
          <a:noFill/>
          <a:ln/>
        </p:spPr>
        <p:txBody>
          <a:bodyPr lIns="67247" tIns="33623" rIns="67247" bIns="33623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72C521-D4E6-4011-ADE9-6F1560D4E464}" type="slidenum">
              <a:rPr lang="en-US" altLang="zh-TW" smtClean="0">
                <a:latin typeface="Arial" pitchFamily="34" charset="0"/>
              </a:rPr>
              <a:pPr/>
              <a:t>8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47" tIns="33623" rIns="67247" bIns="33623" anchor="b"/>
          <a:lstStyle/>
          <a:p>
            <a:pPr algn="r" defTabSz="669657"/>
            <a:fld id="{1EB377F7-EABD-4890-9EBA-C8E508B4E253}" type="slidenum">
              <a:rPr lang="en-US" altLang="zh-TW" sz="800"/>
              <a:pPr algn="r" defTabSz="669657"/>
              <a:t>8</a:t>
            </a:fld>
            <a:endParaRPr lang="en-US" altLang="zh-TW" sz="800" dirty="0"/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8350"/>
            <a:ext cx="5114925" cy="3836988"/>
          </a:xfrm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7" y="4862513"/>
            <a:ext cx="5680075" cy="4603750"/>
          </a:xfrm>
          <a:noFill/>
          <a:ln/>
        </p:spPr>
        <p:txBody>
          <a:bodyPr lIns="67247" tIns="33623" rIns="67247" bIns="33623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9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9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10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10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49503-80A0-46F4-B4B2-47ABA31B1D28}" type="slidenum">
              <a:rPr lang="en-US" altLang="zh-TW" smtClean="0"/>
              <a:pPr/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1373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F1BC57-8D58-4F81-978A-A9D1B5BF9B97}" type="slidenum">
              <a:rPr lang="en-US" altLang="zh-TW" smtClean="0">
                <a:latin typeface="Arial" pitchFamily="34" charset="0"/>
              </a:rPr>
              <a:pPr/>
              <a:t>12</a:t>
            </a:fld>
            <a:endParaRPr lang="en-US" altLang="zh-TW" smtClean="0">
              <a:latin typeface="Arial" pitchFamily="34" charset="0"/>
            </a:endParaRP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4019551" y="9721853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255" tIns="33627" rIns="67255" bIns="33627" anchor="b"/>
          <a:lstStyle/>
          <a:p>
            <a:pPr algn="r" defTabSz="669730"/>
            <a:fld id="{4703987E-7559-44F6-A2DE-5E486C74755B}" type="slidenum">
              <a:rPr lang="en-US" altLang="zh-TW" sz="800"/>
              <a:pPr algn="r" defTabSz="669730"/>
              <a:t>12</a:t>
            </a:fld>
            <a:endParaRPr lang="en-US" altLang="zh-TW" sz="800" dirty="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68350"/>
            <a:ext cx="5113338" cy="3836988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6" y="4862513"/>
            <a:ext cx="5680075" cy="4603750"/>
          </a:xfrm>
          <a:noFill/>
          <a:ln/>
        </p:spPr>
        <p:txBody>
          <a:bodyPr lIns="67255" tIns="33627" rIns="67255" bIns="33627"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49503-80A0-46F4-B4B2-47ABA31B1D28}" type="slidenum">
              <a:rPr lang="en-US" altLang="zh-TW" smtClean="0"/>
              <a:pPr/>
              <a:t>13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 userDrawn="1"/>
        </p:nvSpPr>
        <p:spPr>
          <a:xfrm>
            <a:off x="0" y="6488668"/>
            <a:ext cx="4032448" cy="369332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  <a:scene3d>
              <a:camera prst="orthographicFront"/>
              <a:lightRig rig="threePt" dir="t"/>
            </a:scene3d>
            <a:sp3d extrusionH="57150" contourW="12700">
              <a:bevelT w="57150" h="38100" prst="cross"/>
              <a:contourClr>
                <a:schemeClr val="bg1"/>
              </a:contourClr>
            </a:sp3d>
          </a:bodyPr>
          <a:lstStyle/>
          <a:p>
            <a:pPr>
              <a:defRPr/>
            </a:pPr>
            <a:r>
              <a:rPr lang="en-US" altLang="zh-TW" b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 Confidential © G-TECH Co.,2015</a:t>
            </a:r>
            <a:endParaRPr lang="zh-TW" altLang="en-US" b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064F9-5F5C-49E0-98CD-11D357CD84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3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83898-773C-4FD3-86C9-E738E8C9AF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61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05" r:id="rId1"/>
    <p:sldLayoutId id="2147484706" r:id="rId2"/>
    <p:sldLayoutId id="2147484708" r:id="rId3"/>
    <p:sldLayoutId id="2147484709" r:id="rId4"/>
    <p:sldLayoutId id="2147484710" r:id="rId5"/>
    <p:sldLayoutId id="2147484713" r:id="rId6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60A0A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p"/>
        <a:defRPr sz="2200">
          <a:solidFill>
            <a:srgbClr val="C60A0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11" Type="http://schemas.openxmlformats.org/officeDocument/2006/relationships/image" Target="../media/image47.jpeg"/><Relationship Id="rId5" Type="http://schemas.openxmlformats.org/officeDocument/2006/relationships/image" Target="../media/image43.jpeg"/><Relationship Id="rId10" Type="http://schemas.openxmlformats.org/officeDocument/2006/relationships/image" Target="../media/image10.png"/><Relationship Id="rId4" Type="http://schemas.openxmlformats.org/officeDocument/2006/relationships/image" Target="../media/image42.jpe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35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image" Target="../media/image60.jpeg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http://www.gtoc.com.tw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png"/><Relationship Id="rId17" Type="http://schemas.openxmlformats.org/officeDocument/2006/relationships/image" Target="../media/image20.png"/><Relationship Id="rId2" Type="http://schemas.openxmlformats.org/officeDocument/2006/relationships/image" Target="../media/image12.jpeg"/><Relationship Id="rId16" Type="http://schemas.openxmlformats.org/officeDocument/2006/relationships/image" Target="../media/image19.jpe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5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8.jpeg"/><Relationship Id="rId10" Type="http://schemas.openxmlformats.org/officeDocument/2006/relationships/image" Target="../media/image6.png"/><Relationship Id="rId19" Type="http://schemas.openxmlformats.org/officeDocument/2006/relationships/image" Target="file:///C:/WINDOWS/Desktop/tft&#29031;&#29255;/87F03-6-26(10-3).jpg" TargetMode="External"/><Relationship Id="rId4" Type="http://schemas.openxmlformats.org/officeDocument/2006/relationships/diagramData" Target="../diagrams/data1.xml"/><Relationship Id="rId9" Type="http://schemas.openxmlformats.org/officeDocument/2006/relationships/image" Target="../media/image14.jpeg"/><Relationship Id="rId1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5696" y="4149080"/>
            <a:ext cx="558011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en-US" altLang="zh-TW" sz="3200" dirty="0" smtClean="0">
                <a:ln w="1270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FFFF"/>
                </a:solidFill>
                <a:effectLst>
                  <a:glow rad="101600">
                    <a:srgbClr val="FFFF00">
                      <a:alpha val="60000"/>
                    </a:srgbClr>
                  </a:glow>
                  <a:innerShdw blurRad="63500" dist="508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altLang="zh-TW" sz="2000" dirty="0">
              <a:ln w="1270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FFFF"/>
              </a:solidFill>
              <a:effectLst>
                <a:glow rad="101600">
                  <a:srgbClr val="FFFF00">
                    <a:alpha val="60000"/>
                  </a:srgbClr>
                </a:glow>
                <a:innerShdw blurRad="63500" dist="508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49759" y="4087524"/>
            <a:ext cx="58977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TW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Company Presentation</a:t>
            </a:r>
            <a:endParaRPr lang="zh-TW" alt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1644439" y="4724300"/>
            <a:ext cx="585512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altLang="zh-TW" sz="2000" b="0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  <a:latin typeface="Algerian" panose="04020705040A02060702" pitchFamily="82" charset="0"/>
              </a:rPr>
              <a:t>DEC, 2019</a:t>
            </a:r>
            <a:endParaRPr lang="zh-TW" altLang="en-US" sz="2000" b="0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  <a:latin typeface="Algerian" panose="04020705040A020607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1560" y="1373420"/>
            <a:ext cx="7639785" cy="335172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390"/>
            <a:ext cx="7221116" cy="648370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3D Cover Glass</a:t>
            </a:r>
          </a:p>
        </p:txBody>
      </p:sp>
      <p:sp>
        <p:nvSpPr>
          <p:cNvPr id="37" name="手繪多邊形 36"/>
          <p:cNvSpPr/>
          <p:nvPr/>
        </p:nvSpPr>
        <p:spPr>
          <a:xfrm>
            <a:off x="611560" y="4725144"/>
            <a:ext cx="7632848" cy="64807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algn="ctr"/>
            <a:r>
              <a:rPr lang="en-US" altLang="zh-TW" sz="2400" dirty="0" smtClean="0">
                <a:ea typeface="標楷體" pitchFamily="65" charset="-120"/>
              </a:rPr>
              <a:t>3D Formed</a:t>
            </a:r>
            <a:r>
              <a:rPr lang="en-US" altLang="zh-TW" sz="2400" dirty="0">
                <a:ea typeface="標楷體" pitchFamily="65" charset="-120"/>
              </a:rPr>
              <a:t> </a:t>
            </a:r>
            <a:r>
              <a:rPr lang="en-US" altLang="zh-TW" sz="2400" dirty="0" smtClean="0">
                <a:ea typeface="標楷體" pitchFamily="65" charset="-120"/>
              </a:rPr>
              <a:t>Glass &amp; Deco. </a:t>
            </a:r>
            <a:r>
              <a:rPr lang="en-US" altLang="zh-TW" sz="2000" dirty="0" smtClean="0">
                <a:ea typeface="標楷體" pitchFamily="65" charset="-120"/>
              </a:rPr>
              <a:t>Front CG/ Back CG</a:t>
            </a:r>
            <a:endParaRPr lang="en-US" altLang="zh-TW" sz="2000" dirty="0">
              <a:ea typeface="標楷體" pitchFamily="65" charset="-120"/>
            </a:endParaRPr>
          </a:p>
          <a:p>
            <a:pPr algn="ctr"/>
            <a:r>
              <a:rPr lang="en-US" altLang="zh-TW" sz="2400" dirty="0" smtClean="0">
                <a:ea typeface="標楷體" pitchFamily="65" charset="-120"/>
              </a:rPr>
              <a:t>Custom Design</a:t>
            </a:r>
            <a:endParaRPr lang="en-US" altLang="zh-TW" sz="2400" dirty="0">
              <a:ea typeface="標楷體" pitchFamily="65" charset="-120"/>
            </a:endParaRPr>
          </a:p>
        </p:txBody>
      </p:sp>
      <p:pic>
        <p:nvPicPr>
          <p:cNvPr id="9" name="Picture 31" descr="3Cfun2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2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3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4" descr="3Cfun2-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5" descr="3Cfun2-0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00200" y="5419725"/>
            <a:ext cx="12017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1700808"/>
            <a:ext cx="3003624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11960" y="1484784"/>
            <a:ext cx="1724044" cy="14481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129505" y="1484784"/>
            <a:ext cx="1754863" cy="14401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8" b="14264"/>
          <a:stretch/>
        </p:blipFill>
        <p:spPr>
          <a:xfrm>
            <a:off x="4139952" y="2989384"/>
            <a:ext cx="1738647" cy="16777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56175" y="2996952"/>
            <a:ext cx="1812041" cy="1651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文字方塊 6"/>
          <p:cNvSpPr txBox="1">
            <a:spLocks noChangeArrowheads="1"/>
          </p:cNvSpPr>
          <p:nvPr/>
        </p:nvSpPr>
        <p:spPr bwMode="auto">
          <a:xfrm>
            <a:off x="2193925" y="1484784"/>
            <a:ext cx="1900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(2) Thermal Forming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4" name="文字方塊 7"/>
          <p:cNvSpPr txBox="1">
            <a:spLocks noChangeArrowheads="1"/>
          </p:cNvSpPr>
          <p:nvPr/>
        </p:nvSpPr>
        <p:spPr bwMode="auto">
          <a:xfrm>
            <a:off x="4672013" y="1492721"/>
            <a:ext cx="2085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(3) Polishing (optional)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7" name="文字方塊 8"/>
          <p:cNvSpPr txBox="1">
            <a:spLocks noChangeArrowheads="1"/>
          </p:cNvSpPr>
          <p:nvPr/>
        </p:nvSpPr>
        <p:spPr bwMode="auto">
          <a:xfrm>
            <a:off x="6964363" y="1499071"/>
            <a:ext cx="18827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73050" algn="l"/>
              </a:tabLst>
            </a:pPr>
            <a:r>
              <a:rPr lang="en-US" altLang="zh-TW" sz="1400" b="1" dirty="0">
                <a:cs typeface="Arial" charset="0"/>
              </a:rPr>
              <a:t>(4)  Trimming &amp; 	CNC processing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48" name="AutoShape 28"/>
          <p:cNvSpPr>
            <a:spLocks noChangeArrowheads="1"/>
          </p:cNvSpPr>
          <p:nvPr/>
        </p:nvSpPr>
        <p:spPr bwMode="auto">
          <a:xfrm flipH="1">
            <a:off x="3060700" y="5297512"/>
            <a:ext cx="719138" cy="446088"/>
          </a:xfrm>
          <a:prstGeom prst="rightArrow">
            <a:avLst>
              <a:gd name="adj1" fmla="val 50000"/>
              <a:gd name="adj2" fmla="val 6229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9" name="AutoShape 29"/>
          <p:cNvSpPr>
            <a:spLocks noChangeArrowheads="1"/>
          </p:cNvSpPr>
          <p:nvPr/>
        </p:nvSpPr>
        <p:spPr bwMode="auto">
          <a:xfrm rot="10800000" flipH="1">
            <a:off x="3706813" y="2830984"/>
            <a:ext cx="720725" cy="446087"/>
          </a:xfrm>
          <a:prstGeom prst="rightArrow">
            <a:avLst>
              <a:gd name="adj1" fmla="val 50000"/>
              <a:gd name="adj2" fmla="val 6242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0" name="文字方塊 6"/>
          <p:cNvSpPr txBox="1">
            <a:spLocks noChangeArrowheads="1"/>
          </p:cNvSpPr>
          <p:nvPr/>
        </p:nvSpPr>
        <p:spPr bwMode="auto">
          <a:xfrm>
            <a:off x="6373813" y="4456137"/>
            <a:ext cx="2581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(5) Chemical Strengthening</a:t>
            </a:r>
            <a:endParaRPr lang="zh-TW" altLang="en-US" sz="1400" b="1" dirty="0">
              <a:cs typeface="Arial" charset="0"/>
            </a:endParaRPr>
          </a:p>
        </p:txBody>
      </p:sp>
      <p:pic>
        <p:nvPicPr>
          <p:cNvPr id="51" name="Picture 25" descr="Picture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4963" y="4853012"/>
            <a:ext cx="1919287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6"/>
          <p:cNvGrpSpPr>
            <a:grpSpLocks/>
          </p:cNvGrpSpPr>
          <p:nvPr/>
        </p:nvGrpSpPr>
        <p:grpSpPr bwMode="auto">
          <a:xfrm>
            <a:off x="7021513" y="2211859"/>
            <a:ext cx="1800225" cy="1771650"/>
            <a:chOff x="7308304" y="1556792"/>
            <a:chExt cx="1800200" cy="1772221"/>
          </a:xfrm>
        </p:grpSpPr>
        <p:pic>
          <p:nvPicPr>
            <p:cNvPr id="53" name="圖片 29" descr="音量孔挖除後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08304" y="1628800"/>
              <a:ext cx="1441450" cy="1700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575104" y="1556792"/>
              <a:ext cx="533400" cy="80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" name="圖片 29" descr="噴塗後成品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0200" y="4818087"/>
            <a:ext cx="1306513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文字方塊 6"/>
          <p:cNvSpPr txBox="1">
            <a:spLocks noChangeArrowheads="1"/>
          </p:cNvSpPr>
          <p:nvPr/>
        </p:nvSpPr>
        <p:spPr bwMode="auto">
          <a:xfrm>
            <a:off x="3995738" y="4486300"/>
            <a:ext cx="2232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(6) Printing/Decoration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57" name="文字方塊 6"/>
          <p:cNvSpPr txBox="1">
            <a:spLocks noChangeArrowheads="1"/>
          </p:cNvSpPr>
          <p:nvPr/>
        </p:nvSpPr>
        <p:spPr bwMode="auto">
          <a:xfrm>
            <a:off x="684213" y="4529162"/>
            <a:ext cx="20875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(7) Surface Treatment</a:t>
            </a:r>
            <a:endParaRPr lang="zh-TW" altLang="en-US" sz="1400" b="1" dirty="0">
              <a:cs typeface="Arial" charset="0"/>
            </a:endParaRPr>
          </a:p>
        </p:txBody>
      </p:sp>
      <p:grpSp>
        <p:nvGrpSpPr>
          <p:cNvPr id="4" name="群組 29"/>
          <p:cNvGrpSpPr>
            <a:grpSpLocks/>
          </p:cNvGrpSpPr>
          <p:nvPr/>
        </p:nvGrpSpPr>
        <p:grpSpPr bwMode="auto">
          <a:xfrm>
            <a:off x="611188" y="4848250"/>
            <a:ext cx="2159000" cy="1389062"/>
            <a:chOff x="3563888" y="5498021"/>
            <a:chExt cx="1800275" cy="1359979"/>
          </a:xfrm>
        </p:grpSpPr>
        <p:pic>
          <p:nvPicPr>
            <p:cNvPr id="59" name="Picture 5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63938" y="5498021"/>
              <a:ext cx="1800225" cy="1347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矩形 59"/>
            <p:cNvSpPr/>
            <p:nvPr/>
          </p:nvSpPr>
          <p:spPr>
            <a:xfrm>
              <a:off x="3563888" y="5516672"/>
              <a:ext cx="1800275" cy="1341328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pic>
        <p:nvPicPr>
          <p:cNvPr id="61" name="圖片 32" descr="有襯邊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8538" y="2211859"/>
            <a:ext cx="1438275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AutoShape 29"/>
          <p:cNvSpPr>
            <a:spLocks noChangeArrowheads="1"/>
          </p:cNvSpPr>
          <p:nvPr/>
        </p:nvSpPr>
        <p:spPr bwMode="auto">
          <a:xfrm rot="10800000" flipH="1">
            <a:off x="6373813" y="2830984"/>
            <a:ext cx="717550" cy="446087"/>
          </a:xfrm>
          <a:prstGeom prst="rightArrow">
            <a:avLst>
              <a:gd name="adj1" fmla="val 50000"/>
              <a:gd name="adj2" fmla="val 62152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3" name="AutoShape 28"/>
          <p:cNvSpPr>
            <a:spLocks noChangeArrowheads="1"/>
          </p:cNvSpPr>
          <p:nvPr/>
        </p:nvSpPr>
        <p:spPr bwMode="auto">
          <a:xfrm flipH="1">
            <a:off x="5581650" y="5297512"/>
            <a:ext cx="719138" cy="446088"/>
          </a:xfrm>
          <a:prstGeom prst="rightArrow">
            <a:avLst>
              <a:gd name="adj1" fmla="val 50000"/>
              <a:gd name="adj2" fmla="val 6229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4" name="AutoShape 29"/>
          <p:cNvSpPr>
            <a:spLocks noChangeArrowheads="1"/>
          </p:cNvSpPr>
          <p:nvPr/>
        </p:nvSpPr>
        <p:spPr bwMode="auto">
          <a:xfrm rot="16200000" flipH="1">
            <a:off x="7489825" y="3989337"/>
            <a:ext cx="504825" cy="431800"/>
          </a:xfrm>
          <a:prstGeom prst="rightArrow">
            <a:avLst>
              <a:gd name="adj1" fmla="val 50000"/>
              <a:gd name="adj2" fmla="val 62353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5" name="文字方塊 6"/>
          <p:cNvSpPr txBox="1">
            <a:spLocks noChangeArrowheads="1"/>
          </p:cNvSpPr>
          <p:nvPr/>
        </p:nvSpPr>
        <p:spPr bwMode="auto">
          <a:xfrm>
            <a:off x="323850" y="1492721"/>
            <a:ext cx="14652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400" b="1" dirty="0">
                <a:cs typeface="Arial" charset="0"/>
              </a:rPr>
              <a:t>(1) Sheet Glass</a:t>
            </a:r>
            <a:endParaRPr lang="zh-TW" altLang="en-US" sz="1400" b="1" dirty="0">
              <a:cs typeface="Arial" charset="0"/>
            </a:endParaRPr>
          </a:p>
        </p:txBody>
      </p:sp>
      <p:sp>
        <p:nvSpPr>
          <p:cNvPr id="66" name="平行四邊形 65"/>
          <p:cNvSpPr/>
          <p:nvPr/>
        </p:nvSpPr>
        <p:spPr>
          <a:xfrm>
            <a:off x="468313" y="2354734"/>
            <a:ext cx="1079500" cy="1368425"/>
          </a:xfrm>
          <a:prstGeom prst="parallelogram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8900000" scaled="1"/>
                <a:tileRect/>
              </a:gradFill>
            </a:endParaRPr>
          </a:p>
        </p:txBody>
      </p:sp>
      <p:sp>
        <p:nvSpPr>
          <p:cNvPr id="67" name="AutoShape 29"/>
          <p:cNvSpPr>
            <a:spLocks noChangeArrowheads="1"/>
          </p:cNvSpPr>
          <p:nvPr/>
        </p:nvSpPr>
        <p:spPr bwMode="auto">
          <a:xfrm rot="10800000" flipH="1">
            <a:off x="1620838" y="2838921"/>
            <a:ext cx="717550" cy="446088"/>
          </a:xfrm>
          <a:prstGeom prst="rightArrow">
            <a:avLst>
              <a:gd name="adj1" fmla="val 50000"/>
              <a:gd name="adj2" fmla="val 62152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5" name="群組 27"/>
          <p:cNvGrpSpPr>
            <a:grpSpLocks/>
          </p:cNvGrpSpPr>
          <p:nvPr/>
        </p:nvGrpSpPr>
        <p:grpSpPr bwMode="auto">
          <a:xfrm>
            <a:off x="4500563" y="2283296"/>
            <a:ext cx="1657350" cy="1655763"/>
            <a:chOff x="6032508" y="4032256"/>
            <a:chExt cx="2420954" cy="1701811"/>
          </a:xfrm>
        </p:grpSpPr>
        <p:grpSp>
          <p:nvGrpSpPr>
            <p:cNvPr id="6" name="群組 90"/>
            <p:cNvGrpSpPr>
              <a:grpSpLocks/>
            </p:cNvGrpSpPr>
            <p:nvPr/>
          </p:nvGrpSpPr>
          <p:grpSpPr bwMode="auto">
            <a:xfrm>
              <a:off x="6238884" y="4103694"/>
              <a:ext cx="2214578" cy="1630373"/>
              <a:chOff x="6238884" y="4214818"/>
              <a:chExt cx="2214578" cy="1630373"/>
            </a:xfrm>
          </p:grpSpPr>
          <p:sp>
            <p:nvSpPr>
              <p:cNvPr id="72" name="橢圓 71"/>
              <p:cNvSpPr/>
              <p:nvPr/>
            </p:nvSpPr>
            <p:spPr bwMode="auto">
              <a:xfrm>
                <a:off x="6238884" y="4559307"/>
                <a:ext cx="2214578" cy="1285884"/>
              </a:xfrm>
              <a:prstGeom prst="ellipse">
                <a:avLst/>
              </a:prstGeom>
              <a:solidFill>
                <a:srgbClr val="FFCC99"/>
              </a:solidFill>
              <a:ln w="38100" cap="flat" cmpd="sng" algn="ctr">
                <a:noFill/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2700000" lon="10799999" rev="10799999"/>
                </a:camera>
                <a:lightRig rig="threePt" dir="t"/>
              </a:scene3d>
              <a:sp3d extrusionH="254000" contourW="6350">
                <a:extrusionClr>
                  <a:schemeClr val="bg1">
                    <a:lumMod val="65000"/>
                  </a:schemeClr>
                </a:extrusion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3" name="平行四邊形 72"/>
              <p:cNvSpPr>
                <a:spLocks noChangeAspect="1"/>
              </p:cNvSpPr>
              <p:nvPr/>
            </p:nvSpPr>
            <p:spPr bwMode="auto">
              <a:xfrm rot="318938">
                <a:off x="6705324" y="4794259"/>
                <a:ext cx="655930" cy="450952"/>
              </a:xfrm>
              <a:prstGeom prst="parallelogram">
                <a:avLst/>
              </a:prstGeom>
              <a:solidFill>
                <a:srgbClr val="3366CC"/>
              </a:solidFill>
              <a:ln w="28575" cap="flat" cmpd="sng" algn="ctr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perspectiveRelaxed">
                  <a:rot lat="17373601" lon="0" rev="0"/>
                </a:camera>
                <a:lightRig rig="threePt" dir="t"/>
              </a:scene3d>
              <a:sp3d extrusionH="50800"/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4" name="橢圓 73"/>
              <p:cNvSpPr/>
              <p:nvPr/>
            </p:nvSpPr>
            <p:spPr bwMode="auto">
              <a:xfrm>
                <a:off x="6432560" y="4437069"/>
                <a:ext cx="1214446" cy="928694"/>
              </a:xfrm>
              <a:prstGeom prst="ellipse">
                <a:avLst/>
              </a:prstGeom>
              <a:solidFill>
                <a:schemeClr val="bg1">
                  <a:alpha val="8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8299978" lon="0" rev="0"/>
                </a:camera>
                <a:lightRig rig="flat" dir="t"/>
              </a:scene3d>
              <a:sp3d extrusionH="285750" contourW="6350" prstMaterial="metal">
                <a:extrusionClr>
                  <a:schemeClr val="bg1"/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5" name="橢圓 74"/>
              <p:cNvSpPr/>
              <p:nvPr/>
            </p:nvSpPr>
            <p:spPr bwMode="auto">
              <a:xfrm>
                <a:off x="6848488" y="4605345"/>
                <a:ext cx="428628" cy="2857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8299978" lon="0" rev="0"/>
                </a:camera>
                <a:lightRig rig="flat" dir="t"/>
              </a:scene3d>
              <a:sp3d extrusionH="127000" contourW="6350" prstMaterial="matte">
                <a:extrusionClr>
                  <a:schemeClr val="bg1">
                    <a:lumMod val="65000"/>
                  </a:schemeClr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6" name="橢圓 75"/>
              <p:cNvSpPr>
                <a:spLocks noChangeAspect="1"/>
              </p:cNvSpPr>
              <p:nvPr/>
            </p:nvSpPr>
            <p:spPr bwMode="auto">
              <a:xfrm>
                <a:off x="6978665" y="4214818"/>
                <a:ext cx="171451" cy="15430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12700" cap="flat" cmpd="sng" algn="ctr">
                <a:solidFill>
                  <a:srgbClr val="F2F2F2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scene3d>
                <a:camera prst="orthographicFront">
                  <a:rot lat="17099975" lon="0" rev="0"/>
                </a:camera>
                <a:lightRig rig="flat" dir="t"/>
              </a:scene3d>
              <a:sp3d extrusionH="450850" contourW="6350" prstMaterial="matte">
                <a:extrusionClr>
                  <a:schemeClr val="bg1">
                    <a:lumMod val="65000"/>
                  </a:schemeClr>
                </a:extrusionClr>
                <a:contourClr>
                  <a:schemeClr val="tx1"/>
                </a:contourClr>
              </a:sp3d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  <p:sp>
            <p:nvSpPr>
              <p:cNvPr id="77" name="弧形 76"/>
              <p:cNvSpPr/>
              <p:nvPr/>
            </p:nvSpPr>
            <p:spPr bwMode="auto">
              <a:xfrm rot="4040784">
                <a:off x="7007019" y="4476438"/>
                <a:ext cx="861511" cy="978585"/>
              </a:xfrm>
              <a:prstGeom prst="arc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684213">
                  <a:defRPr/>
                </a:pPr>
                <a:endParaRPr lang="zh-TW" altLang="en-US" sz="1300">
                  <a:latin typeface="Verdana" pitchFamily="34" charset="0"/>
                  <a:ea typeface="新細明體" pitchFamily="18" charset="-120"/>
                </a:endParaRPr>
              </a:p>
            </p:txBody>
          </p:sp>
        </p:grpSp>
        <p:sp>
          <p:nvSpPr>
            <p:cNvPr id="70" name="弧形 69"/>
            <p:cNvSpPr/>
            <p:nvPr/>
          </p:nvSpPr>
          <p:spPr bwMode="auto">
            <a:xfrm rot="10972720" flipH="1">
              <a:off x="6032508" y="5531742"/>
              <a:ext cx="1688175" cy="164796"/>
            </a:xfrm>
            <a:prstGeom prst="arc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pPr algn="ctr" defTabSz="684213">
                <a:defRPr/>
              </a:pPr>
              <a:endParaRPr lang="zh-TW" altLang="en-US" sz="1300">
                <a:latin typeface="Verdana" pitchFamily="34" charset="0"/>
                <a:ea typeface="新細明體" pitchFamily="18" charset="-120"/>
              </a:endParaRPr>
            </a:p>
          </p:txBody>
        </p:sp>
        <p:cxnSp>
          <p:nvCxnSpPr>
            <p:cNvPr id="71" name="直線單箭頭接點 31"/>
            <p:cNvCxnSpPr>
              <a:cxnSpLocks noChangeShapeType="1"/>
            </p:cNvCxnSpPr>
            <p:nvPr/>
          </p:nvCxnSpPr>
          <p:spPr bwMode="auto">
            <a:xfrm>
              <a:off x="6738950" y="4032256"/>
              <a:ext cx="642942" cy="1588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</p:grp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1619672" y="620390"/>
            <a:ext cx="7221116" cy="64837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altLang="zh-TW" sz="2400" kern="1200" smtClean="0">
                <a:latin typeface="微軟正黑體" pitchFamily="34" charset="-120"/>
                <a:ea typeface="微軟正黑體" pitchFamily="34" charset="-120"/>
              </a:rPr>
              <a:t>3D Cover Glass</a:t>
            </a:r>
            <a:endParaRPr lang="en-US" altLang="zh-TW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425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1560" y="1373420"/>
            <a:ext cx="7639785" cy="335172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390"/>
            <a:ext cx="7221116" cy="648370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Touch Module</a:t>
            </a:r>
          </a:p>
        </p:txBody>
      </p:sp>
      <p:sp>
        <p:nvSpPr>
          <p:cNvPr id="37" name="手繪多邊形 36"/>
          <p:cNvSpPr/>
          <p:nvPr/>
        </p:nvSpPr>
        <p:spPr>
          <a:xfrm>
            <a:off x="611560" y="4725144"/>
            <a:ext cx="7632848" cy="64807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algn="ctr"/>
            <a:r>
              <a:rPr lang="en-US" altLang="zh-TW" sz="2400" dirty="0" smtClean="0">
                <a:ea typeface="標楷體" pitchFamily="65" charset="-120"/>
              </a:rPr>
              <a:t>G1F / GG Projective Capacitive</a:t>
            </a:r>
          </a:p>
          <a:p>
            <a:pPr algn="ctr"/>
            <a:r>
              <a:rPr lang="en-US" altLang="zh-TW" sz="2400" dirty="0" smtClean="0">
                <a:ea typeface="標楷體" pitchFamily="65" charset="-120"/>
              </a:rPr>
              <a:t>Touch Module Solutions</a:t>
            </a:r>
            <a:endParaRPr lang="en-US" altLang="zh-TW" sz="2400" dirty="0">
              <a:ea typeface="標楷體" pitchFamily="65" charset="-120"/>
            </a:endParaRPr>
          </a:p>
        </p:txBody>
      </p:sp>
      <p:pic>
        <p:nvPicPr>
          <p:cNvPr id="10" name="Picture 32" descr="3Cfun2-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5445125"/>
            <a:ext cx="1152525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5" descr="3Cfun2-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65524" y="5422305"/>
            <a:ext cx="12017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4" descr="3Cfun2-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6726" y="5443859"/>
            <a:ext cx="1140959" cy="118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1484784"/>
            <a:ext cx="456982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95260" y="548680"/>
            <a:ext cx="6264696" cy="540000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Low-E Glass</a:t>
            </a:r>
          </a:p>
        </p:txBody>
      </p:sp>
      <p:sp>
        <p:nvSpPr>
          <p:cNvPr id="10" name="內容版面配置區 4"/>
          <p:cNvSpPr txBox="1">
            <a:spLocks/>
          </p:cNvSpPr>
          <p:nvPr/>
        </p:nvSpPr>
        <p:spPr>
          <a:xfrm>
            <a:off x="323528" y="1340768"/>
            <a:ext cx="8820472" cy="518457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60A0A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Low-E Glass is used </a:t>
            </a:r>
            <a:r>
              <a:rPr kumimoji="0" lang="en-US" altLang="zh-TW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pyrolytic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CVD coating technology.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60A0A"/>
              </a:buClr>
              <a:buSzTx/>
              <a:buFontTx/>
              <a:buNone/>
              <a:tabLst/>
              <a:defRPr/>
            </a:pPr>
            <a:endParaRPr kumimoji="0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60A0A"/>
              </a:buClr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Advantages</a:t>
            </a: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：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High Transmittance</a:t>
            </a:r>
            <a:endParaRPr kumimoji="0" lang="zh-TW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Anti-Reflection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Anti-Infrared</a:t>
            </a:r>
            <a:endParaRPr kumimoji="0" lang="zh-TW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Blip>
                <a:blip r:embed="rId3"/>
              </a:buBlip>
              <a:tabLst/>
              <a:defRPr/>
            </a:pP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Excellent Heat Insulation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  <a:sym typeface="Wingdings" pitchFamily="2" charset="2"/>
              </a:rPr>
              <a:t>    Best choice for Energy-saving 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zh-TW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  <a:sym typeface="Wingdings" pitchFamily="2" charset="2"/>
              </a:rPr>
              <a:t>        purpose.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</a:t>
            </a:r>
            <a:endParaRPr kumimoji="0" lang="en-US" altLang="zh-TW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C60A0A"/>
              </a:buClr>
              <a:buSzTx/>
              <a:buFont typeface="Wingdings" pitchFamily="2" charset="2"/>
              <a:buChar char="Ø"/>
              <a:tabLst/>
              <a:defRPr/>
            </a:pPr>
            <a:endParaRPr kumimoji="0" lang="zh-TW" altLang="en-US" sz="20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60A0A"/>
              </a:buClr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11" name="Picture 7" descr="chart-low-e-3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420888"/>
            <a:ext cx="3486150" cy="1397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399385" y="3789040"/>
            <a:ext cx="37446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Stop Heat &amp; High transmittance</a:t>
            </a:r>
          </a:p>
          <a:p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 in Summer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Picture 8" descr="chart-low-e-3-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509120"/>
            <a:ext cx="3486150" cy="1298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508104" y="5805264"/>
            <a:ext cx="25518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800" b="1" dirty="0" smtClean="0">
                <a:latin typeface="微軟正黑體" pitchFamily="34" charset="-120"/>
                <a:ea typeface="微軟正黑體" pitchFamily="34" charset="-120"/>
              </a:rPr>
              <a:t>Keep Warm in Winter</a:t>
            </a:r>
            <a:endParaRPr lang="zh-TW" altLang="en-US" sz="18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283152" cy="648072"/>
          </a:xfrm>
        </p:spPr>
        <p:txBody>
          <a:bodyPr>
            <a:normAutofit/>
          </a:bodyPr>
          <a:lstStyle/>
          <a:p>
            <a:r>
              <a:rPr lang="en-US" altLang="zh-TW" b="0" dirty="0" smtClean="0"/>
              <a:t>smart-tinting glass </a:t>
            </a:r>
            <a:endParaRPr lang="zh-TW" alt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1485888"/>
            <a:ext cx="874846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557338"/>
            <a:ext cx="1154113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775" y="2708275"/>
            <a:ext cx="161131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3357563"/>
            <a:ext cx="12446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2708275"/>
            <a:ext cx="194468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5600" y="1484313"/>
            <a:ext cx="1081088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9925" y="1628775"/>
            <a:ext cx="136842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088" y="3068638"/>
            <a:ext cx="14414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4213" y="4221163"/>
            <a:ext cx="194310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325" y="3284538"/>
            <a:ext cx="2592388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9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04025" y="4221163"/>
            <a:ext cx="14398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0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55875" y="4941888"/>
            <a:ext cx="180022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1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43438" y="3933825"/>
            <a:ext cx="16287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2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55875" y="1628775"/>
            <a:ext cx="22320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3" name="Picture 1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88125" y="5157788"/>
            <a:ext cx="2087563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4" name="Picture 17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42988" y="5229225"/>
            <a:ext cx="925512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5" name="Picture 18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643438" y="5445125"/>
            <a:ext cx="154305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1668215" y="548680"/>
            <a:ext cx="6264696" cy="5400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4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Valued Customer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688" y="548680"/>
            <a:ext cx="5904656" cy="576064"/>
          </a:xfrm>
        </p:spPr>
        <p:txBody>
          <a:bodyPr anchor="ctr"/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Balance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sheet 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(2019</a:t>
            </a:r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257566"/>
              </p:ext>
            </p:extLst>
          </p:nvPr>
        </p:nvGraphicFramePr>
        <p:xfrm>
          <a:off x="683568" y="1412776"/>
          <a:ext cx="8064895" cy="471646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432060"/>
                <a:gridCol w="1017194"/>
                <a:gridCol w="944538"/>
                <a:gridCol w="871881"/>
                <a:gridCol w="799222"/>
              </a:tblGrid>
              <a:tr h="18058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</a:rPr>
                        <a:t>Concise Balance Sheet(4 quarters)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</a:tr>
              <a:tr h="251460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</a:rPr>
                        <a:t>The data is provided by G-TECH Optoelectronics Corporation Company (Listed company)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</a:tr>
              <a:tr h="180588">
                <a:tc gridSpan="5"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</a:rPr>
                        <a:t>Unit: NT$ thousand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14506" marR="14506" marT="7253" marB="7253"/>
                </a:tc>
              </a:tr>
              <a:tr h="180588">
                <a:tc>
                  <a:txBody>
                    <a:bodyPr/>
                    <a:lstStyle/>
                    <a:p>
                      <a:pPr algn="ctr"/>
                      <a:endParaRPr lang="zh-TW" alt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2019/03/31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2019/06/30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2019/09/30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2019/12/31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Total current assets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1,731,999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1,900,809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1,514,989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Total non-current assets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2,701,659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2,542,215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2,456,565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assets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4,433,658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4,443,024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3,971,554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</a:rPr>
                        <a:t>　　　Total current liabilities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2,315,770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2,384,301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1,481,430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9852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Total non-current liabilities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521,459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468,510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933,856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Total liabilities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2,837,229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2,852,811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2,415,286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　Total capital stock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2,063,936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2,063,936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2,063,936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　Total capital surplus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269,239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40,528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40,528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　Total retained earnings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-913,770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-688,612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-715,425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9852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　Total other equity interest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177,024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174,361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167,229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 dirty="0">
                          <a:effectLst/>
                        </a:rPr>
                        <a:t>-</a:t>
                      </a:r>
                      <a:endParaRPr lang="en-US" altLang="zh-TW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Treasury shares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23585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　Total equity attributable to owners of parent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1,596,429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1,590,213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1,556,268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38519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Equity attributable to former owner of business combination under common control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Non-controlling interests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　Total equity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1,596,429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1,590,213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1,556,268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9852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Number of share capital awaiting retirement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9567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Equivalent issue shares of advance receipts for ordinary share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34390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Number of shares in entity held by entity and by its subsidiaries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  <a:tr h="18058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The Net Asset Value of Each Share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7.73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7.70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 dirty="0">
                          <a:effectLst/>
                        </a:rPr>
                        <a:t>7.54</a:t>
                      </a:r>
                      <a:endParaRPr lang="en-US" altLang="zh-TW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 dirty="0">
                          <a:effectLst/>
                        </a:rPr>
                        <a:t>-</a:t>
                      </a:r>
                      <a:endParaRPr lang="en-US" altLang="zh-TW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4506" marR="14506" marT="7253" marB="7253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92550" y="1243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/>
            </a:r>
            <a:br>
              <a:rPr kumimoji="1" lang="zh-TW" altLang="zh-TW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</a:b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3439236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5400600" cy="432048"/>
          </a:xfrm>
        </p:spPr>
        <p:txBody>
          <a:bodyPr/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Income 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Statement 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(2019</a:t>
            </a:r>
            <a:r>
              <a:rPr lang="zh-TW" altLang="en-US" sz="2400" kern="1200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400" kern="12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2400" kern="1200" dirty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838046"/>
              </p:ext>
            </p:extLst>
          </p:nvPr>
        </p:nvGraphicFramePr>
        <p:xfrm>
          <a:off x="323528" y="1196752"/>
          <a:ext cx="8568951" cy="53960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968551"/>
                <a:gridCol w="1008112"/>
                <a:gridCol w="936104"/>
                <a:gridCol w="864096"/>
                <a:gridCol w="792088"/>
              </a:tblGrid>
              <a:tr h="174059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</a:rPr>
                        <a:t>Concise Statement of Comprehensive Income(4 quarters)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</a:tr>
              <a:tr h="185981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</a:rPr>
                        <a:t>The data is provided by G-TECH Optoelectronics Corporation Company (Listed company)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</a:tr>
              <a:tr h="132541">
                <a:tc gridSpan="5"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</a:rPr>
                        <a:t>Unit: NT$ thousand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  <a:tc hMerge="1">
                  <a:txBody>
                    <a:bodyPr/>
                    <a:lstStyle/>
                    <a:p>
                      <a:endParaRPr lang="zh-TW" altLang="en-US" sz="900" dirty="0"/>
                    </a:p>
                  </a:txBody>
                  <a:tcPr marL="9361" marR="9361" marT="4681" marB="4681"/>
                </a:tc>
              </a:tr>
              <a:tr h="132541">
                <a:tc>
                  <a:txBody>
                    <a:bodyPr/>
                    <a:lstStyle/>
                    <a:p>
                      <a:pPr algn="ctr"/>
                      <a:endParaRPr lang="zh-TW" alt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2019/03/31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2019/06/30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2019/09/30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>
                          <a:effectLst/>
                        </a:rPr>
                        <a:t>2019/12/31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operating revenue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716,729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1,381,935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2,133,200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operating costs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733,613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1,424,729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2,164,417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29316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Gains (losses) on initial recognition of biological assets and agricultural produce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29316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Gain (losses) arising from change in fair value less costs to sell of biological asset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5023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Gross profit (loss) from operations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-16,884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-42,794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-31,217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Unrealized profit (loss) from sales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Realized profit (loss) on from sales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5023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Gross profit (loss) from operations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-16,884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-42,794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-31,217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operating expenses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42,738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94,462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145,246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Net other income (expenses)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Net operating income (loss)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-59,622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-137,256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-176,463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5023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</a:rPr>
                        <a:t>　Total non-operating income and expenses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64,267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139,826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152,220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9788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Profit (loss) from continuing operations before tax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4,645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2,570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-24,243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tax expense (income)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-1,167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311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311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7405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Profit (loss) from continuing operations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5,812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2,259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-24,554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9788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profit (loss) from discontinued operations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</a:rPr>
                        <a:t>Profit (loss)</a:t>
                      </a:r>
                      <a:endParaRPr lang="en-US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5,812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2,259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-24,554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Other comprehensive income, net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-53,317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-55,980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-63,112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Total comprehensive income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-47,505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-53,721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-87,666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5023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Profit (loss), attributable to owners of parent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5,812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2,259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-24,554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26934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Profit (loss), attributable to former owner of business combination under common control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9788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Profit (loss), attributable to non-controlling interests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97880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Comprehensive income, attributable to owners of parent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-47,505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-53,721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-87,666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316983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Comprehensive income, attributable to former owner of business combination under common control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24552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Comprehensive income, attributable to non-controlling interests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  <a:tr h="132541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</a:rPr>
                        <a:t>　Total basic earnings per share</a:t>
                      </a:r>
                      <a:endParaRPr lang="en-US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 dirty="0">
                          <a:effectLst/>
                        </a:rPr>
                        <a:t>0.03</a:t>
                      </a:r>
                      <a:endParaRPr lang="en-US" altLang="zh-TW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0.01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900">
                          <a:effectLst/>
                        </a:rPr>
                        <a:t>-0.12</a:t>
                      </a:r>
                      <a:endParaRPr lang="en-US" altLang="zh-TW" sz="90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900" dirty="0">
                          <a:effectLst/>
                        </a:rPr>
                        <a:t>-</a:t>
                      </a:r>
                      <a:endParaRPr lang="en-US" altLang="zh-TW" sz="900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9361" marR="9361" marT="4681" marB="468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333829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2"/>
          <p:cNvSpPr txBox="1">
            <a:spLocks noChangeArrowheads="1"/>
          </p:cNvSpPr>
          <p:nvPr/>
        </p:nvSpPr>
        <p:spPr>
          <a:xfrm>
            <a:off x="4572000" y="1268413"/>
            <a:ext cx="4321175" cy="863600"/>
          </a:xfrm>
          <a:prstGeom prst="rect">
            <a:avLst/>
          </a:prstGeom>
          <a:ln algn="ctr"/>
          <a:effectLst>
            <a:outerShdw dist="35921" dir="2700000" algn="ctr" rotWithShape="0">
              <a:srgbClr val="DDDDDD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altLang="zh-TW" sz="4800" kern="0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Thank You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5760640" cy="648072"/>
          </a:xfrm>
        </p:spPr>
        <p:txBody>
          <a:bodyPr anchor="ctr"/>
          <a:lstStyle/>
          <a:p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Disclaimer</a:t>
            </a:r>
            <a:endParaRPr lang="zh-TW" altLang="en-US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363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This presentation and release contain “forward-looking statements” which may include projections of future results of operations, financial condition or business prospects based on our own information and other sources.</a:t>
            </a:r>
          </a:p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r>
              <a:rPr lang="en-US" altLang="zh-TW" sz="1800" dirty="0" smtClean="0">
                <a:latin typeface="微軟正黑體" pitchFamily="34" charset="-120"/>
                <a:ea typeface="微軟正黑體" pitchFamily="34" charset="-120"/>
              </a:rPr>
              <a:t>The forward-looking statements in this release reflect the current belief of G-Tech as of the date of this release. G-Tech undertakes no obligation to update these forward-looking statements for events or circumstances that occur subsequent to such date.</a:t>
            </a:r>
          </a:p>
          <a:p>
            <a:endParaRPr lang="en-US" altLang="zh-TW" sz="1800" dirty="0" smtClean="0"/>
          </a:p>
          <a:p>
            <a:endParaRPr lang="zh-TW" alt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8010404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47664" y="548680"/>
            <a:ext cx="7359650" cy="577850"/>
          </a:xfrm>
          <a:prstGeom prst="rect">
            <a:avLst/>
          </a:prstGeom>
        </p:spPr>
        <p:txBody>
          <a:bodyPr anchor="ctr"/>
          <a:lstStyle/>
          <a:p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Company Outline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340768"/>
            <a:ext cx="8642350" cy="5013325"/>
          </a:xfrm>
          <a:prstGeom prst="rect">
            <a:avLst/>
          </a:prstGeom>
          <a:ln>
            <a:solidFill>
              <a:schemeClr val="bg1">
                <a:lumMod val="90000"/>
              </a:schemeClr>
            </a:solidFill>
          </a:ln>
        </p:spPr>
        <p:txBody>
          <a:bodyPr lIns="100676" tIns="50338" rIns="100676" bIns="50338"/>
          <a:lstStyle/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en-US" altLang="zh-TW" sz="2000" b="1" u="sng" dirty="0" smtClean="0">
                <a:ea typeface="標楷體" pitchFamily="65" charset="-120"/>
              </a:rPr>
              <a:t>Company Name</a:t>
            </a:r>
            <a:r>
              <a:rPr lang="zh-TW" altLang="zh-TW" sz="2000" b="1" dirty="0" smtClean="0">
                <a:ea typeface="新細明體" pitchFamily="18" charset="-120"/>
              </a:rPr>
              <a:t>：</a:t>
            </a:r>
            <a:r>
              <a:rPr lang="en-US" altLang="zh-TW" sz="2000" b="1" dirty="0" smtClean="0">
                <a:ea typeface="新細明體" pitchFamily="18" charset="-120"/>
              </a:rPr>
              <a:t>  </a:t>
            </a:r>
            <a:r>
              <a:rPr lang="en-US" altLang="zh-TW" sz="2000" b="1" dirty="0" smtClean="0">
                <a:ea typeface="標楷體" pitchFamily="65" charset="-120"/>
                <a:hlinkClick r:id="rId3"/>
              </a:rPr>
              <a:t>G-Tech Optoelectronics Corp. </a:t>
            </a:r>
            <a:endParaRPr lang="en-US" altLang="zh-TW" sz="2000" b="1" dirty="0" smtClean="0">
              <a:ea typeface="標楷體" pitchFamily="65" charset="-120"/>
            </a:endParaRP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en-US" altLang="zh-TW" sz="2000" b="1" u="sng" dirty="0" smtClean="0">
                <a:ea typeface="標楷體" pitchFamily="65" charset="-120"/>
              </a:rPr>
              <a:t>Capital</a:t>
            </a:r>
            <a:r>
              <a:rPr lang="zh-TW" altLang="en-US" sz="2000" b="1" dirty="0" smtClean="0">
                <a:ea typeface="新細明體" pitchFamily="18" charset="-120"/>
              </a:rPr>
              <a:t>：</a:t>
            </a:r>
            <a:r>
              <a:rPr lang="en-US" altLang="zh-TW" sz="2000" b="1" dirty="0" smtClean="0">
                <a:ea typeface="新細明體" pitchFamily="18" charset="-120"/>
              </a:rPr>
              <a:t>2.06 billion NTD  </a:t>
            </a:r>
            <a:r>
              <a:rPr lang="en-US" altLang="zh-TW" sz="1800" i="1" smtClean="0">
                <a:ea typeface="新細明體" pitchFamily="18" charset="-120"/>
              </a:rPr>
              <a:t>( 67.69million </a:t>
            </a:r>
            <a:r>
              <a:rPr lang="en-US" altLang="zh-TW" sz="1800" i="1" dirty="0" smtClean="0">
                <a:ea typeface="新細明體" pitchFamily="18" charset="-120"/>
              </a:rPr>
              <a:t>USD )</a:t>
            </a:r>
            <a:r>
              <a:rPr lang="en-US" altLang="zh-TW" sz="1800" i="1" dirty="0" smtClean="0">
                <a:ea typeface="標楷體" pitchFamily="65" charset="-120"/>
              </a:rPr>
              <a:t> </a:t>
            </a: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en-US" altLang="zh-TW" sz="2000" b="1" u="sng" dirty="0" smtClean="0">
                <a:ea typeface="標楷體" pitchFamily="65" charset="-120"/>
              </a:rPr>
              <a:t>President</a:t>
            </a:r>
            <a:r>
              <a:rPr lang="zh-TW" altLang="zh-TW" sz="2000" b="1" dirty="0" smtClean="0">
                <a:ea typeface="新細明體" pitchFamily="18" charset="-120"/>
              </a:rPr>
              <a:t>：</a:t>
            </a:r>
            <a:r>
              <a:rPr lang="en-US" altLang="zh-TW" sz="2000" b="1" dirty="0" smtClean="0">
                <a:ea typeface="標楷體" pitchFamily="65" charset="-120"/>
              </a:rPr>
              <a:t>Mr. Tony Chung</a:t>
            </a: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r>
              <a:rPr lang="en-US" altLang="zh-TW" sz="2000" b="1" u="sng" dirty="0" smtClean="0">
                <a:ea typeface="標楷體" pitchFamily="65" charset="-120"/>
              </a:rPr>
              <a:t>General Manager</a:t>
            </a:r>
            <a:r>
              <a:rPr lang="zh-TW" altLang="zh-TW" sz="2000" b="1" dirty="0" smtClean="0">
                <a:ea typeface="新細明體" pitchFamily="18" charset="-120"/>
              </a:rPr>
              <a:t>：</a:t>
            </a:r>
            <a:r>
              <a:rPr lang="en-US" altLang="zh-TW" sz="2000" b="1" dirty="0">
                <a:ea typeface="標楷體" pitchFamily="65" charset="-120"/>
              </a:rPr>
              <a:t>Mr. Tony Chung</a:t>
            </a:r>
          </a:p>
          <a:p>
            <a:pPr marL="358775" indent="-358775" defTabSz="957263" eaLnBrk="1" hangingPunct="1">
              <a:lnSpc>
                <a:spcPct val="125000"/>
              </a:lnSpc>
              <a:spcBef>
                <a:spcPct val="0"/>
              </a:spcBef>
              <a:tabLst>
                <a:tab pos="2425700" algn="l"/>
                <a:tab pos="3233738" algn="l"/>
              </a:tabLst>
            </a:pPr>
            <a:endParaRPr lang="en-US" altLang="zh-TW" sz="2000" b="1" dirty="0" smtClean="0"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631377" y="3140968"/>
            <a:ext cx="4512623" cy="307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58775" defTabSz="957263">
              <a:lnSpc>
                <a:spcPct val="125000"/>
              </a:lnSpc>
              <a:tabLst>
                <a:tab pos="2425700" algn="l"/>
                <a:tab pos="3233738" algn="l"/>
              </a:tabLst>
            </a:pPr>
            <a:r>
              <a:rPr lang="en-US" altLang="zh-TW" sz="2000" u="sng" dirty="0">
                <a:ea typeface="新細明體" pitchFamily="18" charset="-120"/>
              </a:rPr>
              <a:t>Product Lines</a:t>
            </a:r>
            <a:r>
              <a:rPr lang="zh-TW" altLang="en-US" sz="2000" dirty="0">
                <a:ea typeface="新細明體" pitchFamily="18" charset="-120"/>
              </a:rPr>
              <a:t>：</a:t>
            </a: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zh-TW" altLang="en-US" sz="2000" dirty="0">
                <a:ea typeface="新細明體" pitchFamily="18" charset="-120"/>
              </a:rPr>
              <a:t>	</a:t>
            </a:r>
            <a:r>
              <a:rPr lang="en-US" altLang="zh-TW" sz="2000" dirty="0">
                <a:ea typeface="新細明體" pitchFamily="18" charset="-120"/>
              </a:rPr>
              <a:t>1) </a:t>
            </a:r>
            <a:r>
              <a:rPr lang="en-US" altLang="zh-TW" sz="2000" dirty="0" smtClean="0">
                <a:ea typeface="新細明體" pitchFamily="18" charset="-120"/>
              </a:rPr>
              <a:t>Glass Slimming</a:t>
            </a:r>
            <a:endParaRPr lang="en-US" altLang="zh-TW" sz="2000" dirty="0">
              <a:ea typeface="新細明體" pitchFamily="18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ea typeface="新細明體" pitchFamily="18" charset="-120"/>
              </a:rPr>
              <a:t>	2) Chemical Strengthening</a:t>
            </a: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ea typeface="新細明體" pitchFamily="18" charset="-120"/>
              </a:rPr>
              <a:t>	3) </a:t>
            </a:r>
            <a:r>
              <a:rPr lang="en-US" altLang="zh-TW" sz="2000" dirty="0" smtClean="0">
                <a:ea typeface="新細明體" pitchFamily="18" charset="-120"/>
              </a:rPr>
              <a:t>Glass Coating </a:t>
            </a:r>
            <a:r>
              <a:rPr lang="en-US" altLang="zh-TW" sz="1600" i="1" dirty="0" smtClean="0">
                <a:ea typeface="新細明體" pitchFamily="18" charset="-120"/>
              </a:rPr>
              <a:t>(ITO / AR / AG / AS)</a:t>
            </a:r>
            <a:endParaRPr lang="en-US" altLang="zh-TW" sz="1600" i="1" dirty="0">
              <a:ea typeface="新細明體" pitchFamily="18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ea typeface="新細明體" pitchFamily="18" charset="-120"/>
              </a:rPr>
              <a:t>	4) Cover </a:t>
            </a:r>
            <a:r>
              <a:rPr lang="en-US" altLang="zh-TW" sz="2000" dirty="0" smtClean="0">
                <a:ea typeface="新細明體" pitchFamily="18" charset="-120"/>
              </a:rPr>
              <a:t>Glass </a:t>
            </a:r>
            <a:r>
              <a:rPr lang="en-US" altLang="zh-TW" sz="1600" i="1" dirty="0" smtClean="0">
                <a:ea typeface="新細明體" pitchFamily="18" charset="-120"/>
              </a:rPr>
              <a:t>(TV / Monitor / Notebook / Tablet PC / Mobile Phone)</a:t>
            </a:r>
            <a:endParaRPr lang="en-US" altLang="zh-TW" sz="1600" i="1" dirty="0">
              <a:ea typeface="新細明體" pitchFamily="18" charset="-120"/>
            </a:endParaRP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>
                <a:ea typeface="新細明體" pitchFamily="18" charset="-120"/>
              </a:rPr>
              <a:t>	5) 3D </a:t>
            </a:r>
            <a:r>
              <a:rPr lang="en-US" altLang="zh-TW" sz="2000" dirty="0" smtClean="0">
                <a:ea typeface="新細明體" pitchFamily="18" charset="-120"/>
              </a:rPr>
              <a:t>Glass Forming</a:t>
            </a: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zh-TW" altLang="en-US" sz="2000" dirty="0" smtClean="0">
                <a:ea typeface="新細明體" pitchFamily="18" charset="-120"/>
              </a:rPr>
              <a:t>     </a:t>
            </a:r>
            <a:r>
              <a:rPr lang="en-US" altLang="zh-TW" sz="2000" dirty="0" smtClean="0">
                <a:ea typeface="新細明體" pitchFamily="18" charset="-120"/>
              </a:rPr>
              <a:t>6) Touch Module</a:t>
            </a: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r>
              <a:rPr lang="en-US" altLang="zh-TW" sz="2000" dirty="0" smtClean="0">
                <a:ea typeface="新細明體" pitchFamily="18" charset="-120"/>
              </a:rPr>
              <a:t>     7) Green Architecture Glass</a:t>
            </a:r>
          </a:p>
          <a:p>
            <a:pPr marL="358775" indent="-358775" defTabSz="957263">
              <a:lnSpc>
                <a:spcPct val="80000"/>
              </a:lnSpc>
              <a:spcAft>
                <a:spcPct val="5000"/>
              </a:spcAft>
              <a:tabLst>
                <a:tab pos="2425700" algn="l"/>
                <a:tab pos="3233738" algn="l"/>
              </a:tabLst>
            </a:pPr>
            <a:endParaRPr lang="en-US" altLang="zh-TW" sz="2000" dirty="0">
              <a:ea typeface="新細明體" pitchFamily="18" charset="-120"/>
            </a:endParaRPr>
          </a:p>
          <a:p>
            <a:pPr marL="358775" indent="-358775" defTabSz="957263">
              <a:tabLst>
                <a:tab pos="2425700" algn="l"/>
                <a:tab pos="3233738" algn="l"/>
              </a:tabLst>
            </a:pPr>
            <a:endParaRPr lang="zh-TW" altLang="en-US" sz="2000" dirty="0">
              <a:ea typeface="新細明體" pitchFamily="18" charset="-120"/>
            </a:endParaRPr>
          </a:p>
        </p:txBody>
      </p:sp>
      <p:pic>
        <p:nvPicPr>
          <p:cNvPr id="9221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2415505"/>
            <a:ext cx="1106487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6675" y="2866355"/>
            <a:ext cx="717550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 descr="C:\Documents and Settings\susie_pan\桌面\2010_10_27_721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7625" y="2061493"/>
            <a:ext cx="12319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38838" y="2626643"/>
            <a:ext cx="849312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 descr="新廠外觀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3356893"/>
            <a:ext cx="410527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3"/>
          <p:cNvGrpSpPr>
            <a:grpSpLocks/>
          </p:cNvGrpSpPr>
          <p:nvPr/>
        </p:nvGrpSpPr>
        <p:grpSpPr bwMode="auto">
          <a:xfrm>
            <a:off x="5292080" y="5661248"/>
            <a:ext cx="2952575" cy="893837"/>
            <a:chOff x="467544" y="1628774"/>
            <a:chExt cx="8352928" cy="3600426"/>
          </a:xfrm>
        </p:grpSpPr>
        <p:pic>
          <p:nvPicPr>
            <p:cNvPr id="12" name="Picture 12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67544" y="1628774"/>
              <a:ext cx="4114009" cy="3600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788024" y="1628800"/>
              <a:ext cx="4032448" cy="36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28"/>
          <p:cNvGrpSpPr>
            <a:grpSpLocks/>
          </p:cNvGrpSpPr>
          <p:nvPr/>
        </p:nvGrpSpPr>
        <p:grpSpPr bwMode="auto">
          <a:xfrm>
            <a:off x="323850" y="1222623"/>
            <a:ext cx="8513763" cy="5326062"/>
            <a:chOff x="683568" y="1586103"/>
            <a:chExt cx="8153548" cy="4966320"/>
          </a:xfrm>
          <a:solidFill>
            <a:schemeClr val="bg1"/>
          </a:solidFill>
        </p:grpSpPr>
        <p:pic>
          <p:nvPicPr>
            <p:cNvPr id="10248" name="Picture 3" descr="C:\Documents and Settings\susie_pan\桌面\Grobal sites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568" y="1586103"/>
              <a:ext cx="8153548" cy="4966320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grpSp>
          <p:nvGrpSpPr>
            <p:cNvPr id="4" name="群組 227"/>
            <p:cNvGrpSpPr>
              <a:grpSpLocks/>
            </p:cNvGrpSpPr>
            <p:nvPr/>
          </p:nvGrpSpPr>
          <p:grpSpPr bwMode="auto">
            <a:xfrm>
              <a:off x="1620093" y="1772386"/>
              <a:ext cx="7200299" cy="4014653"/>
              <a:chOff x="1620093" y="1772386"/>
              <a:chExt cx="7200299" cy="4014653"/>
            </a:xfrm>
            <a:grpFill/>
          </p:grpSpPr>
          <p:sp>
            <p:nvSpPr>
              <p:cNvPr id="221" name="文字方塊 220"/>
              <p:cNvSpPr txBox="1"/>
              <p:nvPr/>
            </p:nvSpPr>
            <p:spPr>
              <a:xfrm>
                <a:off x="3851943" y="3285227"/>
                <a:ext cx="1316609" cy="49145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睿志達</a:t>
                </a:r>
                <a:r>
                  <a:rPr lang="en-US" altLang="zh-TW" sz="1000">
                    <a:ea typeface="新細明體" pitchFamily="18" charset="-120"/>
                  </a:rPr>
                  <a:t>(</a:t>
                </a:r>
                <a:r>
                  <a:rPr lang="zh-TW" altLang="en-US" sz="1000">
                    <a:ea typeface="新細明體" pitchFamily="18" charset="-120"/>
                  </a:rPr>
                  <a:t>成都</a:t>
                </a:r>
                <a:r>
                  <a:rPr lang="en-US" altLang="zh-TW" sz="1000">
                    <a:ea typeface="新細明體" pitchFamily="18" charset="-120"/>
                  </a:rPr>
                  <a:t>)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G-Tech Optoelectronics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 (Chengdu)</a:t>
                </a:r>
                <a:endParaRPr lang="zh-TW" altLang="en-US" sz="800">
                  <a:ea typeface="新細明體" pitchFamily="18" charset="-120"/>
                </a:endParaRPr>
              </a:p>
            </p:txBody>
          </p:sp>
          <p:sp>
            <p:nvSpPr>
              <p:cNvPr id="223" name="文字方塊 222"/>
              <p:cNvSpPr txBox="1"/>
              <p:nvPr/>
            </p:nvSpPr>
            <p:spPr>
              <a:xfrm>
                <a:off x="4028921" y="5327857"/>
                <a:ext cx="1295322" cy="459182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TW" altLang="en-US" sz="1000" dirty="0">
                    <a:ea typeface="新細明體" pitchFamily="18" charset="-120"/>
                  </a:rPr>
                  <a:t>宏達</a:t>
                </a:r>
                <a:r>
                  <a:rPr lang="en-US" altLang="zh-TW" sz="1000" dirty="0">
                    <a:ea typeface="新細明體" pitchFamily="18" charset="-120"/>
                  </a:rPr>
                  <a:t>(</a:t>
                </a:r>
                <a:r>
                  <a:rPr lang="zh-TW" altLang="en-US" sz="1000" dirty="0">
                    <a:ea typeface="新細明體" pitchFamily="18" charset="-120"/>
                  </a:rPr>
                  <a:t>東莞</a:t>
                </a:r>
                <a:r>
                  <a:rPr lang="en-US" altLang="zh-TW" sz="1000" dirty="0">
                    <a:ea typeface="新細明體" pitchFamily="18" charset="-120"/>
                  </a:rPr>
                  <a:t>)</a:t>
                </a:r>
              </a:p>
              <a:p>
                <a:r>
                  <a:rPr lang="en-US" altLang="zh-TW" sz="800" dirty="0">
                    <a:ea typeface="新細明體" pitchFamily="18" charset="-120"/>
                  </a:rPr>
                  <a:t>Win World </a:t>
                </a:r>
                <a:r>
                  <a:rPr lang="en-US" altLang="zh-TW" sz="800" dirty="0" err="1">
                    <a:ea typeface="新細明體" pitchFamily="18" charset="-120"/>
                  </a:rPr>
                  <a:t>Opto</a:t>
                </a:r>
                <a:r>
                  <a:rPr lang="en-US" altLang="zh-TW" sz="800" dirty="0">
                    <a:ea typeface="新細明體" pitchFamily="18" charset="-120"/>
                  </a:rPr>
                  <a:t>-Glass </a:t>
                </a:r>
              </a:p>
              <a:p>
                <a:r>
                  <a:rPr lang="en-US" altLang="zh-TW" sz="800" dirty="0">
                    <a:ea typeface="新細明體" pitchFamily="18" charset="-120"/>
                  </a:rPr>
                  <a:t> (Dongguan)</a:t>
                </a:r>
                <a:endParaRPr lang="zh-TW" altLang="en-US" sz="800" dirty="0">
                  <a:ea typeface="新細明體" pitchFamily="18" charset="-120"/>
                </a:endParaRPr>
              </a:p>
            </p:txBody>
          </p:sp>
          <p:sp>
            <p:nvSpPr>
              <p:cNvPr id="224" name="文字方塊 223"/>
              <p:cNvSpPr txBox="1"/>
              <p:nvPr/>
            </p:nvSpPr>
            <p:spPr>
              <a:xfrm>
                <a:off x="7452092" y="1772386"/>
                <a:ext cx="1368300" cy="64688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營運總部</a:t>
                </a:r>
                <a:r>
                  <a:rPr lang="en-US" altLang="zh-TW" sz="1000">
                    <a:ea typeface="新細明體" pitchFamily="18" charset="-120"/>
                  </a:rPr>
                  <a:t>&amp;</a:t>
                </a:r>
                <a:r>
                  <a:rPr lang="zh-TW" altLang="en-US" sz="1000">
                    <a:ea typeface="新細明體" pitchFamily="18" charset="-120"/>
                  </a:rPr>
                  <a:t>研發中心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zh-TW" altLang="en-US" sz="1000">
                    <a:ea typeface="新細明體" pitchFamily="18" charset="-120"/>
                  </a:rPr>
                  <a:t>苗栗二廠 </a:t>
                </a:r>
                <a:r>
                  <a:rPr lang="en-US" altLang="zh-TW" sz="1000">
                    <a:ea typeface="新細明體" pitchFamily="18" charset="-120"/>
                  </a:rPr>
                  <a:t>/ </a:t>
                </a:r>
                <a:r>
                  <a:rPr lang="zh-TW" altLang="en-US" sz="1000">
                    <a:ea typeface="新細明體" pitchFamily="18" charset="-120"/>
                  </a:rPr>
                  <a:t>苗栗三廠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en-US" altLang="zh-TW" sz="800">
                    <a:ea typeface="新細明體" pitchFamily="18" charset="-120"/>
                  </a:rPr>
                  <a:t>Headquarter &amp; RD center</a:t>
                </a:r>
              </a:p>
              <a:p>
                <a:r>
                  <a:rPr lang="en-US" altLang="zh-TW" sz="800">
                    <a:ea typeface="新細明體" pitchFamily="18" charset="-120"/>
                  </a:rPr>
                  <a:t>Miaoli Fab2 / Miaoli Feb3</a:t>
                </a:r>
              </a:p>
            </p:txBody>
          </p:sp>
          <p:sp>
            <p:nvSpPr>
              <p:cNvPr id="226" name="文字方塊 225"/>
              <p:cNvSpPr txBox="1"/>
              <p:nvPr/>
            </p:nvSpPr>
            <p:spPr>
              <a:xfrm>
                <a:off x="7452092" y="5372414"/>
                <a:ext cx="1216267" cy="370069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 dirty="0">
                    <a:ea typeface="新細明體" pitchFamily="18" charset="-120"/>
                  </a:rPr>
                  <a:t>南科二廠</a:t>
                </a:r>
                <a:endParaRPr lang="en-US" altLang="zh-TW" sz="1000" dirty="0">
                  <a:ea typeface="新細明體" pitchFamily="18" charset="-120"/>
                </a:endParaRPr>
              </a:p>
              <a:p>
                <a:r>
                  <a:rPr lang="en-US" altLang="zh-TW" sz="800" dirty="0">
                    <a:ea typeface="新細明體" pitchFamily="18" charset="-120"/>
                  </a:rPr>
                  <a:t>Tainan Fab2</a:t>
                </a:r>
                <a:endParaRPr lang="zh-TW" altLang="en-US" sz="800" dirty="0">
                  <a:ea typeface="新細明體" pitchFamily="18" charset="-120"/>
                </a:endParaRPr>
              </a:p>
            </p:txBody>
          </p:sp>
          <p:sp>
            <p:nvSpPr>
              <p:cNvPr id="227" name="文字方塊 226"/>
              <p:cNvSpPr txBox="1"/>
              <p:nvPr/>
            </p:nvSpPr>
            <p:spPr>
              <a:xfrm>
                <a:off x="1620093" y="3356280"/>
                <a:ext cx="1216267" cy="370069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>
                <a:spAutoFit/>
              </a:bodyPr>
              <a:lstStyle/>
              <a:p>
                <a:r>
                  <a:rPr lang="zh-TW" altLang="en-US" sz="1000">
                    <a:ea typeface="新細明體" pitchFamily="18" charset="-120"/>
                  </a:rPr>
                  <a:t>德國研發實驗室</a:t>
                </a:r>
                <a:endParaRPr lang="en-US" altLang="zh-TW" sz="1000">
                  <a:ea typeface="新細明體" pitchFamily="18" charset="-120"/>
                </a:endParaRPr>
              </a:p>
              <a:p>
                <a:r>
                  <a:rPr lang="en-US" altLang="zh-TW" sz="800">
                    <a:ea typeface="新細明體" pitchFamily="18" charset="-120"/>
                  </a:rPr>
                  <a:t>Germany RD Lab</a:t>
                </a:r>
              </a:p>
            </p:txBody>
          </p:sp>
        </p:grpSp>
      </p:grpSp>
      <p:sp>
        <p:nvSpPr>
          <p:cNvPr id="6" name="矩形 5"/>
          <p:cNvSpPr/>
          <p:nvPr/>
        </p:nvSpPr>
        <p:spPr bwMode="auto">
          <a:xfrm>
            <a:off x="7236296" y="4293096"/>
            <a:ext cx="1512168" cy="99010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6942720" y="4848324"/>
            <a:ext cx="299120" cy="28803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5169545" y="5467239"/>
            <a:ext cx="338559" cy="32362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4716016" y="5680076"/>
            <a:ext cx="1296144" cy="19719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3707904" y="5727860"/>
            <a:ext cx="936104" cy="58146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手繪多邊形 9"/>
          <p:cNvSpPr/>
          <p:nvPr/>
        </p:nvSpPr>
        <p:spPr bwMode="auto">
          <a:xfrm>
            <a:off x="5981700" y="1571625"/>
            <a:ext cx="438150" cy="771525"/>
          </a:xfrm>
          <a:custGeom>
            <a:avLst/>
            <a:gdLst>
              <a:gd name="connsiteX0" fmla="*/ 0 w 438150"/>
              <a:gd name="connsiteY0" fmla="*/ 0 h 771525"/>
              <a:gd name="connsiteX1" fmla="*/ 9525 w 438150"/>
              <a:gd name="connsiteY1" fmla="*/ 314325 h 771525"/>
              <a:gd name="connsiteX2" fmla="*/ 38100 w 438150"/>
              <a:gd name="connsiteY2" fmla="*/ 371475 h 771525"/>
              <a:gd name="connsiteX3" fmla="*/ 57150 w 438150"/>
              <a:gd name="connsiteY3" fmla="*/ 419100 h 771525"/>
              <a:gd name="connsiteX4" fmla="*/ 66675 w 438150"/>
              <a:gd name="connsiteY4" fmla="*/ 457200 h 771525"/>
              <a:gd name="connsiteX5" fmla="*/ 123825 w 438150"/>
              <a:gd name="connsiteY5" fmla="*/ 571500 h 771525"/>
              <a:gd name="connsiteX6" fmla="*/ 133350 w 438150"/>
              <a:gd name="connsiteY6" fmla="*/ 609600 h 771525"/>
              <a:gd name="connsiteX7" fmla="*/ 219075 w 438150"/>
              <a:gd name="connsiteY7" fmla="*/ 666750 h 771525"/>
              <a:gd name="connsiteX8" fmla="*/ 266700 w 438150"/>
              <a:gd name="connsiteY8" fmla="*/ 695325 h 771525"/>
              <a:gd name="connsiteX9" fmla="*/ 314325 w 438150"/>
              <a:gd name="connsiteY9" fmla="*/ 733425 h 771525"/>
              <a:gd name="connsiteX10" fmla="*/ 409575 w 438150"/>
              <a:gd name="connsiteY10" fmla="*/ 771525 h 771525"/>
              <a:gd name="connsiteX11" fmla="*/ 438150 w 438150"/>
              <a:gd name="connsiteY11" fmla="*/ 771525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8150" h="771525">
                <a:moveTo>
                  <a:pt x="0" y="0"/>
                </a:moveTo>
                <a:cubicBezTo>
                  <a:pt x="3175" y="104775"/>
                  <a:pt x="-1170" y="210049"/>
                  <a:pt x="9525" y="314325"/>
                </a:cubicBezTo>
                <a:cubicBezTo>
                  <a:pt x="11698" y="335512"/>
                  <a:pt x="29287" y="352086"/>
                  <a:pt x="38100" y="371475"/>
                </a:cubicBezTo>
                <a:cubicBezTo>
                  <a:pt x="45175" y="387040"/>
                  <a:pt x="51743" y="402880"/>
                  <a:pt x="57150" y="419100"/>
                </a:cubicBezTo>
                <a:cubicBezTo>
                  <a:pt x="61290" y="431519"/>
                  <a:pt x="61428" y="445207"/>
                  <a:pt x="66675" y="457200"/>
                </a:cubicBezTo>
                <a:cubicBezTo>
                  <a:pt x="83749" y="496226"/>
                  <a:pt x="113494" y="530175"/>
                  <a:pt x="123825" y="571500"/>
                </a:cubicBezTo>
                <a:cubicBezTo>
                  <a:pt x="127000" y="584200"/>
                  <a:pt x="124093" y="600343"/>
                  <a:pt x="133350" y="609600"/>
                </a:cubicBezTo>
                <a:cubicBezTo>
                  <a:pt x="157634" y="633884"/>
                  <a:pt x="190187" y="648179"/>
                  <a:pt x="219075" y="666750"/>
                </a:cubicBezTo>
                <a:cubicBezTo>
                  <a:pt x="234648" y="676761"/>
                  <a:pt x="252244" y="683760"/>
                  <a:pt x="266700" y="695325"/>
                </a:cubicBezTo>
                <a:cubicBezTo>
                  <a:pt x="282575" y="708025"/>
                  <a:pt x="297409" y="722148"/>
                  <a:pt x="314325" y="733425"/>
                </a:cubicBezTo>
                <a:cubicBezTo>
                  <a:pt x="331402" y="744810"/>
                  <a:pt x="394085" y="771525"/>
                  <a:pt x="409575" y="771525"/>
                </a:cubicBezTo>
                <a:lnTo>
                  <a:pt x="438150" y="771525"/>
                </a:lnTo>
              </a:path>
            </a:pathLst>
          </a:cu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4733925" y="4676775"/>
            <a:ext cx="9526" cy="571500"/>
          </a:xfrm>
          <a:custGeom>
            <a:avLst/>
            <a:gdLst>
              <a:gd name="connsiteX0" fmla="*/ 0 w 9526"/>
              <a:gd name="connsiteY0" fmla="*/ 0 h 571500"/>
              <a:gd name="connsiteX1" fmla="*/ 9525 w 9526"/>
              <a:gd name="connsiteY1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6" h="571500">
                <a:moveTo>
                  <a:pt x="0" y="0"/>
                </a:moveTo>
                <a:cubicBezTo>
                  <a:pt x="9878" y="533397"/>
                  <a:pt x="9525" y="342871"/>
                  <a:pt x="9525" y="571500"/>
                </a:cubicBezTo>
              </a:path>
            </a:pathLst>
          </a:cu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手繪多邊形 13"/>
          <p:cNvSpPr/>
          <p:nvPr/>
        </p:nvSpPr>
        <p:spPr bwMode="auto">
          <a:xfrm>
            <a:off x="4714875" y="4067175"/>
            <a:ext cx="28575" cy="628650"/>
          </a:xfrm>
          <a:custGeom>
            <a:avLst/>
            <a:gdLst>
              <a:gd name="connsiteX0" fmla="*/ 28575 w 28575"/>
              <a:gd name="connsiteY0" fmla="*/ 0 h 628650"/>
              <a:gd name="connsiteX1" fmla="*/ 19050 w 28575"/>
              <a:gd name="connsiteY1" fmla="*/ 142875 h 628650"/>
              <a:gd name="connsiteX2" fmla="*/ 0 w 28575"/>
              <a:gd name="connsiteY2" fmla="*/ 276225 h 628650"/>
              <a:gd name="connsiteX3" fmla="*/ 9525 w 28575"/>
              <a:gd name="connsiteY3" fmla="*/ 514350 h 628650"/>
              <a:gd name="connsiteX4" fmla="*/ 19050 w 28575"/>
              <a:gd name="connsiteY4" fmla="*/ 542925 h 628650"/>
              <a:gd name="connsiteX5" fmla="*/ 19050 w 28575"/>
              <a:gd name="connsiteY5" fmla="*/ 62865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75" h="628650">
                <a:moveTo>
                  <a:pt x="28575" y="0"/>
                </a:moveTo>
                <a:cubicBezTo>
                  <a:pt x="25400" y="47625"/>
                  <a:pt x="22711" y="95285"/>
                  <a:pt x="19050" y="142875"/>
                </a:cubicBezTo>
                <a:cubicBezTo>
                  <a:pt x="10703" y="251389"/>
                  <a:pt x="20017" y="216173"/>
                  <a:pt x="0" y="276225"/>
                </a:cubicBezTo>
                <a:cubicBezTo>
                  <a:pt x="3175" y="355600"/>
                  <a:pt x="3865" y="435113"/>
                  <a:pt x="9525" y="514350"/>
                </a:cubicBezTo>
                <a:cubicBezTo>
                  <a:pt x="10240" y="524365"/>
                  <a:pt x="18216" y="532919"/>
                  <a:pt x="19050" y="542925"/>
                </a:cubicBezTo>
                <a:cubicBezTo>
                  <a:pt x="21423" y="571401"/>
                  <a:pt x="19050" y="600075"/>
                  <a:pt x="19050" y="628650"/>
                </a:cubicBezTo>
              </a:path>
            </a:pathLst>
          </a:custGeom>
          <a:noFill/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手繪多邊形 14"/>
          <p:cNvSpPr/>
          <p:nvPr/>
        </p:nvSpPr>
        <p:spPr bwMode="auto">
          <a:xfrm>
            <a:off x="4640925" y="4000500"/>
            <a:ext cx="102525" cy="45719"/>
          </a:xfrm>
          <a:custGeom>
            <a:avLst/>
            <a:gdLst>
              <a:gd name="connsiteX0" fmla="*/ 54466 w 93000"/>
              <a:gd name="connsiteY0" fmla="*/ 19050 h 95250"/>
              <a:gd name="connsiteX1" fmla="*/ 16366 w 93000"/>
              <a:gd name="connsiteY1" fmla="*/ 76200 h 95250"/>
              <a:gd name="connsiteX2" fmla="*/ 73516 w 93000"/>
              <a:gd name="connsiteY2" fmla="*/ 95250 h 95250"/>
              <a:gd name="connsiteX3" fmla="*/ 92566 w 93000"/>
              <a:gd name="connsiteY3" fmla="*/ 66675 h 95250"/>
              <a:gd name="connsiteX4" fmla="*/ 63991 w 93000"/>
              <a:gd name="connsiteY4" fmla="*/ 0 h 95250"/>
              <a:gd name="connsiteX5" fmla="*/ 54466 w 93000"/>
              <a:gd name="connsiteY5" fmla="*/ 190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000" h="95250">
                <a:moveTo>
                  <a:pt x="54466" y="19050"/>
                </a:moveTo>
                <a:cubicBezTo>
                  <a:pt x="39328" y="25105"/>
                  <a:pt x="-31485" y="35184"/>
                  <a:pt x="16366" y="76200"/>
                </a:cubicBezTo>
                <a:cubicBezTo>
                  <a:pt x="31612" y="89268"/>
                  <a:pt x="73516" y="95250"/>
                  <a:pt x="73516" y="95250"/>
                </a:cubicBezTo>
                <a:cubicBezTo>
                  <a:pt x="79866" y="85725"/>
                  <a:pt x="90947" y="78008"/>
                  <a:pt x="92566" y="66675"/>
                </a:cubicBezTo>
                <a:cubicBezTo>
                  <a:pt x="96184" y="41348"/>
                  <a:pt x="76381" y="18585"/>
                  <a:pt x="63991" y="0"/>
                </a:cubicBezTo>
                <a:lnTo>
                  <a:pt x="54466" y="19050"/>
                </a:ln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7241840" y="2924944"/>
            <a:ext cx="1362608" cy="136815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7092280" y="3789040"/>
            <a:ext cx="216024" cy="2114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1658999" y="514699"/>
            <a:ext cx="7359650" cy="576262"/>
          </a:xfrm>
          <a:prstGeom prst="rect">
            <a:avLst/>
          </a:prstGeom>
        </p:spPr>
        <p:txBody>
          <a:bodyPr anchor="ctr"/>
          <a:lstStyle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Worldwide Locations</a:t>
            </a:r>
          </a:p>
        </p:txBody>
      </p:sp>
    </p:spTree>
    <p:extLst>
      <p:ext uri="{BB962C8B-B14F-4D97-AF65-F5344CB8AC3E}">
        <p14:creationId xmlns:p14="http://schemas.microsoft.com/office/powerpoint/2010/main" val="28705592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0" y="4292600"/>
            <a:ext cx="9144000" cy="216058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0" y="3140075"/>
            <a:ext cx="9144000" cy="143986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0" y="1844675"/>
            <a:ext cx="9144000" cy="1368425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1276" name="文字方塊 26"/>
          <p:cNvSpPr txBox="1">
            <a:spLocks noChangeArrowheads="1"/>
          </p:cNvSpPr>
          <p:nvPr/>
        </p:nvSpPr>
        <p:spPr bwMode="auto">
          <a:xfrm>
            <a:off x="0" y="1989138"/>
            <a:ext cx="2123728" cy="369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r>
              <a:rPr lang="en-US" altLang="zh-TW" u="sng" dirty="0" smtClean="0">
                <a:solidFill>
                  <a:srgbClr val="FF66CC"/>
                </a:solidFill>
                <a:ea typeface="新細明體" pitchFamily="18" charset="-120"/>
              </a:rPr>
              <a:t>Glass </a:t>
            </a:r>
            <a:endParaRPr lang="en-US" altLang="zh-TW" u="sng" dirty="0">
              <a:solidFill>
                <a:srgbClr val="FF66CC"/>
              </a:solidFill>
              <a:ea typeface="新細明體" pitchFamily="18" charset="-120"/>
            </a:endParaRPr>
          </a:p>
          <a:p>
            <a:r>
              <a:rPr lang="en-US" altLang="zh-TW" u="sng" dirty="0" smtClean="0">
                <a:solidFill>
                  <a:srgbClr val="FF66CC"/>
                </a:solidFill>
                <a:ea typeface="新細明體" pitchFamily="18" charset="-120"/>
              </a:rPr>
              <a:t>Processing</a:t>
            </a:r>
            <a:endParaRPr lang="en-US" altLang="zh-TW" u="sng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r>
              <a:rPr lang="en-US" altLang="zh-TW" u="sng" dirty="0" smtClean="0">
                <a:solidFill>
                  <a:srgbClr val="FF66CC"/>
                </a:solidFill>
                <a:ea typeface="新細明體" pitchFamily="18" charset="-120"/>
              </a:rPr>
              <a:t>Manufacturing</a:t>
            </a:r>
            <a:endParaRPr lang="en-US" altLang="zh-TW" u="sng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endParaRPr lang="en-US" altLang="zh-TW" dirty="0">
              <a:solidFill>
                <a:srgbClr val="FF66CC"/>
              </a:solidFill>
              <a:ea typeface="新細明體" pitchFamily="18" charset="-120"/>
            </a:endParaRPr>
          </a:p>
          <a:p>
            <a:r>
              <a:rPr lang="en-US" altLang="zh-TW" u="sng" dirty="0">
                <a:solidFill>
                  <a:srgbClr val="FF66CC"/>
                </a:solidFill>
                <a:ea typeface="新細明體" pitchFamily="18" charset="-120"/>
              </a:rPr>
              <a:t>Integration</a:t>
            </a:r>
            <a:endParaRPr lang="zh-TW" altLang="en-US" u="sng" dirty="0">
              <a:solidFill>
                <a:srgbClr val="FF66CC"/>
              </a:solidFill>
              <a:ea typeface="新細明體" pitchFamily="18" charset="-120"/>
            </a:endParaRPr>
          </a:p>
        </p:txBody>
      </p:sp>
      <p:cxnSp>
        <p:nvCxnSpPr>
          <p:cNvPr id="25" name="直線接點 24"/>
          <p:cNvCxnSpPr>
            <a:stCxn id="22" idx="2"/>
          </p:cNvCxnSpPr>
          <p:nvPr/>
        </p:nvCxnSpPr>
        <p:spPr bwMode="auto">
          <a:xfrm>
            <a:off x="4507083" y="5518100"/>
            <a:ext cx="0" cy="431180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 bwMode="auto">
          <a:xfrm>
            <a:off x="1763688" y="2168897"/>
            <a:ext cx="1270719" cy="695325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>
                <a:solidFill>
                  <a:schemeClr val="bg1"/>
                </a:solidFill>
              </a:rPr>
              <a:t>Touch Sensor</a:t>
            </a:r>
          </a:p>
          <a:p>
            <a:pPr algn="ctr">
              <a:defRPr/>
            </a:pPr>
            <a:r>
              <a:rPr lang="en-US" altLang="zh-TW" sz="1600" dirty="0">
                <a:solidFill>
                  <a:schemeClr val="bg1"/>
                </a:solidFill>
              </a:rPr>
              <a:t>Glass</a:t>
            </a:r>
          </a:p>
        </p:txBody>
      </p:sp>
      <p:sp>
        <p:nvSpPr>
          <p:cNvPr id="15" name="矩形 14"/>
          <p:cNvSpPr/>
          <p:nvPr/>
        </p:nvSpPr>
        <p:spPr bwMode="auto">
          <a:xfrm>
            <a:off x="3341166" y="2170484"/>
            <a:ext cx="1205409" cy="695325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</a:rPr>
              <a:t>Coating</a:t>
            </a:r>
          </a:p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</a:rPr>
              <a:t>Glass</a:t>
            </a:r>
            <a:endParaRPr lang="en-US" altLang="zh-TW" sz="1600" dirty="0">
              <a:solidFill>
                <a:schemeClr val="bg1"/>
              </a:solidFill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364833" y="3500438"/>
            <a:ext cx="1367407" cy="815975"/>
          </a:xfrm>
          <a:prstGeom prst="rect">
            <a:avLst/>
          </a:prstGeom>
          <a:solidFill>
            <a:srgbClr val="92D050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TW" sz="1600" dirty="0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LCD</a:t>
            </a:r>
            <a:endParaRPr lang="en-US" altLang="zh-TW" sz="1600" dirty="0">
              <a:solidFill>
                <a:srgbClr val="172E51"/>
              </a:solidFill>
              <a:ea typeface="新細明體" pitchFamily="18" charset="-120"/>
              <a:cs typeface="Arial" charset="0"/>
            </a:endParaRPr>
          </a:p>
          <a:p>
            <a:pPr algn="ctr"/>
            <a:r>
              <a:rPr lang="en-US" altLang="zh-TW" sz="1600" dirty="0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Panel</a:t>
            </a:r>
            <a:endParaRPr lang="en-US" altLang="zh-TW" sz="1600" dirty="0">
              <a:solidFill>
                <a:srgbClr val="172E51"/>
              </a:solidFill>
              <a:ea typeface="新細明體" pitchFamily="18" charset="-120"/>
              <a:cs typeface="Arial" charset="0"/>
            </a:endParaRPr>
          </a:p>
          <a:p>
            <a:pPr algn="ctr"/>
            <a:r>
              <a:rPr lang="en-US" altLang="zh-TW" sz="1400" i="1" dirty="0" err="1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Innolux</a:t>
            </a:r>
            <a:r>
              <a:rPr lang="en-US" altLang="zh-TW" sz="1400" i="1" dirty="0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,</a:t>
            </a:r>
            <a:r>
              <a:rPr lang="zh-TW" altLang="en-US" sz="1400" i="1" dirty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 </a:t>
            </a:r>
            <a:r>
              <a:rPr lang="en-US" altLang="zh-TW" sz="1400" i="1" dirty="0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CTC</a:t>
            </a:r>
            <a:endParaRPr lang="en-US" altLang="zh-TW" sz="1400" i="1" dirty="0">
              <a:solidFill>
                <a:srgbClr val="172E51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3793540" y="3506788"/>
            <a:ext cx="1427087" cy="815975"/>
          </a:xfrm>
          <a:prstGeom prst="rect">
            <a:avLst/>
          </a:prstGeom>
          <a:solidFill>
            <a:srgbClr val="92D050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TW" sz="1600" dirty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Touch Sensor</a:t>
            </a:r>
          </a:p>
          <a:p>
            <a:pPr algn="ctr"/>
            <a:r>
              <a:rPr lang="en-US" altLang="zh-TW" sz="1400" i="1" dirty="0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GIS, </a:t>
            </a:r>
            <a:r>
              <a:rPr lang="en-US" altLang="zh-TW" sz="1400" i="1" dirty="0" err="1" smtClean="0">
                <a:solidFill>
                  <a:srgbClr val="172E51"/>
                </a:solidFill>
                <a:ea typeface="新細明體" pitchFamily="18" charset="-120"/>
                <a:cs typeface="Arial" charset="0"/>
              </a:rPr>
              <a:t>Innoulux</a:t>
            </a:r>
            <a:endParaRPr lang="zh-TW" altLang="en-US" sz="1400" i="1" dirty="0">
              <a:solidFill>
                <a:srgbClr val="172E51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2483768" y="3500438"/>
            <a:ext cx="1126703" cy="815975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TW" sz="1600" dirty="0">
                <a:solidFill>
                  <a:schemeClr val="bg1"/>
                </a:solidFill>
                <a:ea typeface="新細明體" pitchFamily="18" charset="-120"/>
                <a:cs typeface="Arial" charset="0"/>
              </a:rPr>
              <a:t>Cover Glass</a:t>
            </a:r>
            <a:endParaRPr lang="en-US" altLang="zh-TW" sz="1200" dirty="0">
              <a:solidFill>
                <a:schemeClr val="bg1"/>
              </a:solidFill>
              <a:ea typeface="新細明體" pitchFamily="18" charset="-120"/>
              <a:cs typeface="Arial" charset="0"/>
            </a:endParaRPr>
          </a:p>
        </p:txBody>
      </p:sp>
      <p:cxnSp>
        <p:nvCxnSpPr>
          <p:cNvPr id="81" name="肘形接點 80"/>
          <p:cNvCxnSpPr>
            <a:stCxn id="20" idx="2"/>
            <a:endCxn id="22" idx="1"/>
          </p:cNvCxnSpPr>
          <p:nvPr/>
        </p:nvCxnSpPr>
        <p:spPr bwMode="auto">
          <a:xfrm rot="16200000" flipH="1">
            <a:off x="2866896" y="4496637"/>
            <a:ext cx="805209" cy="444760"/>
          </a:xfrm>
          <a:prstGeom prst="bentConnector2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/>
          <p:cNvCxnSpPr>
            <a:stCxn id="19" idx="2"/>
            <a:endCxn id="22" idx="0"/>
          </p:cNvCxnSpPr>
          <p:nvPr/>
        </p:nvCxnSpPr>
        <p:spPr bwMode="auto">
          <a:xfrm flipH="1">
            <a:off x="4507083" y="4322763"/>
            <a:ext cx="1" cy="402381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 bwMode="auto">
          <a:xfrm>
            <a:off x="3491880" y="4725144"/>
            <a:ext cx="2030406" cy="792956"/>
          </a:xfrm>
          <a:prstGeom prst="rect">
            <a:avLst/>
          </a:prstGeom>
          <a:solidFill>
            <a:srgbClr val="92D050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accent5">
                    <a:lumMod val="25000"/>
                  </a:schemeClr>
                </a:solidFill>
              </a:rPr>
              <a:t>Module</a:t>
            </a:r>
          </a:p>
          <a:p>
            <a:pPr algn="ctr">
              <a:defRPr/>
            </a:pPr>
            <a:r>
              <a:rPr lang="en-US" altLang="zh-TW" sz="1600" dirty="0" smtClean="0">
                <a:solidFill>
                  <a:schemeClr val="accent5">
                    <a:lumMod val="25000"/>
                  </a:schemeClr>
                </a:solidFill>
              </a:rPr>
              <a:t>Assembly</a:t>
            </a:r>
            <a:endParaRPr lang="en-US" altLang="zh-TW" sz="1600" dirty="0">
              <a:solidFill>
                <a:schemeClr val="accent5">
                  <a:lumMod val="25000"/>
                </a:schemeClr>
              </a:solidFill>
            </a:endParaRPr>
          </a:p>
          <a:p>
            <a:pPr algn="ctr">
              <a:defRPr/>
            </a:pPr>
            <a:r>
              <a:rPr lang="en-US" altLang="zh-TW" sz="1400" i="1" dirty="0" smtClean="0">
                <a:solidFill>
                  <a:schemeClr val="accent5">
                    <a:lumMod val="25000"/>
                  </a:schemeClr>
                </a:solidFill>
              </a:rPr>
              <a:t> GIS, </a:t>
            </a:r>
            <a:r>
              <a:rPr lang="en-US" altLang="zh-TW" sz="1400" i="1" dirty="0" err="1" smtClean="0">
                <a:solidFill>
                  <a:schemeClr val="accent5">
                    <a:lumMod val="25000"/>
                  </a:schemeClr>
                </a:solidFill>
              </a:rPr>
              <a:t>Innolux</a:t>
            </a:r>
            <a:r>
              <a:rPr lang="en-US" altLang="zh-TW" sz="1400" i="1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altLang="zh-TW" sz="1400" i="1" dirty="0">
                <a:solidFill>
                  <a:schemeClr val="accent5">
                    <a:lumMod val="25000"/>
                  </a:schemeClr>
                </a:solidFill>
              </a:rPr>
              <a:t>etc.</a:t>
            </a:r>
          </a:p>
        </p:txBody>
      </p:sp>
      <p:cxnSp>
        <p:nvCxnSpPr>
          <p:cNvPr id="125" name="肘形接點 124"/>
          <p:cNvCxnSpPr>
            <a:stCxn id="15" idx="2"/>
            <a:endCxn id="19" idx="0"/>
          </p:cNvCxnSpPr>
          <p:nvPr/>
        </p:nvCxnSpPr>
        <p:spPr bwMode="auto">
          <a:xfrm rot="16200000" flipH="1">
            <a:off x="3904988" y="2904691"/>
            <a:ext cx="640979" cy="563213"/>
          </a:xfrm>
          <a:prstGeom prst="bentConnector3">
            <a:avLst>
              <a:gd name="adj1" fmla="val 50000"/>
            </a:avLst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單箭頭接點 153"/>
          <p:cNvCxnSpPr>
            <a:stCxn id="14" idx="3"/>
            <a:endCxn id="15" idx="1"/>
          </p:cNvCxnSpPr>
          <p:nvPr/>
        </p:nvCxnSpPr>
        <p:spPr bwMode="auto">
          <a:xfrm>
            <a:off x="3034407" y="2516560"/>
            <a:ext cx="306759" cy="1587"/>
          </a:xfrm>
          <a:prstGeom prst="straightConnector1">
            <a:avLst/>
          </a:prstGeom>
          <a:ln w="38100">
            <a:solidFill>
              <a:srgbClr val="CC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 bwMode="auto">
          <a:xfrm>
            <a:off x="6879865" y="1268760"/>
            <a:ext cx="2114551" cy="360362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err="1">
                <a:solidFill>
                  <a:schemeClr val="bg1"/>
                </a:solidFill>
              </a:rPr>
              <a:t>Gtoc’s</a:t>
            </a:r>
            <a:r>
              <a:rPr lang="en-US" altLang="zh-TW" sz="1600" dirty="0">
                <a:solidFill>
                  <a:schemeClr val="bg1"/>
                </a:solidFill>
              </a:rPr>
              <a:t> </a:t>
            </a:r>
            <a:r>
              <a:rPr lang="en-US" altLang="zh-TW" sz="1600" dirty="0" smtClean="0">
                <a:solidFill>
                  <a:schemeClr val="bg1"/>
                </a:solidFill>
              </a:rPr>
              <a:t>Products</a:t>
            </a:r>
            <a:endParaRPr lang="en-US" altLang="zh-TW" sz="1600" dirty="0">
              <a:solidFill>
                <a:schemeClr val="bg1"/>
              </a:solidFill>
            </a:endParaRPr>
          </a:p>
        </p:txBody>
      </p:sp>
      <p:sp>
        <p:nvSpPr>
          <p:cNvPr id="86" name="矩形 85"/>
          <p:cNvSpPr/>
          <p:nvPr/>
        </p:nvSpPr>
        <p:spPr bwMode="auto">
          <a:xfrm>
            <a:off x="4788024" y="2170485"/>
            <a:ext cx="1182279" cy="693738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>
                <a:solidFill>
                  <a:schemeClr val="bg1"/>
                </a:solidFill>
              </a:rPr>
              <a:t>Slimming Glass</a:t>
            </a:r>
          </a:p>
        </p:txBody>
      </p:sp>
      <p:sp>
        <p:nvSpPr>
          <p:cNvPr id="87" name="矩形 86"/>
          <p:cNvSpPr/>
          <p:nvPr/>
        </p:nvSpPr>
        <p:spPr bwMode="auto">
          <a:xfrm>
            <a:off x="6228184" y="2192709"/>
            <a:ext cx="1292566" cy="671513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</a:rPr>
              <a:t>3D Forming </a:t>
            </a:r>
            <a:r>
              <a:rPr lang="en-US" altLang="zh-TW" sz="1600" dirty="0">
                <a:solidFill>
                  <a:schemeClr val="bg1"/>
                </a:solidFill>
              </a:rPr>
              <a:t>Glass</a:t>
            </a:r>
          </a:p>
        </p:txBody>
      </p:sp>
      <p:sp>
        <p:nvSpPr>
          <p:cNvPr id="24" name="矩形 23"/>
          <p:cNvSpPr/>
          <p:nvPr/>
        </p:nvSpPr>
        <p:spPr bwMode="auto">
          <a:xfrm>
            <a:off x="3059831" y="5732463"/>
            <a:ext cx="3977423" cy="652462"/>
          </a:xfrm>
          <a:prstGeom prst="rect">
            <a:avLst/>
          </a:prstGeom>
          <a:solidFill>
            <a:srgbClr val="92D050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>
                <a:solidFill>
                  <a:schemeClr val="accent5">
                    <a:lumMod val="25000"/>
                  </a:schemeClr>
                </a:solidFill>
              </a:rPr>
              <a:t>System Integration</a:t>
            </a:r>
          </a:p>
          <a:p>
            <a:pPr algn="ctr">
              <a:defRPr/>
            </a:pPr>
            <a:r>
              <a:rPr lang="en-US" altLang="zh-TW" sz="1400" i="1" dirty="0" err="1" smtClean="0">
                <a:solidFill>
                  <a:schemeClr val="accent5">
                    <a:lumMod val="25000"/>
                  </a:schemeClr>
                </a:solidFill>
              </a:rPr>
              <a:t>Honhai</a:t>
            </a:r>
            <a:r>
              <a:rPr lang="en-US" altLang="zh-TW" sz="1400" i="1" dirty="0" smtClean="0">
                <a:solidFill>
                  <a:schemeClr val="accent5">
                    <a:lumMod val="25000"/>
                  </a:schemeClr>
                </a:solidFill>
              </a:rPr>
              <a:t> / Foxconn / FIH </a:t>
            </a:r>
            <a:r>
              <a:rPr lang="en-US" altLang="zh-TW" sz="1400" i="1" dirty="0">
                <a:solidFill>
                  <a:schemeClr val="accent5">
                    <a:lumMod val="25000"/>
                  </a:schemeClr>
                </a:solidFill>
              </a:rPr>
              <a:t>etc.</a:t>
            </a:r>
          </a:p>
        </p:txBody>
      </p:sp>
      <p:cxnSp>
        <p:nvCxnSpPr>
          <p:cNvPr id="91" name="肘形接點 90"/>
          <p:cNvCxnSpPr>
            <a:stCxn id="86" idx="2"/>
            <a:endCxn id="18" idx="0"/>
          </p:cNvCxnSpPr>
          <p:nvPr/>
        </p:nvCxnSpPr>
        <p:spPr>
          <a:xfrm rot="16200000" flipH="1">
            <a:off x="5395743" y="2847643"/>
            <a:ext cx="636215" cy="669373"/>
          </a:xfrm>
          <a:prstGeom prst="bentConnector3">
            <a:avLst>
              <a:gd name="adj1" fmla="val 50000"/>
            </a:avLst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圖案 98"/>
          <p:cNvCxnSpPr>
            <a:stCxn id="87" idx="2"/>
            <a:endCxn id="120" idx="0"/>
          </p:cNvCxnSpPr>
          <p:nvPr/>
        </p:nvCxnSpPr>
        <p:spPr>
          <a:xfrm rot="16200000" flipH="1">
            <a:off x="6106794" y="3631894"/>
            <a:ext cx="1860923" cy="325577"/>
          </a:xfrm>
          <a:prstGeom prst="bentConnector3">
            <a:avLst>
              <a:gd name="adj1" fmla="val 16817"/>
            </a:avLst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肘形接點 130"/>
          <p:cNvCxnSpPr>
            <a:stCxn id="14" idx="2"/>
            <a:endCxn id="19" idx="0"/>
          </p:cNvCxnSpPr>
          <p:nvPr/>
        </p:nvCxnSpPr>
        <p:spPr>
          <a:xfrm rot="16200000" flipH="1">
            <a:off x="3131783" y="2131487"/>
            <a:ext cx="642566" cy="2108036"/>
          </a:xfrm>
          <a:prstGeom prst="bentConnector3">
            <a:avLst>
              <a:gd name="adj1" fmla="val 50000"/>
            </a:avLst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圖案 34"/>
          <p:cNvCxnSpPr>
            <a:stCxn id="18" idx="2"/>
            <a:endCxn id="22" idx="3"/>
          </p:cNvCxnSpPr>
          <p:nvPr/>
        </p:nvCxnSpPr>
        <p:spPr>
          <a:xfrm rot="5400000">
            <a:off x="5382808" y="4455892"/>
            <a:ext cx="805209" cy="526251"/>
          </a:xfrm>
          <a:prstGeom prst="bentConnector2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1527175" y="620688"/>
            <a:ext cx="7359650" cy="576262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GTOC within </a:t>
            </a:r>
            <a:r>
              <a:rPr lang="en-US" altLang="zh-TW" dirty="0" err="1"/>
              <a:t>HonHai</a:t>
            </a:r>
            <a:r>
              <a:rPr lang="en-US" altLang="zh-TW" dirty="0"/>
              <a:t> Group</a:t>
            </a:r>
          </a:p>
        </p:txBody>
      </p:sp>
      <p:cxnSp>
        <p:nvCxnSpPr>
          <p:cNvPr id="117" name="直線接點 116"/>
          <p:cNvCxnSpPr/>
          <p:nvPr/>
        </p:nvCxnSpPr>
        <p:spPr bwMode="auto">
          <a:xfrm>
            <a:off x="6048536" y="4322763"/>
            <a:ext cx="0" cy="1409700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119"/>
          <p:cNvSpPr/>
          <p:nvPr/>
        </p:nvSpPr>
        <p:spPr bwMode="auto">
          <a:xfrm>
            <a:off x="6443712" y="4725145"/>
            <a:ext cx="1512664" cy="792955"/>
          </a:xfrm>
          <a:prstGeom prst="rect">
            <a:avLst/>
          </a:prstGeom>
          <a:solidFill>
            <a:srgbClr val="92D050"/>
          </a:solidFill>
          <a:ln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accent5">
                    <a:lumMod val="25000"/>
                  </a:schemeClr>
                </a:solidFill>
              </a:rPr>
              <a:t>Component Assembly</a:t>
            </a:r>
            <a:endParaRPr lang="en-US" altLang="zh-TW" sz="1600" dirty="0">
              <a:solidFill>
                <a:schemeClr val="accent5">
                  <a:lumMod val="25000"/>
                </a:schemeClr>
              </a:solidFill>
            </a:endParaRPr>
          </a:p>
          <a:p>
            <a:pPr algn="ctr">
              <a:defRPr/>
            </a:pPr>
            <a:r>
              <a:rPr lang="en-US" altLang="zh-TW" sz="1400" i="1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altLang="zh-TW" sz="1400" i="1" dirty="0" err="1" smtClean="0">
                <a:solidFill>
                  <a:schemeClr val="accent5">
                    <a:lumMod val="25000"/>
                  </a:schemeClr>
                </a:solidFill>
              </a:rPr>
              <a:t>FAiBG</a:t>
            </a:r>
            <a:r>
              <a:rPr lang="en-US" altLang="zh-TW" sz="1400" i="1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en-US" altLang="zh-TW" sz="1400" i="1" dirty="0">
                <a:solidFill>
                  <a:schemeClr val="accent5">
                    <a:lumMod val="25000"/>
                  </a:schemeClr>
                </a:solidFill>
              </a:rPr>
              <a:t>etc.</a:t>
            </a:r>
          </a:p>
        </p:txBody>
      </p:sp>
      <p:cxnSp>
        <p:nvCxnSpPr>
          <p:cNvPr id="132" name="肘形接點 131"/>
          <p:cNvCxnSpPr>
            <a:stCxn id="87" idx="2"/>
            <a:endCxn id="18" idx="0"/>
          </p:cNvCxnSpPr>
          <p:nvPr/>
        </p:nvCxnSpPr>
        <p:spPr>
          <a:xfrm rot="5400000">
            <a:off x="6143394" y="2769365"/>
            <a:ext cx="636216" cy="825930"/>
          </a:xfrm>
          <a:prstGeom prst="bentConnector3">
            <a:avLst>
              <a:gd name="adj1" fmla="val 50000"/>
            </a:avLst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圖案 34"/>
          <p:cNvCxnSpPr>
            <a:endCxn id="120" idx="1"/>
          </p:cNvCxnSpPr>
          <p:nvPr/>
        </p:nvCxnSpPr>
        <p:spPr>
          <a:xfrm rot="16200000" flipH="1">
            <a:off x="5846696" y="4524607"/>
            <a:ext cx="798860" cy="395172"/>
          </a:xfrm>
          <a:prstGeom prst="bentConnector2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矩形 154"/>
          <p:cNvSpPr/>
          <p:nvPr/>
        </p:nvSpPr>
        <p:spPr bwMode="auto">
          <a:xfrm>
            <a:off x="7743930" y="2204864"/>
            <a:ext cx="1292566" cy="671513"/>
          </a:xfrm>
          <a:prstGeom prst="rect">
            <a:avLst/>
          </a:prstGeom>
          <a:solidFill>
            <a:srgbClr val="CC00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</a:rPr>
              <a:t>Processed</a:t>
            </a:r>
          </a:p>
          <a:p>
            <a:pPr algn="ctr">
              <a:defRPr/>
            </a:pPr>
            <a:r>
              <a:rPr lang="en-US" altLang="zh-TW" sz="1600" dirty="0" smtClean="0">
                <a:solidFill>
                  <a:schemeClr val="bg1"/>
                </a:solidFill>
              </a:rPr>
              <a:t>Arch. </a:t>
            </a:r>
            <a:r>
              <a:rPr lang="en-US" altLang="zh-TW" sz="1600" dirty="0">
                <a:solidFill>
                  <a:schemeClr val="bg1"/>
                </a:solidFill>
              </a:rPr>
              <a:t>Glass</a:t>
            </a:r>
          </a:p>
        </p:txBody>
      </p:sp>
      <p:cxnSp>
        <p:nvCxnSpPr>
          <p:cNvPr id="156" name="圖案 98"/>
          <p:cNvCxnSpPr>
            <a:endCxn id="24" idx="3"/>
          </p:cNvCxnSpPr>
          <p:nvPr/>
        </p:nvCxnSpPr>
        <p:spPr>
          <a:xfrm rot="5400000">
            <a:off x="6122577" y="3791055"/>
            <a:ext cx="3182317" cy="1352961"/>
          </a:xfrm>
          <a:prstGeom prst="bentConnector2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 bwMode="auto">
          <a:xfrm flipH="1">
            <a:off x="4507083" y="4523953"/>
            <a:ext cx="2692961" cy="0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515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s://encrypted-tbn1.gstatic.com/images?q=tbn:ANd9GcRqBFzmEGnIDWD2AjUV8JzonOyQVImqYtLaZjYE9-IktXQ1btl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6621805" y="1340768"/>
            <a:ext cx="2378179" cy="158417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708920"/>
            <a:ext cx="1529724" cy="114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798371159"/>
              </p:ext>
            </p:extLst>
          </p:nvPr>
        </p:nvGraphicFramePr>
        <p:xfrm>
          <a:off x="2512386" y="1006284"/>
          <a:ext cx="6876256" cy="5560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 descr="C:\Documents and Settings\susie_pan\桌面\five_pictures1_201007161605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53345" y="1852588"/>
            <a:ext cx="11064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Documents and Settings\susie_pan\桌面\2010_10_27_7216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8092" y="1628800"/>
            <a:ext cx="12319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susie_pan\桌面\image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2284636"/>
            <a:ext cx="7175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1547664" y="620688"/>
            <a:ext cx="6120680" cy="5588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eaLnBrk="0" hangingPunct="0">
              <a:defRPr sz="28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defRPr>
            </a:lvl1pPr>
            <a:lvl2pPr eaLnBrk="0" hangingPunct="0">
              <a:defRPr sz="3200">
                <a:solidFill>
                  <a:schemeClr val="bg1"/>
                </a:solidFill>
              </a:defRPr>
            </a:lvl2pPr>
            <a:lvl3pPr eaLnBrk="0" hangingPunct="0">
              <a:defRPr sz="3200">
                <a:solidFill>
                  <a:schemeClr val="bg1"/>
                </a:solidFill>
              </a:defRPr>
            </a:lvl3pPr>
            <a:lvl4pPr eaLnBrk="0" hangingPunct="0">
              <a:defRPr sz="3200">
                <a:solidFill>
                  <a:schemeClr val="bg1"/>
                </a:solidFill>
              </a:defRPr>
            </a:lvl4pPr>
            <a:lvl5pPr eaLnBrk="0" hangingPunct="0">
              <a:defRPr sz="3200">
                <a:solidFill>
                  <a:schemeClr val="bg1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</a:defRPr>
            </a:lvl9pPr>
          </a:lstStyle>
          <a:p>
            <a:r>
              <a:rPr lang="en-US" altLang="zh-TW" dirty="0"/>
              <a:t>Glass Total Solution</a:t>
            </a:r>
            <a:endParaRPr lang="zh-TW" altLang="en-US" dirty="0"/>
          </a:p>
        </p:txBody>
      </p:sp>
      <p:pic>
        <p:nvPicPr>
          <p:cNvPr id="8" name="Picture 3" descr="C:\Documents and Settings\susie_pan\桌面\step0-ipad-gallery-image4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4873" y="2068612"/>
            <a:ext cx="8477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圓角矩形 12"/>
          <p:cNvSpPr/>
          <p:nvPr/>
        </p:nvSpPr>
        <p:spPr bwMode="auto">
          <a:xfrm>
            <a:off x="755576" y="1416169"/>
            <a:ext cx="2520280" cy="36004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Applications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圓角矩形 13"/>
          <p:cNvSpPr/>
          <p:nvPr/>
        </p:nvSpPr>
        <p:spPr bwMode="auto">
          <a:xfrm>
            <a:off x="770710" y="2996952"/>
            <a:ext cx="2490012" cy="36004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Project</a:t>
            </a:r>
            <a:r>
              <a:rPr lang="en-US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圓角矩形 14"/>
          <p:cNvSpPr/>
          <p:nvPr/>
        </p:nvSpPr>
        <p:spPr bwMode="auto">
          <a:xfrm>
            <a:off x="826123" y="4725144"/>
            <a:ext cx="2520280" cy="360040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1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Gtoc</a:t>
            </a: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Process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86" y="3411840"/>
            <a:ext cx="1950720" cy="109728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6" y="3748396"/>
            <a:ext cx="1114118" cy="795356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1" t="34439" r="16338" b="22783"/>
          <a:stretch/>
        </p:blipFill>
        <p:spPr>
          <a:xfrm>
            <a:off x="2483769" y="3765550"/>
            <a:ext cx="1584176" cy="838812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7" t="20408" r="10430" b="15600"/>
          <a:stretch/>
        </p:blipFill>
        <p:spPr>
          <a:xfrm rot="5400000">
            <a:off x="7896894" y="3992490"/>
            <a:ext cx="1296192" cy="889196"/>
          </a:xfrm>
          <a:prstGeom prst="rect">
            <a:avLst/>
          </a:prstGeom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46784" y="5660878"/>
            <a:ext cx="1607225" cy="10579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" name="Picture 8" descr="file:///C:/WINDOWS/Desktop/tft照片/87F03-6-26(10-3).jpg"/>
          <p:cNvPicPr>
            <a:picLocks noChangeAspect="1" noChangeArrowheads="1"/>
          </p:cNvPicPr>
          <p:nvPr/>
        </p:nvPicPr>
        <p:blipFill>
          <a:blip r:embed="rId18" r:link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5" y="5184270"/>
            <a:ext cx="1057280" cy="91386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059" y="5171381"/>
            <a:ext cx="1199893" cy="89985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17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60647" y="548680"/>
            <a:ext cx="5863681" cy="576064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Applications of GTOC products</a:t>
            </a:r>
            <a:b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- TFT Thinning</a:t>
            </a:r>
          </a:p>
        </p:txBody>
      </p:sp>
      <p:pic>
        <p:nvPicPr>
          <p:cNvPr id="10244" name="Picture 30" descr="3Cfun2-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73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1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3285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32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297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33" descr="3Cfun2-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93095" y="5589240"/>
            <a:ext cx="10386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圓角化同側角落矩形 37"/>
          <p:cNvSpPr/>
          <p:nvPr/>
        </p:nvSpPr>
        <p:spPr>
          <a:xfrm>
            <a:off x="610877" y="1373420"/>
            <a:ext cx="7993227" cy="3185075"/>
          </a:xfrm>
          <a:prstGeom prst="round2SameRect">
            <a:avLst>
              <a:gd name="adj1" fmla="val 8000"/>
              <a:gd name="adj2" fmla="val 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9" name="手繪多邊形 38"/>
          <p:cNvSpPr/>
          <p:nvPr/>
        </p:nvSpPr>
        <p:spPr>
          <a:xfrm>
            <a:off x="611560" y="4613780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LCD Panel </a:t>
            </a:r>
            <a:r>
              <a:rPr lang="en-US" altLang="zh-TW" sz="2400" kern="1200" dirty="0" smtClean="0"/>
              <a:t>Slimming</a:t>
            </a:r>
          </a:p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* Size : Max G5     * Thickness : min 0.3mm</a:t>
            </a:r>
            <a:endParaRPr lang="zh-TW" altLang="en-US" sz="2400" kern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1531218"/>
            <a:ext cx="462746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83038" y="1531218"/>
            <a:ext cx="3096344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83038" y="2035274"/>
            <a:ext cx="3096344" cy="24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向下箭號 12"/>
          <p:cNvSpPr/>
          <p:nvPr/>
        </p:nvSpPr>
        <p:spPr bwMode="auto">
          <a:xfrm>
            <a:off x="6463158" y="1963266"/>
            <a:ext cx="144016" cy="14401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76680" y="2275916"/>
            <a:ext cx="3111335" cy="2146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6" descr="D:\TSM product\各製程&amp;其他測試&amp; 3D照片\3D玻璃照片_榮峰\FG1前蓋\DSC_52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040000">
            <a:off x="750200" y="2504669"/>
            <a:ext cx="2486456" cy="1256044"/>
          </a:xfrm>
          <a:prstGeom prst="rect">
            <a:avLst/>
          </a:prstGeom>
          <a:noFill/>
        </p:spPr>
      </p:pic>
      <p:sp>
        <p:nvSpPr>
          <p:cNvPr id="35" name="圓角化同側角落矩形 34"/>
          <p:cNvSpPr/>
          <p:nvPr/>
        </p:nvSpPr>
        <p:spPr>
          <a:xfrm>
            <a:off x="610877" y="1373420"/>
            <a:ext cx="7993227" cy="3185075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28473" y="548680"/>
            <a:ext cx="5795855" cy="576064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Applications of GTOC products</a:t>
            </a:r>
            <a:b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- Cover Glass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95288" y="1557338"/>
            <a:ext cx="84407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 dirty="0"/>
          </a:p>
        </p:txBody>
      </p:sp>
      <p:pic>
        <p:nvPicPr>
          <p:cNvPr id="13318" name="Picture 31" descr="3Cfun2-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1100" y="5661219"/>
            <a:ext cx="1014069" cy="105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32" descr="3Cfun2-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2187" y="5661219"/>
            <a:ext cx="1014069" cy="105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33" descr="3Cfun2-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22440" y="5683470"/>
            <a:ext cx="1015558" cy="105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34" descr="3Cfun2-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4743" y="5661247"/>
            <a:ext cx="1015120" cy="105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手繪多邊形 35"/>
          <p:cNvSpPr/>
          <p:nvPr/>
        </p:nvSpPr>
        <p:spPr>
          <a:xfrm>
            <a:off x="611560" y="4613780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Cover Glass ( 2D / 3D )</a:t>
            </a:r>
          </a:p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kern="1200" dirty="0" smtClean="0"/>
              <a:t> Size : 7”~16.4” &amp; 21” ~70”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484784"/>
            <a:ext cx="2376264" cy="293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4" y="1412775"/>
            <a:ext cx="2170716" cy="3099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圓角化同側角落矩形 35"/>
          <p:cNvSpPr/>
          <p:nvPr/>
        </p:nvSpPr>
        <p:spPr>
          <a:xfrm>
            <a:off x="610877" y="1373420"/>
            <a:ext cx="7993227" cy="4176464"/>
          </a:xfrm>
          <a:prstGeom prst="round2SameRect">
            <a:avLst>
              <a:gd name="adj1" fmla="val 8000"/>
              <a:gd name="adj2" fmla="val 0"/>
            </a:avLst>
          </a:prstGeom>
          <a:noFill/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390"/>
            <a:ext cx="7221116" cy="648370"/>
          </a:xfrm>
        </p:spPr>
        <p:txBody>
          <a:bodyPr anchor="ctr"/>
          <a:lstStyle/>
          <a:p>
            <a:r>
              <a:rPr lang="en-US" altLang="zh-TW" sz="2400" kern="1200" dirty="0">
                <a:latin typeface="微軟正黑體" pitchFamily="34" charset="-120"/>
                <a:ea typeface="微軟正黑體" pitchFamily="34" charset="-120"/>
              </a:rPr>
              <a:t>IMITO / AR / AG Coating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95288" y="1557338"/>
            <a:ext cx="84407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altLang="zh-TW" sz="2400"/>
          </a:p>
        </p:txBody>
      </p:sp>
      <p:sp>
        <p:nvSpPr>
          <p:cNvPr id="37" name="手繪多邊形 36"/>
          <p:cNvSpPr/>
          <p:nvPr/>
        </p:nvSpPr>
        <p:spPr>
          <a:xfrm>
            <a:off x="611560" y="5549884"/>
            <a:ext cx="7992375" cy="903452"/>
          </a:xfrm>
          <a:custGeom>
            <a:avLst/>
            <a:gdLst>
              <a:gd name="connsiteX0" fmla="*/ 0 w 8135877"/>
              <a:gd name="connsiteY0" fmla="*/ 0 h 749094"/>
              <a:gd name="connsiteX1" fmla="*/ 8135877 w 8135877"/>
              <a:gd name="connsiteY1" fmla="*/ 0 h 749094"/>
              <a:gd name="connsiteX2" fmla="*/ 8135877 w 8135877"/>
              <a:gd name="connsiteY2" fmla="*/ 749094 h 749094"/>
              <a:gd name="connsiteX3" fmla="*/ 0 w 8135877"/>
              <a:gd name="connsiteY3" fmla="*/ 749094 h 749094"/>
              <a:gd name="connsiteX4" fmla="*/ 0 w 8135877"/>
              <a:gd name="connsiteY4" fmla="*/ 0 h 74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5877" h="749094">
                <a:moveTo>
                  <a:pt x="0" y="0"/>
                </a:moveTo>
                <a:lnTo>
                  <a:pt x="8135877" y="0"/>
                </a:lnTo>
                <a:lnTo>
                  <a:pt x="8135877" y="749094"/>
                </a:lnTo>
                <a:lnTo>
                  <a:pt x="0" y="74909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3360" tIns="0" rIns="720000" bIns="0" numCol="1" spcCol="1270" anchor="ctr" anchorCtr="0">
            <a:noAutofit/>
          </a:bodyPr>
          <a:lstStyle/>
          <a:p>
            <a:pPr lvl="0" algn="l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TW" sz="2400" dirty="0" smtClean="0"/>
              <a:t>ITO/AR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Coated Glass</a:t>
            </a:r>
            <a:endParaRPr lang="en-US" altLang="zh-TW" sz="2400" kern="1200" dirty="0" smtClean="0"/>
          </a:p>
          <a:p>
            <a:pPr lvl="0" defTabSz="2489200">
              <a:lnSpc>
                <a:spcPct val="90000"/>
              </a:lnSpc>
              <a:spcAft>
                <a:spcPct val="35000"/>
              </a:spcAft>
            </a:pPr>
            <a:r>
              <a:rPr lang="en-US" altLang="zh-TW" sz="2400" dirty="0" smtClean="0"/>
              <a:t>* 40~500</a:t>
            </a:r>
            <a:r>
              <a:rPr lang="en-US" altLang="zh-TW" sz="2400" dirty="0" smtClean="0">
                <a:ea typeface="標楷體" pitchFamily="65" charset="-120"/>
              </a:rPr>
              <a:t> Ω/□ , T 90%~96% , Index Matching</a:t>
            </a:r>
            <a:endParaRPr lang="zh-TW" altLang="en-US" sz="2400" kern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34842"/>
            <a:ext cx="4323978" cy="348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272" y="3885025"/>
            <a:ext cx="2808144" cy="148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700807"/>
            <a:ext cx="3024386" cy="209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5088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ristmas2">
  <a:themeElements>
    <a:clrScheme name="christmas2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christmas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hristmas2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stmas2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ristmas2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17727</TotalTime>
  <Words>901</Words>
  <Application>Microsoft Office PowerPoint</Application>
  <PresentationFormat>如螢幕大小 (4:3)</PresentationFormat>
  <Paragraphs>405</Paragraphs>
  <Slides>18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christmas2</vt:lpstr>
      <vt:lpstr>PowerPoint 簡報</vt:lpstr>
      <vt:lpstr>Disclaimer</vt:lpstr>
      <vt:lpstr>Company Outline</vt:lpstr>
      <vt:lpstr>PowerPoint 簡報</vt:lpstr>
      <vt:lpstr>PowerPoint 簡報</vt:lpstr>
      <vt:lpstr>PowerPoint 簡報</vt:lpstr>
      <vt:lpstr>Applications of GTOC products - TFT Thinning</vt:lpstr>
      <vt:lpstr>Applications of GTOC products - Cover Glass</vt:lpstr>
      <vt:lpstr>IMITO / AR / AG Coating</vt:lpstr>
      <vt:lpstr>3D Cover Glass</vt:lpstr>
      <vt:lpstr>PowerPoint 簡報</vt:lpstr>
      <vt:lpstr>Touch Module</vt:lpstr>
      <vt:lpstr>PowerPoint 簡報</vt:lpstr>
      <vt:lpstr>smart-tinting glass </vt:lpstr>
      <vt:lpstr>PowerPoint 簡報</vt:lpstr>
      <vt:lpstr>Balance sheet (2019年)</vt:lpstr>
      <vt:lpstr>Income Statement (2019年)</vt:lpstr>
      <vt:lpstr>PowerPoint 簡報</vt:lpstr>
    </vt:vector>
  </TitlesOfParts>
  <Company>Michael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CELIA</dc:creator>
  <cp:lastModifiedBy>g 1314 股務課 陳怡君-janet_chen</cp:lastModifiedBy>
  <cp:revision>1040</cp:revision>
  <dcterms:created xsi:type="dcterms:W3CDTF">2007-12-03T02:48:29Z</dcterms:created>
  <dcterms:modified xsi:type="dcterms:W3CDTF">2019-12-06T01:19:07Z</dcterms:modified>
</cp:coreProperties>
</file>