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4206" r:id="rId2"/>
  </p:sldMasterIdLst>
  <p:notesMasterIdLst>
    <p:notesMasterId r:id="rId18"/>
  </p:notesMasterIdLst>
  <p:handoutMasterIdLst>
    <p:handoutMasterId r:id="rId19"/>
  </p:handoutMasterIdLst>
  <p:sldIdLst>
    <p:sldId id="1767" r:id="rId3"/>
    <p:sldId id="1825" r:id="rId4"/>
    <p:sldId id="1772" r:id="rId5"/>
    <p:sldId id="1773" r:id="rId6"/>
    <p:sldId id="1777" r:id="rId7"/>
    <p:sldId id="1816" r:id="rId8"/>
    <p:sldId id="1824" r:id="rId9"/>
    <p:sldId id="1818" r:id="rId10"/>
    <p:sldId id="1819" r:id="rId11"/>
    <p:sldId id="1820" r:id="rId12"/>
    <p:sldId id="1821" r:id="rId13"/>
    <p:sldId id="1822" r:id="rId14"/>
    <p:sldId id="1823" r:id="rId15"/>
    <p:sldId id="1815" r:id="rId16"/>
    <p:sldId id="1805" r:id="rId17"/>
  </p:sldIdLst>
  <p:sldSz cx="9144000" cy="5143500" type="screen16x9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3399"/>
    <a:srgbClr val="003366"/>
    <a:srgbClr val="5E479F"/>
    <a:srgbClr val="2E53EE"/>
    <a:srgbClr val="009999"/>
    <a:srgbClr val="45549F"/>
    <a:srgbClr val="FFFFFF"/>
    <a:srgbClr val="000000"/>
    <a:srgbClr val="6DAF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5" autoAdjust="0"/>
    <p:restoredTop sz="95100" autoAdjust="0"/>
  </p:normalViewPr>
  <p:slideViewPr>
    <p:cSldViewPr>
      <p:cViewPr>
        <p:scale>
          <a:sx n="90" d="100"/>
          <a:sy n="90" d="100"/>
        </p:scale>
        <p:origin x="-552" y="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62"/>
    </p:cViewPr>
  </p:sorterViewPr>
  <p:notesViewPr>
    <p:cSldViewPr>
      <p:cViewPr varScale="1">
        <p:scale>
          <a:sx n="57" d="100"/>
          <a:sy n="57" d="100"/>
        </p:scale>
        <p:origin x="28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479413953852782E-2"/>
          <c:y val="7.9594148696471204E-2"/>
          <c:w val="0.81073585101144441"/>
          <c:h val="0.733731578083379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'[法說會底稿.xlsx]英文-1'!$C$28</c:f>
              <c:strCache>
                <c:ptCount val="1"/>
                <c:pt idx="0">
                  <c:v>Consolidated Revenue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>
                    <a:solidFill>
                      <a:srgbClr val="000099"/>
                    </a:solidFill>
                  </a:defRPr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'[法說會底稿.xlsx]英文-1'!$D$27:$G$27</c:f>
              <c:strCache>
                <c:ptCount val="4"/>
                <c:pt idx="0">
                  <c:v>17Q3</c:v>
                </c:pt>
                <c:pt idx="1">
                  <c:v>17Q4</c:v>
                </c:pt>
                <c:pt idx="2">
                  <c:v>18Q1</c:v>
                </c:pt>
                <c:pt idx="3">
                  <c:v>18Q2</c:v>
                </c:pt>
              </c:strCache>
            </c:strRef>
          </c:cat>
          <c:val>
            <c:numRef>
              <c:f>'[法說會底稿.xlsx]英文-1'!$D$28:$G$28</c:f>
              <c:numCache>
                <c:formatCode>_-* #,##0_-;\-* #,##0_-;_-* "-"??_-;_-@_-</c:formatCode>
                <c:ptCount val="4"/>
                <c:pt idx="0">
                  <c:v>2330</c:v>
                </c:pt>
                <c:pt idx="1">
                  <c:v>2240</c:v>
                </c:pt>
                <c:pt idx="2">
                  <c:v>2060</c:v>
                </c:pt>
                <c:pt idx="3">
                  <c:v>2186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8906880"/>
        <c:axId val="158000832"/>
      </c:barChart>
      <c:lineChart>
        <c:grouping val="stacked"/>
        <c:varyColors val="0"/>
        <c:ser>
          <c:idx val="1"/>
          <c:order val="1"/>
          <c:tx>
            <c:strRef>
              <c:f>'[法說會底稿.xlsx]英文-1'!$C$29</c:f>
              <c:strCache>
                <c:ptCount val="1"/>
                <c:pt idx="0">
                  <c:v>Gross Profit margin</c:v>
                </c:pt>
              </c:strCache>
            </c:strRef>
          </c:tx>
          <c:dLbls>
            <c:txPr>
              <a:bodyPr/>
              <a:lstStyle/>
              <a:p>
                <a:pPr>
                  <a:defRPr sz="1600" b="1"/>
                </a:pPr>
                <a:endParaRPr lang="zh-TW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'[法說會底稿.xlsx]英文-1'!$D$27:$G$27</c:f>
              <c:strCache>
                <c:ptCount val="4"/>
                <c:pt idx="0">
                  <c:v>17Q3</c:v>
                </c:pt>
                <c:pt idx="1">
                  <c:v>17Q4</c:v>
                </c:pt>
                <c:pt idx="2">
                  <c:v>18Q1</c:v>
                </c:pt>
                <c:pt idx="3">
                  <c:v>18Q2</c:v>
                </c:pt>
              </c:strCache>
            </c:strRef>
          </c:cat>
          <c:val>
            <c:numRef>
              <c:f>'[法說會底稿.xlsx]英文-1'!$D$29:$G$29</c:f>
              <c:numCache>
                <c:formatCode>0.00%</c:formatCode>
                <c:ptCount val="4"/>
                <c:pt idx="0">
                  <c:v>5.0999999999999997E-2</c:v>
                </c:pt>
                <c:pt idx="1">
                  <c:v>4.2799999999999998E-2</c:v>
                </c:pt>
                <c:pt idx="2">
                  <c:v>4.5631067961165048E-2</c:v>
                </c:pt>
                <c:pt idx="3">
                  <c:v>5.0900000000000001E-2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8907904"/>
        <c:axId val="158001408"/>
      </c:lineChart>
      <c:catAx>
        <c:axId val="158906880"/>
        <c:scaling>
          <c:orientation val="minMax"/>
        </c:scaling>
        <c:delete val="0"/>
        <c:axPos val="b"/>
        <c:majorTickMark val="out"/>
        <c:minorTickMark val="none"/>
        <c:tickLblPos val="nextTo"/>
        <c:crossAx val="158000832"/>
        <c:crosses val="autoZero"/>
        <c:auto val="1"/>
        <c:lblAlgn val="ctr"/>
        <c:lblOffset val="100"/>
        <c:noMultiLvlLbl val="0"/>
      </c:catAx>
      <c:valAx>
        <c:axId val="158000832"/>
        <c:scaling>
          <c:orientation val="minMax"/>
          <c:max val="2400"/>
          <c:min val="1900"/>
        </c:scaling>
        <c:delete val="0"/>
        <c:axPos val="l"/>
        <c:majorGridlines/>
        <c:numFmt formatCode="_-* #,##0_-;\-* #,##0_-;_-* &quot;-&quot;??_-;_-@_-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zh-TW"/>
          </a:p>
        </c:txPr>
        <c:crossAx val="158906880"/>
        <c:crosses val="autoZero"/>
        <c:crossBetween val="between"/>
        <c:majorUnit val="100"/>
      </c:valAx>
      <c:valAx>
        <c:axId val="158001408"/>
        <c:scaling>
          <c:orientation val="minMax"/>
          <c:max val="0.1"/>
        </c:scaling>
        <c:delete val="0"/>
        <c:axPos val="r"/>
        <c:numFmt formatCode="0.00%" sourceLinked="1"/>
        <c:majorTickMark val="out"/>
        <c:minorTickMark val="none"/>
        <c:tickLblPos val="nextTo"/>
        <c:txPr>
          <a:bodyPr/>
          <a:lstStyle/>
          <a:p>
            <a:pPr>
              <a:defRPr sz="1400" b="1"/>
            </a:pPr>
            <a:endParaRPr lang="zh-TW"/>
          </a:p>
        </c:txPr>
        <c:crossAx val="158907904"/>
        <c:crosses val="max"/>
        <c:crossBetween val="between"/>
      </c:valAx>
      <c:catAx>
        <c:axId val="158907904"/>
        <c:scaling>
          <c:orientation val="minMax"/>
        </c:scaling>
        <c:delete val="1"/>
        <c:axPos val="b"/>
        <c:majorTickMark val="out"/>
        <c:minorTickMark val="none"/>
        <c:tickLblPos val="nextTo"/>
        <c:crossAx val="158001408"/>
        <c:crosses val="autoZero"/>
        <c:auto val="1"/>
        <c:lblAlgn val="ctr"/>
        <c:lblOffset val="100"/>
        <c:noMultiLvlLbl val="0"/>
      </c:catAx>
    </c:plotArea>
    <c:legend>
      <c:legendPos val="r"/>
      <c:layout>
        <c:manualLayout>
          <c:xMode val="edge"/>
          <c:yMode val="edge"/>
          <c:x val="0.16663520937999096"/>
          <c:y val="0.89361593845713105"/>
          <c:w val="0.57605484909954119"/>
          <c:h val="7.7401448414453816E-2"/>
        </c:manualLayout>
      </c:layout>
      <c:overlay val="0"/>
      <c:txPr>
        <a:bodyPr/>
        <a:lstStyle/>
        <a:p>
          <a:pPr>
            <a:defRPr sz="1600" baseline="0"/>
          </a:pPr>
          <a:endParaRPr lang="zh-TW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0.06957</cdr:x>
      <cdr:y>0.0248</cdr:y>
    </cdr:from>
    <cdr:to>
      <cdr:x>0.19768</cdr:x>
      <cdr:y>0.0793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609600" y="100763"/>
          <a:ext cx="1122627" cy="2214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altLang="zh-TW" sz="1100" b="1" dirty="0" err="1"/>
            <a:t>Unit:NT$M</a:t>
          </a:r>
          <a:endParaRPr lang="zh-TW" altLang="en-US" sz="11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0CDCF-B072-4CC6-B2A3-B1C4F4AE3FFA}" type="datetimeFigureOut">
              <a:rPr lang="en-US" smtClean="0"/>
              <a:pPr/>
              <a:t>8/13/2018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8A0187-CA69-4ACB-9811-75164F281DE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8819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3E9E0-D922-418E-8BFA-E41C87CB1E68}" type="datetimeFigureOut">
              <a:rPr lang="en-US" smtClean="0"/>
              <a:pPr/>
              <a:t>8/13/2018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9375" y="739775"/>
            <a:ext cx="65770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D2F9E-D167-4ED3-83EC-AE46EA34BE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7201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D2F9E-D167-4ED3-83EC-AE46EA34BEC3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659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7D2F9E-D167-4ED3-83EC-AE46EA34BEC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247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25611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664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8904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8490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0676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4121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/>
          <p:cNvCxnSpPr/>
          <p:nvPr/>
        </p:nvCxnSpPr>
        <p:spPr>
          <a:xfrm>
            <a:off x="0" y="4786192"/>
            <a:ext cx="9144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D:\portia\GMI\GMI_名片_V1-03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255929"/>
            <a:ext cx="880489" cy="48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59" r:id="rId2"/>
    <p:sldLayoutId id="2147484205" r:id="rId3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/>
          <p:cNvCxnSpPr/>
          <p:nvPr/>
        </p:nvCxnSpPr>
        <p:spPr>
          <a:xfrm>
            <a:off x="0" y="4786192"/>
            <a:ext cx="9144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2" descr="D:\portia\GMI\GMI_名片_V1-0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255929"/>
            <a:ext cx="880489" cy="487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3508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7" r:id="rId1"/>
    <p:sldLayoutId id="2147484208" r:id="rId2"/>
    <p:sldLayoutId id="2147484209" r:id="rId3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png"/><Relationship Id="rId9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e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jpeg"/><Relationship Id="rId7" Type="http://schemas.openxmlformats.org/officeDocument/2006/relationships/image" Target="../media/image46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5.jpeg"/><Relationship Id="rId11" Type="http://schemas.openxmlformats.org/officeDocument/2006/relationships/image" Target="../media/image50.jpeg"/><Relationship Id="rId5" Type="http://schemas.openxmlformats.org/officeDocument/2006/relationships/image" Target="../media/image44.jpeg"/><Relationship Id="rId10" Type="http://schemas.openxmlformats.org/officeDocument/2006/relationships/image" Target="../media/image49.jpe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microsoft.com/office/2007/relationships/hdphoto" Target="../media/hdphoto5.wdp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2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11" Type="http://schemas.openxmlformats.org/officeDocument/2006/relationships/image" Target="../media/image26.png"/><Relationship Id="rId5" Type="http://schemas.microsoft.com/office/2007/relationships/hdphoto" Target="../media/hdphoto2.wdp"/><Relationship Id="rId10" Type="http://schemas.microsoft.com/office/2007/relationships/hdphoto" Target="../media/hdphoto4.wdp"/><Relationship Id="rId4" Type="http://schemas.openxmlformats.org/officeDocument/2006/relationships/image" Target="../media/image22.png"/><Relationship Id="rId9" Type="http://schemas.openxmlformats.org/officeDocument/2006/relationships/image" Target="../media/image25.png"/><Relationship Id="rId1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D:\portia\GMI\首頁-0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9144000" cy="514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标题 1"/>
          <p:cNvSpPr txBox="1">
            <a:spLocks/>
          </p:cNvSpPr>
          <p:nvPr/>
        </p:nvSpPr>
        <p:spPr>
          <a:xfrm>
            <a:off x="2628181" y="1879571"/>
            <a:ext cx="5838800" cy="1454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84631" algn="r">
              <a:spcBef>
                <a:spcPts val="0"/>
              </a:spcBef>
              <a:defRPr sz="4000">
                <a:solidFill>
                  <a:srgbClr val="000000"/>
                </a:solidFill>
                <a:effectLst/>
                <a:latin typeface="標楷體"/>
                <a:ea typeface="標楷體"/>
                <a:cs typeface="標楷體"/>
                <a:sym typeface="標楷體"/>
              </a:defRPr>
            </a:pPr>
            <a:r>
              <a:rPr lang="zh-TW" altLang="en-US" sz="4000" spc="600" dirty="0" smtClean="0">
                <a:solidFill>
                  <a:schemeClr val="bg1"/>
                </a:solidFill>
                <a:latin typeface="Adobe 繁黑體 Std B" pitchFamily="34" charset="-120"/>
                <a:ea typeface="Adobe 繁黑體 Std B" pitchFamily="34" charset="-120"/>
                <a:cs typeface="新造顏楷" pitchFamily="49" charset="-120"/>
                <a:sym typeface="標楷體"/>
              </a:rPr>
              <a:t>弘憶國際</a:t>
            </a:r>
            <a:r>
              <a:rPr lang="zh-TW" altLang="en-US" sz="4000" spc="600" dirty="0">
                <a:solidFill>
                  <a:schemeClr val="bg1"/>
                </a:solidFill>
                <a:latin typeface="Adobe 繁黑體 Std B" pitchFamily="34" charset="-120"/>
                <a:ea typeface="Adobe 繁黑體 Std B" pitchFamily="34" charset="-120"/>
                <a:cs typeface="新造顏楷" pitchFamily="49" charset="-120"/>
                <a:sym typeface="標楷體"/>
              </a:rPr>
              <a:t>股份有限</a:t>
            </a:r>
            <a:r>
              <a:rPr lang="zh-TW" altLang="en-US" sz="4000" spc="600" dirty="0" smtClean="0">
                <a:solidFill>
                  <a:schemeClr val="bg1"/>
                </a:solidFill>
                <a:latin typeface="Adobe 繁黑體 Std B" pitchFamily="34" charset="-120"/>
                <a:ea typeface="Adobe 繁黑體 Std B" pitchFamily="34" charset="-120"/>
                <a:cs typeface="新造顏楷" pitchFamily="49" charset="-120"/>
                <a:sym typeface="標楷體"/>
              </a:rPr>
              <a:t>公司</a:t>
            </a:r>
            <a:endParaRPr lang="en-US" altLang="zh-TW" sz="4000" spc="600" dirty="0" smtClean="0">
              <a:solidFill>
                <a:schemeClr val="bg1"/>
              </a:solidFill>
              <a:latin typeface="Adobe 繁黑體 Std B" pitchFamily="34" charset="-120"/>
              <a:ea typeface="Adobe 繁黑體 Std B" pitchFamily="34" charset="-120"/>
              <a:cs typeface="新造顏楷" pitchFamily="49" charset="-120"/>
              <a:sym typeface="標楷體"/>
            </a:endParaRPr>
          </a:p>
          <a:p>
            <a:pPr indent="484631" algn="r">
              <a:spcBef>
                <a:spcPts val="0"/>
              </a:spcBef>
              <a:defRPr sz="4000">
                <a:solidFill>
                  <a:srgbClr val="000000"/>
                </a:solidFill>
                <a:effectLst/>
                <a:latin typeface="標楷體"/>
                <a:ea typeface="標楷體"/>
                <a:cs typeface="標楷體"/>
                <a:sym typeface="標楷體"/>
              </a:defRPr>
            </a:pPr>
            <a:r>
              <a:rPr lang="en-US" altLang="zh-TW" sz="4000" spc="600" dirty="0" smtClean="0">
                <a:solidFill>
                  <a:schemeClr val="bg1"/>
                </a:solidFill>
                <a:latin typeface="Adobe 繁黑體 Std B" pitchFamily="34" charset="-120"/>
                <a:ea typeface="Adobe 繁黑體 Std B" pitchFamily="34" charset="-120"/>
                <a:cs typeface="新造顏楷" pitchFamily="49" charset="-120"/>
                <a:sym typeface="標楷體"/>
              </a:rPr>
              <a:t>2018</a:t>
            </a:r>
            <a:r>
              <a:rPr lang="zh-TW" altLang="en-US" sz="4000" spc="600" dirty="0" smtClean="0">
                <a:solidFill>
                  <a:schemeClr val="bg1"/>
                </a:solidFill>
                <a:latin typeface="Adobe 繁黑體 Std B" pitchFamily="34" charset="-120"/>
                <a:ea typeface="Adobe 繁黑體 Std B" pitchFamily="34" charset="-120"/>
                <a:cs typeface="新造顏楷" pitchFamily="49" charset="-120"/>
                <a:sym typeface="標楷體"/>
              </a:rPr>
              <a:t>法人說明會</a:t>
            </a:r>
            <a:br>
              <a:rPr lang="zh-TW" altLang="en-US" sz="4000" spc="600" dirty="0" smtClean="0">
                <a:solidFill>
                  <a:schemeClr val="bg1"/>
                </a:solidFill>
                <a:latin typeface="Adobe 繁黑體 Std B" pitchFamily="34" charset="-120"/>
                <a:ea typeface="Adobe 繁黑體 Std B" pitchFamily="34" charset="-120"/>
                <a:cs typeface="新造顏楷" pitchFamily="49" charset="-120"/>
                <a:sym typeface="標楷體"/>
              </a:rPr>
            </a:br>
            <a:endParaRPr lang="zh-TW" altLang="en-US" sz="2800" spc="600" dirty="0">
              <a:ln w="6349">
                <a:solidFill>
                  <a:srgbClr val="354688"/>
                </a:solidFill>
              </a:ln>
              <a:solidFill>
                <a:schemeClr val="bg1"/>
              </a:solidFill>
              <a:latin typeface="Adobe 繁黑體 Std B" pitchFamily="34" charset="-120"/>
              <a:ea typeface="Adobe 繁黑體 Std B" pitchFamily="34" charset="-120"/>
              <a:cs typeface="新造顏楷" pitchFamily="49" charset="-120"/>
              <a:sym typeface="標楷體"/>
            </a:endParaRPr>
          </a:p>
        </p:txBody>
      </p:sp>
      <p:cxnSp>
        <p:nvCxnSpPr>
          <p:cNvPr id="8" name="Straight Connector 16"/>
          <p:cNvCxnSpPr/>
          <p:nvPr/>
        </p:nvCxnSpPr>
        <p:spPr>
          <a:xfrm>
            <a:off x="0" y="4786192"/>
            <a:ext cx="9144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D:\portia\GMI\GMI_名片_V1-0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04" y="4048224"/>
            <a:ext cx="1299738" cy="71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411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5799" y="276178"/>
            <a:ext cx="47355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 dirty="0" smtClean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</a:rPr>
              <a:t>營運展望│消費性電子 </a:t>
            </a:r>
            <a:r>
              <a:rPr lang="en-US" altLang="zh-TW" sz="2000" b="1" dirty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</a:rPr>
              <a:t>–</a:t>
            </a:r>
            <a:r>
              <a:rPr lang="zh-TW" altLang="en-US" sz="2000" b="1" dirty="0" smtClean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</a:rPr>
              <a:t> </a:t>
            </a:r>
            <a:r>
              <a:rPr lang="zh-TW" altLang="en-US" sz="2000" b="1" dirty="0">
                <a:solidFill>
                  <a:srgbClr val="1AAD96">
                    <a:lumMod val="75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真</a:t>
            </a:r>
            <a:r>
              <a:rPr lang="zh-TW" altLang="en-US" sz="2000" b="1" dirty="0" smtClean="0">
                <a:solidFill>
                  <a:srgbClr val="1AAD96">
                    <a:lumMod val="75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無線藍芽</a:t>
            </a:r>
            <a:r>
              <a:rPr lang="zh-TW" altLang="en-US" sz="2000" b="1" dirty="0">
                <a:solidFill>
                  <a:srgbClr val="1AAD96">
                    <a:lumMod val="75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耳機</a:t>
            </a:r>
          </a:p>
        </p:txBody>
      </p:sp>
      <p:pic>
        <p:nvPicPr>
          <p:cNvPr id="3" name="Picture 4" descr="D:\portia\GMI\GMI_bar-1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0238" y="98439"/>
            <a:ext cx="205325" cy="685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9" descr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75" y="773366"/>
            <a:ext cx="580103" cy="58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5" name="Picture 12" descr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76" y="1421830"/>
            <a:ext cx="1444747" cy="645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pic>
        <p:nvPicPr>
          <p:cNvPr id="6" name="Picture 13" descr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50" y="2086955"/>
            <a:ext cx="1967487" cy="642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15" name="矩形 14"/>
          <p:cNvSpPr/>
          <p:nvPr/>
        </p:nvSpPr>
        <p:spPr>
          <a:xfrm>
            <a:off x="465831" y="3115408"/>
            <a:ext cx="2277369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600" b="1" u="sng" dirty="0">
                <a:solidFill>
                  <a:srgbClr val="009999"/>
                </a:solidFill>
                <a:latin typeface="Adobe 繁黑體 Std B" pitchFamily="34" charset="-120"/>
                <a:ea typeface="Adobe 繁黑體 Std B" pitchFamily="34" charset="-120"/>
              </a:rPr>
              <a:t>主</a:t>
            </a:r>
            <a:r>
              <a:rPr lang="zh-TW" altLang="en-US" sz="1600" b="1" u="sng" dirty="0" smtClean="0">
                <a:solidFill>
                  <a:srgbClr val="009999"/>
                </a:solidFill>
                <a:latin typeface="Adobe 繁黑體 Std B" pitchFamily="34" charset="-120"/>
                <a:ea typeface="Adobe 繁黑體 Std B" pitchFamily="34" charset="-120"/>
              </a:rPr>
              <a:t>晶片</a:t>
            </a:r>
            <a:endParaRPr lang="en-US" altLang="zh-TW" sz="1200" b="1" u="sng" dirty="0" smtClean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n"/>
            </a:pPr>
            <a:r>
              <a:rPr lang="en-US" altLang="zh-TW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RTL8763BFR -</a:t>
            </a:r>
            <a:r>
              <a:rPr lang="zh-TW" altLang="en-US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真無線</a:t>
            </a:r>
            <a:r>
              <a:rPr lang="en-US" altLang="zh-TW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 </a:t>
            </a:r>
          </a:p>
          <a:p>
            <a:pPr marL="171450" indent="-171450">
              <a:buFont typeface="Wingdings" pitchFamily="2" charset="2"/>
              <a:buChar char="n"/>
            </a:pPr>
            <a:r>
              <a:rPr lang="en-US" altLang="zh-TW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RTL8763BF -</a:t>
            </a:r>
            <a:r>
              <a:rPr lang="zh-TW" altLang="en-US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立體聲</a:t>
            </a:r>
            <a:endParaRPr lang="en-US" altLang="zh-TW" sz="1200" b="1" dirty="0" smtClean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  <a:p>
            <a:pPr marL="171450" indent="-171450">
              <a:buFont typeface="Wingdings" pitchFamily="2" charset="2"/>
              <a:buChar char="n"/>
            </a:pPr>
            <a:r>
              <a:rPr lang="en-US" altLang="zh-TW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RTL8763BO -Flash</a:t>
            </a:r>
            <a:r>
              <a:rPr lang="zh-TW" altLang="en-US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版</a:t>
            </a:r>
            <a:endParaRPr lang="en-US" altLang="zh-TW" sz="1200" b="1" dirty="0" smtClean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  <a:p>
            <a:pPr marL="171450" indent="-171450">
              <a:buFont typeface="Wingdings" pitchFamily="2" charset="2"/>
              <a:buChar char="n"/>
            </a:pPr>
            <a:r>
              <a:rPr lang="en-US" altLang="zh-TW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RTL8763BM -</a:t>
            </a:r>
            <a:r>
              <a:rPr lang="zh-TW" altLang="en-US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單聲道</a:t>
            </a:r>
            <a:endParaRPr lang="en-US" altLang="zh-TW" sz="1200" b="1" dirty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167818" y="3071396"/>
            <a:ext cx="2770563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600" b="1" u="sng" dirty="0" smtClean="0">
                <a:solidFill>
                  <a:srgbClr val="0070C0"/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主要功能 </a:t>
            </a:r>
            <a:r>
              <a:rPr lang="en-US" altLang="zh-TW" sz="1600" b="1" u="sng" dirty="0" smtClean="0">
                <a:solidFill>
                  <a:srgbClr val="0070C0"/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- RTL8763BFR</a:t>
            </a:r>
            <a:endParaRPr lang="en-US" altLang="zh-TW" sz="1600" b="1" u="sng" dirty="0">
              <a:solidFill>
                <a:srgbClr val="0070C0"/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n"/>
            </a:pPr>
            <a:r>
              <a:rPr lang="zh-TW" altLang="en-US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第一</a:t>
            </a:r>
            <a:r>
              <a:rPr lang="zh-TW" altLang="en-US" sz="1200" b="1" dirty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顆支持藍芽</a:t>
            </a:r>
            <a:r>
              <a:rPr lang="en-US" altLang="zh-TW" sz="1200" b="1" dirty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5.0</a:t>
            </a:r>
            <a:r>
              <a:rPr lang="zh-TW" altLang="en-US" sz="1200" b="1" dirty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全功能音頻</a:t>
            </a:r>
            <a:r>
              <a:rPr lang="zh-TW" altLang="en-US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晶片</a:t>
            </a:r>
            <a:r>
              <a:rPr lang="en-US" altLang="zh-TW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 </a:t>
            </a:r>
          </a:p>
          <a:p>
            <a:pPr marL="171450" indent="-171450">
              <a:buFont typeface="Wingdings" pitchFamily="2" charset="2"/>
              <a:buChar char="n"/>
            </a:pPr>
            <a:r>
              <a:rPr lang="zh-TW" altLang="en-US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真無線</a:t>
            </a:r>
            <a:r>
              <a:rPr lang="zh-TW" altLang="en-US" sz="1200" b="1" dirty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立體聲傳輸技</a:t>
            </a:r>
            <a:r>
              <a:rPr lang="zh-TW" altLang="en-US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術</a:t>
            </a:r>
            <a:r>
              <a:rPr lang="en-US" altLang="zh-TW" sz="1200" b="1" dirty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 </a:t>
            </a:r>
            <a:r>
              <a:rPr lang="en-US" altLang="zh-TW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RWS</a:t>
            </a:r>
          </a:p>
          <a:p>
            <a:pPr marL="171450" indent="-171450">
              <a:buFont typeface="Wingdings" pitchFamily="2" charset="2"/>
              <a:buChar char="n"/>
            </a:pPr>
            <a:r>
              <a:rPr lang="zh-TW" altLang="en-US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超</a:t>
            </a:r>
            <a:r>
              <a:rPr lang="zh-TW" altLang="en-US" sz="1200" b="1" dirty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省電</a:t>
            </a:r>
            <a:r>
              <a:rPr lang="en-US" altLang="zh-TW" sz="1200" b="1" dirty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 </a:t>
            </a:r>
            <a:r>
              <a:rPr lang="zh-TW" altLang="en-US" sz="1200" b="1" dirty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 </a:t>
            </a:r>
            <a:r>
              <a:rPr lang="en-US" altLang="zh-TW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&lt;6.5mA</a:t>
            </a:r>
          </a:p>
          <a:p>
            <a:pPr marL="171450" indent="-171450">
              <a:buFont typeface="Wingdings" pitchFamily="2" charset="2"/>
              <a:buChar char="n"/>
            </a:pPr>
            <a:r>
              <a:rPr lang="zh-TW" altLang="en-US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高</a:t>
            </a:r>
            <a:r>
              <a:rPr lang="zh-TW" altLang="en-US" sz="1200" b="1" dirty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解析度</a:t>
            </a:r>
            <a:r>
              <a:rPr lang="zh-TW" altLang="en-US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音效</a:t>
            </a:r>
            <a:r>
              <a:rPr lang="en-US" altLang="zh-TW" sz="1200" b="1" dirty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 </a:t>
            </a:r>
            <a:r>
              <a:rPr lang="en-US" altLang="zh-TW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Hi-Res</a:t>
            </a:r>
          </a:p>
          <a:p>
            <a:pPr marL="171450" indent="-171450">
              <a:buFont typeface="Wingdings" pitchFamily="2" charset="2"/>
              <a:buChar char="n"/>
            </a:pPr>
            <a:r>
              <a:rPr lang="zh-TW" altLang="en-US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降</a:t>
            </a:r>
            <a:r>
              <a:rPr lang="zh-TW" altLang="en-US" sz="1200" b="1" dirty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噪</a:t>
            </a:r>
            <a:r>
              <a:rPr lang="zh-TW" altLang="en-US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功能</a:t>
            </a:r>
            <a:r>
              <a:rPr lang="en-US" altLang="zh-TW" sz="1200" b="1" dirty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 </a:t>
            </a:r>
            <a:r>
              <a:rPr lang="en-US" altLang="zh-TW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–</a:t>
            </a:r>
            <a:r>
              <a:rPr lang="zh-TW" altLang="en-US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支持</a:t>
            </a:r>
            <a:r>
              <a:rPr lang="en-US" altLang="zh-TW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2Mic</a:t>
            </a:r>
            <a:r>
              <a:rPr lang="zh-TW" altLang="en-US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降噪</a:t>
            </a:r>
            <a:endParaRPr lang="en-US" altLang="zh-TW" sz="1200" b="1" dirty="0" smtClean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  <a:p>
            <a:pPr marL="171450" indent="-171450">
              <a:buFont typeface="Wingdings" pitchFamily="2" charset="2"/>
              <a:buChar char="n"/>
            </a:pPr>
            <a:r>
              <a:rPr lang="zh-TW" altLang="en-US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體積</a:t>
            </a:r>
            <a:r>
              <a:rPr lang="zh-TW" altLang="en-US" sz="1200" b="1" dirty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小集成度</a:t>
            </a:r>
            <a:r>
              <a:rPr lang="zh-TW" altLang="en-US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高</a:t>
            </a:r>
            <a:r>
              <a:rPr lang="zh-TW" altLang="en-US" sz="1200" b="1" dirty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 </a:t>
            </a:r>
            <a:r>
              <a:rPr lang="en-US" altLang="zh-TW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5x5mm</a:t>
            </a:r>
            <a:endParaRPr lang="en-US" altLang="zh-TW" sz="1200" b="1" dirty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  <a:p>
            <a:pPr marL="171450" indent="-171450">
              <a:buFont typeface="Wingdings" pitchFamily="2" charset="2"/>
              <a:buChar char="n"/>
            </a:pPr>
            <a:endParaRPr lang="en-US" altLang="zh-TW" sz="1200" b="1" dirty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</p:txBody>
      </p:sp>
      <p:grpSp>
        <p:nvGrpSpPr>
          <p:cNvPr id="54" name="群組 53"/>
          <p:cNvGrpSpPr/>
          <p:nvPr/>
        </p:nvGrpSpPr>
        <p:grpSpPr>
          <a:xfrm>
            <a:off x="0" y="2813403"/>
            <a:ext cx="9144000" cy="152400"/>
            <a:chOff x="-31374" y="3405168"/>
            <a:chExt cx="8374229" cy="152400"/>
          </a:xfrm>
        </p:grpSpPr>
        <p:sp>
          <p:nvSpPr>
            <p:cNvPr id="55" name="Rectangle 13"/>
            <p:cNvSpPr/>
            <p:nvPr/>
          </p:nvSpPr>
          <p:spPr bwMode="auto">
            <a:xfrm>
              <a:off x="-31374" y="3405168"/>
              <a:ext cx="2791410" cy="1524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>
                <a:solidFill>
                  <a:srgbClr val="262626"/>
                </a:solidFill>
              </a:endParaRPr>
            </a:p>
          </p:txBody>
        </p:sp>
        <p:sp>
          <p:nvSpPr>
            <p:cNvPr id="56" name="Rectangle 18"/>
            <p:cNvSpPr/>
            <p:nvPr/>
          </p:nvSpPr>
          <p:spPr bwMode="auto">
            <a:xfrm>
              <a:off x="2757103" y="3405168"/>
              <a:ext cx="2791410" cy="152400"/>
            </a:xfrm>
            <a:prstGeom prst="rect">
              <a:avLst/>
            </a:prstGeom>
            <a:solidFill>
              <a:srgbClr val="0070C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>
                <a:solidFill>
                  <a:srgbClr val="262626"/>
                </a:solidFill>
              </a:endParaRPr>
            </a:p>
          </p:txBody>
        </p:sp>
        <p:sp>
          <p:nvSpPr>
            <p:cNvPr id="57" name="Rectangle 19"/>
            <p:cNvSpPr/>
            <p:nvPr/>
          </p:nvSpPr>
          <p:spPr bwMode="auto">
            <a:xfrm>
              <a:off x="5545578" y="3405168"/>
              <a:ext cx="2797277" cy="152400"/>
            </a:xfrm>
            <a:prstGeom prst="rect">
              <a:avLst/>
            </a:prstGeom>
            <a:solidFill>
              <a:srgbClr val="00206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>
                <a:solidFill>
                  <a:srgbClr val="262626"/>
                </a:solidFill>
              </a:endParaRPr>
            </a:p>
          </p:txBody>
        </p:sp>
      </p:grpSp>
      <p:pic>
        <p:nvPicPr>
          <p:cNvPr id="1026" name="Picture 2" descr="C:\Users\Think\Desktop\temp\RTL8763B宣傳文檔\mmexport153285123292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079" y="745523"/>
            <a:ext cx="1831121" cy="1978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Think\Desktop\temp\RTL8763B宣傳文檔\mmexport1532851228437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763271"/>
            <a:ext cx="1828800" cy="1960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Think\Desktop\temp\RTL8763B宣傳文檔\微信图片_2018022617565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944147" y="2973761"/>
            <a:ext cx="1188239" cy="2274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Think\Desktop\temp\RTL8763B宣傳文檔\mmexport153285123811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121" y="735921"/>
            <a:ext cx="2740879" cy="1988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矩形 34"/>
          <p:cNvSpPr/>
          <p:nvPr/>
        </p:nvSpPr>
        <p:spPr>
          <a:xfrm>
            <a:off x="6291411" y="3101960"/>
            <a:ext cx="23843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b="1" u="sng" dirty="0" smtClean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2018</a:t>
            </a:r>
            <a:r>
              <a:rPr lang="zh-TW" altLang="en-US" sz="1600" b="1" u="sng" dirty="0" smtClean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年四月導入量產</a:t>
            </a:r>
            <a:endParaRPr lang="zh-TW" altLang="en-US" sz="1200" b="1" u="sng" dirty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30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5799" y="276178"/>
            <a:ext cx="24176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 dirty="0" smtClean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</a:rPr>
              <a:t>營運展望│電腦周邊</a:t>
            </a:r>
            <a:endParaRPr lang="zh-TW" altLang="en-US" sz="2000" b="1" dirty="0">
              <a:solidFill>
                <a:srgbClr val="002060"/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3" name="Picture 4" descr="D:\portia\GMI\GMI_bar-1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0238" y="98439"/>
            <a:ext cx="205325" cy="685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矩形 14"/>
          <p:cNvSpPr/>
          <p:nvPr/>
        </p:nvSpPr>
        <p:spPr>
          <a:xfrm>
            <a:off x="668875" y="3105150"/>
            <a:ext cx="2150525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1600" b="1" u="sng" dirty="0" smtClean="0">
                <a:solidFill>
                  <a:srgbClr val="009999"/>
                </a:solidFill>
                <a:latin typeface="Adobe 繁黑體 Std B" pitchFamily="34" charset="-120"/>
                <a:ea typeface="Adobe 繁黑體 Std B" pitchFamily="34" charset="-120"/>
              </a:rPr>
              <a:t>SSD</a:t>
            </a:r>
            <a:r>
              <a:rPr lang="zh-TW" altLang="en-US" sz="1600" b="1" u="sng" dirty="0" smtClean="0">
                <a:solidFill>
                  <a:srgbClr val="009999"/>
                </a:solidFill>
                <a:latin typeface="Adobe 繁黑體 Std B" pitchFamily="34" charset="-120"/>
                <a:ea typeface="Adobe 繁黑體 Std B" pitchFamily="34" charset="-120"/>
              </a:rPr>
              <a:t> </a:t>
            </a:r>
            <a:r>
              <a:rPr lang="en-US" altLang="zh-TW" sz="1600" b="1" u="sng" dirty="0" smtClean="0">
                <a:solidFill>
                  <a:srgbClr val="009999"/>
                </a:solidFill>
                <a:latin typeface="Adobe 繁黑體 Std B" pitchFamily="34" charset="-120"/>
                <a:ea typeface="Adobe 繁黑體 Std B" pitchFamily="34" charset="-120"/>
              </a:rPr>
              <a:t>Controller</a:t>
            </a:r>
            <a:endParaRPr lang="en-US" altLang="zh-TW" sz="1200" b="1" u="sng" dirty="0" smtClean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n"/>
            </a:pPr>
            <a:r>
              <a:rPr lang="en-US" altLang="zh-TW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RTS5762 – 3200MB/s</a:t>
            </a:r>
          </a:p>
          <a:p>
            <a:pPr marL="171450" indent="-171450">
              <a:buFont typeface="Wingdings" pitchFamily="2" charset="2"/>
              <a:buChar char="n"/>
            </a:pPr>
            <a:r>
              <a:rPr lang="en-US" altLang="zh-TW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RTS5761 – 1600MB/s</a:t>
            </a:r>
          </a:p>
          <a:p>
            <a:pPr marL="171450" indent="-171450">
              <a:buFont typeface="Wingdings" pitchFamily="2" charset="2"/>
              <a:buChar char="n"/>
            </a:pPr>
            <a:r>
              <a:rPr lang="en-US" altLang="zh-TW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RTS5760 – 1000MB/s</a:t>
            </a:r>
          </a:p>
          <a:p>
            <a:pPr marL="171450" indent="-171450">
              <a:buFont typeface="Wingdings" pitchFamily="2" charset="2"/>
              <a:buChar char="n"/>
            </a:pPr>
            <a:r>
              <a:rPr lang="en-US" altLang="zh-TW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RTS6732DL – 500MB/s</a:t>
            </a:r>
          </a:p>
        </p:txBody>
      </p:sp>
      <p:sp>
        <p:nvSpPr>
          <p:cNvPr id="16" name="矩形 15"/>
          <p:cNvSpPr/>
          <p:nvPr/>
        </p:nvSpPr>
        <p:spPr>
          <a:xfrm>
            <a:off x="3706437" y="3105150"/>
            <a:ext cx="223716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1600" b="1" u="sng" dirty="0" smtClean="0">
                <a:solidFill>
                  <a:srgbClr val="0070C0"/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USB Type-C</a:t>
            </a:r>
            <a:endParaRPr lang="en-US" altLang="zh-TW" sz="1600" b="1" u="sng" dirty="0">
              <a:solidFill>
                <a:srgbClr val="0070C0"/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n"/>
            </a:pPr>
            <a:r>
              <a:rPr lang="en-US" altLang="zh-TW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USB Audio </a:t>
            </a:r>
          </a:p>
          <a:p>
            <a:pPr marL="171450" indent="-171450">
              <a:buFont typeface="Wingdings" pitchFamily="2" charset="2"/>
              <a:buChar char="n"/>
            </a:pPr>
            <a:r>
              <a:rPr lang="en-US" altLang="zh-TW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C to VGA/ HDMI</a:t>
            </a:r>
          </a:p>
          <a:p>
            <a:pPr marL="171450" indent="-171450">
              <a:buFont typeface="Wingdings" pitchFamily="2" charset="2"/>
              <a:buChar char="n"/>
            </a:pPr>
            <a:r>
              <a:rPr lang="en-US" altLang="zh-TW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Docking </a:t>
            </a:r>
          </a:p>
          <a:p>
            <a:endParaRPr lang="en-US" altLang="zh-TW" sz="1200" b="1" dirty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  <a:p>
            <a:pPr marL="171450" indent="-171450">
              <a:buFont typeface="Wingdings" pitchFamily="2" charset="2"/>
              <a:buChar char="n"/>
            </a:pPr>
            <a:endParaRPr lang="en-US" altLang="zh-TW" sz="1200" b="1" dirty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</p:txBody>
      </p:sp>
      <p:grpSp>
        <p:nvGrpSpPr>
          <p:cNvPr id="54" name="群組 53"/>
          <p:cNvGrpSpPr/>
          <p:nvPr/>
        </p:nvGrpSpPr>
        <p:grpSpPr>
          <a:xfrm>
            <a:off x="0" y="2849014"/>
            <a:ext cx="9144000" cy="179936"/>
            <a:chOff x="-31374" y="3405168"/>
            <a:chExt cx="8374229" cy="152400"/>
          </a:xfrm>
        </p:grpSpPr>
        <p:sp>
          <p:nvSpPr>
            <p:cNvPr id="55" name="Rectangle 13"/>
            <p:cNvSpPr/>
            <p:nvPr/>
          </p:nvSpPr>
          <p:spPr bwMode="auto">
            <a:xfrm>
              <a:off x="-31374" y="3405168"/>
              <a:ext cx="2791410" cy="1524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>
                <a:solidFill>
                  <a:srgbClr val="262626"/>
                </a:solidFill>
              </a:endParaRPr>
            </a:p>
          </p:txBody>
        </p:sp>
        <p:sp>
          <p:nvSpPr>
            <p:cNvPr id="56" name="Rectangle 18"/>
            <p:cNvSpPr/>
            <p:nvPr/>
          </p:nvSpPr>
          <p:spPr bwMode="auto">
            <a:xfrm>
              <a:off x="2757103" y="3405168"/>
              <a:ext cx="2791410" cy="152400"/>
            </a:xfrm>
            <a:prstGeom prst="rect">
              <a:avLst/>
            </a:prstGeom>
            <a:solidFill>
              <a:srgbClr val="0070C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>
                <a:solidFill>
                  <a:srgbClr val="262626"/>
                </a:solidFill>
              </a:endParaRPr>
            </a:p>
          </p:txBody>
        </p:sp>
        <p:sp>
          <p:nvSpPr>
            <p:cNvPr id="57" name="Rectangle 19"/>
            <p:cNvSpPr/>
            <p:nvPr/>
          </p:nvSpPr>
          <p:spPr bwMode="auto">
            <a:xfrm>
              <a:off x="5545578" y="3405168"/>
              <a:ext cx="2797277" cy="152400"/>
            </a:xfrm>
            <a:prstGeom prst="rect">
              <a:avLst/>
            </a:prstGeom>
            <a:solidFill>
              <a:srgbClr val="00206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>
                <a:solidFill>
                  <a:srgbClr val="262626"/>
                </a:solidFill>
              </a:endParaRPr>
            </a:p>
          </p:txBody>
        </p:sp>
      </p:grpSp>
      <p:pic>
        <p:nvPicPr>
          <p:cNvPr id="21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662" y="742950"/>
            <a:ext cx="1591327" cy="1591327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6373437" y="3105150"/>
            <a:ext cx="277056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1600" b="1" u="sng" dirty="0" smtClean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Wi-Fi  IP Camera</a:t>
            </a:r>
            <a:endParaRPr lang="en-US" altLang="zh-TW" sz="1600" b="1" u="sng" dirty="0">
              <a:solidFill>
                <a:srgbClr val="002060"/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n"/>
            </a:pPr>
            <a:r>
              <a:rPr lang="en-US" altLang="zh-TW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H.264 Encoder</a:t>
            </a:r>
          </a:p>
          <a:p>
            <a:pPr marL="171450" indent="-171450">
              <a:buFont typeface="Wingdings" pitchFamily="2" charset="2"/>
              <a:buChar char="n"/>
            </a:pPr>
            <a:r>
              <a:rPr lang="en-US" altLang="zh-TW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ISP</a:t>
            </a:r>
            <a:endParaRPr lang="en-US" altLang="zh-TW" sz="1200" b="1" dirty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  <a:p>
            <a:pPr marL="171450" indent="-171450">
              <a:buFont typeface="Wingdings" pitchFamily="2" charset="2"/>
              <a:buChar char="n"/>
            </a:pPr>
            <a:r>
              <a:rPr lang="en-US" altLang="zh-TW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Wi-Fi</a:t>
            </a:r>
          </a:p>
          <a:p>
            <a:pPr marL="171450" indent="-171450">
              <a:buFont typeface="Wingdings" pitchFamily="2" charset="2"/>
              <a:buChar char="n"/>
            </a:pPr>
            <a:r>
              <a:rPr lang="en-US" altLang="zh-TW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Audio Codec</a:t>
            </a:r>
          </a:p>
          <a:p>
            <a:pPr marL="171450" indent="-171450">
              <a:buFont typeface="Wingdings" pitchFamily="2" charset="2"/>
              <a:buChar char="n"/>
            </a:pPr>
            <a:r>
              <a:rPr lang="en-US" altLang="zh-TW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PMIC</a:t>
            </a:r>
          </a:p>
        </p:txBody>
      </p:sp>
      <p:pic>
        <p:nvPicPr>
          <p:cNvPr id="2050" name="Picture 2" descr="C:\Users\Think\Desktop\201806091635137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956" y="742950"/>
            <a:ext cx="27432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Think\Desktop\c2vg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596521"/>
            <a:ext cx="1207257" cy="1207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Think\Desktop\5a1bb82aN4c8b4ec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339" y="1655267"/>
            <a:ext cx="1472990" cy="109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Think\Desktop\SSD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19" y="2031490"/>
            <a:ext cx="1980951" cy="540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Think\Desktop\SSD-1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584219" y="1281053"/>
            <a:ext cx="1980951" cy="561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26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5799" y="276178"/>
            <a:ext cx="2162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</a:rPr>
              <a:t>營運展望│物聯網</a:t>
            </a:r>
            <a:r>
              <a:rPr lang="en-US" altLang="zh-TW" b="1" dirty="0" smtClean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</a:rPr>
              <a:t> </a:t>
            </a:r>
            <a:r>
              <a:rPr lang="zh-TW" altLang="en-US" b="1" dirty="0" smtClean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</a:rPr>
              <a:t> </a:t>
            </a:r>
            <a:endParaRPr lang="zh-TW" altLang="en-US" b="1" dirty="0">
              <a:solidFill>
                <a:srgbClr val="002060"/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3" name="Picture 4" descr="D:\portia\GMI\GMI_bar-1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0238" y="98439"/>
            <a:ext cx="205325" cy="685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矩形 14"/>
          <p:cNvSpPr/>
          <p:nvPr/>
        </p:nvSpPr>
        <p:spPr>
          <a:xfrm>
            <a:off x="245019" y="3105150"/>
            <a:ext cx="250567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1600" b="1" u="sng" dirty="0" smtClean="0">
                <a:solidFill>
                  <a:srgbClr val="009999"/>
                </a:solidFill>
                <a:latin typeface="Adobe 繁黑體 Std B" pitchFamily="34" charset="-120"/>
                <a:ea typeface="Adobe 繁黑體 Std B" pitchFamily="34" charset="-120"/>
              </a:rPr>
              <a:t>AI </a:t>
            </a:r>
            <a:r>
              <a:rPr lang="zh-TW" altLang="en-US" sz="1600" b="1" u="sng" dirty="0" smtClean="0">
                <a:solidFill>
                  <a:srgbClr val="009999"/>
                </a:solidFill>
                <a:latin typeface="Adobe 繁黑體 Std B" pitchFamily="34" charset="-120"/>
                <a:ea typeface="Adobe 繁黑體 Std B" pitchFamily="34" charset="-120"/>
              </a:rPr>
              <a:t>語</a:t>
            </a:r>
            <a:r>
              <a:rPr lang="zh-TW" altLang="en-US" sz="1600" b="1" u="sng" dirty="0">
                <a:solidFill>
                  <a:srgbClr val="009999"/>
                </a:solidFill>
                <a:latin typeface="Adobe 繁黑體 Std B" pitchFamily="34" charset="-120"/>
                <a:ea typeface="Adobe 繁黑體 Std B" pitchFamily="34" charset="-120"/>
              </a:rPr>
              <a:t>音</a:t>
            </a:r>
            <a:r>
              <a:rPr lang="zh-TW" altLang="en-US" sz="1600" b="1" u="sng" dirty="0" smtClean="0">
                <a:solidFill>
                  <a:srgbClr val="009999"/>
                </a:solidFill>
                <a:latin typeface="Adobe 繁黑體 Std B" pitchFamily="34" charset="-120"/>
                <a:ea typeface="Adobe 繁黑體 Std B" pitchFamily="34" charset="-120"/>
              </a:rPr>
              <a:t>助手</a:t>
            </a:r>
            <a:endParaRPr lang="en-US" altLang="zh-TW" sz="1200" b="1" u="sng" dirty="0" smtClean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n"/>
            </a:pPr>
            <a:r>
              <a:rPr lang="en-US" altLang="zh-TW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RTS5680 – </a:t>
            </a:r>
            <a:r>
              <a:rPr lang="zh-TW" altLang="en-US" sz="1200" b="1" dirty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智能語音處理方案</a:t>
            </a:r>
            <a:endParaRPr lang="en-US" altLang="zh-TW" sz="1200" b="1" dirty="0" smtClean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  <a:p>
            <a:pPr marL="171450" indent="-171450">
              <a:buFont typeface="Wingdings" pitchFamily="2" charset="2"/>
              <a:buChar char="n"/>
            </a:pPr>
            <a:r>
              <a:rPr lang="en-US" altLang="zh-TW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RTL8195 – </a:t>
            </a:r>
            <a:r>
              <a:rPr lang="zh-TW" altLang="en-US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低功耗智能音箱方案</a:t>
            </a:r>
            <a:endParaRPr lang="en-US" altLang="zh-TW" sz="1200" b="1" dirty="0" smtClean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706437" y="3105150"/>
            <a:ext cx="223716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600" b="1" u="sng" dirty="0">
                <a:solidFill>
                  <a:srgbClr val="0070C0"/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智能</a:t>
            </a:r>
            <a:r>
              <a:rPr lang="zh-TW" altLang="en-US" sz="1600" b="1" u="sng" dirty="0" smtClean="0">
                <a:solidFill>
                  <a:srgbClr val="0070C0"/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透傳運用</a:t>
            </a:r>
            <a:endParaRPr lang="en-US" altLang="zh-TW" sz="1600" b="1" u="sng" dirty="0">
              <a:solidFill>
                <a:srgbClr val="0070C0"/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n"/>
            </a:pPr>
            <a:r>
              <a:rPr lang="en-US" altLang="zh-TW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Wi-Fi </a:t>
            </a:r>
            <a:r>
              <a:rPr lang="zh-TW" altLang="en-US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無線透傳</a:t>
            </a:r>
            <a:endParaRPr lang="en-US" altLang="zh-TW" sz="1200" b="1" dirty="0" smtClean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  <a:p>
            <a:pPr marL="171450" indent="-171450">
              <a:buFont typeface="Wingdings" pitchFamily="2" charset="2"/>
              <a:buChar char="n"/>
            </a:pPr>
            <a:r>
              <a:rPr lang="zh-TW" altLang="en-US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藍牙透傳</a:t>
            </a:r>
            <a:endParaRPr lang="en-US" altLang="zh-TW" sz="1200" b="1" dirty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</p:txBody>
      </p:sp>
      <p:grpSp>
        <p:nvGrpSpPr>
          <p:cNvPr id="54" name="群組 53"/>
          <p:cNvGrpSpPr/>
          <p:nvPr/>
        </p:nvGrpSpPr>
        <p:grpSpPr>
          <a:xfrm>
            <a:off x="-31374" y="2813403"/>
            <a:ext cx="9175374" cy="152400"/>
            <a:chOff x="-31374" y="3405168"/>
            <a:chExt cx="8374229" cy="152400"/>
          </a:xfrm>
        </p:grpSpPr>
        <p:sp>
          <p:nvSpPr>
            <p:cNvPr id="55" name="Rectangle 13"/>
            <p:cNvSpPr/>
            <p:nvPr/>
          </p:nvSpPr>
          <p:spPr bwMode="auto">
            <a:xfrm>
              <a:off x="-31374" y="3405168"/>
              <a:ext cx="2791410" cy="1524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>
                <a:solidFill>
                  <a:srgbClr val="262626"/>
                </a:solidFill>
              </a:endParaRPr>
            </a:p>
          </p:txBody>
        </p:sp>
        <p:sp>
          <p:nvSpPr>
            <p:cNvPr id="56" name="Rectangle 18"/>
            <p:cNvSpPr/>
            <p:nvPr/>
          </p:nvSpPr>
          <p:spPr bwMode="auto">
            <a:xfrm>
              <a:off x="2757103" y="3405168"/>
              <a:ext cx="2791410" cy="152400"/>
            </a:xfrm>
            <a:prstGeom prst="rect">
              <a:avLst/>
            </a:prstGeom>
            <a:solidFill>
              <a:srgbClr val="0070C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>
                <a:solidFill>
                  <a:srgbClr val="262626"/>
                </a:solidFill>
              </a:endParaRPr>
            </a:p>
          </p:txBody>
        </p:sp>
        <p:sp>
          <p:nvSpPr>
            <p:cNvPr id="57" name="Rectangle 19"/>
            <p:cNvSpPr/>
            <p:nvPr/>
          </p:nvSpPr>
          <p:spPr bwMode="auto">
            <a:xfrm>
              <a:off x="5545578" y="3405168"/>
              <a:ext cx="2797277" cy="152400"/>
            </a:xfrm>
            <a:prstGeom prst="rect">
              <a:avLst/>
            </a:prstGeom>
            <a:solidFill>
              <a:srgbClr val="00206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>
                <a:solidFill>
                  <a:srgbClr val="262626"/>
                </a:solidFill>
              </a:endParaRPr>
            </a:p>
          </p:txBody>
        </p:sp>
      </p:grpSp>
      <p:sp>
        <p:nvSpPr>
          <p:cNvPr id="22" name="矩形 21"/>
          <p:cNvSpPr/>
          <p:nvPr/>
        </p:nvSpPr>
        <p:spPr>
          <a:xfrm>
            <a:off x="6373437" y="3105150"/>
            <a:ext cx="277056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600" b="1" u="sng" dirty="0" smtClean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智能語音控制</a:t>
            </a:r>
            <a:endParaRPr lang="en-US" altLang="zh-TW" sz="1600" b="1" u="sng" dirty="0">
              <a:solidFill>
                <a:srgbClr val="002060"/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n"/>
            </a:pPr>
            <a:r>
              <a:rPr lang="zh-TW" altLang="en-US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插座</a:t>
            </a:r>
            <a:endParaRPr lang="en-US" altLang="zh-TW" sz="1200" b="1" dirty="0" smtClean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  <a:p>
            <a:pPr marL="171450" indent="-171450">
              <a:buFont typeface="Wingdings" pitchFamily="2" charset="2"/>
              <a:buChar char="n"/>
            </a:pPr>
            <a:r>
              <a:rPr lang="en-US" altLang="zh-TW" sz="12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LED</a:t>
            </a:r>
          </a:p>
          <a:p>
            <a:pPr marL="171450" indent="-171450">
              <a:buFont typeface="Wingdings" pitchFamily="2" charset="2"/>
              <a:buChar char="n"/>
            </a:pPr>
            <a:endParaRPr lang="en-US" altLang="zh-TW" sz="1200" b="1" dirty="0" smtClean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</p:txBody>
      </p:sp>
      <p:pic>
        <p:nvPicPr>
          <p:cNvPr id="3074" name="Picture 2" descr="C:\Users\Think\Desktop\8195 and 56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358" y="742950"/>
            <a:ext cx="2384135" cy="1979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群組 4"/>
          <p:cNvGrpSpPr/>
          <p:nvPr/>
        </p:nvGrpSpPr>
        <p:grpSpPr>
          <a:xfrm>
            <a:off x="3706437" y="666750"/>
            <a:ext cx="1878896" cy="1931699"/>
            <a:chOff x="1931619" y="2581793"/>
            <a:chExt cx="1651000" cy="1749335"/>
          </a:xfrm>
        </p:grpSpPr>
        <p:pic>
          <p:nvPicPr>
            <p:cNvPr id="19" name="Picture 8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021" t="5421" r="27406" b="7819"/>
            <a:stretch>
              <a:fillRect/>
            </a:stretch>
          </p:blipFill>
          <p:spPr bwMode="auto">
            <a:xfrm>
              <a:off x="2806144" y="2581793"/>
              <a:ext cx="568400" cy="11870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324" t="11324" r="9406" b="9406"/>
            <a:stretch>
              <a:fillRect/>
            </a:stretch>
          </p:blipFill>
          <p:spPr bwMode="auto">
            <a:xfrm>
              <a:off x="2096255" y="3928350"/>
              <a:ext cx="377428" cy="3774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3" name="Picture 23" descr="http://image.haier.com/cn/consumer/wisdimair/transmitter/201609/W020160913514202550239_500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136" t="15506" r="26346" b="14716"/>
            <a:stretch>
              <a:fillRect/>
            </a:stretch>
          </p:blipFill>
          <p:spPr bwMode="auto">
            <a:xfrm>
              <a:off x="3258769" y="3515931"/>
              <a:ext cx="323850" cy="4869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" name="圖片 1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35" t="15271" r="12199" b="19833"/>
            <a:stretch>
              <a:fillRect/>
            </a:stretch>
          </p:blipFill>
          <p:spPr bwMode="auto">
            <a:xfrm>
              <a:off x="2525682" y="3872737"/>
              <a:ext cx="567928" cy="4583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" name="Picture 15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880" t="5615" r="14034" b="6393"/>
            <a:stretch>
              <a:fillRect/>
            </a:stretch>
          </p:blipFill>
          <p:spPr bwMode="auto">
            <a:xfrm>
              <a:off x="1931619" y="3063956"/>
              <a:ext cx="217884" cy="785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6" name="Picture 6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216" t="10715" r="21436" b="7153"/>
            <a:stretch>
              <a:fillRect/>
            </a:stretch>
          </p:blipFill>
          <p:spPr bwMode="auto">
            <a:xfrm>
              <a:off x="2284969" y="2896899"/>
              <a:ext cx="626069" cy="9275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75" name="Picture 3" descr="C:\Users\Think\Desktop\插座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908445"/>
            <a:ext cx="1226052" cy="890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Think\Desktop\智能LED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2381" y="1733222"/>
            <a:ext cx="1140522" cy="843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5677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85799" y="276178"/>
            <a:ext cx="3897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</a:rPr>
              <a:t>營運展望</a:t>
            </a:r>
            <a:r>
              <a:rPr lang="zh-TW" altLang="en-US" b="1" dirty="0" smtClean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</a:rPr>
              <a:t>│車用電子 </a:t>
            </a:r>
            <a:r>
              <a:rPr lang="en-US" altLang="zh-TW" b="1" dirty="0" smtClean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</a:rPr>
              <a:t>–</a:t>
            </a:r>
            <a:r>
              <a:rPr lang="zh-TW" altLang="en-US" b="1" dirty="0" smtClean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</a:rPr>
              <a:t> 車用乙太網路</a:t>
            </a:r>
            <a:endParaRPr lang="zh-TW" altLang="en-US" b="1" dirty="0">
              <a:solidFill>
                <a:srgbClr val="002060"/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5" name="Picture 4" descr="D:\portia\GMI\GMI_bar-18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0238" y="98439"/>
            <a:ext cx="205325" cy="685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3206239" y="3381911"/>
            <a:ext cx="2639521" cy="1000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600" b="1" u="sng" dirty="0" smtClean="0">
                <a:solidFill>
                  <a:srgbClr val="0070C0"/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主要運用</a:t>
            </a:r>
            <a:endParaRPr lang="en-US" altLang="zh-TW" sz="1600" b="1" u="sng" dirty="0" smtClean="0">
              <a:solidFill>
                <a:srgbClr val="0070C0"/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n"/>
            </a:pPr>
            <a:r>
              <a:rPr lang="zh-TW" altLang="en-US" sz="1400" b="1" dirty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車用乙太</a:t>
            </a:r>
            <a:r>
              <a:rPr lang="zh-TW" altLang="en-US" sz="14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網路</a:t>
            </a:r>
            <a:endParaRPr lang="en-US" altLang="zh-TW" sz="1400" b="1" dirty="0" smtClean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  <a:p>
            <a:pPr marL="285750" indent="-285750">
              <a:buFont typeface="Wingdings" panose="05000000000000000000" pitchFamily="2" charset="2"/>
              <a:buChar char="n"/>
            </a:pPr>
            <a:r>
              <a:rPr lang="en-US" altLang="zh-TW" sz="14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100/1000BASE-T1</a:t>
            </a:r>
            <a:endParaRPr lang="en-US" altLang="zh-TW" sz="1400" b="1" dirty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113705" y="3391093"/>
            <a:ext cx="30140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1600" b="1" u="sng" dirty="0" smtClean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優勢</a:t>
            </a:r>
            <a:endParaRPr lang="en-US" altLang="zh-TW" sz="1600" b="1" u="sng" dirty="0">
              <a:solidFill>
                <a:srgbClr val="002060"/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  <a:p>
            <a:pPr marL="171450" indent="-171450">
              <a:buFont typeface="Wingdings" pitchFamily="2" charset="2"/>
              <a:buChar char="n"/>
            </a:pPr>
            <a:r>
              <a:rPr lang="zh-TW" altLang="en-US" sz="14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使用</a:t>
            </a:r>
            <a:r>
              <a:rPr lang="zh-TW" altLang="en-US" sz="1400" b="1" dirty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一對線為傳輸</a:t>
            </a:r>
            <a:r>
              <a:rPr lang="zh-TW" altLang="en-US" sz="14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材料每</a:t>
            </a:r>
            <a:r>
              <a:rPr lang="zh-TW" altLang="en-US" sz="1400" b="1" dirty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個</a:t>
            </a:r>
            <a:r>
              <a:rPr lang="en-US" altLang="zh-TW" sz="1400" b="1" dirty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Port</a:t>
            </a:r>
            <a:r>
              <a:rPr lang="zh-TW" altLang="en-US" sz="1400" b="1" dirty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都有專屬頻寬</a:t>
            </a:r>
            <a:r>
              <a:rPr lang="zh-TW" altLang="en-US" sz="14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速度</a:t>
            </a:r>
            <a:endParaRPr lang="en-US" altLang="zh-TW" sz="1400" b="1" dirty="0" smtClean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  <a:p>
            <a:pPr marL="171450" indent="-171450">
              <a:buFont typeface="Wingdings" pitchFamily="2" charset="2"/>
              <a:buChar char="n"/>
            </a:pPr>
            <a:r>
              <a:rPr lang="zh-TW" altLang="en-US" sz="14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先進</a:t>
            </a:r>
            <a:r>
              <a:rPr lang="zh-TW" altLang="en-US" sz="1400" b="1" dirty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的連線品質診斷</a:t>
            </a:r>
            <a:r>
              <a:rPr lang="zh-TW" altLang="en-US" sz="14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技術</a:t>
            </a:r>
            <a:endParaRPr lang="en-US" altLang="zh-TW" sz="1400" b="1" dirty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  <a:p>
            <a:pPr marL="171450" indent="-171450">
              <a:buFont typeface="Wingdings" pitchFamily="2" charset="2"/>
              <a:buChar char="n"/>
            </a:pPr>
            <a:r>
              <a:rPr lang="zh-TW" altLang="en-US" sz="14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低成本</a:t>
            </a:r>
            <a:r>
              <a:rPr lang="en-US" altLang="zh-TW" sz="1400" b="1" dirty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, </a:t>
            </a:r>
            <a:r>
              <a:rPr lang="zh-TW" altLang="en-US" sz="1400" b="1" dirty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低功耗</a:t>
            </a:r>
            <a:r>
              <a:rPr lang="en-US" altLang="zh-TW" sz="1400" b="1" dirty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, </a:t>
            </a:r>
            <a:r>
              <a:rPr lang="zh-TW" altLang="en-US" sz="1400" b="1" dirty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低線材</a:t>
            </a:r>
            <a:r>
              <a:rPr lang="zh-TW" altLang="en-US" sz="14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重量</a:t>
            </a:r>
            <a:endParaRPr lang="zh-TW" altLang="en-US" sz="1400" b="1" dirty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</p:txBody>
      </p:sp>
      <p:sp>
        <p:nvSpPr>
          <p:cNvPr id="9" name="Inhaltsplatzhalter 4"/>
          <p:cNvSpPr txBox="1">
            <a:spLocks/>
          </p:cNvSpPr>
          <p:nvPr/>
        </p:nvSpPr>
        <p:spPr>
          <a:xfrm>
            <a:off x="224250" y="3403176"/>
            <a:ext cx="2372970" cy="574516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TW" altLang="en-US" sz="1600" b="1" u="sng" dirty="0" smtClean="0">
                <a:solidFill>
                  <a:srgbClr val="009999"/>
                </a:solidFill>
                <a:latin typeface="Adobe 繁黑體 Std B" pitchFamily="34" charset="-120"/>
                <a:ea typeface="Adobe 繁黑體 Std B" pitchFamily="34" charset="-120"/>
              </a:rPr>
              <a:t>主晶片</a:t>
            </a:r>
            <a:endParaRPr lang="en-US" altLang="zh-TW" sz="1400" b="1" dirty="0" smtClean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  <a:sym typeface="Calibri Bold" charset="0"/>
            </a:endParaRPr>
          </a:p>
          <a:p>
            <a:pPr indent="-216000">
              <a:lnSpc>
                <a:spcPts val="600"/>
              </a:lnSpc>
              <a:spcAft>
                <a:spcPts val="1200"/>
              </a:spcAft>
              <a:buFont typeface="Wingdings" panose="05000000000000000000" pitchFamily="2" charset="2"/>
              <a:buChar char="n"/>
            </a:pPr>
            <a:r>
              <a:rPr lang="en-US" altLang="zh-TW" sz="14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  <a:sym typeface="Calibri Bold" charset="0"/>
              </a:rPr>
              <a:t>RTL9000A / RTL904XA</a:t>
            </a:r>
            <a:endParaRPr lang="en-US" sz="1200" dirty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grpSp>
        <p:nvGrpSpPr>
          <p:cNvPr id="16" name="群組 53"/>
          <p:cNvGrpSpPr/>
          <p:nvPr/>
        </p:nvGrpSpPr>
        <p:grpSpPr>
          <a:xfrm>
            <a:off x="2" y="3086100"/>
            <a:ext cx="9175374" cy="152400"/>
            <a:chOff x="-31374" y="3405168"/>
            <a:chExt cx="8374229" cy="152400"/>
          </a:xfrm>
        </p:grpSpPr>
        <p:sp>
          <p:nvSpPr>
            <p:cNvPr id="18" name="Rectangle 13"/>
            <p:cNvSpPr/>
            <p:nvPr/>
          </p:nvSpPr>
          <p:spPr bwMode="auto">
            <a:xfrm>
              <a:off x="-31374" y="3405168"/>
              <a:ext cx="2791410" cy="152400"/>
            </a:xfrm>
            <a:prstGeom prst="rect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>
                <a:solidFill>
                  <a:srgbClr val="262626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2757103" y="3405168"/>
              <a:ext cx="2791410" cy="152400"/>
            </a:xfrm>
            <a:prstGeom prst="rect">
              <a:avLst/>
            </a:prstGeom>
            <a:solidFill>
              <a:srgbClr val="0070C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>
                <a:solidFill>
                  <a:srgbClr val="262626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5545578" y="3405168"/>
              <a:ext cx="2797277" cy="152400"/>
            </a:xfrm>
            <a:prstGeom prst="rect">
              <a:avLst/>
            </a:prstGeom>
            <a:solidFill>
              <a:srgbClr val="00206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>
                <a:solidFill>
                  <a:srgbClr val="262626"/>
                </a:solidFill>
              </a:endParaRPr>
            </a:p>
          </p:txBody>
        </p:sp>
      </p:grpSp>
      <p:pic>
        <p:nvPicPr>
          <p:cNvPr id="12" name="Picture 3" descr="C:\Users\Think\Desktop\CA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97910"/>
            <a:ext cx="4343400" cy="2078640"/>
          </a:xfrm>
          <a:prstGeom prst="rect">
            <a:avLst/>
          </a:prstGeom>
          <a:noFill/>
          <a:ln w="190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等腰三角形 12"/>
          <p:cNvSpPr/>
          <p:nvPr/>
        </p:nvSpPr>
        <p:spPr bwMode="auto">
          <a:xfrm>
            <a:off x="762000" y="1777377"/>
            <a:ext cx="152400" cy="217588"/>
          </a:xfrm>
          <a:prstGeom prst="triangle">
            <a:avLst/>
          </a:prstGeom>
          <a:solidFill>
            <a:srgbClr val="FFC000"/>
          </a:solidFill>
          <a:ln w="9525">
            <a:noFill/>
            <a:round/>
            <a:headEnd/>
            <a:tailEnd/>
          </a:ln>
          <a:scene3d>
            <a:camera prst="orthographicFront">
              <a:rot lat="0" lon="0" rev="540000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srgbClr val="262626"/>
              </a:solidFill>
            </a:endParaRPr>
          </a:p>
        </p:txBody>
      </p:sp>
      <p:sp>
        <p:nvSpPr>
          <p:cNvPr id="14" name="等腰三角形 13"/>
          <p:cNvSpPr/>
          <p:nvPr/>
        </p:nvSpPr>
        <p:spPr bwMode="auto">
          <a:xfrm>
            <a:off x="2514600" y="1000795"/>
            <a:ext cx="152400" cy="217588"/>
          </a:xfrm>
          <a:prstGeom prst="triangle">
            <a:avLst/>
          </a:prstGeom>
          <a:solidFill>
            <a:srgbClr val="FFC000"/>
          </a:solidFill>
          <a:ln w="9525">
            <a:noFill/>
            <a:round/>
            <a:headEnd/>
            <a:tailEnd/>
          </a:ln>
          <a:scene3d>
            <a:camera prst="orthographicFront">
              <a:rot lat="0" lon="0" rev="540000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srgbClr val="262626"/>
              </a:solidFill>
            </a:endParaRPr>
          </a:p>
        </p:txBody>
      </p:sp>
      <p:sp>
        <p:nvSpPr>
          <p:cNvPr id="15" name="等腰三角形 14"/>
          <p:cNvSpPr/>
          <p:nvPr/>
        </p:nvSpPr>
        <p:spPr bwMode="auto">
          <a:xfrm>
            <a:off x="2514600" y="2310901"/>
            <a:ext cx="152400" cy="217588"/>
          </a:xfrm>
          <a:prstGeom prst="triangle">
            <a:avLst/>
          </a:prstGeom>
          <a:solidFill>
            <a:srgbClr val="FFC000"/>
          </a:solidFill>
          <a:ln w="9525">
            <a:noFill/>
            <a:round/>
            <a:headEnd/>
            <a:tailEnd/>
          </a:ln>
          <a:scene3d>
            <a:camera prst="orthographicFront">
              <a:rot lat="0" lon="0" rev="540000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srgbClr val="262626"/>
              </a:solidFill>
            </a:endParaRPr>
          </a:p>
        </p:txBody>
      </p:sp>
      <p:sp>
        <p:nvSpPr>
          <p:cNvPr id="17" name="等腰三角形 16"/>
          <p:cNvSpPr/>
          <p:nvPr/>
        </p:nvSpPr>
        <p:spPr bwMode="auto">
          <a:xfrm>
            <a:off x="4114800" y="1664429"/>
            <a:ext cx="152400" cy="217588"/>
          </a:xfrm>
          <a:prstGeom prst="triangle">
            <a:avLst/>
          </a:prstGeom>
          <a:solidFill>
            <a:srgbClr val="FFC000"/>
          </a:solidFill>
          <a:ln w="9525">
            <a:noFill/>
            <a:round/>
            <a:headEnd/>
            <a:tailEnd/>
          </a:ln>
          <a:scene3d>
            <a:camera prst="orthographicFront">
              <a:rot lat="0" lon="0" rev="16200000"/>
            </a:camera>
            <a:lightRig rig="threePt" dir="t"/>
          </a:scene3d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srgbClr val="262626"/>
              </a:solidFill>
            </a:endParaRPr>
          </a:p>
        </p:txBody>
      </p:sp>
      <p:sp>
        <p:nvSpPr>
          <p:cNvPr id="21" name="圆角矩形 20"/>
          <p:cNvSpPr/>
          <p:nvPr/>
        </p:nvSpPr>
        <p:spPr bwMode="auto">
          <a:xfrm>
            <a:off x="3276600" y="1994965"/>
            <a:ext cx="381000" cy="152400"/>
          </a:xfrm>
          <a:prstGeom prst="roundRect">
            <a:avLst/>
          </a:prstGeom>
          <a:solidFill>
            <a:srgbClr val="FFC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cxnSp>
        <p:nvCxnSpPr>
          <p:cNvPr id="22" name="直接连接符 21"/>
          <p:cNvCxnSpPr/>
          <p:nvPr/>
        </p:nvCxnSpPr>
        <p:spPr>
          <a:xfrm>
            <a:off x="2743200" y="2419695"/>
            <a:ext cx="58748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/>
        </p:nvCxnSpPr>
        <p:spPr>
          <a:xfrm>
            <a:off x="914400" y="2715308"/>
            <a:ext cx="25146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2667000" y="1113159"/>
            <a:ext cx="12954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 flipV="1">
            <a:off x="3330682" y="2147366"/>
            <a:ext cx="0" cy="27232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3962400" y="1113159"/>
            <a:ext cx="0" cy="126280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 flipH="1">
            <a:off x="3581400" y="2375965"/>
            <a:ext cx="381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 flipV="1">
            <a:off x="3581400" y="2147366"/>
            <a:ext cx="0" cy="228599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 flipV="1">
            <a:off x="4191000" y="1842565"/>
            <a:ext cx="0" cy="87274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/>
        </p:nvCxnSpPr>
        <p:spPr>
          <a:xfrm flipH="1">
            <a:off x="3505200" y="2715308"/>
            <a:ext cx="6858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 flipV="1">
            <a:off x="3505200" y="2147366"/>
            <a:ext cx="0" cy="56794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 flipV="1">
            <a:off x="3429000" y="2147366"/>
            <a:ext cx="0" cy="56794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>
            <a:endCxn id="13" idx="4"/>
          </p:cNvCxnSpPr>
          <p:nvPr/>
        </p:nvCxnSpPr>
        <p:spPr>
          <a:xfrm flipV="1">
            <a:off x="914400" y="1994965"/>
            <a:ext cx="0" cy="720343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圆柱形 33"/>
          <p:cNvSpPr/>
          <p:nvPr/>
        </p:nvSpPr>
        <p:spPr bwMode="auto">
          <a:xfrm>
            <a:off x="2150005" y="1253703"/>
            <a:ext cx="76200" cy="152400"/>
          </a:xfrm>
          <a:prstGeom prst="can">
            <a:avLst/>
          </a:prstGeom>
          <a:solidFill>
            <a:schemeClr val="accent3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srgbClr val="262626"/>
              </a:solidFill>
            </a:endParaRPr>
          </a:p>
        </p:txBody>
      </p:sp>
      <p:sp>
        <p:nvSpPr>
          <p:cNvPr id="35" name="圆柱形 34"/>
          <p:cNvSpPr/>
          <p:nvPr/>
        </p:nvSpPr>
        <p:spPr bwMode="auto">
          <a:xfrm>
            <a:off x="1295400" y="1417115"/>
            <a:ext cx="76200" cy="152400"/>
          </a:xfrm>
          <a:prstGeom prst="can">
            <a:avLst/>
          </a:prstGeom>
          <a:solidFill>
            <a:schemeClr val="accent3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srgbClr val="262626"/>
              </a:solidFill>
            </a:endParaRPr>
          </a:p>
        </p:txBody>
      </p:sp>
      <p:sp>
        <p:nvSpPr>
          <p:cNvPr id="36" name="圆柱形 35"/>
          <p:cNvSpPr/>
          <p:nvPr/>
        </p:nvSpPr>
        <p:spPr bwMode="auto">
          <a:xfrm>
            <a:off x="1316567" y="2196386"/>
            <a:ext cx="76200" cy="152400"/>
          </a:xfrm>
          <a:prstGeom prst="can">
            <a:avLst/>
          </a:prstGeom>
          <a:solidFill>
            <a:schemeClr val="accent3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srgbClr val="262626"/>
              </a:solidFill>
            </a:endParaRPr>
          </a:p>
        </p:txBody>
      </p:sp>
      <p:sp>
        <p:nvSpPr>
          <p:cNvPr id="37" name="圆柱形 36"/>
          <p:cNvSpPr/>
          <p:nvPr/>
        </p:nvSpPr>
        <p:spPr bwMode="auto">
          <a:xfrm>
            <a:off x="2150005" y="2361486"/>
            <a:ext cx="76200" cy="152400"/>
          </a:xfrm>
          <a:prstGeom prst="can">
            <a:avLst/>
          </a:prstGeom>
          <a:solidFill>
            <a:schemeClr val="accent3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srgbClr val="262626"/>
              </a:solidFill>
            </a:endParaRPr>
          </a:p>
        </p:txBody>
      </p:sp>
      <p:sp>
        <p:nvSpPr>
          <p:cNvPr id="38" name="圆角矩形 37"/>
          <p:cNvSpPr/>
          <p:nvPr/>
        </p:nvSpPr>
        <p:spPr bwMode="auto">
          <a:xfrm>
            <a:off x="1524000" y="1613965"/>
            <a:ext cx="152400" cy="52674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srgbClr val="262626"/>
              </a:solidFill>
            </a:endParaRPr>
          </a:p>
        </p:txBody>
      </p:sp>
      <p:cxnSp>
        <p:nvCxnSpPr>
          <p:cNvPr id="39" name="直接连接符 38"/>
          <p:cNvCxnSpPr/>
          <p:nvPr/>
        </p:nvCxnSpPr>
        <p:spPr>
          <a:xfrm>
            <a:off x="1333500" y="1569515"/>
            <a:ext cx="0" cy="9491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连接符 39"/>
          <p:cNvCxnSpPr>
            <a:endCxn id="36" idx="1"/>
          </p:cNvCxnSpPr>
          <p:nvPr/>
        </p:nvCxnSpPr>
        <p:spPr>
          <a:xfrm>
            <a:off x="1354667" y="2085025"/>
            <a:ext cx="0" cy="11136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连接符 40"/>
          <p:cNvCxnSpPr/>
          <p:nvPr/>
        </p:nvCxnSpPr>
        <p:spPr>
          <a:xfrm>
            <a:off x="1333500" y="1664429"/>
            <a:ext cx="1905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连接符 41"/>
          <p:cNvCxnSpPr/>
          <p:nvPr/>
        </p:nvCxnSpPr>
        <p:spPr>
          <a:xfrm>
            <a:off x="1354667" y="2085025"/>
            <a:ext cx="16933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连接符 42"/>
          <p:cNvCxnSpPr>
            <a:endCxn id="34" idx="3"/>
          </p:cNvCxnSpPr>
          <p:nvPr/>
        </p:nvCxnSpPr>
        <p:spPr>
          <a:xfrm flipV="1">
            <a:off x="2188105" y="1406103"/>
            <a:ext cx="0" cy="36712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连接符 43"/>
          <p:cNvCxnSpPr>
            <a:endCxn id="37" idx="1"/>
          </p:cNvCxnSpPr>
          <p:nvPr/>
        </p:nvCxnSpPr>
        <p:spPr>
          <a:xfrm>
            <a:off x="2188105" y="1973162"/>
            <a:ext cx="0" cy="38832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圆角矩形 44"/>
          <p:cNvSpPr/>
          <p:nvPr/>
        </p:nvSpPr>
        <p:spPr bwMode="auto">
          <a:xfrm>
            <a:off x="2743200" y="1613965"/>
            <a:ext cx="152400" cy="526740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srgbClr val="262626"/>
              </a:solidFill>
            </a:endParaRPr>
          </a:p>
        </p:txBody>
      </p:sp>
      <p:sp>
        <p:nvSpPr>
          <p:cNvPr id="46" name="圆角矩形 45"/>
          <p:cNvSpPr/>
          <p:nvPr/>
        </p:nvSpPr>
        <p:spPr bwMode="auto">
          <a:xfrm>
            <a:off x="3276600" y="1821403"/>
            <a:ext cx="228600" cy="111863"/>
          </a:xfrm>
          <a:prstGeom prst="roundRect">
            <a:avLst/>
          </a:prstGeom>
          <a:solidFill>
            <a:srgbClr val="FFC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srgbClr val="262626"/>
              </a:solidFill>
            </a:endParaRPr>
          </a:p>
        </p:txBody>
      </p:sp>
      <p:sp>
        <p:nvSpPr>
          <p:cNvPr id="47" name="圆角矩形 46"/>
          <p:cNvSpPr/>
          <p:nvPr/>
        </p:nvSpPr>
        <p:spPr bwMode="auto">
          <a:xfrm>
            <a:off x="3276600" y="1674072"/>
            <a:ext cx="228600" cy="111863"/>
          </a:xfrm>
          <a:prstGeom prst="roundRect">
            <a:avLst/>
          </a:prstGeom>
          <a:solidFill>
            <a:srgbClr val="FFC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srgbClr val="262626"/>
              </a:solidFill>
            </a:endParaRPr>
          </a:p>
        </p:txBody>
      </p:sp>
      <p:sp>
        <p:nvSpPr>
          <p:cNvPr id="48" name="圆角矩形 47"/>
          <p:cNvSpPr/>
          <p:nvPr/>
        </p:nvSpPr>
        <p:spPr bwMode="auto">
          <a:xfrm>
            <a:off x="3269673" y="1533296"/>
            <a:ext cx="228600" cy="111863"/>
          </a:xfrm>
          <a:prstGeom prst="roundRect">
            <a:avLst/>
          </a:prstGeom>
          <a:solidFill>
            <a:srgbClr val="FFC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srgbClr val="262626"/>
              </a:solidFill>
            </a:endParaRPr>
          </a:p>
        </p:txBody>
      </p:sp>
      <p:sp>
        <p:nvSpPr>
          <p:cNvPr id="49" name="圆角矩形 48"/>
          <p:cNvSpPr/>
          <p:nvPr/>
        </p:nvSpPr>
        <p:spPr bwMode="auto">
          <a:xfrm>
            <a:off x="2438400" y="1716099"/>
            <a:ext cx="152400" cy="278866"/>
          </a:xfrm>
          <a:prstGeom prst="roundRect">
            <a:avLst/>
          </a:prstGeom>
          <a:solidFill>
            <a:srgbClr val="FFC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srgbClr val="262626"/>
              </a:solidFill>
            </a:endParaRPr>
          </a:p>
        </p:txBody>
      </p:sp>
      <p:cxnSp>
        <p:nvCxnSpPr>
          <p:cNvPr id="50" name="直接连接符 49"/>
          <p:cNvCxnSpPr>
            <a:stCxn id="21" idx="1"/>
          </p:cNvCxnSpPr>
          <p:nvPr/>
        </p:nvCxnSpPr>
        <p:spPr>
          <a:xfrm flipH="1">
            <a:off x="2895600" y="2071165"/>
            <a:ext cx="381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连接符 50"/>
          <p:cNvCxnSpPr>
            <a:stCxn id="46" idx="1"/>
          </p:cNvCxnSpPr>
          <p:nvPr/>
        </p:nvCxnSpPr>
        <p:spPr>
          <a:xfrm flipH="1">
            <a:off x="3124200" y="1877335"/>
            <a:ext cx="1524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连接符 51"/>
          <p:cNvCxnSpPr/>
          <p:nvPr/>
        </p:nvCxnSpPr>
        <p:spPr>
          <a:xfrm>
            <a:off x="3124200" y="1886171"/>
            <a:ext cx="0" cy="108794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连接符 52"/>
          <p:cNvCxnSpPr/>
          <p:nvPr/>
        </p:nvCxnSpPr>
        <p:spPr>
          <a:xfrm flipH="1">
            <a:off x="2895600" y="1994965"/>
            <a:ext cx="2286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/>
          <p:cNvCxnSpPr/>
          <p:nvPr/>
        </p:nvCxnSpPr>
        <p:spPr>
          <a:xfrm flipH="1">
            <a:off x="3086100" y="1730003"/>
            <a:ext cx="183573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连接符 54"/>
          <p:cNvCxnSpPr/>
          <p:nvPr/>
        </p:nvCxnSpPr>
        <p:spPr>
          <a:xfrm>
            <a:off x="3086100" y="1730003"/>
            <a:ext cx="0" cy="15616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连接符 55"/>
          <p:cNvCxnSpPr/>
          <p:nvPr/>
        </p:nvCxnSpPr>
        <p:spPr>
          <a:xfrm flipH="1">
            <a:off x="2895600" y="1886171"/>
            <a:ext cx="1905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连接符 56"/>
          <p:cNvCxnSpPr>
            <a:stCxn id="48" idx="1"/>
          </p:cNvCxnSpPr>
          <p:nvPr/>
        </p:nvCxnSpPr>
        <p:spPr>
          <a:xfrm flipH="1" flipV="1">
            <a:off x="3036941" y="1589227"/>
            <a:ext cx="232732" cy="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连接符 57"/>
          <p:cNvCxnSpPr/>
          <p:nvPr/>
        </p:nvCxnSpPr>
        <p:spPr>
          <a:xfrm>
            <a:off x="3036941" y="1589228"/>
            <a:ext cx="0" cy="196707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连接符 58"/>
          <p:cNvCxnSpPr/>
          <p:nvPr/>
        </p:nvCxnSpPr>
        <p:spPr>
          <a:xfrm flipH="1">
            <a:off x="2895600" y="1777377"/>
            <a:ext cx="141342" cy="855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连接符 59"/>
          <p:cNvCxnSpPr/>
          <p:nvPr/>
        </p:nvCxnSpPr>
        <p:spPr>
          <a:xfrm>
            <a:off x="2188105" y="1773223"/>
            <a:ext cx="25029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连接符 60"/>
          <p:cNvCxnSpPr/>
          <p:nvPr/>
        </p:nvCxnSpPr>
        <p:spPr>
          <a:xfrm>
            <a:off x="2188105" y="1973162"/>
            <a:ext cx="25029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连接符 61"/>
          <p:cNvCxnSpPr>
            <a:stCxn id="49" idx="3"/>
          </p:cNvCxnSpPr>
          <p:nvPr/>
        </p:nvCxnSpPr>
        <p:spPr>
          <a:xfrm>
            <a:off x="2590800" y="1855532"/>
            <a:ext cx="1524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连接符 62"/>
          <p:cNvCxnSpPr>
            <a:stCxn id="49" idx="1"/>
          </p:cNvCxnSpPr>
          <p:nvPr/>
        </p:nvCxnSpPr>
        <p:spPr>
          <a:xfrm flipH="1">
            <a:off x="1676400" y="1855532"/>
            <a:ext cx="762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圆角矩形 63"/>
          <p:cNvSpPr/>
          <p:nvPr/>
        </p:nvSpPr>
        <p:spPr bwMode="auto">
          <a:xfrm>
            <a:off x="1143000" y="1716099"/>
            <a:ext cx="152400" cy="278866"/>
          </a:xfrm>
          <a:prstGeom prst="roundRect">
            <a:avLst/>
          </a:prstGeom>
          <a:solidFill>
            <a:srgbClr val="FFC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srgbClr val="262626"/>
              </a:solidFill>
            </a:endParaRPr>
          </a:p>
        </p:txBody>
      </p:sp>
      <p:cxnSp>
        <p:nvCxnSpPr>
          <p:cNvPr id="65" name="直接连接符 64"/>
          <p:cNvCxnSpPr>
            <a:stCxn id="64" idx="3"/>
          </p:cNvCxnSpPr>
          <p:nvPr/>
        </p:nvCxnSpPr>
        <p:spPr>
          <a:xfrm>
            <a:off x="1295400" y="1855532"/>
            <a:ext cx="2286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椭圆 65"/>
          <p:cNvSpPr/>
          <p:nvPr/>
        </p:nvSpPr>
        <p:spPr bwMode="auto">
          <a:xfrm>
            <a:off x="4771920" y="1545438"/>
            <a:ext cx="180000" cy="180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1400" dirty="0">
                <a:ln>
                  <a:solidFill>
                    <a:srgbClr val="262626"/>
                  </a:solidFill>
                </a:ln>
                <a:solidFill>
                  <a:srgbClr val="FFFFFF"/>
                </a:solidFill>
              </a:rPr>
              <a:t>2</a:t>
            </a:r>
            <a:endParaRPr lang="zh-CN" altLang="en-US" sz="1400" dirty="0">
              <a:ln>
                <a:solidFill>
                  <a:srgbClr val="262626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67" name="椭圆 66"/>
          <p:cNvSpPr/>
          <p:nvPr/>
        </p:nvSpPr>
        <p:spPr bwMode="auto">
          <a:xfrm>
            <a:off x="2523000" y="2419695"/>
            <a:ext cx="144000" cy="144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1000" dirty="0" smtClean="0">
                <a:ln>
                  <a:solidFill>
                    <a:srgbClr val="262626"/>
                  </a:solidFill>
                </a:ln>
                <a:solidFill>
                  <a:srgbClr val="FFFFFF"/>
                </a:solidFill>
              </a:rPr>
              <a:t>1</a:t>
            </a:r>
            <a:endParaRPr lang="zh-CN" altLang="en-US" sz="1000" dirty="0">
              <a:ln>
                <a:solidFill>
                  <a:srgbClr val="262626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68" name="椭圆 67"/>
          <p:cNvSpPr/>
          <p:nvPr/>
        </p:nvSpPr>
        <p:spPr bwMode="auto">
          <a:xfrm>
            <a:off x="2514600" y="980263"/>
            <a:ext cx="144000" cy="144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1000" dirty="0" smtClean="0">
                <a:ln>
                  <a:solidFill>
                    <a:srgbClr val="262626"/>
                  </a:solidFill>
                </a:ln>
                <a:solidFill>
                  <a:srgbClr val="FFFFFF"/>
                </a:solidFill>
              </a:rPr>
              <a:t>1</a:t>
            </a:r>
            <a:endParaRPr lang="zh-CN" altLang="en-US" sz="1000" dirty="0">
              <a:ln>
                <a:solidFill>
                  <a:srgbClr val="262626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69" name="椭圆 68"/>
          <p:cNvSpPr/>
          <p:nvPr/>
        </p:nvSpPr>
        <p:spPr bwMode="auto">
          <a:xfrm>
            <a:off x="4191000" y="1733028"/>
            <a:ext cx="144000" cy="144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1000" dirty="0" smtClean="0">
                <a:ln>
                  <a:solidFill>
                    <a:srgbClr val="262626"/>
                  </a:solidFill>
                </a:ln>
                <a:solidFill>
                  <a:srgbClr val="FFFFFF"/>
                </a:solidFill>
              </a:rPr>
              <a:t>1</a:t>
            </a:r>
            <a:endParaRPr lang="zh-CN" altLang="en-US" sz="1000" dirty="0">
              <a:ln>
                <a:solidFill>
                  <a:srgbClr val="262626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70" name="椭圆 69"/>
          <p:cNvSpPr/>
          <p:nvPr/>
        </p:nvSpPr>
        <p:spPr bwMode="auto">
          <a:xfrm>
            <a:off x="747048" y="1894015"/>
            <a:ext cx="144000" cy="144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1000" dirty="0" smtClean="0">
                <a:ln>
                  <a:solidFill>
                    <a:srgbClr val="262626"/>
                  </a:solidFill>
                </a:ln>
                <a:solidFill>
                  <a:srgbClr val="FFFFFF"/>
                </a:solidFill>
              </a:rPr>
              <a:t>1</a:t>
            </a:r>
            <a:endParaRPr lang="zh-CN" altLang="en-US" sz="1000" dirty="0">
              <a:ln>
                <a:solidFill>
                  <a:srgbClr val="262626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71" name="椭圆 70"/>
          <p:cNvSpPr/>
          <p:nvPr/>
        </p:nvSpPr>
        <p:spPr bwMode="auto">
          <a:xfrm>
            <a:off x="4771920" y="1164438"/>
            <a:ext cx="180000" cy="180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1400" dirty="0" smtClean="0">
                <a:ln>
                  <a:solidFill>
                    <a:srgbClr val="262626"/>
                  </a:solidFill>
                </a:ln>
                <a:solidFill>
                  <a:srgbClr val="FFFFFF"/>
                </a:solidFill>
              </a:rPr>
              <a:t>1</a:t>
            </a:r>
            <a:endParaRPr lang="zh-CN" altLang="en-US" sz="1400" dirty="0">
              <a:ln>
                <a:solidFill>
                  <a:srgbClr val="262626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72" name="椭圆 71"/>
          <p:cNvSpPr/>
          <p:nvPr/>
        </p:nvSpPr>
        <p:spPr bwMode="auto">
          <a:xfrm>
            <a:off x="1081470" y="1779645"/>
            <a:ext cx="144000" cy="144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1000" dirty="0">
                <a:ln>
                  <a:solidFill>
                    <a:srgbClr val="262626"/>
                  </a:solidFill>
                </a:ln>
                <a:solidFill>
                  <a:srgbClr val="FFFFFF"/>
                </a:solidFill>
              </a:rPr>
              <a:t>2</a:t>
            </a:r>
            <a:endParaRPr lang="zh-CN" altLang="en-US" sz="1000" dirty="0">
              <a:ln>
                <a:solidFill>
                  <a:srgbClr val="262626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73" name="椭圆 72"/>
          <p:cNvSpPr/>
          <p:nvPr/>
        </p:nvSpPr>
        <p:spPr bwMode="auto">
          <a:xfrm>
            <a:off x="2472754" y="1687581"/>
            <a:ext cx="144000" cy="144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1000" dirty="0">
                <a:ln>
                  <a:solidFill>
                    <a:srgbClr val="262626"/>
                  </a:solidFill>
                </a:ln>
                <a:solidFill>
                  <a:srgbClr val="FFFFFF"/>
                </a:solidFill>
              </a:rPr>
              <a:t>2</a:t>
            </a:r>
            <a:endParaRPr lang="zh-CN" altLang="en-US" sz="1000" dirty="0">
              <a:ln>
                <a:solidFill>
                  <a:srgbClr val="262626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74" name="椭圆 73"/>
          <p:cNvSpPr/>
          <p:nvPr/>
        </p:nvSpPr>
        <p:spPr bwMode="auto">
          <a:xfrm>
            <a:off x="3383973" y="1994965"/>
            <a:ext cx="144000" cy="144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1000" dirty="0" smtClean="0">
                <a:ln>
                  <a:solidFill>
                    <a:srgbClr val="262626"/>
                  </a:solidFill>
                </a:ln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4924320" y="1082549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solidFill>
                  <a:srgbClr val="262626"/>
                </a:solidFill>
                <a:ea typeface="Adobe 繁黑體 Std B"/>
              </a:rPr>
              <a:t>監視鏡頭</a:t>
            </a:r>
            <a:endParaRPr lang="zh-CN" altLang="en-US" sz="1400" b="1" dirty="0">
              <a:solidFill>
                <a:srgbClr val="262626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4932526" y="1474232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>
                <a:solidFill>
                  <a:srgbClr val="262626"/>
                </a:solidFill>
                <a:ea typeface="Adobe 繁黑體 Std B"/>
              </a:rPr>
              <a:t>娛樂系統</a:t>
            </a:r>
            <a:endParaRPr lang="zh-CN" altLang="en-US" sz="1400" b="1" dirty="0">
              <a:solidFill>
                <a:srgbClr val="262626"/>
              </a:solidFill>
            </a:endParaRPr>
          </a:p>
        </p:txBody>
      </p:sp>
      <p:sp>
        <p:nvSpPr>
          <p:cNvPr id="77" name="椭圆 76"/>
          <p:cNvSpPr/>
          <p:nvPr/>
        </p:nvSpPr>
        <p:spPr bwMode="auto">
          <a:xfrm>
            <a:off x="4780320" y="1926438"/>
            <a:ext cx="180000" cy="180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1400" dirty="0" smtClean="0">
                <a:ln>
                  <a:solidFill>
                    <a:srgbClr val="262626"/>
                  </a:solidFill>
                </a:ln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78" name="椭圆 77"/>
          <p:cNvSpPr/>
          <p:nvPr/>
        </p:nvSpPr>
        <p:spPr bwMode="auto">
          <a:xfrm>
            <a:off x="3382750" y="1821403"/>
            <a:ext cx="144000" cy="144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1000" dirty="0" smtClean="0">
                <a:ln>
                  <a:solidFill>
                    <a:srgbClr val="262626"/>
                  </a:solidFill>
                </a:ln>
                <a:solidFill>
                  <a:srgbClr val="FFFFFF"/>
                </a:solidFill>
              </a:rPr>
              <a:t>4</a:t>
            </a:r>
            <a:endParaRPr lang="zh-CN" altLang="en-US" sz="1000" dirty="0">
              <a:ln>
                <a:solidFill>
                  <a:srgbClr val="262626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79" name="椭圆 78"/>
          <p:cNvSpPr/>
          <p:nvPr/>
        </p:nvSpPr>
        <p:spPr bwMode="auto">
          <a:xfrm>
            <a:off x="4780320" y="2296454"/>
            <a:ext cx="180000" cy="180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1400" dirty="0" smtClean="0">
                <a:ln>
                  <a:solidFill>
                    <a:srgbClr val="262626"/>
                  </a:solidFill>
                </a:ln>
                <a:solidFill>
                  <a:srgbClr val="FFFFFF"/>
                </a:solidFill>
              </a:rPr>
              <a:t>4</a:t>
            </a:r>
            <a:endParaRPr lang="zh-CN" altLang="en-US" sz="1400" dirty="0">
              <a:ln>
                <a:solidFill>
                  <a:srgbClr val="262626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80" name="椭圆 79"/>
          <p:cNvSpPr/>
          <p:nvPr/>
        </p:nvSpPr>
        <p:spPr bwMode="auto">
          <a:xfrm>
            <a:off x="3376638" y="1645159"/>
            <a:ext cx="144000" cy="144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1000" dirty="0" smtClean="0">
                <a:ln>
                  <a:solidFill>
                    <a:srgbClr val="262626"/>
                  </a:solidFill>
                </a:ln>
                <a:solidFill>
                  <a:srgbClr val="FFFFFF"/>
                </a:solidFill>
              </a:rPr>
              <a:t>5</a:t>
            </a:r>
            <a:endParaRPr lang="zh-CN" altLang="en-US" sz="1000" dirty="0">
              <a:ln>
                <a:solidFill>
                  <a:srgbClr val="262626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4951920" y="1862549"/>
            <a:ext cx="20553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b="1" dirty="0" smtClean="0">
                <a:solidFill>
                  <a:srgbClr val="262626"/>
                </a:solidFill>
                <a:ea typeface="Adobe 繁黑體 Std B"/>
              </a:rPr>
              <a:t>360</a:t>
            </a:r>
            <a:r>
              <a:rPr lang="zh-TW" altLang="en-US" sz="1400" b="1" dirty="0" smtClean="0">
                <a:solidFill>
                  <a:srgbClr val="262626"/>
                </a:solidFill>
                <a:ea typeface="Adobe 繁黑體 Std B"/>
              </a:rPr>
              <a:t>度行車環景輔助系統</a:t>
            </a:r>
            <a:endParaRPr lang="zh-CN" altLang="en-US" sz="1400" b="1" dirty="0">
              <a:solidFill>
                <a:srgbClr val="262626"/>
              </a:solidFill>
            </a:endParaRPr>
          </a:p>
        </p:txBody>
      </p:sp>
      <p:sp>
        <p:nvSpPr>
          <p:cNvPr id="82" name="椭圆 81"/>
          <p:cNvSpPr/>
          <p:nvPr/>
        </p:nvSpPr>
        <p:spPr bwMode="auto">
          <a:xfrm>
            <a:off x="4771920" y="2632661"/>
            <a:ext cx="180000" cy="180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1400" dirty="0" smtClean="0">
                <a:ln>
                  <a:solidFill>
                    <a:srgbClr val="262626"/>
                  </a:solidFill>
                </a:ln>
                <a:solidFill>
                  <a:srgbClr val="FFFFFF"/>
                </a:solidFill>
              </a:rPr>
              <a:t>5</a:t>
            </a:r>
            <a:endParaRPr lang="zh-CN" altLang="en-US" sz="1400" dirty="0">
              <a:ln>
                <a:solidFill>
                  <a:srgbClr val="262626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83" name="椭圆 82"/>
          <p:cNvSpPr/>
          <p:nvPr/>
        </p:nvSpPr>
        <p:spPr bwMode="auto">
          <a:xfrm>
            <a:off x="3376638" y="1479631"/>
            <a:ext cx="144000" cy="144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1000" dirty="0" smtClean="0">
                <a:ln>
                  <a:solidFill>
                    <a:srgbClr val="262626"/>
                  </a:solidFill>
                </a:ln>
                <a:solidFill>
                  <a:srgbClr val="FFFFFF"/>
                </a:solidFill>
              </a:rPr>
              <a:t>6</a:t>
            </a:r>
            <a:endParaRPr lang="zh-CN" altLang="en-US" sz="1000" dirty="0">
              <a:ln>
                <a:solidFill>
                  <a:srgbClr val="262626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84" name="椭圆 83"/>
          <p:cNvSpPr/>
          <p:nvPr/>
        </p:nvSpPr>
        <p:spPr bwMode="auto">
          <a:xfrm>
            <a:off x="7140028" y="1164438"/>
            <a:ext cx="180000" cy="180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1400" dirty="0" smtClean="0">
                <a:ln>
                  <a:solidFill>
                    <a:srgbClr val="262626"/>
                  </a:solidFill>
                </a:ln>
                <a:solidFill>
                  <a:srgbClr val="FFFFFF"/>
                </a:solidFill>
              </a:rPr>
              <a:t>6</a:t>
            </a:r>
            <a:endParaRPr lang="zh-CN" altLang="en-US" sz="1400" dirty="0">
              <a:ln>
                <a:solidFill>
                  <a:srgbClr val="262626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85" name="椭圆 84"/>
          <p:cNvSpPr/>
          <p:nvPr/>
        </p:nvSpPr>
        <p:spPr bwMode="auto">
          <a:xfrm>
            <a:off x="1552253" y="1731647"/>
            <a:ext cx="144000" cy="144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1000" dirty="0" smtClean="0">
                <a:ln>
                  <a:solidFill>
                    <a:srgbClr val="262626"/>
                  </a:solidFill>
                </a:ln>
                <a:solidFill>
                  <a:srgbClr val="FFFFFF"/>
                </a:solidFill>
              </a:rPr>
              <a:t>7</a:t>
            </a:r>
            <a:endParaRPr lang="zh-CN" altLang="en-US" sz="1000" dirty="0">
              <a:ln>
                <a:solidFill>
                  <a:srgbClr val="262626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86" name="椭圆 85"/>
          <p:cNvSpPr/>
          <p:nvPr/>
        </p:nvSpPr>
        <p:spPr bwMode="auto">
          <a:xfrm>
            <a:off x="7145760" y="1538120"/>
            <a:ext cx="180000" cy="180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1400" dirty="0" smtClean="0">
                <a:ln>
                  <a:solidFill>
                    <a:srgbClr val="262626"/>
                  </a:solidFill>
                </a:ln>
                <a:solidFill>
                  <a:srgbClr val="FFFFFF"/>
                </a:solidFill>
              </a:rPr>
              <a:t>7</a:t>
            </a:r>
            <a:endParaRPr lang="zh-CN" altLang="en-US" sz="1400" dirty="0">
              <a:ln>
                <a:solidFill>
                  <a:srgbClr val="262626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87" name="椭圆 86"/>
          <p:cNvSpPr/>
          <p:nvPr/>
        </p:nvSpPr>
        <p:spPr bwMode="auto">
          <a:xfrm>
            <a:off x="2743200" y="1965403"/>
            <a:ext cx="144000" cy="144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1000" dirty="0" smtClean="0">
                <a:ln>
                  <a:solidFill>
                    <a:srgbClr val="262626"/>
                  </a:solidFill>
                </a:ln>
                <a:solidFill>
                  <a:srgbClr val="FFFFFF"/>
                </a:solidFill>
              </a:rPr>
              <a:t>7</a:t>
            </a:r>
            <a:endParaRPr lang="zh-CN" altLang="en-US" sz="1000" dirty="0">
              <a:ln>
                <a:solidFill>
                  <a:srgbClr val="262626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88" name="椭圆 87"/>
          <p:cNvSpPr/>
          <p:nvPr/>
        </p:nvSpPr>
        <p:spPr bwMode="auto">
          <a:xfrm>
            <a:off x="2066929" y="2419695"/>
            <a:ext cx="144000" cy="144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1000" dirty="0">
                <a:ln>
                  <a:solidFill>
                    <a:srgbClr val="262626"/>
                  </a:solidFill>
                </a:ln>
                <a:solidFill>
                  <a:srgbClr val="FFFFFF"/>
                </a:solidFill>
              </a:rPr>
              <a:t>8</a:t>
            </a:r>
            <a:endParaRPr lang="zh-CN" altLang="en-US" sz="1000" dirty="0">
              <a:ln>
                <a:solidFill>
                  <a:srgbClr val="262626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4965210" y="2230291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>
                <a:solidFill>
                  <a:srgbClr val="262626"/>
                </a:solidFill>
                <a:ea typeface="Adobe 繁黑體 Std B"/>
              </a:rPr>
              <a:t>儀表</a:t>
            </a:r>
            <a:endParaRPr lang="zh-CN" altLang="en-US" sz="1400" b="1" dirty="0">
              <a:solidFill>
                <a:srgbClr val="262626"/>
              </a:solidFill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4960454" y="2568773"/>
            <a:ext cx="12618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>
                <a:solidFill>
                  <a:srgbClr val="262626"/>
                </a:solidFill>
                <a:ea typeface="Adobe 繁黑體 Std B"/>
              </a:rPr>
              <a:t>駕駛輔助系統</a:t>
            </a:r>
            <a:endParaRPr lang="zh-CN" altLang="en-US" sz="1400" b="1" dirty="0">
              <a:solidFill>
                <a:srgbClr val="262626"/>
              </a:solidFill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7348716" y="1100549"/>
            <a:ext cx="12618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>
                <a:solidFill>
                  <a:srgbClr val="262626"/>
                </a:solidFill>
                <a:ea typeface="Adobe 繁黑體 Std B"/>
              </a:rPr>
              <a:t>車</a:t>
            </a:r>
            <a:r>
              <a:rPr lang="zh-TW" altLang="en-US" sz="1400" b="1" dirty="0" smtClean="0">
                <a:solidFill>
                  <a:srgbClr val="262626"/>
                </a:solidFill>
                <a:ea typeface="Adobe 繁黑體 Std B"/>
              </a:rPr>
              <a:t>載資訊系統</a:t>
            </a:r>
            <a:endParaRPr lang="zh-CN" altLang="en-US" sz="1400" b="1" dirty="0">
              <a:solidFill>
                <a:srgbClr val="262626"/>
              </a:solidFill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7348715" y="1474231"/>
            <a:ext cx="12618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solidFill>
                  <a:srgbClr val="262626"/>
                </a:solidFill>
                <a:ea typeface="Adobe 繁黑體 Std B"/>
              </a:rPr>
              <a:t>乙太網路網</a:t>
            </a:r>
            <a:r>
              <a:rPr lang="zh-TW" altLang="en-US" sz="1400" b="1" dirty="0">
                <a:solidFill>
                  <a:srgbClr val="262626"/>
                </a:solidFill>
                <a:ea typeface="Adobe 繁黑體 Std B"/>
              </a:rPr>
              <a:t>關</a:t>
            </a:r>
            <a:endParaRPr lang="zh-CN" altLang="en-US" sz="1400" b="1" dirty="0">
              <a:solidFill>
                <a:srgbClr val="262626"/>
              </a:solidFill>
            </a:endParaRPr>
          </a:p>
        </p:txBody>
      </p:sp>
      <p:sp>
        <p:nvSpPr>
          <p:cNvPr id="93" name="椭圆 92"/>
          <p:cNvSpPr/>
          <p:nvPr/>
        </p:nvSpPr>
        <p:spPr bwMode="auto">
          <a:xfrm>
            <a:off x="2010080" y="1321765"/>
            <a:ext cx="144000" cy="144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1000" dirty="0" smtClean="0">
                <a:ln>
                  <a:solidFill>
                    <a:srgbClr val="262626"/>
                  </a:solidFill>
                </a:ln>
                <a:solidFill>
                  <a:srgbClr val="FFFFFF"/>
                </a:solidFill>
              </a:rPr>
              <a:t>8</a:t>
            </a:r>
            <a:endParaRPr lang="zh-CN" altLang="en-US" sz="1000" dirty="0">
              <a:ln>
                <a:solidFill>
                  <a:srgbClr val="262626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94" name="椭圆 93"/>
          <p:cNvSpPr/>
          <p:nvPr/>
        </p:nvSpPr>
        <p:spPr bwMode="auto">
          <a:xfrm>
            <a:off x="1225470" y="2278936"/>
            <a:ext cx="144000" cy="144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1000" dirty="0" smtClean="0">
                <a:ln>
                  <a:solidFill>
                    <a:srgbClr val="262626"/>
                  </a:solidFill>
                </a:ln>
                <a:solidFill>
                  <a:srgbClr val="FFFFFF"/>
                </a:solidFill>
              </a:rPr>
              <a:t>8</a:t>
            </a:r>
            <a:endParaRPr lang="zh-CN" altLang="en-US" sz="1000" dirty="0">
              <a:ln>
                <a:solidFill>
                  <a:srgbClr val="262626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95" name="椭圆 94"/>
          <p:cNvSpPr/>
          <p:nvPr/>
        </p:nvSpPr>
        <p:spPr bwMode="auto">
          <a:xfrm>
            <a:off x="1172567" y="1464927"/>
            <a:ext cx="144000" cy="144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1000" dirty="0" smtClean="0">
                <a:ln>
                  <a:solidFill>
                    <a:srgbClr val="262626"/>
                  </a:solidFill>
                </a:ln>
                <a:solidFill>
                  <a:srgbClr val="FFFFFF"/>
                </a:solidFill>
              </a:rPr>
              <a:t>8</a:t>
            </a:r>
            <a:endParaRPr lang="zh-CN" altLang="en-US" sz="1000" dirty="0">
              <a:ln>
                <a:solidFill>
                  <a:srgbClr val="262626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96" name="椭圆 95"/>
          <p:cNvSpPr/>
          <p:nvPr/>
        </p:nvSpPr>
        <p:spPr bwMode="auto">
          <a:xfrm>
            <a:off x="7140028" y="1911317"/>
            <a:ext cx="180000" cy="180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1400" dirty="0" smtClean="0">
                <a:ln>
                  <a:solidFill>
                    <a:srgbClr val="262626"/>
                  </a:solidFill>
                </a:ln>
                <a:solidFill>
                  <a:srgbClr val="FFFFFF"/>
                </a:solidFill>
              </a:rPr>
              <a:t>8</a:t>
            </a:r>
            <a:endParaRPr lang="zh-CN" altLang="en-US" sz="1400" dirty="0">
              <a:ln>
                <a:solidFill>
                  <a:srgbClr val="262626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7348716" y="1839268"/>
            <a:ext cx="54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solidFill>
                  <a:srgbClr val="262626"/>
                </a:solidFill>
              </a:rPr>
              <a:t>喇叭</a:t>
            </a:r>
            <a:endParaRPr lang="en-US" altLang="zh-TW" sz="1400" b="1" dirty="0" smtClean="0">
              <a:solidFill>
                <a:srgbClr val="262626"/>
              </a:solidFill>
            </a:endParaRPr>
          </a:p>
        </p:txBody>
      </p:sp>
      <p:sp>
        <p:nvSpPr>
          <p:cNvPr id="98" name="椭圆 97"/>
          <p:cNvSpPr/>
          <p:nvPr/>
        </p:nvSpPr>
        <p:spPr bwMode="auto">
          <a:xfrm>
            <a:off x="7137536" y="2284767"/>
            <a:ext cx="180000" cy="180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1400" dirty="0" smtClean="0">
                <a:ln>
                  <a:solidFill>
                    <a:srgbClr val="262626"/>
                  </a:solidFill>
                </a:ln>
                <a:solidFill>
                  <a:srgbClr val="FFFFFF"/>
                </a:solidFill>
              </a:rPr>
              <a:t>9</a:t>
            </a:r>
            <a:endParaRPr lang="zh-CN" altLang="en-US" sz="1400" dirty="0">
              <a:ln>
                <a:solidFill>
                  <a:srgbClr val="262626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99" name="椭圆 98"/>
          <p:cNvSpPr/>
          <p:nvPr/>
        </p:nvSpPr>
        <p:spPr bwMode="auto">
          <a:xfrm>
            <a:off x="7137536" y="2646210"/>
            <a:ext cx="180000" cy="180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1400" dirty="0" smtClean="0">
                <a:ln>
                  <a:solidFill>
                    <a:srgbClr val="262626"/>
                  </a:solidFill>
                </a:ln>
                <a:solidFill>
                  <a:srgbClr val="FFFFFF"/>
                </a:solidFill>
              </a:rPr>
              <a:t>10</a:t>
            </a:r>
            <a:endParaRPr lang="zh-CN" altLang="en-US" sz="1400" dirty="0">
              <a:ln>
                <a:solidFill>
                  <a:srgbClr val="262626"/>
                </a:solidFill>
              </a:ln>
              <a:solidFill>
                <a:srgbClr val="FFFFFF"/>
              </a:solidFill>
            </a:endParaRPr>
          </a:p>
        </p:txBody>
      </p:sp>
      <p:sp>
        <p:nvSpPr>
          <p:cNvPr id="100" name="圆角矩形 99"/>
          <p:cNvSpPr/>
          <p:nvPr/>
        </p:nvSpPr>
        <p:spPr bwMode="auto">
          <a:xfrm>
            <a:off x="1087313" y="2051265"/>
            <a:ext cx="114895" cy="210400"/>
          </a:xfrm>
          <a:prstGeom prst="roundRect">
            <a:avLst/>
          </a:prstGeom>
          <a:solidFill>
            <a:srgbClr val="FFC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srgbClr val="262626"/>
              </a:solidFill>
            </a:endParaRPr>
          </a:p>
        </p:txBody>
      </p:sp>
      <p:sp>
        <p:nvSpPr>
          <p:cNvPr id="101" name="椭圆 100"/>
          <p:cNvSpPr/>
          <p:nvPr/>
        </p:nvSpPr>
        <p:spPr bwMode="auto">
          <a:xfrm>
            <a:off x="1000760" y="2155477"/>
            <a:ext cx="144000" cy="144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1000" dirty="0">
                <a:ln>
                  <a:solidFill>
                    <a:srgbClr val="262626"/>
                  </a:solidFill>
                </a:ln>
                <a:solidFill>
                  <a:srgbClr val="FFFFFF"/>
                </a:solidFill>
              </a:rPr>
              <a:t>9</a:t>
            </a:r>
            <a:endParaRPr lang="zh-CN" altLang="en-US" sz="1000" dirty="0">
              <a:ln>
                <a:solidFill>
                  <a:srgbClr val="262626"/>
                </a:solidFill>
              </a:ln>
              <a:solidFill>
                <a:srgbClr val="FFFFFF"/>
              </a:solidFill>
            </a:endParaRPr>
          </a:p>
        </p:txBody>
      </p:sp>
      <p:cxnSp>
        <p:nvCxnSpPr>
          <p:cNvPr id="102" name="直接连接符 101"/>
          <p:cNvCxnSpPr>
            <a:stCxn id="100" idx="3"/>
          </p:cNvCxnSpPr>
          <p:nvPr/>
        </p:nvCxnSpPr>
        <p:spPr>
          <a:xfrm flipV="1">
            <a:off x="1202208" y="2155477"/>
            <a:ext cx="95262" cy="9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接连接符 102"/>
          <p:cNvCxnSpPr/>
          <p:nvPr/>
        </p:nvCxnSpPr>
        <p:spPr>
          <a:xfrm flipV="1">
            <a:off x="1297470" y="2017125"/>
            <a:ext cx="0" cy="13835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接连接符 103"/>
          <p:cNvCxnSpPr/>
          <p:nvPr/>
        </p:nvCxnSpPr>
        <p:spPr>
          <a:xfrm>
            <a:off x="1297470" y="2013025"/>
            <a:ext cx="22653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圆角矩形 104"/>
          <p:cNvSpPr/>
          <p:nvPr/>
        </p:nvSpPr>
        <p:spPr bwMode="auto">
          <a:xfrm>
            <a:off x="2924707" y="1425902"/>
            <a:ext cx="228600" cy="111863"/>
          </a:xfrm>
          <a:prstGeom prst="roundRect">
            <a:avLst/>
          </a:prstGeom>
          <a:solidFill>
            <a:srgbClr val="FFC000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zh-CN" altLang="en-US">
              <a:solidFill>
                <a:srgbClr val="262626"/>
              </a:solidFill>
            </a:endParaRPr>
          </a:p>
        </p:txBody>
      </p:sp>
      <p:sp>
        <p:nvSpPr>
          <p:cNvPr id="106" name="椭圆 105"/>
          <p:cNvSpPr/>
          <p:nvPr/>
        </p:nvSpPr>
        <p:spPr bwMode="auto">
          <a:xfrm>
            <a:off x="3009900" y="1374479"/>
            <a:ext cx="144000" cy="144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CN" sz="1000" dirty="0" smtClean="0">
                <a:ln>
                  <a:solidFill>
                    <a:srgbClr val="262626"/>
                  </a:solidFill>
                </a:ln>
                <a:solidFill>
                  <a:srgbClr val="FFFFFF"/>
                </a:solidFill>
              </a:rPr>
              <a:t>10</a:t>
            </a:r>
            <a:endParaRPr lang="zh-CN" altLang="en-US" sz="1000" dirty="0">
              <a:ln>
                <a:solidFill>
                  <a:srgbClr val="262626"/>
                </a:solidFill>
              </a:ln>
              <a:solidFill>
                <a:srgbClr val="FFFFFF"/>
              </a:solidFill>
            </a:endParaRPr>
          </a:p>
        </p:txBody>
      </p:sp>
      <p:cxnSp>
        <p:nvCxnSpPr>
          <p:cNvPr id="107" name="直接连接符 106"/>
          <p:cNvCxnSpPr>
            <a:stCxn id="105" idx="1"/>
          </p:cNvCxnSpPr>
          <p:nvPr/>
        </p:nvCxnSpPr>
        <p:spPr>
          <a:xfrm flipH="1" flipV="1">
            <a:off x="2815200" y="1481833"/>
            <a:ext cx="109507" cy="1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接连接符 107"/>
          <p:cNvCxnSpPr/>
          <p:nvPr/>
        </p:nvCxnSpPr>
        <p:spPr>
          <a:xfrm>
            <a:off x="2815200" y="1493315"/>
            <a:ext cx="0" cy="11561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/>
          <p:cNvSpPr txBox="1"/>
          <p:nvPr/>
        </p:nvSpPr>
        <p:spPr>
          <a:xfrm>
            <a:off x="7348716" y="2214223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>
                <a:solidFill>
                  <a:srgbClr val="262626"/>
                </a:solidFill>
              </a:rPr>
              <a:t>智慧天</a:t>
            </a:r>
            <a:r>
              <a:rPr lang="zh-TW" altLang="en-US" sz="1400" b="1" dirty="0" smtClean="0">
                <a:solidFill>
                  <a:srgbClr val="262626"/>
                </a:solidFill>
              </a:rPr>
              <a:t>線</a:t>
            </a:r>
            <a:endParaRPr lang="en-US" altLang="zh-TW" sz="1400" b="1" dirty="0" smtClean="0">
              <a:solidFill>
                <a:srgbClr val="262626"/>
              </a:solidFill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7350576" y="2563895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400" b="1" dirty="0">
                <a:solidFill>
                  <a:srgbClr val="262626"/>
                </a:solidFill>
              </a:rPr>
              <a:t>車用主機</a:t>
            </a:r>
            <a:endParaRPr lang="en-US" altLang="zh-TW" sz="1400" b="1" dirty="0" smtClean="0">
              <a:solidFill>
                <a:srgbClr val="262626"/>
              </a:solidFill>
            </a:endParaRPr>
          </a:p>
        </p:txBody>
      </p:sp>
      <p:sp>
        <p:nvSpPr>
          <p:cNvPr id="111" name="矩形 110"/>
          <p:cNvSpPr/>
          <p:nvPr/>
        </p:nvSpPr>
        <p:spPr>
          <a:xfrm>
            <a:off x="5499651" y="613244"/>
            <a:ext cx="20441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</a:rPr>
              <a:t>車用網路商機無限</a:t>
            </a:r>
            <a:endParaRPr lang="zh-TW" altLang="en-US" b="1" dirty="0">
              <a:solidFill>
                <a:srgbClr val="002060"/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233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字方塊 32"/>
          <p:cNvSpPr txBox="1"/>
          <p:nvPr/>
        </p:nvSpPr>
        <p:spPr>
          <a:xfrm>
            <a:off x="724342" y="895350"/>
            <a:ext cx="81910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itchFamily="2" charset="2"/>
              <a:buChar char="n"/>
              <a:defRPr/>
            </a:pPr>
            <a:r>
              <a:rPr lang="en-US" altLang="zh-TW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2017</a:t>
            </a:r>
            <a:r>
              <a:rPr lang="zh-TW" altLang="en-US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年 榮獲 華邦電子</a:t>
            </a:r>
            <a:r>
              <a:rPr lang="en-US" altLang="zh-TW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(</a:t>
            </a:r>
            <a:r>
              <a:rPr lang="zh-TW" altLang="en-US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股</a:t>
            </a:r>
            <a:r>
              <a:rPr lang="en-US" altLang="zh-TW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)</a:t>
            </a:r>
            <a:r>
              <a:rPr lang="zh-TW" altLang="en-US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公司 最佳代理商</a:t>
            </a:r>
            <a:r>
              <a:rPr lang="en-US" altLang="zh-TW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- DRAM</a:t>
            </a:r>
            <a:r>
              <a:rPr lang="zh-TW" altLang="en-US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推廣榮譽獎</a:t>
            </a:r>
            <a:endParaRPr lang="en-US" altLang="zh-TW" sz="1600" b="1" dirty="0" smtClean="0">
              <a:solidFill>
                <a:srgbClr val="0D6769"/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n"/>
              <a:defRPr/>
            </a:pPr>
            <a:r>
              <a:rPr kumimoji="1" lang="en-US" altLang="zh-TW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2017</a:t>
            </a:r>
            <a:r>
              <a:rPr kumimoji="1" lang="zh-TW" altLang="en-US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年 榮獲 </a:t>
            </a:r>
            <a:r>
              <a:rPr kumimoji="1" lang="zh-TW" altLang="en-US" sz="1600" b="1" dirty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華邦電子</a:t>
            </a:r>
            <a:r>
              <a:rPr kumimoji="1" lang="en-US" altLang="zh-TW" sz="1600" b="1" dirty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(</a:t>
            </a:r>
            <a:r>
              <a:rPr kumimoji="1" lang="zh-TW" altLang="en-US" sz="1600" b="1" dirty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股</a:t>
            </a:r>
            <a:r>
              <a:rPr kumimoji="1" lang="en-US" altLang="zh-TW" sz="1600" b="1" dirty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)</a:t>
            </a:r>
            <a:r>
              <a:rPr kumimoji="1" lang="zh-TW" altLang="en-US" sz="1600" b="1" dirty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公司 最佳代理商</a:t>
            </a:r>
            <a:r>
              <a:rPr kumimoji="1" lang="en-US" altLang="zh-TW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- </a:t>
            </a:r>
            <a:r>
              <a:rPr kumimoji="1" lang="zh-TW" altLang="en-US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業績</a:t>
            </a:r>
            <a:r>
              <a:rPr kumimoji="1" lang="zh-TW" altLang="en-US" sz="1600" b="1" dirty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成長</a:t>
            </a:r>
            <a:r>
              <a:rPr kumimoji="1" lang="zh-TW" altLang="en-US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獎</a:t>
            </a:r>
            <a:endParaRPr kumimoji="1" lang="en-US" altLang="zh-TW" sz="1600" b="1" dirty="0" smtClean="0">
              <a:solidFill>
                <a:srgbClr val="0D6769"/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 marL="457200" lvl="0" indent="-457200">
              <a:lnSpc>
                <a:spcPct val="150000"/>
              </a:lnSpc>
              <a:buFont typeface="Wingdings" pitchFamily="2" charset="2"/>
              <a:buChar char="n"/>
              <a:defRPr/>
            </a:pPr>
            <a:r>
              <a:rPr kumimoji="1" lang="en-US" altLang="zh-TW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2017</a:t>
            </a:r>
            <a:r>
              <a:rPr kumimoji="1" lang="zh-TW" altLang="en-US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年 受邀中國海信空調</a:t>
            </a:r>
            <a:r>
              <a:rPr kumimoji="1" lang="en-US" altLang="zh-TW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(</a:t>
            </a:r>
            <a:r>
              <a:rPr kumimoji="1" lang="zh-TW" altLang="en-US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股</a:t>
            </a:r>
            <a:r>
              <a:rPr kumimoji="1" lang="en-US" altLang="zh-TW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)</a:t>
            </a:r>
            <a:r>
              <a:rPr kumimoji="1" lang="zh-TW" altLang="en-US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公司 </a:t>
            </a:r>
            <a:r>
              <a:rPr kumimoji="1" lang="en-US" altLang="zh-TW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- </a:t>
            </a:r>
            <a:r>
              <a:rPr kumimoji="1" lang="zh-TW" altLang="en-US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參加戰略核心供應商大會並獲得最佳供應商獎</a:t>
            </a:r>
            <a:endParaRPr kumimoji="1" lang="en-US" altLang="zh-TW" sz="1600" b="1" dirty="0" smtClean="0">
              <a:solidFill>
                <a:srgbClr val="0D6769"/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 marL="457200" lvl="0" indent="-457200">
              <a:lnSpc>
                <a:spcPct val="150000"/>
              </a:lnSpc>
              <a:buFont typeface="Wingdings" pitchFamily="2" charset="2"/>
              <a:buChar char="n"/>
              <a:defRPr/>
            </a:pPr>
            <a:r>
              <a:rPr kumimoji="1" lang="zh-TW" altLang="en-US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依據中華徵信所 </a:t>
            </a:r>
            <a:r>
              <a:rPr kumimoji="1" lang="en-US" altLang="zh-TW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2018</a:t>
            </a:r>
            <a:r>
              <a:rPr kumimoji="1" lang="zh-TW" altLang="en-US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年版 </a:t>
            </a:r>
            <a:r>
              <a:rPr kumimoji="1" lang="en-US" altLang="zh-TW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『 </a:t>
            </a:r>
            <a:r>
              <a:rPr kumimoji="1" lang="zh-TW" altLang="en-US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台灣地區大型企業排名</a:t>
            </a:r>
            <a:r>
              <a:rPr kumimoji="1" lang="en-US" altLang="zh-TW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TOP 5000』</a:t>
            </a:r>
          </a:p>
          <a:p>
            <a:pPr lvl="0">
              <a:lnSpc>
                <a:spcPct val="150000"/>
              </a:lnSpc>
              <a:defRPr/>
            </a:pPr>
            <a:r>
              <a:rPr kumimoji="1" lang="en-US" altLang="zh-TW" sz="1600" b="1" dirty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 </a:t>
            </a:r>
            <a:r>
              <a:rPr kumimoji="1" lang="en-US" altLang="zh-TW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        </a:t>
            </a:r>
            <a:r>
              <a:rPr kumimoji="1" lang="zh-TW" altLang="en-US" sz="1600" b="1" u="sng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公民營企業混合排名 </a:t>
            </a:r>
            <a:r>
              <a:rPr kumimoji="1" lang="en-US" altLang="zh-TW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: </a:t>
            </a:r>
            <a:r>
              <a:rPr kumimoji="1" lang="zh-TW" altLang="en-US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第  </a:t>
            </a:r>
            <a:r>
              <a:rPr kumimoji="1" lang="en-US" altLang="zh-TW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461 </a:t>
            </a:r>
            <a:r>
              <a:rPr kumimoji="1" lang="zh-TW" altLang="en-US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名           </a:t>
            </a:r>
            <a:r>
              <a:rPr kumimoji="1" lang="zh-TW" altLang="en-US" sz="1600" b="1" u="sng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台北內湖科技園區營收淨額排名 </a:t>
            </a:r>
            <a:r>
              <a:rPr kumimoji="1" lang="en-US" altLang="zh-TW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:  </a:t>
            </a:r>
            <a:r>
              <a:rPr kumimoji="1" lang="zh-TW" altLang="en-US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第  </a:t>
            </a:r>
            <a:r>
              <a:rPr kumimoji="1" lang="en-US" altLang="zh-TW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31  </a:t>
            </a:r>
            <a:r>
              <a:rPr kumimoji="1" lang="zh-TW" altLang="en-US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名</a:t>
            </a:r>
            <a:endParaRPr kumimoji="1" lang="en-US" altLang="zh-TW" sz="1600" b="1" dirty="0" smtClean="0">
              <a:solidFill>
                <a:srgbClr val="0D6769"/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 lvl="0">
              <a:lnSpc>
                <a:spcPct val="150000"/>
              </a:lnSpc>
              <a:defRPr/>
            </a:pPr>
            <a:r>
              <a:rPr kumimoji="1" lang="en-US" altLang="zh-TW" sz="1600" b="1" dirty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 </a:t>
            </a:r>
            <a:r>
              <a:rPr kumimoji="1" lang="en-US" altLang="zh-TW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        </a:t>
            </a:r>
            <a:r>
              <a:rPr kumimoji="1" lang="zh-TW" altLang="en-US" sz="1600" b="1" u="sng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服務業營收淨額排名 </a:t>
            </a:r>
            <a:r>
              <a:rPr kumimoji="1" lang="en-US" altLang="zh-TW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: </a:t>
            </a:r>
            <a:r>
              <a:rPr kumimoji="1" lang="zh-TW" altLang="en-US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第  </a:t>
            </a:r>
            <a:r>
              <a:rPr kumimoji="1" lang="en-US" altLang="zh-TW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170 </a:t>
            </a:r>
            <a:r>
              <a:rPr kumimoji="1" lang="zh-TW" altLang="en-US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名</a:t>
            </a:r>
            <a:r>
              <a:rPr kumimoji="1" lang="en-US" altLang="zh-TW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           </a:t>
            </a:r>
            <a:r>
              <a:rPr kumimoji="1" lang="zh-TW" altLang="en-US" sz="1600" b="1" u="sng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電    子   零   組     件    批    售  業 </a:t>
            </a:r>
            <a:r>
              <a:rPr kumimoji="1" lang="en-US" altLang="zh-TW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: </a:t>
            </a:r>
            <a:r>
              <a:rPr kumimoji="1" lang="zh-TW" altLang="en-US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第  </a:t>
            </a:r>
            <a:r>
              <a:rPr kumimoji="1" lang="en-US" altLang="zh-TW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23</a:t>
            </a:r>
            <a:r>
              <a:rPr kumimoji="1" lang="zh-TW" altLang="en-US" sz="16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名</a:t>
            </a:r>
            <a:endParaRPr kumimoji="1" lang="en-US" altLang="zh-TW" sz="1600" b="1" dirty="0" smtClean="0">
              <a:solidFill>
                <a:srgbClr val="0D6769"/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 lvl="0">
              <a:lnSpc>
                <a:spcPct val="150000"/>
              </a:lnSpc>
              <a:defRPr/>
            </a:pPr>
            <a:endParaRPr lang="en-US" altLang="zh-TW" sz="1600" b="1" dirty="0">
              <a:solidFill>
                <a:srgbClr val="0D6769"/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 marL="457200" lvl="0" indent="-457200">
              <a:lnSpc>
                <a:spcPct val="150000"/>
              </a:lnSpc>
              <a:buFont typeface="Wingdings" pitchFamily="2" charset="2"/>
              <a:buChar char="n"/>
              <a:defRPr/>
            </a:pPr>
            <a:endParaRPr lang="zh-TW" altLang="en-US" sz="1600" b="1" dirty="0" smtClean="0">
              <a:solidFill>
                <a:srgbClr val="0D6769"/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24342" y="241285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 dirty="0" smtClean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重大事件</a:t>
            </a:r>
            <a:endParaRPr lang="zh-TW" altLang="en-US" sz="2000" b="1" dirty="0">
              <a:solidFill>
                <a:schemeClr val="accent1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5" name="Picture 3" descr="D:\portia\GMI\GMI_bar-1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0236" y="98440"/>
            <a:ext cx="20532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87392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D:\portia\GMI\首頁-0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78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16"/>
          <p:cNvCxnSpPr/>
          <p:nvPr/>
        </p:nvCxnSpPr>
        <p:spPr>
          <a:xfrm>
            <a:off x="0" y="4786192"/>
            <a:ext cx="914400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D:\portia\GMI\GMI_名片_V1-0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04" y="4048224"/>
            <a:ext cx="1299738" cy="718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7048170" y="2009516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zh-TW" altLang="en-US" sz="4400" dirty="0">
                <a:solidFill>
                  <a:schemeClr val="bg1"/>
                </a:solidFill>
                <a:latin typeface="Adobe 繁黑體 Std B" pitchFamily="34" charset="-120"/>
                <a:ea typeface="Adobe 繁黑體 Std B" pitchFamily="34" charset="-120"/>
              </a:rPr>
              <a:t>謝謝</a:t>
            </a:r>
          </a:p>
        </p:txBody>
      </p:sp>
    </p:spTree>
    <p:extLst>
      <p:ext uri="{BB962C8B-B14F-4D97-AF65-F5344CB8AC3E}">
        <p14:creationId xmlns:p14="http://schemas.microsoft.com/office/powerpoint/2010/main" val="367325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662762" y="1047750"/>
            <a:ext cx="822960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itchFamily="2" charset="2"/>
              <a:buChar char="n"/>
              <a:defRPr/>
            </a:pPr>
            <a:r>
              <a:rPr kumimoji="1" lang="zh-TW" altLang="en-US" sz="1400" b="1" dirty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弘憶</a:t>
            </a:r>
            <a:r>
              <a:rPr kumimoji="1" lang="zh-TW" altLang="en-US" sz="1400" b="1" dirty="0" smtClean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之</a:t>
            </a:r>
            <a:r>
              <a:rPr kumimoji="1" lang="zh-TW" altLang="en-US" sz="1400" b="1" dirty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前瞻性陳述，可能包括有關其營運成果、財務狀況或業務前景之聲明</a:t>
            </a:r>
            <a:r>
              <a:rPr kumimoji="1" lang="zh-TW" altLang="en-US" sz="1400" b="1" dirty="0" smtClean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，須</a:t>
            </a:r>
            <a:r>
              <a:rPr kumimoji="1" lang="zh-TW" altLang="en-US" sz="1400" b="1" dirty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受重大風險及不明朗因素之限制，且該等聲明乃</a:t>
            </a:r>
            <a:r>
              <a:rPr kumimoji="1" lang="zh-TW" altLang="en-US" sz="1400" b="1" dirty="0" smtClean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根據弘憶之</a:t>
            </a:r>
            <a:r>
              <a:rPr kumimoji="1" lang="zh-TW" altLang="en-US" sz="1400" b="1" dirty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現有預期而作出。</a:t>
            </a:r>
          </a:p>
          <a:p>
            <a:pPr marL="457200" lvl="0" indent="-457200">
              <a:lnSpc>
                <a:spcPct val="150000"/>
              </a:lnSpc>
              <a:buFont typeface="Wingdings" pitchFamily="2" charset="2"/>
              <a:buChar char="n"/>
              <a:defRPr/>
            </a:pPr>
            <a:r>
              <a:rPr kumimoji="1" lang="zh-TW" altLang="en-US" sz="1400" b="1" dirty="0" smtClean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受</a:t>
            </a:r>
            <a:r>
              <a:rPr kumimoji="1" lang="zh-TW" altLang="en-US" sz="1400" b="1" dirty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諸多因素之影響，其中包括：本產業的週期性質、本公司對按時引進</a:t>
            </a:r>
            <a:r>
              <a:rPr kumimoji="1" lang="zh-TW" altLang="en-US" sz="1400" b="1" dirty="0" smtClean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新產品的</a:t>
            </a:r>
            <a:r>
              <a:rPr kumimoji="1" lang="zh-TW" altLang="en-US" sz="1400" b="1" dirty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倚賴程度、本公司對產品需求增長的倚賴程度、本公司有效競爭的能力、</a:t>
            </a:r>
            <a:r>
              <a:rPr kumimoji="1" lang="zh-TW" altLang="en-US" sz="1400" b="1" dirty="0" smtClean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本公司</a:t>
            </a:r>
            <a:r>
              <a:rPr kumimoji="1" lang="zh-TW" altLang="en-US" sz="1400" b="1" dirty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對核心人員的倚賴程度、整體經濟及政治狀況、因天然及人為災害導致</a:t>
            </a:r>
            <a:r>
              <a:rPr kumimoji="1" lang="zh-TW" altLang="en-US" sz="1400" b="1" dirty="0" smtClean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商業</a:t>
            </a:r>
            <a:r>
              <a:rPr kumimoji="1" lang="zh-TW" altLang="en-US" sz="1400" b="1" dirty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活動之可能性的中斷，包括恐怖份子活動、武裝衝突及外匯匯率之波動，</a:t>
            </a:r>
            <a:r>
              <a:rPr kumimoji="1" lang="zh-TW" altLang="en-US" sz="1400" b="1" dirty="0" smtClean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實際</a:t>
            </a:r>
            <a:r>
              <a:rPr kumimoji="1" lang="zh-TW" altLang="en-US" sz="1400" b="1" dirty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業績可能與該等前瞻性陳述所明示或暗示者相差甚遠。</a:t>
            </a:r>
          </a:p>
          <a:p>
            <a:pPr marL="457200" lvl="0" indent="-457200">
              <a:lnSpc>
                <a:spcPct val="150000"/>
              </a:lnSpc>
              <a:buFont typeface="Wingdings" pitchFamily="2" charset="2"/>
              <a:buChar char="n"/>
              <a:defRPr/>
            </a:pPr>
            <a:r>
              <a:rPr kumimoji="1" lang="zh-TW" altLang="en-US" sz="1400" b="1" dirty="0" smtClean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此外</a:t>
            </a:r>
            <a:r>
              <a:rPr kumimoji="1" lang="zh-TW" altLang="en-US" sz="1400" b="1" dirty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，本報告所載的任何財務資料係遵照國際財務報導準則公報</a:t>
            </a:r>
            <a:r>
              <a:rPr kumimoji="1" lang="en-US" altLang="zh-TW" sz="1400" b="1" dirty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(IFRSs)</a:t>
            </a:r>
            <a:r>
              <a:rPr kumimoji="1" lang="zh-TW" altLang="en-US" sz="1400" b="1" dirty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編製。</a:t>
            </a:r>
          </a:p>
          <a:p>
            <a:pPr marL="457200" lvl="0" indent="-457200">
              <a:lnSpc>
                <a:spcPct val="150000"/>
              </a:lnSpc>
              <a:buFont typeface="Wingdings" pitchFamily="2" charset="2"/>
              <a:buChar char="n"/>
              <a:defRPr/>
            </a:pPr>
            <a:r>
              <a:rPr kumimoji="1" lang="zh-TW" altLang="en-US" sz="1400" b="1" dirty="0" smtClean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除</a:t>
            </a:r>
            <a:r>
              <a:rPr kumimoji="1" lang="zh-TW" altLang="en-US" sz="1400" b="1" dirty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法律規定者外，本公司於任何特定時間所發佈之財務預測及前瞻性陳述均</a:t>
            </a:r>
            <a:r>
              <a:rPr kumimoji="1" lang="zh-TW" altLang="en-US" sz="1400" b="1" dirty="0" smtClean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不產生</a:t>
            </a:r>
            <a:r>
              <a:rPr kumimoji="1" lang="zh-TW" altLang="en-US" sz="1400" b="1" dirty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任何披露責任，且本公司並不負責公開更新或修改任何預測或前瞻性陳述</a:t>
            </a:r>
            <a:r>
              <a:rPr kumimoji="1" lang="zh-TW" altLang="en-US" sz="1400" b="1" dirty="0" smtClean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，不論</a:t>
            </a:r>
            <a:r>
              <a:rPr kumimoji="1" lang="zh-TW" altLang="en-US" sz="1400" b="1" dirty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因出現新資料、發生未來事件或其他理由亦然</a:t>
            </a:r>
            <a:r>
              <a:rPr kumimoji="1" lang="zh-TW" altLang="en-US" sz="1400" b="1" dirty="0" smtClean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。</a:t>
            </a:r>
            <a:endParaRPr kumimoji="1" lang="zh-TW" altLang="en-US" sz="1400" b="1" dirty="0">
              <a:solidFill>
                <a:schemeClr val="accent1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89795" y="256722"/>
            <a:ext cx="17876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 dirty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投資安全聲明</a:t>
            </a:r>
            <a:r>
              <a:rPr lang="en-US" altLang="zh-TW" sz="2000" b="1" dirty="0" smtClean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 </a:t>
            </a:r>
            <a:endParaRPr lang="zh-TW" altLang="en-US" sz="2000" b="1" dirty="0">
              <a:solidFill>
                <a:schemeClr val="accent1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4" name="Picture 3" descr="D:\portia\GMI\GMI_bar-1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0236" y="98440"/>
            <a:ext cx="205325" cy="685800"/>
          </a:xfrm>
          <a:prstGeom prst="rect">
            <a:avLst/>
          </a:prstGeom>
          <a:solidFill>
            <a:srgbClr val="5E479F"/>
          </a:solidFill>
          <a:extLst/>
        </p:spPr>
      </p:pic>
    </p:spTree>
    <p:extLst>
      <p:ext uri="{BB962C8B-B14F-4D97-AF65-F5344CB8AC3E}">
        <p14:creationId xmlns:p14="http://schemas.microsoft.com/office/powerpoint/2010/main" val="204920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文字方塊 32"/>
          <p:cNvSpPr txBox="1"/>
          <p:nvPr/>
        </p:nvSpPr>
        <p:spPr>
          <a:xfrm>
            <a:off x="724342" y="1000345"/>
            <a:ext cx="4038600" cy="2684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50000"/>
              </a:lnSpc>
              <a:buFont typeface="Wingdings" pitchFamily="2" charset="2"/>
              <a:buChar char="n"/>
              <a:defRPr/>
            </a:pPr>
            <a:r>
              <a:rPr kumimoji="1" lang="zh-TW" altLang="en-US" sz="20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公司</a:t>
            </a:r>
            <a:r>
              <a:rPr kumimoji="1" lang="zh-TW" altLang="en-US" sz="2000" b="1" dirty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簡介</a:t>
            </a:r>
            <a:endParaRPr kumimoji="1" lang="en-US" altLang="zh-TW" sz="2000" b="1" dirty="0">
              <a:solidFill>
                <a:srgbClr val="0D6769"/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 marL="457200" lvl="0" indent="-457200">
              <a:lnSpc>
                <a:spcPct val="150000"/>
              </a:lnSpc>
              <a:buFont typeface="Wingdings" pitchFamily="2" charset="2"/>
              <a:buChar char="n"/>
              <a:defRPr/>
            </a:pPr>
            <a:r>
              <a:rPr lang="zh-TW" altLang="en-US" sz="20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營運績效 </a:t>
            </a:r>
            <a:endParaRPr lang="en-US" altLang="zh-TW" sz="2000" b="1" dirty="0" smtClean="0">
              <a:solidFill>
                <a:srgbClr val="0D6769"/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 marL="457200" lvl="0" indent="-457200">
              <a:lnSpc>
                <a:spcPct val="150000"/>
              </a:lnSpc>
              <a:buFont typeface="Wingdings" pitchFamily="2" charset="2"/>
              <a:buChar char="n"/>
              <a:defRPr/>
            </a:pPr>
            <a:r>
              <a:rPr kumimoji="1" lang="zh-TW" altLang="en-US" sz="20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營運展望 </a:t>
            </a:r>
            <a:endParaRPr kumimoji="1" lang="en-US" altLang="zh-TW" sz="2000" b="1" dirty="0" smtClean="0">
              <a:solidFill>
                <a:srgbClr val="0D6769"/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 marL="457200" lvl="0" indent="-457200">
              <a:lnSpc>
                <a:spcPct val="150000"/>
              </a:lnSpc>
              <a:buFont typeface="Wingdings" pitchFamily="2" charset="2"/>
              <a:buChar char="n"/>
              <a:defRPr/>
            </a:pPr>
            <a:r>
              <a:rPr kumimoji="1" lang="zh-TW" altLang="en-US" sz="20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重要事件 </a:t>
            </a:r>
            <a:endParaRPr kumimoji="1" lang="en-US" altLang="zh-TW" sz="2000" b="1" dirty="0" smtClean="0">
              <a:solidFill>
                <a:srgbClr val="0D6769"/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 marL="457200" lvl="0" indent="-457200">
              <a:lnSpc>
                <a:spcPct val="150000"/>
              </a:lnSpc>
              <a:buFont typeface="Wingdings" pitchFamily="2" charset="2"/>
              <a:buChar char="n"/>
              <a:defRPr/>
            </a:pPr>
            <a:r>
              <a:rPr lang="zh-TW" altLang="en-US" sz="20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問</a:t>
            </a:r>
            <a:r>
              <a:rPr lang="zh-TW" altLang="en-US" sz="2000" b="1" dirty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與答</a:t>
            </a:r>
            <a:endParaRPr lang="en-US" altLang="zh-TW" sz="2000" b="1" dirty="0">
              <a:solidFill>
                <a:srgbClr val="0D6769"/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 marL="457200" lvl="0" indent="-457200">
              <a:lnSpc>
                <a:spcPct val="150000"/>
              </a:lnSpc>
              <a:buFont typeface="Wingdings" pitchFamily="2" charset="2"/>
              <a:buChar char="n"/>
              <a:defRPr/>
            </a:pPr>
            <a:endParaRPr lang="zh-TW" altLang="en-US" sz="1400" b="1" dirty="0" smtClean="0">
              <a:solidFill>
                <a:srgbClr val="0D6769"/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24342" y="241285"/>
            <a:ext cx="6976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 dirty="0">
                <a:solidFill>
                  <a:schemeClr val="accent1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議程</a:t>
            </a:r>
          </a:p>
        </p:txBody>
      </p:sp>
      <p:pic>
        <p:nvPicPr>
          <p:cNvPr id="5" name="Picture 3" descr="D:\portia\GMI\GMI_bar-1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0236" y="98440"/>
            <a:ext cx="20532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97647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685816"/>
            <a:ext cx="708843" cy="6667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1973474"/>
            <a:ext cx="708843" cy="66673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432" y="3976238"/>
            <a:ext cx="707089" cy="6684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277" y="3299392"/>
            <a:ext cx="707089" cy="6684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9" name="文字方塊 18"/>
          <p:cNvSpPr txBox="1"/>
          <p:nvPr/>
        </p:nvSpPr>
        <p:spPr>
          <a:xfrm>
            <a:off x="5890443" y="834517"/>
            <a:ext cx="12875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>
                <a:solidFill>
                  <a:srgbClr val="24A8C2"/>
                </a:solidFill>
                <a:latin typeface="Adobe 繁黑體 Std B" pitchFamily="34" charset="-120"/>
                <a:ea typeface="Adobe 繁黑體 Std B" pitchFamily="34" charset="-120"/>
                <a:cs typeface="Trebuchet MS" charset="0"/>
                <a:sym typeface="Trebuchet MS" charset="0"/>
              </a:rPr>
              <a:t>1995</a:t>
            </a:r>
            <a:r>
              <a:rPr lang="zh-TW" altLang="en-US" sz="1600" b="1" dirty="0">
                <a:solidFill>
                  <a:srgbClr val="24A8C2"/>
                </a:solidFill>
                <a:latin typeface="Adobe 繁黑體 Std B" pitchFamily="34" charset="-120"/>
                <a:ea typeface="Adobe 繁黑體 Std B" pitchFamily="34" charset="-120"/>
                <a:sym typeface="Trebuchet MS" charset="0"/>
              </a:rPr>
              <a:t>年</a:t>
            </a:r>
            <a:r>
              <a:rPr lang="zh-TW" altLang="en-US" sz="1600" b="1" dirty="0" smtClean="0">
                <a:solidFill>
                  <a:srgbClr val="24A8C2"/>
                </a:solidFill>
                <a:latin typeface="Adobe 繁黑體 Std B" pitchFamily="34" charset="-120"/>
                <a:ea typeface="Adobe 繁黑體 Std B" pitchFamily="34" charset="-120"/>
                <a:sym typeface="Trebuchet MS" charset="0"/>
              </a:rPr>
              <a:t>成立</a:t>
            </a:r>
            <a:endParaRPr lang="en-US" altLang="zh-TW" sz="1600" b="1" dirty="0">
              <a:solidFill>
                <a:srgbClr val="24A8C2"/>
              </a:solidFill>
              <a:latin typeface="Adobe 繁黑體 Std B" pitchFamily="34" charset="-120"/>
              <a:ea typeface="Adobe 繁黑體 Std B" pitchFamily="34" charset="-120"/>
              <a:cs typeface="Trebuchet MS" charset="0"/>
              <a:sym typeface="Trebuchet MS" charset="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5875697" y="2137564"/>
            <a:ext cx="18261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hangingPunct="0">
              <a:defRPr/>
            </a:pPr>
            <a:r>
              <a:rPr lang="zh-TW" altLang="en-US" sz="1600" b="1" dirty="0">
                <a:solidFill>
                  <a:srgbClr val="2D98B9"/>
                </a:solidFill>
                <a:latin typeface="Adobe 繁黑體 Std B" pitchFamily="34" charset="-120"/>
                <a:ea typeface="Adobe 繁黑體 Std B" pitchFamily="34" charset="-120"/>
                <a:sym typeface="Trebuchet MS" charset="0"/>
              </a:rPr>
              <a:t>營運總部位於台北</a:t>
            </a:r>
          </a:p>
        </p:txBody>
      </p:sp>
      <p:sp>
        <p:nvSpPr>
          <p:cNvPr id="22" name="文字方塊 21"/>
          <p:cNvSpPr txBox="1"/>
          <p:nvPr/>
        </p:nvSpPr>
        <p:spPr>
          <a:xfrm>
            <a:off x="5890443" y="2671249"/>
            <a:ext cx="18646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hangingPunct="0">
              <a:defRPr/>
            </a:pPr>
            <a:r>
              <a:rPr lang="en-US" altLang="zh-TW" sz="1600" b="1" dirty="0">
                <a:solidFill>
                  <a:srgbClr val="308FBA"/>
                </a:solidFill>
                <a:latin typeface="Adobe 繁黑體 Std B" pitchFamily="34" charset="-120"/>
                <a:ea typeface="Adobe 繁黑體 Std B" pitchFamily="34" charset="-120"/>
                <a:cs typeface="Trebuchet MS" charset="0"/>
                <a:sym typeface="Trebuchet MS" charset="0"/>
              </a:rPr>
              <a:t>10</a:t>
            </a:r>
            <a:r>
              <a:rPr lang="zh-TW" altLang="en-US" sz="1600" b="1" dirty="0">
                <a:solidFill>
                  <a:srgbClr val="308FBA"/>
                </a:solidFill>
                <a:latin typeface="Adobe 繁黑體 Std B" pitchFamily="34" charset="-120"/>
                <a:ea typeface="Adobe 繁黑體 Std B" pitchFamily="34" charset="-120"/>
                <a:sym typeface="Trebuchet MS" charset="0"/>
              </a:rPr>
              <a:t>個服務據點位於</a:t>
            </a:r>
            <a:endParaRPr lang="en-US" altLang="zh-TW" sz="1600" b="1" dirty="0">
              <a:solidFill>
                <a:srgbClr val="308FBA"/>
              </a:solidFill>
              <a:latin typeface="Adobe 繁黑體 Std B" pitchFamily="34" charset="-120"/>
              <a:ea typeface="Adobe 繁黑體 Std B" pitchFamily="34" charset="-120"/>
              <a:cs typeface="Trebuchet MS" charset="0"/>
              <a:sym typeface="Trebuchet MS" charset="0"/>
            </a:endParaRPr>
          </a:p>
          <a:p>
            <a:pPr hangingPunct="0">
              <a:defRPr/>
            </a:pPr>
            <a:r>
              <a:rPr lang="zh-TW" altLang="en-US" sz="1600" b="1" dirty="0">
                <a:solidFill>
                  <a:srgbClr val="308FBA"/>
                </a:solidFill>
                <a:latin typeface="Adobe 繁黑體 Std B" pitchFamily="34" charset="-120"/>
                <a:ea typeface="Adobe 繁黑體 Std B" pitchFamily="34" charset="-120"/>
                <a:cs typeface="標楷體" charset="0"/>
                <a:sym typeface="Trebuchet MS" charset="0"/>
              </a:rPr>
              <a:t>中國、香港、台灣</a:t>
            </a:r>
            <a:endParaRPr lang="en-US" altLang="zh-TW" sz="1600" b="1" dirty="0">
              <a:solidFill>
                <a:srgbClr val="308FBA"/>
              </a:solidFill>
              <a:latin typeface="Adobe 繁黑體 Std B" pitchFamily="34" charset="-120"/>
              <a:ea typeface="Adobe 繁黑體 Std B" pitchFamily="34" charset="-120"/>
              <a:cs typeface="Trebuchet MS" charset="0"/>
              <a:sym typeface="Trebuchet MS" charset="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5867400" y="3289804"/>
            <a:ext cx="22629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hangingPunct="0">
              <a:defRPr/>
            </a:pPr>
            <a:r>
              <a:rPr lang="en-US" altLang="zh-TW" sz="1600" b="1" dirty="0" smtClean="0">
                <a:solidFill>
                  <a:srgbClr val="5E479F"/>
                </a:solidFill>
                <a:latin typeface="Adobe 繁黑體 Std B" pitchFamily="34" charset="-120"/>
                <a:ea typeface="Adobe 繁黑體 Std B" pitchFamily="34" charset="-120"/>
                <a:cs typeface="Trebuchet MS" charset="0"/>
                <a:sym typeface="Trebuchet MS" charset="0"/>
              </a:rPr>
              <a:t>2005</a:t>
            </a:r>
            <a:r>
              <a:rPr lang="zh-TW" altLang="en-US" sz="1600" b="1" dirty="0">
                <a:solidFill>
                  <a:srgbClr val="5E479F"/>
                </a:solidFill>
                <a:latin typeface="Adobe 繁黑體 Std B" pitchFamily="34" charset="-120"/>
                <a:ea typeface="Adobe 繁黑體 Std B" pitchFamily="34" charset="-120"/>
                <a:cs typeface="Trebuchet MS" charset="0"/>
                <a:sym typeface="Trebuchet MS" charset="0"/>
              </a:rPr>
              <a:t>年台灣掛牌</a:t>
            </a:r>
            <a:r>
              <a:rPr lang="zh-TW" altLang="en-US" sz="1600" b="1" dirty="0" smtClean="0">
                <a:solidFill>
                  <a:srgbClr val="5E479F"/>
                </a:solidFill>
                <a:latin typeface="Adobe 繁黑體 Std B" pitchFamily="34" charset="-120"/>
                <a:ea typeface="Adobe 繁黑體 Std B" pitchFamily="34" charset="-120"/>
                <a:cs typeface="Trebuchet MS" charset="0"/>
                <a:sym typeface="Trebuchet MS" charset="0"/>
              </a:rPr>
              <a:t>上櫃 </a:t>
            </a:r>
            <a:endParaRPr lang="en-US" altLang="zh-TW" sz="1600" b="1" dirty="0" smtClean="0">
              <a:solidFill>
                <a:srgbClr val="5E479F"/>
              </a:solidFill>
              <a:latin typeface="Adobe 繁黑體 Std B" pitchFamily="34" charset="-120"/>
              <a:ea typeface="Adobe 繁黑體 Std B" pitchFamily="34" charset="-120"/>
              <a:cs typeface="Trebuchet MS" charset="0"/>
              <a:sym typeface="Trebuchet MS" charset="0"/>
            </a:endParaRPr>
          </a:p>
          <a:p>
            <a:pPr hangingPunct="0">
              <a:defRPr/>
            </a:pPr>
            <a:r>
              <a:rPr lang="en-US" altLang="zh-TW" sz="1600" b="1" dirty="0" smtClean="0">
                <a:solidFill>
                  <a:srgbClr val="5E479F"/>
                </a:solidFill>
                <a:latin typeface="Adobe 繁黑體 Std B" pitchFamily="34" charset="-120"/>
                <a:ea typeface="Adobe 繁黑體 Std B" pitchFamily="34" charset="-120"/>
                <a:cs typeface="Trebuchet MS" charset="0"/>
                <a:sym typeface="Trebuchet MS" charset="0"/>
              </a:rPr>
              <a:t>2010</a:t>
            </a:r>
            <a:r>
              <a:rPr lang="zh-TW" altLang="en-US" sz="1600" b="1" dirty="0" smtClean="0">
                <a:solidFill>
                  <a:srgbClr val="5E479F"/>
                </a:solidFill>
                <a:latin typeface="Adobe 繁黑體 Std B" pitchFamily="34" charset="-120"/>
                <a:ea typeface="Adobe 繁黑體 Std B" pitchFamily="34" charset="-120"/>
                <a:cs typeface="Trebuchet MS" charset="0"/>
                <a:sym typeface="Trebuchet MS" charset="0"/>
              </a:rPr>
              <a:t> 年</a:t>
            </a:r>
            <a:r>
              <a:rPr lang="zh-TW" altLang="en-US" sz="1600" b="1" dirty="0">
                <a:solidFill>
                  <a:srgbClr val="5E479F"/>
                </a:solidFill>
                <a:latin typeface="Adobe 繁黑體 Std B" pitchFamily="34" charset="-120"/>
                <a:ea typeface="Adobe 繁黑體 Std B" pitchFamily="34" charset="-120"/>
                <a:sym typeface="Trebuchet MS" charset="0"/>
              </a:rPr>
              <a:t>台灣掛牌上市  </a:t>
            </a:r>
            <a:endParaRPr lang="en-US" altLang="zh-TW" sz="1600" b="1" dirty="0">
              <a:solidFill>
                <a:srgbClr val="5E479F"/>
              </a:solidFill>
              <a:latin typeface="Adobe 繁黑體 Std B" pitchFamily="34" charset="-120"/>
              <a:ea typeface="Adobe 繁黑體 Std B" pitchFamily="34" charset="-120"/>
              <a:cs typeface="Trebuchet MS" charset="0"/>
              <a:sym typeface="Trebuchet MS" charset="0"/>
            </a:endParaRPr>
          </a:p>
          <a:p>
            <a:pPr hangingPunct="0">
              <a:defRPr/>
            </a:pPr>
            <a:r>
              <a:rPr lang="en-US" altLang="zh-TW" sz="1600" b="1" dirty="0">
                <a:solidFill>
                  <a:srgbClr val="5E479F"/>
                </a:solidFill>
                <a:latin typeface="Adobe 繁黑體 Std B" pitchFamily="34" charset="-120"/>
                <a:ea typeface="Adobe 繁黑體 Std B" pitchFamily="34" charset="-120"/>
                <a:cs typeface="Trebuchet MS" charset="0"/>
                <a:sym typeface="Trebuchet MS" charset="0"/>
              </a:rPr>
              <a:t>#3312</a:t>
            </a:r>
          </a:p>
        </p:txBody>
      </p:sp>
      <p:sp>
        <p:nvSpPr>
          <p:cNvPr id="24" name="文字方塊 23"/>
          <p:cNvSpPr txBox="1"/>
          <p:nvPr/>
        </p:nvSpPr>
        <p:spPr>
          <a:xfrm>
            <a:off x="5875697" y="4141205"/>
            <a:ext cx="19864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hangingPunct="0">
              <a:defRPr/>
            </a:pPr>
            <a:r>
              <a:rPr lang="zh-TW" altLang="en-US" sz="1600" b="1" dirty="0">
                <a:solidFill>
                  <a:srgbClr val="3F50A7"/>
                </a:solidFill>
                <a:latin typeface="Adobe 繁黑體 Std B" pitchFamily="34" charset="-120"/>
                <a:ea typeface="Adobe 繁黑體 Std B" pitchFamily="34" charset="-120"/>
                <a:sym typeface="Trebuchet MS" charset="0"/>
              </a:rPr>
              <a:t>整體超過</a:t>
            </a:r>
            <a:r>
              <a:rPr lang="en-US" altLang="zh-TW" sz="1600" b="1" dirty="0">
                <a:solidFill>
                  <a:srgbClr val="3F50A7"/>
                </a:solidFill>
                <a:latin typeface="Adobe 繁黑體 Std B" pitchFamily="34" charset="-120"/>
                <a:ea typeface="Adobe 繁黑體 Std B" pitchFamily="34" charset="-120"/>
                <a:cs typeface="Trebuchet MS" charset="0"/>
                <a:sym typeface="Trebuchet MS" charset="0"/>
              </a:rPr>
              <a:t>180</a:t>
            </a:r>
            <a:r>
              <a:rPr lang="zh-TW" altLang="en-US" sz="1600" b="1" dirty="0">
                <a:solidFill>
                  <a:srgbClr val="3F50A7"/>
                </a:solidFill>
                <a:latin typeface="Adobe 繁黑體 Std B" pitchFamily="34" charset="-120"/>
                <a:ea typeface="Adobe 繁黑體 Std B" pitchFamily="34" charset="-120"/>
                <a:cs typeface="標楷體" charset="0"/>
                <a:sym typeface="Trebuchet MS" charset="0"/>
              </a:rPr>
              <a:t>位員工</a:t>
            </a:r>
            <a:endParaRPr lang="en-US" altLang="zh-TW" sz="1600" b="1" dirty="0">
              <a:solidFill>
                <a:srgbClr val="3F50A7"/>
              </a:solidFill>
              <a:latin typeface="Adobe 繁黑體 Std B" pitchFamily="34" charset="-120"/>
              <a:ea typeface="Adobe 繁黑體 Std B" pitchFamily="34" charset="-120"/>
              <a:cs typeface="Trebuchet MS" charset="0"/>
              <a:sym typeface="Trebuchet MS" charset="0"/>
            </a:endParaRPr>
          </a:p>
        </p:txBody>
      </p:sp>
      <p:pic>
        <p:nvPicPr>
          <p:cNvPr id="26" name="Picture 3" descr="D:\portia\GMI\GMI_bar-16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0236" y="98440"/>
            <a:ext cx="20532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矩形 30"/>
          <p:cNvSpPr/>
          <p:nvPr/>
        </p:nvSpPr>
        <p:spPr>
          <a:xfrm>
            <a:off x="685799" y="241285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 dirty="0" smtClean="0">
                <a:solidFill>
                  <a:srgbClr val="0D6769"/>
                </a:solidFill>
                <a:latin typeface="微軟正黑體" pitchFamily="34" charset="-120"/>
                <a:ea typeface="Adobe 繁黑體 Std B"/>
              </a:rPr>
              <a:t>公司</a:t>
            </a:r>
            <a:r>
              <a:rPr lang="zh-TW" altLang="en-US" sz="2000" b="1" dirty="0">
                <a:solidFill>
                  <a:srgbClr val="0D6769"/>
                </a:solidFill>
                <a:latin typeface="微軟正黑體" pitchFamily="34" charset="-120"/>
                <a:ea typeface="Adobe 繁黑體 Std B"/>
              </a:rPr>
              <a:t>簡介</a:t>
            </a:r>
          </a:p>
        </p:txBody>
      </p:sp>
      <p:sp>
        <p:nvSpPr>
          <p:cNvPr id="27" name="橢圓 26"/>
          <p:cNvSpPr/>
          <p:nvPr/>
        </p:nvSpPr>
        <p:spPr bwMode="auto">
          <a:xfrm>
            <a:off x="5189038" y="2671249"/>
            <a:ext cx="558842" cy="558842"/>
          </a:xfrm>
          <a:prstGeom prst="ellipse">
            <a:avLst/>
          </a:prstGeom>
          <a:solidFill>
            <a:srgbClr val="0070C0"/>
          </a:solidFill>
          <a:ln w="9525">
            <a:noFill/>
            <a:round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zh-TW" altLang="en-US"/>
          </a:p>
        </p:txBody>
      </p:sp>
      <p:sp>
        <p:nvSpPr>
          <p:cNvPr id="28" name="Freeform 153"/>
          <p:cNvSpPr>
            <a:spLocks noEditPoints="1"/>
          </p:cNvSpPr>
          <p:nvPr/>
        </p:nvSpPr>
        <p:spPr bwMode="auto">
          <a:xfrm>
            <a:off x="5287580" y="2767291"/>
            <a:ext cx="361756" cy="366758"/>
          </a:xfrm>
          <a:custGeom>
            <a:avLst/>
            <a:gdLst/>
            <a:ahLst/>
            <a:cxnLst>
              <a:cxn ang="0">
                <a:pos x="0" y="59"/>
              </a:cxn>
              <a:cxn ang="0">
                <a:pos x="118" y="59"/>
              </a:cxn>
              <a:cxn ang="0">
                <a:pos x="111" y="57"/>
              </a:cxn>
              <a:cxn ang="0">
                <a:pos x="83" y="33"/>
              </a:cxn>
              <a:cxn ang="0">
                <a:pos x="111" y="57"/>
              </a:cxn>
              <a:cxn ang="0">
                <a:pos x="41" y="91"/>
              </a:cxn>
              <a:cxn ang="0">
                <a:pos x="57" y="111"/>
              </a:cxn>
              <a:cxn ang="0">
                <a:pos x="61" y="8"/>
              </a:cxn>
              <a:cxn ang="0">
                <a:pos x="61" y="34"/>
              </a:cxn>
              <a:cxn ang="0">
                <a:pos x="61" y="8"/>
              </a:cxn>
              <a:cxn ang="0">
                <a:pos x="95" y="22"/>
              </a:cxn>
              <a:cxn ang="0">
                <a:pos x="67" y="8"/>
              </a:cxn>
              <a:cxn ang="0">
                <a:pos x="57" y="34"/>
              </a:cxn>
              <a:cxn ang="0">
                <a:pos x="57" y="8"/>
              </a:cxn>
              <a:cxn ang="0">
                <a:pos x="36" y="30"/>
              </a:cxn>
              <a:cxn ang="0">
                <a:pos x="50" y="8"/>
              </a:cxn>
              <a:cxn ang="0">
                <a:pos x="38" y="35"/>
              </a:cxn>
              <a:cxn ang="0">
                <a:pos x="57" y="57"/>
              </a:cxn>
              <a:cxn ang="0">
                <a:pos x="38" y="35"/>
              </a:cxn>
              <a:cxn ang="0">
                <a:pos x="57" y="84"/>
              </a:cxn>
              <a:cxn ang="0">
                <a:pos x="34" y="61"/>
              </a:cxn>
              <a:cxn ang="0">
                <a:pos x="50" y="110"/>
              </a:cxn>
              <a:cxn ang="0">
                <a:pos x="38" y="92"/>
              </a:cxn>
              <a:cxn ang="0">
                <a:pos x="61" y="111"/>
              </a:cxn>
              <a:cxn ang="0">
                <a:pos x="77" y="91"/>
              </a:cxn>
              <a:cxn ang="0">
                <a:pos x="61" y="111"/>
              </a:cxn>
              <a:cxn ang="0">
                <a:pos x="93" y="99"/>
              </a:cxn>
              <a:cxn ang="0">
                <a:pos x="80" y="92"/>
              </a:cxn>
              <a:cxn ang="0">
                <a:pos x="61" y="84"/>
              </a:cxn>
              <a:cxn ang="0">
                <a:pos x="84" y="61"/>
              </a:cxn>
              <a:cxn ang="0">
                <a:pos x="61" y="57"/>
              </a:cxn>
              <a:cxn ang="0">
                <a:pos x="80" y="35"/>
              </a:cxn>
              <a:cxn ang="0">
                <a:pos x="61" y="57"/>
              </a:cxn>
              <a:cxn ang="0">
                <a:pos x="35" y="33"/>
              </a:cxn>
              <a:cxn ang="0">
                <a:pos x="7" y="57"/>
              </a:cxn>
              <a:cxn ang="0">
                <a:pos x="7" y="61"/>
              </a:cxn>
              <a:cxn ang="0">
                <a:pos x="36" y="89"/>
              </a:cxn>
              <a:cxn ang="0">
                <a:pos x="7" y="61"/>
              </a:cxn>
              <a:cxn ang="0">
                <a:pos x="82" y="89"/>
              </a:cxn>
              <a:cxn ang="0">
                <a:pos x="111" y="61"/>
              </a:cxn>
              <a:cxn ang="0">
                <a:pos x="95" y="96"/>
              </a:cxn>
            </a:cxnLst>
            <a:rect l="0" t="0" r="r" b="b"/>
            <a:pathLst>
              <a:path w="118" h="119">
                <a:moveTo>
                  <a:pt x="59" y="0"/>
                </a:moveTo>
                <a:cubicBezTo>
                  <a:pt x="26" y="0"/>
                  <a:pt x="0" y="27"/>
                  <a:pt x="0" y="59"/>
                </a:cubicBezTo>
                <a:cubicBezTo>
                  <a:pt x="0" y="92"/>
                  <a:pt x="26" y="119"/>
                  <a:pt x="59" y="119"/>
                </a:cubicBezTo>
                <a:cubicBezTo>
                  <a:pt x="92" y="119"/>
                  <a:pt x="118" y="92"/>
                  <a:pt x="118" y="59"/>
                </a:cubicBezTo>
                <a:cubicBezTo>
                  <a:pt x="118" y="27"/>
                  <a:pt x="92" y="0"/>
                  <a:pt x="59" y="0"/>
                </a:cubicBezTo>
                <a:close/>
                <a:moveTo>
                  <a:pt x="111" y="57"/>
                </a:moveTo>
                <a:cubicBezTo>
                  <a:pt x="88" y="57"/>
                  <a:pt x="88" y="57"/>
                  <a:pt x="88" y="57"/>
                </a:cubicBezTo>
                <a:cubicBezTo>
                  <a:pt x="87" y="49"/>
                  <a:pt x="86" y="41"/>
                  <a:pt x="83" y="33"/>
                </a:cubicBezTo>
                <a:cubicBezTo>
                  <a:pt x="88" y="31"/>
                  <a:pt x="93" y="28"/>
                  <a:pt x="98" y="25"/>
                </a:cubicBezTo>
                <a:cubicBezTo>
                  <a:pt x="105" y="34"/>
                  <a:pt x="110" y="45"/>
                  <a:pt x="111" y="57"/>
                </a:cubicBezTo>
                <a:close/>
                <a:moveTo>
                  <a:pt x="57" y="111"/>
                </a:moveTo>
                <a:cubicBezTo>
                  <a:pt x="50" y="106"/>
                  <a:pt x="45" y="99"/>
                  <a:pt x="41" y="91"/>
                </a:cubicBezTo>
                <a:cubicBezTo>
                  <a:pt x="46" y="89"/>
                  <a:pt x="52" y="88"/>
                  <a:pt x="57" y="88"/>
                </a:cubicBezTo>
                <a:cubicBezTo>
                  <a:pt x="57" y="111"/>
                  <a:pt x="57" y="111"/>
                  <a:pt x="57" y="111"/>
                </a:cubicBezTo>
                <a:cubicBezTo>
                  <a:pt x="57" y="111"/>
                  <a:pt x="57" y="111"/>
                  <a:pt x="57" y="111"/>
                </a:cubicBezTo>
                <a:close/>
                <a:moveTo>
                  <a:pt x="61" y="8"/>
                </a:moveTo>
                <a:cubicBezTo>
                  <a:pt x="68" y="14"/>
                  <a:pt x="74" y="22"/>
                  <a:pt x="78" y="31"/>
                </a:cubicBezTo>
                <a:cubicBezTo>
                  <a:pt x="73" y="33"/>
                  <a:pt x="67" y="34"/>
                  <a:pt x="61" y="34"/>
                </a:cubicBezTo>
                <a:cubicBezTo>
                  <a:pt x="61" y="8"/>
                  <a:pt x="61" y="8"/>
                  <a:pt x="61" y="8"/>
                </a:cubicBezTo>
                <a:cubicBezTo>
                  <a:pt x="61" y="8"/>
                  <a:pt x="61" y="8"/>
                  <a:pt x="61" y="8"/>
                </a:cubicBezTo>
                <a:close/>
                <a:moveTo>
                  <a:pt x="67" y="8"/>
                </a:moveTo>
                <a:cubicBezTo>
                  <a:pt x="78" y="10"/>
                  <a:pt x="88" y="15"/>
                  <a:pt x="95" y="22"/>
                </a:cubicBezTo>
                <a:cubicBezTo>
                  <a:pt x="91" y="25"/>
                  <a:pt x="87" y="28"/>
                  <a:pt x="82" y="30"/>
                </a:cubicBezTo>
                <a:cubicBezTo>
                  <a:pt x="78" y="22"/>
                  <a:pt x="73" y="14"/>
                  <a:pt x="67" y="8"/>
                </a:cubicBezTo>
                <a:close/>
                <a:moveTo>
                  <a:pt x="57" y="8"/>
                </a:moveTo>
                <a:cubicBezTo>
                  <a:pt x="57" y="34"/>
                  <a:pt x="57" y="34"/>
                  <a:pt x="57" y="34"/>
                </a:cubicBezTo>
                <a:cubicBezTo>
                  <a:pt x="51" y="34"/>
                  <a:pt x="45" y="33"/>
                  <a:pt x="40" y="31"/>
                </a:cubicBezTo>
                <a:cubicBezTo>
                  <a:pt x="44" y="22"/>
                  <a:pt x="50" y="14"/>
                  <a:pt x="57" y="8"/>
                </a:cubicBezTo>
                <a:cubicBezTo>
                  <a:pt x="57" y="8"/>
                  <a:pt x="57" y="8"/>
                  <a:pt x="57" y="8"/>
                </a:cubicBezTo>
                <a:close/>
                <a:moveTo>
                  <a:pt x="36" y="30"/>
                </a:moveTo>
                <a:cubicBezTo>
                  <a:pt x="31" y="28"/>
                  <a:pt x="27" y="25"/>
                  <a:pt x="23" y="22"/>
                </a:cubicBezTo>
                <a:cubicBezTo>
                  <a:pt x="30" y="15"/>
                  <a:pt x="40" y="10"/>
                  <a:pt x="50" y="8"/>
                </a:cubicBezTo>
                <a:cubicBezTo>
                  <a:pt x="45" y="14"/>
                  <a:pt x="40" y="22"/>
                  <a:pt x="36" y="30"/>
                </a:cubicBezTo>
                <a:close/>
                <a:moveTo>
                  <a:pt x="38" y="35"/>
                </a:moveTo>
                <a:cubicBezTo>
                  <a:pt x="44" y="37"/>
                  <a:pt x="50" y="38"/>
                  <a:pt x="57" y="38"/>
                </a:cubicBezTo>
                <a:cubicBezTo>
                  <a:pt x="57" y="57"/>
                  <a:pt x="57" y="57"/>
                  <a:pt x="57" y="57"/>
                </a:cubicBezTo>
                <a:cubicBezTo>
                  <a:pt x="34" y="57"/>
                  <a:pt x="34" y="57"/>
                  <a:pt x="34" y="57"/>
                </a:cubicBezTo>
                <a:cubicBezTo>
                  <a:pt x="34" y="49"/>
                  <a:pt x="36" y="42"/>
                  <a:pt x="38" y="35"/>
                </a:cubicBezTo>
                <a:close/>
                <a:moveTo>
                  <a:pt x="57" y="61"/>
                </a:moveTo>
                <a:cubicBezTo>
                  <a:pt x="57" y="84"/>
                  <a:pt x="57" y="84"/>
                  <a:pt x="57" y="84"/>
                </a:cubicBezTo>
                <a:cubicBezTo>
                  <a:pt x="51" y="85"/>
                  <a:pt x="45" y="86"/>
                  <a:pt x="40" y="87"/>
                </a:cubicBezTo>
                <a:cubicBezTo>
                  <a:pt x="36" y="79"/>
                  <a:pt x="34" y="71"/>
                  <a:pt x="34" y="61"/>
                </a:cubicBezTo>
                <a:lnTo>
                  <a:pt x="57" y="61"/>
                </a:lnTo>
                <a:close/>
                <a:moveTo>
                  <a:pt x="50" y="110"/>
                </a:moveTo>
                <a:cubicBezTo>
                  <a:pt x="41" y="109"/>
                  <a:pt x="32" y="105"/>
                  <a:pt x="25" y="99"/>
                </a:cubicBezTo>
                <a:cubicBezTo>
                  <a:pt x="29" y="96"/>
                  <a:pt x="33" y="94"/>
                  <a:pt x="38" y="92"/>
                </a:cubicBezTo>
                <a:cubicBezTo>
                  <a:pt x="41" y="99"/>
                  <a:pt x="45" y="105"/>
                  <a:pt x="50" y="110"/>
                </a:cubicBezTo>
                <a:close/>
                <a:moveTo>
                  <a:pt x="61" y="111"/>
                </a:moveTo>
                <a:cubicBezTo>
                  <a:pt x="61" y="88"/>
                  <a:pt x="61" y="88"/>
                  <a:pt x="61" y="88"/>
                </a:cubicBezTo>
                <a:cubicBezTo>
                  <a:pt x="66" y="88"/>
                  <a:pt x="72" y="89"/>
                  <a:pt x="77" y="91"/>
                </a:cubicBezTo>
                <a:cubicBezTo>
                  <a:pt x="73" y="99"/>
                  <a:pt x="67" y="106"/>
                  <a:pt x="61" y="111"/>
                </a:cubicBezTo>
                <a:cubicBezTo>
                  <a:pt x="61" y="111"/>
                  <a:pt x="61" y="111"/>
                  <a:pt x="61" y="111"/>
                </a:cubicBezTo>
                <a:close/>
                <a:moveTo>
                  <a:pt x="80" y="92"/>
                </a:moveTo>
                <a:cubicBezTo>
                  <a:pt x="85" y="94"/>
                  <a:pt x="89" y="96"/>
                  <a:pt x="93" y="99"/>
                </a:cubicBezTo>
                <a:cubicBezTo>
                  <a:pt x="86" y="105"/>
                  <a:pt x="77" y="109"/>
                  <a:pt x="67" y="110"/>
                </a:cubicBezTo>
                <a:cubicBezTo>
                  <a:pt x="73" y="105"/>
                  <a:pt x="77" y="99"/>
                  <a:pt x="80" y="92"/>
                </a:cubicBezTo>
                <a:close/>
                <a:moveTo>
                  <a:pt x="78" y="87"/>
                </a:moveTo>
                <a:cubicBezTo>
                  <a:pt x="73" y="86"/>
                  <a:pt x="67" y="85"/>
                  <a:pt x="61" y="84"/>
                </a:cubicBezTo>
                <a:cubicBezTo>
                  <a:pt x="61" y="61"/>
                  <a:pt x="61" y="61"/>
                  <a:pt x="61" y="61"/>
                </a:cubicBezTo>
                <a:cubicBezTo>
                  <a:pt x="84" y="61"/>
                  <a:pt x="84" y="61"/>
                  <a:pt x="84" y="61"/>
                </a:cubicBezTo>
                <a:cubicBezTo>
                  <a:pt x="84" y="71"/>
                  <a:pt x="82" y="79"/>
                  <a:pt x="78" y="87"/>
                </a:cubicBezTo>
                <a:close/>
                <a:moveTo>
                  <a:pt x="61" y="57"/>
                </a:moveTo>
                <a:cubicBezTo>
                  <a:pt x="61" y="38"/>
                  <a:pt x="61" y="38"/>
                  <a:pt x="61" y="38"/>
                </a:cubicBezTo>
                <a:cubicBezTo>
                  <a:pt x="67" y="38"/>
                  <a:pt x="74" y="37"/>
                  <a:pt x="80" y="35"/>
                </a:cubicBezTo>
                <a:cubicBezTo>
                  <a:pt x="82" y="42"/>
                  <a:pt x="84" y="49"/>
                  <a:pt x="84" y="57"/>
                </a:cubicBezTo>
                <a:lnTo>
                  <a:pt x="61" y="57"/>
                </a:lnTo>
                <a:close/>
                <a:moveTo>
                  <a:pt x="20" y="25"/>
                </a:moveTo>
                <a:cubicBezTo>
                  <a:pt x="25" y="28"/>
                  <a:pt x="30" y="31"/>
                  <a:pt x="35" y="33"/>
                </a:cubicBezTo>
                <a:cubicBezTo>
                  <a:pt x="32" y="41"/>
                  <a:pt x="30" y="49"/>
                  <a:pt x="30" y="57"/>
                </a:cubicBezTo>
                <a:cubicBezTo>
                  <a:pt x="7" y="57"/>
                  <a:pt x="7" y="57"/>
                  <a:pt x="7" y="57"/>
                </a:cubicBezTo>
                <a:cubicBezTo>
                  <a:pt x="8" y="45"/>
                  <a:pt x="13" y="34"/>
                  <a:pt x="20" y="25"/>
                </a:cubicBezTo>
                <a:close/>
                <a:moveTo>
                  <a:pt x="7" y="61"/>
                </a:moveTo>
                <a:cubicBezTo>
                  <a:pt x="30" y="61"/>
                  <a:pt x="30" y="61"/>
                  <a:pt x="30" y="61"/>
                </a:cubicBezTo>
                <a:cubicBezTo>
                  <a:pt x="31" y="71"/>
                  <a:pt x="33" y="80"/>
                  <a:pt x="36" y="89"/>
                </a:cubicBezTo>
                <a:cubicBezTo>
                  <a:pt x="31" y="91"/>
                  <a:pt x="27" y="93"/>
                  <a:pt x="22" y="96"/>
                </a:cubicBezTo>
                <a:cubicBezTo>
                  <a:pt x="13" y="87"/>
                  <a:pt x="8" y="75"/>
                  <a:pt x="7" y="61"/>
                </a:cubicBezTo>
                <a:close/>
                <a:moveTo>
                  <a:pt x="95" y="96"/>
                </a:moveTo>
                <a:cubicBezTo>
                  <a:pt x="91" y="93"/>
                  <a:pt x="87" y="91"/>
                  <a:pt x="82" y="89"/>
                </a:cubicBezTo>
                <a:cubicBezTo>
                  <a:pt x="85" y="80"/>
                  <a:pt x="87" y="71"/>
                  <a:pt x="88" y="61"/>
                </a:cubicBezTo>
                <a:cubicBezTo>
                  <a:pt x="111" y="61"/>
                  <a:pt x="111" y="61"/>
                  <a:pt x="111" y="61"/>
                </a:cubicBezTo>
                <a:cubicBezTo>
                  <a:pt x="110" y="75"/>
                  <a:pt x="104" y="87"/>
                  <a:pt x="95" y="96"/>
                </a:cubicBezTo>
                <a:close/>
                <a:moveTo>
                  <a:pt x="95" y="96"/>
                </a:moveTo>
                <a:cubicBezTo>
                  <a:pt x="95" y="96"/>
                  <a:pt x="95" y="96"/>
                  <a:pt x="95" y="96"/>
                </a:cubicBezTo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文字方塊 24"/>
          <p:cNvSpPr txBox="1"/>
          <p:nvPr/>
        </p:nvSpPr>
        <p:spPr>
          <a:xfrm>
            <a:off x="5867400" y="1493735"/>
            <a:ext cx="13981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accent2"/>
                </a:solidFill>
                <a:latin typeface="Adobe 繁黑體 Std B" pitchFamily="34" charset="-120"/>
                <a:ea typeface="Adobe 繁黑體 Std B" pitchFamily="34" charset="-120"/>
                <a:cs typeface="Trebuchet MS" charset="0"/>
                <a:sym typeface="Trebuchet MS" charset="0"/>
              </a:rPr>
              <a:t>資本額</a:t>
            </a:r>
            <a:r>
              <a:rPr lang="en-US" altLang="zh-TW" sz="1600" b="1" dirty="0" smtClean="0">
                <a:solidFill>
                  <a:schemeClr val="accent2"/>
                </a:solidFill>
                <a:latin typeface="Adobe 繁黑體 Std B" pitchFamily="34" charset="-120"/>
                <a:ea typeface="Adobe 繁黑體 Std B" pitchFamily="34" charset="-120"/>
                <a:cs typeface="Trebuchet MS" charset="0"/>
                <a:sym typeface="Trebuchet MS" charset="0"/>
              </a:rPr>
              <a:t>:10.9</a:t>
            </a:r>
            <a:r>
              <a:rPr lang="zh-TW" altLang="en-US" sz="1600" b="1" dirty="0" smtClean="0">
                <a:solidFill>
                  <a:schemeClr val="accent2"/>
                </a:solidFill>
                <a:latin typeface="Adobe 繁黑體 Std B" pitchFamily="34" charset="-120"/>
                <a:ea typeface="Adobe 繁黑體 Std B" pitchFamily="34" charset="-120"/>
                <a:cs typeface="Trebuchet MS" charset="0"/>
                <a:sym typeface="Trebuchet MS" charset="0"/>
              </a:rPr>
              <a:t>億</a:t>
            </a:r>
            <a:endParaRPr lang="en-US" altLang="zh-TW" sz="1600" b="1" dirty="0">
              <a:solidFill>
                <a:schemeClr val="accent2"/>
              </a:solidFill>
              <a:latin typeface="Adobe 繁黑體 Std B" pitchFamily="34" charset="-120"/>
              <a:ea typeface="Adobe 繁黑體 Std B" pitchFamily="34" charset="-120"/>
              <a:cs typeface="Trebuchet MS" charset="0"/>
              <a:sym typeface="Trebuchet MS" charset="0"/>
            </a:endParaRPr>
          </a:p>
        </p:txBody>
      </p:sp>
      <p:sp>
        <p:nvSpPr>
          <p:cNvPr id="30" name="橢圓 29"/>
          <p:cNvSpPr/>
          <p:nvPr/>
        </p:nvSpPr>
        <p:spPr bwMode="auto">
          <a:xfrm>
            <a:off x="5178501" y="1383591"/>
            <a:ext cx="558842" cy="558842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zh-TW" altLang="en-US"/>
          </a:p>
        </p:txBody>
      </p:sp>
      <p:pic>
        <p:nvPicPr>
          <p:cNvPr id="3" name="Picture 2" descr="C:\Users\sec\Downloads\資本額-01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5857" y="1427064"/>
            <a:ext cx="385204" cy="460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sec\Downloads\S__32989188.jpg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88" t="11985" r="4659"/>
          <a:stretch/>
        </p:blipFill>
        <p:spPr bwMode="auto">
          <a:xfrm>
            <a:off x="685798" y="806372"/>
            <a:ext cx="4267201" cy="3797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69726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portia\GMI\GMI_首頁-MAP1-2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544003"/>
            <a:ext cx="9906000" cy="4161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D:\portia\GMI\GMI_bar-16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0236" y="98440"/>
            <a:ext cx="205325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709011" y="246357"/>
            <a:ext cx="30480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b="1" dirty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Location</a:t>
            </a:r>
            <a:r>
              <a:rPr lang="en-US" altLang="zh-TW" sz="20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 </a:t>
            </a:r>
            <a:r>
              <a:rPr lang="zh-TW" altLang="en-US" sz="2000" b="1" dirty="0" smtClean="0">
                <a:solidFill>
                  <a:srgbClr val="0D6769"/>
                </a:solidFill>
                <a:latin typeface="Adobe 繁黑體 Std B" pitchFamily="34" charset="-120"/>
                <a:ea typeface="Adobe 繁黑體 Std B" pitchFamily="34" charset="-120"/>
              </a:rPr>
              <a:t>服務據點</a:t>
            </a:r>
            <a:endParaRPr lang="zh-TW" altLang="en-US" sz="2000" b="1" dirty="0">
              <a:solidFill>
                <a:srgbClr val="0D6769"/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355239" y="742950"/>
            <a:ext cx="3706426" cy="3962400"/>
            <a:chOff x="381000" y="971550"/>
            <a:chExt cx="3429000" cy="3723029"/>
          </a:xfrm>
        </p:grpSpPr>
        <p:sp>
          <p:nvSpPr>
            <p:cNvPr id="2" name="矩形 1"/>
            <p:cNvSpPr/>
            <p:nvPr/>
          </p:nvSpPr>
          <p:spPr bwMode="auto">
            <a:xfrm>
              <a:off x="381000" y="971550"/>
              <a:ext cx="3429000" cy="3657600"/>
            </a:xfrm>
            <a:prstGeom prst="rect">
              <a:avLst/>
            </a:prstGeom>
            <a:solidFill>
              <a:srgbClr val="FFFFFF">
                <a:alpha val="60000"/>
              </a:srgb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zh-TW" altLang="en-US"/>
            </a:p>
          </p:txBody>
        </p:sp>
        <p:pic>
          <p:nvPicPr>
            <p:cNvPr id="1037" name="Picture 13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04720" y="971550"/>
              <a:ext cx="3184270" cy="37230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1335433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portia\GMI\GMI_bar-1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0235" y="98436"/>
            <a:ext cx="205325" cy="685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689795" y="256722"/>
            <a:ext cx="58512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 smtClean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</a:rPr>
              <a:t>財務資訊</a:t>
            </a:r>
            <a:r>
              <a:rPr lang="en-US" altLang="zh-TW" sz="2400" b="1" dirty="0" smtClean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</a:rPr>
              <a:t>-</a:t>
            </a:r>
            <a:r>
              <a:rPr lang="zh-TW" altLang="en-US" sz="2400" b="1" dirty="0" smtClean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</a:rPr>
              <a:t>最近四季合併營收及毛利率比較</a:t>
            </a:r>
            <a:endParaRPr lang="zh-TW" altLang="en-US" sz="2400" b="1" dirty="0">
              <a:solidFill>
                <a:srgbClr val="002060"/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graphicFrame>
        <p:nvGraphicFramePr>
          <p:cNvPr id="7" name="圖表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0552807"/>
              </p:ext>
            </p:extLst>
          </p:nvPr>
        </p:nvGraphicFramePr>
        <p:xfrm>
          <a:off x="457200" y="895350"/>
          <a:ext cx="81534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621381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portia\GMI\GMI_bar-1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0235" y="98436"/>
            <a:ext cx="205325" cy="685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689795" y="256722"/>
            <a:ext cx="36968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 smtClean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</a:rPr>
              <a:t>財務資訊</a:t>
            </a:r>
            <a:r>
              <a:rPr lang="en-US" altLang="zh-TW" sz="2400" b="1" dirty="0" smtClean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</a:rPr>
              <a:t>-</a:t>
            </a:r>
            <a:r>
              <a:rPr lang="zh-TW" altLang="en-US" sz="2400" b="1" dirty="0" smtClean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</a:rPr>
              <a:t>合併資產負債表</a:t>
            </a:r>
            <a:endParaRPr lang="zh-TW" altLang="en-US" sz="2400" b="1" dirty="0">
              <a:solidFill>
                <a:srgbClr val="002060"/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18" y="714375"/>
            <a:ext cx="8727004" cy="399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39" y="1794152"/>
            <a:ext cx="6883400" cy="255588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574" y="2032787"/>
            <a:ext cx="6882981" cy="256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206" y="2923012"/>
            <a:ext cx="6883400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0" y="3996697"/>
            <a:ext cx="6883400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0" y="3762781"/>
            <a:ext cx="6883400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14131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portia\GMI\GMI_bar-1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40235" y="98436"/>
            <a:ext cx="205325" cy="685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689795" y="256722"/>
            <a:ext cx="44390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 smtClean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</a:rPr>
              <a:t>財務資訊</a:t>
            </a:r>
            <a:r>
              <a:rPr lang="en-US" altLang="zh-TW" sz="2400" b="1" dirty="0" smtClean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</a:rPr>
              <a:t>-</a:t>
            </a:r>
            <a:r>
              <a:rPr lang="zh-TW" altLang="en-US" sz="2400" b="1" dirty="0" smtClean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</a:rPr>
              <a:t>合併綜合損益表</a:t>
            </a:r>
            <a:r>
              <a:rPr lang="en-US" altLang="zh-TW" sz="2400" b="1" dirty="0" smtClean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</a:rPr>
              <a:t>-</a:t>
            </a:r>
            <a:r>
              <a:rPr lang="zh-TW" altLang="en-US" sz="2400" b="1" dirty="0" smtClean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</a:rPr>
              <a:t>季別</a:t>
            </a:r>
            <a:endParaRPr lang="zh-TW" altLang="en-US" sz="2400" b="1" dirty="0">
              <a:solidFill>
                <a:srgbClr val="002060"/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57263"/>
            <a:ext cx="8439542" cy="3748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501" y="2398207"/>
            <a:ext cx="6153542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952751"/>
            <a:ext cx="614684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179" y="3547487"/>
            <a:ext cx="6151563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691" y="4125433"/>
            <a:ext cx="6151563" cy="268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73600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91323" y="210504"/>
            <a:ext cx="47814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b="1" dirty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</a:rPr>
              <a:t>Application </a:t>
            </a:r>
            <a:r>
              <a:rPr lang="en-US" altLang="zh-TW" sz="2000" b="1" dirty="0" smtClean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</a:rPr>
              <a:t>industry</a:t>
            </a:r>
            <a:r>
              <a:rPr lang="zh-TW" altLang="en-US" sz="2000" b="1" dirty="0" smtClean="0">
                <a:solidFill>
                  <a:srgbClr val="002060"/>
                </a:solidFill>
                <a:latin typeface="Adobe 繁黑體 Std B" pitchFamily="34" charset="-120"/>
                <a:ea typeface="Adobe 繁黑體 Std B" pitchFamily="34" charset="-120"/>
              </a:rPr>
              <a:t> 應用產業</a:t>
            </a:r>
            <a:endParaRPr lang="zh-TW" altLang="en-US" sz="2000" b="1" dirty="0">
              <a:solidFill>
                <a:srgbClr val="002060"/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4" name="Inhaltsplatzhalter 4"/>
          <p:cNvSpPr txBox="1">
            <a:spLocks/>
          </p:cNvSpPr>
          <p:nvPr/>
        </p:nvSpPr>
        <p:spPr>
          <a:xfrm>
            <a:off x="1676400" y="961974"/>
            <a:ext cx="3048000" cy="66043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TW" altLang="en-US" sz="1600" b="1" dirty="0" smtClean="0">
                <a:solidFill>
                  <a:srgbClr val="1AAD96"/>
                </a:solidFill>
                <a:latin typeface="Adobe 繁黑體 Std B" pitchFamily="34" charset="-120"/>
                <a:ea typeface="Adobe 繁黑體 Std B" pitchFamily="34" charset="-120"/>
              </a:rPr>
              <a:t>消費性電子</a:t>
            </a:r>
            <a:r>
              <a:rPr lang="en-US" sz="1400" b="1" dirty="0">
                <a:solidFill>
                  <a:srgbClr val="1AAD96"/>
                </a:solidFill>
                <a:latin typeface="Adobe 繁黑體 Std B" pitchFamily="34" charset="-120"/>
                <a:ea typeface="Adobe 繁黑體 Std B" pitchFamily="34" charset="-120"/>
              </a:rPr>
              <a:t/>
            </a:r>
            <a:br>
              <a:rPr lang="en-US" sz="1400" b="1" dirty="0">
                <a:solidFill>
                  <a:srgbClr val="1AAD96"/>
                </a:solidFill>
                <a:latin typeface="Adobe 繁黑體 Std B" pitchFamily="34" charset="-120"/>
                <a:ea typeface="Adobe 繁黑體 Std B" pitchFamily="34" charset="-120"/>
              </a:rPr>
            </a:br>
            <a:r>
              <a:rPr lang="zh-TW" altLang="en-US" sz="14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電視│平板電腦│藍芽耳機</a:t>
            </a:r>
            <a:endParaRPr lang="en-US" sz="1200" dirty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5" name="Rounded Rectangle 15"/>
          <p:cNvSpPr/>
          <p:nvPr/>
        </p:nvSpPr>
        <p:spPr bwMode="auto">
          <a:xfrm>
            <a:off x="1447800" y="911192"/>
            <a:ext cx="76200" cy="762000"/>
          </a:xfrm>
          <a:prstGeom prst="roundRect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262626"/>
              </a:solidFill>
            </a:endParaRPr>
          </a:p>
        </p:txBody>
      </p:sp>
      <p:sp>
        <p:nvSpPr>
          <p:cNvPr id="7" name="Inhaltsplatzhalter 4"/>
          <p:cNvSpPr txBox="1">
            <a:spLocks/>
          </p:cNvSpPr>
          <p:nvPr/>
        </p:nvSpPr>
        <p:spPr>
          <a:xfrm>
            <a:off x="1676400" y="1920702"/>
            <a:ext cx="3048000" cy="69249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TW" altLang="en-US" sz="1600" b="1" dirty="0" smtClean="0">
                <a:solidFill>
                  <a:srgbClr val="A9C370"/>
                </a:solidFill>
                <a:latin typeface="Adobe 繁黑體 Std B" pitchFamily="34" charset="-120"/>
                <a:ea typeface="Adobe 繁黑體 Std B" pitchFamily="34" charset="-120"/>
              </a:rPr>
              <a:t>物聯網</a:t>
            </a:r>
            <a:r>
              <a:rPr lang="en-US" sz="1400" b="1" dirty="0" smtClean="0">
                <a:solidFill>
                  <a:srgbClr val="1AAD96"/>
                </a:solidFill>
                <a:latin typeface="Adobe 繁黑體 Std B" pitchFamily="34" charset="-120"/>
                <a:ea typeface="Adobe 繁黑體 Std B" pitchFamily="34" charset="-120"/>
              </a:rPr>
              <a:t/>
            </a:r>
            <a:br>
              <a:rPr lang="en-US" sz="1400" b="1" dirty="0" smtClean="0">
                <a:solidFill>
                  <a:srgbClr val="1AAD96"/>
                </a:solidFill>
                <a:latin typeface="Adobe 繁黑體 Std B" pitchFamily="34" charset="-120"/>
                <a:ea typeface="Adobe 繁黑體 Std B" pitchFamily="34" charset="-120"/>
              </a:rPr>
            </a:br>
            <a:r>
              <a:rPr lang="zh-TW" altLang="en-US" sz="1400" b="1" dirty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智能穿戴│無人機│智能燈</a:t>
            </a:r>
            <a:endParaRPr lang="en-US" altLang="zh-TW" sz="1400" dirty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8" name="Rounded Rectangle 35"/>
          <p:cNvSpPr/>
          <p:nvPr/>
        </p:nvSpPr>
        <p:spPr bwMode="auto">
          <a:xfrm>
            <a:off x="1447800" y="1885950"/>
            <a:ext cx="76200" cy="762000"/>
          </a:xfrm>
          <a:prstGeom prst="roundRect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262626"/>
              </a:solidFill>
            </a:endParaRPr>
          </a:p>
        </p:txBody>
      </p:sp>
      <p:sp>
        <p:nvSpPr>
          <p:cNvPr id="9" name="Inhaltsplatzhalter 4"/>
          <p:cNvSpPr txBox="1">
            <a:spLocks/>
          </p:cNvSpPr>
          <p:nvPr/>
        </p:nvSpPr>
        <p:spPr>
          <a:xfrm>
            <a:off x="1676400" y="2911302"/>
            <a:ext cx="3048000" cy="692497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TW" altLang="en-US" sz="1600" b="1" dirty="0" smtClean="0">
                <a:solidFill>
                  <a:srgbClr val="F5AE3B"/>
                </a:solidFill>
                <a:latin typeface="Adobe 繁黑體 Std B" pitchFamily="34" charset="-120"/>
                <a:ea typeface="Adobe 繁黑體 Std B" pitchFamily="34" charset="-120"/>
              </a:rPr>
              <a:t>車用電子</a:t>
            </a:r>
            <a:r>
              <a:rPr lang="en-US" sz="1400" b="1" dirty="0">
                <a:solidFill>
                  <a:srgbClr val="1AAD96"/>
                </a:solidFill>
                <a:latin typeface="Adobe 繁黑體 Std B" pitchFamily="34" charset="-120"/>
                <a:ea typeface="Adobe 繁黑體 Std B" pitchFamily="34" charset="-120"/>
              </a:rPr>
              <a:t/>
            </a:r>
            <a:br>
              <a:rPr lang="en-US" sz="1400" b="1" dirty="0">
                <a:solidFill>
                  <a:srgbClr val="1AAD96"/>
                </a:solidFill>
                <a:latin typeface="Adobe 繁黑體 Std B" pitchFamily="34" charset="-120"/>
                <a:ea typeface="Adobe 繁黑體 Std B" pitchFamily="34" charset="-120"/>
              </a:rPr>
            </a:br>
            <a:r>
              <a:rPr lang="zh-TW" altLang="en-US" sz="14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車用娛樂│車用安全</a:t>
            </a:r>
            <a:endParaRPr lang="en-US" sz="1200" dirty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10" name="Rounded Rectangle 39"/>
          <p:cNvSpPr/>
          <p:nvPr/>
        </p:nvSpPr>
        <p:spPr bwMode="auto">
          <a:xfrm>
            <a:off x="1447800" y="2876550"/>
            <a:ext cx="76200" cy="762000"/>
          </a:xfrm>
          <a:prstGeom prst="roundRect">
            <a:avLst/>
          </a:pr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262626"/>
              </a:solidFill>
            </a:endParaRPr>
          </a:p>
        </p:txBody>
      </p:sp>
      <p:sp>
        <p:nvSpPr>
          <p:cNvPr id="13" name="Inhaltsplatzhalter 4"/>
          <p:cNvSpPr txBox="1">
            <a:spLocks/>
          </p:cNvSpPr>
          <p:nvPr/>
        </p:nvSpPr>
        <p:spPr>
          <a:xfrm>
            <a:off x="5701363" y="997239"/>
            <a:ext cx="3048000" cy="58990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zh-TW" altLang="en-US" sz="1600" b="1" dirty="0" smtClean="0">
                <a:solidFill>
                  <a:srgbClr val="56687C"/>
                </a:solidFill>
                <a:latin typeface="Adobe 繁黑體 Std B" pitchFamily="34" charset="-120"/>
                <a:ea typeface="Adobe 繁黑體 Std B" pitchFamily="34" charset="-120"/>
              </a:rPr>
              <a:t>網路通訊</a:t>
            </a:r>
            <a:endParaRPr lang="en-US" altLang="zh-TW" sz="1600" b="1" dirty="0">
              <a:solidFill>
                <a:srgbClr val="56687C"/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zh-TW" altLang="en-US" sz="14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智能家居│電信設備│網通設備</a:t>
            </a:r>
            <a:endParaRPr lang="en-US" sz="1200" dirty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14" name="Rounded Rectangle 47"/>
          <p:cNvSpPr/>
          <p:nvPr/>
        </p:nvSpPr>
        <p:spPr bwMode="auto">
          <a:xfrm>
            <a:off x="5472763" y="911191"/>
            <a:ext cx="76200" cy="762000"/>
          </a:xfrm>
          <a:prstGeom prst="roundRect">
            <a:avLst/>
          </a:prstGeom>
          <a:solidFill>
            <a:schemeClr val="accent5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262626"/>
              </a:solidFill>
            </a:endParaRPr>
          </a:p>
        </p:txBody>
      </p:sp>
      <p:sp>
        <p:nvSpPr>
          <p:cNvPr id="15" name="Inhaltsplatzhalter 4"/>
          <p:cNvSpPr txBox="1">
            <a:spLocks/>
          </p:cNvSpPr>
          <p:nvPr/>
        </p:nvSpPr>
        <p:spPr>
          <a:xfrm>
            <a:off x="5701363" y="1987839"/>
            <a:ext cx="3048000" cy="58990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zh-TW" altLang="en-US" sz="1600" b="1" dirty="0" smtClean="0">
                <a:solidFill>
                  <a:srgbClr val="2E53EE"/>
                </a:solidFill>
                <a:latin typeface="Adobe 繁黑體 Std B" pitchFamily="34" charset="-120"/>
                <a:ea typeface="Adobe 繁黑體 Std B" pitchFamily="34" charset="-120"/>
              </a:rPr>
              <a:t>電腦週邊</a:t>
            </a:r>
            <a:endParaRPr lang="en-US" altLang="zh-TW" sz="1600" b="1" dirty="0" smtClean="0">
              <a:solidFill>
                <a:srgbClr val="2E53EE"/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en-US" altLang="zh-TW" sz="14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Server </a:t>
            </a:r>
            <a:r>
              <a:rPr lang="zh-TW" altLang="en-US" sz="14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│ </a:t>
            </a:r>
            <a:r>
              <a:rPr lang="en-US" altLang="zh-TW" sz="14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NB │</a:t>
            </a:r>
            <a:r>
              <a:rPr lang="zh-TW" altLang="en-US" sz="14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 </a:t>
            </a:r>
            <a:r>
              <a:rPr lang="en-US" altLang="zh-TW" sz="14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MB</a:t>
            </a:r>
            <a:r>
              <a:rPr lang="zh-TW" altLang="en-US" sz="14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 │工業電腦</a:t>
            </a:r>
            <a:endParaRPr lang="en-US" sz="1200" dirty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16" name="Rounded Rectangle 51"/>
          <p:cNvSpPr/>
          <p:nvPr/>
        </p:nvSpPr>
        <p:spPr bwMode="auto">
          <a:xfrm>
            <a:off x="5472763" y="1901791"/>
            <a:ext cx="76200" cy="762000"/>
          </a:xfrm>
          <a:prstGeom prst="roundRect">
            <a:avLst/>
          </a:prstGeom>
          <a:solidFill>
            <a:srgbClr val="2E53EE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262626"/>
              </a:solidFill>
            </a:endParaRPr>
          </a:p>
        </p:txBody>
      </p:sp>
      <p:sp>
        <p:nvSpPr>
          <p:cNvPr id="32" name="Inhaltsplatzhalter 4"/>
          <p:cNvSpPr txBox="1">
            <a:spLocks/>
          </p:cNvSpPr>
          <p:nvPr/>
        </p:nvSpPr>
        <p:spPr>
          <a:xfrm>
            <a:off x="1676400" y="3876998"/>
            <a:ext cx="3048000" cy="58990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zh-TW" altLang="en-US" sz="1600" b="1" dirty="0" smtClean="0">
                <a:solidFill>
                  <a:srgbClr val="CC4E3D"/>
                </a:solidFill>
                <a:latin typeface="Adobe 繁黑體 Std B" pitchFamily="34" charset="-120"/>
                <a:ea typeface="Adobe 繁黑體 Std B" pitchFamily="34" charset="-120"/>
              </a:rPr>
              <a:t>工業電子</a:t>
            </a:r>
            <a:endParaRPr lang="en-US" altLang="zh-TW" sz="1600" b="1" dirty="0" smtClean="0">
              <a:solidFill>
                <a:srgbClr val="CC4E3D"/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zh-TW" altLang="en-US" sz="1400" b="1" dirty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醫療設備</a:t>
            </a:r>
            <a:r>
              <a:rPr lang="zh-TW" altLang="en-US" sz="1400" b="1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│安防監控</a:t>
            </a:r>
            <a:endParaRPr lang="en-US" sz="1200" dirty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33" name="Rounded Rectangle 43"/>
          <p:cNvSpPr/>
          <p:nvPr/>
        </p:nvSpPr>
        <p:spPr bwMode="auto">
          <a:xfrm>
            <a:off x="1447800" y="3790950"/>
            <a:ext cx="76200" cy="762000"/>
          </a:xfrm>
          <a:prstGeom prst="roundRect">
            <a:avLst/>
          </a:prstGeom>
          <a:solidFill>
            <a:schemeClr val="accent4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262626"/>
              </a:solidFill>
            </a:endParaRPr>
          </a:p>
        </p:txBody>
      </p:sp>
      <p:pic>
        <p:nvPicPr>
          <p:cNvPr id="1026" name="Picture 2" descr="C:\Users\sec\Downloads\img_127531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250"/>
                    </a14:imgEffect>
                    <a14:imgEffect>
                      <a14:saturation sat="400000"/>
                    </a14:imgEffect>
                    <a14:imgEffect>
                      <a14:brightnessContrast bright="73000" contrast="-7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60" y="3113803"/>
            <a:ext cx="723622" cy="28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3" descr="C:\Users\sec\Downloads\bw-iot-signal.png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risscrossEtching/>
                    </a14:imgEffect>
                    <a14:imgEffect>
                      <a14:colorTemperature colorTemp="11500"/>
                    </a14:imgEffect>
                    <a14:imgEffect>
                      <a14:saturation sat="270000"/>
                    </a14:imgEffect>
                    <a14:imgEffect>
                      <a14:brightnessContrast brigh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47703" y="2000764"/>
            <a:ext cx="532372" cy="532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4" descr="C:\Users\sec\Downloads\87581-200.png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21" y="1030925"/>
            <a:ext cx="605362" cy="605362"/>
          </a:xfrm>
          <a:prstGeom prst="rect">
            <a:avLst/>
          </a:prstGeom>
          <a:noFill/>
        </p:spPr>
      </p:pic>
      <p:sp>
        <p:nvSpPr>
          <p:cNvPr id="49" name="Inhaltsplatzhalter 4"/>
          <p:cNvSpPr txBox="1">
            <a:spLocks/>
          </p:cNvSpPr>
          <p:nvPr/>
        </p:nvSpPr>
        <p:spPr>
          <a:xfrm>
            <a:off x="5701363" y="2997350"/>
            <a:ext cx="3048000" cy="58990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marL="272967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§"/>
              <a:defRPr sz="23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807798" indent="-272967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20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080764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9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3pPr>
            <a:lvl4pPr marL="1436256" indent="-177748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793335" indent="-179335" algn="l" defTabSz="914127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1000"/>
              </a:spcAft>
              <a:buFont typeface="Symbol" panose="05050102010706020507" pitchFamily="18" charset="2"/>
              <a:buChar char="-"/>
              <a:defRPr sz="160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3847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910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972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5034" indent="-228532" algn="l" defTabSz="914127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zh-TW" altLang="en-US" sz="1600" b="1" dirty="0" smtClean="0">
                <a:solidFill>
                  <a:srgbClr val="FFFFFF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白色家電</a:t>
            </a:r>
            <a:endParaRPr lang="en-US" altLang="zh-TW" sz="1600" b="1" dirty="0" smtClean="0">
              <a:solidFill>
                <a:srgbClr val="FFFFFF">
                  <a:lumMod val="50000"/>
                </a:srgb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 marL="0" indent="0">
              <a:lnSpc>
                <a:spcPct val="100000"/>
              </a:lnSpc>
              <a:buFont typeface="Wingdings" panose="05000000000000000000" pitchFamily="2" charset="2"/>
              <a:buNone/>
            </a:pPr>
            <a:r>
              <a:rPr lang="zh-TW" altLang="en-US" sz="1400" dirty="0" smtClean="0">
                <a:solidFill>
                  <a:srgbClr val="262626">
                    <a:lumMod val="75000"/>
                    <a:lumOff val="25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冰箱│冷氣│油煙機</a:t>
            </a:r>
            <a:endParaRPr lang="en-US" sz="1400" dirty="0">
              <a:solidFill>
                <a:srgbClr val="262626">
                  <a:lumMod val="75000"/>
                  <a:lumOff val="25000"/>
                </a:srgb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50" name="Rounded Rectangle 51"/>
          <p:cNvSpPr/>
          <p:nvPr/>
        </p:nvSpPr>
        <p:spPr bwMode="auto">
          <a:xfrm>
            <a:off x="5472763" y="2911302"/>
            <a:ext cx="76200" cy="762000"/>
          </a:xfrm>
          <a:prstGeom prst="roundRect">
            <a:avLst/>
          </a:prstGeom>
          <a:solidFill>
            <a:schemeClr val="accent6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262626"/>
              </a:solidFill>
            </a:endParaRPr>
          </a:p>
        </p:txBody>
      </p:sp>
      <p:pic>
        <p:nvPicPr>
          <p:cNvPr id="54" name="Picture 5" descr="C:\Users\sec\Downloads\internet.png"/>
          <p:cNvPicPr>
            <a:picLocks noChangeAspect="1" noChangeArrowheads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506" y="1052949"/>
            <a:ext cx="500509" cy="500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6" descr="C:\Users\sec\Downloads\industry.png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363" y="3904460"/>
            <a:ext cx="520700" cy="52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sec\Downloads\shejiyeiconsh3q4ykoc40.png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295" y="2972445"/>
            <a:ext cx="589905" cy="589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9" descr="D:\portia\GMI\GMI_首頁-TV-23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295" y="1942650"/>
            <a:ext cx="646943" cy="691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D:\portia\GMI\GMI_bar-18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0238" y="98439"/>
            <a:ext cx="205325" cy="685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2204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20000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4" accel="20000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4" accel="20000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" presetClass="entr" presetSubtype="4" accel="20000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2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" presetClass="entr" presetSubtype="4" accel="20000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0"/>
                            </p:stCondLst>
                            <p:childTnLst>
                              <p:par>
                                <p:cTn id="50" presetID="2" presetClass="entr" presetSubtype="4" accel="20000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000"/>
                            </p:stCondLst>
                            <p:childTnLst>
                              <p:par>
                                <p:cTn id="59" presetID="2" presetClass="entr" presetSubtype="4" accel="20000" decel="8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2" accel="20000" decel="8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/>
      <p:bldP spid="8" grpId="0" animBg="1"/>
      <p:bldP spid="9" grpId="0"/>
      <p:bldP spid="10" grpId="0" animBg="1"/>
      <p:bldP spid="13" grpId="0"/>
      <p:bldP spid="14" grpId="0" animBg="1"/>
      <p:bldP spid="15" grpId="0"/>
      <p:bldP spid="16" grpId="0" animBg="1"/>
      <p:bldP spid="32" grpId="0"/>
      <p:bldP spid="33" grpId="0" animBg="1"/>
      <p:bldP spid="49" grpId="0"/>
      <p:bldP spid="50" grpId="0" animBg="1"/>
    </p:bldLst>
  </p:timing>
</p:sld>
</file>

<file path=ppt/theme/theme1.xml><?xml version="1.0" encoding="utf-8"?>
<a:theme xmlns:a="http://schemas.openxmlformats.org/drawingml/2006/main" name="Default Theme">
  <a:themeElements>
    <a:clrScheme name="SlideSalad Theme 61">
      <a:dk1>
        <a:srgbClr val="262626"/>
      </a:dk1>
      <a:lt1>
        <a:srgbClr val="FFFFFF"/>
      </a:lt1>
      <a:dk2>
        <a:srgbClr val="262626"/>
      </a:dk2>
      <a:lt2>
        <a:srgbClr val="FFFFFF"/>
      </a:lt2>
      <a:accent1>
        <a:srgbClr val="1AAD96"/>
      </a:accent1>
      <a:accent2>
        <a:srgbClr val="A9C370"/>
      </a:accent2>
      <a:accent3>
        <a:srgbClr val="F5AE3B"/>
      </a:accent3>
      <a:accent4>
        <a:srgbClr val="CC4E3D"/>
      </a:accent4>
      <a:accent5>
        <a:srgbClr val="56687C"/>
      </a:accent5>
      <a:accent6>
        <a:srgbClr val="94A4B5"/>
      </a:accent6>
      <a:hlink>
        <a:srgbClr val="FFFFFF"/>
      </a:hlink>
      <a:folHlink>
        <a:srgbClr val="595959"/>
      </a:folHlink>
    </a:clrScheme>
    <a:fontScheme name="Custom 84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tx1"/>
        </a:solidFill>
        <a:ln w="9525">
          <a:noFill/>
          <a:round/>
          <a:headEnd/>
          <a:tailEnd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</a:theme>
</file>

<file path=ppt/theme/theme2.xml><?xml version="1.0" encoding="utf-8"?>
<a:theme xmlns:a="http://schemas.openxmlformats.org/drawingml/2006/main" name="1_Default Theme">
  <a:themeElements>
    <a:clrScheme name="SlideSalad Theme 61">
      <a:dk1>
        <a:srgbClr val="262626"/>
      </a:dk1>
      <a:lt1>
        <a:srgbClr val="FFFFFF"/>
      </a:lt1>
      <a:dk2>
        <a:srgbClr val="262626"/>
      </a:dk2>
      <a:lt2>
        <a:srgbClr val="FFFFFF"/>
      </a:lt2>
      <a:accent1>
        <a:srgbClr val="1AAD96"/>
      </a:accent1>
      <a:accent2>
        <a:srgbClr val="A9C370"/>
      </a:accent2>
      <a:accent3>
        <a:srgbClr val="F5AE3B"/>
      </a:accent3>
      <a:accent4>
        <a:srgbClr val="CC4E3D"/>
      </a:accent4>
      <a:accent5>
        <a:srgbClr val="56687C"/>
      </a:accent5>
      <a:accent6>
        <a:srgbClr val="94A4B5"/>
      </a:accent6>
      <a:hlink>
        <a:srgbClr val="FFFFFF"/>
      </a:hlink>
      <a:folHlink>
        <a:srgbClr val="595959"/>
      </a:folHlink>
    </a:clrScheme>
    <a:fontScheme name="Custom 84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tx1"/>
        </a:solidFill>
        <a:ln w="9525">
          <a:noFill/>
          <a:round/>
          <a:headEnd/>
          <a:tailEnd/>
        </a:ln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>
          <a:defRPr/>
        </a:defPPr>
      </a:lst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22422</TotalTime>
  <Words>758</Words>
  <Application>Microsoft Office PowerPoint</Application>
  <PresentationFormat>如螢幕大小 (16:9)</PresentationFormat>
  <Paragraphs>139</Paragraphs>
  <Slides>15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15</vt:i4>
      </vt:variant>
    </vt:vector>
  </HeadingPairs>
  <TitlesOfParts>
    <vt:vector size="17" baseType="lpstr">
      <vt:lpstr>Default Theme</vt:lpstr>
      <vt:lpstr>1_Default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High Tech</dc:creator>
  <cp:lastModifiedBy>user</cp:lastModifiedBy>
  <cp:revision>1767</cp:revision>
  <cp:lastPrinted>2018-08-13T02:40:24Z</cp:lastPrinted>
  <dcterms:created xsi:type="dcterms:W3CDTF">2015-09-08T18:46:55Z</dcterms:created>
  <dcterms:modified xsi:type="dcterms:W3CDTF">2018-08-13T02:59:01Z</dcterms:modified>
</cp:coreProperties>
</file>