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21"/>
  </p:notesMasterIdLst>
  <p:sldIdLst>
    <p:sldId id="257" r:id="rId3"/>
    <p:sldId id="265" r:id="rId4"/>
    <p:sldId id="352" r:id="rId5"/>
    <p:sldId id="353" r:id="rId6"/>
    <p:sldId id="344" r:id="rId7"/>
    <p:sldId id="355" r:id="rId8"/>
    <p:sldId id="337" r:id="rId9"/>
    <p:sldId id="338" r:id="rId10"/>
    <p:sldId id="339" r:id="rId11"/>
    <p:sldId id="340" r:id="rId12"/>
    <p:sldId id="341" r:id="rId13"/>
    <p:sldId id="342" r:id="rId14"/>
    <p:sldId id="354" r:id="rId15"/>
    <p:sldId id="347" r:id="rId16"/>
    <p:sldId id="348" r:id="rId17"/>
    <p:sldId id="351" r:id="rId18"/>
    <p:sldId id="350" r:id="rId19"/>
    <p:sldId id="310" r:id="rId20"/>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3978"/>
    <a:srgbClr val="2472B6"/>
    <a:srgbClr val="FF6600"/>
    <a:srgbClr val="F79F34"/>
    <a:srgbClr val="01B5EF"/>
    <a:srgbClr val="005BAA"/>
    <a:srgbClr val="FFFFFF"/>
    <a:srgbClr val="0088D1"/>
    <a:srgbClr val="4655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82" autoAdjust="0"/>
    <p:restoredTop sz="94631"/>
  </p:normalViewPr>
  <p:slideViewPr>
    <p:cSldViewPr snapToGrid="0">
      <p:cViewPr>
        <p:scale>
          <a:sx n="66" d="100"/>
          <a:sy n="66" d="100"/>
        </p:scale>
        <p:origin x="-684" y="-120"/>
      </p:cViewPr>
      <p:guideLst>
        <p:guide orient="horz" pos="2160"/>
        <p:guide pos="3840"/>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oleObject" Target="file:///D:\User\Desktop\&#27861;&#35498;\&#27861;&#35498;&#26371;&#24213;&#31295;-20190328.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937156440350599"/>
          <c:y val="8.1195396667827005E-2"/>
          <c:w val="0.83658770778652702"/>
          <c:h val="0.80741971362379406"/>
        </c:manualLayout>
      </c:layout>
      <c:lineChart>
        <c:grouping val="standard"/>
        <c:varyColors val="0"/>
        <c:ser>
          <c:idx val="0"/>
          <c:order val="0"/>
          <c:spPr>
            <a:ln w="38100">
              <a:solidFill>
                <a:srgbClr val="2472B6"/>
              </a:solidFill>
            </a:ln>
          </c:spPr>
          <c:marker>
            <c:spPr>
              <a:ln w="38100">
                <a:solidFill>
                  <a:srgbClr val="2472B6"/>
                </a:solidFill>
              </a:ln>
            </c:spPr>
          </c:marker>
          <c:dLbls>
            <c:dLbl>
              <c:idx val="0"/>
              <c:layout>
                <c:manualLayout>
                  <c:x val="-7.7777777777777807E-2"/>
                  <c:y val="-8.9385492335760999E-2"/>
                </c:manualLayout>
              </c:layout>
              <c:showLegendKey val="0"/>
              <c:showVal val="1"/>
              <c:showCatName val="0"/>
              <c:showSerName val="0"/>
              <c:showPercent val="0"/>
              <c:showBubbleSize val="0"/>
            </c:dLbl>
            <c:dLbl>
              <c:idx val="1"/>
              <c:layout>
                <c:manualLayout>
                  <c:x val="-6.1111111111111102E-2"/>
                  <c:y val="-7.3650244920221E-2"/>
                </c:manualLayout>
              </c:layout>
              <c:showLegendKey val="0"/>
              <c:showVal val="1"/>
              <c:showCatName val="0"/>
              <c:showSerName val="0"/>
              <c:showPercent val="0"/>
              <c:showBubbleSize val="0"/>
            </c:dLbl>
            <c:dLbl>
              <c:idx val="2"/>
              <c:layout>
                <c:manualLayout>
                  <c:x val="-2.5000218722659701E-2"/>
                  <c:y val="-0.13736861877099299"/>
                </c:manualLayout>
              </c:layout>
              <c:spPr/>
              <c:txPr>
                <a:bodyPr/>
                <a:lstStyle/>
                <a:p>
                  <a:pPr>
                    <a:defRPr sz="1400" b="1" baseline="0"/>
                  </a:pPr>
                  <a:endParaRPr lang="zh-TW"/>
                </a:p>
              </c:txPr>
              <c:showLegendKey val="0"/>
              <c:showVal val="1"/>
              <c:showCatName val="0"/>
              <c:showSerName val="0"/>
              <c:showPercent val="0"/>
              <c:showBubbleSize val="0"/>
            </c:dLbl>
            <c:txPr>
              <a:bodyPr/>
              <a:lstStyle/>
              <a:p>
                <a:pPr>
                  <a:defRPr sz="1200" baseline="0"/>
                </a:pPr>
                <a:endParaRPr lang="zh-TW"/>
              </a:p>
            </c:txPr>
            <c:showLegendKey val="0"/>
            <c:showVal val="1"/>
            <c:showCatName val="0"/>
            <c:showSerName val="0"/>
            <c:showPercent val="0"/>
            <c:showBubbleSize val="0"/>
            <c:showLeaderLines val="0"/>
          </c:dLbls>
          <c:cat>
            <c:strRef>
              <c:f>每股盈餘!$B$42:$D$42</c:f>
              <c:strCache>
                <c:ptCount val="3"/>
                <c:pt idx="0">
                  <c:v>3Q18</c:v>
                </c:pt>
                <c:pt idx="1">
                  <c:v>2Q19</c:v>
                </c:pt>
                <c:pt idx="2">
                  <c:v>3Q19</c:v>
                </c:pt>
              </c:strCache>
            </c:strRef>
          </c:cat>
          <c:val>
            <c:numRef>
              <c:f>每股盈餘!$B$43:$D$43</c:f>
              <c:numCache>
                <c:formatCode>0.00%</c:formatCode>
                <c:ptCount val="3"/>
                <c:pt idx="0">
                  <c:v>4.4663350302069603E-2</c:v>
                </c:pt>
                <c:pt idx="1">
                  <c:v>5.2617445095853602E-2</c:v>
                </c:pt>
                <c:pt idx="2">
                  <c:v>4.7522036294803199E-2</c:v>
                </c:pt>
              </c:numCache>
            </c:numRef>
          </c:val>
          <c:smooth val="0"/>
        </c:ser>
        <c:dLbls>
          <c:showLegendKey val="0"/>
          <c:showVal val="0"/>
          <c:showCatName val="0"/>
          <c:showSerName val="0"/>
          <c:showPercent val="0"/>
          <c:showBubbleSize val="0"/>
        </c:dLbls>
        <c:marker val="1"/>
        <c:smooth val="0"/>
        <c:axId val="163347968"/>
        <c:axId val="176906816"/>
      </c:lineChart>
      <c:catAx>
        <c:axId val="163347968"/>
        <c:scaling>
          <c:orientation val="minMax"/>
        </c:scaling>
        <c:delete val="0"/>
        <c:axPos val="b"/>
        <c:majorTickMark val="out"/>
        <c:minorTickMark val="none"/>
        <c:tickLblPos val="nextTo"/>
        <c:txPr>
          <a:bodyPr/>
          <a:lstStyle/>
          <a:p>
            <a:pPr>
              <a:defRPr sz="1200" b="1"/>
            </a:pPr>
            <a:endParaRPr lang="zh-TW"/>
          </a:p>
        </c:txPr>
        <c:crossAx val="176906816"/>
        <c:crosses val="autoZero"/>
        <c:auto val="1"/>
        <c:lblAlgn val="ctr"/>
        <c:lblOffset val="100"/>
        <c:noMultiLvlLbl val="0"/>
      </c:catAx>
      <c:valAx>
        <c:axId val="176906816"/>
        <c:scaling>
          <c:orientation val="minMax"/>
          <c:min val="4.3999999999999997E-2"/>
        </c:scaling>
        <c:delete val="0"/>
        <c:axPos val="l"/>
        <c:majorGridlines/>
        <c:numFmt formatCode="0.00%" sourceLinked="1"/>
        <c:majorTickMark val="out"/>
        <c:minorTickMark val="none"/>
        <c:tickLblPos val="nextTo"/>
        <c:txPr>
          <a:bodyPr/>
          <a:lstStyle/>
          <a:p>
            <a:pPr>
              <a:defRPr sz="1200" b="1" baseline="0"/>
            </a:pPr>
            <a:endParaRPr lang="zh-TW"/>
          </a:p>
        </c:txPr>
        <c:crossAx val="163347968"/>
        <c:crosses val="autoZero"/>
        <c:crossBetween val="between"/>
        <c:majorUnit val="2E-3"/>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01488396084539"/>
          <c:y val="7.5758925348076295E-2"/>
          <c:w val="0.777504155730533"/>
          <c:h val="0.82240165093167805"/>
        </c:manualLayout>
      </c:layout>
      <c:barChart>
        <c:barDir val="col"/>
        <c:grouping val="clustered"/>
        <c:varyColors val="0"/>
        <c:dLbls>
          <c:showLegendKey val="0"/>
          <c:showVal val="0"/>
          <c:showCatName val="0"/>
          <c:showSerName val="0"/>
          <c:showPercent val="0"/>
          <c:showBubbleSize val="0"/>
        </c:dLbls>
        <c:gapWidth val="150"/>
        <c:axId val="176059392"/>
        <c:axId val="190899904"/>
      </c:barChart>
      <c:catAx>
        <c:axId val="176059392"/>
        <c:scaling>
          <c:orientation val="minMax"/>
        </c:scaling>
        <c:delete val="0"/>
        <c:axPos val="b"/>
        <c:majorTickMark val="out"/>
        <c:minorTickMark val="none"/>
        <c:tickLblPos val="nextTo"/>
        <c:txPr>
          <a:bodyPr/>
          <a:lstStyle/>
          <a:p>
            <a:pPr>
              <a:defRPr sz="1200" b="1" baseline="0"/>
            </a:pPr>
            <a:endParaRPr lang="zh-TW"/>
          </a:p>
        </c:txPr>
        <c:crossAx val="190899904"/>
        <c:crosses val="autoZero"/>
        <c:auto val="1"/>
        <c:lblAlgn val="ctr"/>
        <c:lblOffset val="100"/>
        <c:noMultiLvlLbl val="0"/>
      </c:catAx>
      <c:valAx>
        <c:axId val="190899904"/>
        <c:scaling>
          <c:orientation val="minMax"/>
          <c:max val="3000000"/>
        </c:scaling>
        <c:delete val="0"/>
        <c:axPos val="l"/>
        <c:majorGridlines/>
        <c:numFmt formatCode="#,##0_ " sourceLinked="1"/>
        <c:majorTickMark val="out"/>
        <c:minorTickMark val="none"/>
        <c:tickLblPos val="nextTo"/>
        <c:txPr>
          <a:bodyPr/>
          <a:lstStyle/>
          <a:p>
            <a:pPr>
              <a:defRPr sz="1200" b="1" baseline="0"/>
            </a:pPr>
            <a:endParaRPr lang="zh-TW"/>
          </a:p>
        </c:txPr>
        <c:crossAx val="176059392"/>
        <c:crosses val="autoZero"/>
        <c:crossBetween val="between"/>
      </c:valAx>
    </c:plotArea>
    <c:plotVisOnly val="1"/>
    <c:dispBlanksAs val="gap"/>
    <c:showDLblsOverMax val="0"/>
  </c:chart>
  <c:spPr>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80136625134"/>
          <c:y val="3.0858517472273798E-2"/>
          <c:w val="0.83004212509553699"/>
          <c:h val="0.89615552257599695"/>
        </c:manualLayout>
      </c:layout>
      <c:barChart>
        <c:barDir val="col"/>
        <c:grouping val="clustered"/>
        <c:varyColors val="0"/>
        <c:dLbls>
          <c:showLegendKey val="0"/>
          <c:showVal val="0"/>
          <c:showCatName val="0"/>
          <c:showSerName val="0"/>
          <c:showPercent val="0"/>
          <c:showBubbleSize val="0"/>
        </c:dLbls>
        <c:gapWidth val="150"/>
        <c:axId val="176726016"/>
        <c:axId val="190903936"/>
      </c:barChart>
      <c:catAx>
        <c:axId val="176726016"/>
        <c:scaling>
          <c:orientation val="minMax"/>
        </c:scaling>
        <c:delete val="0"/>
        <c:axPos val="b"/>
        <c:numFmt formatCode="General" sourceLinked="1"/>
        <c:majorTickMark val="out"/>
        <c:minorTickMark val="none"/>
        <c:tickLblPos val="none"/>
        <c:crossAx val="190903936"/>
        <c:crosses val="autoZero"/>
        <c:auto val="1"/>
        <c:lblAlgn val="ctr"/>
        <c:lblOffset val="100"/>
        <c:noMultiLvlLbl val="0"/>
      </c:catAx>
      <c:valAx>
        <c:axId val="190903936"/>
        <c:scaling>
          <c:orientation val="minMax"/>
        </c:scaling>
        <c:delete val="0"/>
        <c:axPos val="l"/>
        <c:majorGridlines/>
        <c:numFmt formatCode="#,##0.00_ " sourceLinked="1"/>
        <c:majorTickMark val="out"/>
        <c:minorTickMark val="none"/>
        <c:tickLblPos val="nextTo"/>
        <c:txPr>
          <a:bodyPr/>
          <a:lstStyle/>
          <a:p>
            <a:pPr>
              <a:defRPr sz="1200" b="1" baseline="0"/>
            </a:pPr>
            <a:endParaRPr lang="zh-TW"/>
          </a:p>
        </c:txPr>
        <c:crossAx val="176726016"/>
        <c:crosses val="autoZero"/>
        <c:crossBetween val="between"/>
      </c:valAx>
    </c:plotArea>
    <c:plotVisOnly val="1"/>
    <c:dispBlanksAs val="gap"/>
    <c:showDLblsOverMax val="0"/>
  </c:chart>
  <c:spPr>
    <a:ln>
      <a:noFill/>
    </a:ln>
  </c:sp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0.68849</cdr:x>
      <cdr:y>0.38547</cdr:y>
    </cdr:from>
    <cdr:to>
      <cdr:x>0.81264</cdr:x>
      <cdr:y>0.48025</cdr:y>
    </cdr:to>
    <cdr:sp macro="" textlink="">
      <cdr:nvSpPr>
        <cdr:cNvPr id="2" name="文字方塊 1"/>
        <cdr:cNvSpPr txBox="1"/>
      </cdr:nvSpPr>
      <cdr:spPr>
        <a:xfrm xmlns:a="http://schemas.openxmlformats.org/drawingml/2006/main">
          <a:off x="2905125" y="1162049"/>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dr:relSizeAnchor xmlns:cdr="http://schemas.openxmlformats.org/drawingml/2006/chartDrawing">
    <cdr:from>
      <cdr:x>0.67494</cdr:x>
      <cdr:y>0.36651</cdr:y>
    </cdr:from>
    <cdr:to>
      <cdr:x>0.8149</cdr:x>
      <cdr:y>0.44866</cdr:y>
    </cdr:to>
    <cdr:sp macro="" textlink="">
      <cdr:nvSpPr>
        <cdr:cNvPr id="3" name="文字方塊 2"/>
        <cdr:cNvSpPr txBox="1"/>
      </cdr:nvSpPr>
      <cdr:spPr>
        <a:xfrm xmlns:a="http://schemas.openxmlformats.org/drawingml/2006/main">
          <a:off x="2847975" y="1104899"/>
          <a:ext cx="590550" cy="2476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zh-TW" altLang="en-US" sz="1100" dirty="0"/>
        </a:p>
      </cdr:txBody>
    </cdr:sp>
  </cdr:relSizeAnchor>
  <cdr:relSizeAnchor xmlns:cdr="http://schemas.openxmlformats.org/drawingml/2006/chartDrawing">
    <cdr:from>
      <cdr:x>0.27088</cdr:x>
      <cdr:y>0.26224</cdr:y>
    </cdr:from>
    <cdr:to>
      <cdr:x>0.39503</cdr:x>
      <cdr:y>0.35703</cdr:y>
    </cdr:to>
    <cdr:sp macro="" textlink="">
      <cdr:nvSpPr>
        <cdr:cNvPr id="4" name="文字方塊 3"/>
        <cdr:cNvSpPr txBox="1"/>
      </cdr:nvSpPr>
      <cdr:spPr>
        <a:xfrm xmlns:a="http://schemas.openxmlformats.org/drawingml/2006/main">
          <a:off x="1143000" y="790574"/>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dr:relSizeAnchor xmlns:cdr="http://schemas.openxmlformats.org/drawingml/2006/chartDrawing">
    <cdr:from>
      <cdr:x>0.26637</cdr:x>
      <cdr:y>0.28752</cdr:y>
    </cdr:from>
    <cdr:to>
      <cdr:x>0.40406</cdr:x>
      <cdr:y>0.36019</cdr:y>
    </cdr:to>
    <cdr:sp macro="" textlink="">
      <cdr:nvSpPr>
        <cdr:cNvPr id="5" name="文字方塊 4"/>
        <cdr:cNvSpPr txBox="1"/>
      </cdr:nvSpPr>
      <cdr:spPr>
        <a:xfrm xmlns:a="http://schemas.openxmlformats.org/drawingml/2006/main">
          <a:off x="1123950" y="866774"/>
          <a:ext cx="581025" cy="2190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zh-TW" alt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CD4FF-585E-4C86-B239-DBCFA0F4B3F7}" type="datetimeFigureOut">
              <a:rPr lang="zh-CN" altLang="en-US" smtClean="0"/>
              <a:t>2019/11/27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EF128-1571-4DC6-97A1-DF53A7E9F17C}" type="slidenum">
              <a:rPr lang="zh-CN" altLang="en-US" smtClean="0"/>
              <a:t>‹#›</a:t>
            </a:fld>
            <a:endParaRPr lang="zh-CN" altLang="en-US"/>
          </a:p>
        </p:txBody>
      </p:sp>
    </p:spTree>
    <p:extLst>
      <p:ext uri="{BB962C8B-B14F-4D97-AF65-F5344CB8AC3E}">
        <p14:creationId xmlns:p14="http://schemas.microsoft.com/office/powerpoint/2010/main" val="1522465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t>1</a:t>
            </a:fld>
            <a:endParaRPr lang="zh-CN" altLang="en-US"/>
          </a:p>
        </p:txBody>
      </p:sp>
    </p:spTree>
    <p:extLst>
      <p:ext uri="{BB962C8B-B14F-4D97-AF65-F5344CB8AC3E}">
        <p14:creationId xmlns:p14="http://schemas.microsoft.com/office/powerpoint/2010/main" val="2601439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10</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11</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12</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t>13</a:t>
            </a:fld>
            <a:endParaRPr lang="zh-CN" altLang="en-US"/>
          </a:p>
        </p:txBody>
      </p:sp>
    </p:spTree>
    <p:extLst>
      <p:ext uri="{BB962C8B-B14F-4D97-AF65-F5344CB8AC3E}">
        <p14:creationId xmlns:p14="http://schemas.microsoft.com/office/powerpoint/2010/main" val="2578070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14</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15</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16</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17</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18</a:t>
            </a:fld>
            <a:endParaRPr lang="zh-CN" altLang="en-US"/>
          </a:p>
        </p:txBody>
      </p:sp>
    </p:spTree>
    <p:extLst>
      <p:ext uri="{BB962C8B-B14F-4D97-AF65-F5344CB8AC3E}">
        <p14:creationId xmlns:p14="http://schemas.microsoft.com/office/powerpoint/2010/main" val="821681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2</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t>3</a:t>
            </a:fld>
            <a:endParaRPr lang="zh-CN" altLang="en-US"/>
          </a:p>
        </p:txBody>
      </p:sp>
    </p:spTree>
    <p:extLst>
      <p:ext uri="{BB962C8B-B14F-4D97-AF65-F5344CB8AC3E}">
        <p14:creationId xmlns:p14="http://schemas.microsoft.com/office/powerpoint/2010/main" val="2578070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solidFill>
                  <a:prstClr val="black"/>
                </a:solidFill>
                <a:latin typeface="Calibri"/>
                <a:ea typeface="宋体"/>
              </a:rPr>
              <a:pPr/>
              <a:t>4</a:t>
            </a:fld>
            <a:endParaRPr lang="zh-CN" altLang="en-US">
              <a:solidFill>
                <a:prstClr val="black"/>
              </a:solidFill>
              <a:latin typeface="Calibri"/>
              <a:ea typeface="宋体"/>
            </a:endParaRPr>
          </a:p>
        </p:txBody>
      </p:sp>
    </p:spTree>
    <p:extLst>
      <p:ext uri="{BB962C8B-B14F-4D97-AF65-F5344CB8AC3E}">
        <p14:creationId xmlns:p14="http://schemas.microsoft.com/office/powerpoint/2010/main" val="178330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solidFill>
                  <a:prstClr val="black"/>
                </a:solidFill>
                <a:latin typeface="Calibri"/>
                <a:ea typeface="宋体"/>
              </a:rPr>
              <a:pPr/>
              <a:t>5</a:t>
            </a:fld>
            <a:endParaRPr lang="zh-CN" altLang="en-US">
              <a:solidFill>
                <a:prstClr val="black"/>
              </a:solidFill>
              <a:latin typeface="Calibri"/>
              <a:ea typeface="宋体"/>
            </a:endParaRPr>
          </a:p>
        </p:txBody>
      </p:sp>
    </p:spTree>
    <p:extLst>
      <p:ext uri="{BB962C8B-B14F-4D97-AF65-F5344CB8AC3E}">
        <p14:creationId xmlns:p14="http://schemas.microsoft.com/office/powerpoint/2010/main" val="2440904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B7EF128-1571-4DC6-97A1-DF53A7E9F17C}" type="slidenum">
              <a:rPr lang="zh-CN" altLang="en-US" smtClean="0"/>
              <a:t>6</a:t>
            </a:fld>
            <a:endParaRPr lang="zh-CN" altLang="en-US"/>
          </a:p>
        </p:txBody>
      </p:sp>
    </p:spTree>
    <p:extLst>
      <p:ext uri="{BB962C8B-B14F-4D97-AF65-F5344CB8AC3E}">
        <p14:creationId xmlns:p14="http://schemas.microsoft.com/office/powerpoint/2010/main" val="2578070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7</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8</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B7EF128-1571-4DC6-97A1-DF53A7E9F17C}" type="slidenum">
              <a:rPr lang="zh-CN" altLang="en-US" smtClean="0"/>
              <a:t>9</a:t>
            </a:fld>
            <a:endParaRPr lang="zh-CN" altLang="en-US"/>
          </a:p>
        </p:txBody>
      </p:sp>
    </p:spTree>
    <p:extLst>
      <p:ext uri="{BB962C8B-B14F-4D97-AF65-F5344CB8AC3E}">
        <p14:creationId xmlns:p14="http://schemas.microsoft.com/office/powerpoint/2010/main" val="1783308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4E4B560-F5CB-400D-9D4B-D14B3A4F0D7D}" type="datetime1">
              <a:rPr lang="zh-CN" altLang="en-US" smtClean="0"/>
              <a:t>2019/11/27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714769236"/>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D695B21-617F-474C-BB25-92E967FC61B2}" type="datetime1">
              <a:rPr lang="zh-CN" altLang="en-US" smtClean="0"/>
              <a:t>2019/11/27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207618141"/>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B2306F8-F1E8-4C77-B5CE-745B7ABDAD7E}" type="datetime1">
              <a:rPr lang="zh-CN" altLang="en-US" smtClean="0"/>
              <a:t>2019/11/27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3583490112"/>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C0F67FD-FE2A-4A9A-88D8-7244D77F81F4}" type="datetime1">
              <a:rPr lang="zh-CN" altLang="en-US" smtClean="0">
                <a:solidFill>
                  <a:prstClr val="black"/>
                </a:solidFill>
              </a:rPr>
              <a:t>2019/11/27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359317250"/>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31037B1C-F16F-4E8B-906F-6317C2FFD7ED}" type="datetime1">
              <a:rPr lang="zh-CN" altLang="en-US" smtClean="0">
                <a:solidFill>
                  <a:prstClr val="black"/>
                </a:solidFill>
              </a:rPr>
              <a:t>2019/11/27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91597267"/>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01806A4-A44D-478E-8426-B56A82C866E6}" type="datetime1">
              <a:rPr lang="zh-CN" altLang="en-US" smtClean="0">
                <a:solidFill>
                  <a:prstClr val="black"/>
                </a:solidFill>
              </a:rPr>
              <a:t>2019/11/27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641095259"/>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7432B25-3F15-402B-BEDC-1C65841E0BD9}" type="datetime1">
              <a:rPr lang="zh-CN" altLang="en-US" smtClean="0">
                <a:solidFill>
                  <a:prstClr val="black"/>
                </a:solidFill>
              </a:rPr>
              <a:t>2019/11/27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874459466"/>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5AEA012F-7E66-48AB-AFC0-81686BEFB948}" type="datetime1">
              <a:rPr lang="zh-CN" altLang="en-US" smtClean="0">
                <a:solidFill>
                  <a:prstClr val="black"/>
                </a:solidFill>
              </a:rPr>
              <a:t>2019/11/27</a:t>
            </a:fld>
            <a:endParaRPr lang="zh-CN" altLang="en-US">
              <a:solidFill>
                <a:prstClr val="black"/>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617168296"/>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5E779AD9-23E7-49EA-A34D-7FA559593D00}" type="datetime1">
              <a:rPr lang="zh-CN" altLang="en-US" smtClean="0">
                <a:solidFill>
                  <a:prstClr val="black"/>
                </a:solidFill>
              </a:rPr>
              <a:t>2019/11/27</a:t>
            </a:fld>
            <a:endParaRPr lang="zh-CN" altLang="en-US">
              <a:solidFill>
                <a:prstClr val="black"/>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961519468"/>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65AF61A-FC87-43B9-8455-17D805F03D20}" type="datetime1">
              <a:rPr lang="zh-CN" altLang="en-US" smtClean="0">
                <a:solidFill>
                  <a:prstClr val="black"/>
                </a:solidFill>
              </a:rPr>
              <a:t>2019/11/27</a:t>
            </a:fld>
            <a:endParaRPr lang="zh-CN" altLang="en-US">
              <a:solidFill>
                <a:prstClr val="black"/>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487405031"/>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A2502EF-2668-4577-95B6-469BCABD388F}" type="datetime1">
              <a:rPr lang="zh-CN" altLang="en-US" smtClean="0">
                <a:solidFill>
                  <a:prstClr val="black"/>
                </a:solidFill>
              </a:rPr>
              <a:t>2019/11/27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040719207"/>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6A25ACA-FD05-4C31-996E-D59537657AA1}" type="datetime1">
              <a:rPr lang="zh-CN" altLang="en-US" smtClean="0"/>
              <a:t>2019/11/27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1139935571"/>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6500F49-FAA3-488E-9B66-67E0E2886D59}" type="datetime1">
              <a:rPr lang="zh-CN" altLang="en-US" smtClean="0">
                <a:solidFill>
                  <a:prstClr val="black"/>
                </a:solidFill>
              </a:rPr>
              <a:t>2019/11/27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609024839"/>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8927E6-E34C-4FCE-A97D-6AE957C5A05D}" type="datetime1">
              <a:rPr lang="zh-CN" altLang="en-US" smtClean="0">
                <a:solidFill>
                  <a:prstClr val="black"/>
                </a:solidFill>
              </a:rPr>
              <a:t>2019/11/27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287306213"/>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F1F70B09-8F39-4842-839A-D64C8B6DC02C}" type="datetime1">
              <a:rPr lang="zh-CN" altLang="en-US" smtClean="0">
                <a:solidFill>
                  <a:prstClr val="black"/>
                </a:solidFill>
              </a:rPr>
              <a:t>2019/11/27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663066497"/>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21622D2-6CB8-42E4-B9E6-4063D2253BEA}" type="datetime1">
              <a:rPr lang="zh-CN" altLang="en-US" smtClean="0"/>
              <a:t>2019/11/27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1133486839"/>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7BCAAAA-2B1A-439B-A65A-256BD7740BAD}" type="datetime1">
              <a:rPr lang="zh-CN" altLang="en-US" smtClean="0"/>
              <a:t>2019/11/27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3895731018"/>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A7117BD5-1414-4B58-9910-A5AEA31E133F}" type="datetime1">
              <a:rPr lang="zh-CN" altLang="en-US" smtClean="0"/>
              <a:t>2019/11/27</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1722637832"/>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79A1838B-E3A6-46F7-9EDE-ED96E91EC94E}" type="datetime1">
              <a:rPr lang="zh-CN" altLang="en-US" smtClean="0"/>
              <a:t>2019/11/27</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2674473488"/>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C88169B-7BF4-4A3F-91F4-89F66AFF49EC}" type="datetime1">
              <a:rPr lang="zh-CN" altLang="en-US" smtClean="0"/>
              <a:t>2019/11/27</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1141501859"/>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54925F7A-F64F-4EA8-8879-7A501980AA7C}" type="datetime1">
              <a:rPr lang="zh-CN" altLang="en-US" smtClean="0"/>
              <a:t>2019/11/27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3918004115"/>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0B9C37D-0216-404F-8F43-440A135AE7D8}" type="datetime1">
              <a:rPr lang="zh-CN" altLang="en-US" smtClean="0"/>
              <a:t>2019/11/27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BFE5A595-F6C8-487E-A2A6-C2579E9E212C}" type="slidenum">
              <a:rPr lang="zh-CN" altLang="en-US" smtClean="0"/>
              <a:t>‹#›</a:t>
            </a:fld>
            <a:endParaRPr lang="zh-CN" altLang="en-US"/>
          </a:p>
        </p:txBody>
      </p:sp>
    </p:spTree>
    <p:extLst>
      <p:ext uri="{BB962C8B-B14F-4D97-AF65-F5344CB8AC3E}">
        <p14:creationId xmlns:p14="http://schemas.microsoft.com/office/powerpoint/2010/main" val="842911338"/>
      </p:ext>
    </p:extLst>
  </p:cSld>
  <p:clrMapOvr>
    <a:masterClrMapping/>
  </p:clrMapOvr>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8623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59365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750" advClick="0" advTm="3000">
        <p:random/>
      </p:transition>
    </mc:Choice>
    <mc:Fallback xmlns="">
      <p:transition spd="slow" advClick="0" advTm="3000">
        <p:random/>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3.jpeg"/><Relationship Id="rId7"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jpeg"/><Relationship Id="rId5" Type="http://schemas.openxmlformats.org/officeDocument/2006/relationships/image" Target="../media/image26.jpeg"/><Relationship Id="rId10"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chart" Target="../charts/char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456968" y="3260846"/>
            <a:ext cx="5761404" cy="1829769"/>
          </a:xfrm>
          <a:prstGeom prst="rect">
            <a:avLst/>
          </a:pr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dirty="0" smtClean="0">
                <a:solidFill>
                  <a:schemeClr val="bg1"/>
                </a:solidFill>
                <a:latin typeface="微软雅黑" pitchFamily="34" charset="-122"/>
                <a:ea typeface="微软雅黑" pitchFamily="34" charset="-122"/>
              </a:rPr>
              <a:t>GLOBAL MOBILE INTELLIGENCE</a:t>
            </a:r>
            <a:r>
              <a:rPr lang="en-US" altLang="zh-TW" sz="2800" dirty="0" smtClean="0">
                <a:solidFill>
                  <a:schemeClr val="bg1"/>
                </a:solidFill>
                <a:latin typeface="微软雅黑" pitchFamily="34" charset="-122"/>
                <a:ea typeface="STXihei"/>
              </a:rPr>
              <a:t>(3312)</a:t>
            </a:r>
          </a:p>
          <a:p>
            <a:pPr>
              <a:lnSpc>
                <a:spcPts val="3360"/>
              </a:lnSpc>
            </a:pPr>
            <a:endParaRPr lang="en-US" altLang="zh-TW" dirty="0" smtClean="0">
              <a:solidFill>
                <a:schemeClr val="bg1"/>
              </a:solidFill>
              <a:latin typeface="微软雅黑" pitchFamily="34" charset="-122"/>
              <a:ea typeface="STXihei"/>
            </a:endParaRPr>
          </a:p>
          <a:p>
            <a:r>
              <a:rPr lang="en-US" altLang="zh-TW" sz="2800" dirty="0" smtClean="0">
                <a:solidFill>
                  <a:schemeClr val="bg1"/>
                </a:solidFill>
                <a:latin typeface="微软雅黑" pitchFamily="34" charset="-122"/>
                <a:ea typeface="STXihei"/>
              </a:rPr>
              <a:t>3Q19</a:t>
            </a:r>
            <a:r>
              <a:rPr lang="zh-TW" altLang="en-US" sz="2800" dirty="0" smtClean="0">
                <a:solidFill>
                  <a:schemeClr val="bg1"/>
                </a:solidFill>
                <a:latin typeface="微软雅黑" pitchFamily="34" charset="-122"/>
                <a:ea typeface="微软雅黑" pitchFamily="34" charset="-122"/>
              </a:rPr>
              <a:t> </a:t>
            </a:r>
            <a:r>
              <a:rPr lang="en-US" altLang="zh-TW" sz="2800" dirty="0" smtClean="0">
                <a:solidFill>
                  <a:schemeClr val="bg1"/>
                </a:solidFill>
                <a:latin typeface="微软雅黑" pitchFamily="34" charset="-122"/>
                <a:ea typeface="微软雅黑" pitchFamily="34" charset="-122"/>
              </a:rPr>
              <a:t>Result Briefing</a:t>
            </a:r>
            <a:endParaRPr lang="en-US" altLang="zh-TW" sz="2800" dirty="0">
              <a:solidFill>
                <a:schemeClr val="bg1"/>
              </a:solidFill>
              <a:latin typeface="微软雅黑" pitchFamily="34" charset="-122"/>
              <a:ea typeface="STXihei"/>
            </a:endParaRPr>
          </a:p>
        </p:txBody>
      </p:sp>
      <p:sp>
        <p:nvSpPr>
          <p:cNvPr id="23" name="流程图: 摘录 22"/>
          <p:cNvSpPr/>
          <p:nvPr/>
        </p:nvSpPr>
        <p:spPr>
          <a:xfrm rot="5400000">
            <a:off x="-1158" y="2221623"/>
            <a:ext cx="459430" cy="456820"/>
          </a:xfrm>
          <a:prstGeom prst="flowChartExtract">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1" name="圖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605" y="1737812"/>
            <a:ext cx="4660186" cy="1523032"/>
          </a:xfrm>
          <a:prstGeom prst="rect">
            <a:avLst/>
          </a:prstGeom>
        </p:spPr>
      </p:pic>
      <p:sp>
        <p:nvSpPr>
          <p:cNvPr id="3" name="文字方塊 2"/>
          <p:cNvSpPr txBox="1"/>
          <p:nvPr/>
        </p:nvSpPr>
        <p:spPr>
          <a:xfrm>
            <a:off x="4499811" y="-2069432"/>
            <a:ext cx="184731" cy="369332"/>
          </a:xfrm>
          <a:prstGeom prst="rect">
            <a:avLst/>
          </a:prstGeom>
          <a:noFill/>
        </p:spPr>
        <p:txBody>
          <a:bodyPr wrap="none" rtlCol="0">
            <a:spAutoFit/>
          </a:bodyPr>
          <a:lstStyle/>
          <a:p>
            <a:endParaRPr kumimoji="1" lang="zh-TW" altLang="en-US" dirty="0"/>
          </a:p>
        </p:txBody>
      </p:sp>
      <p:sp>
        <p:nvSpPr>
          <p:cNvPr id="4" name="文字方塊 3"/>
          <p:cNvSpPr txBox="1"/>
          <p:nvPr/>
        </p:nvSpPr>
        <p:spPr>
          <a:xfrm>
            <a:off x="10708105" y="-914400"/>
            <a:ext cx="184731" cy="369332"/>
          </a:xfrm>
          <a:prstGeom prst="rect">
            <a:avLst/>
          </a:prstGeom>
          <a:noFill/>
        </p:spPr>
        <p:txBody>
          <a:bodyPr wrap="none" rtlCol="0">
            <a:spAutoFit/>
          </a:bodyPr>
          <a:lstStyle/>
          <a:p>
            <a:endParaRPr kumimoji="1" lang="zh-TW" altLang="en-US" dirty="0"/>
          </a:p>
        </p:txBody>
      </p:sp>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3976" y="0"/>
            <a:ext cx="6118023" cy="6858001"/>
          </a:xfrm>
          <a:prstGeom prst="rect">
            <a:avLst/>
          </a:prstGeom>
        </p:spPr>
      </p:pic>
      <p:grpSp>
        <p:nvGrpSpPr>
          <p:cNvPr id="25" name="组合 24"/>
          <p:cNvGrpSpPr/>
          <p:nvPr/>
        </p:nvGrpSpPr>
        <p:grpSpPr>
          <a:xfrm>
            <a:off x="6508456" y="0"/>
            <a:ext cx="1851153" cy="6858001"/>
            <a:chOff x="6068322" y="-1"/>
            <a:chExt cx="2027756" cy="6870701"/>
          </a:xfrm>
        </p:grpSpPr>
        <p:sp>
          <p:nvSpPr>
            <p:cNvPr id="17" name="Freeform 10"/>
            <p:cNvSpPr>
              <a:spLocks/>
            </p:cNvSpPr>
            <p:nvPr/>
          </p:nvSpPr>
          <p:spPr bwMode="auto">
            <a:xfrm flipH="1">
              <a:off x="6068322" y="4407192"/>
              <a:ext cx="1831869" cy="2463508"/>
            </a:xfrm>
            <a:custGeom>
              <a:avLst/>
              <a:gdLst>
                <a:gd name="T0" fmla="*/ 611 w 819"/>
                <a:gd name="T1" fmla="*/ 1103 h 1103"/>
                <a:gd name="T2" fmla="*/ 819 w 819"/>
                <a:gd name="T3" fmla="*/ 1103 h 1103"/>
                <a:gd name="T4" fmla="*/ 0 w 819"/>
                <a:gd name="T5" fmla="*/ 0 h 1103"/>
                <a:gd name="T6" fmla="*/ 611 w 819"/>
                <a:gd name="T7" fmla="*/ 1103 h 1103"/>
              </a:gdLst>
              <a:ahLst/>
              <a:cxnLst>
                <a:cxn ang="0">
                  <a:pos x="T0" y="T1"/>
                </a:cxn>
                <a:cxn ang="0">
                  <a:pos x="T2" y="T3"/>
                </a:cxn>
                <a:cxn ang="0">
                  <a:pos x="T4" y="T5"/>
                </a:cxn>
                <a:cxn ang="0">
                  <a:pos x="T6" y="T7"/>
                </a:cxn>
              </a:cxnLst>
              <a:rect l="0" t="0" r="r" b="b"/>
              <a:pathLst>
                <a:path w="819" h="1103">
                  <a:moveTo>
                    <a:pt x="611" y="1103"/>
                  </a:moveTo>
                  <a:cubicBezTo>
                    <a:pt x="819" y="1103"/>
                    <a:pt x="819" y="1103"/>
                    <a:pt x="819" y="1103"/>
                  </a:cubicBezTo>
                  <a:cubicBezTo>
                    <a:pt x="430" y="846"/>
                    <a:pt x="136" y="457"/>
                    <a:pt x="0" y="0"/>
                  </a:cubicBezTo>
                  <a:cubicBezTo>
                    <a:pt x="81" y="432"/>
                    <a:pt x="301" y="816"/>
                    <a:pt x="611" y="1103"/>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Freeform 11"/>
            <p:cNvSpPr>
              <a:spLocks/>
            </p:cNvSpPr>
            <p:nvPr/>
          </p:nvSpPr>
          <p:spPr bwMode="auto">
            <a:xfrm flipH="1">
              <a:off x="6190458" y="-1"/>
              <a:ext cx="1905620" cy="4407193"/>
            </a:xfrm>
            <a:custGeom>
              <a:avLst/>
              <a:gdLst>
                <a:gd name="T0" fmla="*/ 852 w 852"/>
                <a:gd name="T1" fmla="*/ 0 h 1973"/>
                <a:gd name="T2" fmla="*/ 575 w 852"/>
                <a:gd name="T3" fmla="*/ 0 h 1973"/>
                <a:gd name="T4" fmla="*/ 0 w 852"/>
                <a:gd name="T5" fmla="*/ 1404 h 1973"/>
                <a:gd name="T6" fmla="*/ 82 w 852"/>
                <a:gd name="T7" fmla="*/ 1973 h 1973"/>
                <a:gd name="T8" fmla="*/ 48 w 852"/>
                <a:gd name="T9" fmla="*/ 1604 h 1973"/>
                <a:gd name="T10" fmla="*/ 852 w 852"/>
                <a:gd name="T11" fmla="*/ 0 h 1973"/>
              </a:gdLst>
              <a:ahLst/>
              <a:cxnLst>
                <a:cxn ang="0">
                  <a:pos x="T0" y="T1"/>
                </a:cxn>
                <a:cxn ang="0">
                  <a:pos x="T2" y="T3"/>
                </a:cxn>
                <a:cxn ang="0">
                  <a:pos x="T4" y="T5"/>
                </a:cxn>
                <a:cxn ang="0">
                  <a:pos x="T6" y="T7"/>
                </a:cxn>
                <a:cxn ang="0">
                  <a:pos x="T8" y="T9"/>
                </a:cxn>
                <a:cxn ang="0">
                  <a:pos x="T10" y="T11"/>
                </a:cxn>
              </a:cxnLst>
              <a:rect l="0" t="0" r="r" b="b"/>
              <a:pathLst>
                <a:path w="852" h="1973">
                  <a:moveTo>
                    <a:pt x="852" y="0"/>
                  </a:moveTo>
                  <a:cubicBezTo>
                    <a:pt x="575" y="0"/>
                    <a:pt x="575" y="0"/>
                    <a:pt x="575" y="0"/>
                  </a:cubicBezTo>
                  <a:cubicBezTo>
                    <a:pt x="220" y="361"/>
                    <a:pt x="0" y="857"/>
                    <a:pt x="0" y="1404"/>
                  </a:cubicBezTo>
                  <a:cubicBezTo>
                    <a:pt x="0" y="1602"/>
                    <a:pt x="29" y="1792"/>
                    <a:pt x="82" y="1973"/>
                  </a:cubicBezTo>
                  <a:cubicBezTo>
                    <a:pt x="60" y="1853"/>
                    <a:pt x="48" y="1730"/>
                    <a:pt x="48" y="1604"/>
                  </a:cubicBezTo>
                  <a:cubicBezTo>
                    <a:pt x="48" y="948"/>
                    <a:pt x="364" y="365"/>
                    <a:pt x="852"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Tree>
    <p:extLst>
      <p:ext uri="{BB962C8B-B14F-4D97-AF65-F5344CB8AC3E}">
        <p14:creationId xmlns:p14="http://schemas.microsoft.com/office/powerpoint/2010/main" val="2670124381"/>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0" y="1029135"/>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任意多边形 3"/>
          <p:cNvSpPr/>
          <p:nvPr/>
        </p:nvSpPr>
        <p:spPr bwMode="auto">
          <a:xfrm>
            <a:off x="401441" y="427234"/>
            <a:ext cx="379413" cy="410659"/>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842375"/>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19727" y="342297"/>
            <a:ext cx="9355322" cy="492438"/>
          </a:xfrm>
          <a:prstGeom prst="rect">
            <a:avLst/>
          </a:prstGeom>
        </p:spPr>
        <p:txBody>
          <a:bodyPr wrap="square" lIns="121917" tIns="60958" rIns="121917" bIns="60958">
            <a:spAutoFit/>
          </a:bodyPr>
          <a:lstStyle/>
          <a:p>
            <a:pPr lvl="0"/>
            <a:r>
              <a:rPr lang="en-US" altLang="zh-TW" sz="24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 Consolidated Income Statement- Quarterly</a:t>
            </a:r>
            <a:endParaRPr lang="zh-TW" altLang="en-US" sz="2400" b="1" dirty="0">
              <a:solidFill>
                <a:srgbClr val="002060"/>
              </a:solidFill>
              <a:latin typeface="Adobe 繁黑體 Std B" pitchFamily="34" charset="-120"/>
              <a:ea typeface="Adobe 繁黑體 Std B" pitchFamily="34" charset="-120"/>
            </a:endParaRPr>
          </a:p>
        </p:txBody>
      </p:sp>
      <p:graphicFrame>
        <p:nvGraphicFramePr>
          <p:cNvPr id="37" name="表格 36"/>
          <p:cNvGraphicFramePr>
            <a:graphicFrameLocks noGrp="1"/>
          </p:cNvGraphicFramePr>
          <p:nvPr>
            <p:extLst>
              <p:ext uri="{D42A27DB-BD31-4B8C-83A1-F6EECF244321}">
                <p14:modId xmlns:p14="http://schemas.microsoft.com/office/powerpoint/2010/main" val="4116190782"/>
              </p:ext>
            </p:extLst>
          </p:nvPr>
        </p:nvGraphicFramePr>
        <p:xfrm>
          <a:off x="269505" y="1356821"/>
          <a:ext cx="11762583" cy="5623407"/>
        </p:xfrm>
        <a:graphic>
          <a:graphicData uri="http://schemas.openxmlformats.org/drawingml/2006/table">
            <a:tbl>
              <a:tblPr/>
              <a:tblGrid>
                <a:gridCol w="2766394"/>
                <a:gridCol w="77926"/>
                <a:gridCol w="1831275"/>
                <a:gridCol w="168842"/>
                <a:gridCol w="1831275"/>
                <a:gridCol w="168842"/>
                <a:gridCol w="1831275"/>
                <a:gridCol w="77926"/>
                <a:gridCol w="1415666"/>
                <a:gridCol w="173168"/>
                <a:gridCol w="1419994"/>
              </a:tblGrid>
              <a:tr h="478645">
                <a:tc gridSpan="9">
                  <a:txBody>
                    <a:bodyPr/>
                    <a:lstStyle/>
                    <a:p>
                      <a:pPr algn="l" fontAlgn="ctr"/>
                      <a:r>
                        <a:rPr lang="en-US" altLang="zh-TW" sz="1600" b="1" i="1" u="none" strike="noStrike" dirty="0" smtClean="0">
                          <a:solidFill>
                            <a:srgbClr val="000000"/>
                          </a:solidFill>
                          <a:effectLst/>
                          <a:latin typeface="微軟正黑體"/>
                        </a:rPr>
                        <a:t>(In NT$ thousands unless otherwise noted)</a:t>
                      </a:r>
                    </a:p>
                    <a:p>
                      <a:pPr algn="l" fontAlgn="ctr"/>
                      <a:endParaRPr lang="en-US" altLang="zh-TW" sz="1600" b="1" i="1" u="none" strike="noStrike" dirty="0">
                        <a:solidFill>
                          <a:srgbClr val="000000"/>
                        </a:solidFill>
                        <a:effectLst/>
                        <a:latin typeface="微軟正黑體"/>
                      </a:endParaRPr>
                    </a:p>
                  </a:txBody>
                  <a:tcPr marL="10564" marR="10564" marT="10564"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r>
              <a:tr h="264459">
                <a:tc>
                  <a:txBody>
                    <a:bodyPr/>
                    <a:lstStyle/>
                    <a:p>
                      <a:pPr algn="ctr"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1" u="none" strike="noStrike" kern="1200" dirty="0" smtClean="0">
                          <a:solidFill>
                            <a:srgbClr val="000000"/>
                          </a:solidFill>
                          <a:effectLst/>
                          <a:latin typeface="微軟正黑體"/>
                          <a:ea typeface="+mn-ea"/>
                          <a:cs typeface="+mn-cs"/>
                        </a:rPr>
                        <a:t>3Q19</a:t>
                      </a:r>
                      <a:endParaRPr lang="en-US" altLang="zh-TW" sz="1600" b="1" i="1"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1"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sz="1600" b="1" i="1" u="none" strike="noStrike" kern="1200" dirty="0">
                          <a:solidFill>
                            <a:srgbClr val="000000"/>
                          </a:solidFill>
                          <a:effectLst/>
                          <a:latin typeface="微軟正黑體"/>
                          <a:ea typeface="+mn-ea"/>
                          <a:cs typeface="+mn-cs"/>
                        </a:rPr>
                        <a:t>2Q19</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1"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1" u="none" strike="noStrike" kern="1200" dirty="0" smtClean="0">
                          <a:solidFill>
                            <a:srgbClr val="000000"/>
                          </a:solidFill>
                          <a:effectLst/>
                          <a:latin typeface="微軟正黑體"/>
                          <a:ea typeface="+mn-ea"/>
                          <a:cs typeface="+mn-cs"/>
                        </a:rPr>
                        <a:t>3Q18</a:t>
                      </a:r>
                      <a:endParaRPr lang="en-US" altLang="zh-TW" sz="1600" b="1" i="1"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ctr" fontAlgn="ctr"/>
                      <a:r>
                        <a:rPr lang="en-US" sz="1600" b="1" i="0" u="none" strike="noStrike" dirty="0" err="1" smtClean="0">
                          <a:solidFill>
                            <a:srgbClr val="0000FF"/>
                          </a:solidFill>
                          <a:effectLst/>
                          <a:latin typeface="微軟正黑體"/>
                        </a:rPr>
                        <a:t>QoQ</a:t>
                      </a:r>
                      <a:endParaRPr lang="en-US" sz="1600" b="1" i="0" u="none" strike="noStrike" dirty="0">
                        <a:solidFill>
                          <a:srgbClr val="0000FF"/>
                        </a:solidFill>
                        <a:effectLst/>
                        <a:latin typeface="微軟正黑體"/>
                      </a:endParaRPr>
                    </a:p>
                  </a:txBody>
                  <a:tcPr marL="10564" marR="10564" marT="10564"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algn="ctr" fontAlgn="ctr"/>
                      <a:r>
                        <a:rPr lang="en-US" sz="1600" b="1" i="0" u="none" strike="noStrike" dirty="0" smtClean="0">
                          <a:solidFill>
                            <a:srgbClr val="0000FF"/>
                          </a:solidFill>
                          <a:effectLst/>
                          <a:latin typeface="微軟正黑體"/>
                        </a:rPr>
                        <a:t>YoY</a:t>
                      </a:r>
                      <a:endParaRPr lang="en-US" sz="1600" b="1" i="0" u="none" strike="noStrike" dirty="0">
                        <a:solidFill>
                          <a:srgbClr val="0000FF"/>
                        </a:solidFill>
                        <a:effectLst/>
                        <a:latin typeface="微軟正黑體"/>
                      </a:endParaRPr>
                    </a:p>
                  </a:txBody>
                  <a:tcPr marL="10564" marR="10564" marT="10564" marB="0" anchor="ctr">
                    <a:lnL>
                      <a:noFill/>
                    </a:lnL>
                    <a:lnR>
                      <a:noFill/>
                    </a:lnR>
                    <a:lnT>
                      <a:noFill/>
                    </a:lnT>
                    <a:lnB w="12700" cap="flat" cmpd="sng" algn="ctr">
                      <a:solidFill>
                        <a:srgbClr val="000000"/>
                      </a:solidFill>
                      <a:prstDash val="solid"/>
                      <a:round/>
                      <a:headEnd type="none" w="med" len="med"/>
                      <a:tailEnd type="none" w="med" len="med"/>
                    </a:lnB>
                  </a:tcPr>
                </a:tc>
              </a:tr>
              <a:tr h="256056">
                <a:tc>
                  <a:txBody>
                    <a:bodyPr/>
                    <a:lstStyle/>
                    <a:p>
                      <a:pPr algn="l" fontAlgn="ctr"/>
                      <a:r>
                        <a:rPr lang="en-US" altLang="zh-TW" sz="1600" b="1" i="0" u="none" strike="noStrike" dirty="0" smtClean="0">
                          <a:solidFill>
                            <a:srgbClr val="0000FF"/>
                          </a:solidFill>
                          <a:effectLst/>
                          <a:latin typeface="微軟正黑體"/>
                        </a:rPr>
                        <a:t>Net</a:t>
                      </a:r>
                      <a:r>
                        <a:rPr lang="en-US" altLang="zh-TW" sz="1600" b="1" i="0" u="none" strike="noStrike" baseline="0" dirty="0" smtClean="0">
                          <a:solidFill>
                            <a:srgbClr val="0000FF"/>
                          </a:solidFill>
                          <a:effectLst/>
                          <a:latin typeface="微軟正黑體"/>
                        </a:rPr>
                        <a:t> Sales</a:t>
                      </a:r>
                      <a:endParaRPr lang="zh-TW" altLang="en-US" sz="1600" b="1" i="0" u="none" strike="noStrike" dirty="0">
                        <a:solidFill>
                          <a:srgbClr val="0000FF"/>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3,478,239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2,938,075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2,705,171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FF"/>
                          </a:solidFill>
                          <a:effectLst/>
                          <a:latin typeface="微軟正黑體"/>
                          <a:ea typeface="+mn-ea"/>
                          <a:cs typeface="+mn-cs"/>
                        </a:rPr>
                        <a:t>18.38%</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FF"/>
                          </a:solidFill>
                          <a:effectLst/>
                          <a:latin typeface="微軟正黑體"/>
                          <a:ea typeface="+mn-ea"/>
                          <a:cs typeface="+mn-cs"/>
                        </a:rPr>
                        <a:t>28.58%</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r>
              <a:tr h="256056">
                <a:tc>
                  <a:txBody>
                    <a:bodyPr/>
                    <a:lstStyle/>
                    <a:p>
                      <a:pPr algn="l" fontAlgn="ctr"/>
                      <a:r>
                        <a:rPr lang="en-US" altLang="zh-TW" sz="1600" b="1" i="0" u="none" strike="noStrike" dirty="0" smtClean="0">
                          <a:solidFill>
                            <a:srgbClr val="000000"/>
                          </a:solidFill>
                          <a:effectLst/>
                          <a:latin typeface="微軟正黑體"/>
                        </a:rPr>
                        <a:t>Operating costs</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3,312,946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2,783,481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2,584,349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64459">
                <a:tc>
                  <a:txBody>
                    <a:bodyPr/>
                    <a:lstStyle/>
                    <a:p>
                      <a:pPr algn="l" fontAlgn="ctr"/>
                      <a:r>
                        <a:rPr lang="en-US" altLang="zh-TW" sz="1600" b="1" i="0" u="none" strike="noStrike" dirty="0" smtClean="0">
                          <a:solidFill>
                            <a:srgbClr val="0000FF"/>
                          </a:solidFill>
                          <a:effectLst/>
                          <a:latin typeface="微軟正黑體"/>
                        </a:rPr>
                        <a:t>Gross</a:t>
                      </a:r>
                      <a:r>
                        <a:rPr lang="en-US" altLang="zh-TW" sz="1600" b="1" i="0" u="none" strike="noStrike" baseline="0" dirty="0" smtClean="0">
                          <a:solidFill>
                            <a:srgbClr val="0000FF"/>
                          </a:solidFill>
                          <a:effectLst/>
                          <a:latin typeface="微軟正黑體"/>
                        </a:rPr>
                        <a:t> Profit</a:t>
                      </a:r>
                      <a:endParaRPr lang="zh-TW" altLang="en-US" sz="1600" b="1" i="0" u="none" strike="noStrike" dirty="0">
                        <a:solidFill>
                          <a:srgbClr val="0000FF"/>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165,293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154,594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120,822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FF"/>
                          </a:solidFill>
                          <a:effectLst/>
                          <a:latin typeface="微軟正黑體"/>
                          <a:ea typeface="+mn-ea"/>
                          <a:cs typeface="+mn-cs"/>
                        </a:rPr>
                        <a:t>6.92%</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FF"/>
                          </a:solidFill>
                          <a:effectLst/>
                          <a:latin typeface="微軟正黑體"/>
                          <a:ea typeface="+mn-ea"/>
                          <a:cs typeface="+mn-cs"/>
                        </a:rPr>
                        <a:t>36.81%</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r>
              <a:tr h="256056">
                <a:tc>
                  <a:txBody>
                    <a:bodyPr/>
                    <a:lstStyle/>
                    <a:p>
                      <a:pPr algn="l" fontAlgn="ctr"/>
                      <a:r>
                        <a:rPr lang="en-US" altLang="zh-TW" sz="1600" b="1" i="0" u="none" strike="noStrike" dirty="0" smtClean="0">
                          <a:solidFill>
                            <a:srgbClr val="000000"/>
                          </a:solidFill>
                          <a:effectLst/>
                          <a:latin typeface="微軟正黑體"/>
                        </a:rPr>
                        <a:t>Selling expenses</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59,821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55,777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26,453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r>
              <a:tr h="502619">
                <a:tc>
                  <a:txBody>
                    <a:bodyPr/>
                    <a:lstStyle/>
                    <a:p>
                      <a:pPr algn="l" fontAlgn="ctr"/>
                      <a:r>
                        <a:rPr lang="en-US" altLang="zh-TW" sz="1600" b="1" i="0" u="none" strike="noStrike" dirty="0" smtClean="0">
                          <a:solidFill>
                            <a:srgbClr val="000000"/>
                          </a:solidFill>
                          <a:effectLst/>
                          <a:latin typeface="微軟正黑體"/>
                        </a:rPr>
                        <a:t>Administrative</a:t>
                      </a:r>
                      <a:r>
                        <a:rPr lang="en-US" altLang="zh-TW" sz="1600" b="1" i="0" u="none" strike="noStrike" baseline="0" dirty="0" smtClean="0">
                          <a:solidFill>
                            <a:srgbClr val="000000"/>
                          </a:solidFill>
                          <a:effectLst/>
                          <a:latin typeface="微軟正黑體"/>
                        </a:rPr>
                        <a:t> </a:t>
                      </a:r>
                      <a:r>
                        <a:rPr lang="en-US" altLang="zh-TW" sz="1600" b="1" i="0" u="none" strike="noStrike" dirty="0" smtClean="0">
                          <a:solidFill>
                            <a:srgbClr val="000000"/>
                          </a:solidFill>
                          <a:effectLst/>
                          <a:latin typeface="微軟正黑體"/>
                        </a:rPr>
                        <a:t>expenses</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32,039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27,352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48,750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56056">
                <a:tc>
                  <a:txBody>
                    <a:bodyPr/>
                    <a:lstStyle/>
                    <a:p>
                      <a:pPr algn="l" fontAlgn="ctr"/>
                      <a:r>
                        <a:rPr lang="en-US" altLang="zh-TW" sz="1600" b="1" i="0" u="none" strike="noStrike" dirty="0" smtClean="0">
                          <a:solidFill>
                            <a:srgbClr val="000000"/>
                          </a:solidFill>
                          <a:effectLst/>
                          <a:latin typeface="微軟正黑體"/>
                        </a:rPr>
                        <a:t>R&amp;D</a:t>
                      </a:r>
                      <a:r>
                        <a:rPr lang="zh-TW" altLang="en-US" sz="1600" b="1" i="0" u="none" strike="noStrike" baseline="0" dirty="0" smtClean="0">
                          <a:solidFill>
                            <a:srgbClr val="000000"/>
                          </a:solidFill>
                          <a:effectLst/>
                          <a:latin typeface="微軟正黑體"/>
                        </a:rPr>
                        <a:t> </a:t>
                      </a:r>
                      <a:r>
                        <a:rPr lang="en-US" altLang="zh-TW" sz="1600" b="1" i="0" u="none" strike="noStrike" dirty="0" smtClean="0">
                          <a:solidFill>
                            <a:srgbClr val="000000"/>
                          </a:solidFill>
                          <a:effectLst/>
                          <a:latin typeface="微軟正黑體"/>
                        </a:rPr>
                        <a:t>expenses</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4,504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5,170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4,413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56056">
                <a:tc>
                  <a:txBody>
                    <a:bodyPr/>
                    <a:lstStyle/>
                    <a:p>
                      <a:pPr algn="l" fontAlgn="ctr"/>
                      <a:r>
                        <a:rPr lang="en-US" altLang="zh-TW" sz="1600" b="1" i="0" u="none" strike="noStrike" dirty="0" smtClean="0">
                          <a:solidFill>
                            <a:srgbClr val="000000"/>
                          </a:solidFill>
                          <a:effectLst/>
                          <a:latin typeface="微軟正黑體"/>
                        </a:rPr>
                        <a:t>Expected credit gain</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smtClean="0">
                          <a:solidFill>
                            <a:srgbClr val="000000"/>
                          </a:solidFill>
                          <a:effectLst/>
                          <a:latin typeface="微軟正黑體"/>
                          <a:ea typeface="+mn-ea"/>
                          <a:cs typeface="+mn-cs"/>
                        </a:rPr>
                        <a:t>919 </a:t>
                      </a:r>
                      <a:endParaRPr lang="en-US" altLang="zh-TW" sz="1600" b="1" i="0"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1,978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(4,398)</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56056">
                <a:tc>
                  <a:txBody>
                    <a:bodyPr/>
                    <a:lstStyle/>
                    <a:p>
                      <a:pPr algn="l" fontAlgn="ctr"/>
                      <a:r>
                        <a:rPr lang="en-US" altLang="zh-TW" sz="1600" b="1" i="0" u="none" strike="noStrike" dirty="0" smtClean="0">
                          <a:solidFill>
                            <a:srgbClr val="000000"/>
                          </a:solidFill>
                          <a:effectLst/>
                          <a:latin typeface="微軟正黑體"/>
                        </a:rPr>
                        <a:t>Operating expenses</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smtClean="0">
                          <a:solidFill>
                            <a:srgbClr val="000000"/>
                          </a:solidFill>
                          <a:effectLst/>
                          <a:latin typeface="微軟正黑體"/>
                          <a:ea typeface="+mn-ea"/>
                          <a:cs typeface="+mn-cs"/>
                        </a:rPr>
                        <a:t>97,283 </a:t>
                      </a:r>
                      <a:endParaRPr lang="en-US" altLang="zh-TW" sz="1600" b="1" i="0"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90,277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75,218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64459">
                <a:tc>
                  <a:txBody>
                    <a:bodyPr/>
                    <a:lstStyle/>
                    <a:p>
                      <a:pPr algn="l" fontAlgn="ctr"/>
                      <a:r>
                        <a:rPr lang="en-US" altLang="zh-TW" sz="1600" b="1" i="0" u="none" strike="noStrike" dirty="0" smtClean="0">
                          <a:solidFill>
                            <a:srgbClr val="0000FF"/>
                          </a:solidFill>
                          <a:effectLst/>
                          <a:latin typeface="微軟正黑體"/>
                        </a:rPr>
                        <a:t>Operating income</a:t>
                      </a:r>
                      <a:endParaRPr lang="zh-TW" altLang="en-US" sz="1600" b="1" i="0" u="none" strike="noStrike" dirty="0">
                        <a:solidFill>
                          <a:srgbClr val="0000FF"/>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smtClean="0">
                          <a:solidFill>
                            <a:srgbClr val="000000"/>
                          </a:solidFill>
                          <a:effectLst/>
                          <a:latin typeface="微軟正黑體"/>
                          <a:ea typeface="+mn-ea"/>
                          <a:cs typeface="+mn-cs"/>
                        </a:rPr>
                        <a:t>68,010 </a:t>
                      </a:r>
                      <a:endParaRPr lang="en-US" altLang="zh-TW" sz="1600" b="1" i="0" u="none" strike="noStrike" kern="1200" dirty="0">
                        <a:solidFill>
                          <a:srgbClr val="000000"/>
                        </a:solidFill>
                        <a:effectLst/>
                        <a:latin typeface="微軟正黑體"/>
                        <a:ea typeface="+mn-ea"/>
                        <a:cs typeface="+mn-cs"/>
                      </a:endParaRPr>
                    </a:p>
                  </a:txBody>
                  <a:tcPr marL="8467" marR="8467" marT="8467"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64,317 </a:t>
                      </a:r>
                    </a:p>
                  </a:txBody>
                  <a:tcPr marL="8467" marR="8467" marT="8467"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45,604 </a:t>
                      </a:r>
                    </a:p>
                  </a:txBody>
                  <a:tcPr marL="8467" marR="8467" marT="8467"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smtClean="0">
                          <a:solidFill>
                            <a:srgbClr val="0000FF"/>
                          </a:solidFill>
                          <a:effectLst/>
                          <a:latin typeface="微軟正黑體"/>
                          <a:ea typeface="+mn-ea"/>
                          <a:cs typeface="+mn-cs"/>
                        </a:rPr>
                        <a:t>5.74%</a:t>
                      </a:r>
                      <a:endParaRPr lang="en-US" altLang="zh-TW"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smtClean="0">
                          <a:solidFill>
                            <a:srgbClr val="0000FF"/>
                          </a:solidFill>
                          <a:effectLst/>
                          <a:latin typeface="微軟正黑體"/>
                          <a:ea typeface="+mn-ea"/>
                          <a:cs typeface="+mn-cs"/>
                        </a:rPr>
                        <a:t>49.13%</a:t>
                      </a:r>
                      <a:endParaRPr lang="en-US" altLang="zh-TW"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r>
              <a:tr h="502619">
                <a:tc>
                  <a:txBody>
                    <a:bodyPr/>
                    <a:lstStyle/>
                    <a:p>
                      <a:pPr algn="l" fontAlgn="ctr"/>
                      <a:r>
                        <a:rPr lang="en-US" altLang="zh-TW" sz="1600" b="1" i="0" u="none" strike="noStrike" dirty="0" smtClean="0">
                          <a:solidFill>
                            <a:srgbClr val="000000"/>
                          </a:solidFill>
                          <a:effectLst/>
                          <a:latin typeface="微軟正黑體"/>
                        </a:rPr>
                        <a:t>Net non-operating income</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(3,787)</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(1,125)</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2,214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r>
              <a:tr h="502619">
                <a:tc>
                  <a:txBody>
                    <a:bodyPr/>
                    <a:lstStyle/>
                    <a:p>
                      <a:pPr algn="l" fontAlgn="ctr"/>
                      <a:r>
                        <a:rPr lang="en-US" altLang="zh-TW" sz="1600" b="1" i="0" u="none" strike="noStrike" dirty="0" smtClean="0">
                          <a:solidFill>
                            <a:srgbClr val="000000"/>
                          </a:solidFill>
                          <a:effectLst/>
                          <a:latin typeface="微軟正黑體"/>
                        </a:rPr>
                        <a:t>Net income before income tax</a:t>
                      </a: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smtClean="0">
                          <a:solidFill>
                            <a:srgbClr val="000000"/>
                          </a:solidFill>
                          <a:effectLst/>
                          <a:latin typeface="微軟正黑體"/>
                          <a:ea typeface="+mn-ea"/>
                          <a:cs typeface="+mn-cs"/>
                        </a:rPr>
                        <a:t>64,223 </a:t>
                      </a:r>
                      <a:endParaRPr lang="en-US" altLang="zh-TW" sz="1600" b="1" i="0"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63,192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47,818 </a:t>
                      </a:r>
                    </a:p>
                  </a:txBody>
                  <a:tcPr marL="8467" marR="8467" marT="8467"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502619">
                <a:tc>
                  <a:txBody>
                    <a:bodyPr/>
                    <a:lstStyle/>
                    <a:p>
                      <a:pPr algn="l" fontAlgn="ctr"/>
                      <a:r>
                        <a:rPr lang="en-US" altLang="zh-TW" sz="1600" b="1" i="0" u="none" strike="noStrike" dirty="0" smtClean="0">
                          <a:solidFill>
                            <a:srgbClr val="000000"/>
                          </a:solidFill>
                          <a:effectLst/>
                          <a:latin typeface="微軟正黑體"/>
                        </a:rPr>
                        <a:t>Income tax expense (income)</a:t>
                      </a:r>
                      <a:endParaRPr lang="en-US" altLang="zh-TW"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17,717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13,668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12,544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a:noFill/>
                    </a:lnB>
                  </a:tcPr>
                </a:tc>
              </a:tr>
              <a:tr h="264459">
                <a:tc>
                  <a:txBody>
                    <a:bodyPr/>
                    <a:lstStyle/>
                    <a:p>
                      <a:pPr algn="l" fontAlgn="ctr"/>
                      <a:r>
                        <a:rPr lang="en-US" altLang="zh-TW" sz="1600" b="1" i="0" u="none" strike="noStrike" dirty="0" smtClean="0">
                          <a:solidFill>
                            <a:srgbClr val="0000FF"/>
                          </a:solidFill>
                          <a:effectLst/>
                          <a:latin typeface="微軟正黑體"/>
                        </a:rPr>
                        <a:t>Net</a:t>
                      </a:r>
                      <a:r>
                        <a:rPr lang="en-US" altLang="zh-TW" sz="1600" b="1" i="0" u="none" strike="noStrike" baseline="0" dirty="0" smtClean="0">
                          <a:solidFill>
                            <a:srgbClr val="0000FF"/>
                          </a:solidFill>
                          <a:effectLst/>
                          <a:latin typeface="微軟正黑體"/>
                        </a:rPr>
                        <a:t> profit</a:t>
                      </a:r>
                      <a:endParaRPr lang="zh-TW" altLang="en-US" sz="1600" b="1" i="0" u="none" strike="noStrike" dirty="0">
                        <a:solidFill>
                          <a:srgbClr val="0000FF"/>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smtClean="0">
                          <a:solidFill>
                            <a:srgbClr val="000000"/>
                          </a:solidFill>
                          <a:effectLst/>
                          <a:latin typeface="微軟正黑體"/>
                          <a:ea typeface="+mn-ea"/>
                          <a:cs typeface="+mn-cs"/>
                        </a:rPr>
                        <a:t>46,506 </a:t>
                      </a:r>
                      <a:endParaRPr lang="en-US" altLang="zh-TW" sz="1600" b="1" i="0" u="none" strike="noStrike" kern="1200" dirty="0">
                        <a:solidFill>
                          <a:srgbClr val="000000"/>
                        </a:solidFill>
                        <a:effectLst/>
                        <a:latin typeface="微軟正黑體"/>
                        <a:ea typeface="+mn-ea"/>
                        <a:cs typeface="+mn-cs"/>
                      </a:endParaRP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49,524 </a:t>
                      </a: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35,274 </a:t>
                      </a: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FF"/>
                          </a:solidFill>
                          <a:effectLst/>
                          <a:latin typeface="微軟正黑體"/>
                          <a:ea typeface="+mn-ea"/>
                          <a:cs typeface="+mn-cs"/>
                        </a:rPr>
                        <a:t>(</a:t>
                      </a:r>
                      <a:r>
                        <a:rPr lang="en-US" altLang="zh-TW" sz="1600" b="1" i="0" u="none" strike="noStrike" kern="1200" dirty="0" smtClean="0">
                          <a:solidFill>
                            <a:srgbClr val="0000FF"/>
                          </a:solidFill>
                          <a:effectLst/>
                          <a:latin typeface="微軟正黑體"/>
                          <a:ea typeface="+mn-ea"/>
                          <a:cs typeface="+mn-cs"/>
                        </a:rPr>
                        <a:t>6.09%)</a:t>
                      </a:r>
                      <a:endParaRPr lang="en-US" altLang="zh-TW"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FF"/>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smtClean="0">
                          <a:solidFill>
                            <a:srgbClr val="0000FF"/>
                          </a:solidFill>
                          <a:effectLst/>
                          <a:latin typeface="微軟正黑體"/>
                          <a:ea typeface="+mn-ea"/>
                          <a:cs typeface="+mn-cs"/>
                        </a:rPr>
                        <a:t>31.84%</a:t>
                      </a:r>
                      <a:endParaRPr lang="en-US" altLang="zh-TW" sz="1600" b="1" i="0" u="none" strike="noStrike" kern="1200" dirty="0">
                        <a:solidFill>
                          <a:srgbClr val="0000FF"/>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r>
              <a:tr h="264459">
                <a:tc>
                  <a:txBody>
                    <a:bodyPr/>
                    <a:lstStyle/>
                    <a:p>
                      <a:pPr algn="l" fontAlgn="ctr"/>
                      <a:r>
                        <a:rPr lang="en-US" altLang="zh-TW" sz="1600" b="1" i="0" u="none" strike="noStrike" dirty="0" smtClean="0">
                          <a:solidFill>
                            <a:srgbClr val="000000"/>
                          </a:solidFill>
                          <a:effectLst/>
                          <a:latin typeface="微軟正黑體"/>
                        </a:rPr>
                        <a:t>EPS</a:t>
                      </a:r>
                      <a:endParaRPr lang="en-US" altLang="zh-TW"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0.39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ct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0.45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0.32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a:endParaRPr>
                    </a:p>
                  </a:txBody>
                  <a:tcPr marL="10564" marR="10564" marT="10564"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ctr" fontAlgn="ctr"/>
                      <a:endParaRPr lang="zh-TW" altLang="en-US" sz="1600" b="1" i="0" u="none" strike="noStrike">
                        <a:solidFill>
                          <a:srgbClr val="000000"/>
                        </a:solidFill>
                        <a:effectLst/>
                        <a:latin typeface="微軟正黑體"/>
                      </a:endParaRPr>
                    </a:p>
                  </a:txBody>
                  <a:tcPr marL="10564" marR="10564" marT="10564" marB="0" anchor="ctr">
                    <a:lnL>
                      <a:noFill/>
                    </a:lnL>
                    <a:lnR>
                      <a:noFill/>
                    </a:lnR>
                    <a:lnT w="12700" cap="flat" cmpd="sng" algn="ctr">
                      <a:solidFill>
                        <a:srgbClr val="000000"/>
                      </a:solidFill>
                      <a:prstDash val="solid"/>
                      <a:round/>
                      <a:headEnd type="none" w="med" len="med"/>
                      <a:tailEnd type="none" w="med" len="med"/>
                    </a:lnT>
                    <a:lnB>
                      <a:noFill/>
                    </a:lnB>
                  </a:tcPr>
                </a:tc>
              </a:tr>
              <a:tr h="256056">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ctr" fontAlgn="ctr"/>
                      <a:endParaRPr lang="zh-TW" altLang="en-US" sz="1600" b="1" i="0" u="none" strike="noStrike" dirty="0">
                        <a:solidFill>
                          <a:srgbClr val="0000CC"/>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64" marR="10564" marT="10564"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64" marR="10564" marT="10564" marB="0" anchor="ctr">
                    <a:lnL>
                      <a:noFill/>
                    </a:lnL>
                    <a:lnR>
                      <a:noFill/>
                    </a:lnR>
                    <a:lnT>
                      <a:noFill/>
                    </a:lnT>
                    <a:lnB>
                      <a:noFill/>
                    </a:lnB>
                  </a:tcPr>
                </a:tc>
              </a:tr>
            </a:tbl>
          </a:graphicData>
        </a:graphic>
      </p:graphicFrame>
    </p:spTree>
    <p:extLst>
      <p:ext uri="{BB962C8B-B14F-4D97-AF65-F5344CB8AC3E}">
        <p14:creationId xmlns:p14="http://schemas.microsoft.com/office/powerpoint/2010/main" val="4036997905"/>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19487"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任意多边形 3"/>
          <p:cNvSpPr/>
          <p:nvPr/>
        </p:nvSpPr>
        <p:spPr bwMode="auto">
          <a:xfrm>
            <a:off x="401441" y="427234"/>
            <a:ext cx="379413" cy="410659"/>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1" y="6858000"/>
            <a:ext cx="12211487" cy="189185"/>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19726" y="342297"/>
            <a:ext cx="9297597" cy="492438"/>
          </a:xfrm>
          <a:prstGeom prst="rect">
            <a:avLst/>
          </a:prstGeom>
        </p:spPr>
        <p:txBody>
          <a:bodyPr wrap="square" lIns="121917" tIns="60958" rIns="121917" bIns="60958">
            <a:spAutoFit/>
          </a:bodyPr>
          <a:lstStyle/>
          <a:p>
            <a:pPr lvl="0"/>
            <a:r>
              <a:rPr lang="en-US" altLang="zh-TW" sz="24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Financial-Consolidated Income Statement -</a:t>
            </a:r>
            <a:r>
              <a:rPr lang="zh-TW" altLang="en-US" sz="24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 </a:t>
            </a:r>
            <a:r>
              <a:rPr lang="en-US" altLang="zh-TW" sz="24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Yearly</a:t>
            </a:r>
            <a:endParaRPr lang="zh-TW" altLang="en-US" sz="2400" b="1" dirty="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aphicFrame>
        <p:nvGraphicFramePr>
          <p:cNvPr id="37" name="表格 36"/>
          <p:cNvGraphicFramePr>
            <a:graphicFrameLocks noGrp="1"/>
          </p:cNvGraphicFramePr>
          <p:nvPr>
            <p:extLst>
              <p:ext uri="{D42A27DB-BD31-4B8C-83A1-F6EECF244321}">
                <p14:modId xmlns:p14="http://schemas.microsoft.com/office/powerpoint/2010/main" val="3515064879"/>
              </p:ext>
            </p:extLst>
          </p:nvPr>
        </p:nvGraphicFramePr>
        <p:xfrm>
          <a:off x="224825" y="1499179"/>
          <a:ext cx="11781323" cy="5358821"/>
        </p:xfrm>
        <a:graphic>
          <a:graphicData uri="http://schemas.openxmlformats.org/drawingml/2006/table">
            <a:tbl>
              <a:tblPr/>
              <a:tblGrid>
                <a:gridCol w="3068053"/>
                <a:gridCol w="438291"/>
                <a:gridCol w="2331722"/>
                <a:gridCol w="1086969"/>
                <a:gridCol w="2051212"/>
                <a:gridCol w="964244"/>
                <a:gridCol w="1840832"/>
              </a:tblGrid>
              <a:tr h="476613">
                <a:tc gridSpan="7">
                  <a:txBody>
                    <a:bodyPr/>
                    <a:lstStyle/>
                    <a:p>
                      <a:pPr algn="l" fontAlgn="ctr"/>
                      <a:r>
                        <a:rPr lang="en-US" altLang="zh-TW" sz="1600" b="1" i="1" u="none" strike="noStrike" dirty="0" smtClean="0">
                          <a:solidFill>
                            <a:srgbClr val="000000"/>
                          </a:solidFill>
                          <a:effectLst/>
                          <a:latin typeface="微軟正黑體"/>
                        </a:rPr>
                        <a:t>(In NT$</a:t>
                      </a:r>
                      <a:r>
                        <a:rPr lang="en-US" altLang="zh-TW" sz="1600" b="1" i="1" u="none" strike="noStrike" baseline="0" dirty="0" smtClean="0">
                          <a:solidFill>
                            <a:srgbClr val="000000"/>
                          </a:solidFill>
                          <a:effectLst/>
                          <a:latin typeface="微軟正黑體"/>
                        </a:rPr>
                        <a:t> thousands unless otherwise noted)</a:t>
                      </a:r>
                    </a:p>
                    <a:p>
                      <a:pPr algn="l" fontAlgn="ctr"/>
                      <a:endParaRPr lang="en-US" altLang="zh-TW"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85776">
                <a:tc>
                  <a:txBody>
                    <a:bodyPr/>
                    <a:lstStyle/>
                    <a:p>
                      <a:pPr algn="ct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en-US" sz="1600" b="1" i="1" u="none" strike="noStrike" kern="1200" dirty="0" smtClean="0">
                          <a:solidFill>
                            <a:srgbClr val="000000"/>
                          </a:solidFill>
                          <a:effectLst/>
                          <a:latin typeface="微軟正黑體"/>
                          <a:ea typeface="+mn-ea"/>
                          <a:cs typeface="+mn-cs"/>
                        </a:rPr>
                        <a:t>Q1~Q3/19</a:t>
                      </a:r>
                      <a:endParaRPr lang="en-US" sz="1600" b="1" i="1" u="none" strike="noStrike" kern="1200" dirty="0">
                        <a:solidFill>
                          <a:srgbClr val="000000"/>
                        </a:solidFill>
                        <a:effectLst/>
                        <a:latin typeface="微軟正黑體"/>
                        <a:ea typeface="+mn-ea"/>
                        <a:cs typeface="+mn-cs"/>
                      </a:endParaRP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1"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en-US" sz="1600" b="1" i="1" u="none" strike="noStrike" kern="1200" dirty="0" smtClean="0">
                          <a:solidFill>
                            <a:srgbClr val="000000"/>
                          </a:solidFill>
                          <a:effectLst/>
                          <a:latin typeface="微軟正黑體"/>
                          <a:ea typeface="+mn-ea"/>
                          <a:cs typeface="+mn-cs"/>
                        </a:rPr>
                        <a:t>Q1~Q3/ </a:t>
                      </a:r>
                      <a:r>
                        <a:rPr lang="en-US" sz="1600" b="1" i="1" u="none" strike="noStrike" kern="1200" dirty="0">
                          <a:solidFill>
                            <a:srgbClr val="000000"/>
                          </a:solidFill>
                          <a:effectLst/>
                          <a:latin typeface="微軟正黑體"/>
                          <a:ea typeface="+mn-ea"/>
                          <a:cs typeface="+mn-cs"/>
                        </a:rPr>
                        <a:t>18</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1"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r>
                        <a:rPr lang="en-US" sz="1600" b="1" i="0" u="none" strike="noStrike" dirty="0" smtClean="0">
                          <a:solidFill>
                            <a:srgbClr val="0000CC"/>
                          </a:solidFill>
                          <a:effectLst/>
                          <a:latin typeface="微軟正黑體"/>
                        </a:rPr>
                        <a:t>YoY</a:t>
                      </a:r>
                      <a:endParaRPr lang="en-US" sz="1600" b="1" i="0" u="none" strike="noStrike" dirty="0">
                        <a:solidFill>
                          <a:srgbClr val="0000CC"/>
                        </a:solidFill>
                        <a:effectLst/>
                        <a:latin typeface="微軟正黑體"/>
                      </a:endParaRPr>
                    </a:p>
                  </a:txBody>
                  <a:tcPr marL="10553" marR="10553" marT="10553" marB="0" anchor="ctr">
                    <a:lnL>
                      <a:noFill/>
                    </a:lnL>
                    <a:lnR>
                      <a:noFill/>
                    </a:lnR>
                    <a:lnT>
                      <a:noFill/>
                    </a:lnT>
                    <a:lnB w="12700" cap="flat" cmpd="sng" algn="ctr">
                      <a:solidFill>
                        <a:srgbClr val="000000"/>
                      </a:solidFill>
                      <a:prstDash val="solid"/>
                      <a:round/>
                      <a:headEnd type="none" w="med" len="med"/>
                      <a:tailEnd type="none" w="med" len="med"/>
                    </a:lnB>
                  </a:tcPr>
                </a:tc>
              </a:tr>
              <a:tr h="269064">
                <a:tc>
                  <a:txBody>
                    <a:bodyPr/>
                    <a:lstStyle/>
                    <a:p>
                      <a:pPr algn="l" fontAlgn="ctr"/>
                      <a:r>
                        <a:rPr lang="en-US" altLang="zh-TW" sz="1600" b="1" i="0" u="none" strike="noStrike" dirty="0" smtClean="0">
                          <a:solidFill>
                            <a:srgbClr val="0000CC"/>
                          </a:solidFill>
                          <a:effectLst/>
                          <a:latin typeface="微軟正黑體"/>
                        </a:rPr>
                        <a:t>Net Sales</a:t>
                      </a:r>
                      <a:endParaRPr lang="zh-TW" altLang="en-US" sz="1600" b="1" i="0" u="none" strike="noStrike" dirty="0">
                        <a:solidFill>
                          <a:srgbClr val="0000CC"/>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8,898,413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6,950,940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r>
                        <a:rPr lang="en-US" altLang="zh-TW" sz="1600" b="1" i="0" u="none" strike="noStrike" kern="1200" dirty="0">
                          <a:solidFill>
                            <a:srgbClr val="0000CC"/>
                          </a:solidFill>
                          <a:effectLst/>
                          <a:latin typeface="微軟正黑體"/>
                          <a:ea typeface="+mn-ea"/>
                          <a:cs typeface="+mn-cs"/>
                        </a:rPr>
                        <a:t>28.02%</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r>
              <a:tr h="269064">
                <a:tc>
                  <a:txBody>
                    <a:bodyPr/>
                    <a:lstStyle/>
                    <a:p>
                      <a:pPr algn="l" fontAlgn="ctr"/>
                      <a:r>
                        <a:rPr lang="en-US" altLang="zh-TW" sz="1600" b="1" i="0" u="none" strike="noStrike" dirty="0" smtClean="0">
                          <a:solidFill>
                            <a:srgbClr val="000000"/>
                          </a:solidFill>
                          <a:effectLst/>
                          <a:latin typeface="微軟正黑體"/>
                        </a:rPr>
                        <a:t>Operating</a:t>
                      </a:r>
                      <a:r>
                        <a:rPr lang="en-US" altLang="zh-TW" sz="1600" b="1" i="0" u="none" strike="noStrike" baseline="0" dirty="0" smtClean="0">
                          <a:solidFill>
                            <a:srgbClr val="000000"/>
                          </a:solidFill>
                          <a:effectLst/>
                          <a:latin typeface="微軟正黑體"/>
                        </a:rPr>
                        <a:t> costs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8,466,002 </a:t>
                      </a:r>
                    </a:p>
                  </a:txBody>
                  <a:tcPr marL="8467" marR="8467" marT="8467" marB="0" anchor="ctr">
                    <a:lnL>
                      <a:noFill/>
                    </a:lnL>
                    <a:lnR>
                      <a:noFill/>
                    </a:lnR>
                    <a:lnT>
                      <a:noFill/>
                    </a:lnT>
                    <a:lnB>
                      <a:noFill/>
                    </a:lnB>
                  </a:tcPr>
                </a:tc>
                <a:tc>
                  <a:txBody>
                    <a:bodyPr/>
                    <a:lstStyle/>
                    <a:p>
                      <a:pPr algn="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6,625,039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endParaRPr lang="zh-TW" altLang="en-US" sz="1600" b="1" i="0" u="none" strike="noStrike" kern="1200" dirty="0">
                        <a:solidFill>
                          <a:srgbClr val="0000CC"/>
                        </a:solidFill>
                        <a:effectLst/>
                        <a:latin typeface="微軟正黑體"/>
                        <a:ea typeface="+mn-ea"/>
                        <a:cs typeface="+mn-cs"/>
                      </a:endParaRPr>
                    </a:p>
                  </a:txBody>
                  <a:tcPr marL="8467" marR="8467" marT="8467" marB="0" anchor="ctr">
                    <a:lnL>
                      <a:noFill/>
                    </a:lnL>
                    <a:lnR>
                      <a:noFill/>
                    </a:lnR>
                    <a:lnT>
                      <a:noFill/>
                    </a:lnT>
                    <a:lnB>
                      <a:noFill/>
                    </a:lnB>
                  </a:tcPr>
                </a:tc>
              </a:tr>
              <a:tr h="269064">
                <a:tc>
                  <a:txBody>
                    <a:bodyPr/>
                    <a:lstStyle/>
                    <a:p>
                      <a:pPr algn="l" fontAlgn="ctr"/>
                      <a:r>
                        <a:rPr lang="en-US" altLang="zh-TW" sz="1600" b="1" i="0" u="none" strike="noStrike" dirty="0" smtClean="0">
                          <a:solidFill>
                            <a:srgbClr val="0000CC"/>
                          </a:solidFill>
                          <a:effectLst/>
                          <a:latin typeface="微軟正黑體"/>
                        </a:rPr>
                        <a:t>Gross Profit</a:t>
                      </a:r>
                      <a:endParaRPr lang="zh-TW" altLang="en-US" sz="1600" b="1" i="0" u="none" strike="noStrike" dirty="0">
                        <a:solidFill>
                          <a:srgbClr val="0000CC"/>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432,411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325,901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r>
                        <a:rPr lang="en-US" altLang="zh-TW" sz="1600" b="1" i="0" u="none" strike="noStrike" kern="1200" dirty="0">
                          <a:solidFill>
                            <a:srgbClr val="0000CC"/>
                          </a:solidFill>
                          <a:effectLst/>
                          <a:latin typeface="微軟正黑體"/>
                          <a:ea typeface="+mn-ea"/>
                          <a:cs typeface="+mn-cs"/>
                        </a:rPr>
                        <a:t>32.68%</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r>
              <a:tr h="269064">
                <a:tc>
                  <a:txBody>
                    <a:bodyPr/>
                    <a:lstStyle/>
                    <a:p>
                      <a:pPr algn="l" fontAlgn="ctr"/>
                      <a:r>
                        <a:rPr lang="zh-TW" altLang="en-US" sz="1600" b="1" i="0" u="none" strike="noStrike" dirty="0">
                          <a:solidFill>
                            <a:srgbClr val="000000"/>
                          </a:solidFill>
                          <a:effectLst/>
                          <a:latin typeface="微軟正黑體"/>
                        </a:rPr>
                        <a:t>  </a:t>
                      </a:r>
                      <a:r>
                        <a:rPr lang="en-US" altLang="zh-TW" sz="1600" b="1" i="0" u="none" strike="noStrike" dirty="0" smtClean="0">
                          <a:solidFill>
                            <a:srgbClr val="000000"/>
                          </a:solidFill>
                          <a:effectLst/>
                          <a:latin typeface="微軟正黑體"/>
                        </a:rPr>
                        <a:t>Selling expenses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169,793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123,069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a:endParaRPr>
                    </a:p>
                  </a:txBody>
                  <a:tcPr marL="10553" marR="10553" marT="10553" marB="0" anchor="ctr">
                    <a:lnL>
                      <a:noFill/>
                    </a:lnL>
                    <a:lnR>
                      <a:noFill/>
                    </a:lnR>
                    <a:lnT w="12700" cap="flat" cmpd="sng" algn="ctr">
                      <a:solidFill>
                        <a:srgbClr val="000000"/>
                      </a:solidFill>
                      <a:prstDash val="solid"/>
                      <a:round/>
                      <a:headEnd type="none" w="med" len="med"/>
                      <a:tailEnd type="none" w="med" len="med"/>
                    </a:lnT>
                    <a:lnB>
                      <a:noFill/>
                    </a:lnB>
                  </a:tcPr>
                </a:tc>
              </a:tr>
              <a:tr h="466870">
                <a:tc>
                  <a:txBody>
                    <a:bodyPr/>
                    <a:lstStyle/>
                    <a:p>
                      <a:pPr algn="l" fontAlgn="ctr"/>
                      <a:r>
                        <a:rPr lang="zh-TW" altLang="en-US" sz="1600" b="1" i="0" u="none" strike="noStrike" dirty="0">
                          <a:solidFill>
                            <a:srgbClr val="000000"/>
                          </a:solidFill>
                          <a:effectLst/>
                          <a:latin typeface="微軟正黑體"/>
                        </a:rPr>
                        <a:t>  </a:t>
                      </a:r>
                      <a:r>
                        <a:rPr lang="en-US" altLang="zh-TW" sz="1600" b="1" i="0" u="none" strike="noStrike" dirty="0" smtClean="0">
                          <a:solidFill>
                            <a:srgbClr val="000000"/>
                          </a:solidFill>
                          <a:effectLst/>
                          <a:latin typeface="微軟正黑體"/>
                        </a:rPr>
                        <a:t>Administrative</a:t>
                      </a:r>
                      <a:r>
                        <a:rPr lang="en-US" altLang="zh-TW" sz="1600" b="1" i="0" u="none" strike="noStrike" baseline="0" dirty="0" smtClean="0">
                          <a:solidFill>
                            <a:srgbClr val="000000"/>
                          </a:solidFill>
                          <a:effectLst/>
                          <a:latin typeface="微軟正黑體"/>
                        </a:rPr>
                        <a:t> expenses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89,213 </a:t>
                      </a:r>
                    </a:p>
                  </a:txBody>
                  <a:tcPr marL="8467" marR="8467" marT="8467" marB="0" anchor="ctr">
                    <a:lnL>
                      <a:noFill/>
                    </a:lnL>
                    <a:lnR>
                      <a:noFill/>
                    </a:lnR>
                    <a:lnT>
                      <a:noFill/>
                    </a:lnT>
                    <a:lnB>
                      <a:noFill/>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94,837 </a:t>
                      </a:r>
                    </a:p>
                  </a:txBody>
                  <a:tcPr marL="8467" marR="8467" marT="8467"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a:endParaRPr>
                    </a:p>
                  </a:txBody>
                  <a:tcPr marL="10553" marR="10553" marT="10553" marB="0" anchor="ctr">
                    <a:lnL>
                      <a:noFill/>
                    </a:lnL>
                    <a:lnR>
                      <a:noFill/>
                    </a:lnR>
                    <a:lnT>
                      <a:noFill/>
                    </a:lnT>
                    <a:lnB>
                      <a:noFill/>
                    </a:lnB>
                  </a:tcPr>
                </a:tc>
              </a:tr>
              <a:tr h="243450">
                <a:tc>
                  <a:txBody>
                    <a:bodyPr/>
                    <a:lstStyle/>
                    <a:p>
                      <a:pPr algn="l" fontAlgn="ctr"/>
                      <a:r>
                        <a:rPr lang="zh-TW" altLang="en-US" sz="1600" b="1" i="0" u="none" strike="noStrike" dirty="0">
                          <a:solidFill>
                            <a:srgbClr val="000000"/>
                          </a:solidFill>
                          <a:effectLst/>
                          <a:latin typeface="微軟正黑體"/>
                        </a:rPr>
                        <a:t>  </a:t>
                      </a:r>
                      <a:r>
                        <a:rPr lang="en-US" altLang="zh-TW" sz="1600" b="1" i="0" u="none" strike="noStrike" dirty="0" smtClean="0">
                          <a:solidFill>
                            <a:srgbClr val="000000"/>
                          </a:solidFill>
                          <a:effectLst/>
                          <a:latin typeface="微軟正黑體"/>
                        </a:rPr>
                        <a:t>R&amp;D expenses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14,545 </a:t>
                      </a:r>
                    </a:p>
                  </a:txBody>
                  <a:tcPr marL="8467" marR="8467" marT="8467" marB="0" anchor="ctr">
                    <a:lnL>
                      <a:noFill/>
                    </a:lnL>
                    <a:lnR>
                      <a:noFill/>
                    </a:lnR>
                    <a:lnT>
                      <a:noFill/>
                    </a:lnT>
                    <a:lnB>
                      <a:noFill/>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14,523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a:endParaRPr>
                    </a:p>
                  </a:txBody>
                  <a:tcPr marL="10553" marR="10553" marT="10553" marB="0" anchor="ctr">
                    <a:lnL>
                      <a:noFill/>
                    </a:lnL>
                    <a:lnR>
                      <a:noFill/>
                    </a:lnR>
                    <a:lnT>
                      <a:noFill/>
                    </a:lnT>
                    <a:lnB>
                      <a:noFill/>
                    </a:lnB>
                  </a:tcPr>
                </a:tc>
              </a:tr>
              <a:tr h="269064">
                <a:tc>
                  <a:txBody>
                    <a:bodyPr/>
                    <a:lstStyle/>
                    <a:p>
                      <a:pPr algn="l" fontAlgn="ctr"/>
                      <a:r>
                        <a:rPr lang="zh-TW" altLang="en-US" sz="1600" b="1" i="0" u="none" strike="noStrike" dirty="0">
                          <a:solidFill>
                            <a:srgbClr val="000000"/>
                          </a:solidFill>
                          <a:effectLst/>
                          <a:latin typeface="微軟正黑體"/>
                        </a:rPr>
                        <a:t>  </a:t>
                      </a:r>
                      <a:r>
                        <a:rPr lang="en-US" altLang="zh-TW" sz="1600" b="1" i="0" u="none" strike="noStrike" dirty="0" smtClean="0">
                          <a:solidFill>
                            <a:srgbClr val="000000"/>
                          </a:solidFill>
                          <a:effectLst/>
                          <a:latin typeface="微軟正黑體"/>
                        </a:rPr>
                        <a:t>Expected credit gain</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(3,439)</a:t>
                      </a:r>
                    </a:p>
                  </a:txBody>
                  <a:tcPr marL="8467" marR="8467" marT="8467" marB="0" anchor="ctr">
                    <a:lnL>
                      <a:noFill/>
                    </a:lnL>
                    <a:lnR>
                      <a:noFill/>
                    </a:lnR>
                    <a:lnT>
                      <a:noFill/>
                    </a:lnT>
                    <a:lnB>
                      <a:noFill/>
                    </a:lnB>
                  </a:tcPr>
                </a:tc>
                <a:tc>
                  <a:txBody>
                    <a:bodyPr/>
                    <a:lstStyle/>
                    <a:p>
                      <a:pPr algn="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smtClean="0">
                          <a:solidFill>
                            <a:srgbClr val="000000"/>
                          </a:solidFill>
                          <a:effectLst/>
                          <a:latin typeface="微軟正黑體"/>
                          <a:ea typeface="+mn-ea"/>
                          <a:cs typeface="+mn-cs"/>
                        </a:rPr>
                        <a:t>(  18,598</a:t>
                      </a:r>
                      <a:r>
                        <a:rPr lang="en-US" altLang="zh-TW" sz="1600" b="1" i="0" u="none" strike="noStrike" kern="1200" dirty="0">
                          <a:solidFill>
                            <a:srgbClr val="000000"/>
                          </a:solidFill>
                          <a:effectLst/>
                          <a:latin typeface="微軟正黑體"/>
                          <a:ea typeface="+mn-ea"/>
                          <a:cs typeface="+mn-cs"/>
                        </a:rPr>
                        <a:t>)</a:t>
                      </a:r>
                    </a:p>
                  </a:txBody>
                  <a:tcPr marL="8467" marR="8467" marT="8467"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endParaRPr lang="zh-TW" altLang="en-US" sz="1600" b="1" i="0" u="none" strike="noStrike" dirty="0">
                        <a:solidFill>
                          <a:srgbClr val="0000CC"/>
                        </a:solidFill>
                        <a:effectLst/>
                        <a:latin typeface="微軟正黑體"/>
                      </a:endParaRPr>
                    </a:p>
                  </a:txBody>
                  <a:tcPr marL="10553" marR="10553" marT="10553" marB="0" anchor="ctr">
                    <a:lnL>
                      <a:noFill/>
                    </a:lnL>
                    <a:lnR>
                      <a:noFill/>
                    </a:lnR>
                    <a:lnT>
                      <a:noFill/>
                    </a:lnT>
                    <a:lnB>
                      <a:noFill/>
                    </a:lnB>
                  </a:tcPr>
                </a:tc>
              </a:tr>
              <a:tr h="269064">
                <a:tc>
                  <a:txBody>
                    <a:bodyPr/>
                    <a:lstStyle/>
                    <a:p>
                      <a:pPr algn="l" fontAlgn="ctr"/>
                      <a:r>
                        <a:rPr lang="zh-TW" altLang="en-US" sz="1600" b="1" i="0" u="none" strike="noStrike" dirty="0">
                          <a:solidFill>
                            <a:srgbClr val="000000"/>
                          </a:solidFill>
                          <a:effectLst/>
                          <a:latin typeface="微軟正黑體"/>
                        </a:rPr>
                        <a:t>    </a:t>
                      </a:r>
                      <a:r>
                        <a:rPr lang="en-US" altLang="zh-TW" sz="1600" b="1" i="0" u="none" strike="noStrike" dirty="0" smtClean="0">
                          <a:solidFill>
                            <a:srgbClr val="000000"/>
                          </a:solidFill>
                          <a:effectLst/>
                          <a:latin typeface="微軟正黑體"/>
                        </a:rPr>
                        <a:t>Operating expenses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270,112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213,831 </a:t>
                      </a:r>
                    </a:p>
                  </a:txBody>
                  <a:tcPr marL="8467" marR="8467" marT="8467"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ctr" fontAlgn="ctr"/>
                      <a:r>
                        <a:rPr lang="zh-TW" altLang="en-US" sz="1600" b="1" i="0" u="none" strike="noStrike" dirty="0">
                          <a:solidFill>
                            <a:srgbClr val="0000CC"/>
                          </a:solidFill>
                          <a:effectLst/>
                          <a:latin typeface="微軟正黑體"/>
                        </a:rPr>
                        <a:t>　</a:t>
                      </a:r>
                    </a:p>
                  </a:txBody>
                  <a:tcPr marL="10553" marR="10553" marT="10553" marB="0" anchor="ctr">
                    <a:lnL>
                      <a:noFill/>
                    </a:lnL>
                    <a:lnR>
                      <a:noFill/>
                    </a:lnR>
                    <a:lnT>
                      <a:noFill/>
                    </a:lnT>
                    <a:lnB w="12700" cap="flat" cmpd="sng" algn="ctr">
                      <a:solidFill>
                        <a:srgbClr val="000000"/>
                      </a:solidFill>
                      <a:prstDash val="solid"/>
                      <a:round/>
                      <a:headEnd type="none" w="med" len="med"/>
                      <a:tailEnd type="none" w="med" len="med"/>
                    </a:lnB>
                  </a:tcPr>
                </a:tc>
              </a:tr>
              <a:tr h="269064">
                <a:tc>
                  <a:txBody>
                    <a:bodyPr/>
                    <a:lstStyle/>
                    <a:p>
                      <a:pPr algn="l" fontAlgn="ctr"/>
                      <a:r>
                        <a:rPr lang="en-US" altLang="zh-TW" sz="1600" b="1" i="0" u="none" strike="noStrike" dirty="0" smtClean="0">
                          <a:solidFill>
                            <a:srgbClr val="0000CC"/>
                          </a:solidFill>
                          <a:effectLst/>
                          <a:latin typeface="微軟正黑體"/>
                        </a:rPr>
                        <a:t>Operating income</a:t>
                      </a:r>
                      <a:endParaRPr lang="zh-TW" altLang="en-US" sz="1600" b="1" i="0" u="none" strike="noStrike" dirty="0">
                        <a:solidFill>
                          <a:srgbClr val="0000CC"/>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162,299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112,070 </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a:ea typeface="+mn-ea"/>
                          <a:cs typeface="+mn-cs"/>
                        </a:rPr>
                        <a:t>44.82%</a:t>
                      </a:r>
                    </a:p>
                  </a:txBody>
                  <a:tcPr marL="8467" marR="8467" marT="8467" marB="0" anchor="ctr">
                    <a:lnL>
                      <a:noFill/>
                    </a:lnL>
                    <a:lnR>
                      <a:noFill/>
                    </a:lnR>
                    <a:lnT w="12700" cap="flat" cmpd="sng" algn="ctr">
                      <a:solidFill>
                        <a:srgbClr val="000000"/>
                      </a:solidFill>
                      <a:prstDash val="solid"/>
                      <a:round/>
                      <a:headEnd type="none" w="med" len="med"/>
                      <a:tailEnd type="none" w="med" len="med"/>
                    </a:lnT>
                    <a:lnB>
                      <a:noFill/>
                    </a:lnB>
                  </a:tcPr>
                </a:tc>
              </a:tr>
              <a:tr h="476613">
                <a:tc>
                  <a:txBody>
                    <a:bodyPr/>
                    <a:lstStyle/>
                    <a:p>
                      <a:pPr algn="l" fontAlgn="ctr"/>
                      <a:r>
                        <a:rPr lang="en-US" altLang="zh-TW" sz="1600" b="1" i="0" u="none" strike="noStrike" dirty="0" smtClean="0">
                          <a:solidFill>
                            <a:srgbClr val="000000"/>
                          </a:solidFill>
                          <a:effectLst/>
                          <a:latin typeface="微軟正黑體"/>
                        </a:rPr>
                        <a:t>Net non-operating income and expenses</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(4,981)</a:t>
                      </a:r>
                    </a:p>
                  </a:txBody>
                  <a:tcPr marL="8467" marR="8467" marT="8467"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(2,758)</a:t>
                      </a:r>
                    </a:p>
                  </a:txBody>
                  <a:tcPr marL="8467" marR="8467" marT="8467"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a:ea typeface="+mn-ea"/>
                        <a:cs typeface="+mn-cs"/>
                      </a:endParaRPr>
                    </a:p>
                  </a:txBody>
                  <a:tcPr marL="8467" marR="8467" marT="8467" marB="0" anchor="ctr">
                    <a:lnL>
                      <a:noFill/>
                    </a:lnL>
                    <a:lnR>
                      <a:noFill/>
                    </a:lnR>
                    <a:lnT>
                      <a:noFill/>
                    </a:lnT>
                    <a:lnB>
                      <a:noFill/>
                    </a:lnB>
                  </a:tcPr>
                </a:tc>
              </a:tr>
              <a:tr h="466870">
                <a:tc>
                  <a:txBody>
                    <a:bodyPr/>
                    <a:lstStyle/>
                    <a:p>
                      <a:pPr algn="l" fontAlgn="ctr"/>
                      <a:r>
                        <a:rPr lang="en-US" altLang="zh-TW" sz="1600" b="1" i="0" u="none" strike="noStrike" dirty="0" smtClean="0">
                          <a:solidFill>
                            <a:srgbClr val="000000"/>
                          </a:solidFill>
                          <a:effectLst/>
                          <a:latin typeface="微軟正黑體"/>
                        </a:rPr>
                        <a:t>Net</a:t>
                      </a:r>
                      <a:r>
                        <a:rPr lang="en-US" altLang="zh-TW" sz="1600" b="1" i="0" u="none" strike="noStrike" baseline="0" dirty="0" smtClean="0">
                          <a:solidFill>
                            <a:srgbClr val="000000"/>
                          </a:solidFill>
                          <a:effectLst/>
                          <a:latin typeface="微軟正黑體"/>
                        </a:rPr>
                        <a:t> income before income tax</a:t>
                      </a: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157,318 </a:t>
                      </a:r>
                    </a:p>
                  </a:txBody>
                  <a:tcPr marL="8467" marR="8467" marT="8467"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109,312 </a:t>
                      </a:r>
                    </a:p>
                  </a:txBody>
                  <a:tcPr marL="8467" marR="8467" marT="8467"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a:ea typeface="+mn-ea"/>
                        <a:cs typeface="+mn-cs"/>
                      </a:endParaRPr>
                    </a:p>
                  </a:txBody>
                  <a:tcPr marL="8467" marR="8467" marT="8467" marB="0" anchor="ctr">
                    <a:lnL>
                      <a:noFill/>
                    </a:lnL>
                    <a:lnR>
                      <a:noFill/>
                    </a:lnR>
                    <a:lnT>
                      <a:noFill/>
                    </a:lnT>
                    <a:lnB>
                      <a:noFill/>
                    </a:lnB>
                  </a:tcPr>
                </a:tc>
              </a:tr>
              <a:tr h="466870">
                <a:tc>
                  <a:txBody>
                    <a:bodyPr/>
                    <a:lstStyle/>
                    <a:p>
                      <a:pPr algn="l" fontAlgn="ctr"/>
                      <a:r>
                        <a:rPr lang="en-US" altLang="zh-TW" sz="1600" b="1" i="0" u="none" strike="noStrike" dirty="0" smtClean="0">
                          <a:solidFill>
                            <a:srgbClr val="000000"/>
                          </a:solidFill>
                          <a:effectLst/>
                          <a:latin typeface="微軟正黑體"/>
                        </a:rPr>
                        <a:t>Income tax expense(benefit)</a:t>
                      </a:r>
                      <a:endParaRPr lang="en-US" altLang="zh-TW"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36,010 </a:t>
                      </a:r>
                    </a:p>
                  </a:txBody>
                  <a:tcPr marL="8467" marR="8467" marT="8467"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(4,637)</a:t>
                      </a:r>
                    </a:p>
                  </a:txBody>
                  <a:tcPr marL="8467" marR="8467" marT="8467" marB="0" anchor="ctr">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a:ea typeface="+mn-ea"/>
                        <a:cs typeface="+mn-cs"/>
                      </a:endParaRPr>
                    </a:p>
                  </a:txBody>
                  <a:tcPr marL="8467" marR="8467" marT="8467" marB="0" anchor="ctr">
                    <a:lnL>
                      <a:noFill/>
                    </a:lnL>
                    <a:lnR>
                      <a:noFill/>
                    </a:lnR>
                    <a:lnT>
                      <a:noFill/>
                    </a:lnT>
                    <a:lnB>
                      <a:noFill/>
                    </a:lnB>
                  </a:tcPr>
                </a:tc>
              </a:tr>
              <a:tr h="269064">
                <a:tc>
                  <a:txBody>
                    <a:bodyPr/>
                    <a:lstStyle/>
                    <a:p>
                      <a:pPr algn="l" fontAlgn="ctr"/>
                      <a:r>
                        <a:rPr lang="en-US" altLang="zh-TW" sz="1600" b="1" i="0" u="none" strike="noStrike" dirty="0" smtClean="0">
                          <a:solidFill>
                            <a:srgbClr val="0000CC"/>
                          </a:solidFill>
                          <a:effectLst/>
                          <a:latin typeface="微軟正黑體"/>
                        </a:rPr>
                        <a:t>Net</a:t>
                      </a:r>
                      <a:r>
                        <a:rPr lang="en-US" altLang="zh-TW" sz="1600" b="1" i="0" u="none" strike="noStrike" baseline="0" dirty="0" smtClean="0">
                          <a:solidFill>
                            <a:srgbClr val="0000CC"/>
                          </a:solidFill>
                          <a:effectLst/>
                          <a:latin typeface="微軟正黑體"/>
                        </a:rPr>
                        <a:t> Income</a:t>
                      </a:r>
                      <a:endParaRPr lang="zh-TW" altLang="en-US" sz="1600" b="1" i="0" u="none" strike="noStrike" dirty="0">
                        <a:solidFill>
                          <a:srgbClr val="0000CC"/>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121,308 </a:t>
                      </a:r>
                    </a:p>
                  </a:txBody>
                  <a:tcPr marL="8467" marR="8467" marT="846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r" defTabSz="914400" rtl="0" eaLnBrk="1" fontAlgn="ctr" latinLnBrk="0" hangingPunct="1"/>
                      <a:r>
                        <a:rPr lang="en-US" altLang="zh-TW" sz="1600" b="1" i="0" u="none" strike="noStrike" kern="1200" dirty="0">
                          <a:solidFill>
                            <a:srgbClr val="000000"/>
                          </a:solidFill>
                          <a:effectLst/>
                          <a:latin typeface="微軟正黑體"/>
                          <a:ea typeface="+mn-ea"/>
                          <a:cs typeface="+mn-cs"/>
                        </a:rPr>
                        <a:t>113,949 </a:t>
                      </a:r>
                    </a:p>
                  </a:txBody>
                  <a:tcPr marL="8467" marR="8467" marT="8467"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a:ea typeface="+mn-ea"/>
                          <a:cs typeface="+mn-cs"/>
                        </a:rPr>
                        <a:t>6.46%</a:t>
                      </a:r>
                    </a:p>
                  </a:txBody>
                  <a:tcPr marL="8467" marR="8467" marT="8467" marB="0" anchor="ctr">
                    <a:lnL>
                      <a:noFill/>
                    </a:lnL>
                    <a:lnR>
                      <a:noFill/>
                    </a:lnR>
                    <a:lnT>
                      <a:noFill/>
                    </a:lnT>
                    <a:lnB>
                      <a:noFill/>
                    </a:lnB>
                  </a:tcPr>
                </a:tc>
              </a:tr>
              <a:tr h="269064">
                <a:tc>
                  <a:txBody>
                    <a:bodyPr/>
                    <a:lstStyle/>
                    <a:p>
                      <a:pPr algn="l" fontAlgn="ctr"/>
                      <a:r>
                        <a:rPr lang="en-US" altLang="zh-TW" sz="1600" b="1" i="0" u="none" strike="noStrike" dirty="0" smtClean="0">
                          <a:solidFill>
                            <a:srgbClr val="000000"/>
                          </a:solidFill>
                          <a:effectLst/>
                          <a:latin typeface="微軟正黑體"/>
                        </a:rPr>
                        <a:t>EPS</a:t>
                      </a:r>
                      <a:endParaRPr lang="en-US" altLang="zh-TW"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1.03 </a:t>
                      </a:r>
                    </a:p>
                  </a:txBody>
                  <a:tcPr marL="8467" marR="8467" marT="8467" marB="0" anchor="ctr">
                    <a:lnL>
                      <a:noFill/>
                    </a:lnL>
                    <a:lnR>
                      <a:noFill/>
                    </a:lnR>
                    <a:lnT w="12700" cap="flat" cmpd="sng" algn="ctr">
                      <a:solidFill>
                        <a:schemeClr val="tx1"/>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10553" marR="10553" marT="10553"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00"/>
                          </a:solidFill>
                          <a:effectLst/>
                          <a:latin typeface="微軟正黑體"/>
                          <a:ea typeface="+mn-ea"/>
                          <a:cs typeface="+mn-cs"/>
                        </a:rPr>
                        <a:t>1.06 </a:t>
                      </a:r>
                    </a:p>
                  </a:txBody>
                  <a:tcPr marL="8467" marR="8467" marT="8467" marB="0" anchor="ctr">
                    <a:lnL>
                      <a:noFill/>
                    </a:lnL>
                    <a:lnR>
                      <a:noFill/>
                    </a:lnR>
                    <a:lnT w="12700" cap="flat" cmpd="sng" algn="ctr">
                      <a:solidFill>
                        <a:schemeClr val="tx1"/>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10553" marR="10553" marT="10553" marB="0" anchor="ctr">
                    <a:lnL>
                      <a:noFill/>
                    </a:lnL>
                    <a:lnR>
                      <a:noFill/>
                    </a:lnR>
                    <a:lnT>
                      <a:noFill/>
                    </a:lnT>
                    <a:lnB>
                      <a:noFill/>
                    </a:lnB>
                  </a:tcPr>
                </a:tc>
                <a:tc>
                  <a:txBody>
                    <a:bodyPr/>
                    <a:lstStyle/>
                    <a:p>
                      <a:pPr algn="l" fontAlgn="ctr"/>
                      <a:r>
                        <a:rPr lang="zh-TW" altLang="en-US" sz="1600" b="1" i="0" u="none" strike="noStrike" dirty="0">
                          <a:solidFill>
                            <a:srgbClr val="0000CC"/>
                          </a:solidFill>
                          <a:effectLst/>
                          <a:latin typeface="微軟正黑體"/>
                        </a:rPr>
                        <a:t>　</a:t>
                      </a:r>
                    </a:p>
                  </a:txBody>
                  <a:tcPr marL="10553" marR="10553" marT="10553" marB="0" anchor="ctr">
                    <a:lnL>
                      <a:noFill/>
                    </a:lnL>
                    <a:lnR>
                      <a:noFill/>
                    </a:lnR>
                    <a:lnT>
                      <a:noFill/>
                    </a:lnT>
                    <a:lnB w="2540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26587214"/>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19487"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任意多边形 3"/>
          <p:cNvSpPr/>
          <p:nvPr/>
        </p:nvSpPr>
        <p:spPr bwMode="auto">
          <a:xfrm>
            <a:off x="401441" y="427234"/>
            <a:ext cx="379413" cy="410659"/>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1" y="6858000"/>
            <a:ext cx="12211487" cy="189185"/>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19727" y="342297"/>
            <a:ext cx="8772011" cy="615549"/>
          </a:xfrm>
          <a:prstGeom prst="rect">
            <a:avLst/>
          </a:prstGeom>
        </p:spPr>
        <p:txBody>
          <a:bodyPr wrap="none" lIns="121917" tIns="60958" rIns="121917" bIns="60958">
            <a:spAutoFit/>
          </a:bodyPr>
          <a:lstStyle/>
          <a:p>
            <a:pPr lvl="0"/>
            <a:r>
              <a:rPr lang="en-US" altLang="zh-TW" sz="32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Financial-Consolidated Balance Sheet</a:t>
            </a:r>
            <a:endParaRPr lang="zh-TW" altLang="en-US" sz="3200" b="1" dirty="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aphicFrame>
        <p:nvGraphicFramePr>
          <p:cNvPr id="34" name="表格 33"/>
          <p:cNvGraphicFramePr>
            <a:graphicFrameLocks noGrp="1"/>
          </p:cNvGraphicFramePr>
          <p:nvPr>
            <p:extLst>
              <p:ext uri="{D42A27DB-BD31-4B8C-83A1-F6EECF244321}">
                <p14:modId xmlns:p14="http://schemas.microsoft.com/office/powerpoint/2010/main" val="2020515543"/>
              </p:ext>
            </p:extLst>
          </p:nvPr>
        </p:nvGraphicFramePr>
        <p:xfrm>
          <a:off x="591147" y="1481957"/>
          <a:ext cx="10771119" cy="5402057"/>
        </p:xfrm>
        <a:graphic>
          <a:graphicData uri="http://schemas.openxmlformats.org/drawingml/2006/table">
            <a:tbl>
              <a:tblPr/>
              <a:tblGrid>
                <a:gridCol w="2109942"/>
                <a:gridCol w="1836430"/>
                <a:gridCol w="78146"/>
                <a:gridCol w="1836430"/>
                <a:gridCol w="78146"/>
                <a:gridCol w="1836430"/>
                <a:gridCol w="277852"/>
                <a:gridCol w="1237311"/>
                <a:gridCol w="243121"/>
                <a:gridCol w="1237311"/>
              </a:tblGrid>
              <a:tr h="299327">
                <a:tc gridSpan="6">
                  <a:txBody>
                    <a:bodyPr/>
                    <a:lstStyle/>
                    <a:p>
                      <a:pPr algn="l" fontAlgn="ctr"/>
                      <a:r>
                        <a:rPr lang="en-US" altLang="zh-TW" sz="1600" b="1" i="1" u="none" strike="noStrike" dirty="0" smtClean="0">
                          <a:solidFill>
                            <a:srgbClr val="000000"/>
                          </a:solidFill>
                          <a:effectLst/>
                          <a:latin typeface="微軟正黑體"/>
                        </a:rPr>
                        <a:t>(In</a:t>
                      </a:r>
                      <a:r>
                        <a:rPr lang="en-US" altLang="zh-TW" sz="1600" b="1" i="1" u="none" strike="noStrike" baseline="0" dirty="0" smtClean="0">
                          <a:solidFill>
                            <a:srgbClr val="000000"/>
                          </a:solidFill>
                          <a:effectLst/>
                          <a:latin typeface="微軟正黑體"/>
                        </a:rPr>
                        <a:t> NT$ thousand unless otherwise noted</a:t>
                      </a:r>
                      <a:r>
                        <a:rPr lang="en-US" altLang="zh-TW" sz="1600" b="1" i="1" u="none" strike="noStrike" dirty="0" smtClean="0">
                          <a:solidFill>
                            <a:srgbClr val="000000"/>
                          </a:solidFill>
                          <a:effectLst/>
                          <a:latin typeface="微軟正黑體"/>
                        </a:rPr>
                        <a:t>)</a:t>
                      </a:r>
                      <a:endParaRPr lang="en-US" altLang="zh-TW" sz="1600" b="1" i="1" u="none" strike="noStrike" dirty="0">
                        <a:solidFill>
                          <a:srgbClr val="000000"/>
                        </a:solidFill>
                        <a:effectLst/>
                        <a:latin typeface="微軟正黑體"/>
                      </a:endParaRPr>
                    </a:p>
                  </a:txBody>
                  <a:tcPr marL="0" marR="0" marT="0"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r>
              <a:tr h="353751">
                <a:tc>
                  <a:txBody>
                    <a:bodyPr/>
                    <a:lstStyle/>
                    <a:p>
                      <a:pPr algn="ctr" fontAlgn="ctr"/>
                      <a:r>
                        <a:rPr lang="en-US" altLang="zh-TW" sz="1600" b="1" i="0" u="none" strike="noStrike" dirty="0" smtClean="0">
                          <a:solidFill>
                            <a:srgbClr val="000000"/>
                          </a:solidFill>
                          <a:effectLst/>
                          <a:latin typeface="微軟正黑體"/>
                        </a:rPr>
                        <a:t>Item</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600" b="1" i="1" u="none" strike="noStrike" dirty="0" smtClean="0">
                          <a:solidFill>
                            <a:srgbClr val="000000"/>
                          </a:solidFill>
                          <a:effectLst/>
                          <a:latin typeface="微軟正黑體"/>
                        </a:rPr>
                        <a:t>2019</a:t>
                      </a:r>
                      <a:r>
                        <a:rPr lang="zh-TW" altLang="en-US" sz="1600" b="1" i="1" u="none" strike="noStrike" dirty="0" smtClean="0">
                          <a:solidFill>
                            <a:srgbClr val="000000"/>
                          </a:solidFill>
                          <a:effectLst/>
                          <a:latin typeface="微軟正黑體"/>
                        </a:rPr>
                        <a:t> </a:t>
                      </a:r>
                      <a:r>
                        <a:rPr lang="en-US" altLang="zh-TW" sz="1600" b="1" i="1" u="none" strike="noStrike" dirty="0" smtClean="0">
                          <a:solidFill>
                            <a:srgbClr val="000000"/>
                          </a:solidFill>
                          <a:effectLst/>
                          <a:latin typeface="微軟正黑體"/>
                        </a:rPr>
                        <a:t>3Q</a:t>
                      </a:r>
                      <a:endParaRPr lang="zh-TW" altLang="en-US" sz="1600" b="1" i="1"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zh-TW" altLang="en-US" sz="1600" b="1" i="1" u="none" strike="noStrike" dirty="0">
                          <a:solidFill>
                            <a:srgbClr val="000000"/>
                          </a:solidFill>
                          <a:effectLst/>
                          <a:latin typeface="微軟正黑體"/>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600" b="1" i="1" u="none" strike="noStrike" dirty="0" smtClean="0">
                          <a:solidFill>
                            <a:srgbClr val="000000"/>
                          </a:solidFill>
                          <a:effectLst/>
                          <a:latin typeface="微軟正黑體"/>
                        </a:rPr>
                        <a:t>2019</a:t>
                      </a:r>
                      <a:r>
                        <a:rPr lang="zh-TW" altLang="en-US" sz="1600" b="1" i="1" u="none" strike="noStrike" dirty="0" smtClean="0">
                          <a:solidFill>
                            <a:srgbClr val="000000"/>
                          </a:solidFill>
                          <a:effectLst/>
                          <a:latin typeface="微軟正黑體"/>
                        </a:rPr>
                        <a:t> </a:t>
                      </a:r>
                      <a:r>
                        <a:rPr lang="en-US" altLang="zh-TW" sz="1600" b="1" i="1" u="none" strike="noStrike" dirty="0" smtClean="0">
                          <a:solidFill>
                            <a:srgbClr val="000000"/>
                          </a:solidFill>
                          <a:effectLst/>
                          <a:latin typeface="微軟正黑體"/>
                        </a:rPr>
                        <a:t>2Q</a:t>
                      </a:r>
                      <a:endParaRPr lang="zh-TW" altLang="en-US" sz="1600" b="1" i="1"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r>
                        <a:rPr lang="zh-TW" altLang="en-US" sz="1600" b="1" i="1" u="none" strike="noStrike" dirty="0">
                          <a:solidFill>
                            <a:srgbClr val="000000"/>
                          </a:solidFill>
                          <a:effectLst/>
                          <a:latin typeface="微軟正黑體"/>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600" b="1" i="1" u="none" strike="noStrike" dirty="0" smtClean="0">
                          <a:solidFill>
                            <a:srgbClr val="000000"/>
                          </a:solidFill>
                          <a:effectLst/>
                          <a:latin typeface="微軟正黑體"/>
                        </a:rPr>
                        <a:t>2018</a:t>
                      </a:r>
                      <a:r>
                        <a:rPr lang="zh-TW" altLang="en-US" sz="1600" b="1" i="1" u="none" strike="noStrike" dirty="0" smtClean="0">
                          <a:solidFill>
                            <a:srgbClr val="000000"/>
                          </a:solidFill>
                          <a:effectLst/>
                          <a:latin typeface="微軟正黑體"/>
                        </a:rPr>
                        <a:t> </a:t>
                      </a:r>
                      <a:r>
                        <a:rPr lang="en-US" altLang="zh-TW" sz="1600" b="1" i="1" u="none" strike="noStrike" dirty="0" smtClean="0">
                          <a:solidFill>
                            <a:srgbClr val="000000"/>
                          </a:solidFill>
                          <a:effectLst/>
                          <a:latin typeface="微軟正黑體"/>
                        </a:rPr>
                        <a:t>3Q</a:t>
                      </a:r>
                      <a:endParaRPr lang="zh-TW" altLang="en-US" sz="1600" b="1" i="1"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ctr" fontAlgn="ctr"/>
                      <a:r>
                        <a:rPr lang="en-US" sz="1600" b="1" i="0" u="none" strike="noStrike" dirty="0" err="1" smtClean="0">
                          <a:solidFill>
                            <a:srgbClr val="0000CC"/>
                          </a:solidFill>
                          <a:effectLst/>
                          <a:latin typeface="微軟正黑體" panose="020B0604030504040204" pitchFamily="34" charset="-120"/>
                          <a:ea typeface="微軟正黑體" panose="020B0604030504040204" pitchFamily="34" charset="-120"/>
                        </a:rPr>
                        <a:t>QoQ</a:t>
                      </a:r>
                      <a:endParaRPr lang="en-US" sz="1600" b="1" i="0" u="none" strike="noStrike" dirty="0">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zh-TW" altLang="en-US" sz="1600" b="1" i="0" u="none" strike="noStrike" dirty="0">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algn="ctr" fontAlgn="ctr"/>
                      <a:r>
                        <a:rPr lang="en-US" sz="1600" b="1" i="0" u="none" strike="noStrike" dirty="0" smtClean="0">
                          <a:solidFill>
                            <a:srgbClr val="0000CC"/>
                          </a:solidFill>
                          <a:effectLst/>
                          <a:latin typeface="微軟正黑體" panose="020B0604030504040204" pitchFamily="34" charset="-120"/>
                          <a:ea typeface="微軟正黑體" panose="020B0604030504040204" pitchFamily="34" charset="-120"/>
                        </a:rPr>
                        <a:t>YoY</a:t>
                      </a:r>
                      <a:endParaRPr lang="en-US" sz="1600" b="1" i="0" u="none" strike="noStrike" dirty="0">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r>
              <a:tr h="353751">
                <a:tc>
                  <a:txBody>
                    <a:bodyPr/>
                    <a:lstStyle/>
                    <a:p>
                      <a:pPr algn="l" fontAlgn="ctr"/>
                      <a:r>
                        <a:rPr lang="en-US" altLang="zh-TW" sz="1600" b="1" i="0" u="none" strike="noStrike" dirty="0" smtClean="0">
                          <a:solidFill>
                            <a:srgbClr val="0000CC"/>
                          </a:solidFill>
                          <a:effectLst/>
                          <a:latin typeface="微軟正黑體"/>
                        </a:rPr>
                        <a:t>Cash</a:t>
                      </a:r>
                      <a:r>
                        <a:rPr lang="en-US" altLang="zh-TW" sz="1600" b="1" i="0" u="none" strike="noStrike" baseline="0" dirty="0" smtClean="0">
                          <a:solidFill>
                            <a:srgbClr val="0000CC"/>
                          </a:solidFill>
                          <a:effectLst/>
                          <a:latin typeface="微軟正黑體"/>
                        </a:rPr>
                        <a:t> and cash equivalents</a:t>
                      </a:r>
                      <a:endParaRPr lang="zh-TW" altLang="en-US" sz="1600" b="1" i="0" u="none" strike="noStrike" dirty="0">
                        <a:solidFill>
                          <a:srgbClr val="0000CC"/>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653,962 </a:t>
                      </a:r>
                    </a:p>
                  </a:txBody>
                  <a:tcPr marL="8467" marR="8467" marT="8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475,580 </a:t>
                      </a:r>
                    </a:p>
                  </a:txBody>
                  <a:tcPr marL="8467" marR="8467" marT="8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368,534 </a:t>
                      </a:r>
                    </a:p>
                  </a:txBody>
                  <a:tcPr marL="8467" marR="8467" marT="8467"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37.51%</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77.45%</a:t>
                      </a:r>
                    </a:p>
                  </a:txBody>
                  <a:tcPr marL="8467" marR="8467" marT="8467" marB="0" anchor="ctr">
                    <a:lnL>
                      <a:noFill/>
                    </a:lnL>
                    <a:lnR>
                      <a:noFill/>
                    </a:lnR>
                    <a:lnT w="6350" cap="flat" cmpd="sng" algn="ctr">
                      <a:solidFill>
                        <a:srgbClr val="000000"/>
                      </a:solidFill>
                      <a:prstDash val="solid"/>
                      <a:round/>
                      <a:headEnd type="none" w="med" len="med"/>
                      <a:tailEnd type="none" w="med" len="med"/>
                    </a:lnT>
                    <a:lnB>
                      <a:noFill/>
                    </a:lnB>
                  </a:tcPr>
                </a:tc>
              </a:tr>
              <a:tr h="353751">
                <a:tc>
                  <a:txBody>
                    <a:bodyPr/>
                    <a:lstStyle/>
                    <a:p>
                      <a:pPr algn="l" fontAlgn="ctr"/>
                      <a:r>
                        <a:rPr lang="en-US" altLang="zh-TW" sz="1600" b="1" i="0" u="none" strike="noStrike" dirty="0" smtClean="0">
                          <a:solidFill>
                            <a:srgbClr val="0000CC"/>
                          </a:solidFill>
                          <a:effectLst/>
                          <a:latin typeface="微軟正黑體"/>
                        </a:rPr>
                        <a:t>Account</a:t>
                      </a:r>
                      <a:r>
                        <a:rPr lang="en-US" altLang="zh-TW" sz="1600" b="1" i="0" u="none" strike="noStrike" baseline="0" dirty="0" smtClean="0">
                          <a:solidFill>
                            <a:srgbClr val="0000CC"/>
                          </a:solidFill>
                          <a:effectLst/>
                          <a:latin typeface="微軟正黑體"/>
                        </a:rPr>
                        <a:t> receivable</a:t>
                      </a:r>
                      <a:endParaRPr lang="zh-TW" altLang="en-US" sz="1600" b="1" i="0" u="none" strike="noStrike" dirty="0">
                        <a:solidFill>
                          <a:srgbClr val="0000CC"/>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2,956,574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2,455,226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2,351,738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20.42%</a:t>
                      </a:r>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0" marR="0" marT="0" marB="0">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25.72%</a:t>
                      </a:r>
                    </a:p>
                  </a:txBody>
                  <a:tcPr marL="8467" marR="8467" marT="8467" marB="0" anchor="ctr">
                    <a:lnL>
                      <a:noFill/>
                    </a:lnL>
                    <a:lnR>
                      <a:noFill/>
                    </a:lnR>
                    <a:lnT>
                      <a:noFill/>
                    </a:lnT>
                    <a:lnB>
                      <a:noFill/>
                    </a:lnB>
                  </a:tcPr>
                </a:tc>
              </a:tr>
              <a:tr h="353751">
                <a:tc>
                  <a:txBody>
                    <a:bodyPr/>
                    <a:lstStyle/>
                    <a:p>
                      <a:pPr algn="l" fontAlgn="ctr"/>
                      <a:r>
                        <a:rPr lang="en-US" altLang="zh-TW" sz="1600" b="1" i="0" u="none" strike="noStrike" dirty="0" smtClean="0">
                          <a:solidFill>
                            <a:srgbClr val="000000"/>
                          </a:solidFill>
                          <a:effectLst/>
                          <a:latin typeface="微軟正黑體"/>
                        </a:rPr>
                        <a:t>Inventories</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659,255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699,805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635,035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8467" marR="8467" marT="8467" marB="0" anchor="ctr">
                    <a:lnL>
                      <a:noFill/>
                    </a:lnL>
                    <a:lnR>
                      <a:noFill/>
                    </a:lnR>
                    <a:lnT>
                      <a:noFill/>
                    </a:lnT>
                    <a:lnB>
                      <a:noFill/>
                    </a:lnB>
                  </a:tcPr>
                </a:tc>
              </a:tr>
              <a:tr h="353751">
                <a:tc>
                  <a:txBody>
                    <a:bodyPr/>
                    <a:lstStyle/>
                    <a:p>
                      <a:pPr algn="l" fontAlgn="ctr"/>
                      <a:r>
                        <a:rPr lang="en-US" altLang="zh-TW" sz="1600" b="1" i="0" u="none" strike="noStrike" dirty="0" smtClean="0">
                          <a:solidFill>
                            <a:srgbClr val="000000"/>
                          </a:solidFill>
                          <a:effectLst/>
                          <a:latin typeface="微軟正黑體"/>
                        </a:rPr>
                        <a:t>Other</a:t>
                      </a:r>
                      <a:r>
                        <a:rPr lang="en-US" altLang="zh-TW" sz="1600" b="1" i="0" u="none" strike="noStrike" baseline="0" dirty="0" smtClean="0">
                          <a:solidFill>
                            <a:srgbClr val="000000"/>
                          </a:solidFill>
                          <a:effectLst/>
                          <a:latin typeface="微軟正黑體"/>
                        </a:rPr>
                        <a:t> current assets</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323,474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295,980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317,482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8467" marR="8467" marT="8467" marB="0" anchor="ctr">
                    <a:lnL>
                      <a:noFill/>
                    </a:lnL>
                    <a:lnR>
                      <a:noFill/>
                    </a:lnR>
                    <a:lnT>
                      <a:noFill/>
                    </a:lnT>
                    <a:lnB>
                      <a:noFill/>
                    </a:lnB>
                  </a:tcPr>
                </a:tc>
              </a:tr>
              <a:tr h="353751">
                <a:tc>
                  <a:txBody>
                    <a:bodyPr/>
                    <a:lstStyle/>
                    <a:p>
                      <a:pPr algn="l" fontAlgn="ctr"/>
                      <a:r>
                        <a:rPr lang="en-US" altLang="zh-TW" sz="1600" b="1" i="0" u="none" strike="noStrike" dirty="0" smtClean="0">
                          <a:solidFill>
                            <a:srgbClr val="000000"/>
                          </a:solidFill>
                          <a:effectLst/>
                          <a:latin typeface="微軟正黑體"/>
                        </a:rPr>
                        <a:t>Other</a:t>
                      </a:r>
                      <a:r>
                        <a:rPr lang="en-US" altLang="zh-TW" sz="1600" b="1" i="0" u="none" strike="noStrike" baseline="0" dirty="0" smtClean="0">
                          <a:solidFill>
                            <a:srgbClr val="000000"/>
                          </a:solidFill>
                          <a:effectLst/>
                          <a:latin typeface="微軟正黑體"/>
                        </a:rPr>
                        <a:t> non-current assets</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64,584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68,284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38,746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r>
              <a:tr h="367356">
                <a:tc>
                  <a:txBody>
                    <a:bodyPr/>
                    <a:lstStyle/>
                    <a:p>
                      <a:pPr algn="l" fontAlgn="ctr"/>
                      <a:r>
                        <a:rPr lang="en-US" altLang="zh-TW" sz="1600" b="1" i="0" u="none" strike="noStrike" dirty="0" smtClean="0">
                          <a:solidFill>
                            <a:srgbClr val="000000"/>
                          </a:solidFill>
                          <a:effectLst/>
                          <a:latin typeface="微軟正黑體"/>
                        </a:rPr>
                        <a:t>Total</a:t>
                      </a:r>
                      <a:r>
                        <a:rPr lang="en-US" altLang="zh-TW" sz="1600" b="1" i="0" u="none" strike="noStrike" baseline="0" dirty="0" smtClean="0">
                          <a:solidFill>
                            <a:srgbClr val="000000"/>
                          </a:solidFill>
                          <a:effectLst/>
                          <a:latin typeface="微軟正黑體"/>
                        </a:rPr>
                        <a:t> Assets</a:t>
                      </a:r>
                      <a:endParaRPr lang="zh-TW" altLang="en-US" sz="1600" b="1" i="0" u="none" strike="noStrike" dirty="0">
                        <a:solidFill>
                          <a:srgbClr val="000000"/>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4,657,849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a:solidFill>
                            <a:srgbClr val="000000"/>
                          </a:solidFill>
                          <a:effectLst/>
                          <a:latin typeface="微軟正黑體"/>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3,994,875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a:solidFill>
                            <a:srgbClr val="000000"/>
                          </a:solidFill>
                          <a:effectLst/>
                          <a:latin typeface="微軟正黑體"/>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3,711,535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zh-TW" altLang="en-US" sz="1600" b="1" i="0" u="none" strike="noStrike">
                          <a:solidFill>
                            <a:srgbClr val="0000CC"/>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zh-TW" altLang="en-US"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endParaRP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367356">
                <a:tc>
                  <a:txBody>
                    <a:bodyPr/>
                    <a:lstStyle/>
                    <a:p>
                      <a:pPr algn="l" fontAlgn="ctr"/>
                      <a:r>
                        <a:rPr lang="en-US" altLang="zh-TW" sz="1600" b="1" i="0" u="none" strike="noStrike" dirty="0" smtClean="0">
                          <a:solidFill>
                            <a:srgbClr val="0000CC"/>
                          </a:solidFill>
                          <a:effectLst/>
                          <a:latin typeface="微軟正黑體"/>
                        </a:rPr>
                        <a:t>Short</a:t>
                      </a:r>
                      <a:r>
                        <a:rPr lang="en-US" altLang="zh-TW" sz="1600" b="1" i="0" u="none" strike="noStrike" baseline="0" dirty="0" smtClean="0">
                          <a:solidFill>
                            <a:srgbClr val="0000CC"/>
                          </a:solidFill>
                          <a:effectLst/>
                          <a:latin typeface="微軟正黑體"/>
                        </a:rPr>
                        <a:t> term loans</a:t>
                      </a:r>
                      <a:endParaRPr lang="zh-TW" altLang="en-US" sz="1600" b="1" i="0" u="none" strike="noStrike" dirty="0">
                        <a:solidFill>
                          <a:srgbClr val="0000CC"/>
                        </a:solidFill>
                        <a:effectLst/>
                        <a:latin typeface="微軟正黑體"/>
                      </a:endParaRP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854,398 </a:t>
                      </a:r>
                    </a:p>
                  </a:txBody>
                  <a:tcPr marL="8467" marR="8467" marT="8467"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594,629 </a:t>
                      </a:r>
                    </a:p>
                  </a:txBody>
                  <a:tcPr marL="8467" marR="8467" marT="8467"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772,830 </a:t>
                      </a:r>
                    </a:p>
                  </a:txBody>
                  <a:tcPr marL="8467" marR="8467" marT="8467"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43.69%</a:t>
                      </a:r>
                    </a:p>
                  </a:txBody>
                  <a:tcPr marL="8467" marR="8467" marT="8467"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fontAlgn="ctr"/>
                      <a:endParaRPr lang="zh-TW" altLang="en-US" sz="16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10.55%</a:t>
                      </a:r>
                    </a:p>
                  </a:txBody>
                  <a:tcPr marL="8467" marR="8467" marT="8467" marB="0" anchor="ctr">
                    <a:lnL>
                      <a:noFill/>
                    </a:lnL>
                    <a:lnR>
                      <a:noFill/>
                    </a:lnR>
                    <a:lnT w="25400" cap="flat" cmpd="dbl" algn="ctr">
                      <a:solidFill>
                        <a:srgbClr val="000000"/>
                      </a:solidFill>
                      <a:prstDash val="solid"/>
                      <a:round/>
                      <a:headEnd type="none" w="med" len="med"/>
                      <a:tailEnd type="none" w="med" len="med"/>
                    </a:lnT>
                    <a:lnB>
                      <a:noFill/>
                    </a:lnB>
                  </a:tcPr>
                </a:tc>
              </a:tr>
              <a:tr h="353751">
                <a:tc>
                  <a:txBody>
                    <a:bodyPr/>
                    <a:lstStyle/>
                    <a:p>
                      <a:pPr algn="l" fontAlgn="ctr"/>
                      <a:r>
                        <a:rPr lang="en-US" altLang="zh-TW" sz="1600" b="1" i="0" u="none" strike="noStrike" dirty="0" smtClean="0">
                          <a:solidFill>
                            <a:srgbClr val="0000CC"/>
                          </a:solidFill>
                          <a:effectLst/>
                          <a:latin typeface="微軟正黑體"/>
                        </a:rPr>
                        <a:t>Account</a:t>
                      </a:r>
                      <a:r>
                        <a:rPr lang="en-US" altLang="zh-TW" sz="1600" b="1" i="0" u="none" strike="noStrike" baseline="0" dirty="0" smtClean="0">
                          <a:solidFill>
                            <a:srgbClr val="0000CC"/>
                          </a:solidFill>
                          <a:effectLst/>
                          <a:latin typeface="微軟正黑體"/>
                        </a:rPr>
                        <a:t> payable</a:t>
                      </a:r>
                      <a:endParaRPr lang="zh-TW" altLang="en-US" sz="1600" b="1" i="0" u="none" strike="noStrike" dirty="0">
                        <a:solidFill>
                          <a:srgbClr val="0000CC"/>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2,046,025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1,750,201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1,480,752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16.90%</a:t>
                      </a:r>
                    </a:p>
                  </a:txBody>
                  <a:tcPr marL="8467" marR="8467" marT="8467" marB="0" anchor="ctr">
                    <a:lnL>
                      <a:noFill/>
                    </a:lnL>
                    <a:lnR>
                      <a:noFill/>
                    </a:lnR>
                    <a:lnT>
                      <a:noFill/>
                    </a:lnT>
                    <a:lnB>
                      <a:noFill/>
                    </a:lnB>
                  </a:tcPr>
                </a:tc>
                <a:tc>
                  <a:txBody>
                    <a:bodyPr/>
                    <a:lstStyle/>
                    <a:p>
                      <a:pPr algn="ctr" fontAlgn="ctr"/>
                      <a:endParaRPr lang="zh-TW" altLang="en-US" sz="1600" b="1" i="0" u="none" strike="noStrike">
                        <a:solidFill>
                          <a:srgbClr val="0000CC"/>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600" b="1" i="0" u="none" strike="noStrike" kern="1200" dirty="0">
                          <a:solidFill>
                            <a:srgbClr val="0000CC"/>
                          </a:solidFill>
                          <a:effectLst/>
                          <a:latin typeface="微軟正黑體" panose="020B0604030504040204" pitchFamily="34" charset="-120"/>
                          <a:ea typeface="微軟正黑體" panose="020B0604030504040204" pitchFamily="34" charset="-120"/>
                          <a:cs typeface="+mn-cs"/>
                        </a:rPr>
                        <a:t>38.17%</a:t>
                      </a:r>
                    </a:p>
                  </a:txBody>
                  <a:tcPr marL="8467" marR="8467" marT="8467" marB="0" anchor="ctr">
                    <a:lnL>
                      <a:noFill/>
                    </a:lnL>
                    <a:lnR>
                      <a:noFill/>
                    </a:lnR>
                    <a:lnT>
                      <a:noFill/>
                    </a:lnT>
                    <a:lnB>
                      <a:noFill/>
                    </a:lnB>
                  </a:tcPr>
                </a:tc>
              </a:tr>
              <a:tr h="302956">
                <a:tc>
                  <a:txBody>
                    <a:bodyPr/>
                    <a:lstStyle/>
                    <a:p>
                      <a:pPr algn="l" fontAlgn="ctr"/>
                      <a:r>
                        <a:rPr lang="en-US" altLang="zh-TW" sz="1600" b="1" i="0" u="none" strike="noStrike" dirty="0" smtClean="0">
                          <a:solidFill>
                            <a:srgbClr val="000000"/>
                          </a:solidFill>
                          <a:effectLst/>
                          <a:latin typeface="微軟正黑體"/>
                        </a:rPr>
                        <a:t>Other</a:t>
                      </a:r>
                      <a:r>
                        <a:rPr lang="en-US" altLang="zh-TW" sz="1600" b="1" i="0" u="none" strike="noStrike" baseline="0" dirty="0" smtClean="0">
                          <a:solidFill>
                            <a:srgbClr val="000000"/>
                          </a:solidFill>
                          <a:effectLst/>
                          <a:latin typeface="微軟正黑體"/>
                        </a:rPr>
                        <a:t> current liabilities</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346,315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279,971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a:noFill/>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119,656 </a:t>
                      </a:r>
                    </a:p>
                  </a:txBody>
                  <a:tcPr marL="8467" marR="8467" marT="8467"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ctr"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algn="ctr"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c>
                  <a:txBody>
                    <a:bodyPr/>
                    <a:lstStyle/>
                    <a:p>
                      <a:pPr algn="ctr" fontAlgn="ctr"/>
                      <a:endPar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tr>
              <a:tr h="302956">
                <a:tc>
                  <a:txBody>
                    <a:bodyPr/>
                    <a:lstStyle/>
                    <a:p>
                      <a:pPr algn="l" fontAlgn="ctr"/>
                      <a:r>
                        <a:rPr lang="en-US" altLang="zh-TW" sz="1600" b="1" i="0" u="none" strike="noStrike" dirty="0" smtClean="0">
                          <a:solidFill>
                            <a:srgbClr val="000000"/>
                          </a:solidFill>
                          <a:effectLst/>
                          <a:latin typeface="微軟正黑體"/>
                        </a:rPr>
                        <a:t>Total</a:t>
                      </a:r>
                      <a:r>
                        <a:rPr lang="en-US" altLang="zh-TW" sz="1600" b="1" i="0" u="none" strike="noStrike" baseline="0" dirty="0" smtClean="0">
                          <a:solidFill>
                            <a:srgbClr val="000000"/>
                          </a:solidFill>
                          <a:effectLst/>
                          <a:latin typeface="微軟正黑體"/>
                        </a:rPr>
                        <a:t> non-current liabilities</a:t>
                      </a:r>
                      <a:endParaRPr lang="zh-TW" altLang="en-US" sz="1600" b="1" i="0" u="none" strike="noStrike" dirty="0">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14,102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16,024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32,292 </a:t>
                      </a:r>
                    </a:p>
                  </a:txBody>
                  <a:tcPr marL="8467" marR="8467" marT="8467"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ctr"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r>
              <a:tr h="335610">
                <a:tc>
                  <a:txBody>
                    <a:bodyPr/>
                    <a:lstStyle/>
                    <a:p>
                      <a:pPr algn="l" fontAlgn="ctr"/>
                      <a:r>
                        <a:rPr lang="en-US" altLang="zh-TW" sz="1600" b="1" i="0" u="none" strike="noStrike" dirty="0" smtClean="0">
                          <a:solidFill>
                            <a:srgbClr val="000000"/>
                          </a:solidFill>
                          <a:effectLst/>
                          <a:latin typeface="微軟正黑體"/>
                        </a:rPr>
                        <a:t>Total</a:t>
                      </a:r>
                      <a:r>
                        <a:rPr lang="en-US" altLang="zh-TW" sz="1600" b="1" i="0" u="none" strike="noStrike" baseline="0" dirty="0" smtClean="0">
                          <a:solidFill>
                            <a:srgbClr val="000000"/>
                          </a:solidFill>
                          <a:effectLst/>
                          <a:latin typeface="微軟正黑體"/>
                        </a:rPr>
                        <a:t> Liabilities</a:t>
                      </a:r>
                      <a:endParaRPr lang="zh-TW" altLang="en-US" sz="1600" b="1" i="0" u="none" strike="noStrike" dirty="0" smtClean="0">
                        <a:solidFill>
                          <a:srgbClr val="000000"/>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3,260,840 </a:t>
                      </a: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標楷體"/>
                      </a:endParaRP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標楷體"/>
                        </a:rPr>
                        <a:t>   </a:t>
                      </a:r>
                      <a:r>
                        <a:rPr lang="en-US" altLang="zh-TW" sz="1600" b="1" i="0" u="none" strike="noStrike" kern="1200" dirty="0">
                          <a:solidFill>
                            <a:srgbClr val="000000"/>
                          </a:solidFill>
                          <a:effectLst/>
                          <a:latin typeface="微軟正黑體"/>
                          <a:ea typeface="+mn-ea"/>
                          <a:cs typeface="+mn-cs"/>
                        </a:rPr>
                        <a:t>2,640,825</a:t>
                      </a:r>
                      <a:r>
                        <a:rPr lang="en-US" altLang="zh-TW" sz="1600" b="1" i="0" u="none" strike="noStrike" dirty="0">
                          <a:solidFill>
                            <a:srgbClr val="000000"/>
                          </a:solidFill>
                          <a:effectLst/>
                          <a:latin typeface="標楷體"/>
                        </a:rPr>
                        <a:t> </a:t>
                      </a: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標楷體"/>
                      </a:endParaRP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2,405,530 </a:t>
                      </a:r>
                    </a:p>
                  </a:txBody>
                  <a:tcPr marL="8467" marR="8467" marT="8467"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l"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2933">
                <a:tc>
                  <a:txBody>
                    <a:bodyPr/>
                    <a:lstStyle/>
                    <a:p>
                      <a:pPr algn="l" fontAlgn="ctr"/>
                      <a:r>
                        <a:rPr lang="en-US" altLang="zh-TW" sz="1600" b="1" i="0" u="none" strike="noStrike" dirty="0" smtClean="0">
                          <a:solidFill>
                            <a:srgbClr val="000000"/>
                          </a:solidFill>
                          <a:effectLst/>
                          <a:latin typeface="微軟正黑體"/>
                        </a:rPr>
                        <a:t>Total</a:t>
                      </a:r>
                      <a:r>
                        <a:rPr lang="en-US" altLang="zh-TW" sz="1600" b="1" i="0" u="none" strike="noStrike" baseline="0" dirty="0" smtClean="0">
                          <a:solidFill>
                            <a:srgbClr val="000000"/>
                          </a:solidFill>
                          <a:effectLst/>
                          <a:latin typeface="微軟正黑體"/>
                        </a:rPr>
                        <a:t> Equity</a:t>
                      </a:r>
                      <a:endParaRPr lang="zh-TW" altLang="en-US" sz="1600" b="1" i="0" u="none" strike="noStrike" dirty="0">
                        <a:solidFill>
                          <a:srgbClr val="000000"/>
                        </a:solidFill>
                        <a:effectLst/>
                        <a:latin typeface="微軟正黑體"/>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1,397,009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a:solidFill>
                            <a:srgbClr val="000000"/>
                          </a:solidFill>
                          <a:effectLst/>
                          <a:latin typeface="微軟正黑體"/>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marL="0" algn="r" defTabSz="914400" rtl="0" eaLnBrk="1" fontAlgn="ctr" latinLnBrk="0" hangingPunct="1"/>
                      <a:r>
                        <a:rPr lang="zh-TW" altLang="en-US" sz="1600" b="1" i="0" u="none" strike="noStrike" kern="1200" dirty="0">
                          <a:solidFill>
                            <a:srgbClr val="000000"/>
                          </a:solidFill>
                          <a:effectLst/>
                          <a:latin typeface="微軟正黑體"/>
                          <a:ea typeface="+mn-ea"/>
                          <a:cs typeface="+mn-cs"/>
                        </a:rPr>
                        <a:t>  </a:t>
                      </a:r>
                      <a:r>
                        <a:rPr lang="en-US" altLang="zh-TW" sz="1600" b="1" i="0" u="none" strike="noStrike" kern="1200" dirty="0">
                          <a:solidFill>
                            <a:srgbClr val="000000"/>
                          </a:solidFill>
                          <a:effectLst/>
                          <a:latin typeface="微軟正黑體"/>
                          <a:ea typeface="+mn-ea"/>
                          <a:cs typeface="+mn-cs"/>
                        </a:rPr>
                        <a:t>1,354,050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a:solidFill>
                            <a:srgbClr val="000000"/>
                          </a:solidFill>
                          <a:effectLst/>
                          <a:latin typeface="微軟正黑體"/>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r"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600" b="1" i="0" u="none" strike="noStrike" dirty="0">
                          <a:solidFill>
                            <a:srgbClr val="000000"/>
                          </a:solidFill>
                          <a:effectLst/>
                          <a:latin typeface="微軟正黑體" panose="020B0604030504040204" pitchFamily="34" charset="-120"/>
                          <a:ea typeface="微軟正黑體" panose="020B0604030504040204" pitchFamily="34" charset="-120"/>
                        </a:rPr>
                        <a:t>1,306,005 </a:t>
                      </a:r>
                    </a:p>
                  </a:txBody>
                  <a:tcPr marL="8467" marR="8467" marT="8467"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endParaRPr lang="zh-TW" altLang="en-US" sz="1600" b="1" i="0" u="none" strike="noStrike">
                        <a:solidFill>
                          <a:srgbClr val="000000"/>
                        </a:solidFill>
                        <a:effectLst/>
                        <a:latin typeface="新細明體"/>
                      </a:endParaRPr>
                    </a:p>
                  </a:txBody>
                  <a:tcPr marL="0" marR="0" marT="0" marB="0" anchor="ctr">
                    <a:lnL>
                      <a:noFill/>
                    </a:lnL>
                    <a:lnR>
                      <a:noFill/>
                    </a:lnR>
                    <a:lnT>
                      <a:noFill/>
                    </a:lnT>
                    <a:lnB>
                      <a:noFill/>
                    </a:lnB>
                  </a:tcPr>
                </a:tc>
                <a:tc>
                  <a:txBody>
                    <a:bodyPr/>
                    <a:lstStyle/>
                    <a:p>
                      <a:pPr algn="l" fontAlgn="ctr"/>
                      <a:r>
                        <a:rPr lang="zh-TW" altLang="en-US" sz="16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zh-TW" altLang="en-US" sz="16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30823609"/>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a:grpSpLocks/>
          </p:cNvGrpSpPr>
          <p:nvPr/>
        </p:nvGrpSpPr>
        <p:grpSpPr bwMode="auto">
          <a:xfrm>
            <a:off x="5691188" y="1355815"/>
            <a:ext cx="6038079" cy="461665"/>
            <a:chOff x="3187432" y="2140857"/>
            <a:chExt cx="6036745" cy="462008"/>
          </a:xfrm>
        </p:grpSpPr>
        <p:grpSp>
          <p:nvGrpSpPr>
            <p:cNvPr id="39" name="组合 24"/>
            <p:cNvGrpSpPr>
              <a:grpSpLocks/>
            </p:cNvGrpSpPr>
            <p:nvPr/>
          </p:nvGrpSpPr>
          <p:grpSpPr bwMode="auto">
            <a:xfrm>
              <a:off x="3187432" y="2140857"/>
              <a:ext cx="3617983" cy="462008"/>
              <a:chOff x="3367314" y="2310296"/>
              <a:chExt cx="3617983" cy="462008"/>
            </a:xfrm>
          </p:grpSpPr>
          <p:sp>
            <p:nvSpPr>
              <p:cNvPr id="42" name="椭圆 41"/>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1</a:t>
                </a:r>
                <a:endParaRPr lang="zh-CN" altLang="en-US" dirty="0">
                  <a:solidFill>
                    <a:schemeClr val="tx1">
                      <a:lumMod val="75000"/>
                      <a:lumOff val="25000"/>
                    </a:schemeClr>
                  </a:solidFill>
                  <a:latin typeface="Bell MT" panose="02020503060305020303" pitchFamily="18" charset="0"/>
                  <a:ea typeface="STXihei"/>
                </a:endParaRPr>
              </a:p>
            </p:txBody>
          </p:sp>
          <p:sp>
            <p:nvSpPr>
              <p:cNvPr id="44" name="文本框 21"/>
              <p:cNvSpPr txBox="1">
                <a:spLocks noChangeArrowheads="1"/>
              </p:cNvSpPr>
              <p:nvPr/>
            </p:nvSpPr>
            <p:spPr bwMode="auto">
              <a:xfrm>
                <a:off x="3811027" y="2310296"/>
                <a:ext cx="3174270" cy="46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zh-TW" altLang="en-US" sz="2400" b="1" dirty="0" smtClean="0">
                    <a:solidFill>
                      <a:srgbClr val="093978"/>
                    </a:solidFill>
                    <a:latin typeface="Bell MT" panose="02020503060305020303" pitchFamily="18" charset="0"/>
                    <a:ea typeface="华文细黑" panose="02010600040101010101" pitchFamily="2" charset="-122"/>
                  </a:rPr>
                  <a:t> </a:t>
                </a:r>
                <a:r>
                  <a:rPr lang="en-US" altLang="zh-TW" sz="2400" b="1" dirty="0" smtClean="0">
                    <a:solidFill>
                      <a:srgbClr val="093978"/>
                    </a:solidFill>
                    <a:latin typeface="Bell MT" panose="02020503060305020303" pitchFamily="18" charset="0"/>
                    <a:ea typeface="华文细黑" panose="02010600040101010101" pitchFamily="2" charset="-122"/>
                  </a:rPr>
                  <a:t>Company Profile</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40" name="直接连接符 39"/>
            <p:cNvCxnSpPr/>
            <p:nvPr/>
          </p:nvCxnSpPr>
          <p:spPr>
            <a:xfrm>
              <a:off x="6868731" y="2348744"/>
              <a:ext cx="1728524"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 name="文本框 29"/>
            <p:cNvSpPr txBox="1">
              <a:spLocks noChangeArrowheads="1"/>
            </p:cNvSpPr>
            <p:nvPr/>
          </p:nvSpPr>
          <p:spPr bwMode="auto">
            <a:xfrm>
              <a:off x="8804453"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04</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46" name="组合 45"/>
          <p:cNvGrpSpPr>
            <a:grpSpLocks/>
          </p:cNvGrpSpPr>
          <p:nvPr/>
        </p:nvGrpSpPr>
        <p:grpSpPr bwMode="auto">
          <a:xfrm>
            <a:off x="5691188" y="2258889"/>
            <a:ext cx="6089238" cy="461324"/>
            <a:chOff x="3187432" y="2099330"/>
            <a:chExt cx="6087892" cy="461665"/>
          </a:xfrm>
        </p:grpSpPr>
        <p:grpSp>
          <p:nvGrpSpPr>
            <p:cNvPr id="47" name="组合 42"/>
            <p:cNvGrpSpPr>
              <a:grpSpLocks/>
            </p:cNvGrpSpPr>
            <p:nvPr/>
          </p:nvGrpSpPr>
          <p:grpSpPr bwMode="auto">
            <a:xfrm>
              <a:off x="3187432" y="2099330"/>
              <a:ext cx="2902104" cy="461665"/>
              <a:chOff x="3367314" y="2268769"/>
              <a:chExt cx="2902104" cy="461665"/>
            </a:xfrm>
          </p:grpSpPr>
          <p:sp>
            <p:nvSpPr>
              <p:cNvPr id="50" name="椭圆 49"/>
              <p:cNvSpPr/>
              <p:nvPr/>
            </p:nvSpPr>
            <p:spPr>
              <a:xfrm>
                <a:off x="3367314" y="2322775"/>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2</a:t>
                </a:r>
                <a:endParaRPr lang="zh-CN" altLang="en-US" dirty="0">
                  <a:solidFill>
                    <a:schemeClr val="tx1">
                      <a:lumMod val="75000"/>
                      <a:lumOff val="25000"/>
                    </a:schemeClr>
                  </a:solidFill>
                  <a:latin typeface="Bell MT" panose="02020503060305020303" pitchFamily="18" charset="0"/>
                  <a:ea typeface="STXihei"/>
                </a:endParaRPr>
              </a:p>
            </p:txBody>
          </p:sp>
          <p:sp>
            <p:nvSpPr>
              <p:cNvPr id="52" name="文本框 47"/>
              <p:cNvSpPr txBox="1">
                <a:spLocks noChangeArrowheads="1"/>
              </p:cNvSpPr>
              <p:nvPr/>
            </p:nvSpPr>
            <p:spPr bwMode="auto">
              <a:xfrm>
                <a:off x="3874560"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Financial Result</a:t>
                </a:r>
                <a:r>
                  <a:rPr lang="zh-TW" altLang="en-US" sz="2400" b="1" dirty="0" smtClean="0">
                    <a:solidFill>
                      <a:srgbClr val="093978"/>
                    </a:solidFill>
                    <a:latin typeface="Bell MT" panose="02020503060305020303" pitchFamily="18" charset="0"/>
                    <a:ea typeface="华文细黑" panose="02010600040101010101" pitchFamily="2" charset="-122"/>
                  </a:rPr>
                  <a:t> </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48" name="直接连接符 47"/>
            <p:cNvCxnSpPr/>
            <p:nvPr/>
          </p:nvCxnSpPr>
          <p:spPr>
            <a:xfrm flipV="1">
              <a:off x="6967620" y="2348742"/>
              <a:ext cx="1739971" cy="7487"/>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文本框 44"/>
            <p:cNvSpPr txBox="1">
              <a:spLocks noChangeArrowheads="1"/>
            </p:cNvSpPr>
            <p:nvPr/>
          </p:nvSpPr>
          <p:spPr bwMode="auto">
            <a:xfrm>
              <a:off x="8855600" y="2213986"/>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07</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54" name="组合 53"/>
          <p:cNvGrpSpPr>
            <a:grpSpLocks/>
          </p:cNvGrpSpPr>
          <p:nvPr/>
        </p:nvGrpSpPr>
        <p:grpSpPr bwMode="auto">
          <a:xfrm>
            <a:off x="5691188" y="3203451"/>
            <a:ext cx="6092825" cy="461324"/>
            <a:chOff x="3187432" y="2099330"/>
            <a:chExt cx="6091478" cy="461665"/>
          </a:xfrm>
        </p:grpSpPr>
        <p:grpSp>
          <p:nvGrpSpPr>
            <p:cNvPr id="55" name="组合 50"/>
            <p:cNvGrpSpPr>
              <a:grpSpLocks/>
            </p:cNvGrpSpPr>
            <p:nvPr/>
          </p:nvGrpSpPr>
          <p:grpSpPr bwMode="auto">
            <a:xfrm>
              <a:off x="3187432" y="2099330"/>
              <a:ext cx="2931886" cy="461665"/>
              <a:chOff x="3367314" y="2268769"/>
              <a:chExt cx="2931886" cy="461665"/>
            </a:xfrm>
          </p:grpSpPr>
          <p:sp>
            <p:nvSpPr>
              <p:cNvPr id="58" name="椭圆 57"/>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rgbClr val="FF0000"/>
                    </a:solidFill>
                    <a:latin typeface="Bell MT" panose="02020503060305020303" pitchFamily="18" charset="0"/>
                    <a:ea typeface="STXihei"/>
                  </a:rPr>
                  <a:t>3</a:t>
                </a:r>
                <a:endParaRPr lang="zh-CN" altLang="en-US" dirty="0">
                  <a:solidFill>
                    <a:srgbClr val="FF0000"/>
                  </a:solidFill>
                  <a:latin typeface="Bell MT" panose="02020503060305020303" pitchFamily="18" charset="0"/>
                  <a:ea typeface="STXihei"/>
                </a:endParaRPr>
              </a:p>
            </p:txBody>
          </p:sp>
          <p:sp>
            <p:nvSpPr>
              <p:cNvPr id="60" name="文本框 55"/>
              <p:cNvSpPr txBox="1">
                <a:spLocks noChangeArrowheads="1"/>
              </p:cNvSpPr>
              <p:nvPr/>
            </p:nvSpPr>
            <p:spPr bwMode="auto">
              <a:xfrm>
                <a:off x="3904342"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FF0000"/>
                    </a:solidFill>
                    <a:latin typeface="Bell MT" panose="02020503060305020303" pitchFamily="18" charset="0"/>
                    <a:ea typeface="华文细黑" panose="02010600040101010101" pitchFamily="2" charset="-122"/>
                  </a:rPr>
                  <a:t>Outlook</a:t>
                </a:r>
                <a:r>
                  <a:rPr lang="zh-TW" altLang="en-US" sz="2400" b="1" dirty="0" smtClean="0">
                    <a:solidFill>
                      <a:srgbClr val="FF0000"/>
                    </a:solidFill>
                    <a:latin typeface="Bell MT" panose="02020503060305020303" pitchFamily="18" charset="0"/>
                    <a:ea typeface="华文细黑" panose="02010600040101010101" pitchFamily="2" charset="-122"/>
                  </a:rPr>
                  <a:t> </a:t>
                </a:r>
                <a:endParaRPr lang="zh-TW" altLang="en-US" sz="2400" b="1" dirty="0">
                  <a:solidFill>
                    <a:srgbClr val="FF0000"/>
                  </a:solidFill>
                  <a:latin typeface="Bell MT" panose="02020503060305020303" pitchFamily="18" charset="0"/>
                  <a:ea typeface="华文细黑" panose="02010600040101010101" pitchFamily="2" charset="-122"/>
                </a:endParaRPr>
              </a:p>
            </p:txBody>
          </p:sp>
        </p:grpSp>
        <p:cxnSp>
          <p:nvCxnSpPr>
            <p:cNvPr id="56" name="直接连接符 55"/>
            <p:cNvCxnSpPr/>
            <p:nvPr/>
          </p:nvCxnSpPr>
          <p:spPr>
            <a:xfrm flipV="1">
              <a:off x="7071876" y="2407525"/>
              <a:ext cx="1605722" cy="1497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文本框 52"/>
            <p:cNvSpPr txBox="1">
              <a:spLocks noChangeArrowheads="1"/>
            </p:cNvSpPr>
            <p:nvPr/>
          </p:nvSpPr>
          <p:spPr bwMode="auto">
            <a:xfrm>
              <a:off x="8859186" y="2267152"/>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rgbClr val="FF0000"/>
                  </a:solidFill>
                  <a:latin typeface="Bell MT" panose="02020503060305020303" pitchFamily="18" charset="0"/>
                  <a:ea typeface="STXihei"/>
                </a:rPr>
                <a:t>13</a:t>
              </a:r>
              <a:endParaRPr lang="zh-CN" altLang="en-US" sz="1200" dirty="0">
                <a:solidFill>
                  <a:srgbClr val="FF0000"/>
                </a:solidFill>
                <a:latin typeface="Bell MT" panose="02020503060305020303" pitchFamily="18" charset="0"/>
                <a:ea typeface="STXihei"/>
              </a:endParaRPr>
            </a:p>
          </p:txBody>
        </p:sp>
      </p:grpSp>
      <p:grpSp>
        <p:nvGrpSpPr>
          <p:cNvPr id="70" name="组合 69"/>
          <p:cNvGrpSpPr>
            <a:grpSpLocks/>
          </p:cNvGrpSpPr>
          <p:nvPr/>
        </p:nvGrpSpPr>
        <p:grpSpPr bwMode="auto">
          <a:xfrm>
            <a:off x="5691188" y="4224381"/>
            <a:ext cx="6092825" cy="461665"/>
            <a:chOff x="3187432" y="2082486"/>
            <a:chExt cx="6091478" cy="462006"/>
          </a:xfrm>
        </p:grpSpPr>
        <p:grpSp>
          <p:nvGrpSpPr>
            <p:cNvPr id="71" name="组合 66"/>
            <p:cNvGrpSpPr>
              <a:grpSpLocks/>
            </p:cNvGrpSpPr>
            <p:nvPr/>
          </p:nvGrpSpPr>
          <p:grpSpPr bwMode="auto">
            <a:xfrm>
              <a:off x="3187432" y="2082486"/>
              <a:ext cx="3915969" cy="462006"/>
              <a:chOff x="3367314" y="2251925"/>
              <a:chExt cx="3915969" cy="462006"/>
            </a:xfrm>
          </p:grpSpPr>
          <p:sp>
            <p:nvSpPr>
              <p:cNvPr id="74" name="椭圆 73"/>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4</a:t>
                </a:r>
                <a:endParaRPr lang="zh-CN" altLang="en-US" dirty="0">
                  <a:solidFill>
                    <a:schemeClr val="tx1">
                      <a:lumMod val="75000"/>
                      <a:lumOff val="25000"/>
                    </a:schemeClr>
                  </a:solidFill>
                  <a:latin typeface="Bell MT" panose="02020503060305020303" pitchFamily="18" charset="0"/>
                  <a:ea typeface="STXihei"/>
                </a:endParaRPr>
              </a:p>
            </p:txBody>
          </p:sp>
          <p:sp>
            <p:nvSpPr>
              <p:cNvPr id="76" name="文本框 71"/>
              <p:cNvSpPr txBox="1">
                <a:spLocks noChangeArrowheads="1"/>
              </p:cNvSpPr>
              <p:nvPr/>
            </p:nvSpPr>
            <p:spPr bwMode="auto">
              <a:xfrm>
                <a:off x="3904342" y="2251925"/>
                <a:ext cx="3378941" cy="462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Q&amp;A</a:t>
                </a:r>
                <a:r>
                  <a:rPr lang="en-US" altLang="zh-TW" sz="2400" b="1" dirty="0" smtClean="0">
                    <a:solidFill>
                      <a:srgbClr val="093978"/>
                    </a:solidFill>
                    <a:latin typeface="Bell MT" panose="02020503060305020303" pitchFamily="18" charset="0"/>
                    <a:ea typeface="STXihei"/>
                  </a:rPr>
                  <a:t> </a:t>
                </a:r>
                <a:endParaRPr lang="zh-CN" altLang="en-US" sz="2400" b="1" dirty="0">
                  <a:solidFill>
                    <a:srgbClr val="093978"/>
                  </a:solidFill>
                  <a:latin typeface="Bell MT" panose="02020503060305020303" pitchFamily="18" charset="0"/>
                  <a:ea typeface="STXihei"/>
                </a:endParaRPr>
              </a:p>
            </p:txBody>
          </p:sp>
        </p:grpSp>
        <p:cxnSp>
          <p:nvCxnSpPr>
            <p:cNvPr id="72" name="直接连接符 71"/>
            <p:cNvCxnSpPr/>
            <p:nvPr/>
          </p:nvCxnSpPr>
          <p:spPr>
            <a:xfrm flipV="1">
              <a:off x="7103401" y="2407525"/>
              <a:ext cx="1605722" cy="14971"/>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3" name="文本框 68"/>
            <p:cNvSpPr txBox="1">
              <a:spLocks noChangeArrowheads="1"/>
            </p:cNvSpPr>
            <p:nvPr/>
          </p:nvSpPr>
          <p:spPr bwMode="auto">
            <a:xfrm>
              <a:off x="8859186"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17</a:t>
              </a:r>
              <a:endParaRPr lang="zh-CN" altLang="en-US" sz="1200" dirty="0">
                <a:solidFill>
                  <a:schemeClr val="tx1">
                    <a:lumMod val="75000"/>
                    <a:lumOff val="25000"/>
                  </a:schemeClr>
                </a:solidFill>
                <a:latin typeface="Bell MT" panose="02020503060305020303" pitchFamily="18" charset="0"/>
                <a:ea typeface="STXihei"/>
              </a:endParaRPr>
            </a:p>
          </p:txBody>
        </p:sp>
      </p:gr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r="2358"/>
          <a:stretch/>
        </p:blipFill>
        <p:spPr>
          <a:xfrm>
            <a:off x="0" y="-1"/>
            <a:ext cx="5418161" cy="6870700"/>
          </a:xfrm>
          <a:prstGeom prst="rect">
            <a:avLst/>
          </a:prstGeom>
        </p:spPr>
      </p:pic>
      <p:grpSp>
        <p:nvGrpSpPr>
          <p:cNvPr id="7" name="组合 6"/>
          <p:cNvGrpSpPr/>
          <p:nvPr/>
        </p:nvGrpSpPr>
        <p:grpSpPr>
          <a:xfrm>
            <a:off x="4107243" y="-1"/>
            <a:ext cx="2027756" cy="6870701"/>
            <a:chOff x="4095922" y="-1"/>
            <a:chExt cx="2027756" cy="6870701"/>
          </a:xfrm>
        </p:grpSpPr>
        <p:sp>
          <p:nvSpPr>
            <p:cNvPr id="36" name="Freeform 10"/>
            <p:cNvSpPr>
              <a:spLocks/>
            </p:cNvSpPr>
            <p:nvPr/>
          </p:nvSpPr>
          <p:spPr bwMode="auto">
            <a:xfrm>
              <a:off x="4291809" y="4407192"/>
              <a:ext cx="1831869" cy="2463508"/>
            </a:xfrm>
            <a:custGeom>
              <a:avLst/>
              <a:gdLst>
                <a:gd name="T0" fmla="*/ 611 w 819"/>
                <a:gd name="T1" fmla="*/ 1103 h 1103"/>
                <a:gd name="T2" fmla="*/ 819 w 819"/>
                <a:gd name="T3" fmla="*/ 1103 h 1103"/>
                <a:gd name="T4" fmla="*/ 0 w 819"/>
                <a:gd name="T5" fmla="*/ 0 h 1103"/>
                <a:gd name="T6" fmla="*/ 611 w 819"/>
                <a:gd name="T7" fmla="*/ 1103 h 1103"/>
              </a:gdLst>
              <a:ahLst/>
              <a:cxnLst>
                <a:cxn ang="0">
                  <a:pos x="T0" y="T1"/>
                </a:cxn>
                <a:cxn ang="0">
                  <a:pos x="T2" y="T3"/>
                </a:cxn>
                <a:cxn ang="0">
                  <a:pos x="T4" y="T5"/>
                </a:cxn>
                <a:cxn ang="0">
                  <a:pos x="T6" y="T7"/>
                </a:cxn>
              </a:cxnLst>
              <a:rect l="0" t="0" r="r" b="b"/>
              <a:pathLst>
                <a:path w="819" h="1103">
                  <a:moveTo>
                    <a:pt x="611" y="1103"/>
                  </a:moveTo>
                  <a:cubicBezTo>
                    <a:pt x="819" y="1103"/>
                    <a:pt x="819" y="1103"/>
                    <a:pt x="819" y="1103"/>
                  </a:cubicBezTo>
                  <a:cubicBezTo>
                    <a:pt x="430" y="846"/>
                    <a:pt x="136" y="457"/>
                    <a:pt x="0" y="0"/>
                  </a:cubicBezTo>
                  <a:cubicBezTo>
                    <a:pt x="81" y="432"/>
                    <a:pt x="301" y="816"/>
                    <a:pt x="611" y="1103"/>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7" name="Freeform 11"/>
            <p:cNvSpPr>
              <a:spLocks/>
            </p:cNvSpPr>
            <p:nvPr/>
          </p:nvSpPr>
          <p:spPr bwMode="auto">
            <a:xfrm>
              <a:off x="4095922" y="-1"/>
              <a:ext cx="1905620" cy="4407193"/>
            </a:xfrm>
            <a:custGeom>
              <a:avLst/>
              <a:gdLst>
                <a:gd name="T0" fmla="*/ 852 w 852"/>
                <a:gd name="T1" fmla="*/ 0 h 1973"/>
                <a:gd name="T2" fmla="*/ 575 w 852"/>
                <a:gd name="T3" fmla="*/ 0 h 1973"/>
                <a:gd name="T4" fmla="*/ 0 w 852"/>
                <a:gd name="T5" fmla="*/ 1404 h 1973"/>
                <a:gd name="T6" fmla="*/ 82 w 852"/>
                <a:gd name="T7" fmla="*/ 1973 h 1973"/>
                <a:gd name="T8" fmla="*/ 48 w 852"/>
                <a:gd name="T9" fmla="*/ 1604 h 1973"/>
                <a:gd name="T10" fmla="*/ 852 w 852"/>
                <a:gd name="T11" fmla="*/ 0 h 1973"/>
              </a:gdLst>
              <a:ahLst/>
              <a:cxnLst>
                <a:cxn ang="0">
                  <a:pos x="T0" y="T1"/>
                </a:cxn>
                <a:cxn ang="0">
                  <a:pos x="T2" y="T3"/>
                </a:cxn>
                <a:cxn ang="0">
                  <a:pos x="T4" y="T5"/>
                </a:cxn>
                <a:cxn ang="0">
                  <a:pos x="T6" y="T7"/>
                </a:cxn>
                <a:cxn ang="0">
                  <a:pos x="T8" y="T9"/>
                </a:cxn>
                <a:cxn ang="0">
                  <a:pos x="T10" y="T11"/>
                </a:cxn>
              </a:cxnLst>
              <a:rect l="0" t="0" r="r" b="b"/>
              <a:pathLst>
                <a:path w="852" h="1973">
                  <a:moveTo>
                    <a:pt x="852" y="0"/>
                  </a:moveTo>
                  <a:cubicBezTo>
                    <a:pt x="575" y="0"/>
                    <a:pt x="575" y="0"/>
                    <a:pt x="575" y="0"/>
                  </a:cubicBezTo>
                  <a:cubicBezTo>
                    <a:pt x="220" y="361"/>
                    <a:pt x="0" y="857"/>
                    <a:pt x="0" y="1404"/>
                  </a:cubicBezTo>
                  <a:cubicBezTo>
                    <a:pt x="0" y="1602"/>
                    <a:pt x="29" y="1792"/>
                    <a:pt x="82" y="1973"/>
                  </a:cubicBezTo>
                  <a:cubicBezTo>
                    <a:pt x="60" y="1853"/>
                    <a:pt x="48" y="1730"/>
                    <a:pt x="48" y="1604"/>
                  </a:cubicBezTo>
                  <a:cubicBezTo>
                    <a:pt x="48" y="948"/>
                    <a:pt x="364" y="365"/>
                    <a:pt x="852" y="0"/>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0" name="矩形 29"/>
          <p:cNvSpPr/>
          <p:nvPr/>
        </p:nvSpPr>
        <p:spPr bwMode="auto">
          <a:xfrm>
            <a:off x="6228335" y="1148342"/>
            <a:ext cx="1563248" cy="276807"/>
          </a:xfrm>
          <a:prstGeom prst="rect">
            <a:avLst/>
          </a:prstGeom>
        </p:spPr>
        <p:txBody>
          <a:bodyPr wrap="none">
            <a:spAutoFit/>
          </a:bodyPr>
          <a:lstStyle/>
          <a:p>
            <a:pPr>
              <a:lnSpc>
                <a:spcPct val="120000"/>
              </a:lnSpc>
              <a:defRPr/>
            </a:pPr>
            <a:r>
              <a:rPr lang="en-US" altLang="zh-CN" sz="1100" dirty="0" smtClean="0">
                <a:solidFill>
                  <a:prstClr val="white">
                    <a:lumMod val="65000"/>
                  </a:prstClr>
                </a:solidFill>
                <a:latin typeface="Arial" panose="020B0604020202020204" pitchFamily="34" charset="0"/>
                <a:cs typeface="Arial" panose="020B0604020202020204" pitchFamily="34" charset="0"/>
              </a:rPr>
              <a:t>Company Introduction</a:t>
            </a:r>
            <a:endParaRPr lang="en-US" altLang="zh-CN" sz="1100" dirty="0">
              <a:solidFill>
                <a:prstClr val="white">
                  <a:lumMod val="65000"/>
                </a:prstClr>
              </a:solidFill>
              <a:latin typeface="Arial" panose="020B0604020202020204" pitchFamily="34" charset="0"/>
              <a:cs typeface="Arial" panose="020B0604020202020204" pitchFamily="34" charset="0"/>
            </a:endParaRPr>
          </a:p>
        </p:txBody>
      </p:sp>
      <p:sp>
        <p:nvSpPr>
          <p:cNvPr id="4" name="矩形 3"/>
          <p:cNvSpPr/>
          <p:nvPr/>
        </p:nvSpPr>
        <p:spPr>
          <a:xfrm>
            <a:off x="6257830" y="2072790"/>
            <a:ext cx="752129"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Financial</a:t>
            </a:r>
            <a:endParaRPr lang="zh-TW" altLang="en-US" dirty="0"/>
          </a:p>
        </p:txBody>
      </p:sp>
      <p:sp>
        <p:nvSpPr>
          <p:cNvPr id="5" name="矩形 4"/>
          <p:cNvSpPr/>
          <p:nvPr/>
        </p:nvSpPr>
        <p:spPr>
          <a:xfrm>
            <a:off x="6257830" y="3036585"/>
            <a:ext cx="952505"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Operational </a:t>
            </a:r>
            <a:endParaRPr lang="zh-TW" altLang="en-US" dirty="0"/>
          </a:p>
        </p:txBody>
      </p:sp>
      <p:sp>
        <p:nvSpPr>
          <p:cNvPr id="6" name="矩形 5"/>
          <p:cNvSpPr/>
          <p:nvPr/>
        </p:nvSpPr>
        <p:spPr>
          <a:xfrm>
            <a:off x="6260292" y="4015525"/>
            <a:ext cx="598241" cy="261610"/>
          </a:xfrm>
          <a:prstGeom prst="rect">
            <a:avLst/>
          </a:prstGeom>
        </p:spPr>
        <p:txBody>
          <a:bodyPr wrap="none">
            <a:spAutoFit/>
          </a:bodyPr>
          <a:lstStyle/>
          <a:p>
            <a:r>
              <a:rPr lang="en-US" altLang="zh-CN" sz="1100" dirty="0" smtClean="0">
                <a:solidFill>
                  <a:prstClr val="white">
                    <a:lumMod val="65000"/>
                  </a:prstClr>
                </a:solidFill>
                <a:latin typeface="Arial" panose="020B0604020202020204" pitchFamily="34" charset="0"/>
                <a:cs typeface="Arial" panose="020B0604020202020204" pitchFamily="34" charset="0"/>
              </a:rPr>
              <a:t>Q &amp; A </a:t>
            </a:r>
            <a:endParaRPr lang="zh-TW" altLang="en-US" dirty="0"/>
          </a:p>
        </p:txBody>
      </p:sp>
    </p:spTree>
    <p:extLst>
      <p:ext uri="{BB962C8B-B14F-4D97-AF65-F5344CB8AC3E}">
        <p14:creationId xmlns:p14="http://schemas.microsoft.com/office/powerpoint/2010/main" val="3686764870"/>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p:cNvPicPr>
            <a:picLocks noChangeAspect="1"/>
          </p:cNvPicPr>
          <p:nvPr/>
        </p:nvPicPr>
        <p:blipFill>
          <a:blip r:embed="rId3"/>
          <a:stretch>
            <a:fillRect/>
          </a:stretch>
        </p:blipFill>
        <p:spPr>
          <a:xfrm>
            <a:off x="19487" y="974726"/>
            <a:ext cx="12192000" cy="6076477"/>
          </a:xfrm>
          <a:prstGeom prst="rect">
            <a:avLst/>
          </a:prstGeom>
        </p:spPr>
      </p:pic>
      <p:sp>
        <p:nvSpPr>
          <p:cNvPr id="94" name="文字方塊 93"/>
          <p:cNvSpPr txBox="1"/>
          <p:nvPr/>
        </p:nvSpPr>
        <p:spPr>
          <a:xfrm>
            <a:off x="6096000" y="2679873"/>
            <a:ext cx="5754234" cy="3416320"/>
          </a:xfrm>
          <a:prstGeom prst="rect">
            <a:avLst/>
          </a:prstGeom>
          <a:noFill/>
        </p:spPr>
        <p:txBody>
          <a:bodyPr wrap="square" rtlCol="0">
            <a:spAutoFit/>
          </a:bodyPr>
          <a:lstStyle/>
          <a:p>
            <a:pPr marL="800100" lvl="1" indent="-342900">
              <a:lnSpc>
                <a:spcPct val="150000"/>
              </a:lnSpc>
              <a:buFont typeface="Wingdings" panose="05000000000000000000" pitchFamily="2" charset="2"/>
              <a:buChar char="Ø"/>
            </a:pPr>
            <a:r>
              <a:rPr lang="zh-TW" altLang="en-US" sz="2400" b="1" dirty="0">
                <a:solidFill>
                  <a:srgbClr val="003366"/>
                </a:solidFill>
                <a:latin typeface="微軟正黑體" panose="020B0604030504040204" pitchFamily="34" charset="-120"/>
                <a:ea typeface="微軟正黑體" panose="020B0604030504040204" pitchFamily="34" charset="-120"/>
              </a:rPr>
              <a:t> </a:t>
            </a:r>
            <a:r>
              <a:rPr lang="zh-TW" altLang="en-US" sz="2400" b="1" dirty="0" smtClean="0">
                <a:solidFill>
                  <a:srgbClr val="003366"/>
                </a:solidFill>
                <a:latin typeface="微軟正黑體" panose="020B0604030504040204" pitchFamily="34" charset="-120"/>
                <a:ea typeface="微軟正黑體" panose="020B0604030504040204" pitchFamily="34" charset="-120"/>
              </a:rPr>
              <a:t>                        </a:t>
            </a:r>
            <a:r>
              <a:rPr lang="zh-TW" altLang="en-US" sz="2400" b="1" dirty="0" smtClean="0">
                <a:solidFill>
                  <a:srgbClr val="093978"/>
                </a:solidFill>
                <a:latin typeface="微軟正黑體" panose="020B0604030504040204" pitchFamily="34" charset="-120"/>
                <a:ea typeface="微軟正黑體" panose="020B0604030504040204" pitchFamily="34" charset="-120"/>
              </a:rPr>
              <a:t> </a:t>
            </a:r>
            <a:r>
              <a:rPr lang="en-US" altLang="zh-TW" sz="2400" b="1" dirty="0" smtClean="0">
                <a:solidFill>
                  <a:srgbClr val="093978"/>
                </a:solidFill>
                <a:latin typeface="微軟正黑體" panose="020B0604030504040204" pitchFamily="34" charset="-120"/>
                <a:ea typeface="微軟正黑體" panose="020B0604030504040204" pitchFamily="34" charset="-120"/>
              </a:rPr>
              <a:t>OPNOUS </a:t>
            </a:r>
          </a:p>
          <a:p>
            <a:pPr marL="1257300" lvl="2" indent="-342900">
              <a:lnSpc>
                <a:spcPct val="150000"/>
              </a:lnSpc>
              <a:buFont typeface="微軟正黑體" pitchFamily="34" charset="-120"/>
              <a:buChar char="–"/>
            </a:pPr>
            <a:r>
              <a:rPr lang="en-US" altLang="zh-TW" sz="1600" b="1" dirty="0" err="1" smtClean="0">
                <a:solidFill>
                  <a:srgbClr val="F79F34"/>
                </a:solidFill>
                <a:latin typeface="微軟正黑體" panose="020B0604030504040204" pitchFamily="34" charset="-120"/>
                <a:ea typeface="微軟正黑體" panose="020B0604030504040204" pitchFamily="34" charset="-120"/>
              </a:rPr>
              <a:t>ToF</a:t>
            </a:r>
            <a:r>
              <a:rPr lang="en-US" altLang="zh-TW" sz="1600" b="1" dirty="0" smtClean="0">
                <a:solidFill>
                  <a:srgbClr val="F79F34"/>
                </a:solidFill>
                <a:latin typeface="微軟正黑體" panose="020B0604030504040204" pitchFamily="34" charset="-120"/>
                <a:ea typeface="微軟正黑體" panose="020B0604030504040204" pitchFamily="34" charset="-120"/>
              </a:rPr>
              <a:t> (Time of Flight) Sensor</a:t>
            </a:r>
            <a:r>
              <a:rPr lang="zh-TW" altLang="en-US" sz="1600" b="1" dirty="0" smtClean="0">
                <a:solidFill>
                  <a:srgbClr val="F79F34"/>
                </a:solidFill>
                <a:latin typeface="微軟正黑體" panose="020B0604030504040204" pitchFamily="34" charset="-120"/>
                <a:ea typeface="微軟正黑體" panose="020B0604030504040204" pitchFamily="34" charset="-120"/>
              </a:rPr>
              <a:t> </a:t>
            </a:r>
            <a:endParaRPr lang="en-US" altLang="zh-TW" sz="1600" b="1" dirty="0" smtClean="0">
              <a:solidFill>
                <a:srgbClr val="F79F34"/>
              </a:solidFill>
              <a:latin typeface="微軟正黑體" panose="020B0604030504040204" pitchFamily="34" charset="-120"/>
              <a:ea typeface="微軟正黑體" panose="020B0604030504040204" pitchFamily="34" charset="-120"/>
            </a:endParaRPr>
          </a:p>
          <a:p>
            <a:pPr marL="800100" lvl="1" indent="-342900">
              <a:lnSpc>
                <a:spcPct val="150000"/>
              </a:lnSpc>
              <a:buFont typeface="Wingdings" panose="05000000000000000000" pitchFamily="2" charset="2"/>
              <a:buChar char="Ø"/>
            </a:pPr>
            <a:r>
              <a:rPr lang="zh-TW" altLang="en-US" sz="2400" b="1" dirty="0" smtClean="0">
                <a:solidFill>
                  <a:srgbClr val="003366"/>
                </a:solidFill>
                <a:latin typeface="微軟正黑體" panose="020B0604030504040204" pitchFamily="34" charset="-120"/>
                <a:ea typeface="微軟正黑體" panose="020B0604030504040204" pitchFamily="34" charset="-120"/>
              </a:rPr>
              <a:t>                     </a:t>
            </a:r>
            <a:r>
              <a:rPr lang="en-US" altLang="zh-TW" sz="2400" b="1" dirty="0" err="1" smtClean="0">
                <a:solidFill>
                  <a:srgbClr val="093978"/>
                </a:solidFill>
                <a:latin typeface="微軟正黑體" panose="020B0604030504040204" pitchFamily="34" charset="-120"/>
                <a:ea typeface="微軟正黑體" panose="020B0604030504040204" pitchFamily="34" charset="-120"/>
              </a:rPr>
              <a:t>Actnano</a:t>
            </a:r>
            <a:endParaRPr lang="en-US" altLang="zh-TW" sz="2400" b="1" dirty="0" smtClean="0">
              <a:solidFill>
                <a:srgbClr val="093978"/>
              </a:solidFill>
              <a:latin typeface="微軟正黑體" panose="020B0604030504040204" pitchFamily="34" charset="-120"/>
              <a:ea typeface="微軟正黑體" panose="020B0604030504040204" pitchFamily="34" charset="-120"/>
            </a:endParaRPr>
          </a:p>
          <a:p>
            <a:pPr marL="1257300" lvl="2" indent="-342900">
              <a:lnSpc>
                <a:spcPct val="150000"/>
              </a:lnSpc>
              <a:buFont typeface="微軟正黑體" pitchFamily="34" charset="-120"/>
              <a:buChar char="–"/>
            </a:pPr>
            <a:r>
              <a:rPr lang="en-US" altLang="zh-TW" sz="1600" b="1" dirty="0" smtClean="0">
                <a:solidFill>
                  <a:srgbClr val="F79F34"/>
                </a:solidFill>
                <a:latin typeface="微軟正黑體" panose="020B0604030504040204" pitchFamily="34" charset="-120"/>
                <a:ea typeface="微軟正黑體" panose="020B0604030504040204" pitchFamily="34" charset="-120"/>
              </a:rPr>
              <a:t>Coating Solution </a:t>
            </a:r>
          </a:p>
          <a:p>
            <a:pPr marL="800100" lvl="1" indent="-342900">
              <a:lnSpc>
                <a:spcPct val="150000"/>
              </a:lnSpc>
              <a:buFont typeface="Wingdings" panose="05000000000000000000" pitchFamily="2" charset="2"/>
              <a:buChar char="Ø"/>
            </a:pPr>
            <a:r>
              <a:rPr lang="zh-TW" altLang="en-US" sz="2400" b="1" dirty="0" smtClean="0">
                <a:solidFill>
                  <a:srgbClr val="003399"/>
                </a:solidFill>
                <a:latin typeface="微軟正黑體" panose="020B0604030504040204" pitchFamily="34" charset="-120"/>
                <a:ea typeface="微軟正黑體" panose="020B0604030504040204" pitchFamily="34" charset="-120"/>
              </a:rPr>
              <a:t>             </a:t>
            </a:r>
            <a:r>
              <a:rPr lang="en-US" altLang="zh-TW" sz="2400" b="1" dirty="0">
                <a:solidFill>
                  <a:srgbClr val="093978"/>
                </a:solidFill>
                <a:latin typeface="微軟正黑體" panose="020B0604030504040204" pitchFamily="34" charset="-120"/>
                <a:ea typeface="微軟正黑體" panose="020B0604030504040204" pitchFamily="34" charset="-120"/>
              </a:rPr>
              <a:t>Suzhou </a:t>
            </a:r>
            <a:r>
              <a:rPr lang="en-US" altLang="zh-TW" sz="2400" b="1" dirty="0" err="1">
                <a:solidFill>
                  <a:srgbClr val="093978"/>
                </a:solidFill>
                <a:latin typeface="微軟正黑體" panose="020B0604030504040204" pitchFamily="34" charset="-120"/>
                <a:ea typeface="微軟正黑體" panose="020B0604030504040204" pitchFamily="34" charset="-120"/>
              </a:rPr>
              <a:t>Huiwen</a:t>
            </a:r>
            <a:r>
              <a:rPr lang="en-US" altLang="zh-TW" sz="2400" b="1" dirty="0">
                <a:solidFill>
                  <a:srgbClr val="093978"/>
                </a:solidFill>
                <a:latin typeface="微軟正黑體" panose="020B0604030504040204" pitchFamily="34" charset="-120"/>
                <a:ea typeface="微軟正黑體" panose="020B0604030504040204" pitchFamily="34" charset="-120"/>
              </a:rPr>
              <a:t> Nano S&amp;T</a:t>
            </a:r>
            <a:r>
              <a:rPr lang="zh-TW" altLang="en-US" sz="2400" b="1" dirty="0" smtClean="0">
                <a:solidFill>
                  <a:srgbClr val="093978"/>
                </a:solidFill>
                <a:latin typeface="微軟正黑體" panose="020B0604030504040204" pitchFamily="34" charset="-120"/>
                <a:ea typeface="微軟正黑體" panose="020B0604030504040204" pitchFamily="34" charset="-120"/>
              </a:rPr>
              <a:t> </a:t>
            </a:r>
            <a:r>
              <a:rPr lang="en-US" altLang="zh-TW" sz="2400" b="1" dirty="0" smtClean="0">
                <a:solidFill>
                  <a:srgbClr val="093978"/>
                </a:solidFill>
                <a:latin typeface="微軟正黑體" panose="020B0604030504040204" pitchFamily="34" charset="-120"/>
                <a:ea typeface="微軟正黑體" panose="020B0604030504040204" pitchFamily="34" charset="-120"/>
              </a:rPr>
              <a:t>gas sensor</a:t>
            </a:r>
          </a:p>
          <a:p>
            <a:pPr marL="1257300" lvl="2" indent="-342900">
              <a:lnSpc>
                <a:spcPct val="150000"/>
              </a:lnSpc>
              <a:buFont typeface="微軟正黑體" pitchFamily="34" charset="-120"/>
              <a:buChar char="–"/>
            </a:pPr>
            <a:r>
              <a:rPr lang="en-US" altLang="zh-TW" sz="1600" b="1" dirty="0" smtClean="0">
                <a:solidFill>
                  <a:srgbClr val="F79F34"/>
                </a:solidFill>
                <a:latin typeface="微軟正黑體" panose="020B0604030504040204" pitchFamily="34" charset="-120"/>
                <a:ea typeface="微軟正黑體" panose="020B0604030504040204" pitchFamily="34" charset="-120"/>
              </a:rPr>
              <a:t>TVOC, </a:t>
            </a:r>
            <a:r>
              <a:rPr lang="zh-TW" altLang="en-US" sz="1600" b="1" dirty="0" smtClean="0">
                <a:solidFill>
                  <a:srgbClr val="F79F34"/>
                </a:solidFill>
                <a:latin typeface="微軟正黑體" panose="020B0604030504040204" pitchFamily="34" charset="-120"/>
                <a:ea typeface="微軟正黑體" panose="020B0604030504040204" pitchFamily="34" charset="-120"/>
              </a:rPr>
              <a:t>甲醛</a:t>
            </a:r>
            <a:r>
              <a:rPr lang="en-US" altLang="zh-TW" sz="1600" b="1" dirty="0" smtClean="0">
                <a:solidFill>
                  <a:srgbClr val="F79F34"/>
                </a:solidFill>
                <a:latin typeface="微軟正黑體" panose="020B0604030504040204" pitchFamily="34" charset="-120"/>
                <a:ea typeface="微軟正黑體" panose="020B0604030504040204" pitchFamily="34" charset="-120"/>
              </a:rPr>
              <a:t>, </a:t>
            </a:r>
            <a:r>
              <a:rPr lang="zh-TW" altLang="en-US" sz="1600" b="1" dirty="0" smtClean="0">
                <a:solidFill>
                  <a:srgbClr val="F79F34"/>
                </a:solidFill>
                <a:latin typeface="微軟正黑體" panose="020B0604030504040204" pitchFamily="34" charset="-120"/>
                <a:ea typeface="微軟正黑體" panose="020B0604030504040204" pitchFamily="34" charset="-120"/>
              </a:rPr>
              <a:t>甲烷</a:t>
            </a:r>
            <a:r>
              <a:rPr lang="en-US" altLang="zh-TW" sz="1600" b="1" dirty="0" smtClean="0">
                <a:solidFill>
                  <a:srgbClr val="F79F34"/>
                </a:solidFill>
                <a:latin typeface="微軟正黑體" panose="020B0604030504040204" pitchFamily="34" charset="-120"/>
                <a:ea typeface="微軟正黑體" panose="020B0604030504040204" pitchFamily="34" charset="-120"/>
              </a:rPr>
              <a:t>, </a:t>
            </a:r>
            <a:r>
              <a:rPr lang="zh-TW" altLang="en-US" sz="1600" b="1" dirty="0" smtClean="0">
                <a:solidFill>
                  <a:srgbClr val="F79F34"/>
                </a:solidFill>
                <a:latin typeface="微軟正黑體" panose="020B0604030504040204" pitchFamily="34" charset="-120"/>
                <a:ea typeface="微軟正黑體" panose="020B0604030504040204" pitchFamily="34" charset="-120"/>
              </a:rPr>
              <a:t>一氧化碳</a:t>
            </a:r>
            <a:r>
              <a:rPr lang="en-US" altLang="zh-TW" sz="1600" b="1" dirty="0" smtClean="0">
                <a:solidFill>
                  <a:srgbClr val="F79F34"/>
                </a:solidFill>
                <a:latin typeface="微軟正黑體" panose="020B0604030504040204" pitchFamily="34" charset="-120"/>
                <a:ea typeface="微軟正黑體" panose="020B0604030504040204" pitchFamily="34" charset="-120"/>
              </a:rPr>
              <a:t>,</a:t>
            </a:r>
            <a:r>
              <a:rPr lang="zh-TW" altLang="en-US" sz="1600" b="1" dirty="0" smtClean="0">
                <a:solidFill>
                  <a:srgbClr val="F79F34"/>
                </a:solidFill>
                <a:latin typeface="微軟正黑體" panose="020B0604030504040204" pitchFamily="34" charset="-120"/>
                <a:ea typeface="微軟正黑體" panose="020B0604030504040204" pitchFamily="34" charset="-120"/>
              </a:rPr>
              <a:t> 硫化氫</a:t>
            </a:r>
            <a:r>
              <a:rPr lang="en-US" altLang="zh-TW" sz="1600" b="1" dirty="0" smtClean="0">
                <a:solidFill>
                  <a:srgbClr val="F79F34"/>
                </a:solidFill>
                <a:latin typeface="微軟正黑體" panose="020B0604030504040204" pitchFamily="34" charset="-120"/>
                <a:ea typeface="微軟正黑體" panose="020B0604030504040204" pitchFamily="34" charset="-120"/>
              </a:rPr>
              <a:t>, </a:t>
            </a:r>
            <a:r>
              <a:rPr lang="zh-TW" altLang="en-US" sz="1600" b="1" dirty="0" smtClean="0">
                <a:solidFill>
                  <a:srgbClr val="F79F34"/>
                </a:solidFill>
                <a:latin typeface="微軟正黑體" panose="020B0604030504040204" pitchFamily="34" charset="-120"/>
                <a:ea typeface="微軟正黑體" panose="020B0604030504040204" pitchFamily="34" charset="-120"/>
              </a:rPr>
              <a:t>氨氣</a:t>
            </a:r>
            <a:r>
              <a:rPr lang="en-US" altLang="zh-TW" sz="1600" b="1" dirty="0" smtClean="0">
                <a:solidFill>
                  <a:srgbClr val="F79F34"/>
                </a:solidFill>
                <a:latin typeface="微軟正黑體" panose="020B0604030504040204" pitchFamily="34" charset="-120"/>
                <a:ea typeface="微軟正黑體" panose="020B0604030504040204" pitchFamily="34" charset="-120"/>
              </a:rPr>
              <a:t>, </a:t>
            </a:r>
            <a:r>
              <a:rPr lang="zh-TW" altLang="en-US" sz="1600" b="1" dirty="0" smtClean="0">
                <a:solidFill>
                  <a:srgbClr val="F79F34"/>
                </a:solidFill>
                <a:latin typeface="微軟正黑體" panose="020B0604030504040204" pitchFamily="34" charset="-120"/>
                <a:ea typeface="微軟正黑體" panose="020B0604030504040204" pitchFamily="34" charset="-120"/>
              </a:rPr>
              <a:t>酒精</a:t>
            </a:r>
            <a:endParaRPr lang="en-US" altLang="zh-TW" sz="1600" b="1" dirty="0" smtClean="0">
              <a:solidFill>
                <a:srgbClr val="F79F34"/>
              </a:solidFill>
              <a:latin typeface="微軟正黑體" panose="020B0604030504040204" pitchFamily="34" charset="-120"/>
              <a:ea typeface="微軟正黑體" panose="020B0604030504040204" pitchFamily="34" charset="-120"/>
            </a:endParaRPr>
          </a:p>
        </p:txBody>
      </p:sp>
      <p:sp>
        <p:nvSpPr>
          <p:cNvPr id="96" name="文字方塊 95"/>
          <p:cNvSpPr txBox="1"/>
          <p:nvPr/>
        </p:nvSpPr>
        <p:spPr>
          <a:xfrm>
            <a:off x="134755" y="1545176"/>
            <a:ext cx="6352672" cy="5170646"/>
          </a:xfrm>
          <a:prstGeom prst="rect">
            <a:avLst/>
          </a:prstGeom>
          <a:noFill/>
        </p:spPr>
        <p:txBody>
          <a:bodyPr wrap="square" rtlCol="0">
            <a:spAutoFit/>
          </a:bodyPr>
          <a:lstStyle/>
          <a:p>
            <a:pPr indent="-285750">
              <a:lnSpc>
                <a:spcPct val="150000"/>
              </a:lnSpc>
              <a:buFont typeface="Wingdings" pitchFamily="2" charset="2"/>
              <a:buChar char="n"/>
              <a:defRPr/>
            </a:pPr>
            <a:r>
              <a:rPr lang="en-US" altLang="zh-TW" sz="2200" b="1" dirty="0" smtClean="0">
                <a:solidFill>
                  <a:srgbClr val="093978"/>
                </a:solidFill>
                <a:latin typeface="Arial Black" panose="020B0A04020102020204" pitchFamily="34" charset="0"/>
                <a:ea typeface="华文细黑" panose="02010600040101010101" pitchFamily="2" charset="-122"/>
              </a:rPr>
              <a:t>True </a:t>
            </a:r>
            <a:r>
              <a:rPr lang="en-US" altLang="zh-TW" sz="2200" b="1" dirty="0">
                <a:solidFill>
                  <a:srgbClr val="093978"/>
                </a:solidFill>
                <a:latin typeface="Arial Black" panose="020B0A04020102020204" pitchFamily="34" charset="0"/>
                <a:ea typeface="华文细黑" panose="02010600040101010101" pitchFamily="2" charset="-122"/>
              </a:rPr>
              <a:t>W</a:t>
            </a:r>
            <a:r>
              <a:rPr lang="en-US" altLang="zh-TW" sz="2200" b="1" dirty="0" smtClean="0">
                <a:solidFill>
                  <a:srgbClr val="093978"/>
                </a:solidFill>
                <a:latin typeface="Arial Black" panose="020B0A04020102020204" pitchFamily="34" charset="0"/>
                <a:ea typeface="华文细黑" panose="02010600040101010101" pitchFamily="2" charset="-122"/>
              </a:rPr>
              <a:t>ireless Earphones</a:t>
            </a:r>
            <a:endParaRPr lang="en-US" altLang="zh-TW" sz="2200" b="1" dirty="0">
              <a:solidFill>
                <a:srgbClr val="093978"/>
              </a:solidFill>
              <a:latin typeface="Arial Black" panose="020B0A04020102020204" pitchFamily="34" charset="0"/>
              <a:ea typeface="华文细黑" panose="02010600040101010101" pitchFamily="2" charset="-122"/>
            </a:endParaRPr>
          </a:p>
          <a:p>
            <a:pPr>
              <a:lnSpc>
                <a:spcPct val="150000"/>
              </a:lnSpc>
              <a:defRPr/>
            </a:pPr>
            <a:endParaRPr lang="en-US" altLang="zh-TW" sz="2200" b="1" dirty="0">
              <a:solidFill>
                <a:srgbClr val="093978"/>
              </a:solidFill>
              <a:latin typeface="Arial Black" panose="020B0A04020102020204" pitchFamily="34" charset="0"/>
              <a:ea typeface="华文细黑" panose="02010600040101010101" pitchFamily="2" charset="-122"/>
            </a:endParaRP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Represent 5~7% of 3Q19 revenue</a:t>
            </a:r>
            <a:endParaRPr lang="en-US" altLang="zh-TW" sz="2200" b="1" dirty="0">
              <a:solidFill>
                <a:srgbClr val="093978"/>
              </a:solidFill>
              <a:latin typeface="Arial Black" panose="020B0A04020102020204" pitchFamily="34" charset="0"/>
              <a:ea typeface="华文细黑" panose="02010600040101010101" pitchFamily="2" charset="-122"/>
            </a:endParaRP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4Q19 revenue better than previous quarters in 2019</a:t>
            </a: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MEMS MIC start shipping</a:t>
            </a: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New projects</a:t>
            </a:r>
          </a:p>
          <a:p>
            <a:pPr marL="914400" lvl="3" indent="-342900">
              <a:lnSpc>
                <a:spcPct val="150000"/>
              </a:lnSpc>
              <a:buFont typeface="Wingdings" pitchFamily="2" charset="2"/>
              <a:buChar char="ü"/>
              <a:defRPr/>
            </a:pPr>
            <a:r>
              <a:rPr lang="en-US" altLang="zh-TW" sz="2200" b="1" dirty="0" smtClean="0">
                <a:solidFill>
                  <a:srgbClr val="093978"/>
                </a:solidFill>
                <a:latin typeface="Arial Black" panose="020B0A04020102020204" pitchFamily="34" charset="0"/>
                <a:ea typeface="华文细黑" panose="02010600040101010101" pitchFamily="2" charset="-122"/>
              </a:rPr>
              <a:t>In-Ear Test</a:t>
            </a:r>
            <a:r>
              <a:rPr lang="zh-TW" altLang="en-US" sz="2200" b="1" dirty="0" smtClean="0">
                <a:solidFill>
                  <a:srgbClr val="093978"/>
                </a:solidFill>
                <a:latin typeface="Arial Black" panose="020B0A04020102020204" pitchFamily="34" charset="0"/>
                <a:ea typeface="华文细黑" panose="02010600040101010101" pitchFamily="2" charset="-122"/>
              </a:rPr>
              <a:t> </a:t>
            </a:r>
            <a:r>
              <a:rPr lang="en-US" altLang="zh-TW" sz="2200" b="1" dirty="0" smtClean="0">
                <a:solidFill>
                  <a:srgbClr val="093978"/>
                </a:solidFill>
                <a:latin typeface="Arial Black" panose="020B0A04020102020204" pitchFamily="34" charset="0"/>
                <a:ea typeface="华文细黑" panose="02010600040101010101" pitchFamily="2" charset="-122"/>
              </a:rPr>
              <a:t>P-Sensor</a:t>
            </a:r>
          </a:p>
          <a:p>
            <a:pPr marL="914400" lvl="3" indent="-342900">
              <a:lnSpc>
                <a:spcPct val="150000"/>
              </a:lnSpc>
              <a:buFont typeface="Wingdings" pitchFamily="2" charset="2"/>
              <a:buChar char="ü"/>
              <a:defRPr/>
            </a:pPr>
            <a:r>
              <a:rPr lang="en-US" altLang="zh-TW" sz="2200" b="1" dirty="0" smtClean="0">
                <a:solidFill>
                  <a:srgbClr val="093978"/>
                </a:solidFill>
                <a:latin typeface="Arial Black" panose="020B0A04020102020204" pitchFamily="34" charset="0"/>
                <a:ea typeface="华文细黑" panose="02010600040101010101" pitchFamily="2" charset="-122"/>
              </a:rPr>
              <a:t>Gravity Test G-Sensor</a:t>
            </a:r>
            <a:endParaRPr lang="en-US" altLang="zh-TW" sz="2200" b="1" dirty="0">
              <a:solidFill>
                <a:srgbClr val="093978"/>
              </a:solidFill>
              <a:latin typeface="Arial Black" panose="020B0A04020102020204" pitchFamily="34" charset="0"/>
              <a:ea typeface="华文细黑" panose="02010600040101010101" pitchFamily="2" charset="-122"/>
            </a:endParaRPr>
          </a:p>
          <a:p>
            <a:pPr marL="914400" lvl="3" indent="-342900">
              <a:lnSpc>
                <a:spcPct val="150000"/>
              </a:lnSpc>
              <a:buFont typeface="Wingdings" pitchFamily="2" charset="2"/>
              <a:buChar char="ü"/>
              <a:defRPr/>
            </a:pPr>
            <a:r>
              <a:rPr lang="en-US" altLang="zh-TW" sz="2200" b="1" dirty="0" smtClean="0">
                <a:solidFill>
                  <a:srgbClr val="093978"/>
                </a:solidFill>
                <a:latin typeface="Arial Black" panose="020B0A04020102020204" pitchFamily="34" charset="0"/>
                <a:ea typeface="华文细黑" panose="02010600040101010101" pitchFamily="2" charset="-122"/>
              </a:rPr>
              <a:t>Ceramic Antenna</a:t>
            </a:r>
            <a:r>
              <a:rPr lang="zh-TW" altLang="en-US" sz="2200" b="1" dirty="0" smtClean="0">
                <a:solidFill>
                  <a:srgbClr val="093978"/>
                </a:solidFill>
                <a:latin typeface="Arial Black" panose="020B0A04020102020204" pitchFamily="34" charset="0"/>
                <a:ea typeface="华文细黑" panose="02010600040101010101" pitchFamily="2" charset="-122"/>
              </a:rPr>
              <a:t> </a:t>
            </a:r>
            <a:r>
              <a:rPr lang="en-US" altLang="zh-TW" sz="2200" b="1" dirty="0" smtClean="0">
                <a:solidFill>
                  <a:srgbClr val="093978"/>
                </a:solidFill>
                <a:latin typeface="Arial Black" panose="020B0A04020102020204" pitchFamily="34" charset="0"/>
                <a:ea typeface="华文细黑" panose="02010600040101010101" pitchFamily="2" charset="-122"/>
              </a:rPr>
              <a:t>Chip-Antenna</a:t>
            </a:r>
          </a:p>
        </p:txBody>
      </p:sp>
      <p:sp>
        <p:nvSpPr>
          <p:cNvPr id="82" name="文字方塊 81"/>
          <p:cNvSpPr txBox="1"/>
          <p:nvPr/>
        </p:nvSpPr>
        <p:spPr>
          <a:xfrm>
            <a:off x="6554804" y="1467892"/>
            <a:ext cx="5563402" cy="738664"/>
          </a:xfrm>
          <a:prstGeom prst="rect">
            <a:avLst/>
          </a:prstGeom>
          <a:noFill/>
        </p:spPr>
        <p:txBody>
          <a:bodyPr wrap="square" rtlCol="0">
            <a:spAutoFit/>
          </a:bodyPr>
          <a:lstStyle/>
          <a:p>
            <a:pPr indent="-285750">
              <a:lnSpc>
                <a:spcPct val="150000"/>
              </a:lnSpc>
              <a:buFont typeface="Wingdings" pitchFamily="2" charset="2"/>
              <a:buChar char="n"/>
              <a:defRPr/>
            </a:pPr>
            <a:r>
              <a:rPr lang="en-US" altLang="zh-TW" sz="2800" b="1" dirty="0" smtClean="0">
                <a:solidFill>
                  <a:srgbClr val="093978"/>
                </a:solidFill>
                <a:latin typeface="Arial Black" panose="020B0A04020102020204" pitchFamily="34" charset="0"/>
                <a:ea typeface="华文细黑" panose="02010600040101010101" pitchFamily="2" charset="-122"/>
              </a:rPr>
              <a:t>New product distribution</a:t>
            </a:r>
            <a:endParaRPr lang="en-US" altLang="zh-TW" sz="2800" b="1" dirty="0">
              <a:solidFill>
                <a:srgbClr val="093978"/>
              </a:solidFill>
              <a:latin typeface="Arial Black" panose="020B0A04020102020204" pitchFamily="34" charset="0"/>
              <a:ea typeface="华文细黑" panose="02010600040101010101" pitchFamily="2" charset="-122"/>
            </a:endParaRPr>
          </a:p>
        </p:txBody>
      </p:sp>
      <p:pic>
        <p:nvPicPr>
          <p:cNvPr id="1026" name="Picture 2" descr="C:\Users\Think\Desktop\Opnous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4121" y="2778740"/>
            <a:ext cx="1770001" cy="54221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hink\Desktop\Actnano log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9947" y="3570486"/>
            <a:ext cx="1578233" cy="7135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Think\Desktop\IDM 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09415" y="4574499"/>
            <a:ext cx="829706" cy="482584"/>
          </a:xfrm>
          <a:prstGeom prst="rect">
            <a:avLst/>
          </a:prstGeom>
          <a:noFill/>
          <a:extLst>
            <a:ext uri="{909E8E84-426E-40DD-AFC4-6F175D3DCCD1}">
              <a14:hiddenFill xmlns:a14="http://schemas.microsoft.com/office/drawing/2010/main">
                <a:solidFill>
                  <a:srgbClr val="FFFFFF"/>
                </a:solidFill>
              </a14:hiddenFill>
            </a:ext>
          </a:extLst>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0050" y="267091"/>
            <a:ext cx="8747642" cy="523220"/>
            <a:chOff x="400051" y="266428"/>
            <a:chExt cx="8749258" cy="523687"/>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883440" y="266428"/>
              <a:ext cx="8265869" cy="523687"/>
            </a:xfrm>
            <a:prstGeom prst="rect">
              <a:avLst/>
            </a:prstGeom>
            <a:noFill/>
          </p:spPr>
          <p:txBody>
            <a:bodyPr wrap="square">
              <a:spAutoFit/>
            </a:bodyPr>
            <a:lstStyle/>
            <a:p>
              <a:pPr>
                <a:defRPr/>
              </a:pP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Outlook</a:t>
              </a:r>
              <a:r>
                <a:rPr lang="zh-TW" altLang="en-US"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a:t>
              </a: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Growth drivers</a:t>
              </a: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594763"/>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106" name="群組 105"/>
          <p:cNvGrpSpPr/>
          <p:nvPr/>
        </p:nvGrpSpPr>
        <p:grpSpPr>
          <a:xfrm>
            <a:off x="0" y="2244597"/>
            <a:ext cx="12192000" cy="255335"/>
            <a:chOff x="-98815" y="4614004"/>
            <a:chExt cx="12290815" cy="255335"/>
          </a:xfrm>
        </p:grpSpPr>
        <p:sp>
          <p:nvSpPr>
            <p:cNvPr id="107" name="Pentagon 5"/>
            <p:cNvSpPr/>
            <p:nvPr/>
          </p:nvSpPr>
          <p:spPr>
            <a:xfrm>
              <a:off x="7465103" y="4614004"/>
              <a:ext cx="4726897" cy="255335"/>
            </a:xfrm>
            <a:prstGeom prst="homePlate">
              <a:avLst/>
            </a:prstGeom>
            <a:solidFill>
              <a:srgbClr val="01B5E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108" name="Pentagon 5"/>
            <p:cNvSpPr/>
            <p:nvPr/>
          </p:nvSpPr>
          <p:spPr>
            <a:xfrm>
              <a:off x="3991544" y="4616969"/>
              <a:ext cx="4338543" cy="252370"/>
            </a:xfrm>
            <a:prstGeom prst="homePlate">
              <a:avLst/>
            </a:prstGeom>
            <a:solidFill>
              <a:srgbClr val="0088D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109" name="Pentagon 5"/>
            <p:cNvSpPr/>
            <p:nvPr/>
          </p:nvSpPr>
          <p:spPr>
            <a:xfrm>
              <a:off x="-98815" y="4614005"/>
              <a:ext cx="4194871" cy="255334"/>
            </a:xfrm>
            <a:prstGeom prst="homePlate">
              <a:avLst/>
            </a:prstGeom>
            <a:solidFill>
              <a:srgbClr val="005B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grpSp>
    </p:spTree>
    <p:extLst>
      <p:ext uri="{BB962C8B-B14F-4D97-AF65-F5344CB8AC3E}">
        <p14:creationId xmlns:p14="http://schemas.microsoft.com/office/powerpoint/2010/main" val="1612200145"/>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圖片 81"/>
          <p:cNvPicPr>
            <a:picLocks noChangeAspect="1"/>
          </p:cNvPicPr>
          <p:nvPr/>
        </p:nvPicPr>
        <p:blipFill>
          <a:blip r:embed="rId3"/>
          <a:stretch>
            <a:fillRect/>
          </a:stretch>
        </p:blipFill>
        <p:spPr>
          <a:xfrm>
            <a:off x="19487"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0050" y="267090"/>
            <a:ext cx="8825836" cy="523220"/>
            <a:chOff x="400051" y="266427"/>
            <a:chExt cx="8827466" cy="523687"/>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961648" y="266427"/>
              <a:ext cx="8265869" cy="523687"/>
            </a:xfrm>
            <a:prstGeom prst="rect">
              <a:avLst/>
            </a:prstGeom>
            <a:noFill/>
          </p:spPr>
          <p:txBody>
            <a:bodyPr wrap="square">
              <a:spAutoFit/>
            </a:bodyPr>
            <a:lstStyle/>
            <a:p>
              <a:pPr>
                <a:defRPr/>
              </a:pP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Outlook</a:t>
              </a:r>
              <a:r>
                <a:rPr lang="zh-TW" altLang="en-US"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a:t>
              </a: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Growth drivers</a:t>
              </a: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594763"/>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6" name="文字方塊 45"/>
          <p:cNvSpPr txBox="1"/>
          <p:nvPr/>
        </p:nvSpPr>
        <p:spPr>
          <a:xfrm>
            <a:off x="317635" y="1473433"/>
            <a:ext cx="6381548" cy="2631490"/>
          </a:xfrm>
          <a:prstGeom prst="rect">
            <a:avLst/>
          </a:prstGeom>
          <a:noFill/>
        </p:spPr>
        <p:txBody>
          <a:bodyPr wrap="square" rtlCol="0">
            <a:spAutoFit/>
          </a:bodyPr>
          <a:lstStyle/>
          <a:p>
            <a:pPr marL="285750" lvl="1" indent="-285750">
              <a:lnSpc>
                <a:spcPct val="150000"/>
              </a:lnSpc>
              <a:buFont typeface="Wingdings" panose="05000000000000000000" pitchFamily="2" charset="2"/>
              <a:buChar char="n"/>
              <a:defRPr/>
            </a:pPr>
            <a:r>
              <a:rPr lang="en-US" altLang="zh-TW" sz="2200" b="1" dirty="0" smtClean="0">
                <a:solidFill>
                  <a:srgbClr val="093978"/>
                </a:solidFill>
                <a:latin typeface="Arial Black" panose="020B0A04020102020204" pitchFamily="34" charset="0"/>
                <a:ea typeface="华文细黑" panose="02010600040101010101" pitchFamily="2" charset="-122"/>
              </a:rPr>
              <a:t>Overseas </a:t>
            </a:r>
            <a:r>
              <a:rPr lang="en-US" altLang="zh-TW" sz="2200" b="1" dirty="0" smtClean="0">
                <a:solidFill>
                  <a:srgbClr val="093978"/>
                </a:solidFill>
                <a:latin typeface="Arial Black" panose="020B0A04020102020204" pitchFamily="34" charset="0"/>
                <a:ea typeface="STXihei"/>
              </a:rPr>
              <a:t>OTT </a:t>
            </a:r>
            <a:r>
              <a:rPr lang="en-US" altLang="zh-TW" sz="2200" b="1" dirty="0">
                <a:solidFill>
                  <a:srgbClr val="093978"/>
                </a:solidFill>
                <a:latin typeface="Arial Black" panose="020B0A04020102020204" pitchFamily="34" charset="0"/>
                <a:ea typeface="STXihei"/>
              </a:rPr>
              <a:t>BOX </a:t>
            </a:r>
            <a:r>
              <a:rPr lang="en-US" altLang="zh-TW" sz="2200" b="1" dirty="0" smtClean="0">
                <a:solidFill>
                  <a:srgbClr val="093978"/>
                </a:solidFill>
                <a:latin typeface="Arial Black" panose="020B0A04020102020204" pitchFamily="34" charset="0"/>
                <a:ea typeface="华文细黑" panose="02010600040101010101" pitchFamily="2" charset="-122"/>
              </a:rPr>
              <a:t>Market</a:t>
            </a:r>
            <a:endParaRPr lang="en-US" altLang="zh-TW" sz="2200" b="1" dirty="0">
              <a:solidFill>
                <a:srgbClr val="093978"/>
              </a:solidFill>
              <a:latin typeface="Arial Black" panose="020B0A04020102020204" pitchFamily="34" charset="0"/>
              <a:ea typeface="STXihei"/>
            </a:endParaRPr>
          </a:p>
          <a:p>
            <a:pPr>
              <a:lnSpc>
                <a:spcPct val="150000"/>
              </a:lnSpc>
              <a:defRPr/>
            </a:pPr>
            <a:endParaRPr lang="en-US" altLang="zh-TW" sz="2200" b="1" dirty="0">
              <a:solidFill>
                <a:srgbClr val="093978"/>
              </a:solidFill>
              <a:latin typeface="Arial Black" panose="020B0A04020102020204" pitchFamily="34" charset="0"/>
              <a:ea typeface="STXihei"/>
            </a:endParaRP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STXihei"/>
              </a:rPr>
              <a:t>GMI distribute key wireless chips</a:t>
            </a:r>
            <a:endParaRPr lang="en-US" altLang="zh-TW" sz="2200" b="1" dirty="0">
              <a:solidFill>
                <a:srgbClr val="093978"/>
              </a:solidFill>
              <a:latin typeface="Arial Black" panose="020B0A04020102020204" pitchFamily="34" charset="0"/>
              <a:ea typeface="STXihei"/>
            </a:endParaRPr>
          </a:p>
          <a:p>
            <a:pPr marL="0" lvl="1" indent="-342900">
              <a:lnSpc>
                <a:spcPct val="150000"/>
              </a:lnSpc>
              <a:buFont typeface="Wingdings" panose="05000000000000000000" pitchFamily="2" charset="2"/>
              <a:buChar char="Ø"/>
              <a:defRPr/>
            </a:pPr>
            <a:r>
              <a:rPr lang="en-US" altLang="zh-TW" sz="2200" b="1" dirty="0">
                <a:solidFill>
                  <a:srgbClr val="093978"/>
                </a:solidFill>
                <a:latin typeface="Arial Black" panose="020B0A04020102020204" pitchFamily="34" charset="0"/>
                <a:ea typeface="华文细黑" panose="02010600040101010101" pitchFamily="2" charset="-122"/>
              </a:rPr>
              <a:t>R</a:t>
            </a:r>
            <a:r>
              <a:rPr lang="en-US" altLang="zh-TW" sz="2200" b="1" dirty="0" smtClean="0">
                <a:solidFill>
                  <a:srgbClr val="093978"/>
                </a:solidFill>
                <a:latin typeface="Arial Black" panose="020B0A04020102020204" pitchFamily="34" charset="0"/>
                <a:ea typeface="华文细黑" panose="02010600040101010101" pitchFamily="2" charset="-122"/>
              </a:rPr>
              <a:t>epresent 10~13% of 3Q19 revenue.</a:t>
            </a: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STXihei"/>
              </a:rPr>
              <a:t>New product launches in 4Q19</a:t>
            </a:r>
            <a:endParaRPr lang="en-US" altLang="zh-TW" sz="2200" b="1" dirty="0">
              <a:solidFill>
                <a:srgbClr val="093978"/>
              </a:solidFill>
              <a:latin typeface="Arial Black" panose="020B0A04020102020204" pitchFamily="34" charset="0"/>
              <a:ea typeface="华文细黑" panose="02010600040101010101" pitchFamily="2" charset="-122"/>
            </a:endParaRPr>
          </a:p>
        </p:txBody>
      </p:sp>
      <p:sp>
        <p:nvSpPr>
          <p:cNvPr id="47" name="文字方塊 46"/>
          <p:cNvSpPr txBox="1"/>
          <p:nvPr/>
        </p:nvSpPr>
        <p:spPr>
          <a:xfrm>
            <a:off x="6209306" y="1373476"/>
            <a:ext cx="5811811" cy="3647152"/>
          </a:xfrm>
          <a:prstGeom prst="rect">
            <a:avLst/>
          </a:prstGeom>
          <a:noFill/>
        </p:spPr>
        <p:txBody>
          <a:bodyPr wrap="square" rtlCol="0">
            <a:spAutoFit/>
          </a:bodyPr>
          <a:lstStyle/>
          <a:p>
            <a:pPr indent="-285750">
              <a:lnSpc>
                <a:spcPct val="150000"/>
              </a:lnSpc>
              <a:buFont typeface="Wingdings" pitchFamily="2" charset="2"/>
              <a:buChar char="n"/>
              <a:defRPr/>
            </a:pPr>
            <a:r>
              <a:rPr lang="en-US" altLang="zh-TW" sz="2200" b="1" dirty="0" smtClean="0">
                <a:solidFill>
                  <a:srgbClr val="093978"/>
                </a:solidFill>
                <a:latin typeface="Arial Black" panose="020B0A04020102020204" pitchFamily="34" charset="0"/>
                <a:ea typeface="华文细黑" panose="02010600040101010101" pitchFamily="2" charset="-122"/>
              </a:rPr>
              <a:t>Spectrum auction market</a:t>
            </a:r>
            <a:endParaRPr lang="en-US" altLang="zh-TW" sz="2200" b="1" dirty="0">
              <a:solidFill>
                <a:srgbClr val="093978"/>
              </a:solidFill>
              <a:latin typeface="Arial Black" panose="020B0A04020102020204" pitchFamily="34" charset="0"/>
              <a:ea typeface="STXihei"/>
            </a:endParaRPr>
          </a:p>
          <a:p>
            <a:pPr indent="-285750">
              <a:lnSpc>
                <a:spcPct val="150000"/>
              </a:lnSpc>
              <a:buFont typeface="Wingdings" pitchFamily="2" charset="2"/>
              <a:buChar char="n"/>
              <a:defRPr/>
            </a:pPr>
            <a:endParaRPr lang="en-US" altLang="zh-TW" sz="2200" b="1" dirty="0">
              <a:solidFill>
                <a:srgbClr val="093978"/>
              </a:solidFill>
              <a:latin typeface="Arial Black" panose="020B0A04020102020204" pitchFamily="34" charset="0"/>
              <a:ea typeface="STXihei"/>
            </a:endParaRP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Expect WIFI business started to generate revenue since end of 3Q19</a:t>
            </a: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华文细黑" panose="02010600040101010101" pitchFamily="2" charset="-122"/>
              </a:rPr>
              <a:t>4Q19 Revenue better than 3Q19</a:t>
            </a:r>
            <a:endParaRPr lang="en-US" altLang="zh-TW" sz="2200" b="1" dirty="0" smtClean="0">
              <a:solidFill>
                <a:srgbClr val="093978"/>
              </a:solidFill>
              <a:latin typeface="Arial Black" panose="020B0A04020102020204" pitchFamily="34" charset="0"/>
              <a:ea typeface="STXihei"/>
            </a:endParaRPr>
          </a:p>
          <a:p>
            <a:pPr marL="0" lvl="1" indent="-342900">
              <a:lnSpc>
                <a:spcPct val="150000"/>
              </a:lnSpc>
              <a:buFont typeface="Wingdings" panose="05000000000000000000" pitchFamily="2" charset="2"/>
              <a:buChar char="Ø"/>
              <a:defRPr/>
            </a:pPr>
            <a:r>
              <a:rPr lang="en-US" altLang="zh-TW" sz="2200" b="1" dirty="0" smtClean="0">
                <a:solidFill>
                  <a:srgbClr val="093978"/>
                </a:solidFill>
                <a:latin typeface="Arial Black" panose="020B0A04020102020204" pitchFamily="34" charset="0"/>
                <a:ea typeface="STXihei"/>
              </a:rPr>
              <a:t>GPON</a:t>
            </a:r>
            <a:r>
              <a:rPr lang="zh-TW" altLang="en-US" sz="2200" b="1" dirty="0" smtClean="0">
                <a:solidFill>
                  <a:srgbClr val="093978"/>
                </a:solidFill>
                <a:latin typeface="Arial Black" panose="020B0A04020102020204" pitchFamily="34" charset="0"/>
                <a:ea typeface="华文细黑" panose="02010600040101010101" pitchFamily="2" charset="-122"/>
              </a:rPr>
              <a:t> </a:t>
            </a:r>
            <a:r>
              <a:rPr lang="en-US" altLang="zh-TW" sz="2200" b="1" dirty="0" smtClean="0">
                <a:solidFill>
                  <a:srgbClr val="093978"/>
                </a:solidFill>
                <a:latin typeface="Arial Black" panose="020B0A04020102020204" pitchFamily="34" charset="0"/>
                <a:ea typeface="华文细黑" panose="02010600040101010101" pitchFamily="2" charset="-122"/>
              </a:rPr>
              <a:t>shipment on track</a:t>
            </a:r>
            <a:endParaRPr lang="en-US" altLang="zh-TW" sz="2200" b="1" dirty="0">
              <a:solidFill>
                <a:srgbClr val="093978"/>
              </a:solidFill>
              <a:latin typeface="Arial Black" panose="020B0A04020102020204" pitchFamily="34" charset="0"/>
              <a:ea typeface="STXihei"/>
            </a:endParaRPr>
          </a:p>
          <a:p>
            <a:pPr marL="800100" lvl="1" indent="-342900">
              <a:lnSpc>
                <a:spcPct val="150000"/>
              </a:lnSpc>
              <a:buFont typeface="Arial" pitchFamily="34" charset="0"/>
              <a:buChar char="•"/>
            </a:pPr>
            <a:endParaRPr lang="en-US" altLang="zh-TW" sz="2200" b="1" dirty="0" smtClean="0">
              <a:solidFill>
                <a:srgbClr val="333399"/>
              </a:solidFill>
              <a:latin typeface="微軟正黑體" panose="020B0604030504040204" pitchFamily="34" charset="-120"/>
              <a:ea typeface="STXihei"/>
            </a:endParaRPr>
          </a:p>
        </p:txBody>
      </p:sp>
      <p:pic>
        <p:nvPicPr>
          <p:cNvPr id="48" name="Picture 2" descr="C:\Users\Think\Desktop\zido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1542" y="4685987"/>
            <a:ext cx="3493595" cy="1551039"/>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 descr="C:\Users\Think\Desktop\1280px-WiFi_Logo.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00832" y="4757755"/>
            <a:ext cx="1665197" cy="126082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C:\Users\Think\Desktop\Reinforcing-Mobile-Backhaul-With-GP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91622" y="4600507"/>
            <a:ext cx="3391547" cy="1418074"/>
          </a:xfrm>
          <a:prstGeom prst="rect">
            <a:avLst/>
          </a:prstGeom>
          <a:noFill/>
          <a:extLst>
            <a:ext uri="{909E8E84-426E-40DD-AFC4-6F175D3DCCD1}">
              <a14:hiddenFill xmlns:a14="http://schemas.microsoft.com/office/drawing/2010/main">
                <a:solidFill>
                  <a:srgbClr val="FFFFFF"/>
                </a:solidFill>
              </a14:hiddenFill>
            </a:ext>
          </a:extLst>
        </p:spPr>
      </p:pic>
      <p:grpSp>
        <p:nvGrpSpPr>
          <p:cNvPr id="92" name="群組 91"/>
          <p:cNvGrpSpPr/>
          <p:nvPr/>
        </p:nvGrpSpPr>
        <p:grpSpPr>
          <a:xfrm>
            <a:off x="1" y="2208541"/>
            <a:ext cx="12192000" cy="255335"/>
            <a:chOff x="-98815" y="4614004"/>
            <a:chExt cx="12290815" cy="255335"/>
          </a:xfrm>
        </p:grpSpPr>
        <p:sp>
          <p:nvSpPr>
            <p:cNvPr id="93" name="Pentagon 5"/>
            <p:cNvSpPr/>
            <p:nvPr/>
          </p:nvSpPr>
          <p:spPr>
            <a:xfrm>
              <a:off x="7465103" y="4614004"/>
              <a:ext cx="4726897" cy="255335"/>
            </a:xfrm>
            <a:prstGeom prst="homePlate">
              <a:avLst/>
            </a:prstGeom>
            <a:solidFill>
              <a:srgbClr val="01B5E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94" name="Pentagon 5"/>
            <p:cNvSpPr/>
            <p:nvPr/>
          </p:nvSpPr>
          <p:spPr>
            <a:xfrm>
              <a:off x="3991544" y="4616969"/>
              <a:ext cx="4338543" cy="252370"/>
            </a:xfrm>
            <a:prstGeom prst="homePlate">
              <a:avLst/>
            </a:prstGeom>
            <a:solidFill>
              <a:srgbClr val="0088D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95" name="Pentagon 5"/>
            <p:cNvSpPr/>
            <p:nvPr/>
          </p:nvSpPr>
          <p:spPr>
            <a:xfrm>
              <a:off x="-98815" y="4614005"/>
              <a:ext cx="4194871" cy="255334"/>
            </a:xfrm>
            <a:prstGeom prst="homePlate">
              <a:avLst/>
            </a:prstGeom>
            <a:solidFill>
              <a:srgbClr val="005B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grpSp>
    </p:spTree>
    <p:extLst>
      <p:ext uri="{BB962C8B-B14F-4D97-AF65-F5344CB8AC3E}">
        <p14:creationId xmlns:p14="http://schemas.microsoft.com/office/powerpoint/2010/main" val="1926671282"/>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p:cNvPicPr>
            <a:picLocks noChangeAspect="1"/>
          </p:cNvPicPr>
          <p:nvPr/>
        </p:nvPicPr>
        <p:blipFill>
          <a:blip r:embed="rId3"/>
          <a:stretch>
            <a:fillRect/>
          </a:stretch>
        </p:blipFill>
        <p:spPr>
          <a:xfrm>
            <a:off x="19487" y="974726"/>
            <a:ext cx="12192000" cy="6076477"/>
          </a:xfrm>
          <a:prstGeom prst="rect">
            <a:avLst/>
          </a:prstGeom>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9674" y="1896189"/>
            <a:ext cx="10469563" cy="4287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0050" y="258658"/>
            <a:ext cx="8747643" cy="523220"/>
            <a:chOff x="400051" y="257988"/>
            <a:chExt cx="8749259" cy="523687"/>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883441" y="257988"/>
              <a:ext cx="8265869" cy="523687"/>
            </a:xfrm>
            <a:prstGeom prst="rect">
              <a:avLst/>
            </a:prstGeom>
            <a:noFill/>
          </p:spPr>
          <p:txBody>
            <a:bodyPr wrap="square">
              <a:spAutoFit/>
            </a:bodyPr>
            <a:lstStyle/>
            <a:p>
              <a:pPr>
                <a:defRPr/>
              </a:pP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Outlook</a:t>
              </a:r>
              <a:r>
                <a:rPr lang="zh-TW" altLang="en-US"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a:t>
              </a: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Growth drivers</a:t>
              </a: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594763"/>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 name="文字方塊 1"/>
          <p:cNvSpPr txBox="1"/>
          <p:nvPr/>
        </p:nvSpPr>
        <p:spPr>
          <a:xfrm>
            <a:off x="390468" y="1161214"/>
            <a:ext cx="10426728" cy="400110"/>
          </a:xfrm>
          <a:prstGeom prst="rect">
            <a:avLst/>
          </a:prstGeom>
          <a:noFill/>
        </p:spPr>
        <p:txBody>
          <a:bodyPr wrap="none" rtlCol="0">
            <a:spAutoFit/>
          </a:bodyPr>
          <a:lstStyle/>
          <a:p>
            <a:r>
              <a:rPr lang="en-US" altLang="zh-TW" sz="2000" b="1" dirty="0" smtClean="0">
                <a:solidFill>
                  <a:srgbClr val="093978"/>
                </a:solidFill>
                <a:latin typeface="+mj-lt"/>
              </a:rPr>
              <a:t>GMI being selected as China Mobile’s chip supplier (announced on August 19, 2019)</a:t>
            </a:r>
          </a:p>
        </p:txBody>
      </p:sp>
      <p:sp>
        <p:nvSpPr>
          <p:cNvPr id="44" name="文字方塊 43"/>
          <p:cNvSpPr txBox="1"/>
          <p:nvPr/>
        </p:nvSpPr>
        <p:spPr>
          <a:xfrm>
            <a:off x="1014132" y="6183472"/>
            <a:ext cx="10388898" cy="338554"/>
          </a:xfrm>
          <a:prstGeom prst="rect">
            <a:avLst/>
          </a:prstGeom>
          <a:noFill/>
        </p:spPr>
        <p:txBody>
          <a:bodyPr wrap="square" rtlCol="0">
            <a:spAutoFit/>
          </a:bodyPr>
          <a:lstStyle/>
          <a:p>
            <a:r>
              <a:rPr lang="en-US" altLang="zh-TW" sz="1600" b="1" dirty="0" smtClean="0">
                <a:solidFill>
                  <a:srgbClr val="093978"/>
                </a:solidFill>
              </a:rPr>
              <a:t>Source: </a:t>
            </a:r>
            <a:r>
              <a:rPr lang="en-US" altLang="zh-TW" sz="1600" b="1" dirty="0">
                <a:solidFill>
                  <a:srgbClr val="093978"/>
                </a:solidFill>
              </a:rPr>
              <a:t>https://b2b.10086.cn/b2b/main/viewNoticeContent.html?noticeBean.id=593681&amp;from=singlemessage&amp;isappinstalled=0</a:t>
            </a:r>
            <a:endParaRPr lang="en-US" altLang="zh-TW" sz="1600" b="1" dirty="0" smtClean="0">
              <a:solidFill>
                <a:srgbClr val="093978"/>
              </a:solidFill>
            </a:endParaRPr>
          </a:p>
        </p:txBody>
      </p:sp>
      <p:sp>
        <p:nvSpPr>
          <p:cNvPr id="3" name="向右箭號 2"/>
          <p:cNvSpPr/>
          <p:nvPr/>
        </p:nvSpPr>
        <p:spPr>
          <a:xfrm rot="10800000">
            <a:off x="6665255" y="3525551"/>
            <a:ext cx="354923" cy="24938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52993279"/>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圖片 53"/>
          <p:cNvPicPr>
            <a:picLocks noChangeAspect="1"/>
          </p:cNvPicPr>
          <p:nvPr/>
        </p:nvPicPr>
        <p:blipFill>
          <a:blip r:embed="rId3"/>
          <a:stretch>
            <a:fillRect/>
          </a:stretch>
        </p:blipFill>
        <p:spPr>
          <a:xfrm>
            <a:off x="19487"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0050" y="282109"/>
            <a:ext cx="8747642" cy="523220"/>
            <a:chOff x="400051" y="281460"/>
            <a:chExt cx="8749258" cy="523687"/>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883440" y="281460"/>
              <a:ext cx="8265869" cy="523687"/>
            </a:xfrm>
            <a:prstGeom prst="rect">
              <a:avLst/>
            </a:prstGeom>
            <a:noFill/>
          </p:spPr>
          <p:txBody>
            <a:bodyPr wrap="square">
              <a:spAutoFit/>
            </a:bodyPr>
            <a:lstStyle/>
            <a:p>
              <a:pPr>
                <a:defRPr/>
              </a:pP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Outlook</a:t>
              </a:r>
              <a:r>
                <a:rPr lang="zh-TW" altLang="en-US"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a:t>
              </a:r>
              <a:r>
                <a:rPr lang="en-US" altLang="zh-TW" sz="2800" b="1" dirty="0" smtClean="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Growth drivers</a:t>
              </a: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594763"/>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2" name="文字方塊 91"/>
          <p:cNvSpPr txBox="1"/>
          <p:nvPr/>
        </p:nvSpPr>
        <p:spPr>
          <a:xfrm>
            <a:off x="972631" y="2518166"/>
            <a:ext cx="5457986" cy="3323987"/>
          </a:xfrm>
          <a:prstGeom prst="rect">
            <a:avLst/>
          </a:prstGeom>
          <a:noFill/>
        </p:spPr>
        <p:txBody>
          <a:bodyPr wrap="square" rtlCol="0">
            <a:spAutoFit/>
          </a:bodyPr>
          <a:lstStyle/>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华文细黑" panose="02010600040101010101" pitchFamily="2" charset="-122"/>
              </a:rPr>
              <a:t>Smart speaker peripherals</a:t>
            </a:r>
            <a:endParaRPr lang="en-US" altLang="zh-TW" sz="2000" b="1" dirty="0">
              <a:solidFill>
                <a:srgbClr val="093978"/>
              </a:solidFill>
              <a:latin typeface="Arial Black" panose="020B0A04020102020204" pitchFamily="34" charset="0"/>
              <a:ea typeface="华文细黑" panose="02010600040101010101" pitchFamily="2" charset="-122"/>
            </a:endParaRPr>
          </a:p>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华文细黑" panose="02010600040101010101" pitchFamily="2" charset="-122"/>
              </a:rPr>
              <a:t>Wearables</a:t>
            </a:r>
            <a:r>
              <a:rPr lang="zh-TW" altLang="en-US" sz="2000" b="1" dirty="0" smtClean="0">
                <a:solidFill>
                  <a:srgbClr val="093978"/>
                </a:solidFill>
                <a:latin typeface="Arial Black" panose="020B0A04020102020204" pitchFamily="34" charset="0"/>
                <a:ea typeface="华文细黑" panose="02010600040101010101" pitchFamily="2" charset="-122"/>
              </a:rPr>
              <a:t> </a:t>
            </a:r>
            <a:r>
              <a:rPr lang="en-US" altLang="zh-TW" sz="2000" b="1" dirty="0" smtClean="0">
                <a:solidFill>
                  <a:srgbClr val="093978"/>
                </a:solidFill>
                <a:latin typeface="Arial Black" panose="020B0A04020102020204" pitchFamily="34" charset="0"/>
                <a:ea typeface="华文细黑" panose="02010600040101010101" pitchFamily="2" charset="-122"/>
              </a:rPr>
              <a:t>- health</a:t>
            </a:r>
          </a:p>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华文细黑" panose="02010600040101010101" pitchFamily="2" charset="-122"/>
              </a:rPr>
              <a:t>Electric Meter Market</a:t>
            </a:r>
          </a:p>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华文细黑" panose="02010600040101010101" pitchFamily="2" charset="-122"/>
              </a:rPr>
              <a:t>E-cigarette: Est. 3bn units in 2019</a:t>
            </a:r>
          </a:p>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华文细黑" panose="02010600040101010101" pitchFamily="2" charset="-122"/>
              </a:rPr>
              <a:t>Gamepad</a:t>
            </a:r>
          </a:p>
          <a:p>
            <a:pPr marL="0" lvl="1" indent="-342900">
              <a:lnSpc>
                <a:spcPct val="150000"/>
              </a:lnSpc>
              <a:buFont typeface="Wingdings" panose="05000000000000000000" pitchFamily="2" charset="2"/>
              <a:buChar char="Ø"/>
              <a:defRPr/>
            </a:pPr>
            <a:r>
              <a:rPr lang="en-US" altLang="zh-TW" sz="2000" b="1" dirty="0" smtClean="0">
                <a:solidFill>
                  <a:srgbClr val="093978"/>
                </a:solidFill>
                <a:latin typeface="Arial Black" panose="020B0A04020102020204" pitchFamily="34" charset="0"/>
                <a:ea typeface="STXihei"/>
              </a:rPr>
              <a:t>Smart lock</a:t>
            </a:r>
            <a:endParaRPr lang="en-US" altLang="zh-TW" sz="2000" b="1" dirty="0">
              <a:solidFill>
                <a:srgbClr val="093978"/>
              </a:solidFill>
              <a:latin typeface="Arial Black" panose="020B0A04020102020204" pitchFamily="34" charset="0"/>
              <a:ea typeface="STXihei"/>
            </a:endParaRPr>
          </a:p>
          <a:p>
            <a:pPr marL="0" lvl="1" indent="-342900">
              <a:lnSpc>
                <a:spcPct val="150000"/>
              </a:lnSpc>
              <a:buFont typeface="Wingdings" panose="05000000000000000000" pitchFamily="2" charset="2"/>
              <a:buChar char="Ø"/>
              <a:defRPr/>
            </a:pPr>
            <a:endParaRPr lang="en-US" altLang="zh-TW" sz="2000" b="1" dirty="0">
              <a:solidFill>
                <a:srgbClr val="093978"/>
              </a:solidFill>
              <a:latin typeface="Arial Black" panose="020B0A04020102020204" pitchFamily="34" charset="0"/>
              <a:ea typeface="STXihei"/>
            </a:endParaRPr>
          </a:p>
        </p:txBody>
      </p:sp>
      <p:pic>
        <p:nvPicPr>
          <p:cNvPr id="94" name="Picture 7" descr="C:\Users\Think\Desktop\IQ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88775" y="4545875"/>
            <a:ext cx="1803087" cy="177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1157" y="2695863"/>
            <a:ext cx="1155060" cy="147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 name="Picture 4" descr="C:\Users\Think\Desktop\電表.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95683" y="4413262"/>
            <a:ext cx="1701557" cy="203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8" name="群組 97"/>
          <p:cNvGrpSpPr/>
          <p:nvPr/>
        </p:nvGrpSpPr>
        <p:grpSpPr>
          <a:xfrm>
            <a:off x="1" y="2208541"/>
            <a:ext cx="12192000" cy="255335"/>
            <a:chOff x="-98815" y="4614004"/>
            <a:chExt cx="12290815" cy="255335"/>
          </a:xfrm>
        </p:grpSpPr>
        <p:sp>
          <p:nvSpPr>
            <p:cNvPr id="99" name="Pentagon 5"/>
            <p:cNvSpPr/>
            <p:nvPr/>
          </p:nvSpPr>
          <p:spPr>
            <a:xfrm>
              <a:off x="7465103" y="4614004"/>
              <a:ext cx="4726897" cy="255335"/>
            </a:xfrm>
            <a:prstGeom prst="homePlate">
              <a:avLst/>
            </a:prstGeom>
            <a:solidFill>
              <a:srgbClr val="01B5E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100" name="Pentagon 5"/>
            <p:cNvSpPr/>
            <p:nvPr/>
          </p:nvSpPr>
          <p:spPr>
            <a:xfrm>
              <a:off x="3991544" y="4616969"/>
              <a:ext cx="4338543" cy="252370"/>
            </a:xfrm>
            <a:prstGeom prst="homePlate">
              <a:avLst/>
            </a:prstGeom>
            <a:solidFill>
              <a:srgbClr val="0088D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sp>
          <p:nvSpPr>
            <p:cNvPr id="101" name="Pentagon 5"/>
            <p:cNvSpPr/>
            <p:nvPr/>
          </p:nvSpPr>
          <p:spPr>
            <a:xfrm>
              <a:off x="-98815" y="4614005"/>
              <a:ext cx="4194871" cy="255334"/>
            </a:xfrm>
            <a:prstGeom prst="homePlate">
              <a:avLst/>
            </a:prstGeom>
            <a:solidFill>
              <a:srgbClr val="005BA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p>
          </p:txBody>
        </p:sp>
      </p:grpSp>
      <p:sp>
        <p:nvSpPr>
          <p:cNvPr id="2" name="文字方塊 1"/>
          <p:cNvSpPr txBox="1"/>
          <p:nvPr/>
        </p:nvSpPr>
        <p:spPr>
          <a:xfrm>
            <a:off x="1054155" y="1472864"/>
            <a:ext cx="2383986" cy="671722"/>
          </a:xfrm>
          <a:prstGeom prst="rect">
            <a:avLst/>
          </a:prstGeom>
          <a:noFill/>
        </p:spPr>
        <p:txBody>
          <a:bodyPr wrap="none" rtlCol="0">
            <a:spAutoFit/>
          </a:bodyPr>
          <a:lstStyle/>
          <a:p>
            <a:pPr marL="0" lvl="1" indent="-285750">
              <a:lnSpc>
                <a:spcPct val="150000"/>
              </a:lnSpc>
              <a:buFont typeface="Wingdings" pitchFamily="2" charset="2"/>
              <a:buChar char="n"/>
              <a:defRPr/>
            </a:pPr>
            <a:r>
              <a:rPr lang="en-US" altLang="zh-TW" sz="2800" b="1" dirty="0" smtClean="0">
                <a:solidFill>
                  <a:srgbClr val="093978"/>
                </a:solidFill>
                <a:latin typeface="Arial Black" panose="020B0A04020102020204" pitchFamily="34" charset="0"/>
                <a:ea typeface="华文细黑" panose="02010600040101010101" pitchFamily="2" charset="-122"/>
              </a:rPr>
              <a:t>Bluetooth</a:t>
            </a:r>
            <a:endParaRPr lang="en-US" altLang="zh-TW" sz="2800" b="1" dirty="0">
              <a:solidFill>
                <a:srgbClr val="093978"/>
              </a:solidFill>
              <a:latin typeface="Arial Black" panose="020B0A04020102020204" pitchFamily="34" charset="0"/>
              <a:ea typeface="华文细黑" panose="02010600040101010101" pitchFamily="2" charset="-122"/>
            </a:endParaRPr>
          </a:p>
        </p:txBody>
      </p:sp>
      <p:pic>
        <p:nvPicPr>
          <p:cNvPr id="82" name="Picture 3" descr="C:\Users\Think\Desktop\插座.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44248" y="2797061"/>
            <a:ext cx="1754010" cy="1274619"/>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4" descr="C:\Users\Think\Desktop\智能LED.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11815" y="2832970"/>
            <a:ext cx="1673932" cy="123871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Think\Desktop\遊戲手柄.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45088" y="4562322"/>
            <a:ext cx="1680478" cy="168047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hink\Desktop\藍牙門鎖.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42647" y="4608581"/>
            <a:ext cx="1558592" cy="155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111417"/>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429" y="-1"/>
            <a:ext cx="6547571" cy="6858001"/>
          </a:xfrm>
          <a:prstGeom prst="rect">
            <a:avLst/>
          </a:prstGeom>
        </p:spPr>
      </p:pic>
      <p:grpSp>
        <p:nvGrpSpPr>
          <p:cNvPr id="25" name="组合 24"/>
          <p:cNvGrpSpPr/>
          <p:nvPr/>
        </p:nvGrpSpPr>
        <p:grpSpPr>
          <a:xfrm>
            <a:off x="6101601" y="-24064"/>
            <a:ext cx="2027756" cy="6870701"/>
            <a:chOff x="6068322" y="-1"/>
            <a:chExt cx="2027756" cy="6870701"/>
          </a:xfrm>
        </p:grpSpPr>
        <p:sp>
          <p:nvSpPr>
            <p:cNvPr id="17" name="Freeform 10"/>
            <p:cNvSpPr>
              <a:spLocks/>
            </p:cNvSpPr>
            <p:nvPr/>
          </p:nvSpPr>
          <p:spPr bwMode="auto">
            <a:xfrm flipH="1">
              <a:off x="6068322" y="4407192"/>
              <a:ext cx="1831869" cy="2463508"/>
            </a:xfrm>
            <a:custGeom>
              <a:avLst/>
              <a:gdLst>
                <a:gd name="T0" fmla="*/ 611 w 819"/>
                <a:gd name="T1" fmla="*/ 1103 h 1103"/>
                <a:gd name="T2" fmla="*/ 819 w 819"/>
                <a:gd name="T3" fmla="*/ 1103 h 1103"/>
                <a:gd name="T4" fmla="*/ 0 w 819"/>
                <a:gd name="T5" fmla="*/ 0 h 1103"/>
                <a:gd name="T6" fmla="*/ 611 w 819"/>
                <a:gd name="T7" fmla="*/ 1103 h 1103"/>
              </a:gdLst>
              <a:ahLst/>
              <a:cxnLst>
                <a:cxn ang="0">
                  <a:pos x="T0" y="T1"/>
                </a:cxn>
                <a:cxn ang="0">
                  <a:pos x="T2" y="T3"/>
                </a:cxn>
                <a:cxn ang="0">
                  <a:pos x="T4" y="T5"/>
                </a:cxn>
                <a:cxn ang="0">
                  <a:pos x="T6" y="T7"/>
                </a:cxn>
              </a:cxnLst>
              <a:rect l="0" t="0" r="r" b="b"/>
              <a:pathLst>
                <a:path w="819" h="1103">
                  <a:moveTo>
                    <a:pt x="611" y="1103"/>
                  </a:moveTo>
                  <a:cubicBezTo>
                    <a:pt x="819" y="1103"/>
                    <a:pt x="819" y="1103"/>
                    <a:pt x="819" y="1103"/>
                  </a:cubicBezTo>
                  <a:cubicBezTo>
                    <a:pt x="430" y="846"/>
                    <a:pt x="136" y="457"/>
                    <a:pt x="0" y="0"/>
                  </a:cubicBezTo>
                  <a:cubicBezTo>
                    <a:pt x="81" y="432"/>
                    <a:pt x="301" y="816"/>
                    <a:pt x="611" y="1103"/>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8" name="Freeform 11"/>
            <p:cNvSpPr>
              <a:spLocks/>
            </p:cNvSpPr>
            <p:nvPr/>
          </p:nvSpPr>
          <p:spPr bwMode="auto">
            <a:xfrm flipH="1">
              <a:off x="6190458" y="-1"/>
              <a:ext cx="1905620" cy="4407193"/>
            </a:xfrm>
            <a:custGeom>
              <a:avLst/>
              <a:gdLst>
                <a:gd name="T0" fmla="*/ 852 w 852"/>
                <a:gd name="T1" fmla="*/ 0 h 1973"/>
                <a:gd name="T2" fmla="*/ 575 w 852"/>
                <a:gd name="T3" fmla="*/ 0 h 1973"/>
                <a:gd name="T4" fmla="*/ 0 w 852"/>
                <a:gd name="T5" fmla="*/ 1404 h 1973"/>
                <a:gd name="T6" fmla="*/ 82 w 852"/>
                <a:gd name="T7" fmla="*/ 1973 h 1973"/>
                <a:gd name="T8" fmla="*/ 48 w 852"/>
                <a:gd name="T9" fmla="*/ 1604 h 1973"/>
                <a:gd name="T10" fmla="*/ 852 w 852"/>
                <a:gd name="T11" fmla="*/ 0 h 1973"/>
              </a:gdLst>
              <a:ahLst/>
              <a:cxnLst>
                <a:cxn ang="0">
                  <a:pos x="T0" y="T1"/>
                </a:cxn>
                <a:cxn ang="0">
                  <a:pos x="T2" y="T3"/>
                </a:cxn>
                <a:cxn ang="0">
                  <a:pos x="T4" y="T5"/>
                </a:cxn>
                <a:cxn ang="0">
                  <a:pos x="T6" y="T7"/>
                </a:cxn>
                <a:cxn ang="0">
                  <a:pos x="T8" y="T9"/>
                </a:cxn>
                <a:cxn ang="0">
                  <a:pos x="T10" y="T11"/>
                </a:cxn>
              </a:cxnLst>
              <a:rect l="0" t="0" r="r" b="b"/>
              <a:pathLst>
                <a:path w="852" h="1973">
                  <a:moveTo>
                    <a:pt x="852" y="0"/>
                  </a:moveTo>
                  <a:cubicBezTo>
                    <a:pt x="575" y="0"/>
                    <a:pt x="575" y="0"/>
                    <a:pt x="575" y="0"/>
                  </a:cubicBezTo>
                  <a:cubicBezTo>
                    <a:pt x="220" y="361"/>
                    <a:pt x="0" y="857"/>
                    <a:pt x="0" y="1404"/>
                  </a:cubicBezTo>
                  <a:cubicBezTo>
                    <a:pt x="0" y="1602"/>
                    <a:pt x="29" y="1792"/>
                    <a:pt x="82" y="1973"/>
                  </a:cubicBezTo>
                  <a:cubicBezTo>
                    <a:pt x="60" y="1853"/>
                    <a:pt x="48" y="1730"/>
                    <a:pt x="48" y="1604"/>
                  </a:cubicBezTo>
                  <a:cubicBezTo>
                    <a:pt x="48" y="948"/>
                    <a:pt x="364" y="365"/>
                    <a:pt x="852"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21" name="矩形 20"/>
          <p:cNvSpPr/>
          <p:nvPr/>
        </p:nvSpPr>
        <p:spPr>
          <a:xfrm>
            <a:off x="1077008" y="841341"/>
            <a:ext cx="4593967" cy="516852"/>
          </a:xfrm>
          <a:prstGeom prst="rect">
            <a:avLst/>
          </a:pr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bg1"/>
                </a:solidFill>
                <a:latin typeface="微软雅黑" pitchFamily="34" charset="-122"/>
                <a:ea typeface="微软雅黑" pitchFamily="34" charset="-122"/>
              </a:rPr>
              <a:t>ＴＨＡＮＫ ＹＯＵ！</a:t>
            </a:r>
            <a:endParaRPr lang="zh-CN" altLang="en-US" sz="2400" dirty="0">
              <a:solidFill>
                <a:schemeClr val="bg1"/>
              </a:solidFill>
              <a:latin typeface="微软雅黑" pitchFamily="34" charset="-122"/>
              <a:ea typeface="微软雅黑" pitchFamily="34" charset="-122"/>
            </a:endParaRPr>
          </a:p>
        </p:txBody>
      </p:sp>
      <p:sp>
        <p:nvSpPr>
          <p:cNvPr id="23" name="流程图: 摘录 22"/>
          <p:cNvSpPr/>
          <p:nvPr/>
        </p:nvSpPr>
        <p:spPr>
          <a:xfrm rot="5400000">
            <a:off x="-1158" y="2762332"/>
            <a:ext cx="459430" cy="456820"/>
          </a:xfrm>
          <a:prstGeom prst="flowChartExtract">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11" name="圖片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7008" y="2471831"/>
            <a:ext cx="3175534" cy="1037821"/>
          </a:xfrm>
          <a:prstGeom prst="rect">
            <a:avLst/>
          </a:prstGeom>
        </p:spPr>
      </p:pic>
      <p:sp>
        <p:nvSpPr>
          <p:cNvPr id="3" name="文字方塊 2"/>
          <p:cNvSpPr txBox="1"/>
          <p:nvPr/>
        </p:nvSpPr>
        <p:spPr>
          <a:xfrm>
            <a:off x="4499811" y="-2069432"/>
            <a:ext cx="184731" cy="369332"/>
          </a:xfrm>
          <a:prstGeom prst="rect">
            <a:avLst/>
          </a:prstGeom>
          <a:noFill/>
        </p:spPr>
        <p:txBody>
          <a:bodyPr wrap="none" rtlCol="0">
            <a:spAutoFit/>
          </a:bodyPr>
          <a:lstStyle/>
          <a:p>
            <a:endParaRPr kumimoji="1" lang="zh-TW" altLang="en-US" dirty="0"/>
          </a:p>
        </p:txBody>
      </p:sp>
      <p:sp>
        <p:nvSpPr>
          <p:cNvPr id="4" name="文字方塊 3"/>
          <p:cNvSpPr txBox="1"/>
          <p:nvPr/>
        </p:nvSpPr>
        <p:spPr>
          <a:xfrm>
            <a:off x="10708105" y="-914400"/>
            <a:ext cx="184731" cy="369332"/>
          </a:xfrm>
          <a:prstGeom prst="rect">
            <a:avLst/>
          </a:prstGeom>
          <a:noFill/>
        </p:spPr>
        <p:txBody>
          <a:bodyPr wrap="none" rtlCol="0">
            <a:spAutoFit/>
          </a:bodyPr>
          <a:lstStyle/>
          <a:p>
            <a:endParaRPr kumimoji="1" lang="zh-TW" altLang="en-US" dirty="0"/>
          </a:p>
        </p:txBody>
      </p:sp>
      <p:sp>
        <p:nvSpPr>
          <p:cNvPr id="13" name="矩形 12"/>
          <p:cNvSpPr/>
          <p:nvPr/>
        </p:nvSpPr>
        <p:spPr>
          <a:xfrm>
            <a:off x="1050461" y="4639443"/>
            <a:ext cx="4593967" cy="516852"/>
          </a:xfrm>
          <a:prstGeom prst="rect">
            <a:avLst/>
          </a:pr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smtClean="0">
                <a:solidFill>
                  <a:schemeClr val="bg1"/>
                </a:solidFill>
                <a:latin typeface="微软雅黑" pitchFamily="34" charset="-122"/>
                <a:ea typeface="微软雅黑" pitchFamily="34" charset="-122"/>
              </a:rPr>
              <a:t>Q &amp; A</a:t>
            </a:r>
            <a:endParaRPr lang="zh-CN" altLang="en-US" sz="240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1393159748"/>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圖片 44"/>
          <p:cNvPicPr>
            <a:picLocks noChangeAspect="1"/>
          </p:cNvPicPr>
          <p:nvPr/>
        </p:nvPicPr>
        <p:blipFill>
          <a:blip r:embed="rId3"/>
          <a:stretch>
            <a:fillRect/>
          </a:stretch>
        </p:blipFill>
        <p:spPr>
          <a:xfrm>
            <a:off x="19487" y="974726"/>
            <a:ext cx="12192000" cy="6076477"/>
          </a:xfrm>
          <a:prstGeom prst="rect">
            <a:avLst/>
          </a:prstGeom>
        </p:spPr>
      </p:pic>
      <p:sp>
        <p:nvSpPr>
          <p:cNvPr id="2" name="矩形 1"/>
          <p:cNvSpPr/>
          <p:nvPr/>
        </p:nvSpPr>
        <p:spPr>
          <a:xfrm>
            <a:off x="589755" y="1443652"/>
            <a:ext cx="11431361" cy="2957733"/>
          </a:xfrm>
          <a:prstGeom prst="rect">
            <a:avLst/>
          </a:prstGeom>
        </p:spPr>
        <p:txBody>
          <a:bodyPr wrap="square">
            <a:spAutoFit/>
          </a:bodyPr>
          <a:lstStyle/>
          <a:p>
            <a:pPr lvl="0">
              <a:lnSpc>
                <a:spcPct val="150000"/>
              </a:lnSpc>
              <a:defRPr/>
            </a:pPr>
            <a:r>
              <a:rPr lang="en-US" altLang="zh-TW" b="1" dirty="0">
                <a:solidFill>
                  <a:srgbClr val="093978"/>
                </a:solidFill>
                <a:latin typeface="Arial Black" panose="020B0A04020102020204" pitchFamily="34" charset="0"/>
                <a:ea typeface="华文细黑" panose="02010600040101010101" pitchFamily="2" charset="-122"/>
              </a:rPr>
              <a:t>Except for historical information contained herein, the matters set forth in this presentation are forward looking statements that are subject to risks and uncertainties that could cause actual results to differ materially, including the impact of competitive products and pricing, timely design acceptance by our customers, timely introduction of new technologies, ability to ramp new products into volume, industry wide shifts in supply and demand for semiconductor products, industry overcapacity, availability of manufacturing capacity, financial stability in end markets, and other risks.</a:t>
            </a:r>
            <a:endParaRPr lang="zh-TW" altLang="en-US" b="1" dirty="0">
              <a:solidFill>
                <a:srgbClr val="093978"/>
              </a:solidFill>
              <a:latin typeface="Arial Black" panose="020B0A04020102020204" pitchFamily="34" charset="0"/>
              <a:ea typeface="华文细黑" panose="02010600040101010101" pitchFamily="2" charset="-122"/>
            </a:endParaRPr>
          </a:p>
        </p:txBody>
      </p:sp>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0050" y="251331"/>
            <a:ext cx="8825836" cy="523220"/>
            <a:chOff x="400051" y="250654"/>
            <a:chExt cx="8827466" cy="523687"/>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961648" y="250654"/>
              <a:ext cx="8265869" cy="523687"/>
            </a:xfrm>
            <a:prstGeom prst="rect">
              <a:avLst/>
            </a:prstGeom>
            <a:noFill/>
          </p:spPr>
          <p:txBody>
            <a:bodyPr wrap="square">
              <a:spAutoFit/>
            </a:bodyPr>
            <a:lstStyle/>
            <a:p>
              <a:pPr>
                <a:defRPr/>
              </a:pPr>
              <a:r>
                <a:rPr lang="en-US" altLang="zh-TW"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Disclaimer</a:t>
              </a: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594763"/>
            <a:ext cx="12192000"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extLst>
      <p:ext uri="{BB962C8B-B14F-4D97-AF65-F5344CB8AC3E}">
        <p14:creationId xmlns:p14="http://schemas.microsoft.com/office/powerpoint/2010/main" val="3068092261"/>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a:grpSpLocks/>
          </p:cNvGrpSpPr>
          <p:nvPr/>
        </p:nvGrpSpPr>
        <p:grpSpPr bwMode="auto">
          <a:xfrm>
            <a:off x="5691188" y="1355815"/>
            <a:ext cx="6038079" cy="461665"/>
            <a:chOff x="3187432" y="2140857"/>
            <a:chExt cx="6036745" cy="462008"/>
          </a:xfrm>
        </p:grpSpPr>
        <p:grpSp>
          <p:nvGrpSpPr>
            <p:cNvPr id="39" name="组合 24"/>
            <p:cNvGrpSpPr>
              <a:grpSpLocks/>
            </p:cNvGrpSpPr>
            <p:nvPr/>
          </p:nvGrpSpPr>
          <p:grpSpPr bwMode="auto">
            <a:xfrm>
              <a:off x="3187432" y="2140857"/>
              <a:ext cx="3617983" cy="462008"/>
              <a:chOff x="3367314" y="2310296"/>
              <a:chExt cx="3617983" cy="462008"/>
            </a:xfrm>
          </p:grpSpPr>
          <p:sp>
            <p:nvSpPr>
              <p:cNvPr id="42" name="椭圆 41"/>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rgbClr val="FF0000"/>
                    </a:solidFill>
                    <a:latin typeface="Bell MT" panose="02020503060305020303" pitchFamily="18" charset="0"/>
                    <a:ea typeface="STXihei"/>
                  </a:rPr>
                  <a:t>1</a:t>
                </a:r>
                <a:endParaRPr lang="zh-CN" altLang="en-US" dirty="0">
                  <a:solidFill>
                    <a:srgbClr val="FF0000"/>
                  </a:solidFill>
                  <a:latin typeface="Bell MT" panose="02020503060305020303" pitchFamily="18" charset="0"/>
                  <a:ea typeface="STXihei"/>
                </a:endParaRPr>
              </a:p>
            </p:txBody>
          </p:sp>
          <p:sp>
            <p:nvSpPr>
              <p:cNvPr id="44" name="文本框 21"/>
              <p:cNvSpPr txBox="1">
                <a:spLocks noChangeArrowheads="1"/>
              </p:cNvSpPr>
              <p:nvPr/>
            </p:nvSpPr>
            <p:spPr bwMode="auto">
              <a:xfrm>
                <a:off x="3811027" y="2310296"/>
                <a:ext cx="3174270" cy="46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zh-TW" altLang="en-US" sz="2400" b="1" dirty="0" smtClean="0">
                    <a:solidFill>
                      <a:srgbClr val="FF0000"/>
                    </a:solidFill>
                    <a:latin typeface="Bell MT" panose="02020503060305020303" pitchFamily="18" charset="0"/>
                    <a:ea typeface="华文细黑" panose="02010600040101010101" pitchFamily="2" charset="-122"/>
                  </a:rPr>
                  <a:t> </a:t>
                </a:r>
                <a:r>
                  <a:rPr lang="en-US" altLang="zh-TW" sz="2400" b="1" dirty="0" smtClean="0">
                    <a:solidFill>
                      <a:srgbClr val="FF0000"/>
                    </a:solidFill>
                    <a:latin typeface="Bell MT" panose="02020503060305020303" pitchFamily="18" charset="0"/>
                    <a:ea typeface="华文细黑" panose="02010600040101010101" pitchFamily="2" charset="-122"/>
                  </a:rPr>
                  <a:t>Company Profile</a:t>
                </a:r>
                <a:endParaRPr lang="zh-TW" altLang="en-US" sz="2400" b="1" dirty="0">
                  <a:solidFill>
                    <a:srgbClr val="FF0000"/>
                  </a:solidFill>
                  <a:latin typeface="Bell MT" panose="02020503060305020303" pitchFamily="18" charset="0"/>
                  <a:ea typeface="华文细黑" panose="02010600040101010101" pitchFamily="2" charset="-122"/>
                </a:endParaRPr>
              </a:p>
            </p:txBody>
          </p:sp>
        </p:grpSp>
        <p:cxnSp>
          <p:nvCxnSpPr>
            <p:cNvPr id="40" name="直接连接符 39"/>
            <p:cNvCxnSpPr/>
            <p:nvPr/>
          </p:nvCxnSpPr>
          <p:spPr>
            <a:xfrm>
              <a:off x="6868731" y="2348744"/>
              <a:ext cx="1728524"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 name="文本框 29"/>
            <p:cNvSpPr txBox="1">
              <a:spLocks noChangeArrowheads="1"/>
            </p:cNvSpPr>
            <p:nvPr/>
          </p:nvSpPr>
          <p:spPr bwMode="auto">
            <a:xfrm>
              <a:off x="8804453"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04</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46" name="组合 45"/>
          <p:cNvGrpSpPr>
            <a:grpSpLocks/>
          </p:cNvGrpSpPr>
          <p:nvPr/>
        </p:nvGrpSpPr>
        <p:grpSpPr bwMode="auto">
          <a:xfrm>
            <a:off x="5691188" y="2258889"/>
            <a:ext cx="6089238" cy="461324"/>
            <a:chOff x="3187432" y="2099330"/>
            <a:chExt cx="6087892" cy="461665"/>
          </a:xfrm>
        </p:grpSpPr>
        <p:grpSp>
          <p:nvGrpSpPr>
            <p:cNvPr id="47" name="组合 42"/>
            <p:cNvGrpSpPr>
              <a:grpSpLocks/>
            </p:cNvGrpSpPr>
            <p:nvPr/>
          </p:nvGrpSpPr>
          <p:grpSpPr bwMode="auto">
            <a:xfrm>
              <a:off x="3187432" y="2099330"/>
              <a:ext cx="2902104" cy="461665"/>
              <a:chOff x="3367314" y="2268769"/>
              <a:chExt cx="2902104" cy="461665"/>
            </a:xfrm>
          </p:grpSpPr>
          <p:sp>
            <p:nvSpPr>
              <p:cNvPr id="50" name="椭圆 49"/>
              <p:cNvSpPr/>
              <p:nvPr/>
            </p:nvSpPr>
            <p:spPr>
              <a:xfrm>
                <a:off x="3367314" y="2322775"/>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2</a:t>
                </a:r>
                <a:endParaRPr lang="zh-CN" altLang="en-US" dirty="0">
                  <a:solidFill>
                    <a:schemeClr val="tx1">
                      <a:lumMod val="75000"/>
                      <a:lumOff val="25000"/>
                    </a:schemeClr>
                  </a:solidFill>
                  <a:latin typeface="Bell MT" panose="02020503060305020303" pitchFamily="18" charset="0"/>
                  <a:ea typeface="STXihei"/>
                </a:endParaRPr>
              </a:p>
            </p:txBody>
          </p:sp>
          <p:sp>
            <p:nvSpPr>
              <p:cNvPr id="52" name="文本框 47"/>
              <p:cNvSpPr txBox="1">
                <a:spLocks noChangeArrowheads="1"/>
              </p:cNvSpPr>
              <p:nvPr/>
            </p:nvSpPr>
            <p:spPr bwMode="auto">
              <a:xfrm>
                <a:off x="3874560"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Financial Result</a:t>
                </a:r>
                <a:r>
                  <a:rPr lang="zh-TW" altLang="en-US" sz="2400" b="1" dirty="0" smtClean="0">
                    <a:solidFill>
                      <a:srgbClr val="093978"/>
                    </a:solidFill>
                    <a:latin typeface="Bell MT" panose="02020503060305020303" pitchFamily="18" charset="0"/>
                    <a:ea typeface="华文细黑" panose="02010600040101010101" pitchFamily="2" charset="-122"/>
                  </a:rPr>
                  <a:t> </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48" name="直接连接符 47"/>
            <p:cNvCxnSpPr/>
            <p:nvPr/>
          </p:nvCxnSpPr>
          <p:spPr>
            <a:xfrm flipV="1">
              <a:off x="6967620" y="2348742"/>
              <a:ext cx="1739971" cy="7487"/>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文本框 44"/>
            <p:cNvSpPr txBox="1">
              <a:spLocks noChangeArrowheads="1"/>
            </p:cNvSpPr>
            <p:nvPr/>
          </p:nvSpPr>
          <p:spPr bwMode="auto">
            <a:xfrm>
              <a:off x="8855600" y="2213986"/>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07</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54" name="组合 53"/>
          <p:cNvGrpSpPr>
            <a:grpSpLocks/>
          </p:cNvGrpSpPr>
          <p:nvPr/>
        </p:nvGrpSpPr>
        <p:grpSpPr bwMode="auto">
          <a:xfrm>
            <a:off x="5691188" y="3203451"/>
            <a:ext cx="6092825" cy="461324"/>
            <a:chOff x="3187432" y="2099330"/>
            <a:chExt cx="6091478" cy="461665"/>
          </a:xfrm>
        </p:grpSpPr>
        <p:grpSp>
          <p:nvGrpSpPr>
            <p:cNvPr id="55" name="组合 50"/>
            <p:cNvGrpSpPr>
              <a:grpSpLocks/>
            </p:cNvGrpSpPr>
            <p:nvPr/>
          </p:nvGrpSpPr>
          <p:grpSpPr bwMode="auto">
            <a:xfrm>
              <a:off x="3187432" y="2099330"/>
              <a:ext cx="2931886" cy="461665"/>
              <a:chOff x="3367314" y="2268769"/>
              <a:chExt cx="2931886" cy="461665"/>
            </a:xfrm>
          </p:grpSpPr>
          <p:sp>
            <p:nvSpPr>
              <p:cNvPr id="58" name="椭圆 57"/>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3</a:t>
                </a:r>
                <a:endParaRPr lang="zh-CN" altLang="en-US" dirty="0">
                  <a:solidFill>
                    <a:schemeClr val="tx1">
                      <a:lumMod val="75000"/>
                      <a:lumOff val="25000"/>
                    </a:schemeClr>
                  </a:solidFill>
                  <a:latin typeface="Bell MT" panose="02020503060305020303" pitchFamily="18" charset="0"/>
                  <a:ea typeface="STXihei"/>
                </a:endParaRPr>
              </a:p>
            </p:txBody>
          </p:sp>
          <p:sp>
            <p:nvSpPr>
              <p:cNvPr id="60" name="文本框 55"/>
              <p:cNvSpPr txBox="1">
                <a:spLocks noChangeArrowheads="1"/>
              </p:cNvSpPr>
              <p:nvPr/>
            </p:nvSpPr>
            <p:spPr bwMode="auto">
              <a:xfrm>
                <a:off x="3904342"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Outlook</a:t>
                </a:r>
                <a:r>
                  <a:rPr lang="zh-TW" altLang="en-US" sz="2400" b="1" dirty="0" smtClean="0">
                    <a:solidFill>
                      <a:srgbClr val="093978"/>
                    </a:solidFill>
                    <a:latin typeface="Bell MT" panose="02020503060305020303" pitchFamily="18" charset="0"/>
                    <a:ea typeface="华文细黑" panose="02010600040101010101" pitchFamily="2" charset="-122"/>
                  </a:rPr>
                  <a:t> </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56" name="直接连接符 55"/>
            <p:cNvCxnSpPr/>
            <p:nvPr/>
          </p:nvCxnSpPr>
          <p:spPr>
            <a:xfrm flipV="1">
              <a:off x="7071876" y="2407525"/>
              <a:ext cx="1605722" cy="1497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文本框 52"/>
            <p:cNvSpPr txBox="1">
              <a:spLocks noChangeArrowheads="1"/>
            </p:cNvSpPr>
            <p:nvPr/>
          </p:nvSpPr>
          <p:spPr bwMode="auto">
            <a:xfrm>
              <a:off x="8859186" y="2267152"/>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13</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70" name="组合 69"/>
          <p:cNvGrpSpPr>
            <a:grpSpLocks/>
          </p:cNvGrpSpPr>
          <p:nvPr/>
        </p:nvGrpSpPr>
        <p:grpSpPr bwMode="auto">
          <a:xfrm>
            <a:off x="5691188" y="4224381"/>
            <a:ext cx="6092825" cy="461665"/>
            <a:chOff x="3187432" y="2082486"/>
            <a:chExt cx="6091478" cy="462006"/>
          </a:xfrm>
        </p:grpSpPr>
        <p:grpSp>
          <p:nvGrpSpPr>
            <p:cNvPr id="71" name="组合 66"/>
            <p:cNvGrpSpPr>
              <a:grpSpLocks/>
            </p:cNvGrpSpPr>
            <p:nvPr/>
          </p:nvGrpSpPr>
          <p:grpSpPr bwMode="auto">
            <a:xfrm>
              <a:off x="3187432" y="2082486"/>
              <a:ext cx="3915969" cy="462006"/>
              <a:chOff x="3367314" y="2251925"/>
              <a:chExt cx="3915969" cy="462006"/>
            </a:xfrm>
          </p:grpSpPr>
          <p:sp>
            <p:nvSpPr>
              <p:cNvPr id="74" name="椭圆 73"/>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4</a:t>
                </a:r>
                <a:endParaRPr lang="zh-CN" altLang="en-US" dirty="0">
                  <a:solidFill>
                    <a:schemeClr val="tx1">
                      <a:lumMod val="75000"/>
                      <a:lumOff val="25000"/>
                    </a:schemeClr>
                  </a:solidFill>
                  <a:latin typeface="Bell MT" panose="02020503060305020303" pitchFamily="18" charset="0"/>
                  <a:ea typeface="STXihei"/>
                </a:endParaRPr>
              </a:p>
            </p:txBody>
          </p:sp>
          <p:sp>
            <p:nvSpPr>
              <p:cNvPr id="76" name="文本框 71"/>
              <p:cNvSpPr txBox="1">
                <a:spLocks noChangeArrowheads="1"/>
              </p:cNvSpPr>
              <p:nvPr/>
            </p:nvSpPr>
            <p:spPr bwMode="auto">
              <a:xfrm>
                <a:off x="3904342" y="2251925"/>
                <a:ext cx="3378941" cy="462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Q&amp;A</a:t>
                </a:r>
                <a:r>
                  <a:rPr lang="en-US" altLang="zh-TW" sz="2400" b="1" dirty="0" smtClean="0">
                    <a:solidFill>
                      <a:srgbClr val="093978"/>
                    </a:solidFill>
                    <a:latin typeface="Bell MT" panose="02020503060305020303" pitchFamily="18" charset="0"/>
                    <a:ea typeface="STXihei"/>
                  </a:rPr>
                  <a:t> </a:t>
                </a:r>
                <a:endParaRPr lang="zh-CN" altLang="en-US" sz="2400" b="1" dirty="0">
                  <a:solidFill>
                    <a:srgbClr val="093978"/>
                  </a:solidFill>
                  <a:latin typeface="Bell MT" panose="02020503060305020303" pitchFamily="18" charset="0"/>
                  <a:ea typeface="STXihei"/>
                </a:endParaRPr>
              </a:p>
            </p:txBody>
          </p:sp>
        </p:grpSp>
        <p:cxnSp>
          <p:nvCxnSpPr>
            <p:cNvPr id="72" name="直接连接符 71"/>
            <p:cNvCxnSpPr/>
            <p:nvPr/>
          </p:nvCxnSpPr>
          <p:spPr>
            <a:xfrm flipV="1">
              <a:off x="7103401" y="2407525"/>
              <a:ext cx="1605722" cy="14971"/>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3" name="文本框 68"/>
            <p:cNvSpPr txBox="1">
              <a:spLocks noChangeArrowheads="1"/>
            </p:cNvSpPr>
            <p:nvPr/>
          </p:nvSpPr>
          <p:spPr bwMode="auto">
            <a:xfrm>
              <a:off x="8859186"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17</a:t>
              </a:r>
              <a:endParaRPr lang="zh-CN" altLang="en-US" sz="1200" dirty="0">
                <a:solidFill>
                  <a:schemeClr val="tx1">
                    <a:lumMod val="75000"/>
                    <a:lumOff val="25000"/>
                  </a:schemeClr>
                </a:solidFill>
                <a:latin typeface="Bell MT" panose="02020503060305020303" pitchFamily="18" charset="0"/>
                <a:ea typeface="STXihei"/>
              </a:endParaRPr>
            </a:p>
          </p:txBody>
        </p:sp>
      </p:gr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r="2358"/>
          <a:stretch/>
        </p:blipFill>
        <p:spPr>
          <a:xfrm>
            <a:off x="0" y="-1"/>
            <a:ext cx="5418161" cy="6870700"/>
          </a:xfrm>
          <a:prstGeom prst="rect">
            <a:avLst/>
          </a:prstGeom>
        </p:spPr>
      </p:pic>
      <p:grpSp>
        <p:nvGrpSpPr>
          <p:cNvPr id="7" name="组合 6"/>
          <p:cNvGrpSpPr/>
          <p:nvPr/>
        </p:nvGrpSpPr>
        <p:grpSpPr>
          <a:xfrm>
            <a:off x="4107243" y="-1"/>
            <a:ext cx="2027756" cy="6870701"/>
            <a:chOff x="4095922" y="-1"/>
            <a:chExt cx="2027756" cy="6870701"/>
          </a:xfrm>
        </p:grpSpPr>
        <p:sp>
          <p:nvSpPr>
            <p:cNvPr id="36" name="Freeform 10"/>
            <p:cNvSpPr>
              <a:spLocks/>
            </p:cNvSpPr>
            <p:nvPr/>
          </p:nvSpPr>
          <p:spPr bwMode="auto">
            <a:xfrm>
              <a:off x="4291809" y="4407192"/>
              <a:ext cx="1831869" cy="2463508"/>
            </a:xfrm>
            <a:custGeom>
              <a:avLst/>
              <a:gdLst>
                <a:gd name="T0" fmla="*/ 611 w 819"/>
                <a:gd name="T1" fmla="*/ 1103 h 1103"/>
                <a:gd name="T2" fmla="*/ 819 w 819"/>
                <a:gd name="T3" fmla="*/ 1103 h 1103"/>
                <a:gd name="T4" fmla="*/ 0 w 819"/>
                <a:gd name="T5" fmla="*/ 0 h 1103"/>
                <a:gd name="T6" fmla="*/ 611 w 819"/>
                <a:gd name="T7" fmla="*/ 1103 h 1103"/>
              </a:gdLst>
              <a:ahLst/>
              <a:cxnLst>
                <a:cxn ang="0">
                  <a:pos x="T0" y="T1"/>
                </a:cxn>
                <a:cxn ang="0">
                  <a:pos x="T2" y="T3"/>
                </a:cxn>
                <a:cxn ang="0">
                  <a:pos x="T4" y="T5"/>
                </a:cxn>
                <a:cxn ang="0">
                  <a:pos x="T6" y="T7"/>
                </a:cxn>
              </a:cxnLst>
              <a:rect l="0" t="0" r="r" b="b"/>
              <a:pathLst>
                <a:path w="819" h="1103">
                  <a:moveTo>
                    <a:pt x="611" y="1103"/>
                  </a:moveTo>
                  <a:cubicBezTo>
                    <a:pt x="819" y="1103"/>
                    <a:pt x="819" y="1103"/>
                    <a:pt x="819" y="1103"/>
                  </a:cubicBezTo>
                  <a:cubicBezTo>
                    <a:pt x="430" y="846"/>
                    <a:pt x="136" y="457"/>
                    <a:pt x="0" y="0"/>
                  </a:cubicBezTo>
                  <a:cubicBezTo>
                    <a:pt x="81" y="432"/>
                    <a:pt x="301" y="816"/>
                    <a:pt x="611" y="1103"/>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7" name="Freeform 11"/>
            <p:cNvSpPr>
              <a:spLocks/>
            </p:cNvSpPr>
            <p:nvPr/>
          </p:nvSpPr>
          <p:spPr bwMode="auto">
            <a:xfrm>
              <a:off x="4095922" y="-1"/>
              <a:ext cx="1905620" cy="4407193"/>
            </a:xfrm>
            <a:custGeom>
              <a:avLst/>
              <a:gdLst>
                <a:gd name="T0" fmla="*/ 852 w 852"/>
                <a:gd name="T1" fmla="*/ 0 h 1973"/>
                <a:gd name="T2" fmla="*/ 575 w 852"/>
                <a:gd name="T3" fmla="*/ 0 h 1973"/>
                <a:gd name="T4" fmla="*/ 0 w 852"/>
                <a:gd name="T5" fmla="*/ 1404 h 1973"/>
                <a:gd name="T6" fmla="*/ 82 w 852"/>
                <a:gd name="T7" fmla="*/ 1973 h 1973"/>
                <a:gd name="T8" fmla="*/ 48 w 852"/>
                <a:gd name="T9" fmla="*/ 1604 h 1973"/>
                <a:gd name="T10" fmla="*/ 852 w 852"/>
                <a:gd name="T11" fmla="*/ 0 h 1973"/>
              </a:gdLst>
              <a:ahLst/>
              <a:cxnLst>
                <a:cxn ang="0">
                  <a:pos x="T0" y="T1"/>
                </a:cxn>
                <a:cxn ang="0">
                  <a:pos x="T2" y="T3"/>
                </a:cxn>
                <a:cxn ang="0">
                  <a:pos x="T4" y="T5"/>
                </a:cxn>
                <a:cxn ang="0">
                  <a:pos x="T6" y="T7"/>
                </a:cxn>
                <a:cxn ang="0">
                  <a:pos x="T8" y="T9"/>
                </a:cxn>
                <a:cxn ang="0">
                  <a:pos x="T10" y="T11"/>
                </a:cxn>
              </a:cxnLst>
              <a:rect l="0" t="0" r="r" b="b"/>
              <a:pathLst>
                <a:path w="852" h="1973">
                  <a:moveTo>
                    <a:pt x="852" y="0"/>
                  </a:moveTo>
                  <a:cubicBezTo>
                    <a:pt x="575" y="0"/>
                    <a:pt x="575" y="0"/>
                    <a:pt x="575" y="0"/>
                  </a:cubicBezTo>
                  <a:cubicBezTo>
                    <a:pt x="220" y="361"/>
                    <a:pt x="0" y="857"/>
                    <a:pt x="0" y="1404"/>
                  </a:cubicBezTo>
                  <a:cubicBezTo>
                    <a:pt x="0" y="1602"/>
                    <a:pt x="29" y="1792"/>
                    <a:pt x="82" y="1973"/>
                  </a:cubicBezTo>
                  <a:cubicBezTo>
                    <a:pt x="60" y="1853"/>
                    <a:pt x="48" y="1730"/>
                    <a:pt x="48" y="1604"/>
                  </a:cubicBezTo>
                  <a:cubicBezTo>
                    <a:pt x="48" y="948"/>
                    <a:pt x="364" y="365"/>
                    <a:pt x="852" y="0"/>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0" name="矩形 29"/>
          <p:cNvSpPr/>
          <p:nvPr/>
        </p:nvSpPr>
        <p:spPr bwMode="auto">
          <a:xfrm>
            <a:off x="6228335" y="1148342"/>
            <a:ext cx="1563248" cy="276807"/>
          </a:xfrm>
          <a:prstGeom prst="rect">
            <a:avLst/>
          </a:prstGeom>
        </p:spPr>
        <p:txBody>
          <a:bodyPr wrap="none">
            <a:spAutoFit/>
          </a:bodyPr>
          <a:lstStyle/>
          <a:p>
            <a:pPr>
              <a:lnSpc>
                <a:spcPct val="120000"/>
              </a:lnSpc>
              <a:defRPr/>
            </a:pPr>
            <a:r>
              <a:rPr lang="en-US" altLang="zh-CN" sz="1100" dirty="0" smtClean="0">
                <a:solidFill>
                  <a:prstClr val="white">
                    <a:lumMod val="65000"/>
                  </a:prstClr>
                </a:solidFill>
                <a:latin typeface="Arial" panose="020B0604020202020204" pitchFamily="34" charset="0"/>
                <a:cs typeface="Arial" panose="020B0604020202020204" pitchFamily="34" charset="0"/>
              </a:rPr>
              <a:t>Company Introduction</a:t>
            </a:r>
            <a:endParaRPr lang="en-US" altLang="zh-CN" sz="1100" dirty="0">
              <a:solidFill>
                <a:prstClr val="white">
                  <a:lumMod val="65000"/>
                </a:prstClr>
              </a:solidFill>
              <a:latin typeface="Arial" panose="020B0604020202020204" pitchFamily="34" charset="0"/>
              <a:cs typeface="Arial" panose="020B0604020202020204" pitchFamily="34" charset="0"/>
            </a:endParaRPr>
          </a:p>
        </p:txBody>
      </p:sp>
      <p:sp>
        <p:nvSpPr>
          <p:cNvPr id="4" name="矩形 3"/>
          <p:cNvSpPr/>
          <p:nvPr/>
        </p:nvSpPr>
        <p:spPr>
          <a:xfrm>
            <a:off x="6257830" y="2072790"/>
            <a:ext cx="752129"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Financial</a:t>
            </a:r>
            <a:endParaRPr lang="zh-TW" altLang="en-US" dirty="0"/>
          </a:p>
        </p:txBody>
      </p:sp>
      <p:sp>
        <p:nvSpPr>
          <p:cNvPr id="5" name="矩形 4"/>
          <p:cNvSpPr/>
          <p:nvPr/>
        </p:nvSpPr>
        <p:spPr>
          <a:xfrm>
            <a:off x="6257830" y="3036585"/>
            <a:ext cx="952505"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Operational </a:t>
            </a:r>
            <a:endParaRPr lang="zh-TW" altLang="en-US" dirty="0"/>
          </a:p>
        </p:txBody>
      </p:sp>
      <p:sp>
        <p:nvSpPr>
          <p:cNvPr id="6" name="矩形 5"/>
          <p:cNvSpPr/>
          <p:nvPr/>
        </p:nvSpPr>
        <p:spPr>
          <a:xfrm>
            <a:off x="6260292" y="4015525"/>
            <a:ext cx="598241" cy="261610"/>
          </a:xfrm>
          <a:prstGeom prst="rect">
            <a:avLst/>
          </a:prstGeom>
        </p:spPr>
        <p:txBody>
          <a:bodyPr wrap="none">
            <a:spAutoFit/>
          </a:bodyPr>
          <a:lstStyle/>
          <a:p>
            <a:r>
              <a:rPr lang="en-US" altLang="zh-CN" sz="1100" dirty="0" smtClean="0">
                <a:solidFill>
                  <a:prstClr val="white">
                    <a:lumMod val="65000"/>
                  </a:prstClr>
                </a:solidFill>
                <a:latin typeface="Arial" panose="020B0604020202020204" pitchFamily="34" charset="0"/>
                <a:cs typeface="Arial" panose="020B0604020202020204" pitchFamily="34" charset="0"/>
              </a:rPr>
              <a:t>Q &amp; A </a:t>
            </a:r>
            <a:endParaRPr lang="zh-TW" altLang="en-US" dirty="0"/>
          </a:p>
        </p:txBody>
      </p:sp>
    </p:spTree>
    <p:extLst>
      <p:ext uri="{BB962C8B-B14F-4D97-AF65-F5344CB8AC3E}">
        <p14:creationId xmlns:p14="http://schemas.microsoft.com/office/powerpoint/2010/main" val="1838798599"/>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83"/>
          <p:cNvSpPr txBox="1"/>
          <p:nvPr/>
        </p:nvSpPr>
        <p:spPr>
          <a:xfrm>
            <a:off x="1733946" y="3138265"/>
            <a:ext cx="1250343" cy="276999"/>
          </a:xfrm>
          <a:prstGeom prst="rect">
            <a:avLst/>
          </a:prstGeom>
          <a:noFill/>
        </p:spPr>
        <p:txBody>
          <a:bodyPr wrap="none" lIns="0" tIns="0" rIns="0" bIns="0" rtlCol="0">
            <a:spAutoFit/>
          </a:bodyPr>
          <a:lstStyle/>
          <a:p>
            <a:pPr algn="r"/>
            <a:r>
              <a:rPr lang="id-ID" altLang="zh-CN" b="1" dirty="0">
                <a:solidFill>
                  <a:srgbClr val="093978"/>
                </a:solidFill>
                <a:latin typeface="微软雅黑" panose="020B0503020204020204" pitchFamily="34" charset="-122"/>
                <a:ea typeface="STXihei"/>
                <a:cs typeface="Clear Sans" panose="020B0503030202020304" pitchFamily="34" charset="0"/>
              </a:rPr>
              <a:t>S</a:t>
            </a:r>
            <a:r>
              <a:rPr lang="id-ID" altLang="zh-CN" b="1" dirty="0" smtClean="0">
                <a:solidFill>
                  <a:srgbClr val="093978"/>
                </a:solidFill>
                <a:latin typeface="微软雅黑" panose="020B0503020204020204" pitchFamily="34" charset="-122"/>
                <a:ea typeface="STXihei"/>
                <a:cs typeface="Clear Sans" panose="020B0503030202020304" pitchFamily="34" charset="0"/>
              </a:rPr>
              <a:t>ince 1995</a:t>
            </a:r>
            <a:endParaRPr lang="id-ID" altLang="zh-CN" b="1" dirty="0">
              <a:solidFill>
                <a:srgbClr val="093978"/>
              </a:solidFill>
              <a:latin typeface="微软雅黑" panose="020B0503020204020204" pitchFamily="34" charset="-122"/>
              <a:ea typeface="STXihei"/>
              <a:cs typeface="Clear Sans" panose="020B0503030202020304" pitchFamily="34" charset="0"/>
            </a:endParaRPr>
          </a:p>
        </p:txBody>
      </p:sp>
      <p:sp>
        <p:nvSpPr>
          <p:cNvPr id="43" name="TextBox 83"/>
          <p:cNvSpPr txBox="1"/>
          <p:nvPr/>
        </p:nvSpPr>
        <p:spPr>
          <a:xfrm>
            <a:off x="3155271" y="3132692"/>
            <a:ext cx="2172069" cy="276999"/>
          </a:xfrm>
          <a:prstGeom prst="rect">
            <a:avLst/>
          </a:prstGeom>
          <a:noFill/>
        </p:spPr>
        <p:txBody>
          <a:bodyPr wrap="none" lIns="0" tIns="0" rIns="0" bIns="0" rtlCol="0">
            <a:spAutoFit/>
          </a:bodyPr>
          <a:lstStyle/>
          <a:p>
            <a:pPr algn="r"/>
            <a:r>
              <a:rPr lang="en-US" altLang="zh-TW" b="1" dirty="0" smtClean="0">
                <a:solidFill>
                  <a:srgbClr val="F79F34"/>
                </a:solidFill>
                <a:latin typeface="微软雅黑" panose="020B0503020204020204" pitchFamily="34" charset="-122"/>
                <a:ea typeface="微软雅黑" panose="020B0503020204020204" pitchFamily="34" charset="-122"/>
                <a:cs typeface="Clear Sans" panose="020B0503030202020304" pitchFamily="34" charset="0"/>
              </a:rPr>
              <a:t>Capital </a:t>
            </a:r>
            <a:r>
              <a:rPr lang="en-US" altLang="zh-TW" b="1" dirty="0" smtClean="0">
                <a:solidFill>
                  <a:srgbClr val="F79F34"/>
                </a:solidFill>
                <a:latin typeface="微软雅黑" panose="020B0503020204020204" pitchFamily="34" charset="-122"/>
                <a:ea typeface="STXihei"/>
                <a:cs typeface="Clear Sans" panose="020B0503030202020304" pitchFamily="34" charset="0"/>
              </a:rPr>
              <a:t>1.18 </a:t>
            </a:r>
            <a:r>
              <a:rPr lang="en-US" altLang="zh-TW" b="1" dirty="0" smtClean="0">
                <a:solidFill>
                  <a:srgbClr val="F79F34"/>
                </a:solidFill>
                <a:latin typeface="微软雅黑" panose="020B0503020204020204" pitchFamily="34" charset="-122"/>
                <a:ea typeface="微软雅黑" panose="020B0503020204020204" pitchFamily="34" charset="-122"/>
                <a:cs typeface="Clear Sans" panose="020B0503030202020304" pitchFamily="34" charset="0"/>
              </a:rPr>
              <a:t>billion</a:t>
            </a:r>
            <a:endParaRPr lang="id-ID" altLang="zh-CN" b="1" dirty="0">
              <a:solidFill>
                <a:srgbClr val="F79F34"/>
              </a:solidFill>
              <a:latin typeface="微软雅黑" panose="020B0503020204020204" pitchFamily="34" charset="-122"/>
              <a:ea typeface="STXihei"/>
              <a:cs typeface="Clear Sans" panose="020B0503030202020304" pitchFamily="34" charset="0"/>
            </a:endParaRPr>
          </a:p>
        </p:txBody>
      </p:sp>
      <p:sp>
        <p:nvSpPr>
          <p:cNvPr id="45" name="TextBox 83"/>
          <p:cNvSpPr txBox="1"/>
          <p:nvPr/>
        </p:nvSpPr>
        <p:spPr>
          <a:xfrm>
            <a:off x="5676348" y="3128236"/>
            <a:ext cx="2305568" cy="276999"/>
          </a:xfrm>
          <a:prstGeom prst="rect">
            <a:avLst/>
          </a:prstGeom>
          <a:noFill/>
        </p:spPr>
        <p:txBody>
          <a:bodyPr wrap="none" lIns="0" tIns="0" rIns="0" bIns="0" rtlCol="0">
            <a:spAutoFit/>
          </a:bodyPr>
          <a:lstStyle/>
          <a:p>
            <a:pPr algn="r"/>
            <a:r>
              <a:rPr lang="en-US" altLang="zh-TW" b="1" dirty="0" smtClean="0">
                <a:solidFill>
                  <a:srgbClr val="093978"/>
                </a:solidFill>
                <a:latin typeface="微软雅黑" panose="020B0503020204020204" pitchFamily="34" charset="-122"/>
                <a:ea typeface="微软雅黑" panose="020B0503020204020204" pitchFamily="34" charset="-122"/>
                <a:cs typeface="Clear Sans" panose="020B0503030202020304" pitchFamily="34" charset="0"/>
              </a:rPr>
              <a:t>Headquarter: Taipei</a:t>
            </a:r>
            <a:endParaRPr lang="id-ID" altLang="zh-CN" b="1" dirty="0">
              <a:solidFill>
                <a:srgbClr val="093978"/>
              </a:solidFill>
              <a:latin typeface="微软雅黑" panose="020B0503020204020204" pitchFamily="34" charset="-122"/>
              <a:ea typeface="STXihei"/>
              <a:cs typeface="Clear Sans" panose="020B0503030202020304" pitchFamily="34" charset="0"/>
            </a:endParaRPr>
          </a:p>
        </p:txBody>
      </p:sp>
      <p:sp>
        <p:nvSpPr>
          <p:cNvPr id="47" name="TextBox 83"/>
          <p:cNvSpPr txBox="1"/>
          <p:nvPr/>
        </p:nvSpPr>
        <p:spPr>
          <a:xfrm>
            <a:off x="3205315" y="5450025"/>
            <a:ext cx="2436577" cy="830997"/>
          </a:xfrm>
          <a:prstGeom prst="rect">
            <a:avLst/>
          </a:prstGeom>
          <a:noFill/>
        </p:spPr>
        <p:txBody>
          <a:bodyPr wrap="none" lIns="0" tIns="0" rIns="0" bIns="0" rtlCol="0">
            <a:spAutoFit/>
          </a:bodyPr>
          <a:lstStyle/>
          <a:p>
            <a:pPr algn="r"/>
            <a:r>
              <a:rPr lang="id-ID" altLang="zh-CN" b="1" dirty="0" smtClean="0">
                <a:solidFill>
                  <a:srgbClr val="093978"/>
                </a:solidFill>
                <a:latin typeface="微软雅黑" panose="020B0503020204020204" pitchFamily="34" charset="-122"/>
                <a:ea typeface="STXihei"/>
                <a:cs typeface="Clear Sans" panose="020B0503030202020304" pitchFamily="34" charset="0"/>
              </a:rPr>
              <a:t>1</a:t>
            </a:r>
            <a:r>
              <a:rPr lang="en-US" altLang="zh-CN" b="1" dirty="0" smtClean="0">
                <a:solidFill>
                  <a:srgbClr val="093978"/>
                </a:solidFill>
                <a:latin typeface="微软雅黑" panose="020B0503020204020204" pitchFamily="34" charset="-122"/>
                <a:ea typeface="STXihei"/>
                <a:cs typeface="Clear Sans" panose="020B0503030202020304" pitchFamily="34" charset="0"/>
              </a:rPr>
              <a:t>2</a:t>
            </a:r>
            <a:r>
              <a:rPr lang="en-US" altLang="zh-CN" b="1" dirty="0">
                <a:solidFill>
                  <a:srgbClr val="093978"/>
                </a:solidFill>
                <a:latin typeface="微软雅黑" panose="020B0503020204020204" pitchFamily="34" charset="-122"/>
                <a:ea typeface="微软雅黑" panose="020B0503020204020204" pitchFamily="34" charset="-122"/>
                <a:cs typeface="Clear Sans" panose="020B0503030202020304" pitchFamily="34" charset="0"/>
              </a:rPr>
              <a:t> </a:t>
            </a:r>
            <a:r>
              <a:rPr lang="en-US" altLang="zh-CN" b="1" dirty="0" smtClean="0">
                <a:solidFill>
                  <a:srgbClr val="093978"/>
                </a:solidFill>
                <a:latin typeface="微软雅黑" panose="020B0503020204020204" pitchFamily="34" charset="-122"/>
                <a:ea typeface="微软雅黑" panose="020B0503020204020204" pitchFamily="34" charset="-122"/>
                <a:cs typeface="Clear Sans" panose="020B0503030202020304" pitchFamily="34" charset="0"/>
              </a:rPr>
              <a:t>locations in China,</a:t>
            </a:r>
          </a:p>
          <a:p>
            <a:pPr algn="r"/>
            <a:r>
              <a:rPr lang="en-US" altLang="zh-CN" b="1" dirty="0" smtClean="0">
                <a:solidFill>
                  <a:srgbClr val="093978"/>
                </a:solidFill>
                <a:latin typeface="微软雅黑" panose="020B0503020204020204" pitchFamily="34" charset="-122"/>
                <a:ea typeface="微软雅黑" panose="020B0503020204020204" pitchFamily="34" charset="-122"/>
                <a:cs typeface="Clear Sans" panose="020B0503030202020304" pitchFamily="34" charset="0"/>
              </a:rPr>
              <a:t> Hong Kong, Taiwan</a:t>
            </a:r>
            <a:endParaRPr lang="en-US" altLang="zh-TW" b="1" dirty="0" smtClean="0">
              <a:solidFill>
                <a:srgbClr val="093978"/>
              </a:solidFill>
              <a:latin typeface="微软雅黑" panose="020B0503020204020204" pitchFamily="34" charset="-122"/>
              <a:ea typeface="STXihei"/>
              <a:cs typeface="Clear Sans" panose="020B0503030202020304" pitchFamily="34" charset="0"/>
            </a:endParaRPr>
          </a:p>
          <a:p>
            <a:pPr algn="r"/>
            <a:endParaRPr lang="id-ID" altLang="zh-CN" b="1" dirty="0">
              <a:solidFill>
                <a:srgbClr val="093978"/>
              </a:solidFill>
              <a:latin typeface="微软雅黑" panose="020B0503020204020204" pitchFamily="34" charset="-122"/>
              <a:ea typeface="STXihei"/>
              <a:cs typeface="Clear Sans" panose="020B0503030202020304" pitchFamily="34" charset="0"/>
            </a:endParaRPr>
          </a:p>
        </p:txBody>
      </p:sp>
      <p:grpSp>
        <p:nvGrpSpPr>
          <p:cNvPr id="50" name="组合 7"/>
          <p:cNvGrpSpPr>
            <a:grpSpLocks/>
          </p:cNvGrpSpPr>
          <p:nvPr/>
        </p:nvGrpSpPr>
        <p:grpSpPr bwMode="auto">
          <a:xfrm>
            <a:off x="400050" y="176213"/>
            <a:ext cx="3852357" cy="735945"/>
            <a:chOff x="400051" y="175469"/>
            <a:chExt cx="2750630" cy="736602"/>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grpSp>
          <p:nvGrpSpPr>
            <p:cNvPr id="52" name="组合 6"/>
            <p:cNvGrpSpPr>
              <a:grpSpLocks/>
            </p:cNvGrpSpPr>
            <p:nvPr/>
          </p:nvGrpSpPr>
          <p:grpSpPr bwMode="auto">
            <a:xfrm>
              <a:off x="909733" y="175469"/>
              <a:ext cx="2240948" cy="736602"/>
              <a:chOff x="1142869" y="2551080"/>
              <a:chExt cx="2240948" cy="736602"/>
            </a:xfrm>
          </p:grpSpPr>
          <p:sp>
            <p:nvSpPr>
              <p:cNvPr id="53" name="文本框 52"/>
              <p:cNvSpPr txBox="1"/>
              <p:nvPr/>
            </p:nvSpPr>
            <p:spPr>
              <a:xfrm>
                <a:off x="1142869" y="2763995"/>
                <a:ext cx="2240948" cy="523687"/>
              </a:xfrm>
              <a:prstGeom prst="rect">
                <a:avLst/>
              </a:prstGeom>
              <a:noFill/>
            </p:spPr>
            <p:txBody>
              <a:bodyPr wrap="square">
                <a:spAutoFit/>
              </a:bodyPr>
              <a:lstStyle/>
              <a:p>
                <a:pPr>
                  <a:defRPr/>
                </a:pPr>
                <a:r>
                  <a:rPr lang="en-US" altLang="zh-CN" sz="2800" b="1" dirty="0" smtClean="0">
                    <a:solidFill>
                      <a:prstClr val="black">
                        <a:lumMod val="75000"/>
                        <a:lumOff val="25000"/>
                      </a:prst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rPr>
                  <a:t>Company profile</a:t>
                </a:r>
                <a:endParaRPr lang="zh-CN" altLang="en-US" sz="2800" b="1" dirty="0">
                  <a:solidFill>
                    <a:prstClr val="black">
                      <a:lumMod val="75000"/>
                      <a:lumOff val="25000"/>
                    </a:prst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endParaRPr>
              </a:p>
            </p:txBody>
          </p:sp>
          <p:sp>
            <p:nvSpPr>
              <p:cNvPr id="54" name="矩形 53"/>
              <p:cNvSpPr/>
              <p:nvPr/>
            </p:nvSpPr>
            <p:spPr>
              <a:xfrm>
                <a:off x="1188914" y="2551080"/>
                <a:ext cx="1563537" cy="277054"/>
              </a:xfrm>
              <a:prstGeom prst="rect">
                <a:avLst/>
              </a:prstGeom>
            </p:spPr>
            <p:txBody>
              <a:bodyPr wrap="none">
                <a:spAutoFit/>
              </a:bodyPr>
              <a:lstStyle/>
              <a:p>
                <a:pPr>
                  <a:lnSpc>
                    <a:spcPct val="120000"/>
                  </a:lnSpc>
                  <a:defRPr/>
                </a:pPr>
                <a:r>
                  <a:rPr lang="en-US" altLang="zh-CN" sz="1100" dirty="0" smtClean="0">
                    <a:solidFill>
                      <a:prstClr val="white">
                        <a:lumMod val="65000"/>
                      </a:prstClr>
                    </a:solidFill>
                    <a:latin typeface="Arial" panose="020B0604020202020204" pitchFamily="34" charset="0"/>
                    <a:cs typeface="Arial" panose="020B0604020202020204" pitchFamily="34" charset="0"/>
                  </a:rPr>
                  <a:t>Company Introduction</a:t>
                </a:r>
                <a:endParaRPr lang="en-US" altLang="zh-CN" sz="1100" dirty="0">
                  <a:solidFill>
                    <a:prstClr val="white">
                      <a:lumMod val="65000"/>
                    </a:prstClr>
                  </a:solidFill>
                  <a:latin typeface="Arial" panose="020B0604020202020204" pitchFamily="34" charset="0"/>
                  <a:cs typeface="Arial" panose="020B0604020202020204" pitchFamily="34" charset="0"/>
                </a:endParaRPr>
              </a:p>
            </p:txBody>
          </p:sp>
        </p:grpSp>
      </p:grpSp>
      <p:sp>
        <p:nvSpPr>
          <p:cNvPr id="103" name="TextBox 83"/>
          <p:cNvSpPr txBox="1"/>
          <p:nvPr/>
        </p:nvSpPr>
        <p:spPr>
          <a:xfrm>
            <a:off x="5958326" y="5465047"/>
            <a:ext cx="2219134" cy="276999"/>
          </a:xfrm>
          <a:prstGeom prst="rect">
            <a:avLst/>
          </a:prstGeom>
          <a:noFill/>
        </p:spPr>
        <p:txBody>
          <a:bodyPr wrap="square" lIns="0" tIns="0" rIns="0" bIns="0" rtlCol="0">
            <a:spAutoFit/>
          </a:bodyPr>
          <a:lstStyle/>
          <a:p>
            <a:pPr algn="ctr"/>
            <a:r>
              <a:rPr lang="en-US" altLang="zh-TW" b="1" dirty="0" smtClean="0">
                <a:solidFill>
                  <a:srgbClr val="F79F34"/>
                </a:solidFill>
                <a:latin typeface="微软雅黑" panose="020B0503020204020204" pitchFamily="34" charset="-122"/>
                <a:ea typeface="STXihei"/>
                <a:cs typeface="Clear Sans" panose="020B0503030202020304" pitchFamily="34" charset="0"/>
              </a:rPr>
              <a:t>IPO in 2010</a:t>
            </a:r>
            <a:r>
              <a:rPr lang="zh-TW" altLang="en-US" b="1" dirty="0" smtClean="0">
                <a:solidFill>
                  <a:srgbClr val="F79F34"/>
                </a:solidFill>
                <a:latin typeface="微软雅黑" panose="020B0503020204020204" pitchFamily="34" charset="-122"/>
                <a:ea typeface="微软雅黑" panose="020B0503020204020204" pitchFamily="34" charset="-122"/>
                <a:cs typeface="Clear Sans" panose="020B0503030202020304" pitchFamily="34" charset="0"/>
              </a:rPr>
              <a:t> </a:t>
            </a:r>
            <a:r>
              <a:rPr lang="en-US" altLang="zh-TW" b="1" dirty="0">
                <a:solidFill>
                  <a:srgbClr val="F79F34"/>
                </a:solidFill>
                <a:latin typeface="微软雅黑" panose="020B0503020204020204" pitchFamily="34" charset="-122"/>
                <a:ea typeface="STXihei"/>
                <a:cs typeface="Clear Sans" panose="020B0503030202020304" pitchFamily="34" charset="0"/>
              </a:rPr>
              <a:t>#3312</a:t>
            </a:r>
            <a:endParaRPr lang="id-ID" altLang="zh-CN" b="1" dirty="0">
              <a:solidFill>
                <a:srgbClr val="F79F34"/>
              </a:solidFill>
              <a:latin typeface="微软雅黑" panose="020B0503020204020204" pitchFamily="34" charset="-122"/>
              <a:ea typeface="STXihei"/>
              <a:cs typeface="Clear Sans" panose="020B0503030202020304" pitchFamily="34" charset="0"/>
            </a:endParaRPr>
          </a:p>
        </p:txBody>
      </p:sp>
      <p:sp>
        <p:nvSpPr>
          <p:cNvPr id="109" name="TextBox 83"/>
          <p:cNvSpPr txBox="1"/>
          <p:nvPr/>
        </p:nvSpPr>
        <p:spPr>
          <a:xfrm>
            <a:off x="8513957" y="5481223"/>
            <a:ext cx="1777342" cy="276999"/>
          </a:xfrm>
          <a:prstGeom prst="rect">
            <a:avLst/>
          </a:prstGeom>
          <a:noFill/>
        </p:spPr>
        <p:txBody>
          <a:bodyPr wrap="none" lIns="0" tIns="0" rIns="0" bIns="0" rtlCol="0">
            <a:spAutoFit/>
          </a:bodyPr>
          <a:lstStyle/>
          <a:p>
            <a:pPr algn="ctr"/>
            <a:r>
              <a:rPr lang="en-US" altLang="zh-TW" b="1" dirty="0" smtClean="0">
                <a:solidFill>
                  <a:srgbClr val="093978"/>
                </a:solidFill>
                <a:latin typeface="微软雅黑" panose="020B0503020204020204" pitchFamily="34" charset="-122"/>
                <a:ea typeface="STXihei"/>
                <a:cs typeface="Clear Sans" panose="020B0503030202020304" pitchFamily="34" charset="0"/>
              </a:rPr>
              <a:t>&gt;180</a:t>
            </a:r>
            <a:r>
              <a:rPr lang="en-US" altLang="zh-TW" b="1" dirty="0" smtClean="0">
                <a:solidFill>
                  <a:srgbClr val="093978"/>
                </a:solidFill>
                <a:latin typeface="微软雅黑" panose="020B0503020204020204" pitchFamily="34" charset="-122"/>
                <a:ea typeface="微软雅黑" panose="020B0503020204020204" pitchFamily="34" charset="-122"/>
                <a:cs typeface="Clear Sans" panose="020B0503030202020304" pitchFamily="34" charset="0"/>
              </a:rPr>
              <a:t> employees</a:t>
            </a:r>
            <a:endParaRPr lang="id-ID" altLang="zh-CN" b="1" dirty="0">
              <a:solidFill>
                <a:srgbClr val="093978"/>
              </a:solidFill>
              <a:latin typeface="微软雅黑" panose="020B0503020204020204" pitchFamily="34" charset="-122"/>
              <a:ea typeface="STXihei"/>
              <a:cs typeface="Clear Sans" panose="020B0503030202020304" pitchFamily="34" charset="0"/>
            </a:endParaRPr>
          </a:p>
        </p:txBody>
      </p:sp>
      <p:sp>
        <p:nvSpPr>
          <p:cNvPr id="44" name="Block Arc 3"/>
          <p:cNvSpPr/>
          <p:nvPr/>
        </p:nvSpPr>
        <p:spPr>
          <a:xfrm>
            <a:off x="1122591" y="1600085"/>
            <a:ext cx="2530634" cy="2530636"/>
          </a:xfrm>
          <a:prstGeom prst="blockArc">
            <a:avLst>
              <a:gd name="adj1" fmla="val 10800000"/>
              <a:gd name="adj2" fmla="val 0"/>
              <a:gd name="adj3" fmla="val 7951"/>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sp>
        <p:nvSpPr>
          <p:cNvPr id="46" name="Block Arc 4"/>
          <p:cNvSpPr/>
          <p:nvPr/>
        </p:nvSpPr>
        <p:spPr>
          <a:xfrm>
            <a:off x="3462409" y="1600085"/>
            <a:ext cx="2530634" cy="2530636"/>
          </a:xfrm>
          <a:prstGeom prst="blockArc">
            <a:avLst>
              <a:gd name="adj1" fmla="val 10800000"/>
              <a:gd name="adj2" fmla="val 0"/>
              <a:gd name="adj3" fmla="val 7951"/>
            </a:avLst>
          </a:pr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sp>
        <p:nvSpPr>
          <p:cNvPr id="48" name="Block Arc 5"/>
          <p:cNvSpPr/>
          <p:nvPr/>
        </p:nvSpPr>
        <p:spPr>
          <a:xfrm>
            <a:off x="5802226" y="1600085"/>
            <a:ext cx="2530634" cy="2530636"/>
          </a:xfrm>
          <a:prstGeom prst="blockArc">
            <a:avLst>
              <a:gd name="adj1" fmla="val 10800000"/>
              <a:gd name="adj2" fmla="val 0"/>
              <a:gd name="adj3" fmla="val 7951"/>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sp>
        <p:nvSpPr>
          <p:cNvPr id="70" name="Block Arc 3"/>
          <p:cNvSpPr/>
          <p:nvPr/>
        </p:nvSpPr>
        <p:spPr>
          <a:xfrm>
            <a:off x="3457691" y="3949153"/>
            <a:ext cx="2530634" cy="2530636"/>
          </a:xfrm>
          <a:prstGeom prst="blockArc">
            <a:avLst>
              <a:gd name="adj1" fmla="val 10800000"/>
              <a:gd name="adj2" fmla="val 0"/>
              <a:gd name="adj3" fmla="val 7951"/>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sp>
        <p:nvSpPr>
          <p:cNvPr id="71" name="Block Arc 4"/>
          <p:cNvSpPr/>
          <p:nvPr/>
        </p:nvSpPr>
        <p:spPr>
          <a:xfrm>
            <a:off x="5797509" y="3949153"/>
            <a:ext cx="2530634" cy="2530636"/>
          </a:xfrm>
          <a:prstGeom prst="blockArc">
            <a:avLst>
              <a:gd name="adj1" fmla="val 10800000"/>
              <a:gd name="adj2" fmla="val 0"/>
              <a:gd name="adj3" fmla="val 7951"/>
            </a:avLst>
          </a:pr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sp>
        <p:nvSpPr>
          <p:cNvPr id="72" name="Block Arc 5"/>
          <p:cNvSpPr/>
          <p:nvPr/>
        </p:nvSpPr>
        <p:spPr>
          <a:xfrm>
            <a:off x="8137326" y="3949153"/>
            <a:ext cx="2530634" cy="2530636"/>
          </a:xfrm>
          <a:prstGeom prst="blockArc">
            <a:avLst>
              <a:gd name="adj1" fmla="val 10800000"/>
              <a:gd name="adj2" fmla="val 0"/>
              <a:gd name="adj3" fmla="val 7951"/>
            </a:avLst>
          </a:pr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44">
              <a:solidFill>
                <a:prstClr val="black"/>
              </a:solidFill>
              <a:ea typeface="STXihei"/>
            </a:endParaRPr>
          </a:p>
        </p:txBody>
      </p:sp>
      <p:pic>
        <p:nvPicPr>
          <p:cNvPr id="16" name="圖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0983" y="1990903"/>
            <a:ext cx="1020919" cy="1007660"/>
          </a:xfrm>
          <a:prstGeom prst="rect">
            <a:avLst/>
          </a:prstGeom>
        </p:spPr>
      </p:pic>
      <p:pic>
        <p:nvPicPr>
          <p:cNvPr id="17" name="圖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4579" y="1990903"/>
            <a:ext cx="1022392" cy="1007660"/>
          </a:xfrm>
          <a:prstGeom prst="rect">
            <a:avLst/>
          </a:prstGeom>
        </p:spPr>
      </p:pic>
      <p:pic>
        <p:nvPicPr>
          <p:cNvPr id="18" name="圖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47391" y="1995379"/>
            <a:ext cx="1022392" cy="1007660"/>
          </a:xfrm>
          <a:prstGeom prst="rect">
            <a:avLst/>
          </a:prstGeom>
        </p:spPr>
      </p:pic>
      <p:pic>
        <p:nvPicPr>
          <p:cNvPr id="19" name="圖片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4106" y="4414546"/>
            <a:ext cx="886487" cy="873713"/>
          </a:xfrm>
          <a:prstGeom prst="rect">
            <a:avLst/>
          </a:prstGeom>
        </p:spPr>
      </p:pic>
      <p:pic>
        <p:nvPicPr>
          <p:cNvPr id="20" name="圖片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62526" y="4392878"/>
            <a:ext cx="1022392" cy="1007660"/>
          </a:xfrm>
          <a:prstGeom prst="rect">
            <a:avLst/>
          </a:prstGeom>
        </p:spPr>
      </p:pic>
      <p:pic>
        <p:nvPicPr>
          <p:cNvPr id="21" name="圖片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1431" y="4382425"/>
            <a:ext cx="1022392" cy="1007660"/>
          </a:xfrm>
          <a:prstGeom prst="rect">
            <a:avLst/>
          </a:prstGeom>
        </p:spPr>
      </p:pic>
    </p:spTree>
    <p:extLst>
      <p:ext uri="{BB962C8B-B14F-4D97-AF65-F5344CB8AC3E}">
        <p14:creationId xmlns:p14="http://schemas.microsoft.com/office/powerpoint/2010/main" val="2241449055"/>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8" name="组合 9"/>
          <p:cNvGrpSpPr>
            <a:grpSpLocks/>
          </p:cNvGrpSpPr>
          <p:nvPr/>
        </p:nvGrpSpPr>
        <p:grpSpPr bwMode="auto">
          <a:xfrm>
            <a:off x="9799638" y="-15875"/>
            <a:ext cx="2392362" cy="996950"/>
            <a:chOff x="5797942" y="-301201"/>
            <a:chExt cx="3396247" cy="1408387"/>
          </a:xfrm>
        </p:grpSpPr>
        <p:grpSp>
          <p:nvGrpSpPr>
            <p:cNvPr id="10"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24" name="组合 68"/>
              <p:cNvGrpSpPr/>
              <p:nvPr/>
            </p:nvGrpSpPr>
            <p:grpSpPr>
              <a:xfrm>
                <a:off x="0" y="-2417"/>
                <a:ext cx="3257548" cy="542240"/>
                <a:chOff x="0" y="-2417"/>
                <a:chExt cx="3257548" cy="542240"/>
              </a:xfrm>
              <a:grpFill/>
            </p:grpSpPr>
            <p:sp>
              <p:nvSpPr>
                <p:cNvPr id="30" name="等腰三角形 29"/>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31" name="等腰三角形 30"/>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32" name="等腰三角形 31"/>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33" name="等腰三角形 32"/>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34" name="等腰三角形 33"/>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35" name="等腰三角形 34"/>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25" name="组合 69"/>
              <p:cNvGrpSpPr/>
              <p:nvPr/>
            </p:nvGrpSpPr>
            <p:grpSpPr>
              <a:xfrm>
                <a:off x="0" y="539750"/>
                <a:ext cx="2326820" cy="539822"/>
                <a:chOff x="0" y="0"/>
                <a:chExt cx="2326820" cy="539822"/>
              </a:xfrm>
              <a:grpFill/>
            </p:grpSpPr>
            <p:sp>
              <p:nvSpPr>
                <p:cNvPr id="26" name="等腰三角形 25"/>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7" name="等腰三角形 26"/>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8" name="等腰三角形 27"/>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9" name="等腰三角形 28"/>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12" name="等腰三角形 11"/>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3" name="等腰三角形 12"/>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4" name="等腰三角形 13"/>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5" name="等腰三角形 14"/>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6" name="等腰三角形 15"/>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7" name="等腰三角形 16"/>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8" name="等腰三角形 17"/>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19" name="等腰三角形 18"/>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0"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1"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2"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23"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36" name="圖片 3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grpSp>
        <p:nvGrpSpPr>
          <p:cNvPr id="50" name="组合 7"/>
          <p:cNvGrpSpPr>
            <a:grpSpLocks/>
          </p:cNvGrpSpPr>
          <p:nvPr/>
        </p:nvGrpSpPr>
        <p:grpSpPr bwMode="auto">
          <a:xfrm>
            <a:off x="400050" y="282110"/>
            <a:ext cx="3296051" cy="954107"/>
            <a:chOff x="400051" y="281460"/>
            <a:chExt cx="2448377" cy="954959"/>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53" name="文本框 52"/>
            <p:cNvSpPr txBox="1"/>
            <p:nvPr/>
          </p:nvSpPr>
          <p:spPr bwMode="auto">
            <a:xfrm>
              <a:off x="909733" y="281460"/>
              <a:ext cx="1938695" cy="954959"/>
            </a:xfrm>
            <a:prstGeom prst="rect">
              <a:avLst/>
            </a:prstGeom>
            <a:noFill/>
          </p:spPr>
          <p:txBody>
            <a:bodyPr>
              <a:spAutoFit/>
            </a:bodyPr>
            <a:lstStyle/>
            <a:p>
              <a:pPr>
                <a:defRPr/>
              </a:pPr>
              <a:r>
                <a:rPr lang="en-US" altLang="zh-CN" sz="2800" b="1" dirty="0" smtClean="0">
                  <a:solidFill>
                    <a:prstClr val="black">
                      <a:lumMod val="75000"/>
                      <a:lumOff val="25000"/>
                    </a:prst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rPr>
                <a:t>Locations</a:t>
              </a:r>
              <a:endParaRPr lang="zh-CN" altLang="en-US" sz="2800" b="1" dirty="0">
                <a:solidFill>
                  <a:prstClr val="black">
                    <a:lumMod val="75000"/>
                    <a:lumOff val="25000"/>
                  </a:prstClr>
                </a:solidFill>
                <a:effectLst>
                  <a:outerShdw blurRad="38100" dist="38100" dir="2700000" algn="tl">
                    <a:srgbClr val="000000">
                      <a:alpha val="43137"/>
                    </a:srgbClr>
                  </a:outerShdw>
                </a:effectLst>
                <a:latin typeface="华文细黑" panose="02010600040101010101" pitchFamily="2" charset="-122"/>
                <a:ea typeface="华文细黑" panose="02010600040101010101" pitchFamily="2" charset="-122"/>
              </a:endParaRPr>
            </a:p>
          </p:txBody>
        </p:sp>
      </p:grpSp>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4728" y="659487"/>
            <a:ext cx="10063155" cy="6094838"/>
          </a:xfrm>
          <a:prstGeom prst="rect">
            <a:avLst/>
          </a:prstGeom>
        </p:spPr>
      </p:pic>
      <p:pic>
        <p:nvPicPr>
          <p:cNvPr id="11" name="Picture 2" descr="C:\Users\Sophie\Desktop\接案\唯物\GMI\據點圖.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116974"/>
            <a:ext cx="4933206" cy="5272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182400"/>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a:grpSpLocks/>
          </p:cNvGrpSpPr>
          <p:nvPr/>
        </p:nvGrpSpPr>
        <p:grpSpPr bwMode="auto">
          <a:xfrm>
            <a:off x="5691188" y="1355815"/>
            <a:ext cx="6038079" cy="461665"/>
            <a:chOff x="3187432" y="2140857"/>
            <a:chExt cx="6036745" cy="462008"/>
          </a:xfrm>
        </p:grpSpPr>
        <p:grpSp>
          <p:nvGrpSpPr>
            <p:cNvPr id="39" name="组合 24"/>
            <p:cNvGrpSpPr>
              <a:grpSpLocks/>
            </p:cNvGrpSpPr>
            <p:nvPr/>
          </p:nvGrpSpPr>
          <p:grpSpPr bwMode="auto">
            <a:xfrm>
              <a:off x="3187432" y="2140857"/>
              <a:ext cx="3617983" cy="462008"/>
              <a:chOff x="3367314" y="2310296"/>
              <a:chExt cx="3617983" cy="462008"/>
            </a:xfrm>
          </p:grpSpPr>
          <p:sp>
            <p:nvSpPr>
              <p:cNvPr id="42" name="椭圆 41"/>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1</a:t>
                </a:r>
                <a:endParaRPr lang="zh-CN" altLang="en-US" dirty="0">
                  <a:solidFill>
                    <a:schemeClr val="tx1">
                      <a:lumMod val="75000"/>
                      <a:lumOff val="25000"/>
                    </a:schemeClr>
                  </a:solidFill>
                  <a:latin typeface="Bell MT" panose="02020503060305020303" pitchFamily="18" charset="0"/>
                  <a:ea typeface="STXihei"/>
                </a:endParaRPr>
              </a:p>
            </p:txBody>
          </p:sp>
          <p:sp>
            <p:nvSpPr>
              <p:cNvPr id="44" name="文本框 21"/>
              <p:cNvSpPr txBox="1">
                <a:spLocks noChangeArrowheads="1"/>
              </p:cNvSpPr>
              <p:nvPr/>
            </p:nvSpPr>
            <p:spPr bwMode="auto">
              <a:xfrm>
                <a:off x="3811027" y="2310296"/>
                <a:ext cx="3174270" cy="462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zh-TW" altLang="en-US" sz="2400" b="1" dirty="0" smtClean="0">
                    <a:solidFill>
                      <a:srgbClr val="093978"/>
                    </a:solidFill>
                    <a:latin typeface="Bell MT" panose="02020503060305020303" pitchFamily="18" charset="0"/>
                    <a:ea typeface="华文细黑" panose="02010600040101010101" pitchFamily="2" charset="-122"/>
                  </a:rPr>
                  <a:t> </a:t>
                </a:r>
                <a:r>
                  <a:rPr lang="en-US" altLang="zh-TW" sz="2400" b="1" dirty="0" smtClean="0">
                    <a:solidFill>
                      <a:srgbClr val="093978"/>
                    </a:solidFill>
                    <a:latin typeface="Bell MT" panose="02020503060305020303" pitchFamily="18" charset="0"/>
                    <a:ea typeface="华文细黑" panose="02010600040101010101" pitchFamily="2" charset="-122"/>
                  </a:rPr>
                  <a:t>Company Profile</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40" name="直接连接符 39"/>
            <p:cNvCxnSpPr/>
            <p:nvPr/>
          </p:nvCxnSpPr>
          <p:spPr>
            <a:xfrm>
              <a:off x="6868731" y="2348744"/>
              <a:ext cx="1728524" cy="0"/>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 name="文本框 29"/>
            <p:cNvSpPr txBox="1">
              <a:spLocks noChangeArrowheads="1"/>
            </p:cNvSpPr>
            <p:nvPr/>
          </p:nvSpPr>
          <p:spPr bwMode="auto">
            <a:xfrm>
              <a:off x="8804453"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04</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46" name="组合 45"/>
          <p:cNvGrpSpPr>
            <a:grpSpLocks/>
          </p:cNvGrpSpPr>
          <p:nvPr/>
        </p:nvGrpSpPr>
        <p:grpSpPr bwMode="auto">
          <a:xfrm>
            <a:off x="5691188" y="2258889"/>
            <a:ext cx="6089238" cy="461324"/>
            <a:chOff x="3187432" y="2099330"/>
            <a:chExt cx="6087892" cy="461665"/>
          </a:xfrm>
        </p:grpSpPr>
        <p:grpSp>
          <p:nvGrpSpPr>
            <p:cNvPr id="47" name="组合 42"/>
            <p:cNvGrpSpPr>
              <a:grpSpLocks/>
            </p:cNvGrpSpPr>
            <p:nvPr/>
          </p:nvGrpSpPr>
          <p:grpSpPr bwMode="auto">
            <a:xfrm>
              <a:off x="3187432" y="2099330"/>
              <a:ext cx="2902104" cy="461665"/>
              <a:chOff x="3367314" y="2268769"/>
              <a:chExt cx="2902104" cy="461665"/>
            </a:xfrm>
          </p:grpSpPr>
          <p:sp>
            <p:nvSpPr>
              <p:cNvPr id="50" name="椭圆 49"/>
              <p:cNvSpPr/>
              <p:nvPr/>
            </p:nvSpPr>
            <p:spPr>
              <a:xfrm>
                <a:off x="3367314" y="2322775"/>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rgbClr val="FF0000"/>
                    </a:solidFill>
                    <a:latin typeface="Bell MT" panose="02020503060305020303" pitchFamily="18" charset="0"/>
                    <a:ea typeface="STXihei"/>
                  </a:rPr>
                  <a:t>2</a:t>
                </a:r>
                <a:endParaRPr lang="zh-CN" altLang="en-US" dirty="0">
                  <a:solidFill>
                    <a:srgbClr val="FF0000"/>
                  </a:solidFill>
                  <a:latin typeface="Bell MT" panose="02020503060305020303" pitchFamily="18" charset="0"/>
                  <a:ea typeface="STXihei"/>
                </a:endParaRPr>
              </a:p>
            </p:txBody>
          </p:sp>
          <p:sp>
            <p:nvSpPr>
              <p:cNvPr id="52" name="文本框 47"/>
              <p:cNvSpPr txBox="1">
                <a:spLocks noChangeArrowheads="1"/>
              </p:cNvSpPr>
              <p:nvPr/>
            </p:nvSpPr>
            <p:spPr bwMode="auto">
              <a:xfrm>
                <a:off x="3874560"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FF0000"/>
                    </a:solidFill>
                    <a:latin typeface="Bell MT" panose="02020503060305020303" pitchFamily="18" charset="0"/>
                    <a:ea typeface="华文细黑" panose="02010600040101010101" pitchFamily="2" charset="-122"/>
                  </a:rPr>
                  <a:t>Financial Result</a:t>
                </a:r>
                <a:r>
                  <a:rPr lang="zh-TW" altLang="en-US" sz="2400" b="1" dirty="0" smtClean="0">
                    <a:solidFill>
                      <a:srgbClr val="FF0000"/>
                    </a:solidFill>
                    <a:latin typeface="Bell MT" panose="02020503060305020303" pitchFamily="18" charset="0"/>
                    <a:ea typeface="华文细黑" panose="02010600040101010101" pitchFamily="2" charset="-122"/>
                  </a:rPr>
                  <a:t> </a:t>
                </a:r>
                <a:endParaRPr lang="zh-TW" altLang="en-US" sz="2400" b="1" dirty="0">
                  <a:solidFill>
                    <a:srgbClr val="FF0000"/>
                  </a:solidFill>
                  <a:latin typeface="Bell MT" panose="02020503060305020303" pitchFamily="18" charset="0"/>
                  <a:ea typeface="华文细黑" panose="02010600040101010101" pitchFamily="2" charset="-122"/>
                </a:endParaRPr>
              </a:p>
            </p:txBody>
          </p:sp>
        </p:grpSp>
        <p:cxnSp>
          <p:nvCxnSpPr>
            <p:cNvPr id="48" name="直接连接符 47"/>
            <p:cNvCxnSpPr/>
            <p:nvPr/>
          </p:nvCxnSpPr>
          <p:spPr>
            <a:xfrm flipV="1">
              <a:off x="6967620" y="2348742"/>
              <a:ext cx="1739971" cy="7487"/>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9" name="文本框 44"/>
            <p:cNvSpPr txBox="1">
              <a:spLocks noChangeArrowheads="1"/>
            </p:cNvSpPr>
            <p:nvPr/>
          </p:nvSpPr>
          <p:spPr bwMode="auto">
            <a:xfrm>
              <a:off x="8855600" y="2213986"/>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rgbClr val="FF0000"/>
                  </a:solidFill>
                  <a:latin typeface="Bell MT" panose="02020503060305020303" pitchFamily="18" charset="0"/>
                  <a:ea typeface="STXihei"/>
                </a:rPr>
                <a:t>07</a:t>
              </a:r>
              <a:endParaRPr lang="zh-CN" altLang="en-US" sz="1200" dirty="0">
                <a:solidFill>
                  <a:srgbClr val="FF0000"/>
                </a:solidFill>
                <a:latin typeface="Bell MT" panose="02020503060305020303" pitchFamily="18" charset="0"/>
                <a:ea typeface="STXihei"/>
              </a:endParaRPr>
            </a:p>
          </p:txBody>
        </p:sp>
      </p:grpSp>
      <p:grpSp>
        <p:nvGrpSpPr>
          <p:cNvPr id="54" name="组合 53"/>
          <p:cNvGrpSpPr>
            <a:grpSpLocks/>
          </p:cNvGrpSpPr>
          <p:nvPr/>
        </p:nvGrpSpPr>
        <p:grpSpPr bwMode="auto">
          <a:xfrm>
            <a:off x="5691188" y="3203451"/>
            <a:ext cx="6092825" cy="461324"/>
            <a:chOff x="3187432" y="2099330"/>
            <a:chExt cx="6091478" cy="461665"/>
          </a:xfrm>
        </p:grpSpPr>
        <p:grpSp>
          <p:nvGrpSpPr>
            <p:cNvPr id="55" name="组合 50"/>
            <p:cNvGrpSpPr>
              <a:grpSpLocks/>
            </p:cNvGrpSpPr>
            <p:nvPr/>
          </p:nvGrpSpPr>
          <p:grpSpPr bwMode="auto">
            <a:xfrm>
              <a:off x="3187432" y="2099330"/>
              <a:ext cx="2931886" cy="461665"/>
              <a:chOff x="3367314" y="2268769"/>
              <a:chExt cx="2931886" cy="461665"/>
            </a:xfrm>
          </p:grpSpPr>
          <p:sp>
            <p:nvSpPr>
              <p:cNvPr id="58" name="椭圆 57"/>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3</a:t>
                </a:r>
                <a:endParaRPr lang="zh-CN" altLang="en-US" dirty="0">
                  <a:solidFill>
                    <a:schemeClr val="tx1">
                      <a:lumMod val="75000"/>
                      <a:lumOff val="25000"/>
                    </a:schemeClr>
                  </a:solidFill>
                  <a:latin typeface="Bell MT" panose="02020503060305020303" pitchFamily="18" charset="0"/>
                  <a:ea typeface="STXihei"/>
                </a:endParaRPr>
              </a:p>
            </p:txBody>
          </p:sp>
          <p:sp>
            <p:nvSpPr>
              <p:cNvPr id="60" name="文本框 55"/>
              <p:cNvSpPr txBox="1">
                <a:spLocks noChangeArrowheads="1"/>
              </p:cNvSpPr>
              <p:nvPr/>
            </p:nvSpPr>
            <p:spPr bwMode="auto">
              <a:xfrm>
                <a:off x="3904342" y="2268769"/>
                <a:ext cx="23948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Outlook</a:t>
                </a:r>
                <a:r>
                  <a:rPr lang="zh-TW" altLang="en-US" sz="2400" b="1" dirty="0" smtClean="0">
                    <a:solidFill>
                      <a:srgbClr val="093978"/>
                    </a:solidFill>
                    <a:latin typeface="Bell MT" panose="02020503060305020303" pitchFamily="18" charset="0"/>
                    <a:ea typeface="华文细黑" panose="02010600040101010101" pitchFamily="2" charset="-122"/>
                  </a:rPr>
                  <a:t> </a:t>
                </a:r>
                <a:endParaRPr lang="zh-TW" altLang="en-US" sz="2400" b="1" dirty="0">
                  <a:solidFill>
                    <a:srgbClr val="093978"/>
                  </a:solidFill>
                  <a:latin typeface="Bell MT" panose="02020503060305020303" pitchFamily="18" charset="0"/>
                  <a:ea typeface="华文细黑" panose="02010600040101010101" pitchFamily="2" charset="-122"/>
                </a:endParaRPr>
              </a:p>
            </p:txBody>
          </p:sp>
        </p:grpSp>
        <p:cxnSp>
          <p:nvCxnSpPr>
            <p:cNvPr id="56" name="直接连接符 55"/>
            <p:cNvCxnSpPr/>
            <p:nvPr/>
          </p:nvCxnSpPr>
          <p:spPr>
            <a:xfrm flipV="1">
              <a:off x="7071876" y="2407525"/>
              <a:ext cx="1605722" cy="14972"/>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7" name="文本框 52"/>
            <p:cNvSpPr txBox="1">
              <a:spLocks noChangeArrowheads="1"/>
            </p:cNvSpPr>
            <p:nvPr/>
          </p:nvSpPr>
          <p:spPr bwMode="auto">
            <a:xfrm>
              <a:off x="8859186" y="2267152"/>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13</a:t>
              </a:r>
              <a:endParaRPr lang="zh-CN" altLang="en-US" sz="1200" dirty="0">
                <a:solidFill>
                  <a:schemeClr val="tx1">
                    <a:lumMod val="75000"/>
                    <a:lumOff val="25000"/>
                  </a:schemeClr>
                </a:solidFill>
                <a:latin typeface="Bell MT" panose="02020503060305020303" pitchFamily="18" charset="0"/>
                <a:ea typeface="STXihei"/>
              </a:endParaRPr>
            </a:p>
          </p:txBody>
        </p:sp>
      </p:grpSp>
      <p:grpSp>
        <p:nvGrpSpPr>
          <p:cNvPr id="70" name="组合 69"/>
          <p:cNvGrpSpPr>
            <a:grpSpLocks/>
          </p:cNvGrpSpPr>
          <p:nvPr/>
        </p:nvGrpSpPr>
        <p:grpSpPr bwMode="auto">
          <a:xfrm>
            <a:off x="5691188" y="4224381"/>
            <a:ext cx="6092825" cy="461665"/>
            <a:chOff x="3187432" y="2082486"/>
            <a:chExt cx="6091478" cy="462006"/>
          </a:xfrm>
        </p:grpSpPr>
        <p:grpSp>
          <p:nvGrpSpPr>
            <p:cNvPr id="71" name="组合 66"/>
            <p:cNvGrpSpPr>
              <a:grpSpLocks/>
            </p:cNvGrpSpPr>
            <p:nvPr/>
          </p:nvGrpSpPr>
          <p:grpSpPr bwMode="auto">
            <a:xfrm>
              <a:off x="3187432" y="2082486"/>
              <a:ext cx="3915969" cy="462006"/>
              <a:chOff x="3367314" y="2251925"/>
              <a:chExt cx="3915969" cy="462006"/>
            </a:xfrm>
          </p:grpSpPr>
          <p:sp>
            <p:nvSpPr>
              <p:cNvPr id="74" name="椭圆 73"/>
              <p:cNvSpPr/>
              <p:nvPr/>
            </p:nvSpPr>
            <p:spPr>
              <a:xfrm>
                <a:off x="3367314" y="2322776"/>
                <a:ext cx="392025" cy="390814"/>
              </a:xfrm>
              <a:prstGeom prst="ellipse">
                <a:avLst/>
              </a:prstGeom>
              <a:no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dirty="0">
                    <a:solidFill>
                      <a:schemeClr val="tx1">
                        <a:lumMod val="75000"/>
                        <a:lumOff val="25000"/>
                      </a:schemeClr>
                    </a:solidFill>
                    <a:latin typeface="Bell MT" panose="02020503060305020303" pitchFamily="18" charset="0"/>
                    <a:ea typeface="STXihei"/>
                  </a:rPr>
                  <a:t>4</a:t>
                </a:r>
                <a:endParaRPr lang="zh-CN" altLang="en-US" dirty="0">
                  <a:solidFill>
                    <a:schemeClr val="tx1">
                      <a:lumMod val="75000"/>
                      <a:lumOff val="25000"/>
                    </a:schemeClr>
                  </a:solidFill>
                  <a:latin typeface="Bell MT" panose="02020503060305020303" pitchFamily="18" charset="0"/>
                  <a:ea typeface="STXihei"/>
                </a:endParaRPr>
              </a:p>
            </p:txBody>
          </p:sp>
          <p:sp>
            <p:nvSpPr>
              <p:cNvPr id="76" name="文本框 71"/>
              <p:cNvSpPr txBox="1">
                <a:spLocks noChangeArrowheads="1"/>
              </p:cNvSpPr>
              <p:nvPr/>
            </p:nvSpPr>
            <p:spPr bwMode="auto">
              <a:xfrm>
                <a:off x="3904342" y="2251925"/>
                <a:ext cx="3378941" cy="462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en-US" altLang="zh-TW" sz="2400" b="1" dirty="0" smtClean="0">
                    <a:solidFill>
                      <a:srgbClr val="093978"/>
                    </a:solidFill>
                    <a:latin typeface="Bell MT" panose="02020503060305020303" pitchFamily="18" charset="0"/>
                    <a:ea typeface="华文细黑" panose="02010600040101010101" pitchFamily="2" charset="-122"/>
                  </a:rPr>
                  <a:t>Q&amp;A</a:t>
                </a:r>
                <a:r>
                  <a:rPr lang="en-US" altLang="zh-TW" sz="2400" b="1" dirty="0" smtClean="0">
                    <a:solidFill>
                      <a:srgbClr val="093978"/>
                    </a:solidFill>
                    <a:latin typeface="Bell MT" panose="02020503060305020303" pitchFamily="18" charset="0"/>
                    <a:ea typeface="STXihei"/>
                  </a:rPr>
                  <a:t> </a:t>
                </a:r>
                <a:endParaRPr lang="zh-CN" altLang="en-US" sz="2400" b="1" dirty="0">
                  <a:solidFill>
                    <a:srgbClr val="093978"/>
                  </a:solidFill>
                  <a:latin typeface="Bell MT" panose="02020503060305020303" pitchFamily="18" charset="0"/>
                  <a:ea typeface="STXihei"/>
                </a:endParaRPr>
              </a:p>
            </p:txBody>
          </p:sp>
        </p:grpSp>
        <p:cxnSp>
          <p:nvCxnSpPr>
            <p:cNvPr id="72" name="直接连接符 71"/>
            <p:cNvCxnSpPr/>
            <p:nvPr/>
          </p:nvCxnSpPr>
          <p:spPr>
            <a:xfrm flipV="1">
              <a:off x="7103401" y="2407525"/>
              <a:ext cx="1605722" cy="14971"/>
            </a:xfrm>
            <a:prstGeom prst="line">
              <a:avLst/>
            </a:prstGeom>
            <a:ln>
              <a:solidFill>
                <a:schemeClr val="tx1">
                  <a:lumMod val="65000"/>
                  <a:lumOff val="3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3" name="文本框 68"/>
            <p:cNvSpPr txBox="1">
              <a:spLocks noChangeArrowheads="1"/>
            </p:cNvSpPr>
            <p:nvPr/>
          </p:nvSpPr>
          <p:spPr bwMode="auto">
            <a:xfrm>
              <a:off x="8859186" y="2210244"/>
              <a:ext cx="41972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pPr>
              <a:r>
                <a:rPr lang="en-US" altLang="zh-CN" sz="1200" dirty="0" smtClean="0">
                  <a:solidFill>
                    <a:schemeClr val="tx1">
                      <a:lumMod val="75000"/>
                      <a:lumOff val="25000"/>
                    </a:schemeClr>
                  </a:solidFill>
                  <a:latin typeface="Bell MT" panose="02020503060305020303" pitchFamily="18" charset="0"/>
                  <a:ea typeface="STXihei"/>
                </a:rPr>
                <a:t>17</a:t>
              </a:r>
              <a:endParaRPr lang="zh-CN" altLang="en-US" sz="1200" dirty="0">
                <a:solidFill>
                  <a:schemeClr val="tx1">
                    <a:lumMod val="75000"/>
                    <a:lumOff val="25000"/>
                  </a:schemeClr>
                </a:solidFill>
                <a:latin typeface="Bell MT" panose="02020503060305020303" pitchFamily="18" charset="0"/>
                <a:ea typeface="STXihei"/>
              </a:endParaRPr>
            </a:p>
          </p:txBody>
        </p:sp>
      </p:gr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r="2358"/>
          <a:stretch/>
        </p:blipFill>
        <p:spPr>
          <a:xfrm>
            <a:off x="0" y="-1"/>
            <a:ext cx="5418161" cy="6870700"/>
          </a:xfrm>
          <a:prstGeom prst="rect">
            <a:avLst/>
          </a:prstGeom>
        </p:spPr>
      </p:pic>
      <p:grpSp>
        <p:nvGrpSpPr>
          <p:cNvPr id="7" name="组合 6"/>
          <p:cNvGrpSpPr/>
          <p:nvPr/>
        </p:nvGrpSpPr>
        <p:grpSpPr>
          <a:xfrm>
            <a:off x="4107243" y="-1"/>
            <a:ext cx="2027756" cy="6870701"/>
            <a:chOff x="4095922" y="-1"/>
            <a:chExt cx="2027756" cy="6870701"/>
          </a:xfrm>
        </p:grpSpPr>
        <p:sp>
          <p:nvSpPr>
            <p:cNvPr id="36" name="Freeform 10"/>
            <p:cNvSpPr>
              <a:spLocks/>
            </p:cNvSpPr>
            <p:nvPr/>
          </p:nvSpPr>
          <p:spPr bwMode="auto">
            <a:xfrm>
              <a:off x="4291809" y="4407192"/>
              <a:ext cx="1831869" cy="2463508"/>
            </a:xfrm>
            <a:custGeom>
              <a:avLst/>
              <a:gdLst>
                <a:gd name="T0" fmla="*/ 611 w 819"/>
                <a:gd name="T1" fmla="*/ 1103 h 1103"/>
                <a:gd name="T2" fmla="*/ 819 w 819"/>
                <a:gd name="T3" fmla="*/ 1103 h 1103"/>
                <a:gd name="T4" fmla="*/ 0 w 819"/>
                <a:gd name="T5" fmla="*/ 0 h 1103"/>
                <a:gd name="T6" fmla="*/ 611 w 819"/>
                <a:gd name="T7" fmla="*/ 1103 h 1103"/>
              </a:gdLst>
              <a:ahLst/>
              <a:cxnLst>
                <a:cxn ang="0">
                  <a:pos x="T0" y="T1"/>
                </a:cxn>
                <a:cxn ang="0">
                  <a:pos x="T2" y="T3"/>
                </a:cxn>
                <a:cxn ang="0">
                  <a:pos x="T4" y="T5"/>
                </a:cxn>
                <a:cxn ang="0">
                  <a:pos x="T6" y="T7"/>
                </a:cxn>
              </a:cxnLst>
              <a:rect l="0" t="0" r="r" b="b"/>
              <a:pathLst>
                <a:path w="819" h="1103">
                  <a:moveTo>
                    <a:pt x="611" y="1103"/>
                  </a:moveTo>
                  <a:cubicBezTo>
                    <a:pt x="819" y="1103"/>
                    <a:pt x="819" y="1103"/>
                    <a:pt x="819" y="1103"/>
                  </a:cubicBezTo>
                  <a:cubicBezTo>
                    <a:pt x="430" y="846"/>
                    <a:pt x="136" y="457"/>
                    <a:pt x="0" y="0"/>
                  </a:cubicBezTo>
                  <a:cubicBezTo>
                    <a:pt x="81" y="432"/>
                    <a:pt x="301" y="816"/>
                    <a:pt x="611" y="1103"/>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7" name="Freeform 11"/>
            <p:cNvSpPr>
              <a:spLocks/>
            </p:cNvSpPr>
            <p:nvPr/>
          </p:nvSpPr>
          <p:spPr bwMode="auto">
            <a:xfrm>
              <a:off x="4095922" y="-1"/>
              <a:ext cx="1905620" cy="4407193"/>
            </a:xfrm>
            <a:custGeom>
              <a:avLst/>
              <a:gdLst>
                <a:gd name="T0" fmla="*/ 852 w 852"/>
                <a:gd name="T1" fmla="*/ 0 h 1973"/>
                <a:gd name="T2" fmla="*/ 575 w 852"/>
                <a:gd name="T3" fmla="*/ 0 h 1973"/>
                <a:gd name="T4" fmla="*/ 0 w 852"/>
                <a:gd name="T5" fmla="*/ 1404 h 1973"/>
                <a:gd name="T6" fmla="*/ 82 w 852"/>
                <a:gd name="T7" fmla="*/ 1973 h 1973"/>
                <a:gd name="T8" fmla="*/ 48 w 852"/>
                <a:gd name="T9" fmla="*/ 1604 h 1973"/>
                <a:gd name="T10" fmla="*/ 852 w 852"/>
                <a:gd name="T11" fmla="*/ 0 h 1973"/>
              </a:gdLst>
              <a:ahLst/>
              <a:cxnLst>
                <a:cxn ang="0">
                  <a:pos x="T0" y="T1"/>
                </a:cxn>
                <a:cxn ang="0">
                  <a:pos x="T2" y="T3"/>
                </a:cxn>
                <a:cxn ang="0">
                  <a:pos x="T4" y="T5"/>
                </a:cxn>
                <a:cxn ang="0">
                  <a:pos x="T6" y="T7"/>
                </a:cxn>
                <a:cxn ang="0">
                  <a:pos x="T8" y="T9"/>
                </a:cxn>
                <a:cxn ang="0">
                  <a:pos x="T10" y="T11"/>
                </a:cxn>
              </a:cxnLst>
              <a:rect l="0" t="0" r="r" b="b"/>
              <a:pathLst>
                <a:path w="852" h="1973">
                  <a:moveTo>
                    <a:pt x="852" y="0"/>
                  </a:moveTo>
                  <a:cubicBezTo>
                    <a:pt x="575" y="0"/>
                    <a:pt x="575" y="0"/>
                    <a:pt x="575" y="0"/>
                  </a:cubicBezTo>
                  <a:cubicBezTo>
                    <a:pt x="220" y="361"/>
                    <a:pt x="0" y="857"/>
                    <a:pt x="0" y="1404"/>
                  </a:cubicBezTo>
                  <a:cubicBezTo>
                    <a:pt x="0" y="1602"/>
                    <a:pt x="29" y="1792"/>
                    <a:pt x="82" y="1973"/>
                  </a:cubicBezTo>
                  <a:cubicBezTo>
                    <a:pt x="60" y="1853"/>
                    <a:pt x="48" y="1730"/>
                    <a:pt x="48" y="1604"/>
                  </a:cubicBezTo>
                  <a:cubicBezTo>
                    <a:pt x="48" y="948"/>
                    <a:pt x="364" y="365"/>
                    <a:pt x="852" y="0"/>
                  </a:cubicBezTo>
                  <a:close/>
                </a:path>
              </a:pathLst>
            </a:custGeom>
            <a:solidFill>
              <a:srgbClr val="F79F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0" name="矩形 29"/>
          <p:cNvSpPr/>
          <p:nvPr/>
        </p:nvSpPr>
        <p:spPr bwMode="auto">
          <a:xfrm>
            <a:off x="6228335" y="1148342"/>
            <a:ext cx="1563248" cy="276807"/>
          </a:xfrm>
          <a:prstGeom prst="rect">
            <a:avLst/>
          </a:prstGeom>
        </p:spPr>
        <p:txBody>
          <a:bodyPr wrap="none">
            <a:spAutoFit/>
          </a:bodyPr>
          <a:lstStyle/>
          <a:p>
            <a:pPr>
              <a:lnSpc>
                <a:spcPct val="120000"/>
              </a:lnSpc>
              <a:defRPr/>
            </a:pPr>
            <a:r>
              <a:rPr lang="en-US" altLang="zh-CN" sz="1100" dirty="0" smtClean="0">
                <a:solidFill>
                  <a:prstClr val="white">
                    <a:lumMod val="65000"/>
                  </a:prstClr>
                </a:solidFill>
                <a:latin typeface="Arial" panose="020B0604020202020204" pitchFamily="34" charset="0"/>
                <a:cs typeface="Arial" panose="020B0604020202020204" pitchFamily="34" charset="0"/>
              </a:rPr>
              <a:t>Company Introduction</a:t>
            </a:r>
            <a:endParaRPr lang="en-US" altLang="zh-CN" sz="1100" dirty="0">
              <a:solidFill>
                <a:prstClr val="white">
                  <a:lumMod val="65000"/>
                </a:prstClr>
              </a:solidFill>
              <a:latin typeface="Arial" panose="020B0604020202020204" pitchFamily="34" charset="0"/>
              <a:cs typeface="Arial" panose="020B0604020202020204" pitchFamily="34" charset="0"/>
            </a:endParaRPr>
          </a:p>
        </p:txBody>
      </p:sp>
      <p:sp>
        <p:nvSpPr>
          <p:cNvPr id="4" name="矩形 3"/>
          <p:cNvSpPr/>
          <p:nvPr/>
        </p:nvSpPr>
        <p:spPr>
          <a:xfrm>
            <a:off x="6257830" y="2072790"/>
            <a:ext cx="752129"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Financial</a:t>
            </a:r>
            <a:endParaRPr lang="zh-TW" altLang="en-US" dirty="0"/>
          </a:p>
        </p:txBody>
      </p:sp>
      <p:sp>
        <p:nvSpPr>
          <p:cNvPr id="5" name="矩形 4"/>
          <p:cNvSpPr/>
          <p:nvPr/>
        </p:nvSpPr>
        <p:spPr>
          <a:xfrm>
            <a:off x="6257830" y="3036585"/>
            <a:ext cx="952505" cy="261610"/>
          </a:xfrm>
          <a:prstGeom prst="rect">
            <a:avLst/>
          </a:prstGeom>
        </p:spPr>
        <p:txBody>
          <a:bodyPr wrap="none">
            <a:spAutoFit/>
          </a:bodyPr>
          <a:lstStyle/>
          <a:p>
            <a:r>
              <a:rPr lang="en-US" altLang="zh-CN" sz="1100" dirty="0">
                <a:solidFill>
                  <a:prstClr val="white">
                    <a:lumMod val="65000"/>
                  </a:prstClr>
                </a:solidFill>
                <a:latin typeface="Arial" panose="020B0604020202020204" pitchFamily="34" charset="0"/>
                <a:cs typeface="Arial" panose="020B0604020202020204" pitchFamily="34" charset="0"/>
              </a:rPr>
              <a:t>Operational </a:t>
            </a:r>
            <a:endParaRPr lang="zh-TW" altLang="en-US" dirty="0"/>
          </a:p>
        </p:txBody>
      </p:sp>
      <p:sp>
        <p:nvSpPr>
          <p:cNvPr id="6" name="矩形 5"/>
          <p:cNvSpPr/>
          <p:nvPr/>
        </p:nvSpPr>
        <p:spPr>
          <a:xfrm>
            <a:off x="6260292" y="4015525"/>
            <a:ext cx="598241" cy="261610"/>
          </a:xfrm>
          <a:prstGeom prst="rect">
            <a:avLst/>
          </a:prstGeom>
        </p:spPr>
        <p:txBody>
          <a:bodyPr wrap="none">
            <a:spAutoFit/>
          </a:bodyPr>
          <a:lstStyle/>
          <a:p>
            <a:r>
              <a:rPr lang="en-US" altLang="zh-CN" sz="1100" dirty="0" smtClean="0">
                <a:solidFill>
                  <a:prstClr val="white">
                    <a:lumMod val="65000"/>
                  </a:prstClr>
                </a:solidFill>
                <a:latin typeface="Arial" panose="020B0604020202020204" pitchFamily="34" charset="0"/>
                <a:cs typeface="Arial" panose="020B0604020202020204" pitchFamily="34" charset="0"/>
              </a:rPr>
              <a:t>Q &amp; A </a:t>
            </a:r>
            <a:endParaRPr lang="zh-TW" altLang="en-US" dirty="0"/>
          </a:p>
        </p:txBody>
      </p:sp>
    </p:spTree>
    <p:extLst>
      <p:ext uri="{BB962C8B-B14F-4D97-AF65-F5344CB8AC3E}">
        <p14:creationId xmlns:p14="http://schemas.microsoft.com/office/powerpoint/2010/main" val="3686764870"/>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1" y="1018218"/>
            <a:ext cx="12372919" cy="6209079"/>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0" name="组合 7"/>
          <p:cNvGrpSpPr>
            <a:grpSpLocks/>
          </p:cNvGrpSpPr>
          <p:nvPr/>
        </p:nvGrpSpPr>
        <p:grpSpPr bwMode="auto">
          <a:xfrm>
            <a:off x="401441" y="354668"/>
            <a:ext cx="8738429" cy="523220"/>
            <a:chOff x="400051" y="286324"/>
            <a:chExt cx="8740043" cy="483840"/>
          </a:xfrm>
        </p:grpSpPr>
        <p:sp>
          <p:nvSpPr>
            <p:cNvPr id="51" name="任意多边形 3"/>
            <p:cNvSpPr/>
            <p:nvPr/>
          </p:nvSpPr>
          <p:spPr>
            <a:xfrm>
              <a:off x="400051" y="353428"/>
              <a:ext cx="379483" cy="379751"/>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3" name="文本框 52"/>
            <p:cNvSpPr txBox="1"/>
            <p:nvPr/>
          </p:nvSpPr>
          <p:spPr bwMode="auto">
            <a:xfrm>
              <a:off x="874225" y="286324"/>
              <a:ext cx="8265869" cy="483840"/>
            </a:xfrm>
            <a:prstGeom prst="rect">
              <a:avLst/>
            </a:prstGeom>
            <a:noFill/>
          </p:spPr>
          <p:txBody>
            <a:bodyPr wrap="square">
              <a:spAutoFit/>
            </a:bodyPr>
            <a:lstStyle/>
            <a:p>
              <a:pPr>
                <a:defRPr/>
              </a:pPr>
              <a:endParaRPr lang="zh-TW" altLang="en-US" sz="2800" b="1" dirty="0">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endParaRPr>
            </a:p>
          </p:txBody>
        </p:sp>
      </p:gr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0" y="6858000"/>
            <a:ext cx="12211487" cy="193203"/>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矩形 35"/>
          <p:cNvSpPr/>
          <p:nvPr/>
        </p:nvSpPr>
        <p:spPr>
          <a:xfrm>
            <a:off x="919727" y="342297"/>
            <a:ext cx="6509148" cy="1046436"/>
          </a:xfrm>
          <a:prstGeom prst="rect">
            <a:avLst/>
          </a:prstGeom>
        </p:spPr>
        <p:txBody>
          <a:bodyPr wrap="none" lIns="121917" tIns="60958" rIns="121917" bIns="60958">
            <a:spAutoFit/>
          </a:bodyPr>
          <a:lstStyle/>
          <a:p>
            <a:pPr lvl="0">
              <a:defRPr/>
            </a:pPr>
            <a:r>
              <a:rPr lang="en-US" altLang="zh-TW" sz="28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Financial-Consolidated Revenue</a:t>
            </a:r>
            <a:endParaRPr lang="en-US" altLang="zh-TW" sz="2800" b="1" dirty="0">
              <a:latin typeface="Adobe 繁黑體 Std B" pitchFamily="34" charset="-120"/>
              <a:ea typeface="STXihei"/>
            </a:endParaRPr>
          </a:p>
          <a:p>
            <a:endParaRPr lang="en-US" altLang="zh-TW" sz="1600" b="1" dirty="0">
              <a:solidFill>
                <a:srgbClr val="002060"/>
              </a:solidFill>
              <a:latin typeface="Adobe 繁黑體 Std B" pitchFamily="34" charset="-120"/>
              <a:ea typeface="STXihei"/>
            </a:endParaRPr>
          </a:p>
          <a:p>
            <a:r>
              <a:rPr lang="en-US" altLang="zh-TW" sz="1600" b="1" dirty="0" smtClean="0">
                <a:latin typeface="Adobe 繁黑體 Std B" pitchFamily="34" charset="-120"/>
                <a:ea typeface="STXihei"/>
              </a:rPr>
              <a:t>(</a:t>
            </a:r>
            <a:r>
              <a:rPr lang="en-US" altLang="zh-TW" sz="1600" b="1" dirty="0" smtClean="0">
                <a:latin typeface="Adobe 繁黑體 Std B" pitchFamily="34" charset="-120"/>
                <a:ea typeface="Adobe 繁黑體 Std B" pitchFamily="34" charset="-120"/>
              </a:rPr>
              <a:t>In</a:t>
            </a:r>
            <a:r>
              <a:rPr lang="en-US" altLang="zh-TW" sz="1600" b="1" dirty="0" smtClean="0">
                <a:latin typeface="Adobe 繁黑體 Std B" pitchFamily="34" charset="-120"/>
                <a:ea typeface="STXihei"/>
              </a:rPr>
              <a:t> NT</a:t>
            </a:r>
            <a:r>
              <a:rPr lang="en-US" altLang="zh-TW" sz="1600" b="1" dirty="0">
                <a:latin typeface="Adobe 繁黑體 Std B" pitchFamily="34" charset="-120"/>
                <a:ea typeface="STXihei"/>
              </a:rPr>
              <a:t>$ thousands unless otherwise noted)</a:t>
            </a:r>
            <a:endParaRPr lang="zh-TW" altLang="en-US" sz="1600" b="1" dirty="0">
              <a:latin typeface="Adobe 繁黑體 Std B" pitchFamily="34" charset="-120"/>
              <a:ea typeface="Adobe 繁黑體 Std B" pitchFamily="34" charset="-120"/>
            </a:endParaRPr>
          </a:p>
        </p:txBody>
      </p:sp>
      <p:sp>
        <p:nvSpPr>
          <p:cNvPr id="41" name="文字方塊 40"/>
          <p:cNvSpPr txBox="1"/>
          <p:nvPr/>
        </p:nvSpPr>
        <p:spPr>
          <a:xfrm>
            <a:off x="2628900" y="1270872"/>
            <a:ext cx="1136649" cy="707882"/>
          </a:xfrm>
          <a:prstGeom prst="rect">
            <a:avLst/>
          </a:prstGeom>
          <a:noFill/>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28.58%</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2" name="文字方塊 41"/>
          <p:cNvSpPr txBox="1"/>
          <p:nvPr/>
        </p:nvSpPr>
        <p:spPr>
          <a:xfrm>
            <a:off x="4175795" y="1141195"/>
            <a:ext cx="1107405" cy="707882"/>
          </a:xfrm>
          <a:prstGeom prst="rect">
            <a:avLst/>
          </a:prstGeom>
          <a:noFill/>
        </p:spPr>
        <p:txBody>
          <a:bodyPr wrap="square" lIns="121917" tIns="60958" rIns="121917" bIns="60958" rtlCol="0">
            <a:spAutoFit/>
          </a:bodyPr>
          <a:lstStyle/>
          <a:p>
            <a:pPr algn="ctr"/>
            <a:r>
              <a:rPr lang="en-US" altLang="zh-TW" sz="1900" b="1" dirty="0">
                <a:solidFill>
                  <a:srgbClr val="FF6600"/>
                </a:solidFill>
                <a:latin typeface="微軟正黑體" panose="020B0604030504040204" pitchFamily="34" charset="-120"/>
                <a:ea typeface="微軟正黑體" panose="020B0604030504040204" pitchFamily="34" charset="-120"/>
              </a:rPr>
              <a:t>QoQ</a:t>
            </a:r>
          </a:p>
          <a:p>
            <a:pPr algn="ctr"/>
            <a:r>
              <a:rPr lang="en-US" altLang="zh-TW" sz="1900" b="1" dirty="0">
                <a:solidFill>
                  <a:srgbClr val="FF6600"/>
                </a:solidFill>
                <a:latin typeface="微軟正黑體" panose="020B0604030504040204" pitchFamily="34" charset="-120"/>
                <a:ea typeface="微軟正黑體" panose="020B0604030504040204" pitchFamily="34" charset="-120"/>
              </a:rPr>
              <a:t>18.38%</a:t>
            </a:r>
            <a:endParaRPr lang="zh-TW" altLang="en-US" sz="1900" b="1" dirty="0">
              <a:solidFill>
                <a:srgbClr val="FF6600"/>
              </a:solidFill>
              <a:latin typeface="微軟正黑體" panose="020B0604030504040204" pitchFamily="34" charset="-120"/>
              <a:ea typeface="微軟正黑體" panose="020B0604030504040204" pitchFamily="34" charset="-120"/>
            </a:endParaRPr>
          </a:p>
        </p:txBody>
      </p:sp>
      <p:sp>
        <p:nvSpPr>
          <p:cNvPr id="46" name="文字方塊 45"/>
          <p:cNvSpPr txBox="1"/>
          <p:nvPr/>
        </p:nvSpPr>
        <p:spPr>
          <a:xfrm>
            <a:off x="8777539" y="1154767"/>
            <a:ext cx="1117600" cy="707882"/>
          </a:xfrm>
          <a:prstGeom prst="rect">
            <a:avLst/>
          </a:prstGeom>
          <a:noFill/>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28.02%</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pic>
        <p:nvPicPr>
          <p:cNvPr id="47" name="Picture 3"/>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bwMode="auto">
          <a:xfrm>
            <a:off x="627433" y="2173817"/>
            <a:ext cx="5351251" cy="395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左中括弧 7"/>
          <p:cNvSpPr/>
          <p:nvPr/>
        </p:nvSpPr>
        <p:spPr>
          <a:xfrm rot="5400000">
            <a:off x="3538149" y="675887"/>
            <a:ext cx="245331" cy="2851069"/>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2" name="左中括弧 81"/>
          <p:cNvSpPr/>
          <p:nvPr/>
        </p:nvSpPr>
        <p:spPr>
          <a:xfrm rot="5400000">
            <a:off x="4351734" y="1250947"/>
            <a:ext cx="345278" cy="1517651"/>
          </a:xfrm>
          <a:prstGeom prst="leftBracket">
            <a:avLst/>
          </a:prstGeom>
          <a:ln w="38100">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9" name="左中括弧 8"/>
          <p:cNvSpPr/>
          <p:nvPr/>
        </p:nvSpPr>
        <p:spPr>
          <a:xfrm rot="5400000">
            <a:off x="9015832" y="990689"/>
            <a:ext cx="595374" cy="2339295"/>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2830" y="2101421"/>
            <a:ext cx="5377658" cy="4083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4429884"/>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19487"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任意多边形 3"/>
          <p:cNvSpPr/>
          <p:nvPr/>
        </p:nvSpPr>
        <p:spPr bwMode="auto">
          <a:xfrm>
            <a:off x="401441" y="427234"/>
            <a:ext cx="379413" cy="410659"/>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1" y="6787966"/>
            <a:ext cx="12211487" cy="263237"/>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2" name="文字方塊 41"/>
          <p:cNvSpPr txBox="1"/>
          <p:nvPr/>
        </p:nvSpPr>
        <p:spPr>
          <a:xfrm>
            <a:off x="2317750" y="1493123"/>
            <a:ext cx="1298575" cy="707882"/>
          </a:xfrm>
          <a:prstGeom prst="rect">
            <a:avLst/>
          </a:prstGeom>
          <a:noFill/>
          <a:ln>
            <a:noFill/>
          </a:ln>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+0.28pt</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3" name="文字方塊 42"/>
          <p:cNvSpPr txBox="1"/>
          <p:nvPr/>
        </p:nvSpPr>
        <p:spPr>
          <a:xfrm>
            <a:off x="4099595" y="1310992"/>
            <a:ext cx="1291555" cy="707882"/>
          </a:xfrm>
          <a:prstGeom prst="rect">
            <a:avLst/>
          </a:prstGeom>
          <a:noFill/>
        </p:spPr>
        <p:txBody>
          <a:bodyPr wrap="square" lIns="121917" tIns="60958" rIns="121917" bIns="60958" rtlCol="0">
            <a:spAutoFit/>
          </a:bodyPr>
          <a:lstStyle/>
          <a:p>
            <a:pPr algn="ctr"/>
            <a:r>
              <a:rPr lang="en-US" altLang="zh-TW" sz="1900" b="1" dirty="0">
                <a:solidFill>
                  <a:srgbClr val="FF6600"/>
                </a:solidFill>
                <a:latin typeface="微軟正黑體" panose="020B0604030504040204" pitchFamily="34" charset="-120"/>
                <a:ea typeface="微軟正黑體" panose="020B0604030504040204" pitchFamily="34" charset="-120"/>
              </a:rPr>
              <a:t>QoQ</a:t>
            </a:r>
          </a:p>
          <a:p>
            <a:pPr algn="ctr"/>
            <a:r>
              <a:rPr lang="en-US" altLang="zh-TW" sz="1900" b="1" dirty="0">
                <a:solidFill>
                  <a:srgbClr val="FF6600"/>
                </a:solidFill>
                <a:latin typeface="微軟正黑體" panose="020B0604030504040204" pitchFamily="34" charset="-120"/>
                <a:ea typeface="微軟正黑體" panose="020B0604030504040204" pitchFamily="34" charset="-120"/>
              </a:rPr>
              <a:t>-0.51pt</a:t>
            </a:r>
            <a:endParaRPr lang="zh-TW" altLang="en-US" sz="1900" b="1" dirty="0">
              <a:solidFill>
                <a:srgbClr val="FF6600"/>
              </a:solidFill>
              <a:latin typeface="微軟正黑體" panose="020B0604030504040204" pitchFamily="34" charset="-120"/>
              <a:ea typeface="微軟正黑體" panose="020B0604030504040204" pitchFamily="34" charset="-120"/>
            </a:endParaRPr>
          </a:p>
        </p:txBody>
      </p:sp>
      <p:sp>
        <p:nvSpPr>
          <p:cNvPr id="47" name="文字方塊 46"/>
          <p:cNvSpPr txBox="1"/>
          <p:nvPr/>
        </p:nvSpPr>
        <p:spPr>
          <a:xfrm>
            <a:off x="8751321" y="1404324"/>
            <a:ext cx="1219200" cy="707882"/>
          </a:xfrm>
          <a:prstGeom prst="rect">
            <a:avLst/>
          </a:prstGeom>
          <a:noFill/>
          <a:ln>
            <a:noFill/>
          </a:ln>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+0.17pt</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8" name="矩形 47"/>
          <p:cNvSpPr/>
          <p:nvPr/>
        </p:nvSpPr>
        <p:spPr>
          <a:xfrm>
            <a:off x="919727" y="342297"/>
            <a:ext cx="4765337" cy="553994"/>
          </a:xfrm>
          <a:prstGeom prst="rect">
            <a:avLst/>
          </a:prstGeom>
        </p:spPr>
        <p:txBody>
          <a:bodyPr wrap="none" lIns="121917" tIns="60958" rIns="121917" bIns="60958">
            <a:spAutoFit/>
          </a:bodyPr>
          <a:lstStyle/>
          <a:p>
            <a:pPr lvl="0"/>
            <a:r>
              <a:rPr lang="en-US" altLang="zh-TW" sz="28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Financial-Gross Margin</a:t>
            </a:r>
            <a:endParaRPr lang="zh-TW" altLang="en-US" b="1" dirty="0">
              <a:latin typeface="Adobe 繁黑體 Std B" pitchFamily="34" charset="-120"/>
              <a:ea typeface="Adobe 繁黑體 Std B" pitchFamily="34" charset="-120"/>
            </a:endParaRPr>
          </a:p>
        </p:txBody>
      </p:sp>
      <p:graphicFrame>
        <p:nvGraphicFramePr>
          <p:cNvPr id="52" name="圖表 51"/>
          <p:cNvGraphicFramePr>
            <a:graphicFrameLocks/>
          </p:cNvGraphicFramePr>
          <p:nvPr>
            <p:extLst>
              <p:ext uri="{D42A27DB-BD31-4B8C-83A1-F6EECF244321}">
                <p14:modId xmlns:p14="http://schemas.microsoft.com/office/powerpoint/2010/main" val="4142049256"/>
              </p:ext>
            </p:extLst>
          </p:nvPr>
        </p:nvGraphicFramePr>
        <p:xfrm>
          <a:off x="711200" y="2476500"/>
          <a:ext cx="5384800" cy="3723216"/>
        </p:xfrm>
        <a:graphic>
          <a:graphicData uri="http://schemas.openxmlformats.org/drawingml/2006/chart">
            <c:chart xmlns:c="http://schemas.openxmlformats.org/drawingml/2006/chart" xmlns:r="http://schemas.openxmlformats.org/officeDocument/2006/relationships" r:id="rId5"/>
          </a:graphicData>
        </a:graphic>
      </p:graphicFrame>
      <p:sp>
        <p:nvSpPr>
          <p:cNvPr id="82" name="左中括弧 81"/>
          <p:cNvSpPr/>
          <p:nvPr/>
        </p:nvSpPr>
        <p:spPr>
          <a:xfrm rot="5400000">
            <a:off x="9092428" y="1081682"/>
            <a:ext cx="364065" cy="2602715"/>
          </a:xfrm>
          <a:prstGeom prst="leftBracket">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3" name="左中括弧 82"/>
          <p:cNvSpPr/>
          <p:nvPr/>
        </p:nvSpPr>
        <p:spPr>
          <a:xfrm rot="5400000">
            <a:off x="3690569" y="733614"/>
            <a:ext cx="379940" cy="3282972"/>
          </a:xfrm>
          <a:prstGeom prst="leftBracket">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5" name="左中括弧 84"/>
          <p:cNvSpPr/>
          <p:nvPr/>
        </p:nvSpPr>
        <p:spPr>
          <a:xfrm rot="5400000">
            <a:off x="4606296" y="1293119"/>
            <a:ext cx="356227" cy="1807742"/>
          </a:xfrm>
          <a:prstGeom prst="leftBracket">
            <a:avLst/>
          </a:prstGeom>
          <a:ln w="38100">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8086" y="2565072"/>
            <a:ext cx="5246688" cy="3632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7221048"/>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p:cNvPicPr>
            <a:picLocks noChangeAspect="1"/>
          </p:cNvPicPr>
          <p:nvPr/>
        </p:nvPicPr>
        <p:blipFill>
          <a:blip r:embed="rId3"/>
          <a:stretch>
            <a:fillRect/>
          </a:stretch>
        </p:blipFill>
        <p:spPr>
          <a:xfrm>
            <a:off x="19486" y="974726"/>
            <a:ext cx="12192000" cy="6076477"/>
          </a:xfrm>
          <a:prstGeom prst="rect">
            <a:avLst/>
          </a:prstGeom>
        </p:spPr>
      </p:pic>
      <p:sp>
        <p:nvSpPr>
          <p:cNvPr id="49" name="矩形 48"/>
          <p:cNvSpPr/>
          <p:nvPr/>
        </p:nvSpPr>
        <p:spPr>
          <a:xfrm>
            <a:off x="0" y="0"/>
            <a:ext cx="12192000" cy="981075"/>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 name="任意多边形 3"/>
          <p:cNvSpPr/>
          <p:nvPr/>
        </p:nvSpPr>
        <p:spPr bwMode="auto">
          <a:xfrm>
            <a:off x="401441" y="427234"/>
            <a:ext cx="379413" cy="410659"/>
          </a:xfrm>
          <a:custGeom>
            <a:avLst/>
            <a:gdLst>
              <a:gd name="connsiteX0" fmla="*/ 157734 w 406400"/>
              <a:gd name="connsiteY0" fmla="*/ 125523 h 406400"/>
              <a:gd name="connsiteX1" fmla="*/ 157734 w 406400"/>
              <a:gd name="connsiteY1" fmla="*/ 285067 h 406400"/>
              <a:gd name="connsiteX2" fmla="*/ 295272 w 406400"/>
              <a:gd name="connsiteY2" fmla="*/ 205295 h 406400"/>
              <a:gd name="connsiteX3" fmla="*/ 203200 w 406400"/>
              <a:gd name="connsiteY3" fmla="*/ 0 h 406400"/>
              <a:gd name="connsiteX4" fmla="*/ 406400 w 406400"/>
              <a:gd name="connsiteY4" fmla="*/ 203200 h 406400"/>
              <a:gd name="connsiteX5" fmla="*/ 203200 w 406400"/>
              <a:gd name="connsiteY5" fmla="*/ 406400 h 406400"/>
              <a:gd name="connsiteX6" fmla="*/ 0 w 406400"/>
              <a:gd name="connsiteY6" fmla="*/ 203200 h 406400"/>
              <a:gd name="connsiteX7" fmla="*/ 203200 w 406400"/>
              <a:gd name="connsiteY7" fmla="*/ 0 h 40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00" h="406400">
                <a:moveTo>
                  <a:pt x="157734" y="125523"/>
                </a:moveTo>
                <a:lnTo>
                  <a:pt x="157734" y="285067"/>
                </a:lnTo>
                <a:lnTo>
                  <a:pt x="295272" y="205295"/>
                </a:lnTo>
                <a:close/>
                <a:moveTo>
                  <a:pt x="203200" y="0"/>
                </a:moveTo>
                <a:cubicBezTo>
                  <a:pt x="315424" y="0"/>
                  <a:pt x="406400" y="90976"/>
                  <a:pt x="406400" y="203200"/>
                </a:cubicBezTo>
                <a:cubicBezTo>
                  <a:pt x="406400" y="315424"/>
                  <a:pt x="315424" y="406400"/>
                  <a:pt x="203200" y="406400"/>
                </a:cubicBezTo>
                <a:cubicBezTo>
                  <a:pt x="90976" y="406400"/>
                  <a:pt x="0" y="315424"/>
                  <a:pt x="0" y="203200"/>
                </a:cubicBezTo>
                <a:cubicBezTo>
                  <a:pt x="0" y="90976"/>
                  <a:pt x="90976" y="0"/>
                  <a:pt x="203200" y="0"/>
                </a:cubicBezTo>
                <a:close/>
              </a:path>
            </a:pathLst>
          </a:custGeom>
          <a:solidFill>
            <a:srgbClr val="09397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nvGrpSpPr>
          <p:cNvPr id="55" name="组合 9"/>
          <p:cNvGrpSpPr>
            <a:grpSpLocks/>
          </p:cNvGrpSpPr>
          <p:nvPr/>
        </p:nvGrpSpPr>
        <p:grpSpPr bwMode="auto">
          <a:xfrm>
            <a:off x="9799638" y="-15875"/>
            <a:ext cx="2392362" cy="996950"/>
            <a:chOff x="5797942" y="-301201"/>
            <a:chExt cx="3396247" cy="1408387"/>
          </a:xfrm>
        </p:grpSpPr>
        <p:grpSp>
          <p:nvGrpSpPr>
            <p:cNvPr id="56" name="组合 55"/>
            <p:cNvGrpSpPr/>
            <p:nvPr/>
          </p:nvGrpSpPr>
          <p:grpSpPr>
            <a:xfrm flipH="1">
              <a:off x="5797942" y="-20872"/>
              <a:ext cx="3396247" cy="1128058"/>
              <a:chOff x="0" y="-2417"/>
              <a:chExt cx="3257548" cy="1081989"/>
            </a:xfrm>
            <a:solidFill>
              <a:sysClr val="window" lastClr="FFFFFF">
                <a:lumMod val="85000"/>
                <a:alpha val="75000"/>
              </a:sysClr>
            </a:solidFill>
          </p:grpSpPr>
          <p:grpSp>
            <p:nvGrpSpPr>
              <p:cNvPr id="69" name="组合 68"/>
              <p:cNvGrpSpPr/>
              <p:nvPr/>
            </p:nvGrpSpPr>
            <p:grpSpPr>
              <a:xfrm>
                <a:off x="0" y="-2417"/>
                <a:ext cx="3257548" cy="542240"/>
                <a:chOff x="0" y="-2417"/>
                <a:chExt cx="3257548" cy="542240"/>
              </a:xfrm>
              <a:grpFill/>
            </p:grpSpPr>
            <p:sp>
              <p:nvSpPr>
                <p:cNvPr id="75" name="等腰三角形 74"/>
                <p:cNvSpPr/>
                <p:nvPr/>
              </p:nvSpPr>
              <p:spPr>
                <a:xfrm rot="5400000">
                  <a:off x="-37229" y="37229"/>
                  <a:ext cx="539822" cy="465364"/>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6" name="等腰三角形 75"/>
                <p:cNvSpPr/>
                <p:nvPr/>
              </p:nvSpPr>
              <p:spPr>
                <a:xfrm rot="5400000">
                  <a:off x="428135" y="37229"/>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7" name="等腰三角形 76"/>
                <p:cNvSpPr/>
                <p:nvPr/>
              </p:nvSpPr>
              <p:spPr>
                <a:xfrm rot="5400000">
                  <a:off x="893498" y="37229"/>
                  <a:ext cx="539822" cy="465365"/>
                </a:xfrm>
                <a:prstGeom prst="triangle">
                  <a:avLst/>
                </a:prstGeom>
                <a:solidFill>
                  <a:sysClr val="window" lastClr="FFFFFF">
                    <a:lumMod val="85000"/>
                    <a:alpha val="5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8" name="等腰三角形 77"/>
                <p:cNvSpPr/>
                <p:nvPr/>
              </p:nvSpPr>
              <p:spPr>
                <a:xfrm rot="5400000">
                  <a:off x="1358863"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9" name="等腰三角形 78"/>
                <p:cNvSpPr/>
                <p:nvPr/>
              </p:nvSpPr>
              <p:spPr>
                <a:xfrm rot="5400000">
                  <a:off x="2754955" y="37229"/>
                  <a:ext cx="539822" cy="465364"/>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80" name="等腰三角形 79"/>
                <p:cNvSpPr/>
                <p:nvPr/>
              </p:nvSpPr>
              <p:spPr>
                <a:xfrm rot="5400000">
                  <a:off x="1824228" y="34811"/>
                  <a:ext cx="539822" cy="465365"/>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nvGrpSpPr>
              <p:cNvPr id="70" name="组合 69"/>
              <p:cNvGrpSpPr/>
              <p:nvPr/>
            </p:nvGrpSpPr>
            <p:grpSpPr>
              <a:xfrm>
                <a:off x="0" y="539750"/>
                <a:ext cx="2326820" cy="539822"/>
                <a:chOff x="0" y="0"/>
                <a:chExt cx="2326820" cy="539822"/>
              </a:xfrm>
              <a:grpFill/>
            </p:grpSpPr>
            <p:sp>
              <p:nvSpPr>
                <p:cNvPr id="71" name="等腰三角形 70"/>
                <p:cNvSpPr/>
                <p:nvPr/>
              </p:nvSpPr>
              <p:spPr>
                <a:xfrm rot="5400000">
                  <a:off x="-37229"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2" name="等腰三角形 71"/>
                <p:cNvSpPr/>
                <p:nvPr/>
              </p:nvSpPr>
              <p:spPr>
                <a:xfrm rot="5400000">
                  <a:off x="428135"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3" name="等腰三角形 72"/>
                <p:cNvSpPr/>
                <p:nvPr/>
              </p:nvSpPr>
              <p:spPr>
                <a:xfrm rot="5400000">
                  <a:off x="1358863"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74" name="等腰三角形 73"/>
                <p:cNvSpPr/>
                <p:nvPr/>
              </p:nvSpPr>
              <p:spPr>
                <a:xfrm rot="5400000">
                  <a:off x="1824227" y="37229"/>
                  <a:ext cx="539822" cy="46536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grpSp>
        <p:sp>
          <p:nvSpPr>
            <p:cNvPr id="57" name="等腰三角形 56"/>
            <p:cNvSpPr/>
            <p:nvPr/>
          </p:nvSpPr>
          <p:spPr>
            <a:xfrm rot="5400000">
              <a:off x="6244415" y="-263141"/>
              <a:ext cx="562907"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8" name="等腰三角形 57"/>
            <p:cNvSpPr/>
            <p:nvPr/>
          </p:nvSpPr>
          <p:spPr>
            <a:xfrm rot="5400000">
              <a:off x="6730078" y="-262015"/>
              <a:ext cx="562907"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59" name="等腰三角形 58"/>
            <p:cNvSpPr/>
            <p:nvPr/>
          </p:nvSpPr>
          <p:spPr>
            <a:xfrm rot="5400000">
              <a:off x="7214611" y="-262014"/>
              <a:ext cx="562907" cy="484534"/>
            </a:xfrm>
            <a:prstGeom prst="triangle">
              <a:avLst/>
            </a:pr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0" name="等腰三角形 59"/>
            <p:cNvSpPr/>
            <p:nvPr/>
          </p:nvSpPr>
          <p:spPr>
            <a:xfrm rot="5400000">
              <a:off x="8184807" y="-263141"/>
              <a:ext cx="562907" cy="486788"/>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1" name="等腰三角形 60"/>
            <p:cNvSpPr/>
            <p:nvPr/>
          </p:nvSpPr>
          <p:spPr>
            <a:xfrm rot="5400000">
              <a:off x="6244417" y="299765"/>
              <a:ext cx="562906" cy="486788"/>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2" name="等腰三角形 61"/>
            <p:cNvSpPr/>
            <p:nvPr/>
          </p:nvSpPr>
          <p:spPr>
            <a:xfrm rot="5400000">
              <a:off x="6730079" y="300891"/>
              <a:ext cx="562906" cy="484535"/>
            </a:xfrm>
            <a:prstGeom prst="triangle">
              <a:avLst/>
            </a:prstGeom>
            <a:solidFill>
              <a:sysClr val="window" lastClr="FFFFFF">
                <a:lumMod val="85000"/>
                <a:alpha val="2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3" name="等腰三角形 62"/>
            <p:cNvSpPr/>
            <p:nvPr/>
          </p:nvSpPr>
          <p:spPr>
            <a:xfrm rot="5400000">
              <a:off x="7699148" y="300891"/>
              <a:ext cx="562906" cy="484535"/>
            </a:xfrm>
            <a:prstGeom prst="triangle">
              <a:avLst/>
            </a:pr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4" name="等腰三角形 63"/>
            <p:cNvSpPr/>
            <p:nvPr/>
          </p:nvSpPr>
          <p:spPr>
            <a:xfrm rot="5400000">
              <a:off x="8670469" y="300892"/>
              <a:ext cx="562906" cy="484534"/>
            </a:xfrm>
            <a:prstGeom prst="triangle">
              <a:avLst/>
            </a:prstGeom>
            <a:solidFill>
              <a:sysClr val="window" lastClr="FFFFFF">
                <a:lumMod val="85000"/>
                <a:alpha val="22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5" name="任意多边形 19"/>
            <p:cNvSpPr/>
            <p:nvPr/>
          </p:nvSpPr>
          <p:spPr>
            <a:xfrm rot="5400000">
              <a:off x="7835909" y="727035"/>
              <a:ext cx="273604"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6" name="任意多边形 20"/>
            <p:cNvSpPr/>
            <p:nvPr/>
          </p:nvSpPr>
          <p:spPr>
            <a:xfrm rot="5400000" flipH="1" flipV="1">
              <a:off x="7852807"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3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7" name="任意多边形 21"/>
            <p:cNvSpPr/>
            <p:nvPr/>
          </p:nvSpPr>
          <p:spPr>
            <a:xfrm rot="5400000" flipH="1" flipV="1">
              <a:off x="7368272"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sp>
          <p:nvSpPr>
            <p:cNvPr id="68" name="任意多边形 22"/>
            <p:cNvSpPr/>
            <p:nvPr/>
          </p:nvSpPr>
          <p:spPr>
            <a:xfrm rot="5400000" flipH="1" flipV="1">
              <a:off x="8339595" y="-390929"/>
              <a:ext cx="271362" cy="468759"/>
            </a:xfrm>
            <a:custGeom>
              <a:avLst/>
              <a:gdLst>
                <a:gd name="connsiteX0" fmla="*/ 0 w 271879"/>
                <a:gd name="connsiteY0" fmla="*/ 468755 h 468755"/>
                <a:gd name="connsiteX1" fmla="*/ 271879 w 271879"/>
                <a:gd name="connsiteY1" fmla="*/ 0 h 468755"/>
                <a:gd name="connsiteX2" fmla="*/ 271879 w 271879"/>
                <a:gd name="connsiteY2" fmla="*/ 468755 h 468755"/>
              </a:gdLst>
              <a:ahLst/>
              <a:cxnLst>
                <a:cxn ang="0">
                  <a:pos x="connsiteX0" y="connsiteY0"/>
                </a:cxn>
                <a:cxn ang="0">
                  <a:pos x="connsiteX1" y="connsiteY1"/>
                </a:cxn>
                <a:cxn ang="0">
                  <a:pos x="connsiteX2" y="connsiteY2"/>
                </a:cxn>
              </a:cxnLst>
              <a:rect l="l" t="t" r="r" b="b"/>
              <a:pathLst>
                <a:path w="271879" h="468755">
                  <a:moveTo>
                    <a:pt x="0" y="468755"/>
                  </a:moveTo>
                  <a:lnTo>
                    <a:pt x="271879" y="0"/>
                  </a:lnTo>
                  <a:lnTo>
                    <a:pt x="271879" y="468755"/>
                  </a:lnTo>
                  <a:close/>
                </a:path>
              </a:pathLst>
            </a:custGeom>
            <a:solidFill>
              <a:sysClr val="window" lastClr="FFFFFF">
                <a:lumMod val="85000"/>
                <a:alpha val="40000"/>
              </a:sys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zh-CN" altLang="en-US" kern="0">
                <a:solidFill>
                  <a:prstClr val="white"/>
                </a:solidFill>
                <a:latin typeface="Calibri" panose="020F0502020204030204"/>
              </a:endParaRPr>
            </a:p>
          </p:txBody>
        </p:sp>
      </p:grpSp>
      <p:pic>
        <p:nvPicPr>
          <p:cNvPr id="84" name="圖片 8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75820" y="48809"/>
            <a:ext cx="1445297" cy="959784"/>
          </a:xfrm>
          <a:prstGeom prst="rect">
            <a:avLst/>
          </a:prstGeom>
        </p:spPr>
      </p:pic>
      <p:sp>
        <p:nvSpPr>
          <p:cNvPr id="81" name="矩形 80"/>
          <p:cNvSpPr/>
          <p:nvPr/>
        </p:nvSpPr>
        <p:spPr>
          <a:xfrm>
            <a:off x="-1" y="6858000"/>
            <a:ext cx="12211487" cy="193203"/>
          </a:xfrm>
          <a:prstGeom prst="rect">
            <a:avLst/>
          </a:prstGeom>
          <a:solidFill>
            <a:schemeClr val="bg2"/>
          </a:solidFill>
          <a:ln>
            <a:noFill/>
          </a:ln>
          <a:effectLst>
            <a:reflection endPos="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aphicFrame>
        <p:nvGraphicFramePr>
          <p:cNvPr id="36" name="內容版面配置區 6"/>
          <p:cNvGraphicFramePr>
            <a:graphicFrameLocks noGrp="1"/>
          </p:cNvGraphicFramePr>
          <p:nvPr>
            <p:ph sz="half" idx="4294967295"/>
            <p:extLst>
              <p:ext uri="{D42A27DB-BD31-4B8C-83A1-F6EECF244321}">
                <p14:modId xmlns:p14="http://schemas.microsoft.com/office/powerpoint/2010/main" val="3412895818"/>
              </p:ext>
            </p:extLst>
          </p:nvPr>
        </p:nvGraphicFramePr>
        <p:xfrm>
          <a:off x="609600" y="2311400"/>
          <a:ext cx="5386917" cy="3951816"/>
        </p:xfrm>
        <a:graphic>
          <a:graphicData uri="http://schemas.openxmlformats.org/drawingml/2006/chart">
            <c:chart xmlns:c="http://schemas.openxmlformats.org/drawingml/2006/chart" xmlns:r="http://schemas.openxmlformats.org/officeDocument/2006/relationships" r:id="rId5"/>
          </a:graphicData>
        </a:graphic>
      </p:graphicFrame>
      <p:sp>
        <p:nvSpPr>
          <p:cNvPr id="43" name="文字方塊 42"/>
          <p:cNvSpPr txBox="1"/>
          <p:nvPr/>
        </p:nvSpPr>
        <p:spPr>
          <a:xfrm>
            <a:off x="2557654" y="1480420"/>
            <a:ext cx="1149349" cy="707882"/>
          </a:xfrm>
          <a:prstGeom prst="rect">
            <a:avLst/>
          </a:prstGeom>
          <a:noFill/>
          <a:ln>
            <a:noFill/>
          </a:ln>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+0.07</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44" name="文字方塊 43"/>
          <p:cNvSpPr txBox="1"/>
          <p:nvPr/>
        </p:nvSpPr>
        <p:spPr>
          <a:xfrm>
            <a:off x="4099595" y="1295400"/>
            <a:ext cx="1291555" cy="707882"/>
          </a:xfrm>
          <a:prstGeom prst="rect">
            <a:avLst/>
          </a:prstGeom>
          <a:noFill/>
        </p:spPr>
        <p:txBody>
          <a:bodyPr wrap="square" lIns="121917" tIns="60958" rIns="121917" bIns="60958" rtlCol="0">
            <a:spAutoFit/>
          </a:bodyPr>
          <a:lstStyle/>
          <a:p>
            <a:pPr algn="ctr"/>
            <a:r>
              <a:rPr lang="en-US" altLang="zh-TW" sz="1900" b="1" dirty="0">
                <a:solidFill>
                  <a:srgbClr val="FF6600"/>
                </a:solidFill>
                <a:latin typeface="微軟正黑體" panose="020B0604030504040204" pitchFamily="34" charset="-120"/>
                <a:ea typeface="微軟正黑體" panose="020B0604030504040204" pitchFamily="34" charset="-120"/>
              </a:rPr>
              <a:t>QoQ</a:t>
            </a:r>
          </a:p>
          <a:p>
            <a:pPr algn="ctr"/>
            <a:r>
              <a:rPr lang="en-US" altLang="zh-TW" sz="1900" b="1" dirty="0">
                <a:solidFill>
                  <a:srgbClr val="FF6600"/>
                </a:solidFill>
                <a:latin typeface="微軟正黑體" panose="020B0604030504040204" pitchFamily="34" charset="-120"/>
                <a:ea typeface="微軟正黑體" panose="020B0604030504040204" pitchFamily="34" charset="-120"/>
              </a:rPr>
              <a:t>-0.06</a:t>
            </a:r>
            <a:endParaRPr lang="zh-TW" altLang="en-US" sz="1900" b="1" dirty="0">
              <a:solidFill>
                <a:srgbClr val="FF6600"/>
              </a:solidFill>
              <a:latin typeface="微軟正黑體" panose="020B0604030504040204" pitchFamily="34" charset="-120"/>
              <a:ea typeface="微軟正黑體" panose="020B0604030504040204" pitchFamily="34" charset="-120"/>
            </a:endParaRPr>
          </a:p>
        </p:txBody>
      </p:sp>
      <p:sp>
        <p:nvSpPr>
          <p:cNvPr id="48" name="文字方塊 47"/>
          <p:cNvSpPr txBox="1"/>
          <p:nvPr/>
        </p:nvSpPr>
        <p:spPr>
          <a:xfrm>
            <a:off x="8839200" y="1323416"/>
            <a:ext cx="1117600" cy="707882"/>
          </a:xfrm>
          <a:prstGeom prst="rect">
            <a:avLst/>
          </a:prstGeom>
          <a:noFill/>
          <a:ln>
            <a:noFill/>
          </a:ln>
        </p:spPr>
        <p:txBody>
          <a:bodyPr wrap="square" lIns="121917" tIns="60958" rIns="121917" bIns="60958" rtlCol="0">
            <a:spAutoFit/>
          </a:bodyPr>
          <a:lstStyle/>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YoY</a:t>
            </a:r>
          </a:p>
          <a:p>
            <a:pPr algn="ctr"/>
            <a:r>
              <a:rPr lang="en-US" altLang="zh-TW" sz="1900" b="1" dirty="0">
                <a:solidFill>
                  <a:schemeClr val="accent1">
                    <a:lumMod val="75000"/>
                  </a:schemeClr>
                </a:solidFill>
                <a:latin typeface="微軟正黑體" panose="020B0604030504040204" pitchFamily="34" charset="-120"/>
                <a:ea typeface="微軟正黑體" panose="020B0604030504040204" pitchFamily="34" charset="-120"/>
              </a:rPr>
              <a:t>-0.03</a:t>
            </a:r>
            <a:endParaRPr lang="zh-TW" altLang="en-US" sz="1900" b="1"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52" name="矩形 51"/>
          <p:cNvSpPr/>
          <p:nvPr/>
        </p:nvSpPr>
        <p:spPr>
          <a:xfrm>
            <a:off x="961381" y="334746"/>
            <a:ext cx="9693126" cy="1292658"/>
          </a:xfrm>
          <a:prstGeom prst="rect">
            <a:avLst/>
          </a:prstGeom>
        </p:spPr>
        <p:txBody>
          <a:bodyPr wrap="square" lIns="121917" tIns="60958" rIns="121917" bIns="60958">
            <a:spAutoFit/>
          </a:bodyPr>
          <a:lstStyle/>
          <a:p>
            <a:pPr lvl="0"/>
            <a:r>
              <a:rPr lang="en-US" altLang="zh-TW" sz="2800" b="1" dirty="0" smtClean="0">
                <a:solidFill>
                  <a:prstClr val="black"/>
                </a:solidFill>
                <a:effectLst>
                  <a:outerShdw blurRad="38100" dist="38100" dir="2700000" algn="tl">
                    <a:srgbClr val="000000">
                      <a:alpha val="43137"/>
                    </a:srgbClr>
                  </a:outerShdw>
                </a:effectLst>
                <a:latin typeface="Arial Black" panose="020B0A04020102020204" pitchFamily="34" charset="0"/>
                <a:ea typeface="华文细黑" panose="02010600040101010101" pitchFamily="2" charset="-122"/>
              </a:rPr>
              <a:t>Financial- Consolidated Earnings Per Share</a:t>
            </a:r>
            <a:endParaRPr lang="en-US" altLang="zh-TW" sz="1600" b="1" dirty="0">
              <a:solidFill>
                <a:srgbClr val="002060"/>
              </a:solidFill>
              <a:latin typeface="Adobe 繁黑體 Std B" pitchFamily="34" charset="-120"/>
              <a:ea typeface="Adobe 繁黑體 Std B" pitchFamily="34" charset="-120"/>
            </a:endParaRPr>
          </a:p>
          <a:p>
            <a:endParaRPr lang="en-US" altLang="zh-TW" sz="1600" b="1" dirty="0">
              <a:solidFill>
                <a:srgbClr val="002060"/>
              </a:solidFill>
              <a:latin typeface="Adobe 繁黑體 Std B" pitchFamily="34" charset="-120"/>
              <a:ea typeface="STXihei"/>
            </a:endParaRPr>
          </a:p>
          <a:p>
            <a:r>
              <a:rPr lang="en-US" altLang="zh-TW" sz="1600" b="1" i="1" dirty="0">
                <a:solidFill>
                  <a:srgbClr val="002060"/>
                </a:solidFill>
                <a:latin typeface="Adobe 繁黑體 Std B" pitchFamily="34" charset="-120"/>
                <a:ea typeface="STXihei"/>
              </a:rPr>
              <a:t>(In NT$ thousands unless otherwise noted</a:t>
            </a:r>
            <a:r>
              <a:rPr lang="en-US" altLang="zh-TW" sz="1600" b="1" i="1" dirty="0" smtClean="0">
                <a:solidFill>
                  <a:srgbClr val="002060"/>
                </a:solidFill>
                <a:latin typeface="Adobe 繁黑體 Std B" pitchFamily="34" charset="-120"/>
                <a:ea typeface="STXihei"/>
              </a:rPr>
              <a:t>)</a:t>
            </a:r>
          </a:p>
          <a:p>
            <a:endParaRPr lang="zh-TW" altLang="en-US" sz="1600" b="1" dirty="0">
              <a:solidFill>
                <a:srgbClr val="002060"/>
              </a:solidFill>
              <a:latin typeface="Adobe 繁黑體 Std B" pitchFamily="34" charset="-120"/>
              <a:ea typeface="Adobe 繁黑體 Std B" pitchFamily="34" charset="-120"/>
            </a:endParaRPr>
          </a:p>
        </p:txBody>
      </p:sp>
      <p:graphicFrame>
        <p:nvGraphicFramePr>
          <p:cNvPr id="54" name="內容版面配置區 19"/>
          <p:cNvGraphicFramePr>
            <a:graphicFrameLocks noGrp="1"/>
          </p:cNvGraphicFramePr>
          <p:nvPr>
            <p:ph sz="quarter" idx="4294967295"/>
            <p:extLst>
              <p:ext uri="{D42A27DB-BD31-4B8C-83A1-F6EECF244321}">
                <p14:modId xmlns:p14="http://schemas.microsoft.com/office/powerpoint/2010/main" val="1930421622"/>
              </p:ext>
            </p:extLst>
          </p:nvPr>
        </p:nvGraphicFramePr>
        <p:xfrm>
          <a:off x="6400801" y="2476501"/>
          <a:ext cx="5389033" cy="3532719"/>
        </p:xfrm>
        <a:graphic>
          <a:graphicData uri="http://schemas.openxmlformats.org/drawingml/2006/chart">
            <c:chart xmlns:c="http://schemas.openxmlformats.org/drawingml/2006/chart" xmlns:r="http://schemas.openxmlformats.org/officeDocument/2006/relationships" r:id="rId6"/>
          </a:graphicData>
        </a:graphic>
      </p:graphicFrame>
      <p:pic>
        <p:nvPicPr>
          <p:cNvPr id="8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2801" y="2414867"/>
            <a:ext cx="5389033" cy="4047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 name="左中括弧 84"/>
          <p:cNvSpPr/>
          <p:nvPr/>
        </p:nvSpPr>
        <p:spPr>
          <a:xfrm rot="5400000">
            <a:off x="9231334" y="1183026"/>
            <a:ext cx="349677" cy="2339295"/>
          </a:xfrm>
          <a:prstGeom prst="leftBracket">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6" name="左中括弧 85"/>
          <p:cNvSpPr/>
          <p:nvPr/>
        </p:nvSpPr>
        <p:spPr>
          <a:xfrm rot="5400000">
            <a:off x="3499767" y="781811"/>
            <a:ext cx="414472" cy="3266113"/>
          </a:xfrm>
          <a:prstGeom prst="leftBracket">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7" name="左中括弧 86"/>
          <p:cNvSpPr/>
          <p:nvPr/>
        </p:nvSpPr>
        <p:spPr>
          <a:xfrm rot="5400000">
            <a:off x="4492113" y="1263813"/>
            <a:ext cx="362298" cy="1815426"/>
          </a:xfrm>
          <a:prstGeom prst="leftBracket">
            <a:avLst/>
          </a:prstGeom>
          <a:ln w="38100">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7500" y="2622104"/>
            <a:ext cx="5018088" cy="3839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3125266"/>
      </p:ext>
    </p:extLst>
  </p:cSld>
  <p:clrMapOvr>
    <a:masterClrMapping/>
  </p:clrMapOvr>
  <mc:AlternateContent xmlns:mc="http://schemas.openxmlformats.org/markup-compatibility/2006" xmlns:p14="http://schemas.microsoft.com/office/powerpoint/2010/main">
    <mc:Choice Requires="p14">
      <p:transition spd="slow" p14:dur="1750" advClick="0" advTm="5000">
        <p:random/>
      </p:transition>
    </mc:Choice>
    <mc:Fallback xmlns="">
      <p:transition spd="slow" advClick="0" advTm="5000">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B2DB7924-3E2B-491C-85EB-B518BB44A13A"/>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GdQ+E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Z1D4SLORUx7mAwAA3BAAACcAAAB1bml2ZXJzYWwvZmxhc2hfcHVibGlzaGluZ19zZXR0aW5ncy54bWzVWO9u2kgQ/85TrHzqx2LSJpcUGaIoAQWVQAqOrtXpFC3eAe9lvet611D66Z7mHqxPcrNeIFBIa9rjlBOKwLMzv/k/401w/ikRZAqZ5ko2vKNqzSMgI8W4nDS8u7D98swj2lDJqFASGp5UHjlvVoI0Hwmu4yEYg6yaIIzU9dQ0vNiYtO77s9msynWa2VMlcoP4uhqpxE8z0CANZH4q6By/zDwF7S0QSgDgX6LkQqxZqRASOKQbxXIBhDO0XHLrFBVtQXXs+Y5tRKOHSaZyyS6VUBnJJqOG98vZhf0seRzUFU9A2pjoJhIt2dQpY9xaQcWQfwYSA5/EaO7psUdmnJm44b2uvbIwyO5vwxTgzndqYS4VBkGaBX4ChjJqqHt0Cg18MnpJcCQ2lzThUYgnxAag4V2F98Nu56p13+uHreH9dXjTdTbsIRS23od7CIWdsNvah78s/PWH29ag2+m9vQ/7/W7YuX2UwohuBCTwNyMWYGRVnkWwClhg4jwZScoFFulXYdRgsMwFzSYQqjbHLI6p0OCRP1OYvMup4GaO3VDDbngASC90CpEZ2LQ1PJPl4D3COUA0DHO5qomTN6uaOD3bcN132h/d2mllQI2hUYzFg7TCtMBfJy3ZxkpuuGafyUgJtnIIkhGwHk1grSeGD1y2kfPII2NMgkBXLzJOhUe4QdejlbDOR9pwU/Ree52TIBYOCSA3w61QRDHN9EbEV1G3hR81f+8pA/oPFwpHeor1N5ULRuYqJ4I/ADGKYJrzBH/FQNabiYwzlRRU7HdDtOBo3JTDDNh5GUUfUEWSoyQOl1SAcRo+5vwzGcFYZYgLdIqjCOlcO/zqXsAp1foRlC5tfOFapNO7ar1/YR2kbEpltCc41gYkqTkIPp0TqcxSDsMR0VxDkRTGWXFWxrfqj6dB8yQXLs3/djLWoA+YksNo2Scx37WgtNqYTotGtM1VQGMLckyJw8SDCCcLlzmUBYyoJEqKOaERTm9t23rKVa6R4hrYQesft9DJEy6LpwlOQdSYMchKQdaOXr0+Pvn19OxNvep/+evvl98UWuy1W0GtOrfYLp9cnOWkvlqf3xH6xhLdkm2rLLGFyraU7n4xWCyw7REf+Hb17N5ExcJ8joto2LoYXF6TQWt41w2H9TLF0FPYdyaKsZzG9j2yjEz/LsR0tErB26iXqvNybL1+KQPfluEauM17u7Z1S5mAk3riJg/OasETjuX2v+i7p1rg51v2P2m7n3oBdD17oLYDmkUxZvRgVfDsx9ohw/ucIuaeVle2jTta4O+8DduThEueYBzt3l5doZsnxzW89e08qlQQbfM/Es3KP1BLAwQUAAIACABnUPhIFvREU74CAABVCgAAIQAAAHVuaXZlcnNhbC9mbGFzaF9za2luX3NldHRpbmdzLnhtbJVWbW/aMBD+vl+B2HfSvdJJKVJLmVSJrdVa9buTHImFY0f2hY5/P1/iNDYkwDhVwnfP4zvfG43NlsvFh8kkTpVQ+hkQucwNaTrdhGc306RGVHKWKokgcSaVLpmYLj7+bD5x1CDPsdQO9KWcDUuhdzNvPpdQnI9vc5IxQqrKisn9WuVqlrB0m2tVy+xsaMW+Ai243Frk1Y/5cjXqQHCDDwhlENPqmuQySqXBGKCQvq9IzrIES0B0nq6az4Wc3tXp1x/QdtxwbGi3n0jGaBXLIUzy9S3JOF7a28OqzElOExD+ooV++UwyChVsDzq8/P4ryShDVXX1Pz1SaZVTQkPO6SK+c4RimR0/iuqK5CyBHkSOzlbBpad5670Hcl/9uY9pXLUST5TXg4VARU8ELFDXEEfdqbWZQr091mjnAxYbJowF+Koe9GSDfmK16a4JdT3uD7xxmfl3OU0PeVWiLmHZBuwjQ0NPWC7vmmXhuX5XeRFq2Dmld6en7aG/bWKPoZ62hz4LnsGjFPtj/KGpJXVlvmOuoKcrYK0gmT1mztqdOit5WtPwGu/5TtFhSpXBwlA4L7wEqlwcNbo2pOgopliyHc8ZciV/ES7ZPyNUJo4O9K7ZhlsrRo4ChjquCdHuaT9iOob96FIZNmT7s9A/rT1P0G7xmylDZGlR2p8lM504nh0T62QaDTNoT1o46Ae5URdySqa3oF+UEr6XJtoxilQIF4NVO1xj8DjychBHw0mO3SVD2Zd1mYBe2aJx6Jom1LW4gueFsH/4yuENss7oyjJibalY2Psk4+9N6SlcCwDTadE1QHtoLWUtkAvYgXBWT9G8eOxpsbENPtZut7iGDfrj6TQHHekBvJZ0m6JvlYMV4hkGCK82rmFGazm/hpElpnlZMPbdFu6nKNjL3TKj3gv2WKNwvRTcbO3HKbRK+nfyH1BLAwQUAAIACABnUPhIhFv6tL0DAADtDwAAJgAAAHVuaXZlcnNhbC9odG1sX3B1Ymxpc2hpbmdfc2V0dGluZ3MueG1s1Vfvbts2EP/upyA09GOtpH+W1JAdBImCGHXtzFawFsMQ0OLZ4kKRGknZdT/tafZgfZIeRduJ6ySVu6TbYASOjne/u/vdHc+Kjj7mgsxAG65kO9hv7gUEZKoYl9N2cJmcPT8MiLFUMiqUhHYgVUCOOo2oKMeCm2wE1qKqIQgjTauw7SCztmiF4Xw+b3JTaHeqRGkR3zRTlYeFBgPSgg4LQRf4ZRcFmGCJUAMA/3Ill2adRoOQyCO9U6wUQDjDyCV3SVFxbnMRhF5rTNPrqValZCdKKE30dNwOfjo8dp+Vjkc65TlIR4npoNCJbYsyxl0QVIz4JyAZ8GmG0R68CsicM5u1g5d7LxwMqofbMBW4T506mBOFHEi7xM/BUkYt9Y/eoYWP1qwEXsQWkuY8TfCEuPzbwWlyNep1T+Or/iCJR1fnybuej2EHoyR+n+xglHSTXryLfl348w8X8bDX7b+9SgaDXtK9uLFCRjcIicJNxiJkVpU6hTVhkc3KfCwpF9ijX9FowGKXC6qnkKgzjlWcUGEgIH8UMP2lpILbBQ7DHg7DNUBxbApI7dCVrR1YXUJwA+cBMTCs5bonXr9Z98TB4Ubqofd+k9adUUbUWppm2Dwoq0KLwtuildpEyY3U3DMZK8HWCU2QZYG5HGtORUC4xdzS9al1DNgzLpB/Z7vfnEi7lVyaUW02OFzz6Fo57fzWVxbM7z45L7pP9VdVCkYWqiSCXwOximDhyhz/y4DcHg8y0SqvpIIaS4zgDMiMwxzYUR1HH9BFXqIl3haFAOs9/FnyT2QME6URF+gM7xaUc+PxmzsBF9SYG1C6ivGZb/pu/zR+/8wlSNmMynRHcKw25IV9Eny6IFLZlR3SkdLSQFUUxll1Vie35veXwfC8FL7Mj12MW9BPWJKn8bJLYb4ZQW23GZ1Vg+iGq4LGEeRYEo+JByneDFyWUBcwpZIoKRaEpngfGzfWM65KgxI/wB7afH+E3p5wWT1NcdWjR81A14Lc23/x8tXrnw8O37Sa4ee//n7+oNFyU10I6tz5VXVy7yqsZ/XVQvyG0QNrccv2TOncNSrbcnr3ql+upO0rPgrdQrh7t1Qr8MesllF8PDw5J8N4dNlLRq065e0rnCSbZtggE/dbr47N4DJBguNa8I7HWp1bT60/qBXg2zpaQ79LL27t0Voh4N079XcJ3r6C5xwb6H8xSfc19T8fwh8ySA//SPNj9liDBFSnGdboyer67189j0rYf4kD/7R+9dl414nCO98qGyjffEXvNL4AUEsDBBQAAgAIAGdQ+EjjgzzrngEAACEGAAAfAAAAdW5pdmVyc2FsL2h0bWxfc2tpbl9zZXR0aW5ncy5qc42Uy27CMBBF93xF5G4rRJ+h3aFCJSQWldpd1YUThhDh2JbtpKSIf2/s8IgfofVs4quTO+OxPLtB1CyUoug52plvs3+z90YDrSlRwrWtkx690DqSJF/CR14AySkgB6mOv57k/ZlojVeYyI4zosY1qd8VcNnxQyxEc782JEKgDIlV4O/vELgNgD8ncNA5WHuoTqeTUilGhymjCqgaUiYKbBh09WpW94wOzCoQf6ArnIJlGpvVR54dH2IdXS5lBce0XrCMDROcbjLBSrrsy7+uOYjmzjctMHqKX2aWHcmlmiso3MSzsY5+kguQEg55H2c6gjDBCZCO78isC6hl7B/Ioatc5upIT250dGmOM/C6NJ7osDHaeHndjHX4nIKtaom7Wx0WQXANwrOa3uuwQMZL/o8L5IJluiMe6vf8hBKGlznNDqlHOoKcLlbb9nXvfFBT/hRZT4g5T2gdepJF4EnSgCYDmrLG0jGtdNIuQmn7Z5YrskBifnEKWdUod47o/WeEsFI4XRfNeGimo245yOYbxJyumoxfbqlOAZUztAb7X1BLAwQUAAIACABnUPhIPTwv0cEAAADlAQAAGgAAAHVuaXZlcnNhbC9pMThuX3ByZXNldHMueG1snZGxCsIwEIb3PkW43cRupSR1E9wcdJaaphppLyWXWh/flIp0kYBDIP/xfT8kJ3evvmNP48k6VJDzLTCD2jUWbwrOp/2mAEahxqbuHBoF6IDtqkzavMCjN2QCsViBpOAewlAKMU0TtzT42ECuG0MsJq5dL+LpHYrZFMOiwuKW9i/7M4MqyxiT19F24YBVvMe0IIy8VjA7F43cYutA/AIakwBMqsFQAmh9AngMCcCPK0CK75vnpEcK8aNikGK1nip7A1BLAwQUAAIACABnUPhIsuC9bWQAAABlAAAAHAAAAHVuaXZlcnNhbC9sb2NhbF9zZXR0aW5ncy54bWyzsa/IzVEoSy0qzszPs1Uy1DNQUkjNS85PycxLt1UKDXHTtVBSKC5JzEtJzMnPS7VVystXUrC347LJyU9OzAlOLSkBKixWKMhJrEwtCknNBTJKUv0Sc4Eqn61Y+GzufiV9Oy4AUEsDBBQAAgAIAPeSU0cjtE77+wIAALAIAAAUAAAAdW5pdmVyc2FsL3BsYXllci54bWytVd9P2zAQfi7S/ofI79gtHQOqBMSQ0B7GhNSx7a0yiZt4TeLMdgjlr9/Zzu+lbEh7aJWc7/vufPfdxb96zlLviUnFRR6gBZ4jj+WhiHgeB+jh6+3xObq6fHfkFyndM+nxKEBlzg2ApsiLmAolLzSA76lOAtQzYGBGXiG5kFzvgfsUuNtIJ0v07mgGLrkKUKJ1sSKkqirMFSDyWIm0NCQKhyIjhWSK5ZpJ4tJAXoNd6b+j4ZeJnOh9wVQPWei3B65JWo5nxQck1RILGZOT+XxBftx9XocJy+gxz5WmeciQB5Wc2VI+0nB3J6IyZcrYZr5Lcs20NklY28zXK744zz0lwwA5h03GlKIxUzjNY0QclkyA/W1KVVLzqAGt4VU7XvNav4153zRutnOkcy7Kx5SrBI76kM46CfTJMKqf2etaBT00Cro1TMiT7FfJJYvs67dWjPMFcgFbxdk8sapCOICnWxpqIfc3AAMV1R3EbdOwaxq2oJYDt9HXHQVqbrtlVJeSNaWa+U88YuILlZIaWVxqWTKfjIw1lgzBPnFXrpvUNcRPdJae/kNvjN+oNT/Va52xgP/RmE9A1NaE5xF7vuXgo1kGNdUMim1sWBcpNjG7nFT5mPV0PTC5HOumwEU8TWXMYAwjqinp7OQQlEmqwCUs5QjbOzgITnicpPDTkwzj04M0GZW7SYbewUFwKsLdBLQ1t2Uk4zqOxNQqyCcT68QPS6VFxl+sPAd7Rq+sDl8buebouuDtwdn8j1EcxGgGc4smVpd56u2r5vDezKlWnc+mcJaBWmEemC4L59XMQlmMfCK2pWWqb/o5NfuwBx3lPDUd01zfQe+iWvMX5lU8Ml+6xdLUJGFGMwH6cL7sMUA/YbsMwlvToYhbkTd1wJjYN/dvK9ps+bp1ruuHOuxDDZ84qxzGzdRHUEcsRZlHox7iovuIqBR22rVk1EvZFm60OAGRiiJA7+GhvvPF6UV35bPFRYO1ed27wC6XN6z0OuFOQaTWdXsRv94N8PgbUEsDBBQAAgAIAGdQ+EiIplZk2QgAAOk9AAApAAAAdW5pdmVyc2FsL3NraW5fY3VzdG9taXphdGlvbl9zZXR0aW5ncy54bWztW81u48gRvucpGgoW2AUC64f6c6BRQJEtmxiZ0oq0PZMgECixbREm2QrZ0owWOuRFcsglyFvkXXLY50h1k7RIWZJJexaLYGmOB8Pq+qqqu366m4XphU+Or6xDRj3nJ4s51DcIY47/GPZ/h1BvQV0aTAISEhZW95R7x7fpF81/oJwG1JBZvm0FtsJHw34NDcUP6nbkrtqFt+ag2UCdJm7gLlJxS4GxS0m9lBQYUxt1pVc9EBHJDciC+Oy41F41M/oSoPkhCZjm2+RrX8pyp4eyM7gKLNsBvrDfbvJnl2jdqU3+oGa91WnhXUOWJKmNlJZaV2u7TueyI9cRrjVbNWk36DakhoTqrVb9sr2rdxotCd6Gl22Q0sSXbdTsNJsNddfADUAjWR6oDWXXkS7rdRm04e6lshsOB51aDdXrdamp7lptaTioIeCWQIYsdfkCSqo0kNo7eSDXuxIaKsPBsLnDKm4rLdRt4HattmsOBlKttl/c/ezSy7Wn5p5OspyvCDzqgqOjPLaqR4Krt1gHATCbxFu5FiPItzzyofLzv//58z/+U4ljUsRvwpGYkqVGRCBzfD+C96riJRkR2tPhn6Yjx/5Qma8Zo/7FgvoMTLrwaeBZbqX/+yhCYvvzIOmGBEVwD9aC7NV1xE9eWKwLohaec6AF9VaWvx3RR3oxtxZPjwFd+3YuM5fbFQlcx38C7tplR8FnFblOyDRGvIx9uMuf/LAVVKWQcPPamD+5kK41J26isSZ+CuD2Kl9fkQPoxgkdJqBynT/noCvrkWQd0JX5cx7jg5as1zr8eR3EyFcG7BJP8sZZdtfakiCrJCqKZ1F0tV4VjadVQB/5Ymdxrzv6GedSqDH+I7ewxp9cID5BrjCXl+JlE/NXDxjj18Na0vNACzg3XVxikhA5GcyU8c1E1j/PRuOr8WygXVX6SpSViKfl941292u91f6hV41xOSUZN/JolJWFhLBWLZ8s3ZyORzMQiEczHX8yK33+d2Ho+NYcaTqu9ON/FBYwmeK7Sp//nQd6O51i3ZwZI03FM82Y6WNTrMsIm1it9D/TNVpaG4IYRRuHfEFsSRCUZycgKHQdWwzwku34a5JDnzq+kTV9NsWGOdUUUxvrlb5Bg2D7ByHZWrMlBM/SCpHthNbcJbZQCyEixnl5Ae3iFIbgD1s6wEk9y/Ev8mifyveafjUzx+ORMcO6mlAqfezbSA0srqm4oKls4CnICCzYrd8Gn4noExKQ7LqFhVxrV9cj+DW5IdfO49KFX/YGayYYXDIhfg4gBA6eQtQZxv14qvI1BIXIQisrDL/QwM4ETdp1OWRrujKG0FTMlHyTi0lkg+MdfwGhQxYsh7wbbBjyFZ4Nxp8gxiE3xwVB44+Qkh8Lgj5jA3IIGzlgunynXck8I3gaJgmS5ODC4vHubpG1WACOr+bGoesQKHyFIU1ENoYXhTUZ+MdbcKQmj05keyQYFlu8PTobAqYENmxzOXRBGVKwyqPrx1vtz7OhrI2wOoNwU8f3M1NUSa7Us7bIpwxZ9sbyFwTNycJaQyZsYcx2bDHGPS9M+Nva+QlZLK4/38WlS1fxp+/eYFKm4B2xDI7IoAyOKSv2mna+bPEM3mgIj/WTVuRZgDebYChYl6fa+Nu4KHS8tRtV6W/hqGfjijrrVTvev1753fYLGGNEJXigQUUbOLQQCMNOzLcc2DzdQkBNH4K6SVTPoeDze2ghAfo4lqFT9A4xd7ByGUPuYEWLibjHA0Mz4bB1T+b89pEDLHI18tpxf/M7okvgGv6cqnPyQOG85BJrEx1kYO8S7s/j5dRRKbO1mJo5AsN1kPkYBRVIdR2P36Hyib29wclSRLtBZj73dO3aIrtd50nsCLDOa4+8PIc9BNQTVNcKk7iONqU/vdOQaIrTSO+k2AHiOUFz+yqVn+/ymIHlqXI9U2RdwfxGwfPZzY+D7OBrMjKN2UgecAmQJp7FFkvYhR/4PS+/rOhGoOKhDPLiyRvEChbL//79X/nFHNgTUVFM/WNROZD8vGriZ3l/0Skj4V9zyDHlQRYqXnIC4wtVAs1/vzI1CNBvcmWxom3Jox7/xJVLNaRA7EbZNGXl+gayxBBJQdcBnAULCrmRpx+h8ImzfqV/YwVPUDhNSt2igsTK89hkhW3YX3HXzHV8UhD+7p2IT97UJjNZVcXdH3LUdRZP0fZrwwUm/syHXPpYRJ5yLetQnQ9EEtthxWWKzS2pWlASovd9Qdgc3eueCfsPKq4FNZxlvs/4LKDuhH/ZevkpFxj4hzgI4z4L+JU+eUtzhEv6JfZd/8FyQ2BLkw5ZJ2DDhB8WY5FZ2iH3lOeOnZYbUw4Z76gL+4ISTSfNnx04hCnKQHz6TRnzTHphOVyz4qGU/BT1EKCTr+wlIEU9BBh8VxnDze4l6nAoDU0+yA2sIE3P4z3gIb6oUzFP8pbl4RaM+IfZMLVQMSHL6VGb9MXuaDoeiROa09IGV09Y3POfDzA3HDPfGoysQt53yND38Vs9H8A95jCXnI5uMQ3IwfSs+OuxDIidcSwFovbB4VJEVMS2K/KhAhcRa7HklT6soFjGhwpXGzVlTuFWST3j5awQ0hPlXFTzFE7M4jzQ51W8GIRGyX4e1Ku+WKde9ZyDerHY0/7z196cBBhCwCFJaGZpae5l8iXsThxIE5bYsSdG0wLYEmT7cEVKdKUImbASp6okqKKX9DgcLZnjkg1xY54UIbU256ffCyHJzoe2zEbkgaXLSEw5mgMpthdJEFe6fSgelMDUwEmYuJEdxUUjxbYdZs1DMfsjpSrZe/ZZfWQ3Soo0j/ZMfabswO3VI7qA99Ty96rpbRZK1JHGao5uK/p+QVfbH8qma9l0LZuuZdO1bLqWTdey6Vo2Xcuma9l0LZuuZdO1bLqWTdey6Vo2Xcuma9l0LZuuZdO1bLqWTddft+m6F52z55pSkKfpmjI9V891z1+g5boH/VY7ruKyWbZcf9WW6+uqfnsd1xhUtlx/4ZbrmaT7f+65HtIACvJO/m/u/wFQSwMEFAACAAgAaFD4SO+PBMGnGAAAi0MAABcAAAB1bml2ZXJzYWwvdW5pdmVyc2FsLnBuZ+18C1RT19YuHnvE66lwentaqwbSXttaHy0ipohAose2VKtSq5Aihl0P1agIUcIz5EFrb+0DiFURBSX1WqQlkC1FEnkk0VKJEGJUDBsIEG1IImxCTEIeOzvJ/hM89XnOuOfef/xj/P+9MAYjydrrm48155pz7qzM/fWHm+Jmz5o3KyAgYPa699/5KCDgj0BAwHTazBm+kc6vaw75XqbRP4r7a4DgGm7E9+EZ6pqNawIC6rl/cu/4o+/zf9v/fhI9ICCozf8/TUb78dOAgLUvr3tnzda8FOMghX/OkSAzS14HCsNW3/368xfN7+g3vBq6Z/cL8Npv3nyj/t03Sl5cfGzrrc9/+v4vZ19g7r4SuvuNvzbuCe7v39b9l43PV2zrEzRGYHmK0kaovGlh7i59MwlwLiuwSxxtKxqgy2BuztCBxhEVGRC7RslShq0qjDXSbyBh+QH+v4zzwlsDCXRg0N7udNEwO00XPd0/vp+WSaVQuGCYeOIjZPXk1PH48TpIC6eB4kTi5EBh9/C4q8Sd9Ixq/jT/55UbxwUm5y9zJB9Knnt4fXT25OSYl7RL/K+X5r4ETM6+dsk5a5LTjHby5OyIZZI/+N+c+sz8gu/ldkkY2/wt2SfATVWuxHp6ybrO5MORr9DWZke8PokovKfE3EoyKLb3n+5494hX2jo7f0GN+kb4JJkvfNew1oiG929WyOdvHiwpmST68vs3t2ZHr7qPf3ndFpXx7n1xPn91Y4LobCrTb6+ZR1Yk/G8Bvxy0F9OY2lHEwJMeD6MVILoyEMB++VPYQL4CNgI8qYC7uUMGKhswnLpHS0Y1YAZjexXKvFm19QHtU/0NSmKBTZArhkdPm5gGSoZGwjI8B3LLkeZcKTqYm2JloJABVHPry7gc/UmqALgG0PbGshvZ2ABdOejjNDhxcb0D+eGDn5pDQiYXePXKKlwK/USXmSDr2FlcnzbWCpkJeCmxvS5ZJNDYJ7rjpeZmpn2PtxxUArTFmspE2IFk6xqo5MjYDJakzr2t6gPwAbGLmsyZlAUwlWg9GQ2yxG6WhBh4ayxFBqXDSefRGxGHrjNZXsYWxH5hmzReTR0emli5LvvhGnmElbbmGT0s+CQfNlzUy4MLmBSg24XURca+RTJUvjrJ5NK6cRHh88S2PcKQ+C223ooU3ulUJkV5lcIznZMlvDp3ktSmTGlsiTbNfmtLPEXa+mXv6AE4bejIp5P2WtnhEbbLPZxfF8s1IC+wIsyQdzKMNEsLu5Ia4bg/D/hkogkeWR/CJ0TPRLd/cRGU6cnZSmnb5X22V8XYTvihMo2p6JGdCF04Mv7Qk7Z0vpId22b7emHlxdANVsi3COzoC4Jwgk6u1pCxbdgKSaKF9bMNVXkdfa5VfFlCj+z4W02jOVlFoN+f79yyyGbtO3SLsHWc85c1QvwmekDdl9CY3aiG8NTo27uUsY4BG7wEIfa5PHsxdCnJtJHLr+W+Scn8v/fO/6qA6zaxiWUaVWu8dtUHYeIsmwnzmi5dHnbksLkGB4P8yEQ8ZsaTwVZLp8oXkXIMhCMlW9k0gyOPDeY+5ENBulauk9FcKWBGnGwy3vy5uQi8ufPvjnPwLS0/a+59D7v2vdy5mPLeffIRd5dL1pd9dz8QPfskZOKuY9DEdkzufddREnI0kjm6hdfs8oW+/Ybn6L+TYPDbIZBlTKPlndAZlGfWr1qP2QAs23aDy54Y9Zm/iuQ6S2q2XiXe3wZzs2KvOssXGDSeQQ0leHVUkG7mMak+YiL0vaiPdNAR6fq4N6QyC7oYS+GM03ktMPbxVakBGYOY6mqSZyQaFEc9RiethKTOfLkz/O6OmOl2OeC12JxLQqpsnqzui80h1GrTY7NJuct5SHMYIPUkHYuapfvqmJ10djlPLBo6Lpz+keRNvHSII34zsBrHduDDODweemUOsJRUOXHR1hWh3I7hZ6mpreNyqdZhGSM/IHs3AqBPdAC0eYcyTymm7Sk+gzhxcWSkVnyMlsyl6GSKNYtk1bgEepHizCIODwTwYTxzuS7VklqnLJPG39Ru83okZdI2h2Xlo5Kmc/Qw+wvF5hUaoWduLeK0nZ1lSeKj+OTDbSMM4d6gWgS1eZF6q7W2niDn1leyKmjJYVR47mc3teX3zfkcZPtemyZkP7s6qArp6rZ19RgbPizDfSVcsDnoB7XI8NWFdoiJGbkvXC2zZidEXdejGbyECrwvGH3AXYs4IrGUXFLOJx4eTo1pz3ROOtX+GZTqEjBqXwbvRvM20n9/Wb5mtyevsM4YkUzf3gnpCi+wi9YcT+1mZ3XKNCuW6VDD9ZY344b2HD4SqrMUpLLwCTqHbN5uESZbW/q7y20KAehjHfVZQNCatDf6sa8Kcd9kbui8IZz3gdUXe+v9YtHkIl1qInLAkg1rxwNr3PNEPICBS9aOuloknfUE6SFL+iK8iIU+8K/TqyT66ye1u71vFOLWdzP0o4xdad4YiDCzyrisgqtwAMoeOWBlQT4H+RsZWdpD6BXcyWa1epa1EIdyijrBRtcJtUMuM6Seoz63nkZGcpdLy3qu9o/M+PhRDpcaZvQa7zVwzsE5K/pLTiVJMEZyyfdRVwXUbn2qiGQiJLfdZfDcvWm7O8uguxU6qP7LvgR2lwe2aNOlevdL6GeJjL90SquRXHqHVI7E/uwJ3RA5+/zvu2pVNrN0Yvcx5c2hoPNq6jFaxGSQPrWmzJzAcCdPH9vYlrbr37W7/wmEMVJVJkjJ15VGS49m/WopiJFCLQ9zhMAXtgrIGrc+EuS9EIjb8kS4+k8em3+5xQclDNscjnkOWYq2SAtssNQLk6X3/iQNiNFbCqKk1daCaKms+hGF5wBM82jHQl4r47evFxYe7DSZ3Smmmodhlmiv55amzt6/FBEPPZQgK79nyfYvH59Z892MlecED/LlGf683YWpo49O+Ox1z71gbFkg2UM39DY/IsTe79dFXWPByZrfviciHfHHsYEo4eOUjphtvUVg2U/8BwXA3ZoZ5Z8yY9/WwjufYDIX4CqcjJNPMGiHUiMkKeemyE6RnSI7SbbgsNmWikd7G0fTCzBLGGZ5needqNbkqb3mo8Gsu2t1MO0ID56Od16yySNZEhSxLo0nIsPz8bmoVzrxgTQrHXPFvftIMZcwe0WHk7HPl0N5zl8XCrAh9wjPuwexi5cGdtcRtg2ZDpf/PGqL7LiczaqsIALepHGbsmGfhhp9MYOkWYR3DDwtY/ROpqea46rmg0zdEkg6BP/Y6wlRl5Qhz97QIKc1TaFvQQ3robyTUqVMl/rzKN2QajEiQvdK2IaGZ4mJJKqEjeb3qC3ZiNDWWAuFIRLkACQbYpivzAGJaJ8yhbQLOyDiqtmtoi3/QJMiEJ7LRzfXH02Pk12YoVjKUUC63Sczr3fdsZSSU5q8OCR1ukXHpLC9S/FSD25RoJIwy7C61XNjBmxO8pbzOMU/LErmVDJ30dgSJmar7+EVdDgAU0tIklXHZLKLmF0MliSenY5EQbBFt7c3VvS0nUOHqZKMuCvrhJWvNdeGR8gBOk7R89JJ7c6SUjh160FjStA5WCs48zYgaIfc/SLSt4S4WzZDx+YsTHiBLd2HRfZKWj1M2IbYPkVgBuYx5LdkPVJaq1YfLQJl9pwSUAV3+1J8adQ2AQRSj+u/Lwc1Jcdglt0SN3u4YRMUsQ26nlQMqqEqI696L9qYYGpg5aP1EGx1JMCsoU2UB3nor2TC9Ve1cH1spxZOlLwZpyJcEjia1pUIkK4+3A6rQ+Us147ZDb9kYDFw+FEjug+Q7GGKR5SOHPgp1zXW4QD6vQEvm49GC4eE+IU+7S9ne4icZ9YE1SCZwnbFTk+aJ+1DBT7qsLJcUcY3Z3s+Pmgb68XthSApO2PMFR6IZNfy8C2l3CTleUUZhBoMfLY+jR0Lw3LRTvU0p/HmI4ktYfrG5ZJQ9cEiEFl6y8j9w9V66zlqTo7SuZ0md2iCTkVt0t9t6pTVha+Q3TCaytyMxKgsARhGGrcbpAKZAYZS6e9QuEpuBS81YTa46FC3Oy/qQgbmuFpPAHg0jYQo/dJG7WezaP/I0p8ydWbVU8JUmG3Ls5+y2C6meMPTSz4XCPsHftwOyW9NkZ0iO0X2n5DtNJdqXfV4tN7Ci5b1PHItFhk+qnt/Ou6Dx7+P8GVNWeeZGSuPP14CpzDN7yrZ//Og/Ikq+pzEUgpu96VU/OK4+bfNxzVqJJb4H3EDsMijAjwvBC5M5z/gvWmRrInmq61xtxaSkI5o7Icq6JGLk8tBNk6NTI38iyO+mkjjbI8UVBaMN/Gplfn6/j+Fte43vBnpOKlk6kd/qq5sZjhaNCyj3ajOHbLc6wRRtqTEqLVCFd4BxFBw6ml6oozB5lCAx/EisNmW0t6+sDLvN8b5Lsc6JLOkPrjBvWqc+sYgkXgIKgPYiEvHMjEN0abWibzEh1/B+9PneC5TMc0yUs2TWFugivZ25rl9xNc5g8IQIv3q9rYx79wqhB0pThez0Xr6n1NMDSkp6aT45j1MhbKhsq/lvR6jls4cYg/YzJZ6NRYrBFC7mZv5yN7yVyNrOPq0ksMOy9gNpj6N+BbHfUmCW2rtu4DYcdEi5TcUmvxypMbuPwoonkYAUkClLAYda4BMR7VUXwXIYp9iqheT4nwlXwkTG01TfrdCI5QcZ+YX/wibkTQvUS6rU5bx0orBqNt6OZzW5UgCtGe3P9jr+9ffL9sJsiu4+Q7le3Wdl7OKj0W9r0frzMsDB4yry9dSfSorHB0iMLNVoSw7qLfb0ooUFpbVWtfzUjm3w5E8uAJnWN3s+W4mwk67V9cO+aSw0I0kje8+f+8Tyt4yZ8/+2rG8NVEXsZ7+Q9e0iMAeZj6t+HTa8ECimKihovBeD5EUv62OKw071IPbCEWkQldbWG6XWyX7mBcG8MJMsaMPI1i17/5EuKUdwi2ApN9wwnRaPnaxx0W2Oc7eFRIyBRadOw9xGbnLrl7OQrugdNiBFPXgWGTV/uYw/FGAyr5m1EJQKTZ/WC2qU4qwfnzZI1/u+4s2TwkIA3zlKxGHruwU183bDC1rrlxTrtvfPGPAww3rlaR7ZhYyo+RrIkgyrw3ZoCLUDq2QCJQNQws10nmANTU9UMUccFnHZdBSaQ/hGQPvQLQ9Q9rudtnXGs9+/LgVWjRmQuAVXKjjZ1wkJEczC7vuhB/qOHZ22B73Yu1lgkaIHZgR9aXAoSbSs1GXOw82tI5LvzSafOUrV0rssWvrLNp90h4m5rt52OgzPuyaZ4Vs4Y6DGUFXUK71R/Ljvh06TLpYlfqEwxeB/eT/85HQLCYFu4KxIsUpXPYTFj9mzkYBq3RE5wZR2Fz78LTlNV8yPb1cMrSiNgOgMVnMJzaxI1oyJGGhjI8pykzKAngjqKxk2ftgqLq6ktHJfTXv1yfmB7u6oBHdnJS8Oy4d4aLepLEJcinS2riGh8ctx3xJPWfcbDtJrWxqzoZ7bKA8p0h1lvzEZoj23fQcmK42E1ja+ZqL7JZQ8RNO0SSDDL5YNeqPC+wo/wFfMcjNe8rTG13BaQmgsn7yfMgbnK67W07TlNQzJmqeClcIXtHJ6ytvG7VTRUMTrrE+Kk8cClhPnmdceDq2rcp5nJXCWcOaGpka+Q8b0Tk7D3jaSO6205ybN+H/P84bpwBTgCnAFGAKMAWYAkwBpgBTgCnAFGAKMAWYAkwBpgBTgCnAFGAKMAWYAvy/CtAg13LHu5YcmdBb3tv6YBRw/zYHlGAek+Zk0qsjmFx9OPJ//X6ueSkEcP4yR5DCsqmi6d++SqFovmidrVKc+Bd7GwNuP3v/sDKA+skks4CV0//l9sjL0V5UiqGTVwtFx//9BB/ItGkeIPUYaYCnj+fpUx0iue/wAbQRaGFYOhbio5BsHVQGUNliFW+yRfT29vECpscFSdm2IYdEhIvBJyA2PUTx3O8svXZHIoO4HLdWdwn5UQ62uKwxP8Yzf3seqhEZPW4l5laVSSaqIsVef9cpyIZFbLg/juS6ESk+bc33IgaNU+PdwnPdotDUXnqHLF0jLMW6erQSREEbsgltrgKPgdGt+U70G30DtwBDNRpvFP5WsqcoX5kR6GMfmu2IlRAzlAyKBRZ4Y4L/R1wt3vkZ/mLohRqRabA5G94Iyu+8DfDWAq4zeNcZGHBwtTEWDoqjWDlWHnKSl59aqPiM7ml439+lxdDurzSVSfWoXtujtpjeDSpHhDaLnbVENSlBFldOSmO73S2naBqJJlk3oDzhGMvxr9HmLI02jcCMeauGpPwps7bzuaUcRTif0ZUYlKtadlyZNRCUgtSP67Tm2xaOw3j4pNLVdZkADAUfi7pgIPGZUYFWm3JfsQg+gDh2xD6/StZlbNjKuRfIOY/bX1bhLTnlirIoz6eMh5Zx9DYHsl0Lq81FCD22JcTPfGs79HwdJxZNkd3EmYTT+zfGWG3Go9gGOzaW+UMX4DibJ2mtLC2fPjKPRP91O3cdbFobVIFS6/WmFo4w0hMSZaMPyxFHFmNg3g4RWMAXhyhPkGQNar8/hX5htk2re6WWoU4kNuxHu9rWB7HhvtJTgE2ZUQyiryz3KXFiTyw7Cd/AcK/IGJrIHV5DkomJGS5X6Ds2T16QyuDvn877uAgM3j17h0ottGuhxKAMJKcNVvNdVMcyGTSqXaiFxXxipN+P2/7GZK1Om8kfEg5L17O7UzPzFLzGJE9t/LUlnKxLOfeGvF2Qzx1v/GEPGgGILGYYUMfDhno93CPb1sxD+j0h+deVB0Du/X6h1sbQfmezKUVjf9lnmYPNZWbCIZUt4m+OzOvJ2JmzO0nfHAhFpPSSwzBvo7fh4+lpJRWI8jWZmXAYDH+bQ1mgs7Ms2n1xClyMyNSAXy06J11QzSxxF+STgG/v9xXV7fTJG/Vp3Wb4dZSjK0giZXxCc+W1Zls4sBtydc9LhtSZ97bT5NQKAUTDDiannaBw1d6G5LV7JESO8UuF25AiJp722TdVsMaRIjmeEcD+UOXQWiCOByKHtd77ZT7R0aSkeOy+/TOfpgSXACLWBkm8hI0e+MjWNGmiF7VL9ueoHKmdr9jODaFDjpQCm4psatWPpzBGqiJZraN0/0aOWdpOvj1WY5KRnAdJF60hXtfh5kpVOcuYBrSwNxC12aWgXGQAk4hoNhbOV/rbue+dfwn4rIEvwUNflXv0NK9+PoiJNagYxkcf9u04XQMgMlW0pUtYaPNWVoY/2By64px1imLzXOwP5n8QdJ5PwqykMHwD+cHVfqdfMb5aRAOwQyyh/3f3o6zCSB8PMnL2mRoRTQYZOYX8LQ8A267uIMT1+H/xNervNFAFkpyXW1pNLFOL6yee6ydY9tKOHYkskl6ZT0nnfLGaDehMVkhlIGFIy1CkRujxfPSAVLO1jsaCR6kcOxUM7HH3HY1ErsYRMz0nmPsk8bb6QihBw/UJkYhYAatjUVyfOzhdl9rDKVwin/a2phI7U7eUMw57UxN58/2G3xEuGR+OSNZYKx3HDqa9hq8wbWEtvZ3tswOxJRvFD/YfJwX6Ya8ImE01rgN/fLgR5itJmNvGff7H93quxbt/jd/uMeMxs4rk1ZIsJxD/0TyMD7usyAyokwDjcb7FrKX+LMjcOuh96XNmPvps71INFQ0//sCqULE7eI9OmTfI5SPgKkyhcSsamfmYHfCoALFLB3h1mQPaG+TZJQN1LnYT3udcUVv/rkL+bi3c9qEnX8h2VXNcLmmNJCSRhHTES/bUyqF0vPVOMMc5KuO4ZZqJlaHBqt6rgzWmMnQzi1S59oHvwf6W8/F5CVsIPVUeLXs4jv0DE8eV7N03nKFyyD0/SvDKM64Bf6oI/tac3eZknKyp/64lQRPmOOtixxx6RI1RWdCwX41slIf63scM/T4xFcVfX1Xmxj2yhHj37UA5drvHpx0gCb+lk6MiA2c/HGvKV1IOhnK5v7N3OmWkFHa8pNRC/13pJpPZZsyboY4akDf8NtnjEbwRPZBt8Xf4kn0ZVwoEFcT0e70mzLtx7YJctImHNllQHZvpgQESbLzKPc07+3eF5CwuSJNF9F67k8J7wfGt1Pkt2VSgQTu/azzCVTh+Ir54D5O4dWEA9lXJKGpdMyzr4lJYmybdccSXNumkg0bcuCHpAOAZJYMcOwy6O8FjqbDlOy5z2BWO9DJ5o6mTWb0M9k3PElDPn25bpPxGHk7geNO8cA8Cs/M8xRpnMcwJidbsypssCRYvLAbLfuvmeSdUqAbz8pNFGYOvAWU0/pA/YQa8PPefFQp5Mv/TCCz3H+Rw6vVcKJfp02aJZuZkgbEnM5clw3yrcpz2zGRdsKKpRaJdbBm7jxa9N17XZ3OWe3wpP/73R0lsHK/lR7ZDY345/P3biZLnJy80+p9F4cEEAm/w63hZSFLAOM0/vO7dTe8I/vrJ5/8GUEsDBBQAAgAIAGhQ+EgrC8BtSgAAAGsAAAAbAAAAdW5pdmVyc2FsL3VuaXZlcnNhbC5wbmcueG1ss7GvyM1RKEstKs7Mz7NVMtQzULK34+WyKShKLctMLVeoAIoZ6RlAgJJCJSq3PDOlJAMoZGBujBDMSM1MzyixVbIwMIUL6gPNBABQSwECAAAUAAIACABnUPhIDmokTmIEAAAFEQAAHQAAAAAAAAABAAAAAAAAAAAAdW5pdmVyc2FsL2NvbW1vbl9tZXNzYWdlcy5sbmdQSwECAAAUAAIACABnUPhIs5FTHuYDAADcEAAAJwAAAAAAAAABAAAAAACdBAAAdW5pdmVyc2FsL2ZsYXNoX3B1Ymxpc2hpbmdfc2V0dGluZ3MueG1sUEsBAgAAFAACAAgAZ1D4SBb0RFO+AgAAVQoAACEAAAAAAAAAAQAAAAAAyAgAAHVuaXZlcnNhbC9mbGFzaF9za2luX3NldHRpbmdzLnhtbFBLAQIAABQAAgAIAGdQ+EiEW/q0vQMAAO0PAAAmAAAAAAAAAAEAAAAAAMULAAB1bml2ZXJzYWwvaHRtbF9wdWJsaXNoaW5nX3NldHRpbmdzLnhtbFBLAQIAABQAAgAIAGdQ+EjjgzzrngEAACEGAAAfAAAAAAAAAAEAAAAAAMYPAAB1bml2ZXJzYWwvaHRtbF9za2luX3NldHRpbmdzLmpzUEsBAgAAFAACAAgAZ1D4SD08L9HBAAAA5QEAABoAAAAAAAAAAQAAAAAAoREAAHVuaXZlcnNhbC9pMThuX3ByZXNldHMueG1sUEsBAgAAFAACAAgAZ1D4SLLgvW1kAAAAZQAAABwAAAAAAAAAAQAAAAAAmhIAAHVuaXZlcnNhbC9sb2NhbF9zZXR0aW5ncy54bWxQSwECAAAUAAIACAD3klNHI7RO+/sCAACwCAAAFAAAAAAAAAABAAAAAAA4EwAAdW5pdmVyc2FsL3BsYXllci54bWxQSwECAAAUAAIACABnUPhIiKZWZNkIAADpPQAAKQAAAAAAAAABAAAAAABlFgAAdW5pdmVyc2FsL3NraW5fY3VzdG9taXphdGlvbl9zZXR0aW5ncy54bWxQSwECAAAUAAIACABoUPhI748EwacYAACLQwAAFwAAAAAAAAAAAAAAAACFHwAAdW5pdmVyc2FsL3VuaXZlcnNhbC5wbmdQSwECAAAUAAIACABoUPhIKwvAbUoAAABrAAAAGwAAAAAAAAABAAAAAABhOAAAdW5pdmVyc2FsL3VuaXZlcnNhbC5wbmcueG1sUEsFBgAAAAALAAsASQMAAOQ4AAAAAA=="/>
  <p:tag name="ISPRING_PRESENTATION_TITLE" val="蓝色现代企业文化宣传公司简介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1534</TotalTime>
  <Words>857</Words>
  <Application>Microsoft Office PowerPoint</Application>
  <PresentationFormat>自訂</PresentationFormat>
  <Paragraphs>348</Paragraphs>
  <Slides>18</Slides>
  <Notes>18</Notes>
  <HiddenSlides>0</HiddenSlides>
  <MMClips>0</MMClips>
  <ScaleCrop>false</ScaleCrop>
  <HeadingPairs>
    <vt:vector size="4" baseType="variant">
      <vt:variant>
        <vt:lpstr>佈景主題</vt:lpstr>
      </vt:variant>
      <vt:variant>
        <vt:i4>2</vt:i4>
      </vt:variant>
      <vt:variant>
        <vt:lpstr>投影片標題</vt:lpstr>
      </vt:variant>
      <vt:variant>
        <vt:i4>18</vt:i4>
      </vt:variant>
    </vt:vector>
  </HeadingPairs>
  <TitlesOfParts>
    <vt:vector size="20" baseType="lpstr">
      <vt:lpstr>Office 主题​​</vt:lpstr>
      <vt:lpstr>2_Office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蓝色现代企业文化宣传公司简介PPT模板</dc:title>
  <dc:creator>user</dc:creator>
  <cp:lastModifiedBy>T0243</cp:lastModifiedBy>
  <cp:revision>160</cp:revision>
  <dcterms:created xsi:type="dcterms:W3CDTF">2016-02-06T07:57:33Z</dcterms:created>
  <dcterms:modified xsi:type="dcterms:W3CDTF">2019-11-27T02:44:05Z</dcterms:modified>
</cp:coreProperties>
</file>